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webp" ContentType="image/webp"/>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3.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Lst>
  <p:notesMasterIdLst>
    <p:notesMasterId r:id="rId91"/>
  </p:notesMasterIdLst>
  <p:sldIdLst>
    <p:sldId id="257" r:id="rId5"/>
    <p:sldId id="425" r:id="rId6"/>
    <p:sldId id="399" r:id="rId7"/>
    <p:sldId id="472" r:id="rId8"/>
    <p:sldId id="404" r:id="rId9"/>
    <p:sldId id="522" r:id="rId10"/>
    <p:sldId id="335" r:id="rId11"/>
    <p:sldId id="330" r:id="rId12"/>
    <p:sldId id="374" r:id="rId13"/>
    <p:sldId id="375" r:id="rId14"/>
    <p:sldId id="523" r:id="rId15"/>
    <p:sldId id="376" r:id="rId16"/>
    <p:sldId id="495" r:id="rId17"/>
    <p:sldId id="406" r:id="rId18"/>
    <p:sldId id="500" r:id="rId19"/>
    <p:sldId id="364" r:id="rId20"/>
    <p:sldId id="499" r:id="rId21"/>
    <p:sldId id="480" r:id="rId22"/>
    <p:sldId id="337" r:id="rId23"/>
    <p:sldId id="411" r:id="rId24"/>
    <p:sldId id="479" r:id="rId25"/>
    <p:sldId id="525" r:id="rId26"/>
    <p:sldId id="488" r:id="rId27"/>
    <p:sldId id="414" r:id="rId28"/>
    <p:sldId id="420" r:id="rId29"/>
    <p:sldId id="410" r:id="rId30"/>
    <p:sldId id="360" r:id="rId31"/>
    <p:sldId id="483" r:id="rId32"/>
    <p:sldId id="511" r:id="rId33"/>
    <p:sldId id="513" r:id="rId34"/>
    <p:sldId id="514" r:id="rId35"/>
    <p:sldId id="512" r:id="rId36"/>
    <p:sldId id="501" r:id="rId37"/>
    <p:sldId id="340" r:id="rId38"/>
    <p:sldId id="477" r:id="rId39"/>
    <p:sldId id="508" r:id="rId40"/>
    <p:sldId id="372" r:id="rId41"/>
    <p:sldId id="521" r:id="rId42"/>
    <p:sldId id="485" r:id="rId43"/>
    <p:sldId id="401" r:id="rId44"/>
    <p:sldId id="361" r:id="rId45"/>
    <p:sldId id="378" r:id="rId46"/>
    <p:sldId id="503" r:id="rId47"/>
    <p:sldId id="504" r:id="rId48"/>
    <p:sldId id="505" r:id="rId49"/>
    <p:sldId id="506" r:id="rId50"/>
    <p:sldId id="396" r:id="rId51"/>
    <p:sldId id="370" r:id="rId52"/>
    <p:sldId id="498" r:id="rId53"/>
    <p:sldId id="486" r:id="rId54"/>
    <p:sldId id="382" r:id="rId55"/>
    <p:sldId id="423" r:id="rId56"/>
    <p:sldId id="409" r:id="rId57"/>
    <p:sldId id="397" r:id="rId58"/>
    <p:sldId id="487" r:id="rId59"/>
    <p:sldId id="407" r:id="rId60"/>
    <p:sldId id="413" r:id="rId61"/>
    <p:sldId id="502" r:id="rId62"/>
    <p:sldId id="387" r:id="rId63"/>
    <p:sldId id="390" r:id="rId64"/>
    <p:sldId id="424" r:id="rId65"/>
    <p:sldId id="417" r:id="rId66"/>
    <p:sldId id="391" r:id="rId67"/>
    <p:sldId id="362" r:id="rId68"/>
    <p:sldId id="353" r:id="rId69"/>
    <p:sldId id="427" r:id="rId70"/>
    <p:sldId id="384" r:id="rId71"/>
    <p:sldId id="484" r:id="rId72"/>
    <p:sldId id="385" r:id="rId73"/>
    <p:sldId id="415" r:id="rId74"/>
    <p:sldId id="359" r:id="rId75"/>
    <p:sldId id="476" r:id="rId76"/>
    <p:sldId id="524" r:id="rId77"/>
    <p:sldId id="422" r:id="rId78"/>
    <p:sldId id="490" r:id="rId79"/>
    <p:sldId id="489" r:id="rId80"/>
    <p:sldId id="491" r:id="rId81"/>
    <p:sldId id="383" r:id="rId82"/>
    <p:sldId id="528" r:id="rId83"/>
    <p:sldId id="471" r:id="rId84"/>
    <p:sldId id="526" r:id="rId85"/>
    <p:sldId id="527" r:id="rId86"/>
    <p:sldId id="354" r:id="rId87"/>
    <p:sldId id="356" r:id="rId88"/>
    <p:sldId id="438" r:id="rId89"/>
    <p:sldId id="331" r:id="rId9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B30FDF-8D3F-45ED-BD08-A3B3692DA4C8}" v="21" dt="2026-07-23T14:41:53.1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tableStyles" Target="tableStyle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notesMaster" Target="notesMasters/notesMaster1.xml"/><Relationship Id="rId9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s>
</file>

<file path=ppt/diagrams/_rels/data11.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svg"/></Relationships>
</file>

<file path=ppt/diagrams/_rels/data15.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image" Target="../media/image34.svg"/></Relationships>
</file>

<file path=ppt/diagrams/_rels/data21.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svg"/><Relationship Id="rId1" Type="http://schemas.openxmlformats.org/officeDocument/2006/relationships/image" Target="../media/image53.svg"/></Relationships>
</file>

<file path=ppt/diagrams/_rels/data24.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svg"/><Relationship Id="rId1" Type="http://schemas.openxmlformats.org/officeDocument/2006/relationships/image" Target="../media/image59.svg"/><Relationship Id="rId4" Type="http://schemas.openxmlformats.org/officeDocument/2006/relationships/image" Target="../media/image62.svg"/></Relationships>
</file>

<file path=ppt/diagrams/_rels/data26.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svg"/><Relationship Id="rId1" Type="http://schemas.openxmlformats.org/officeDocument/2006/relationships/image" Target="../media/image63.svg"/></Relationships>
</file>

<file path=ppt/diagrams/_rels/data30.xml.rels><?xml version="1.0" encoding="UTF-8" standalone="yes"?>
<Relationships xmlns="http://schemas.openxmlformats.org/package/2006/relationships"><Relationship Id="rId3" Type="http://schemas.openxmlformats.org/officeDocument/2006/relationships/image" Target="../media/image83.svg"/><Relationship Id="rId2" Type="http://schemas.openxmlformats.org/officeDocument/2006/relationships/image" Target="../media/image82.svg"/><Relationship Id="rId1" Type="http://schemas.openxmlformats.org/officeDocument/2006/relationships/image" Target="../media/image60.svg"/></Relationships>
</file>

<file path=ppt/diagrams/_rels/data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 Id="rId5" Type="http://schemas.openxmlformats.org/officeDocument/2006/relationships/image" Target="../media/image15.svg"/><Relationship Id="rId4" Type="http://schemas.openxmlformats.org/officeDocument/2006/relationships/image" Target="../media/image14.svg"/></Relationships>
</file>

<file path=ppt/diagrams/_rels/data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s>
</file>

<file path=ppt/diagrams/_rels/data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s>
</file>

<file path=ppt/diagrams/_rels/drawing11.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image" Target="../media/image25.svg"/></Relationships>
</file>

<file path=ppt/diagrams/_rels/drawing15.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image" Target="../media/image34.svg"/></Relationships>
</file>

<file path=ppt/diagrams/_rels/drawing21.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svg"/><Relationship Id="rId1" Type="http://schemas.openxmlformats.org/officeDocument/2006/relationships/image" Target="../media/image53.svg"/></Relationships>
</file>

<file path=ppt/diagrams/_rels/drawing24.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svg"/><Relationship Id="rId1" Type="http://schemas.openxmlformats.org/officeDocument/2006/relationships/image" Target="../media/image59.svg"/><Relationship Id="rId4" Type="http://schemas.openxmlformats.org/officeDocument/2006/relationships/image" Target="../media/image62.svg"/></Relationships>
</file>

<file path=ppt/diagrams/_rels/drawing26.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svg"/><Relationship Id="rId1" Type="http://schemas.openxmlformats.org/officeDocument/2006/relationships/image" Target="../media/image63.svg"/></Relationships>
</file>

<file path=ppt/diagrams/_rels/drawing30.xml.rels><?xml version="1.0" encoding="UTF-8" standalone="yes"?>
<Relationships xmlns="http://schemas.openxmlformats.org/package/2006/relationships"><Relationship Id="rId3" Type="http://schemas.openxmlformats.org/officeDocument/2006/relationships/image" Target="../media/image83.svg"/><Relationship Id="rId2" Type="http://schemas.openxmlformats.org/officeDocument/2006/relationships/image" Target="../media/image82.svg"/><Relationship Id="rId1" Type="http://schemas.openxmlformats.org/officeDocument/2006/relationships/image" Target="../media/image6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 Id="rId5" Type="http://schemas.openxmlformats.org/officeDocument/2006/relationships/image" Target="../media/image15.svg"/><Relationship Id="rId4" Type="http://schemas.openxmlformats.org/officeDocument/2006/relationships/image" Target="../media/image14.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image" Target="../media/image19.svg"/></Relationships>
</file>

<file path=ppt/diagrams/_rels/drawing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74AAFE-1BB3-473E-8907-B010DC2E604E}" type="doc">
      <dgm:prSet loTypeId="urn:microsoft.com/office/officeart/2018/5/layout/CenteredIconLabelDescriptionList" loCatId="icon" qsTypeId="urn:microsoft.com/office/officeart/2005/8/quickstyle/simple4" qsCatId="simple" csTypeId="urn:microsoft.com/office/officeart/2005/8/colors/colorful1" csCatId="colorful" phldr="1"/>
      <dgm:spPr/>
      <dgm:t>
        <a:bodyPr/>
        <a:lstStyle/>
        <a:p>
          <a:endParaRPr lang="en-US"/>
        </a:p>
      </dgm:t>
    </dgm:pt>
    <dgm:pt modelId="{CFCF2B8B-FBB1-4260-9717-1DF973AF554B}">
      <dgm:prSet custT="1"/>
      <dgm:spPr/>
      <dgm:t>
        <a:bodyPr/>
        <a:lstStyle/>
        <a:p>
          <a:pPr>
            <a:lnSpc>
              <a:spcPct val="100000"/>
            </a:lnSpc>
          </a:pPr>
          <a:r>
            <a:rPr lang="en-US" sz="1800" b="1">
              <a:solidFill>
                <a:schemeClr val="tx2">
                  <a:lumMod val="75000"/>
                  <a:lumOff val="25000"/>
                </a:schemeClr>
              </a:solidFill>
            </a:rPr>
            <a:t>DOM HCBS Team</a:t>
          </a:r>
        </a:p>
      </dgm:t>
    </dgm:pt>
    <dgm:pt modelId="{1D86EE0C-57E8-4F44-AE61-DF69B508898F}" type="parTrans" cxnId="{A9E13791-A68F-4F46-8690-C0F00E903C0C}">
      <dgm:prSet/>
      <dgm:spPr/>
      <dgm:t>
        <a:bodyPr/>
        <a:lstStyle/>
        <a:p>
          <a:endParaRPr lang="en-US"/>
        </a:p>
      </dgm:t>
    </dgm:pt>
    <dgm:pt modelId="{580C0782-67C6-4B3F-984D-A5E385FFCBA5}" type="sibTrans" cxnId="{A9E13791-A68F-4F46-8690-C0F00E903C0C}">
      <dgm:prSet/>
      <dgm:spPr/>
      <dgm:t>
        <a:bodyPr/>
        <a:lstStyle/>
        <a:p>
          <a:endParaRPr lang="en-US"/>
        </a:p>
      </dgm:t>
    </dgm:pt>
    <dgm:pt modelId="{32501120-2E5D-4D75-AF0F-8EED04F2BEE0}">
      <dgm:prSet custT="1"/>
      <dgm:spPr/>
      <dgm:t>
        <a:bodyPr/>
        <a:lstStyle/>
        <a:p>
          <a:pPr>
            <a:lnSpc>
              <a:spcPct val="100000"/>
            </a:lnSpc>
          </a:pPr>
          <a:r>
            <a:rPr lang="en-US" sz="1800" b="1">
              <a:solidFill>
                <a:schemeClr val="tx2">
                  <a:lumMod val="75000"/>
                  <a:lumOff val="25000"/>
                </a:schemeClr>
              </a:solidFill>
            </a:rPr>
            <a:t>Overview of the Waiver Program</a:t>
          </a:r>
        </a:p>
        <a:p>
          <a:pPr>
            <a:lnSpc>
              <a:spcPct val="100000"/>
            </a:lnSpc>
          </a:pPr>
          <a:r>
            <a:rPr lang="en-US" sz="1800" b="1">
              <a:solidFill>
                <a:schemeClr val="tx2">
                  <a:lumMod val="75000"/>
                  <a:lumOff val="25000"/>
                </a:schemeClr>
              </a:solidFill>
            </a:rPr>
            <a:t>Covered Services</a:t>
          </a:r>
        </a:p>
      </dgm:t>
    </dgm:pt>
    <dgm:pt modelId="{7D5D2F11-759E-49E5-A3EB-1EED8C1198AA}" type="parTrans" cxnId="{853A8B3F-B234-49DD-B32E-03E4C002F7C1}">
      <dgm:prSet/>
      <dgm:spPr/>
      <dgm:t>
        <a:bodyPr/>
        <a:lstStyle/>
        <a:p>
          <a:endParaRPr lang="en-US"/>
        </a:p>
      </dgm:t>
    </dgm:pt>
    <dgm:pt modelId="{CD94EE65-401F-4DBE-A21B-6538DA5B2D87}" type="sibTrans" cxnId="{853A8B3F-B234-49DD-B32E-03E4C002F7C1}">
      <dgm:prSet/>
      <dgm:spPr/>
      <dgm:t>
        <a:bodyPr/>
        <a:lstStyle/>
        <a:p>
          <a:endParaRPr lang="en-US"/>
        </a:p>
      </dgm:t>
    </dgm:pt>
    <dgm:pt modelId="{81BB3E53-B062-4FF1-A39D-6A4F27E2FA07}">
      <dgm:prSet custT="1"/>
      <dgm:spPr/>
      <dgm:t>
        <a:bodyPr/>
        <a:lstStyle/>
        <a:p>
          <a:pPr>
            <a:lnSpc>
              <a:spcPct val="100000"/>
            </a:lnSpc>
          </a:pPr>
          <a:r>
            <a:rPr lang="en-US" sz="1800" b="1">
              <a:solidFill>
                <a:schemeClr val="tx2">
                  <a:lumMod val="75000"/>
                  <a:lumOff val="25000"/>
                </a:schemeClr>
              </a:solidFill>
            </a:rPr>
            <a:t>        Updates </a:t>
          </a:r>
        </a:p>
      </dgm:t>
    </dgm:pt>
    <dgm:pt modelId="{3C49139D-3883-4DC5-89D1-B715D6EA51C5}" type="parTrans" cxnId="{74924C81-C738-4312-90A0-B8787096A6B8}">
      <dgm:prSet/>
      <dgm:spPr/>
      <dgm:t>
        <a:bodyPr/>
        <a:lstStyle/>
        <a:p>
          <a:endParaRPr lang="en-US"/>
        </a:p>
      </dgm:t>
    </dgm:pt>
    <dgm:pt modelId="{175A8555-88B2-462D-96E8-52025071D4FB}" type="sibTrans" cxnId="{74924C81-C738-4312-90A0-B8787096A6B8}">
      <dgm:prSet/>
      <dgm:spPr/>
      <dgm:t>
        <a:bodyPr/>
        <a:lstStyle/>
        <a:p>
          <a:endParaRPr lang="en-US"/>
        </a:p>
      </dgm:t>
    </dgm:pt>
    <dgm:pt modelId="{30C7F8D2-92B3-474F-897E-21D5406785A3}">
      <dgm:prSet/>
      <dgm:spPr>
        <a:solidFill>
          <a:schemeClr val="tx2">
            <a:lumMod val="90000"/>
            <a:lumOff val="10000"/>
          </a:schemeClr>
        </a:solidFill>
      </dgm:spPr>
      <dgm:t>
        <a:bodyPr/>
        <a:lstStyle/>
        <a:p>
          <a:pPr>
            <a:lnSpc>
              <a:spcPct val="100000"/>
            </a:lnSpc>
            <a:defRPr b="1"/>
          </a:pPr>
          <a:r>
            <a:rPr lang="en-US" b="1">
              <a:solidFill>
                <a:schemeClr val="bg1"/>
              </a:solidFill>
            </a:rPr>
            <a:t>Training Topics</a:t>
          </a:r>
        </a:p>
      </dgm:t>
    </dgm:pt>
    <dgm:pt modelId="{F24242DA-6B06-4A50-80F1-F7F7BFBD284E}" type="parTrans" cxnId="{9EE77DEF-8978-4566-8674-E43E7AF5FBAB}">
      <dgm:prSet/>
      <dgm:spPr/>
      <dgm:t>
        <a:bodyPr/>
        <a:lstStyle/>
        <a:p>
          <a:endParaRPr lang="en-US"/>
        </a:p>
      </dgm:t>
    </dgm:pt>
    <dgm:pt modelId="{5F27A807-1F61-43E7-A362-696497523DEE}" type="sibTrans" cxnId="{9EE77DEF-8978-4566-8674-E43E7AF5FBAB}">
      <dgm:prSet/>
      <dgm:spPr/>
      <dgm:t>
        <a:bodyPr/>
        <a:lstStyle/>
        <a:p>
          <a:endParaRPr lang="en-US"/>
        </a:p>
      </dgm:t>
    </dgm:pt>
    <dgm:pt modelId="{35909336-3912-4488-8069-1FBCAACA799A}">
      <dgm:prSet custT="1"/>
      <dgm:spPr/>
      <dgm:t>
        <a:bodyPr/>
        <a:lstStyle/>
        <a:p>
          <a:pPr>
            <a:lnSpc>
              <a:spcPct val="100000"/>
            </a:lnSpc>
          </a:pPr>
          <a:r>
            <a:rPr lang="en-US" sz="1800" b="1">
              <a:solidFill>
                <a:schemeClr val="accent5">
                  <a:lumMod val="75000"/>
                </a:schemeClr>
              </a:solidFill>
            </a:rPr>
            <a:t>Organizational Changes</a:t>
          </a:r>
        </a:p>
      </dgm:t>
    </dgm:pt>
    <dgm:pt modelId="{617708A9-D732-4FB9-ACBF-366E15C17172}" type="parTrans" cxnId="{3058AE6C-0445-4E83-8DCE-19AE096C947B}">
      <dgm:prSet/>
      <dgm:spPr/>
      <dgm:t>
        <a:bodyPr/>
        <a:lstStyle/>
        <a:p>
          <a:endParaRPr lang="en-US"/>
        </a:p>
      </dgm:t>
    </dgm:pt>
    <dgm:pt modelId="{516BC0C2-0B33-41E3-8608-AD7C357840D6}" type="sibTrans" cxnId="{3058AE6C-0445-4E83-8DCE-19AE096C947B}">
      <dgm:prSet/>
      <dgm:spPr/>
      <dgm:t>
        <a:bodyPr/>
        <a:lstStyle/>
        <a:p>
          <a:endParaRPr lang="en-US"/>
        </a:p>
      </dgm:t>
    </dgm:pt>
    <dgm:pt modelId="{F9C5230E-E129-445C-8AB9-D01424400018}">
      <dgm:prSet custT="1"/>
      <dgm:spPr/>
      <dgm:t>
        <a:bodyPr/>
        <a:lstStyle/>
        <a:p>
          <a:pPr>
            <a:lnSpc>
              <a:spcPct val="100000"/>
            </a:lnSpc>
          </a:pPr>
          <a:r>
            <a:rPr lang="en-US" sz="1800" b="1">
              <a:solidFill>
                <a:srgbClr val="11ABAF"/>
              </a:solidFill>
            </a:rPr>
            <a:t>Facility Requirements</a:t>
          </a:r>
        </a:p>
      </dgm:t>
    </dgm:pt>
    <dgm:pt modelId="{95E5A9FD-0480-4EFC-9A6E-10201B0DA6E0}" type="parTrans" cxnId="{38300160-C9D5-4CA8-80D4-124FEEE6BE12}">
      <dgm:prSet/>
      <dgm:spPr/>
      <dgm:t>
        <a:bodyPr/>
        <a:lstStyle/>
        <a:p>
          <a:endParaRPr lang="en-US"/>
        </a:p>
      </dgm:t>
    </dgm:pt>
    <dgm:pt modelId="{904521D4-187E-43EC-BAB7-198DD8822F58}" type="sibTrans" cxnId="{38300160-C9D5-4CA8-80D4-124FEEE6BE12}">
      <dgm:prSet/>
      <dgm:spPr/>
      <dgm:t>
        <a:bodyPr/>
        <a:lstStyle/>
        <a:p>
          <a:endParaRPr lang="en-US"/>
        </a:p>
      </dgm:t>
    </dgm:pt>
    <dgm:pt modelId="{17262A79-1535-41CA-82D5-21E271FFB321}">
      <dgm:prSet custT="1"/>
      <dgm:spPr/>
      <dgm:t>
        <a:bodyPr/>
        <a:lstStyle/>
        <a:p>
          <a:pPr>
            <a:lnSpc>
              <a:spcPct val="100000"/>
            </a:lnSpc>
          </a:pPr>
          <a:r>
            <a:rPr lang="en-US" sz="1800" b="1">
              <a:solidFill>
                <a:schemeClr val="accent6">
                  <a:lumMod val="75000"/>
                </a:schemeClr>
              </a:solidFill>
            </a:rPr>
            <a:t>Staffing Requirements</a:t>
          </a:r>
        </a:p>
      </dgm:t>
    </dgm:pt>
    <dgm:pt modelId="{7E2E5ECA-2BEA-46A0-95B8-4B5A1F05017E}" type="parTrans" cxnId="{4C37276C-AC50-4FA8-9264-F8138B3861A1}">
      <dgm:prSet/>
      <dgm:spPr/>
      <dgm:t>
        <a:bodyPr/>
        <a:lstStyle/>
        <a:p>
          <a:endParaRPr lang="en-US"/>
        </a:p>
      </dgm:t>
    </dgm:pt>
    <dgm:pt modelId="{F945759D-396B-4503-A28A-C71B1D34DF7B}" type="sibTrans" cxnId="{4C37276C-AC50-4FA8-9264-F8138B3861A1}">
      <dgm:prSet/>
      <dgm:spPr/>
      <dgm:t>
        <a:bodyPr/>
        <a:lstStyle/>
        <a:p>
          <a:endParaRPr lang="en-US"/>
        </a:p>
      </dgm:t>
    </dgm:pt>
    <dgm:pt modelId="{B3B076A1-082E-47E7-BC61-D35593A3256F}">
      <dgm:prSet custT="1"/>
      <dgm:spPr/>
      <dgm:t>
        <a:bodyPr/>
        <a:lstStyle/>
        <a:p>
          <a:pPr>
            <a:lnSpc>
              <a:spcPct val="100000"/>
            </a:lnSpc>
          </a:pPr>
          <a:r>
            <a:rPr lang="en-US" sz="1800" b="1">
              <a:solidFill>
                <a:srgbClr val="676D7F"/>
              </a:solidFill>
            </a:rPr>
            <a:t>Primary &amp; Auxiliary Services</a:t>
          </a:r>
        </a:p>
      </dgm:t>
    </dgm:pt>
    <dgm:pt modelId="{D8534582-3F6F-4B28-AEF0-8EB1C4DDB452}" type="parTrans" cxnId="{A73DA016-13BD-4691-9B8B-FDD429F9C9CA}">
      <dgm:prSet/>
      <dgm:spPr/>
      <dgm:t>
        <a:bodyPr/>
        <a:lstStyle/>
        <a:p>
          <a:endParaRPr lang="en-US"/>
        </a:p>
      </dgm:t>
    </dgm:pt>
    <dgm:pt modelId="{38B23D62-4B16-4F0F-835F-34FCAA197BD8}" type="sibTrans" cxnId="{A73DA016-13BD-4691-9B8B-FDD429F9C9CA}">
      <dgm:prSet/>
      <dgm:spPr/>
      <dgm:t>
        <a:bodyPr/>
        <a:lstStyle/>
        <a:p>
          <a:endParaRPr lang="en-US"/>
        </a:p>
      </dgm:t>
    </dgm:pt>
    <dgm:pt modelId="{FFF6C6DD-423A-403C-B838-12226AE3A5C5}">
      <dgm:prSet custT="1"/>
      <dgm:spPr/>
      <dgm:t>
        <a:bodyPr/>
        <a:lstStyle/>
        <a:p>
          <a:pPr>
            <a:lnSpc>
              <a:spcPct val="100000"/>
            </a:lnSpc>
          </a:pPr>
          <a:r>
            <a:rPr lang="en-US" sz="1800" b="1">
              <a:solidFill>
                <a:schemeClr val="accent2">
                  <a:lumMod val="75000"/>
                </a:schemeClr>
              </a:solidFill>
            </a:rPr>
            <a:t>Records Maintenance</a:t>
          </a:r>
        </a:p>
      </dgm:t>
    </dgm:pt>
    <dgm:pt modelId="{7CD66921-929D-4A54-A38D-7C7649507D11}" type="parTrans" cxnId="{6FE82423-CFFC-448A-AE96-16B6B427D5A7}">
      <dgm:prSet/>
      <dgm:spPr/>
      <dgm:t>
        <a:bodyPr/>
        <a:lstStyle/>
        <a:p>
          <a:endParaRPr lang="en-US"/>
        </a:p>
      </dgm:t>
    </dgm:pt>
    <dgm:pt modelId="{1856A3D0-670C-4875-923F-4519CE23F95F}" type="sibTrans" cxnId="{6FE82423-CFFC-448A-AE96-16B6B427D5A7}">
      <dgm:prSet/>
      <dgm:spPr/>
      <dgm:t>
        <a:bodyPr/>
        <a:lstStyle/>
        <a:p>
          <a:endParaRPr lang="en-US"/>
        </a:p>
      </dgm:t>
    </dgm:pt>
    <dgm:pt modelId="{B4442610-6562-4AC5-9477-EC17DA57B09B}">
      <dgm:prSet/>
      <dgm:spPr>
        <a:solidFill>
          <a:schemeClr val="tx2">
            <a:lumMod val="90000"/>
            <a:lumOff val="10000"/>
          </a:schemeClr>
        </a:solidFill>
      </dgm:spPr>
      <dgm:t>
        <a:bodyPr/>
        <a:lstStyle/>
        <a:p>
          <a:pPr>
            <a:lnSpc>
              <a:spcPct val="100000"/>
            </a:lnSpc>
            <a:defRPr b="1"/>
          </a:pPr>
          <a:r>
            <a:rPr lang="en-US" b="1">
              <a:solidFill>
                <a:schemeClr val="bg1"/>
              </a:solidFill>
            </a:rPr>
            <a:t>Additional Resources</a:t>
          </a:r>
        </a:p>
      </dgm:t>
    </dgm:pt>
    <dgm:pt modelId="{E9E9ED34-32F0-4E72-B5E1-0E776440E474}" type="parTrans" cxnId="{E835C63C-6119-4FCE-8222-0F4C405FFCF9}">
      <dgm:prSet/>
      <dgm:spPr/>
      <dgm:t>
        <a:bodyPr/>
        <a:lstStyle/>
        <a:p>
          <a:endParaRPr lang="en-US"/>
        </a:p>
      </dgm:t>
    </dgm:pt>
    <dgm:pt modelId="{198FA6A1-E62C-4009-AF80-18C16AA4420E}" type="sibTrans" cxnId="{E835C63C-6119-4FCE-8222-0F4C405FFCF9}">
      <dgm:prSet/>
      <dgm:spPr/>
      <dgm:t>
        <a:bodyPr/>
        <a:lstStyle/>
        <a:p>
          <a:endParaRPr lang="en-US"/>
        </a:p>
      </dgm:t>
    </dgm:pt>
    <dgm:pt modelId="{88026698-3169-44DF-824B-483026D5E823}">
      <dgm:prSet custT="1"/>
      <dgm:spPr/>
      <dgm:t>
        <a:bodyPr/>
        <a:lstStyle/>
        <a:p>
          <a:pPr>
            <a:lnSpc>
              <a:spcPct val="100000"/>
            </a:lnSpc>
          </a:pPr>
          <a:r>
            <a:rPr lang="en-US" sz="1800" b="1">
              <a:solidFill>
                <a:schemeClr val="tx2">
                  <a:lumMod val="75000"/>
                  <a:lumOff val="25000"/>
                </a:schemeClr>
              </a:solidFill>
            </a:rPr>
            <a:t>Marketing, Referrals &amp; PSS </a:t>
          </a:r>
        </a:p>
        <a:p>
          <a:pPr>
            <a:lnSpc>
              <a:spcPct val="100000"/>
            </a:lnSpc>
          </a:pPr>
          <a:r>
            <a:rPr lang="en-US" sz="1800" b="1">
              <a:solidFill>
                <a:schemeClr val="tx2">
                  <a:lumMod val="75000"/>
                  <a:lumOff val="25000"/>
                </a:schemeClr>
              </a:solidFill>
            </a:rPr>
            <a:t>Annual Updates for FOC List</a:t>
          </a:r>
        </a:p>
        <a:p>
          <a:pPr>
            <a:lnSpc>
              <a:spcPct val="100000"/>
            </a:lnSpc>
          </a:pPr>
          <a:r>
            <a:rPr lang="en-US" sz="1800" b="1">
              <a:solidFill>
                <a:schemeClr val="tx2">
                  <a:lumMod val="75000"/>
                  <a:lumOff val="25000"/>
                </a:schemeClr>
              </a:solidFill>
            </a:rPr>
            <a:t>Quality Management</a:t>
          </a:r>
        </a:p>
      </dgm:t>
    </dgm:pt>
    <dgm:pt modelId="{130DC439-9EF0-4295-8232-920E326AC151}" type="parTrans" cxnId="{F7D608AA-C86A-41CA-8764-3FF2D1F47D01}">
      <dgm:prSet/>
      <dgm:spPr/>
      <dgm:t>
        <a:bodyPr/>
        <a:lstStyle/>
        <a:p>
          <a:endParaRPr lang="en-US"/>
        </a:p>
      </dgm:t>
    </dgm:pt>
    <dgm:pt modelId="{3A5C6D3B-581E-48FC-8E83-F4E133FF4977}" type="sibTrans" cxnId="{F7D608AA-C86A-41CA-8764-3FF2D1F47D01}">
      <dgm:prSet/>
      <dgm:spPr/>
      <dgm:t>
        <a:bodyPr/>
        <a:lstStyle/>
        <a:p>
          <a:endParaRPr lang="en-US"/>
        </a:p>
      </dgm:t>
    </dgm:pt>
    <dgm:pt modelId="{13E27D8A-D038-488E-825A-C53687DA50F0}">
      <dgm:prSet custT="1"/>
      <dgm:spPr/>
      <dgm:t>
        <a:bodyPr/>
        <a:lstStyle/>
        <a:p>
          <a:pPr>
            <a:lnSpc>
              <a:spcPct val="100000"/>
            </a:lnSpc>
          </a:pPr>
          <a:r>
            <a:rPr lang="en-US" sz="1800" b="1">
              <a:solidFill>
                <a:schemeClr val="tx2">
                  <a:lumMod val="75000"/>
                  <a:lumOff val="25000"/>
                </a:schemeClr>
              </a:solidFill>
            </a:rPr>
            <a:t>Resources for Success</a:t>
          </a:r>
        </a:p>
        <a:p>
          <a:pPr>
            <a:lnSpc>
              <a:spcPct val="100000"/>
            </a:lnSpc>
          </a:pPr>
          <a:r>
            <a:rPr lang="en-US" sz="1800" b="1">
              <a:solidFill>
                <a:schemeClr val="tx2">
                  <a:lumMod val="75000"/>
                  <a:lumOff val="25000"/>
                </a:schemeClr>
              </a:solidFill>
            </a:rPr>
            <a:t>Reporting Medicaid Fraud &amp; Abuse</a:t>
          </a:r>
        </a:p>
      </dgm:t>
    </dgm:pt>
    <dgm:pt modelId="{AF23C2FC-79B8-428A-9273-787155E68B8E}" type="parTrans" cxnId="{1543EFFF-AF1B-4D01-BE4E-5316A4E97C6C}">
      <dgm:prSet/>
      <dgm:spPr/>
      <dgm:t>
        <a:bodyPr/>
        <a:lstStyle/>
        <a:p>
          <a:endParaRPr lang="en-US"/>
        </a:p>
      </dgm:t>
    </dgm:pt>
    <dgm:pt modelId="{1BB8EE44-FF5F-4C3E-B48E-B112BEBFC2EC}" type="sibTrans" cxnId="{1543EFFF-AF1B-4D01-BE4E-5316A4E97C6C}">
      <dgm:prSet/>
      <dgm:spPr/>
      <dgm:t>
        <a:bodyPr/>
        <a:lstStyle/>
        <a:p>
          <a:endParaRPr lang="en-US"/>
        </a:p>
      </dgm:t>
    </dgm:pt>
    <dgm:pt modelId="{310E9ABE-CE14-41EC-B0D5-AA873A3EC616}">
      <dgm:prSet/>
      <dgm:spPr>
        <a:solidFill>
          <a:schemeClr val="tx2">
            <a:lumMod val="90000"/>
            <a:lumOff val="10000"/>
          </a:schemeClr>
        </a:solidFill>
      </dgm:spPr>
      <dgm:t>
        <a:bodyPr/>
        <a:lstStyle/>
        <a:p>
          <a:pPr>
            <a:lnSpc>
              <a:spcPct val="100000"/>
            </a:lnSpc>
            <a:defRPr b="1"/>
          </a:pPr>
          <a:r>
            <a:rPr lang="en-US" b="1">
              <a:solidFill>
                <a:schemeClr val="bg1"/>
              </a:solidFill>
            </a:rPr>
            <a:t>Introduction</a:t>
          </a:r>
        </a:p>
      </dgm:t>
    </dgm:pt>
    <dgm:pt modelId="{ED1948D3-C913-440A-87DE-B265A3D0525D}" type="sibTrans" cxnId="{B33AD427-BE42-437B-8A6D-2E96E1E54D2B}">
      <dgm:prSet/>
      <dgm:spPr/>
      <dgm:t>
        <a:bodyPr/>
        <a:lstStyle/>
        <a:p>
          <a:endParaRPr lang="en-US"/>
        </a:p>
      </dgm:t>
    </dgm:pt>
    <dgm:pt modelId="{DD58CD0C-8457-43F0-8110-327F3419D335}" type="parTrans" cxnId="{B33AD427-BE42-437B-8A6D-2E96E1E54D2B}">
      <dgm:prSet/>
      <dgm:spPr/>
      <dgm:t>
        <a:bodyPr/>
        <a:lstStyle/>
        <a:p>
          <a:endParaRPr lang="en-US"/>
        </a:p>
      </dgm:t>
    </dgm:pt>
    <dgm:pt modelId="{35F742B9-9562-46B3-909B-F6E9440C7E52}" type="pres">
      <dgm:prSet presAssocID="{0E74AAFE-1BB3-473E-8907-B010DC2E604E}" presName="root" presStyleCnt="0">
        <dgm:presLayoutVars>
          <dgm:dir/>
          <dgm:resizeHandles val="exact"/>
        </dgm:presLayoutVars>
      </dgm:prSet>
      <dgm:spPr/>
    </dgm:pt>
    <dgm:pt modelId="{2B56C2EF-7421-4F0F-86D2-2199DB01F2E8}" type="pres">
      <dgm:prSet presAssocID="{310E9ABE-CE14-41EC-B0D5-AA873A3EC616}" presName="compNode" presStyleCnt="0"/>
      <dgm:spPr/>
    </dgm:pt>
    <dgm:pt modelId="{8D4C4AB5-0197-4C70-8FDF-29CC8BDA4AD7}" type="pres">
      <dgm:prSet presAssocID="{310E9ABE-CE14-41EC-B0D5-AA873A3EC616}" presName="iconRect" presStyleLbl="node1" presStyleIdx="0" presStyleCnt="3" custScaleX="163478" custScaleY="155049" custLinFactX="174724" custLinFactNeighborX="200000" custLinFactNeighborY="-2892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Teacher"/>
        </a:ext>
      </dgm:extLst>
    </dgm:pt>
    <dgm:pt modelId="{DA592F73-6144-4E40-8CAB-AA04F6CDF968}" type="pres">
      <dgm:prSet presAssocID="{310E9ABE-CE14-41EC-B0D5-AA873A3EC616}" presName="iconSpace" presStyleCnt="0"/>
      <dgm:spPr/>
    </dgm:pt>
    <dgm:pt modelId="{195038CA-E96B-458D-9A00-E55CC21C1B17}" type="pres">
      <dgm:prSet presAssocID="{310E9ABE-CE14-41EC-B0D5-AA873A3EC616}" presName="parTx" presStyleLbl="revTx" presStyleIdx="0" presStyleCnt="6" custScaleX="106400" custScaleY="80829" custLinFactNeighborX="312" custLinFactNeighborY="-1068">
        <dgm:presLayoutVars>
          <dgm:chMax val="0"/>
          <dgm:chPref val="0"/>
        </dgm:presLayoutVars>
      </dgm:prSet>
      <dgm:spPr/>
    </dgm:pt>
    <dgm:pt modelId="{365ECD0E-D754-4BCA-A57D-9DB13EF66CC9}" type="pres">
      <dgm:prSet presAssocID="{310E9ABE-CE14-41EC-B0D5-AA873A3EC616}" presName="txSpace" presStyleCnt="0"/>
      <dgm:spPr/>
    </dgm:pt>
    <dgm:pt modelId="{8258713C-4B78-47C2-9DB5-D890DD1C4BCE}" type="pres">
      <dgm:prSet presAssocID="{310E9ABE-CE14-41EC-B0D5-AA873A3EC616}" presName="desTx" presStyleLbl="revTx" presStyleIdx="1" presStyleCnt="6" custScaleX="108683" custScaleY="89010" custLinFactNeighborX="526" custLinFactNeighborY="6220">
        <dgm:presLayoutVars/>
      </dgm:prSet>
      <dgm:spPr/>
    </dgm:pt>
    <dgm:pt modelId="{4393381F-1889-41F1-8F58-6B572EE7487C}" type="pres">
      <dgm:prSet presAssocID="{ED1948D3-C913-440A-87DE-B265A3D0525D}" presName="sibTrans" presStyleCnt="0"/>
      <dgm:spPr/>
    </dgm:pt>
    <dgm:pt modelId="{8EFEF8D4-A0D1-4BDB-8411-8A7CEA77B622}" type="pres">
      <dgm:prSet presAssocID="{30C7F8D2-92B3-474F-897E-21D5406785A3}" presName="compNode" presStyleCnt="0"/>
      <dgm:spPr/>
    </dgm:pt>
    <dgm:pt modelId="{CF2752C3-CDA4-4C74-80F7-30AEF182CAA2}" type="pres">
      <dgm:prSet presAssocID="{30C7F8D2-92B3-474F-897E-21D5406785A3}" presName="iconRect" presStyleLbl="node1" presStyleIdx="1" presStyleCnt="3" custScaleX="157493" custScaleY="151375" custLinFactX="-155586" custLinFactNeighborX="-200000" custLinFactNeighborY="-2202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shake"/>
        </a:ext>
      </dgm:extLst>
    </dgm:pt>
    <dgm:pt modelId="{2E56037E-B26C-4BAB-8C3F-4E143F493733}" type="pres">
      <dgm:prSet presAssocID="{30C7F8D2-92B3-474F-897E-21D5406785A3}" presName="iconSpace" presStyleCnt="0"/>
      <dgm:spPr/>
    </dgm:pt>
    <dgm:pt modelId="{25149CA9-083B-4868-AF8D-46B5BC94B04D}" type="pres">
      <dgm:prSet presAssocID="{30C7F8D2-92B3-474F-897E-21D5406785A3}" presName="parTx" presStyleLbl="revTx" presStyleIdx="2" presStyleCnt="6" custScaleX="114213" custScaleY="83178">
        <dgm:presLayoutVars>
          <dgm:chMax val="0"/>
          <dgm:chPref val="0"/>
        </dgm:presLayoutVars>
      </dgm:prSet>
      <dgm:spPr/>
    </dgm:pt>
    <dgm:pt modelId="{A53D266B-7641-4EE6-86F2-34A4CD62C8D9}" type="pres">
      <dgm:prSet presAssocID="{30C7F8D2-92B3-474F-897E-21D5406785A3}" presName="txSpace" presStyleCnt="0"/>
      <dgm:spPr/>
    </dgm:pt>
    <dgm:pt modelId="{BF611BB8-233F-47D5-A422-8D950F8F95AF}" type="pres">
      <dgm:prSet presAssocID="{30C7F8D2-92B3-474F-897E-21D5406785A3}" presName="desTx" presStyleLbl="revTx" presStyleIdx="3" presStyleCnt="6" custLinFactNeighborX="-294" custLinFactNeighborY="11002">
        <dgm:presLayoutVars/>
      </dgm:prSet>
      <dgm:spPr/>
    </dgm:pt>
    <dgm:pt modelId="{B7F8B416-71A9-44A7-8CC8-62C0489D2E92}" type="pres">
      <dgm:prSet presAssocID="{5F27A807-1F61-43E7-A362-696497523DEE}" presName="sibTrans" presStyleCnt="0"/>
      <dgm:spPr/>
    </dgm:pt>
    <dgm:pt modelId="{8B6549A5-F0CF-4262-8B90-E2A12A27DB73}" type="pres">
      <dgm:prSet presAssocID="{B4442610-6562-4AC5-9477-EC17DA57B09B}" presName="compNode" presStyleCnt="0"/>
      <dgm:spPr/>
    </dgm:pt>
    <dgm:pt modelId="{63E7988A-3812-49C1-BC55-21E62CE12A2B}" type="pres">
      <dgm:prSet presAssocID="{B4442610-6562-4AC5-9477-EC17DA57B09B}" presName="iconRect" presStyleLbl="node1" presStyleIdx="2" presStyleCnt="3" custScaleX="142824" custScaleY="120816" custLinFactNeighborX="-5257" custLinFactNeighborY="-1821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heck List"/>
        </a:ext>
      </dgm:extLst>
    </dgm:pt>
    <dgm:pt modelId="{7F651E77-BBE9-4E0B-AB78-3E8500D706F6}" type="pres">
      <dgm:prSet presAssocID="{B4442610-6562-4AC5-9477-EC17DA57B09B}" presName="iconSpace" presStyleCnt="0"/>
      <dgm:spPr/>
    </dgm:pt>
    <dgm:pt modelId="{442505F8-D9E4-49B5-A191-1D3EE5DC6019}" type="pres">
      <dgm:prSet presAssocID="{B4442610-6562-4AC5-9477-EC17DA57B09B}" presName="parTx" presStyleLbl="revTx" presStyleIdx="4" presStyleCnt="6" custScaleX="120527" custScaleY="85328" custLinFactNeighborX="312" custLinFactNeighborY="20298">
        <dgm:presLayoutVars>
          <dgm:chMax val="0"/>
          <dgm:chPref val="0"/>
        </dgm:presLayoutVars>
      </dgm:prSet>
      <dgm:spPr/>
    </dgm:pt>
    <dgm:pt modelId="{3CC5646F-BD97-443C-8608-902211AFF7BB}" type="pres">
      <dgm:prSet presAssocID="{B4442610-6562-4AC5-9477-EC17DA57B09B}" presName="txSpace" presStyleCnt="0"/>
      <dgm:spPr/>
    </dgm:pt>
    <dgm:pt modelId="{A6272E89-77F8-4B5C-86BC-091BA8AB6990}" type="pres">
      <dgm:prSet presAssocID="{B4442610-6562-4AC5-9477-EC17DA57B09B}" presName="desTx" presStyleLbl="revTx" presStyleIdx="5" presStyleCnt="6" custLinFactNeighborY="19324">
        <dgm:presLayoutVars/>
      </dgm:prSet>
      <dgm:spPr/>
    </dgm:pt>
  </dgm:ptLst>
  <dgm:cxnLst>
    <dgm:cxn modelId="{5D57BA15-45D3-4AD0-AEBB-6B26B9EB6A24}" type="presOf" srcId="{0E74AAFE-1BB3-473E-8907-B010DC2E604E}" destId="{35F742B9-9562-46B3-909B-F6E9440C7E52}" srcOrd="0" destOrd="0" presId="urn:microsoft.com/office/officeart/2018/5/layout/CenteredIconLabelDescriptionList"/>
    <dgm:cxn modelId="{A73DA016-13BD-4691-9B8B-FDD429F9C9CA}" srcId="{30C7F8D2-92B3-474F-897E-21D5406785A3}" destId="{B3B076A1-082E-47E7-BC61-D35593A3256F}" srcOrd="3" destOrd="0" parTransId="{D8534582-3F6F-4B28-AEF0-8EB1C4DDB452}" sibTransId="{38B23D62-4B16-4F0F-835F-34FCAA197BD8}"/>
    <dgm:cxn modelId="{9783C01C-C5D9-4F4D-9034-1558AED4DA38}" type="presOf" srcId="{13E27D8A-D038-488E-825A-C53687DA50F0}" destId="{A6272E89-77F8-4B5C-86BC-091BA8AB6990}" srcOrd="0" destOrd="1" presId="urn:microsoft.com/office/officeart/2018/5/layout/CenteredIconLabelDescriptionList"/>
    <dgm:cxn modelId="{6FE82423-CFFC-448A-AE96-16B6B427D5A7}" srcId="{30C7F8D2-92B3-474F-897E-21D5406785A3}" destId="{FFF6C6DD-423A-403C-B838-12226AE3A5C5}" srcOrd="4" destOrd="0" parTransId="{7CD66921-929D-4A54-A38D-7C7649507D11}" sibTransId="{1856A3D0-670C-4875-923F-4519CE23F95F}"/>
    <dgm:cxn modelId="{B205A623-E8EE-4BD1-BE1A-338272F45CAD}" type="presOf" srcId="{30C7F8D2-92B3-474F-897E-21D5406785A3}" destId="{25149CA9-083B-4868-AF8D-46B5BC94B04D}" srcOrd="0" destOrd="0" presId="urn:microsoft.com/office/officeart/2018/5/layout/CenteredIconLabelDescriptionList"/>
    <dgm:cxn modelId="{B33AD427-BE42-437B-8A6D-2E96E1E54D2B}" srcId="{0E74AAFE-1BB3-473E-8907-B010DC2E604E}" destId="{310E9ABE-CE14-41EC-B0D5-AA873A3EC616}" srcOrd="0" destOrd="0" parTransId="{DD58CD0C-8457-43F0-8110-327F3419D335}" sibTransId="{ED1948D3-C913-440A-87DE-B265A3D0525D}"/>
    <dgm:cxn modelId="{E835C63C-6119-4FCE-8222-0F4C405FFCF9}" srcId="{0E74AAFE-1BB3-473E-8907-B010DC2E604E}" destId="{B4442610-6562-4AC5-9477-EC17DA57B09B}" srcOrd="2" destOrd="0" parTransId="{E9E9ED34-32F0-4E72-B5E1-0E776440E474}" sibTransId="{198FA6A1-E62C-4009-AF80-18C16AA4420E}"/>
    <dgm:cxn modelId="{853A8B3F-B234-49DD-B32E-03E4C002F7C1}" srcId="{310E9ABE-CE14-41EC-B0D5-AA873A3EC616}" destId="{32501120-2E5D-4D75-AF0F-8EED04F2BEE0}" srcOrd="1" destOrd="0" parTransId="{7D5D2F11-759E-49E5-A3EB-1EED8C1198AA}" sibTransId="{CD94EE65-401F-4DBE-A21B-6538DA5B2D87}"/>
    <dgm:cxn modelId="{38300160-C9D5-4CA8-80D4-124FEEE6BE12}" srcId="{30C7F8D2-92B3-474F-897E-21D5406785A3}" destId="{F9C5230E-E129-445C-8AB9-D01424400018}" srcOrd="1" destOrd="0" parTransId="{95E5A9FD-0480-4EFC-9A6E-10201B0DA6E0}" sibTransId="{904521D4-187E-43EC-BAB7-198DD8822F58}"/>
    <dgm:cxn modelId="{4C37276C-AC50-4FA8-9264-F8138B3861A1}" srcId="{30C7F8D2-92B3-474F-897E-21D5406785A3}" destId="{17262A79-1535-41CA-82D5-21E271FFB321}" srcOrd="2" destOrd="0" parTransId="{7E2E5ECA-2BEA-46A0-95B8-4B5A1F05017E}" sibTransId="{F945759D-396B-4503-A28A-C71B1D34DF7B}"/>
    <dgm:cxn modelId="{3058AE6C-0445-4E83-8DCE-19AE096C947B}" srcId="{30C7F8D2-92B3-474F-897E-21D5406785A3}" destId="{35909336-3912-4488-8069-1FBCAACA799A}" srcOrd="0" destOrd="0" parTransId="{617708A9-D732-4FB9-ACBF-366E15C17172}" sibTransId="{516BC0C2-0B33-41E3-8608-AD7C357840D6}"/>
    <dgm:cxn modelId="{F69FC473-148F-4E21-ACAE-939534E66309}" type="presOf" srcId="{35909336-3912-4488-8069-1FBCAACA799A}" destId="{BF611BB8-233F-47D5-A422-8D950F8F95AF}" srcOrd="0" destOrd="0" presId="urn:microsoft.com/office/officeart/2018/5/layout/CenteredIconLabelDescriptionList"/>
    <dgm:cxn modelId="{F8616B54-E8A9-4374-BFAE-5554A1C63D43}" type="presOf" srcId="{310E9ABE-CE14-41EC-B0D5-AA873A3EC616}" destId="{195038CA-E96B-458D-9A00-E55CC21C1B17}" srcOrd="0" destOrd="0" presId="urn:microsoft.com/office/officeart/2018/5/layout/CenteredIconLabelDescriptionList"/>
    <dgm:cxn modelId="{74924C81-C738-4312-90A0-B8787096A6B8}" srcId="{310E9ABE-CE14-41EC-B0D5-AA873A3EC616}" destId="{81BB3E53-B062-4FF1-A39D-6A4F27E2FA07}" srcOrd="2" destOrd="0" parTransId="{3C49139D-3883-4DC5-89D1-B715D6EA51C5}" sibTransId="{175A8555-88B2-462D-96E8-52025071D4FB}"/>
    <dgm:cxn modelId="{A9E13791-A68F-4F46-8690-C0F00E903C0C}" srcId="{310E9ABE-CE14-41EC-B0D5-AA873A3EC616}" destId="{CFCF2B8B-FBB1-4260-9717-1DF973AF554B}" srcOrd="0" destOrd="0" parTransId="{1D86EE0C-57E8-4F44-AE61-DF69B508898F}" sibTransId="{580C0782-67C6-4B3F-984D-A5E385FFCBA5}"/>
    <dgm:cxn modelId="{7C3E1EA3-E73C-4F68-B148-BD1248D01FBD}" type="presOf" srcId="{B3B076A1-082E-47E7-BC61-D35593A3256F}" destId="{BF611BB8-233F-47D5-A422-8D950F8F95AF}" srcOrd="0" destOrd="3" presId="urn:microsoft.com/office/officeart/2018/5/layout/CenteredIconLabelDescriptionList"/>
    <dgm:cxn modelId="{F37BA6A6-E7BD-40BD-81A3-E04627CD48C6}" type="presOf" srcId="{32501120-2E5D-4D75-AF0F-8EED04F2BEE0}" destId="{8258713C-4B78-47C2-9DB5-D890DD1C4BCE}" srcOrd="0" destOrd="1" presId="urn:microsoft.com/office/officeart/2018/5/layout/CenteredIconLabelDescriptionList"/>
    <dgm:cxn modelId="{F7D608AA-C86A-41CA-8764-3FF2D1F47D01}" srcId="{B4442610-6562-4AC5-9477-EC17DA57B09B}" destId="{88026698-3169-44DF-824B-483026D5E823}" srcOrd="0" destOrd="0" parTransId="{130DC439-9EF0-4295-8232-920E326AC151}" sibTransId="{3A5C6D3B-581E-48FC-8E83-F4E133FF4977}"/>
    <dgm:cxn modelId="{BBF7FBBF-7023-4538-A968-C4F0685AC612}" type="presOf" srcId="{F9C5230E-E129-445C-8AB9-D01424400018}" destId="{BF611BB8-233F-47D5-A422-8D950F8F95AF}" srcOrd="0" destOrd="1" presId="urn:microsoft.com/office/officeart/2018/5/layout/CenteredIconLabelDescriptionList"/>
    <dgm:cxn modelId="{373441C2-25A2-40CA-909C-922F3B45D49A}" type="presOf" srcId="{17262A79-1535-41CA-82D5-21E271FFB321}" destId="{BF611BB8-233F-47D5-A422-8D950F8F95AF}" srcOrd="0" destOrd="2" presId="urn:microsoft.com/office/officeart/2018/5/layout/CenteredIconLabelDescriptionList"/>
    <dgm:cxn modelId="{6B4BD7C6-DBE3-4BD9-8359-9ECB510D2E40}" type="presOf" srcId="{FFF6C6DD-423A-403C-B838-12226AE3A5C5}" destId="{BF611BB8-233F-47D5-A422-8D950F8F95AF}" srcOrd="0" destOrd="4" presId="urn:microsoft.com/office/officeart/2018/5/layout/CenteredIconLabelDescriptionList"/>
    <dgm:cxn modelId="{4802CEC7-9284-4486-8F7B-C9A5BB0B19E0}" type="presOf" srcId="{B4442610-6562-4AC5-9477-EC17DA57B09B}" destId="{442505F8-D9E4-49B5-A191-1D3EE5DC6019}" srcOrd="0" destOrd="0" presId="urn:microsoft.com/office/officeart/2018/5/layout/CenteredIconLabelDescriptionList"/>
    <dgm:cxn modelId="{E8A076CD-F4AA-4EBE-ACE1-738C3744136A}" type="presOf" srcId="{81BB3E53-B062-4FF1-A39D-6A4F27E2FA07}" destId="{8258713C-4B78-47C2-9DB5-D890DD1C4BCE}" srcOrd="0" destOrd="2" presId="urn:microsoft.com/office/officeart/2018/5/layout/CenteredIconLabelDescriptionList"/>
    <dgm:cxn modelId="{791191DF-8060-46A2-BE54-4D3B0B58C6BB}" type="presOf" srcId="{CFCF2B8B-FBB1-4260-9717-1DF973AF554B}" destId="{8258713C-4B78-47C2-9DB5-D890DD1C4BCE}" srcOrd="0" destOrd="0" presId="urn:microsoft.com/office/officeart/2018/5/layout/CenteredIconLabelDescriptionList"/>
    <dgm:cxn modelId="{B3E590E2-15EE-48FA-8E41-0502B565C94F}" type="presOf" srcId="{88026698-3169-44DF-824B-483026D5E823}" destId="{A6272E89-77F8-4B5C-86BC-091BA8AB6990}" srcOrd="0" destOrd="0" presId="urn:microsoft.com/office/officeart/2018/5/layout/CenteredIconLabelDescriptionList"/>
    <dgm:cxn modelId="{9EE77DEF-8978-4566-8674-E43E7AF5FBAB}" srcId="{0E74AAFE-1BB3-473E-8907-B010DC2E604E}" destId="{30C7F8D2-92B3-474F-897E-21D5406785A3}" srcOrd="1" destOrd="0" parTransId="{F24242DA-6B06-4A50-80F1-F7F7BFBD284E}" sibTransId="{5F27A807-1F61-43E7-A362-696497523DEE}"/>
    <dgm:cxn modelId="{1543EFFF-AF1B-4D01-BE4E-5316A4E97C6C}" srcId="{B4442610-6562-4AC5-9477-EC17DA57B09B}" destId="{13E27D8A-D038-488E-825A-C53687DA50F0}" srcOrd="1" destOrd="0" parTransId="{AF23C2FC-79B8-428A-9273-787155E68B8E}" sibTransId="{1BB8EE44-FF5F-4C3E-B48E-B112BEBFC2EC}"/>
    <dgm:cxn modelId="{A0D8A011-CE4F-4F5D-8145-B5B523EEBBDB}" type="presParOf" srcId="{35F742B9-9562-46B3-909B-F6E9440C7E52}" destId="{2B56C2EF-7421-4F0F-86D2-2199DB01F2E8}" srcOrd="0" destOrd="0" presId="urn:microsoft.com/office/officeart/2018/5/layout/CenteredIconLabelDescriptionList"/>
    <dgm:cxn modelId="{44C0A156-A3C8-4EA6-96B7-BEB6BEB41885}" type="presParOf" srcId="{2B56C2EF-7421-4F0F-86D2-2199DB01F2E8}" destId="{8D4C4AB5-0197-4C70-8FDF-29CC8BDA4AD7}" srcOrd="0" destOrd="0" presId="urn:microsoft.com/office/officeart/2018/5/layout/CenteredIconLabelDescriptionList"/>
    <dgm:cxn modelId="{011451BF-B05B-4D98-82B2-E154B29359B3}" type="presParOf" srcId="{2B56C2EF-7421-4F0F-86D2-2199DB01F2E8}" destId="{DA592F73-6144-4E40-8CAB-AA04F6CDF968}" srcOrd="1" destOrd="0" presId="urn:microsoft.com/office/officeart/2018/5/layout/CenteredIconLabelDescriptionList"/>
    <dgm:cxn modelId="{83165A79-A26B-4D19-B40A-2EE6AF0744B9}" type="presParOf" srcId="{2B56C2EF-7421-4F0F-86D2-2199DB01F2E8}" destId="{195038CA-E96B-458D-9A00-E55CC21C1B17}" srcOrd="2" destOrd="0" presId="urn:microsoft.com/office/officeart/2018/5/layout/CenteredIconLabelDescriptionList"/>
    <dgm:cxn modelId="{D4DAF818-5D78-49ED-9588-1081E493719F}" type="presParOf" srcId="{2B56C2EF-7421-4F0F-86D2-2199DB01F2E8}" destId="{365ECD0E-D754-4BCA-A57D-9DB13EF66CC9}" srcOrd="3" destOrd="0" presId="urn:microsoft.com/office/officeart/2018/5/layout/CenteredIconLabelDescriptionList"/>
    <dgm:cxn modelId="{D03AFAA3-8F54-46D0-86B5-4BBCF6C0B7DA}" type="presParOf" srcId="{2B56C2EF-7421-4F0F-86D2-2199DB01F2E8}" destId="{8258713C-4B78-47C2-9DB5-D890DD1C4BCE}" srcOrd="4" destOrd="0" presId="urn:microsoft.com/office/officeart/2018/5/layout/CenteredIconLabelDescriptionList"/>
    <dgm:cxn modelId="{7FA01798-A56A-47F5-BF2E-F9BBAB431161}" type="presParOf" srcId="{35F742B9-9562-46B3-909B-F6E9440C7E52}" destId="{4393381F-1889-41F1-8F58-6B572EE7487C}" srcOrd="1" destOrd="0" presId="urn:microsoft.com/office/officeart/2018/5/layout/CenteredIconLabelDescriptionList"/>
    <dgm:cxn modelId="{75978129-B295-4AD5-8B59-1387389BF03A}" type="presParOf" srcId="{35F742B9-9562-46B3-909B-F6E9440C7E52}" destId="{8EFEF8D4-A0D1-4BDB-8411-8A7CEA77B622}" srcOrd="2" destOrd="0" presId="urn:microsoft.com/office/officeart/2018/5/layout/CenteredIconLabelDescriptionList"/>
    <dgm:cxn modelId="{F4F80501-AA18-4D7A-A74B-2C78CB625DD7}" type="presParOf" srcId="{8EFEF8D4-A0D1-4BDB-8411-8A7CEA77B622}" destId="{CF2752C3-CDA4-4C74-80F7-30AEF182CAA2}" srcOrd="0" destOrd="0" presId="urn:microsoft.com/office/officeart/2018/5/layout/CenteredIconLabelDescriptionList"/>
    <dgm:cxn modelId="{2D9E3EE8-7CD3-4F2E-A323-C883818DF4AE}" type="presParOf" srcId="{8EFEF8D4-A0D1-4BDB-8411-8A7CEA77B622}" destId="{2E56037E-B26C-4BAB-8C3F-4E143F493733}" srcOrd="1" destOrd="0" presId="urn:microsoft.com/office/officeart/2018/5/layout/CenteredIconLabelDescriptionList"/>
    <dgm:cxn modelId="{D6214FEC-1441-429B-B4B0-2DA0DF3EC57E}" type="presParOf" srcId="{8EFEF8D4-A0D1-4BDB-8411-8A7CEA77B622}" destId="{25149CA9-083B-4868-AF8D-46B5BC94B04D}" srcOrd="2" destOrd="0" presId="urn:microsoft.com/office/officeart/2018/5/layout/CenteredIconLabelDescriptionList"/>
    <dgm:cxn modelId="{DA2DE7C8-142F-45B6-8A22-69569BF83A27}" type="presParOf" srcId="{8EFEF8D4-A0D1-4BDB-8411-8A7CEA77B622}" destId="{A53D266B-7641-4EE6-86F2-34A4CD62C8D9}" srcOrd="3" destOrd="0" presId="urn:microsoft.com/office/officeart/2018/5/layout/CenteredIconLabelDescriptionList"/>
    <dgm:cxn modelId="{AFDC51E2-B981-48A8-96E1-20CF60D3A2CC}" type="presParOf" srcId="{8EFEF8D4-A0D1-4BDB-8411-8A7CEA77B622}" destId="{BF611BB8-233F-47D5-A422-8D950F8F95AF}" srcOrd="4" destOrd="0" presId="urn:microsoft.com/office/officeart/2018/5/layout/CenteredIconLabelDescriptionList"/>
    <dgm:cxn modelId="{320D053C-2572-4291-98D2-37CEAB80188A}" type="presParOf" srcId="{35F742B9-9562-46B3-909B-F6E9440C7E52}" destId="{B7F8B416-71A9-44A7-8CC8-62C0489D2E92}" srcOrd="3" destOrd="0" presId="urn:microsoft.com/office/officeart/2018/5/layout/CenteredIconLabelDescriptionList"/>
    <dgm:cxn modelId="{F3061CCC-5823-447E-8144-7DAB0084587D}" type="presParOf" srcId="{35F742B9-9562-46B3-909B-F6E9440C7E52}" destId="{8B6549A5-F0CF-4262-8B90-E2A12A27DB73}" srcOrd="4" destOrd="0" presId="urn:microsoft.com/office/officeart/2018/5/layout/CenteredIconLabelDescriptionList"/>
    <dgm:cxn modelId="{BF22E629-D507-4CED-B225-C238874D4369}" type="presParOf" srcId="{8B6549A5-F0CF-4262-8B90-E2A12A27DB73}" destId="{63E7988A-3812-49C1-BC55-21E62CE12A2B}" srcOrd="0" destOrd="0" presId="urn:microsoft.com/office/officeart/2018/5/layout/CenteredIconLabelDescriptionList"/>
    <dgm:cxn modelId="{F7ADDA98-9805-4FC2-BBCE-2AFA823D5728}" type="presParOf" srcId="{8B6549A5-F0CF-4262-8B90-E2A12A27DB73}" destId="{7F651E77-BBE9-4E0B-AB78-3E8500D706F6}" srcOrd="1" destOrd="0" presId="urn:microsoft.com/office/officeart/2018/5/layout/CenteredIconLabelDescriptionList"/>
    <dgm:cxn modelId="{E74EC222-116C-45CF-95F2-3C0A64380103}" type="presParOf" srcId="{8B6549A5-F0CF-4262-8B90-E2A12A27DB73}" destId="{442505F8-D9E4-49B5-A191-1D3EE5DC6019}" srcOrd="2" destOrd="0" presId="urn:microsoft.com/office/officeart/2018/5/layout/CenteredIconLabelDescriptionList"/>
    <dgm:cxn modelId="{532C54E2-3333-4B20-9D6B-CF310FBC4AFC}" type="presParOf" srcId="{8B6549A5-F0CF-4262-8B90-E2A12A27DB73}" destId="{3CC5646F-BD97-443C-8608-902211AFF7BB}" srcOrd="3" destOrd="0" presId="urn:microsoft.com/office/officeart/2018/5/layout/CenteredIconLabelDescriptionList"/>
    <dgm:cxn modelId="{3CEF42FA-1300-4833-9353-39B1F31432DF}" type="presParOf" srcId="{8B6549A5-F0CF-4262-8B90-E2A12A27DB73}" destId="{A6272E89-77F8-4B5C-86BC-091BA8AB6990}"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27A8E9A-89BB-4F46-B96B-8B2617A824D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6AF900B-5BDE-4EE3-B25E-FBDBED24847B}">
      <dgm:prSet custT="1"/>
      <dgm:spPr>
        <a:solidFill>
          <a:schemeClr val="accent5">
            <a:lumMod val="50000"/>
          </a:schemeClr>
        </a:solidFill>
        <a:ln>
          <a:solidFill>
            <a:schemeClr val="accent5">
              <a:lumMod val="75000"/>
            </a:schemeClr>
          </a:solidFill>
        </a:ln>
      </dgm:spPr>
      <dgm:t>
        <a:bodyPr/>
        <a:lstStyle/>
        <a:p>
          <a:r>
            <a:rPr lang="en-US" sz="2400" b="1" i="0" u="none">
              <a:solidFill>
                <a:schemeClr val="bg1"/>
              </a:solidFill>
            </a:rPr>
            <a:t>Sell</a:t>
          </a:r>
        </a:p>
      </dgm:t>
    </dgm:pt>
    <dgm:pt modelId="{B6FC912B-B1EA-4371-A171-5B32ED58DF22}" type="parTrans" cxnId="{36A06B5B-B141-41FC-9C4B-AAB0B9075C12}">
      <dgm:prSet/>
      <dgm:spPr/>
      <dgm:t>
        <a:bodyPr/>
        <a:lstStyle/>
        <a:p>
          <a:endParaRPr lang="en-US"/>
        </a:p>
      </dgm:t>
    </dgm:pt>
    <dgm:pt modelId="{0B248D15-3DBA-4B78-B122-97B817F015BF}" type="sibTrans" cxnId="{36A06B5B-B141-41FC-9C4B-AAB0B9075C12}">
      <dgm:prSet/>
      <dgm:spPr/>
      <dgm:t>
        <a:bodyPr/>
        <a:lstStyle/>
        <a:p>
          <a:endParaRPr lang="en-US"/>
        </a:p>
      </dgm:t>
    </dgm:pt>
    <dgm:pt modelId="{9302A0D6-8A48-4402-B958-7B73C7DA1A3A}">
      <dgm:prSet/>
      <dgm:spPr>
        <a:ln>
          <a:solidFill>
            <a:schemeClr val="accent5">
              <a:lumMod val="75000"/>
            </a:schemeClr>
          </a:solidFill>
        </a:ln>
      </dgm:spPr>
      <dgm:t>
        <a:bodyPr/>
        <a:lstStyle/>
        <a:p>
          <a:r>
            <a:rPr lang="en-US" b="1" i="0" u="none">
              <a:solidFill>
                <a:schemeClr val="accent5">
                  <a:lumMod val="75000"/>
                </a:schemeClr>
              </a:solidFill>
            </a:rPr>
            <a:t>Transfer provider number with the sell.</a:t>
          </a:r>
          <a:endParaRPr lang="en-US">
            <a:solidFill>
              <a:schemeClr val="accent5">
                <a:lumMod val="75000"/>
              </a:schemeClr>
            </a:solidFill>
          </a:endParaRPr>
        </a:p>
      </dgm:t>
    </dgm:pt>
    <dgm:pt modelId="{F7492BF9-774E-4FA6-8943-4367822A897D}" type="parTrans" cxnId="{815B996E-9947-4E77-9BE6-18B7F7EBCE95}">
      <dgm:prSet/>
      <dgm:spPr/>
      <dgm:t>
        <a:bodyPr/>
        <a:lstStyle/>
        <a:p>
          <a:endParaRPr lang="en-US"/>
        </a:p>
      </dgm:t>
    </dgm:pt>
    <dgm:pt modelId="{23ED7AF1-92CE-4B8B-81DE-A506C1389E42}" type="sibTrans" cxnId="{815B996E-9947-4E77-9BE6-18B7F7EBCE95}">
      <dgm:prSet/>
      <dgm:spPr/>
      <dgm:t>
        <a:bodyPr/>
        <a:lstStyle/>
        <a:p>
          <a:endParaRPr lang="en-US"/>
        </a:p>
      </dgm:t>
    </dgm:pt>
    <dgm:pt modelId="{4B5E6F00-0C09-419E-B214-C849DD4A99D1}">
      <dgm:prSet/>
      <dgm:spPr>
        <a:ln>
          <a:solidFill>
            <a:schemeClr val="accent5">
              <a:lumMod val="75000"/>
            </a:schemeClr>
          </a:solidFill>
        </a:ln>
      </dgm:spPr>
      <dgm:t>
        <a:bodyPr/>
        <a:lstStyle/>
        <a:p>
          <a:r>
            <a:rPr lang="en-US" b="1">
              <a:solidFill>
                <a:schemeClr val="accent5">
                  <a:lumMod val="75000"/>
                </a:schemeClr>
              </a:solidFill>
            </a:rPr>
            <a:t>New owner submits a CHOW packet with OLTSS.</a:t>
          </a:r>
          <a:endParaRPr lang="en-US">
            <a:solidFill>
              <a:schemeClr val="accent5">
                <a:lumMod val="75000"/>
              </a:schemeClr>
            </a:solidFill>
          </a:endParaRPr>
        </a:p>
      </dgm:t>
    </dgm:pt>
    <dgm:pt modelId="{91014053-61AC-44F1-8425-495B552A91F4}" type="parTrans" cxnId="{0F92A829-3EAA-47FD-9A50-EA02CD632D69}">
      <dgm:prSet/>
      <dgm:spPr/>
      <dgm:t>
        <a:bodyPr/>
        <a:lstStyle/>
        <a:p>
          <a:endParaRPr lang="en-US"/>
        </a:p>
      </dgm:t>
    </dgm:pt>
    <dgm:pt modelId="{ABF141ED-2000-4DC4-B6EF-1F15D1F29C5D}" type="sibTrans" cxnId="{0F92A829-3EAA-47FD-9A50-EA02CD632D69}">
      <dgm:prSet/>
      <dgm:spPr/>
      <dgm:t>
        <a:bodyPr/>
        <a:lstStyle/>
        <a:p>
          <a:endParaRPr lang="en-US"/>
        </a:p>
      </dgm:t>
    </dgm:pt>
    <dgm:pt modelId="{A6126A4A-0A38-4F22-9845-F88A777BCFEC}">
      <dgm:prSet custT="1"/>
      <dgm:spPr>
        <a:solidFill>
          <a:schemeClr val="accent5">
            <a:lumMod val="50000"/>
          </a:schemeClr>
        </a:solidFill>
        <a:ln>
          <a:solidFill>
            <a:schemeClr val="accent5">
              <a:lumMod val="75000"/>
            </a:schemeClr>
          </a:solidFill>
        </a:ln>
      </dgm:spPr>
      <dgm:t>
        <a:bodyPr/>
        <a:lstStyle/>
        <a:p>
          <a:r>
            <a:rPr lang="en-US" sz="2400" b="1" i="0" u="none">
              <a:solidFill>
                <a:schemeClr val="bg1"/>
              </a:solidFill>
            </a:rPr>
            <a:t>Buy Out</a:t>
          </a:r>
        </a:p>
      </dgm:t>
    </dgm:pt>
    <dgm:pt modelId="{D383794D-3F18-4293-9293-0BD2F1E56E18}" type="parTrans" cxnId="{BDE76160-1848-437A-8984-782A2B32E660}">
      <dgm:prSet/>
      <dgm:spPr/>
      <dgm:t>
        <a:bodyPr/>
        <a:lstStyle/>
        <a:p>
          <a:endParaRPr lang="en-US"/>
        </a:p>
      </dgm:t>
    </dgm:pt>
    <dgm:pt modelId="{1233D326-95CE-42AD-8818-9BB3474B384C}" type="sibTrans" cxnId="{BDE76160-1848-437A-8984-782A2B32E660}">
      <dgm:prSet/>
      <dgm:spPr/>
      <dgm:t>
        <a:bodyPr/>
        <a:lstStyle/>
        <a:p>
          <a:endParaRPr lang="en-US"/>
        </a:p>
      </dgm:t>
    </dgm:pt>
    <dgm:pt modelId="{C17C5693-D5A9-4E23-9A27-787923AA4A31}">
      <dgm:prSet/>
      <dgm:spPr>
        <a:ln>
          <a:solidFill>
            <a:schemeClr val="accent5">
              <a:lumMod val="75000"/>
            </a:schemeClr>
          </a:solidFill>
        </a:ln>
      </dgm:spPr>
      <dgm:t>
        <a:bodyPr/>
        <a:lstStyle/>
        <a:p>
          <a:r>
            <a:rPr lang="en-US" b="1" i="0" u="none">
              <a:solidFill>
                <a:schemeClr val="accent5">
                  <a:lumMod val="75000"/>
                </a:schemeClr>
              </a:solidFill>
            </a:rPr>
            <a:t>Terminate provider number</a:t>
          </a:r>
          <a:endParaRPr lang="en-US">
            <a:solidFill>
              <a:schemeClr val="accent5">
                <a:lumMod val="75000"/>
              </a:schemeClr>
            </a:solidFill>
          </a:endParaRPr>
        </a:p>
      </dgm:t>
    </dgm:pt>
    <dgm:pt modelId="{DB642EA3-5A59-40AA-A903-3EE7AF5E48DE}" type="parTrans" cxnId="{6E9F946B-21FE-4041-AC71-4CD025542337}">
      <dgm:prSet/>
      <dgm:spPr/>
      <dgm:t>
        <a:bodyPr/>
        <a:lstStyle/>
        <a:p>
          <a:endParaRPr lang="en-US"/>
        </a:p>
      </dgm:t>
    </dgm:pt>
    <dgm:pt modelId="{183CEECC-B863-4F1F-A781-525E8B8639B9}" type="sibTrans" cxnId="{6E9F946B-21FE-4041-AC71-4CD025542337}">
      <dgm:prSet/>
      <dgm:spPr/>
      <dgm:t>
        <a:bodyPr/>
        <a:lstStyle/>
        <a:p>
          <a:endParaRPr lang="en-US"/>
        </a:p>
      </dgm:t>
    </dgm:pt>
    <dgm:pt modelId="{B6558EA5-C820-4602-A076-33DB96CFD33B}">
      <dgm:prSet/>
      <dgm:spPr>
        <a:ln>
          <a:solidFill>
            <a:schemeClr val="accent5">
              <a:lumMod val="75000"/>
            </a:schemeClr>
          </a:solidFill>
        </a:ln>
      </dgm:spPr>
      <dgm:t>
        <a:bodyPr/>
        <a:lstStyle/>
        <a:p>
          <a:r>
            <a:rPr lang="en-US" b="1">
              <a:solidFill>
                <a:schemeClr val="accent5">
                  <a:lumMod val="75000"/>
                </a:schemeClr>
              </a:solidFill>
            </a:rPr>
            <a:t>New owner applies for a new provider number.</a:t>
          </a:r>
          <a:endParaRPr lang="en-US">
            <a:solidFill>
              <a:schemeClr val="accent5">
                <a:lumMod val="75000"/>
              </a:schemeClr>
            </a:solidFill>
          </a:endParaRPr>
        </a:p>
      </dgm:t>
    </dgm:pt>
    <dgm:pt modelId="{1E6FA836-AC06-49C6-8B67-9A1382180BE5}" type="parTrans" cxnId="{A0431793-A790-4995-B0BC-012D47ABDAFF}">
      <dgm:prSet/>
      <dgm:spPr/>
      <dgm:t>
        <a:bodyPr/>
        <a:lstStyle/>
        <a:p>
          <a:endParaRPr lang="en-US"/>
        </a:p>
      </dgm:t>
    </dgm:pt>
    <dgm:pt modelId="{262314BF-2785-4170-B188-5A4C3CC8F068}" type="sibTrans" cxnId="{A0431793-A790-4995-B0BC-012D47ABDAFF}">
      <dgm:prSet/>
      <dgm:spPr/>
      <dgm:t>
        <a:bodyPr/>
        <a:lstStyle/>
        <a:p>
          <a:endParaRPr lang="en-US"/>
        </a:p>
      </dgm:t>
    </dgm:pt>
    <dgm:pt modelId="{3A3D9C53-3BAC-43E1-AD07-810F7750898F}">
      <dgm:prSet/>
      <dgm:spPr>
        <a:ln>
          <a:solidFill>
            <a:schemeClr val="accent5">
              <a:lumMod val="75000"/>
            </a:schemeClr>
          </a:solidFill>
        </a:ln>
      </dgm:spPr>
      <dgm:t>
        <a:bodyPr/>
        <a:lstStyle/>
        <a:p>
          <a:r>
            <a:rPr lang="en-US" b="1">
              <a:solidFill>
                <a:schemeClr val="accent5">
                  <a:lumMod val="75000"/>
                </a:schemeClr>
              </a:solidFill>
            </a:rPr>
            <a:t>New owner must meet the requirement of being established and providing services for one (1) year for the service type applying for.</a:t>
          </a:r>
          <a:endParaRPr lang="en-US">
            <a:solidFill>
              <a:schemeClr val="accent5">
                <a:lumMod val="75000"/>
              </a:schemeClr>
            </a:solidFill>
          </a:endParaRPr>
        </a:p>
      </dgm:t>
    </dgm:pt>
    <dgm:pt modelId="{AA8851FD-AAA7-4684-BD06-749CF827C659}" type="parTrans" cxnId="{5A56A01E-709B-4E40-8D18-92CD9D2B703D}">
      <dgm:prSet/>
      <dgm:spPr/>
      <dgm:t>
        <a:bodyPr/>
        <a:lstStyle/>
        <a:p>
          <a:endParaRPr lang="en-US"/>
        </a:p>
      </dgm:t>
    </dgm:pt>
    <dgm:pt modelId="{0CD5D612-E8E5-459C-98D9-053AC33394E6}" type="sibTrans" cxnId="{5A56A01E-709B-4E40-8D18-92CD9D2B703D}">
      <dgm:prSet/>
      <dgm:spPr/>
      <dgm:t>
        <a:bodyPr/>
        <a:lstStyle/>
        <a:p>
          <a:endParaRPr lang="en-US"/>
        </a:p>
      </dgm:t>
    </dgm:pt>
    <dgm:pt modelId="{CE3D7A1E-16E1-472C-A582-84782F3828AC}">
      <dgm:prSet/>
      <dgm:spPr>
        <a:ln>
          <a:solidFill>
            <a:schemeClr val="accent5">
              <a:lumMod val="75000"/>
            </a:schemeClr>
          </a:solidFill>
        </a:ln>
      </dgm:spPr>
      <dgm:t>
        <a:bodyPr/>
        <a:lstStyle/>
        <a:p>
          <a:r>
            <a:rPr lang="en-US" b="1">
              <a:solidFill>
                <a:schemeClr val="accent5">
                  <a:lumMod val="75000"/>
                </a:schemeClr>
              </a:solidFill>
            </a:rPr>
            <a:t>Begin the provider enrollment process through OLTSS.</a:t>
          </a:r>
          <a:endParaRPr lang="en-US">
            <a:solidFill>
              <a:schemeClr val="accent5">
                <a:lumMod val="75000"/>
              </a:schemeClr>
            </a:solidFill>
          </a:endParaRPr>
        </a:p>
      </dgm:t>
    </dgm:pt>
    <dgm:pt modelId="{5FD19EB9-74B6-453F-BF2F-0926D3ECD61C}" type="parTrans" cxnId="{ADEA837D-611E-445B-BD67-1E4F1EA50D8C}">
      <dgm:prSet/>
      <dgm:spPr/>
      <dgm:t>
        <a:bodyPr/>
        <a:lstStyle/>
        <a:p>
          <a:endParaRPr lang="en-US"/>
        </a:p>
      </dgm:t>
    </dgm:pt>
    <dgm:pt modelId="{340B7491-CF0A-4DB4-AD06-C1B83EF76FE7}" type="sibTrans" cxnId="{ADEA837D-611E-445B-BD67-1E4F1EA50D8C}">
      <dgm:prSet/>
      <dgm:spPr/>
      <dgm:t>
        <a:bodyPr/>
        <a:lstStyle/>
        <a:p>
          <a:endParaRPr lang="en-US"/>
        </a:p>
      </dgm:t>
    </dgm:pt>
    <dgm:pt modelId="{B54163A5-B06A-4C1D-8A3E-32CFE4B4AFD9}">
      <dgm:prSet/>
      <dgm:spPr>
        <a:ln>
          <a:solidFill>
            <a:schemeClr val="accent5">
              <a:lumMod val="75000"/>
            </a:schemeClr>
          </a:solidFill>
        </a:ln>
      </dgm:spPr>
      <dgm:t>
        <a:bodyPr/>
        <a:lstStyle/>
        <a:p>
          <a:r>
            <a:rPr lang="en-US" b="1">
              <a:solidFill>
                <a:schemeClr val="accent5">
                  <a:lumMod val="75000"/>
                </a:schemeClr>
              </a:solidFill>
            </a:rPr>
            <a:t>Beneficiary files remain with the previous owner(s) who is responsible for any past or future audits findings.</a:t>
          </a:r>
          <a:endParaRPr lang="en-US">
            <a:solidFill>
              <a:schemeClr val="accent5">
                <a:lumMod val="75000"/>
              </a:schemeClr>
            </a:solidFill>
          </a:endParaRPr>
        </a:p>
      </dgm:t>
    </dgm:pt>
    <dgm:pt modelId="{57A53471-ED8C-4F1F-8164-A059BEF64005}" type="parTrans" cxnId="{3F9D7B54-719C-4953-8DC1-DA036D6AED69}">
      <dgm:prSet/>
      <dgm:spPr/>
      <dgm:t>
        <a:bodyPr/>
        <a:lstStyle/>
        <a:p>
          <a:endParaRPr lang="en-US"/>
        </a:p>
      </dgm:t>
    </dgm:pt>
    <dgm:pt modelId="{DD967719-2264-493E-A262-F55A8C303A3F}" type="sibTrans" cxnId="{3F9D7B54-719C-4953-8DC1-DA036D6AED69}">
      <dgm:prSet/>
      <dgm:spPr/>
      <dgm:t>
        <a:bodyPr/>
        <a:lstStyle/>
        <a:p>
          <a:endParaRPr lang="en-US"/>
        </a:p>
      </dgm:t>
    </dgm:pt>
    <dgm:pt modelId="{66530903-54A6-412A-969D-F7555F115F4E}">
      <dgm:prSet/>
      <dgm:spPr>
        <a:ln>
          <a:solidFill>
            <a:schemeClr val="accent5">
              <a:lumMod val="75000"/>
            </a:schemeClr>
          </a:solidFill>
        </a:ln>
      </dgm:spPr>
      <dgm:t>
        <a:bodyPr/>
        <a:lstStyle/>
        <a:p>
          <a:r>
            <a:rPr lang="en-US" b="1">
              <a:solidFill>
                <a:schemeClr val="accent5">
                  <a:lumMod val="75000"/>
                </a:schemeClr>
              </a:solidFill>
            </a:rPr>
            <a:t>Beneficiary files transfers with the provider number to the new owner(s). The new owner is responsible for any past (5 years) or future audit findings. </a:t>
          </a:r>
          <a:endParaRPr lang="en-US">
            <a:solidFill>
              <a:schemeClr val="accent5">
                <a:lumMod val="75000"/>
              </a:schemeClr>
            </a:solidFill>
          </a:endParaRPr>
        </a:p>
      </dgm:t>
    </dgm:pt>
    <dgm:pt modelId="{AF687CDB-2045-44DD-8EBF-E2D8D78C35D6}" type="parTrans" cxnId="{8A9964A8-5F0D-43FC-BB4A-A742774FB036}">
      <dgm:prSet/>
      <dgm:spPr/>
      <dgm:t>
        <a:bodyPr/>
        <a:lstStyle/>
        <a:p>
          <a:endParaRPr lang="en-US"/>
        </a:p>
      </dgm:t>
    </dgm:pt>
    <dgm:pt modelId="{FA372546-F505-408A-9F37-377E339ED6DE}" type="sibTrans" cxnId="{8A9964A8-5F0D-43FC-BB4A-A742774FB036}">
      <dgm:prSet/>
      <dgm:spPr/>
      <dgm:t>
        <a:bodyPr/>
        <a:lstStyle/>
        <a:p>
          <a:endParaRPr lang="en-US"/>
        </a:p>
      </dgm:t>
    </dgm:pt>
    <dgm:pt modelId="{4942F012-1CEC-4715-A72D-85D708F04306}" type="pres">
      <dgm:prSet presAssocID="{527A8E9A-89BB-4F46-B96B-8B2617A824DA}" presName="linear" presStyleCnt="0">
        <dgm:presLayoutVars>
          <dgm:dir/>
          <dgm:animLvl val="lvl"/>
          <dgm:resizeHandles val="exact"/>
        </dgm:presLayoutVars>
      </dgm:prSet>
      <dgm:spPr/>
    </dgm:pt>
    <dgm:pt modelId="{C808C60B-979B-40A6-8367-E3BD8AA0B30F}" type="pres">
      <dgm:prSet presAssocID="{C6AF900B-5BDE-4EE3-B25E-FBDBED24847B}" presName="parentLin" presStyleCnt="0"/>
      <dgm:spPr/>
    </dgm:pt>
    <dgm:pt modelId="{1BF8BDE2-407A-493E-968B-930230C3173B}" type="pres">
      <dgm:prSet presAssocID="{C6AF900B-5BDE-4EE3-B25E-FBDBED24847B}" presName="parentLeftMargin" presStyleLbl="node1" presStyleIdx="0" presStyleCnt="2"/>
      <dgm:spPr/>
    </dgm:pt>
    <dgm:pt modelId="{A3E9CB68-1365-4189-8F3B-488B2ADE275A}" type="pres">
      <dgm:prSet presAssocID="{C6AF900B-5BDE-4EE3-B25E-FBDBED24847B}" presName="parentText" presStyleLbl="node1" presStyleIdx="0" presStyleCnt="2">
        <dgm:presLayoutVars>
          <dgm:chMax val="0"/>
          <dgm:bulletEnabled val="1"/>
        </dgm:presLayoutVars>
      </dgm:prSet>
      <dgm:spPr/>
    </dgm:pt>
    <dgm:pt modelId="{33B71C4E-C7FF-4781-A315-22192C6BE3A9}" type="pres">
      <dgm:prSet presAssocID="{C6AF900B-5BDE-4EE3-B25E-FBDBED24847B}" presName="negativeSpace" presStyleCnt="0"/>
      <dgm:spPr/>
    </dgm:pt>
    <dgm:pt modelId="{7FE64A26-C097-4E2F-956C-50FE2F947202}" type="pres">
      <dgm:prSet presAssocID="{C6AF900B-5BDE-4EE3-B25E-FBDBED24847B}" presName="childText" presStyleLbl="conFgAcc1" presStyleIdx="0" presStyleCnt="2">
        <dgm:presLayoutVars>
          <dgm:bulletEnabled val="1"/>
        </dgm:presLayoutVars>
      </dgm:prSet>
      <dgm:spPr/>
    </dgm:pt>
    <dgm:pt modelId="{B953D15E-669E-4839-B537-F030EB988C08}" type="pres">
      <dgm:prSet presAssocID="{0B248D15-3DBA-4B78-B122-97B817F015BF}" presName="spaceBetweenRectangles" presStyleCnt="0"/>
      <dgm:spPr/>
    </dgm:pt>
    <dgm:pt modelId="{B086E794-0E93-496A-8FC2-63D2A2032FBA}" type="pres">
      <dgm:prSet presAssocID="{A6126A4A-0A38-4F22-9845-F88A777BCFEC}" presName="parentLin" presStyleCnt="0"/>
      <dgm:spPr/>
    </dgm:pt>
    <dgm:pt modelId="{A5469185-390F-4E61-8117-9D59B99948C3}" type="pres">
      <dgm:prSet presAssocID="{A6126A4A-0A38-4F22-9845-F88A777BCFEC}" presName="parentLeftMargin" presStyleLbl="node1" presStyleIdx="0" presStyleCnt="2"/>
      <dgm:spPr/>
    </dgm:pt>
    <dgm:pt modelId="{735A1208-39A2-427E-A3F5-E4C3210347CE}" type="pres">
      <dgm:prSet presAssocID="{A6126A4A-0A38-4F22-9845-F88A777BCFEC}" presName="parentText" presStyleLbl="node1" presStyleIdx="1" presStyleCnt="2">
        <dgm:presLayoutVars>
          <dgm:chMax val="0"/>
          <dgm:bulletEnabled val="1"/>
        </dgm:presLayoutVars>
      </dgm:prSet>
      <dgm:spPr/>
    </dgm:pt>
    <dgm:pt modelId="{3CC39985-BB41-4869-84E6-CC0803C5D682}" type="pres">
      <dgm:prSet presAssocID="{A6126A4A-0A38-4F22-9845-F88A777BCFEC}" presName="negativeSpace" presStyleCnt="0"/>
      <dgm:spPr/>
    </dgm:pt>
    <dgm:pt modelId="{0C70304F-9CE7-4FA7-B273-0A0747F20E37}" type="pres">
      <dgm:prSet presAssocID="{A6126A4A-0A38-4F22-9845-F88A777BCFEC}" presName="childText" presStyleLbl="conFgAcc1" presStyleIdx="1" presStyleCnt="2">
        <dgm:presLayoutVars>
          <dgm:bulletEnabled val="1"/>
        </dgm:presLayoutVars>
      </dgm:prSet>
      <dgm:spPr/>
    </dgm:pt>
  </dgm:ptLst>
  <dgm:cxnLst>
    <dgm:cxn modelId="{FFBA3806-4903-4E1A-9862-5774DFA98FA5}" type="presOf" srcId="{C6AF900B-5BDE-4EE3-B25E-FBDBED24847B}" destId="{A3E9CB68-1365-4189-8F3B-488B2ADE275A}" srcOrd="1" destOrd="0" presId="urn:microsoft.com/office/officeart/2005/8/layout/list1"/>
    <dgm:cxn modelId="{5A56A01E-709B-4E40-8D18-92CD9D2B703D}" srcId="{B6558EA5-C820-4602-A076-33DB96CFD33B}" destId="{3A3D9C53-3BAC-43E1-AD07-810F7750898F}" srcOrd="0" destOrd="0" parTransId="{AA8851FD-AAA7-4684-BD06-749CF827C659}" sibTransId="{0CD5D612-E8E5-459C-98D9-053AC33394E6}"/>
    <dgm:cxn modelId="{BE4D7620-BA2E-4305-BA06-48EF26C87396}" type="presOf" srcId="{4B5E6F00-0C09-419E-B214-C849DD4A99D1}" destId="{7FE64A26-C097-4E2F-956C-50FE2F947202}" srcOrd="0" destOrd="2" presId="urn:microsoft.com/office/officeart/2005/8/layout/list1"/>
    <dgm:cxn modelId="{0F92A829-3EAA-47FD-9A50-EA02CD632D69}" srcId="{C6AF900B-5BDE-4EE3-B25E-FBDBED24847B}" destId="{4B5E6F00-0C09-419E-B214-C849DD4A99D1}" srcOrd="2" destOrd="0" parTransId="{91014053-61AC-44F1-8425-495B552A91F4}" sibTransId="{ABF141ED-2000-4DC4-B6EF-1F15D1F29C5D}"/>
    <dgm:cxn modelId="{0BFB3E3D-E4A9-48D1-AE3D-75918CD95703}" type="presOf" srcId="{B54163A5-B06A-4C1D-8A3E-32CFE4B4AFD9}" destId="{0C70304F-9CE7-4FA7-B273-0A0747F20E37}" srcOrd="0" destOrd="1" presId="urn:microsoft.com/office/officeart/2005/8/layout/list1"/>
    <dgm:cxn modelId="{36A06B5B-B141-41FC-9C4B-AAB0B9075C12}" srcId="{527A8E9A-89BB-4F46-B96B-8B2617A824DA}" destId="{C6AF900B-5BDE-4EE3-B25E-FBDBED24847B}" srcOrd="0" destOrd="0" parTransId="{B6FC912B-B1EA-4371-A171-5B32ED58DF22}" sibTransId="{0B248D15-3DBA-4B78-B122-97B817F015BF}"/>
    <dgm:cxn modelId="{BDE76160-1848-437A-8984-782A2B32E660}" srcId="{527A8E9A-89BB-4F46-B96B-8B2617A824DA}" destId="{A6126A4A-0A38-4F22-9845-F88A777BCFEC}" srcOrd="1" destOrd="0" parTransId="{D383794D-3F18-4293-9293-0BD2F1E56E18}" sibTransId="{1233D326-95CE-42AD-8818-9BB3474B384C}"/>
    <dgm:cxn modelId="{6E9F946B-21FE-4041-AC71-4CD025542337}" srcId="{A6126A4A-0A38-4F22-9845-F88A777BCFEC}" destId="{C17C5693-D5A9-4E23-9A27-787923AA4A31}" srcOrd="0" destOrd="0" parTransId="{DB642EA3-5A59-40AA-A903-3EE7AF5E48DE}" sibTransId="{183CEECC-B863-4F1F-A781-525E8B8639B9}"/>
    <dgm:cxn modelId="{815B996E-9947-4E77-9BE6-18B7F7EBCE95}" srcId="{C6AF900B-5BDE-4EE3-B25E-FBDBED24847B}" destId="{9302A0D6-8A48-4402-B958-7B73C7DA1A3A}" srcOrd="0" destOrd="0" parTransId="{F7492BF9-774E-4FA6-8943-4367822A897D}" sibTransId="{23ED7AF1-92CE-4B8B-81DE-A506C1389E42}"/>
    <dgm:cxn modelId="{63AEDF4F-A332-47B2-83A0-C5364D02D014}" type="presOf" srcId="{B6558EA5-C820-4602-A076-33DB96CFD33B}" destId="{0C70304F-9CE7-4FA7-B273-0A0747F20E37}" srcOrd="0" destOrd="2" presId="urn:microsoft.com/office/officeart/2005/8/layout/list1"/>
    <dgm:cxn modelId="{3F9D7B54-719C-4953-8DC1-DA036D6AED69}" srcId="{A6126A4A-0A38-4F22-9845-F88A777BCFEC}" destId="{B54163A5-B06A-4C1D-8A3E-32CFE4B4AFD9}" srcOrd="1" destOrd="0" parTransId="{57A53471-ED8C-4F1F-8164-A059BEF64005}" sibTransId="{DD967719-2264-493E-A262-F55A8C303A3F}"/>
    <dgm:cxn modelId="{C7743478-9954-4B86-8CBA-B90C27BCDEBB}" type="presOf" srcId="{3A3D9C53-3BAC-43E1-AD07-810F7750898F}" destId="{0C70304F-9CE7-4FA7-B273-0A0747F20E37}" srcOrd="0" destOrd="3" presId="urn:microsoft.com/office/officeart/2005/8/layout/list1"/>
    <dgm:cxn modelId="{ADEA837D-611E-445B-BD67-1E4F1EA50D8C}" srcId="{A6126A4A-0A38-4F22-9845-F88A777BCFEC}" destId="{CE3D7A1E-16E1-472C-A582-84782F3828AC}" srcOrd="3" destOrd="0" parTransId="{5FD19EB9-74B6-453F-BF2F-0926D3ECD61C}" sibTransId="{340B7491-CF0A-4DB4-AD06-C1B83EF76FE7}"/>
    <dgm:cxn modelId="{05E0D37E-F6DA-48B5-B413-834B4D34DED3}" type="presOf" srcId="{C6AF900B-5BDE-4EE3-B25E-FBDBED24847B}" destId="{1BF8BDE2-407A-493E-968B-930230C3173B}" srcOrd="0" destOrd="0" presId="urn:microsoft.com/office/officeart/2005/8/layout/list1"/>
    <dgm:cxn modelId="{7C872F82-5BF1-4E43-8C3E-BEFF50068C19}" type="presOf" srcId="{C17C5693-D5A9-4E23-9A27-787923AA4A31}" destId="{0C70304F-9CE7-4FA7-B273-0A0747F20E37}" srcOrd="0" destOrd="0" presId="urn:microsoft.com/office/officeart/2005/8/layout/list1"/>
    <dgm:cxn modelId="{8B75AD91-D71E-4F3A-BC7D-2F4292F6F2FC}" type="presOf" srcId="{527A8E9A-89BB-4F46-B96B-8B2617A824DA}" destId="{4942F012-1CEC-4715-A72D-85D708F04306}" srcOrd="0" destOrd="0" presId="urn:microsoft.com/office/officeart/2005/8/layout/list1"/>
    <dgm:cxn modelId="{A0431793-A790-4995-B0BC-012D47ABDAFF}" srcId="{A6126A4A-0A38-4F22-9845-F88A777BCFEC}" destId="{B6558EA5-C820-4602-A076-33DB96CFD33B}" srcOrd="2" destOrd="0" parTransId="{1E6FA836-AC06-49C6-8B67-9A1382180BE5}" sibTransId="{262314BF-2785-4170-B188-5A4C3CC8F068}"/>
    <dgm:cxn modelId="{EFFAF9A5-19FD-4D63-B852-E0767BF679D7}" type="presOf" srcId="{66530903-54A6-412A-969D-F7555F115F4E}" destId="{7FE64A26-C097-4E2F-956C-50FE2F947202}" srcOrd="0" destOrd="1" presId="urn:microsoft.com/office/officeart/2005/8/layout/list1"/>
    <dgm:cxn modelId="{8A9964A8-5F0D-43FC-BB4A-A742774FB036}" srcId="{C6AF900B-5BDE-4EE3-B25E-FBDBED24847B}" destId="{66530903-54A6-412A-969D-F7555F115F4E}" srcOrd="1" destOrd="0" parTransId="{AF687CDB-2045-44DD-8EBF-E2D8D78C35D6}" sibTransId="{FA372546-F505-408A-9F37-377E339ED6DE}"/>
    <dgm:cxn modelId="{BB82B8A9-BA79-48AB-A0F5-305796C5CD99}" type="presOf" srcId="{A6126A4A-0A38-4F22-9845-F88A777BCFEC}" destId="{A5469185-390F-4E61-8117-9D59B99948C3}" srcOrd="0" destOrd="0" presId="urn:microsoft.com/office/officeart/2005/8/layout/list1"/>
    <dgm:cxn modelId="{E24920BE-5F4B-4408-9636-562BD86CFDD2}" type="presOf" srcId="{A6126A4A-0A38-4F22-9845-F88A777BCFEC}" destId="{735A1208-39A2-427E-A3F5-E4C3210347CE}" srcOrd="1" destOrd="0" presId="urn:microsoft.com/office/officeart/2005/8/layout/list1"/>
    <dgm:cxn modelId="{9E3FDFDC-BF45-4935-A431-229D921B86EA}" type="presOf" srcId="{9302A0D6-8A48-4402-B958-7B73C7DA1A3A}" destId="{7FE64A26-C097-4E2F-956C-50FE2F947202}" srcOrd="0" destOrd="0" presId="urn:microsoft.com/office/officeart/2005/8/layout/list1"/>
    <dgm:cxn modelId="{4FC824E0-7463-491E-B73F-5B4CCC553124}" type="presOf" srcId="{CE3D7A1E-16E1-472C-A582-84782F3828AC}" destId="{0C70304F-9CE7-4FA7-B273-0A0747F20E37}" srcOrd="0" destOrd="4" presId="urn:microsoft.com/office/officeart/2005/8/layout/list1"/>
    <dgm:cxn modelId="{BAAB2F1B-8EF7-42F0-89BC-2B8093B5A5DB}" type="presParOf" srcId="{4942F012-1CEC-4715-A72D-85D708F04306}" destId="{C808C60B-979B-40A6-8367-E3BD8AA0B30F}" srcOrd="0" destOrd="0" presId="urn:microsoft.com/office/officeart/2005/8/layout/list1"/>
    <dgm:cxn modelId="{6172B4C9-3A53-4D00-B2E8-C7D209F5E02A}" type="presParOf" srcId="{C808C60B-979B-40A6-8367-E3BD8AA0B30F}" destId="{1BF8BDE2-407A-493E-968B-930230C3173B}" srcOrd="0" destOrd="0" presId="urn:microsoft.com/office/officeart/2005/8/layout/list1"/>
    <dgm:cxn modelId="{3C320C25-6175-4A8F-AA46-B6051C0A904A}" type="presParOf" srcId="{C808C60B-979B-40A6-8367-E3BD8AA0B30F}" destId="{A3E9CB68-1365-4189-8F3B-488B2ADE275A}" srcOrd="1" destOrd="0" presId="urn:microsoft.com/office/officeart/2005/8/layout/list1"/>
    <dgm:cxn modelId="{181EF1D7-136B-4FEC-B42E-875EFEA8F55B}" type="presParOf" srcId="{4942F012-1CEC-4715-A72D-85D708F04306}" destId="{33B71C4E-C7FF-4781-A315-22192C6BE3A9}" srcOrd="1" destOrd="0" presId="urn:microsoft.com/office/officeart/2005/8/layout/list1"/>
    <dgm:cxn modelId="{2AE1C9E2-6A29-4FAE-A38A-8ACC30FE1180}" type="presParOf" srcId="{4942F012-1CEC-4715-A72D-85D708F04306}" destId="{7FE64A26-C097-4E2F-956C-50FE2F947202}" srcOrd="2" destOrd="0" presId="urn:microsoft.com/office/officeart/2005/8/layout/list1"/>
    <dgm:cxn modelId="{31368073-CA90-44D0-8E37-D4842A27DEC3}" type="presParOf" srcId="{4942F012-1CEC-4715-A72D-85D708F04306}" destId="{B953D15E-669E-4839-B537-F030EB988C08}" srcOrd="3" destOrd="0" presId="urn:microsoft.com/office/officeart/2005/8/layout/list1"/>
    <dgm:cxn modelId="{5BEBD20D-4838-4AEF-8BE2-18E581604178}" type="presParOf" srcId="{4942F012-1CEC-4715-A72D-85D708F04306}" destId="{B086E794-0E93-496A-8FC2-63D2A2032FBA}" srcOrd="4" destOrd="0" presId="urn:microsoft.com/office/officeart/2005/8/layout/list1"/>
    <dgm:cxn modelId="{950F790D-4744-491C-B99D-2E8925F7AFDD}" type="presParOf" srcId="{B086E794-0E93-496A-8FC2-63D2A2032FBA}" destId="{A5469185-390F-4E61-8117-9D59B99948C3}" srcOrd="0" destOrd="0" presId="urn:microsoft.com/office/officeart/2005/8/layout/list1"/>
    <dgm:cxn modelId="{3A5C6B58-0B5A-4238-903F-F3C5FEA809CE}" type="presParOf" srcId="{B086E794-0E93-496A-8FC2-63D2A2032FBA}" destId="{735A1208-39A2-427E-A3F5-E4C3210347CE}" srcOrd="1" destOrd="0" presId="urn:microsoft.com/office/officeart/2005/8/layout/list1"/>
    <dgm:cxn modelId="{10B9C6E3-8F3E-4B38-9139-0F2FAC988AA6}" type="presParOf" srcId="{4942F012-1CEC-4715-A72D-85D708F04306}" destId="{3CC39985-BB41-4869-84E6-CC0803C5D682}" srcOrd="5" destOrd="0" presId="urn:microsoft.com/office/officeart/2005/8/layout/list1"/>
    <dgm:cxn modelId="{F1F8299C-2E66-4BD7-9155-D17D90DE03E4}" type="presParOf" srcId="{4942F012-1CEC-4715-A72D-85D708F04306}" destId="{0C70304F-9CE7-4FA7-B273-0A0747F20E37}"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8EF9E08-A37E-4902-BE77-91CBA35C0760}"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ADB23C8-A154-40A2-A567-FB51ED48452A}">
      <dgm:prSet custT="1"/>
      <dgm:spPr/>
      <dgm:t>
        <a:bodyPr/>
        <a:lstStyle/>
        <a:p>
          <a:pPr>
            <a:lnSpc>
              <a:spcPct val="100000"/>
            </a:lnSpc>
          </a:pPr>
          <a:r>
            <a:rPr lang="en-US" sz="2400">
              <a:solidFill>
                <a:schemeClr val="accent5">
                  <a:lumMod val="50000"/>
                </a:schemeClr>
              </a:solidFill>
              <a:latin typeface="+mj-lt"/>
            </a:rPr>
            <a:t>Establish and </a:t>
          </a:r>
          <a:r>
            <a:rPr lang="en-US" sz="2400" b="1" i="1" u="sng">
              <a:solidFill>
                <a:schemeClr val="accent5">
                  <a:lumMod val="50000"/>
                </a:schemeClr>
              </a:solidFill>
              <a:latin typeface="+mj-lt"/>
            </a:rPr>
            <a:t>maintain</a:t>
          </a:r>
          <a:r>
            <a:rPr lang="en-US" sz="2400">
              <a:solidFill>
                <a:schemeClr val="accent5">
                  <a:lumMod val="50000"/>
                </a:schemeClr>
              </a:solidFill>
              <a:latin typeface="+mj-lt"/>
            </a:rPr>
            <a:t> a business line of credit for business operations from either a financial institution licensed to conduct banking or other Financial Deposit Insurance Corporation (FDIC) or National Credit Union Administration (NCUA) insured financial institutions. </a:t>
          </a:r>
        </a:p>
      </dgm:t>
    </dgm:pt>
    <dgm:pt modelId="{3BAFD451-EDEA-471E-8A67-2962CC3A27F8}" type="parTrans" cxnId="{B9FA6F97-A9DC-4D12-AFC3-F7D2D3CC0B3E}">
      <dgm:prSet/>
      <dgm:spPr/>
      <dgm:t>
        <a:bodyPr/>
        <a:lstStyle/>
        <a:p>
          <a:endParaRPr lang="en-US"/>
        </a:p>
      </dgm:t>
    </dgm:pt>
    <dgm:pt modelId="{60492690-29CD-473A-97D0-A89DA18742C0}" type="sibTrans" cxnId="{B9FA6F97-A9DC-4D12-AFC3-F7D2D3CC0B3E}">
      <dgm:prSet/>
      <dgm:spPr/>
      <dgm:t>
        <a:bodyPr/>
        <a:lstStyle/>
        <a:p>
          <a:endParaRPr lang="en-US"/>
        </a:p>
      </dgm:t>
    </dgm:pt>
    <dgm:pt modelId="{E0AE95A0-B715-47C6-A7E0-AE04167D6377}">
      <dgm:prSet custT="1"/>
      <dgm:spPr/>
      <dgm:t>
        <a:bodyPr/>
        <a:lstStyle/>
        <a:p>
          <a:pPr>
            <a:lnSpc>
              <a:spcPct val="100000"/>
            </a:lnSpc>
          </a:pPr>
          <a:r>
            <a:rPr lang="en-US" sz="2400">
              <a:solidFill>
                <a:schemeClr val="accent5">
                  <a:lumMod val="50000"/>
                </a:schemeClr>
              </a:solidFill>
            </a:rPr>
            <a:t>The approval amount for the business line of credit must be enough to cover operational costs/expenditures for at least three (3) months at all branch locations.</a:t>
          </a:r>
        </a:p>
      </dgm:t>
    </dgm:pt>
    <dgm:pt modelId="{FED53639-928C-4F59-8B3E-847F62BC086E}" type="parTrans" cxnId="{13D84F94-7034-44FA-A90D-EDBC66EFCB90}">
      <dgm:prSet/>
      <dgm:spPr/>
      <dgm:t>
        <a:bodyPr/>
        <a:lstStyle/>
        <a:p>
          <a:endParaRPr lang="en-US"/>
        </a:p>
      </dgm:t>
    </dgm:pt>
    <dgm:pt modelId="{2AA40B98-D240-496C-8878-D5A732273437}" type="sibTrans" cxnId="{13D84F94-7034-44FA-A90D-EDBC66EFCB90}">
      <dgm:prSet/>
      <dgm:spPr/>
      <dgm:t>
        <a:bodyPr/>
        <a:lstStyle/>
        <a:p>
          <a:endParaRPr lang="en-US"/>
        </a:p>
      </dgm:t>
    </dgm:pt>
    <dgm:pt modelId="{ED75EDEF-6C09-4097-B91F-F8FE1739FF93}" type="pres">
      <dgm:prSet presAssocID="{E8EF9E08-A37E-4902-BE77-91CBA35C0760}" presName="root" presStyleCnt="0">
        <dgm:presLayoutVars>
          <dgm:dir/>
          <dgm:resizeHandles val="exact"/>
        </dgm:presLayoutVars>
      </dgm:prSet>
      <dgm:spPr/>
    </dgm:pt>
    <dgm:pt modelId="{B5968374-1CD3-421F-9E50-5B36957C44B4}" type="pres">
      <dgm:prSet presAssocID="{DADB23C8-A154-40A2-A567-FB51ED48452A}" presName="compNode" presStyleCnt="0"/>
      <dgm:spPr/>
    </dgm:pt>
    <dgm:pt modelId="{520E0B15-E8BF-4AF9-9AB8-605F44617666}" type="pres">
      <dgm:prSet presAssocID="{DADB23C8-A154-40A2-A567-FB51ED48452A}" presName="iconRect" presStyleLbl="node1" presStyleIdx="0" presStyleCnt="2" custScaleX="83321" custScaleY="76834" custLinFactNeighborX="-25627" custLinFactNeighborY="-55995"/>
      <dgm:spPr>
        <a:blipFill>
          <a:blip xmlns:r="http://schemas.openxmlformats.org/officeDocument/2006/relationships">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ank"/>
        </a:ext>
      </dgm:extLst>
    </dgm:pt>
    <dgm:pt modelId="{F18BCC77-5671-4870-97E7-90C1B8386C19}" type="pres">
      <dgm:prSet presAssocID="{DADB23C8-A154-40A2-A567-FB51ED48452A}" presName="spaceRect" presStyleCnt="0"/>
      <dgm:spPr/>
    </dgm:pt>
    <dgm:pt modelId="{EDCEBF57-7DDA-4D25-9935-C73C7D9D2EA2}" type="pres">
      <dgm:prSet presAssocID="{DADB23C8-A154-40A2-A567-FB51ED48452A}" presName="textRect" presStyleLbl="revTx" presStyleIdx="0" presStyleCnt="2" custScaleX="114378" custScaleY="65146" custLinFactY="-7994" custLinFactNeighborX="-1912" custLinFactNeighborY="-100000">
        <dgm:presLayoutVars>
          <dgm:chMax val="1"/>
          <dgm:chPref val="1"/>
        </dgm:presLayoutVars>
      </dgm:prSet>
      <dgm:spPr/>
    </dgm:pt>
    <dgm:pt modelId="{6621DE36-E8B6-4CD2-9658-4073B929862A}" type="pres">
      <dgm:prSet presAssocID="{60492690-29CD-473A-97D0-A89DA18742C0}" presName="sibTrans" presStyleCnt="0"/>
      <dgm:spPr/>
    </dgm:pt>
    <dgm:pt modelId="{7FB8C563-109F-4F4D-AD12-6318598B31FD}" type="pres">
      <dgm:prSet presAssocID="{E0AE95A0-B715-47C6-A7E0-AE04167D6377}" presName="compNode" presStyleCnt="0"/>
      <dgm:spPr/>
    </dgm:pt>
    <dgm:pt modelId="{EC85E9FF-F6F2-48A6-8437-EE44D64470BC}" type="pres">
      <dgm:prSet presAssocID="{E0AE95A0-B715-47C6-A7E0-AE04167D6377}" presName="iconRect" presStyleLbl="node1" presStyleIdx="1" presStyleCnt="2" custScaleX="90501" custScaleY="90972" custLinFactNeighborX="-7565" custLinFactNeighborY="-34162"/>
      <dgm:spPr>
        <a:blipFill>
          <a:blip xmlns:r="http://schemas.openxmlformats.org/officeDocument/2006/relationships">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nk Check"/>
        </a:ext>
      </dgm:extLst>
    </dgm:pt>
    <dgm:pt modelId="{FF41D67E-9E90-466A-83FC-0EBAD10568F8}" type="pres">
      <dgm:prSet presAssocID="{E0AE95A0-B715-47C6-A7E0-AE04167D6377}" presName="spaceRect" presStyleCnt="0"/>
      <dgm:spPr/>
    </dgm:pt>
    <dgm:pt modelId="{405027E5-BDC0-400F-BC75-3BCC5DAEE431}" type="pres">
      <dgm:prSet presAssocID="{E0AE95A0-B715-47C6-A7E0-AE04167D6377}" presName="textRect" presStyleLbl="revTx" presStyleIdx="1" presStyleCnt="2" custScaleX="107624" custScaleY="149348" custLinFactNeighborX="4253" custLinFactNeighborY="-69920">
        <dgm:presLayoutVars>
          <dgm:chMax val="1"/>
          <dgm:chPref val="1"/>
        </dgm:presLayoutVars>
      </dgm:prSet>
      <dgm:spPr/>
    </dgm:pt>
  </dgm:ptLst>
  <dgm:cxnLst>
    <dgm:cxn modelId="{CA9D2E4C-CF28-4944-9E34-E735C0ACB4BB}" type="presOf" srcId="{E8EF9E08-A37E-4902-BE77-91CBA35C0760}" destId="{ED75EDEF-6C09-4097-B91F-F8FE1739FF93}" srcOrd="0" destOrd="0" presId="urn:microsoft.com/office/officeart/2018/2/layout/IconLabelList"/>
    <dgm:cxn modelId="{3A555273-E31E-4871-9569-302BE38C223A}" type="presOf" srcId="{E0AE95A0-B715-47C6-A7E0-AE04167D6377}" destId="{405027E5-BDC0-400F-BC75-3BCC5DAEE431}" srcOrd="0" destOrd="0" presId="urn:microsoft.com/office/officeart/2018/2/layout/IconLabelList"/>
    <dgm:cxn modelId="{3B314784-CDD7-4065-BD88-82C49D51AF23}" type="presOf" srcId="{DADB23C8-A154-40A2-A567-FB51ED48452A}" destId="{EDCEBF57-7DDA-4D25-9935-C73C7D9D2EA2}" srcOrd="0" destOrd="0" presId="urn:microsoft.com/office/officeart/2018/2/layout/IconLabelList"/>
    <dgm:cxn modelId="{13D84F94-7034-44FA-A90D-EDBC66EFCB90}" srcId="{E8EF9E08-A37E-4902-BE77-91CBA35C0760}" destId="{E0AE95A0-B715-47C6-A7E0-AE04167D6377}" srcOrd="1" destOrd="0" parTransId="{FED53639-928C-4F59-8B3E-847F62BC086E}" sibTransId="{2AA40B98-D240-496C-8878-D5A732273437}"/>
    <dgm:cxn modelId="{B9FA6F97-A9DC-4D12-AFC3-F7D2D3CC0B3E}" srcId="{E8EF9E08-A37E-4902-BE77-91CBA35C0760}" destId="{DADB23C8-A154-40A2-A567-FB51ED48452A}" srcOrd="0" destOrd="0" parTransId="{3BAFD451-EDEA-471E-8A67-2962CC3A27F8}" sibTransId="{60492690-29CD-473A-97D0-A89DA18742C0}"/>
    <dgm:cxn modelId="{B5E6CEB9-16C7-490D-BC13-EBEB38FEC991}" type="presParOf" srcId="{ED75EDEF-6C09-4097-B91F-F8FE1739FF93}" destId="{B5968374-1CD3-421F-9E50-5B36957C44B4}" srcOrd="0" destOrd="0" presId="urn:microsoft.com/office/officeart/2018/2/layout/IconLabelList"/>
    <dgm:cxn modelId="{D7BC8586-F1AB-47C1-B94A-100299C40E58}" type="presParOf" srcId="{B5968374-1CD3-421F-9E50-5B36957C44B4}" destId="{520E0B15-E8BF-4AF9-9AB8-605F44617666}" srcOrd="0" destOrd="0" presId="urn:microsoft.com/office/officeart/2018/2/layout/IconLabelList"/>
    <dgm:cxn modelId="{282B79EC-C7AC-4378-B796-DD44A75DF58E}" type="presParOf" srcId="{B5968374-1CD3-421F-9E50-5B36957C44B4}" destId="{F18BCC77-5671-4870-97E7-90C1B8386C19}" srcOrd="1" destOrd="0" presId="urn:microsoft.com/office/officeart/2018/2/layout/IconLabelList"/>
    <dgm:cxn modelId="{A5309E4A-1404-48C0-82EE-5542785BD1FB}" type="presParOf" srcId="{B5968374-1CD3-421F-9E50-5B36957C44B4}" destId="{EDCEBF57-7DDA-4D25-9935-C73C7D9D2EA2}" srcOrd="2" destOrd="0" presId="urn:microsoft.com/office/officeart/2018/2/layout/IconLabelList"/>
    <dgm:cxn modelId="{0C3C7C69-FF9E-4B54-A260-521F8FE246ED}" type="presParOf" srcId="{ED75EDEF-6C09-4097-B91F-F8FE1739FF93}" destId="{6621DE36-E8B6-4CD2-9658-4073B929862A}" srcOrd="1" destOrd="0" presId="urn:microsoft.com/office/officeart/2018/2/layout/IconLabelList"/>
    <dgm:cxn modelId="{40531733-B7D7-425D-9045-EA6A0A1E09AC}" type="presParOf" srcId="{ED75EDEF-6C09-4097-B91F-F8FE1739FF93}" destId="{7FB8C563-109F-4F4D-AD12-6318598B31FD}" srcOrd="2" destOrd="0" presId="urn:microsoft.com/office/officeart/2018/2/layout/IconLabelList"/>
    <dgm:cxn modelId="{07FF312F-2180-41B3-9F5B-3655F57CEE39}" type="presParOf" srcId="{7FB8C563-109F-4F4D-AD12-6318598B31FD}" destId="{EC85E9FF-F6F2-48A6-8437-EE44D64470BC}" srcOrd="0" destOrd="0" presId="urn:microsoft.com/office/officeart/2018/2/layout/IconLabelList"/>
    <dgm:cxn modelId="{260D6A02-68D8-460C-A3AF-8B44CB236EF2}" type="presParOf" srcId="{7FB8C563-109F-4F4D-AD12-6318598B31FD}" destId="{FF41D67E-9E90-466A-83FC-0EBAD10568F8}" srcOrd="1" destOrd="0" presId="urn:microsoft.com/office/officeart/2018/2/layout/IconLabelList"/>
    <dgm:cxn modelId="{8D90D7B2-9152-4CA7-9908-6E06150028CC}" type="presParOf" srcId="{7FB8C563-109F-4F4D-AD12-6318598B31FD}" destId="{405027E5-BDC0-400F-BC75-3BCC5DAEE431}"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1C91C33-6E0D-4FB1-A0E2-2449D3E3024C}" type="doc">
      <dgm:prSet loTypeId="urn:microsoft.com/office/officeart/2008/layout/LinedList" loCatId="list" qsTypeId="urn:microsoft.com/office/officeart/2005/8/quickstyle/simple2" qsCatId="simple" csTypeId="urn:microsoft.com/office/officeart/2005/8/colors/accent1_2" csCatId="accent1" phldr="1"/>
      <dgm:spPr/>
      <dgm:t>
        <a:bodyPr/>
        <a:lstStyle/>
        <a:p>
          <a:endParaRPr lang="en-US"/>
        </a:p>
      </dgm:t>
    </dgm:pt>
    <dgm:pt modelId="{9BCDEDF4-253C-4DA8-8D36-664D723685D7}">
      <dgm:prSet phldrT="[Text]" phldr="0" custT="1"/>
      <dgm:spPr/>
      <dgm:t>
        <a:bodyPr/>
        <a:lstStyle/>
        <a:p>
          <a:pPr>
            <a:defRPr b="1"/>
          </a:pPr>
          <a:r>
            <a:rPr lang="en-US" sz="2800">
              <a:solidFill>
                <a:schemeClr val="accent5">
                  <a:lumMod val="50000"/>
                </a:schemeClr>
              </a:solidFill>
            </a:rPr>
            <a:t>Business Loan</a:t>
          </a:r>
        </a:p>
      </dgm:t>
    </dgm:pt>
    <dgm:pt modelId="{69F8A6FB-8108-4F35-B12E-A5DFF9268259}" type="parTrans" cxnId="{002A42AB-EC8D-4F40-B3CA-F1ED8D38D74D}">
      <dgm:prSet/>
      <dgm:spPr/>
      <dgm:t>
        <a:bodyPr/>
        <a:lstStyle/>
        <a:p>
          <a:endParaRPr lang="en-US"/>
        </a:p>
      </dgm:t>
    </dgm:pt>
    <dgm:pt modelId="{69C42A51-267E-40B0-BCA7-ADFF977E6F97}" type="sibTrans" cxnId="{002A42AB-EC8D-4F40-B3CA-F1ED8D38D74D}">
      <dgm:prSet/>
      <dgm:spPr/>
      <dgm:t>
        <a:bodyPr/>
        <a:lstStyle/>
        <a:p>
          <a:endParaRPr lang="en-US"/>
        </a:p>
      </dgm:t>
    </dgm:pt>
    <dgm:pt modelId="{35CE271C-2B9C-4B4A-B4AB-E4B5869862DE}">
      <dgm:prSet phldrT="[Text]"/>
      <dgm:spPr/>
      <dgm:t>
        <a:bodyPr/>
        <a:lstStyle/>
        <a:p>
          <a:r>
            <a:rPr lang="en-US">
              <a:solidFill>
                <a:schemeClr val="accent5">
                  <a:lumMod val="50000"/>
                </a:schemeClr>
              </a:solidFill>
            </a:rPr>
            <a:t>Large, one-time expense like equipment purchases, property or expansion </a:t>
          </a:r>
        </a:p>
      </dgm:t>
    </dgm:pt>
    <dgm:pt modelId="{7D731C9F-E713-4385-9052-2FCA3A00E8FD}" type="parTrans" cxnId="{3DB29DC3-7ECC-4FA9-86E8-D19FB8C35019}">
      <dgm:prSet/>
      <dgm:spPr/>
      <dgm:t>
        <a:bodyPr/>
        <a:lstStyle/>
        <a:p>
          <a:endParaRPr lang="en-US"/>
        </a:p>
      </dgm:t>
    </dgm:pt>
    <dgm:pt modelId="{2E3E0B39-1ED0-4E00-B3B4-AE3302895DC3}" type="sibTrans" cxnId="{3DB29DC3-7ECC-4FA9-86E8-D19FB8C35019}">
      <dgm:prSet/>
      <dgm:spPr/>
      <dgm:t>
        <a:bodyPr/>
        <a:lstStyle/>
        <a:p>
          <a:endParaRPr lang="en-US"/>
        </a:p>
      </dgm:t>
    </dgm:pt>
    <dgm:pt modelId="{0F1FA89C-B1E2-4F9D-8419-BE29404C1A78}">
      <dgm:prSet phldrT="[Text]"/>
      <dgm:spPr/>
      <dgm:t>
        <a:bodyPr/>
        <a:lstStyle/>
        <a:p>
          <a:r>
            <a:rPr lang="en-US">
              <a:solidFill>
                <a:schemeClr val="accent5">
                  <a:lumMod val="50000"/>
                </a:schemeClr>
              </a:solidFill>
            </a:rPr>
            <a:t>A single lump sum is disbursed at the start</a:t>
          </a:r>
        </a:p>
      </dgm:t>
    </dgm:pt>
    <dgm:pt modelId="{6DF26699-6B10-4AD7-B6CB-995B582488A7}" type="parTrans" cxnId="{D0B4D4A3-2CC1-43FC-92C4-87D61693848E}">
      <dgm:prSet/>
      <dgm:spPr/>
      <dgm:t>
        <a:bodyPr/>
        <a:lstStyle/>
        <a:p>
          <a:endParaRPr lang="en-US"/>
        </a:p>
      </dgm:t>
    </dgm:pt>
    <dgm:pt modelId="{9D0F8242-9BCC-472D-AC01-287DDE79EA86}" type="sibTrans" cxnId="{D0B4D4A3-2CC1-43FC-92C4-87D61693848E}">
      <dgm:prSet/>
      <dgm:spPr/>
      <dgm:t>
        <a:bodyPr/>
        <a:lstStyle/>
        <a:p>
          <a:endParaRPr lang="en-US"/>
        </a:p>
      </dgm:t>
    </dgm:pt>
    <dgm:pt modelId="{EF079E71-1953-473C-9127-DED925947C47}">
      <dgm:prSet phldrT="[Text]" phldr="0" custT="1"/>
      <dgm:spPr/>
      <dgm:t>
        <a:bodyPr/>
        <a:lstStyle/>
        <a:p>
          <a:pPr>
            <a:defRPr b="1"/>
          </a:pPr>
          <a:r>
            <a:rPr lang="en-US" sz="2800">
              <a:solidFill>
                <a:schemeClr val="accent5">
                  <a:lumMod val="50000"/>
                </a:schemeClr>
              </a:solidFill>
            </a:rPr>
            <a:t>Business Line of Credit</a:t>
          </a:r>
        </a:p>
      </dgm:t>
    </dgm:pt>
    <dgm:pt modelId="{C574B1E7-0E90-48B4-91A3-C2C51124FFBD}" type="parTrans" cxnId="{02028ACB-1D74-496F-926A-23DA46A17264}">
      <dgm:prSet/>
      <dgm:spPr/>
      <dgm:t>
        <a:bodyPr/>
        <a:lstStyle/>
        <a:p>
          <a:endParaRPr lang="en-US"/>
        </a:p>
      </dgm:t>
    </dgm:pt>
    <dgm:pt modelId="{83EB774F-A117-40DC-80C1-7FDF76D8230D}" type="sibTrans" cxnId="{02028ACB-1D74-496F-926A-23DA46A17264}">
      <dgm:prSet/>
      <dgm:spPr/>
      <dgm:t>
        <a:bodyPr/>
        <a:lstStyle/>
        <a:p>
          <a:endParaRPr lang="en-US"/>
        </a:p>
      </dgm:t>
    </dgm:pt>
    <dgm:pt modelId="{1E82DBA3-6405-4B95-A9FF-FCEB90AE6412}">
      <dgm:prSet phldrT="[Text]"/>
      <dgm:spPr/>
      <dgm:t>
        <a:bodyPr/>
        <a:lstStyle/>
        <a:p>
          <a:pPr>
            <a:buFont typeface="Wingdings" panose="05000000000000000000" pitchFamily="2" charset="2"/>
            <a:buNone/>
          </a:pPr>
          <a:r>
            <a:rPr lang="en-US">
              <a:solidFill>
                <a:schemeClr val="accent5">
                  <a:lumMod val="50000"/>
                </a:schemeClr>
              </a:solidFill>
            </a:rPr>
            <a:t>Ongoing or short-term needs like inventory, payroll, or managing seasonal cash flow. </a:t>
          </a:r>
        </a:p>
      </dgm:t>
    </dgm:pt>
    <dgm:pt modelId="{8D575CC3-535C-4560-A8AA-9F974750F74A}" type="parTrans" cxnId="{4661A693-5769-42E1-91DF-9370786CCE3A}">
      <dgm:prSet/>
      <dgm:spPr/>
      <dgm:t>
        <a:bodyPr/>
        <a:lstStyle/>
        <a:p>
          <a:endParaRPr lang="en-US"/>
        </a:p>
      </dgm:t>
    </dgm:pt>
    <dgm:pt modelId="{48FFFEE7-0BC6-4D7E-B2E9-C62C41D380E4}" type="sibTrans" cxnId="{4661A693-5769-42E1-91DF-9370786CCE3A}">
      <dgm:prSet/>
      <dgm:spPr/>
      <dgm:t>
        <a:bodyPr/>
        <a:lstStyle/>
        <a:p>
          <a:endParaRPr lang="en-US"/>
        </a:p>
      </dgm:t>
    </dgm:pt>
    <dgm:pt modelId="{94C13DA5-3136-4224-95A1-03E5D528BAD3}">
      <dgm:prSet phldrT="[Text]"/>
      <dgm:spPr/>
      <dgm:t>
        <a:bodyPr/>
        <a:lstStyle/>
        <a:p>
          <a:pPr>
            <a:buFont typeface="Arial" panose="020B0604020202020204" pitchFamily="34" charset="0"/>
            <a:buChar char="•"/>
          </a:pPr>
          <a:r>
            <a:rPr lang="en-US">
              <a:solidFill>
                <a:schemeClr val="accent5">
                  <a:lumMod val="50000"/>
                </a:schemeClr>
              </a:solidFill>
            </a:rPr>
            <a:t>You can draw funds as needed up to your credit limit.</a:t>
          </a:r>
        </a:p>
      </dgm:t>
    </dgm:pt>
    <dgm:pt modelId="{8089952D-5B3F-4A24-87D8-17B99C5AA5D3}" type="parTrans" cxnId="{8D3D6BD7-A73F-44D1-81AC-9046CB230764}">
      <dgm:prSet/>
      <dgm:spPr/>
      <dgm:t>
        <a:bodyPr/>
        <a:lstStyle/>
        <a:p>
          <a:endParaRPr lang="en-US"/>
        </a:p>
      </dgm:t>
    </dgm:pt>
    <dgm:pt modelId="{630C95CE-A9A7-47A9-9A76-DD2E19E5F8AC}" type="sibTrans" cxnId="{8D3D6BD7-A73F-44D1-81AC-9046CB230764}">
      <dgm:prSet/>
      <dgm:spPr/>
      <dgm:t>
        <a:bodyPr/>
        <a:lstStyle/>
        <a:p>
          <a:endParaRPr lang="en-US"/>
        </a:p>
      </dgm:t>
    </dgm:pt>
    <dgm:pt modelId="{7CA15047-3AEE-4175-B4C8-E8CDB26B785F}">
      <dgm:prSet phldrT="[Text]"/>
      <dgm:spPr/>
      <dgm:t>
        <a:bodyPr/>
        <a:lstStyle/>
        <a:p>
          <a:r>
            <a:rPr lang="en-US">
              <a:solidFill>
                <a:schemeClr val="accent5">
                  <a:lumMod val="50000"/>
                </a:schemeClr>
              </a:solidFill>
            </a:rPr>
            <a:t>Fixed monthly payments of principal an interest over a set term.</a:t>
          </a:r>
        </a:p>
      </dgm:t>
    </dgm:pt>
    <dgm:pt modelId="{5D132A0B-2FAC-4C57-894C-4367E7E51CAC}" type="parTrans" cxnId="{1701AFE2-8491-4834-A2B9-F303BE29607D}">
      <dgm:prSet/>
      <dgm:spPr/>
      <dgm:t>
        <a:bodyPr/>
        <a:lstStyle/>
        <a:p>
          <a:endParaRPr lang="en-US"/>
        </a:p>
      </dgm:t>
    </dgm:pt>
    <dgm:pt modelId="{B2E382F4-020E-47D9-A43B-2FCA0C2B9646}" type="sibTrans" cxnId="{1701AFE2-8491-4834-A2B9-F303BE29607D}">
      <dgm:prSet/>
      <dgm:spPr/>
      <dgm:t>
        <a:bodyPr/>
        <a:lstStyle/>
        <a:p>
          <a:endParaRPr lang="en-US"/>
        </a:p>
      </dgm:t>
    </dgm:pt>
    <dgm:pt modelId="{688C7C71-72C5-44FA-A22D-F35BC10D5199}">
      <dgm:prSet phldrT="[Text]"/>
      <dgm:spPr/>
      <dgm:t>
        <a:bodyPr/>
        <a:lstStyle/>
        <a:p>
          <a:r>
            <a:rPr lang="en-US">
              <a:solidFill>
                <a:schemeClr val="accent5">
                  <a:lumMod val="50000"/>
                </a:schemeClr>
              </a:solidFill>
            </a:rPr>
            <a:t>Typically, lower interest rates, especially for large, long-term loans.</a:t>
          </a:r>
        </a:p>
      </dgm:t>
    </dgm:pt>
    <dgm:pt modelId="{66E8EB6E-6239-4214-B3E0-CA247697B7E4}" type="parTrans" cxnId="{7627B379-260A-4D26-BA03-7EC4D10293EA}">
      <dgm:prSet/>
      <dgm:spPr/>
      <dgm:t>
        <a:bodyPr/>
        <a:lstStyle/>
        <a:p>
          <a:endParaRPr lang="en-US"/>
        </a:p>
      </dgm:t>
    </dgm:pt>
    <dgm:pt modelId="{11C83A2D-F896-4098-B553-E831B73EA935}" type="sibTrans" cxnId="{7627B379-260A-4D26-BA03-7EC4D10293EA}">
      <dgm:prSet/>
      <dgm:spPr/>
      <dgm:t>
        <a:bodyPr/>
        <a:lstStyle/>
        <a:p>
          <a:endParaRPr lang="en-US"/>
        </a:p>
      </dgm:t>
    </dgm:pt>
    <dgm:pt modelId="{AE52A9BE-7103-4224-9FC1-82082695D96A}">
      <dgm:prSet phldrT="[Text]"/>
      <dgm:spPr/>
      <dgm:t>
        <a:bodyPr/>
        <a:lstStyle/>
        <a:p>
          <a:r>
            <a:rPr lang="en-US">
              <a:solidFill>
                <a:schemeClr val="accent5">
                  <a:lumMod val="50000"/>
                </a:schemeClr>
              </a:solidFill>
            </a:rPr>
            <a:t>Less flexible, as the entire amount is disbursed upfront.</a:t>
          </a:r>
        </a:p>
      </dgm:t>
    </dgm:pt>
    <dgm:pt modelId="{4D5827A4-3E02-470F-A040-0C3A0602DAC6}" type="parTrans" cxnId="{D5839497-81A9-43DB-87D2-8C67F1FC0A38}">
      <dgm:prSet/>
      <dgm:spPr/>
      <dgm:t>
        <a:bodyPr/>
        <a:lstStyle/>
        <a:p>
          <a:endParaRPr lang="en-US"/>
        </a:p>
      </dgm:t>
    </dgm:pt>
    <dgm:pt modelId="{5C575577-924D-41B5-B06F-FADDFBC9975C}" type="sibTrans" cxnId="{D5839497-81A9-43DB-87D2-8C67F1FC0A38}">
      <dgm:prSet/>
      <dgm:spPr/>
      <dgm:t>
        <a:bodyPr/>
        <a:lstStyle/>
        <a:p>
          <a:endParaRPr lang="en-US"/>
        </a:p>
      </dgm:t>
    </dgm:pt>
    <dgm:pt modelId="{0431A56E-CCCA-4D11-BD3B-D3B63142D293}">
      <dgm:prSet phldrT="[Text]"/>
      <dgm:spPr/>
      <dgm:t>
        <a:bodyPr/>
        <a:lstStyle/>
        <a:p>
          <a:r>
            <a:rPr lang="en-US">
              <a:solidFill>
                <a:schemeClr val="accent5">
                  <a:lumMod val="50000"/>
                </a:schemeClr>
              </a:solidFill>
            </a:rPr>
            <a:t>Planning major investments with predictable costs.</a:t>
          </a:r>
        </a:p>
      </dgm:t>
    </dgm:pt>
    <dgm:pt modelId="{58E27CC8-1161-4925-A5FD-FEA054CC1144}" type="parTrans" cxnId="{2DCB241D-21C8-4513-AF3D-7A800DECE7BB}">
      <dgm:prSet/>
      <dgm:spPr/>
      <dgm:t>
        <a:bodyPr/>
        <a:lstStyle/>
        <a:p>
          <a:endParaRPr lang="en-US"/>
        </a:p>
      </dgm:t>
    </dgm:pt>
    <dgm:pt modelId="{52AB134F-E9FF-40D7-85FD-FBD1A5C739A4}" type="sibTrans" cxnId="{2DCB241D-21C8-4513-AF3D-7A800DECE7BB}">
      <dgm:prSet/>
      <dgm:spPr/>
      <dgm:t>
        <a:bodyPr/>
        <a:lstStyle/>
        <a:p>
          <a:endParaRPr lang="en-US"/>
        </a:p>
      </dgm:t>
    </dgm:pt>
    <dgm:pt modelId="{73B1B773-D727-4CA7-9C69-CC539CC19F8A}">
      <dgm:prSet phldrT="[Text]"/>
      <dgm:spPr/>
      <dgm:t>
        <a:bodyPr/>
        <a:lstStyle/>
        <a:p>
          <a:pPr>
            <a:buNone/>
          </a:pPr>
          <a:endParaRPr lang="en-US"/>
        </a:p>
      </dgm:t>
    </dgm:pt>
    <dgm:pt modelId="{9F10371F-90C5-4D04-82C4-31F5762CE65D}" type="parTrans" cxnId="{9FB347AA-D952-4809-8BEF-DB4EEC6F6F21}">
      <dgm:prSet/>
      <dgm:spPr/>
      <dgm:t>
        <a:bodyPr/>
        <a:lstStyle/>
        <a:p>
          <a:endParaRPr lang="en-US"/>
        </a:p>
      </dgm:t>
    </dgm:pt>
    <dgm:pt modelId="{56F8E3E8-8339-4D47-B23A-59F7EAC5AD2C}" type="sibTrans" cxnId="{9FB347AA-D952-4809-8BEF-DB4EEC6F6F21}">
      <dgm:prSet/>
      <dgm:spPr/>
      <dgm:t>
        <a:bodyPr/>
        <a:lstStyle/>
        <a:p>
          <a:endParaRPr lang="en-US"/>
        </a:p>
      </dgm:t>
    </dgm:pt>
    <dgm:pt modelId="{CCBEA39C-AA96-4EA9-BE3A-9EA3816AC89B}">
      <dgm:prSet phldrT="[Text]"/>
      <dgm:spPr/>
      <dgm:t>
        <a:bodyPr/>
        <a:lstStyle/>
        <a:p>
          <a:pPr>
            <a:buNone/>
          </a:pPr>
          <a:r>
            <a:rPr lang="en-US">
              <a:solidFill>
                <a:schemeClr val="accent5">
                  <a:lumMod val="50000"/>
                </a:schemeClr>
              </a:solidFill>
            </a:rPr>
            <a:t>Pay interest only on the amount drawn. As  you repay, the funds become available to borrow again</a:t>
          </a:r>
        </a:p>
      </dgm:t>
    </dgm:pt>
    <dgm:pt modelId="{C34C9B01-5B66-415A-BB7A-179A99A79028}" type="parTrans" cxnId="{A1D6922F-E0D7-4EAC-BD8D-05D504BEC4F6}">
      <dgm:prSet/>
      <dgm:spPr/>
      <dgm:t>
        <a:bodyPr/>
        <a:lstStyle/>
        <a:p>
          <a:endParaRPr lang="en-US"/>
        </a:p>
      </dgm:t>
    </dgm:pt>
    <dgm:pt modelId="{D37A3F09-FF9C-4D90-9701-41697167E128}" type="sibTrans" cxnId="{A1D6922F-E0D7-4EAC-BD8D-05D504BEC4F6}">
      <dgm:prSet/>
      <dgm:spPr/>
      <dgm:t>
        <a:bodyPr/>
        <a:lstStyle/>
        <a:p>
          <a:endParaRPr lang="en-US"/>
        </a:p>
      </dgm:t>
    </dgm:pt>
    <dgm:pt modelId="{641F2991-1685-43ED-A8A6-111F71E2BF12}">
      <dgm:prSet phldrT="[Text]"/>
      <dgm:spPr/>
      <dgm:t>
        <a:bodyPr/>
        <a:lstStyle/>
        <a:p>
          <a:pPr>
            <a:buNone/>
          </a:pPr>
          <a:r>
            <a:rPr lang="en-US">
              <a:solidFill>
                <a:schemeClr val="accent5">
                  <a:lumMod val="50000"/>
                </a:schemeClr>
              </a:solidFill>
            </a:rPr>
            <a:t>Variable interest rates; you only pay interest on what you use.</a:t>
          </a:r>
        </a:p>
      </dgm:t>
    </dgm:pt>
    <dgm:pt modelId="{B02BD497-AE0C-4227-8EE6-BE506EDAA16D}" type="parTrans" cxnId="{69EBF94B-9DEB-429E-AAAF-DF0EEAAFFE0B}">
      <dgm:prSet/>
      <dgm:spPr/>
      <dgm:t>
        <a:bodyPr/>
        <a:lstStyle/>
        <a:p>
          <a:endParaRPr lang="en-US"/>
        </a:p>
      </dgm:t>
    </dgm:pt>
    <dgm:pt modelId="{68BD7137-F075-4821-B07C-572F5E8901F9}" type="sibTrans" cxnId="{69EBF94B-9DEB-429E-AAAF-DF0EEAAFFE0B}">
      <dgm:prSet/>
      <dgm:spPr/>
      <dgm:t>
        <a:bodyPr/>
        <a:lstStyle/>
        <a:p>
          <a:endParaRPr lang="en-US"/>
        </a:p>
      </dgm:t>
    </dgm:pt>
    <dgm:pt modelId="{61415529-2755-46DB-9465-4F64585FB216}">
      <dgm:prSet phldrT="[Text]"/>
      <dgm:spPr/>
      <dgm:t>
        <a:bodyPr/>
        <a:lstStyle/>
        <a:p>
          <a:pPr>
            <a:buNone/>
          </a:pPr>
          <a:r>
            <a:rPr lang="en-US">
              <a:solidFill>
                <a:schemeClr val="accent5">
                  <a:lumMod val="50000"/>
                </a:schemeClr>
              </a:solidFill>
            </a:rPr>
            <a:t>Highly flexible, allowing you to borrow and repay as needed. </a:t>
          </a:r>
        </a:p>
      </dgm:t>
    </dgm:pt>
    <dgm:pt modelId="{722166CE-CD64-4D6E-A555-7FE38DD09599}" type="parTrans" cxnId="{DDF438A0-0094-4328-8C14-2F11F1A6742C}">
      <dgm:prSet/>
      <dgm:spPr/>
      <dgm:t>
        <a:bodyPr/>
        <a:lstStyle/>
        <a:p>
          <a:endParaRPr lang="en-US"/>
        </a:p>
      </dgm:t>
    </dgm:pt>
    <dgm:pt modelId="{694EAC87-2884-48E9-A9BE-8CF6BEFBA03F}" type="sibTrans" cxnId="{DDF438A0-0094-4328-8C14-2F11F1A6742C}">
      <dgm:prSet/>
      <dgm:spPr/>
      <dgm:t>
        <a:bodyPr/>
        <a:lstStyle/>
        <a:p>
          <a:endParaRPr lang="en-US"/>
        </a:p>
      </dgm:t>
    </dgm:pt>
    <dgm:pt modelId="{77DEC55F-07F5-4235-B156-AF1596240F86}">
      <dgm:prSet phldrT="[Text]"/>
      <dgm:spPr/>
      <dgm:t>
        <a:bodyPr/>
        <a:lstStyle/>
        <a:p>
          <a:pPr>
            <a:buNone/>
          </a:pPr>
          <a:r>
            <a:rPr lang="en-US">
              <a:solidFill>
                <a:schemeClr val="accent5">
                  <a:lumMod val="50000"/>
                </a:schemeClr>
              </a:solidFill>
            </a:rPr>
            <a:t>Managing unpredictable cash flow fluctuations. </a:t>
          </a:r>
        </a:p>
      </dgm:t>
    </dgm:pt>
    <dgm:pt modelId="{4361A47C-9035-4E08-9D66-615ED155C085}" type="parTrans" cxnId="{041589BC-65F6-416E-AC9D-3A8BC8EA57EB}">
      <dgm:prSet/>
      <dgm:spPr/>
      <dgm:t>
        <a:bodyPr/>
        <a:lstStyle/>
        <a:p>
          <a:endParaRPr lang="en-US"/>
        </a:p>
      </dgm:t>
    </dgm:pt>
    <dgm:pt modelId="{5AB32483-CF49-4764-B4C2-F233235123BD}" type="sibTrans" cxnId="{041589BC-65F6-416E-AC9D-3A8BC8EA57EB}">
      <dgm:prSet/>
      <dgm:spPr/>
      <dgm:t>
        <a:bodyPr/>
        <a:lstStyle/>
        <a:p>
          <a:endParaRPr lang="en-US"/>
        </a:p>
      </dgm:t>
    </dgm:pt>
    <dgm:pt modelId="{AD9C8156-2519-4A9F-B354-C0A32EFE3304}">
      <dgm:prSet/>
      <dgm:spPr/>
      <dgm:t>
        <a:bodyPr/>
        <a:lstStyle/>
        <a:p>
          <a:r>
            <a:rPr lang="en-US" b="1" i="1" u="sng">
              <a:solidFill>
                <a:schemeClr val="accent5">
                  <a:lumMod val="50000"/>
                </a:schemeClr>
              </a:solidFill>
            </a:rPr>
            <a:t>Business Loans does not meet the requirement for a business line of credit.  </a:t>
          </a:r>
        </a:p>
      </dgm:t>
    </dgm:pt>
    <dgm:pt modelId="{B8CF98C0-0AD9-444D-A95D-89B9BC933525}" type="parTrans" cxnId="{C5EDEF1F-81CD-48F0-A4A1-505856E79E9F}">
      <dgm:prSet/>
      <dgm:spPr/>
      <dgm:t>
        <a:bodyPr/>
        <a:lstStyle/>
        <a:p>
          <a:endParaRPr lang="en-US"/>
        </a:p>
      </dgm:t>
    </dgm:pt>
    <dgm:pt modelId="{E9E4F082-6BCB-487C-82A4-36F85556659F}" type="sibTrans" cxnId="{C5EDEF1F-81CD-48F0-A4A1-505856E79E9F}">
      <dgm:prSet/>
      <dgm:spPr/>
      <dgm:t>
        <a:bodyPr/>
        <a:lstStyle/>
        <a:p>
          <a:endParaRPr lang="en-US"/>
        </a:p>
      </dgm:t>
    </dgm:pt>
    <dgm:pt modelId="{12BA0E7B-492F-40A5-821F-FCE47CA55DDF}" type="pres">
      <dgm:prSet presAssocID="{31C91C33-6E0D-4FB1-A0E2-2449D3E3024C}" presName="vert0" presStyleCnt="0">
        <dgm:presLayoutVars>
          <dgm:dir/>
          <dgm:animOne val="branch"/>
          <dgm:animLvl val="lvl"/>
        </dgm:presLayoutVars>
      </dgm:prSet>
      <dgm:spPr/>
    </dgm:pt>
    <dgm:pt modelId="{2CC78EE3-2CA8-4672-8157-5D0A76EF3291}" type="pres">
      <dgm:prSet presAssocID="{9BCDEDF4-253C-4DA8-8D36-664D723685D7}" presName="thickLine" presStyleLbl="alignNode1" presStyleIdx="0" presStyleCnt="3"/>
      <dgm:spPr/>
    </dgm:pt>
    <dgm:pt modelId="{8CCC1A8A-6D06-420B-BB9A-327D2C6DDD70}" type="pres">
      <dgm:prSet presAssocID="{9BCDEDF4-253C-4DA8-8D36-664D723685D7}" presName="horz1" presStyleCnt="0"/>
      <dgm:spPr/>
    </dgm:pt>
    <dgm:pt modelId="{CED6E2B3-7D05-4B70-90F3-815269D5DE1D}" type="pres">
      <dgm:prSet presAssocID="{9BCDEDF4-253C-4DA8-8D36-664D723685D7}" presName="tx1" presStyleLbl="revTx" presStyleIdx="0" presStyleCnt="16"/>
      <dgm:spPr/>
    </dgm:pt>
    <dgm:pt modelId="{8D5F2C96-EE50-4CED-948D-9180BFBDAD71}" type="pres">
      <dgm:prSet presAssocID="{9BCDEDF4-253C-4DA8-8D36-664D723685D7}" presName="vert1" presStyleCnt="0"/>
      <dgm:spPr/>
    </dgm:pt>
    <dgm:pt modelId="{43D3D68E-4469-428C-87CA-E02CB31E1A8B}" type="pres">
      <dgm:prSet presAssocID="{35CE271C-2B9C-4B4A-B4AB-E4B5869862DE}" presName="vertSpace2a" presStyleCnt="0"/>
      <dgm:spPr/>
    </dgm:pt>
    <dgm:pt modelId="{6DE01233-2EA6-476A-B249-8035CD3AB421}" type="pres">
      <dgm:prSet presAssocID="{35CE271C-2B9C-4B4A-B4AB-E4B5869862DE}" presName="horz2" presStyleCnt="0"/>
      <dgm:spPr/>
    </dgm:pt>
    <dgm:pt modelId="{1BA69A38-8D85-4DA2-94E8-5D23719203A4}" type="pres">
      <dgm:prSet presAssocID="{35CE271C-2B9C-4B4A-B4AB-E4B5869862DE}" presName="horzSpace2" presStyleCnt="0"/>
      <dgm:spPr/>
    </dgm:pt>
    <dgm:pt modelId="{EF1E7D4D-5CE8-4CCE-9993-19E9A0BDD99D}" type="pres">
      <dgm:prSet presAssocID="{35CE271C-2B9C-4B4A-B4AB-E4B5869862DE}" presName="tx2" presStyleLbl="revTx" presStyleIdx="1" presStyleCnt="16"/>
      <dgm:spPr/>
    </dgm:pt>
    <dgm:pt modelId="{2DCE0624-49E8-459E-9275-E9B6C6D3BB5D}" type="pres">
      <dgm:prSet presAssocID="{35CE271C-2B9C-4B4A-B4AB-E4B5869862DE}" presName="vert2" presStyleCnt="0"/>
      <dgm:spPr/>
    </dgm:pt>
    <dgm:pt modelId="{EBB4DBAF-D8C2-435D-B5FF-47644BAD745D}" type="pres">
      <dgm:prSet presAssocID="{35CE271C-2B9C-4B4A-B4AB-E4B5869862DE}" presName="thinLine2b" presStyleLbl="callout" presStyleIdx="0" presStyleCnt="13"/>
      <dgm:spPr/>
    </dgm:pt>
    <dgm:pt modelId="{B8AEE5ED-C9BE-49B3-AF83-C7A021F7C0CE}" type="pres">
      <dgm:prSet presAssocID="{35CE271C-2B9C-4B4A-B4AB-E4B5869862DE}" presName="vertSpace2b" presStyleCnt="0"/>
      <dgm:spPr/>
    </dgm:pt>
    <dgm:pt modelId="{2BC7CCA0-6F71-4C2E-BE8D-57C44A9DD410}" type="pres">
      <dgm:prSet presAssocID="{0F1FA89C-B1E2-4F9D-8419-BE29404C1A78}" presName="horz2" presStyleCnt="0"/>
      <dgm:spPr/>
    </dgm:pt>
    <dgm:pt modelId="{7A31985B-B5C1-4F31-BCE1-9E18E42E3A1B}" type="pres">
      <dgm:prSet presAssocID="{0F1FA89C-B1E2-4F9D-8419-BE29404C1A78}" presName="horzSpace2" presStyleCnt="0"/>
      <dgm:spPr/>
    </dgm:pt>
    <dgm:pt modelId="{3448AF98-CA0F-4165-BB66-37D91A5725DC}" type="pres">
      <dgm:prSet presAssocID="{0F1FA89C-B1E2-4F9D-8419-BE29404C1A78}" presName="tx2" presStyleLbl="revTx" presStyleIdx="2" presStyleCnt="16"/>
      <dgm:spPr/>
    </dgm:pt>
    <dgm:pt modelId="{BC9D4D30-67FF-4346-A252-62B7C2C0B537}" type="pres">
      <dgm:prSet presAssocID="{0F1FA89C-B1E2-4F9D-8419-BE29404C1A78}" presName="vert2" presStyleCnt="0"/>
      <dgm:spPr/>
    </dgm:pt>
    <dgm:pt modelId="{861DEED3-FC36-41B5-BFD7-6D98E8C28DD2}" type="pres">
      <dgm:prSet presAssocID="{0F1FA89C-B1E2-4F9D-8419-BE29404C1A78}" presName="thinLine2b" presStyleLbl="callout" presStyleIdx="1" presStyleCnt="13"/>
      <dgm:spPr/>
    </dgm:pt>
    <dgm:pt modelId="{91DB9B22-2E6F-49BD-B005-D06AA80D61F4}" type="pres">
      <dgm:prSet presAssocID="{0F1FA89C-B1E2-4F9D-8419-BE29404C1A78}" presName="vertSpace2b" presStyleCnt="0"/>
      <dgm:spPr/>
    </dgm:pt>
    <dgm:pt modelId="{52D0A67E-6C79-47C3-A435-2CEA09676AF0}" type="pres">
      <dgm:prSet presAssocID="{7CA15047-3AEE-4175-B4C8-E8CDB26B785F}" presName="horz2" presStyleCnt="0"/>
      <dgm:spPr/>
    </dgm:pt>
    <dgm:pt modelId="{0DF8DE17-4EE9-4DA9-86F7-C28EA170E9D8}" type="pres">
      <dgm:prSet presAssocID="{7CA15047-3AEE-4175-B4C8-E8CDB26B785F}" presName="horzSpace2" presStyleCnt="0"/>
      <dgm:spPr/>
    </dgm:pt>
    <dgm:pt modelId="{C924EB9D-8B9D-4CD0-80C0-34B54E7A424C}" type="pres">
      <dgm:prSet presAssocID="{7CA15047-3AEE-4175-B4C8-E8CDB26B785F}" presName="tx2" presStyleLbl="revTx" presStyleIdx="3" presStyleCnt="16"/>
      <dgm:spPr/>
    </dgm:pt>
    <dgm:pt modelId="{64F2BAE4-544D-4599-97E9-DC0F807E545C}" type="pres">
      <dgm:prSet presAssocID="{7CA15047-3AEE-4175-B4C8-E8CDB26B785F}" presName="vert2" presStyleCnt="0"/>
      <dgm:spPr/>
    </dgm:pt>
    <dgm:pt modelId="{B1FD0EE0-45A8-4CE1-B3B1-CF6BCE912A5B}" type="pres">
      <dgm:prSet presAssocID="{7CA15047-3AEE-4175-B4C8-E8CDB26B785F}" presName="thinLine2b" presStyleLbl="callout" presStyleIdx="2" presStyleCnt="13"/>
      <dgm:spPr/>
    </dgm:pt>
    <dgm:pt modelId="{D9EFC795-58AE-4427-81C1-A70FD98A2314}" type="pres">
      <dgm:prSet presAssocID="{7CA15047-3AEE-4175-B4C8-E8CDB26B785F}" presName="vertSpace2b" presStyleCnt="0"/>
      <dgm:spPr/>
    </dgm:pt>
    <dgm:pt modelId="{66B9B2CB-B734-453E-BDEA-9C0E2062AD5B}" type="pres">
      <dgm:prSet presAssocID="{688C7C71-72C5-44FA-A22D-F35BC10D5199}" presName="horz2" presStyleCnt="0"/>
      <dgm:spPr/>
    </dgm:pt>
    <dgm:pt modelId="{FB9F5D09-B174-49B7-9C81-77330E55B91B}" type="pres">
      <dgm:prSet presAssocID="{688C7C71-72C5-44FA-A22D-F35BC10D5199}" presName="horzSpace2" presStyleCnt="0"/>
      <dgm:spPr/>
    </dgm:pt>
    <dgm:pt modelId="{7ED859C5-C5FE-484C-BD3F-461BE0699AE0}" type="pres">
      <dgm:prSet presAssocID="{688C7C71-72C5-44FA-A22D-F35BC10D5199}" presName="tx2" presStyleLbl="revTx" presStyleIdx="4" presStyleCnt="16"/>
      <dgm:spPr/>
    </dgm:pt>
    <dgm:pt modelId="{C8B54BD1-63F9-4AE2-8F19-F77EFF99C5DE}" type="pres">
      <dgm:prSet presAssocID="{688C7C71-72C5-44FA-A22D-F35BC10D5199}" presName="vert2" presStyleCnt="0"/>
      <dgm:spPr/>
    </dgm:pt>
    <dgm:pt modelId="{2E5EEB3C-F308-489A-9A11-F5B7965521CD}" type="pres">
      <dgm:prSet presAssocID="{688C7C71-72C5-44FA-A22D-F35BC10D5199}" presName="thinLine2b" presStyleLbl="callout" presStyleIdx="3" presStyleCnt="13"/>
      <dgm:spPr/>
    </dgm:pt>
    <dgm:pt modelId="{0F0EA463-53BC-462D-ACC4-EF9152A357D1}" type="pres">
      <dgm:prSet presAssocID="{688C7C71-72C5-44FA-A22D-F35BC10D5199}" presName="vertSpace2b" presStyleCnt="0"/>
      <dgm:spPr/>
    </dgm:pt>
    <dgm:pt modelId="{F117C3BD-4B8D-47A9-84C8-F2E0F99CDD2F}" type="pres">
      <dgm:prSet presAssocID="{AE52A9BE-7103-4224-9FC1-82082695D96A}" presName="horz2" presStyleCnt="0"/>
      <dgm:spPr/>
    </dgm:pt>
    <dgm:pt modelId="{BAB8CAD1-F32D-4E14-8226-2A0445B86540}" type="pres">
      <dgm:prSet presAssocID="{AE52A9BE-7103-4224-9FC1-82082695D96A}" presName="horzSpace2" presStyleCnt="0"/>
      <dgm:spPr/>
    </dgm:pt>
    <dgm:pt modelId="{741FA5C0-CEEA-4829-9A0B-2D0A026AC37A}" type="pres">
      <dgm:prSet presAssocID="{AE52A9BE-7103-4224-9FC1-82082695D96A}" presName="tx2" presStyleLbl="revTx" presStyleIdx="5" presStyleCnt="16"/>
      <dgm:spPr/>
    </dgm:pt>
    <dgm:pt modelId="{A129DC07-A431-4B98-A7B7-7BC3DD508CAD}" type="pres">
      <dgm:prSet presAssocID="{AE52A9BE-7103-4224-9FC1-82082695D96A}" presName="vert2" presStyleCnt="0"/>
      <dgm:spPr/>
    </dgm:pt>
    <dgm:pt modelId="{A6E7E642-6042-46BC-A8B7-AA3A6D253491}" type="pres">
      <dgm:prSet presAssocID="{AE52A9BE-7103-4224-9FC1-82082695D96A}" presName="thinLine2b" presStyleLbl="callout" presStyleIdx="4" presStyleCnt="13"/>
      <dgm:spPr/>
    </dgm:pt>
    <dgm:pt modelId="{C00468E5-AB54-452D-9DA3-8A3F708B16A1}" type="pres">
      <dgm:prSet presAssocID="{AE52A9BE-7103-4224-9FC1-82082695D96A}" presName="vertSpace2b" presStyleCnt="0"/>
      <dgm:spPr/>
    </dgm:pt>
    <dgm:pt modelId="{8A3EDDF2-1E5B-4BA0-9779-EBBC06A31A74}" type="pres">
      <dgm:prSet presAssocID="{0431A56E-CCCA-4D11-BD3B-D3B63142D293}" presName="horz2" presStyleCnt="0"/>
      <dgm:spPr/>
    </dgm:pt>
    <dgm:pt modelId="{C7131B71-2B18-461E-8EB1-028F598E8547}" type="pres">
      <dgm:prSet presAssocID="{0431A56E-CCCA-4D11-BD3B-D3B63142D293}" presName="horzSpace2" presStyleCnt="0"/>
      <dgm:spPr/>
    </dgm:pt>
    <dgm:pt modelId="{A165601F-542A-463D-A6CB-57CBF6884366}" type="pres">
      <dgm:prSet presAssocID="{0431A56E-CCCA-4D11-BD3B-D3B63142D293}" presName="tx2" presStyleLbl="revTx" presStyleIdx="6" presStyleCnt="16"/>
      <dgm:spPr/>
    </dgm:pt>
    <dgm:pt modelId="{70E00012-5805-4034-B7D4-44632FE463A1}" type="pres">
      <dgm:prSet presAssocID="{0431A56E-CCCA-4D11-BD3B-D3B63142D293}" presName="vert2" presStyleCnt="0"/>
      <dgm:spPr/>
    </dgm:pt>
    <dgm:pt modelId="{C5DA0CC1-6CA8-43BD-9457-F6CF53444E1F}" type="pres">
      <dgm:prSet presAssocID="{0431A56E-CCCA-4D11-BD3B-D3B63142D293}" presName="thinLine2b" presStyleLbl="callout" presStyleIdx="5" presStyleCnt="13"/>
      <dgm:spPr/>
    </dgm:pt>
    <dgm:pt modelId="{EEE8038D-D167-41BC-BD9F-40040C604E9D}" type="pres">
      <dgm:prSet presAssocID="{0431A56E-CCCA-4D11-BD3B-D3B63142D293}" presName="vertSpace2b" presStyleCnt="0"/>
      <dgm:spPr/>
    </dgm:pt>
    <dgm:pt modelId="{500DD9F7-66EB-48A2-AF71-47A67ED89E8A}" type="pres">
      <dgm:prSet presAssocID="{EF079E71-1953-473C-9127-DED925947C47}" presName="thickLine" presStyleLbl="alignNode1" presStyleIdx="1" presStyleCnt="3"/>
      <dgm:spPr/>
    </dgm:pt>
    <dgm:pt modelId="{426B4C07-4A8D-4DCB-8F5D-8E64A3FAD475}" type="pres">
      <dgm:prSet presAssocID="{EF079E71-1953-473C-9127-DED925947C47}" presName="horz1" presStyleCnt="0"/>
      <dgm:spPr/>
    </dgm:pt>
    <dgm:pt modelId="{91B72A0B-FFA8-4D9E-A95E-0BD06E7650E0}" type="pres">
      <dgm:prSet presAssocID="{EF079E71-1953-473C-9127-DED925947C47}" presName="tx1" presStyleLbl="revTx" presStyleIdx="7" presStyleCnt="16"/>
      <dgm:spPr/>
    </dgm:pt>
    <dgm:pt modelId="{F46CC1D6-7E45-4A5E-A122-858AD56A198E}" type="pres">
      <dgm:prSet presAssocID="{EF079E71-1953-473C-9127-DED925947C47}" presName="vert1" presStyleCnt="0"/>
      <dgm:spPr/>
    </dgm:pt>
    <dgm:pt modelId="{0E8DA594-CF4F-4767-9190-70BEBB7BBAE5}" type="pres">
      <dgm:prSet presAssocID="{1E82DBA3-6405-4B95-A9FF-FCEB90AE6412}" presName="vertSpace2a" presStyleCnt="0"/>
      <dgm:spPr/>
    </dgm:pt>
    <dgm:pt modelId="{12175756-E356-498E-B49D-EF0C6B0F7DD4}" type="pres">
      <dgm:prSet presAssocID="{1E82DBA3-6405-4B95-A9FF-FCEB90AE6412}" presName="horz2" presStyleCnt="0"/>
      <dgm:spPr/>
    </dgm:pt>
    <dgm:pt modelId="{FE42E787-F874-4B06-8E10-12AFACF803A8}" type="pres">
      <dgm:prSet presAssocID="{1E82DBA3-6405-4B95-A9FF-FCEB90AE6412}" presName="horzSpace2" presStyleCnt="0"/>
      <dgm:spPr/>
    </dgm:pt>
    <dgm:pt modelId="{821204D2-8E54-4F9E-A197-4C8E1C678F90}" type="pres">
      <dgm:prSet presAssocID="{1E82DBA3-6405-4B95-A9FF-FCEB90AE6412}" presName="tx2" presStyleLbl="revTx" presStyleIdx="8" presStyleCnt="16"/>
      <dgm:spPr/>
    </dgm:pt>
    <dgm:pt modelId="{63D3E9BF-5A77-475F-B82C-7A404AAB41CD}" type="pres">
      <dgm:prSet presAssocID="{1E82DBA3-6405-4B95-A9FF-FCEB90AE6412}" presName="vert2" presStyleCnt="0"/>
      <dgm:spPr/>
    </dgm:pt>
    <dgm:pt modelId="{AD5FE01F-F1F2-4A6A-BE03-D3985FDD4653}" type="pres">
      <dgm:prSet presAssocID="{1E82DBA3-6405-4B95-A9FF-FCEB90AE6412}" presName="thinLine2b" presStyleLbl="callout" presStyleIdx="6" presStyleCnt="13"/>
      <dgm:spPr/>
    </dgm:pt>
    <dgm:pt modelId="{A426A101-1AAC-443E-B709-B6AC3E5A88AC}" type="pres">
      <dgm:prSet presAssocID="{1E82DBA3-6405-4B95-A9FF-FCEB90AE6412}" presName="vertSpace2b" presStyleCnt="0"/>
      <dgm:spPr/>
    </dgm:pt>
    <dgm:pt modelId="{AF65EB23-AC0E-41ED-8986-563F7BC4461C}" type="pres">
      <dgm:prSet presAssocID="{94C13DA5-3136-4224-95A1-03E5D528BAD3}" presName="horz2" presStyleCnt="0"/>
      <dgm:spPr/>
    </dgm:pt>
    <dgm:pt modelId="{CB6C11C2-64CA-4974-A1CC-7634177327E4}" type="pres">
      <dgm:prSet presAssocID="{94C13DA5-3136-4224-95A1-03E5D528BAD3}" presName="horzSpace2" presStyleCnt="0"/>
      <dgm:spPr/>
    </dgm:pt>
    <dgm:pt modelId="{E7919602-EF2D-4CCB-AB34-49BB7953B7D3}" type="pres">
      <dgm:prSet presAssocID="{94C13DA5-3136-4224-95A1-03E5D528BAD3}" presName="tx2" presStyleLbl="revTx" presStyleIdx="9" presStyleCnt="16"/>
      <dgm:spPr/>
    </dgm:pt>
    <dgm:pt modelId="{B217C23B-CBD9-4F20-A9EE-EAED41C19FF3}" type="pres">
      <dgm:prSet presAssocID="{94C13DA5-3136-4224-95A1-03E5D528BAD3}" presName="vert2" presStyleCnt="0"/>
      <dgm:spPr/>
    </dgm:pt>
    <dgm:pt modelId="{EDD7AA58-DC28-4CE7-8A22-BB96F00C4408}" type="pres">
      <dgm:prSet presAssocID="{94C13DA5-3136-4224-95A1-03E5D528BAD3}" presName="thinLine2b" presStyleLbl="callout" presStyleIdx="7" presStyleCnt="13"/>
      <dgm:spPr/>
    </dgm:pt>
    <dgm:pt modelId="{FE78B0C5-E425-4123-B5BA-0B1AFAD79C11}" type="pres">
      <dgm:prSet presAssocID="{94C13DA5-3136-4224-95A1-03E5D528BAD3}" presName="vertSpace2b" presStyleCnt="0"/>
      <dgm:spPr/>
    </dgm:pt>
    <dgm:pt modelId="{A86F7B6D-7630-41C2-B1CA-A1DF38109FE1}" type="pres">
      <dgm:prSet presAssocID="{CCBEA39C-AA96-4EA9-BE3A-9EA3816AC89B}" presName="horz2" presStyleCnt="0"/>
      <dgm:spPr/>
    </dgm:pt>
    <dgm:pt modelId="{F4A37B76-3835-47F4-AFE3-8EF8CAAF1DDA}" type="pres">
      <dgm:prSet presAssocID="{CCBEA39C-AA96-4EA9-BE3A-9EA3816AC89B}" presName="horzSpace2" presStyleCnt="0"/>
      <dgm:spPr/>
    </dgm:pt>
    <dgm:pt modelId="{EFFBE916-5B68-449A-8413-1B153B9DCB48}" type="pres">
      <dgm:prSet presAssocID="{CCBEA39C-AA96-4EA9-BE3A-9EA3816AC89B}" presName="tx2" presStyleLbl="revTx" presStyleIdx="10" presStyleCnt="16"/>
      <dgm:spPr/>
    </dgm:pt>
    <dgm:pt modelId="{BF1792FA-0E78-4229-9D43-06906BF00B43}" type="pres">
      <dgm:prSet presAssocID="{CCBEA39C-AA96-4EA9-BE3A-9EA3816AC89B}" presName="vert2" presStyleCnt="0"/>
      <dgm:spPr/>
    </dgm:pt>
    <dgm:pt modelId="{0873961A-A422-4D0B-AD4E-99EE4D5759B7}" type="pres">
      <dgm:prSet presAssocID="{CCBEA39C-AA96-4EA9-BE3A-9EA3816AC89B}" presName="thinLine2b" presStyleLbl="callout" presStyleIdx="8" presStyleCnt="13"/>
      <dgm:spPr/>
    </dgm:pt>
    <dgm:pt modelId="{AF3952BC-F481-455A-A433-2A50D043253C}" type="pres">
      <dgm:prSet presAssocID="{CCBEA39C-AA96-4EA9-BE3A-9EA3816AC89B}" presName="vertSpace2b" presStyleCnt="0"/>
      <dgm:spPr/>
    </dgm:pt>
    <dgm:pt modelId="{9519E53D-9538-4C6A-8B4E-16C6631F565C}" type="pres">
      <dgm:prSet presAssocID="{641F2991-1685-43ED-A8A6-111F71E2BF12}" presName="horz2" presStyleCnt="0"/>
      <dgm:spPr/>
    </dgm:pt>
    <dgm:pt modelId="{63F9F156-9972-4B20-8134-D4E4D7D57C82}" type="pres">
      <dgm:prSet presAssocID="{641F2991-1685-43ED-A8A6-111F71E2BF12}" presName="horzSpace2" presStyleCnt="0"/>
      <dgm:spPr/>
    </dgm:pt>
    <dgm:pt modelId="{14037DB6-A675-420D-B814-B552542B0264}" type="pres">
      <dgm:prSet presAssocID="{641F2991-1685-43ED-A8A6-111F71E2BF12}" presName="tx2" presStyleLbl="revTx" presStyleIdx="11" presStyleCnt="16"/>
      <dgm:spPr/>
    </dgm:pt>
    <dgm:pt modelId="{22F7B3AC-E3B3-412A-87E7-A19BF0C361F4}" type="pres">
      <dgm:prSet presAssocID="{641F2991-1685-43ED-A8A6-111F71E2BF12}" presName="vert2" presStyleCnt="0"/>
      <dgm:spPr/>
    </dgm:pt>
    <dgm:pt modelId="{6703A385-FF67-4C5B-8BAF-F12A62E82B71}" type="pres">
      <dgm:prSet presAssocID="{641F2991-1685-43ED-A8A6-111F71E2BF12}" presName="thinLine2b" presStyleLbl="callout" presStyleIdx="9" presStyleCnt="13"/>
      <dgm:spPr/>
    </dgm:pt>
    <dgm:pt modelId="{B6E01E3E-C23A-49AC-ABDE-1C25D456BE15}" type="pres">
      <dgm:prSet presAssocID="{641F2991-1685-43ED-A8A6-111F71E2BF12}" presName="vertSpace2b" presStyleCnt="0"/>
      <dgm:spPr/>
    </dgm:pt>
    <dgm:pt modelId="{3BE9364D-2C13-4276-A2BB-086EA00CEB0E}" type="pres">
      <dgm:prSet presAssocID="{61415529-2755-46DB-9465-4F64585FB216}" presName="horz2" presStyleCnt="0"/>
      <dgm:spPr/>
    </dgm:pt>
    <dgm:pt modelId="{8DD7E6FC-7FA2-4801-A064-FA83CDCB8A12}" type="pres">
      <dgm:prSet presAssocID="{61415529-2755-46DB-9465-4F64585FB216}" presName="horzSpace2" presStyleCnt="0"/>
      <dgm:spPr/>
    </dgm:pt>
    <dgm:pt modelId="{97B853E3-317E-4242-8CEF-DC6CD5311F50}" type="pres">
      <dgm:prSet presAssocID="{61415529-2755-46DB-9465-4F64585FB216}" presName="tx2" presStyleLbl="revTx" presStyleIdx="12" presStyleCnt="16"/>
      <dgm:spPr/>
    </dgm:pt>
    <dgm:pt modelId="{8213FB2C-8FDD-412A-84D3-B4E20CBA4EBC}" type="pres">
      <dgm:prSet presAssocID="{61415529-2755-46DB-9465-4F64585FB216}" presName="vert2" presStyleCnt="0"/>
      <dgm:spPr/>
    </dgm:pt>
    <dgm:pt modelId="{149F35C8-30E9-467B-84B1-20A17E86F4ED}" type="pres">
      <dgm:prSet presAssocID="{61415529-2755-46DB-9465-4F64585FB216}" presName="thinLine2b" presStyleLbl="callout" presStyleIdx="10" presStyleCnt="13"/>
      <dgm:spPr/>
    </dgm:pt>
    <dgm:pt modelId="{937A4DA7-B03B-4084-8D91-9F69938BCC03}" type="pres">
      <dgm:prSet presAssocID="{61415529-2755-46DB-9465-4F64585FB216}" presName="vertSpace2b" presStyleCnt="0"/>
      <dgm:spPr/>
    </dgm:pt>
    <dgm:pt modelId="{277FEDF0-9CE6-440E-97BE-ED9D7C05CF68}" type="pres">
      <dgm:prSet presAssocID="{77DEC55F-07F5-4235-B156-AF1596240F86}" presName="horz2" presStyleCnt="0"/>
      <dgm:spPr/>
    </dgm:pt>
    <dgm:pt modelId="{E6D82C93-11F9-412D-A9C4-9C4379289017}" type="pres">
      <dgm:prSet presAssocID="{77DEC55F-07F5-4235-B156-AF1596240F86}" presName="horzSpace2" presStyleCnt="0"/>
      <dgm:spPr/>
    </dgm:pt>
    <dgm:pt modelId="{4723F669-B940-419C-904D-330B89627846}" type="pres">
      <dgm:prSet presAssocID="{77DEC55F-07F5-4235-B156-AF1596240F86}" presName="tx2" presStyleLbl="revTx" presStyleIdx="13" presStyleCnt="16"/>
      <dgm:spPr/>
    </dgm:pt>
    <dgm:pt modelId="{454D690C-A9A5-4A44-9501-7231D85BA85F}" type="pres">
      <dgm:prSet presAssocID="{77DEC55F-07F5-4235-B156-AF1596240F86}" presName="vert2" presStyleCnt="0"/>
      <dgm:spPr/>
    </dgm:pt>
    <dgm:pt modelId="{F36C53D8-BB61-4A1A-8891-EBC603F1C24E}" type="pres">
      <dgm:prSet presAssocID="{77DEC55F-07F5-4235-B156-AF1596240F86}" presName="thinLine2b" presStyleLbl="callout" presStyleIdx="11" presStyleCnt="13"/>
      <dgm:spPr/>
    </dgm:pt>
    <dgm:pt modelId="{D197FC70-FCB0-4CA6-BA3A-420F59AC0E0A}" type="pres">
      <dgm:prSet presAssocID="{77DEC55F-07F5-4235-B156-AF1596240F86}" presName="vertSpace2b" presStyleCnt="0"/>
      <dgm:spPr/>
    </dgm:pt>
    <dgm:pt modelId="{E05AAC91-93D5-4797-A9F3-2A75CE9FE9B0}" type="pres">
      <dgm:prSet presAssocID="{73B1B773-D727-4CA7-9C69-CC539CC19F8A}" presName="horz2" presStyleCnt="0"/>
      <dgm:spPr/>
    </dgm:pt>
    <dgm:pt modelId="{9167B52D-A600-4BD2-A559-7751808B1E3A}" type="pres">
      <dgm:prSet presAssocID="{73B1B773-D727-4CA7-9C69-CC539CC19F8A}" presName="horzSpace2" presStyleCnt="0"/>
      <dgm:spPr/>
    </dgm:pt>
    <dgm:pt modelId="{A3C044D1-DCD1-4911-B6FA-31526FE01A0A}" type="pres">
      <dgm:prSet presAssocID="{73B1B773-D727-4CA7-9C69-CC539CC19F8A}" presName="tx2" presStyleLbl="revTx" presStyleIdx="14" presStyleCnt="16"/>
      <dgm:spPr/>
    </dgm:pt>
    <dgm:pt modelId="{90CE8B23-FF68-4EBF-9940-5D6FC7068221}" type="pres">
      <dgm:prSet presAssocID="{73B1B773-D727-4CA7-9C69-CC539CC19F8A}" presName="vert2" presStyleCnt="0"/>
      <dgm:spPr/>
    </dgm:pt>
    <dgm:pt modelId="{8F3A156E-6814-49E0-9A67-914F735D0320}" type="pres">
      <dgm:prSet presAssocID="{73B1B773-D727-4CA7-9C69-CC539CC19F8A}" presName="thinLine2b" presStyleLbl="callout" presStyleIdx="12" presStyleCnt="13"/>
      <dgm:spPr/>
    </dgm:pt>
    <dgm:pt modelId="{49475CDA-E97C-459B-800D-B154041DCADD}" type="pres">
      <dgm:prSet presAssocID="{73B1B773-D727-4CA7-9C69-CC539CC19F8A}" presName="vertSpace2b" presStyleCnt="0"/>
      <dgm:spPr/>
    </dgm:pt>
    <dgm:pt modelId="{3B59329D-0F39-4717-BCE1-B7D12BFF54FF}" type="pres">
      <dgm:prSet presAssocID="{AD9C8156-2519-4A9F-B354-C0A32EFE3304}" presName="thickLine" presStyleLbl="alignNode1" presStyleIdx="2" presStyleCnt="3"/>
      <dgm:spPr/>
    </dgm:pt>
    <dgm:pt modelId="{49AA2B89-6A0A-41EF-BB5F-2FCBC24680F2}" type="pres">
      <dgm:prSet presAssocID="{AD9C8156-2519-4A9F-B354-C0A32EFE3304}" presName="horz1" presStyleCnt="0"/>
      <dgm:spPr/>
    </dgm:pt>
    <dgm:pt modelId="{F5CF1AED-029E-4A3B-BA43-ADA7E1C01928}" type="pres">
      <dgm:prSet presAssocID="{AD9C8156-2519-4A9F-B354-C0A32EFE3304}" presName="tx1" presStyleLbl="revTx" presStyleIdx="15" presStyleCnt="16" custFlipVert="0" custScaleX="500000" custScaleY="13798" custLinFactNeighborX="1087" custLinFactNeighborY="1515"/>
      <dgm:spPr/>
    </dgm:pt>
    <dgm:pt modelId="{8FCCA101-3E11-4DEF-A214-F82CF41716CE}" type="pres">
      <dgm:prSet presAssocID="{AD9C8156-2519-4A9F-B354-C0A32EFE3304}" presName="vert1" presStyleCnt="0"/>
      <dgm:spPr/>
    </dgm:pt>
  </dgm:ptLst>
  <dgm:cxnLst>
    <dgm:cxn modelId="{08123C03-F7DD-4267-9EDE-EEBAE4150400}" type="presOf" srcId="{1E82DBA3-6405-4B95-A9FF-FCEB90AE6412}" destId="{821204D2-8E54-4F9E-A197-4C8E1C678F90}" srcOrd="0" destOrd="0" presId="urn:microsoft.com/office/officeart/2008/layout/LinedList"/>
    <dgm:cxn modelId="{47B53318-C170-40EE-A425-E761001D1B29}" type="presOf" srcId="{0431A56E-CCCA-4D11-BD3B-D3B63142D293}" destId="{A165601F-542A-463D-A6CB-57CBF6884366}" srcOrd="0" destOrd="0" presId="urn:microsoft.com/office/officeart/2008/layout/LinedList"/>
    <dgm:cxn modelId="{2DCB241D-21C8-4513-AF3D-7A800DECE7BB}" srcId="{9BCDEDF4-253C-4DA8-8D36-664D723685D7}" destId="{0431A56E-CCCA-4D11-BD3B-D3B63142D293}" srcOrd="5" destOrd="0" parTransId="{58E27CC8-1161-4925-A5FD-FEA054CC1144}" sibTransId="{52AB134F-E9FF-40D7-85FD-FBD1A5C739A4}"/>
    <dgm:cxn modelId="{C5EDEF1F-81CD-48F0-A4A1-505856E79E9F}" srcId="{31C91C33-6E0D-4FB1-A0E2-2449D3E3024C}" destId="{AD9C8156-2519-4A9F-B354-C0A32EFE3304}" srcOrd="2" destOrd="0" parTransId="{B8CF98C0-0AD9-444D-A95D-89B9BC933525}" sibTransId="{E9E4F082-6BCB-487C-82A4-36F85556659F}"/>
    <dgm:cxn modelId="{A1D6922F-E0D7-4EAC-BD8D-05D504BEC4F6}" srcId="{EF079E71-1953-473C-9127-DED925947C47}" destId="{CCBEA39C-AA96-4EA9-BE3A-9EA3816AC89B}" srcOrd="2" destOrd="0" parTransId="{C34C9B01-5B66-415A-BB7A-179A99A79028}" sibTransId="{D37A3F09-FF9C-4D90-9701-41697167E128}"/>
    <dgm:cxn modelId="{58CFE430-282C-4705-A1A0-289F878FF284}" type="presOf" srcId="{73B1B773-D727-4CA7-9C69-CC539CC19F8A}" destId="{A3C044D1-DCD1-4911-B6FA-31526FE01A0A}" srcOrd="0" destOrd="0" presId="urn:microsoft.com/office/officeart/2008/layout/LinedList"/>
    <dgm:cxn modelId="{BFDF1C36-6A74-40EB-80BD-23A4961D3A55}" type="presOf" srcId="{9BCDEDF4-253C-4DA8-8D36-664D723685D7}" destId="{CED6E2B3-7D05-4B70-90F3-815269D5DE1D}" srcOrd="0" destOrd="0" presId="urn:microsoft.com/office/officeart/2008/layout/LinedList"/>
    <dgm:cxn modelId="{C5947838-F387-4EF5-AF43-5A34030AB330}" type="presOf" srcId="{EF079E71-1953-473C-9127-DED925947C47}" destId="{91B72A0B-FFA8-4D9E-A95E-0BD06E7650E0}" srcOrd="0" destOrd="0" presId="urn:microsoft.com/office/officeart/2008/layout/LinedList"/>
    <dgm:cxn modelId="{B8650F60-8B39-4C14-AF93-9CDE852E9B94}" type="presOf" srcId="{61415529-2755-46DB-9465-4F64585FB216}" destId="{97B853E3-317E-4242-8CEF-DC6CD5311F50}" srcOrd="0" destOrd="0" presId="urn:microsoft.com/office/officeart/2008/layout/LinedList"/>
    <dgm:cxn modelId="{3BB59741-BEF9-4728-B5DB-E714B1BBF5F3}" type="presOf" srcId="{688C7C71-72C5-44FA-A22D-F35BC10D5199}" destId="{7ED859C5-C5FE-484C-BD3F-461BE0699AE0}" srcOrd="0" destOrd="0" presId="urn:microsoft.com/office/officeart/2008/layout/LinedList"/>
    <dgm:cxn modelId="{E129054B-193A-451E-9C47-8C52D7E25F78}" type="presOf" srcId="{CCBEA39C-AA96-4EA9-BE3A-9EA3816AC89B}" destId="{EFFBE916-5B68-449A-8413-1B153B9DCB48}" srcOrd="0" destOrd="0" presId="urn:microsoft.com/office/officeart/2008/layout/LinedList"/>
    <dgm:cxn modelId="{69EBF94B-9DEB-429E-AAAF-DF0EEAAFFE0B}" srcId="{EF079E71-1953-473C-9127-DED925947C47}" destId="{641F2991-1685-43ED-A8A6-111F71E2BF12}" srcOrd="3" destOrd="0" parTransId="{B02BD497-AE0C-4227-8EE6-BE506EDAA16D}" sibTransId="{68BD7137-F075-4821-B07C-572F5E8901F9}"/>
    <dgm:cxn modelId="{1AC0504E-7873-4DD1-BD2B-806C395F9902}" type="presOf" srcId="{94C13DA5-3136-4224-95A1-03E5D528BAD3}" destId="{E7919602-EF2D-4CCB-AB34-49BB7953B7D3}" srcOrd="0" destOrd="0" presId="urn:microsoft.com/office/officeart/2008/layout/LinedList"/>
    <dgm:cxn modelId="{CAB2FE54-8995-4AAB-9BA7-50BAE5077F77}" type="presOf" srcId="{77DEC55F-07F5-4235-B156-AF1596240F86}" destId="{4723F669-B940-419C-904D-330B89627846}" srcOrd="0" destOrd="0" presId="urn:microsoft.com/office/officeart/2008/layout/LinedList"/>
    <dgm:cxn modelId="{7627B379-260A-4D26-BA03-7EC4D10293EA}" srcId="{9BCDEDF4-253C-4DA8-8D36-664D723685D7}" destId="{688C7C71-72C5-44FA-A22D-F35BC10D5199}" srcOrd="3" destOrd="0" parTransId="{66E8EB6E-6239-4214-B3E0-CA247697B7E4}" sibTransId="{11C83A2D-F896-4098-B553-E831B73EA935}"/>
    <dgm:cxn modelId="{4661A693-5769-42E1-91DF-9370786CCE3A}" srcId="{EF079E71-1953-473C-9127-DED925947C47}" destId="{1E82DBA3-6405-4B95-A9FF-FCEB90AE6412}" srcOrd="0" destOrd="0" parTransId="{8D575CC3-535C-4560-A8AA-9F974750F74A}" sibTransId="{48FFFEE7-0BC6-4D7E-B2E9-C62C41D380E4}"/>
    <dgm:cxn modelId="{8B7E1394-5180-4EBD-B345-53BADF0EE39F}" type="presOf" srcId="{7CA15047-3AEE-4175-B4C8-E8CDB26B785F}" destId="{C924EB9D-8B9D-4CD0-80C0-34B54E7A424C}" srcOrd="0" destOrd="0" presId="urn:microsoft.com/office/officeart/2008/layout/LinedList"/>
    <dgm:cxn modelId="{D5839497-81A9-43DB-87D2-8C67F1FC0A38}" srcId="{9BCDEDF4-253C-4DA8-8D36-664D723685D7}" destId="{AE52A9BE-7103-4224-9FC1-82082695D96A}" srcOrd="4" destOrd="0" parTransId="{4D5827A4-3E02-470F-A040-0C3A0602DAC6}" sibTransId="{5C575577-924D-41B5-B06F-FADDFBC9975C}"/>
    <dgm:cxn modelId="{DDF438A0-0094-4328-8C14-2F11F1A6742C}" srcId="{EF079E71-1953-473C-9127-DED925947C47}" destId="{61415529-2755-46DB-9465-4F64585FB216}" srcOrd="4" destOrd="0" parTransId="{722166CE-CD64-4D6E-A555-7FE38DD09599}" sibTransId="{694EAC87-2884-48E9-A9BE-8CF6BEFBA03F}"/>
    <dgm:cxn modelId="{75092AA2-BD2B-4B6E-A69A-3EB0FE0955F8}" type="presOf" srcId="{641F2991-1685-43ED-A8A6-111F71E2BF12}" destId="{14037DB6-A675-420D-B814-B552542B0264}" srcOrd="0" destOrd="0" presId="urn:microsoft.com/office/officeart/2008/layout/LinedList"/>
    <dgm:cxn modelId="{D0B4D4A3-2CC1-43FC-92C4-87D61693848E}" srcId="{9BCDEDF4-253C-4DA8-8D36-664D723685D7}" destId="{0F1FA89C-B1E2-4F9D-8419-BE29404C1A78}" srcOrd="1" destOrd="0" parTransId="{6DF26699-6B10-4AD7-B6CB-995B582488A7}" sibTransId="{9D0F8242-9BCC-472D-AC01-287DDE79EA86}"/>
    <dgm:cxn modelId="{BD49E1A6-3AD4-4160-9782-FC12DE5F2D7B}" type="presOf" srcId="{31C91C33-6E0D-4FB1-A0E2-2449D3E3024C}" destId="{12BA0E7B-492F-40A5-821F-FCE47CA55DDF}" srcOrd="0" destOrd="0" presId="urn:microsoft.com/office/officeart/2008/layout/LinedList"/>
    <dgm:cxn modelId="{1FED14A8-39D4-40B5-B897-2DA86BCE41BC}" type="presOf" srcId="{AD9C8156-2519-4A9F-B354-C0A32EFE3304}" destId="{F5CF1AED-029E-4A3B-BA43-ADA7E1C01928}" srcOrd="0" destOrd="0" presId="urn:microsoft.com/office/officeart/2008/layout/LinedList"/>
    <dgm:cxn modelId="{9FB347AA-D952-4809-8BEF-DB4EEC6F6F21}" srcId="{EF079E71-1953-473C-9127-DED925947C47}" destId="{73B1B773-D727-4CA7-9C69-CC539CC19F8A}" srcOrd="6" destOrd="0" parTransId="{9F10371F-90C5-4D04-82C4-31F5762CE65D}" sibTransId="{56F8E3E8-8339-4D47-B23A-59F7EAC5AD2C}"/>
    <dgm:cxn modelId="{002A42AB-EC8D-4F40-B3CA-F1ED8D38D74D}" srcId="{31C91C33-6E0D-4FB1-A0E2-2449D3E3024C}" destId="{9BCDEDF4-253C-4DA8-8D36-664D723685D7}" srcOrd="0" destOrd="0" parTransId="{69F8A6FB-8108-4F35-B12E-A5DFF9268259}" sibTransId="{69C42A51-267E-40B0-BCA7-ADFF977E6F97}"/>
    <dgm:cxn modelId="{041589BC-65F6-416E-AC9D-3A8BC8EA57EB}" srcId="{EF079E71-1953-473C-9127-DED925947C47}" destId="{77DEC55F-07F5-4235-B156-AF1596240F86}" srcOrd="5" destOrd="0" parTransId="{4361A47C-9035-4E08-9D66-615ED155C085}" sibTransId="{5AB32483-CF49-4764-B4C2-F233235123BD}"/>
    <dgm:cxn modelId="{3DB29DC3-7ECC-4FA9-86E8-D19FB8C35019}" srcId="{9BCDEDF4-253C-4DA8-8D36-664D723685D7}" destId="{35CE271C-2B9C-4B4A-B4AB-E4B5869862DE}" srcOrd="0" destOrd="0" parTransId="{7D731C9F-E713-4385-9052-2FCA3A00E8FD}" sibTransId="{2E3E0B39-1ED0-4E00-B3B4-AE3302895DC3}"/>
    <dgm:cxn modelId="{02028ACB-1D74-496F-926A-23DA46A17264}" srcId="{31C91C33-6E0D-4FB1-A0E2-2449D3E3024C}" destId="{EF079E71-1953-473C-9127-DED925947C47}" srcOrd="1" destOrd="0" parTransId="{C574B1E7-0E90-48B4-91A3-C2C51124FFBD}" sibTransId="{83EB774F-A117-40DC-80C1-7FDF76D8230D}"/>
    <dgm:cxn modelId="{7AEF14D7-0F3D-4B05-8384-8E642349F6ED}" type="presOf" srcId="{0F1FA89C-B1E2-4F9D-8419-BE29404C1A78}" destId="{3448AF98-CA0F-4165-BB66-37D91A5725DC}" srcOrd="0" destOrd="0" presId="urn:microsoft.com/office/officeart/2008/layout/LinedList"/>
    <dgm:cxn modelId="{8D3D6BD7-A73F-44D1-81AC-9046CB230764}" srcId="{EF079E71-1953-473C-9127-DED925947C47}" destId="{94C13DA5-3136-4224-95A1-03E5D528BAD3}" srcOrd="1" destOrd="0" parTransId="{8089952D-5B3F-4A24-87D8-17B99C5AA5D3}" sibTransId="{630C95CE-A9A7-47A9-9A76-DD2E19E5F8AC}"/>
    <dgm:cxn modelId="{1701AFE2-8491-4834-A2B9-F303BE29607D}" srcId="{9BCDEDF4-253C-4DA8-8D36-664D723685D7}" destId="{7CA15047-3AEE-4175-B4C8-E8CDB26B785F}" srcOrd="2" destOrd="0" parTransId="{5D132A0B-2FAC-4C57-894C-4367E7E51CAC}" sibTransId="{B2E382F4-020E-47D9-A43B-2FCA0C2B9646}"/>
    <dgm:cxn modelId="{658EA4EC-50B4-46A2-AD30-641080CC1CDE}" type="presOf" srcId="{AE52A9BE-7103-4224-9FC1-82082695D96A}" destId="{741FA5C0-CEEA-4829-9A0B-2D0A026AC37A}" srcOrd="0" destOrd="0" presId="urn:microsoft.com/office/officeart/2008/layout/LinedList"/>
    <dgm:cxn modelId="{884CB8F2-B3F4-4D84-A138-BCBBCAE67C46}" type="presOf" srcId="{35CE271C-2B9C-4B4A-B4AB-E4B5869862DE}" destId="{EF1E7D4D-5CE8-4CCE-9993-19E9A0BDD99D}" srcOrd="0" destOrd="0" presId="urn:microsoft.com/office/officeart/2008/layout/LinedList"/>
    <dgm:cxn modelId="{C2145AE6-8543-4BD0-9C96-77AB4350C241}" type="presParOf" srcId="{12BA0E7B-492F-40A5-821F-FCE47CA55DDF}" destId="{2CC78EE3-2CA8-4672-8157-5D0A76EF3291}" srcOrd="0" destOrd="0" presId="urn:microsoft.com/office/officeart/2008/layout/LinedList"/>
    <dgm:cxn modelId="{18ECFD92-3D6D-456D-9CD8-A196F1C41635}" type="presParOf" srcId="{12BA0E7B-492F-40A5-821F-FCE47CA55DDF}" destId="{8CCC1A8A-6D06-420B-BB9A-327D2C6DDD70}" srcOrd="1" destOrd="0" presId="urn:microsoft.com/office/officeart/2008/layout/LinedList"/>
    <dgm:cxn modelId="{A76AA839-97F5-49F7-90D3-A60B9F4CB295}" type="presParOf" srcId="{8CCC1A8A-6D06-420B-BB9A-327D2C6DDD70}" destId="{CED6E2B3-7D05-4B70-90F3-815269D5DE1D}" srcOrd="0" destOrd="0" presId="urn:microsoft.com/office/officeart/2008/layout/LinedList"/>
    <dgm:cxn modelId="{D4BF319A-6A3F-42FF-AB24-C3F9A2F68A70}" type="presParOf" srcId="{8CCC1A8A-6D06-420B-BB9A-327D2C6DDD70}" destId="{8D5F2C96-EE50-4CED-948D-9180BFBDAD71}" srcOrd="1" destOrd="0" presId="urn:microsoft.com/office/officeart/2008/layout/LinedList"/>
    <dgm:cxn modelId="{D069FCDD-1012-4BE6-8199-4CE50F7A9D3A}" type="presParOf" srcId="{8D5F2C96-EE50-4CED-948D-9180BFBDAD71}" destId="{43D3D68E-4469-428C-87CA-E02CB31E1A8B}" srcOrd="0" destOrd="0" presId="urn:microsoft.com/office/officeart/2008/layout/LinedList"/>
    <dgm:cxn modelId="{02E77491-3F96-4386-8B9B-2660068303A9}" type="presParOf" srcId="{8D5F2C96-EE50-4CED-948D-9180BFBDAD71}" destId="{6DE01233-2EA6-476A-B249-8035CD3AB421}" srcOrd="1" destOrd="0" presId="urn:microsoft.com/office/officeart/2008/layout/LinedList"/>
    <dgm:cxn modelId="{A7E3A4A8-3A78-4F6D-822F-71242959CFD7}" type="presParOf" srcId="{6DE01233-2EA6-476A-B249-8035CD3AB421}" destId="{1BA69A38-8D85-4DA2-94E8-5D23719203A4}" srcOrd="0" destOrd="0" presId="urn:microsoft.com/office/officeart/2008/layout/LinedList"/>
    <dgm:cxn modelId="{538F620C-FF8B-42F7-81CE-C534CC4745B5}" type="presParOf" srcId="{6DE01233-2EA6-476A-B249-8035CD3AB421}" destId="{EF1E7D4D-5CE8-4CCE-9993-19E9A0BDD99D}" srcOrd="1" destOrd="0" presId="urn:microsoft.com/office/officeart/2008/layout/LinedList"/>
    <dgm:cxn modelId="{C64D2058-00E8-42EF-86B4-E1B42BDDDB5E}" type="presParOf" srcId="{6DE01233-2EA6-476A-B249-8035CD3AB421}" destId="{2DCE0624-49E8-459E-9275-E9B6C6D3BB5D}" srcOrd="2" destOrd="0" presId="urn:microsoft.com/office/officeart/2008/layout/LinedList"/>
    <dgm:cxn modelId="{8B00772A-F11D-473C-AB5F-DE290CA9C3E6}" type="presParOf" srcId="{8D5F2C96-EE50-4CED-948D-9180BFBDAD71}" destId="{EBB4DBAF-D8C2-435D-B5FF-47644BAD745D}" srcOrd="2" destOrd="0" presId="urn:microsoft.com/office/officeart/2008/layout/LinedList"/>
    <dgm:cxn modelId="{4B6BB1FA-505B-46F1-8E6A-582F92ECC1EA}" type="presParOf" srcId="{8D5F2C96-EE50-4CED-948D-9180BFBDAD71}" destId="{B8AEE5ED-C9BE-49B3-AF83-C7A021F7C0CE}" srcOrd="3" destOrd="0" presId="urn:microsoft.com/office/officeart/2008/layout/LinedList"/>
    <dgm:cxn modelId="{FBE8C9B6-27DE-4170-8A69-B4DBB0E8A861}" type="presParOf" srcId="{8D5F2C96-EE50-4CED-948D-9180BFBDAD71}" destId="{2BC7CCA0-6F71-4C2E-BE8D-57C44A9DD410}" srcOrd="4" destOrd="0" presId="urn:microsoft.com/office/officeart/2008/layout/LinedList"/>
    <dgm:cxn modelId="{8B7E684A-A22C-4230-8EEC-BA0D0FB3B97E}" type="presParOf" srcId="{2BC7CCA0-6F71-4C2E-BE8D-57C44A9DD410}" destId="{7A31985B-B5C1-4F31-BCE1-9E18E42E3A1B}" srcOrd="0" destOrd="0" presId="urn:microsoft.com/office/officeart/2008/layout/LinedList"/>
    <dgm:cxn modelId="{DDF029E2-5523-4D7B-BFA6-33D45867CB4B}" type="presParOf" srcId="{2BC7CCA0-6F71-4C2E-BE8D-57C44A9DD410}" destId="{3448AF98-CA0F-4165-BB66-37D91A5725DC}" srcOrd="1" destOrd="0" presId="urn:microsoft.com/office/officeart/2008/layout/LinedList"/>
    <dgm:cxn modelId="{749E019F-2DBD-4F61-B809-A6E9286BB628}" type="presParOf" srcId="{2BC7CCA0-6F71-4C2E-BE8D-57C44A9DD410}" destId="{BC9D4D30-67FF-4346-A252-62B7C2C0B537}" srcOrd="2" destOrd="0" presId="urn:microsoft.com/office/officeart/2008/layout/LinedList"/>
    <dgm:cxn modelId="{9F7C49CC-883E-4A6F-9888-BB054A6B8302}" type="presParOf" srcId="{8D5F2C96-EE50-4CED-948D-9180BFBDAD71}" destId="{861DEED3-FC36-41B5-BFD7-6D98E8C28DD2}" srcOrd="5" destOrd="0" presId="urn:microsoft.com/office/officeart/2008/layout/LinedList"/>
    <dgm:cxn modelId="{EE69D58D-D8B2-4BC7-997F-E89A4E52372D}" type="presParOf" srcId="{8D5F2C96-EE50-4CED-948D-9180BFBDAD71}" destId="{91DB9B22-2E6F-49BD-B005-D06AA80D61F4}" srcOrd="6" destOrd="0" presId="urn:microsoft.com/office/officeart/2008/layout/LinedList"/>
    <dgm:cxn modelId="{E5787D6A-8E60-4B88-8C44-58799D127BDB}" type="presParOf" srcId="{8D5F2C96-EE50-4CED-948D-9180BFBDAD71}" destId="{52D0A67E-6C79-47C3-A435-2CEA09676AF0}" srcOrd="7" destOrd="0" presId="urn:microsoft.com/office/officeart/2008/layout/LinedList"/>
    <dgm:cxn modelId="{EAD97996-2745-4BBF-A914-6E2A4D81ADEB}" type="presParOf" srcId="{52D0A67E-6C79-47C3-A435-2CEA09676AF0}" destId="{0DF8DE17-4EE9-4DA9-86F7-C28EA170E9D8}" srcOrd="0" destOrd="0" presId="urn:microsoft.com/office/officeart/2008/layout/LinedList"/>
    <dgm:cxn modelId="{48E41F96-692F-4EF3-8A33-C652AB24FD1F}" type="presParOf" srcId="{52D0A67E-6C79-47C3-A435-2CEA09676AF0}" destId="{C924EB9D-8B9D-4CD0-80C0-34B54E7A424C}" srcOrd="1" destOrd="0" presId="urn:microsoft.com/office/officeart/2008/layout/LinedList"/>
    <dgm:cxn modelId="{5252FF73-B8B8-4986-BEF0-B6163D3A0AA6}" type="presParOf" srcId="{52D0A67E-6C79-47C3-A435-2CEA09676AF0}" destId="{64F2BAE4-544D-4599-97E9-DC0F807E545C}" srcOrd="2" destOrd="0" presId="urn:microsoft.com/office/officeart/2008/layout/LinedList"/>
    <dgm:cxn modelId="{B6E201D5-28C7-4D62-8057-56E8515257DE}" type="presParOf" srcId="{8D5F2C96-EE50-4CED-948D-9180BFBDAD71}" destId="{B1FD0EE0-45A8-4CE1-B3B1-CF6BCE912A5B}" srcOrd="8" destOrd="0" presId="urn:microsoft.com/office/officeart/2008/layout/LinedList"/>
    <dgm:cxn modelId="{47B41EC7-32B5-4EEE-8B02-C3B5F3856456}" type="presParOf" srcId="{8D5F2C96-EE50-4CED-948D-9180BFBDAD71}" destId="{D9EFC795-58AE-4427-81C1-A70FD98A2314}" srcOrd="9" destOrd="0" presId="urn:microsoft.com/office/officeart/2008/layout/LinedList"/>
    <dgm:cxn modelId="{BB1302E2-0682-4700-A5C0-01C9F7E47FEC}" type="presParOf" srcId="{8D5F2C96-EE50-4CED-948D-9180BFBDAD71}" destId="{66B9B2CB-B734-453E-BDEA-9C0E2062AD5B}" srcOrd="10" destOrd="0" presId="urn:microsoft.com/office/officeart/2008/layout/LinedList"/>
    <dgm:cxn modelId="{1E79FA6C-7F14-4227-ACC0-9048ECA5F747}" type="presParOf" srcId="{66B9B2CB-B734-453E-BDEA-9C0E2062AD5B}" destId="{FB9F5D09-B174-49B7-9C81-77330E55B91B}" srcOrd="0" destOrd="0" presId="urn:microsoft.com/office/officeart/2008/layout/LinedList"/>
    <dgm:cxn modelId="{0DA2896B-B05D-4EA3-B7F0-A1BDC860221A}" type="presParOf" srcId="{66B9B2CB-B734-453E-BDEA-9C0E2062AD5B}" destId="{7ED859C5-C5FE-484C-BD3F-461BE0699AE0}" srcOrd="1" destOrd="0" presId="urn:microsoft.com/office/officeart/2008/layout/LinedList"/>
    <dgm:cxn modelId="{3A3D5EF1-3A28-4EF3-88AB-57E53D4DA9A3}" type="presParOf" srcId="{66B9B2CB-B734-453E-BDEA-9C0E2062AD5B}" destId="{C8B54BD1-63F9-4AE2-8F19-F77EFF99C5DE}" srcOrd="2" destOrd="0" presId="urn:microsoft.com/office/officeart/2008/layout/LinedList"/>
    <dgm:cxn modelId="{B47D0C73-5D16-4E14-B406-A4C0A90CC868}" type="presParOf" srcId="{8D5F2C96-EE50-4CED-948D-9180BFBDAD71}" destId="{2E5EEB3C-F308-489A-9A11-F5B7965521CD}" srcOrd="11" destOrd="0" presId="urn:microsoft.com/office/officeart/2008/layout/LinedList"/>
    <dgm:cxn modelId="{06475D13-EFD7-4D94-B3E7-0311B7C4BF71}" type="presParOf" srcId="{8D5F2C96-EE50-4CED-948D-9180BFBDAD71}" destId="{0F0EA463-53BC-462D-ACC4-EF9152A357D1}" srcOrd="12" destOrd="0" presId="urn:microsoft.com/office/officeart/2008/layout/LinedList"/>
    <dgm:cxn modelId="{EB72A22F-7871-42E2-B702-40603C341FCE}" type="presParOf" srcId="{8D5F2C96-EE50-4CED-948D-9180BFBDAD71}" destId="{F117C3BD-4B8D-47A9-84C8-F2E0F99CDD2F}" srcOrd="13" destOrd="0" presId="urn:microsoft.com/office/officeart/2008/layout/LinedList"/>
    <dgm:cxn modelId="{8280B988-135D-4913-8EDA-769D2F75B106}" type="presParOf" srcId="{F117C3BD-4B8D-47A9-84C8-F2E0F99CDD2F}" destId="{BAB8CAD1-F32D-4E14-8226-2A0445B86540}" srcOrd="0" destOrd="0" presId="urn:microsoft.com/office/officeart/2008/layout/LinedList"/>
    <dgm:cxn modelId="{8F71C008-B0BF-448A-ABBD-B7C0358320C6}" type="presParOf" srcId="{F117C3BD-4B8D-47A9-84C8-F2E0F99CDD2F}" destId="{741FA5C0-CEEA-4829-9A0B-2D0A026AC37A}" srcOrd="1" destOrd="0" presId="urn:microsoft.com/office/officeart/2008/layout/LinedList"/>
    <dgm:cxn modelId="{E30C743D-71DA-4AC5-A2C8-EE390A040C62}" type="presParOf" srcId="{F117C3BD-4B8D-47A9-84C8-F2E0F99CDD2F}" destId="{A129DC07-A431-4B98-A7B7-7BC3DD508CAD}" srcOrd="2" destOrd="0" presId="urn:microsoft.com/office/officeart/2008/layout/LinedList"/>
    <dgm:cxn modelId="{BC4114C5-868D-4539-884C-E4D959D6589A}" type="presParOf" srcId="{8D5F2C96-EE50-4CED-948D-9180BFBDAD71}" destId="{A6E7E642-6042-46BC-A8B7-AA3A6D253491}" srcOrd="14" destOrd="0" presId="urn:microsoft.com/office/officeart/2008/layout/LinedList"/>
    <dgm:cxn modelId="{E8AA0EE1-BB16-4E3D-A05F-7E199D765AF4}" type="presParOf" srcId="{8D5F2C96-EE50-4CED-948D-9180BFBDAD71}" destId="{C00468E5-AB54-452D-9DA3-8A3F708B16A1}" srcOrd="15" destOrd="0" presId="urn:microsoft.com/office/officeart/2008/layout/LinedList"/>
    <dgm:cxn modelId="{76E63D1A-1DDC-468F-A18C-5709A9C481BE}" type="presParOf" srcId="{8D5F2C96-EE50-4CED-948D-9180BFBDAD71}" destId="{8A3EDDF2-1E5B-4BA0-9779-EBBC06A31A74}" srcOrd="16" destOrd="0" presId="urn:microsoft.com/office/officeart/2008/layout/LinedList"/>
    <dgm:cxn modelId="{B1C968EE-00D0-46C2-B0D6-B0B83C2F4AE8}" type="presParOf" srcId="{8A3EDDF2-1E5B-4BA0-9779-EBBC06A31A74}" destId="{C7131B71-2B18-461E-8EB1-028F598E8547}" srcOrd="0" destOrd="0" presId="urn:microsoft.com/office/officeart/2008/layout/LinedList"/>
    <dgm:cxn modelId="{A122C8E8-03D9-4DD1-B856-B21B1E203FB7}" type="presParOf" srcId="{8A3EDDF2-1E5B-4BA0-9779-EBBC06A31A74}" destId="{A165601F-542A-463D-A6CB-57CBF6884366}" srcOrd="1" destOrd="0" presId="urn:microsoft.com/office/officeart/2008/layout/LinedList"/>
    <dgm:cxn modelId="{2A98785F-286A-47D0-BEAA-0AE3DDD25E6E}" type="presParOf" srcId="{8A3EDDF2-1E5B-4BA0-9779-EBBC06A31A74}" destId="{70E00012-5805-4034-B7D4-44632FE463A1}" srcOrd="2" destOrd="0" presId="urn:microsoft.com/office/officeart/2008/layout/LinedList"/>
    <dgm:cxn modelId="{F4BD90ED-70DB-4C56-ABDE-17C613B5C349}" type="presParOf" srcId="{8D5F2C96-EE50-4CED-948D-9180BFBDAD71}" destId="{C5DA0CC1-6CA8-43BD-9457-F6CF53444E1F}" srcOrd="17" destOrd="0" presId="urn:microsoft.com/office/officeart/2008/layout/LinedList"/>
    <dgm:cxn modelId="{59F86F4C-6C61-4574-A626-3CA46D98F8B7}" type="presParOf" srcId="{8D5F2C96-EE50-4CED-948D-9180BFBDAD71}" destId="{EEE8038D-D167-41BC-BD9F-40040C604E9D}" srcOrd="18" destOrd="0" presId="urn:microsoft.com/office/officeart/2008/layout/LinedList"/>
    <dgm:cxn modelId="{A3FD3D56-A30E-408D-8123-471613777CB6}" type="presParOf" srcId="{12BA0E7B-492F-40A5-821F-FCE47CA55DDF}" destId="{500DD9F7-66EB-48A2-AF71-47A67ED89E8A}" srcOrd="2" destOrd="0" presId="urn:microsoft.com/office/officeart/2008/layout/LinedList"/>
    <dgm:cxn modelId="{8F70655F-3268-42DD-B3FE-97D8011E324E}" type="presParOf" srcId="{12BA0E7B-492F-40A5-821F-FCE47CA55DDF}" destId="{426B4C07-4A8D-4DCB-8F5D-8E64A3FAD475}" srcOrd="3" destOrd="0" presId="urn:microsoft.com/office/officeart/2008/layout/LinedList"/>
    <dgm:cxn modelId="{A0A9DE67-9460-47E5-B4F0-EBA2C4BADF26}" type="presParOf" srcId="{426B4C07-4A8D-4DCB-8F5D-8E64A3FAD475}" destId="{91B72A0B-FFA8-4D9E-A95E-0BD06E7650E0}" srcOrd="0" destOrd="0" presId="urn:microsoft.com/office/officeart/2008/layout/LinedList"/>
    <dgm:cxn modelId="{AC694D5A-999C-44F5-B29F-DB5E2BAE9143}" type="presParOf" srcId="{426B4C07-4A8D-4DCB-8F5D-8E64A3FAD475}" destId="{F46CC1D6-7E45-4A5E-A122-858AD56A198E}" srcOrd="1" destOrd="0" presId="urn:microsoft.com/office/officeart/2008/layout/LinedList"/>
    <dgm:cxn modelId="{6E63286A-0D61-4577-AFB4-064E42BD14E5}" type="presParOf" srcId="{F46CC1D6-7E45-4A5E-A122-858AD56A198E}" destId="{0E8DA594-CF4F-4767-9190-70BEBB7BBAE5}" srcOrd="0" destOrd="0" presId="urn:microsoft.com/office/officeart/2008/layout/LinedList"/>
    <dgm:cxn modelId="{2DD0A140-3617-482E-AFE6-7F161510F108}" type="presParOf" srcId="{F46CC1D6-7E45-4A5E-A122-858AD56A198E}" destId="{12175756-E356-498E-B49D-EF0C6B0F7DD4}" srcOrd="1" destOrd="0" presId="urn:microsoft.com/office/officeart/2008/layout/LinedList"/>
    <dgm:cxn modelId="{3491CE61-5889-4C19-A8D0-9E35C0E2BB98}" type="presParOf" srcId="{12175756-E356-498E-B49D-EF0C6B0F7DD4}" destId="{FE42E787-F874-4B06-8E10-12AFACF803A8}" srcOrd="0" destOrd="0" presId="urn:microsoft.com/office/officeart/2008/layout/LinedList"/>
    <dgm:cxn modelId="{70B4B10B-2C4A-46B5-B641-A28E2B244A8D}" type="presParOf" srcId="{12175756-E356-498E-B49D-EF0C6B0F7DD4}" destId="{821204D2-8E54-4F9E-A197-4C8E1C678F90}" srcOrd="1" destOrd="0" presId="urn:microsoft.com/office/officeart/2008/layout/LinedList"/>
    <dgm:cxn modelId="{FEC2FB99-8EAD-45E8-92F8-FF1676EA58B2}" type="presParOf" srcId="{12175756-E356-498E-B49D-EF0C6B0F7DD4}" destId="{63D3E9BF-5A77-475F-B82C-7A404AAB41CD}" srcOrd="2" destOrd="0" presId="urn:microsoft.com/office/officeart/2008/layout/LinedList"/>
    <dgm:cxn modelId="{1A48CBE3-836E-425F-80FC-8C370C8E6FE6}" type="presParOf" srcId="{F46CC1D6-7E45-4A5E-A122-858AD56A198E}" destId="{AD5FE01F-F1F2-4A6A-BE03-D3985FDD4653}" srcOrd="2" destOrd="0" presId="urn:microsoft.com/office/officeart/2008/layout/LinedList"/>
    <dgm:cxn modelId="{F6BF46C9-B9D6-407E-9DEE-57B4F43E85D3}" type="presParOf" srcId="{F46CC1D6-7E45-4A5E-A122-858AD56A198E}" destId="{A426A101-1AAC-443E-B709-B6AC3E5A88AC}" srcOrd="3" destOrd="0" presId="urn:microsoft.com/office/officeart/2008/layout/LinedList"/>
    <dgm:cxn modelId="{0625F072-C7BF-4A4A-904B-4365106EC746}" type="presParOf" srcId="{F46CC1D6-7E45-4A5E-A122-858AD56A198E}" destId="{AF65EB23-AC0E-41ED-8986-563F7BC4461C}" srcOrd="4" destOrd="0" presId="urn:microsoft.com/office/officeart/2008/layout/LinedList"/>
    <dgm:cxn modelId="{395D30AA-2C25-4F41-92E0-DC20B303192F}" type="presParOf" srcId="{AF65EB23-AC0E-41ED-8986-563F7BC4461C}" destId="{CB6C11C2-64CA-4974-A1CC-7634177327E4}" srcOrd="0" destOrd="0" presId="urn:microsoft.com/office/officeart/2008/layout/LinedList"/>
    <dgm:cxn modelId="{79527BD9-9F5A-4719-B4E7-85BBC50BDA12}" type="presParOf" srcId="{AF65EB23-AC0E-41ED-8986-563F7BC4461C}" destId="{E7919602-EF2D-4CCB-AB34-49BB7953B7D3}" srcOrd="1" destOrd="0" presId="urn:microsoft.com/office/officeart/2008/layout/LinedList"/>
    <dgm:cxn modelId="{FC0E4B0E-BAAD-41DB-B942-C6CA78C2EB49}" type="presParOf" srcId="{AF65EB23-AC0E-41ED-8986-563F7BC4461C}" destId="{B217C23B-CBD9-4F20-A9EE-EAED41C19FF3}" srcOrd="2" destOrd="0" presId="urn:microsoft.com/office/officeart/2008/layout/LinedList"/>
    <dgm:cxn modelId="{8C1B3AF8-976A-42AA-90EF-1288C8C18329}" type="presParOf" srcId="{F46CC1D6-7E45-4A5E-A122-858AD56A198E}" destId="{EDD7AA58-DC28-4CE7-8A22-BB96F00C4408}" srcOrd="5" destOrd="0" presId="urn:microsoft.com/office/officeart/2008/layout/LinedList"/>
    <dgm:cxn modelId="{0BB57E90-D9CD-42E6-BE8A-25E1ED080007}" type="presParOf" srcId="{F46CC1D6-7E45-4A5E-A122-858AD56A198E}" destId="{FE78B0C5-E425-4123-B5BA-0B1AFAD79C11}" srcOrd="6" destOrd="0" presId="urn:microsoft.com/office/officeart/2008/layout/LinedList"/>
    <dgm:cxn modelId="{1974F9FC-6AC4-4C1A-BA53-CCC04DD280B3}" type="presParOf" srcId="{F46CC1D6-7E45-4A5E-A122-858AD56A198E}" destId="{A86F7B6D-7630-41C2-B1CA-A1DF38109FE1}" srcOrd="7" destOrd="0" presId="urn:microsoft.com/office/officeart/2008/layout/LinedList"/>
    <dgm:cxn modelId="{2D2CEEF4-1EF0-4986-9D87-E9229A0C69E8}" type="presParOf" srcId="{A86F7B6D-7630-41C2-B1CA-A1DF38109FE1}" destId="{F4A37B76-3835-47F4-AFE3-8EF8CAAF1DDA}" srcOrd="0" destOrd="0" presId="urn:microsoft.com/office/officeart/2008/layout/LinedList"/>
    <dgm:cxn modelId="{63086DFE-7C2A-42C7-ACE3-C4EBBA1D96DA}" type="presParOf" srcId="{A86F7B6D-7630-41C2-B1CA-A1DF38109FE1}" destId="{EFFBE916-5B68-449A-8413-1B153B9DCB48}" srcOrd="1" destOrd="0" presId="urn:microsoft.com/office/officeart/2008/layout/LinedList"/>
    <dgm:cxn modelId="{5A7632E1-42E7-4C6A-96F3-2D9CC21A4D5B}" type="presParOf" srcId="{A86F7B6D-7630-41C2-B1CA-A1DF38109FE1}" destId="{BF1792FA-0E78-4229-9D43-06906BF00B43}" srcOrd="2" destOrd="0" presId="urn:microsoft.com/office/officeart/2008/layout/LinedList"/>
    <dgm:cxn modelId="{EAFC75AD-9E82-4305-8587-0D658C5684E9}" type="presParOf" srcId="{F46CC1D6-7E45-4A5E-A122-858AD56A198E}" destId="{0873961A-A422-4D0B-AD4E-99EE4D5759B7}" srcOrd="8" destOrd="0" presId="urn:microsoft.com/office/officeart/2008/layout/LinedList"/>
    <dgm:cxn modelId="{CF07BF87-4148-4EA4-AD12-715EAA9B1940}" type="presParOf" srcId="{F46CC1D6-7E45-4A5E-A122-858AD56A198E}" destId="{AF3952BC-F481-455A-A433-2A50D043253C}" srcOrd="9" destOrd="0" presId="urn:microsoft.com/office/officeart/2008/layout/LinedList"/>
    <dgm:cxn modelId="{0F508ADA-D081-46B4-990A-D4B1FA82E301}" type="presParOf" srcId="{F46CC1D6-7E45-4A5E-A122-858AD56A198E}" destId="{9519E53D-9538-4C6A-8B4E-16C6631F565C}" srcOrd="10" destOrd="0" presId="urn:microsoft.com/office/officeart/2008/layout/LinedList"/>
    <dgm:cxn modelId="{068F8519-342F-4EC5-A3E7-CCCA2B9F735E}" type="presParOf" srcId="{9519E53D-9538-4C6A-8B4E-16C6631F565C}" destId="{63F9F156-9972-4B20-8134-D4E4D7D57C82}" srcOrd="0" destOrd="0" presId="urn:microsoft.com/office/officeart/2008/layout/LinedList"/>
    <dgm:cxn modelId="{BB25A31B-2813-4D54-92F2-5BBF4A04B4C4}" type="presParOf" srcId="{9519E53D-9538-4C6A-8B4E-16C6631F565C}" destId="{14037DB6-A675-420D-B814-B552542B0264}" srcOrd="1" destOrd="0" presId="urn:microsoft.com/office/officeart/2008/layout/LinedList"/>
    <dgm:cxn modelId="{BEB67948-E132-4F77-9579-A2B5F0F452F2}" type="presParOf" srcId="{9519E53D-9538-4C6A-8B4E-16C6631F565C}" destId="{22F7B3AC-E3B3-412A-87E7-A19BF0C361F4}" srcOrd="2" destOrd="0" presId="urn:microsoft.com/office/officeart/2008/layout/LinedList"/>
    <dgm:cxn modelId="{BB92353D-7035-46F3-BE7D-05BF481381E7}" type="presParOf" srcId="{F46CC1D6-7E45-4A5E-A122-858AD56A198E}" destId="{6703A385-FF67-4C5B-8BAF-F12A62E82B71}" srcOrd="11" destOrd="0" presId="urn:microsoft.com/office/officeart/2008/layout/LinedList"/>
    <dgm:cxn modelId="{3F83BABC-BC3A-404D-A114-4029ADC6801E}" type="presParOf" srcId="{F46CC1D6-7E45-4A5E-A122-858AD56A198E}" destId="{B6E01E3E-C23A-49AC-ABDE-1C25D456BE15}" srcOrd="12" destOrd="0" presId="urn:microsoft.com/office/officeart/2008/layout/LinedList"/>
    <dgm:cxn modelId="{239FC060-C81C-4471-A2E7-356B7BDCE94F}" type="presParOf" srcId="{F46CC1D6-7E45-4A5E-A122-858AD56A198E}" destId="{3BE9364D-2C13-4276-A2BB-086EA00CEB0E}" srcOrd="13" destOrd="0" presId="urn:microsoft.com/office/officeart/2008/layout/LinedList"/>
    <dgm:cxn modelId="{53F77738-3C8D-40E2-ADA9-CE6A9BF36530}" type="presParOf" srcId="{3BE9364D-2C13-4276-A2BB-086EA00CEB0E}" destId="{8DD7E6FC-7FA2-4801-A064-FA83CDCB8A12}" srcOrd="0" destOrd="0" presId="urn:microsoft.com/office/officeart/2008/layout/LinedList"/>
    <dgm:cxn modelId="{3B05F018-13E3-4174-AFFA-5A332B86E739}" type="presParOf" srcId="{3BE9364D-2C13-4276-A2BB-086EA00CEB0E}" destId="{97B853E3-317E-4242-8CEF-DC6CD5311F50}" srcOrd="1" destOrd="0" presId="urn:microsoft.com/office/officeart/2008/layout/LinedList"/>
    <dgm:cxn modelId="{17CDF05C-6CFA-493E-A840-E824C6CADEF6}" type="presParOf" srcId="{3BE9364D-2C13-4276-A2BB-086EA00CEB0E}" destId="{8213FB2C-8FDD-412A-84D3-B4E20CBA4EBC}" srcOrd="2" destOrd="0" presId="urn:microsoft.com/office/officeart/2008/layout/LinedList"/>
    <dgm:cxn modelId="{71A05A13-EC63-4CCC-B562-DAA27B1A6BE0}" type="presParOf" srcId="{F46CC1D6-7E45-4A5E-A122-858AD56A198E}" destId="{149F35C8-30E9-467B-84B1-20A17E86F4ED}" srcOrd="14" destOrd="0" presId="urn:microsoft.com/office/officeart/2008/layout/LinedList"/>
    <dgm:cxn modelId="{3778C413-C751-46BE-97D8-E7FCAB01018B}" type="presParOf" srcId="{F46CC1D6-7E45-4A5E-A122-858AD56A198E}" destId="{937A4DA7-B03B-4084-8D91-9F69938BCC03}" srcOrd="15" destOrd="0" presId="urn:microsoft.com/office/officeart/2008/layout/LinedList"/>
    <dgm:cxn modelId="{0244AD7A-4C16-4009-AB1F-FC8FC4C016C6}" type="presParOf" srcId="{F46CC1D6-7E45-4A5E-A122-858AD56A198E}" destId="{277FEDF0-9CE6-440E-97BE-ED9D7C05CF68}" srcOrd="16" destOrd="0" presId="urn:microsoft.com/office/officeart/2008/layout/LinedList"/>
    <dgm:cxn modelId="{810E7520-17AE-412C-8871-50B0E6D7EB9B}" type="presParOf" srcId="{277FEDF0-9CE6-440E-97BE-ED9D7C05CF68}" destId="{E6D82C93-11F9-412D-A9C4-9C4379289017}" srcOrd="0" destOrd="0" presId="urn:microsoft.com/office/officeart/2008/layout/LinedList"/>
    <dgm:cxn modelId="{C1813374-1501-42E3-9016-516A142A543F}" type="presParOf" srcId="{277FEDF0-9CE6-440E-97BE-ED9D7C05CF68}" destId="{4723F669-B940-419C-904D-330B89627846}" srcOrd="1" destOrd="0" presId="urn:microsoft.com/office/officeart/2008/layout/LinedList"/>
    <dgm:cxn modelId="{0BE42ED6-0FF8-4E37-9126-75DB3C079892}" type="presParOf" srcId="{277FEDF0-9CE6-440E-97BE-ED9D7C05CF68}" destId="{454D690C-A9A5-4A44-9501-7231D85BA85F}" srcOrd="2" destOrd="0" presId="urn:microsoft.com/office/officeart/2008/layout/LinedList"/>
    <dgm:cxn modelId="{14744F0B-64ED-4B13-AF93-54A1E4246520}" type="presParOf" srcId="{F46CC1D6-7E45-4A5E-A122-858AD56A198E}" destId="{F36C53D8-BB61-4A1A-8891-EBC603F1C24E}" srcOrd="17" destOrd="0" presId="urn:microsoft.com/office/officeart/2008/layout/LinedList"/>
    <dgm:cxn modelId="{0739A5B2-6261-4408-B672-2114A97ED1A8}" type="presParOf" srcId="{F46CC1D6-7E45-4A5E-A122-858AD56A198E}" destId="{D197FC70-FCB0-4CA6-BA3A-420F59AC0E0A}" srcOrd="18" destOrd="0" presId="urn:microsoft.com/office/officeart/2008/layout/LinedList"/>
    <dgm:cxn modelId="{7FB0158E-8885-47E1-9C5D-8C0E1A18C9F7}" type="presParOf" srcId="{F46CC1D6-7E45-4A5E-A122-858AD56A198E}" destId="{E05AAC91-93D5-4797-A9F3-2A75CE9FE9B0}" srcOrd="19" destOrd="0" presId="urn:microsoft.com/office/officeart/2008/layout/LinedList"/>
    <dgm:cxn modelId="{74428631-F7D0-4697-97FC-2A3D3C3AF6EA}" type="presParOf" srcId="{E05AAC91-93D5-4797-A9F3-2A75CE9FE9B0}" destId="{9167B52D-A600-4BD2-A559-7751808B1E3A}" srcOrd="0" destOrd="0" presId="urn:microsoft.com/office/officeart/2008/layout/LinedList"/>
    <dgm:cxn modelId="{D76A45FD-C1B5-48ED-A628-67AFE8B34714}" type="presParOf" srcId="{E05AAC91-93D5-4797-A9F3-2A75CE9FE9B0}" destId="{A3C044D1-DCD1-4911-B6FA-31526FE01A0A}" srcOrd="1" destOrd="0" presId="urn:microsoft.com/office/officeart/2008/layout/LinedList"/>
    <dgm:cxn modelId="{3B9C5A62-14B2-43AB-8329-17193F838BAF}" type="presParOf" srcId="{E05AAC91-93D5-4797-A9F3-2A75CE9FE9B0}" destId="{90CE8B23-FF68-4EBF-9940-5D6FC7068221}" srcOrd="2" destOrd="0" presId="urn:microsoft.com/office/officeart/2008/layout/LinedList"/>
    <dgm:cxn modelId="{B10A0847-950B-420A-B8FB-615F86115CBE}" type="presParOf" srcId="{F46CC1D6-7E45-4A5E-A122-858AD56A198E}" destId="{8F3A156E-6814-49E0-9A67-914F735D0320}" srcOrd="20" destOrd="0" presId="urn:microsoft.com/office/officeart/2008/layout/LinedList"/>
    <dgm:cxn modelId="{95B8600C-D0CD-4EB7-A3D0-FCFC46EA77B0}" type="presParOf" srcId="{F46CC1D6-7E45-4A5E-A122-858AD56A198E}" destId="{49475CDA-E97C-459B-800D-B154041DCADD}" srcOrd="21" destOrd="0" presId="urn:microsoft.com/office/officeart/2008/layout/LinedList"/>
    <dgm:cxn modelId="{F23A78B6-6A22-49BB-BE1F-DC1D8882CE9A}" type="presParOf" srcId="{12BA0E7B-492F-40A5-821F-FCE47CA55DDF}" destId="{3B59329D-0F39-4717-BCE1-B7D12BFF54FF}" srcOrd="4" destOrd="0" presId="urn:microsoft.com/office/officeart/2008/layout/LinedList"/>
    <dgm:cxn modelId="{D3016966-BCF4-4AE2-8DE3-D0FBFA23CF3E}" type="presParOf" srcId="{12BA0E7B-492F-40A5-821F-FCE47CA55DDF}" destId="{49AA2B89-6A0A-41EF-BB5F-2FCBC24680F2}" srcOrd="5" destOrd="0" presId="urn:microsoft.com/office/officeart/2008/layout/LinedList"/>
    <dgm:cxn modelId="{3C70055D-0968-4863-9C74-D965C5C3CD75}" type="presParOf" srcId="{49AA2B89-6A0A-41EF-BB5F-2FCBC24680F2}" destId="{F5CF1AED-029E-4A3B-BA43-ADA7E1C01928}" srcOrd="0" destOrd="0" presId="urn:microsoft.com/office/officeart/2008/layout/LinedList"/>
    <dgm:cxn modelId="{0200DFFA-2F97-4D9D-ACDD-F7589648E844}" type="presParOf" srcId="{49AA2B89-6A0A-41EF-BB5F-2FCBC24680F2}" destId="{8FCCA101-3E11-4DEF-A214-F82CF41716CE}" srcOrd="1" destOrd="0" presId="urn:microsoft.com/office/officeart/2008/layout/LinedList"/>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D99F09A-526F-4438-9AC2-BA23E1BB034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92B891F-BFC0-4325-B915-DC067750DDB4}">
      <dgm:prSet custT="1"/>
      <dgm:spPr>
        <a:ln>
          <a:solidFill>
            <a:schemeClr val="accent5">
              <a:lumMod val="50000"/>
            </a:schemeClr>
          </a:solidFill>
        </a:ln>
      </dgm:spPr>
      <dgm:t>
        <a:bodyPr/>
        <a:lstStyle/>
        <a:p>
          <a:r>
            <a:rPr lang="en-US" sz="2000" b="1">
              <a:solidFill>
                <a:schemeClr val="accent5">
                  <a:lumMod val="50000"/>
                </a:schemeClr>
              </a:solidFill>
              <a:latin typeface="+mj-lt"/>
            </a:rPr>
            <a:t>The Division of Medicaid conducts post-payment utilization reviews to ensure the services provided were on the beneficiary’s approved PSS</a:t>
          </a:r>
          <a:r>
            <a:rPr lang="en-US" sz="2000"/>
            <a:t>.</a:t>
          </a:r>
          <a:endParaRPr lang="en-US" sz="2000" b="1">
            <a:solidFill>
              <a:schemeClr val="accent5">
                <a:lumMod val="50000"/>
              </a:schemeClr>
            </a:solidFill>
            <a:latin typeface="+mj-lt"/>
          </a:endParaRPr>
        </a:p>
      </dgm:t>
    </dgm:pt>
    <dgm:pt modelId="{50E4DF03-3928-4CC1-94B4-E37F68049E95}" type="parTrans" cxnId="{0DB35AD7-1FA4-401C-95F4-E845604D0AFE}">
      <dgm:prSet/>
      <dgm:spPr/>
      <dgm:t>
        <a:bodyPr/>
        <a:lstStyle/>
        <a:p>
          <a:endParaRPr lang="en-US"/>
        </a:p>
      </dgm:t>
    </dgm:pt>
    <dgm:pt modelId="{C3638960-7823-43F1-8EEE-36B9C36B5CA0}" type="sibTrans" cxnId="{0DB35AD7-1FA4-401C-95F4-E845604D0AFE}">
      <dgm:prSet/>
      <dgm:spPr/>
      <dgm:t>
        <a:bodyPr/>
        <a:lstStyle/>
        <a:p>
          <a:endParaRPr lang="en-US"/>
        </a:p>
      </dgm:t>
    </dgm:pt>
    <dgm:pt modelId="{A3DDF9EB-8289-495C-AEF0-462A2D7434AD}">
      <dgm:prSet custT="1"/>
      <dgm:spPr>
        <a:ln>
          <a:solidFill>
            <a:schemeClr val="accent5">
              <a:lumMod val="50000"/>
            </a:schemeClr>
          </a:solidFill>
        </a:ln>
      </dgm:spPr>
      <dgm:t>
        <a:bodyPr/>
        <a:lstStyle/>
        <a:p>
          <a:r>
            <a:rPr lang="en-US" sz="2000" b="1">
              <a:solidFill>
                <a:schemeClr val="accent5">
                  <a:lumMod val="50000"/>
                </a:schemeClr>
              </a:solidFill>
              <a:latin typeface="+mj-lt"/>
            </a:rPr>
            <a:t>Records documenting the provision of services must be maintained by the providers of waiver services for a minimum of five (5) years.</a:t>
          </a:r>
        </a:p>
      </dgm:t>
    </dgm:pt>
    <dgm:pt modelId="{9DD3CD83-7928-489C-850A-E97E8441B5DE}" type="parTrans" cxnId="{9931085A-BF71-41CC-B3A0-E5C152C897C6}">
      <dgm:prSet/>
      <dgm:spPr/>
      <dgm:t>
        <a:bodyPr/>
        <a:lstStyle/>
        <a:p>
          <a:endParaRPr lang="en-US"/>
        </a:p>
      </dgm:t>
    </dgm:pt>
    <dgm:pt modelId="{6370FCB6-7EA9-4C47-BDD7-1D4A156790CA}" type="sibTrans" cxnId="{9931085A-BF71-41CC-B3A0-E5C152C897C6}">
      <dgm:prSet/>
      <dgm:spPr/>
      <dgm:t>
        <a:bodyPr/>
        <a:lstStyle/>
        <a:p>
          <a:endParaRPr lang="en-US"/>
        </a:p>
      </dgm:t>
    </dgm:pt>
    <dgm:pt modelId="{C1A9B7B5-5A5E-4487-A0B9-C06E1C1C0AAD}">
      <dgm:prSet custT="1"/>
      <dgm:spPr>
        <a:ln>
          <a:solidFill>
            <a:schemeClr val="accent5">
              <a:lumMod val="50000"/>
            </a:schemeClr>
          </a:solidFill>
        </a:ln>
      </dgm:spPr>
      <dgm:t>
        <a:bodyPr/>
        <a:lstStyle/>
        <a:p>
          <a:r>
            <a:rPr lang="en-US" sz="2000" b="1">
              <a:solidFill>
                <a:schemeClr val="accent5">
                  <a:lumMod val="50000"/>
                </a:schemeClr>
              </a:solidFill>
              <a:latin typeface="+mj-lt"/>
            </a:rPr>
            <a:t>If, at the conclusion of the five-year period, there is ongoing litigation or an open audit, the provider must maintain these records until the litigation or audit is concluded.</a:t>
          </a:r>
        </a:p>
      </dgm:t>
    </dgm:pt>
    <dgm:pt modelId="{8B5A037C-2260-4414-A335-EFE916AF5FE2}" type="parTrans" cxnId="{5C140950-077D-4374-91F0-2D1D5028D8AD}">
      <dgm:prSet/>
      <dgm:spPr/>
      <dgm:t>
        <a:bodyPr/>
        <a:lstStyle/>
        <a:p>
          <a:endParaRPr lang="en-US"/>
        </a:p>
      </dgm:t>
    </dgm:pt>
    <dgm:pt modelId="{7FBA8E8F-DB91-4349-B684-E8E4335D3E6D}" type="sibTrans" cxnId="{5C140950-077D-4374-91F0-2D1D5028D8AD}">
      <dgm:prSet/>
      <dgm:spPr/>
      <dgm:t>
        <a:bodyPr/>
        <a:lstStyle/>
        <a:p>
          <a:endParaRPr lang="en-US"/>
        </a:p>
      </dgm:t>
    </dgm:pt>
    <dgm:pt modelId="{48AE6617-82D5-4E5F-8380-F720035D25DB}" type="pres">
      <dgm:prSet presAssocID="{4D99F09A-526F-4438-9AC2-BA23E1BB034C}" presName="hierChild1" presStyleCnt="0">
        <dgm:presLayoutVars>
          <dgm:chPref val="1"/>
          <dgm:dir/>
          <dgm:animOne val="branch"/>
          <dgm:animLvl val="lvl"/>
          <dgm:resizeHandles/>
        </dgm:presLayoutVars>
      </dgm:prSet>
      <dgm:spPr/>
    </dgm:pt>
    <dgm:pt modelId="{FB78AD5C-429D-4A47-9B8F-9494ED8C5B6F}" type="pres">
      <dgm:prSet presAssocID="{292B891F-BFC0-4325-B915-DC067750DDB4}" presName="hierRoot1" presStyleCnt="0"/>
      <dgm:spPr/>
    </dgm:pt>
    <dgm:pt modelId="{32235A30-ECB9-4C90-85C5-9008DC241D44}" type="pres">
      <dgm:prSet presAssocID="{292B891F-BFC0-4325-B915-DC067750DDB4}" presName="composite" presStyleCnt="0"/>
      <dgm:spPr/>
    </dgm:pt>
    <dgm:pt modelId="{9FAAC559-EE9C-4FD3-A9EB-D167A9C4E110}" type="pres">
      <dgm:prSet presAssocID="{292B891F-BFC0-4325-B915-DC067750DDB4}" presName="background" presStyleLbl="node0" presStyleIdx="0" presStyleCnt="3"/>
      <dgm:spPr>
        <a:solidFill>
          <a:schemeClr val="accent5">
            <a:lumMod val="50000"/>
          </a:schemeClr>
        </a:solidFill>
      </dgm:spPr>
    </dgm:pt>
    <dgm:pt modelId="{87B9545D-B001-4631-A571-F739D8D13135}" type="pres">
      <dgm:prSet presAssocID="{292B891F-BFC0-4325-B915-DC067750DDB4}" presName="text" presStyleLbl="fgAcc0" presStyleIdx="0" presStyleCnt="3" custScaleX="106984" custScaleY="129628">
        <dgm:presLayoutVars>
          <dgm:chPref val="3"/>
        </dgm:presLayoutVars>
      </dgm:prSet>
      <dgm:spPr/>
    </dgm:pt>
    <dgm:pt modelId="{09F8491E-59F0-40B4-B93E-4CE82B6E32C0}" type="pres">
      <dgm:prSet presAssocID="{292B891F-BFC0-4325-B915-DC067750DDB4}" presName="hierChild2" presStyleCnt="0"/>
      <dgm:spPr/>
    </dgm:pt>
    <dgm:pt modelId="{7A636F05-91D8-40D7-AD1D-504BF31DC861}" type="pres">
      <dgm:prSet presAssocID="{A3DDF9EB-8289-495C-AEF0-462A2D7434AD}" presName="hierRoot1" presStyleCnt="0"/>
      <dgm:spPr/>
    </dgm:pt>
    <dgm:pt modelId="{9C12A250-A762-4FBF-95A6-9D04CF7557C2}" type="pres">
      <dgm:prSet presAssocID="{A3DDF9EB-8289-495C-AEF0-462A2D7434AD}" presName="composite" presStyleCnt="0"/>
      <dgm:spPr/>
    </dgm:pt>
    <dgm:pt modelId="{6EE46A3A-8F3F-40BD-A91C-937D93AC5D00}" type="pres">
      <dgm:prSet presAssocID="{A3DDF9EB-8289-495C-AEF0-462A2D7434AD}" presName="background" presStyleLbl="node0" presStyleIdx="1" presStyleCnt="3"/>
      <dgm:spPr>
        <a:solidFill>
          <a:schemeClr val="accent5">
            <a:lumMod val="50000"/>
          </a:schemeClr>
        </a:solidFill>
      </dgm:spPr>
    </dgm:pt>
    <dgm:pt modelId="{44D39CFE-9B7B-496B-B666-5D049BE3421A}" type="pres">
      <dgm:prSet presAssocID="{A3DDF9EB-8289-495C-AEF0-462A2D7434AD}" presName="text" presStyleLbl="fgAcc0" presStyleIdx="1" presStyleCnt="3" custScaleX="107049" custScaleY="129538" custLinFactNeighborX="-2592">
        <dgm:presLayoutVars>
          <dgm:chPref val="3"/>
        </dgm:presLayoutVars>
      </dgm:prSet>
      <dgm:spPr/>
    </dgm:pt>
    <dgm:pt modelId="{F9AD1E5A-59D2-4E8C-A307-A783388A2164}" type="pres">
      <dgm:prSet presAssocID="{A3DDF9EB-8289-495C-AEF0-462A2D7434AD}" presName="hierChild2" presStyleCnt="0"/>
      <dgm:spPr/>
    </dgm:pt>
    <dgm:pt modelId="{4181D2C2-D084-4389-A94B-F4334D0B50DA}" type="pres">
      <dgm:prSet presAssocID="{C1A9B7B5-5A5E-4487-A0B9-C06E1C1C0AAD}" presName="hierRoot1" presStyleCnt="0"/>
      <dgm:spPr/>
    </dgm:pt>
    <dgm:pt modelId="{9B1A2F30-B720-4485-912D-08B8D2D58C40}" type="pres">
      <dgm:prSet presAssocID="{C1A9B7B5-5A5E-4487-A0B9-C06E1C1C0AAD}" presName="composite" presStyleCnt="0"/>
      <dgm:spPr/>
    </dgm:pt>
    <dgm:pt modelId="{EFC12C45-85F3-4843-A6C6-39837268775E}" type="pres">
      <dgm:prSet presAssocID="{C1A9B7B5-5A5E-4487-A0B9-C06E1C1C0AAD}" presName="background" presStyleLbl="node0" presStyleIdx="2" presStyleCnt="3"/>
      <dgm:spPr>
        <a:solidFill>
          <a:schemeClr val="accent5">
            <a:lumMod val="50000"/>
          </a:schemeClr>
        </a:solidFill>
      </dgm:spPr>
    </dgm:pt>
    <dgm:pt modelId="{1AC932CD-0AE0-4581-BDB5-CB9B4E334E41}" type="pres">
      <dgm:prSet presAssocID="{C1A9B7B5-5A5E-4487-A0B9-C06E1C1C0AAD}" presName="text" presStyleLbl="fgAcc0" presStyleIdx="2" presStyleCnt="3" custScaleX="101719" custScaleY="129145">
        <dgm:presLayoutVars>
          <dgm:chPref val="3"/>
        </dgm:presLayoutVars>
      </dgm:prSet>
      <dgm:spPr/>
    </dgm:pt>
    <dgm:pt modelId="{D63D161A-A9BD-4D2A-ACC3-FCE3179E224D}" type="pres">
      <dgm:prSet presAssocID="{C1A9B7B5-5A5E-4487-A0B9-C06E1C1C0AAD}" presName="hierChild2" presStyleCnt="0"/>
      <dgm:spPr/>
    </dgm:pt>
  </dgm:ptLst>
  <dgm:cxnLst>
    <dgm:cxn modelId="{5C140950-077D-4374-91F0-2D1D5028D8AD}" srcId="{4D99F09A-526F-4438-9AC2-BA23E1BB034C}" destId="{C1A9B7B5-5A5E-4487-A0B9-C06E1C1C0AAD}" srcOrd="2" destOrd="0" parTransId="{8B5A037C-2260-4414-A335-EFE916AF5FE2}" sibTransId="{7FBA8E8F-DB91-4349-B684-E8E4335D3E6D}"/>
    <dgm:cxn modelId="{9931085A-BF71-41CC-B3A0-E5C152C897C6}" srcId="{4D99F09A-526F-4438-9AC2-BA23E1BB034C}" destId="{A3DDF9EB-8289-495C-AEF0-462A2D7434AD}" srcOrd="1" destOrd="0" parTransId="{9DD3CD83-7928-489C-850A-E97E8441B5DE}" sibTransId="{6370FCB6-7EA9-4C47-BDD7-1D4A156790CA}"/>
    <dgm:cxn modelId="{A6F50592-9D44-40C7-82B8-01F3BBCCEAAB}" type="presOf" srcId="{A3DDF9EB-8289-495C-AEF0-462A2D7434AD}" destId="{44D39CFE-9B7B-496B-B666-5D049BE3421A}" srcOrd="0" destOrd="0" presId="urn:microsoft.com/office/officeart/2005/8/layout/hierarchy1"/>
    <dgm:cxn modelId="{84B0D1CA-554D-4736-B56A-B15A1D4AF8B0}" type="presOf" srcId="{C1A9B7B5-5A5E-4487-A0B9-C06E1C1C0AAD}" destId="{1AC932CD-0AE0-4581-BDB5-CB9B4E334E41}" srcOrd="0" destOrd="0" presId="urn:microsoft.com/office/officeart/2005/8/layout/hierarchy1"/>
    <dgm:cxn modelId="{0DB35AD7-1FA4-401C-95F4-E845604D0AFE}" srcId="{4D99F09A-526F-4438-9AC2-BA23E1BB034C}" destId="{292B891F-BFC0-4325-B915-DC067750DDB4}" srcOrd="0" destOrd="0" parTransId="{50E4DF03-3928-4CC1-94B4-E37F68049E95}" sibTransId="{C3638960-7823-43F1-8EEE-36B9C36B5CA0}"/>
    <dgm:cxn modelId="{BFB3D0E2-828B-431D-B728-DCBCE1D97E4C}" type="presOf" srcId="{292B891F-BFC0-4325-B915-DC067750DDB4}" destId="{87B9545D-B001-4631-A571-F739D8D13135}" srcOrd="0" destOrd="0" presId="urn:microsoft.com/office/officeart/2005/8/layout/hierarchy1"/>
    <dgm:cxn modelId="{89B0C2FD-8E4F-4B80-A346-07E4450F92F6}" type="presOf" srcId="{4D99F09A-526F-4438-9AC2-BA23E1BB034C}" destId="{48AE6617-82D5-4E5F-8380-F720035D25DB}" srcOrd="0" destOrd="0" presId="urn:microsoft.com/office/officeart/2005/8/layout/hierarchy1"/>
    <dgm:cxn modelId="{0AA3CEE1-8E06-405B-8C4D-E256812E63E4}" type="presParOf" srcId="{48AE6617-82D5-4E5F-8380-F720035D25DB}" destId="{FB78AD5C-429D-4A47-9B8F-9494ED8C5B6F}" srcOrd="0" destOrd="0" presId="urn:microsoft.com/office/officeart/2005/8/layout/hierarchy1"/>
    <dgm:cxn modelId="{A8731E85-F312-496F-8ABC-7485CC95661F}" type="presParOf" srcId="{FB78AD5C-429D-4A47-9B8F-9494ED8C5B6F}" destId="{32235A30-ECB9-4C90-85C5-9008DC241D44}" srcOrd="0" destOrd="0" presId="urn:microsoft.com/office/officeart/2005/8/layout/hierarchy1"/>
    <dgm:cxn modelId="{CCC715CF-DCBC-444C-9978-905612D0356E}" type="presParOf" srcId="{32235A30-ECB9-4C90-85C5-9008DC241D44}" destId="{9FAAC559-EE9C-4FD3-A9EB-D167A9C4E110}" srcOrd="0" destOrd="0" presId="urn:microsoft.com/office/officeart/2005/8/layout/hierarchy1"/>
    <dgm:cxn modelId="{9F3F9120-519A-4D36-9854-5F35CFBD3DEF}" type="presParOf" srcId="{32235A30-ECB9-4C90-85C5-9008DC241D44}" destId="{87B9545D-B001-4631-A571-F739D8D13135}" srcOrd="1" destOrd="0" presId="urn:microsoft.com/office/officeart/2005/8/layout/hierarchy1"/>
    <dgm:cxn modelId="{C3EDBA4E-8096-462D-9561-1764E2013656}" type="presParOf" srcId="{FB78AD5C-429D-4A47-9B8F-9494ED8C5B6F}" destId="{09F8491E-59F0-40B4-B93E-4CE82B6E32C0}" srcOrd="1" destOrd="0" presId="urn:microsoft.com/office/officeart/2005/8/layout/hierarchy1"/>
    <dgm:cxn modelId="{ADA02597-A130-429C-BD20-2557F0C6CB2B}" type="presParOf" srcId="{48AE6617-82D5-4E5F-8380-F720035D25DB}" destId="{7A636F05-91D8-40D7-AD1D-504BF31DC861}" srcOrd="1" destOrd="0" presId="urn:microsoft.com/office/officeart/2005/8/layout/hierarchy1"/>
    <dgm:cxn modelId="{7E9033CF-FD97-4F84-96E0-D3B1D4AFEA19}" type="presParOf" srcId="{7A636F05-91D8-40D7-AD1D-504BF31DC861}" destId="{9C12A250-A762-4FBF-95A6-9D04CF7557C2}" srcOrd="0" destOrd="0" presId="urn:microsoft.com/office/officeart/2005/8/layout/hierarchy1"/>
    <dgm:cxn modelId="{6C89DED3-E986-48E0-908C-09751A7D9401}" type="presParOf" srcId="{9C12A250-A762-4FBF-95A6-9D04CF7557C2}" destId="{6EE46A3A-8F3F-40BD-A91C-937D93AC5D00}" srcOrd="0" destOrd="0" presId="urn:microsoft.com/office/officeart/2005/8/layout/hierarchy1"/>
    <dgm:cxn modelId="{3595DD62-5E8B-4F68-BEE3-73DE104A5E23}" type="presParOf" srcId="{9C12A250-A762-4FBF-95A6-9D04CF7557C2}" destId="{44D39CFE-9B7B-496B-B666-5D049BE3421A}" srcOrd="1" destOrd="0" presId="urn:microsoft.com/office/officeart/2005/8/layout/hierarchy1"/>
    <dgm:cxn modelId="{68D3FEBE-0448-4C9C-9C9C-F339AB388B2C}" type="presParOf" srcId="{7A636F05-91D8-40D7-AD1D-504BF31DC861}" destId="{F9AD1E5A-59D2-4E8C-A307-A783388A2164}" srcOrd="1" destOrd="0" presId="urn:microsoft.com/office/officeart/2005/8/layout/hierarchy1"/>
    <dgm:cxn modelId="{C8EDF0CA-A4C7-420E-9580-FFB43FE099E9}" type="presParOf" srcId="{48AE6617-82D5-4E5F-8380-F720035D25DB}" destId="{4181D2C2-D084-4389-A94B-F4334D0B50DA}" srcOrd="2" destOrd="0" presId="urn:microsoft.com/office/officeart/2005/8/layout/hierarchy1"/>
    <dgm:cxn modelId="{AEEC4419-9036-4B9D-B9D2-81836647A91B}" type="presParOf" srcId="{4181D2C2-D084-4389-A94B-F4334D0B50DA}" destId="{9B1A2F30-B720-4485-912D-08B8D2D58C40}" srcOrd="0" destOrd="0" presId="urn:microsoft.com/office/officeart/2005/8/layout/hierarchy1"/>
    <dgm:cxn modelId="{1D127449-E1CF-4C89-8FD4-7C2DBA290922}" type="presParOf" srcId="{9B1A2F30-B720-4485-912D-08B8D2D58C40}" destId="{EFC12C45-85F3-4843-A6C6-39837268775E}" srcOrd="0" destOrd="0" presId="urn:microsoft.com/office/officeart/2005/8/layout/hierarchy1"/>
    <dgm:cxn modelId="{4BA4FD6D-0D39-43ED-980B-043E95BB1803}" type="presParOf" srcId="{9B1A2F30-B720-4485-912D-08B8D2D58C40}" destId="{1AC932CD-0AE0-4581-BDB5-CB9B4E334E41}" srcOrd="1" destOrd="0" presId="urn:microsoft.com/office/officeart/2005/8/layout/hierarchy1"/>
    <dgm:cxn modelId="{97E4979B-F0FC-452E-B75F-279FC2D3D20C}" type="presParOf" srcId="{4181D2C2-D084-4389-A94B-F4334D0B50DA}" destId="{D63D161A-A9BD-4D2A-ACC3-FCE3179E224D}" srcOrd="1" destOrd="0" presId="urn:microsoft.com/office/officeart/2005/8/layout/hierarchy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830E81A-07BB-426C-A961-D259B6A79AC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7FA717C-0E08-496A-ADC4-B8EA3098E0BE}">
      <dgm:prSet/>
      <dgm:spPr>
        <a:solidFill>
          <a:schemeClr val="accent5">
            <a:lumMod val="50000"/>
          </a:schemeClr>
        </a:solidFill>
      </dgm:spPr>
      <dgm:t>
        <a:bodyPr/>
        <a:lstStyle/>
        <a:p>
          <a:r>
            <a:rPr lang="en-US" b="1"/>
            <a:t>Change of Ownership</a:t>
          </a:r>
        </a:p>
      </dgm:t>
    </dgm:pt>
    <dgm:pt modelId="{32619FFA-55CC-420B-B65D-D154EC132841}" type="parTrans" cxnId="{53D3825E-4FC2-411C-8D0E-217EFEDADABC}">
      <dgm:prSet/>
      <dgm:spPr/>
      <dgm:t>
        <a:bodyPr/>
        <a:lstStyle/>
        <a:p>
          <a:endParaRPr lang="en-US"/>
        </a:p>
      </dgm:t>
    </dgm:pt>
    <dgm:pt modelId="{4C9D54AE-5ABF-4874-972B-5EEC05B1834F}" type="sibTrans" cxnId="{53D3825E-4FC2-411C-8D0E-217EFEDADABC}">
      <dgm:prSet/>
      <dgm:spPr/>
      <dgm:t>
        <a:bodyPr/>
        <a:lstStyle/>
        <a:p>
          <a:endParaRPr lang="en-US"/>
        </a:p>
      </dgm:t>
    </dgm:pt>
    <dgm:pt modelId="{BCA2F170-7623-43C1-97E3-7F3F33DFC9A5}">
      <dgm:prSet/>
      <dgm:spPr>
        <a:solidFill>
          <a:schemeClr val="accent5">
            <a:lumMod val="50000"/>
          </a:schemeClr>
        </a:solidFill>
      </dgm:spPr>
      <dgm:t>
        <a:bodyPr/>
        <a:lstStyle/>
        <a:p>
          <a:r>
            <a:rPr lang="en-US" b="1"/>
            <a:t>Relocations</a:t>
          </a:r>
        </a:p>
      </dgm:t>
    </dgm:pt>
    <dgm:pt modelId="{74D7B3BC-A56A-478B-A930-86FE588DDF34}" type="parTrans" cxnId="{70719068-DD66-49E0-ABD8-73464188A9C0}">
      <dgm:prSet/>
      <dgm:spPr/>
      <dgm:t>
        <a:bodyPr/>
        <a:lstStyle/>
        <a:p>
          <a:endParaRPr lang="en-US"/>
        </a:p>
      </dgm:t>
    </dgm:pt>
    <dgm:pt modelId="{9F6465A0-DB0A-48F9-895B-6D9A3A498D03}" type="sibTrans" cxnId="{70719068-DD66-49E0-ABD8-73464188A9C0}">
      <dgm:prSet/>
      <dgm:spPr/>
      <dgm:t>
        <a:bodyPr/>
        <a:lstStyle/>
        <a:p>
          <a:endParaRPr lang="en-US"/>
        </a:p>
      </dgm:t>
    </dgm:pt>
    <dgm:pt modelId="{4884659C-F1E4-4A2C-B3BC-5D90C7DBC0B0}">
      <dgm:prSet/>
      <dgm:spPr>
        <a:solidFill>
          <a:schemeClr val="accent5">
            <a:lumMod val="50000"/>
          </a:schemeClr>
        </a:solidFill>
      </dgm:spPr>
      <dgm:t>
        <a:bodyPr/>
        <a:lstStyle/>
        <a:p>
          <a:r>
            <a:rPr lang="en-US" b="1"/>
            <a:t>Business Line of Credit</a:t>
          </a:r>
        </a:p>
      </dgm:t>
    </dgm:pt>
    <dgm:pt modelId="{B4D44A37-EB2C-4F11-9FCD-08952AC6E187}" type="parTrans" cxnId="{9B165A30-42CE-4EB6-AFD6-25FCDCD003C6}">
      <dgm:prSet/>
      <dgm:spPr/>
      <dgm:t>
        <a:bodyPr/>
        <a:lstStyle/>
        <a:p>
          <a:endParaRPr lang="en-US"/>
        </a:p>
      </dgm:t>
    </dgm:pt>
    <dgm:pt modelId="{882A1EC6-19DA-409A-955B-B482234BE52E}" type="sibTrans" cxnId="{9B165A30-42CE-4EB6-AFD6-25FCDCD003C6}">
      <dgm:prSet/>
      <dgm:spPr/>
      <dgm:t>
        <a:bodyPr/>
        <a:lstStyle/>
        <a:p>
          <a:endParaRPr lang="en-US"/>
        </a:p>
      </dgm:t>
    </dgm:pt>
    <dgm:pt modelId="{8ED77FFA-406C-406C-AA1B-523FEE6409D6}">
      <dgm:prSet/>
      <dgm:spPr>
        <a:solidFill>
          <a:schemeClr val="accent5">
            <a:lumMod val="50000"/>
          </a:schemeClr>
        </a:solidFill>
      </dgm:spPr>
      <dgm:t>
        <a:bodyPr/>
        <a:lstStyle/>
        <a:p>
          <a:r>
            <a:rPr lang="en-US" b="1"/>
            <a:t>Billing</a:t>
          </a:r>
        </a:p>
      </dgm:t>
    </dgm:pt>
    <dgm:pt modelId="{F62A1E21-DAA2-4A2F-8C08-CFC6341D737E}" type="parTrans" cxnId="{6E8C7159-3EC6-4A38-A6A7-3D577D840504}">
      <dgm:prSet/>
      <dgm:spPr/>
      <dgm:t>
        <a:bodyPr/>
        <a:lstStyle/>
        <a:p>
          <a:endParaRPr lang="en-US"/>
        </a:p>
      </dgm:t>
    </dgm:pt>
    <dgm:pt modelId="{36A04A78-2CBC-42B8-BF0E-419B3B8D6101}" type="sibTrans" cxnId="{6E8C7159-3EC6-4A38-A6A7-3D577D840504}">
      <dgm:prSet/>
      <dgm:spPr/>
      <dgm:t>
        <a:bodyPr/>
        <a:lstStyle/>
        <a:p>
          <a:endParaRPr lang="en-US"/>
        </a:p>
      </dgm:t>
    </dgm:pt>
    <dgm:pt modelId="{293D0812-5E61-4EDE-8AD1-3B0C20C2EF9D}">
      <dgm:prSet/>
      <dgm:spPr/>
      <dgm:t>
        <a:bodyPr/>
        <a:lstStyle/>
        <a:p>
          <a:pPr>
            <a:buFont typeface="Wingdings" panose="05000000000000000000" pitchFamily="2" charset="2"/>
            <a:buChar char="§"/>
          </a:pPr>
          <a:r>
            <a:rPr lang="en-US">
              <a:solidFill>
                <a:schemeClr val="accent5">
                  <a:lumMod val="50000"/>
                </a:schemeClr>
              </a:solidFill>
              <a:latin typeface="+mj-lt"/>
            </a:rPr>
            <a:t>Failing to notify LTSS i</a:t>
          </a:r>
          <a:r>
            <a:rPr lang="en-US">
              <a:solidFill>
                <a:schemeClr val="accent5">
                  <a:lumMod val="50000"/>
                </a:schemeClr>
              </a:solidFill>
              <a:effectLst/>
              <a:latin typeface="Aptos" panose="020B0004020202020204" pitchFamily="34" charset="0"/>
              <a:ea typeface="Aptos" panose="020B0004020202020204" pitchFamily="34" charset="0"/>
              <a:cs typeface="Aptos" panose="020B0004020202020204" pitchFamily="34" charset="0"/>
            </a:rPr>
            <a:t>f the current o</a:t>
          </a:r>
          <a:r>
            <a:rPr lang="en-US">
              <a:solidFill>
                <a:schemeClr val="accent5">
                  <a:lumMod val="50000"/>
                </a:schemeClr>
              </a:solidFill>
              <a:latin typeface="Aptos" panose="020B0004020202020204" pitchFamily="34" charset="0"/>
              <a:ea typeface="Aptos" panose="020B0004020202020204" pitchFamily="34" charset="0"/>
              <a:cs typeface="Aptos" panose="020B0004020202020204" pitchFamily="34" charset="0"/>
            </a:rPr>
            <a:t>wner</a:t>
          </a:r>
          <a:r>
            <a:rPr lang="en-US">
              <a:solidFill>
                <a:schemeClr val="accent5">
                  <a:lumMod val="50000"/>
                </a:schemeClr>
              </a:solidFill>
              <a:effectLst/>
              <a:latin typeface="Aptos" panose="020B0004020202020204" pitchFamily="34" charset="0"/>
              <a:ea typeface="Aptos" panose="020B0004020202020204" pitchFamily="34" charset="0"/>
              <a:cs typeface="Aptos" panose="020B0004020202020204" pitchFamily="34" charset="0"/>
            </a:rPr>
            <a:t> is adding ownership that </a:t>
          </a:r>
          <a:r>
            <a:rPr lang="en-US">
              <a:solidFill>
                <a:schemeClr val="accent5">
                  <a:lumMod val="50000"/>
                </a:schemeClr>
              </a:solidFill>
              <a:latin typeface="Aptos" panose="020B0004020202020204" pitchFamily="34" charset="0"/>
              <a:ea typeface="Aptos" panose="020B0004020202020204" pitchFamily="34" charset="0"/>
              <a:cs typeface="Aptos" panose="020B0004020202020204" pitchFamily="34" charset="0"/>
            </a:rPr>
            <a:t>is </a:t>
          </a:r>
          <a:r>
            <a:rPr lang="en-US" u="sng">
              <a:solidFill>
                <a:schemeClr val="accent5">
                  <a:lumMod val="50000"/>
                </a:schemeClr>
              </a:solidFill>
              <a:effectLst/>
              <a:latin typeface="Aptos" panose="020B0004020202020204" pitchFamily="34" charset="0"/>
              <a:ea typeface="Aptos" panose="020B0004020202020204" pitchFamily="34" charset="0"/>
              <a:cs typeface="Aptos" panose="020B0004020202020204" pitchFamily="34" charset="0"/>
            </a:rPr>
            <a:t>greater</a:t>
          </a:r>
          <a:r>
            <a:rPr lang="en-US">
              <a:solidFill>
                <a:schemeClr val="accent5">
                  <a:lumMod val="50000"/>
                </a:schemeClr>
              </a:solidFill>
              <a:effectLst/>
              <a:latin typeface="Aptos" panose="020B0004020202020204" pitchFamily="34" charset="0"/>
              <a:ea typeface="Aptos" panose="020B0004020202020204" pitchFamily="34" charset="0"/>
              <a:cs typeface="Aptos" panose="020B0004020202020204" pitchFamily="34" charset="0"/>
            </a:rPr>
            <a:t> than 5%</a:t>
          </a:r>
          <a:endParaRPr lang="en-US">
            <a:solidFill>
              <a:schemeClr val="accent5">
                <a:lumMod val="50000"/>
              </a:schemeClr>
            </a:solidFill>
          </a:endParaRPr>
        </a:p>
      </dgm:t>
    </dgm:pt>
    <dgm:pt modelId="{7F5A8C1E-943E-452E-BCDF-875A48FB801C}" type="parTrans" cxnId="{38AEE2B7-8CAA-4750-BE62-9F250E619B85}">
      <dgm:prSet/>
      <dgm:spPr/>
      <dgm:t>
        <a:bodyPr/>
        <a:lstStyle/>
        <a:p>
          <a:endParaRPr lang="en-US"/>
        </a:p>
      </dgm:t>
    </dgm:pt>
    <dgm:pt modelId="{3D1C3B2C-4E0A-4585-97BE-EEB46903CBDD}" type="sibTrans" cxnId="{38AEE2B7-8CAA-4750-BE62-9F250E619B85}">
      <dgm:prSet/>
      <dgm:spPr/>
      <dgm:t>
        <a:bodyPr/>
        <a:lstStyle/>
        <a:p>
          <a:endParaRPr lang="en-US"/>
        </a:p>
      </dgm:t>
    </dgm:pt>
    <dgm:pt modelId="{0FF47003-3F6D-4501-8DF4-B7700BFE081C}">
      <dgm:prSet/>
      <dgm:spPr/>
      <dgm:t>
        <a:bodyPr/>
        <a:lstStyle/>
        <a:p>
          <a:pPr>
            <a:buFont typeface="Wingdings" panose="05000000000000000000" pitchFamily="2" charset="2"/>
            <a:buChar char="§"/>
          </a:pPr>
          <a:r>
            <a:rPr lang="en-US">
              <a:solidFill>
                <a:schemeClr val="accent5">
                  <a:lumMod val="50000"/>
                </a:schemeClr>
              </a:solidFill>
            </a:rPr>
            <a:t>Failing to receive building approval from LTSS prior to relocating.</a:t>
          </a:r>
          <a:endParaRPr lang="en-US"/>
        </a:p>
      </dgm:t>
    </dgm:pt>
    <dgm:pt modelId="{4E66A602-0E6A-4229-A031-0BF35DCDF96A}" type="parTrans" cxnId="{AED08183-1170-42DB-9700-7A5777996242}">
      <dgm:prSet/>
      <dgm:spPr/>
      <dgm:t>
        <a:bodyPr/>
        <a:lstStyle/>
        <a:p>
          <a:endParaRPr lang="en-US"/>
        </a:p>
      </dgm:t>
    </dgm:pt>
    <dgm:pt modelId="{325E926A-E709-4F93-8F4A-A05C222BB324}" type="sibTrans" cxnId="{AED08183-1170-42DB-9700-7A5777996242}">
      <dgm:prSet/>
      <dgm:spPr/>
      <dgm:t>
        <a:bodyPr/>
        <a:lstStyle/>
        <a:p>
          <a:endParaRPr lang="en-US"/>
        </a:p>
      </dgm:t>
    </dgm:pt>
    <dgm:pt modelId="{93CE14CC-4CC3-4015-B725-F9F3F7A4FC8E}">
      <dgm:prSet/>
      <dgm:spPr/>
      <dgm:t>
        <a:bodyPr/>
        <a:lstStyle/>
        <a:p>
          <a:pPr>
            <a:buFont typeface="Wingdings" panose="05000000000000000000" pitchFamily="2" charset="2"/>
            <a:buChar char="§"/>
          </a:pPr>
          <a:r>
            <a:rPr lang="en-US">
              <a:solidFill>
                <a:schemeClr val="accent5">
                  <a:lumMod val="50000"/>
                </a:schemeClr>
              </a:solidFill>
            </a:rPr>
            <a:t>Failing to maintain a business line of credit after approval and receiving a provider number.</a:t>
          </a:r>
          <a:endParaRPr lang="en-US"/>
        </a:p>
      </dgm:t>
    </dgm:pt>
    <dgm:pt modelId="{FD7C7EB3-DF7B-4DB1-B728-65BF57D781BD}" type="parTrans" cxnId="{DBA7AF4E-054A-4621-9A23-3673899F93E4}">
      <dgm:prSet/>
      <dgm:spPr/>
      <dgm:t>
        <a:bodyPr/>
        <a:lstStyle/>
        <a:p>
          <a:endParaRPr lang="en-US"/>
        </a:p>
      </dgm:t>
    </dgm:pt>
    <dgm:pt modelId="{FB42A405-89CB-46D9-B8A5-D8F5A63E8D57}" type="sibTrans" cxnId="{DBA7AF4E-054A-4621-9A23-3673899F93E4}">
      <dgm:prSet/>
      <dgm:spPr/>
      <dgm:t>
        <a:bodyPr/>
        <a:lstStyle/>
        <a:p>
          <a:endParaRPr lang="en-US"/>
        </a:p>
      </dgm:t>
    </dgm:pt>
    <dgm:pt modelId="{5CA10AB8-7482-46FC-A984-22217730556C}">
      <dgm:prSet/>
      <dgm:spPr/>
      <dgm:t>
        <a:bodyPr/>
        <a:lstStyle/>
        <a:p>
          <a:pPr>
            <a:buFont typeface="Wingdings" panose="05000000000000000000" pitchFamily="2" charset="2"/>
            <a:buChar char="§"/>
          </a:pPr>
          <a:r>
            <a:rPr lang="en-US" altLang="en-US">
              <a:solidFill>
                <a:schemeClr val="accent5">
                  <a:lumMod val="50000"/>
                </a:schemeClr>
              </a:solidFill>
              <a:latin typeface="Aptos Display" panose="020B0004020202020204" pitchFamily="34" charset="0"/>
            </a:rPr>
            <a:t>Failing to bill for services no sooner than the first (1st) day of the month following the month in which services were rendered</a:t>
          </a:r>
          <a:endParaRPr lang="en-US">
            <a:solidFill>
              <a:schemeClr val="accent5">
                <a:lumMod val="50000"/>
              </a:schemeClr>
            </a:solidFill>
          </a:endParaRPr>
        </a:p>
      </dgm:t>
    </dgm:pt>
    <dgm:pt modelId="{8DCC2569-7267-46D0-A1A1-F8169D4DE15C}" type="parTrans" cxnId="{1CDFDCD1-9FF5-44F6-954D-1E52E06D80A7}">
      <dgm:prSet/>
      <dgm:spPr/>
      <dgm:t>
        <a:bodyPr/>
        <a:lstStyle/>
        <a:p>
          <a:endParaRPr lang="en-US"/>
        </a:p>
      </dgm:t>
    </dgm:pt>
    <dgm:pt modelId="{943E698F-9D88-47C1-A9E1-C5EBBDBAB95C}" type="sibTrans" cxnId="{1CDFDCD1-9FF5-44F6-954D-1E52E06D80A7}">
      <dgm:prSet/>
      <dgm:spPr/>
      <dgm:t>
        <a:bodyPr/>
        <a:lstStyle/>
        <a:p>
          <a:endParaRPr lang="en-US"/>
        </a:p>
      </dgm:t>
    </dgm:pt>
    <dgm:pt modelId="{E2C8FBD7-A849-4098-8165-E165D8B3996B}" type="pres">
      <dgm:prSet presAssocID="{4830E81A-07BB-426C-A961-D259B6A79ACB}" presName="linear" presStyleCnt="0">
        <dgm:presLayoutVars>
          <dgm:dir/>
          <dgm:animLvl val="lvl"/>
          <dgm:resizeHandles val="exact"/>
        </dgm:presLayoutVars>
      </dgm:prSet>
      <dgm:spPr/>
    </dgm:pt>
    <dgm:pt modelId="{4849BAC8-02D4-4A05-B142-6D7623FD874E}" type="pres">
      <dgm:prSet presAssocID="{C7FA717C-0E08-496A-ADC4-B8EA3098E0BE}" presName="parentLin" presStyleCnt="0"/>
      <dgm:spPr/>
    </dgm:pt>
    <dgm:pt modelId="{B4732C6E-1301-4F28-818C-DD7A4B03DDB1}" type="pres">
      <dgm:prSet presAssocID="{C7FA717C-0E08-496A-ADC4-B8EA3098E0BE}" presName="parentLeftMargin" presStyleLbl="node1" presStyleIdx="0" presStyleCnt="4"/>
      <dgm:spPr/>
    </dgm:pt>
    <dgm:pt modelId="{8DC2C975-037A-4BA4-94EC-EFEE9C7992E2}" type="pres">
      <dgm:prSet presAssocID="{C7FA717C-0E08-496A-ADC4-B8EA3098E0BE}" presName="parentText" presStyleLbl="node1" presStyleIdx="0" presStyleCnt="4">
        <dgm:presLayoutVars>
          <dgm:chMax val="0"/>
          <dgm:bulletEnabled val="1"/>
        </dgm:presLayoutVars>
      </dgm:prSet>
      <dgm:spPr/>
    </dgm:pt>
    <dgm:pt modelId="{263BDA77-9DD6-4C69-8B13-3821E136597D}" type="pres">
      <dgm:prSet presAssocID="{C7FA717C-0E08-496A-ADC4-B8EA3098E0BE}" presName="negativeSpace" presStyleCnt="0"/>
      <dgm:spPr/>
    </dgm:pt>
    <dgm:pt modelId="{1AF0ABD0-7B0C-4393-ADEA-FA9C8CA359EE}" type="pres">
      <dgm:prSet presAssocID="{C7FA717C-0E08-496A-ADC4-B8EA3098E0BE}" presName="childText" presStyleLbl="conFgAcc1" presStyleIdx="0" presStyleCnt="4">
        <dgm:presLayoutVars>
          <dgm:bulletEnabled val="1"/>
        </dgm:presLayoutVars>
      </dgm:prSet>
      <dgm:spPr/>
    </dgm:pt>
    <dgm:pt modelId="{FF6D2AE5-25B8-489C-92BF-BBD356E6688C}" type="pres">
      <dgm:prSet presAssocID="{4C9D54AE-5ABF-4874-972B-5EEC05B1834F}" presName="spaceBetweenRectangles" presStyleCnt="0"/>
      <dgm:spPr/>
    </dgm:pt>
    <dgm:pt modelId="{C7E7FB83-5D87-46C4-89B5-1572281C37C4}" type="pres">
      <dgm:prSet presAssocID="{BCA2F170-7623-43C1-97E3-7F3F33DFC9A5}" presName="parentLin" presStyleCnt="0"/>
      <dgm:spPr/>
    </dgm:pt>
    <dgm:pt modelId="{56809D35-3455-4348-B2A5-2B68FFBEC900}" type="pres">
      <dgm:prSet presAssocID="{BCA2F170-7623-43C1-97E3-7F3F33DFC9A5}" presName="parentLeftMargin" presStyleLbl="node1" presStyleIdx="0" presStyleCnt="4"/>
      <dgm:spPr/>
    </dgm:pt>
    <dgm:pt modelId="{2CBCF464-5150-4DBC-8B29-57D11283C08B}" type="pres">
      <dgm:prSet presAssocID="{BCA2F170-7623-43C1-97E3-7F3F33DFC9A5}" presName="parentText" presStyleLbl="node1" presStyleIdx="1" presStyleCnt="4">
        <dgm:presLayoutVars>
          <dgm:chMax val="0"/>
          <dgm:bulletEnabled val="1"/>
        </dgm:presLayoutVars>
      </dgm:prSet>
      <dgm:spPr/>
    </dgm:pt>
    <dgm:pt modelId="{94F2EB8B-30C1-4F5B-9152-222F6A2DC34D}" type="pres">
      <dgm:prSet presAssocID="{BCA2F170-7623-43C1-97E3-7F3F33DFC9A5}" presName="negativeSpace" presStyleCnt="0"/>
      <dgm:spPr/>
    </dgm:pt>
    <dgm:pt modelId="{BF659D69-6B07-4CFF-B349-8573FB0AD8C2}" type="pres">
      <dgm:prSet presAssocID="{BCA2F170-7623-43C1-97E3-7F3F33DFC9A5}" presName="childText" presStyleLbl="conFgAcc1" presStyleIdx="1" presStyleCnt="4">
        <dgm:presLayoutVars>
          <dgm:bulletEnabled val="1"/>
        </dgm:presLayoutVars>
      </dgm:prSet>
      <dgm:spPr/>
    </dgm:pt>
    <dgm:pt modelId="{FC0D7853-E9C8-4F93-B8A3-1BD1851F29F5}" type="pres">
      <dgm:prSet presAssocID="{9F6465A0-DB0A-48F9-895B-6D9A3A498D03}" presName="spaceBetweenRectangles" presStyleCnt="0"/>
      <dgm:spPr/>
    </dgm:pt>
    <dgm:pt modelId="{28341D3C-E63F-4BEF-BAA7-D9787F241DBA}" type="pres">
      <dgm:prSet presAssocID="{4884659C-F1E4-4A2C-B3BC-5D90C7DBC0B0}" presName="parentLin" presStyleCnt="0"/>
      <dgm:spPr/>
    </dgm:pt>
    <dgm:pt modelId="{7F9B003E-9619-4263-A99E-248A9F615589}" type="pres">
      <dgm:prSet presAssocID="{4884659C-F1E4-4A2C-B3BC-5D90C7DBC0B0}" presName="parentLeftMargin" presStyleLbl="node1" presStyleIdx="1" presStyleCnt="4"/>
      <dgm:spPr/>
    </dgm:pt>
    <dgm:pt modelId="{D5FA5800-DB19-4E79-AFBD-0CF4E43F7E98}" type="pres">
      <dgm:prSet presAssocID="{4884659C-F1E4-4A2C-B3BC-5D90C7DBC0B0}" presName="parentText" presStyleLbl="node1" presStyleIdx="2" presStyleCnt="4">
        <dgm:presLayoutVars>
          <dgm:chMax val="0"/>
          <dgm:bulletEnabled val="1"/>
        </dgm:presLayoutVars>
      </dgm:prSet>
      <dgm:spPr/>
    </dgm:pt>
    <dgm:pt modelId="{C83EF87D-9004-423B-88BF-C7F5E2CC314A}" type="pres">
      <dgm:prSet presAssocID="{4884659C-F1E4-4A2C-B3BC-5D90C7DBC0B0}" presName="negativeSpace" presStyleCnt="0"/>
      <dgm:spPr/>
    </dgm:pt>
    <dgm:pt modelId="{CF6C6599-EE36-4A00-B9D6-ACD91E066A5D}" type="pres">
      <dgm:prSet presAssocID="{4884659C-F1E4-4A2C-B3BC-5D90C7DBC0B0}" presName="childText" presStyleLbl="conFgAcc1" presStyleIdx="2" presStyleCnt="4">
        <dgm:presLayoutVars>
          <dgm:bulletEnabled val="1"/>
        </dgm:presLayoutVars>
      </dgm:prSet>
      <dgm:spPr/>
    </dgm:pt>
    <dgm:pt modelId="{E9B82DAD-0357-470E-B3DC-4CF02299C703}" type="pres">
      <dgm:prSet presAssocID="{882A1EC6-19DA-409A-955B-B482234BE52E}" presName="spaceBetweenRectangles" presStyleCnt="0"/>
      <dgm:spPr/>
    </dgm:pt>
    <dgm:pt modelId="{4614920D-5C2A-4924-B9BC-7798E27AE674}" type="pres">
      <dgm:prSet presAssocID="{8ED77FFA-406C-406C-AA1B-523FEE6409D6}" presName="parentLin" presStyleCnt="0"/>
      <dgm:spPr/>
    </dgm:pt>
    <dgm:pt modelId="{F321A93F-747C-4F77-BAA2-E4AFDB7D9525}" type="pres">
      <dgm:prSet presAssocID="{8ED77FFA-406C-406C-AA1B-523FEE6409D6}" presName="parentLeftMargin" presStyleLbl="node1" presStyleIdx="2" presStyleCnt="4"/>
      <dgm:spPr/>
    </dgm:pt>
    <dgm:pt modelId="{C0E3FA03-9895-4C13-82C5-059F7D87A026}" type="pres">
      <dgm:prSet presAssocID="{8ED77FFA-406C-406C-AA1B-523FEE6409D6}" presName="parentText" presStyleLbl="node1" presStyleIdx="3" presStyleCnt="4">
        <dgm:presLayoutVars>
          <dgm:chMax val="0"/>
          <dgm:bulletEnabled val="1"/>
        </dgm:presLayoutVars>
      </dgm:prSet>
      <dgm:spPr/>
    </dgm:pt>
    <dgm:pt modelId="{570C37E2-B23F-4F4E-964A-192F8D8CA80F}" type="pres">
      <dgm:prSet presAssocID="{8ED77FFA-406C-406C-AA1B-523FEE6409D6}" presName="negativeSpace" presStyleCnt="0"/>
      <dgm:spPr/>
    </dgm:pt>
    <dgm:pt modelId="{CC0E0F65-F36E-4435-9B70-C1F048436CBB}" type="pres">
      <dgm:prSet presAssocID="{8ED77FFA-406C-406C-AA1B-523FEE6409D6}" presName="childText" presStyleLbl="conFgAcc1" presStyleIdx="3" presStyleCnt="4">
        <dgm:presLayoutVars>
          <dgm:bulletEnabled val="1"/>
        </dgm:presLayoutVars>
      </dgm:prSet>
      <dgm:spPr/>
    </dgm:pt>
  </dgm:ptLst>
  <dgm:cxnLst>
    <dgm:cxn modelId="{CBE46427-4CD9-4E65-9C19-8AC21410A88C}" type="presOf" srcId="{BCA2F170-7623-43C1-97E3-7F3F33DFC9A5}" destId="{2CBCF464-5150-4DBC-8B29-57D11283C08B}" srcOrd="1" destOrd="0" presId="urn:microsoft.com/office/officeart/2005/8/layout/list1"/>
    <dgm:cxn modelId="{9B165A30-42CE-4EB6-AFD6-25FCDCD003C6}" srcId="{4830E81A-07BB-426C-A961-D259B6A79ACB}" destId="{4884659C-F1E4-4A2C-B3BC-5D90C7DBC0B0}" srcOrd="2" destOrd="0" parTransId="{B4D44A37-EB2C-4F11-9FCD-08952AC6E187}" sibTransId="{882A1EC6-19DA-409A-955B-B482234BE52E}"/>
    <dgm:cxn modelId="{5C71C634-8640-48A0-9245-239566181866}" type="presOf" srcId="{93CE14CC-4CC3-4015-B725-F9F3F7A4FC8E}" destId="{CF6C6599-EE36-4A00-B9D6-ACD91E066A5D}" srcOrd="0" destOrd="0" presId="urn:microsoft.com/office/officeart/2005/8/layout/list1"/>
    <dgm:cxn modelId="{A1EF355B-E8F7-4C1B-96A3-863958BD4523}" type="presOf" srcId="{4830E81A-07BB-426C-A961-D259B6A79ACB}" destId="{E2C8FBD7-A849-4098-8165-E165D8B3996B}" srcOrd="0" destOrd="0" presId="urn:microsoft.com/office/officeart/2005/8/layout/list1"/>
    <dgm:cxn modelId="{53D3825E-4FC2-411C-8D0E-217EFEDADABC}" srcId="{4830E81A-07BB-426C-A961-D259B6A79ACB}" destId="{C7FA717C-0E08-496A-ADC4-B8EA3098E0BE}" srcOrd="0" destOrd="0" parTransId="{32619FFA-55CC-420B-B65D-D154EC132841}" sibTransId="{4C9D54AE-5ABF-4874-972B-5EEC05B1834F}"/>
    <dgm:cxn modelId="{70719068-DD66-49E0-ABD8-73464188A9C0}" srcId="{4830E81A-07BB-426C-A961-D259B6A79ACB}" destId="{BCA2F170-7623-43C1-97E3-7F3F33DFC9A5}" srcOrd="1" destOrd="0" parTransId="{74D7B3BC-A56A-478B-A930-86FE588DDF34}" sibTransId="{9F6465A0-DB0A-48F9-895B-6D9A3A498D03}"/>
    <dgm:cxn modelId="{D324024C-52C7-43F7-B20D-C4B62A20DF7C}" type="presOf" srcId="{0FF47003-3F6D-4501-8DF4-B7700BFE081C}" destId="{BF659D69-6B07-4CFF-B349-8573FB0AD8C2}" srcOrd="0" destOrd="0" presId="urn:microsoft.com/office/officeart/2005/8/layout/list1"/>
    <dgm:cxn modelId="{DBA7AF4E-054A-4621-9A23-3673899F93E4}" srcId="{4884659C-F1E4-4A2C-B3BC-5D90C7DBC0B0}" destId="{93CE14CC-4CC3-4015-B725-F9F3F7A4FC8E}" srcOrd="0" destOrd="0" parTransId="{FD7C7EB3-DF7B-4DB1-B728-65BF57D781BD}" sibTransId="{FB42A405-89CB-46D9-B8A5-D8F5A63E8D57}"/>
    <dgm:cxn modelId="{E19C9C72-23EF-4C18-9B5C-E3D358DEF762}" type="presOf" srcId="{C7FA717C-0E08-496A-ADC4-B8EA3098E0BE}" destId="{8DC2C975-037A-4BA4-94EC-EFEE9C7992E2}" srcOrd="1" destOrd="0" presId="urn:microsoft.com/office/officeart/2005/8/layout/list1"/>
    <dgm:cxn modelId="{4FFF6076-BA22-43F5-8E2E-91958AB5331A}" type="presOf" srcId="{C7FA717C-0E08-496A-ADC4-B8EA3098E0BE}" destId="{B4732C6E-1301-4F28-818C-DD7A4B03DDB1}" srcOrd="0" destOrd="0" presId="urn:microsoft.com/office/officeart/2005/8/layout/list1"/>
    <dgm:cxn modelId="{E7C4C957-4AAC-432F-9B7B-5B3638AB4012}" type="presOf" srcId="{8ED77FFA-406C-406C-AA1B-523FEE6409D6}" destId="{C0E3FA03-9895-4C13-82C5-059F7D87A026}" srcOrd="1" destOrd="0" presId="urn:microsoft.com/office/officeart/2005/8/layout/list1"/>
    <dgm:cxn modelId="{6E8C7159-3EC6-4A38-A6A7-3D577D840504}" srcId="{4830E81A-07BB-426C-A961-D259B6A79ACB}" destId="{8ED77FFA-406C-406C-AA1B-523FEE6409D6}" srcOrd="3" destOrd="0" parTransId="{F62A1E21-DAA2-4A2F-8C08-CFC6341D737E}" sibTransId="{36A04A78-2CBC-42B8-BF0E-419B3B8D6101}"/>
    <dgm:cxn modelId="{AED08183-1170-42DB-9700-7A5777996242}" srcId="{BCA2F170-7623-43C1-97E3-7F3F33DFC9A5}" destId="{0FF47003-3F6D-4501-8DF4-B7700BFE081C}" srcOrd="0" destOrd="0" parTransId="{4E66A602-0E6A-4229-A031-0BF35DCDF96A}" sibTransId="{325E926A-E709-4F93-8F4A-A05C222BB324}"/>
    <dgm:cxn modelId="{AF0A918F-94BD-4357-B536-C6B93C016406}" type="presOf" srcId="{8ED77FFA-406C-406C-AA1B-523FEE6409D6}" destId="{F321A93F-747C-4F77-BAA2-E4AFDB7D9525}" srcOrd="0" destOrd="0" presId="urn:microsoft.com/office/officeart/2005/8/layout/list1"/>
    <dgm:cxn modelId="{F5F8B09B-1A37-4856-BDA3-53B13C464DE9}" type="presOf" srcId="{BCA2F170-7623-43C1-97E3-7F3F33DFC9A5}" destId="{56809D35-3455-4348-B2A5-2B68FFBEC900}" srcOrd="0" destOrd="0" presId="urn:microsoft.com/office/officeart/2005/8/layout/list1"/>
    <dgm:cxn modelId="{D625C79C-DC8F-44F9-8724-80811FB88D88}" type="presOf" srcId="{5CA10AB8-7482-46FC-A984-22217730556C}" destId="{CC0E0F65-F36E-4435-9B70-C1F048436CBB}" srcOrd="0" destOrd="0" presId="urn:microsoft.com/office/officeart/2005/8/layout/list1"/>
    <dgm:cxn modelId="{EABD589E-32A9-45E2-965B-1AF69BB1CFD0}" type="presOf" srcId="{4884659C-F1E4-4A2C-B3BC-5D90C7DBC0B0}" destId="{7F9B003E-9619-4263-A99E-248A9F615589}" srcOrd="0" destOrd="0" presId="urn:microsoft.com/office/officeart/2005/8/layout/list1"/>
    <dgm:cxn modelId="{38AEE2B7-8CAA-4750-BE62-9F250E619B85}" srcId="{C7FA717C-0E08-496A-ADC4-B8EA3098E0BE}" destId="{293D0812-5E61-4EDE-8AD1-3B0C20C2EF9D}" srcOrd="0" destOrd="0" parTransId="{7F5A8C1E-943E-452E-BCDF-875A48FB801C}" sibTransId="{3D1C3B2C-4E0A-4585-97BE-EEB46903CBDD}"/>
    <dgm:cxn modelId="{B2400ECC-3F7C-4B76-BF14-A1BF570D1D79}" type="presOf" srcId="{4884659C-F1E4-4A2C-B3BC-5D90C7DBC0B0}" destId="{D5FA5800-DB19-4E79-AFBD-0CF4E43F7E98}" srcOrd="1" destOrd="0" presId="urn:microsoft.com/office/officeart/2005/8/layout/list1"/>
    <dgm:cxn modelId="{1CDFDCD1-9FF5-44F6-954D-1E52E06D80A7}" srcId="{8ED77FFA-406C-406C-AA1B-523FEE6409D6}" destId="{5CA10AB8-7482-46FC-A984-22217730556C}" srcOrd="0" destOrd="0" parTransId="{8DCC2569-7267-46D0-A1A1-F8169D4DE15C}" sibTransId="{943E698F-9D88-47C1-A9E1-C5EBBDBAB95C}"/>
    <dgm:cxn modelId="{5BD440E6-E70F-4393-A866-F46F111E6496}" type="presOf" srcId="{293D0812-5E61-4EDE-8AD1-3B0C20C2EF9D}" destId="{1AF0ABD0-7B0C-4393-ADEA-FA9C8CA359EE}" srcOrd="0" destOrd="0" presId="urn:microsoft.com/office/officeart/2005/8/layout/list1"/>
    <dgm:cxn modelId="{880214BC-3307-4F4A-AAE2-5D091C58E4E2}" type="presParOf" srcId="{E2C8FBD7-A849-4098-8165-E165D8B3996B}" destId="{4849BAC8-02D4-4A05-B142-6D7623FD874E}" srcOrd="0" destOrd="0" presId="urn:microsoft.com/office/officeart/2005/8/layout/list1"/>
    <dgm:cxn modelId="{0122FCF2-865B-424E-8E42-CCDC47CE3A28}" type="presParOf" srcId="{4849BAC8-02D4-4A05-B142-6D7623FD874E}" destId="{B4732C6E-1301-4F28-818C-DD7A4B03DDB1}" srcOrd="0" destOrd="0" presId="urn:microsoft.com/office/officeart/2005/8/layout/list1"/>
    <dgm:cxn modelId="{547E9643-3CA9-4798-BB4F-6CA010CC29F9}" type="presParOf" srcId="{4849BAC8-02D4-4A05-B142-6D7623FD874E}" destId="{8DC2C975-037A-4BA4-94EC-EFEE9C7992E2}" srcOrd="1" destOrd="0" presId="urn:microsoft.com/office/officeart/2005/8/layout/list1"/>
    <dgm:cxn modelId="{4AE65518-9D7D-4D82-A112-7DB01663DEEF}" type="presParOf" srcId="{E2C8FBD7-A849-4098-8165-E165D8B3996B}" destId="{263BDA77-9DD6-4C69-8B13-3821E136597D}" srcOrd="1" destOrd="0" presId="urn:microsoft.com/office/officeart/2005/8/layout/list1"/>
    <dgm:cxn modelId="{90573265-9F95-46C5-A6CF-08EAC6F9C1A5}" type="presParOf" srcId="{E2C8FBD7-A849-4098-8165-E165D8B3996B}" destId="{1AF0ABD0-7B0C-4393-ADEA-FA9C8CA359EE}" srcOrd="2" destOrd="0" presId="urn:microsoft.com/office/officeart/2005/8/layout/list1"/>
    <dgm:cxn modelId="{624D9B5D-1E7B-479B-A66C-AE0EAF9346F0}" type="presParOf" srcId="{E2C8FBD7-A849-4098-8165-E165D8B3996B}" destId="{FF6D2AE5-25B8-489C-92BF-BBD356E6688C}" srcOrd="3" destOrd="0" presId="urn:microsoft.com/office/officeart/2005/8/layout/list1"/>
    <dgm:cxn modelId="{4628C908-2DD3-4DEC-9C07-51F73EDCF203}" type="presParOf" srcId="{E2C8FBD7-A849-4098-8165-E165D8B3996B}" destId="{C7E7FB83-5D87-46C4-89B5-1572281C37C4}" srcOrd="4" destOrd="0" presId="urn:microsoft.com/office/officeart/2005/8/layout/list1"/>
    <dgm:cxn modelId="{2257DE55-9D0C-47E5-ACC2-4D4DC8BBF04F}" type="presParOf" srcId="{C7E7FB83-5D87-46C4-89B5-1572281C37C4}" destId="{56809D35-3455-4348-B2A5-2B68FFBEC900}" srcOrd="0" destOrd="0" presId="urn:microsoft.com/office/officeart/2005/8/layout/list1"/>
    <dgm:cxn modelId="{2646A820-098F-4417-A070-7A49D2157B43}" type="presParOf" srcId="{C7E7FB83-5D87-46C4-89B5-1572281C37C4}" destId="{2CBCF464-5150-4DBC-8B29-57D11283C08B}" srcOrd="1" destOrd="0" presId="urn:microsoft.com/office/officeart/2005/8/layout/list1"/>
    <dgm:cxn modelId="{5C42F214-7062-4811-AC80-AAB77D7AC839}" type="presParOf" srcId="{E2C8FBD7-A849-4098-8165-E165D8B3996B}" destId="{94F2EB8B-30C1-4F5B-9152-222F6A2DC34D}" srcOrd="5" destOrd="0" presId="urn:microsoft.com/office/officeart/2005/8/layout/list1"/>
    <dgm:cxn modelId="{4C8E1ED9-FF46-4FE4-9CD6-7F9C091F2FF7}" type="presParOf" srcId="{E2C8FBD7-A849-4098-8165-E165D8B3996B}" destId="{BF659D69-6B07-4CFF-B349-8573FB0AD8C2}" srcOrd="6" destOrd="0" presId="urn:microsoft.com/office/officeart/2005/8/layout/list1"/>
    <dgm:cxn modelId="{A68541DE-9FBB-4A96-8CB6-1770C0815DED}" type="presParOf" srcId="{E2C8FBD7-A849-4098-8165-E165D8B3996B}" destId="{FC0D7853-E9C8-4F93-B8A3-1BD1851F29F5}" srcOrd="7" destOrd="0" presId="urn:microsoft.com/office/officeart/2005/8/layout/list1"/>
    <dgm:cxn modelId="{605E668F-5B4D-4B6E-A7EB-76355F0F3428}" type="presParOf" srcId="{E2C8FBD7-A849-4098-8165-E165D8B3996B}" destId="{28341D3C-E63F-4BEF-BAA7-D9787F241DBA}" srcOrd="8" destOrd="0" presId="urn:microsoft.com/office/officeart/2005/8/layout/list1"/>
    <dgm:cxn modelId="{E9400E63-932A-456C-88EC-234123B29B50}" type="presParOf" srcId="{28341D3C-E63F-4BEF-BAA7-D9787F241DBA}" destId="{7F9B003E-9619-4263-A99E-248A9F615589}" srcOrd="0" destOrd="0" presId="urn:microsoft.com/office/officeart/2005/8/layout/list1"/>
    <dgm:cxn modelId="{FD74A585-1DCD-4629-852C-85FFC6F24043}" type="presParOf" srcId="{28341D3C-E63F-4BEF-BAA7-D9787F241DBA}" destId="{D5FA5800-DB19-4E79-AFBD-0CF4E43F7E98}" srcOrd="1" destOrd="0" presId="urn:microsoft.com/office/officeart/2005/8/layout/list1"/>
    <dgm:cxn modelId="{B40CC7C4-0031-4545-90A8-7D68AF43E5CC}" type="presParOf" srcId="{E2C8FBD7-A849-4098-8165-E165D8B3996B}" destId="{C83EF87D-9004-423B-88BF-C7F5E2CC314A}" srcOrd="9" destOrd="0" presId="urn:microsoft.com/office/officeart/2005/8/layout/list1"/>
    <dgm:cxn modelId="{9A5A0380-D592-4CF4-95F6-5A14EB688632}" type="presParOf" srcId="{E2C8FBD7-A849-4098-8165-E165D8B3996B}" destId="{CF6C6599-EE36-4A00-B9D6-ACD91E066A5D}" srcOrd="10" destOrd="0" presId="urn:microsoft.com/office/officeart/2005/8/layout/list1"/>
    <dgm:cxn modelId="{0EA9507F-E92B-4D43-B808-BEB92CF6769B}" type="presParOf" srcId="{E2C8FBD7-A849-4098-8165-E165D8B3996B}" destId="{E9B82DAD-0357-470E-B3DC-4CF02299C703}" srcOrd="11" destOrd="0" presId="urn:microsoft.com/office/officeart/2005/8/layout/list1"/>
    <dgm:cxn modelId="{82A4BC5C-B51E-4ED5-87A0-55461EF1CECD}" type="presParOf" srcId="{E2C8FBD7-A849-4098-8165-E165D8B3996B}" destId="{4614920D-5C2A-4924-B9BC-7798E27AE674}" srcOrd="12" destOrd="0" presId="urn:microsoft.com/office/officeart/2005/8/layout/list1"/>
    <dgm:cxn modelId="{4B818B01-6C3A-4CF0-A3D8-AD7B0605E75D}" type="presParOf" srcId="{4614920D-5C2A-4924-B9BC-7798E27AE674}" destId="{F321A93F-747C-4F77-BAA2-E4AFDB7D9525}" srcOrd="0" destOrd="0" presId="urn:microsoft.com/office/officeart/2005/8/layout/list1"/>
    <dgm:cxn modelId="{B5B4962B-BC4C-489E-A353-C9B695F946B0}" type="presParOf" srcId="{4614920D-5C2A-4924-B9BC-7798E27AE674}" destId="{C0E3FA03-9895-4C13-82C5-059F7D87A026}" srcOrd="1" destOrd="0" presId="urn:microsoft.com/office/officeart/2005/8/layout/list1"/>
    <dgm:cxn modelId="{297EB8EE-4548-4436-84E0-741329615E1F}" type="presParOf" srcId="{E2C8FBD7-A849-4098-8165-E165D8B3996B}" destId="{570C37E2-B23F-4F4E-964A-192F8D8CA80F}" srcOrd="13" destOrd="0" presId="urn:microsoft.com/office/officeart/2005/8/layout/list1"/>
    <dgm:cxn modelId="{424DA6EE-F4CA-40FD-9F98-61D8459E1F53}" type="presParOf" srcId="{E2C8FBD7-A849-4098-8165-E165D8B3996B}" destId="{CC0E0F65-F36E-4435-9B70-C1F048436CBB}"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4D6A5E0-7658-4F86-B4A1-46D6952ECC0B}"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5B42FEE6-8A93-443C-866D-82684EC50B9A}">
      <dgm:prSet phldrT="[Text]" custT="1"/>
      <dgm:spPr>
        <a:noFill/>
        <a:ln w="34925">
          <a:solidFill>
            <a:srgbClr val="0E8D90"/>
          </a:solidFill>
        </a:ln>
      </dgm:spPr>
      <dgm:t>
        <a:bodyPr/>
        <a:lstStyle/>
        <a:p>
          <a:r>
            <a:rPr lang="en-US" sz="4400" b="1">
              <a:solidFill>
                <a:srgbClr val="0E8D90"/>
              </a:solidFill>
              <a:latin typeface="+mj-lt"/>
            </a:rPr>
            <a:t>Building</a:t>
          </a:r>
        </a:p>
      </dgm:t>
    </dgm:pt>
    <dgm:pt modelId="{4E23C439-6778-471D-AF44-582C8D44E832}" type="parTrans" cxnId="{EBA0D2D8-411B-42D9-9F12-F5F67700E529}">
      <dgm:prSet/>
      <dgm:spPr/>
      <dgm:t>
        <a:bodyPr/>
        <a:lstStyle/>
        <a:p>
          <a:endParaRPr lang="en-US"/>
        </a:p>
      </dgm:t>
    </dgm:pt>
    <dgm:pt modelId="{B92AB042-A684-4134-BDD8-BB55B18BB7AB}" type="sibTrans" cxnId="{EBA0D2D8-411B-42D9-9F12-F5F67700E529}">
      <dgm:prSet/>
      <dgm:spPr/>
      <dgm:t>
        <a:bodyPr/>
        <a:lstStyle/>
        <a:p>
          <a:endParaRPr lang="en-US"/>
        </a:p>
      </dgm:t>
    </dgm:pt>
    <dgm:pt modelId="{8712020B-4335-4371-B5A2-87471EDE76D0}">
      <dgm:prSet phldrT="[Text]" custT="1"/>
      <dgm:spPr>
        <a:noFill/>
        <a:ln w="38100">
          <a:solidFill>
            <a:srgbClr val="0E8D90"/>
          </a:solidFill>
        </a:ln>
      </dgm:spPr>
      <dgm:t>
        <a:bodyPr/>
        <a:lstStyle/>
        <a:p>
          <a:r>
            <a:rPr lang="en-US" sz="4400" b="1">
              <a:solidFill>
                <a:srgbClr val="0E8D90"/>
              </a:solidFill>
              <a:latin typeface="+mj-lt"/>
            </a:rPr>
            <a:t>Facility Maintenance</a:t>
          </a:r>
        </a:p>
      </dgm:t>
    </dgm:pt>
    <dgm:pt modelId="{B10C22E9-5444-4C72-97C1-96FD3AF771C9}" type="parTrans" cxnId="{BEE1F3D1-1CEB-4EEC-A6E0-C3933D72BB4B}">
      <dgm:prSet/>
      <dgm:spPr/>
      <dgm:t>
        <a:bodyPr/>
        <a:lstStyle/>
        <a:p>
          <a:endParaRPr lang="en-US"/>
        </a:p>
      </dgm:t>
    </dgm:pt>
    <dgm:pt modelId="{F2B523C0-48F9-4FCB-A04D-842986519651}" type="sibTrans" cxnId="{BEE1F3D1-1CEB-4EEC-A6E0-C3933D72BB4B}">
      <dgm:prSet/>
      <dgm:spPr/>
      <dgm:t>
        <a:bodyPr/>
        <a:lstStyle/>
        <a:p>
          <a:endParaRPr lang="en-US"/>
        </a:p>
      </dgm:t>
    </dgm:pt>
    <dgm:pt modelId="{81FE3FDD-FC95-4BBD-8AE6-A970E3956295}" type="pres">
      <dgm:prSet presAssocID="{54D6A5E0-7658-4F86-B4A1-46D6952ECC0B}" presName="Name0" presStyleCnt="0">
        <dgm:presLayoutVars>
          <dgm:dir/>
          <dgm:resizeHandles val="exact"/>
        </dgm:presLayoutVars>
      </dgm:prSet>
      <dgm:spPr/>
    </dgm:pt>
    <dgm:pt modelId="{88B84D98-7086-4F0A-AC55-44D0E53F05E4}" type="pres">
      <dgm:prSet presAssocID="{5B42FEE6-8A93-443C-866D-82684EC50B9A}" presName="composite" presStyleCnt="0"/>
      <dgm:spPr/>
    </dgm:pt>
    <dgm:pt modelId="{E3D21BE9-15B2-447A-81EA-EB2F51DBEB7A}" type="pres">
      <dgm:prSet presAssocID="{5B42FEE6-8A93-443C-866D-82684EC50B9A}" presName="rect1" presStyleLbl="trAlignAcc1" presStyleIdx="0" presStyleCnt="2" custScaleX="100519" custScaleY="86359" custLinFactNeighborX="496" custLinFactNeighborY="2742">
        <dgm:presLayoutVars>
          <dgm:bulletEnabled val="1"/>
        </dgm:presLayoutVars>
      </dgm:prSet>
      <dgm:spPr/>
    </dgm:pt>
    <dgm:pt modelId="{FDB4BF6B-EAC9-4FBB-888C-6FB2DDC49DAA}" type="pres">
      <dgm:prSet presAssocID="{5B42FEE6-8A93-443C-866D-82684EC50B9A}" presName="rect2" presStyleLbl="fgImgPlace1" presStyleIdx="0" presStyleCnt="2" custScaleX="74149" custScaleY="60826" custLinFactNeighborX="22741" custLinFactNeighborY="9312"/>
      <dgm:spPr>
        <a:blipFill>
          <a:blip xmlns:r="http://schemas.openxmlformats.org/officeDocument/2006/relationships">
            <a:duotone>
              <a:prstClr val="black"/>
              <a:schemeClr val="tx2">
                <a:tint val="45000"/>
                <a:satMod val="400000"/>
              </a:schemeClr>
            </a:duotone>
            <a:extLst>
              <a:ext uri="{96DAC541-7B7A-43D3-8B79-37D633B846F1}">
                <asvg:svgBlip xmlns:asvg="http://schemas.microsoft.com/office/drawing/2016/SVG/main" r:embed="rId1"/>
              </a:ext>
            </a:extLst>
          </a:blip>
          <a:srcRect/>
          <a:stretch>
            <a:fillRect l="-25000" r="-25000"/>
          </a:stretch>
        </a:blipFill>
        <a:ln>
          <a:noFill/>
        </a:ln>
      </dgm:spPr>
      <dgm:extLst>
        <a:ext uri="{E40237B7-FDA0-4F09-8148-C483321AD2D9}">
          <dgm14:cNvPr xmlns:dgm14="http://schemas.microsoft.com/office/drawing/2010/diagram" id="0" name="" descr="Home with solid fill"/>
        </a:ext>
      </dgm:extLst>
    </dgm:pt>
    <dgm:pt modelId="{0012B8F0-2840-4990-B015-6AF43D713D26}" type="pres">
      <dgm:prSet presAssocID="{B92AB042-A684-4134-BDD8-BB55B18BB7AB}" presName="sibTrans" presStyleCnt="0"/>
      <dgm:spPr/>
    </dgm:pt>
    <dgm:pt modelId="{6685E104-5A6C-4306-8D07-5136BCAF5890}" type="pres">
      <dgm:prSet presAssocID="{8712020B-4335-4371-B5A2-87471EDE76D0}" presName="composite" presStyleCnt="0"/>
      <dgm:spPr/>
    </dgm:pt>
    <dgm:pt modelId="{EDB2B60D-1665-4E9A-96A6-7B0056392542}" type="pres">
      <dgm:prSet presAssocID="{8712020B-4335-4371-B5A2-87471EDE76D0}" presName="rect1" presStyleLbl="trAlignAcc1" presStyleIdx="1" presStyleCnt="2" custLinFactNeighborX="-112" custLinFactNeighborY="-789">
        <dgm:presLayoutVars>
          <dgm:bulletEnabled val="1"/>
        </dgm:presLayoutVars>
      </dgm:prSet>
      <dgm:spPr/>
    </dgm:pt>
    <dgm:pt modelId="{626F6687-3159-46C3-AC5E-0B051EF4FC44}" type="pres">
      <dgm:prSet presAssocID="{8712020B-4335-4371-B5A2-87471EDE76D0}" presName="rect2" presStyleLbl="fgImgPlace1" presStyleIdx="1" presStyleCnt="2" custScaleX="82511" custScaleY="60756" custLinFactNeighborX="20134" custLinFactNeighborY="7181"/>
      <dgm:spPr>
        <a:blipFill>
          <a:blip xmlns:r="http://schemas.openxmlformats.org/officeDocument/2006/relationships">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ools"/>
        </a:ext>
      </dgm:extLst>
    </dgm:pt>
  </dgm:ptLst>
  <dgm:cxnLst>
    <dgm:cxn modelId="{8A28DF69-DB41-45CC-99EC-7615F9D6D7A2}" type="presOf" srcId="{8712020B-4335-4371-B5A2-87471EDE76D0}" destId="{EDB2B60D-1665-4E9A-96A6-7B0056392542}" srcOrd="0" destOrd="0" presId="urn:microsoft.com/office/officeart/2008/layout/PictureStrips"/>
    <dgm:cxn modelId="{3B19754B-9918-4E70-A3C8-9953F7272678}" type="presOf" srcId="{54D6A5E0-7658-4F86-B4A1-46D6952ECC0B}" destId="{81FE3FDD-FC95-4BBD-8AE6-A970E3956295}" srcOrd="0" destOrd="0" presId="urn:microsoft.com/office/officeart/2008/layout/PictureStrips"/>
    <dgm:cxn modelId="{BEE1F3D1-1CEB-4EEC-A6E0-C3933D72BB4B}" srcId="{54D6A5E0-7658-4F86-B4A1-46D6952ECC0B}" destId="{8712020B-4335-4371-B5A2-87471EDE76D0}" srcOrd="1" destOrd="0" parTransId="{B10C22E9-5444-4C72-97C1-96FD3AF771C9}" sibTransId="{F2B523C0-48F9-4FCB-A04D-842986519651}"/>
    <dgm:cxn modelId="{EBA0D2D8-411B-42D9-9F12-F5F67700E529}" srcId="{54D6A5E0-7658-4F86-B4A1-46D6952ECC0B}" destId="{5B42FEE6-8A93-443C-866D-82684EC50B9A}" srcOrd="0" destOrd="0" parTransId="{4E23C439-6778-471D-AF44-582C8D44E832}" sibTransId="{B92AB042-A684-4134-BDD8-BB55B18BB7AB}"/>
    <dgm:cxn modelId="{7B4E9FDE-1418-47A1-B0DB-2D3A5B77C5EA}" type="presOf" srcId="{5B42FEE6-8A93-443C-866D-82684EC50B9A}" destId="{E3D21BE9-15B2-447A-81EA-EB2F51DBEB7A}" srcOrd="0" destOrd="0" presId="urn:microsoft.com/office/officeart/2008/layout/PictureStrips"/>
    <dgm:cxn modelId="{187A2409-F132-4525-A406-8DC801F077F3}" type="presParOf" srcId="{81FE3FDD-FC95-4BBD-8AE6-A970E3956295}" destId="{88B84D98-7086-4F0A-AC55-44D0E53F05E4}" srcOrd="0" destOrd="0" presId="urn:microsoft.com/office/officeart/2008/layout/PictureStrips"/>
    <dgm:cxn modelId="{6F402BAF-BE92-4C6C-91E0-7DD198C4901F}" type="presParOf" srcId="{88B84D98-7086-4F0A-AC55-44D0E53F05E4}" destId="{E3D21BE9-15B2-447A-81EA-EB2F51DBEB7A}" srcOrd="0" destOrd="0" presId="urn:microsoft.com/office/officeart/2008/layout/PictureStrips"/>
    <dgm:cxn modelId="{2F938E10-5D63-4C29-96E1-F994673A9B59}" type="presParOf" srcId="{88B84D98-7086-4F0A-AC55-44D0E53F05E4}" destId="{FDB4BF6B-EAC9-4FBB-888C-6FB2DDC49DAA}" srcOrd="1" destOrd="0" presId="urn:microsoft.com/office/officeart/2008/layout/PictureStrips"/>
    <dgm:cxn modelId="{00D8C65F-CE66-4162-8815-0A2E4F1F7502}" type="presParOf" srcId="{81FE3FDD-FC95-4BBD-8AE6-A970E3956295}" destId="{0012B8F0-2840-4990-B015-6AF43D713D26}" srcOrd="1" destOrd="0" presId="urn:microsoft.com/office/officeart/2008/layout/PictureStrips"/>
    <dgm:cxn modelId="{EA5B596F-1A7C-444C-A27F-A0FDFB37A56F}" type="presParOf" srcId="{81FE3FDD-FC95-4BBD-8AE6-A970E3956295}" destId="{6685E104-5A6C-4306-8D07-5136BCAF5890}" srcOrd="2" destOrd="0" presId="urn:microsoft.com/office/officeart/2008/layout/PictureStrips"/>
    <dgm:cxn modelId="{E944E447-9A92-4D2C-BCCE-CF146CA537C7}" type="presParOf" srcId="{6685E104-5A6C-4306-8D07-5136BCAF5890}" destId="{EDB2B60D-1665-4E9A-96A6-7B0056392542}" srcOrd="0" destOrd="0" presId="urn:microsoft.com/office/officeart/2008/layout/PictureStrips"/>
    <dgm:cxn modelId="{4481D5DD-D999-4BE5-B98A-2A6D6ED201E8}" type="presParOf" srcId="{6685E104-5A6C-4306-8D07-5136BCAF5890}" destId="{626F6687-3159-46C3-AC5E-0B051EF4FC44}"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D2DB3AA-DD18-4827-9229-A0ED884BF5C4}"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1C888141-7B04-4975-9845-A34A67849454}">
      <dgm:prSet/>
      <dgm:spPr>
        <a:solidFill>
          <a:srgbClr val="0E8D90"/>
        </a:solidFill>
      </dgm:spPr>
      <dgm:t>
        <a:bodyPr/>
        <a:lstStyle/>
        <a:p>
          <a:r>
            <a:rPr lang="en-US" b="1"/>
            <a:t>ADC facility must have a well-maintained facility which includes:</a:t>
          </a:r>
          <a:endParaRPr lang="en-US"/>
        </a:p>
      </dgm:t>
    </dgm:pt>
    <dgm:pt modelId="{F2B2F257-5DD8-453B-817C-3684636FBE6B}" type="parTrans" cxnId="{D62ECE54-D9C6-44BD-9F2B-278BE5BC4294}">
      <dgm:prSet/>
      <dgm:spPr/>
      <dgm:t>
        <a:bodyPr/>
        <a:lstStyle/>
        <a:p>
          <a:endParaRPr lang="en-US"/>
        </a:p>
      </dgm:t>
    </dgm:pt>
    <dgm:pt modelId="{6322A691-4EE0-417B-8E12-A335DCF3BF12}" type="sibTrans" cxnId="{D62ECE54-D9C6-44BD-9F2B-278BE5BC4294}">
      <dgm:prSet/>
      <dgm:spPr/>
      <dgm:t>
        <a:bodyPr/>
        <a:lstStyle/>
        <a:p>
          <a:endParaRPr lang="en-US"/>
        </a:p>
      </dgm:t>
    </dgm:pt>
    <dgm:pt modelId="{CEAC8D18-28DF-4304-B84F-973A1D165AB4}">
      <dgm:prSet custT="1"/>
      <dgm:spPr>
        <a:solidFill>
          <a:srgbClr val="0E8D90"/>
        </a:solidFill>
      </dgm:spPr>
      <dgm:t>
        <a:bodyPr/>
        <a:lstStyle/>
        <a:p>
          <a:r>
            <a:rPr lang="en-US" sz="1600" b="1"/>
            <a:t>Safe, home like environment</a:t>
          </a:r>
        </a:p>
      </dgm:t>
    </dgm:pt>
    <dgm:pt modelId="{9FF7F2C3-BCEE-481F-B3AB-D17336C2E617}" type="parTrans" cxnId="{D6A3F5E5-1C30-4549-A00F-D4ACBEA76263}">
      <dgm:prSet/>
      <dgm:spPr/>
      <dgm:t>
        <a:bodyPr/>
        <a:lstStyle/>
        <a:p>
          <a:endParaRPr lang="en-US"/>
        </a:p>
      </dgm:t>
    </dgm:pt>
    <dgm:pt modelId="{AF575544-C055-434B-B595-9DAE76ACFBE2}" type="sibTrans" cxnId="{D6A3F5E5-1C30-4549-A00F-D4ACBEA76263}">
      <dgm:prSet/>
      <dgm:spPr/>
      <dgm:t>
        <a:bodyPr/>
        <a:lstStyle/>
        <a:p>
          <a:endParaRPr lang="en-US"/>
        </a:p>
      </dgm:t>
    </dgm:pt>
    <dgm:pt modelId="{0D8160EA-78F2-47C0-BFFD-E3F5E588A4AD}">
      <dgm:prSet custT="1"/>
      <dgm:spPr>
        <a:solidFill>
          <a:srgbClr val="0E8D90"/>
        </a:solidFill>
      </dgm:spPr>
      <dgm:t>
        <a:bodyPr/>
        <a:lstStyle/>
        <a:p>
          <a:r>
            <a:rPr lang="en-US" sz="1600" b="1"/>
            <a:t>Activity space</a:t>
          </a:r>
        </a:p>
      </dgm:t>
    </dgm:pt>
    <dgm:pt modelId="{E9FE0BD8-634A-489A-9DD8-D650A5C16DCB}" type="parTrans" cxnId="{508470C0-837B-4324-BF25-DF17632F660C}">
      <dgm:prSet/>
      <dgm:spPr/>
      <dgm:t>
        <a:bodyPr/>
        <a:lstStyle/>
        <a:p>
          <a:endParaRPr lang="en-US"/>
        </a:p>
      </dgm:t>
    </dgm:pt>
    <dgm:pt modelId="{D7737DA3-0938-40D3-9321-62022B4D2A7A}" type="sibTrans" cxnId="{508470C0-837B-4324-BF25-DF17632F660C}">
      <dgm:prSet/>
      <dgm:spPr/>
      <dgm:t>
        <a:bodyPr/>
        <a:lstStyle/>
        <a:p>
          <a:endParaRPr lang="en-US"/>
        </a:p>
      </dgm:t>
    </dgm:pt>
    <dgm:pt modelId="{2282EC68-B6A2-49FA-B426-584DBFE423EF}">
      <dgm:prSet custT="1"/>
      <dgm:spPr>
        <a:solidFill>
          <a:srgbClr val="0E8D90"/>
        </a:solidFill>
      </dgm:spPr>
      <dgm:t>
        <a:bodyPr/>
        <a:lstStyle/>
        <a:p>
          <a:r>
            <a:rPr lang="en-US" sz="1600" b="1"/>
            <a:t>ADA compliant restroom </a:t>
          </a:r>
        </a:p>
      </dgm:t>
    </dgm:pt>
    <dgm:pt modelId="{C7B12B36-6E10-480C-BB0C-F06A29DE7884}" type="parTrans" cxnId="{6F4B1D2C-0F1F-4579-AD33-41108EF98C93}">
      <dgm:prSet/>
      <dgm:spPr/>
      <dgm:t>
        <a:bodyPr/>
        <a:lstStyle/>
        <a:p>
          <a:endParaRPr lang="en-US"/>
        </a:p>
      </dgm:t>
    </dgm:pt>
    <dgm:pt modelId="{54DE4027-3D38-4369-B7E3-BB35B5085429}" type="sibTrans" cxnId="{6F4B1D2C-0F1F-4579-AD33-41108EF98C93}">
      <dgm:prSet/>
      <dgm:spPr/>
      <dgm:t>
        <a:bodyPr/>
        <a:lstStyle/>
        <a:p>
          <a:endParaRPr lang="en-US"/>
        </a:p>
      </dgm:t>
    </dgm:pt>
    <dgm:pt modelId="{81586BB1-3E01-459D-A06F-88C5660DCA93}">
      <dgm:prSet custT="1"/>
      <dgm:spPr>
        <a:solidFill>
          <a:srgbClr val="0E8D90"/>
        </a:solidFill>
      </dgm:spPr>
      <dgm:t>
        <a:bodyPr/>
        <a:lstStyle/>
        <a:p>
          <a:r>
            <a:rPr lang="en-US" sz="1600" b="1"/>
            <a:t>ADA Parking</a:t>
          </a:r>
        </a:p>
      </dgm:t>
    </dgm:pt>
    <dgm:pt modelId="{1622E497-5CE8-47C4-A657-FE109107F320}" type="parTrans" cxnId="{43E8AB83-1B3C-47E0-9CE3-E6B89EF253FA}">
      <dgm:prSet/>
      <dgm:spPr/>
      <dgm:t>
        <a:bodyPr/>
        <a:lstStyle/>
        <a:p>
          <a:endParaRPr lang="en-US"/>
        </a:p>
      </dgm:t>
    </dgm:pt>
    <dgm:pt modelId="{E7AF513B-C50C-4E66-91C1-9883A350A43B}" type="sibTrans" cxnId="{43E8AB83-1B3C-47E0-9CE3-E6B89EF253FA}">
      <dgm:prSet/>
      <dgm:spPr/>
      <dgm:t>
        <a:bodyPr/>
        <a:lstStyle/>
        <a:p>
          <a:endParaRPr lang="en-US"/>
        </a:p>
      </dgm:t>
    </dgm:pt>
    <dgm:pt modelId="{DD1F343A-3184-4340-A189-6A6A8E08727D}">
      <dgm:prSet custT="1"/>
      <dgm:spPr>
        <a:solidFill>
          <a:srgbClr val="0E8D90"/>
        </a:solidFill>
      </dgm:spPr>
      <dgm:t>
        <a:bodyPr/>
        <a:lstStyle/>
        <a:p>
          <a:r>
            <a:rPr lang="en-US" sz="1600" b="1"/>
            <a:t>Rest area </a:t>
          </a:r>
        </a:p>
      </dgm:t>
    </dgm:pt>
    <dgm:pt modelId="{10C78CFE-A35A-47B2-B68F-36FA7A4EF163}" type="parTrans" cxnId="{AFA365E5-5B9F-43BC-AA5F-45742E0881F5}">
      <dgm:prSet/>
      <dgm:spPr/>
      <dgm:t>
        <a:bodyPr/>
        <a:lstStyle/>
        <a:p>
          <a:endParaRPr lang="en-US"/>
        </a:p>
      </dgm:t>
    </dgm:pt>
    <dgm:pt modelId="{4F8C8A2A-C3F4-4B68-80B7-9A67ABE0E311}" type="sibTrans" cxnId="{AFA365E5-5B9F-43BC-AA5F-45742E0881F5}">
      <dgm:prSet/>
      <dgm:spPr/>
      <dgm:t>
        <a:bodyPr/>
        <a:lstStyle/>
        <a:p>
          <a:endParaRPr lang="en-US"/>
        </a:p>
      </dgm:t>
    </dgm:pt>
    <dgm:pt modelId="{3180123A-B724-4200-A8F6-95DDEC62180E}">
      <dgm:prSet custT="1"/>
      <dgm:spPr>
        <a:solidFill>
          <a:srgbClr val="0E8D90"/>
        </a:solidFill>
      </dgm:spPr>
      <dgm:t>
        <a:bodyPr/>
        <a:lstStyle/>
        <a:p>
          <a:r>
            <a:rPr lang="en-US" sz="1600" b="1"/>
            <a:t>Employee space </a:t>
          </a:r>
        </a:p>
      </dgm:t>
    </dgm:pt>
    <dgm:pt modelId="{58C2799D-8BB2-4676-8A54-D6CAE409E2F0}" type="parTrans" cxnId="{B69A9CA3-B98B-4929-823D-5C1747BC7F67}">
      <dgm:prSet/>
      <dgm:spPr/>
      <dgm:t>
        <a:bodyPr/>
        <a:lstStyle/>
        <a:p>
          <a:endParaRPr lang="en-US"/>
        </a:p>
      </dgm:t>
    </dgm:pt>
    <dgm:pt modelId="{81287AAC-68BC-4182-8F7E-8301E7E70C55}" type="sibTrans" cxnId="{B69A9CA3-B98B-4929-823D-5C1747BC7F67}">
      <dgm:prSet/>
      <dgm:spPr/>
      <dgm:t>
        <a:bodyPr/>
        <a:lstStyle/>
        <a:p>
          <a:endParaRPr lang="en-US"/>
        </a:p>
      </dgm:t>
    </dgm:pt>
    <dgm:pt modelId="{48DC17E7-B029-4F16-9FA9-027314D3FF42}">
      <dgm:prSet custT="1"/>
      <dgm:spPr>
        <a:solidFill>
          <a:srgbClr val="0E8D90"/>
        </a:solidFill>
      </dgm:spPr>
      <dgm:t>
        <a:bodyPr/>
        <a:lstStyle/>
        <a:p>
          <a:r>
            <a:rPr lang="en-US" sz="1600" b="1"/>
            <a:t>Locked storage</a:t>
          </a:r>
        </a:p>
      </dgm:t>
    </dgm:pt>
    <dgm:pt modelId="{E9A7A810-06AA-4AFB-9504-FEF001BA7B56}" type="parTrans" cxnId="{AAE644AA-1C79-4E03-BC1F-F602F3FFA64C}">
      <dgm:prSet/>
      <dgm:spPr/>
      <dgm:t>
        <a:bodyPr/>
        <a:lstStyle/>
        <a:p>
          <a:endParaRPr lang="en-US"/>
        </a:p>
      </dgm:t>
    </dgm:pt>
    <dgm:pt modelId="{F9540395-78E1-46D5-9BC5-B892101D4802}" type="sibTrans" cxnId="{AAE644AA-1C79-4E03-BC1F-F602F3FFA64C}">
      <dgm:prSet/>
      <dgm:spPr/>
      <dgm:t>
        <a:bodyPr/>
        <a:lstStyle/>
        <a:p>
          <a:endParaRPr lang="en-US"/>
        </a:p>
      </dgm:t>
    </dgm:pt>
    <dgm:pt modelId="{FBAA3BFB-6F74-4ECD-A0B8-2C72AACE34A4}">
      <dgm:prSet custT="1"/>
      <dgm:spPr>
        <a:solidFill>
          <a:srgbClr val="0E8D90"/>
        </a:solidFill>
      </dgm:spPr>
      <dgm:t>
        <a:bodyPr/>
        <a:lstStyle/>
        <a:p>
          <a:r>
            <a:rPr lang="en-US" sz="1600" b="1"/>
            <a:t>Two main ADA compliant exit doors</a:t>
          </a:r>
        </a:p>
      </dgm:t>
    </dgm:pt>
    <dgm:pt modelId="{D1C1B4F6-43D4-4149-BF26-EFBCF177C941}" type="parTrans" cxnId="{91349A48-EE59-40EB-BA98-BC22D0B58774}">
      <dgm:prSet/>
      <dgm:spPr/>
      <dgm:t>
        <a:bodyPr/>
        <a:lstStyle/>
        <a:p>
          <a:endParaRPr lang="en-US"/>
        </a:p>
      </dgm:t>
    </dgm:pt>
    <dgm:pt modelId="{11AF1E38-DF58-4B4E-8FB6-BFBCD225989E}" type="sibTrans" cxnId="{91349A48-EE59-40EB-BA98-BC22D0B58774}">
      <dgm:prSet/>
      <dgm:spPr/>
      <dgm:t>
        <a:bodyPr/>
        <a:lstStyle/>
        <a:p>
          <a:endParaRPr lang="en-US"/>
        </a:p>
      </dgm:t>
    </dgm:pt>
    <dgm:pt modelId="{751FD1C9-B711-4761-B0BE-041488A48F23}">
      <dgm:prSet custT="1"/>
      <dgm:spPr>
        <a:solidFill>
          <a:srgbClr val="0E8D90"/>
        </a:solidFill>
      </dgm:spPr>
      <dgm:t>
        <a:bodyPr/>
        <a:lstStyle/>
        <a:p>
          <a:r>
            <a:rPr lang="en-US" sz="1600" b="1"/>
            <a:t>Adequate seating</a:t>
          </a:r>
        </a:p>
      </dgm:t>
    </dgm:pt>
    <dgm:pt modelId="{DBCF3D46-3498-4020-BA9D-F7BB112D3909}" type="parTrans" cxnId="{F5018D5A-2C33-45FA-B874-575A622B4E7C}">
      <dgm:prSet/>
      <dgm:spPr/>
      <dgm:t>
        <a:bodyPr/>
        <a:lstStyle/>
        <a:p>
          <a:endParaRPr lang="en-US"/>
        </a:p>
      </dgm:t>
    </dgm:pt>
    <dgm:pt modelId="{1BF5BB27-A467-4D58-8379-6388725C59DE}" type="sibTrans" cxnId="{F5018D5A-2C33-45FA-B874-575A622B4E7C}">
      <dgm:prSet/>
      <dgm:spPr/>
      <dgm:t>
        <a:bodyPr/>
        <a:lstStyle/>
        <a:p>
          <a:endParaRPr lang="en-US"/>
        </a:p>
      </dgm:t>
    </dgm:pt>
    <dgm:pt modelId="{7CA8E81D-4E27-4582-B08C-4A06E957067E}" type="pres">
      <dgm:prSet presAssocID="{CD2DB3AA-DD18-4827-9229-A0ED884BF5C4}" presName="Name0" presStyleCnt="0">
        <dgm:presLayoutVars>
          <dgm:dir/>
          <dgm:resizeHandles val="exact"/>
        </dgm:presLayoutVars>
      </dgm:prSet>
      <dgm:spPr/>
    </dgm:pt>
    <dgm:pt modelId="{6D9BA4BA-1B2D-4C12-8A35-8A96267F071B}" type="pres">
      <dgm:prSet presAssocID="{CD2DB3AA-DD18-4827-9229-A0ED884BF5C4}" presName="cycle" presStyleCnt="0"/>
      <dgm:spPr/>
    </dgm:pt>
    <dgm:pt modelId="{5D4922E8-349E-4E92-B681-9425F7A8E3F4}" type="pres">
      <dgm:prSet presAssocID="{1C888141-7B04-4975-9845-A34A67849454}" presName="nodeFirstNode" presStyleLbl="node1" presStyleIdx="0" presStyleCnt="10" custScaleX="151491" custScaleY="183363">
        <dgm:presLayoutVars>
          <dgm:bulletEnabled val="1"/>
        </dgm:presLayoutVars>
      </dgm:prSet>
      <dgm:spPr/>
    </dgm:pt>
    <dgm:pt modelId="{71D2B8B6-01C4-44B2-BA4E-CBEE8790F95D}" type="pres">
      <dgm:prSet presAssocID="{6322A691-4EE0-417B-8E12-A335DCF3BF12}" presName="sibTransFirstNode" presStyleLbl="bgShp" presStyleIdx="0" presStyleCnt="1" custScaleX="114108" custLinFactNeighborX="492" custLinFactNeighborY="426"/>
      <dgm:spPr/>
    </dgm:pt>
    <dgm:pt modelId="{B15B50B3-B63E-4162-8F04-16DD60D27E89}" type="pres">
      <dgm:prSet presAssocID="{CEAC8D18-28DF-4304-B84F-973A1D165AB4}" presName="nodeFollowingNodes" presStyleLbl="node1" presStyleIdx="1" presStyleCnt="10" custRadScaleRad="117259" custRadScaleInc="32190">
        <dgm:presLayoutVars>
          <dgm:bulletEnabled val="1"/>
        </dgm:presLayoutVars>
      </dgm:prSet>
      <dgm:spPr/>
    </dgm:pt>
    <dgm:pt modelId="{4F5C14B1-48C6-41B8-ABB0-D5FE60B947CC}" type="pres">
      <dgm:prSet presAssocID="{0D8160EA-78F2-47C0-BFFD-E3F5E588A4AD}" presName="nodeFollowingNodes" presStyleLbl="node1" presStyleIdx="2" presStyleCnt="10" custRadScaleRad="112611" custRadScaleInc="5809">
        <dgm:presLayoutVars>
          <dgm:bulletEnabled val="1"/>
        </dgm:presLayoutVars>
      </dgm:prSet>
      <dgm:spPr/>
    </dgm:pt>
    <dgm:pt modelId="{B3719DEF-9566-4280-9E79-0299AAAE9752}" type="pres">
      <dgm:prSet presAssocID="{2282EC68-B6A2-49FA-B426-584DBFE423EF}" presName="nodeFollowingNodes" presStyleLbl="node1" presStyleIdx="3" presStyleCnt="10" custRadScaleRad="120328" custRadScaleInc="-10996">
        <dgm:presLayoutVars>
          <dgm:bulletEnabled val="1"/>
        </dgm:presLayoutVars>
      </dgm:prSet>
      <dgm:spPr/>
    </dgm:pt>
    <dgm:pt modelId="{BCE69DFA-C7BB-4D20-9324-6B2F9F8CF54F}" type="pres">
      <dgm:prSet presAssocID="{81586BB1-3E01-459D-A06F-88C5660DCA93}" presName="nodeFollowingNodes" presStyleLbl="node1" presStyleIdx="4" presStyleCnt="10" custRadScaleRad="116733" custRadScaleInc="-39794">
        <dgm:presLayoutVars>
          <dgm:bulletEnabled val="1"/>
        </dgm:presLayoutVars>
      </dgm:prSet>
      <dgm:spPr/>
    </dgm:pt>
    <dgm:pt modelId="{CCFDDD78-8301-4527-902D-4B0E3C28BA80}" type="pres">
      <dgm:prSet presAssocID="{DD1F343A-3184-4340-A189-6A6A8E08727D}" presName="nodeFollowingNodes" presStyleLbl="node1" presStyleIdx="5" presStyleCnt="10" custRadScaleRad="94783" custRadScaleInc="-1852">
        <dgm:presLayoutVars>
          <dgm:bulletEnabled val="1"/>
        </dgm:presLayoutVars>
      </dgm:prSet>
      <dgm:spPr/>
    </dgm:pt>
    <dgm:pt modelId="{86CAB608-6E76-4670-B999-409A2A944B06}" type="pres">
      <dgm:prSet presAssocID="{3180123A-B724-4200-A8F6-95DDEC62180E}" presName="nodeFollowingNodes" presStyleLbl="node1" presStyleIdx="6" presStyleCnt="10" custRadScaleRad="109178" custRadScaleInc="30429">
        <dgm:presLayoutVars>
          <dgm:bulletEnabled val="1"/>
        </dgm:presLayoutVars>
      </dgm:prSet>
      <dgm:spPr/>
    </dgm:pt>
    <dgm:pt modelId="{62B3814F-F0F1-4585-AC1F-3BB13FAC3B22}" type="pres">
      <dgm:prSet presAssocID="{48DC17E7-B029-4F16-9FA9-027314D3FF42}" presName="nodeFollowingNodes" presStyleLbl="node1" presStyleIdx="7" presStyleCnt="10" custRadScaleRad="122459" custRadScaleInc="10339">
        <dgm:presLayoutVars>
          <dgm:bulletEnabled val="1"/>
        </dgm:presLayoutVars>
      </dgm:prSet>
      <dgm:spPr/>
    </dgm:pt>
    <dgm:pt modelId="{BB452B88-5139-499B-B933-CBACB63C05D9}" type="pres">
      <dgm:prSet presAssocID="{FBAA3BFB-6F74-4ECD-A0B8-2C72AACE34A4}" presName="nodeFollowingNodes" presStyleLbl="node1" presStyleIdx="8" presStyleCnt="10" custRadScaleRad="117406" custRadScaleInc="-6739">
        <dgm:presLayoutVars>
          <dgm:bulletEnabled val="1"/>
        </dgm:presLayoutVars>
      </dgm:prSet>
      <dgm:spPr/>
    </dgm:pt>
    <dgm:pt modelId="{46CA31E5-BDAF-4EC5-934E-EE7C06FB1726}" type="pres">
      <dgm:prSet presAssocID="{751FD1C9-B711-4761-B0BE-041488A48F23}" presName="nodeFollowingNodes" presStyleLbl="node1" presStyleIdx="9" presStyleCnt="10" custRadScaleRad="121533" custRadScaleInc="-37310">
        <dgm:presLayoutVars>
          <dgm:bulletEnabled val="1"/>
        </dgm:presLayoutVars>
      </dgm:prSet>
      <dgm:spPr/>
    </dgm:pt>
  </dgm:ptLst>
  <dgm:cxnLst>
    <dgm:cxn modelId="{C4F1ED01-DC2B-4E1F-BBD4-ABA27D0FADDC}" type="presOf" srcId="{751FD1C9-B711-4761-B0BE-041488A48F23}" destId="{46CA31E5-BDAF-4EC5-934E-EE7C06FB1726}" srcOrd="0" destOrd="0" presId="urn:microsoft.com/office/officeart/2005/8/layout/cycle3"/>
    <dgm:cxn modelId="{04B28119-F04F-46E1-9184-DC4213BBB69C}" type="presOf" srcId="{6322A691-4EE0-417B-8E12-A335DCF3BF12}" destId="{71D2B8B6-01C4-44B2-BA4E-CBEE8790F95D}" srcOrd="0" destOrd="0" presId="urn:microsoft.com/office/officeart/2005/8/layout/cycle3"/>
    <dgm:cxn modelId="{E7DE5324-1CFD-484E-BBD5-D5DA3C5D3169}" type="presOf" srcId="{CEAC8D18-28DF-4304-B84F-973A1D165AB4}" destId="{B15B50B3-B63E-4162-8F04-16DD60D27E89}" srcOrd="0" destOrd="0" presId="urn:microsoft.com/office/officeart/2005/8/layout/cycle3"/>
    <dgm:cxn modelId="{6F4B1D2C-0F1F-4579-AD33-41108EF98C93}" srcId="{CD2DB3AA-DD18-4827-9229-A0ED884BF5C4}" destId="{2282EC68-B6A2-49FA-B426-584DBFE423EF}" srcOrd="3" destOrd="0" parTransId="{C7B12B36-6E10-480C-BB0C-F06A29DE7884}" sibTransId="{54DE4027-3D38-4369-B7E3-BB35B5085429}"/>
    <dgm:cxn modelId="{764CFF35-9CF2-4A8D-AEEF-2514E9119E1E}" type="presOf" srcId="{48DC17E7-B029-4F16-9FA9-027314D3FF42}" destId="{62B3814F-F0F1-4585-AC1F-3BB13FAC3B22}" srcOrd="0" destOrd="0" presId="urn:microsoft.com/office/officeart/2005/8/layout/cycle3"/>
    <dgm:cxn modelId="{DFC30D38-57D6-4D02-ADE0-0783009A3C24}" type="presOf" srcId="{1C888141-7B04-4975-9845-A34A67849454}" destId="{5D4922E8-349E-4E92-B681-9425F7A8E3F4}" srcOrd="0" destOrd="0" presId="urn:microsoft.com/office/officeart/2005/8/layout/cycle3"/>
    <dgm:cxn modelId="{91349A48-EE59-40EB-BA98-BC22D0B58774}" srcId="{CD2DB3AA-DD18-4827-9229-A0ED884BF5C4}" destId="{FBAA3BFB-6F74-4ECD-A0B8-2C72AACE34A4}" srcOrd="8" destOrd="0" parTransId="{D1C1B4F6-43D4-4149-BF26-EFBCF177C941}" sibTransId="{11AF1E38-DF58-4B4E-8FB6-BFBCD225989E}"/>
    <dgm:cxn modelId="{E6E57B6C-D680-46A2-88D9-FBA1E3B26012}" type="presOf" srcId="{FBAA3BFB-6F74-4ECD-A0B8-2C72AACE34A4}" destId="{BB452B88-5139-499B-B933-CBACB63C05D9}" srcOrd="0" destOrd="0" presId="urn:microsoft.com/office/officeart/2005/8/layout/cycle3"/>
    <dgm:cxn modelId="{D62ECE54-D9C6-44BD-9F2B-278BE5BC4294}" srcId="{CD2DB3AA-DD18-4827-9229-A0ED884BF5C4}" destId="{1C888141-7B04-4975-9845-A34A67849454}" srcOrd="0" destOrd="0" parTransId="{F2B2F257-5DD8-453B-817C-3684636FBE6B}" sibTransId="{6322A691-4EE0-417B-8E12-A335DCF3BF12}"/>
    <dgm:cxn modelId="{F5018D5A-2C33-45FA-B874-575A622B4E7C}" srcId="{CD2DB3AA-DD18-4827-9229-A0ED884BF5C4}" destId="{751FD1C9-B711-4761-B0BE-041488A48F23}" srcOrd="9" destOrd="0" parTransId="{DBCF3D46-3498-4020-BA9D-F7BB112D3909}" sibTransId="{1BF5BB27-A467-4D58-8379-6388725C59DE}"/>
    <dgm:cxn modelId="{43E8AB83-1B3C-47E0-9CE3-E6B89EF253FA}" srcId="{CD2DB3AA-DD18-4827-9229-A0ED884BF5C4}" destId="{81586BB1-3E01-459D-A06F-88C5660DCA93}" srcOrd="4" destOrd="0" parTransId="{1622E497-5CE8-47C4-A657-FE109107F320}" sibTransId="{E7AF513B-C50C-4E66-91C1-9883A350A43B}"/>
    <dgm:cxn modelId="{6FFE598C-321F-4A5D-9B8B-4A5537BE1496}" type="presOf" srcId="{3180123A-B724-4200-A8F6-95DDEC62180E}" destId="{86CAB608-6E76-4670-B999-409A2A944B06}" srcOrd="0" destOrd="0" presId="urn:microsoft.com/office/officeart/2005/8/layout/cycle3"/>
    <dgm:cxn modelId="{AA7E8899-B1C3-4B2F-BAFE-89E1D1327FED}" type="presOf" srcId="{81586BB1-3E01-459D-A06F-88C5660DCA93}" destId="{BCE69DFA-C7BB-4D20-9324-6B2F9F8CF54F}" srcOrd="0" destOrd="0" presId="urn:microsoft.com/office/officeart/2005/8/layout/cycle3"/>
    <dgm:cxn modelId="{B69A9CA3-B98B-4929-823D-5C1747BC7F67}" srcId="{CD2DB3AA-DD18-4827-9229-A0ED884BF5C4}" destId="{3180123A-B724-4200-A8F6-95DDEC62180E}" srcOrd="6" destOrd="0" parTransId="{58C2799D-8BB2-4676-8A54-D6CAE409E2F0}" sibTransId="{81287AAC-68BC-4182-8F7E-8301E7E70C55}"/>
    <dgm:cxn modelId="{AAE644AA-1C79-4E03-BC1F-F602F3FFA64C}" srcId="{CD2DB3AA-DD18-4827-9229-A0ED884BF5C4}" destId="{48DC17E7-B029-4F16-9FA9-027314D3FF42}" srcOrd="7" destOrd="0" parTransId="{E9A7A810-06AA-4AFB-9504-FEF001BA7B56}" sibTransId="{F9540395-78E1-46D5-9BC5-B892101D4802}"/>
    <dgm:cxn modelId="{4B93E9AE-5F10-4A7E-9109-72AF7802142F}" type="presOf" srcId="{CD2DB3AA-DD18-4827-9229-A0ED884BF5C4}" destId="{7CA8E81D-4E27-4582-B08C-4A06E957067E}" srcOrd="0" destOrd="0" presId="urn:microsoft.com/office/officeart/2005/8/layout/cycle3"/>
    <dgm:cxn modelId="{508470C0-837B-4324-BF25-DF17632F660C}" srcId="{CD2DB3AA-DD18-4827-9229-A0ED884BF5C4}" destId="{0D8160EA-78F2-47C0-BFFD-E3F5E588A4AD}" srcOrd="2" destOrd="0" parTransId="{E9FE0BD8-634A-489A-9DD8-D650A5C16DCB}" sibTransId="{D7737DA3-0938-40D3-9321-62022B4D2A7A}"/>
    <dgm:cxn modelId="{7BBB78C4-3643-40AD-82EE-9F92728376DF}" type="presOf" srcId="{0D8160EA-78F2-47C0-BFFD-E3F5E588A4AD}" destId="{4F5C14B1-48C6-41B8-ABB0-D5FE60B947CC}" srcOrd="0" destOrd="0" presId="urn:microsoft.com/office/officeart/2005/8/layout/cycle3"/>
    <dgm:cxn modelId="{AFA365E5-5B9F-43BC-AA5F-45742E0881F5}" srcId="{CD2DB3AA-DD18-4827-9229-A0ED884BF5C4}" destId="{DD1F343A-3184-4340-A189-6A6A8E08727D}" srcOrd="5" destOrd="0" parTransId="{10C78CFE-A35A-47B2-B68F-36FA7A4EF163}" sibTransId="{4F8C8A2A-C3F4-4B68-80B7-9A67ABE0E311}"/>
    <dgm:cxn modelId="{D6A3F5E5-1C30-4549-A00F-D4ACBEA76263}" srcId="{CD2DB3AA-DD18-4827-9229-A0ED884BF5C4}" destId="{CEAC8D18-28DF-4304-B84F-973A1D165AB4}" srcOrd="1" destOrd="0" parTransId="{9FF7F2C3-BCEE-481F-B3AB-D17336C2E617}" sibTransId="{AF575544-C055-434B-B595-9DAE76ACFBE2}"/>
    <dgm:cxn modelId="{045E73EC-1A65-4CC5-8486-9E94FFCE2A78}" type="presOf" srcId="{2282EC68-B6A2-49FA-B426-584DBFE423EF}" destId="{B3719DEF-9566-4280-9E79-0299AAAE9752}" srcOrd="0" destOrd="0" presId="urn:microsoft.com/office/officeart/2005/8/layout/cycle3"/>
    <dgm:cxn modelId="{357762EE-A86B-41B2-9BCD-05E9EB254771}" type="presOf" srcId="{DD1F343A-3184-4340-A189-6A6A8E08727D}" destId="{CCFDDD78-8301-4527-902D-4B0E3C28BA80}" srcOrd="0" destOrd="0" presId="urn:microsoft.com/office/officeart/2005/8/layout/cycle3"/>
    <dgm:cxn modelId="{89868CE6-831B-4307-B9C8-98FD34F6909A}" type="presParOf" srcId="{7CA8E81D-4E27-4582-B08C-4A06E957067E}" destId="{6D9BA4BA-1B2D-4C12-8A35-8A96267F071B}" srcOrd="0" destOrd="0" presId="urn:microsoft.com/office/officeart/2005/8/layout/cycle3"/>
    <dgm:cxn modelId="{2EDFD879-70CB-4E40-8D45-3FAD2AA20FE3}" type="presParOf" srcId="{6D9BA4BA-1B2D-4C12-8A35-8A96267F071B}" destId="{5D4922E8-349E-4E92-B681-9425F7A8E3F4}" srcOrd="0" destOrd="0" presId="urn:microsoft.com/office/officeart/2005/8/layout/cycle3"/>
    <dgm:cxn modelId="{7ABC80B5-94A5-4694-A35E-8A7A76E07F12}" type="presParOf" srcId="{6D9BA4BA-1B2D-4C12-8A35-8A96267F071B}" destId="{71D2B8B6-01C4-44B2-BA4E-CBEE8790F95D}" srcOrd="1" destOrd="0" presId="urn:microsoft.com/office/officeart/2005/8/layout/cycle3"/>
    <dgm:cxn modelId="{1DA2DFCE-9D20-45A9-8CFD-80EC27598316}" type="presParOf" srcId="{6D9BA4BA-1B2D-4C12-8A35-8A96267F071B}" destId="{B15B50B3-B63E-4162-8F04-16DD60D27E89}" srcOrd="2" destOrd="0" presId="urn:microsoft.com/office/officeart/2005/8/layout/cycle3"/>
    <dgm:cxn modelId="{3D70D327-9D07-4F86-AA01-41BB3A6E3D1C}" type="presParOf" srcId="{6D9BA4BA-1B2D-4C12-8A35-8A96267F071B}" destId="{4F5C14B1-48C6-41B8-ABB0-D5FE60B947CC}" srcOrd="3" destOrd="0" presId="urn:microsoft.com/office/officeart/2005/8/layout/cycle3"/>
    <dgm:cxn modelId="{7CB17C11-115D-4852-839C-F2A4B12B0BDC}" type="presParOf" srcId="{6D9BA4BA-1B2D-4C12-8A35-8A96267F071B}" destId="{B3719DEF-9566-4280-9E79-0299AAAE9752}" srcOrd="4" destOrd="0" presId="urn:microsoft.com/office/officeart/2005/8/layout/cycle3"/>
    <dgm:cxn modelId="{171F34F5-31A4-4DB3-B8AE-B23D4B44C977}" type="presParOf" srcId="{6D9BA4BA-1B2D-4C12-8A35-8A96267F071B}" destId="{BCE69DFA-C7BB-4D20-9324-6B2F9F8CF54F}" srcOrd="5" destOrd="0" presId="urn:microsoft.com/office/officeart/2005/8/layout/cycle3"/>
    <dgm:cxn modelId="{6230A4DB-1CF4-45BD-A8F7-89054EE70ED2}" type="presParOf" srcId="{6D9BA4BA-1B2D-4C12-8A35-8A96267F071B}" destId="{CCFDDD78-8301-4527-902D-4B0E3C28BA80}" srcOrd="6" destOrd="0" presId="urn:microsoft.com/office/officeart/2005/8/layout/cycle3"/>
    <dgm:cxn modelId="{0B37E600-D575-4EF2-A0E6-869648B6395E}" type="presParOf" srcId="{6D9BA4BA-1B2D-4C12-8A35-8A96267F071B}" destId="{86CAB608-6E76-4670-B999-409A2A944B06}" srcOrd="7" destOrd="0" presId="urn:microsoft.com/office/officeart/2005/8/layout/cycle3"/>
    <dgm:cxn modelId="{83E9F18F-3530-4564-A007-65C2A1692EEB}" type="presParOf" srcId="{6D9BA4BA-1B2D-4C12-8A35-8A96267F071B}" destId="{62B3814F-F0F1-4585-AC1F-3BB13FAC3B22}" srcOrd="8" destOrd="0" presId="urn:microsoft.com/office/officeart/2005/8/layout/cycle3"/>
    <dgm:cxn modelId="{71D114EC-F0A8-4306-9984-0D3FC0EFE82E}" type="presParOf" srcId="{6D9BA4BA-1B2D-4C12-8A35-8A96267F071B}" destId="{BB452B88-5139-499B-B933-CBACB63C05D9}" srcOrd="9" destOrd="0" presId="urn:microsoft.com/office/officeart/2005/8/layout/cycle3"/>
    <dgm:cxn modelId="{098B947E-548A-4038-A00A-348ADD08F009}" type="presParOf" srcId="{6D9BA4BA-1B2D-4C12-8A35-8A96267F071B}" destId="{46CA31E5-BDAF-4EC5-934E-EE7C06FB1726}" srcOrd="10"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37B3142-2B5B-448B-9D21-1E327C9C978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408B144F-C591-463A-8B2E-FD580ABECFFF}">
      <dgm:prSet/>
      <dgm:spPr>
        <a:solidFill>
          <a:srgbClr val="0E8D90"/>
        </a:solidFill>
        <a:ln>
          <a:solidFill>
            <a:srgbClr val="0E8D90"/>
          </a:solidFill>
        </a:ln>
      </dgm:spPr>
      <dgm:t>
        <a:bodyPr/>
        <a:lstStyle/>
        <a:p>
          <a:r>
            <a:rPr lang="en-US" b="1"/>
            <a:t>Program Area</a:t>
          </a:r>
        </a:p>
      </dgm:t>
    </dgm:pt>
    <dgm:pt modelId="{8ABD0383-1CB7-455B-A260-B42EE5139E33}" type="parTrans" cxnId="{2F709DE1-2FD3-4FD4-AC78-248ADCCE70FD}">
      <dgm:prSet/>
      <dgm:spPr/>
      <dgm:t>
        <a:bodyPr/>
        <a:lstStyle/>
        <a:p>
          <a:endParaRPr lang="en-US"/>
        </a:p>
      </dgm:t>
    </dgm:pt>
    <dgm:pt modelId="{5D45DF39-35AE-4785-9F09-ADE07C83CEA8}" type="sibTrans" cxnId="{2F709DE1-2FD3-4FD4-AC78-248ADCCE70FD}">
      <dgm:prSet/>
      <dgm:spPr/>
      <dgm:t>
        <a:bodyPr/>
        <a:lstStyle/>
        <a:p>
          <a:endParaRPr lang="en-US"/>
        </a:p>
      </dgm:t>
    </dgm:pt>
    <dgm:pt modelId="{CE7C6601-46B1-4A09-A3AE-4E780FF6AA7A}">
      <dgm:prSet/>
      <dgm:spPr>
        <a:ln>
          <a:solidFill>
            <a:srgbClr val="0E8D90"/>
          </a:solidFill>
        </a:ln>
      </dgm:spPr>
      <dgm:t>
        <a:bodyPr/>
        <a:lstStyle/>
        <a:p>
          <a:r>
            <a:rPr lang="en-US">
              <a:solidFill>
                <a:srgbClr val="0E8D90"/>
              </a:solidFill>
            </a:rPr>
            <a:t>At least sixty (60) square feet of temperature regulated program space for multi purpose use for each day service attendee, </a:t>
          </a:r>
        </a:p>
      </dgm:t>
    </dgm:pt>
    <dgm:pt modelId="{BF0A42EE-F0CD-43B2-8165-B1111EA18452}" type="parTrans" cxnId="{414511A2-7E01-4789-BCB3-E4BB487BC41E}">
      <dgm:prSet/>
      <dgm:spPr/>
      <dgm:t>
        <a:bodyPr/>
        <a:lstStyle/>
        <a:p>
          <a:endParaRPr lang="en-US"/>
        </a:p>
      </dgm:t>
    </dgm:pt>
    <dgm:pt modelId="{5BF8E564-D5D6-4B35-A7E0-1092D2EC349F}" type="sibTrans" cxnId="{414511A2-7E01-4789-BCB3-E4BB487BC41E}">
      <dgm:prSet/>
      <dgm:spPr/>
      <dgm:t>
        <a:bodyPr/>
        <a:lstStyle/>
        <a:p>
          <a:endParaRPr lang="en-US"/>
        </a:p>
      </dgm:t>
    </dgm:pt>
    <dgm:pt modelId="{8CA2CE38-3378-49D9-A7F1-97E23C182232}">
      <dgm:prSet/>
      <dgm:spPr>
        <a:ln>
          <a:solidFill>
            <a:srgbClr val="0E8D90"/>
          </a:solidFill>
        </a:ln>
      </dgm:spPr>
      <dgm:t>
        <a:bodyPr/>
        <a:lstStyle/>
        <a:p>
          <a:r>
            <a:rPr lang="en-US">
              <a:solidFill>
                <a:srgbClr val="0E8D90"/>
              </a:solidFill>
            </a:rPr>
            <a:t>Sufficient, ADA-accessible safe seating available for all beneficiaries</a:t>
          </a:r>
        </a:p>
      </dgm:t>
    </dgm:pt>
    <dgm:pt modelId="{BBE97754-EE0A-4A95-967D-44235BAA87FC}" type="parTrans" cxnId="{DFA1DB88-1C1D-438A-8922-5FD3CC44E46B}">
      <dgm:prSet/>
      <dgm:spPr/>
      <dgm:t>
        <a:bodyPr/>
        <a:lstStyle/>
        <a:p>
          <a:endParaRPr lang="en-US"/>
        </a:p>
      </dgm:t>
    </dgm:pt>
    <dgm:pt modelId="{C85D5E10-6623-48EE-8C36-E88B2FC0C29D}" type="sibTrans" cxnId="{DFA1DB88-1C1D-438A-8922-5FD3CC44E46B}">
      <dgm:prSet/>
      <dgm:spPr/>
      <dgm:t>
        <a:bodyPr/>
        <a:lstStyle/>
        <a:p>
          <a:endParaRPr lang="en-US"/>
        </a:p>
      </dgm:t>
    </dgm:pt>
    <dgm:pt modelId="{D64C097C-4CA9-4A57-ABFC-E00C57FEEAB2}">
      <dgm:prSet/>
      <dgm:spPr>
        <a:ln>
          <a:solidFill>
            <a:srgbClr val="0E8D90"/>
          </a:solidFill>
        </a:ln>
      </dgm:spPr>
      <dgm:t>
        <a:bodyPr/>
        <a:lstStyle/>
        <a:p>
          <a:r>
            <a:rPr lang="en-US">
              <a:solidFill>
                <a:srgbClr val="0E8D90"/>
              </a:solidFill>
            </a:rPr>
            <a:t>A safe, well-lit environment free from hazards including, but not limited to, obstructed walkways, weapons including knives and firearms, steps more than 7” tall, ramp grades with greater than 8.33% slope, and exposed electrical cords, </a:t>
          </a:r>
        </a:p>
      </dgm:t>
    </dgm:pt>
    <dgm:pt modelId="{256F1247-CAE7-4621-9103-34334833F859}" type="parTrans" cxnId="{061F53B5-10A9-4B94-AA21-380F3093D004}">
      <dgm:prSet/>
      <dgm:spPr/>
      <dgm:t>
        <a:bodyPr/>
        <a:lstStyle/>
        <a:p>
          <a:endParaRPr lang="en-US"/>
        </a:p>
      </dgm:t>
    </dgm:pt>
    <dgm:pt modelId="{64493A6F-F45D-4998-99BB-BBEB2BA015BE}" type="sibTrans" cxnId="{061F53B5-10A9-4B94-AA21-380F3093D004}">
      <dgm:prSet/>
      <dgm:spPr/>
      <dgm:t>
        <a:bodyPr/>
        <a:lstStyle/>
        <a:p>
          <a:endParaRPr lang="en-US"/>
        </a:p>
      </dgm:t>
    </dgm:pt>
    <dgm:pt modelId="{2F305D99-CC21-42DD-87DB-1BA32F25005D}">
      <dgm:prSet/>
      <dgm:spPr>
        <a:solidFill>
          <a:srgbClr val="0E8D90"/>
        </a:solidFill>
        <a:ln>
          <a:solidFill>
            <a:srgbClr val="0E8D90"/>
          </a:solidFill>
        </a:ln>
      </dgm:spPr>
      <dgm:t>
        <a:bodyPr/>
        <a:lstStyle/>
        <a:p>
          <a:r>
            <a:rPr lang="en-US" b="1"/>
            <a:t>Rest Area </a:t>
          </a:r>
        </a:p>
      </dgm:t>
    </dgm:pt>
    <dgm:pt modelId="{6CC96EC7-8D6A-40DE-BD0C-67B46322A473}" type="parTrans" cxnId="{42C85A81-E642-473E-9FEB-3C9690095137}">
      <dgm:prSet/>
      <dgm:spPr/>
      <dgm:t>
        <a:bodyPr/>
        <a:lstStyle/>
        <a:p>
          <a:endParaRPr lang="en-US"/>
        </a:p>
      </dgm:t>
    </dgm:pt>
    <dgm:pt modelId="{22A7D42F-C011-42B3-AD21-075CDAC2A8D7}" type="sibTrans" cxnId="{42C85A81-E642-473E-9FEB-3C9690095137}">
      <dgm:prSet/>
      <dgm:spPr/>
      <dgm:t>
        <a:bodyPr/>
        <a:lstStyle/>
        <a:p>
          <a:endParaRPr lang="en-US"/>
        </a:p>
      </dgm:t>
    </dgm:pt>
    <dgm:pt modelId="{7F2B6CCF-23AF-4A99-A141-E5C45104AB50}">
      <dgm:prSet/>
      <dgm:spPr>
        <a:ln>
          <a:solidFill>
            <a:srgbClr val="0E8D90"/>
          </a:solidFill>
        </a:ln>
      </dgm:spPr>
      <dgm:t>
        <a:bodyPr/>
        <a:lstStyle/>
        <a:p>
          <a:r>
            <a:rPr lang="en-US">
              <a:solidFill>
                <a:srgbClr val="0E8D90"/>
              </a:solidFill>
            </a:rPr>
            <a:t>Separate from activity areas, reasonably near a restroom, supervised, equipped with a working call button, and appropriately furnished for safely resting and/or lying down</a:t>
          </a:r>
        </a:p>
      </dgm:t>
    </dgm:pt>
    <dgm:pt modelId="{B02B5A24-CF85-4019-96C6-39608DE13DF0}" type="parTrans" cxnId="{011F829B-3DD5-46A9-B54C-2086979C203D}">
      <dgm:prSet/>
      <dgm:spPr/>
      <dgm:t>
        <a:bodyPr/>
        <a:lstStyle/>
        <a:p>
          <a:endParaRPr lang="en-US"/>
        </a:p>
      </dgm:t>
    </dgm:pt>
    <dgm:pt modelId="{736AF6E6-E860-4A00-A2D7-BB7B13D8ADCE}" type="sibTrans" cxnId="{011F829B-3DD5-46A9-B54C-2086979C203D}">
      <dgm:prSet/>
      <dgm:spPr/>
      <dgm:t>
        <a:bodyPr/>
        <a:lstStyle/>
        <a:p>
          <a:endParaRPr lang="en-US"/>
        </a:p>
      </dgm:t>
    </dgm:pt>
    <dgm:pt modelId="{2C4B723C-1533-4AF2-8FBB-E3E5A63B4B39}">
      <dgm:prSet/>
      <dgm:spPr>
        <a:solidFill>
          <a:srgbClr val="0E8D90"/>
        </a:solidFill>
        <a:ln>
          <a:solidFill>
            <a:srgbClr val="0E8D90"/>
          </a:solidFill>
        </a:ln>
      </dgm:spPr>
      <dgm:t>
        <a:bodyPr/>
        <a:lstStyle/>
        <a:p>
          <a:r>
            <a:rPr lang="en-US" b="1"/>
            <a:t>Staff Area</a:t>
          </a:r>
        </a:p>
      </dgm:t>
    </dgm:pt>
    <dgm:pt modelId="{389545DE-7BE3-4860-8537-C1B6D6F82E73}" type="parTrans" cxnId="{26845835-FDB6-41D8-A16E-00A3E8538FFA}">
      <dgm:prSet/>
      <dgm:spPr/>
      <dgm:t>
        <a:bodyPr/>
        <a:lstStyle/>
        <a:p>
          <a:endParaRPr lang="en-US"/>
        </a:p>
      </dgm:t>
    </dgm:pt>
    <dgm:pt modelId="{0E873E9A-565E-4ECE-ACAA-84F701DC0436}" type="sibTrans" cxnId="{26845835-FDB6-41D8-A16E-00A3E8538FFA}">
      <dgm:prSet/>
      <dgm:spPr/>
      <dgm:t>
        <a:bodyPr/>
        <a:lstStyle/>
        <a:p>
          <a:endParaRPr lang="en-US"/>
        </a:p>
      </dgm:t>
    </dgm:pt>
    <dgm:pt modelId="{CAE90D4E-22D3-4A12-B796-1D57BFB12C7F}">
      <dgm:prSet/>
      <dgm:spPr>
        <a:ln>
          <a:solidFill>
            <a:srgbClr val="0E8D90"/>
          </a:solidFill>
        </a:ln>
      </dgm:spPr>
      <dgm:t>
        <a:bodyPr/>
        <a:lstStyle/>
        <a:p>
          <a:r>
            <a:rPr lang="en-US">
              <a:solidFill>
                <a:srgbClr val="0E8D90"/>
              </a:solidFill>
            </a:rPr>
            <a:t>Private space to permit staff to work and store records without interruption which must include a separate restroom and break space located within the facility</a:t>
          </a:r>
        </a:p>
      </dgm:t>
    </dgm:pt>
    <dgm:pt modelId="{D5FFE4F1-4176-4785-9DD1-E2D9B83B1943}" type="parTrans" cxnId="{8ED8FF64-6916-423F-90B7-38275E2C9FB1}">
      <dgm:prSet/>
      <dgm:spPr/>
      <dgm:t>
        <a:bodyPr/>
        <a:lstStyle/>
        <a:p>
          <a:endParaRPr lang="en-US"/>
        </a:p>
      </dgm:t>
    </dgm:pt>
    <dgm:pt modelId="{8A9392E8-F0A0-452C-BAB6-60CEEF28FB60}" type="sibTrans" cxnId="{8ED8FF64-6916-423F-90B7-38275E2C9FB1}">
      <dgm:prSet/>
      <dgm:spPr/>
      <dgm:t>
        <a:bodyPr/>
        <a:lstStyle/>
        <a:p>
          <a:endParaRPr lang="en-US"/>
        </a:p>
      </dgm:t>
    </dgm:pt>
    <dgm:pt modelId="{71BCED7F-8047-4551-B379-1AA8CE49FB71}">
      <dgm:prSet/>
      <dgm:spPr>
        <a:solidFill>
          <a:srgbClr val="0E8D90"/>
        </a:solidFill>
        <a:ln>
          <a:solidFill>
            <a:srgbClr val="0E8D90"/>
          </a:solidFill>
        </a:ln>
      </dgm:spPr>
      <dgm:t>
        <a:bodyPr/>
        <a:lstStyle/>
        <a:p>
          <a:r>
            <a:rPr lang="en-US" b="1"/>
            <a:t>Parking</a:t>
          </a:r>
        </a:p>
      </dgm:t>
    </dgm:pt>
    <dgm:pt modelId="{DD5A7923-9CD6-4AC2-9EDA-01DA310F3FA5}" type="parTrans" cxnId="{1E56ACFA-65B2-4E23-9C52-06D0F6EB96F3}">
      <dgm:prSet/>
      <dgm:spPr/>
      <dgm:t>
        <a:bodyPr/>
        <a:lstStyle/>
        <a:p>
          <a:endParaRPr lang="en-US"/>
        </a:p>
      </dgm:t>
    </dgm:pt>
    <dgm:pt modelId="{81594C7E-7B09-4814-88A5-DDE6DFC94BE3}" type="sibTrans" cxnId="{1E56ACFA-65B2-4E23-9C52-06D0F6EB96F3}">
      <dgm:prSet/>
      <dgm:spPr/>
      <dgm:t>
        <a:bodyPr/>
        <a:lstStyle/>
        <a:p>
          <a:endParaRPr lang="en-US"/>
        </a:p>
      </dgm:t>
    </dgm:pt>
    <dgm:pt modelId="{A5655E4D-56C2-4F5F-BABC-A7ABDC96D2C3}">
      <dgm:prSet/>
      <dgm:spPr>
        <a:ln>
          <a:solidFill>
            <a:srgbClr val="0E8D90"/>
          </a:solidFill>
        </a:ln>
      </dgm:spPr>
      <dgm:t>
        <a:bodyPr/>
        <a:lstStyle/>
        <a:p>
          <a:r>
            <a:rPr lang="en-US">
              <a:solidFill>
                <a:srgbClr val="0E8D90"/>
              </a:solidFill>
            </a:rPr>
            <a:t>Sufficient, adequately lit parking available to accommodate family members, caregivers, visitors, employees and volunteers.</a:t>
          </a:r>
        </a:p>
      </dgm:t>
    </dgm:pt>
    <dgm:pt modelId="{4B2E60A2-A304-4555-82F9-1C1A10B268F8}" type="parTrans" cxnId="{12ED3DBD-0BD4-4B5D-8D0E-5C8C33918849}">
      <dgm:prSet/>
      <dgm:spPr/>
      <dgm:t>
        <a:bodyPr/>
        <a:lstStyle/>
        <a:p>
          <a:endParaRPr lang="en-US"/>
        </a:p>
      </dgm:t>
    </dgm:pt>
    <dgm:pt modelId="{1E948ADB-C8A1-48D6-B55D-DB77AC7B6CAF}" type="sibTrans" cxnId="{12ED3DBD-0BD4-4B5D-8D0E-5C8C33918849}">
      <dgm:prSet/>
      <dgm:spPr/>
      <dgm:t>
        <a:bodyPr/>
        <a:lstStyle/>
        <a:p>
          <a:endParaRPr lang="en-US"/>
        </a:p>
      </dgm:t>
    </dgm:pt>
    <dgm:pt modelId="{0B546B86-DE41-446D-AE25-A56C716F80A5}" type="pres">
      <dgm:prSet presAssocID="{137B3142-2B5B-448B-9D21-1E327C9C978F}" presName="linear" presStyleCnt="0">
        <dgm:presLayoutVars>
          <dgm:dir/>
          <dgm:animLvl val="lvl"/>
          <dgm:resizeHandles val="exact"/>
        </dgm:presLayoutVars>
      </dgm:prSet>
      <dgm:spPr/>
    </dgm:pt>
    <dgm:pt modelId="{0977DBD0-E373-4834-BCF3-43F4AAD480CB}" type="pres">
      <dgm:prSet presAssocID="{408B144F-C591-463A-8B2E-FD580ABECFFF}" presName="parentLin" presStyleCnt="0"/>
      <dgm:spPr/>
    </dgm:pt>
    <dgm:pt modelId="{C83B2F5F-999A-4EE8-B8B0-68F401D2D112}" type="pres">
      <dgm:prSet presAssocID="{408B144F-C591-463A-8B2E-FD580ABECFFF}" presName="parentLeftMargin" presStyleLbl="node1" presStyleIdx="0" presStyleCnt="4"/>
      <dgm:spPr/>
    </dgm:pt>
    <dgm:pt modelId="{C3075191-98A1-4C4B-A8AE-11F6FD00E247}" type="pres">
      <dgm:prSet presAssocID="{408B144F-C591-463A-8B2E-FD580ABECFFF}" presName="parentText" presStyleLbl="node1" presStyleIdx="0" presStyleCnt="4">
        <dgm:presLayoutVars>
          <dgm:chMax val="0"/>
          <dgm:bulletEnabled val="1"/>
        </dgm:presLayoutVars>
      </dgm:prSet>
      <dgm:spPr/>
    </dgm:pt>
    <dgm:pt modelId="{8846AAC8-4823-430D-9E44-DD0BF96CF902}" type="pres">
      <dgm:prSet presAssocID="{408B144F-C591-463A-8B2E-FD580ABECFFF}" presName="negativeSpace" presStyleCnt="0"/>
      <dgm:spPr/>
    </dgm:pt>
    <dgm:pt modelId="{DE540F51-EC29-4E75-8E9C-1335C3E09C46}" type="pres">
      <dgm:prSet presAssocID="{408B144F-C591-463A-8B2E-FD580ABECFFF}" presName="childText" presStyleLbl="conFgAcc1" presStyleIdx="0" presStyleCnt="4">
        <dgm:presLayoutVars>
          <dgm:bulletEnabled val="1"/>
        </dgm:presLayoutVars>
      </dgm:prSet>
      <dgm:spPr/>
    </dgm:pt>
    <dgm:pt modelId="{00DF3224-A0DD-43BC-8D17-5DF607E9BA60}" type="pres">
      <dgm:prSet presAssocID="{5D45DF39-35AE-4785-9F09-ADE07C83CEA8}" presName="spaceBetweenRectangles" presStyleCnt="0"/>
      <dgm:spPr/>
    </dgm:pt>
    <dgm:pt modelId="{0CF03E81-DF81-42F1-B340-FEFB96957C92}" type="pres">
      <dgm:prSet presAssocID="{2F305D99-CC21-42DD-87DB-1BA32F25005D}" presName="parentLin" presStyleCnt="0"/>
      <dgm:spPr/>
    </dgm:pt>
    <dgm:pt modelId="{9E586778-270D-4E7D-BAFF-B2A4D4EB3AD1}" type="pres">
      <dgm:prSet presAssocID="{2F305D99-CC21-42DD-87DB-1BA32F25005D}" presName="parentLeftMargin" presStyleLbl="node1" presStyleIdx="0" presStyleCnt="4"/>
      <dgm:spPr/>
    </dgm:pt>
    <dgm:pt modelId="{1D4CF63C-88BC-477B-9587-18963CAFB4BC}" type="pres">
      <dgm:prSet presAssocID="{2F305D99-CC21-42DD-87DB-1BA32F25005D}" presName="parentText" presStyleLbl="node1" presStyleIdx="1" presStyleCnt="4">
        <dgm:presLayoutVars>
          <dgm:chMax val="0"/>
          <dgm:bulletEnabled val="1"/>
        </dgm:presLayoutVars>
      </dgm:prSet>
      <dgm:spPr/>
    </dgm:pt>
    <dgm:pt modelId="{842F7100-9939-40E5-A8EA-0AEBF060A5F3}" type="pres">
      <dgm:prSet presAssocID="{2F305D99-CC21-42DD-87DB-1BA32F25005D}" presName="negativeSpace" presStyleCnt="0"/>
      <dgm:spPr/>
    </dgm:pt>
    <dgm:pt modelId="{817994DC-6073-47D0-9DF2-CADA4CB82012}" type="pres">
      <dgm:prSet presAssocID="{2F305D99-CC21-42DD-87DB-1BA32F25005D}" presName="childText" presStyleLbl="conFgAcc1" presStyleIdx="1" presStyleCnt="4">
        <dgm:presLayoutVars>
          <dgm:bulletEnabled val="1"/>
        </dgm:presLayoutVars>
      </dgm:prSet>
      <dgm:spPr/>
    </dgm:pt>
    <dgm:pt modelId="{A4523903-B88E-4FCF-8F1C-36264609DBCD}" type="pres">
      <dgm:prSet presAssocID="{22A7D42F-C011-42B3-AD21-075CDAC2A8D7}" presName="spaceBetweenRectangles" presStyleCnt="0"/>
      <dgm:spPr/>
    </dgm:pt>
    <dgm:pt modelId="{F7183A33-C019-4D6B-84B8-AFF9D691B44A}" type="pres">
      <dgm:prSet presAssocID="{2C4B723C-1533-4AF2-8FBB-E3E5A63B4B39}" presName="parentLin" presStyleCnt="0"/>
      <dgm:spPr/>
    </dgm:pt>
    <dgm:pt modelId="{C16920BF-C332-4EE8-AA24-3CC112AAB3D6}" type="pres">
      <dgm:prSet presAssocID="{2C4B723C-1533-4AF2-8FBB-E3E5A63B4B39}" presName="parentLeftMargin" presStyleLbl="node1" presStyleIdx="1" presStyleCnt="4"/>
      <dgm:spPr/>
    </dgm:pt>
    <dgm:pt modelId="{386C69E2-B89F-4508-A30E-AA642148EF57}" type="pres">
      <dgm:prSet presAssocID="{2C4B723C-1533-4AF2-8FBB-E3E5A63B4B39}" presName="parentText" presStyleLbl="node1" presStyleIdx="2" presStyleCnt="4">
        <dgm:presLayoutVars>
          <dgm:chMax val="0"/>
          <dgm:bulletEnabled val="1"/>
        </dgm:presLayoutVars>
      </dgm:prSet>
      <dgm:spPr/>
    </dgm:pt>
    <dgm:pt modelId="{19441F2C-27BE-4774-945A-EF5E7B74E25B}" type="pres">
      <dgm:prSet presAssocID="{2C4B723C-1533-4AF2-8FBB-E3E5A63B4B39}" presName="negativeSpace" presStyleCnt="0"/>
      <dgm:spPr/>
    </dgm:pt>
    <dgm:pt modelId="{0C038C84-8B33-4722-9BC0-B3C9E8D8E262}" type="pres">
      <dgm:prSet presAssocID="{2C4B723C-1533-4AF2-8FBB-E3E5A63B4B39}" presName="childText" presStyleLbl="conFgAcc1" presStyleIdx="2" presStyleCnt="4">
        <dgm:presLayoutVars>
          <dgm:bulletEnabled val="1"/>
        </dgm:presLayoutVars>
      </dgm:prSet>
      <dgm:spPr/>
    </dgm:pt>
    <dgm:pt modelId="{B81F0F6A-919E-40BC-B2D0-5A88CDF8CA92}" type="pres">
      <dgm:prSet presAssocID="{0E873E9A-565E-4ECE-ACAA-84F701DC0436}" presName="spaceBetweenRectangles" presStyleCnt="0"/>
      <dgm:spPr/>
    </dgm:pt>
    <dgm:pt modelId="{C1411CC2-35BA-4147-90B3-DB2C72EA5377}" type="pres">
      <dgm:prSet presAssocID="{71BCED7F-8047-4551-B379-1AA8CE49FB71}" presName="parentLin" presStyleCnt="0"/>
      <dgm:spPr/>
    </dgm:pt>
    <dgm:pt modelId="{2582DF89-1F46-4FB8-BE73-392DFCE9D8A0}" type="pres">
      <dgm:prSet presAssocID="{71BCED7F-8047-4551-B379-1AA8CE49FB71}" presName="parentLeftMargin" presStyleLbl="node1" presStyleIdx="2" presStyleCnt="4"/>
      <dgm:spPr/>
    </dgm:pt>
    <dgm:pt modelId="{56DAA8A5-B225-4F0C-87AB-4FD760AFEBB2}" type="pres">
      <dgm:prSet presAssocID="{71BCED7F-8047-4551-B379-1AA8CE49FB71}" presName="parentText" presStyleLbl="node1" presStyleIdx="3" presStyleCnt="4">
        <dgm:presLayoutVars>
          <dgm:chMax val="0"/>
          <dgm:bulletEnabled val="1"/>
        </dgm:presLayoutVars>
      </dgm:prSet>
      <dgm:spPr/>
    </dgm:pt>
    <dgm:pt modelId="{BA2480CE-413F-41AE-850B-FDF2D37B3732}" type="pres">
      <dgm:prSet presAssocID="{71BCED7F-8047-4551-B379-1AA8CE49FB71}" presName="negativeSpace" presStyleCnt="0"/>
      <dgm:spPr/>
    </dgm:pt>
    <dgm:pt modelId="{2DA49BE6-717B-4FF5-9E4F-D630C5E9796F}" type="pres">
      <dgm:prSet presAssocID="{71BCED7F-8047-4551-B379-1AA8CE49FB71}" presName="childText" presStyleLbl="conFgAcc1" presStyleIdx="3" presStyleCnt="4">
        <dgm:presLayoutVars>
          <dgm:bulletEnabled val="1"/>
        </dgm:presLayoutVars>
      </dgm:prSet>
      <dgm:spPr/>
    </dgm:pt>
  </dgm:ptLst>
  <dgm:cxnLst>
    <dgm:cxn modelId="{0442B829-4F7A-46A8-AA7C-B0F556D39E8F}" type="presOf" srcId="{137B3142-2B5B-448B-9D21-1E327C9C978F}" destId="{0B546B86-DE41-446D-AE25-A56C716F80A5}" srcOrd="0" destOrd="0" presId="urn:microsoft.com/office/officeart/2005/8/layout/list1"/>
    <dgm:cxn modelId="{26845835-FDB6-41D8-A16E-00A3E8538FFA}" srcId="{137B3142-2B5B-448B-9D21-1E327C9C978F}" destId="{2C4B723C-1533-4AF2-8FBB-E3E5A63B4B39}" srcOrd="2" destOrd="0" parTransId="{389545DE-7BE3-4860-8537-C1B6D6F82E73}" sibTransId="{0E873E9A-565E-4ECE-ACAA-84F701DC0436}"/>
    <dgm:cxn modelId="{8ED8FF64-6916-423F-90B7-38275E2C9FB1}" srcId="{2C4B723C-1533-4AF2-8FBB-E3E5A63B4B39}" destId="{CAE90D4E-22D3-4A12-B796-1D57BFB12C7F}" srcOrd="0" destOrd="0" parTransId="{D5FFE4F1-4176-4785-9DD1-E2D9B83B1943}" sibTransId="{8A9392E8-F0A0-452C-BAB6-60CEEF28FB60}"/>
    <dgm:cxn modelId="{8FA29E65-3D8F-4C57-8809-079C90EA5DEB}" type="presOf" srcId="{8CA2CE38-3378-49D9-A7F1-97E23C182232}" destId="{DE540F51-EC29-4E75-8E9C-1335C3E09C46}" srcOrd="0" destOrd="1" presId="urn:microsoft.com/office/officeart/2005/8/layout/list1"/>
    <dgm:cxn modelId="{ED733D46-FFB0-4C33-A57F-E2EFD6C89DA4}" type="presOf" srcId="{2C4B723C-1533-4AF2-8FBB-E3E5A63B4B39}" destId="{386C69E2-B89F-4508-A30E-AA642148EF57}" srcOrd="1" destOrd="0" presId="urn:microsoft.com/office/officeart/2005/8/layout/list1"/>
    <dgm:cxn modelId="{0BE8126A-D3BB-49B4-AF86-79DC1996B0F1}" type="presOf" srcId="{A5655E4D-56C2-4F5F-BABC-A7ABDC96D2C3}" destId="{2DA49BE6-717B-4FF5-9E4F-D630C5E9796F}" srcOrd="0" destOrd="0" presId="urn:microsoft.com/office/officeart/2005/8/layout/list1"/>
    <dgm:cxn modelId="{1883E56C-4751-4994-BFFF-B537BD032848}" type="presOf" srcId="{CAE90D4E-22D3-4A12-B796-1D57BFB12C7F}" destId="{0C038C84-8B33-4722-9BC0-B3C9E8D8E262}" srcOrd="0" destOrd="0" presId="urn:microsoft.com/office/officeart/2005/8/layout/list1"/>
    <dgm:cxn modelId="{6FEB767F-77C4-48C7-8294-1A05576DCF99}" type="presOf" srcId="{7F2B6CCF-23AF-4A99-A141-E5C45104AB50}" destId="{817994DC-6073-47D0-9DF2-CADA4CB82012}" srcOrd="0" destOrd="0" presId="urn:microsoft.com/office/officeart/2005/8/layout/list1"/>
    <dgm:cxn modelId="{42C85A81-E642-473E-9FEB-3C9690095137}" srcId="{137B3142-2B5B-448B-9D21-1E327C9C978F}" destId="{2F305D99-CC21-42DD-87DB-1BA32F25005D}" srcOrd="1" destOrd="0" parTransId="{6CC96EC7-8D6A-40DE-BD0C-67B46322A473}" sibTransId="{22A7D42F-C011-42B3-AD21-075CDAC2A8D7}"/>
    <dgm:cxn modelId="{DFA1DB88-1C1D-438A-8922-5FD3CC44E46B}" srcId="{408B144F-C591-463A-8B2E-FD580ABECFFF}" destId="{8CA2CE38-3378-49D9-A7F1-97E23C182232}" srcOrd="1" destOrd="0" parTransId="{BBE97754-EE0A-4A95-967D-44235BAA87FC}" sibTransId="{C85D5E10-6623-48EE-8C36-E88B2FC0C29D}"/>
    <dgm:cxn modelId="{0FAFCD8C-9CB9-4593-899A-16BD0AE412E1}" type="presOf" srcId="{2F305D99-CC21-42DD-87DB-1BA32F25005D}" destId="{1D4CF63C-88BC-477B-9587-18963CAFB4BC}" srcOrd="1" destOrd="0" presId="urn:microsoft.com/office/officeart/2005/8/layout/list1"/>
    <dgm:cxn modelId="{B1539A98-8DA6-4C28-9AD5-3BC0DBA8791E}" type="presOf" srcId="{2F305D99-CC21-42DD-87DB-1BA32F25005D}" destId="{9E586778-270D-4E7D-BAFF-B2A4D4EB3AD1}" srcOrd="0" destOrd="0" presId="urn:microsoft.com/office/officeart/2005/8/layout/list1"/>
    <dgm:cxn modelId="{011F829B-3DD5-46A9-B54C-2086979C203D}" srcId="{2F305D99-CC21-42DD-87DB-1BA32F25005D}" destId="{7F2B6CCF-23AF-4A99-A141-E5C45104AB50}" srcOrd="0" destOrd="0" parTransId="{B02B5A24-CF85-4019-96C6-39608DE13DF0}" sibTransId="{736AF6E6-E860-4A00-A2D7-BB7B13D8ADCE}"/>
    <dgm:cxn modelId="{414511A2-7E01-4789-BCB3-E4BB487BC41E}" srcId="{408B144F-C591-463A-8B2E-FD580ABECFFF}" destId="{CE7C6601-46B1-4A09-A3AE-4E780FF6AA7A}" srcOrd="0" destOrd="0" parTransId="{BF0A42EE-F0CD-43B2-8165-B1111EA18452}" sibTransId="{5BF8E564-D5D6-4B35-A7E0-1092D2EC349F}"/>
    <dgm:cxn modelId="{271BEFAC-3A55-4C79-8A6A-0157B4CF79D8}" type="presOf" srcId="{71BCED7F-8047-4551-B379-1AA8CE49FB71}" destId="{2582DF89-1F46-4FB8-BE73-392DFCE9D8A0}" srcOrd="0" destOrd="0" presId="urn:microsoft.com/office/officeart/2005/8/layout/list1"/>
    <dgm:cxn modelId="{C8799DB2-03F5-40DD-B737-13657F9C9A25}" type="presOf" srcId="{D64C097C-4CA9-4A57-ABFC-E00C57FEEAB2}" destId="{DE540F51-EC29-4E75-8E9C-1335C3E09C46}" srcOrd="0" destOrd="2" presId="urn:microsoft.com/office/officeart/2005/8/layout/list1"/>
    <dgm:cxn modelId="{061F53B5-10A9-4B94-AA21-380F3093D004}" srcId="{408B144F-C591-463A-8B2E-FD580ABECFFF}" destId="{D64C097C-4CA9-4A57-ABFC-E00C57FEEAB2}" srcOrd="2" destOrd="0" parTransId="{256F1247-CAE7-4621-9103-34334833F859}" sibTransId="{64493A6F-F45D-4998-99BB-BBEB2BA015BE}"/>
    <dgm:cxn modelId="{12ED3DBD-0BD4-4B5D-8D0E-5C8C33918849}" srcId="{71BCED7F-8047-4551-B379-1AA8CE49FB71}" destId="{A5655E4D-56C2-4F5F-BABC-A7ABDC96D2C3}" srcOrd="0" destOrd="0" parTransId="{4B2E60A2-A304-4555-82F9-1C1A10B268F8}" sibTransId="{1E948ADB-C8A1-48D6-B55D-DB77AC7B6CAF}"/>
    <dgm:cxn modelId="{56ED55C9-43E9-4C08-8AEB-DD79BA91790E}" type="presOf" srcId="{408B144F-C591-463A-8B2E-FD580ABECFFF}" destId="{C83B2F5F-999A-4EE8-B8B0-68F401D2D112}" srcOrd="0" destOrd="0" presId="urn:microsoft.com/office/officeart/2005/8/layout/list1"/>
    <dgm:cxn modelId="{6CBF4DDE-B3C5-459F-A3B4-93E602ED2345}" type="presOf" srcId="{2C4B723C-1533-4AF2-8FBB-E3E5A63B4B39}" destId="{C16920BF-C332-4EE8-AA24-3CC112AAB3D6}" srcOrd="0" destOrd="0" presId="urn:microsoft.com/office/officeart/2005/8/layout/list1"/>
    <dgm:cxn modelId="{2F709DE1-2FD3-4FD4-AC78-248ADCCE70FD}" srcId="{137B3142-2B5B-448B-9D21-1E327C9C978F}" destId="{408B144F-C591-463A-8B2E-FD580ABECFFF}" srcOrd="0" destOrd="0" parTransId="{8ABD0383-1CB7-455B-A260-B42EE5139E33}" sibTransId="{5D45DF39-35AE-4785-9F09-ADE07C83CEA8}"/>
    <dgm:cxn modelId="{3CDFA0E1-00A7-4D9A-920C-C6EC7B36C642}" type="presOf" srcId="{408B144F-C591-463A-8B2E-FD580ABECFFF}" destId="{C3075191-98A1-4C4B-A8AE-11F6FD00E247}" srcOrd="1" destOrd="0" presId="urn:microsoft.com/office/officeart/2005/8/layout/list1"/>
    <dgm:cxn modelId="{57F1C6E3-9D3C-4505-855F-D7349957B579}" type="presOf" srcId="{CE7C6601-46B1-4A09-A3AE-4E780FF6AA7A}" destId="{DE540F51-EC29-4E75-8E9C-1335C3E09C46}" srcOrd="0" destOrd="0" presId="urn:microsoft.com/office/officeart/2005/8/layout/list1"/>
    <dgm:cxn modelId="{1E56ACFA-65B2-4E23-9C52-06D0F6EB96F3}" srcId="{137B3142-2B5B-448B-9D21-1E327C9C978F}" destId="{71BCED7F-8047-4551-B379-1AA8CE49FB71}" srcOrd="3" destOrd="0" parTransId="{DD5A7923-9CD6-4AC2-9EDA-01DA310F3FA5}" sibTransId="{81594C7E-7B09-4814-88A5-DDE6DFC94BE3}"/>
    <dgm:cxn modelId="{403473FE-47DC-48F8-8542-0E922BB2116B}" type="presOf" srcId="{71BCED7F-8047-4551-B379-1AA8CE49FB71}" destId="{56DAA8A5-B225-4F0C-87AB-4FD760AFEBB2}" srcOrd="1" destOrd="0" presId="urn:microsoft.com/office/officeart/2005/8/layout/list1"/>
    <dgm:cxn modelId="{EDD15082-8BF5-4E7C-B949-63CEC227B323}" type="presParOf" srcId="{0B546B86-DE41-446D-AE25-A56C716F80A5}" destId="{0977DBD0-E373-4834-BCF3-43F4AAD480CB}" srcOrd="0" destOrd="0" presId="urn:microsoft.com/office/officeart/2005/8/layout/list1"/>
    <dgm:cxn modelId="{F7B8C788-2CCF-43A8-BBB2-6BD8333FFAFE}" type="presParOf" srcId="{0977DBD0-E373-4834-BCF3-43F4AAD480CB}" destId="{C83B2F5F-999A-4EE8-B8B0-68F401D2D112}" srcOrd="0" destOrd="0" presId="urn:microsoft.com/office/officeart/2005/8/layout/list1"/>
    <dgm:cxn modelId="{777B4C5C-C0FB-45A1-B16F-1FEC24E98808}" type="presParOf" srcId="{0977DBD0-E373-4834-BCF3-43F4AAD480CB}" destId="{C3075191-98A1-4C4B-A8AE-11F6FD00E247}" srcOrd="1" destOrd="0" presId="urn:microsoft.com/office/officeart/2005/8/layout/list1"/>
    <dgm:cxn modelId="{8AE11BF7-2609-4795-8E4C-D585C0BF5C15}" type="presParOf" srcId="{0B546B86-DE41-446D-AE25-A56C716F80A5}" destId="{8846AAC8-4823-430D-9E44-DD0BF96CF902}" srcOrd="1" destOrd="0" presId="urn:microsoft.com/office/officeart/2005/8/layout/list1"/>
    <dgm:cxn modelId="{5ED23819-07BD-4516-AE9A-6B8DFEF16445}" type="presParOf" srcId="{0B546B86-DE41-446D-AE25-A56C716F80A5}" destId="{DE540F51-EC29-4E75-8E9C-1335C3E09C46}" srcOrd="2" destOrd="0" presId="urn:microsoft.com/office/officeart/2005/8/layout/list1"/>
    <dgm:cxn modelId="{CDF1125E-BB86-4F88-AF3F-DFA4FD6DA09C}" type="presParOf" srcId="{0B546B86-DE41-446D-AE25-A56C716F80A5}" destId="{00DF3224-A0DD-43BC-8D17-5DF607E9BA60}" srcOrd="3" destOrd="0" presId="urn:microsoft.com/office/officeart/2005/8/layout/list1"/>
    <dgm:cxn modelId="{CC695FE5-5753-494F-A895-DB480F3ABDD4}" type="presParOf" srcId="{0B546B86-DE41-446D-AE25-A56C716F80A5}" destId="{0CF03E81-DF81-42F1-B340-FEFB96957C92}" srcOrd="4" destOrd="0" presId="urn:microsoft.com/office/officeart/2005/8/layout/list1"/>
    <dgm:cxn modelId="{8902FEED-683F-439E-BDF7-90BE56910C7F}" type="presParOf" srcId="{0CF03E81-DF81-42F1-B340-FEFB96957C92}" destId="{9E586778-270D-4E7D-BAFF-B2A4D4EB3AD1}" srcOrd="0" destOrd="0" presId="urn:microsoft.com/office/officeart/2005/8/layout/list1"/>
    <dgm:cxn modelId="{63FC3283-086A-4CBF-A424-6848C7D06466}" type="presParOf" srcId="{0CF03E81-DF81-42F1-B340-FEFB96957C92}" destId="{1D4CF63C-88BC-477B-9587-18963CAFB4BC}" srcOrd="1" destOrd="0" presId="urn:microsoft.com/office/officeart/2005/8/layout/list1"/>
    <dgm:cxn modelId="{7E2864C2-E130-4ED8-B229-111EAA1A7D8D}" type="presParOf" srcId="{0B546B86-DE41-446D-AE25-A56C716F80A5}" destId="{842F7100-9939-40E5-A8EA-0AEBF060A5F3}" srcOrd="5" destOrd="0" presId="urn:microsoft.com/office/officeart/2005/8/layout/list1"/>
    <dgm:cxn modelId="{3BCA22E1-F713-4724-A78E-63F03FFF0C60}" type="presParOf" srcId="{0B546B86-DE41-446D-AE25-A56C716F80A5}" destId="{817994DC-6073-47D0-9DF2-CADA4CB82012}" srcOrd="6" destOrd="0" presId="urn:microsoft.com/office/officeart/2005/8/layout/list1"/>
    <dgm:cxn modelId="{BFC4AE57-D453-4B25-8965-6E59B800E092}" type="presParOf" srcId="{0B546B86-DE41-446D-AE25-A56C716F80A5}" destId="{A4523903-B88E-4FCF-8F1C-36264609DBCD}" srcOrd="7" destOrd="0" presId="urn:microsoft.com/office/officeart/2005/8/layout/list1"/>
    <dgm:cxn modelId="{A54F78DD-895A-4119-B10C-41A2D5F00152}" type="presParOf" srcId="{0B546B86-DE41-446D-AE25-A56C716F80A5}" destId="{F7183A33-C019-4D6B-84B8-AFF9D691B44A}" srcOrd="8" destOrd="0" presId="urn:microsoft.com/office/officeart/2005/8/layout/list1"/>
    <dgm:cxn modelId="{12E0E958-BE84-4B2E-A98C-E8AA33A7FC69}" type="presParOf" srcId="{F7183A33-C019-4D6B-84B8-AFF9D691B44A}" destId="{C16920BF-C332-4EE8-AA24-3CC112AAB3D6}" srcOrd="0" destOrd="0" presId="urn:microsoft.com/office/officeart/2005/8/layout/list1"/>
    <dgm:cxn modelId="{D4E46B89-F619-4CEF-B8C1-5BFC46817490}" type="presParOf" srcId="{F7183A33-C019-4D6B-84B8-AFF9D691B44A}" destId="{386C69E2-B89F-4508-A30E-AA642148EF57}" srcOrd="1" destOrd="0" presId="urn:microsoft.com/office/officeart/2005/8/layout/list1"/>
    <dgm:cxn modelId="{7A670FE8-3946-42C1-8493-2F1FBA54AD95}" type="presParOf" srcId="{0B546B86-DE41-446D-AE25-A56C716F80A5}" destId="{19441F2C-27BE-4774-945A-EF5E7B74E25B}" srcOrd="9" destOrd="0" presId="urn:microsoft.com/office/officeart/2005/8/layout/list1"/>
    <dgm:cxn modelId="{3C5F4453-EBA6-4B79-810B-1106A8A2F5D4}" type="presParOf" srcId="{0B546B86-DE41-446D-AE25-A56C716F80A5}" destId="{0C038C84-8B33-4722-9BC0-B3C9E8D8E262}" srcOrd="10" destOrd="0" presId="urn:microsoft.com/office/officeart/2005/8/layout/list1"/>
    <dgm:cxn modelId="{1556EB30-0EA6-4422-AB79-607D18C55154}" type="presParOf" srcId="{0B546B86-DE41-446D-AE25-A56C716F80A5}" destId="{B81F0F6A-919E-40BC-B2D0-5A88CDF8CA92}" srcOrd="11" destOrd="0" presId="urn:microsoft.com/office/officeart/2005/8/layout/list1"/>
    <dgm:cxn modelId="{66A8FED7-DBF0-450D-92C3-5E1566F39D15}" type="presParOf" srcId="{0B546B86-DE41-446D-AE25-A56C716F80A5}" destId="{C1411CC2-35BA-4147-90B3-DB2C72EA5377}" srcOrd="12" destOrd="0" presId="urn:microsoft.com/office/officeart/2005/8/layout/list1"/>
    <dgm:cxn modelId="{EE34AA33-3B5F-41CC-B7D0-059E00679190}" type="presParOf" srcId="{C1411CC2-35BA-4147-90B3-DB2C72EA5377}" destId="{2582DF89-1F46-4FB8-BE73-392DFCE9D8A0}" srcOrd="0" destOrd="0" presId="urn:microsoft.com/office/officeart/2005/8/layout/list1"/>
    <dgm:cxn modelId="{CE2281A3-0783-45F9-B418-F0A5D17A73B6}" type="presParOf" srcId="{C1411CC2-35BA-4147-90B3-DB2C72EA5377}" destId="{56DAA8A5-B225-4F0C-87AB-4FD760AFEBB2}" srcOrd="1" destOrd="0" presId="urn:microsoft.com/office/officeart/2005/8/layout/list1"/>
    <dgm:cxn modelId="{EAAB6E16-3B0C-4988-8510-CDEEB7C595AA}" type="presParOf" srcId="{0B546B86-DE41-446D-AE25-A56C716F80A5}" destId="{BA2480CE-413F-41AE-850B-FDF2D37B3732}" srcOrd="13" destOrd="0" presId="urn:microsoft.com/office/officeart/2005/8/layout/list1"/>
    <dgm:cxn modelId="{8015CEC3-C342-4FF1-8DE0-7BFFC840D210}" type="presParOf" srcId="{0B546B86-DE41-446D-AE25-A56C716F80A5}" destId="{2DA49BE6-717B-4FF5-9E4F-D630C5E9796F}"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6F0BBF2-3C8E-416F-B4BF-3FEDB089129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E28BB0A-9768-482B-9231-4D55B4F1C8F9}">
      <dgm:prSet/>
      <dgm:spPr>
        <a:solidFill>
          <a:srgbClr val="0E8D90"/>
        </a:solidFill>
      </dgm:spPr>
      <dgm:t>
        <a:bodyPr/>
        <a:lstStyle/>
        <a:p>
          <a:r>
            <a:rPr lang="en-US" b="1">
              <a:latin typeface="+mj-lt"/>
            </a:rPr>
            <a:t>ADC settings do not include the following: </a:t>
          </a:r>
        </a:p>
      </dgm:t>
    </dgm:pt>
    <dgm:pt modelId="{521A68B6-9E75-48D7-81AA-5D54444407BE}" type="parTrans" cxnId="{7ECF9411-8A66-4F2F-9D33-C4E9F562CC36}">
      <dgm:prSet/>
      <dgm:spPr/>
      <dgm:t>
        <a:bodyPr/>
        <a:lstStyle/>
        <a:p>
          <a:endParaRPr lang="en-US"/>
        </a:p>
      </dgm:t>
    </dgm:pt>
    <dgm:pt modelId="{A600865A-0B31-4BD1-B527-2AB71D2541FC}" type="sibTrans" cxnId="{7ECF9411-8A66-4F2F-9D33-C4E9F562CC36}">
      <dgm:prSet/>
      <dgm:spPr/>
      <dgm:t>
        <a:bodyPr/>
        <a:lstStyle/>
        <a:p>
          <a:endParaRPr lang="en-US"/>
        </a:p>
      </dgm:t>
    </dgm:pt>
    <dgm:pt modelId="{7BD3C27D-C8C6-462F-B5E9-1AEC154D38C6}">
      <dgm:prSet/>
      <dgm:spPr/>
      <dgm:t>
        <a:bodyPr/>
        <a:lstStyle/>
        <a:p>
          <a:pPr>
            <a:lnSpc>
              <a:spcPct val="90000"/>
            </a:lnSpc>
            <a:spcAft>
              <a:spcPct val="20000"/>
            </a:spcAft>
          </a:pPr>
          <a:endParaRPr lang="en-US"/>
        </a:p>
      </dgm:t>
    </dgm:pt>
    <dgm:pt modelId="{272FA805-C394-479D-8F46-1224B1E88524}" type="parTrans" cxnId="{52BF81BA-3495-4019-BF76-55427E36A0C4}">
      <dgm:prSet/>
      <dgm:spPr/>
      <dgm:t>
        <a:bodyPr/>
        <a:lstStyle/>
        <a:p>
          <a:endParaRPr lang="en-US"/>
        </a:p>
      </dgm:t>
    </dgm:pt>
    <dgm:pt modelId="{FE19FE35-7FA2-457B-BEF1-3AAAA17E19DC}" type="sibTrans" cxnId="{52BF81BA-3495-4019-BF76-55427E36A0C4}">
      <dgm:prSet/>
      <dgm:spPr/>
      <dgm:t>
        <a:bodyPr/>
        <a:lstStyle/>
        <a:p>
          <a:endParaRPr lang="en-US"/>
        </a:p>
      </dgm:t>
    </dgm:pt>
    <dgm:pt modelId="{6B9B6F67-FB4F-47F7-82AC-1888283B7090}">
      <dgm:prSet/>
      <dgm:spPr/>
      <dgm:t>
        <a:bodyPr/>
        <a:lstStyle/>
        <a:p>
          <a:pPr>
            <a:lnSpc>
              <a:spcPct val="100000"/>
            </a:lnSpc>
            <a:spcAft>
              <a:spcPts val="0"/>
            </a:spcAft>
          </a:pPr>
          <a:r>
            <a:rPr lang="en-US">
              <a:solidFill>
                <a:srgbClr val="0E8D90"/>
              </a:solidFill>
            </a:rPr>
            <a:t>An institution for mental diseases, </a:t>
          </a:r>
        </a:p>
      </dgm:t>
    </dgm:pt>
    <dgm:pt modelId="{36D1A120-767F-4B0F-956E-9F8E27B5059E}" type="parTrans" cxnId="{F87EAC34-AA04-45E3-ABF1-BA9696701B73}">
      <dgm:prSet/>
      <dgm:spPr/>
      <dgm:t>
        <a:bodyPr/>
        <a:lstStyle/>
        <a:p>
          <a:endParaRPr lang="en-US"/>
        </a:p>
      </dgm:t>
    </dgm:pt>
    <dgm:pt modelId="{D9257076-C962-48D8-8131-BE587297C737}" type="sibTrans" cxnId="{F87EAC34-AA04-45E3-ABF1-BA9696701B73}">
      <dgm:prSet/>
      <dgm:spPr/>
      <dgm:t>
        <a:bodyPr/>
        <a:lstStyle/>
        <a:p>
          <a:endParaRPr lang="en-US"/>
        </a:p>
      </dgm:t>
    </dgm:pt>
    <dgm:pt modelId="{9B9FD2DB-EB57-4098-83F8-3F2B7AD890C0}">
      <dgm:prSet/>
      <dgm:spPr/>
      <dgm:t>
        <a:bodyPr/>
        <a:lstStyle/>
        <a:p>
          <a:pPr>
            <a:lnSpc>
              <a:spcPct val="100000"/>
            </a:lnSpc>
            <a:spcAft>
              <a:spcPts val="0"/>
            </a:spcAft>
          </a:pPr>
          <a:r>
            <a:rPr lang="en-US">
              <a:solidFill>
                <a:srgbClr val="0E8D90"/>
              </a:solidFill>
            </a:rPr>
            <a:t>An intermediate care facility for individuals with intellectual disabilities (ICF/IID), </a:t>
          </a:r>
        </a:p>
      </dgm:t>
    </dgm:pt>
    <dgm:pt modelId="{F1A18D57-B9DB-44CE-A8B1-23EF0AE5B096}" type="parTrans" cxnId="{1CC1A76D-0B47-4A13-8E48-85421151ADDC}">
      <dgm:prSet/>
      <dgm:spPr/>
      <dgm:t>
        <a:bodyPr/>
        <a:lstStyle/>
        <a:p>
          <a:endParaRPr lang="en-US"/>
        </a:p>
      </dgm:t>
    </dgm:pt>
    <dgm:pt modelId="{8F32377B-27B7-4445-9FBE-EA34910BEB90}" type="sibTrans" cxnId="{1CC1A76D-0B47-4A13-8E48-85421151ADDC}">
      <dgm:prSet/>
      <dgm:spPr/>
      <dgm:t>
        <a:bodyPr/>
        <a:lstStyle/>
        <a:p>
          <a:endParaRPr lang="en-US"/>
        </a:p>
      </dgm:t>
    </dgm:pt>
    <dgm:pt modelId="{A30D2794-E405-4324-80A7-5A572547E130}">
      <dgm:prSet/>
      <dgm:spPr/>
      <dgm:t>
        <a:bodyPr/>
        <a:lstStyle/>
        <a:p>
          <a:pPr>
            <a:lnSpc>
              <a:spcPct val="100000"/>
            </a:lnSpc>
            <a:spcAft>
              <a:spcPts val="0"/>
            </a:spcAft>
          </a:pPr>
          <a:r>
            <a:rPr lang="en-US">
              <a:solidFill>
                <a:srgbClr val="0E8D90"/>
              </a:solidFill>
            </a:rPr>
            <a:t>A hospital, or </a:t>
          </a:r>
        </a:p>
      </dgm:t>
    </dgm:pt>
    <dgm:pt modelId="{548FEEA0-4EA1-4BBE-ABAD-0F3E85B3B9DC}" type="parTrans" cxnId="{18418194-63D6-43C1-ABD0-D3ED27C7A15D}">
      <dgm:prSet/>
      <dgm:spPr/>
      <dgm:t>
        <a:bodyPr/>
        <a:lstStyle/>
        <a:p>
          <a:endParaRPr lang="en-US"/>
        </a:p>
      </dgm:t>
    </dgm:pt>
    <dgm:pt modelId="{1D0DA904-317F-45CB-BF87-E73B46ED27D4}" type="sibTrans" cxnId="{18418194-63D6-43C1-ABD0-D3ED27C7A15D}">
      <dgm:prSet/>
      <dgm:spPr/>
      <dgm:t>
        <a:bodyPr/>
        <a:lstStyle/>
        <a:p>
          <a:endParaRPr lang="en-US"/>
        </a:p>
      </dgm:t>
    </dgm:pt>
    <dgm:pt modelId="{53F22C76-2150-4C4C-9737-5DED0FA1FB73}">
      <dgm:prSet/>
      <dgm:spPr/>
      <dgm:t>
        <a:bodyPr/>
        <a:lstStyle/>
        <a:p>
          <a:pPr>
            <a:lnSpc>
              <a:spcPct val="100000"/>
            </a:lnSpc>
            <a:spcAft>
              <a:spcPts val="0"/>
            </a:spcAft>
          </a:pPr>
          <a:r>
            <a:rPr lang="en-US">
              <a:solidFill>
                <a:srgbClr val="0E8D90"/>
              </a:solidFill>
            </a:rPr>
            <a:t>Any other locations that have qualities of an institutional setting, as determined by the Division of Medicaid, including but not limited to, any setting: </a:t>
          </a:r>
        </a:p>
      </dgm:t>
    </dgm:pt>
    <dgm:pt modelId="{3B336548-93F7-4819-8E8F-20C700742B4A}" type="parTrans" cxnId="{BBAC3538-22EA-4FEC-AA01-770583A4F3D8}">
      <dgm:prSet/>
      <dgm:spPr/>
      <dgm:t>
        <a:bodyPr/>
        <a:lstStyle/>
        <a:p>
          <a:endParaRPr lang="en-US"/>
        </a:p>
      </dgm:t>
    </dgm:pt>
    <dgm:pt modelId="{F4A64558-4B3C-4B8B-90FE-C81BF5A33E66}" type="sibTrans" cxnId="{BBAC3538-22EA-4FEC-AA01-770583A4F3D8}">
      <dgm:prSet/>
      <dgm:spPr/>
      <dgm:t>
        <a:bodyPr/>
        <a:lstStyle/>
        <a:p>
          <a:endParaRPr lang="en-US"/>
        </a:p>
      </dgm:t>
    </dgm:pt>
    <dgm:pt modelId="{5C1B24F1-C9B8-4F09-A86D-6E8900A8785C}">
      <dgm:prSet/>
      <dgm:spPr/>
      <dgm:t>
        <a:bodyPr/>
        <a:lstStyle/>
        <a:p>
          <a:pPr>
            <a:lnSpc>
              <a:spcPct val="100000"/>
            </a:lnSpc>
            <a:spcAft>
              <a:spcPts val="0"/>
            </a:spcAft>
            <a:buFont typeface="Arial" panose="020B0604020202020204" pitchFamily="34" charset="0"/>
            <a:buChar char="•"/>
          </a:pPr>
          <a:r>
            <a:rPr lang="en-US">
              <a:solidFill>
                <a:srgbClr val="0E8D90"/>
              </a:solidFill>
            </a:rPr>
            <a:t>Located in a building that is also a publicly or privately operated facility that provides inpatient institutional treatment, </a:t>
          </a:r>
        </a:p>
      </dgm:t>
    </dgm:pt>
    <dgm:pt modelId="{15834101-D654-4DA3-A081-B6EE2E08CCFC}" type="parTrans" cxnId="{6AC2C3B2-B99C-4F78-870F-A5374216B4A2}">
      <dgm:prSet/>
      <dgm:spPr/>
      <dgm:t>
        <a:bodyPr/>
        <a:lstStyle/>
        <a:p>
          <a:endParaRPr lang="en-US"/>
        </a:p>
      </dgm:t>
    </dgm:pt>
    <dgm:pt modelId="{5D561427-5461-411B-81E3-60FB30D8C3F0}" type="sibTrans" cxnId="{6AC2C3B2-B99C-4F78-870F-A5374216B4A2}">
      <dgm:prSet/>
      <dgm:spPr/>
      <dgm:t>
        <a:bodyPr/>
        <a:lstStyle/>
        <a:p>
          <a:endParaRPr lang="en-US"/>
        </a:p>
      </dgm:t>
    </dgm:pt>
    <dgm:pt modelId="{192003D6-C662-41A0-8F54-978EC7394E0B}">
      <dgm:prSet/>
      <dgm:spPr/>
      <dgm:t>
        <a:bodyPr/>
        <a:lstStyle/>
        <a:p>
          <a:pPr>
            <a:lnSpc>
              <a:spcPct val="100000"/>
            </a:lnSpc>
            <a:spcAft>
              <a:spcPts val="0"/>
            </a:spcAft>
          </a:pPr>
          <a:r>
            <a:rPr lang="en-US">
              <a:solidFill>
                <a:srgbClr val="0E8D90"/>
              </a:solidFill>
            </a:rPr>
            <a:t>A nursing facility, </a:t>
          </a:r>
        </a:p>
      </dgm:t>
    </dgm:pt>
    <dgm:pt modelId="{C3CBF59B-4345-4027-9DE4-4C213EFDAA35}" type="parTrans" cxnId="{4AB4A300-69FA-492D-BE36-79B5EC728D65}">
      <dgm:prSet/>
      <dgm:spPr/>
      <dgm:t>
        <a:bodyPr/>
        <a:lstStyle/>
        <a:p>
          <a:endParaRPr lang="en-US"/>
        </a:p>
      </dgm:t>
    </dgm:pt>
    <dgm:pt modelId="{9DC0C14C-55E2-4FF8-99C4-897D5166F07E}" type="sibTrans" cxnId="{4AB4A300-69FA-492D-BE36-79B5EC728D65}">
      <dgm:prSet/>
      <dgm:spPr/>
      <dgm:t>
        <a:bodyPr/>
        <a:lstStyle/>
        <a:p>
          <a:endParaRPr lang="en-US"/>
        </a:p>
      </dgm:t>
    </dgm:pt>
    <dgm:pt modelId="{27AFFC8C-49A0-4556-8105-505F22A98282}">
      <dgm:prSet/>
      <dgm:spPr/>
      <dgm:t>
        <a:bodyPr/>
        <a:lstStyle/>
        <a:p>
          <a:pPr>
            <a:lnSpc>
              <a:spcPct val="100000"/>
            </a:lnSpc>
            <a:spcAft>
              <a:spcPts val="0"/>
            </a:spcAft>
          </a:pPr>
          <a:r>
            <a:rPr lang="en-US">
              <a:solidFill>
                <a:srgbClr val="0E8D90"/>
              </a:solidFill>
            </a:rPr>
            <a:t>Located in a building on the grounds of or immediately adjacent to a public institution, or </a:t>
          </a:r>
        </a:p>
      </dgm:t>
    </dgm:pt>
    <dgm:pt modelId="{DA3F8B1C-5DA0-41D4-8EA2-2765B94C3819}" type="parTrans" cxnId="{D7771CCF-1A2E-4A5A-BA7B-2FD7C257180D}">
      <dgm:prSet/>
      <dgm:spPr/>
      <dgm:t>
        <a:bodyPr/>
        <a:lstStyle/>
        <a:p>
          <a:endParaRPr lang="en-US"/>
        </a:p>
      </dgm:t>
    </dgm:pt>
    <dgm:pt modelId="{CA1E3D86-59BA-4C5E-8C0D-1911B8A8C912}" type="sibTrans" cxnId="{D7771CCF-1A2E-4A5A-BA7B-2FD7C257180D}">
      <dgm:prSet/>
      <dgm:spPr/>
      <dgm:t>
        <a:bodyPr/>
        <a:lstStyle/>
        <a:p>
          <a:endParaRPr lang="en-US"/>
        </a:p>
      </dgm:t>
    </dgm:pt>
    <dgm:pt modelId="{8A815280-E3EF-45CC-85D7-9B340B67B19D}">
      <dgm:prSet/>
      <dgm:spPr/>
      <dgm:t>
        <a:bodyPr/>
        <a:lstStyle/>
        <a:p>
          <a:pPr>
            <a:lnSpc>
              <a:spcPct val="100000"/>
            </a:lnSpc>
            <a:spcAft>
              <a:spcPts val="0"/>
            </a:spcAft>
          </a:pPr>
          <a:r>
            <a:rPr lang="en-US">
              <a:solidFill>
                <a:srgbClr val="0E8D90"/>
              </a:solidFill>
            </a:rPr>
            <a:t>Any other setting that has the effect of isolating beneficiaries receiving Medicaid. </a:t>
          </a:r>
        </a:p>
      </dgm:t>
    </dgm:pt>
    <dgm:pt modelId="{66232BDA-932C-4D41-85C3-459A4DEC52DE}" type="parTrans" cxnId="{9F5C57A9-301D-42A0-895D-F563A8D49BFC}">
      <dgm:prSet/>
      <dgm:spPr/>
      <dgm:t>
        <a:bodyPr/>
        <a:lstStyle/>
        <a:p>
          <a:endParaRPr lang="en-US"/>
        </a:p>
      </dgm:t>
    </dgm:pt>
    <dgm:pt modelId="{033A757A-7F54-4D25-8406-A5B63336CAA1}" type="sibTrans" cxnId="{9F5C57A9-301D-42A0-895D-F563A8D49BFC}">
      <dgm:prSet/>
      <dgm:spPr/>
      <dgm:t>
        <a:bodyPr/>
        <a:lstStyle/>
        <a:p>
          <a:endParaRPr lang="en-US"/>
        </a:p>
      </dgm:t>
    </dgm:pt>
    <dgm:pt modelId="{2705C23D-4EC5-441E-B0B9-BC7C302B2803}" type="pres">
      <dgm:prSet presAssocID="{36F0BBF2-3C8E-416F-B4BF-3FEDB0891293}" presName="linear" presStyleCnt="0">
        <dgm:presLayoutVars>
          <dgm:animLvl val="lvl"/>
          <dgm:resizeHandles val="exact"/>
        </dgm:presLayoutVars>
      </dgm:prSet>
      <dgm:spPr/>
    </dgm:pt>
    <dgm:pt modelId="{715F8098-7CFF-4E20-A1C5-0EFC7C033A78}" type="pres">
      <dgm:prSet presAssocID="{2E28BB0A-9768-482B-9231-4D55B4F1C8F9}" presName="parentText" presStyleLbl="node1" presStyleIdx="0" presStyleCnt="1">
        <dgm:presLayoutVars>
          <dgm:chMax val="0"/>
          <dgm:bulletEnabled val="1"/>
        </dgm:presLayoutVars>
      </dgm:prSet>
      <dgm:spPr/>
    </dgm:pt>
    <dgm:pt modelId="{8F6651E0-7805-47E4-93E1-13D9166DA33E}" type="pres">
      <dgm:prSet presAssocID="{2E28BB0A-9768-482B-9231-4D55B4F1C8F9}" presName="childText" presStyleLbl="revTx" presStyleIdx="0" presStyleCnt="1">
        <dgm:presLayoutVars>
          <dgm:bulletEnabled val="1"/>
        </dgm:presLayoutVars>
      </dgm:prSet>
      <dgm:spPr/>
    </dgm:pt>
  </dgm:ptLst>
  <dgm:cxnLst>
    <dgm:cxn modelId="{4AB4A300-69FA-492D-BE36-79B5EC728D65}" srcId="{2E28BB0A-9768-482B-9231-4D55B4F1C8F9}" destId="{192003D6-C662-41A0-8F54-978EC7394E0B}" srcOrd="1" destOrd="0" parTransId="{C3CBF59B-4345-4027-9DE4-4C213EFDAA35}" sibTransId="{9DC0C14C-55E2-4FF8-99C4-897D5166F07E}"/>
    <dgm:cxn modelId="{AFF1B20B-07F0-4204-9F7C-63FD242B6B2C}" type="presOf" srcId="{8A815280-E3EF-45CC-85D7-9B340B67B19D}" destId="{8F6651E0-7805-47E4-93E1-13D9166DA33E}" srcOrd="0" destOrd="8" presId="urn:microsoft.com/office/officeart/2005/8/layout/vList2"/>
    <dgm:cxn modelId="{7ECF9411-8A66-4F2F-9D33-C4E9F562CC36}" srcId="{36F0BBF2-3C8E-416F-B4BF-3FEDB0891293}" destId="{2E28BB0A-9768-482B-9231-4D55B4F1C8F9}" srcOrd="0" destOrd="0" parTransId="{521A68B6-9E75-48D7-81AA-5D54444407BE}" sibTransId="{A600865A-0B31-4BD1-B527-2AB71D2541FC}"/>
    <dgm:cxn modelId="{F87EAC34-AA04-45E3-ABF1-BA9696701B73}" srcId="{2E28BB0A-9768-482B-9231-4D55B4F1C8F9}" destId="{6B9B6F67-FB4F-47F7-82AC-1888283B7090}" srcOrd="2" destOrd="0" parTransId="{36D1A120-767F-4B0F-956E-9F8E27B5059E}" sibTransId="{D9257076-C962-48D8-8131-BE587297C737}"/>
    <dgm:cxn modelId="{3E82E737-D185-4917-B17C-9047A716E70A}" type="presOf" srcId="{5C1B24F1-C9B8-4F09-A86D-6E8900A8785C}" destId="{8F6651E0-7805-47E4-93E1-13D9166DA33E}" srcOrd="0" destOrd="6" presId="urn:microsoft.com/office/officeart/2005/8/layout/vList2"/>
    <dgm:cxn modelId="{BBAC3538-22EA-4FEC-AA01-770583A4F3D8}" srcId="{2E28BB0A-9768-482B-9231-4D55B4F1C8F9}" destId="{53F22C76-2150-4C4C-9737-5DED0FA1FB73}" srcOrd="5" destOrd="0" parTransId="{3B336548-93F7-4819-8E8F-20C700742B4A}" sibTransId="{F4A64558-4B3C-4B8B-90FE-C81BF5A33E66}"/>
    <dgm:cxn modelId="{6AE54F68-5292-4B12-BA42-A3F6668D1F5F}" type="presOf" srcId="{6B9B6F67-FB4F-47F7-82AC-1888283B7090}" destId="{8F6651E0-7805-47E4-93E1-13D9166DA33E}" srcOrd="0" destOrd="2" presId="urn:microsoft.com/office/officeart/2005/8/layout/vList2"/>
    <dgm:cxn modelId="{71A8C349-350A-484F-AE44-AEC79BB95154}" type="presOf" srcId="{53F22C76-2150-4C4C-9737-5DED0FA1FB73}" destId="{8F6651E0-7805-47E4-93E1-13D9166DA33E}" srcOrd="0" destOrd="5" presId="urn:microsoft.com/office/officeart/2005/8/layout/vList2"/>
    <dgm:cxn modelId="{B944004A-DA61-4290-8EA7-B160E3F8200C}" type="presOf" srcId="{A30D2794-E405-4324-80A7-5A572547E130}" destId="{8F6651E0-7805-47E4-93E1-13D9166DA33E}" srcOrd="0" destOrd="4" presId="urn:microsoft.com/office/officeart/2005/8/layout/vList2"/>
    <dgm:cxn modelId="{1CC1A76D-0B47-4A13-8E48-85421151ADDC}" srcId="{2E28BB0A-9768-482B-9231-4D55B4F1C8F9}" destId="{9B9FD2DB-EB57-4098-83F8-3F2B7AD890C0}" srcOrd="3" destOrd="0" parTransId="{F1A18D57-B9DB-44CE-A8B1-23EF0AE5B096}" sibTransId="{8F32377B-27B7-4445-9FBE-EA34910BEB90}"/>
    <dgm:cxn modelId="{78E48586-CA43-403A-AFE8-58630E2DC68F}" type="presOf" srcId="{36F0BBF2-3C8E-416F-B4BF-3FEDB0891293}" destId="{2705C23D-4EC5-441E-B0B9-BC7C302B2803}" srcOrd="0" destOrd="0" presId="urn:microsoft.com/office/officeart/2005/8/layout/vList2"/>
    <dgm:cxn modelId="{18418194-63D6-43C1-ABD0-D3ED27C7A15D}" srcId="{2E28BB0A-9768-482B-9231-4D55B4F1C8F9}" destId="{A30D2794-E405-4324-80A7-5A572547E130}" srcOrd="4" destOrd="0" parTransId="{548FEEA0-4EA1-4BBE-ABAD-0F3E85B3B9DC}" sibTransId="{1D0DA904-317F-45CB-BF87-E73B46ED27D4}"/>
    <dgm:cxn modelId="{9FD38996-309F-4E8D-8227-00B934B54D23}" type="presOf" srcId="{27AFFC8C-49A0-4556-8105-505F22A98282}" destId="{8F6651E0-7805-47E4-93E1-13D9166DA33E}" srcOrd="0" destOrd="7" presId="urn:microsoft.com/office/officeart/2005/8/layout/vList2"/>
    <dgm:cxn modelId="{D2818AA5-9055-43BC-826C-D585CF266E83}" type="presOf" srcId="{9B9FD2DB-EB57-4098-83F8-3F2B7AD890C0}" destId="{8F6651E0-7805-47E4-93E1-13D9166DA33E}" srcOrd="0" destOrd="3" presId="urn:microsoft.com/office/officeart/2005/8/layout/vList2"/>
    <dgm:cxn modelId="{9F5C57A9-301D-42A0-895D-F563A8D49BFC}" srcId="{53F22C76-2150-4C4C-9737-5DED0FA1FB73}" destId="{8A815280-E3EF-45CC-85D7-9B340B67B19D}" srcOrd="2" destOrd="0" parTransId="{66232BDA-932C-4D41-85C3-459A4DEC52DE}" sibTransId="{033A757A-7F54-4D25-8406-A5B63336CAA1}"/>
    <dgm:cxn modelId="{6AC2C3B2-B99C-4F78-870F-A5374216B4A2}" srcId="{53F22C76-2150-4C4C-9737-5DED0FA1FB73}" destId="{5C1B24F1-C9B8-4F09-A86D-6E8900A8785C}" srcOrd="0" destOrd="0" parTransId="{15834101-D654-4DA3-A081-B6EE2E08CCFC}" sibTransId="{5D561427-5461-411B-81E3-60FB30D8C3F0}"/>
    <dgm:cxn modelId="{52BF81BA-3495-4019-BF76-55427E36A0C4}" srcId="{2E28BB0A-9768-482B-9231-4D55B4F1C8F9}" destId="{7BD3C27D-C8C6-462F-B5E9-1AEC154D38C6}" srcOrd="0" destOrd="0" parTransId="{272FA805-C394-479D-8F46-1224B1E88524}" sibTransId="{FE19FE35-7FA2-457B-BEF1-3AAAA17E19DC}"/>
    <dgm:cxn modelId="{D7771CCF-1A2E-4A5A-BA7B-2FD7C257180D}" srcId="{53F22C76-2150-4C4C-9737-5DED0FA1FB73}" destId="{27AFFC8C-49A0-4556-8105-505F22A98282}" srcOrd="1" destOrd="0" parTransId="{DA3F8B1C-5DA0-41D4-8EA2-2765B94C3819}" sibTransId="{CA1E3D86-59BA-4C5E-8C0D-1911B8A8C912}"/>
    <dgm:cxn modelId="{D49A9ADD-8CEA-4E94-B741-3191FA2E154E}" type="presOf" srcId="{2E28BB0A-9768-482B-9231-4D55B4F1C8F9}" destId="{715F8098-7CFF-4E20-A1C5-0EFC7C033A78}" srcOrd="0" destOrd="0" presId="urn:microsoft.com/office/officeart/2005/8/layout/vList2"/>
    <dgm:cxn modelId="{962E7EED-2560-466C-8C6F-AA00E58C6098}" type="presOf" srcId="{192003D6-C662-41A0-8F54-978EC7394E0B}" destId="{8F6651E0-7805-47E4-93E1-13D9166DA33E}" srcOrd="0" destOrd="1" presId="urn:microsoft.com/office/officeart/2005/8/layout/vList2"/>
    <dgm:cxn modelId="{B2431CF8-CF8B-4445-926B-20CACA54F50E}" type="presOf" srcId="{7BD3C27D-C8C6-462F-B5E9-1AEC154D38C6}" destId="{8F6651E0-7805-47E4-93E1-13D9166DA33E}" srcOrd="0" destOrd="0" presId="urn:microsoft.com/office/officeart/2005/8/layout/vList2"/>
    <dgm:cxn modelId="{614659F2-A513-413D-AA3C-E36B01286809}" type="presParOf" srcId="{2705C23D-4EC5-441E-B0B9-BC7C302B2803}" destId="{715F8098-7CFF-4E20-A1C5-0EFC7C033A78}" srcOrd="0" destOrd="0" presId="urn:microsoft.com/office/officeart/2005/8/layout/vList2"/>
    <dgm:cxn modelId="{71D35F0C-9313-457F-97F2-1E6774F53A46}" type="presParOf" srcId="{2705C23D-4EC5-441E-B0B9-BC7C302B2803}" destId="{8F6651E0-7805-47E4-93E1-13D9166DA33E}"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E9B1F08-2888-442C-8AD3-AC68AC27BAD0}"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E33D066B-06CE-45BC-97F8-41065019735B}">
      <dgm:prSet phldrT="[Text]"/>
      <dgm:spPr>
        <a:solidFill>
          <a:srgbClr val="0E8D90"/>
        </a:solidFill>
      </dgm:spPr>
      <dgm:t>
        <a:bodyPr/>
        <a:lstStyle/>
        <a:p>
          <a:r>
            <a:rPr lang="en-US" b="1">
              <a:solidFill>
                <a:schemeClr val="bg1"/>
              </a:solidFill>
              <a:ea typeface="+mn-ea"/>
              <a:cs typeface="Times New Roman" panose="02020603050405020304" pitchFamily="18" charset="0"/>
            </a:rPr>
            <a:t>Facility Maintenance</a:t>
          </a:r>
          <a:endParaRPr lang="en-US">
            <a:solidFill>
              <a:schemeClr val="bg1"/>
            </a:solidFill>
          </a:endParaRPr>
        </a:p>
      </dgm:t>
    </dgm:pt>
    <dgm:pt modelId="{483CB076-83CB-4DA7-B685-C67B8696706B}" type="parTrans" cxnId="{32757449-E5BB-4126-A732-709EE8219436}">
      <dgm:prSet/>
      <dgm:spPr/>
      <dgm:t>
        <a:bodyPr/>
        <a:lstStyle/>
        <a:p>
          <a:endParaRPr lang="en-US"/>
        </a:p>
      </dgm:t>
    </dgm:pt>
    <dgm:pt modelId="{6A84F42C-D47E-4A17-8A4E-32C97CA75142}" type="sibTrans" cxnId="{32757449-E5BB-4126-A732-709EE8219436}">
      <dgm:prSet/>
      <dgm:spPr/>
      <dgm:t>
        <a:bodyPr/>
        <a:lstStyle/>
        <a:p>
          <a:endParaRPr lang="en-US"/>
        </a:p>
      </dgm:t>
    </dgm:pt>
    <dgm:pt modelId="{C50E8E60-915F-4D34-A5B9-D60174A00803}">
      <dgm:prSet phldrT="[Text]"/>
      <dgm:spPr>
        <a:solidFill>
          <a:srgbClr val="0E8D90"/>
        </a:solidFill>
      </dgm:spPr>
      <dgm:t>
        <a:bodyPr/>
        <a:lstStyle/>
        <a:p>
          <a:pPr algn="l">
            <a:buNone/>
          </a:pPr>
          <a:r>
            <a:rPr lang="en-US" b="1"/>
            <a:t>Documents &amp; Logs:</a:t>
          </a:r>
          <a:endParaRPr lang="en-US" b="1">
            <a:solidFill>
              <a:schemeClr val="bg1"/>
            </a:solidFill>
            <a:latin typeface="+mj-lt"/>
          </a:endParaRPr>
        </a:p>
      </dgm:t>
    </dgm:pt>
    <dgm:pt modelId="{1141D052-7F36-4A5A-885C-BEDFF6E6C7C2}" type="parTrans" cxnId="{A09DA71C-5DCA-419E-83CE-3E3372E6BB1D}">
      <dgm:prSet/>
      <dgm:spPr/>
      <dgm:t>
        <a:bodyPr/>
        <a:lstStyle/>
        <a:p>
          <a:endParaRPr lang="en-US"/>
        </a:p>
      </dgm:t>
    </dgm:pt>
    <dgm:pt modelId="{539405C7-EA37-4DF6-9487-034F2F70E5BD}" type="sibTrans" cxnId="{A09DA71C-5DCA-419E-83CE-3E3372E6BB1D}">
      <dgm:prSet/>
      <dgm:spPr/>
      <dgm:t>
        <a:bodyPr/>
        <a:lstStyle/>
        <a:p>
          <a:endParaRPr lang="en-US"/>
        </a:p>
      </dgm:t>
    </dgm:pt>
    <dgm:pt modelId="{8D91634E-BF6E-4FDB-AE89-B79163645C7C}">
      <dgm:prSet phldrT="[Text]"/>
      <dgm:spPr>
        <a:solidFill>
          <a:srgbClr val="0E8D90"/>
        </a:solidFill>
      </dgm:spPr>
      <dgm:t>
        <a:bodyPr/>
        <a:lstStyle/>
        <a:p>
          <a:endParaRPr lang="en-US"/>
        </a:p>
      </dgm:t>
    </dgm:pt>
    <dgm:pt modelId="{3485EF7B-4A2C-41D6-B3AD-7B72B717E28F}" type="parTrans" cxnId="{B0B4D4B5-7C3F-44E4-8C6D-633E55B1F9B9}">
      <dgm:prSet/>
      <dgm:spPr/>
      <dgm:t>
        <a:bodyPr/>
        <a:lstStyle/>
        <a:p>
          <a:endParaRPr lang="en-US"/>
        </a:p>
      </dgm:t>
    </dgm:pt>
    <dgm:pt modelId="{978BC02D-DBB7-420D-B503-2D3C9A3972D8}" type="sibTrans" cxnId="{B0B4D4B5-7C3F-44E4-8C6D-633E55B1F9B9}">
      <dgm:prSet/>
      <dgm:spPr/>
      <dgm:t>
        <a:bodyPr/>
        <a:lstStyle/>
        <a:p>
          <a:endParaRPr lang="en-US"/>
        </a:p>
      </dgm:t>
    </dgm:pt>
    <dgm:pt modelId="{8A274DFF-D23C-4D66-BA16-03822B122433}">
      <dgm:prSet/>
      <dgm:spPr/>
      <dgm:t>
        <a:bodyPr/>
        <a:lstStyle/>
        <a:p>
          <a:endParaRPr lang="en-US"/>
        </a:p>
      </dgm:t>
    </dgm:pt>
    <dgm:pt modelId="{468B91A8-1CFA-4151-91B5-16B8FD3A6A78}" type="parTrans" cxnId="{D54C9280-80D6-4D07-B183-6E71925A31C0}">
      <dgm:prSet/>
      <dgm:spPr/>
      <dgm:t>
        <a:bodyPr/>
        <a:lstStyle/>
        <a:p>
          <a:endParaRPr lang="en-US"/>
        </a:p>
      </dgm:t>
    </dgm:pt>
    <dgm:pt modelId="{033CDC5B-86CA-44DB-BDB7-F2E81693642E}" type="sibTrans" cxnId="{D54C9280-80D6-4D07-B183-6E71925A31C0}">
      <dgm:prSet/>
      <dgm:spPr/>
      <dgm:t>
        <a:bodyPr/>
        <a:lstStyle/>
        <a:p>
          <a:endParaRPr lang="en-US"/>
        </a:p>
      </dgm:t>
    </dgm:pt>
    <dgm:pt modelId="{BA28039C-8E19-4CAB-B7D8-E0CCB67EA7E3}">
      <dgm:prSet/>
      <dgm:spPr>
        <a:solidFill>
          <a:srgbClr val="0E8D90"/>
        </a:solidFill>
      </dgm:spPr>
      <dgm:t>
        <a:bodyPr/>
        <a:lstStyle/>
        <a:p>
          <a:pPr>
            <a:buFont typeface="Wingdings" panose="05000000000000000000" pitchFamily="2" charset="2"/>
            <a:buChar char=""/>
          </a:pPr>
          <a:r>
            <a:rPr lang="en-US"/>
            <a:t>Annual Fire Safety Inspection</a:t>
          </a:r>
        </a:p>
      </dgm:t>
    </dgm:pt>
    <dgm:pt modelId="{741C7194-36E6-42C4-8FB0-BC964EC22240}" type="parTrans" cxnId="{8BFE3A27-3723-4E58-9E7C-B7419981CDB4}">
      <dgm:prSet/>
      <dgm:spPr/>
      <dgm:t>
        <a:bodyPr/>
        <a:lstStyle/>
        <a:p>
          <a:endParaRPr lang="en-US"/>
        </a:p>
      </dgm:t>
    </dgm:pt>
    <dgm:pt modelId="{2FD2A257-6D01-4377-8603-35FF8C05510A}" type="sibTrans" cxnId="{8BFE3A27-3723-4E58-9E7C-B7419981CDB4}">
      <dgm:prSet/>
      <dgm:spPr/>
      <dgm:t>
        <a:bodyPr/>
        <a:lstStyle/>
        <a:p>
          <a:endParaRPr lang="en-US"/>
        </a:p>
      </dgm:t>
    </dgm:pt>
    <dgm:pt modelId="{E13613A9-B4D8-4D6F-96A0-D02ADBB81A4C}">
      <dgm:prSet custT="1"/>
      <dgm:spPr>
        <a:solidFill>
          <a:srgbClr val="0E8D90"/>
        </a:solidFill>
      </dgm:spPr>
      <dgm:t>
        <a:bodyPr/>
        <a:lstStyle/>
        <a:p>
          <a:endParaRPr lang="en-US"/>
        </a:p>
      </dgm:t>
    </dgm:pt>
    <dgm:pt modelId="{09BFA4B5-2A20-4151-AC9A-F08EBCD4CD3E}" type="sibTrans" cxnId="{C5C7225E-575E-4A96-A161-21145F1A5909}">
      <dgm:prSet/>
      <dgm:spPr/>
      <dgm:t>
        <a:bodyPr/>
        <a:lstStyle/>
        <a:p>
          <a:endParaRPr lang="en-US"/>
        </a:p>
      </dgm:t>
    </dgm:pt>
    <dgm:pt modelId="{ECE61DC9-F3FE-45D0-97E3-64F9D3688222}" type="parTrans" cxnId="{C5C7225E-575E-4A96-A161-21145F1A5909}">
      <dgm:prSet/>
      <dgm:spPr/>
      <dgm:t>
        <a:bodyPr/>
        <a:lstStyle/>
        <a:p>
          <a:endParaRPr lang="en-US"/>
        </a:p>
      </dgm:t>
    </dgm:pt>
    <dgm:pt modelId="{82001B81-25E2-46B7-BA34-0BC7107A165C}">
      <dgm:prSet custT="1"/>
      <dgm:spPr>
        <a:solidFill>
          <a:srgbClr val="0E8D90"/>
        </a:solidFill>
      </dgm:spPr>
      <dgm:t>
        <a:bodyPr/>
        <a:lstStyle/>
        <a:p>
          <a:endParaRPr lang="en-US"/>
        </a:p>
      </dgm:t>
    </dgm:pt>
    <dgm:pt modelId="{F818BCAA-276B-45D4-AC05-889A47A89543}" type="sibTrans" cxnId="{ED26D20C-1802-4882-A0AD-630354F40758}">
      <dgm:prSet/>
      <dgm:spPr/>
      <dgm:t>
        <a:bodyPr/>
        <a:lstStyle/>
        <a:p>
          <a:endParaRPr lang="en-US"/>
        </a:p>
      </dgm:t>
    </dgm:pt>
    <dgm:pt modelId="{09AE90D8-FC6C-4AF6-A329-9EE9BADA0B30}" type="parTrans" cxnId="{ED26D20C-1802-4882-A0AD-630354F40758}">
      <dgm:prSet/>
      <dgm:spPr/>
      <dgm:t>
        <a:bodyPr/>
        <a:lstStyle/>
        <a:p>
          <a:endParaRPr lang="en-US"/>
        </a:p>
      </dgm:t>
    </dgm:pt>
    <dgm:pt modelId="{C230BF9C-2182-4656-9EEB-74867271947B}">
      <dgm:prSet custT="1"/>
      <dgm:spPr>
        <a:solidFill>
          <a:srgbClr val="0E8D90"/>
        </a:solidFill>
      </dgm:spPr>
      <dgm:t>
        <a:bodyPr/>
        <a:lstStyle/>
        <a:p>
          <a:endParaRPr lang="en-US"/>
        </a:p>
      </dgm:t>
    </dgm:pt>
    <dgm:pt modelId="{9B84E800-F100-4A4A-9A26-641D71DB504C}" type="sibTrans" cxnId="{0B65BBE8-8A38-4191-85FD-E466F848CA4B}">
      <dgm:prSet/>
      <dgm:spPr/>
      <dgm:t>
        <a:bodyPr/>
        <a:lstStyle/>
        <a:p>
          <a:endParaRPr lang="en-US"/>
        </a:p>
      </dgm:t>
    </dgm:pt>
    <dgm:pt modelId="{A6D5067B-9AF0-44BF-9EBB-B5DDFE6BC0B9}" type="parTrans" cxnId="{0B65BBE8-8A38-4191-85FD-E466F848CA4B}">
      <dgm:prSet/>
      <dgm:spPr/>
      <dgm:t>
        <a:bodyPr/>
        <a:lstStyle/>
        <a:p>
          <a:endParaRPr lang="en-US"/>
        </a:p>
      </dgm:t>
    </dgm:pt>
    <dgm:pt modelId="{C6FC19EF-606A-47E3-B311-308383320AB7}">
      <dgm:prSet phldrT="[Text]" custT="1"/>
      <dgm:spPr>
        <a:solidFill>
          <a:srgbClr val="0E8D90"/>
        </a:solidFill>
      </dgm:spPr>
      <dgm:t>
        <a:bodyPr/>
        <a:lstStyle/>
        <a:p>
          <a:endParaRPr lang="en-US"/>
        </a:p>
      </dgm:t>
    </dgm:pt>
    <dgm:pt modelId="{B6C6778E-DD43-48F9-B171-49A8A35C4CBF}" type="sibTrans" cxnId="{28C85FF1-97A0-4C17-A67A-CF963BAED3E1}">
      <dgm:prSet/>
      <dgm:spPr/>
      <dgm:t>
        <a:bodyPr/>
        <a:lstStyle/>
        <a:p>
          <a:endParaRPr lang="en-US"/>
        </a:p>
      </dgm:t>
    </dgm:pt>
    <dgm:pt modelId="{1131902F-F254-4D58-87BC-085A3D05C9E1}" type="parTrans" cxnId="{28C85FF1-97A0-4C17-A67A-CF963BAED3E1}">
      <dgm:prSet/>
      <dgm:spPr/>
      <dgm:t>
        <a:bodyPr/>
        <a:lstStyle/>
        <a:p>
          <a:endParaRPr lang="en-US"/>
        </a:p>
      </dgm:t>
    </dgm:pt>
    <dgm:pt modelId="{8C7357C0-558D-4EC0-BD02-88BF94875B38}">
      <dgm:prSet custT="1"/>
      <dgm:spPr>
        <a:solidFill>
          <a:srgbClr val="0E8D90"/>
        </a:solidFill>
      </dgm:spPr>
      <dgm:t>
        <a:bodyPr/>
        <a:lstStyle/>
        <a:p>
          <a:pPr algn="l">
            <a:buFont typeface="Wingdings" panose="05000000000000000000" pitchFamily="2" charset="2"/>
            <a:buNone/>
          </a:pPr>
          <a:endParaRPr lang="en-US" sz="2300" b="0">
            <a:latin typeface="+mj-lt"/>
          </a:endParaRPr>
        </a:p>
      </dgm:t>
    </dgm:pt>
    <dgm:pt modelId="{0C8731A0-2C6D-4C0B-AF1F-6301758DC39C}" type="sibTrans" cxnId="{38A54B30-071A-4582-A1A7-454B69EB1AC5}">
      <dgm:prSet/>
      <dgm:spPr/>
      <dgm:t>
        <a:bodyPr/>
        <a:lstStyle/>
        <a:p>
          <a:endParaRPr lang="en-US"/>
        </a:p>
      </dgm:t>
    </dgm:pt>
    <dgm:pt modelId="{D98110AA-C7E7-4687-A3EB-44FF5A275E04}" type="parTrans" cxnId="{38A54B30-071A-4582-A1A7-454B69EB1AC5}">
      <dgm:prSet/>
      <dgm:spPr/>
      <dgm:t>
        <a:bodyPr/>
        <a:lstStyle/>
        <a:p>
          <a:endParaRPr lang="en-US"/>
        </a:p>
      </dgm:t>
    </dgm:pt>
    <dgm:pt modelId="{D19336E3-2B8E-4982-B79C-9D3FE9133E3B}">
      <dgm:prSet/>
      <dgm:spPr/>
      <dgm:t>
        <a:bodyPr/>
        <a:lstStyle/>
        <a:p>
          <a:endParaRPr lang="en-US"/>
        </a:p>
      </dgm:t>
    </dgm:pt>
    <dgm:pt modelId="{18F11117-4F3C-4837-ACAE-384ECF5233DB}" type="parTrans" cxnId="{474E8D19-53AA-4D37-9D98-0D62EB505AF0}">
      <dgm:prSet/>
      <dgm:spPr/>
      <dgm:t>
        <a:bodyPr/>
        <a:lstStyle/>
        <a:p>
          <a:endParaRPr lang="en-US"/>
        </a:p>
      </dgm:t>
    </dgm:pt>
    <dgm:pt modelId="{168F7957-0633-47BF-A8B6-B65784CA1501}" type="sibTrans" cxnId="{474E8D19-53AA-4D37-9D98-0D62EB505AF0}">
      <dgm:prSet/>
      <dgm:spPr/>
      <dgm:t>
        <a:bodyPr/>
        <a:lstStyle/>
        <a:p>
          <a:endParaRPr lang="en-US"/>
        </a:p>
      </dgm:t>
    </dgm:pt>
    <dgm:pt modelId="{4B9ED0CE-7C42-4016-997C-37F5F885F415}">
      <dgm:prSet/>
      <dgm:spPr/>
      <dgm:t>
        <a:bodyPr/>
        <a:lstStyle/>
        <a:p>
          <a:endParaRPr lang="en-US"/>
        </a:p>
      </dgm:t>
    </dgm:pt>
    <dgm:pt modelId="{BC1539EF-3856-40ED-B43B-3A3C79311CE4}" type="parTrans" cxnId="{5F24081F-C785-48C7-98F2-3F6569384A78}">
      <dgm:prSet/>
      <dgm:spPr/>
      <dgm:t>
        <a:bodyPr/>
        <a:lstStyle/>
        <a:p>
          <a:endParaRPr lang="en-US"/>
        </a:p>
      </dgm:t>
    </dgm:pt>
    <dgm:pt modelId="{FB1315A1-D1D1-4022-B6FD-195B81926354}" type="sibTrans" cxnId="{5F24081F-C785-48C7-98F2-3F6569384A78}">
      <dgm:prSet/>
      <dgm:spPr/>
      <dgm:t>
        <a:bodyPr/>
        <a:lstStyle/>
        <a:p>
          <a:endParaRPr lang="en-US"/>
        </a:p>
      </dgm:t>
    </dgm:pt>
    <dgm:pt modelId="{1FD77F09-5E75-408A-AFDD-785415BF0F58}">
      <dgm:prSet/>
      <dgm:spPr/>
      <dgm:t>
        <a:bodyPr/>
        <a:lstStyle/>
        <a:p>
          <a:endParaRPr lang="en-US"/>
        </a:p>
      </dgm:t>
    </dgm:pt>
    <dgm:pt modelId="{F613BE91-5E16-4180-A60F-D2E0CC1624F2}" type="parTrans" cxnId="{726B0086-58B1-49D7-BB4A-8A1AA56CB216}">
      <dgm:prSet/>
      <dgm:spPr/>
      <dgm:t>
        <a:bodyPr/>
        <a:lstStyle/>
        <a:p>
          <a:endParaRPr lang="en-US"/>
        </a:p>
      </dgm:t>
    </dgm:pt>
    <dgm:pt modelId="{35CF3C7C-423D-4794-8202-BDF2334F8CAF}" type="sibTrans" cxnId="{726B0086-58B1-49D7-BB4A-8A1AA56CB216}">
      <dgm:prSet/>
      <dgm:spPr/>
      <dgm:t>
        <a:bodyPr/>
        <a:lstStyle/>
        <a:p>
          <a:endParaRPr lang="en-US"/>
        </a:p>
      </dgm:t>
    </dgm:pt>
    <dgm:pt modelId="{0A42D41A-3B2C-4477-93A4-BCEB87F0668F}">
      <dgm:prSet/>
      <dgm:spPr/>
      <dgm:t>
        <a:bodyPr/>
        <a:lstStyle/>
        <a:p>
          <a:endParaRPr lang="en-US"/>
        </a:p>
      </dgm:t>
    </dgm:pt>
    <dgm:pt modelId="{B3097DA1-25CE-48CA-A452-140125BAAA2F}" type="parTrans" cxnId="{BEE9A627-7289-4A4D-BFB9-85BCA96094BF}">
      <dgm:prSet/>
      <dgm:spPr/>
      <dgm:t>
        <a:bodyPr/>
        <a:lstStyle/>
        <a:p>
          <a:endParaRPr lang="en-US"/>
        </a:p>
      </dgm:t>
    </dgm:pt>
    <dgm:pt modelId="{975B151D-82C9-4384-9683-6D5379F83E20}" type="sibTrans" cxnId="{BEE9A627-7289-4A4D-BFB9-85BCA96094BF}">
      <dgm:prSet/>
      <dgm:spPr/>
      <dgm:t>
        <a:bodyPr/>
        <a:lstStyle/>
        <a:p>
          <a:endParaRPr lang="en-US"/>
        </a:p>
      </dgm:t>
    </dgm:pt>
    <dgm:pt modelId="{2D1AA063-A4CE-477A-ADFA-3069B6319E8C}">
      <dgm:prSet/>
      <dgm:spPr>
        <a:solidFill>
          <a:srgbClr val="0E8D90"/>
        </a:solidFill>
      </dgm:spPr>
      <dgm:t>
        <a:bodyPr/>
        <a:lstStyle/>
        <a:p>
          <a:pPr>
            <a:buNone/>
          </a:pPr>
          <a:r>
            <a:rPr lang="en-US" b="1"/>
            <a:t>Maintenance Plans:</a:t>
          </a:r>
        </a:p>
      </dgm:t>
    </dgm:pt>
    <dgm:pt modelId="{101B3FBA-E538-4664-9A86-B1D2409E6C93}" type="parTrans" cxnId="{5B445C7D-A7B9-4660-8960-00A88BEF7815}">
      <dgm:prSet/>
      <dgm:spPr/>
      <dgm:t>
        <a:bodyPr/>
        <a:lstStyle/>
        <a:p>
          <a:endParaRPr lang="en-US"/>
        </a:p>
      </dgm:t>
    </dgm:pt>
    <dgm:pt modelId="{DA7B6CBA-2017-41F6-9078-F1984F467C0C}" type="sibTrans" cxnId="{5B445C7D-A7B9-4660-8960-00A88BEF7815}">
      <dgm:prSet/>
      <dgm:spPr/>
      <dgm:t>
        <a:bodyPr/>
        <a:lstStyle/>
        <a:p>
          <a:endParaRPr lang="en-US"/>
        </a:p>
      </dgm:t>
    </dgm:pt>
    <dgm:pt modelId="{A5B2FE59-5405-455F-A906-81239CBA6789}">
      <dgm:prSet/>
      <dgm:spPr>
        <a:solidFill>
          <a:srgbClr val="0E8D90"/>
        </a:solidFill>
      </dgm:spPr>
      <dgm:t>
        <a:bodyPr/>
        <a:lstStyle/>
        <a:p>
          <a:pPr>
            <a:buFont typeface="Wingdings" panose="05000000000000000000" pitchFamily="2" charset="2"/>
            <a:buChar char=""/>
          </a:pPr>
          <a:r>
            <a:rPr lang="en-US"/>
            <a:t>Schedule for regular disposal of expired foods</a:t>
          </a:r>
        </a:p>
      </dgm:t>
    </dgm:pt>
    <dgm:pt modelId="{CAB03197-21D5-4BDB-A636-45035C1E88E2}" type="parTrans" cxnId="{19B72288-C44E-4045-9FBD-2414CB76B6AC}">
      <dgm:prSet/>
      <dgm:spPr/>
      <dgm:t>
        <a:bodyPr/>
        <a:lstStyle/>
        <a:p>
          <a:endParaRPr lang="en-US"/>
        </a:p>
      </dgm:t>
    </dgm:pt>
    <dgm:pt modelId="{2EB94B84-738A-481B-B0ED-CD60A919A2F5}" type="sibTrans" cxnId="{19B72288-C44E-4045-9FBD-2414CB76B6AC}">
      <dgm:prSet/>
      <dgm:spPr/>
      <dgm:t>
        <a:bodyPr/>
        <a:lstStyle/>
        <a:p>
          <a:endParaRPr lang="en-US"/>
        </a:p>
      </dgm:t>
    </dgm:pt>
    <dgm:pt modelId="{1C7BDF22-BDD2-4D27-84CB-B26958C69612}">
      <dgm:prSet/>
      <dgm:spPr>
        <a:solidFill>
          <a:srgbClr val="0E8D90"/>
        </a:solidFill>
      </dgm:spPr>
      <dgm:t>
        <a:bodyPr/>
        <a:lstStyle/>
        <a:p>
          <a:pPr>
            <a:buFont typeface="Wingdings" panose="05000000000000000000" pitchFamily="2" charset="2"/>
            <a:buChar char=""/>
          </a:pPr>
          <a:r>
            <a:rPr lang="en-US"/>
            <a:t>Schedule replacement of blown out light bulbs throughout the facility.</a:t>
          </a:r>
        </a:p>
      </dgm:t>
    </dgm:pt>
    <dgm:pt modelId="{43FAA4F2-C068-4FA5-9BFC-8AA2C4592D82}" type="parTrans" cxnId="{BE472160-A81B-4D53-8D7D-F95912BCC316}">
      <dgm:prSet/>
      <dgm:spPr/>
      <dgm:t>
        <a:bodyPr/>
        <a:lstStyle/>
        <a:p>
          <a:endParaRPr lang="en-US"/>
        </a:p>
      </dgm:t>
    </dgm:pt>
    <dgm:pt modelId="{DDFF8553-9136-4122-A644-A3B4629794B5}" type="sibTrans" cxnId="{BE472160-A81B-4D53-8D7D-F95912BCC316}">
      <dgm:prSet/>
      <dgm:spPr/>
      <dgm:t>
        <a:bodyPr/>
        <a:lstStyle/>
        <a:p>
          <a:endParaRPr lang="en-US"/>
        </a:p>
      </dgm:t>
    </dgm:pt>
    <dgm:pt modelId="{96FCA7A8-AA1C-42C9-B4C8-C6A21A785A8C}">
      <dgm:prSet/>
      <dgm:spPr>
        <a:solidFill>
          <a:srgbClr val="0E8D90"/>
        </a:solidFill>
      </dgm:spPr>
      <dgm:t>
        <a:bodyPr/>
        <a:lstStyle/>
        <a:p>
          <a:pPr>
            <a:buFont typeface="Wingdings" panose="05000000000000000000" pitchFamily="2" charset="2"/>
            <a:buChar char=""/>
          </a:pPr>
          <a:r>
            <a:rPr lang="en-US"/>
            <a:t>Schedule daily rounds to ensure adequate supply of tissue, soap and paper towels in restrooms</a:t>
          </a:r>
        </a:p>
      </dgm:t>
    </dgm:pt>
    <dgm:pt modelId="{8BB8ED2A-76C1-48AC-B4D7-479F775CBA2B}" type="parTrans" cxnId="{8E54CAE3-6420-4963-A712-3BCEB806068D}">
      <dgm:prSet/>
      <dgm:spPr/>
      <dgm:t>
        <a:bodyPr/>
        <a:lstStyle/>
        <a:p>
          <a:endParaRPr lang="en-US"/>
        </a:p>
      </dgm:t>
    </dgm:pt>
    <dgm:pt modelId="{467762F9-3F95-4E96-AF3A-5F60B3586768}" type="sibTrans" cxnId="{8E54CAE3-6420-4963-A712-3BCEB806068D}">
      <dgm:prSet/>
      <dgm:spPr/>
      <dgm:t>
        <a:bodyPr/>
        <a:lstStyle/>
        <a:p>
          <a:endParaRPr lang="en-US"/>
        </a:p>
      </dgm:t>
    </dgm:pt>
    <dgm:pt modelId="{7C8A0FF7-96D6-4B1E-BFB6-C3724F37CE5C}">
      <dgm:prSet/>
      <dgm:spPr>
        <a:solidFill>
          <a:srgbClr val="0E8D90"/>
        </a:solidFill>
      </dgm:spPr>
      <dgm:t>
        <a:bodyPr/>
        <a:lstStyle/>
        <a:p>
          <a:pPr>
            <a:buFont typeface="Wingdings" panose="05000000000000000000" pitchFamily="2" charset="2"/>
            <a:buChar char=""/>
          </a:pPr>
          <a:r>
            <a:rPr lang="en-US"/>
            <a:t>Schedule for testing exit alarms, smoke detectors, &amp; fire extinguishers</a:t>
          </a:r>
        </a:p>
      </dgm:t>
    </dgm:pt>
    <dgm:pt modelId="{587D7AD6-0FD5-40D8-95B3-0AFAE04772CC}" type="parTrans" cxnId="{9656AD25-79E1-484E-B0D1-96B6BF3DFDF9}">
      <dgm:prSet/>
      <dgm:spPr/>
      <dgm:t>
        <a:bodyPr/>
        <a:lstStyle/>
        <a:p>
          <a:endParaRPr lang="en-US"/>
        </a:p>
      </dgm:t>
    </dgm:pt>
    <dgm:pt modelId="{B72BC9A9-8971-41C6-9FF3-8C68A4718DCF}" type="sibTrans" cxnId="{9656AD25-79E1-484E-B0D1-96B6BF3DFDF9}">
      <dgm:prSet/>
      <dgm:spPr/>
      <dgm:t>
        <a:bodyPr/>
        <a:lstStyle/>
        <a:p>
          <a:endParaRPr lang="en-US"/>
        </a:p>
      </dgm:t>
    </dgm:pt>
    <dgm:pt modelId="{AD179755-A6B3-41FB-83CA-C2519F2A4F3B}">
      <dgm:prSet/>
      <dgm:spPr>
        <a:solidFill>
          <a:srgbClr val="0E8D90"/>
        </a:solidFill>
      </dgm:spPr>
      <dgm:t>
        <a:bodyPr/>
        <a:lstStyle/>
        <a:p>
          <a:pPr>
            <a:buFont typeface="Wingdings" panose="05000000000000000000" pitchFamily="2" charset="2"/>
            <a:buChar char=""/>
          </a:pPr>
          <a:r>
            <a:rPr lang="en-US"/>
            <a:t>Policy for Repairs &amp; Maintenance</a:t>
          </a:r>
        </a:p>
      </dgm:t>
    </dgm:pt>
    <dgm:pt modelId="{D751E49C-687D-42D3-86DF-A3D3E638D939}" type="parTrans" cxnId="{81068B41-6319-408D-8B29-AEDCFCABEF7A}">
      <dgm:prSet/>
      <dgm:spPr/>
      <dgm:t>
        <a:bodyPr/>
        <a:lstStyle/>
        <a:p>
          <a:endParaRPr lang="en-US"/>
        </a:p>
      </dgm:t>
    </dgm:pt>
    <dgm:pt modelId="{3C7D263F-30EB-4D3E-98CC-09375272D5B4}" type="sibTrans" cxnId="{81068B41-6319-408D-8B29-AEDCFCABEF7A}">
      <dgm:prSet/>
      <dgm:spPr/>
      <dgm:t>
        <a:bodyPr/>
        <a:lstStyle/>
        <a:p>
          <a:endParaRPr lang="en-US"/>
        </a:p>
      </dgm:t>
    </dgm:pt>
    <dgm:pt modelId="{33C2F8A6-FBBA-4339-ACCD-F7880113E3B3}">
      <dgm:prSet/>
      <dgm:spPr>
        <a:solidFill>
          <a:srgbClr val="0E8D90"/>
        </a:solidFill>
      </dgm:spPr>
      <dgm:t>
        <a:bodyPr/>
        <a:lstStyle/>
        <a:p>
          <a:pPr>
            <a:buFont typeface="Wingdings" panose="05000000000000000000" pitchFamily="2" charset="2"/>
            <a:buChar char=""/>
          </a:pPr>
          <a:r>
            <a:rPr lang="en-US"/>
            <a:t>Log of Maintenance, Repairs, &amp; Janitorial Services</a:t>
          </a:r>
        </a:p>
      </dgm:t>
    </dgm:pt>
    <dgm:pt modelId="{D714A164-7564-45AF-9596-4A8241DB134C}" type="parTrans" cxnId="{A643F4F1-A475-4782-B66A-D1DDF9A26DBE}">
      <dgm:prSet/>
      <dgm:spPr/>
      <dgm:t>
        <a:bodyPr/>
        <a:lstStyle/>
        <a:p>
          <a:endParaRPr lang="en-US"/>
        </a:p>
      </dgm:t>
    </dgm:pt>
    <dgm:pt modelId="{8F3CBC47-E684-400E-B93D-B8D25B41A882}" type="sibTrans" cxnId="{A643F4F1-A475-4782-B66A-D1DDF9A26DBE}">
      <dgm:prSet/>
      <dgm:spPr/>
      <dgm:t>
        <a:bodyPr/>
        <a:lstStyle/>
        <a:p>
          <a:endParaRPr lang="en-US"/>
        </a:p>
      </dgm:t>
    </dgm:pt>
    <dgm:pt modelId="{6B71872E-398D-4E06-84C3-C48BE4DA00F4}">
      <dgm:prSet/>
      <dgm:spPr>
        <a:solidFill>
          <a:srgbClr val="0E8D90"/>
        </a:solidFill>
      </dgm:spPr>
      <dgm:t>
        <a:bodyPr/>
        <a:lstStyle/>
        <a:p>
          <a:pPr>
            <a:buFont typeface="Wingdings" panose="05000000000000000000" pitchFamily="2" charset="2"/>
            <a:buChar char=""/>
          </a:pPr>
          <a:r>
            <a:rPr lang="en-US"/>
            <a:t>Pest Control</a:t>
          </a:r>
        </a:p>
      </dgm:t>
    </dgm:pt>
    <dgm:pt modelId="{B8D92C84-DCF7-4863-A6EE-C71293735044}" type="parTrans" cxnId="{2760CC30-0603-4DC8-8DA3-4700E3D55BAB}">
      <dgm:prSet/>
      <dgm:spPr/>
      <dgm:t>
        <a:bodyPr/>
        <a:lstStyle/>
        <a:p>
          <a:endParaRPr lang="en-US"/>
        </a:p>
      </dgm:t>
    </dgm:pt>
    <dgm:pt modelId="{2B859E32-BBAC-4D60-BB03-BA331BA39A3E}" type="sibTrans" cxnId="{2760CC30-0603-4DC8-8DA3-4700E3D55BAB}">
      <dgm:prSet/>
      <dgm:spPr/>
      <dgm:t>
        <a:bodyPr/>
        <a:lstStyle/>
        <a:p>
          <a:endParaRPr lang="en-US"/>
        </a:p>
      </dgm:t>
    </dgm:pt>
    <dgm:pt modelId="{8917044D-0BBE-4399-8F5F-C47D1002D173}">
      <dgm:prSet/>
      <dgm:spPr>
        <a:solidFill>
          <a:srgbClr val="0E8D90"/>
        </a:solidFill>
      </dgm:spPr>
      <dgm:t>
        <a:bodyPr/>
        <a:lstStyle/>
        <a:p>
          <a:pPr>
            <a:buFont typeface="Wingdings" panose="05000000000000000000" pitchFamily="2" charset="2"/>
            <a:buChar char=""/>
          </a:pPr>
          <a:r>
            <a:rPr lang="en-US"/>
            <a:t>Annual Facility Review Attestation</a:t>
          </a:r>
        </a:p>
      </dgm:t>
    </dgm:pt>
    <dgm:pt modelId="{F3D9EED8-4FA6-44F8-8C41-5E34037CB64C}" type="parTrans" cxnId="{7A95B326-CF3E-446F-9A6A-138E72CD3864}">
      <dgm:prSet/>
      <dgm:spPr/>
      <dgm:t>
        <a:bodyPr/>
        <a:lstStyle/>
        <a:p>
          <a:endParaRPr lang="en-US"/>
        </a:p>
      </dgm:t>
    </dgm:pt>
    <dgm:pt modelId="{FC2F4798-3482-47F2-A5BA-809CC7CECB54}" type="sibTrans" cxnId="{7A95B326-CF3E-446F-9A6A-138E72CD3864}">
      <dgm:prSet/>
      <dgm:spPr/>
      <dgm:t>
        <a:bodyPr/>
        <a:lstStyle/>
        <a:p>
          <a:endParaRPr lang="en-US"/>
        </a:p>
      </dgm:t>
    </dgm:pt>
    <dgm:pt modelId="{6EA0B3D3-8F54-4E0B-8C4F-8C94E889E201}">
      <dgm:prSet/>
      <dgm:spPr>
        <a:solidFill>
          <a:srgbClr val="0E8D90"/>
        </a:solidFill>
      </dgm:spPr>
      <dgm:t>
        <a:bodyPr/>
        <a:lstStyle/>
        <a:p>
          <a:pPr>
            <a:buFont typeface="Wingdings" panose="05000000000000000000" pitchFamily="2" charset="2"/>
            <a:buChar char=""/>
          </a:pPr>
          <a:endParaRPr lang="en-US"/>
        </a:p>
      </dgm:t>
    </dgm:pt>
    <dgm:pt modelId="{2C05E77A-BCDA-499E-9245-525CDCC1D8DE}" type="parTrans" cxnId="{86873551-AB6F-49E5-B953-19B28222E7C6}">
      <dgm:prSet/>
      <dgm:spPr/>
      <dgm:t>
        <a:bodyPr/>
        <a:lstStyle/>
        <a:p>
          <a:endParaRPr lang="en-US"/>
        </a:p>
      </dgm:t>
    </dgm:pt>
    <dgm:pt modelId="{2BFF1033-2361-4DB2-A465-09CCA183D4FA}" type="sibTrans" cxnId="{86873551-AB6F-49E5-B953-19B28222E7C6}">
      <dgm:prSet/>
      <dgm:spPr/>
      <dgm:t>
        <a:bodyPr/>
        <a:lstStyle/>
        <a:p>
          <a:endParaRPr lang="en-US"/>
        </a:p>
      </dgm:t>
    </dgm:pt>
    <dgm:pt modelId="{79EED820-2F60-4EA6-BB26-9787DDA1B0F9}">
      <dgm:prSet/>
      <dgm:spPr>
        <a:solidFill>
          <a:srgbClr val="0E8D90"/>
        </a:solidFill>
      </dgm:spPr>
      <dgm:t>
        <a:bodyPr/>
        <a:lstStyle/>
        <a:p>
          <a:pPr>
            <a:buFont typeface="Wingdings" panose="05000000000000000000" pitchFamily="2" charset="2"/>
            <a:buChar char=""/>
          </a:pPr>
          <a:r>
            <a:rPr lang="en-US"/>
            <a:t>Protocols of storage of toxic chemicals </a:t>
          </a:r>
        </a:p>
      </dgm:t>
    </dgm:pt>
    <dgm:pt modelId="{F9E249D2-EC04-42B3-A435-E0EA0F634F17}" type="parTrans" cxnId="{1D2444A5-A8C9-4201-BBF8-1F0F78098CCC}">
      <dgm:prSet/>
      <dgm:spPr/>
      <dgm:t>
        <a:bodyPr/>
        <a:lstStyle/>
        <a:p>
          <a:endParaRPr lang="en-US"/>
        </a:p>
      </dgm:t>
    </dgm:pt>
    <dgm:pt modelId="{5713967B-80CD-4511-A508-5A48CEA59770}" type="sibTrans" cxnId="{1D2444A5-A8C9-4201-BBF8-1F0F78098CCC}">
      <dgm:prSet/>
      <dgm:spPr/>
      <dgm:t>
        <a:bodyPr/>
        <a:lstStyle/>
        <a:p>
          <a:endParaRPr lang="en-US"/>
        </a:p>
      </dgm:t>
    </dgm:pt>
    <dgm:pt modelId="{DF4AB3C2-770C-4EB5-ACDE-1259797EA5F1}" type="pres">
      <dgm:prSet presAssocID="{5E9B1F08-2888-442C-8AD3-AC68AC27BAD0}" presName="composite" presStyleCnt="0">
        <dgm:presLayoutVars>
          <dgm:chMax val="1"/>
          <dgm:dir/>
          <dgm:resizeHandles val="exact"/>
        </dgm:presLayoutVars>
      </dgm:prSet>
      <dgm:spPr/>
    </dgm:pt>
    <dgm:pt modelId="{8FB025A2-1F63-46F9-ACF4-82B67AE136DA}" type="pres">
      <dgm:prSet presAssocID="{E33D066B-06CE-45BC-97F8-41065019735B}" presName="roof" presStyleLbl="dkBgShp" presStyleIdx="0" presStyleCnt="2" custScaleX="100000" custScaleY="42809" custLinFactNeighborY="13051"/>
      <dgm:spPr/>
    </dgm:pt>
    <dgm:pt modelId="{C1C6D40F-804C-450F-9694-D9BC12B1F3F3}" type="pres">
      <dgm:prSet presAssocID="{E33D066B-06CE-45BC-97F8-41065019735B}" presName="pillars" presStyleCnt="0"/>
      <dgm:spPr/>
    </dgm:pt>
    <dgm:pt modelId="{302F8671-6A93-4164-95AE-A0C8B6CD32B7}" type="pres">
      <dgm:prSet presAssocID="{E33D066B-06CE-45BC-97F8-41065019735B}" presName="pillar1" presStyleLbl="node1" presStyleIdx="0" presStyleCnt="2" custLinFactNeighborX="99760" custLinFactNeighborY="-1401">
        <dgm:presLayoutVars>
          <dgm:bulletEnabled val="1"/>
        </dgm:presLayoutVars>
      </dgm:prSet>
      <dgm:spPr/>
    </dgm:pt>
    <dgm:pt modelId="{7C921B97-A377-43F6-A06B-51D51A6E3432}" type="pres">
      <dgm:prSet presAssocID="{2D1AA063-A4CE-477A-ADFA-3069B6319E8C}" presName="pillarX" presStyleLbl="node1" presStyleIdx="1" presStyleCnt="2" custScaleX="97573" custScaleY="100011" custLinFactX="-55" custLinFactNeighborX="-100000" custLinFactNeighborY="-1585">
        <dgm:presLayoutVars>
          <dgm:bulletEnabled val="1"/>
        </dgm:presLayoutVars>
      </dgm:prSet>
      <dgm:spPr/>
    </dgm:pt>
    <dgm:pt modelId="{B09577F5-1016-41EB-9F74-6B5DC15B5DAD}" type="pres">
      <dgm:prSet presAssocID="{E33D066B-06CE-45BC-97F8-41065019735B}" presName="base" presStyleLbl="dkBgShp" presStyleIdx="1" presStyleCnt="2" custLinFactNeighborY="27400"/>
      <dgm:spPr>
        <a:solidFill>
          <a:srgbClr val="0E8D90"/>
        </a:solidFill>
      </dgm:spPr>
    </dgm:pt>
  </dgm:ptLst>
  <dgm:cxnLst>
    <dgm:cxn modelId="{02A95A07-DC01-4DB4-9D5F-DCBD93A7DA17}" type="presOf" srcId="{8917044D-0BBE-4399-8F5F-C47D1002D173}" destId="{302F8671-6A93-4164-95AE-A0C8B6CD32B7}" srcOrd="0" destOrd="5" presId="urn:microsoft.com/office/officeart/2005/8/layout/hList3"/>
    <dgm:cxn modelId="{D449400C-6B3B-424A-BD72-EA24CAE0F350}" type="presOf" srcId="{BA28039C-8E19-4CAB-B7D8-E0CCB67EA7E3}" destId="{302F8671-6A93-4164-95AE-A0C8B6CD32B7}" srcOrd="0" destOrd="4" presId="urn:microsoft.com/office/officeart/2005/8/layout/hList3"/>
    <dgm:cxn modelId="{ED26D20C-1802-4882-A0AD-630354F40758}" srcId="{8D91634E-BF6E-4FDB-AE89-B79163645C7C}" destId="{82001B81-25E2-46B7-BA34-0BC7107A165C}" srcOrd="1" destOrd="0" parTransId="{09AE90D8-FC6C-4AF6-A329-9EE9BADA0B30}" sibTransId="{F818BCAA-276B-45D4-AC05-889A47A89543}"/>
    <dgm:cxn modelId="{474E8D19-53AA-4D37-9D98-0D62EB505AF0}" srcId="{C6FC19EF-606A-47E3-B311-308383320AB7}" destId="{D19336E3-2B8E-4982-B79C-9D3FE9133E3B}" srcOrd="0" destOrd="0" parTransId="{18F11117-4F3C-4837-ACAE-384ECF5233DB}" sibTransId="{168F7957-0633-47BF-A8B6-B65784CA1501}"/>
    <dgm:cxn modelId="{A09DA71C-5DCA-419E-83CE-3E3372E6BB1D}" srcId="{E33D066B-06CE-45BC-97F8-41065019735B}" destId="{C50E8E60-915F-4D34-A5B9-D60174A00803}" srcOrd="0" destOrd="0" parTransId="{1141D052-7F36-4A5A-885C-BEDFF6E6C7C2}" sibTransId="{539405C7-EA37-4DF6-9487-034F2F70E5BD}"/>
    <dgm:cxn modelId="{5F24081F-C785-48C7-98F2-3F6569384A78}" srcId="{C6FC19EF-606A-47E3-B311-308383320AB7}" destId="{4B9ED0CE-7C42-4016-997C-37F5F885F415}" srcOrd="1" destOrd="0" parTransId="{BC1539EF-3856-40ED-B43B-3A3C79311CE4}" sibTransId="{FB1315A1-D1D1-4022-B6FD-195B81926354}"/>
    <dgm:cxn modelId="{DEABC421-E3C1-471C-A1CA-75F49E59038E}" type="presOf" srcId="{96FCA7A8-AA1C-42C9-B4C8-C6A21A785A8C}" destId="{7C921B97-A377-43F6-A06B-51D51A6E3432}" srcOrd="0" destOrd="4" presId="urn:microsoft.com/office/officeart/2005/8/layout/hList3"/>
    <dgm:cxn modelId="{9656AD25-79E1-484E-B0D1-96B6BF3DFDF9}" srcId="{2D1AA063-A4CE-477A-ADFA-3069B6319E8C}" destId="{7C8A0FF7-96D6-4B1E-BFB6-C3724F37CE5C}" srcOrd="1" destOrd="0" parTransId="{587D7AD6-0FD5-40D8-95B3-0AFAE04772CC}" sibTransId="{B72BC9A9-8971-41C6-9FF3-8C68A4718DCF}"/>
    <dgm:cxn modelId="{7A95B326-CF3E-446F-9A6A-138E72CD3864}" srcId="{C50E8E60-915F-4D34-A5B9-D60174A00803}" destId="{8917044D-0BBE-4399-8F5F-C47D1002D173}" srcOrd="4" destOrd="0" parTransId="{F3D9EED8-4FA6-44F8-8C41-5E34037CB64C}" sibTransId="{FC2F4798-3482-47F2-A5BA-809CC7CECB54}"/>
    <dgm:cxn modelId="{8BFE3A27-3723-4E58-9E7C-B7419981CDB4}" srcId="{C50E8E60-915F-4D34-A5B9-D60174A00803}" destId="{BA28039C-8E19-4CAB-B7D8-E0CCB67EA7E3}" srcOrd="3" destOrd="0" parTransId="{741C7194-36E6-42C4-8FB0-BC964EC22240}" sibTransId="{2FD2A257-6D01-4377-8603-35FF8C05510A}"/>
    <dgm:cxn modelId="{BEE9A627-7289-4A4D-BFB9-85BCA96094BF}" srcId="{C6FC19EF-606A-47E3-B311-308383320AB7}" destId="{0A42D41A-3B2C-4477-93A4-BCEB87F0668F}" srcOrd="3" destOrd="0" parTransId="{B3097DA1-25CE-48CA-A452-140125BAAA2F}" sibTransId="{975B151D-82C9-4384-9683-6D5379F83E20}"/>
    <dgm:cxn modelId="{C8D1852C-8D19-47AB-84C7-2B6B0BF22F9A}" type="presOf" srcId="{2D1AA063-A4CE-477A-ADFA-3069B6319E8C}" destId="{7C921B97-A377-43F6-A06B-51D51A6E3432}" srcOrd="0" destOrd="0" presId="urn:microsoft.com/office/officeart/2005/8/layout/hList3"/>
    <dgm:cxn modelId="{38A54B30-071A-4582-A1A7-454B69EB1AC5}" srcId="{5E9B1F08-2888-442C-8AD3-AC68AC27BAD0}" destId="{8C7357C0-558D-4EC0-BD02-88BF94875B38}" srcOrd="2" destOrd="0" parTransId="{D98110AA-C7E7-4687-A3EB-44FF5A275E04}" sibTransId="{0C8731A0-2C6D-4C0B-AF1F-6301758DC39C}"/>
    <dgm:cxn modelId="{2760CC30-0603-4DC8-8DA3-4700E3D55BAB}" srcId="{C50E8E60-915F-4D34-A5B9-D60174A00803}" destId="{6B71872E-398D-4E06-84C3-C48BE4DA00F4}" srcOrd="2" destOrd="0" parTransId="{B8D92C84-DCF7-4863-A6EE-C71293735044}" sibTransId="{2B859E32-BBAC-4D60-BB03-BA331BA39A3E}"/>
    <dgm:cxn modelId="{EF401634-8E08-4B9F-A777-6FEBFD05D4B2}" type="presOf" srcId="{33C2F8A6-FBBA-4339-ACCD-F7880113E3B3}" destId="{302F8671-6A93-4164-95AE-A0C8B6CD32B7}" srcOrd="0" destOrd="2" presId="urn:microsoft.com/office/officeart/2005/8/layout/hList3"/>
    <dgm:cxn modelId="{2FFF8B34-8804-464E-B311-41EA6EBEC435}" type="presOf" srcId="{6B71872E-398D-4E06-84C3-C48BE4DA00F4}" destId="{302F8671-6A93-4164-95AE-A0C8B6CD32B7}" srcOrd="0" destOrd="3" presId="urn:microsoft.com/office/officeart/2005/8/layout/hList3"/>
    <dgm:cxn modelId="{C5C7225E-575E-4A96-A161-21145F1A5909}" srcId="{8D91634E-BF6E-4FDB-AE89-B79163645C7C}" destId="{E13613A9-B4D8-4D6F-96A0-D02ADBB81A4C}" srcOrd="0" destOrd="0" parTransId="{ECE61DC9-F3FE-45D0-97E3-64F9D3688222}" sibTransId="{09BFA4B5-2A20-4151-AC9A-F08EBCD4CD3E}"/>
    <dgm:cxn modelId="{BE472160-A81B-4D53-8D7D-F95912BCC316}" srcId="{2D1AA063-A4CE-477A-ADFA-3069B6319E8C}" destId="{1C7BDF22-BDD2-4D27-84CB-B26958C69612}" srcOrd="2" destOrd="0" parTransId="{43FAA4F2-C068-4FA5-9BFC-8AA2C4592D82}" sibTransId="{DDFF8553-9136-4122-A644-A3B4629794B5}"/>
    <dgm:cxn modelId="{81068B41-6319-408D-8B29-AEDCFCABEF7A}" srcId="{C50E8E60-915F-4D34-A5B9-D60174A00803}" destId="{AD179755-A6B3-41FB-83CA-C2519F2A4F3B}" srcOrd="0" destOrd="0" parTransId="{D751E49C-687D-42D3-86DF-A3D3E638D939}" sibTransId="{3C7D263F-30EB-4D3E-98CC-09375272D5B4}"/>
    <dgm:cxn modelId="{94D7C241-49D6-413B-AF7E-6E67D199F8DF}" type="presOf" srcId="{E33D066B-06CE-45BC-97F8-41065019735B}" destId="{8FB025A2-1F63-46F9-ACF4-82B67AE136DA}" srcOrd="0" destOrd="0" presId="urn:microsoft.com/office/officeart/2005/8/layout/hList3"/>
    <dgm:cxn modelId="{32757449-E5BB-4126-A732-709EE8219436}" srcId="{5E9B1F08-2888-442C-8AD3-AC68AC27BAD0}" destId="{E33D066B-06CE-45BC-97F8-41065019735B}" srcOrd="0" destOrd="0" parTransId="{483CB076-83CB-4DA7-B685-C67B8696706B}" sibTransId="{6A84F42C-D47E-4A17-8A4E-32C97CA75142}"/>
    <dgm:cxn modelId="{C2C4CC6B-921B-470D-B7A0-3B6B82AD401B}" type="presOf" srcId="{C50E8E60-915F-4D34-A5B9-D60174A00803}" destId="{302F8671-6A93-4164-95AE-A0C8B6CD32B7}" srcOrd="0" destOrd="0" presId="urn:microsoft.com/office/officeart/2005/8/layout/hList3"/>
    <dgm:cxn modelId="{27B1934D-1020-46A4-953A-E275ED71B88A}" type="presOf" srcId="{1C7BDF22-BDD2-4D27-84CB-B26958C69612}" destId="{7C921B97-A377-43F6-A06B-51D51A6E3432}" srcOrd="0" destOrd="3" presId="urn:microsoft.com/office/officeart/2005/8/layout/hList3"/>
    <dgm:cxn modelId="{86873551-AB6F-49E5-B953-19B28222E7C6}" srcId="{C50E8E60-915F-4D34-A5B9-D60174A00803}" destId="{6EA0B3D3-8F54-4E0B-8C4F-8C94E889E201}" srcOrd="5" destOrd="0" parTransId="{2C05E77A-BCDA-499E-9245-525CDCC1D8DE}" sibTransId="{2BFF1033-2361-4DB2-A465-09CCA183D4FA}"/>
    <dgm:cxn modelId="{5B445C7D-A7B9-4660-8960-00A88BEF7815}" srcId="{E33D066B-06CE-45BC-97F8-41065019735B}" destId="{2D1AA063-A4CE-477A-ADFA-3069B6319E8C}" srcOrd="1" destOrd="0" parTransId="{101B3FBA-E538-4664-9A86-B1D2409E6C93}" sibTransId="{DA7B6CBA-2017-41F6-9078-F1984F467C0C}"/>
    <dgm:cxn modelId="{D54C9280-80D6-4D07-B183-6E71925A31C0}" srcId="{5E9B1F08-2888-442C-8AD3-AC68AC27BAD0}" destId="{8A274DFF-D23C-4D66-BA16-03822B122433}" srcOrd="4" destOrd="0" parTransId="{468B91A8-1CFA-4151-91B5-16B8FD3A6A78}" sibTransId="{033CDC5B-86CA-44DB-BDB7-F2E81693642E}"/>
    <dgm:cxn modelId="{0C6FBF83-36DB-4351-B1BA-55A3B965FFFD}" type="presOf" srcId="{AD179755-A6B3-41FB-83CA-C2519F2A4F3B}" destId="{302F8671-6A93-4164-95AE-A0C8B6CD32B7}" srcOrd="0" destOrd="1" presId="urn:microsoft.com/office/officeart/2005/8/layout/hList3"/>
    <dgm:cxn modelId="{726B0086-58B1-49D7-BB4A-8A1AA56CB216}" srcId="{C6FC19EF-606A-47E3-B311-308383320AB7}" destId="{1FD77F09-5E75-408A-AFDD-785415BF0F58}" srcOrd="2" destOrd="0" parTransId="{F613BE91-5E16-4180-A60F-D2E0CC1624F2}" sibTransId="{35CF3C7C-423D-4794-8202-BDF2334F8CAF}"/>
    <dgm:cxn modelId="{19B72288-C44E-4045-9FBD-2414CB76B6AC}" srcId="{2D1AA063-A4CE-477A-ADFA-3069B6319E8C}" destId="{A5B2FE59-5405-455F-A906-81239CBA6789}" srcOrd="0" destOrd="0" parTransId="{CAB03197-21D5-4BDB-A636-45035C1E88E2}" sibTransId="{2EB94B84-738A-481B-B0ED-CD60A919A2F5}"/>
    <dgm:cxn modelId="{1D2444A5-A8C9-4201-BBF8-1F0F78098CCC}" srcId="{2D1AA063-A4CE-477A-ADFA-3069B6319E8C}" destId="{79EED820-2F60-4EA6-BB26-9787DDA1B0F9}" srcOrd="4" destOrd="0" parTransId="{F9E249D2-EC04-42B3-A435-E0EA0F634F17}" sibTransId="{5713967B-80CD-4511-A508-5A48CEA59770}"/>
    <dgm:cxn modelId="{E2B467A5-7AAC-4FBD-9DFC-A46485DB0AC9}" type="presOf" srcId="{5E9B1F08-2888-442C-8AD3-AC68AC27BAD0}" destId="{DF4AB3C2-770C-4EB5-ACDE-1259797EA5F1}" srcOrd="0" destOrd="0" presId="urn:microsoft.com/office/officeart/2005/8/layout/hList3"/>
    <dgm:cxn modelId="{B0B4D4B5-7C3F-44E4-8C6D-633E55B1F9B9}" srcId="{5E9B1F08-2888-442C-8AD3-AC68AC27BAD0}" destId="{8D91634E-BF6E-4FDB-AE89-B79163645C7C}" srcOrd="3" destOrd="0" parTransId="{3485EF7B-4A2C-41D6-B3AD-7B72B717E28F}" sibTransId="{978BC02D-DBB7-420D-B503-2D3C9A3972D8}"/>
    <dgm:cxn modelId="{1F40ABC0-551D-41CB-807E-2102CA65CA63}" type="presOf" srcId="{A5B2FE59-5405-455F-A906-81239CBA6789}" destId="{7C921B97-A377-43F6-A06B-51D51A6E3432}" srcOrd="0" destOrd="1" presId="urn:microsoft.com/office/officeart/2005/8/layout/hList3"/>
    <dgm:cxn modelId="{A399A4C3-B61A-46DB-B964-E8FBEF8AF903}" type="presOf" srcId="{6EA0B3D3-8F54-4E0B-8C4F-8C94E889E201}" destId="{302F8671-6A93-4164-95AE-A0C8B6CD32B7}" srcOrd="0" destOrd="6" presId="urn:microsoft.com/office/officeart/2005/8/layout/hList3"/>
    <dgm:cxn modelId="{8E54CAE3-6420-4963-A712-3BCEB806068D}" srcId="{2D1AA063-A4CE-477A-ADFA-3069B6319E8C}" destId="{96FCA7A8-AA1C-42C9-B4C8-C6A21A785A8C}" srcOrd="3" destOrd="0" parTransId="{8BB8ED2A-76C1-48AC-B4D7-479F775CBA2B}" sibTransId="{467762F9-3F95-4E96-AF3A-5F60B3586768}"/>
    <dgm:cxn modelId="{3BBB98E6-A4B2-4E3D-BCD6-786A9E6D138F}" type="presOf" srcId="{7C8A0FF7-96D6-4B1E-BFB6-C3724F37CE5C}" destId="{7C921B97-A377-43F6-A06B-51D51A6E3432}" srcOrd="0" destOrd="2" presId="urn:microsoft.com/office/officeart/2005/8/layout/hList3"/>
    <dgm:cxn modelId="{0B65BBE8-8A38-4191-85FD-E466F848CA4B}" srcId="{8D91634E-BF6E-4FDB-AE89-B79163645C7C}" destId="{C230BF9C-2182-4656-9EEB-74867271947B}" srcOrd="2" destOrd="0" parTransId="{A6D5067B-9AF0-44BF-9EBB-B5DDFE6BC0B9}" sibTransId="{9B84E800-F100-4A4A-9A26-641D71DB504C}"/>
    <dgm:cxn modelId="{28C85FF1-97A0-4C17-A67A-CF963BAED3E1}" srcId="{5E9B1F08-2888-442C-8AD3-AC68AC27BAD0}" destId="{C6FC19EF-606A-47E3-B311-308383320AB7}" srcOrd="1" destOrd="0" parTransId="{1131902F-F254-4D58-87BC-085A3D05C9E1}" sibTransId="{B6C6778E-DD43-48F9-B171-49A8A35C4CBF}"/>
    <dgm:cxn modelId="{A643F4F1-A475-4782-B66A-D1DDF9A26DBE}" srcId="{C50E8E60-915F-4D34-A5B9-D60174A00803}" destId="{33C2F8A6-FBBA-4339-ACCD-F7880113E3B3}" srcOrd="1" destOrd="0" parTransId="{D714A164-7564-45AF-9596-4A8241DB134C}" sibTransId="{8F3CBC47-E684-400E-B93D-B8D25B41A882}"/>
    <dgm:cxn modelId="{7FFF52F3-1B88-4BC9-A204-FBC7A7FC5BB7}" type="presOf" srcId="{79EED820-2F60-4EA6-BB26-9787DDA1B0F9}" destId="{7C921B97-A377-43F6-A06B-51D51A6E3432}" srcOrd="0" destOrd="5" presId="urn:microsoft.com/office/officeart/2005/8/layout/hList3"/>
    <dgm:cxn modelId="{3FEA85BE-75CC-4A84-806B-5B044D97485B}" type="presParOf" srcId="{DF4AB3C2-770C-4EB5-ACDE-1259797EA5F1}" destId="{8FB025A2-1F63-46F9-ACF4-82B67AE136DA}" srcOrd="0" destOrd="0" presId="urn:microsoft.com/office/officeart/2005/8/layout/hList3"/>
    <dgm:cxn modelId="{DC9417C0-C370-4805-BCFE-FEE1DF2E35C1}" type="presParOf" srcId="{DF4AB3C2-770C-4EB5-ACDE-1259797EA5F1}" destId="{C1C6D40F-804C-450F-9694-D9BC12B1F3F3}" srcOrd="1" destOrd="0" presId="urn:microsoft.com/office/officeart/2005/8/layout/hList3"/>
    <dgm:cxn modelId="{6DB9A7A6-CDD7-4894-9407-E548F373013B}" type="presParOf" srcId="{C1C6D40F-804C-450F-9694-D9BC12B1F3F3}" destId="{302F8671-6A93-4164-95AE-A0C8B6CD32B7}" srcOrd="0" destOrd="0" presId="urn:microsoft.com/office/officeart/2005/8/layout/hList3"/>
    <dgm:cxn modelId="{448B91D0-4637-49F8-9EB1-EA32D57E32B5}" type="presParOf" srcId="{C1C6D40F-804C-450F-9694-D9BC12B1F3F3}" destId="{7C921B97-A377-43F6-A06B-51D51A6E3432}" srcOrd="1" destOrd="0" presId="urn:microsoft.com/office/officeart/2005/8/layout/hList3"/>
    <dgm:cxn modelId="{F613202C-04D6-431A-892F-906E07754C77}" type="presParOf" srcId="{DF4AB3C2-770C-4EB5-ACDE-1259797EA5F1}" destId="{B09577F5-1016-41EB-9F74-6B5DC15B5DAD}"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8068A6-25A5-46CA-8CB6-CFF05C6EF1A2}"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A55FFAF9-0D8C-461B-800D-8F1866EB8462}">
      <dgm:prSet custT="1"/>
      <dgm:spPr/>
      <dgm:t>
        <a:bodyPr/>
        <a:lstStyle/>
        <a:p>
          <a:pPr algn="l">
            <a:lnSpc>
              <a:spcPct val="100000"/>
            </a:lnSpc>
          </a:pPr>
          <a:r>
            <a:rPr lang="en-US" sz="2000" b="1">
              <a:solidFill>
                <a:schemeClr val="tx2">
                  <a:lumMod val="75000"/>
                  <a:lumOff val="25000"/>
                </a:schemeClr>
              </a:solidFill>
              <a:latin typeface="+mj-lt"/>
            </a:rPr>
            <a:t>The E&amp;D Waiver is administered and operated by the Division of Medicaid.</a:t>
          </a:r>
        </a:p>
      </dgm:t>
    </dgm:pt>
    <dgm:pt modelId="{F32FB205-6B61-4F19-9480-65ACC891EEBB}" type="parTrans" cxnId="{38C31EB4-50C5-4F4F-9770-94573CA7CCD4}">
      <dgm:prSet/>
      <dgm:spPr/>
      <dgm:t>
        <a:bodyPr/>
        <a:lstStyle/>
        <a:p>
          <a:endParaRPr lang="en-US"/>
        </a:p>
      </dgm:t>
    </dgm:pt>
    <dgm:pt modelId="{651D34C8-6AAD-4457-B757-B5B409BE7B26}" type="sibTrans" cxnId="{38C31EB4-50C5-4F4F-9770-94573CA7CCD4}">
      <dgm:prSet/>
      <dgm:spPr/>
      <dgm:t>
        <a:bodyPr/>
        <a:lstStyle/>
        <a:p>
          <a:endParaRPr lang="en-US"/>
        </a:p>
      </dgm:t>
    </dgm:pt>
    <dgm:pt modelId="{00F9FEE7-8553-4029-B5E1-85B24281A9BC}">
      <dgm:prSet custT="1"/>
      <dgm:spPr/>
      <dgm:t>
        <a:bodyPr/>
        <a:lstStyle/>
        <a:p>
          <a:pPr algn="l">
            <a:lnSpc>
              <a:spcPct val="100000"/>
            </a:lnSpc>
          </a:pPr>
          <a:r>
            <a:rPr lang="en-US" sz="2000" b="1">
              <a:solidFill>
                <a:schemeClr val="tx2">
                  <a:lumMod val="75000"/>
                  <a:lumOff val="25000"/>
                </a:schemeClr>
              </a:solidFill>
              <a:latin typeface="+mj-lt"/>
            </a:rPr>
            <a:t>Beneficiaries enrolled in the E&amp;D Waiver must reside in a private residence that is fully integrated with opportunities for full access to the greater community and meets the requirements of a Home and Community-Based (HCB) setting in 42 C.F.R. § 441.301(c)(4) and (5).</a:t>
          </a:r>
        </a:p>
      </dgm:t>
    </dgm:pt>
    <dgm:pt modelId="{F99EDBEB-DC3C-443E-83FC-B793F8E015D7}" type="parTrans" cxnId="{38B68127-4CE7-4125-A104-74932806EB00}">
      <dgm:prSet/>
      <dgm:spPr/>
      <dgm:t>
        <a:bodyPr/>
        <a:lstStyle/>
        <a:p>
          <a:endParaRPr lang="en-US"/>
        </a:p>
      </dgm:t>
    </dgm:pt>
    <dgm:pt modelId="{4933FE65-9B63-448F-86C4-087FFE0C9D8A}" type="sibTrans" cxnId="{38B68127-4CE7-4125-A104-74932806EB00}">
      <dgm:prSet/>
      <dgm:spPr/>
      <dgm:t>
        <a:bodyPr/>
        <a:lstStyle/>
        <a:p>
          <a:endParaRPr lang="en-US"/>
        </a:p>
      </dgm:t>
    </dgm:pt>
    <dgm:pt modelId="{E6528211-D0CD-4EAF-870D-0666025B8743}">
      <dgm:prSet custT="1"/>
      <dgm:spPr/>
      <dgm:t>
        <a:bodyPr/>
        <a:lstStyle/>
        <a:p>
          <a:pPr algn="l">
            <a:lnSpc>
              <a:spcPct val="100000"/>
            </a:lnSpc>
          </a:pPr>
          <a:r>
            <a:rPr lang="en-US" sz="2000" b="1">
              <a:solidFill>
                <a:schemeClr val="tx2">
                  <a:lumMod val="75000"/>
                  <a:lumOff val="25000"/>
                </a:schemeClr>
              </a:solidFill>
              <a:latin typeface="+mj-lt"/>
            </a:rPr>
            <a:t>Beneficiaries enrolled in the E&amp;D Waiver are prohibited from receiving additional Medicaid services through another waiver program.</a:t>
          </a:r>
        </a:p>
      </dgm:t>
    </dgm:pt>
    <dgm:pt modelId="{BD7E206D-FF02-4296-A300-7956EFAC8EA3}" type="parTrans" cxnId="{78E4E952-D1DE-4241-870B-D742AF22E52A}">
      <dgm:prSet/>
      <dgm:spPr/>
      <dgm:t>
        <a:bodyPr/>
        <a:lstStyle/>
        <a:p>
          <a:endParaRPr lang="en-US"/>
        </a:p>
      </dgm:t>
    </dgm:pt>
    <dgm:pt modelId="{6D933B2A-A9FF-4722-93D9-6C34ADB41749}" type="sibTrans" cxnId="{78E4E952-D1DE-4241-870B-D742AF22E52A}">
      <dgm:prSet/>
      <dgm:spPr/>
      <dgm:t>
        <a:bodyPr/>
        <a:lstStyle/>
        <a:p>
          <a:endParaRPr lang="en-US"/>
        </a:p>
      </dgm:t>
    </dgm:pt>
    <dgm:pt modelId="{F0CE8D64-9483-495E-90F3-231B5A83D404}" type="pres">
      <dgm:prSet presAssocID="{098068A6-25A5-46CA-8CB6-CFF05C6EF1A2}" presName="hierChild1" presStyleCnt="0">
        <dgm:presLayoutVars>
          <dgm:chPref val="1"/>
          <dgm:dir/>
          <dgm:animOne val="branch"/>
          <dgm:animLvl val="lvl"/>
          <dgm:resizeHandles/>
        </dgm:presLayoutVars>
      </dgm:prSet>
      <dgm:spPr/>
    </dgm:pt>
    <dgm:pt modelId="{DD4C4CD6-6FAE-4A45-AFFB-F393BFA0DD7A}" type="pres">
      <dgm:prSet presAssocID="{A55FFAF9-0D8C-461B-800D-8F1866EB8462}" presName="hierRoot1" presStyleCnt="0"/>
      <dgm:spPr/>
    </dgm:pt>
    <dgm:pt modelId="{166D310C-01BD-4623-8B90-796D69878BD4}" type="pres">
      <dgm:prSet presAssocID="{A55FFAF9-0D8C-461B-800D-8F1866EB8462}" presName="composite" presStyleCnt="0"/>
      <dgm:spPr/>
    </dgm:pt>
    <dgm:pt modelId="{5C14572C-282E-43C7-BF36-545803D6AF65}" type="pres">
      <dgm:prSet presAssocID="{A55FFAF9-0D8C-461B-800D-8F1866EB8462}" presName="background" presStyleLbl="node0" presStyleIdx="0" presStyleCnt="3"/>
      <dgm:spPr>
        <a:solidFill>
          <a:schemeClr val="tx2">
            <a:lumMod val="90000"/>
            <a:lumOff val="10000"/>
          </a:schemeClr>
        </a:solidFill>
      </dgm:spPr>
    </dgm:pt>
    <dgm:pt modelId="{37EB3BEF-CFD1-4CFA-AF6B-462851C9E6B1}" type="pres">
      <dgm:prSet presAssocID="{A55FFAF9-0D8C-461B-800D-8F1866EB8462}" presName="text" presStyleLbl="fgAcc0" presStyleIdx="0" presStyleCnt="3" custScaleX="97111" custScaleY="140784">
        <dgm:presLayoutVars>
          <dgm:chPref val="3"/>
        </dgm:presLayoutVars>
      </dgm:prSet>
      <dgm:spPr/>
    </dgm:pt>
    <dgm:pt modelId="{75C4176E-D509-49DA-B463-57867D371FAD}" type="pres">
      <dgm:prSet presAssocID="{A55FFAF9-0D8C-461B-800D-8F1866EB8462}" presName="hierChild2" presStyleCnt="0"/>
      <dgm:spPr/>
    </dgm:pt>
    <dgm:pt modelId="{2E4F5CE7-8B04-4908-AF4C-C1CAE123F5F1}" type="pres">
      <dgm:prSet presAssocID="{00F9FEE7-8553-4029-B5E1-85B24281A9BC}" presName="hierRoot1" presStyleCnt="0"/>
      <dgm:spPr/>
    </dgm:pt>
    <dgm:pt modelId="{501E0B6F-7B88-4773-B42B-12C1F0BA6F90}" type="pres">
      <dgm:prSet presAssocID="{00F9FEE7-8553-4029-B5E1-85B24281A9BC}" presName="composite" presStyleCnt="0"/>
      <dgm:spPr/>
    </dgm:pt>
    <dgm:pt modelId="{6ABC7ED1-D1EB-4CD2-8135-E8DD721CC261}" type="pres">
      <dgm:prSet presAssocID="{00F9FEE7-8553-4029-B5E1-85B24281A9BC}" presName="background" presStyleLbl="node0" presStyleIdx="1" presStyleCnt="3"/>
      <dgm:spPr>
        <a:solidFill>
          <a:schemeClr val="tx2">
            <a:lumMod val="90000"/>
            <a:lumOff val="10000"/>
          </a:schemeClr>
        </a:solidFill>
      </dgm:spPr>
    </dgm:pt>
    <dgm:pt modelId="{73179A63-54C5-45D6-8A8D-DE4E6A20912C}" type="pres">
      <dgm:prSet presAssocID="{00F9FEE7-8553-4029-B5E1-85B24281A9BC}" presName="text" presStyleLbl="fgAcc0" presStyleIdx="1" presStyleCnt="3" custScaleX="150245" custScaleY="142054">
        <dgm:presLayoutVars>
          <dgm:chPref val="3"/>
        </dgm:presLayoutVars>
      </dgm:prSet>
      <dgm:spPr/>
    </dgm:pt>
    <dgm:pt modelId="{EADFB5DE-23C8-45E2-B295-F3AFEFAD9560}" type="pres">
      <dgm:prSet presAssocID="{00F9FEE7-8553-4029-B5E1-85B24281A9BC}" presName="hierChild2" presStyleCnt="0"/>
      <dgm:spPr/>
    </dgm:pt>
    <dgm:pt modelId="{F9D808D5-D496-43BF-85D6-AB7AD67065E6}" type="pres">
      <dgm:prSet presAssocID="{E6528211-D0CD-4EAF-870D-0666025B8743}" presName="hierRoot1" presStyleCnt="0"/>
      <dgm:spPr/>
    </dgm:pt>
    <dgm:pt modelId="{7252D65B-E39B-49EC-8959-615629E64E69}" type="pres">
      <dgm:prSet presAssocID="{E6528211-D0CD-4EAF-870D-0666025B8743}" presName="composite" presStyleCnt="0"/>
      <dgm:spPr/>
    </dgm:pt>
    <dgm:pt modelId="{EF946502-C1CD-4ACD-BCC9-B4F3237A0C0C}" type="pres">
      <dgm:prSet presAssocID="{E6528211-D0CD-4EAF-870D-0666025B8743}" presName="background" presStyleLbl="node0" presStyleIdx="2" presStyleCnt="3"/>
      <dgm:spPr>
        <a:solidFill>
          <a:schemeClr val="tx2">
            <a:lumMod val="90000"/>
            <a:lumOff val="10000"/>
          </a:schemeClr>
        </a:solidFill>
      </dgm:spPr>
    </dgm:pt>
    <dgm:pt modelId="{9723EC6D-C836-4C81-B1B8-F360CC035E76}" type="pres">
      <dgm:prSet presAssocID="{E6528211-D0CD-4EAF-870D-0666025B8743}" presName="text" presStyleLbl="fgAcc0" presStyleIdx="2" presStyleCnt="3" custScaleX="100664" custScaleY="140636">
        <dgm:presLayoutVars>
          <dgm:chPref val="3"/>
        </dgm:presLayoutVars>
      </dgm:prSet>
      <dgm:spPr/>
    </dgm:pt>
    <dgm:pt modelId="{12FEFAC9-2453-4586-AB78-3040E3175E42}" type="pres">
      <dgm:prSet presAssocID="{E6528211-D0CD-4EAF-870D-0666025B8743}" presName="hierChild2" presStyleCnt="0"/>
      <dgm:spPr/>
    </dgm:pt>
  </dgm:ptLst>
  <dgm:cxnLst>
    <dgm:cxn modelId="{5439931F-BBC4-4534-A23F-F620CC14C4A7}" type="presOf" srcId="{E6528211-D0CD-4EAF-870D-0666025B8743}" destId="{9723EC6D-C836-4C81-B1B8-F360CC035E76}" srcOrd="0" destOrd="0" presId="urn:microsoft.com/office/officeart/2005/8/layout/hierarchy1"/>
    <dgm:cxn modelId="{38B68127-4CE7-4125-A104-74932806EB00}" srcId="{098068A6-25A5-46CA-8CB6-CFF05C6EF1A2}" destId="{00F9FEE7-8553-4029-B5E1-85B24281A9BC}" srcOrd="1" destOrd="0" parTransId="{F99EDBEB-DC3C-443E-83FC-B793F8E015D7}" sibTransId="{4933FE65-9B63-448F-86C4-087FFE0C9D8A}"/>
    <dgm:cxn modelId="{78E4E952-D1DE-4241-870B-D742AF22E52A}" srcId="{098068A6-25A5-46CA-8CB6-CFF05C6EF1A2}" destId="{E6528211-D0CD-4EAF-870D-0666025B8743}" srcOrd="2" destOrd="0" parTransId="{BD7E206D-FF02-4296-A300-7956EFAC8EA3}" sibTransId="{6D933B2A-A9FF-4722-93D9-6C34ADB41749}"/>
    <dgm:cxn modelId="{D9A91956-C9C9-4299-B7BB-7332A2002621}" type="presOf" srcId="{A55FFAF9-0D8C-461B-800D-8F1866EB8462}" destId="{37EB3BEF-CFD1-4CFA-AF6B-462851C9E6B1}" srcOrd="0" destOrd="0" presId="urn:microsoft.com/office/officeart/2005/8/layout/hierarchy1"/>
    <dgm:cxn modelId="{8314158C-3984-4D78-B8F7-AD8FD624B3E3}" type="presOf" srcId="{098068A6-25A5-46CA-8CB6-CFF05C6EF1A2}" destId="{F0CE8D64-9483-495E-90F3-231B5A83D404}" srcOrd="0" destOrd="0" presId="urn:microsoft.com/office/officeart/2005/8/layout/hierarchy1"/>
    <dgm:cxn modelId="{38C31EB4-50C5-4F4F-9770-94573CA7CCD4}" srcId="{098068A6-25A5-46CA-8CB6-CFF05C6EF1A2}" destId="{A55FFAF9-0D8C-461B-800D-8F1866EB8462}" srcOrd="0" destOrd="0" parTransId="{F32FB205-6B61-4F19-9480-65ACC891EEBB}" sibTransId="{651D34C8-6AAD-4457-B757-B5B409BE7B26}"/>
    <dgm:cxn modelId="{47D594EB-1970-43CB-A806-E09F62A865C8}" type="presOf" srcId="{00F9FEE7-8553-4029-B5E1-85B24281A9BC}" destId="{73179A63-54C5-45D6-8A8D-DE4E6A20912C}" srcOrd="0" destOrd="0" presId="urn:microsoft.com/office/officeart/2005/8/layout/hierarchy1"/>
    <dgm:cxn modelId="{B788A5F0-676E-45F3-8F77-EA8C89899554}" type="presParOf" srcId="{F0CE8D64-9483-495E-90F3-231B5A83D404}" destId="{DD4C4CD6-6FAE-4A45-AFFB-F393BFA0DD7A}" srcOrd="0" destOrd="0" presId="urn:microsoft.com/office/officeart/2005/8/layout/hierarchy1"/>
    <dgm:cxn modelId="{14231A71-AADB-40D4-AA12-915DE9B03E0B}" type="presParOf" srcId="{DD4C4CD6-6FAE-4A45-AFFB-F393BFA0DD7A}" destId="{166D310C-01BD-4623-8B90-796D69878BD4}" srcOrd="0" destOrd="0" presId="urn:microsoft.com/office/officeart/2005/8/layout/hierarchy1"/>
    <dgm:cxn modelId="{EB80FD8B-2B2E-4EF2-9493-04571599A770}" type="presParOf" srcId="{166D310C-01BD-4623-8B90-796D69878BD4}" destId="{5C14572C-282E-43C7-BF36-545803D6AF65}" srcOrd="0" destOrd="0" presId="urn:microsoft.com/office/officeart/2005/8/layout/hierarchy1"/>
    <dgm:cxn modelId="{498AA7A6-C0EC-41B4-BEA3-228E72FBA9B9}" type="presParOf" srcId="{166D310C-01BD-4623-8B90-796D69878BD4}" destId="{37EB3BEF-CFD1-4CFA-AF6B-462851C9E6B1}" srcOrd="1" destOrd="0" presId="urn:microsoft.com/office/officeart/2005/8/layout/hierarchy1"/>
    <dgm:cxn modelId="{AFCDB530-48C1-42C0-BCA0-ADCF0759E0E6}" type="presParOf" srcId="{DD4C4CD6-6FAE-4A45-AFFB-F393BFA0DD7A}" destId="{75C4176E-D509-49DA-B463-57867D371FAD}" srcOrd="1" destOrd="0" presId="urn:microsoft.com/office/officeart/2005/8/layout/hierarchy1"/>
    <dgm:cxn modelId="{A47CBDA5-C6E3-4941-B4CB-480C5D30626C}" type="presParOf" srcId="{F0CE8D64-9483-495E-90F3-231B5A83D404}" destId="{2E4F5CE7-8B04-4908-AF4C-C1CAE123F5F1}" srcOrd="1" destOrd="0" presId="urn:microsoft.com/office/officeart/2005/8/layout/hierarchy1"/>
    <dgm:cxn modelId="{53AB59F4-F358-4FEB-812A-5151D8C05D3D}" type="presParOf" srcId="{2E4F5CE7-8B04-4908-AF4C-C1CAE123F5F1}" destId="{501E0B6F-7B88-4773-B42B-12C1F0BA6F90}" srcOrd="0" destOrd="0" presId="urn:microsoft.com/office/officeart/2005/8/layout/hierarchy1"/>
    <dgm:cxn modelId="{2138952C-447E-4039-B25A-B677470B3C30}" type="presParOf" srcId="{501E0B6F-7B88-4773-B42B-12C1F0BA6F90}" destId="{6ABC7ED1-D1EB-4CD2-8135-E8DD721CC261}" srcOrd="0" destOrd="0" presId="urn:microsoft.com/office/officeart/2005/8/layout/hierarchy1"/>
    <dgm:cxn modelId="{BB9E2514-B56F-486E-B000-09A094C50688}" type="presParOf" srcId="{501E0B6F-7B88-4773-B42B-12C1F0BA6F90}" destId="{73179A63-54C5-45D6-8A8D-DE4E6A20912C}" srcOrd="1" destOrd="0" presId="urn:microsoft.com/office/officeart/2005/8/layout/hierarchy1"/>
    <dgm:cxn modelId="{763CB55F-3DEB-4014-92E6-1B73F71446FB}" type="presParOf" srcId="{2E4F5CE7-8B04-4908-AF4C-C1CAE123F5F1}" destId="{EADFB5DE-23C8-45E2-B295-F3AFEFAD9560}" srcOrd="1" destOrd="0" presId="urn:microsoft.com/office/officeart/2005/8/layout/hierarchy1"/>
    <dgm:cxn modelId="{7C918F86-D64A-4E67-AE72-A3CB89604BC6}" type="presParOf" srcId="{F0CE8D64-9483-495E-90F3-231B5A83D404}" destId="{F9D808D5-D496-43BF-85D6-AB7AD67065E6}" srcOrd="2" destOrd="0" presId="urn:microsoft.com/office/officeart/2005/8/layout/hierarchy1"/>
    <dgm:cxn modelId="{F039B70F-A9C9-4E6E-B8F7-950418CCAFDA}" type="presParOf" srcId="{F9D808D5-D496-43BF-85D6-AB7AD67065E6}" destId="{7252D65B-E39B-49EC-8959-615629E64E69}" srcOrd="0" destOrd="0" presId="urn:microsoft.com/office/officeart/2005/8/layout/hierarchy1"/>
    <dgm:cxn modelId="{8E108E14-A9AD-4F50-86A7-6EDD8A8C5394}" type="presParOf" srcId="{7252D65B-E39B-49EC-8959-615629E64E69}" destId="{EF946502-C1CD-4ACD-BCC9-B4F3237A0C0C}" srcOrd="0" destOrd="0" presId="urn:microsoft.com/office/officeart/2005/8/layout/hierarchy1"/>
    <dgm:cxn modelId="{8309CBDE-76DE-4D4B-856E-EA030B1C6EF7}" type="presParOf" srcId="{7252D65B-E39B-49EC-8959-615629E64E69}" destId="{9723EC6D-C836-4C81-B1B8-F360CC035E76}" srcOrd="1" destOrd="0" presId="urn:microsoft.com/office/officeart/2005/8/layout/hierarchy1"/>
    <dgm:cxn modelId="{E74F7470-AE38-4B6C-8FF3-C7CC33D10238}" type="presParOf" srcId="{F9D808D5-D496-43BF-85D6-AB7AD67065E6}" destId="{12FEFAC9-2453-4586-AB78-3040E3175E4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23C12BB-8341-4213-90D4-029975B9B37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065EDFB-EE1E-4AE3-A48B-CA662D9A0C7C}">
      <dgm:prSet custT="1"/>
      <dgm:spPr>
        <a:solidFill>
          <a:srgbClr val="0E8D90"/>
        </a:solidFill>
      </dgm:spPr>
      <dgm:t>
        <a:bodyPr/>
        <a:lstStyle/>
        <a:p>
          <a:r>
            <a:rPr lang="en-US" sz="2000" b="1">
              <a:latin typeface="+mj-lt"/>
            </a:rPr>
            <a:t>Exit doors:</a:t>
          </a:r>
        </a:p>
      </dgm:t>
    </dgm:pt>
    <dgm:pt modelId="{2D426365-FAB2-4CB1-9BA0-DB2B63C284E6}" type="parTrans" cxnId="{C62FA51B-B852-4CD2-A825-ACC3B6F14522}">
      <dgm:prSet/>
      <dgm:spPr/>
      <dgm:t>
        <a:bodyPr/>
        <a:lstStyle/>
        <a:p>
          <a:endParaRPr lang="en-US"/>
        </a:p>
      </dgm:t>
    </dgm:pt>
    <dgm:pt modelId="{829D7FA0-3E1C-47B5-830E-4DB8CD9C56DF}" type="sibTrans" cxnId="{C62FA51B-B852-4CD2-A825-ACC3B6F14522}">
      <dgm:prSet/>
      <dgm:spPr/>
      <dgm:t>
        <a:bodyPr/>
        <a:lstStyle/>
        <a:p>
          <a:endParaRPr lang="en-US"/>
        </a:p>
      </dgm:t>
    </dgm:pt>
    <dgm:pt modelId="{3C527BA1-F444-4978-BEFF-8C68FCE8DA55}">
      <dgm:prSet custT="1"/>
      <dgm:spPr>
        <a:ln w="38100">
          <a:solidFill>
            <a:srgbClr val="0E8D90"/>
          </a:solidFill>
        </a:ln>
      </dgm:spPr>
      <dgm:t>
        <a:bodyPr/>
        <a:lstStyle/>
        <a:p>
          <a:r>
            <a:rPr lang="en-US" sz="1400">
              <a:solidFill>
                <a:srgbClr val="0E8D90"/>
              </a:solidFill>
              <a:latin typeface="+mj-lt"/>
            </a:rPr>
            <a:t>Alarms missing or inoperable </a:t>
          </a:r>
        </a:p>
      </dgm:t>
    </dgm:pt>
    <dgm:pt modelId="{18A5282D-9AAE-4DA4-9711-94ADDCF03794}" type="parTrans" cxnId="{34235BA1-6045-460C-B52A-05AA13C0C113}">
      <dgm:prSet/>
      <dgm:spPr/>
      <dgm:t>
        <a:bodyPr/>
        <a:lstStyle/>
        <a:p>
          <a:endParaRPr lang="en-US"/>
        </a:p>
      </dgm:t>
    </dgm:pt>
    <dgm:pt modelId="{3189847B-2E08-44D7-BFD7-BE3FBAEAB9C3}" type="sibTrans" cxnId="{34235BA1-6045-460C-B52A-05AA13C0C113}">
      <dgm:prSet/>
      <dgm:spPr/>
      <dgm:t>
        <a:bodyPr/>
        <a:lstStyle/>
        <a:p>
          <a:endParaRPr lang="en-US"/>
        </a:p>
      </dgm:t>
    </dgm:pt>
    <dgm:pt modelId="{8E212F2D-9B0C-4568-927C-4E2C378FA31C}">
      <dgm:prSet custT="1"/>
      <dgm:spPr>
        <a:ln w="38100">
          <a:solidFill>
            <a:srgbClr val="0E8D90"/>
          </a:solidFill>
        </a:ln>
      </dgm:spPr>
      <dgm:t>
        <a:bodyPr/>
        <a:lstStyle/>
        <a:p>
          <a:r>
            <a:rPr lang="en-US" sz="1400">
              <a:solidFill>
                <a:srgbClr val="0E8D90"/>
              </a:solidFill>
              <a:latin typeface="+mj-lt"/>
            </a:rPr>
            <a:t>Exit signs missing or inoperable </a:t>
          </a:r>
        </a:p>
      </dgm:t>
    </dgm:pt>
    <dgm:pt modelId="{4FC66776-E303-4648-9DCC-F1B3EF910E5B}" type="parTrans" cxnId="{0A87B593-70E3-4EB3-91CC-1154CD8FE337}">
      <dgm:prSet/>
      <dgm:spPr/>
      <dgm:t>
        <a:bodyPr/>
        <a:lstStyle/>
        <a:p>
          <a:endParaRPr lang="en-US"/>
        </a:p>
      </dgm:t>
    </dgm:pt>
    <dgm:pt modelId="{ED86F78F-0013-4361-A925-557A9C2D61C9}" type="sibTrans" cxnId="{0A87B593-70E3-4EB3-91CC-1154CD8FE337}">
      <dgm:prSet/>
      <dgm:spPr/>
      <dgm:t>
        <a:bodyPr/>
        <a:lstStyle/>
        <a:p>
          <a:endParaRPr lang="en-US"/>
        </a:p>
      </dgm:t>
    </dgm:pt>
    <dgm:pt modelId="{7E6F2616-5279-4F8A-AA42-E1592595AB9B}">
      <dgm:prSet custT="1"/>
      <dgm:spPr>
        <a:ln w="38100">
          <a:solidFill>
            <a:srgbClr val="0E8D90"/>
          </a:solidFill>
        </a:ln>
      </dgm:spPr>
      <dgm:t>
        <a:bodyPr/>
        <a:lstStyle/>
        <a:p>
          <a:r>
            <a:rPr lang="en-US" sz="1400">
              <a:solidFill>
                <a:srgbClr val="0E8D90"/>
              </a:solidFill>
              <a:latin typeface="+mj-lt"/>
            </a:rPr>
            <a:t>Hard to open/close</a:t>
          </a:r>
        </a:p>
      </dgm:t>
    </dgm:pt>
    <dgm:pt modelId="{8018F125-C926-4036-BD4F-5DE2ECC4130D}" type="parTrans" cxnId="{DE75DAA3-70E5-4AB6-B940-D65B66889501}">
      <dgm:prSet/>
      <dgm:spPr/>
      <dgm:t>
        <a:bodyPr/>
        <a:lstStyle/>
        <a:p>
          <a:endParaRPr lang="en-US"/>
        </a:p>
      </dgm:t>
    </dgm:pt>
    <dgm:pt modelId="{56458BC0-7B49-4F22-8172-44899A091E4C}" type="sibTrans" cxnId="{DE75DAA3-70E5-4AB6-B940-D65B66889501}">
      <dgm:prSet/>
      <dgm:spPr/>
      <dgm:t>
        <a:bodyPr/>
        <a:lstStyle/>
        <a:p>
          <a:endParaRPr lang="en-US"/>
        </a:p>
      </dgm:t>
    </dgm:pt>
    <dgm:pt modelId="{8359232D-AF70-47F1-A0B9-0B25EFC78965}">
      <dgm:prSet custT="1"/>
      <dgm:spPr>
        <a:ln w="38100">
          <a:solidFill>
            <a:srgbClr val="0E8D90"/>
          </a:solidFill>
        </a:ln>
      </dgm:spPr>
      <dgm:t>
        <a:bodyPr/>
        <a:lstStyle/>
        <a:p>
          <a:r>
            <a:rPr lang="en-US" sz="1400">
              <a:solidFill>
                <a:srgbClr val="0E8D90"/>
              </a:solidFill>
              <a:latin typeface="+mj-lt"/>
            </a:rPr>
            <a:t>Improper direction of swing</a:t>
          </a:r>
        </a:p>
      </dgm:t>
    </dgm:pt>
    <dgm:pt modelId="{69754BBF-42B1-4ADE-990F-DA8F5A992DED}" type="parTrans" cxnId="{138431C8-4362-4089-8C62-E68DF4B2AD2C}">
      <dgm:prSet/>
      <dgm:spPr/>
      <dgm:t>
        <a:bodyPr/>
        <a:lstStyle/>
        <a:p>
          <a:endParaRPr lang="en-US"/>
        </a:p>
      </dgm:t>
    </dgm:pt>
    <dgm:pt modelId="{52C37DCA-6CF6-4289-B361-9D2E39A94C8D}" type="sibTrans" cxnId="{138431C8-4362-4089-8C62-E68DF4B2AD2C}">
      <dgm:prSet/>
      <dgm:spPr/>
      <dgm:t>
        <a:bodyPr/>
        <a:lstStyle/>
        <a:p>
          <a:endParaRPr lang="en-US"/>
        </a:p>
      </dgm:t>
    </dgm:pt>
    <dgm:pt modelId="{207E0A22-D046-46B7-B4DD-8D97492E8583}">
      <dgm:prSet custT="1"/>
      <dgm:spPr>
        <a:ln w="38100">
          <a:solidFill>
            <a:srgbClr val="0E8D90"/>
          </a:solidFill>
        </a:ln>
      </dgm:spPr>
      <dgm:t>
        <a:bodyPr/>
        <a:lstStyle/>
        <a:p>
          <a:r>
            <a:rPr lang="en-US" sz="1400">
              <a:solidFill>
                <a:srgbClr val="0E8D90"/>
              </a:solidFill>
              <a:latin typeface="+mj-lt"/>
            </a:rPr>
            <a:t>Locked from inside</a:t>
          </a:r>
        </a:p>
      </dgm:t>
    </dgm:pt>
    <dgm:pt modelId="{ABC1AE3B-5312-4537-A468-03DC5FBD3286}" type="parTrans" cxnId="{105890C0-A47E-4419-B40B-EF532F08DAC3}">
      <dgm:prSet/>
      <dgm:spPr/>
      <dgm:t>
        <a:bodyPr/>
        <a:lstStyle/>
        <a:p>
          <a:endParaRPr lang="en-US"/>
        </a:p>
      </dgm:t>
    </dgm:pt>
    <dgm:pt modelId="{97D42BEE-4D80-47E1-A3E5-DE565EA1E5D9}" type="sibTrans" cxnId="{105890C0-A47E-4419-B40B-EF532F08DAC3}">
      <dgm:prSet/>
      <dgm:spPr/>
      <dgm:t>
        <a:bodyPr/>
        <a:lstStyle/>
        <a:p>
          <a:endParaRPr lang="en-US"/>
        </a:p>
      </dgm:t>
    </dgm:pt>
    <dgm:pt modelId="{DF6E4010-67D1-467F-A408-2699C3850832}">
      <dgm:prSet custT="1"/>
      <dgm:spPr>
        <a:solidFill>
          <a:srgbClr val="0E8D90"/>
        </a:solidFill>
      </dgm:spPr>
      <dgm:t>
        <a:bodyPr/>
        <a:lstStyle/>
        <a:p>
          <a:r>
            <a:rPr lang="en-US" sz="1800" b="1">
              <a:latin typeface="+mj-lt"/>
            </a:rPr>
            <a:t>Clutter:</a:t>
          </a:r>
        </a:p>
      </dgm:t>
    </dgm:pt>
    <dgm:pt modelId="{432A3589-A348-4971-A535-6C77AF53F009}" type="parTrans" cxnId="{E346039A-6845-4365-B449-9F0F30E39AEA}">
      <dgm:prSet/>
      <dgm:spPr/>
      <dgm:t>
        <a:bodyPr/>
        <a:lstStyle/>
        <a:p>
          <a:endParaRPr lang="en-US"/>
        </a:p>
      </dgm:t>
    </dgm:pt>
    <dgm:pt modelId="{95DFAD7C-C5D7-4E5D-969E-0E663B19483A}" type="sibTrans" cxnId="{E346039A-6845-4365-B449-9F0F30E39AEA}">
      <dgm:prSet/>
      <dgm:spPr/>
      <dgm:t>
        <a:bodyPr/>
        <a:lstStyle/>
        <a:p>
          <a:endParaRPr lang="en-US"/>
        </a:p>
      </dgm:t>
    </dgm:pt>
    <dgm:pt modelId="{661DBD32-2F7C-4615-8A14-7DB715464B96}">
      <dgm:prSet custT="1"/>
      <dgm:spPr>
        <a:ln w="38100">
          <a:solidFill>
            <a:srgbClr val="0E8D90"/>
          </a:solidFill>
        </a:ln>
      </dgm:spPr>
      <dgm:t>
        <a:bodyPr/>
        <a:lstStyle/>
        <a:p>
          <a:r>
            <a:rPr lang="en-US" sz="1400">
              <a:solidFill>
                <a:srgbClr val="0E8D90"/>
              </a:solidFill>
            </a:rPr>
            <a:t>Rest area used as junk storage</a:t>
          </a:r>
        </a:p>
      </dgm:t>
    </dgm:pt>
    <dgm:pt modelId="{03C65F95-9B55-4C06-B1FA-ED7018F4F76A}" type="parTrans" cxnId="{402E2ACD-BE20-4B30-82F8-C7BD46EE08ED}">
      <dgm:prSet/>
      <dgm:spPr/>
      <dgm:t>
        <a:bodyPr/>
        <a:lstStyle/>
        <a:p>
          <a:endParaRPr lang="en-US"/>
        </a:p>
      </dgm:t>
    </dgm:pt>
    <dgm:pt modelId="{44D2B6B7-9C69-40E3-A157-8BF132F3D3E1}" type="sibTrans" cxnId="{402E2ACD-BE20-4B30-82F8-C7BD46EE08ED}">
      <dgm:prSet/>
      <dgm:spPr/>
      <dgm:t>
        <a:bodyPr/>
        <a:lstStyle/>
        <a:p>
          <a:endParaRPr lang="en-US"/>
        </a:p>
      </dgm:t>
    </dgm:pt>
    <dgm:pt modelId="{ABC4F280-2E4C-42E9-A799-A308E6E136E7}">
      <dgm:prSet custT="1"/>
      <dgm:spPr>
        <a:ln w="38100">
          <a:solidFill>
            <a:srgbClr val="0E8D90"/>
          </a:solidFill>
        </a:ln>
      </dgm:spPr>
      <dgm:t>
        <a:bodyPr/>
        <a:lstStyle/>
        <a:p>
          <a:r>
            <a:rPr lang="en-US" sz="1400">
              <a:solidFill>
                <a:srgbClr val="0E8D90"/>
              </a:solidFill>
            </a:rPr>
            <a:t>Doorways and exits blocked</a:t>
          </a:r>
        </a:p>
      </dgm:t>
    </dgm:pt>
    <dgm:pt modelId="{399F8957-E36C-431B-A479-B0E6A284668D}" type="parTrans" cxnId="{CEE4A977-189C-4A64-B2E9-96F9F5A7873B}">
      <dgm:prSet/>
      <dgm:spPr/>
      <dgm:t>
        <a:bodyPr/>
        <a:lstStyle/>
        <a:p>
          <a:endParaRPr lang="en-US"/>
        </a:p>
      </dgm:t>
    </dgm:pt>
    <dgm:pt modelId="{85004BE7-27F1-49C3-9FF7-FAA0C131A0A1}" type="sibTrans" cxnId="{CEE4A977-189C-4A64-B2E9-96F9F5A7873B}">
      <dgm:prSet/>
      <dgm:spPr/>
      <dgm:t>
        <a:bodyPr/>
        <a:lstStyle/>
        <a:p>
          <a:endParaRPr lang="en-US"/>
        </a:p>
      </dgm:t>
    </dgm:pt>
    <dgm:pt modelId="{C05D34E6-244E-4206-AAAF-345F4F100B86}">
      <dgm:prSet custT="1"/>
      <dgm:spPr>
        <a:ln w="38100">
          <a:solidFill>
            <a:srgbClr val="0E8D90"/>
          </a:solidFill>
        </a:ln>
      </dgm:spPr>
      <dgm:t>
        <a:bodyPr/>
        <a:lstStyle/>
        <a:p>
          <a:r>
            <a:rPr lang="en-US" sz="1400">
              <a:solidFill>
                <a:srgbClr val="0E8D90"/>
              </a:solidFill>
            </a:rPr>
            <a:t>Office space cluttered and unorganized</a:t>
          </a:r>
        </a:p>
      </dgm:t>
    </dgm:pt>
    <dgm:pt modelId="{CF375FA5-8152-4FDE-BB7F-2609094DD8CD}" type="parTrans" cxnId="{939896B4-4439-4F51-AF8F-4A657822B9AB}">
      <dgm:prSet/>
      <dgm:spPr/>
      <dgm:t>
        <a:bodyPr/>
        <a:lstStyle/>
        <a:p>
          <a:endParaRPr lang="en-US"/>
        </a:p>
      </dgm:t>
    </dgm:pt>
    <dgm:pt modelId="{265C7878-BB12-4A27-BB31-BB0C5E51DB97}" type="sibTrans" cxnId="{939896B4-4439-4F51-AF8F-4A657822B9AB}">
      <dgm:prSet/>
      <dgm:spPr/>
      <dgm:t>
        <a:bodyPr/>
        <a:lstStyle/>
        <a:p>
          <a:endParaRPr lang="en-US"/>
        </a:p>
      </dgm:t>
    </dgm:pt>
    <dgm:pt modelId="{222D8DE7-8C89-4E52-8DE2-4DFA8B63A213}">
      <dgm:prSet custT="1"/>
      <dgm:spPr>
        <a:ln w="38100">
          <a:solidFill>
            <a:srgbClr val="0E8D90"/>
          </a:solidFill>
        </a:ln>
      </dgm:spPr>
      <dgm:t>
        <a:bodyPr/>
        <a:lstStyle/>
        <a:p>
          <a:r>
            <a:rPr lang="en-US" sz="1400">
              <a:solidFill>
                <a:srgbClr val="0E8D90"/>
              </a:solidFill>
            </a:rPr>
            <a:t>Storage closets/area accessible to beneficiaries</a:t>
          </a:r>
        </a:p>
      </dgm:t>
    </dgm:pt>
    <dgm:pt modelId="{FC41BD7F-98E4-47E0-98AA-77CF9951C7C0}" type="parTrans" cxnId="{A978BF31-3AD6-4F3E-8743-757FCD558397}">
      <dgm:prSet/>
      <dgm:spPr/>
      <dgm:t>
        <a:bodyPr/>
        <a:lstStyle/>
        <a:p>
          <a:endParaRPr lang="en-US"/>
        </a:p>
      </dgm:t>
    </dgm:pt>
    <dgm:pt modelId="{AAEA4F02-1026-4BB0-976B-677CC0BBBE7D}" type="sibTrans" cxnId="{A978BF31-3AD6-4F3E-8743-757FCD558397}">
      <dgm:prSet/>
      <dgm:spPr/>
      <dgm:t>
        <a:bodyPr/>
        <a:lstStyle/>
        <a:p>
          <a:endParaRPr lang="en-US"/>
        </a:p>
      </dgm:t>
    </dgm:pt>
    <dgm:pt modelId="{6FAABFC2-FA45-4303-9E04-89A94FB32A14}">
      <dgm:prSet custT="1"/>
      <dgm:spPr>
        <a:solidFill>
          <a:srgbClr val="0E8D90"/>
        </a:solidFill>
      </dgm:spPr>
      <dgm:t>
        <a:bodyPr/>
        <a:lstStyle/>
        <a:p>
          <a:r>
            <a:rPr lang="en-US" sz="1800" b="1">
              <a:latin typeface="+mj-lt"/>
            </a:rPr>
            <a:t>Other:</a:t>
          </a:r>
        </a:p>
      </dgm:t>
    </dgm:pt>
    <dgm:pt modelId="{E56A007E-52CA-4224-98EA-C513B7466580}" type="parTrans" cxnId="{ED9D255D-9D5F-4CFC-BAFE-80AF7A128067}">
      <dgm:prSet/>
      <dgm:spPr/>
      <dgm:t>
        <a:bodyPr/>
        <a:lstStyle/>
        <a:p>
          <a:endParaRPr lang="en-US"/>
        </a:p>
      </dgm:t>
    </dgm:pt>
    <dgm:pt modelId="{868EE96D-F032-4E66-B992-6E75504B371F}" type="sibTrans" cxnId="{ED9D255D-9D5F-4CFC-BAFE-80AF7A128067}">
      <dgm:prSet/>
      <dgm:spPr/>
      <dgm:t>
        <a:bodyPr/>
        <a:lstStyle/>
        <a:p>
          <a:endParaRPr lang="en-US"/>
        </a:p>
      </dgm:t>
    </dgm:pt>
    <dgm:pt modelId="{186C6E75-994F-459F-8C65-641F6047DB3B}">
      <dgm:prSet custT="1"/>
      <dgm:spPr>
        <a:ln w="38100">
          <a:solidFill>
            <a:srgbClr val="0E8D90"/>
          </a:solidFill>
        </a:ln>
      </dgm:spPr>
      <dgm:t>
        <a:bodyPr/>
        <a:lstStyle/>
        <a:p>
          <a:r>
            <a:rPr lang="en-US" sz="1400">
              <a:solidFill>
                <a:srgbClr val="0E8D90"/>
              </a:solidFill>
            </a:rPr>
            <a:t>Damaged ceiling tile</a:t>
          </a:r>
        </a:p>
      </dgm:t>
    </dgm:pt>
    <dgm:pt modelId="{624A8622-EBDB-4BC4-BAA0-A44D4713765F}" type="parTrans" cxnId="{CAD37542-2EA9-4C39-A99E-26B79627FBFC}">
      <dgm:prSet/>
      <dgm:spPr/>
      <dgm:t>
        <a:bodyPr/>
        <a:lstStyle/>
        <a:p>
          <a:endParaRPr lang="en-US"/>
        </a:p>
      </dgm:t>
    </dgm:pt>
    <dgm:pt modelId="{28CC2EF3-5D75-4E9F-8A76-300A4F5309C2}" type="sibTrans" cxnId="{CAD37542-2EA9-4C39-A99E-26B79627FBFC}">
      <dgm:prSet/>
      <dgm:spPr/>
      <dgm:t>
        <a:bodyPr/>
        <a:lstStyle/>
        <a:p>
          <a:endParaRPr lang="en-US"/>
        </a:p>
      </dgm:t>
    </dgm:pt>
    <dgm:pt modelId="{D7C391E5-CD64-411D-AD7D-5F04627C9955}">
      <dgm:prSet custT="1"/>
      <dgm:spPr>
        <a:ln w="38100">
          <a:solidFill>
            <a:srgbClr val="0E8D90"/>
          </a:solidFill>
        </a:ln>
      </dgm:spPr>
      <dgm:t>
        <a:bodyPr/>
        <a:lstStyle/>
        <a:p>
          <a:r>
            <a:rPr lang="en-US" sz="1400">
              <a:solidFill>
                <a:srgbClr val="0E8D90"/>
              </a:solidFill>
            </a:rPr>
            <a:t>Pest infestations</a:t>
          </a:r>
        </a:p>
      </dgm:t>
    </dgm:pt>
    <dgm:pt modelId="{C8CE77FD-F730-40C4-BA54-806E2D4D0F58}" type="parTrans" cxnId="{30D53971-8FAD-4239-9BD8-54925ED986E4}">
      <dgm:prSet/>
      <dgm:spPr/>
      <dgm:t>
        <a:bodyPr/>
        <a:lstStyle/>
        <a:p>
          <a:endParaRPr lang="en-US"/>
        </a:p>
      </dgm:t>
    </dgm:pt>
    <dgm:pt modelId="{E5A78A71-326B-442F-977B-D9D2F042DC02}" type="sibTrans" cxnId="{30D53971-8FAD-4239-9BD8-54925ED986E4}">
      <dgm:prSet/>
      <dgm:spPr/>
      <dgm:t>
        <a:bodyPr/>
        <a:lstStyle/>
        <a:p>
          <a:endParaRPr lang="en-US"/>
        </a:p>
      </dgm:t>
    </dgm:pt>
    <dgm:pt modelId="{E8A051B4-05C1-442C-987B-D70F9DD6D42D}">
      <dgm:prSet custT="1"/>
      <dgm:spPr>
        <a:ln w="38100">
          <a:solidFill>
            <a:srgbClr val="0E8D90"/>
          </a:solidFill>
        </a:ln>
      </dgm:spPr>
      <dgm:t>
        <a:bodyPr/>
        <a:lstStyle/>
        <a:p>
          <a:r>
            <a:rPr lang="en-US" sz="1400">
              <a:solidFill>
                <a:srgbClr val="0E8D90"/>
              </a:solidFill>
            </a:rPr>
            <a:t>Lack of cleanliness of facility</a:t>
          </a:r>
        </a:p>
      </dgm:t>
    </dgm:pt>
    <dgm:pt modelId="{793FFB3F-7FAA-43EE-862A-B905F9293EEB}" type="parTrans" cxnId="{17B1C8EA-66BF-4EF0-A089-A813E9FD8C48}">
      <dgm:prSet/>
      <dgm:spPr/>
      <dgm:t>
        <a:bodyPr/>
        <a:lstStyle/>
        <a:p>
          <a:endParaRPr lang="en-US"/>
        </a:p>
      </dgm:t>
    </dgm:pt>
    <dgm:pt modelId="{8B78E120-FF8E-465C-A291-768270E4D190}" type="sibTrans" cxnId="{17B1C8EA-66BF-4EF0-A089-A813E9FD8C48}">
      <dgm:prSet/>
      <dgm:spPr/>
      <dgm:t>
        <a:bodyPr/>
        <a:lstStyle/>
        <a:p>
          <a:endParaRPr lang="en-US"/>
        </a:p>
      </dgm:t>
    </dgm:pt>
    <dgm:pt modelId="{4A5FA4D7-DFB2-4F33-AEAA-93712DE98B09}">
      <dgm:prSet custT="1"/>
      <dgm:spPr>
        <a:ln w="38100">
          <a:solidFill>
            <a:srgbClr val="0E8D90"/>
          </a:solidFill>
        </a:ln>
      </dgm:spPr>
      <dgm:t>
        <a:bodyPr/>
        <a:lstStyle/>
        <a:p>
          <a:r>
            <a:rPr lang="en-US" sz="1400">
              <a:solidFill>
                <a:srgbClr val="0E8D90"/>
              </a:solidFill>
            </a:rPr>
            <a:t>Lack of ADA compliant ramps, rest rooms (participants), and passageways</a:t>
          </a:r>
        </a:p>
      </dgm:t>
    </dgm:pt>
    <dgm:pt modelId="{B2784557-366E-4812-A1CD-5B6A884193CA}" type="parTrans" cxnId="{9AD47D8B-0DBA-41A5-8924-749E87432B00}">
      <dgm:prSet/>
      <dgm:spPr/>
      <dgm:t>
        <a:bodyPr/>
        <a:lstStyle/>
        <a:p>
          <a:endParaRPr lang="en-US"/>
        </a:p>
      </dgm:t>
    </dgm:pt>
    <dgm:pt modelId="{553A4AB9-B4BD-465A-9C94-4CE17885534B}" type="sibTrans" cxnId="{9AD47D8B-0DBA-41A5-8924-749E87432B00}">
      <dgm:prSet/>
      <dgm:spPr/>
      <dgm:t>
        <a:bodyPr/>
        <a:lstStyle/>
        <a:p>
          <a:endParaRPr lang="en-US"/>
        </a:p>
      </dgm:t>
    </dgm:pt>
    <dgm:pt modelId="{02928D0E-C137-4BAD-8F3E-C44C4E7DB0E4}">
      <dgm:prSet custT="1"/>
      <dgm:spPr>
        <a:ln w="38100">
          <a:solidFill>
            <a:srgbClr val="0E8D90"/>
          </a:solidFill>
        </a:ln>
      </dgm:spPr>
      <dgm:t>
        <a:bodyPr/>
        <a:lstStyle/>
        <a:p>
          <a:r>
            <a:rPr lang="en-US" sz="1400">
              <a:solidFill>
                <a:srgbClr val="0E8D90"/>
              </a:solidFill>
            </a:rPr>
            <a:t>Use of participant restrooms by employees</a:t>
          </a:r>
        </a:p>
      </dgm:t>
    </dgm:pt>
    <dgm:pt modelId="{7C55D9DB-A27D-45B3-86C9-6D64B2517442}" type="parTrans" cxnId="{EBDCB0D9-5BC3-4104-8A77-E1AA576819C8}">
      <dgm:prSet/>
      <dgm:spPr/>
      <dgm:t>
        <a:bodyPr/>
        <a:lstStyle/>
        <a:p>
          <a:endParaRPr lang="en-US"/>
        </a:p>
      </dgm:t>
    </dgm:pt>
    <dgm:pt modelId="{99051721-8D66-447C-9431-689E46A98D8B}" type="sibTrans" cxnId="{EBDCB0D9-5BC3-4104-8A77-E1AA576819C8}">
      <dgm:prSet/>
      <dgm:spPr/>
      <dgm:t>
        <a:bodyPr/>
        <a:lstStyle/>
        <a:p>
          <a:endParaRPr lang="en-US"/>
        </a:p>
      </dgm:t>
    </dgm:pt>
    <dgm:pt modelId="{4B3F9886-5C8C-4B63-8598-4108E1C851CB}">
      <dgm:prSet custT="1"/>
      <dgm:spPr>
        <a:ln w="38100">
          <a:solidFill>
            <a:srgbClr val="0E8D90"/>
          </a:solidFill>
        </a:ln>
      </dgm:spPr>
      <dgm:t>
        <a:bodyPr/>
        <a:lstStyle/>
        <a:p>
          <a:r>
            <a:rPr lang="en-US" sz="1400">
              <a:solidFill>
                <a:srgbClr val="0E8D90"/>
              </a:solidFill>
            </a:rPr>
            <a:t>Inoperable call buttons</a:t>
          </a:r>
        </a:p>
      </dgm:t>
    </dgm:pt>
    <dgm:pt modelId="{3FD2FD90-C91B-4253-9B30-FDB35CC6E364}" type="parTrans" cxnId="{FB396DDC-01E9-4C5F-A80A-2F170FE0E6FF}">
      <dgm:prSet/>
      <dgm:spPr/>
      <dgm:t>
        <a:bodyPr/>
        <a:lstStyle/>
        <a:p>
          <a:endParaRPr lang="en-US"/>
        </a:p>
      </dgm:t>
    </dgm:pt>
    <dgm:pt modelId="{5BC20458-182E-4D42-880A-F2EB6C06FFF9}" type="sibTrans" cxnId="{FB396DDC-01E9-4C5F-A80A-2F170FE0E6FF}">
      <dgm:prSet/>
      <dgm:spPr/>
      <dgm:t>
        <a:bodyPr/>
        <a:lstStyle/>
        <a:p>
          <a:endParaRPr lang="en-US"/>
        </a:p>
      </dgm:t>
    </dgm:pt>
    <dgm:pt modelId="{97D12F9A-9836-4A0C-8E9E-D3C9842049CB}">
      <dgm:prSet custT="1"/>
      <dgm:spPr>
        <a:ln w="38100">
          <a:solidFill>
            <a:srgbClr val="0E8D90"/>
          </a:solidFill>
        </a:ln>
      </dgm:spPr>
      <dgm:t>
        <a:bodyPr/>
        <a:lstStyle/>
        <a:p>
          <a:r>
            <a:rPr lang="en-US" sz="1400">
              <a:solidFill>
                <a:srgbClr val="0E8D90"/>
              </a:solidFill>
            </a:rPr>
            <a:t>Torn and damaged furniture</a:t>
          </a:r>
        </a:p>
      </dgm:t>
    </dgm:pt>
    <dgm:pt modelId="{B23492DE-E3C0-4EB8-87F3-029BDE4F5A3C}" type="parTrans" cxnId="{DA34F329-D2B7-4CC0-AD43-1E7FAAAA59FE}">
      <dgm:prSet/>
      <dgm:spPr/>
      <dgm:t>
        <a:bodyPr/>
        <a:lstStyle/>
        <a:p>
          <a:endParaRPr lang="en-US"/>
        </a:p>
      </dgm:t>
    </dgm:pt>
    <dgm:pt modelId="{8F71EC24-C9D6-4AE5-BA66-038D2272B052}" type="sibTrans" cxnId="{DA34F329-D2B7-4CC0-AD43-1E7FAAAA59FE}">
      <dgm:prSet/>
      <dgm:spPr/>
      <dgm:t>
        <a:bodyPr/>
        <a:lstStyle/>
        <a:p>
          <a:endParaRPr lang="en-US"/>
        </a:p>
      </dgm:t>
    </dgm:pt>
    <dgm:pt modelId="{8F9B3ECC-1173-47B2-8605-1DDE7AE8EBC8}">
      <dgm:prSet custT="1"/>
      <dgm:spPr>
        <a:ln w="38100">
          <a:solidFill>
            <a:srgbClr val="0E8D90"/>
          </a:solidFill>
        </a:ln>
      </dgm:spPr>
      <dgm:t>
        <a:bodyPr/>
        <a:lstStyle/>
        <a:p>
          <a:r>
            <a:rPr lang="en-US" sz="1400">
              <a:solidFill>
                <a:srgbClr val="0E8D90"/>
              </a:solidFill>
            </a:rPr>
            <a:t>Inadequate lighting throughout facility</a:t>
          </a:r>
        </a:p>
      </dgm:t>
    </dgm:pt>
    <dgm:pt modelId="{2C7E7162-3401-4061-9F80-8B31CEB0C628}" type="parTrans" cxnId="{5603B47E-776C-4E9E-AEC8-C3981251FFED}">
      <dgm:prSet/>
      <dgm:spPr/>
      <dgm:t>
        <a:bodyPr/>
        <a:lstStyle/>
        <a:p>
          <a:endParaRPr lang="en-US"/>
        </a:p>
      </dgm:t>
    </dgm:pt>
    <dgm:pt modelId="{8FE85817-79EC-41A6-B6B2-2B940CD48902}" type="sibTrans" cxnId="{5603B47E-776C-4E9E-AEC8-C3981251FFED}">
      <dgm:prSet/>
      <dgm:spPr/>
      <dgm:t>
        <a:bodyPr/>
        <a:lstStyle/>
        <a:p>
          <a:endParaRPr lang="en-US"/>
        </a:p>
      </dgm:t>
    </dgm:pt>
    <dgm:pt modelId="{ECE9D61B-5A6F-413E-B00C-E1A9670615FF}">
      <dgm:prSet custT="1"/>
      <dgm:spPr>
        <a:ln w="38100">
          <a:solidFill>
            <a:srgbClr val="0E8D90"/>
          </a:solidFill>
        </a:ln>
      </dgm:spPr>
      <dgm:t>
        <a:bodyPr/>
        <a:lstStyle/>
        <a:p>
          <a:r>
            <a:rPr lang="en-US" sz="1400">
              <a:solidFill>
                <a:srgbClr val="0E8D90"/>
              </a:solidFill>
            </a:rPr>
            <a:t>Lack of thresholds and damaged flooring</a:t>
          </a:r>
        </a:p>
      </dgm:t>
    </dgm:pt>
    <dgm:pt modelId="{22A2919B-256D-483C-9A5D-F290D8E904CA}" type="parTrans" cxnId="{1CD58D05-0691-4E42-AB14-FB12C3B5F276}">
      <dgm:prSet/>
      <dgm:spPr/>
      <dgm:t>
        <a:bodyPr/>
        <a:lstStyle/>
        <a:p>
          <a:endParaRPr lang="en-US"/>
        </a:p>
      </dgm:t>
    </dgm:pt>
    <dgm:pt modelId="{11413405-2E36-4CAA-88A0-CE3870CD2E1B}" type="sibTrans" cxnId="{1CD58D05-0691-4E42-AB14-FB12C3B5F276}">
      <dgm:prSet/>
      <dgm:spPr/>
      <dgm:t>
        <a:bodyPr/>
        <a:lstStyle/>
        <a:p>
          <a:endParaRPr lang="en-US"/>
        </a:p>
      </dgm:t>
    </dgm:pt>
    <dgm:pt modelId="{5C67DF40-4D39-4DB4-A7F5-040C5BB267E3}">
      <dgm:prSet custT="1"/>
      <dgm:spPr>
        <a:ln w="38100">
          <a:solidFill>
            <a:srgbClr val="0E8D90"/>
          </a:solidFill>
        </a:ln>
      </dgm:spPr>
      <dgm:t>
        <a:bodyPr/>
        <a:lstStyle/>
        <a:p>
          <a:r>
            <a:rPr lang="en-US" sz="1400">
              <a:solidFill>
                <a:srgbClr val="0E8D90"/>
              </a:solidFill>
            </a:rPr>
            <a:t>Toiletries for the restroom (paper towels, soap, tissue)</a:t>
          </a:r>
        </a:p>
      </dgm:t>
    </dgm:pt>
    <dgm:pt modelId="{43B59779-B9B5-4506-B44B-F9FD2E575DA5}" type="parTrans" cxnId="{292A8975-0736-465E-96A4-18F6A43A6753}">
      <dgm:prSet/>
      <dgm:spPr/>
      <dgm:t>
        <a:bodyPr/>
        <a:lstStyle/>
        <a:p>
          <a:endParaRPr lang="en-US"/>
        </a:p>
      </dgm:t>
    </dgm:pt>
    <dgm:pt modelId="{07DECCA6-5172-43BF-85F0-F4EAB7B8C568}" type="sibTrans" cxnId="{292A8975-0736-465E-96A4-18F6A43A6753}">
      <dgm:prSet/>
      <dgm:spPr/>
      <dgm:t>
        <a:bodyPr/>
        <a:lstStyle/>
        <a:p>
          <a:endParaRPr lang="en-US"/>
        </a:p>
      </dgm:t>
    </dgm:pt>
    <dgm:pt modelId="{E5BEDC14-5B2A-4985-95A3-0B7C2C2D7145}" type="pres">
      <dgm:prSet presAssocID="{023C12BB-8341-4213-90D4-029975B9B37D}" presName="linear" presStyleCnt="0">
        <dgm:presLayoutVars>
          <dgm:dir/>
          <dgm:animLvl val="lvl"/>
          <dgm:resizeHandles val="exact"/>
        </dgm:presLayoutVars>
      </dgm:prSet>
      <dgm:spPr/>
    </dgm:pt>
    <dgm:pt modelId="{C071552E-206D-4979-9201-C2D071C183D2}" type="pres">
      <dgm:prSet presAssocID="{C065EDFB-EE1E-4AE3-A48B-CA662D9A0C7C}" presName="parentLin" presStyleCnt="0"/>
      <dgm:spPr/>
    </dgm:pt>
    <dgm:pt modelId="{354787DB-5FEA-4569-B107-0B5E4A8B9C83}" type="pres">
      <dgm:prSet presAssocID="{C065EDFB-EE1E-4AE3-A48B-CA662D9A0C7C}" presName="parentLeftMargin" presStyleLbl="node1" presStyleIdx="0" presStyleCnt="3"/>
      <dgm:spPr/>
    </dgm:pt>
    <dgm:pt modelId="{9B57208D-4B7F-4C9F-AAF5-298229DE710D}" type="pres">
      <dgm:prSet presAssocID="{C065EDFB-EE1E-4AE3-A48B-CA662D9A0C7C}" presName="parentText" presStyleLbl="node1" presStyleIdx="0" presStyleCnt="3">
        <dgm:presLayoutVars>
          <dgm:chMax val="0"/>
          <dgm:bulletEnabled val="1"/>
        </dgm:presLayoutVars>
      </dgm:prSet>
      <dgm:spPr/>
    </dgm:pt>
    <dgm:pt modelId="{04F842C5-29CF-43DF-B220-9FAAF6BF1F91}" type="pres">
      <dgm:prSet presAssocID="{C065EDFB-EE1E-4AE3-A48B-CA662D9A0C7C}" presName="negativeSpace" presStyleCnt="0"/>
      <dgm:spPr/>
    </dgm:pt>
    <dgm:pt modelId="{32D21E74-C660-4BA4-8D81-8216C65956BD}" type="pres">
      <dgm:prSet presAssocID="{C065EDFB-EE1E-4AE3-A48B-CA662D9A0C7C}" presName="childText" presStyleLbl="conFgAcc1" presStyleIdx="0" presStyleCnt="3" custScaleX="78977" custScaleY="105816">
        <dgm:presLayoutVars>
          <dgm:bulletEnabled val="1"/>
        </dgm:presLayoutVars>
      </dgm:prSet>
      <dgm:spPr/>
    </dgm:pt>
    <dgm:pt modelId="{1E538113-5CA5-4891-8B34-EDC0309C71F1}" type="pres">
      <dgm:prSet presAssocID="{829D7FA0-3E1C-47B5-830E-4DB8CD9C56DF}" presName="spaceBetweenRectangles" presStyleCnt="0"/>
      <dgm:spPr/>
    </dgm:pt>
    <dgm:pt modelId="{C074A9D1-C5E9-4078-AE46-2893BFD7F29C}" type="pres">
      <dgm:prSet presAssocID="{DF6E4010-67D1-467F-A408-2699C3850832}" presName="parentLin" presStyleCnt="0"/>
      <dgm:spPr/>
    </dgm:pt>
    <dgm:pt modelId="{DDF7B8CE-2493-465C-8746-54B672C2380D}" type="pres">
      <dgm:prSet presAssocID="{DF6E4010-67D1-467F-A408-2699C3850832}" presName="parentLeftMargin" presStyleLbl="node1" presStyleIdx="0" presStyleCnt="3"/>
      <dgm:spPr/>
    </dgm:pt>
    <dgm:pt modelId="{59F15F83-B0E6-4636-898C-00B9E1358351}" type="pres">
      <dgm:prSet presAssocID="{DF6E4010-67D1-467F-A408-2699C3850832}" presName="parentText" presStyleLbl="node1" presStyleIdx="1" presStyleCnt="3">
        <dgm:presLayoutVars>
          <dgm:chMax val="0"/>
          <dgm:bulletEnabled val="1"/>
        </dgm:presLayoutVars>
      </dgm:prSet>
      <dgm:spPr/>
    </dgm:pt>
    <dgm:pt modelId="{753DFF51-0037-461C-B7A4-521097B8AB7C}" type="pres">
      <dgm:prSet presAssocID="{DF6E4010-67D1-467F-A408-2699C3850832}" presName="negativeSpace" presStyleCnt="0"/>
      <dgm:spPr/>
    </dgm:pt>
    <dgm:pt modelId="{1F0EACC6-9D20-4CAB-9B13-4B9153481ACB}" type="pres">
      <dgm:prSet presAssocID="{DF6E4010-67D1-467F-A408-2699C3850832}" presName="childText" presStyleLbl="conFgAcc1" presStyleIdx="1" presStyleCnt="3" custScaleX="78943" custScaleY="105334">
        <dgm:presLayoutVars>
          <dgm:bulletEnabled val="1"/>
        </dgm:presLayoutVars>
      </dgm:prSet>
      <dgm:spPr/>
    </dgm:pt>
    <dgm:pt modelId="{FF8B942D-18B1-402E-B151-DE3BCF4CDFA8}" type="pres">
      <dgm:prSet presAssocID="{95DFAD7C-C5D7-4E5D-969E-0E663B19483A}" presName="spaceBetweenRectangles" presStyleCnt="0"/>
      <dgm:spPr/>
    </dgm:pt>
    <dgm:pt modelId="{E5018888-F2A9-46B3-A32B-A3B615A45003}" type="pres">
      <dgm:prSet presAssocID="{6FAABFC2-FA45-4303-9E04-89A94FB32A14}" presName="parentLin" presStyleCnt="0"/>
      <dgm:spPr/>
    </dgm:pt>
    <dgm:pt modelId="{318F74CE-8CAA-4695-9891-4DEE584B9954}" type="pres">
      <dgm:prSet presAssocID="{6FAABFC2-FA45-4303-9E04-89A94FB32A14}" presName="parentLeftMargin" presStyleLbl="node1" presStyleIdx="1" presStyleCnt="3"/>
      <dgm:spPr/>
    </dgm:pt>
    <dgm:pt modelId="{FB19E8B4-DC7F-4781-A33A-D0F5E1E9AC29}" type="pres">
      <dgm:prSet presAssocID="{6FAABFC2-FA45-4303-9E04-89A94FB32A14}" presName="parentText" presStyleLbl="node1" presStyleIdx="2" presStyleCnt="3">
        <dgm:presLayoutVars>
          <dgm:chMax val="0"/>
          <dgm:bulletEnabled val="1"/>
        </dgm:presLayoutVars>
      </dgm:prSet>
      <dgm:spPr/>
    </dgm:pt>
    <dgm:pt modelId="{5CD3E767-6264-4850-B593-96420E061537}" type="pres">
      <dgm:prSet presAssocID="{6FAABFC2-FA45-4303-9E04-89A94FB32A14}" presName="negativeSpace" presStyleCnt="0"/>
      <dgm:spPr/>
    </dgm:pt>
    <dgm:pt modelId="{E4E5D868-BA3D-4953-8FAD-7E0F573E71F6}" type="pres">
      <dgm:prSet presAssocID="{6FAABFC2-FA45-4303-9E04-89A94FB32A14}" presName="childText" presStyleLbl="conFgAcc1" presStyleIdx="2" presStyleCnt="3" custScaleX="78837" custScaleY="99852">
        <dgm:presLayoutVars>
          <dgm:bulletEnabled val="1"/>
        </dgm:presLayoutVars>
      </dgm:prSet>
      <dgm:spPr/>
    </dgm:pt>
  </dgm:ptLst>
  <dgm:cxnLst>
    <dgm:cxn modelId="{1CD58D05-0691-4E42-AB14-FB12C3B5F276}" srcId="{6FAABFC2-FA45-4303-9E04-89A94FB32A14}" destId="{ECE9D61B-5A6F-413E-B00C-E1A9670615FF}" srcOrd="8" destOrd="0" parTransId="{22A2919B-256D-483C-9A5D-F290D8E904CA}" sibTransId="{11413405-2E36-4CAA-88A0-CE3870CD2E1B}"/>
    <dgm:cxn modelId="{C62FA51B-B852-4CD2-A825-ACC3B6F14522}" srcId="{023C12BB-8341-4213-90D4-029975B9B37D}" destId="{C065EDFB-EE1E-4AE3-A48B-CA662D9A0C7C}" srcOrd="0" destOrd="0" parTransId="{2D426365-FAB2-4CB1-9BA0-DB2B63C284E6}" sibTransId="{829D7FA0-3E1C-47B5-830E-4DB8CD9C56DF}"/>
    <dgm:cxn modelId="{C111021D-8238-4F3B-B9E2-9702A999CF88}" type="presOf" srcId="{DF6E4010-67D1-467F-A408-2699C3850832}" destId="{59F15F83-B0E6-4636-898C-00B9E1358351}" srcOrd="1" destOrd="0" presId="urn:microsoft.com/office/officeart/2005/8/layout/list1"/>
    <dgm:cxn modelId="{DA34F329-D2B7-4CC0-AD43-1E7FAAAA59FE}" srcId="{6FAABFC2-FA45-4303-9E04-89A94FB32A14}" destId="{97D12F9A-9836-4A0C-8E9E-D3C9842049CB}" srcOrd="6" destOrd="0" parTransId="{B23492DE-E3C0-4EB8-87F3-029BDE4F5A3C}" sibTransId="{8F71EC24-C9D6-4AE5-BA66-038D2272B052}"/>
    <dgm:cxn modelId="{A978BF31-3AD6-4F3E-8743-757FCD558397}" srcId="{DF6E4010-67D1-467F-A408-2699C3850832}" destId="{222D8DE7-8C89-4E52-8DE2-4DFA8B63A213}" srcOrd="3" destOrd="0" parTransId="{FC41BD7F-98E4-47E0-98AA-77CF9951C7C0}" sibTransId="{AAEA4F02-1026-4BB0-976B-677CC0BBBE7D}"/>
    <dgm:cxn modelId="{C9B6A234-6087-4967-B2C3-7C49816F5B98}" type="presOf" srcId="{C065EDFB-EE1E-4AE3-A48B-CA662D9A0C7C}" destId="{354787DB-5FEA-4569-B107-0B5E4A8B9C83}" srcOrd="0" destOrd="0" presId="urn:microsoft.com/office/officeart/2005/8/layout/list1"/>
    <dgm:cxn modelId="{816D8E3A-B373-4C37-A3BA-E3C1C907EAEF}" type="presOf" srcId="{6FAABFC2-FA45-4303-9E04-89A94FB32A14}" destId="{318F74CE-8CAA-4695-9891-4DEE584B9954}" srcOrd="0" destOrd="0" presId="urn:microsoft.com/office/officeart/2005/8/layout/list1"/>
    <dgm:cxn modelId="{1E0D1A3D-7843-4C22-878D-414BC1FEF2B4}" type="presOf" srcId="{8359232D-AF70-47F1-A0B9-0B25EFC78965}" destId="{32D21E74-C660-4BA4-8D81-8216C65956BD}" srcOrd="0" destOrd="3" presId="urn:microsoft.com/office/officeart/2005/8/layout/list1"/>
    <dgm:cxn modelId="{7E0A3A5C-6F6D-425E-BCDF-DA5A2CC72E8A}" type="presOf" srcId="{D7C391E5-CD64-411D-AD7D-5F04627C9955}" destId="{E4E5D868-BA3D-4953-8FAD-7E0F573E71F6}" srcOrd="0" destOrd="1" presId="urn:microsoft.com/office/officeart/2005/8/layout/list1"/>
    <dgm:cxn modelId="{ED9D255D-9D5F-4CFC-BAFE-80AF7A128067}" srcId="{023C12BB-8341-4213-90D4-029975B9B37D}" destId="{6FAABFC2-FA45-4303-9E04-89A94FB32A14}" srcOrd="2" destOrd="0" parTransId="{E56A007E-52CA-4224-98EA-C513B7466580}" sibTransId="{868EE96D-F032-4E66-B992-6E75504B371F}"/>
    <dgm:cxn modelId="{CAD37542-2EA9-4C39-A99E-26B79627FBFC}" srcId="{6FAABFC2-FA45-4303-9E04-89A94FB32A14}" destId="{186C6E75-994F-459F-8C65-641F6047DB3B}" srcOrd="0" destOrd="0" parTransId="{624A8622-EBDB-4BC4-BAA0-A44D4713765F}" sibTransId="{28CC2EF3-5D75-4E9F-8A76-300A4F5309C2}"/>
    <dgm:cxn modelId="{FEE21646-79A5-48E4-A6B5-381AAB6DEAF2}" type="presOf" srcId="{4B3F9886-5C8C-4B63-8598-4108E1C851CB}" destId="{E4E5D868-BA3D-4953-8FAD-7E0F573E71F6}" srcOrd="0" destOrd="5" presId="urn:microsoft.com/office/officeart/2005/8/layout/list1"/>
    <dgm:cxn modelId="{2C437D4C-341F-4FDF-9B1A-AD96FE85BC96}" type="presOf" srcId="{023C12BB-8341-4213-90D4-029975B9B37D}" destId="{E5BEDC14-5B2A-4985-95A3-0B7C2C2D7145}" srcOrd="0" destOrd="0" presId="urn:microsoft.com/office/officeart/2005/8/layout/list1"/>
    <dgm:cxn modelId="{2EB7524D-AA4E-48CC-8537-00F463A227D6}" type="presOf" srcId="{8F9B3ECC-1173-47B2-8605-1DDE7AE8EBC8}" destId="{E4E5D868-BA3D-4953-8FAD-7E0F573E71F6}" srcOrd="0" destOrd="7" presId="urn:microsoft.com/office/officeart/2005/8/layout/list1"/>
    <dgm:cxn modelId="{26313B4F-1632-4F0E-86B7-47635AE7A0C8}" type="presOf" srcId="{DF6E4010-67D1-467F-A408-2699C3850832}" destId="{DDF7B8CE-2493-465C-8746-54B672C2380D}" srcOrd="0" destOrd="0" presId="urn:microsoft.com/office/officeart/2005/8/layout/list1"/>
    <dgm:cxn modelId="{6C87B550-C48D-4AF3-81C8-B5B607A1516E}" type="presOf" srcId="{661DBD32-2F7C-4615-8A14-7DB715464B96}" destId="{1F0EACC6-9D20-4CAB-9B13-4B9153481ACB}" srcOrd="0" destOrd="0" presId="urn:microsoft.com/office/officeart/2005/8/layout/list1"/>
    <dgm:cxn modelId="{30D53971-8FAD-4239-9BD8-54925ED986E4}" srcId="{6FAABFC2-FA45-4303-9E04-89A94FB32A14}" destId="{D7C391E5-CD64-411D-AD7D-5F04627C9955}" srcOrd="1" destOrd="0" parTransId="{C8CE77FD-F730-40C4-BA54-806E2D4D0F58}" sibTransId="{E5A78A71-326B-442F-977B-D9D2F042DC02}"/>
    <dgm:cxn modelId="{635C4B73-CCE2-4103-8A2E-9D3B883A74C9}" type="presOf" srcId="{C05D34E6-244E-4206-AAAF-345F4F100B86}" destId="{1F0EACC6-9D20-4CAB-9B13-4B9153481ACB}" srcOrd="0" destOrd="2" presId="urn:microsoft.com/office/officeart/2005/8/layout/list1"/>
    <dgm:cxn modelId="{292A8975-0736-465E-96A4-18F6A43A6753}" srcId="{6FAABFC2-FA45-4303-9E04-89A94FB32A14}" destId="{5C67DF40-4D39-4DB4-A7F5-040C5BB267E3}" srcOrd="9" destOrd="0" parTransId="{43B59779-B9B5-4506-B44B-F9FD2E575DA5}" sibTransId="{07DECCA6-5172-43BF-85F0-F4EAB7B8C568}"/>
    <dgm:cxn modelId="{CEE4A977-189C-4A64-B2E9-96F9F5A7873B}" srcId="{DF6E4010-67D1-467F-A408-2699C3850832}" destId="{ABC4F280-2E4C-42E9-A799-A308E6E136E7}" srcOrd="1" destOrd="0" parTransId="{399F8957-E36C-431B-A479-B0E6A284668D}" sibTransId="{85004BE7-27F1-49C3-9FF7-FAA0C131A0A1}"/>
    <dgm:cxn modelId="{5603B47E-776C-4E9E-AEC8-C3981251FFED}" srcId="{6FAABFC2-FA45-4303-9E04-89A94FB32A14}" destId="{8F9B3ECC-1173-47B2-8605-1DDE7AE8EBC8}" srcOrd="7" destOrd="0" parTransId="{2C7E7162-3401-4061-9F80-8B31CEB0C628}" sibTransId="{8FE85817-79EC-41A6-B6B2-2B940CD48902}"/>
    <dgm:cxn modelId="{918B0283-432F-470D-AD11-E8EC790208F7}" type="presOf" srcId="{ABC4F280-2E4C-42E9-A799-A308E6E136E7}" destId="{1F0EACC6-9D20-4CAB-9B13-4B9153481ACB}" srcOrd="0" destOrd="1" presId="urn:microsoft.com/office/officeart/2005/8/layout/list1"/>
    <dgm:cxn modelId="{06485684-BAC0-478D-B082-323403ADE319}" type="presOf" srcId="{E8A051B4-05C1-442C-987B-D70F9DD6D42D}" destId="{E4E5D868-BA3D-4953-8FAD-7E0F573E71F6}" srcOrd="0" destOrd="2" presId="urn:microsoft.com/office/officeart/2005/8/layout/list1"/>
    <dgm:cxn modelId="{60DF2F85-B566-408D-B417-3AEC2A794EF0}" type="presOf" srcId="{C065EDFB-EE1E-4AE3-A48B-CA662D9A0C7C}" destId="{9B57208D-4B7F-4C9F-AAF5-298229DE710D}" srcOrd="1" destOrd="0" presId="urn:microsoft.com/office/officeart/2005/8/layout/list1"/>
    <dgm:cxn modelId="{9AD47D8B-0DBA-41A5-8924-749E87432B00}" srcId="{6FAABFC2-FA45-4303-9E04-89A94FB32A14}" destId="{4A5FA4D7-DFB2-4F33-AEAA-93712DE98B09}" srcOrd="3" destOrd="0" parTransId="{B2784557-366E-4812-A1CD-5B6A884193CA}" sibTransId="{553A4AB9-B4BD-465A-9C94-4CE17885534B}"/>
    <dgm:cxn modelId="{0A87B593-70E3-4EB3-91CC-1154CD8FE337}" srcId="{C065EDFB-EE1E-4AE3-A48B-CA662D9A0C7C}" destId="{8E212F2D-9B0C-4568-927C-4E2C378FA31C}" srcOrd="1" destOrd="0" parTransId="{4FC66776-E303-4648-9DCC-F1B3EF910E5B}" sibTransId="{ED86F78F-0013-4361-A925-557A9C2D61C9}"/>
    <dgm:cxn modelId="{41774899-6665-4DDC-BB03-615465B8F04D}" type="presOf" srcId="{7E6F2616-5279-4F8A-AA42-E1592595AB9B}" destId="{32D21E74-C660-4BA4-8D81-8216C65956BD}" srcOrd="0" destOrd="2" presId="urn:microsoft.com/office/officeart/2005/8/layout/list1"/>
    <dgm:cxn modelId="{E346039A-6845-4365-B449-9F0F30E39AEA}" srcId="{023C12BB-8341-4213-90D4-029975B9B37D}" destId="{DF6E4010-67D1-467F-A408-2699C3850832}" srcOrd="1" destOrd="0" parTransId="{432A3589-A348-4971-A535-6C77AF53F009}" sibTransId="{95DFAD7C-C5D7-4E5D-969E-0E663B19483A}"/>
    <dgm:cxn modelId="{34235BA1-6045-460C-B52A-05AA13C0C113}" srcId="{C065EDFB-EE1E-4AE3-A48B-CA662D9A0C7C}" destId="{3C527BA1-F444-4978-BEFF-8C68FCE8DA55}" srcOrd="0" destOrd="0" parTransId="{18A5282D-9AAE-4DA4-9711-94ADDCF03794}" sibTransId="{3189847B-2E08-44D7-BFD7-BE3FBAEAB9C3}"/>
    <dgm:cxn modelId="{DE75DAA3-70E5-4AB6-B940-D65B66889501}" srcId="{C065EDFB-EE1E-4AE3-A48B-CA662D9A0C7C}" destId="{7E6F2616-5279-4F8A-AA42-E1592595AB9B}" srcOrd="2" destOrd="0" parTransId="{8018F125-C926-4036-BD4F-5DE2ECC4130D}" sibTransId="{56458BC0-7B49-4F22-8172-44899A091E4C}"/>
    <dgm:cxn modelId="{EE806CA7-26FA-414D-A733-8917D3BF9AB6}" type="presOf" srcId="{6FAABFC2-FA45-4303-9E04-89A94FB32A14}" destId="{FB19E8B4-DC7F-4781-A33A-D0F5E1E9AC29}" srcOrd="1" destOrd="0" presId="urn:microsoft.com/office/officeart/2005/8/layout/list1"/>
    <dgm:cxn modelId="{5609B8AA-27EC-4FA2-956C-9303C0C674ED}" type="presOf" srcId="{4A5FA4D7-DFB2-4F33-AEAA-93712DE98B09}" destId="{E4E5D868-BA3D-4953-8FAD-7E0F573E71F6}" srcOrd="0" destOrd="3" presId="urn:microsoft.com/office/officeart/2005/8/layout/list1"/>
    <dgm:cxn modelId="{35B127AC-C70B-413A-AD68-A78F1A9466C0}" type="presOf" srcId="{97D12F9A-9836-4A0C-8E9E-D3C9842049CB}" destId="{E4E5D868-BA3D-4953-8FAD-7E0F573E71F6}" srcOrd="0" destOrd="6" presId="urn:microsoft.com/office/officeart/2005/8/layout/list1"/>
    <dgm:cxn modelId="{24DE37B0-31D8-4642-B50A-E898E940AB70}" type="presOf" srcId="{222D8DE7-8C89-4E52-8DE2-4DFA8B63A213}" destId="{1F0EACC6-9D20-4CAB-9B13-4B9153481ACB}" srcOrd="0" destOrd="3" presId="urn:microsoft.com/office/officeart/2005/8/layout/list1"/>
    <dgm:cxn modelId="{20E17AB1-59FC-4B5B-915D-A60B7146DA91}" type="presOf" srcId="{186C6E75-994F-459F-8C65-641F6047DB3B}" destId="{E4E5D868-BA3D-4953-8FAD-7E0F573E71F6}" srcOrd="0" destOrd="0" presId="urn:microsoft.com/office/officeart/2005/8/layout/list1"/>
    <dgm:cxn modelId="{939896B4-4439-4F51-AF8F-4A657822B9AB}" srcId="{DF6E4010-67D1-467F-A408-2699C3850832}" destId="{C05D34E6-244E-4206-AAAF-345F4F100B86}" srcOrd="2" destOrd="0" parTransId="{CF375FA5-8152-4FDE-BB7F-2609094DD8CD}" sibTransId="{265C7878-BB12-4A27-BB31-BB0C5E51DB97}"/>
    <dgm:cxn modelId="{FAEBF1B7-3970-4C6D-B5BD-E699B0012EB5}" type="presOf" srcId="{3C527BA1-F444-4978-BEFF-8C68FCE8DA55}" destId="{32D21E74-C660-4BA4-8D81-8216C65956BD}" srcOrd="0" destOrd="0" presId="urn:microsoft.com/office/officeart/2005/8/layout/list1"/>
    <dgm:cxn modelId="{35D1D8BE-86B3-464D-BF3A-C714D9133C51}" type="presOf" srcId="{ECE9D61B-5A6F-413E-B00C-E1A9670615FF}" destId="{E4E5D868-BA3D-4953-8FAD-7E0F573E71F6}" srcOrd="0" destOrd="8" presId="urn:microsoft.com/office/officeart/2005/8/layout/list1"/>
    <dgm:cxn modelId="{105890C0-A47E-4419-B40B-EF532F08DAC3}" srcId="{C065EDFB-EE1E-4AE3-A48B-CA662D9A0C7C}" destId="{207E0A22-D046-46B7-B4DD-8D97492E8583}" srcOrd="4" destOrd="0" parTransId="{ABC1AE3B-5312-4537-A468-03DC5FBD3286}" sibTransId="{97D42BEE-4D80-47E1-A3E5-DE565EA1E5D9}"/>
    <dgm:cxn modelId="{CA3501C8-5D0E-40C9-9DBA-58C54C686C81}" type="presOf" srcId="{8E212F2D-9B0C-4568-927C-4E2C378FA31C}" destId="{32D21E74-C660-4BA4-8D81-8216C65956BD}" srcOrd="0" destOrd="1" presId="urn:microsoft.com/office/officeart/2005/8/layout/list1"/>
    <dgm:cxn modelId="{138431C8-4362-4089-8C62-E68DF4B2AD2C}" srcId="{C065EDFB-EE1E-4AE3-A48B-CA662D9A0C7C}" destId="{8359232D-AF70-47F1-A0B9-0B25EFC78965}" srcOrd="3" destOrd="0" parTransId="{69754BBF-42B1-4ADE-990F-DA8F5A992DED}" sibTransId="{52C37DCA-6CF6-4289-B361-9D2E39A94C8D}"/>
    <dgm:cxn modelId="{402E2ACD-BE20-4B30-82F8-C7BD46EE08ED}" srcId="{DF6E4010-67D1-467F-A408-2699C3850832}" destId="{661DBD32-2F7C-4615-8A14-7DB715464B96}" srcOrd="0" destOrd="0" parTransId="{03C65F95-9B55-4C06-B1FA-ED7018F4F76A}" sibTransId="{44D2B6B7-9C69-40E3-A157-8BF132F3D3E1}"/>
    <dgm:cxn modelId="{6714ABCF-EDB5-44E9-9CEA-80040269D640}" type="presOf" srcId="{5C67DF40-4D39-4DB4-A7F5-040C5BB267E3}" destId="{E4E5D868-BA3D-4953-8FAD-7E0F573E71F6}" srcOrd="0" destOrd="9" presId="urn:microsoft.com/office/officeart/2005/8/layout/list1"/>
    <dgm:cxn modelId="{EBDCB0D9-5BC3-4104-8A77-E1AA576819C8}" srcId="{6FAABFC2-FA45-4303-9E04-89A94FB32A14}" destId="{02928D0E-C137-4BAD-8F3E-C44C4E7DB0E4}" srcOrd="4" destOrd="0" parTransId="{7C55D9DB-A27D-45B3-86C9-6D64B2517442}" sibTransId="{99051721-8D66-447C-9431-689E46A98D8B}"/>
    <dgm:cxn modelId="{FB396DDC-01E9-4C5F-A80A-2F170FE0E6FF}" srcId="{6FAABFC2-FA45-4303-9E04-89A94FB32A14}" destId="{4B3F9886-5C8C-4B63-8598-4108E1C851CB}" srcOrd="5" destOrd="0" parTransId="{3FD2FD90-C91B-4253-9B30-FDB35CC6E364}" sibTransId="{5BC20458-182E-4D42-880A-F2EB6C06FFF9}"/>
    <dgm:cxn modelId="{1E9C82E0-577F-4379-91A5-5F740F11D4DC}" type="presOf" srcId="{02928D0E-C137-4BAD-8F3E-C44C4E7DB0E4}" destId="{E4E5D868-BA3D-4953-8FAD-7E0F573E71F6}" srcOrd="0" destOrd="4" presId="urn:microsoft.com/office/officeart/2005/8/layout/list1"/>
    <dgm:cxn modelId="{17B1C8EA-66BF-4EF0-A089-A813E9FD8C48}" srcId="{6FAABFC2-FA45-4303-9E04-89A94FB32A14}" destId="{E8A051B4-05C1-442C-987B-D70F9DD6D42D}" srcOrd="2" destOrd="0" parTransId="{793FFB3F-7FAA-43EE-862A-B905F9293EEB}" sibTransId="{8B78E120-FF8E-465C-A291-768270E4D190}"/>
    <dgm:cxn modelId="{D1D9D4FB-7F3F-4210-9789-772F10B0B2F0}" type="presOf" srcId="{207E0A22-D046-46B7-B4DD-8D97492E8583}" destId="{32D21E74-C660-4BA4-8D81-8216C65956BD}" srcOrd="0" destOrd="4" presId="urn:microsoft.com/office/officeart/2005/8/layout/list1"/>
    <dgm:cxn modelId="{2638B453-A710-4D3D-9513-39B12C39CAA0}" type="presParOf" srcId="{E5BEDC14-5B2A-4985-95A3-0B7C2C2D7145}" destId="{C071552E-206D-4979-9201-C2D071C183D2}" srcOrd="0" destOrd="0" presId="urn:microsoft.com/office/officeart/2005/8/layout/list1"/>
    <dgm:cxn modelId="{75505075-CA8D-4CD7-A28C-C0FBC3002840}" type="presParOf" srcId="{C071552E-206D-4979-9201-C2D071C183D2}" destId="{354787DB-5FEA-4569-B107-0B5E4A8B9C83}" srcOrd="0" destOrd="0" presId="urn:microsoft.com/office/officeart/2005/8/layout/list1"/>
    <dgm:cxn modelId="{41B10094-65C8-4F66-8411-201251646511}" type="presParOf" srcId="{C071552E-206D-4979-9201-C2D071C183D2}" destId="{9B57208D-4B7F-4C9F-AAF5-298229DE710D}" srcOrd="1" destOrd="0" presId="urn:microsoft.com/office/officeart/2005/8/layout/list1"/>
    <dgm:cxn modelId="{F5061007-5A88-4E9D-8F29-76BC238188D1}" type="presParOf" srcId="{E5BEDC14-5B2A-4985-95A3-0B7C2C2D7145}" destId="{04F842C5-29CF-43DF-B220-9FAAF6BF1F91}" srcOrd="1" destOrd="0" presId="urn:microsoft.com/office/officeart/2005/8/layout/list1"/>
    <dgm:cxn modelId="{C5526439-139D-4105-BCE7-AB54FEF16FE2}" type="presParOf" srcId="{E5BEDC14-5B2A-4985-95A3-0B7C2C2D7145}" destId="{32D21E74-C660-4BA4-8D81-8216C65956BD}" srcOrd="2" destOrd="0" presId="urn:microsoft.com/office/officeart/2005/8/layout/list1"/>
    <dgm:cxn modelId="{0873F7F9-1ADC-443B-80A5-B4E2AC1A7D44}" type="presParOf" srcId="{E5BEDC14-5B2A-4985-95A3-0B7C2C2D7145}" destId="{1E538113-5CA5-4891-8B34-EDC0309C71F1}" srcOrd="3" destOrd="0" presId="urn:microsoft.com/office/officeart/2005/8/layout/list1"/>
    <dgm:cxn modelId="{54F2FF0B-DB38-4CC9-A48C-CDE0192702EF}" type="presParOf" srcId="{E5BEDC14-5B2A-4985-95A3-0B7C2C2D7145}" destId="{C074A9D1-C5E9-4078-AE46-2893BFD7F29C}" srcOrd="4" destOrd="0" presId="urn:microsoft.com/office/officeart/2005/8/layout/list1"/>
    <dgm:cxn modelId="{9C68A99B-A418-4E9F-AB26-6930D7A8D38D}" type="presParOf" srcId="{C074A9D1-C5E9-4078-AE46-2893BFD7F29C}" destId="{DDF7B8CE-2493-465C-8746-54B672C2380D}" srcOrd="0" destOrd="0" presId="urn:microsoft.com/office/officeart/2005/8/layout/list1"/>
    <dgm:cxn modelId="{9C3E9972-A2CF-4EB9-AF1C-B356DE0D3E8B}" type="presParOf" srcId="{C074A9D1-C5E9-4078-AE46-2893BFD7F29C}" destId="{59F15F83-B0E6-4636-898C-00B9E1358351}" srcOrd="1" destOrd="0" presId="urn:microsoft.com/office/officeart/2005/8/layout/list1"/>
    <dgm:cxn modelId="{2A060B7D-0ABF-4A63-9201-FCF91076B8DB}" type="presParOf" srcId="{E5BEDC14-5B2A-4985-95A3-0B7C2C2D7145}" destId="{753DFF51-0037-461C-B7A4-521097B8AB7C}" srcOrd="5" destOrd="0" presId="urn:microsoft.com/office/officeart/2005/8/layout/list1"/>
    <dgm:cxn modelId="{7802E6CE-E1B8-4B34-8E0A-941614AB05A9}" type="presParOf" srcId="{E5BEDC14-5B2A-4985-95A3-0B7C2C2D7145}" destId="{1F0EACC6-9D20-4CAB-9B13-4B9153481ACB}" srcOrd="6" destOrd="0" presId="urn:microsoft.com/office/officeart/2005/8/layout/list1"/>
    <dgm:cxn modelId="{8FB0E721-1AD1-450C-98A0-03F683C477B3}" type="presParOf" srcId="{E5BEDC14-5B2A-4985-95A3-0B7C2C2D7145}" destId="{FF8B942D-18B1-402E-B151-DE3BCF4CDFA8}" srcOrd="7" destOrd="0" presId="urn:microsoft.com/office/officeart/2005/8/layout/list1"/>
    <dgm:cxn modelId="{9DEA1B6D-8D7D-4A27-8E87-FD8FDFA3D855}" type="presParOf" srcId="{E5BEDC14-5B2A-4985-95A3-0B7C2C2D7145}" destId="{E5018888-F2A9-46B3-A32B-A3B615A45003}" srcOrd="8" destOrd="0" presId="urn:microsoft.com/office/officeart/2005/8/layout/list1"/>
    <dgm:cxn modelId="{87C63E0F-6691-46C6-A669-5CBE825AE1E5}" type="presParOf" srcId="{E5018888-F2A9-46B3-A32B-A3B615A45003}" destId="{318F74CE-8CAA-4695-9891-4DEE584B9954}" srcOrd="0" destOrd="0" presId="urn:microsoft.com/office/officeart/2005/8/layout/list1"/>
    <dgm:cxn modelId="{3CCD36CB-D590-442C-B3D0-8F404746FE78}" type="presParOf" srcId="{E5018888-F2A9-46B3-A32B-A3B615A45003}" destId="{FB19E8B4-DC7F-4781-A33A-D0F5E1E9AC29}" srcOrd="1" destOrd="0" presId="urn:microsoft.com/office/officeart/2005/8/layout/list1"/>
    <dgm:cxn modelId="{063538D9-8D84-47B8-8C3A-9B006EEDC3AD}" type="presParOf" srcId="{E5BEDC14-5B2A-4985-95A3-0B7C2C2D7145}" destId="{5CD3E767-6264-4850-B593-96420E061537}" srcOrd="9" destOrd="0" presId="urn:microsoft.com/office/officeart/2005/8/layout/list1"/>
    <dgm:cxn modelId="{4E23FA01-A6BF-459C-8BA0-57C2B61A198B}" type="presParOf" srcId="{E5BEDC14-5B2A-4985-95A3-0B7C2C2D7145}" destId="{E4E5D868-BA3D-4953-8FAD-7E0F573E71F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C0D31C8-549D-4833-B982-3B54BBA99045}"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B45DDA40-6E18-44A9-A91C-E615D6C81078}">
      <dgm:prSet/>
      <dgm:spPr/>
      <dgm:t>
        <a:bodyPr/>
        <a:lstStyle/>
        <a:p>
          <a:pPr>
            <a:lnSpc>
              <a:spcPct val="100000"/>
            </a:lnSpc>
          </a:pPr>
          <a:r>
            <a:rPr lang="en-US" b="1">
              <a:solidFill>
                <a:schemeClr val="accent6">
                  <a:lumMod val="75000"/>
                </a:schemeClr>
              </a:solidFill>
              <a:latin typeface="+mj-lt"/>
            </a:rPr>
            <a:t>Organizational Chart example</a:t>
          </a:r>
        </a:p>
      </dgm:t>
    </dgm:pt>
    <dgm:pt modelId="{154C1C6A-B3A4-447A-825C-4954D169CAB9}" type="parTrans" cxnId="{BB06A9A7-13E8-4A9C-8E16-D7E5C56FCFCE}">
      <dgm:prSet/>
      <dgm:spPr/>
      <dgm:t>
        <a:bodyPr/>
        <a:lstStyle/>
        <a:p>
          <a:endParaRPr lang="en-US"/>
        </a:p>
      </dgm:t>
    </dgm:pt>
    <dgm:pt modelId="{8BCFBFC5-BBF5-4CEF-98D1-A9754681C623}" type="sibTrans" cxnId="{BB06A9A7-13E8-4A9C-8E16-D7E5C56FCFCE}">
      <dgm:prSet/>
      <dgm:spPr/>
      <dgm:t>
        <a:bodyPr/>
        <a:lstStyle/>
        <a:p>
          <a:endParaRPr lang="en-US"/>
        </a:p>
      </dgm:t>
    </dgm:pt>
    <dgm:pt modelId="{86BE47BA-0FCD-43F4-9508-A092A62F7F38}">
      <dgm:prSet/>
      <dgm:spPr/>
      <dgm:t>
        <a:bodyPr/>
        <a:lstStyle/>
        <a:p>
          <a:pPr>
            <a:lnSpc>
              <a:spcPct val="100000"/>
            </a:lnSpc>
          </a:pPr>
          <a:r>
            <a:rPr lang="en-US" b="1">
              <a:solidFill>
                <a:schemeClr val="accent6">
                  <a:lumMod val="75000"/>
                </a:schemeClr>
              </a:solidFill>
              <a:latin typeface="+mj-lt"/>
            </a:rPr>
            <a:t>Staff Responsibilities &amp; Credentials</a:t>
          </a:r>
        </a:p>
      </dgm:t>
    </dgm:pt>
    <dgm:pt modelId="{43A03E6F-C8B2-4F6E-AC49-4C25A11FE971}" type="parTrans" cxnId="{192716A6-C849-4B44-AF7A-D901A3E2A747}">
      <dgm:prSet/>
      <dgm:spPr/>
      <dgm:t>
        <a:bodyPr/>
        <a:lstStyle/>
        <a:p>
          <a:endParaRPr lang="en-US"/>
        </a:p>
      </dgm:t>
    </dgm:pt>
    <dgm:pt modelId="{BC0413E6-2E25-4CD1-A604-00FE53FCB775}" type="sibTrans" cxnId="{192716A6-C849-4B44-AF7A-D901A3E2A747}">
      <dgm:prSet/>
      <dgm:spPr/>
      <dgm:t>
        <a:bodyPr/>
        <a:lstStyle/>
        <a:p>
          <a:endParaRPr lang="en-US"/>
        </a:p>
      </dgm:t>
    </dgm:pt>
    <dgm:pt modelId="{E3443F36-44EB-4B44-8A0C-B3771DAD07F1}">
      <dgm:prSet/>
      <dgm:spPr/>
      <dgm:t>
        <a:bodyPr/>
        <a:lstStyle/>
        <a:p>
          <a:pPr>
            <a:lnSpc>
              <a:spcPct val="100000"/>
            </a:lnSpc>
          </a:pPr>
          <a:r>
            <a:rPr lang="en-US" b="1">
              <a:solidFill>
                <a:schemeClr val="accent6">
                  <a:lumMod val="75000"/>
                </a:schemeClr>
              </a:solidFill>
              <a:latin typeface="+mj-lt"/>
            </a:rPr>
            <a:t>Background, OIG, and  Nurse Aide Registry Checks</a:t>
          </a:r>
        </a:p>
      </dgm:t>
    </dgm:pt>
    <dgm:pt modelId="{5541E16A-BF1B-40EC-92D4-CF3E79D3F2C0}" type="parTrans" cxnId="{0FDA019B-DA42-4EA0-AAD8-31D918ABF56C}">
      <dgm:prSet/>
      <dgm:spPr/>
      <dgm:t>
        <a:bodyPr/>
        <a:lstStyle/>
        <a:p>
          <a:endParaRPr lang="en-US"/>
        </a:p>
      </dgm:t>
    </dgm:pt>
    <dgm:pt modelId="{F5693B0B-E8C6-4C75-B1EF-3C3BF8010ECC}" type="sibTrans" cxnId="{0FDA019B-DA42-4EA0-AAD8-31D918ABF56C}">
      <dgm:prSet/>
      <dgm:spPr/>
      <dgm:t>
        <a:bodyPr/>
        <a:lstStyle/>
        <a:p>
          <a:endParaRPr lang="en-US"/>
        </a:p>
      </dgm:t>
    </dgm:pt>
    <dgm:pt modelId="{16EC292C-2A3F-415E-ACF5-3D9C68926EE9}" type="pres">
      <dgm:prSet presAssocID="{BC0D31C8-549D-4833-B982-3B54BBA99045}" presName="root" presStyleCnt="0">
        <dgm:presLayoutVars>
          <dgm:dir/>
          <dgm:resizeHandles val="exact"/>
        </dgm:presLayoutVars>
      </dgm:prSet>
      <dgm:spPr/>
    </dgm:pt>
    <dgm:pt modelId="{A0A1AFE1-C42F-420D-A1A8-52B73C17AE05}" type="pres">
      <dgm:prSet presAssocID="{B45DDA40-6E18-44A9-A91C-E615D6C81078}" presName="compNode" presStyleCnt="0"/>
      <dgm:spPr/>
    </dgm:pt>
    <dgm:pt modelId="{8C3323FB-4594-4008-9BF4-9E46129B283C}" type="pres">
      <dgm:prSet presAssocID="{B45DDA40-6E18-44A9-A91C-E615D6C81078}" presName="iconRect" presStyleLbl="node1" presStyleIdx="0" presStyleCnt="3"/>
      <dgm:spPr>
        <a:blipFill>
          <a:blip xmlns:r="http://schemas.openxmlformats.org/officeDocument/2006/relationships">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ierarchy"/>
        </a:ext>
      </dgm:extLst>
    </dgm:pt>
    <dgm:pt modelId="{0CFCB6B2-FE54-4234-A31B-D3FEF6B45215}" type="pres">
      <dgm:prSet presAssocID="{B45DDA40-6E18-44A9-A91C-E615D6C81078}" presName="spaceRect" presStyleCnt="0"/>
      <dgm:spPr/>
    </dgm:pt>
    <dgm:pt modelId="{FAC48937-69F8-45F2-A894-2713D73BAFCD}" type="pres">
      <dgm:prSet presAssocID="{B45DDA40-6E18-44A9-A91C-E615D6C81078}" presName="textRect" presStyleLbl="revTx" presStyleIdx="0" presStyleCnt="3">
        <dgm:presLayoutVars>
          <dgm:chMax val="1"/>
          <dgm:chPref val="1"/>
        </dgm:presLayoutVars>
      </dgm:prSet>
      <dgm:spPr/>
    </dgm:pt>
    <dgm:pt modelId="{AFE12594-4464-49CF-A356-A92CE4FEADB3}" type="pres">
      <dgm:prSet presAssocID="{8BCFBFC5-BBF5-4CEF-98D1-A9754681C623}" presName="sibTrans" presStyleCnt="0"/>
      <dgm:spPr/>
    </dgm:pt>
    <dgm:pt modelId="{FF3A1706-FBD3-4027-BD8C-1636F1EA2E4D}" type="pres">
      <dgm:prSet presAssocID="{86BE47BA-0FCD-43F4-9508-A092A62F7F38}" presName="compNode" presStyleCnt="0"/>
      <dgm:spPr/>
    </dgm:pt>
    <dgm:pt modelId="{DCE0CC03-7D15-4F39-88C8-F8B57B46E2EE}" type="pres">
      <dgm:prSet presAssocID="{86BE47BA-0FCD-43F4-9508-A092A62F7F38}" presName="iconRect" presStyleLbl="node1" presStyleIdx="1" presStyleCnt="3"/>
      <dgm:spPr>
        <a:blipFill>
          <a:blip xmlns:r="http://schemas.openxmlformats.org/officeDocument/2006/relationships">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ibbon"/>
        </a:ext>
      </dgm:extLst>
    </dgm:pt>
    <dgm:pt modelId="{E9BADCAE-8A17-4CB5-935D-3221E127999D}" type="pres">
      <dgm:prSet presAssocID="{86BE47BA-0FCD-43F4-9508-A092A62F7F38}" presName="spaceRect" presStyleCnt="0"/>
      <dgm:spPr/>
    </dgm:pt>
    <dgm:pt modelId="{49FA753F-4213-4D2C-8995-2934412F7F09}" type="pres">
      <dgm:prSet presAssocID="{86BE47BA-0FCD-43F4-9508-A092A62F7F38}" presName="textRect" presStyleLbl="revTx" presStyleIdx="1" presStyleCnt="3">
        <dgm:presLayoutVars>
          <dgm:chMax val="1"/>
          <dgm:chPref val="1"/>
        </dgm:presLayoutVars>
      </dgm:prSet>
      <dgm:spPr/>
    </dgm:pt>
    <dgm:pt modelId="{F7B0CB0D-933A-467D-B1ED-8EC3C52E3C19}" type="pres">
      <dgm:prSet presAssocID="{BC0413E6-2E25-4CD1-A604-00FE53FCB775}" presName="sibTrans" presStyleCnt="0"/>
      <dgm:spPr/>
    </dgm:pt>
    <dgm:pt modelId="{A6A6EE3A-4BBD-41CA-8468-48EFF8A87A63}" type="pres">
      <dgm:prSet presAssocID="{E3443F36-44EB-4B44-8A0C-B3771DAD07F1}" presName="compNode" presStyleCnt="0"/>
      <dgm:spPr/>
    </dgm:pt>
    <dgm:pt modelId="{7D4DAED6-CE69-401F-A729-70AB5F8AC35E}" type="pres">
      <dgm:prSet presAssocID="{E3443F36-44EB-4B44-8A0C-B3771DAD07F1}" presName="iconRect" presStyleLbl="node1" presStyleIdx="2" presStyleCnt="3"/>
      <dgm:spPr>
        <a:blipFill>
          <a:blip xmlns:r="http://schemas.openxmlformats.org/officeDocument/2006/relationships">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Finger Print"/>
        </a:ext>
      </dgm:extLst>
    </dgm:pt>
    <dgm:pt modelId="{EBFFBCCE-33C6-4919-8BDE-970BB99249A1}" type="pres">
      <dgm:prSet presAssocID="{E3443F36-44EB-4B44-8A0C-B3771DAD07F1}" presName="spaceRect" presStyleCnt="0"/>
      <dgm:spPr/>
    </dgm:pt>
    <dgm:pt modelId="{98686C14-CFB3-429B-A4AF-C3AF2BD65DCD}" type="pres">
      <dgm:prSet presAssocID="{E3443F36-44EB-4B44-8A0C-B3771DAD07F1}" presName="textRect" presStyleLbl="revTx" presStyleIdx="2" presStyleCnt="3">
        <dgm:presLayoutVars>
          <dgm:chMax val="1"/>
          <dgm:chPref val="1"/>
        </dgm:presLayoutVars>
      </dgm:prSet>
      <dgm:spPr/>
    </dgm:pt>
  </dgm:ptLst>
  <dgm:cxnLst>
    <dgm:cxn modelId="{1603DE1E-B921-4503-A284-061CB5DB9B96}" type="presOf" srcId="{86BE47BA-0FCD-43F4-9508-A092A62F7F38}" destId="{49FA753F-4213-4D2C-8995-2934412F7F09}" srcOrd="0" destOrd="0" presId="urn:microsoft.com/office/officeart/2018/2/layout/IconLabelList"/>
    <dgm:cxn modelId="{0FDA019B-DA42-4EA0-AAD8-31D918ABF56C}" srcId="{BC0D31C8-549D-4833-B982-3B54BBA99045}" destId="{E3443F36-44EB-4B44-8A0C-B3771DAD07F1}" srcOrd="2" destOrd="0" parTransId="{5541E16A-BF1B-40EC-92D4-CF3E79D3F2C0}" sibTransId="{F5693B0B-E8C6-4C75-B1EF-3C3BF8010ECC}"/>
    <dgm:cxn modelId="{192716A6-C849-4B44-AF7A-D901A3E2A747}" srcId="{BC0D31C8-549D-4833-B982-3B54BBA99045}" destId="{86BE47BA-0FCD-43F4-9508-A092A62F7F38}" srcOrd="1" destOrd="0" parTransId="{43A03E6F-C8B2-4F6E-AC49-4C25A11FE971}" sibTransId="{BC0413E6-2E25-4CD1-A604-00FE53FCB775}"/>
    <dgm:cxn modelId="{BB06A9A7-13E8-4A9C-8E16-D7E5C56FCFCE}" srcId="{BC0D31C8-549D-4833-B982-3B54BBA99045}" destId="{B45DDA40-6E18-44A9-A91C-E615D6C81078}" srcOrd="0" destOrd="0" parTransId="{154C1C6A-B3A4-447A-825C-4954D169CAB9}" sibTransId="{8BCFBFC5-BBF5-4CEF-98D1-A9754681C623}"/>
    <dgm:cxn modelId="{8E894BCC-E6F9-4125-883D-99C5AB6BA0EB}" type="presOf" srcId="{E3443F36-44EB-4B44-8A0C-B3771DAD07F1}" destId="{98686C14-CFB3-429B-A4AF-C3AF2BD65DCD}" srcOrd="0" destOrd="0" presId="urn:microsoft.com/office/officeart/2018/2/layout/IconLabelList"/>
    <dgm:cxn modelId="{F056FCE4-62C4-48AA-BB5E-4BA1C3212881}" type="presOf" srcId="{BC0D31C8-549D-4833-B982-3B54BBA99045}" destId="{16EC292C-2A3F-415E-ACF5-3D9C68926EE9}" srcOrd="0" destOrd="0" presId="urn:microsoft.com/office/officeart/2018/2/layout/IconLabelList"/>
    <dgm:cxn modelId="{C8ABFDE7-9B03-4BB5-8C6B-AC67F1F09B47}" type="presOf" srcId="{B45DDA40-6E18-44A9-A91C-E615D6C81078}" destId="{FAC48937-69F8-45F2-A894-2713D73BAFCD}" srcOrd="0" destOrd="0" presId="urn:microsoft.com/office/officeart/2018/2/layout/IconLabelList"/>
    <dgm:cxn modelId="{570C3135-5201-4743-B92E-1CD771A37EC7}" type="presParOf" srcId="{16EC292C-2A3F-415E-ACF5-3D9C68926EE9}" destId="{A0A1AFE1-C42F-420D-A1A8-52B73C17AE05}" srcOrd="0" destOrd="0" presId="urn:microsoft.com/office/officeart/2018/2/layout/IconLabelList"/>
    <dgm:cxn modelId="{6ABBA9BE-BFC1-495A-A3CD-3F3331DECDDD}" type="presParOf" srcId="{A0A1AFE1-C42F-420D-A1A8-52B73C17AE05}" destId="{8C3323FB-4594-4008-9BF4-9E46129B283C}" srcOrd="0" destOrd="0" presId="urn:microsoft.com/office/officeart/2018/2/layout/IconLabelList"/>
    <dgm:cxn modelId="{1E0584C9-BA2B-4903-A10F-3D921C847128}" type="presParOf" srcId="{A0A1AFE1-C42F-420D-A1A8-52B73C17AE05}" destId="{0CFCB6B2-FE54-4234-A31B-D3FEF6B45215}" srcOrd="1" destOrd="0" presId="urn:microsoft.com/office/officeart/2018/2/layout/IconLabelList"/>
    <dgm:cxn modelId="{834D9374-3969-4015-A075-DBAC5C6FCC4D}" type="presParOf" srcId="{A0A1AFE1-C42F-420D-A1A8-52B73C17AE05}" destId="{FAC48937-69F8-45F2-A894-2713D73BAFCD}" srcOrd="2" destOrd="0" presId="urn:microsoft.com/office/officeart/2018/2/layout/IconLabelList"/>
    <dgm:cxn modelId="{EE063D15-98B9-486E-BCA5-C8679573E01D}" type="presParOf" srcId="{16EC292C-2A3F-415E-ACF5-3D9C68926EE9}" destId="{AFE12594-4464-49CF-A356-A92CE4FEADB3}" srcOrd="1" destOrd="0" presId="urn:microsoft.com/office/officeart/2018/2/layout/IconLabelList"/>
    <dgm:cxn modelId="{B29AD30B-3B03-475A-917F-0F5B1210EC65}" type="presParOf" srcId="{16EC292C-2A3F-415E-ACF5-3D9C68926EE9}" destId="{FF3A1706-FBD3-4027-BD8C-1636F1EA2E4D}" srcOrd="2" destOrd="0" presId="urn:microsoft.com/office/officeart/2018/2/layout/IconLabelList"/>
    <dgm:cxn modelId="{FF523124-A914-4EF8-970F-1DB0CEFBD9B7}" type="presParOf" srcId="{FF3A1706-FBD3-4027-BD8C-1636F1EA2E4D}" destId="{DCE0CC03-7D15-4F39-88C8-F8B57B46E2EE}" srcOrd="0" destOrd="0" presId="urn:microsoft.com/office/officeart/2018/2/layout/IconLabelList"/>
    <dgm:cxn modelId="{92BCF800-2BE5-43C8-8B64-27BB68F24797}" type="presParOf" srcId="{FF3A1706-FBD3-4027-BD8C-1636F1EA2E4D}" destId="{E9BADCAE-8A17-4CB5-935D-3221E127999D}" srcOrd="1" destOrd="0" presId="urn:microsoft.com/office/officeart/2018/2/layout/IconLabelList"/>
    <dgm:cxn modelId="{20B1001C-2285-43DA-A094-7193A65133CC}" type="presParOf" srcId="{FF3A1706-FBD3-4027-BD8C-1636F1EA2E4D}" destId="{49FA753F-4213-4D2C-8995-2934412F7F09}" srcOrd="2" destOrd="0" presId="urn:microsoft.com/office/officeart/2018/2/layout/IconLabelList"/>
    <dgm:cxn modelId="{D2A91E7B-DF37-44D7-A284-105D20E21D50}" type="presParOf" srcId="{16EC292C-2A3F-415E-ACF5-3D9C68926EE9}" destId="{F7B0CB0D-933A-467D-B1ED-8EC3C52E3C19}" srcOrd="3" destOrd="0" presId="urn:microsoft.com/office/officeart/2018/2/layout/IconLabelList"/>
    <dgm:cxn modelId="{93B3C94E-0865-44A8-9E13-24864864AA2C}" type="presParOf" srcId="{16EC292C-2A3F-415E-ACF5-3D9C68926EE9}" destId="{A6A6EE3A-4BBD-41CA-8468-48EFF8A87A63}" srcOrd="4" destOrd="0" presId="urn:microsoft.com/office/officeart/2018/2/layout/IconLabelList"/>
    <dgm:cxn modelId="{F047C480-76B0-4337-BF0B-C36BFA749B79}" type="presParOf" srcId="{A6A6EE3A-4BBD-41CA-8468-48EFF8A87A63}" destId="{7D4DAED6-CE69-401F-A729-70AB5F8AC35E}" srcOrd="0" destOrd="0" presId="urn:microsoft.com/office/officeart/2018/2/layout/IconLabelList"/>
    <dgm:cxn modelId="{EA79B565-CF5A-49F1-92C1-7676DA4FD89B}" type="presParOf" srcId="{A6A6EE3A-4BBD-41CA-8468-48EFF8A87A63}" destId="{EBFFBCCE-33C6-4919-8BDE-970BB99249A1}" srcOrd="1" destOrd="0" presId="urn:microsoft.com/office/officeart/2018/2/layout/IconLabelList"/>
    <dgm:cxn modelId="{90176773-0E8B-4FFC-B0C2-893E3DA9FA90}" type="presParOf" srcId="{A6A6EE3A-4BBD-41CA-8468-48EFF8A87A63}" destId="{98686C14-CFB3-429B-A4AF-C3AF2BD65DCD}" srcOrd="2" destOrd="0" presId="urn:microsoft.com/office/officeart/2018/2/layout/IconLabel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028A8DB-38FB-4DBE-AF24-20FDB7AA540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31B89DAB-3836-49C9-83E6-8656707D2131}">
      <dgm:prSet phldrT="[Text]" custT="1"/>
      <dgm:spPr>
        <a:solidFill>
          <a:schemeClr val="accent3"/>
        </a:solidFill>
      </dgm:spPr>
      <dgm:t>
        <a:bodyPr/>
        <a:lstStyle/>
        <a:p>
          <a:r>
            <a:rPr lang="en-US" sz="1800"/>
            <a:t>Administrator/CEO/President</a:t>
          </a:r>
        </a:p>
      </dgm:t>
    </dgm:pt>
    <dgm:pt modelId="{93F16558-6BD2-4F5D-907A-9B6F6150A393}" type="parTrans" cxnId="{934D4105-A3EA-42A2-82EB-7672545D16F9}">
      <dgm:prSet/>
      <dgm:spPr/>
      <dgm:t>
        <a:bodyPr/>
        <a:lstStyle/>
        <a:p>
          <a:endParaRPr lang="en-US"/>
        </a:p>
      </dgm:t>
    </dgm:pt>
    <dgm:pt modelId="{121FFD0F-8E3D-4211-8ADF-1ED5B868DCFC}" type="sibTrans" cxnId="{934D4105-A3EA-42A2-82EB-7672545D16F9}">
      <dgm:prSet/>
      <dgm:spPr/>
      <dgm:t>
        <a:bodyPr/>
        <a:lstStyle/>
        <a:p>
          <a:endParaRPr lang="en-US"/>
        </a:p>
      </dgm:t>
    </dgm:pt>
    <dgm:pt modelId="{1A5DCF3F-6B44-4777-9D3B-ED424729FF8C}" type="asst">
      <dgm:prSet phldrT="[Text]" custT="1"/>
      <dgm:spPr>
        <a:solidFill>
          <a:schemeClr val="accent3"/>
        </a:solidFill>
      </dgm:spPr>
      <dgm:t>
        <a:bodyPr/>
        <a:lstStyle/>
        <a:p>
          <a:r>
            <a:rPr lang="en-US" sz="1800"/>
            <a:t>Program Director</a:t>
          </a:r>
        </a:p>
      </dgm:t>
    </dgm:pt>
    <dgm:pt modelId="{BECF4ADA-933C-4A51-B4DA-6857B01E4A0F}" type="parTrans" cxnId="{56892357-B236-41E8-A8D1-32F00F8DD824}">
      <dgm:prSet/>
      <dgm:spPr/>
      <dgm:t>
        <a:bodyPr/>
        <a:lstStyle/>
        <a:p>
          <a:endParaRPr lang="en-US"/>
        </a:p>
      </dgm:t>
    </dgm:pt>
    <dgm:pt modelId="{2FA78A6C-046A-4500-A4A8-87AEE0065B7C}" type="sibTrans" cxnId="{56892357-B236-41E8-A8D1-32F00F8DD824}">
      <dgm:prSet/>
      <dgm:spPr/>
      <dgm:t>
        <a:bodyPr/>
        <a:lstStyle/>
        <a:p>
          <a:endParaRPr lang="en-US"/>
        </a:p>
      </dgm:t>
    </dgm:pt>
    <dgm:pt modelId="{B8F58B53-6324-4B90-86BC-547FBCBDE501}">
      <dgm:prSet phldrT="[Text]" custT="1"/>
      <dgm:spPr>
        <a:solidFill>
          <a:schemeClr val="accent3"/>
        </a:solidFill>
      </dgm:spPr>
      <dgm:t>
        <a:bodyPr/>
        <a:lstStyle/>
        <a:p>
          <a:r>
            <a:rPr lang="en-US" sz="1800"/>
            <a:t>Licensed Nurse</a:t>
          </a:r>
        </a:p>
      </dgm:t>
    </dgm:pt>
    <dgm:pt modelId="{9D4EA0EE-DF47-43CB-AB9D-A7E21001C23C}" type="parTrans" cxnId="{EDD03A42-4A52-4997-910C-6B0F7FE03AB8}">
      <dgm:prSet/>
      <dgm:spPr/>
      <dgm:t>
        <a:bodyPr/>
        <a:lstStyle/>
        <a:p>
          <a:endParaRPr lang="en-US"/>
        </a:p>
      </dgm:t>
    </dgm:pt>
    <dgm:pt modelId="{AC617282-B8B3-4B6B-825A-F08290B430F4}" type="sibTrans" cxnId="{EDD03A42-4A52-4997-910C-6B0F7FE03AB8}">
      <dgm:prSet/>
      <dgm:spPr/>
      <dgm:t>
        <a:bodyPr/>
        <a:lstStyle/>
        <a:p>
          <a:endParaRPr lang="en-US"/>
        </a:p>
      </dgm:t>
    </dgm:pt>
    <dgm:pt modelId="{3FA6E02F-FE00-408C-A118-555E17E0E7E5}">
      <dgm:prSet phldrT="[Text]" custT="1"/>
      <dgm:spPr>
        <a:solidFill>
          <a:schemeClr val="accent3"/>
        </a:solidFill>
      </dgm:spPr>
      <dgm:t>
        <a:bodyPr/>
        <a:lstStyle/>
        <a:p>
          <a:r>
            <a:rPr lang="en-US" sz="1800"/>
            <a:t>Activities Director</a:t>
          </a:r>
        </a:p>
      </dgm:t>
    </dgm:pt>
    <dgm:pt modelId="{572933A2-9411-4E84-9137-8D4D43AC3155}" type="parTrans" cxnId="{2B2E886C-5739-42D7-9491-2D9B49129E62}">
      <dgm:prSet/>
      <dgm:spPr/>
      <dgm:t>
        <a:bodyPr/>
        <a:lstStyle/>
        <a:p>
          <a:endParaRPr lang="en-US"/>
        </a:p>
      </dgm:t>
    </dgm:pt>
    <dgm:pt modelId="{3698DD5C-CAF8-4A7F-99AC-07FB6EED9E49}" type="sibTrans" cxnId="{2B2E886C-5739-42D7-9491-2D9B49129E62}">
      <dgm:prSet/>
      <dgm:spPr/>
      <dgm:t>
        <a:bodyPr/>
        <a:lstStyle/>
        <a:p>
          <a:endParaRPr lang="en-US"/>
        </a:p>
      </dgm:t>
    </dgm:pt>
    <dgm:pt modelId="{687FB44F-1A4B-4635-8533-227FB60C3B41}">
      <dgm:prSet phldrT="[Text]" custT="1"/>
      <dgm:spPr>
        <a:solidFill>
          <a:schemeClr val="accent3"/>
        </a:solidFill>
      </dgm:spPr>
      <dgm:t>
        <a:bodyPr/>
        <a:lstStyle/>
        <a:p>
          <a:r>
            <a:rPr lang="en-US" sz="1800"/>
            <a:t>Food Services Coordinator/ Food Server</a:t>
          </a:r>
        </a:p>
      </dgm:t>
    </dgm:pt>
    <dgm:pt modelId="{D669C481-9787-47BB-826C-41BC8BA84BCF}" type="parTrans" cxnId="{9B4B43FB-89BA-453D-BC6A-861AF1808635}">
      <dgm:prSet/>
      <dgm:spPr/>
      <dgm:t>
        <a:bodyPr/>
        <a:lstStyle/>
        <a:p>
          <a:endParaRPr lang="en-US"/>
        </a:p>
      </dgm:t>
    </dgm:pt>
    <dgm:pt modelId="{2EA158C4-F2E1-49A6-B288-BD96F686F7AB}" type="sibTrans" cxnId="{9B4B43FB-89BA-453D-BC6A-861AF1808635}">
      <dgm:prSet/>
      <dgm:spPr/>
      <dgm:t>
        <a:bodyPr/>
        <a:lstStyle/>
        <a:p>
          <a:endParaRPr lang="en-US"/>
        </a:p>
      </dgm:t>
    </dgm:pt>
    <dgm:pt modelId="{BA65568F-7403-4494-B72F-00EF9E16D2DC}">
      <dgm:prSet custT="1"/>
      <dgm:spPr>
        <a:solidFill>
          <a:schemeClr val="accent3"/>
        </a:solidFill>
      </dgm:spPr>
      <dgm:t>
        <a:bodyPr/>
        <a:lstStyle/>
        <a:p>
          <a:r>
            <a:rPr lang="en-US" sz="1800"/>
            <a:t>Program Assistant</a:t>
          </a:r>
        </a:p>
      </dgm:t>
    </dgm:pt>
    <dgm:pt modelId="{3710ABD1-33F9-4E61-BE3D-7DD2837057FD}" type="parTrans" cxnId="{627DE5DB-50E6-408D-9700-5C2D5D2AD830}">
      <dgm:prSet/>
      <dgm:spPr/>
      <dgm:t>
        <a:bodyPr/>
        <a:lstStyle/>
        <a:p>
          <a:endParaRPr lang="en-US"/>
        </a:p>
      </dgm:t>
    </dgm:pt>
    <dgm:pt modelId="{BD75ABDB-2DA7-4F35-B158-E7ED0C10E0A2}" type="sibTrans" cxnId="{627DE5DB-50E6-408D-9700-5C2D5D2AD830}">
      <dgm:prSet/>
      <dgm:spPr/>
      <dgm:t>
        <a:bodyPr/>
        <a:lstStyle/>
        <a:p>
          <a:endParaRPr lang="en-US"/>
        </a:p>
      </dgm:t>
    </dgm:pt>
    <dgm:pt modelId="{C5DED325-F28A-4A54-99E4-D1570F5908C0}">
      <dgm:prSet custT="1"/>
      <dgm:spPr>
        <a:solidFill>
          <a:schemeClr val="accent3"/>
        </a:solidFill>
      </dgm:spPr>
      <dgm:t>
        <a:bodyPr/>
        <a:lstStyle/>
        <a:p>
          <a:r>
            <a:rPr lang="en-US" sz="1800"/>
            <a:t>Driver</a:t>
          </a:r>
        </a:p>
      </dgm:t>
    </dgm:pt>
    <dgm:pt modelId="{8B455503-3B42-474D-98C1-7D0E40CACE5F}" type="parTrans" cxnId="{12101EEB-174E-45E9-9A58-D6C063F143D3}">
      <dgm:prSet/>
      <dgm:spPr/>
      <dgm:t>
        <a:bodyPr/>
        <a:lstStyle/>
        <a:p>
          <a:endParaRPr lang="en-US"/>
        </a:p>
      </dgm:t>
    </dgm:pt>
    <dgm:pt modelId="{B7D4289F-0247-4FBC-B55B-DD7EC9F91696}" type="sibTrans" cxnId="{12101EEB-174E-45E9-9A58-D6C063F143D3}">
      <dgm:prSet/>
      <dgm:spPr/>
      <dgm:t>
        <a:bodyPr/>
        <a:lstStyle/>
        <a:p>
          <a:endParaRPr lang="en-US"/>
        </a:p>
      </dgm:t>
    </dgm:pt>
    <dgm:pt modelId="{EBFD91C0-5803-46C2-AE23-D44A38566782}" type="pres">
      <dgm:prSet presAssocID="{2028A8DB-38FB-4DBE-AF24-20FDB7AA5408}" presName="hierChild1" presStyleCnt="0">
        <dgm:presLayoutVars>
          <dgm:orgChart val="1"/>
          <dgm:chPref val="1"/>
          <dgm:dir/>
          <dgm:animOne val="branch"/>
          <dgm:animLvl val="lvl"/>
          <dgm:resizeHandles/>
        </dgm:presLayoutVars>
      </dgm:prSet>
      <dgm:spPr/>
    </dgm:pt>
    <dgm:pt modelId="{7B429565-87A6-4344-A6B5-82D1CBE7C96A}" type="pres">
      <dgm:prSet presAssocID="{31B89DAB-3836-49C9-83E6-8656707D2131}" presName="hierRoot1" presStyleCnt="0">
        <dgm:presLayoutVars>
          <dgm:hierBranch val="init"/>
        </dgm:presLayoutVars>
      </dgm:prSet>
      <dgm:spPr/>
    </dgm:pt>
    <dgm:pt modelId="{25EF8892-1601-4AD2-AEC3-D5879B7698EA}" type="pres">
      <dgm:prSet presAssocID="{31B89DAB-3836-49C9-83E6-8656707D2131}" presName="rootComposite1" presStyleCnt="0"/>
      <dgm:spPr/>
    </dgm:pt>
    <dgm:pt modelId="{477B11F2-09D8-42A0-B8C9-B16C532A5814}" type="pres">
      <dgm:prSet presAssocID="{31B89DAB-3836-49C9-83E6-8656707D2131}" presName="rootText1" presStyleLbl="node0" presStyleIdx="0" presStyleCnt="1" custScaleX="173973" custScaleY="107111">
        <dgm:presLayoutVars>
          <dgm:chPref val="3"/>
        </dgm:presLayoutVars>
      </dgm:prSet>
      <dgm:spPr/>
    </dgm:pt>
    <dgm:pt modelId="{4218357B-446E-40A5-AF50-C13064481BA7}" type="pres">
      <dgm:prSet presAssocID="{31B89DAB-3836-49C9-83E6-8656707D2131}" presName="rootConnector1" presStyleLbl="node1" presStyleIdx="0" presStyleCnt="0"/>
      <dgm:spPr/>
    </dgm:pt>
    <dgm:pt modelId="{E0562CFC-0672-4369-A21E-2CEAE5719ED1}" type="pres">
      <dgm:prSet presAssocID="{31B89DAB-3836-49C9-83E6-8656707D2131}" presName="hierChild2" presStyleCnt="0"/>
      <dgm:spPr/>
    </dgm:pt>
    <dgm:pt modelId="{51EF6179-950F-4538-9183-F2B25C4EC671}" type="pres">
      <dgm:prSet presAssocID="{9D4EA0EE-DF47-43CB-AB9D-A7E21001C23C}" presName="Name37" presStyleLbl="parChTrans1D2" presStyleIdx="0" presStyleCnt="6"/>
      <dgm:spPr/>
    </dgm:pt>
    <dgm:pt modelId="{98301309-8375-4DB7-9004-6592E7E2306D}" type="pres">
      <dgm:prSet presAssocID="{B8F58B53-6324-4B90-86BC-547FBCBDE501}" presName="hierRoot2" presStyleCnt="0">
        <dgm:presLayoutVars>
          <dgm:hierBranch val="init"/>
        </dgm:presLayoutVars>
      </dgm:prSet>
      <dgm:spPr/>
    </dgm:pt>
    <dgm:pt modelId="{256AE8A3-6E3A-43A6-AFCE-89127478E2C3}" type="pres">
      <dgm:prSet presAssocID="{B8F58B53-6324-4B90-86BC-547FBCBDE501}" presName="rootComposite" presStyleCnt="0"/>
      <dgm:spPr/>
    </dgm:pt>
    <dgm:pt modelId="{07CAA76C-13D5-444F-A62B-51F3BB5C4917}" type="pres">
      <dgm:prSet presAssocID="{B8F58B53-6324-4B90-86BC-547FBCBDE501}" presName="rootText" presStyleLbl="node2" presStyleIdx="0" presStyleCnt="5">
        <dgm:presLayoutVars>
          <dgm:chPref val="3"/>
        </dgm:presLayoutVars>
      </dgm:prSet>
      <dgm:spPr/>
    </dgm:pt>
    <dgm:pt modelId="{DC300BEB-1436-41F0-949B-F2AFB9286509}" type="pres">
      <dgm:prSet presAssocID="{B8F58B53-6324-4B90-86BC-547FBCBDE501}" presName="rootConnector" presStyleLbl="node2" presStyleIdx="0" presStyleCnt="5"/>
      <dgm:spPr/>
    </dgm:pt>
    <dgm:pt modelId="{8359653B-7594-4710-A155-83FB5701F165}" type="pres">
      <dgm:prSet presAssocID="{B8F58B53-6324-4B90-86BC-547FBCBDE501}" presName="hierChild4" presStyleCnt="0"/>
      <dgm:spPr/>
    </dgm:pt>
    <dgm:pt modelId="{A3913328-43AB-426C-857B-ADEDC249CE25}" type="pres">
      <dgm:prSet presAssocID="{B8F58B53-6324-4B90-86BC-547FBCBDE501}" presName="hierChild5" presStyleCnt="0"/>
      <dgm:spPr/>
    </dgm:pt>
    <dgm:pt modelId="{C8FC17AC-06DE-423B-984F-14B239A9423A}" type="pres">
      <dgm:prSet presAssocID="{572933A2-9411-4E84-9137-8D4D43AC3155}" presName="Name37" presStyleLbl="parChTrans1D2" presStyleIdx="1" presStyleCnt="6"/>
      <dgm:spPr/>
    </dgm:pt>
    <dgm:pt modelId="{2733F070-13C0-4526-A031-F3E15A0B4A7A}" type="pres">
      <dgm:prSet presAssocID="{3FA6E02F-FE00-408C-A118-555E17E0E7E5}" presName="hierRoot2" presStyleCnt="0">
        <dgm:presLayoutVars>
          <dgm:hierBranch val="init"/>
        </dgm:presLayoutVars>
      </dgm:prSet>
      <dgm:spPr/>
    </dgm:pt>
    <dgm:pt modelId="{EAC11303-F132-4997-8E9A-32722DB721E0}" type="pres">
      <dgm:prSet presAssocID="{3FA6E02F-FE00-408C-A118-555E17E0E7E5}" presName="rootComposite" presStyleCnt="0"/>
      <dgm:spPr/>
    </dgm:pt>
    <dgm:pt modelId="{1921776C-41EF-472D-9131-90E27EBA45A4}" type="pres">
      <dgm:prSet presAssocID="{3FA6E02F-FE00-408C-A118-555E17E0E7E5}" presName="rootText" presStyleLbl="node2" presStyleIdx="1" presStyleCnt="5">
        <dgm:presLayoutVars>
          <dgm:chPref val="3"/>
        </dgm:presLayoutVars>
      </dgm:prSet>
      <dgm:spPr/>
    </dgm:pt>
    <dgm:pt modelId="{8047EE38-08CD-4DDB-915D-A1415459CDC7}" type="pres">
      <dgm:prSet presAssocID="{3FA6E02F-FE00-408C-A118-555E17E0E7E5}" presName="rootConnector" presStyleLbl="node2" presStyleIdx="1" presStyleCnt="5"/>
      <dgm:spPr/>
    </dgm:pt>
    <dgm:pt modelId="{66F2CAFB-D42F-4391-A994-C7003E6B5FF8}" type="pres">
      <dgm:prSet presAssocID="{3FA6E02F-FE00-408C-A118-555E17E0E7E5}" presName="hierChild4" presStyleCnt="0"/>
      <dgm:spPr/>
    </dgm:pt>
    <dgm:pt modelId="{A28CC488-54FE-4204-9BBE-9A5C68DF1B7E}" type="pres">
      <dgm:prSet presAssocID="{3FA6E02F-FE00-408C-A118-555E17E0E7E5}" presName="hierChild5" presStyleCnt="0"/>
      <dgm:spPr/>
    </dgm:pt>
    <dgm:pt modelId="{40BD37D0-4A08-4661-8A02-8ADCF2ABF3D9}" type="pres">
      <dgm:prSet presAssocID="{D669C481-9787-47BB-826C-41BC8BA84BCF}" presName="Name37" presStyleLbl="parChTrans1D2" presStyleIdx="2" presStyleCnt="6"/>
      <dgm:spPr/>
    </dgm:pt>
    <dgm:pt modelId="{C733633F-4EAE-4ADD-BEF7-9381A6DEAAE5}" type="pres">
      <dgm:prSet presAssocID="{687FB44F-1A4B-4635-8533-227FB60C3B41}" presName="hierRoot2" presStyleCnt="0">
        <dgm:presLayoutVars>
          <dgm:hierBranch val="init"/>
        </dgm:presLayoutVars>
      </dgm:prSet>
      <dgm:spPr/>
    </dgm:pt>
    <dgm:pt modelId="{B095E93A-E0CD-4F76-A18C-9A77E7B5F277}" type="pres">
      <dgm:prSet presAssocID="{687FB44F-1A4B-4635-8533-227FB60C3B41}" presName="rootComposite" presStyleCnt="0"/>
      <dgm:spPr/>
    </dgm:pt>
    <dgm:pt modelId="{456A6E58-8EB7-4976-B881-2AEAF4B8366B}" type="pres">
      <dgm:prSet presAssocID="{687FB44F-1A4B-4635-8533-227FB60C3B41}" presName="rootText" presStyleLbl="node2" presStyleIdx="2" presStyleCnt="5" custLinFactX="23158" custLinFactNeighborX="100000" custLinFactNeighborY="-477">
        <dgm:presLayoutVars>
          <dgm:chPref val="3"/>
        </dgm:presLayoutVars>
      </dgm:prSet>
      <dgm:spPr/>
    </dgm:pt>
    <dgm:pt modelId="{60036519-5749-44FA-A781-49AFD4DACEAD}" type="pres">
      <dgm:prSet presAssocID="{687FB44F-1A4B-4635-8533-227FB60C3B41}" presName="rootConnector" presStyleLbl="node2" presStyleIdx="2" presStyleCnt="5"/>
      <dgm:spPr/>
    </dgm:pt>
    <dgm:pt modelId="{81A0FF48-857D-4812-A7A7-DC59E465B5B8}" type="pres">
      <dgm:prSet presAssocID="{687FB44F-1A4B-4635-8533-227FB60C3B41}" presName="hierChild4" presStyleCnt="0"/>
      <dgm:spPr/>
    </dgm:pt>
    <dgm:pt modelId="{7F349A49-F118-413E-BEB4-2D9A2D595DBB}" type="pres">
      <dgm:prSet presAssocID="{687FB44F-1A4B-4635-8533-227FB60C3B41}" presName="hierChild5" presStyleCnt="0"/>
      <dgm:spPr/>
    </dgm:pt>
    <dgm:pt modelId="{572F8BBB-E899-45FA-9B1E-55D7F6BE63A2}" type="pres">
      <dgm:prSet presAssocID="{3710ABD1-33F9-4E61-BE3D-7DD2837057FD}" presName="Name37" presStyleLbl="parChTrans1D2" presStyleIdx="3" presStyleCnt="6"/>
      <dgm:spPr/>
    </dgm:pt>
    <dgm:pt modelId="{C95557CC-1930-4FF8-9B4B-4654B2F4C264}" type="pres">
      <dgm:prSet presAssocID="{BA65568F-7403-4494-B72F-00EF9E16D2DC}" presName="hierRoot2" presStyleCnt="0">
        <dgm:presLayoutVars>
          <dgm:hierBranch val="init"/>
        </dgm:presLayoutVars>
      </dgm:prSet>
      <dgm:spPr/>
    </dgm:pt>
    <dgm:pt modelId="{067E305D-FB1B-498B-AFBB-5D1DD87CD8E5}" type="pres">
      <dgm:prSet presAssocID="{BA65568F-7403-4494-B72F-00EF9E16D2DC}" presName="rootComposite" presStyleCnt="0"/>
      <dgm:spPr/>
    </dgm:pt>
    <dgm:pt modelId="{2C048929-6642-41F2-B760-9B92CBA46B68}" type="pres">
      <dgm:prSet presAssocID="{BA65568F-7403-4494-B72F-00EF9E16D2DC}" presName="rootText" presStyleLbl="node2" presStyleIdx="3" presStyleCnt="5" custLinFactX="-21147" custLinFactNeighborX="-100000" custLinFactNeighborY="-575">
        <dgm:presLayoutVars>
          <dgm:chPref val="3"/>
        </dgm:presLayoutVars>
      </dgm:prSet>
      <dgm:spPr/>
    </dgm:pt>
    <dgm:pt modelId="{4E351D68-5AEA-4D66-88B3-C9183F5B9294}" type="pres">
      <dgm:prSet presAssocID="{BA65568F-7403-4494-B72F-00EF9E16D2DC}" presName="rootConnector" presStyleLbl="node2" presStyleIdx="3" presStyleCnt="5"/>
      <dgm:spPr/>
    </dgm:pt>
    <dgm:pt modelId="{E046889E-91AF-4C3A-8DC3-07D6B4D04B44}" type="pres">
      <dgm:prSet presAssocID="{BA65568F-7403-4494-B72F-00EF9E16D2DC}" presName="hierChild4" presStyleCnt="0"/>
      <dgm:spPr/>
    </dgm:pt>
    <dgm:pt modelId="{2B2AD7A7-350D-47C3-940B-90E362E5126D}" type="pres">
      <dgm:prSet presAssocID="{BA65568F-7403-4494-B72F-00EF9E16D2DC}" presName="hierChild5" presStyleCnt="0"/>
      <dgm:spPr/>
    </dgm:pt>
    <dgm:pt modelId="{916C0221-60E9-42CD-85C9-9055BF5B85FF}" type="pres">
      <dgm:prSet presAssocID="{8B455503-3B42-474D-98C1-7D0E40CACE5F}" presName="Name37" presStyleLbl="parChTrans1D2" presStyleIdx="4" presStyleCnt="6"/>
      <dgm:spPr/>
    </dgm:pt>
    <dgm:pt modelId="{12382ABD-6070-410A-B70B-A5C6BC835961}" type="pres">
      <dgm:prSet presAssocID="{C5DED325-F28A-4A54-99E4-D1570F5908C0}" presName="hierRoot2" presStyleCnt="0">
        <dgm:presLayoutVars>
          <dgm:hierBranch val="init"/>
        </dgm:presLayoutVars>
      </dgm:prSet>
      <dgm:spPr/>
    </dgm:pt>
    <dgm:pt modelId="{683A4DC1-6EEC-43F1-8A99-197FACC1EA83}" type="pres">
      <dgm:prSet presAssocID="{C5DED325-F28A-4A54-99E4-D1570F5908C0}" presName="rootComposite" presStyleCnt="0"/>
      <dgm:spPr/>
    </dgm:pt>
    <dgm:pt modelId="{FD4FD7BB-B994-4B0A-9591-3E9ACD76CCF6}" type="pres">
      <dgm:prSet presAssocID="{C5DED325-F28A-4A54-99E4-D1570F5908C0}" presName="rootText" presStyleLbl="node2" presStyleIdx="4" presStyleCnt="5">
        <dgm:presLayoutVars>
          <dgm:chPref val="3"/>
        </dgm:presLayoutVars>
      </dgm:prSet>
      <dgm:spPr/>
    </dgm:pt>
    <dgm:pt modelId="{7F447230-6ADF-4263-B722-B1C6F58D39FB}" type="pres">
      <dgm:prSet presAssocID="{C5DED325-F28A-4A54-99E4-D1570F5908C0}" presName="rootConnector" presStyleLbl="node2" presStyleIdx="4" presStyleCnt="5"/>
      <dgm:spPr/>
    </dgm:pt>
    <dgm:pt modelId="{E88045DD-DCC2-45F8-A69D-93AF495FA720}" type="pres">
      <dgm:prSet presAssocID="{C5DED325-F28A-4A54-99E4-D1570F5908C0}" presName="hierChild4" presStyleCnt="0"/>
      <dgm:spPr/>
    </dgm:pt>
    <dgm:pt modelId="{A212B560-7DF8-4A73-8B33-FD007338F882}" type="pres">
      <dgm:prSet presAssocID="{C5DED325-F28A-4A54-99E4-D1570F5908C0}" presName="hierChild5" presStyleCnt="0"/>
      <dgm:spPr/>
    </dgm:pt>
    <dgm:pt modelId="{1FB63EEA-ED6A-484F-AF26-D29E1499F96C}" type="pres">
      <dgm:prSet presAssocID="{31B89DAB-3836-49C9-83E6-8656707D2131}" presName="hierChild3" presStyleCnt="0"/>
      <dgm:spPr/>
    </dgm:pt>
    <dgm:pt modelId="{F02C47F5-63D7-42B7-BAA2-D7349715C57E}" type="pres">
      <dgm:prSet presAssocID="{BECF4ADA-933C-4A51-B4DA-6857B01E4A0F}" presName="Name111" presStyleLbl="parChTrans1D2" presStyleIdx="5" presStyleCnt="6"/>
      <dgm:spPr/>
    </dgm:pt>
    <dgm:pt modelId="{A660862A-38FB-4F32-B6FB-E55485DF8CF8}" type="pres">
      <dgm:prSet presAssocID="{1A5DCF3F-6B44-4777-9D3B-ED424729FF8C}" presName="hierRoot3" presStyleCnt="0">
        <dgm:presLayoutVars>
          <dgm:hierBranch val="init"/>
        </dgm:presLayoutVars>
      </dgm:prSet>
      <dgm:spPr/>
    </dgm:pt>
    <dgm:pt modelId="{E987598E-792C-4F7D-8BE8-0F98EE1E92D4}" type="pres">
      <dgm:prSet presAssocID="{1A5DCF3F-6B44-4777-9D3B-ED424729FF8C}" presName="rootComposite3" presStyleCnt="0"/>
      <dgm:spPr/>
    </dgm:pt>
    <dgm:pt modelId="{E02DC2AC-8902-4174-ADF7-49CE5D395A10}" type="pres">
      <dgm:prSet presAssocID="{1A5DCF3F-6B44-4777-9D3B-ED424729FF8C}" presName="rootText3" presStyleLbl="asst1" presStyleIdx="0" presStyleCnt="1">
        <dgm:presLayoutVars>
          <dgm:chPref val="3"/>
        </dgm:presLayoutVars>
      </dgm:prSet>
      <dgm:spPr/>
    </dgm:pt>
    <dgm:pt modelId="{0B293BBC-23E1-4FEC-B6CE-CF87A939D1E2}" type="pres">
      <dgm:prSet presAssocID="{1A5DCF3F-6B44-4777-9D3B-ED424729FF8C}" presName="rootConnector3" presStyleLbl="asst1" presStyleIdx="0" presStyleCnt="1"/>
      <dgm:spPr/>
    </dgm:pt>
    <dgm:pt modelId="{D35696A0-78AC-47DE-88A8-DBEE96F210F6}" type="pres">
      <dgm:prSet presAssocID="{1A5DCF3F-6B44-4777-9D3B-ED424729FF8C}" presName="hierChild6" presStyleCnt="0"/>
      <dgm:spPr/>
    </dgm:pt>
    <dgm:pt modelId="{ACBF076B-8B98-47EB-ABD8-A2A68CF2ECDA}" type="pres">
      <dgm:prSet presAssocID="{1A5DCF3F-6B44-4777-9D3B-ED424729FF8C}" presName="hierChild7" presStyleCnt="0"/>
      <dgm:spPr/>
    </dgm:pt>
  </dgm:ptLst>
  <dgm:cxnLst>
    <dgm:cxn modelId="{934D4105-A3EA-42A2-82EB-7672545D16F9}" srcId="{2028A8DB-38FB-4DBE-AF24-20FDB7AA5408}" destId="{31B89DAB-3836-49C9-83E6-8656707D2131}" srcOrd="0" destOrd="0" parTransId="{93F16558-6BD2-4F5D-907A-9B6F6150A393}" sibTransId="{121FFD0F-8E3D-4211-8ADF-1ED5B868DCFC}"/>
    <dgm:cxn modelId="{7DA9662D-7DA9-4B16-8C26-5B778296071C}" type="presOf" srcId="{687FB44F-1A4B-4635-8533-227FB60C3B41}" destId="{60036519-5749-44FA-A781-49AFD4DACEAD}" srcOrd="1" destOrd="0" presId="urn:microsoft.com/office/officeart/2005/8/layout/orgChart1"/>
    <dgm:cxn modelId="{A4825C2F-8203-47E2-83BB-4C5CEABB9213}" type="presOf" srcId="{1A5DCF3F-6B44-4777-9D3B-ED424729FF8C}" destId="{0B293BBC-23E1-4FEC-B6CE-CF87A939D1E2}" srcOrd="1" destOrd="0" presId="urn:microsoft.com/office/officeart/2005/8/layout/orgChart1"/>
    <dgm:cxn modelId="{C7AD6A3A-95CB-45D1-879A-6FCA5A7054B5}" type="presOf" srcId="{3FA6E02F-FE00-408C-A118-555E17E0E7E5}" destId="{1921776C-41EF-472D-9131-90E27EBA45A4}" srcOrd="0" destOrd="0" presId="urn:microsoft.com/office/officeart/2005/8/layout/orgChart1"/>
    <dgm:cxn modelId="{AE01CD3C-8949-4DC3-8813-90BF7DCF2568}" type="presOf" srcId="{8B455503-3B42-474D-98C1-7D0E40CACE5F}" destId="{916C0221-60E9-42CD-85C9-9055BF5B85FF}" srcOrd="0" destOrd="0" presId="urn:microsoft.com/office/officeart/2005/8/layout/orgChart1"/>
    <dgm:cxn modelId="{B573E25E-F8B9-4AC2-BD58-319C1EB3306D}" type="presOf" srcId="{687FB44F-1A4B-4635-8533-227FB60C3B41}" destId="{456A6E58-8EB7-4976-B881-2AEAF4B8366B}" srcOrd="0" destOrd="0" presId="urn:microsoft.com/office/officeart/2005/8/layout/orgChart1"/>
    <dgm:cxn modelId="{63422160-B9DE-457C-8AE9-A3C63350CC59}" type="presOf" srcId="{31B89DAB-3836-49C9-83E6-8656707D2131}" destId="{477B11F2-09D8-42A0-B8C9-B16C532A5814}" srcOrd="0" destOrd="0" presId="urn:microsoft.com/office/officeart/2005/8/layout/orgChart1"/>
    <dgm:cxn modelId="{EDD03A42-4A52-4997-910C-6B0F7FE03AB8}" srcId="{31B89DAB-3836-49C9-83E6-8656707D2131}" destId="{B8F58B53-6324-4B90-86BC-547FBCBDE501}" srcOrd="1" destOrd="0" parTransId="{9D4EA0EE-DF47-43CB-AB9D-A7E21001C23C}" sibTransId="{AC617282-B8B3-4B6B-825A-F08290B430F4}"/>
    <dgm:cxn modelId="{71059B48-516D-4309-A489-85C1DFF67502}" type="presOf" srcId="{C5DED325-F28A-4A54-99E4-D1570F5908C0}" destId="{FD4FD7BB-B994-4B0A-9591-3E9ACD76CCF6}" srcOrd="0" destOrd="0" presId="urn:microsoft.com/office/officeart/2005/8/layout/orgChart1"/>
    <dgm:cxn modelId="{2B2E886C-5739-42D7-9491-2D9B49129E62}" srcId="{31B89DAB-3836-49C9-83E6-8656707D2131}" destId="{3FA6E02F-FE00-408C-A118-555E17E0E7E5}" srcOrd="2" destOrd="0" parTransId="{572933A2-9411-4E84-9137-8D4D43AC3155}" sibTransId="{3698DD5C-CAF8-4A7F-99AC-07FB6EED9E49}"/>
    <dgm:cxn modelId="{6BE2FB4D-3FC0-4E5A-A4B2-2C0E571B37DC}" type="presOf" srcId="{1A5DCF3F-6B44-4777-9D3B-ED424729FF8C}" destId="{E02DC2AC-8902-4174-ADF7-49CE5D395A10}" srcOrd="0" destOrd="0" presId="urn:microsoft.com/office/officeart/2005/8/layout/orgChart1"/>
    <dgm:cxn modelId="{CBB82F6E-4BC6-4381-A9A7-4202F4CC5F84}" type="presOf" srcId="{31B89DAB-3836-49C9-83E6-8656707D2131}" destId="{4218357B-446E-40A5-AF50-C13064481BA7}" srcOrd="1" destOrd="0" presId="urn:microsoft.com/office/officeart/2005/8/layout/orgChart1"/>
    <dgm:cxn modelId="{D52DB070-E633-4AB3-8EBA-F83165663087}" type="presOf" srcId="{3710ABD1-33F9-4E61-BE3D-7DD2837057FD}" destId="{572F8BBB-E899-45FA-9B1E-55D7F6BE63A2}" srcOrd="0" destOrd="0" presId="urn:microsoft.com/office/officeart/2005/8/layout/orgChart1"/>
    <dgm:cxn modelId="{56892357-B236-41E8-A8D1-32F00F8DD824}" srcId="{31B89DAB-3836-49C9-83E6-8656707D2131}" destId="{1A5DCF3F-6B44-4777-9D3B-ED424729FF8C}" srcOrd="0" destOrd="0" parTransId="{BECF4ADA-933C-4A51-B4DA-6857B01E4A0F}" sibTransId="{2FA78A6C-046A-4500-A4A8-87AEE0065B7C}"/>
    <dgm:cxn modelId="{53EACE83-CF81-4A97-A448-6B9F99C756A1}" type="presOf" srcId="{B8F58B53-6324-4B90-86BC-547FBCBDE501}" destId="{07CAA76C-13D5-444F-A62B-51F3BB5C4917}" srcOrd="0" destOrd="0" presId="urn:microsoft.com/office/officeart/2005/8/layout/orgChart1"/>
    <dgm:cxn modelId="{FC64C296-0CA0-4E99-95EC-D5629B426A1D}" type="presOf" srcId="{BA65568F-7403-4494-B72F-00EF9E16D2DC}" destId="{4E351D68-5AEA-4D66-88B3-C9183F5B9294}" srcOrd="1" destOrd="0" presId="urn:microsoft.com/office/officeart/2005/8/layout/orgChart1"/>
    <dgm:cxn modelId="{524EC3A4-7DD9-472C-A4DB-AC195CB50CDB}" type="presOf" srcId="{572933A2-9411-4E84-9137-8D4D43AC3155}" destId="{C8FC17AC-06DE-423B-984F-14B239A9423A}" srcOrd="0" destOrd="0" presId="urn:microsoft.com/office/officeart/2005/8/layout/orgChart1"/>
    <dgm:cxn modelId="{8AFC32A7-6C99-4631-8B81-328DA778EAC1}" type="presOf" srcId="{D669C481-9787-47BB-826C-41BC8BA84BCF}" destId="{40BD37D0-4A08-4661-8A02-8ADCF2ABF3D9}" srcOrd="0" destOrd="0" presId="urn:microsoft.com/office/officeart/2005/8/layout/orgChart1"/>
    <dgm:cxn modelId="{D4C8DDCA-93EB-493A-9B8A-EEC72A6C3300}" type="presOf" srcId="{BECF4ADA-933C-4A51-B4DA-6857B01E4A0F}" destId="{F02C47F5-63D7-42B7-BAA2-D7349715C57E}" srcOrd="0" destOrd="0" presId="urn:microsoft.com/office/officeart/2005/8/layout/orgChart1"/>
    <dgm:cxn modelId="{D9608FCF-B9EC-44BA-8D14-9E38113A6790}" type="presOf" srcId="{C5DED325-F28A-4A54-99E4-D1570F5908C0}" destId="{7F447230-6ADF-4263-B722-B1C6F58D39FB}" srcOrd="1" destOrd="0" presId="urn:microsoft.com/office/officeart/2005/8/layout/orgChart1"/>
    <dgm:cxn modelId="{82C38BD2-E2EC-4FC6-9228-3E5243C97245}" type="presOf" srcId="{9D4EA0EE-DF47-43CB-AB9D-A7E21001C23C}" destId="{51EF6179-950F-4538-9183-F2B25C4EC671}" srcOrd="0" destOrd="0" presId="urn:microsoft.com/office/officeart/2005/8/layout/orgChart1"/>
    <dgm:cxn modelId="{2449E8D9-CCC6-4FD7-B9E6-251A1BC28945}" type="presOf" srcId="{3FA6E02F-FE00-408C-A118-555E17E0E7E5}" destId="{8047EE38-08CD-4DDB-915D-A1415459CDC7}" srcOrd="1" destOrd="0" presId="urn:microsoft.com/office/officeart/2005/8/layout/orgChart1"/>
    <dgm:cxn modelId="{627DE5DB-50E6-408D-9700-5C2D5D2AD830}" srcId="{31B89DAB-3836-49C9-83E6-8656707D2131}" destId="{BA65568F-7403-4494-B72F-00EF9E16D2DC}" srcOrd="4" destOrd="0" parTransId="{3710ABD1-33F9-4E61-BE3D-7DD2837057FD}" sibTransId="{BD75ABDB-2DA7-4F35-B158-E7ED0C10E0A2}"/>
    <dgm:cxn modelId="{3C904EDF-BF7A-4365-ADD6-9A88CECE6455}" type="presOf" srcId="{BA65568F-7403-4494-B72F-00EF9E16D2DC}" destId="{2C048929-6642-41F2-B760-9B92CBA46B68}" srcOrd="0" destOrd="0" presId="urn:microsoft.com/office/officeart/2005/8/layout/orgChart1"/>
    <dgm:cxn modelId="{40CD80EA-8862-46EB-95E3-30713978000B}" type="presOf" srcId="{2028A8DB-38FB-4DBE-AF24-20FDB7AA5408}" destId="{EBFD91C0-5803-46C2-AE23-D44A38566782}" srcOrd="0" destOrd="0" presId="urn:microsoft.com/office/officeart/2005/8/layout/orgChart1"/>
    <dgm:cxn modelId="{12101EEB-174E-45E9-9A58-D6C063F143D3}" srcId="{31B89DAB-3836-49C9-83E6-8656707D2131}" destId="{C5DED325-F28A-4A54-99E4-D1570F5908C0}" srcOrd="5" destOrd="0" parTransId="{8B455503-3B42-474D-98C1-7D0E40CACE5F}" sibTransId="{B7D4289F-0247-4FBC-B55B-DD7EC9F91696}"/>
    <dgm:cxn modelId="{1E7B14FB-A846-404B-94B6-C84E2F691A83}" type="presOf" srcId="{B8F58B53-6324-4B90-86BC-547FBCBDE501}" destId="{DC300BEB-1436-41F0-949B-F2AFB9286509}" srcOrd="1" destOrd="0" presId="urn:microsoft.com/office/officeart/2005/8/layout/orgChart1"/>
    <dgm:cxn modelId="{9B4B43FB-89BA-453D-BC6A-861AF1808635}" srcId="{31B89DAB-3836-49C9-83E6-8656707D2131}" destId="{687FB44F-1A4B-4635-8533-227FB60C3B41}" srcOrd="3" destOrd="0" parTransId="{D669C481-9787-47BB-826C-41BC8BA84BCF}" sibTransId="{2EA158C4-F2E1-49A6-B288-BD96F686F7AB}"/>
    <dgm:cxn modelId="{A1668E6F-B460-4409-9C49-FD5BF542A649}" type="presParOf" srcId="{EBFD91C0-5803-46C2-AE23-D44A38566782}" destId="{7B429565-87A6-4344-A6B5-82D1CBE7C96A}" srcOrd="0" destOrd="0" presId="urn:microsoft.com/office/officeart/2005/8/layout/orgChart1"/>
    <dgm:cxn modelId="{7B235445-5595-41D5-9BB6-EC0AC68BA9C1}" type="presParOf" srcId="{7B429565-87A6-4344-A6B5-82D1CBE7C96A}" destId="{25EF8892-1601-4AD2-AEC3-D5879B7698EA}" srcOrd="0" destOrd="0" presId="urn:microsoft.com/office/officeart/2005/8/layout/orgChart1"/>
    <dgm:cxn modelId="{A27B9035-C686-443C-9033-41A959B47126}" type="presParOf" srcId="{25EF8892-1601-4AD2-AEC3-D5879B7698EA}" destId="{477B11F2-09D8-42A0-B8C9-B16C532A5814}" srcOrd="0" destOrd="0" presId="urn:microsoft.com/office/officeart/2005/8/layout/orgChart1"/>
    <dgm:cxn modelId="{B3486441-4547-4F2B-A12A-46FF47DA3F21}" type="presParOf" srcId="{25EF8892-1601-4AD2-AEC3-D5879B7698EA}" destId="{4218357B-446E-40A5-AF50-C13064481BA7}" srcOrd="1" destOrd="0" presId="urn:microsoft.com/office/officeart/2005/8/layout/orgChart1"/>
    <dgm:cxn modelId="{4181A63E-1673-4DFC-8424-7E9D9AADABE3}" type="presParOf" srcId="{7B429565-87A6-4344-A6B5-82D1CBE7C96A}" destId="{E0562CFC-0672-4369-A21E-2CEAE5719ED1}" srcOrd="1" destOrd="0" presId="urn:microsoft.com/office/officeart/2005/8/layout/orgChart1"/>
    <dgm:cxn modelId="{EED6549A-C289-4B58-8EF0-30DA4ED92DDF}" type="presParOf" srcId="{E0562CFC-0672-4369-A21E-2CEAE5719ED1}" destId="{51EF6179-950F-4538-9183-F2B25C4EC671}" srcOrd="0" destOrd="0" presId="urn:microsoft.com/office/officeart/2005/8/layout/orgChart1"/>
    <dgm:cxn modelId="{5A3A775A-A28E-4906-9346-9135AA4AA015}" type="presParOf" srcId="{E0562CFC-0672-4369-A21E-2CEAE5719ED1}" destId="{98301309-8375-4DB7-9004-6592E7E2306D}" srcOrd="1" destOrd="0" presId="urn:microsoft.com/office/officeart/2005/8/layout/orgChart1"/>
    <dgm:cxn modelId="{87CBD983-692F-4CA3-9834-E2505350CADD}" type="presParOf" srcId="{98301309-8375-4DB7-9004-6592E7E2306D}" destId="{256AE8A3-6E3A-43A6-AFCE-89127478E2C3}" srcOrd="0" destOrd="0" presId="urn:microsoft.com/office/officeart/2005/8/layout/orgChart1"/>
    <dgm:cxn modelId="{C48BE330-809C-4DA3-BD20-CBF8A4E281BD}" type="presParOf" srcId="{256AE8A3-6E3A-43A6-AFCE-89127478E2C3}" destId="{07CAA76C-13D5-444F-A62B-51F3BB5C4917}" srcOrd="0" destOrd="0" presId="urn:microsoft.com/office/officeart/2005/8/layout/orgChart1"/>
    <dgm:cxn modelId="{98663334-7A64-41AF-B173-AF4525CDF545}" type="presParOf" srcId="{256AE8A3-6E3A-43A6-AFCE-89127478E2C3}" destId="{DC300BEB-1436-41F0-949B-F2AFB9286509}" srcOrd="1" destOrd="0" presId="urn:microsoft.com/office/officeart/2005/8/layout/orgChart1"/>
    <dgm:cxn modelId="{FDADEB46-3904-4FD1-9817-BB2C2A792FC8}" type="presParOf" srcId="{98301309-8375-4DB7-9004-6592E7E2306D}" destId="{8359653B-7594-4710-A155-83FB5701F165}" srcOrd="1" destOrd="0" presId="urn:microsoft.com/office/officeart/2005/8/layout/orgChart1"/>
    <dgm:cxn modelId="{563C72FB-701C-454F-9F02-B4B1FA45E19D}" type="presParOf" srcId="{98301309-8375-4DB7-9004-6592E7E2306D}" destId="{A3913328-43AB-426C-857B-ADEDC249CE25}" srcOrd="2" destOrd="0" presId="urn:microsoft.com/office/officeart/2005/8/layout/orgChart1"/>
    <dgm:cxn modelId="{68B96B04-38EF-403A-ACAC-9A701B930E89}" type="presParOf" srcId="{E0562CFC-0672-4369-A21E-2CEAE5719ED1}" destId="{C8FC17AC-06DE-423B-984F-14B239A9423A}" srcOrd="2" destOrd="0" presId="urn:microsoft.com/office/officeart/2005/8/layout/orgChart1"/>
    <dgm:cxn modelId="{924589F9-8CFC-4978-9D69-B266CC8435F6}" type="presParOf" srcId="{E0562CFC-0672-4369-A21E-2CEAE5719ED1}" destId="{2733F070-13C0-4526-A031-F3E15A0B4A7A}" srcOrd="3" destOrd="0" presId="urn:microsoft.com/office/officeart/2005/8/layout/orgChart1"/>
    <dgm:cxn modelId="{1D4048A8-9F6C-4D11-ABDC-A0115F7D9315}" type="presParOf" srcId="{2733F070-13C0-4526-A031-F3E15A0B4A7A}" destId="{EAC11303-F132-4997-8E9A-32722DB721E0}" srcOrd="0" destOrd="0" presId="urn:microsoft.com/office/officeart/2005/8/layout/orgChart1"/>
    <dgm:cxn modelId="{60DC05A9-EAAA-44F9-83FB-BFDD779A01FB}" type="presParOf" srcId="{EAC11303-F132-4997-8E9A-32722DB721E0}" destId="{1921776C-41EF-472D-9131-90E27EBA45A4}" srcOrd="0" destOrd="0" presId="urn:microsoft.com/office/officeart/2005/8/layout/orgChart1"/>
    <dgm:cxn modelId="{9095110C-12E3-4600-8C49-8BC88F34C3AA}" type="presParOf" srcId="{EAC11303-F132-4997-8E9A-32722DB721E0}" destId="{8047EE38-08CD-4DDB-915D-A1415459CDC7}" srcOrd="1" destOrd="0" presId="urn:microsoft.com/office/officeart/2005/8/layout/orgChart1"/>
    <dgm:cxn modelId="{C6E94087-F26F-4521-99D9-7699A5680D5B}" type="presParOf" srcId="{2733F070-13C0-4526-A031-F3E15A0B4A7A}" destId="{66F2CAFB-D42F-4391-A994-C7003E6B5FF8}" srcOrd="1" destOrd="0" presId="urn:microsoft.com/office/officeart/2005/8/layout/orgChart1"/>
    <dgm:cxn modelId="{A911DD78-D1B7-4F3E-91B3-C11B2B8E7104}" type="presParOf" srcId="{2733F070-13C0-4526-A031-F3E15A0B4A7A}" destId="{A28CC488-54FE-4204-9BBE-9A5C68DF1B7E}" srcOrd="2" destOrd="0" presId="urn:microsoft.com/office/officeart/2005/8/layout/orgChart1"/>
    <dgm:cxn modelId="{10A83D5D-9F7A-4042-937D-A408A2B69F4B}" type="presParOf" srcId="{E0562CFC-0672-4369-A21E-2CEAE5719ED1}" destId="{40BD37D0-4A08-4661-8A02-8ADCF2ABF3D9}" srcOrd="4" destOrd="0" presId="urn:microsoft.com/office/officeart/2005/8/layout/orgChart1"/>
    <dgm:cxn modelId="{3A8D087D-649A-4D53-A3B0-D18114165867}" type="presParOf" srcId="{E0562CFC-0672-4369-A21E-2CEAE5719ED1}" destId="{C733633F-4EAE-4ADD-BEF7-9381A6DEAAE5}" srcOrd="5" destOrd="0" presId="urn:microsoft.com/office/officeart/2005/8/layout/orgChart1"/>
    <dgm:cxn modelId="{34302E18-9F9A-4049-B4A2-E135B87C4D9E}" type="presParOf" srcId="{C733633F-4EAE-4ADD-BEF7-9381A6DEAAE5}" destId="{B095E93A-E0CD-4F76-A18C-9A77E7B5F277}" srcOrd="0" destOrd="0" presId="urn:microsoft.com/office/officeart/2005/8/layout/orgChart1"/>
    <dgm:cxn modelId="{9622E009-6D71-46CE-9D44-E437834A5655}" type="presParOf" srcId="{B095E93A-E0CD-4F76-A18C-9A77E7B5F277}" destId="{456A6E58-8EB7-4976-B881-2AEAF4B8366B}" srcOrd="0" destOrd="0" presId="urn:microsoft.com/office/officeart/2005/8/layout/orgChart1"/>
    <dgm:cxn modelId="{A0A0E1BA-4BE9-4B46-BED4-9A4D5C312067}" type="presParOf" srcId="{B095E93A-E0CD-4F76-A18C-9A77E7B5F277}" destId="{60036519-5749-44FA-A781-49AFD4DACEAD}" srcOrd="1" destOrd="0" presId="urn:microsoft.com/office/officeart/2005/8/layout/orgChart1"/>
    <dgm:cxn modelId="{75CA0580-8D00-442C-925A-9C7B736E07AB}" type="presParOf" srcId="{C733633F-4EAE-4ADD-BEF7-9381A6DEAAE5}" destId="{81A0FF48-857D-4812-A7A7-DC59E465B5B8}" srcOrd="1" destOrd="0" presId="urn:microsoft.com/office/officeart/2005/8/layout/orgChart1"/>
    <dgm:cxn modelId="{5B48C281-47E4-44BA-A1AB-097BAD94FD45}" type="presParOf" srcId="{C733633F-4EAE-4ADD-BEF7-9381A6DEAAE5}" destId="{7F349A49-F118-413E-BEB4-2D9A2D595DBB}" srcOrd="2" destOrd="0" presId="urn:microsoft.com/office/officeart/2005/8/layout/orgChart1"/>
    <dgm:cxn modelId="{87D4D039-A3FB-4BA4-8F96-45E8AE96D7AA}" type="presParOf" srcId="{E0562CFC-0672-4369-A21E-2CEAE5719ED1}" destId="{572F8BBB-E899-45FA-9B1E-55D7F6BE63A2}" srcOrd="6" destOrd="0" presId="urn:microsoft.com/office/officeart/2005/8/layout/orgChart1"/>
    <dgm:cxn modelId="{668BF7B0-4EAB-4FFC-BB73-981213F7AEA9}" type="presParOf" srcId="{E0562CFC-0672-4369-A21E-2CEAE5719ED1}" destId="{C95557CC-1930-4FF8-9B4B-4654B2F4C264}" srcOrd="7" destOrd="0" presId="urn:microsoft.com/office/officeart/2005/8/layout/orgChart1"/>
    <dgm:cxn modelId="{CD8472FE-61E0-4D6E-A431-E158ED8283B7}" type="presParOf" srcId="{C95557CC-1930-4FF8-9B4B-4654B2F4C264}" destId="{067E305D-FB1B-498B-AFBB-5D1DD87CD8E5}" srcOrd="0" destOrd="0" presId="urn:microsoft.com/office/officeart/2005/8/layout/orgChart1"/>
    <dgm:cxn modelId="{16135D5D-2CEF-4502-8CDF-B11A451D6991}" type="presParOf" srcId="{067E305D-FB1B-498B-AFBB-5D1DD87CD8E5}" destId="{2C048929-6642-41F2-B760-9B92CBA46B68}" srcOrd="0" destOrd="0" presId="urn:microsoft.com/office/officeart/2005/8/layout/orgChart1"/>
    <dgm:cxn modelId="{516A39C4-3B66-44D6-AE33-6FEB9D11EA5A}" type="presParOf" srcId="{067E305D-FB1B-498B-AFBB-5D1DD87CD8E5}" destId="{4E351D68-5AEA-4D66-88B3-C9183F5B9294}" srcOrd="1" destOrd="0" presId="urn:microsoft.com/office/officeart/2005/8/layout/orgChart1"/>
    <dgm:cxn modelId="{80ADFABA-66B4-43B8-B74C-9CDE3D556A53}" type="presParOf" srcId="{C95557CC-1930-4FF8-9B4B-4654B2F4C264}" destId="{E046889E-91AF-4C3A-8DC3-07D6B4D04B44}" srcOrd="1" destOrd="0" presId="urn:microsoft.com/office/officeart/2005/8/layout/orgChart1"/>
    <dgm:cxn modelId="{E30DF8E7-D3C3-4DA4-9CCF-75C4536DBF1E}" type="presParOf" srcId="{C95557CC-1930-4FF8-9B4B-4654B2F4C264}" destId="{2B2AD7A7-350D-47C3-940B-90E362E5126D}" srcOrd="2" destOrd="0" presId="urn:microsoft.com/office/officeart/2005/8/layout/orgChart1"/>
    <dgm:cxn modelId="{E1FF2ADD-DBE7-4452-8F1E-E092D896213E}" type="presParOf" srcId="{E0562CFC-0672-4369-A21E-2CEAE5719ED1}" destId="{916C0221-60E9-42CD-85C9-9055BF5B85FF}" srcOrd="8" destOrd="0" presId="urn:microsoft.com/office/officeart/2005/8/layout/orgChart1"/>
    <dgm:cxn modelId="{B8643CA7-0DA5-44FE-B919-9293775C8D55}" type="presParOf" srcId="{E0562CFC-0672-4369-A21E-2CEAE5719ED1}" destId="{12382ABD-6070-410A-B70B-A5C6BC835961}" srcOrd="9" destOrd="0" presId="urn:microsoft.com/office/officeart/2005/8/layout/orgChart1"/>
    <dgm:cxn modelId="{BDD74C3B-6EF5-4D3F-9F7E-387B124F953B}" type="presParOf" srcId="{12382ABD-6070-410A-B70B-A5C6BC835961}" destId="{683A4DC1-6EEC-43F1-8A99-197FACC1EA83}" srcOrd="0" destOrd="0" presId="urn:microsoft.com/office/officeart/2005/8/layout/orgChart1"/>
    <dgm:cxn modelId="{316C5187-EB25-4F08-916B-4627AF10BFF7}" type="presParOf" srcId="{683A4DC1-6EEC-43F1-8A99-197FACC1EA83}" destId="{FD4FD7BB-B994-4B0A-9591-3E9ACD76CCF6}" srcOrd="0" destOrd="0" presId="urn:microsoft.com/office/officeart/2005/8/layout/orgChart1"/>
    <dgm:cxn modelId="{1FC51072-BD21-4238-8B98-901E9D64E7F8}" type="presParOf" srcId="{683A4DC1-6EEC-43F1-8A99-197FACC1EA83}" destId="{7F447230-6ADF-4263-B722-B1C6F58D39FB}" srcOrd="1" destOrd="0" presId="urn:microsoft.com/office/officeart/2005/8/layout/orgChart1"/>
    <dgm:cxn modelId="{D01837AB-35B1-4EE0-84D6-0A4430248A4B}" type="presParOf" srcId="{12382ABD-6070-410A-B70B-A5C6BC835961}" destId="{E88045DD-DCC2-45F8-A69D-93AF495FA720}" srcOrd="1" destOrd="0" presId="urn:microsoft.com/office/officeart/2005/8/layout/orgChart1"/>
    <dgm:cxn modelId="{4676C309-4E47-4E50-9E47-35FC5D25198E}" type="presParOf" srcId="{12382ABD-6070-410A-B70B-A5C6BC835961}" destId="{A212B560-7DF8-4A73-8B33-FD007338F882}" srcOrd="2" destOrd="0" presId="urn:microsoft.com/office/officeart/2005/8/layout/orgChart1"/>
    <dgm:cxn modelId="{14468AC3-D973-4DE7-A6C1-37373E2E7F44}" type="presParOf" srcId="{7B429565-87A6-4344-A6B5-82D1CBE7C96A}" destId="{1FB63EEA-ED6A-484F-AF26-D29E1499F96C}" srcOrd="2" destOrd="0" presId="urn:microsoft.com/office/officeart/2005/8/layout/orgChart1"/>
    <dgm:cxn modelId="{BEC2C788-034B-4A54-BA1C-B2CC33E0D7F2}" type="presParOf" srcId="{1FB63EEA-ED6A-484F-AF26-D29E1499F96C}" destId="{F02C47F5-63D7-42B7-BAA2-D7349715C57E}" srcOrd="0" destOrd="0" presId="urn:microsoft.com/office/officeart/2005/8/layout/orgChart1"/>
    <dgm:cxn modelId="{BC00D939-7473-470E-9036-6E961AF8ECE2}" type="presParOf" srcId="{1FB63EEA-ED6A-484F-AF26-D29E1499F96C}" destId="{A660862A-38FB-4F32-B6FB-E55485DF8CF8}" srcOrd="1" destOrd="0" presId="urn:microsoft.com/office/officeart/2005/8/layout/orgChart1"/>
    <dgm:cxn modelId="{363F1D56-E1C5-4E05-B5FB-DB28697AEE22}" type="presParOf" srcId="{A660862A-38FB-4F32-B6FB-E55485DF8CF8}" destId="{E987598E-792C-4F7D-8BE8-0F98EE1E92D4}" srcOrd="0" destOrd="0" presId="urn:microsoft.com/office/officeart/2005/8/layout/orgChart1"/>
    <dgm:cxn modelId="{6AFCF426-5C34-4F13-964A-C27C26094349}" type="presParOf" srcId="{E987598E-792C-4F7D-8BE8-0F98EE1E92D4}" destId="{E02DC2AC-8902-4174-ADF7-49CE5D395A10}" srcOrd="0" destOrd="0" presId="urn:microsoft.com/office/officeart/2005/8/layout/orgChart1"/>
    <dgm:cxn modelId="{BC62828E-F2DD-4BC5-B71C-97D38EBCD2E0}" type="presParOf" srcId="{E987598E-792C-4F7D-8BE8-0F98EE1E92D4}" destId="{0B293BBC-23E1-4FEC-B6CE-CF87A939D1E2}" srcOrd="1" destOrd="0" presId="urn:microsoft.com/office/officeart/2005/8/layout/orgChart1"/>
    <dgm:cxn modelId="{2D3D27D0-025F-4DC9-B9D0-72123FA57F84}" type="presParOf" srcId="{A660862A-38FB-4F32-B6FB-E55485DF8CF8}" destId="{D35696A0-78AC-47DE-88A8-DBEE96F210F6}" srcOrd="1" destOrd="0" presId="urn:microsoft.com/office/officeart/2005/8/layout/orgChart1"/>
    <dgm:cxn modelId="{8A78FB3C-7166-4924-828B-72D440A7F771}" type="presParOf" srcId="{A660862A-38FB-4F32-B6FB-E55485DF8CF8}" destId="{ACBF076B-8B98-47EB-ABD8-A2A68CF2ECD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873A446-0744-4942-B89F-0752F9482329}" type="doc">
      <dgm:prSet loTypeId="urn:microsoft.com/office/officeart/2005/8/layout/hierarchy1" loCatId="hierarchy" qsTypeId="urn:microsoft.com/office/officeart/2005/8/quickstyle/simple1" qsCatId="simple" csTypeId="urn:microsoft.com/office/officeart/2005/8/colors/accent3_2" csCatId="accent3" phldr="1"/>
      <dgm:spPr/>
    </dgm:pt>
    <dgm:pt modelId="{424EABE7-CBCA-4DF3-9AA9-E68369F7D959}">
      <dgm:prSet custT="1"/>
      <dgm:spPr/>
      <dgm:t>
        <a:bodyPr/>
        <a:lstStyle/>
        <a:p>
          <a:r>
            <a:rPr lang="en-US" sz="1800" b="1">
              <a:solidFill>
                <a:schemeClr val="accent3">
                  <a:lumMod val="75000"/>
                </a:schemeClr>
              </a:solidFill>
              <a:latin typeface="+mj-lt"/>
            </a:rPr>
            <a:t>Fails an annual random drug test. </a:t>
          </a:r>
        </a:p>
      </dgm:t>
    </dgm:pt>
    <dgm:pt modelId="{435C36D1-C42A-4E46-9B3D-C1F8936F6BFE}" type="parTrans" cxnId="{77734C58-C97B-4722-A3A8-8AB0434B0009}">
      <dgm:prSet/>
      <dgm:spPr/>
      <dgm:t>
        <a:bodyPr/>
        <a:lstStyle/>
        <a:p>
          <a:endParaRPr lang="en-US"/>
        </a:p>
      </dgm:t>
    </dgm:pt>
    <dgm:pt modelId="{66248BE5-8EEB-49D1-9891-364C6C1029AB}" type="sibTrans" cxnId="{77734C58-C97B-4722-A3A8-8AB0434B0009}">
      <dgm:prSet/>
      <dgm:spPr/>
      <dgm:t>
        <a:bodyPr/>
        <a:lstStyle/>
        <a:p>
          <a:endParaRPr lang="en-US"/>
        </a:p>
      </dgm:t>
    </dgm:pt>
    <dgm:pt modelId="{55D192A8-C544-46D4-B16E-369B00605C24}">
      <dgm:prSet custT="1"/>
      <dgm:spPr/>
      <dgm:t>
        <a:bodyPr/>
        <a:lstStyle/>
        <a:p>
          <a:r>
            <a:rPr lang="en-US" sz="1800" b="1">
              <a:solidFill>
                <a:schemeClr val="accent3">
                  <a:lumMod val="75000"/>
                </a:schemeClr>
              </a:solidFill>
              <a:latin typeface="+mj-lt"/>
            </a:rPr>
            <a:t>Is convicted of: </a:t>
          </a:r>
        </a:p>
      </dgm:t>
    </dgm:pt>
    <dgm:pt modelId="{2944234D-29FA-4880-A832-4DE4E140297D}" type="parTrans" cxnId="{860C316A-D299-4B12-9EC7-B7AB53EBF2E7}">
      <dgm:prSet/>
      <dgm:spPr/>
      <dgm:t>
        <a:bodyPr/>
        <a:lstStyle/>
        <a:p>
          <a:endParaRPr lang="en-US"/>
        </a:p>
      </dgm:t>
    </dgm:pt>
    <dgm:pt modelId="{81405E05-E73F-4874-8E0E-F8FAAA1E62F0}" type="sibTrans" cxnId="{860C316A-D299-4B12-9EC7-B7AB53EBF2E7}">
      <dgm:prSet/>
      <dgm:spPr/>
      <dgm:t>
        <a:bodyPr/>
        <a:lstStyle/>
        <a:p>
          <a:endParaRPr lang="en-US"/>
        </a:p>
      </dgm:t>
    </dgm:pt>
    <dgm:pt modelId="{A35C720B-2B8F-40E1-A81F-EA98832ED478}">
      <dgm:prSet custT="1"/>
      <dgm:spPr/>
      <dgm:t>
        <a:bodyPr/>
        <a:lstStyle/>
        <a:p>
          <a:r>
            <a:rPr lang="en-US" sz="1800" b="1">
              <a:solidFill>
                <a:schemeClr val="accent3">
                  <a:lumMod val="75000"/>
                </a:schemeClr>
              </a:solidFill>
              <a:latin typeface="+mj-lt"/>
            </a:rPr>
            <a:t>Two (2) moving violations or accidents related to transportation in the previous five (5) years as verified by an annual Motor Vehicle Report 68 (MVR), or </a:t>
          </a:r>
        </a:p>
      </dgm:t>
    </dgm:pt>
    <dgm:pt modelId="{47672D63-FE95-4D9F-AA19-47B566B5714E}" type="parTrans" cxnId="{04D9948A-AB44-4C08-AB82-AAC8C145A7F8}">
      <dgm:prSet/>
      <dgm:spPr/>
      <dgm:t>
        <a:bodyPr/>
        <a:lstStyle/>
        <a:p>
          <a:endParaRPr lang="en-US"/>
        </a:p>
      </dgm:t>
    </dgm:pt>
    <dgm:pt modelId="{1ADE98E0-759C-4E7F-B2AB-F38D86AF3AD2}" type="sibTrans" cxnId="{04D9948A-AB44-4C08-AB82-AAC8C145A7F8}">
      <dgm:prSet/>
      <dgm:spPr/>
      <dgm:t>
        <a:bodyPr/>
        <a:lstStyle/>
        <a:p>
          <a:endParaRPr lang="en-US"/>
        </a:p>
      </dgm:t>
    </dgm:pt>
    <dgm:pt modelId="{687A8EA0-2F8B-4EA0-8A00-F601C28C4244}">
      <dgm:prSet custT="1"/>
      <dgm:spPr/>
      <dgm:t>
        <a:bodyPr/>
        <a:lstStyle/>
        <a:p>
          <a:r>
            <a:rPr lang="en-US" sz="1800" b="1">
              <a:solidFill>
                <a:schemeClr val="accent3">
                  <a:lumMod val="75000"/>
                </a:schemeClr>
              </a:solidFill>
              <a:latin typeface="+mj-lt"/>
            </a:rPr>
            <a:t>(2) Any federal or state crime listed in Miss. Code Ann § 43-13-121. </a:t>
          </a:r>
        </a:p>
      </dgm:t>
    </dgm:pt>
    <dgm:pt modelId="{E5AA9CF7-5CB5-462B-A7D1-4708E00091CF}" type="parTrans" cxnId="{AFE206AB-877C-4CC0-BECB-3129DD0D8D23}">
      <dgm:prSet/>
      <dgm:spPr/>
      <dgm:t>
        <a:bodyPr/>
        <a:lstStyle/>
        <a:p>
          <a:endParaRPr lang="en-US"/>
        </a:p>
      </dgm:t>
    </dgm:pt>
    <dgm:pt modelId="{D07FB254-77C3-4D89-92CE-8EBE5873181E}" type="sibTrans" cxnId="{AFE206AB-877C-4CC0-BECB-3129DD0D8D23}">
      <dgm:prSet/>
      <dgm:spPr/>
      <dgm:t>
        <a:bodyPr/>
        <a:lstStyle/>
        <a:p>
          <a:endParaRPr lang="en-US"/>
        </a:p>
      </dgm:t>
    </dgm:pt>
    <dgm:pt modelId="{D440212E-FDA8-4B21-8BA4-CF04AB70CAB9}">
      <dgm:prSet custT="1"/>
      <dgm:spPr/>
      <dgm:t>
        <a:bodyPr/>
        <a:lstStyle/>
        <a:p>
          <a:r>
            <a:rPr lang="en-US" sz="1800" b="1">
              <a:solidFill>
                <a:schemeClr val="accent3">
                  <a:lumMod val="75000"/>
                </a:schemeClr>
              </a:solidFill>
              <a:latin typeface="+mj-lt"/>
            </a:rPr>
            <a:t>Has a suspended or revoked driver’s license for moving traffic violations in the previous five (5) years as verified by an annual MVR.</a:t>
          </a:r>
        </a:p>
      </dgm:t>
    </dgm:pt>
    <dgm:pt modelId="{BA2EEF59-5D85-4DAA-BF9F-7DF98A669BCC}" type="parTrans" cxnId="{3F119185-BB6F-4D0A-A02D-611DA947AACF}">
      <dgm:prSet/>
      <dgm:spPr/>
      <dgm:t>
        <a:bodyPr/>
        <a:lstStyle/>
        <a:p>
          <a:endParaRPr lang="en-US"/>
        </a:p>
      </dgm:t>
    </dgm:pt>
    <dgm:pt modelId="{1014F5B5-06BF-483F-AA19-63997492DC38}" type="sibTrans" cxnId="{3F119185-BB6F-4D0A-A02D-611DA947AACF}">
      <dgm:prSet/>
      <dgm:spPr/>
      <dgm:t>
        <a:bodyPr/>
        <a:lstStyle/>
        <a:p>
          <a:endParaRPr lang="en-US"/>
        </a:p>
      </dgm:t>
    </dgm:pt>
    <dgm:pt modelId="{F9CD8BFF-1BA0-40DA-B8FE-4387A4FB898B}" type="pres">
      <dgm:prSet presAssocID="{8873A446-0744-4942-B89F-0752F9482329}" presName="hierChild1" presStyleCnt="0">
        <dgm:presLayoutVars>
          <dgm:chPref val="1"/>
          <dgm:dir/>
          <dgm:animOne val="branch"/>
          <dgm:animLvl val="lvl"/>
          <dgm:resizeHandles/>
        </dgm:presLayoutVars>
      </dgm:prSet>
      <dgm:spPr/>
    </dgm:pt>
    <dgm:pt modelId="{4732DFEE-4B0F-4CD5-8D25-5F1AD0192337}" type="pres">
      <dgm:prSet presAssocID="{424EABE7-CBCA-4DF3-9AA9-E68369F7D959}" presName="hierRoot1" presStyleCnt="0"/>
      <dgm:spPr/>
    </dgm:pt>
    <dgm:pt modelId="{8E23C61A-69E0-408B-826B-9CAD968E6E27}" type="pres">
      <dgm:prSet presAssocID="{424EABE7-CBCA-4DF3-9AA9-E68369F7D959}" presName="composite" presStyleCnt="0"/>
      <dgm:spPr/>
    </dgm:pt>
    <dgm:pt modelId="{27A7A273-14DA-4C66-BB71-6A6C00115834}" type="pres">
      <dgm:prSet presAssocID="{424EABE7-CBCA-4DF3-9AA9-E68369F7D959}" presName="background" presStyleLbl="node0" presStyleIdx="0" presStyleCnt="3"/>
      <dgm:spPr/>
    </dgm:pt>
    <dgm:pt modelId="{1EBC459D-0C2C-4A92-8564-126347F9095D}" type="pres">
      <dgm:prSet presAssocID="{424EABE7-CBCA-4DF3-9AA9-E68369F7D959}" presName="text" presStyleLbl="fgAcc0" presStyleIdx="0" presStyleCnt="3">
        <dgm:presLayoutVars>
          <dgm:chPref val="3"/>
        </dgm:presLayoutVars>
      </dgm:prSet>
      <dgm:spPr/>
    </dgm:pt>
    <dgm:pt modelId="{D371F5B5-9E83-45CF-AD01-AF615256C31A}" type="pres">
      <dgm:prSet presAssocID="{424EABE7-CBCA-4DF3-9AA9-E68369F7D959}" presName="hierChild2" presStyleCnt="0"/>
      <dgm:spPr/>
    </dgm:pt>
    <dgm:pt modelId="{0BFCCE5C-AD43-41EF-9BFE-F7236DA0B7B2}" type="pres">
      <dgm:prSet presAssocID="{D440212E-FDA8-4B21-8BA4-CF04AB70CAB9}" presName="hierRoot1" presStyleCnt="0"/>
      <dgm:spPr/>
    </dgm:pt>
    <dgm:pt modelId="{DDB52B4E-BEAB-404E-A217-8AFAAC754E57}" type="pres">
      <dgm:prSet presAssocID="{D440212E-FDA8-4B21-8BA4-CF04AB70CAB9}" presName="composite" presStyleCnt="0"/>
      <dgm:spPr/>
    </dgm:pt>
    <dgm:pt modelId="{474575A3-05BA-4056-A42A-1C3BF0E55AC1}" type="pres">
      <dgm:prSet presAssocID="{D440212E-FDA8-4B21-8BA4-CF04AB70CAB9}" presName="background" presStyleLbl="node0" presStyleIdx="1" presStyleCnt="3"/>
      <dgm:spPr/>
    </dgm:pt>
    <dgm:pt modelId="{0CAF797C-427C-4193-8190-228EE4C2E74B}" type="pres">
      <dgm:prSet presAssocID="{D440212E-FDA8-4B21-8BA4-CF04AB70CAB9}" presName="text" presStyleLbl="fgAcc0" presStyleIdx="1" presStyleCnt="3">
        <dgm:presLayoutVars>
          <dgm:chPref val="3"/>
        </dgm:presLayoutVars>
      </dgm:prSet>
      <dgm:spPr/>
    </dgm:pt>
    <dgm:pt modelId="{0DCDC5F1-A281-4B95-9D87-9F352C0AA24F}" type="pres">
      <dgm:prSet presAssocID="{D440212E-FDA8-4B21-8BA4-CF04AB70CAB9}" presName="hierChild2" presStyleCnt="0"/>
      <dgm:spPr/>
    </dgm:pt>
    <dgm:pt modelId="{A8743DB0-9284-48A5-B33D-8D7C3DE2ADC6}" type="pres">
      <dgm:prSet presAssocID="{55D192A8-C544-46D4-B16E-369B00605C24}" presName="hierRoot1" presStyleCnt="0"/>
      <dgm:spPr/>
    </dgm:pt>
    <dgm:pt modelId="{62FEEE15-6358-45F3-A021-4CA51592E223}" type="pres">
      <dgm:prSet presAssocID="{55D192A8-C544-46D4-B16E-369B00605C24}" presName="composite" presStyleCnt="0"/>
      <dgm:spPr/>
    </dgm:pt>
    <dgm:pt modelId="{5A07E800-6D08-43F1-8F58-033FCBD094F9}" type="pres">
      <dgm:prSet presAssocID="{55D192A8-C544-46D4-B16E-369B00605C24}" presName="background" presStyleLbl="node0" presStyleIdx="2" presStyleCnt="3"/>
      <dgm:spPr/>
    </dgm:pt>
    <dgm:pt modelId="{A569C284-7AE4-4378-91D6-CF6FAE518DAD}" type="pres">
      <dgm:prSet presAssocID="{55D192A8-C544-46D4-B16E-369B00605C24}" presName="text" presStyleLbl="fgAcc0" presStyleIdx="2" presStyleCnt="3" custLinFactNeighborX="-1417" custLinFactNeighborY="-2044">
        <dgm:presLayoutVars>
          <dgm:chPref val="3"/>
        </dgm:presLayoutVars>
      </dgm:prSet>
      <dgm:spPr/>
    </dgm:pt>
    <dgm:pt modelId="{33EABFE6-681C-4952-8F86-5C3A19CD2BF8}" type="pres">
      <dgm:prSet presAssocID="{55D192A8-C544-46D4-B16E-369B00605C24}" presName="hierChild2" presStyleCnt="0"/>
      <dgm:spPr/>
    </dgm:pt>
    <dgm:pt modelId="{73E9F0AD-8D2F-4FFF-9A76-49B8F72CF52C}" type="pres">
      <dgm:prSet presAssocID="{47672D63-FE95-4D9F-AA19-47B566B5714E}" presName="Name10" presStyleLbl="parChTrans1D2" presStyleIdx="0" presStyleCnt="2"/>
      <dgm:spPr/>
    </dgm:pt>
    <dgm:pt modelId="{CEC57283-20ED-49ED-91F6-97918A20FDA0}" type="pres">
      <dgm:prSet presAssocID="{A35C720B-2B8F-40E1-A81F-EA98832ED478}" presName="hierRoot2" presStyleCnt="0"/>
      <dgm:spPr/>
    </dgm:pt>
    <dgm:pt modelId="{48373C24-A612-47A4-A098-E56584F29C01}" type="pres">
      <dgm:prSet presAssocID="{A35C720B-2B8F-40E1-A81F-EA98832ED478}" presName="composite2" presStyleCnt="0"/>
      <dgm:spPr/>
    </dgm:pt>
    <dgm:pt modelId="{6F080D71-7288-4144-950C-EE2EA15EA903}" type="pres">
      <dgm:prSet presAssocID="{A35C720B-2B8F-40E1-A81F-EA98832ED478}" presName="background2" presStyleLbl="node2" presStyleIdx="0" presStyleCnt="2"/>
      <dgm:spPr/>
    </dgm:pt>
    <dgm:pt modelId="{67B38FC0-9AEA-45FA-9128-FBEA696DE262}" type="pres">
      <dgm:prSet presAssocID="{A35C720B-2B8F-40E1-A81F-EA98832ED478}" presName="text2" presStyleLbl="fgAcc2" presStyleIdx="0" presStyleCnt="2" custScaleX="103793" custScaleY="109083">
        <dgm:presLayoutVars>
          <dgm:chPref val="3"/>
        </dgm:presLayoutVars>
      </dgm:prSet>
      <dgm:spPr/>
    </dgm:pt>
    <dgm:pt modelId="{279FCB04-407D-4990-B30C-61B4C75D7CAC}" type="pres">
      <dgm:prSet presAssocID="{A35C720B-2B8F-40E1-A81F-EA98832ED478}" presName="hierChild3" presStyleCnt="0"/>
      <dgm:spPr/>
    </dgm:pt>
    <dgm:pt modelId="{735CBAA9-6D95-4ACE-A8DA-29ED5B85E54C}" type="pres">
      <dgm:prSet presAssocID="{E5AA9CF7-5CB5-462B-A7D1-4708E00091CF}" presName="Name10" presStyleLbl="parChTrans1D2" presStyleIdx="1" presStyleCnt="2"/>
      <dgm:spPr/>
    </dgm:pt>
    <dgm:pt modelId="{727FEE55-2102-43C7-9DCD-68E5737E8E29}" type="pres">
      <dgm:prSet presAssocID="{687A8EA0-2F8B-4EA0-8A00-F601C28C4244}" presName="hierRoot2" presStyleCnt="0"/>
      <dgm:spPr/>
    </dgm:pt>
    <dgm:pt modelId="{6DDE3E3E-52F8-43D2-905F-FCEFB89B42A6}" type="pres">
      <dgm:prSet presAssocID="{687A8EA0-2F8B-4EA0-8A00-F601C28C4244}" presName="composite2" presStyleCnt="0"/>
      <dgm:spPr/>
    </dgm:pt>
    <dgm:pt modelId="{404A9A71-8947-4BC2-A7CE-D5B9BB154512}" type="pres">
      <dgm:prSet presAssocID="{687A8EA0-2F8B-4EA0-8A00-F601C28C4244}" presName="background2" presStyleLbl="node2" presStyleIdx="1" presStyleCnt="2"/>
      <dgm:spPr/>
    </dgm:pt>
    <dgm:pt modelId="{23102AAE-45EE-458F-B11B-F5166A5396EC}" type="pres">
      <dgm:prSet presAssocID="{687A8EA0-2F8B-4EA0-8A00-F601C28C4244}" presName="text2" presStyleLbl="fgAcc2" presStyleIdx="1" presStyleCnt="2" custScaleX="99396" custScaleY="108210">
        <dgm:presLayoutVars>
          <dgm:chPref val="3"/>
        </dgm:presLayoutVars>
      </dgm:prSet>
      <dgm:spPr/>
    </dgm:pt>
    <dgm:pt modelId="{B4F52423-0FED-4BAB-80D5-03C099FA8311}" type="pres">
      <dgm:prSet presAssocID="{687A8EA0-2F8B-4EA0-8A00-F601C28C4244}" presName="hierChild3" presStyleCnt="0"/>
      <dgm:spPr/>
    </dgm:pt>
  </dgm:ptLst>
  <dgm:cxnLst>
    <dgm:cxn modelId="{FBDBA201-245C-4025-AD35-19AEFE704DB0}" type="presOf" srcId="{A35C720B-2B8F-40E1-A81F-EA98832ED478}" destId="{67B38FC0-9AEA-45FA-9128-FBEA696DE262}" srcOrd="0" destOrd="0" presId="urn:microsoft.com/office/officeart/2005/8/layout/hierarchy1"/>
    <dgm:cxn modelId="{5EC1542C-2920-42CA-8472-E2FDA8240188}" type="presOf" srcId="{424EABE7-CBCA-4DF3-9AA9-E68369F7D959}" destId="{1EBC459D-0C2C-4A92-8564-126347F9095D}" srcOrd="0" destOrd="0" presId="urn:microsoft.com/office/officeart/2005/8/layout/hierarchy1"/>
    <dgm:cxn modelId="{6545375C-A4CD-43FE-B4FA-DF95677DE9D2}" type="presOf" srcId="{D440212E-FDA8-4B21-8BA4-CF04AB70CAB9}" destId="{0CAF797C-427C-4193-8190-228EE4C2E74B}" srcOrd="0" destOrd="0" presId="urn:microsoft.com/office/officeart/2005/8/layout/hierarchy1"/>
    <dgm:cxn modelId="{860C316A-D299-4B12-9EC7-B7AB53EBF2E7}" srcId="{8873A446-0744-4942-B89F-0752F9482329}" destId="{55D192A8-C544-46D4-B16E-369B00605C24}" srcOrd="2" destOrd="0" parTransId="{2944234D-29FA-4880-A832-4DE4E140297D}" sibTransId="{81405E05-E73F-4874-8E0E-F8FAAA1E62F0}"/>
    <dgm:cxn modelId="{0A73F44B-CA39-415A-8A21-CCC60EC9394B}" type="presOf" srcId="{8873A446-0744-4942-B89F-0752F9482329}" destId="{F9CD8BFF-1BA0-40DA-B8FE-4387A4FB898B}" srcOrd="0" destOrd="0" presId="urn:microsoft.com/office/officeart/2005/8/layout/hierarchy1"/>
    <dgm:cxn modelId="{77734C58-C97B-4722-A3A8-8AB0434B0009}" srcId="{8873A446-0744-4942-B89F-0752F9482329}" destId="{424EABE7-CBCA-4DF3-9AA9-E68369F7D959}" srcOrd="0" destOrd="0" parTransId="{435C36D1-C42A-4E46-9B3D-C1F8936F6BFE}" sibTransId="{66248BE5-8EEB-49D1-9891-364C6C1029AB}"/>
    <dgm:cxn modelId="{B663A779-271F-4450-9F46-09BAF0F3E666}" type="presOf" srcId="{55D192A8-C544-46D4-B16E-369B00605C24}" destId="{A569C284-7AE4-4378-91D6-CF6FAE518DAD}" srcOrd="0" destOrd="0" presId="urn:microsoft.com/office/officeart/2005/8/layout/hierarchy1"/>
    <dgm:cxn modelId="{3F119185-BB6F-4D0A-A02D-611DA947AACF}" srcId="{8873A446-0744-4942-B89F-0752F9482329}" destId="{D440212E-FDA8-4B21-8BA4-CF04AB70CAB9}" srcOrd="1" destOrd="0" parTransId="{BA2EEF59-5D85-4DAA-BF9F-7DF98A669BCC}" sibTransId="{1014F5B5-06BF-483F-AA19-63997492DC38}"/>
    <dgm:cxn modelId="{73ADD489-07BF-43C8-BE74-989F407EC051}" type="presOf" srcId="{E5AA9CF7-5CB5-462B-A7D1-4708E00091CF}" destId="{735CBAA9-6D95-4ACE-A8DA-29ED5B85E54C}" srcOrd="0" destOrd="0" presId="urn:microsoft.com/office/officeart/2005/8/layout/hierarchy1"/>
    <dgm:cxn modelId="{04D9948A-AB44-4C08-AB82-AAC8C145A7F8}" srcId="{55D192A8-C544-46D4-B16E-369B00605C24}" destId="{A35C720B-2B8F-40E1-A81F-EA98832ED478}" srcOrd="0" destOrd="0" parTransId="{47672D63-FE95-4D9F-AA19-47B566B5714E}" sibTransId="{1ADE98E0-759C-4E7F-B2AB-F38D86AF3AD2}"/>
    <dgm:cxn modelId="{AFE206AB-877C-4CC0-BECB-3129DD0D8D23}" srcId="{55D192A8-C544-46D4-B16E-369B00605C24}" destId="{687A8EA0-2F8B-4EA0-8A00-F601C28C4244}" srcOrd="1" destOrd="0" parTransId="{E5AA9CF7-5CB5-462B-A7D1-4708E00091CF}" sibTransId="{D07FB254-77C3-4D89-92CE-8EBE5873181E}"/>
    <dgm:cxn modelId="{20DB34CB-2005-4614-A4E4-DD5131FEB418}" type="presOf" srcId="{47672D63-FE95-4D9F-AA19-47B566B5714E}" destId="{73E9F0AD-8D2F-4FFF-9A76-49B8F72CF52C}" srcOrd="0" destOrd="0" presId="urn:microsoft.com/office/officeart/2005/8/layout/hierarchy1"/>
    <dgm:cxn modelId="{9986C5DC-F8CA-4393-B163-A9C0D3AE75DD}" type="presOf" srcId="{687A8EA0-2F8B-4EA0-8A00-F601C28C4244}" destId="{23102AAE-45EE-458F-B11B-F5166A5396EC}" srcOrd="0" destOrd="0" presId="urn:microsoft.com/office/officeart/2005/8/layout/hierarchy1"/>
    <dgm:cxn modelId="{BF04B6FF-62B4-4A22-A84F-1859C5510604}" type="presParOf" srcId="{F9CD8BFF-1BA0-40DA-B8FE-4387A4FB898B}" destId="{4732DFEE-4B0F-4CD5-8D25-5F1AD0192337}" srcOrd="0" destOrd="0" presId="urn:microsoft.com/office/officeart/2005/8/layout/hierarchy1"/>
    <dgm:cxn modelId="{45414290-7AB8-4792-8BDB-59BEEB816236}" type="presParOf" srcId="{4732DFEE-4B0F-4CD5-8D25-5F1AD0192337}" destId="{8E23C61A-69E0-408B-826B-9CAD968E6E27}" srcOrd="0" destOrd="0" presId="urn:microsoft.com/office/officeart/2005/8/layout/hierarchy1"/>
    <dgm:cxn modelId="{367AC54C-9221-493B-92E9-9345770646EB}" type="presParOf" srcId="{8E23C61A-69E0-408B-826B-9CAD968E6E27}" destId="{27A7A273-14DA-4C66-BB71-6A6C00115834}" srcOrd="0" destOrd="0" presId="urn:microsoft.com/office/officeart/2005/8/layout/hierarchy1"/>
    <dgm:cxn modelId="{57484CA7-73F5-4FC5-B3BE-715BFAB4BB03}" type="presParOf" srcId="{8E23C61A-69E0-408B-826B-9CAD968E6E27}" destId="{1EBC459D-0C2C-4A92-8564-126347F9095D}" srcOrd="1" destOrd="0" presId="urn:microsoft.com/office/officeart/2005/8/layout/hierarchy1"/>
    <dgm:cxn modelId="{C03ECAB9-DFBB-46A5-BDA9-D8FF8C06AE93}" type="presParOf" srcId="{4732DFEE-4B0F-4CD5-8D25-5F1AD0192337}" destId="{D371F5B5-9E83-45CF-AD01-AF615256C31A}" srcOrd="1" destOrd="0" presId="urn:microsoft.com/office/officeart/2005/8/layout/hierarchy1"/>
    <dgm:cxn modelId="{E119CC79-F716-498A-8841-07D217F31991}" type="presParOf" srcId="{F9CD8BFF-1BA0-40DA-B8FE-4387A4FB898B}" destId="{0BFCCE5C-AD43-41EF-9BFE-F7236DA0B7B2}" srcOrd="1" destOrd="0" presId="urn:microsoft.com/office/officeart/2005/8/layout/hierarchy1"/>
    <dgm:cxn modelId="{702798B8-540B-42A5-9EFC-5FE42EF99AC7}" type="presParOf" srcId="{0BFCCE5C-AD43-41EF-9BFE-F7236DA0B7B2}" destId="{DDB52B4E-BEAB-404E-A217-8AFAAC754E57}" srcOrd="0" destOrd="0" presId="urn:microsoft.com/office/officeart/2005/8/layout/hierarchy1"/>
    <dgm:cxn modelId="{49428642-6C43-4E71-9A29-F476176A7777}" type="presParOf" srcId="{DDB52B4E-BEAB-404E-A217-8AFAAC754E57}" destId="{474575A3-05BA-4056-A42A-1C3BF0E55AC1}" srcOrd="0" destOrd="0" presId="urn:microsoft.com/office/officeart/2005/8/layout/hierarchy1"/>
    <dgm:cxn modelId="{FEDC1BC4-9612-4920-8846-39FC974EF454}" type="presParOf" srcId="{DDB52B4E-BEAB-404E-A217-8AFAAC754E57}" destId="{0CAF797C-427C-4193-8190-228EE4C2E74B}" srcOrd="1" destOrd="0" presId="urn:microsoft.com/office/officeart/2005/8/layout/hierarchy1"/>
    <dgm:cxn modelId="{25752CF3-60D6-4FF7-A8AA-634804C6E7F3}" type="presParOf" srcId="{0BFCCE5C-AD43-41EF-9BFE-F7236DA0B7B2}" destId="{0DCDC5F1-A281-4B95-9D87-9F352C0AA24F}" srcOrd="1" destOrd="0" presId="urn:microsoft.com/office/officeart/2005/8/layout/hierarchy1"/>
    <dgm:cxn modelId="{FF51E5D8-8D62-4C6F-9E26-EEC03B3B403C}" type="presParOf" srcId="{F9CD8BFF-1BA0-40DA-B8FE-4387A4FB898B}" destId="{A8743DB0-9284-48A5-B33D-8D7C3DE2ADC6}" srcOrd="2" destOrd="0" presId="urn:microsoft.com/office/officeart/2005/8/layout/hierarchy1"/>
    <dgm:cxn modelId="{C4FA9270-B478-41B1-91C2-E1355A9F0E87}" type="presParOf" srcId="{A8743DB0-9284-48A5-B33D-8D7C3DE2ADC6}" destId="{62FEEE15-6358-45F3-A021-4CA51592E223}" srcOrd="0" destOrd="0" presId="urn:microsoft.com/office/officeart/2005/8/layout/hierarchy1"/>
    <dgm:cxn modelId="{6E25A5DC-3F05-4146-943F-9984E971648B}" type="presParOf" srcId="{62FEEE15-6358-45F3-A021-4CA51592E223}" destId="{5A07E800-6D08-43F1-8F58-033FCBD094F9}" srcOrd="0" destOrd="0" presId="urn:microsoft.com/office/officeart/2005/8/layout/hierarchy1"/>
    <dgm:cxn modelId="{517E49DE-B75C-41DC-B564-52AE98C921FA}" type="presParOf" srcId="{62FEEE15-6358-45F3-A021-4CA51592E223}" destId="{A569C284-7AE4-4378-91D6-CF6FAE518DAD}" srcOrd="1" destOrd="0" presId="urn:microsoft.com/office/officeart/2005/8/layout/hierarchy1"/>
    <dgm:cxn modelId="{38AB605F-5451-456F-AD7A-52D89D963E07}" type="presParOf" srcId="{A8743DB0-9284-48A5-B33D-8D7C3DE2ADC6}" destId="{33EABFE6-681C-4952-8F86-5C3A19CD2BF8}" srcOrd="1" destOrd="0" presId="urn:microsoft.com/office/officeart/2005/8/layout/hierarchy1"/>
    <dgm:cxn modelId="{F96AD4AA-E15C-4ED0-931F-47CC0C3FA24B}" type="presParOf" srcId="{33EABFE6-681C-4952-8F86-5C3A19CD2BF8}" destId="{73E9F0AD-8D2F-4FFF-9A76-49B8F72CF52C}" srcOrd="0" destOrd="0" presId="urn:microsoft.com/office/officeart/2005/8/layout/hierarchy1"/>
    <dgm:cxn modelId="{E0FCA738-957E-4A5A-9468-D14EBB38F2E8}" type="presParOf" srcId="{33EABFE6-681C-4952-8F86-5C3A19CD2BF8}" destId="{CEC57283-20ED-49ED-91F6-97918A20FDA0}" srcOrd="1" destOrd="0" presId="urn:microsoft.com/office/officeart/2005/8/layout/hierarchy1"/>
    <dgm:cxn modelId="{D4821DB1-243C-4F78-BC39-251304161C12}" type="presParOf" srcId="{CEC57283-20ED-49ED-91F6-97918A20FDA0}" destId="{48373C24-A612-47A4-A098-E56584F29C01}" srcOrd="0" destOrd="0" presId="urn:microsoft.com/office/officeart/2005/8/layout/hierarchy1"/>
    <dgm:cxn modelId="{265860FB-6C82-4074-8948-C62AB1DE15FE}" type="presParOf" srcId="{48373C24-A612-47A4-A098-E56584F29C01}" destId="{6F080D71-7288-4144-950C-EE2EA15EA903}" srcOrd="0" destOrd="0" presId="urn:microsoft.com/office/officeart/2005/8/layout/hierarchy1"/>
    <dgm:cxn modelId="{D1E0106E-F44A-4718-B325-472B0515A043}" type="presParOf" srcId="{48373C24-A612-47A4-A098-E56584F29C01}" destId="{67B38FC0-9AEA-45FA-9128-FBEA696DE262}" srcOrd="1" destOrd="0" presId="urn:microsoft.com/office/officeart/2005/8/layout/hierarchy1"/>
    <dgm:cxn modelId="{2644D4B0-063A-4849-AF6B-E47DB2309D19}" type="presParOf" srcId="{CEC57283-20ED-49ED-91F6-97918A20FDA0}" destId="{279FCB04-407D-4990-B30C-61B4C75D7CAC}" srcOrd="1" destOrd="0" presId="urn:microsoft.com/office/officeart/2005/8/layout/hierarchy1"/>
    <dgm:cxn modelId="{36B5E486-E92D-471A-9C94-D44BE829897A}" type="presParOf" srcId="{33EABFE6-681C-4952-8F86-5C3A19CD2BF8}" destId="{735CBAA9-6D95-4ACE-A8DA-29ED5B85E54C}" srcOrd="2" destOrd="0" presId="urn:microsoft.com/office/officeart/2005/8/layout/hierarchy1"/>
    <dgm:cxn modelId="{0B0B0578-20D4-4C56-8049-388B3757A345}" type="presParOf" srcId="{33EABFE6-681C-4952-8F86-5C3A19CD2BF8}" destId="{727FEE55-2102-43C7-9DCD-68E5737E8E29}" srcOrd="3" destOrd="0" presId="urn:microsoft.com/office/officeart/2005/8/layout/hierarchy1"/>
    <dgm:cxn modelId="{0028F885-91FF-4EEA-9DD7-D391A2ACE27D}" type="presParOf" srcId="{727FEE55-2102-43C7-9DCD-68E5737E8E29}" destId="{6DDE3E3E-52F8-43D2-905F-FCEFB89B42A6}" srcOrd="0" destOrd="0" presId="urn:microsoft.com/office/officeart/2005/8/layout/hierarchy1"/>
    <dgm:cxn modelId="{A528767E-C180-4703-AC1B-42713445E076}" type="presParOf" srcId="{6DDE3E3E-52F8-43D2-905F-FCEFB89B42A6}" destId="{404A9A71-8947-4BC2-A7CE-D5B9BB154512}" srcOrd="0" destOrd="0" presId="urn:microsoft.com/office/officeart/2005/8/layout/hierarchy1"/>
    <dgm:cxn modelId="{E6E4AF3B-CCBB-4CAB-BF5A-CA959129F4D9}" type="presParOf" srcId="{6DDE3E3E-52F8-43D2-905F-FCEFB89B42A6}" destId="{23102AAE-45EE-458F-B11B-F5166A5396EC}" srcOrd="1" destOrd="0" presId="urn:microsoft.com/office/officeart/2005/8/layout/hierarchy1"/>
    <dgm:cxn modelId="{0DE31115-3BBE-4F69-B154-E91C2A832E1D}" type="presParOf" srcId="{727FEE55-2102-43C7-9DCD-68E5737E8E29}" destId="{B4F52423-0FED-4BAB-80D5-03C099FA8311}"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119A56E-2DCC-4624-B138-FD7C166FEC4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D5AC4FE-D943-4D05-9E0D-9DFCDCDB1C84}">
      <dgm:prSet custT="1"/>
      <dgm:spPr>
        <a:noFill/>
      </dgm:spPr>
      <dgm:t>
        <a:bodyPr/>
        <a:lstStyle/>
        <a:p>
          <a:pPr>
            <a:lnSpc>
              <a:spcPct val="100000"/>
            </a:lnSpc>
          </a:pPr>
          <a:r>
            <a:rPr lang="en-US" sz="1800" b="1">
              <a:solidFill>
                <a:schemeClr val="accent3"/>
              </a:solidFill>
              <a:latin typeface="+mj-lt"/>
            </a:rPr>
            <a:t>Must conduct registry checks before employment and monthly thereafter.</a:t>
          </a:r>
        </a:p>
      </dgm:t>
    </dgm:pt>
    <dgm:pt modelId="{DA1F02FE-8298-4485-82ED-BB142992DEF7}" type="parTrans" cxnId="{8EED1B83-597C-44B4-9E9A-23A87F2F0D3B}">
      <dgm:prSet/>
      <dgm:spPr/>
      <dgm:t>
        <a:bodyPr/>
        <a:lstStyle/>
        <a:p>
          <a:endParaRPr lang="en-US"/>
        </a:p>
      </dgm:t>
    </dgm:pt>
    <dgm:pt modelId="{BB892213-4267-4B23-8DFC-4BA2177BF902}" type="sibTrans" cxnId="{8EED1B83-597C-44B4-9E9A-23A87F2F0D3B}">
      <dgm:prSet/>
      <dgm:spPr/>
      <dgm:t>
        <a:bodyPr/>
        <a:lstStyle/>
        <a:p>
          <a:endParaRPr lang="en-US"/>
        </a:p>
      </dgm:t>
    </dgm:pt>
    <dgm:pt modelId="{6A23B9BC-97CD-4530-B0BB-B4FF9066FE92}">
      <dgm:prSet custT="1"/>
      <dgm:spPr/>
      <dgm:t>
        <a:bodyPr/>
        <a:lstStyle/>
        <a:p>
          <a:pPr>
            <a:lnSpc>
              <a:spcPct val="100000"/>
            </a:lnSpc>
          </a:pPr>
          <a:r>
            <a:rPr lang="en-US" sz="1800" b="1">
              <a:solidFill>
                <a:schemeClr val="accent3"/>
              </a:solidFill>
              <a:latin typeface="+mj-lt"/>
            </a:rPr>
            <a:t>Maintain these records in the employee’s personnel file. </a:t>
          </a:r>
        </a:p>
      </dgm:t>
    </dgm:pt>
    <dgm:pt modelId="{80073E71-9D80-46D2-9126-E8D6293F66AD}" type="parTrans" cxnId="{DF66C035-6EB6-4B38-AC41-019CBF99D9F8}">
      <dgm:prSet/>
      <dgm:spPr/>
      <dgm:t>
        <a:bodyPr/>
        <a:lstStyle/>
        <a:p>
          <a:endParaRPr lang="en-US"/>
        </a:p>
      </dgm:t>
    </dgm:pt>
    <dgm:pt modelId="{0ED79A31-8435-469A-9BEC-EEFCE67225AC}" type="sibTrans" cxnId="{DF66C035-6EB6-4B38-AC41-019CBF99D9F8}">
      <dgm:prSet/>
      <dgm:spPr/>
      <dgm:t>
        <a:bodyPr/>
        <a:lstStyle/>
        <a:p>
          <a:endParaRPr lang="en-US"/>
        </a:p>
      </dgm:t>
    </dgm:pt>
    <dgm:pt modelId="{96B9634A-A33D-47FC-A3A3-CF1EE2E38814}">
      <dgm:prSet custT="1"/>
      <dgm:spPr/>
      <dgm:t>
        <a:bodyPr/>
        <a:lstStyle/>
        <a:p>
          <a:pPr>
            <a:lnSpc>
              <a:spcPct val="100000"/>
            </a:lnSpc>
          </a:pPr>
          <a:r>
            <a:rPr lang="en-US" sz="1800" b="1">
              <a:solidFill>
                <a:schemeClr val="accent3"/>
              </a:solidFill>
              <a:latin typeface="+mj-lt"/>
            </a:rPr>
            <a:t>The provider must not employ individuals whose name appears on the registry lists.</a:t>
          </a:r>
        </a:p>
      </dgm:t>
    </dgm:pt>
    <dgm:pt modelId="{031C0AD0-6302-437F-9FBF-4D8A3FAACF17}" type="parTrans" cxnId="{1B8A237F-0335-4823-8D92-42DA3816B0D8}">
      <dgm:prSet/>
      <dgm:spPr/>
      <dgm:t>
        <a:bodyPr/>
        <a:lstStyle/>
        <a:p>
          <a:endParaRPr lang="en-US"/>
        </a:p>
      </dgm:t>
    </dgm:pt>
    <dgm:pt modelId="{42BFBF1A-721B-43DF-AB6D-89E1223132D1}" type="sibTrans" cxnId="{1B8A237F-0335-4823-8D92-42DA3816B0D8}">
      <dgm:prSet/>
      <dgm:spPr/>
      <dgm:t>
        <a:bodyPr/>
        <a:lstStyle/>
        <a:p>
          <a:endParaRPr lang="en-US"/>
        </a:p>
      </dgm:t>
    </dgm:pt>
    <dgm:pt modelId="{92642E7B-D206-407A-9658-DFA2BD2565DD}">
      <dgm:prSet custT="1"/>
      <dgm:spPr/>
      <dgm:t>
        <a:bodyPr/>
        <a:lstStyle/>
        <a:p>
          <a:pPr>
            <a:lnSpc>
              <a:spcPct val="100000"/>
            </a:lnSpc>
          </a:pPr>
          <a:r>
            <a:rPr lang="en-US" sz="1800" b="1">
              <a:solidFill>
                <a:schemeClr val="accent3"/>
              </a:solidFill>
              <a:latin typeface="+mj-lt"/>
            </a:rPr>
            <a:t>Must include a printed copy with date of the check in employee’s and volunteer's personnel file for auditing purposes.</a:t>
          </a:r>
        </a:p>
      </dgm:t>
    </dgm:pt>
    <dgm:pt modelId="{05768AF2-1E3C-47DF-84BF-5AD63A7B20A4}" type="parTrans" cxnId="{E9B4BB5E-2A72-4E4C-992D-E5F110AD417A}">
      <dgm:prSet/>
      <dgm:spPr/>
      <dgm:t>
        <a:bodyPr/>
        <a:lstStyle/>
        <a:p>
          <a:endParaRPr lang="en-US"/>
        </a:p>
      </dgm:t>
    </dgm:pt>
    <dgm:pt modelId="{635D040D-BD6E-4A76-960C-1EB51DE98DD9}" type="sibTrans" cxnId="{E9B4BB5E-2A72-4E4C-992D-E5F110AD417A}">
      <dgm:prSet/>
      <dgm:spPr/>
      <dgm:t>
        <a:bodyPr/>
        <a:lstStyle/>
        <a:p>
          <a:endParaRPr lang="en-US"/>
        </a:p>
      </dgm:t>
    </dgm:pt>
    <dgm:pt modelId="{3EFC4CC1-15E5-4B22-BC19-25E60F62C5E0}" type="pres">
      <dgm:prSet presAssocID="{C119A56E-2DCC-4624-B138-FD7C166FEC43}" presName="root" presStyleCnt="0">
        <dgm:presLayoutVars>
          <dgm:dir/>
          <dgm:resizeHandles val="exact"/>
        </dgm:presLayoutVars>
      </dgm:prSet>
      <dgm:spPr/>
    </dgm:pt>
    <dgm:pt modelId="{0826A40E-2335-42AB-A86D-4C6CEA8449C9}" type="pres">
      <dgm:prSet presAssocID="{DD5AC4FE-D943-4D05-9E0D-9DFCDCDB1C84}" presName="compNode" presStyleCnt="0"/>
      <dgm:spPr/>
    </dgm:pt>
    <dgm:pt modelId="{CD94A140-0A45-4148-AA0D-3F88DD6E63E4}" type="pres">
      <dgm:prSet presAssocID="{DD5AC4FE-D943-4D05-9E0D-9DFCDCDB1C84}" presName="bgRect" presStyleLbl="bgShp" presStyleIdx="0" presStyleCnt="4"/>
      <dgm:spPr>
        <a:solidFill>
          <a:schemeClr val="bg1"/>
        </a:solidFill>
        <a:ln>
          <a:solidFill>
            <a:schemeClr val="accent3"/>
          </a:solidFill>
        </a:ln>
      </dgm:spPr>
    </dgm:pt>
    <dgm:pt modelId="{09E0C30C-D72D-4A85-AF3D-BC002A7D0CF2}" type="pres">
      <dgm:prSet presAssocID="{DD5AC4FE-D943-4D05-9E0D-9DFCDCDB1C84}" presName="iconRect" presStyleLbl="node1" presStyleIdx="0" presStyleCnt="4"/>
      <dgm:spPr>
        <a:blipFill>
          <a:blip xmlns:r="http://schemas.openxmlformats.org/officeDocument/2006/relationships">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Office Worker"/>
        </a:ext>
      </dgm:extLst>
    </dgm:pt>
    <dgm:pt modelId="{DF0F08B9-7A56-493A-9DDC-80538A8546CF}" type="pres">
      <dgm:prSet presAssocID="{DD5AC4FE-D943-4D05-9E0D-9DFCDCDB1C84}" presName="spaceRect" presStyleCnt="0"/>
      <dgm:spPr/>
    </dgm:pt>
    <dgm:pt modelId="{5B0E5126-A347-441D-A1C1-5AFF011F4C44}" type="pres">
      <dgm:prSet presAssocID="{DD5AC4FE-D943-4D05-9E0D-9DFCDCDB1C84}" presName="parTx" presStyleLbl="revTx" presStyleIdx="0" presStyleCnt="4">
        <dgm:presLayoutVars>
          <dgm:chMax val="0"/>
          <dgm:chPref val="0"/>
        </dgm:presLayoutVars>
      </dgm:prSet>
      <dgm:spPr/>
    </dgm:pt>
    <dgm:pt modelId="{8202DA52-6FF0-41BE-A6BD-35D0CE285120}" type="pres">
      <dgm:prSet presAssocID="{BB892213-4267-4B23-8DFC-4BA2177BF902}" presName="sibTrans" presStyleCnt="0"/>
      <dgm:spPr/>
    </dgm:pt>
    <dgm:pt modelId="{64508373-F94C-4DA4-AAC7-C4AAD6E85B58}" type="pres">
      <dgm:prSet presAssocID="{6A23B9BC-97CD-4530-B0BB-B4FF9066FE92}" presName="compNode" presStyleCnt="0"/>
      <dgm:spPr/>
    </dgm:pt>
    <dgm:pt modelId="{83DEC49A-27A1-45E0-A216-08C7F81135E4}" type="pres">
      <dgm:prSet presAssocID="{6A23B9BC-97CD-4530-B0BB-B4FF9066FE92}" presName="bgRect" presStyleLbl="bgShp" presStyleIdx="1" presStyleCnt="4"/>
      <dgm:spPr>
        <a:solidFill>
          <a:schemeClr val="bg1"/>
        </a:solidFill>
        <a:ln>
          <a:solidFill>
            <a:schemeClr val="accent3"/>
          </a:solidFill>
        </a:ln>
      </dgm:spPr>
    </dgm:pt>
    <dgm:pt modelId="{A63BF12A-3E93-4D0E-80AA-579903CAB671}" type="pres">
      <dgm:prSet presAssocID="{6A23B9BC-97CD-4530-B0BB-B4FF9066FE92}" presName="iconRect" presStyleLbl="node1" presStyleIdx="1" presStyleCnt="4"/>
      <dgm:spPr>
        <a:blipFill>
          <a:blip xmlns:r="http://schemas.openxmlformats.org/officeDocument/2006/relationships">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pen Folder"/>
        </a:ext>
      </dgm:extLst>
    </dgm:pt>
    <dgm:pt modelId="{330B8499-4AD0-4D35-8B57-BEB56F5A8FA2}" type="pres">
      <dgm:prSet presAssocID="{6A23B9BC-97CD-4530-B0BB-B4FF9066FE92}" presName="spaceRect" presStyleCnt="0"/>
      <dgm:spPr/>
    </dgm:pt>
    <dgm:pt modelId="{C6D2A7F7-37F3-4DAF-9864-A715DF147E9C}" type="pres">
      <dgm:prSet presAssocID="{6A23B9BC-97CD-4530-B0BB-B4FF9066FE92}" presName="parTx" presStyleLbl="revTx" presStyleIdx="1" presStyleCnt="4">
        <dgm:presLayoutVars>
          <dgm:chMax val="0"/>
          <dgm:chPref val="0"/>
        </dgm:presLayoutVars>
      </dgm:prSet>
      <dgm:spPr/>
    </dgm:pt>
    <dgm:pt modelId="{EDC36246-6B33-475C-A305-C29F7BA3C771}" type="pres">
      <dgm:prSet presAssocID="{0ED79A31-8435-469A-9BEC-EEFCE67225AC}" presName="sibTrans" presStyleCnt="0"/>
      <dgm:spPr/>
    </dgm:pt>
    <dgm:pt modelId="{4CF0BD87-147A-4A7E-AB1A-4621D5BE1E01}" type="pres">
      <dgm:prSet presAssocID="{96B9634A-A33D-47FC-A3A3-CF1EE2E38814}" presName="compNode" presStyleCnt="0"/>
      <dgm:spPr/>
    </dgm:pt>
    <dgm:pt modelId="{CA470091-F14D-4E34-AEE9-20396C2DA8FA}" type="pres">
      <dgm:prSet presAssocID="{96B9634A-A33D-47FC-A3A3-CF1EE2E38814}" presName="bgRect" presStyleLbl="bgShp" presStyleIdx="2" presStyleCnt="4"/>
      <dgm:spPr>
        <a:solidFill>
          <a:schemeClr val="bg1"/>
        </a:solidFill>
        <a:ln>
          <a:solidFill>
            <a:schemeClr val="accent3"/>
          </a:solidFill>
        </a:ln>
      </dgm:spPr>
    </dgm:pt>
    <dgm:pt modelId="{5775A54D-3799-49F0-AFE7-008604DD040A}" type="pres">
      <dgm:prSet presAssocID="{96B9634A-A33D-47FC-A3A3-CF1EE2E38814}" presName="iconRect" presStyleLbl="node1" presStyleIdx="2" presStyleCnt="4"/>
      <dgm:spPr>
        <a:blipFill>
          <a:blip xmlns:r="http://schemas.openxmlformats.org/officeDocument/2006/relationships">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Doctor"/>
        </a:ext>
      </dgm:extLst>
    </dgm:pt>
    <dgm:pt modelId="{5D8A1AEB-A67B-4713-B072-3BF43C04C445}" type="pres">
      <dgm:prSet presAssocID="{96B9634A-A33D-47FC-A3A3-CF1EE2E38814}" presName="spaceRect" presStyleCnt="0"/>
      <dgm:spPr/>
    </dgm:pt>
    <dgm:pt modelId="{6C206901-D6B9-4B87-ACE2-53DE9F30E0C8}" type="pres">
      <dgm:prSet presAssocID="{96B9634A-A33D-47FC-A3A3-CF1EE2E38814}" presName="parTx" presStyleLbl="revTx" presStyleIdx="2" presStyleCnt="4">
        <dgm:presLayoutVars>
          <dgm:chMax val="0"/>
          <dgm:chPref val="0"/>
        </dgm:presLayoutVars>
      </dgm:prSet>
      <dgm:spPr/>
    </dgm:pt>
    <dgm:pt modelId="{5BBA778F-F372-425D-8A20-0758D9EB3F69}" type="pres">
      <dgm:prSet presAssocID="{42BFBF1A-721B-43DF-AB6D-89E1223132D1}" presName="sibTrans" presStyleCnt="0"/>
      <dgm:spPr/>
    </dgm:pt>
    <dgm:pt modelId="{66D658E8-1BF4-49B3-BF25-5BFD189BC4EB}" type="pres">
      <dgm:prSet presAssocID="{92642E7B-D206-407A-9658-DFA2BD2565DD}" presName="compNode" presStyleCnt="0"/>
      <dgm:spPr/>
    </dgm:pt>
    <dgm:pt modelId="{EB1990AE-707A-4D2C-9492-60559C7C0102}" type="pres">
      <dgm:prSet presAssocID="{92642E7B-D206-407A-9658-DFA2BD2565DD}" presName="bgRect" presStyleLbl="bgShp" presStyleIdx="3" presStyleCnt="4"/>
      <dgm:spPr>
        <a:solidFill>
          <a:schemeClr val="bg1"/>
        </a:solidFill>
        <a:ln>
          <a:solidFill>
            <a:schemeClr val="accent3"/>
          </a:solidFill>
        </a:ln>
      </dgm:spPr>
    </dgm:pt>
    <dgm:pt modelId="{F0841707-60E6-4E14-A96F-46E3F1B11930}" type="pres">
      <dgm:prSet presAssocID="{92642E7B-D206-407A-9658-DFA2BD2565DD}" presName="iconRect" presStyleLbl="node1" presStyleIdx="3" presStyleCnt="4"/>
      <dgm:spPr>
        <a:blipFill>
          <a:blip xmlns:r="http://schemas.openxmlformats.org/officeDocument/2006/relationships">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inter"/>
        </a:ext>
      </dgm:extLst>
    </dgm:pt>
    <dgm:pt modelId="{93F29C07-2757-4074-A782-BFA9CCB94615}" type="pres">
      <dgm:prSet presAssocID="{92642E7B-D206-407A-9658-DFA2BD2565DD}" presName="spaceRect" presStyleCnt="0"/>
      <dgm:spPr/>
    </dgm:pt>
    <dgm:pt modelId="{EC8B50B2-C0BC-4673-8EEC-D970CBD845EC}" type="pres">
      <dgm:prSet presAssocID="{92642E7B-D206-407A-9658-DFA2BD2565DD}" presName="parTx" presStyleLbl="revTx" presStyleIdx="3" presStyleCnt="4">
        <dgm:presLayoutVars>
          <dgm:chMax val="0"/>
          <dgm:chPref val="0"/>
        </dgm:presLayoutVars>
      </dgm:prSet>
      <dgm:spPr/>
    </dgm:pt>
  </dgm:ptLst>
  <dgm:cxnLst>
    <dgm:cxn modelId="{FF45D32E-9154-40CD-BDAC-E380FA26BB59}" type="presOf" srcId="{6A23B9BC-97CD-4530-B0BB-B4FF9066FE92}" destId="{C6D2A7F7-37F3-4DAF-9864-A715DF147E9C}" srcOrd="0" destOrd="0" presId="urn:microsoft.com/office/officeart/2018/2/layout/IconVerticalSolidList"/>
    <dgm:cxn modelId="{DF66C035-6EB6-4B38-AC41-019CBF99D9F8}" srcId="{C119A56E-2DCC-4624-B138-FD7C166FEC43}" destId="{6A23B9BC-97CD-4530-B0BB-B4FF9066FE92}" srcOrd="1" destOrd="0" parTransId="{80073E71-9D80-46D2-9126-E8D6293F66AD}" sibTransId="{0ED79A31-8435-469A-9BEC-EEFCE67225AC}"/>
    <dgm:cxn modelId="{E9B4BB5E-2A72-4E4C-992D-E5F110AD417A}" srcId="{C119A56E-2DCC-4624-B138-FD7C166FEC43}" destId="{92642E7B-D206-407A-9658-DFA2BD2565DD}" srcOrd="3" destOrd="0" parTransId="{05768AF2-1E3C-47DF-84BF-5AD63A7B20A4}" sibTransId="{635D040D-BD6E-4A76-960C-1EB51DE98DD9}"/>
    <dgm:cxn modelId="{4EE36652-E611-4D3D-9243-26EF4AF8ED6B}" type="presOf" srcId="{92642E7B-D206-407A-9658-DFA2BD2565DD}" destId="{EC8B50B2-C0BC-4673-8EEC-D970CBD845EC}" srcOrd="0" destOrd="0" presId="urn:microsoft.com/office/officeart/2018/2/layout/IconVerticalSolidList"/>
    <dgm:cxn modelId="{1B8A237F-0335-4823-8D92-42DA3816B0D8}" srcId="{C119A56E-2DCC-4624-B138-FD7C166FEC43}" destId="{96B9634A-A33D-47FC-A3A3-CF1EE2E38814}" srcOrd="2" destOrd="0" parTransId="{031C0AD0-6302-437F-9FBF-4D8A3FAACF17}" sibTransId="{42BFBF1A-721B-43DF-AB6D-89E1223132D1}"/>
    <dgm:cxn modelId="{8EED1B83-597C-44B4-9E9A-23A87F2F0D3B}" srcId="{C119A56E-2DCC-4624-B138-FD7C166FEC43}" destId="{DD5AC4FE-D943-4D05-9E0D-9DFCDCDB1C84}" srcOrd="0" destOrd="0" parTransId="{DA1F02FE-8298-4485-82ED-BB142992DEF7}" sibTransId="{BB892213-4267-4B23-8DFC-4BA2177BF902}"/>
    <dgm:cxn modelId="{64B97F93-6244-48EA-A2CA-370FB391CE80}" type="presOf" srcId="{96B9634A-A33D-47FC-A3A3-CF1EE2E38814}" destId="{6C206901-D6B9-4B87-ACE2-53DE9F30E0C8}" srcOrd="0" destOrd="0" presId="urn:microsoft.com/office/officeart/2018/2/layout/IconVerticalSolidList"/>
    <dgm:cxn modelId="{4E24CBB0-4B19-43CA-81AA-11D876A4F35E}" type="presOf" srcId="{C119A56E-2DCC-4624-B138-FD7C166FEC43}" destId="{3EFC4CC1-15E5-4B22-BC19-25E60F62C5E0}" srcOrd="0" destOrd="0" presId="urn:microsoft.com/office/officeart/2018/2/layout/IconVerticalSolidList"/>
    <dgm:cxn modelId="{20661DE4-9DC2-4208-93BC-65FBA24BB51F}" type="presOf" srcId="{DD5AC4FE-D943-4D05-9E0D-9DFCDCDB1C84}" destId="{5B0E5126-A347-441D-A1C1-5AFF011F4C44}" srcOrd="0" destOrd="0" presId="urn:microsoft.com/office/officeart/2018/2/layout/IconVerticalSolidList"/>
    <dgm:cxn modelId="{9FCCE42E-CE7C-43A1-A68A-CCBBF4A2A651}" type="presParOf" srcId="{3EFC4CC1-15E5-4B22-BC19-25E60F62C5E0}" destId="{0826A40E-2335-42AB-A86D-4C6CEA8449C9}" srcOrd="0" destOrd="0" presId="urn:microsoft.com/office/officeart/2018/2/layout/IconVerticalSolidList"/>
    <dgm:cxn modelId="{1E9C4C55-9586-4796-A0D3-7A4EC7438BFE}" type="presParOf" srcId="{0826A40E-2335-42AB-A86D-4C6CEA8449C9}" destId="{CD94A140-0A45-4148-AA0D-3F88DD6E63E4}" srcOrd="0" destOrd="0" presId="urn:microsoft.com/office/officeart/2018/2/layout/IconVerticalSolidList"/>
    <dgm:cxn modelId="{2386E4B2-67A3-4188-84B3-AEDB5D831304}" type="presParOf" srcId="{0826A40E-2335-42AB-A86D-4C6CEA8449C9}" destId="{09E0C30C-D72D-4A85-AF3D-BC002A7D0CF2}" srcOrd="1" destOrd="0" presId="urn:microsoft.com/office/officeart/2018/2/layout/IconVerticalSolidList"/>
    <dgm:cxn modelId="{BBDC830A-B879-4F01-8B2D-153AAFFAD3E6}" type="presParOf" srcId="{0826A40E-2335-42AB-A86D-4C6CEA8449C9}" destId="{DF0F08B9-7A56-493A-9DDC-80538A8546CF}" srcOrd="2" destOrd="0" presId="urn:microsoft.com/office/officeart/2018/2/layout/IconVerticalSolidList"/>
    <dgm:cxn modelId="{E884A36C-C6C1-443A-AE7D-16F08059525F}" type="presParOf" srcId="{0826A40E-2335-42AB-A86D-4C6CEA8449C9}" destId="{5B0E5126-A347-441D-A1C1-5AFF011F4C44}" srcOrd="3" destOrd="0" presId="urn:microsoft.com/office/officeart/2018/2/layout/IconVerticalSolidList"/>
    <dgm:cxn modelId="{A9B9AF48-0294-4B1E-A8FD-DD9E13FB937B}" type="presParOf" srcId="{3EFC4CC1-15E5-4B22-BC19-25E60F62C5E0}" destId="{8202DA52-6FF0-41BE-A6BD-35D0CE285120}" srcOrd="1" destOrd="0" presId="urn:microsoft.com/office/officeart/2018/2/layout/IconVerticalSolidList"/>
    <dgm:cxn modelId="{D7A666BA-A2A1-4359-BD4B-ACA3057A6746}" type="presParOf" srcId="{3EFC4CC1-15E5-4B22-BC19-25E60F62C5E0}" destId="{64508373-F94C-4DA4-AAC7-C4AAD6E85B58}" srcOrd="2" destOrd="0" presId="urn:microsoft.com/office/officeart/2018/2/layout/IconVerticalSolidList"/>
    <dgm:cxn modelId="{06872BD5-F198-4920-A1FF-32D24132256C}" type="presParOf" srcId="{64508373-F94C-4DA4-AAC7-C4AAD6E85B58}" destId="{83DEC49A-27A1-45E0-A216-08C7F81135E4}" srcOrd="0" destOrd="0" presId="urn:microsoft.com/office/officeart/2018/2/layout/IconVerticalSolidList"/>
    <dgm:cxn modelId="{966DCE27-41CE-4CE4-ABEA-BBDF382AAEBE}" type="presParOf" srcId="{64508373-F94C-4DA4-AAC7-C4AAD6E85B58}" destId="{A63BF12A-3E93-4D0E-80AA-579903CAB671}" srcOrd="1" destOrd="0" presId="urn:microsoft.com/office/officeart/2018/2/layout/IconVerticalSolidList"/>
    <dgm:cxn modelId="{26C74168-8044-4F5A-A804-C15FDC32C99B}" type="presParOf" srcId="{64508373-F94C-4DA4-AAC7-C4AAD6E85B58}" destId="{330B8499-4AD0-4D35-8B57-BEB56F5A8FA2}" srcOrd="2" destOrd="0" presId="urn:microsoft.com/office/officeart/2018/2/layout/IconVerticalSolidList"/>
    <dgm:cxn modelId="{E2D73446-4E2F-4417-A8D1-93D55298BAE0}" type="presParOf" srcId="{64508373-F94C-4DA4-AAC7-C4AAD6E85B58}" destId="{C6D2A7F7-37F3-4DAF-9864-A715DF147E9C}" srcOrd="3" destOrd="0" presId="urn:microsoft.com/office/officeart/2018/2/layout/IconVerticalSolidList"/>
    <dgm:cxn modelId="{E4DCA18D-E18B-4875-8BB3-77F9D3F44E1D}" type="presParOf" srcId="{3EFC4CC1-15E5-4B22-BC19-25E60F62C5E0}" destId="{EDC36246-6B33-475C-A305-C29F7BA3C771}" srcOrd="3" destOrd="0" presId="urn:microsoft.com/office/officeart/2018/2/layout/IconVerticalSolidList"/>
    <dgm:cxn modelId="{3BBB138F-251B-490F-B616-4A77B3018928}" type="presParOf" srcId="{3EFC4CC1-15E5-4B22-BC19-25E60F62C5E0}" destId="{4CF0BD87-147A-4A7E-AB1A-4621D5BE1E01}" srcOrd="4" destOrd="0" presId="urn:microsoft.com/office/officeart/2018/2/layout/IconVerticalSolidList"/>
    <dgm:cxn modelId="{D617B625-13C7-4DAA-BA74-B11BE312CB7A}" type="presParOf" srcId="{4CF0BD87-147A-4A7E-AB1A-4621D5BE1E01}" destId="{CA470091-F14D-4E34-AEE9-20396C2DA8FA}" srcOrd="0" destOrd="0" presId="urn:microsoft.com/office/officeart/2018/2/layout/IconVerticalSolidList"/>
    <dgm:cxn modelId="{7F286746-AF48-470B-8E74-27B83E9F125C}" type="presParOf" srcId="{4CF0BD87-147A-4A7E-AB1A-4621D5BE1E01}" destId="{5775A54D-3799-49F0-AFE7-008604DD040A}" srcOrd="1" destOrd="0" presId="urn:microsoft.com/office/officeart/2018/2/layout/IconVerticalSolidList"/>
    <dgm:cxn modelId="{36C899AF-AB07-4228-94EC-3B8A740BDDFA}" type="presParOf" srcId="{4CF0BD87-147A-4A7E-AB1A-4621D5BE1E01}" destId="{5D8A1AEB-A67B-4713-B072-3BF43C04C445}" srcOrd="2" destOrd="0" presId="urn:microsoft.com/office/officeart/2018/2/layout/IconVerticalSolidList"/>
    <dgm:cxn modelId="{BA1189EE-7105-4B43-A320-8D33B8BCEE97}" type="presParOf" srcId="{4CF0BD87-147A-4A7E-AB1A-4621D5BE1E01}" destId="{6C206901-D6B9-4B87-ACE2-53DE9F30E0C8}" srcOrd="3" destOrd="0" presId="urn:microsoft.com/office/officeart/2018/2/layout/IconVerticalSolidList"/>
    <dgm:cxn modelId="{66627AED-5C5C-42B2-B426-B8E804B4823A}" type="presParOf" srcId="{3EFC4CC1-15E5-4B22-BC19-25E60F62C5E0}" destId="{5BBA778F-F372-425D-8A20-0758D9EB3F69}" srcOrd="5" destOrd="0" presId="urn:microsoft.com/office/officeart/2018/2/layout/IconVerticalSolidList"/>
    <dgm:cxn modelId="{089BE2F3-2C70-4B03-9317-42DA63129D3C}" type="presParOf" srcId="{3EFC4CC1-15E5-4B22-BC19-25E60F62C5E0}" destId="{66D658E8-1BF4-49B3-BF25-5BFD189BC4EB}" srcOrd="6" destOrd="0" presId="urn:microsoft.com/office/officeart/2018/2/layout/IconVerticalSolidList"/>
    <dgm:cxn modelId="{89631C2D-B0AB-4024-B15D-F99E42722D32}" type="presParOf" srcId="{66D658E8-1BF4-49B3-BF25-5BFD189BC4EB}" destId="{EB1990AE-707A-4D2C-9492-60559C7C0102}" srcOrd="0" destOrd="0" presId="urn:microsoft.com/office/officeart/2018/2/layout/IconVerticalSolidList"/>
    <dgm:cxn modelId="{095E6209-719F-4771-B119-01EEC1DA27F9}" type="presParOf" srcId="{66D658E8-1BF4-49B3-BF25-5BFD189BC4EB}" destId="{F0841707-60E6-4E14-A96F-46E3F1B11930}" srcOrd="1" destOrd="0" presId="urn:microsoft.com/office/officeart/2018/2/layout/IconVerticalSolidList"/>
    <dgm:cxn modelId="{6E60A3ED-6D6B-401B-AF8F-562D2DB049A8}" type="presParOf" srcId="{66D658E8-1BF4-49B3-BF25-5BFD189BC4EB}" destId="{93F29C07-2757-4074-A782-BFA9CCB94615}" srcOrd="2" destOrd="0" presId="urn:microsoft.com/office/officeart/2018/2/layout/IconVerticalSolidList"/>
    <dgm:cxn modelId="{AE4A9871-8453-49C2-818E-B3C538544643}" type="presParOf" srcId="{66D658E8-1BF4-49B3-BF25-5BFD189BC4EB}" destId="{EC8B50B2-C0BC-4673-8EEC-D970CBD845EC}"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23C12BB-8341-4213-90D4-029975B9B37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065EDFB-EE1E-4AE3-A48B-CA662D9A0C7C}">
      <dgm:prSet custT="1"/>
      <dgm:spPr>
        <a:solidFill>
          <a:schemeClr val="accent3"/>
        </a:solidFill>
      </dgm:spPr>
      <dgm:t>
        <a:bodyPr/>
        <a:lstStyle/>
        <a:p>
          <a:r>
            <a:rPr lang="en-US" sz="2000" b="1">
              <a:latin typeface="+mj-lt"/>
            </a:rPr>
            <a:t>Staff Training:</a:t>
          </a:r>
        </a:p>
      </dgm:t>
    </dgm:pt>
    <dgm:pt modelId="{2D426365-FAB2-4CB1-9BA0-DB2B63C284E6}" type="parTrans" cxnId="{C62FA51B-B852-4CD2-A825-ACC3B6F14522}">
      <dgm:prSet/>
      <dgm:spPr/>
      <dgm:t>
        <a:bodyPr/>
        <a:lstStyle/>
        <a:p>
          <a:endParaRPr lang="en-US"/>
        </a:p>
      </dgm:t>
    </dgm:pt>
    <dgm:pt modelId="{829D7FA0-3E1C-47B5-830E-4DB8CD9C56DF}" type="sibTrans" cxnId="{C62FA51B-B852-4CD2-A825-ACC3B6F14522}">
      <dgm:prSet/>
      <dgm:spPr/>
      <dgm:t>
        <a:bodyPr/>
        <a:lstStyle/>
        <a:p>
          <a:endParaRPr lang="en-US"/>
        </a:p>
      </dgm:t>
    </dgm:pt>
    <dgm:pt modelId="{3C527BA1-F444-4978-BEFF-8C68FCE8DA55}">
      <dgm:prSet custT="1"/>
      <dgm:spPr>
        <a:ln w="38100">
          <a:solidFill>
            <a:schemeClr val="accent3">
              <a:lumMod val="75000"/>
            </a:schemeClr>
          </a:solidFill>
        </a:ln>
      </dgm:spPr>
      <dgm:t>
        <a:bodyPr/>
        <a:lstStyle/>
        <a:p>
          <a:pPr>
            <a:buFont typeface="Wingdings" panose="05000000000000000000" pitchFamily="2" charset="2"/>
            <a:buChar char="§"/>
          </a:pPr>
          <a:r>
            <a:rPr lang="en-US" sz="2000">
              <a:solidFill>
                <a:schemeClr val="accent3">
                  <a:lumMod val="75000"/>
                </a:schemeClr>
              </a:solidFill>
            </a:rPr>
            <a:t>Incomplete Training (No documents found)</a:t>
          </a:r>
          <a:endParaRPr lang="en-US" sz="2000">
            <a:solidFill>
              <a:schemeClr val="accent3">
                <a:lumMod val="75000"/>
              </a:schemeClr>
            </a:solidFill>
            <a:latin typeface="+mj-lt"/>
          </a:endParaRPr>
        </a:p>
      </dgm:t>
    </dgm:pt>
    <dgm:pt modelId="{18A5282D-9AAE-4DA4-9711-94ADDCF03794}" type="parTrans" cxnId="{34235BA1-6045-460C-B52A-05AA13C0C113}">
      <dgm:prSet/>
      <dgm:spPr/>
      <dgm:t>
        <a:bodyPr/>
        <a:lstStyle/>
        <a:p>
          <a:endParaRPr lang="en-US"/>
        </a:p>
      </dgm:t>
    </dgm:pt>
    <dgm:pt modelId="{3189847B-2E08-44D7-BFD7-BE3FBAEAB9C3}" type="sibTrans" cxnId="{34235BA1-6045-460C-B52A-05AA13C0C113}">
      <dgm:prSet/>
      <dgm:spPr/>
      <dgm:t>
        <a:bodyPr/>
        <a:lstStyle/>
        <a:p>
          <a:endParaRPr lang="en-US"/>
        </a:p>
      </dgm:t>
    </dgm:pt>
    <dgm:pt modelId="{6FAABFC2-FA45-4303-9E04-89A94FB32A14}">
      <dgm:prSet custT="1"/>
      <dgm:spPr>
        <a:solidFill>
          <a:schemeClr val="accent3"/>
        </a:solidFill>
        <a:ln>
          <a:solidFill>
            <a:schemeClr val="accent3"/>
          </a:solidFill>
        </a:ln>
      </dgm:spPr>
      <dgm:t>
        <a:bodyPr/>
        <a:lstStyle/>
        <a:p>
          <a:r>
            <a:rPr lang="en-US" sz="2000" b="1">
              <a:latin typeface="+mj-lt"/>
            </a:rPr>
            <a:t>Staff Qualifications:</a:t>
          </a:r>
        </a:p>
      </dgm:t>
    </dgm:pt>
    <dgm:pt modelId="{E56A007E-52CA-4224-98EA-C513B7466580}" type="parTrans" cxnId="{ED9D255D-9D5F-4CFC-BAFE-80AF7A128067}">
      <dgm:prSet/>
      <dgm:spPr/>
      <dgm:t>
        <a:bodyPr/>
        <a:lstStyle/>
        <a:p>
          <a:endParaRPr lang="en-US"/>
        </a:p>
      </dgm:t>
    </dgm:pt>
    <dgm:pt modelId="{868EE96D-F032-4E66-B992-6E75504B371F}" type="sibTrans" cxnId="{ED9D255D-9D5F-4CFC-BAFE-80AF7A128067}">
      <dgm:prSet/>
      <dgm:spPr/>
      <dgm:t>
        <a:bodyPr/>
        <a:lstStyle/>
        <a:p>
          <a:endParaRPr lang="en-US"/>
        </a:p>
      </dgm:t>
    </dgm:pt>
    <dgm:pt modelId="{186C6E75-994F-459F-8C65-641F6047DB3B}">
      <dgm:prSet custT="1"/>
      <dgm:spPr>
        <a:ln w="38100">
          <a:solidFill>
            <a:schemeClr val="accent3">
              <a:lumMod val="75000"/>
            </a:schemeClr>
          </a:solidFill>
        </a:ln>
      </dgm:spPr>
      <dgm:t>
        <a:bodyPr/>
        <a:lstStyle/>
        <a:p>
          <a:pPr>
            <a:buFont typeface="Wingdings" panose="05000000000000000000" pitchFamily="2" charset="2"/>
            <a:buChar char="§"/>
          </a:pPr>
          <a:r>
            <a:rPr lang="en-US" sz="2000">
              <a:solidFill>
                <a:schemeClr val="accent3">
                  <a:lumMod val="75000"/>
                </a:schemeClr>
              </a:solidFill>
            </a:rPr>
            <a:t>Resumes (Does Not Meeting Staff Requirements)</a:t>
          </a:r>
          <a:endParaRPr lang="en-US" sz="2000">
            <a:solidFill>
              <a:srgbClr val="0E8D90"/>
            </a:solidFill>
          </a:endParaRPr>
        </a:p>
      </dgm:t>
    </dgm:pt>
    <dgm:pt modelId="{624A8622-EBDB-4BC4-BAA0-A44D4713765F}" type="parTrans" cxnId="{CAD37542-2EA9-4C39-A99E-26B79627FBFC}">
      <dgm:prSet/>
      <dgm:spPr/>
      <dgm:t>
        <a:bodyPr/>
        <a:lstStyle/>
        <a:p>
          <a:endParaRPr lang="en-US"/>
        </a:p>
      </dgm:t>
    </dgm:pt>
    <dgm:pt modelId="{28CC2EF3-5D75-4E9F-8A76-300A4F5309C2}" type="sibTrans" cxnId="{CAD37542-2EA9-4C39-A99E-26B79627FBFC}">
      <dgm:prSet/>
      <dgm:spPr/>
      <dgm:t>
        <a:bodyPr/>
        <a:lstStyle/>
        <a:p>
          <a:endParaRPr lang="en-US"/>
        </a:p>
      </dgm:t>
    </dgm:pt>
    <dgm:pt modelId="{96C1C30E-6AEC-4468-9CAB-C5212801A16C}">
      <dgm:prSet custT="1"/>
      <dgm:spPr>
        <a:ln>
          <a:solidFill>
            <a:schemeClr val="accent3">
              <a:lumMod val="75000"/>
            </a:schemeClr>
          </a:solidFill>
        </a:ln>
      </dgm:spPr>
      <dgm:t>
        <a:bodyPr/>
        <a:lstStyle/>
        <a:p>
          <a:pPr>
            <a:buFont typeface="Wingdings" panose="05000000000000000000" pitchFamily="2" charset="2"/>
            <a:buChar char="§"/>
          </a:pPr>
          <a:r>
            <a:rPr lang="en-US" sz="2000">
              <a:solidFill>
                <a:schemeClr val="accent3">
                  <a:lumMod val="75000"/>
                </a:schemeClr>
              </a:solidFill>
            </a:rPr>
            <a:t>Annual First Aide/CPR Certification</a:t>
          </a:r>
        </a:p>
      </dgm:t>
    </dgm:pt>
    <dgm:pt modelId="{1D520480-7B3A-4FA5-8A36-CFADE992931A}" type="parTrans" cxnId="{C601850B-164B-440F-924E-6E40FB50D010}">
      <dgm:prSet/>
      <dgm:spPr/>
      <dgm:t>
        <a:bodyPr/>
        <a:lstStyle/>
        <a:p>
          <a:endParaRPr lang="en-US"/>
        </a:p>
      </dgm:t>
    </dgm:pt>
    <dgm:pt modelId="{B0A17285-8D33-4DBA-A943-182B8518AB1D}" type="sibTrans" cxnId="{C601850B-164B-440F-924E-6E40FB50D010}">
      <dgm:prSet/>
      <dgm:spPr/>
      <dgm:t>
        <a:bodyPr/>
        <a:lstStyle/>
        <a:p>
          <a:endParaRPr lang="en-US"/>
        </a:p>
      </dgm:t>
    </dgm:pt>
    <dgm:pt modelId="{12F07DA1-473F-4275-ADE3-D5F9C05D8CF7}">
      <dgm:prSet custT="1"/>
      <dgm:spPr>
        <a:ln>
          <a:solidFill>
            <a:schemeClr val="accent3">
              <a:lumMod val="75000"/>
            </a:schemeClr>
          </a:solidFill>
        </a:ln>
      </dgm:spPr>
      <dgm:t>
        <a:bodyPr/>
        <a:lstStyle/>
        <a:p>
          <a:pPr>
            <a:buFont typeface="Wingdings" panose="05000000000000000000" pitchFamily="2" charset="2"/>
            <a:buChar char="§"/>
          </a:pPr>
          <a:r>
            <a:rPr lang="en-US" sz="2000">
              <a:solidFill>
                <a:schemeClr val="accent3">
                  <a:lumMod val="75000"/>
                </a:schemeClr>
              </a:solidFill>
            </a:rPr>
            <a:t>No Staff Orientation Upon Hire</a:t>
          </a:r>
        </a:p>
      </dgm:t>
    </dgm:pt>
    <dgm:pt modelId="{5FD0B700-1029-4B0B-A4F9-249D03B8E3EA}" type="parTrans" cxnId="{DA8E52CE-18C0-4647-B04C-8D61223C6F08}">
      <dgm:prSet/>
      <dgm:spPr/>
      <dgm:t>
        <a:bodyPr/>
        <a:lstStyle/>
        <a:p>
          <a:endParaRPr lang="en-US"/>
        </a:p>
      </dgm:t>
    </dgm:pt>
    <dgm:pt modelId="{D54FF788-815D-4A9F-863B-79F7BBAEEA8A}" type="sibTrans" cxnId="{DA8E52CE-18C0-4647-B04C-8D61223C6F08}">
      <dgm:prSet/>
      <dgm:spPr/>
      <dgm:t>
        <a:bodyPr/>
        <a:lstStyle/>
        <a:p>
          <a:endParaRPr lang="en-US"/>
        </a:p>
      </dgm:t>
    </dgm:pt>
    <dgm:pt modelId="{8433701C-8E78-4E15-845A-2135D6842CF0}">
      <dgm:prSet custT="1"/>
      <dgm:spPr>
        <a:ln>
          <a:solidFill>
            <a:schemeClr val="accent3">
              <a:lumMod val="75000"/>
            </a:schemeClr>
          </a:solidFill>
        </a:ln>
      </dgm:spPr>
      <dgm:t>
        <a:bodyPr/>
        <a:lstStyle/>
        <a:p>
          <a:pPr>
            <a:buFont typeface="Wingdings" panose="05000000000000000000" pitchFamily="2" charset="2"/>
            <a:buChar char="§"/>
          </a:pPr>
          <a:r>
            <a:rPr lang="en-US" sz="2000">
              <a:solidFill>
                <a:schemeClr val="accent3">
                  <a:lumMod val="75000"/>
                </a:schemeClr>
              </a:solidFill>
            </a:rPr>
            <a:t>No Social Media Confidentiality Agreement </a:t>
          </a:r>
        </a:p>
      </dgm:t>
    </dgm:pt>
    <dgm:pt modelId="{A5BEDEEB-EB7C-41AB-BF2C-06885277CB4D}" type="parTrans" cxnId="{11557A8A-D784-4AEA-8747-24BFDA5D6EEA}">
      <dgm:prSet/>
      <dgm:spPr/>
      <dgm:t>
        <a:bodyPr/>
        <a:lstStyle/>
        <a:p>
          <a:endParaRPr lang="en-US"/>
        </a:p>
      </dgm:t>
    </dgm:pt>
    <dgm:pt modelId="{C14348F1-5042-4E15-A9C9-3ECC0B8FD3BE}" type="sibTrans" cxnId="{11557A8A-D784-4AEA-8747-24BFDA5D6EEA}">
      <dgm:prSet/>
      <dgm:spPr/>
      <dgm:t>
        <a:bodyPr/>
        <a:lstStyle/>
        <a:p>
          <a:endParaRPr lang="en-US"/>
        </a:p>
      </dgm:t>
    </dgm:pt>
    <dgm:pt modelId="{E2C11260-B0B0-49E0-ACAB-B981CF226E39}">
      <dgm:prSet custT="1"/>
      <dgm:spPr>
        <a:ln>
          <a:solidFill>
            <a:schemeClr val="accent3">
              <a:lumMod val="75000"/>
            </a:schemeClr>
          </a:solidFill>
        </a:ln>
      </dgm:spPr>
      <dgm:t>
        <a:bodyPr/>
        <a:lstStyle/>
        <a:p>
          <a:pPr>
            <a:buFont typeface="Wingdings" panose="05000000000000000000" pitchFamily="2" charset="2"/>
            <a:buChar char="§"/>
          </a:pPr>
          <a:r>
            <a:rPr lang="en-US" sz="2000">
              <a:solidFill>
                <a:schemeClr val="accent3">
                  <a:lumMod val="75000"/>
                </a:schemeClr>
              </a:solidFill>
            </a:rPr>
            <a:t>Education</a:t>
          </a:r>
        </a:p>
      </dgm:t>
    </dgm:pt>
    <dgm:pt modelId="{DE9E949E-6ED0-4BE8-84E8-569FB93B3B1A}" type="parTrans" cxnId="{A7EA5BC3-FFC1-4996-A2A6-021E60A271A6}">
      <dgm:prSet/>
      <dgm:spPr/>
      <dgm:t>
        <a:bodyPr/>
        <a:lstStyle/>
        <a:p>
          <a:endParaRPr lang="en-US"/>
        </a:p>
      </dgm:t>
    </dgm:pt>
    <dgm:pt modelId="{6C8A02FD-193F-45F3-9388-A6DC076355D5}" type="sibTrans" cxnId="{A7EA5BC3-FFC1-4996-A2A6-021E60A271A6}">
      <dgm:prSet/>
      <dgm:spPr/>
      <dgm:t>
        <a:bodyPr/>
        <a:lstStyle/>
        <a:p>
          <a:endParaRPr lang="en-US"/>
        </a:p>
      </dgm:t>
    </dgm:pt>
    <dgm:pt modelId="{374B1299-FBD0-4EEB-922A-7BAB20D505E8}">
      <dgm:prSet custT="1"/>
      <dgm:spPr>
        <a:ln>
          <a:solidFill>
            <a:schemeClr val="accent3">
              <a:lumMod val="75000"/>
            </a:schemeClr>
          </a:solidFill>
        </a:ln>
      </dgm:spPr>
      <dgm:t>
        <a:bodyPr/>
        <a:lstStyle/>
        <a:p>
          <a:pPr>
            <a:buFont typeface="Wingdings" panose="05000000000000000000" pitchFamily="2" charset="2"/>
            <a:buChar char="§"/>
          </a:pPr>
          <a:r>
            <a:rPr lang="en-US" sz="2000">
              <a:solidFill>
                <a:schemeClr val="accent3">
                  <a:lumMod val="75000"/>
                </a:schemeClr>
              </a:solidFill>
            </a:rPr>
            <a:t>Experience</a:t>
          </a:r>
        </a:p>
      </dgm:t>
    </dgm:pt>
    <dgm:pt modelId="{027FFBBD-2E09-4FE1-AD9A-93696633FA41}" type="parTrans" cxnId="{7B042FB8-B650-417A-BF67-B0D2C725BA83}">
      <dgm:prSet/>
      <dgm:spPr/>
      <dgm:t>
        <a:bodyPr/>
        <a:lstStyle/>
        <a:p>
          <a:endParaRPr lang="en-US"/>
        </a:p>
      </dgm:t>
    </dgm:pt>
    <dgm:pt modelId="{236C95F2-CC24-46D8-B940-D389B494838C}" type="sibTrans" cxnId="{7B042FB8-B650-417A-BF67-B0D2C725BA83}">
      <dgm:prSet/>
      <dgm:spPr/>
      <dgm:t>
        <a:bodyPr/>
        <a:lstStyle/>
        <a:p>
          <a:endParaRPr lang="en-US"/>
        </a:p>
      </dgm:t>
    </dgm:pt>
    <dgm:pt modelId="{896BD461-010D-465B-B240-F333DD05F463}">
      <dgm:prSet custT="1"/>
      <dgm:spPr>
        <a:ln>
          <a:solidFill>
            <a:schemeClr val="accent3">
              <a:lumMod val="75000"/>
            </a:schemeClr>
          </a:solidFill>
        </a:ln>
      </dgm:spPr>
      <dgm:t>
        <a:bodyPr/>
        <a:lstStyle/>
        <a:p>
          <a:pPr>
            <a:buFont typeface="Wingdings" panose="05000000000000000000" pitchFamily="2" charset="2"/>
            <a:buChar char="§"/>
          </a:pPr>
          <a:r>
            <a:rPr lang="en-US" sz="2000">
              <a:solidFill>
                <a:schemeClr val="accent3">
                  <a:lumMod val="75000"/>
                </a:schemeClr>
              </a:solidFill>
            </a:rPr>
            <a:t>Credentials </a:t>
          </a:r>
        </a:p>
      </dgm:t>
    </dgm:pt>
    <dgm:pt modelId="{AA7C0EFA-6BD8-4CB2-9EE4-189F06334691}" type="parTrans" cxnId="{D07F968A-2133-437A-89CE-0E15DD014417}">
      <dgm:prSet/>
      <dgm:spPr/>
      <dgm:t>
        <a:bodyPr/>
        <a:lstStyle/>
        <a:p>
          <a:endParaRPr lang="en-US"/>
        </a:p>
      </dgm:t>
    </dgm:pt>
    <dgm:pt modelId="{9E578A88-14E0-4C7D-8AD9-3206B143DA1A}" type="sibTrans" cxnId="{D07F968A-2133-437A-89CE-0E15DD014417}">
      <dgm:prSet/>
      <dgm:spPr/>
      <dgm:t>
        <a:bodyPr/>
        <a:lstStyle/>
        <a:p>
          <a:endParaRPr lang="en-US"/>
        </a:p>
      </dgm:t>
    </dgm:pt>
    <dgm:pt modelId="{3075AF2A-B086-4313-9AAD-7D777021B691}">
      <dgm:prSet custT="1"/>
      <dgm:spPr>
        <a:ln>
          <a:solidFill>
            <a:schemeClr val="accent3">
              <a:lumMod val="75000"/>
            </a:schemeClr>
          </a:solidFill>
        </a:ln>
      </dgm:spPr>
      <dgm:t>
        <a:bodyPr/>
        <a:lstStyle/>
        <a:p>
          <a:pPr>
            <a:buFont typeface="Wingdings" panose="05000000000000000000" pitchFamily="2" charset="2"/>
            <a:buChar char="§"/>
          </a:pPr>
          <a:r>
            <a:rPr lang="en-US" sz="2000">
              <a:solidFill>
                <a:schemeClr val="accent3">
                  <a:lumMod val="75000"/>
                </a:schemeClr>
              </a:solidFill>
            </a:rPr>
            <a:t>OIG and Nurse Aide Registry Checks</a:t>
          </a:r>
        </a:p>
      </dgm:t>
    </dgm:pt>
    <dgm:pt modelId="{37ADCC0B-EAE4-488C-B550-5D30D241DDDE}" type="parTrans" cxnId="{D71C5519-861A-428E-823B-2E853027BB82}">
      <dgm:prSet/>
      <dgm:spPr/>
      <dgm:t>
        <a:bodyPr/>
        <a:lstStyle/>
        <a:p>
          <a:endParaRPr lang="en-US"/>
        </a:p>
      </dgm:t>
    </dgm:pt>
    <dgm:pt modelId="{64B7BDB6-1235-4329-BAAF-AF525825AD00}" type="sibTrans" cxnId="{D71C5519-861A-428E-823B-2E853027BB82}">
      <dgm:prSet/>
      <dgm:spPr/>
      <dgm:t>
        <a:bodyPr/>
        <a:lstStyle/>
        <a:p>
          <a:endParaRPr lang="en-US"/>
        </a:p>
      </dgm:t>
    </dgm:pt>
    <dgm:pt modelId="{32D1F2E3-93C6-46D1-9F2D-8B93320FF58C}">
      <dgm:prSet custT="1"/>
      <dgm:spPr>
        <a:ln>
          <a:solidFill>
            <a:schemeClr val="accent3">
              <a:lumMod val="75000"/>
            </a:schemeClr>
          </a:solidFill>
        </a:ln>
      </dgm:spPr>
      <dgm:t>
        <a:bodyPr/>
        <a:lstStyle/>
        <a:p>
          <a:pPr>
            <a:buFont typeface="Wingdings" panose="05000000000000000000" pitchFamily="2" charset="2"/>
            <a:buChar char="§"/>
          </a:pPr>
          <a:r>
            <a:rPr lang="en-US" sz="2000">
              <a:solidFill>
                <a:schemeClr val="accent3">
                  <a:lumMod val="75000"/>
                </a:schemeClr>
              </a:solidFill>
            </a:rPr>
            <a:t>Background Checks</a:t>
          </a:r>
        </a:p>
      </dgm:t>
    </dgm:pt>
    <dgm:pt modelId="{113645A3-31E0-4A66-B6B3-9B4A873E75CE}" type="parTrans" cxnId="{AF14694A-3208-44CB-8552-C952E0CD15B9}">
      <dgm:prSet/>
      <dgm:spPr/>
      <dgm:t>
        <a:bodyPr/>
        <a:lstStyle/>
        <a:p>
          <a:endParaRPr lang="en-US"/>
        </a:p>
      </dgm:t>
    </dgm:pt>
    <dgm:pt modelId="{53C2CF72-B3FD-4B74-BA91-97BF180CE6D1}" type="sibTrans" cxnId="{AF14694A-3208-44CB-8552-C952E0CD15B9}">
      <dgm:prSet/>
      <dgm:spPr/>
      <dgm:t>
        <a:bodyPr/>
        <a:lstStyle/>
        <a:p>
          <a:endParaRPr lang="en-US"/>
        </a:p>
      </dgm:t>
    </dgm:pt>
    <dgm:pt modelId="{E5BEDC14-5B2A-4985-95A3-0B7C2C2D7145}" type="pres">
      <dgm:prSet presAssocID="{023C12BB-8341-4213-90D4-029975B9B37D}" presName="linear" presStyleCnt="0">
        <dgm:presLayoutVars>
          <dgm:dir/>
          <dgm:animLvl val="lvl"/>
          <dgm:resizeHandles val="exact"/>
        </dgm:presLayoutVars>
      </dgm:prSet>
      <dgm:spPr/>
    </dgm:pt>
    <dgm:pt modelId="{C071552E-206D-4979-9201-C2D071C183D2}" type="pres">
      <dgm:prSet presAssocID="{C065EDFB-EE1E-4AE3-A48B-CA662D9A0C7C}" presName="parentLin" presStyleCnt="0"/>
      <dgm:spPr/>
    </dgm:pt>
    <dgm:pt modelId="{354787DB-5FEA-4569-B107-0B5E4A8B9C83}" type="pres">
      <dgm:prSet presAssocID="{C065EDFB-EE1E-4AE3-A48B-CA662D9A0C7C}" presName="parentLeftMargin" presStyleLbl="node1" presStyleIdx="0" presStyleCnt="2"/>
      <dgm:spPr/>
    </dgm:pt>
    <dgm:pt modelId="{9B57208D-4B7F-4C9F-AAF5-298229DE710D}" type="pres">
      <dgm:prSet presAssocID="{C065EDFB-EE1E-4AE3-A48B-CA662D9A0C7C}" presName="parentText" presStyleLbl="node1" presStyleIdx="0" presStyleCnt="2" custScaleX="123726" custScaleY="27930" custLinFactNeighborX="-4394" custLinFactNeighborY="-47369">
        <dgm:presLayoutVars>
          <dgm:chMax val="0"/>
          <dgm:bulletEnabled val="1"/>
        </dgm:presLayoutVars>
      </dgm:prSet>
      <dgm:spPr/>
    </dgm:pt>
    <dgm:pt modelId="{04F842C5-29CF-43DF-B220-9FAAF6BF1F91}" type="pres">
      <dgm:prSet presAssocID="{C065EDFB-EE1E-4AE3-A48B-CA662D9A0C7C}" presName="negativeSpace" presStyleCnt="0"/>
      <dgm:spPr/>
    </dgm:pt>
    <dgm:pt modelId="{32D21E74-C660-4BA4-8D81-8216C65956BD}" type="pres">
      <dgm:prSet presAssocID="{C065EDFB-EE1E-4AE3-A48B-CA662D9A0C7C}" presName="childText" presStyleLbl="conFgAcc1" presStyleIdx="0" presStyleCnt="2" custScaleX="100000" custScaleY="85689" custLinFactNeighborX="-112" custLinFactNeighborY="-58796">
        <dgm:presLayoutVars>
          <dgm:bulletEnabled val="1"/>
        </dgm:presLayoutVars>
      </dgm:prSet>
      <dgm:spPr/>
    </dgm:pt>
    <dgm:pt modelId="{1E538113-5CA5-4891-8B34-EDC0309C71F1}" type="pres">
      <dgm:prSet presAssocID="{829D7FA0-3E1C-47B5-830E-4DB8CD9C56DF}" presName="spaceBetweenRectangles" presStyleCnt="0"/>
      <dgm:spPr/>
    </dgm:pt>
    <dgm:pt modelId="{E5018888-F2A9-46B3-A32B-A3B615A45003}" type="pres">
      <dgm:prSet presAssocID="{6FAABFC2-FA45-4303-9E04-89A94FB32A14}" presName="parentLin" presStyleCnt="0"/>
      <dgm:spPr/>
    </dgm:pt>
    <dgm:pt modelId="{318F74CE-8CAA-4695-9891-4DEE584B9954}" type="pres">
      <dgm:prSet presAssocID="{6FAABFC2-FA45-4303-9E04-89A94FB32A14}" presName="parentLeftMargin" presStyleLbl="node1" presStyleIdx="0" presStyleCnt="2"/>
      <dgm:spPr/>
    </dgm:pt>
    <dgm:pt modelId="{FB19E8B4-DC7F-4781-A33A-D0F5E1E9AC29}" type="pres">
      <dgm:prSet presAssocID="{6FAABFC2-FA45-4303-9E04-89A94FB32A14}" presName="parentText" presStyleLbl="node1" presStyleIdx="1" presStyleCnt="2" custScaleX="124046" custScaleY="27502" custLinFactNeighborX="2244" custLinFactNeighborY="-17980">
        <dgm:presLayoutVars>
          <dgm:chMax val="0"/>
          <dgm:bulletEnabled val="1"/>
        </dgm:presLayoutVars>
      </dgm:prSet>
      <dgm:spPr/>
    </dgm:pt>
    <dgm:pt modelId="{5CD3E767-6264-4850-B593-96420E061537}" type="pres">
      <dgm:prSet presAssocID="{6FAABFC2-FA45-4303-9E04-89A94FB32A14}" presName="negativeSpace" presStyleCnt="0"/>
      <dgm:spPr/>
    </dgm:pt>
    <dgm:pt modelId="{E4E5D868-BA3D-4953-8FAD-7E0F573E71F6}" type="pres">
      <dgm:prSet presAssocID="{6FAABFC2-FA45-4303-9E04-89A94FB32A14}" presName="childText" presStyleLbl="conFgAcc1" presStyleIdx="1" presStyleCnt="2" custScaleX="100000" custScaleY="77112" custLinFactNeighborX="224" custLinFactNeighborY="27785">
        <dgm:presLayoutVars>
          <dgm:bulletEnabled val="1"/>
        </dgm:presLayoutVars>
      </dgm:prSet>
      <dgm:spPr/>
    </dgm:pt>
  </dgm:ptLst>
  <dgm:cxnLst>
    <dgm:cxn modelId="{C601850B-164B-440F-924E-6E40FB50D010}" srcId="{C065EDFB-EE1E-4AE3-A48B-CA662D9A0C7C}" destId="{96C1C30E-6AEC-4468-9CAB-C5212801A16C}" srcOrd="1" destOrd="0" parTransId="{1D520480-7B3A-4FA5-8A36-CFADE992931A}" sibTransId="{B0A17285-8D33-4DBA-A943-182B8518AB1D}"/>
    <dgm:cxn modelId="{D71C5519-861A-428E-823B-2E853027BB82}" srcId="{6FAABFC2-FA45-4303-9E04-89A94FB32A14}" destId="{3075AF2A-B086-4313-9AAD-7D777021B691}" srcOrd="1" destOrd="0" parTransId="{37ADCC0B-EAE4-488C-B550-5D30D241DDDE}" sibTransId="{64B7BDB6-1235-4329-BAAF-AF525825AD00}"/>
    <dgm:cxn modelId="{C62FA51B-B852-4CD2-A825-ACC3B6F14522}" srcId="{023C12BB-8341-4213-90D4-029975B9B37D}" destId="{C065EDFB-EE1E-4AE3-A48B-CA662D9A0C7C}" srcOrd="0" destOrd="0" parTransId="{2D426365-FAB2-4CB1-9BA0-DB2B63C284E6}" sibTransId="{829D7FA0-3E1C-47B5-830E-4DB8CD9C56DF}"/>
    <dgm:cxn modelId="{C9B6A234-6087-4967-B2C3-7C49816F5B98}" type="presOf" srcId="{C065EDFB-EE1E-4AE3-A48B-CA662D9A0C7C}" destId="{354787DB-5FEA-4569-B107-0B5E4A8B9C83}" srcOrd="0" destOrd="0" presId="urn:microsoft.com/office/officeart/2005/8/layout/list1"/>
    <dgm:cxn modelId="{816D8E3A-B373-4C37-A3BA-E3C1C907EAEF}" type="presOf" srcId="{6FAABFC2-FA45-4303-9E04-89A94FB32A14}" destId="{318F74CE-8CAA-4695-9891-4DEE584B9954}" srcOrd="0" destOrd="0" presId="urn:microsoft.com/office/officeart/2005/8/layout/list1"/>
    <dgm:cxn modelId="{ED9D255D-9D5F-4CFC-BAFE-80AF7A128067}" srcId="{023C12BB-8341-4213-90D4-029975B9B37D}" destId="{6FAABFC2-FA45-4303-9E04-89A94FB32A14}" srcOrd="1" destOrd="0" parTransId="{E56A007E-52CA-4224-98EA-C513B7466580}" sibTransId="{868EE96D-F032-4E66-B992-6E75504B371F}"/>
    <dgm:cxn modelId="{CAD37542-2EA9-4C39-A99E-26B79627FBFC}" srcId="{6FAABFC2-FA45-4303-9E04-89A94FB32A14}" destId="{186C6E75-994F-459F-8C65-641F6047DB3B}" srcOrd="0" destOrd="0" parTransId="{624A8622-EBDB-4BC4-BAA0-A44D4713765F}" sibTransId="{28CC2EF3-5D75-4E9F-8A76-300A4F5309C2}"/>
    <dgm:cxn modelId="{4F4CD146-A731-4F58-AC4F-A199F9CE23BB}" type="presOf" srcId="{896BD461-010D-465B-B240-F333DD05F463}" destId="{E4E5D868-BA3D-4953-8FAD-7E0F573E71F6}" srcOrd="0" destOrd="3" presId="urn:microsoft.com/office/officeart/2005/8/layout/list1"/>
    <dgm:cxn modelId="{AF14694A-3208-44CB-8552-C952E0CD15B9}" srcId="{6FAABFC2-FA45-4303-9E04-89A94FB32A14}" destId="{32D1F2E3-93C6-46D1-9F2D-8B93320FF58C}" srcOrd="2" destOrd="0" parTransId="{113645A3-31E0-4A66-B6B3-9B4A873E75CE}" sibTransId="{53C2CF72-B3FD-4B74-BA91-97BF180CE6D1}"/>
    <dgm:cxn modelId="{2C437D4C-341F-4FDF-9B1A-AD96FE85BC96}" type="presOf" srcId="{023C12BB-8341-4213-90D4-029975B9B37D}" destId="{E5BEDC14-5B2A-4985-95A3-0B7C2C2D7145}" srcOrd="0" destOrd="0" presId="urn:microsoft.com/office/officeart/2005/8/layout/list1"/>
    <dgm:cxn modelId="{444C9374-8FC4-4D42-BD91-03FEE916668D}" type="presOf" srcId="{E2C11260-B0B0-49E0-ACAB-B981CF226E39}" destId="{E4E5D868-BA3D-4953-8FAD-7E0F573E71F6}" srcOrd="0" destOrd="1" presId="urn:microsoft.com/office/officeart/2005/8/layout/list1"/>
    <dgm:cxn modelId="{9D5C8B77-49DD-4E77-A5C8-5398ADD576E7}" type="presOf" srcId="{96C1C30E-6AEC-4468-9CAB-C5212801A16C}" destId="{32D21E74-C660-4BA4-8D81-8216C65956BD}" srcOrd="0" destOrd="1" presId="urn:microsoft.com/office/officeart/2005/8/layout/list1"/>
    <dgm:cxn modelId="{C6D5C55A-FB10-4E34-9FE6-F5B71AE5DFA8}" type="presOf" srcId="{374B1299-FBD0-4EEB-922A-7BAB20D505E8}" destId="{E4E5D868-BA3D-4953-8FAD-7E0F573E71F6}" srcOrd="0" destOrd="2" presId="urn:microsoft.com/office/officeart/2005/8/layout/list1"/>
    <dgm:cxn modelId="{6F747483-BA44-43DD-9149-59C121E4D3B2}" type="presOf" srcId="{3075AF2A-B086-4313-9AAD-7D777021B691}" destId="{E4E5D868-BA3D-4953-8FAD-7E0F573E71F6}" srcOrd="0" destOrd="4" presId="urn:microsoft.com/office/officeart/2005/8/layout/list1"/>
    <dgm:cxn modelId="{60DF2F85-B566-408D-B417-3AEC2A794EF0}" type="presOf" srcId="{C065EDFB-EE1E-4AE3-A48B-CA662D9A0C7C}" destId="{9B57208D-4B7F-4C9F-AAF5-298229DE710D}" srcOrd="1" destOrd="0" presId="urn:microsoft.com/office/officeart/2005/8/layout/list1"/>
    <dgm:cxn modelId="{11557A8A-D784-4AEA-8747-24BFDA5D6EEA}" srcId="{C065EDFB-EE1E-4AE3-A48B-CA662D9A0C7C}" destId="{8433701C-8E78-4E15-845A-2135D6842CF0}" srcOrd="3" destOrd="0" parTransId="{A5BEDEEB-EB7C-41AB-BF2C-06885277CB4D}" sibTransId="{C14348F1-5042-4E15-A9C9-3ECC0B8FD3BE}"/>
    <dgm:cxn modelId="{D07F968A-2133-437A-89CE-0E15DD014417}" srcId="{186C6E75-994F-459F-8C65-641F6047DB3B}" destId="{896BD461-010D-465B-B240-F333DD05F463}" srcOrd="2" destOrd="0" parTransId="{AA7C0EFA-6BD8-4CB2-9EE4-189F06334691}" sibTransId="{9E578A88-14E0-4C7D-8AD9-3206B143DA1A}"/>
    <dgm:cxn modelId="{F2FDB394-6EED-4AEB-A0AD-B8E091D9EE4C}" type="presOf" srcId="{32D1F2E3-93C6-46D1-9F2D-8B93320FF58C}" destId="{E4E5D868-BA3D-4953-8FAD-7E0F573E71F6}" srcOrd="0" destOrd="5" presId="urn:microsoft.com/office/officeart/2005/8/layout/list1"/>
    <dgm:cxn modelId="{34235BA1-6045-460C-B52A-05AA13C0C113}" srcId="{C065EDFB-EE1E-4AE3-A48B-CA662D9A0C7C}" destId="{3C527BA1-F444-4978-BEFF-8C68FCE8DA55}" srcOrd="0" destOrd="0" parTransId="{18A5282D-9AAE-4DA4-9711-94ADDCF03794}" sibTransId="{3189847B-2E08-44D7-BFD7-BE3FBAEAB9C3}"/>
    <dgm:cxn modelId="{EE806CA7-26FA-414D-A733-8917D3BF9AB6}" type="presOf" srcId="{6FAABFC2-FA45-4303-9E04-89A94FB32A14}" destId="{FB19E8B4-DC7F-4781-A33A-D0F5E1E9AC29}" srcOrd="1" destOrd="0" presId="urn:microsoft.com/office/officeart/2005/8/layout/list1"/>
    <dgm:cxn modelId="{20E17AB1-59FC-4B5B-915D-A60B7146DA91}" type="presOf" srcId="{186C6E75-994F-459F-8C65-641F6047DB3B}" destId="{E4E5D868-BA3D-4953-8FAD-7E0F573E71F6}" srcOrd="0" destOrd="0" presId="urn:microsoft.com/office/officeart/2005/8/layout/list1"/>
    <dgm:cxn modelId="{FAEBF1B7-3970-4C6D-B5BD-E699B0012EB5}" type="presOf" srcId="{3C527BA1-F444-4978-BEFF-8C68FCE8DA55}" destId="{32D21E74-C660-4BA4-8D81-8216C65956BD}" srcOrd="0" destOrd="0" presId="urn:microsoft.com/office/officeart/2005/8/layout/list1"/>
    <dgm:cxn modelId="{7B042FB8-B650-417A-BF67-B0D2C725BA83}" srcId="{186C6E75-994F-459F-8C65-641F6047DB3B}" destId="{374B1299-FBD0-4EEB-922A-7BAB20D505E8}" srcOrd="1" destOrd="0" parTransId="{027FFBBD-2E09-4FE1-AD9A-93696633FA41}" sibTransId="{236C95F2-CC24-46D8-B940-D389B494838C}"/>
    <dgm:cxn modelId="{B27538BD-E400-406E-BA77-2FC0AEB32972}" type="presOf" srcId="{8433701C-8E78-4E15-845A-2135D6842CF0}" destId="{32D21E74-C660-4BA4-8D81-8216C65956BD}" srcOrd="0" destOrd="3" presId="urn:microsoft.com/office/officeart/2005/8/layout/list1"/>
    <dgm:cxn modelId="{A7EA5BC3-FFC1-4996-A2A6-021E60A271A6}" srcId="{186C6E75-994F-459F-8C65-641F6047DB3B}" destId="{E2C11260-B0B0-49E0-ACAB-B981CF226E39}" srcOrd="0" destOrd="0" parTransId="{DE9E949E-6ED0-4BE8-84E8-569FB93B3B1A}" sibTransId="{6C8A02FD-193F-45F3-9388-A6DC076355D5}"/>
    <dgm:cxn modelId="{DA8E52CE-18C0-4647-B04C-8D61223C6F08}" srcId="{C065EDFB-EE1E-4AE3-A48B-CA662D9A0C7C}" destId="{12F07DA1-473F-4275-ADE3-D5F9C05D8CF7}" srcOrd="2" destOrd="0" parTransId="{5FD0B700-1029-4B0B-A4F9-249D03B8E3EA}" sibTransId="{D54FF788-815D-4A9F-863B-79F7BBAEEA8A}"/>
    <dgm:cxn modelId="{E354A5FC-0A8C-4AFC-916C-8C9BA23481A9}" type="presOf" srcId="{12F07DA1-473F-4275-ADE3-D5F9C05D8CF7}" destId="{32D21E74-C660-4BA4-8D81-8216C65956BD}" srcOrd="0" destOrd="2" presId="urn:microsoft.com/office/officeart/2005/8/layout/list1"/>
    <dgm:cxn modelId="{2638B453-A710-4D3D-9513-39B12C39CAA0}" type="presParOf" srcId="{E5BEDC14-5B2A-4985-95A3-0B7C2C2D7145}" destId="{C071552E-206D-4979-9201-C2D071C183D2}" srcOrd="0" destOrd="0" presId="urn:microsoft.com/office/officeart/2005/8/layout/list1"/>
    <dgm:cxn modelId="{75505075-CA8D-4CD7-A28C-C0FBC3002840}" type="presParOf" srcId="{C071552E-206D-4979-9201-C2D071C183D2}" destId="{354787DB-5FEA-4569-B107-0B5E4A8B9C83}" srcOrd="0" destOrd="0" presId="urn:microsoft.com/office/officeart/2005/8/layout/list1"/>
    <dgm:cxn modelId="{41B10094-65C8-4F66-8411-201251646511}" type="presParOf" srcId="{C071552E-206D-4979-9201-C2D071C183D2}" destId="{9B57208D-4B7F-4C9F-AAF5-298229DE710D}" srcOrd="1" destOrd="0" presId="urn:microsoft.com/office/officeart/2005/8/layout/list1"/>
    <dgm:cxn modelId="{F5061007-5A88-4E9D-8F29-76BC238188D1}" type="presParOf" srcId="{E5BEDC14-5B2A-4985-95A3-0B7C2C2D7145}" destId="{04F842C5-29CF-43DF-B220-9FAAF6BF1F91}" srcOrd="1" destOrd="0" presId="urn:microsoft.com/office/officeart/2005/8/layout/list1"/>
    <dgm:cxn modelId="{C5526439-139D-4105-BCE7-AB54FEF16FE2}" type="presParOf" srcId="{E5BEDC14-5B2A-4985-95A3-0B7C2C2D7145}" destId="{32D21E74-C660-4BA4-8D81-8216C65956BD}" srcOrd="2" destOrd="0" presId="urn:microsoft.com/office/officeart/2005/8/layout/list1"/>
    <dgm:cxn modelId="{0873F7F9-1ADC-443B-80A5-B4E2AC1A7D44}" type="presParOf" srcId="{E5BEDC14-5B2A-4985-95A3-0B7C2C2D7145}" destId="{1E538113-5CA5-4891-8B34-EDC0309C71F1}" srcOrd="3" destOrd="0" presId="urn:microsoft.com/office/officeart/2005/8/layout/list1"/>
    <dgm:cxn modelId="{9DEA1B6D-8D7D-4A27-8E87-FD8FDFA3D855}" type="presParOf" srcId="{E5BEDC14-5B2A-4985-95A3-0B7C2C2D7145}" destId="{E5018888-F2A9-46B3-A32B-A3B615A45003}" srcOrd="4" destOrd="0" presId="urn:microsoft.com/office/officeart/2005/8/layout/list1"/>
    <dgm:cxn modelId="{87C63E0F-6691-46C6-A669-5CBE825AE1E5}" type="presParOf" srcId="{E5018888-F2A9-46B3-A32B-A3B615A45003}" destId="{318F74CE-8CAA-4695-9891-4DEE584B9954}" srcOrd="0" destOrd="0" presId="urn:microsoft.com/office/officeart/2005/8/layout/list1"/>
    <dgm:cxn modelId="{3CCD36CB-D590-442C-B3D0-8F404746FE78}" type="presParOf" srcId="{E5018888-F2A9-46B3-A32B-A3B615A45003}" destId="{FB19E8B4-DC7F-4781-A33A-D0F5E1E9AC29}" srcOrd="1" destOrd="0" presId="urn:microsoft.com/office/officeart/2005/8/layout/list1"/>
    <dgm:cxn modelId="{063538D9-8D84-47B8-8C3A-9B006EEDC3AD}" type="presParOf" srcId="{E5BEDC14-5B2A-4985-95A3-0B7C2C2D7145}" destId="{5CD3E767-6264-4850-B593-96420E061537}" srcOrd="5" destOrd="0" presId="urn:microsoft.com/office/officeart/2005/8/layout/list1"/>
    <dgm:cxn modelId="{4E23FA01-A6BF-459C-8BA0-57C2B61A198B}" type="presParOf" srcId="{E5BEDC14-5B2A-4985-95A3-0B7C2C2D7145}" destId="{E4E5D868-BA3D-4953-8FAD-7E0F573E71F6}"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35B86D5-FF02-4433-B2CA-76C68E6CA61E}" type="doc">
      <dgm:prSet loTypeId="urn:microsoft.com/office/officeart/2005/8/layout/vList3" loCatId="list" qsTypeId="urn:microsoft.com/office/officeart/2005/8/quickstyle/simple1" qsCatId="simple" csTypeId="urn:microsoft.com/office/officeart/2005/8/colors/accent1_2" csCatId="accent1" phldr="1"/>
      <dgm:spPr/>
    </dgm:pt>
    <dgm:pt modelId="{5A284CEE-1BE1-469A-9317-7D6D58131D1D}">
      <dgm:prSet phldrT="[Text]"/>
      <dgm:spPr>
        <a:noFill/>
        <a:ln w="38100">
          <a:solidFill>
            <a:srgbClr val="676D7F"/>
          </a:solidFill>
        </a:ln>
      </dgm:spPr>
      <dgm:t>
        <a:bodyPr/>
        <a:lstStyle/>
        <a:p>
          <a:r>
            <a:rPr lang="en-US" b="1">
              <a:solidFill>
                <a:srgbClr val="676D7F"/>
              </a:solidFill>
            </a:rPr>
            <a:t>Food Service</a:t>
          </a:r>
        </a:p>
      </dgm:t>
    </dgm:pt>
    <dgm:pt modelId="{870444DC-EFB7-4998-9B43-53F57FC045EC}" type="parTrans" cxnId="{98F371CC-F8AF-450B-A067-8858E83FA75F}">
      <dgm:prSet/>
      <dgm:spPr/>
      <dgm:t>
        <a:bodyPr/>
        <a:lstStyle/>
        <a:p>
          <a:endParaRPr lang="en-US"/>
        </a:p>
      </dgm:t>
    </dgm:pt>
    <dgm:pt modelId="{3F00C8AF-9D76-4082-B6DC-AF1D0FFB9F66}" type="sibTrans" cxnId="{98F371CC-F8AF-450B-A067-8858E83FA75F}">
      <dgm:prSet/>
      <dgm:spPr/>
      <dgm:t>
        <a:bodyPr/>
        <a:lstStyle/>
        <a:p>
          <a:endParaRPr lang="en-US"/>
        </a:p>
      </dgm:t>
    </dgm:pt>
    <dgm:pt modelId="{DC09304E-2DEF-4226-8E2C-C9F63BC42091}">
      <dgm:prSet phldrT="[Text]"/>
      <dgm:spPr>
        <a:noFill/>
        <a:ln w="38100">
          <a:solidFill>
            <a:srgbClr val="676D7F"/>
          </a:solidFill>
        </a:ln>
      </dgm:spPr>
      <dgm:t>
        <a:bodyPr/>
        <a:lstStyle/>
        <a:p>
          <a:r>
            <a:rPr lang="en-US" b="1">
              <a:solidFill>
                <a:srgbClr val="676D7F"/>
              </a:solidFill>
            </a:rPr>
            <a:t>Transportation</a:t>
          </a:r>
        </a:p>
      </dgm:t>
    </dgm:pt>
    <dgm:pt modelId="{B0E3E9F3-ED7B-4961-BABD-81B6CEA67F1C}" type="parTrans" cxnId="{DD205ADD-A113-4844-BCF1-802D25BD7FE3}">
      <dgm:prSet/>
      <dgm:spPr/>
      <dgm:t>
        <a:bodyPr/>
        <a:lstStyle/>
        <a:p>
          <a:endParaRPr lang="en-US"/>
        </a:p>
      </dgm:t>
    </dgm:pt>
    <dgm:pt modelId="{DB3CAEF2-2348-476D-8168-A8929358F6A6}" type="sibTrans" cxnId="{DD205ADD-A113-4844-BCF1-802D25BD7FE3}">
      <dgm:prSet/>
      <dgm:spPr/>
      <dgm:t>
        <a:bodyPr/>
        <a:lstStyle/>
        <a:p>
          <a:endParaRPr lang="en-US"/>
        </a:p>
      </dgm:t>
    </dgm:pt>
    <dgm:pt modelId="{D3F1F1EA-EBF1-4357-989C-36559D14A4D9}">
      <dgm:prSet phldrT="[Text]"/>
      <dgm:spPr>
        <a:noFill/>
        <a:ln w="38100">
          <a:solidFill>
            <a:srgbClr val="676D7F"/>
          </a:solidFill>
        </a:ln>
      </dgm:spPr>
      <dgm:t>
        <a:bodyPr/>
        <a:lstStyle/>
        <a:p>
          <a:r>
            <a:rPr lang="en-US" b="1">
              <a:solidFill>
                <a:srgbClr val="676D7F"/>
              </a:solidFill>
            </a:rPr>
            <a:t>Social Health &amp; </a:t>
          </a:r>
        </a:p>
        <a:p>
          <a:r>
            <a:rPr lang="en-US" b="1">
              <a:solidFill>
                <a:srgbClr val="676D7F"/>
              </a:solidFill>
            </a:rPr>
            <a:t>       Recreational Activities</a:t>
          </a:r>
        </a:p>
      </dgm:t>
    </dgm:pt>
    <dgm:pt modelId="{E53D1704-F3D9-4D9B-8129-3C4EADD4AD70}" type="parTrans" cxnId="{516B460F-12EC-4C5A-AA0B-D4539148DFB8}">
      <dgm:prSet/>
      <dgm:spPr/>
      <dgm:t>
        <a:bodyPr/>
        <a:lstStyle/>
        <a:p>
          <a:endParaRPr lang="en-US"/>
        </a:p>
      </dgm:t>
    </dgm:pt>
    <dgm:pt modelId="{74FB10DF-A53F-4C20-A583-685CDDC07BAC}" type="sibTrans" cxnId="{516B460F-12EC-4C5A-AA0B-D4539148DFB8}">
      <dgm:prSet/>
      <dgm:spPr/>
      <dgm:t>
        <a:bodyPr/>
        <a:lstStyle/>
        <a:p>
          <a:endParaRPr lang="en-US"/>
        </a:p>
      </dgm:t>
    </dgm:pt>
    <dgm:pt modelId="{58CC4A24-A9E2-4AA6-AEC3-5B240598B8FC}" type="pres">
      <dgm:prSet presAssocID="{D35B86D5-FF02-4433-B2CA-76C68E6CA61E}" presName="linearFlow" presStyleCnt="0">
        <dgm:presLayoutVars>
          <dgm:dir/>
          <dgm:resizeHandles val="exact"/>
        </dgm:presLayoutVars>
      </dgm:prSet>
      <dgm:spPr/>
    </dgm:pt>
    <dgm:pt modelId="{8D3F7FBE-A9EC-45A1-B53F-B32175A4B8AE}" type="pres">
      <dgm:prSet presAssocID="{5A284CEE-1BE1-469A-9317-7D6D58131D1D}" presName="composite" presStyleCnt="0"/>
      <dgm:spPr/>
    </dgm:pt>
    <dgm:pt modelId="{F0C10478-96E0-4EC4-8657-92519291F731}" type="pres">
      <dgm:prSet presAssocID="{5A284CEE-1BE1-469A-9317-7D6D58131D1D}" presName="imgShp" presStyleLbl="fgImgPlace1" presStyleIdx="0" presStyleCnt="3" custScaleX="111246" custScaleY="99622" custLinFactX="33749" custLinFactNeighborX="100000" custLinFactNeighborY="-5688"/>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Covered plate with solid fill"/>
        </a:ext>
      </dgm:extLst>
    </dgm:pt>
    <dgm:pt modelId="{73AFBA68-5522-487B-8D1B-92103C821504}" type="pres">
      <dgm:prSet presAssocID="{5A284CEE-1BE1-469A-9317-7D6D58131D1D}" presName="txShp" presStyleLbl="node1" presStyleIdx="0" presStyleCnt="3" custLinFactNeighborX="589" custLinFactNeighborY="5846">
        <dgm:presLayoutVars>
          <dgm:bulletEnabled val="1"/>
        </dgm:presLayoutVars>
      </dgm:prSet>
      <dgm:spPr/>
    </dgm:pt>
    <dgm:pt modelId="{01A3C9F9-5C39-4410-A44C-CD78148B10F3}" type="pres">
      <dgm:prSet presAssocID="{3F00C8AF-9D76-4082-B6DC-AF1D0FFB9F66}" presName="spacing" presStyleCnt="0"/>
      <dgm:spPr/>
    </dgm:pt>
    <dgm:pt modelId="{AFDFDC7E-17A9-4D8E-8A7D-ADDBE1034907}" type="pres">
      <dgm:prSet presAssocID="{DC09304E-2DEF-4226-8E2C-C9F63BC42091}" presName="composite" presStyleCnt="0"/>
      <dgm:spPr/>
    </dgm:pt>
    <dgm:pt modelId="{6A623ED0-5012-4DE9-A996-2DCAD8DF1FA9}" type="pres">
      <dgm:prSet presAssocID="{DC09304E-2DEF-4226-8E2C-C9F63BC42091}" presName="imgShp" presStyleLbl="fgImgPlace1" presStyleIdx="1" presStyleCnt="3" custScaleX="113076" custScaleY="108127" custLinFactX="31338" custLinFactNeighborX="100000" custLinFactNeighborY="-2318"/>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Taxi with solid fill"/>
        </a:ext>
      </dgm:extLst>
    </dgm:pt>
    <dgm:pt modelId="{7F4EAFD5-C835-49B7-96FD-947C11229303}" type="pres">
      <dgm:prSet presAssocID="{DC09304E-2DEF-4226-8E2C-C9F63BC42091}" presName="txShp" presStyleLbl="node1" presStyleIdx="1" presStyleCnt="3">
        <dgm:presLayoutVars>
          <dgm:bulletEnabled val="1"/>
        </dgm:presLayoutVars>
      </dgm:prSet>
      <dgm:spPr/>
    </dgm:pt>
    <dgm:pt modelId="{501A21C3-A38E-4E59-9498-980DD9DA9FBC}" type="pres">
      <dgm:prSet presAssocID="{DB3CAEF2-2348-476D-8168-A8929358F6A6}" presName="spacing" presStyleCnt="0"/>
      <dgm:spPr/>
    </dgm:pt>
    <dgm:pt modelId="{3B23657E-0246-46B6-B339-60E0C783A88B}" type="pres">
      <dgm:prSet presAssocID="{D3F1F1EA-EBF1-4357-989C-36559D14A4D9}" presName="composite" presStyleCnt="0"/>
      <dgm:spPr/>
    </dgm:pt>
    <dgm:pt modelId="{82D3AEBF-7D57-4423-8F7F-17065BBF0CEE}" type="pres">
      <dgm:prSet presAssocID="{D3F1F1EA-EBF1-4357-989C-36559D14A4D9}" presName="imgShp" presStyleLbl="fgImgPlace1" presStyleIdx="2" presStyleCnt="3" custLinFactX="32855" custLinFactNeighborX="100000" custLinFactNeighborY="-1378"/>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Dancing with solid fill"/>
        </a:ext>
      </dgm:extLst>
    </dgm:pt>
    <dgm:pt modelId="{911F0B6D-106B-47E8-8A3B-F5CB39A98A27}" type="pres">
      <dgm:prSet presAssocID="{D3F1F1EA-EBF1-4357-989C-36559D14A4D9}" presName="txShp" presStyleLbl="node1" presStyleIdx="2" presStyleCnt="3" custLinFactNeighborY="-2923">
        <dgm:presLayoutVars>
          <dgm:bulletEnabled val="1"/>
        </dgm:presLayoutVars>
      </dgm:prSet>
      <dgm:spPr/>
    </dgm:pt>
  </dgm:ptLst>
  <dgm:cxnLst>
    <dgm:cxn modelId="{516B460F-12EC-4C5A-AA0B-D4539148DFB8}" srcId="{D35B86D5-FF02-4433-B2CA-76C68E6CA61E}" destId="{D3F1F1EA-EBF1-4357-989C-36559D14A4D9}" srcOrd="2" destOrd="0" parTransId="{E53D1704-F3D9-4D9B-8129-3C4EADD4AD70}" sibTransId="{74FB10DF-A53F-4C20-A583-685CDDC07BAC}"/>
    <dgm:cxn modelId="{A8AB0D30-546C-498A-9225-1B216403AAF5}" type="presOf" srcId="{D3F1F1EA-EBF1-4357-989C-36559D14A4D9}" destId="{911F0B6D-106B-47E8-8A3B-F5CB39A98A27}" srcOrd="0" destOrd="0" presId="urn:microsoft.com/office/officeart/2005/8/layout/vList3"/>
    <dgm:cxn modelId="{FE37C848-FC91-492F-AE4D-CA1719854311}" type="presOf" srcId="{DC09304E-2DEF-4226-8E2C-C9F63BC42091}" destId="{7F4EAFD5-C835-49B7-96FD-947C11229303}" srcOrd="0" destOrd="0" presId="urn:microsoft.com/office/officeart/2005/8/layout/vList3"/>
    <dgm:cxn modelId="{4652E050-0690-470B-B2C2-5073E97CC6EA}" type="presOf" srcId="{D35B86D5-FF02-4433-B2CA-76C68E6CA61E}" destId="{58CC4A24-A9E2-4AA6-AEC3-5B240598B8FC}" srcOrd="0" destOrd="0" presId="urn:microsoft.com/office/officeart/2005/8/layout/vList3"/>
    <dgm:cxn modelId="{16E73982-C0CC-4E5B-B521-EE9DB267B3CE}" type="presOf" srcId="{5A284CEE-1BE1-469A-9317-7D6D58131D1D}" destId="{73AFBA68-5522-487B-8D1B-92103C821504}" srcOrd="0" destOrd="0" presId="urn:microsoft.com/office/officeart/2005/8/layout/vList3"/>
    <dgm:cxn modelId="{98F371CC-F8AF-450B-A067-8858E83FA75F}" srcId="{D35B86D5-FF02-4433-B2CA-76C68E6CA61E}" destId="{5A284CEE-1BE1-469A-9317-7D6D58131D1D}" srcOrd="0" destOrd="0" parTransId="{870444DC-EFB7-4998-9B43-53F57FC045EC}" sibTransId="{3F00C8AF-9D76-4082-B6DC-AF1D0FFB9F66}"/>
    <dgm:cxn modelId="{DD205ADD-A113-4844-BCF1-802D25BD7FE3}" srcId="{D35B86D5-FF02-4433-B2CA-76C68E6CA61E}" destId="{DC09304E-2DEF-4226-8E2C-C9F63BC42091}" srcOrd="1" destOrd="0" parTransId="{B0E3E9F3-ED7B-4961-BABD-81B6CEA67F1C}" sibTransId="{DB3CAEF2-2348-476D-8168-A8929358F6A6}"/>
    <dgm:cxn modelId="{2AA011D4-69F6-46C8-81C1-0F5413B85272}" type="presParOf" srcId="{58CC4A24-A9E2-4AA6-AEC3-5B240598B8FC}" destId="{8D3F7FBE-A9EC-45A1-B53F-B32175A4B8AE}" srcOrd="0" destOrd="0" presId="urn:microsoft.com/office/officeart/2005/8/layout/vList3"/>
    <dgm:cxn modelId="{CF89C388-EA62-4A2C-BBA6-259B866E3CDD}" type="presParOf" srcId="{8D3F7FBE-A9EC-45A1-B53F-B32175A4B8AE}" destId="{F0C10478-96E0-4EC4-8657-92519291F731}" srcOrd="0" destOrd="0" presId="urn:microsoft.com/office/officeart/2005/8/layout/vList3"/>
    <dgm:cxn modelId="{1524492D-DD4E-4199-9BBF-7886D0C7E4D1}" type="presParOf" srcId="{8D3F7FBE-A9EC-45A1-B53F-B32175A4B8AE}" destId="{73AFBA68-5522-487B-8D1B-92103C821504}" srcOrd="1" destOrd="0" presId="urn:microsoft.com/office/officeart/2005/8/layout/vList3"/>
    <dgm:cxn modelId="{4C292464-7FD4-4879-A6F0-783D68EF2F9F}" type="presParOf" srcId="{58CC4A24-A9E2-4AA6-AEC3-5B240598B8FC}" destId="{01A3C9F9-5C39-4410-A44C-CD78148B10F3}" srcOrd="1" destOrd="0" presId="urn:microsoft.com/office/officeart/2005/8/layout/vList3"/>
    <dgm:cxn modelId="{BB5FA36D-5F6A-47EA-95D4-9128F50783A0}" type="presParOf" srcId="{58CC4A24-A9E2-4AA6-AEC3-5B240598B8FC}" destId="{AFDFDC7E-17A9-4D8E-8A7D-ADDBE1034907}" srcOrd="2" destOrd="0" presId="urn:microsoft.com/office/officeart/2005/8/layout/vList3"/>
    <dgm:cxn modelId="{4B1F7742-10B6-4C48-8CD8-42E605E2681F}" type="presParOf" srcId="{AFDFDC7E-17A9-4D8E-8A7D-ADDBE1034907}" destId="{6A623ED0-5012-4DE9-A996-2DCAD8DF1FA9}" srcOrd="0" destOrd="0" presId="urn:microsoft.com/office/officeart/2005/8/layout/vList3"/>
    <dgm:cxn modelId="{1C264D3C-0E94-477B-9F2A-F9AF19A04450}" type="presParOf" srcId="{AFDFDC7E-17A9-4D8E-8A7D-ADDBE1034907}" destId="{7F4EAFD5-C835-49B7-96FD-947C11229303}" srcOrd="1" destOrd="0" presId="urn:microsoft.com/office/officeart/2005/8/layout/vList3"/>
    <dgm:cxn modelId="{F1338EA0-5153-4419-94A9-076F91ECFA6B}" type="presParOf" srcId="{58CC4A24-A9E2-4AA6-AEC3-5B240598B8FC}" destId="{501A21C3-A38E-4E59-9498-980DD9DA9FBC}" srcOrd="3" destOrd="0" presId="urn:microsoft.com/office/officeart/2005/8/layout/vList3"/>
    <dgm:cxn modelId="{7573A6FA-D1F5-48C7-A1FB-A620090A47A6}" type="presParOf" srcId="{58CC4A24-A9E2-4AA6-AEC3-5B240598B8FC}" destId="{3B23657E-0246-46B6-B339-60E0C783A88B}" srcOrd="4" destOrd="0" presId="urn:microsoft.com/office/officeart/2005/8/layout/vList3"/>
    <dgm:cxn modelId="{96048E44-552E-4424-AA18-949AAD56D2DA}" type="presParOf" srcId="{3B23657E-0246-46B6-B339-60E0C783A88B}" destId="{82D3AEBF-7D57-4423-8F7F-17065BBF0CEE}" srcOrd="0" destOrd="0" presId="urn:microsoft.com/office/officeart/2005/8/layout/vList3"/>
    <dgm:cxn modelId="{C36EC57A-6A29-41BD-8BCC-B58BC66DED7B}" type="presParOf" srcId="{3B23657E-0246-46B6-B339-60E0C783A88B}" destId="{911F0B6D-106B-47E8-8A3B-F5CB39A98A27}" srcOrd="1" destOrd="0" presId="urn:microsoft.com/office/officeart/2005/8/layout/vList3"/>
  </dgm:cxnLst>
  <dgm:bg>
    <a:solidFill>
      <a:schemeClr val="bg1"/>
    </a:solidFill>
  </dgm:bg>
  <dgm:whole>
    <a:ln w="9525" cap="flat" cmpd="sng" algn="ctr">
      <a:solidFill>
        <a:schemeClr val="bg1"/>
      </a:solidFill>
      <a:prstDash val="solid"/>
      <a:round/>
      <a:headEnd type="none" w="med" len="med"/>
      <a:tailEnd type="none" w="med" len="med"/>
    </a:ln>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2A4D914-AC39-4947-8711-22B561FCCB6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EBD77AEB-7B46-4A86-B182-2CD272D34BFF}">
      <dgm:prSet custT="1"/>
      <dgm:spPr>
        <a:solidFill>
          <a:schemeClr val="bg2">
            <a:lumMod val="90000"/>
          </a:schemeClr>
        </a:solidFill>
        <a:ln w="38100">
          <a:solidFill>
            <a:srgbClr val="676D7F"/>
          </a:solidFill>
        </a:ln>
      </dgm:spPr>
      <dgm:t>
        <a:bodyPr/>
        <a:lstStyle/>
        <a:p>
          <a:r>
            <a:rPr lang="en-US" sz="1800" b="1">
              <a:solidFill>
                <a:srgbClr val="676D7F"/>
              </a:solidFill>
            </a:rPr>
            <a:t>Administrative</a:t>
          </a:r>
        </a:p>
      </dgm:t>
    </dgm:pt>
    <dgm:pt modelId="{08E4AFA8-8C3F-4904-AE88-A3EBF646984C}" type="parTrans" cxnId="{4568AAC8-05E3-48A5-A479-1135BAFF2988}">
      <dgm:prSet/>
      <dgm:spPr/>
      <dgm:t>
        <a:bodyPr/>
        <a:lstStyle/>
        <a:p>
          <a:endParaRPr lang="en-US"/>
        </a:p>
      </dgm:t>
    </dgm:pt>
    <dgm:pt modelId="{72B8B735-11BE-4312-8F6D-8E2026B2A415}" type="sibTrans" cxnId="{4568AAC8-05E3-48A5-A479-1135BAFF2988}">
      <dgm:prSet/>
      <dgm:spPr/>
      <dgm:t>
        <a:bodyPr/>
        <a:lstStyle/>
        <a:p>
          <a:endParaRPr lang="en-US"/>
        </a:p>
      </dgm:t>
    </dgm:pt>
    <dgm:pt modelId="{7BBA2C98-A513-4347-9417-1AFBFFACCDAF}">
      <dgm:prSet custT="1"/>
      <dgm:spPr>
        <a:ln w="38100">
          <a:solidFill>
            <a:srgbClr val="676D7F"/>
          </a:solidFill>
        </a:ln>
      </dgm:spPr>
      <dgm:t>
        <a:bodyPr/>
        <a:lstStyle/>
        <a:p>
          <a:pPr>
            <a:buFont typeface="Wingdings" panose="05000000000000000000" pitchFamily="2" charset="2"/>
            <a:buChar char="§"/>
          </a:pPr>
          <a:r>
            <a:rPr lang="en-US" sz="1800">
              <a:solidFill>
                <a:srgbClr val="676D7F"/>
              </a:solidFill>
            </a:rPr>
            <a:t>No ServSafe Certified Staff</a:t>
          </a:r>
        </a:p>
      </dgm:t>
    </dgm:pt>
    <dgm:pt modelId="{69316DB2-C1AD-48E1-89F4-2D6EA14D6F0A}" type="parTrans" cxnId="{9FE52C97-0D46-426B-88F1-EAB1156D2E9B}">
      <dgm:prSet/>
      <dgm:spPr/>
      <dgm:t>
        <a:bodyPr/>
        <a:lstStyle/>
        <a:p>
          <a:endParaRPr lang="en-US"/>
        </a:p>
      </dgm:t>
    </dgm:pt>
    <dgm:pt modelId="{11DF8109-E10A-44DC-BC64-5B9CA9C5F98B}" type="sibTrans" cxnId="{9FE52C97-0D46-426B-88F1-EAB1156D2E9B}">
      <dgm:prSet/>
      <dgm:spPr/>
      <dgm:t>
        <a:bodyPr/>
        <a:lstStyle/>
        <a:p>
          <a:endParaRPr lang="en-US"/>
        </a:p>
      </dgm:t>
    </dgm:pt>
    <dgm:pt modelId="{53DF842F-502E-40A0-8AE7-723ACC5F2F34}">
      <dgm:prSet custT="1"/>
      <dgm:spPr/>
      <dgm:t>
        <a:bodyPr/>
        <a:lstStyle/>
        <a:p>
          <a:pPr>
            <a:buFont typeface="Wingdings" panose="05000000000000000000" pitchFamily="2" charset="2"/>
            <a:buChar char="§"/>
          </a:pPr>
          <a:r>
            <a:rPr lang="en-US" sz="1800">
              <a:solidFill>
                <a:srgbClr val="676D7F"/>
              </a:solidFill>
            </a:rPr>
            <a:t>No current catering contract</a:t>
          </a:r>
        </a:p>
      </dgm:t>
    </dgm:pt>
    <dgm:pt modelId="{482C74D7-8A82-4AC3-B4BD-4E92B70190C1}" type="parTrans" cxnId="{6BD63D57-6EFA-47C5-9F35-488F9E2118CD}">
      <dgm:prSet/>
      <dgm:spPr/>
      <dgm:t>
        <a:bodyPr/>
        <a:lstStyle/>
        <a:p>
          <a:endParaRPr lang="en-US"/>
        </a:p>
      </dgm:t>
    </dgm:pt>
    <dgm:pt modelId="{38EFA339-CB58-4A0A-AC3A-DBA3EA5F21DF}" type="sibTrans" cxnId="{6BD63D57-6EFA-47C5-9F35-488F9E2118CD}">
      <dgm:prSet/>
      <dgm:spPr/>
      <dgm:t>
        <a:bodyPr/>
        <a:lstStyle/>
        <a:p>
          <a:endParaRPr lang="en-US"/>
        </a:p>
      </dgm:t>
    </dgm:pt>
    <dgm:pt modelId="{EF492CB6-0EA6-4050-B4CD-378CF806775A}">
      <dgm:prSet custT="1"/>
      <dgm:spPr/>
      <dgm:t>
        <a:bodyPr/>
        <a:lstStyle/>
        <a:p>
          <a:pPr>
            <a:buFont typeface="Wingdings" panose="05000000000000000000" pitchFamily="2" charset="2"/>
            <a:buChar char="§"/>
          </a:pPr>
          <a:r>
            <a:rPr lang="en-US" sz="1800">
              <a:solidFill>
                <a:srgbClr val="676D7F"/>
              </a:solidFill>
            </a:rPr>
            <a:t>No proof of food service in the form of receipts</a:t>
          </a:r>
        </a:p>
      </dgm:t>
    </dgm:pt>
    <dgm:pt modelId="{193FBA72-A131-4B4A-8D43-FC1C34CB7C8C}" type="parTrans" cxnId="{9A594798-E1C5-4A33-A972-6C9190F75D93}">
      <dgm:prSet/>
      <dgm:spPr/>
      <dgm:t>
        <a:bodyPr/>
        <a:lstStyle/>
        <a:p>
          <a:endParaRPr lang="en-US"/>
        </a:p>
      </dgm:t>
    </dgm:pt>
    <dgm:pt modelId="{36BCDC1B-A924-4AB5-A852-A5008AFB0DAE}" type="sibTrans" cxnId="{9A594798-E1C5-4A33-A972-6C9190F75D93}">
      <dgm:prSet/>
      <dgm:spPr/>
      <dgm:t>
        <a:bodyPr/>
        <a:lstStyle/>
        <a:p>
          <a:endParaRPr lang="en-US"/>
        </a:p>
      </dgm:t>
    </dgm:pt>
    <dgm:pt modelId="{65F1F189-F274-4BE0-B432-6F1AEF32B8E8}">
      <dgm:prSet custT="1"/>
      <dgm:spPr/>
      <dgm:t>
        <a:bodyPr/>
        <a:lstStyle/>
        <a:p>
          <a:pPr>
            <a:buFont typeface="Wingdings" panose="05000000000000000000" pitchFamily="2" charset="2"/>
            <a:buChar char="§"/>
          </a:pPr>
          <a:r>
            <a:rPr lang="en-US" sz="1800">
              <a:solidFill>
                <a:srgbClr val="676D7F"/>
              </a:solidFill>
            </a:rPr>
            <a:t>On-site food prep with no MSDH kitchen permit</a:t>
          </a:r>
        </a:p>
      </dgm:t>
    </dgm:pt>
    <dgm:pt modelId="{31AA580D-E388-4DE3-ABF1-714EA80DE062}" type="parTrans" cxnId="{A7E65A5B-5E7A-4104-A004-0F9E50D3C0B6}">
      <dgm:prSet/>
      <dgm:spPr/>
      <dgm:t>
        <a:bodyPr/>
        <a:lstStyle/>
        <a:p>
          <a:endParaRPr lang="en-US"/>
        </a:p>
      </dgm:t>
    </dgm:pt>
    <dgm:pt modelId="{4C6A12B5-AF33-4E69-9468-56C4BE6FF3BF}" type="sibTrans" cxnId="{A7E65A5B-5E7A-4104-A004-0F9E50D3C0B6}">
      <dgm:prSet/>
      <dgm:spPr/>
      <dgm:t>
        <a:bodyPr/>
        <a:lstStyle/>
        <a:p>
          <a:endParaRPr lang="en-US"/>
        </a:p>
      </dgm:t>
    </dgm:pt>
    <dgm:pt modelId="{12943DF9-C358-484C-A381-A5B0480407F4}">
      <dgm:prSet custT="1"/>
      <dgm:spPr/>
      <dgm:t>
        <a:bodyPr/>
        <a:lstStyle/>
        <a:p>
          <a:pPr>
            <a:buFont typeface="Wingdings" panose="05000000000000000000" pitchFamily="2" charset="2"/>
            <a:buChar char="§"/>
          </a:pPr>
          <a:r>
            <a:rPr lang="en-US" sz="1800">
              <a:solidFill>
                <a:srgbClr val="676D7F"/>
              </a:solidFill>
            </a:rPr>
            <a:t>Missing nutritional assessments</a:t>
          </a:r>
          <a:endParaRPr lang="en-US" sz="1800"/>
        </a:p>
      </dgm:t>
    </dgm:pt>
    <dgm:pt modelId="{9BFF1B05-F0EA-41F9-88D9-154A884537EE}" type="parTrans" cxnId="{E0DCE7BC-FEF7-4BEE-93F9-6AF615D82865}">
      <dgm:prSet/>
      <dgm:spPr/>
      <dgm:t>
        <a:bodyPr/>
        <a:lstStyle/>
        <a:p>
          <a:endParaRPr lang="en-US"/>
        </a:p>
      </dgm:t>
    </dgm:pt>
    <dgm:pt modelId="{AF1E1BCC-3366-463D-8F2E-65FB0F83BB0A}" type="sibTrans" cxnId="{E0DCE7BC-FEF7-4BEE-93F9-6AF615D82865}">
      <dgm:prSet/>
      <dgm:spPr/>
      <dgm:t>
        <a:bodyPr/>
        <a:lstStyle/>
        <a:p>
          <a:endParaRPr lang="en-US"/>
        </a:p>
      </dgm:t>
    </dgm:pt>
    <dgm:pt modelId="{E2AF58B0-CDFD-47C4-90F7-7EC6DE062217}">
      <dgm:prSet custT="1"/>
      <dgm:spPr>
        <a:solidFill>
          <a:schemeClr val="bg2">
            <a:lumMod val="90000"/>
          </a:schemeClr>
        </a:solidFill>
        <a:ln w="38100">
          <a:solidFill>
            <a:srgbClr val="676D7F"/>
          </a:solidFill>
        </a:ln>
      </dgm:spPr>
      <dgm:t>
        <a:bodyPr/>
        <a:lstStyle/>
        <a:p>
          <a:pPr>
            <a:buFont typeface="Wingdings" panose="05000000000000000000" pitchFamily="2" charset="2"/>
            <a:buChar char="§"/>
          </a:pPr>
          <a:r>
            <a:rPr lang="en-US" sz="2000" b="1">
              <a:solidFill>
                <a:srgbClr val="676D7F"/>
              </a:solidFill>
            </a:rPr>
            <a:t>Food</a:t>
          </a:r>
        </a:p>
      </dgm:t>
    </dgm:pt>
    <dgm:pt modelId="{3176C382-3240-46CC-9D04-245D4919ED38}" type="parTrans" cxnId="{D2FF0E2E-BAC6-489F-AF3E-0DCDC91A9207}">
      <dgm:prSet/>
      <dgm:spPr/>
      <dgm:t>
        <a:bodyPr/>
        <a:lstStyle/>
        <a:p>
          <a:endParaRPr lang="en-US"/>
        </a:p>
      </dgm:t>
    </dgm:pt>
    <dgm:pt modelId="{F28DC925-FC4F-4450-B2C2-02374CC4F063}" type="sibTrans" cxnId="{D2FF0E2E-BAC6-489F-AF3E-0DCDC91A9207}">
      <dgm:prSet/>
      <dgm:spPr/>
      <dgm:t>
        <a:bodyPr/>
        <a:lstStyle/>
        <a:p>
          <a:endParaRPr lang="en-US"/>
        </a:p>
      </dgm:t>
    </dgm:pt>
    <dgm:pt modelId="{CDFC689C-7D2D-4CED-990C-FADD9DDB8F3A}">
      <dgm:prSet custT="1"/>
      <dgm:spPr/>
      <dgm:t>
        <a:bodyPr/>
        <a:lstStyle/>
        <a:p>
          <a:pPr>
            <a:buFont typeface="Wingdings" panose="05000000000000000000" pitchFamily="2" charset="2"/>
            <a:buChar char="§"/>
          </a:pPr>
          <a:endParaRPr lang="en-US" sz="2800"/>
        </a:p>
      </dgm:t>
    </dgm:pt>
    <dgm:pt modelId="{457EAC14-E9D5-4E24-A017-E3A2C0F68084}" type="parTrans" cxnId="{3DB93984-8D08-4A69-8DC5-1D4A2D4BD9E6}">
      <dgm:prSet/>
      <dgm:spPr/>
      <dgm:t>
        <a:bodyPr/>
        <a:lstStyle/>
        <a:p>
          <a:endParaRPr lang="en-US"/>
        </a:p>
      </dgm:t>
    </dgm:pt>
    <dgm:pt modelId="{AC08C409-E03C-4A5A-B8AC-165763A2A08F}" type="sibTrans" cxnId="{3DB93984-8D08-4A69-8DC5-1D4A2D4BD9E6}">
      <dgm:prSet/>
      <dgm:spPr/>
      <dgm:t>
        <a:bodyPr/>
        <a:lstStyle/>
        <a:p>
          <a:endParaRPr lang="en-US"/>
        </a:p>
      </dgm:t>
    </dgm:pt>
    <dgm:pt modelId="{A0D2B7F2-521E-4F43-BC58-B992F1C11F1A}">
      <dgm:prSet custT="1"/>
      <dgm:spPr>
        <a:ln w="38100">
          <a:solidFill>
            <a:srgbClr val="676D7F"/>
          </a:solidFill>
        </a:ln>
      </dgm:spPr>
      <dgm:t>
        <a:bodyPr/>
        <a:lstStyle/>
        <a:p>
          <a:pPr>
            <a:buFont typeface="Wingdings" panose="05000000000000000000" pitchFamily="2" charset="2"/>
            <a:buChar char="§"/>
          </a:pPr>
          <a:r>
            <a:rPr lang="en-US" sz="1800">
              <a:solidFill>
                <a:srgbClr val="676D7F"/>
              </a:solidFill>
            </a:rPr>
            <a:t>Failure to dispose expired food</a:t>
          </a:r>
        </a:p>
      </dgm:t>
    </dgm:pt>
    <dgm:pt modelId="{35F32464-2BE7-4B58-AEA6-6A2B764124C5}" type="parTrans" cxnId="{6BB8B3E3-A8C7-451E-95C7-056DC707F0CD}">
      <dgm:prSet/>
      <dgm:spPr/>
      <dgm:t>
        <a:bodyPr/>
        <a:lstStyle/>
        <a:p>
          <a:endParaRPr lang="en-US"/>
        </a:p>
      </dgm:t>
    </dgm:pt>
    <dgm:pt modelId="{53CD932D-A5E1-4D01-8991-C0FEE434E307}" type="sibTrans" cxnId="{6BB8B3E3-A8C7-451E-95C7-056DC707F0CD}">
      <dgm:prSet/>
      <dgm:spPr/>
      <dgm:t>
        <a:bodyPr/>
        <a:lstStyle/>
        <a:p>
          <a:endParaRPr lang="en-US"/>
        </a:p>
      </dgm:t>
    </dgm:pt>
    <dgm:pt modelId="{C55CEFF7-7C31-4710-97FF-936771AFA777}">
      <dgm:prSet custT="1"/>
      <dgm:spPr>
        <a:ln w="38100">
          <a:solidFill>
            <a:srgbClr val="676D7F"/>
          </a:solidFill>
        </a:ln>
      </dgm:spPr>
      <dgm:t>
        <a:bodyPr/>
        <a:lstStyle/>
        <a:p>
          <a:pPr>
            <a:buFont typeface="Wingdings" panose="05000000000000000000" pitchFamily="2" charset="2"/>
            <a:buChar char="§"/>
          </a:pPr>
          <a:endParaRPr lang="en-US" sz="1800"/>
        </a:p>
      </dgm:t>
    </dgm:pt>
    <dgm:pt modelId="{F35B5EE6-6B82-467B-98DA-55C0DA2CACEB}" type="parTrans" cxnId="{F9FDF9F2-83FD-4ECF-B6FD-72D4F867A17E}">
      <dgm:prSet/>
      <dgm:spPr/>
      <dgm:t>
        <a:bodyPr/>
        <a:lstStyle/>
        <a:p>
          <a:endParaRPr lang="en-US"/>
        </a:p>
      </dgm:t>
    </dgm:pt>
    <dgm:pt modelId="{F08921E3-4438-4303-AC3F-2B21D0A745DE}" type="sibTrans" cxnId="{F9FDF9F2-83FD-4ECF-B6FD-72D4F867A17E}">
      <dgm:prSet/>
      <dgm:spPr/>
      <dgm:t>
        <a:bodyPr/>
        <a:lstStyle/>
        <a:p>
          <a:endParaRPr lang="en-US"/>
        </a:p>
      </dgm:t>
    </dgm:pt>
    <dgm:pt modelId="{1780A6A6-E641-4586-86BB-18F598BFC55C}">
      <dgm:prSet custT="1"/>
      <dgm:spPr>
        <a:ln w="38100">
          <a:solidFill>
            <a:srgbClr val="676D7F"/>
          </a:solidFill>
        </a:ln>
      </dgm:spPr>
      <dgm:t>
        <a:bodyPr/>
        <a:lstStyle/>
        <a:p>
          <a:pPr>
            <a:buFont typeface="Wingdings" panose="05000000000000000000" pitchFamily="2" charset="2"/>
            <a:buChar char="§"/>
          </a:pPr>
          <a:r>
            <a:rPr lang="en-US" sz="1800">
              <a:solidFill>
                <a:srgbClr val="676D7F"/>
              </a:solidFill>
            </a:rPr>
            <a:t>Failure to provide nutritional food by serving fast food as meal and snack replacement</a:t>
          </a:r>
        </a:p>
      </dgm:t>
    </dgm:pt>
    <dgm:pt modelId="{F499BB3D-423D-4701-A0D2-647A0EECB76A}" type="parTrans" cxnId="{ED7CE4CA-DD92-4B10-9B27-7C7F020460BE}">
      <dgm:prSet/>
      <dgm:spPr/>
      <dgm:t>
        <a:bodyPr/>
        <a:lstStyle/>
        <a:p>
          <a:endParaRPr lang="en-US"/>
        </a:p>
      </dgm:t>
    </dgm:pt>
    <dgm:pt modelId="{7C47D2BD-9E2E-426C-8CBA-9757E0694562}" type="sibTrans" cxnId="{ED7CE4CA-DD92-4B10-9B27-7C7F020460BE}">
      <dgm:prSet/>
      <dgm:spPr/>
      <dgm:t>
        <a:bodyPr/>
        <a:lstStyle/>
        <a:p>
          <a:endParaRPr lang="en-US"/>
        </a:p>
      </dgm:t>
    </dgm:pt>
    <dgm:pt modelId="{E3845ECD-2A5E-4E36-82B8-58E33E07EA96}" type="pres">
      <dgm:prSet presAssocID="{72A4D914-AC39-4947-8711-22B561FCCB60}" presName="linear" presStyleCnt="0">
        <dgm:presLayoutVars>
          <dgm:dir/>
          <dgm:animLvl val="lvl"/>
          <dgm:resizeHandles val="exact"/>
        </dgm:presLayoutVars>
      </dgm:prSet>
      <dgm:spPr/>
    </dgm:pt>
    <dgm:pt modelId="{70648332-E9F7-4225-80ED-1BF18CA5B032}" type="pres">
      <dgm:prSet presAssocID="{EBD77AEB-7B46-4A86-B182-2CD272D34BFF}" presName="parentLin" presStyleCnt="0"/>
      <dgm:spPr/>
    </dgm:pt>
    <dgm:pt modelId="{60C00D0D-FE0F-429C-B750-79A3879725A7}" type="pres">
      <dgm:prSet presAssocID="{EBD77AEB-7B46-4A86-B182-2CD272D34BFF}" presName="parentLeftMargin" presStyleLbl="node1" presStyleIdx="0" presStyleCnt="2"/>
      <dgm:spPr/>
    </dgm:pt>
    <dgm:pt modelId="{21FF4457-90AA-46D2-993B-D4970B71ED0D}" type="pres">
      <dgm:prSet presAssocID="{EBD77AEB-7B46-4A86-B182-2CD272D34BFF}" presName="parentText" presStyleLbl="node1" presStyleIdx="0" presStyleCnt="2" custScaleX="110649" custScaleY="26485" custLinFactNeighborX="35336" custLinFactNeighborY="-74197">
        <dgm:presLayoutVars>
          <dgm:chMax val="0"/>
          <dgm:bulletEnabled val="1"/>
        </dgm:presLayoutVars>
      </dgm:prSet>
      <dgm:spPr/>
    </dgm:pt>
    <dgm:pt modelId="{8166A71A-02A3-465B-A3D8-34CA87A1606D}" type="pres">
      <dgm:prSet presAssocID="{EBD77AEB-7B46-4A86-B182-2CD272D34BFF}" presName="negativeSpace" presStyleCnt="0"/>
      <dgm:spPr/>
    </dgm:pt>
    <dgm:pt modelId="{33406E01-4F06-40B2-9C32-0F057770B331}" type="pres">
      <dgm:prSet presAssocID="{EBD77AEB-7B46-4A86-B182-2CD272D34BFF}" presName="childText" presStyleLbl="conFgAcc1" presStyleIdx="0" presStyleCnt="2" custScaleY="71996" custLinFactY="-7317" custLinFactNeighborX="589" custLinFactNeighborY="-100000">
        <dgm:presLayoutVars>
          <dgm:bulletEnabled val="1"/>
        </dgm:presLayoutVars>
      </dgm:prSet>
      <dgm:spPr/>
    </dgm:pt>
    <dgm:pt modelId="{0FFDBA3A-8739-403D-A086-DBA4CD2BEA68}" type="pres">
      <dgm:prSet presAssocID="{72B8B735-11BE-4312-8F6D-8E2026B2A415}" presName="spaceBetweenRectangles" presStyleCnt="0"/>
      <dgm:spPr/>
    </dgm:pt>
    <dgm:pt modelId="{BBFBEB7E-3F2F-499A-91DC-8681158EDD95}" type="pres">
      <dgm:prSet presAssocID="{E2AF58B0-CDFD-47C4-90F7-7EC6DE062217}" presName="parentLin" presStyleCnt="0"/>
      <dgm:spPr/>
    </dgm:pt>
    <dgm:pt modelId="{18ED80AC-36C5-46F3-8E27-BF7409DAF477}" type="pres">
      <dgm:prSet presAssocID="{E2AF58B0-CDFD-47C4-90F7-7EC6DE062217}" presName="parentLeftMargin" presStyleLbl="node1" presStyleIdx="0" presStyleCnt="2"/>
      <dgm:spPr/>
    </dgm:pt>
    <dgm:pt modelId="{2F138901-BE14-4D02-B541-6DD31E48BD34}" type="pres">
      <dgm:prSet presAssocID="{E2AF58B0-CDFD-47C4-90F7-7EC6DE062217}" presName="parentText" presStyleLbl="node1" presStyleIdx="1" presStyleCnt="2" custScaleX="112536" custScaleY="24941" custLinFactNeighborX="23557" custLinFactNeighborY="-23768">
        <dgm:presLayoutVars>
          <dgm:chMax val="0"/>
          <dgm:bulletEnabled val="1"/>
        </dgm:presLayoutVars>
      </dgm:prSet>
      <dgm:spPr/>
    </dgm:pt>
    <dgm:pt modelId="{BD69BAF8-56A1-411E-89BC-E17ED4C57D98}" type="pres">
      <dgm:prSet presAssocID="{E2AF58B0-CDFD-47C4-90F7-7EC6DE062217}" presName="negativeSpace" presStyleCnt="0"/>
      <dgm:spPr/>
    </dgm:pt>
    <dgm:pt modelId="{F36BC1A6-745C-4AEE-B47F-53E4D9797980}" type="pres">
      <dgm:prSet presAssocID="{E2AF58B0-CDFD-47C4-90F7-7EC6DE062217}" presName="childText" presStyleLbl="conFgAcc1" presStyleIdx="1" presStyleCnt="2" custScaleY="61540" custLinFactNeighborX="236" custLinFactNeighborY="30048">
        <dgm:presLayoutVars>
          <dgm:bulletEnabled val="1"/>
        </dgm:presLayoutVars>
      </dgm:prSet>
      <dgm:spPr/>
    </dgm:pt>
  </dgm:ptLst>
  <dgm:cxnLst>
    <dgm:cxn modelId="{3C81BD01-2786-4BAA-B2FA-F2E1742AD469}" type="presOf" srcId="{EF492CB6-0EA6-4050-B4CD-378CF806775A}" destId="{33406E01-4F06-40B2-9C32-0F057770B331}" srcOrd="0" destOrd="2" presId="urn:microsoft.com/office/officeart/2005/8/layout/list1"/>
    <dgm:cxn modelId="{1887610F-EFEB-4EAD-9986-D854262BD27E}" type="presOf" srcId="{EBD77AEB-7B46-4A86-B182-2CD272D34BFF}" destId="{60C00D0D-FE0F-429C-B750-79A3879725A7}" srcOrd="0" destOrd="0" presId="urn:microsoft.com/office/officeart/2005/8/layout/list1"/>
    <dgm:cxn modelId="{D2FF0E2E-BAC6-489F-AF3E-0DCDC91A9207}" srcId="{72A4D914-AC39-4947-8711-22B561FCCB60}" destId="{E2AF58B0-CDFD-47C4-90F7-7EC6DE062217}" srcOrd="1" destOrd="0" parTransId="{3176C382-3240-46CC-9D04-245D4919ED38}" sibTransId="{F28DC925-FC4F-4450-B2C2-02374CC4F063}"/>
    <dgm:cxn modelId="{A7E65A5B-5E7A-4104-A004-0F9E50D3C0B6}" srcId="{EBD77AEB-7B46-4A86-B182-2CD272D34BFF}" destId="{65F1F189-F274-4BE0-B432-6F1AEF32B8E8}" srcOrd="3" destOrd="0" parTransId="{31AA580D-E388-4DE3-ABF1-714EA80DE062}" sibTransId="{4C6A12B5-AF33-4E69-9468-56C4BE6FF3BF}"/>
    <dgm:cxn modelId="{3CFC5F5D-474C-4E54-8041-A76F1CE51EA7}" type="presOf" srcId="{53DF842F-502E-40A0-8AE7-723ACC5F2F34}" destId="{33406E01-4F06-40B2-9C32-0F057770B331}" srcOrd="0" destOrd="1" presId="urn:microsoft.com/office/officeart/2005/8/layout/list1"/>
    <dgm:cxn modelId="{392D1C44-FA74-497C-AE5B-22ED7A1E656D}" type="presOf" srcId="{1780A6A6-E641-4586-86BB-18F598BFC55C}" destId="{F36BC1A6-745C-4AEE-B47F-53E4D9797980}" srcOrd="0" destOrd="1" presId="urn:microsoft.com/office/officeart/2005/8/layout/list1"/>
    <dgm:cxn modelId="{02537F6B-36A6-4632-A98A-8888F3697557}" type="presOf" srcId="{EBD77AEB-7B46-4A86-B182-2CD272D34BFF}" destId="{21FF4457-90AA-46D2-993B-D4970B71ED0D}" srcOrd="1" destOrd="0" presId="urn:microsoft.com/office/officeart/2005/8/layout/list1"/>
    <dgm:cxn modelId="{F8537554-D709-4C56-BF5D-E5CEB300EA34}" type="presOf" srcId="{C55CEFF7-7C31-4710-97FF-936771AFA777}" destId="{F36BC1A6-745C-4AEE-B47F-53E4D9797980}" srcOrd="0" destOrd="2" presId="urn:microsoft.com/office/officeart/2005/8/layout/list1"/>
    <dgm:cxn modelId="{6BD63D57-6EFA-47C5-9F35-488F9E2118CD}" srcId="{EBD77AEB-7B46-4A86-B182-2CD272D34BFF}" destId="{53DF842F-502E-40A0-8AE7-723ACC5F2F34}" srcOrd="1" destOrd="0" parTransId="{482C74D7-8A82-4AC3-B4BD-4E92B70190C1}" sibTransId="{38EFA339-CB58-4A0A-AC3A-DBA3EA5F21DF}"/>
    <dgm:cxn modelId="{3DB93984-8D08-4A69-8DC5-1D4A2D4BD9E6}" srcId="{EBD77AEB-7B46-4A86-B182-2CD272D34BFF}" destId="{CDFC689C-7D2D-4CED-990C-FADD9DDB8F3A}" srcOrd="5" destOrd="0" parTransId="{457EAC14-E9D5-4E24-A017-E3A2C0F68084}" sibTransId="{AC08C409-E03C-4A5A-B8AC-165763A2A08F}"/>
    <dgm:cxn modelId="{4E3C388B-C6A3-43A4-A98D-0DA66E17E851}" type="presOf" srcId="{E2AF58B0-CDFD-47C4-90F7-7EC6DE062217}" destId="{2F138901-BE14-4D02-B541-6DD31E48BD34}" srcOrd="1" destOrd="0" presId="urn:microsoft.com/office/officeart/2005/8/layout/list1"/>
    <dgm:cxn modelId="{9FE52C97-0D46-426B-88F1-EAB1156D2E9B}" srcId="{EBD77AEB-7B46-4A86-B182-2CD272D34BFF}" destId="{7BBA2C98-A513-4347-9417-1AFBFFACCDAF}" srcOrd="0" destOrd="0" parTransId="{69316DB2-C1AD-48E1-89F4-2D6EA14D6F0A}" sibTransId="{11DF8109-E10A-44DC-BC64-5B9CA9C5F98B}"/>
    <dgm:cxn modelId="{9A594798-E1C5-4A33-A972-6C9190F75D93}" srcId="{EBD77AEB-7B46-4A86-B182-2CD272D34BFF}" destId="{EF492CB6-0EA6-4050-B4CD-378CF806775A}" srcOrd="2" destOrd="0" parTransId="{193FBA72-A131-4B4A-8D43-FC1C34CB7C8C}" sibTransId="{36BCDC1B-A924-4AB5-A852-A5008AFB0DAE}"/>
    <dgm:cxn modelId="{ECD500A4-89D2-43AA-9B11-59EFD5F17A47}" type="presOf" srcId="{65F1F189-F274-4BE0-B432-6F1AEF32B8E8}" destId="{33406E01-4F06-40B2-9C32-0F057770B331}" srcOrd="0" destOrd="3" presId="urn:microsoft.com/office/officeart/2005/8/layout/list1"/>
    <dgm:cxn modelId="{E0DCE7BC-FEF7-4BEE-93F9-6AF615D82865}" srcId="{EBD77AEB-7B46-4A86-B182-2CD272D34BFF}" destId="{12943DF9-C358-484C-A381-A5B0480407F4}" srcOrd="4" destOrd="0" parTransId="{9BFF1B05-F0EA-41F9-88D9-154A884537EE}" sibTransId="{AF1E1BCC-3366-463D-8F2E-65FB0F83BB0A}"/>
    <dgm:cxn modelId="{4568AAC8-05E3-48A5-A479-1135BAFF2988}" srcId="{72A4D914-AC39-4947-8711-22B561FCCB60}" destId="{EBD77AEB-7B46-4A86-B182-2CD272D34BFF}" srcOrd="0" destOrd="0" parTransId="{08E4AFA8-8C3F-4904-AE88-A3EBF646984C}" sibTransId="{72B8B735-11BE-4312-8F6D-8E2026B2A415}"/>
    <dgm:cxn modelId="{ED7CE4CA-DD92-4B10-9B27-7C7F020460BE}" srcId="{E2AF58B0-CDFD-47C4-90F7-7EC6DE062217}" destId="{1780A6A6-E641-4586-86BB-18F598BFC55C}" srcOrd="1" destOrd="0" parTransId="{F499BB3D-423D-4701-A0D2-647A0EECB76A}" sibTransId="{7C47D2BD-9E2E-426C-8CBA-9757E0694562}"/>
    <dgm:cxn modelId="{6BB8B3E3-A8C7-451E-95C7-056DC707F0CD}" srcId="{E2AF58B0-CDFD-47C4-90F7-7EC6DE062217}" destId="{A0D2B7F2-521E-4F43-BC58-B992F1C11F1A}" srcOrd="0" destOrd="0" parTransId="{35F32464-2BE7-4B58-AEA6-6A2B764124C5}" sibTransId="{53CD932D-A5E1-4D01-8991-C0FEE434E307}"/>
    <dgm:cxn modelId="{AFBF26EB-0061-463E-9666-E27C9F62D094}" type="presOf" srcId="{CDFC689C-7D2D-4CED-990C-FADD9DDB8F3A}" destId="{33406E01-4F06-40B2-9C32-0F057770B331}" srcOrd="0" destOrd="5" presId="urn:microsoft.com/office/officeart/2005/8/layout/list1"/>
    <dgm:cxn modelId="{EC2F49F1-EB93-4321-BC9F-D302EA20CE41}" type="presOf" srcId="{7BBA2C98-A513-4347-9417-1AFBFFACCDAF}" destId="{33406E01-4F06-40B2-9C32-0F057770B331}" srcOrd="0" destOrd="0" presId="urn:microsoft.com/office/officeart/2005/8/layout/list1"/>
    <dgm:cxn modelId="{F9FDF9F2-83FD-4ECF-B6FD-72D4F867A17E}" srcId="{E2AF58B0-CDFD-47C4-90F7-7EC6DE062217}" destId="{C55CEFF7-7C31-4710-97FF-936771AFA777}" srcOrd="2" destOrd="0" parTransId="{F35B5EE6-6B82-467B-98DA-55C0DA2CACEB}" sibTransId="{F08921E3-4438-4303-AC3F-2B21D0A745DE}"/>
    <dgm:cxn modelId="{8DC899F4-36F5-49D4-A3B8-FE148544717D}" type="presOf" srcId="{12943DF9-C358-484C-A381-A5B0480407F4}" destId="{33406E01-4F06-40B2-9C32-0F057770B331}" srcOrd="0" destOrd="4" presId="urn:microsoft.com/office/officeart/2005/8/layout/list1"/>
    <dgm:cxn modelId="{CA0162F6-9390-48AD-8C20-8FDEB60E5E38}" type="presOf" srcId="{72A4D914-AC39-4947-8711-22B561FCCB60}" destId="{E3845ECD-2A5E-4E36-82B8-58E33E07EA96}" srcOrd="0" destOrd="0" presId="urn:microsoft.com/office/officeart/2005/8/layout/list1"/>
    <dgm:cxn modelId="{D7E687F6-AF43-4B95-8203-83FCBA1A69DB}" type="presOf" srcId="{E2AF58B0-CDFD-47C4-90F7-7EC6DE062217}" destId="{18ED80AC-36C5-46F3-8E27-BF7409DAF477}" srcOrd="0" destOrd="0" presId="urn:microsoft.com/office/officeart/2005/8/layout/list1"/>
    <dgm:cxn modelId="{FBDAFBFF-FCDB-4721-AC8C-82469B94530F}" type="presOf" srcId="{A0D2B7F2-521E-4F43-BC58-B992F1C11F1A}" destId="{F36BC1A6-745C-4AEE-B47F-53E4D9797980}" srcOrd="0" destOrd="0" presId="urn:microsoft.com/office/officeart/2005/8/layout/list1"/>
    <dgm:cxn modelId="{294A1344-2196-421E-997D-97B13FC6729D}" type="presParOf" srcId="{E3845ECD-2A5E-4E36-82B8-58E33E07EA96}" destId="{70648332-E9F7-4225-80ED-1BF18CA5B032}" srcOrd="0" destOrd="0" presId="urn:microsoft.com/office/officeart/2005/8/layout/list1"/>
    <dgm:cxn modelId="{AE8B98F0-0B9F-44C6-9CD6-81160B09FE42}" type="presParOf" srcId="{70648332-E9F7-4225-80ED-1BF18CA5B032}" destId="{60C00D0D-FE0F-429C-B750-79A3879725A7}" srcOrd="0" destOrd="0" presId="urn:microsoft.com/office/officeart/2005/8/layout/list1"/>
    <dgm:cxn modelId="{5E9F755E-63DE-404C-8529-BFE44796B5F0}" type="presParOf" srcId="{70648332-E9F7-4225-80ED-1BF18CA5B032}" destId="{21FF4457-90AA-46D2-993B-D4970B71ED0D}" srcOrd="1" destOrd="0" presId="urn:microsoft.com/office/officeart/2005/8/layout/list1"/>
    <dgm:cxn modelId="{E4F2E7D9-8102-4F5D-AD9A-F93C7398E6B0}" type="presParOf" srcId="{E3845ECD-2A5E-4E36-82B8-58E33E07EA96}" destId="{8166A71A-02A3-465B-A3D8-34CA87A1606D}" srcOrd="1" destOrd="0" presId="urn:microsoft.com/office/officeart/2005/8/layout/list1"/>
    <dgm:cxn modelId="{127B2F22-1CD6-4CC7-BEBF-5F43E9A9B71D}" type="presParOf" srcId="{E3845ECD-2A5E-4E36-82B8-58E33E07EA96}" destId="{33406E01-4F06-40B2-9C32-0F057770B331}" srcOrd="2" destOrd="0" presId="urn:microsoft.com/office/officeart/2005/8/layout/list1"/>
    <dgm:cxn modelId="{1772AEAB-D4F5-475E-A2DB-33E0A233E8E6}" type="presParOf" srcId="{E3845ECD-2A5E-4E36-82B8-58E33E07EA96}" destId="{0FFDBA3A-8739-403D-A086-DBA4CD2BEA68}" srcOrd="3" destOrd="0" presId="urn:microsoft.com/office/officeart/2005/8/layout/list1"/>
    <dgm:cxn modelId="{133D5979-7635-4812-9321-8C2534AF8D01}" type="presParOf" srcId="{E3845ECD-2A5E-4E36-82B8-58E33E07EA96}" destId="{BBFBEB7E-3F2F-499A-91DC-8681158EDD95}" srcOrd="4" destOrd="0" presId="urn:microsoft.com/office/officeart/2005/8/layout/list1"/>
    <dgm:cxn modelId="{913942FE-0F2B-4D3C-9FC3-EE6224C47D39}" type="presParOf" srcId="{BBFBEB7E-3F2F-499A-91DC-8681158EDD95}" destId="{18ED80AC-36C5-46F3-8E27-BF7409DAF477}" srcOrd="0" destOrd="0" presId="urn:microsoft.com/office/officeart/2005/8/layout/list1"/>
    <dgm:cxn modelId="{DCE55CB3-377E-419B-8572-72850CF778CB}" type="presParOf" srcId="{BBFBEB7E-3F2F-499A-91DC-8681158EDD95}" destId="{2F138901-BE14-4D02-B541-6DD31E48BD34}" srcOrd="1" destOrd="0" presId="urn:microsoft.com/office/officeart/2005/8/layout/list1"/>
    <dgm:cxn modelId="{A1005A4D-F892-4BAD-A2E1-58BA108453EA}" type="presParOf" srcId="{E3845ECD-2A5E-4E36-82B8-58E33E07EA96}" destId="{BD69BAF8-56A1-411E-89BC-E17ED4C57D98}" srcOrd="5" destOrd="0" presId="urn:microsoft.com/office/officeart/2005/8/layout/list1"/>
    <dgm:cxn modelId="{BFE379AC-0A18-4657-B804-C44F1E602653}" type="presParOf" srcId="{E3845ECD-2A5E-4E36-82B8-58E33E07EA96}" destId="{F36BC1A6-745C-4AEE-B47F-53E4D9797980}" srcOrd="6" destOrd="0" presId="urn:microsoft.com/office/officeart/2005/8/layout/list1"/>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2A4D914-AC39-4947-8711-22B561FCCB6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EBD77AEB-7B46-4A86-B182-2CD272D34BFF}">
      <dgm:prSet custT="1"/>
      <dgm:spPr>
        <a:solidFill>
          <a:schemeClr val="bg2">
            <a:lumMod val="90000"/>
          </a:schemeClr>
        </a:solidFill>
        <a:ln w="38100">
          <a:solidFill>
            <a:srgbClr val="676D7F"/>
          </a:solidFill>
        </a:ln>
      </dgm:spPr>
      <dgm:t>
        <a:bodyPr/>
        <a:lstStyle/>
        <a:p>
          <a:r>
            <a:rPr lang="en-US" sz="2800" b="1">
              <a:solidFill>
                <a:srgbClr val="676D7F"/>
              </a:solidFill>
            </a:rPr>
            <a:t>Interior</a:t>
          </a:r>
          <a:r>
            <a:rPr lang="en-US" sz="2100" b="1"/>
            <a:t> </a:t>
          </a:r>
          <a:endParaRPr lang="en-US" sz="2100"/>
        </a:p>
      </dgm:t>
    </dgm:pt>
    <dgm:pt modelId="{08E4AFA8-8C3F-4904-AE88-A3EBF646984C}" type="parTrans" cxnId="{4568AAC8-05E3-48A5-A479-1135BAFF2988}">
      <dgm:prSet/>
      <dgm:spPr/>
      <dgm:t>
        <a:bodyPr/>
        <a:lstStyle/>
        <a:p>
          <a:endParaRPr lang="en-US"/>
        </a:p>
      </dgm:t>
    </dgm:pt>
    <dgm:pt modelId="{72B8B735-11BE-4312-8F6D-8E2026B2A415}" type="sibTrans" cxnId="{4568AAC8-05E3-48A5-A479-1135BAFF2988}">
      <dgm:prSet/>
      <dgm:spPr/>
      <dgm:t>
        <a:bodyPr/>
        <a:lstStyle/>
        <a:p>
          <a:endParaRPr lang="en-US"/>
        </a:p>
      </dgm:t>
    </dgm:pt>
    <dgm:pt modelId="{7BBA2C98-A513-4347-9417-1AFBFFACCDAF}">
      <dgm:prSet/>
      <dgm:spPr>
        <a:ln w="38100">
          <a:solidFill>
            <a:srgbClr val="676D7F"/>
          </a:solidFill>
        </a:ln>
      </dgm:spPr>
      <dgm:t>
        <a:bodyPr/>
        <a:lstStyle/>
        <a:p>
          <a:pPr>
            <a:buFont typeface="Wingdings" panose="05000000000000000000" pitchFamily="2" charset="2"/>
            <a:buChar char="§"/>
          </a:pPr>
          <a:r>
            <a:rPr lang="en-US">
              <a:solidFill>
                <a:srgbClr val="676D7F"/>
              </a:solidFill>
            </a:rPr>
            <a:t>Lack of vehicle inspections &amp; maintenance</a:t>
          </a:r>
        </a:p>
      </dgm:t>
    </dgm:pt>
    <dgm:pt modelId="{69316DB2-C1AD-48E1-89F4-2D6EA14D6F0A}" type="parTrans" cxnId="{9FE52C97-0D46-426B-88F1-EAB1156D2E9B}">
      <dgm:prSet/>
      <dgm:spPr/>
      <dgm:t>
        <a:bodyPr/>
        <a:lstStyle/>
        <a:p>
          <a:endParaRPr lang="en-US"/>
        </a:p>
      </dgm:t>
    </dgm:pt>
    <dgm:pt modelId="{11DF8109-E10A-44DC-BC64-5B9CA9C5F98B}" type="sibTrans" cxnId="{9FE52C97-0D46-426B-88F1-EAB1156D2E9B}">
      <dgm:prSet/>
      <dgm:spPr/>
      <dgm:t>
        <a:bodyPr/>
        <a:lstStyle/>
        <a:p>
          <a:endParaRPr lang="en-US"/>
        </a:p>
      </dgm:t>
    </dgm:pt>
    <dgm:pt modelId="{06249599-3445-401F-9E64-9E55849D8F3B}">
      <dgm:prSet/>
      <dgm:spPr>
        <a:ln w="38100">
          <a:solidFill>
            <a:srgbClr val="676D7F"/>
          </a:solidFill>
        </a:ln>
      </dgm:spPr>
      <dgm:t>
        <a:bodyPr/>
        <a:lstStyle/>
        <a:p>
          <a:pPr>
            <a:buFont typeface="Wingdings" panose="05000000000000000000" pitchFamily="2" charset="2"/>
            <a:buChar char="§"/>
          </a:pPr>
          <a:r>
            <a:rPr lang="en-US">
              <a:solidFill>
                <a:srgbClr val="676D7F"/>
              </a:solidFill>
            </a:rPr>
            <a:t>Incomplete Information Packets</a:t>
          </a:r>
        </a:p>
      </dgm:t>
    </dgm:pt>
    <dgm:pt modelId="{08F5C9F8-8128-401D-AD7D-389D91826A30}" type="parTrans" cxnId="{A285D171-8923-4080-8766-6D90390A22E4}">
      <dgm:prSet/>
      <dgm:spPr/>
      <dgm:t>
        <a:bodyPr/>
        <a:lstStyle/>
        <a:p>
          <a:endParaRPr lang="en-US"/>
        </a:p>
      </dgm:t>
    </dgm:pt>
    <dgm:pt modelId="{2FEDA4BD-3C84-494E-9478-8754DD4FF746}" type="sibTrans" cxnId="{A285D171-8923-4080-8766-6D90390A22E4}">
      <dgm:prSet/>
      <dgm:spPr/>
      <dgm:t>
        <a:bodyPr/>
        <a:lstStyle/>
        <a:p>
          <a:endParaRPr lang="en-US"/>
        </a:p>
      </dgm:t>
    </dgm:pt>
    <dgm:pt modelId="{19461DEB-DC1F-4ADC-B59A-23AEC36F51C2}">
      <dgm:prSet/>
      <dgm:spPr>
        <a:ln w="38100">
          <a:solidFill>
            <a:srgbClr val="676D7F"/>
          </a:solidFill>
        </a:ln>
      </dgm:spPr>
      <dgm:t>
        <a:bodyPr/>
        <a:lstStyle/>
        <a:p>
          <a:pPr>
            <a:buFont typeface="Wingdings" panose="05000000000000000000" pitchFamily="2" charset="2"/>
            <a:buChar char="§"/>
          </a:pPr>
          <a:r>
            <a:rPr lang="en-US">
              <a:solidFill>
                <a:srgbClr val="676D7F"/>
              </a:solidFill>
            </a:rPr>
            <a:t>Insurance</a:t>
          </a:r>
        </a:p>
      </dgm:t>
    </dgm:pt>
    <dgm:pt modelId="{843E3573-5F4A-4993-BF26-BBD77DA8DE33}" type="parTrans" cxnId="{4591D05F-96D0-40A0-8B01-1FB005FDA0DE}">
      <dgm:prSet/>
      <dgm:spPr/>
      <dgm:t>
        <a:bodyPr/>
        <a:lstStyle/>
        <a:p>
          <a:endParaRPr lang="en-US"/>
        </a:p>
      </dgm:t>
    </dgm:pt>
    <dgm:pt modelId="{FA0AB0A2-4FA1-43D0-A266-5749882B7145}" type="sibTrans" cxnId="{4591D05F-96D0-40A0-8B01-1FB005FDA0DE}">
      <dgm:prSet/>
      <dgm:spPr/>
      <dgm:t>
        <a:bodyPr/>
        <a:lstStyle/>
        <a:p>
          <a:endParaRPr lang="en-US"/>
        </a:p>
      </dgm:t>
    </dgm:pt>
    <dgm:pt modelId="{D52D4D01-AEC9-4006-8D22-58ADD925E10B}">
      <dgm:prSet/>
      <dgm:spPr>
        <a:ln w="38100">
          <a:solidFill>
            <a:srgbClr val="676D7F"/>
          </a:solidFill>
        </a:ln>
      </dgm:spPr>
      <dgm:t>
        <a:bodyPr/>
        <a:lstStyle/>
        <a:p>
          <a:pPr>
            <a:buFont typeface="Wingdings" panose="05000000000000000000" pitchFamily="2" charset="2"/>
            <a:buChar char="§"/>
          </a:pPr>
          <a:r>
            <a:rPr lang="en-US">
              <a:solidFill>
                <a:srgbClr val="676D7F"/>
              </a:solidFill>
            </a:rPr>
            <a:t>Lack of Interior Postings</a:t>
          </a:r>
        </a:p>
      </dgm:t>
    </dgm:pt>
    <dgm:pt modelId="{DE42917F-EB19-45C4-A39C-47CC972C6746}" type="parTrans" cxnId="{0B63D833-7AA8-477B-941E-5D747FE95E5F}">
      <dgm:prSet/>
      <dgm:spPr/>
      <dgm:t>
        <a:bodyPr/>
        <a:lstStyle/>
        <a:p>
          <a:endParaRPr lang="en-US"/>
        </a:p>
      </dgm:t>
    </dgm:pt>
    <dgm:pt modelId="{CEC64747-2001-4D71-8282-46D398FA0B83}" type="sibTrans" cxnId="{0B63D833-7AA8-477B-941E-5D747FE95E5F}">
      <dgm:prSet/>
      <dgm:spPr/>
      <dgm:t>
        <a:bodyPr/>
        <a:lstStyle/>
        <a:p>
          <a:endParaRPr lang="en-US"/>
        </a:p>
      </dgm:t>
    </dgm:pt>
    <dgm:pt modelId="{FBE403BA-DB68-4B34-94E4-78C6D330A178}">
      <dgm:prSet/>
      <dgm:spPr>
        <a:ln w="38100">
          <a:solidFill>
            <a:srgbClr val="676D7F"/>
          </a:solidFill>
        </a:ln>
      </dgm:spPr>
      <dgm:t>
        <a:bodyPr/>
        <a:lstStyle/>
        <a:p>
          <a:pPr>
            <a:buFont typeface="Wingdings" panose="05000000000000000000" pitchFamily="2" charset="2"/>
            <a:buChar char="§"/>
          </a:pPr>
          <a:r>
            <a:rPr lang="en-US">
              <a:solidFill>
                <a:srgbClr val="676D7F"/>
              </a:solidFill>
            </a:rPr>
            <a:t>Non-Smoking</a:t>
          </a:r>
        </a:p>
      </dgm:t>
    </dgm:pt>
    <dgm:pt modelId="{08364FFA-452F-4985-9802-B544D2B19382}" type="parTrans" cxnId="{46B66D5D-253F-4BAA-A87E-A48848EF818B}">
      <dgm:prSet/>
      <dgm:spPr/>
      <dgm:t>
        <a:bodyPr/>
        <a:lstStyle/>
        <a:p>
          <a:endParaRPr lang="en-US"/>
        </a:p>
      </dgm:t>
    </dgm:pt>
    <dgm:pt modelId="{4BFA9BE1-EB33-4958-AF55-39A9787C6ABC}" type="sibTrans" cxnId="{46B66D5D-253F-4BAA-A87E-A48848EF818B}">
      <dgm:prSet/>
      <dgm:spPr/>
      <dgm:t>
        <a:bodyPr/>
        <a:lstStyle/>
        <a:p>
          <a:endParaRPr lang="en-US"/>
        </a:p>
      </dgm:t>
    </dgm:pt>
    <dgm:pt modelId="{AA413202-DA89-40EB-AF89-88A0582873A7}">
      <dgm:prSet/>
      <dgm:spPr>
        <a:ln w="38100">
          <a:solidFill>
            <a:srgbClr val="676D7F"/>
          </a:solidFill>
        </a:ln>
      </dgm:spPr>
      <dgm:t>
        <a:bodyPr/>
        <a:lstStyle/>
        <a:p>
          <a:pPr>
            <a:buFont typeface="Wingdings" panose="05000000000000000000" pitchFamily="2" charset="2"/>
            <a:buChar char="§"/>
          </a:pPr>
          <a:r>
            <a:rPr lang="en-US">
              <a:solidFill>
                <a:srgbClr val="676D7F"/>
              </a:solidFill>
            </a:rPr>
            <a:t>Agency Phone Number</a:t>
          </a:r>
        </a:p>
      </dgm:t>
    </dgm:pt>
    <dgm:pt modelId="{2766E46D-12A5-43C5-8924-B7B39A572C7D}" type="parTrans" cxnId="{D203FDDF-039B-4869-8DFD-CAB0106FA5CC}">
      <dgm:prSet/>
      <dgm:spPr/>
      <dgm:t>
        <a:bodyPr/>
        <a:lstStyle/>
        <a:p>
          <a:endParaRPr lang="en-US"/>
        </a:p>
      </dgm:t>
    </dgm:pt>
    <dgm:pt modelId="{6C8E8CAC-DE6A-475E-9E52-20B7ED1088EA}" type="sibTrans" cxnId="{D203FDDF-039B-4869-8DFD-CAB0106FA5CC}">
      <dgm:prSet/>
      <dgm:spPr/>
      <dgm:t>
        <a:bodyPr/>
        <a:lstStyle/>
        <a:p>
          <a:endParaRPr lang="en-US"/>
        </a:p>
      </dgm:t>
    </dgm:pt>
    <dgm:pt modelId="{6B0D5852-8F0E-41A1-BA69-83809F567CE4}">
      <dgm:prSet/>
      <dgm:spPr>
        <a:ln w="38100">
          <a:solidFill>
            <a:srgbClr val="676D7F"/>
          </a:solidFill>
        </a:ln>
      </dgm:spPr>
      <dgm:t>
        <a:bodyPr/>
        <a:lstStyle/>
        <a:p>
          <a:pPr>
            <a:buFont typeface="Wingdings" panose="05000000000000000000" pitchFamily="2" charset="2"/>
            <a:buChar char="§"/>
          </a:pPr>
          <a:r>
            <a:rPr lang="en-US">
              <a:solidFill>
                <a:srgbClr val="676D7F"/>
              </a:solidFill>
            </a:rPr>
            <a:t>VIN number</a:t>
          </a:r>
        </a:p>
      </dgm:t>
    </dgm:pt>
    <dgm:pt modelId="{293CCE22-B960-4049-98CA-CC45C15A9F10}" type="parTrans" cxnId="{1E5C586A-7ED2-45FD-84F8-2250574BACC0}">
      <dgm:prSet/>
      <dgm:spPr/>
      <dgm:t>
        <a:bodyPr/>
        <a:lstStyle/>
        <a:p>
          <a:endParaRPr lang="en-US"/>
        </a:p>
      </dgm:t>
    </dgm:pt>
    <dgm:pt modelId="{637B23CE-1EA0-4687-B776-C65E2F302CD6}" type="sibTrans" cxnId="{1E5C586A-7ED2-45FD-84F8-2250574BACC0}">
      <dgm:prSet/>
      <dgm:spPr/>
      <dgm:t>
        <a:bodyPr/>
        <a:lstStyle/>
        <a:p>
          <a:endParaRPr lang="en-US"/>
        </a:p>
      </dgm:t>
    </dgm:pt>
    <dgm:pt modelId="{0D7D05A1-ADE8-4E7F-90EB-A36282FE01B7}">
      <dgm:prSet/>
      <dgm:spPr>
        <a:ln w="38100">
          <a:solidFill>
            <a:srgbClr val="676D7F"/>
          </a:solidFill>
        </a:ln>
      </dgm:spPr>
      <dgm:t>
        <a:bodyPr/>
        <a:lstStyle/>
        <a:p>
          <a:pPr>
            <a:buFont typeface="Wingdings" panose="05000000000000000000" pitchFamily="2" charset="2"/>
            <a:buChar char="§"/>
          </a:pPr>
          <a:r>
            <a:rPr lang="en-US">
              <a:solidFill>
                <a:srgbClr val="676D7F"/>
              </a:solidFill>
            </a:rPr>
            <a:t>Seat Belt</a:t>
          </a:r>
        </a:p>
      </dgm:t>
    </dgm:pt>
    <dgm:pt modelId="{4FFA7675-A47E-462D-A4AE-55067547D3DA}" type="parTrans" cxnId="{872EF3F7-4632-4389-9D73-9665A9932372}">
      <dgm:prSet/>
      <dgm:spPr/>
      <dgm:t>
        <a:bodyPr/>
        <a:lstStyle/>
        <a:p>
          <a:endParaRPr lang="en-US"/>
        </a:p>
      </dgm:t>
    </dgm:pt>
    <dgm:pt modelId="{53B85440-DFCF-4649-8C83-07EF3CC967C6}" type="sibTrans" cxnId="{872EF3F7-4632-4389-9D73-9665A9932372}">
      <dgm:prSet/>
      <dgm:spPr/>
      <dgm:t>
        <a:bodyPr/>
        <a:lstStyle/>
        <a:p>
          <a:endParaRPr lang="en-US"/>
        </a:p>
      </dgm:t>
    </dgm:pt>
    <dgm:pt modelId="{024565CD-840A-49F5-A2B7-E93F5D9DBD2F}">
      <dgm:prSet/>
      <dgm:spPr>
        <a:ln w="38100">
          <a:solidFill>
            <a:srgbClr val="676D7F"/>
          </a:solidFill>
        </a:ln>
      </dgm:spPr>
      <dgm:t>
        <a:bodyPr/>
        <a:lstStyle/>
        <a:p>
          <a:pPr>
            <a:buFont typeface="Wingdings" panose="05000000000000000000" pitchFamily="2" charset="2"/>
            <a:buChar char="§"/>
          </a:pPr>
          <a:r>
            <a:rPr lang="en-US">
              <a:solidFill>
                <a:srgbClr val="676D7F"/>
              </a:solidFill>
            </a:rPr>
            <a:t>Missing or inappropriate cutters</a:t>
          </a:r>
        </a:p>
      </dgm:t>
    </dgm:pt>
    <dgm:pt modelId="{084E11A4-19D4-489E-8848-0B6E1A58487D}" type="parTrans" cxnId="{FE97E36B-55F0-4D99-BC88-FF88FD4317DD}">
      <dgm:prSet/>
      <dgm:spPr/>
      <dgm:t>
        <a:bodyPr/>
        <a:lstStyle/>
        <a:p>
          <a:endParaRPr lang="en-US"/>
        </a:p>
      </dgm:t>
    </dgm:pt>
    <dgm:pt modelId="{41592D48-A409-4110-B793-781743ABE2B7}" type="sibTrans" cxnId="{FE97E36B-55F0-4D99-BC88-FF88FD4317DD}">
      <dgm:prSet/>
      <dgm:spPr/>
      <dgm:t>
        <a:bodyPr/>
        <a:lstStyle/>
        <a:p>
          <a:endParaRPr lang="en-US"/>
        </a:p>
      </dgm:t>
    </dgm:pt>
    <dgm:pt modelId="{8458AD43-7555-45B7-A9EE-101ADBBE2CB4}">
      <dgm:prSet/>
      <dgm:spPr>
        <a:ln w="38100">
          <a:solidFill>
            <a:srgbClr val="676D7F"/>
          </a:solidFill>
        </a:ln>
      </dgm:spPr>
      <dgm:t>
        <a:bodyPr/>
        <a:lstStyle/>
        <a:p>
          <a:pPr>
            <a:buFont typeface="Wingdings" panose="05000000000000000000" pitchFamily="2" charset="2"/>
            <a:buChar char="§"/>
          </a:pPr>
          <a:r>
            <a:rPr lang="en-US">
              <a:solidFill>
                <a:srgbClr val="676D7F"/>
              </a:solidFill>
            </a:rPr>
            <a:t>Missing Extenders </a:t>
          </a:r>
        </a:p>
      </dgm:t>
    </dgm:pt>
    <dgm:pt modelId="{AD5975F6-9ADB-4F99-A86B-89C7F97088E3}" type="parTrans" cxnId="{0EC7A3A7-08BA-4E78-A3E4-D5566C126020}">
      <dgm:prSet/>
      <dgm:spPr/>
      <dgm:t>
        <a:bodyPr/>
        <a:lstStyle/>
        <a:p>
          <a:endParaRPr lang="en-US"/>
        </a:p>
      </dgm:t>
    </dgm:pt>
    <dgm:pt modelId="{DD5BA669-CFAC-4B0A-B837-E86B2369319D}" type="sibTrans" cxnId="{0EC7A3A7-08BA-4E78-A3E4-D5566C126020}">
      <dgm:prSet/>
      <dgm:spPr/>
      <dgm:t>
        <a:bodyPr/>
        <a:lstStyle/>
        <a:p>
          <a:endParaRPr lang="en-US"/>
        </a:p>
      </dgm:t>
    </dgm:pt>
    <dgm:pt modelId="{B19600B0-87CA-45E4-BF30-AE6E2C26CD87}">
      <dgm:prSet/>
      <dgm:spPr>
        <a:ln w="38100">
          <a:solidFill>
            <a:srgbClr val="676D7F"/>
          </a:solidFill>
        </a:ln>
      </dgm:spPr>
      <dgm:t>
        <a:bodyPr/>
        <a:lstStyle/>
        <a:p>
          <a:pPr>
            <a:buFont typeface="Wingdings" panose="05000000000000000000" pitchFamily="2" charset="2"/>
            <a:buChar char="§"/>
          </a:pPr>
          <a:r>
            <a:rPr lang="en-US">
              <a:solidFill>
                <a:srgbClr val="676D7F"/>
              </a:solidFill>
            </a:rPr>
            <a:t>No Business Signs</a:t>
          </a:r>
        </a:p>
      </dgm:t>
    </dgm:pt>
    <dgm:pt modelId="{DA5A055F-A19A-4F94-BF77-2B2A86392924}" type="parTrans" cxnId="{D677B0F1-7134-422D-A96D-24917A0506E2}">
      <dgm:prSet/>
      <dgm:spPr/>
      <dgm:t>
        <a:bodyPr/>
        <a:lstStyle/>
        <a:p>
          <a:endParaRPr lang="en-US"/>
        </a:p>
      </dgm:t>
    </dgm:pt>
    <dgm:pt modelId="{8EB052EC-8B39-439F-B579-B84865B254C2}" type="sibTrans" cxnId="{D677B0F1-7134-422D-A96D-24917A0506E2}">
      <dgm:prSet/>
      <dgm:spPr/>
      <dgm:t>
        <a:bodyPr/>
        <a:lstStyle/>
        <a:p>
          <a:endParaRPr lang="en-US"/>
        </a:p>
      </dgm:t>
    </dgm:pt>
    <dgm:pt modelId="{55B0BAC3-19B6-4CD5-B16A-C9B2A5B0CA7F}">
      <dgm:prSet/>
      <dgm:spPr>
        <a:ln w="38100">
          <a:solidFill>
            <a:srgbClr val="676D7F"/>
          </a:solidFill>
        </a:ln>
      </dgm:spPr>
      <dgm:t>
        <a:bodyPr/>
        <a:lstStyle/>
        <a:p>
          <a:pPr>
            <a:buFont typeface="Wingdings" panose="05000000000000000000" pitchFamily="2" charset="2"/>
            <a:buChar char="§"/>
          </a:pPr>
          <a:r>
            <a:rPr lang="en-US">
              <a:solidFill>
                <a:srgbClr val="676D7F"/>
              </a:solidFill>
            </a:rPr>
            <a:t>Lack of Fire Extinguishers</a:t>
          </a:r>
        </a:p>
      </dgm:t>
    </dgm:pt>
    <dgm:pt modelId="{44ED2E77-5AD2-4E38-B469-F224D88EE223}" type="parTrans" cxnId="{60255ECA-FC38-44B0-8D01-2E8FDCF875E4}">
      <dgm:prSet/>
      <dgm:spPr/>
      <dgm:t>
        <a:bodyPr/>
        <a:lstStyle/>
        <a:p>
          <a:endParaRPr lang="en-US"/>
        </a:p>
      </dgm:t>
    </dgm:pt>
    <dgm:pt modelId="{DC5D1F83-ED90-4F39-B9AA-14E9AFE4F830}" type="sibTrans" cxnId="{60255ECA-FC38-44B0-8D01-2E8FDCF875E4}">
      <dgm:prSet/>
      <dgm:spPr/>
      <dgm:t>
        <a:bodyPr/>
        <a:lstStyle/>
        <a:p>
          <a:endParaRPr lang="en-US"/>
        </a:p>
      </dgm:t>
    </dgm:pt>
    <dgm:pt modelId="{EE9D6E18-7EF5-423C-8D8A-A6976265193C}">
      <dgm:prSet/>
      <dgm:spPr>
        <a:ln w="38100">
          <a:solidFill>
            <a:srgbClr val="676D7F"/>
          </a:solidFill>
        </a:ln>
      </dgm:spPr>
      <dgm:t>
        <a:bodyPr/>
        <a:lstStyle/>
        <a:p>
          <a:pPr>
            <a:buFont typeface="Wingdings" panose="05000000000000000000" pitchFamily="2" charset="2"/>
            <a:buChar char="§"/>
          </a:pPr>
          <a:r>
            <a:rPr lang="en-US">
              <a:solidFill>
                <a:srgbClr val="676D7F"/>
              </a:solidFill>
            </a:rPr>
            <a:t>Missing Spill Kits</a:t>
          </a:r>
        </a:p>
      </dgm:t>
    </dgm:pt>
    <dgm:pt modelId="{6AD22EE9-7DC4-4E83-83B9-A5595A5136E8}" type="parTrans" cxnId="{FFB2F0DD-DE8D-49C3-B39A-711BA1F9CB54}">
      <dgm:prSet/>
      <dgm:spPr/>
      <dgm:t>
        <a:bodyPr/>
        <a:lstStyle/>
        <a:p>
          <a:endParaRPr lang="en-US"/>
        </a:p>
      </dgm:t>
    </dgm:pt>
    <dgm:pt modelId="{9A051779-5653-40A9-B0E7-EA3D9B8ED4C0}" type="sibTrans" cxnId="{FFB2F0DD-DE8D-49C3-B39A-711BA1F9CB54}">
      <dgm:prSet/>
      <dgm:spPr/>
      <dgm:t>
        <a:bodyPr/>
        <a:lstStyle/>
        <a:p>
          <a:endParaRPr lang="en-US"/>
        </a:p>
      </dgm:t>
    </dgm:pt>
    <dgm:pt modelId="{FF32AC65-D2DC-4BE8-A649-A71BF212494B}">
      <dgm:prSet/>
      <dgm:spPr>
        <a:ln w="38100">
          <a:solidFill>
            <a:srgbClr val="676D7F"/>
          </a:solidFill>
        </a:ln>
      </dgm:spPr>
      <dgm:t>
        <a:bodyPr/>
        <a:lstStyle/>
        <a:p>
          <a:pPr>
            <a:buFont typeface="Wingdings" panose="05000000000000000000" pitchFamily="2" charset="2"/>
            <a:buChar char="§"/>
          </a:pPr>
          <a:r>
            <a:rPr lang="en-US">
              <a:solidFill>
                <a:srgbClr val="676D7F"/>
              </a:solidFill>
            </a:rPr>
            <a:t>Registration</a:t>
          </a:r>
        </a:p>
      </dgm:t>
    </dgm:pt>
    <dgm:pt modelId="{73D928C5-93D7-4144-93AF-D8D95406FAC1}" type="parTrans" cxnId="{FDF9DE68-3D13-4CC2-843D-0338AA2FCFE7}">
      <dgm:prSet/>
      <dgm:spPr/>
      <dgm:t>
        <a:bodyPr/>
        <a:lstStyle/>
        <a:p>
          <a:endParaRPr lang="en-US"/>
        </a:p>
      </dgm:t>
    </dgm:pt>
    <dgm:pt modelId="{CD50E897-4668-469B-904F-590A0AD1A9D3}" type="sibTrans" cxnId="{FDF9DE68-3D13-4CC2-843D-0338AA2FCFE7}">
      <dgm:prSet/>
      <dgm:spPr/>
      <dgm:t>
        <a:bodyPr/>
        <a:lstStyle/>
        <a:p>
          <a:endParaRPr lang="en-US"/>
        </a:p>
      </dgm:t>
    </dgm:pt>
    <dgm:pt modelId="{E3845ECD-2A5E-4E36-82B8-58E33E07EA96}" type="pres">
      <dgm:prSet presAssocID="{72A4D914-AC39-4947-8711-22B561FCCB60}" presName="linear" presStyleCnt="0">
        <dgm:presLayoutVars>
          <dgm:dir/>
          <dgm:animLvl val="lvl"/>
          <dgm:resizeHandles val="exact"/>
        </dgm:presLayoutVars>
      </dgm:prSet>
      <dgm:spPr/>
    </dgm:pt>
    <dgm:pt modelId="{70648332-E9F7-4225-80ED-1BF18CA5B032}" type="pres">
      <dgm:prSet presAssocID="{EBD77AEB-7B46-4A86-B182-2CD272D34BFF}" presName="parentLin" presStyleCnt="0"/>
      <dgm:spPr/>
    </dgm:pt>
    <dgm:pt modelId="{60C00D0D-FE0F-429C-B750-79A3879725A7}" type="pres">
      <dgm:prSet presAssocID="{EBD77AEB-7B46-4A86-B182-2CD272D34BFF}" presName="parentLeftMargin" presStyleLbl="node1" presStyleIdx="0" presStyleCnt="1"/>
      <dgm:spPr/>
    </dgm:pt>
    <dgm:pt modelId="{21FF4457-90AA-46D2-993B-D4970B71ED0D}" type="pres">
      <dgm:prSet presAssocID="{EBD77AEB-7B46-4A86-B182-2CD272D34BFF}" presName="parentText" presStyleLbl="node1" presStyleIdx="0" presStyleCnt="1">
        <dgm:presLayoutVars>
          <dgm:chMax val="0"/>
          <dgm:bulletEnabled val="1"/>
        </dgm:presLayoutVars>
      </dgm:prSet>
      <dgm:spPr/>
    </dgm:pt>
    <dgm:pt modelId="{8166A71A-02A3-465B-A3D8-34CA87A1606D}" type="pres">
      <dgm:prSet presAssocID="{EBD77AEB-7B46-4A86-B182-2CD272D34BFF}" presName="negativeSpace" presStyleCnt="0"/>
      <dgm:spPr/>
    </dgm:pt>
    <dgm:pt modelId="{33406E01-4F06-40B2-9C32-0F057770B331}" type="pres">
      <dgm:prSet presAssocID="{EBD77AEB-7B46-4A86-B182-2CD272D34BFF}" presName="childText" presStyleLbl="conFgAcc1" presStyleIdx="0" presStyleCnt="1" custLinFactNeighborX="0" custLinFactNeighborY="-8804">
        <dgm:presLayoutVars>
          <dgm:bulletEnabled val="1"/>
        </dgm:presLayoutVars>
      </dgm:prSet>
      <dgm:spPr/>
    </dgm:pt>
  </dgm:ptLst>
  <dgm:cxnLst>
    <dgm:cxn modelId="{08BAC20C-5D69-45DE-A272-CDC5B98B48C6}" type="presOf" srcId="{FBE403BA-DB68-4B34-94E4-78C6D330A178}" destId="{33406E01-4F06-40B2-9C32-0F057770B331}" srcOrd="0" destOrd="5" presId="urn:microsoft.com/office/officeart/2005/8/layout/list1"/>
    <dgm:cxn modelId="{2DE75F0D-8566-4509-8BC5-218AB9C63FB7}" type="presOf" srcId="{FF32AC65-D2DC-4BE8-A649-A71BF212494B}" destId="{33406E01-4F06-40B2-9C32-0F057770B331}" srcOrd="0" destOrd="3" presId="urn:microsoft.com/office/officeart/2005/8/layout/list1"/>
    <dgm:cxn modelId="{1887610F-EFEB-4EAD-9986-D854262BD27E}" type="presOf" srcId="{EBD77AEB-7B46-4A86-B182-2CD272D34BFF}" destId="{60C00D0D-FE0F-429C-B750-79A3879725A7}" srcOrd="0" destOrd="0" presId="urn:microsoft.com/office/officeart/2005/8/layout/list1"/>
    <dgm:cxn modelId="{85D49B13-3CAE-482E-8986-6ACB366A8DB5}" type="presOf" srcId="{06249599-3445-401F-9E64-9E55849D8F3B}" destId="{33406E01-4F06-40B2-9C32-0F057770B331}" srcOrd="0" destOrd="1" presId="urn:microsoft.com/office/officeart/2005/8/layout/list1"/>
    <dgm:cxn modelId="{EB0CC31A-015B-4AE0-BCD4-8B5742986BC2}" type="presOf" srcId="{D52D4D01-AEC9-4006-8D22-58ADD925E10B}" destId="{33406E01-4F06-40B2-9C32-0F057770B331}" srcOrd="0" destOrd="4" presId="urn:microsoft.com/office/officeart/2005/8/layout/list1"/>
    <dgm:cxn modelId="{3B9BEA30-AC63-46EE-80A0-49E06BBF9F79}" type="presOf" srcId="{8458AD43-7555-45B7-A9EE-101ADBBE2CB4}" destId="{33406E01-4F06-40B2-9C32-0F057770B331}" srcOrd="0" destOrd="10" presId="urn:microsoft.com/office/officeart/2005/8/layout/list1"/>
    <dgm:cxn modelId="{0B63D833-7AA8-477B-941E-5D747FE95E5F}" srcId="{EBD77AEB-7B46-4A86-B182-2CD272D34BFF}" destId="{D52D4D01-AEC9-4006-8D22-58ADD925E10B}" srcOrd="2" destOrd="0" parTransId="{DE42917F-EB19-45C4-A39C-47CC972C6746}" sibTransId="{CEC64747-2001-4D71-8282-46D398FA0B83}"/>
    <dgm:cxn modelId="{46B66D5D-253F-4BAA-A87E-A48848EF818B}" srcId="{D52D4D01-AEC9-4006-8D22-58ADD925E10B}" destId="{FBE403BA-DB68-4B34-94E4-78C6D330A178}" srcOrd="0" destOrd="0" parTransId="{08364FFA-452F-4985-9802-B544D2B19382}" sibTransId="{4BFA9BE1-EB33-4958-AF55-39A9787C6ABC}"/>
    <dgm:cxn modelId="{E4D9225E-3B36-425A-90DC-3B6FD02471A1}" type="presOf" srcId="{0D7D05A1-ADE8-4E7F-90EB-A36282FE01B7}" destId="{33406E01-4F06-40B2-9C32-0F057770B331}" srcOrd="0" destOrd="8" presId="urn:microsoft.com/office/officeart/2005/8/layout/list1"/>
    <dgm:cxn modelId="{4591D05F-96D0-40A0-8B01-1FB005FDA0DE}" srcId="{06249599-3445-401F-9E64-9E55849D8F3B}" destId="{19461DEB-DC1F-4ADC-B59A-23AEC36F51C2}" srcOrd="0" destOrd="0" parTransId="{843E3573-5F4A-4993-BF26-BBD77DA8DE33}" sibTransId="{FA0AB0A2-4FA1-43D0-A266-5749882B7145}"/>
    <dgm:cxn modelId="{FDF9DE68-3D13-4CC2-843D-0338AA2FCFE7}" srcId="{06249599-3445-401F-9E64-9E55849D8F3B}" destId="{FF32AC65-D2DC-4BE8-A649-A71BF212494B}" srcOrd="1" destOrd="0" parTransId="{73D928C5-93D7-4144-93AF-D8D95406FAC1}" sibTransId="{CD50E897-4668-469B-904F-590A0AD1A9D3}"/>
    <dgm:cxn modelId="{1E5C586A-7ED2-45FD-84F8-2250574BACC0}" srcId="{D52D4D01-AEC9-4006-8D22-58ADD925E10B}" destId="{6B0D5852-8F0E-41A1-BA69-83809F567CE4}" srcOrd="2" destOrd="0" parTransId="{293CCE22-B960-4049-98CA-CC45C15A9F10}" sibTransId="{637B23CE-1EA0-4687-B776-C65E2F302CD6}"/>
    <dgm:cxn modelId="{02537F6B-36A6-4632-A98A-8888F3697557}" type="presOf" srcId="{EBD77AEB-7B46-4A86-B182-2CD272D34BFF}" destId="{21FF4457-90AA-46D2-993B-D4970B71ED0D}" srcOrd="1" destOrd="0" presId="urn:microsoft.com/office/officeart/2005/8/layout/list1"/>
    <dgm:cxn modelId="{FE97E36B-55F0-4D99-BC88-FF88FD4317DD}" srcId="{0D7D05A1-ADE8-4E7F-90EB-A36282FE01B7}" destId="{024565CD-840A-49F5-A2B7-E93F5D9DBD2F}" srcOrd="0" destOrd="0" parTransId="{084E11A4-19D4-489E-8848-0B6E1A58487D}" sibTransId="{41592D48-A409-4110-B793-781743ABE2B7}"/>
    <dgm:cxn modelId="{A285D171-8923-4080-8766-6D90390A22E4}" srcId="{EBD77AEB-7B46-4A86-B182-2CD272D34BFF}" destId="{06249599-3445-401F-9E64-9E55849D8F3B}" srcOrd="1" destOrd="0" parTransId="{08F5C9F8-8128-401D-AD7D-389D91826A30}" sibTransId="{2FEDA4BD-3C84-494E-9478-8754DD4FF746}"/>
    <dgm:cxn modelId="{187EB295-D7A0-4E08-B8A8-EABC4522C929}" type="presOf" srcId="{6B0D5852-8F0E-41A1-BA69-83809F567CE4}" destId="{33406E01-4F06-40B2-9C32-0F057770B331}" srcOrd="0" destOrd="7" presId="urn:microsoft.com/office/officeart/2005/8/layout/list1"/>
    <dgm:cxn modelId="{9FE52C97-0D46-426B-88F1-EAB1156D2E9B}" srcId="{EBD77AEB-7B46-4A86-B182-2CD272D34BFF}" destId="{7BBA2C98-A513-4347-9417-1AFBFFACCDAF}" srcOrd="0" destOrd="0" parTransId="{69316DB2-C1AD-48E1-89F4-2D6EA14D6F0A}" sibTransId="{11DF8109-E10A-44DC-BC64-5B9CA9C5F98B}"/>
    <dgm:cxn modelId="{FE8BB59A-1FC3-498D-BE2E-8432A73AAA37}" type="presOf" srcId="{024565CD-840A-49F5-A2B7-E93F5D9DBD2F}" destId="{33406E01-4F06-40B2-9C32-0F057770B331}" srcOrd="0" destOrd="9" presId="urn:microsoft.com/office/officeart/2005/8/layout/list1"/>
    <dgm:cxn modelId="{32C2A49D-95E1-439D-A2FD-AFFE3D855709}" type="presOf" srcId="{B19600B0-87CA-45E4-BF30-AE6E2C26CD87}" destId="{33406E01-4F06-40B2-9C32-0F057770B331}" srcOrd="0" destOrd="11" presId="urn:microsoft.com/office/officeart/2005/8/layout/list1"/>
    <dgm:cxn modelId="{66A46FA5-30E4-4A37-B04C-28A58F8EF6BD}" type="presOf" srcId="{55B0BAC3-19B6-4CD5-B16A-C9B2A5B0CA7F}" destId="{33406E01-4F06-40B2-9C32-0F057770B331}" srcOrd="0" destOrd="12" presId="urn:microsoft.com/office/officeart/2005/8/layout/list1"/>
    <dgm:cxn modelId="{FB3E05A7-D202-4EE0-BEF9-E866C36D6713}" type="presOf" srcId="{19461DEB-DC1F-4ADC-B59A-23AEC36F51C2}" destId="{33406E01-4F06-40B2-9C32-0F057770B331}" srcOrd="0" destOrd="2" presId="urn:microsoft.com/office/officeart/2005/8/layout/list1"/>
    <dgm:cxn modelId="{0EC7A3A7-08BA-4E78-A3E4-D5566C126020}" srcId="{0D7D05A1-ADE8-4E7F-90EB-A36282FE01B7}" destId="{8458AD43-7555-45B7-A9EE-101ADBBE2CB4}" srcOrd="1" destOrd="0" parTransId="{AD5975F6-9ADB-4F99-A86B-89C7F97088E3}" sibTransId="{DD5BA669-CFAC-4B0A-B837-E86B2369319D}"/>
    <dgm:cxn modelId="{4333E3C2-E2F9-4230-842B-9AFE70BD3E24}" type="presOf" srcId="{EE9D6E18-7EF5-423C-8D8A-A6976265193C}" destId="{33406E01-4F06-40B2-9C32-0F057770B331}" srcOrd="0" destOrd="13" presId="urn:microsoft.com/office/officeart/2005/8/layout/list1"/>
    <dgm:cxn modelId="{4568AAC8-05E3-48A5-A479-1135BAFF2988}" srcId="{72A4D914-AC39-4947-8711-22B561FCCB60}" destId="{EBD77AEB-7B46-4A86-B182-2CD272D34BFF}" srcOrd="0" destOrd="0" parTransId="{08E4AFA8-8C3F-4904-AE88-A3EBF646984C}" sibTransId="{72B8B735-11BE-4312-8F6D-8E2026B2A415}"/>
    <dgm:cxn modelId="{60255ECA-FC38-44B0-8D01-2E8FDCF875E4}" srcId="{EBD77AEB-7B46-4A86-B182-2CD272D34BFF}" destId="{55B0BAC3-19B6-4CD5-B16A-C9B2A5B0CA7F}" srcOrd="5" destOrd="0" parTransId="{44ED2E77-5AD2-4E38-B469-F224D88EE223}" sibTransId="{DC5D1F83-ED90-4F39-B9AA-14E9AFE4F830}"/>
    <dgm:cxn modelId="{9B27B7CD-7417-4723-AC66-9532E62C9E21}" type="presOf" srcId="{AA413202-DA89-40EB-AF89-88A0582873A7}" destId="{33406E01-4F06-40B2-9C32-0F057770B331}" srcOrd="0" destOrd="6" presId="urn:microsoft.com/office/officeart/2005/8/layout/list1"/>
    <dgm:cxn modelId="{FFB2F0DD-DE8D-49C3-B39A-711BA1F9CB54}" srcId="{EBD77AEB-7B46-4A86-B182-2CD272D34BFF}" destId="{EE9D6E18-7EF5-423C-8D8A-A6976265193C}" srcOrd="6" destOrd="0" parTransId="{6AD22EE9-7DC4-4E83-83B9-A5595A5136E8}" sibTransId="{9A051779-5653-40A9-B0E7-EA3D9B8ED4C0}"/>
    <dgm:cxn modelId="{D203FDDF-039B-4869-8DFD-CAB0106FA5CC}" srcId="{D52D4D01-AEC9-4006-8D22-58ADD925E10B}" destId="{AA413202-DA89-40EB-AF89-88A0582873A7}" srcOrd="1" destOrd="0" parTransId="{2766E46D-12A5-43C5-8924-B7B39A572C7D}" sibTransId="{6C8E8CAC-DE6A-475E-9E52-20B7ED1088EA}"/>
    <dgm:cxn modelId="{EC2F49F1-EB93-4321-BC9F-D302EA20CE41}" type="presOf" srcId="{7BBA2C98-A513-4347-9417-1AFBFFACCDAF}" destId="{33406E01-4F06-40B2-9C32-0F057770B331}" srcOrd="0" destOrd="0" presId="urn:microsoft.com/office/officeart/2005/8/layout/list1"/>
    <dgm:cxn modelId="{D677B0F1-7134-422D-A96D-24917A0506E2}" srcId="{EBD77AEB-7B46-4A86-B182-2CD272D34BFF}" destId="{B19600B0-87CA-45E4-BF30-AE6E2C26CD87}" srcOrd="4" destOrd="0" parTransId="{DA5A055F-A19A-4F94-BF77-2B2A86392924}" sibTransId="{8EB052EC-8B39-439F-B579-B84865B254C2}"/>
    <dgm:cxn modelId="{CA0162F6-9390-48AD-8C20-8FDEB60E5E38}" type="presOf" srcId="{72A4D914-AC39-4947-8711-22B561FCCB60}" destId="{E3845ECD-2A5E-4E36-82B8-58E33E07EA96}" srcOrd="0" destOrd="0" presId="urn:microsoft.com/office/officeart/2005/8/layout/list1"/>
    <dgm:cxn modelId="{872EF3F7-4632-4389-9D73-9665A9932372}" srcId="{EBD77AEB-7B46-4A86-B182-2CD272D34BFF}" destId="{0D7D05A1-ADE8-4E7F-90EB-A36282FE01B7}" srcOrd="3" destOrd="0" parTransId="{4FFA7675-A47E-462D-A4AE-55067547D3DA}" sibTransId="{53B85440-DFCF-4649-8C83-07EF3CC967C6}"/>
    <dgm:cxn modelId="{294A1344-2196-421E-997D-97B13FC6729D}" type="presParOf" srcId="{E3845ECD-2A5E-4E36-82B8-58E33E07EA96}" destId="{70648332-E9F7-4225-80ED-1BF18CA5B032}" srcOrd="0" destOrd="0" presId="urn:microsoft.com/office/officeart/2005/8/layout/list1"/>
    <dgm:cxn modelId="{AE8B98F0-0B9F-44C6-9CD6-81160B09FE42}" type="presParOf" srcId="{70648332-E9F7-4225-80ED-1BF18CA5B032}" destId="{60C00D0D-FE0F-429C-B750-79A3879725A7}" srcOrd="0" destOrd="0" presId="urn:microsoft.com/office/officeart/2005/8/layout/list1"/>
    <dgm:cxn modelId="{5E9F755E-63DE-404C-8529-BFE44796B5F0}" type="presParOf" srcId="{70648332-E9F7-4225-80ED-1BF18CA5B032}" destId="{21FF4457-90AA-46D2-993B-D4970B71ED0D}" srcOrd="1" destOrd="0" presId="urn:microsoft.com/office/officeart/2005/8/layout/list1"/>
    <dgm:cxn modelId="{E4F2E7D9-8102-4F5D-AD9A-F93C7398E6B0}" type="presParOf" srcId="{E3845ECD-2A5E-4E36-82B8-58E33E07EA96}" destId="{8166A71A-02A3-465B-A3D8-34CA87A1606D}" srcOrd="1" destOrd="0" presId="urn:microsoft.com/office/officeart/2005/8/layout/list1"/>
    <dgm:cxn modelId="{127B2F22-1CD6-4CC7-BEBF-5F43E9A9B71D}" type="presParOf" srcId="{E3845ECD-2A5E-4E36-82B8-58E33E07EA96}" destId="{33406E01-4F06-40B2-9C32-0F057770B331}" srcOrd="2" destOrd="0" presId="urn:microsoft.com/office/officeart/2005/8/layout/list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6ECDD25-00F5-4E68-A0F8-DB92E4D97D1B}"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1622DE3C-14F4-4739-A841-FCAF0333D6F9}">
      <dgm:prSet custT="1"/>
      <dgm:spPr>
        <a:solidFill>
          <a:schemeClr val="bg1">
            <a:alpha val="51000"/>
          </a:schemeClr>
        </a:solidFill>
        <a:ln w="38100">
          <a:solidFill>
            <a:srgbClr val="676D7F"/>
          </a:solidFill>
        </a:ln>
      </dgm:spPr>
      <dgm:t>
        <a:bodyPr/>
        <a:lstStyle/>
        <a:p>
          <a:pPr>
            <a:buNone/>
          </a:pPr>
          <a:r>
            <a:rPr lang="en-US" sz="1800" b="1">
              <a:solidFill>
                <a:srgbClr val="676D7F"/>
              </a:solidFill>
            </a:rPr>
            <a:t>Key Safety Features of Equipment to Consider</a:t>
          </a:r>
          <a:endParaRPr lang="en-US" sz="1800">
            <a:solidFill>
              <a:srgbClr val="676D7F"/>
            </a:solidFill>
          </a:endParaRPr>
        </a:p>
      </dgm:t>
    </dgm:pt>
    <dgm:pt modelId="{8F82CB49-3217-48B5-809E-9D1B020223A0}" type="parTrans" cxnId="{09E539C6-69EB-4CB4-AE04-A7352AD77DD3}">
      <dgm:prSet/>
      <dgm:spPr/>
      <dgm:t>
        <a:bodyPr/>
        <a:lstStyle/>
        <a:p>
          <a:endParaRPr lang="en-US"/>
        </a:p>
      </dgm:t>
    </dgm:pt>
    <dgm:pt modelId="{F2A31AD4-4F54-4BD8-8C1D-3840306C2D60}" type="sibTrans" cxnId="{09E539C6-69EB-4CB4-AE04-A7352AD77DD3}">
      <dgm:prSet/>
      <dgm:spPr/>
      <dgm:t>
        <a:bodyPr/>
        <a:lstStyle/>
        <a:p>
          <a:endParaRPr lang="en-US"/>
        </a:p>
      </dgm:t>
    </dgm:pt>
    <dgm:pt modelId="{6A563143-E8E7-4FD0-9FE9-8A2F533B3BAE}">
      <dgm:prSet custT="1"/>
      <dgm:spPr>
        <a:solidFill>
          <a:schemeClr val="bg1">
            <a:alpha val="51000"/>
          </a:schemeClr>
        </a:solidFill>
        <a:ln w="38100">
          <a:solidFill>
            <a:srgbClr val="676D7F"/>
          </a:solidFill>
        </a:ln>
      </dgm:spPr>
      <dgm:t>
        <a:bodyPr/>
        <a:lstStyle/>
        <a:p>
          <a:pPr>
            <a:buFont typeface="Wingdings" panose="05000000000000000000" pitchFamily="2" charset="2"/>
            <a:buChar char="§"/>
          </a:pPr>
          <a:r>
            <a:rPr lang="en-US" sz="1800" b="1">
              <a:solidFill>
                <a:srgbClr val="676D7F"/>
              </a:solidFill>
            </a:rPr>
            <a:t>Comfortable and Sturdy Seats - </a:t>
          </a:r>
          <a:r>
            <a:rPr lang="en-US" sz="1800">
              <a:solidFill>
                <a:srgbClr val="676D7F"/>
              </a:solidFill>
            </a:rPr>
            <a:t>Ensure Seats accommodate various body types and offer secure support.</a:t>
          </a:r>
        </a:p>
      </dgm:t>
    </dgm:pt>
    <dgm:pt modelId="{E9DDFABA-D5BD-4064-BE2E-75CBD38E19B5}" type="parTrans" cxnId="{01A1404F-CD4D-4361-890E-879E7690D42E}">
      <dgm:prSet/>
      <dgm:spPr/>
      <dgm:t>
        <a:bodyPr/>
        <a:lstStyle/>
        <a:p>
          <a:endParaRPr lang="en-US"/>
        </a:p>
      </dgm:t>
    </dgm:pt>
    <dgm:pt modelId="{4AB4F846-B55D-46ED-9616-58883382B5AB}" type="sibTrans" cxnId="{01A1404F-CD4D-4361-890E-879E7690D42E}">
      <dgm:prSet/>
      <dgm:spPr/>
      <dgm:t>
        <a:bodyPr/>
        <a:lstStyle/>
        <a:p>
          <a:endParaRPr lang="en-US"/>
        </a:p>
      </dgm:t>
    </dgm:pt>
    <dgm:pt modelId="{0B94F06B-D32B-4549-BD2A-CBD564BDC9CE}">
      <dgm:prSet custT="1"/>
      <dgm:spPr>
        <a:solidFill>
          <a:schemeClr val="bg1">
            <a:alpha val="51000"/>
          </a:schemeClr>
        </a:solidFill>
        <a:ln w="38100">
          <a:solidFill>
            <a:srgbClr val="676D7F"/>
          </a:solidFill>
        </a:ln>
      </dgm:spPr>
      <dgm:t>
        <a:bodyPr/>
        <a:lstStyle/>
        <a:p>
          <a:pPr>
            <a:buFont typeface="Wingdings" panose="05000000000000000000" pitchFamily="2" charset="2"/>
            <a:buChar char="§"/>
          </a:pPr>
          <a:r>
            <a:rPr lang="en-US" sz="1800" b="1">
              <a:solidFill>
                <a:srgbClr val="676D7F"/>
              </a:solidFill>
            </a:rPr>
            <a:t>Leg or Foot Stabilizers - </a:t>
          </a:r>
          <a:r>
            <a:rPr lang="en-US" sz="1800">
              <a:solidFill>
                <a:srgbClr val="676D7F"/>
              </a:solidFill>
            </a:rPr>
            <a:t>Provide extra support for participants with limited mobility in their legs or feet.</a:t>
          </a:r>
        </a:p>
      </dgm:t>
    </dgm:pt>
    <dgm:pt modelId="{AB3FF21B-BA84-44E0-A48D-C62E9D3CC790}" type="parTrans" cxnId="{526C220B-BEC6-4FA1-9082-AE964373F6D1}">
      <dgm:prSet/>
      <dgm:spPr/>
      <dgm:t>
        <a:bodyPr/>
        <a:lstStyle/>
        <a:p>
          <a:endParaRPr lang="en-US"/>
        </a:p>
      </dgm:t>
    </dgm:pt>
    <dgm:pt modelId="{B28128FE-13B2-4B84-B9F0-C8CB666851EC}" type="sibTrans" cxnId="{526C220B-BEC6-4FA1-9082-AE964373F6D1}">
      <dgm:prSet/>
      <dgm:spPr/>
      <dgm:t>
        <a:bodyPr/>
        <a:lstStyle/>
        <a:p>
          <a:endParaRPr lang="en-US"/>
        </a:p>
      </dgm:t>
    </dgm:pt>
    <dgm:pt modelId="{8CC339F3-0A64-4FC4-B590-5C560926444F}">
      <dgm:prSet custT="1"/>
      <dgm:spPr>
        <a:solidFill>
          <a:schemeClr val="bg1">
            <a:alpha val="51000"/>
          </a:schemeClr>
        </a:solidFill>
        <a:ln w="38100">
          <a:solidFill>
            <a:srgbClr val="676D7F"/>
          </a:solidFill>
        </a:ln>
      </dgm:spPr>
      <dgm:t>
        <a:bodyPr/>
        <a:lstStyle/>
        <a:p>
          <a:pPr>
            <a:buFont typeface="Wingdings" panose="05000000000000000000" pitchFamily="2" charset="2"/>
            <a:buChar char="§"/>
          </a:pPr>
          <a:r>
            <a:rPr lang="en-US" sz="1800" b="1">
              <a:solidFill>
                <a:srgbClr val="676D7F"/>
              </a:solidFill>
            </a:rPr>
            <a:t>Large Footbeds and Foot Straps - </a:t>
          </a:r>
          <a:r>
            <a:rPr lang="en-US" sz="1800">
              <a:solidFill>
                <a:srgbClr val="676D7F"/>
              </a:solidFill>
            </a:rPr>
            <a:t>Allow participants to comfortably and safely use pedals, especially for those with limited mobility or balance.</a:t>
          </a:r>
        </a:p>
      </dgm:t>
    </dgm:pt>
    <dgm:pt modelId="{B71AA07E-3662-48E8-8B77-5E2C4FF1DDE6}" type="parTrans" cxnId="{01BA3413-90F0-4FDE-8457-CA5BE4B8681C}">
      <dgm:prSet/>
      <dgm:spPr/>
      <dgm:t>
        <a:bodyPr/>
        <a:lstStyle/>
        <a:p>
          <a:endParaRPr lang="en-US"/>
        </a:p>
      </dgm:t>
    </dgm:pt>
    <dgm:pt modelId="{C9D7B6F5-45B9-459F-A139-4D46A42EF55B}" type="sibTrans" cxnId="{01BA3413-90F0-4FDE-8457-CA5BE4B8681C}">
      <dgm:prSet/>
      <dgm:spPr/>
      <dgm:t>
        <a:bodyPr/>
        <a:lstStyle/>
        <a:p>
          <a:endParaRPr lang="en-US"/>
        </a:p>
      </dgm:t>
    </dgm:pt>
    <dgm:pt modelId="{DDBFB22D-0060-4173-82A7-91D358F01D27}">
      <dgm:prSet custT="1"/>
      <dgm:spPr>
        <a:solidFill>
          <a:schemeClr val="bg1">
            <a:alpha val="51000"/>
          </a:schemeClr>
        </a:solidFill>
        <a:ln w="38100">
          <a:solidFill>
            <a:srgbClr val="676D7F"/>
          </a:solidFill>
        </a:ln>
      </dgm:spPr>
      <dgm:t>
        <a:bodyPr/>
        <a:lstStyle/>
        <a:p>
          <a:pPr>
            <a:buFont typeface="Wingdings" panose="05000000000000000000" pitchFamily="2" charset="2"/>
            <a:buChar char="§"/>
          </a:pPr>
          <a:r>
            <a:rPr lang="en-US" sz="1800" b="1">
              <a:solidFill>
                <a:srgbClr val="676D7F"/>
              </a:solidFill>
            </a:rPr>
            <a:t>Self-Powered Machines - </a:t>
          </a:r>
          <a:r>
            <a:rPr lang="en-US" sz="1800">
              <a:solidFill>
                <a:srgbClr val="676D7F"/>
              </a:solidFill>
            </a:rPr>
            <a:t>Equipment that maintains function at very low speeds, offering a range of exercise options.</a:t>
          </a:r>
        </a:p>
      </dgm:t>
    </dgm:pt>
    <dgm:pt modelId="{02B68691-92C4-48CF-ABFD-8FBB2AF4E0D8}" type="parTrans" cxnId="{E6183461-F588-42A8-A3C9-DC767B94A2E3}">
      <dgm:prSet/>
      <dgm:spPr/>
      <dgm:t>
        <a:bodyPr/>
        <a:lstStyle/>
        <a:p>
          <a:endParaRPr lang="en-US"/>
        </a:p>
      </dgm:t>
    </dgm:pt>
    <dgm:pt modelId="{5AC3FEB7-1A77-46C8-B828-EAA9D55259F7}" type="sibTrans" cxnId="{E6183461-F588-42A8-A3C9-DC767B94A2E3}">
      <dgm:prSet/>
      <dgm:spPr/>
      <dgm:t>
        <a:bodyPr/>
        <a:lstStyle/>
        <a:p>
          <a:endParaRPr lang="en-US"/>
        </a:p>
      </dgm:t>
    </dgm:pt>
    <dgm:pt modelId="{2BDCEE94-0FB3-447D-9373-D0005CA3C5B8}">
      <dgm:prSet custT="1"/>
      <dgm:spPr>
        <a:solidFill>
          <a:schemeClr val="bg1">
            <a:alpha val="51000"/>
          </a:schemeClr>
        </a:solidFill>
        <a:ln w="38100">
          <a:solidFill>
            <a:srgbClr val="676D7F"/>
          </a:solidFill>
        </a:ln>
      </dgm:spPr>
      <dgm:t>
        <a:bodyPr/>
        <a:lstStyle/>
        <a:p>
          <a:pPr>
            <a:buFont typeface="Wingdings" panose="05000000000000000000" pitchFamily="2" charset="2"/>
            <a:buChar char="§"/>
          </a:pPr>
          <a:r>
            <a:rPr lang="en-US" sz="1800" b="1">
              <a:solidFill>
                <a:srgbClr val="676D7F"/>
              </a:solidFill>
            </a:rPr>
            <a:t>Adaptive Accessories - </a:t>
          </a:r>
          <a:r>
            <a:rPr lang="en-US" sz="1800">
              <a:solidFill>
                <a:srgbClr val="676D7F"/>
              </a:solidFill>
            </a:rPr>
            <a:t>Consider accessories that allow participants to adjust the equipment to their specific needs, such as arm handles and leg crank adjustments. </a:t>
          </a:r>
        </a:p>
      </dgm:t>
    </dgm:pt>
    <dgm:pt modelId="{E032FA34-CEF9-44F7-A9A6-6C5C9AF76ECB}" type="parTrans" cxnId="{F01CFF9C-DDB6-4836-8CEB-4147307DD87A}">
      <dgm:prSet/>
      <dgm:spPr/>
      <dgm:t>
        <a:bodyPr/>
        <a:lstStyle/>
        <a:p>
          <a:endParaRPr lang="en-US"/>
        </a:p>
      </dgm:t>
    </dgm:pt>
    <dgm:pt modelId="{FA26D6E9-0BE1-4A58-8BF0-728FAB053007}" type="sibTrans" cxnId="{F01CFF9C-DDB6-4836-8CEB-4147307DD87A}">
      <dgm:prSet/>
      <dgm:spPr/>
      <dgm:t>
        <a:bodyPr/>
        <a:lstStyle/>
        <a:p>
          <a:endParaRPr lang="en-US"/>
        </a:p>
      </dgm:t>
    </dgm:pt>
    <dgm:pt modelId="{51E945D2-01FF-43F1-B70C-E5A58E75B68D}" type="pres">
      <dgm:prSet presAssocID="{C6ECDD25-00F5-4E68-A0F8-DB92E4D97D1B}" presName="Name0" presStyleCnt="0">
        <dgm:presLayoutVars>
          <dgm:dir/>
          <dgm:resizeHandles val="exact"/>
        </dgm:presLayoutVars>
      </dgm:prSet>
      <dgm:spPr/>
    </dgm:pt>
    <dgm:pt modelId="{DA7DBD34-2657-4D0F-8111-66F792888991}" type="pres">
      <dgm:prSet presAssocID="{1622DE3C-14F4-4739-A841-FCAF0333D6F9}" presName="node" presStyleLbl="node1" presStyleIdx="0" presStyleCnt="1" custScaleY="118639" custLinFactNeighborX="78941" custLinFactNeighborY="2510">
        <dgm:presLayoutVars>
          <dgm:bulletEnabled val="1"/>
        </dgm:presLayoutVars>
      </dgm:prSet>
      <dgm:spPr/>
    </dgm:pt>
  </dgm:ptLst>
  <dgm:cxnLst>
    <dgm:cxn modelId="{526C220B-BEC6-4FA1-9082-AE964373F6D1}" srcId="{1622DE3C-14F4-4739-A841-FCAF0333D6F9}" destId="{0B94F06B-D32B-4549-BD2A-CBD564BDC9CE}" srcOrd="1" destOrd="0" parTransId="{AB3FF21B-BA84-44E0-A48D-C62E9D3CC790}" sibTransId="{B28128FE-13B2-4B84-B9F0-C8CB666851EC}"/>
    <dgm:cxn modelId="{6DC8C40C-59E7-436A-A2CC-B5EC2EE3641F}" type="presOf" srcId="{0B94F06B-D32B-4549-BD2A-CBD564BDC9CE}" destId="{DA7DBD34-2657-4D0F-8111-66F792888991}" srcOrd="0" destOrd="2" presId="urn:microsoft.com/office/officeart/2016/7/layout/RepeatingBendingProcessNew"/>
    <dgm:cxn modelId="{01BA3413-90F0-4FDE-8457-CA5BE4B8681C}" srcId="{1622DE3C-14F4-4739-A841-FCAF0333D6F9}" destId="{8CC339F3-0A64-4FC4-B590-5C560926444F}" srcOrd="2" destOrd="0" parTransId="{B71AA07E-3662-48E8-8B77-5E2C4FF1DDE6}" sibTransId="{C9D7B6F5-45B9-459F-A139-4D46A42EF55B}"/>
    <dgm:cxn modelId="{1F8B281A-3B61-43E1-8D32-4F096452A42A}" type="presOf" srcId="{C6ECDD25-00F5-4E68-A0F8-DB92E4D97D1B}" destId="{51E945D2-01FF-43F1-B70C-E5A58E75B68D}" srcOrd="0" destOrd="0" presId="urn:microsoft.com/office/officeart/2016/7/layout/RepeatingBendingProcessNew"/>
    <dgm:cxn modelId="{6DC2BE34-C76D-4113-B89E-139DE2C465A9}" type="presOf" srcId="{1622DE3C-14F4-4739-A841-FCAF0333D6F9}" destId="{DA7DBD34-2657-4D0F-8111-66F792888991}" srcOrd="0" destOrd="0" presId="urn:microsoft.com/office/officeart/2016/7/layout/RepeatingBendingProcessNew"/>
    <dgm:cxn modelId="{E6183461-F588-42A8-A3C9-DC767B94A2E3}" srcId="{1622DE3C-14F4-4739-A841-FCAF0333D6F9}" destId="{DDBFB22D-0060-4173-82A7-91D358F01D27}" srcOrd="3" destOrd="0" parTransId="{02B68691-92C4-48CF-ABFD-8FBB2AF4E0D8}" sibTransId="{5AC3FEB7-1A77-46C8-B828-EAA9D55259F7}"/>
    <dgm:cxn modelId="{01A1404F-CD4D-4361-890E-879E7690D42E}" srcId="{1622DE3C-14F4-4739-A841-FCAF0333D6F9}" destId="{6A563143-E8E7-4FD0-9FE9-8A2F533B3BAE}" srcOrd="0" destOrd="0" parTransId="{E9DDFABA-D5BD-4064-BE2E-75CBD38E19B5}" sibTransId="{4AB4F846-B55D-46ED-9616-58883382B5AB}"/>
    <dgm:cxn modelId="{1A841450-FC94-4218-9601-7406C4447A72}" type="presOf" srcId="{2BDCEE94-0FB3-447D-9373-D0005CA3C5B8}" destId="{DA7DBD34-2657-4D0F-8111-66F792888991}" srcOrd="0" destOrd="5" presId="urn:microsoft.com/office/officeart/2016/7/layout/RepeatingBendingProcessNew"/>
    <dgm:cxn modelId="{CB813773-13F3-4367-8C67-4663854EB292}" type="presOf" srcId="{8CC339F3-0A64-4FC4-B590-5C560926444F}" destId="{DA7DBD34-2657-4D0F-8111-66F792888991}" srcOrd="0" destOrd="3" presId="urn:microsoft.com/office/officeart/2016/7/layout/RepeatingBendingProcessNew"/>
    <dgm:cxn modelId="{F01CFF9C-DDB6-4836-8CEB-4147307DD87A}" srcId="{1622DE3C-14F4-4739-A841-FCAF0333D6F9}" destId="{2BDCEE94-0FB3-447D-9373-D0005CA3C5B8}" srcOrd="4" destOrd="0" parTransId="{E032FA34-CEF9-44F7-A9A6-6C5C9AF76ECB}" sibTransId="{FA26D6E9-0BE1-4A58-8BF0-728FAB053007}"/>
    <dgm:cxn modelId="{EAAB93A6-5206-4856-A3C7-509A16B164E7}" type="presOf" srcId="{6A563143-E8E7-4FD0-9FE9-8A2F533B3BAE}" destId="{DA7DBD34-2657-4D0F-8111-66F792888991}" srcOrd="0" destOrd="1" presId="urn:microsoft.com/office/officeart/2016/7/layout/RepeatingBendingProcessNew"/>
    <dgm:cxn modelId="{060DE6B8-C7C4-4091-A105-CC39B17B2CD2}" type="presOf" srcId="{DDBFB22D-0060-4173-82A7-91D358F01D27}" destId="{DA7DBD34-2657-4D0F-8111-66F792888991}" srcOrd="0" destOrd="4" presId="urn:microsoft.com/office/officeart/2016/7/layout/RepeatingBendingProcessNew"/>
    <dgm:cxn modelId="{09E539C6-69EB-4CB4-AE04-A7352AD77DD3}" srcId="{C6ECDD25-00F5-4E68-A0F8-DB92E4D97D1B}" destId="{1622DE3C-14F4-4739-A841-FCAF0333D6F9}" srcOrd="0" destOrd="0" parTransId="{8F82CB49-3217-48B5-809E-9D1B020223A0}" sibTransId="{F2A31AD4-4F54-4BD8-8C1D-3840306C2D60}"/>
    <dgm:cxn modelId="{7C807901-556E-4482-8866-78FA96F7B067}" type="presParOf" srcId="{51E945D2-01FF-43F1-B70C-E5A58E75B68D}" destId="{DA7DBD34-2657-4D0F-8111-66F792888991}" srcOrd="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548CBA-07A8-42BF-9A77-D3884CE85E3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3BFCD34-8598-42F4-A332-678F4DEC47D8}">
      <dgm:prSet custT="1"/>
      <dgm:spPr>
        <a:solidFill>
          <a:schemeClr val="tx2">
            <a:lumMod val="90000"/>
            <a:lumOff val="10000"/>
          </a:schemeClr>
        </a:solidFill>
      </dgm:spPr>
      <dgm:t>
        <a:bodyPr/>
        <a:lstStyle/>
        <a:p>
          <a:r>
            <a:rPr lang="en-US" sz="1800" b="1"/>
            <a:t>Who is Eligible?</a:t>
          </a:r>
        </a:p>
      </dgm:t>
    </dgm:pt>
    <dgm:pt modelId="{1D36113F-3141-44D8-B76F-4F67E704E1F4}" type="parTrans" cxnId="{7DDB9095-BDFE-4ADF-97B5-33B482CE9C97}">
      <dgm:prSet/>
      <dgm:spPr/>
      <dgm:t>
        <a:bodyPr/>
        <a:lstStyle/>
        <a:p>
          <a:endParaRPr lang="en-US"/>
        </a:p>
      </dgm:t>
    </dgm:pt>
    <dgm:pt modelId="{2AFE87F5-018F-4CF6-A08E-711755A0DC6F}" type="sibTrans" cxnId="{7DDB9095-BDFE-4ADF-97B5-33B482CE9C97}">
      <dgm:prSet/>
      <dgm:spPr/>
      <dgm:t>
        <a:bodyPr/>
        <a:lstStyle/>
        <a:p>
          <a:endParaRPr lang="en-US"/>
        </a:p>
      </dgm:t>
    </dgm:pt>
    <dgm:pt modelId="{9A9E8324-7C97-4AAE-9607-FA19D2F40BDB}">
      <dgm:prSet custT="1"/>
      <dgm:spPr/>
      <dgm:t>
        <a:bodyPr/>
        <a:lstStyle/>
        <a:p>
          <a:pPr>
            <a:buFont typeface="Wingdings" panose="05000000000000000000" pitchFamily="2" charset="2"/>
            <a:buChar char="§"/>
          </a:pPr>
          <a:r>
            <a:rPr lang="en-US" sz="2000" b="0" i="0" baseline="0">
              <a:solidFill>
                <a:schemeClr val="tx2">
                  <a:lumMod val="75000"/>
                  <a:lumOff val="25000"/>
                </a:schemeClr>
              </a:solidFill>
            </a:rPr>
            <a:t>Must be twenty-one (21) years of age or older. </a:t>
          </a:r>
          <a:endParaRPr lang="en-US" sz="2000">
            <a:solidFill>
              <a:schemeClr val="tx2">
                <a:lumMod val="75000"/>
                <a:lumOff val="25000"/>
              </a:schemeClr>
            </a:solidFill>
          </a:endParaRPr>
        </a:p>
      </dgm:t>
    </dgm:pt>
    <dgm:pt modelId="{EBF2D10C-46F9-4BEB-A556-5883B2C701B0}" type="parTrans" cxnId="{273CE090-7906-41F7-9DFF-0C0A33EEF989}">
      <dgm:prSet/>
      <dgm:spPr/>
      <dgm:t>
        <a:bodyPr/>
        <a:lstStyle/>
        <a:p>
          <a:endParaRPr lang="en-US"/>
        </a:p>
      </dgm:t>
    </dgm:pt>
    <dgm:pt modelId="{1AD3BA80-D1FA-4BFC-B715-B0ECA3E6A3C3}" type="sibTrans" cxnId="{273CE090-7906-41F7-9DFF-0C0A33EEF989}">
      <dgm:prSet/>
      <dgm:spPr/>
      <dgm:t>
        <a:bodyPr/>
        <a:lstStyle/>
        <a:p>
          <a:endParaRPr lang="en-US"/>
        </a:p>
      </dgm:t>
    </dgm:pt>
    <dgm:pt modelId="{BE88A646-9C14-4F28-8FA0-7336B6349386}">
      <dgm:prSet custT="1"/>
      <dgm:spPr/>
      <dgm:t>
        <a:bodyPr/>
        <a:lstStyle/>
        <a:p>
          <a:pPr>
            <a:buFont typeface="Wingdings" panose="05000000000000000000" pitchFamily="2" charset="2"/>
            <a:buChar char="§"/>
          </a:pPr>
          <a:r>
            <a:rPr lang="en-US" sz="2000" b="0" i="0" baseline="0">
              <a:solidFill>
                <a:schemeClr val="tx2">
                  <a:lumMod val="75000"/>
                  <a:lumOff val="25000"/>
                </a:schemeClr>
              </a:solidFill>
            </a:rPr>
            <a:t>Must require nursing facility level of care as determined by a comprehensive long-term services and supports (LTSS) assessment.  </a:t>
          </a:r>
          <a:endParaRPr lang="en-US" sz="2000">
            <a:solidFill>
              <a:schemeClr val="tx2">
                <a:lumMod val="75000"/>
                <a:lumOff val="25000"/>
              </a:schemeClr>
            </a:solidFill>
          </a:endParaRPr>
        </a:p>
      </dgm:t>
    </dgm:pt>
    <dgm:pt modelId="{0C71748B-C95E-4CF3-9DB2-8C072E391956}" type="parTrans" cxnId="{B3A527BC-2675-4D3B-ADD9-DF833BEB97C2}">
      <dgm:prSet/>
      <dgm:spPr/>
      <dgm:t>
        <a:bodyPr/>
        <a:lstStyle/>
        <a:p>
          <a:endParaRPr lang="en-US"/>
        </a:p>
      </dgm:t>
    </dgm:pt>
    <dgm:pt modelId="{BBC6FD04-2944-4FA0-853B-B9313B2CA445}" type="sibTrans" cxnId="{B3A527BC-2675-4D3B-ADD9-DF833BEB97C2}">
      <dgm:prSet/>
      <dgm:spPr/>
      <dgm:t>
        <a:bodyPr/>
        <a:lstStyle/>
        <a:p>
          <a:endParaRPr lang="en-US"/>
        </a:p>
      </dgm:t>
    </dgm:pt>
    <dgm:pt modelId="{CC23D9CF-3F6B-4B80-AE92-723708518F23}">
      <dgm:prSet custT="1"/>
      <dgm:spPr/>
      <dgm:t>
        <a:bodyPr/>
        <a:lstStyle/>
        <a:p>
          <a:pPr>
            <a:buFont typeface="Wingdings" panose="05000000000000000000" pitchFamily="2" charset="2"/>
            <a:buChar char="§"/>
          </a:pPr>
          <a:r>
            <a:rPr lang="en-US" sz="2000" b="0" i="0" baseline="0">
              <a:solidFill>
                <a:schemeClr val="tx2">
                  <a:lumMod val="75000"/>
                  <a:lumOff val="25000"/>
                </a:schemeClr>
              </a:solidFill>
            </a:rPr>
            <a:t>Must meet the criteria in one (1) of the following Categories of Eligibility (COE): </a:t>
          </a:r>
          <a:endParaRPr lang="en-US" sz="2000">
            <a:solidFill>
              <a:schemeClr val="tx2">
                <a:lumMod val="75000"/>
                <a:lumOff val="25000"/>
              </a:schemeClr>
            </a:solidFill>
          </a:endParaRPr>
        </a:p>
      </dgm:t>
    </dgm:pt>
    <dgm:pt modelId="{9EE422E1-2A1F-4B38-874F-504E7736C4CC}" type="parTrans" cxnId="{9EB8D12E-3B10-4731-82F4-AB9EDC8A62AD}">
      <dgm:prSet/>
      <dgm:spPr/>
      <dgm:t>
        <a:bodyPr/>
        <a:lstStyle/>
        <a:p>
          <a:endParaRPr lang="en-US"/>
        </a:p>
      </dgm:t>
    </dgm:pt>
    <dgm:pt modelId="{5539552E-E2DF-4F7A-9524-0F08DDCFFD42}" type="sibTrans" cxnId="{9EB8D12E-3B10-4731-82F4-AB9EDC8A62AD}">
      <dgm:prSet/>
      <dgm:spPr/>
      <dgm:t>
        <a:bodyPr/>
        <a:lstStyle/>
        <a:p>
          <a:endParaRPr lang="en-US"/>
        </a:p>
      </dgm:t>
    </dgm:pt>
    <dgm:pt modelId="{D1D204E3-095D-4B03-AC95-0CFE1D43CE20}">
      <dgm:prSet custT="1"/>
      <dgm:spPr/>
      <dgm:t>
        <a:bodyPr/>
        <a:lstStyle/>
        <a:p>
          <a:pPr>
            <a:buFont typeface="Wingdings" panose="05000000000000000000" pitchFamily="2" charset="2"/>
            <a:buChar char="§"/>
          </a:pPr>
          <a:r>
            <a:rPr lang="en-US" sz="2000" b="0" i="0" baseline="0">
              <a:solidFill>
                <a:schemeClr val="tx2">
                  <a:lumMod val="75000"/>
                  <a:lumOff val="25000"/>
                </a:schemeClr>
              </a:solidFill>
            </a:rPr>
            <a:t>Supplemental Security Income (SSI) eligible under 20 C.F.R. § 416.202, or </a:t>
          </a:r>
          <a:endParaRPr lang="en-US" sz="2000">
            <a:solidFill>
              <a:schemeClr val="tx2">
                <a:lumMod val="75000"/>
                <a:lumOff val="25000"/>
              </a:schemeClr>
            </a:solidFill>
          </a:endParaRPr>
        </a:p>
      </dgm:t>
    </dgm:pt>
    <dgm:pt modelId="{9E20EFF2-CE73-4A6D-BA9D-6B51185FD3A0}" type="parTrans" cxnId="{A162B9C4-E13F-4E2E-918F-3B0E6ABF87A8}">
      <dgm:prSet/>
      <dgm:spPr/>
      <dgm:t>
        <a:bodyPr/>
        <a:lstStyle/>
        <a:p>
          <a:endParaRPr lang="en-US"/>
        </a:p>
      </dgm:t>
    </dgm:pt>
    <dgm:pt modelId="{BAF9E31D-7809-4AD2-BA85-1DDD885805A9}" type="sibTrans" cxnId="{A162B9C4-E13F-4E2E-918F-3B0E6ABF87A8}">
      <dgm:prSet/>
      <dgm:spPr/>
      <dgm:t>
        <a:bodyPr/>
        <a:lstStyle/>
        <a:p>
          <a:endParaRPr lang="en-US"/>
        </a:p>
      </dgm:t>
    </dgm:pt>
    <dgm:pt modelId="{82692901-120C-414C-8ED2-FE7F31F6B046}">
      <dgm:prSet custT="1"/>
      <dgm:spPr/>
      <dgm:t>
        <a:bodyPr/>
        <a:lstStyle/>
        <a:p>
          <a:pPr>
            <a:buFont typeface="Wingdings" panose="05000000000000000000" pitchFamily="2" charset="2"/>
            <a:buChar char="§"/>
          </a:pPr>
          <a:r>
            <a:rPr lang="en-US" sz="2000" b="0" i="0" baseline="0">
              <a:solidFill>
                <a:schemeClr val="tx2">
                  <a:lumMod val="75000"/>
                  <a:lumOff val="25000"/>
                </a:schemeClr>
              </a:solidFill>
            </a:rPr>
            <a:t>An aged, blind or disabled individual who meets all factors of institutional eligibility.</a:t>
          </a:r>
          <a:endParaRPr lang="en-US" sz="2000">
            <a:solidFill>
              <a:schemeClr val="tx2">
                <a:lumMod val="75000"/>
                <a:lumOff val="25000"/>
              </a:schemeClr>
            </a:solidFill>
          </a:endParaRPr>
        </a:p>
      </dgm:t>
    </dgm:pt>
    <dgm:pt modelId="{5F858206-2564-4071-88B6-D0CEB048274A}" type="parTrans" cxnId="{325D363A-DD13-4903-ABB9-2440F26BD369}">
      <dgm:prSet/>
      <dgm:spPr/>
      <dgm:t>
        <a:bodyPr/>
        <a:lstStyle/>
        <a:p>
          <a:endParaRPr lang="en-US"/>
        </a:p>
      </dgm:t>
    </dgm:pt>
    <dgm:pt modelId="{69427B2E-7D6D-4B0B-93D5-FB6B0D598532}" type="sibTrans" cxnId="{325D363A-DD13-4903-ABB9-2440F26BD369}">
      <dgm:prSet/>
      <dgm:spPr/>
      <dgm:t>
        <a:bodyPr/>
        <a:lstStyle/>
        <a:p>
          <a:endParaRPr lang="en-US"/>
        </a:p>
      </dgm:t>
    </dgm:pt>
    <dgm:pt modelId="{704C56E8-B24A-4A67-9896-A8180A4D26B0}">
      <dgm:prSet custT="1"/>
      <dgm:spPr/>
      <dgm:t>
        <a:bodyPr/>
        <a:lstStyle/>
        <a:p>
          <a:pPr>
            <a:buFont typeface="Wingdings" panose="05000000000000000000" pitchFamily="2" charset="2"/>
            <a:buChar char="§"/>
          </a:pPr>
          <a:r>
            <a:rPr lang="en-US" sz="2000" b="0" i="0" baseline="0">
              <a:solidFill>
                <a:schemeClr val="tx2">
                  <a:lumMod val="75000"/>
                  <a:lumOff val="25000"/>
                </a:schemeClr>
              </a:solidFill>
            </a:rPr>
            <a:t>If  income exceeds the current institutional limit, the individual must pay the Division of Medicaid the portion of their income that is due under the terms of an Income Trust to qualify.  </a:t>
          </a:r>
          <a:endParaRPr lang="en-US" sz="2000">
            <a:solidFill>
              <a:schemeClr val="tx2">
                <a:lumMod val="75000"/>
                <a:lumOff val="25000"/>
              </a:schemeClr>
            </a:solidFill>
          </a:endParaRPr>
        </a:p>
      </dgm:t>
    </dgm:pt>
    <dgm:pt modelId="{5B0709A2-3B6E-44AF-AD89-D42DA621DD48}" type="parTrans" cxnId="{67072B05-3CC2-407F-99D4-759FD3CD1071}">
      <dgm:prSet/>
      <dgm:spPr/>
      <dgm:t>
        <a:bodyPr/>
        <a:lstStyle/>
        <a:p>
          <a:endParaRPr lang="en-US"/>
        </a:p>
      </dgm:t>
    </dgm:pt>
    <dgm:pt modelId="{279AF180-83EE-4B79-97A8-514027D7AA87}" type="sibTrans" cxnId="{67072B05-3CC2-407F-99D4-759FD3CD1071}">
      <dgm:prSet/>
      <dgm:spPr/>
      <dgm:t>
        <a:bodyPr/>
        <a:lstStyle/>
        <a:p>
          <a:endParaRPr lang="en-US"/>
        </a:p>
      </dgm:t>
    </dgm:pt>
    <dgm:pt modelId="{05511C22-B78A-468E-8DFB-99B2DC1DF8AD}">
      <dgm:prSet custT="1"/>
      <dgm:spPr/>
      <dgm:t>
        <a:bodyPr/>
        <a:lstStyle/>
        <a:p>
          <a:pPr>
            <a:buFont typeface="Wingdings" panose="05000000000000000000" pitchFamily="2" charset="2"/>
            <a:buChar char="§"/>
          </a:pPr>
          <a:r>
            <a:rPr lang="en-US" sz="2000">
              <a:solidFill>
                <a:schemeClr val="tx2">
                  <a:lumMod val="75000"/>
                  <a:lumOff val="25000"/>
                </a:schemeClr>
              </a:solidFill>
            </a:rPr>
            <a:t>Beneficiaries enrolled in the E&amp;D Waiver cannot reside in a nursing facility or licensed or unlicensed personal care home. </a:t>
          </a:r>
        </a:p>
      </dgm:t>
    </dgm:pt>
    <dgm:pt modelId="{4612DB53-1497-4C86-AC4C-9D915B606548}" type="parTrans" cxnId="{A1C88A7B-7F4B-4C5D-8423-C66F16EDAE21}">
      <dgm:prSet/>
      <dgm:spPr/>
      <dgm:t>
        <a:bodyPr/>
        <a:lstStyle/>
        <a:p>
          <a:endParaRPr lang="en-US"/>
        </a:p>
      </dgm:t>
    </dgm:pt>
    <dgm:pt modelId="{078D6F2F-381B-4DCF-A6A6-77D07AEE8A54}" type="sibTrans" cxnId="{A1C88A7B-7F4B-4C5D-8423-C66F16EDAE21}">
      <dgm:prSet/>
      <dgm:spPr/>
      <dgm:t>
        <a:bodyPr/>
        <a:lstStyle/>
        <a:p>
          <a:endParaRPr lang="en-US"/>
        </a:p>
      </dgm:t>
    </dgm:pt>
    <dgm:pt modelId="{64B763F7-3729-4866-80E0-C0707460E1B8}">
      <dgm:prSet custT="1"/>
      <dgm:spPr/>
      <dgm:t>
        <a:bodyPr/>
        <a:lstStyle/>
        <a:p>
          <a:pPr>
            <a:buFont typeface="Wingdings" panose="05000000000000000000" pitchFamily="2" charset="2"/>
            <a:buChar char="§"/>
          </a:pPr>
          <a:r>
            <a:rPr lang="en-US" sz="2000">
              <a:solidFill>
                <a:schemeClr val="tx2">
                  <a:lumMod val="75000"/>
                  <a:lumOff val="25000"/>
                </a:schemeClr>
              </a:solidFill>
            </a:rPr>
            <a:t>In the event of imminent danger to the beneficiary, caregiver or service provider, the beneficiary may be discharged from the waiver immediately.</a:t>
          </a:r>
        </a:p>
      </dgm:t>
    </dgm:pt>
    <dgm:pt modelId="{490E2323-22E8-4D30-B60C-E5AD8F7A2A5E}" type="parTrans" cxnId="{BF4607FC-F187-4955-AFF6-8C1017C78341}">
      <dgm:prSet/>
      <dgm:spPr/>
      <dgm:t>
        <a:bodyPr/>
        <a:lstStyle/>
        <a:p>
          <a:endParaRPr lang="en-US"/>
        </a:p>
      </dgm:t>
    </dgm:pt>
    <dgm:pt modelId="{B461B3CD-37A4-4402-B555-D559465F7AC4}" type="sibTrans" cxnId="{BF4607FC-F187-4955-AFF6-8C1017C78341}">
      <dgm:prSet/>
      <dgm:spPr/>
      <dgm:t>
        <a:bodyPr/>
        <a:lstStyle/>
        <a:p>
          <a:endParaRPr lang="en-US"/>
        </a:p>
      </dgm:t>
    </dgm:pt>
    <dgm:pt modelId="{7B519520-85B0-43E8-B6D8-81A296DFA184}">
      <dgm:prSet/>
      <dgm:spPr/>
      <dgm:t>
        <a:bodyPr/>
        <a:lstStyle/>
        <a:p>
          <a:pPr>
            <a:buFont typeface="Wingdings" panose="05000000000000000000" pitchFamily="2" charset="2"/>
            <a:buNone/>
          </a:pPr>
          <a:endParaRPr lang="en-US" sz="1600"/>
        </a:p>
      </dgm:t>
    </dgm:pt>
    <dgm:pt modelId="{EAE7C9DE-A0B3-4062-9AB4-4BA5DE42639E}" type="parTrans" cxnId="{18A64DAD-06DD-4594-8DE8-4CE1006B740E}">
      <dgm:prSet/>
      <dgm:spPr/>
      <dgm:t>
        <a:bodyPr/>
        <a:lstStyle/>
        <a:p>
          <a:endParaRPr lang="en-US"/>
        </a:p>
      </dgm:t>
    </dgm:pt>
    <dgm:pt modelId="{1E091279-C6DB-470B-8C63-38FF8FAD91DB}" type="sibTrans" cxnId="{18A64DAD-06DD-4594-8DE8-4CE1006B740E}">
      <dgm:prSet/>
      <dgm:spPr/>
      <dgm:t>
        <a:bodyPr/>
        <a:lstStyle/>
        <a:p>
          <a:endParaRPr lang="en-US"/>
        </a:p>
      </dgm:t>
    </dgm:pt>
    <dgm:pt modelId="{100C850A-0F99-426B-96DB-71B1C7FA3DEA}" type="pres">
      <dgm:prSet presAssocID="{5B548CBA-07A8-42BF-9A77-D3884CE85E37}" presName="linear" presStyleCnt="0">
        <dgm:presLayoutVars>
          <dgm:animLvl val="lvl"/>
          <dgm:resizeHandles val="exact"/>
        </dgm:presLayoutVars>
      </dgm:prSet>
      <dgm:spPr/>
    </dgm:pt>
    <dgm:pt modelId="{1BC0E0C4-0BFF-4FBB-BBAB-70DC90A950D6}" type="pres">
      <dgm:prSet presAssocID="{B3BFCD34-8598-42F4-A332-678F4DEC47D8}" presName="parentText" presStyleLbl="node1" presStyleIdx="0" presStyleCnt="1" custLinFactNeighborY="-897">
        <dgm:presLayoutVars>
          <dgm:chMax val="0"/>
          <dgm:bulletEnabled val="1"/>
        </dgm:presLayoutVars>
      </dgm:prSet>
      <dgm:spPr/>
    </dgm:pt>
    <dgm:pt modelId="{49CAFFCB-870B-4077-9AA3-ED06434F984B}" type="pres">
      <dgm:prSet presAssocID="{B3BFCD34-8598-42F4-A332-678F4DEC47D8}" presName="childText" presStyleLbl="revTx" presStyleIdx="0" presStyleCnt="1" custScaleY="118361">
        <dgm:presLayoutVars>
          <dgm:bulletEnabled val="1"/>
        </dgm:presLayoutVars>
      </dgm:prSet>
      <dgm:spPr/>
    </dgm:pt>
  </dgm:ptLst>
  <dgm:cxnLst>
    <dgm:cxn modelId="{67072B05-3CC2-407F-99D4-759FD3CD1071}" srcId="{B3BFCD34-8598-42F4-A332-678F4DEC47D8}" destId="{704C56E8-B24A-4A67-9896-A8180A4D26B0}" srcOrd="4" destOrd="0" parTransId="{5B0709A2-3B6E-44AF-AD89-D42DA621DD48}" sibTransId="{279AF180-83EE-4B79-97A8-514027D7AA87}"/>
    <dgm:cxn modelId="{9EB8D12E-3B10-4731-82F4-AB9EDC8A62AD}" srcId="{B3BFCD34-8598-42F4-A332-678F4DEC47D8}" destId="{CC23D9CF-3F6B-4B80-AE92-723708518F23}" srcOrd="3" destOrd="0" parTransId="{9EE422E1-2A1F-4B38-874F-504E7736C4CC}" sibTransId="{5539552E-E2DF-4F7A-9524-0F08DDCFFD42}"/>
    <dgm:cxn modelId="{325D363A-DD13-4903-ABB9-2440F26BD369}" srcId="{CC23D9CF-3F6B-4B80-AE92-723708518F23}" destId="{82692901-120C-414C-8ED2-FE7F31F6B046}" srcOrd="1" destOrd="0" parTransId="{5F858206-2564-4071-88B6-D0CEB048274A}" sibTransId="{69427B2E-7D6D-4B0B-93D5-FB6B0D598532}"/>
    <dgm:cxn modelId="{48B1A45B-8241-41A6-940F-B62DBB5ADB97}" type="presOf" srcId="{64B763F7-3729-4866-80E0-C0707460E1B8}" destId="{49CAFFCB-870B-4077-9AA3-ED06434F984B}" srcOrd="0" destOrd="8" presId="urn:microsoft.com/office/officeart/2005/8/layout/vList2"/>
    <dgm:cxn modelId="{1CD21B66-A605-456E-86F5-F77253CD0036}" type="presOf" srcId="{05511C22-B78A-468E-8DFB-99B2DC1DF8AD}" destId="{49CAFFCB-870B-4077-9AA3-ED06434F984B}" srcOrd="0" destOrd="7" presId="urn:microsoft.com/office/officeart/2005/8/layout/vList2"/>
    <dgm:cxn modelId="{1C663572-B811-4B45-A9FA-7F1079CA2BF1}" type="presOf" srcId="{704C56E8-B24A-4A67-9896-A8180A4D26B0}" destId="{49CAFFCB-870B-4077-9AA3-ED06434F984B}" srcOrd="0" destOrd="6" presId="urn:microsoft.com/office/officeart/2005/8/layout/vList2"/>
    <dgm:cxn modelId="{2C635775-6D56-459E-8EB6-9F5251D52730}" type="presOf" srcId="{D1D204E3-095D-4B03-AC95-0CFE1D43CE20}" destId="{49CAFFCB-870B-4077-9AA3-ED06434F984B}" srcOrd="0" destOrd="4" presId="urn:microsoft.com/office/officeart/2005/8/layout/vList2"/>
    <dgm:cxn modelId="{E7762076-EF19-4FBD-8F09-A220790DCCAD}" type="presOf" srcId="{9A9E8324-7C97-4AAE-9607-FA19D2F40BDB}" destId="{49CAFFCB-870B-4077-9AA3-ED06434F984B}" srcOrd="0" destOrd="1" presId="urn:microsoft.com/office/officeart/2005/8/layout/vList2"/>
    <dgm:cxn modelId="{A1C88A7B-7F4B-4C5D-8423-C66F16EDAE21}" srcId="{B3BFCD34-8598-42F4-A332-678F4DEC47D8}" destId="{05511C22-B78A-468E-8DFB-99B2DC1DF8AD}" srcOrd="5" destOrd="0" parTransId="{4612DB53-1497-4C86-AC4C-9D915B606548}" sibTransId="{078D6F2F-381B-4DCF-A6A6-77D07AEE8A54}"/>
    <dgm:cxn modelId="{E5993187-ED8C-4383-A86A-4BABB0B4049A}" type="presOf" srcId="{BE88A646-9C14-4F28-8FA0-7336B6349386}" destId="{49CAFFCB-870B-4077-9AA3-ED06434F984B}" srcOrd="0" destOrd="2" presId="urn:microsoft.com/office/officeart/2005/8/layout/vList2"/>
    <dgm:cxn modelId="{D939378B-44A1-4FC4-AE7E-3EDB5F294D9E}" type="presOf" srcId="{CC23D9CF-3F6B-4B80-AE92-723708518F23}" destId="{49CAFFCB-870B-4077-9AA3-ED06434F984B}" srcOrd="0" destOrd="3" presId="urn:microsoft.com/office/officeart/2005/8/layout/vList2"/>
    <dgm:cxn modelId="{273CE090-7906-41F7-9DFF-0C0A33EEF989}" srcId="{B3BFCD34-8598-42F4-A332-678F4DEC47D8}" destId="{9A9E8324-7C97-4AAE-9607-FA19D2F40BDB}" srcOrd="1" destOrd="0" parTransId="{EBF2D10C-46F9-4BEB-A556-5883B2C701B0}" sibTransId="{1AD3BA80-D1FA-4BFC-B715-B0ECA3E6A3C3}"/>
    <dgm:cxn modelId="{7DDB9095-BDFE-4ADF-97B5-33B482CE9C97}" srcId="{5B548CBA-07A8-42BF-9A77-D3884CE85E37}" destId="{B3BFCD34-8598-42F4-A332-678F4DEC47D8}" srcOrd="0" destOrd="0" parTransId="{1D36113F-3141-44D8-B76F-4F67E704E1F4}" sibTransId="{2AFE87F5-018F-4CF6-A08E-711755A0DC6F}"/>
    <dgm:cxn modelId="{18A64DAD-06DD-4594-8DE8-4CE1006B740E}" srcId="{B3BFCD34-8598-42F4-A332-678F4DEC47D8}" destId="{7B519520-85B0-43E8-B6D8-81A296DFA184}" srcOrd="0" destOrd="0" parTransId="{EAE7C9DE-A0B3-4062-9AB4-4BA5DE42639E}" sibTransId="{1E091279-C6DB-470B-8C63-38FF8FAD91DB}"/>
    <dgm:cxn modelId="{B3A527BC-2675-4D3B-ADD9-DF833BEB97C2}" srcId="{B3BFCD34-8598-42F4-A332-678F4DEC47D8}" destId="{BE88A646-9C14-4F28-8FA0-7336B6349386}" srcOrd="2" destOrd="0" parTransId="{0C71748B-C95E-4CF3-9DB2-8C072E391956}" sibTransId="{BBC6FD04-2944-4FA0-853B-B9313B2CA445}"/>
    <dgm:cxn modelId="{A162B9C4-E13F-4E2E-918F-3B0E6ABF87A8}" srcId="{CC23D9CF-3F6B-4B80-AE92-723708518F23}" destId="{D1D204E3-095D-4B03-AC95-0CFE1D43CE20}" srcOrd="0" destOrd="0" parTransId="{9E20EFF2-CE73-4A6D-BA9D-6B51185FD3A0}" sibTransId="{BAF9E31D-7809-4AD2-BA85-1DDD885805A9}"/>
    <dgm:cxn modelId="{11065EDA-760C-4522-813C-A2858BAB92C2}" type="presOf" srcId="{B3BFCD34-8598-42F4-A332-678F4DEC47D8}" destId="{1BC0E0C4-0BFF-4FBB-BBAB-70DC90A950D6}" srcOrd="0" destOrd="0" presId="urn:microsoft.com/office/officeart/2005/8/layout/vList2"/>
    <dgm:cxn modelId="{E4190EDD-E259-4358-A714-B89B63B4950D}" type="presOf" srcId="{5B548CBA-07A8-42BF-9A77-D3884CE85E37}" destId="{100C850A-0F99-426B-96DB-71B1C7FA3DEA}" srcOrd="0" destOrd="0" presId="urn:microsoft.com/office/officeart/2005/8/layout/vList2"/>
    <dgm:cxn modelId="{F20322E5-2668-4B9D-87F7-7A5F73E53625}" type="presOf" srcId="{82692901-120C-414C-8ED2-FE7F31F6B046}" destId="{49CAFFCB-870B-4077-9AA3-ED06434F984B}" srcOrd="0" destOrd="5" presId="urn:microsoft.com/office/officeart/2005/8/layout/vList2"/>
    <dgm:cxn modelId="{FBDC75F0-6C0B-4E10-A366-7D2D8D4FF53B}" type="presOf" srcId="{7B519520-85B0-43E8-B6D8-81A296DFA184}" destId="{49CAFFCB-870B-4077-9AA3-ED06434F984B}" srcOrd="0" destOrd="0" presId="urn:microsoft.com/office/officeart/2005/8/layout/vList2"/>
    <dgm:cxn modelId="{BF4607FC-F187-4955-AFF6-8C1017C78341}" srcId="{B3BFCD34-8598-42F4-A332-678F4DEC47D8}" destId="{64B763F7-3729-4866-80E0-C0707460E1B8}" srcOrd="6" destOrd="0" parTransId="{490E2323-22E8-4D30-B60C-E5AD8F7A2A5E}" sibTransId="{B461B3CD-37A4-4402-B555-D559465F7AC4}"/>
    <dgm:cxn modelId="{3EC89242-4973-43EF-9736-B856EB3A1485}" type="presParOf" srcId="{100C850A-0F99-426B-96DB-71B1C7FA3DEA}" destId="{1BC0E0C4-0BFF-4FBB-BBAB-70DC90A950D6}" srcOrd="0" destOrd="0" presId="urn:microsoft.com/office/officeart/2005/8/layout/vList2"/>
    <dgm:cxn modelId="{B83C9E6E-7C96-4C2C-86C6-A95FDC8CF212}" type="presParOf" srcId="{100C850A-0F99-426B-96DB-71B1C7FA3DEA}" destId="{49CAFFCB-870B-4077-9AA3-ED06434F984B}"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330DFE59-5860-4B05-9957-6181A6D856C8}"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B677D053-559B-493E-922A-03A2CE6EE812}">
      <dgm:prSet/>
      <dgm:spPr/>
      <dgm:t>
        <a:bodyPr/>
        <a:lstStyle/>
        <a:p>
          <a:pPr>
            <a:lnSpc>
              <a:spcPct val="100000"/>
            </a:lnSpc>
            <a:defRPr cap="all"/>
          </a:pPr>
          <a:r>
            <a:rPr lang="en-US" b="1">
              <a:solidFill>
                <a:schemeClr val="accent2">
                  <a:lumMod val="75000"/>
                </a:schemeClr>
              </a:solidFill>
            </a:rPr>
            <a:t>Staff Files</a:t>
          </a:r>
        </a:p>
      </dgm:t>
    </dgm:pt>
    <dgm:pt modelId="{8CAC2E88-9C4B-4306-B705-0126D38F42EF}" type="parTrans" cxnId="{712ABB0F-B3B1-4375-B450-2468C40307F4}">
      <dgm:prSet/>
      <dgm:spPr/>
      <dgm:t>
        <a:bodyPr/>
        <a:lstStyle/>
        <a:p>
          <a:endParaRPr lang="en-US"/>
        </a:p>
      </dgm:t>
    </dgm:pt>
    <dgm:pt modelId="{7AC151B6-D18D-4ADD-9476-C9BE14670BD8}" type="sibTrans" cxnId="{712ABB0F-B3B1-4375-B450-2468C40307F4}">
      <dgm:prSet/>
      <dgm:spPr/>
      <dgm:t>
        <a:bodyPr/>
        <a:lstStyle/>
        <a:p>
          <a:endParaRPr lang="en-US"/>
        </a:p>
      </dgm:t>
    </dgm:pt>
    <dgm:pt modelId="{E35AC5D5-781B-469D-90AC-AB44F94BF683}">
      <dgm:prSet/>
      <dgm:spPr/>
      <dgm:t>
        <a:bodyPr/>
        <a:lstStyle/>
        <a:p>
          <a:pPr>
            <a:lnSpc>
              <a:spcPct val="100000"/>
            </a:lnSpc>
            <a:defRPr cap="all"/>
          </a:pPr>
          <a:r>
            <a:rPr lang="en-US" b="1">
              <a:solidFill>
                <a:schemeClr val="accent2">
                  <a:lumMod val="75000"/>
                </a:schemeClr>
              </a:solidFill>
            </a:rPr>
            <a:t>BENEFICIARY Files</a:t>
          </a:r>
        </a:p>
      </dgm:t>
    </dgm:pt>
    <dgm:pt modelId="{16DCB281-4B1D-4FEF-9202-D22AEAFB0465}" type="parTrans" cxnId="{A0E53D92-C447-48B0-8756-384076DD0FB4}">
      <dgm:prSet/>
      <dgm:spPr/>
      <dgm:t>
        <a:bodyPr/>
        <a:lstStyle/>
        <a:p>
          <a:endParaRPr lang="en-US"/>
        </a:p>
      </dgm:t>
    </dgm:pt>
    <dgm:pt modelId="{3426B5C9-CC83-4307-A54B-FE8079997463}" type="sibTrans" cxnId="{A0E53D92-C447-48B0-8756-384076DD0FB4}">
      <dgm:prSet/>
      <dgm:spPr/>
      <dgm:t>
        <a:bodyPr/>
        <a:lstStyle/>
        <a:p>
          <a:endParaRPr lang="en-US"/>
        </a:p>
      </dgm:t>
    </dgm:pt>
    <dgm:pt modelId="{28FC7261-570D-473E-843F-14B1162AA118}">
      <dgm:prSet/>
      <dgm:spPr/>
      <dgm:t>
        <a:bodyPr/>
        <a:lstStyle/>
        <a:p>
          <a:pPr>
            <a:lnSpc>
              <a:spcPct val="100000"/>
            </a:lnSpc>
            <a:defRPr cap="all"/>
          </a:pPr>
          <a:r>
            <a:rPr lang="en-US" b="1">
              <a:solidFill>
                <a:schemeClr val="accent2">
                  <a:lumMod val="75000"/>
                </a:schemeClr>
              </a:solidFill>
            </a:rPr>
            <a:t>Proper Storage and Accessibility</a:t>
          </a:r>
        </a:p>
      </dgm:t>
    </dgm:pt>
    <dgm:pt modelId="{C089AB53-AFE2-4160-B965-F7740B8C6056}" type="parTrans" cxnId="{79B1FB07-EAD3-411A-9E10-FCFA1B055047}">
      <dgm:prSet/>
      <dgm:spPr/>
      <dgm:t>
        <a:bodyPr/>
        <a:lstStyle/>
        <a:p>
          <a:endParaRPr lang="en-US"/>
        </a:p>
      </dgm:t>
    </dgm:pt>
    <dgm:pt modelId="{087EAF59-F498-4C7F-A3EC-CA1FF35D044A}" type="sibTrans" cxnId="{79B1FB07-EAD3-411A-9E10-FCFA1B055047}">
      <dgm:prSet/>
      <dgm:spPr/>
      <dgm:t>
        <a:bodyPr/>
        <a:lstStyle/>
        <a:p>
          <a:endParaRPr lang="en-US"/>
        </a:p>
      </dgm:t>
    </dgm:pt>
    <dgm:pt modelId="{7035C845-CA0F-4C0F-814A-C39E2AF2968B}" type="pres">
      <dgm:prSet presAssocID="{330DFE59-5860-4B05-9957-6181A6D856C8}" presName="root" presStyleCnt="0">
        <dgm:presLayoutVars>
          <dgm:dir/>
          <dgm:resizeHandles val="exact"/>
        </dgm:presLayoutVars>
      </dgm:prSet>
      <dgm:spPr/>
    </dgm:pt>
    <dgm:pt modelId="{8D5BC955-A96A-426E-8538-F69CE3D00FC4}" type="pres">
      <dgm:prSet presAssocID="{B677D053-559B-493E-922A-03A2CE6EE812}" presName="compNode" presStyleCnt="0"/>
      <dgm:spPr/>
    </dgm:pt>
    <dgm:pt modelId="{1FB928EC-7F3E-4937-97A8-FB01C44F0907}" type="pres">
      <dgm:prSet presAssocID="{B677D053-559B-493E-922A-03A2CE6EE812}" presName="iconBgRect" presStyleLbl="bgShp" presStyleIdx="0" presStyleCnt="3"/>
      <dgm:spPr/>
    </dgm:pt>
    <dgm:pt modelId="{C92C1F9D-6F82-4D67-93F2-EE79E1297594}" type="pres">
      <dgm:prSet presAssocID="{B677D053-559B-493E-922A-03A2CE6EE812}" presName="iconRect" presStyleLbl="node1" presStyleIdx="0" presStyleCnt="3"/>
      <dgm:spPr>
        <a:blipFill>
          <a:blip xmlns:r="http://schemas.openxmlformats.org/officeDocument/2006/relationships">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Open Folder"/>
        </a:ext>
      </dgm:extLst>
    </dgm:pt>
    <dgm:pt modelId="{5F05EE17-2D5B-4908-B744-1922F85BD300}" type="pres">
      <dgm:prSet presAssocID="{B677D053-559B-493E-922A-03A2CE6EE812}" presName="spaceRect" presStyleCnt="0"/>
      <dgm:spPr/>
    </dgm:pt>
    <dgm:pt modelId="{CBE57545-D123-4E7A-B753-487824E52630}" type="pres">
      <dgm:prSet presAssocID="{B677D053-559B-493E-922A-03A2CE6EE812}" presName="textRect" presStyleLbl="revTx" presStyleIdx="0" presStyleCnt="3">
        <dgm:presLayoutVars>
          <dgm:chMax val="1"/>
          <dgm:chPref val="1"/>
        </dgm:presLayoutVars>
      </dgm:prSet>
      <dgm:spPr/>
    </dgm:pt>
    <dgm:pt modelId="{09806149-4C05-46EF-A5AF-5FA9D108A804}" type="pres">
      <dgm:prSet presAssocID="{7AC151B6-D18D-4ADD-9476-C9BE14670BD8}" presName="sibTrans" presStyleCnt="0"/>
      <dgm:spPr/>
    </dgm:pt>
    <dgm:pt modelId="{21A73822-AE8A-4366-9B19-BA9F98D2600B}" type="pres">
      <dgm:prSet presAssocID="{E35AC5D5-781B-469D-90AC-AB44F94BF683}" presName="compNode" presStyleCnt="0"/>
      <dgm:spPr/>
    </dgm:pt>
    <dgm:pt modelId="{4B14B039-2FFB-46C6-A47A-DFD51907351A}" type="pres">
      <dgm:prSet presAssocID="{E35AC5D5-781B-469D-90AC-AB44F94BF683}" presName="iconBgRect" presStyleLbl="bgShp" presStyleIdx="1" presStyleCnt="3"/>
      <dgm:spPr/>
    </dgm:pt>
    <dgm:pt modelId="{0415D2FD-37C0-4BE9-A26C-7A293F46C278}" type="pres">
      <dgm:prSet presAssocID="{E35AC5D5-781B-469D-90AC-AB44F94BF683}" presName="iconRect" presStyleLbl="node1" presStyleIdx="1" presStyleCnt="3"/>
      <dgm:spPr>
        <a:blipFill>
          <a:blip xmlns:r="http://schemas.openxmlformats.org/officeDocument/2006/relationships">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ument"/>
        </a:ext>
      </dgm:extLst>
    </dgm:pt>
    <dgm:pt modelId="{90F9B1A4-BEB3-4D97-9F2F-0A8B645D6D30}" type="pres">
      <dgm:prSet presAssocID="{E35AC5D5-781B-469D-90AC-AB44F94BF683}" presName="spaceRect" presStyleCnt="0"/>
      <dgm:spPr/>
    </dgm:pt>
    <dgm:pt modelId="{09E94C7C-D65B-4782-9B67-BD5AFD9928CC}" type="pres">
      <dgm:prSet presAssocID="{E35AC5D5-781B-469D-90AC-AB44F94BF683}" presName="textRect" presStyleLbl="revTx" presStyleIdx="1" presStyleCnt="3">
        <dgm:presLayoutVars>
          <dgm:chMax val="1"/>
          <dgm:chPref val="1"/>
        </dgm:presLayoutVars>
      </dgm:prSet>
      <dgm:spPr/>
    </dgm:pt>
    <dgm:pt modelId="{6C8A9215-076D-4D7C-8F93-97A1C663FA45}" type="pres">
      <dgm:prSet presAssocID="{3426B5C9-CC83-4307-A54B-FE8079997463}" presName="sibTrans" presStyleCnt="0"/>
      <dgm:spPr/>
    </dgm:pt>
    <dgm:pt modelId="{4A8F0E99-966F-4C0C-9B7A-A66A87B0C28D}" type="pres">
      <dgm:prSet presAssocID="{28FC7261-570D-473E-843F-14B1162AA118}" presName="compNode" presStyleCnt="0"/>
      <dgm:spPr/>
    </dgm:pt>
    <dgm:pt modelId="{64AC90E8-FB07-420A-940F-BD82F79ED1AC}" type="pres">
      <dgm:prSet presAssocID="{28FC7261-570D-473E-843F-14B1162AA118}" presName="iconBgRect" presStyleLbl="bgShp" presStyleIdx="2" presStyleCnt="3"/>
      <dgm:spPr/>
    </dgm:pt>
    <dgm:pt modelId="{8857707B-7AE7-4EFD-A831-72A09703C757}" type="pres">
      <dgm:prSet presAssocID="{28FC7261-570D-473E-843F-14B1162AA118}" presName="iconRect" presStyleLbl="node1" presStyleIdx="2" presStyleCnt="3"/>
      <dgm:spPr>
        <a:blipFill>
          <a:blip xmlns:r="http://schemas.openxmlformats.org/officeDocument/2006/relationships">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heckmark"/>
        </a:ext>
      </dgm:extLst>
    </dgm:pt>
    <dgm:pt modelId="{F4AF4641-B983-4597-A540-285BF94EEACF}" type="pres">
      <dgm:prSet presAssocID="{28FC7261-570D-473E-843F-14B1162AA118}" presName="spaceRect" presStyleCnt="0"/>
      <dgm:spPr/>
    </dgm:pt>
    <dgm:pt modelId="{046CFE7B-95BD-4D5F-A253-138D27FBFF32}" type="pres">
      <dgm:prSet presAssocID="{28FC7261-570D-473E-843F-14B1162AA118}" presName="textRect" presStyleLbl="revTx" presStyleIdx="2" presStyleCnt="3">
        <dgm:presLayoutVars>
          <dgm:chMax val="1"/>
          <dgm:chPref val="1"/>
        </dgm:presLayoutVars>
      </dgm:prSet>
      <dgm:spPr/>
    </dgm:pt>
  </dgm:ptLst>
  <dgm:cxnLst>
    <dgm:cxn modelId="{79B1FB07-EAD3-411A-9E10-FCFA1B055047}" srcId="{330DFE59-5860-4B05-9957-6181A6D856C8}" destId="{28FC7261-570D-473E-843F-14B1162AA118}" srcOrd="2" destOrd="0" parTransId="{C089AB53-AFE2-4160-B965-F7740B8C6056}" sibTransId="{087EAF59-F498-4C7F-A3EC-CA1FF35D044A}"/>
    <dgm:cxn modelId="{B7B9D50E-F437-4D3D-852A-2C47C1DA8B98}" type="presOf" srcId="{28FC7261-570D-473E-843F-14B1162AA118}" destId="{046CFE7B-95BD-4D5F-A253-138D27FBFF32}" srcOrd="0" destOrd="0" presId="urn:microsoft.com/office/officeart/2018/5/layout/IconCircleLabelList"/>
    <dgm:cxn modelId="{712ABB0F-B3B1-4375-B450-2468C40307F4}" srcId="{330DFE59-5860-4B05-9957-6181A6D856C8}" destId="{B677D053-559B-493E-922A-03A2CE6EE812}" srcOrd="0" destOrd="0" parTransId="{8CAC2E88-9C4B-4306-B705-0126D38F42EF}" sibTransId="{7AC151B6-D18D-4ADD-9476-C9BE14670BD8}"/>
    <dgm:cxn modelId="{2132266D-7332-473C-991E-BE4C3795CDCC}" type="presOf" srcId="{E35AC5D5-781B-469D-90AC-AB44F94BF683}" destId="{09E94C7C-D65B-4782-9B67-BD5AFD9928CC}" srcOrd="0" destOrd="0" presId="urn:microsoft.com/office/officeart/2018/5/layout/IconCircleLabelList"/>
    <dgm:cxn modelId="{A0E53D92-C447-48B0-8756-384076DD0FB4}" srcId="{330DFE59-5860-4B05-9957-6181A6D856C8}" destId="{E35AC5D5-781B-469D-90AC-AB44F94BF683}" srcOrd="1" destOrd="0" parTransId="{16DCB281-4B1D-4FEF-9202-D22AEAFB0465}" sibTransId="{3426B5C9-CC83-4307-A54B-FE8079997463}"/>
    <dgm:cxn modelId="{7FE7ADCD-BAE9-4EE4-9296-224D8B664FFD}" type="presOf" srcId="{B677D053-559B-493E-922A-03A2CE6EE812}" destId="{CBE57545-D123-4E7A-B753-487824E52630}" srcOrd="0" destOrd="0" presId="urn:microsoft.com/office/officeart/2018/5/layout/IconCircleLabelList"/>
    <dgm:cxn modelId="{D6EA99FA-0556-4BD8-A777-DEF3FDC87CC6}" type="presOf" srcId="{330DFE59-5860-4B05-9957-6181A6D856C8}" destId="{7035C845-CA0F-4C0F-814A-C39E2AF2968B}" srcOrd="0" destOrd="0" presId="urn:microsoft.com/office/officeart/2018/5/layout/IconCircleLabelList"/>
    <dgm:cxn modelId="{4C59D942-427C-4405-A532-DD183B15A615}" type="presParOf" srcId="{7035C845-CA0F-4C0F-814A-C39E2AF2968B}" destId="{8D5BC955-A96A-426E-8538-F69CE3D00FC4}" srcOrd="0" destOrd="0" presId="urn:microsoft.com/office/officeart/2018/5/layout/IconCircleLabelList"/>
    <dgm:cxn modelId="{713CFF91-A4EE-4A25-8329-B606100D35D8}" type="presParOf" srcId="{8D5BC955-A96A-426E-8538-F69CE3D00FC4}" destId="{1FB928EC-7F3E-4937-97A8-FB01C44F0907}" srcOrd="0" destOrd="0" presId="urn:microsoft.com/office/officeart/2018/5/layout/IconCircleLabelList"/>
    <dgm:cxn modelId="{304B363A-15BB-46A0-B2E6-0C770C537CBB}" type="presParOf" srcId="{8D5BC955-A96A-426E-8538-F69CE3D00FC4}" destId="{C92C1F9D-6F82-4D67-93F2-EE79E1297594}" srcOrd="1" destOrd="0" presId="urn:microsoft.com/office/officeart/2018/5/layout/IconCircleLabelList"/>
    <dgm:cxn modelId="{6F0731C0-AB57-44D9-9E2D-E6A2C3D2CBEF}" type="presParOf" srcId="{8D5BC955-A96A-426E-8538-F69CE3D00FC4}" destId="{5F05EE17-2D5B-4908-B744-1922F85BD300}" srcOrd="2" destOrd="0" presId="urn:microsoft.com/office/officeart/2018/5/layout/IconCircleLabelList"/>
    <dgm:cxn modelId="{03D9707D-FA05-4280-BC3F-8806A6641807}" type="presParOf" srcId="{8D5BC955-A96A-426E-8538-F69CE3D00FC4}" destId="{CBE57545-D123-4E7A-B753-487824E52630}" srcOrd="3" destOrd="0" presId="urn:microsoft.com/office/officeart/2018/5/layout/IconCircleLabelList"/>
    <dgm:cxn modelId="{843C9361-7A20-494B-92DD-4627E7CD3C3D}" type="presParOf" srcId="{7035C845-CA0F-4C0F-814A-C39E2AF2968B}" destId="{09806149-4C05-46EF-A5AF-5FA9D108A804}" srcOrd="1" destOrd="0" presId="urn:microsoft.com/office/officeart/2018/5/layout/IconCircleLabelList"/>
    <dgm:cxn modelId="{EEA5CE34-8984-4B02-9566-837A7494C8C8}" type="presParOf" srcId="{7035C845-CA0F-4C0F-814A-C39E2AF2968B}" destId="{21A73822-AE8A-4366-9B19-BA9F98D2600B}" srcOrd="2" destOrd="0" presId="urn:microsoft.com/office/officeart/2018/5/layout/IconCircleLabelList"/>
    <dgm:cxn modelId="{85C2280E-A811-4937-8E93-68506A4CC6FE}" type="presParOf" srcId="{21A73822-AE8A-4366-9B19-BA9F98D2600B}" destId="{4B14B039-2FFB-46C6-A47A-DFD51907351A}" srcOrd="0" destOrd="0" presId="urn:microsoft.com/office/officeart/2018/5/layout/IconCircleLabelList"/>
    <dgm:cxn modelId="{6DBDDE32-8B5F-4C0E-94F9-C4B372B3F436}" type="presParOf" srcId="{21A73822-AE8A-4366-9B19-BA9F98D2600B}" destId="{0415D2FD-37C0-4BE9-A26C-7A293F46C278}" srcOrd="1" destOrd="0" presId="urn:microsoft.com/office/officeart/2018/5/layout/IconCircleLabelList"/>
    <dgm:cxn modelId="{1C8373B8-3559-44E9-A383-3EFE669492E5}" type="presParOf" srcId="{21A73822-AE8A-4366-9B19-BA9F98D2600B}" destId="{90F9B1A4-BEB3-4D97-9F2F-0A8B645D6D30}" srcOrd="2" destOrd="0" presId="urn:microsoft.com/office/officeart/2018/5/layout/IconCircleLabelList"/>
    <dgm:cxn modelId="{2A899792-5D98-4A28-8FE4-7E9B47BB86EA}" type="presParOf" srcId="{21A73822-AE8A-4366-9B19-BA9F98D2600B}" destId="{09E94C7C-D65B-4782-9B67-BD5AFD9928CC}" srcOrd="3" destOrd="0" presId="urn:microsoft.com/office/officeart/2018/5/layout/IconCircleLabelList"/>
    <dgm:cxn modelId="{EF828A19-AC7D-4BFD-ACB6-C4102B432BBD}" type="presParOf" srcId="{7035C845-CA0F-4C0F-814A-C39E2AF2968B}" destId="{6C8A9215-076D-4D7C-8F93-97A1C663FA45}" srcOrd="3" destOrd="0" presId="urn:microsoft.com/office/officeart/2018/5/layout/IconCircleLabelList"/>
    <dgm:cxn modelId="{60304543-CE73-4968-AAE3-41EB052891A3}" type="presParOf" srcId="{7035C845-CA0F-4C0F-814A-C39E2AF2968B}" destId="{4A8F0E99-966F-4C0C-9B7A-A66A87B0C28D}" srcOrd="4" destOrd="0" presId="urn:microsoft.com/office/officeart/2018/5/layout/IconCircleLabelList"/>
    <dgm:cxn modelId="{B28C275C-3E0D-41BE-BB8F-0ED157A8BD2B}" type="presParOf" srcId="{4A8F0E99-966F-4C0C-9B7A-A66A87B0C28D}" destId="{64AC90E8-FB07-420A-940F-BD82F79ED1AC}" srcOrd="0" destOrd="0" presId="urn:microsoft.com/office/officeart/2018/5/layout/IconCircleLabelList"/>
    <dgm:cxn modelId="{42CF6499-A3AC-41B8-A31A-15999DEAD897}" type="presParOf" srcId="{4A8F0E99-966F-4C0C-9B7A-A66A87B0C28D}" destId="{8857707B-7AE7-4EFD-A831-72A09703C757}" srcOrd="1" destOrd="0" presId="urn:microsoft.com/office/officeart/2018/5/layout/IconCircleLabelList"/>
    <dgm:cxn modelId="{9629824E-6998-414F-B77D-925DDF4DA819}" type="presParOf" srcId="{4A8F0E99-966F-4C0C-9B7A-A66A87B0C28D}" destId="{F4AF4641-B983-4597-A540-285BF94EEACF}" srcOrd="2" destOrd="0" presId="urn:microsoft.com/office/officeart/2018/5/layout/IconCircleLabelList"/>
    <dgm:cxn modelId="{099FD499-E7F7-44EB-A412-528F2F75CD4C}" type="presParOf" srcId="{4A8F0E99-966F-4C0C-9B7A-A66A87B0C28D}" destId="{046CFE7B-95BD-4D5F-A253-138D27FBFF32}"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3392307D-38BD-4AD5-B831-111100F41A9D}" type="doc">
      <dgm:prSet loTypeId="urn:microsoft.com/office/officeart/2005/8/layout/vList2" loCatId="list" qsTypeId="urn:microsoft.com/office/officeart/2005/8/quickstyle/simple5" qsCatId="simple" csTypeId="urn:microsoft.com/office/officeart/2005/8/colors/accent2_2" csCatId="accent2" phldr="1"/>
      <dgm:spPr/>
      <dgm:t>
        <a:bodyPr/>
        <a:lstStyle/>
        <a:p>
          <a:endParaRPr lang="en-US"/>
        </a:p>
      </dgm:t>
    </dgm:pt>
    <dgm:pt modelId="{0E3739E8-45E7-4039-A6EB-6EE0E00FAFD7}">
      <dgm:prSet/>
      <dgm:spPr/>
      <dgm:t>
        <a:bodyPr/>
        <a:lstStyle/>
        <a:p>
          <a:r>
            <a:rPr lang="en-US" b="1"/>
            <a:t>Storage</a:t>
          </a:r>
          <a:endParaRPr lang="en-US"/>
        </a:p>
      </dgm:t>
    </dgm:pt>
    <dgm:pt modelId="{EC70EFC4-0A45-4F9E-82E1-32BF64281B51}" type="parTrans" cxnId="{34E74020-321F-420C-ACCF-AEF0125A792A}">
      <dgm:prSet/>
      <dgm:spPr/>
      <dgm:t>
        <a:bodyPr/>
        <a:lstStyle/>
        <a:p>
          <a:endParaRPr lang="en-US"/>
        </a:p>
      </dgm:t>
    </dgm:pt>
    <dgm:pt modelId="{6D63ABFB-F158-4E35-9156-99AA310FC0D3}" type="sibTrans" cxnId="{34E74020-321F-420C-ACCF-AEF0125A792A}">
      <dgm:prSet/>
      <dgm:spPr/>
      <dgm:t>
        <a:bodyPr/>
        <a:lstStyle/>
        <a:p>
          <a:endParaRPr lang="en-US"/>
        </a:p>
      </dgm:t>
    </dgm:pt>
    <dgm:pt modelId="{41A3B866-5A8D-4F72-99C9-AEC9A5BEBA30}">
      <dgm:prSet custT="1"/>
      <dgm:spPr/>
      <dgm:t>
        <a:bodyPr/>
        <a:lstStyle/>
        <a:p>
          <a:pPr>
            <a:buFont typeface="Wingdings" panose="05000000000000000000" pitchFamily="2" charset="2"/>
            <a:buChar char="§"/>
          </a:pPr>
          <a:r>
            <a:rPr lang="en-US" sz="1800">
              <a:solidFill>
                <a:schemeClr val="accent2">
                  <a:lumMod val="75000"/>
                </a:schemeClr>
              </a:solidFill>
            </a:rPr>
            <a:t>Lockable file storage for the security and maintenance of all files in compliance with HIPAA standards.</a:t>
          </a:r>
        </a:p>
      </dgm:t>
    </dgm:pt>
    <dgm:pt modelId="{9A593EF5-8898-4F12-939B-C078D5FB5688}" type="parTrans" cxnId="{B1F63AB2-AD48-48CB-A855-7D1F78F966AB}">
      <dgm:prSet/>
      <dgm:spPr/>
      <dgm:t>
        <a:bodyPr/>
        <a:lstStyle/>
        <a:p>
          <a:endParaRPr lang="en-US"/>
        </a:p>
      </dgm:t>
    </dgm:pt>
    <dgm:pt modelId="{DD4FC73E-D160-4103-9E42-0D92C7234E42}" type="sibTrans" cxnId="{B1F63AB2-AD48-48CB-A855-7D1F78F966AB}">
      <dgm:prSet/>
      <dgm:spPr/>
      <dgm:t>
        <a:bodyPr/>
        <a:lstStyle/>
        <a:p>
          <a:endParaRPr lang="en-US"/>
        </a:p>
      </dgm:t>
    </dgm:pt>
    <dgm:pt modelId="{0FB35D81-2BAF-4ACF-973A-EE1C2F696ECA}">
      <dgm:prSet custT="1"/>
      <dgm:spPr/>
      <dgm:t>
        <a:bodyPr/>
        <a:lstStyle/>
        <a:p>
          <a:pPr>
            <a:buFont typeface="Wingdings" panose="05000000000000000000" pitchFamily="2" charset="2"/>
            <a:buChar char="§"/>
          </a:pPr>
          <a:r>
            <a:rPr lang="en-US" sz="1800">
              <a:solidFill>
                <a:schemeClr val="accent2">
                  <a:lumMod val="75000"/>
                </a:schemeClr>
              </a:solidFill>
            </a:rPr>
            <a:t>Climate controlled storage safe from pests and weather damage.</a:t>
          </a:r>
        </a:p>
      </dgm:t>
    </dgm:pt>
    <dgm:pt modelId="{EAE1ED62-50FA-4EDE-9794-953D7B5D23D9}" type="parTrans" cxnId="{5F79E035-822E-4D66-8EEF-6F4F3DDE550D}">
      <dgm:prSet/>
      <dgm:spPr/>
      <dgm:t>
        <a:bodyPr/>
        <a:lstStyle/>
        <a:p>
          <a:endParaRPr lang="en-US"/>
        </a:p>
      </dgm:t>
    </dgm:pt>
    <dgm:pt modelId="{8EC82F06-8AF5-4673-9793-2C21E818B3E8}" type="sibTrans" cxnId="{5F79E035-822E-4D66-8EEF-6F4F3DDE550D}">
      <dgm:prSet/>
      <dgm:spPr/>
      <dgm:t>
        <a:bodyPr/>
        <a:lstStyle/>
        <a:p>
          <a:endParaRPr lang="en-US"/>
        </a:p>
      </dgm:t>
    </dgm:pt>
    <dgm:pt modelId="{A09C96DA-153C-4888-86DF-161C18DC1EC4}">
      <dgm:prSet custT="1"/>
      <dgm:spPr/>
      <dgm:t>
        <a:bodyPr/>
        <a:lstStyle/>
        <a:p>
          <a:pPr>
            <a:buFont typeface="Wingdings" panose="05000000000000000000" pitchFamily="2" charset="2"/>
            <a:buChar char="§"/>
          </a:pPr>
          <a:r>
            <a:rPr lang="en-US" sz="1800">
              <a:solidFill>
                <a:schemeClr val="accent2">
                  <a:lumMod val="75000"/>
                </a:schemeClr>
              </a:solidFill>
            </a:rPr>
            <a:t>Records documenting the provision of services must be maintained by the providers of waiver services for a minimum of five (5) years. If, at the conclusion of the five-year period, there is ongoing litigation or an open audit, the provider must maintain these records until the litigation or audit is concluded.</a:t>
          </a:r>
        </a:p>
      </dgm:t>
    </dgm:pt>
    <dgm:pt modelId="{8028F579-05AA-42AB-9D1E-C756D5D27FA3}" type="parTrans" cxnId="{D63B947D-A77B-4DF6-98EF-5DBAA05431A0}">
      <dgm:prSet/>
      <dgm:spPr/>
      <dgm:t>
        <a:bodyPr/>
        <a:lstStyle/>
        <a:p>
          <a:endParaRPr lang="en-US"/>
        </a:p>
      </dgm:t>
    </dgm:pt>
    <dgm:pt modelId="{2AE5EEE6-4427-4528-B874-CAF7A9D5B04B}" type="sibTrans" cxnId="{D63B947D-A77B-4DF6-98EF-5DBAA05431A0}">
      <dgm:prSet/>
      <dgm:spPr/>
      <dgm:t>
        <a:bodyPr/>
        <a:lstStyle/>
        <a:p>
          <a:endParaRPr lang="en-US"/>
        </a:p>
      </dgm:t>
    </dgm:pt>
    <dgm:pt modelId="{50E09290-736B-4BDA-8680-EBCC88CC947C}">
      <dgm:prSet/>
      <dgm:spPr/>
      <dgm:t>
        <a:bodyPr/>
        <a:lstStyle/>
        <a:p>
          <a:r>
            <a:rPr lang="en-US" b="1"/>
            <a:t>Accessibility</a:t>
          </a:r>
          <a:endParaRPr lang="en-US"/>
        </a:p>
      </dgm:t>
    </dgm:pt>
    <dgm:pt modelId="{14105148-BA85-40CE-A404-62E036832917}" type="parTrans" cxnId="{B9E9FCD2-25A1-418C-80B3-C03E9360903D}">
      <dgm:prSet/>
      <dgm:spPr/>
      <dgm:t>
        <a:bodyPr/>
        <a:lstStyle/>
        <a:p>
          <a:endParaRPr lang="en-US"/>
        </a:p>
      </dgm:t>
    </dgm:pt>
    <dgm:pt modelId="{BDC5E403-5B1C-45C5-9C34-C6FB3C40596A}" type="sibTrans" cxnId="{B9E9FCD2-25A1-418C-80B3-C03E9360903D}">
      <dgm:prSet/>
      <dgm:spPr/>
      <dgm:t>
        <a:bodyPr/>
        <a:lstStyle/>
        <a:p>
          <a:endParaRPr lang="en-US"/>
        </a:p>
      </dgm:t>
    </dgm:pt>
    <dgm:pt modelId="{47C9BAA2-6FCD-4D34-8F7E-B6DB1F3F5F95}">
      <dgm:prSet custT="1"/>
      <dgm:spPr/>
      <dgm:t>
        <a:bodyPr/>
        <a:lstStyle/>
        <a:p>
          <a:pPr>
            <a:buFont typeface="Wingdings" panose="05000000000000000000" pitchFamily="2" charset="2"/>
            <a:buChar char="§"/>
          </a:pPr>
          <a:r>
            <a:rPr lang="en-US" sz="1800">
              <a:solidFill>
                <a:schemeClr val="accent2">
                  <a:lumMod val="75000"/>
                </a:schemeClr>
              </a:solidFill>
            </a:rPr>
            <a:t>Ensuring immediate access to all beneficiary and employee records as required for audit purposes.</a:t>
          </a:r>
        </a:p>
      </dgm:t>
    </dgm:pt>
    <dgm:pt modelId="{D07EE017-69F0-4763-916A-52FFF57FFD6D}" type="parTrans" cxnId="{BE59D57E-6142-4B60-97A2-1D72F12EF691}">
      <dgm:prSet/>
      <dgm:spPr/>
      <dgm:t>
        <a:bodyPr/>
        <a:lstStyle/>
        <a:p>
          <a:endParaRPr lang="en-US"/>
        </a:p>
      </dgm:t>
    </dgm:pt>
    <dgm:pt modelId="{EB7B6F4D-4747-4AE2-8AC8-A5931C164508}" type="sibTrans" cxnId="{BE59D57E-6142-4B60-97A2-1D72F12EF691}">
      <dgm:prSet/>
      <dgm:spPr/>
      <dgm:t>
        <a:bodyPr/>
        <a:lstStyle/>
        <a:p>
          <a:endParaRPr lang="en-US"/>
        </a:p>
      </dgm:t>
    </dgm:pt>
    <dgm:pt modelId="{DADF6BEA-263F-40F9-A5BE-8CCFA9461ACA}">
      <dgm:prSet custT="1"/>
      <dgm:spPr/>
      <dgm:t>
        <a:bodyPr/>
        <a:lstStyle/>
        <a:p>
          <a:pPr>
            <a:buFont typeface="Wingdings" panose="05000000000000000000" pitchFamily="2" charset="2"/>
            <a:buChar char="§"/>
          </a:pPr>
          <a:r>
            <a:rPr lang="en-US" sz="1800">
              <a:solidFill>
                <a:schemeClr val="accent2">
                  <a:lumMod val="75000"/>
                </a:schemeClr>
              </a:solidFill>
            </a:rPr>
            <a:t>Filing system of storage of records to be more accessible for auditors.</a:t>
          </a:r>
        </a:p>
      </dgm:t>
    </dgm:pt>
    <dgm:pt modelId="{66959FB1-1FA6-4D22-B42E-84933551F929}" type="parTrans" cxnId="{8C5E695E-C46B-4CCE-846D-19ECBD3484AB}">
      <dgm:prSet/>
      <dgm:spPr/>
      <dgm:t>
        <a:bodyPr/>
        <a:lstStyle/>
        <a:p>
          <a:endParaRPr lang="en-US"/>
        </a:p>
      </dgm:t>
    </dgm:pt>
    <dgm:pt modelId="{D361AACE-B242-412A-B760-664B3A498944}" type="sibTrans" cxnId="{8C5E695E-C46B-4CCE-846D-19ECBD3484AB}">
      <dgm:prSet/>
      <dgm:spPr/>
      <dgm:t>
        <a:bodyPr/>
        <a:lstStyle/>
        <a:p>
          <a:endParaRPr lang="en-US"/>
        </a:p>
      </dgm:t>
    </dgm:pt>
    <dgm:pt modelId="{9F823C6B-656F-4979-AC06-3A3E326CD0CF}">
      <dgm:prSet custT="1"/>
      <dgm:spPr/>
      <dgm:t>
        <a:bodyPr/>
        <a:lstStyle/>
        <a:p>
          <a:pPr>
            <a:buFont typeface="Wingdings" panose="05000000000000000000" pitchFamily="2" charset="2"/>
            <a:buChar char="§"/>
          </a:pPr>
          <a:r>
            <a:rPr lang="en-US" sz="1800">
              <a:solidFill>
                <a:schemeClr val="accent2">
                  <a:lumMod val="75000"/>
                </a:schemeClr>
              </a:solidFill>
            </a:rPr>
            <a:t>Annual</a:t>
          </a:r>
        </a:p>
      </dgm:t>
    </dgm:pt>
    <dgm:pt modelId="{BA92F411-5A97-4BBB-9899-13BD87891AF4}" type="parTrans" cxnId="{93DCCCE4-526F-405D-99D1-9AE986C53F38}">
      <dgm:prSet/>
      <dgm:spPr/>
      <dgm:t>
        <a:bodyPr/>
        <a:lstStyle/>
        <a:p>
          <a:endParaRPr lang="en-US"/>
        </a:p>
      </dgm:t>
    </dgm:pt>
    <dgm:pt modelId="{F5B390BA-9901-4B0C-8EC4-C50F6D45FC5F}" type="sibTrans" cxnId="{93DCCCE4-526F-405D-99D1-9AE986C53F38}">
      <dgm:prSet/>
      <dgm:spPr/>
      <dgm:t>
        <a:bodyPr/>
        <a:lstStyle/>
        <a:p>
          <a:endParaRPr lang="en-US"/>
        </a:p>
      </dgm:t>
    </dgm:pt>
    <dgm:pt modelId="{540E1E5E-E1CC-452D-AF38-5ECCEF7227D2}">
      <dgm:prSet custT="1"/>
      <dgm:spPr/>
      <dgm:t>
        <a:bodyPr/>
        <a:lstStyle/>
        <a:p>
          <a:pPr>
            <a:buFont typeface="Wingdings" panose="05000000000000000000" pitchFamily="2" charset="2"/>
            <a:buChar char="§"/>
          </a:pPr>
          <a:r>
            <a:rPr lang="en-US" sz="1800">
              <a:solidFill>
                <a:schemeClr val="accent2">
                  <a:lumMod val="75000"/>
                </a:schemeClr>
              </a:solidFill>
            </a:rPr>
            <a:t>Alphabetical</a:t>
          </a:r>
        </a:p>
      </dgm:t>
    </dgm:pt>
    <dgm:pt modelId="{EDA8AB3D-3FDA-41D3-B329-92006489261B}" type="parTrans" cxnId="{46D56872-31B6-4AC1-B134-7CB78E3BD655}">
      <dgm:prSet/>
      <dgm:spPr/>
      <dgm:t>
        <a:bodyPr/>
        <a:lstStyle/>
        <a:p>
          <a:endParaRPr lang="en-US"/>
        </a:p>
      </dgm:t>
    </dgm:pt>
    <dgm:pt modelId="{E729FCB0-1DBE-4B92-B6B6-DA550B40ACE0}" type="sibTrans" cxnId="{46D56872-31B6-4AC1-B134-7CB78E3BD655}">
      <dgm:prSet/>
      <dgm:spPr/>
      <dgm:t>
        <a:bodyPr/>
        <a:lstStyle/>
        <a:p>
          <a:endParaRPr lang="en-US"/>
        </a:p>
      </dgm:t>
    </dgm:pt>
    <dgm:pt modelId="{66578EF4-DC2D-474B-B2CD-FB1837F5778D}">
      <dgm:prSet custT="1"/>
      <dgm:spPr/>
      <dgm:t>
        <a:bodyPr/>
        <a:lstStyle/>
        <a:p>
          <a:pPr>
            <a:buFont typeface="Wingdings" panose="05000000000000000000" pitchFamily="2" charset="2"/>
            <a:buChar char="§"/>
          </a:pPr>
          <a:r>
            <a:rPr lang="en-US" sz="1800">
              <a:solidFill>
                <a:schemeClr val="accent2">
                  <a:lumMod val="75000"/>
                </a:schemeClr>
              </a:solidFill>
            </a:rPr>
            <a:t>Numerical</a:t>
          </a:r>
        </a:p>
      </dgm:t>
    </dgm:pt>
    <dgm:pt modelId="{4B58CBA6-66C5-4CF2-B656-FB66FE0B7531}" type="parTrans" cxnId="{9A50C25A-D630-4611-A4C2-E829A05235EB}">
      <dgm:prSet/>
      <dgm:spPr/>
      <dgm:t>
        <a:bodyPr/>
        <a:lstStyle/>
        <a:p>
          <a:endParaRPr lang="en-US"/>
        </a:p>
      </dgm:t>
    </dgm:pt>
    <dgm:pt modelId="{119700D0-8726-42B3-B5AA-5D05F878B3E1}" type="sibTrans" cxnId="{9A50C25A-D630-4611-A4C2-E829A05235EB}">
      <dgm:prSet/>
      <dgm:spPr/>
      <dgm:t>
        <a:bodyPr/>
        <a:lstStyle/>
        <a:p>
          <a:endParaRPr lang="en-US"/>
        </a:p>
      </dgm:t>
    </dgm:pt>
    <dgm:pt modelId="{7DE7F831-C4C5-4C81-B5C2-F9506379AC4F}">
      <dgm:prSet custT="1"/>
      <dgm:spPr/>
      <dgm:t>
        <a:bodyPr/>
        <a:lstStyle/>
        <a:p>
          <a:pPr>
            <a:buFont typeface="Wingdings" panose="05000000000000000000" pitchFamily="2" charset="2"/>
            <a:buChar char="§"/>
          </a:pPr>
          <a:r>
            <a:rPr lang="en-US" sz="1800">
              <a:solidFill>
                <a:schemeClr val="accent2">
                  <a:lumMod val="75000"/>
                </a:schemeClr>
              </a:solidFill>
            </a:rPr>
            <a:t>Color Code</a:t>
          </a:r>
        </a:p>
      </dgm:t>
    </dgm:pt>
    <dgm:pt modelId="{74B653F7-21A2-46E8-BFDF-5194B4D53BE5}" type="parTrans" cxnId="{E22EB90E-BBCF-425F-AA54-E3C44632FC3D}">
      <dgm:prSet/>
      <dgm:spPr/>
      <dgm:t>
        <a:bodyPr/>
        <a:lstStyle/>
        <a:p>
          <a:endParaRPr lang="en-US"/>
        </a:p>
      </dgm:t>
    </dgm:pt>
    <dgm:pt modelId="{F59B584D-33DF-4446-AB5C-E57825FFE39E}" type="sibTrans" cxnId="{E22EB90E-BBCF-425F-AA54-E3C44632FC3D}">
      <dgm:prSet/>
      <dgm:spPr/>
      <dgm:t>
        <a:bodyPr/>
        <a:lstStyle/>
        <a:p>
          <a:endParaRPr lang="en-US"/>
        </a:p>
      </dgm:t>
    </dgm:pt>
    <dgm:pt modelId="{D4EC85BF-93FA-4E99-A1B3-29393D31C40A}">
      <dgm:prSet custT="1"/>
      <dgm:spPr/>
      <dgm:t>
        <a:bodyPr/>
        <a:lstStyle/>
        <a:p>
          <a:endParaRPr lang="en-US" sz="1100"/>
        </a:p>
      </dgm:t>
    </dgm:pt>
    <dgm:pt modelId="{0DA12FB4-0EFE-4975-AAF0-AF8F22DC022B}" type="parTrans" cxnId="{06E374EE-C34D-482E-A931-22CDC96ED673}">
      <dgm:prSet/>
      <dgm:spPr/>
      <dgm:t>
        <a:bodyPr/>
        <a:lstStyle/>
        <a:p>
          <a:endParaRPr lang="en-US"/>
        </a:p>
      </dgm:t>
    </dgm:pt>
    <dgm:pt modelId="{A7FB4F9E-A308-4AD7-AFC9-636F4CFA80AD}" type="sibTrans" cxnId="{06E374EE-C34D-482E-A931-22CDC96ED673}">
      <dgm:prSet/>
      <dgm:spPr/>
      <dgm:t>
        <a:bodyPr/>
        <a:lstStyle/>
        <a:p>
          <a:endParaRPr lang="en-US"/>
        </a:p>
      </dgm:t>
    </dgm:pt>
    <dgm:pt modelId="{AEEBA564-FFE9-4996-85E1-CFD4BB732858}">
      <dgm:prSet/>
      <dgm:spPr/>
      <dgm:t>
        <a:bodyPr/>
        <a:lstStyle/>
        <a:p>
          <a:endParaRPr lang="en-US" sz="1100">
            <a:solidFill>
              <a:schemeClr val="accent2">
                <a:lumMod val="75000"/>
              </a:schemeClr>
            </a:solidFill>
          </a:endParaRPr>
        </a:p>
      </dgm:t>
    </dgm:pt>
    <dgm:pt modelId="{7FC1B82D-053F-4A12-A40B-EB0F9C8FCD4A}" type="parTrans" cxnId="{5D0B055F-000E-4968-ADA5-77BD6B175CAB}">
      <dgm:prSet/>
      <dgm:spPr/>
      <dgm:t>
        <a:bodyPr/>
        <a:lstStyle/>
        <a:p>
          <a:endParaRPr lang="en-US"/>
        </a:p>
      </dgm:t>
    </dgm:pt>
    <dgm:pt modelId="{39C41354-423B-4C64-95FC-C4D97EB62525}" type="sibTrans" cxnId="{5D0B055F-000E-4968-ADA5-77BD6B175CAB}">
      <dgm:prSet/>
      <dgm:spPr/>
      <dgm:t>
        <a:bodyPr/>
        <a:lstStyle/>
        <a:p>
          <a:endParaRPr lang="en-US"/>
        </a:p>
      </dgm:t>
    </dgm:pt>
    <dgm:pt modelId="{9E9F9D9C-E615-41E1-A754-C4472A472A2B}">
      <dgm:prSet phldr="0"/>
      <dgm:spPr/>
      <dgm:t>
        <a:bodyPr/>
        <a:lstStyle/>
        <a:p>
          <a:endParaRPr lang="en-US" b="0">
            <a:latin typeface="Aptos Display" panose="02110004020202020204"/>
          </a:endParaRPr>
        </a:p>
      </dgm:t>
    </dgm:pt>
    <dgm:pt modelId="{6A29C77B-E51E-4C6C-B696-330414C5B1A0}" type="parTrans" cxnId="{FF1487D5-53F4-46C4-8F4A-9650A19469BF}">
      <dgm:prSet/>
      <dgm:spPr/>
      <dgm:t>
        <a:bodyPr/>
        <a:lstStyle/>
        <a:p>
          <a:endParaRPr lang="en-US"/>
        </a:p>
      </dgm:t>
    </dgm:pt>
    <dgm:pt modelId="{A33C5C03-F037-4DF7-BDF3-8732E46EC0F7}" type="sibTrans" cxnId="{FF1487D5-53F4-46C4-8F4A-9650A19469BF}">
      <dgm:prSet/>
      <dgm:spPr/>
      <dgm:t>
        <a:bodyPr/>
        <a:lstStyle/>
        <a:p>
          <a:endParaRPr lang="en-US"/>
        </a:p>
      </dgm:t>
    </dgm:pt>
    <dgm:pt modelId="{4325F3E1-69D0-4810-AAAB-141B080CD20A}" type="pres">
      <dgm:prSet presAssocID="{3392307D-38BD-4AD5-B831-111100F41A9D}" presName="linear" presStyleCnt="0">
        <dgm:presLayoutVars>
          <dgm:animLvl val="lvl"/>
          <dgm:resizeHandles val="exact"/>
        </dgm:presLayoutVars>
      </dgm:prSet>
      <dgm:spPr/>
    </dgm:pt>
    <dgm:pt modelId="{7911294C-67BF-440A-873C-D4A72BFB9539}" type="pres">
      <dgm:prSet presAssocID="{0E3739E8-45E7-4039-A6EB-6EE0E00FAFD7}" presName="parentText" presStyleLbl="node1" presStyleIdx="0" presStyleCnt="2">
        <dgm:presLayoutVars>
          <dgm:chMax val="0"/>
          <dgm:bulletEnabled val="1"/>
        </dgm:presLayoutVars>
      </dgm:prSet>
      <dgm:spPr/>
    </dgm:pt>
    <dgm:pt modelId="{91A79C4B-011B-477A-8137-ADC9FF17C1BE}" type="pres">
      <dgm:prSet presAssocID="{0E3739E8-45E7-4039-A6EB-6EE0E00FAFD7}" presName="childText" presStyleLbl="revTx" presStyleIdx="0" presStyleCnt="2">
        <dgm:presLayoutVars>
          <dgm:bulletEnabled val="1"/>
        </dgm:presLayoutVars>
      </dgm:prSet>
      <dgm:spPr/>
    </dgm:pt>
    <dgm:pt modelId="{A51B0114-766C-4CF0-9A82-F7E2DE8AD90D}" type="pres">
      <dgm:prSet presAssocID="{50E09290-736B-4BDA-8680-EBCC88CC947C}" presName="parentText" presStyleLbl="node1" presStyleIdx="1" presStyleCnt="2">
        <dgm:presLayoutVars>
          <dgm:chMax val="0"/>
          <dgm:bulletEnabled val="1"/>
        </dgm:presLayoutVars>
      </dgm:prSet>
      <dgm:spPr/>
    </dgm:pt>
    <dgm:pt modelId="{5F9582F9-E651-41FA-8AED-273DEB54D050}" type="pres">
      <dgm:prSet presAssocID="{50E09290-736B-4BDA-8680-EBCC88CC947C}" presName="childText" presStyleLbl="revTx" presStyleIdx="1" presStyleCnt="2">
        <dgm:presLayoutVars>
          <dgm:bulletEnabled val="1"/>
        </dgm:presLayoutVars>
      </dgm:prSet>
      <dgm:spPr/>
    </dgm:pt>
  </dgm:ptLst>
  <dgm:cxnLst>
    <dgm:cxn modelId="{E22EB90E-BBCF-425F-AA54-E3C44632FC3D}" srcId="{DADF6BEA-263F-40F9-A5BE-8CCFA9461ACA}" destId="{7DE7F831-C4C5-4C81-B5C2-F9506379AC4F}" srcOrd="3" destOrd="0" parTransId="{74B653F7-21A2-46E8-BFDF-5194B4D53BE5}" sibTransId="{F59B584D-33DF-4446-AB5C-E57825FFE39E}"/>
    <dgm:cxn modelId="{488A381B-7FE3-4B21-8698-C61AA9CA6783}" type="presOf" srcId="{DADF6BEA-263F-40F9-A5BE-8CCFA9461ACA}" destId="{5F9582F9-E651-41FA-8AED-273DEB54D050}" srcOrd="0" destOrd="2" presId="urn:microsoft.com/office/officeart/2005/8/layout/vList2"/>
    <dgm:cxn modelId="{34E74020-321F-420C-ACCF-AEF0125A792A}" srcId="{3392307D-38BD-4AD5-B831-111100F41A9D}" destId="{0E3739E8-45E7-4039-A6EB-6EE0E00FAFD7}" srcOrd="0" destOrd="0" parTransId="{EC70EFC4-0A45-4F9E-82E1-32BF64281B51}" sibTransId="{6D63ABFB-F158-4E35-9156-99AA310FC0D3}"/>
    <dgm:cxn modelId="{C29FDE23-47AD-405B-A87E-C702966EEA29}" type="presOf" srcId="{7DE7F831-C4C5-4C81-B5C2-F9506379AC4F}" destId="{5F9582F9-E651-41FA-8AED-273DEB54D050}" srcOrd="0" destOrd="6" presId="urn:microsoft.com/office/officeart/2005/8/layout/vList2"/>
    <dgm:cxn modelId="{54C7E729-2BD0-4DCF-BFEC-119391FBC154}" type="presOf" srcId="{540E1E5E-E1CC-452D-AF38-5ECCEF7227D2}" destId="{5F9582F9-E651-41FA-8AED-273DEB54D050}" srcOrd="0" destOrd="4" presId="urn:microsoft.com/office/officeart/2005/8/layout/vList2"/>
    <dgm:cxn modelId="{7309B932-E274-4CEE-BE73-68B17534A8E8}" type="presOf" srcId="{A09C96DA-153C-4888-86DF-161C18DC1EC4}" destId="{91A79C4B-011B-477A-8137-ADC9FF17C1BE}" srcOrd="0" destOrd="3" presId="urn:microsoft.com/office/officeart/2005/8/layout/vList2"/>
    <dgm:cxn modelId="{5F79E035-822E-4D66-8EEF-6F4F3DDE550D}" srcId="{0E3739E8-45E7-4039-A6EB-6EE0E00FAFD7}" destId="{0FB35D81-2BAF-4ACF-973A-EE1C2F696ECA}" srcOrd="2" destOrd="0" parTransId="{EAE1ED62-50FA-4EDE-9794-953D7B5D23D9}" sibTransId="{8EC82F06-8AF5-4673-9793-2C21E818B3E8}"/>
    <dgm:cxn modelId="{8C5E695E-C46B-4CCE-846D-19ECBD3484AB}" srcId="{50E09290-736B-4BDA-8680-EBCC88CC947C}" destId="{DADF6BEA-263F-40F9-A5BE-8CCFA9461ACA}" srcOrd="2" destOrd="0" parTransId="{66959FB1-1FA6-4D22-B42E-84933551F929}" sibTransId="{D361AACE-B242-412A-B760-664B3A498944}"/>
    <dgm:cxn modelId="{5D0B055F-000E-4968-ADA5-77BD6B175CAB}" srcId="{50E09290-736B-4BDA-8680-EBCC88CC947C}" destId="{AEEBA564-FFE9-4996-85E1-CFD4BB732858}" srcOrd="0" destOrd="0" parTransId="{7FC1B82D-053F-4A12-A40B-EB0F9C8FCD4A}" sibTransId="{39C41354-423B-4C64-95FC-C4D97EB62525}"/>
    <dgm:cxn modelId="{8554F141-0B8F-40F1-95EC-B91D0F0B3FAC}" type="presOf" srcId="{0E3739E8-45E7-4039-A6EB-6EE0E00FAFD7}" destId="{7911294C-67BF-440A-873C-D4A72BFB9539}" srcOrd="0" destOrd="0" presId="urn:microsoft.com/office/officeart/2005/8/layout/vList2"/>
    <dgm:cxn modelId="{4826BE62-9347-484E-9F6D-DEE41FE0D325}" type="presOf" srcId="{50E09290-736B-4BDA-8680-EBCC88CC947C}" destId="{A51B0114-766C-4CF0-9A82-F7E2DE8AD90D}" srcOrd="0" destOrd="0" presId="urn:microsoft.com/office/officeart/2005/8/layout/vList2"/>
    <dgm:cxn modelId="{A9328D66-4F1C-48FA-B66F-20C84E039290}" type="presOf" srcId="{9E9F9D9C-E615-41E1-A754-C4472A472A2B}" destId="{91A79C4B-011B-477A-8137-ADC9FF17C1BE}" srcOrd="0" destOrd="4" presId="urn:microsoft.com/office/officeart/2005/8/layout/vList2"/>
    <dgm:cxn modelId="{45B20E4A-3869-4409-A4FE-D24FA1FE135D}" type="presOf" srcId="{0FB35D81-2BAF-4ACF-973A-EE1C2F696ECA}" destId="{91A79C4B-011B-477A-8137-ADC9FF17C1BE}" srcOrd="0" destOrd="2" presId="urn:microsoft.com/office/officeart/2005/8/layout/vList2"/>
    <dgm:cxn modelId="{46D56872-31B6-4AC1-B134-7CB78E3BD655}" srcId="{DADF6BEA-263F-40F9-A5BE-8CCFA9461ACA}" destId="{540E1E5E-E1CC-452D-AF38-5ECCEF7227D2}" srcOrd="1" destOrd="0" parTransId="{EDA8AB3D-3FDA-41D3-B329-92006489261B}" sibTransId="{E729FCB0-1DBE-4B92-B6B6-DA550B40ACE0}"/>
    <dgm:cxn modelId="{9A50C25A-D630-4611-A4C2-E829A05235EB}" srcId="{DADF6BEA-263F-40F9-A5BE-8CCFA9461ACA}" destId="{66578EF4-DC2D-474B-B2CD-FB1837F5778D}" srcOrd="2" destOrd="0" parTransId="{4B58CBA6-66C5-4CF2-B656-FB66FE0B7531}" sibTransId="{119700D0-8726-42B3-B5AA-5D05F878B3E1}"/>
    <dgm:cxn modelId="{D63B947D-A77B-4DF6-98EF-5DBAA05431A0}" srcId="{0E3739E8-45E7-4039-A6EB-6EE0E00FAFD7}" destId="{A09C96DA-153C-4888-86DF-161C18DC1EC4}" srcOrd="3" destOrd="0" parTransId="{8028F579-05AA-42AB-9D1E-C756D5D27FA3}" sibTransId="{2AE5EEE6-4427-4528-B874-CAF7A9D5B04B}"/>
    <dgm:cxn modelId="{BE59D57E-6142-4B60-97A2-1D72F12EF691}" srcId="{50E09290-736B-4BDA-8680-EBCC88CC947C}" destId="{47C9BAA2-6FCD-4D34-8F7E-B6DB1F3F5F95}" srcOrd="1" destOrd="0" parTransId="{D07EE017-69F0-4763-916A-52FFF57FFD6D}" sibTransId="{EB7B6F4D-4747-4AE2-8AC8-A5931C164508}"/>
    <dgm:cxn modelId="{0A152D85-09B9-48F2-B7E3-D7B1AD0D1CDB}" type="presOf" srcId="{66578EF4-DC2D-474B-B2CD-FB1837F5778D}" destId="{5F9582F9-E651-41FA-8AED-273DEB54D050}" srcOrd="0" destOrd="5" presId="urn:microsoft.com/office/officeart/2005/8/layout/vList2"/>
    <dgm:cxn modelId="{66E150AD-184D-4560-868F-2DFC23DADDD5}" type="presOf" srcId="{9F823C6B-656F-4979-AC06-3A3E326CD0CF}" destId="{5F9582F9-E651-41FA-8AED-273DEB54D050}" srcOrd="0" destOrd="3" presId="urn:microsoft.com/office/officeart/2005/8/layout/vList2"/>
    <dgm:cxn modelId="{B1F63AB2-AD48-48CB-A855-7D1F78F966AB}" srcId="{0E3739E8-45E7-4039-A6EB-6EE0E00FAFD7}" destId="{41A3B866-5A8D-4F72-99C9-AEC9A5BEBA30}" srcOrd="1" destOrd="0" parTransId="{9A593EF5-8898-4F12-939B-C078D5FB5688}" sibTransId="{DD4FC73E-D160-4103-9E42-0D92C7234E42}"/>
    <dgm:cxn modelId="{3FAEA4BA-9235-4499-B59B-7E71261C4399}" type="presOf" srcId="{3392307D-38BD-4AD5-B831-111100F41A9D}" destId="{4325F3E1-69D0-4810-AAAB-141B080CD20A}" srcOrd="0" destOrd="0" presId="urn:microsoft.com/office/officeart/2005/8/layout/vList2"/>
    <dgm:cxn modelId="{B9E9FCD2-25A1-418C-80B3-C03E9360903D}" srcId="{3392307D-38BD-4AD5-B831-111100F41A9D}" destId="{50E09290-736B-4BDA-8680-EBCC88CC947C}" srcOrd="1" destOrd="0" parTransId="{14105148-BA85-40CE-A404-62E036832917}" sibTransId="{BDC5E403-5B1C-45C5-9C34-C6FB3C40596A}"/>
    <dgm:cxn modelId="{FF1487D5-53F4-46C4-8F4A-9650A19469BF}" srcId="{0E3739E8-45E7-4039-A6EB-6EE0E00FAFD7}" destId="{9E9F9D9C-E615-41E1-A754-C4472A472A2B}" srcOrd="4" destOrd="0" parTransId="{6A29C77B-E51E-4C6C-B696-330414C5B1A0}" sibTransId="{A33C5C03-F037-4DF7-BDF3-8732E46EC0F7}"/>
    <dgm:cxn modelId="{3DED1BE1-6BE4-4552-9373-62C18F64C973}" type="presOf" srcId="{47C9BAA2-6FCD-4D34-8F7E-B6DB1F3F5F95}" destId="{5F9582F9-E651-41FA-8AED-273DEB54D050}" srcOrd="0" destOrd="1" presId="urn:microsoft.com/office/officeart/2005/8/layout/vList2"/>
    <dgm:cxn modelId="{93DCCCE4-526F-405D-99D1-9AE986C53F38}" srcId="{DADF6BEA-263F-40F9-A5BE-8CCFA9461ACA}" destId="{9F823C6B-656F-4979-AC06-3A3E326CD0CF}" srcOrd="0" destOrd="0" parTransId="{BA92F411-5A97-4BBB-9899-13BD87891AF4}" sibTransId="{F5B390BA-9901-4B0C-8EC4-C50F6D45FC5F}"/>
    <dgm:cxn modelId="{DD9388E6-A0AA-4760-9EEF-5BBD03D73E3B}" type="presOf" srcId="{AEEBA564-FFE9-4996-85E1-CFD4BB732858}" destId="{5F9582F9-E651-41FA-8AED-273DEB54D050}" srcOrd="0" destOrd="0" presId="urn:microsoft.com/office/officeart/2005/8/layout/vList2"/>
    <dgm:cxn modelId="{06E374EE-C34D-482E-A931-22CDC96ED673}" srcId="{0E3739E8-45E7-4039-A6EB-6EE0E00FAFD7}" destId="{D4EC85BF-93FA-4E99-A1B3-29393D31C40A}" srcOrd="0" destOrd="0" parTransId="{0DA12FB4-0EFE-4975-AAF0-AF8F22DC022B}" sibTransId="{A7FB4F9E-A308-4AD7-AFC9-636F4CFA80AD}"/>
    <dgm:cxn modelId="{A86B5EF0-CBC5-4C27-B784-50678EE7B8DE}" type="presOf" srcId="{D4EC85BF-93FA-4E99-A1B3-29393D31C40A}" destId="{91A79C4B-011B-477A-8137-ADC9FF17C1BE}" srcOrd="0" destOrd="0" presId="urn:microsoft.com/office/officeart/2005/8/layout/vList2"/>
    <dgm:cxn modelId="{F02E74F5-D0B9-4003-A0AF-6606B866015C}" type="presOf" srcId="{41A3B866-5A8D-4F72-99C9-AEC9A5BEBA30}" destId="{91A79C4B-011B-477A-8137-ADC9FF17C1BE}" srcOrd="0" destOrd="1" presId="urn:microsoft.com/office/officeart/2005/8/layout/vList2"/>
    <dgm:cxn modelId="{3B093047-A03B-4648-8812-FA9AC43E6828}" type="presParOf" srcId="{4325F3E1-69D0-4810-AAAB-141B080CD20A}" destId="{7911294C-67BF-440A-873C-D4A72BFB9539}" srcOrd="0" destOrd="0" presId="urn:microsoft.com/office/officeart/2005/8/layout/vList2"/>
    <dgm:cxn modelId="{72C4F467-ED75-4FAB-95FE-A025CE794E53}" type="presParOf" srcId="{4325F3E1-69D0-4810-AAAB-141B080CD20A}" destId="{91A79C4B-011B-477A-8137-ADC9FF17C1BE}" srcOrd="1" destOrd="0" presId="urn:microsoft.com/office/officeart/2005/8/layout/vList2"/>
    <dgm:cxn modelId="{1D5FC4FF-4AB9-49C1-B9AB-AF0690CEF5D1}" type="presParOf" srcId="{4325F3E1-69D0-4810-AAAB-141B080CD20A}" destId="{A51B0114-766C-4CF0-9A82-F7E2DE8AD90D}" srcOrd="2" destOrd="0" presId="urn:microsoft.com/office/officeart/2005/8/layout/vList2"/>
    <dgm:cxn modelId="{14F0184A-6B01-47B8-94EB-45CA05DEB3CD}" type="presParOf" srcId="{4325F3E1-69D0-4810-AAAB-141B080CD20A}" destId="{5F9582F9-E651-41FA-8AED-273DEB54D050}" srcOrd="3"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B0BBA86-94DB-412E-988F-84EF3406D92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F0BAEE57-DE52-4A8E-8131-1C266287EB32}">
      <dgm:prSet custT="1"/>
      <dgm:spPr>
        <a:solidFill>
          <a:schemeClr val="accent2">
            <a:lumMod val="75000"/>
          </a:schemeClr>
        </a:solidFill>
      </dgm:spPr>
      <dgm:t>
        <a:bodyPr/>
        <a:lstStyle/>
        <a:p>
          <a:r>
            <a:rPr lang="en-US" sz="2400" b="1"/>
            <a:t>Administrative</a:t>
          </a:r>
          <a:endParaRPr lang="en-US" sz="2400"/>
        </a:p>
      </dgm:t>
    </dgm:pt>
    <dgm:pt modelId="{6FE3CECA-216C-4B16-99D5-579B7319B831}" type="parTrans" cxnId="{FB0B18D9-369F-45E7-B213-99EB9324DC31}">
      <dgm:prSet/>
      <dgm:spPr/>
      <dgm:t>
        <a:bodyPr/>
        <a:lstStyle/>
        <a:p>
          <a:endParaRPr lang="en-US"/>
        </a:p>
      </dgm:t>
    </dgm:pt>
    <dgm:pt modelId="{4A5C04C1-CD69-4E4E-8673-A752951549D9}" type="sibTrans" cxnId="{FB0B18D9-369F-45E7-B213-99EB9324DC31}">
      <dgm:prSet/>
      <dgm:spPr/>
      <dgm:t>
        <a:bodyPr/>
        <a:lstStyle/>
        <a:p>
          <a:endParaRPr lang="en-US"/>
        </a:p>
      </dgm:t>
    </dgm:pt>
    <dgm:pt modelId="{65FF66AD-97A3-4DC5-821D-7F67EB3B3903}">
      <dgm:prSet custT="1"/>
      <dgm:spPr>
        <a:ln>
          <a:solidFill>
            <a:schemeClr val="accent2">
              <a:lumMod val="75000"/>
            </a:schemeClr>
          </a:solidFill>
        </a:ln>
      </dgm:spPr>
      <dgm:t>
        <a:bodyPr/>
        <a:lstStyle/>
        <a:p>
          <a:endParaRPr lang="en-US" sz="1600"/>
        </a:p>
      </dgm:t>
    </dgm:pt>
    <dgm:pt modelId="{9F4BCF86-19D7-4720-A407-2C16E4CEC212}" type="parTrans" cxnId="{BCB2C226-FE2D-4B98-9A19-D0C47DC5993F}">
      <dgm:prSet/>
      <dgm:spPr/>
      <dgm:t>
        <a:bodyPr/>
        <a:lstStyle/>
        <a:p>
          <a:endParaRPr lang="en-US"/>
        </a:p>
      </dgm:t>
    </dgm:pt>
    <dgm:pt modelId="{E8C9A583-9181-4656-B2EF-B9E00316BA01}" type="sibTrans" cxnId="{BCB2C226-FE2D-4B98-9A19-D0C47DC5993F}">
      <dgm:prSet/>
      <dgm:spPr/>
      <dgm:t>
        <a:bodyPr/>
        <a:lstStyle/>
        <a:p>
          <a:endParaRPr lang="en-US"/>
        </a:p>
      </dgm:t>
    </dgm:pt>
    <dgm:pt modelId="{05634B63-2A7D-4D38-A603-5265C445A1B3}">
      <dgm:prSet custT="1"/>
      <dgm:spPr>
        <a:ln>
          <a:solidFill>
            <a:schemeClr val="accent2">
              <a:lumMod val="75000"/>
            </a:schemeClr>
          </a:solidFill>
        </a:ln>
      </dgm:spPr>
      <dgm:t>
        <a:bodyPr/>
        <a:lstStyle/>
        <a:p>
          <a:endParaRPr lang="en-US" sz="1600"/>
        </a:p>
      </dgm:t>
    </dgm:pt>
    <dgm:pt modelId="{AE766AF0-FCAE-499C-BCE4-ABA73B019780}" type="parTrans" cxnId="{C22D224B-F018-4FA5-AE2E-B47F478DFF91}">
      <dgm:prSet/>
      <dgm:spPr/>
      <dgm:t>
        <a:bodyPr/>
        <a:lstStyle/>
        <a:p>
          <a:endParaRPr lang="en-US"/>
        </a:p>
      </dgm:t>
    </dgm:pt>
    <dgm:pt modelId="{322841A6-E666-4875-A7DF-54FFEB2FF410}" type="sibTrans" cxnId="{C22D224B-F018-4FA5-AE2E-B47F478DFF91}">
      <dgm:prSet/>
      <dgm:spPr/>
      <dgm:t>
        <a:bodyPr/>
        <a:lstStyle/>
        <a:p>
          <a:endParaRPr lang="en-US"/>
        </a:p>
      </dgm:t>
    </dgm:pt>
    <dgm:pt modelId="{EA6210D9-BDAE-4652-B511-92EC16DFC393}" type="pres">
      <dgm:prSet presAssocID="{7B0BBA86-94DB-412E-988F-84EF3406D924}" presName="linear" presStyleCnt="0">
        <dgm:presLayoutVars>
          <dgm:dir/>
          <dgm:animLvl val="lvl"/>
          <dgm:resizeHandles val="exact"/>
        </dgm:presLayoutVars>
      </dgm:prSet>
      <dgm:spPr/>
    </dgm:pt>
    <dgm:pt modelId="{034DA7E9-077F-4CB8-84E1-331784906CAD}" type="pres">
      <dgm:prSet presAssocID="{F0BAEE57-DE52-4A8E-8131-1C266287EB32}" presName="parentLin" presStyleCnt="0"/>
      <dgm:spPr/>
    </dgm:pt>
    <dgm:pt modelId="{B680C5B6-CA74-4A7C-A56E-1548B0C845A2}" type="pres">
      <dgm:prSet presAssocID="{F0BAEE57-DE52-4A8E-8131-1C266287EB32}" presName="parentLeftMargin" presStyleLbl="node1" presStyleIdx="0" presStyleCnt="1"/>
      <dgm:spPr/>
    </dgm:pt>
    <dgm:pt modelId="{55709845-99EB-4F9B-AD8F-32520DADB9E4}" type="pres">
      <dgm:prSet presAssocID="{F0BAEE57-DE52-4A8E-8131-1C266287EB32}" presName="parentText" presStyleLbl="node1" presStyleIdx="0" presStyleCnt="1" custScaleX="100962" custScaleY="28304" custLinFactNeighborX="-32026" custLinFactNeighborY="-22348">
        <dgm:presLayoutVars>
          <dgm:chMax val="0"/>
          <dgm:bulletEnabled val="1"/>
        </dgm:presLayoutVars>
      </dgm:prSet>
      <dgm:spPr/>
    </dgm:pt>
    <dgm:pt modelId="{284FF096-7567-4C81-BD6D-1B4557119E40}" type="pres">
      <dgm:prSet presAssocID="{F0BAEE57-DE52-4A8E-8131-1C266287EB32}" presName="negativeSpace" presStyleCnt="0"/>
      <dgm:spPr/>
    </dgm:pt>
    <dgm:pt modelId="{6BCEAF33-DD25-43E4-B2AC-88A3E730E145}" type="pres">
      <dgm:prSet presAssocID="{F0BAEE57-DE52-4A8E-8131-1C266287EB32}" presName="childText" presStyleLbl="conFgAcc1" presStyleIdx="0" presStyleCnt="1" custScaleY="259214" custLinFactNeighborX="25108" custLinFactNeighborY="37368">
        <dgm:presLayoutVars>
          <dgm:bulletEnabled val="1"/>
        </dgm:presLayoutVars>
      </dgm:prSet>
      <dgm:spPr/>
    </dgm:pt>
  </dgm:ptLst>
  <dgm:cxnLst>
    <dgm:cxn modelId="{BCB2C226-FE2D-4B98-9A19-D0C47DC5993F}" srcId="{F0BAEE57-DE52-4A8E-8131-1C266287EB32}" destId="{65FF66AD-97A3-4DC5-821D-7F67EB3B3903}" srcOrd="0" destOrd="0" parTransId="{9F4BCF86-19D7-4720-A407-2C16E4CEC212}" sibTransId="{E8C9A583-9181-4656-B2EF-B9E00316BA01}"/>
    <dgm:cxn modelId="{C22D224B-F018-4FA5-AE2E-B47F478DFF91}" srcId="{F0BAEE57-DE52-4A8E-8131-1C266287EB32}" destId="{05634B63-2A7D-4D38-A603-5265C445A1B3}" srcOrd="1" destOrd="0" parTransId="{AE766AF0-FCAE-499C-BCE4-ABA73B019780}" sibTransId="{322841A6-E666-4875-A7DF-54FFEB2FF410}"/>
    <dgm:cxn modelId="{DDB64B95-53DE-4A4B-A11B-1E84A02BA7F0}" type="presOf" srcId="{7B0BBA86-94DB-412E-988F-84EF3406D924}" destId="{EA6210D9-BDAE-4652-B511-92EC16DFC393}" srcOrd="0" destOrd="0" presId="urn:microsoft.com/office/officeart/2005/8/layout/list1"/>
    <dgm:cxn modelId="{E80BA4A5-913E-446F-B7D5-E602E6837627}" type="presOf" srcId="{65FF66AD-97A3-4DC5-821D-7F67EB3B3903}" destId="{6BCEAF33-DD25-43E4-B2AC-88A3E730E145}" srcOrd="0" destOrd="0" presId="urn:microsoft.com/office/officeart/2005/8/layout/list1"/>
    <dgm:cxn modelId="{6B824FB6-AEEE-401C-9610-696ED9365790}" type="presOf" srcId="{F0BAEE57-DE52-4A8E-8131-1C266287EB32}" destId="{B680C5B6-CA74-4A7C-A56E-1548B0C845A2}" srcOrd="0" destOrd="0" presId="urn:microsoft.com/office/officeart/2005/8/layout/list1"/>
    <dgm:cxn modelId="{206F21D0-7C52-4BE5-88BC-7351B2146044}" type="presOf" srcId="{F0BAEE57-DE52-4A8E-8131-1C266287EB32}" destId="{55709845-99EB-4F9B-AD8F-32520DADB9E4}" srcOrd="1" destOrd="0" presId="urn:microsoft.com/office/officeart/2005/8/layout/list1"/>
    <dgm:cxn modelId="{FB0B18D9-369F-45E7-B213-99EB9324DC31}" srcId="{7B0BBA86-94DB-412E-988F-84EF3406D924}" destId="{F0BAEE57-DE52-4A8E-8131-1C266287EB32}" srcOrd="0" destOrd="0" parTransId="{6FE3CECA-216C-4B16-99D5-579B7319B831}" sibTransId="{4A5C04C1-CD69-4E4E-8673-A752951549D9}"/>
    <dgm:cxn modelId="{C3B4FAFE-5FF8-4075-993F-8ECFD7CC4CA4}" type="presOf" srcId="{05634B63-2A7D-4D38-A603-5265C445A1B3}" destId="{6BCEAF33-DD25-43E4-B2AC-88A3E730E145}" srcOrd="0" destOrd="1" presId="urn:microsoft.com/office/officeart/2005/8/layout/list1"/>
    <dgm:cxn modelId="{917E22B0-B062-4E15-A1CE-2B2083C2F485}" type="presParOf" srcId="{EA6210D9-BDAE-4652-B511-92EC16DFC393}" destId="{034DA7E9-077F-4CB8-84E1-331784906CAD}" srcOrd="0" destOrd="0" presId="urn:microsoft.com/office/officeart/2005/8/layout/list1"/>
    <dgm:cxn modelId="{DA29B5F3-568D-4142-9290-C5E6C9F5AC64}" type="presParOf" srcId="{034DA7E9-077F-4CB8-84E1-331784906CAD}" destId="{B680C5B6-CA74-4A7C-A56E-1548B0C845A2}" srcOrd="0" destOrd="0" presId="urn:microsoft.com/office/officeart/2005/8/layout/list1"/>
    <dgm:cxn modelId="{1B99FD6D-981A-4831-9690-802924F6F477}" type="presParOf" srcId="{034DA7E9-077F-4CB8-84E1-331784906CAD}" destId="{55709845-99EB-4F9B-AD8F-32520DADB9E4}" srcOrd="1" destOrd="0" presId="urn:microsoft.com/office/officeart/2005/8/layout/list1"/>
    <dgm:cxn modelId="{6C92BFFD-D089-4050-B965-526896015D81}" type="presParOf" srcId="{EA6210D9-BDAE-4652-B511-92EC16DFC393}" destId="{284FF096-7567-4C81-BD6D-1B4557119E40}" srcOrd="1" destOrd="0" presId="urn:microsoft.com/office/officeart/2005/8/layout/list1"/>
    <dgm:cxn modelId="{00135CE8-0107-43C4-96DF-8B1793BA9F34}" type="presParOf" srcId="{EA6210D9-BDAE-4652-B511-92EC16DFC393}" destId="{6BCEAF33-DD25-43E4-B2AC-88A3E730E145}" srcOrd="2" destOrd="0" presId="urn:microsoft.com/office/officeart/2005/8/layout/list1"/>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F5C7F1-06D5-48F0-8CC9-96948CAE7D54}"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850FE952-B870-4CAF-B528-ECB5A95BE689}">
      <dgm:prSet custT="1"/>
      <dgm:spPr/>
      <dgm:t>
        <a:bodyPr/>
        <a:lstStyle/>
        <a:p>
          <a:pPr>
            <a:lnSpc>
              <a:spcPct val="100000"/>
            </a:lnSpc>
          </a:pPr>
          <a:r>
            <a:rPr lang="en-US" sz="1800" b="1">
              <a:solidFill>
                <a:schemeClr val="tx2">
                  <a:lumMod val="75000"/>
                  <a:lumOff val="25000"/>
                </a:schemeClr>
              </a:solidFill>
            </a:rPr>
            <a:t>Individualized Care Plan </a:t>
          </a:r>
        </a:p>
      </dgm:t>
    </dgm:pt>
    <dgm:pt modelId="{505E6E5E-3182-4E03-9F3C-8A7842A33FCB}" type="parTrans" cxnId="{D0D250AF-6A7B-493D-8590-D5E55C290CF1}">
      <dgm:prSet/>
      <dgm:spPr/>
      <dgm:t>
        <a:bodyPr/>
        <a:lstStyle/>
        <a:p>
          <a:endParaRPr lang="en-US"/>
        </a:p>
      </dgm:t>
    </dgm:pt>
    <dgm:pt modelId="{CE2435E8-929D-4814-808D-329036B70876}" type="sibTrans" cxnId="{D0D250AF-6A7B-493D-8590-D5E55C290CF1}">
      <dgm:prSet/>
      <dgm:spPr/>
      <dgm:t>
        <a:bodyPr/>
        <a:lstStyle/>
        <a:p>
          <a:endParaRPr lang="en-US"/>
        </a:p>
      </dgm:t>
    </dgm:pt>
    <dgm:pt modelId="{DD999578-1E85-4FFF-BF73-156284F2DCC5}">
      <dgm:prSet custT="1"/>
      <dgm:spPr/>
      <dgm:t>
        <a:bodyPr/>
        <a:lstStyle/>
        <a:p>
          <a:pPr>
            <a:lnSpc>
              <a:spcPct val="100000"/>
            </a:lnSpc>
          </a:pPr>
          <a:r>
            <a:rPr lang="en-US" sz="1800" b="1">
              <a:solidFill>
                <a:schemeClr val="tx2">
                  <a:lumMod val="75000"/>
                  <a:lumOff val="25000"/>
                </a:schemeClr>
              </a:solidFill>
            </a:rPr>
            <a:t>Provision of meals </a:t>
          </a:r>
        </a:p>
      </dgm:t>
    </dgm:pt>
    <dgm:pt modelId="{9B7D696B-8460-41A1-9CF3-D033753B5EBD}" type="parTrans" cxnId="{0404B545-C574-4DE1-BA97-DEACEA49D823}">
      <dgm:prSet/>
      <dgm:spPr/>
      <dgm:t>
        <a:bodyPr/>
        <a:lstStyle/>
        <a:p>
          <a:endParaRPr lang="en-US"/>
        </a:p>
      </dgm:t>
    </dgm:pt>
    <dgm:pt modelId="{F43A9DAD-57AA-4978-B0C3-B63B263B6D93}" type="sibTrans" cxnId="{0404B545-C574-4DE1-BA97-DEACEA49D823}">
      <dgm:prSet/>
      <dgm:spPr/>
      <dgm:t>
        <a:bodyPr/>
        <a:lstStyle/>
        <a:p>
          <a:endParaRPr lang="en-US"/>
        </a:p>
      </dgm:t>
    </dgm:pt>
    <dgm:pt modelId="{49BF5338-6EE1-400D-A9AA-BB195565C6C8}">
      <dgm:prSet custT="1"/>
      <dgm:spPr/>
      <dgm:t>
        <a:bodyPr/>
        <a:lstStyle/>
        <a:p>
          <a:pPr>
            <a:lnSpc>
              <a:spcPct val="100000"/>
            </a:lnSpc>
          </a:pPr>
          <a:r>
            <a:rPr lang="en-US" sz="1800" b="1">
              <a:solidFill>
                <a:schemeClr val="tx2">
                  <a:lumMod val="75000"/>
                  <a:lumOff val="25000"/>
                </a:schemeClr>
              </a:solidFill>
            </a:rPr>
            <a:t>Transportation to and from the site</a:t>
          </a:r>
        </a:p>
      </dgm:t>
    </dgm:pt>
    <dgm:pt modelId="{2D9F2696-71C3-4160-BA2D-86CAC53C4E21}" type="parTrans" cxnId="{51AF3022-517F-400A-8FC2-B365B317260C}">
      <dgm:prSet/>
      <dgm:spPr/>
      <dgm:t>
        <a:bodyPr/>
        <a:lstStyle/>
        <a:p>
          <a:endParaRPr lang="en-US"/>
        </a:p>
      </dgm:t>
    </dgm:pt>
    <dgm:pt modelId="{B63A1197-C387-4DE2-9EFB-FA9B5972D06F}" type="sibTrans" cxnId="{51AF3022-517F-400A-8FC2-B365B317260C}">
      <dgm:prSet/>
      <dgm:spPr/>
      <dgm:t>
        <a:bodyPr/>
        <a:lstStyle/>
        <a:p>
          <a:endParaRPr lang="en-US"/>
        </a:p>
      </dgm:t>
    </dgm:pt>
    <dgm:pt modelId="{06B2B8D7-8CA6-4D6E-B9C0-7C607008329B}">
      <dgm:prSet custT="1"/>
      <dgm:spPr/>
      <dgm:t>
        <a:bodyPr/>
        <a:lstStyle/>
        <a:p>
          <a:pPr>
            <a:lnSpc>
              <a:spcPct val="100000"/>
            </a:lnSpc>
          </a:pPr>
          <a:r>
            <a:rPr lang="en-US" sz="1800" b="1">
              <a:solidFill>
                <a:schemeClr val="tx2">
                  <a:lumMod val="75000"/>
                  <a:lumOff val="25000"/>
                </a:schemeClr>
              </a:solidFill>
            </a:rPr>
            <a:t>Social, health and recreational activities</a:t>
          </a:r>
        </a:p>
      </dgm:t>
    </dgm:pt>
    <dgm:pt modelId="{189401FD-07CF-4DEA-BA28-1E354C94A186}" type="parTrans" cxnId="{0C3FF872-BA61-450B-A3F4-1193859D81EE}">
      <dgm:prSet/>
      <dgm:spPr/>
      <dgm:t>
        <a:bodyPr/>
        <a:lstStyle/>
        <a:p>
          <a:endParaRPr lang="en-US"/>
        </a:p>
      </dgm:t>
    </dgm:pt>
    <dgm:pt modelId="{F0A33313-24FB-438A-97ED-AAF9EB0B76BE}" type="sibTrans" cxnId="{0C3FF872-BA61-450B-A3F4-1193859D81EE}">
      <dgm:prSet/>
      <dgm:spPr/>
      <dgm:t>
        <a:bodyPr/>
        <a:lstStyle/>
        <a:p>
          <a:endParaRPr lang="en-US"/>
        </a:p>
      </dgm:t>
    </dgm:pt>
    <dgm:pt modelId="{03FC7F89-7221-4FD8-83D2-68EE89208F29}">
      <dgm:prSet custT="1"/>
      <dgm:spPr/>
      <dgm:t>
        <a:bodyPr/>
        <a:lstStyle/>
        <a:p>
          <a:pPr>
            <a:lnSpc>
              <a:spcPct val="100000"/>
            </a:lnSpc>
          </a:pPr>
          <a:r>
            <a:rPr lang="en-US" sz="1800" b="1">
              <a:solidFill>
                <a:schemeClr val="tx2">
                  <a:lumMod val="75000"/>
                  <a:lumOff val="25000"/>
                </a:schemeClr>
              </a:solidFill>
            </a:rPr>
            <a:t>Information on and referral to vocational services</a:t>
          </a:r>
        </a:p>
      </dgm:t>
    </dgm:pt>
    <dgm:pt modelId="{B8BE98EB-24F7-4C33-9E0C-B955775A55B5}" type="parTrans" cxnId="{888F8D7A-BCD6-4211-AE6D-37E280E85DC9}">
      <dgm:prSet/>
      <dgm:spPr/>
      <dgm:t>
        <a:bodyPr/>
        <a:lstStyle/>
        <a:p>
          <a:endParaRPr lang="en-US"/>
        </a:p>
      </dgm:t>
    </dgm:pt>
    <dgm:pt modelId="{1A884564-1A23-42EA-9037-82B017955B15}" type="sibTrans" cxnId="{888F8D7A-BCD6-4211-AE6D-37E280E85DC9}">
      <dgm:prSet/>
      <dgm:spPr/>
      <dgm:t>
        <a:bodyPr/>
        <a:lstStyle/>
        <a:p>
          <a:endParaRPr lang="en-US"/>
        </a:p>
      </dgm:t>
    </dgm:pt>
    <dgm:pt modelId="{97EAE7DF-6B16-4FC9-A368-0688896360FE}" type="pres">
      <dgm:prSet presAssocID="{B5F5C7F1-06D5-48F0-8CC9-96948CAE7D54}" presName="root" presStyleCnt="0">
        <dgm:presLayoutVars>
          <dgm:dir/>
          <dgm:resizeHandles val="exact"/>
        </dgm:presLayoutVars>
      </dgm:prSet>
      <dgm:spPr/>
    </dgm:pt>
    <dgm:pt modelId="{FFF64C56-7C36-418C-A946-8D05AF0ECC89}" type="pres">
      <dgm:prSet presAssocID="{850FE952-B870-4CAF-B528-ECB5A95BE689}" presName="compNode" presStyleCnt="0"/>
      <dgm:spPr/>
    </dgm:pt>
    <dgm:pt modelId="{F00D3491-836B-4F63-BAC8-459E65E53B3B}" type="pres">
      <dgm:prSet presAssocID="{850FE952-B870-4CAF-B528-ECB5A95BE689}" presName="iconRect" presStyleLbl="node1" presStyleIdx="0" presStyleCnt="5" custScaleX="133571" custScaleY="125923" custLinFactX="249047" custLinFactY="178673" custLinFactNeighborX="300000" custLinFactNeighborY="20000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ospital"/>
        </a:ext>
      </dgm:extLst>
    </dgm:pt>
    <dgm:pt modelId="{749D0CBB-5F34-4035-A5F3-DA4D2F02BFA4}" type="pres">
      <dgm:prSet presAssocID="{850FE952-B870-4CAF-B528-ECB5A95BE689}" presName="spaceRect" presStyleCnt="0"/>
      <dgm:spPr/>
    </dgm:pt>
    <dgm:pt modelId="{989ECC18-B247-45A1-A090-D8705FEBA862}" type="pres">
      <dgm:prSet presAssocID="{850FE952-B870-4CAF-B528-ECB5A95BE689}" presName="textRect" presStyleLbl="revTx" presStyleIdx="0" presStyleCnt="5" custLinFactNeighborX="14475" custLinFactNeighborY="54724">
        <dgm:presLayoutVars>
          <dgm:chMax val="1"/>
          <dgm:chPref val="1"/>
        </dgm:presLayoutVars>
      </dgm:prSet>
      <dgm:spPr/>
    </dgm:pt>
    <dgm:pt modelId="{CE240A28-77B9-4607-A339-86ECBAE3F08B}" type="pres">
      <dgm:prSet presAssocID="{CE2435E8-929D-4814-808D-329036B70876}" presName="sibTrans" presStyleCnt="0"/>
      <dgm:spPr/>
    </dgm:pt>
    <dgm:pt modelId="{F40386E5-4107-40DC-91E9-E0240F9B6ED4}" type="pres">
      <dgm:prSet presAssocID="{DD999578-1E85-4FFF-BF73-156284F2DCC5}" presName="compNode" presStyleCnt="0"/>
      <dgm:spPr/>
    </dgm:pt>
    <dgm:pt modelId="{01177162-E97D-4B75-8C11-B58A58F58AA9}" type="pres">
      <dgm:prSet presAssocID="{DD999578-1E85-4FFF-BF73-156284F2DCC5}" presName="iconRect" presStyleLbl="node1" presStyleIdx="1" presStyleCnt="5" custScaleX="96588" custScaleY="103510" custLinFactY="100000" custLinFactNeighborX="-479" custLinFactNeighborY="133989"/>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ork and knife"/>
        </a:ext>
      </dgm:extLst>
    </dgm:pt>
    <dgm:pt modelId="{49E2A418-3DA6-42F1-964C-8E971DC9A5AA}" type="pres">
      <dgm:prSet presAssocID="{DD999578-1E85-4FFF-BF73-156284F2DCC5}" presName="spaceRect" presStyleCnt="0"/>
      <dgm:spPr/>
    </dgm:pt>
    <dgm:pt modelId="{5FFBE0F7-845E-4A4A-BD83-E7A54B74F440}" type="pres">
      <dgm:prSet presAssocID="{DD999578-1E85-4FFF-BF73-156284F2DCC5}" presName="textRect" presStyleLbl="revTx" presStyleIdx="1" presStyleCnt="5" custLinFactY="100000" custLinFactNeighborX="3888" custLinFactNeighborY="143007">
        <dgm:presLayoutVars>
          <dgm:chMax val="1"/>
          <dgm:chPref val="1"/>
        </dgm:presLayoutVars>
      </dgm:prSet>
      <dgm:spPr/>
    </dgm:pt>
    <dgm:pt modelId="{9F602091-DCCA-4B9D-AEB2-4C812E574FE8}" type="pres">
      <dgm:prSet presAssocID="{F43A9DAD-57AA-4978-B0C3-B63B263B6D93}" presName="sibTrans" presStyleCnt="0"/>
      <dgm:spPr/>
    </dgm:pt>
    <dgm:pt modelId="{147F4389-E518-465E-BD50-C4D67ED16424}" type="pres">
      <dgm:prSet presAssocID="{49BF5338-6EE1-400D-A9AA-BB195565C6C8}" presName="compNode" presStyleCnt="0"/>
      <dgm:spPr/>
    </dgm:pt>
    <dgm:pt modelId="{2A17CE06-8372-4F77-8266-EE63D527B4BF}" type="pres">
      <dgm:prSet presAssocID="{49BF5338-6EE1-400D-A9AA-BB195565C6C8}" presName="iconRect" presStyleLbl="node1" presStyleIdx="2" presStyleCnt="5" custScaleX="120306" custScaleY="110622" custLinFactNeighborX="-73549" custLinFactNeighborY="7681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Taxi"/>
        </a:ext>
      </dgm:extLst>
    </dgm:pt>
    <dgm:pt modelId="{4F194878-C7E5-4247-88B1-5C8BB34F844D}" type="pres">
      <dgm:prSet presAssocID="{49BF5338-6EE1-400D-A9AA-BB195565C6C8}" presName="spaceRect" presStyleCnt="0"/>
      <dgm:spPr/>
    </dgm:pt>
    <dgm:pt modelId="{55441E64-A6B6-4210-9C2C-65DC80610B46}" type="pres">
      <dgm:prSet presAssocID="{49BF5338-6EE1-400D-A9AA-BB195565C6C8}" presName="textRect" presStyleLbl="revTx" presStyleIdx="2" presStyleCnt="5" custScaleX="139720" custScaleY="100112" custLinFactNeighborX="-29036" custLinFactNeighborY="48931">
        <dgm:presLayoutVars>
          <dgm:chMax val="1"/>
          <dgm:chPref val="1"/>
        </dgm:presLayoutVars>
      </dgm:prSet>
      <dgm:spPr/>
    </dgm:pt>
    <dgm:pt modelId="{45AD27AA-3AC3-4A0B-AC87-72A03A66FBFC}" type="pres">
      <dgm:prSet presAssocID="{B63A1197-C387-4DE2-9EFB-FA9B5972D06F}" presName="sibTrans" presStyleCnt="0"/>
      <dgm:spPr/>
    </dgm:pt>
    <dgm:pt modelId="{8F53742C-CFBC-4A57-A47D-51679413A06F}" type="pres">
      <dgm:prSet presAssocID="{06B2B8D7-8CA6-4D6E-B9C0-7C607008329B}" presName="compNode" presStyleCnt="0"/>
      <dgm:spPr/>
    </dgm:pt>
    <dgm:pt modelId="{1DF735A3-8E53-448F-8414-B3ACB8E92D79}" type="pres">
      <dgm:prSet presAssocID="{06B2B8D7-8CA6-4D6E-B9C0-7C607008329B}" presName="iconRect" presStyleLbl="node1" presStyleIdx="3" presStyleCnt="5" custScaleX="115884" custScaleY="112532" custLinFactNeighborX="-60565" custLinFactNeighborY="9016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ennis"/>
        </a:ext>
      </dgm:extLst>
    </dgm:pt>
    <dgm:pt modelId="{25901308-4EF2-45F2-A105-070C336FB762}" type="pres">
      <dgm:prSet presAssocID="{06B2B8D7-8CA6-4D6E-B9C0-7C607008329B}" presName="spaceRect" presStyleCnt="0"/>
      <dgm:spPr/>
    </dgm:pt>
    <dgm:pt modelId="{CDC28A37-AFA8-4AB4-BB53-C2CA8556238F}" type="pres">
      <dgm:prSet presAssocID="{06B2B8D7-8CA6-4D6E-B9C0-7C607008329B}" presName="textRect" presStyleLbl="revTx" presStyleIdx="3" presStyleCnt="5" custScaleX="170649" custScaleY="99353" custLinFactNeighborX="-49274" custLinFactNeighborY="78884">
        <dgm:presLayoutVars>
          <dgm:chMax val="1"/>
          <dgm:chPref val="1"/>
        </dgm:presLayoutVars>
      </dgm:prSet>
      <dgm:spPr/>
    </dgm:pt>
    <dgm:pt modelId="{2CC485EA-933B-42D9-9CA2-1B720F5DE49F}" type="pres">
      <dgm:prSet presAssocID="{F0A33313-24FB-438A-97ED-AAF9EB0B76BE}" presName="sibTrans" presStyleCnt="0"/>
      <dgm:spPr/>
    </dgm:pt>
    <dgm:pt modelId="{74278C17-2429-453C-A81C-CE7C3D5F81E9}" type="pres">
      <dgm:prSet presAssocID="{03FC7F89-7221-4FD8-83D2-68EE89208F29}" presName="compNode" presStyleCnt="0"/>
      <dgm:spPr/>
    </dgm:pt>
    <dgm:pt modelId="{447B3D56-F7BA-4DCA-86D1-396C2D5D43B0}" type="pres">
      <dgm:prSet presAssocID="{03FC7F89-7221-4FD8-83D2-68EE89208F29}" presName="iconRect" presStyleLbl="node1" presStyleIdx="4" presStyleCnt="5" custScaleX="127952" custScaleY="120212" custLinFactX="-200000" custLinFactY="-100000" custLinFactNeighborX="-281623" custLinFactNeighborY="-10630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Office Worker"/>
        </a:ext>
      </dgm:extLst>
    </dgm:pt>
    <dgm:pt modelId="{D9AFAEE3-1344-4567-B37A-BE15877DA720}" type="pres">
      <dgm:prSet presAssocID="{03FC7F89-7221-4FD8-83D2-68EE89208F29}" presName="spaceRect" presStyleCnt="0"/>
      <dgm:spPr/>
    </dgm:pt>
    <dgm:pt modelId="{BD5B138D-081F-46D0-B022-C1ECB26FCABF}" type="pres">
      <dgm:prSet presAssocID="{03FC7F89-7221-4FD8-83D2-68EE89208F29}" presName="textRect" presStyleLbl="revTx" presStyleIdx="4" presStyleCnt="5" custScaleX="191233" custScaleY="112000" custLinFactNeighborX="19276" custLinFactNeighborY="66199">
        <dgm:presLayoutVars>
          <dgm:chMax val="1"/>
          <dgm:chPref val="1"/>
        </dgm:presLayoutVars>
      </dgm:prSet>
      <dgm:spPr/>
    </dgm:pt>
  </dgm:ptLst>
  <dgm:cxnLst>
    <dgm:cxn modelId="{6662C003-EDCF-434D-8D9C-50779C05A284}" type="presOf" srcId="{03FC7F89-7221-4FD8-83D2-68EE89208F29}" destId="{BD5B138D-081F-46D0-B022-C1ECB26FCABF}" srcOrd="0" destOrd="0" presId="urn:microsoft.com/office/officeart/2018/2/layout/IconLabelList"/>
    <dgm:cxn modelId="{6773BC0A-EDB3-41B1-8ECB-4F06A9531A04}" type="presOf" srcId="{DD999578-1E85-4FFF-BF73-156284F2DCC5}" destId="{5FFBE0F7-845E-4A4A-BD83-E7A54B74F440}" srcOrd="0" destOrd="0" presId="urn:microsoft.com/office/officeart/2018/2/layout/IconLabelList"/>
    <dgm:cxn modelId="{51AF3022-517F-400A-8FC2-B365B317260C}" srcId="{B5F5C7F1-06D5-48F0-8CC9-96948CAE7D54}" destId="{49BF5338-6EE1-400D-A9AA-BB195565C6C8}" srcOrd="2" destOrd="0" parTransId="{2D9F2696-71C3-4160-BA2D-86CAC53C4E21}" sibTransId="{B63A1197-C387-4DE2-9EFB-FA9B5972D06F}"/>
    <dgm:cxn modelId="{AF86A93A-82F1-4305-B460-B132FCF52E82}" type="presOf" srcId="{49BF5338-6EE1-400D-A9AA-BB195565C6C8}" destId="{55441E64-A6B6-4210-9C2C-65DC80610B46}" srcOrd="0" destOrd="0" presId="urn:microsoft.com/office/officeart/2018/2/layout/IconLabelList"/>
    <dgm:cxn modelId="{7AB0975B-D872-4685-8A58-7A06DA53C658}" type="presOf" srcId="{B5F5C7F1-06D5-48F0-8CC9-96948CAE7D54}" destId="{97EAE7DF-6B16-4FC9-A368-0688896360FE}" srcOrd="0" destOrd="0" presId="urn:microsoft.com/office/officeart/2018/2/layout/IconLabelList"/>
    <dgm:cxn modelId="{0404B545-C574-4DE1-BA97-DEACEA49D823}" srcId="{B5F5C7F1-06D5-48F0-8CC9-96948CAE7D54}" destId="{DD999578-1E85-4FFF-BF73-156284F2DCC5}" srcOrd="1" destOrd="0" parTransId="{9B7D696B-8460-41A1-9CF3-D033753B5EBD}" sibTransId="{F43A9DAD-57AA-4978-B0C3-B63B263B6D93}"/>
    <dgm:cxn modelId="{4908E34F-1730-4F7C-9B6B-AE46620F0FC8}" type="presOf" srcId="{850FE952-B870-4CAF-B528-ECB5A95BE689}" destId="{989ECC18-B247-45A1-A090-D8705FEBA862}" srcOrd="0" destOrd="0" presId="urn:microsoft.com/office/officeart/2018/2/layout/IconLabelList"/>
    <dgm:cxn modelId="{0C3FF872-BA61-450B-A3F4-1193859D81EE}" srcId="{B5F5C7F1-06D5-48F0-8CC9-96948CAE7D54}" destId="{06B2B8D7-8CA6-4D6E-B9C0-7C607008329B}" srcOrd="3" destOrd="0" parTransId="{189401FD-07CF-4DEA-BA28-1E354C94A186}" sibTransId="{F0A33313-24FB-438A-97ED-AAF9EB0B76BE}"/>
    <dgm:cxn modelId="{79D00175-F464-4494-9945-8CBD517E82F5}" type="presOf" srcId="{06B2B8D7-8CA6-4D6E-B9C0-7C607008329B}" destId="{CDC28A37-AFA8-4AB4-BB53-C2CA8556238F}" srcOrd="0" destOrd="0" presId="urn:microsoft.com/office/officeart/2018/2/layout/IconLabelList"/>
    <dgm:cxn modelId="{888F8D7A-BCD6-4211-AE6D-37E280E85DC9}" srcId="{B5F5C7F1-06D5-48F0-8CC9-96948CAE7D54}" destId="{03FC7F89-7221-4FD8-83D2-68EE89208F29}" srcOrd="4" destOrd="0" parTransId="{B8BE98EB-24F7-4C33-9E0C-B955775A55B5}" sibTransId="{1A884564-1A23-42EA-9037-82B017955B15}"/>
    <dgm:cxn modelId="{D0D250AF-6A7B-493D-8590-D5E55C290CF1}" srcId="{B5F5C7F1-06D5-48F0-8CC9-96948CAE7D54}" destId="{850FE952-B870-4CAF-B528-ECB5A95BE689}" srcOrd="0" destOrd="0" parTransId="{505E6E5E-3182-4E03-9F3C-8A7842A33FCB}" sibTransId="{CE2435E8-929D-4814-808D-329036B70876}"/>
    <dgm:cxn modelId="{D070F574-BB55-4BE7-9137-A49633CF587C}" type="presParOf" srcId="{97EAE7DF-6B16-4FC9-A368-0688896360FE}" destId="{FFF64C56-7C36-418C-A946-8D05AF0ECC89}" srcOrd="0" destOrd="0" presId="urn:microsoft.com/office/officeart/2018/2/layout/IconLabelList"/>
    <dgm:cxn modelId="{6E5E7B7F-C120-4598-96E1-501383E86788}" type="presParOf" srcId="{FFF64C56-7C36-418C-A946-8D05AF0ECC89}" destId="{F00D3491-836B-4F63-BAC8-459E65E53B3B}" srcOrd="0" destOrd="0" presId="urn:microsoft.com/office/officeart/2018/2/layout/IconLabelList"/>
    <dgm:cxn modelId="{09945432-C8A7-4093-B794-967703CC4B1C}" type="presParOf" srcId="{FFF64C56-7C36-418C-A946-8D05AF0ECC89}" destId="{749D0CBB-5F34-4035-A5F3-DA4D2F02BFA4}" srcOrd="1" destOrd="0" presId="urn:microsoft.com/office/officeart/2018/2/layout/IconLabelList"/>
    <dgm:cxn modelId="{F6FE1129-4667-4FEE-B7EF-A744DAFABB56}" type="presParOf" srcId="{FFF64C56-7C36-418C-A946-8D05AF0ECC89}" destId="{989ECC18-B247-45A1-A090-D8705FEBA862}" srcOrd="2" destOrd="0" presId="urn:microsoft.com/office/officeart/2018/2/layout/IconLabelList"/>
    <dgm:cxn modelId="{09A1F28F-D7A0-4AA0-A9DC-89C0D2D8B022}" type="presParOf" srcId="{97EAE7DF-6B16-4FC9-A368-0688896360FE}" destId="{CE240A28-77B9-4607-A339-86ECBAE3F08B}" srcOrd="1" destOrd="0" presId="urn:microsoft.com/office/officeart/2018/2/layout/IconLabelList"/>
    <dgm:cxn modelId="{FE8E326B-0C94-451D-84C5-0E3A196221FF}" type="presParOf" srcId="{97EAE7DF-6B16-4FC9-A368-0688896360FE}" destId="{F40386E5-4107-40DC-91E9-E0240F9B6ED4}" srcOrd="2" destOrd="0" presId="urn:microsoft.com/office/officeart/2018/2/layout/IconLabelList"/>
    <dgm:cxn modelId="{D0354068-EDFA-4356-B0A8-D6F739282F2E}" type="presParOf" srcId="{F40386E5-4107-40DC-91E9-E0240F9B6ED4}" destId="{01177162-E97D-4B75-8C11-B58A58F58AA9}" srcOrd="0" destOrd="0" presId="urn:microsoft.com/office/officeart/2018/2/layout/IconLabelList"/>
    <dgm:cxn modelId="{B8920D31-66AC-43A2-9B70-A7F0A9C953DC}" type="presParOf" srcId="{F40386E5-4107-40DC-91E9-E0240F9B6ED4}" destId="{49E2A418-3DA6-42F1-964C-8E971DC9A5AA}" srcOrd="1" destOrd="0" presId="urn:microsoft.com/office/officeart/2018/2/layout/IconLabelList"/>
    <dgm:cxn modelId="{40A98822-18C6-4AA8-B2E0-D8261B5078AF}" type="presParOf" srcId="{F40386E5-4107-40DC-91E9-E0240F9B6ED4}" destId="{5FFBE0F7-845E-4A4A-BD83-E7A54B74F440}" srcOrd="2" destOrd="0" presId="urn:microsoft.com/office/officeart/2018/2/layout/IconLabelList"/>
    <dgm:cxn modelId="{37765A89-4BD3-479D-90CC-0C30A3FC0C34}" type="presParOf" srcId="{97EAE7DF-6B16-4FC9-A368-0688896360FE}" destId="{9F602091-DCCA-4B9D-AEB2-4C812E574FE8}" srcOrd="3" destOrd="0" presId="urn:microsoft.com/office/officeart/2018/2/layout/IconLabelList"/>
    <dgm:cxn modelId="{DD0D630D-842E-4FC6-B0D8-C8CE25D43A4C}" type="presParOf" srcId="{97EAE7DF-6B16-4FC9-A368-0688896360FE}" destId="{147F4389-E518-465E-BD50-C4D67ED16424}" srcOrd="4" destOrd="0" presId="urn:microsoft.com/office/officeart/2018/2/layout/IconLabelList"/>
    <dgm:cxn modelId="{A2D92F1E-3848-42AF-82AD-53FB37B931CD}" type="presParOf" srcId="{147F4389-E518-465E-BD50-C4D67ED16424}" destId="{2A17CE06-8372-4F77-8266-EE63D527B4BF}" srcOrd="0" destOrd="0" presId="urn:microsoft.com/office/officeart/2018/2/layout/IconLabelList"/>
    <dgm:cxn modelId="{842E6CC7-3501-4C0D-9F79-5A9E8B5FB6DD}" type="presParOf" srcId="{147F4389-E518-465E-BD50-C4D67ED16424}" destId="{4F194878-C7E5-4247-88B1-5C8BB34F844D}" srcOrd="1" destOrd="0" presId="urn:microsoft.com/office/officeart/2018/2/layout/IconLabelList"/>
    <dgm:cxn modelId="{401F7E1C-2DFF-4955-BE99-2394F8D0BBEF}" type="presParOf" srcId="{147F4389-E518-465E-BD50-C4D67ED16424}" destId="{55441E64-A6B6-4210-9C2C-65DC80610B46}" srcOrd="2" destOrd="0" presId="urn:microsoft.com/office/officeart/2018/2/layout/IconLabelList"/>
    <dgm:cxn modelId="{A4EDB649-D6DE-4B48-B8F6-E81FC966689A}" type="presParOf" srcId="{97EAE7DF-6B16-4FC9-A368-0688896360FE}" destId="{45AD27AA-3AC3-4A0B-AC87-72A03A66FBFC}" srcOrd="5" destOrd="0" presId="urn:microsoft.com/office/officeart/2018/2/layout/IconLabelList"/>
    <dgm:cxn modelId="{C40D30C3-A9CB-4153-AE8E-85A1CC0EB3C0}" type="presParOf" srcId="{97EAE7DF-6B16-4FC9-A368-0688896360FE}" destId="{8F53742C-CFBC-4A57-A47D-51679413A06F}" srcOrd="6" destOrd="0" presId="urn:microsoft.com/office/officeart/2018/2/layout/IconLabelList"/>
    <dgm:cxn modelId="{6C8EF130-05B0-48E9-9B8B-35CBD0891DD4}" type="presParOf" srcId="{8F53742C-CFBC-4A57-A47D-51679413A06F}" destId="{1DF735A3-8E53-448F-8414-B3ACB8E92D79}" srcOrd="0" destOrd="0" presId="urn:microsoft.com/office/officeart/2018/2/layout/IconLabelList"/>
    <dgm:cxn modelId="{51D2CCE5-BEE5-4615-A19E-2EE5D9086877}" type="presParOf" srcId="{8F53742C-CFBC-4A57-A47D-51679413A06F}" destId="{25901308-4EF2-45F2-A105-070C336FB762}" srcOrd="1" destOrd="0" presId="urn:microsoft.com/office/officeart/2018/2/layout/IconLabelList"/>
    <dgm:cxn modelId="{AF674314-C7A5-4896-B11B-A02FB4E87A39}" type="presParOf" srcId="{8F53742C-CFBC-4A57-A47D-51679413A06F}" destId="{CDC28A37-AFA8-4AB4-BB53-C2CA8556238F}" srcOrd="2" destOrd="0" presId="urn:microsoft.com/office/officeart/2018/2/layout/IconLabelList"/>
    <dgm:cxn modelId="{8FED4131-38BA-4406-8A04-D51604F1F5B8}" type="presParOf" srcId="{97EAE7DF-6B16-4FC9-A368-0688896360FE}" destId="{2CC485EA-933B-42D9-9CA2-1B720F5DE49F}" srcOrd="7" destOrd="0" presId="urn:microsoft.com/office/officeart/2018/2/layout/IconLabelList"/>
    <dgm:cxn modelId="{8E20E282-4026-446B-BF86-4D691530202D}" type="presParOf" srcId="{97EAE7DF-6B16-4FC9-A368-0688896360FE}" destId="{74278C17-2429-453C-A81C-CE7C3D5F81E9}" srcOrd="8" destOrd="0" presId="urn:microsoft.com/office/officeart/2018/2/layout/IconLabelList"/>
    <dgm:cxn modelId="{8F4D2F87-6D5B-49E2-BB5E-4D82EC7E932F}" type="presParOf" srcId="{74278C17-2429-453C-A81C-CE7C3D5F81E9}" destId="{447B3D56-F7BA-4DCA-86D1-396C2D5D43B0}" srcOrd="0" destOrd="0" presId="urn:microsoft.com/office/officeart/2018/2/layout/IconLabelList"/>
    <dgm:cxn modelId="{CAE6919C-4AEC-43D7-B52B-B40C604E5170}" type="presParOf" srcId="{74278C17-2429-453C-A81C-CE7C3D5F81E9}" destId="{D9AFAEE3-1344-4567-B37A-BE15877DA720}" srcOrd="1" destOrd="0" presId="urn:microsoft.com/office/officeart/2018/2/layout/IconLabelList"/>
    <dgm:cxn modelId="{CA02A0E8-8CDE-4E31-826B-DA811ECA8AB7}" type="presParOf" srcId="{74278C17-2429-453C-A81C-CE7C3D5F81E9}" destId="{BD5B138D-081F-46D0-B022-C1ECB26FCABF}"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DB8D088-72DE-4D38-A0BD-B3DF0B0E176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188B779-1FB5-4662-A9C5-62379175F989}">
      <dgm:prSet/>
      <dgm:spPr/>
      <dgm:t>
        <a:bodyPr/>
        <a:lstStyle/>
        <a:p>
          <a:pPr>
            <a:lnSpc>
              <a:spcPct val="100000"/>
            </a:lnSpc>
          </a:pPr>
          <a:r>
            <a:rPr lang="en-US"/>
            <a:t>Had a recent activity that participants really enjoyed? Share a few photos and a description of the activity. </a:t>
          </a:r>
          <a:r>
            <a:rPr lang="en-US" i="1"/>
            <a:t>(If participants are included in photos a signed release form must be submitted to DOM to give authorization for their image to be shared.)</a:t>
          </a:r>
          <a:endParaRPr lang="en-US"/>
        </a:p>
      </dgm:t>
    </dgm:pt>
    <dgm:pt modelId="{31B46FC5-8D6B-41E0-B3BF-6553E1336240}" type="parTrans" cxnId="{303CC463-9397-4FB5-AE61-B6CB7FF1E5D0}">
      <dgm:prSet/>
      <dgm:spPr/>
      <dgm:t>
        <a:bodyPr/>
        <a:lstStyle/>
        <a:p>
          <a:endParaRPr lang="en-US"/>
        </a:p>
      </dgm:t>
    </dgm:pt>
    <dgm:pt modelId="{4400CC15-B32E-4F6D-B931-3849C5CE246F}" type="sibTrans" cxnId="{303CC463-9397-4FB5-AE61-B6CB7FF1E5D0}">
      <dgm:prSet/>
      <dgm:spPr/>
      <dgm:t>
        <a:bodyPr/>
        <a:lstStyle/>
        <a:p>
          <a:endParaRPr lang="en-US"/>
        </a:p>
      </dgm:t>
    </dgm:pt>
    <dgm:pt modelId="{639A54CF-FD45-4C8C-8DC9-6DCDBCE426D8}">
      <dgm:prSet/>
      <dgm:spPr/>
      <dgm:t>
        <a:bodyPr/>
        <a:lstStyle/>
        <a:p>
          <a:pPr>
            <a:lnSpc>
              <a:spcPct val="100000"/>
            </a:lnSpc>
          </a:pPr>
          <a:r>
            <a:rPr lang="en-US"/>
            <a:t>Remodeled or made improvements to your facility? Share the before and after and how it has improved services.</a:t>
          </a:r>
        </a:p>
      </dgm:t>
    </dgm:pt>
    <dgm:pt modelId="{A43593BB-A9E9-45D8-8D7A-1FB3554458AF}" type="parTrans" cxnId="{5AA9D2BC-7E59-40F9-A7F3-C87550E14A8E}">
      <dgm:prSet/>
      <dgm:spPr/>
      <dgm:t>
        <a:bodyPr/>
        <a:lstStyle/>
        <a:p>
          <a:endParaRPr lang="en-US"/>
        </a:p>
      </dgm:t>
    </dgm:pt>
    <dgm:pt modelId="{D1DB01AF-D7CB-4457-9D07-98B5E019CA3D}" type="sibTrans" cxnId="{5AA9D2BC-7E59-40F9-A7F3-C87550E14A8E}">
      <dgm:prSet/>
      <dgm:spPr/>
      <dgm:t>
        <a:bodyPr/>
        <a:lstStyle/>
        <a:p>
          <a:endParaRPr lang="en-US"/>
        </a:p>
      </dgm:t>
    </dgm:pt>
    <dgm:pt modelId="{BE31AF1B-75A1-4C00-9A49-B1F2756A43D5}">
      <dgm:prSet/>
      <dgm:spPr/>
      <dgm:t>
        <a:bodyPr/>
        <a:lstStyle/>
        <a:p>
          <a:pPr>
            <a:lnSpc>
              <a:spcPct val="100000"/>
            </a:lnSpc>
          </a:pPr>
          <a:r>
            <a:rPr lang="en-US"/>
            <a:t>Did you have a really great turnout at your last quarterly advisory committee meeting? Tell us how you did it!</a:t>
          </a:r>
        </a:p>
      </dgm:t>
    </dgm:pt>
    <dgm:pt modelId="{617D4DF4-F41A-47EB-972C-F4313094D804}" type="parTrans" cxnId="{EA198F2D-B5B5-46EE-82F2-E2DAFFED17B5}">
      <dgm:prSet/>
      <dgm:spPr/>
      <dgm:t>
        <a:bodyPr/>
        <a:lstStyle/>
        <a:p>
          <a:endParaRPr lang="en-US"/>
        </a:p>
      </dgm:t>
    </dgm:pt>
    <dgm:pt modelId="{42EB0152-BD87-4F1A-B0FE-2ABAA2F0A6A3}" type="sibTrans" cxnId="{EA198F2D-B5B5-46EE-82F2-E2DAFFED17B5}">
      <dgm:prSet/>
      <dgm:spPr/>
      <dgm:t>
        <a:bodyPr/>
        <a:lstStyle/>
        <a:p>
          <a:endParaRPr lang="en-US"/>
        </a:p>
      </dgm:t>
    </dgm:pt>
    <dgm:pt modelId="{E4542433-3EC6-49C3-A209-BC6301458376}" type="pres">
      <dgm:prSet presAssocID="{0DB8D088-72DE-4D38-A0BD-B3DF0B0E1765}" presName="root" presStyleCnt="0">
        <dgm:presLayoutVars>
          <dgm:dir/>
          <dgm:resizeHandles val="exact"/>
        </dgm:presLayoutVars>
      </dgm:prSet>
      <dgm:spPr/>
    </dgm:pt>
    <dgm:pt modelId="{2077D811-A0BC-42ED-BC50-94760DA00ABB}" type="pres">
      <dgm:prSet presAssocID="{F188B779-1FB5-4662-A9C5-62379175F989}" presName="compNode" presStyleCnt="0"/>
      <dgm:spPr/>
    </dgm:pt>
    <dgm:pt modelId="{C39A1E53-5067-43EA-8575-24F1EE323589}" type="pres">
      <dgm:prSet presAssocID="{F188B779-1FB5-4662-A9C5-62379175F989}" presName="bgRect" presStyleLbl="bgShp" presStyleIdx="0" presStyleCnt="3"/>
      <dgm:spPr/>
    </dgm:pt>
    <dgm:pt modelId="{225A0E34-1A34-409B-B729-C90416CE6F5F}" type="pres">
      <dgm:prSet presAssocID="{F188B779-1FB5-4662-A9C5-62379175F989}"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Images"/>
        </a:ext>
      </dgm:extLst>
    </dgm:pt>
    <dgm:pt modelId="{E3DD5902-EDE7-4913-9F58-64C73EBDA9EA}" type="pres">
      <dgm:prSet presAssocID="{F188B779-1FB5-4662-A9C5-62379175F989}" presName="spaceRect" presStyleCnt="0"/>
      <dgm:spPr/>
    </dgm:pt>
    <dgm:pt modelId="{BBE18192-4811-408D-A629-11DD5E26D19B}" type="pres">
      <dgm:prSet presAssocID="{F188B779-1FB5-4662-A9C5-62379175F989}" presName="parTx" presStyleLbl="revTx" presStyleIdx="0" presStyleCnt="3">
        <dgm:presLayoutVars>
          <dgm:chMax val="0"/>
          <dgm:chPref val="0"/>
        </dgm:presLayoutVars>
      </dgm:prSet>
      <dgm:spPr/>
    </dgm:pt>
    <dgm:pt modelId="{10AEC258-1140-4F47-A400-4CB4F7BBDBF1}" type="pres">
      <dgm:prSet presAssocID="{4400CC15-B32E-4F6D-B931-3849C5CE246F}" presName="sibTrans" presStyleCnt="0"/>
      <dgm:spPr/>
    </dgm:pt>
    <dgm:pt modelId="{5C004D61-E168-4BB2-B71B-375605C8EEC5}" type="pres">
      <dgm:prSet presAssocID="{639A54CF-FD45-4C8C-8DC9-6DCDBCE426D8}" presName="compNode" presStyleCnt="0"/>
      <dgm:spPr/>
    </dgm:pt>
    <dgm:pt modelId="{2FFB9582-9C41-49B5-B914-AE8F4912870A}" type="pres">
      <dgm:prSet presAssocID="{639A54CF-FD45-4C8C-8DC9-6DCDBCE426D8}" presName="bgRect" presStyleLbl="bgShp" presStyleIdx="1" presStyleCnt="3"/>
      <dgm:spPr/>
    </dgm:pt>
    <dgm:pt modelId="{802C9F6D-4312-41C9-8419-5DEBA40A719F}" type="pres">
      <dgm:prSet presAssocID="{639A54CF-FD45-4C8C-8DC9-6DCDBCE426D8}"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ink"/>
        </a:ext>
      </dgm:extLst>
    </dgm:pt>
    <dgm:pt modelId="{411F2274-6117-49E3-A8FE-7BD2D9D56183}" type="pres">
      <dgm:prSet presAssocID="{639A54CF-FD45-4C8C-8DC9-6DCDBCE426D8}" presName="spaceRect" presStyleCnt="0"/>
      <dgm:spPr/>
    </dgm:pt>
    <dgm:pt modelId="{571C17CF-A87E-4040-B755-B7F45352A731}" type="pres">
      <dgm:prSet presAssocID="{639A54CF-FD45-4C8C-8DC9-6DCDBCE426D8}" presName="parTx" presStyleLbl="revTx" presStyleIdx="1" presStyleCnt="3">
        <dgm:presLayoutVars>
          <dgm:chMax val="0"/>
          <dgm:chPref val="0"/>
        </dgm:presLayoutVars>
      </dgm:prSet>
      <dgm:spPr/>
    </dgm:pt>
    <dgm:pt modelId="{BEA19B62-92F2-467F-8B7C-72F184626EA7}" type="pres">
      <dgm:prSet presAssocID="{D1DB01AF-D7CB-4457-9D07-98B5E019CA3D}" presName="sibTrans" presStyleCnt="0"/>
      <dgm:spPr/>
    </dgm:pt>
    <dgm:pt modelId="{AD31F325-0354-40A8-8DFB-6782C7C73BA1}" type="pres">
      <dgm:prSet presAssocID="{BE31AF1B-75A1-4C00-9A49-B1F2756A43D5}" presName="compNode" presStyleCnt="0"/>
      <dgm:spPr/>
    </dgm:pt>
    <dgm:pt modelId="{9C39CA31-07CC-4803-981A-3A3ED9FBF23A}" type="pres">
      <dgm:prSet presAssocID="{BE31AF1B-75A1-4C00-9A49-B1F2756A43D5}" presName="bgRect" presStyleLbl="bgShp" presStyleIdx="2" presStyleCnt="3"/>
      <dgm:spPr/>
    </dgm:pt>
    <dgm:pt modelId="{2A70A3E6-F554-4C62-99CA-02864DE1B8BB}" type="pres">
      <dgm:prSet presAssocID="{BE31AF1B-75A1-4C00-9A49-B1F2756A43D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Board Room"/>
        </a:ext>
      </dgm:extLst>
    </dgm:pt>
    <dgm:pt modelId="{AD7C07E8-5FED-4D14-A2B9-7C488ACEE0E5}" type="pres">
      <dgm:prSet presAssocID="{BE31AF1B-75A1-4C00-9A49-B1F2756A43D5}" presName="spaceRect" presStyleCnt="0"/>
      <dgm:spPr/>
    </dgm:pt>
    <dgm:pt modelId="{AB0B852A-3CB1-40BA-9BAC-3CE3D591CE44}" type="pres">
      <dgm:prSet presAssocID="{BE31AF1B-75A1-4C00-9A49-B1F2756A43D5}" presName="parTx" presStyleLbl="revTx" presStyleIdx="2" presStyleCnt="3">
        <dgm:presLayoutVars>
          <dgm:chMax val="0"/>
          <dgm:chPref val="0"/>
        </dgm:presLayoutVars>
      </dgm:prSet>
      <dgm:spPr/>
    </dgm:pt>
  </dgm:ptLst>
  <dgm:cxnLst>
    <dgm:cxn modelId="{EA198F2D-B5B5-46EE-82F2-E2DAFFED17B5}" srcId="{0DB8D088-72DE-4D38-A0BD-B3DF0B0E1765}" destId="{BE31AF1B-75A1-4C00-9A49-B1F2756A43D5}" srcOrd="2" destOrd="0" parTransId="{617D4DF4-F41A-47EB-972C-F4313094D804}" sibTransId="{42EB0152-BD87-4F1A-B0FE-2ABAA2F0A6A3}"/>
    <dgm:cxn modelId="{303CC463-9397-4FB5-AE61-B6CB7FF1E5D0}" srcId="{0DB8D088-72DE-4D38-A0BD-B3DF0B0E1765}" destId="{F188B779-1FB5-4662-A9C5-62379175F989}" srcOrd="0" destOrd="0" parTransId="{31B46FC5-8D6B-41E0-B3BF-6553E1336240}" sibTransId="{4400CC15-B32E-4F6D-B931-3849C5CE246F}"/>
    <dgm:cxn modelId="{5051CA87-31DA-4745-8277-BD4506CBF330}" type="presOf" srcId="{BE31AF1B-75A1-4C00-9A49-B1F2756A43D5}" destId="{AB0B852A-3CB1-40BA-9BAC-3CE3D591CE44}" srcOrd="0" destOrd="0" presId="urn:microsoft.com/office/officeart/2018/2/layout/IconVerticalSolidList"/>
    <dgm:cxn modelId="{5AA9D2BC-7E59-40F9-A7F3-C87550E14A8E}" srcId="{0DB8D088-72DE-4D38-A0BD-B3DF0B0E1765}" destId="{639A54CF-FD45-4C8C-8DC9-6DCDBCE426D8}" srcOrd="1" destOrd="0" parTransId="{A43593BB-A9E9-45D8-8D7A-1FB3554458AF}" sibTransId="{D1DB01AF-D7CB-4457-9D07-98B5E019CA3D}"/>
    <dgm:cxn modelId="{F88854E9-CCF9-495D-8968-A229F034492D}" type="presOf" srcId="{639A54CF-FD45-4C8C-8DC9-6DCDBCE426D8}" destId="{571C17CF-A87E-4040-B755-B7F45352A731}" srcOrd="0" destOrd="0" presId="urn:microsoft.com/office/officeart/2018/2/layout/IconVerticalSolidList"/>
    <dgm:cxn modelId="{D726D4F2-AD35-4C04-B5D7-6CE442AA0DBD}" type="presOf" srcId="{0DB8D088-72DE-4D38-A0BD-B3DF0B0E1765}" destId="{E4542433-3EC6-49C3-A209-BC6301458376}" srcOrd="0" destOrd="0" presId="urn:microsoft.com/office/officeart/2018/2/layout/IconVerticalSolidList"/>
    <dgm:cxn modelId="{6A0BACF8-5209-446C-B1A2-BEF6FFE0EEEA}" type="presOf" srcId="{F188B779-1FB5-4662-A9C5-62379175F989}" destId="{BBE18192-4811-408D-A629-11DD5E26D19B}" srcOrd="0" destOrd="0" presId="urn:microsoft.com/office/officeart/2018/2/layout/IconVerticalSolidList"/>
    <dgm:cxn modelId="{14CAB0BF-9242-4B9D-832C-1A7F26FE8727}" type="presParOf" srcId="{E4542433-3EC6-49C3-A209-BC6301458376}" destId="{2077D811-A0BC-42ED-BC50-94760DA00ABB}" srcOrd="0" destOrd="0" presId="urn:microsoft.com/office/officeart/2018/2/layout/IconVerticalSolidList"/>
    <dgm:cxn modelId="{F0C1E5BD-7AE4-43B8-B43E-A964B88DED7B}" type="presParOf" srcId="{2077D811-A0BC-42ED-BC50-94760DA00ABB}" destId="{C39A1E53-5067-43EA-8575-24F1EE323589}" srcOrd="0" destOrd="0" presId="urn:microsoft.com/office/officeart/2018/2/layout/IconVerticalSolidList"/>
    <dgm:cxn modelId="{CEB28403-9A9E-4E64-ADF6-905A65CBAF89}" type="presParOf" srcId="{2077D811-A0BC-42ED-BC50-94760DA00ABB}" destId="{225A0E34-1A34-409B-B729-C90416CE6F5F}" srcOrd="1" destOrd="0" presId="urn:microsoft.com/office/officeart/2018/2/layout/IconVerticalSolidList"/>
    <dgm:cxn modelId="{BD792F1D-CDD8-4997-B8C8-1BBA1004D600}" type="presParOf" srcId="{2077D811-A0BC-42ED-BC50-94760DA00ABB}" destId="{E3DD5902-EDE7-4913-9F58-64C73EBDA9EA}" srcOrd="2" destOrd="0" presId="urn:microsoft.com/office/officeart/2018/2/layout/IconVerticalSolidList"/>
    <dgm:cxn modelId="{A226E5F5-7CA1-4289-86C9-D0F537644FF9}" type="presParOf" srcId="{2077D811-A0BC-42ED-BC50-94760DA00ABB}" destId="{BBE18192-4811-408D-A629-11DD5E26D19B}" srcOrd="3" destOrd="0" presId="urn:microsoft.com/office/officeart/2018/2/layout/IconVerticalSolidList"/>
    <dgm:cxn modelId="{126F45A4-06BD-4DAB-9977-C960ADB35F1A}" type="presParOf" srcId="{E4542433-3EC6-49C3-A209-BC6301458376}" destId="{10AEC258-1140-4F47-A400-4CB4F7BBDBF1}" srcOrd="1" destOrd="0" presId="urn:microsoft.com/office/officeart/2018/2/layout/IconVerticalSolidList"/>
    <dgm:cxn modelId="{C60E4D1C-3656-4F5F-853E-CBC1EFB698D3}" type="presParOf" srcId="{E4542433-3EC6-49C3-A209-BC6301458376}" destId="{5C004D61-E168-4BB2-B71B-375605C8EEC5}" srcOrd="2" destOrd="0" presId="urn:microsoft.com/office/officeart/2018/2/layout/IconVerticalSolidList"/>
    <dgm:cxn modelId="{6A1A4882-616A-490D-8009-15C06ED77C4C}" type="presParOf" srcId="{5C004D61-E168-4BB2-B71B-375605C8EEC5}" destId="{2FFB9582-9C41-49B5-B914-AE8F4912870A}" srcOrd="0" destOrd="0" presId="urn:microsoft.com/office/officeart/2018/2/layout/IconVerticalSolidList"/>
    <dgm:cxn modelId="{A2166584-9AC9-4E87-9766-6A3597C980C3}" type="presParOf" srcId="{5C004D61-E168-4BB2-B71B-375605C8EEC5}" destId="{802C9F6D-4312-41C9-8419-5DEBA40A719F}" srcOrd="1" destOrd="0" presId="urn:microsoft.com/office/officeart/2018/2/layout/IconVerticalSolidList"/>
    <dgm:cxn modelId="{BA011B1E-66EC-41DD-A80F-B86C7C1B68CA}" type="presParOf" srcId="{5C004D61-E168-4BB2-B71B-375605C8EEC5}" destId="{411F2274-6117-49E3-A8FE-7BD2D9D56183}" srcOrd="2" destOrd="0" presId="urn:microsoft.com/office/officeart/2018/2/layout/IconVerticalSolidList"/>
    <dgm:cxn modelId="{D18B8F18-59D5-4D8F-BD24-76FC57C61D50}" type="presParOf" srcId="{5C004D61-E168-4BB2-B71B-375605C8EEC5}" destId="{571C17CF-A87E-4040-B755-B7F45352A731}" srcOrd="3" destOrd="0" presId="urn:microsoft.com/office/officeart/2018/2/layout/IconVerticalSolidList"/>
    <dgm:cxn modelId="{DAE31C2D-7AD8-42E3-8FDA-9FE373F01F85}" type="presParOf" srcId="{E4542433-3EC6-49C3-A209-BC6301458376}" destId="{BEA19B62-92F2-467F-8B7C-72F184626EA7}" srcOrd="3" destOrd="0" presId="urn:microsoft.com/office/officeart/2018/2/layout/IconVerticalSolidList"/>
    <dgm:cxn modelId="{E8F31A02-B71B-42A5-A211-9441EE8E1C90}" type="presParOf" srcId="{E4542433-3EC6-49C3-A209-BC6301458376}" destId="{AD31F325-0354-40A8-8DFB-6782C7C73BA1}" srcOrd="4" destOrd="0" presId="urn:microsoft.com/office/officeart/2018/2/layout/IconVerticalSolidList"/>
    <dgm:cxn modelId="{26078ECC-5B47-43BD-88B0-13EB62F26265}" type="presParOf" srcId="{AD31F325-0354-40A8-8DFB-6782C7C73BA1}" destId="{9C39CA31-07CC-4803-981A-3A3ED9FBF23A}" srcOrd="0" destOrd="0" presId="urn:microsoft.com/office/officeart/2018/2/layout/IconVerticalSolidList"/>
    <dgm:cxn modelId="{14B64D36-BE24-4C9E-9990-79906AA876A3}" type="presParOf" srcId="{AD31F325-0354-40A8-8DFB-6782C7C73BA1}" destId="{2A70A3E6-F554-4C62-99CA-02864DE1B8BB}" srcOrd="1" destOrd="0" presId="urn:microsoft.com/office/officeart/2018/2/layout/IconVerticalSolidList"/>
    <dgm:cxn modelId="{31A98720-8257-4220-B93F-63F535392434}" type="presParOf" srcId="{AD31F325-0354-40A8-8DFB-6782C7C73BA1}" destId="{AD7C07E8-5FED-4D14-A2B9-7C488ACEE0E5}" srcOrd="2" destOrd="0" presId="urn:microsoft.com/office/officeart/2018/2/layout/IconVerticalSolidList"/>
    <dgm:cxn modelId="{A4596AAC-5F34-4660-8AD2-6891B38CBCB7}" type="presParOf" srcId="{AD31F325-0354-40A8-8DFB-6782C7C73BA1}" destId="{AB0B852A-3CB1-40BA-9BAC-3CE3D591CE44}"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30E81A-07BB-426C-A961-D259B6A79AC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C7FA717C-0E08-496A-ADC4-B8EA3098E0BE}">
      <dgm:prSet/>
      <dgm:spPr>
        <a:solidFill>
          <a:schemeClr val="accent5">
            <a:lumMod val="50000"/>
          </a:schemeClr>
        </a:solidFill>
      </dgm:spPr>
      <dgm:t>
        <a:bodyPr/>
        <a:lstStyle/>
        <a:p>
          <a:r>
            <a:rPr lang="en-US" b="1"/>
            <a:t>Change of Ownership</a:t>
          </a:r>
        </a:p>
      </dgm:t>
    </dgm:pt>
    <dgm:pt modelId="{32619FFA-55CC-420B-B65D-D154EC132841}" type="parTrans" cxnId="{53D3825E-4FC2-411C-8D0E-217EFEDADABC}">
      <dgm:prSet/>
      <dgm:spPr/>
      <dgm:t>
        <a:bodyPr/>
        <a:lstStyle/>
        <a:p>
          <a:endParaRPr lang="en-US"/>
        </a:p>
      </dgm:t>
    </dgm:pt>
    <dgm:pt modelId="{4C9D54AE-5ABF-4874-972B-5EEC05B1834F}" type="sibTrans" cxnId="{53D3825E-4FC2-411C-8D0E-217EFEDADABC}">
      <dgm:prSet/>
      <dgm:spPr/>
      <dgm:t>
        <a:bodyPr/>
        <a:lstStyle/>
        <a:p>
          <a:endParaRPr lang="en-US"/>
        </a:p>
      </dgm:t>
    </dgm:pt>
    <dgm:pt modelId="{BCA2F170-7623-43C1-97E3-7F3F33DFC9A5}">
      <dgm:prSet/>
      <dgm:spPr>
        <a:solidFill>
          <a:schemeClr val="accent5">
            <a:lumMod val="50000"/>
          </a:schemeClr>
        </a:solidFill>
      </dgm:spPr>
      <dgm:t>
        <a:bodyPr/>
        <a:lstStyle/>
        <a:p>
          <a:r>
            <a:rPr lang="en-US" b="1"/>
            <a:t>Relocations</a:t>
          </a:r>
        </a:p>
      </dgm:t>
    </dgm:pt>
    <dgm:pt modelId="{74D7B3BC-A56A-478B-A930-86FE588DDF34}" type="parTrans" cxnId="{70719068-DD66-49E0-ABD8-73464188A9C0}">
      <dgm:prSet/>
      <dgm:spPr/>
      <dgm:t>
        <a:bodyPr/>
        <a:lstStyle/>
        <a:p>
          <a:endParaRPr lang="en-US"/>
        </a:p>
      </dgm:t>
    </dgm:pt>
    <dgm:pt modelId="{9F6465A0-DB0A-48F9-895B-6D9A3A498D03}" type="sibTrans" cxnId="{70719068-DD66-49E0-ABD8-73464188A9C0}">
      <dgm:prSet/>
      <dgm:spPr/>
      <dgm:t>
        <a:bodyPr/>
        <a:lstStyle/>
        <a:p>
          <a:endParaRPr lang="en-US"/>
        </a:p>
      </dgm:t>
    </dgm:pt>
    <dgm:pt modelId="{4884659C-F1E4-4A2C-B3BC-5D90C7DBC0B0}">
      <dgm:prSet/>
      <dgm:spPr>
        <a:solidFill>
          <a:schemeClr val="accent5">
            <a:lumMod val="50000"/>
          </a:schemeClr>
        </a:solidFill>
      </dgm:spPr>
      <dgm:t>
        <a:bodyPr/>
        <a:lstStyle/>
        <a:p>
          <a:r>
            <a:rPr lang="en-US" b="1"/>
            <a:t>Business Line of Credit</a:t>
          </a:r>
        </a:p>
      </dgm:t>
    </dgm:pt>
    <dgm:pt modelId="{B4D44A37-EB2C-4F11-9FCD-08952AC6E187}" type="parTrans" cxnId="{9B165A30-42CE-4EB6-AFD6-25FCDCD003C6}">
      <dgm:prSet/>
      <dgm:spPr/>
      <dgm:t>
        <a:bodyPr/>
        <a:lstStyle/>
        <a:p>
          <a:endParaRPr lang="en-US"/>
        </a:p>
      </dgm:t>
    </dgm:pt>
    <dgm:pt modelId="{882A1EC6-19DA-409A-955B-B482234BE52E}" type="sibTrans" cxnId="{9B165A30-42CE-4EB6-AFD6-25FCDCD003C6}">
      <dgm:prSet/>
      <dgm:spPr/>
      <dgm:t>
        <a:bodyPr/>
        <a:lstStyle/>
        <a:p>
          <a:endParaRPr lang="en-US"/>
        </a:p>
      </dgm:t>
    </dgm:pt>
    <dgm:pt modelId="{8ED77FFA-406C-406C-AA1B-523FEE6409D6}">
      <dgm:prSet/>
      <dgm:spPr>
        <a:solidFill>
          <a:schemeClr val="accent5">
            <a:lumMod val="50000"/>
          </a:schemeClr>
        </a:solidFill>
      </dgm:spPr>
      <dgm:t>
        <a:bodyPr/>
        <a:lstStyle/>
        <a:p>
          <a:r>
            <a:rPr lang="en-US" b="1"/>
            <a:t>Billing</a:t>
          </a:r>
        </a:p>
      </dgm:t>
    </dgm:pt>
    <dgm:pt modelId="{F62A1E21-DAA2-4A2F-8C08-CFC6341D737E}" type="parTrans" cxnId="{6E8C7159-3EC6-4A38-A6A7-3D577D840504}">
      <dgm:prSet/>
      <dgm:spPr/>
      <dgm:t>
        <a:bodyPr/>
        <a:lstStyle/>
        <a:p>
          <a:endParaRPr lang="en-US"/>
        </a:p>
      </dgm:t>
    </dgm:pt>
    <dgm:pt modelId="{36A04A78-2CBC-42B8-BF0E-419B3B8D6101}" type="sibTrans" cxnId="{6E8C7159-3EC6-4A38-A6A7-3D577D840504}">
      <dgm:prSet/>
      <dgm:spPr/>
      <dgm:t>
        <a:bodyPr/>
        <a:lstStyle/>
        <a:p>
          <a:endParaRPr lang="en-US"/>
        </a:p>
      </dgm:t>
    </dgm:pt>
    <dgm:pt modelId="{E2C8FBD7-A849-4098-8165-E165D8B3996B}" type="pres">
      <dgm:prSet presAssocID="{4830E81A-07BB-426C-A961-D259B6A79ACB}" presName="linear" presStyleCnt="0">
        <dgm:presLayoutVars>
          <dgm:dir/>
          <dgm:animLvl val="lvl"/>
          <dgm:resizeHandles val="exact"/>
        </dgm:presLayoutVars>
      </dgm:prSet>
      <dgm:spPr/>
    </dgm:pt>
    <dgm:pt modelId="{4849BAC8-02D4-4A05-B142-6D7623FD874E}" type="pres">
      <dgm:prSet presAssocID="{C7FA717C-0E08-496A-ADC4-B8EA3098E0BE}" presName="parentLin" presStyleCnt="0"/>
      <dgm:spPr/>
    </dgm:pt>
    <dgm:pt modelId="{B4732C6E-1301-4F28-818C-DD7A4B03DDB1}" type="pres">
      <dgm:prSet presAssocID="{C7FA717C-0E08-496A-ADC4-B8EA3098E0BE}" presName="parentLeftMargin" presStyleLbl="node1" presStyleIdx="0" presStyleCnt="4"/>
      <dgm:spPr/>
    </dgm:pt>
    <dgm:pt modelId="{8DC2C975-037A-4BA4-94EC-EFEE9C7992E2}" type="pres">
      <dgm:prSet presAssocID="{C7FA717C-0E08-496A-ADC4-B8EA3098E0BE}" presName="parentText" presStyleLbl="node1" presStyleIdx="0" presStyleCnt="4">
        <dgm:presLayoutVars>
          <dgm:chMax val="0"/>
          <dgm:bulletEnabled val="1"/>
        </dgm:presLayoutVars>
      </dgm:prSet>
      <dgm:spPr/>
    </dgm:pt>
    <dgm:pt modelId="{263BDA77-9DD6-4C69-8B13-3821E136597D}" type="pres">
      <dgm:prSet presAssocID="{C7FA717C-0E08-496A-ADC4-B8EA3098E0BE}" presName="negativeSpace" presStyleCnt="0"/>
      <dgm:spPr/>
    </dgm:pt>
    <dgm:pt modelId="{1AF0ABD0-7B0C-4393-ADEA-FA9C8CA359EE}" type="pres">
      <dgm:prSet presAssocID="{C7FA717C-0E08-496A-ADC4-B8EA3098E0BE}" presName="childText" presStyleLbl="conFgAcc1" presStyleIdx="0" presStyleCnt="4">
        <dgm:presLayoutVars>
          <dgm:bulletEnabled val="1"/>
        </dgm:presLayoutVars>
      </dgm:prSet>
      <dgm:spPr/>
    </dgm:pt>
    <dgm:pt modelId="{FF6D2AE5-25B8-489C-92BF-BBD356E6688C}" type="pres">
      <dgm:prSet presAssocID="{4C9D54AE-5ABF-4874-972B-5EEC05B1834F}" presName="spaceBetweenRectangles" presStyleCnt="0"/>
      <dgm:spPr/>
    </dgm:pt>
    <dgm:pt modelId="{C7E7FB83-5D87-46C4-89B5-1572281C37C4}" type="pres">
      <dgm:prSet presAssocID="{BCA2F170-7623-43C1-97E3-7F3F33DFC9A5}" presName="parentLin" presStyleCnt="0"/>
      <dgm:spPr/>
    </dgm:pt>
    <dgm:pt modelId="{56809D35-3455-4348-B2A5-2B68FFBEC900}" type="pres">
      <dgm:prSet presAssocID="{BCA2F170-7623-43C1-97E3-7F3F33DFC9A5}" presName="parentLeftMargin" presStyleLbl="node1" presStyleIdx="0" presStyleCnt="4"/>
      <dgm:spPr/>
    </dgm:pt>
    <dgm:pt modelId="{2CBCF464-5150-4DBC-8B29-57D11283C08B}" type="pres">
      <dgm:prSet presAssocID="{BCA2F170-7623-43C1-97E3-7F3F33DFC9A5}" presName="parentText" presStyleLbl="node1" presStyleIdx="1" presStyleCnt="4">
        <dgm:presLayoutVars>
          <dgm:chMax val="0"/>
          <dgm:bulletEnabled val="1"/>
        </dgm:presLayoutVars>
      </dgm:prSet>
      <dgm:spPr/>
    </dgm:pt>
    <dgm:pt modelId="{94F2EB8B-30C1-4F5B-9152-222F6A2DC34D}" type="pres">
      <dgm:prSet presAssocID="{BCA2F170-7623-43C1-97E3-7F3F33DFC9A5}" presName="negativeSpace" presStyleCnt="0"/>
      <dgm:spPr/>
    </dgm:pt>
    <dgm:pt modelId="{BF659D69-6B07-4CFF-B349-8573FB0AD8C2}" type="pres">
      <dgm:prSet presAssocID="{BCA2F170-7623-43C1-97E3-7F3F33DFC9A5}" presName="childText" presStyleLbl="conFgAcc1" presStyleIdx="1" presStyleCnt="4">
        <dgm:presLayoutVars>
          <dgm:bulletEnabled val="1"/>
        </dgm:presLayoutVars>
      </dgm:prSet>
      <dgm:spPr/>
    </dgm:pt>
    <dgm:pt modelId="{FC0D7853-E9C8-4F93-B8A3-1BD1851F29F5}" type="pres">
      <dgm:prSet presAssocID="{9F6465A0-DB0A-48F9-895B-6D9A3A498D03}" presName="spaceBetweenRectangles" presStyleCnt="0"/>
      <dgm:spPr/>
    </dgm:pt>
    <dgm:pt modelId="{28341D3C-E63F-4BEF-BAA7-D9787F241DBA}" type="pres">
      <dgm:prSet presAssocID="{4884659C-F1E4-4A2C-B3BC-5D90C7DBC0B0}" presName="parentLin" presStyleCnt="0"/>
      <dgm:spPr/>
    </dgm:pt>
    <dgm:pt modelId="{7F9B003E-9619-4263-A99E-248A9F615589}" type="pres">
      <dgm:prSet presAssocID="{4884659C-F1E4-4A2C-B3BC-5D90C7DBC0B0}" presName="parentLeftMargin" presStyleLbl="node1" presStyleIdx="1" presStyleCnt="4"/>
      <dgm:spPr/>
    </dgm:pt>
    <dgm:pt modelId="{D5FA5800-DB19-4E79-AFBD-0CF4E43F7E98}" type="pres">
      <dgm:prSet presAssocID="{4884659C-F1E4-4A2C-B3BC-5D90C7DBC0B0}" presName="parentText" presStyleLbl="node1" presStyleIdx="2" presStyleCnt="4">
        <dgm:presLayoutVars>
          <dgm:chMax val="0"/>
          <dgm:bulletEnabled val="1"/>
        </dgm:presLayoutVars>
      </dgm:prSet>
      <dgm:spPr/>
    </dgm:pt>
    <dgm:pt modelId="{C83EF87D-9004-423B-88BF-C7F5E2CC314A}" type="pres">
      <dgm:prSet presAssocID="{4884659C-F1E4-4A2C-B3BC-5D90C7DBC0B0}" presName="negativeSpace" presStyleCnt="0"/>
      <dgm:spPr/>
    </dgm:pt>
    <dgm:pt modelId="{CF6C6599-EE36-4A00-B9D6-ACD91E066A5D}" type="pres">
      <dgm:prSet presAssocID="{4884659C-F1E4-4A2C-B3BC-5D90C7DBC0B0}" presName="childText" presStyleLbl="conFgAcc1" presStyleIdx="2" presStyleCnt="4">
        <dgm:presLayoutVars>
          <dgm:bulletEnabled val="1"/>
        </dgm:presLayoutVars>
      </dgm:prSet>
      <dgm:spPr/>
    </dgm:pt>
    <dgm:pt modelId="{E9B82DAD-0357-470E-B3DC-4CF02299C703}" type="pres">
      <dgm:prSet presAssocID="{882A1EC6-19DA-409A-955B-B482234BE52E}" presName="spaceBetweenRectangles" presStyleCnt="0"/>
      <dgm:spPr/>
    </dgm:pt>
    <dgm:pt modelId="{4614920D-5C2A-4924-B9BC-7798E27AE674}" type="pres">
      <dgm:prSet presAssocID="{8ED77FFA-406C-406C-AA1B-523FEE6409D6}" presName="parentLin" presStyleCnt="0"/>
      <dgm:spPr/>
    </dgm:pt>
    <dgm:pt modelId="{F321A93F-747C-4F77-BAA2-E4AFDB7D9525}" type="pres">
      <dgm:prSet presAssocID="{8ED77FFA-406C-406C-AA1B-523FEE6409D6}" presName="parentLeftMargin" presStyleLbl="node1" presStyleIdx="2" presStyleCnt="4"/>
      <dgm:spPr/>
    </dgm:pt>
    <dgm:pt modelId="{C0E3FA03-9895-4C13-82C5-059F7D87A026}" type="pres">
      <dgm:prSet presAssocID="{8ED77FFA-406C-406C-AA1B-523FEE6409D6}" presName="parentText" presStyleLbl="node1" presStyleIdx="3" presStyleCnt="4">
        <dgm:presLayoutVars>
          <dgm:chMax val="0"/>
          <dgm:bulletEnabled val="1"/>
        </dgm:presLayoutVars>
      </dgm:prSet>
      <dgm:spPr/>
    </dgm:pt>
    <dgm:pt modelId="{570C37E2-B23F-4F4E-964A-192F8D8CA80F}" type="pres">
      <dgm:prSet presAssocID="{8ED77FFA-406C-406C-AA1B-523FEE6409D6}" presName="negativeSpace" presStyleCnt="0"/>
      <dgm:spPr/>
    </dgm:pt>
    <dgm:pt modelId="{CC0E0F65-F36E-4435-9B70-C1F048436CBB}" type="pres">
      <dgm:prSet presAssocID="{8ED77FFA-406C-406C-AA1B-523FEE6409D6}" presName="childText" presStyleLbl="conFgAcc1" presStyleIdx="3" presStyleCnt="4">
        <dgm:presLayoutVars>
          <dgm:bulletEnabled val="1"/>
        </dgm:presLayoutVars>
      </dgm:prSet>
      <dgm:spPr/>
    </dgm:pt>
  </dgm:ptLst>
  <dgm:cxnLst>
    <dgm:cxn modelId="{CBE46427-4CD9-4E65-9C19-8AC21410A88C}" type="presOf" srcId="{BCA2F170-7623-43C1-97E3-7F3F33DFC9A5}" destId="{2CBCF464-5150-4DBC-8B29-57D11283C08B}" srcOrd="1" destOrd="0" presId="urn:microsoft.com/office/officeart/2005/8/layout/list1"/>
    <dgm:cxn modelId="{9B165A30-42CE-4EB6-AFD6-25FCDCD003C6}" srcId="{4830E81A-07BB-426C-A961-D259B6A79ACB}" destId="{4884659C-F1E4-4A2C-B3BC-5D90C7DBC0B0}" srcOrd="2" destOrd="0" parTransId="{B4D44A37-EB2C-4F11-9FCD-08952AC6E187}" sibTransId="{882A1EC6-19DA-409A-955B-B482234BE52E}"/>
    <dgm:cxn modelId="{A1EF355B-E8F7-4C1B-96A3-863958BD4523}" type="presOf" srcId="{4830E81A-07BB-426C-A961-D259B6A79ACB}" destId="{E2C8FBD7-A849-4098-8165-E165D8B3996B}" srcOrd="0" destOrd="0" presId="urn:microsoft.com/office/officeart/2005/8/layout/list1"/>
    <dgm:cxn modelId="{53D3825E-4FC2-411C-8D0E-217EFEDADABC}" srcId="{4830E81A-07BB-426C-A961-D259B6A79ACB}" destId="{C7FA717C-0E08-496A-ADC4-B8EA3098E0BE}" srcOrd="0" destOrd="0" parTransId="{32619FFA-55CC-420B-B65D-D154EC132841}" sibTransId="{4C9D54AE-5ABF-4874-972B-5EEC05B1834F}"/>
    <dgm:cxn modelId="{70719068-DD66-49E0-ABD8-73464188A9C0}" srcId="{4830E81A-07BB-426C-A961-D259B6A79ACB}" destId="{BCA2F170-7623-43C1-97E3-7F3F33DFC9A5}" srcOrd="1" destOrd="0" parTransId="{74D7B3BC-A56A-478B-A930-86FE588DDF34}" sibTransId="{9F6465A0-DB0A-48F9-895B-6D9A3A498D03}"/>
    <dgm:cxn modelId="{E19C9C72-23EF-4C18-9B5C-E3D358DEF762}" type="presOf" srcId="{C7FA717C-0E08-496A-ADC4-B8EA3098E0BE}" destId="{8DC2C975-037A-4BA4-94EC-EFEE9C7992E2}" srcOrd="1" destOrd="0" presId="urn:microsoft.com/office/officeart/2005/8/layout/list1"/>
    <dgm:cxn modelId="{4FFF6076-BA22-43F5-8E2E-91958AB5331A}" type="presOf" srcId="{C7FA717C-0E08-496A-ADC4-B8EA3098E0BE}" destId="{B4732C6E-1301-4F28-818C-DD7A4B03DDB1}" srcOrd="0" destOrd="0" presId="urn:microsoft.com/office/officeart/2005/8/layout/list1"/>
    <dgm:cxn modelId="{E7C4C957-4AAC-432F-9B7B-5B3638AB4012}" type="presOf" srcId="{8ED77FFA-406C-406C-AA1B-523FEE6409D6}" destId="{C0E3FA03-9895-4C13-82C5-059F7D87A026}" srcOrd="1" destOrd="0" presId="urn:microsoft.com/office/officeart/2005/8/layout/list1"/>
    <dgm:cxn modelId="{6E8C7159-3EC6-4A38-A6A7-3D577D840504}" srcId="{4830E81A-07BB-426C-A961-D259B6A79ACB}" destId="{8ED77FFA-406C-406C-AA1B-523FEE6409D6}" srcOrd="3" destOrd="0" parTransId="{F62A1E21-DAA2-4A2F-8C08-CFC6341D737E}" sibTransId="{36A04A78-2CBC-42B8-BF0E-419B3B8D6101}"/>
    <dgm:cxn modelId="{AF0A918F-94BD-4357-B536-C6B93C016406}" type="presOf" srcId="{8ED77FFA-406C-406C-AA1B-523FEE6409D6}" destId="{F321A93F-747C-4F77-BAA2-E4AFDB7D9525}" srcOrd="0" destOrd="0" presId="urn:microsoft.com/office/officeart/2005/8/layout/list1"/>
    <dgm:cxn modelId="{F5F8B09B-1A37-4856-BDA3-53B13C464DE9}" type="presOf" srcId="{BCA2F170-7623-43C1-97E3-7F3F33DFC9A5}" destId="{56809D35-3455-4348-B2A5-2B68FFBEC900}" srcOrd="0" destOrd="0" presId="urn:microsoft.com/office/officeart/2005/8/layout/list1"/>
    <dgm:cxn modelId="{EABD589E-32A9-45E2-965B-1AF69BB1CFD0}" type="presOf" srcId="{4884659C-F1E4-4A2C-B3BC-5D90C7DBC0B0}" destId="{7F9B003E-9619-4263-A99E-248A9F615589}" srcOrd="0" destOrd="0" presId="urn:microsoft.com/office/officeart/2005/8/layout/list1"/>
    <dgm:cxn modelId="{B2400ECC-3F7C-4B76-BF14-A1BF570D1D79}" type="presOf" srcId="{4884659C-F1E4-4A2C-B3BC-5D90C7DBC0B0}" destId="{D5FA5800-DB19-4E79-AFBD-0CF4E43F7E98}" srcOrd="1" destOrd="0" presId="urn:microsoft.com/office/officeart/2005/8/layout/list1"/>
    <dgm:cxn modelId="{880214BC-3307-4F4A-AAE2-5D091C58E4E2}" type="presParOf" srcId="{E2C8FBD7-A849-4098-8165-E165D8B3996B}" destId="{4849BAC8-02D4-4A05-B142-6D7623FD874E}" srcOrd="0" destOrd="0" presId="urn:microsoft.com/office/officeart/2005/8/layout/list1"/>
    <dgm:cxn modelId="{0122FCF2-865B-424E-8E42-CCDC47CE3A28}" type="presParOf" srcId="{4849BAC8-02D4-4A05-B142-6D7623FD874E}" destId="{B4732C6E-1301-4F28-818C-DD7A4B03DDB1}" srcOrd="0" destOrd="0" presId="urn:microsoft.com/office/officeart/2005/8/layout/list1"/>
    <dgm:cxn modelId="{547E9643-3CA9-4798-BB4F-6CA010CC29F9}" type="presParOf" srcId="{4849BAC8-02D4-4A05-B142-6D7623FD874E}" destId="{8DC2C975-037A-4BA4-94EC-EFEE9C7992E2}" srcOrd="1" destOrd="0" presId="urn:microsoft.com/office/officeart/2005/8/layout/list1"/>
    <dgm:cxn modelId="{4AE65518-9D7D-4D82-A112-7DB01663DEEF}" type="presParOf" srcId="{E2C8FBD7-A849-4098-8165-E165D8B3996B}" destId="{263BDA77-9DD6-4C69-8B13-3821E136597D}" srcOrd="1" destOrd="0" presId="urn:microsoft.com/office/officeart/2005/8/layout/list1"/>
    <dgm:cxn modelId="{90573265-9F95-46C5-A6CF-08EAC6F9C1A5}" type="presParOf" srcId="{E2C8FBD7-A849-4098-8165-E165D8B3996B}" destId="{1AF0ABD0-7B0C-4393-ADEA-FA9C8CA359EE}" srcOrd="2" destOrd="0" presId="urn:microsoft.com/office/officeart/2005/8/layout/list1"/>
    <dgm:cxn modelId="{624D9B5D-1E7B-479B-A66C-AE0EAF9346F0}" type="presParOf" srcId="{E2C8FBD7-A849-4098-8165-E165D8B3996B}" destId="{FF6D2AE5-25B8-489C-92BF-BBD356E6688C}" srcOrd="3" destOrd="0" presId="urn:microsoft.com/office/officeart/2005/8/layout/list1"/>
    <dgm:cxn modelId="{4628C908-2DD3-4DEC-9C07-51F73EDCF203}" type="presParOf" srcId="{E2C8FBD7-A849-4098-8165-E165D8B3996B}" destId="{C7E7FB83-5D87-46C4-89B5-1572281C37C4}" srcOrd="4" destOrd="0" presId="urn:microsoft.com/office/officeart/2005/8/layout/list1"/>
    <dgm:cxn modelId="{2257DE55-9D0C-47E5-ACC2-4D4DC8BBF04F}" type="presParOf" srcId="{C7E7FB83-5D87-46C4-89B5-1572281C37C4}" destId="{56809D35-3455-4348-B2A5-2B68FFBEC900}" srcOrd="0" destOrd="0" presId="urn:microsoft.com/office/officeart/2005/8/layout/list1"/>
    <dgm:cxn modelId="{2646A820-098F-4417-A070-7A49D2157B43}" type="presParOf" srcId="{C7E7FB83-5D87-46C4-89B5-1572281C37C4}" destId="{2CBCF464-5150-4DBC-8B29-57D11283C08B}" srcOrd="1" destOrd="0" presId="urn:microsoft.com/office/officeart/2005/8/layout/list1"/>
    <dgm:cxn modelId="{5C42F214-7062-4811-AC80-AAB77D7AC839}" type="presParOf" srcId="{E2C8FBD7-A849-4098-8165-E165D8B3996B}" destId="{94F2EB8B-30C1-4F5B-9152-222F6A2DC34D}" srcOrd="5" destOrd="0" presId="urn:microsoft.com/office/officeart/2005/8/layout/list1"/>
    <dgm:cxn modelId="{4C8E1ED9-FF46-4FE4-9CD6-7F9C091F2FF7}" type="presParOf" srcId="{E2C8FBD7-A849-4098-8165-E165D8B3996B}" destId="{BF659D69-6B07-4CFF-B349-8573FB0AD8C2}" srcOrd="6" destOrd="0" presId="urn:microsoft.com/office/officeart/2005/8/layout/list1"/>
    <dgm:cxn modelId="{A68541DE-9FBB-4A96-8CB6-1770C0815DED}" type="presParOf" srcId="{E2C8FBD7-A849-4098-8165-E165D8B3996B}" destId="{FC0D7853-E9C8-4F93-B8A3-1BD1851F29F5}" srcOrd="7" destOrd="0" presId="urn:microsoft.com/office/officeart/2005/8/layout/list1"/>
    <dgm:cxn modelId="{605E668F-5B4D-4B6E-A7EB-76355F0F3428}" type="presParOf" srcId="{E2C8FBD7-A849-4098-8165-E165D8B3996B}" destId="{28341D3C-E63F-4BEF-BAA7-D9787F241DBA}" srcOrd="8" destOrd="0" presId="urn:microsoft.com/office/officeart/2005/8/layout/list1"/>
    <dgm:cxn modelId="{E9400E63-932A-456C-88EC-234123B29B50}" type="presParOf" srcId="{28341D3C-E63F-4BEF-BAA7-D9787F241DBA}" destId="{7F9B003E-9619-4263-A99E-248A9F615589}" srcOrd="0" destOrd="0" presId="urn:microsoft.com/office/officeart/2005/8/layout/list1"/>
    <dgm:cxn modelId="{FD74A585-1DCD-4629-852C-85FFC6F24043}" type="presParOf" srcId="{28341D3C-E63F-4BEF-BAA7-D9787F241DBA}" destId="{D5FA5800-DB19-4E79-AFBD-0CF4E43F7E98}" srcOrd="1" destOrd="0" presId="urn:microsoft.com/office/officeart/2005/8/layout/list1"/>
    <dgm:cxn modelId="{B40CC7C4-0031-4545-90A8-7D68AF43E5CC}" type="presParOf" srcId="{E2C8FBD7-A849-4098-8165-E165D8B3996B}" destId="{C83EF87D-9004-423B-88BF-C7F5E2CC314A}" srcOrd="9" destOrd="0" presId="urn:microsoft.com/office/officeart/2005/8/layout/list1"/>
    <dgm:cxn modelId="{9A5A0380-D592-4CF4-95F6-5A14EB688632}" type="presParOf" srcId="{E2C8FBD7-A849-4098-8165-E165D8B3996B}" destId="{CF6C6599-EE36-4A00-B9D6-ACD91E066A5D}" srcOrd="10" destOrd="0" presId="urn:microsoft.com/office/officeart/2005/8/layout/list1"/>
    <dgm:cxn modelId="{0EA9507F-E92B-4D43-B808-BEB92CF6769B}" type="presParOf" srcId="{E2C8FBD7-A849-4098-8165-E165D8B3996B}" destId="{E9B82DAD-0357-470E-B3DC-4CF02299C703}" srcOrd="11" destOrd="0" presId="urn:microsoft.com/office/officeart/2005/8/layout/list1"/>
    <dgm:cxn modelId="{82A4BC5C-B51E-4ED5-87A0-55461EF1CECD}" type="presParOf" srcId="{E2C8FBD7-A849-4098-8165-E165D8B3996B}" destId="{4614920D-5C2A-4924-B9BC-7798E27AE674}" srcOrd="12" destOrd="0" presId="urn:microsoft.com/office/officeart/2005/8/layout/list1"/>
    <dgm:cxn modelId="{4B818B01-6C3A-4CF0-A3D8-AD7B0605E75D}" type="presParOf" srcId="{4614920D-5C2A-4924-B9BC-7798E27AE674}" destId="{F321A93F-747C-4F77-BAA2-E4AFDB7D9525}" srcOrd="0" destOrd="0" presId="urn:microsoft.com/office/officeart/2005/8/layout/list1"/>
    <dgm:cxn modelId="{B5B4962B-BC4C-489E-A353-C9B695F946B0}" type="presParOf" srcId="{4614920D-5C2A-4924-B9BC-7798E27AE674}" destId="{C0E3FA03-9895-4C13-82C5-059F7D87A026}" srcOrd="1" destOrd="0" presId="urn:microsoft.com/office/officeart/2005/8/layout/list1"/>
    <dgm:cxn modelId="{297EB8EE-4548-4436-84E0-741329615E1F}" type="presParOf" srcId="{E2C8FBD7-A849-4098-8165-E165D8B3996B}" destId="{570C37E2-B23F-4F4E-964A-192F8D8CA80F}" srcOrd="13" destOrd="0" presId="urn:microsoft.com/office/officeart/2005/8/layout/list1"/>
    <dgm:cxn modelId="{424DA6EE-F4CA-40FD-9F98-61D8459E1F53}" type="presParOf" srcId="{E2C8FBD7-A849-4098-8165-E165D8B3996B}" destId="{CC0E0F65-F36E-4435-9B70-C1F048436CB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B245CF9-57F6-4C7C-AF3D-C2C7392D86C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5252032-73FC-4E0D-BACC-6B60E18D87C3}">
      <dgm:prSet/>
      <dgm:spPr/>
      <dgm:t>
        <a:bodyPr/>
        <a:lstStyle/>
        <a:p>
          <a:pPr>
            <a:lnSpc>
              <a:spcPct val="100000"/>
            </a:lnSpc>
          </a:pPr>
          <a:r>
            <a:rPr lang="en-US">
              <a:solidFill>
                <a:schemeClr val="bg1"/>
              </a:solidFill>
            </a:rPr>
            <a:t>Admin Code, Part 208, Rule 1.5 requires that Waiver providers must report: changes in contact information, administrative staffing, ownership and licensure within ten (10) calendar days to the </a:t>
          </a:r>
          <a:r>
            <a:rPr lang="en-US" u="sng">
              <a:solidFill>
                <a:schemeClr val="bg1"/>
              </a:solidFill>
            </a:rPr>
            <a:t>Division of Medicaid</a:t>
          </a:r>
          <a:r>
            <a:rPr lang="en-US">
              <a:solidFill>
                <a:schemeClr val="bg1"/>
              </a:solidFill>
            </a:rPr>
            <a:t>. </a:t>
          </a:r>
        </a:p>
      </dgm:t>
    </dgm:pt>
    <dgm:pt modelId="{FC8D0063-7490-4B85-9B68-00154CA27C68}" type="parTrans" cxnId="{FE4BB225-4174-498F-80FC-97D5314F3B48}">
      <dgm:prSet/>
      <dgm:spPr/>
      <dgm:t>
        <a:bodyPr/>
        <a:lstStyle/>
        <a:p>
          <a:endParaRPr lang="en-US"/>
        </a:p>
      </dgm:t>
    </dgm:pt>
    <dgm:pt modelId="{CAD2D9FE-D8C2-4ADC-B95E-65335ED3912B}" type="sibTrans" cxnId="{FE4BB225-4174-498F-80FC-97D5314F3B48}">
      <dgm:prSet/>
      <dgm:spPr/>
      <dgm:t>
        <a:bodyPr/>
        <a:lstStyle/>
        <a:p>
          <a:endParaRPr lang="en-US"/>
        </a:p>
      </dgm:t>
    </dgm:pt>
    <dgm:pt modelId="{219061E6-CC66-480E-9945-5BE3F71C512A}">
      <dgm:prSet/>
      <dgm:spPr/>
      <dgm:t>
        <a:bodyPr/>
        <a:lstStyle/>
        <a:p>
          <a:pPr>
            <a:lnSpc>
              <a:spcPct val="100000"/>
            </a:lnSpc>
          </a:pPr>
          <a:r>
            <a:rPr lang="en-US">
              <a:solidFill>
                <a:schemeClr val="bg1"/>
              </a:solidFill>
            </a:rPr>
            <a:t>Providers must be aware that reporting changes to Gainwell, or via the MESA Provider Portal, is not the same as reporting changes to the Medicaid Office of Long Term Services &amp; Supports. </a:t>
          </a:r>
        </a:p>
      </dgm:t>
    </dgm:pt>
    <dgm:pt modelId="{C0A6BCF3-DA70-403A-97C6-A45C8E066AD0}" type="parTrans" cxnId="{4EDB4063-583C-422A-951F-0C335BAA61F7}">
      <dgm:prSet/>
      <dgm:spPr/>
      <dgm:t>
        <a:bodyPr/>
        <a:lstStyle/>
        <a:p>
          <a:endParaRPr lang="en-US"/>
        </a:p>
      </dgm:t>
    </dgm:pt>
    <dgm:pt modelId="{D9E210B0-0982-4FDC-90E4-A9628BAAF6F7}" type="sibTrans" cxnId="{4EDB4063-583C-422A-951F-0C335BAA61F7}">
      <dgm:prSet/>
      <dgm:spPr/>
      <dgm:t>
        <a:bodyPr/>
        <a:lstStyle/>
        <a:p>
          <a:endParaRPr lang="en-US"/>
        </a:p>
      </dgm:t>
    </dgm:pt>
    <dgm:pt modelId="{C5FF050E-3B0B-4B31-B1E3-D1334C8FD78F}">
      <dgm:prSet/>
      <dgm:spPr/>
      <dgm:t>
        <a:bodyPr/>
        <a:lstStyle/>
        <a:p>
          <a:pPr>
            <a:lnSpc>
              <a:spcPct val="100000"/>
            </a:lnSpc>
          </a:pPr>
          <a:r>
            <a:rPr lang="en-US">
              <a:solidFill>
                <a:schemeClr val="bg1"/>
              </a:solidFill>
            </a:rPr>
            <a:t>HCBS Providers must report all changes to LTSS first and receive approval for changes in location, then changes may be reported to Gainwell.</a:t>
          </a:r>
        </a:p>
      </dgm:t>
    </dgm:pt>
    <dgm:pt modelId="{05319078-2E70-4515-9675-5E97ED3C815B}" type="parTrans" cxnId="{AD819B7A-49B4-4B6E-99A8-1F3D5C1EBC74}">
      <dgm:prSet/>
      <dgm:spPr/>
      <dgm:t>
        <a:bodyPr/>
        <a:lstStyle/>
        <a:p>
          <a:endParaRPr lang="en-US"/>
        </a:p>
      </dgm:t>
    </dgm:pt>
    <dgm:pt modelId="{D2E4936E-5033-4EDA-924B-9673697D90F1}" type="sibTrans" cxnId="{AD819B7A-49B4-4B6E-99A8-1F3D5C1EBC74}">
      <dgm:prSet/>
      <dgm:spPr/>
      <dgm:t>
        <a:bodyPr/>
        <a:lstStyle/>
        <a:p>
          <a:endParaRPr lang="en-US"/>
        </a:p>
      </dgm:t>
    </dgm:pt>
    <dgm:pt modelId="{06FC9BA9-4F5A-4F43-BDB1-72B9ED5BE909}" type="pres">
      <dgm:prSet presAssocID="{2B245CF9-57F6-4C7C-AF3D-C2C7392D86C5}" presName="root" presStyleCnt="0">
        <dgm:presLayoutVars>
          <dgm:dir/>
          <dgm:resizeHandles val="exact"/>
        </dgm:presLayoutVars>
      </dgm:prSet>
      <dgm:spPr/>
    </dgm:pt>
    <dgm:pt modelId="{88D9D707-619A-4E67-B88C-D10089EAAD9C}" type="pres">
      <dgm:prSet presAssocID="{95252032-73FC-4E0D-BACC-6B60E18D87C3}" presName="compNode" presStyleCnt="0"/>
      <dgm:spPr/>
    </dgm:pt>
    <dgm:pt modelId="{39688AC0-FCB5-4240-B8A6-C2AD502244B2}" type="pres">
      <dgm:prSet presAssocID="{95252032-73FC-4E0D-BACC-6B60E18D87C3}" presName="bgRect" presStyleLbl="bgShp" presStyleIdx="0" presStyleCnt="3"/>
      <dgm:spPr>
        <a:solidFill>
          <a:schemeClr val="accent5">
            <a:lumMod val="50000"/>
          </a:schemeClr>
        </a:solidFill>
        <a:ln>
          <a:solidFill>
            <a:schemeClr val="accent5">
              <a:lumMod val="50000"/>
            </a:schemeClr>
          </a:solidFill>
        </a:ln>
      </dgm:spPr>
    </dgm:pt>
    <dgm:pt modelId="{684C38A6-64FF-45B8-B4F7-592525D735BC}" type="pres">
      <dgm:prSet presAssocID="{95252032-73FC-4E0D-BACC-6B60E18D87C3}" presName="iconRect" presStyleLbl="node1" presStyleIdx="0" presStyleCnt="3"/>
      <dgm:spPr>
        <a:blipFill>
          <a:blip xmlns:r="http://schemas.openxmlformats.org/officeDocument/2006/relationships">
            <a:biLevel thresh="25000"/>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Office Worker"/>
        </a:ext>
      </dgm:extLst>
    </dgm:pt>
    <dgm:pt modelId="{98A44790-B88D-40CB-8BA3-4C1ECE6403DC}" type="pres">
      <dgm:prSet presAssocID="{95252032-73FC-4E0D-BACC-6B60E18D87C3}" presName="spaceRect" presStyleCnt="0"/>
      <dgm:spPr/>
    </dgm:pt>
    <dgm:pt modelId="{AD9A71A6-2C3C-40E9-B6E9-24DF5D9F6E37}" type="pres">
      <dgm:prSet presAssocID="{95252032-73FC-4E0D-BACC-6B60E18D87C3}" presName="parTx" presStyleLbl="revTx" presStyleIdx="0" presStyleCnt="3">
        <dgm:presLayoutVars>
          <dgm:chMax val="0"/>
          <dgm:chPref val="0"/>
        </dgm:presLayoutVars>
      </dgm:prSet>
      <dgm:spPr/>
    </dgm:pt>
    <dgm:pt modelId="{6A3A3CE6-70F7-46F5-8651-79E29CB1702D}" type="pres">
      <dgm:prSet presAssocID="{CAD2D9FE-D8C2-4ADC-B95E-65335ED3912B}" presName="sibTrans" presStyleCnt="0"/>
      <dgm:spPr/>
    </dgm:pt>
    <dgm:pt modelId="{E967034C-2F67-43FF-BBDF-3E3724021FBE}" type="pres">
      <dgm:prSet presAssocID="{219061E6-CC66-480E-9945-5BE3F71C512A}" presName="compNode" presStyleCnt="0"/>
      <dgm:spPr/>
    </dgm:pt>
    <dgm:pt modelId="{CC90F03D-3BC0-480C-BF0B-961F3D7B76FF}" type="pres">
      <dgm:prSet presAssocID="{219061E6-CC66-480E-9945-5BE3F71C512A}" presName="bgRect" presStyleLbl="bgShp" presStyleIdx="1" presStyleCnt="3"/>
      <dgm:spPr>
        <a:solidFill>
          <a:schemeClr val="accent5">
            <a:lumMod val="50000"/>
          </a:schemeClr>
        </a:solidFill>
        <a:ln>
          <a:solidFill>
            <a:schemeClr val="accent5">
              <a:lumMod val="50000"/>
            </a:schemeClr>
          </a:solidFill>
        </a:ln>
      </dgm:spPr>
    </dgm:pt>
    <dgm:pt modelId="{407CD054-4278-4B57-89B1-DB002A80B2D1}" type="pres">
      <dgm:prSet presAssocID="{219061E6-CC66-480E-9945-5BE3F71C512A}" presName="iconRect" presStyleLbl="node1" presStyleIdx="1" presStyleCnt="3"/>
      <dgm:spPr>
        <a:blipFill>
          <a:blip xmlns:r="http://schemas.openxmlformats.org/officeDocument/2006/relationships">
            <a:biLevel thresh="25000"/>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No sign with solid fill"/>
        </a:ext>
      </dgm:extLst>
    </dgm:pt>
    <dgm:pt modelId="{D8E6697E-5D4F-403C-98D2-17E7548CC44C}" type="pres">
      <dgm:prSet presAssocID="{219061E6-CC66-480E-9945-5BE3F71C512A}" presName="spaceRect" presStyleCnt="0"/>
      <dgm:spPr/>
    </dgm:pt>
    <dgm:pt modelId="{C0ECF1A6-46AB-44E9-8D67-EAFECA12B52A}" type="pres">
      <dgm:prSet presAssocID="{219061E6-CC66-480E-9945-5BE3F71C512A}" presName="parTx" presStyleLbl="revTx" presStyleIdx="1" presStyleCnt="3">
        <dgm:presLayoutVars>
          <dgm:chMax val="0"/>
          <dgm:chPref val="0"/>
        </dgm:presLayoutVars>
      </dgm:prSet>
      <dgm:spPr/>
    </dgm:pt>
    <dgm:pt modelId="{E0F04571-FEA0-4CE0-98C1-45941BC545C5}" type="pres">
      <dgm:prSet presAssocID="{D9E210B0-0982-4FDC-90E4-A9628BAAF6F7}" presName="sibTrans" presStyleCnt="0"/>
      <dgm:spPr/>
    </dgm:pt>
    <dgm:pt modelId="{CE0E6F0B-B0AE-4F2A-9C30-8627EEEF082D}" type="pres">
      <dgm:prSet presAssocID="{C5FF050E-3B0B-4B31-B1E3-D1334C8FD78F}" presName="compNode" presStyleCnt="0"/>
      <dgm:spPr/>
    </dgm:pt>
    <dgm:pt modelId="{B1F0FDE7-078E-4C88-A0A9-1B4F9B588482}" type="pres">
      <dgm:prSet presAssocID="{C5FF050E-3B0B-4B31-B1E3-D1334C8FD78F}" presName="bgRect" presStyleLbl="bgShp" presStyleIdx="2" presStyleCnt="3"/>
      <dgm:spPr>
        <a:solidFill>
          <a:schemeClr val="accent5">
            <a:lumMod val="50000"/>
          </a:schemeClr>
        </a:solidFill>
        <a:ln>
          <a:solidFill>
            <a:schemeClr val="accent5">
              <a:lumMod val="50000"/>
            </a:schemeClr>
          </a:solidFill>
        </a:ln>
      </dgm:spPr>
    </dgm:pt>
    <dgm:pt modelId="{C6C25515-58F4-4AC6-8658-3355C4421A5D}" type="pres">
      <dgm:prSet presAssocID="{C5FF050E-3B0B-4B31-B1E3-D1334C8FD78F}" presName="iconRect" presStyleLbl="node1" presStyleIdx="2" presStyleCnt="3"/>
      <dgm:spPr>
        <a:blipFill>
          <a:blip xmlns:r="http://schemas.openxmlformats.org/officeDocument/2006/relationships">
            <a:biLevel thresh="25000"/>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Presentation with checklist with solid fill"/>
        </a:ext>
      </dgm:extLst>
    </dgm:pt>
    <dgm:pt modelId="{00340844-92EF-41A5-9670-1278E7FB0D62}" type="pres">
      <dgm:prSet presAssocID="{C5FF050E-3B0B-4B31-B1E3-D1334C8FD78F}" presName="spaceRect" presStyleCnt="0"/>
      <dgm:spPr/>
    </dgm:pt>
    <dgm:pt modelId="{227215C7-9453-40FD-98C5-11462EA58C8C}" type="pres">
      <dgm:prSet presAssocID="{C5FF050E-3B0B-4B31-B1E3-D1334C8FD78F}" presName="parTx" presStyleLbl="revTx" presStyleIdx="2" presStyleCnt="3">
        <dgm:presLayoutVars>
          <dgm:chMax val="0"/>
          <dgm:chPref val="0"/>
        </dgm:presLayoutVars>
      </dgm:prSet>
      <dgm:spPr/>
    </dgm:pt>
  </dgm:ptLst>
  <dgm:cxnLst>
    <dgm:cxn modelId="{3793E300-CA2C-492C-A273-E9172E1D1446}" type="presOf" srcId="{219061E6-CC66-480E-9945-5BE3F71C512A}" destId="{C0ECF1A6-46AB-44E9-8D67-EAFECA12B52A}" srcOrd="0" destOrd="0" presId="urn:microsoft.com/office/officeart/2018/2/layout/IconVerticalSolidList"/>
    <dgm:cxn modelId="{FE4BB225-4174-498F-80FC-97D5314F3B48}" srcId="{2B245CF9-57F6-4C7C-AF3D-C2C7392D86C5}" destId="{95252032-73FC-4E0D-BACC-6B60E18D87C3}" srcOrd="0" destOrd="0" parTransId="{FC8D0063-7490-4B85-9B68-00154CA27C68}" sibTransId="{CAD2D9FE-D8C2-4ADC-B95E-65335ED3912B}"/>
    <dgm:cxn modelId="{0594A138-4CAC-4D64-841D-302FBEC5D98F}" type="presOf" srcId="{C5FF050E-3B0B-4B31-B1E3-D1334C8FD78F}" destId="{227215C7-9453-40FD-98C5-11462EA58C8C}" srcOrd="0" destOrd="0" presId="urn:microsoft.com/office/officeart/2018/2/layout/IconVerticalSolidList"/>
    <dgm:cxn modelId="{4EDB4063-583C-422A-951F-0C335BAA61F7}" srcId="{2B245CF9-57F6-4C7C-AF3D-C2C7392D86C5}" destId="{219061E6-CC66-480E-9945-5BE3F71C512A}" srcOrd="1" destOrd="0" parTransId="{C0A6BCF3-DA70-403A-97C6-A45C8E066AD0}" sibTransId="{D9E210B0-0982-4FDC-90E4-A9628BAAF6F7}"/>
    <dgm:cxn modelId="{A7E7C458-FAE7-4938-8B7E-8C8C487D4675}" type="presOf" srcId="{2B245CF9-57F6-4C7C-AF3D-C2C7392D86C5}" destId="{06FC9BA9-4F5A-4F43-BDB1-72B9ED5BE909}" srcOrd="0" destOrd="0" presId="urn:microsoft.com/office/officeart/2018/2/layout/IconVerticalSolidList"/>
    <dgm:cxn modelId="{AD819B7A-49B4-4B6E-99A8-1F3D5C1EBC74}" srcId="{2B245CF9-57F6-4C7C-AF3D-C2C7392D86C5}" destId="{C5FF050E-3B0B-4B31-B1E3-D1334C8FD78F}" srcOrd="2" destOrd="0" parTransId="{05319078-2E70-4515-9675-5E97ED3C815B}" sibTransId="{D2E4936E-5033-4EDA-924B-9673697D90F1}"/>
    <dgm:cxn modelId="{A0A5C4F7-4FC5-475F-8CF0-0995C6FA2553}" type="presOf" srcId="{95252032-73FC-4E0D-BACC-6B60E18D87C3}" destId="{AD9A71A6-2C3C-40E9-B6E9-24DF5D9F6E37}" srcOrd="0" destOrd="0" presId="urn:microsoft.com/office/officeart/2018/2/layout/IconVerticalSolidList"/>
    <dgm:cxn modelId="{9F5AABE6-39B1-4EA8-AC65-12CDFA0528D2}" type="presParOf" srcId="{06FC9BA9-4F5A-4F43-BDB1-72B9ED5BE909}" destId="{88D9D707-619A-4E67-B88C-D10089EAAD9C}" srcOrd="0" destOrd="0" presId="urn:microsoft.com/office/officeart/2018/2/layout/IconVerticalSolidList"/>
    <dgm:cxn modelId="{3DCE624F-6D95-45C2-8CF8-B3F09CA8CAE2}" type="presParOf" srcId="{88D9D707-619A-4E67-B88C-D10089EAAD9C}" destId="{39688AC0-FCB5-4240-B8A6-C2AD502244B2}" srcOrd="0" destOrd="0" presId="urn:microsoft.com/office/officeart/2018/2/layout/IconVerticalSolidList"/>
    <dgm:cxn modelId="{37F4C0C1-9523-436B-ACD0-F99C9379919E}" type="presParOf" srcId="{88D9D707-619A-4E67-B88C-D10089EAAD9C}" destId="{684C38A6-64FF-45B8-B4F7-592525D735BC}" srcOrd="1" destOrd="0" presId="urn:microsoft.com/office/officeart/2018/2/layout/IconVerticalSolidList"/>
    <dgm:cxn modelId="{E30C6CE0-0951-4F87-B060-06DAEA804F38}" type="presParOf" srcId="{88D9D707-619A-4E67-B88C-D10089EAAD9C}" destId="{98A44790-B88D-40CB-8BA3-4C1ECE6403DC}" srcOrd="2" destOrd="0" presId="urn:microsoft.com/office/officeart/2018/2/layout/IconVerticalSolidList"/>
    <dgm:cxn modelId="{0B0893F1-0692-4F40-B06F-BE1B04088C75}" type="presParOf" srcId="{88D9D707-619A-4E67-B88C-D10089EAAD9C}" destId="{AD9A71A6-2C3C-40E9-B6E9-24DF5D9F6E37}" srcOrd="3" destOrd="0" presId="urn:microsoft.com/office/officeart/2018/2/layout/IconVerticalSolidList"/>
    <dgm:cxn modelId="{90F2727A-CAFB-49D4-A607-01C5DC9FE566}" type="presParOf" srcId="{06FC9BA9-4F5A-4F43-BDB1-72B9ED5BE909}" destId="{6A3A3CE6-70F7-46F5-8651-79E29CB1702D}" srcOrd="1" destOrd="0" presId="urn:microsoft.com/office/officeart/2018/2/layout/IconVerticalSolidList"/>
    <dgm:cxn modelId="{29E7D8D2-AF14-4BFE-838C-0CBD29A558AB}" type="presParOf" srcId="{06FC9BA9-4F5A-4F43-BDB1-72B9ED5BE909}" destId="{E967034C-2F67-43FF-BBDF-3E3724021FBE}" srcOrd="2" destOrd="0" presId="urn:microsoft.com/office/officeart/2018/2/layout/IconVerticalSolidList"/>
    <dgm:cxn modelId="{D7ADC4C3-E5D6-4C82-ADC4-8F9970269D7E}" type="presParOf" srcId="{E967034C-2F67-43FF-BBDF-3E3724021FBE}" destId="{CC90F03D-3BC0-480C-BF0B-961F3D7B76FF}" srcOrd="0" destOrd="0" presId="urn:microsoft.com/office/officeart/2018/2/layout/IconVerticalSolidList"/>
    <dgm:cxn modelId="{35A43534-1902-4730-A077-B53E79C14EC5}" type="presParOf" srcId="{E967034C-2F67-43FF-BBDF-3E3724021FBE}" destId="{407CD054-4278-4B57-89B1-DB002A80B2D1}" srcOrd="1" destOrd="0" presId="urn:microsoft.com/office/officeart/2018/2/layout/IconVerticalSolidList"/>
    <dgm:cxn modelId="{9F87FC7C-3A24-4B69-8DE4-7A00B0C9E428}" type="presParOf" srcId="{E967034C-2F67-43FF-BBDF-3E3724021FBE}" destId="{D8E6697E-5D4F-403C-98D2-17E7548CC44C}" srcOrd="2" destOrd="0" presId="urn:microsoft.com/office/officeart/2018/2/layout/IconVerticalSolidList"/>
    <dgm:cxn modelId="{5F2C34C9-849B-4299-ABEF-314F3CBC457F}" type="presParOf" srcId="{E967034C-2F67-43FF-BBDF-3E3724021FBE}" destId="{C0ECF1A6-46AB-44E9-8D67-EAFECA12B52A}" srcOrd="3" destOrd="0" presId="urn:microsoft.com/office/officeart/2018/2/layout/IconVerticalSolidList"/>
    <dgm:cxn modelId="{6D7F045D-2375-4A99-859A-A2203E223F2F}" type="presParOf" srcId="{06FC9BA9-4F5A-4F43-BDB1-72B9ED5BE909}" destId="{E0F04571-FEA0-4CE0-98C1-45941BC545C5}" srcOrd="3" destOrd="0" presId="urn:microsoft.com/office/officeart/2018/2/layout/IconVerticalSolidList"/>
    <dgm:cxn modelId="{50E415D5-73A1-44C1-8476-4F731252EAF2}" type="presParOf" srcId="{06FC9BA9-4F5A-4F43-BDB1-72B9ED5BE909}" destId="{CE0E6F0B-B0AE-4F2A-9C30-8627EEEF082D}" srcOrd="4" destOrd="0" presId="urn:microsoft.com/office/officeart/2018/2/layout/IconVerticalSolidList"/>
    <dgm:cxn modelId="{30C7C72D-5BDC-4D2E-8265-592ABB8AC3B0}" type="presParOf" srcId="{CE0E6F0B-B0AE-4F2A-9C30-8627EEEF082D}" destId="{B1F0FDE7-078E-4C88-A0A9-1B4F9B588482}" srcOrd="0" destOrd="0" presId="urn:microsoft.com/office/officeart/2018/2/layout/IconVerticalSolidList"/>
    <dgm:cxn modelId="{6C877DBA-7B95-45AB-A098-935A52FD77F0}" type="presParOf" srcId="{CE0E6F0B-B0AE-4F2A-9C30-8627EEEF082D}" destId="{C6C25515-58F4-4AC6-8658-3355C4421A5D}" srcOrd="1" destOrd="0" presId="urn:microsoft.com/office/officeart/2018/2/layout/IconVerticalSolidList"/>
    <dgm:cxn modelId="{FDC521EC-061A-40B7-96DE-D294A5F02F7D}" type="presParOf" srcId="{CE0E6F0B-B0AE-4F2A-9C30-8627EEEF082D}" destId="{00340844-92EF-41A5-9670-1278E7FB0D62}" srcOrd="2" destOrd="0" presId="urn:microsoft.com/office/officeart/2018/2/layout/IconVerticalSolidList"/>
    <dgm:cxn modelId="{765C555E-14AD-41E8-AD2E-87977255AB2C}" type="presParOf" srcId="{CE0E6F0B-B0AE-4F2A-9C30-8627EEEF082D}" destId="{227215C7-9453-40FD-98C5-11462EA58C8C}"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14A2FAA-8AE7-48D3-ABDA-3A45A5429016}"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EA46180F-C596-4AA1-A1C5-9F2A96405F61}">
      <dgm:prSet/>
      <dgm:spPr/>
      <dgm:t>
        <a:bodyPr/>
        <a:lstStyle/>
        <a:p>
          <a:r>
            <a:rPr lang="en-US" b="1">
              <a:latin typeface="+mj-lt"/>
            </a:rPr>
            <a:t>Notifying DOM of Change of Ownership within 35 days of change</a:t>
          </a:r>
        </a:p>
      </dgm:t>
    </dgm:pt>
    <dgm:pt modelId="{948EB395-845B-4453-A2F5-EAE749D89ED5}" type="parTrans" cxnId="{CA6AECEF-EE03-4929-869A-BBBC02071A9D}">
      <dgm:prSet/>
      <dgm:spPr/>
      <dgm:t>
        <a:bodyPr/>
        <a:lstStyle/>
        <a:p>
          <a:endParaRPr lang="en-US"/>
        </a:p>
      </dgm:t>
    </dgm:pt>
    <dgm:pt modelId="{4242A16C-5895-4A63-AAD9-B98E9537ED88}" type="sibTrans" cxnId="{CA6AECEF-EE03-4929-869A-BBBC02071A9D}">
      <dgm:prSet/>
      <dgm:spPr/>
      <dgm:t>
        <a:bodyPr/>
        <a:lstStyle/>
        <a:p>
          <a:endParaRPr lang="en-US"/>
        </a:p>
      </dgm:t>
    </dgm:pt>
    <dgm:pt modelId="{64A11F23-9DB2-4F39-B35E-93B1080011EE}">
      <dgm:prSet/>
      <dgm:spPr/>
      <dgm:t>
        <a:bodyPr/>
        <a:lstStyle/>
        <a:p>
          <a:r>
            <a:rPr lang="en-US" b="1">
              <a:latin typeface="+mj-lt"/>
            </a:rPr>
            <a:t>Completing a CHOW application with LTSS</a:t>
          </a:r>
        </a:p>
      </dgm:t>
    </dgm:pt>
    <dgm:pt modelId="{EDA28060-1E53-4ADE-BEAE-AF7A50316EC1}" type="parTrans" cxnId="{C28E0ECC-0A98-4257-84E8-D5986B6A54A3}">
      <dgm:prSet/>
      <dgm:spPr/>
      <dgm:t>
        <a:bodyPr/>
        <a:lstStyle/>
        <a:p>
          <a:endParaRPr lang="en-US"/>
        </a:p>
      </dgm:t>
    </dgm:pt>
    <dgm:pt modelId="{8A40F930-BEE1-4ED5-A9AC-C27A17F9BF5D}" type="sibTrans" cxnId="{C28E0ECC-0A98-4257-84E8-D5986B6A54A3}">
      <dgm:prSet/>
      <dgm:spPr/>
      <dgm:t>
        <a:bodyPr/>
        <a:lstStyle/>
        <a:p>
          <a:endParaRPr lang="en-US"/>
        </a:p>
      </dgm:t>
    </dgm:pt>
    <dgm:pt modelId="{DCEFF095-CA85-4AD0-A755-EFF65CA7916E}">
      <dgm:prSet/>
      <dgm:spPr/>
      <dgm:t>
        <a:bodyPr/>
        <a:lstStyle/>
        <a:p>
          <a:r>
            <a:rPr lang="en-US" b="1">
              <a:latin typeface="+mj-lt"/>
            </a:rPr>
            <a:t>New owner must maintain beneficiary file records for a minimum of five (5) years</a:t>
          </a:r>
        </a:p>
      </dgm:t>
    </dgm:pt>
    <dgm:pt modelId="{395787DC-BAD9-4134-8F0D-2C9A9A4E6C19}" type="parTrans" cxnId="{9074A2A3-9D64-453C-831F-80E9826D3128}">
      <dgm:prSet/>
      <dgm:spPr/>
      <dgm:t>
        <a:bodyPr/>
        <a:lstStyle/>
        <a:p>
          <a:endParaRPr lang="en-US"/>
        </a:p>
      </dgm:t>
    </dgm:pt>
    <dgm:pt modelId="{FD63DF86-8C07-4A4E-8BE8-BE2C987C7CE4}" type="sibTrans" cxnId="{9074A2A3-9D64-453C-831F-80E9826D3128}">
      <dgm:prSet/>
      <dgm:spPr/>
      <dgm:t>
        <a:bodyPr/>
        <a:lstStyle/>
        <a:p>
          <a:endParaRPr lang="en-US"/>
        </a:p>
      </dgm:t>
    </dgm:pt>
    <dgm:pt modelId="{C7B40824-647B-47A4-BB1A-71E8F630F22D}" type="pres">
      <dgm:prSet presAssocID="{314A2FAA-8AE7-48D3-ABDA-3A45A5429016}" presName="hierChild1" presStyleCnt="0">
        <dgm:presLayoutVars>
          <dgm:chPref val="1"/>
          <dgm:dir/>
          <dgm:animOne val="branch"/>
          <dgm:animLvl val="lvl"/>
          <dgm:resizeHandles/>
        </dgm:presLayoutVars>
      </dgm:prSet>
      <dgm:spPr/>
    </dgm:pt>
    <dgm:pt modelId="{23F3B14B-272F-4FCD-A2E6-2832A0D60E14}" type="pres">
      <dgm:prSet presAssocID="{EA46180F-C596-4AA1-A1C5-9F2A96405F61}" presName="hierRoot1" presStyleCnt="0"/>
      <dgm:spPr/>
    </dgm:pt>
    <dgm:pt modelId="{CE775162-8C3D-446C-B85B-0C2ADC286484}" type="pres">
      <dgm:prSet presAssocID="{EA46180F-C596-4AA1-A1C5-9F2A96405F61}" presName="composite" presStyleCnt="0"/>
      <dgm:spPr/>
    </dgm:pt>
    <dgm:pt modelId="{6F4EBA43-03E7-4493-96C9-369B086968A1}" type="pres">
      <dgm:prSet presAssocID="{EA46180F-C596-4AA1-A1C5-9F2A96405F61}" presName="background" presStyleLbl="node0" presStyleIdx="0" presStyleCnt="3"/>
      <dgm:spPr>
        <a:solidFill>
          <a:schemeClr val="accent5">
            <a:lumMod val="50000"/>
          </a:schemeClr>
        </a:solidFill>
      </dgm:spPr>
    </dgm:pt>
    <dgm:pt modelId="{C98CC242-1F13-449B-B2E6-4A1AC293A9F2}" type="pres">
      <dgm:prSet presAssocID="{EA46180F-C596-4AA1-A1C5-9F2A96405F61}" presName="text" presStyleLbl="fgAcc0" presStyleIdx="0" presStyleCnt="3">
        <dgm:presLayoutVars>
          <dgm:chPref val="3"/>
        </dgm:presLayoutVars>
      </dgm:prSet>
      <dgm:spPr/>
    </dgm:pt>
    <dgm:pt modelId="{65E255A1-7681-4D3B-B1DD-E92998C4C969}" type="pres">
      <dgm:prSet presAssocID="{EA46180F-C596-4AA1-A1C5-9F2A96405F61}" presName="hierChild2" presStyleCnt="0"/>
      <dgm:spPr/>
    </dgm:pt>
    <dgm:pt modelId="{44935445-30FC-4E58-8985-BAF367B8316C}" type="pres">
      <dgm:prSet presAssocID="{64A11F23-9DB2-4F39-B35E-93B1080011EE}" presName="hierRoot1" presStyleCnt="0"/>
      <dgm:spPr/>
    </dgm:pt>
    <dgm:pt modelId="{DE3FB807-057C-42EC-80B8-C8DF9430C89F}" type="pres">
      <dgm:prSet presAssocID="{64A11F23-9DB2-4F39-B35E-93B1080011EE}" presName="composite" presStyleCnt="0"/>
      <dgm:spPr/>
    </dgm:pt>
    <dgm:pt modelId="{26F81F95-3BCC-45CD-926C-B10E047DBA63}" type="pres">
      <dgm:prSet presAssocID="{64A11F23-9DB2-4F39-B35E-93B1080011EE}" presName="background" presStyleLbl="node0" presStyleIdx="1" presStyleCnt="3"/>
      <dgm:spPr>
        <a:solidFill>
          <a:schemeClr val="accent5">
            <a:lumMod val="50000"/>
          </a:schemeClr>
        </a:solidFill>
      </dgm:spPr>
    </dgm:pt>
    <dgm:pt modelId="{AFB0D66B-E0BD-4362-9675-6FE0D98E448A}" type="pres">
      <dgm:prSet presAssocID="{64A11F23-9DB2-4F39-B35E-93B1080011EE}" presName="text" presStyleLbl="fgAcc0" presStyleIdx="1" presStyleCnt="3">
        <dgm:presLayoutVars>
          <dgm:chPref val="3"/>
        </dgm:presLayoutVars>
      </dgm:prSet>
      <dgm:spPr/>
    </dgm:pt>
    <dgm:pt modelId="{CF15B6D4-F406-4E1A-9948-9D8C3DF0B58E}" type="pres">
      <dgm:prSet presAssocID="{64A11F23-9DB2-4F39-B35E-93B1080011EE}" presName="hierChild2" presStyleCnt="0"/>
      <dgm:spPr/>
    </dgm:pt>
    <dgm:pt modelId="{EEB3BB30-1FA5-4558-85DB-6C86B44FB828}" type="pres">
      <dgm:prSet presAssocID="{DCEFF095-CA85-4AD0-A755-EFF65CA7916E}" presName="hierRoot1" presStyleCnt="0"/>
      <dgm:spPr/>
    </dgm:pt>
    <dgm:pt modelId="{0ADC79CB-5C4E-482B-B445-87C16524880F}" type="pres">
      <dgm:prSet presAssocID="{DCEFF095-CA85-4AD0-A755-EFF65CA7916E}" presName="composite" presStyleCnt="0"/>
      <dgm:spPr/>
    </dgm:pt>
    <dgm:pt modelId="{DE20D89D-BB77-4DEF-BEA2-7FA4857610B5}" type="pres">
      <dgm:prSet presAssocID="{DCEFF095-CA85-4AD0-A755-EFF65CA7916E}" presName="background" presStyleLbl="node0" presStyleIdx="2" presStyleCnt="3"/>
      <dgm:spPr>
        <a:solidFill>
          <a:schemeClr val="accent5">
            <a:lumMod val="50000"/>
          </a:schemeClr>
        </a:solidFill>
      </dgm:spPr>
    </dgm:pt>
    <dgm:pt modelId="{97E970DE-7580-477C-870E-7CDFD75354DA}" type="pres">
      <dgm:prSet presAssocID="{DCEFF095-CA85-4AD0-A755-EFF65CA7916E}" presName="text" presStyleLbl="fgAcc0" presStyleIdx="2" presStyleCnt="3">
        <dgm:presLayoutVars>
          <dgm:chPref val="3"/>
        </dgm:presLayoutVars>
      </dgm:prSet>
      <dgm:spPr/>
    </dgm:pt>
    <dgm:pt modelId="{E05083AB-99E8-462E-A1BE-B61FCB5A66CD}" type="pres">
      <dgm:prSet presAssocID="{DCEFF095-CA85-4AD0-A755-EFF65CA7916E}" presName="hierChild2" presStyleCnt="0"/>
      <dgm:spPr/>
    </dgm:pt>
  </dgm:ptLst>
  <dgm:cxnLst>
    <dgm:cxn modelId="{545B8816-D871-4B6B-82A3-E1D54018A0A1}" type="presOf" srcId="{DCEFF095-CA85-4AD0-A755-EFF65CA7916E}" destId="{97E970DE-7580-477C-870E-7CDFD75354DA}" srcOrd="0" destOrd="0" presId="urn:microsoft.com/office/officeart/2005/8/layout/hierarchy1"/>
    <dgm:cxn modelId="{2F29D61C-1B90-4043-AB6D-50E035A4B815}" type="presOf" srcId="{314A2FAA-8AE7-48D3-ABDA-3A45A5429016}" destId="{C7B40824-647B-47A4-BB1A-71E8F630F22D}" srcOrd="0" destOrd="0" presId="urn:microsoft.com/office/officeart/2005/8/layout/hierarchy1"/>
    <dgm:cxn modelId="{54BF0F6F-1FDA-4577-A9FB-959849DA3D25}" type="presOf" srcId="{64A11F23-9DB2-4F39-B35E-93B1080011EE}" destId="{AFB0D66B-E0BD-4362-9675-6FE0D98E448A}" srcOrd="0" destOrd="0" presId="urn:microsoft.com/office/officeart/2005/8/layout/hierarchy1"/>
    <dgm:cxn modelId="{F16E0CA2-3061-4940-9D44-D64A8EF6E095}" type="presOf" srcId="{EA46180F-C596-4AA1-A1C5-9F2A96405F61}" destId="{C98CC242-1F13-449B-B2E6-4A1AC293A9F2}" srcOrd="0" destOrd="0" presId="urn:microsoft.com/office/officeart/2005/8/layout/hierarchy1"/>
    <dgm:cxn modelId="{9074A2A3-9D64-453C-831F-80E9826D3128}" srcId="{314A2FAA-8AE7-48D3-ABDA-3A45A5429016}" destId="{DCEFF095-CA85-4AD0-A755-EFF65CA7916E}" srcOrd="2" destOrd="0" parTransId="{395787DC-BAD9-4134-8F0D-2C9A9A4E6C19}" sibTransId="{FD63DF86-8C07-4A4E-8BE8-BE2C987C7CE4}"/>
    <dgm:cxn modelId="{C28E0ECC-0A98-4257-84E8-D5986B6A54A3}" srcId="{314A2FAA-8AE7-48D3-ABDA-3A45A5429016}" destId="{64A11F23-9DB2-4F39-B35E-93B1080011EE}" srcOrd="1" destOrd="0" parTransId="{EDA28060-1E53-4ADE-BEAE-AF7A50316EC1}" sibTransId="{8A40F930-BEE1-4ED5-A9AC-C27A17F9BF5D}"/>
    <dgm:cxn modelId="{CA6AECEF-EE03-4929-869A-BBBC02071A9D}" srcId="{314A2FAA-8AE7-48D3-ABDA-3A45A5429016}" destId="{EA46180F-C596-4AA1-A1C5-9F2A96405F61}" srcOrd="0" destOrd="0" parTransId="{948EB395-845B-4453-A2F5-EAE749D89ED5}" sibTransId="{4242A16C-5895-4A63-AAD9-B98E9537ED88}"/>
    <dgm:cxn modelId="{BEDCD92F-86E7-4465-93E8-F6BE1A64E379}" type="presParOf" srcId="{C7B40824-647B-47A4-BB1A-71E8F630F22D}" destId="{23F3B14B-272F-4FCD-A2E6-2832A0D60E14}" srcOrd="0" destOrd="0" presId="urn:microsoft.com/office/officeart/2005/8/layout/hierarchy1"/>
    <dgm:cxn modelId="{9A6E55A4-8D39-4EA7-A76E-093D0FCFE3F0}" type="presParOf" srcId="{23F3B14B-272F-4FCD-A2E6-2832A0D60E14}" destId="{CE775162-8C3D-446C-B85B-0C2ADC286484}" srcOrd="0" destOrd="0" presId="urn:microsoft.com/office/officeart/2005/8/layout/hierarchy1"/>
    <dgm:cxn modelId="{F82DF752-F21F-4196-BD2B-400C7D6D5B5C}" type="presParOf" srcId="{CE775162-8C3D-446C-B85B-0C2ADC286484}" destId="{6F4EBA43-03E7-4493-96C9-369B086968A1}" srcOrd="0" destOrd="0" presId="urn:microsoft.com/office/officeart/2005/8/layout/hierarchy1"/>
    <dgm:cxn modelId="{F373F2B0-599B-4A15-956E-9F5650D1C5A7}" type="presParOf" srcId="{CE775162-8C3D-446C-B85B-0C2ADC286484}" destId="{C98CC242-1F13-449B-B2E6-4A1AC293A9F2}" srcOrd="1" destOrd="0" presId="urn:microsoft.com/office/officeart/2005/8/layout/hierarchy1"/>
    <dgm:cxn modelId="{62839D3A-7F0B-44B2-BE69-13B10B9D50B3}" type="presParOf" srcId="{23F3B14B-272F-4FCD-A2E6-2832A0D60E14}" destId="{65E255A1-7681-4D3B-B1DD-E92998C4C969}" srcOrd="1" destOrd="0" presId="urn:microsoft.com/office/officeart/2005/8/layout/hierarchy1"/>
    <dgm:cxn modelId="{C37A8E99-52CB-4A88-B685-34908CEF3B8A}" type="presParOf" srcId="{C7B40824-647B-47A4-BB1A-71E8F630F22D}" destId="{44935445-30FC-4E58-8985-BAF367B8316C}" srcOrd="1" destOrd="0" presId="urn:microsoft.com/office/officeart/2005/8/layout/hierarchy1"/>
    <dgm:cxn modelId="{FBBC30D3-8FD0-4C96-ADD7-51C921185A70}" type="presParOf" srcId="{44935445-30FC-4E58-8985-BAF367B8316C}" destId="{DE3FB807-057C-42EC-80B8-C8DF9430C89F}" srcOrd="0" destOrd="0" presId="urn:microsoft.com/office/officeart/2005/8/layout/hierarchy1"/>
    <dgm:cxn modelId="{E950148F-9A9A-4240-B164-2AC5AAE55677}" type="presParOf" srcId="{DE3FB807-057C-42EC-80B8-C8DF9430C89F}" destId="{26F81F95-3BCC-45CD-926C-B10E047DBA63}" srcOrd="0" destOrd="0" presId="urn:microsoft.com/office/officeart/2005/8/layout/hierarchy1"/>
    <dgm:cxn modelId="{D2022ACE-13F0-4429-8D75-567F9E1D73C3}" type="presParOf" srcId="{DE3FB807-057C-42EC-80B8-C8DF9430C89F}" destId="{AFB0D66B-E0BD-4362-9675-6FE0D98E448A}" srcOrd="1" destOrd="0" presId="urn:microsoft.com/office/officeart/2005/8/layout/hierarchy1"/>
    <dgm:cxn modelId="{FC9002EC-FB3B-49D7-A6C5-DD45E3DC7C52}" type="presParOf" srcId="{44935445-30FC-4E58-8985-BAF367B8316C}" destId="{CF15B6D4-F406-4E1A-9948-9D8C3DF0B58E}" srcOrd="1" destOrd="0" presId="urn:microsoft.com/office/officeart/2005/8/layout/hierarchy1"/>
    <dgm:cxn modelId="{E7F247D4-866A-4254-8D4D-300E0D6BC9F3}" type="presParOf" srcId="{C7B40824-647B-47A4-BB1A-71E8F630F22D}" destId="{EEB3BB30-1FA5-4558-85DB-6C86B44FB828}" srcOrd="2" destOrd="0" presId="urn:microsoft.com/office/officeart/2005/8/layout/hierarchy1"/>
    <dgm:cxn modelId="{6E7B5341-655A-49A6-932A-8D7EBE343E2B}" type="presParOf" srcId="{EEB3BB30-1FA5-4558-85DB-6C86B44FB828}" destId="{0ADC79CB-5C4E-482B-B445-87C16524880F}" srcOrd="0" destOrd="0" presId="urn:microsoft.com/office/officeart/2005/8/layout/hierarchy1"/>
    <dgm:cxn modelId="{E5BD7A2B-FA87-4B18-93A4-745CE1D44BCC}" type="presParOf" srcId="{0ADC79CB-5C4E-482B-B445-87C16524880F}" destId="{DE20D89D-BB77-4DEF-BEA2-7FA4857610B5}" srcOrd="0" destOrd="0" presId="urn:microsoft.com/office/officeart/2005/8/layout/hierarchy1"/>
    <dgm:cxn modelId="{0B1BD17D-6AD1-4729-AE04-B8901EFF97A1}" type="presParOf" srcId="{0ADC79CB-5C4E-482B-B445-87C16524880F}" destId="{97E970DE-7580-477C-870E-7CDFD75354DA}" srcOrd="1" destOrd="0" presId="urn:microsoft.com/office/officeart/2005/8/layout/hierarchy1"/>
    <dgm:cxn modelId="{4D80E0B0-B274-46AA-B9EE-0063F59921F8}" type="presParOf" srcId="{EEB3BB30-1FA5-4558-85DB-6C86B44FB828}" destId="{E05083AB-99E8-462E-A1BE-B61FCB5A66CD}" srcOrd="1" destOrd="0" presId="urn:microsoft.com/office/officeart/2005/8/layout/hierarchy1"/>
  </dgm:cxnLst>
  <dgm:bg>
    <a:noFill/>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2536178-87A7-4B7A-B056-A2DAA8A0F363}" type="doc">
      <dgm:prSet loTypeId="urn:microsoft.com/office/officeart/2005/8/layout/hierarchy3" loCatId="hierarchy" qsTypeId="urn:microsoft.com/office/officeart/2005/8/quickstyle/simple1" qsCatId="simple" csTypeId="urn:microsoft.com/office/officeart/2005/8/colors/colorful2" csCatId="colorful" phldr="1"/>
      <dgm:spPr/>
      <dgm:t>
        <a:bodyPr/>
        <a:lstStyle/>
        <a:p>
          <a:endParaRPr lang="en-US"/>
        </a:p>
      </dgm:t>
    </dgm:pt>
    <dgm:pt modelId="{2D444C6F-F750-4963-8465-E77EBE8E7DEB}">
      <dgm:prSet phldrT="[Text]"/>
      <dgm:spPr>
        <a:solidFill>
          <a:schemeClr val="accent5">
            <a:lumMod val="50000"/>
          </a:schemeClr>
        </a:solidFill>
        <a:ln>
          <a:noFill/>
        </a:ln>
      </dgm:spPr>
      <dgm:t>
        <a:bodyPr/>
        <a:lstStyle/>
        <a:p>
          <a:pPr>
            <a:buNone/>
          </a:pPr>
          <a:r>
            <a:rPr lang="en-US">
              <a:effectLst/>
              <a:latin typeface="Aptos" panose="020B0004020202020204" pitchFamily="34" charset="0"/>
              <a:ea typeface="Aptos" panose="020B0004020202020204" pitchFamily="34" charset="0"/>
              <a:cs typeface="Aptos" panose="020B0004020202020204" pitchFamily="34" charset="0"/>
            </a:rPr>
            <a:t>If the current o</a:t>
          </a:r>
          <a:r>
            <a:rPr lang="en-US">
              <a:latin typeface="Aptos" panose="020B0004020202020204" pitchFamily="34" charset="0"/>
              <a:ea typeface="Aptos" panose="020B0004020202020204" pitchFamily="34" charset="0"/>
              <a:cs typeface="Aptos" panose="020B0004020202020204" pitchFamily="34" charset="0"/>
            </a:rPr>
            <a:t>wner</a:t>
          </a:r>
          <a:r>
            <a:rPr lang="en-US">
              <a:effectLst/>
              <a:latin typeface="Aptos" panose="020B0004020202020204" pitchFamily="34" charset="0"/>
              <a:ea typeface="Aptos" panose="020B0004020202020204" pitchFamily="34" charset="0"/>
              <a:cs typeface="Aptos" panose="020B0004020202020204" pitchFamily="34" charset="0"/>
            </a:rPr>
            <a:t> is adding ownership that </a:t>
          </a:r>
          <a:r>
            <a:rPr lang="en-US">
              <a:latin typeface="Aptos" panose="020B0004020202020204" pitchFamily="34" charset="0"/>
              <a:ea typeface="Aptos" panose="020B0004020202020204" pitchFamily="34" charset="0"/>
              <a:cs typeface="Aptos" panose="020B0004020202020204" pitchFamily="34" charset="0"/>
            </a:rPr>
            <a:t>is </a:t>
          </a:r>
          <a:r>
            <a:rPr lang="en-US" u="sng">
              <a:effectLst/>
              <a:latin typeface="Aptos" panose="020B0004020202020204" pitchFamily="34" charset="0"/>
              <a:ea typeface="Aptos" panose="020B0004020202020204" pitchFamily="34" charset="0"/>
              <a:cs typeface="Aptos" panose="020B0004020202020204" pitchFamily="34" charset="0"/>
            </a:rPr>
            <a:t>less</a:t>
          </a:r>
          <a:r>
            <a:rPr lang="en-US">
              <a:effectLst/>
              <a:latin typeface="Aptos" panose="020B0004020202020204" pitchFamily="34" charset="0"/>
              <a:ea typeface="Aptos" panose="020B0004020202020204" pitchFamily="34" charset="0"/>
              <a:cs typeface="Aptos" panose="020B0004020202020204" pitchFamily="34" charset="0"/>
            </a:rPr>
            <a:t> than 5%, </a:t>
          </a:r>
          <a:endParaRPr lang="en-US"/>
        </a:p>
      </dgm:t>
    </dgm:pt>
    <dgm:pt modelId="{4FD80ABE-2942-45B7-8500-6D2644869F06}" type="parTrans" cxnId="{09D5CE1F-64AC-416C-BB84-9C1C2D615341}">
      <dgm:prSet/>
      <dgm:spPr/>
      <dgm:t>
        <a:bodyPr/>
        <a:lstStyle/>
        <a:p>
          <a:endParaRPr lang="en-US"/>
        </a:p>
      </dgm:t>
    </dgm:pt>
    <dgm:pt modelId="{1513FEAA-7197-48F0-8ED8-B02866435D5C}" type="sibTrans" cxnId="{09D5CE1F-64AC-416C-BB84-9C1C2D615341}">
      <dgm:prSet/>
      <dgm:spPr/>
      <dgm:t>
        <a:bodyPr/>
        <a:lstStyle/>
        <a:p>
          <a:endParaRPr lang="en-US"/>
        </a:p>
      </dgm:t>
    </dgm:pt>
    <dgm:pt modelId="{26F64C61-0C71-4D59-AC6D-54AB9DB3079B}">
      <dgm:prSet phldrT="[Text]"/>
      <dgm:spPr>
        <a:solidFill>
          <a:schemeClr val="bg1">
            <a:alpha val="90000"/>
          </a:schemeClr>
        </a:solidFill>
        <a:ln w="38100">
          <a:solidFill>
            <a:schemeClr val="accent5">
              <a:lumMod val="50000"/>
            </a:schemeClr>
          </a:solidFill>
        </a:ln>
      </dgm:spPr>
      <dgm:t>
        <a:bodyPr/>
        <a:lstStyle/>
        <a:p>
          <a:pPr>
            <a:buFont typeface="Arial" panose="020B0604020202020204" pitchFamily="34" charset="0"/>
            <a:buChar char="•"/>
          </a:pPr>
          <a:r>
            <a:rPr lang="en-US">
              <a:solidFill>
                <a:schemeClr val="accent5">
                  <a:lumMod val="50000"/>
                </a:schemeClr>
              </a:solidFill>
              <a:effectLst/>
              <a:latin typeface="Aptos" panose="020B0004020202020204" pitchFamily="34" charset="0"/>
              <a:ea typeface="Aptos" panose="020B0004020202020204" pitchFamily="34" charset="0"/>
              <a:cs typeface="Aptos" panose="020B0004020202020204" pitchFamily="34" charset="0"/>
            </a:rPr>
            <a:t>CHOW is </a:t>
          </a:r>
          <a:r>
            <a:rPr lang="en-US" u="sng">
              <a:solidFill>
                <a:schemeClr val="accent5">
                  <a:lumMod val="50000"/>
                </a:schemeClr>
              </a:solidFill>
              <a:effectLst/>
              <a:latin typeface="Aptos" panose="020B0004020202020204" pitchFamily="34" charset="0"/>
              <a:ea typeface="Aptos" panose="020B0004020202020204" pitchFamily="34" charset="0"/>
              <a:cs typeface="Aptos" panose="020B0004020202020204" pitchFamily="34" charset="0"/>
            </a:rPr>
            <a:t>not</a:t>
          </a:r>
          <a:r>
            <a:rPr lang="en-US">
              <a:solidFill>
                <a:schemeClr val="accent5">
                  <a:lumMod val="50000"/>
                </a:schemeClr>
              </a:solidFill>
              <a:effectLst/>
              <a:latin typeface="Aptos" panose="020B0004020202020204" pitchFamily="34" charset="0"/>
              <a:ea typeface="Aptos" panose="020B0004020202020204" pitchFamily="34" charset="0"/>
              <a:cs typeface="Aptos" panose="020B0004020202020204" pitchFamily="34" charset="0"/>
            </a:rPr>
            <a:t> required. </a:t>
          </a:r>
          <a:endParaRPr lang="en-US">
            <a:solidFill>
              <a:schemeClr val="accent5">
                <a:lumMod val="50000"/>
              </a:schemeClr>
            </a:solidFill>
          </a:endParaRPr>
        </a:p>
      </dgm:t>
    </dgm:pt>
    <dgm:pt modelId="{943FB765-472D-43A5-AE52-F804374C3E86}" type="parTrans" cxnId="{B95D7622-4B14-4534-85DF-B919D4F40234}">
      <dgm:prSet/>
      <dgm:spPr>
        <a:ln>
          <a:solidFill>
            <a:schemeClr val="accent5">
              <a:lumMod val="50000"/>
            </a:schemeClr>
          </a:solidFill>
        </a:ln>
      </dgm:spPr>
      <dgm:t>
        <a:bodyPr/>
        <a:lstStyle/>
        <a:p>
          <a:endParaRPr lang="en-US"/>
        </a:p>
      </dgm:t>
    </dgm:pt>
    <dgm:pt modelId="{F7149FBE-EA20-492D-8EC8-8327D64CB9EF}" type="sibTrans" cxnId="{B95D7622-4B14-4534-85DF-B919D4F40234}">
      <dgm:prSet/>
      <dgm:spPr/>
      <dgm:t>
        <a:bodyPr/>
        <a:lstStyle/>
        <a:p>
          <a:endParaRPr lang="en-US"/>
        </a:p>
      </dgm:t>
    </dgm:pt>
    <dgm:pt modelId="{153BBC45-1B54-40C2-B285-F974DF2E3E5B}">
      <dgm:prSet phldrT="[Text]"/>
      <dgm:spPr>
        <a:solidFill>
          <a:schemeClr val="bg1">
            <a:alpha val="90000"/>
          </a:schemeClr>
        </a:solidFill>
        <a:ln w="38100">
          <a:solidFill>
            <a:schemeClr val="accent5">
              <a:lumMod val="50000"/>
            </a:schemeClr>
          </a:solidFill>
        </a:ln>
      </dgm:spPr>
      <dgm:t>
        <a:bodyPr/>
        <a:lstStyle/>
        <a:p>
          <a:pPr>
            <a:buFont typeface="Arial" panose="020B0604020202020204" pitchFamily="34" charset="0"/>
            <a:buChar char="•"/>
          </a:pPr>
          <a:r>
            <a:rPr lang="en-US">
              <a:solidFill>
                <a:schemeClr val="accent5">
                  <a:lumMod val="50000"/>
                </a:schemeClr>
              </a:solidFill>
              <a:latin typeface="Aptos" panose="020B0004020202020204" pitchFamily="34" charset="0"/>
              <a:ea typeface="Aptos" panose="020B0004020202020204" pitchFamily="34" charset="0"/>
              <a:cs typeface="Aptos" panose="020B0004020202020204" pitchFamily="34" charset="0"/>
            </a:rPr>
            <a:t>A</a:t>
          </a:r>
          <a:r>
            <a:rPr lang="en-US">
              <a:solidFill>
                <a:schemeClr val="accent5">
                  <a:lumMod val="50000"/>
                </a:schemeClr>
              </a:solidFill>
              <a:effectLst/>
              <a:latin typeface="Aptos" panose="020B0004020202020204" pitchFamily="34" charset="0"/>
              <a:ea typeface="Aptos" panose="020B0004020202020204" pitchFamily="34" charset="0"/>
              <a:cs typeface="Aptos" panose="020B0004020202020204" pitchFamily="34" charset="0"/>
            </a:rPr>
            <a:t> change in information will need to be submitted to provider enrollment.  </a:t>
          </a:r>
          <a:endParaRPr lang="en-US">
            <a:solidFill>
              <a:schemeClr val="accent5">
                <a:lumMod val="50000"/>
              </a:schemeClr>
            </a:solidFill>
          </a:endParaRPr>
        </a:p>
      </dgm:t>
    </dgm:pt>
    <dgm:pt modelId="{FEED8EA1-EE2B-415A-86D3-EF8AA490E133}" type="parTrans" cxnId="{23925B88-36DE-4BD8-AB13-CF8E3CB66E5B}">
      <dgm:prSet/>
      <dgm:spPr/>
      <dgm:t>
        <a:bodyPr/>
        <a:lstStyle/>
        <a:p>
          <a:endParaRPr lang="en-US"/>
        </a:p>
      </dgm:t>
    </dgm:pt>
    <dgm:pt modelId="{2CEB33F2-EF4C-4AC6-94D0-EADCE4736FB3}" type="sibTrans" cxnId="{23925B88-36DE-4BD8-AB13-CF8E3CB66E5B}">
      <dgm:prSet/>
      <dgm:spPr/>
      <dgm:t>
        <a:bodyPr/>
        <a:lstStyle/>
        <a:p>
          <a:endParaRPr lang="en-US"/>
        </a:p>
      </dgm:t>
    </dgm:pt>
    <dgm:pt modelId="{1E8508CB-0922-48EB-BEEE-504F00A027DE}">
      <dgm:prSet phldrT="[Text]"/>
      <dgm:spPr>
        <a:solidFill>
          <a:schemeClr val="accent5">
            <a:lumMod val="50000"/>
          </a:schemeClr>
        </a:solidFill>
        <a:ln>
          <a:noFill/>
        </a:ln>
      </dgm:spPr>
      <dgm:t>
        <a:bodyPr/>
        <a:lstStyle/>
        <a:p>
          <a:r>
            <a:rPr lang="en-US">
              <a:latin typeface="Aptos" panose="020B0004020202020204" pitchFamily="34" charset="0"/>
              <a:ea typeface="Aptos" panose="020B0004020202020204" pitchFamily="34" charset="0"/>
              <a:cs typeface="Aptos" panose="020B0004020202020204" pitchFamily="34" charset="0"/>
            </a:rPr>
            <a:t>If the current owner is adding ownership that is 5% or </a:t>
          </a:r>
          <a:r>
            <a:rPr lang="en-US" u="sng">
              <a:latin typeface="Aptos" panose="020B0004020202020204" pitchFamily="34" charset="0"/>
              <a:ea typeface="Aptos" panose="020B0004020202020204" pitchFamily="34" charset="0"/>
              <a:cs typeface="Aptos" panose="020B0004020202020204" pitchFamily="34" charset="0"/>
            </a:rPr>
            <a:t>greater</a:t>
          </a:r>
          <a:endParaRPr lang="en-US" u="sng"/>
        </a:p>
      </dgm:t>
    </dgm:pt>
    <dgm:pt modelId="{AD70A723-9DF2-4707-B8A3-9E995D3BD53B}" type="parTrans" cxnId="{09D0204B-23A1-4448-B099-F32344289156}">
      <dgm:prSet/>
      <dgm:spPr/>
      <dgm:t>
        <a:bodyPr/>
        <a:lstStyle/>
        <a:p>
          <a:endParaRPr lang="en-US"/>
        </a:p>
      </dgm:t>
    </dgm:pt>
    <dgm:pt modelId="{1CE5CF6F-1B0C-4522-B0C6-478EE25A8211}" type="sibTrans" cxnId="{09D0204B-23A1-4448-B099-F32344289156}">
      <dgm:prSet/>
      <dgm:spPr/>
      <dgm:t>
        <a:bodyPr/>
        <a:lstStyle/>
        <a:p>
          <a:endParaRPr lang="en-US"/>
        </a:p>
      </dgm:t>
    </dgm:pt>
    <dgm:pt modelId="{1709EE2A-67BB-4F46-9DCA-6A0DF90E605B}">
      <dgm:prSet phldrT="[Text]"/>
      <dgm:spPr>
        <a:ln w="38100">
          <a:solidFill>
            <a:schemeClr val="accent5">
              <a:lumMod val="50000"/>
            </a:schemeClr>
          </a:solidFill>
        </a:ln>
      </dgm:spPr>
      <dgm:t>
        <a:bodyPr/>
        <a:lstStyle/>
        <a:p>
          <a:r>
            <a:rPr lang="en-US">
              <a:solidFill>
                <a:schemeClr val="accent5">
                  <a:lumMod val="50000"/>
                </a:schemeClr>
              </a:solidFill>
              <a:latin typeface="Aptos" panose="020B0004020202020204" pitchFamily="34" charset="0"/>
              <a:ea typeface="Aptos" panose="020B0004020202020204" pitchFamily="34" charset="0"/>
              <a:cs typeface="Aptos" panose="020B0004020202020204" pitchFamily="34" charset="0"/>
            </a:rPr>
            <a:t>CHOW is required.</a:t>
          </a:r>
          <a:endParaRPr lang="en-US">
            <a:solidFill>
              <a:schemeClr val="accent5">
                <a:lumMod val="50000"/>
              </a:schemeClr>
            </a:solidFill>
          </a:endParaRPr>
        </a:p>
      </dgm:t>
    </dgm:pt>
    <dgm:pt modelId="{31E43279-E6C7-4D6D-B052-ED033F35F986}" type="parTrans" cxnId="{CE21293F-DE5A-4706-835C-7EA5DC986F24}">
      <dgm:prSet/>
      <dgm:spPr>
        <a:ln>
          <a:solidFill>
            <a:schemeClr val="accent5">
              <a:lumMod val="50000"/>
            </a:schemeClr>
          </a:solidFill>
        </a:ln>
      </dgm:spPr>
      <dgm:t>
        <a:bodyPr/>
        <a:lstStyle/>
        <a:p>
          <a:endParaRPr lang="en-US"/>
        </a:p>
      </dgm:t>
    </dgm:pt>
    <dgm:pt modelId="{CCC2906C-7578-4AA0-8493-32FD16925D82}" type="sibTrans" cxnId="{CE21293F-DE5A-4706-835C-7EA5DC986F24}">
      <dgm:prSet/>
      <dgm:spPr/>
      <dgm:t>
        <a:bodyPr/>
        <a:lstStyle/>
        <a:p>
          <a:endParaRPr lang="en-US"/>
        </a:p>
      </dgm:t>
    </dgm:pt>
    <dgm:pt modelId="{C00E1FBE-A06B-4D0C-BB7A-0D22ACFBD27A}">
      <dgm:prSet phldrT="[Text]"/>
      <dgm:spPr>
        <a:solidFill>
          <a:schemeClr val="bg1">
            <a:alpha val="90000"/>
          </a:schemeClr>
        </a:solidFill>
        <a:ln w="38100">
          <a:solidFill>
            <a:schemeClr val="accent5">
              <a:lumMod val="50000"/>
            </a:schemeClr>
          </a:solidFill>
        </a:ln>
      </dgm:spPr>
      <dgm:t>
        <a:bodyPr/>
        <a:lstStyle/>
        <a:p>
          <a:pPr>
            <a:buFont typeface="Arial" panose="020B0604020202020204" pitchFamily="34" charset="0"/>
            <a:buChar char="•"/>
          </a:pPr>
          <a:r>
            <a:rPr lang="en-US">
              <a:solidFill>
                <a:schemeClr val="accent5">
                  <a:lumMod val="50000"/>
                </a:schemeClr>
              </a:solidFill>
              <a:latin typeface="Aptos" panose="020B0004020202020204" pitchFamily="34" charset="0"/>
              <a:ea typeface="Aptos" panose="020B0004020202020204" pitchFamily="34" charset="0"/>
              <a:cs typeface="Aptos" panose="020B0004020202020204" pitchFamily="34" charset="0"/>
            </a:rPr>
            <a:t>complete section B2 of the Disclosure Form to make the updated change</a:t>
          </a:r>
          <a:endParaRPr lang="en-US">
            <a:solidFill>
              <a:schemeClr val="accent5">
                <a:lumMod val="50000"/>
              </a:schemeClr>
            </a:solidFill>
          </a:endParaRPr>
        </a:p>
      </dgm:t>
    </dgm:pt>
    <dgm:pt modelId="{74563387-291F-4C2B-AB9C-1A4CB3C4FF7F}" type="parTrans" cxnId="{C19CA34E-1AFB-47F6-9E9B-093848F35C21}">
      <dgm:prSet/>
      <dgm:spPr/>
      <dgm:t>
        <a:bodyPr/>
        <a:lstStyle/>
        <a:p>
          <a:endParaRPr lang="en-US"/>
        </a:p>
      </dgm:t>
    </dgm:pt>
    <dgm:pt modelId="{8278E14D-6E63-484D-819D-392649992469}" type="sibTrans" cxnId="{C19CA34E-1AFB-47F6-9E9B-093848F35C21}">
      <dgm:prSet/>
      <dgm:spPr/>
      <dgm:t>
        <a:bodyPr/>
        <a:lstStyle/>
        <a:p>
          <a:endParaRPr lang="en-US"/>
        </a:p>
      </dgm:t>
    </dgm:pt>
    <dgm:pt modelId="{3F536D63-E341-4B47-AA57-E070425CDFBE}" type="pres">
      <dgm:prSet presAssocID="{02536178-87A7-4B7A-B056-A2DAA8A0F363}" presName="diagram" presStyleCnt="0">
        <dgm:presLayoutVars>
          <dgm:chPref val="1"/>
          <dgm:dir/>
          <dgm:animOne val="branch"/>
          <dgm:animLvl val="lvl"/>
          <dgm:resizeHandles/>
        </dgm:presLayoutVars>
      </dgm:prSet>
      <dgm:spPr/>
    </dgm:pt>
    <dgm:pt modelId="{23D36B6A-54A0-4220-ADAD-665B6208CD12}" type="pres">
      <dgm:prSet presAssocID="{2D444C6F-F750-4963-8465-E77EBE8E7DEB}" presName="root" presStyleCnt="0"/>
      <dgm:spPr/>
    </dgm:pt>
    <dgm:pt modelId="{5E282901-41E9-4119-B5C4-DA675A34D542}" type="pres">
      <dgm:prSet presAssocID="{2D444C6F-F750-4963-8465-E77EBE8E7DEB}" presName="rootComposite" presStyleCnt="0"/>
      <dgm:spPr/>
    </dgm:pt>
    <dgm:pt modelId="{3141A351-536B-4C01-B754-54612D38706B}" type="pres">
      <dgm:prSet presAssocID="{2D444C6F-F750-4963-8465-E77EBE8E7DEB}" presName="rootText" presStyleLbl="node1" presStyleIdx="0" presStyleCnt="2" custScaleX="113307" custScaleY="116921"/>
      <dgm:spPr/>
    </dgm:pt>
    <dgm:pt modelId="{EE53CBD8-8F72-4617-851A-1EA51E3204D2}" type="pres">
      <dgm:prSet presAssocID="{2D444C6F-F750-4963-8465-E77EBE8E7DEB}" presName="rootConnector" presStyleLbl="node1" presStyleIdx="0" presStyleCnt="2"/>
      <dgm:spPr/>
    </dgm:pt>
    <dgm:pt modelId="{F2FE8740-65F3-43F3-854B-9E800B595A53}" type="pres">
      <dgm:prSet presAssocID="{2D444C6F-F750-4963-8465-E77EBE8E7DEB}" presName="childShape" presStyleCnt="0"/>
      <dgm:spPr/>
    </dgm:pt>
    <dgm:pt modelId="{53A6AC88-8C71-4054-85BA-0189200D570E}" type="pres">
      <dgm:prSet presAssocID="{943FB765-472D-43A5-AE52-F804374C3E86}" presName="Name13" presStyleLbl="parChTrans1D2" presStyleIdx="0" presStyleCnt="2"/>
      <dgm:spPr/>
    </dgm:pt>
    <dgm:pt modelId="{88E89565-F38C-4614-A222-8741F0C31507}" type="pres">
      <dgm:prSet presAssocID="{26F64C61-0C71-4D59-AC6D-54AB9DB3079B}" presName="childText" presStyleLbl="bgAcc1" presStyleIdx="0" presStyleCnt="2" custScaleX="128549" custScaleY="163298">
        <dgm:presLayoutVars>
          <dgm:bulletEnabled val="1"/>
        </dgm:presLayoutVars>
      </dgm:prSet>
      <dgm:spPr/>
    </dgm:pt>
    <dgm:pt modelId="{BC0A09B9-8BEB-4F4B-A0D4-89A3200110F5}" type="pres">
      <dgm:prSet presAssocID="{1E8508CB-0922-48EB-BEEE-504F00A027DE}" presName="root" presStyleCnt="0"/>
      <dgm:spPr/>
    </dgm:pt>
    <dgm:pt modelId="{BCB9AB95-517F-47A5-8063-0EBEC6A327F5}" type="pres">
      <dgm:prSet presAssocID="{1E8508CB-0922-48EB-BEEE-504F00A027DE}" presName="rootComposite" presStyleCnt="0"/>
      <dgm:spPr/>
    </dgm:pt>
    <dgm:pt modelId="{ADF6F5E0-E2AD-42CA-83B8-EECC7D957A40}" type="pres">
      <dgm:prSet presAssocID="{1E8508CB-0922-48EB-BEEE-504F00A027DE}" presName="rootText" presStyleLbl="node1" presStyleIdx="1" presStyleCnt="2" custScaleX="112898" custScaleY="120329"/>
      <dgm:spPr/>
    </dgm:pt>
    <dgm:pt modelId="{1D7A4066-4A94-499A-98D4-54CE60DA93FE}" type="pres">
      <dgm:prSet presAssocID="{1E8508CB-0922-48EB-BEEE-504F00A027DE}" presName="rootConnector" presStyleLbl="node1" presStyleIdx="1" presStyleCnt="2"/>
      <dgm:spPr/>
    </dgm:pt>
    <dgm:pt modelId="{D3BEAF07-01EE-4275-813F-76918B984B16}" type="pres">
      <dgm:prSet presAssocID="{1E8508CB-0922-48EB-BEEE-504F00A027DE}" presName="childShape" presStyleCnt="0"/>
      <dgm:spPr/>
    </dgm:pt>
    <dgm:pt modelId="{99E60CDC-FD67-42A4-AB4E-672830436A6A}" type="pres">
      <dgm:prSet presAssocID="{31E43279-E6C7-4D6D-B052-ED033F35F986}" presName="Name13" presStyleLbl="parChTrans1D2" presStyleIdx="1" presStyleCnt="2"/>
      <dgm:spPr/>
    </dgm:pt>
    <dgm:pt modelId="{8151F2B4-3A80-4DEE-94CB-5037B742676C}" type="pres">
      <dgm:prSet presAssocID="{1709EE2A-67BB-4F46-9DCA-6A0DF90E605B}" presName="childText" presStyleLbl="bgAcc1" presStyleIdx="1" presStyleCnt="2" custScaleX="106525" custScaleY="162277" custLinFactNeighborX="-1096" custLinFactNeighborY="-1170">
        <dgm:presLayoutVars>
          <dgm:bulletEnabled val="1"/>
        </dgm:presLayoutVars>
      </dgm:prSet>
      <dgm:spPr/>
    </dgm:pt>
  </dgm:ptLst>
  <dgm:cxnLst>
    <dgm:cxn modelId="{37613808-C6C3-4A58-8E07-B23A50F8D03B}" type="presOf" srcId="{153BBC45-1B54-40C2-B285-F974DF2E3E5B}" destId="{88E89565-F38C-4614-A222-8741F0C31507}" srcOrd="0" destOrd="1" presId="urn:microsoft.com/office/officeart/2005/8/layout/hierarchy3"/>
    <dgm:cxn modelId="{09D5CE1F-64AC-416C-BB84-9C1C2D615341}" srcId="{02536178-87A7-4B7A-B056-A2DAA8A0F363}" destId="{2D444C6F-F750-4963-8465-E77EBE8E7DEB}" srcOrd="0" destOrd="0" parTransId="{4FD80ABE-2942-45B7-8500-6D2644869F06}" sibTransId="{1513FEAA-7197-48F0-8ED8-B02866435D5C}"/>
    <dgm:cxn modelId="{04BC1422-4C30-4E59-87AA-1E0C31868D20}" type="presOf" srcId="{26F64C61-0C71-4D59-AC6D-54AB9DB3079B}" destId="{88E89565-F38C-4614-A222-8741F0C31507}" srcOrd="0" destOrd="0" presId="urn:microsoft.com/office/officeart/2005/8/layout/hierarchy3"/>
    <dgm:cxn modelId="{B95D7622-4B14-4534-85DF-B919D4F40234}" srcId="{2D444C6F-F750-4963-8465-E77EBE8E7DEB}" destId="{26F64C61-0C71-4D59-AC6D-54AB9DB3079B}" srcOrd="0" destOrd="0" parTransId="{943FB765-472D-43A5-AE52-F804374C3E86}" sibTransId="{F7149FBE-EA20-492D-8EC8-8327D64CB9EF}"/>
    <dgm:cxn modelId="{F2919D27-DD2F-4FC1-BDD7-A30DBEAD3103}" type="presOf" srcId="{2D444C6F-F750-4963-8465-E77EBE8E7DEB}" destId="{3141A351-536B-4C01-B754-54612D38706B}" srcOrd="0" destOrd="0" presId="urn:microsoft.com/office/officeart/2005/8/layout/hierarchy3"/>
    <dgm:cxn modelId="{559A3C2B-2B94-4AB1-8230-B55CC6E71C16}" type="presOf" srcId="{1709EE2A-67BB-4F46-9DCA-6A0DF90E605B}" destId="{8151F2B4-3A80-4DEE-94CB-5037B742676C}" srcOrd="0" destOrd="0" presId="urn:microsoft.com/office/officeart/2005/8/layout/hierarchy3"/>
    <dgm:cxn modelId="{CE21293F-DE5A-4706-835C-7EA5DC986F24}" srcId="{1E8508CB-0922-48EB-BEEE-504F00A027DE}" destId="{1709EE2A-67BB-4F46-9DCA-6A0DF90E605B}" srcOrd="0" destOrd="0" parTransId="{31E43279-E6C7-4D6D-B052-ED033F35F986}" sibTransId="{CCC2906C-7578-4AA0-8493-32FD16925D82}"/>
    <dgm:cxn modelId="{A100B243-4954-4DBE-A17B-D16CA8BD6895}" type="presOf" srcId="{31E43279-E6C7-4D6D-B052-ED033F35F986}" destId="{99E60CDC-FD67-42A4-AB4E-672830436A6A}" srcOrd="0" destOrd="0" presId="urn:microsoft.com/office/officeart/2005/8/layout/hierarchy3"/>
    <dgm:cxn modelId="{F0B43264-1981-4292-B291-4A538A4B6330}" type="presOf" srcId="{2D444C6F-F750-4963-8465-E77EBE8E7DEB}" destId="{EE53CBD8-8F72-4617-851A-1EA51E3204D2}" srcOrd="1" destOrd="0" presId="urn:microsoft.com/office/officeart/2005/8/layout/hierarchy3"/>
    <dgm:cxn modelId="{09D0204B-23A1-4448-B099-F32344289156}" srcId="{02536178-87A7-4B7A-B056-A2DAA8A0F363}" destId="{1E8508CB-0922-48EB-BEEE-504F00A027DE}" srcOrd="1" destOrd="0" parTransId="{AD70A723-9DF2-4707-B8A3-9E995D3BD53B}" sibTransId="{1CE5CF6F-1B0C-4522-B0C6-478EE25A8211}"/>
    <dgm:cxn modelId="{C19CA34E-1AFB-47F6-9E9B-093848F35C21}" srcId="{26F64C61-0C71-4D59-AC6D-54AB9DB3079B}" destId="{C00E1FBE-A06B-4D0C-BB7A-0D22ACFBD27A}" srcOrd="1" destOrd="0" parTransId="{74563387-291F-4C2B-AB9C-1A4CB3C4FF7F}" sibTransId="{8278E14D-6E63-484D-819D-392649992469}"/>
    <dgm:cxn modelId="{190E5656-5AE3-4028-BE77-1B94942CD690}" type="presOf" srcId="{1E8508CB-0922-48EB-BEEE-504F00A027DE}" destId="{1D7A4066-4A94-499A-98D4-54CE60DA93FE}" srcOrd="1" destOrd="0" presId="urn:microsoft.com/office/officeart/2005/8/layout/hierarchy3"/>
    <dgm:cxn modelId="{817F8B76-6B44-457C-8446-3B8DBBBC1434}" type="presOf" srcId="{1E8508CB-0922-48EB-BEEE-504F00A027DE}" destId="{ADF6F5E0-E2AD-42CA-83B8-EECC7D957A40}" srcOrd="0" destOrd="0" presId="urn:microsoft.com/office/officeart/2005/8/layout/hierarchy3"/>
    <dgm:cxn modelId="{23925B88-36DE-4BD8-AB13-CF8E3CB66E5B}" srcId="{26F64C61-0C71-4D59-AC6D-54AB9DB3079B}" destId="{153BBC45-1B54-40C2-B285-F974DF2E3E5B}" srcOrd="0" destOrd="0" parTransId="{FEED8EA1-EE2B-415A-86D3-EF8AA490E133}" sibTransId="{2CEB33F2-EF4C-4AC6-94D0-EADCE4736FB3}"/>
    <dgm:cxn modelId="{520133AB-FDA6-4F5A-9407-A7AA31BF312E}" type="presOf" srcId="{02536178-87A7-4B7A-B056-A2DAA8A0F363}" destId="{3F536D63-E341-4B47-AA57-E070425CDFBE}" srcOrd="0" destOrd="0" presId="urn:microsoft.com/office/officeart/2005/8/layout/hierarchy3"/>
    <dgm:cxn modelId="{66EEDEC3-40D4-4749-84E1-27A21E83ABF7}" type="presOf" srcId="{943FB765-472D-43A5-AE52-F804374C3E86}" destId="{53A6AC88-8C71-4054-85BA-0189200D570E}" srcOrd="0" destOrd="0" presId="urn:microsoft.com/office/officeart/2005/8/layout/hierarchy3"/>
    <dgm:cxn modelId="{23CD9CDB-3ACF-44E9-AC12-98D4AACF185E}" type="presOf" srcId="{C00E1FBE-A06B-4D0C-BB7A-0D22ACFBD27A}" destId="{88E89565-F38C-4614-A222-8741F0C31507}" srcOrd="0" destOrd="2" presId="urn:microsoft.com/office/officeart/2005/8/layout/hierarchy3"/>
    <dgm:cxn modelId="{6927A628-B6BE-41AB-90F4-5DB70F0CB411}" type="presParOf" srcId="{3F536D63-E341-4B47-AA57-E070425CDFBE}" destId="{23D36B6A-54A0-4220-ADAD-665B6208CD12}" srcOrd="0" destOrd="0" presId="urn:microsoft.com/office/officeart/2005/8/layout/hierarchy3"/>
    <dgm:cxn modelId="{B0B6B8C2-4CDE-470E-A332-165A09E0AACB}" type="presParOf" srcId="{23D36B6A-54A0-4220-ADAD-665B6208CD12}" destId="{5E282901-41E9-4119-B5C4-DA675A34D542}" srcOrd="0" destOrd="0" presId="urn:microsoft.com/office/officeart/2005/8/layout/hierarchy3"/>
    <dgm:cxn modelId="{8287B5B6-6806-4FBC-8CB9-73BBACAD3364}" type="presParOf" srcId="{5E282901-41E9-4119-B5C4-DA675A34D542}" destId="{3141A351-536B-4C01-B754-54612D38706B}" srcOrd="0" destOrd="0" presId="urn:microsoft.com/office/officeart/2005/8/layout/hierarchy3"/>
    <dgm:cxn modelId="{A8CE60DE-15F4-4BF8-90CC-BCCD31F9AA8B}" type="presParOf" srcId="{5E282901-41E9-4119-B5C4-DA675A34D542}" destId="{EE53CBD8-8F72-4617-851A-1EA51E3204D2}" srcOrd="1" destOrd="0" presId="urn:microsoft.com/office/officeart/2005/8/layout/hierarchy3"/>
    <dgm:cxn modelId="{0D79AECB-1A8D-4CA7-876D-BCB8D681107E}" type="presParOf" srcId="{23D36B6A-54A0-4220-ADAD-665B6208CD12}" destId="{F2FE8740-65F3-43F3-854B-9E800B595A53}" srcOrd="1" destOrd="0" presId="urn:microsoft.com/office/officeart/2005/8/layout/hierarchy3"/>
    <dgm:cxn modelId="{BF3130CB-6183-4C7B-8215-F126C3293817}" type="presParOf" srcId="{F2FE8740-65F3-43F3-854B-9E800B595A53}" destId="{53A6AC88-8C71-4054-85BA-0189200D570E}" srcOrd="0" destOrd="0" presId="urn:microsoft.com/office/officeart/2005/8/layout/hierarchy3"/>
    <dgm:cxn modelId="{0AB85924-0434-4469-8B14-20434F6C54E4}" type="presParOf" srcId="{F2FE8740-65F3-43F3-854B-9E800B595A53}" destId="{88E89565-F38C-4614-A222-8741F0C31507}" srcOrd="1" destOrd="0" presId="urn:microsoft.com/office/officeart/2005/8/layout/hierarchy3"/>
    <dgm:cxn modelId="{16F07468-4BAE-4510-BE60-920E7DF5A41C}" type="presParOf" srcId="{3F536D63-E341-4B47-AA57-E070425CDFBE}" destId="{BC0A09B9-8BEB-4F4B-A0D4-89A3200110F5}" srcOrd="1" destOrd="0" presId="urn:microsoft.com/office/officeart/2005/8/layout/hierarchy3"/>
    <dgm:cxn modelId="{99961CAA-8BF7-42D5-AD19-26B790812844}" type="presParOf" srcId="{BC0A09B9-8BEB-4F4B-A0D4-89A3200110F5}" destId="{BCB9AB95-517F-47A5-8063-0EBEC6A327F5}" srcOrd="0" destOrd="0" presId="urn:microsoft.com/office/officeart/2005/8/layout/hierarchy3"/>
    <dgm:cxn modelId="{CF3715DF-FA63-4FBE-8573-02751EB71353}" type="presParOf" srcId="{BCB9AB95-517F-47A5-8063-0EBEC6A327F5}" destId="{ADF6F5E0-E2AD-42CA-83B8-EECC7D957A40}" srcOrd="0" destOrd="0" presId="urn:microsoft.com/office/officeart/2005/8/layout/hierarchy3"/>
    <dgm:cxn modelId="{A78EE128-ACEE-412A-A4F9-F4FEFE7951C5}" type="presParOf" srcId="{BCB9AB95-517F-47A5-8063-0EBEC6A327F5}" destId="{1D7A4066-4A94-499A-98D4-54CE60DA93FE}" srcOrd="1" destOrd="0" presId="urn:microsoft.com/office/officeart/2005/8/layout/hierarchy3"/>
    <dgm:cxn modelId="{560F9D56-ADED-4B97-A158-A9AC5EC657BD}" type="presParOf" srcId="{BC0A09B9-8BEB-4F4B-A0D4-89A3200110F5}" destId="{D3BEAF07-01EE-4275-813F-76918B984B16}" srcOrd="1" destOrd="0" presId="urn:microsoft.com/office/officeart/2005/8/layout/hierarchy3"/>
    <dgm:cxn modelId="{E7CE529A-701B-4A46-887C-C476F82CF92E}" type="presParOf" srcId="{D3BEAF07-01EE-4275-813F-76918B984B16}" destId="{99E60CDC-FD67-42A4-AB4E-672830436A6A}" srcOrd="0" destOrd="0" presId="urn:microsoft.com/office/officeart/2005/8/layout/hierarchy3"/>
    <dgm:cxn modelId="{1BC990DF-B29E-4305-B054-B7D6838E8D61}" type="presParOf" srcId="{D3BEAF07-01EE-4275-813F-76918B984B16}" destId="{8151F2B4-3A80-4DEE-94CB-5037B742676C}"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4C4AB5-0197-4C70-8FDF-29CC8BDA4AD7}">
      <dsp:nvSpPr>
        <dsp:cNvPr id="0" name=""/>
        <dsp:cNvSpPr/>
      </dsp:nvSpPr>
      <dsp:spPr>
        <a:xfrm>
          <a:off x="4821561" y="1253793"/>
          <a:ext cx="1751446" cy="166114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95038CA-E96B-458D-9A00-E55CC21C1B17}">
      <dsp:nvSpPr>
        <dsp:cNvPr id="0" name=""/>
        <dsp:cNvSpPr/>
      </dsp:nvSpPr>
      <dsp:spPr>
        <a:xfrm>
          <a:off x="63697" y="3076913"/>
          <a:ext cx="3256950" cy="300275"/>
        </a:xfrm>
        <a:prstGeom prst="rect">
          <a:avLst/>
        </a:prstGeom>
        <a:solidFill>
          <a:schemeClr val="tx2">
            <a:lumMod val="90000"/>
            <a:lumOff val="1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b="1"/>
          </a:pPr>
          <a:r>
            <a:rPr lang="en-US" sz="1900" b="1" kern="1200">
              <a:solidFill>
                <a:schemeClr val="bg1"/>
              </a:solidFill>
            </a:rPr>
            <a:t>Introduction</a:t>
          </a:r>
        </a:p>
      </dsp:txBody>
      <dsp:txXfrm>
        <a:off x="63697" y="3076913"/>
        <a:ext cx="3256950" cy="300275"/>
      </dsp:txXfrm>
    </dsp:sp>
    <dsp:sp modelId="{8258713C-4B78-47C2-9DB5-D890DD1C4BCE}">
      <dsp:nvSpPr>
        <dsp:cNvPr id="0" name=""/>
        <dsp:cNvSpPr/>
      </dsp:nvSpPr>
      <dsp:spPr>
        <a:xfrm>
          <a:off x="35306" y="3585446"/>
          <a:ext cx="3326834" cy="873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a:solidFill>
                <a:schemeClr val="tx2">
                  <a:lumMod val="75000"/>
                  <a:lumOff val="25000"/>
                </a:schemeClr>
              </a:solidFill>
            </a:rPr>
            <a:t>DOM HCBS Team</a:t>
          </a:r>
        </a:p>
        <a:p>
          <a:pPr marL="0" lvl="0" indent="0" algn="ctr" defTabSz="800100">
            <a:lnSpc>
              <a:spcPct val="100000"/>
            </a:lnSpc>
            <a:spcBef>
              <a:spcPct val="0"/>
            </a:spcBef>
            <a:spcAft>
              <a:spcPct val="35000"/>
            </a:spcAft>
            <a:buNone/>
          </a:pPr>
          <a:r>
            <a:rPr lang="en-US" sz="1800" b="1" kern="1200">
              <a:solidFill>
                <a:schemeClr val="tx2">
                  <a:lumMod val="75000"/>
                  <a:lumOff val="25000"/>
                </a:schemeClr>
              </a:solidFill>
            </a:rPr>
            <a:t>Overview of the Waiver Program</a:t>
          </a:r>
        </a:p>
        <a:p>
          <a:pPr marL="0" lvl="0" indent="0" algn="ctr" defTabSz="800100">
            <a:lnSpc>
              <a:spcPct val="100000"/>
            </a:lnSpc>
            <a:spcBef>
              <a:spcPct val="0"/>
            </a:spcBef>
            <a:spcAft>
              <a:spcPct val="35000"/>
            </a:spcAft>
            <a:buNone/>
          </a:pPr>
          <a:r>
            <a:rPr lang="en-US" sz="1800" b="1" kern="1200">
              <a:solidFill>
                <a:schemeClr val="tx2">
                  <a:lumMod val="75000"/>
                  <a:lumOff val="25000"/>
                </a:schemeClr>
              </a:solidFill>
            </a:rPr>
            <a:t>Covered Services</a:t>
          </a:r>
        </a:p>
        <a:p>
          <a:pPr marL="0" lvl="0" indent="0" algn="ctr" defTabSz="800100">
            <a:lnSpc>
              <a:spcPct val="100000"/>
            </a:lnSpc>
            <a:spcBef>
              <a:spcPct val="0"/>
            </a:spcBef>
            <a:spcAft>
              <a:spcPct val="35000"/>
            </a:spcAft>
            <a:buNone/>
          </a:pPr>
          <a:r>
            <a:rPr lang="en-US" sz="1800" b="1" kern="1200">
              <a:solidFill>
                <a:schemeClr val="tx2">
                  <a:lumMod val="75000"/>
                  <a:lumOff val="25000"/>
                </a:schemeClr>
              </a:solidFill>
            </a:rPr>
            <a:t>        Updates </a:t>
          </a:r>
        </a:p>
      </dsp:txBody>
      <dsp:txXfrm>
        <a:off x="35306" y="3585446"/>
        <a:ext cx="3326834" cy="873942"/>
      </dsp:txXfrm>
    </dsp:sp>
    <dsp:sp modelId="{CF2752C3-CDA4-4C74-80F7-30AEF182CAA2}">
      <dsp:nvSpPr>
        <dsp:cNvPr id="0" name=""/>
        <dsp:cNvSpPr/>
      </dsp:nvSpPr>
      <dsp:spPr>
        <a:xfrm>
          <a:off x="976489" y="1305205"/>
          <a:ext cx="1687325" cy="162177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25149CA9-083B-4868-AF8D-46B5BC94B04D}">
      <dsp:nvSpPr>
        <dsp:cNvPr id="0" name=""/>
        <dsp:cNvSpPr/>
      </dsp:nvSpPr>
      <dsp:spPr>
        <a:xfrm>
          <a:off x="3881721" y="3035210"/>
          <a:ext cx="3496110" cy="317981"/>
        </a:xfrm>
        <a:prstGeom prst="rect">
          <a:avLst/>
        </a:prstGeom>
        <a:solidFill>
          <a:schemeClr val="tx2">
            <a:lumMod val="90000"/>
            <a:lumOff val="1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b="1"/>
          </a:pPr>
          <a:r>
            <a:rPr lang="en-US" sz="1900" b="1" kern="1200">
              <a:solidFill>
                <a:schemeClr val="bg1"/>
              </a:solidFill>
            </a:rPr>
            <a:t>Training Topics</a:t>
          </a:r>
        </a:p>
      </dsp:txBody>
      <dsp:txXfrm>
        <a:off x="3881721" y="3035210"/>
        <a:ext cx="3496110" cy="317981"/>
      </dsp:txXfrm>
    </dsp:sp>
    <dsp:sp modelId="{BF611BB8-233F-47D5-A422-8D950F8F95AF}">
      <dsp:nvSpPr>
        <dsp:cNvPr id="0" name=""/>
        <dsp:cNvSpPr/>
      </dsp:nvSpPr>
      <dsp:spPr>
        <a:xfrm>
          <a:off x="4090255" y="3547027"/>
          <a:ext cx="3061043" cy="981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a:solidFill>
                <a:schemeClr val="accent5">
                  <a:lumMod val="75000"/>
                </a:schemeClr>
              </a:solidFill>
            </a:rPr>
            <a:t>Organizational Changes</a:t>
          </a:r>
        </a:p>
        <a:p>
          <a:pPr marL="0" lvl="0" indent="0" algn="ctr" defTabSz="800100">
            <a:lnSpc>
              <a:spcPct val="100000"/>
            </a:lnSpc>
            <a:spcBef>
              <a:spcPct val="0"/>
            </a:spcBef>
            <a:spcAft>
              <a:spcPct val="35000"/>
            </a:spcAft>
            <a:buNone/>
          </a:pPr>
          <a:r>
            <a:rPr lang="en-US" sz="1800" b="1" kern="1200">
              <a:solidFill>
                <a:srgbClr val="11ABAF"/>
              </a:solidFill>
            </a:rPr>
            <a:t>Facility Requirements</a:t>
          </a:r>
        </a:p>
        <a:p>
          <a:pPr marL="0" lvl="0" indent="0" algn="ctr" defTabSz="800100">
            <a:lnSpc>
              <a:spcPct val="100000"/>
            </a:lnSpc>
            <a:spcBef>
              <a:spcPct val="0"/>
            </a:spcBef>
            <a:spcAft>
              <a:spcPct val="35000"/>
            </a:spcAft>
            <a:buNone/>
          </a:pPr>
          <a:r>
            <a:rPr lang="en-US" sz="1800" b="1" kern="1200">
              <a:solidFill>
                <a:schemeClr val="accent6">
                  <a:lumMod val="75000"/>
                </a:schemeClr>
              </a:solidFill>
            </a:rPr>
            <a:t>Staffing Requirements</a:t>
          </a:r>
        </a:p>
        <a:p>
          <a:pPr marL="0" lvl="0" indent="0" algn="ctr" defTabSz="800100">
            <a:lnSpc>
              <a:spcPct val="100000"/>
            </a:lnSpc>
            <a:spcBef>
              <a:spcPct val="0"/>
            </a:spcBef>
            <a:spcAft>
              <a:spcPct val="35000"/>
            </a:spcAft>
            <a:buNone/>
          </a:pPr>
          <a:r>
            <a:rPr lang="en-US" sz="1800" b="1" kern="1200">
              <a:solidFill>
                <a:srgbClr val="676D7F"/>
              </a:solidFill>
            </a:rPr>
            <a:t>Primary &amp; Auxiliary Services</a:t>
          </a:r>
        </a:p>
        <a:p>
          <a:pPr marL="0" lvl="0" indent="0" algn="ctr" defTabSz="800100">
            <a:lnSpc>
              <a:spcPct val="100000"/>
            </a:lnSpc>
            <a:spcBef>
              <a:spcPct val="0"/>
            </a:spcBef>
            <a:spcAft>
              <a:spcPct val="35000"/>
            </a:spcAft>
            <a:buNone/>
          </a:pPr>
          <a:r>
            <a:rPr lang="en-US" sz="1800" b="1" kern="1200">
              <a:solidFill>
                <a:schemeClr val="accent2">
                  <a:lumMod val="75000"/>
                </a:schemeClr>
              </a:solidFill>
            </a:rPr>
            <a:t>Records Maintenance</a:t>
          </a:r>
        </a:p>
      </dsp:txBody>
      <dsp:txXfrm>
        <a:off x="4090255" y="3547027"/>
        <a:ext cx="3061043" cy="981847"/>
      </dsp:txXfrm>
    </dsp:sp>
    <dsp:sp modelId="{63E7988A-3812-49C1-BC55-21E62CE12A2B}">
      <dsp:nvSpPr>
        <dsp:cNvPr id="0" name=""/>
        <dsp:cNvSpPr/>
      </dsp:nvSpPr>
      <dsp:spPr>
        <a:xfrm>
          <a:off x="8936801" y="1422858"/>
          <a:ext cx="1530166" cy="129438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42505F8-D9E4-49B5-A191-1D3EE5DC6019}">
      <dsp:nvSpPr>
        <dsp:cNvPr id="0" name=""/>
        <dsp:cNvSpPr/>
      </dsp:nvSpPr>
      <dsp:spPr>
        <a:xfrm>
          <a:off x="7923065" y="3024638"/>
          <a:ext cx="3689384" cy="334632"/>
        </a:xfrm>
        <a:prstGeom prst="rect">
          <a:avLst/>
        </a:prstGeom>
        <a:solidFill>
          <a:schemeClr val="tx2">
            <a:lumMod val="90000"/>
            <a:lumOff val="1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b="1"/>
          </a:pPr>
          <a:r>
            <a:rPr lang="en-US" sz="1900" b="1" kern="1200">
              <a:solidFill>
                <a:schemeClr val="bg1"/>
              </a:solidFill>
            </a:rPr>
            <a:t>Additional Resources</a:t>
          </a:r>
        </a:p>
      </dsp:txBody>
      <dsp:txXfrm>
        <a:off x="7923065" y="3024638"/>
        <a:ext cx="3689384" cy="334632"/>
      </dsp:txXfrm>
    </dsp:sp>
    <dsp:sp modelId="{A6272E89-77F8-4B5C-86BC-091BA8AB6990}">
      <dsp:nvSpPr>
        <dsp:cNvPr id="0" name=""/>
        <dsp:cNvSpPr/>
      </dsp:nvSpPr>
      <dsp:spPr>
        <a:xfrm>
          <a:off x="8227684" y="3551828"/>
          <a:ext cx="3061043" cy="981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a:solidFill>
                <a:schemeClr val="tx2">
                  <a:lumMod val="75000"/>
                  <a:lumOff val="25000"/>
                </a:schemeClr>
              </a:solidFill>
            </a:rPr>
            <a:t>Marketing, Referrals &amp; PSS </a:t>
          </a:r>
        </a:p>
        <a:p>
          <a:pPr marL="0" lvl="0" indent="0" algn="ctr" defTabSz="800100">
            <a:lnSpc>
              <a:spcPct val="100000"/>
            </a:lnSpc>
            <a:spcBef>
              <a:spcPct val="0"/>
            </a:spcBef>
            <a:spcAft>
              <a:spcPct val="35000"/>
            </a:spcAft>
            <a:buNone/>
          </a:pPr>
          <a:r>
            <a:rPr lang="en-US" sz="1800" b="1" kern="1200">
              <a:solidFill>
                <a:schemeClr val="tx2">
                  <a:lumMod val="75000"/>
                  <a:lumOff val="25000"/>
                </a:schemeClr>
              </a:solidFill>
            </a:rPr>
            <a:t>Annual Updates for FOC List</a:t>
          </a:r>
        </a:p>
        <a:p>
          <a:pPr marL="0" lvl="0" indent="0" algn="ctr" defTabSz="800100">
            <a:lnSpc>
              <a:spcPct val="100000"/>
            </a:lnSpc>
            <a:spcBef>
              <a:spcPct val="0"/>
            </a:spcBef>
            <a:spcAft>
              <a:spcPct val="35000"/>
            </a:spcAft>
            <a:buNone/>
          </a:pPr>
          <a:r>
            <a:rPr lang="en-US" sz="1800" b="1" kern="1200">
              <a:solidFill>
                <a:schemeClr val="tx2">
                  <a:lumMod val="75000"/>
                  <a:lumOff val="25000"/>
                </a:schemeClr>
              </a:solidFill>
            </a:rPr>
            <a:t>Quality Management</a:t>
          </a:r>
        </a:p>
        <a:p>
          <a:pPr marL="0" lvl="0" indent="0" algn="ctr" defTabSz="800100">
            <a:lnSpc>
              <a:spcPct val="100000"/>
            </a:lnSpc>
            <a:spcBef>
              <a:spcPct val="0"/>
            </a:spcBef>
            <a:spcAft>
              <a:spcPct val="35000"/>
            </a:spcAft>
            <a:buNone/>
          </a:pPr>
          <a:r>
            <a:rPr lang="en-US" sz="1800" b="1" kern="1200">
              <a:solidFill>
                <a:schemeClr val="tx2">
                  <a:lumMod val="75000"/>
                  <a:lumOff val="25000"/>
                </a:schemeClr>
              </a:solidFill>
            </a:rPr>
            <a:t>Resources for Success</a:t>
          </a:r>
        </a:p>
        <a:p>
          <a:pPr marL="0" lvl="0" indent="0" algn="ctr" defTabSz="800100">
            <a:lnSpc>
              <a:spcPct val="100000"/>
            </a:lnSpc>
            <a:spcBef>
              <a:spcPct val="0"/>
            </a:spcBef>
            <a:spcAft>
              <a:spcPct val="35000"/>
            </a:spcAft>
            <a:buNone/>
          </a:pPr>
          <a:r>
            <a:rPr lang="en-US" sz="1800" b="1" kern="1200">
              <a:solidFill>
                <a:schemeClr val="tx2">
                  <a:lumMod val="75000"/>
                  <a:lumOff val="25000"/>
                </a:schemeClr>
              </a:solidFill>
            </a:rPr>
            <a:t>Reporting Medicaid Fraud &amp; Abuse</a:t>
          </a:r>
        </a:p>
      </dsp:txBody>
      <dsp:txXfrm>
        <a:off x="8227684" y="3551828"/>
        <a:ext cx="3061043" cy="98184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E64A26-C097-4E2F-956C-50FE2F947202}">
      <dsp:nvSpPr>
        <dsp:cNvPr id="0" name=""/>
        <dsp:cNvSpPr/>
      </dsp:nvSpPr>
      <dsp:spPr>
        <a:xfrm>
          <a:off x="0" y="287801"/>
          <a:ext cx="11002818" cy="1615950"/>
        </a:xfrm>
        <a:prstGeom prst="rect">
          <a:avLst/>
        </a:prstGeom>
        <a:solidFill>
          <a:schemeClr val="lt1">
            <a:alpha val="90000"/>
            <a:hueOff val="0"/>
            <a:satOff val="0"/>
            <a:lumOff val="0"/>
            <a:alphaOff val="0"/>
          </a:schemeClr>
        </a:solidFill>
        <a:ln w="1905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941" tIns="374904" rIns="853941" bIns="128016" numCol="1" spcCol="1270" anchor="t" anchorCtr="0">
          <a:noAutofit/>
        </a:bodyPr>
        <a:lstStyle/>
        <a:p>
          <a:pPr marL="171450" lvl="1" indent="-171450" algn="l" defTabSz="800100">
            <a:lnSpc>
              <a:spcPct val="90000"/>
            </a:lnSpc>
            <a:spcBef>
              <a:spcPct val="0"/>
            </a:spcBef>
            <a:spcAft>
              <a:spcPct val="15000"/>
            </a:spcAft>
            <a:buChar char="•"/>
          </a:pPr>
          <a:r>
            <a:rPr lang="en-US" sz="1800" b="1" i="0" u="none" kern="1200">
              <a:solidFill>
                <a:schemeClr val="accent5">
                  <a:lumMod val="75000"/>
                </a:schemeClr>
              </a:solidFill>
            </a:rPr>
            <a:t>Transfer provider number with the sell.</a:t>
          </a:r>
          <a:endParaRPr lang="en-US" sz="1800" kern="1200">
            <a:solidFill>
              <a:schemeClr val="accent5">
                <a:lumMod val="75000"/>
              </a:schemeClr>
            </a:solidFill>
          </a:endParaRPr>
        </a:p>
        <a:p>
          <a:pPr marL="171450" lvl="1" indent="-171450" algn="l" defTabSz="800100">
            <a:lnSpc>
              <a:spcPct val="90000"/>
            </a:lnSpc>
            <a:spcBef>
              <a:spcPct val="0"/>
            </a:spcBef>
            <a:spcAft>
              <a:spcPct val="15000"/>
            </a:spcAft>
            <a:buChar char="•"/>
          </a:pPr>
          <a:r>
            <a:rPr lang="en-US" sz="1800" b="1" kern="1200">
              <a:solidFill>
                <a:schemeClr val="accent5">
                  <a:lumMod val="75000"/>
                </a:schemeClr>
              </a:solidFill>
            </a:rPr>
            <a:t>Beneficiary files transfers with the provider number to the new owner(s). The new owner is responsible for any past (5 years) or future audit findings. </a:t>
          </a:r>
          <a:endParaRPr lang="en-US" sz="1800" kern="1200">
            <a:solidFill>
              <a:schemeClr val="accent5">
                <a:lumMod val="75000"/>
              </a:schemeClr>
            </a:solidFill>
          </a:endParaRPr>
        </a:p>
        <a:p>
          <a:pPr marL="171450" lvl="1" indent="-171450" algn="l" defTabSz="800100">
            <a:lnSpc>
              <a:spcPct val="90000"/>
            </a:lnSpc>
            <a:spcBef>
              <a:spcPct val="0"/>
            </a:spcBef>
            <a:spcAft>
              <a:spcPct val="15000"/>
            </a:spcAft>
            <a:buChar char="•"/>
          </a:pPr>
          <a:r>
            <a:rPr lang="en-US" sz="1800" b="1" kern="1200">
              <a:solidFill>
                <a:schemeClr val="accent5">
                  <a:lumMod val="75000"/>
                </a:schemeClr>
              </a:solidFill>
            </a:rPr>
            <a:t>New owner submits a CHOW packet with OLTSS.</a:t>
          </a:r>
          <a:endParaRPr lang="en-US" sz="1800" kern="1200">
            <a:solidFill>
              <a:schemeClr val="accent5">
                <a:lumMod val="75000"/>
              </a:schemeClr>
            </a:solidFill>
          </a:endParaRPr>
        </a:p>
      </dsp:txBody>
      <dsp:txXfrm>
        <a:off x="0" y="287801"/>
        <a:ext cx="11002818" cy="1615950"/>
      </dsp:txXfrm>
    </dsp:sp>
    <dsp:sp modelId="{A3E9CB68-1365-4189-8F3B-488B2ADE275A}">
      <dsp:nvSpPr>
        <dsp:cNvPr id="0" name=""/>
        <dsp:cNvSpPr/>
      </dsp:nvSpPr>
      <dsp:spPr>
        <a:xfrm>
          <a:off x="550140" y="22121"/>
          <a:ext cx="7701972" cy="531360"/>
        </a:xfrm>
        <a:prstGeom prst="roundRect">
          <a:avLst/>
        </a:prstGeom>
        <a:solidFill>
          <a:schemeClr val="accent5">
            <a:lumMod val="50000"/>
          </a:schemeClr>
        </a:solidFill>
        <a:ln w="1905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116" tIns="0" rIns="291116" bIns="0" numCol="1" spcCol="1270" anchor="ctr" anchorCtr="0">
          <a:noAutofit/>
        </a:bodyPr>
        <a:lstStyle/>
        <a:p>
          <a:pPr marL="0" lvl="0" indent="0" algn="l" defTabSz="1066800">
            <a:lnSpc>
              <a:spcPct val="90000"/>
            </a:lnSpc>
            <a:spcBef>
              <a:spcPct val="0"/>
            </a:spcBef>
            <a:spcAft>
              <a:spcPct val="35000"/>
            </a:spcAft>
            <a:buNone/>
          </a:pPr>
          <a:r>
            <a:rPr lang="en-US" sz="2400" b="1" i="0" u="none" kern="1200">
              <a:solidFill>
                <a:schemeClr val="bg1"/>
              </a:solidFill>
            </a:rPr>
            <a:t>Sell</a:t>
          </a:r>
        </a:p>
      </dsp:txBody>
      <dsp:txXfrm>
        <a:off x="576079" y="48060"/>
        <a:ext cx="7650094" cy="479482"/>
      </dsp:txXfrm>
    </dsp:sp>
    <dsp:sp modelId="{0C70304F-9CE7-4FA7-B273-0A0747F20E37}">
      <dsp:nvSpPr>
        <dsp:cNvPr id="0" name=""/>
        <dsp:cNvSpPr/>
      </dsp:nvSpPr>
      <dsp:spPr>
        <a:xfrm>
          <a:off x="0" y="2266632"/>
          <a:ext cx="11002818" cy="2438100"/>
        </a:xfrm>
        <a:prstGeom prst="rect">
          <a:avLst/>
        </a:prstGeom>
        <a:solidFill>
          <a:schemeClr val="lt1">
            <a:alpha val="90000"/>
            <a:hueOff val="0"/>
            <a:satOff val="0"/>
            <a:lumOff val="0"/>
            <a:alphaOff val="0"/>
          </a:schemeClr>
        </a:solidFill>
        <a:ln w="1905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941" tIns="374904" rIns="853941" bIns="128016" numCol="1" spcCol="1270" anchor="t" anchorCtr="0">
          <a:noAutofit/>
        </a:bodyPr>
        <a:lstStyle/>
        <a:p>
          <a:pPr marL="171450" lvl="1" indent="-171450" algn="l" defTabSz="800100">
            <a:lnSpc>
              <a:spcPct val="90000"/>
            </a:lnSpc>
            <a:spcBef>
              <a:spcPct val="0"/>
            </a:spcBef>
            <a:spcAft>
              <a:spcPct val="15000"/>
            </a:spcAft>
            <a:buChar char="•"/>
          </a:pPr>
          <a:r>
            <a:rPr lang="en-US" sz="1800" b="1" i="0" u="none" kern="1200">
              <a:solidFill>
                <a:schemeClr val="accent5">
                  <a:lumMod val="75000"/>
                </a:schemeClr>
              </a:solidFill>
            </a:rPr>
            <a:t>Terminate provider number</a:t>
          </a:r>
          <a:endParaRPr lang="en-US" sz="1800" kern="1200">
            <a:solidFill>
              <a:schemeClr val="accent5">
                <a:lumMod val="75000"/>
              </a:schemeClr>
            </a:solidFill>
          </a:endParaRPr>
        </a:p>
        <a:p>
          <a:pPr marL="171450" lvl="1" indent="-171450" algn="l" defTabSz="800100">
            <a:lnSpc>
              <a:spcPct val="90000"/>
            </a:lnSpc>
            <a:spcBef>
              <a:spcPct val="0"/>
            </a:spcBef>
            <a:spcAft>
              <a:spcPct val="15000"/>
            </a:spcAft>
            <a:buChar char="•"/>
          </a:pPr>
          <a:r>
            <a:rPr lang="en-US" sz="1800" b="1" kern="1200">
              <a:solidFill>
                <a:schemeClr val="accent5">
                  <a:lumMod val="75000"/>
                </a:schemeClr>
              </a:solidFill>
            </a:rPr>
            <a:t>Beneficiary files remain with the previous owner(s) who is responsible for any past or future audits findings.</a:t>
          </a:r>
          <a:endParaRPr lang="en-US" sz="1800" kern="1200">
            <a:solidFill>
              <a:schemeClr val="accent5">
                <a:lumMod val="75000"/>
              </a:schemeClr>
            </a:solidFill>
          </a:endParaRPr>
        </a:p>
        <a:p>
          <a:pPr marL="171450" lvl="1" indent="-171450" algn="l" defTabSz="800100">
            <a:lnSpc>
              <a:spcPct val="90000"/>
            </a:lnSpc>
            <a:spcBef>
              <a:spcPct val="0"/>
            </a:spcBef>
            <a:spcAft>
              <a:spcPct val="15000"/>
            </a:spcAft>
            <a:buChar char="•"/>
          </a:pPr>
          <a:r>
            <a:rPr lang="en-US" sz="1800" b="1" kern="1200">
              <a:solidFill>
                <a:schemeClr val="accent5">
                  <a:lumMod val="75000"/>
                </a:schemeClr>
              </a:solidFill>
            </a:rPr>
            <a:t>New owner applies for a new provider number.</a:t>
          </a:r>
          <a:endParaRPr lang="en-US" sz="1800" kern="1200">
            <a:solidFill>
              <a:schemeClr val="accent5">
                <a:lumMod val="75000"/>
              </a:schemeClr>
            </a:solidFill>
          </a:endParaRPr>
        </a:p>
        <a:p>
          <a:pPr marL="342900" lvl="2" indent="-171450" algn="l" defTabSz="800100">
            <a:lnSpc>
              <a:spcPct val="90000"/>
            </a:lnSpc>
            <a:spcBef>
              <a:spcPct val="0"/>
            </a:spcBef>
            <a:spcAft>
              <a:spcPct val="15000"/>
            </a:spcAft>
            <a:buChar char="•"/>
          </a:pPr>
          <a:r>
            <a:rPr lang="en-US" sz="1800" b="1" kern="1200">
              <a:solidFill>
                <a:schemeClr val="accent5">
                  <a:lumMod val="75000"/>
                </a:schemeClr>
              </a:solidFill>
            </a:rPr>
            <a:t>New owner must meet the requirement of being established and providing services for one (1) year for the service type applying for.</a:t>
          </a:r>
          <a:endParaRPr lang="en-US" sz="1800" kern="1200">
            <a:solidFill>
              <a:schemeClr val="accent5">
                <a:lumMod val="75000"/>
              </a:schemeClr>
            </a:solidFill>
          </a:endParaRPr>
        </a:p>
        <a:p>
          <a:pPr marL="171450" lvl="1" indent="-171450" algn="l" defTabSz="800100">
            <a:lnSpc>
              <a:spcPct val="90000"/>
            </a:lnSpc>
            <a:spcBef>
              <a:spcPct val="0"/>
            </a:spcBef>
            <a:spcAft>
              <a:spcPct val="15000"/>
            </a:spcAft>
            <a:buChar char="•"/>
          </a:pPr>
          <a:r>
            <a:rPr lang="en-US" sz="1800" b="1" kern="1200">
              <a:solidFill>
                <a:schemeClr val="accent5">
                  <a:lumMod val="75000"/>
                </a:schemeClr>
              </a:solidFill>
            </a:rPr>
            <a:t>Begin the provider enrollment process through OLTSS.</a:t>
          </a:r>
          <a:endParaRPr lang="en-US" sz="1800" kern="1200">
            <a:solidFill>
              <a:schemeClr val="accent5">
                <a:lumMod val="75000"/>
              </a:schemeClr>
            </a:solidFill>
          </a:endParaRPr>
        </a:p>
      </dsp:txBody>
      <dsp:txXfrm>
        <a:off x="0" y="2266632"/>
        <a:ext cx="11002818" cy="2438100"/>
      </dsp:txXfrm>
    </dsp:sp>
    <dsp:sp modelId="{735A1208-39A2-427E-A3F5-E4C3210347CE}">
      <dsp:nvSpPr>
        <dsp:cNvPr id="0" name=""/>
        <dsp:cNvSpPr/>
      </dsp:nvSpPr>
      <dsp:spPr>
        <a:xfrm>
          <a:off x="550140" y="2000952"/>
          <a:ext cx="7701972" cy="531360"/>
        </a:xfrm>
        <a:prstGeom prst="roundRect">
          <a:avLst/>
        </a:prstGeom>
        <a:solidFill>
          <a:schemeClr val="accent5">
            <a:lumMod val="50000"/>
          </a:schemeClr>
        </a:solidFill>
        <a:ln w="1905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116" tIns="0" rIns="291116" bIns="0" numCol="1" spcCol="1270" anchor="ctr" anchorCtr="0">
          <a:noAutofit/>
        </a:bodyPr>
        <a:lstStyle/>
        <a:p>
          <a:pPr marL="0" lvl="0" indent="0" algn="l" defTabSz="1066800">
            <a:lnSpc>
              <a:spcPct val="90000"/>
            </a:lnSpc>
            <a:spcBef>
              <a:spcPct val="0"/>
            </a:spcBef>
            <a:spcAft>
              <a:spcPct val="35000"/>
            </a:spcAft>
            <a:buNone/>
          </a:pPr>
          <a:r>
            <a:rPr lang="en-US" sz="2400" b="1" i="0" u="none" kern="1200">
              <a:solidFill>
                <a:schemeClr val="bg1"/>
              </a:solidFill>
            </a:rPr>
            <a:t>Buy Out</a:t>
          </a:r>
        </a:p>
      </dsp:txBody>
      <dsp:txXfrm>
        <a:off x="576079" y="2026891"/>
        <a:ext cx="7650094" cy="47948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0E0B15-E8BF-4AF9-9AB8-605F44617666}">
      <dsp:nvSpPr>
        <dsp:cNvPr id="0" name=""/>
        <dsp:cNvSpPr/>
      </dsp:nvSpPr>
      <dsp:spPr>
        <a:xfrm>
          <a:off x="2371036" y="727238"/>
          <a:ext cx="1324998" cy="1126712"/>
        </a:xfrm>
        <a:prstGeom prst="rect">
          <a:avLst/>
        </a:prstGeom>
        <a:blipFill>
          <a:blip xmlns:r="http://schemas.openxmlformats.org/officeDocument/2006/relationships">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CEBF57-7DDA-4D25-9935-C73C7D9D2EA2}">
      <dsp:nvSpPr>
        <dsp:cNvPr id="0" name=""/>
        <dsp:cNvSpPr/>
      </dsp:nvSpPr>
      <dsp:spPr>
        <a:xfrm>
          <a:off x="934444" y="2348297"/>
          <a:ext cx="4851056" cy="744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solidFill>
                <a:schemeClr val="accent5">
                  <a:lumMod val="50000"/>
                </a:schemeClr>
              </a:solidFill>
              <a:latin typeface="+mj-lt"/>
            </a:rPr>
            <a:t>Establish and </a:t>
          </a:r>
          <a:r>
            <a:rPr lang="en-US" sz="2400" b="1" i="1" u="sng" kern="1200">
              <a:solidFill>
                <a:schemeClr val="accent5">
                  <a:lumMod val="50000"/>
                </a:schemeClr>
              </a:solidFill>
              <a:latin typeface="+mj-lt"/>
            </a:rPr>
            <a:t>maintain</a:t>
          </a:r>
          <a:r>
            <a:rPr lang="en-US" sz="2400" kern="1200">
              <a:solidFill>
                <a:schemeClr val="accent5">
                  <a:lumMod val="50000"/>
                </a:schemeClr>
              </a:solidFill>
              <a:latin typeface="+mj-lt"/>
            </a:rPr>
            <a:t> a business line of credit for business operations from either a financial institution licensed to conduct banking or other Financial Deposit Insurance Corporation (FDIC) or National Credit Union Administration (NCUA) insured financial institutions. </a:t>
          </a:r>
        </a:p>
      </dsp:txBody>
      <dsp:txXfrm>
        <a:off x="934444" y="2348297"/>
        <a:ext cx="4851056" cy="744833"/>
      </dsp:txXfrm>
    </dsp:sp>
    <dsp:sp modelId="{EC85E9FF-F6F2-48A6-8437-EE44D64470BC}">
      <dsp:nvSpPr>
        <dsp:cNvPr id="0" name=""/>
        <dsp:cNvSpPr/>
      </dsp:nvSpPr>
      <dsp:spPr>
        <a:xfrm>
          <a:off x="7883097" y="392763"/>
          <a:ext cx="1727268" cy="1736257"/>
        </a:xfrm>
        <a:prstGeom prst="rect">
          <a:avLst/>
        </a:prstGeom>
        <a:blipFill>
          <a:blip xmlns:r="http://schemas.openxmlformats.org/officeDocument/2006/relationships">
            <a:duotone>
              <a:prstClr val="black"/>
              <a:schemeClr val="accent5">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5027E5-BDC0-400F-BC75-3BCC5DAEE431}">
      <dsp:nvSpPr>
        <dsp:cNvPr id="0" name=""/>
        <dsp:cNvSpPr/>
      </dsp:nvSpPr>
      <dsp:spPr>
        <a:xfrm>
          <a:off x="6789192" y="2324499"/>
          <a:ext cx="4564602" cy="17075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solidFill>
                <a:schemeClr val="accent5">
                  <a:lumMod val="50000"/>
                </a:schemeClr>
              </a:solidFill>
            </a:rPr>
            <a:t>The approval amount for the business line of credit must be enough to cover operational costs/expenditures for at least three (3) months at all branch locations.</a:t>
          </a:r>
        </a:p>
      </dsp:txBody>
      <dsp:txXfrm>
        <a:off x="6789192" y="2324499"/>
        <a:ext cx="4564602" cy="170754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C78EE3-2CA8-4672-8157-5D0A76EF3291}">
      <dsp:nvSpPr>
        <dsp:cNvPr id="0" name=""/>
        <dsp:cNvSpPr/>
      </dsp:nvSpPr>
      <dsp:spPr>
        <a:xfrm>
          <a:off x="0" y="2624"/>
          <a:ext cx="11832752"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ED6E2B3-7D05-4B70-90F3-815269D5DE1D}">
      <dsp:nvSpPr>
        <dsp:cNvPr id="0" name=""/>
        <dsp:cNvSpPr/>
      </dsp:nvSpPr>
      <dsp:spPr>
        <a:xfrm>
          <a:off x="0" y="2624"/>
          <a:ext cx="2366550" cy="2572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defRPr b="1"/>
          </a:pPr>
          <a:r>
            <a:rPr lang="en-US" sz="2800" kern="1200">
              <a:solidFill>
                <a:schemeClr val="accent5">
                  <a:lumMod val="50000"/>
                </a:schemeClr>
              </a:solidFill>
            </a:rPr>
            <a:t>Business Loan</a:t>
          </a:r>
        </a:p>
      </dsp:txBody>
      <dsp:txXfrm>
        <a:off x="0" y="2624"/>
        <a:ext cx="2366550" cy="2572162"/>
      </dsp:txXfrm>
    </dsp:sp>
    <dsp:sp modelId="{EF1E7D4D-5CE8-4CCE-9993-19E9A0BDD99D}">
      <dsp:nvSpPr>
        <dsp:cNvPr id="0" name=""/>
        <dsp:cNvSpPr/>
      </dsp:nvSpPr>
      <dsp:spPr>
        <a:xfrm>
          <a:off x="2544041" y="22876"/>
          <a:ext cx="9288710" cy="40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chemeClr val="accent5">
                  <a:lumMod val="50000"/>
                </a:schemeClr>
              </a:solidFill>
            </a:rPr>
            <a:t>Large, one-time expense like equipment purchases, property or expansion </a:t>
          </a:r>
        </a:p>
      </dsp:txBody>
      <dsp:txXfrm>
        <a:off x="2544041" y="22876"/>
        <a:ext cx="9288710" cy="405040"/>
      </dsp:txXfrm>
    </dsp:sp>
    <dsp:sp modelId="{EBB4DBAF-D8C2-435D-B5FF-47644BAD745D}">
      <dsp:nvSpPr>
        <dsp:cNvPr id="0" name=""/>
        <dsp:cNvSpPr/>
      </dsp:nvSpPr>
      <dsp:spPr>
        <a:xfrm>
          <a:off x="2366550" y="427916"/>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3448AF98-CA0F-4165-BB66-37D91A5725DC}">
      <dsp:nvSpPr>
        <dsp:cNvPr id="0" name=""/>
        <dsp:cNvSpPr/>
      </dsp:nvSpPr>
      <dsp:spPr>
        <a:xfrm>
          <a:off x="2544041" y="448168"/>
          <a:ext cx="9288710" cy="40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chemeClr val="accent5">
                  <a:lumMod val="50000"/>
                </a:schemeClr>
              </a:solidFill>
            </a:rPr>
            <a:t>A single lump sum is disbursed at the start</a:t>
          </a:r>
        </a:p>
      </dsp:txBody>
      <dsp:txXfrm>
        <a:off x="2544041" y="448168"/>
        <a:ext cx="9288710" cy="405040"/>
      </dsp:txXfrm>
    </dsp:sp>
    <dsp:sp modelId="{861DEED3-FC36-41B5-BFD7-6D98E8C28DD2}">
      <dsp:nvSpPr>
        <dsp:cNvPr id="0" name=""/>
        <dsp:cNvSpPr/>
      </dsp:nvSpPr>
      <dsp:spPr>
        <a:xfrm>
          <a:off x="2366550" y="853209"/>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C924EB9D-8B9D-4CD0-80C0-34B54E7A424C}">
      <dsp:nvSpPr>
        <dsp:cNvPr id="0" name=""/>
        <dsp:cNvSpPr/>
      </dsp:nvSpPr>
      <dsp:spPr>
        <a:xfrm>
          <a:off x="2544041" y="873461"/>
          <a:ext cx="9288710" cy="40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chemeClr val="accent5">
                  <a:lumMod val="50000"/>
                </a:schemeClr>
              </a:solidFill>
            </a:rPr>
            <a:t>Fixed monthly payments of principal an interest over a set term.</a:t>
          </a:r>
        </a:p>
      </dsp:txBody>
      <dsp:txXfrm>
        <a:off x="2544041" y="873461"/>
        <a:ext cx="9288710" cy="405040"/>
      </dsp:txXfrm>
    </dsp:sp>
    <dsp:sp modelId="{B1FD0EE0-45A8-4CE1-B3B1-CF6BCE912A5B}">
      <dsp:nvSpPr>
        <dsp:cNvPr id="0" name=""/>
        <dsp:cNvSpPr/>
      </dsp:nvSpPr>
      <dsp:spPr>
        <a:xfrm>
          <a:off x="2366550" y="1278501"/>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7ED859C5-C5FE-484C-BD3F-461BE0699AE0}">
      <dsp:nvSpPr>
        <dsp:cNvPr id="0" name=""/>
        <dsp:cNvSpPr/>
      </dsp:nvSpPr>
      <dsp:spPr>
        <a:xfrm>
          <a:off x="2544041" y="1298753"/>
          <a:ext cx="9288710" cy="40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chemeClr val="accent5">
                  <a:lumMod val="50000"/>
                </a:schemeClr>
              </a:solidFill>
            </a:rPr>
            <a:t>Typically, lower interest rates, especially for large, long-term loans.</a:t>
          </a:r>
        </a:p>
      </dsp:txBody>
      <dsp:txXfrm>
        <a:off x="2544041" y="1298753"/>
        <a:ext cx="9288710" cy="405040"/>
      </dsp:txXfrm>
    </dsp:sp>
    <dsp:sp modelId="{2E5EEB3C-F308-489A-9A11-F5B7965521CD}">
      <dsp:nvSpPr>
        <dsp:cNvPr id="0" name=""/>
        <dsp:cNvSpPr/>
      </dsp:nvSpPr>
      <dsp:spPr>
        <a:xfrm>
          <a:off x="2366550" y="1703793"/>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741FA5C0-CEEA-4829-9A0B-2D0A026AC37A}">
      <dsp:nvSpPr>
        <dsp:cNvPr id="0" name=""/>
        <dsp:cNvSpPr/>
      </dsp:nvSpPr>
      <dsp:spPr>
        <a:xfrm>
          <a:off x="2544041" y="1724045"/>
          <a:ext cx="9288710" cy="40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chemeClr val="accent5">
                  <a:lumMod val="50000"/>
                </a:schemeClr>
              </a:solidFill>
            </a:rPr>
            <a:t>Less flexible, as the entire amount is disbursed upfront.</a:t>
          </a:r>
        </a:p>
      </dsp:txBody>
      <dsp:txXfrm>
        <a:off x="2544041" y="1724045"/>
        <a:ext cx="9288710" cy="405040"/>
      </dsp:txXfrm>
    </dsp:sp>
    <dsp:sp modelId="{A6E7E642-6042-46BC-A8B7-AA3A6D253491}">
      <dsp:nvSpPr>
        <dsp:cNvPr id="0" name=""/>
        <dsp:cNvSpPr/>
      </dsp:nvSpPr>
      <dsp:spPr>
        <a:xfrm>
          <a:off x="2366550" y="2129085"/>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A165601F-542A-463D-A6CB-57CBF6884366}">
      <dsp:nvSpPr>
        <dsp:cNvPr id="0" name=""/>
        <dsp:cNvSpPr/>
      </dsp:nvSpPr>
      <dsp:spPr>
        <a:xfrm>
          <a:off x="2544041" y="2149337"/>
          <a:ext cx="9288710" cy="40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chemeClr val="accent5">
                  <a:lumMod val="50000"/>
                </a:schemeClr>
              </a:solidFill>
            </a:rPr>
            <a:t>Planning major investments with predictable costs.</a:t>
          </a:r>
        </a:p>
      </dsp:txBody>
      <dsp:txXfrm>
        <a:off x="2544041" y="2149337"/>
        <a:ext cx="9288710" cy="405040"/>
      </dsp:txXfrm>
    </dsp:sp>
    <dsp:sp modelId="{C5DA0CC1-6CA8-43BD-9457-F6CF53444E1F}">
      <dsp:nvSpPr>
        <dsp:cNvPr id="0" name=""/>
        <dsp:cNvSpPr/>
      </dsp:nvSpPr>
      <dsp:spPr>
        <a:xfrm>
          <a:off x="2366550" y="2554378"/>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500DD9F7-66EB-48A2-AF71-47A67ED89E8A}">
      <dsp:nvSpPr>
        <dsp:cNvPr id="0" name=""/>
        <dsp:cNvSpPr/>
      </dsp:nvSpPr>
      <dsp:spPr>
        <a:xfrm>
          <a:off x="0" y="2574787"/>
          <a:ext cx="11832752"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1B72A0B-FFA8-4D9E-A95E-0BD06E7650E0}">
      <dsp:nvSpPr>
        <dsp:cNvPr id="0" name=""/>
        <dsp:cNvSpPr/>
      </dsp:nvSpPr>
      <dsp:spPr>
        <a:xfrm>
          <a:off x="0" y="2574787"/>
          <a:ext cx="2366550" cy="2572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defRPr b="1"/>
          </a:pPr>
          <a:r>
            <a:rPr lang="en-US" sz="2800" kern="1200">
              <a:solidFill>
                <a:schemeClr val="accent5">
                  <a:lumMod val="50000"/>
                </a:schemeClr>
              </a:solidFill>
            </a:rPr>
            <a:t>Business Line of Credit</a:t>
          </a:r>
        </a:p>
      </dsp:txBody>
      <dsp:txXfrm>
        <a:off x="0" y="2574787"/>
        <a:ext cx="2366550" cy="2572162"/>
      </dsp:txXfrm>
    </dsp:sp>
    <dsp:sp modelId="{821204D2-8E54-4F9E-A197-4C8E1C678F90}">
      <dsp:nvSpPr>
        <dsp:cNvPr id="0" name=""/>
        <dsp:cNvSpPr/>
      </dsp:nvSpPr>
      <dsp:spPr>
        <a:xfrm>
          <a:off x="2544041" y="2592150"/>
          <a:ext cx="9288710" cy="347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en-US" sz="1600" kern="1200">
              <a:solidFill>
                <a:schemeClr val="accent5">
                  <a:lumMod val="50000"/>
                </a:schemeClr>
              </a:solidFill>
            </a:rPr>
            <a:t>Ongoing or short-term needs like inventory, payroll, or managing seasonal cash flow. </a:t>
          </a:r>
        </a:p>
      </dsp:txBody>
      <dsp:txXfrm>
        <a:off x="2544041" y="2592150"/>
        <a:ext cx="9288710" cy="347267"/>
      </dsp:txXfrm>
    </dsp:sp>
    <dsp:sp modelId="{AD5FE01F-F1F2-4A6A-BE03-D3985FDD4653}">
      <dsp:nvSpPr>
        <dsp:cNvPr id="0" name=""/>
        <dsp:cNvSpPr/>
      </dsp:nvSpPr>
      <dsp:spPr>
        <a:xfrm>
          <a:off x="2366550" y="2939417"/>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E7919602-EF2D-4CCB-AB34-49BB7953B7D3}">
      <dsp:nvSpPr>
        <dsp:cNvPr id="0" name=""/>
        <dsp:cNvSpPr/>
      </dsp:nvSpPr>
      <dsp:spPr>
        <a:xfrm>
          <a:off x="2544041" y="2956780"/>
          <a:ext cx="9288710" cy="347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Font typeface="Arial" panose="020B0604020202020204" pitchFamily="34" charset="0"/>
            <a:buNone/>
          </a:pPr>
          <a:r>
            <a:rPr lang="en-US" sz="1600" kern="1200">
              <a:solidFill>
                <a:schemeClr val="accent5">
                  <a:lumMod val="50000"/>
                </a:schemeClr>
              </a:solidFill>
            </a:rPr>
            <a:t>You can draw funds as needed up to your credit limit.</a:t>
          </a:r>
        </a:p>
      </dsp:txBody>
      <dsp:txXfrm>
        <a:off x="2544041" y="2956780"/>
        <a:ext cx="9288710" cy="347267"/>
      </dsp:txXfrm>
    </dsp:sp>
    <dsp:sp modelId="{EDD7AA58-DC28-4CE7-8A22-BB96F00C4408}">
      <dsp:nvSpPr>
        <dsp:cNvPr id="0" name=""/>
        <dsp:cNvSpPr/>
      </dsp:nvSpPr>
      <dsp:spPr>
        <a:xfrm>
          <a:off x="2366550" y="3304047"/>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EFFBE916-5B68-449A-8413-1B153B9DCB48}">
      <dsp:nvSpPr>
        <dsp:cNvPr id="0" name=""/>
        <dsp:cNvSpPr/>
      </dsp:nvSpPr>
      <dsp:spPr>
        <a:xfrm>
          <a:off x="2544041" y="3321411"/>
          <a:ext cx="9288710" cy="347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chemeClr val="accent5">
                  <a:lumMod val="50000"/>
                </a:schemeClr>
              </a:solidFill>
            </a:rPr>
            <a:t>Pay interest only on the amount drawn. As  you repay, the funds become available to borrow again</a:t>
          </a:r>
        </a:p>
      </dsp:txBody>
      <dsp:txXfrm>
        <a:off x="2544041" y="3321411"/>
        <a:ext cx="9288710" cy="347267"/>
      </dsp:txXfrm>
    </dsp:sp>
    <dsp:sp modelId="{0873961A-A422-4D0B-AD4E-99EE4D5759B7}">
      <dsp:nvSpPr>
        <dsp:cNvPr id="0" name=""/>
        <dsp:cNvSpPr/>
      </dsp:nvSpPr>
      <dsp:spPr>
        <a:xfrm>
          <a:off x="2366550" y="3668678"/>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14037DB6-A675-420D-B814-B552542B0264}">
      <dsp:nvSpPr>
        <dsp:cNvPr id="0" name=""/>
        <dsp:cNvSpPr/>
      </dsp:nvSpPr>
      <dsp:spPr>
        <a:xfrm>
          <a:off x="2544041" y="3686041"/>
          <a:ext cx="9288710" cy="347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chemeClr val="accent5">
                  <a:lumMod val="50000"/>
                </a:schemeClr>
              </a:solidFill>
            </a:rPr>
            <a:t>Variable interest rates; you only pay interest on what you use.</a:t>
          </a:r>
        </a:p>
      </dsp:txBody>
      <dsp:txXfrm>
        <a:off x="2544041" y="3686041"/>
        <a:ext cx="9288710" cy="347267"/>
      </dsp:txXfrm>
    </dsp:sp>
    <dsp:sp modelId="{6703A385-FF67-4C5B-8BAF-F12A62E82B71}">
      <dsp:nvSpPr>
        <dsp:cNvPr id="0" name=""/>
        <dsp:cNvSpPr/>
      </dsp:nvSpPr>
      <dsp:spPr>
        <a:xfrm>
          <a:off x="2366550" y="4033308"/>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97B853E3-317E-4242-8CEF-DC6CD5311F50}">
      <dsp:nvSpPr>
        <dsp:cNvPr id="0" name=""/>
        <dsp:cNvSpPr/>
      </dsp:nvSpPr>
      <dsp:spPr>
        <a:xfrm>
          <a:off x="2544041" y="4050671"/>
          <a:ext cx="9288710" cy="347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chemeClr val="accent5">
                  <a:lumMod val="50000"/>
                </a:schemeClr>
              </a:solidFill>
            </a:rPr>
            <a:t>Highly flexible, allowing you to borrow and repay as needed. </a:t>
          </a:r>
        </a:p>
      </dsp:txBody>
      <dsp:txXfrm>
        <a:off x="2544041" y="4050671"/>
        <a:ext cx="9288710" cy="347267"/>
      </dsp:txXfrm>
    </dsp:sp>
    <dsp:sp modelId="{149F35C8-30E9-467B-84B1-20A17E86F4ED}">
      <dsp:nvSpPr>
        <dsp:cNvPr id="0" name=""/>
        <dsp:cNvSpPr/>
      </dsp:nvSpPr>
      <dsp:spPr>
        <a:xfrm>
          <a:off x="2366550" y="4397938"/>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4723F669-B940-419C-904D-330B89627846}">
      <dsp:nvSpPr>
        <dsp:cNvPr id="0" name=""/>
        <dsp:cNvSpPr/>
      </dsp:nvSpPr>
      <dsp:spPr>
        <a:xfrm>
          <a:off x="2544041" y="4415302"/>
          <a:ext cx="9288710" cy="347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solidFill>
                <a:schemeClr val="accent5">
                  <a:lumMod val="50000"/>
                </a:schemeClr>
              </a:solidFill>
            </a:rPr>
            <a:t>Managing unpredictable cash flow fluctuations. </a:t>
          </a:r>
        </a:p>
      </dsp:txBody>
      <dsp:txXfrm>
        <a:off x="2544041" y="4415302"/>
        <a:ext cx="9288710" cy="347267"/>
      </dsp:txXfrm>
    </dsp:sp>
    <dsp:sp modelId="{F36C53D8-BB61-4A1A-8891-EBC603F1C24E}">
      <dsp:nvSpPr>
        <dsp:cNvPr id="0" name=""/>
        <dsp:cNvSpPr/>
      </dsp:nvSpPr>
      <dsp:spPr>
        <a:xfrm>
          <a:off x="2366550" y="4762569"/>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A3C044D1-DCD1-4911-B6FA-31526FE01A0A}">
      <dsp:nvSpPr>
        <dsp:cNvPr id="0" name=""/>
        <dsp:cNvSpPr/>
      </dsp:nvSpPr>
      <dsp:spPr>
        <a:xfrm>
          <a:off x="2544041" y="4779932"/>
          <a:ext cx="9288710" cy="347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endParaRPr lang="en-US" sz="1600" kern="1200"/>
        </a:p>
      </dsp:txBody>
      <dsp:txXfrm>
        <a:off x="2544041" y="4779932"/>
        <a:ext cx="9288710" cy="347267"/>
      </dsp:txXfrm>
    </dsp:sp>
    <dsp:sp modelId="{8F3A156E-6814-49E0-9A67-914F735D0320}">
      <dsp:nvSpPr>
        <dsp:cNvPr id="0" name=""/>
        <dsp:cNvSpPr/>
      </dsp:nvSpPr>
      <dsp:spPr>
        <a:xfrm>
          <a:off x="2366550" y="5127199"/>
          <a:ext cx="9466201"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dsp:style>
    </dsp:sp>
    <dsp:sp modelId="{3B59329D-0F39-4717-BCE1-B7D12BFF54FF}">
      <dsp:nvSpPr>
        <dsp:cNvPr id="0" name=""/>
        <dsp:cNvSpPr/>
      </dsp:nvSpPr>
      <dsp:spPr>
        <a:xfrm>
          <a:off x="0" y="5146949"/>
          <a:ext cx="11832752"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5CF1AED-029E-4A3B-BA43-ADA7E1C01928}">
      <dsp:nvSpPr>
        <dsp:cNvPr id="0" name=""/>
        <dsp:cNvSpPr/>
      </dsp:nvSpPr>
      <dsp:spPr>
        <a:xfrm>
          <a:off x="0" y="5149574"/>
          <a:ext cx="11832752" cy="354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1" u="sng" kern="1200">
              <a:solidFill>
                <a:schemeClr val="accent5">
                  <a:lumMod val="50000"/>
                </a:schemeClr>
              </a:solidFill>
            </a:rPr>
            <a:t>Business Loans does not meet the requirement for a business line of credit.  </a:t>
          </a:r>
        </a:p>
      </dsp:txBody>
      <dsp:txXfrm>
        <a:off x="0" y="5149574"/>
        <a:ext cx="11832752" cy="35490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AAC559-EE9C-4FD3-A9EB-D167A9C4E110}">
      <dsp:nvSpPr>
        <dsp:cNvPr id="0" name=""/>
        <dsp:cNvSpPr/>
      </dsp:nvSpPr>
      <dsp:spPr>
        <a:xfrm>
          <a:off x="8285" y="1833448"/>
          <a:ext cx="3440843" cy="2647394"/>
        </a:xfrm>
        <a:prstGeom prst="roundRect">
          <a:avLst>
            <a:gd name="adj" fmla="val 10000"/>
          </a:avLst>
        </a:prstGeom>
        <a:solidFill>
          <a:schemeClr val="accent5">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B9545D-B001-4631-A571-F739D8D13135}">
      <dsp:nvSpPr>
        <dsp:cNvPr id="0" name=""/>
        <dsp:cNvSpPr/>
      </dsp:nvSpPr>
      <dsp:spPr>
        <a:xfrm>
          <a:off x="365643" y="2172938"/>
          <a:ext cx="3440843" cy="2647394"/>
        </a:xfrm>
        <a:prstGeom prst="roundRect">
          <a:avLst>
            <a:gd name="adj" fmla="val 10000"/>
          </a:avLst>
        </a:prstGeom>
        <a:solidFill>
          <a:schemeClr val="lt1">
            <a:alpha val="90000"/>
            <a:hueOff val="0"/>
            <a:satOff val="0"/>
            <a:lumOff val="0"/>
            <a:alphaOff val="0"/>
          </a:schemeClr>
        </a:solidFill>
        <a:ln w="1905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accent5">
                  <a:lumMod val="50000"/>
                </a:schemeClr>
              </a:solidFill>
              <a:latin typeface="+mj-lt"/>
            </a:rPr>
            <a:t>The Division of Medicaid conducts post-payment utilization reviews to ensure the services provided were on the beneficiary’s approved PSS</a:t>
          </a:r>
          <a:r>
            <a:rPr lang="en-US" sz="2000" kern="1200"/>
            <a:t>.</a:t>
          </a:r>
          <a:endParaRPr lang="en-US" sz="2000" b="1" kern="1200">
            <a:solidFill>
              <a:schemeClr val="accent5">
                <a:lumMod val="50000"/>
              </a:schemeClr>
            </a:solidFill>
            <a:latin typeface="+mj-lt"/>
          </a:endParaRPr>
        </a:p>
      </dsp:txBody>
      <dsp:txXfrm>
        <a:off x="443183" y="2250478"/>
        <a:ext cx="3285763" cy="2492314"/>
      </dsp:txXfrm>
    </dsp:sp>
    <dsp:sp modelId="{6EE46A3A-8F3F-40BD-A91C-937D93AC5D00}">
      <dsp:nvSpPr>
        <dsp:cNvPr id="0" name=""/>
        <dsp:cNvSpPr/>
      </dsp:nvSpPr>
      <dsp:spPr>
        <a:xfrm>
          <a:off x="4080480" y="1833448"/>
          <a:ext cx="3442934" cy="2645556"/>
        </a:xfrm>
        <a:prstGeom prst="roundRect">
          <a:avLst>
            <a:gd name="adj" fmla="val 10000"/>
          </a:avLst>
        </a:prstGeom>
        <a:solidFill>
          <a:schemeClr val="accent5">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D39CFE-9B7B-496B-B666-5D049BE3421A}">
      <dsp:nvSpPr>
        <dsp:cNvPr id="0" name=""/>
        <dsp:cNvSpPr/>
      </dsp:nvSpPr>
      <dsp:spPr>
        <a:xfrm>
          <a:off x="4437839" y="2172938"/>
          <a:ext cx="3442934" cy="2645556"/>
        </a:xfrm>
        <a:prstGeom prst="roundRect">
          <a:avLst>
            <a:gd name="adj" fmla="val 10000"/>
          </a:avLst>
        </a:prstGeom>
        <a:solidFill>
          <a:schemeClr val="lt1">
            <a:alpha val="90000"/>
            <a:hueOff val="0"/>
            <a:satOff val="0"/>
            <a:lumOff val="0"/>
            <a:alphaOff val="0"/>
          </a:schemeClr>
        </a:solidFill>
        <a:ln w="1905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accent5">
                  <a:lumMod val="50000"/>
                </a:schemeClr>
              </a:solidFill>
              <a:latin typeface="+mj-lt"/>
            </a:rPr>
            <a:t>Records documenting the provision of services must be maintained by the providers of waiver services for a minimum of five (5) years.</a:t>
          </a:r>
        </a:p>
      </dsp:txBody>
      <dsp:txXfrm>
        <a:off x="4515325" y="2250424"/>
        <a:ext cx="3287962" cy="2490584"/>
      </dsp:txXfrm>
    </dsp:sp>
    <dsp:sp modelId="{EFC12C45-85F3-4843-A6C6-39837268775E}">
      <dsp:nvSpPr>
        <dsp:cNvPr id="0" name=""/>
        <dsp:cNvSpPr/>
      </dsp:nvSpPr>
      <dsp:spPr>
        <a:xfrm>
          <a:off x="8321495" y="1833448"/>
          <a:ext cx="3271509" cy="2637530"/>
        </a:xfrm>
        <a:prstGeom prst="roundRect">
          <a:avLst>
            <a:gd name="adj" fmla="val 10000"/>
          </a:avLst>
        </a:prstGeom>
        <a:solidFill>
          <a:schemeClr val="accent5">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C932CD-0AE0-4581-BDB5-CB9B4E334E41}">
      <dsp:nvSpPr>
        <dsp:cNvPr id="0" name=""/>
        <dsp:cNvSpPr/>
      </dsp:nvSpPr>
      <dsp:spPr>
        <a:xfrm>
          <a:off x="8678853" y="2172938"/>
          <a:ext cx="3271509" cy="2637530"/>
        </a:xfrm>
        <a:prstGeom prst="roundRect">
          <a:avLst>
            <a:gd name="adj" fmla="val 10000"/>
          </a:avLst>
        </a:prstGeom>
        <a:solidFill>
          <a:schemeClr val="lt1">
            <a:alpha val="90000"/>
            <a:hueOff val="0"/>
            <a:satOff val="0"/>
            <a:lumOff val="0"/>
            <a:alphaOff val="0"/>
          </a:schemeClr>
        </a:solidFill>
        <a:ln w="1905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accent5">
                  <a:lumMod val="50000"/>
                </a:schemeClr>
              </a:solidFill>
              <a:latin typeface="+mj-lt"/>
            </a:rPr>
            <a:t>If, at the conclusion of the five-year period, there is ongoing litigation or an open audit, the provider must maintain these records until the litigation or audit is concluded.</a:t>
          </a:r>
        </a:p>
      </dsp:txBody>
      <dsp:txXfrm>
        <a:off x="8756104" y="2250189"/>
        <a:ext cx="3117007" cy="248302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0ABD0-7B0C-4393-ADEA-FA9C8CA359EE}">
      <dsp:nvSpPr>
        <dsp:cNvPr id="0" name=""/>
        <dsp:cNvSpPr/>
      </dsp:nvSpPr>
      <dsp:spPr>
        <a:xfrm>
          <a:off x="0" y="413749"/>
          <a:ext cx="8706928" cy="1134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5754" tIns="416560" rIns="675754" bIns="142240" numCol="1" spcCol="1270" anchor="t" anchorCtr="0">
          <a:noAutofit/>
        </a:bodyPr>
        <a:lstStyle/>
        <a:p>
          <a:pPr marL="228600" lvl="1" indent="-228600" algn="l" defTabSz="889000">
            <a:lnSpc>
              <a:spcPct val="90000"/>
            </a:lnSpc>
            <a:spcBef>
              <a:spcPct val="0"/>
            </a:spcBef>
            <a:spcAft>
              <a:spcPct val="15000"/>
            </a:spcAft>
            <a:buFont typeface="Wingdings" panose="05000000000000000000" pitchFamily="2" charset="2"/>
            <a:buChar char="§"/>
          </a:pPr>
          <a:r>
            <a:rPr lang="en-US" sz="2000" kern="1200">
              <a:solidFill>
                <a:schemeClr val="accent5">
                  <a:lumMod val="50000"/>
                </a:schemeClr>
              </a:solidFill>
              <a:latin typeface="+mj-lt"/>
            </a:rPr>
            <a:t>Failing to notify LTSS i</a:t>
          </a:r>
          <a:r>
            <a:rPr lang="en-US" sz="2000" kern="1200">
              <a:solidFill>
                <a:schemeClr val="accent5">
                  <a:lumMod val="50000"/>
                </a:schemeClr>
              </a:solidFill>
              <a:effectLst/>
              <a:latin typeface="Aptos" panose="020B0004020202020204" pitchFamily="34" charset="0"/>
              <a:ea typeface="Aptos" panose="020B0004020202020204" pitchFamily="34" charset="0"/>
              <a:cs typeface="Aptos" panose="020B0004020202020204" pitchFamily="34" charset="0"/>
            </a:rPr>
            <a:t>f the current o</a:t>
          </a:r>
          <a:r>
            <a:rPr lang="en-US" sz="2000" kern="1200">
              <a:solidFill>
                <a:schemeClr val="accent5">
                  <a:lumMod val="50000"/>
                </a:schemeClr>
              </a:solidFill>
              <a:latin typeface="Aptos" panose="020B0004020202020204" pitchFamily="34" charset="0"/>
              <a:ea typeface="Aptos" panose="020B0004020202020204" pitchFamily="34" charset="0"/>
              <a:cs typeface="Aptos" panose="020B0004020202020204" pitchFamily="34" charset="0"/>
            </a:rPr>
            <a:t>wner</a:t>
          </a:r>
          <a:r>
            <a:rPr lang="en-US" sz="2000" kern="1200">
              <a:solidFill>
                <a:schemeClr val="accent5">
                  <a:lumMod val="50000"/>
                </a:schemeClr>
              </a:solidFill>
              <a:effectLst/>
              <a:latin typeface="Aptos" panose="020B0004020202020204" pitchFamily="34" charset="0"/>
              <a:ea typeface="Aptos" panose="020B0004020202020204" pitchFamily="34" charset="0"/>
              <a:cs typeface="Aptos" panose="020B0004020202020204" pitchFamily="34" charset="0"/>
            </a:rPr>
            <a:t> is adding ownership that </a:t>
          </a:r>
          <a:r>
            <a:rPr lang="en-US" sz="2000" kern="1200">
              <a:solidFill>
                <a:schemeClr val="accent5">
                  <a:lumMod val="50000"/>
                </a:schemeClr>
              </a:solidFill>
              <a:latin typeface="Aptos" panose="020B0004020202020204" pitchFamily="34" charset="0"/>
              <a:ea typeface="Aptos" panose="020B0004020202020204" pitchFamily="34" charset="0"/>
              <a:cs typeface="Aptos" panose="020B0004020202020204" pitchFamily="34" charset="0"/>
            </a:rPr>
            <a:t>is </a:t>
          </a:r>
          <a:r>
            <a:rPr lang="en-US" sz="2000" u="sng" kern="1200">
              <a:solidFill>
                <a:schemeClr val="accent5">
                  <a:lumMod val="50000"/>
                </a:schemeClr>
              </a:solidFill>
              <a:effectLst/>
              <a:latin typeface="Aptos" panose="020B0004020202020204" pitchFamily="34" charset="0"/>
              <a:ea typeface="Aptos" panose="020B0004020202020204" pitchFamily="34" charset="0"/>
              <a:cs typeface="Aptos" panose="020B0004020202020204" pitchFamily="34" charset="0"/>
            </a:rPr>
            <a:t>greater</a:t>
          </a:r>
          <a:r>
            <a:rPr lang="en-US" sz="2000" kern="1200">
              <a:solidFill>
                <a:schemeClr val="accent5">
                  <a:lumMod val="50000"/>
                </a:schemeClr>
              </a:solidFill>
              <a:effectLst/>
              <a:latin typeface="Aptos" panose="020B0004020202020204" pitchFamily="34" charset="0"/>
              <a:ea typeface="Aptos" panose="020B0004020202020204" pitchFamily="34" charset="0"/>
              <a:cs typeface="Aptos" panose="020B0004020202020204" pitchFamily="34" charset="0"/>
            </a:rPr>
            <a:t> than 5%</a:t>
          </a:r>
          <a:endParaRPr lang="en-US" sz="2000" kern="1200">
            <a:solidFill>
              <a:schemeClr val="accent5">
                <a:lumMod val="50000"/>
              </a:schemeClr>
            </a:solidFill>
          </a:endParaRPr>
        </a:p>
      </dsp:txBody>
      <dsp:txXfrm>
        <a:off x="0" y="413749"/>
        <a:ext cx="8706928" cy="1134000"/>
      </dsp:txXfrm>
    </dsp:sp>
    <dsp:sp modelId="{8DC2C975-037A-4BA4-94EC-EFEE9C7992E2}">
      <dsp:nvSpPr>
        <dsp:cNvPr id="0" name=""/>
        <dsp:cNvSpPr/>
      </dsp:nvSpPr>
      <dsp:spPr>
        <a:xfrm>
          <a:off x="435346" y="118549"/>
          <a:ext cx="6094849" cy="590400"/>
        </a:xfrm>
        <a:prstGeom prst="roundRect">
          <a:avLst/>
        </a:prstGeom>
        <a:solidFill>
          <a:schemeClr val="accent5">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0371" tIns="0" rIns="230371" bIns="0" numCol="1" spcCol="1270" anchor="ctr" anchorCtr="0">
          <a:noAutofit/>
        </a:bodyPr>
        <a:lstStyle/>
        <a:p>
          <a:pPr marL="0" lvl="0" indent="0" algn="l" defTabSz="889000">
            <a:lnSpc>
              <a:spcPct val="90000"/>
            </a:lnSpc>
            <a:spcBef>
              <a:spcPct val="0"/>
            </a:spcBef>
            <a:spcAft>
              <a:spcPct val="35000"/>
            </a:spcAft>
            <a:buNone/>
          </a:pPr>
          <a:r>
            <a:rPr lang="en-US" sz="2000" b="1" kern="1200"/>
            <a:t>Change of Ownership</a:t>
          </a:r>
        </a:p>
      </dsp:txBody>
      <dsp:txXfrm>
        <a:off x="464167" y="147370"/>
        <a:ext cx="6037207" cy="532758"/>
      </dsp:txXfrm>
    </dsp:sp>
    <dsp:sp modelId="{BF659D69-6B07-4CFF-B349-8573FB0AD8C2}">
      <dsp:nvSpPr>
        <dsp:cNvPr id="0" name=""/>
        <dsp:cNvSpPr/>
      </dsp:nvSpPr>
      <dsp:spPr>
        <a:xfrm>
          <a:off x="0" y="1950949"/>
          <a:ext cx="8706928" cy="8505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5754" tIns="416560" rIns="675754" bIns="142240" numCol="1" spcCol="1270" anchor="t" anchorCtr="0">
          <a:noAutofit/>
        </a:bodyPr>
        <a:lstStyle/>
        <a:p>
          <a:pPr marL="228600" lvl="1" indent="-228600" algn="l" defTabSz="889000">
            <a:lnSpc>
              <a:spcPct val="90000"/>
            </a:lnSpc>
            <a:spcBef>
              <a:spcPct val="0"/>
            </a:spcBef>
            <a:spcAft>
              <a:spcPct val="15000"/>
            </a:spcAft>
            <a:buFont typeface="Wingdings" panose="05000000000000000000" pitchFamily="2" charset="2"/>
            <a:buChar char="§"/>
          </a:pPr>
          <a:r>
            <a:rPr lang="en-US" sz="2000" kern="1200">
              <a:solidFill>
                <a:schemeClr val="accent5">
                  <a:lumMod val="50000"/>
                </a:schemeClr>
              </a:solidFill>
            </a:rPr>
            <a:t>Failing to receive building approval from LTSS prior to relocating.</a:t>
          </a:r>
          <a:endParaRPr lang="en-US" sz="2000" kern="1200"/>
        </a:p>
      </dsp:txBody>
      <dsp:txXfrm>
        <a:off x="0" y="1950949"/>
        <a:ext cx="8706928" cy="850500"/>
      </dsp:txXfrm>
    </dsp:sp>
    <dsp:sp modelId="{2CBCF464-5150-4DBC-8B29-57D11283C08B}">
      <dsp:nvSpPr>
        <dsp:cNvPr id="0" name=""/>
        <dsp:cNvSpPr/>
      </dsp:nvSpPr>
      <dsp:spPr>
        <a:xfrm>
          <a:off x="435346" y="1655749"/>
          <a:ext cx="6094849" cy="590400"/>
        </a:xfrm>
        <a:prstGeom prst="roundRect">
          <a:avLst/>
        </a:prstGeom>
        <a:solidFill>
          <a:schemeClr val="accent5">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0371" tIns="0" rIns="230371" bIns="0" numCol="1" spcCol="1270" anchor="ctr" anchorCtr="0">
          <a:noAutofit/>
        </a:bodyPr>
        <a:lstStyle/>
        <a:p>
          <a:pPr marL="0" lvl="0" indent="0" algn="l" defTabSz="889000">
            <a:lnSpc>
              <a:spcPct val="90000"/>
            </a:lnSpc>
            <a:spcBef>
              <a:spcPct val="0"/>
            </a:spcBef>
            <a:spcAft>
              <a:spcPct val="35000"/>
            </a:spcAft>
            <a:buNone/>
          </a:pPr>
          <a:r>
            <a:rPr lang="en-US" sz="2000" b="1" kern="1200"/>
            <a:t>Relocations</a:t>
          </a:r>
        </a:p>
      </dsp:txBody>
      <dsp:txXfrm>
        <a:off x="464167" y="1684570"/>
        <a:ext cx="6037207" cy="532758"/>
      </dsp:txXfrm>
    </dsp:sp>
    <dsp:sp modelId="{CF6C6599-EE36-4A00-B9D6-ACD91E066A5D}">
      <dsp:nvSpPr>
        <dsp:cNvPr id="0" name=""/>
        <dsp:cNvSpPr/>
      </dsp:nvSpPr>
      <dsp:spPr>
        <a:xfrm>
          <a:off x="0" y="3204649"/>
          <a:ext cx="8706928" cy="1134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5754" tIns="416560" rIns="675754" bIns="142240" numCol="1" spcCol="1270" anchor="t" anchorCtr="0">
          <a:noAutofit/>
        </a:bodyPr>
        <a:lstStyle/>
        <a:p>
          <a:pPr marL="228600" lvl="1" indent="-228600" algn="l" defTabSz="889000">
            <a:lnSpc>
              <a:spcPct val="90000"/>
            </a:lnSpc>
            <a:spcBef>
              <a:spcPct val="0"/>
            </a:spcBef>
            <a:spcAft>
              <a:spcPct val="15000"/>
            </a:spcAft>
            <a:buFont typeface="Wingdings" panose="05000000000000000000" pitchFamily="2" charset="2"/>
            <a:buChar char="§"/>
          </a:pPr>
          <a:r>
            <a:rPr lang="en-US" sz="2000" kern="1200">
              <a:solidFill>
                <a:schemeClr val="accent5">
                  <a:lumMod val="50000"/>
                </a:schemeClr>
              </a:solidFill>
            </a:rPr>
            <a:t>Failing to maintain a business line of credit after approval and receiving a provider number.</a:t>
          </a:r>
          <a:endParaRPr lang="en-US" sz="2000" kern="1200"/>
        </a:p>
      </dsp:txBody>
      <dsp:txXfrm>
        <a:off x="0" y="3204649"/>
        <a:ext cx="8706928" cy="1134000"/>
      </dsp:txXfrm>
    </dsp:sp>
    <dsp:sp modelId="{D5FA5800-DB19-4E79-AFBD-0CF4E43F7E98}">
      <dsp:nvSpPr>
        <dsp:cNvPr id="0" name=""/>
        <dsp:cNvSpPr/>
      </dsp:nvSpPr>
      <dsp:spPr>
        <a:xfrm>
          <a:off x="435346" y="2909449"/>
          <a:ext cx="6094849" cy="590400"/>
        </a:xfrm>
        <a:prstGeom prst="roundRect">
          <a:avLst/>
        </a:prstGeom>
        <a:solidFill>
          <a:schemeClr val="accent5">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0371" tIns="0" rIns="230371" bIns="0" numCol="1" spcCol="1270" anchor="ctr" anchorCtr="0">
          <a:noAutofit/>
        </a:bodyPr>
        <a:lstStyle/>
        <a:p>
          <a:pPr marL="0" lvl="0" indent="0" algn="l" defTabSz="889000">
            <a:lnSpc>
              <a:spcPct val="90000"/>
            </a:lnSpc>
            <a:spcBef>
              <a:spcPct val="0"/>
            </a:spcBef>
            <a:spcAft>
              <a:spcPct val="35000"/>
            </a:spcAft>
            <a:buNone/>
          </a:pPr>
          <a:r>
            <a:rPr lang="en-US" sz="2000" b="1" kern="1200"/>
            <a:t>Business Line of Credit</a:t>
          </a:r>
        </a:p>
      </dsp:txBody>
      <dsp:txXfrm>
        <a:off x="464167" y="2938270"/>
        <a:ext cx="6037207" cy="532758"/>
      </dsp:txXfrm>
    </dsp:sp>
    <dsp:sp modelId="{CC0E0F65-F36E-4435-9B70-C1F048436CBB}">
      <dsp:nvSpPr>
        <dsp:cNvPr id="0" name=""/>
        <dsp:cNvSpPr/>
      </dsp:nvSpPr>
      <dsp:spPr>
        <a:xfrm>
          <a:off x="0" y="4741850"/>
          <a:ext cx="8706928" cy="1134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5754" tIns="416560" rIns="675754" bIns="142240" numCol="1" spcCol="1270" anchor="t" anchorCtr="0">
          <a:noAutofit/>
        </a:bodyPr>
        <a:lstStyle/>
        <a:p>
          <a:pPr marL="228600" lvl="1" indent="-228600" algn="l" defTabSz="889000">
            <a:lnSpc>
              <a:spcPct val="90000"/>
            </a:lnSpc>
            <a:spcBef>
              <a:spcPct val="0"/>
            </a:spcBef>
            <a:spcAft>
              <a:spcPct val="15000"/>
            </a:spcAft>
            <a:buFont typeface="Wingdings" panose="05000000000000000000" pitchFamily="2" charset="2"/>
            <a:buChar char="§"/>
          </a:pPr>
          <a:r>
            <a:rPr lang="en-US" altLang="en-US" sz="2000" kern="1200">
              <a:solidFill>
                <a:schemeClr val="accent5">
                  <a:lumMod val="50000"/>
                </a:schemeClr>
              </a:solidFill>
              <a:latin typeface="Aptos Display" panose="020B0004020202020204" pitchFamily="34" charset="0"/>
            </a:rPr>
            <a:t>Failing to bill for services no sooner than the first (1st) day of the month following the month in which services were rendered</a:t>
          </a:r>
          <a:endParaRPr lang="en-US" sz="2000" kern="1200">
            <a:solidFill>
              <a:schemeClr val="accent5">
                <a:lumMod val="50000"/>
              </a:schemeClr>
            </a:solidFill>
          </a:endParaRPr>
        </a:p>
      </dsp:txBody>
      <dsp:txXfrm>
        <a:off x="0" y="4741850"/>
        <a:ext cx="8706928" cy="1134000"/>
      </dsp:txXfrm>
    </dsp:sp>
    <dsp:sp modelId="{C0E3FA03-9895-4C13-82C5-059F7D87A026}">
      <dsp:nvSpPr>
        <dsp:cNvPr id="0" name=""/>
        <dsp:cNvSpPr/>
      </dsp:nvSpPr>
      <dsp:spPr>
        <a:xfrm>
          <a:off x="435346" y="4446650"/>
          <a:ext cx="6094849" cy="590400"/>
        </a:xfrm>
        <a:prstGeom prst="roundRect">
          <a:avLst/>
        </a:prstGeom>
        <a:solidFill>
          <a:schemeClr val="accent5">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0371" tIns="0" rIns="230371" bIns="0" numCol="1" spcCol="1270" anchor="ctr" anchorCtr="0">
          <a:noAutofit/>
        </a:bodyPr>
        <a:lstStyle/>
        <a:p>
          <a:pPr marL="0" lvl="0" indent="0" algn="l" defTabSz="889000">
            <a:lnSpc>
              <a:spcPct val="90000"/>
            </a:lnSpc>
            <a:spcBef>
              <a:spcPct val="0"/>
            </a:spcBef>
            <a:spcAft>
              <a:spcPct val="35000"/>
            </a:spcAft>
            <a:buNone/>
          </a:pPr>
          <a:r>
            <a:rPr lang="en-US" sz="2000" b="1" kern="1200"/>
            <a:t>Billing</a:t>
          </a:r>
        </a:p>
      </dsp:txBody>
      <dsp:txXfrm>
        <a:off x="464167" y="4475471"/>
        <a:ext cx="6037207" cy="53275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D21BE9-15B2-447A-81EA-EB2F51DBEB7A}">
      <dsp:nvSpPr>
        <dsp:cNvPr id="0" name=""/>
        <dsp:cNvSpPr/>
      </dsp:nvSpPr>
      <dsp:spPr>
        <a:xfrm>
          <a:off x="1934728" y="101152"/>
          <a:ext cx="7125063" cy="1912926"/>
        </a:xfrm>
        <a:prstGeom prst="rect">
          <a:avLst/>
        </a:prstGeom>
        <a:noFill/>
        <a:ln w="34925" cap="flat" cmpd="sng" algn="ctr">
          <a:solidFill>
            <a:srgbClr val="0E8D90"/>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00352"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kern="1200">
              <a:solidFill>
                <a:srgbClr val="0E8D90"/>
              </a:solidFill>
              <a:latin typeface="+mj-lt"/>
            </a:rPr>
            <a:t>Building</a:t>
          </a:r>
        </a:p>
      </dsp:txBody>
      <dsp:txXfrm>
        <a:off x="1934728" y="101152"/>
        <a:ext cx="7125063" cy="1912926"/>
      </dsp:txXfrm>
    </dsp:sp>
    <dsp:sp modelId="{FDB4BF6B-EAC9-4FBB-888C-6FB2DDC49DAA}">
      <dsp:nvSpPr>
        <dsp:cNvPr id="0" name=""/>
        <dsp:cNvSpPr/>
      </dsp:nvSpPr>
      <dsp:spPr>
        <a:xfrm>
          <a:off x="2175650" y="241522"/>
          <a:ext cx="1149724" cy="1414715"/>
        </a:xfrm>
        <a:prstGeom prst="rect">
          <a:avLst/>
        </a:prstGeom>
        <a:blipFill>
          <a:blip xmlns:r="http://schemas.openxmlformats.org/officeDocument/2006/relationships">
            <a:duotone>
              <a:prstClr val="black"/>
              <a:schemeClr val="tx2">
                <a:tint val="45000"/>
                <a:satMod val="400000"/>
              </a:schemeClr>
            </a:duotone>
            <a:extLst>
              <a:ext uri="{96DAC541-7B7A-43D3-8B79-37D633B846F1}">
                <asvg:svgBlip xmlns:asvg="http://schemas.microsoft.com/office/drawing/2016/SVG/main" r:embed="rId1"/>
              </a:ext>
            </a:extLst>
          </a:blip>
          <a:srcRect/>
          <a:stretch>
            <a:fillRect l="-25000" r="-25000"/>
          </a:stretch>
        </a:blip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EDB2B60D-1665-4E9A-96A6-7B0056392542}">
      <dsp:nvSpPr>
        <dsp:cNvPr id="0" name=""/>
        <dsp:cNvSpPr/>
      </dsp:nvSpPr>
      <dsp:spPr>
        <a:xfrm>
          <a:off x="1951637" y="2189368"/>
          <a:ext cx="7088275" cy="2215086"/>
        </a:xfrm>
        <a:prstGeom prst="rect">
          <a:avLst/>
        </a:prstGeom>
        <a:noFill/>
        <a:ln w="38100" cap="flat" cmpd="sng" algn="ctr">
          <a:solidFill>
            <a:srgbClr val="0E8D90"/>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00352"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kern="1200">
              <a:solidFill>
                <a:srgbClr val="0E8D90"/>
              </a:solidFill>
              <a:latin typeface="+mj-lt"/>
            </a:rPr>
            <a:t>Facility Maintenance</a:t>
          </a:r>
        </a:p>
      </dsp:txBody>
      <dsp:txXfrm>
        <a:off x="1951637" y="2189368"/>
        <a:ext cx="7088275" cy="2215086"/>
      </dsp:txXfrm>
    </dsp:sp>
    <dsp:sp modelId="{626F6687-3159-46C3-AC5E-0B051EF4FC44}">
      <dsp:nvSpPr>
        <dsp:cNvPr id="0" name=""/>
        <dsp:cNvSpPr/>
      </dsp:nvSpPr>
      <dsp:spPr>
        <a:xfrm>
          <a:off x="2112009" y="2510283"/>
          <a:ext cx="1279382" cy="1413087"/>
        </a:xfrm>
        <a:prstGeom prst="rect">
          <a:avLst/>
        </a:prstGeom>
        <a:blipFill>
          <a:blip xmlns:r="http://schemas.openxmlformats.org/officeDocument/2006/relationships">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D2B8B6-01C4-44B2-BA4E-CBEE8790F95D}">
      <dsp:nvSpPr>
        <dsp:cNvPr id="0" name=""/>
        <dsp:cNvSpPr/>
      </dsp:nvSpPr>
      <dsp:spPr>
        <a:xfrm>
          <a:off x="1353781" y="-37626"/>
          <a:ext cx="7706047" cy="6753292"/>
        </a:xfrm>
        <a:prstGeom prst="circularArrow">
          <a:avLst>
            <a:gd name="adj1" fmla="val 5544"/>
            <a:gd name="adj2" fmla="val 330680"/>
            <a:gd name="adj3" fmla="val 14285954"/>
            <a:gd name="adj4" fmla="val 17082756"/>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4922E8-349E-4E92-B681-9425F7A8E3F4}">
      <dsp:nvSpPr>
        <dsp:cNvPr id="0" name=""/>
        <dsp:cNvSpPr/>
      </dsp:nvSpPr>
      <dsp:spPr>
        <a:xfrm>
          <a:off x="3952795" y="-163536"/>
          <a:ext cx="2441566" cy="1477622"/>
        </a:xfrm>
        <a:prstGeom prst="roundRect">
          <a:avLst/>
        </a:prstGeom>
        <a:solidFill>
          <a:srgbClr val="0E8D9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t>ADC facility must have a well-maintained facility which includes:</a:t>
          </a:r>
          <a:endParaRPr lang="en-US" sz="1800" kern="1200"/>
        </a:p>
      </dsp:txBody>
      <dsp:txXfrm>
        <a:off x="4024927" y="-91404"/>
        <a:ext cx="2297302" cy="1333358"/>
      </dsp:txXfrm>
    </dsp:sp>
    <dsp:sp modelId="{B15B50B3-B63E-4162-8F04-16DD60D27E89}">
      <dsp:nvSpPr>
        <dsp:cNvPr id="0" name=""/>
        <dsp:cNvSpPr/>
      </dsp:nvSpPr>
      <dsp:spPr>
        <a:xfrm>
          <a:off x="6818669" y="729205"/>
          <a:ext cx="1611690" cy="805845"/>
        </a:xfrm>
        <a:prstGeom prst="roundRect">
          <a:avLst/>
        </a:prstGeom>
        <a:solidFill>
          <a:srgbClr val="0E8D9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Safe, home like environment</a:t>
          </a:r>
        </a:p>
      </dsp:txBody>
      <dsp:txXfrm>
        <a:off x="6858007" y="768543"/>
        <a:ext cx="1533014" cy="727169"/>
      </dsp:txXfrm>
    </dsp:sp>
    <dsp:sp modelId="{4F5C14B1-48C6-41B8-ABB0-D5FE60B947CC}">
      <dsp:nvSpPr>
        <dsp:cNvPr id="0" name=""/>
        <dsp:cNvSpPr/>
      </dsp:nvSpPr>
      <dsp:spPr>
        <a:xfrm>
          <a:off x="7483604" y="2152937"/>
          <a:ext cx="1611690" cy="805845"/>
        </a:xfrm>
        <a:prstGeom prst="roundRect">
          <a:avLst/>
        </a:prstGeom>
        <a:solidFill>
          <a:srgbClr val="0E8D9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Activity space</a:t>
          </a:r>
        </a:p>
      </dsp:txBody>
      <dsp:txXfrm>
        <a:off x="7522942" y="2192275"/>
        <a:ext cx="1533014" cy="727169"/>
      </dsp:txXfrm>
    </dsp:sp>
    <dsp:sp modelId="{B3719DEF-9566-4280-9E79-0299AAAE9752}">
      <dsp:nvSpPr>
        <dsp:cNvPr id="0" name=""/>
        <dsp:cNvSpPr/>
      </dsp:nvSpPr>
      <dsp:spPr>
        <a:xfrm>
          <a:off x="7724133" y="3914079"/>
          <a:ext cx="1611690" cy="805845"/>
        </a:xfrm>
        <a:prstGeom prst="roundRect">
          <a:avLst/>
        </a:prstGeom>
        <a:solidFill>
          <a:srgbClr val="0E8D9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ADA compliant restroom </a:t>
          </a:r>
        </a:p>
      </dsp:txBody>
      <dsp:txXfrm>
        <a:off x="7763471" y="3953417"/>
        <a:ext cx="1533014" cy="727169"/>
      </dsp:txXfrm>
    </dsp:sp>
    <dsp:sp modelId="{BCE69DFA-C7BB-4D20-9324-6B2F9F8CF54F}">
      <dsp:nvSpPr>
        <dsp:cNvPr id="0" name=""/>
        <dsp:cNvSpPr/>
      </dsp:nvSpPr>
      <dsp:spPr>
        <a:xfrm>
          <a:off x="6905787" y="5256691"/>
          <a:ext cx="1611690" cy="805845"/>
        </a:xfrm>
        <a:prstGeom prst="roundRect">
          <a:avLst/>
        </a:prstGeom>
        <a:solidFill>
          <a:srgbClr val="0E8D9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ADA Parking</a:t>
          </a:r>
        </a:p>
      </dsp:txBody>
      <dsp:txXfrm>
        <a:off x="6945125" y="5296029"/>
        <a:ext cx="1533014" cy="727169"/>
      </dsp:txXfrm>
    </dsp:sp>
    <dsp:sp modelId="{CCFDDD78-8301-4527-902D-4B0E3C28BA80}">
      <dsp:nvSpPr>
        <dsp:cNvPr id="0" name=""/>
        <dsp:cNvSpPr/>
      </dsp:nvSpPr>
      <dsp:spPr>
        <a:xfrm>
          <a:off x="4396608" y="5781694"/>
          <a:ext cx="1611690" cy="805845"/>
        </a:xfrm>
        <a:prstGeom prst="roundRect">
          <a:avLst/>
        </a:prstGeom>
        <a:solidFill>
          <a:srgbClr val="0E8D9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Rest area </a:t>
          </a:r>
        </a:p>
      </dsp:txBody>
      <dsp:txXfrm>
        <a:off x="4435946" y="5821032"/>
        <a:ext cx="1533014" cy="727169"/>
      </dsp:txXfrm>
    </dsp:sp>
    <dsp:sp modelId="{86CAB608-6E76-4670-B999-409A2A944B06}">
      <dsp:nvSpPr>
        <dsp:cNvPr id="0" name=""/>
        <dsp:cNvSpPr/>
      </dsp:nvSpPr>
      <dsp:spPr>
        <a:xfrm>
          <a:off x="2107576" y="5237988"/>
          <a:ext cx="1611690" cy="805845"/>
        </a:xfrm>
        <a:prstGeom prst="roundRect">
          <a:avLst/>
        </a:prstGeom>
        <a:solidFill>
          <a:srgbClr val="0E8D9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Employee space </a:t>
          </a:r>
        </a:p>
      </dsp:txBody>
      <dsp:txXfrm>
        <a:off x="2146914" y="5277326"/>
        <a:ext cx="1533014" cy="727169"/>
      </dsp:txXfrm>
    </dsp:sp>
    <dsp:sp modelId="{62B3814F-F0F1-4585-AC1F-3BB13FAC3B22}">
      <dsp:nvSpPr>
        <dsp:cNvPr id="0" name=""/>
        <dsp:cNvSpPr/>
      </dsp:nvSpPr>
      <dsp:spPr>
        <a:xfrm>
          <a:off x="955206" y="3942156"/>
          <a:ext cx="1611690" cy="805845"/>
        </a:xfrm>
        <a:prstGeom prst="roundRect">
          <a:avLst/>
        </a:prstGeom>
        <a:solidFill>
          <a:srgbClr val="0E8D9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Locked storage</a:t>
          </a:r>
        </a:p>
      </dsp:txBody>
      <dsp:txXfrm>
        <a:off x="994544" y="3981494"/>
        <a:ext cx="1533014" cy="727169"/>
      </dsp:txXfrm>
    </dsp:sp>
    <dsp:sp modelId="{BB452B88-5139-499B-B933-CBACB63C05D9}">
      <dsp:nvSpPr>
        <dsp:cNvPr id="0" name=""/>
        <dsp:cNvSpPr/>
      </dsp:nvSpPr>
      <dsp:spPr>
        <a:xfrm>
          <a:off x="1114252" y="2131915"/>
          <a:ext cx="1611690" cy="805845"/>
        </a:xfrm>
        <a:prstGeom prst="roundRect">
          <a:avLst/>
        </a:prstGeom>
        <a:solidFill>
          <a:srgbClr val="0E8D9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Two main ADA compliant exit doors</a:t>
          </a:r>
        </a:p>
      </dsp:txBody>
      <dsp:txXfrm>
        <a:off x="1153590" y="2171253"/>
        <a:ext cx="1533014" cy="727169"/>
      </dsp:txXfrm>
    </dsp:sp>
    <dsp:sp modelId="{46CA31E5-BDAF-4EC5-934E-EE7C06FB1726}">
      <dsp:nvSpPr>
        <dsp:cNvPr id="0" name=""/>
        <dsp:cNvSpPr/>
      </dsp:nvSpPr>
      <dsp:spPr>
        <a:xfrm>
          <a:off x="1758144" y="719843"/>
          <a:ext cx="1611690" cy="805845"/>
        </a:xfrm>
        <a:prstGeom prst="roundRect">
          <a:avLst/>
        </a:prstGeom>
        <a:solidFill>
          <a:srgbClr val="0E8D9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Adequate seating</a:t>
          </a:r>
        </a:p>
      </dsp:txBody>
      <dsp:txXfrm>
        <a:off x="1797482" y="759181"/>
        <a:ext cx="1533014" cy="72716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540F51-EC29-4E75-8E9C-1335C3E09C46}">
      <dsp:nvSpPr>
        <dsp:cNvPr id="0" name=""/>
        <dsp:cNvSpPr/>
      </dsp:nvSpPr>
      <dsp:spPr>
        <a:xfrm>
          <a:off x="0" y="369546"/>
          <a:ext cx="11496156" cy="1748250"/>
        </a:xfrm>
        <a:prstGeom prst="rect">
          <a:avLst/>
        </a:prstGeom>
        <a:solidFill>
          <a:schemeClr val="lt1">
            <a:alpha val="90000"/>
            <a:hueOff val="0"/>
            <a:satOff val="0"/>
            <a:lumOff val="0"/>
            <a:alphaOff val="0"/>
          </a:schemeClr>
        </a:solidFill>
        <a:ln w="19050" cap="flat" cmpd="sng" algn="ctr">
          <a:solidFill>
            <a:srgbClr val="0E8D9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92230" tIns="312420" rIns="892230"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solidFill>
                <a:srgbClr val="0E8D90"/>
              </a:solidFill>
            </a:rPr>
            <a:t>At least sixty (60) square feet of temperature regulated program space for multi purpose use for each day service attendee, </a:t>
          </a:r>
        </a:p>
        <a:p>
          <a:pPr marL="114300" lvl="1" indent="-114300" algn="l" defTabSz="666750">
            <a:lnSpc>
              <a:spcPct val="90000"/>
            </a:lnSpc>
            <a:spcBef>
              <a:spcPct val="0"/>
            </a:spcBef>
            <a:spcAft>
              <a:spcPct val="15000"/>
            </a:spcAft>
            <a:buChar char="•"/>
          </a:pPr>
          <a:r>
            <a:rPr lang="en-US" sz="1500" kern="1200">
              <a:solidFill>
                <a:srgbClr val="0E8D90"/>
              </a:solidFill>
            </a:rPr>
            <a:t>Sufficient, ADA-accessible safe seating available for all beneficiaries</a:t>
          </a:r>
        </a:p>
        <a:p>
          <a:pPr marL="114300" lvl="1" indent="-114300" algn="l" defTabSz="666750">
            <a:lnSpc>
              <a:spcPct val="90000"/>
            </a:lnSpc>
            <a:spcBef>
              <a:spcPct val="0"/>
            </a:spcBef>
            <a:spcAft>
              <a:spcPct val="15000"/>
            </a:spcAft>
            <a:buChar char="•"/>
          </a:pPr>
          <a:r>
            <a:rPr lang="en-US" sz="1500" kern="1200">
              <a:solidFill>
                <a:srgbClr val="0E8D90"/>
              </a:solidFill>
            </a:rPr>
            <a:t>A safe, well-lit environment free from hazards including, but not limited to, obstructed walkways, weapons including knives and firearms, steps more than 7” tall, ramp grades with greater than 8.33% slope, and exposed electrical cords, </a:t>
          </a:r>
        </a:p>
      </dsp:txBody>
      <dsp:txXfrm>
        <a:off x="0" y="369546"/>
        <a:ext cx="11496156" cy="1748250"/>
      </dsp:txXfrm>
    </dsp:sp>
    <dsp:sp modelId="{C3075191-98A1-4C4B-A8AE-11F6FD00E247}">
      <dsp:nvSpPr>
        <dsp:cNvPr id="0" name=""/>
        <dsp:cNvSpPr/>
      </dsp:nvSpPr>
      <dsp:spPr>
        <a:xfrm>
          <a:off x="574807" y="148146"/>
          <a:ext cx="8047309" cy="442800"/>
        </a:xfrm>
        <a:prstGeom prst="roundRect">
          <a:avLst/>
        </a:prstGeom>
        <a:solidFill>
          <a:srgbClr val="0E8D90"/>
        </a:solidFill>
        <a:ln w="19050" cap="flat" cmpd="sng" algn="ctr">
          <a:solidFill>
            <a:srgbClr val="0E8D9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169" tIns="0" rIns="304169" bIns="0" numCol="1" spcCol="1270" anchor="ctr" anchorCtr="0">
          <a:noAutofit/>
        </a:bodyPr>
        <a:lstStyle/>
        <a:p>
          <a:pPr marL="0" lvl="0" indent="0" algn="l" defTabSz="666750">
            <a:lnSpc>
              <a:spcPct val="90000"/>
            </a:lnSpc>
            <a:spcBef>
              <a:spcPct val="0"/>
            </a:spcBef>
            <a:spcAft>
              <a:spcPct val="35000"/>
            </a:spcAft>
            <a:buNone/>
          </a:pPr>
          <a:r>
            <a:rPr lang="en-US" sz="1500" b="1" kern="1200"/>
            <a:t>Program Area</a:t>
          </a:r>
        </a:p>
      </dsp:txBody>
      <dsp:txXfrm>
        <a:off x="596423" y="169762"/>
        <a:ext cx="8004077" cy="399568"/>
      </dsp:txXfrm>
    </dsp:sp>
    <dsp:sp modelId="{817994DC-6073-47D0-9DF2-CADA4CB82012}">
      <dsp:nvSpPr>
        <dsp:cNvPr id="0" name=""/>
        <dsp:cNvSpPr/>
      </dsp:nvSpPr>
      <dsp:spPr>
        <a:xfrm>
          <a:off x="0" y="2420196"/>
          <a:ext cx="11496156" cy="850500"/>
        </a:xfrm>
        <a:prstGeom prst="rect">
          <a:avLst/>
        </a:prstGeom>
        <a:solidFill>
          <a:schemeClr val="lt1">
            <a:alpha val="90000"/>
            <a:hueOff val="0"/>
            <a:satOff val="0"/>
            <a:lumOff val="0"/>
            <a:alphaOff val="0"/>
          </a:schemeClr>
        </a:solidFill>
        <a:ln w="19050" cap="flat" cmpd="sng" algn="ctr">
          <a:solidFill>
            <a:srgbClr val="0E8D9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92230" tIns="312420" rIns="892230"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solidFill>
                <a:srgbClr val="0E8D90"/>
              </a:solidFill>
            </a:rPr>
            <a:t>Separate from activity areas, reasonably near a restroom, supervised, equipped with a working call button, and appropriately furnished for safely resting and/or lying down</a:t>
          </a:r>
        </a:p>
      </dsp:txBody>
      <dsp:txXfrm>
        <a:off x="0" y="2420196"/>
        <a:ext cx="11496156" cy="850500"/>
      </dsp:txXfrm>
    </dsp:sp>
    <dsp:sp modelId="{1D4CF63C-88BC-477B-9587-18963CAFB4BC}">
      <dsp:nvSpPr>
        <dsp:cNvPr id="0" name=""/>
        <dsp:cNvSpPr/>
      </dsp:nvSpPr>
      <dsp:spPr>
        <a:xfrm>
          <a:off x="574807" y="2198797"/>
          <a:ext cx="8047309" cy="442800"/>
        </a:xfrm>
        <a:prstGeom prst="roundRect">
          <a:avLst/>
        </a:prstGeom>
        <a:solidFill>
          <a:srgbClr val="0E8D90"/>
        </a:solidFill>
        <a:ln w="19050" cap="flat" cmpd="sng" algn="ctr">
          <a:solidFill>
            <a:srgbClr val="0E8D9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169" tIns="0" rIns="304169" bIns="0" numCol="1" spcCol="1270" anchor="ctr" anchorCtr="0">
          <a:noAutofit/>
        </a:bodyPr>
        <a:lstStyle/>
        <a:p>
          <a:pPr marL="0" lvl="0" indent="0" algn="l" defTabSz="666750">
            <a:lnSpc>
              <a:spcPct val="90000"/>
            </a:lnSpc>
            <a:spcBef>
              <a:spcPct val="0"/>
            </a:spcBef>
            <a:spcAft>
              <a:spcPct val="35000"/>
            </a:spcAft>
            <a:buNone/>
          </a:pPr>
          <a:r>
            <a:rPr lang="en-US" sz="1500" b="1" kern="1200"/>
            <a:t>Rest Area </a:t>
          </a:r>
        </a:p>
      </dsp:txBody>
      <dsp:txXfrm>
        <a:off x="596423" y="2220413"/>
        <a:ext cx="8004077" cy="399568"/>
      </dsp:txXfrm>
    </dsp:sp>
    <dsp:sp modelId="{0C038C84-8B33-4722-9BC0-B3C9E8D8E262}">
      <dsp:nvSpPr>
        <dsp:cNvPr id="0" name=""/>
        <dsp:cNvSpPr/>
      </dsp:nvSpPr>
      <dsp:spPr>
        <a:xfrm>
          <a:off x="0" y="3573097"/>
          <a:ext cx="11496156" cy="850500"/>
        </a:xfrm>
        <a:prstGeom prst="rect">
          <a:avLst/>
        </a:prstGeom>
        <a:solidFill>
          <a:schemeClr val="lt1">
            <a:alpha val="90000"/>
            <a:hueOff val="0"/>
            <a:satOff val="0"/>
            <a:lumOff val="0"/>
            <a:alphaOff val="0"/>
          </a:schemeClr>
        </a:solidFill>
        <a:ln w="19050" cap="flat" cmpd="sng" algn="ctr">
          <a:solidFill>
            <a:srgbClr val="0E8D9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92230" tIns="312420" rIns="892230"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solidFill>
                <a:srgbClr val="0E8D90"/>
              </a:solidFill>
            </a:rPr>
            <a:t>Private space to permit staff to work and store records without interruption which must include a separate restroom and break space located within the facility</a:t>
          </a:r>
        </a:p>
      </dsp:txBody>
      <dsp:txXfrm>
        <a:off x="0" y="3573097"/>
        <a:ext cx="11496156" cy="850500"/>
      </dsp:txXfrm>
    </dsp:sp>
    <dsp:sp modelId="{386C69E2-B89F-4508-A30E-AA642148EF57}">
      <dsp:nvSpPr>
        <dsp:cNvPr id="0" name=""/>
        <dsp:cNvSpPr/>
      </dsp:nvSpPr>
      <dsp:spPr>
        <a:xfrm>
          <a:off x="574807" y="3351697"/>
          <a:ext cx="8047309" cy="442800"/>
        </a:xfrm>
        <a:prstGeom prst="roundRect">
          <a:avLst/>
        </a:prstGeom>
        <a:solidFill>
          <a:srgbClr val="0E8D90"/>
        </a:solidFill>
        <a:ln w="19050" cap="flat" cmpd="sng" algn="ctr">
          <a:solidFill>
            <a:srgbClr val="0E8D9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169" tIns="0" rIns="304169" bIns="0" numCol="1" spcCol="1270" anchor="ctr" anchorCtr="0">
          <a:noAutofit/>
        </a:bodyPr>
        <a:lstStyle/>
        <a:p>
          <a:pPr marL="0" lvl="0" indent="0" algn="l" defTabSz="666750">
            <a:lnSpc>
              <a:spcPct val="90000"/>
            </a:lnSpc>
            <a:spcBef>
              <a:spcPct val="0"/>
            </a:spcBef>
            <a:spcAft>
              <a:spcPct val="35000"/>
            </a:spcAft>
            <a:buNone/>
          </a:pPr>
          <a:r>
            <a:rPr lang="en-US" sz="1500" b="1" kern="1200"/>
            <a:t>Staff Area</a:t>
          </a:r>
        </a:p>
      </dsp:txBody>
      <dsp:txXfrm>
        <a:off x="596423" y="3373313"/>
        <a:ext cx="8004077" cy="399568"/>
      </dsp:txXfrm>
    </dsp:sp>
    <dsp:sp modelId="{2DA49BE6-717B-4FF5-9E4F-D630C5E9796F}">
      <dsp:nvSpPr>
        <dsp:cNvPr id="0" name=""/>
        <dsp:cNvSpPr/>
      </dsp:nvSpPr>
      <dsp:spPr>
        <a:xfrm>
          <a:off x="0" y="4725997"/>
          <a:ext cx="11496156" cy="850500"/>
        </a:xfrm>
        <a:prstGeom prst="rect">
          <a:avLst/>
        </a:prstGeom>
        <a:solidFill>
          <a:schemeClr val="lt1">
            <a:alpha val="90000"/>
            <a:hueOff val="0"/>
            <a:satOff val="0"/>
            <a:lumOff val="0"/>
            <a:alphaOff val="0"/>
          </a:schemeClr>
        </a:solidFill>
        <a:ln w="19050" cap="flat" cmpd="sng" algn="ctr">
          <a:solidFill>
            <a:srgbClr val="0E8D9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92230" tIns="312420" rIns="892230"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solidFill>
                <a:srgbClr val="0E8D90"/>
              </a:solidFill>
            </a:rPr>
            <a:t>Sufficient, adequately lit parking available to accommodate family members, caregivers, visitors, employees and volunteers.</a:t>
          </a:r>
        </a:p>
      </dsp:txBody>
      <dsp:txXfrm>
        <a:off x="0" y="4725997"/>
        <a:ext cx="11496156" cy="850500"/>
      </dsp:txXfrm>
    </dsp:sp>
    <dsp:sp modelId="{56DAA8A5-B225-4F0C-87AB-4FD760AFEBB2}">
      <dsp:nvSpPr>
        <dsp:cNvPr id="0" name=""/>
        <dsp:cNvSpPr/>
      </dsp:nvSpPr>
      <dsp:spPr>
        <a:xfrm>
          <a:off x="574807" y="4504597"/>
          <a:ext cx="8047309" cy="442800"/>
        </a:xfrm>
        <a:prstGeom prst="roundRect">
          <a:avLst/>
        </a:prstGeom>
        <a:solidFill>
          <a:srgbClr val="0E8D90"/>
        </a:solidFill>
        <a:ln w="19050" cap="flat" cmpd="sng" algn="ctr">
          <a:solidFill>
            <a:srgbClr val="0E8D9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169" tIns="0" rIns="304169" bIns="0" numCol="1" spcCol="1270" anchor="ctr" anchorCtr="0">
          <a:noAutofit/>
        </a:bodyPr>
        <a:lstStyle/>
        <a:p>
          <a:pPr marL="0" lvl="0" indent="0" algn="l" defTabSz="666750">
            <a:lnSpc>
              <a:spcPct val="90000"/>
            </a:lnSpc>
            <a:spcBef>
              <a:spcPct val="0"/>
            </a:spcBef>
            <a:spcAft>
              <a:spcPct val="35000"/>
            </a:spcAft>
            <a:buNone/>
          </a:pPr>
          <a:r>
            <a:rPr lang="en-US" sz="1500" b="1" kern="1200"/>
            <a:t>Parking</a:t>
          </a:r>
        </a:p>
      </dsp:txBody>
      <dsp:txXfrm>
        <a:off x="596423" y="4526213"/>
        <a:ext cx="8004077" cy="39956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5F8098-7CFF-4E20-A1C5-0EFC7C033A78}">
      <dsp:nvSpPr>
        <dsp:cNvPr id="0" name=""/>
        <dsp:cNvSpPr/>
      </dsp:nvSpPr>
      <dsp:spPr>
        <a:xfrm>
          <a:off x="0" y="258867"/>
          <a:ext cx="10319302" cy="663389"/>
        </a:xfrm>
        <a:prstGeom prst="roundRect">
          <a:avLst/>
        </a:prstGeom>
        <a:solidFill>
          <a:srgbClr val="0E8D9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a:latin typeface="+mj-lt"/>
            </a:rPr>
            <a:t>ADC settings do not include the following: </a:t>
          </a:r>
        </a:p>
      </dsp:txBody>
      <dsp:txXfrm>
        <a:off x="32384" y="291251"/>
        <a:ext cx="10254534" cy="598621"/>
      </dsp:txXfrm>
    </dsp:sp>
    <dsp:sp modelId="{8F6651E0-7805-47E4-93E1-13D9166DA33E}">
      <dsp:nvSpPr>
        <dsp:cNvPr id="0" name=""/>
        <dsp:cNvSpPr/>
      </dsp:nvSpPr>
      <dsp:spPr>
        <a:xfrm>
          <a:off x="0" y="922257"/>
          <a:ext cx="10319302" cy="4024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7638" tIns="34290" rIns="192024" bIns="34290" numCol="1" spcCol="1270" anchor="t" anchorCtr="0">
          <a:noAutofit/>
        </a:bodyPr>
        <a:lstStyle/>
        <a:p>
          <a:pPr marL="228600" lvl="1" indent="-228600" algn="l" defTabSz="933450">
            <a:lnSpc>
              <a:spcPct val="90000"/>
            </a:lnSpc>
            <a:spcBef>
              <a:spcPct val="0"/>
            </a:spcBef>
            <a:spcAft>
              <a:spcPct val="20000"/>
            </a:spcAft>
            <a:buChar char="•"/>
          </a:pPr>
          <a:endParaRPr lang="en-US" sz="2100" kern="1200"/>
        </a:p>
        <a:p>
          <a:pPr marL="228600" lvl="1" indent="-228600" algn="l" defTabSz="933450">
            <a:lnSpc>
              <a:spcPct val="100000"/>
            </a:lnSpc>
            <a:spcBef>
              <a:spcPct val="0"/>
            </a:spcBef>
            <a:spcAft>
              <a:spcPts val="0"/>
            </a:spcAft>
            <a:buChar char="•"/>
          </a:pPr>
          <a:r>
            <a:rPr lang="en-US" sz="2100" kern="1200">
              <a:solidFill>
                <a:srgbClr val="0E8D90"/>
              </a:solidFill>
            </a:rPr>
            <a:t>A nursing facility, </a:t>
          </a:r>
        </a:p>
        <a:p>
          <a:pPr marL="228600" lvl="1" indent="-228600" algn="l" defTabSz="933450">
            <a:lnSpc>
              <a:spcPct val="100000"/>
            </a:lnSpc>
            <a:spcBef>
              <a:spcPct val="0"/>
            </a:spcBef>
            <a:spcAft>
              <a:spcPts val="0"/>
            </a:spcAft>
            <a:buChar char="•"/>
          </a:pPr>
          <a:r>
            <a:rPr lang="en-US" sz="2100" kern="1200">
              <a:solidFill>
                <a:srgbClr val="0E8D90"/>
              </a:solidFill>
            </a:rPr>
            <a:t>An institution for mental diseases, </a:t>
          </a:r>
        </a:p>
        <a:p>
          <a:pPr marL="228600" lvl="1" indent="-228600" algn="l" defTabSz="933450">
            <a:lnSpc>
              <a:spcPct val="100000"/>
            </a:lnSpc>
            <a:spcBef>
              <a:spcPct val="0"/>
            </a:spcBef>
            <a:spcAft>
              <a:spcPts val="0"/>
            </a:spcAft>
            <a:buChar char="•"/>
          </a:pPr>
          <a:r>
            <a:rPr lang="en-US" sz="2100" kern="1200">
              <a:solidFill>
                <a:srgbClr val="0E8D90"/>
              </a:solidFill>
            </a:rPr>
            <a:t>An intermediate care facility for individuals with intellectual disabilities (ICF/IID), </a:t>
          </a:r>
        </a:p>
        <a:p>
          <a:pPr marL="228600" lvl="1" indent="-228600" algn="l" defTabSz="933450">
            <a:lnSpc>
              <a:spcPct val="100000"/>
            </a:lnSpc>
            <a:spcBef>
              <a:spcPct val="0"/>
            </a:spcBef>
            <a:spcAft>
              <a:spcPts val="0"/>
            </a:spcAft>
            <a:buChar char="•"/>
          </a:pPr>
          <a:r>
            <a:rPr lang="en-US" sz="2100" kern="1200">
              <a:solidFill>
                <a:srgbClr val="0E8D90"/>
              </a:solidFill>
            </a:rPr>
            <a:t>A hospital, or </a:t>
          </a:r>
        </a:p>
        <a:p>
          <a:pPr marL="228600" lvl="1" indent="-228600" algn="l" defTabSz="933450">
            <a:lnSpc>
              <a:spcPct val="100000"/>
            </a:lnSpc>
            <a:spcBef>
              <a:spcPct val="0"/>
            </a:spcBef>
            <a:spcAft>
              <a:spcPts val="0"/>
            </a:spcAft>
            <a:buChar char="•"/>
          </a:pPr>
          <a:r>
            <a:rPr lang="en-US" sz="2100" kern="1200">
              <a:solidFill>
                <a:srgbClr val="0E8D90"/>
              </a:solidFill>
            </a:rPr>
            <a:t>Any other locations that have qualities of an institutional setting, as determined by the Division of Medicaid, including but not limited to, any setting: </a:t>
          </a:r>
        </a:p>
        <a:p>
          <a:pPr marL="457200" lvl="2" indent="-228600" algn="l" defTabSz="933450">
            <a:lnSpc>
              <a:spcPct val="100000"/>
            </a:lnSpc>
            <a:spcBef>
              <a:spcPct val="0"/>
            </a:spcBef>
            <a:spcAft>
              <a:spcPts val="0"/>
            </a:spcAft>
            <a:buFont typeface="Arial" panose="020B0604020202020204" pitchFamily="34" charset="0"/>
            <a:buChar char="•"/>
          </a:pPr>
          <a:r>
            <a:rPr lang="en-US" sz="2100" kern="1200">
              <a:solidFill>
                <a:srgbClr val="0E8D90"/>
              </a:solidFill>
            </a:rPr>
            <a:t>Located in a building that is also a publicly or privately operated facility that provides inpatient institutional treatment, </a:t>
          </a:r>
        </a:p>
        <a:p>
          <a:pPr marL="457200" lvl="2" indent="-228600" algn="l" defTabSz="933450">
            <a:lnSpc>
              <a:spcPct val="100000"/>
            </a:lnSpc>
            <a:spcBef>
              <a:spcPct val="0"/>
            </a:spcBef>
            <a:spcAft>
              <a:spcPts val="0"/>
            </a:spcAft>
            <a:buChar char="•"/>
          </a:pPr>
          <a:r>
            <a:rPr lang="en-US" sz="2100" kern="1200">
              <a:solidFill>
                <a:srgbClr val="0E8D90"/>
              </a:solidFill>
            </a:rPr>
            <a:t>Located in a building on the grounds of or immediately adjacent to a public institution, or </a:t>
          </a:r>
        </a:p>
        <a:p>
          <a:pPr marL="457200" lvl="2" indent="-228600" algn="l" defTabSz="933450">
            <a:lnSpc>
              <a:spcPct val="100000"/>
            </a:lnSpc>
            <a:spcBef>
              <a:spcPct val="0"/>
            </a:spcBef>
            <a:spcAft>
              <a:spcPts val="0"/>
            </a:spcAft>
            <a:buChar char="•"/>
          </a:pPr>
          <a:r>
            <a:rPr lang="en-US" sz="2100" kern="1200">
              <a:solidFill>
                <a:srgbClr val="0E8D90"/>
              </a:solidFill>
            </a:rPr>
            <a:t>Any other setting that has the effect of isolating beneficiaries receiving Medicaid. </a:t>
          </a:r>
        </a:p>
      </dsp:txBody>
      <dsp:txXfrm>
        <a:off x="0" y="922257"/>
        <a:ext cx="10319302" cy="402407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B025A2-1F63-46F9-ACF4-82B67AE136DA}">
      <dsp:nvSpPr>
        <dsp:cNvPr id="0" name=""/>
        <dsp:cNvSpPr/>
      </dsp:nvSpPr>
      <dsp:spPr>
        <a:xfrm>
          <a:off x="0" y="504234"/>
          <a:ext cx="11056443" cy="789277"/>
        </a:xfrm>
        <a:prstGeom prst="rect">
          <a:avLst/>
        </a:prstGeom>
        <a:solidFill>
          <a:srgbClr val="0E8D90"/>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a:solidFill>
                <a:schemeClr val="bg1"/>
              </a:solidFill>
              <a:ea typeface="+mn-ea"/>
              <a:cs typeface="Times New Roman" panose="02020603050405020304" pitchFamily="18" charset="0"/>
            </a:rPr>
            <a:t>Facility Maintenance</a:t>
          </a:r>
          <a:endParaRPr lang="en-US" sz="3600" kern="1200">
            <a:solidFill>
              <a:schemeClr val="bg1"/>
            </a:solidFill>
          </a:endParaRPr>
        </a:p>
      </dsp:txBody>
      <dsp:txXfrm>
        <a:off x="0" y="504234"/>
        <a:ext cx="11056443" cy="789277"/>
      </dsp:txXfrm>
    </dsp:sp>
    <dsp:sp modelId="{302F8671-6A93-4164-95AE-A0C8B6CD32B7}">
      <dsp:nvSpPr>
        <dsp:cNvPr id="0" name=""/>
        <dsp:cNvSpPr/>
      </dsp:nvSpPr>
      <dsp:spPr>
        <a:xfrm>
          <a:off x="5463437" y="1525864"/>
          <a:ext cx="5593005" cy="3871810"/>
        </a:xfrm>
        <a:prstGeom prst="rect">
          <a:avLst/>
        </a:prstGeom>
        <a:solidFill>
          <a:srgbClr val="0E8D9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b="1" kern="1200"/>
            <a:t>Documents &amp; Logs:</a:t>
          </a:r>
          <a:endParaRPr lang="en-US" sz="2700" b="1" kern="1200">
            <a:solidFill>
              <a:schemeClr val="bg1"/>
            </a:solidFill>
            <a:latin typeface="+mj-lt"/>
          </a:endParaRPr>
        </a:p>
        <a:p>
          <a:pPr marL="228600" lvl="1" indent="-228600" algn="l" defTabSz="933450">
            <a:lnSpc>
              <a:spcPct val="90000"/>
            </a:lnSpc>
            <a:spcBef>
              <a:spcPct val="0"/>
            </a:spcBef>
            <a:spcAft>
              <a:spcPct val="15000"/>
            </a:spcAft>
            <a:buFont typeface="Wingdings" panose="05000000000000000000" pitchFamily="2" charset="2"/>
            <a:buChar char=""/>
          </a:pPr>
          <a:r>
            <a:rPr lang="en-US" sz="2100" kern="1200"/>
            <a:t>Policy for Repairs &amp; Maintenance</a:t>
          </a:r>
        </a:p>
        <a:p>
          <a:pPr marL="228600" lvl="1" indent="-228600" algn="l" defTabSz="933450">
            <a:lnSpc>
              <a:spcPct val="90000"/>
            </a:lnSpc>
            <a:spcBef>
              <a:spcPct val="0"/>
            </a:spcBef>
            <a:spcAft>
              <a:spcPct val="15000"/>
            </a:spcAft>
            <a:buFont typeface="Wingdings" panose="05000000000000000000" pitchFamily="2" charset="2"/>
            <a:buChar char=""/>
          </a:pPr>
          <a:r>
            <a:rPr lang="en-US" sz="2100" kern="1200"/>
            <a:t>Log of Maintenance, Repairs, &amp; Janitorial Services</a:t>
          </a:r>
        </a:p>
        <a:p>
          <a:pPr marL="228600" lvl="1" indent="-228600" algn="l" defTabSz="933450">
            <a:lnSpc>
              <a:spcPct val="90000"/>
            </a:lnSpc>
            <a:spcBef>
              <a:spcPct val="0"/>
            </a:spcBef>
            <a:spcAft>
              <a:spcPct val="15000"/>
            </a:spcAft>
            <a:buFont typeface="Wingdings" panose="05000000000000000000" pitchFamily="2" charset="2"/>
            <a:buChar char=""/>
          </a:pPr>
          <a:r>
            <a:rPr lang="en-US" sz="2100" kern="1200"/>
            <a:t>Pest Control</a:t>
          </a:r>
        </a:p>
        <a:p>
          <a:pPr marL="228600" lvl="1" indent="-228600" algn="l" defTabSz="933450">
            <a:lnSpc>
              <a:spcPct val="90000"/>
            </a:lnSpc>
            <a:spcBef>
              <a:spcPct val="0"/>
            </a:spcBef>
            <a:spcAft>
              <a:spcPct val="15000"/>
            </a:spcAft>
            <a:buFont typeface="Wingdings" panose="05000000000000000000" pitchFamily="2" charset="2"/>
            <a:buChar char=""/>
          </a:pPr>
          <a:r>
            <a:rPr lang="en-US" sz="2100" kern="1200"/>
            <a:t>Annual Fire Safety Inspection</a:t>
          </a:r>
        </a:p>
        <a:p>
          <a:pPr marL="228600" lvl="1" indent="-228600" algn="l" defTabSz="933450">
            <a:lnSpc>
              <a:spcPct val="90000"/>
            </a:lnSpc>
            <a:spcBef>
              <a:spcPct val="0"/>
            </a:spcBef>
            <a:spcAft>
              <a:spcPct val="15000"/>
            </a:spcAft>
            <a:buFont typeface="Wingdings" panose="05000000000000000000" pitchFamily="2" charset="2"/>
            <a:buChar char=""/>
          </a:pPr>
          <a:r>
            <a:rPr lang="en-US" sz="2100" kern="1200"/>
            <a:t>Annual Facility Review Attestation</a:t>
          </a:r>
        </a:p>
        <a:p>
          <a:pPr marL="228600" lvl="1" indent="-228600" algn="l" defTabSz="933450">
            <a:lnSpc>
              <a:spcPct val="90000"/>
            </a:lnSpc>
            <a:spcBef>
              <a:spcPct val="0"/>
            </a:spcBef>
            <a:spcAft>
              <a:spcPct val="15000"/>
            </a:spcAft>
            <a:buFont typeface="Wingdings" panose="05000000000000000000" pitchFamily="2" charset="2"/>
            <a:buChar char=""/>
          </a:pPr>
          <a:endParaRPr lang="en-US" sz="2100" kern="1200"/>
        </a:p>
      </dsp:txBody>
      <dsp:txXfrm>
        <a:off x="5463437" y="1525864"/>
        <a:ext cx="5593005" cy="3871810"/>
      </dsp:txXfrm>
    </dsp:sp>
    <dsp:sp modelId="{7C921B97-A377-43F6-A06B-51D51A6E3432}">
      <dsp:nvSpPr>
        <dsp:cNvPr id="0" name=""/>
        <dsp:cNvSpPr/>
      </dsp:nvSpPr>
      <dsp:spPr>
        <a:xfrm>
          <a:off x="11" y="1518527"/>
          <a:ext cx="5457263" cy="3872236"/>
        </a:xfrm>
        <a:prstGeom prst="rect">
          <a:avLst/>
        </a:prstGeom>
        <a:solidFill>
          <a:srgbClr val="0E8D9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b="1" kern="1200"/>
            <a:t>Maintenance Plans:</a:t>
          </a:r>
        </a:p>
        <a:p>
          <a:pPr marL="228600" lvl="1" indent="-228600" algn="l" defTabSz="933450">
            <a:lnSpc>
              <a:spcPct val="90000"/>
            </a:lnSpc>
            <a:spcBef>
              <a:spcPct val="0"/>
            </a:spcBef>
            <a:spcAft>
              <a:spcPct val="15000"/>
            </a:spcAft>
            <a:buFont typeface="Wingdings" panose="05000000000000000000" pitchFamily="2" charset="2"/>
            <a:buChar char=""/>
          </a:pPr>
          <a:r>
            <a:rPr lang="en-US" sz="2100" kern="1200"/>
            <a:t>Schedule for regular disposal of expired foods</a:t>
          </a:r>
        </a:p>
        <a:p>
          <a:pPr marL="228600" lvl="1" indent="-228600" algn="l" defTabSz="933450">
            <a:lnSpc>
              <a:spcPct val="90000"/>
            </a:lnSpc>
            <a:spcBef>
              <a:spcPct val="0"/>
            </a:spcBef>
            <a:spcAft>
              <a:spcPct val="15000"/>
            </a:spcAft>
            <a:buFont typeface="Wingdings" panose="05000000000000000000" pitchFamily="2" charset="2"/>
            <a:buChar char=""/>
          </a:pPr>
          <a:r>
            <a:rPr lang="en-US" sz="2100" kern="1200"/>
            <a:t>Schedule for testing exit alarms, smoke detectors, &amp; fire extinguishers</a:t>
          </a:r>
        </a:p>
        <a:p>
          <a:pPr marL="228600" lvl="1" indent="-228600" algn="l" defTabSz="933450">
            <a:lnSpc>
              <a:spcPct val="90000"/>
            </a:lnSpc>
            <a:spcBef>
              <a:spcPct val="0"/>
            </a:spcBef>
            <a:spcAft>
              <a:spcPct val="15000"/>
            </a:spcAft>
            <a:buFont typeface="Wingdings" panose="05000000000000000000" pitchFamily="2" charset="2"/>
            <a:buChar char=""/>
          </a:pPr>
          <a:r>
            <a:rPr lang="en-US" sz="2100" kern="1200"/>
            <a:t>Schedule replacement of blown out light bulbs throughout the facility.</a:t>
          </a:r>
        </a:p>
        <a:p>
          <a:pPr marL="228600" lvl="1" indent="-228600" algn="l" defTabSz="933450">
            <a:lnSpc>
              <a:spcPct val="90000"/>
            </a:lnSpc>
            <a:spcBef>
              <a:spcPct val="0"/>
            </a:spcBef>
            <a:spcAft>
              <a:spcPct val="15000"/>
            </a:spcAft>
            <a:buFont typeface="Wingdings" panose="05000000000000000000" pitchFamily="2" charset="2"/>
            <a:buChar char=""/>
          </a:pPr>
          <a:r>
            <a:rPr lang="en-US" sz="2100" kern="1200"/>
            <a:t>Schedule daily rounds to ensure adequate supply of tissue, soap and paper towels in restrooms</a:t>
          </a:r>
        </a:p>
        <a:p>
          <a:pPr marL="228600" lvl="1" indent="-228600" algn="l" defTabSz="933450">
            <a:lnSpc>
              <a:spcPct val="90000"/>
            </a:lnSpc>
            <a:spcBef>
              <a:spcPct val="0"/>
            </a:spcBef>
            <a:spcAft>
              <a:spcPct val="15000"/>
            </a:spcAft>
            <a:buFont typeface="Wingdings" panose="05000000000000000000" pitchFamily="2" charset="2"/>
            <a:buChar char=""/>
          </a:pPr>
          <a:r>
            <a:rPr lang="en-US" sz="2100" kern="1200"/>
            <a:t>Protocols of storage of toxic chemicals </a:t>
          </a:r>
        </a:p>
      </dsp:txBody>
      <dsp:txXfrm>
        <a:off x="11" y="1518527"/>
        <a:ext cx="5457263" cy="3872236"/>
      </dsp:txXfrm>
    </dsp:sp>
    <dsp:sp modelId="{B09577F5-1016-41EB-9F74-6B5DC15B5DAD}">
      <dsp:nvSpPr>
        <dsp:cNvPr id="0" name=""/>
        <dsp:cNvSpPr/>
      </dsp:nvSpPr>
      <dsp:spPr>
        <a:xfrm>
          <a:off x="0" y="5569794"/>
          <a:ext cx="11056443" cy="430201"/>
        </a:xfrm>
        <a:prstGeom prst="rect">
          <a:avLst/>
        </a:prstGeom>
        <a:solidFill>
          <a:srgbClr val="0E8D90"/>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14572C-282E-43C7-BF36-545803D6AF65}">
      <dsp:nvSpPr>
        <dsp:cNvPr id="0" name=""/>
        <dsp:cNvSpPr/>
      </dsp:nvSpPr>
      <dsp:spPr>
        <a:xfrm>
          <a:off x="8728" y="1357776"/>
          <a:ext cx="2786463" cy="2565144"/>
        </a:xfrm>
        <a:prstGeom prst="roundRect">
          <a:avLst>
            <a:gd name="adj" fmla="val 10000"/>
          </a:avLst>
        </a:prstGeom>
        <a:solidFill>
          <a:schemeClr val="tx2">
            <a:lumMod val="90000"/>
            <a:lumOff val="1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EB3BEF-CFD1-4CFA-AF6B-462851C9E6B1}">
      <dsp:nvSpPr>
        <dsp:cNvPr id="0" name=""/>
        <dsp:cNvSpPr/>
      </dsp:nvSpPr>
      <dsp:spPr>
        <a:xfrm>
          <a:off x="327545" y="1660653"/>
          <a:ext cx="2786463" cy="256514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100000"/>
            </a:lnSpc>
            <a:spcBef>
              <a:spcPct val="0"/>
            </a:spcBef>
            <a:spcAft>
              <a:spcPct val="35000"/>
            </a:spcAft>
            <a:buNone/>
          </a:pPr>
          <a:r>
            <a:rPr lang="en-US" sz="2000" b="1" kern="1200">
              <a:solidFill>
                <a:schemeClr val="tx2">
                  <a:lumMod val="75000"/>
                  <a:lumOff val="25000"/>
                </a:schemeClr>
              </a:solidFill>
              <a:latin typeface="+mj-lt"/>
            </a:rPr>
            <a:t>The E&amp;D Waiver is administered and operated by the Division of Medicaid.</a:t>
          </a:r>
        </a:p>
      </dsp:txBody>
      <dsp:txXfrm>
        <a:off x="402676" y="1735784"/>
        <a:ext cx="2636201" cy="2414882"/>
      </dsp:txXfrm>
    </dsp:sp>
    <dsp:sp modelId="{6ABC7ED1-D1EB-4CD2-8135-E8DD721CC261}">
      <dsp:nvSpPr>
        <dsp:cNvPr id="0" name=""/>
        <dsp:cNvSpPr/>
      </dsp:nvSpPr>
      <dsp:spPr>
        <a:xfrm>
          <a:off x="3432826" y="1357776"/>
          <a:ext cx="4311068" cy="2588284"/>
        </a:xfrm>
        <a:prstGeom prst="roundRect">
          <a:avLst>
            <a:gd name="adj" fmla="val 10000"/>
          </a:avLst>
        </a:prstGeom>
        <a:solidFill>
          <a:schemeClr val="tx2">
            <a:lumMod val="90000"/>
            <a:lumOff val="1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179A63-54C5-45D6-8A8D-DE4E6A20912C}">
      <dsp:nvSpPr>
        <dsp:cNvPr id="0" name=""/>
        <dsp:cNvSpPr/>
      </dsp:nvSpPr>
      <dsp:spPr>
        <a:xfrm>
          <a:off x="3751644" y="1660653"/>
          <a:ext cx="4311068" cy="258828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100000"/>
            </a:lnSpc>
            <a:spcBef>
              <a:spcPct val="0"/>
            </a:spcBef>
            <a:spcAft>
              <a:spcPct val="35000"/>
            </a:spcAft>
            <a:buNone/>
          </a:pPr>
          <a:r>
            <a:rPr lang="en-US" sz="2000" b="1" kern="1200">
              <a:solidFill>
                <a:schemeClr val="tx2">
                  <a:lumMod val="75000"/>
                  <a:lumOff val="25000"/>
                </a:schemeClr>
              </a:solidFill>
              <a:latin typeface="+mj-lt"/>
            </a:rPr>
            <a:t>Beneficiaries enrolled in the E&amp;D Waiver must reside in a private residence that is fully integrated with opportunities for full access to the greater community and meets the requirements of a Home and Community-Based (HCB) setting in 42 C.F.R. § 441.301(c)(4) and (5).</a:t>
          </a:r>
        </a:p>
      </dsp:txBody>
      <dsp:txXfrm>
        <a:off x="3827452" y="1736461"/>
        <a:ext cx="4159452" cy="2436668"/>
      </dsp:txXfrm>
    </dsp:sp>
    <dsp:sp modelId="{EF946502-C1CD-4ACD-BCC9-B4F3237A0C0C}">
      <dsp:nvSpPr>
        <dsp:cNvPr id="0" name=""/>
        <dsp:cNvSpPr/>
      </dsp:nvSpPr>
      <dsp:spPr>
        <a:xfrm>
          <a:off x="8381530" y="1357776"/>
          <a:ext cx="2888411" cy="2562448"/>
        </a:xfrm>
        <a:prstGeom prst="roundRect">
          <a:avLst>
            <a:gd name="adj" fmla="val 10000"/>
          </a:avLst>
        </a:prstGeom>
        <a:solidFill>
          <a:schemeClr val="tx2">
            <a:lumMod val="90000"/>
            <a:lumOff val="1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23EC6D-C836-4C81-B1B8-F360CC035E76}">
      <dsp:nvSpPr>
        <dsp:cNvPr id="0" name=""/>
        <dsp:cNvSpPr/>
      </dsp:nvSpPr>
      <dsp:spPr>
        <a:xfrm>
          <a:off x="8700348" y="1660653"/>
          <a:ext cx="2888411" cy="256244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100000"/>
            </a:lnSpc>
            <a:spcBef>
              <a:spcPct val="0"/>
            </a:spcBef>
            <a:spcAft>
              <a:spcPct val="35000"/>
            </a:spcAft>
            <a:buNone/>
          </a:pPr>
          <a:r>
            <a:rPr lang="en-US" sz="2000" b="1" kern="1200">
              <a:solidFill>
                <a:schemeClr val="tx2">
                  <a:lumMod val="75000"/>
                  <a:lumOff val="25000"/>
                </a:schemeClr>
              </a:solidFill>
              <a:latin typeface="+mj-lt"/>
            </a:rPr>
            <a:t>Beneficiaries enrolled in the E&amp;D Waiver are prohibited from receiving additional Medicaid services through another waiver program.</a:t>
          </a:r>
        </a:p>
      </dsp:txBody>
      <dsp:txXfrm>
        <a:off x="8775400" y="1735705"/>
        <a:ext cx="2738307" cy="241234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D21E74-C660-4BA4-8D81-8216C65956BD}">
      <dsp:nvSpPr>
        <dsp:cNvPr id="0" name=""/>
        <dsp:cNvSpPr/>
      </dsp:nvSpPr>
      <dsp:spPr>
        <a:xfrm>
          <a:off x="0" y="235470"/>
          <a:ext cx="8459433" cy="1649935"/>
        </a:xfrm>
        <a:prstGeom prst="rect">
          <a:avLst/>
        </a:prstGeom>
        <a:solidFill>
          <a:schemeClr val="lt1">
            <a:alpha val="90000"/>
            <a:hueOff val="0"/>
            <a:satOff val="0"/>
            <a:lumOff val="0"/>
            <a:alphaOff val="0"/>
          </a:schemeClr>
        </a:solidFill>
        <a:ln w="38100" cap="flat" cmpd="sng" algn="ctr">
          <a:solidFill>
            <a:srgbClr val="0E8D9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1313" tIns="312420" rIns="831313"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solidFill>
                <a:srgbClr val="0E8D90"/>
              </a:solidFill>
              <a:latin typeface="+mj-lt"/>
            </a:rPr>
            <a:t>Alarms missing or inoperable </a:t>
          </a:r>
        </a:p>
        <a:p>
          <a:pPr marL="114300" lvl="1" indent="-114300" algn="l" defTabSz="622300">
            <a:lnSpc>
              <a:spcPct val="90000"/>
            </a:lnSpc>
            <a:spcBef>
              <a:spcPct val="0"/>
            </a:spcBef>
            <a:spcAft>
              <a:spcPct val="15000"/>
            </a:spcAft>
            <a:buChar char="•"/>
          </a:pPr>
          <a:r>
            <a:rPr lang="en-US" sz="1400" kern="1200">
              <a:solidFill>
                <a:srgbClr val="0E8D90"/>
              </a:solidFill>
              <a:latin typeface="+mj-lt"/>
            </a:rPr>
            <a:t>Exit signs missing or inoperable </a:t>
          </a:r>
        </a:p>
        <a:p>
          <a:pPr marL="114300" lvl="1" indent="-114300" algn="l" defTabSz="622300">
            <a:lnSpc>
              <a:spcPct val="90000"/>
            </a:lnSpc>
            <a:spcBef>
              <a:spcPct val="0"/>
            </a:spcBef>
            <a:spcAft>
              <a:spcPct val="15000"/>
            </a:spcAft>
            <a:buChar char="•"/>
          </a:pPr>
          <a:r>
            <a:rPr lang="en-US" sz="1400" kern="1200">
              <a:solidFill>
                <a:srgbClr val="0E8D90"/>
              </a:solidFill>
              <a:latin typeface="+mj-lt"/>
            </a:rPr>
            <a:t>Hard to open/close</a:t>
          </a:r>
        </a:p>
        <a:p>
          <a:pPr marL="114300" lvl="1" indent="-114300" algn="l" defTabSz="622300">
            <a:lnSpc>
              <a:spcPct val="90000"/>
            </a:lnSpc>
            <a:spcBef>
              <a:spcPct val="0"/>
            </a:spcBef>
            <a:spcAft>
              <a:spcPct val="15000"/>
            </a:spcAft>
            <a:buChar char="•"/>
          </a:pPr>
          <a:r>
            <a:rPr lang="en-US" sz="1400" kern="1200">
              <a:solidFill>
                <a:srgbClr val="0E8D90"/>
              </a:solidFill>
              <a:latin typeface="+mj-lt"/>
            </a:rPr>
            <a:t>Improper direction of swing</a:t>
          </a:r>
        </a:p>
        <a:p>
          <a:pPr marL="114300" lvl="1" indent="-114300" algn="l" defTabSz="622300">
            <a:lnSpc>
              <a:spcPct val="90000"/>
            </a:lnSpc>
            <a:spcBef>
              <a:spcPct val="0"/>
            </a:spcBef>
            <a:spcAft>
              <a:spcPct val="15000"/>
            </a:spcAft>
            <a:buChar char="•"/>
          </a:pPr>
          <a:r>
            <a:rPr lang="en-US" sz="1400" kern="1200">
              <a:solidFill>
                <a:srgbClr val="0E8D90"/>
              </a:solidFill>
              <a:latin typeface="+mj-lt"/>
            </a:rPr>
            <a:t>Locked from inside</a:t>
          </a:r>
        </a:p>
      </dsp:txBody>
      <dsp:txXfrm>
        <a:off x="0" y="235470"/>
        <a:ext cx="8459433" cy="1649935"/>
      </dsp:txXfrm>
    </dsp:sp>
    <dsp:sp modelId="{9B57208D-4B7F-4C9F-AAF5-298229DE710D}">
      <dsp:nvSpPr>
        <dsp:cNvPr id="0" name=""/>
        <dsp:cNvSpPr/>
      </dsp:nvSpPr>
      <dsp:spPr>
        <a:xfrm>
          <a:off x="535563" y="14070"/>
          <a:ext cx="7497883" cy="442800"/>
        </a:xfrm>
        <a:prstGeom prst="roundRect">
          <a:avLst/>
        </a:prstGeom>
        <a:solidFill>
          <a:srgbClr val="0E8D9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3402" tIns="0" rIns="283402" bIns="0" numCol="1" spcCol="1270" anchor="ctr" anchorCtr="0">
          <a:noAutofit/>
        </a:bodyPr>
        <a:lstStyle/>
        <a:p>
          <a:pPr marL="0" lvl="0" indent="0" algn="l" defTabSz="889000">
            <a:lnSpc>
              <a:spcPct val="90000"/>
            </a:lnSpc>
            <a:spcBef>
              <a:spcPct val="0"/>
            </a:spcBef>
            <a:spcAft>
              <a:spcPct val="35000"/>
            </a:spcAft>
            <a:buNone/>
          </a:pPr>
          <a:r>
            <a:rPr lang="en-US" sz="2000" b="1" kern="1200">
              <a:latin typeface="+mj-lt"/>
            </a:rPr>
            <a:t>Exit doors:</a:t>
          </a:r>
        </a:p>
      </dsp:txBody>
      <dsp:txXfrm>
        <a:off x="557179" y="35686"/>
        <a:ext cx="7454651" cy="399568"/>
      </dsp:txXfrm>
    </dsp:sp>
    <dsp:sp modelId="{1F0EACC6-9D20-4CAB-9B13-4B9153481ACB}">
      <dsp:nvSpPr>
        <dsp:cNvPr id="0" name=""/>
        <dsp:cNvSpPr/>
      </dsp:nvSpPr>
      <dsp:spPr>
        <a:xfrm>
          <a:off x="0" y="2187806"/>
          <a:ext cx="8455791" cy="1368683"/>
        </a:xfrm>
        <a:prstGeom prst="rect">
          <a:avLst/>
        </a:prstGeom>
        <a:solidFill>
          <a:schemeClr val="lt1">
            <a:alpha val="90000"/>
            <a:hueOff val="0"/>
            <a:satOff val="0"/>
            <a:lumOff val="0"/>
            <a:alphaOff val="0"/>
          </a:schemeClr>
        </a:solidFill>
        <a:ln w="38100" cap="flat" cmpd="sng" algn="ctr">
          <a:solidFill>
            <a:srgbClr val="0E8D9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1313" tIns="312420" rIns="831313"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solidFill>
                <a:srgbClr val="0E8D90"/>
              </a:solidFill>
            </a:rPr>
            <a:t>Rest area used as junk storage</a:t>
          </a:r>
        </a:p>
        <a:p>
          <a:pPr marL="114300" lvl="1" indent="-114300" algn="l" defTabSz="622300">
            <a:lnSpc>
              <a:spcPct val="90000"/>
            </a:lnSpc>
            <a:spcBef>
              <a:spcPct val="0"/>
            </a:spcBef>
            <a:spcAft>
              <a:spcPct val="15000"/>
            </a:spcAft>
            <a:buChar char="•"/>
          </a:pPr>
          <a:r>
            <a:rPr lang="en-US" sz="1400" kern="1200">
              <a:solidFill>
                <a:srgbClr val="0E8D90"/>
              </a:solidFill>
            </a:rPr>
            <a:t>Doorways and exits blocked</a:t>
          </a:r>
        </a:p>
        <a:p>
          <a:pPr marL="114300" lvl="1" indent="-114300" algn="l" defTabSz="622300">
            <a:lnSpc>
              <a:spcPct val="90000"/>
            </a:lnSpc>
            <a:spcBef>
              <a:spcPct val="0"/>
            </a:spcBef>
            <a:spcAft>
              <a:spcPct val="15000"/>
            </a:spcAft>
            <a:buChar char="•"/>
          </a:pPr>
          <a:r>
            <a:rPr lang="en-US" sz="1400" kern="1200">
              <a:solidFill>
                <a:srgbClr val="0E8D90"/>
              </a:solidFill>
            </a:rPr>
            <a:t>Office space cluttered and unorganized</a:t>
          </a:r>
        </a:p>
        <a:p>
          <a:pPr marL="114300" lvl="1" indent="-114300" algn="l" defTabSz="622300">
            <a:lnSpc>
              <a:spcPct val="90000"/>
            </a:lnSpc>
            <a:spcBef>
              <a:spcPct val="0"/>
            </a:spcBef>
            <a:spcAft>
              <a:spcPct val="15000"/>
            </a:spcAft>
            <a:buChar char="•"/>
          </a:pPr>
          <a:r>
            <a:rPr lang="en-US" sz="1400" kern="1200">
              <a:solidFill>
                <a:srgbClr val="0E8D90"/>
              </a:solidFill>
            </a:rPr>
            <a:t>Storage closets/area accessible to beneficiaries</a:t>
          </a:r>
        </a:p>
      </dsp:txBody>
      <dsp:txXfrm>
        <a:off x="0" y="2187806"/>
        <a:ext cx="8455791" cy="1368683"/>
      </dsp:txXfrm>
    </dsp:sp>
    <dsp:sp modelId="{59F15F83-B0E6-4636-898C-00B9E1358351}">
      <dsp:nvSpPr>
        <dsp:cNvPr id="0" name=""/>
        <dsp:cNvSpPr/>
      </dsp:nvSpPr>
      <dsp:spPr>
        <a:xfrm>
          <a:off x="535563" y="1966406"/>
          <a:ext cx="7497883" cy="442800"/>
        </a:xfrm>
        <a:prstGeom prst="roundRect">
          <a:avLst/>
        </a:prstGeom>
        <a:solidFill>
          <a:srgbClr val="0E8D9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3402" tIns="0" rIns="283402" bIns="0" numCol="1" spcCol="1270" anchor="ctr" anchorCtr="0">
          <a:noAutofit/>
        </a:bodyPr>
        <a:lstStyle/>
        <a:p>
          <a:pPr marL="0" lvl="0" indent="0" algn="l" defTabSz="800100">
            <a:lnSpc>
              <a:spcPct val="90000"/>
            </a:lnSpc>
            <a:spcBef>
              <a:spcPct val="0"/>
            </a:spcBef>
            <a:spcAft>
              <a:spcPct val="35000"/>
            </a:spcAft>
            <a:buNone/>
          </a:pPr>
          <a:r>
            <a:rPr lang="en-US" sz="1800" b="1" kern="1200">
              <a:latin typeface="+mj-lt"/>
            </a:rPr>
            <a:t>Clutter:</a:t>
          </a:r>
        </a:p>
      </dsp:txBody>
      <dsp:txXfrm>
        <a:off x="557179" y="1988022"/>
        <a:ext cx="7454651" cy="399568"/>
      </dsp:txXfrm>
    </dsp:sp>
    <dsp:sp modelId="{E4E5D868-BA3D-4953-8FAD-7E0F573E71F6}">
      <dsp:nvSpPr>
        <dsp:cNvPr id="0" name=""/>
        <dsp:cNvSpPr/>
      </dsp:nvSpPr>
      <dsp:spPr>
        <a:xfrm>
          <a:off x="0" y="3858890"/>
          <a:ext cx="8444437" cy="2689263"/>
        </a:xfrm>
        <a:prstGeom prst="rect">
          <a:avLst/>
        </a:prstGeom>
        <a:solidFill>
          <a:schemeClr val="lt1">
            <a:alpha val="90000"/>
            <a:hueOff val="0"/>
            <a:satOff val="0"/>
            <a:lumOff val="0"/>
            <a:alphaOff val="0"/>
          </a:schemeClr>
        </a:solidFill>
        <a:ln w="38100" cap="flat" cmpd="sng" algn="ctr">
          <a:solidFill>
            <a:srgbClr val="0E8D9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1313" tIns="312420" rIns="831313"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solidFill>
                <a:srgbClr val="0E8D90"/>
              </a:solidFill>
            </a:rPr>
            <a:t>Damaged ceiling tile</a:t>
          </a:r>
        </a:p>
        <a:p>
          <a:pPr marL="114300" lvl="1" indent="-114300" algn="l" defTabSz="622300">
            <a:lnSpc>
              <a:spcPct val="90000"/>
            </a:lnSpc>
            <a:spcBef>
              <a:spcPct val="0"/>
            </a:spcBef>
            <a:spcAft>
              <a:spcPct val="15000"/>
            </a:spcAft>
            <a:buChar char="•"/>
          </a:pPr>
          <a:r>
            <a:rPr lang="en-US" sz="1400" kern="1200">
              <a:solidFill>
                <a:srgbClr val="0E8D90"/>
              </a:solidFill>
            </a:rPr>
            <a:t>Pest infestations</a:t>
          </a:r>
        </a:p>
        <a:p>
          <a:pPr marL="114300" lvl="1" indent="-114300" algn="l" defTabSz="622300">
            <a:lnSpc>
              <a:spcPct val="90000"/>
            </a:lnSpc>
            <a:spcBef>
              <a:spcPct val="0"/>
            </a:spcBef>
            <a:spcAft>
              <a:spcPct val="15000"/>
            </a:spcAft>
            <a:buChar char="•"/>
          </a:pPr>
          <a:r>
            <a:rPr lang="en-US" sz="1400" kern="1200">
              <a:solidFill>
                <a:srgbClr val="0E8D90"/>
              </a:solidFill>
            </a:rPr>
            <a:t>Lack of cleanliness of facility</a:t>
          </a:r>
        </a:p>
        <a:p>
          <a:pPr marL="114300" lvl="1" indent="-114300" algn="l" defTabSz="622300">
            <a:lnSpc>
              <a:spcPct val="90000"/>
            </a:lnSpc>
            <a:spcBef>
              <a:spcPct val="0"/>
            </a:spcBef>
            <a:spcAft>
              <a:spcPct val="15000"/>
            </a:spcAft>
            <a:buChar char="•"/>
          </a:pPr>
          <a:r>
            <a:rPr lang="en-US" sz="1400" kern="1200">
              <a:solidFill>
                <a:srgbClr val="0E8D90"/>
              </a:solidFill>
            </a:rPr>
            <a:t>Lack of ADA compliant ramps, rest rooms (participants), and passageways</a:t>
          </a:r>
        </a:p>
        <a:p>
          <a:pPr marL="114300" lvl="1" indent="-114300" algn="l" defTabSz="622300">
            <a:lnSpc>
              <a:spcPct val="90000"/>
            </a:lnSpc>
            <a:spcBef>
              <a:spcPct val="0"/>
            </a:spcBef>
            <a:spcAft>
              <a:spcPct val="15000"/>
            </a:spcAft>
            <a:buChar char="•"/>
          </a:pPr>
          <a:r>
            <a:rPr lang="en-US" sz="1400" kern="1200">
              <a:solidFill>
                <a:srgbClr val="0E8D90"/>
              </a:solidFill>
            </a:rPr>
            <a:t>Use of participant restrooms by employees</a:t>
          </a:r>
        </a:p>
        <a:p>
          <a:pPr marL="114300" lvl="1" indent="-114300" algn="l" defTabSz="622300">
            <a:lnSpc>
              <a:spcPct val="90000"/>
            </a:lnSpc>
            <a:spcBef>
              <a:spcPct val="0"/>
            </a:spcBef>
            <a:spcAft>
              <a:spcPct val="15000"/>
            </a:spcAft>
            <a:buChar char="•"/>
          </a:pPr>
          <a:r>
            <a:rPr lang="en-US" sz="1400" kern="1200">
              <a:solidFill>
                <a:srgbClr val="0E8D90"/>
              </a:solidFill>
            </a:rPr>
            <a:t>Inoperable call buttons</a:t>
          </a:r>
        </a:p>
        <a:p>
          <a:pPr marL="114300" lvl="1" indent="-114300" algn="l" defTabSz="622300">
            <a:lnSpc>
              <a:spcPct val="90000"/>
            </a:lnSpc>
            <a:spcBef>
              <a:spcPct val="0"/>
            </a:spcBef>
            <a:spcAft>
              <a:spcPct val="15000"/>
            </a:spcAft>
            <a:buChar char="•"/>
          </a:pPr>
          <a:r>
            <a:rPr lang="en-US" sz="1400" kern="1200">
              <a:solidFill>
                <a:srgbClr val="0E8D90"/>
              </a:solidFill>
            </a:rPr>
            <a:t>Torn and damaged furniture</a:t>
          </a:r>
        </a:p>
        <a:p>
          <a:pPr marL="114300" lvl="1" indent="-114300" algn="l" defTabSz="622300">
            <a:lnSpc>
              <a:spcPct val="90000"/>
            </a:lnSpc>
            <a:spcBef>
              <a:spcPct val="0"/>
            </a:spcBef>
            <a:spcAft>
              <a:spcPct val="15000"/>
            </a:spcAft>
            <a:buChar char="•"/>
          </a:pPr>
          <a:r>
            <a:rPr lang="en-US" sz="1400" kern="1200">
              <a:solidFill>
                <a:srgbClr val="0E8D90"/>
              </a:solidFill>
            </a:rPr>
            <a:t>Inadequate lighting throughout facility</a:t>
          </a:r>
        </a:p>
        <a:p>
          <a:pPr marL="114300" lvl="1" indent="-114300" algn="l" defTabSz="622300">
            <a:lnSpc>
              <a:spcPct val="90000"/>
            </a:lnSpc>
            <a:spcBef>
              <a:spcPct val="0"/>
            </a:spcBef>
            <a:spcAft>
              <a:spcPct val="15000"/>
            </a:spcAft>
            <a:buChar char="•"/>
          </a:pPr>
          <a:r>
            <a:rPr lang="en-US" sz="1400" kern="1200">
              <a:solidFill>
                <a:srgbClr val="0E8D90"/>
              </a:solidFill>
            </a:rPr>
            <a:t>Lack of thresholds and damaged flooring</a:t>
          </a:r>
        </a:p>
        <a:p>
          <a:pPr marL="114300" lvl="1" indent="-114300" algn="l" defTabSz="622300">
            <a:lnSpc>
              <a:spcPct val="90000"/>
            </a:lnSpc>
            <a:spcBef>
              <a:spcPct val="0"/>
            </a:spcBef>
            <a:spcAft>
              <a:spcPct val="15000"/>
            </a:spcAft>
            <a:buChar char="•"/>
          </a:pPr>
          <a:r>
            <a:rPr lang="en-US" sz="1400" kern="1200">
              <a:solidFill>
                <a:srgbClr val="0E8D90"/>
              </a:solidFill>
            </a:rPr>
            <a:t>Toiletries for the restroom (paper towels, soap, tissue)</a:t>
          </a:r>
        </a:p>
      </dsp:txBody>
      <dsp:txXfrm>
        <a:off x="0" y="3858890"/>
        <a:ext cx="8444437" cy="2689263"/>
      </dsp:txXfrm>
    </dsp:sp>
    <dsp:sp modelId="{FB19E8B4-DC7F-4781-A33A-D0F5E1E9AC29}">
      <dsp:nvSpPr>
        <dsp:cNvPr id="0" name=""/>
        <dsp:cNvSpPr/>
      </dsp:nvSpPr>
      <dsp:spPr>
        <a:xfrm>
          <a:off x="535563" y="3637490"/>
          <a:ext cx="7497883" cy="442800"/>
        </a:xfrm>
        <a:prstGeom prst="roundRect">
          <a:avLst/>
        </a:prstGeom>
        <a:solidFill>
          <a:srgbClr val="0E8D9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3402" tIns="0" rIns="283402" bIns="0" numCol="1" spcCol="1270" anchor="ctr" anchorCtr="0">
          <a:noAutofit/>
        </a:bodyPr>
        <a:lstStyle/>
        <a:p>
          <a:pPr marL="0" lvl="0" indent="0" algn="l" defTabSz="800100">
            <a:lnSpc>
              <a:spcPct val="90000"/>
            </a:lnSpc>
            <a:spcBef>
              <a:spcPct val="0"/>
            </a:spcBef>
            <a:spcAft>
              <a:spcPct val="35000"/>
            </a:spcAft>
            <a:buNone/>
          </a:pPr>
          <a:r>
            <a:rPr lang="en-US" sz="1800" b="1" kern="1200">
              <a:latin typeface="+mj-lt"/>
            </a:rPr>
            <a:t>Other:</a:t>
          </a:r>
        </a:p>
      </dsp:txBody>
      <dsp:txXfrm>
        <a:off x="557179" y="3659106"/>
        <a:ext cx="7454651" cy="39956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3323FB-4594-4008-9BF4-9E46129B283C}">
      <dsp:nvSpPr>
        <dsp:cNvPr id="0" name=""/>
        <dsp:cNvSpPr/>
      </dsp:nvSpPr>
      <dsp:spPr>
        <a:xfrm>
          <a:off x="948796" y="1165258"/>
          <a:ext cx="1452199" cy="1452199"/>
        </a:xfrm>
        <a:prstGeom prst="rect">
          <a:avLst/>
        </a:prstGeom>
        <a:blipFill>
          <a:blip xmlns:r="http://schemas.openxmlformats.org/officeDocument/2006/relationships">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C48937-69F8-45F2-A894-2713D73BAFCD}">
      <dsp:nvSpPr>
        <dsp:cNvPr id="0" name=""/>
        <dsp:cNvSpPr/>
      </dsp:nvSpPr>
      <dsp:spPr>
        <a:xfrm>
          <a:off x="61341" y="3000802"/>
          <a:ext cx="322710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pPr>
          <a:r>
            <a:rPr lang="en-US" sz="2100" b="1" kern="1200">
              <a:solidFill>
                <a:schemeClr val="accent6">
                  <a:lumMod val="75000"/>
                </a:schemeClr>
              </a:solidFill>
              <a:latin typeface="+mj-lt"/>
            </a:rPr>
            <a:t>Organizational Chart example</a:t>
          </a:r>
        </a:p>
      </dsp:txBody>
      <dsp:txXfrm>
        <a:off x="61341" y="3000802"/>
        <a:ext cx="3227108" cy="720000"/>
      </dsp:txXfrm>
    </dsp:sp>
    <dsp:sp modelId="{DCE0CC03-7D15-4F39-88C8-F8B57B46E2EE}">
      <dsp:nvSpPr>
        <dsp:cNvPr id="0" name=""/>
        <dsp:cNvSpPr/>
      </dsp:nvSpPr>
      <dsp:spPr>
        <a:xfrm>
          <a:off x="4740648" y="1165258"/>
          <a:ext cx="1452199" cy="1452199"/>
        </a:xfrm>
        <a:prstGeom prst="rect">
          <a:avLst/>
        </a:prstGeom>
        <a:blipFill>
          <a:blip xmlns:r="http://schemas.openxmlformats.org/officeDocument/2006/relationships">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FA753F-4213-4D2C-8995-2934412F7F09}">
      <dsp:nvSpPr>
        <dsp:cNvPr id="0" name=""/>
        <dsp:cNvSpPr/>
      </dsp:nvSpPr>
      <dsp:spPr>
        <a:xfrm>
          <a:off x="3853194" y="3000802"/>
          <a:ext cx="322710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pPr>
          <a:r>
            <a:rPr lang="en-US" sz="2100" b="1" kern="1200">
              <a:solidFill>
                <a:schemeClr val="accent6">
                  <a:lumMod val="75000"/>
                </a:schemeClr>
              </a:solidFill>
              <a:latin typeface="+mj-lt"/>
            </a:rPr>
            <a:t>Staff Responsibilities &amp; Credentials</a:t>
          </a:r>
        </a:p>
      </dsp:txBody>
      <dsp:txXfrm>
        <a:off x="3853194" y="3000802"/>
        <a:ext cx="3227108" cy="720000"/>
      </dsp:txXfrm>
    </dsp:sp>
    <dsp:sp modelId="{7D4DAED6-CE69-401F-A729-70AB5F8AC35E}">
      <dsp:nvSpPr>
        <dsp:cNvPr id="0" name=""/>
        <dsp:cNvSpPr/>
      </dsp:nvSpPr>
      <dsp:spPr>
        <a:xfrm>
          <a:off x="8532501" y="1165258"/>
          <a:ext cx="1452199" cy="1452199"/>
        </a:xfrm>
        <a:prstGeom prst="rect">
          <a:avLst/>
        </a:prstGeom>
        <a:blipFill>
          <a:blip xmlns:r="http://schemas.openxmlformats.org/officeDocument/2006/relationships">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686C14-CFB3-429B-A4AF-C3AF2BD65DCD}">
      <dsp:nvSpPr>
        <dsp:cNvPr id="0" name=""/>
        <dsp:cNvSpPr/>
      </dsp:nvSpPr>
      <dsp:spPr>
        <a:xfrm>
          <a:off x="7645047" y="3000802"/>
          <a:ext cx="322710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pPr>
          <a:r>
            <a:rPr lang="en-US" sz="2100" b="1" kern="1200">
              <a:solidFill>
                <a:schemeClr val="accent6">
                  <a:lumMod val="75000"/>
                </a:schemeClr>
              </a:solidFill>
              <a:latin typeface="+mj-lt"/>
            </a:rPr>
            <a:t>Background, OIG, and  Nurse Aide Registry Checks</a:t>
          </a:r>
        </a:p>
      </dsp:txBody>
      <dsp:txXfrm>
        <a:off x="7645047" y="3000802"/>
        <a:ext cx="3227108" cy="72000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2C47F5-63D7-42B7-BAA2-D7349715C57E}">
      <dsp:nvSpPr>
        <dsp:cNvPr id="0" name=""/>
        <dsp:cNvSpPr/>
      </dsp:nvSpPr>
      <dsp:spPr>
        <a:xfrm>
          <a:off x="5279868" y="2531443"/>
          <a:ext cx="196905" cy="862632"/>
        </a:xfrm>
        <a:custGeom>
          <a:avLst/>
          <a:gdLst/>
          <a:ahLst/>
          <a:cxnLst/>
          <a:rect l="0" t="0" r="0" b="0"/>
          <a:pathLst>
            <a:path>
              <a:moveTo>
                <a:pt x="196905" y="0"/>
              </a:moveTo>
              <a:lnTo>
                <a:pt x="196905" y="862632"/>
              </a:lnTo>
              <a:lnTo>
                <a:pt x="0" y="862632"/>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6C0221-60E9-42CD-85C9-9055BF5B85FF}">
      <dsp:nvSpPr>
        <dsp:cNvPr id="0" name=""/>
        <dsp:cNvSpPr/>
      </dsp:nvSpPr>
      <dsp:spPr>
        <a:xfrm>
          <a:off x="5476774" y="2531443"/>
          <a:ext cx="4538194" cy="1725264"/>
        </a:xfrm>
        <a:custGeom>
          <a:avLst/>
          <a:gdLst/>
          <a:ahLst/>
          <a:cxnLst/>
          <a:rect l="0" t="0" r="0" b="0"/>
          <a:pathLst>
            <a:path>
              <a:moveTo>
                <a:pt x="0" y="0"/>
              </a:moveTo>
              <a:lnTo>
                <a:pt x="0" y="1528358"/>
              </a:lnTo>
              <a:lnTo>
                <a:pt x="4538194" y="1528358"/>
              </a:lnTo>
              <a:lnTo>
                <a:pt x="4538194" y="172526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2F8BBB-E899-45FA-9B1E-55D7F6BE63A2}">
      <dsp:nvSpPr>
        <dsp:cNvPr id="0" name=""/>
        <dsp:cNvSpPr/>
      </dsp:nvSpPr>
      <dsp:spPr>
        <a:xfrm>
          <a:off x="5428297" y="2531443"/>
          <a:ext cx="91440" cy="1719872"/>
        </a:xfrm>
        <a:custGeom>
          <a:avLst/>
          <a:gdLst/>
          <a:ahLst/>
          <a:cxnLst/>
          <a:rect l="0" t="0" r="0" b="0"/>
          <a:pathLst>
            <a:path>
              <a:moveTo>
                <a:pt x="48476" y="0"/>
              </a:moveTo>
              <a:lnTo>
                <a:pt x="48476" y="1522967"/>
              </a:lnTo>
              <a:lnTo>
                <a:pt x="45720" y="1522967"/>
              </a:lnTo>
              <a:lnTo>
                <a:pt x="45720" y="1719872"/>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BD37D0-4A08-4661-8A02-8ADCF2ABF3D9}">
      <dsp:nvSpPr>
        <dsp:cNvPr id="0" name=""/>
        <dsp:cNvSpPr/>
      </dsp:nvSpPr>
      <dsp:spPr>
        <a:xfrm>
          <a:off x="5476774" y="2531443"/>
          <a:ext cx="2309565" cy="1720791"/>
        </a:xfrm>
        <a:custGeom>
          <a:avLst/>
          <a:gdLst/>
          <a:ahLst/>
          <a:cxnLst/>
          <a:rect l="0" t="0" r="0" b="0"/>
          <a:pathLst>
            <a:path>
              <a:moveTo>
                <a:pt x="0" y="0"/>
              </a:moveTo>
              <a:lnTo>
                <a:pt x="0" y="1523886"/>
              </a:lnTo>
              <a:lnTo>
                <a:pt x="2309565" y="1523886"/>
              </a:lnTo>
              <a:lnTo>
                <a:pt x="2309565" y="172079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FC17AC-06DE-423B-984F-14B239A9423A}">
      <dsp:nvSpPr>
        <dsp:cNvPr id="0" name=""/>
        <dsp:cNvSpPr/>
      </dsp:nvSpPr>
      <dsp:spPr>
        <a:xfrm>
          <a:off x="3207676" y="2531443"/>
          <a:ext cx="2269097" cy="1725264"/>
        </a:xfrm>
        <a:custGeom>
          <a:avLst/>
          <a:gdLst/>
          <a:ahLst/>
          <a:cxnLst/>
          <a:rect l="0" t="0" r="0" b="0"/>
          <a:pathLst>
            <a:path>
              <a:moveTo>
                <a:pt x="2269097" y="0"/>
              </a:moveTo>
              <a:lnTo>
                <a:pt x="2269097" y="1528358"/>
              </a:lnTo>
              <a:lnTo>
                <a:pt x="0" y="1528358"/>
              </a:lnTo>
              <a:lnTo>
                <a:pt x="0" y="172526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EF6179-950F-4538-9183-F2B25C4EC671}">
      <dsp:nvSpPr>
        <dsp:cNvPr id="0" name=""/>
        <dsp:cNvSpPr/>
      </dsp:nvSpPr>
      <dsp:spPr>
        <a:xfrm>
          <a:off x="938579" y="2531443"/>
          <a:ext cx="4538194" cy="1725264"/>
        </a:xfrm>
        <a:custGeom>
          <a:avLst/>
          <a:gdLst/>
          <a:ahLst/>
          <a:cxnLst/>
          <a:rect l="0" t="0" r="0" b="0"/>
          <a:pathLst>
            <a:path>
              <a:moveTo>
                <a:pt x="4538194" y="0"/>
              </a:moveTo>
              <a:lnTo>
                <a:pt x="4538194" y="1528358"/>
              </a:lnTo>
              <a:lnTo>
                <a:pt x="0" y="1528358"/>
              </a:lnTo>
              <a:lnTo>
                <a:pt x="0" y="172526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7B11F2-09D8-42A0-B8C9-B16C532A5814}">
      <dsp:nvSpPr>
        <dsp:cNvPr id="0" name=""/>
        <dsp:cNvSpPr/>
      </dsp:nvSpPr>
      <dsp:spPr>
        <a:xfrm>
          <a:off x="3845527" y="1527124"/>
          <a:ext cx="3262493" cy="1004319"/>
        </a:xfrm>
        <a:prstGeom prst="rect">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t>Administrator/CEO/President</a:t>
          </a:r>
        </a:p>
      </dsp:txBody>
      <dsp:txXfrm>
        <a:off x="3845527" y="1527124"/>
        <a:ext cx="3262493" cy="1004319"/>
      </dsp:txXfrm>
    </dsp:sp>
    <dsp:sp modelId="{07CAA76C-13D5-444F-A62B-51F3BB5C4917}">
      <dsp:nvSpPr>
        <dsp:cNvPr id="0" name=""/>
        <dsp:cNvSpPr/>
      </dsp:nvSpPr>
      <dsp:spPr>
        <a:xfrm>
          <a:off x="935" y="4256707"/>
          <a:ext cx="1875286" cy="937643"/>
        </a:xfrm>
        <a:prstGeom prst="rect">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t>Licensed Nurse</a:t>
          </a:r>
        </a:p>
      </dsp:txBody>
      <dsp:txXfrm>
        <a:off x="935" y="4256707"/>
        <a:ext cx="1875286" cy="937643"/>
      </dsp:txXfrm>
    </dsp:sp>
    <dsp:sp modelId="{1921776C-41EF-472D-9131-90E27EBA45A4}">
      <dsp:nvSpPr>
        <dsp:cNvPr id="0" name=""/>
        <dsp:cNvSpPr/>
      </dsp:nvSpPr>
      <dsp:spPr>
        <a:xfrm>
          <a:off x="2270033" y="4256707"/>
          <a:ext cx="1875286" cy="937643"/>
        </a:xfrm>
        <a:prstGeom prst="rect">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t>Activities Director</a:t>
          </a:r>
        </a:p>
      </dsp:txBody>
      <dsp:txXfrm>
        <a:off x="2270033" y="4256707"/>
        <a:ext cx="1875286" cy="937643"/>
      </dsp:txXfrm>
    </dsp:sp>
    <dsp:sp modelId="{456A6E58-8EB7-4976-B881-2AEAF4B8366B}">
      <dsp:nvSpPr>
        <dsp:cNvPr id="0" name=""/>
        <dsp:cNvSpPr/>
      </dsp:nvSpPr>
      <dsp:spPr>
        <a:xfrm>
          <a:off x="6848696" y="4252234"/>
          <a:ext cx="1875286" cy="937643"/>
        </a:xfrm>
        <a:prstGeom prst="rect">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t>Food Services Coordinator/ Food Server</a:t>
          </a:r>
        </a:p>
      </dsp:txBody>
      <dsp:txXfrm>
        <a:off x="6848696" y="4252234"/>
        <a:ext cx="1875286" cy="937643"/>
      </dsp:txXfrm>
    </dsp:sp>
    <dsp:sp modelId="{2C048929-6642-41F2-B760-9B92CBA46B68}">
      <dsp:nvSpPr>
        <dsp:cNvPr id="0" name=""/>
        <dsp:cNvSpPr/>
      </dsp:nvSpPr>
      <dsp:spPr>
        <a:xfrm>
          <a:off x="4536373" y="4251315"/>
          <a:ext cx="1875286" cy="937643"/>
        </a:xfrm>
        <a:prstGeom prst="rect">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t>Program Assistant</a:t>
          </a:r>
        </a:p>
      </dsp:txBody>
      <dsp:txXfrm>
        <a:off x="4536373" y="4251315"/>
        <a:ext cx="1875286" cy="937643"/>
      </dsp:txXfrm>
    </dsp:sp>
    <dsp:sp modelId="{FD4FD7BB-B994-4B0A-9591-3E9ACD76CCF6}">
      <dsp:nvSpPr>
        <dsp:cNvPr id="0" name=""/>
        <dsp:cNvSpPr/>
      </dsp:nvSpPr>
      <dsp:spPr>
        <a:xfrm>
          <a:off x="9077325" y="4256707"/>
          <a:ext cx="1875286" cy="937643"/>
        </a:xfrm>
        <a:prstGeom prst="rect">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t>Driver</a:t>
          </a:r>
        </a:p>
      </dsp:txBody>
      <dsp:txXfrm>
        <a:off x="9077325" y="4256707"/>
        <a:ext cx="1875286" cy="937643"/>
      </dsp:txXfrm>
    </dsp:sp>
    <dsp:sp modelId="{E02DC2AC-8902-4174-ADF7-49CE5D395A10}">
      <dsp:nvSpPr>
        <dsp:cNvPr id="0" name=""/>
        <dsp:cNvSpPr/>
      </dsp:nvSpPr>
      <dsp:spPr>
        <a:xfrm>
          <a:off x="3404581" y="2925253"/>
          <a:ext cx="1875286" cy="937643"/>
        </a:xfrm>
        <a:prstGeom prst="rect">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t>Program Director</a:t>
          </a:r>
        </a:p>
      </dsp:txBody>
      <dsp:txXfrm>
        <a:off x="3404581" y="2925253"/>
        <a:ext cx="1875286" cy="937643"/>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5CBAA9-6D95-4ACE-A8DA-29ED5B85E54C}">
      <dsp:nvSpPr>
        <dsp:cNvPr id="0" name=""/>
        <dsp:cNvSpPr/>
      </dsp:nvSpPr>
      <dsp:spPr>
        <a:xfrm>
          <a:off x="7996191" y="2179757"/>
          <a:ext cx="1757913" cy="828994"/>
        </a:xfrm>
        <a:custGeom>
          <a:avLst/>
          <a:gdLst/>
          <a:ahLst/>
          <a:cxnLst/>
          <a:rect l="0" t="0" r="0" b="0"/>
          <a:pathLst>
            <a:path>
              <a:moveTo>
                <a:pt x="0" y="0"/>
              </a:moveTo>
              <a:lnTo>
                <a:pt x="0" y="576216"/>
              </a:lnTo>
              <a:lnTo>
                <a:pt x="1757913" y="576216"/>
              </a:lnTo>
              <a:lnTo>
                <a:pt x="1757913" y="828994"/>
              </a:lnTo>
            </a:path>
          </a:pathLst>
        </a:custGeom>
        <a:noFill/>
        <a:ln w="1905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E9F0AD-8D2F-4FFF-9A76-49B8F72CF52C}">
      <dsp:nvSpPr>
        <dsp:cNvPr id="0" name=""/>
        <dsp:cNvSpPr/>
      </dsp:nvSpPr>
      <dsp:spPr>
        <a:xfrm>
          <a:off x="6375596" y="2179757"/>
          <a:ext cx="1620594" cy="828994"/>
        </a:xfrm>
        <a:custGeom>
          <a:avLst/>
          <a:gdLst/>
          <a:ahLst/>
          <a:cxnLst/>
          <a:rect l="0" t="0" r="0" b="0"/>
          <a:pathLst>
            <a:path>
              <a:moveTo>
                <a:pt x="1620594" y="0"/>
              </a:moveTo>
              <a:lnTo>
                <a:pt x="1620594" y="576216"/>
              </a:lnTo>
              <a:lnTo>
                <a:pt x="0" y="576216"/>
              </a:lnTo>
              <a:lnTo>
                <a:pt x="0" y="828994"/>
              </a:lnTo>
            </a:path>
          </a:pathLst>
        </a:custGeom>
        <a:noFill/>
        <a:ln w="1905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A7A273-14DA-4C66-BB71-6A6C00115834}">
      <dsp:nvSpPr>
        <dsp:cNvPr id="0" name=""/>
        <dsp:cNvSpPr/>
      </dsp:nvSpPr>
      <dsp:spPr>
        <a:xfrm>
          <a:off x="538" y="482489"/>
          <a:ext cx="2728636" cy="173268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BC459D-0C2C-4A92-8564-126347F9095D}">
      <dsp:nvSpPr>
        <dsp:cNvPr id="0" name=""/>
        <dsp:cNvSpPr/>
      </dsp:nvSpPr>
      <dsp:spPr>
        <a:xfrm>
          <a:off x="303720" y="770512"/>
          <a:ext cx="2728636" cy="1732683"/>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accent3">
                  <a:lumMod val="75000"/>
                </a:schemeClr>
              </a:solidFill>
              <a:latin typeface="+mj-lt"/>
            </a:rPr>
            <a:t>Fails an annual random drug test. </a:t>
          </a:r>
        </a:p>
      </dsp:txBody>
      <dsp:txXfrm>
        <a:off x="354469" y="821261"/>
        <a:ext cx="2627138" cy="1631185"/>
      </dsp:txXfrm>
    </dsp:sp>
    <dsp:sp modelId="{474575A3-05BA-4056-A42A-1C3BF0E55AC1}">
      <dsp:nvSpPr>
        <dsp:cNvPr id="0" name=""/>
        <dsp:cNvSpPr/>
      </dsp:nvSpPr>
      <dsp:spPr>
        <a:xfrm>
          <a:off x="3335538" y="482489"/>
          <a:ext cx="2728636" cy="173268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AF797C-427C-4193-8190-228EE4C2E74B}">
      <dsp:nvSpPr>
        <dsp:cNvPr id="0" name=""/>
        <dsp:cNvSpPr/>
      </dsp:nvSpPr>
      <dsp:spPr>
        <a:xfrm>
          <a:off x="3638720" y="770512"/>
          <a:ext cx="2728636" cy="1732683"/>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accent3">
                  <a:lumMod val="75000"/>
                </a:schemeClr>
              </a:solidFill>
              <a:latin typeface="+mj-lt"/>
            </a:rPr>
            <a:t>Has a suspended or revoked driver’s license for moving traffic violations in the previous five (5) years as verified by an annual MVR.</a:t>
          </a:r>
        </a:p>
      </dsp:txBody>
      <dsp:txXfrm>
        <a:off x="3689469" y="821261"/>
        <a:ext cx="2627138" cy="1631185"/>
      </dsp:txXfrm>
    </dsp:sp>
    <dsp:sp modelId="{5A07E800-6D08-43F1-8F58-033FCBD094F9}">
      <dsp:nvSpPr>
        <dsp:cNvPr id="0" name=""/>
        <dsp:cNvSpPr/>
      </dsp:nvSpPr>
      <dsp:spPr>
        <a:xfrm>
          <a:off x="6631873" y="447073"/>
          <a:ext cx="2728636" cy="173268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69C284-7AE4-4378-91D6-CF6FAE518DAD}">
      <dsp:nvSpPr>
        <dsp:cNvPr id="0" name=""/>
        <dsp:cNvSpPr/>
      </dsp:nvSpPr>
      <dsp:spPr>
        <a:xfrm>
          <a:off x="6935055" y="735096"/>
          <a:ext cx="2728636" cy="1732683"/>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accent3">
                  <a:lumMod val="75000"/>
                </a:schemeClr>
              </a:solidFill>
              <a:latin typeface="+mj-lt"/>
            </a:rPr>
            <a:t>Is convicted of: </a:t>
          </a:r>
        </a:p>
      </dsp:txBody>
      <dsp:txXfrm>
        <a:off x="6985804" y="785845"/>
        <a:ext cx="2627138" cy="1631185"/>
      </dsp:txXfrm>
    </dsp:sp>
    <dsp:sp modelId="{6F080D71-7288-4144-950C-EE2EA15EA903}">
      <dsp:nvSpPr>
        <dsp:cNvPr id="0" name=""/>
        <dsp:cNvSpPr/>
      </dsp:nvSpPr>
      <dsp:spPr>
        <a:xfrm>
          <a:off x="4959530" y="3008751"/>
          <a:ext cx="2832133" cy="189006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B38FC0-9AEA-45FA-9128-FBEA696DE262}">
      <dsp:nvSpPr>
        <dsp:cNvPr id="0" name=""/>
        <dsp:cNvSpPr/>
      </dsp:nvSpPr>
      <dsp:spPr>
        <a:xfrm>
          <a:off x="5262712" y="3296774"/>
          <a:ext cx="2832133" cy="1890063"/>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accent3">
                  <a:lumMod val="75000"/>
                </a:schemeClr>
              </a:solidFill>
              <a:latin typeface="+mj-lt"/>
            </a:rPr>
            <a:t>Two (2) moving violations or accidents related to transportation in the previous five (5) years as verified by an annual Motor Vehicle Report 68 (MVR), or </a:t>
          </a:r>
        </a:p>
      </dsp:txBody>
      <dsp:txXfrm>
        <a:off x="5318070" y="3352132"/>
        <a:ext cx="2721417" cy="1779347"/>
      </dsp:txXfrm>
    </dsp:sp>
    <dsp:sp modelId="{404A9A71-8947-4BC2-A7CE-D5B9BB154512}">
      <dsp:nvSpPr>
        <dsp:cNvPr id="0" name=""/>
        <dsp:cNvSpPr/>
      </dsp:nvSpPr>
      <dsp:spPr>
        <a:xfrm>
          <a:off x="8398027" y="3008751"/>
          <a:ext cx="2712155" cy="1874937"/>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102AAE-45EE-458F-B11B-F5166A5396EC}">
      <dsp:nvSpPr>
        <dsp:cNvPr id="0" name=""/>
        <dsp:cNvSpPr/>
      </dsp:nvSpPr>
      <dsp:spPr>
        <a:xfrm>
          <a:off x="8701209" y="3296774"/>
          <a:ext cx="2712155" cy="1874937"/>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accent3">
                  <a:lumMod val="75000"/>
                </a:schemeClr>
              </a:solidFill>
              <a:latin typeface="+mj-lt"/>
            </a:rPr>
            <a:t>(2) Any federal or state crime listed in Miss. Code Ann § 43-13-121. </a:t>
          </a:r>
        </a:p>
      </dsp:txBody>
      <dsp:txXfrm>
        <a:off x="8756124" y="3351689"/>
        <a:ext cx="2602325" cy="176510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94A140-0A45-4148-AA0D-3F88DD6E63E4}">
      <dsp:nvSpPr>
        <dsp:cNvPr id="0" name=""/>
        <dsp:cNvSpPr/>
      </dsp:nvSpPr>
      <dsp:spPr>
        <a:xfrm>
          <a:off x="0" y="1917"/>
          <a:ext cx="11290953" cy="971850"/>
        </a:xfrm>
        <a:prstGeom prst="roundRect">
          <a:avLst>
            <a:gd name="adj" fmla="val 10000"/>
          </a:avLst>
        </a:prstGeom>
        <a:solidFill>
          <a:schemeClr val="bg1"/>
        </a:solidFill>
        <a:ln>
          <a:solidFill>
            <a:schemeClr val="accent3"/>
          </a:solidFill>
        </a:ln>
        <a:effectLst/>
      </dsp:spPr>
      <dsp:style>
        <a:lnRef idx="0">
          <a:scrgbClr r="0" g="0" b="0"/>
        </a:lnRef>
        <a:fillRef idx="1">
          <a:scrgbClr r="0" g="0" b="0"/>
        </a:fillRef>
        <a:effectRef idx="0">
          <a:scrgbClr r="0" g="0" b="0"/>
        </a:effectRef>
        <a:fontRef idx="minor"/>
      </dsp:style>
    </dsp:sp>
    <dsp:sp modelId="{09E0C30C-D72D-4A85-AF3D-BC002A7D0CF2}">
      <dsp:nvSpPr>
        <dsp:cNvPr id="0" name=""/>
        <dsp:cNvSpPr/>
      </dsp:nvSpPr>
      <dsp:spPr>
        <a:xfrm>
          <a:off x="293984" y="220583"/>
          <a:ext cx="534518" cy="534518"/>
        </a:xfrm>
        <a:prstGeom prst="rect">
          <a:avLst/>
        </a:prstGeom>
        <a:blipFill>
          <a:blip xmlns:r="http://schemas.openxmlformats.org/officeDocument/2006/relationships">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0E5126-A347-441D-A1C1-5AFF011F4C44}">
      <dsp:nvSpPr>
        <dsp:cNvPr id="0" name=""/>
        <dsp:cNvSpPr/>
      </dsp:nvSpPr>
      <dsp:spPr>
        <a:xfrm>
          <a:off x="1122487" y="1917"/>
          <a:ext cx="10168465" cy="971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54" tIns="102854" rIns="102854" bIns="102854" numCol="1" spcCol="1270" anchor="ctr" anchorCtr="0">
          <a:noAutofit/>
        </a:bodyPr>
        <a:lstStyle/>
        <a:p>
          <a:pPr marL="0" lvl="0" indent="0" algn="l" defTabSz="800100">
            <a:lnSpc>
              <a:spcPct val="100000"/>
            </a:lnSpc>
            <a:spcBef>
              <a:spcPct val="0"/>
            </a:spcBef>
            <a:spcAft>
              <a:spcPct val="35000"/>
            </a:spcAft>
            <a:buNone/>
          </a:pPr>
          <a:r>
            <a:rPr lang="en-US" sz="1800" b="1" kern="1200">
              <a:solidFill>
                <a:schemeClr val="accent3"/>
              </a:solidFill>
              <a:latin typeface="+mj-lt"/>
            </a:rPr>
            <a:t>Must conduct registry checks before employment and monthly thereafter.</a:t>
          </a:r>
        </a:p>
      </dsp:txBody>
      <dsp:txXfrm>
        <a:off x="1122487" y="1917"/>
        <a:ext cx="10168465" cy="971850"/>
      </dsp:txXfrm>
    </dsp:sp>
    <dsp:sp modelId="{83DEC49A-27A1-45E0-A216-08C7F81135E4}">
      <dsp:nvSpPr>
        <dsp:cNvPr id="0" name=""/>
        <dsp:cNvSpPr/>
      </dsp:nvSpPr>
      <dsp:spPr>
        <a:xfrm>
          <a:off x="0" y="1216731"/>
          <a:ext cx="11290953" cy="971850"/>
        </a:xfrm>
        <a:prstGeom prst="roundRect">
          <a:avLst>
            <a:gd name="adj" fmla="val 10000"/>
          </a:avLst>
        </a:prstGeom>
        <a:solidFill>
          <a:schemeClr val="bg1"/>
        </a:solidFill>
        <a:ln>
          <a:solidFill>
            <a:schemeClr val="accent3"/>
          </a:solidFill>
        </a:ln>
        <a:effectLst/>
      </dsp:spPr>
      <dsp:style>
        <a:lnRef idx="0">
          <a:scrgbClr r="0" g="0" b="0"/>
        </a:lnRef>
        <a:fillRef idx="1">
          <a:scrgbClr r="0" g="0" b="0"/>
        </a:fillRef>
        <a:effectRef idx="0">
          <a:scrgbClr r="0" g="0" b="0"/>
        </a:effectRef>
        <a:fontRef idx="minor"/>
      </dsp:style>
    </dsp:sp>
    <dsp:sp modelId="{A63BF12A-3E93-4D0E-80AA-579903CAB671}">
      <dsp:nvSpPr>
        <dsp:cNvPr id="0" name=""/>
        <dsp:cNvSpPr/>
      </dsp:nvSpPr>
      <dsp:spPr>
        <a:xfrm>
          <a:off x="293984" y="1435397"/>
          <a:ext cx="534518" cy="534518"/>
        </a:xfrm>
        <a:prstGeom prst="rect">
          <a:avLst/>
        </a:prstGeom>
        <a:blipFill>
          <a:blip xmlns:r="http://schemas.openxmlformats.org/officeDocument/2006/relationships">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D2A7F7-37F3-4DAF-9864-A715DF147E9C}">
      <dsp:nvSpPr>
        <dsp:cNvPr id="0" name=""/>
        <dsp:cNvSpPr/>
      </dsp:nvSpPr>
      <dsp:spPr>
        <a:xfrm>
          <a:off x="1122487" y="1216731"/>
          <a:ext cx="10168465" cy="971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54" tIns="102854" rIns="102854" bIns="102854" numCol="1" spcCol="1270" anchor="ctr" anchorCtr="0">
          <a:noAutofit/>
        </a:bodyPr>
        <a:lstStyle/>
        <a:p>
          <a:pPr marL="0" lvl="0" indent="0" algn="l" defTabSz="800100">
            <a:lnSpc>
              <a:spcPct val="100000"/>
            </a:lnSpc>
            <a:spcBef>
              <a:spcPct val="0"/>
            </a:spcBef>
            <a:spcAft>
              <a:spcPct val="35000"/>
            </a:spcAft>
            <a:buNone/>
          </a:pPr>
          <a:r>
            <a:rPr lang="en-US" sz="1800" b="1" kern="1200">
              <a:solidFill>
                <a:schemeClr val="accent3"/>
              </a:solidFill>
              <a:latin typeface="+mj-lt"/>
            </a:rPr>
            <a:t>Maintain these records in the employee’s personnel file. </a:t>
          </a:r>
        </a:p>
      </dsp:txBody>
      <dsp:txXfrm>
        <a:off x="1122487" y="1216731"/>
        <a:ext cx="10168465" cy="971850"/>
      </dsp:txXfrm>
    </dsp:sp>
    <dsp:sp modelId="{CA470091-F14D-4E34-AEE9-20396C2DA8FA}">
      <dsp:nvSpPr>
        <dsp:cNvPr id="0" name=""/>
        <dsp:cNvSpPr/>
      </dsp:nvSpPr>
      <dsp:spPr>
        <a:xfrm>
          <a:off x="0" y="2431544"/>
          <a:ext cx="11290953" cy="971850"/>
        </a:xfrm>
        <a:prstGeom prst="roundRect">
          <a:avLst>
            <a:gd name="adj" fmla="val 10000"/>
          </a:avLst>
        </a:prstGeom>
        <a:solidFill>
          <a:schemeClr val="bg1"/>
        </a:solidFill>
        <a:ln>
          <a:solidFill>
            <a:schemeClr val="accent3"/>
          </a:solidFill>
        </a:ln>
        <a:effectLst/>
      </dsp:spPr>
      <dsp:style>
        <a:lnRef idx="0">
          <a:scrgbClr r="0" g="0" b="0"/>
        </a:lnRef>
        <a:fillRef idx="1">
          <a:scrgbClr r="0" g="0" b="0"/>
        </a:fillRef>
        <a:effectRef idx="0">
          <a:scrgbClr r="0" g="0" b="0"/>
        </a:effectRef>
        <a:fontRef idx="minor"/>
      </dsp:style>
    </dsp:sp>
    <dsp:sp modelId="{5775A54D-3799-49F0-AFE7-008604DD040A}">
      <dsp:nvSpPr>
        <dsp:cNvPr id="0" name=""/>
        <dsp:cNvSpPr/>
      </dsp:nvSpPr>
      <dsp:spPr>
        <a:xfrm>
          <a:off x="293984" y="2650211"/>
          <a:ext cx="534518" cy="534518"/>
        </a:xfrm>
        <a:prstGeom prst="rect">
          <a:avLst/>
        </a:prstGeom>
        <a:blipFill>
          <a:blip xmlns:r="http://schemas.openxmlformats.org/officeDocument/2006/relationships">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206901-D6B9-4B87-ACE2-53DE9F30E0C8}">
      <dsp:nvSpPr>
        <dsp:cNvPr id="0" name=""/>
        <dsp:cNvSpPr/>
      </dsp:nvSpPr>
      <dsp:spPr>
        <a:xfrm>
          <a:off x="1122487" y="2431544"/>
          <a:ext cx="10168465" cy="971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54" tIns="102854" rIns="102854" bIns="102854" numCol="1" spcCol="1270" anchor="ctr" anchorCtr="0">
          <a:noAutofit/>
        </a:bodyPr>
        <a:lstStyle/>
        <a:p>
          <a:pPr marL="0" lvl="0" indent="0" algn="l" defTabSz="800100">
            <a:lnSpc>
              <a:spcPct val="100000"/>
            </a:lnSpc>
            <a:spcBef>
              <a:spcPct val="0"/>
            </a:spcBef>
            <a:spcAft>
              <a:spcPct val="35000"/>
            </a:spcAft>
            <a:buNone/>
          </a:pPr>
          <a:r>
            <a:rPr lang="en-US" sz="1800" b="1" kern="1200">
              <a:solidFill>
                <a:schemeClr val="accent3"/>
              </a:solidFill>
              <a:latin typeface="+mj-lt"/>
            </a:rPr>
            <a:t>The provider must not employ individuals whose name appears on the registry lists.</a:t>
          </a:r>
        </a:p>
      </dsp:txBody>
      <dsp:txXfrm>
        <a:off x="1122487" y="2431544"/>
        <a:ext cx="10168465" cy="971850"/>
      </dsp:txXfrm>
    </dsp:sp>
    <dsp:sp modelId="{EB1990AE-707A-4D2C-9492-60559C7C0102}">
      <dsp:nvSpPr>
        <dsp:cNvPr id="0" name=""/>
        <dsp:cNvSpPr/>
      </dsp:nvSpPr>
      <dsp:spPr>
        <a:xfrm>
          <a:off x="0" y="3646358"/>
          <a:ext cx="11290953" cy="971850"/>
        </a:xfrm>
        <a:prstGeom prst="roundRect">
          <a:avLst>
            <a:gd name="adj" fmla="val 10000"/>
          </a:avLst>
        </a:prstGeom>
        <a:solidFill>
          <a:schemeClr val="bg1"/>
        </a:solidFill>
        <a:ln>
          <a:solidFill>
            <a:schemeClr val="accent3"/>
          </a:solidFill>
        </a:ln>
        <a:effectLst/>
      </dsp:spPr>
      <dsp:style>
        <a:lnRef idx="0">
          <a:scrgbClr r="0" g="0" b="0"/>
        </a:lnRef>
        <a:fillRef idx="1">
          <a:scrgbClr r="0" g="0" b="0"/>
        </a:fillRef>
        <a:effectRef idx="0">
          <a:scrgbClr r="0" g="0" b="0"/>
        </a:effectRef>
        <a:fontRef idx="minor"/>
      </dsp:style>
    </dsp:sp>
    <dsp:sp modelId="{F0841707-60E6-4E14-A96F-46E3F1B11930}">
      <dsp:nvSpPr>
        <dsp:cNvPr id="0" name=""/>
        <dsp:cNvSpPr/>
      </dsp:nvSpPr>
      <dsp:spPr>
        <a:xfrm>
          <a:off x="293984" y="3865024"/>
          <a:ext cx="534518" cy="534518"/>
        </a:xfrm>
        <a:prstGeom prst="rect">
          <a:avLst/>
        </a:prstGeom>
        <a:blipFill>
          <a:blip xmlns:r="http://schemas.openxmlformats.org/officeDocument/2006/relationships">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8B50B2-C0BC-4673-8EEC-D970CBD845EC}">
      <dsp:nvSpPr>
        <dsp:cNvPr id="0" name=""/>
        <dsp:cNvSpPr/>
      </dsp:nvSpPr>
      <dsp:spPr>
        <a:xfrm>
          <a:off x="1122487" y="3646358"/>
          <a:ext cx="10168465" cy="971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54" tIns="102854" rIns="102854" bIns="102854" numCol="1" spcCol="1270" anchor="ctr" anchorCtr="0">
          <a:noAutofit/>
        </a:bodyPr>
        <a:lstStyle/>
        <a:p>
          <a:pPr marL="0" lvl="0" indent="0" algn="l" defTabSz="800100">
            <a:lnSpc>
              <a:spcPct val="100000"/>
            </a:lnSpc>
            <a:spcBef>
              <a:spcPct val="0"/>
            </a:spcBef>
            <a:spcAft>
              <a:spcPct val="35000"/>
            </a:spcAft>
            <a:buNone/>
          </a:pPr>
          <a:r>
            <a:rPr lang="en-US" sz="1800" b="1" kern="1200">
              <a:solidFill>
                <a:schemeClr val="accent3"/>
              </a:solidFill>
              <a:latin typeface="+mj-lt"/>
            </a:rPr>
            <a:t>Must include a printed copy with date of the check in employee’s and volunteer's personnel file for auditing purposes.</a:t>
          </a:r>
        </a:p>
      </dsp:txBody>
      <dsp:txXfrm>
        <a:off x="1122487" y="3646358"/>
        <a:ext cx="10168465" cy="97185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D21E74-C660-4BA4-8D81-8216C65956BD}">
      <dsp:nvSpPr>
        <dsp:cNvPr id="0" name=""/>
        <dsp:cNvSpPr/>
      </dsp:nvSpPr>
      <dsp:spPr>
        <a:xfrm>
          <a:off x="0" y="603762"/>
          <a:ext cx="8231015" cy="2375299"/>
        </a:xfrm>
        <a:prstGeom prst="rect">
          <a:avLst/>
        </a:prstGeom>
        <a:solidFill>
          <a:schemeClr val="lt1">
            <a:alpha val="90000"/>
            <a:hueOff val="0"/>
            <a:satOff val="0"/>
            <a:lumOff val="0"/>
            <a:alphaOff val="0"/>
          </a:schemeClr>
        </a:solidFill>
        <a:ln w="381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8818" tIns="583184" rIns="638818" bIns="142240" numCol="1" spcCol="1270" anchor="t" anchorCtr="0">
          <a:noAutofit/>
        </a:bodyPr>
        <a:lstStyle/>
        <a:p>
          <a:pPr marL="228600" lvl="1" indent="-228600" algn="l" defTabSz="889000">
            <a:lnSpc>
              <a:spcPct val="90000"/>
            </a:lnSpc>
            <a:spcBef>
              <a:spcPct val="0"/>
            </a:spcBef>
            <a:spcAft>
              <a:spcPct val="15000"/>
            </a:spcAft>
            <a:buFont typeface="Wingdings" panose="05000000000000000000" pitchFamily="2" charset="2"/>
            <a:buChar char="§"/>
          </a:pPr>
          <a:r>
            <a:rPr lang="en-US" sz="2000" kern="1200">
              <a:solidFill>
                <a:schemeClr val="accent3">
                  <a:lumMod val="75000"/>
                </a:schemeClr>
              </a:solidFill>
            </a:rPr>
            <a:t>Incomplete Training (No documents found)</a:t>
          </a:r>
          <a:endParaRPr lang="en-US" sz="2000" kern="1200">
            <a:solidFill>
              <a:schemeClr val="accent3">
                <a:lumMod val="75000"/>
              </a:schemeClr>
            </a:solidFill>
            <a:latin typeface="+mj-lt"/>
          </a:endParaRPr>
        </a:p>
        <a:p>
          <a:pPr marL="228600" lvl="1" indent="-228600" algn="l" defTabSz="889000">
            <a:lnSpc>
              <a:spcPct val="90000"/>
            </a:lnSpc>
            <a:spcBef>
              <a:spcPct val="0"/>
            </a:spcBef>
            <a:spcAft>
              <a:spcPct val="15000"/>
            </a:spcAft>
            <a:buFont typeface="Wingdings" panose="05000000000000000000" pitchFamily="2" charset="2"/>
            <a:buChar char="§"/>
          </a:pPr>
          <a:r>
            <a:rPr lang="en-US" sz="2000" kern="1200">
              <a:solidFill>
                <a:schemeClr val="accent3">
                  <a:lumMod val="75000"/>
                </a:schemeClr>
              </a:solidFill>
            </a:rPr>
            <a:t>Annual First Aide/CPR Certification</a:t>
          </a:r>
        </a:p>
        <a:p>
          <a:pPr marL="228600" lvl="1" indent="-228600" algn="l" defTabSz="889000">
            <a:lnSpc>
              <a:spcPct val="90000"/>
            </a:lnSpc>
            <a:spcBef>
              <a:spcPct val="0"/>
            </a:spcBef>
            <a:spcAft>
              <a:spcPct val="15000"/>
            </a:spcAft>
            <a:buFont typeface="Wingdings" panose="05000000000000000000" pitchFamily="2" charset="2"/>
            <a:buChar char="§"/>
          </a:pPr>
          <a:r>
            <a:rPr lang="en-US" sz="2000" kern="1200">
              <a:solidFill>
                <a:schemeClr val="accent3">
                  <a:lumMod val="75000"/>
                </a:schemeClr>
              </a:solidFill>
            </a:rPr>
            <a:t>No Staff Orientation Upon Hire</a:t>
          </a:r>
        </a:p>
        <a:p>
          <a:pPr marL="228600" lvl="1" indent="-228600" algn="l" defTabSz="889000">
            <a:lnSpc>
              <a:spcPct val="90000"/>
            </a:lnSpc>
            <a:spcBef>
              <a:spcPct val="0"/>
            </a:spcBef>
            <a:spcAft>
              <a:spcPct val="15000"/>
            </a:spcAft>
            <a:buFont typeface="Wingdings" panose="05000000000000000000" pitchFamily="2" charset="2"/>
            <a:buChar char="§"/>
          </a:pPr>
          <a:r>
            <a:rPr lang="en-US" sz="2000" kern="1200">
              <a:solidFill>
                <a:schemeClr val="accent3">
                  <a:lumMod val="75000"/>
                </a:schemeClr>
              </a:solidFill>
            </a:rPr>
            <a:t>No Social Media Confidentiality Agreement </a:t>
          </a:r>
        </a:p>
      </dsp:txBody>
      <dsp:txXfrm>
        <a:off x="0" y="603762"/>
        <a:ext cx="8231015" cy="2375299"/>
      </dsp:txXfrm>
    </dsp:sp>
    <dsp:sp modelId="{9B57208D-4B7F-4C9F-AAF5-298229DE710D}">
      <dsp:nvSpPr>
        <dsp:cNvPr id="0" name=""/>
        <dsp:cNvSpPr/>
      </dsp:nvSpPr>
      <dsp:spPr>
        <a:xfrm>
          <a:off x="393467" y="328992"/>
          <a:ext cx="7128733" cy="527675"/>
        </a:xfrm>
        <a:prstGeom prst="roundRect">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79" tIns="0" rIns="217779" bIns="0" numCol="1" spcCol="1270" anchor="ctr" anchorCtr="0">
          <a:noAutofit/>
        </a:bodyPr>
        <a:lstStyle/>
        <a:p>
          <a:pPr marL="0" lvl="0" indent="0" algn="l" defTabSz="889000">
            <a:lnSpc>
              <a:spcPct val="90000"/>
            </a:lnSpc>
            <a:spcBef>
              <a:spcPct val="0"/>
            </a:spcBef>
            <a:spcAft>
              <a:spcPct val="35000"/>
            </a:spcAft>
            <a:buNone/>
          </a:pPr>
          <a:r>
            <a:rPr lang="en-US" sz="2000" b="1" kern="1200">
              <a:latin typeface="+mj-lt"/>
            </a:rPr>
            <a:t>Staff Training:</a:t>
          </a:r>
        </a:p>
      </dsp:txBody>
      <dsp:txXfrm>
        <a:off x="419226" y="354751"/>
        <a:ext cx="7077215" cy="476157"/>
      </dsp:txXfrm>
    </dsp:sp>
    <dsp:sp modelId="{E4E5D868-BA3D-4953-8FAD-7E0F573E71F6}">
      <dsp:nvSpPr>
        <dsp:cNvPr id="0" name=""/>
        <dsp:cNvSpPr/>
      </dsp:nvSpPr>
      <dsp:spPr>
        <a:xfrm>
          <a:off x="0" y="3365278"/>
          <a:ext cx="8231015" cy="2642782"/>
        </a:xfrm>
        <a:prstGeom prst="rect">
          <a:avLst/>
        </a:prstGeom>
        <a:solidFill>
          <a:schemeClr val="lt1">
            <a:alpha val="90000"/>
            <a:hueOff val="0"/>
            <a:satOff val="0"/>
            <a:lumOff val="0"/>
            <a:alphaOff val="0"/>
          </a:schemeClr>
        </a:solidFill>
        <a:ln w="381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8818" tIns="583184" rIns="638818" bIns="142240" numCol="1" spcCol="1270" anchor="t" anchorCtr="0">
          <a:noAutofit/>
        </a:bodyPr>
        <a:lstStyle/>
        <a:p>
          <a:pPr marL="228600" lvl="1" indent="-228600" algn="l" defTabSz="889000">
            <a:lnSpc>
              <a:spcPct val="90000"/>
            </a:lnSpc>
            <a:spcBef>
              <a:spcPct val="0"/>
            </a:spcBef>
            <a:spcAft>
              <a:spcPct val="15000"/>
            </a:spcAft>
            <a:buFont typeface="Wingdings" panose="05000000000000000000" pitchFamily="2" charset="2"/>
            <a:buChar char="§"/>
          </a:pPr>
          <a:r>
            <a:rPr lang="en-US" sz="2000" kern="1200">
              <a:solidFill>
                <a:schemeClr val="accent3">
                  <a:lumMod val="75000"/>
                </a:schemeClr>
              </a:solidFill>
            </a:rPr>
            <a:t>Resumes (Does Not Meeting Staff Requirements)</a:t>
          </a:r>
          <a:endParaRPr lang="en-US" sz="2000" kern="1200">
            <a:solidFill>
              <a:srgbClr val="0E8D90"/>
            </a:solidFill>
          </a:endParaRPr>
        </a:p>
        <a:p>
          <a:pPr marL="457200" lvl="2" indent="-228600" algn="l" defTabSz="889000">
            <a:lnSpc>
              <a:spcPct val="90000"/>
            </a:lnSpc>
            <a:spcBef>
              <a:spcPct val="0"/>
            </a:spcBef>
            <a:spcAft>
              <a:spcPct val="15000"/>
            </a:spcAft>
            <a:buFont typeface="Wingdings" panose="05000000000000000000" pitchFamily="2" charset="2"/>
            <a:buChar char="§"/>
          </a:pPr>
          <a:r>
            <a:rPr lang="en-US" sz="2000" kern="1200">
              <a:solidFill>
                <a:schemeClr val="accent3">
                  <a:lumMod val="75000"/>
                </a:schemeClr>
              </a:solidFill>
            </a:rPr>
            <a:t>Education</a:t>
          </a:r>
        </a:p>
        <a:p>
          <a:pPr marL="457200" lvl="2" indent="-228600" algn="l" defTabSz="889000">
            <a:lnSpc>
              <a:spcPct val="90000"/>
            </a:lnSpc>
            <a:spcBef>
              <a:spcPct val="0"/>
            </a:spcBef>
            <a:spcAft>
              <a:spcPct val="15000"/>
            </a:spcAft>
            <a:buFont typeface="Wingdings" panose="05000000000000000000" pitchFamily="2" charset="2"/>
            <a:buChar char="§"/>
          </a:pPr>
          <a:r>
            <a:rPr lang="en-US" sz="2000" kern="1200">
              <a:solidFill>
                <a:schemeClr val="accent3">
                  <a:lumMod val="75000"/>
                </a:schemeClr>
              </a:solidFill>
            </a:rPr>
            <a:t>Experience</a:t>
          </a:r>
        </a:p>
        <a:p>
          <a:pPr marL="457200" lvl="2" indent="-228600" algn="l" defTabSz="889000">
            <a:lnSpc>
              <a:spcPct val="90000"/>
            </a:lnSpc>
            <a:spcBef>
              <a:spcPct val="0"/>
            </a:spcBef>
            <a:spcAft>
              <a:spcPct val="15000"/>
            </a:spcAft>
            <a:buFont typeface="Wingdings" panose="05000000000000000000" pitchFamily="2" charset="2"/>
            <a:buChar char="§"/>
          </a:pPr>
          <a:r>
            <a:rPr lang="en-US" sz="2000" kern="1200">
              <a:solidFill>
                <a:schemeClr val="accent3">
                  <a:lumMod val="75000"/>
                </a:schemeClr>
              </a:solidFill>
            </a:rPr>
            <a:t>Credentials </a:t>
          </a:r>
        </a:p>
        <a:p>
          <a:pPr marL="228600" lvl="1" indent="-228600" algn="l" defTabSz="889000">
            <a:lnSpc>
              <a:spcPct val="90000"/>
            </a:lnSpc>
            <a:spcBef>
              <a:spcPct val="0"/>
            </a:spcBef>
            <a:spcAft>
              <a:spcPct val="15000"/>
            </a:spcAft>
            <a:buFont typeface="Wingdings" panose="05000000000000000000" pitchFamily="2" charset="2"/>
            <a:buChar char="§"/>
          </a:pPr>
          <a:r>
            <a:rPr lang="en-US" sz="2000" kern="1200">
              <a:solidFill>
                <a:schemeClr val="accent3">
                  <a:lumMod val="75000"/>
                </a:schemeClr>
              </a:solidFill>
            </a:rPr>
            <a:t>OIG and Nurse Aide Registry Checks</a:t>
          </a:r>
        </a:p>
        <a:p>
          <a:pPr marL="228600" lvl="1" indent="-228600" algn="l" defTabSz="889000">
            <a:lnSpc>
              <a:spcPct val="90000"/>
            </a:lnSpc>
            <a:spcBef>
              <a:spcPct val="0"/>
            </a:spcBef>
            <a:spcAft>
              <a:spcPct val="15000"/>
            </a:spcAft>
            <a:buFont typeface="Wingdings" panose="05000000000000000000" pitchFamily="2" charset="2"/>
            <a:buChar char="§"/>
          </a:pPr>
          <a:r>
            <a:rPr lang="en-US" sz="2000" kern="1200">
              <a:solidFill>
                <a:schemeClr val="accent3">
                  <a:lumMod val="75000"/>
                </a:schemeClr>
              </a:solidFill>
            </a:rPr>
            <a:t>Background Checks</a:t>
          </a:r>
        </a:p>
      </dsp:txBody>
      <dsp:txXfrm>
        <a:off x="0" y="3365278"/>
        <a:ext cx="8231015" cy="2642782"/>
      </dsp:txXfrm>
    </dsp:sp>
    <dsp:sp modelId="{FB19E8B4-DC7F-4781-A33A-D0F5E1E9AC29}">
      <dsp:nvSpPr>
        <dsp:cNvPr id="0" name=""/>
        <dsp:cNvSpPr/>
      </dsp:nvSpPr>
      <dsp:spPr>
        <a:xfrm>
          <a:off x="420785" y="3188167"/>
          <a:ext cx="7147171" cy="519589"/>
        </a:xfrm>
        <a:prstGeom prst="roundRect">
          <a:avLst/>
        </a:prstGeom>
        <a:solidFill>
          <a:schemeClr val="accent3"/>
        </a:solidFill>
        <a:ln w="1905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7779" tIns="0" rIns="217779" bIns="0" numCol="1" spcCol="1270" anchor="ctr" anchorCtr="0">
          <a:noAutofit/>
        </a:bodyPr>
        <a:lstStyle/>
        <a:p>
          <a:pPr marL="0" lvl="0" indent="0" algn="l" defTabSz="889000">
            <a:lnSpc>
              <a:spcPct val="90000"/>
            </a:lnSpc>
            <a:spcBef>
              <a:spcPct val="0"/>
            </a:spcBef>
            <a:spcAft>
              <a:spcPct val="35000"/>
            </a:spcAft>
            <a:buNone/>
          </a:pPr>
          <a:r>
            <a:rPr lang="en-US" sz="2000" b="1" kern="1200">
              <a:latin typeface="+mj-lt"/>
            </a:rPr>
            <a:t>Staff Qualifications:</a:t>
          </a:r>
        </a:p>
      </dsp:txBody>
      <dsp:txXfrm>
        <a:off x="446149" y="3213531"/>
        <a:ext cx="7096443" cy="468861"/>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FBA68-5522-487B-8D1B-92103C821504}">
      <dsp:nvSpPr>
        <dsp:cNvPr id="0" name=""/>
        <dsp:cNvSpPr/>
      </dsp:nvSpPr>
      <dsp:spPr>
        <a:xfrm rot="10800000">
          <a:off x="2360945" y="78105"/>
          <a:ext cx="7738033" cy="1317133"/>
        </a:xfrm>
        <a:prstGeom prst="homePlate">
          <a:avLst/>
        </a:prstGeom>
        <a:noFill/>
        <a:ln w="38100" cap="flat" cmpd="sng" algn="ctr">
          <a:solidFill>
            <a:srgbClr val="676D7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0819"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rgbClr val="676D7F"/>
              </a:solidFill>
            </a:rPr>
            <a:t>Food Service</a:t>
          </a:r>
        </a:p>
      </dsp:txBody>
      <dsp:txXfrm rot="10800000">
        <a:off x="2690228" y="78105"/>
        <a:ext cx="7408750" cy="1317133"/>
      </dsp:txXfrm>
    </dsp:sp>
    <dsp:sp modelId="{F0C10478-96E0-4EC4-8657-92519291F731}">
      <dsp:nvSpPr>
        <dsp:cNvPr id="0" name=""/>
        <dsp:cNvSpPr/>
      </dsp:nvSpPr>
      <dsp:spPr>
        <a:xfrm>
          <a:off x="3344392" y="0"/>
          <a:ext cx="1465258" cy="1312155"/>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7F4EAFD5-C835-49B7-96FD-947C11229303}">
      <dsp:nvSpPr>
        <dsp:cNvPr id="0" name=""/>
        <dsp:cNvSpPr/>
      </dsp:nvSpPr>
      <dsp:spPr>
        <a:xfrm rot="10800000">
          <a:off x="2321394" y="1764936"/>
          <a:ext cx="7738033" cy="1317133"/>
        </a:xfrm>
        <a:prstGeom prst="homePlate">
          <a:avLst/>
        </a:prstGeom>
        <a:noFill/>
        <a:ln w="38100" cap="flat" cmpd="sng" algn="ctr">
          <a:solidFill>
            <a:srgbClr val="676D7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0819"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rgbClr val="676D7F"/>
              </a:solidFill>
            </a:rPr>
            <a:t>Transportation</a:t>
          </a:r>
        </a:p>
      </dsp:txBody>
      <dsp:txXfrm rot="10800000">
        <a:off x="2650677" y="1764936"/>
        <a:ext cx="7408750" cy="1317133"/>
      </dsp:txXfrm>
    </dsp:sp>
    <dsp:sp modelId="{6A623ED0-5012-4DE9-A996-2DCAD8DF1FA9}">
      <dsp:nvSpPr>
        <dsp:cNvPr id="0" name=""/>
        <dsp:cNvSpPr/>
      </dsp:nvSpPr>
      <dsp:spPr>
        <a:xfrm>
          <a:off x="3306610" y="1680883"/>
          <a:ext cx="1489362" cy="1424177"/>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911F0B6D-106B-47E8-8A3B-F5CB39A98A27}">
      <dsp:nvSpPr>
        <dsp:cNvPr id="0" name=""/>
        <dsp:cNvSpPr/>
      </dsp:nvSpPr>
      <dsp:spPr>
        <a:xfrm rot="10800000">
          <a:off x="2278337" y="3490266"/>
          <a:ext cx="7738033" cy="1317133"/>
        </a:xfrm>
        <a:prstGeom prst="homePlate">
          <a:avLst/>
        </a:prstGeom>
        <a:noFill/>
        <a:ln w="38100" cap="flat" cmpd="sng" algn="ctr">
          <a:solidFill>
            <a:srgbClr val="676D7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0819"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rgbClr val="676D7F"/>
              </a:solidFill>
            </a:rPr>
            <a:t>Social Health &amp; </a:t>
          </a:r>
        </a:p>
        <a:p>
          <a:pPr marL="0" lvl="0" indent="0" algn="ctr" defTabSz="1422400">
            <a:lnSpc>
              <a:spcPct val="90000"/>
            </a:lnSpc>
            <a:spcBef>
              <a:spcPct val="0"/>
            </a:spcBef>
            <a:spcAft>
              <a:spcPct val="35000"/>
            </a:spcAft>
            <a:buNone/>
          </a:pPr>
          <a:r>
            <a:rPr lang="en-US" sz="3200" b="1" kern="1200">
              <a:solidFill>
                <a:srgbClr val="676D7F"/>
              </a:solidFill>
            </a:rPr>
            <a:t>       Recreational Activities</a:t>
          </a:r>
        </a:p>
      </dsp:txBody>
      <dsp:txXfrm rot="10800000">
        <a:off x="2607620" y="3490266"/>
        <a:ext cx="7408750" cy="1317133"/>
      </dsp:txXfrm>
    </dsp:sp>
    <dsp:sp modelId="{82D3AEBF-7D57-4423-8F7F-17065BBF0CEE}">
      <dsp:nvSpPr>
        <dsp:cNvPr id="0" name=""/>
        <dsp:cNvSpPr/>
      </dsp:nvSpPr>
      <dsp:spPr>
        <a:xfrm>
          <a:off x="3369648" y="3510615"/>
          <a:ext cx="1317133" cy="1317133"/>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406E01-4F06-40B2-9C32-0F057770B331}">
      <dsp:nvSpPr>
        <dsp:cNvPr id="0" name=""/>
        <dsp:cNvSpPr/>
      </dsp:nvSpPr>
      <dsp:spPr>
        <a:xfrm>
          <a:off x="0" y="490125"/>
          <a:ext cx="8086725" cy="2394874"/>
        </a:xfrm>
        <a:prstGeom prst="rect">
          <a:avLst/>
        </a:prstGeom>
        <a:solidFill>
          <a:schemeClr val="lt1">
            <a:alpha val="90000"/>
            <a:hueOff val="0"/>
            <a:satOff val="0"/>
            <a:lumOff val="0"/>
            <a:alphaOff val="0"/>
          </a:schemeClr>
        </a:solidFill>
        <a:ln w="38100" cap="flat" cmpd="sng" algn="ctr">
          <a:solidFill>
            <a:srgbClr val="676D7F"/>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27620" tIns="354076" rIns="627620" bIns="128016" numCol="1" spcCol="1270" anchor="t" anchorCtr="0">
          <a:noAutofit/>
        </a:bodyPr>
        <a:lstStyle/>
        <a:p>
          <a:pPr marL="171450" lvl="1" indent="-171450" algn="l" defTabSz="800100">
            <a:lnSpc>
              <a:spcPct val="90000"/>
            </a:lnSpc>
            <a:spcBef>
              <a:spcPct val="0"/>
            </a:spcBef>
            <a:spcAft>
              <a:spcPct val="15000"/>
            </a:spcAft>
            <a:buFont typeface="Wingdings" panose="05000000000000000000" pitchFamily="2" charset="2"/>
            <a:buChar char="§"/>
          </a:pPr>
          <a:r>
            <a:rPr lang="en-US" sz="1800" kern="1200">
              <a:solidFill>
                <a:srgbClr val="676D7F"/>
              </a:solidFill>
            </a:rPr>
            <a:t>No ServSafe Certified Staff</a:t>
          </a:r>
        </a:p>
        <a:p>
          <a:pPr marL="171450" lvl="1" indent="-171450" algn="l" defTabSz="800100">
            <a:lnSpc>
              <a:spcPct val="90000"/>
            </a:lnSpc>
            <a:spcBef>
              <a:spcPct val="0"/>
            </a:spcBef>
            <a:spcAft>
              <a:spcPct val="15000"/>
            </a:spcAft>
            <a:buFont typeface="Wingdings" panose="05000000000000000000" pitchFamily="2" charset="2"/>
            <a:buChar char="§"/>
          </a:pPr>
          <a:r>
            <a:rPr lang="en-US" sz="1800" kern="1200">
              <a:solidFill>
                <a:srgbClr val="676D7F"/>
              </a:solidFill>
            </a:rPr>
            <a:t>No current catering contract</a:t>
          </a:r>
        </a:p>
        <a:p>
          <a:pPr marL="171450" lvl="1" indent="-171450" algn="l" defTabSz="800100">
            <a:lnSpc>
              <a:spcPct val="90000"/>
            </a:lnSpc>
            <a:spcBef>
              <a:spcPct val="0"/>
            </a:spcBef>
            <a:spcAft>
              <a:spcPct val="15000"/>
            </a:spcAft>
            <a:buFont typeface="Wingdings" panose="05000000000000000000" pitchFamily="2" charset="2"/>
            <a:buChar char="§"/>
          </a:pPr>
          <a:r>
            <a:rPr lang="en-US" sz="1800" kern="1200">
              <a:solidFill>
                <a:srgbClr val="676D7F"/>
              </a:solidFill>
            </a:rPr>
            <a:t>No proof of food service in the form of receipts</a:t>
          </a:r>
        </a:p>
        <a:p>
          <a:pPr marL="171450" lvl="1" indent="-171450" algn="l" defTabSz="800100">
            <a:lnSpc>
              <a:spcPct val="90000"/>
            </a:lnSpc>
            <a:spcBef>
              <a:spcPct val="0"/>
            </a:spcBef>
            <a:spcAft>
              <a:spcPct val="15000"/>
            </a:spcAft>
            <a:buFont typeface="Wingdings" panose="05000000000000000000" pitchFamily="2" charset="2"/>
            <a:buChar char="§"/>
          </a:pPr>
          <a:r>
            <a:rPr lang="en-US" sz="1800" kern="1200">
              <a:solidFill>
                <a:srgbClr val="676D7F"/>
              </a:solidFill>
            </a:rPr>
            <a:t>On-site food prep with no MSDH kitchen permit</a:t>
          </a:r>
        </a:p>
        <a:p>
          <a:pPr marL="171450" lvl="1" indent="-171450" algn="l" defTabSz="800100">
            <a:lnSpc>
              <a:spcPct val="90000"/>
            </a:lnSpc>
            <a:spcBef>
              <a:spcPct val="0"/>
            </a:spcBef>
            <a:spcAft>
              <a:spcPct val="15000"/>
            </a:spcAft>
            <a:buFont typeface="Wingdings" panose="05000000000000000000" pitchFamily="2" charset="2"/>
            <a:buChar char="§"/>
          </a:pPr>
          <a:r>
            <a:rPr lang="en-US" sz="1800" kern="1200">
              <a:solidFill>
                <a:srgbClr val="676D7F"/>
              </a:solidFill>
            </a:rPr>
            <a:t>Missing nutritional assessments</a:t>
          </a:r>
          <a:endParaRPr lang="en-US" sz="1800" kern="1200"/>
        </a:p>
        <a:p>
          <a:pPr marL="285750" lvl="1" indent="-285750" algn="l" defTabSz="1244600">
            <a:lnSpc>
              <a:spcPct val="90000"/>
            </a:lnSpc>
            <a:spcBef>
              <a:spcPct val="0"/>
            </a:spcBef>
            <a:spcAft>
              <a:spcPct val="15000"/>
            </a:spcAft>
            <a:buFont typeface="Wingdings" panose="05000000000000000000" pitchFamily="2" charset="2"/>
            <a:buChar char="§"/>
          </a:pPr>
          <a:endParaRPr lang="en-US" sz="2800" kern="1200"/>
        </a:p>
      </dsp:txBody>
      <dsp:txXfrm>
        <a:off x="0" y="490125"/>
        <a:ext cx="8086725" cy="2394874"/>
      </dsp:txXfrm>
    </dsp:sp>
    <dsp:sp modelId="{21FF4457-90AA-46D2-993B-D4970B71ED0D}">
      <dsp:nvSpPr>
        <dsp:cNvPr id="0" name=""/>
        <dsp:cNvSpPr/>
      </dsp:nvSpPr>
      <dsp:spPr>
        <a:xfrm>
          <a:off x="547212" y="121593"/>
          <a:ext cx="6263516" cy="500375"/>
        </a:xfrm>
        <a:prstGeom prst="roundRect">
          <a:avLst/>
        </a:prstGeom>
        <a:solidFill>
          <a:schemeClr val="bg2">
            <a:lumMod val="90000"/>
          </a:schemeClr>
        </a:solidFill>
        <a:ln w="38100" cap="flat" cmpd="sng" algn="ctr">
          <a:solidFill>
            <a:srgbClr val="676D7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961" tIns="0" rIns="213961" bIns="0" numCol="1" spcCol="1270" anchor="ctr" anchorCtr="0">
          <a:noAutofit/>
        </a:bodyPr>
        <a:lstStyle/>
        <a:p>
          <a:pPr marL="0" lvl="0" indent="0" algn="l" defTabSz="800100">
            <a:lnSpc>
              <a:spcPct val="90000"/>
            </a:lnSpc>
            <a:spcBef>
              <a:spcPct val="0"/>
            </a:spcBef>
            <a:spcAft>
              <a:spcPct val="35000"/>
            </a:spcAft>
            <a:buNone/>
          </a:pPr>
          <a:r>
            <a:rPr lang="en-US" sz="1800" b="1" kern="1200">
              <a:solidFill>
                <a:srgbClr val="676D7F"/>
              </a:solidFill>
            </a:rPr>
            <a:t>Administrative</a:t>
          </a:r>
        </a:p>
      </dsp:txBody>
      <dsp:txXfrm>
        <a:off x="571638" y="146019"/>
        <a:ext cx="6214664" cy="451523"/>
      </dsp:txXfrm>
    </dsp:sp>
    <dsp:sp modelId="{F36BC1A6-745C-4AEE-B47F-53E4D9797980}">
      <dsp:nvSpPr>
        <dsp:cNvPr id="0" name=""/>
        <dsp:cNvSpPr/>
      </dsp:nvSpPr>
      <dsp:spPr>
        <a:xfrm>
          <a:off x="0" y="3630003"/>
          <a:ext cx="8086725" cy="1581824"/>
        </a:xfrm>
        <a:prstGeom prst="rect">
          <a:avLst/>
        </a:prstGeom>
        <a:solidFill>
          <a:schemeClr val="lt1">
            <a:alpha val="90000"/>
            <a:hueOff val="0"/>
            <a:satOff val="0"/>
            <a:lumOff val="0"/>
            <a:alphaOff val="0"/>
          </a:schemeClr>
        </a:solidFill>
        <a:ln w="38100" cap="flat" cmpd="sng" algn="ctr">
          <a:solidFill>
            <a:srgbClr val="676D7F"/>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27620" tIns="354076" rIns="627620" bIns="128016" numCol="1" spcCol="1270" anchor="t" anchorCtr="0">
          <a:noAutofit/>
        </a:bodyPr>
        <a:lstStyle/>
        <a:p>
          <a:pPr marL="171450" lvl="1" indent="-171450" algn="l" defTabSz="800100">
            <a:lnSpc>
              <a:spcPct val="90000"/>
            </a:lnSpc>
            <a:spcBef>
              <a:spcPct val="0"/>
            </a:spcBef>
            <a:spcAft>
              <a:spcPct val="15000"/>
            </a:spcAft>
            <a:buFont typeface="Wingdings" panose="05000000000000000000" pitchFamily="2" charset="2"/>
            <a:buChar char="§"/>
          </a:pPr>
          <a:r>
            <a:rPr lang="en-US" sz="1800" kern="1200">
              <a:solidFill>
                <a:srgbClr val="676D7F"/>
              </a:solidFill>
            </a:rPr>
            <a:t>Failure to dispose expired food</a:t>
          </a:r>
        </a:p>
        <a:p>
          <a:pPr marL="171450" lvl="1" indent="-171450" algn="l" defTabSz="800100">
            <a:lnSpc>
              <a:spcPct val="90000"/>
            </a:lnSpc>
            <a:spcBef>
              <a:spcPct val="0"/>
            </a:spcBef>
            <a:spcAft>
              <a:spcPct val="15000"/>
            </a:spcAft>
            <a:buFont typeface="Wingdings" panose="05000000000000000000" pitchFamily="2" charset="2"/>
            <a:buChar char="§"/>
          </a:pPr>
          <a:r>
            <a:rPr lang="en-US" sz="1800" kern="1200">
              <a:solidFill>
                <a:srgbClr val="676D7F"/>
              </a:solidFill>
            </a:rPr>
            <a:t>Failure to provide nutritional food by serving fast food as meal and snack replacement</a:t>
          </a:r>
        </a:p>
        <a:p>
          <a:pPr marL="171450" lvl="1" indent="-171450" algn="l" defTabSz="800100">
            <a:lnSpc>
              <a:spcPct val="90000"/>
            </a:lnSpc>
            <a:spcBef>
              <a:spcPct val="0"/>
            </a:spcBef>
            <a:spcAft>
              <a:spcPct val="15000"/>
            </a:spcAft>
            <a:buFont typeface="Wingdings" panose="05000000000000000000" pitchFamily="2" charset="2"/>
            <a:buChar char="§"/>
          </a:pPr>
          <a:endParaRPr lang="en-US" sz="1800" kern="1200"/>
        </a:p>
      </dsp:txBody>
      <dsp:txXfrm>
        <a:off x="0" y="3630003"/>
        <a:ext cx="8086725" cy="1581824"/>
      </dsp:txXfrm>
    </dsp:sp>
    <dsp:sp modelId="{2F138901-BE14-4D02-B541-6DD31E48BD34}">
      <dsp:nvSpPr>
        <dsp:cNvPr id="0" name=""/>
        <dsp:cNvSpPr/>
      </dsp:nvSpPr>
      <dsp:spPr>
        <a:xfrm>
          <a:off x="499585" y="3370549"/>
          <a:ext cx="6370333" cy="471205"/>
        </a:xfrm>
        <a:prstGeom prst="roundRect">
          <a:avLst/>
        </a:prstGeom>
        <a:solidFill>
          <a:schemeClr val="bg2">
            <a:lumMod val="90000"/>
          </a:schemeClr>
        </a:solidFill>
        <a:ln w="38100" cap="flat" cmpd="sng" algn="ctr">
          <a:solidFill>
            <a:srgbClr val="676D7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961" tIns="0" rIns="213961" bIns="0" numCol="1" spcCol="1270" anchor="ctr" anchorCtr="0">
          <a:noAutofit/>
        </a:bodyPr>
        <a:lstStyle/>
        <a:p>
          <a:pPr marL="0" lvl="0" indent="0" algn="l" defTabSz="889000">
            <a:lnSpc>
              <a:spcPct val="90000"/>
            </a:lnSpc>
            <a:spcBef>
              <a:spcPct val="0"/>
            </a:spcBef>
            <a:spcAft>
              <a:spcPct val="35000"/>
            </a:spcAft>
            <a:buFont typeface="Wingdings" panose="05000000000000000000" pitchFamily="2" charset="2"/>
            <a:buNone/>
          </a:pPr>
          <a:r>
            <a:rPr lang="en-US" sz="2000" b="1" kern="1200">
              <a:solidFill>
                <a:srgbClr val="676D7F"/>
              </a:solidFill>
            </a:rPr>
            <a:t>Food</a:t>
          </a:r>
        </a:p>
      </dsp:txBody>
      <dsp:txXfrm>
        <a:off x="522587" y="3393551"/>
        <a:ext cx="6324329" cy="425201"/>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406E01-4F06-40B2-9C32-0F057770B331}">
      <dsp:nvSpPr>
        <dsp:cNvPr id="0" name=""/>
        <dsp:cNvSpPr/>
      </dsp:nvSpPr>
      <dsp:spPr>
        <a:xfrm>
          <a:off x="0" y="396113"/>
          <a:ext cx="8020050" cy="5424299"/>
        </a:xfrm>
        <a:prstGeom prst="rect">
          <a:avLst/>
        </a:prstGeom>
        <a:solidFill>
          <a:schemeClr val="lt1">
            <a:alpha val="90000"/>
            <a:hueOff val="0"/>
            <a:satOff val="0"/>
            <a:lumOff val="0"/>
            <a:alphaOff val="0"/>
          </a:schemeClr>
        </a:solidFill>
        <a:ln w="38100" cap="flat" cmpd="sng" algn="ctr">
          <a:solidFill>
            <a:srgbClr val="676D7F"/>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22445" tIns="437388" rIns="622445" bIns="149352" numCol="1" spcCol="1270" anchor="t" anchorCtr="0">
          <a:noAutofit/>
        </a:bodyPr>
        <a:lstStyle/>
        <a:p>
          <a:pPr marL="228600" lvl="1" indent="-228600" algn="l" defTabSz="933450">
            <a:lnSpc>
              <a:spcPct val="90000"/>
            </a:lnSpc>
            <a:spcBef>
              <a:spcPct val="0"/>
            </a:spcBef>
            <a:spcAft>
              <a:spcPct val="15000"/>
            </a:spcAft>
            <a:buFont typeface="Wingdings" panose="05000000000000000000" pitchFamily="2" charset="2"/>
            <a:buChar char="§"/>
          </a:pPr>
          <a:r>
            <a:rPr lang="en-US" sz="2100" kern="1200">
              <a:solidFill>
                <a:srgbClr val="676D7F"/>
              </a:solidFill>
            </a:rPr>
            <a:t>Lack of vehicle inspections &amp; maintenance</a:t>
          </a:r>
        </a:p>
        <a:p>
          <a:pPr marL="228600" lvl="1" indent="-228600" algn="l" defTabSz="933450">
            <a:lnSpc>
              <a:spcPct val="90000"/>
            </a:lnSpc>
            <a:spcBef>
              <a:spcPct val="0"/>
            </a:spcBef>
            <a:spcAft>
              <a:spcPct val="15000"/>
            </a:spcAft>
            <a:buFont typeface="Wingdings" panose="05000000000000000000" pitchFamily="2" charset="2"/>
            <a:buChar char="§"/>
          </a:pPr>
          <a:r>
            <a:rPr lang="en-US" sz="2100" kern="1200">
              <a:solidFill>
                <a:srgbClr val="676D7F"/>
              </a:solidFill>
            </a:rPr>
            <a:t>Incomplete Information Packets</a:t>
          </a:r>
        </a:p>
        <a:p>
          <a:pPr marL="457200" lvl="2" indent="-228600" algn="l" defTabSz="933450">
            <a:lnSpc>
              <a:spcPct val="90000"/>
            </a:lnSpc>
            <a:spcBef>
              <a:spcPct val="0"/>
            </a:spcBef>
            <a:spcAft>
              <a:spcPct val="15000"/>
            </a:spcAft>
            <a:buFont typeface="Wingdings" panose="05000000000000000000" pitchFamily="2" charset="2"/>
            <a:buChar char="§"/>
          </a:pPr>
          <a:r>
            <a:rPr lang="en-US" sz="2100" kern="1200">
              <a:solidFill>
                <a:srgbClr val="676D7F"/>
              </a:solidFill>
            </a:rPr>
            <a:t>Insurance</a:t>
          </a:r>
        </a:p>
        <a:p>
          <a:pPr marL="457200" lvl="2" indent="-228600" algn="l" defTabSz="933450">
            <a:lnSpc>
              <a:spcPct val="90000"/>
            </a:lnSpc>
            <a:spcBef>
              <a:spcPct val="0"/>
            </a:spcBef>
            <a:spcAft>
              <a:spcPct val="15000"/>
            </a:spcAft>
            <a:buFont typeface="Wingdings" panose="05000000000000000000" pitchFamily="2" charset="2"/>
            <a:buChar char="§"/>
          </a:pPr>
          <a:r>
            <a:rPr lang="en-US" sz="2100" kern="1200">
              <a:solidFill>
                <a:srgbClr val="676D7F"/>
              </a:solidFill>
            </a:rPr>
            <a:t>Registration</a:t>
          </a:r>
        </a:p>
        <a:p>
          <a:pPr marL="228600" lvl="1" indent="-228600" algn="l" defTabSz="933450">
            <a:lnSpc>
              <a:spcPct val="90000"/>
            </a:lnSpc>
            <a:spcBef>
              <a:spcPct val="0"/>
            </a:spcBef>
            <a:spcAft>
              <a:spcPct val="15000"/>
            </a:spcAft>
            <a:buFont typeface="Wingdings" panose="05000000000000000000" pitchFamily="2" charset="2"/>
            <a:buChar char="§"/>
          </a:pPr>
          <a:r>
            <a:rPr lang="en-US" sz="2100" kern="1200">
              <a:solidFill>
                <a:srgbClr val="676D7F"/>
              </a:solidFill>
            </a:rPr>
            <a:t>Lack of Interior Postings</a:t>
          </a:r>
        </a:p>
        <a:p>
          <a:pPr marL="457200" lvl="2" indent="-228600" algn="l" defTabSz="933450">
            <a:lnSpc>
              <a:spcPct val="90000"/>
            </a:lnSpc>
            <a:spcBef>
              <a:spcPct val="0"/>
            </a:spcBef>
            <a:spcAft>
              <a:spcPct val="15000"/>
            </a:spcAft>
            <a:buFont typeface="Wingdings" panose="05000000000000000000" pitchFamily="2" charset="2"/>
            <a:buChar char="§"/>
          </a:pPr>
          <a:r>
            <a:rPr lang="en-US" sz="2100" kern="1200">
              <a:solidFill>
                <a:srgbClr val="676D7F"/>
              </a:solidFill>
            </a:rPr>
            <a:t>Non-Smoking</a:t>
          </a:r>
        </a:p>
        <a:p>
          <a:pPr marL="457200" lvl="2" indent="-228600" algn="l" defTabSz="933450">
            <a:lnSpc>
              <a:spcPct val="90000"/>
            </a:lnSpc>
            <a:spcBef>
              <a:spcPct val="0"/>
            </a:spcBef>
            <a:spcAft>
              <a:spcPct val="15000"/>
            </a:spcAft>
            <a:buFont typeface="Wingdings" panose="05000000000000000000" pitchFamily="2" charset="2"/>
            <a:buChar char="§"/>
          </a:pPr>
          <a:r>
            <a:rPr lang="en-US" sz="2100" kern="1200">
              <a:solidFill>
                <a:srgbClr val="676D7F"/>
              </a:solidFill>
            </a:rPr>
            <a:t>Agency Phone Number</a:t>
          </a:r>
        </a:p>
        <a:p>
          <a:pPr marL="457200" lvl="2" indent="-228600" algn="l" defTabSz="933450">
            <a:lnSpc>
              <a:spcPct val="90000"/>
            </a:lnSpc>
            <a:spcBef>
              <a:spcPct val="0"/>
            </a:spcBef>
            <a:spcAft>
              <a:spcPct val="15000"/>
            </a:spcAft>
            <a:buFont typeface="Wingdings" panose="05000000000000000000" pitchFamily="2" charset="2"/>
            <a:buChar char="§"/>
          </a:pPr>
          <a:r>
            <a:rPr lang="en-US" sz="2100" kern="1200">
              <a:solidFill>
                <a:srgbClr val="676D7F"/>
              </a:solidFill>
            </a:rPr>
            <a:t>VIN number</a:t>
          </a:r>
        </a:p>
        <a:p>
          <a:pPr marL="228600" lvl="1" indent="-228600" algn="l" defTabSz="933450">
            <a:lnSpc>
              <a:spcPct val="90000"/>
            </a:lnSpc>
            <a:spcBef>
              <a:spcPct val="0"/>
            </a:spcBef>
            <a:spcAft>
              <a:spcPct val="15000"/>
            </a:spcAft>
            <a:buFont typeface="Wingdings" panose="05000000000000000000" pitchFamily="2" charset="2"/>
            <a:buChar char="§"/>
          </a:pPr>
          <a:r>
            <a:rPr lang="en-US" sz="2100" kern="1200">
              <a:solidFill>
                <a:srgbClr val="676D7F"/>
              </a:solidFill>
            </a:rPr>
            <a:t>Seat Belt</a:t>
          </a:r>
        </a:p>
        <a:p>
          <a:pPr marL="457200" lvl="2" indent="-228600" algn="l" defTabSz="933450">
            <a:lnSpc>
              <a:spcPct val="90000"/>
            </a:lnSpc>
            <a:spcBef>
              <a:spcPct val="0"/>
            </a:spcBef>
            <a:spcAft>
              <a:spcPct val="15000"/>
            </a:spcAft>
            <a:buFont typeface="Wingdings" panose="05000000000000000000" pitchFamily="2" charset="2"/>
            <a:buChar char="§"/>
          </a:pPr>
          <a:r>
            <a:rPr lang="en-US" sz="2100" kern="1200">
              <a:solidFill>
                <a:srgbClr val="676D7F"/>
              </a:solidFill>
            </a:rPr>
            <a:t>Missing or inappropriate cutters</a:t>
          </a:r>
        </a:p>
        <a:p>
          <a:pPr marL="457200" lvl="2" indent="-228600" algn="l" defTabSz="933450">
            <a:lnSpc>
              <a:spcPct val="90000"/>
            </a:lnSpc>
            <a:spcBef>
              <a:spcPct val="0"/>
            </a:spcBef>
            <a:spcAft>
              <a:spcPct val="15000"/>
            </a:spcAft>
            <a:buFont typeface="Wingdings" panose="05000000000000000000" pitchFamily="2" charset="2"/>
            <a:buChar char="§"/>
          </a:pPr>
          <a:r>
            <a:rPr lang="en-US" sz="2100" kern="1200">
              <a:solidFill>
                <a:srgbClr val="676D7F"/>
              </a:solidFill>
            </a:rPr>
            <a:t>Missing Extenders </a:t>
          </a:r>
        </a:p>
        <a:p>
          <a:pPr marL="228600" lvl="1" indent="-228600" algn="l" defTabSz="933450">
            <a:lnSpc>
              <a:spcPct val="90000"/>
            </a:lnSpc>
            <a:spcBef>
              <a:spcPct val="0"/>
            </a:spcBef>
            <a:spcAft>
              <a:spcPct val="15000"/>
            </a:spcAft>
            <a:buFont typeface="Wingdings" panose="05000000000000000000" pitchFamily="2" charset="2"/>
            <a:buChar char="§"/>
          </a:pPr>
          <a:r>
            <a:rPr lang="en-US" sz="2100" kern="1200">
              <a:solidFill>
                <a:srgbClr val="676D7F"/>
              </a:solidFill>
            </a:rPr>
            <a:t>No Business Signs</a:t>
          </a:r>
        </a:p>
        <a:p>
          <a:pPr marL="228600" lvl="1" indent="-228600" algn="l" defTabSz="933450">
            <a:lnSpc>
              <a:spcPct val="90000"/>
            </a:lnSpc>
            <a:spcBef>
              <a:spcPct val="0"/>
            </a:spcBef>
            <a:spcAft>
              <a:spcPct val="15000"/>
            </a:spcAft>
            <a:buFont typeface="Wingdings" panose="05000000000000000000" pitchFamily="2" charset="2"/>
            <a:buChar char="§"/>
          </a:pPr>
          <a:r>
            <a:rPr lang="en-US" sz="2100" kern="1200">
              <a:solidFill>
                <a:srgbClr val="676D7F"/>
              </a:solidFill>
            </a:rPr>
            <a:t>Lack of Fire Extinguishers</a:t>
          </a:r>
        </a:p>
        <a:p>
          <a:pPr marL="228600" lvl="1" indent="-228600" algn="l" defTabSz="933450">
            <a:lnSpc>
              <a:spcPct val="90000"/>
            </a:lnSpc>
            <a:spcBef>
              <a:spcPct val="0"/>
            </a:spcBef>
            <a:spcAft>
              <a:spcPct val="15000"/>
            </a:spcAft>
            <a:buFont typeface="Wingdings" panose="05000000000000000000" pitchFamily="2" charset="2"/>
            <a:buChar char="§"/>
          </a:pPr>
          <a:r>
            <a:rPr lang="en-US" sz="2100" kern="1200">
              <a:solidFill>
                <a:srgbClr val="676D7F"/>
              </a:solidFill>
            </a:rPr>
            <a:t>Missing Spill Kits</a:t>
          </a:r>
        </a:p>
      </dsp:txBody>
      <dsp:txXfrm>
        <a:off x="0" y="396113"/>
        <a:ext cx="8020050" cy="5424299"/>
      </dsp:txXfrm>
    </dsp:sp>
    <dsp:sp modelId="{21FF4457-90AA-46D2-993B-D4970B71ED0D}">
      <dsp:nvSpPr>
        <dsp:cNvPr id="0" name=""/>
        <dsp:cNvSpPr/>
      </dsp:nvSpPr>
      <dsp:spPr>
        <a:xfrm>
          <a:off x="401002" y="113442"/>
          <a:ext cx="5614035" cy="619920"/>
        </a:xfrm>
        <a:prstGeom prst="roundRect">
          <a:avLst/>
        </a:prstGeom>
        <a:solidFill>
          <a:schemeClr val="bg2">
            <a:lumMod val="90000"/>
          </a:schemeClr>
        </a:solidFill>
        <a:ln w="38100" cap="flat" cmpd="sng" algn="ctr">
          <a:solidFill>
            <a:srgbClr val="676D7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2197" tIns="0" rIns="212197" bIns="0" numCol="1" spcCol="1270" anchor="ctr" anchorCtr="0">
          <a:noAutofit/>
        </a:bodyPr>
        <a:lstStyle/>
        <a:p>
          <a:pPr marL="0" lvl="0" indent="0" algn="l" defTabSz="1244600">
            <a:lnSpc>
              <a:spcPct val="90000"/>
            </a:lnSpc>
            <a:spcBef>
              <a:spcPct val="0"/>
            </a:spcBef>
            <a:spcAft>
              <a:spcPct val="35000"/>
            </a:spcAft>
            <a:buNone/>
          </a:pPr>
          <a:r>
            <a:rPr lang="en-US" sz="2800" b="1" kern="1200">
              <a:solidFill>
                <a:srgbClr val="676D7F"/>
              </a:solidFill>
            </a:rPr>
            <a:t>Interior</a:t>
          </a:r>
          <a:r>
            <a:rPr lang="en-US" sz="2100" b="1" kern="1200"/>
            <a:t> </a:t>
          </a:r>
          <a:endParaRPr lang="en-US" sz="2100" kern="1200"/>
        </a:p>
      </dsp:txBody>
      <dsp:txXfrm>
        <a:off x="431264" y="143704"/>
        <a:ext cx="5553511" cy="55939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7DBD34-2657-4D0F-8111-66F792888991}">
      <dsp:nvSpPr>
        <dsp:cNvPr id="0" name=""/>
        <dsp:cNvSpPr/>
      </dsp:nvSpPr>
      <dsp:spPr>
        <a:xfrm>
          <a:off x="242625" y="4422"/>
          <a:ext cx="6472209" cy="4607138"/>
        </a:xfrm>
        <a:prstGeom prst="rect">
          <a:avLst/>
        </a:prstGeom>
        <a:solidFill>
          <a:schemeClr val="bg1">
            <a:alpha val="51000"/>
          </a:schemeClr>
        </a:solidFill>
        <a:ln w="38100" cap="flat" cmpd="sng" algn="ctr">
          <a:solidFill>
            <a:srgbClr val="676D7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144" tIns="332898" rIns="317144" bIns="332898" numCol="1" spcCol="1270" anchor="t" anchorCtr="0">
          <a:noAutofit/>
        </a:bodyPr>
        <a:lstStyle/>
        <a:p>
          <a:pPr marL="0" lvl="0" indent="0" algn="l" defTabSz="800100">
            <a:lnSpc>
              <a:spcPct val="90000"/>
            </a:lnSpc>
            <a:spcBef>
              <a:spcPct val="0"/>
            </a:spcBef>
            <a:spcAft>
              <a:spcPct val="35000"/>
            </a:spcAft>
            <a:buNone/>
          </a:pPr>
          <a:r>
            <a:rPr lang="en-US" sz="1800" b="1" kern="1200">
              <a:solidFill>
                <a:srgbClr val="676D7F"/>
              </a:solidFill>
            </a:rPr>
            <a:t>Key Safety Features of Equipment to Consider</a:t>
          </a:r>
          <a:endParaRPr lang="en-US" sz="1800" kern="1200">
            <a:solidFill>
              <a:srgbClr val="676D7F"/>
            </a:solidFill>
          </a:endParaRPr>
        </a:p>
        <a:p>
          <a:pPr marL="171450" lvl="1" indent="-171450" algn="l" defTabSz="800100">
            <a:lnSpc>
              <a:spcPct val="90000"/>
            </a:lnSpc>
            <a:spcBef>
              <a:spcPct val="0"/>
            </a:spcBef>
            <a:spcAft>
              <a:spcPct val="15000"/>
            </a:spcAft>
            <a:buFont typeface="Wingdings" panose="05000000000000000000" pitchFamily="2" charset="2"/>
            <a:buChar char="§"/>
          </a:pPr>
          <a:r>
            <a:rPr lang="en-US" sz="1800" b="1" kern="1200">
              <a:solidFill>
                <a:srgbClr val="676D7F"/>
              </a:solidFill>
            </a:rPr>
            <a:t>Comfortable and Sturdy Seats - </a:t>
          </a:r>
          <a:r>
            <a:rPr lang="en-US" sz="1800" kern="1200">
              <a:solidFill>
                <a:srgbClr val="676D7F"/>
              </a:solidFill>
            </a:rPr>
            <a:t>Ensure Seats accommodate various body types and offer secure support.</a:t>
          </a:r>
        </a:p>
        <a:p>
          <a:pPr marL="171450" lvl="1" indent="-171450" algn="l" defTabSz="800100">
            <a:lnSpc>
              <a:spcPct val="90000"/>
            </a:lnSpc>
            <a:spcBef>
              <a:spcPct val="0"/>
            </a:spcBef>
            <a:spcAft>
              <a:spcPct val="15000"/>
            </a:spcAft>
            <a:buFont typeface="Wingdings" panose="05000000000000000000" pitchFamily="2" charset="2"/>
            <a:buChar char="§"/>
          </a:pPr>
          <a:r>
            <a:rPr lang="en-US" sz="1800" b="1" kern="1200">
              <a:solidFill>
                <a:srgbClr val="676D7F"/>
              </a:solidFill>
            </a:rPr>
            <a:t>Leg or Foot Stabilizers - </a:t>
          </a:r>
          <a:r>
            <a:rPr lang="en-US" sz="1800" kern="1200">
              <a:solidFill>
                <a:srgbClr val="676D7F"/>
              </a:solidFill>
            </a:rPr>
            <a:t>Provide extra support for participants with limited mobility in their legs or feet.</a:t>
          </a:r>
        </a:p>
        <a:p>
          <a:pPr marL="171450" lvl="1" indent="-171450" algn="l" defTabSz="800100">
            <a:lnSpc>
              <a:spcPct val="90000"/>
            </a:lnSpc>
            <a:spcBef>
              <a:spcPct val="0"/>
            </a:spcBef>
            <a:spcAft>
              <a:spcPct val="15000"/>
            </a:spcAft>
            <a:buFont typeface="Wingdings" panose="05000000000000000000" pitchFamily="2" charset="2"/>
            <a:buChar char="§"/>
          </a:pPr>
          <a:r>
            <a:rPr lang="en-US" sz="1800" b="1" kern="1200">
              <a:solidFill>
                <a:srgbClr val="676D7F"/>
              </a:solidFill>
            </a:rPr>
            <a:t>Large Footbeds and Foot Straps - </a:t>
          </a:r>
          <a:r>
            <a:rPr lang="en-US" sz="1800" kern="1200">
              <a:solidFill>
                <a:srgbClr val="676D7F"/>
              </a:solidFill>
            </a:rPr>
            <a:t>Allow participants to comfortably and safely use pedals, especially for those with limited mobility or balance.</a:t>
          </a:r>
        </a:p>
        <a:p>
          <a:pPr marL="171450" lvl="1" indent="-171450" algn="l" defTabSz="800100">
            <a:lnSpc>
              <a:spcPct val="90000"/>
            </a:lnSpc>
            <a:spcBef>
              <a:spcPct val="0"/>
            </a:spcBef>
            <a:spcAft>
              <a:spcPct val="15000"/>
            </a:spcAft>
            <a:buFont typeface="Wingdings" panose="05000000000000000000" pitchFamily="2" charset="2"/>
            <a:buChar char="§"/>
          </a:pPr>
          <a:r>
            <a:rPr lang="en-US" sz="1800" b="1" kern="1200">
              <a:solidFill>
                <a:srgbClr val="676D7F"/>
              </a:solidFill>
            </a:rPr>
            <a:t>Self-Powered Machines - </a:t>
          </a:r>
          <a:r>
            <a:rPr lang="en-US" sz="1800" kern="1200">
              <a:solidFill>
                <a:srgbClr val="676D7F"/>
              </a:solidFill>
            </a:rPr>
            <a:t>Equipment that maintains function at very low speeds, offering a range of exercise options.</a:t>
          </a:r>
        </a:p>
        <a:p>
          <a:pPr marL="171450" lvl="1" indent="-171450" algn="l" defTabSz="800100">
            <a:lnSpc>
              <a:spcPct val="90000"/>
            </a:lnSpc>
            <a:spcBef>
              <a:spcPct val="0"/>
            </a:spcBef>
            <a:spcAft>
              <a:spcPct val="15000"/>
            </a:spcAft>
            <a:buFont typeface="Wingdings" panose="05000000000000000000" pitchFamily="2" charset="2"/>
            <a:buChar char="§"/>
          </a:pPr>
          <a:r>
            <a:rPr lang="en-US" sz="1800" b="1" kern="1200">
              <a:solidFill>
                <a:srgbClr val="676D7F"/>
              </a:solidFill>
            </a:rPr>
            <a:t>Adaptive Accessories - </a:t>
          </a:r>
          <a:r>
            <a:rPr lang="en-US" sz="1800" kern="1200">
              <a:solidFill>
                <a:srgbClr val="676D7F"/>
              </a:solidFill>
            </a:rPr>
            <a:t>Consider accessories that allow participants to adjust the equipment to their specific needs, such as arm handles and leg crank adjustments. </a:t>
          </a:r>
        </a:p>
      </dsp:txBody>
      <dsp:txXfrm>
        <a:off x="242625" y="4422"/>
        <a:ext cx="6472209" cy="46071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0E0C4-0BFF-4FBB-BBAB-70DC90A950D6}">
      <dsp:nvSpPr>
        <dsp:cNvPr id="0" name=""/>
        <dsp:cNvSpPr/>
      </dsp:nvSpPr>
      <dsp:spPr>
        <a:xfrm>
          <a:off x="0" y="0"/>
          <a:ext cx="11030528" cy="420640"/>
        </a:xfrm>
        <a:prstGeom prst="roundRect">
          <a:avLst/>
        </a:prstGeom>
        <a:solidFill>
          <a:schemeClr val="tx2">
            <a:lumMod val="90000"/>
            <a:lumOff val="1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Who is Eligible?</a:t>
          </a:r>
        </a:p>
      </dsp:txBody>
      <dsp:txXfrm>
        <a:off x="20534" y="20534"/>
        <a:ext cx="10989460" cy="379572"/>
      </dsp:txXfrm>
    </dsp:sp>
    <dsp:sp modelId="{49CAFFCB-870B-4077-9AA3-ED06434F984B}">
      <dsp:nvSpPr>
        <dsp:cNvPr id="0" name=""/>
        <dsp:cNvSpPr/>
      </dsp:nvSpPr>
      <dsp:spPr>
        <a:xfrm>
          <a:off x="0" y="422292"/>
          <a:ext cx="11030528" cy="4761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0219" tIns="25400" rIns="142240" bIns="25400" numCol="1" spcCol="1270" anchor="t" anchorCtr="0">
          <a:noAutofit/>
        </a:bodyPr>
        <a:lstStyle/>
        <a:p>
          <a:pPr marL="171450" lvl="1" indent="-171450" algn="l" defTabSz="711200">
            <a:lnSpc>
              <a:spcPct val="90000"/>
            </a:lnSpc>
            <a:spcBef>
              <a:spcPct val="0"/>
            </a:spcBef>
            <a:spcAft>
              <a:spcPct val="20000"/>
            </a:spcAft>
            <a:buFont typeface="Wingdings" panose="05000000000000000000" pitchFamily="2" charset="2"/>
            <a:buNone/>
          </a:pPr>
          <a:endParaRPr lang="en-US" sz="1600" kern="1200"/>
        </a:p>
        <a:p>
          <a:pPr marL="228600" lvl="1" indent="-228600" algn="l" defTabSz="889000">
            <a:lnSpc>
              <a:spcPct val="90000"/>
            </a:lnSpc>
            <a:spcBef>
              <a:spcPct val="0"/>
            </a:spcBef>
            <a:spcAft>
              <a:spcPct val="20000"/>
            </a:spcAft>
            <a:buFont typeface="Wingdings" panose="05000000000000000000" pitchFamily="2" charset="2"/>
            <a:buChar char="§"/>
          </a:pPr>
          <a:r>
            <a:rPr lang="en-US" sz="2000" b="0" i="0" kern="1200" baseline="0">
              <a:solidFill>
                <a:schemeClr val="tx2">
                  <a:lumMod val="75000"/>
                  <a:lumOff val="25000"/>
                </a:schemeClr>
              </a:solidFill>
            </a:rPr>
            <a:t>Must be twenty-one (21) years of age or older. </a:t>
          </a:r>
          <a:endParaRPr lang="en-US" sz="2000" kern="1200">
            <a:solidFill>
              <a:schemeClr val="tx2">
                <a:lumMod val="75000"/>
                <a:lumOff val="25000"/>
              </a:schemeClr>
            </a:solidFill>
          </a:endParaRPr>
        </a:p>
        <a:p>
          <a:pPr marL="228600" lvl="1" indent="-228600" algn="l" defTabSz="889000">
            <a:lnSpc>
              <a:spcPct val="90000"/>
            </a:lnSpc>
            <a:spcBef>
              <a:spcPct val="0"/>
            </a:spcBef>
            <a:spcAft>
              <a:spcPct val="20000"/>
            </a:spcAft>
            <a:buFont typeface="Wingdings" panose="05000000000000000000" pitchFamily="2" charset="2"/>
            <a:buChar char="§"/>
          </a:pPr>
          <a:r>
            <a:rPr lang="en-US" sz="2000" b="0" i="0" kern="1200" baseline="0">
              <a:solidFill>
                <a:schemeClr val="tx2">
                  <a:lumMod val="75000"/>
                  <a:lumOff val="25000"/>
                </a:schemeClr>
              </a:solidFill>
            </a:rPr>
            <a:t>Must require nursing facility level of care as determined by a comprehensive long-term services and supports (LTSS) assessment.  </a:t>
          </a:r>
          <a:endParaRPr lang="en-US" sz="2000" kern="1200">
            <a:solidFill>
              <a:schemeClr val="tx2">
                <a:lumMod val="75000"/>
                <a:lumOff val="25000"/>
              </a:schemeClr>
            </a:solidFill>
          </a:endParaRPr>
        </a:p>
        <a:p>
          <a:pPr marL="228600" lvl="1" indent="-228600" algn="l" defTabSz="889000">
            <a:lnSpc>
              <a:spcPct val="90000"/>
            </a:lnSpc>
            <a:spcBef>
              <a:spcPct val="0"/>
            </a:spcBef>
            <a:spcAft>
              <a:spcPct val="20000"/>
            </a:spcAft>
            <a:buFont typeface="Wingdings" panose="05000000000000000000" pitchFamily="2" charset="2"/>
            <a:buChar char="§"/>
          </a:pPr>
          <a:r>
            <a:rPr lang="en-US" sz="2000" b="0" i="0" kern="1200" baseline="0">
              <a:solidFill>
                <a:schemeClr val="tx2">
                  <a:lumMod val="75000"/>
                  <a:lumOff val="25000"/>
                </a:schemeClr>
              </a:solidFill>
            </a:rPr>
            <a:t>Must meet the criteria in one (1) of the following Categories of Eligibility (COE): </a:t>
          </a:r>
          <a:endParaRPr lang="en-US" sz="2000" kern="1200">
            <a:solidFill>
              <a:schemeClr val="tx2">
                <a:lumMod val="75000"/>
                <a:lumOff val="25000"/>
              </a:schemeClr>
            </a:solidFill>
          </a:endParaRPr>
        </a:p>
        <a:p>
          <a:pPr marL="457200" lvl="2" indent="-228600" algn="l" defTabSz="889000">
            <a:lnSpc>
              <a:spcPct val="90000"/>
            </a:lnSpc>
            <a:spcBef>
              <a:spcPct val="0"/>
            </a:spcBef>
            <a:spcAft>
              <a:spcPct val="20000"/>
            </a:spcAft>
            <a:buFont typeface="Wingdings" panose="05000000000000000000" pitchFamily="2" charset="2"/>
            <a:buChar char="§"/>
          </a:pPr>
          <a:r>
            <a:rPr lang="en-US" sz="2000" b="0" i="0" kern="1200" baseline="0">
              <a:solidFill>
                <a:schemeClr val="tx2">
                  <a:lumMod val="75000"/>
                  <a:lumOff val="25000"/>
                </a:schemeClr>
              </a:solidFill>
            </a:rPr>
            <a:t>Supplemental Security Income (SSI) eligible under 20 C.F.R. § 416.202, or </a:t>
          </a:r>
          <a:endParaRPr lang="en-US" sz="2000" kern="1200">
            <a:solidFill>
              <a:schemeClr val="tx2">
                <a:lumMod val="75000"/>
                <a:lumOff val="25000"/>
              </a:schemeClr>
            </a:solidFill>
          </a:endParaRPr>
        </a:p>
        <a:p>
          <a:pPr marL="457200" lvl="2" indent="-228600" algn="l" defTabSz="889000">
            <a:lnSpc>
              <a:spcPct val="90000"/>
            </a:lnSpc>
            <a:spcBef>
              <a:spcPct val="0"/>
            </a:spcBef>
            <a:spcAft>
              <a:spcPct val="20000"/>
            </a:spcAft>
            <a:buFont typeface="Wingdings" panose="05000000000000000000" pitchFamily="2" charset="2"/>
            <a:buChar char="§"/>
          </a:pPr>
          <a:r>
            <a:rPr lang="en-US" sz="2000" b="0" i="0" kern="1200" baseline="0">
              <a:solidFill>
                <a:schemeClr val="tx2">
                  <a:lumMod val="75000"/>
                  <a:lumOff val="25000"/>
                </a:schemeClr>
              </a:solidFill>
            </a:rPr>
            <a:t>An aged, blind or disabled individual who meets all factors of institutional eligibility.</a:t>
          </a:r>
          <a:endParaRPr lang="en-US" sz="2000" kern="1200">
            <a:solidFill>
              <a:schemeClr val="tx2">
                <a:lumMod val="75000"/>
                <a:lumOff val="25000"/>
              </a:schemeClr>
            </a:solidFill>
          </a:endParaRPr>
        </a:p>
        <a:p>
          <a:pPr marL="228600" lvl="1" indent="-228600" algn="l" defTabSz="889000">
            <a:lnSpc>
              <a:spcPct val="90000"/>
            </a:lnSpc>
            <a:spcBef>
              <a:spcPct val="0"/>
            </a:spcBef>
            <a:spcAft>
              <a:spcPct val="20000"/>
            </a:spcAft>
            <a:buFont typeface="Wingdings" panose="05000000000000000000" pitchFamily="2" charset="2"/>
            <a:buChar char="§"/>
          </a:pPr>
          <a:r>
            <a:rPr lang="en-US" sz="2000" b="0" i="0" kern="1200" baseline="0">
              <a:solidFill>
                <a:schemeClr val="tx2">
                  <a:lumMod val="75000"/>
                  <a:lumOff val="25000"/>
                </a:schemeClr>
              </a:solidFill>
            </a:rPr>
            <a:t>If  income exceeds the current institutional limit, the individual must pay the Division of Medicaid the portion of their income that is due under the terms of an Income Trust to qualify.  </a:t>
          </a:r>
          <a:endParaRPr lang="en-US" sz="2000" kern="1200">
            <a:solidFill>
              <a:schemeClr val="tx2">
                <a:lumMod val="75000"/>
                <a:lumOff val="25000"/>
              </a:schemeClr>
            </a:solidFill>
          </a:endParaRPr>
        </a:p>
        <a:p>
          <a:pPr marL="228600" lvl="1" indent="-228600" algn="l" defTabSz="889000">
            <a:lnSpc>
              <a:spcPct val="90000"/>
            </a:lnSpc>
            <a:spcBef>
              <a:spcPct val="0"/>
            </a:spcBef>
            <a:spcAft>
              <a:spcPct val="20000"/>
            </a:spcAft>
            <a:buFont typeface="Wingdings" panose="05000000000000000000" pitchFamily="2" charset="2"/>
            <a:buChar char="§"/>
          </a:pPr>
          <a:r>
            <a:rPr lang="en-US" sz="2000" kern="1200">
              <a:solidFill>
                <a:schemeClr val="tx2">
                  <a:lumMod val="75000"/>
                  <a:lumOff val="25000"/>
                </a:schemeClr>
              </a:solidFill>
            </a:rPr>
            <a:t>Beneficiaries enrolled in the E&amp;D Waiver cannot reside in a nursing facility or licensed or unlicensed personal care home. </a:t>
          </a:r>
        </a:p>
        <a:p>
          <a:pPr marL="228600" lvl="1" indent="-228600" algn="l" defTabSz="889000">
            <a:lnSpc>
              <a:spcPct val="90000"/>
            </a:lnSpc>
            <a:spcBef>
              <a:spcPct val="0"/>
            </a:spcBef>
            <a:spcAft>
              <a:spcPct val="20000"/>
            </a:spcAft>
            <a:buFont typeface="Wingdings" panose="05000000000000000000" pitchFamily="2" charset="2"/>
            <a:buChar char="§"/>
          </a:pPr>
          <a:r>
            <a:rPr lang="en-US" sz="2000" kern="1200">
              <a:solidFill>
                <a:schemeClr val="tx2">
                  <a:lumMod val="75000"/>
                  <a:lumOff val="25000"/>
                </a:schemeClr>
              </a:solidFill>
            </a:rPr>
            <a:t>In the event of imminent danger to the beneficiary, caregiver or service provider, the beneficiary may be discharged from the waiver immediately.</a:t>
          </a:r>
        </a:p>
      </dsp:txBody>
      <dsp:txXfrm>
        <a:off x="0" y="422292"/>
        <a:ext cx="11030528" cy="4761371"/>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B928EC-7F3E-4937-97A8-FB01C44F0907}">
      <dsp:nvSpPr>
        <dsp:cNvPr id="0" name=""/>
        <dsp:cNvSpPr/>
      </dsp:nvSpPr>
      <dsp:spPr>
        <a:xfrm>
          <a:off x="679050" y="578168"/>
          <a:ext cx="1887187" cy="18871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2C1F9D-6F82-4D67-93F2-EE79E1297594}">
      <dsp:nvSpPr>
        <dsp:cNvPr id="0" name=""/>
        <dsp:cNvSpPr/>
      </dsp:nvSpPr>
      <dsp:spPr>
        <a:xfrm>
          <a:off x="1081237" y="980356"/>
          <a:ext cx="1082812" cy="1082812"/>
        </a:xfrm>
        <a:prstGeom prst="rect">
          <a:avLst/>
        </a:prstGeom>
        <a:blipFill>
          <a:blip xmlns:r="http://schemas.openxmlformats.org/officeDocument/2006/relationships">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E57545-D123-4E7A-B753-487824E52630}">
      <dsp:nvSpPr>
        <dsp:cNvPr id="0" name=""/>
        <dsp:cNvSpPr/>
      </dsp:nvSpPr>
      <dsp:spPr>
        <a:xfrm>
          <a:off x="75768"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b="1" kern="1200">
              <a:solidFill>
                <a:schemeClr val="accent2">
                  <a:lumMod val="75000"/>
                </a:schemeClr>
              </a:solidFill>
            </a:rPr>
            <a:t>Staff Files</a:t>
          </a:r>
        </a:p>
      </dsp:txBody>
      <dsp:txXfrm>
        <a:off x="75768" y="3053169"/>
        <a:ext cx="3093750" cy="720000"/>
      </dsp:txXfrm>
    </dsp:sp>
    <dsp:sp modelId="{4B14B039-2FFB-46C6-A47A-DFD51907351A}">
      <dsp:nvSpPr>
        <dsp:cNvPr id="0" name=""/>
        <dsp:cNvSpPr/>
      </dsp:nvSpPr>
      <dsp:spPr>
        <a:xfrm>
          <a:off x="4314206" y="578168"/>
          <a:ext cx="1887187" cy="18871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15D2FD-37C0-4BE9-A26C-7A293F46C278}">
      <dsp:nvSpPr>
        <dsp:cNvPr id="0" name=""/>
        <dsp:cNvSpPr/>
      </dsp:nvSpPr>
      <dsp:spPr>
        <a:xfrm>
          <a:off x="4716393" y="980356"/>
          <a:ext cx="1082812" cy="1082812"/>
        </a:xfrm>
        <a:prstGeom prst="rect">
          <a:avLst/>
        </a:prstGeom>
        <a:blipFill>
          <a:blip xmlns:r="http://schemas.openxmlformats.org/officeDocument/2006/relationships">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E94C7C-D65B-4782-9B67-BD5AFD9928CC}">
      <dsp:nvSpPr>
        <dsp:cNvPr id="0" name=""/>
        <dsp:cNvSpPr/>
      </dsp:nvSpPr>
      <dsp:spPr>
        <a:xfrm>
          <a:off x="3710925"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b="1" kern="1200">
              <a:solidFill>
                <a:schemeClr val="accent2">
                  <a:lumMod val="75000"/>
                </a:schemeClr>
              </a:solidFill>
            </a:rPr>
            <a:t>BENEFICIARY Files</a:t>
          </a:r>
        </a:p>
      </dsp:txBody>
      <dsp:txXfrm>
        <a:off x="3710925" y="3053169"/>
        <a:ext cx="3093750" cy="720000"/>
      </dsp:txXfrm>
    </dsp:sp>
    <dsp:sp modelId="{64AC90E8-FB07-420A-940F-BD82F79ED1AC}">
      <dsp:nvSpPr>
        <dsp:cNvPr id="0" name=""/>
        <dsp:cNvSpPr/>
      </dsp:nvSpPr>
      <dsp:spPr>
        <a:xfrm>
          <a:off x="7949362" y="578168"/>
          <a:ext cx="1887187" cy="18871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57707B-7AE7-4EFD-A831-72A09703C757}">
      <dsp:nvSpPr>
        <dsp:cNvPr id="0" name=""/>
        <dsp:cNvSpPr/>
      </dsp:nvSpPr>
      <dsp:spPr>
        <a:xfrm>
          <a:off x="8351550" y="980356"/>
          <a:ext cx="1082812" cy="1082812"/>
        </a:xfrm>
        <a:prstGeom prst="rect">
          <a:avLst/>
        </a:prstGeom>
        <a:blipFill>
          <a:blip xmlns:r="http://schemas.openxmlformats.org/officeDocument/2006/relationships">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6CFE7B-95BD-4D5F-A253-138D27FBFF32}">
      <dsp:nvSpPr>
        <dsp:cNvPr id="0" name=""/>
        <dsp:cNvSpPr/>
      </dsp:nvSpPr>
      <dsp:spPr>
        <a:xfrm>
          <a:off x="7346081"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b="1" kern="1200">
              <a:solidFill>
                <a:schemeClr val="accent2">
                  <a:lumMod val="75000"/>
                </a:schemeClr>
              </a:solidFill>
            </a:rPr>
            <a:t>Proper Storage and Accessibility</a:t>
          </a:r>
        </a:p>
      </dsp:txBody>
      <dsp:txXfrm>
        <a:off x="7346081" y="3053169"/>
        <a:ext cx="3093750" cy="72000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11294C-67BF-440A-873C-D4A72BFB9539}">
      <dsp:nvSpPr>
        <dsp:cNvPr id="0" name=""/>
        <dsp:cNvSpPr/>
      </dsp:nvSpPr>
      <dsp:spPr>
        <a:xfrm>
          <a:off x="0" y="5474"/>
          <a:ext cx="11656193" cy="6388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a:t>Storage</a:t>
          </a:r>
          <a:endParaRPr lang="en-US" sz="2600" kern="1200"/>
        </a:p>
      </dsp:txBody>
      <dsp:txXfrm>
        <a:off x="31185" y="36659"/>
        <a:ext cx="11593823" cy="576450"/>
      </dsp:txXfrm>
    </dsp:sp>
    <dsp:sp modelId="{91A79C4B-011B-477A-8137-ADC9FF17C1BE}">
      <dsp:nvSpPr>
        <dsp:cNvPr id="0" name=""/>
        <dsp:cNvSpPr/>
      </dsp:nvSpPr>
      <dsp:spPr>
        <a:xfrm>
          <a:off x="0" y="644294"/>
          <a:ext cx="11656193" cy="2152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0084" tIns="13970" rIns="78232" bIns="13970" numCol="1" spcCol="1270" anchor="t" anchorCtr="0">
          <a:noAutofit/>
        </a:bodyPr>
        <a:lstStyle/>
        <a:p>
          <a:pPr marL="57150" lvl="1" indent="-57150" algn="l" defTabSz="488950">
            <a:lnSpc>
              <a:spcPct val="90000"/>
            </a:lnSpc>
            <a:spcBef>
              <a:spcPct val="0"/>
            </a:spcBef>
            <a:spcAft>
              <a:spcPct val="20000"/>
            </a:spcAft>
            <a:buChar char="•"/>
          </a:pPr>
          <a:endParaRPr lang="en-US" sz="1100" kern="1200"/>
        </a:p>
        <a:p>
          <a:pPr marL="171450" lvl="1" indent="-171450" algn="l" defTabSz="800100">
            <a:lnSpc>
              <a:spcPct val="90000"/>
            </a:lnSpc>
            <a:spcBef>
              <a:spcPct val="0"/>
            </a:spcBef>
            <a:spcAft>
              <a:spcPct val="20000"/>
            </a:spcAft>
            <a:buFont typeface="Wingdings" panose="05000000000000000000" pitchFamily="2" charset="2"/>
            <a:buChar char="§"/>
          </a:pPr>
          <a:r>
            <a:rPr lang="en-US" sz="1800" kern="1200">
              <a:solidFill>
                <a:schemeClr val="accent2">
                  <a:lumMod val="75000"/>
                </a:schemeClr>
              </a:solidFill>
            </a:rPr>
            <a:t>Lockable file storage for the security and maintenance of all files in compliance with HIPAA standards.</a:t>
          </a:r>
        </a:p>
        <a:p>
          <a:pPr marL="171450" lvl="1" indent="-171450" algn="l" defTabSz="800100">
            <a:lnSpc>
              <a:spcPct val="90000"/>
            </a:lnSpc>
            <a:spcBef>
              <a:spcPct val="0"/>
            </a:spcBef>
            <a:spcAft>
              <a:spcPct val="20000"/>
            </a:spcAft>
            <a:buFont typeface="Wingdings" panose="05000000000000000000" pitchFamily="2" charset="2"/>
            <a:buChar char="§"/>
          </a:pPr>
          <a:r>
            <a:rPr lang="en-US" sz="1800" kern="1200">
              <a:solidFill>
                <a:schemeClr val="accent2">
                  <a:lumMod val="75000"/>
                </a:schemeClr>
              </a:solidFill>
            </a:rPr>
            <a:t>Climate controlled storage safe from pests and weather damage.</a:t>
          </a:r>
        </a:p>
        <a:p>
          <a:pPr marL="171450" lvl="1" indent="-171450" algn="l" defTabSz="800100">
            <a:lnSpc>
              <a:spcPct val="90000"/>
            </a:lnSpc>
            <a:spcBef>
              <a:spcPct val="0"/>
            </a:spcBef>
            <a:spcAft>
              <a:spcPct val="20000"/>
            </a:spcAft>
            <a:buFont typeface="Wingdings" panose="05000000000000000000" pitchFamily="2" charset="2"/>
            <a:buChar char="§"/>
          </a:pPr>
          <a:r>
            <a:rPr lang="en-US" sz="1800" kern="1200">
              <a:solidFill>
                <a:schemeClr val="accent2">
                  <a:lumMod val="75000"/>
                </a:schemeClr>
              </a:solidFill>
            </a:rPr>
            <a:t>Records documenting the provision of services must be maintained by the providers of waiver services for a minimum of five (5) years. If, at the conclusion of the five-year period, there is ongoing litigation or an open audit, the provider must maintain these records until the litigation or audit is concluded.</a:t>
          </a:r>
        </a:p>
        <a:p>
          <a:pPr marL="285750" lvl="1" indent="-285750" algn="l" defTabSz="1600200">
            <a:lnSpc>
              <a:spcPct val="90000"/>
            </a:lnSpc>
            <a:spcBef>
              <a:spcPct val="0"/>
            </a:spcBef>
            <a:spcAft>
              <a:spcPct val="20000"/>
            </a:spcAft>
            <a:buChar char="•"/>
          </a:pPr>
          <a:endParaRPr lang="en-US" sz="3600" b="0" kern="1200">
            <a:latin typeface="Aptos Display" panose="02110004020202020204"/>
          </a:endParaRPr>
        </a:p>
      </dsp:txBody>
      <dsp:txXfrm>
        <a:off x="0" y="644294"/>
        <a:ext cx="11656193" cy="2152800"/>
      </dsp:txXfrm>
    </dsp:sp>
    <dsp:sp modelId="{A51B0114-766C-4CF0-9A82-F7E2DE8AD90D}">
      <dsp:nvSpPr>
        <dsp:cNvPr id="0" name=""/>
        <dsp:cNvSpPr/>
      </dsp:nvSpPr>
      <dsp:spPr>
        <a:xfrm>
          <a:off x="0" y="2797095"/>
          <a:ext cx="11656193" cy="6388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a:t>Accessibility</a:t>
          </a:r>
          <a:endParaRPr lang="en-US" sz="2600" kern="1200"/>
        </a:p>
      </dsp:txBody>
      <dsp:txXfrm>
        <a:off x="31185" y="2828280"/>
        <a:ext cx="11593823" cy="576450"/>
      </dsp:txXfrm>
    </dsp:sp>
    <dsp:sp modelId="{5F9582F9-E651-41FA-8AED-273DEB54D050}">
      <dsp:nvSpPr>
        <dsp:cNvPr id="0" name=""/>
        <dsp:cNvSpPr/>
      </dsp:nvSpPr>
      <dsp:spPr>
        <a:xfrm>
          <a:off x="0" y="3435915"/>
          <a:ext cx="11656193" cy="2045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0084" tIns="22860" rIns="128016" bIns="22860" numCol="1" spcCol="1270" anchor="t" anchorCtr="0">
          <a:noAutofit/>
        </a:bodyPr>
        <a:lstStyle/>
        <a:p>
          <a:pPr marL="57150" lvl="1" indent="-57150" algn="l" defTabSz="488950">
            <a:lnSpc>
              <a:spcPct val="90000"/>
            </a:lnSpc>
            <a:spcBef>
              <a:spcPct val="0"/>
            </a:spcBef>
            <a:spcAft>
              <a:spcPct val="20000"/>
            </a:spcAft>
            <a:buChar char="•"/>
          </a:pPr>
          <a:endParaRPr lang="en-US" sz="1100" kern="1200">
            <a:solidFill>
              <a:schemeClr val="accent2">
                <a:lumMod val="75000"/>
              </a:schemeClr>
            </a:solidFill>
          </a:endParaRPr>
        </a:p>
        <a:p>
          <a:pPr marL="171450" lvl="1" indent="-171450" algn="l" defTabSz="800100">
            <a:lnSpc>
              <a:spcPct val="90000"/>
            </a:lnSpc>
            <a:spcBef>
              <a:spcPct val="0"/>
            </a:spcBef>
            <a:spcAft>
              <a:spcPct val="20000"/>
            </a:spcAft>
            <a:buFont typeface="Wingdings" panose="05000000000000000000" pitchFamily="2" charset="2"/>
            <a:buChar char="§"/>
          </a:pPr>
          <a:r>
            <a:rPr lang="en-US" sz="1800" kern="1200">
              <a:solidFill>
                <a:schemeClr val="accent2">
                  <a:lumMod val="75000"/>
                </a:schemeClr>
              </a:solidFill>
            </a:rPr>
            <a:t>Ensuring immediate access to all beneficiary and employee records as required for audit purposes.</a:t>
          </a:r>
        </a:p>
        <a:p>
          <a:pPr marL="171450" lvl="1" indent="-171450" algn="l" defTabSz="800100">
            <a:lnSpc>
              <a:spcPct val="90000"/>
            </a:lnSpc>
            <a:spcBef>
              <a:spcPct val="0"/>
            </a:spcBef>
            <a:spcAft>
              <a:spcPct val="20000"/>
            </a:spcAft>
            <a:buFont typeface="Wingdings" panose="05000000000000000000" pitchFamily="2" charset="2"/>
            <a:buChar char="§"/>
          </a:pPr>
          <a:r>
            <a:rPr lang="en-US" sz="1800" kern="1200">
              <a:solidFill>
                <a:schemeClr val="accent2">
                  <a:lumMod val="75000"/>
                </a:schemeClr>
              </a:solidFill>
            </a:rPr>
            <a:t>Filing system of storage of records to be more accessible for auditors.</a:t>
          </a:r>
        </a:p>
        <a:p>
          <a:pPr marL="342900" lvl="2" indent="-171450" algn="l" defTabSz="800100">
            <a:lnSpc>
              <a:spcPct val="90000"/>
            </a:lnSpc>
            <a:spcBef>
              <a:spcPct val="0"/>
            </a:spcBef>
            <a:spcAft>
              <a:spcPct val="20000"/>
            </a:spcAft>
            <a:buFont typeface="Wingdings" panose="05000000000000000000" pitchFamily="2" charset="2"/>
            <a:buChar char="§"/>
          </a:pPr>
          <a:r>
            <a:rPr lang="en-US" sz="1800" kern="1200">
              <a:solidFill>
                <a:schemeClr val="accent2">
                  <a:lumMod val="75000"/>
                </a:schemeClr>
              </a:solidFill>
            </a:rPr>
            <a:t>Annual</a:t>
          </a:r>
        </a:p>
        <a:p>
          <a:pPr marL="342900" lvl="2" indent="-171450" algn="l" defTabSz="800100">
            <a:lnSpc>
              <a:spcPct val="90000"/>
            </a:lnSpc>
            <a:spcBef>
              <a:spcPct val="0"/>
            </a:spcBef>
            <a:spcAft>
              <a:spcPct val="20000"/>
            </a:spcAft>
            <a:buFont typeface="Wingdings" panose="05000000000000000000" pitchFamily="2" charset="2"/>
            <a:buChar char="§"/>
          </a:pPr>
          <a:r>
            <a:rPr lang="en-US" sz="1800" kern="1200">
              <a:solidFill>
                <a:schemeClr val="accent2">
                  <a:lumMod val="75000"/>
                </a:schemeClr>
              </a:solidFill>
            </a:rPr>
            <a:t>Alphabetical</a:t>
          </a:r>
        </a:p>
        <a:p>
          <a:pPr marL="342900" lvl="2" indent="-171450" algn="l" defTabSz="800100">
            <a:lnSpc>
              <a:spcPct val="90000"/>
            </a:lnSpc>
            <a:spcBef>
              <a:spcPct val="0"/>
            </a:spcBef>
            <a:spcAft>
              <a:spcPct val="20000"/>
            </a:spcAft>
            <a:buFont typeface="Wingdings" panose="05000000000000000000" pitchFamily="2" charset="2"/>
            <a:buChar char="§"/>
          </a:pPr>
          <a:r>
            <a:rPr lang="en-US" sz="1800" kern="1200">
              <a:solidFill>
                <a:schemeClr val="accent2">
                  <a:lumMod val="75000"/>
                </a:schemeClr>
              </a:solidFill>
            </a:rPr>
            <a:t>Numerical</a:t>
          </a:r>
        </a:p>
        <a:p>
          <a:pPr marL="342900" lvl="2" indent="-171450" algn="l" defTabSz="800100">
            <a:lnSpc>
              <a:spcPct val="90000"/>
            </a:lnSpc>
            <a:spcBef>
              <a:spcPct val="0"/>
            </a:spcBef>
            <a:spcAft>
              <a:spcPct val="20000"/>
            </a:spcAft>
            <a:buFont typeface="Wingdings" panose="05000000000000000000" pitchFamily="2" charset="2"/>
            <a:buChar char="§"/>
          </a:pPr>
          <a:r>
            <a:rPr lang="en-US" sz="1800" kern="1200">
              <a:solidFill>
                <a:schemeClr val="accent2">
                  <a:lumMod val="75000"/>
                </a:schemeClr>
              </a:solidFill>
            </a:rPr>
            <a:t>Color Code</a:t>
          </a:r>
        </a:p>
      </dsp:txBody>
      <dsp:txXfrm>
        <a:off x="0" y="3435915"/>
        <a:ext cx="11656193" cy="2045160"/>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CEAF33-DD25-43E4-B2AC-88A3E730E145}">
      <dsp:nvSpPr>
        <dsp:cNvPr id="0" name=""/>
        <dsp:cNvSpPr/>
      </dsp:nvSpPr>
      <dsp:spPr>
        <a:xfrm>
          <a:off x="0" y="524502"/>
          <a:ext cx="8307894" cy="5174721"/>
        </a:xfrm>
        <a:prstGeom prst="rect">
          <a:avLst/>
        </a:prstGeom>
        <a:solidFill>
          <a:schemeClr val="lt1">
            <a:alpha val="90000"/>
            <a:hueOff val="0"/>
            <a:satOff val="0"/>
            <a:lumOff val="0"/>
            <a:alphaOff val="0"/>
          </a:schemeClr>
        </a:solidFill>
        <a:ln w="1905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4785" tIns="1353820" rIns="644785" bIns="113792" numCol="1" spcCol="1270" anchor="t" anchorCtr="0">
          <a:noAutofit/>
        </a:bodyPr>
        <a:lstStyle/>
        <a:p>
          <a:pPr marL="171450" lvl="1" indent="-171450" algn="l" defTabSz="711200">
            <a:lnSpc>
              <a:spcPct val="90000"/>
            </a:lnSpc>
            <a:spcBef>
              <a:spcPct val="0"/>
            </a:spcBef>
            <a:spcAft>
              <a:spcPct val="15000"/>
            </a:spcAft>
            <a:buChar char="•"/>
          </a:pPr>
          <a:endParaRPr lang="en-US" sz="1600" kern="1200"/>
        </a:p>
        <a:p>
          <a:pPr marL="171450" lvl="1" indent="-171450" algn="l" defTabSz="711200">
            <a:lnSpc>
              <a:spcPct val="90000"/>
            </a:lnSpc>
            <a:spcBef>
              <a:spcPct val="0"/>
            </a:spcBef>
            <a:spcAft>
              <a:spcPct val="15000"/>
            </a:spcAft>
            <a:buChar char="•"/>
          </a:pPr>
          <a:endParaRPr lang="en-US" sz="1600" kern="1200"/>
        </a:p>
      </dsp:txBody>
      <dsp:txXfrm>
        <a:off x="0" y="524502"/>
        <a:ext cx="8307894" cy="5174721"/>
      </dsp:txXfrm>
    </dsp:sp>
    <dsp:sp modelId="{55709845-99EB-4F9B-AD8F-32520DADB9E4}">
      <dsp:nvSpPr>
        <dsp:cNvPr id="0" name=""/>
        <dsp:cNvSpPr/>
      </dsp:nvSpPr>
      <dsp:spPr>
        <a:xfrm>
          <a:off x="282360" y="249740"/>
          <a:ext cx="5871471" cy="543097"/>
        </a:xfrm>
        <a:prstGeom prst="roundRect">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9813" tIns="0" rIns="219813" bIns="0" numCol="1" spcCol="1270" anchor="ctr" anchorCtr="0">
          <a:noAutofit/>
        </a:bodyPr>
        <a:lstStyle/>
        <a:p>
          <a:pPr marL="0" lvl="0" indent="0" algn="l" defTabSz="1066800">
            <a:lnSpc>
              <a:spcPct val="90000"/>
            </a:lnSpc>
            <a:spcBef>
              <a:spcPct val="0"/>
            </a:spcBef>
            <a:spcAft>
              <a:spcPct val="35000"/>
            </a:spcAft>
            <a:buNone/>
          </a:pPr>
          <a:r>
            <a:rPr lang="en-US" sz="2400" b="1" kern="1200"/>
            <a:t>Administrative</a:t>
          </a:r>
          <a:endParaRPr lang="en-US" sz="2400" kern="1200"/>
        </a:p>
      </dsp:txBody>
      <dsp:txXfrm>
        <a:off x="308872" y="276252"/>
        <a:ext cx="5818447" cy="4900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D3491-836B-4F63-BAC8-459E65E53B3B}">
      <dsp:nvSpPr>
        <dsp:cNvPr id="0" name=""/>
        <dsp:cNvSpPr/>
      </dsp:nvSpPr>
      <dsp:spPr>
        <a:xfrm>
          <a:off x="5521881" y="3656578"/>
          <a:ext cx="1081925" cy="101997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89ECC18-B247-45A1-A090-D8705FEBA862}">
      <dsp:nvSpPr>
        <dsp:cNvPr id="0" name=""/>
        <dsp:cNvSpPr/>
      </dsp:nvSpPr>
      <dsp:spPr>
        <a:xfrm>
          <a:off x="976112" y="2250937"/>
          <a:ext cx="1800000" cy="7445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a:solidFill>
                <a:schemeClr val="tx2">
                  <a:lumMod val="75000"/>
                  <a:lumOff val="25000"/>
                </a:schemeClr>
              </a:solidFill>
            </a:rPr>
            <a:t>Individualized Care Plan </a:t>
          </a:r>
        </a:p>
      </dsp:txBody>
      <dsp:txXfrm>
        <a:off x="976112" y="2250937"/>
        <a:ext cx="1800000" cy="744579"/>
      </dsp:txXfrm>
    </dsp:sp>
    <dsp:sp modelId="{01177162-E97D-4B75-8C11-B58A58F58AA9}">
      <dsp:nvSpPr>
        <dsp:cNvPr id="0" name=""/>
        <dsp:cNvSpPr/>
      </dsp:nvSpPr>
      <dsp:spPr>
        <a:xfrm>
          <a:off x="3348981" y="2530024"/>
          <a:ext cx="755668" cy="8384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FFBE0F7-845E-4A4A-BD83-E7A54B74F440}">
      <dsp:nvSpPr>
        <dsp:cNvPr id="0" name=""/>
        <dsp:cNvSpPr/>
      </dsp:nvSpPr>
      <dsp:spPr>
        <a:xfrm>
          <a:off x="2900546" y="3607467"/>
          <a:ext cx="1800000" cy="7445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a:solidFill>
                <a:schemeClr val="tx2">
                  <a:lumMod val="75000"/>
                  <a:lumOff val="25000"/>
                </a:schemeClr>
              </a:solidFill>
            </a:rPr>
            <a:t>Provision of meals </a:t>
          </a:r>
        </a:p>
      </dsp:txBody>
      <dsp:txXfrm>
        <a:off x="2900546" y="3607467"/>
        <a:ext cx="1800000" cy="744579"/>
      </dsp:txXfrm>
    </dsp:sp>
    <dsp:sp modelId="{2A17CE06-8372-4F77-8266-EE63D527B4BF}">
      <dsp:nvSpPr>
        <dsp:cNvPr id="0" name=""/>
        <dsp:cNvSpPr/>
      </dsp:nvSpPr>
      <dsp:spPr>
        <a:xfrm>
          <a:off x="5120056" y="1242304"/>
          <a:ext cx="974478" cy="89603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5441E64-A6B6-4210-9C2C-65DC80610B46}">
      <dsp:nvSpPr>
        <dsp:cNvPr id="0" name=""/>
        <dsp:cNvSpPr/>
      </dsp:nvSpPr>
      <dsp:spPr>
        <a:xfrm>
          <a:off x="4422914" y="2176194"/>
          <a:ext cx="2514960" cy="7454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a:solidFill>
                <a:schemeClr val="tx2">
                  <a:lumMod val="75000"/>
                  <a:lumOff val="25000"/>
                </a:schemeClr>
              </a:solidFill>
            </a:rPr>
            <a:t>Transportation to and from the site</a:t>
          </a:r>
        </a:p>
      </dsp:txBody>
      <dsp:txXfrm>
        <a:off x="4422914" y="2176194"/>
        <a:ext cx="2514960" cy="745413"/>
      </dsp:txXfrm>
    </dsp:sp>
    <dsp:sp modelId="{1DF735A3-8E53-448F-8414-B3ACB8E92D79}">
      <dsp:nvSpPr>
        <dsp:cNvPr id="0" name=""/>
        <dsp:cNvSpPr/>
      </dsp:nvSpPr>
      <dsp:spPr>
        <a:xfrm>
          <a:off x="1249539" y="3808577"/>
          <a:ext cx="938660" cy="91150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DC28A37-AFA8-4AB4-BB53-C2CA8556238F}">
      <dsp:nvSpPr>
        <dsp:cNvPr id="0" name=""/>
        <dsp:cNvSpPr/>
      </dsp:nvSpPr>
      <dsp:spPr>
        <a:xfrm>
          <a:off x="0" y="4870145"/>
          <a:ext cx="3071682" cy="742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a:solidFill>
                <a:schemeClr val="tx2">
                  <a:lumMod val="75000"/>
                  <a:lumOff val="25000"/>
                </a:schemeClr>
              </a:solidFill>
            </a:rPr>
            <a:t>Social, health and recreational activities</a:t>
          </a:r>
        </a:p>
      </dsp:txBody>
      <dsp:txXfrm>
        <a:off x="0" y="4870145"/>
        <a:ext cx="3071682" cy="742536"/>
      </dsp:txXfrm>
    </dsp:sp>
    <dsp:sp modelId="{447B3D56-F7BA-4DCA-86D1-396C2D5D43B0}">
      <dsp:nvSpPr>
        <dsp:cNvPr id="0" name=""/>
        <dsp:cNvSpPr/>
      </dsp:nvSpPr>
      <dsp:spPr>
        <a:xfrm>
          <a:off x="1362032" y="1367007"/>
          <a:ext cx="1036411" cy="97371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D5B138D-081F-46D0-B022-C1ECB26FCABF}">
      <dsp:nvSpPr>
        <dsp:cNvPr id="0" name=""/>
        <dsp:cNvSpPr/>
      </dsp:nvSpPr>
      <dsp:spPr>
        <a:xfrm>
          <a:off x="4407254" y="4720141"/>
          <a:ext cx="3442194" cy="839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b="1" kern="1200">
              <a:solidFill>
                <a:schemeClr val="tx2">
                  <a:lumMod val="75000"/>
                  <a:lumOff val="25000"/>
                </a:schemeClr>
              </a:solidFill>
            </a:rPr>
            <a:t>Information on and referral to vocational services</a:t>
          </a:r>
        </a:p>
      </dsp:txBody>
      <dsp:txXfrm>
        <a:off x="4407254" y="4720141"/>
        <a:ext cx="3442194" cy="8392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A1E53-5067-43EA-8575-24F1EE323589}">
      <dsp:nvSpPr>
        <dsp:cNvPr id="0" name=""/>
        <dsp:cNvSpPr/>
      </dsp:nvSpPr>
      <dsp:spPr>
        <a:xfrm>
          <a:off x="0" y="3245"/>
          <a:ext cx="6593136" cy="102345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5A0E34-1A34-409B-B729-C90416CE6F5F}">
      <dsp:nvSpPr>
        <dsp:cNvPr id="0" name=""/>
        <dsp:cNvSpPr/>
      </dsp:nvSpPr>
      <dsp:spPr>
        <a:xfrm>
          <a:off x="309594" y="233522"/>
          <a:ext cx="563449" cy="56289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E18192-4811-408D-A629-11DD5E26D19B}">
      <dsp:nvSpPr>
        <dsp:cNvPr id="0" name=""/>
        <dsp:cNvSpPr/>
      </dsp:nvSpPr>
      <dsp:spPr>
        <a:xfrm>
          <a:off x="1182638" y="3245"/>
          <a:ext cx="5364162" cy="102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421" tIns="108421" rIns="108421" bIns="108421" numCol="1" spcCol="1270" anchor="ctr" anchorCtr="0">
          <a:noAutofit/>
        </a:bodyPr>
        <a:lstStyle/>
        <a:p>
          <a:pPr marL="0" lvl="0" indent="0" algn="l" defTabSz="622300">
            <a:lnSpc>
              <a:spcPct val="100000"/>
            </a:lnSpc>
            <a:spcBef>
              <a:spcPct val="0"/>
            </a:spcBef>
            <a:spcAft>
              <a:spcPct val="35000"/>
            </a:spcAft>
            <a:buNone/>
          </a:pPr>
          <a:r>
            <a:rPr lang="en-US" sz="1400" kern="1200"/>
            <a:t>Had a recent activity that participants really enjoyed? Share a few photos and a description of the activity. </a:t>
          </a:r>
          <a:r>
            <a:rPr lang="en-US" sz="1400" i="1" kern="1200"/>
            <a:t>(If participants are included in photos a signed release form must be submitted to DOM to give authorization for their image to be shared.)</a:t>
          </a:r>
          <a:endParaRPr lang="en-US" sz="1400" kern="1200"/>
        </a:p>
      </dsp:txBody>
      <dsp:txXfrm>
        <a:off x="1182638" y="3245"/>
        <a:ext cx="5364162" cy="1024453"/>
      </dsp:txXfrm>
    </dsp:sp>
    <dsp:sp modelId="{2FFB9582-9C41-49B5-B914-AE8F4912870A}">
      <dsp:nvSpPr>
        <dsp:cNvPr id="0" name=""/>
        <dsp:cNvSpPr/>
      </dsp:nvSpPr>
      <dsp:spPr>
        <a:xfrm>
          <a:off x="0" y="1276052"/>
          <a:ext cx="6593136" cy="102345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2C9F6D-4312-41C9-8419-5DEBA40A719F}">
      <dsp:nvSpPr>
        <dsp:cNvPr id="0" name=""/>
        <dsp:cNvSpPr/>
      </dsp:nvSpPr>
      <dsp:spPr>
        <a:xfrm>
          <a:off x="309594" y="1506329"/>
          <a:ext cx="563449" cy="56289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1C17CF-A87E-4040-B755-B7F45352A731}">
      <dsp:nvSpPr>
        <dsp:cNvPr id="0" name=""/>
        <dsp:cNvSpPr/>
      </dsp:nvSpPr>
      <dsp:spPr>
        <a:xfrm>
          <a:off x="1182638" y="1276052"/>
          <a:ext cx="5364162" cy="102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421" tIns="108421" rIns="108421" bIns="108421" numCol="1" spcCol="1270" anchor="ctr" anchorCtr="0">
          <a:noAutofit/>
        </a:bodyPr>
        <a:lstStyle/>
        <a:p>
          <a:pPr marL="0" lvl="0" indent="0" algn="l" defTabSz="622300">
            <a:lnSpc>
              <a:spcPct val="100000"/>
            </a:lnSpc>
            <a:spcBef>
              <a:spcPct val="0"/>
            </a:spcBef>
            <a:spcAft>
              <a:spcPct val="35000"/>
            </a:spcAft>
            <a:buNone/>
          </a:pPr>
          <a:r>
            <a:rPr lang="en-US" sz="1400" kern="1200"/>
            <a:t>Remodeled or made improvements to your facility? Share the before and after and how it has improved services.</a:t>
          </a:r>
        </a:p>
      </dsp:txBody>
      <dsp:txXfrm>
        <a:off x="1182638" y="1276052"/>
        <a:ext cx="5364162" cy="1024453"/>
      </dsp:txXfrm>
    </dsp:sp>
    <dsp:sp modelId="{9C39CA31-07CC-4803-981A-3A3ED9FBF23A}">
      <dsp:nvSpPr>
        <dsp:cNvPr id="0" name=""/>
        <dsp:cNvSpPr/>
      </dsp:nvSpPr>
      <dsp:spPr>
        <a:xfrm>
          <a:off x="0" y="2548858"/>
          <a:ext cx="6593136" cy="102345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70A3E6-F554-4C62-99CA-02864DE1B8BB}">
      <dsp:nvSpPr>
        <dsp:cNvPr id="0" name=""/>
        <dsp:cNvSpPr/>
      </dsp:nvSpPr>
      <dsp:spPr>
        <a:xfrm>
          <a:off x="309594" y="2779135"/>
          <a:ext cx="563449" cy="56289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0B852A-3CB1-40BA-9BAC-3CE3D591CE44}">
      <dsp:nvSpPr>
        <dsp:cNvPr id="0" name=""/>
        <dsp:cNvSpPr/>
      </dsp:nvSpPr>
      <dsp:spPr>
        <a:xfrm>
          <a:off x="1182638" y="2548858"/>
          <a:ext cx="5364162" cy="102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8421" tIns="108421" rIns="108421" bIns="108421" numCol="1" spcCol="1270" anchor="ctr" anchorCtr="0">
          <a:noAutofit/>
        </a:bodyPr>
        <a:lstStyle/>
        <a:p>
          <a:pPr marL="0" lvl="0" indent="0" algn="l" defTabSz="622300">
            <a:lnSpc>
              <a:spcPct val="100000"/>
            </a:lnSpc>
            <a:spcBef>
              <a:spcPct val="0"/>
            </a:spcBef>
            <a:spcAft>
              <a:spcPct val="35000"/>
            </a:spcAft>
            <a:buNone/>
          </a:pPr>
          <a:r>
            <a:rPr lang="en-US" sz="1400" kern="1200"/>
            <a:t>Did you have a really great turnout at your last quarterly advisory committee meeting? Tell us how you did it!</a:t>
          </a:r>
        </a:p>
      </dsp:txBody>
      <dsp:txXfrm>
        <a:off x="1182638" y="2548858"/>
        <a:ext cx="5364162" cy="10244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0ABD0-7B0C-4393-ADEA-FA9C8CA359EE}">
      <dsp:nvSpPr>
        <dsp:cNvPr id="0" name=""/>
        <dsp:cNvSpPr/>
      </dsp:nvSpPr>
      <dsp:spPr>
        <a:xfrm>
          <a:off x="0" y="417429"/>
          <a:ext cx="10515600" cy="6048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DC2C975-037A-4BA4-94EC-EFEE9C7992E2}">
      <dsp:nvSpPr>
        <dsp:cNvPr id="0" name=""/>
        <dsp:cNvSpPr/>
      </dsp:nvSpPr>
      <dsp:spPr>
        <a:xfrm>
          <a:off x="525780" y="63189"/>
          <a:ext cx="7360920" cy="708480"/>
        </a:xfrm>
        <a:prstGeom prst="roundRect">
          <a:avLst/>
        </a:prstGeom>
        <a:solidFill>
          <a:schemeClr val="accent5">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66800">
            <a:lnSpc>
              <a:spcPct val="90000"/>
            </a:lnSpc>
            <a:spcBef>
              <a:spcPct val="0"/>
            </a:spcBef>
            <a:spcAft>
              <a:spcPct val="35000"/>
            </a:spcAft>
            <a:buNone/>
          </a:pPr>
          <a:r>
            <a:rPr lang="en-US" sz="2400" b="1" kern="1200"/>
            <a:t>Change of Ownership</a:t>
          </a:r>
        </a:p>
      </dsp:txBody>
      <dsp:txXfrm>
        <a:off x="560365" y="97774"/>
        <a:ext cx="7291750" cy="639310"/>
      </dsp:txXfrm>
    </dsp:sp>
    <dsp:sp modelId="{BF659D69-6B07-4CFF-B349-8573FB0AD8C2}">
      <dsp:nvSpPr>
        <dsp:cNvPr id="0" name=""/>
        <dsp:cNvSpPr/>
      </dsp:nvSpPr>
      <dsp:spPr>
        <a:xfrm>
          <a:off x="0" y="1506069"/>
          <a:ext cx="10515600" cy="6048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CBCF464-5150-4DBC-8B29-57D11283C08B}">
      <dsp:nvSpPr>
        <dsp:cNvPr id="0" name=""/>
        <dsp:cNvSpPr/>
      </dsp:nvSpPr>
      <dsp:spPr>
        <a:xfrm>
          <a:off x="525780" y="1151829"/>
          <a:ext cx="7360920" cy="708480"/>
        </a:xfrm>
        <a:prstGeom prst="roundRect">
          <a:avLst/>
        </a:prstGeom>
        <a:solidFill>
          <a:schemeClr val="accent5">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66800">
            <a:lnSpc>
              <a:spcPct val="90000"/>
            </a:lnSpc>
            <a:spcBef>
              <a:spcPct val="0"/>
            </a:spcBef>
            <a:spcAft>
              <a:spcPct val="35000"/>
            </a:spcAft>
            <a:buNone/>
          </a:pPr>
          <a:r>
            <a:rPr lang="en-US" sz="2400" b="1" kern="1200"/>
            <a:t>Relocations</a:t>
          </a:r>
        </a:p>
      </dsp:txBody>
      <dsp:txXfrm>
        <a:off x="560365" y="1186414"/>
        <a:ext cx="7291750" cy="639310"/>
      </dsp:txXfrm>
    </dsp:sp>
    <dsp:sp modelId="{CF6C6599-EE36-4A00-B9D6-ACD91E066A5D}">
      <dsp:nvSpPr>
        <dsp:cNvPr id="0" name=""/>
        <dsp:cNvSpPr/>
      </dsp:nvSpPr>
      <dsp:spPr>
        <a:xfrm>
          <a:off x="0" y="2594709"/>
          <a:ext cx="10515600" cy="6048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5FA5800-DB19-4E79-AFBD-0CF4E43F7E98}">
      <dsp:nvSpPr>
        <dsp:cNvPr id="0" name=""/>
        <dsp:cNvSpPr/>
      </dsp:nvSpPr>
      <dsp:spPr>
        <a:xfrm>
          <a:off x="525780" y="2240469"/>
          <a:ext cx="7360920" cy="708480"/>
        </a:xfrm>
        <a:prstGeom prst="roundRect">
          <a:avLst/>
        </a:prstGeom>
        <a:solidFill>
          <a:schemeClr val="accent5">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66800">
            <a:lnSpc>
              <a:spcPct val="90000"/>
            </a:lnSpc>
            <a:spcBef>
              <a:spcPct val="0"/>
            </a:spcBef>
            <a:spcAft>
              <a:spcPct val="35000"/>
            </a:spcAft>
            <a:buNone/>
          </a:pPr>
          <a:r>
            <a:rPr lang="en-US" sz="2400" b="1" kern="1200"/>
            <a:t>Business Line of Credit</a:t>
          </a:r>
        </a:p>
      </dsp:txBody>
      <dsp:txXfrm>
        <a:off x="560365" y="2275054"/>
        <a:ext cx="7291750" cy="639310"/>
      </dsp:txXfrm>
    </dsp:sp>
    <dsp:sp modelId="{CC0E0F65-F36E-4435-9B70-C1F048436CBB}">
      <dsp:nvSpPr>
        <dsp:cNvPr id="0" name=""/>
        <dsp:cNvSpPr/>
      </dsp:nvSpPr>
      <dsp:spPr>
        <a:xfrm>
          <a:off x="0" y="3683349"/>
          <a:ext cx="10515600" cy="6048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E3FA03-9895-4C13-82C5-059F7D87A026}">
      <dsp:nvSpPr>
        <dsp:cNvPr id="0" name=""/>
        <dsp:cNvSpPr/>
      </dsp:nvSpPr>
      <dsp:spPr>
        <a:xfrm>
          <a:off x="525780" y="3329109"/>
          <a:ext cx="7360920" cy="708480"/>
        </a:xfrm>
        <a:prstGeom prst="roundRect">
          <a:avLst/>
        </a:prstGeom>
        <a:solidFill>
          <a:schemeClr val="accent5">
            <a:lumMod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66800">
            <a:lnSpc>
              <a:spcPct val="90000"/>
            </a:lnSpc>
            <a:spcBef>
              <a:spcPct val="0"/>
            </a:spcBef>
            <a:spcAft>
              <a:spcPct val="35000"/>
            </a:spcAft>
            <a:buNone/>
          </a:pPr>
          <a:r>
            <a:rPr lang="en-US" sz="2400" b="1" kern="1200"/>
            <a:t>Billing</a:t>
          </a:r>
        </a:p>
      </dsp:txBody>
      <dsp:txXfrm>
        <a:off x="560365" y="3363694"/>
        <a:ext cx="7291750" cy="6393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688AC0-FCB5-4240-B8A6-C2AD502244B2}">
      <dsp:nvSpPr>
        <dsp:cNvPr id="0" name=""/>
        <dsp:cNvSpPr/>
      </dsp:nvSpPr>
      <dsp:spPr>
        <a:xfrm>
          <a:off x="0" y="518"/>
          <a:ext cx="10658230" cy="1214444"/>
        </a:xfrm>
        <a:prstGeom prst="roundRect">
          <a:avLst>
            <a:gd name="adj" fmla="val 10000"/>
          </a:avLst>
        </a:prstGeom>
        <a:solidFill>
          <a:schemeClr val="accent5">
            <a:lumMod val="50000"/>
          </a:schemeClr>
        </a:solidFill>
        <a:ln>
          <a:solidFill>
            <a:schemeClr val="accent5">
              <a:lumMod val="50000"/>
            </a:schemeClr>
          </a:solidFill>
        </a:ln>
        <a:effectLst/>
      </dsp:spPr>
      <dsp:style>
        <a:lnRef idx="0">
          <a:scrgbClr r="0" g="0" b="0"/>
        </a:lnRef>
        <a:fillRef idx="1">
          <a:scrgbClr r="0" g="0" b="0"/>
        </a:fillRef>
        <a:effectRef idx="0">
          <a:scrgbClr r="0" g="0" b="0"/>
        </a:effectRef>
        <a:fontRef idx="minor"/>
      </dsp:style>
    </dsp:sp>
    <dsp:sp modelId="{684C38A6-64FF-45B8-B4F7-592525D735BC}">
      <dsp:nvSpPr>
        <dsp:cNvPr id="0" name=""/>
        <dsp:cNvSpPr/>
      </dsp:nvSpPr>
      <dsp:spPr>
        <a:xfrm>
          <a:off x="367369" y="273768"/>
          <a:ext cx="667944" cy="667944"/>
        </a:xfrm>
        <a:prstGeom prst="rect">
          <a:avLst/>
        </a:prstGeom>
        <a:blipFill>
          <a:blip xmlns:r="http://schemas.openxmlformats.org/officeDocument/2006/relationships">
            <a:biLevel thresh="25000"/>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9A71A6-2C3C-40E9-B6E9-24DF5D9F6E37}">
      <dsp:nvSpPr>
        <dsp:cNvPr id="0" name=""/>
        <dsp:cNvSpPr/>
      </dsp:nvSpPr>
      <dsp:spPr>
        <a:xfrm>
          <a:off x="1402682" y="518"/>
          <a:ext cx="9255547" cy="1214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529" tIns="128529" rIns="128529" bIns="128529"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bg1"/>
              </a:solidFill>
            </a:rPr>
            <a:t>Admin Code, Part 208, Rule 1.5 requires that Waiver providers must report: changes in contact information, administrative staffing, ownership and licensure within ten (10) calendar days to the </a:t>
          </a:r>
          <a:r>
            <a:rPr lang="en-US" sz="2000" u="sng" kern="1200">
              <a:solidFill>
                <a:schemeClr val="bg1"/>
              </a:solidFill>
            </a:rPr>
            <a:t>Division of Medicaid</a:t>
          </a:r>
          <a:r>
            <a:rPr lang="en-US" sz="2000" kern="1200">
              <a:solidFill>
                <a:schemeClr val="bg1"/>
              </a:solidFill>
            </a:rPr>
            <a:t>. </a:t>
          </a:r>
        </a:p>
      </dsp:txBody>
      <dsp:txXfrm>
        <a:off x="1402682" y="518"/>
        <a:ext cx="9255547" cy="1214444"/>
      </dsp:txXfrm>
    </dsp:sp>
    <dsp:sp modelId="{CC90F03D-3BC0-480C-BF0B-961F3D7B76FF}">
      <dsp:nvSpPr>
        <dsp:cNvPr id="0" name=""/>
        <dsp:cNvSpPr/>
      </dsp:nvSpPr>
      <dsp:spPr>
        <a:xfrm>
          <a:off x="0" y="1518573"/>
          <a:ext cx="10658230" cy="1214444"/>
        </a:xfrm>
        <a:prstGeom prst="roundRect">
          <a:avLst>
            <a:gd name="adj" fmla="val 10000"/>
          </a:avLst>
        </a:prstGeom>
        <a:solidFill>
          <a:schemeClr val="accent5">
            <a:lumMod val="50000"/>
          </a:schemeClr>
        </a:solidFill>
        <a:ln>
          <a:solidFill>
            <a:schemeClr val="accent5">
              <a:lumMod val="50000"/>
            </a:schemeClr>
          </a:solidFill>
        </a:ln>
        <a:effectLst/>
      </dsp:spPr>
      <dsp:style>
        <a:lnRef idx="0">
          <a:scrgbClr r="0" g="0" b="0"/>
        </a:lnRef>
        <a:fillRef idx="1">
          <a:scrgbClr r="0" g="0" b="0"/>
        </a:fillRef>
        <a:effectRef idx="0">
          <a:scrgbClr r="0" g="0" b="0"/>
        </a:effectRef>
        <a:fontRef idx="minor"/>
      </dsp:style>
    </dsp:sp>
    <dsp:sp modelId="{407CD054-4278-4B57-89B1-DB002A80B2D1}">
      <dsp:nvSpPr>
        <dsp:cNvPr id="0" name=""/>
        <dsp:cNvSpPr/>
      </dsp:nvSpPr>
      <dsp:spPr>
        <a:xfrm>
          <a:off x="367369" y="1791823"/>
          <a:ext cx="667944" cy="667944"/>
        </a:xfrm>
        <a:prstGeom prst="rect">
          <a:avLst/>
        </a:prstGeom>
        <a:blipFill>
          <a:blip xmlns:r="http://schemas.openxmlformats.org/officeDocument/2006/relationships">
            <a:biLevel thresh="25000"/>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ECF1A6-46AB-44E9-8D67-EAFECA12B52A}">
      <dsp:nvSpPr>
        <dsp:cNvPr id="0" name=""/>
        <dsp:cNvSpPr/>
      </dsp:nvSpPr>
      <dsp:spPr>
        <a:xfrm>
          <a:off x="1402682" y="1518573"/>
          <a:ext cx="9255547" cy="1214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529" tIns="128529" rIns="128529" bIns="128529"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bg1"/>
              </a:solidFill>
            </a:rPr>
            <a:t>Providers must be aware that reporting changes to Gainwell, or via the MESA Provider Portal, is not the same as reporting changes to the Medicaid Office of Long Term Services &amp; Supports. </a:t>
          </a:r>
        </a:p>
      </dsp:txBody>
      <dsp:txXfrm>
        <a:off x="1402682" y="1518573"/>
        <a:ext cx="9255547" cy="1214444"/>
      </dsp:txXfrm>
    </dsp:sp>
    <dsp:sp modelId="{B1F0FDE7-078E-4C88-A0A9-1B4F9B588482}">
      <dsp:nvSpPr>
        <dsp:cNvPr id="0" name=""/>
        <dsp:cNvSpPr/>
      </dsp:nvSpPr>
      <dsp:spPr>
        <a:xfrm>
          <a:off x="0" y="3036629"/>
          <a:ext cx="10658230" cy="1214444"/>
        </a:xfrm>
        <a:prstGeom prst="roundRect">
          <a:avLst>
            <a:gd name="adj" fmla="val 10000"/>
          </a:avLst>
        </a:prstGeom>
        <a:solidFill>
          <a:schemeClr val="accent5">
            <a:lumMod val="50000"/>
          </a:schemeClr>
        </a:solidFill>
        <a:ln>
          <a:solidFill>
            <a:schemeClr val="accent5">
              <a:lumMod val="50000"/>
            </a:schemeClr>
          </a:solidFill>
        </a:ln>
        <a:effectLst/>
      </dsp:spPr>
      <dsp:style>
        <a:lnRef idx="0">
          <a:scrgbClr r="0" g="0" b="0"/>
        </a:lnRef>
        <a:fillRef idx="1">
          <a:scrgbClr r="0" g="0" b="0"/>
        </a:fillRef>
        <a:effectRef idx="0">
          <a:scrgbClr r="0" g="0" b="0"/>
        </a:effectRef>
        <a:fontRef idx="minor"/>
      </dsp:style>
    </dsp:sp>
    <dsp:sp modelId="{C6C25515-58F4-4AC6-8658-3355C4421A5D}">
      <dsp:nvSpPr>
        <dsp:cNvPr id="0" name=""/>
        <dsp:cNvSpPr/>
      </dsp:nvSpPr>
      <dsp:spPr>
        <a:xfrm>
          <a:off x="367369" y="3309878"/>
          <a:ext cx="667944" cy="667944"/>
        </a:xfrm>
        <a:prstGeom prst="rect">
          <a:avLst/>
        </a:prstGeom>
        <a:blipFill>
          <a:blip xmlns:r="http://schemas.openxmlformats.org/officeDocument/2006/relationships">
            <a:biLevel thresh="25000"/>
            <a:extLst>
              <a:ext uri="{96DAC541-7B7A-43D3-8B79-37D633B846F1}">
                <asvg:svgBlip xmlns:asvg="http://schemas.microsoft.com/office/drawing/2016/SVG/main" r:embed="rId3"/>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7215C7-9453-40FD-98C5-11462EA58C8C}">
      <dsp:nvSpPr>
        <dsp:cNvPr id="0" name=""/>
        <dsp:cNvSpPr/>
      </dsp:nvSpPr>
      <dsp:spPr>
        <a:xfrm>
          <a:off x="1402682" y="3036629"/>
          <a:ext cx="9255547" cy="1214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529" tIns="128529" rIns="128529" bIns="128529" numCol="1" spcCol="1270" anchor="ctr" anchorCtr="0">
          <a:noAutofit/>
        </a:bodyPr>
        <a:lstStyle/>
        <a:p>
          <a:pPr marL="0" lvl="0" indent="0" algn="l" defTabSz="889000">
            <a:lnSpc>
              <a:spcPct val="100000"/>
            </a:lnSpc>
            <a:spcBef>
              <a:spcPct val="0"/>
            </a:spcBef>
            <a:spcAft>
              <a:spcPct val="35000"/>
            </a:spcAft>
            <a:buNone/>
          </a:pPr>
          <a:r>
            <a:rPr lang="en-US" sz="2000" kern="1200">
              <a:solidFill>
                <a:schemeClr val="bg1"/>
              </a:solidFill>
            </a:rPr>
            <a:t>HCBS Providers must report all changes to LTSS first and receive approval for changes in location, then changes may be reported to Gainwell.</a:t>
          </a:r>
        </a:p>
      </dsp:txBody>
      <dsp:txXfrm>
        <a:off x="1402682" y="3036629"/>
        <a:ext cx="9255547" cy="12144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4EBA43-03E7-4493-96C9-369B086968A1}">
      <dsp:nvSpPr>
        <dsp:cNvPr id="0" name=""/>
        <dsp:cNvSpPr/>
      </dsp:nvSpPr>
      <dsp:spPr>
        <a:xfrm>
          <a:off x="0" y="1080567"/>
          <a:ext cx="2957512" cy="1878020"/>
        </a:xfrm>
        <a:prstGeom prst="roundRect">
          <a:avLst>
            <a:gd name="adj" fmla="val 10000"/>
          </a:avLst>
        </a:prstGeom>
        <a:solidFill>
          <a:schemeClr val="accent5">
            <a:lumMod val="5000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8CC242-1F13-449B-B2E6-4A1AC293A9F2}">
      <dsp:nvSpPr>
        <dsp:cNvPr id="0" name=""/>
        <dsp:cNvSpPr/>
      </dsp:nvSpPr>
      <dsp:spPr>
        <a:xfrm>
          <a:off x="328612" y="1392749"/>
          <a:ext cx="2957512" cy="1878020"/>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a:latin typeface="+mj-lt"/>
            </a:rPr>
            <a:t>Notifying DOM of Change of Ownership within 35 days of change</a:t>
          </a:r>
        </a:p>
      </dsp:txBody>
      <dsp:txXfrm>
        <a:off x="383617" y="1447754"/>
        <a:ext cx="2847502" cy="1768010"/>
      </dsp:txXfrm>
    </dsp:sp>
    <dsp:sp modelId="{26F81F95-3BCC-45CD-926C-B10E047DBA63}">
      <dsp:nvSpPr>
        <dsp:cNvPr id="0" name=""/>
        <dsp:cNvSpPr/>
      </dsp:nvSpPr>
      <dsp:spPr>
        <a:xfrm>
          <a:off x="3614737" y="1080567"/>
          <a:ext cx="2957512" cy="1878020"/>
        </a:xfrm>
        <a:prstGeom prst="roundRect">
          <a:avLst>
            <a:gd name="adj" fmla="val 10000"/>
          </a:avLst>
        </a:prstGeom>
        <a:solidFill>
          <a:schemeClr val="accent5">
            <a:lumMod val="5000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B0D66B-E0BD-4362-9675-6FE0D98E448A}">
      <dsp:nvSpPr>
        <dsp:cNvPr id="0" name=""/>
        <dsp:cNvSpPr/>
      </dsp:nvSpPr>
      <dsp:spPr>
        <a:xfrm>
          <a:off x="3943350" y="1392749"/>
          <a:ext cx="2957512" cy="1878020"/>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a:latin typeface="+mj-lt"/>
            </a:rPr>
            <a:t>Completing a CHOW application with LTSS</a:t>
          </a:r>
        </a:p>
      </dsp:txBody>
      <dsp:txXfrm>
        <a:off x="3998355" y="1447754"/>
        <a:ext cx="2847502" cy="1768010"/>
      </dsp:txXfrm>
    </dsp:sp>
    <dsp:sp modelId="{DE20D89D-BB77-4DEF-BEA2-7FA4857610B5}">
      <dsp:nvSpPr>
        <dsp:cNvPr id="0" name=""/>
        <dsp:cNvSpPr/>
      </dsp:nvSpPr>
      <dsp:spPr>
        <a:xfrm>
          <a:off x="7229475" y="1080567"/>
          <a:ext cx="2957512" cy="1878020"/>
        </a:xfrm>
        <a:prstGeom prst="roundRect">
          <a:avLst>
            <a:gd name="adj" fmla="val 10000"/>
          </a:avLst>
        </a:prstGeom>
        <a:solidFill>
          <a:schemeClr val="accent5">
            <a:lumMod val="5000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E970DE-7580-477C-870E-7CDFD75354DA}">
      <dsp:nvSpPr>
        <dsp:cNvPr id="0" name=""/>
        <dsp:cNvSpPr/>
      </dsp:nvSpPr>
      <dsp:spPr>
        <a:xfrm>
          <a:off x="7558087" y="1392749"/>
          <a:ext cx="2957512" cy="1878020"/>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a:latin typeface="+mj-lt"/>
            </a:rPr>
            <a:t>New owner must maintain beneficiary file records for a minimum of five (5) years</a:t>
          </a:r>
        </a:p>
      </dsp:txBody>
      <dsp:txXfrm>
        <a:off x="7613092" y="1447754"/>
        <a:ext cx="2847502" cy="176801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41A351-536B-4C01-B754-54612D38706B}">
      <dsp:nvSpPr>
        <dsp:cNvPr id="0" name=""/>
        <dsp:cNvSpPr/>
      </dsp:nvSpPr>
      <dsp:spPr>
        <a:xfrm>
          <a:off x="1496350" y="1372"/>
          <a:ext cx="3579170" cy="1846665"/>
        </a:xfrm>
        <a:prstGeom prst="roundRect">
          <a:avLst>
            <a:gd name="adj" fmla="val 10000"/>
          </a:avLst>
        </a:prstGeom>
        <a:solidFill>
          <a:schemeClr val="accent5">
            <a:lumMod val="50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n-US" sz="3000" kern="1200">
              <a:effectLst/>
              <a:latin typeface="Aptos" panose="020B0004020202020204" pitchFamily="34" charset="0"/>
              <a:ea typeface="Aptos" panose="020B0004020202020204" pitchFamily="34" charset="0"/>
              <a:cs typeface="Aptos" panose="020B0004020202020204" pitchFamily="34" charset="0"/>
            </a:rPr>
            <a:t>If the current o</a:t>
          </a:r>
          <a:r>
            <a:rPr lang="en-US" sz="3000" kern="1200">
              <a:latin typeface="Aptos" panose="020B0004020202020204" pitchFamily="34" charset="0"/>
              <a:ea typeface="Aptos" panose="020B0004020202020204" pitchFamily="34" charset="0"/>
              <a:cs typeface="Aptos" panose="020B0004020202020204" pitchFamily="34" charset="0"/>
            </a:rPr>
            <a:t>wner</a:t>
          </a:r>
          <a:r>
            <a:rPr lang="en-US" sz="3000" kern="1200">
              <a:effectLst/>
              <a:latin typeface="Aptos" panose="020B0004020202020204" pitchFamily="34" charset="0"/>
              <a:ea typeface="Aptos" panose="020B0004020202020204" pitchFamily="34" charset="0"/>
              <a:cs typeface="Aptos" panose="020B0004020202020204" pitchFamily="34" charset="0"/>
            </a:rPr>
            <a:t> is adding ownership that </a:t>
          </a:r>
          <a:r>
            <a:rPr lang="en-US" sz="3000" kern="1200">
              <a:latin typeface="Aptos" panose="020B0004020202020204" pitchFamily="34" charset="0"/>
              <a:ea typeface="Aptos" panose="020B0004020202020204" pitchFamily="34" charset="0"/>
              <a:cs typeface="Aptos" panose="020B0004020202020204" pitchFamily="34" charset="0"/>
            </a:rPr>
            <a:t>is </a:t>
          </a:r>
          <a:r>
            <a:rPr lang="en-US" sz="3000" u="sng" kern="1200">
              <a:effectLst/>
              <a:latin typeface="Aptos" panose="020B0004020202020204" pitchFamily="34" charset="0"/>
              <a:ea typeface="Aptos" panose="020B0004020202020204" pitchFamily="34" charset="0"/>
              <a:cs typeface="Aptos" panose="020B0004020202020204" pitchFamily="34" charset="0"/>
            </a:rPr>
            <a:t>less</a:t>
          </a:r>
          <a:r>
            <a:rPr lang="en-US" sz="3000" kern="1200">
              <a:effectLst/>
              <a:latin typeface="Aptos" panose="020B0004020202020204" pitchFamily="34" charset="0"/>
              <a:ea typeface="Aptos" panose="020B0004020202020204" pitchFamily="34" charset="0"/>
              <a:cs typeface="Aptos" panose="020B0004020202020204" pitchFamily="34" charset="0"/>
            </a:rPr>
            <a:t> than 5%, </a:t>
          </a:r>
          <a:endParaRPr lang="en-US" sz="3000" kern="1200"/>
        </a:p>
      </dsp:txBody>
      <dsp:txXfrm>
        <a:off x="1550437" y="55459"/>
        <a:ext cx="3470996" cy="1738491"/>
      </dsp:txXfrm>
    </dsp:sp>
    <dsp:sp modelId="{53A6AC88-8C71-4054-85BA-0189200D570E}">
      <dsp:nvSpPr>
        <dsp:cNvPr id="0" name=""/>
        <dsp:cNvSpPr/>
      </dsp:nvSpPr>
      <dsp:spPr>
        <a:xfrm>
          <a:off x="1854267" y="1848037"/>
          <a:ext cx="357917" cy="1684427"/>
        </a:xfrm>
        <a:custGeom>
          <a:avLst/>
          <a:gdLst/>
          <a:ahLst/>
          <a:cxnLst/>
          <a:rect l="0" t="0" r="0" b="0"/>
          <a:pathLst>
            <a:path>
              <a:moveTo>
                <a:pt x="0" y="0"/>
              </a:moveTo>
              <a:lnTo>
                <a:pt x="0" y="1684427"/>
              </a:lnTo>
              <a:lnTo>
                <a:pt x="357917" y="1684427"/>
              </a:lnTo>
            </a:path>
          </a:pathLst>
        </a:custGeom>
        <a:noFill/>
        <a:ln w="19050" cap="flat" cmpd="sng" algn="ctr">
          <a:solidFill>
            <a:schemeClr val="accent5">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88E89565-F38C-4614-A222-8741F0C31507}">
      <dsp:nvSpPr>
        <dsp:cNvPr id="0" name=""/>
        <dsp:cNvSpPr/>
      </dsp:nvSpPr>
      <dsp:spPr>
        <a:xfrm>
          <a:off x="2212184" y="2242890"/>
          <a:ext cx="3248510" cy="2579149"/>
        </a:xfrm>
        <a:prstGeom prst="roundRect">
          <a:avLst>
            <a:gd name="adj" fmla="val 10000"/>
          </a:avLst>
        </a:prstGeom>
        <a:solidFill>
          <a:schemeClr val="bg1">
            <a:alpha val="90000"/>
          </a:schemeClr>
        </a:solidFill>
        <a:ln w="381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t" anchorCtr="0">
          <a:noAutofit/>
        </a:bodyPr>
        <a:lstStyle/>
        <a:p>
          <a:pPr marL="0" lvl="0" indent="0" algn="l" defTabSz="1066800">
            <a:lnSpc>
              <a:spcPct val="90000"/>
            </a:lnSpc>
            <a:spcBef>
              <a:spcPct val="0"/>
            </a:spcBef>
            <a:spcAft>
              <a:spcPct val="35000"/>
            </a:spcAft>
            <a:buFont typeface="Arial" panose="020B0604020202020204" pitchFamily="34" charset="0"/>
            <a:buNone/>
          </a:pPr>
          <a:r>
            <a:rPr lang="en-US" sz="2400" kern="1200">
              <a:solidFill>
                <a:schemeClr val="accent5">
                  <a:lumMod val="50000"/>
                </a:schemeClr>
              </a:solidFill>
              <a:effectLst/>
              <a:latin typeface="Aptos" panose="020B0004020202020204" pitchFamily="34" charset="0"/>
              <a:ea typeface="Aptos" panose="020B0004020202020204" pitchFamily="34" charset="0"/>
              <a:cs typeface="Aptos" panose="020B0004020202020204" pitchFamily="34" charset="0"/>
            </a:rPr>
            <a:t>CHOW is </a:t>
          </a:r>
          <a:r>
            <a:rPr lang="en-US" sz="2400" u="sng" kern="1200">
              <a:solidFill>
                <a:schemeClr val="accent5">
                  <a:lumMod val="50000"/>
                </a:schemeClr>
              </a:solidFill>
              <a:effectLst/>
              <a:latin typeface="Aptos" panose="020B0004020202020204" pitchFamily="34" charset="0"/>
              <a:ea typeface="Aptos" panose="020B0004020202020204" pitchFamily="34" charset="0"/>
              <a:cs typeface="Aptos" panose="020B0004020202020204" pitchFamily="34" charset="0"/>
            </a:rPr>
            <a:t>not</a:t>
          </a:r>
          <a:r>
            <a:rPr lang="en-US" sz="2400" kern="1200">
              <a:solidFill>
                <a:schemeClr val="accent5">
                  <a:lumMod val="50000"/>
                </a:schemeClr>
              </a:solidFill>
              <a:effectLst/>
              <a:latin typeface="Aptos" panose="020B0004020202020204" pitchFamily="34" charset="0"/>
              <a:ea typeface="Aptos" panose="020B0004020202020204" pitchFamily="34" charset="0"/>
              <a:cs typeface="Aptos" panose="020B0004020202020204" pitchFamily="34" charset="0"/>
            </a:rPr>
            <a:t> required. </a:t>
          </a:r>
          <a:endParaRPr lang="en-US" sz="2400" kern="1200">
            <a:solidFill>
              <a:schemeClr val="accent5">
                <a:lumMod val="50000"/>
              </a:schemeClr>
            </a:solidFill>
          </a:endParaRPr>
        </a:p>
        <a:p>
          <a:pPr marL="171450" lvl="1" indent="-171450" algn="l" defTabSz="844550">
            <a:lnSpc>
              <a:spcPct val="90000"/>
            </a:lnSpc>
            <a:spcBef>
              <a:spcPct val="0"/>
            </a:spcBef>
            <a:spcAft>
              <a:spcPct val="15000"/>
            </a:spcAft>
            <a:buFont typeface="Arial" panose="020B0604020202020204" pitchFamily="34" charset="0"/>
            <a:buChar char="•"/>
          </a:pPr>
          <a:r>
            <a:rPr lang="en-US" sz="1900" kern="1200">
              <a:solidFill>
                <a:schemeClr val="accent5">
                  <a:lumMod val="50000"/>
                </a:schemeClr>
              </a:solidFill>
              <a:latin typeface="Aptos" panose="020B0004020202020204" pitchFamily="34" charset="0"/>
              <a:ea typeface="Aptos" panose="020B0004020202020204" pitchFamily="34" charset="0"/>
              <a:cs typeface="Aptos" panose="020B0004020202020204" pitchFamily="34" charset="0"/>
            </a:rPr>
            <a:t>A</a:t>
          </a:r>
          <a:r>
            <a:rPr lang="en-US" sz="1900" kern="1200">
              <a:solidFill>
                <a:schemeClr val="accent5">
                  <a:lumMod val="50000"/>
                </a:schemeClr>
              </a:solidFill>
              <a:effectLst/>
              <a:latin typeface="Aptos" panose="020B0004020202020204" pitchFamily="34" charset="0"/>
              <a:ea typeface="Aptos" panose="020B0004020202020204" pitchFamily="34" charset="0"/>
              <a:cs typeface="Aptos" panose="020B0004020202020204" pitchFamily="34" charset="0"/>
            </a:rPr>
            <a:t> change in information will need to be submitted to provider enrollment.  </a:t>
          </a:r>
          <a:endParaRPr lang="en-US" sz="1900" kern="1200">
            <a:solidFill>
              <a:schemeClr val="accent5">
                <a:lumMod val="50000"/>
              </a:schemeClr>
            </a:solidFill>
          </a:endParaRPr>
        </a:p>
        <a:p>
          <a:pPr marL="171450" lvl="1" indent="-171450" algn="l" defTabSz="844550">
            <a:lnSpc>
              <a:spcPct val="90000"/>
            </a:lnSpc>
            <a:spcBef>
              <a:spcPct val="0"/>
            </a:spcBef>
            <a:spcAft>
              <a:spcPct val="15000"/>
            </a:spcAft>
            <a:buFont typeface="Arial" panose="020B0604020202020204" pitchFamily="34" charset="0"/>
            <a:buChar char="•"/>
          </a:pPr>
          <a:r>
            <a:rPr lang="en-US" sz="1900" kern="1200">
              <a:solidFill>
                <a:schemeClr val="accent5">
                  <a:lumMod val="50000"/>
                </a:schemeClr>
              </a:solidFill>
              <a:latin typeface="Aptos" panose="020B0004020202020204" pitchFamily="34" charset="0"/>
              <a:ea typeface="Aptos" panose="020B0004020202020204" pitchFamily="34" charset="0"/>
              <a:cs typeface="Aptos" panose="020B0004020202020204" pitchFamily="34" charset="0"/>
            </a:rPr>
            <a:t>complete section B2 of the Disclosure Form to make the updated change</a:t>
          </a:r>
          <a:endParaRPr lang="en-US" sz="1900" kern="1200">
            <a:solidFill>
              <a:schemeClr val="accent5">
                <a:lumMod val="50000"/>
              </a:schemeClr>
            </a:solidFill>
          </a:endParaRPr>
        </a:p>
      </dsp:txBody>
      <dsp:txXfrm>
        <a:off x="2287725" y="2318431"/>
        <a:ext cx="3097428" cy="2428067"/>
      </dsp:txXfrm>
    </dsp:sp>
    <dsp:sp modelId="{ADF6F5E0-E2AD-42CA-83B8-EECC7D957A40}">
      <dsp:nvSpPr>
        <dsp:cNvPr id="0" name=""/>
        <dsp:cNvSpPr/>
      </dsp:nvSpPr>
      <dsp:spPr>
        <a:xfrm>
          <a:off x="5865227" y="1372"/>
          <a:ext cx="3566250" cy="1900491"/>
        </a:xfrm>
        <a:prstGeom prst="roundRect">
          <a:avLst>
            <a:gd name="adj" fmla="val 10000"/>
          </a:avLst>
        </a:prstGeom>
        <a:solidFill>
          <a:schemeClr val="accent5">
            <a:lumMod val="50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marL="0" lvl="0" indent="0" algn="ctr" defTabSz="1333500">
            <a:lnSpc>
              <a:spcPct val="90000"/>
            </a:lnSpc>
            <a:spcBef>
              <a:spcPct val="0"/>
            </a:spcBef>
            <a:spcAft>
              <a:spcPct val="35000"/>
            </a:spcAft>
            <a:buNone/>
          </a:pPr>
          <a:r>
            <a:rPr lang="en-US" sz="3000" kern="1200">
              <a:latin typeface="Aptos" panose="020B0004020202020204" pitchFamily="34" charset="0"/>
              <a:ea typeface="Aptos" panose="020B0004020202020204" pitchFamily="34" charset="0"/>
              <a:cs typeface="Aptos" panose="020B0004020202020204" pitchFamily="34" charset="0"/>
            </a:rPr>
            <a:t>If the current owner is adding ownership that is 5% or </a:t>
          </a:r>
          <a:r>
            <a:rPr lang="en-US" sz="3000" u="sng" kern="1200">
              <a:latin typeface="Aptos" panose="020B0004020202020204" pitchFamily="34" charset="0"/>
              <a:ea typeface="Aptos" panose="020B0004020202020204" pitchFamily="34" charset="0"/>
              <a:cs typeface="Aptos" panose="020B0004020202020204" pitchFamily="34" charset="0"/>
            </a:rPr>
            <a:t>greater</a:t>
          </a:r>
          <a:endParaRPr lang="en-US" sz="3000" u="sng" kern="1200"/>
        </a:p>
      </dsp:txBody>
      <dsp:txXfrm>
        <a:off x="5920890" y="57035"/>
        <a:ext cx="3454924" cy="1789165"/>
      </dsp:txXfrm>
    </dsp:sp>
    <dsp:sp modelId="{99E60CDC-FD67-42A4-AB4E-672830436A6A}">
      <dsp:nvSpPr>
        <dsp:cNvPr id="0" name=""/>
        <dsp:cNvSpPr/>
      </dsp:nvSpPr>
      <dsp:spPr>
        <a:xfrm>
          <a:off x="6221852" y="1901863"/>
          <a:ext cx="328928" cy="1657885"/>
        </a:xfrm>
        <a:custGeom>
          <a:avLst/>
          <a:gdLst/>
          <a:ahLst/>
          <a:cxnLst/>
          <a:rect l="0" t="0" r="0" b="0"/>
          <a:pathLst>
            <a:path>
              <a:moveTo>
                <a:pt x="0" y="0"/>
              </a:moveTo>
              <a:lnTo>
                <a:pt x="0" y="1657885"/>
              </a:lnTo>
              <a:lnTo>
                <a:pt x="328928" y="1657885"/>
              </a:lnTo>
            </a:path>
          </a:pathLst>
        </a:custGeom>
        <a:noFill/>
        <a:ln w="19050" cap="flat" cmpd="sng" algn="ctr">
          <a:solidFill>
            <a:schemeClr val="accent5">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8151F2B4-3A80-4DEE-94CB-5037B742676C}">
      <dsp:nvSpPr>
        <dsp:cNvPr id="0" name=""/>
        <dsp:cNvSpPr/>
      </dsp:nvSpPr>
      <dsp:spPr>
        <a:xfrm>
          <a:off x="6550781" y="2278237"/>
          <a:ext cx="2691951" cy="2563023"/>
        </a:xfrm>
        <a:prstGeom prst="roundRect">
          <a:avLst>
            <a:gd name="adj" fmla="val 10000"/>
          </a:avLst>
        </a:prstGeom>
        <a:solidFill>
          <a:schemeClr val="lt1">
            <a:alpha val="90000"/>
            <a:hueOff val="0"/>
            <a:satOff val="0"/>
            <a:lumOff val="0"/>
            <a:alphaOff val="0"/>
          </a:schemeClr>
        </a:solidFill>
        <a:ln w="381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accent5">
                  <a:lumMod val="50000"/>
                </a:schemeClr>
              </a:solidFill>
              <a:latin typeface="Aptos" panose="020B0004020202020204" pitchFamily="34" charset="0"/>
              <a:ea typeface="Aptos" panose="020B0004020202020204" pitchFamily="34" charset="0"/>
              <a:cs typeface="Aptos" panose="020B0004020202020204" pitchFamily="34" charset="0"/>
            </a:rPr>
            <a:t>CHOW is required.</a:t>
          </a:r>
          <a:endParaRPr lang="en-US" sz="2400" kern="1200">
            <a:solidFill>
              <a:schemeClr val="accent5">
                <a:lumMod val="50000"/>
              </a:schemeClr>
            </a:solidFill>
          </a:endParaRPr>
        </a:p>
      </dsp:txBody>
      <dsp:txXfrm>
        <a:off x="6625849" y="2353305"/>
        <a:ext cx="2541815" cy="2412887"/>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5B73D3-BC48-4017-948E-DD464AC31383}"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7957B9-BD30-4CC1-8BC9-B731DA8E3356}" type="slidenum">
              <a:rPr lang="en-US" smtClean="0"/>
              <a:t>‹#›</a:t>
            </a:fld>
            <a:endParaRPr lang="en-US"/>
          </a:p>
        </p:txBody>
      </p:sp>
    </p:spTree>
    <p:extLst>
      <p:ext uri="{BB962C8B-B14F-4D97-AF65-F5344CB8AC3E}">
        <p14:creationId xmlns:p14="http://schemas.microsoft.com/office/powerpoint/2010/main" val="498589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47D48A0B-377B-434D-AC40-69672DB9FF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47" name="Notes Placeholder 2">
            <a:extLst>
              <a:ext uri="{FF2B5EF4-FFF2-40B4-BE49-F238E27FC236}">
                <a16:creationId xmlns:a16="http://schemas.microsoft.com/office/drawing/2014/main" id="{2E820B22-75EB-495F-82AE-E6ED403850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148" name="Slide Number Placeholder 3">
            <a:extLst>
              <a:ext uri="{FF2B5EF4-FFF2-40B4-BE49-F238E27FC236}">
                <a16:creationId xmlns:a16="http://schemas.microsoft.com/office/drawing/2014/main" id="{0F35E74C-4AD4-46AB-9B50-373AE2512A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71450" indent="-296711">
              <a:spcBef>
                <a:spcPct val="30000"/>
              </a:spcBef>
              <a:defRPr sz="1200">
                <a:solidFill>
                  <a:schemeClr val="tx1"/>
                </a:solidFill>
                <a:latin typeface="Calibri" panose="020F0502020204030204" pitchFamily="34" charset="0"/>
              </a:defRPr>
            </a:lvl2pPr>
            <a:lvl3pPr marL="1186847" indent="-237369">
              <a:spcBef>
                <a:spcPct val="30000"/>
              </a:spcBef>
              <a:defRPr sz="1200">
                <a:solidFill>
                  <a:schemeClr val="tx1"/>
                </a:solidFill>
                <a:latin typeface="Calibri" panose="020F0502020204030204" pitchFamily="34" charset="0"/>
              </a:defRPr>
            </a:lvl3pPr>
            <a:lvl4pPr marL="1661585" indent="-237369">
              <a:spcBef>
                <a:spcPct val="30000"/>
              </a:spcBef>
              <a:defRPr sz="1200">
                <a:solidFill>
                  <a:schemeClr val="tx1"/>
                </a:solidFill>
                <a:latin typeface="Calibri" panose="020F0502020204030204" pitchFamily="34" charset="0"/>
              </a:defRPr>
            </a:lvl4pPr>
            <a:lvl5pPr marL="2136324" indent="-237369">
              <a:spcBef>
                <a:spcPct val="30000"/>
              </a:spcBef>
              <a:defRPr sz="1200">
                <a:solidFill>
                  <a:schemeClr val="tx1"/>
                </a:solidFill>
                <a:latin typeface="Calibri" panose="020F0502020204030204" pitchFamily="34" charset="0"/>
              </a:defRPr>
            </a:lvl5pPr>
            <a:lvl6pPr marL="2611062" indent="-237369" eaLnBrk="0" fontAlgn="base" hangingPunct="0">
              <a:spcBef>
                <a:spcPct val="30000"/>
              </a:spcBef>
              <a:spcAft>
                <a:spcPct val="0"/>
              </a:spcAft>
              <a:defRPr sz="1200">
                <a:solidFill>
                  <a:schemeClr val="tx1"/>
                </a:solidFill>
                <a:latin typeface="Calibri" panose="020F0502020204030204" pitchFamily="34" charset="0"/>
              </a:defRPr>
            </a:lvl6pPr>
            <a:lvl7pPr marL="3085801" indent="-237369" eaLnBrk="0" fontAlgn="base" hangingPunct="0">
              <a:spcBef>
                <a:spcPct val="30000"/>
              </a:spcBef>
              <a:spcAft>
                <a:spcPct val="0"/>
              </a:spcAft>
              <a:defRPr sz="1200">
                <a:solidFill>
                  <a:schemeClr val="tx1"/>
                </a:solidFill>
                <a:latin typeface="Calibri" panose="020F0502020204030204" pitchFamily="34" charset="0"/>
              </a:defRPr>
            </a:lvl7pPr>
            <a:lvl8pPr marL="3560540" indent="-237369" eaLnBrk="0" fontAlgn="base" hangingPunct="0">
              <a:spcBef>
                <a:spcPct val="30000"/>
              </a:spcBef>
              <a:spcAft>
                <a:spcPct val="0"/>
              </a:spcAft>
              <a:defRPr sz="1200">
                <a:solidFill>
                  <a:schemeClr val="tx1"/>
                </a:solidFill>
                <a:latin typeface="Calibri" panose="020F0502020204030204" pitchFamily="34" charset="0"/>
              </a:defRPr>
            </a:lvl8pPr>
            <a:lvl9pPr marL="4035279" indent="-237369"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7179E20-9737-449E-A2FB-F70FCB143183}" type="slidenum">
              <a:rPr lang="en-US" altLang="en-US" smtClean="0"/>
              <a:pPr>
                <a:spcBef>
                  <a:spcPct val="0"/>
                </a:spcBef>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Administrative Code Part 208, chapter 1 is currently available for review on the website. Throughout this presentation will be several links to additional resources, this will all be available on the HCBS Providers webpage.</a:t>
            </a:r>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12</a:t>
            </a:fld>
            <a:endParaRPr lang="en-US"/>
          </a:p>
        </p:txBody>
      </p:sp>
    </p:spTree>
    <p:extLst>
      <p:ext uri="{BB962C8B-B14F-4D97-AF65-F5344CB8AC3E}">
        <p14:creationId xmlns:p14="http://schemas.microsoft.com/office/powerpoint/2010/main" val="3151258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Our first round of training topics will be on different types of Organizational Changes, including changes in ownership or location, and ongoing compliance with billing requirements and lines of credit.</a:t>
            </a:r>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14</a:t>
            </a:fld>
            <a:endParaRPr lang="en-US"/>
          </a:p>
        </p:txBody>
      </p:sp>
    </p:spTree>
    <p:extLst>
      <p:ext uri="{BB962C8B-B14F-4D97-AF65-F5344CB8AC3E}">
        <p14:creationId xmlns:p14="http://schemas.microsoft.com/office/powerpoint/2010/main" val="26051398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Waiver providers must maintain compliance with all current waiver requirements, rules, regulations and administrative codes as specified by the Division of Medicaid.  This especially includes reporting changes in contact information, administrative staffing, ownership, and licensure within ten (10) calendar days to the Division of Medicaid.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HCBS Providers must report all changes to LTSS first to ensure compliance standards have been met.</a:t>
            </a:r>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15</a:t>
            </a:fld>
            <a:endParaRPr lang="en-US"/>
          </a:p>
        </p:txBody>
      </p:sp>
    </p:spTree>
    <p:extLst>
      <p:ext uri="{BB962C8B-B14F-4D97-AF65-F5344CB8AC3E}">
        <p14:creationId xmlns:p14="http://schemas.microsoft.com/office/powerpoint/2010/main" val="1857083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buFont typeface="Wingdings" panose="05000000000000000000" pitchFamily="2" charset="2"/>
              <a:buNone/>
            </a:pPr>
            <a:r>
              <a:rPr lang="en-US"/>
              <a:t>There cannot be a transfer of ownership of your Medicaid issued provider ID without first notifying Medicaid. </a:t>
            </a:r>
          </a:p>
          <a:p>
            <a:pPr>
              <a:buFont typeface="Wingdings" panose="05000000000000000000" pitchFamily="2" charset="2"/>
              <a:buNone/>
            </a:pPr>
            <a:r>
              <a:rPr lang="en-US"/>
              <a:t>We must ensure that the new owners are qualified to provide the services and go through all required credentialing. As a reminder, the NEW owner is responsible for maintaining all files and documents from the previous owner for auditing purposes. </a:t>
            </a:r>
          </a:p>
          <a:p>
            <a:pPr marL="171450" indent="-171450">
              <a:buFont typeface="Wingdings" panose="05000000000000000000" pitchFamily="2" charset="2"/>
              <a:buChar char="§"/>
            </a:pPr>
            <a:r>
              <a:rPr lang="en-US"/>
              <a:t>The new owner is assuming all responsibility and liability for all claims that were filed prior to the transfer.</a:t>
            </a:r>
            <a:r>
              <a:rPr lang="en-US" sz="1200"/>
              <a:t> A provider/facility that undergoes a change of ownership must notify the Office of LTSS within ten (10) days, and the Office of Provider Enrollment within thirty-five (35) days after any change in ownership.</a:t>
            </a:r>
          </a:p>
          <a:p>
            <a:pPr marL="171450" indent="-171450">
              <a:buFont typeface="Wingdings" panose="05000000000000000000" pitchFamily="2" charset="2"/>
              <a:buChar char="§"/>
            </a:pPr>
            <a:r>
              <a:rPr lang="en-US" sz="1200"/>
              <a:t>A CHOW packet must be received, reviewed, and approved by the Office of Long-Term Services &amp; Supports before the provider can complete a Mississippi Medicaid Provider Application Packet.</a:t>
            </a:r>
          </a:p>
          <a:p>
            <a:pPr marL="171450" indent="-171450">
              <a:buFont typeface="Wingdings" panose="05000000000000000000" pitchFamily="2" charset="2"/>
              <a:buChar char="§"/>
            </a:pPr>
            <a:r>
              <a:rPr lang="en-US" sz="1200"/>
              <a:t>The new provider must continue to maintain all Medicaid beneficiary records for at least six (5) years, unless an alternative method for maintaining the records has been established in writing and approved by the Division of Medicaid as required by Health Insurance Portability and Accountability Act of 1996 (HIPAA).</a:t>
            </a:r>
          </a:p>
          <a:p>
            <a:endParaRPr lang="en-US"/>
          </a:p>
        </p:txBody>
      </p:sp>
      <p:sp>
        <p:nvSpPr>
          <p:cNvPr id="4" name="Slide Number Placeholder 3"/>
          <p:cNvSpPr>
            <a:spLocks noGrp="1"/>
          </p:cNvSpPr>
          <p:nvPr>
            <p:ph type="sldNum" sz="quarter" idx="5"/>
          </p:nvPr>
        </p:nvSpPr>
        <p:spPr/>
        <p:txBody>
          <a:bodyPr/>
          <a:lstStyle/>
          <a:p>
            <a:fld id="{3C3317C2-0447-492F-8E90-3466CCBD04DA}" type="slidenum">
              <a:rPr lang="en-US" smtClean="0"/>
              <a:t>16</a:t>
            </a:fld>
            <a:endParaRPr lang="en-US"/>
          </a:p>
        </p:txBody>
      </p:sp>
    </p:spTree>
    <p:extLst>
      <p:ext uri="{BB962C8B-B14F-4D97-AF65-F5344CB8AC3E}">
        <p14:creationId xmlns:p14="http://schemas.microsoft.com/office/powerpoint/2010/main" val="790709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This chart will help you determine whether or not a CHOW is required. If you are selling your business and transferring the Medicaid Provider Number to a new owner, then a CHOW is required. </a:t>
            </a:r>
          </a:p>
          <a:p>
            <a:r>
              <a:rPr lang="en-US"/>
              <a:t>If you are selling your business and the new owner is establishing a new Medicaid Provider ID, a CHOW is not required but DOM must still be notified.</a:t>
            </a:r>
          </a:p>
        </p:txBody>
      </p:sp>
      <p:sp>
        <p:nvSpPr>
          <p:cNvPr id="4" name="Date Placeholder 3"/>
          <p:cNvSpPr>
            <a:spLocks noGrp="1"/>
          </p:cNvSpPr>
          <p:nvPr>
            <p:ph type="dt" idx="1"/>
          </p:nvPr>
        </p:nvSpPr>
        <p:spPr/>
        <p:txBody>
          <a:bodyPr/>
          <a:lstStyle/>
          <a:p>
            <a:fld id="{75DE2D5C-4AF1-44F0-B0F8-C35068E3576B}" type="datetime1">
              <a:rPr lang="en-US" smtClean="0"/>
              <a:t>7/23/2026</a:t>
            </a:fld>
            <a:endParaRPr lang="en-US"/>
          </a:p>
        </p:txBody>
      </p:sp>
      <p:sp>
        <p:nvSpPr>
          <p:cNvPr id="5" name="Slide Number Placeholder 4"/>
          <p:cNvSpPr>
            <a:spLocks noGrp="1"/>
          </p:cNvSpPr>
          <p:nvPr>
            <p:ph type="sldNum" sz="quarter" idx="5"/>
          </p:nvPr>
        </p:nvSpPr>
        <p:spPr/>
        <p:txBody>
          <a:bodyPr/>
          <a:lstStyle/>
          <a:p>
            <a:fld id="{644E37BD-8B82-425D-9052-84A4749AF99E}" type="slidenum">
              <a:rPr lang="en-US" smtClean="0"/>
              <a:t>18</a:t>
            </a:fld>
            <a:endParaRPr lang="en-US"/>
          </a:p>
        </p:txBody>
      </p:sp>
    </p:spTree>
    <p:extLst>
      <p:ext uri="{BB962C8B-B14F-4D97-AF65-F5344CB8AC3E}">
        <p14:creationId xmlns:p14="http://schemas.microsoft.com/office/powerpoint/2010/main" val="16792744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Please note that all providers must notify OLTSS </a:t>
            </a:r>
            <a:r>
              <a:rPr lang="en-US" b="1" i="1" u="sng"/>
              <a:t>first</a:t>
            </a:r>
            <a:r>
              <a:rPr lang="en-US"/>
              <a:t> prior to a relocation of any office.    Completing a Change of Address Form and undergoing a site visit with Gainwell does not equal an update nor an approval of the location to the Freedom of Choice list.  Our office has its own set of criteria that Gainwell may not include to ensure compliance outlined in the Administrative Code.</a:t>
            </a:r>
          </a:p>
        </p:txBody>
      </p:sp>
      <p:sp>
        <p:nvSpPr>
          <p:cNvPr id="4" name="Slide Number Placeholder 3"/>
          <p:cNvSpPr>
            <a:spLocks noGrp="1"/>
          </p:cNvSpPr>
          <p:nvPr>
            <p:ph type="sldNum" sz="quarter" idx="5"/>
          </p:nvPr>
        </p:nvSpPr>
        <p:spPr/>
        <p:txBody>
          <a:bodyPr/>
          <a:lstStyle/>
          <a:p>
            <a:fld id="{3C3317C2-0447-492F-8E90-3466CCBD04DA}" type="slidenum">
              <a:rPr lang="en-US" smtClean="0"/>
              <a:t>19</a:t>
            </a:fld>
            <a:endParaRPr lang="en-US"/>
          </a:p>
        </p:txBody>
      </p:sp>
    </p:spTree>
    <p:extLst>
      <p:ext uri="{BB962C8B-B14F-4D97-AF65-F5344CB8AC3E}">
        <p14:creationId xmlns:p14="http://schemas.microsoft.com/office/powerpoint/2010/main" val="23902470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latin typeface="+mn-lt"/>
                <a:ea typeface="+mn-ea"/>
                <a:cs typeface="+mn-cs"/>
              </a:rPr>
              <a:t>To ensure continuity of business operations and member services, providers must maintain a line of credit available to use in the event that there are reimbursement delays in claims processing with the Division of Medicaid. The line of credit will ensure that your agency can continue payroll processes.</a:t>
            </a:r>
          </a:p>
          <a:p>
            <a:r>
              <a:rPr lang="en-US" sz="1200" kern="1200">
                <a:solidFill>
                  <a:schemeClr val="tx1"/>
                </a:solidFill>
                <a:latin typeface="+mn-lt"/>
                <a:ea typeface="+mn-ea"/>
                <a:cs typeface="+mn-cs"/>
              </a:rPr>
              <a:t>While claims reimbursement is typically one week after the submission of payable claims, DOM does have up to one year following the submission of claims to complete reimbursement.</a:t>
            </a:r>
          </a:p>
        </p:txBody>
      </p:sp>
      <p:sp>
        <p:nvSpPr>
          <p:cNvPr id="4" name="Slide Number Placeholder 3"/>
          <p:cNvSpPr>
            <a:spLocks noGrp="1"/>
          </p:cNvSpPr>
          <p:nvPr>
            <p:ph type="sldNum" sz="quarter" idx="5"/>
          </p:nvPr>
        </p:nvSpPr>
        <p:spPr/>
        <p:txBody>
          <a:bodyPr/>
          <a:lstStyle/>
          <a:p>
            <a:fld id="{7FC1BE12-36C0-4A10-BF82-EBE0A896852E}" type="slidenum">
              <a:rPr lang="en-US" smtClean="0"/>
              <a:t>20</a:t>
            </a:fld>
            <a:endParaRPr lang="en-US"/>
          </a:p>
        </p:txBody>
      </p:sp>
    </p:spTree>
    <p:extLst>
      <p:ext uri="{BB962C8B-B14F-4D97-AF65-F5344CB8AC3E}">
        <p14:creationId xmlns:p14="http://schemas.microsoft.com/office/powerpoint/2010/main" val="37196620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Some may confuse a business loan as a business line of credit. A business loan is a one-time disbursement with fixed month payments until the loan is pay back in full with interest. A line of credit is revolving You can draw funds as needed and repay only the amount drawn. Once the amount drawn is repaid, the funds become available to borrow again. Business loans does not meet the requirement for business line of credit. </a:t>
            </a:r>
          </a:p>
        </p:txBody>
      </p:sp>
      <p:sp>
        <p:nvSpPr>
          <p:cNvPr id="4" name="Slide Number Placeholder 3"/>
          <p:cNvSpPr>
            <a:spLocks noGrp="1"/>
          </p:cNvSpPr>
          <p:nvPr>
            <p:ph type="sldNum" sz="quarter" idx="5"/>
          </p:nvPr>
        </p:nvSpPr>
        <p:spPr/>
        <p:txBody>
          <a:bodyPr/>
          <a:lstStyle/>
          <a:p>
            <a:fld id="{7FC1BE12-36C0-4A10-BF82-EBE0A896852E}" type="slidenum">
              <a:rPr lang="en-US" smtClean="0"/>
              <a:t>21</a:t>
            </a:fld>
            <a:endParaRPr lang="en-US"/>
          </a:p>
        </p:txBody>
      </p:sp>
    </p:spTree>
    <p:extLst>
      <p:ext uri="{BB962C8B-B14F-4D97-AF65-F5344CB8AC3E}">
        <p14:creationId xmlns:p14="http://schemas.microsoft.com/office/powerpoint/2010/main" val="3596874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4C7FE-C3BF-4057-8333-035ED821C9E3}"/>
            </a:ext>
          </a:extLst>
        </p:cNvPr>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1A96A639-553D-E244-0E0A-DD43F0FB32B4}"/>
              </a:ext>
            </a:extLst>
          </p:cNvPr>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515" name="Notes Placeholder 2">
            <a:extLst>
              <a:ext uri="{FF2B5EF4-FFF2-40B4-BE49-F238E27FC236}">
                <a16:creationId xmlns:a16="http://schemas.microsoft.com/office/drawing/2014/main" id="{2061DFE5-66E7-A3C6-01B9-AD1CCEA566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a:lnSpc>
                <a:spcPct val="107000"/>
              </a:lnSpc>
              <a:spcBef>
                <a:spcPts val="0"/>
              </a:spcBef>
              <a:spcAft>
                <a:spcPts val="800"/>
              </a:spcAft>
            </a:pPr>
            <a:endParaRPr lang="en-US" sz="1800" kern="10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23D6F0D-6A0E-29C6-B15F-BA7B1B534E75}"/>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54BEE7C-D4D0-4318-9DD6-0C73AC63318F}" type="slidenum">
              <a:rPr lang="en-US" altLang="en-US">
                <a:latin typeface="Calibri" panose="020F0502020204030204" pitchFamily="34" charset="0"/>
              </a:rPr>
              <a:pPr eaLnBrk="1" hangingPunct="1"/>
              <a:t>22</a:t>
            </a:fld>
            <a:endParaRPr lang="en-US" altLang="en-US">
              <a:latin typeface="Calibri" panose="020F0502020204030204" pitchFamily="34" charset="0"/>
            </a:endParaRPr>
          </a:p>
        </p:txBody>
      </p:sp>
    </p:spTree>
    <p:extLst>
      <p:ext uri="{BB962C8B-B14F-4D97-AF65-F5344CB8AC3E}">
        <p14:creationId xmlns:p14="http://schemas.microsoft.com/office/powerpoint/2010/main" val="6245028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57150" indent="0">
              <a:lnSpc>
                <a:spcPct val="90000"/>
              </a:lnSpc>
              <a:spcAft>
                <a:spcPts val="600"/>
              </a:spcAft>
              <a:buFont typeface="Wingdings" panose="05000000000000000000" pitchFamily="2" charset="2"/>
              <a:buNone/>
            </a:pPr>
            <a:r>
              <a:rPr lang="en-US"/>
              <a:t>Are you getting paid?  How do you know for sure?</a:t>
            </a:r>
            <a:r>
              <a:rPr lang="en-US" sz="1200" kern="1200">
                <a:solidFill>
                  <a:srgbClr val="000000"/>
                </a:solidFill>
                <a:latin typeface="+mn-lt"/>
                <a:ea typeface="+mn-ea"/>
                <a:cs typeface="+mn-cs"/>
              </a:rPr>
              <a:t> P</a:t>
            </a:r>
            <a:r>
              <a:rPr lang="en-US" sz="1200" b="0" i="0" u="none" strike="noStrike" kern="1200" baseline="0">
                <a:solidFill>
                  <a:srgbClr val="000000"/>
                </a:solidFill>
                <a:latin typeface="+mn-lt"/>
                <a:ea typeface="+mn-ea"/>
                <a:cs typeface="+mn-cs"/>
              </a:rPr>
              <a:t>roviders </a:t>
            </a:r>
            <a:r>
              <a:rPr lang="en-US" sz="1200" kern="1200">
                <a:solidFill>
                  <a:srgbClr val="000000"/>
                </a:solidFill>
                <a:latin typeface="+mn-lt"/>
                <a:ea typeface="+mn-ea"/>
                <a:cs typeface="+mn-cs"/>
              </a:rPr>
              <a:t>must submit claims billed in fifteen (15) minute increments for the duration of time the services were provided. The claims must reflect actual time in and actual time out each day.</a:t>
            </a:r>
          </a:p>
          <a:p>
            <a:pPr marL="57150" indent="0">
              <a:lnSpc>
                <a:spcPct val="90000"/>
              </a:lnSpc>
              <a:spcAft>
                <a:spcPts val="600"/>
              </a:spcAft>
              <a:buFont typeface="Wingdings" panose="05000000000000000000" pitchFamily="2" charset="2"/>
              <a:buNone/>
            </a:pPr>
            <a:r>
              <a:rPr lang="en-US" sz="1200" kern="1200">
                <a:solidFill>
                  <a:srgbClr val="000000"/>
                </a:solidFill>
                <a:latin typeface="+mn-lt"/>
                <a:ea typeface="+mn-ea"/>
                <a:cs typeface="+mn-cs"/>
              </a:rPr>
              <a:t>The provider will be reimbursed by the Division of Medicaid the lessor of the maximum daily cap or the total amount of the fifteen (15) minute increment units billed for that day. In simpler terms, providers bill for the full time of services rendered and the system will cap the claim at the allowed maximum.</a:t>
            </a:r>
          </a:p>
          <a:p>
            <a:endParaRPr lang="en-US"/>
          </a:p>
        </p:txBody>
      </p:sp>
      <p:sp>
        <p:nvSpPr>
          <p:cNvPr id="4" name="Slide Number Placeholder 3"/>
          <p:cNvSpPr>
            <a:spLocks noGrp="1"/>
          </p:cNvSpPr>
          <p:nvPr>
            <p:ph type="sldNum" sz="quarter" idx="5"/>
          </p:nvPr>
        </p:nvSpPr>
        <p:spPr/>
        <p:txBody>
          <a:bodyPr/>
          <a:lstStyle/>
          <a:p>
            <a:fld id="{3C3317C2-0447-492F-8E90-3466CCBD04DA}" type="slidenum">
              <a:rPr lang="en-US" smtClean="0"/>
              <a:t>23</a:t>
            </a:fld>
            <a:endParaRPr lang="en-US"/>
          </a:p>
        </p:txBody>
      </p:sp>
    </p:spTree>
    <p:extLst>
      <p:ext uri="{BB962C8B-B14F-4D97-AF65-F5344CB8AC3E}">
        <p14:creationId xmlns:p14="http://schemas.microsoft.com/office/powerpoint/2010/main" val="4283792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The Medicaid Administrative Code is one of the required training topics for all staff. Our objective here today is to train the staff who can represent the agency in an audit.</a:t>
            </a:r>
          </a:p>
          <a:p>
            <a:r>
              <a:rPr lang="en-US"/>
              <a:t>Providers may use these training materials to train other employees of their agency. </a:t>
            </a:r>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3</a:t>
            </a:fld>
            <a:endParaRPr lang="en-US"/>
          </a:p>
        </p:txBody>
      </p:sp>
    </p:spTree>
    <p:extLst>
      <p:ext uri="{BB962C8B-B14F-4D97-AF65-F5344CB8AC3E}">
        <p14:creationId xmlns:p14="http://schemas.microsoft.com/office/powerpoint/2010/main" val="5030426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D8C9A-62C3-3E3E-5D86-F8E16B0F2B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91606-CC71-FAD9-50A1-8CAE3254ABB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016C294-9651-0FCF-99CA-13C544509270}"/>
              </a:ext>
            </a:extLst>
          </p:cNvPr>
          <p:cNvSpPr>
            <a:spLocks noGrp="1"/>
          </p:cNvSpPr>
          <p:nvPr>
            <p:ph type="body" idx="1"/>
          </p:nvPr>
        </p:nvSpPr>
        <p:spPr/>
        <p:txBody>
          <a:bodyPr/>
          <a:lstStyle/>
          <a:p>
            <a:r>
              <a:rPr lang="en-US"/>
              <a:t>Admin Code Rule 1.10 Reimbursement</a:t>
            </a:r>
          </a:p>
          <a:p>
            <a:r>
              <a:rPr lang="en-US"/>
              <a:t>All waiver services require documentation, which must include signatures of the beneficiary or their caregiver. Later in this presentation there is more information on the types of documentation required, and some tips on appropriate storage and retention of those records.</a:t>
            </a:r>
          </a:p>
        </p:txBody>
      </p:sp>
      <p:sp>
        <p:nvSpPr>
          <p:cNvPr id="4" name="Slide Number Placeholder 3">
            <a:extLst>
              <a:ext uri="{FF2B5EF4-FFF2-40B4-BE49-F238E27FC236}">
                <a16:creationId xmlns:a16="http://schemas.microsoft.com/office/drawing/2014/main" id="{2C063024-2EF9-F936-3EDD-A1748195A2A8}"/>
              </a:ext>
            </a:extLst>
          </p:cNvPr>
          <p:cNvSpPr>
            <a:spLocks noGrp="1"/>
          </p:cNvSpPr>
          <p:nvPr>
            <p:ph type="sldNum" sz="quarter" idx="5"/>
          </p:nvPr>
        </p:nvSpPr>
        <p:spPr/>
        <p:txBody>
          <a:bodyPr/>
          <a:lstStyle/>
          <a:p>
            <a:fld id="{7FC1BE12-36C0-4A10-BF82-EBE0A896852E}" type="slidenum">
              <a:rPr lang="en-US" smtClean="0"/>
              <a:t>24</a:t>
            </a:fld>
            <a:endParaRPr lang="en-US"/>
          </a:p>
        </p:txBody>
      </p:sp>
    </p:spTree>
    <p:extLst>
      <p:ext uri="{BB962C8B-B14F-4D97-AF65-F5344CB8AC3E}">
        <p14:creationId xmlns:p14="http://schemas.microsoft.com/office/powerpoint/2010/main" val="26841886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57150" indent="0">
              <a:lnSpc>
                <a:spcPct val="90000"/>
              </a:lnSpc>
              <a:spcAft>
                <a:spcPts val="600"/>
              </a:spcAft>
              <a:buFont typeface="Wingdings" panose="05000000000000000000" pitchFamily="2" charset="2"/>
              <a:buNone/>
            </a:pPr>
            <a:r>
              <a:rPr lang="en-US" sz="1200" b="0" i="0" u="none" strike="noStrike" baseline="0">
                <a:solidFill>
                  <a:srgbClr val="11ABAF"/>
                </a:solidFill>
              </a:rPr>
              <a:t>ADC facilities require on-site review by the Office of Long Term Service &amp; Supports prior to Waiver services being rendered. The facility must be well maintained, both inside and out. As discussed earlier, providers are prohibited from relocating without prior approval from our office. The following slides will help you ensure you obtain and maintain compliance with physical site requirements.</a:t>
            </a:r>
          </a:p>
          <a:p>
            <a:pPr marL="57150" indent="0">
              <a:lnSpc>
                <a:spcPct val="90000"/>
              </a:lnSpc>
              <a:spcAft>
                <a:spcPts val="600"/>
              </a:spcAft>
              <a:buFont typeface="Wingdings" panose="05000000000000000000" pitchFamily="2" charset="2"/>
              <a:buNone/>
            </a:pPr>
            <a:endParaRPr lang="en-US" sz="1200" b="0" i="0" u="none" strike="noStrike" baseline="0">
              <a:solidFill>
                <a:srgbClr val="11ABAF"/>
              </a:solidFill>
            </a:endParaRPr>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27</a:t>
            </a:fld>
            <a:endParaRPr lang="en-US"/>
          </a:p>
        </p:txBody>
      </p:sp>
    </p:spTree>
    <p:extLst>
      <p:ext uri="{BB962C8B-B14F-4D97-AF65-F5344CB8AC3E}">
        <p14:creationId xmlns:p14="http://schemas.microsoft.com/office/powerpoint/2010/main" val="3754506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none" strike="noStrike" kern="1200">
                <a:solidFill>
                  <a:schemeClr val="tx1"/>
                </a:solidFill>
                <a:effectLst/>
                <a:latin typeface="+mn-lt"/>
                <a:ea typeface="+mn-ea"/>
                <a:cs typeface="+mn-cs"/>
              </a:rPr>
              <a:t>ADA threshold compliance</a:t>
            </a:r>
            <a:r>
              <a:rPr lang="en-US"/>
              <a:t> rules regarding the maximum height and slope of transitions at doorways. These guidelines ensure wheelchair users, walkers, and individuals with mobility aids can safely pass through doorways without tripping, getting stuck, or requiring assistance</a:t>
            </a:r>
          </a:p>
        </p:txBody>
      </p:sp>
      <p:sp>
        <p:nvSpPr>
          <p:cNvPr id="4" name="Slide Number Placeholder 3"/>
          <p:cNvSpPr>
            <a:spLocks noGrp="1"/>
          </p:cNvSpPr>
          <p:nvPr>
            <p:ph type="sldNum" sz="quarter" idx="5"/>
          </p:nvPr>
        </p:nvSpPr>
        <p:spPr/>
        <p:txBody>
          <a:bodyPr/>
          <a:lstStyle/>
          <a:p>
            <a:fld id="{7FC1BE12-36C0-4A10-BF82-EBE0A896852E}" type="slidenum">
              <a:rPr lang="en-US" smtClean="0"/>
              <a:t>31</a:t>
            </a:fld>
            <a:endParaRPr lang="en-US"/>
          </a:p>
        </p:txBody>
      </p:sp>
    </p:spTree>
    <p:extLst>
      <p:ext uri="{BB962C8B-B14F-4D97-AF65-F5344CB8AC3E}">
        <p14:creationId xmlns:p14="http://schemas.microsoft.com/office/powerpoint/2010/main" val="42338252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32</a:t>
            </a:fld>
            <a:endParaRPr lang="en-US"/>
          </a:p>
        </p:txBody>
      </p:sp>
    </p:spTree>
    <p:extLst>
      <p:ext uri="{BB962C8B-B14F-4D97-AF65-F5344CB8AC3E}">
        <p14:creationId xmlns:p14="http://schemas.microsoft.com/office/powerpoint/2010/main" val="38373419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Take time every 3-6 months to review DOM policies and be sure your facility is continuing to follow requirements for documentation, fire and emergency preparedness, pest control, decluttering, testing call buttons, etc.</a:t>
            </a:r>
          </a:p>
          <a:p>
            <a:r>
              <a:rPr lang="en-US"/>
              <a:t>Make it a point to regularly complete a maintenance checklist as part of your upkeep so that things don’t fall into disrepair. When needed repairs are identified, have a plan in place to address them timely. A small leak in the roof can quickly turn into a rotting floor, or a mold infestation that can make you, your staff, and your clients very ill.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One of the best ways to ensure that your audits will go smoothly, is to conduct your own internal audits regularly. </a:t>
            </a:r>
            <a:endParaRPr lang="en-US"/>
          </a:p>
        </p:txBody>
      </p:sp>
      <p:sp>
        <p:nvSpPr>
          <p:cNvPr id="4" name="Slide Number Placeholder 3"/>
          <p:cNvSpPr>
            <a:spLocks noGrp="1"/>
          </p:cNvSpPr>
          <p:nvPr>
            <p:ph type="sldNum" sz="quarter" idx="5"/>
          </p:nvPr>
        </p:nvSpPr>
        <p:spPr/>
        <p:txBody>
          <a:bodyPr/>
          <a:lstStyle/>
          <a:p>
            <a:fld id="{3C3317C2-0447-492F-8E90-3466CCBD04DA}" type="slidenum">
              <a:rPr lang="en-US" smtClean="0"/>
              <a:t>34</a:t>
            </a:fld>
            <a:endParaRPr lang="en-US"/>
          </a:p>
        </p:txBody>
      </p:sp>
    </p:spTree>
    <p:extLst>
      <p:ext uri="{BB962C8B-B14F-4D97-AF65-F5344CB8AC3E}">
        <p14:creationId xmlns:p14="http://schemas.microsoft.com/office/powerpoint/2010/main" val="5178021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MS Dept of Health requires that all toilet rooms be constructed of impervious materials free from defects.</a:t>
            </a:r>
          </a:p>
          <a:p>
            <a:endParaRPr lang="en-US" dirty="0"/>
          </a:p>
          <a:p>
            <a:pPr lvl="0">
              <a:defRPr/>
            </a:pPr>
            <a:r>
              <a:rPr lang="en-US" dirty="0"/>
              <a:t>Unfinished wood poses several health and safety hazards due to the rough finish or splinters which can injure delicate skin. Wood which is not properly sealed poses a health and safety hazard due to the ability to absorb bodily fluids or other liquids such as mop water leading to bacterial growth or mold as well as rot.</a:t>
            </a:r>
          </a:p>
          <a:p>
            <a:pPr lvl="0">
              <a:defRPr/>
            </a:pPr>
            <a:endParaRPr lang="en-US" dirty="0"/>
          </a:p>
          <a:p>
            <a:pPr lvl="0">
              <a:defRPr/>
            </a:pPr>
            <a:r>
              <a:rPr lang="en-US" dirty="0"/>
              <a:t>Wood stain does not seal the wood in the way a clear finish like polyurethane does. While stains penetrate the wood and add color, they don't provide a protective layer against moisture, scratches, or everyday wear. A topcoat, such as polyurethane, varnish, or lacquer, is needed to seal and protect the stained wood. </a:t>
            </a:r>
          </a:p>
          <a:p>
            <a:endParaRPr lang="en-US" dirty="0"/>
          </a:p>
          <a:p>
            <a:endParaRPr lang="en-US" dirty="0"/>
          </a:p>
        </p:txBody>
      </p:sp>
      <p:sp>
        <p:nvSpPr>
          <p:cNvPr id="4" name="Slide Number Placeholder 3"/>
          <p:cNvSpPr>
            <a:spLocks noGrp="1"/>
          </p:cNvSpPr>
          <p:nvPr>
            <p:ph type="sldNum" sz="quarter" idx="5"/>
          </p:nvPr>
        </p:nvSpPr>
        <p:spPr/>
        <p:txBody>
          <a:bodyPr/>
          <a:lstStyle/>
          <a:p>
            <a:fld id="{7FC1BE12-36C0-4A10-BF82-EBE0A896852E}" type="slidenum">
              <a:rPr lang="en-US" smtClean="0"/>
              <a:t>35</a:t>
            </a:fld>
            <a:endParaRPr lang="en-US"/>
          </a:p>
        </p:txBody>
      </p:sp>
    </p:spTree>
    <p:extLst>
      <p:ext uri="{BB962C8B-B14F-4D97-AF65-F5344CB8AC3E}">
        <p14:creationId xmlns:p14="http://schemas.microsoft.com/office/powerpoint/2010/main" val="26399525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Maintenance must include regularly scheduled pest control. Infestations will result in Immediate Jeopardy.</a:t>
            </a:r>
            <a:r>
              <a:rPr lang="en-US"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Facilities must have a locked, storage area for all toxic substances including cleaning supplies</a:t>
            </a:r>
          </a:p>
          <a:p>
            <a:endParaRPr lang="en-US" dirty="0"/>
          </a:p>
        </p:txBody>
      </p:sp>
      <p:sp>
        <p:nvSpPr>
          <p:cNvPr id="4" name="Slide Number Placeholder 3"/>
          <p:cNvSpPr>
            <a:spLocks noGrp="1"/>
          </p:cNvSpPr>
          <p:nvPr>
            <p:ph type="sldNum" sz="quarter" idx="5"/>
          </p:nvPr>
        </p:nvSpPr>
        <p:spPr/>
        <p:txBody>
          <a:bodyPr/>
          <a:lstStyle/>
          <a:p>
            <a:fld id="{3C3317C2-0447-492F-8E90-3466CCBD04DA}" type="slidenum">
              <a:rPr lang="en-US" smtClean="0"/>
              <a:t>36</a:t>
            </a:fld>
            <a:endParaRPr lang="en-US"/>
          </a:p>
        </p:txBody>
      </p:sp>
    </p:spTree>
    <p:extLst>
      <p:ext uri="{BB962C8B-B14F-4D97-AF65-F5344CB8AC3E}">
        <p14:creationId xmlns:p14="http://schemas.microsoft.com/office/powerpoint/2010/main" val="36567561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ADC facility records must include documentation of maintenance and janitorial services, including which staff are responsible for identifying and correcting needed repairs. Someone must be responsible for disposing expired foods, testing alarms, restocking supplies, and so forth.</a:t>
            </a:r>
          </a:p>
        </p:txBody>
      </p:sp>
      <p:sp>
        <p:nvSpPr>
          <p:cNvPr id="4" name="Slide Number Placeholder 3"/>
          <p:cNvSpPr>
            <a:spLocks noGrp="1"/>
          </p:cNvSpPr>
          <p:nvPr>
            <p:ph type="sldNum" sz="quarter" idx="5"/>
          </p:nvPr>
        </p:nvSpPr>
        <p:spPr/>
        <p:txBody>
          <a:bodyPr/>
          <a:lstStyle/>
          <a:p>
            <a:fld id="{7FC1BE12-36C0-4A10-BF82-EBE0A896852E}" type="slidenum">
              <a:rPr lang="en-US" smtClean="0"/>
              <a:t>37</a:t>
            </a:fld>
            <a:endParaRPr lang="en-US"/>
          </a:p>
        </p:txBody>
      </p:sp>
    </p:spTree>
    <p:extLst>
      <p:ext uri="{BB962C8B-B14F-4D97-AF65-F5344CB8AC3E}">
        <p14:creationId xmlns:p14="http://schemas.microsoft.com/office/powerpoint/2010/main" val="25947525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3-page ADC Facility Review Attestation was designed to help ADC providers understand site requirements, including but not limited to ADA compliance, fire safety, food service, and transportation. ADC providers can use this tool to identify areas that need to be addressed in their current facility, or to identify if a potential new facility is appropriate for use as an ADC.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CMS issued a final rule in 2014 to address the settings requirements for all ADC providers to ensure they are safe and homelike. Providers should be completing the HCB Setting Assessment annually and going over it with your staff so they are aware of the requirements.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Fire Safety Survey should be used to ensure your facility meets fire safety requirements. </a:t>
            </a:r>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38</a:t>
            </a:fld>
            <a:endParaRPr lang="en-US"/>
          </a:p>
        </p:txBody>
      </p:sp>
    </p:spTree>
    <p:extLst>
      <p:ext uri="{BB962C8B-B14F-4D97-AF65-F5344CB8AC3E}">
        <p14:creationId xmlns:p14="http://schemas.microsoft.com/office/powerpoint/2010/main" val="27933884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office will be following up with providers on any Corrective Action Plans to ensure ongoing compliance. Providers who are found to not be following their Corrective Action Plan may face suspension or termination of the provider agreement. If you need guidance on maintaining DOM compliance, please reach out to us for assistance. Our goal is to ensure quality care with minimal disruptions to our members who depend on services.</a:t>
            </a:r>
          </a:p>
        </p:txBody>
      </p:sp>
      <p:sp>
        <p:nvSpPr>
          <p:cNvPr id="4" name="Slide Number Placeholder 3"/>
          <p:cNvSpPr>
            <a:spLocks noGrp="1"/>
          </p:cNvSpPr>
          <p:nvPr>
            <p:ph type="sldNum" sz="quarter" idx="5"/>
          </p:nvPr>
        </p:nvSpPr>
        <p:spPr/>
        <p:txBody>
          <a:bodyPr/>
          <a:lstStyle/>
          <a:p>
            <a:fld id="{7FC1BE12-36C0-4A10-BF82-EBE0A896852E}" type="slidenum">
              <a:rPr lang="en-US" smtClean="0"/>
              <a:t>39</a:t>
            </a:fld>
            <a:endParaRPr lang="en-US"/>
          </a:p>
        </p:txBody>
      </p:sp>
    </p:spTree>
    <p:extLst>
      <p:ext uri="{BB962C8B-B14F-4D97-AF65-F5344CB8AC3E}">
        <p14:creationId xmlns:p14="http://schemas.microsoft.com/office/powerpoint/2010/main" val="2854933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This presentation is color coded with the corresponding colors shown under Training Topics. This will help you quickly locate the topics for future reference. Please note the “update” symbol on a few of the slides. When you see this symbol, that know this indicates any changes or clarifications made to this training to better educate our viewers. </a:t>
            </a:r>
          </a:p>
        </p:txBody>
      </p:sp>
      <p:sp>
        <p:nvSpPr>
          <p:cNvPr id="4" name="Slide Number Placeholder 3"/>
          <p:cNvSpPr>
            <a:spLocks noGrp="1"/>
          </p:cNvSpPr>
          <p:nvPr>
            <p:ph type="sldNum" sz="quarter" idx="5"/>
          </p:nvPr>
        </p:nvSpPr>
        <p:spPr/>
        <p:txBody>
          <a:bodyPr/>
          <a:lstStyle/>
          <a:p>
            <a:fld id="{7FC1BE12-36C0-4A10-BF82-EBE0A896852E}" type="slidenum">
              <a:rPr lang="en-US" smtClean="0"/>
              <a:t>5</a:t>
            </a:fld>
            <a:endParaRPr lang="en-US"/>
          </a:p>
        </p:txBody>
      </p:sp>
    </p:spTree>
    <p:extLst>
      <p:ext uri="{BB962C8B-B14F-4D97-AF65-F5344CB8AC3E}">
        <p14:creationId xmlns:p14="http://schemas.microsoft.com/office/powerpoint/2010/main" val="11583415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40</a:t>
            </a:fld>
            <a:endParaRPr lang="en-US"/>
          </a:p>
        </p:txBody>
      </p:sp>
    </p:spTree>
    <p:extLst>
      <p:ext uri="{BB962C8B-B14F-4D97-AF65-F5344CB8AC3E}">
        <p14:creationId xmlns:p14="http://schemas.microsoft.com/office/powerpoint/2010/main" val="20558350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When sending updated organizational charts to DOM, please use the above template and include the names &amp; job titles of the staff assigned to each role.</a:t>
            </a:r>
          </a:p>
          <a:p>
            <a:r>
              <a:rPr lang="en-US"/>
              <a:t>Providers must employ (as a W2 employee) all staff listed on the organizational chart shown, with the exception of the role of licensed nurse, which may be contract staff.</a:t>
            </a:r>
          </a:p>
          <a:p>
            <a:r>
              <a:rPr lang="en-US"/>
              <a:t>Driver and Food Server may be replaced with the use of transportation or catering contracts.</a:t>
            </a:r>
          </a:p>
          <a:p>
            <a:endParaRPr lang="en-US"/>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42</a:t>
            </a:fld>
            <a:endParaRPr lang="en-US"/>
          </a:p>
        </p:txBody>
      </p:sp>
    </p:spTree>
    <p:extLst>
      <p:ext uri="{BB962C8B-B14F-4D97-AF65-F5344CB8AC3E}">
        <p14:creationId xmlns:p14="http://schemas.microsoft.com/office/powerpoint/2010/main" val="39038502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administrator or CEO is responsible for developing administrative policies, hiring staff, and fiscal management. This role is not required to be on-site full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If the Administrator is not on-site full time during operating hours, then a program director is required to oversee the planning ADC services to ensure individual needs are met.</a:t>
            </a:r>
          </a:p>
          <a:p>
            <a:endParaRPr lang="en-US"/>
          </a:p>
          <a:p>
            <a:endParaRPr lang="en-US"/>
          </a:p>
          <a:p>
            <a:r>
              <a:rPr lang="en-US"/>
              <a:t>Please refer to Administrative Code, Part 208, Rule 1.3 for full staffing requirements.</a:t>
            </a:r>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44</a:t>
            </a:fld>
            <a:endParaRPr lang="en-US"/>
          </a:p>
        </p:txBody>
      </p:sp>
    </p:spTree>
    <p:extLst>
      <p:ext uri="{BB962C8B-B14F-4D97-AF65-F5344CB8AC3E}">
        <p14:creationId xmlns:p14="http://schemas.microsoft.com/office/powerpoint/2010/main" val="1408844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Program Assistants are responsible for providing assistance to beneficiaries and may assist with escorting beneficiaries during transportation.</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 licensed nurse is required to be on site at least 8 hours per week during normal business hours when beneficiaries are present. This replaces the previous requirement to have an RN on-site full time.</a:t>
            </a:r>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45</a:t>
            </a:fld>
            <a:endParaRPr lang="en-US"/>
          </a:p>
        </p:txBody>
      </p:sp>
    </p:spTree>
    <p:extLst>
      <p:ext uri="{BB962C8B-B14F-4D97-AF65-F5344CB8AC3E}">
        <p14:creationId xmlns:p14="http://schemas.microsoft.com/office/powerpoint/2010/main" val="31503364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If food is prepared on-site, a ServSafe Certified employee is required to oversee the preparation and serving of food. The </a:t>
            </a:r>
            <a:r>
              <a:rPr lang="en-US" err="1"/>
              <a:t>servsafe</a:t>
            </a:r>
            <a:r>
              <a:rPr lang="en-US"/>
              <a:t> employee must be the actual cook, not the staff responsible for supervising the cook.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a:t>Keep in mind that members who rely on wheelchairs or other mobility devices may need additional assistance getting into their homes at drop off. Be sure there is adequate staff to assist.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sz="1200"/>
          </a:p>
          <a:p>
            <a:pPr marL="171450" indent="-171450">
              <a:buFont typeface="Wingdings" panose="05000000000000000000" pitchFamily="2" charset="2"/>
              <a:buChar char="§"/>
            </a:pPr>
            <a:r>
              <a:rPr lang="en-US" sz="1200">
                <a:solidFill>
                  <a:schemeClr val="bg1"/>
                </a:solidFill>
              </a:rPr>
              <a:t>Providers who are transporting members who rely on wheelchairs need to be well trained in the safe operation of lifts, &amp; how to secure the wheelchair in the van or bus.</a:t>
            </a:r>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46</a:t>
            </a:fld>
            <a:endParaRPr lang="en-US"/>
          </a:p>
        </p:txBody>
      </p:sp>
    </p:spTree>
    <p:extLst>
      <p:ext uri="{BB962C8B-B14F-4D97-AF65-F5344CB8AC3E}">
        <p14:creationId xmlns:p14="http://schemas.microsoft.com/office/powerpoint/2010/main" val="3794815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In an effort to ensure safe transportation for beneficiaries, additional regulations were adopted which are in line with other DOM non-emergency transportation services.</a:t>
            </a:r>
          </a:p>
        </p:txBody>
      </p:sp>
      <p:sp>
        <p:nvSpPr>
          <p:cNvPr id="4" name="Slide Number Placeholder 3"/>
          <p:cNvSpPr>
            <a:spLocks noGrp="1"/>
          </p:cNvSpPr>
          <p:nvPr>
            <p:ph type="sldNum" sz="quarter" idx="5"/>
          </p:nvPr>
        </p:nvSpPr>
        <p:spPr/>
        <p:txBody>
          <a:bodyPr/>
          <a:lstStyle/>
          <a:p>
            <a:fld id="{7FC1BE12-36C0-4A10-BF82-EBE0A896852E}" type="slidenum">
              <a:rPr lang="en-US" smtClean="0"/>
              <a:t>47</a:t>
            </a:fld>
            <a:endParaRPr lang="en-US"/>
          </a:p>
        </p:txBody>
      </p:sp>
    </p:spTree>
    <p:extLst>
      <p:ext uri="{BB962C8B-B14F-4D97-AF65-F5344CB8AC3E}">
        <p14:creationId xmlns:p14="http://schemas.microsoft.com/office/powerpoint/2010/main" val="18272666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Federal Labor Laws prohibit employees from volunteering hours of service to their employers.</a:t>
            </a:r>
          </a:p>
        </p:txBody>
      </p:sp>
      <p:sp>
        <p:nvSpPr>
          <p:cNvPr id="4" name="Slide Number Placeholder 3"/>
          <p:cNvSpPr>
            <a:spLocks noGrp="1"/>
          </p:cNvSpPr>
          <p:nvPr>
            <p:ph type="sldNum" sz="quarter" idx="5"/>
          </p:nvPr>
        </p:nvSpPr>
        <p:spPr/>
        <p:txBody>
          <a:bodyPr/>
          <a:lstStyle/>
          <a:p>
            <a:fld id="{7FC1BE12-36C0-4A10-BF82-EBE0A896852E}" type="slidenum">
              <a:rPr lang="en-US" smtClean="0"/>
              <a:t>48</a:t>
            </a:fld>
            <a:endParaRPr lang="en-US"/>
          </a:p>
        </p:txBody>
      </p:sp>
    </p:spTree>
    <p:extLst>
      <p:ext uri="{BB962C8B-B14F-4D97-AF65-F5344CB8AC3E}">
        <p14:creationId xmlns:p14="http://schemas.microsoft.com/office/powerpoint/2010/main" val="35142141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defRPr/>
            </a:pPr>
            <a:r>
              <a:rPr lang="en-US" b="1"/>
              <a:t>Effective July 1, 2026</a:t>
            </a:r>
            <a:r>
              <a:rPr lang="en-US"/>
              <a:t>, the MSDH Background Check Unit will begin reviewing all healthcare rap sheets and making final employment eligibility determinations. </a:t>
            </a:r>
          </a:p>
          <a:p>
            <a:pPr lvl="0">
              <a:defRPr/>
            </a:pPr>
            <a:endParaRPr lang="en-US"/>
          </a:p>
          <a:p>
            <a:r>
              <a:rPr lang="en-US"/>
              <a:t>If, after review of the rap sheet, the MSDH legal team identifies a disqualifying charge per the disqualifying events outlined in Miss Code §43-11-13 , the rap sheet will be mailed directly to the applicant. The applicant will be given 45 days to appeal the decision and submit any relevant legal documentation to the MSDH background check unit.</a:t>
            </a:r>
          </a:p>
          <a:p>
            <a:pPr marL="285750" lvl="0" indent="-285750">
              <a:buFont typeface="Arial" panose="020B0604020202020204" pitchFamily="34" charset="0"/>
              <a:buChar char="•"/>
            </a:pPr>
            <a:r>
              <a:rPr lang="en-US"/>
              <a:t>If legal documentation is provided proving the applicant was found not guilty, charges were dropped, and/or the case was dismissed, the MSDH Criminal History Fingerprint Unit will issue an </a:t>
            </a:r>
            <a:r>
              <a:rPr lang="en-US" b="1"/>
              <a:t>“OK” letter</a:t>
            </a:r>
            <a:r>
              <a:rPr lang="en-US"/>
              <a:t> in SAFER.</a:t>
            </a:r>
          </a:p>
          <a:p>
            <a:pPr marL="285750" lvl="0" indent="-285750">
              <a:buFont typeface="Arial" panose="020B0604020202020204" pitchFamily="34" charset="0"/>
              <a:buChar char="•"/>
            </a:pPr>
            <a:r>
              <a:rPr lang="en-US"/>
              <a:t>If the applicant is unable to provide sufficient legal documentation, the MSDH Background Check Unit will issue a </a:t>
            </a:r>
            <a:r>
              <a:rPr lang="en-US" b="1"/>
              <a:t>“NO” letter</a:t>
            </a:r>
            <a:r>
              <a:rPr lang="en-US"/>
              <a:t> in SAFER.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FBI checks which contain the statement “may not be used for employment purposes” may not be used.</a:t>
            </a:r>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49</a:t>
            </a:fld>
            <a:endParaRPr lang="en-US"/>
          </a:p>
        </p:txBody>
      </p:sp>
    </p:spTree>
    <p:extLst>
      <p:ext uri="{BB962C8B-B14F-4D97-AF65-F5344CB8AC3E}">
        <p14:creationId xmlns:p14="http://schemas.microsoft.com/office/powerpoint/2010/main" val="1463722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lvl="0"/>
            <a:r>
              <a:rPr lang="en-US" b="0"/>
              <a:t>Providers must conduct monthly OIG and Nurse Aide Abuse Registry Checks for all staff and ensure not to hire or employ individuals whose name appears on the registry list.  The results of these checks must be maintained in the employee’s personnel file.</a:t>
            </a:r>
          </a:p>
          <a:p>
            <a:pPr lvl="0"/>
            <a:r>
              <a:rPr lang="en-US" b="0"/>
              <a:t>Providers may maintain this information in a digital format so long as it is easily accessible for audit purposes.</a:t>
            </a:r>
          </a:p>
          <a:p>
            <a:pPr lvl="0"/>
            <a:endParaRPr lang="en-US" b="0"/>
          </a:p>
        </p:txBody>
      </p:sp>
      <p:sp>
        <p:nvSpPr>
          <p:cNvPr id="4" name="Slide Number Placeholder 3"/>
          <p:cNvSpPr>
            <a:spLocks noGrp="1"/>
          </p:cNvSpPr>
          <p:nvPr>
            <p:ph type="sldNum" sz="quarter" idx="5"/>
          </p:nvPr>
        </p:nvSpPr>
        <p:spPr/>
        <p:txBody>
          <a:bodyPr/>
          <a:lstStyle/>
          <a:p>
            <a:fld id="{7FC1BE12-36C0-4A10-BF82-EBE0A896852E}" type="slidenum">
              <a:rPr lang="en-US" smtClean="0"/>
              <a:t>51</a:t>
            </a:fld>
            <a:endParaRPr lang="en-US"/>
          </a:p>
        </p:txBody>
      </p:sp>
    </p:spTree>
    <p:extLst>
      <p:ext uri="{BB962C8B-B14F-4D97-AF65-F5344CB8AC3E}">
        <p14:creationId xmlns:p14="http://schemas.microsoft.com/office/powerpoint/2010/main" val="9270958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114300" indent="0">
              <a:lnSpc>
                <a:spcPct val="90000"/>
              </a:lnSpc>
              <a:spcAft>
                <a:spcPts val="600"/>
              </a:spcAft>
              <a:buFont typeface="Wingdings" panose="05000000000000000000" pitchFamily="2" charset="2"/>
              <a:buNone/>
            </a:pPr>
            <a:r>
              <a:rPr lang="en-US" sz="1200" kern="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As a reminder, if food is prepared on site, refer back to the staffing requirements for a </a:t>
            </a:r>
            <a:r>
              <a:rPr lang="en-US" sz="1200" kern="120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servsafe</a:t>
            </a:r>
            <a:r>
              <a:rPr lang="en-US" sz="1200" kern="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certified employee.</a:t>
            </a:r>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54</a:t>
            </a:fld>
            <a:endParaRPr lang="en-US"/>
          </a:p>
        </p:txBody>
      </p:sp>
    </p:spTree>
    <p:extLst>
      <p:ext uri="{BB962C8B-B14F-4D97-AF65-F5344CB8AC3E}">
        <p14:creationId xmlns:p14="http://schemas.microsoft.com/office/powerpoint/2010/main" val="372031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CD9BC-0772-2DC3-B241-50E48D5F4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733CA4-0A5F-7268-CFCF-36F64AA9B30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18E1555-A56E-2699-0D76-B58751BBE20A}"/>
              </a:ext>
            </a:extLst>
          </p:cNvPr>
          <p:cNvSpPr>
            <a:spLocks noGrp="1"/>
          </p:cNvSpPr>
          <p:nvPr>
            <p:ph type="body" idx="1"/>
          </p:nvPr>
        </p:nvSpPr>
        <p:spPr/>
        <p:txBody>
          <a:bodyPr/>
          <a:lstStyle/>
          <a:p>
            <a:r>
              <a:rPr lang="en-US" b="0"/>
              <a:t>If you receive a revalidation notice, do not ignore it.</a:t>
            </a:r>
          </a:p>
        </p:txBody>
      </p:sp>
      <p:sp>
        <p:nvSpPr>
          <p:cNvPr id="4" name="Slide Number Placeholder 3">
            <a:extLst>
              <a:ext uri="{FF2B5EF4-FFF2-40B4-BE49-F238E27FC236}">
                <a16:creationId xmlns:a16="http://schemas.microsoft.com/office/drawing/2014/main" id="{BE7BE5D9-D0A7-0FC7-9A76-25B107C62F5D}"/>
              </a:ext>
            </a:extLst>
          </p:cNvPr>
          <p:cNvSpPr>
            <a:spLocks noGrp="1"/>
          </p:cNvSpPr>
          <p:nvPr>
            <p:ph type="sldNum" sz="quarter" idx="5"/>
          </p:nvPr>
        </p:nvSpPr>
        <p:spPr/>
        <p:txBody>
          <a:bodyPr/>
          <a:lstStyle/>
          <a:p>
            <a:fld id="{3C3317C2-0447-492F-8E90-3466CCBD04DA}" type="slidenum">
              <a:rPr lang="en-US" smtClean="0"/>
              <a:t>6</a:t>
            </a:fld>
            <a:endParaRPr lang="en-US"/>
          </a:p>
        </p:txBody>
      </p:sp>
      <p:sp>
        <p:nvSpPr>
          <p:cNvPr id="5" name="Date Placeholder 4">
            <a:extLst>
              <a:ext uri="{FF2B5EF4-FFF2-40B4-BE49-F238E27FC236}">
                <a16:creationId xmlns:a16="http://schemas.microsoft.com/office/drawing/2014/main" id="{157AC6DD-F482-B706-2B6C-7EA1390E52A8}"/>
              </a:ext>
            </a:extLst>
          </p:cNvPr>
          <p:cNvSpPr>
            <a:spLocks noGrp="1"/>
          </p:cNvSpPr>
          <p:nvPr>
            <p:ph type="dt" idx="1"/>
          </p:nvPr>
        </p:nvSpPr>
        <p:spPr/>
        <p:txBody>
          <a:bodyPr/>
          <a:lstStyle/>
          <a:p>
            <a:fld id="{6CFCB61F-757E-4181-BC14-BB4600D9C49D}" type="datetime1">
              <a:rPr lang="en-US" smtClean="0"/>
              <a:t>7/23/2026</a:t>
            </a:fld>
            <a:endParaRPr lang="en-US"/>
          </a:p>
        </p:txBody>
      </p:sp>
    </p:spTree>
    <p:extLst>
      <p:ext uri="{BB962C8B-B14F-4D97-AF65-F5344CB8AC3E}">
        <p14:creationId xmlns:p14="http://schemas.microsoft.com/office/powerpoint/2010/main" val="9811147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foods &amp; chemicals must be properly stored.</a:t>
            </a:r>
          </a:p>
          <a:p>
            <a:r>
              <a:rPr lang="en-US"/>
              <a:t>Foods should be frequently checked for expiration dates and expired foods must be disposed of. Providers who do not have a kitchen permit from MSDH should not be storing food items other than condiments and snacks.</a:t>
            </a:r>
          </a:p>
          <a:p>
            <a:endParaRPr lang="en-US"/>
          </a:p>
          <a:p>
            <a:r>
              <a:rPr lang="en-US"/>
              <a:t>Chemicals must remain locked and out of reach of members.</a:t>
            </a:r>
          </a:p>
        </p:txBody>
      </p:sp>
      <p:sp>
        <p:nvSpPr>
          <p:cNvPr id="4" name="Slide Number Placeholder 3"/>
          <p:cNvSpPr>
            <a:spLocks noGrp="1"/>
          </p:cNvSpPr>
          <p:nvPr>
            <p:ph type="sldNum" sz="quarter" idx="5"/>
          </p:nvPr>
        </p:nvSpPr>
        <p:spPr/>
        <p:txBody>
          <a:bodyPr/>
          <a:lstStyle/>
          <a:p>
            <a:fld id="{3C3317C2-0447-492F-8E90-3466CCBD04DA}" type="slidenum">
              <a:rPr lang="en-US" smtClean="0"/>
              <a:t>55</a:t>
            </a:fld>
            <a:endParaRPr lang="en-US"/>
          </a:p>
        </p:txBody>
      </p:sp>
    </p:spTree>
    <p:extLst>
      <p:ext uri="{BB962C8B-B14F-4D97-AF65-F5344CB8AC3E}">
        <p14:creationId xmlns:p14="http://schemas.microsoft.com/office/powerpoint/2010/main" val="18116322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Vehicles used for transportation must be ADA accessible, safe, clean and well maintained. Full requirements can be found under Rule 1.3 of Medicaid Administrative Code Part 208.</a:t>
            </a:r>
          </a:p>
        </p:txBody>
      </p:sp>
      <p:sp>
        <p:nvSpPr>
          <p:cNvPr id="4" name="Slide Number Placeholder 3"/>
          <p:cNvSpPr>
            <a:spLocks noGrp="1"/>
          </p:cNvSpPr>
          <p:nvPr>
            <p:ph type="sldNum" sz="quarter" idx="5"/>
          </p:nvPr>
        </p:nvSpPr>
        <p:spPr/>
        <p:txBody>
          <a:bodyPr/>
          <a:lstStyle/>
          <a:p>
            <a:fld id="{7FC1BE12-36C0-4A10-BF82-EBE0A896852E}" type="slidenum">
              <a:rPr lang="en-US" smtClean="0"/>
              <a:t>57</a:t>
            </a:fld>
            <a:endParaRPr lang="en-US"/>
          </a:p>
        </p:txBody>
      </p:sp>
    </p:spTree>
    <p:extLst>
      <p:ext uri="{BB962C8B-B14F-4D97-AF65-F5344CB8AC3E}">
        <p14:creationId xmlns:p14="http://schemas.microsoft.com/office/powerpoint/2010/main" val="23236767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Many of the non-compliance issues providers are cited for are due to a lack of appropriate documentation. Additional issues include fire extinguishers that are not properly mounted, seat belt cutters that do not have safety blades, or a lack of overall cleanliness and maintenance.</a:t>
            </a:r>
          </a:p>
        </p:txBody>
      </p:sp>
      <p:sp>
        <p:nvSpPr>
          <p:cNvPr id="4" name="Slide Number Placeholder 3"/>
          <p:cNvSpPr>
            <a:spLocks noGrp="1"/>
          </p:cNvSpPr>
          <p:nvPr>
            <p:ph type="sldNum" sz="quarter" idx="5"/>
          </p:nvPr>
        </p:nvSpPr>
        <p:spPr/>
        <p:txBody>
          <a:bodyPr/>
          <a:lstStyle/>
          <a:p>
            <a:fld id="{7FC1BE12-36C0-4A10-BF82-EBE0A896852E}" type="slidenum">
              <a:rPr lang="en-US" smtClean="0"/>
              <a:t>59</a:t>
            </a:fld>
            <a:endParaRPr lang="en-US"/>
          </a:p>
        </p:txBody>
      </p:sp>
    </p:spTree>
    <p:extLst>
      <p:ext uri="{BB962C8B-B14F-4D97-AF65-F5344CB8AC3E}">
        <p14:creationId xmlns:p14="http://schemas.microsoft.com/office/powerpoint/2010/main" val="42900529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Activities offered must be reflected on the daily activities calendar and posted in an area visible to beneficiaries.</a:t>
            </a:r>
          </a:p>
        </p:txBody>
      </p:sp>
      <p:sp>
        <p:nvSpPr>
          <p:cNvPr id="4" name="Slide Number Placeholder 3"/>
          <p:cNvSpPr>
            <a:spLocks noGrp="1"/>
          </p:cNvSpPr>
          <p:nvPr>
            <p:ph type="sldNum" sz="quarter" idx="5"/>
          </p:nvPr>
        </p:nvSpPr>
        <p:spPr/>
        <p:txBody>
          <a:bodyPr/>
          <a:lstStyle/>
          <a:p>
            <a:fld id="{7FC1BE12-36C0-4A10-BF82-EBE0A896852E}" type="slidenum">
              <a:rPr lang="en-US" smtClean="0"/>
              <a:t>60</a:t>
            </a:fld>
            <a:endParaRPr lang="en-US"/>
          </a:p>
        </p:txBody>
      </p:sp>
    </p:spTree>
    <p:extLst>
      <p:ext uri="{BB962C8B-B14F-4D97-AF65-F5344CB8AC3E}">
        <p14:creationId xmlns:p14="http://schemas.microsoft.com/office/powerpoint/2010/main" val="4526048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Section 1004.1 or the 2010 ADA Standards requires a clear floor space “positioned for transfer or for use by an individual seated in a wheelchair”. </a:t>
            </a:r>
          </a:p>
        </p:txBody>
      </p:sp>
      <p:sp>
        <p:nvSpPr>
          <p:cNvPr id="4" name="Slide Number Placeholder 3"/>
          <p:cNvSpPr>
            <a:spLocks noGrp="1"/>
          </p:cNvSpPr>
          <p:nvPr>
            <p:ph type="sldNum" sz="quarter" idx="5"/>
          </p:nvPr>
        </p:nvSpPr>
        <p:spPr/>
        <p:txBody>
          <a:bodyPr/>
          <a:lstStyle/>
          <a:p>
            <a:fld id="{7FC1BE12-36C0-4A10-BF82-EBE0A896852E}" type="slidenum">
              <a:rPr lang="en-US" smtClean="0"/>
              <a:t>63</a:t>
            </a:fld>
            <a:endParaRPr lang="en-US"/>
          </a:p>
        </p:txBody>
      </p:sp>
    </p:spTree>
    <p:extLst>
      <p:ext uri="{BB962C8B-B14F-4D97-AF65-F5344CB8AC3E}">
        <p14:creationId xmlns:p14="http://schemas.microsoft.com/office/powerpoint/2010/main" val="9273184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64</a:t>
            </a:fld>
            <a:endParaRPr lang="en-US"/>
          </a:p>
        </p:txBody>
      </p:sp>
    </p:spTree>
    <p:extLst>
      <p:ext uri="{BB962C8B-B14F-4D97-AF65-F5344CB8AC3E}">
        <p14:creationId xmlns:p14="http://schemas.microsoft.com/office/powerpoint/2010/main" val="33144272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Shown here is a list of all required documentation. This documentation is required to substantiate claims and without it you may be subject to claims recoupment. It is very important that files be maintained and stored not only in a HIPAA compliant manner, and available for auditors immediately, but also protects the documents from water damage or pests. </a:t>
            </a:r>
          </a:p>
        </p:txBody>
      </p:sp>
      <p:sp>
        <p:nvSpPr>
          <p:cNvPr id="4" name="Slide Number Placeholder 3"/>
          <p:cNvSpPr>
            <a:spLocks noGrp="1"/>
          </p:cNvSpPr>
          <p:nvPr>
            <p:ph type="sldNum" sz="quarter" idx="5"/>
          </p:nvPr>
        </p:nvSpPr>
        <p:spPr/>
        <p:txBody>
          <a:bodyPr/>
          <a:lstStyle/>
          <a:p>
            <a:fld id="{3C3317C2-0447-492F-8E90-3466CCBD04DA}" type="slidenum">
              <a:rPr lang="en-US" smtClean="0"/>
              <a:t>65</a:t>
            </a:fld>
            <a:endParaRPr lang="en-US"/>
          </a:p>
        </p:txBody>
      </p:sp>
    </p:spTree>
    <p:extLst>
      <p:ext uri="{BB962C8B-B14F-4D97-AF65-F5344CB8AC3E}">
        <p14:creationId xmlns:p14="http://schemas.microsoft.com/office/powerpoint/2010/main" val="19728503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C5AC1-3132-CB8D-2122-7BEB03CCE2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35469-02A2-DABE-0A3E-8E583E4CD6A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8207C62-F132-B49C-C31B-E1558EE6EC5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Admin Code Part 208 Chapter 1 Rule 1.8: Documentation/Record Maintenance</a:t>
            </a:r>
          </a:p>
          <a:p>
            <a:endParaRPr lang="en-US"/>
          </a:p>
          <a:p>
            <a:r>
              <a:rPr lang="en-US"/>
              <a:t>DOM created the 1915(c) HCBS Personal Care &amp; In Home Respite Resources section on our webpage to assist our providers in ensuring compliance for record maintenance and documentation in the Administrative Code.</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forms listed in this section are the most up-to-date forms for PCS-IHR providers. In case there is an audit by DOM, the agency will need to make sure that all files, including the employee file checklist, are easily accessible.</a:t>
            </a:r>
          </a:p>
        </p:txBody>
      </p:sp>
      <p:sp>
        <p:nvSpPr>
          <p:cNvPr id="4" name="Slide Number Placeholder 3">
            <a:extLst>
              <a:ext uri="{FF2B5EF4-FFF2-40B4-BE49-F238E27FC236}">
                <a16:creationId xmlns:a16="http://schemas.microsoft.com/office/drawing/2014/main" id="{5FE9B46B-673B-7B4C-D97B-44F0B3AA4802}"/>
              </a:ext>
            </a:extLst>
          </p:cNvPr>
          <p:cNvSpPr>
            <a:spLocks noGrp="1"/>
          </p:cNvSpPr>
          <p:nvPr>
            <p:ph type="sldNum" sz="quarter" idx="5"/>
          </p:nvPr>
        </p:nvSpPr>
        <p:spPr/>
        <p:txBody>
          <a:bodyPr/>
          <a:lstStyle/>
          <a:p>
            <a:fld id="{3C3317C2-0447-492F-8E90-3466CCBD04DA}" type="slidenum">
              <a:rPr lang="en-US" smtClean="0"/>
              <a:t>66</a:t>
            </a:fld>
            <a:endParaRPr lang="en-US"/>
          </a:p>
        </p:txBody>
      </p:sp>
      <p:sp>
        <p:nvSpPr>
          <p:cNvPr id="5" name="Date Placeholder 4">
            <a:extLst>
              <a:ext uri="{FF2B5EF4-FFF2-40B4-BE49-F238E27FC236}">
                <a16:creationId xmlns:a16="http://schemas.microsoft.com/office/drawing/2014/main" id="{8C8E9748-DC2B-FE34-4ADF-4B23DB59BA14}"/>
              </a:ext>
            </a:extLst>
          </p:cNvPr>
          <p:cNvSpPr>
            <a:spLocks noGrp="1"/>
          </p:cNvSpPr>
          <p:nvPr>
            <p:ph type="dt" idx="1"/>
          </p:nvPr>
        </p:nvSpPr>
        <p:spPr/>
        <p:txBody>
          <a:bodyPr/>
          <a:lstStyle/>
          <a:p>
            <a:fld id="{96242AD8-D9D4-464C-B8DA-A4543DDE01E3}" type="datetime1">
              <a:rPr lang="en-US" smtClean="0"/>
              <a:t>7/23/2026</a:t>
            </a:fld>
            <a:endParaRPr lang="en-US"/>
          </a:p>
        </p:txBody>
      </p:sp>
    </p:spTree>
    <p:extLst>
      <p:ext uri="{BB962C8B-B14F-4D97-AF65-F5344CB8AC3E}">
        <p14:creationId xmlns:p14="http://schemas.microsoft.com/office/powerpoint/2010/main" val="23643819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Providers must ensure that all records are stored in a secured manner and must be available for immediate access by auditors. At all times, there should be a staff member on site that can grant auditors access to all records. </a:t>
            </a:r>
          </a:p>
        </p:txBody>
      </p:sp>
      <p:sp>
        <p:nvSpPr>
          <p:cNvPr id="4" name="Slide Number Placeholder 3"/>
          <p:cNvSpPr>
            <a:spLocks noGrp="1"/>
          </p:cNvSpPr>
          <p:nvPr>
            <p:ph type="sldNum" sz="quarter" idx="5"/>
          </p:nvPr>
        </p:nvSpPr>
        <p:spPr/>
        <p:txBody>
          <a:bodyPr/>
          <a:lstStyle/>
          <a:p>
            <a:fld id="{7FC1BE12-36C0-4A10-BF82-EBE0A896852E}" type="slidenum">
              <a:rPr lang="en-US" smtClean="0"/>
              <a:t>67</a:t>
            </a:fld>
            <a:endParaRPr lang="en-US"/>
          </a:p>
        </p:txBody>
      </p:sp>
    </p:spTree>
    <p:extLst>
      <p:ext uri="{BB962C8B-B14F-4D97-AF65-F5344CB8AC3E}">
        <p14:creationId xmlns:p14="http://schemas.microsoft.com/office/powerpoint/2010/main" val="37157378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The process shown here has been created to ensure providers are following requirements to ensure all members have freedom of choice. The E&amp;D waiver is not the only option for services, the MAC Center &amp; PDD can help members navigate those choices.</a:t>
            </a:r>
          </a:p>
          <a:p>
            <a:r>
              <a:rPr lang="en-US"/>
              <a:t>When you receive a referral, whether it be for an initial enrollment or recertification, compare the frequency there to the frequency on the PSS. Notify the case managers of discrepancies.</a:t>
            </a:r>
          </a:p>
          <a:p>
            <a:r>
              <a:rPr lang="en-US"/>
              <a:t>If you receive a referral, even for a recertification, and it’s for a member who does not attend ADC services, you have the right to decline the referral and have your agency removed from the PSS. Case managers are aware that ADCs are limited in the number of people you can serve and those spaces may be limited to individuals who attend.</a:t>
            </a:r>
          </a:p>
        </p:txBody>
      </p:sp>
      <p:sp>
        <p:nvSpPr>
          <p:cNvPr id="4" name="Slide Number Placeholder 3"/>
          <p:cNvSpPr>
            <a:spLocks noGrp="1"/>
          </p:cNvSpPr>
          <p:nvPr>
            <p:ph type="sldNum" sz="quarter" idx="5"/>
          </p:nvPr>
        </p:nvSpPr>
        <p:spPr/>
        <p:txBody>
          <a:bodyPr/>
          <a:lstStyle/>
          <a:p>
            <a:fld id="{3C3317C2-0447-492F-8E90-3466CCBD04DA}" type="slidenum">
              <a:rPr lang="en-US" smtClean="0"/>
              <a:t>71</a:t>
            </a:fld>
            <a:endParaRPr lang="en-US"/>
          </a:p>
        </p:txBody>
      </p:sp>
    </p:spTree>
    <p:extLst>
      <p:ext uri="{BB962C8B-B14F-4D97-AF65-F5344CB8AC3E}">
        <p14:creationId xmlns:p14="http://schemas.microsoft.com/office/powerpoint/2010/main" val="3912644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It is the responsibility of the Medicaid provider to verify a Medicaid beneficiary’s eligibility each time the beneficiary appears for a service. </a:t>
            </a:r>
          </a:p>
          <a:p>
            <a:r>
              <a:rPr lang="en-US"/>
              <a:t>Providers should not rely solely on information from the case managers. If a member loses eligibility, claims can not be paid and depending on the reason for the loss in eligibility, it may be that eligibility cannot be reestablished, and providers may not be reimbursed.</a:t>
            </a:r>
          </a:p>
          <a:p>
            <a:endParaRPr lang="en-US"/>
          </a:p>
        </p:txBody>
      </p:sp>
      <p:sp>
        <p:nvSpPr>
          <p:cNvPr id="4" name="Slide Number Placeholder 3"/>
          <p:cNvSpPr>
            <a:spLocks noGrp="1"/>
          </p:cNvSpPr>
          <p:nvPr>
            <p:ph type="sldNum" sz="quarter" idx="5"/>
          </p:nvPr>
        </p:nvSpPr>
        <p:spPr/>
        <p:txBody>
          <a:bodyPr/>
          <a:lstStyle/>
          <a:p>
            <a:fld id="{5F77FA19-0A14-4444-84E1-29280552492F}" type="slidenum">
              <a:rPr lang="en-US" smtClean="0"/>
              <a:t>7</a:t>
            </a:fld>
            <a:endParaRPr lang="en-US"/>
          </a:p>
        </p:txBody>
      </p:sp>
    </p:spTree>
    <p:extLst>
      <p:ext uri="{BB962C8B-B14F-4D97-AF65-F5344CB8AC3E}">
        <p14:creationId xmlns:p14="http://schemas.microsoft.com/office/powerpoint/2010/main" val="31674119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There have been some changes with the eLTSS system which are resulting in a more manual approval process for PSSs. DOM is working on a solution on this but until the issue is resolved, it has resulted in a temporary delay in processing these requests. Providers may now receive a PSS that indicates “No decision has been made yet.” but you should still be receiving a full copy of the PSS and the referral. For ADC providers billing once a month, this should not cause a delay in your ability to bill.</a:t>
            </a:r>
          </a:p>
        </p:txBody>
      </p:sp>
      <p:sp>
        <p:nvSpPr>
          <p:cNvPr id="4" name="Slide Number Placeholder 3"/>
          <p:cNvSpPr>
            <a:spLocks noGrp="1"/>
          </p:cNvSpPr>
          <p:nvPr>
            <p:ph type="sldNum" sz="quarter" idx="5"/>
          </p:nvPr>
        </p:nvSpPr>
        <p:spPr/>
        <p:txBody>
          <a:bodyPr/>
          <a:lstStyle/>
          <a:p>
            <a:fld id="{7FC1BE12-36C0-4A10-BF82-EBE0A896852E}" type="slidenum">
              <a:rPr lang="en-US" smtClean="0"/>
              <a:t>72</a:t>
            </a:fld>
            <a:endParaRPr lang="en-US"/>
          </a:p>
        </p:txBody>
      </p:sp>
    </p:spTree>
    <p:extLst>
      <p:ext uri="{BB962C8B-B14F-4D97-AF65-F5344CB8AC3E}">
        <p14:creationId xmlns:p14="http://schemas.microsoft.com/office/powerpoint/2010/main" val="38423199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solidFill>
                  <a:schemeClr val="tx2">
                    <a:lumMod val="75000"/>
                    <a:lumOff val="25000"/>
                  </a:schemeClr>
                </a:solidFill>
              </a:rPr>
              <a:t>When a PSS is received, Providers must confirm accuracy.</a:t>
            </a:r>
          </a:p>
          <a:p>
            <a:endParaRPr lang="en-US">
              <a:solidFill>
                <a:schemeClr val="tx2">
                  <a:lumMod val="75000"/>
                  <a:lumOff val="25000"/>
                </a:schemeClr>
              </a:solidFill>
            </a:endParaRPr>
          </a:p>
          <a:p>
            <a:r>
              <a:rPr lang="en-US" err="1">
                <a:solidFill>
                  <a:schemeClr val="tx2">
                    <a:lumMod val="75000"/>
                    <a:lumOff val="25000"/>
                  </a:schemeClr>
                </a:solidFill>
              </a:rPr>
              <a:t>HrMnth</a:t>
            </a:r>
            <a:r>
              <a:rPr lang="en-US">
                <a:solidFill>
                  <a:schemeClr val="tx2">
                    <a:lumMod val="75000"/>
                    <a:lumOff val="25000"/>
                  </a:schemeClr>
                </a:solidFill>
              </a:rPr>
              <a:t> x 4 (because there are 4 units in an hour)</a:t>
            </a:r>
            <a:endParaRPr lang="en-US"/>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73</a:t>
            </a:fld>
            <a:endParaRPr lang="en-US"/>
          </a:p>
        </p:txBody>
      </p:sp>
    </p:spTree>
    <p:extLst>
      <p:ext uri="{BB962C8B-B14F-4D97-AF65-F5344CB8AC3E}">
        <p14:creationId xmlns:p14="http://schemas.microsoft.com/office/powerpoint/2010/main" val="26944046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Admin Code Part 208 Chapter 1 Rule 1.4: Freedom of Choice</a:t>
            </a:r>
          </a:p>
          <a:p>
            <a:pPr marL="0" lvl="0" indent="0" algn="l" rtl="0">
              <a:spcBef>
                <a:spcPts val="0"/>
              </a:spcBef>
              <a:spcAft>
                <a:spcPts val="0"/>
              </a:spcAft>
              <a:buNone/>
            </a:pPr>
            <a:endParaRPr lang="en-US"/>
          </a:p>
          <a:p>
            <a:pPr marL="0" lvl="0" indent="0" algn="l" rtl="0">
              <a:spcBef>
                <a:spcPts val="0"/>
              </a:spcBef>
              <a:spcAft>
                <a:spcPts val="0"/>
              </a:spcAft>
              <a:buNone/>
            </a:pPr>
            <a:r>
              <a:rPr lang="en-US"/>
              <a:t>An undeniable right for beneficiaries is that they have the right to have the Freedom of Choice of eligible providers for covered services.  With this right, providers may not require beneficiaries to sign a statement restricting their free choice to a single provider or influence them by any method of inducement.  This includes and is not limited to free transportation, refreshments, cash or gifts.</a:t>
            </a:r>
          </a:p>
          <a:p>
            <a:pPr marL="0" lvl="0" indent="0" algn="l" rtl="0">
              <a:spcBef>
                <a:spcPts val="0"/>
              </a:spcBef>
              <a:spcAft>
                <a:spcPts val="0"/>
              </a:spcAft>
              <a:buNone/>
            </a:pPr>
            <a:endParaRPr lang="en-US"/>
          </a:p>
          <a:p>
            <a:pPr marL="0" lvl="0" indent="0" algn="l" rtl="0">
              <a:spcBef>
                <a:spcPts val="0"/>
              </a:spcBef>
              <a:spcAft>
                <a:spcPts val="0"/>
              </a:spcAft>
              <a:buNone/>
            </a:pPr>
            <a:r>
              <a:rPr lang="en-US"/>
              <a:t>If DOM is notified of any solicitation, your agency will be reported to our Program Integrity Division for investigation.</a:t>
            </a:r>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74</a:t>
            </a:fld>
            <a:endParaRPr lang="en-US"/>
          </a:p>
        </p:txBody>
      </p:sp>
    </p:spTree>
    <p:extLst>
      <p:ext uri="{BB962C8B-B14F-4D97-AF65-F5344CB8AC3E}">
        <p14:creationId xmlns:p14="http://schemas.microsoft.com/office/powerpoint/2010/main" val="16141562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providers must report any suspected instances of Fraud, Waste, or Abuse. </a:t>
            </a:r>
            <a:r>
              <a:rPr lang="en-US">
                <a:solidFill>
                  <a:schemeClr val="tx2">
                    <a:lumMod val="75000"/>
                    <a:lumOff val="25000"/>
                  </a:schemeClr>
                </a:solidFill>
              </a:rPr>
              <a:t>This includes suspected or confirmed actions by employees of the provider agency.</a:t>
            </a:r>
          </a:p>
          <a:p>
            <a:r>
              <a:rPr lang="en-US"/>
              <a:t>For additional resources and toolkits to supply to your employees, you may visit the Medicaid Program Integrity Education page on the Centers for Medicare and Medicaid Services website.</a:t>
            </a:r>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75</a:t>
            </a:fld>
            <a:endParaRPr lang="en-US"/>
          </a:p>
        </p:txBody>
      </p:sp>
    </p:spTree>
    <p:extLst>
      <p:ext uri="{BB962C8B-B14F-4D97-AF65-F5344CB8AC3E}">
        <p14:creationId xmlns:p14="http://schemas.microsoft.com/office/powerpoint/2010/main" val="20432126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3C3317C2-0447-492F-8E90-3466CCBD04DA}" type="slidenum">
              <a:rPr lang="en-US" smtClean="0"/>
              <a:t>76</a:t>
            </a:fld>
            <a:endParaRPr lang="en-US"/>
          </a:p>
        </p:txBody>
      </p:sp>
    </p:spTree>
    <p:extLst>
      <p:ext uri="{BB962C8B-B14F-4D97-AF65-F5344CB8AC3E}">
        <p14:creationId xmlns:p14="http://schemas.microsoft.com/office/powerpoint/2010/main" val="196732809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687A8-9F42-9B44-FA98-34A726F5D9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CB9B3C-E7B8-9CFC-A966-112F7179A49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3675EA3-4368-E71C-5A61-C12C4D406A0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Waiver Providers are required reporters for any suspected Abuse, Neglect, Exploitation, or suspicious deaths.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544832A4-D404-C257-7C32-F32B848DC8FF}"/>
              </a:ext>
            </a:extLst>
          </p:cNvPr>
          <p:cNvSpPr>
            <a:spLocks noGrp="1"/>
          </p:cNvSpPr>
          <p:nvPr>
            <p:ph type="sldNum" sz="quarter" idx="5"/>
          </p:nvPr>
        </p:nvSpPr>
        <p:spPr/>
        <p:txBody>
          <a:bodyPr/>
          <a:lstStyle/>
          <a:p>
            <a:fld id="{3C3317C2-0447-492F-8E90-3466CCBD04DA}" type="slidenum">
              <a:rPr lang="en-US" smtClean="0"/>
              <a:t>77</a:t>
            </a:fld>
            <a:endParaRPr lang="en-US"/>
          </a:p>
        </p:txBody>
      </p:sp>
    </p:spTree>
    <p:extLst>
      <p:ext uri="{BB962C8B-B14F-4D97-AF65-F5344CB8AC3E}">
        <p14:creationId xmlns:p14="http://schemas.microsoft.com/office/powerpoint/2010/main" val="32362661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APS would receive reports of Abuse, Neglect, Exploitation, or suspicious death.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PDD would receive reports of beneficiaries or their relatives acting inappropriately with Provider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DOM would receive all other complaints.</a:t>
            </a:r>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78</a:t>
            </a:fld>
            <a:endParaRPr lang="en-US"/>
          </a:p>
        </p:txBody>
      </p:sp>
    </p:spTree>
    <p:extLst>
      <p:ext uri="{BB962C8B-B14F-4D97-AF65-F5344CB8AC3E}">
        <p14:creationId xmlns:p14="http://schemas.microsoft.com/office/powerpoint/2010/main" val="36903147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B0F22-9012-6C5E-3F8A-B88718BC9D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BAC114-81D0-0178-79B9-1191E86B636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B8EA781-DB16-88F6-8562-E4D978B931F9}"/>
              </a:ext>
            </a:extLst>
          </p:cNvPr>
          <p:cNvSpPr>
            <a:spLocks noGrp="1"/>
          </p:cNvSpPr>
          <p:nvPr>
            <p:ph type="body" idx="1"/>
          </p:nvPr>
        </p:nvSpPr>
        <p:spPr/>
        <p:txBody>
          <a:bodyPr/>
          <a:lstStyle/>
          <a:p>
            <a:r>
              <a:rPr lang="en-US"/>
              <a:t>Please ensure that all contact information for your agency is accurate and true.  The Division of Medicaid has the right to halt E&amp;D Waiver referrals and admissions if your agency fails to respond to communications timely or if the Division of Medicaid is unable to contact your agency.  Your agency will remain removed from the Freedom of Choice list until contact is reestablished.</a:t>
            </a:r>
          </a:p>
        </p:txBody>
      </p:sp>
      <p:sp>
        <p:nvSpPr>
          <p:cNvPr id="4" name="Slide Number Placeholder 3">
            <a:extLst>
              <a:ext uri="{FF2B5EF4-FFF2-40B4-BE49-F238E27FC236}">
                <a16:creationId xmlns:a16="http://schemas.microsoft.com/office/drawing/2014/main" id="{F788C5F8-1DCF-1F69-9469-E9964261EFA3}"/>
              </a:ext>
            </a:extLst>
          </p:cNvPr>
          <p:cNvSpPr>
            <a:spLocks noGrp="1"/>
          </p:cNvSpPr>
          <p:nvPr>
            <p:ph type="sldNum" sz="quarter" idx="5"/>
          </p:nvPr>
        </p:nvSpPr>
        <p:spPr/>
        <p:txBody>
          <a:bodyPr/>
          <a:lstStyle/>
          <a:p>
            <a:fld id="{7FC1BE12-36C0-4A10-BF82-EBE0A896852E}" type="slidenum">
              <a:rPr lang="en-US" smtClean="0"/>
              <a:t>79</a:t>
            </a:fld>
            <a:endParaRPr lang="en-US"/>
          </a:p>
        </p:txBody>
      </p:sp>
      <p:sp>
        <p:nvSpPr>
          <p:cNvPr id="5" name="Date Placeholder 4">
            <a:extLst>
              <a:ext uri="{FF2B5EF4-FFF2-40B4-BE49-F238E27FC236}">
                <a16:creationId xmlns:a16="http://schemas.microsoft.com/office/drawing/2014/main" id="{AE0C1A18-7B3A-C651-8885-53C4F969087E}"/>
              </a:ext>
            </a:extLst>
          </p:cNvPr>
          <p:cNvSpPr>
            <a:spLocks noGrp="1"/>
          </p:cNvSpPr>
          <p:nvPr>
            <p:ph type="dt" idx="1"/>
          </p:nvPr>
        </p:nvSpPr>
        <p:spPr/>
        <p:txBody>
          <a:bodyPr/>
          <a:lstStyle/>
          <a:p>
            <a:fld id="{DFD19776-DC01-4044-8483-A42D38A457C5}" type="datetime1">
              <a:rPr lang="en-US" smtClean="0"/>
              <a:t>7/23/2026</a:t>
            </a:fld>
            <a:endParaRPr lang="en-US"/>
          </a:p>
        </p:txBody>
      </p:sp>
    </p:spTree>
    <p:extLst>
      <p:ext uri="{BB962C8B-B14F-4D97-AF65-F5344CB8AC3E}">
        <p14:creationId xmlns:p14="http://schemas.microsoft.com/office/powerpoint/2010/main" val="10583055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51B4C-BC89-F66D-6919-D506B7E03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188FE3-0814-1B5D-58EC-096EA71C0AB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6CF7D88-D89A-D10A-40C9-BA6719D81132}"/>
              </a:ext>
            </a:extLst>
          </p:cNvPr>
          <p:cNvSpPr>
            <a:spLocks noGrp="1"/>
          </p:cNvSpPr>
          <p:nvPr>
            <p:ph type="body" idx="1"/>
          </p:nvPr>
        </p:nvSpPr>
        <p:spPr/>
        <p:txBody>
          <a:bodyPr/>
          <a:lstStyle/>
          <a:p>
            <a:r>
              <a:rPr lang="en-US"/>
              <a:t>Professionalism from providers is key in helping improve effective communication with the Division of Medicaid.  This guide should be beneficial to those providers interested in helping improve the etiquette of staff and streamlining the best response from DOM in answering your questions or concerns.</a:t>
            </a:r>
          </a:p>
          <a:p>
            <a:endParaRPr lang="en-US"/>
          </a:p>
          <a:p>
            <a:r>
              <a:rPr lang="en-US"/>
              <a:t>All emails should include a signature, topic, and be encrypted.  This helps ensure that the privacy of the beneficiary is protected and that DOM has a contact plus the issue addressed within the same email. If in doubt about your ability to encrypt emails, the HHA Portal has a secure message feature that automatically protects PHI and allows you to communicate directly with our staff. Please limit the message portal to emails that require the use of PHI if not directly related to HHA.</a:t>
            </a:r>
          </a:p>
          <a:p>
            <a:endParaRPr lang="en-US"/>
          </a:p>
          <a:p>
            <a:r>
              <a:rPr lang="en-US"/>
              <a:t>Another note is that email addresses should be appropriate.  Having email domains that are able to be passed down will make it easier for providers in case there is an instance of the staff being removed from the position.  The new staff that fills the position should have a seamless transition to the approved email domain.</a:t>
            </a:r>
          </a:p>
          <a:p>
            <a:endParaRPr lang="en-US"/>
          </a:p>
          <a:p>
            <a:r>
              <a:rPr lang="en-US"/>
              <a:t>Finally, please do not send the same email to multiple staff at DOM. Emailing HCBSProviders will get your request to our entire team. However, if you send that same email to multiple people, it can create confusion and additional work which slows down general response time.</a:t>
            </a:r>
          </a:p>
        </p:txBody>
      </p:sp>
      <p:sp>
        <p:nvSpPr>
          <p:cNvPr id="4" name="Slide Number Placeholder 3">
            <a:extLst>
              <a:ext uri="{FF2B5EF4-FFF2-40B4-BE49-F238E27FC236}">
                <a16:creationId xmlns:a16="http://schemas.microsoft.com/office/drawing/2014/main" id="{CEE4799C-1332-EF3D-F108-0BA4D1F8BA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3317C2-0447-492F-8E90-3466CCBD04D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8764245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B4C27-D461-0F1E-B4CF-FF096CD64E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00E00B-4BA3-0E4F-EF72-A36507B3841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A3CA531-65D9-1B01-9E4E-669DE6D86038}"/>
              </a:ext>
            </a:extLst>
          </p:cNvPr>
          <p:cNvSpPr>
            <a:spLocks noGrp="1"/>
          </p:cNvSpPr>
          <p:nvPr>
            <p:ph type="body" idx="1"/>
          </p:nvPr>
        </p:nvSpPr>
        <p:spPr/>
        <p:txBody>
          <a:bodyPr/>
          <a:lstStyle/>
          <a:p>
            <a:r>
              <a:rPr lang="en-US"/>
              <a:t>Please reach out to the HCBSProviders email for any policy, enrollment, education, or general inquiries.  In order to supply you with a sufficient response to a question, our team will need to know (1) who you are, (2) how to contact you/your agency, (3) the provider ID, and (4) the actual question.  Remember to always include the subject line so that we may be able to know the topic at hand.</a:t>
            </a:r>
          </a:p>
        </p:txBody>
      </p:sp>
      <p:sp>
        <p:nvSpPr>
          <p:cNvPr id="4" name="Date Placeholder 3">
            <a:extLst>
              <a:ext uri="{FF2B5EF4-FFF2-40B4-BE49-F238E27FC236}">
                <a16:creationId xmlns:a16="http://schemas.microsoft.com/office/drawing/2014/main" id="{E142B8E0-63F7-DB23-B2AD-9580C58D2DAE}"/>
              </a:ext>
            </a:extLst>
          </p:cNvPr>
          <p:cNvSpPr>
            <a:spLocks noGrp="1"/>
          </p:cNvSpPr>
          <p:nvPr>
            <p:ph type="dt" idx="1"/>
          </p:nvPr>
        </p:nvSpPr>
        <p:spPr/>
        <p:txBody>
          <a:bodyPr/>
          <a:lstStyle/>
          <a:p>
            <a:fld id="{3A96BEF8-D552-4266-9B88-35F6E12137A4}" type="datetime1">
              <a:rPr lang="en-US" smtClean="0"/>
              <a:t>7/23/2026</a:t>
            </a:fld>
            <a:endParaRPr lang="en-US"/>
          </a:p>
        </p:txBody>
      </p:sp>
      <p:sp>
        <p:nvSpPr>
          <p:cNvPr id="5" name="Slide Number Placeholder 4">
            <a:extLst>
              <a:ext uri="{FF2B5EF4-FFF2-40B4-BE49-F238E27FC236}">
                <a16:creationId xmlns:a16="http://schemas.microsoft.com/office/drawing/2014/main" id="{76C7C053-7CD7-9224-E974-7D21D88F19BE}"/>
              </a:ext>
            </a:extLst>
          </p:cNvPr>
          <p:cNvSpPr>
            <a:spLocks noGrp="1"/>
          </p:cNvSpPr>
          <p:nvPr>
            <p:ph type="sldNum" sz="quarter" idx="5"/>
          </p:nvPr>
        </p:nvSpPr>
        <p:spPr/>
        <p:txBody>
          <a:bodyPr/>
          <a:lstStyle/>
          <a:p>
            <a:fld id="{644E37BD-8B82-425D-9052-84A4749AF99E}" type="slidenum">
              <a:rPr lang="en-US" smtClean="0"/>
              <a:t>81</a:t>
            </a:fld>
            <a:endParaRPr lang="en-US"/>
          </a:p>
        </p:txBody>
      </p:sp>
    </p:spTree>
    <p:extLst>
      <p:ext uri="{BB962C8B-B14F-4D97-AF65-F5344CB8AC3E}">
        <p14:creationId xmlns:p14="http://schemas.microsoft.com/office/powerpoint/2010/main" val="2076516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Beneficiaries must have BOTH financial eligibility, as determined by the Regional Office, and clinical eligibility, as determined by the Division of Medicaid office of Long Term Services &amp; Supports.</a:t>
            </a:r>
          </a:p>
        </p:txBody>
      </p:sp>
      <p:sp>
        <p:nvSpPr>
          <p:cNvPr id="4" name="Slide Number Placeholder 3"/>
          <p:cNvSpPr>
            <a:spLocks noGrp="1"/>
          </p:cNvSpPr>
          <p:nvPr>
            <p:ph type="sldNum" sz="quarter" idx="5"/>
          </p:nvPr>
        </p:nvSpPr>
        <p:spPr/>
        <p:txBody>
          <a:bodyPr/>
          <a:lstStyle/>
          <a:p>
            <a:fld id="{7FC1BE12-36C0-4A10-BF82-EBE0A896852E}" type="slidenum">
              <a:rPr lang="en-US" smtClean="0"/>
              <a:t>8</a:t>
            </a:fld>
            <a:endParaRPr lang="en-US"/>
          </a:p>
        </p:txBody>
      </p:sp>
    </p:spTree>
    <p:extLst>
      <p:ext uri="{BB962C8B-B14F-4D97-AF65-F5344CB8AC3E}">
        <p14:creationId xmlns:p14="http://schemas.microsoft.com/office/powerpoint/2010/main" val="297417214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9EC55-8674-48FE-D5A6-0FA0ECFBBE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1AC4B0-9A04-2274-BCD4-42E93B79EC0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40A9650-D368-2A87-2792-529EB4A3BA4E}"/>
              </a:ext>
            </a:extLst>
          </p:cNvPr>
          <p:cNvSpPr>
            <a:spLocks noGrp="1"/>
          </p:cNvSpPr>
          <p:nvPr>
            <p:ph type="body" idx="1"/>
          </p:nvPr>
        </p:nvSpPr>
        <p:spPr/>
        <p:txBody>
          <a:bodyPr/>
          <a:lstStyle/>
          <a:p>
            <a:r>
              <a:rPr lang="en-US"/>
              <a:t>Providers are responsible for safeguarding the confidentiality of applicant and beneficiary information in all forms to prevent unauthorized disclosure.  According to the HIPPA Security Rule, providers must also implement technical policies and procedures for electronic information systems that maintain electronic protected health information to allow access only to those persons or software programs that have been granted access rights as specified in the Code of Federal Regulations Title 45.</a:t>
            </a:r>
          </a:p>
          <a:p>
            <a:endParaRPr lang="en-US"/>
          </a:p>
          <a:p>
            <a:r>
              <a:rPr lang="en-US"/>
              <a:t>As a general reminder, the subject line of an email must never contain PHI as subject lines themselves cannot be encrypted.  Also, do not share credentials when accessing any system for the MS Division of Medicaid.  A unique ID must be used in order to track and uphold proper user management.</a:t>
            </a:r>
          </a:p>
        </p:txBody>
      </p:sp>
      <p:sp>
        <p:nvSpPr>
          <p:cNvPr id="4" name="Date Placeholder 3">
            <a:extLst>
              <a:ext uri="{FF2B5EF4-FFF2-40B4-BE49-F238E27FC236}">
                <a16:creationId xmlns:a16="http://schemas.microsoft.com/office/drawing/2014/main" id="{D6BFF79C-80E3-522C-C773-45E1AF3BD1FB}"/>
              </a:ext>
            </a:extLst>
          </p:cNvPr>
          <p:cNvSpPr>
            <a:spLocks noGrp="1"/>
          </p:cNvSpPr>
          <p:nvPr>
            <p:ph type="dt" idx="1"/>
          </p:nvPr>
        </p:nvSpPr>
        <p:spPr/>
        <p:txBody>
          <a:bodyPr/>
          <a:lstStyle/>
          <a:p>
            <a:fld id="{8B764961-65AF-436A-8DA7-C72391FB775B}" type="datetime1">
              <a:rPr lang="en-US" smtClean="0"/>
              <a:t>7/23/2026</a:t>
            </a:fld>
            <a:endParaRPr lang="en-US"/>
          </a:p>
        </p:txBody>
      </p:sp>
      <p:sp>
        <p:nvSpPr>
          <p:cNvPr id="5" name="Slide Number Placeholder 4">
            <a:extLst>
              <a:ext uri="{FF2B5EF4-FFF2-40B4-BE49-F238E27FC236}">
                <a16:creationId xmlns:a16="http://schemas.microsoft.com/office/drawing/2014/main" id="{754F8E38-4B8F-334D-3C45-B0C4E6EB7C4E}"/>
              </a:ext>
            </a:extLst>
          </p:cNvPr>
          <p:cNvSpPr>
            <a:spLocks noGrp="1"/>
          </p:cNvSpPr>
          <p:nvPr>
            <p:ph type="sldNum" sz="quarter" idx="5"/>
          </p:nvPr>
        </p:nvSpPr>
        <p:spPr/>
        <p:txBody>
          <a:bodyPr/>
          <a:lstStyle/>
          <a:p>
            <a:fld id="{644E37BD-8B82-425D-9052-84A4749AF99E}" type="slidenum">
              <a:rPr lang="en-US" smtClean="0"/>
              <a:t>82</a:t>
            </a:fld>
            <a:endParaRPr lang="en-US"/>
          </a:p>
        </p:txBody>
      </p:sp>
    </p:spTree>
    <p:extLst>
      <p:ext uri="{BB962C8B-B14F-4D97-AF65-F5344CB8AC3E}">
        <p14:creationId xmlns:p14="http://schemas.microsoft.com/office/powerpoint/2010/main" val="418964875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3317C2-0447-492F-8E90-3466CCBD04DA}" type="slidenum">
              <a:rPr lang="en-US" smtClean="0"/>
              <a:t>83</a:t>
            </a:fld>
            <a:endParaRPr lang="en-US"/>
          </a:p>
        </p:txBody>
      </p:sp>
    </p:spTree>
    <p:extLst>
      <p:ext uri="{BB962C8B-B14F-4D97-AF65-F5344CB8AC3E}">
        <p14:creationId xmlns:p14="http://schemas.microsoft.com/office/powerpoint/2010/main" val="21319471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a:t>To stay in touch with the Division of Medicaid's Office of Long Term Services and Supports, you may reach us by phone, email, or mail.</a:t>
            </a:r>
          </a:p>
          <a:p>
            <a:pPr marL="0" lvl="0" indent="0" algn="l" rtl="0">
              <a:spcBef>
                <a:spcPts val="0"/>
              </a:spcBef>
              <a:spcAft>
                <a:spcPts val="0"/>
              </a:spcAft>
              <a:buNone/>
            </a:pPr>
            <a:endParaRPr lang="en-US"/>
          </a:p>
          <a:p>
            <a:pPr marL="0" lvl="0" indent="0" algn="l" rtl="0">
              <a:spcBef>
                <a:spcPts val="0"/>
              </a:spcBef>
              <a:spcAft>
                <a:spcPts val="0"/>
              </a:spcAft>
              <a:buNone/>
            </a:pPr>
            <a:r>
              <a:rPr lang="en-US"/>
              <a:t>To effectively communicate responses to inquires, emails sent to the HCBS email account will result in more timely response.  We have multiple staff monitoring that account daily.</a:t>
            </a:r>
          </a:p>
          <a:p>
            <a:pPr marL="0" lvl="0" indent="0" algn="l" rtl="0">
              <a:spcBef>
                <a:spcPts val="0"/>
              </a:spcBef>
              <a:spcAft>
                <a:spcPts val="0"/>
              </a:spcAft>
              <a:buNone/>
            </a:pPr>
            <a:endParaRPr lang="en-US"/>
          </a:p>
          <a:p>
            <a:pPr marL="0" lvl="0" indent="0" algn="l" rtl="0">
              <a:spcBef>
                <a:spcPts val="0"/>
              </a:spcBef>
              <a:spcAft>
                <a:spcPts val="0"/>
              </a:spcAft>
              <a:buNone/>
            </a:pPr>
            <a:r>
              <a:rPr lang="en-US"/>
              <a:t>We also send out a quarterly newsletter called THE SCOOP, this newsletter is specifically for E&amp;D Waiver Providers so be sure to read it when received. The last issue was distributed July 1</a:t>
            </a:r>
            <a:r>
              <a:rPr lang="en-US" baseline="30000"/>
              <a:t>st</a:t>
            </a:r>
            <a:r>
              <a:rPr lang="en-US"/>
              <a:t>, that issue and the prior issue can be found on the HCBS Waiver Providers website.</a:t>
            </a:r>
          </a:p>
          <a:p>
            <a:endParaRPr lang="en-US"/>
          </a:p>
        </p:txBody>
      </p:sp>
      <p:sp>
        <p:nvSpPr>
          <p:cNvPr id="4" name="Slide Number Placeholder 3"/>
          <p:cNvSpPr>
            <a:spLocks noGrp="1"/>
          </p:cNvSpPr>
          <p:nvPr>
            <p:ph type="sldNum" sz="quarter" idx="5"/>
          </p:nvPr>
        </p:nvSpPr>
        <p:spPr/>
        <p:txBody>
          <a:bodyPr/>
          <a:lstStyle/>
          <a:p>
            <a:fld id="{3C3317C2-0447-492F-8E90-3466CCBD04DA}" type="slidenum">
              <a:rPr lang="en-US" smtClean="0"/>
              <a:t>84</a:t>
            </a:fld>
            <a:endParaRPr lang="en-US"/>
          </a:p>
        </p:txBody>
      </p:sp>
    </p:spTree>
    <p:extLst>
      <p:ext uri="{BB962C8B-B14F-4D97-AF65-F5344CB8AC3E}">
        <p14:creationId xmlns:p14="http://schemas.microsoft.com/office/powerpoint/2010/main" val="30802777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Our office often receives questions as to who would be the most appropriate point of contact for certain issues. In an effort to give providers a greater understanding of the provision of technical services, we have divided the responsibilities of Gainwell, DOM, and PDDs.  </a:t>
            </a:r>
          </a:p>
          <a:p>
            <a:endParaRPr lang="en-US"/>
          </a:p>
          <a:p>
            <a:r>
              <a:rPr lang="en-US"/>
              <a:t>Questions for recredentialing, MESA issues, updating agency contact, or requesting tax forms should be directed towards your local Gainwell Field Provider Representative.  You may find their contact information on the linked PDF.</a:t>
            </a:r>
          </a:p>
          <a:p>
            <a:endParaRPr lang="en-US"/>
          </a:p>
          <a:p>
            <a:r>
              <a:rPr lang="en-US"/>
              <a:t>DOM should receive questions for expanding service areas, relocating, changing ownership, staffing changes, or audits.  You may call or email us for any inquires.</a:t>
            </a:r>
          </a:p>
          <a:p>
            <a:endParaRPr lang="en-US"/>
          </a:p>
          <a:p>
            <a:r>
              <a:rPr lang="en-US"/>
              <a:t>PDDs work in hand with the beneficiary’s Case Manager.  The Case Manager should always be contacted in requests more hours, PSS adjustments, and coordinating transportation.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644E37BD-8B82-425D-9052-84A4749AF99E}" type="slidenum">
              <a:rPr lang="en-US" smtClean="0"/>
              <a:t>85</a:t>
            </a:fld>
            <a:endParaRPr lang="en-US"/>
          </a:p>
        </p:txBody>
      </p:sp>
    </p:spTree>
    <p:extLst>
      <p:ext uri="{BB962C8B-B14F-4D97-AF65-F5344CB8AC3E}">
        <p14:creationId xmlns:p14="http://schemas.microsoft.com/office/powerpoint/2010/main" val="394724394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C3317C2-0447-492F-8E90-3466CCBD04DA}" type="slidenum">
              <a:rPr lang="en-US" smtClean="0"/>
              <a:t>86</a:t>
            </a:fld>
            <a:endParaRPr lang="en-US"/>
          </a:p>
        </p:txBody>
      </p:sp>
    </p:spTree>
    <p:extLst>
      <p:ext uri="{BB962C8B-B14F-4D97-AF65-F5344CB8AC3E}">
        <p14:creationId xmlns:p14="http://schemas.microsoft.com/office/powerpoint/2010/main" val="1927818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There are many services covered under the E&amp;D Waiver, but this training covers Adult Day Services. </a:t>
            </a:r>
          </a:p>
          <a:p>
            <a:endParaRPr lang="en-US"/>
          </a:p>
        </p:txBody>
      </p:sp>
      <p:sp>
        <p:nvSpPr>
          <p:cNvPr id="4" name="Slide Number Placeholder 3"/>
          <p:cNvSpPr>
            <a:spLocks noGrp="1"/>
          </p:cNvSpPr>
          <p:nvPr>
            <p:ph type="sldNum" sz="quarter" idx="5"/>
          </p:nvPr>
        </p:nvSpPr>
        <p:spPr/>
        <p:txBody>
          <a:bodyPr/>
          <a:lstStyle/>
          <a:p>
            <a:fld id="{7FC1BE12-36C0-4A10-BF82-EBE0A896852E}" type="slidenum">
              <a:rPr lang="en-US" smtClean="0"/>
              <a:t>9</a:t>
            </a:fld>
            <a:endParaRPr lang="en-US"/>
          </a:p>
        </p:txBody>
      </p:sp>
    </p:spTree>
    <p:extLst>
      <p:ext uri="{BB962C8B-B14F-4D97-AF65-F5344CB8AC3E}">
        <p14:creationId xmlns:p14="http://schemas.microsoft.com/office/powerpoint/2010/main" val="3857321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ADC services are designed to meet the needs of Waiver members through the provision of 1 meal and two snacks served on site each day, transportation to &amp; from the site, and social health and recreational activities.</a:t>
            </a:r>
          </a:p>
        </p:txBody>
      </p:sp>
      <p:sp>
        <p:nvSpPr>
          <p:cNvPr id="4" name="Slide Number Placeholder 3"/>
          <p:cNvSpPr>
            <a:spLocks noGrp="1"/>
          </p:cNvSpPr>
          <p:nvPr>
            <p:ph type="sldNum" sz="quarter" idx="5"/>
          </p:nvPr>
        </p:nvSpPr>
        <p:spPr/>
        <p:txBody>
          <a:bodyPr/>
          <a:lstStyle/>
          <a:p>
            <a:fld id="{7FC1BE12-36C0-4A10-BF82-EBE0A896852E}" type="slidenum">
              <a:rPr lang="en-US" smtClean="0"/>
              <a:t>10</a:t>
            </a:fld>
            <a:endParaRPr lang="en-US"/>
          </a:p>
        </p:txBody>
      </p:sp>
    </p:spTree>
    <p:extLst>
      <p:ext uri="{BB962C8B-B14F-4D97-AF65-F5344CB8AC3E}">
        <p14:creationId xmlns:p14="http://schemas.microsoft.com/office/powerpoint/2010/main" val="1542671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630CA-FAB6-5FC2-C1CC-B28EFCB1FD7F}"/>
            </a:ext>
          </a:extLst>
        </p:cNvPr>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1D60F6C7-45CA-2D9B-C227-C6DAE851E155}"/>
              </a:ext>
            </a:extLst>
          </p:cNvPr>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683" name="Notes Placeholder 2">
            <a:extLst>
              <a:ext uri="{FF2B5EF4-FFF2-40B4-BE49-F238E27FC236}">
                <a16:creationId xmlns:a16="http://schemas.microsoft.com/office/drawing/2014/main" id="{3F918DE0-2BF1-4FCD-3938-BBC263D27C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a:extLst>
              <a:ext uri="{FF2B5EF4-FFF2-40B4-BE49-F238E27FC236}">
                <a16:creationId xmlns:a16="http://schemas.microsoft.com/office/drawing/2014/main" id="{5BC15E81-6FD9-CB40-76D0-13A6AF3D5ADE}"/>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FC03DD2-B30A-442E-B1DF-762C86612E80}" type="slidenum">
              <a:rPr lang="en-US" altLang="en-US">
                <a:latin typeface="Calibri" panose="020F0502020204030204" pitchFamily="34" charset="0"/>
              </a:rPr>
              <a:pPr eaLnBrk="1" hangingPunct="1"/>
              <a:t>11</a:t>
            </a:fld>
            <a:endParaRPr lang="en-US" altLang="en-US">
              <a:latin typeface="Calibri" panose="020F0502020204030204" pitchFamily="34" charset="0"/>
            </a:endParaRPr>
          </a:p>
        </p:txBody>
      </p:sp>
    </p:spTree>
    <p:extLst>
      <p:ext uri="{BB962C8B-B14F-4D97-AF65-F5344CB8AC3E}">
        <p14:creationId xmlns:p14="http://schemas.microsoft.com/office/powerpoint/2010/main" val="2749627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9352179-4B4F-4691-A1D9-0065808B6515}"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3D7618-59EB-4D52-A863-9FD9902455A2}" type="slidenum">
              <a:rPr lang="en-US" smtClean="0"/>
              <a:t>‹#›</a:t>
            </a:fld>
            <a:endParaRPr lang="en-US"/>
          </a:p>
        </p:txBody>
      </p:sp>
    </p:spTree>
    <p:extLst>
      <p:ext uri="{BB962C8B-B14F-4D97-AF65-F5344CB8AC3E}">
        <p14:creationId xmlns:p14="http://schemas.microsoft.com/office/powerpoint/2010/main" val="1745815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352179-4B4F-4691-A1D9-0065808B6515}"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3D7618-59EB-4D52-A863-9FD9902455A2}" type="slidenum">
              <a:rPr lang="en-US" smtClean="0"/>
              <a:t>‹#›</a:t>
            </a:fld>
            <a:endParaRPr lang="en-US"/>
          </a:p>
        </p:txBody>
      </p:sp>
    </p:spTree>
    <p:extLst>
      <p:ext uri="{BB962C8B-B14F-4D97-AF65-F5344CB8AC3E}">
        <p14:creationId xmlns:p14="http://schemas.microsoft.com/office/powerpoint/2010/main" val="305799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352179-4B4F-4691-A1D9-0065808B6515}"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3D7618-59EB-4D52-A863-9FD9902455A2}" type="slidenum">
              <a:rPr lang="en-US" smtClean="0"/>
              <a:t>‹#›</a:t>
            </a:fld>
            <a:endParaRPr lang="en-US"/>
          </a:p>
        </p:txBody>
      </p:sp>
    </p:spTree>
    <p:extLst>
      <p:ext uri="{BB962C8B-B14F-4D97-AF65-F5344CB8AC3E}">
        <p14:creationId xmlns:p14="http://schemas.microsoft.com/office/powerpoint/2010/main" val="3642124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4930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352179-4B4F-4691-A1D9-0065808B6515}"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3D7618-59EB-4D52-A863-9FD9902455A2}" type="slidenum">
              <a:rPr lang="en-US" smtClean="0"/>
              <a:t>‹#›</a:t>
            </a:fld>
            <a:endParaRPr lang="en-US"/>
          </a:p>
        </p:txBody>
      </p:sp>
    </p:spTree>
    <p:extLst>
      <p:ext uri="{BB962C8B-B14F-4D97-AF65-F5344CB8AC3E}">
        <p14:creationId xmlns:p14="http://schemas.microsoft.com/office/powerpoint/2010/main" val="917519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352179-4B4F-4691-A1D9-0065808B6515}"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3D7618-59EB-4D52-A863-9FD9902455A2}" type="slidenum">
              <a:rPr lang="en-US" smtClean="0"/>
              <a:t>‹#›</a:t>
            </a:fld>
            <a:endParaRPr lang="en-US"/>
          </a:p>
        </p:txBody>
      </p:sp>
    </p:spTree>
    <p:extLst>
      <p:ext uri="{BB962C8B-B14F-4D97-AF65-F5344CB8AC3E}">
        <p14:creationId xmlns:p14="http://schemas.microsoft.com/office/powerpoint/2010/main" val="2428263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9352179-4B4F-4691-A1D9-0065808B6515}"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3D7618-59EB-4D52-A863-9FD9902455A2}" type="slidenum">
              <a:rPr lang="en-US" smtClean="0"/>
              <a:t>‹#›</a:t>
            </a:fld>
            <a:endParaRPr lang="en-US"/>
          </a:p>
        </p:txBody>
      </p:sp>
    </p:spTree>
    <p:extLst>
      <p:ext uri="{BB962C8B-B14F-4D97-AF65-F5344CB8AC3E}">
        <p14:creationId xmlns:p14="http://schemas.microsoft.com/office/powerpoint/2010/main" val="1483838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9352179-4B4F-4691-A1D9-0065808B6515}" type="datetimeFigureOut">
              <a:rPr lang="en-US" smtClean="0"/>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3D7618-59EB-4D52-A863-9FD9902455A2}" type="slidenum">
              <a:rPr lang="en-US" smtClean="0"/>
              <a:t>‹#›</a:t>
            </a:fld>
            <a:endParaRPr lang="en-US"/>
          </a:p>
        </p:txBody>
      </p:sp>
    </p:spTree>
    <p:extLst>
      <p:ext uri="{BB962C8B-B14F-4D97-AF65-F5344CB8AC3E}">
        <p14:creationId xmlns:p14="http://schemas.microsoft.com/office/powerpoint/2010/main" val="3152311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9352179-4B4F-4691-A1D9-0065808B6515}" type="datetimeFigureOut">
              <a:rPr lang="en-US" smtClean="0"/>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3D7618-59EB-4D52-A863-9FD9902455A2}" type="slidenum">
              <a:rPr lang="en-US" smtClean="0"/>
              <a:t>‹#›</a:t>
            </a:fld>
            <a:endParaRPr lang="en-US"/>
          </a:p>
        </p:txBody>
      </p:sp>
    </p:spTree>
    <p:extLst>
      <p:ext uri="{BB962C8B-B14F-4D97-AF65-F5344CB8AC3E}">
        <p14:creationId xmlns:p14="http://schemas.microsoft.com/office/powerpoint/2010/main" val="52164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352179-4B4F-4691-A1D9-0065808B6515}" type="datetimeFigureOut">
              <a:rPr lang="en-US" smtClean="0"/>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3D7618-59EB-4D52-A863-9FD9902455A2}" type="slidenum">
              <a:rPr lang="en-US" smtClean="0"/>
              <a:t>‹#›</a:t>
            </a:fld>
            <a:endParaRPr lang="en-US"/>
          </a:p>
        </p:txBody>
      </p:sp>
    </p:spTree>
    <p:extLst>
      <p:ext uri="{BB962C8B-B14F-4D97-AF65-F5344CB8AC3E}">
        <p14:creationId xmlns:p14="http://schemas.microsoft.com/office/powerpoint/2010/main" val="264960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352179-4B4F-4691-A1D9-0065808B6515}"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3D7618-59EB-4D52-A863-9FD9902455A2}" type="slidenum">
              <a:rPr lang="en-US" smtClean="0"/>
              <a:t>‹#›</a:t>
            </a:fld>
            <a:endParaRPr lang="en-US"/>
          </a:p>
        </p:txBody>
      </p:sp>
    </p:spTree>
    <p:extLst>
      <p:ext uri="{BB962C8B-B14F-4D97-AF65-F5344CB8AC3E}">
        <p14:creationId xmlns:p14="http://schemas.microsoft.com/office/powerpoint/2010/main" val="3494332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352179-4B4F-4691-A1D9-0065808B6515}"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3D7618-59EB-4D52-A863-9FD9902455A2}" type="slidenum">
              <a:rPr lang="en-US" smtClean="0"/>
              <a:t>‹#›</a:t>
            </a:fld>
            <a:endParaRPr lang="en-US"/>
          </a:p>
        </p:txBody>
      </p:sp>
    </p:spTree>
    <p:extLst>
      <p:ext uri="{BB962C8B-B14F-4D97-AF65-F5344CB8AC3E}">
        <p14:creationId xmlns:p14="http://schemas.microsoft.com/office/powerpoint/2010/main" val="491463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9352179-4B4F-4691-A1D9-0065808B6515}" type="datetimeFigureOut">
              <a:rPr lang="en-US" smtClean="0"/>
              <a:t>7/23/2026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E3D7618-59EB-4D52-A863-9FD9902455A2}" type="slidenum">
              <a:rPr lang="en-US" smtClean="0"/>
              <a:t>‹#›</a:t>
            </a:fld>
            <a:endParaRPr lang="en-US"/>
          </a:p>
        </p:txBody>
      </p:sp>
    </p:spTree>
    <p:extLst>
      <p:ext uri="{BB962C8B-B14F-4D97-AF65-F5344CB8AC3E}">
        <p14:creationId xmlns:p14="http://schemas.microsoft.com/office/powerpoint/2010/main" val="395585983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hyperlink" Target="https://www.adainfo.org/content/aging-and-disability"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hyperlink" Target="https://www.ada.gov/" TargetMode="Externa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https://medicaid.ms.gov/wp-content/uploads/2025/05/Title-23-Part-208-HCBS-LTC-eff.-6.1.25.pdf" TargetMode="Externa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7.png"/><Relationship Id="rId7" Type="http://schemas.openxmlformats.org/officeDocument/2006/relationships/diagramQuickStyle" Target="../diagrams/quickStyle5.xml"/><Relationship Id="rId2" Type="http://schemas.openxmlformats.org/officeDocument/2006/relationships/hyperlink" Target="mailto:HCBSProviders@medicaid.ms.gov" TargetMode="External"/><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8.gif"/><Relationship Id="rId9" Type="http://schemas.microsoft.com/office/2007/relationships/diagramDrawing" Target="../diagrams/drawing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7.png"/><Relationship Id="rId7" Type="http://schemas.openxmlformats.org/officeDocument/2006/relationships/diagramColors" Target="../diagrams/colors7.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7.png"/><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hyperlink" Target="https://app.smartsheet.com/b/form/019ae5b0e27d7bd8ae23e8acf81e5ee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2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youtube.com/watch?v=DbQtKgLNy5M" TargetMode="External"/><Relationship Id="rId7" Type="http://schemas.openxmlformats.org/officeDocument/2006/relationships/hyperlink" Target="https://freepngimg.com/png/13771-denied-stamp-free-download-pn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hyperlink" Target="https://www.youtube.com/watch?v=lLeapclHFHs" TargetMode="External"/><Relationship Id="rId9" Type="http://schemas.openxmlformats.org/officeDocument/2006/relationships/image" Target="../media/image32.jpeg"/></Relationships>
</file>

<file path=ppt/slides/_rels/slide2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5.xml.rels><?xml version="1.0" encoding="UTF-8" standalone="yes"?>
<Relationships xmlns="http://schemas.openxmlformats.org/package/2006/relationships"><Relationship Id="rId8" Type="http://schemas.openxmlformats.org/officeDocument/2006/relationships/hyperlink" Target="https://www.vectorstock.com/royalty-free-vector/warning-sign-vector-8090756" TargetMode="External"/><Relationship Id="rId3" Type="http://schemas.openxmlformats.org/officeDocument/2006/relationships/diagramLayout" Target="../diagrams/layout14.xml"/><Relationship Id="rId7" Type="http://schemas.openxmlformats.org/officeDocument/2006/relationships/image" Target="../media/image33.jpeg"/><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4.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10" Type="http://schemas.openxmlformats.org/officeDocument/2006/relationships/image" Target="../media/image3.png"/><Relationship Id="rId4" Type="http://schemas.openxmlformats.org/officeDocument/2006/relationships/diagramLayout" Target="../diagrams/layout16.xml"/><Relationship Id="rId9" Type="http://schemas.openxmlformats.org/officeDocument/2006/relationships/hyperlink" Target="https://localnews8.com/news/2020/09/09/new-adult-day-care-center-comes-to-pocatello/" TargetMode="Externa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hyperlink" Target="https://www.access-board.gov/ada/guides/chapter-6-toilet-rooms/#components-of-accessible-single-user-toilet-room" TargetMode="Externa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hyperlink" Target="https://www.access-board.gov/ada/guides/chapter-4-entrances-doors-and-gates/#doors-doorways-and-gate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hyperlink" Target="https://www.access-board.gov/ada/guides/chapter-4-entrances-doors-and-gates/#thresholds" TargetMode="Externa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48.png"/><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8.xml.rels><?xml version="1.0" encoding="UTF-8" standalone="yes"?>
<Relationships xmlns="http://schemas.openxmlformats.org/package/2006/relationships"><Relationship Id="rId3" Type="http://schemas.openxmlformats.org/officeDocument/2006/relationships/hyperlink" Target="https://medicaid.ms.gov/wp-content/uploads/2025/07/ADC-Facility-Office-Review-Form-7.24.25.pdf" TargetMode="External"/><Relationship Id="rId7"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hyperlink" Target="https://medicaid.ms.gov/wp-content/uploads/2025/06/Fire-Safety-Inspection-for-ADC-.pdf" TargetMode="External"/><Relationship Id="rId5" Type="http://schemas.openxmlformats.org/officeDocument/2006/relationships/hyperlink" Target="https://medicaid.ms.gov/wp-content/uploads/2021/08/Uniform-Fire-Safety-for-ADC-pdf.pdf" TargetMode="External"/><Relationship Id="rId4" Type="http://schemas.openxmlformats.org/officeDocument/2006/relationships/hyperlink" Target="https://medicaid.ms.gov/wp-content/uploads/2021/09/Adult-Day-Care-HCB-Assessment-Fillable-Form-9.2021-1.pdf"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 Id="rId9" Type="http://schemas.openxmlformats.org/officeDocument/2006/relationships/hyperlink" Target="https://www.vectorstock.com/royalty-free-vector/warning-sign-vector-8090756" TargetMode="Externa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1.xml"/><Relationship Id="rId7" Type="http://schemas.openxmlformats.org/officeDocument/2006/relationships/image" Target="../media/image7.png"/><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42.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medicaid.ms.gov/wp-content/uploads/2025/07/Title-23-Part-208-HCBS-LTC-eff.-7.1.2025.pdf" TargetMode="Externa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4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hyperlink" Target="https://www.shutterstock.com/search/volunteers-green-shirts"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CHRCUnit@msdh.ms.gov" TargetMode="Externa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diagramColors" Target="../diagrams/colors24.xml"/><Relationship Id="rId3" Type="http://schemas.openxmlformats.org/officeDocument/2006/relationships/hyperlink" Target="https://gcc02.safelinks.protection.outlook.com/?url=https%3A%2F%2Fexclusions.oig.hhs.gov%2F&amp;data=04%7C01%7CHCBSProviders%40medicaid.ms.gov%7C9750bd2a5d424377f03a08d960e19709%7Ca56c16c8a5294e06b1c945d508738292%7C0%7C0%7C637647344969114087%7CUnknown%7CTWFpbGZsb3d8eyJWIjoiMC4wLjAwMDAiLCJQIjoiV2luMzIiLCJBTiI6Ik1haWwiLCJXVCI6Mn0%3D%7C1000&amp;sdata=hPyz1ASkD5lZBkLx4b6K6KlYiMDXzLJWL%2BB6gkookrw%3D&amp;reserved=0" TargetMode="External"/><Relationship Id="rId7" Type="http://schemas.openxmlformats.org/officeDocument/2006/relationships/diagramQuickStyle" Target="../diagrams/quickStyle24.xm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diagramLayout" Target="../diagrams/layout24.xml"/><Relationship Id="rId5" Type="http://schemas.openxmlformats.org/officeDocument/2006/relationships/diagramData" Target="../diagrams/data24.xml"/><Relationship Id="rId4" Type="http://schemas.openxmlformats.org/officeDocument/2006/relationships/hyperlink" Target="https://gcc02.safelinks.protection.outlook.com/?url=https%3A%2F%2Fcna365.examroom.ai%2Fregistry%2F%3FStateCode%3DMS&amp;data=05%7C01%7CNancy.Dampier%40medicaid.ms.gov%7C9f384a76da794bbb199308da38f3a275%7Ca56c16c8a5294e06b1c945d508738292%7C0%7C0%7C637884916307245443%7CUnknown%7CTWFpbGZsb3d8eyJWIjoiMC4wLjAwMDAiLCJQIjoiV2luMzIiLCJBTiI6Ik1haWwiLCJXVCI6Mn0%3D%7C3000%7C%7C%7C&amp;sdata=15GGUXUBRNXG5bsXq8HaWkLtSZeyyZudqf%2B1CHlPL0k%3D&amp;reserved=0" TargetMode="External"/><Relationship Id="rId9" Type="http://schemas.microsoft.com/office/2007/relationships/diagramDrawing" Target="../diagrams/drawing24.xml"/></Relationships>
</file>

<file path=ppt/slides/_rels/slide52.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hyperlink" Target="https://www.vectorstock.com/royalty-free-vector/warning-sign-vector-8090756" TargetMode="External"/><Relationship Id="rId7" Type="http://schemas.openxmlformats.org/officeDocument/2006/relationships/diagramColors" Target="../diagrams/colors25.xml"/><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7.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5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7.png"/><Relationship Id="rId4" Type="http://schemas.openxmlformats.org/officeDocument/2006/relationships/image" Target="../media/image68.png"/></Relationships>
</file>

<file path=ppt/slides/_rels/slide56.xml.rels><?xml version="1.0" encoding="UTF-8" standalone="yes"?>
<Relationships xmlns="http://schemas.openxmlformats.org/package/2006/relationships"><Relationship Id="rId8" Type="http://schemas.openxmlformats.org/officeDocument/2006/relationships/hyperlink" Target="https://www.vectorstock.com/royalty-free-vector/warning-sign-vector-8090756" TargetMode="External"/><Relationship Id="rId3" Type="http://schemas.openxmlformats.org/officeDocument/2006/relationships/diagramLayout" Target="../diagrams/layout27.xml"/><Relationship Id="rId7" Type="http://schemas.openxmlformats.org/officeDocument/2006/relationships/image" Target="../media/image33.jpeg"/><Relationship Id="rId2" Type="http://schemas.openxmlformats.org/officeDocument/2006/relationships/diagramData" Target="../diagrams/data27.xml"/><Relationship Id="rId1" Type="http://schemas.openxmlformats.org/officeDocument/2006/relationships/slideLayout" Target="../slideLayouts/slideLayout4.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5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hyperlink" Target="https://www.transit.dot.gov/regulations-and-guidance/civil-rights-ada/ada-regulations" TargetMode="External"/><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diagramColors" Target="../diagrams/colors28.xml"/><Relationship Id="rId11" Type="http://schemas.openxmlformats.org/officeDocument/2006/relationships/image" Target="../media/image3.png"/><Relationship Id="rId5" Type="http://schemas.openxmlformats.org/officeDocument/2006/relationships/diagramQuickStyle" Target="../diagrams/quickStyle28.xml"/><Relationship Id="rId10" Type="http://schemas.openxmlformats.org/officeDocument/2006/relationships/hyperlink" Target="https://www.vectorstock.com/royalty-free-vector/warning-sign-vector-8090756" TargetMode="External"/><Relationship Id="rId4" Type="http://schemas.openxmlformats.org/officeDocument/2006/relationships/diagramLayout" Target="../diagrams/layout28.xml"/><Relationship Id="rId9" Type="http://schemas.openxmlformats.org/officeDocument/2006/relationships/image" Target="../media/image33.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8" Type="http://schemas.openxmlformats.org/officeDocument/2006/relationships/hyperlink" Target="https://rightchoiceadultdaycare.com/group-socialization-for-the-elderly/resized_20190402_120225_5863-2/" TargetMode="External"/><Relationship Id="rId13" Type="http://schemas.openxmlformats.org/officeDocument/2006/relationships/image" Target="../media/image3.png"/><Relationship Id="rId3" Type="http://schemas.openxmlformats.org/officeDocument/2006/relationships/image" Target="../media/image72.jpeg"/><Relationship Id="rId7" Type="http://schemas.openxmlformats.org/officeDocument/2006/relationships/image" Target="../media/image74.jpeg"/><Relationship Id="rId12" Type="http://schemas.openxmlformats.org/officeDocument/2006/relationships/hyperlink" Target="https://www.care.com/c/adult-and-senior-day-care/"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hyperlink" Target="https://www.seniorresource.com/5-benefits-of-adult-day-care-for-seniors/" TargetMode="External"/><Relationship Id="rId11" Type="http://schemas.openxmlformats.org/officeDocument/2006/relationships/image" Target="../media/image76.jpeg"/><Relationship Id="rId5" Type="http://schemas.openxmlformats.org/officeDocument/2006/relationships/image" Target="../media/image73.jpeg"/><Relationship Id="rId10" Type="http://schemas.openxmlformats.org/officeDocument/2006/relationships/hyperlink" Target="https://www.monroenews.com/story/news/local/2022/12/04/dementia-adult-day-care-program/69681388007/" TargetMode="External"/><Relationship Id="rId4" Type="http://schemas.openxmlformats.org/officeDocument/2006/relationships/hyperlink" Target="https://www.goodrx.com/well-being/movement-exercise/20-chair-exercises-for-seniors" TargetMode="External"/><Relationship Id="rId9" Type="http://schemas.openxmlformats.org/officeDocument/2006/relationships/image" Target="../media/image75.jpeg"/></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62.xml.rels><?xml version="1.0" encoding="UTF-8" standalone="yes"?>
<Relationships xmlns="http://schemas.openxmlformats.org/package/2006/relationships"><Relationship Id="rId3" Type="http://schemas.openxmlformats.org/officeDocument/2006/relationships/hyperlink" Target="https://www.toptenthebestreviews.com/top-10-best-digital-foot-pedal-exercisers/" TargetMode="External"/><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hyperlink" Target="https://www.corada.com/documents/2010ADAStandards/305#:~:text=The%20clear%20floor%20or%20ground,inches%20(1220%20mm)%20minimum" TargetMode="External"/><Relationship Id="rId5" Type="http://schemas.openxmlformats.org/officeDocument/2006/relationships/image" Target="../media/image81.png"/><Relationship Id="rId4" Type="http://schemas.openxmlformats.org/officeDocument/2006/relationships/image" Target="../media/image80.png"/></Relationships>
</file>

<file path=ppt/slides/_rels/slide6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6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www.amazon.com/Superday-Cabinet-Vertical-Locking-Assemble/dp/B0D8P5J9BL"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s://medicaid.ms.gov/hcbs-waiver-providers/" TargetMode="External"/><Relationship Id="rId2" Type="http://schemas.openxmlformats.org/officeDocument/2006/relationships/notesSlide" Target="../notesSlides/notesSlide47.xml"/><Relationship Id="rId1" Type="http://schemas.openxmlformats.org/officeDocument/2006/relationships/slideLayout" Target="../slideLayouts/slideLayout4.xml"/><Relationship Id="rId5" Type="http://schemas.openxmlformats.org/officeDocument/2006/relationships/image" Target="../media/image85.png"/><Relationship Id="rId4" Type="http://schemas.openxmlformats.org/officeDocument/2006/relationships/image" Target="../media/image8.png"/></Relationships>
</file>

<file path=ppt/slides/_rels/slide67.xml.rels><?xml version="1.0" encoding="UTF-8" standalone="yes"?>
<Relationships xmlns="http://schemas.openxmlformats.org/package/2006/relationships"><Relationship Id="rId8" Type="http://schemas.openxmlformats.org/officeDocument/2006/relationships/diagramColors" Target="../diagrams/colors31.xml"/><Relationship Id="rId3" Type="http://schemas.openxmlformats.org/officeDocument/2006/relationships/image" Target="../media/image86.webp"/><Relationship Id="rId7" Type="http://schemas.openxmlformats.org/officeDocument/2006/relationships/diagramQuickStyle" Target="../diagrams/quickStyle31.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Layout" Target="../diagrams/layout31.xml"/><Relationship Id="rId5" Type="http://schemas.openxmlformats.org/officeDocument/2006/relationships/diagramData" Target="../diagrams/data31.xml"/><Relationship Id="rId10" Type="http://schemas.openxmlformats.org/officeDocument/2006/relationships/image" Target="../media/image3.png"/><Relationship Id="rId4" Type="http://schemas.openxmlformats.org/officeDocument/2006/relationships/hyperlink" Target="https://www.cw.no/debatt-digitalisering-offentlig-sektor/tre-regler-for-digital-transformasjon-i-offentlig-sektor/2147456" TargetMode="External"/><Relationship Id="rId9" Type="http://schemas.microsoft.com/office/2007/relationships/diagramDrawing" Target="../diagrams/drawing31.xml"/></Relationships>
</file>

<file path=ppt/slides/_rels/slide6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hyperlink" Target="https://medicaid.ms.gov/wp-content/uploads/2026/03/Title-23-Part-200-General-Provider-Information-eff-03.01.26.pdf" TargetMode="External"/><Relationship Id="rId4" Type="http://schemas.openxmlformats.org/officeDocument/2006/relationships/image" Target="../media/image88.png"/></Relationships>
</file>

<file path=ppt/slides/_rels/slide69.xml.rels><?xml version="1.0" encoding="UTF-8" standalone="yes"?>
<Relationships xmlns="http://schemas.openxmlformats.org/package/2006/relationships"><Relationship Id="rId8" Type="http://schemas.openxmlformats.org/officeDocument/2006/relationships/hyperlink" Target="https://www.vectorstock.com/royalty-free-vector/warning-sign-vector-8090756" TargetMode="External"/><Relationship Id="rId3" Type="http://schemas.openxmlformats.org/officeDocument/2006/relationships/diagramLayout" Target="../diagrams/layout32.xml"/><Relationship Id="rId7" Type="http://schemas.openxmlformats.org/officeDocument/2006/relationships/image" Target="../media/image33.jpeg"/><Relationship Id="rId2" Type="http://schemas.openxmlformats.org/officeDocument/2006/relationships/diagramData" Target="../diagrams/data32.xml"/><Relationship Id="rId1" Type="http://schemas.openxmlformats.org/officeDocument/2006/relationships/slideLayout" Target="../slideLayouts/slideLayout7.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9.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hyperlink" Target="https://www.mississippiaccesstocare.org/help-info/contact-us"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0.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1.xml"/><Relationship Id="rId1" Type="http://schemas.openxmlformats.org/officeDocument/2006/relationships/slideLayout" Target="../slideLayouts/slideLayout4.xml"/><Relationship Id="rId5" Type="http://schemas.openxmlformats.org/officeDocument/2006/relationships/image" Target="../media/image92.png"/><Relationship Id="rId4" Type="http://schemas.openxmlformats.org/officeDocument/2006/relationships/image" Target="../media/image91.png"/></Relationships>
</file>

<file path=ppt/slides/_rels/slide74.xml.rels><?xml version="1.0" encoding="UTF-8" standalone="yes"?>
<Relationships xmlns="http://schemas.openxmlformats.org/package/2006/relationships"><Relationship Id="rId3" Type="http://schemas.openxmlformats.org/officeDocument/2006/relationships/image" Target="../media/image93.sv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hyperlink" Target="https://gcc02.safelinks.protection.outlook.com/?url=https%3A%2F%2Fforms.office.com%2FPages%2FResponsePage.aspx%3Fid%3DyBZspSmlBk6xyUXVCHOCklCe4Vx8lAZClPw-o4BVvphUNTlPU1YxQTNOU0szN0c5VE9MRks5MjlCRS4u&amp;data=02%7C01%7CMatt.Westerfield%40medicaid.ms.gov%7C80aba8ebe9cc4adc7c6308d819e6fa1d%7Ca56c16c8a5294e06b1c945d508738292%7C0%7C0%7C637287827125894564&amp;sdata=CsXyG09rFvPvEL6NlAC7IpnJJcm1fBF3AZ%2F4xKnaxsU%3D&amp;reserved=0" TargetMode="External"/><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hyperlink" Target="tel:8444376282" TargetMode="External"/><Relationship Id="rId2" Type="http://schemas.openxmlformats.org/officeDocument/2006/relationships/notesSlide" Target="../notesSlides/notesSlide55.xml"/><Relationship Id="rId1" Type="http://schemas.openxmlformats.org/officeDocument/2006/relationships/slideLayout" Target="../slideLayouts/slideLayout4.xml"/><Relationship Id="rId5" Type="http://schemas.openxmlformats.org/officeDocument/2006/relationships/image" Target="../media/image95.png"/><Relationship Id="rId4" Type="http://schemas.openxmlformats.org/officeDocument/2006/relationships/hyperlink" Target="https://hssmsprod.wellsky.com/assessments/?WebIntake=1C7B078B-3596-4768-8DCE-40CBAF6690D3" TargetMode="External"/></Relationships>
</file>

<file path=ppt/slides/_rels/slide78.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hyperlink" Target="https://www.mdhs.ms.gov/aging/adult-protective-services/" TargetMode="External"/><Relationship Id="rId5" Type="http://schemas.openxmlformats.org/officeDocument/2006/relationships/image" Target="../media/image98.png"/><Relationship Id="rId4" Type="http://schemas.openxmlformats.org/officeDocument/2006/relationships/image" Target="../media/image97.svg"/></Relationships>
</file>

<file path=ppt/slides/_rels/slide79.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hyperlink" Target="https://help.yahoo.com/kb/add-edit-delete-contacts-yahoo-mail-sln28059.html" TargetMode="External"/><Relationship Id="rId7" Type="http://schemas.openxmlformats.org/officeDocument/2006/relationships/hyperlink" Target="https://support.microsoft.com/en-us/outlook/mail/add-recipients-to-the-safe-senders-list-in-outlook" TargetMode="External"/><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hyperlink" Target="https://www.att.com/support/article/email-support/KM1049062/" TargetMode="External"/><Relationship Id="rId11" Type="http://schemas.openxmlformats.org/officeDocument/2006/relationships/image" Target="../media/image29.png"/><Relationship Id="rId5" Type="http://schemas.openxmlformats.org/officeDocument/2006/relationships/hyperlink" Target="https://help.aol.com/articles/add-edit-or-delete-contacts-in-aol-mail" TargetMode="External"/><Relationship Id="rId10" Type="http://schemas.openxmlformats.org/officeDocument/2006/relationships/image" Target="../media/image8.png"/><Relationship Id="rId4" Type="http://schemas.openxmlformats.org/officeDocument/2006/relationships/hyperlink" Target="https://support.google.com/contacts/answer/1069522?hl=en&amp;co=GENIE.Platform%3DDesktop" TargetMode="External"/><Relationship Id="rId9"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8.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8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9.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8.png"/><Relationship Id="rId4" Type="http://schemas.openxmlformats.org/officeDocument/2006/relationships/image" Target="../media/image102.png"/></Relationships>
</file>

<file path=ppt/slides/_rels/slide8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0.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83.xml.rels><?xml version="1.0" encoding="UTF-8" standalone="yes"?>
<Relationships xmlns="http://schemas.openxmlformats.org/package/2006/relationships"><Relationship Id="rId8" Type="http://schemas.openxmlformats.org/officeDocument/2006/relationships/hyperlink" Target="mailto:Julie.Henderson@msdh.ms.gov" TargetMode="External"/><Relationship Id="rId3" Type="http://schemas.openxmlformats.org/officeDocument/2006/relationships/image" Target="../media/image103.jpeg"/><Relationship Id="rId7" Type="http://schemas.openxmlformats.org/officeDocument/2006/relationships/hyperlink" Target="mailto:LateBreakingNews@medicaid.ms.gov"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hyperlink" Target="mailto:Policy@medicaid.MS.Gov" TargetMode="External"/><Relationship Id="rId5" Type="http://schemas.openxmlformats.org/officeDocument/2006/relationships/hyperlink" Target="mailto:Policy@Medicaid.MS.Gov" TargetMode="External"/><Relationship Id="rId10" Type="http://schemas.openxmlformats.org/officeDocument/2006/relationships/hyperlink" Target="https://www.missaads.org/" TargetMode="External"/><Relationship Id="rId4" Type="http://schemas.openxmlformats.org/officeDocument/2006/relationships/hyperlink" Target="https://pqia.org/2019/02/06/tractor-hydraulic-fluid-new-labeling-requirements-on-the-horizon/" TargetMode="External"/><Relationship Id="rId9" Type="http://schemas.openxmlformats.org/officeDocument/2006/relationships/hyperlink" Target="https://www.dol.gov/agencies/whd/contact/local-offices" TargetMode="External"/></Relationships>
</file>

<file path=ppt/slides/_rels/slide84.xml.rels><?xml version="1.0" encoding="UTF-8" standalone="yes"?>
<Relationships xmlns="http://schemas.openxmlformats.org/package/2006/relationships"><Relationship Id="rId3" Type="http://schemas.openxmlformats.org/officeDocument/2006/relationships/hyperlink" Target="https://medicaid.ms.gov/hcbs-waiver-providers/" TargetMode="External"/><Relationship Id="rId2" Type="http://schemas.openxmlformats.org/officeDocument/2006/relationships/notesSlide" Target="../notesSlides/notesSlide62.xml"/><Relationship Id="rId1" Type="http://schemas.openxmlformats.org/officeDocument/2006/relationships/slideLayout" Target="../slideLayouts/slideLayout1.xml"/><Relationship Id="rId5" Type="http://schemas.openxmlformats.org/officeDocument/2006/relationships/image" Target="../media/image104.png"/><Relationship Id="rId4" Type="http://schemas.openxmlformats.org/officeDocument/2006/relationships/hyperlink" Target="mailto:HCBSProviders@medicaid.ms.gov"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63.xml"/><Relationship Id="rId1" Type="http://schemas.openxmlformats.org/officeDocument/2006/relationships/slideLayout" Target="../slideLayouts/slideLayout7.xml"/><Relationship Id="rId5" Type="http://schemas.openxmlformats.org/officeDocument/2006/relationships/image" Target="../media/image107.png"/><Relationship Id="rId4" Type="http://schemas.openxmlformats.org/officeDocument/2006/relationships/image" Target="../media/image106.png"/></Relationships>
</file>

<file path=ppt/slides/_rels/slide8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64.xml"/><Relationship Id="rId1" Type="http://schemas.openxmlformats.org/officeDocument/2006/relationships/slideLayout" Target="../slideLayouts/slideLayout1.xml"/><Relationship Id="rId6" Type="http://schemas.openxmlformats.org/officeDocument/2006/relationships/hyperlink" Target="mailto:HCBSProviders@Medicaid.MS.Gov" TargetMode="External"/><Relationship Id="rId5" Type="http://schemas.openxmlformats.org/officeDocument/2006/relationships/image" Target="../media/image109.png"/><Relationship Id="rId4" Type="http://schemas.openxmlformats.org/officeDocument/2006/relationships/hyperlink" Target="https://devotionsondiabetes.com/qa-managing-multiple-chronic-illnesse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fity.club/lists/suggestions/lawson-stat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4">
            <a:extLst>
              <a:ext uri="{FF2B5EF4-FFF2-40B4-BE49-F238E27FC236}">
                <a16:creationId xmlns:a16="http://schemas.microsoft.com/office/drawing/2014/main" id="{6D430C64-0C8F-4402-84BC-E08633DB836A}"/>
              </a:ext>
            </a:extLst>
          </p:cNvPr>
          <p:cNvSpPr txBox="1">
            <a:spLocks noChangeArrowheads="1"/>
          </p:cNvSpPr>
          <p:nvPr/>
        </p:nvSpPr>
        <p:spPr bwMode="auto">
          <a:xfrm>
            <a:off x="1330958" y="1123829"/>
            <a:ext cx="9918933" cy="443198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en-US" altLang="en-US" sz="5400" b="1">
                <a:solidFill>
                  <a:schemeClr val="tx2">
                    <a:lumMod val="75000"/>
                    <a:lumOff val="25000"/>
                  </a:schemeClr>
                </a:solidFill>
                <a:latin typeface="+mj-lt"/>
                <a:cs typeface="Times New Roman" panose="02020603050405020304" pitchFamily="18" charset="0"/>
              </a:rPr>
              <a:t>The Division of Medicaid</a:t>
            </a:r>
          </a:p>
          <a:p>
            <a:pPr algn="ctr">
              <a:spcBef>
                <a:spcPct val="0"/>
              </a:spcBef>
              <a:buNone/>
            </a:pPr>
            <a:r>
              <a:rPr lang="en-US" altLang="en-US" sz="5400" b="1">
                <a:solidFill>
                  <a:schemeClr val="tx2">
                    <a:lumMod val="75000"/>
                    <a:lumOff val="25000"/>
                  </a:schemeClr>
                </a:solidFill>
                <a:latin typeface="+mj-lt"/>
                <a:cs typeface="Times New Roman" panose="02020603050405020304" pitchFamily="18" charset="0"/>
              </a:rPr>
              <a:t>Adult Day Care Services </a:t>
            </a:r>
          </a:p>
          <a:p>
            <a:pPr algn="ctr">
              <a:spcBef>
                <a:spcPct val="0"/>
              </a:spcBef>
              <a:buNone/>
            </a:pPr>
            <a:r>
              <a:rPr lang="en-US" altLang="en-US" sz="5400" b="1">
                <a:solidFill>
                  <a:schemeClr val="tx2">
                    <a:lumMod val="75000"/>
                    <a:lumOff val="25000"/>
                  </a:schemeClr>
                </a:solidFill>
                <a:latin typeface="+mj-lt"/>
                <a:cs typeface="Times New Roman" panose="02020603050405020304" pitchFamily="18" charset="0"/>
              </a:rPr>
              <a:t>Provider Training </a:t>
            </a:r>
          </a:p>
          <a:p>
            <a:pPr algn="ctr">
              <a:spcBef>
                <a:spcPct val="0"/>
              </a:spcBef>
              <a:buNone/>
            </a:pPr>
            <a:r>
              <a:rPr lang="en-US" altLang="en-US" sz="4000" b="1">
                <a:solidFill>
                  <a:schemeClr val="tx2">
                    <a:lumMod val="75000"/>
                    <a:lumOff val="25000"/>
                  </a:schemeClr>
                </a:solidFill>
                <a:latin typeface="+mj-lt"/>
                <a:cs typeface="Times New Roman" panose="02020603050405020304" pitchFamily="18" charset="0"/>
              </a:rPr>
              <a:t>Office of Long Term Services and Supports</a:t>
            </a:r>
          </a:p>
          <a:p>
            <a:pPr algn="ctr">
              <a:spcBef>
                <a:spcPct val="0"/>
              </a:spcBef>
              <a:buNone/>
            </a:pPr>
            <a:r>
              <a:rPr lang="en-US" altLang="en-US" sz="4000" b="1">
                <a:solidFill>
                  <a:schemeClr val="tx2">
                    <a:lumMod val="75000"/>
                    <a:lumOff val="25000"/>
                  </a:schemeClr>
                </a:solidFill>
                <a:latin typeface="+mj-lt"/>
                <a:cs typeface="Times New Roman" panose="02020603050405020304" pitchFamily="18" charset="0"/>
              </a:rPr>
              <a:t>Updated July 21, 2026</a:t>
            </a:r>
          </a:p>
          <a:p>
            <a:pPr algn="ctr">
              <a:spcBef>
                <a:spcPct val="0"/>
              </a:spcBef>
              <a:buNone/>
            </a:pPr>
            <a:endParaRPr lang="en-US" altLang="en-US" sz="4000" b="1">
              <a:solidFill>
                <a:schemeClr val="tx2">
                  <a:lumMod val="75000"/>
                  <a:lumOff val="25000"/>
                </a:schemeClr>
              </a:solidFill>
              <a:latin typeface="+mj-lt"/>
              <a:cs typeface="Times New Roman" panose="02020603050405020304" pitchFamily="18" charset="0"/>
            </a:endParaRPr>
          </a:p>
        </p:txBody>
      </p:sp>
      <p:sp>
        <p:nvSpPr>
          <p:cNvPr id="2" name="TextBox 1">
            <a:extLst>
              <a:ext uri="{FF2B5EF4-FFF2-40B4-BE49-F238E27FC236}">
                <a16:creationId xmlns:a16="http://schemas.microsoft.com/office/drawing/2014/main" id="{A05D127B-88AB-4CA5-A041-512AD2AD2692}"/>
              </a:ext>
            </a:extLst>
          </p:cNvPr>
          <p:cNvSpPr txBox="1"/>
          <p:nvPr/>
        </p:nvSpPr>
        <p:spPr>
          <a:xfrm>
            <a:off x="1936817" y="530423"/>
            <a:ext cx="8924223" cy="307777"/>
          </a:xfrm>
          <a:prstGeom prst="rect">
            <a:avLst/>
          </a:prstGeom>
          <a:solidFill>
            <a:schemeClr val="bg1"/>
          </a:solidFill>
        </p:spPr>
        <p:txBody>
          <a:bodyPr wrap="square">
            <a:spAutoFit/>
          </a:bodyPr>
          <a:lstStyle/>
          <a:p>
            <a:pPr algn="ctr">
              <a:defRPr/>
            </a:pPr>
            <a:r>
              <a:rPr lang="en-US" sz="1400" spc="300">
                <a:solidFill>
                  <a:schemeClr val="tx2">
                    <a:lumMod val="75000"/>
                    <a:lumOff val="25000"/>
                  </a:schemeClr>
                </a:solidFill>
                <a:latin typeface="+mj-lt"/>
              </a:rPr>
              <a:t>Office of the Governor | Mississippi Division of Medicaid</a:t>
            </a:r>
          </a:p>
        </p:txBody>
      </p:sp>
      <p:pic>
        <p:nvPicPr>
          <p:cNvPr id="5124" name="Picture 7">
            <a:extLst>
              <a:ext uri="{FF2B5EF4-FFF2-40B4-BE49-F238E27FC236}">
                <a16:creationId xmlns:a16="http://schemas.microsoft.com/office/drawing/2014/main" id="{1BB5C7F7-1FFC-4FA0-BB1A-FB9CF1F274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18256" y="5300236"/>
            <a:ext cx="4229170" cy="12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4824B-010A-A4E9-7168-592F8A44DFDC}"/>
              </a:ext>
            </a:extLst>
          </p:cNvPr>
          <p:cNvSpPr>
            <a:spLocks noGrp="1"/>
          </p:cNvSpPr>
          <p:nvPr>
            <p:ph type="title"/>
          </p:nvPr>
        </p:nvSpPr>
        <p:spPr>
          <a:xfrm>
            <a:off x="1841274" y="11944"/>
            <a:ext cx="8176086" cy="1527892"/>
          </a:xfrm>
        </p:spPr>
        <p:txBody>
          <a:bodyPr anchor="b">
            <a:noAutofit/>
          </a:bodyPr>
          <a:lstStyle/>
          <a:p>
            <a:br>
              <a:rPr lang="en-US" sz="2400" b="1"/>
            </a:br>
            <a:r>
              <a:rPr lang="en-US" sz="2400" b="1">
                <a:solidFill>
                  <a:schemeClr val="tx2">
                    <a:lumMod val="75000"/>
                    <a:lumOff val="25000"/>
                  </a:schemeClr>
                </a:solidFill>
              </a:rPr>
              <a:t>Adult Day Care Service is designed to meet the needs of aged and disabled individuals through:</a:t>
            </a:r>
            <a:br>
              <a:rPr lang="en-US" sz="2400">
                <a:solidFill>
                  <a:schemeClr val="tx2">
                    <a:lumMod val="75000"/>
                    <a:lumOff val="25000"/>
                  </a:schemeClr>
                </a:solidFill>
              </a:rPr>
            </a:br>
            <a:endParaRPr lang="en-US" sz="2400">
              <a:solidFill>
                <a:schemeClr val="tx2">
                  <a:lumMod val="75000"/>
                  <a:lumOff val="25000"/>
                </a:schemeClr>
              </a:solidFill>
            </a:endParaRPr>
          </a:p>
        </p:txBody>
      </p:sp>
      <p:sp>
        <p:nvSpPr>
          <p:cNvPr id="3" name="Date Placeholder 2">
            <a:extLst>
              <a:ext uri="{FF2B5EF4-FFF2-40B4-BE49-F238E27FC236}">
                <a16:creationId xmlns:a16="http://schemas.microsoft.com/office/drawing/2014/main" id="{78DF2EF4-FCEA-6F7E-6405-4962B4536561}"/>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E24CDC2B-2DFA-829C-E816-5D1EA3C238EC}"/>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pPr>
            <a:fld id="{E68F1C0E-076B-4C9D-A1F8-826B44A1103B}" type="slidenum">
              <a:rPr lang="en-US" smtClean="0">
                <a:solidFill>
                  <a:schemeClr val="tx1">
                    <a:tint val="75000"/>
                  </a:schemeClr>
                </a:solidFill>
              </a:rPr>
              <a:pPr>
                <a:spcAft>
                  <a:spcPts val="600"/>
                </a:spcAft>
              </a:pPr>
              <a:t>10</a:t>
            </a:fld>
            <a:endParaRPr lang="en-US">
              <a:solidFill>
                <a:schemeClr val="tx1">
                  <a:tint val="75000"/>
                </a:schemeClr>
              </a:solidFill>
            </a:endParaRPr>
          </a:p>
        </p:txBody>
      </p:sp>
      <p:graphicFrame>
        <p:nvGraphicFramePr>
          <p:cNvPr id="10" name="TextBox 6">
            <a:extLst>
              <a:ext uri="{FF2B5EF4-FFF2-40B4-BE49-F238E27FC236}">
                <a16:creationId xmlns:a16="http://schemas.microsoft.com/office/drawing/2014/main" id="{489AE65F-2F1D-5601-DC8C-5C7D8A4898CF}"/>
              </a:ext>
            </a:extLst>
          </p:cNvPr>
          <p:cNvGraphicFramePr/>
          <p:nvPr/>
        </p:nvGraphicFramePr>
        <p:xfrm>
          <a:off x="3997090" y="672618"/>
          <a:ext cx="8176086" cy="5652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A group of women smiling&#10;&#10;AI-generated content may be incorrect.">
            <a:extLst>
              <a:ext uri="{FF2B5EF4-FFF2-40B4-BE49-F238E27FC236}">
                <a16:creationId xmlns:a16="http://schemas.microsoft.com/office/drawing/2014/main" id="{13C406A0-2D23-F35F-86C0-38F513CAE7AF}"/>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131555" y="2294508"/>
            <a:ext cx="3865535" cy="2932010"/>
          </a:xfrm>
          <a:prstGeom prst="rect">
            <a:avLst/>
          </a:prstGeom>
          <a:effectLst>
            <a:softEdge rad="317500"/>
          </a:effectLst>
        </p:spPr>
      </p:pic>
    </p:spTree>
    <p:extLst>
      <p:ext uri="{BB962C8B-B14F-4D97-AF65-F5344CB8AC3E}">
        <p14:creationId xmlns:p14="http://schemas.microsoft.com/office/powerpoint/2010/main" val="3104402145"/>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E9E48-08C7-4261-6FE6-8135A1039A5E}"/>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9BA3C50E-BBE9-9072-F2B6-EA9A6EDC54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88587" y="5291717"/>
            <a:ext cx="838200" cy="831464"/>
          </a:xfrm>
          <a:prstGeom prst="rect">
            <a:avLst/>
          </a:prstGeom>
          <a:noFill/>
          <a:extLst>
            <a:ext uri="{909E8E84-426E-40DD-AFC4-6F175D3DCCD1}">
              <a14:hiddenFill xmlns:a14="http://schemas.microsoft.com/office/drawing/2010/main">
                <a:solidFill>
                  <a:srgbClr val="FFFFFF"/>
                </a:solidFill>
              </a14:hiddenFill>
            </a:ext>
          </a:extLst>
        </p:spPr>
      </p:pic>
      <p:sp>
        <p:nvSpPr>
          <p:cNvPr id="25603" name="Content Placeholder 2">
            <a:extLst>
              <a:ext uri="{FF2B5EF4-FFF2-40B4-BE49-F238E27FC236}">
                <a16:creationId xmlns:a16="http://schemas.microsoft.com/office/drawing/2014/main" id="{EAFFB6FF-E471-3A4E-F09A-DA92200838B1}"/>
              </a:ext>
            </a:extLst>
          </p:cNvPr>
          <p:cNvSpPr>
            <a:spLocks noGrp="1"/>
          </p:cNvSpPr>
          <p:nvPr>
            <p:ph idx="1"/>
          </p:nvPr>
        </p:nvSpPr>
        <p:spPr>
          <a:xfrm>
            <a:off x="472173" y="1619631"/>
            <a:ext cx="11247651" cy="4432381"/>
          </a:xfrm>
        </p:spPr>
        <p:txBody>
          <a:bodyPr vert="horz" lIns="91440" tIns="45720" rIns="91440" bIns="45720" rtlCol="0" anchor="t">
            <a:normAutofit fontScale="70000" lnSpcReduction="20000"/>
          </a:bodyPr>
          <a:lstStyle/>
          <a:p>
            <a:pPr marL="0" lvl="0" indent="0">
              <a:buNone/>
              <a:defRPr/>
            </a:pPr>
            <a:r>
              <a:rPr lang="en-US" altLang="en-US" sz="2400" b="1">
                <a:solidFill>
                  <a:schemeClr val="tx2">
                    <a:lumMod val="75000"/>
                    <a:lumOff val="25000"/>
                  </a:schemeClr>
                </a:solidFill>
                <a:latin typeface="+mj-lt"/>
              </a:rPr>
              <a:t>Adult Day Care (ADC) </a:t>
            </a:r>
            <a:r>
              <a:rPr lang="en-US" sz="2400">
                <a:solidFill>
                  <a:schemeClr val="tx2">
                    <a:lumMod val="75000"/>
                    <a:lumOff val="25000"/>
                  </a:schemeClr>
                </a:solidFill>
                <a:latin typeface="+mj-lt"/>
              </a:rPr>
              <a:t>includes community-based comprehensive programs which provide a variety of health, social and related supportive services in a protective setting during daytime and early evening hours. </a:t>
            </a:r>
            <a:endParaRPr lang="en-US" altLang="en-US" sz="2400">
              <a:solidFill>
                <a:schemeClr val="tx2">
                  <a:lumMod val="75000"/>
                  <a:lumOff val="25000"/>
                </a:schemeClr>
              </a:solidFill>
              <a:latin typeface="+mj-lt"/>
            </a:endParaRPr>
          </a:p>
          <a:p>
            <a:pPr marL="0" lvl="0" indent="0">
              <a:buNone/>
              <a:defRPr/>
            </a:pPr>
            <a:r>
              <a:rPr lang="en-US" altLang="en-US" sz="2400">
                <a:solidFill>
                  <a:schemeClr val="tx2">
                    <a:lumMod val="75000"/>
                    <a:lumOff val="25000"/>
                  </a:schemeClr>
                </a:solidFill>
                <a:latin typeface="+mj-lt"/>
              </a:rPr>
              <a:t>This community-based service is designed to meet the needs of aged and disabled people through an Individualized Service Plan (ISP), including personal care and supervision, provision of 1 meal &amp; 2 snacks, limited medical care, transportation to and from the site, social, health and recreational activities. </a:t>
            </a:r>
          </a:p>
          <a:p>
            <a:pPr lvl="0">
              <a:buFont typeface="Arial" charset="0"/>
              <a:buChar char="•"/>
              <a:defRPr/>
            </a:pPr>
            <a:endParaRPr lang="en-US" altLang="en-US" sz="1200">
              <a:solidFill>
                <a:schemeClr val="tx2">
                  <a:lumMod val="75000"/>
                  <a:lumOff val="25000"/>
                </a:schemeClr>
              </a:solidFill>
              <a:latin typeface="+mj-lt"/>
            </a:endParaRPr>
          </a:p>
          <a:p>
            <a:pPr lvl="0">
              <a:buFont typeface="Wingdings" panose="05000000000000000000" pitchFamily="2" charset="2"/>
              <a:buChar char="ü"/>
              <a:defRPr/>
            </a:pPr>
            <a:r>
              <a:rPr lang="en-US" altLang="en-US" sz="2400">
                <a:solidFill>
                  <a:schemeClr val="tx2">
                    <a:lumMod val="75000"/>
                    <a:lumOff val="25000"/>
                  </a:schemeClr>
                </a:solidFill>
                <a:latin typeface="+mj-lt"/>
              </a:rPr>
              <a:t>ADC providers must be compliant with all applicable state and local building restrictions as well as all zoning, fire, and health codes and ordinances and meet the requirements of the Americans with Disabilities Act (ADA). </a:t>
            </a:r>
            <a:r>
              <a:rPr lang="en-US" sz="2400">
                <a:solidFill>
                  <a:schemeClr val="tx2">
                    <a:lumMod val="75000"/>
                    <a:lumOff val="25000"/>
                  </a:schemeClr>
                </a:solidFill>
                <a:latin typeface="+mj-lt"/>
                <a:hlinkClick r:id="rId5">
                  <a:extLst>
                    <a:ext uri="{A12FA001-AC4F-418D-AE19-62706E023703}">
                      <ahyp:hlinkClr xmlns:ahyp="http://schemas.microsoft.com/office/drawing/2018/hyperlinkcolor" val="tx"/>
                    </a:ext>
                  </a:extLst>
                </a:hlinkClick>
              </a:rPr>
              <a:t>The Americans with Disabilities Act | ADA.gov</a:t>
            </a:r>
            <a:endParaRPr lang="en-US" altLang="en-US" sz="2400">
              <a:solidFill>
                <a:schemeClr val="tx2">
                  <a:lumMod val="75000"/>
                  <a:lumOff val="25000"/>
                </a:schemeClr>
              </a:solidFill>
              <a:latin typeface="+mj-lt"/>
            </a:endParaRPr>
          </a:p>
          <a:p>
            <a:pPr lvl="0">
              <a:buFont typeface="Wingdings" panose="05000000000000000000" pitchFamily="2" charset="2"/>
              <a:buChar char="ü"/>
              <a:defRPr/>
            </a:pPr>
            <a:endParaRPr lang="en-US" altLang="en-US" sz="1200">
              <a:solidFill>
                <a:schemeClr val="tx2">
                  <a:lumMod val="75000"/>
                  <a:lumOff val="25000"/>
                </a:schemeClr>
              </a:solidFill>
              <a:latin typeface="+mj-lt"/>
            </a:endParaRPr>
          </a:p>
          <a:p>
            <a:pPr lvl="0">
              <a:buFont typeface="Wingdings" panose="05000000000000000000" pitchFamily="2" charset="2"/>
              <a:buChar char="ü"/>
              <a:defRPr/>
            </a:pPr>
            <a:r>
              <a:rPr lang="en-US" altLang="en-US" sz="2400">
                <a:solidFill>
                  <a:schemeClr val="tx2">
                    <a:lumMod val="75000"/>
                    <a:lumOff val="25000"/>
                  </a:schemeClr>
                </a:solidFill>
                <a:latin typeface="+mj-lt"/>
              </a:rPr>
              <a:t>ADC providers may only serve counties within sixty (60) minutes from the facility.</a:t>
            </a:r>
          </a:p>
          <a:p>
            <a:pPr lvl="0">
              <a:buFont typeface="Wingdings" panose="05000000000000000000" pitchFamily="2" charset="2"/>
              <a:buChar char="ü"/>
              <a:defRPr/>
            </a:pPr>
            <a:endParaRPr lang="en-US" altLang="en-US" sz="1200">
              <a:solidFill>
                <a:schemeClr val="tx2">
                  <a:lumMod val="75000"/>
                  <a:lumOff val="25000"/>
                </a:schemeClr>
              </a:solidFill>
              <a:latin typeface="+mj-lt"/>
            </a:endParaRPr>
          </a:p>
          <a:p>
            <a:pPr lvl="0">
              <a:buFont typeface="Wingdings" panose="05000000000000000000" pitchFamily="2" charset="2"/>
              <a:buChar char="ü"/>
              <a:defRPr/>
            </a:pPr>
            <a:r>
              <a:rPr lang="en-US" altLang="en-US" sz="2400">
                <a:solidFill>
                  <a:schemeClr val="tx2">
                    <a:lumMod val="75000"/>
                    <a:lumOff val="25000"/>
                  </a:schemeClr>
                </a:solidFill>
                <a:latin typeface="+mj-lt"/>
              </a:rPr>
              <a:t>ADC providers must provide choices of food and drinks during the day, this will require a contract with a food vendor licensed by MS Department of Health, or a permit to operate a kitchen from the MSDH to prepare meals onsite.</a:t>
            </a:r>
            <a:br>
              <a:rPr lang="en-US" altLang="en-US" sz="2400">
                <a:solidFill>
                  <a:schemeClr val="tx2">
                    <a:lumMod val="75000"/>
                    <a:lumOff val="25000"/>
                  </a:schemeClr>
                </a:solidFill>
                <a:latin typeface="+mj-lt"/>
              </a:rPr>
            </a:br>
            <a:endParaRPr lang="en-US" altLang="en-US" sz="1200">
              <a:solidFill>
                <a:schemeClr val="tx2">
                  <a:lumMod val="75000"/>
                  <a:lumOff val="25000"/>
                </a:schemeClr>
              </a:solidFill>
              <a:latin typeface="+mj-lt"/>
            </a:endParaRPr>
          </a:p>
          <a:p>
            <a:pPr lvl="0">
              <a:buFont typeface="Wingdings" panose="05000000000000000000" pitchFamily="2" charset="2"/>
              <a:buChar char="ü"/>
              <a:defRPr/>
            </a:pPr>
            <a:r>
              <a:rPr lang="en-US" altLang="en-US" sz="2400">
                <a:solidFill>
                  <a:schemeClr val="tx2">
                    <a:lumMod val="75000"/>
                    <a:lumOff val="25000"/>
                  </a:schemeClr>
                </a:solidFill>
                <a:latin typeface="+mj-lt"/>
              </a:rPr>
              <a:t>ADC providers must offer safe, accessible transportation.</a:t>
            </a:r>
          </a:p>
          <a:p>
            <a:pPr marL="0" lvl="0" indent="0">
              <a:buNone/>
              <a:defRPr/>
            </a:pPr>
            <a:endParaRPr lang="en-US" altLang="en-US" sz="1200">
              <a:solidFill>
                <a:schemeClr val="tx2">
                  <a:lumMod val="75000"/>
                  <a:lumOff val="25000"/>
                </a:schemeClr>
              </a:solidFill>
              <a:latin typeface="+mj-lt"/>
            </a:endParaRPr>
          </a:p>
          <a:p>
            <a:pPr lvl="0">
              <a:buFont typeface="Wingdings" panose="05000000000000000000" pitchFamily="2" charset="2"/>
              <a:buChar char="ü"/>
              <a:defRPr/>
            </a:pPr>
            <a:r>
              <a:rPr lang="en-US" altLang="en-US" sz="2400">
                <a:solidFill>
                  <a:schemeClr val="tx2">
                    <a:lumMod val="75000"/>
                    <a:lumOff val="25000"/>
                  </a:schemeClr>
                </a:solidFill>
                <a:latin typeface="+mj-lt"/>
              </a:rPr>
              <a:t>ADC facilities must be open, at minimum, 8am – 5pm, Monday through Friday, except major holidays.</a:t>
            </a:r>
          </a:p>
          <a:p>
            <a:pPr>
              <a:buFont typeface="Arial" charset="0"/>
              <a:buChar char="•"/>
              <a:defRPr/>
            </a:pPr>
            <a:endParaRPr lang="en-US" sz="2400">
              <a:solidFill>
                <a:schemeClr val="accent1">
                  <a:lumMod val="75000"/>
                </a:schemeClr>
              </a:solidFill>
              <a:latin typeface="+mj-lt"/>
            </a:endParaRPr>
          </a:p>
          <a:p>
            <a:pPr>
              <a:buFont typeface="Arial" charset="0"/>
              <a:buChar char="•"/>
              <a:defRPr/>
            </a:pPr>
            <a:endParaRPr lang="en-US" sz="1800">
              <a:latin typeface="Times New Roman" pitchFamily="18" charset="0"/>
              <a:cs typeface="Times New Roman" pitchFamily="18" charset="0"/>
            </a:endParaRPr>
          </a:p>
        </p:txBody>
      </p:sp>
      <p:sp>
        <p:nvSpPr>
          <p:cNvPr id="3" name="Date Placeholder 2">
            <a:extLst>
              <a:ext uri="{FF2B5EF4-FFF2-40B4-BE49-F238E27FC236}">
                <a16:creationId xmlns:a16="http://schemas.microsoft.com/office/drawing/2014/main" id="{BFEAC8BB-50FD-4DBF-1A0D-8AE0F1E9FDDE}"/>
              </a:ext>
            </a:extLst>
          </p:cNvPr>
          <p:cNvSpPr>
            <a:spLocks noGrp="1"/>
          </p:cNvSpPr>
          <p:nvPr>
            <p:ph type="dt" sz="half" idx="10"/>
          </p:nvPr>
        </p:nvSpPr>
        <p:spPr/>
        <p:txBody>
          <a:bodyPr/>
          <a:lstStyle/>
          <a:p>
            <a:r>
              <a:rPr lang="en-US"/>
              <a:t>7/21/2026</a:t>
            </a:r>
          </a:p>
        </p:txBody>
      </p:sp>
      <p:sp>
        <p:nvSpPr>
          <p:cNvPr id="2" name="Slide Number Placeholder 1">
            <a:extLst>
              <a:ext uri="{FF2B5EF4-FFF2-40B4-BE49-F238E27FC236}">
                <a16:creationId xmlns:a16="http://schemas.microsoft.com/office/drawing/2014/main" id="{E5739424-75D2-5078-491A-B4D9AD4FEE92}"/>
              </a:ext>
            </a:extLst>
          </p:cNvPr>
          <p:cNvSpPr>
            <a:spLocks noGrp="1"/>
          </p:cNvSpPr>
          <p:nvPr>
            <p:ph type="sldNum" sz="quarter" idx="12"/>
          </p:nvPr>
        </p:nvSpPr>
        <p:spPr/>
        <p:txBody>
          <a:bodyPr/>
          <a:lstStyle/>
          <a:p>
            <a:fld id="{3970EB7F-EE7F-4D27-B2C8-13BEAE83BC5E}" type="slidenum">
              <a:rPr lang="en-US" smtClean="0"/>
              <a:t>11</a:t>
            </a:fld>
            <a:endParaRPr lang="en-US"/>
          </a:p>
        </p:txBody>
      </p:sp>
      <p:sp>
        <p:nvSpPr>
          <p:cNvPr id="5" name="Rectangle: Rounded Corners 4">
            <a:extLst>
              <a:ext uri="{FF2B5EF4-FFF2-40B4-BE49-F238E27FC236}">
                <a16:creationId xmlns:a16="http://schemas.microsoft.com/office/drawing/2014/main" id="{EC8E32B8-98F9-C513-DB55-C4577AE58BDD}"/>
              </a:ext>
            </a:extLst>
          </p:cNvPr>
          <p:cNvSpPr/>
          <p:nvPr/>
        </p:nvSpPr>
        <p:spPr>
          <a:xfrm>
            <a:off x="231512" y="247362"/>
            <a:ext cx="11728975" cy="1067932"/>
          </a:xfrm>
          <a:prstGeom prst="roundRect">
            <a:avLst/>
          </a:prstGeom>
          <a:solidFill>
            <a:srgbClr val="163E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a:t>Adult Day Care Services</a:t>
            </a:r>
          </a:p>
        </p:txBody>
      </p:sp>
    </p:spTree>
    <p:custDataLst>
      <p:tags r:id="rId1"/>
    </p:custDataLst>
    <p:extLst>
      <p:ext uri="{BB962C8B-B14F-4D97-AF65-F5344CB8AC3E}">
        <p14:creationId xmlns:p14="http://schemas.microsoft.com/office/powerpoint/2010/main" val="2866741127"/>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B010D4-CA57-902C-237F-D0E58FCE6627}"/>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5118BAFE-C8B8-653E-5BB1-D045A9F8147D}"/>
              </a:ext>
            </a:extLst>
          </p:cNvPr>
          <p:cNvSpPr>
            <a:spLocks noGrp="1"/>
          </p:cNvSpPr>
          <p:nvPr>
            <p:ph type="sldNum" sz="quarter" idx="12"/>
          </p:nvPr>
        </p:nvSpPr>
        <p:spPr/>
        <p:txBody>
          <a:bodyPr/>
          <a:lstStyle/>
          <a:p>
            <a:fld id="{E68F1C0E-076B-4C9D-A1F8-826B44A1103B}" type="slidenum">
              <a:rPr lang="en-US" smtClean="0"/>
              <a:t>12</a:t>
            </a:fld>
            <a:endParaRPr lang="en-US"/>
          </a:p>
        </p:txBody>
      </p:sp>
      <p:sp>
        <p:nvSpPr>
          <p:cNvPr id="5" name="TextBox 4">
            <a:extLst>
              <a:ext uri="{FF2B5EF4-FFF2-40B4-BE49-F238E27FC236}">
                <a16:creationId xmlns:a16="http://schemas.microsoft.com/office/drawing/2014/main" id="{A64D42D1-9503-987B-EFA1-944574668F8E}"/>
              </a:ext>
            </a:extLst>
          </p:cNvPr>
          <p:cNvSpPr txBox="1"/>
          <p:nvPr/>
        </p:nvSpPr>
        <p:spPr>
          <a:xfrm>
            <a:off x="2329208" y="278615"/>
            <a:ext cx="7404272" cy="1077218"/>
          </a:xfrm>
          <a:prstGeom prst="rect">
            <a:avLst/>
          </a:prstGeom>
          <a:noFill/>
        </p:spPr>
        <p:txBody>
          <a:bodyPr wrap="square">
            <a:spAutoFit/>
          </a:bodyPr>
          <a:lstStyle/>
          <a:p>
            <a:pPr algn="ctr"/>
            <a:r>
              <a:rPr lang="en-US" sz="3200" b="1">
                <a:solidFill>
                  <a:schemeClr val="tx2">
                    <a:lumMod val="75000"/>
                    <a:lumOff val="25000"/>
                  </a:schemeClr>
                </a:solidFill>
                <a:latin typeface="+mj-lt"/>
                <a:cs typeface="Times New Roman" panose="02020603050405020304" pitchFamily="18" charset="0"/>
              </a:rPr>
              <a:t>Administrative Code Part 208, Chapter 1</a:t>
            </a:r>
          </a:p>
          <a:p>
            <a:pPr algn="ctr"/>
            <a:r>
              <a:rPr lang="en-US" sz="3200" b="1">
                <a:solidFill>
                  <a:schemeClr val="tx2">
                    <a:lumMod val="75000"/>
                    <a:lumOff val="25000"/>
                  </a:schemeClr>
                </a:solidFill>
                <a:latin typeface="+mj-lt"/>
                <a:cs typeface="Times New Roman" panose="02020603050405020304" pitchFamily="18" charset="0"/>
              </a:rPr>
              <a:t>Home and Community Based Services</a:t>
            </a:r>
          </a:p>
        </p:txBody>
      </p:sp>
      <p:pic>
        <p:nvPicPr>
          <p:cNvPr id="9" name="Picture 8">
            <a:extLst>
              <a:ext uri="{FF2B5EF4-FFF2-40B4-BE49-F238E27FC236}">
                <a16:creationId xmlns:a16="http://schemas.microsoft.com/office/drawing/2014/main" id="{023D5F8F-1182-0CDE-BB89-419AD4D911A5}"/>
              </a:ext>
            </a:extLst>
          </p:cNvPr>
          <p:cNvPicPr>
            <a:picLocks noChangeAspect="1"/>
          </p:cNvPicPr>
          <p:nvPr/>
        </p:nvPicPr>
        <p:blipFill>
          <a:blip r:embed="rId3"/>
          <a:stretch>
            <a:fillRect/>
          </a:stretch>
        </p:blipFill>
        <p:spPr>
          <a:xfrm>
            <a:off x="3776949" y="1492739"/>
            <a:ext cx="4231698" cy="4231698"/>
          </a:xfrm>
          <a:prstGeom prst="rect">
            <a:avLst/>
          </a:prstGeom>
        </p:spPr>
      </p:pic>
      <p:sp>
        <p:nvSpPr>
          <p:cNvPr id="11" name="TextBox 10">
            <a:extLst>
              <a:ext uri="{FF2B5EF4-FFF2-40B4-BE49-F238E27FC236}">
                <a16:creationId xmlns:a16="http://schemas.microsoft.com/office/drawing/2014/main" id="{41F3AC09-5E25-320F-F790-CE21B2CFB9DC}"/>
              </a:ext>
            </a:extLst>
          </p:cNvPr>
          <p:cNvSpPr txBox="1"/>
          <p:nvPr/>
        </p:nvSpPr>
        <p:spPr>
          <a:xfrm>
            <a:off x="2894575" y="5814326"/>
            <a:ext cx="5716025" cy="923330"/>
          </a:xfrm>
          <a:prstGeom prst="rect">
            <a:avLst/>
          </a:prstGeom>
          <a:solidFill>
            <a:schemeClr val="tx2">
              <a:lumMod val="90000"/>
              <a:lumOff val="10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square">
            <a:spAutoFit/>
          </a:bodyPr>
          <a:lstStyle/>
          <a:p>
            <a:pPr algn="ctr"/>
            <a:r>
              <a:rPr lang="en-US" b="1">
                <a:solidFill>
                  <a:schemeClr val="bg1"/>
                </a:solidFill>
                <a:hlinkClick r:id="rId4">
                  <a:extLst>
                    <a:ext uri="{A12FA001-AC4F-418D-AE19-62706E023703}">
                      <ahyp:hlinkClr xmlns:ahyp="http://schemas.microsoft.com/office/drawing/2018/hyperlinkcolor" val="tx"/>
                    </a:ext>
                  </a:extLst>
                </a:hlinkClick>
              </a:rPr>
              <a:t>Link: https://medicaid.ms.gov/wp-content/uploads/2025/05/Title-23-Part-208-HCBS-LTC-eff.-6.1.25.pdf</a:t>
            </a:r>
            <a:endParaRPr lang="en-US" b="1">
              <a:solidFill>
                <a:schemeClr val="bg1"/>
              </a:solidFill>
            </a:endParaRPr>
          </a:p>
        </p:txBody>
      </p:sp>
      <p:pic>
        <p:nvPicPr>
          <p:cNvPr id="4" name="More Info Pic">
            <a:extLst>
              <a:ext uri="{FF2B5EF4-FFF2-40B4-BE49-F238E27FC236}">
                <a16:creationId xmlns:a16="http://schemas.microsoft.com/office/drawing/2014/main" id="{6FBE657A-A668-5E6A-61F4-FE9007FEC7FB}"/>
              </a:ext>
            </a:extLst>
          </p:cNvPr>
          <p:cNvPicPr>
            <a:picLocks noChangeAspect="1"/>
          </p:cNvPicPr>
          <p:nvPr/>
        </p:nvPicPr>
        <p:blipFill>
          <a:blip r:embed="rId5"/>
          <a:stretch>
            <a:fillRect/>
          </a:stretch>
        </p:blipFill>
        <p:spPr>
          <a:xfrm>
            <a:off x="0" y="36322"/>
            <a:ext cx="1427661" cy="780902"/>
          </a:xfrm>
          <a:prstGeom prst="rect">
            <a:avLst/>
          </a:prstGeom>
        </p:spPr>
      </p:pic>
      <p:sp>
        <p:nvSpPr>
          <p:cNvPr id="6" name="More Info Text">
            <a:extLst>
              <a:ext uri="{FF2B5EF4-FFF2-40B4-BE49-F238E27FC236}">
                <a16:creationId xmlns:a16="http://schemas.microsoft.com/office/drawing/2014/main" id="{79218815-1C0D-85A1-27ED-87F9CD13A753}"/>
              </a:ext>
            </a:extLst>
          </p:cNvPr>
          <p:cNvSpPr/>
          <p:nvPr/>
        </p:nvSpPr>
        <p:spPr>
          <a:xfrm>
            <a:off x="8299921" y="1445722"/>
            <a:ext cx="3658399" cy="4166827"/>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Administrative Code Part 208, Chapter 1 is currently available for review on the website. Throughout this presentation will be several links to additional resources, this will all be available on the HCBS Providers webpage.</a:t>
            </a:r>
          </a:p>
        </p:txBody>
      </p:sp>
    </p:spTree>
    <p:extLst>
      <p:ext uri="{BB962C8B-B14F-4D97-AF65-F5344CB8AC3E}">
        <p14:creationId xmlns:p14="http://schemas.microsoft.com/office/powerpoint/2010/main" val="32002872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11"/>
                                        </p:tgtEl>
                                      </p:cBhvr>
                                    </p:animEffect>
                                    <p:animScale>
                                      <p:cBhvr>
                                        <p:cTn id="7"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13" restart="whenNotActive" fill="hold" evtFilter="cancelBubble" nodeType="interactiveSeq">
                <p:stCondLst>
                  <p:cond evt="onClick" delay="0">
                    <p:tgtEl>
                      <p:spTgt spid="6"/>
                    </p:tgtEl>
                  </p:cond>
                </p:stCondLst>
                <p:endSync evt="end" delay="0">
                  <p:rtn val="all"/>
                </p:endSync>
                <p:childTnLst>
                  <p:par>
                    <p:cTn id="14" fill="hold">
                      <p:stCondLst>
                        <p:cond delay="0"/>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11" grpId="0" animBg="1"/>
      <p:bldP spid="6" grpId="0" animBg="1"/>
      <p:bldP spid="6"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43F20BD-DDC3-4F2D-16C5-687B764BE028}"/>
              </a:ext>
            </a:extLst>
          </p:cNvPr>
          <p:cNvSpPr txBox="1"/>
          <p:nvPr/>
        </p:nvSpPr>
        <p:spPr>
          <a:xfrm>
            <a:off x="6291923" y="1251284"/>
            <a:ext cx="4971824" cy="4669226"/>
          </a:xfrm>
          <a:prstGeom prst="rect">
            <a:avLst/>
          </a:prstGeom>
        </p:spPr>
        <p:txBody>
          <a:bodyPr vert="horz" lIns="91440" tIns="45720" rIns="91440" bIns="45720" rtlCol="0" anchor="ctr">
            <a:noAutofit/>
          </a:bodyPr>
          <a:lstStyle/>
          <a:p>
            <a:pPr marR="0">
              <a:lnSpc>
                <a:spcPct val="90000"/>
              </a:lnSpc>
              <a:spcAft>
                <a:spcPts val="600"/>
              </a:spcAft>
            </a:pPr>
            <a:endParaRPr lang="en-US" sz="1600">
              <a:effectLst/>
            </a:endParaRPr>
          </a:p>
        </p:txBody>
      </p:sp>
      <p:sp>
        <p:nvSpPr>
          <p:cNvPr id="6" name="Rectangle: Rounded Corners 5">
            <a:extLst>
              <a:ext uri="{FF2B5EF4-FFF2-40B4-BE49-F238E27FC236}">
                <a16:creationId xmlns:a16="http://schemas.microsoft.com/office/drawing/2014/main" id="{7C8A6E85-4455-242F-EF45-E5C61A8D04D3}"/>
              </a:ext>
            </a:extLst>
          </p:cNvPr>
          <p:cNvSpPr/>
          <p:nvPr/>
        </p:nvSpPr>
        <p:spPr>
          <a:xfrm>
            <a:off x="5432425" y="1757119"/>
            <a:ext cx="5913636" cy="1131455"/>
          </a:xfrm>
          <a:prstGeom prst="round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A28DA35A-FD85-5DED-7D5A-825717C7ECE8}"/>
              </a:ext>
            </a:extLst>
          </p:cNvPr>
          <p:cNvSpPr/>
          <p:nvPr/>
        </p:nvSpPr>
        <p:spPr>
          <a:xfrm>
            <a:off x="5432425" y="3010728"/>
            <a:ext cx="5913636" cy="692456"/>
          </a:xfrm>
          <a:prstGeom prst="roundRect">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E6090D70-B8C8-46FD-424E-99B0E5247457}"/>
              </a:ext>
            </a:extLst>
          </p:cNvPr>
          <p:cNvSpPr/>
          <p:nvPr/>
        </p:nvSpPr>
        <p:spPr>
          <a:xfrm>
            <a:off x="5432425" y="3799419"/>
            <a:ext cx="5913636" cy="612030"/>
          </a:xfrm>
          <a:prstGeom prst="roundRect">
            <a:avLst/>
          </a:prstGeom>
          <a:solidFill>
            <a:schemeClr val="tx2">
              <a:lumMod val="90000"/>
              <a:lumOff val="10000"/>
            </a:schemeClr>
          </a:solidFill>
          <a:ln>
            <a:solidFill>
              <a:schemeClr val="tx2">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F47D8D3-EC74-B2BD-4820-F11AC5C88E3F}"/>
              </a:ext>
            </a:extLst>
          </p:cNvPr>
          <p:cNvSpPr txBox="1"/>
          <p:nvPr/>
        </p:nvSpPr>
        <p:spPr>
          <a:xfrm>
            <a:off x="819442" y="5327847"/>
            <a:ext cx="11111729" cy="840230"/>
          </a:xfrm>
          <a:prstGeom prst="rect">
            <a:avLst/>
          </a:prstGeom>
          <a:noFill/>
        </p:spPr>
        <p:txBody>
          <a:bodyPr wrap="square">
            <a:spAutoFit/>
          </a:bodyPr>
          <a:lstStyle/>
          <a:p>
            <a:pPr marR="0">
              <a:lnSpc>
                <a:spcPct val="90000"/>
              </a:lnSpc>
              <a:spcAft>
                <a:spcPts val="600"/>
              </a:spcAft>
            </a:pPr>
            <a:r>
              <a:rPr lang="en-US" sz="1800">
                <a:effectLst/>
              </a:rPr>
              <a:t>Simply email </a:t>
            </a:r>
            <a:r>
              <a:rPr lang="en-US" sz="1800">
                <a:effectLst/>
                <a:hlinkClick r:id="rId2"/>
              </a:rPr>
              <a:t>HCBSProviders@medicaid.ms.gov</a:t>
            </a:r>
            <a:r>
              <a:rPr lang="en-US" sz="1800">
                <a:effectLst/>
              </a:rPr>
              <a:t> with a brief description of your success or highlights and attach any photos</a:t>
            </a:r>
            <a:r>
              <a:rPr lang="en-US" sz="1800"/>
              <a:t> or videos</a:t>
            </a:r>
            <a:r>
              <a:rPr lang="en-US" sz="1800">
                <a:effectLst/>
              </a:rPr>
              <a:t> you’d like to share. We’d love the opportunity to show off the hard work and dedication of DOMs ADC Providers!</a:t>
            </a:r>
          </a:p>
        </p:txBody>
      </p:sp>
      <p:sp>
        <p:nvSpPr>
          <p:cNvPr id="26" name="TextBox 25">
            <a:extLst>
              <a:ext uri="{FF2B5EF4-FFF2-40B4-BE49-F238E27FC236}">
                <a16:creationId xmlns:a16="http://schemas.microsoft.com/office/drawing/2014/main" id="{78F41AB4-BDA0-240D-F7B4-C3823D4B923C}"/>
              </a:ext>
            </a:extLst>
          </p:cNvPr>
          <p:cNvSpPr txBox="1"/>
          <p:nvPr/>
        </p:nvSpPr>
        <p:spPr>
          <a:xfrm>
            <a:off x="3706555" y="251307"/>
            <a:ext cx="5170733" cy="584775"/>
          </a:xfrm>
          <a:prstGeom prst="rect">
            <a:avLst/>
          </a:prstGeom>
          <a:noFill/>
        </p:spPr>
        <p:txBody>
          <a:bodyPr wrap="square">
            <a:spAutoFit/>
          </a:bodyPr>
          <a:lstStyle/>
          <a:p>
            <a:pPr marL="0" marR="0">
              <a:buNone/>
            </a:pPr>
            <a:r>
              <a:rPr lang="en-US" sz="3200" b="1">
                <a:effectLst/>
                <a:ea typeface="Aptos" panose="020B0004020202020204" pitchFamily="34" charset="0"/>
                <a:cs typeface="Aptos" panose="020B0004020202020204" pitchFamily="34" charset="0"/>
              </a:rPr>
              <a:t>We want to hear from you! </a:t>
            </a:r>
            <a:endParaRPr lang="en-US" sz="3200">
              <a:effectLst/>
              <a:ea typeface="Aptos" panose="020B0004020202020204" pitchFamily="34" charset="0"/>
              <a:cs typeface="Aptos" panose="020B0004020202020204" pitchFamily="34" charset="0"/>
            </a:endParaRPr>
          </a:p>
        </p:txBody>
      </p:sp>
      <p:sp>
        <p:nvSpPr>
          <p:cNvPr id="35" name="TextBox 34">
            <a:extLst>
              <a:ext uri="{FF2B5EF4-FFF2-40B4-BE49-F238E27FC236}">
                <a16:creationId xmlns:a16="http://schemas.microsoft.com/office/drawing/2014/main" id="{C0AFFE7C-DE32-7F80-6314-972FE5FE706F}"/>
              </a:ext>
            </a:extLst>
          </p:cNvPr>
          <p:cNvSpPr txBox="1"/>
          <p:nvPr/>
        </p:nvSpPr>
        <p:spPr>
          <a:xfrm>
            <a:off x="862960" y="850110"/>
            <a:ext cx="10828297" cy="592535"/>
          </a:xfrm>
          <a:prstGeom prst="rect">
            <a:avLst/>
          </a:prstGeom>
          <a:noFill/>
        </p:spPr>
        <p:txBody>
          <a:bodyPr wrap="square">
            <a:spAutoFit/>
          </a:bodyPr>
          <a:lstStyle/>
          <a:p>
            <a:pPr marR="0">
              <a:lnSpc>
                <a:spcPct val="90000"/>
              </a:lnSpc>
              <a:spcAft>
                <a:spcPts val="600"/>
              </a:spcAft>
            </a:pPr>
            <a:r>
              <a:rPr lang="en-US" sz="1800"/>
              <a:t>Currently enrolled providers please s</a:t>
            </a:r>
            <a:r>
              <a:rPr lang="en-US" sz="1800">
                <a:effectLst/>
              </a:rPr>
              <a:t>hare with us your agency</a:t>
            </a:r>
            <a:r>
              <a:rPr lang="en-US"/>
              <a:t>’s success and highlight what makes your program unique in servicing your community. </a:t>
            </a:r>
            <a:endParaRPr lang="en-US" sz="1800">
              <a:effectLst/>
            </a:endParaRPr>
          </a:p>
        </p:txBody>
      </p:sp>
      <p:pic>
        <p:nvPicPr>
          <p:cNvPr id="2" name="Picture 2" descr="IMPORTANT INFORMATION – CORONAVIRUS** PLEASE READ ** - Makants Greyhound  Rescue N.W">
            <a:extLst>
              <a:ext uri="{FF2B5EF4-FFF2-40B4-BE49-F238E27FC236}">
                <a16:creationId xmlns:a16="http://schemas.microsoft.com/office/drawing/2014/main" id="{5DA8302B-8E80-DD10-278A-0D91EAE953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524" y="56688"/>
            <a:ext cx="981902" cy="9740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Create Outfits and Discover Outfit Ideas | ShopLook">
            <a:extLst>
              <a:ext uri="{FF2B5EF4-FFF2-40B4-BE49-F238E27FC236}">
                <a16:creationId xmlns:a16="http://schemas.microsoft.com/office/drawing/2014/main" id="{72914058-4CC2-BCA0-82EC-1C47EEF9361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3465" y="1888534"/>
            <a:ext cx="4021536" cy="2654330"/>
          </a:xfrm>
          <a:prstGeom prst="rect">
            <a:avLst/>
          </a:prstGeom>
          <a:noFill/>
          <a:ln>
            <a:noFill/>
          </a:ln>
        </p:spPr>
      </p:pic>
      <p:graphicFrame>
        <p:nvGraphicFramePr>
          <p:cNvPr id="37" name="TextBox 4">
            <a:extLst>
              <a:ext uri="{FF2B5EF4-FFF2-40B4-BE49-F238E27FC236}">
                <a16:creationId xmlns:a16="http://schemas.microsoft.com/office/drawing/2014/main" id="{CF752FC7-720F-5E6B-2977-B1581C8E0279}"/>
              </a:ext>
            </a:extLst>
          </p:cNvPr>
          <p:cNvGraphicFramePr/>
          <p:nvPr/>
        </p:nvGraphicFramePr>
        <p:xfrm>
          <a:off x="5098120" y="1503722"/>
          <a:ext cx="6593137" cy="357655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04877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E2F031A-A711-8277-96D7-B1ECC0891043}"/>
              </a:ext>
            </a:extLst>
          </p:cNvPr>
          <p:cNvSpPr txBox="1"/>
          <p:nvPr/>
        </p:nvSpPr>
        <p:spPr>
          <a:xfrm>
            <a:off x="838200" y="365125"/>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a:solidFill>
                  <a:schemeClr val="accent5">
                    <a:lumMod val="50000"/>
                  </a:schemeClr>
                </a:solidFill>
                <a:latin typeface="+mj-lt"/>
                <a:ea typeface="+mj-ea"/>
                <a:cs typeface="+mj-cs"/>
              </a:rPr>
              <a:t>Organizational Changes &amp; Compliance</a:t>
            </a:r>
          </a:p>
        </p:txBody>
      </p:sp>
      <p:graphicFrame>
        <p:nvGraphicFramePr>
          <p:cNvPr id="7" name="TextBox 2">
            <a:extLst>
              <a:ext uri="{FF2B5EF4-FFF2-40B4-BE49-F238E27FC236}">
                <a16:creationId xmlns:a16="http://schemas.microsoft.com/office/drawing/2014/main" id="{5BA3302A-0F40-833C-F609-F68D6229E045}"/>
              </a:ext>
            </a:extLst>
          </p:cNvPr>
          <p:cNvGraphicFramePr/>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1211030"/>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9BDDC9F-59B9-52BD-3B71-41D984F4B16E}"/>
              </a:ext>
            </a:extLst>
          </p:cNvPr>
          <p:cNvSpPr>
            <a:spLocks noGrp="1"/>
          </p:cNvSpPr>
          <p:nvPr>
            <p:ph type="title"/>
          </p:nvPr>
        </p:nvSpPr>
        <p:spPr>
          <a:xfrm>
            <a:off x="3240223" y="450958"/>
            <a:ext cx="5711553" cy="667702"/>
          </a:xfrm>
        </p:spPr>
        <p:txBody>
          <a:bodyPr>
            <a:normAutofit fontScale="90000"/>
          </a:bodyPr>
          <a:lstStyle/>
          <a:p>
            <a:r>
              <a:rPr lang="en-US" b="1">
                <a:solidFill>
                  <a:schemeClr val="accent5">
                    <a:lumMod val="50000"/>
                  </a:schemeClr>
                </a:solidFill>
              </a:rPr>
              <a:t>Reporting Changes</a:t>
            </a:r>
          </a:p>
        </p:txBody>
      </p:sp>
      <p:sp>
        <p:nvSpPr>
          <p:cNvPr id="4" name="Date Placeholder 3">
            <a:extLst>
              <a:ext uri="{FF2B5EF4-FFF2-40B4-BE49-F238E27FC236}">
                <a16:creationId xmlns:a16="http://schemas.microsoft.com/office/drawing/2014/main" id="{2DC8B3EA-EAEC-395F-1B97-7646F5E896D0}"/>
              </a:ext>
            </a:extLst>
          </p:cNvPr>
          <p:cNvSpPr>
            <a:spLocks noGrp="1"/>
          </p:cNvSpPr>
          <p:nvPr>
            <p:ph type="dt" sz="half" idx="10"/>
          </p:nvPr>
        </p:nvSpPr>
        <p:spPr/>
        <p:txBody>
          <a:bodyPr/>
          <a:lstStyle/>
          <a:p>
            <a:r>
              <a:rPr lang="en-US"/>
              <a:t>7/21/26</a:t>
            </a:r>
          </a:p>
        </p:txBody>
      </p:sp>
      <p:sp>
        <p:nvSpPr>
          <p:cNvPr id="5" name="Slide Number Placeholder 4">
            <a:extLst>
              <a:ext uri="{FF2B5EF4-FFF2-40B4-BE49-F238E27FC236}">
                <a16:creationId xmlns:a16="http://schemas.microsoft.com/office/drawing/2014/main" id="{98966935-C563-B39E-EF8F-EFFE089B83EA}"/>
              </a:ext>
            </a:extLst>
          </p:cNvPr>
          <p:cNvSpPr>
            <a:spLocks noGrp="1"/>
          </p:cNvSpPr>
          <p:nvPr>
            <p:ph type="sldNum" sz="quarter" idx="12"/>
          </p:nvPr>
        </p:nvSpPr>
        <p:spPr/>
        <p:txBody>
          <a:bodyPr/>
          <a:lstStyle/>
          <a:p>
            <a:fld id="{48FD3572-B86B-4083-B953-5D27BE9E57C8}" type="slidenum">
              <a:rPr lang="en-US" smtClean="0"/>
              <a:t>15</a:t>
            </a:fld>
            <a:endParaRPr lang="en-US"/>
          </a:p>
        </p:txBody>
      </p:sp>
      <p:pic>
        <p:nvPicPr>
          <p:cNvPr id="2" name="Picture 2" descr="IMPORTANT INFORMATION – CORONAVIRUS** PLEASE READ ** - Makants Greyhound  Rescue N.W">
            <a:extLst>
              <a:ext uri="{FF2B5EF4-FFF2-40B4-BE49-F238E27FC236}">
                <a16:creationId xmlns:a16="http://schemas.microsoft.com/office/drawing/2014/main" id="{9C61F397-1CD9-7807-C6D8-29AB333CB3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948" y="113370"/>
            <a:ext cx="1436617" cy="142507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ext Placeholder 6">
            <a:extLst>
              <a:ext uri="{FF2B5EF4-FFF2-40B4-BE49-F238E27FC236}">
                <a16:creationId xmlns:a16="http://schemas.microsoft.com/office/drawing/2014/main" id="{5934415F-1FBC-3788-5AD0-13C43B1B2985}"/>
              </a:ext>
            </a:extLst>
          </p:cNvPr>
          <p:cNvGraphicFramePr/>
          <p:nvPr/>
        </p:nvGraphicFramePr>
        <p:xfrm>
          <a:off x="766885" y="1821599"/>
          <a:ext cx="10658230" cy="42515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80401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CBD399-3A47-5DDD-A369-D84456F97BDF}"/>
              </a:ext>
            </a:extLst>
          </p:cNvPr>
          <p:cNvSpPr>
            <a:spLocks noGrp="1"/>
          </p:cNvSpPr>
          <p:nvPr>
            <p:ph type="dt" sz="half" idx="10"/>
          </p:nvPr>
        </p:nvSpPr>
        <p:spPr/>
        <p:txBody>
          <a:bodyPr/>
          <a:lstStyle/>
          <a:p>
            <a:r>
              <a:rPr lang="en-US"/>
              <a:t>7/21/2026</a:t>
            </a:r>
          </a:p>
        </p:txBody>
      </p:sp>
      <p:sp>
        <p:nvSpPr>
          <p:cNvPr id="25" name="Slide Number Placeholder 24">
            <a:extLst>
              <a:ext uri="{FF2B5EF4-FFF2-40B4-BE49-F238E27FC236}">
                <a16:creationId xmlns:a16="http://schemas.microsoft.com/office/drawing/2014/main" id="{00E42F8A-8C59-3670-D238-F086D93AF534}"/>
              </a:ext>
            </a:extLst>
          </p:cNvPr>
          <p:cNvSpPr>
            <a:spLocks noGrp="1"/>
          </p:cNvSpPr>
          <p:nvPr>
            <p:ph type="sldNum" sz="quarter" idx="12"/>
          </p:nvPr>
        </p:nvSpPr>
        <p:spPr/>
        <p:txBody>
          <a:bodyPr vert="horz" lIns="91440" tIns="45720" rIns="91440" bIns="45720" rtlCol="0" anchor="ctr">
            <a:normAutofit/>
          </a:bodyPr>
          <a:lstStyle/>
          <a:p>
            <a:pPr>
              <a:spcAft>
                <a:spcPts val="600"/>
              </a:spcAft>
              <a:defRPr/>
            </a:pPr>
            <a:fld id="{E68F1C0E-076B-4C9D-A1F8-826B44A1103B}" type="slidenum">
              <a:rPr lang="en-US">
                <a:solidFill>
                  <a:schemeClr val="tx1">
                    <a:lumMod val="50000"/>
                    <a:lumOff val="50000"/>
                  </a:schemeClr>
                </a:solidFill>
                <a:latin typeface="Calibri" panose="020F0502020204030204"/>
              </a:rPr>
              <a:pPr>
                <a:spcAft>
                  <a:spcPts val="600"/>
                </a:spcAft>
                <a:defRPr/>
              </a:pPr>
              <a:t>16</a:t>
            </a:fld>
            <a:endParaRPr lang="en-US">
              <a:solidFill>
                <a:schemeClr val="tx1">
                  <a:lumMod val="50000"/>
                  <a:lumOff val="50000"/>
                </a:schemeClr>
              </a:solidFill>
              <a:latin typeface="Calibri" panose="020F0502020204030204"/>
            </a:endParaRPr>
          </a:p>
        </p:txBody>
      </p:sp>
      <p:graphicFrame>
        <p:nvGraphicFramePr>
          <p:cNvPr id="28" name="TextBox 2">
            <a:extLst>
              <a:ext uri="{FF2B5EF4-FFF2-40B4-BE49-F238E27FC236}">
                <a16:creationId xmlns:a16="http://schemas.microsoft.com/office/drawing/2014/main" id="{78FA63C9-7FDD-B91A-B686-D455651DE464}"/>
              </a:ext>
            </a:extLst>
          </p:cNvPr>
          <p:cNvGraphicFramePr/>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157CA7D2-8AAC-326A-9AB9-37062DE71B50}"/>
              </a:ext>
            </a:extLst>
          </p:cNvPr>
          <p:cNvSpPr txBox="1"/>
          <p:nvPr/>
        </p:nvSpPr>
        <p:spPr>
          <a:xfrm>
            <a:off x="1628775" y="587852"/>
            <a:ext cx="8562975" cy="649922"/>
          </a:xfrm>
          <a:prstGeom prst="rect">
            <a:avLst/>
          </a:prstGeom>
          <a:solidFill>
            <a:schemeClr val="bg1"/>
          </a:solidFill>
          <a:ln w="38100">
            <a:solidFill>
              <a:schemeClr val="accent5">
                <a:lumMod val="50000"/>
              </a:schemeClr>
            </a:solidFill>
          </a:ln>
        </p:spPr>
        <p:txBody>
          <a:bodyPr wrap="square">
            <a:spAutoFit/>
          </a:bodyPr>
          <a:lstStyle/>
          <a:p>
            <a:pPr marL="0" lvl="0" indent="0" algn="ctr" defTabSz="1200150">
              <a:lnSpc>
                <a:spcPct val="90000"/>
              </a:lnSpc>
              <a:spcBef>
                <a:spcPct val="0"/>
              </a:spcBef>
              <a:spcAft>
                <a:spcPct val="35000"/>
              </a:spcAft>
              <a:buNone/>
            </a:pPr>
            <a:r>
              <a:rPr lang="en-US" sz="4000" b="1">
                <a:solidFill>
                  <a:schemeClr val="accent5">
                    <a:lumMod val="50000"/>
                  </a:schemeClr>
                </a:solidFill>
                <a:latin typeface="+mj-lt"/>
              </a:rPr>
              <a:t>Changes of Ownership (CHOW)</a:t>
            </a:r>
            <a:endParaRPr lang="en-US" sz="4000" b="1" kern="1200">
              <a:solidFill>
                <a:schemeClr val="accent5">
                  <a:lumMod val="50000"/>
                </a:schemeClr>
              </a:solidFill>
              <a:latin typeface="+mj-lt"/>
            </a:endParaRPr>
          </a:p>
        </p:txBody>
      </p:sp>
      <p:pic>
        <p:nvPicPr>
          <p:cNvPr id="4" name="More Info pic">
            <a:extLst>
              <a:ext uri="{FF2B5EF4-FFF2-40B4-BE49-F238E27FC236}">
                <a16:creationId xmlns:a16="http://schemas.microsoft.com/office/drawing/2014/main" id="{CEA5B726-AF78-5F43-BE3A-D349E7D3627C}"/>
              </a:ext>
            </a:extLst>
          </p:cNvPr>
          <p:cNvPicPr>
            <a:picLocks noChangeAspect="1"/>
          </p:cNvPicPr>
          <p:nvPr/>
        </p:nvPicPr>
        <p:blipFill>
          <a:blip r:embed="rId8"/>
          <a:stretch>
            <a:fillRect/>
          </a:stretch>
        </p:blipFill>
        <p:spPr>
          <a:xfrm>
            <a:off x="20239" y="65585"/>
            <a:ext cx="1588298" cy="868767"/>
          </a:xfrm>
          <a:prstGeom prst="rect">
            <a:avLst/>
          </a:prstGeom>
        </p:spPr>
      </p:pic>
      <p:sp>
        <p:nvSpPr>
          <p:cNvPr id="5" name="More info Text">
            <a:extLst>
              <a:ext uri="{FF2B5EF4-FFF2-40B4-BE49-F238E27FC236}">
                <a16:creationId xmlns:a16="http://schemas.microsoft.com/office/drawing/2014/main" id="{8B78D320-9453-0DF2-B57F-F3032F0DA027}"/>
              </a:ext>
            </a:extLst>
          </p:cNvPr>
          <p:cNvSpPr/>
          <p:nvPr/>
        </p:nvSpPr>
        <p:spPr>
          <a:xfrm>
            <a:off x="814388" y="1040948"/>
            <a:ext cx="10840994" cy="5286594"/>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Font typeface="Wingdings" panose="05000000000000000000" pitchFamily="2" charset="2"/>
              <a:buNone/>
            </a:pPr>
            <a:r>
              <a:rPr lang="en-US"/>
              <a:t>Our Office frequently sees providers who are selling their business without notifying the Division of Medicaid timely. We’d like to remind everyone that there cannot be a transfer of ownership of your Medicaid issued provider ID without first notifying Medicaid. We must ensure that the new owners are qualified to provide the services and go through all required credentialing. As a reminder, the NEW owner is responsible for maintaining all files and documents from the previous owner for auditing purposes. </a:t>
            </a:r>
          </a:p>
          <a:p>
            <a:pPr marL="171450" indent="-171450">
              <a:buFont typeface="Wingdings" panose="05000000000000000000" pitchFamily="2" charset="2"/>
              <a:buChar char="§"/>
            </a:pPr>
            <a:r>
              <a:rPr lang="en-US"/>
              <a:t>The new owner is assuming all responsibility and liability for all claims that were filed prior to the transfer.</a:t>
            </a:r>
            <a:r>
              <a:rPr lang="en-US" sz="1800"/>
              <a:t> A provider/facility that undergoes a change of ownership must notify the Office of LTSS within ten (10) days, and the Office of Provider Enrollment within thirty-five (35) days after any change in ownership.</a:t>
            </a:r>
          </a:p>
          <a:p>
            <a:pPr marL="171450" indent="-171450">
              <a:buFont typeface="Wingdings" panose="05000000000000000000" pitchFamily="2" charset="2"/>
              <a:buChar char="§"/>
            </a:pPr>
            <a:r>
              <a:rPr lang="en-US" sz="1800"/>
              <a:t>A CHOW packet must be received, reviewed, and approved by the Office of Long-Term Services &amp; Supports before the provider can complete a Mississippi Medicaid Provider Application Packet.</a:t>
            </a:r>
          </a:p>
          <a:p>
            <a:pPr marL="171450" indent="-171450">
              <a:buFont typeface="Wingdings" panose="05000000000000000000" pitchFamily="2" charset="2"/>
              <a:buChar char="§"/>
            </a:pPr>
            <a:r>
              <a:rPr lang="en-US" sz="1800"/>
              <a:t>The new provider must continue to maintain all Medicaid beneficiary records for at least five (5) years, unless an alternative method for maintaining the records has been established in writing and approved by the Division of Medicaid as required by Health Insurance Portability and Accountability Act of 1996 (HIPAA).</a:t>
            </a:r>
          </a:p>
        </p:txBody>
      </p:sp>
    </p:spTree>
    <p:extLst>
      <p:ext uri="{BB962C8B-B14F-4D97-AF65-F5344CB8AC3E}">
        <p14:creationId xmlns:p14="http://schemas.microsoft.com/office/powerpoint/2010/main" val="1659282570"/>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5" grpId="0" animBg="1"/>
      <p:bldP spid="5"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9A2295-D402-4ADC-ABAA-B304C09C67E0}"/>
              </a:ext>
            </a:extLst>
          </p:cNvPr>
          <p:cNvSpPr>
            <a:spLocks noGrp="1"/>
          </p:cNvSpPr>
          <p:nvPr>
            <p:ph type="dt" sz="half" idx="10"/>
          </p:nvPr>
        </p:nvSpPr>
        <p:spPr/>
        <p:txBody>
          <a:bodyPr vert="horz" lIns="91440" tIns="45720" rIns="91440" bIns="45720" rtlCol="0" anchor="ctr">
            <a:normAutofit/>
          </a:bodyPr>
          <a:lstStyle/>
          <a:p>
            <a:pPr algn="r">
              <a:spcAft>
                <a:spcPts val="600"/>
              </a:spcAft>
            </a:pPr>
            <a:r>
              <a:rPr lang="en-US" sz="1100">
                <a:solidFill>
                  <a:schemeClr val="tx1">
                    <a:lumMod val="50000"/>
                    <a:lumOff val="50000"/>
                  </a:schemeClr>
                </a:solidFill>
              </a:rPr>
              <a:t>7/21/2026</a:t>
            </a:r>
          </a:p>
        </p:txBody>
      </p:sp>
      <p:sp>
        <p:nvSpPr>
          <p:cNvPr id="3" name="Slide Number Placeholder 2">
            <a:extLst>
              <a:ext uri="{FF2B5EF4-FFF2-40B4-BE49-F238E27FC236}">
                <a16:creationId xmlns:a16="http://schemas.microsoft.com/office/drawing/2014/main" id="{A163453F-EEDF-8C7E-AAEC-CD4EE3C1B289}"/>
              </a:ext>
            </a:extLst>
          </p:cNvPr>
          <p:cNvSpPr>
            <a:spLocks noGrp="1"/>
          </p:cNvSpPr>
          <p:nvPr>
            <p:ph type="sldNum" sz="quarter" idx="12"/>
          </p:nvPr>
        </p:nvSpPr>
        <p:spPr/>
        <p:txBody>
          <a:bodyPr vert="horz" lIns="91440" tIns="45720" rIns="91440" bIns="45720" rtlCol="0" anchor="ctr">
            <a:normAutofit/>
          </a:bodyPr>
          <a:lstStyle/>
          <a:p>
            <a:pPr>
              <a:spcAft>
                <a:spcPts val="600"/>
              </a:spcAft>
            </a:pPr>
            <a:fld id="{E68F1C0E-076B-4C9D-A1F8-826B44A1103B}" type="slidenum">
              <a:rPr lang="en-US" sz="1100">
                <a:solidFill>
                  <a:schemeClr val="tx1">
                    <a:lumMod val="50000"/>
                    <a:lumOff val="50000"/>
                  </a:schemeClr>
                </a:solidFill>
              </a:rPr>
              <a:pPr>
                <a:spcAft>
                  <a:spcPts val="600"/>
                </a:spcAft>
              </a:pPr>
              <a:t>17</a:t>
            </a:fld>
            <a:endParaRPr lang="en-US" sz="1100">
              <a:solidFill>
                <a:schemeClr val="tx1">
                  <a:lumMod val="50000"/>
                  <a:lumOff val="50000"/>
                </a:schemeClr>
              </a:solidFill>
            </a:endParaRPr>
          </a:p>
        </p:txBody>
      </p:sp>
      <p:graphicFrame>
        <p:nvGraphicFramePr>
          <p:cNvPr id="10" name="Diagram 9">
            <a:extLst>
              <a:ext uri="{FF2B5EF4-FFF2-40B4-BE49-F238E27FC236}">
                <a16:creationId xmlns:a16="http://schemas.microsoft.com/office/drawing/2014/main" id="{2D9AD96C-DEF4-6E19-9FC1-4D5EF9A50E52}"/>
              </a:ext>
            </a:extLst>
          </p:cNvPr>
          <p:cNvGraphicFramePr/>
          <p:nvPr/>
        </p:nvGraphicFramePr>
        <p:xfrm>
          <a:off x="705976" y="1133274"/>
          <a:ext cx="10927829" cy="48611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170" name="Picture 2" descr="IMPORTANT INFORMATION – CORONAVIRUS** PLEASE READ ** - Makants Greyhound  Rescue N.W">
            <a:extLst>
              <a:ext uri="{FF2B5EF4-FFF2-40B4-BE49-F238E27FC236}">
                <a16:creationId xmlns:a16="http://schemas.microsoft.com/office/drawing/2014/main" id="{6DDE437A-BC27-BF9F-8235-35BECA06113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3948" y="113370"/>
            <a:ext cx="1436617" cy="1425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2889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466956E-70B2-9240-A6D5-59393539C954}"/>
              </a:ext>
            </a:extLst>
          </p:cNvPr>
          <p:cNvSpPr txBox="1"/>
          <p:nvPr/>
        </p:nvSpPr>
        <p:spPr>
          <a:xfrm>
            <a:off x="200890" y="313927"/>
            <a:ext cx="4611256" cy="902349"/>
          </a:xfrm>
          <a:prstGeom prst="rect">
            <a:avLst/>
          </a:prstGeom>
          <a:ln>
            <a:no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chor="ctr">
            <a:normAutofit fontScale="92500" lnSpcReduction="20000"/>
          </a:bodyPr>
          <a:lstStyle/>
          <a:p>
            <a:pPr>
              <a:lnSpc>
                <a:spcPct val="90000"/>
              </a:lnSpc>
              <a:spcBef>
                <a:spcPct val="0"/>
              </a:spcBef>
              <a:spcAft>
                <a:spcPts val="600"/>
              </a:spcAft>
            </a:pPr>
            <a:r>
              <a:rPr lang="en-US" sz="3300" b="1" kern="1200">
                <a:solidFill>
                  <a:schemeClr val="accent5">
                    <a:lumMod val="75000"/>
                  </a:schemeClr>
                </a:solidFill>
                <a:latin typeface="+mj-lt"/>
                <a:ea typeface="+mj-ea"/>
                <a:cs typeface="+mj-cs"/>
              </a:rPr>
              <a:t>CHOW </a:t>
            </a:r>
          </a:p>
          <a:p>
            <a:pPr>
              <a:lnSpc>
                <a:spcPct val="90000"/>
              </a:lnSpc>
              <a:spcBef>
                <a:spcPct val="0"/>
              </a:spcBef>
              <a:spcAft>
                <a:spcPts val="600"/>
              </a:spcAft>
            </a:pPr>
            <a:r>
              <a:rPr lang="en-US" sz="3300" b="1" kern="1200">
                <a:solidFill>
                  <a:schemeClr val="accent5">
                    <a:lumMod val="75000"/>
                  </a:schemeClr>
                </a:solidFill>
                <a:latin typeface="+mj-lt"/>
                <a:ea typeface="+mj-ea"/>
                <a:cs typeface="+mj-cs"/>
              </a:rPr>
              <a:t>Change of Ownership</a:t>
            </a:r>
          </a:p>
        </p:txBody>
      </p:sp>
      <p:sp>
        <p:nvSpPr>
          <p:cNvPr id="2" name="Date Placeholder 1">
            <a:extLst>
              <a:ext uri="{FF2B5EF4-FFF2-40B4-BE49-F238E27FC236}">
                <a16:creationId xmlns:a16="http://schemas.microsoft.com/office/drawing/2014/main" id="{7C94F5C0-6DF3-2D12-B8D1-7C521B5DE406}"/>
              </a:ext>
            </a:extLst>
          </p:cNvPr>
          <p:cNvSpPr>
            <a:spLocks noGrp="1"/>
          </p:cNvSpPr>
          <p:nvPr>
            <p:ph type="dt" sz="half" idx="10"/>
          </p:nvPr>
        </p:nvSpPr>
        <p:spPr/>
        <p:txBody>
          <a:bodyPr vert="horz" lIns="91440" tIns="45720" rIns="91440" bIns="45720" rtlCol="0" anchor="ctr">
            <a:normAutofit/>
          </a:bodyPr>
          <a:lstStyle/>
          <a:p>
            <a:pPr>
              <a:spcAft>
                <a:spcPts val="600"/>
              </a:spcAft>
              <a:defRPr/>
            </a:pPr>
            <a:r>
              <a:rPr lang="en-US">
                <a:solidFill>
                  <a:schemeClr val="tx1">
                    <a:tint val="75000"/>
                  </a:schemeClr>
                </a:solidFill>
              </a:rPr>
              <a:t>7/21/2026</a:t>
            </a:r>
          </a:p>
        </p:txBody>
      </p:sp>
      <p:sp>
        <p:nvSpPr>
          <p:cNvPr id="3" name="Slide Number Placeholder 2">
            <a:extLst>
              <a:ext uri="{FF2B5EF4-FFF2-40B4-BE49-F238E27FC236}">
                <a16:creationId xmlns:a16="http://schemas.microsoft.com/office/drawing/2014/main" id="{71D2E079-D9EB-EC51-064C-EBDF92261CE9}"/>
              </a:ext>
            </a:extLst>
          </p:cNvPr>
          <p:cNvSpPr>
            <a:spLocks noGrp="1"/>
          </p:cNvSpPr>
          <p:nvPr>
            <p:ph type="sldNum" sz="quarter" idx="12"/>
          </p:nvPr>
        </p:nvSpPr>
        <p:spPr/>
        <p:txBody>
          <a:bodyPr vert="horz" lIns="91440" tIns="45720" rIns="91440" bIns="45720" rtlCol="0" anchor="ctr">
            <a:normAutofit/>
          </a:bodyPr>
          <a:lstStyle/>
          <a:p>
            <a:pPr>
              <a:spcAft>
                <a:spcPts val="600"/>
              </a:spcAft>
              <a:defRPr/>
            </a:pPr>
            <a:fld id="{48FD3572-B86B-4083-B953-5D27BE9E57C8}" type="slidenum">
              <a:rPr lang="en-US" smtClean="0">
                <a:solidFill>
                  <a:schemeClr val="tx1">
                    <a:tint val="75000"/>
                  </a:schemeClr>
                </a:solidFill>
              </a:rPr>
              <a:pPr>
                <a:spcAft>
                  <a:spcPts val="600"/>
                </a:spcAft>
                <a:defRPr/>
              </a:pPr>
              <a:t>18</a:t>
            </a:fld>
            <a:endParaRPr lang="en-US">
              <a:solidFill>
                <a:schemeClr val="tx1">
                  <a:tint val="75000"/>
                </a:schemeClr>
              </a:solidFill>
            </a:endParaRPr>
          </a:p>
        </p:txBody>
      </p:sp>
      <p:graphicFrame>
        <p:nvGraphicFramePr>
          <p:cNvPr id="29" name="TextBox 8">
            <a:extLst>
              <a:ext uri="{FF2B5EF4-FFF2-40B4-BE49-F238E27FC236}">
                <a16:creationId xmlns:a16="http://schemas.microsoft.com/office/drawing/2014/main" id="{3184B9DA-4682-A223-31EA-BAD4FBFEC043}"/>
              </a:ext>
            </a:extLst>
          </p:cNvPr>
          <p:cNvGraphicFramePr/>
          <p:nvPr/>
        </p:nvGraphicFramePr>
        <p:xfrm>
          <a:off x="350982" y="1450109"/>
          <a:ext cx="11002818" cy="47268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10695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BC7E5-F111-29A9-D743-9AB3749E7B3B}"/>
              </a:ext>
            </a:extLst>
          </p:cNvPr>
          <p:cNvSpPr>
            <a:spLocks noGrp="1"/>
          </p:cNvSpPr>
          <p:nvPr>
            <p:ph type="title"/>
          </p:nvPr>
        </p:nvSpPr>
        <p:spPr>
          <a:xfrm>
            <a:off x="521989" y="169638"/>
            <a:ext cx="4109988" cy="752434"/>
          </a:xfrm>
        </p:spPr>
        <p:txBody>
          <a:bodyPr vert="horz" lIns="91440" tIns="45720" rIns="91440" bIns="45720" rtlCol="0" anchor="b">
            <a:normAutofit fontScale="90000"/>
          </a:bodyPr>
          <a:lstStyle/>
          <a:p>
            <a:r>
              <a:rPr lang="en-US" sz="4800" b="1" kern="1200">
                <a:solidFill>
                  <a:schemeClr val="accent5">
                    <a:lumMod val="50000"/>
                  </a:schemeClr>
                </a:solidFill>
                <a:cs typeface="Times New Roman" panose="02020603050405020304" pitchFamily="18" charset="0"/>
              </a:rPr>
              <a:t>Relocations</a:t>
            </a:r>
          </a:p>
        </p:txBody>
      </p:sp>
      <p:sp>
        <p:nvSpPr>
          <p:cNvPr id="3" name="Date Placeholder 2">
            <a:extLst>
              <a:ext uri="{FF2B5EF4-FFF2-40B4-BE49-F238E27FC236}">
                <a16:creationId xmlns:a16="http://schemas.microsoft.com/office/drawing/2014/main" id="{D770B014-8142-46ED-C840-08B7C79ACD5B}"/>
              </a:ext>
            </a:extLst>
          </p:cNvPr>
          <p:cNvSpPr>
            <a:spLocks noGrp="1"/>
          </p:cNvSpPr>
          <p:nvPr>
            <p:ph type="dt" sz="half" idx="10"/>
          </p:nvPr>
        </p:nvSpPr>
        <p:spPr/>
        <p:txBody>
          <a:bodyPr/>
          <a:lstStyle/>
          <a:p>
            <a:r>
              <a:rPr lang="en-US"/>
              <a:t>7/21/2026</a:t>
            </a:r>
          </a:p>
        </p:txBody>
      </p:sp>
      <p:sp>
        <p:nvSpPr>
          <p:cNvPr id="16" name="Slide Number Placeholder 15">
            <a:extLst>
              <a:ext uri="{FF2B5EF4-FFF2-40B4-BE49-F238E27FC236}">
                <a16:creationId xmlns:a16="http://schemas.microsoft.com/office/drawing/2014/main" id="{3B65D21A-8F2A-16CA-416B-22C4F03F266B}"/>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defRPr/>
            </a:pPr>
            <a:fld id="{E68F1C0E-076B-4C9D-A1F8-826B44A1103B}" type="slidenum">
              <a:rPr lang="en-US" smtClean="0">
                <a:solidFill>
                  <a:schemeClr val="tx1">
                    <a:tint val="75000"/>
                  </a:schemeClr>
                </a:solidFill>
              </a:rPr>
              <a:pPr>
                <a:spcAft>
                  <a:spcPts val="600"/>
                </a:spcAft>
                <a:defRPr/>
              </a:pPr>
              <a:t>19</a:t>
            </a:fld>
            <a:endParaRPr lang="en-US">
              <a:solidFill>
                <a:schemeClr val="tx1">
                  <a:tint val="75000"/>
                </a:schemeClr>
              </a:solidFill>
            </a:endParaRPr>
          </a:p>
        </p:txBody>
      </p:sp>
      <p:sp>
        <p:nvSpPr>
          <p:cNvPr id="11" name="Arrow: Pentagon 10">
            <a:extLst>
              <a:ext uri="{FF2B5EF4-FFF2-40B4-BE49-F238E27FC236}">
                <a16:creationId xmlns:a16="http://schemas.microsoft.com/office/drawing/2014/main" id="{CCBBA0B5-7971-F910-51D0-BB90FAD4AA3F}"/>
              </a:ext>
            </a:extLst>
          </p:cNvPr>
          <p:cNvSpPr/>
          <p:nvPr/>
        </p:nvSpPr>
        <p:spPr>
          <a:xfrm>
            <a:off x="6638240" y="1063129"/>
            <a:ext cx="5124638" cy="2380452"/>
          </a:xfrm>
          <a:prstGeom prst="homePlate">
            <a:avLst/>
          </a:prstGeom>
          <a:solidFill>
            <a:schemeClr val="accent5">
              <a:lumMod val="50000"/>
            </a:schemeClr>
          </a:solidFill>
          <a:ln w="3810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0" indent="0">
              <a:lnSpc>
                <a:spcPct val="100000"/>
              </a:lnSpc>
              <a:buNone/>
            </a:pPr>
            <a:r>
              <a:rPr lang="en-US" b="1">
                <a:solidFill>
                  <a:schemeClr val="bg1"/>
                </a:solidFill>
                <a:latin typeface="+mj-lt"/>
              </a:rPr>
              <a:t>Provider must complete a</a:t>
            </a:r>
            <a:r>
              <a:rPr lang="en-US" sz="1800" b="1">
                <a:solidFill>
                  <a:schemeClr val="bg1"/>
                </a:solidFill>
                <a:latin typeface="+mj-lt"/>
              </a:rPr>
              <a:t> relocation Smartsheet link for review and an onsite visit will be completed for final approval. </a:t>
            </a:r>
          </a:p>
        </p:txBody>
      </p:sp>
      <p:sp>
        <p:nvSpPr>
          <p:cNvPr id="12" name="Arrow: Pentagon 11">
            <a:extLst>
              <a:ext uri="{FF2B5EF4-FFF2-40B4-BE49-F238E27FC236}">
                <a16:creationId xmlns:a16="http://schemas.microsoft.com/office/drawing/2014/main" id="{CD6E9EB3-57B3-F993-0A6F-89676788F8A1}"/>
              </a:ext>
            </a:extLst>
          </p:cNvPr>
          <p:cNvSpPr/>
          <p:nvPr/>
        </p:nvSpPr>
        <p:spPr>
          <a:xfrm>
            <a:off x="3895813" y="3745527"/>
            <a:ext cx="5232740" cy="2380452"/>
          </a:xfrm>
          <a:prstGeom prst="homePlate">
            <a:avLst/>
          </a:prstGeom>
          <a:solidFill>
            <a:schemeClr val="accent5">
              <a:lumMod val="50000"/>
            </a:schemeClr>
          </a:solidFill>
          <a:ln w="3810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0" indent="0">
              <a:lnSpc>
                <a:spcPct val="100000"/>
              </a:lnSpc>
              <a:buNone/>
            </a:pPr>
            <a:r>
              <a:rPr lang="en-US" sz="1800" b="1">
                <a:solidFill>
                  <a:schemeClr val="bg1"/>
                </a:solidFill>
                <a:latin typeface="+mj-lt"/>
              </a:rPr>
              <a:t>Once the new location is approved, providers must submit a Change of Address form in MESA.</a:t>
            </a:r>
          </a:p>
        </p:txBody>
      </p:sp>
      <p:sp>
        <p:nvSpPr>
          <p:cNvPr id="13" name="Arrow: Pentagon 12">
            <a:extLst>
              <a:ext uri="{FF2B5EF4-FFF2-40B4-BE49-F238E27FC236}">
                <a16:creationId xmlns:a16="http://schemas.microsoft.com/office/drawing/2014/main" id="{5FD47E92-2495-D5AB-9A99-CCCC21BB5562}"/>
              </a:ext>
            </a:extLst>
          </p:cNvPr>
          <p:cNvSpPr/>
          <p:nvPr/>
        </p:nvSpPr>
        <p:spPr>
          <a:xfrm>
            <a:off x="521989" y="1063129"/>
            <a:ext cx="5031773" cy="2380452"/>
          </a:xfrm>
          <a:prstGeom prst="homePlate">
            <a:avLst>
              <a:gd name="adj" fmla="val 52478"/>
            </a:avLst>
          </a:prstGeom>
          <a:solidFill>
            <a:schemeClr val="accent5">
              <a:lumMod val="50000"/>
            </a:schemeClr>
          </a:solidFill>
          <a:ln w="3810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b="1">
                <a:solidFill>
                  <a:schemeClr val="bg1"/>
                </a:solidFill>
                <a:latin typeface="+mj-lt"/>
              </a:rPr>
              <a:t>T</a:t>
            </a:r>
            <a:r>
              <a:rPr lang="en-US" sz="1800" b="1">
                <a:solidFill>
                  <a:schemeClr val="bg1"/>
                </a:solidFill>
                <a:latin typeface="+mj-lt"/>
              </a:rPr>
              <a:t>he Office of Long Term Services &amp; Supports must complete a virtual site</a:t>
            </a:r>
            <a:r>
              <a:rPr lang="en-US" b="1">
                <a:solidFill>
                  <a:schemeClr val="bg1"/>
                </a:solidFill>
                <a:latin typeface="+mj-lt"/>
              </a:rPr>
              <a:t> visit</a:t>
            </a:r>
            <a:r>
              <a:rPr lang="en-US" sz="1800" b="1">
                <a:solidFill>
                  <a:schemeClr val="bg1"/>
                </a:solidFill>
                <a:latin typeface="+mj-lt"/>
              </a:rPr>
              <a:t> to ensure that the new location meets the requirements of an ADC facility before</a:t>
            </a:r>
            <a:r>
              <a:rPr lang="en-US" b="1">
                <a:solidFill>
                  <a:schemeClr val="bg1"/>
                </a:solidFill>
                <a:latin typeface="+mj-lt"/>
              </a:rPr>
              <a:t> owner signs</a:t>
            </a:r>
            <a:r>
              <a:rPr lang="en-US" sz="1800" b="1">
                <a:solidFill>
                  <a:schemeClr val="bg1"/>
                </a:solidFill>
                <a:latin typeface="+mj-lt"/>
              </a:rPr>
              <a:t> </a:t>
            </a:r>
            <a:r>
              <a:rPr lang="en-US" b="1">
                <a:solidFill>
                  <a:schemeClr val="bg1"/>
                </a:solidFill>
                <a:latin typeface="+mj-lt"/>
              </a:rPr>
              <a:t>a new</a:t>
            </a:r>
            <a:r>
              <a:rPr lang="en-US" sz="1800" b="1">
                <a:solidFill>
                  <a:schemeClr val="bg1"/>
                </a:solidFill>
                <a:latin typeface="+mj-lt"/>
              </a:rPr>
              <a:t> lease agreement or purchase. </a:t>
            </a:r>
          </a:p>
        </p:txBody>
      </p:sp>
      <p:pic>
        <p:nvPicPr>
          <p:cNvPr id="4" name="More Info Pic">
            <a:extLst>
              <a:ext uri="{FF2B5EF4-FFF2-40B4-BE49-F238E27FC236}">
                <a16:creationId xmlns:a16="http://schemas.microsoft.com/office/drawing/2014/main" id="{44F8F4BA-92A7-649B-1318-E1993CFF2DE8}"/>
              </a:ext>
            </a:extLst>
          </p:cNvPr>
          <p:cNvPicPr>
            <a:picLocks noChangeAspect="1"/>
          </p:cNvPicPr>
          <p:nvPr/>
        </p:nvPicPr>
        <p:blipFill>
          <a:blip r:embed="rId3"/>
          <a:stretch>
            <a:fillRect/>
          </a:stretch>
        </p:blipFill>
        <p:spPr>
          <a:xfrm>
            <a:off x="10530818" y="21763"/>
            <a:ext cx="1645964" cy="900309"/>
          </a:xfrm>
          <a:prstGeom prst="rect">
            <a:avLst/>
          </a:prstGeom>
        </p:spPr>
      </p:pic>
      <p:sp>
        <p:nvSpPr>
          <p:cNvPr id="5" name="More Info Text">
            <a:extLst>
              <a:ext uri="{FF2B5EF4-FFF2-40B4-BE49-F238E27FC236}">
                <a16:creationId xmlns:a16="http://schemas.microsoft.com/office/drawing/2014/main" id="{789EAD5A-51C9-AD7F-91DF-4BF2D03EBFA2}"/>
              </a:ext>
            </a:extLst>
          </p:cNvPr>
          <p:cNvSpPr/>
          <p:nvPr/>
        </p:nvSpPr>
        <p:spPr>
          <a:xfrm>
            <a:off x="4250564" y="589888"/>
            <a:ext cx="3534033" cy="5597611"/>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150" indent="0">
              <a:lnSpc>
                <a:spcPct val="90000"/>
              </a:lnSpc>
              <a:spcAft>
                <a:spcPts val="600"/>
              </a:spcAft>
              <a:buFont typeface="Wingdings" panose="05000000000000000000" pitchFamily="2" charset="2"/>
              <a:buNone/>
            </a:pPr>
            <a:r>
              <a:rPr lang="en-US" sz="1800">
                <a:solidFill>
                  <a:schemeClr val="bg1"/>
                </a:solidFill>
                <a:latin typeface="+mj-lt"/>
              </a:rPr>
              <a:t>P</a:t>
            </a:r>
            <a:r>
              <a:rPr lang="en-US" sz="1800" b="0" i="0" u="none" strike="noStrike" baseline="0">
                <a:solidFill>
                  <a:schemeClr val="bg1"/>
                </a:solidFill>
                <a:latin typeface="+mj-lt"/>
              </a:rPr>
              <a:t>roviders </a:t>
            </a:r>
            <a:r>
              <a:rPr lang="en-US" sz="1800">
                <a:solidFill>
                  <a:schemeClr val="bg1"/>
                </a:solidFill>
                <a:latin typeface="+mj-lt"/>
              </a:rPr>
              <a:t>must </a:t>
            </a:r>
            <a:r>
              <a:rPr lang="en-US" sz="1800" b="0" i="0" u="none" strike="noStrike" baseline="0">
                <a:solidFill>
                  <a:schemeClr val="bg1"/>
                </a:solidFill>
                <a:latin typeface="+mj-lt"/>
              </a:rPr>
              <a:t>submit any proposed changes to location, supervisory staffing, or organizational contact information, to the Division of Medicaid Office of LTSS for approval prior to implementing the requested change. </a:t>
            </a:r>
            <a:endParaRPr lang="en-US" sz="1800">
              <a:solidFill>
                <a:schemeClr val="bg1"/>
              </a:solidFill>
              <a:latin typeface="+mj-lt"/>
            </a:endParaRPr>
          </a:p>
          <a:p>
            <a:r>
              <a:rPr lang="en-US"/>
              <a:t>If you’re planning to relocate, contact our office first. We are happy to do a virtual walk though with you of your new location.</a:t>
            </a:r>
          </a:p>
        </p:txBody>
      </p:sp>
      <p:sp>
        <p:nvSpPr>
          <p:cNvPr id="7" name="TextBox 6">
            <a:extLst>
              <a:ext uri="{FF2B5EF4-FFF2-40B4-BE49-F238E27FC236}">
                <a16:creationId xmlns:a16="http://schemas.microsoft.com/office/drawing/2014/main" id="{58B3F0FB-553D-0834-4BA8-4226280CBEF1}"/>
              </a:ext>
            </a:extLst>
          </p:cNvPr>
          <p:cNvSpPr txBox="1"/>
          <p:nvPr/>
        </p:nvSpPr>
        <p:spPr>
          <a:xfrm>
            <a:off x="2209800" y="6305470"/>
            <a:ext cx="7973186" cy="369332"/>
          </a:xfrm>
          <a:prstGeom prst="rect">
            <a:avLst/>
          </a:prstGeom>
          <a:noFill/>
        </p:spPr>
        <p:txBody>
          <a:bodyPr wrap="square">
            <a:spAutoFit/>
          </a:bodyPr>
          <a:lstStyle/>
          <a:p>
            <a:r>
              <a:rPr lang="en-US">
                <a:solidFill>
                  <a:srgbClr val="00B0F0"/>
                </a:solidFill>
                <a:hlinkClick r:id="rId4"/>
              </a:rPr>
              <a:t>https://app.smartsheet.com/b/form/019ae5b0e27d7bd8ae23e8acf81e5ee1</a:t>
            </a:r>
            <a:endParaRPr lang="en-US">
              <a:solidFill>
                <a:srgbClr val="00B0F0"/>
              </a:solidFill>
            </a:endParaRPr>
          </a:p>
        </p:txBody>
      </p:sp>
      <p:sp>
        <p:nvSpPr>
          <p:cNvPr id="8" name="TextBox 7">
            <a:extLst>
              <a:ext uri="{FF2B5EF4-FFF2-40B4-BE49-F238E27FC236}">
                <a16:creationId xmlns:a16="http://schemas.microsoft.com/office/drawing/2014/main" id="{3F14458F-9237-B9C5-2282-718A976E940B}"/>
              </a:ext>
            </a:extLst>
          </p:cNvPr>
          <p:cNvSpPr txBox="1"/>
          <p:nvPr/>
        </p:nvSpPr>
        <p:spPr>
          <a:xfrm>
            <a:off x="1706448" y="6069528"/>
            <a:ext cx="1865319" cy="369332"/>
          </a:xfrm>
          <a:prstGeom prst="rect">
            <a:avLst/>
          </a:prstGeom>
          <a:noFill/>
        </p:spPr>
        <p:txBody>
          <a:bodyPr wrap="none" rtlCol="0">
            <a:spAutoFit/>
          </a:bodyPr>
          <a:lstStyle/>
          <a:p>
            <a:r>
              <a:rPr lang="en-US">
                <a:solidFill>
                  <a:schemeClr val="accent5">
                    <a:lumMod val="50000"/>
                  </a:schemeClr>
                </a:solidFill>
              </a:rPr>
              <a:t>Smartsheet Link:</a:t>
            </a:r>
          </a:p>
        </p:txBody>
      </p:sp>
    </p:spTree>
    <p:extLst>
      <p:ext uri="{BB962C8B-B14F-4D97-AF65-F5344CB8AC3E}">
        <p14:creationId xmlns:p14="http://schemas.microsoft.com/office/powerpoint/2010/main" val="3305213140"/>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5" grpId="0" animBg="1"/>
      <p:bldP spid="5"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9E8527-C856-C06D-4AAE-737263094B63}"/>
              </a:ext>
            </a:extLst>
          </p:cNvPr>
          <p:cNvSpPr>
            <a:spLocks noGrp="1"/>
          </p:cNvSpPr>
          <p:nvPr>
            <p:ph type="dt" sz="half" idx="10"/>
          </p:nvPr>
        </p:nvSpPr>
        <p:spPr/>
        <p:txBody>
          <a:bodyPr/>
          <a:lstStyle/>
          <a:p>
            <a:r>
              <a:rPr lang="en-US"/>
              <a:t>7/21/2026</a:t>
            </a:r>
          </a:p>
        </p:txBody>
      </p:sp>
      <p:sp>
        <p:nvSpPr>
          <p:cNvPr id="4" name="Slide Number Placeholder 3">
            <a:extLst>
              <a:ext uri="{FF2B5EF4-FFF2-40B4-BE49-F238E27FC236}">
                <a16:creationId xmlns:a16="http://schemas.microsoft.com/office/drawing/2014/main" id="{E6FDCFEA-9A89-739C-DD7C-042FB52DC8C5}"/>
              </a:ext>
            </a:extLst>
          </p:cNvPr>
          <p:cNvSpPr>
            <a:spLocks noGrp="1"/>
          </p:cNvSpPr>
          <p:nvPr>
            <p:ph type="sldNum" sz="quarter" idx="12"/>
          </p:nvPr>
        </p:nvSpPr>
        <p:spPr/>
        <p:txBody>
          <a:bodyPr/>
          <a:lstStyle/>
          <a:p>
            <a:fld id="{E68F1C0E-076B-4C9D-A1F8-826B44A1103B}" type="slidenum">
              <a:rPr lang="en-US" smtClean="0"/>
              <a:t>2</a:t>
            </a:fld>
            <a:endParaRPr lang="en-US"/>
          </a:p>
        </p:txBody>
      </p:sp>
      <p:cxnSp>
        <p:nvCxnSpPr>
          <p:cNvPr id="5" name="Straight Arrow Connector 4">
            <a:extLst>
              <a:ext uri="{FF2B5EF4-FFF2-40B4-BE49-F238E27FC236}">
                <a16:creationId xmlns:a16="http://schemas.microsoft.com/office/drawing/2014/main" id="{F40EB91C-176C-FCA1-8DDC-46DAD5399DAE}"/>
              </a:ext>
            </a:extLst>
          </p:cNvPr>
          <p:cNvCxnSpPr>
            <a:cxnSpLocks/>
          </p:cNvCxnSpPr>
          <p:nvPr/>
        </p:nvCxnSpPr>
        <p:spPr>
          <a:xfrm>
            <a:off x="1367422" y="4144027"/>
            <a:ext cx="9404958" cy="20873"/>
          </a:xfrm>
          <a:prstGeom prst="straightConnector1">
            <a:avLst/>
          </a:prstGeom>
          <a:ln w="57150"/>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CE3EB2F4-5AEC-604F-F119-B2D290FB7165}"/>
              </a:ext>
            </a:extLst>
          </p:cNvPr>
          <p:cNvCxnSpPr>
            <a:cxnSpLocks/>
          </p:cNvCxnSpPr>
          <p:nvPr/>
        </p:nvCxnSpPr>
        <p:spPr>
          <a:xfrm flipV="1">
            <a:off x="2160738" y="3695176"/>
            <a:ext cx="0" cy="459287"/>
          </a:xfrm>
          <a:prstGeom prst="straightConnector1">
            <a:avLst/>
          </a:prstGeom>
          <a:ln w="57150"/>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F59C1729-2A20-4FC5-C64D-C05AC484B8B9}"/>
              </a:ext>
            </a:extLst>
          </p:cNvPr>
          <p:cNvCxnSpPr>
            <a:cxnSpLocks/>
          </p:cNvCxnSpPr>
          <p:nvPr/>
        </p:nvCxnSpPr>
        <p:spPr>
          <a:xfrm flipV="1">
            <a:off x="7254655" y="1910217"/>
            <a:ext cx="10438" cy="490602"/>
          </a:xfrm>
          <a:prstGeom prst="straightConnector1">
            <a:avLst/>
          </a:prstGeom>
          <a:ln w="57150"/>
        </p:spPr>
        <p:style>
          <a:lnRef idx="2">
            <a:schemeClr val="accent1"/>
          </a:lnRef>
          <a:fillRef idx="0">
            <a:schemeClr val="accent1"/>
          </a:fillRef>
          <a:effectRef idx="1">
            <a:schemeClr val="accent1"/>
          </a:effectRef>
          <a:fontRef idx="minor">
            <a:schemeClr val="tx1"/>
          </a:fontRef>
        </p:style>
      </p:cxnSp>
      <p:sp>
        <p:nvSpPr>
          <p:cNvPr id="8" name="Slide Number Placeholder 3">
            <a:extLst>
              <a:ext uri="{FF2B5EF4-FFF2-40B4-BE49-F238E27FC236}">
                <a16:creationId xmlns:a16="http://schemas.microsoft.com/office/drawing/2014/main" id="{B7F852F6-F54C-C838-A958-2A482C213B4C}"/>
              </a:ext>
            </a:extLst>
          </p:cNvPr>
          <p:cNvSpPr>
            <a:spLocks noGrp="1"/>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8FD3572-B86B-4083-B953-5D27BE9E57C8}" type="slidenum">
              <a:rPr lang="en-US" smtClean="0"/>
              <a:pPr/>
              <a:t>2</a:t>
            </a:fld>
            <a:endParaRPr lang="en-US"/>
          </a:p>
        </p:txBody>
      </p:sp>
      <p:sp>
        <p:nvSpPr>
          <p:cNvPr id="9" name="Rectangle 4">
            <a:extLst>
              <a:ext uri="{FF2B5EF4-FFF2-40B4-BE49-F238E27FC236}">
                <a16:creationId xmlns:a16="http://schemas.microsoft.com/office/drawing/2014/main" id="{1C285B1A-B22A-91D3-A898-C09F2E97088E}"/>
              </a:ext>
            </a:extLst>
          </p:cNvPr>
          <p:cNvSpPr/>
          <p:nvPr/>
        </p:nvSpPr>
        <p:spPr>
          <a:xfrm>
            <a:off x="5135670" y="929013"/>
            <a:ext cx="4874712" cy="1085588"/>
          </a:xfrm>
          <a:prstGeom prst="roundRect">
            <a:avLst/>
          </a:prstGeom>
          <a:solidFill>
            <a:schemeClr val="tx2">
              <a:lumMod val="10000"/>
              <a:lumOff val="9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rgbClr val="163E64"/>
                </a:solidFill>
                <a:latin typeface="Aptos"/>
                <a:ea typeface="Verdana"/>
              </a:rPr>
              <a:t>Misty Jenkins</a:t>
            </a:r>
          </a:p>
          <a:p>
            <a:pPr algn="ctr"/>
            <a:r>
              <a:rPr lang="en-US" sz="1600">
                <a:solidFill>
                  <a:srgbClr val="163E64"/>
                </a:solidFill>
                <a:latin typeface="Aptos"/>
                <a:ea typeface="Verdana"/>
              </a:rPr>
              <a:t>Senior Director</a:t>
            </a:r>
          </a:p>
          <a:p>
            <a:pPr algn="ctr"/>
            <a:r>
              <a:rPr lang="en-US" sz="1600">
                <a:solidFill>
                  <a:srgbClr val="163E64"/>
                </a:solidFill>
                <a:latin typeface="Aptos"/>
                <a:ea typeface="Verdana"/>
              </a:rPr>
              <a:t>Long Term Services &amp; Supports</a:t>
            </a:r>
          </a:p>
        </p:txBody>
      </p:sp>
      <p:sp>
        <p:nvSpPr>
          <p:cNvPr id="10" name="Rectangle 4">
            <a:extLst>
              <a:ext uri="{FF2B5EF4-FFF2-40B4-BE49-F238E27FC236}">
                <a16:creationId xmlns:a16="http://schemas.microsoft.com/office/drawing/2014/main" id="{99156F16-9D63-56FA-6067-4F43662611C6}"/>
              </a:ext>
            </a:extLst>
          </p:cNvPr>
          <p:cNvSpPr/>
          <p:nvPr/>
        </p:nvSpPr>
        <p:spPr>
          <a:xfrm>
            <a:off x="647177" y="2713971"/>
            <a:ext cx="3006247" cy="1127342"/>
          </a:xfrm>
          <a:prstGeom prst="roundRect">
            <a:avLst/>
          </a:prstGeom>
          <a:solidFill>
            <a:schemeClr val="tx2">
              <a:lumMod val="10000"/>
              <a:lumOff val="9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rgbClr val="163E64"/>
                </a:solidFill>
                <a:latin typeface="Aptos"/>
                <a:ea typeface="Verdana"/>
              </a:rPr>
              <a:t>Nancy Dampier</a:t>
            </a:r>
          </a:p>
          <a:p>
            <a:pPr algn="ctr"/>
            <a:r>
              <a:rPr lang="en-US" sz="1600">
                <a:solidFill>
                  <a:srgbClr val="163E64"/>
                </a:solidFill>
                <a:ea typeface="Verdana"/>
              </a:rPr>
              <a:t>Director</a:t>
            </a:r>
          </a:p>
          <a:p>
            <a:pPr algn="ctr"/>
            <a:r>
              <a:rPr lang="en-US" sz="1600">
                <a:solidFill>
                  <a:srgbClr val="163E64"/>
                </a:solidFill>
                <a:ea typeface="Verdana"/>
              </a:rPr>
              <a:t>HCBS Provider Relations</a:t>
            </a:r>
          </a:p>
        </p:txBody>
      </p:sp>
      <p:sp>
        <p:nvSpPr>
          <p:cNvPr id="11" name="Rectangle 4">
            <a:extLst>
              <a:ext uri="{FF2B5EF4-FFF2-40B4-BE49-F238E27FC236}">
                <a16:creationId xmlns:a16="http://schemas.microsoft.com/office/drawing/2014/main" id="{C45B7197-56E3-C44A-86C5-3BFC6405C25C}"/>
              </a:ext>
            </a:extLst>
          </p:cNvPr>
          <p:cNvSpPr/>
          <p:nvPr/>
        </p:nvSpPr>
        <p:spPr>
          <a:xfrm>
            <a:off x="4144025" y="2713970"/>
            <a:ext cx="3006247" cy="1127342"/>
          </a:xfrm>
          <a:prstGeom prst="roundRect">
            <a:avLst/>
          </a:prstGeom>
          <a:solidFill>
            <a:schemeClr val="tx2">
              <a:lumMod val="10000"/>
              <a:lumOff val="9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rgbClr val="163E64"/>
                </a:solidFill>
                <a:latin typeface="Aptos"/>
                <a:ea typeface="Verdana"/>
              </a:rPr>
              <a:t>Gabrielle Grant</a:t>
            </a:r>
          </a:p>
          <a:p>
            <a:pPr algn="ctr"/>
            <a:r>
              <a:rPr lang="en-US" sz="1600">
                <a:solidFill>
                  <a:srgbClr val="163E64"/>
                </a:solidFill>
                <a:ea typeface="Verdana"/>
              </a:rPr>
              <a:t>LTSS Solutions Manager</a:t>
            </a:r>
          </a:p>
        </p:txBody>
      </p:sp>
      <p:sp>
        <p:nvSpPr>
          <p:cNvPr id="12" name="Rectangle 4">
            <a:extLst>
              <a:ext uri="{FF2B5EF4-FFF2-40B4-BE49-F238E27FC236}">
                <a16:creationId xmlns:a16="http://schemas.microsoft.com/office/drawing/2014/main" id="{380746AE-9923-B3DE-8EDB-74462B89C53D}"/>
              </a:ext>
            </a:extLst>
          </p:cNvPr>
          <p:cNvSpPr/>
          <p:nvPr/>
        </p:nvSpPr>
        <p:spPr>
          <a:xfrm>
            <a:off x="7693066" y="2713970"/>
            <a:ext cx="3006247" cy="1127342"/>
          </a:xfrm>
          <a:prstGeom prst="roundRect">
            <a:avLst/>
          </a:prstGeom>
          <a:solidFill>
            <a:schemeClr val="tx2">
              <a:lumMod val="10000"/>
              <a:lumOff val="90000"/>
            </a:schemeClr>
          </a:solid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rgbClr val="163E64"/>
                </a:solidFill>
                <a:latin typeface="Aptos"/>
                <a:ea typeface="Verdana"/>
              </a:rPr>
              <a:t>Paulette Johnson</a:t>
            </a:r>
          </a:p>
          <a:p>
            <a:pPr algn="ctr"/>
            <a:r>
              <a:rPr lang="en-US" sz="1600">
                <a:solidFill>
                  <a:srgbClr val="163E64"/>
                </a:solidFill>
                <a:ea typeface="Verdana"/>
              </a:rPr>
              <a:t>Director</a:t>
            </a:r>
          </a:p>
          <a:p>
            <a:pPr algn="ctr"/>
            <a:r>
              <a:rPr lang="en-US" sz="1600">
                <a:solidFill>
                  <a:srgbClr val="163E64"/>
                </a:solidFill>
                <a:ea typeface="Verdana"/>
              </a:rPr>
              <a:t>Long Term Care</a:t>
            </a:r>
            <a:endParaRPr lang="en-US">
              <a:solidFill>
                <a:srgbClr val="163E64"/>
              </a:solidFill>
            </a:endParaRPr>
          </a:p>
        </p:txBody>
      </p:sp>
      <p:sp>
        <p:nvSpPr>
          <p:cNvPr id="13" name="Rectangle 4">
            <a:extLst>
              <a:ext uri="{FF2B5EF4-FFF2-40B4-BE49-F238E27FC236}">
                <a16:creationId xmlns:a16="http://schemas.microsoft.com/office/drawing/2014/main" id="{6766B70F-700D-EA52-178E-BF1D8AD77142}"/>
              </a:ext>
            </a:extLst>
          </p:cNvPr>
          <p:cNvSpPr/>
          <p:nvPr/>
        </p:nvSpPr>
        <p:spPr>
          <a:xfrm>
            <a:off x="292272" y="4488490"/>
            <a:ext cx="2202493" cy="1440493"/>
          </a:xfrm>
          <a:prstGeom prst="roundRect">
            <a:avLst/>
          </a:prstGeom>
          <a:solidFill>
            <a:schemeClr val="tx2">
              <a:lumMod val="10000"/>
              <a:lumOff val="9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rgbClr val="163E64"/>
                </a:solidFill>
                <a:latin typeface="Aptos"/>
                <a:ea typeface="Verdana"/>
              </a:rPr>
              <a:t>Kenosha Williams</a:t>
            </a:r>
          </a:p>
          <a:p>
            <a:pPr algn="ctr"/>
            <a:r>
              <a:rPr lang="en-US" sz="1600">
                <a:solidFill>
                  <a:srgbClr val="163E64"/>
                </a:solidFill>
                <a:ea typeface="Verdana"/>
              </a:rPr>
              <a:t>Lead Reviewer</a:t>
            </a:r>
          </a:p>
          <a:p>
            <a:pPr algn="ctr"/>
            <a:r>
              <a:rPr lang="en-US" sz="1600">
                <a:solidFill>
                  <a:srgbClr val="163E64"/>
                </a:solidFill>
                <a:ea typeface="Verdana"/>
              </a:rPr>
              <a:t>E&amp;D Provider Enrollment</a:t>
            </a:r>
          </a:p>
        </p:txBody>
      </p:sp>
      <p:sp>
        <p:nvSpPr>
          <p:cNvPr id="14" name="Rectangle 4">
            <a:extLst>
              <a:ext uri="{FF2B5EF4-FFF2-40B4-BE49-F238E27FC236}">
                <a16:creationId xmlns:a16="http://schemas.microsoft.com/office/drawing/2014/main" id="{0050D1A9-9D68-C6B2-F4F0-E22DF9F65DC1}"/>
              </a:ext>
            </a:extLst>
          </p:cNvPr>
          <p:cNvSpPr/>
          <p:nvPr/>
        </p:nvSpPr>
        <p:spPr>
          <a:xfrm>
            <a:off x="2661779" y="4488489"/>
            <a:ext cx="2202493" cy="1440493"/>
          </a:xfrm>
          <a:prstGeom prst="roundRect">
            <a:avLst/>
          </a:prstGeom>
          <a:solidFill>
            <a:schemeClr val="tx2">
              <a:lumMod val="10000"/>
              <a:lumOff val="9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rgbClr val="163E64"/>
                </a:solidFill>
                <a:latin typeface="Aptos"/>
                <a:ea typeface="Verdana"/>
              </a:rPr>
              <a:t>Alexis Martin</a:t>
            </a:r>
          </a:p>
          <a:p>
            <a:pPr algn="ctr"/>
            <a:r>
              <a:rPr lang="en-US" sz="1500">
                <a:solidFill>
                  <a:srgbClr val="163E64"/>
                </a:solidFill>
                <a:ea typeface="Verdana"/>
              </a:rPr>
              <a:t>Reviewer</a:t>
            </a:r>
          </a:p>
          <a:p>
            <a:pPr algn="ctr"/>
            <a:r>
              <a:rPr lang="en-US" sz="1500">
                <a:solidFill>
                  <a:srgbClr val="163E64"/>
                </a:solidFill>
                <a:ea typeface="Verdana"/>
              </a:rPr>
              <a:t>E&amp;D Provider Enrollment</a:t>
            </a:r>
            <a:endParaRPr lang="en-US">
              <a:solidFill>
                <a:srgbClr val="163E64"/>
              </a:solidFill>
            </a:endParaRPr>
          </a:p>
        </p:txBody>
      </p:sp>
      <p:sp>
        <p:nvSpPr>
          <p:cNvPr id="15" name="Rectangle 4">
            <a:extLst>
              <a:ext uri="{FF2B5EF4-FFF2-40B4-BE49-F238E27FC236}">
                <a16:creationId xmlns:a16="http://schemas.microsoft.com/office/drawing/2014/main" id="{67FC9E4F-2983-97A8-7889-BEDFE06A84BD}"/>
              </a:ext>
            </a:extLst>
          </p:cNvPr>
          <p:cNvSpPr/>
          <p:nvPr/>
        </p:nvSpPr>
        <p:spPr>
          <a:xfrm>
            <a:off x="5031285" y="4488489"/>
            <a:ext cx="2202493" cy="1440493"/>
          </a:xfrm>
          <a:prstGeom prst="roundRect">
            <a:avLst/>
          </a:prstGeom>
          <a:solidFill>
            <a:schemeClr val="tx2">
              <a:lumMod val="10000"/>
              <a:lumOff val="9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rgbClr val="163E64"/>
                </a:solidFill>
                <a:latin typeface="Aptos"/>
                <a:ea typeface="Verdana"/>
              </a:rPr>
              <a:t>Penelope Boyd</a:t>
            </a:r>
          </a:p>
          <a:p>
            <a:pPr algn="ctr"/>
            <a:r>
              <a:rPr lang="en-US" sz="1600">
                <a:solidFill>
                  <a:srgbClr val="163E64"/>
                </a:solidFill>
                <a:ea typeface="Verdana"/>
              </a:rPr>
              <a:t>CSP Beneficiary Support</a:t>
            </a:r>
            <a:endParaRPr lang="en-US">
              <a:solidFill>
                <a:srgbClr val="163E64"/>
              </a:solidFill>
            </a:endParaRPr>
          </a:p>
        </p:txBody>
      </p:sp>
      <p:sp>
        <p:nvSpPr>
          <p:cNvPr id="16" name="Rectangle 4">
            <a:extLst>
              <a:ext uri="{FF2B5EF4-FFF2-40B4-BE49-F238E27FC236}">
                <a16:creationId xmlns:a16="http://schemas.microsoft.com/office/drawing/2014/main" id="{8AA93865-DF7D-7807-6694-15D243A02DD3}"/>
              </a:ext>
            </a:extLst>
          </p:cNvPr>
          <p:cNvSpPr/>
          <p:nvPr/>
        </p:nvSpPr>
        <p:spPr>
          <a:xfrm>
            <a:off x="7411229" y="4488489"/>
            <a:ext cx="2077234" cy="1440493"/>
          </a:xfrm>
          <a:prstGeom prst="roundRect">
            <a:avLst/>
          </a:prstGeom>
          <a:solidFill>
            <a:schemeClr val="tx2">
              <a:lumMod val="10000"/>
              <a:lumOff val="9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rgbClr val="163E64"/>
                </a:solidFill>
                <a:latin typeface="Aptos"/>
                <a:ea typeface="Verdana"/>
              </a:rPr>
              <a:t>Terri Wilkerson</a:t>
            </a:r>
            <a:endParaRPr lang="en-US">
              <a:solidFill>
                <a:srgbClr val="163E64"/>
              </a:solidFill>
            </a:endParaRPr>
          </a:p>
          <a:p>
            <a:pPr algn="ctr"/>
            <a:r>
              <a:rPr lang="en-US" sz="1600">
                <a:solidFill>
                  <a:srgbClr val="163E64"/>
                </a:solidFill>
                <a:ea typeface="Verdana"/>
              </a:rPr>
              <a:t>E&amp;D Beneficiary Support</a:t>
            </a:r>
            <a:endParaRPr lang="en-US">
              <a:solidFill>
                <a:srgbClr val="163E64"/>
              </a:solidFill>
            </a:endParaRPr>
          </a:p>
        </p:txBody>
      </p:sp>
      <p:sp>
        <p:nvSpPr>
          <p:cNvPr id="17" name="Rectangle 4">
            <a:extLst>
              <a:ext uri="{FF2B5EF4-FFF2-40B4-BE49-F238E27FC236}">
                <a16:creationId xmlns:a16="http://schemas.microsoft.com/office/drawing/2014/main" id="{BEB7228A-C5AE-6D07-9FA2-A5189A33747D}"/>
              </a:ext>
            </a:extLst>
          </p:cNvPr>
          <p:cNvSpPr/>
          <p:nvPr/>
        </p:nvSpPr>
        <p:spPr>
          <a:xfrm>
            <a:off x="9676354" y="4488489"/>
            <a:ext cx="2202493" cy="1440493"/>
          </a:xfrm>
          <a:prstGeom prst="roundRect">
            <a:avLst/>
          </a:prstGeom>
          <a:solidFill>
            <a:schemeClr val="tx2">
              <a:lumMod val="10000"/>
              <a:lumOff val="9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a:solidFill>
                  <a:srgbClr val="163E64"/>
                </a:solidFill>
                <a:latin typeface="Aptos"/>
                <a:ea typeface="Verdana"/>
              </a:rPr>
              <a:t>Estel Stringer</a:t>
            </a:r>
          </a:p>
          <a:p>
            <a:pPr algn="ctr"/>
            <a:r>
              <a:rPr lang="en-US" sz="1600">
                <a:solidFill>
                  <a:srgbClr val="163E64"/>
                </a:solidFill>
                <a:ea typeface="Verdana"/>
              </a:rPr>
              <a:t>ID/DD Beneficiary Support</a:t>
            </a:r>
          </a:p>
        </p:txBody>
      </p:sp>
      <p:cxnSp>
        <p:nvCxnSpPr>
          <p:cNvPr id="18" name="Straight Arrow Connector 17">
            <a:extLst>
              <a:ext uri="{FF2B5EF4-FFF2-40B4-BE49-F238E27FC236}">
                <a16:creationId xmlns:a16="http://schemas.microsoft.com/office/drawing/2014/main" id="{9EF61C05-EC6E-530F-846F-1027ACAB130A}"/>
              </a:ext>
            </a:extLst>
          </p:cNvPr>
          <p:cNvCxnSpPr/>
          <p:nvPr/>
        </p:nvCxnSpPr>
        <p:spPr>
          <a:xfrm>
            <a:off x="2035478" y="2379943"/>
            <a:ext cx="7317288" cy="31315"/>
          </a:xfrm>
          <a:prstGeom prst="straightConnector1">
            <a:avLst/>
          </a:prstGeom>
          <a:ln w="57150"/>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A2C5B5BB-5A89-101F-9B03-0122AF9B3F76}"/>
              </a:ext>
            </a:extLst>
          </p:cNvPr>
          <p:cNvCxnSpPr/>
          <p:nvPr/>
        </p:nvCxnSpPr>
        <p:spPr>
          <a:xfrm>
            <a:off x="9331892" y="2421698"/>
            <a:ext cx="6262" cy="30689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1326DC9E-27C6-64E2-1568-51CDACF48DD2}"/>
              </a:ext>
            </a:extLst>
          </p:cNvPr>
          <p:cNvCxnSpPr>
            <a:cxnSpLocks/>
          </p:cNvCxnSpPr>
          <p:nvPr/>
        </p:nvCxnSpPr>
        <p:spPr>
          <a:xfrm>
            <a:off x="5782850" y="2432137"/>
            <a:ext cx="6262" cy="296452"/>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15C855DE-D574-2C50-80EF-DF794202CB6E}"/>
              </a:ext>
            </a:extLst>
          </p:cNvPr>
          <p:cNvCxnSpPr>
            <a:cxnSpLocks/>
          </p:cNvCxnSpPr>
          <p:nvPr/>
        </p:nvCxnSpPr>
        <p:spPr>
          <a:xfrm flipH="1">
            <a:off x="2041742" y="2390382"/>
            <a:ext cx="14614" cy="327768"/>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1DE90F74-711D-824C-EFB6-AFEB251709F2}"/>
              </a:ext>
            </a:extLst>
          </p:cNvPr>
          <p:cNvCxnSpPr>
            <a:cxnSpLocks/>
          </p:cNvCxnSpPr>
          <p:nvPr/>
        </p:nvCxnSpPr>
        <p:spPr>
          <a:xfrm>
            <a:off x="1398740" y="4133587"/>
            <a:ext cx="6262" cy="359083"/>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965BDFB6-B214-37AB-AD9D-30F980410284}"/>
              </a:ext>
            </a:extLst>
          </p:cNvPr>
          <p:cNvCxnSpPr>
            <a:cxnSpLocks/>
          </p:cNvCxnSpPr>
          <p:nvPr/>
        </p:nvCxnSpPr>
        <p:spPr>
          <a:xfrm>
            <a:off x="3757808" y="4133587"/>
            <a:ext cx="6262" cy="348645"/>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F1B33C45-570F-D394-5A19-F776F1033B53}"/>
              </a:ext>
            </a:extLst>
          </p:cNvPr>
          <p:cNvCxnSpPr>
            <a:cxnSpLocks/>
          </p:cNvCxnSpPr>
          <p:nvPr/>
        </p:nvCxnSpPr>
        <p:spPr>
          <a:xfrm>
            <a:off x="6116876" y="4154464"/>
            <a:ext cx="6262" cy="338206"/>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36FDB5CD-8BCA-4F23-0A05-42A97B7D8A1F}"/>
              </a:ext>
            </a:extLst>
          </p:cNvPr>
          <p:cNvCxnSpPr>
            <a:cxnSpLocks/>
          </p:cNvCxnSpPr>
          <p:nvPr/>
        </p:nvCxnSpPr>
        <p:spPr>
          <a:xfrm>
            <a:off x="8434191" y="4154465"/>
            <a:ext cx="6262" cy="327768"/>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F97D3844-97BC-4BE4-12F4-946C0E1BF33E}"/>
              </a:ext>
            </a:extLst>
          </p:cNvPr>
          <p:cNvCxnSpPr>
            <a:cxnSpLocks/>
          </p:cNvCxnSpPr>
          <p:nvPr/>
        </p:nvCxnSpPr>
        <p:spPr>
          <a:xfrm>
            <a:off x="10772383" y="4144027"/>
            <a:ext cx="6263" cy="348643"/>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27" name="Rectangle: Rounded Corners 26">
            <a:extLst>
              <a:ext uri="{FF2B5EF4-FFF2-40B4-BE49-F238E27FC236}">
                <a16:creationId xmlns:a16="http://schemas.microsoft.com/office/drawing/2014/main" id="{26A3791E-DC51-CE00-8CFD-B4967B61D619}"/>
              </a:ext>
            </a:extLst>
          </p:cNvPr>
          <p:cNvSpPr/>
          <p:nvPr/>
        </p:nvSpPr>
        <p:spPr>
          <a:xfrm>
            <a:off x="331593" y="347484"/>
            <a:ext cx="4347487" cy="1299400"/>
          </a:xfrm>
          <a:prstGeom prst="roundRect">
            <a:avLst>
              <a:gd name="adj" fmla="val 11716"/>
            </a:avLst>
          </a:prstGeom>
          <a:solidFill>
            <a:srgbClr val="163E64"/>
          </a:solidFill>
          <a:ln>
            <a:solidFill>
              <a:schemeClr val="tx1"/>
            </a:solidFill>
          </a:ln>
          <a:scene3d>
            <a:camera prst="orthographicFront"/>
            <a:lightRig rig="threePt" dir="t"/>
          </a:scene3d>
          <a:sp3d>
            <a:bevelT/>
          </a:sp3d>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p>
        </p:txBody>
      </p:sp>
      <p:sp>
        <p:nvSpPr>
          <p:cNvPr id="28" name="Rectangle: Rounded Corners 27">
            <a:extLst>
              <a:ext uri="{FF2B5EF4-FFF2-40B4-BE49-F238E27FC236}">
                <a16:creationId xmlns:a16="http://schemas.microsoft.com/office/drawing/2014/main" id="{53A53D25-D9B0-72BF-CEEB-15126A0105C4}"/>
              </a:ext>
            </a:extLst>
          </p:cNvPr>
          <p:cNvSpPr/>
          <p:nvPr/>
        </p:nvSpPr>
        <p:spPr>
          <a:xfrm>
            <a:off x="496933" y="473952"/>
            <a:ext cx="3995930" cy="1040243"/>
          </a:xfrm>
          <a:prstGeom prst="roundRect">
            <a:avLst>
              <a:gd name="adj" fmla="val 10000"/>
            </a:avLst>
          </a:prstGeom>
          <a:solidFill>
            <a:schemeClr val="tx2">
              <a:lumMod val="10000"/>
              <a:lumOff val="90000"/>
            </a:schemeClr>
          </a:solidFill>
          <a:ln>
            <a:solidFill>
              <a:schemeClr val="tx2"/>
            </a:solidFill>
          </a:ln>
          <a:scene3d>
            <a:camera prst="orthographicFront"/>
            <a:lightRig rig="threePt" dir="t"/>
          </a:scene3d>
          <a:sp3d>
            <a:bevelT/>
          </a:sp3d>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a:lstStyle>
            <a:defPPr>
              <a:defRPr lang="en-US"/>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endParaRPr lang="en-US"/>
          </a:p>
        </p:txBody>
      </p:sp>
      <p:sp>
        <p:nvSpPr>
          <p:cNvPr id="29" name="Title 1">
            <a:extLst>
              <a:ext uri="{FF2B5EF4-FFF2-40B4-BE49-F238E27FC236}">
                <a16:creationId xmlns:a16="http://schemas.microsoft.com/office/drawing/2014/main" id="{8D62E49F-044C-6E7F-05F5-9362E9FB45CC}"/>
              </a:ext>
            </a:extLst>
          </p:cNvPr>
          <p:cNvSpPr txBox="1">
            <a:spLocks/>
          </p:cNvSpPr>
          <p:nvPr/>
        </p:nvSpPr>
        <p:spPr>
          <a:xfrm>
            <a:off x="651579" y="349686"/>
            <a:ext cx="3676198" cy="1309652"/>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a:solidFill>
                  <a:srgbClr val="163E64"/>
                </a:solidFill>
                <a:latin typeface="Times New Roman"/>
                <a:cs typeface="Times New Roman"/>
              </a:rPr>
              <a:t>LTSS Team</a:t>
            </a:r>
          </a:p>
        </p:txBody>
      </p:sp>
    </p:spTree>
    <p:extLst>
      <p:ext uri="{BB962C8B-B14F-4D97-AF65-F5344CB8AC3E}">
        <p14:creationId xmlns:p14="http://schemas.microsoft.com/office/powerpoint/2010/main" val="971661808"/>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DBB08D-12C9-EECA-C78F-2D38ECBB423D}"/>
              </a:ext>
            </a:extLst>
          </p:cNvPr>
          <p:cNvSpPr txBox="1"/>
          <p:nvPr/>
        </p:nvSpPr>
        <p:spPr>
          <a:xfrm>
            <a:off x="3052011" y="136525"/>
            <a:ext cx="7093017" cy="982412"/>
          </a:xfrm>
          <a:prstGeom prst="rect">
            <a:avLst/>
          </a:prstGeom>
        </p:spPr>
        <p:txBody>
          <a:bodyPr vert="horz" lIns="91440" tIns="45720" rIns="91440" bIns="45720" rtlCol="0" anchor="ctr">
            <a:noAutofit/>
          </a:bodyPr>
          <a:lstStyle/>
          <a:p>
            <a:pPr>
              <a:lnSpc>
                <a:spcPct val="90000"/>
              </a:lnSpc>
              <a:spcBef>
                <a:spcPct val="0"/>
              </a:spcBef>
              <a:spcAft>
                <a:spcPts val="600"/>
              </a:spcAft>
            </a:pPr>
            <a:r>
              <a:rPr lang="en-US" sz="4800" b="1">
                <a:solidFill>
                  <a:schemeClr val="accent5">
                    <a:lumMod val="50000"/>
                  </a:schemeClr>
                </a:solidFill>
                <a:latin typeface="+mj-lt"/>
                <a:ea typeface="+mj-ea"/>
                <a:cs typeface="+mj-cs"/>
              </a:rPr>
              <a:t>Business Line of Credit</a:t>
            </a:r>
          </a:p>
        </p:txBody>
      </p:sp>
      <p:sp>
        <p:nvSpPr>
          <p:cNvPr id="5" name="Date Placeholder 4">
            <a:extLst>
              <a:ext uri="{FF2B5EF4-FFF2-40B4-BE49-F238E27FC236}">
                <a16:creationId xmlns:a16="http://schemas.microsoft.com/office/drawing/2014/main" id="{914E7C26-8871-C7F5-396C-3298F42DC863}"/>
              </a:ext>
            </a:extLst>
          </p:cNvPr>
          <p:cNvSpPr>
            <a:spLocks noGrp="1"/>
          </p:cNvSpPr>
          <p:nvPr>
            <p:ph type="dt" sz="half" idx="10"/>
          </p:nvPr>
        </p:nvSpPr>
        <p:spPr/>
        <p:txBody>
          <a:bodyPr/>
          <a:lstStyle/>
          <a:p>
            <a:r>
              <a:rPr lang="en-US"/>
              <a:t>7/21/2026</a:t>
            </a:r>
          </a:p>
        </p:txBody>
      </p:sp>
      <p:sp>
        <p:nvSpPr>
          <p:cNvPr id="2" name="Slide Number Placeholder 1">
            <a:extLst>
              <a:ext uri="{FF2B5EF4-FFF2-40B4-BE49-F238E27FC236}">
                <a16:creationId xmlns:a16="http://schemas.microsoft.com/office/drawing/2014/main" id="{2CB298D8-A3A7-5594-8A8C-0DA6D1F4D94D}"/>
              </a:ext>
            </a:extLst>
          </p:cNvPr>
          <p:cNvSpPr>
            <a:spLocks noGrp="1"/>
          </p:cNvSpPr>
          <p:nvPr>
            <p:ph type="sldNum" sz="quarter" idx="12"/>
          </p:nvPr>
        </p:nvSpPr>
        <p:spPr/>
        <p:txBody>
          <a:bodyPr vert="horz" lIns="91440" tIns="45720" rIns="91440" bIns="45720" rtlCol="0" anchor="ctr">
            <a:normAutofit/>
          </a:bodyPr>
          <a:lstStyle/>
          <a:p>
            <a:pPr>
              <a:spcAft>
                <a:spcPts val="600"/>
              </a:spcAft>
              <a:defRPr/>
            </a:pPr>
            <a:fld id="{E68F1C0E-076B-4C9D-A1F8-826B44A1103B}" type="slidenum">
              <a:rPr lang="en-US" smtClean="0">
                <a:solidFill>
                  <a:prstClr val="black">
                    <a:tint val="75000"/>
                  </a:prstClr>
                </a:solidFill>
                <a:latin typeface="Calibri" panose="020F0502020204030204"/>
              </a:rPr>
              <a:pPr>
                <a:spcAft>
                  <a:spcPts val="600"/>
                </a:spcAft>
                <a:defRPr/>
              </a:pPr>
              <a:t>20</a:t>
            </a:fld>
            <a:endParaRPr lang="en-US">
              <a:solidFill>
                <a:prstClr val="black">
                  <a:tint val="75000"/>
                </a:prstClr>
              </a:solidFill>
              <a:latin typeface="Calibri" panose="020F0502020204030204"/>
            </a:endParaRPr>
          </a:p>
        </p:txBody>
      </p:sp>
      <p:graphicFrame>
        <p:nvGraphicFramePr>
          <p:cNvPr id="9" name="TextBox 4">
            <a:extLst>
              <a:ext uri="{FF2B5EF4-FFF2-40B4-BE49-F238E27FC236}">
                <a16:creationId xmlns:a16="http://schemas.microsoft.com/office/drawing/2014/main" id="{7F605DA0-6DD0-ABB3-968E-901EE5647079}"/>
              </a:ext>
            </a:extLst>
          </p:cNvPr>
          <p:cNvGraphicFramePr/>
          <p:nvPr/>
        </p:nvGraphicFramePr>
        <p:xfrm>
          <a:off x="-1" y="1004078"/>
          <a:ext cx="12188952" cy="58762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More Info Pic">
            <a:extLst>
              <a:ext uri="{FF2B5EF4-FFF2-40B4-BE49-F238E27FC236}">
                <a16:creationId xmlns:a16="http://schemas.microsoft.com/office/drawing/2014/main" id="{21A3E604-FDB1-ADE7-C537-F6BA0C9DF31A}"/>
              </a:ext>
            </a:extLst>
          </p:cNvPr>
          <p:cNvPicPr>
            <a:picLocks noChangeAspect="1"/>
          </p:cNvPicPr>
          <p:nvPr/>
        </p:nvPicPr>
        <p:blipFill>
          <a:blip r:embed="rId8"/>
          <a:stretch>
            <a:fillRect/>
          </a:stretch>
        </p:blipFill>
        <p:spPr>
          <a:xfrm>
            <a:off x="10280822" y="136525"/>
            <a:ext cx="1607311" cy="879167"/>
          </a:xfrm>
          <a:prstGeom prst="rect">
            <a:avLst/>
          </a:prstGeom>
        </p:spPr>
      </p:pic>
      <p:sp>
        <p:nvSpPr>
          <p:cNvPr id="7" name="More Info Text">
            <a:extLst>
              <a:ext uri="{FF2B5EF4-FFF2-40B4-BE49-F238E27FC236}">
                <a16:creationId xmlns:a16="http://schemas.microsoft.com/office/drawing/2014/main" id="{22D28720-AFA8-9AB6-ADEF-36A1E87036AD}"/>
              </a:ext>
            </a:extLst>
          </p:cNvPr>
          <p:cNvSpPr/>
          <p:nvPr/>
        </p:nvSpPr>
        <p:spPr>
          <a:xfrm>
            <a:off x="2734598" y="2124738"/>
            <a:ext cx="7339913" cy="3501939"/>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Prior to the implementation of MESA, newly enrolling providers were required to establish a business line of credit.</a:t>
            </a:r>
          </a:p>
          <a:p>
            <a:r>
              <a:rPr lang="en-US"/>
              <a:t>With updates to the Administrative Code, all E&amp;D providers are required to establish and now maintain a business line of credit for operations as proof of financial solvency.</a:t>
            </a:r>
          </a:p>
          <a:p>
            <a:r>
              <a:rPr lang="en-US"/>
              <a:t>To ensure continuity of business operations and member services, providers must maintain a line of credit available to use in the event that there are reimbursement delays in claims processing with the Division of Medicaid. The line of credit will ensure that your agency can continue payroll processes.</a:t>
            </a:r>
          </a:p>
        </p:txBody>
      </p:sp>
    </p:spTree>
    <p:extLst>
      <p:ext uri="{BB962C8B-B14F-4D97-AF65-F5344CB8AC3E}">
        <p14:creationId xmlns:p14="http://schemas.microsoft.com/office/powerpoint/2010/main" val="1351461128"/>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A47FEB4-1294-ABC9-FA0F-7931DC145CB1}"/>
              </a:ext>
            </a:extLst>
          </p:cNvPr>
          <p:cNvSpPr txBox="1"/>
          <p:nvPr/>
        </p:nvSpPr>
        <p:spPr>
          <a:xfrm>
            <a:off x="86627" y="136797"/>
            <a:ext cx="11617694" cy="777604"/>
          </a:xfrm>
          <a:prstGeom prst="rect">
            <a:avLst/>
          </a:prstGeom>
        </p:spPr>
        <p:txBody>
          <a:bodyPr vert="horz" lIns="91440" tIns="45720" rIns="91440" bIns="45720" rtlCol="0" anchor="t">
            <a:normAutofit fontScale="92500"/>
          </a:bodyPr>
          <a:lstStyle/>
          <a:p>
            <a:pPr>
              <a:lnSpc>
                <a:spcPct val="90000"/>
              </a:lnSpc>
              <a:spcAft>
                <a:spcPts val="600"/>
              </a:spcAft>
            </a:pPr>
            <a:r>
              <a:rPr lang="en-US" sz="2000" b="1">
                <a:solidFill>
                  <a:schemeClr val="accent5">
                    <a:lumMod val="50000"/>
                  </a:schemeClr>
                </a:solidFill>
              </a:rPr>
              <a:t>There are key differences of a business line of credit and a business loan. A loan is a one-time disbursement, whereas a line of credit is revolving and you only pay interest on the amount you draw.</a:t>
            </a:r>
          </a:p>
        </p:txBody>
      </p:sp>
      <p:sp>
        <p:nvSpPr>
          <p:cNvPr id="4" name="Date Placeholder 3">
            <a:extLst>
              <a:ext uri="{FF2B5EF4-FFF2-40B4-BE49-F238E27FC236}">
                <a16:creationId xmlns:a16="http://schemas.microsoft.com/office/drawing/2014/main" id="{74FF67D0-8E63-097F-AE2C-819320A12F89}"/>
              </a:ext>
            </a:extLst>
          </p:cNvPr>
          <p:cNvSpPr>
            <a:spLocks noGrp="1"/>
          </p:cNvSpPr>
          <p:nvPr>
            <p:ph type="dt" sz="half" idx="10"/>
          </p:nvPr>
        </p:nvSpPr>
        <p:spPr/>
        <p:txBody>
          <a:bodyPr/>
          <a:lstStyle/>
          <a:p>
            <a:r>
              <a:rPr lang="en-US"/>
              <a:t>7/21/2026</a:t>
            </a:r>
          </a:p>
        </p:txBody>
      </p:sp>
      <p:sp>
        <p:nvSpPr>
          <p:cNvPr id="2" name="Slide Number Placeholder 1">
            <a:extLst>
              <a:ext uri="{FF2B5EF4-FFF2-40B4-BE49-F238E27FC236}">
                <a16:creationId xmlns:a16="http://schemas.microsoft.com/office/drawing/2014/main" id="{129A7724-BB92-3C77-8657-73A51398567F}"/>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defRPr/>
            </a:pPr>
            <a:fld id="{3970EB7F-EE7F-4D27-B2C8-13BEAE83BC5E}" type="slidenum">
              <a:rPr lang="en-US" sz="1100">
                <a:solidFill>
                  <a:srgbClr val="FFFFFF"/>
                </a:solidFill>
              </a:rPr>
              <a:pPr>
                <a:spcAft>
                  <a:spcPts val="600"/>
                </a:spcAft>
                <a:defRPr/>
              </a:pPr>
              <a:t>21</a:t>
            </a:fld>
            <a:endParaRPr lang="en-US" sz="1100">
              <a:solidFill>
                <a:srgbClr val="FFFFFF"/>
              </a:solidFill>
            </a:endParaRPr>
          </a:p>
        </p:txBody>
      </p:sp>
      <p:graphicFrame>
        <p:nvGraphicFramePr>
          <p:cNvPr id="16" name="Diagram 15">
            <a:extLst>
              <a:ext uri="{FF2B5EF4-FFF2-40B4-BE49-F238E27FC236}">
                <a16:creationId xmlns:a16="http://schemas.microsoft.com/office/drawing/2014/main" id="{206A081A-ACA5-21C6-766B-DC414DDAC205}"/>
              </a:ext>
            </a:extLst>
          </p:cNvPr>
          <p:cNvGraphicFramePr/>
          <p:nvPr/>
        </p:nvGraphicFramePr>
        <p:xfrm>
          <a:off x="153909" y="914401"/>
          <a:ext cx="11832752" cy="55044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9" name="Graphic 28" descr="Dollar with solid fill">
            <a:extLst>
              <a:ext uri="{FF2B5EF4-FFF2-40B4-BE49-F238E27FC236}">
                <a16:creationId xmlns:a16="http://schemas.microsoft.com/office/drawing/2014/main" id="{7268703A-EA1D-B508-06FA-5DA717F524A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97255" y="1975919"/>
            <a:ext cx="914400" cy="914400"/>
          </a:xfrm>
          <a:prstGeom prst="rect">
            <a:avLst/>
          </a:prstGeom>
        </p:spPr>
      </p:pic>
      <p:pic>
        <p:nvPicPr>
          <p:cNvPr id="33" name="Graphic 32" descr="Register with solid fill">
            <a:extLst>
              <a:ext uri="{FF2B5EF4-FFF2-40B4-BE49-F238E27FC236}">
                <a16:creationId xmlns:a16="http://schemas.microsoft.com/office/drawing/2014/main" id="{9F6F4BEB-BEEC-54C3-1EBF-AFB49DAE74C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14951" y="4909242"/>
            <a:ext cx="914400" cy="914400"/>
          </a:xfrm>
          <a:prstGeom prst="rect">
            <a:avLst/>
          </a:prstGeom>
        </p:spPr>
      </p:pic>
    </p:spTree>
    <p:extLst>
      <p:ext uri="{BB962C8B-B14F-4D97-AF65-F5344CB8AC3E}">
        <p14:creationId xmlns:p14="http://schemas.microsoft.com/office/powerpoint/2010/main" val="1316147925"/>
      </p:ext>
    </p:extLst>
  </p:cSld>
  <p:clrMapOvr>
    <a:masterClrMapping/>
  </p:clrMapOvr>
  <mc:AlternateContent xmlns:mc="http://schemas.openxmlformats.org/markup-compatibility/2006" xmlns:p14="http://schemas.microsoft.com/office/powerpoint/2010/main">
    <mc:Choice Requires="p14">
      <p:transition spd="slow" p14:dur="1500" advTm="3000">
        <p:push dir="u"/>
      </p:transition>
    </mc:Choice>
    <mc:Fallback xmlns="">
      <p:transition spd="slow" advTm="3000">
        <p:push dir="u"/>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F20AC-CEC9-C56F-1FFA-865B75BA3B42}"/>
            </a:ext>
          </a:extLst>
        </p:cNvPr>
        <p:cNvGrpSpPr/>
        <p:nvPr/>
      </p:nvGrpSpPr>
      <p:grpSpPr>
        <a:xfrm>
          <a:off x="0" y="0"/>
          <a:ext cx="0" cy="0"/>
          <a:chOff x="0" y="0"/>
          <a:chExt cx="0" cy="0"/>
        </a:xfrm>
      </p:grpSpPr>
      <p:sp>
        <p:nvSpPr>
          <p:cNvPr id="19458" name="Title 1">
            <a:extLst>
              <a:ext uri="{FF2B5EF4-FFF2-40B4-BE49-F238E27FC236}">
                <a16:creationId xmlns:a16="http://schemas.microsoft.com/office/drawing/2014/main" id="{079402D2-BED7-1A4B-1B94-B7586F371855}"/>
              </a:ext>
            </a:extLst>
          </p:cNvPr>
          <p:cNvSpPr>
            <a:spLocks noGrp="1"/>
          </p:cNvSpPr>
          <p:nvPr>
            <p:ph type="title"/>
          </p:nvPr>
        </p:nvSpPr>
        <p:spPr>
          <a:xfrm>
            <a:off x="2576824" y="472212"/>
            <a:ext cx="6349767" cy="715962"/>
          </a:xfrm>
        </p:spPr>
        <p:txBody>
          <a:bodyPr>
            <a:noAutofit/>
          </a:bodyPr>
          <a:lstStyle/>
          <a:p>
            <a:pPr algn="ctr"/>
            <a:r>
              <a:rPr lang="en-US" altLang="en-US" sz="4000" b="1">
                <a:ln w="0"/>
                <a:solidFill>
                  <a:schemeClr val="tx2">
                    <a:lumMod val="75000"/>
                    <a:lumOff val="25000"/>
                  </a:schemeClr>
                </a:solidFill>
                <a:effectLst>
                  <a:outerShdw blurRad="38100" dist="19050" dir="2700000" algn="tl" rotWithShape="0">
                    <a:schemeClr val="dk1">
                      <a:alpha val="40000"/>
                    </a:schemeClr>
                  </a:outerShdw>
                </a:effectLst>
                <a:cs typeface="Times New Roman" panose="02020603050405020304" pitchFamily="18" charset="0"/>
              </a:rPr>
              <a:t>Elderly &amp; Disabled Waiver</a:t>
            </a:r>
            <a:br>
              <a:rPr lang="en-US" altLang="en-US" sz="4000" b="1">
                <a:ln w="0"/>
                <a:solidFill>
                  <a:schemeClr val="tx2">
                    <a:lumMod val="75000"/>
                    <a:lumOff val="25000"/>
                  </a:schemeClr>
                </a:solidFill>
                <a:effectLst>
                  <a:outerShdw blurRad="38100" dist="19050" dir="2700000" algn="tl" rotWithShape="0">
                    <a:schemeClr val="dk1">
                      <a:alpha val="40000"/>
                    </a:schemeClr>
                  </a:outerShdw>
                </a:effectLst>
                <a:cs typeface="Times New Roman" panose="02020603050405020304" pitchFamily="18" charset="0"/>
              </a:rPr>
            </a:br>
            <a:r>
              <a:rPr lang="en-US" altLang="en-US" sz="4000" b="1">
                <a:ln w="0"/>
                <a:solidFill>
                  <a:schemeClr val="tx2">
                    <a:lumMod val="75000"/>
                    <a:lumOff val="25000"/>
                  </a:schemeClr>
                </a:solidFill>
                <a:effectLst>
                  <a:outerShdw blurRad="38100" dist="19050" dir="2700000" algn="tl" rotWithShape="0">
                    <a:schemeClr val="dk1">
                      <a:alpha val="40000"/>
                    </a:schemeClr>
                  </a:outerShdw>
                </a:effectLst>
                <a:cs typeface="Times New Roman" panose="02020603050405020304" pitchFamily="18" charset="0"/>
              </a:rPr>
              <a:t>ADC Reimbursement</a:t>
            </a:r>
            <a:endParaRPr lang="en-US" altLang="en-US" sz="4000" b="1">
              <a:solidFill>
                <a:schemeClr val="tx2">
                  <a:lumMod val="75000"/>
                  <a:lumOff val="25000"/>
                </a:schemeClr>
              </a:solidFill>
              <a:cs typeface="Times New Roman" panose="02020603050405020304" pitchFamily="18" charset="0"/>
            </a:endParaRPr>
          </a:p>
        </p:txBody>
      </p:sp>
      <p:sp>
        <p:nvSpPr>
          <p:cNvPr id="4" name="Date Placeholder 3">
            <a:extLst>
              <a:ext uri="{FF2B5EF4-FFF2-40B4-BE49-F238E27FC236}">
                <a16:creationId xmlns:a16="http://schemas.microsoft.com/office/drawing/2014/main" id="{89BDEB76-7B22-EDA4-0DE4-0A2C3C7CA1DC}"/>
              </a:ext>
            </a:extLst>
          </p:cNvPr>
          <p:cNvSpPr>
            <a:spLocks noGrp="1"/>
          </p:cNvSpPr>
          <p:nvPr>
            <p:ph type="dt" sz="half" idx="10"/>
          </p:nvPr>
        </p:nvSpPr>
        <p:spPr/>
        <p:txBody>
          <a:bodyPr/>
          <a:lstStyle/>
          <a:p>
            <a:r>
              <a:rPr lang="en-US"/>
              <a:t>7/21/2026</a:t>
            </a:r>
          </a:p>
        </p:txBody>
      </p:sp>
      <p:sp>
        <p:nvSpPr>
          <p:cNvPr id="2" name="Slide Number Placeholder 1">
            <a:extLst>
              <a:ext uri="{FF2B5EF4-FFF2-40B4-BE49-F238E27FC236}">
                <a16:creationId xmlns:a16="http://schemas.microsoft.com/office/drawing/2014/main" id="{43A818BD-6394-21EB-79BC-536EE844CB21}"/>
              </a:ext>
            </a:extLst>
          </p:cNvPr>
          <p:cNvSpPr>
            <a:spLocks noGrp="1"/>
          </p:cNvSpPr>
          <p:nvPr>
            <p:ph type="sldNum" sz="quarter" idx="12"/>
          </p:nvPr>
        </p:nvSpPr>
        <p:spPr/>
        <p:txBody>
          <a:bodyPr/>
          <a:lstStyle/>
          <a:p>
            <a:fld id="{3970EB7F-EE7F-4D27-B2C8-13BEAE83BC5E}" type="slidenum">
              <a:rPr lang="en-US" smtClean="0"/>
              <a:t>22</a:t>
            </a:fld>
            <a:endParaRPr lang="en-US"/>
          </a:p>
        </p:txBody>
      </p:sp>
      <p:graphicFrame>
        <p:nvGraphicFramePr>
          <p:cNvPr id="3" name="Table 2">
            <a:extLst>
              <a:ext uri="{FF2B5EF4-FFF2-40B4-BE49-F238E27FC236}">
                <a16:creationId xmlns:a16="http://schemas.microsoft.com/office/drawing/2014/main" id="{95F14F92-7223-C040-5482-D372D96D7632}"/>
              </a:ext>
            </a:extLst>
          </p:cNvPr>
          <p:cNvGraphicFramePr>
            <a:graphicFrameLocks noGrp="1"/>
          </p:cNvGraphicFramePr>
          <p:nvPr/>
        </p:nvGraphicFramePr>
        <p:xfrm>
          <a:off x="1061483" y="1654607"/>
          <a:ext cx="10069032" cy="1952019"/>
        </p:xfrm>
        <a:graphic>
          <a:graphicData uri="http://schemas.openxmlformats.org/drawingml/2006/table">
            <a:tbl>
              <a:tblPr firstRow="1" firstCol="1" bandRow="1">
                <a:tableStyleId>{00A15C55-8517-42AA-B614-E9B94910E393}</a:tableStyleId>
              </a:tblPr>
              <a:tblGrid>
                <a:gridCol w="1234882">
                  <a:extLst>
                    <a:ext uri="{9D8B030D-6E8A-4147-A177-3AD203B41FA5}">
                      <a16:colId xmlns:a16="http://schemas.microsoft.com/office/drawing/2014/main" val="20000"/>
                    </a:ext>
                  </a:extLst>
                </a:gridCol>
                <a:gridCol w="1139890">
                  <a:extLst>
                    <a:ext uri="{9D8B030D-6E8A-4147-A177-3AD203B41FA5}">
                      <a16:colId xmlns:a16="http://schemas.microsoft.com/office/drawing/2014/main" val="20001"/>
                    </a:ext>
                  </a:extLst>
                </a:gridCol>
                <a:gridCol w="1804827">
                  <a:extLst>
                    <a:ext uri="{9D8B030D-6E8A-4147-A177-3AD203B41FA5}">
                      <a16:colId xmlns:a16="http://schemas.microsoft.com/office/drawing/2014/main" val="20002"/>
                    </a:ext>
                  </a:extLst>
                </a:gridCol>
                <a:gridCol w="1614845">
                  <a:extLst>
                    <a:ext uri="{9D8B030D-6E8A-4147-A177-3AD203B41FA5}">
                      <a16:colId xmlns:a16="http://schemas.microsoft.com/office/drawing/2014/main" val="20003"/>
                    </a:ext>
                  </a:extLst>
                </a:gridCol>
                <a:gridCol w="2279781">
                  <a:extLst>
                    <a:ext uri="{9D8B030D-6E8A-4147-A177-3AD203B41FA5}">
                      <a16:colId xmlns:a16="http://schemas.microsoft.com/office/drawing/2014/main" val="20004"/>
                    </a:ext>
                  </a:extLst>
                </a:gridCol>
                <a:gridCol w="1994807">
                  <a:extLst>
                    <a:ext uri="{9D8B030D-6E8A-4147-A177-3AD203B41FA5}">
                      <a16:colId xmlns:a16="http://schemas.microsoft.com/office/drawing/2014/main" val="20005"/>
                    </a:ext>
                  </a:extLst>
                </a:gridCol>
              </a:tblGrid>
              <a:tr h="923216">
                <a:tc>
                  <a:txBody>
                    <a:bodyPr/>
                    <a:lstStyle/>
                    <a:p>
                      <a:pPr marL="0" marR="0" algn="ctr">
                        <a:lnSpc>
                          <a:spcPct val="115000"/>
                        </a:lnSpc>
                        <a:spcBef>
                          <a:spcPts val="0"/>
                        </a:spcBef>
                        <a:spcAft>
                          <a:spcPts val="0"/>
                        </a:spcAft>
                      </a:pPr>
                      <a:r>
                        <a:rPr lang="en-US" sz="1400">
                          <a:effectLst/>
                        </a:rPr>
                        <a:t>Modifier</a:t>
                      </a:r>
                      <a:endParaRPr lang="en-US" sz="1400">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lumOff val="25000"/>
                      </a:schemeClr>
                    </a:solidFill>
                  </a:tcPr>
                </a:tc>
                <a:tc>
                  <a:txBody>
                    <a:bodyPr/>
                    <a:lstStyle/>
                    <a:p>
                      <a:pPr marL="0" marR="0" algn="ctr">
                        <a:lnSpc>
                          <a:spcPct val="115000"/>
                        </a:lnSpc>
                        <a:spcBef>
                          <a:spcPts val="0"/>
                        </a:spcBef>
                        <a:spcAft>
                          <a:spcPts val="0"/>
                        </a:spcAft>
                      </a:pPr>
                      <a:r>
                        <a:rPr lang="en-US" sz="1400">
                          <a:effectLst/>
                        </a:rPr>
                        <a:t>Procedure Code</a:t>
                      </a:r>
                      <a:endParaRPr lang="en-US" sz="1400">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2639E"/>
                    </a:solidFill>
                  </a:tcPr>
                </a:tc>
                <a:tc>
                  <a:txBody>
                    <a:bodyPr/>
                    <a:lstStyle/>
                    <a:p>
                      <a:pPr marL="0" marR="0" algn="ctr">
                        <a:lnSpc>
                          <a:spcPct val="115000"/>
                        </a:lnSpc>
                        <a:spcBef>
                          <a:spcPts val="0"/>
                        </a:spcBef>
                        <a:spcAft>
                          <a:spcPts val="0"/>
                        </a:spcAft>
                      </a:pPr>
                      <a:r>
                        <a:rPr lang="en-US" sz="1400">
                          <a:effectLst/>
                        </a:rPr>
                        <a:t>Service Name</a:t>
                      </a:r>
                      <a:endParaRPr lang="en-US" sz="1400">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lumOff val="25000"/>
                      </a:schemeClr>
                    </a:solidFill>
                  </a:tcPr>
                </a:tc>
                <a:tc>
                  <a:txBody>
                    <a:bodyPr/>
                    <a:lstStyle/>
                    <a:p>
                      <a:pPr marL="0" marR="0" algn="ctr">
                        <a:lnSpc>
                          <a:spcPct val="115000"/>
                        </a:lnSpc>
                        <a:spcBef>
                          <a:spcPts val="0"/>
                        </a:spcBef>
                        <a:spcAft>
                          <a:spcPts val="0"/>
                        </a:spcAft>
                      </a:pPr>
                      <a:r>
                        <a:rPr lang="en-US" sz="1400">
                          <a:effectLst/>
                        </a:rPr>
                        <a:t>Rate</a:t>
                      </a:r>
                      <a:endParaRPr lang="en-US" sz="1400">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lumOff val="25000"/>
                      </a:schemeClr>
                    </a:solidFill>
                  </a:tcPr>
                </a:tc>
                <a:tc>
                  <a:txBody>
                    <a:bodyPr/>
                    <a:lstStyle/>
                    <a:p>
                      <a:pPr marL="0" marR="0" algn="ctr">
                        <a:lnSpc>
                          <a:spcPct val="115000"/>
                        </a:lnSpc>
                        <a:spcBef>
                          <a:spcPts val="0"/>
                        </a:spcBef>
                        <a:spcAft>
                          <a:spcPts val="0"/>
                        </a:spcAft>
                      </a:pPr>
                      <a:r>
                        <a:rPr lang="en-US" sz="1400">
                          <a:effectLst/>
                        </a:rPr>
                        <a:t>Maximum Allowable Units and Ages</a:t>
                      </a:r>
                      <a:endParaRPr lang="en-US" sz="1400">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lumOff val="25000"/>
                      </a:schemeClr>
                    </a:solidFill>
                  </a:tcPr>
                </a:tc>
                <a:tc>
                  <a:txBody>
                    <a:bodyPr/>
                    <a:lstStyle/>
                    <a:p>
                      <a:pPr marL="0" marR="0" algn="ctr">
                        <a:lnSpc>
                          <a:spcPct val="115000"/>
                        </a:lnSpc>
                        <a:spcBef>
                          <a:spcPts val="0"/>
                        </a:spcBef>
                        <a:spcAft>
                          <a:spcPts val="0"/>
                        </a:spcAft>
                      </a:pPr>
                      <a:r>
                        <a:rPr lang="en-US" sz="1400">
                          <a:effectLst/>
                        </a:rPr>
                        <a:t>Provider Type and Place of Service (POS)</a:t>
                      </a:r>
                      <a:endParaRPr lang="en-US" sz="1400">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lumOff val="25000"/>
                      </a:schemeClr>
                    </a:solidFill>
                  </a:tcPr>
                </a:tc>
                <a:extLst>
                  <a:ext uri="{0D108BD9-81ED-4DB2-BD59-A6C34878D82A}">
                    <a16:rowId xmlns:a16="http://schemas.microsoft.com/office/drawing/2014/main" val="10000"/>
                  </a:ext>
                </a:extLst>
              </a:tr>
              <a:tr h="1028803">
                <a:tc>
                  <a:txBody>
                    <a:bodyPr/>
                    <a:lstStyle/>
                    <a:p>
                      <a:pPr marL="0" marR="0" algn="ctr">
                        <a:lnSpc>
                          <a:spcPct val="115000"/>
                        </a:lnSpc>
                        <a:spcBef>
                          <a:spcPts val="0"/>
                        </a:spcBef>
                        <a:spcAft>
                          <a:spcPts val="0"/>
                        </a:spcAft>
                      </a:pPr>
                      <a:r>
                        <a:rPr lang="en-US" sz="1400">
                          <a:effectLst/>
                        </a:rPr>
                        <a:t>(U1 Modifier)</a:t>
                      </a:r>
                      <a:endParaRPr lang="en-US" sz="1400">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75000"/>
                        <a:lumOff val="25000"/>
                      </a:schemeClr>
                    </a:solidFill>
                  </a:tcPr>
                </a:tc>
                <a:tc>
                  <a:txBody>
                    <a:bodyPr/>
                    <a:lstStyle/>
                    <a:p>
                      <a:pPr marL="0" marR="0" algn="ctr">
                        <a:lnSpc>
                          <a:spcPct val="115000"/>
                        </a:lnSpc>
                        <a:spcBef>
                          <a:spcPts val="0"/>
                        </a:spcBef>
                        <a:spcAft>
                          <a:spcPts val="0"/>
                        </a:spcAft>
                      </a:pPr>
                      <a:r>
                        <a:rPr lang="en-US" sz="1400" b="1">
                          <a:solidFill>
                            <a:schemeClr val="bg1"/>
                          </a:solidFill>
                          <a:effectLst/>
                        </a:rPr>
                        <a:t>S5100</a:t>
                      </a:r>
                      <a:endParaRPr lang="en-US" sz="1400" b="1">
                        <a:solidFill>
                          <a:schemeClr val="bg1"/>
                        </a:solidFill>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A7BC4"/>
                    </a:solidFill>
                  </a:tcPr>
                </a:tc>
                <a:tc>
                  <a:txBody>
                    <a:bodyPr/>
                    <a:lstStyle/>
                    <a:p>
                      <a:pPr marL="0" marR="0" algn="ctr">
                        <a:lnSpc>
                          <a:spcPct val="115000"/>
                        </a:lnSpc>
                        <a:spcBef>
                          <a:spcPts val="0"/>
                        </a:spcBef>
                        <a:spcAft>
                          <a:spcPts val="0"/>
                        </a:spcAft>
                      </a:pPr>
                      <a:r>
                        <a:rPr lang="en-US" sz="1400" b="1">
                          <a:solidFill>
                            <a:schemeClr val="bg1"/>
                          </a:solidFill>
                          <a:effectLst/>
                          <a:latin typeface="Cambria" panose="02040503050406030204" pitchFamily="18" charset="0"/>
                          <a:ea typeface="Calibri"/>
                          <a:cs typeface="Times New Roman"/>
                        </a:rPr>
                        <a:t>Adult Daycare Services</a:t>
                      </a: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A7BC4"/>
                    </a:solidFill>
                  </a:tcPr>
                </a:tc>
                <a:tc>
                  <a:txBody>
                    <a:bodyPr/>
                    <a:lstStyle/>
                    <a:p>
                      <a:pPr marL="0" marR="0" algn="ctr">
                        <a:lnSpc>
                          <a:spcPct val="115000"/>
                        </a:lnSpc>
                        <a:spcBef>
                          <a:spcPts val="0"/>
                        </a:spcBef>
                        <a:spcAft>
                          <a:spcPts val="0"/>
                        </a:spcAft>
                      </a:pPr>
                      <a:r>
                        <a:rPr lang="en-US" sz="1400" b="1">
                          <a:solidFill>
                            <a:schemeClr val="bg1"/>
                          </a:solidFill>
                          <a:effectLst/>
                        </a:rPr>
                        <a:t>$4.93 per unit </a:t>
                      </a:r>
                      <a:endParaRPr lang="en-US" sz="1400" b="1">
                        <a:solidFill>
                          <a:schemeClr val="bg1"/>
                        </a:solidFill>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A7BC4"/>
                    </a:solidFill>
                  </a:tcPr>
                </a:tc>
                <a:tc>
                  <a:txBody>
                    <a:bodyPr/>
                    <a:lstStyle/>
                    <a:p>
                      <a:pPr marL="0" marR="0" algn="ctr">
                        <a:lnSpc>
                          <a:spcPct val="115000"/>
                        </a:lnSpc>
                        <a:spcBef>
                          <a:spcPts val="0"/>
                        </a:spcBef>
                        <a:spcAft>
                          <a:spcPts val="0"/>
                        </a:spcAft>
                      </a:pPr>
                      <a:r>
                        <a:rPr lang="en-US" sz="1400" b="1">
                          <a:solidFill>
                            <a:schemeClr val="bg1"/>
                          </a:solidFill>
                          <a:effectLst/>
                        </a:rPr>
                        <a:t>Ages: </a:t>
                      </a:r>
                    </a:p>
                    <a:p>
                      <a:pPr marL="0" marR="0" algn="ctr">
                        <a:lnSpc>
                          <a:spcPct val="115000"/>
                        </a:lnSpc>
                        <a:spcBef>
                          <a:spcPts val="0"/>
                        </a:spcBef>
                        <a:spcAft>
                          <a:spcPts val="0"/>
                        </a:spcAft>
                      </a:pPr>
                      <a:r>
                        <a:rPr lang="en-US" sz="1400" b="1">
                          <a:solidFill>
                            <a:schemeClr val="bg1"/>
                          </a:solidFill>
                          <a:effectLst/>
                        </a:rPr>
                        <a:t>21-999</a:t>
                      </a:r>
                    </a:p>
                    <a:p>
                      <a:pPr marL="0" marR="0" algn="ctr">
                        <a:lnSpc>
                          <a:spcPct val="115000"/>
                        </a:lnSpc>
                        <a:spcBef>
                          <a:spcPts val="0"/>
                        </a:spcBef>
                        <a:spcAft>
                          <a:spcPts val="0"/>
                        </a:spcAft>
                      </a:pPr>
                      <a:r>
                        <a:rPr lang="en-US" sz="1400" b="1">
                          <a:solidFill>
                            <a:schemeClr val="bg1"/>
                          </a:solidFill>
                          <a:effectLst/>
                        </a:rPr>
                        <a:t>Maximum: 16 units daily</a:t>
                      </a:r>
                      <a:endParaRPr lang="en-US" sz="1400" b="1">
                        <a:solidFill>
                          <a:schemeClr val="bg1"/>
                        </a:solidFill>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A7BC4"/>
                    </a:solidFill>
                  </a:tcPr>
                </a:tc>
                <a:tc>
                  <a:txBody>
                    <a:bodyPr/>
                    <a:lstStyle/>
                    <a:p>
                      <a:pPr marL="0" marR="0" algn="ctr">
                        <a:lnSpc>
                          <a:spcPct val="115000"/>
                        </a:lnSpc>
                        <a:spcBef>
                          <a:spcPts val="0"/>
                        </a:spcBef>
                        <a:spcAft>
                          <a:spcPts val="0"/>
                        </a:spcAft>
                      </a:pPr>
                      <a:r>
                        <a:rPr lang="en-US" sz="1400" b="1">
                          <a:solidFill>
                            <a:schemeClr val="bg1"/>
                          </a:solidFill>
                          <a:effectLst/>
                        </a:rPr>
                        <a:t>Taxonomy: 261QA0600X</a:t>
                      </a:r>
                    </a:p>
                    <a:p>
                      <a:pPr marL="0" marR="0" algn="ctr">
                        <a:lnSpc>
                          <a:spcPct val="115000"/>
                        </a:lnSpc>
                        <a:spcBef>
                          <a:spcPts val="0"/>
                        </a:spcBef>
                        <a:spcAft>
                          <a:spcPts val="0"/>
                        </a:spcAft>
                      </a:pPr>
                      <a:endParaRPr lang="en-US" sz="1400" b="1">
                        <a:solidFill>
                          <a:schemeClr val="bg1"/>
                        </a:solidFill>
                        <a:effectLst/>
                        <a:latin typeface="Cambria" panose="02040503050406030204" pitchFamily="18" charset="0"/>
                        <a:ea typeface="Calibri"/>
                        <a:cs typeface="Times New Roman"/>
                      </a:endParaRPr>
                    </a:p>
                  </a:txBody>
                  <a:tcPr marL="46829" marR="4682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A7BC4"/>
                    </a:solidFill>
                  </a:tcPr>
                </a:tc>
                <a:extLst>
                  <a:ext uri="{0D108BD9-81ED-4DB2-BD59-A6C34878D82A}">
                    <a16:rowId xmlns:a16="http://schemas.microsoft.com/office/drawing/2014/main" val="10001"/>
                  </a:ext>
                </a:extLst>
              </a:tr>
            </a:tbl>
          </a:graphicData>
        </a:graphic>
      </p:graphicFrame>
      <p:pic>
        <p:nvPicPr>
          <p:cNvPr id="5" name="Picture 2">
            <a:extLst>
              <a:ext uri="{FF2B5EF4-FFF2-40B4-BE49-F238E27FC236}">
                <a16:creationId xmlns:a16="http://schemas.microsoft.com/office/drawing/2014/main" id="{B6BD2BA0-80BC-DC6E-4063-761C311AAE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32" y="42888"/>
            <a:ext cx="1104519" cy="1095642"/>
          </a:xfrm>
          <a:prstGeom prst="rect">
            <a:avLst/>
          </a:prstGeom>
          <a:noFill/>
          <a:extLst>
            <a:ext uri="{909E8E84-426E-40DD-AFC4-6F175D3DCCD1}">
              <a14:hiddenFill xmlns:a14="http://schemas.microsoft.com/office/drawing/2010/main">
                <a:solidFill>
                  <a:srgbClr val="FFFFFF"/>
                </a:solidFill>
              </a14:hiddenFill>
            </a:ext>
          </a:extLst>
        </p:spPr>
      </p:pic>
      <p:pic>
        <p:nvPicPr>
          <p:cNvPr id="6" name="More Info">
            <a:extLst>
              <a:ext uri="{FF2B5EF4-FFF2-40B4-BE49-F238E27FC236}">
                <a16:creationId xmlns:a16="http://schemas.microsoft.com/office/drawing/2014/main" id="{6D483CAA-AA10-1E54-5A93-84457FB4CE78}"/>
              </a:ext>
            </a:extLst>
          </p:cNvPr>
          <p:cNvPicPr>
            <a:picLocks noChangeAspect="1"/>
          </p:cNvPicPr>
          <p:nvPr/>
        </p:nvPicPr>
        <p:blipFill>
          <a:blip r:embed="rId4"/>
          <a:srcRect l="30498" t="33881" r="685" b="12"/>
          <a:stretch>
            <a:fillRect/>
          </a:stretch>
        </p:blipFill>
        <p:spPr>
          <a:xfrm>
            <a:off x="10530840" y="42888"/>
            <a:ext cx="1645920" cy="884530"/>
          </a:xfrm>
          <a:prstGeom prst="rect">
            <a:avLst/>
          </a:prstGeom>
        </p:spPr>
      </p:pic>
      <p:sp>
        <p:nvSpPr>
          <p:cNvPr id="8" name="TextBox 7">
            <a:extLst>
              <a:ext uri="{FF2B5EF4-FFF2-40B4-BE49-F238E27FC236}">
                <a16:creationId xmlns:a16="http://schemas.microsoft.com/office/drawing/2014/main" id="{57B8B561-126E-BA85-D90F-F493CAE386CD}"/>
              </a:ext>
            </a:extLst>
          </p:cNvPr>
          <p:cNvSpPr txBox="1"/>
          <p:nvPr/>
        </p:nvSpPr>
        <p:spPr>
          <a:xfrm>
            <a:off x="454603" y="3879436"/>
            <a:ext cx="11640312" cy="2585323"/>
          </a:xfrm>
          <a:prstGeom prst="rect">
            <a:avLst/>
          </a:prstGeom>
          <a:noFill/>
        </p:spPr>
        <p:txBody>
          <a:bodyPr wrap="square" rtlCol="0">
            <a:spAutoFit/>
          </a:bodyPr>
          <a:lstStyle/>
          <a:p>
            <a:r>
              <a:rPr lang="en-US">
                <a:solidFill>
                  <a:schemeClr val="tx2">
                    <a:lumMod val="75000"/>
                    <a:lumOff val="25000"/>
                  </a:schemeClr>
                </a:solidFill>
              </a:rPr>
              <a:t>ADC providers bill monthly, no sooner than the first day of the month following the month in which services were rendered.</a:t>
            </a:r>
            <a:br>
              <a:rPr lang="en-US">
                <a:solidFill>
                  <a:schemeClr val="tx2">
                    <a:lumMod val="75000"/>
                    <a:lumOff val="25000"/>
                  </a:schemeClr>
                </a:solidFill>
              </a:rPr>
            </a:br>
            <a:endParaRPr lang="en-US">
              <a:solidFill>
                <a:schemeClr val="tx2">
                  <a:lumMod val="75000"/>
                  <a:lumOff val="25000"/>
                </a:schemeClr>
              </a:solidFill>
            </a:endParaRPr>
          </a:p>
          <a:p>
            <a:r>
              <a:rPr lang="en-US">
                <a:solidFill>
                  <a:schemeClr val="tx2">
                    <a:lumMod val="75000"/>
                    <a:lumOff val="25000"/>
                  </a:schemeClr>
                </a:solidFill>
              </a:rPr>
              <a:t>The Division of Medicaid requires providers to submit claims no later than three hundred sixty-five (365) calendar days from the date of service. </a:t>
            </a:r>
            <a:br>
              <a:rPr lang="en-US">
                <a:solidFill>
                  <a:schemeClr val="tx2">
                    <a:lumMod val="75000"/>
                    <a:lumOff val="25000"/>
                  </a:schemeClr>
                </a:solidFill>
              </a:rPr>
            </a:br>
            <a:endParaRPr lang="en-US">
              <a:solidFill>
                <a:schemeClr val="tx2">
                  <a:lumMod val="75000"/>
                  <a:lumOff val="25000"/>
                </a:schemeClr>
              </a:solidFill>
            </a:endParaRPr>
          </a:p>
          <a:p>
            <a:r>
              <a:rPr lang="en-US">
                <a:solidFill>
                  <a:schemeClr val="tx2">
                    <a:lumMod val="75000"/>
                    <a:lumOff val="25000"/>
                  </a:schemeClr>
                </a:solidFill>
              </a:rPr>
              <a:t>The Division of Medicaid has three hundred sixty-five (365) calendar days from the date of receipt to process all claims.</a:t>
            </a:r>
          </a:p>
          <a:p>
            <a:endParaRPr lang="en-US"/>
          </a:p>
        </p:txBody>
      </p:sp>
      <p:sp>
        <p:nvSpPr>
          <p:cNvPr id="7" name="Rectangle: Rounded Corners 6">
            <a:extLst>
              <a:ext uri="{FF2B5EF4-FFF2-40B4-BE49-F238E27FC236}">
                <a16:creationId xmlns:a16="http://schemas.microsoft.com/office/drawing/2014/main" id="{2877D870-4181-FB2D-32BE-84450F774E6C}"/>
              </a:ext>
            </a:extLst>
          </p:cNvPr>
          <p:cNvSpPr/>
          <p:nvPr/>
        </p:nvSpPr>
        <p:spPr>
          <a:xfrm>
            <a:off x="1724711" y="3665088"/>
            <a:ext cx="8557846" cy="2836156"/>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Waiver claims are billed with a unique modifier to assist with identifying the source of coverage for services, for the E&amp;D waiver that modifier is U1.</a:t>
            </a:r>
          </a:p>
          <a:p>
            <a:br>
              <a:rPr lang="en-US">
                <a:latin typeface="+mj-lt"/>
              </a:rPr>
            </a:br>
            <a:r>
              <a:rPr lang="en-US">
                <a:latin typeface="+mj-lt"/>
              </a:rPr>
              <a:t>The chart reflected here outlines the rates and information needed for billing E&amp;D services.  To note, while ADC bills directly through our fiscal agent Gainwell, Personal Care and In-Home Respite providers are required to utilize an Electronic Visit Verification software.</a:t>
            </a:r>
          </a:p>
        </p:txBody>
      </p:sp>
      <p:sp>
        <p:nvSpPr>
          <p:cNvPr id="9" name="Rectangle 8">
            <a:extLst>
              <a:ext uri="{FF2B5EF4-FFF2-40B4-BE49-F238E27FC236}">
                <a16:creationId xmlns:a16="http://schemas.microsoft.com/office/drawing/2014/main" id="{9D7371A8-E770-5A7E-9D5E-86B7950767D4}"/>
              </a:ext>
            </a:extLst>
          </p:cNvPr>
          <p:cNvSpPr/>
          <p:nvPr/>
        </p:nvSpPr>
        <p:spPr>
          <a:xfrm>
            <a:off x="6003634" y="2551837"/>
            <a:ext cx="184731" cy="923330"/>
          </a:xfrm>
          <a:prstGeom prst="rect">
            <a:avLst/>
          </a:prstGeom>
          <a:noFill/>
        </p:spPr>
        <p:txBody>
          <a:bodyPr wrap="none" lIns="91440" tIns="45720" rIns="91440" bIns="45720">
            <a:spAutoFit/>
          </a:bodyPr>
          <a:lstStyle/>
          <a:p>
            <a:pPr algn="ctr"/>
            <a:endParaRPr lang="en-US" sz="5400" b="0" cap="none" spc="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987344920"/>
      </p:ext>
    </p:extLst>
  </p:cSld>
  <p:clrMapOvr>
    <a:masterClrMapping/>
  </p:clrMapOvr>
  <mc:AlternateContent xmlns:mc="http://schemas.openxmlformats.org/markup-compatibility/2006" xmlns:p14="http://schemas.microsoft.com/office/powerpoint/2010/main">
    <mc:Choice Requires="p14">
      <p:transition spd="slow" p14:dur="1500">
        <p:push dir="u"/>
      </p:transition>
    </mc:Choice>
    <mc:Fallback xmlns="">
      <p:transition spd="slow">
        <p:push dir="u"/>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7" grpId="0" animBg="1"/>
      <p:bldP spid="7"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4D6EE-6542-D29D-381D-F53DC3005757}"/>
              </a:ext>
            </a:extLst>
          </p:cNvPr>
          <p:cNvSpPr>
            <a:spLocks noGrp="1"/>
          </p:cNvSpPr>
          <p:nvPr>
            <p:ph type="title"/>
          </p:nvPr>
        </p:nvSpPr>
        <p:spPr>
          <a:xfrm>
            <a:off x="297117" y="3607622"/>
            <a:ext cx="7855891" cy="414388"/>
          </a:xfrm>
          <a:solidFill>
            <a:schemeClr val="accent5">
              <a:lumMod val="50000"/>
            </a:schemeClr>
          </a:solidFill>
        </p:spPr>
        <p:txBody>
          <a:bodyPr anchor="ctr">
            <a:normAutofit fontScale="90000"/>
          </a:bodyPr>
          <a:lstStyle/>
          <a:p>
            <a:r>
              <a:rPr lang="en-US" sz="2400" b="1">
                <a:solidFill>
                  <a:schemeClr val="bg1"/>
                </a:solidFill>
                <a:latin typeface="+mn-lt"/>
              </a:rPr>
              <a:t>Billing &amp; Remittance Advice</a:t>
            </a:r>
          </a:p>
        </p:txBody>
      </p:sp>
      <p:sp>
        <p:nvSpPr>
          <p:cNvPr id="3" name="Content Placeholder 2">
            <a:extLst>
              <a:ext uri="{FF2B5EF4-FFF2-40B4-BE49-F238E27FC236}">
                <a16:creationId xmlns:a16="http://schemas.microsoft.com/office/drawing/2014/main" id="{D538F1D7-7909-BBAD-12EB-64602CB74E6D}"/>
              </a:ext>
            </a:extLst>
          </p:cNvPr>
          <p:cNvSpPr>
            <a:spLocks noGrp="1"/>
          </p:cNvSpPr>
          <p:nvPr>
            <p:ph idx="1"/>
          </p:nvPr>
        </p:nvSpPr>
        <p:spPr>
          <a:xfrm>
            <a:off x="297117" y="4022010"/>
            <a:ext cx="7969572" cy="2909455"/>
          </a:xfrm>
        </p:spPr>
        <p:txBody>
          <a:bodyPr anchor="ctr">
            <a:normAutofit/>
          </a:bodyPr>
          <a:lstStyle/>
          <a:p>
            <a:r>
              <a:rPr lang="en-US" sz="1600"/>
              <a:t>It is the responsibility of the Medicaid provider to verify a Medicaid beneficiary’s eligibility each time the beneficiary appears for a service. Providers should not just rely on information from Case Managers. Instructions for verifying member eligibility and other insurance coverage is included in the below linked video. </a:t>
            </a:r>
            <a:r>
              <a:rPr lang="en-US" sz="1600">
                <a:hlinkClick r:id="rId3"/>
              </a:rPr>
              <a:t>https://www.youtube.com/watch?v=DbQtKgLNy5M</a:t>
            </a:r>
            <a:endParaRPr lang="en-US" sz="1600"/>
          </a:p>
          <a:p>
            <a:r>
              <a:rPr lang="en-US" sz="1600"/>
              <a:t>Providers must review/reconcile their Remittance Advice (RA), available in MESA, with billed claims to ensure that all claims billed have been reimbursed or determine the reason for the denial. Providers should not assume that just because they received a deposit, that all claims were paid. You can access this information by following the instructions in the below linked video (beginning at minute 19:05). </a:t>
            </a:r>
            <a:r>
              <a:rPr lang="en-US" sz="1600">
                <a:hlinkClick r:id="rId4"/>
              </a:rPr>
              <a:t>https://www.youtube.com/watch?v=lLeapclHFHs</a:t>
            </a:r>
            <a:endParaRPr lang="en-US" sz="1600"/>
          </a:p>
        </p:txBody>
      </p:sp>
      <p:pic>
        <p:nvPicPr>
          <p:cNvPr id="1026" name="Picture 2" descr="Registration Claim Form Document Providing Personal Stock Vector (Royalty  Free) 2658729251 | Shutterstock">
            <a:extLst>
              <a:ext uri="{FF2B5EF4-FFF2-40B4-BE49-F238E27FC236}">
                <a16:creationId xmlns:a16="http://schemas.microsoft.com/office/drawing/2014/main" id="{C9D51BEA-E278-880E-6D20-28180629273E}"/>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4299" t="4832" r="4222" b="14018"/>
          <a:stretch>
            <a:fillRect/>
          </a:stretch>
        </p:blipFill>
        <p:spPr bwMode="auto">
          <a:xfrm>
            <a:off x="8656335" y="4145971"/>
            <a:ext cx="2805008" cy="21420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55FEF9F-B98B-776C-049B-320BA5B76252}"/>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0203104" y="5476737"/>
            <a:ext cx="1258239" cy="1258239"/>
          </a:xfrm>
          <a:prstGeom prst="rect">
            <a:avLst/>
          </a:prstGeom>
        </p:spPr>
      </p:pic>
      <p:pic>
        <p:nvPicPr>
          <p:cNvPr id="4" name="Picture 2" descr="IMPORTANT INFORMATION – CORONAVIRUS** PLEASE READ ** - Makants Greyhound  Rescue N.W">
            <a:extLst>
              <a:ext uri="{FF2B5EF4-FFF2-40B4-BE49-F238E27FC236}">
                <a16:creationId xmlns:a16="http://schemas.microsoft.com/office/drawing/2014/main" id="{B7A9031A-8005-0AA0-AF71-51C557D3A6B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184823" y="123024"/>
            <a:ext cx="867079" cy="86011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D767C73-C5BD-5F5F-3AC7-21EC4E30DEE6}"/>
              </a:ext>
            </a:extLst>
          </p:cNvPr>
          <p:cNvSpPr txBox="1"/>
          <p:nvPr/>
        </p:nvSpPr>
        <p:spPr>
          <a:xfrm>
            <a:off x="297117" y="784522"/>
            <a:ext cx="7725207" cy="3046988"/>
          </a:xfrm>
          <a:prstGeom prst="rect">
            <a:avLst/>
          </a:prstGeom>
          <a:noFill/>
        </p:spPr>
        <p:txBody>
          <a:bodyPr wrap="square">
            <a:spAutoFit/>
          </a:bodyPr>
          <a:lstStyle/>
          <a:p>
            <a:pPr marL="285750" indent="-285750">
              <a:buFont typeface="Arial" panose="020B0604020202020204" pitchFamily="34" charset="0"/>
              <a:buChar char="•"/>
            </a:pPr>
            <a:r>
              <a:rPr lang="en-US" altLang="en-US" sz="1600">
                <a:latin typeface="Aptos Display" panose="020B0004020202020204" pitchFamily="34" charset="0"/>
              </a:rPr>
              <a:t>Rule 1.10G ADC Providers must bill for Elderly and Disabled (E&amp;D) Waiver services no sooner than the first (1st) day of the month following the month in which services were rendered</a:t>
            </a:r>
          </a:p>
          <a:p>
            <a:pPr marL="285750" indent="-285750">
              <a:buFont typeface="Arial" panose="020B0604020202020204" pitchFamily="34" charset="0"/>
              <a:buChar char="•"/>
            </a:pPr>
            <a:r>
              <a:rPr lang="en-US" sz="1600"/>
              <a:t>Providers must submit claims billed in fifteen (15) minute increments for the duration of time the services were provided. </a:t>
            </a:r>
          </a:p>
          <a:p>
            <a:pPr marL="285750" indent="-285750">
              <a:buFont typeface="Arial" panose="020B0604020202020204" pitchFamily="34" charset="0"/>
              <a:buChar char="•"/>
            </a:pPr>
            <a:r>
              <a:rPr lang="en-US" sz="1600"/>
              <a:t>The provider will be reimbursed by the Division of Medicaid the lessor of the maximum daily cap or the total amount of the fifteen (15) minute increment units billed for that day. </a:t>
            </a:r>
          </a:p>
          <a:p>
            <a:pPr marL="285750" indent="-285750">
              <a:buFont typeface="Arial" panose="020B0604020202020204" pitchFamily="34" charset="0"/>
              <a:buChar char="•"/>
            </a:pPr>
            <a:r>
              <a:rPr lang="en-US" sz="1600"/>
              <a:t>Claims must be based on services that have been rendered to beneficiaries as authorized by the Plan of Services and Supports (PSS), accurately billed by qualified waiver providers, and in accordance with the approved waiver.</a:t>
            </a:r>
          </a:p>
          <a:p>
            <a:pPr marL="285750" indent="-285750">
              <a:buFont typeface="Arial" panose="020B0604020202020204" pitchFamily="34" charset="0"/>
              <a:buChar char="•"/>
            </a:pPr>
            <a:endParaRPr lang="en-US" sz="1600" u="sng"/>
          </a:p>
        </p:txBody>
      </p:sp>
      <p:sp>
        <p:nvSpPr>
          <p:cNvPr id="11" name="TextBox 10">
            <a:extLst>
              <a:ext uri="{FF2B5EF4-FFF2-40B4-BE49-F238E27FC236}">
                <a16:creationId xmlns:a16="http://schemas.microsoft.com/office/drawing/2014/main" id="{393A3BD7-EACF-F842-3379-E19DCA752A81}"/>
              </a:ext>
            </a:extLst>
          </p:cNvPr>
          <p:cNvSpPr txBox="1"/>
          <p:nvPr/>
        </p:nvSpPr>
        <p:spPr>
          <a:xfrm>
            <a:off x="297117" y="242301"/>
            <a:ext cx="7725207" cy="430887"/>
          </a:xfrm>
          <a:prstGeom prst="rect">
            <a:avLst/>
          </a:prstGeom>
          <a:solidFill>
            <a:schemeClr val="accent5">
              <a:lumMod val="50000"/>
            </a:schemeClr>
          </a:solidFill>
        </p:spPr>
        <p:txBody>
          <a:bodyPr wrap="square">
            <a:spAutoFit/>
          </a:bodyPr>
          <a:lstStyle/>
          <a:p>
            <a:r>
              <a:rPr lang="en-US" altLang="en-US" sz="2200" b="1">
                <a:solidFill>
                  <a:schemeClr val="bg1"/>
                </a:solidFill>
                <a:latin typeface="+mj-lt"/>
              </a:rPr>
              <a:t>Billing Monthly    </a:t>
            </a:r>
            <a:endParaRPr lang="en-US" sz="2200" b="1">
              <a:solidFill>
                <a:schemeClr val="bg1"/>
              </a:solidFill>
              <a:latin typeface="+mj-lt"/>
            </a:endParaRPr>
          </a:p>
        </p:txBody>
      </p:sp>
      <p:pic>
        <p:nvPicPr>
          <p:cNvPr id="9218" name="Picture 2" descr="Monthly Billing Stock Illustrations – 442 Monthly Billing ...">
            <a:extLst>
              <a:ext uri="{FF2B5EF4-FFF2-40B4-BE49-F238E27FC236}">
                <a16:creationId xmlns:a16="http://schemas.microsoft.com/office/drawing/2014/main" id="{CC1625A4-DB6E-F1DF-321B-AE92F74719AB}"/>
              </a:ext>
            </a:extLst>
          </p:cNvPr>
          <p:cNvPicPr>
            <a:picLocks noChangeAspect="1" noChangeArrowheads="1"/>
          </p:cNvPicPr>
          <p:nvPr/>
        </p:nvPicPr>
        <p:blipFill>
          <a:blip r:embed="rId9">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79504" y="1105121"/>
            <a:ext cx="2952530" cy="2023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1802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5E0C5-9BBB-9E2B-4DCF-9088A2402116}"/>
            </a:ext>
          </a:extLst>
        </p:cNvPr>
        <p:cNvGrpSpPr/>
        <p:nvPr/>
      </p:nvGrpSpPr>
      <p:grpSpPr>
        <a:xfrm>
          <a:off x="0" y="0"/>
          <a:ext cx="0" cy="0"/>
          <a:chOff x="0" y="0"/>
          <a:chExt cx="0" cy="0"/>
        </a:xfrm>
      </p:grpSpPr>
      <p:sp>
        <p:nvSpPr>
          <p:cNvPr id="6" name="Date Placeholder 5">
            <a:extLst>
              <a:ext uri="{FF2B5EF4-FFF2-40B4-BE49-F238E27FC236}">
                <a16:creationId xmlns:a16="http://schemas.microsoft.com/office/drawing/2014/main" id="{10E39CC3-380E-3633-01A9-134263DC9F84}"/>
              </a:ext>
            </a:extLst>
          </p:cNvPr>
          <p:cNvSpPr>
            <a:spLocks noGrp="1"/>
          </p:cNvSpPr>
          <p:nvPr>
            <p:ph type="dt" sz="half" idx="10"/>
          </p:nvPr>
        </p:nvSpPr>
        <p:spPr/>
        <p:txBody>
          <a:bodyPr/>
          <a:lstStyle/>
          <a:p>
            <a:r>
              <a:rPr lang="en-US"/>
              <a:t>7/21/2026</a:t>
            </a:r>
          </a:p>
        </p:txBody>
      </p:sp>
      <p:sp>
        <p:nvSpPr>
          <p:cNvPr id="2" name="Slide Number Placeholder 1">
            <a:extLst>
              <a:ext uri="{FF2B5EF4-FFF2-40B4-BE49-F238E27FC236}">
                <a16:creationId xmlns:a16="http://schemas.microsoft.com/office/drawing/2014/main" id="{EE0F7F75-8792-610C-D3E6-3CA4471F2390}"/>
              </a:ext>
            </a:extLst>
          </p:cNvPr>
          <p:cNvSpPr>
            <a:spLocks noGrp="1"/>
          </p:cNvSpPr>
          <p:nvPr>
            <p:ph type="sldNum" sz="quarter" idx="12"/>
          </p:nvPr>
        </p:nvSpPr>
        <p:spPr/>
        <p:txBody>
          <a:bodyPr/>
          <a:lstStyle/>
          <a:p>
            <a:fld id="{E68F1C0E-076B-4C9D-A1F8-826B44A1103B}" type="slidenum">
              <a:rPr lang="en-US" smtClean="0"/>
              <a:t>24</a:t>
            </a:fld>
            <a:endParaRPr lang="en-US"/>
          </a:p>
        </p:txBody>
      </p:sp>
      <p:sp>
        <p:nvSpPr>
          <p:cNvPr id="3" name="TextBox 2">
            <a:extLst>
              <a:ext uri="{FF2B5EF4-FFF2-40B4-BE49-F238E27FC236}">
                <a16:creationId xmlns:a16="http://schemas.microsoft.com/office/drawing/2014/main" id="{A59F9C9E-4959-0C9C-1006-3AA6E07841E3}"/>
              </a:ext>
            </a:extLst>
          </p:cNvPr>
          <p:cNvSpPr txBox="1"/>
          <p:nvPr/>
        </p:nvSpPr>
        <p:spPr>
          <a:xfrm>
            <a:off x="2926080" y="365760"/>
            <a:ext cx="7546207" cy="769441"/>
          </a:xfrm>
          <a:prstGeom prst="rect">
            <a:avLst/>
          </a:prstGeom>
          <a:noFill/>
        </p:spPr>
        <p:txBody>
          <a:bodyPr wrap="square" rtlCol="0">
            <a:spAutoFit/>
          </a:bodyPr>
          <a:lstStyle/>
          <a:p>
            <a:r>
              <a:rPr lang="en-US" sz="4400" b="1">
                <a:solidFill>
                  <a:schemeClr val="accent5">
                    <a:lumMod val="50000"/>
                  </a:schemeClr>
                </a:solidFill>
              </a:rPr>
              <a:t>Billing Documentation</a:t>
            </a:r>
          </a:p>
        </p:txBody>
      </p:sp>
      <p:graphicFrame>
        <p:nvGraphicFramePr>
          <p:cNvPr id="7" name="TextBox 4">
            <a:extLst>
              <a:ext uri="{FF2B5EF4-FFF2-40B4-BE49-F238E27FC236}">
                <a16:creationId xmlns:a16="http://schemas.microsoft.com/office/drawing/2014/main" id="{2D853F22-D884-9F79-95A1-2D746EBD852F}"/>
              </a:ext>
            </a:extLst>
          </p:cNvPr>
          <p:cNvGraphicFramePr/>
          <p:nvPr/>
        </p:nvGraphicFramePr>
        <p:xfrm>
          <a:off x="116675" y="308008"/>
          <a:ext cx="11958649" cy="66537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More Info pic">
            <a:extLst>
              <a:ext uri="{FF2B5EF4-FFF2-40B4-BE49-F238E27FC236}">
                <a16:creationId xmlns:a16="http://schemas.microsoft.com/office/drawing/2014/main" id="{D40B1508-DAD9-3064-7500-F479FD872349}"/>
              </a:ext>
            </a:extLst>
          </p:cNvPr>
          <p:cNvPicPr>
            <a:picLocks noChangeAspect="1"/>
          </p:cNvPicPr>
          <p:nvPr/>
        </p:nvPicPr>
        <p:blipFill>
          <a:blip r:embed="rId8"/>
          <a:stretch>
            <a:fillRect/>
          </a:stretch>
        </p:blipFill>
        <p:spPr>
          <a:xfrm>
            <a:off x="10644088" y="105993"/>
            <a:ext cx="1419423" cy="776396"/>
          </a:xfrm>
          <a:prstGeom prst="rect">
            <a:avLst/>
          </a:prstGeom>
        </p:spPr>
      </p:pic>
      <p:sp>
        <p:nvSpPr>
          <p:cNvPr id="5" name="More Info Text">
            <a:extLst>
              <a:ext uri="{FF2B5EF4-FFF2-40B4-BE49-F238E27FC236}">
                <a16:creationId xmlns:a16="http://schemas.microsoft.com/office/drawing/2014/main" id="{47393CC3-49D2-876A-C2A4-FBB8E3579B0F}"/>
              </a:ext>
            </a:extLst>
          </p:cNvPr>
          <p:cNvSpPr/>
          <p:nvPr/>
        </p:nvSpPr>
        <p:spPr>
          <a:xfrm>
            <a:off x="2209800" y="2521947"/>
            <a:ext cx="7389340" cy="2225901"/>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150" indent="0">
              <a:lnSpc>
                <a:spcPct val="90000"/>
              </a:lnSpc>
              <a:spcAft>
                <a:spcPts val="600"/>
              </a:spcAft>
              <a:buFont typeface="Wingdings" panose="05000000000000000000" pitchFamily="2" charset="2"/>
              <a:buNone/>
            </a:pPr>
            <a:r>
              <a:rPr lang="en-US" sz="1800">
                <a:solidFill>
                  <a:schemeClr val="bg1"/>
                </a:solidFill>
                <a:latin typeface="+mj-lt"/>
              </a:rPr>
              <a:t>Billing documentation must include beneficiary or representative signature to substantiate services. </a:t>
            </a:r>
          </a:p>
          <a:p>
            <a:pPr marL="57150" indent="0">
              <a:lnSpc>
                <a:spcPct val="90000"/>
              </a:lnSpc>
              <a:spcAft>
                <a:spcPts val="600"/>
              </a:spcAft>
              <a:buFont typeface="Wingdings" panose="05000000000000000000" pitchFamily="2" charset="2"/>
              <a:buNone/>
            </a:pPr>
            <a:r>
              <a:rPr lang="en-US">
                <a:solidFill>
                  <a:schemeClr val="bg1"/>
                </a:solidFill>
                <a:latin typeface="+mj-lt"/>
              </a:rPr>
              <a:t>Representatives cannot own or be employed by the provider agency.</a:t>
            </a:r>
          </a:p>
          <a:p>
            <a:pPr marL="57150" indent="0">
              <a:lnSpc>
                <a:spcPct val="90000"/>
              </a:lnSpc>
              <a:spcAft>
                <a:spcPts val="600"/>
              </a:spcAft>
              <a:buFont typeface="Wingdings" panose="05000000000000000000" pitchFamily="2" charset="2"/>
              <a:buNone/>
            </a:pPr>
            <a:r>
              <a:rPr lang="en-US" sz="1800">
                <a:solidFill>
                  <a:schemeClr val="bg1"/>
                </a:solidFill>
                <a:latin typeface="+mj-lt"/>
              </a:rPr>
              <a:t>If additional guidance is needed, reach out to our office.</a:t>
            </a:r>
          </a:p>
        </p:txBody>
      </p:sp>
    </p:spTree>
    <p:extLst>
      <p:ext uri="{BB962C8B-B14F-4D97-AF65-F5344CB8AC3E}">
        <p14:creationId xmlns:p14="http://schemas.microsoft.com/office/powerpoint/2010/main" val="580356060"/>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5" grpId="0" animBg="1"/>
      <p:bldP spid="5"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7C23585F-35C9-3E73-7BB8-0216D90B088E}"/>
              </a:ext>
            </a:extLst>
          </p:cNvPr>
          <p:cNvSpPr>
            <a:spLocks noGrp="1"/>
          </p:cNvSpPr>
          <p:nvPr>
            <p:ph type="dt" sz="half" idx="10"/>
          </p:nvPr>
        </p:nvSpPr>
        <p:spPr/>
        <p:txBody>
          <a:bodyPr/>
          <a:lstStyle/>
          <a:p>
            <a:r>
              <a:rPr lang="en-US"/>
              <a:t>7/21/2026</a:t>
            </a:r>
          </a:p>
        </p:txBody>
      </p:sp>
      <p:sp>
        <p:nvSpPr>
          <p:cNvPr id="2" name="Slide Number Placeholder 1">
            <a:extLst>
              <a:ext uri="{FF2B5EF4-FFF2-40B4-BE49-F238E27FC236}">
                <a16:creationId xmlns:a16="http://schemas.microsoft.com/office/drawing/2014/main" id="{B28CEB84-8365-FAD5-9B02-9F6763C49D54}"/>
              </a:ext>
            </a:extLst>
          </p:cNvPr>
          <p:cNvSpPr>
            <a:spLocks noGrp="1"/>
          </p:cNvSpPr>
          <p:nvPr>
            <p:ph type="sldNum" sz="quarter" idx="12"/>
          </p:nvPr>
        </p:nvSpPr>
        <p:spPr/>
        <p:txBody>
          <a:bodyPr/>
          <a:lstStyle/>
          <a:p>
            <a:fld id="{E68F1C0E-076B-4C9D-A1F8-826B44A1103B}" type="slidenum">
              <a:rPr lang="en-US" smtClean="0"/>
              <a:t>25</a:t>
            </a:fld>
            <a:endParaRPr lang="en-US"/>
          </a:p>
        </p:txBody>
      </p:sp>
      <p:sp>
        <p:nvSpPr>
          <p:cNvPr id="3" name="TextBox 2">
            <a:extLst>
              <a:ext uri="{FF2B5EF4-FFF2-40B4-BE49-F238E27FC236}">
                <a16:creationId xmlns:a16="http://schemas.microsoft.com/office/drawing/2014/main" id="{3FB72429-72DB-477F-A2D5-1B33223634A7}"/>
              </a:ext>
            </a:extLst>
          </p:cNvPr>
          <p:cNvSpPr txBox="1"/>
          <p:nvPr/>
        </p:nvSpPr>
        <p:spPr>
          <a:xfrm>
            <a:off x="94172" y="513545"/>
            <a:ext cx="3334827" cy="3170099"/>
          </a:xfrm>
          <a:prstGeom prst="rect">
            <a:avLst/>
          </a:prstGeom>
          <a:noFill/>
        </p:spPr>
        <p:txBody>
          <a:bodyPr wrap="square" rtlCol="0">
            <a:spAutoFit/>
          </a:bodyPr>
          <a:lstStyle/>
          <a:p>
            <a:r>
              <a:rPr lang="en-US" sz="3200" b="1">
                <a:solidFill>
                  <a:schemeClr val="accent5">
                    <a:lumMod val="50000"/>
                  </a:schemeClr>
                </a:solidFill>
                <a:latin typeface="+mj-lt"/>
              </a:rPr>
              <a:t>Frequent Issues of Non-Compliance</a:t>
            </a:r>
          </a:p>
          <a:p>
            <a:r>
              <a:rPr lang="en-US" sz="3200" b="1">
                <a:solidFill>
                  <a:schemeClr val="accent5">
                    <a:lumMod val="50000"/>
                  </a:schemeClr>
                </a:solidFill>
                <a:latin typeface="+mj-lt"/>
              </a:rPr>
              <a:t>Organizational Changes</a:t>
            </a:r>
          </a:p>
          <a:p>
            <a:endParaRPr lang="en-US" sz="4000" b="1">
              <a:solidFill>
                <a:schemeClr val="accent5">
                  <a:lumMod val="50000"/>
                </a:schemeClr>
              </a:solidFill>
              <a:latin typeface="+mj-lt"/>
            </a:endParaRPr>
          </a:p>
        </p:txBody>
      </p:sp>
      <p:graphicFrame>
        <p:nvGraphicFramePr>
          <p:cNvPr id="4" name="TextBox 2">
            <a:extLst>
              <a:ext uri="{FF2B5EF4-FFF2-40B4-BE49-F238E27FC236}">
                <a16:creationId xmlns:a16="http://schemas.microsoft.com/office/drawing/2014/main" id="{C1885BCF-861E-32BD-0EBE-558FB9E0BC36}"/>
              </a:ext>
            </a:extLst>
          </p:cNvPr>
          <p:cNvGraphicFramePr/>
          <p:nvPr/>
        </p:nvGraphicFramePr>
        <p:xfrm>
          <a:off x="3238500" y="273855"/>
          <a:ext cx="8706928" cy="599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Icon">
            <a:extLst>
              <a:ext uri="{FF2B5EF4-FFF2-40B4-BE49-F238E27FC236}">
                <a16:creationId xmlns:a16="http://schemas.microsoft.com/office/drawing/2014/main" id="{C637AD23-9ABE-84A3-2808-B9C7FFBB2262}"/>
              </a:ext>
            </a:extLst>
          </p:cNvPr>
          <p:cNvPicPr>
            <a:picLocks noChangeAspect="1"/>
          </p:cNvPicPr>
          <p:nvPr/>
        </p:nvPicPr>
        <p:blipFill>
          <a:blip r:embed="rId7">
            <a:duotone>
              <a:schemeClr val="accent5">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1" r="-787" b="7814"/>
          <a:stretch/>
        </p:blipFill>
        <p:spPr>
          <a:xfrm>
            <a:off x="94172" y="3429000"/>
            <a:ext cx="2451004" cy="2421194"/>
          </a:xfrm>
          <a:prstGeom prst="rect">
            <a:avLst/>
          </a:prstGeom>
          <a:effectLst>
            <a:softEdge rad="635000"/>
          </a:effectLst>
        </p:spPr>
      </p:pic>
    </p:spTree>
    <p:extLst>
      <p:ext uri="{BB962C8B-B14F-4D97-AF65-F5344CB8AC3E}">
        <p14:creationId xmlns:p14="http://schemas.microsoft.com/office/powerpoint/2010/main" val="244734875"/>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BBC80-FDEE-1CCA-1049-6884A7F99216}"/>
              </a:ext>
            </a:extLst>
          </p:cNvPr>
          <p:cNvSpPr>
            <a:spLocks noGrp="1"/>
          </p:cNvSpPr>
          <p:nvPr>
            <p:ph type="title"/>
          </p:nvPr>
        </p:nvSpPr>
        <p:spPr>
          <a:xfrm>
            <a:off x="240632" y="468013"/>
            <a:ext cx="6969369" cy="760290"/>
          </a:xfrm>
        </p:spPr>
        <p:txBody>
          <a:bodyPr/>
          <a:lstStyle/>
          <a:p>
            <a:r>
              <a:rPr lang="en-US" b="1">
                <a:solidFill>
                  <a:srgbClr val="0E8D90"/>
                </a:solidFill>
              </a:rPr>
              <a:t>Facility Requirements</a:t>
            </a:r>
          </a:p>
        </p:txBody>
      </p:sp>
      <p:sp>
        <p:nvSpPr>
          <p:cNvPr id="3" name="Date Placeholder 2">
            <a:extLst>
              <a:ext uri="{FF2B5EF4-FFF2-40B4-BE49-F238E27FC236}">
                <a16:creationId xmlns:a16="http://schemas.microsoft.com/office/drawing/2014/main" id="{B25AAEE6-96A4-9C5E-30D5-8D60A94A5178}"/>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A67D00CF-D301-C207-6F30-3693381DC168}"/>
              </a:ext>
            </a:extLst>
          </p:cNvPr>
          <p:cNvSpPr>
            <a:spLocks noGrp="1"/>
          </p:cNvSpPr>
          <p:nvPr>
            <p:ph type="sldNum" sz="quarter" idx="12"/>
          </p:nvPr>
        </p:nvSpPr>
        <p:spPr/>
        <p:txBody>
          <a:bodyPr/>
          <a:lstStyle/>
          <a:p>
            <a:fld id="{E68F1C0E-076B-4C9D-A1F8-826B44A1103B}" type="slidenum">
              <a:rPr lang="en-US" smtClean="0"/>
              <a:t>26</a:t>
            </a:fld>
            <a:endParaRPr lang="en-US"/>
          </a:p>
        </p:txBody>
      </p:sp>
      <p:graphicFrame>
        <p:nvGraphicFramePr>
          <p:cNvPr id="10" name="Diagram 9">
            <a:extLst>
              <a:ext uri="{FF2B5EF4-FFF2-40B4-BE49-F238E27FC236}">
                <a16:creationId xmlns:a16="http://schemas.microsoft.com/office/drawing/2014/main" id="{20CF554C-3371-5D46-0E7A-660562FC1D5B}"/>
              </a:ext>
            </a:extLst>
          </p:cNvPr>
          <p:cNvGraphicFramePr/>
          <p:nvPr/>
        </p:nvGraphicFramePr>
        <p:xfrm>
          <a:off x="423511" y="1809551"/>
          <a:ext cx="10847672" cy="44468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91655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7AC5F-509E-9DFE-F12C-F55296D223F5}"/>
              </a:ext>
            </a:extLst>
          </p:cNvPr>
          <p:cNvSpPr>
            <a:spLocks noGrp="1"/>
          </p:cNvSpPr>
          <p:nvPr>
            <p:ph type="title"/>
          </p:nvPr>
        </p:nvSpPr>
        <p:spPr>
          <a:xfrm>
            <a:off x="3845108" y="2649569"/>
            <a:ext cx="5040285" cy="494895"/>
          </a:xfrm>
        </p:spPr>
        <p:txBody>
          <a:bodyPr anchor="b">
            <a:normAutofit fontScale="90000"/>
          </a:bodyPr>
          <a:lstStyle/>
          <a:p>
            <a:r>
              <a:rPr lang="en-US" sz="3700" b="1">
                <a:solidFill>
                  <a:srgbClr val="11ABAF"/>
                </a:solidFill>
                <a:latin typeface="Times New Roman" panose="02020603050405020304" pitchFamily="18" charset="0"/>
                <a:cs typeface="Times New Roman" panose="02020603050405020304" pitchFamily="18" charset="0"/>
              </a:rPr>
              <a:t>Building Requirements</a:t>
            </a:r>
          </a:p>
        </p:txBody>
      </p:sp>
      <p:graphicFrame>
        <p:nvGraphicFramePr>
          <p:cNvPr id="34" name="Content Placeholder 10">
            <a:extLst>
              <a:ext uri="{FF2B5EF4-FFF2-40B4-BE49-F238E27FC236}">
                <a16:creationId xmlns:a16="http://schemas.microsoft.com/office/drawing/2014/main" id="{2B53E402-31EF-52CA-0C4D-B85C65D0CDA6}"/>
              </a:ext>
            </a:extLst>
          </p:cNvPr>
          <p:cNvGraphicFramePr>
            <a:graphicFrameLocks noGrp="1"/>
          </p:cNvGraphicFramePr>
          <p:nvPr>
            <p:ph idx="1"/>
          </p:nvPr>
        </p:nvGraphicFramePr>
        <p:xfrm>
          <a:off x="922421" y="212054"/>
          <a:ext cx="10347157" cy="65743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Date Placeholder 2">
            <a:extLst>
              <a:ext uri="{FF2B5EF4-FFF2-40B4-BE49-F238E27FC236}">
                <a16:creationId xmlns:a16="http://schemas.microsoft.com/office/drawing/2014/main" id="{B0938C44-315B-49E3-A4C3-60E0FDF9ED2C}"/>
              </a:ext>
            </a:extLst>
          </p:cNvPr>
          <p:cNvSpPr>
            <a:spLocks noGrp="1"/>
          </p:cNvSpPr>
          <p:nvPr>
            <p:ph type="dt" sz="half" idx="10"/>
          </p:nvPr>
        </p:nvSpPr>
        <p:spPr/>
        <p:txBody>
          <a:bodyPr/>
          <a:lstStyle/>
          <a:p>
            <a:r>
              <a:rPr lang="en-US"/>
              <a:t>7/21/2026</a:t>
            </a:r>
          </a:p>
        </p:txBody>
      </p:sp>
      <p:sp>
        <p:nvSpPr>
          <p:cNvPr id="30" name="Slide Number Placeholder 29">
            <a:extLst>
              <a:ext uri="{FF2B5EF4-FFF2-40B4-BE49-F238E27FC236}">
                <a16:creationId xmlns:a16="http://schemas.microsoft.com/office/drawing/2014/main" id="{9677008A-8A00-96EE-CDE3-704D3FB8DC40}"/>
              </a:ext>
            </a:extLst>
          </p:cNvPr>
          <p:cNvSpPr>
            <a:spLocks noGrp="1"/>
          </p:cNvSpPr>
          <p:nvPr>
            <p:ph type="sldNum" sz="quarter" idx="12"/>
          </p:nvPr>
        </p:nvSpPr>
        <p:spPr>
          <a:xfrm>
            <a:off x="8610600" y="6492240"/>
            <a:ext cx="2743200" cy="365125"/>
          </a:xfrm>
        </p:spPr>
        <p:txBody>
          <a:bodyPr>
            <a:normAutofit/>
          </a:bodyPr>
          <a:lstStyle/>
          <a:p>
            <a:pPr>
              <a:spcAft>
                <a:spcPts val="600"/>
              </a:spcAft>
            </a:pPr>
            <a:fld id="{E68F1C0E-076B-4C9D-A1F8-826B44A1103B}" type="slidenum">
              <a:rPr lang="en-US" smtClean="0"/>
              <a:pPr>
                <a:spcAft>
                  <a:spcPts val="600"/>
                </a:spcAft>
              </a:pPr>
              <a:t>27</a:t>
            </a:fld>
            <a:endParaRPr lang="en-US"/>
          </a:p>
        </p:txBody>
      </p:sp>
      <p:pic>
        <p:nvPicPr>
          <p:cNvPr id="9" name="Picture 8" descr="A picture containing indoor, ceiling, floor, living&#10;&#10;AI-generated content may be incorrect.">
            <a:extLst>
              <a:ext uri="{FF2B5EF4-FFF2-40B4-BE49-F238E27FC236}">
                <a16:creationId xmlns:a16="http://schemas.microsoft.com/office/drawing/2014/main" id="{A04E1615-CE79-A4E2-AF1A-FFD9720CDAF1}"/>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t="2707" r="2" b="3202"/>
          <a:stretch/>
        </p:blipFill>
        <p:spPr>
          <a:xfrm>
            <a:off x="4533917" y="3277873"/>
            <a:ext cx="3480738" cy="2046968"/>
          </a:xfrm>
          <a:prstGeom prst="rect">
            <a:avLst/>
          </a:prstGeom>
          <a:effectLst>
            <a:softEdge rad="317500"/>
          </a:effectLst>
        </p:spPr>
      </p:pic>
      <p:pic>
        <p:nvPicPr>
          <p:cNvPr id="4" name="More Info Pic">
            <a:extLst>
              <a:ext uri="{FF2B5EF4-FFF2-40B4-BE49-F238E27FC236}">
                <a16:creationId xmlns:a16="http://schemas.microsoft.com/office/drawing/2014/main" id="{6182A2E0-04A2-3694-4718-5253461EE365}"/>
              </a:ext>
            </a:extLst>
          </p:cNvPr>
          <p:cNvPicPr>
            <a:picLocks noChangeAspect="1"/>
          </p:cNvPicPr>
          <p:nvPr/>
        </p:nvPicPr>
        <p:blipFill>
          <a:blip r:embed="rId10"/>
          <a:stretch>
            <a:fillRect/>
          </a:stretch>
        </p:blipFill>
        <p:spPr>
          <a:xfrm>
            <a:off x="10392031" y="134633"/>
            <a:ext cx="1658321" cy="907068"/>
          </a:xfrm>
          <a:prstGeom prst="rect">
            <a:avLst/>
          </a:prstGeom>
        </p:spPr>
      </p:pic>
      <p:sp>
        <p:nvSpPr>
          <p:cNvPr id="5" name="More Info Text">
            <a:extLst>
              <a:ext uri="{FF2B5EF4-FFF2-40B4-BE49-F238E27FC236}">
                <a16:creationId xmlns:a16="http://schemas.microsoft.com/office/drawing/2014/main" id="{9B7FED4D-ED1D-1470-39D5-E0FD30255E69}"/>
              </a:ext>
            </a:extLst>
          </p:cNvPr>
          <p:cNvSpPr/>
          <p:nvPr/>
        </p:nvSpPr>
        <p:spPr>
          <a:xfrm>
            <a:off x="3792242" y="1349177"/>
            <a:ext cx="4607513" cy="4300151"/>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7150" indent="0">
              <a:lnSpc>
                <a:spcPct val="90000"/>
              </a:lnSpc>
              <a:spcAft>
                <a:spcPts val="600"/>
              </a:spcAft>
              <a:buFont typeface="Wingdings" panose="05000000000000000000" pitchFamily="2" charset="2"/>
              <a:buNone/>
            </a:pPr>
            <a:r>
              <a:rPr lang="en-US" sz="1800" b="0" i="0" u="none" strike="noStrike" baseline="0">
                <a:solidFill>
                  <a:schemeClr val="bg1"/>
                </a:solidFill>
              </a:rPr>
              <a:t>ADC facilities require on-site review by the Office of Long Term Service &amp; Supports prior to Waiver services being rendered. The facility must be well maintained, both inside and out. </a:t>
            </a:r>
          </a:p>
          <a:p>
            <a:pPr marL="57150" indent="0">
              <a:lnSpc>
                <a:spcPct val="90000"/>
              </a:lnSpc>
              <a:spcAft>
                <a:spcPts val="600"/>
              </a:spcAft>
              <a:buFont typeface="Wingdings" panose="05000000000000000000" pitchFamily="2" charset="2"/>
              <a:buNone/>
            </a:pPr>
            <a:r>
              <a:rPr lang="en-US" sz="1800" b="0" i="0" u="none" strike="noStrike" baseline="0">
                <a:solidFill>
                  <a:schemeClr val="bg1"/>
                </a:solidFill>
              </a:rPr>
              <a:t>As previously</a:t>
            </a:r>
            <a:r>
              <a:rPr lang="en-US" sz="1800" b="0" i="0" u="none" strike="noStrike">
                <a:solidFill>
                  <a:schemeClr val="bg1"/>
                </a:solidFill>
              </a:rPr>
              <a:t> covered</a:t>
            </a:r>
            <a:r>
              <a:rPr lang="en-US" sz="1800" b="0" i="0" u="none" strike="noStrike" baseline="0">
                <a:solidFill>
                  <a:schemeClr val="bg1"/>
                </a:solidFill>
              </a:rPr>
              <a:t>, providers are prohibited from relocating without prior approval from our office. </a:t>
            </a:r>
          </a:p>
          <a:p>
            <a:pPr marL="57150" indent="0">
              <a:lnSpc>
                <a:spcPct val="90000"/>
              </a:lnSpc>
              <a:spcAft>
                <a:spcPts val="600"/>
              </a:spcAft>
              <a:buFont typeface="Wingdings" panose="05000000000000000000" pitchFamily="2" charset="2"/>
              <a:buNone/>
            </a:pPr>
            <a:r>
              <a:rPr lang="en-US" sz="1800" b="0" i="0" u="none" strike="noStrike" baseline="0">
                <a:solidFill>
                  <a:schemeClr val="bg1"/>
                </a:solidFill>
              </a:rPr>
              <a:t>The following slides will help you ensure you obtain and maintain compliance with physical site requirements.</a:t>
            </a:r>
          </a:p>
        </p:txBody>
      </p:sp>
    </p:spTree>
    <p:extLst>
      <p:ext uri="{BB962C8B-B14F-4D97-AF65-F5344CB8AC3E}">
        <p14:creationId xmlns:p14="http://schemas.microsoft.com/office/powerpoint/2010/main" val="41185025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heel(1)">
                                      <p:cBhvr>
                                        <p:cTn id="7"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Graphic spid="34" grpId="0">
        <p:bldAsOne/>
      </p:bldGraphic>
      <p:bldP spid="5" grpId="0" animBg="1"/>
      <p:bldP spid="5"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C1C4CE-24C9-851A-6D11-6D1BA81949BA}"/>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E7AAC86E-7164-003B-EE6C-76E5ED5B69BC}"/>
              </a:ext>
            </a:extLst>
          </p:cNvPr>
          <p:cNvSpPr>
            <a:spLocks noGrp="1"/>
          </p:cNvSpPr>
          <p:nvPr>
            <p:ph type="sldNum" sz="quarter" idx="12"/>
          </p:nvPr>
        </p:nvSpPr>
        <p:spPr/>
        <p:txBody>
          <a:bodyPr/>
          <a:lstStyle/>
          <a:p>
            <a:fld id="{E68F1C0E-076B-4C9D-A1F8-826B44A1103B}" type="slidenum">
              <a:rPr lang="en-US" smtClean="0"/>
              <a:t>28</a:t>
            </a:fld>
            <a:endParaRPr lang="en-US"/>
          </a:p>
        </p:txBody>
      </p:sp>
      <p:pic>
        <p:nvPicPr>
          <p:cNvPr id="7" name="Picture 2" descr="IMPORTANT INFORMATION – CORONAVIRUS** PLEASE READ ** - Makants Greyhound  Rescue N.W">
            <a:extLst>
              <a:ext uri="{FF2B5EF4-FFF2-40B4-BE49-F238E27FC236}">
                <a16:creationId xmlns:a16="http://schemas.microsoft.com/office/drawing/2014/main" id="{728BDFF7-858F-906B-04DD-46B7B65A2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12690" y="0"/>
            <a:ext cx="871374" cy="86437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extBox 5">
            <a:extLst>
              <a:ext uri="{FF2B5EF4-FFF2-40B4-BE49-F238E27FC236}">
                <a16:creationId xmlns:a16="http://schemas.microsoft.com/office/drawing/2014/main" id="{8E9F01EB-6640-044E-6D05-E0973C81535F}"/>
              </a:ext>
            </a:extLst>
          </p:cNvPr>
          <p:cNvGraphicFramePr/>
          <p:nvPr/>
        </p:nvGraphicFramePr>
        <p:xfrm>
          <a:off x="347921" y="566678"/>
          <a:ext cx="11496157" cy="57246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36687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2D6407B-8EBD-F752-BFBD-6DFBE6F29A03}"/>
              </a:ext>
            </a:extLst>
          </p:cNvPr>
          <p:cNvSpPr txBox="1"/>
          <p:nvPr/>
        </p:nvSpPr>
        <p:spPr>
          <a:xfrm>
            <a:off x="215645" y="121890"/>
            <a:ext cx="4780966" cy="1135684"/>
          </a:xfrm>
          <a:prstGeom prst="rect">
            <a:avLst/>
          </a:prstGeom>
          <a:solidFill>
            <a:srgbClr val="11ABAF"/>
          </a:solidFill>
        </p:spPr>
        <p:txBody>
          <a:bodyPr vert="horz" lIns="91440" tIns="45720" rIns="91440" bIns="45720" rtlCol="0" anchor="ctr">
            <a:normAutofit lnSpcReduction="10000"/>
          </a:bodyPr>
          <a:lstStyle/>
          <a:p>
            <a:pPr algn="ctr">
              <a:lnSpc>
                <a:spcPct val="90000"/>
              </a:lnSpc>
              <a:spcBef>
                <a:spcPct val="0"/>
              </a:spcBef>
              <a:spcAft>
                <a:spcPts val="600"/>
              </a:spcAft>
            </a:pPr>
            <a:r>
              <a:rPr lang="en-US" sz="3800" b="1">
                <a:solidFill>
                  <a:schemeClr val="bg1"/>
                </a:solidFill>
                <a:latin typeface="+mj-lt"/>
                <a:ea typeface="+mj-ea"/>
                <a:cs typeface="+mj-cs"/>
              </a:rPr>
              <a:t>ADA Compliant Restrooms</a:t>
            </a:r>
          </a:p>
        </p:txBody>
      </p:sp>
      <p:pic>
        <p:nvPicPr>
          <p:cNvPr id="11" name="Picture 10">
            <a:extLst>
              <a:ext uri="{FF2B5EF4-FFF2-40B4-BE49-F238E27FC236}">
                <a16:creationId xmlns:a16="http://schemas.microsoft.com/office/drawing/2014/main" id="{3552A032-C476-3D82-F16B-A1C912290DB9}"/>
              </a:ext>
            </a:extLst>
          </p:cNvPr>
          <p:cNvPicPr>
            <a:picLocks noChangeAspect="1"/>
          </p:cNvPicPr>
          <p:nvPr/>
        </p:nvPicPr>
        <p:blipFill>
          <a:blip r:embed="rId2"/>
          <a:srcRect l="6066" r="4268"/>
          <a:stretch>
            <a:fillRect/>
          </a:stretch>
        </p:blipFill>
        <p:spPr>
          <a:xfrm>
            <a:off x="215645" y="1436075"/>
            <a:ext cx="4889817" cy="4490078"/>
          </a:xfrm>
          <a:prstGeom prst="rect">
            <a:avLst/>
          </a:prstGeom>
        </p:spPr>
      </p:pic>
      <p:pic>
        <p:nvPicPr>
          <p:cNvPr id="9" name="Picture 8">
            <a:extLst>
              <a:ext uri="{FF2B5EF4-FFF2-40B4-BE49-F238E27FC236}">
                <a16:creationId xmlns:a16="http://schemas.microsoft.com/office/drawing/2014/main" id="{EC7A78C7-BE49-A80E-3426-F51F5565B039}"/>
              </a:ext>
            </a:extLst>
          </p:cNvPr>
          <p:cNvPicPr>
            <a:picLocks noChangeAspect="1"/>
          </p:cNvPicPr>
          <p:nvPr/>
        </p:nvPicPr>
        <p:blipFill>
          <a:blip r:embed="rId3"/>
          <a:stretch>
            <a:fillRect/>
          </a:stretch>
        </p:blipFill>
        <p:spPr>
          <a:xfrm>
            <a:off x="5273106" y="2165332"/>
            <a:ext cx="6107907" cy="4015949"/>
          </a:xfrm>
          <a:prstGeom prst="rect">
            <a:avLst/>
          </a:prstGeom>
        </p:spPr>
      </p:pic>
      <p:sp>
        <p:nvSpPr>
          <p:cNvPr id="5" name="TextBox 4">
            <a:extLst>
              <a:ext uri="{FF2B5EF4-FFF2-40B4-BE49-F238E27FC236}">
                <a16:creationId xmlns:a16="http://schemas.microsoft.com/office/drawing/2014/main" id="{010BEC00-360F-4ABB-3F70-329BDC31A7EE}"/>
              </a:ext>
            </a:extLst>
          </p:cNvPr>
          <p:cNvSpPr txBox="1"/>
          <p:nvPr/>
        </p:nvSpPr>
        <p:spPr>
          <a:xfrm>
            <a:off x="5023824" y="144251"/>
            <a:ext cx="6329976" cy="2097506"/>
          </a:xfrm>
          <a:prstGeom prst="rect">
            <a:avLst/>
          </a:prstGeom>
        </p:spPr>
        <p:txBody>
          <a:bodyPr vert="horz" lIns="91440" tIns="45720" rIns="91440" bIns="45720" rtlCol="0" anchor="ctr">
            <a:normAutofit fontScale="92500" lnSpcReduction="10000"/>
          </a:bodyPr>
          <a:lstStyle/>
          <a:p>
            <a:pPr marL="114300">
              <a:lnSpc>
                <a:spcPct val="90000"/>
              </a:lnSpc>
              <a:spcAft>
                <a:spcPts val="600"/>
              </a:spcAft>
            </a:pPr>
            <a:r>
              <a:rPr lang="en-US" sz="1400"/>
              <a:t>      </a:t>
            </a:r>
            <a:r>
              <a:rPr lang="en-US" sz="1600"/>
              <a:t>Restroom(s) which have: </a:t>
            </a:r>
          </a:p>
          <a:p>
            <a:pPr marL="800100" lvl="1" indent="-228600">
              <a:lnSpc>
                <a:spcPct val="90000"/>
              </a:lnSpc>
              <a:spcAft>
                <a:spcPts val="600"/>
              </a:spcAft>
              <a:buFont typeface="Arial" panose="020B0604020202020204" pitchFamily="34" charset="0"/>
              <a:buChar char="•"/>
            </a:pPr>
            <a:r>
              <a:rPr lang="en-US" sz="1600"/>
              <a:t>At least one toilet for every ten (10) beneficiaries attending the ADC, at least one of which must be ADA compliant, and no more than forty (40) feet from the activity area and equipped with a call button; </a:t>
            </a:r>
          </a:p>
          <a:p>
            <a:pPr marL="800100" lvl="1" indent="-228600">
              <a:lnSpc>
                <a:spcPct val="90000"/>
              </a:lnSpc>
              <a:spcAft>
                <a:spcPts val="600"/>
              </a:spcAft>
              <a:buFont typeface="Arial" panose="020B0604020202020204" pitchFamily="34" charset="0"/>
              <a:buChar char="•"/>
            </a:pPr>
            <a:r>
              <a:rPr lang="en-US" sz="1600"/>
              <a:t>Access to sinks/faucets with water temperature between 100-115 degrees Fahrenheit; and </a:t>
            </a:r>
          </a:p>
          <a:p>
            <a:pPr marL="800100" lvl="1" indent="-228600">
              <a:lnSpc>
                <a:spcPct val="90000"/>
              </a:lnSpc>
              <a:spcAft>
                <a:spcPts val="600"/>
              </a:spcAft>
              <a:buFont typeface="Arial" panose="020B0604020202020204" pitchFamily="34" charset="0"/>
              <a:buChar char="•"/>
            </a:pPr>
            <a:r>
              <a:rPr lang="en-US" sz="1600"/>
              <a:t>Supplies including toilet paper, disinfecting soap, and paper towels.</a:t>
            </a:r>
          </a:p>
        </p:txBody>
      </p:sp>
      <p:sp>
        <p:nvSpPr>
          <p:cNvPr id="2" name="Date Placeholder 1">
            <a:extLst>
              <a:ext uri="{FF2B5EF4-FFF2-40B4-BE49-F238E27FC236}">
                <a16:creationId xmlns:a16="http://schemas.microsoft.com/office/drawing/2014/main" id="{FA7E62EC-8D82-CA59-FBF6-888F7BE52769}"/>
              </a:ext>
            </a:extLst>
          </p:cNvPr>
          <p:cNvSpPr>
            <a:spLocks noGrp="1"/>
          </p:cNvSpPr>
          <p:nvPr>
            <p:ph type="dt" sz="half" idx="10"/>
          </p:nvPr>
        </p:nvSpPr>
        <p:spPr/>
        <p:txBody>
          <a:bodyPr vert="horz" lIns="91440" tIns="45720" rIns="91440" bIns="45720" rtlCol="0" anchor="ctr">
            <a:normAutofit/>
          </a:bodyPr>
          <a:lstStyle/>
          <a:p>
            <a:pPr>
              <a:spcAft>
                <a:spcPts val="600"/>
              </a:spcAft>
            </a:pPr>
            <a:r>
              <a:rPr lang="en-US">
                <a:solidFill>
                  <a:schemeClr val="tx1">
                    <a:tint val="75000"/>
                  </a:schemeClr>
                </a:solidFill>
              </a:rPr>
              <a:t>7/21/2026</a:t>
            </a:r>
          </a:p>
        </p:txBody>
      </p:sp>
      <p:sp>
        <p:nvSpPr>
          <p:cNvPr id="3" name="Slide Number Placeholder 2">
            <a:extLst>
              <a:ext uri="{FF2B5EF4-FFF2-40B4-BE49-F238E27FC236}">
                <a16:creationId xmlns:a16="http://schemas.microsoft.com/office/drawing/2014/main" id="{E5FAC043-D972-FD96-6D70-852AD5FCF8E7}"/>
              </a:ext>
            </a:extLst>
          </p:cNvPr>
          <p:cNvSpPr>
            <a:spLocks noGrp="1"/>
          </p:cNvSpPr>
          <p:nvPr>
            <p:ph type="sldNum" sz="quarter" idx="12"/>
          </p:nvPr>
        </p:nvSpPr>
        <p:spPr/>
        <p:txBody>
          <a:bodyPr vert="horz" lIns="91440" tIns="45720" rIns="91440" bIns="45720" rtlCol="0" anchor="ctr">
            <a:normAutofit/>
          </a:bodyPr>
          <a:lstStyle/>
          <a:p>
            <a:pPr>
              <a:spcAft>
                <a:spcPts val="600"/>
              </a:spcAft>
            </a:pPr>
            <a:fld id="{E68F1C0E-076B-4C9D-A1F8-826B44A1103B}" type="slidenum">
              <a:rPr lang="en-US" smtClean="0">
                <a:solidFill>
                  <a:schemeClr val="tx1">
                    <a:tint val="75000"/>
                  </a:schemeClr>
                </a:solidFill>
              </a:rPr>
              <a:pPr>
                <a:spcAft>
                  <a:spcPts val="600"/>
                </a:spcAft>
              </a:pPr>
              <a:t>29</a:t>
            </a:fld>
            <a:endParaRPr lang="en-US">
              <a:solidFill>
                <a:schemeClr val="tx1">
                  <a:tint val="75000"/>
                </a:schemeClr>
              </a:solidFill>
            </a:endParaRPr>
          </a:p>
        </p:txBody>
      </p:sp>
      <p:pic>
        <p:nvPicPr>
          <p:cNvPr id="6" name="Picture 2" descr="IMPORTANT INFORMATION – CORONAVIRUS** PLEASE READ ** - Makants Greyhound  Rescue N.W">
            <a:extLst>
              <a:ext uri="{FF2B5EF4-FFF2-40B4-BE49-F238E27FC236}">
                <a16:creationId xmlns:a16="http://schemas.microsoft.com/office/drawing/2014/main" id="{AC63210F-63A9-CA38-6757-67246C1BE6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08669" y="101823"/>
            <a:ext cx="740473" cy="734522"/>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F2060D1B-4A1C-40C0-57CA-4E1626EBFC25}"/>
              </a:ext>
            </a:extLst>
          </p:cNvPr>
          <p:cNvSpPr txBox="1"/>
          <p:nvPr/>
        </p:nvSpPr>
        <p:spPr>
          <a:xfrm>
            <a:off x="3048000" y="6181281"/>
            <a:ext cx="6096000" cy="646331"/>
          </a:xfrm>
          <a:prstGeom prst="rect">
            <a:avLst/>
          </a:prstGeom>
          <a:noFill/>
        </p:spPr>
        <p:txBody>
          <a:bodyPr wrap="square">
            <a:spAutoFit/>
          </a:bodyPr>
          <a:lstStyle/>
          <a:p>
            <a:r>
              <a:rPr lang="en-US">
                <a:hlinkClick r:id="rId5"/>
              </a:rPr>
              <a:t>https://www.access-board.gov/ada/guides/chapter-6-toilet-rooms/#components-of-accessible-single-user-toilet-room</a:t>
            </a:r>
            <a:endParaRPr lang="en-US"/>
          </a:p>
        </p:txBody>
      </p:sp>
    </p:spTree>
    <p:extLst>
      <p:ext uri="{BB962C8B-B14F-4D97-AF65-F5344CB8AC3E}">
        <p14:creationId xmlns:p14="http://schemas.microsoft.com/office/powerpoint/2010/main" val="252545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8F024-A6DD-D6C4-7BEF-CC13C88793DA}"/>
              </a:ext>
            </a:extLst>
          </p:cNvPr>
          <p:cNvSpPr>
            <a:spLocks noGrp="1"/>
          </p:cNvSpPr>
          <p:nvPr>
            <p:ph type="ctrTitle"/>
          </p:nvPr>
        </p:nvSpPr>
        <p:spPr>
          <a:xfrm>
            <a:off x="2666197" y="653315"/>
            <a:ext cx="7196703" cy="596766"/>
          </a:xfrm>
          <a:solidFill>
            <a:schemeClr val="tx2">
              <a:lumMod val="90000"/>
              <a:lumOff val="10000"/>
            </a:schemeClr>
          </a:solidFill>
          <a:ln>
            <a:solidFill>
              <a:schemeClr val="lt1">
                <a:hueOff val="0"/>
                <a:satOff val="0"/>
                <a:lumOff val="0"/>
              </a:schemeClr>
            </a:solidFill>
          </a:ln>
        </p:spPr>
        <p:txBody>
          <a:bodyPr>
            <a:normAutofit/>
          </a:bodyPr>
          <a:lstStyle/>
          <a:p>
            <a:r>
              <a:rPr lang="en-US" sz="3600" b="1">
                <a:solidFill>
                  <a:schemeClr val="bg1"/>
                </a:solidFill>
                <a:ea typeface="+mn-ea"/>
                <a:cs typeface="Times New Roman" panose="02020603050405020304" pitchFamily="18" charset="0"/>
              </a:rPr>
              <a:t>Who is this training for?</a:t>
            </a:r>
          </a:p>
        </p:txBody>
      </p:sp>
      <p:sp>
        <p:nvSpPr>
          <p:cNvPr id="3" name="Subtitle 2">
            <a:extLst>
              <a:ext uri="{FF2B5EF4-FFF2-40B4-BE49-F238E27FC236}">
                <a16:creationId xmlns:a16="http://schemas.microsoft.com/office/drawing/2014/main" id="{3971793F-F023-FD47-7F61-DECA2697A837}"/>
              </a:ext>
            </a:extLst>
          </p:cNvPr>
          <p:cNvSpPr>
            <a:spLocks noGrp="1"/>
          </p:cNvSpPr>
          <p:nvPr>
            <p:ph type="subTitle" idx="1"/>
          </p:nvPr>
        </p:nvSpPr>
        <p:spPr>
          <a:xfrm>
            <a:off x="316014" y="1497956"/>
            <a:ext cx="6923327" cy="3334388"/>
          </a:xfrm>
        </p:spPr>
        <p:txBody>
          <a:bodyPr>
            <a:noAutofit/>
          </a:bodyPr>
          <a:lstStyle/>
          <a:p>
            <a:pPr marL="342900" indent="-342900" algn="l">
              <a:buFont typeface="Wingdings" panose="05000000000000000000" pitchFamily="2" charset="2"/>
              <a:buChar char="§"/>
            </a:pPr>
            <a:r>
              <a:rPr lang="en-US" sz="2600">
                <a:solidFill>
                  <a:schemeClr val="tx2">
                    <a:lumMod val="75000"/>
                    <a:lumOff val="25000"/>
                  </a:schemeClr>
                </a:solidFill>
                <a:latin typeface="+mj-lt"/>
              </a:rPr>
              <a:t>This training is for providers who are currently enrolled to provide Adult Daycare (ADC) Services under the MS Division of Medicaid Elderly &amp; Disabled (E&amp;D) Waiver. </a:t>
            </a:r>
          </a:p>
          <a:p>
            <a:pPr algn="l"/>
            <a:endParaRPr lang="en-US" sz="800">
              <a:solidFill>
                <a:schemeClr val="tx2">
                  <a:lumMod val="75000"/>
                  <a:lumOff val="25000"/>
                </a:schemeClr>
              </a:solidFill>
              <a:latin typeface="+mj-lt"/>
            </a:endParaRPr>
          </a:p>
          <a:p>
            <a:pPr marL="342900" indent="-342900" algn="l">
              <a:buFont typeface="Wingdings" panose="05000000000000000000" pitchFamily="2" charset="2"/>
              <a:buChar char="§"/>
            </a:pPr>
            <a:r>
              <a:rPr lang="en-US" sz="2600">
                <a:solidFill>
                  <a:schemeClr val="tx2">
                    <a:lumMod val="75000"/>
                    <a:lumOff val="25000"/>
                  </a:schemeClr>
                </a:solidFill>
                <a:latin typeface="+mj-lt"/>
              </a:rPr>
              <a:t>Training should be completed by:</a:t>
            </a:r>
          </a:p>
          <a:p>
            <a:pPr marL="800100" lvl="1" indent="-342900" algn="l">
              <a:buFont typeface="Wingdings" panose="05000000000000000000" pitchFamily="2" charset="2"/>
              <a:buChar char="§"/>
            </a:pPr>
            <a:r>
              <a:rPr lang="en-US" sz="2200">
                <a:solidFill>
                  <a:schemeClr val="tx2">
                    <a:lumMod val="75000"/>
                    <a:lumOff val="25000"/>
                  </a:schemeClr>
                </a:solidFill>
                <a:latin typeface="+mj-lt"/>
              </a:rPr>
              <a:t> </a:t>
            </a:r>
            <a:r>
              <a:rPr lang="en-US" sz="2600">
                <a:solidFill>
                  <a:schemeClr val="tx2">
                    <a:lumMod val="75000"/>
                    <a:lumOff val="25000"/>
                  </a:schemeClr>
                </a:solidFill>
                <a:latin typeface="+mj-lt"/>
              </a:rPr>
              <a:t>Agency Owner</a:t>
            </a:r>
          </a:p>
          <a:p>
            <a:pPr marL="800100" lvl="1" indent="-342900" algn="l">
              <a:buFont typeface="Wingdings" panose="05000000000000000000" pitchFamily="2" charset="2"/>
              <a:buChar char="§"/>
            </a:pPr>
            <a:r>
              <a:rPr lang="en-US" sz="2600">
                <a:solidFill>
                  <a:schemeClr val="tx2">
                    <a:lumMod val="75000"/>
                    <a:lumOff val="25000"/>
                  </a:schemeClr>
                </a:solidFill>
                <a:latin typeface="+mj-lt"/>
              </a:rPr>
              <a:t>Administrator and/or </a:t>
            </a:r>
          </a:p>
          <a:p>
            <a:pPr marL="800100" lvl="1" indent="-342900" algn="l">
              <a:buFont typeface="Wingdings" panose="05000000000000000000" pitchFamily="2" charset="2"/>
              <a:buChar char="§"/>
            </a:pPr>
            <a:r>
              <a:rPr lang="en-US" sz="2600">
                <a:solidFill>
                  <a:schemeClr val="tx2">
                    <a:lumMod val="75000"/>
                    <a:lumOff val="25000"/>
                  </a:schemeClr>
                </a:solidFill>
                <a:latin typeface="+mj-lt"/>
              </a:rPr>
              <a:t>Program Director </a:t>
            </a:r>
          </a:p>
        </p:txBody>
      </p:sp>
      <p:sp>
        <p:nvSpPr>
          <p:cNvPr id="5" name="Date Placeholder 4">
            <a:extLst>
              <a:ext uri="{FF2B5EF4-FFF2-40B4-BE49-F238E27FC236}">
                <a16:creationId xmlns:a16="http://schemas.microsoft.com/office/drawing/2014/main" id="{27D8A7B2-899D-65CF-320E-3A4D621A0EB8}"/>
              </a:ext>
            </a:extLst>
          </p:cNvPr>
          <p:cNvSpPr>
            <a:spLocks noGrp="1"/>
          </p:cNvSpPr>
          <p:nvPr>
            <p:ph type="dt" sz="half" idx="10"/>
          </p:nvPr>
        </p:nvSpPr>
        <p:spPr/>
        <p:txBody>
          <a:bodyPr/>
          <a:lstStyle/>
          <a:p>
            <a:r>
              <a:rPr lang="en-US"/>
              <a:t>7/21/2026</a:t>
            </a:r>
          </a:p>
        </p:txBody>
      </p:sp>
      <p:sp>
        <p:nvSpPr>
          <p:cNvPr id="4" name="Slide Number Placeholder 3">
            <a:extLst>
              <a:ext uri="{FF2B5EF4-FFF2-40B4-BE49-F238E27FC236}">
                <a16:creationId xmlns:a16="http://schemas.microsoft.com/office/drawing/2014/main" id="{D7DFD770-94AE-DE4B-69A5-230F9355EF3C}"/>
              </a:ext>
            </a:extLst>
          </p:cNvPr>
          <p:cNvSpPr>
            <a:spLocks noGrp="1"/>
          </p:cNvSpPr>
          <p:nvPr>
            <p:ph type="sldNum" sz="quarter" idx="12"/>
          </p:nvPr>
        </p:nvSpPr>
        <p:spPr/>
        <p:txBody>
          <a:bodyPr/>
          <a:lstStyle/>
          <a:p>
            <a:fld id="{E68F1C0E-076B-4C9D-A1F8-826B44A1103B}" type="slidenum">
              <a:rPr lang="en-US" smtClean="0"/>
              <a:t>3</a:t>
            </a:fld>
            <a:endParaRPr lang="en-US"/>
          </a:p>
        </p:txBody>
      </p:sp>
      <p:pic>
        <p:nvPicPr>
          <p:cNvPr id="1026" name="Picture 2" descr="How to Survive a CNA Shortage | IntelyCare">
            <a:extLst>
              <a:ext uri="{FF2B5EF4-FFF2-40B4-BE49-F238E27FC236}">
                <a16:creationId xmlns:a16="http://schemas.microsoft.com/office/drawing/2014/main" id="{A04C1DFE-207A-E2B4-A9D9-8E3519FD32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3933" y="1982804"/>
            <a:ext cx="4657471" cy="3099335"/>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03D5D62-19FA-9E12-006A-21C3014E6FA9}"/>
              </a:ext>
            </a:extLst>
          </p:cNvPr>
          <p:cNvSpPr txBox="1"/>
          <p:nvPr/>
        </p:nvSpPr>
        <p:spPr>
          <a:xfrm>
            <a:off x="-116305" y="5080220"/>
            <a:ext cx="11719300" cy="1692771"/>
          </a:xfrm>
          <a:prstGeom prst="rect">
            <a:avLst/>
          </a:prstGeom>
          <a:noFill/>
        </p:spPr>
        <p:txBody>
          <a:bodyPr wrap="square">
            <a:spAutoFit/>
          </a:bodyPr>
          <a:lstStyle/>
          <a:p>
            <a:pPr lvl="1"/>
            <a:r>
              <a:rPr lang="en-US" sz="2600" b="1" i="1" u="sng">
                <a:solidFill>
                  <a:schemeClr val="tx2">
                    <a:lumMod val="75000"/>
                    <a:lumOff val="25000"/>
                  </a:schemeClr>
                </a:solidFill>
                <a:latin typeface="+mj-lt"/>
              </a:rPr>
              <a:t>If the individual completing this training exits the company, the training must be completed by the individual hired to fill that vacant role. If there is a new owner or partnership is with to the agency, they must also complete and attest to this training. </a:t>
            </a:r>
          </a:p>
        </p:txBody>
      </p:sp>
    </p:spTree>
    <p:extLst>
      <p:ext uri="{BB962C8B-B14F-4D97-AF65-F5344CB8AC3E}">
        <p14:creationId xmlns:p14="http://schemas.microsoft.com/office/powerpoint/2010/main" val="16127464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42" presetClass="entr" presetSubtype="0"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37D5A2-C8DC-83EA-9EF0-94020893BB7F}"/>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E8FF4FF7-2107-D6EC-9CA4-E7A38556D117}"/>
              </a:ext>
            </a:extLst>
          </p:cNvPr>
          <p:cNvSpPr>
            <a:spLocks noGrp="1"/>
          </p:cNvSpPr>
          <p:nvPr>
            <p:ph type="sldNum" sz="quarter" idx="12"/>
          </p:nvPr>
        </p:nvSpPr>
        <p:spPr/>
        <p:txBody>
          <a:bodyPr/>
          <a:lstStyle/>
          <a:p>
            <a:fld id="{48FD3572-B86B-4083-B953-5D27BE9E57C8}" type="slidenum">
              <a:rPr lang="en-US" smtClean="0"/>
              <a:t>30</a:t>
            </a:fld>
            <a:endParaRPr lang="en-US"/>
          </a:p>
        </p:txBody>
      </p:sp>
      <p:sp>
        <p:nvSpPr>
          <p:cNvPr id="5" name="TextBox 4">
            <a:extLst>
              <a:ext uri="{FF2B5EF4-FFF2-40B4-BE49-F238E27FC236}">
                <a16:creationId xmlns:a16="http://schemas.microsoft.com/office/drawing/2014/main" id="{E7ED460E-E4AE-86BF-29EE-B5F736F341C6}"/>
              </a:ext>
            </a:extLst>
          </p:cNvPr>
          <p:cNvSpPr txBox="1"/>
          <p:nvPr/>
        </p:nvSpPr>
        <p:spPr>
          <a:xfrm>
            <a:off x="147637" y="887826"/>
            <a:ext cx="11896725" cy="1600438"/>
          </a:xfrm>
          <a:prstGeom prst="rect">
            <a:avLst/>
          </a:prstGeom>
          <a:noFill/>
          <a:ln w="38100">
            <a:solidFill>
              <a:srgbClr val="0E8D90"/>
            </a:solidFill>
          </a:ln>
        </p:spPr>
        <p:txBody>
          <a:bodyPr wrap="square">
            <a:spAutoFit/>
          </a:bodyPr>
          <a:lstStyle/>
          <a:p>
            <a:r>
              <a:rPr lang="en-US">
                <a:solidFill>
                  <a:srgbClr val="0E8D90"/>
                </a:solidFill>
              </a:rPr>
              <a:t>Facilities must have at least two (2) well-identified ADA compliant exits with doors that must: </a:t>
            </a:r>
          </a:p>
          <a:p>
            <a:endParaRPr lang="en-US" sz="800">
              <a:solidFill>
                <a:srgbClr val="0E8D90"/>
              </a:solidFill>
            </a:endParaRPr>
          </a:p>
          <a:p>
            <a:pPr marL="800100" lvl="1" indent="-342900">
              <a:buFont typeface="Arial" panose="020B0604020202020204" pitchFamily="34" charset="0"/>
              <a:buChar char="•"/>
            </a:pPr>
            <a:r>
              <a:rPr lang="en-US">
                <a:solidFill>
                  <a:srgbClr val="0E8D90"/>
                </a:solidFill>
              </a:rPr>
              <a:t>Be either open to the outside or no more than ten (10) feet from an outside exit; </a:t>
            </a:r>
          </a:p>
          <a:p>
            <a:pPr marL="800100" lvl="1" indent="-342900">
              <a:buFont typeface="Arial" panose="020B0604020202020204" pitchFamily="34" charset="0"/>
              <a:buChar char="•"/>
            </a:pPr>
            <a:r>
              <a:rPr lang="en-US">
                <a:solidFill>
                  <a:srgbClr val="0E8D90"/>
                </a:solidFill>
              </a:rPr>
              <a:t>Be side-hinged and swing out in the direction of exit, </a:t>
            </a:r>
          </a:p>
          <a:p>
            <a:pPr marL="800100" lvl="1" indent="-342900">
              <a:buFont typeface="Arial" panose="020B0604020202020204" pitchFamily="34" charset="0"/>
              <a:buChar char="•"/>
            </a:pPr>
            <a:r>
              <a:rPr lang="en-US">
                <a:solidFill>
                  <a:srgbClr val="0E8D90"/>
                </a:solidFill>
              </a:rPr>
              <a:t>Have an operable alarm system, and </a:t>
            </a:r>
          </a:p>
          <a:p>
            <a:pPr marL="800100" lvl="1" indent="-342900">
              <a:buFont typeface="Arial" panose="020B0604020202020204" pitchFamily="34" charset="0"/>
              <a:buChar char="•"/>
            </a:pPr>
            <a:r>
              <a:rPr lang="en-US">
                <a:solidFill>
                  <a:srgbClr val="0E8D90"/>
                </a:solidFill>
              </a:rPr>
              <a:t>Not be locked in a manner that would prevent immediate exit in the event of an emergency. </a:t>
            </a:r>
          </a:p>
        </p:txBody>
      </p:sp>
      <p:pic>
        <p:nvPicPr>
          <p:cNvPr id="11" name="Picture 10">
            <a:extLst>
              <a:ext uri="{FF2B5EF4-FFF2-40B4-BE49-F238E27FC236}">
                <a16:creationId xmlns:a16="http://schemas.microsoft.com/office/drawing/2014/main" id="{77724981-6748-3AD7-549D-90F56274598F}"/>
              </a:ext>
            </a:extLst>
          </p:cNvPr>
          <p:cNvPicPr>
            <a:picLocks noChangeAspect="1"/>
          </p:cNvPicPr>
          <p:nvPr/>
        </p:nvPicPr>
        <p:blipFill>
          <a:blip r:embed="rId2"/>
          <a:stretch>
            <a:fillRect/>
          </a:stretch>
        </p:blipFill>
        <p:spPr>
          <a:xfrm>
            <a:off x="838200" y="2833530"/>
            <a:ext cx="5854126" cy="2628509"/>
          </a:xfrm>
          <a:prstGeom prst="rect">
            <a:avLst/>
          </a:prstGeom>
        </p:spPr>
      </p:pic>
      <p:pic>
        <p:nvPicPr>
          <p:cNvPr id="13" name="Picture 12">
            <a:extLst>
              <a:ext uri="{FF2B5EF4-FFF2-40B4-BE49-F238E27FC236}">
                <a16:creationId xmlns:a16="http://schemas.microsoft.com/office/drawing/2014/main" id="{80BF072C-FCCF-5808-8E99-ACE71ED85B1E}"/>
              </a:ext>
            </a:extLst>
          </p:cNvPr>
          <p:cNvPicPr>
            <a:picLocks noChangeAspect="1"/>
          </p:cNvPicPr>
          <p:nvPr/>
        </p:nvPicPr>
        <p:blipFill>
          <a:blip r:embed="rId3"/>
          <a:stretch>
            <a:fillRect/>
          </a:stretch>
        </p:blipFill>
        <p:spPr>
          <a:xfrm>
            <a:off x="7756529" y="2833530"/>
            <a:ext cx="3597271" cy="3425542"/>
          </a:xfrm>
          <a:prstGeom prst="rect">
            <a:avLst/>
          </a:prstGeom>
        </p:spPr>
      </p:pic>
      <p:sp>
        <p:nvSpPr>
          <p:cNvPr id="15" name="TextBox 14">
            <a:extLst>
              <a:ext uri="{FF2B5EF4-FFF2-40B4-BE49-F238E27FC236}">
                <a16:creationId xmlns:a16="http://schemas.microsoft.com/office/drawing/2014/main" id="{585C4158-5EBB-931B-7E22-BD50D0381D0A}"/>
              </a:ext>
            </a:extLst>
          </p:cNvPr>
          <p:cNvSpPr txBox="1"/>
          <p:nvPr/>
        </p:nvSpPr>
        <p:spPr>
          <a:xfrm>
            <a:off x="-112888" y="5579316"/>
            <a:ext cx="7608710" cy="923330"/>
          </a:xfrm>
          <a:prstGeom prst="rect">
            <a:avLst/>
          </a:prstGeom>
          <a:noFill/>
        </p:spPr>
        <p:txBody>
          <a:bodyPr wrap="square">
            <a:spAutoFit/>
          </a:bodyPr>
          <a:lstStyle/>
          <a:p>
            <a:pPr lvl="1"/>
            <a:r>
              <a:rPr lang="en-US">
                <a:solidFill>
                  <a:srgbClr val="0E8D90"/>
                </a:solidFill>
              </a:rPr>
              <a:t>Click link to learn more about ADA compliant Doors, Doorways and Gates:</a:t>
            </a:r>
            <a:r>
              <a:rPr lang="en-US"/>
              <a:t> </a:t>
            </a:r>
            <a:r>
              <a:rPr lang="en-US">
                <a:hlinkClick r:id="rId4"/>
              </a:rPr>
              <a:t>https://www.access-board.gov/ada/guides/chapter-4-entrances-doors-and-gates/#doors-doorways-and-gates</a:t>
            </a:r>
            <a:endParaRPr lang="en-US"/>
          </a:p>
        </p:txBody>
      </p:sp>
      <p:pic>
        <p:nvPicPr>
          <p:cNvPr id="16" name="Picture 2" descr="IMPORTANT INFORMATION – CORONAVIRUS** PLEASE READ ** - Makants Greyhound  Rescue N.W">
            <a:extLst>
              <a:ext uri="{FF2B5EF4-FFF2-40B4-BE49-F238E27FC236}">
                <a16:creationId xmlns:a16="http://schemas.microsoft.com/office/drawing/2014/main" id="{7A9E91E6-65EA-8312-7628-9D23E8A630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33961" y="101822"/>
            <a:ext cx="915182" cy="90782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4539A40C-4E23-B529-2339-EA8BF04CFD98}"/>
              </a:ext>
            </a:extLst>
          </p:cNvPr>
          <p:cNvSpPr/>
          <p:nvPr/>
        </p:nvSpPr>
        <p:spPr>
          <a:xfrm>
            <a:off x="2834565" y="121524"/>
            <a:ext cx="5776035" cy="700951"/>
          </a:xfrm>
          <a:prstGeom prst="roundRect">
            <a:avLst/>
          </a:prstGeom>
          <a:solidFill>
            <a:srgbClr val="0E8D90"/>
          </a:solidFill>
          <a:ln>
            <a:solidFill>
              <a:srgbClr val="0E8D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a:solidFill>
                  <a:schemeClr val="bg1"/>
                </a:solidFill>
              </a:rPr>
              <a:t>Exits</a:t>
            </a:r>
          </a:p>
        </p:txBody>
      </p:sp>
    </p:spTree>
    <p:extLst>
      <p:ext uri="{BB962C8B-B14F-4D97-AF65-F5344CB8AC3E}">
        <p14:creationId xmlns:p14="http://schemas.microsoft.com/office/powerpoint/2010/main" val="42485196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F27E6E-5465-6778-312B-A65449F626DC}"/>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F8730E43-8EF2-ABC6-9C5A-6FA0E5D1E8BF}"/>
              </a:ext>
            </a:extLst>
          </p:cNvPr>
          <p:cNvSpPr>
            <a:spLocks noGrp="1"/>
          </p:cNvSpPr>
          <p:nvPr>
            <p:ph type="sldNum" sz="quarter" idx="12"/>
          </p:nvPr>
        </p:nvSpPr>
        <p:spPr/>
        <p:txBody>
          <a:bodyPr/>
          <a:lstStyle/>
          <a:p>
            <a:fld id="{48FD3572-B86B-4083-B953-5D27BE9E57C8}" type="slidenum">
              <a:rPr lang="en-US" smtClean="0"/>
              <a:t>31</a:t>
            </a:fld>
            <a:endParaRPr lang="en-US"/>
          </a:p>
        </p:txBody>
      </p:sp>
      <p:pic>
        <p:nvPicPr>
          <p:cNvPr id="7" name="Picture 6">
            <a:extLst>
              <a:ext uri="{FF2B5EF4-FFF2-40B4-BE49-F238E27FC236}">
                <a16:creationId xmlns:a16="http://schemas.microsoft.com/office/drawing/2014/main" id="{87DC172D-A70A-775A-7073-27087FD497C6}"/>
              </a:ext>
            </a:extLst>
          </p:cNvPr>
          <p:cNvPicPr>
            <a:picLocks noChangeAspect="1"/>
          </p:cNvPicPr>
          <p:nvPr/>
        </p:nvPicPr>
        <p:blipFill>
          <a:blip r:embed="rId3"/>
          <a:stretch>
            <a:fillRect/>
          </a:stretch>
        </p:blipFill>
        <p:spPr>
          <a:xfrm>
            <a:off x="1635447" y="967046"/>
            <a:ext cx="7961136" cy="4860671"/>
          </a:xfrm>
          <a:prstGeom prst="rect">
            <a:avLst/>
          </a:prstGeom>
        </p:spPr>
      </p:pic>
      <p:pic>
        <p:nvPicPr>
          <p:cNvPr id="4" name="Picture 2" descr="IMPORTANT INFORMATION – CORONAVIRUS** PLEASE READ ** - Makants Greyhound  Rescue N.W">
            <a:extLst>
              <a:ext uri="{FF2B5EF4-FFF2-40B4-BE49-F238E27FC236}">
                <a16:creationId xmlns:a16="http://schemas.microsoft.com/office/drawing/2014/main" id="{9BCE1C4F-4E5C-4A11-8E42-FBCD30B7F6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43652" y="457270"/>
            <a:ext cx="1207731" cy="11980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A0D4EBDC-71CF-7352-C8FB-1221A7D90CD9}"/>
              </a:ext>
            </a:extLst>
          </p:cNvPr>
          <p:cNvSpPr/>
          <p:nvPr/>
        </p:nvSpPr>
        <p:spPr>
          <a:xfrm>
            <a:off x="1127759" y="136525"/>
            <a:ext cx="9118675" cy="700951"/>
          </a:xfrm>
          <a:prstGeom prst="roundRect">
            <a:avLst/>
          </a:prstGeom>
          <a:solidFill>
            <a:srgbClr val="0E8D90"/>
          </a:solidFill>
          <a:ln>
            <a:solidFill>
              <a:srgbClr val="0E8D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a:solidFill>
                  <a:schemeClr val="bg1"/>
                </a:solidFill>
              </a:rPr>
              <a:t>Thresholds</a:t>
            </a:r>
          </a:p>
        </p:txBody>
      </p:sp>
      <p:sp>
        <p:nvSpPr>
          <p:cNvPr id="10" name="TextBox 9">
            <a:extLst>
              <a:ext uri="{FF2B5EF4-FFF2-40B4-BE49-F238E27FC236}">
                <a16:creationId xmlns:a16="http://schemas.microsoft.com/office/drawing/2014/main" id="{47F4538D-800F-94CF-3802-FA8F73D635DA}"/>
              </a:ext>
            </a:extLst>
          </p:cNvPr>
          <p:cNvSpPr txBox="1"/>
          <p:nvPr/>
        </p:nvSpPr>
        <p:spPr>
          <a:xfrm>
            <a:off x="988292" y="5987018"/>
            <a:ext cx="9959226" cy="369332"/>
          </a:xfrm>
          <a:prstGeom prst="rect">
            <a:avLst/>
          </a:prstGeom>
          <a:noFill/>
        </p:spPr>
        <p:txBody>
          <a:bodyPr wrap="square">
            <a:spAutoFit/>
          </a:bodyPr>
          <a:lstStyle/>
          <a:p>
            <a:r>
              <a:rPr lang="en-US">
                <a:hlinkClick r:id="rId5"/>
              </a:rPr>
              <a:t>https://www.access-board.gov/ada/guides/chapter-4-entrances-doors-and-gates/#thresholds</a:t>
            </a:r>
            <a:endParaRPr lang="en-US"/>
          </a:p>
        </p:txBody>
      </p:sp>
    </p:spTree>
    <p:extLst>
      <p:ext uri="{BB962C8B-B14F-4D97-AF65-F5344CB8AC3E}">
        <p14:creationId xmlns:p14="http://schemas.microsoft.com/office/powerpoint/2010/main" val="2481215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03A92B-82B3-ACDA-F4DC-03D7B173F6EE}"/>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29EA490E-F5DF-1625-5EE0-E9A78804FB19}"/>
              </a:ext>
            </a:extLst>
          </p:cNvPr>
          <p:cNvSpPr>
            <a:spLocks noGrp="1"/>
          </p:cNvSpPr>
          <p:nvPr>
            <p:ph type="sldNum" sz="quarter" idx="12"/>
          </p:nvPr>
        </p:nvSpPr>
        <p:spPr/>
        <p:txBody>
          <a:bodyPr/>
          <a:lstStyle/>
          <a:p>
            <a:fld id="{48FD3572-B86B-4083-B953-5D27BE9E57C8}" type="slidenum">
              <a:rPr lang="en-US" smtClean="0"/>
              <a:t>32</a:t>
            </a:fld>
            <a:endParaRPr lang="en-US"/>
          </a:p>
        </p:txBody>
      </p:sp>
      <p:pic>
        <p:nvPicPr>
          <p:cNvPr id="7" name="Picture 2" descr="IMPORTANT INFORMATION – CORONAVIRUS** PLEASE READ ** - Makants Greyhound  Rescue N.W">
            <a:extLst>
              <a:ext uri="{FF2B5EF4-FFF2-40B4-BE49-F238E27FC236}">
                <a16:creationId xmlns:a16="http://schemas.microsoft.com/office/drawing/2014/main" id="{C613C68E-2D31-F070-3CD4-1C38F423EF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68722" y="136525"/>
            <a:ext cx="1043307" cy="103492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Diagonal Corners Rounded 10">
            <a:extLst>
              <a:ext uri="{FF2B5EF4-FFF2-40B4-BE49-F238E27FC236}">
                <a16:creationId xmlns:a16="http://schemas.microsoft.com/office/drawing/2014/main" id="{3FDD87B3-8CB2-8290-2B37-16D668F54BBF}"/>
              </a:ext>
            </a:extLst>
          </p:cNvPr>
          <p:cNvSpPr/>
          <p:nvPr/>
        </p:nvSpPr>
        <p:spPr>
          <a:xfrm>
            <a:off x="310589" y="745381"/>
            <a:ext cx="4097042" cy="3800213"/>
          </a:xfrm>
          <a:prstGeom prst="round2DiagRect">
            <a:avLst/>
          </a:prstGeom>
          <a:solidFill>
            <a:srgbClr val="0E8D90"/>
          </a:solidFill>
          <a:ln>
            <a:solidFill>
              <a:srgbClr val="0E8D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Diagonal Corners Rounded 11">
            <a:extLst>
              <a:ext uri="{FF2B5EF4-FFF2-40B4-BE49-F238E27FC236}">
                <a16:creationId xmlns:a16="http://schemas.microsoft.com/office/drawing/2014/main" id="{E5D789F1-968A-4711-9905-FB667C68FE12}"/>
              </a:ext>
            </a:extLst>
          </p:cNvPr>
          <p:cNvSpPr/>
          <p:nvPr/>
        </p:nvSpPr>
        <p:spPr>
          <a:xfrm>
            <a:off x="5689656" y="1948848"/>
            <a:ext cx="4097041" cy="3800213"/>
          </a:xfrm>
          <a:prstGeom prst="round2DiagRect">
            <a:avLst/>
          </a:prstGeom>
          <a:solidFill>
            <a:srgbClr val="0E8D90"/>
          </a:solidFill>
          <a:ln>
            <a:solidFill>
              <a:srgbClr val="0E8D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Diagonal Corners Rounded 7">
            <a:extLst>
              <a:ext uri="{FF2B5EF4-FFF2-40B4-BE49-F238E27FC236}">
                <a16:creationId xmlns:a16="http://schemas.microsoft.com/office/drawing/2014/main" id="{E90D4F4A-D073-835B-A3EE-C4DCF2DF1531}"/>
              </a:ext>
            </a:extLst>
          </p:cNvPr>
          <p:cNvSpPr/>
          <p:nvPr/>
        </p:nvSpPr>
        <p:spPr>
          <a:xfrm>
            <a:off x="938450" y="1419836"/>
            <a:ext cx="3770850" cy="4018327"/>
          </a:xfrm>
          <a:prstGeom prst="round2DiagRect">
            <a:avLst/>
          </a:prstGeom>
          <a:solidFill>
            <a:schemeClr val="bg1">
              <a:alpha val="90000"/>
            </a:schemeClr>
          </a:solidFill>
          <a:ln>
            <a:solidFill>
              <a:srgbClr val="0E8D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rgbClr val="0E8D90"/>
                </a:solidFill>
              </a:rPr>
              <a:t>ADC settings should not restrict a beneficiary within a setting, unless such restriction is documented in the person-centered plan, all less restrictive interventions have been exhausted, and such restriction is reassessed over time. </a:t>
            </a:r>
          </a:p>
        </p:txBody>
      </p:sp>
      <p:sp>
        <p:nvSpPr>
          <p:cNvPr id="9" name="Rectangle: Diagonal Corners Rounded 8">
            <a:extLst>
              <a:ext uri="{FF2B5EF4-FFF2-40B4-BE49-F238E27FC236}">
                <a16:creationId xmlns:a16="http://schemas.microsoft.com/office/drawing/2014/main" id="{43BB4285-CE78-607F-DCDE-13877E1EDC81}"/>
              </a:ext>
            </a:extLst>
          </p:cNvPr>
          <p:cNvSpPr/>
          <p:nvPr/>
        </p:nvSpPr>
        <p:spPr>
          <a:xfrm>
            <a:off x="6289607" y="2645487"/>
            <a:ext cx="4161696" cy="3800213"/>
          </a:xfrm>
          <a:prstGeom prst="round2DiagRect">
            <a:avLst/>
          </a:prstGeom>
          <a:solidFill>
            <a:schemeClr val="bg1">
              <a:alpha val="90000"/>
            </a:schemeClr>
          </a:solidFill>
          <a:ln>
            <a:solidFill>
              <a:srgbClr val="0E8D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rgbClr val="0E8D90"/>
                </a:solidFill>
              </a:rPr>
              <a:t>The person-centered service plan should identify and document setting options based on the beneficiary’s needs and preferences, including non-disability specific settings, from which the beneficiary can select. </a:t>
            </a:r>
          </a:p>
        </p:txBody>
      </p:sp>
      <p:sp>
        <p:nvSpPr>
          <p:cNvPr id="13" name="TextBox 12">
            <a:extLst>
              <a:ext uri="{FF2B5EF4-FFF2-40B4-BE49-F238E27FC236}">
                <a16:creationId xmlns:a16="http://schemas.microsoft.com/office/drawing/2014/main" id="{A366C52C-171C-246B-BC5F-C937E9C10F6B}"/>
              </a:ext>
            </a:extLst>
          </p:cNvPr>
          <p:cNvSpPr txBox="1"/>
          <p:nvPr/>
        </p:nvSpPr>
        <p:spPr>
          <a:xfrm>
            <a:off x="5451407" y="606299"/>
            <a:ext cx="4530793" cy="769441"/>
          </a:xfrm>
          <a:prstGeom prst="rect">
            <a:avLst/>
          </a:prstGeom>
          <a:noFill/>
        </p:spPr>
        <p:txBody>
          <a:bodyPr wrap="square" rtlCol="0">
            <a:spAutoFit/>
          </a:bodyPr>
          <a:lstStyle/>
          <a:p>
            <a:r>
              <a:rPr lang="en-US" sz="4400" b="1">
                <a:solidFill>
                  <a:srgbClr val="0E8D90"/>
                </a:solidFill>
                <a:latin typeface="+mj-lt"/>
              </a:rPr>
              <a:t>Facility Setting</a:t>
            </a:r>
          </a:p>
        </p:txBody>
      </p:sp>
    </p:spTree>
    <p:extLst>
      <p:ext uri="{BB962C8B-B14F-4D97-AF65-F5344CB8AC3E}">
        <p14:creationId xmlns:p14="http://schemas.microsoft.com/office/powerpoint/2010/main" val="21972703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3F1925-D0DD-ECA1-783B-B97A3F288F03}"/>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CFCDAAE6-C26F-38A3-46BB-C80187883B89}"/>
              </a:ext>
            </a:extLst>
          </p:cNvPr>
          <p:cNvSpPr>
            <a:spLocks noGrp="1"/>
          </p:cNvSpPr>
          <p:nvPr>
            <p:ph type="sldNum" sz="quarter" idx="12"/>
          </p:nvPr>
        </p:nvSpPr>
        <p:spPr/>
        <p:txBody>
          <a:bodyPr/>
          <a:lstStyle/>
          <a:p>
            <a:fld id="{E68F1C0E-076B-4C9D-A1F8-826B44A1103B}" type="slidenum">
              <a:rPr lang="en-US" smtClean="0"/>
              <a:t>33</a:t>
            </a:fld>
            <a:endParaRPr lang="en-US"/>
          </a:p>
        </p:txBody>
      </p:sp>
      <p:pic>
        <p:nvPicPr>
          <p:cNvPr id="6" name="Picture 2" descr="IMPORTANT INFORMATION – CORONAVIRUS** PLEASE READ ** - Makants Greyhound  Rescue N.W">
            <a:extLst>
              <a:ext uri="{FF2B5EF4-FFF2-40B4-BE49-F238E27FC236}">
                <a16:creationId xmlns:a16="http://schemas.microsoft.com/office/drawing/2014/main" id="{DA8FC46B-9A55-55F7-C960-FE7CD2AFC2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220" y="136525"/>
            <a:ext cx="1043307" cy="103492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extBox 4">
            <a:extLst>
              <a:ext uri="{FF2B5EF4-FFF2-40B4-BE49-F238E27FC236}">
                <a16:creationId xmlns:a16="http://schemas.microsoft.com/office/drawing/2014/main" id="{272787DB-7291-7684-5954-B46F86FCE458}"/>
              </a:ext>
            </a:extLst>
          </p:cNvPr>
          <p:cNvGraphicFramePr/>
          <p:nvPr/>
        </p:nvGraphicFramePr>
        <p:xfrm>
          <a:off x="1034498" y="984251"/>
          <a:ext cx="10319302" cy="52052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51353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9BC51EE-2D5A-AF32-4970-D07381042AE4}"/>
              </a:ext>
            </a:extLst>
          </p:cNvPr>
          <p:cNvPicPr>
            <a:picLocks noChangeAspect="1"/>
          </p:cNvPicPr>
          <p:nvPr/>
        </p:nvPicPr>
        <p:blipFill>
          <a:blip r:embed="rId3"/>
          <a:srcRect r="7736" b="-3"/>
          <a:stretch>
            <a:fillRect/>
          </a:stretch>
        </p:blipFill>
        <p:spPr>
          <a:xfrm>
            <a:off x="246888" y="2139484"/>
            <a:ext cx="2834640" cy="4096512"/>
          </a:xfrm>
          <a:prstGeom prst="rect">
            <a:avLst/>
          </a:prstGeom>
        </p:spPr>
      </p:pic>
      <p:pic>
        <p:nvPicPr>
          <p:cNvPr id="12" name="Picture 11">
            <a:extLst>
              <a:ext uri="{FF2B5EF4-FFF2-40B4-BE49-F238E27FC236}">
                <a16:creationId xmlns:a16="http://schemas.microsoft.com/office/drawing/2014/main" id="{0706973C-04CA-C22E-F731-B11FDE554449}"/>
              </a:ext>
            </a:extLst>
          </p:cNvPr>
          <p:cNvPicPr>
            <a:picLocks noChangeAspect="1"/>
          </p:cNvPicPr>
          <p:nvPr/>
        </p:nvPicPr>
        <p:blipFill>
          <a:blip r:embed="rId4"/>
          <a:srcRect l="44328" r="2046" b="3"/>
          <a:stretch>
            <a:fillRect/>
          </a:stretch>
        </p:blipFill>
        <p:spPr>
          <a:xfrm>
            <a:off x="3200400" y="2139484"/>
            <a:ext cx="2834640" cy="4096512"/>
          </a:xfrm>
          <a:prstGeom prst="rect">
            <a:avLst/>
          </a:prstGeom>
        </p:spPr>
      </p:pic>
      <p:pic>
        <p:nvPicPr>
          <p:cNvPr id="5" name="Picture 4">
            <a:extLst>
              <a:ext uri="{FF2B5EF4-FFF2-40B4-BE49-F238E27FC236}">
                <a16:creationId xmlns:a16="http://schemas.microsoft.com/office/drawing/2014/main" id="{7AB544F8-F0D2-C841-A085-2F92CB0B3AFE}"/>
              </a:ext>
            </a:extLst>
          </p:cNvPr>
          <p:cNvPicPr>
            <a:picLocks noChangeAspect="1"/>
          </p:cNvPicPr>
          <p:nvPr/>
        </p:nvPicPr>
        <p:blipFill>
          <a:blip r:embed="rId5"/>
          <a:srcRect l="20125" r="25384" b="2"/>
          <a:stretch>
            <a:fillRect/>
          </a:stretch>
        </p:blipFill>
        <p:spPr>
          <a:xfrm>
            <a:off x="6153912" y="2139484"/>
            <a:ext cx="2834640" cy="4096512"/>
          </a:xfrm>
          <a:prstGeom prst="rect">
            <a:avLst/>
          </a:prstGeom>
        </p:spPr>
      </p:pic>
      <p:pic>
        <p:nvPicPr>
          <p:cNvPr id="6" name="Picture 5">
            <a:extLst>
              <a:ext uri="{FF2B5EF4-FFF2-40B4-BE49-F238E27FC236}">
                <a16:creationId xmlns:a16="http://schemas.microsoft.com/office/drawing/2014/main" id="{56CD9BC0-117C-F356-EEAB-69FB26C50895}"/>
              </a:ext>
            </a:extLst>
          </p:cNvPr>
          <p:cNvPicPr>
            <a:picLocks noChangeAspect="1"/>
          </p:cNvPicPr>
          <p:nvPr/>
        </p:nvPicPr>
        <p:blipFill>
          <a:blip r:embed="rId6"/>
          <a:srcRect l="47008" r="31368"/>
          <a:stretch>
            <a:fillRect/>
          </a:stretch>
        </p:blipFill>
        <p:spPr>
          <a:xfrm>
            <a:off x="9107424" y="2139484"/>
            <a:ext cx="2834640" cy="4096512"/>
          </a:xfrm>
          <a:prstGeom prst="rect">
            <a:avLst/>
          </a:prstGeom>
        </p:spPr>
      </p:pic>
      <p:sp>
        <p:nvSpPr>
          <p:cNvPr id="13" name="TextBox 12">
            <a:extLst>
              <a:ext uri="{FF2B5EF4-FFF2-40B4-BE49-F238E27FC236}">
                <a16:creationId xmlns:a16="http://schemas.microsoft.com/office/drawing/2014/main" id="{A8A84869-4CBF-3AFC-2D36-429C918890AB}"/>
              </a:ext>
            </a:extLst>
          </p:cNvPr>
          <p:cNvSpPr txBox="1"/>
          <p:nvPr/>
        </p:nvSpPr>
        <p:spPr>
          <a:xfrm>
            <a:off x="1153730" y="6235996"/>
            <a:ext cx="694101" cy="369332"/>
          </a:xfrm>
          <a:prstGeom prst="rect">
            <a:avLst/>
          </a:prstGeom>
          <a:noFill/>
        </p:spPr>
        <p:txBody>
          <a:bodyPr wrap="none" rtlCol="0">
            <a:spAutoFit/>
          </a:bodyPr>
          <a:lstStyle/>
          <a:p>
            <a:r>
              <a:rPr lang="en-US" b="1">
                <a:solidFill>
                  <a:srgbClr val="0E8D90"/>
                </a:solidFill>
              </a:rPr>
              <a:t>Exits</a:t>
            </a:r>
          </a:p>
        </p:txBody>
      </p:sp>
      <p:sp>
        <p:nvSpPr>
          <p:cNvPr id="14" name="TextBox 13">
            <a:extLst>
              <a:ext uri="{FF2B5EF4-FFF2-40B4-BE49-F238E27FC236}">
                <a16:creationId xmlns:a16="http://schemas.microsoft.com/office/drawing/2014/main" id="{895683F5-AC0C-ED19-BD80-A5E918DAA676}"/>
              </a:ext>
            </a:extLst>
          </p:cNvPr>
          <p:cNvSpPr txBox="1"/>
          <p:nvPr/>
        </p:nvSpPr>
        <p:spPr>
          <a:xfrm>
            <a:off x="4155082" y="6266995"/>
            <a:ext cx="1181734" cy="369332"/>
          </a:xfrm>
          <a:prstGeom prst="rect">
            <a:avLst/>
          </a:prstGeom>
          <a:noFill/>
        </p:spPr>
        <p:txBody>
          <a:bodyPr wrap="none" rtlCol="0">
            <a:spAutoFit/>
          </a:bodyPr>
          <a:lstStyle/>
          <a:p>
            <a:r>
              <a:rPr lang="en-US" b="1">
                <a:solidFill>
                  <a:srgbClr val="0E8D90"/>
                </a:solidFill>
              </a:rPr>
              <a:t>Plumbing</a:t>
            </a:r>
          </a:p>
        </p:txBody>
      </p:sp>
      <p:sp>
        <p:nvSpPr>
          <p:cNvPr id="15" name="TextBox 14">
            <a:extLst>
              <a:ext uri="{FF2B5EF4-FFF2-40B4-BE49-F238E27FC236}">
                <a16:creationId xmlns:a16="http://schemas.microsoft.com/office/drawing/2014/main" id="{AA2F4181-DA4D-C67D-A1A0-873BAFA50E7B}"/>
              </a:ext>
            </a:extLst>
          </p:cNvPr>
          <p:cNvSpPr txBox="1"/>
          <p:nvPr/>
        </p:nvSpPr>
        <p:spPr>
          <a:xfrm>
            <a:off x="7055065" y="6235996"/>
            <a:ext cx="1191032" cy="369332"/>
          </a:xfrm>
          <a:prstGeom prst="rect">
            <a:avLst/>
          </a:prstGeom>
          <a:noFill/>
        </p:spPr>
        <p:txBody>
          <a:bodyPr wrap="none" rtlCol="0">
            <a:spAutoFit/>
          </a:bodyPr>
          <a:lstStyle/>
          <a:p>
            <a:r>
              <a:rPr lang="en-US" b="1">
                <a:solidFill>
                  <a:srgbClr val="0E8D90"/>
                </a:solidFill>
              </a:rPr>
              <a:t>Electrical</a:t>
            </a:r>
          </a:p>
        </p:txBody>
      </p:sp>
      <p:sp>
        <p:nvSpPr>
          <p:cNvPr id="16" name="TextBox 15">
            <a:extLst>
              <a:ext uri="{FF2B5EF4-FFF2-40B4-BE49-F238E27FC236}">
                <a16:creationId xmlns:a16="http://schemas.microsoft.com/office/drawing/2014/main" id="{B67760D7-6F9D-B757-1A39-E74813391C57}"/>
              </a:ext>
            </a:extLst>
          </p:cNvPr>
          <p:cNvSpPr txBox="1"/>
          <p:nvPr/>
        </p:nvSpPr>
        <p:spPr>
          <a:xfrm>
            <a:off x="9405591" y="6235996"/>
            <a:ext cx="2458365" cy="369332"/>
          </a:xfrm>
          <a:prstGeom prst="rect">
            <a:avLst/>
          </a:prstGeom>
          <a:noFill/>
        </p:spPr>
        <p:txBody>
          <a:bodyPr wrap="none" rtlCol="0">
            <a:spAutoFit/>
          </a:bodyPr>
          <a:lstStyle/>
          <a:p>
            <a:r>
              <a:rPr lang="en-US" b="1">
                <a:solidFill>
                  <a:srgbClr val="0E8D90"/>
                </a:solidFill>
              </a:rPr>
              <a:t>Flooring &amp; Thresholds</a:t>
            </a:r>
          </a:p>
        </p:txBody>
      </p:sp>
      <p:sp>
        <p:nvSpPr>
          <p:cNvPr id="3" name="TextBox 2">
            <a:extLst>
              <a:ext uri="{FF2B5EF4-FFF2-40B4-BE49-F238E27FC236}">
                <a16:creationId xmlns:a16="http://schemas.microsoft.com/office/drawing/2014/main" id="{71C78D6E-AECD-15E4-34F5-296ED276B182}"/>
              </a:ext>
            </a:extLst>
          </p:cNvPr>
          <p:cNvSpPr txBox="1"/>
          <p:nvPr/>
        </p:nvSpPr>
        <p:spPr>
          <a:xfrm>
            <a:off x="1381125" y="929935"/>
            <a:ext cx="9991110" cy="923330"/>
          </a:xfrm>
          <a:prstGeom prst="rect">
            <a:avLst/>
          </a:prstGeom>
          <a:noFill/>
        </p:spPr>
        <p:txBody>
          <a:bodyPr wrap="square" rtlCol="0">
            <a:spAutoFit/>
          </a:bodyPr>
          <a:lstStyle/>
          <a:p>
            <a:r>
              <a:rPr lang="en-US">
                <a:solidFill>
                  <a:srgbClr val="0E8D90"/>
                </a:solidFill>
              </a:rPr>
              <a:t>All ADC facilities must be compliant with applicable federal, state and local building requirements as well as all zoning, fire, OSHA, health codes and ordinances. It must also meet the requirements of the Americans with Disabilities Act (ADA)</a:t>
            </a:r>
          </a:p>
        </p:txBody>
      </p:sp>
      <p:pic>
        <p:nvPicPr>
          <p:cNvPr id="4" name="Picture 2" descr="IMPORTANT INFORMATION – CORONAVIRUS** PLEASE READ ** - Makants Greyhound  Rescue N.W">
            <a:extLst>
              <a:ext uri="{FF2B5EF4-FFF2-40B4-BE49-F238E27FC236}">
                <a16:creationId xmlns:a16="http://schemas.microsoft.com/office/drawing/2014/main" id="{2BD07CFA-F326-E34D-9A84-3C826F9E507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303" y="893913"/>
            <a:ext cx="1024427" cy="101619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939ECB8A-752D-2CC5-5191-EAF704A1B4B2}"/>
              </a:ext>
            </a:extLst>
          </p:cNvPr>
          <p:cNvSpPr/>
          <p:nvPr/>
        </p:nvSpPr>
        <p:spPr>
          <a:xfrm>
            <a:off x="952500" y="74536"/>
            <a:ext cx="10545192" cy="599189"/>
          </a:xfrm>
          <a:prstGeom prst="roundRect">
            <a:avLst/>
          </a:prstGeom>
          <a:solidFill>
            <a:srgbClr val="0E8D90"/>
          </a:solidFill>
          <a:ln>
            <a:solidFill>
              <a:srgbClr val="0E8D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bg1"/>
                </a:solidFill>
                <a:latin typeface="+mj-lt"/>
              </a:rPr>
              <a:t>Maintaining Your Facility</a:t>
            </a:r>
            <a:endParaRPr lang="en-US" sz="3600">
              <a:solidFill>
                <a:schemeClr val="bg1"/>
              </a:solidFill>
              <a:latin typeface="+mj-lt"/>
            </a:endParaRPr>
          </a:p>
        </p:txBody>
      </p:sp>
    </p:spTree>
    <p:extLst>
      <p:ext uri="{BB962C8B-B14F-4D97-AF65-F5344CB8AC3E}">
        <p14:creationId xmlns:p14="http://schemas.microsoft.com/office/powerpoint/2010/main" val="15280603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1396045-257E-711D-0D1B-F86DF3E2C5A5}"/>
              </a:ext>
            </a:extLst>
          </p:cNvPr>
          <p:cNvPicPr>
            <a:picLocks noChangeAspect="1"/>
          </p:cNvPicPr>
          <p:nvPr/>
        </p:nvPicPr>
        <p:blipFill>
          <a:blip r:embed="rId3"/>
          <a:srcRect t="8865" r="-1" b="24635"/>
          <a:stretch>
            <a:fillRect/>
          </a:stretch>
        </p:blipFill>
        <p:spPr>
          <a:xfrm>
            <a:off x="292678" y="1095847"/>
            <a:ext cx="3743273" cy="1580678"/>
          </a:xfrm>
          <a:prstGeom prst="rect">
            <a:avLst/>
          </a:prstGeom>
        </p:spPr>
      </p:pic>
      <p:pic>
        <p:nvPicPr>
          <p:cNvPr id="11" name="Picture 10">
            <a:extLst>
              <a:ext uri="{FF2B5EF4-FFF2-40B4-BE49-F238E27FC236}">
                <a16:creationId xmlns:a16="http://schemas.microsoft.com/office/drawing/2014/main" id="{D02B261E-9FD1-5E11-CAEC-7F0748D6665C}"/>
              </a:ext>
            </a:extLst>
          </p:cNvPr>
          <p:cNvPicPr>
            <a:picLocks noChangeAspect="1"/>
          </p:cNvPicPr>
          <p:nvPr/>
        </p:nvPicPr>
        <p:blipFill>
          <a:blip r:embed="rId4"/>
          <a:srcRect r="-1" b="1900"/>
          <a:stretch>
            <a:fillRect/>
          </a:stretch>
        </p:blipFill>
        <p:spPr>
          <a:xfrm>
            <a:off x="292678" y="2807050"/>
            <a:ext cx="3765476" cy="3333750"/>
          </a:xfrm>
          <a:prstGeom prst="rect">
            <a:avLst/>
          </a:prstGeom>
        </p:spPr>
      </p:pic>
      <p:pic>
        <p:nvPicPr>
          <p:cNvPr id="19" name="Picture 18">
            <a:extLst>
              <a:ext uri="{FF2B5EF4-FFF2-40B4-BE49-F238E27FC236}">
                <a16:creationId xmlns:a16="http://schemas.microsoft.com/office/drawing/2014/main" id="{CA23059B-423B-6E5F-E126-1A8CEFD0B6CE}"/>
              </a:ext>
            </a:extLst>
          </p:cNvPr>
          <p:cNvPicPr>
            <a:picLocks noChangeAspect="1"/>
          </p:cNvPicPr>
          <p:nvPr/>
        </p:nvPicPr>
        <p:blipFill>
          <a:blip r:embed="rId5"/>
          <a:srcRect t="13427" r="5" b="5"/>
          <a:stretch>
            <a:fillRect/>
          </a:stretch>
        </p:blipFill>
        <p:spPr>
          <a:xfrm rot="5400000">
            <a:off x="8861171" y="1245669"/>
            <a:ext cx="2242056" cy="2148873"/>
          </a:xfrm>
          <a:prstGeom prst="rect">
            <a:avLst/>
          </a:prstGeom>
        </p:spPr>
      </p:pic>
      <p:sp>
        <p:nvSpPr>
          <p:cNvPr id="4" name="Date Placeholder 3">
            <a:extLst>
              <a:ext uri="{FF2B5EF4-FFF2-40B4-BE49-F238E27FC236}">
                <a16:creationId xmlns:a16="http://schemas.microsoft.com/office/drawing/2014/main" id="{E288920D-16EF-A59F-BF99-585F1C0EB073}"/>
              </a:ext>
            </a:extLst>
          </p:cNvPr>
          <p:cNvSpPr>
            <a:spLocks noGrp="1"/>
          </p:cNvSpPr>
          <p:nvPr>
            <p:ph type="dt" sz="half" idx="10"/>
          </p:nvPr>
        </p:nvSpPr>
        <p:spPr/>
        <p:txBody>
          <a:bodyPr vert="horz" lIns="91440" tIns="45720" rIns="91440" bIns="45720" rtlCol="0" anchor="ctr">
            <a:normAutofit/>
          </a:bodyPr>
          <a:lstStyle/>
          <a:p>
            <a:pPr>
              <a:spcAft>
                <a:spcPts val="600"/>
              </a:spcAft>
            </a:pPr>
            <a:r>
              <a:rPr lang="en-US">
                <a:solidFill>
                  <a:schemeClr val="tx1">
                    <a:lumMod val="75000"/>
                    <a:lumOff val="25000"/>
                  </a:schemeClr>
                </a:solidFill>
              </a:rPr>
              <a:t>7/21/2026</a:t>
            </a:r>
          </a:p>
        </p:txBody>
      </p:sp>
      <p:sp>
        <p:nvSpPr>
          <p:cNvPr id="5" name="Slide Number Placeholder 4">
            <a:extLst>
              <a:ext uri="{FF2B5EF4-FFF2-40B4-BE49-F238E27FC236}">
                <a16:creationId xmlns:a16="http://schemas.microsoft.com/office/drawing/2014/main" id="{AD92B607-D590-8B5C-CBC9-DA1C3811B9A2}"/>
              </a:ext>
            </a:extLst>
          </p:cNvPr>
          <p:cNvSpPr>
            <a:spLocks noGrp="1"/>
          </p:cNvSpPr>
          <p:nvPr>
            <p:ph type="sldNum" sz="quarter" idx="12"/>
          </p:nvPr>
        </p:nvSpPr>
        <p:spPr/>
        <p:txBody>
          <a:bodyPr vert="horz" lIns="91440" tIns="45720" rIns="91440" bIns="45720" rtlCol="0" anchor="ctr">
            <a:normAutofit/>
          </a:bodyPr>
          <a:lstStyle/>
          <a:p>
            <a:pPr>
              <a:spcAft>
                <a:spcPts val="600"/>
              </a:spcAft>
            </a:pPr>
            <a:fld id="{E68F1C0E-076B-4C9D-A1F8-826B44A1103B}" type="slidenum">
              <a:rPr lang="en-US">
                <a:solidFill>
                  <a:schemeClr val="tx1">
                    <a:lumMod val="75000"/>
                    <a:lumOff val="25000"/>
                  </a:schemeClr>
                </a:solidFill>
              </a:rPr>
              <a:pPr>
                <a:spcAft>
                  <a:spcPts val="600"/>
                </a:spcAft>
              </a:pPr>
              <a:t>35</a:t>
            </a:fld>
            <a:endParaRPr lang="en-US">
              <a:solidFill>
                <a:schemeClr val="tx1">
                  <a:lumMod val="75000"/>
                  <a:lumOff val="25000"/>
                </a:schemeClr>
              </a:solidFill>
            </a:endParaRPr>
          </a:p>
        </p:txBody>
      </p:sp>
      <p:pic>
        <p:nvPicPr>
          <p:cNvPr id="3" name="More Info Pic">
            <a:extLst>
              <a:ext uri="{FF2B5EF4-FFF2-40B4-BE49-F238E27FC236}">
                <a16:creationId xmlns:a16="http://schemas.microsoft.com/office/drawing/2014/main" id="{25609A69-0777-9577-FBB2-CCD25576144C}"/>
              </a:ext>
            </a:extLst>
          </p:cNvPr>
          <p:cNvPicPr>
            <a:picLocks noChangeAspect="1"/>
          </p:cNvPicPr>
          <p:nvPr/>
        </p:nvPicPr>
        <p:blipFill>
          <a:blip r:embed="rId6"/>
          <a:stretch>
            <a:fillRect/>
          </a:stretch>
        </p:blipFill>
        <p:spPr>
          <a:xfrm>
            <a:off x="10418731" y="0"/>
            <a:ext cx="1720104" cy="940862"/>
          </a:xfrm>
          <a:prstGeom prst="rect">
            <a:avLst/>
          </a:prstGeom>
        </p:spPr>
      </p:pic>
      <p:sp>
        <p:nvSpPr>
          <p:cNvPr id="7" name="Rectangle: Rounded Corners 6">
            <a:extLst>
              <a:ext uri="{FF2B5EF4-FFF2-40B4-BE49-F238E27FC236}">
                <a16:creationId xmlns:a16="http://schemas.microsoft.com/office/drawing/2014/main" id="{D86445E0-978B-D212-A169-63DCBEFF31EC}"/>
              </a:ext>
            </a:extLst>
          </p:cNvPr>
          <p:cNvSpPr/>
          <p:nvPr/>
        </p:nvSpPr>
        <p:spPr>
          <a:xfrm>
            <a:off x="838200" y="157414"/>
            <a:ext cx="9607223" cy="809433"/>
          </a:xfrm>
          <a:prstGeom prst="roundRect">
            <a:avLst/>
          </a:prstGeom>
          <a:solidFill>
            <a:srgbClr val="0E8D90"/>
          </a:solidFill>
          <a:ln>
            <a:solidFill>
              <a:srgbClr val="0E8D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t>Common Non-Compliance: Unfinished  Wood</a:t>
            </a:r>
            <a:endParaRPr lang="en-US" sz="3200" dirty="0"/>
          </a:p>
        </p:txBody>
      </p:sp>
      <p:pic>
        <p:nvPicPr>
          <p:cNvPr id="8" name="Picture 7">
            <a:extLst>
              <a:ext uri="{FF2B5EF4-FFF2-40B4-BE49-F238E27FC236}">
                <a16:creationId xmlns:a16="http://schemas.microsoft.com/office/drawing/2014/main" id="{AA5B0E17-556F-9AF0-C31D-50CFDB09EDBA}"/>
              </a:ext>
            </a:extLst>
          </p:cNvPr>
          <p:cNvPicPr>
            <a:picLocks noChangeAspect="1"/>
          </p:cNvPicPr>
          <p:nvPr/>
        </p:nvPicPr>
        <p:blipFill>
          <a:blip r:embed="rId7"/>
          <a:srcRect l="11260" r="18201" b="1"/>
          <a:stretch>
            <a:fillRect/>
          </a:stretch>
        </p:blipFill>
        <p:spPr>
          <a:xfrm>
            <a:off x="8527334" y="3549060"/>
            <a:ext cx="2826466" cy="2884979"/>
          </a:xfrm>
          <a:prstGeom prst="rect">
            <a:avLst/>
          </a:prstGeom>
        </p:spPr>
      </p:pic>
      <p:pic>
        <p:nvPicPr>
          <p:cNvPr id="10" name="Picture 9">
            <a:extLst>
              <a:ext uri="{FF2B5EF4-FFF2-40B4-BE49-F238E27FC236}">
                <a16:creationId xmlns:a16="http://schemas.microsoft.com/office/drawing/2014/main" id="{E10A37D8-47D4-6BA2-21AB-C80A534DB64C}"/>
              </a:ext>
            </a:extLst>
          </p:cNvPr>
          <p:cNvPicPr>
            <a:picLocks noChangeAspect="1"/>
          </p:cNvPicPr>
          <p:nvPr/>
        </p:nvPicPr>
        <p:blipFill>
          <a:blip r:embed="rId8"/>
          <a:srcRect l="25669" r="12608" b="-1"/>
          <a:stretch>
            <a:fillRect/>
          </a:stretch>
        </p:blipFill>
        <p:spPr>
          <a:xfrm>
            <a:off x="4290328" y="1130529"/>
            <a:ext cx="3824346" cy="3903516"/>
          </a:xfrm>
          <a:prstGeom prst="rect">
            <a:avLst/>
          </a:prstGeom>
        </p:spPr>
      </p:pic>
      <p:sp>
        <p:nvSpPr>
          <p:cNvPr id="6" name="More Info Text">
            <a:extLst>
              <a:ext uri="{FF2B5EF4-FFF2-40B4-BE49-F238E27FC236}">
                <a16:creationId xmlns:a16="http://schemas.microsoft.com/office/drawing/2014/main" id="{479DAE3D-4AA6-1A1D-11B5-685D36C5E3BE}"/>
              </a:ext>
            </a:extLst>
          </p:cNvPr>
          <p:cNvSpPr/>
          <p:nvPr/>
        </p:nvSpPr>
        <p:spPr>
          <a:xfrm>
            <a:off x="2046692" y="1521386"/>
            <a:ext cx="7815031" cy="4505501"/>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MS Dept of Health requires that all toilet rooms be constructed of impervious materials free from defects.</a:t>
            </a:r>
          </a:p>
          <a:p>
            <a:endParaRPr lang="en-US" dirty="0"/>
          </a:p>
          <a:p>
            <a:pPr lvl="0">
              <a:defRPr/>
            </a:pPr>
            <a:r>
              <a:rPr lang="en-US" dirty="0"/>
              <a:t>Unfinished wood poses several health and safety hazards due to the rough finish or splinters which can injure delicate skin. Wood which is not properly sealed poses a health and safety hazard due to the ability to absorb bodily fluids or other liquids such as mop water leading to bacterial growth or mold as well as rot.</a:t>
            </a:r>
          </a:p>
          <a:p>
            <a:pPr lvl="0">
              <a:defRPr/>
            </a:pPr>
            <a:endParaRPr lang="en-US" dirty="0"/>
          </a:p>
          <a:p>
            <a:pPr lvl="0">
              <a:defRPr/>
            </a:pPr>
            <a:r>
              <a:rPr lang="en-US" dirty="0"/>
              <a:t>Wood stain does not seal the wood in the way a clear finish like polyurethane does. While stains penetrate the wood and add color, they don't provide a protective layer against moisture, scratches, or everyday wear. A topcoat, such as polyurethane, varnish, or lacquer, is needed to seal and protect the stained wood. </a:t>
            </a:r>
          </a:p>
          <a:p>
            <a:endParaRPr lang="en-US" dirty="0"/>
          </a:p>
        </p:txBody>
      </p:sp>
    </p:spTree>
    <p:extLst>
      <p:ext uri="{BB962C8B-B14F-4D97-AF65-F5344CB8AC3E}">
        <p14:creationId xmlns:p14="http://schemas.microsoft.com/office/powerpoint/2010/main" val="1733883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P spid="6"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2FB6327-11AE-9313-5BD5-5FD2DF8F8D36}"/>
              </a:ext>
            </a:extLst>
          </p:cNvPr>
          <p:cNvPicPr>
            <a:picLocks noChangeAspect="1"/>
          </p:cNvPicPr>
          <p:nvPr/>
        </p:nvPicPr>
        <p:blipFill>
          <a:blip r:embed="rId3"/>
          <a:srcRect t="8159" r="-1" b="-1"/>
          <a:stretch>
            <a:fillRect/>
          </a:stretch>
        </p:blipFill>
        <p:spPr>
          <a:xfrm>
            <a:off x="7306186" y="478948"/>
            <a:ext cx="4324849" cy="2552007"/>
          </a:xfrm>
          <a:prstGeom prst="rect">
            <a:avLst/>
          </a:prstGeom>
        </p:spPr>
      </p:pic>
      <p:pic>
        <p:nvPicPr>
          <p:cNvPr id="10" name="Picture 9">
            <a:extLst>
              <a:ext uri="{FF2B5EF4-FFF2-40B4-BE49-F238E27FC236}">
                <a16:creationId xmlns:a16="http://schemas.microsoft.com/office/drawing/2014/main" id="{90B51E80-AD4D-F814-77C6-BF8C45905AC8}"/>
              </a:ext>
            </a:extLst>
          </p:cNvPr>
          <p:cNvPicPr>
            <a:picLocks noChangeAspect="1"/>
          </p:cNvPicPr>
          <p:nvPr/>
        </p:nvPicPr>
        <p:blipFill>
          <a:blip r:embed="rId4"/>
          <a:srcRect t="6493" r="-1" b="15607"/>
          <a:stretch>
            <a:fillRect/>
          </a:stretch>
        </p:blipFill>
        <p:spPr>
          <a:xfrm>
            <a:off x="7306185" y="3676230"/>
            <a:ext cx="4324849" cy="2552007"/>
          </a:xfrm>
          <a:prstGeom prst="rect">
            <a:avLst/>
          </a:prstGeom>
        </p:spPr>
      </p:pic>
      <p:pic>
        <p:nvPicPr>
          <p:cNvPr id="2" name="Picture 2" descr="IMPORTANT INFORMATION – CORONAVIRUS** PLEASE READ ** - Makants Greyhound  Rescue N.W">
            <a:extLst>
              <a:ext uri="{FF2B5EF4-FFF2-40B4-BE49-F238E27FC236}">
                <a16:creationId xmlns:a16="http://schemas.microsoft.com/office/drawing/2014/main" id="{1D17357A-078D-4CB4-65EF-663B939489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2033" y="5176545"/>
            <a:ext cx="1060212" cy="105169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Rounded Corners 13">
            <a:extLst>
              <a:ext uri="{FF2B5EF4-FFF2-40B4-BE49-F238E27FC236}">
                <a16:creationId xmlns:a16="http://schemas.microsoft.com/office/drawing/2014/main" id="{DA7A5D50-8177-2B2F-5CA2-4CC8A4509888}"/>
              </a:ext>
            </a:extLst>
          </p:cNvPr>
          <p:cNvSpPr/>
          <p:nvPr/>
        </p:nvSpPr>
        <p:spPr>
          <a:xfrm>
            <a:off x="305583" y="468008"/>
            <a:ext cx="6680433" cy="1051692"/>
          </a:xfrm>
          <a:prstGeom prst="roundRect">
            <a:avLst/>
          </a:prstGeom>
          <a:solidFill>
            <a:srgbClr val="0E8D90"/>
          </a:solidFill>
          <a:ln>
            <a:solidFill>
              <a:srgbClr val="0E8D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90000"/>
              </a:lnSpc>
              <a:spcBef>
                <a:spcPct val="0"/>
              </a:spcBef>
              <a:spcAft>
                <a:spcPts val="600"/>
              </a:spcAft>
            </a:pPr>
            <a:r>
              <a:rPr lang="en-US" sz="3200" b="1" dirty="0">
                <a:solidFill>
                  <a:schemeClr val="bg1"/>
                </a:solidFill>
              </a:rPr>
              <a:t>Pest Control &amp; Chemical Storage</a:t>
            </a:r>
          </a:p>
        </p:txBody>
      </p:sp>
      <p:sp>
        <p:nvSpPr>
          <p:cNvPr id="21" name="TextBox 20">
            <a:extLst>
              <a:ext uri="{FF2B5EF4-FFF2-40B4-BE49-F238E27FC236}">
                <a16:creationId xmlns:a16="http://schemas.microsoft.com/office/drawing/2014/main" id="{1B38C069-F46E-59D0-C322-0C57782364E6}"/>
              </a:ext>
            </a:extLst>
          </p:cNvPr>
          <p:cNvSpPr txBox="1"/>
          <p:nvPr/>
        </p:nvSpPr>
        <p:spPr>
          <a:xfrm>
            <a:off x="1060212" y="1987708"/>
            <a:ext cx="4910328" cy="3108543"/>
          </a:xfrm>
          <a:prstGeom prst="rect">
            <a:avLst/>
          </a:prstGeom>
          <a:noFill/>
        </p:spPr>
        <p:txBody>
          <a:bodyPr wrap="square">
            <a:spAutoFit/>
          </a:bodyPr>
          <a:lstStyle/>
          <a:p>
            <a:pPr marL="457200" indent="-457200">
              <a:buFont typeface="Arial" panose="020B0604020202020204" pitchFamily="34" charset="0"/>
              <a:buChar char="•"/>
            </a:pPr>
            <a:r>
              <a:rPr lang="en-US" sz="2800" dirty="0">
                <a:solidFill>
                  <a:srgbClr val="009999"/>
                </a:solidFill>
              </a:rPr>
              <a:t>Facilities must have a locked, storage area for all toxic substances including cleaning supplies</a:t>
            </a:r>
          </a:p>
          <a:p>
            <a:pPr marL="457200" indent="-457200">
              <a:buFont typeface="Arial" panose="020B0604020202020204" pitchFamily="34" charset="0"/>
              <a:buChar char="•"/>
            </a:pPr>
            <a:r>
              <a:rPr lang="en-US" sz="2800" dirty="0">
                <a:solidFill>
                  <a:srgbClr val="009999"/>
                </a:solidFill>
              </a:rPr>
              <a:t>Maintenance must include regularly scheduled pest control</a:t>
            </a:r>
          </a:p>
        </p:txBody>
      </p:sp>
    </p:spTree>
    <p:extLst>
      <p:ext uri="{BB962C8B-B14F-4D97-AF65-F5344CB8AC3E}">
        <p14:creationId xmlns:p14="http://schemas.microsoft.com/office/powerpoint/2010/main" val="5549888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977114-040F-B0BF-5D75-23EB82ABB3C3}"/>
              </a:ext>
            </a:extLst>
          </p:cNvPr>
          <p:cNvSpPr>
            <a:spLocks noGrp="1"/>
          </p:cNvSpPr>
          <p:nvPr>
            <p:ph type="dt" sz="half" idx="10"/>
          </p:nvPr>
        </p:nvSpPr>
        <p:spPr/>
        <p:txBody>
          <a:bodyPr/>
          <a:lstStyle/>
          <a:p>
            <a:r>
              <a:rPr lang="en-US"/>
              <a:t>7/21/2026</a:t>
            </a:r>
          </a:p>
        </p:txBody>
      </p:sp>
      <p:sp>
        <p:nvSpPr>
          <p:cNvPr id="21" name="Slide Number Placeholder 20">
            <a:extLst>
              <a:ext uri="{FF2B5EF4-FFF2-40B4-BE49-F238E27FC236}">
                <a16:creationId xmlns:a16="http://schemas.microsoft.com/office/drawing/2014/main" id="{FE7E6252-2A51-B331-BC2C-E503B95B9D5F}"/>
              </a:ext>
            </a:extLst>
          </p:cNvPr>
          <p:cNvSpPr>
            <a:spLocks noGrp="1"/>
          </p:cNvSpPr>
          <p:nvPr>
            <p:ph type="sldNum" sz="quarter" idx="12"/>
          </p:nvPr>
        </p:nvSpPr>
        <p:spPr>
          <a:xfrm>
            <a:off x="8610600" y="6492240"/>
            <a:ext cx="2743200" cy="365125"/>
          </a:xfrm>
        </p:spPr>
        <p:txBody>
          <a:bodyPr>
            <a:normAutofit/>
          </a:bodyPr>
          <a:lstStyle/>
          <a:p>
            <a:pPr>
              <a:spcAft>
                <a:spcPts val="600"/>
              </a:spcAft>
            </a:pPr>
            <a:fld id="{E68F1C0E-076B-4C9D-A1F8-826B44A1103B}" type="slidenum">
              <a:rPr lang="en-US" smtClean="0"/>
              <a:pPr>
                <a:spcAft>
                  <a:spcPts val="600"/>
                </a:spcAft>
              </a:pPr>
              <a:t>37</a:t>
            </a:fld>
            <a:endParaRPr lang="en-US"/>
          </a:p>
        </p:txBody>
      </p:sp>
      <p:sp>
        <p:nvSpPr>
          <p:cNvPr id="5" name="TextBox 4">
            <a:extLst>
              <a:ext uri="{FF2B5EF4-FFF2-40B4-BE49-F238E27FC236}">
                <a16:creationId xmlns:a16="http://schemas.microsoft.com/office/drawing/2014/main" id="{141D1A0E-BD0B-8BDA-550F-B06785B59539}"/>
              </a:ext>
            </a:extLst>
          </p:cNvPr>
          <p:cNvSpPr txBox="1"/>
          <p:nvPr/>
        </p:nvSpPr>
        <p:spPr>
          <a:xfrm>
            <a:off x="368743" y="941699"/>
            <a:ext cx="6097836" cy="923330"/>
          </a:xfrm>
          <a:prstGeom prst="rect">
            <a:avLst/>
          </a:prstGeom>
          <a:noFill/>
        </p:spPr>
        <p:txBody>
          <a:bodyPr wrap="square">
            <a:spAutoFit/>
          </a:bodyPr>
          <a:lstStyle/>
          <a:p>
            <a:endParaRPr lang="en-US" sz="1800">
              <a:solidFill>
                <a:srgbClr val="0E8D90"/>
              </a:solidFill>
            </a:endParaRPr>
          </a:p>
          <a:p>
            <a:endParaRPr lang="en-US" sz="1800">
              <a:solidFill>
                <a:srgbClr val="0E8D90"/>
              </a:solidFill>
            </a:endParaRPr>
          </a:p>
          <a:p>
            <a:endParaRPr lang="en-US" sz="1800" i="1" u="sng">
              <a:solidFill>
                <a:srgbClr val="0E8D90"/>
              </a:solidFill>
            </a:endParaRPr>
          </a:p>
        </p:txBody>
      </p:sp>
      <p:graphicFrame>
        <p:nvGraphicFramePr>
          <p:cNvPr id="7" name="Diagram 6">
            <a:extLst>
              <a:ext uri="{FF2B5EF4-FFF2-40B4-BE49-F238E27FC236}">
                <a16:creationId xmlns:a16="http://schemas.microsoft.com/office/drawing/2014/main" id="{019A52E0-9932-997D-89FD-E4F2B0789739}"/>
              </a:ext>
            </a:extLst>
          </p:cNvPr>
          <p:cNvGraphicFramePr/>
          <p:nvPr/>
        </p:nvGraphicFramePr>
        <p:xfrm>
          <a:off x="368743" y="346509"/>
          <a:ext cx="11056443" cy="61457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More Info Pic">
            <a:extLst>
              <a:ext uri="{FF2B5EF4-FFF2-40B4-BE49-F238E27FC236}">
                <a16:creationId xmlns:a16="http://schemas.microsoft.com/office/drawing/2014/main" id="{01386B8B-387D-6C17-F210-910E87C67BBE}"/>
              </a:ext>
            </a:extLst>
          </p:cNvPr>
          <p:cNvPicPr>
            <a:picLocks noChangeAspect="1"/>
          </p:cNvPicPr>
          <p:nvPr/>
        </p:nvPicPr>
        <p:blipFill>
          <a:blip r:embed="rId8"/>
          <a:stretch>
            <a:fillRect/>
          </a:stretch>
        </p:blipFill>
        <p:spPr>
          <a:xfrm>
            <a:off x="10471896" y="837"/>
            <a:ext cx="1720104" cy="940862"/>
          </a:xfrm>
          <a:prstGeom prst="rect">
            <a:avLst/>
          </a:prstGeom>
        </p:spPr>
      </p:pic>
      <p:sp>
        <p:nvSpPr>
          <p:cNvPr id="4" name="More Info Text">
            <a:extLst>
              <a:ext uri="{FF2B5EF4-FFF2-40B4-BE49-F238E27FC236}">
                <a16:creationId xmlns:a16="http://schemas.microsoft.com/office/drawing/2014/main" id="{2C276814-5EF6-1601-038E-EF2C08138B33}"/>
              </a:ext>
            </a:extLst>
          </p:cNvPr>
          <p:cNvSpPr/>
          <p:nvPr/>
        </p:nvSpPr>
        <p:spPr>
          <a:xfrm>
            <a:off x="3417661" y="1665485"/>
            <a:ext cx="4718222" cy="4461630"/>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ADC facility records must include documentation of maintenance and janitorial services, including which staff are responsible for identifying and correcting needed repairs. Someone must be responsible for disposing expired foods, testing alarms, restocking supplies, and so forth.</a:t>
            </a:r>
          </a:p>
        </p:txBody>
      </p:sp>
    </p:spTree>
    <p:extLst>
      <p:ext uri="{BB962C8B-B14F-4D97-AF65-F5344CB8AC3E}">
        <p14:creationId xmlns:p14="http://schemas.microsoft.com/office/powerpoint/2010/main" val="3739450736"/>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4" grpId="0" animBg="1"/>
      <p:bldP spid="4"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1F5E4E-18C1-0534-35F9-0ADEDAC1EFC3}"/>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8BF150F4-6EB5-B513-D310-468ADB223984}"/>
              </a:ext>
            </a:extLst>
          </p:cNvPr>
          <p:cNvSpPr>
            <a:spLocks noGrp="1"/>
          </p:cNvSpPr>
          <p:nvPr>
            <p:ph type="sldNum" sz="quarter" idx="12"/>
          </p:nvPr>
        </p:nvSpPr>
        <p:spPr/>
        <p:txBody>
          <a:bodyPr/>
          <a:lstStyle/>
          <a:p>
            <a:fld id="{48FD3572-B86B-4083-B953-5D27BE9E57C8}" type="slidenum">
              <a:rPr lang="en-US" smtClean="0"/>
              <a:t>38</a:t>
            </a:fld>
            <a:endParaRPr lang="en-US"/>
          </a:p>
        </p:txBody>
      </p:sp>
      <p:sp>
        <p:nvSpPr>
          <p:cNvPr id="4" name="TextBox 3">
            <a:extLst>
              <a:ext uri="{FF2B5EF4-FFF2-40B4-BE49-F238E27FC236}">
                <a16:creationId xmlns:a16="http://schemas.microsoft.com/office/drawing/2014/main" id="{A6BA98BD-334A-32D2-FE5C-5413C2555140}"/>
              </a:ext>
            </a:extLst>
          </p:cNvPr>
          <p:cNvSpPr txBox="1"/>
          <p:nvPr/>
        </p:nvSpPr>
        <p:spPr>
          <a:xfrm>
            <a:off x="4291631" y="4252376"/>
            <a:ext cx="3357753" cy="646331"/>
          </a:xfrm>
          <a:prstGeom prst="rect">
            <a:avLst/>
          </a:prstGeom>
          <a:solidFill>
            <a:schemeClr val="tx2">
              <a:lumMod val="10000"/>
              <a:lumOff val="90000"/>
            </a:schemeClr>
          </a:solidFill>
          <a:ln w="38100">
            <a:solidFill>
              <a:srgbClr val="0E8D90"/>
            </a:solidFill>
          </a:ln>
        </p:spPr>
        <p:txBody>
          <a:bodyPr wrap="square">
            <a:spAutoFit/>
          </a:bodyPr>
          <a:lstStyle/>
          <a:p>
            <a:r>
              <a:rPr lang="en-US" sz="1200" b="1" dirty="0">
                <a:solidFill>
                  <a:srgbClr val="0E8D90"/>
                </a:solidFill>
                <a:latin typeface="+mj-lt"/>
                <a:hlinkClick r:id="rId3">
                  <a:extLst>
                    <a:ext uri="{A12FA001-AC4F-418D-AE19-62706E023703}">
                      <ahyp:hlinkClr xmlns:ahyp="http://schemas.microsoft.com/office/drawing/2018/hyperlinkcolor" val="tx"/>
                    </a:ext>
                  </a:extLst>
                </a:hlinkClick>
              </a:rPr>
              <a:t>Link: </a:t>
            </a:r>
            <a:r>
              <a:rPr lang="en-US" sz="1200" b="1" dirty="0">
                <a:solidFill>
                  <a:srgbClr val="0E8D90"/>
                </a:solidFill>
                <a:latin typeface="+mj-lt"/>
                <a:hlinkClick r:id="rId3"/>
              </a:rPr>
              <a:t>https://medicaid.ms.gov/wp-content/uploads/2025/07/ADC-Facility-Office-Review-Form-7.24.25.pdf</a:t>
            </a:r>
            <a:endParaRPr lang="en-US" sz="1200" b="1" dirty="0">
              <a:solidFill>
                <a:srgbClr val="0E8D90"/>
              </a:solidFill>
              <a:latin typeface="+mj-lt"/>
            </a:endParaRPr>
          </a:p>
        </p:txBody>
      </p:sp>
      <p:sp>
        <p:nvSpPr>
          <p:cNvPr id="5" name="TextBox 4">
            <a:extLst>
              <a:ext uri="{FF2B5EF4-FFF2-40B4-BE49-F238E27FC236}">
                <a16:creationId xmlns:a16="http://schemas.microsoft.com/office/drawing/2014/main" id="{65C465E2-9D99-11B8-20BC-DEB5EA8A8BD1}"/>
              </a:ext>
            </a:extLst>
          </p:cNvPr>
          <p:cNvSpPr txBox="1"/>
          <p:nvPr/>
        </p:nvSpPr>
        <p:spPr>
          <a:xfrm>
            <a:off x="346822" y="4263619"/>
            <a:ext cx="3544687" cy="646331"/>
          </a:xfrm>
          <a:prstGeom prst="rect">
            <a:avLst/>
          </a:prstGeom>
          <a:solidFill>
            <a:schemeClr val="tx2">
              <a:lumMod val="10000"/>
              <a:lumOff val="90000"/>
            </a:schemeClr>
          </a:solidFill>
          <a:ln w="38100">
            <a:solidFill>
              <a:srgbClr val="0E8D90"/>
            </a:solidFill>
          </a:ln>
        </p:spPr>
        <p:txBody>
          <a:bodyPr wrap="square">
            <a:spAutoFit/>
          </a:bodyPr>
          <a:lstStyle/>
          <a:p>
            <a:r>
              <a:rPr lang="en-US" sz="1200" b="1" dirty="0">
                <a:solidFill>
                  <a:srgbClr val="0E8D90"/>
                </a:solidFill>
                <a:hlinkClick r:id="rId4">
                  <a:extLst>
                    <a:ext uri="{A12FA001-AC4F-418D-AE19-62706E023703}">
                      <ahyp:hlinkClr xmlns:ahyp="http://schemas.microsoft.com/office/drawing/2018/hyperlinkcolor" val="tx"/>
                    </a:ext>
                  </a:extLst>
                </a:hlinkClick>
              </a:rPr>
              <a:t>Link: </a:t>
            </a:r>
            <a:r>
              <a:rPr lang="en-US" sz="1200" b="1" dirty="0">
                <a:solidFill>
                  <a:srgbClr val="0E8D90"/>
                </a:solidFill>
                <a:hlinkClick r:id="rId4"/>
              </a:rPr>
              <a:t>https://medicaid.ms.gov/wp-content/uploads/2021/09/Adult-Day-Care-HCB-Assessment-Fillable-Form-9.2021-1.pdf</a:t>
            </a:r>
            <a:endParaRPr lang="en-US" sz="1200" b="1" dirty="0">
              <a:solidFill>
                <a:srgbClr val="0E8D90"/>
              </a:solidFill>
            </a:endParaRPr>
          </a:p>
        </p:txBody>
      </p:sp>
      <p:sp>
        <p:nvSpPr>
          <p:cNvPr id="6" name="TextBox 5">
            <a:extLst>
              <a:ext uri="{FF2B5EF4-FFF2-40B4-BE49-F238E27FC236}">
                <a16:creationId xmlns:a16="http://schemas.microsoft.com/office/drawing/2014/main" id="{A1DB61F9-87DC-FF45-17E3-A82015E1D96F}"/>
              </a:ext>
            </a:extLst>
          </p:cNvPr>
          <p:cNvSpPr txBox="1"/>
          <p:nvPr/>
        </p:nvSpPr>
        <p:spPr>
          <a:xfrm>
            <a:off x="8049506" y="4252377"/>
            <a:ext cx="3700649" cy="646331"/>
          </a:xfrm>
          <a:prstGeom prst="rect">
            <a:avLst/>
          </a:prstGeom>
          <a:solidFill>
            <a:schemeClr val="tx2">
              <a:lumMod val="10000"/>
              <a:lumOff val="90000"/>
            </a:schemeClr>
          </a:solidFill>
          <a:ln w="38100">
            <a:solidFill>
              <a:srgbClr val="0E8D90"/>
            </a:solidFill>
          </a:ln>
        </p:spPr>
        <p:txBody>
          <a:bodyPr wrap="square">
            <a:spAutoFit/>
          </a:bodyPr>
          <a:lstStyle/>
          <a:p>
            <a:r>
              <a:rPr lang="en-US" sz="1200" b="1" dirty="0">
                <a:solidFill>
                  <a:srgbClr val="0E8D90"/>
                </a:solidFill>
                <a:hlinkClick r:id="rId5">
                  <a:extLst>
                    <a:ext uri="{A12FA001-AC4F-418D-AE19-62706E023703}">
                      <ahyp:hlinkClr xmlns:ahyp="http://schemas.microsoft.com/office/drawing/2018/hyperlinkcolor" val="tx"/>
                    </a:ext>
                  </a:extLst>
                </a:hlinkClick>
              </a:rPr>
              <a:t>Link: </a:t>
            </a:r>
            <a:r>
              <a:rPr lang="en-US" sz="1200" b="1" dirty="0">
                <a:solidFill>
                  <a:srgbClr val="0E8D90"/>
                </a:solidFill>
                <a:hlinkClick r:id="rId6"/>
              </a:rPr>
              <a:t>https://medicaid.ms.gov/wp-content/uploads/2025/06/Fire-Safety-Inspection-for-ADC-.pdf</a:t>
            </a:r>
            <a:endParaRPr lang="en-US" sz="1200" b="1" dirty="0">
              <a:solidFill>
                <a:srgbClr val="0E8D90"/>
              </a:solidFill>
            </a:endParaRPr>
          </a:p>
        </p:txBody>
      </p:sp>
      <p:sp>
        <p:nvSpPr>
          <p:cNvPr id="15" name="TextBox 14">
            <a:extLst>
              <a:ext uri="{FF2B5EF4-FFF2-40B4-BE49-F238E27FC236}">
                <a16:creationId xmlns:a16="http://schemas.microsoft.com/office/drawing/2014/main" id="{BDBEAE8A-78D2-B738-E180-6B3E25F93AE6}"/>
              </a:ext>
            </a:extLst>
          </p:cNvPr>
          <p:cNvSpPr txBox="1"/>
          <p:nvPr/>
        </p:nvSpPr>
        <p:spPr>
          <a:xfrm>
            <a:off x="4239406" y="1937968"/>
            <a:ext cx="3067798" cy="1831271"/>
          </a:xfrm>
          <a:prstGeom prst="rect">
            <a:avLst/>
          </a:prstGeom>
          <a:noFill/>
        </p:spPr>
        <p:txBody>
          <a:bodyPr wrap="square">
            <a:spAutoFit/>
          </a:bodyPr>
          <a:lstStyle/>
          <a:p>
            <a:pPr lvl="1"/>
            <a:r>
              <a:rPr lang="en-US" sz="2000" b="1" dirty="0">
                <a:solidFill>
                  <a:srgbClr val="0E8D90"/>
                </a:solidFill>
                <a:latin typeface="+mj-lt"/>
              </a:rPr>
              <a:t>Facility Review Form</a:t>
            </a:r>
          </a:p>
          <a:p>
            <a:pPr lvl="1"/>
            <a:endParaRPr lang="en-US" sz="900" dirty="0">
              <a:solidFill>
                <a:srgbClr val="0E8D90"/>
              </a:solidFill>
              <a:latin typeface="+mj-lt"/>
            </a:endParaRPr>
          </a:p>
          <a:p>
            <a:pPr marL="742950" lvl="1" indent="-285750">
              <a:buFont typeface="Arial" panose="020B0604020202020204" pitchFamily="34" charset="0"/>
              <a:buChar char="•"/>
            </a:pPr>
            <a:r>
              <a:rPr lang="en-US" sz="1400" dirty="0">
                <a:solidFill>
                  <a:srgbClr val="0E8D90"/>
                </a:solidFill>
                <a:latin typeface="+mj-lt"/>
              </a:rPr>
              <a:t>Building requirements</a:t>
            </a:r>
          </a:p>
          <a:p>
            <a:pPr marL="742950" lvl="1" indent="-285750">
              <a:buFont typeface="Arial" panose="020B0604020202020204" pitchFamily="34" charset="0"/>
              <a:buChar char="•"/>
            </a:pPr>
            <a:r>
              <a:rPr lang="en-US" sz="1400" dirty="0">
                <a:solidFill>
                  <a:srgbClr val="0E8D90"/>
                </a:solidFill>
                <a:latin typeface="+mj-lt"/>
              </a:rPr>
              <a:t>ADA regulations</a:t>
            </a:r>
          </a:p>
          <a:p>
            <a:pPr marL="742950" lvl="1" indent="-285750">
              <a:buFont typeface="Arial" panose="020B0604020202020204" pitchFamily="34" charset="0"/>
              <a:buChar char="•"/>
            </a:pPr>
            <a:r>
              <a:rPr lang="en-US" sz="1400" dirty="0">
                <a:solidFill>
                  <a:srgbClr val="0E8D90"/>
                </a:solidFill>
                <a:latin typeface="+mj-lt"/>
              </a:rPr>
              <a:t>Interior furnishing</a:t>
            </a:r>
          </a:p>
          <a:p>
            <a:pPr marL="742950" lvl="1" indent="-285750">
              <a:buFont typeface="Arial" panose="020B0604020202020204" pitchFamily="34" charset="0"/>
              <a:buChar char="•"/>
            </a:pPr>
            <a:r>
              <a:rPr lang="en-US" sz="1400" dirty="0">
                <a:solidFill>
                  <a:srgbClr val="0E8D90"/>
                </a:solidFill>
                <a:latin typeface="+mj-lt"/>
              </a:rPr>
              <a:t>Fire safety</a:t>
            </a:r>
          </a:p>
          <a:p>
            <a:pPr marL="742950" lvl="1" indent="-285750">
              <a:buFont typeface="Arial" panose="020B0604020202020204" pitchFamily="34" charset="0"/>
              <a:buChar char="•"/>
            </a:pPr>
            <a:r>
              <a:rPr lang="en-US" sz="1400" dirty="0">
                <a:solidFill>
                  <a:srgbClr val="0E8D90"/>
                </a:solidFill>
                <a:latin typeface="+mj-lt"/>
              </a:rPr>
              <a:t>Food service</a:t>
            </a:r>
          </a:p>
          <a:p>
            <a:pPr marL="742950" lvl="1" indent="-285750">
              <a:buFont typeface="Arial" panose="020B0604020202020204" pitchFamily="34" charset="0"/>
              <a:buChar char="•"/>
            </a:pPr>
            <a:r>
              <a:rPr lang="en-US" sz="1400" dirty="0">
                <a:solidFill>
                  <a:srgbClr val="0E8D90"/>
                </a:solidFill>
                <a:latin typeface="+mj-lt"/>
              </a:rPr>
              <a:t>Transportation</a:t>
            </a:r>
            <a:endParaRPr lang="en-US" sz="1400" dirty="0"/>
          </a:p>
        </p:txBody>
      </p:sp>
      <p:sp>
        <p:nvSpPr>
          <p:cNvPr id="17" name="TextBox 16">
            <a:extLst>
              <a:ext uri="{FF2B5EF4-FFF2-40B4-BE49-F238E27FC236}">
                <a16:creationId xmlns:a16="http://schemas.microsoft.com/office/drawing/2014/main" id="{BB87FF8B-DEA5-568A-2744-7EC9EC198E19}"/>
              </a:ext>
            </a:extLst>
          </p:cNvPr>
          <p:cNvSpPr txBox="1"/>
          <p:nvPr/>
        </p:nvSpPr>
        <p:spPr>
          <a:xfrm>
            <a:off x="346822" y="1937968"/>
            <a:ext cx="3725956" cy="2046714"/>
          </a:xfrm>
          <a:prstGeom prst="rect">
            <a:avLst/>
          </a:prstGeom>
          <a:noFill/>
        </p:spPr>
        <p:txBody>
          <a:bodyPr wrap="square">
            <a:spAutoFit/>
          </a:bodyPr>
          <a:lstStyle/>
          <a:p>
            <a:r>
              <a:rPr lang="en-US" sz="2000" b="1" dirty="0">
                <a:solidFill>
                  <a:srgbClr val="0E8D90"/>
                </a:solidFill>
                <a:latin typeface="+mj-lt"/>
              </a:rPr>
              <a:t>HCBS Setting Assessment Form</a:t>
            </a:r>
          </a:p>
          <a:p>
            <a:endParaRPr lang="en-US" sz="900" b="1" dirty="0">
              <a:solidFill>
                <a:srgbClr val="0E8D90"/>
              </a:solidFill>
              <a:latin typeface="+mj-lt"/>
            </a:endParaRPr>
          </a:p>
          <a:p>
            <a:pPr marL="285750" indent="-285750">
              <a:buFont typeface="Arial" panose="020B0604020202020204" pitchFamily="34" charset="0"/>
              <a:buChar char="•"/>
            </a:pPr>
            <a:r>
              <a:rPr lang="en-US" sz="1400" dirty="0">
                <a:solidFill>
                  <a:srgbClr val="0E8D90"/>
                </a:solidFill>
                <a:latin typeface="+mj-lt"/>
              </a:rPr>
              <a:t>This 4-page self-assessment tool helps ADC providers ensure they are in compliance with regulations set by CMS final rule in 2014.</a:t>
            </a:r>
          </a:p>
          <a:p>
            <a:pPr marL="285750" indent="-285750">
              <a:buFont typeface="Arial" panose="020B0604020202020204" pitchFamily="34" charset="0"/>
              <a:buChar char="•"/>
            </a:pPr>
            <a:r>
              <a:rPr lang="en-US" sz="1400" dirty="0">
                <a:solidFill>
                  <a:srgbClr val="0E8D90"/>
                </a:solidFill>
                <a:latin typeface="+mj-lt"/>
              </a:rPr>
              <a:t>The requirements reflect CMS’ intent that all waiver beneficiaries receive services in settings that are integrated in and support full access to the community.</a:t>
            </a:r>
          </a:p>
        </p:txBody>
      </p:sp>
      <p:sp>
        <p:nvSpPr>
          <p:cNvPr id="19" name="TextBox 18">
            <a:extLst>
              <a:ext uri="{FF2B5EF4-FFF2-40B4-BE49-F238E27FC236}">
                <a16:creationId xmlns:a16="http://schemas.microsoft.com/office/drawing/2014/main" id="{A008DF91-5B25-8225-7654-9FF31F19711B}"/>
              </a:ext>
            </a:extLst>
          </p:cNvPr>
          <p:cNvSpPr txBox="1"/>
          <p:nvPr/>
        </p:nvSpPr>
        <p:spPr>
          <a:xfrm>
            <a:off x="8119224" y="1907915"/>
            <a:ext cx="3630931" cy="2262158"/>
          </a:xfrm>
          <a:prstGeom prst="rect">
            <a:avLst/>
          </a:prstGeom>
          <a:noFill/>
        </p:spPr>
        <p:txBody>
          <a:bodyPr wrap="square">
            <a:spAutoFit/>
          </a:bodyPr>
          <a:lstStyle/>
          <a:p>
            <a:r>
              <a:rPr lang="en-US" sz="2000" b="1" dirty="0">
                <a:solidFill>
                  <a:srgbClr val="0E8D90"/>
                </a:solidFill>
              </a:rPr>
              <a:t>Fire Safety Form</a:t>
            </a:r>
          </a:p>
          <a:p>
            <a:endParaRPr lang="en-US" sz="900" b="1" dirty="0">
              <a:solidFill>
                <a:srgbClr val="0E8D90"/>
              </a:solidFill>
            </a:endParaRPr>
          </a:p>
          <a:p>
            <a:pPr>
              <a:buFont typeface="Wingdings" panose="05000000000000000000" pitchFamily="2" charset="2"/>
              <a:buChar char="§"/>
            </a:pPr>
            <a:r>
              <a:rPr lang="en-US" sz="1400" dirty="0">
                <a:solidFill>
                  <a:srgbClr val="0E8D90"/>
                </a:solidFill>
              </a:rPr>
              <a:t>Annual inspections required</a:t>
            </a:r>
          </a:p>
          <a:p>
            <a:pPr>
              <a:buFont typeface="Wingdings" panose="05000000000000000000" pitchFamily="2" charset="2"/>
              <a:buChar char="§"/>
            </a:pPr>
            <a:r>
              <a:rPr lang="en-US" sz="1400" dirty="0">
                <a:solidFill>
                  <a:srgbClr val="0E8D90"/>
                </a:solidFill>
              </a:rPr>
              <a:t>Completed during enrollment</a:t>
            </a:r>
          </a:p>
          <a:p>
            <a:pPr>
              <a:buFont typeface="Wingdings" panose="05000000000000000000" pitchFamily="2" charset="2"/>
              <a:buChar char="§"/>
            </a:pPr>
            <a:r>
              <a:rPr lang="en-US" sz="1400" dirty="0">
                <a:solidFill>
                  <a:srgbClr val="0E8D90"/>
                </a:solidFill>
              </a:rPr>
              <a:t>Must be kept on file for audit</a:t>
            </a:r>
          </a:p>
          <a:p>
            <a:pPr>
              <a:buFont typeface="Wingdings" panose="05000000000000000000" pitchFamily="2" charset="2"/>
              <a:buChar char="§"/>
            </a:pPr>
            <a:r>
              <a:rPr lang="en-US" sz="1400" dirty="0">
                <a:solidFill>
                  <a:srgbClr val="0E8D90"/>
                </a:solidFill>
              </a:rPr>
              <a:t>In addition to the annual fire safety surveys, providers must also perform quarterly drills for fire and inclement weather. Documentation of these drills must be maintained and available for audit.</a:t>
            </a:r>
          </a:p>
        </p:txBody>
      </p:sp>
      <p:sp>
        <p:nvSpPr>
          <p:cNvPr id="20" name="More Info text">
            <a:extLst>
              <a:ext uri="{FF2B5EF4-FFF2-40B4-BE49-F238E27FC236}">
                <a16:creationId xmlns:a16="http://schemas.microsoft.com/office/drawing/2014/main" id="{655B0BF0-3584-86A7-2731-5F08DA0F746F}"/>
              </a:ext>
            </a:extLst>
          </p:cNvPr>
          <p:cNvSpPr/>
          <p:nvPr/>
        </p:nvSpPr>
        <p:spPr>
          <a:xfrm>
            <a:off x="973747" y="6908568"/>
            <a:ext cx="9008453" cy="5167166"/>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49478">
              <a:defRPr/>
            </a:pPr>
            <a:r>
              <a:rPr lang="en-US"/>
              <a:t>The 3-page ADC Facility Review Attestation was designed to help ADC providers understand site requirements, including but not limited to ADA compliance, fire safety, food service, and transportation. ADC providers can use this tool to identify areas that need to be addressed in their current facility, or to identify if a potential new facility is appropriate for use as an ADC.</a:t>
            </a:r>
          </a:p>
          <a:p>
            <a:pPr defTabSz="949478">
              <a:defRPr/>
            </a:pPr>
            <a:endParaRPr lang="en-US"/>
          </a:p>
          <a:p>
            <a:pPr lvl="0">
              <a:defRPr/>
            </a:pPr>
            <a:r>
              <a:rPr lang="en-US"/>
              <a:t>CMS issued a final rule in 2014 to address the settings requirements for all ADC providers to ensure they are safe and homelike. Providers should be completing this annually and going over it with your staff so they are aware of the requirements.</a:t>
            </a:r>
          </a:p>
          <a:p>
            <a:pPr lvl="0">
              <a:defRPr/>
            </a:pPr>
            <a:endParaRPr lang="en-US"/>
          </a:p>
          <a:p>
            <a:pPr lvl="0">
              <a:defRPr/>
            </a:pPr>
            <a:r>
              <a:rPr lang="en-US"/>
              <a:t>The Fire Safety Survey should be used to ensure your facility meets fire safety requirements. </a:t>
            </a:r>
          </a:p>
          <a:p>
            <a:pPr defTabSz="949478">
              <a:defRPr/>
            </a:pPr>
            <a:endParaRPr lang="en-US"/>
          </a:p>
        </p:txBody>
      </p:sp>
      <p:pic>
        <p:nvPicPr>
          <p:cNvPr id="21" name="More Info Pic">
            <a:extLst>
              <a:ext uri="{FF2B5EF4-FFF2-40B4-BE49-F238E27FC236}">
                <a16:creationId xmlns:a16="http://schemas.microsoft.com/office/drawing/2014/main" id="{B73D6673-8CCF-08C7-5312-0968C034584C}"/>
              </a:ext>
            </a:extLst>
          </p:cNvPr>
          <p:cNvPicPr>
            <a:picLocks noChangeAspect="1"/>
          </p:cNvPicPr>
          <p:nvPr/>
        </p:nvPicPr>
        <p:blipFill>
          <a:blip r:embed="rId7"/>
          <a:stretch>
            <a:fillRect/>
          </a:stretch>
        </p:blipFill>
        <p:spPr>
          <a:xfrm>
            <a:off x="229813" y="64200"/>
            <a:ext cx="1089891" cy="484981"/>
          </a:xfrm>
          <a:prstGeom prst="rect">
            <a:avLst/>
          </a:prstGeom>
        </p:spPr>
      </p:pic>
      <p:sp>
        <p:nvSpPr>
          <p:cNvPr id="22" name="Rectangle: Rounded Corners 21">
            <a:extLst>
              <a:ext uri="{FF2B5EF4-FFF2-40B4-BE49-F238E27FC236}">
                <a16:creationId xmlns:a16="http://schemas.microsoft.com/office/drawing/2014/main" id="{2091DAAB-9718-0FCF-E484-8BCA8666793C}"/>
              </a:ext>
            </a:extLst>
          </p:cNvPr>
          <p:cNvSpPr/>
          <p:nvPr/>
        </p:nvSpPr>
        <p:spPr>
          <a:xfrm>
            <a:off x="2922117" y="727831"/>
            <a:ext cx="5841399" cy="343829"/>
          </a:xfrm>
          <a:prstGeom prst="roundRect">
            <a:avLst/>
          </a:prstGeom>
          <a:solidFill>
            <a:srgbClr val="0E8D9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ADC Facility &amp; Maintenance Forms </a:t>
            </a:r>
          </a:p>
        </p:txBody>
      </p:sp>
    </p:spTree>
    <p:extLst>
      <p:ext uri="{BB962C8B-B14F-4D97-AF65-F5344CB8AC3E}">
        <p14:creationId xmlns:p14="http://schemas.microsoft.com/office/powerpoint/2010/main" val="1913870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par>
                                <p:cTn id="8" presetID="26" presetClass="emph" presetSubtype="0" fill="hold" grpId="0" nodeType="withEffect">
                                  <p:stCondLst>
                                    <p:cond delay="0"/>
                                  </p:stCondLst>
                                  <p:childTnLst>
                                    <p:animEffect transition="out" filter="fade">
                                      <p:cBhvr>
                                        <p:cTn id="9" dur="500" tmFilter="0, 0; .2, .5; .8, .5; 1, 0"/>
                                        <p:tgtEl>
                                          <p:spTgt spid="5"/>
                                        </p:tgtEl>
                                      </p:cBhvr>
                                    </p:animEffect>
                                    <p:animScale>
                                      <p:cBhvr>
                                        <p:cTn id="10" dur="250" autoRev="1" fill="hold"/>
                                        <p:tgtEl>
                                          <p:spTgt spid="5"/>
                                        </p:tgtEl>
                                      </p:cBhvr>
                                      <p:by x="105000" y="105000"/>
                                    </p:animScale>
                                  </p:childTnLst>
                                </p:cTn>
                              </p:par>
                              <p:par>
                                <p:cTn id="11" presetID="26" presetClass="emph" presetSubtype="0" fill="hold" grpId="0" nodeType="with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20"/>
                    </p:tgtEl>
                  </p:cond>
                </p:stCondLst>
                <p:endSync evt="end" delay="0">
                  <p:rtn val="all"/>
                </p:endSync>
                <p:childTnLst>
                  <p:par>
                    <p:cTn id="19" fill="hold">
                      <p:stCondLst>
                        <p:cond delay="0"/>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4" grpId="0" animBg="1"/>
      <p:bldP spid="5" grpId="0" animBg="1"/>
      <p:bldP spid="6" grpId="0" animBg="1"/>
      <p:bldP spid="20" grpId="0" animBg="1"/>
      <p:bldP spid="20"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E9983B-0C54-D7C6-EB93-3DEBD35F79B6}"/>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65BBBB33-A24C-460B-49D8-BDB4BBAD78C7}"/>
              </a:ext>
            </a:extLst>
          </p:cNvPr>
          <p:cNvSpPr>
            <a:spLocks noGrp="1"/>
          </p:cNvSpPr>
          <p:nvPr>
            <p:ph type="sldNum" sz="quarter" idx="12"/>
          </p:nvPr>
        </p:nvSpPr>
        <p:spPr/>
        <p:txBody>
          <a:bodyPr/>
          <a:lstStyle/>
          <a:p>
            <a:fld id="{E68F1C0E-076B-4C9D-A1F8-826B44A1103B}" type="slidenum">
              <a:rPr lang="en-US" smtClean="0"/>
              <a:t>39</a:t>
            </a:fld>
            <a:endParaRPr lang="en-US"/>
          </a:p>
        </p:txBody>
      </p:sp>
      <p:sp>
        <p:nvSpPr>
          <p:cNvPr id="7" name="Rectangle 2">
            <a:extLst>
              <a:ext uri="{FF2B5EF4-FFF2-40B4-BE49-F238E27FC236}">
                <a16:creationId xmlns:a16="http://schemas.microsoft.com/office/drawing/2014/main" id="{5901BA0A-4389-1AF0-DA20-C4CB097F2F22}"/>
              </a:ext>
            </a:extLst>
          </p:cNvPr>
          <p:cNvSpPr>
            <a:spLocks noChangeArrowheads="1"/>
          </p:cNvSpPr>
          <p:nvPr/>
        </p:nvSpPr>
        <p:spPr bwMode="auto">
          <a:xfrm>
            <a:off x="1236861" y="2172821"/>
            <a:ext cx="9845667"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en-US" altLang="en-US" sz="2000" b="0" i="0" u="none" strike="noStrike" cap="none" normalizeH="0" baseline="0">
                <a:ln>
                  <a:noFill/>
                </a:ln>
                <a:solidFill>
                  <a:srgbClr val="0E8D90"/>
                </a:solidFill>
                <a:effectLst/>
                <a:latin typeface="Arial" panose="020B0604020202020204" pitchFamily="34" charset="0"/>
              </a:rPr>
              <a:t>The Division of Medicaid may terminate or suspend a provider immediately for failure to comply with the requirements of the E&amp;D waiver program. The Division of Medicaid may also require providers to submit and implement a corrective action plan (CAP) in a timely manner. Failure to submit or comply with a CAP, approved by the Division of Medicaid, may result in a suspension or termination.</a:t>
            </a:r>
            <a:r>
              <a:rPr lang="en-US" sz="2000">
                <a:solidFill>
                  <a:srgbClr val="0E8D90"/>
                </a:solidFill>
              </a:rPr>
              <a:t> </a:t>
            </a:r>
          </a:p>
          <a:p>
            <a:pPr eaLnBrk="0" fontAlgn="base" hangingPunct="0">
              <a:spcBef>
                <a:spcPct val="0"/>
              </a:spcBef>
              <a:spcAft>
                <a:spcPct val="0"/>
              </a:spcAft>
            </a:pPr>
            <a:endParaRPr lang="en-US" sz="2000">
              <a:solidFill>
                <a:srgbClr val="0E8D90"/>
              </a:solidFill>
            </a:endParaRPr>
          </a:p>
          <a:p>
            <a:pPr marL="285750" indent="-285750" eaLnBrk="0" fontAlgn="base" hangingPunct="0">
              <a:spcBef>
                <a:spcPct val="0"/>
              </a:spcBef>
              <a:spcAft>
                <a:spcPct val="0"/>
              </a:spcAft>
              <a:buFont typeface="Arial" panose="020B0604020202020204" pitchFamily="34" charset="0"/>
              <a:buChar char="•"/>
            </a:pPr>
            <a:r>
              <a:rPr lang="en-US" sz="2000">
                <a:solidFill>
                  <a:srgbClr val="0E8D90"/>
                </a:solidFill>
              </a:rPr>
              <a:t>The Office of Financial &amp; Performance Review is wrapping up the FY24 Adult Day Care audits. Once all CAP’s have been submitted and accepted, OLTSS will begin CAP follow-ups to ensure ongoing compliance.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8" name="Picture 2" descr="IMPORTANT INFORMATION – CORONAVIRUS** PLEASE READ ** - Makants Greyhound  Rescue N.W">
            <a:extLst>
              <a:ext uri="{FF2B5EF4-FFF2-40B4-BE49-F238E27FC236}">
                <a16:creationId xmlns:a16="http://schemas.microsoft.com/office/drawing/2014/main" id="{7FF3F2F9-A406-B313-F5F7-1E18030EEA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6525"/>
            <a:ext cx="1000125" cy="99208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Rounded Corners 10">
            <a:extLst>
              <a:ext uri="{FF2B5EF4-FFF2-40B4-BE49-F238E27FC236}">
                <a16:creationId xmlns:a16="http://schemas.microsoft.com/office/drawing/2014/main" id="{43D5C220-C6C9-FCAB-8179-3A8BB416853C}"/>
              </a:ext>
            </a:extLst>
          </p:cNvPr>
          <p:cNvSpPr/>
          <p:nvPr/>
        </p:nvSpPr>
        <p:spPr>
          <a:xfrm>
            <a:off x="1066800" y="908626"/>
            <a:ext cx="10287000" cy="768349"/>
          </a:xfrm>
          <a:prstGeom prst="roundRect">
            <a:avLst/>
          </a:prstGeom>
          <a:solidFill>
            <a:srgbClr val="0E8D9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t>CAP Follow Ups</a:t>
            </a:r>
          </a:p>
        </p:txBody>
      </p:sp>
    </p:spTree>
    <p:extLst>
      <p:ext uri="{BB962C8B-B14F-4D97-AF65-F5344CB8AC3E}">
        <p14:creationId xmlns:p14="http://schemas.microsoft.com/office/powerpoint/2010/main" val="3511492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85111C5-075C-14CA-5B33-FA345F3EFBBB}"/>
              </a:ext>
            </a:extLst>
          </p:cNvPr>
          <p:cNvSpPr>
            <a:spLocks noGrp="1"/>
          </p:cNvSpPr>
          <p:nvPr>
            <p:ph type="dt" sz="half" idx="10"/>
          </p:nvPr>
        </p:nvSpPr>
        <p:spPr/>
        <p:txBody>
          <a:bodyPr/>
          <a:lstStyle/>
          <a:p>
            <a:r>
              <a:rPr lang="en-US"/>
              <a:t>7/21/2026</a:t>
            </a:r>
          </a:p>
        </p:txBody>
      </p:sp>
      <p:sp>
        <p:nvSpPr>
          <p:cNvPr id="2" name="Slide Number Placeholder 1">
            <a:extLst>
              <a:ext uri="{FF2B5EF4-FFF2-40B4-BE49-F238E27FC236}">
                <a16:creationId xmlns:a16="http://schemas.microsoft.com/office/drawing/2014/main" id="{85951066-FD2F-7285-FF26-419A1493E45B}"/>
              </a:ext>
            </a:extLst>
          </p:cNvPr>
          <p:cNvSpPr>
            <a:spLocks noGrp="1"/>
          </p:cNvSpPr>
          <p:nvPr>
            <p:ph type="sldNum" sz="quarter" idx="12"/>
          </p:nvPr>
        </p:nvSpPr>
        <p:spPr/>
        <p:txBody>
          <a:bodyPr/>
          <a:lstStyle/>
          <a:p>
            <a:fld id="{E68F1C0E-076B-4C9D-A1F8-826B44A1103B}" type="slidenum">
              <a:rPr lang="en-US" smtClean="0"/>
              <a:t>4</a:t>
            </a:fld>
            <a:endParaRPr lang="en-US"/>
          </a:p>
        </p:txBody>
      </p:sp>
      <p:pic>
        <p:nvPicPr>
          <p:cNvPr id="4" name="Picture 3">
            <a:extLst>
              <a:ext uri="{FF2B5EF4-FFF2-40B4-BE49-F238E27FC236}">
                <a16:creationId xmlns:a16="http://schemas.microsoft.com/office/drawing/2014/main" id="{A32A0D36-3C19-DEEC-36BA-40E2C88BAF09}"/>
              </a:ext>
            </a:extLst>
          </p:cNvPr>
          <p:cNvPicPr>
            <a:picLocks noChangeAspect="1"/>
          </p:cNvPicPr>
          <p:nvPr/>
        </p:nvPicPr>
        <p:blipFill>
          <a:blip r:embed="rId2"/>
          <a:stretch>
            <a:fillRect/>
          </a:stretch>
        </p:blipFill>
        <p:spPr>
          <a:xfrm>
            <a:off x="1011195" y="1486940"/>
            <a:ext cx="4209395" cy="2302455"/>
          </a:xfrm>
          <a:prstGeom prst="rect">
            <a:avLst/>
          </a:prstGeom>
        </p:spPr>
      </p:pic>
      <p:sp>
        <p:nvSpPr>
          <p:cNvPr id="8" name="Rectangle: Rounded Corners 7">
            <a:extLst>
              <a:ext uri="{FF2B5EF4-FFF2-40B4-BE49-F238E27FC236}">
                <a16:creationId xmlns:a16="http://schemas.microsoft.com/office/drawing/2014/main" id="{16B0167C-C449-593B-E452-D1B82B89E975}"/>
              </a:ext>
            </a:extLst>
          </p:cNvPr>
          <p:cNvSpPr/>
          <p:nvPr/>
        </p:nvSpPr>
        <p:spPr>
          <a:xfrm>
            <a:off x="5993028" y="986353"/>
            <a:ext cx="5187778" cy="5117885"/>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a:t>Throughout this presentation you will see the purple “MORE INFO” graphic. Click this graphic for a pop-up with additional information or helpful tips. </a:t>
            </a:r>
          </a:p>
          <a:p>
            <a:endParaRPr lang="en-US" sz="2800"/>
          </a:p>
          <a:p>
            <a:r>
              <a:rPr lang="en-US" sz="2800"/>
              <a:t>Click the pop-up box again to collapse the box and move to the next slide.</a:t>
            </a:r>
          </a:p>
        </p:txBody>
      </p:sp>
    </p:spTree>
    <p:extLst>
      <p:ext uri="{BB962C8B-B14F-4D97-AF65-F5344CB8AC3E}">
        <p14:creationId xmlns:p14="http://schemas.microsoft.com/office/powerpoint/2010/main" val="27233983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3">
            <a:extLst>
              <a:ext uri="{FF2B5EF4-FFF2-40B4-BE49-F238E27FC236}">
                <a16:creationId xmlns:a16="http://schemas.microsoft.com/office/drawing/2014/main" id="{7646BD76-D095-6DA7-2056-ACE289BA0682}"/>
              </a:ext>
            </a:extLst>
          </p:cNvPr>
          <p:cNvGraphicFramePr>
            <a:graphicFrameLocks noGrp="1"/>
          </p:cNvGraphicFramePr>
          <p:nvPr>
            <p:ph sz="half" idx="1"/>
          </p:nvPr>
        </p:nvGraphicFramePr>
        <p:xfrm>
          <a:off x="3254969" y="189990"/>
          <a:ext cx="10711262" cy="6562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8825D0EC-BE50-9555-6504-5F33ED7551FD}"/>
              </a:ext>
            </a:extLst>
          </p:cNvPr>
          <p:cNvSpPr>
            <a:spLocks noGrp="1"/>
          </p:cNvSpPr>
          <p:nvPr>
            <p:ph type="dt" sz="half" idx="10"/>
          </p:nvPr>
        </p:nvSpPr>
        <p:spPr/>
        <p:txBody>
          <a:bodyPr/>
          <a:lstStyle/>
          <a:p>
            <a:r>
              <a:rPr lang="en-US"/>
              <a:t>7/21/2026</a:t>
            </a:r>
          </a:p>
        </p:txBody>
      </p:sp>
      <p:sp>
        <p:nvSpPr>
          <p:cNvPr id="2" name="Slide Number Placeholder 1">
            <a:extLst>
              <a:ext uri="{FF2B5EF4-FFF2-40B4-BE49-F238E27FC236}">
                <a16:creationId xmlns:a16="http://schemas.microsoft.com/office/drawing/2014/main" id="{69A712B4-2D60-6100-CB1F-2F7C8D32C1CC}"/>
              </a:ext>
            </a:extLst>
          </p:cNvPr>
          <p:cNvSpPr>
            <a:spLocks noGrp="1"/>
          </p:cNvSpPr>
          <p:nvPr>
            <p:ph type="sldNum" sz="quarter" idx="12"/>
          </p:nvPr>
        </p:nvSpPr>
        <p:spPr/>
        <p:txBody>
          <a:bodyPr/>
          <a:lstStyle/>
          <a:p>
            <a:fld id="{E68F1C0E-076B-4C9D-A1F8-826B44A1103B}" type="slidenum">
              <a:rPr lang="en-US" smtClean="0"/>
              <a:t>40</a:t>
            </a:fld>
            <a:endParaRPr lang="en-US"/>
          </a:p>
        </p:txBody>
      </p:sp>
      <p:sp>
        <p:nvSpPr>
          <p:cNvPr id="3" name="TextBox 2">
            <a:extLst>
              <a:ext uri="{FF2B5EF4-FFF2-40B4-BE49-F238E27FC236}">
                <a16:creationId xmlns:a16="http://schemas.microsoft.com/office/drawing/2014/main" id="{6D0118D1-23FA-C162-DE8C-479A78A43616}"/>
              </a:ext>
            </a:extLst>
          </p:cNvPr>
          <p:cNvSpPr txBox="1"/>
          <p:nvPr/>
        </p:nvSpPr>
        <p:spPr>
          <a:xfrm>
            <a:off x="235973" y="424114"/>
            <a:ext cx="2851356" cy="3046988"/>
          </a:xfrm>
          <a:prstGeom prst="rect">
            <a:avLst/>
          </a:prstGeom>
          <a:noFill/>
        </p:spPr>
        <p:txBody>
          <a:bodyPr wrap="square" rtlCol="0">
            <a:spAutoFit/>
          </a:bodyPr>
          <a:lstStyle/>
          <a:p>
            <a:r>
              <a:rPr lang="en-US" sz="3200" b="1">
                <a:solidFill>
                  <a:srgbClr val="0E8D90"/>
                </a:solidFill>
                <a:latin typeface="+mj-lt"/>
              </a:rPr>
              <a:t>Frequent Issues of Non-Compliance </a:t>
            </a:r>
          </a:p>
          <a:p>
            <a:r>
              <a:rPr lang="en-US" sz="3200" b="1">
                <a:solidFill>
                  <a:srgbClr val="0E8D90"/>
                </a:solidFill>
                <a:latin typeface="+mj-lt"/>
              </a:rPr>
              <a:t>Building &amp; Facility Maintenance</a:t>
            </a:r>
          </a:p>
        </p:txBody>
      </p:sp>
      <p:pic>
        <p:nvPicPr>
          <p:cNvPr id="13" name="Picture 12" descr="Icon">
            <a:extLst>
              <a:ext uri="{FF2B5EF4-FFF2-40B4-BE49-F238E27FC236}">
                <a16:creationId xmlns:a16="http://schemas.microsoft.com/office/drawing/2014/main" id="{FB08DE33-BB25-D0F2-BAF8-9EC0E38BEE35}"/>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l="-1" r="-787" b="7814"/>
          <a:stretch/>
        </p:blipFill>
        <p:spPr>
          <a:xfrm>
            <a:off x="235973" y="3653982"/>
            <a:ext cx="2451004" cy="2421194"/>
          </a:xfrm>
          <a:prstGeom prst="rect">
            <a:avLst/>
          </a:prstGeom>
          <a:effectLst>
            <a:softEdge rad="635000"/>
          </a:effectLst>
        </p:spPr>
      </p:pic>
    </p:spTree>
    <p:extLst>
      <p:ext uri="{BB962C8B-B14F-4D97-AF65-F5344CB8AC3E}">
        <p14:creationId xmlns:p14="http://schemas.microsoft.com/office/powerpoint/2010/main" val="1929684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90D20-C395-D0EE-DD9D-632D657ED142}"/>
              </a:ext>
            </a:extLst>
          </p:cNvPr>
          <p:cNvSpPr>
            <a:spLocks noGrp="1"/>
          </p:cNvSpPr>
          <p:nvPr>
            <p:ph type="title"/>
          </p:nvPr>
        </p:nvSpPr>
        <p:spPr/>
        <p:txBody>
          <a:bodyPr/>
          <a:lstStyle/>
          <a:p>
            <a:pPr algn="ctr"/>
            <a:r>
              <a:rPr lang="en-US" b="1">
                <a:solidFill>
                  <a:schemeClr val="accent3"/>
                </a:solidFill>
                <a:cs typeface="Times New Roman" panose="02020603050405020304" pitchFamily="18" charset="0"/>
              </a:rPr>
              <a:t>ADC Staffing</a:t>
            </a:r>
          </a:p>
        </p:txBody>
      </p:sp>
      <p:graphicFrame>
        <p:nvGraphicFramePr>
          <p:cNvPr id="14" name="Content Placeholder 2">
            <a:extLst>
              <a:ext uri="{FF2B5EF4-FFF2-40B4-BE49-F238E27FC236}">
                <a16:creationId xmlns:a16="http://schemas.microsoft.com/office/drawing/2014/main" id="{2994099D-655A-CF49-95B9-B7B98647DE8C}"/>
              </a:ext>
            </a:extLst>
          </p:cNvPr>
          <p:cNvGraphicFramePr>
            <a:graphicFrameLocks noGrp="1"/>
          </p:cNvGraphicFramePr>
          <p:nvPr>
            <p:ph idx="1"/>
          </p:nvPr>
        </p:nvGraphicFramePr>
        <p:xfrm>
          <a:off x="530190" y="1606814"/>
          <a:ext cx="10933497" cy="48860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ate Placeholder 2">
            <a:extLst>
              <a:ext uri="{FF2B5EF4-FFF2-40B4-BE49-F238E27FC236}">
                <a16:creationId xmlns:a16="http://schemas.microsoft.com/office/drawing/2014/main" id="{9BE5CC0E-3603-93C1-5E8B-675208D1A30C}"/>
              </a:ext>
            </a:extLst>
          </p:cNvPr>
          <p:cNvSpPr>
            <a:spLocks noGrp="1"/>
          </p:cNvSpPr>
          <p:nvPr>
            <p:ph type="dt" sz="half" idx="10"/>
          </p:nvPr>
        </p:nvSpPr>
        <p:spPr/>
        <p:txBody>
          <a:bodyPr/>
          <a:lstStyle/>
          <a:p>
            <a:r>
              <a:rPr lang="en-US"/>
              <a:t>7/21/2026</a:t>
            </a:r>
          </a:p>
        </p:txBody>
      </p:sp>
      <p:sp>
        <p:nvSpPr>
          <p:cNvPr id="12" name="Slide Number Placeholder 11">
            <a:extLst>
              <a:ext uri="{FF2B5EF4-FFF2-40B4-BE49-F238E27FC236}">
                <a16:creationId xmlns:a16="http://schemas.microsoft.com/office/drawing/2014/main" id="{3C4B8229-4CBE-5307-7239-6C5C4E2BF3E8}"/>
              </a:ext>
            </a:extLst>
          </p:cNvPr>
          <p:cNvSpPr>
            <a:spLocks noGrp="1"/>
          </p:cNvSpPr>
          <p:nvPr>
            <p:ph type="sldNum" sz="quarter" idx="12"/>
          </p:nvPr>
        </p:nvSpPr>
        <p:spPr/>
        <p:txBody>
          <a:bodyPr/>
          <a:lstStyle/>
          <a:p>
            <a:fld id="{E68F1C0E-076B-4C9D-A1F8-826B44A1103B}" type="slidenum">
              <a:rPr lang="en-US" smtClean="0"/>
              <a:t>41</a:t>
            </a:fld>
            <a:endParaRPr lang="en-US"/>
          </a:p>
        </p:txBody>
      </p:sp>
      <p:pic>
        <p:nvPicPr>
          <p:cNvPr id="4" name="Picture 2" descr="IMPORTANT INFORMATION – CORONAVIRUS** PLEASE READ ** - Makants Greyhound  Rescue N.W">
            <a:extLst>
              <a:ext uri="{FF2B5EF4-FFF2-40B4-BE49-F238E27FC236}">
                <a16:creationId xmlns:a16="http://schemas.microsoft.com/office/drawing/2014/main" id="{C23FEFC0-A4FD-BFA3-CD5C-FD8F02BA317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95771" y="3429000"/>
            <a:ext cx="1029658" cy="1021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1087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14">
                                            <p:graphicEl>
                                              <a:dgm id="{8C3323FB-4594-4008-9BF4-9E46129B283C}"/>
                                            </p:graphicEl>
                                          </p:spTgt>
                                        </p:tgtEl>
                                      </p:cBhvr>
                                    </p:animEffect>
                                    <p:animScale>
                                      <p:cBhvr>
                                        <p:cTn id="7" dur="250" autoRev="1" fill="hold"/>
                                        <p:tgtEl>
                                          <p:spTgt spid="14">
                                            <p:graphicEl>
                                              <a:dgm id="{8C3323FB-4594-4008-9BF4-9E46129B283C}"/>
                                            </p:graphicEl>
                                          </p:spTgt>
                                        </p:tgtEl>
                                      </p:cBhvr>
                                      <p:by x="105000" y="105000"/>
                                    </p:animScale>
                                  </p:childTnLst>
                                </p:cTn>
                              </p:par>
                              <p:par>
                                <p:cTn id="8" presetID="26" presetClass="emph" presetSubtype="0" fill="hold" grpId="0" nodeType="withEffect">
                                  <p:stCondLst>
                                    <p:cond delay="0"/>
                                  </p:stCondLst>
                                  <p:childTnLst>
                                    <p:animEffect transition="out" filter="fade">
                                      <p:cBhvr>
                                        <p:cTn id="9" dur="500" tmFilter="0, 0; .2, .5; .8, .5; 1, 0"/>
                                        <p:tgtEl>
                                          <p:spTgt spid="14">
                                            <p:graphicEl>
                                              <a:dgm id="{FAC48937-69F8-45F2-A894-2713D73BAFCD}"/>
                                            </p:graphicEl>
                                          </p:spTgt>
                                        </p:tgtEl>
                                      </p:cBhvr>
                                    </p:animEffect>
                                    <p:animScale>
                                      <p:cBhvr>
                                        <p:cTn id="10" dur="250" autoRev="1" fill="hold"/>
                                        <p:tgtEl>
                                          <p:spTgt spid="14">
                                            <p:graphicEl>
                                              <a:dgm id="{FAC48937-69F8-45F2-A894-2713D73BAFCD}"/>
                                            </p:graphicEl>
                                          </p:spTgt>
                                        </p:tgtEl>
                                      </p:cBhvr>
                                      <p:by x="105000" y="105000"/>
                                    </p:animScale>
                                  </p:childTnLst>
                                </p:cTn>
                              </p:par>
                              <p:par>
                                <p:cTn id="11" presetID="26" presetClass="emph" presetSubtype="0" fill="hold" grpId="0" nodeType="withEffect">
                                  <p:stCondLst>
                                    <p:cond delay="0"/>
                                  </p:stCondLst>
                                  <p:childTnLst>
                                    <p:animEffect transition="out" filter="fade">
                                      <p:cBhvr>
                                        <p:cTn id="12" dur="500" tmFilter="0, 0; .2, .5; .8, .5; 1, 0"/>
                                        <p:tgtEl>
                                          <p:spTgt spid="14">
                                            <p:graphicEl>
                                              <a:dgm id="{DCE0CC03-7D15-4F39-88C8-F8B57B46E2EE}"/>
                                            </p:graphicEl>
                                          </p:spTgt>
                                        </p:tgtEl>
                                      </p:cBhvr>
                                    </p:animEffect>
                                    <p:animScale>
                                      <p:cBhvr>
                                        <p:cTn id="13" dur="250" autoRev="1" fill="hold"/>
                                        <p:tgtEl>
                                          <p:spTgt spid="14">
                                            <p:graphicEl>
                                              <a:dgm id="{DCE0CC03-7D15-4F39-88C8-F8B57B46E2EE}"/>
                                            </p:graphicEl>
                                          </p:spTgt>
                                        </p:tgtEl>
                                      </p:cBhvr>
                                      <p:by x="105000" y="105000"/>
                                    </p:animScale>
                                  </p:childTnLst>
                                </p:cTn>
                              </p:par>
                              <p:par>
                                <p:cTn id="14" presetID="26" presetClass="emph" presetSubtype="0" fill="hold" grpId="0" nodeType="withEffect">
                                  <p:stCondLst>
                                    <p:cond delay="0"/>
                                  </p:stCondLst>
                                  <p:childTnLst>
                                    <p:animEffect transition="out" filter="fade">
                                      <p:cBhvr>
                                        <p:cTn id="15" dur="500" tmFilter="0, 0; .2, .5; .8, .5; 1, 0"/>
                                        <p:tgtEl>
                                          <p:spTgt spid="14">
                                            <p:graphicEl>
                                              <a:dgm id="{49FA753F-4213-4D2C-8995-2934412F7F09}"/>
                                            </p:graphicEl>
                                          </p:spTgt>
                                        </p:tgtEl>
                                      </p:cBhvr>
                                    </p:animEffect>
                                    <p:animScale>
                                      <p:cBhvr>
                                        <p:cTn id="16" dur="250" autoRev="1" fill="hold"/>
                                        <p:tgtEl>
                                          <p:spTgt spid="14">
                                            <p:graphicEl>
                                              <a:dgm id="{49FA753F-4213-4D2C-8995-2934412F7F09}"/>
                                            </p:graphicEl>
                                          </p:spTgt>
                                        </p:tgtEl>
                                      </p:cBhvr>
                                      <p:by x="105000" y="105000"/>
                                    </p:animScale>
                                  </p:childTnLst>
                                </p:cTn>
                              </p:par>
                              <p:par>
                                <p:cTn id="17" presetID="26" presetClass="emph" presetSubtype="0" fill="hold" grpId="0" nodeType="withEffect">
                                  <p:stCondLst>
                                    <p:cond delay="0"/>
                                  </p:stCondLst>
                                  <p:childTnLst>
                                    <p:animEffect transition="out" filter="fade">
                                      <p:cBhvr>
                                        <p:cTn id="18" dur="500" tmFilter="0, 0; .2, .5; .8, .5; 1, 0"/>
                                        <p:tgtEl>
                                          <p:spTgt spid="14">
                                            <p:graphicEl>
                                              <a:dgm id="{7D4DAED6-CE69-401F-A729-70AB5F8AC35E}"/>
                                            </p:graphicEl>
                                          </p:spTgt>
                                        </p:tgtEl>
                                      </p:cBhvr>
                                    </p:animEffect>
                                    <p:animScale>
                                      <p:cBhvr>
                                        <p:cTn id="19" dur="250" autoRev="1" fill="hold"/>
                                        <p:tgtEl>
                                          <p:spTgt spid="14">
                                            <p:graphicEl>
                                              <a:dgm id="{7D4DAED6-CE69-401F-A729-70AB5F8AC35E}"/>
                                            </p:graphicEl>
                                          </p:spTgt>
                                        </p:tgtEl>
                                      </p:cBhvr>
                                      <p:by x="105000" y="105000"/>
                                    </p:animScale>
                                  </p:childTnLst>
                                </p:cTn>
                              </p:par>
                              <p:par>
                                <p:cTn id="20" presetID="26" presetClass="emph" presetSubtype="0" fill="hold" grpId="0" nodeType="withEffect">
                                  <p:stCondLst>
                                    <p:cond delay="0"/>
                                  </p:stCondLst>
                                  <p:childTnLst>
                                    <p:animEffect transition="out" filter="fade">
                                      <p:cBhvr>
                                        <p:cTn id="21" dur="500" tmFilter="0, 0; .2, .5; .8, .5; 1, 0"/>
                                        <p:tgtEl>
                                          <p:spTgt spid="14">
                                            <p:graphicEl>
                                              <a:dgm id="{98686C14-CFB3-429B-A4AF-C3AF2BD65DCD}"/>
                                            </p:graphicEl>
                                          </p:spTgt>
                                        </p:tgtEl>
                                      </p:cBhvr>
                                    </p:animEffect>
                                    <p:animScale>
                                      <p:cBhvr>
                                        <p:cTn id="22" dur="250" autoRev="1" fill="hold"/>
                                        <p:tgtEl>
                                          <p:spTgt spid="14">
                                            <p:graphicEl>
                                              <a:dgm id="{98686C14-CFB3-429B-A4AF-C3AF2BD65DCD}"/>
                                            </p:graphic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Sub>
          <a:bldDgm bld="one"/>
        </p:bldSub>
      </p:bldGraphic>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3D73B48-7437-0149-0C78-A61566116B19}"/>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B648D863-673E-7985-0EE2-B9A4D74DC7C1}"/>
              </a:ext>
            </a:extLst>
          </p:cNvPr>
          <p:cNvSpPr>
            <a:spLocks noGrp="1"/>
          </p:cNvSpPr>
          <p:nvPr>
            <p:ph type="sldNum" sz="quarter" idx="12"/>
          </p:nvPr>
        </p:nvSpPr>
        <p:spPr/>
        <p:txBody>
          <a:bodyPr vert="horz" lIns="91440" tIns="45720" rIns="91440" bIns="45720" rtlCol="0" anchor="ctr">
            <a:normAutofit/>
          </a:bodyPr>
          <a:lstStyle/>
          <a:p>
            <a:pPr>
              <a:spcAft>
                <a:spcPts val="600"/>
              </a:spcAft>
            </a:pPr>
            <a:fld id="{E68F1C0E-076B-4C9D-A1F8-826B44A1103B}" type="slidenum">
              <a:rPr lang="en-US" smtClean="0">
                <a:solidFill>
                  <a:schemeClr val="tx1">
                    <a:tint val="75000"/>
                  </a:schemeClr>
                </a:solidFill>
              </a:rPr>
              <a:pPr>
                <a:spcAft>
                  <a:spcPts val="600"/>
                </a:spcAft>
              </a:pPr>
              <a:t>42</a:t>
            </a:fld>
            <a:endParaRPr lang="en-US">
              <a:solidFill>
                <a:schemeClr val="tx1">
                  <a:tint val="75000"/>
                </a:schemeClr>
              </a:solidFill>
            </a:endParaRPr>
          </a:p>
        </p:txBody>
      </p:sp>
      <p:sp>
        <p:nvSpPr>
          <p:cNvPr id="29" name="TextBox 28">
            <a:extLst>
              <a:ext uri="{FF2B5EF4-FFF2-40B4-BE49-F238E27FC236}">
                <a16:creationId xmlns:a16="http://schemas.microsoft.com/office/drawing/2014/main" id="{D5E42DA0-5385-D73D-9CE7-76D5848C4337}"/>
              </a:ext>
            </a:extLst>
          </p:cNvPr>
          <p:cNvSpPr txBox="1"/>
          <p:nvPr/>
        </p:nvSpPr>
        <p:spPr>
          <a:xfrm>
            <a:off x="7760703" y="872279"/>
            <a:ext cx="4785264" cy="1628811"/>
          </a:xfrm>
          <a:prstGeom prst="ellipse">
            <a:avLst/>
          </a:prstGeom>
        </p:spPr>
        <p:txBody>
          <a:bodyPr vert="horz" lIns="91440" tIns="45720" rIns="91440" bIns="45720" rtlCol="0" anchor="b">
            <a:normAutofit lnSpcReduction="10000"/>
          </a:bodyPr>
          <a:lstStyle/>
          <a:p>
            <a:pPr algn="ctr">
              <a:lnSpc>
                <a:spcPct val="90000"/>
              </a:lnSpc>
              <a:spcBef>
                <a:spcPct val="0"/>
              </a:spcBef>
              <a:spcAft>
                <a:spcPts val="600"/>
              </a:spcAft>
            </a:pPr>
            <a:r>
              <a:rPr lang="en-US" sz="4000" b="1" kern="1200">
                <a:solidFill>
                  <a:schemeClr val="accent6">
                    <a:lumMod val="75000"/>
                  </a:schemeClr>
                </a:solidFill>
                <a:latin typeface="+mj-lt"/>
                <a:ea typeface="+mj-ea"/>
                <a:cs typeface="+mj-cs"/>
              </a:rPr>
              <a:t>Organizational  Chart</a:t>
            </a:r>
          </a:p>
        </p:txBody>
      </p:sp>
      <p:graphicFrame>
        <p:nvGraphicFramePr>
          <p:cNvPr id="2" name="Diagram 1">
            <a:extLst>
              <a:ext uri="{FF2B5EF4-FFF2-40B4-BE49-F238E27FC236}">
                <a16:creationId xmlns:a16="http://schemas.microsoft.com/office/drawing/2014/main" id="{FD859E83-7A97-F560-6DD9-ABBE42B887A5}"/>
              </a:ext>
            </a:extLst>
          </p:cNvPr>
          <p:cNvGraphicFramePr/>
          <p:nvPr/>
        </p:nvGraphicFramePr>
        <p:xfrm>
          <a:off x="400252" y="-923260"/>
          <a:ext cx="10953548" cy="6721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 box">
            <a:extLst>
              <a:ext uri="{FF2B5EF4-FFF2-40B4-BE49-F238E27FC236}">
                <a16:creationId xmlns:a16="http://schemas.microsoft.com/office/drawing/2014/main" id="{C1334569-8D88-AB15-E321-D516BEDCAC13}"/>
              </a:ext>
            </a:extLst>
          </p:cNvPr>
          <p:cNvSpPr txBox="1"/>
          <p:nvPr/>
        </p:nvSpPr>
        <p:spPr>
          <a:xfrm>
            <a:off x="319862" y="4597793"/>
            <a:ext cx="11471886" cy="1754326"/>
          </a:xfrm>
          <a:prstGeom prst="rect">
            <a:avLst/>
          </a:prstGeom>
          <a:solidFill>
            <a:schemeClr val="accent6">
              <a:lumMod val="20000"/>
              <a:lumOff val="80000"/>
            </a:schemeClr>
          </a:solidFill>
          <a:ln w="38100">
            <a:solidFill>
              <a:schemeClr val="accent3"/>
            </a:solidFill>
          </a:ln>
        </p:spPr>
        <p:txBody>
          <a:bodyPr wrap="square">
            <a:spAutoFit/>
          </a:bodyPr>
          <a:lstStyle/>
          <a:p>
            <a:pPr marL="285750" indent="-285750">
              <a:buFont typeface="Wingdings" panose="05000000000000000000" pitchFamily="2" charset="2"/>
              <a:buChar char="§"/>
            </a:pPr>
            <a:r>
              <a:rPr lang="en-US" b="1">
                <a:solidFill>
                  <a:schemeClr val="accent3"/>
                </a:solidFill>
              </a:rPr>
              <a:t>There must be at least two (2) persons, with one (1) being a paid employee, at the adult daycare center at all times when there are beneficiaries in attendance.</a:t>
            </a:r>
          </a:p>
          <a:p>
            <a:endParaRPr lang="en-US" b="1">
              <a:solidFill>
                <a:schemeClr val="accent3"/>
              </a:solidFill>
            </a:endParaRPr>
          </a:p>
          <a:p>
            <a:pPr marL="285750" indent="-285750">
              <a:buFont typeface="Wingdings" panose="05000000000000000000" pitchFamily="2" charset="2"/>
              <a:buChar char="§"/>
            </a:pPr>
            <a:r>
              <a:rPr lang="en-US" b="1">
                <a:solidFill>
                  <a:schemeClr val="accent3"/>
                </a:solidFill>
              </a:rPr>
              <a:t>The employee-to-attendee ratio must be a minimum of one to six (1:6) in all programs except in programs serving a high percentage of day service attendees who are severely impaired which must maintain an employee ratio of one to four (1:4).</a:t>
            </a:r>
          </a:p>
        </p:txBody>
      </p:sp>
      <p:pic>
        <p:nvPicPr>
          <p:cNvPr id="6" name="More Info">
            <a:extLst>
              <a:ext uri="{FF2B5EF4-FFF2-40B4-BE49-F238E27FC236}">
                <a16:creationId xmlns:a16="http://schemas.microsoft.com/office/drawing/2014/main" id="{431872A6-B81D-5E17-A06C-36CDBBB87EC2}"/>
              </a:ext>
            </a:extLst>
          </p:cNvPr>
          <p:cNvPicPr>
            <a:picLocks noChangeAspect="1"/>
          </p:cNvPicPr>
          <p:nvPr/>
        </p:nvPicPr>
        <p:blipFill>
          <a:blip r:embed="rId8"/>
          <a:stretch>
            <a:fillRect/>
          </a:stretch>
        </p:blipFill>
        <p:spPr>
          <a:xfrm>
            <a:off x="46284" y="49173"/>
            <a:ext cx="1972703" cy="1134409"/>
          </a:xfrm>
          <a:prstGeom prst="rect">
            <a:avLst/>
          </a:prstGeom>
        </p:spPr>
      </p:pic>
      <p:sp>
        <p:nvSpPr>
          <p:cNvPr id="8" name="More Info Text">
            <a:extLst>
              <a:ext uri="{FF2B5EF4-FFF2-40B4-BE49-F238E27FC236}">
                <a16:creationId xmlns:a16="http://schemas.microsoft.com/office/drawing/2014/main" id="{F42334F8-8357-8BBE-6DC5-3794488DD7FF}"/>
              </a:ext>
            </a:extLst>
          </p:cNvPr>
          <p:cNvSpPr/>
          <p:nvPr/>
        </p:nvSpPr>
        <p:spPr>
          <a:xfrm>
            <a:off x="754304" y="1072577"/>
            <a:ext cx="11256418" cy="4996092"/>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The Org Chart defines your agency’s Chain of Command, this is the formal, top-down hierarchy within an organization that defines reporting relationships, decision-making power, and lines of communication. It establishes a continuous line of authority from senior leadership down to frontline employees.</a:t>
            </a:r>
          </a:p>
          <a:p>
            <a:endParaRPr lang="en-US"/>
          </a:p>
          <a:p>
            <a:r>
              <a:rPr lang="en-US"/>
              <a:t>When sending updated organizational charts to DOM, please use the shown template and include the names &amp; job titles of the staff assigned to each role.</a:t>
            </a:r>
          </a:p>
          <a:p>
            <a:endParaRPr lang="en-US"/>
          </a:p>
          <a:p>
            <a:r>
              <a:rPr lang="en-US"/>
              <a:t>Providers must employ (as a W2 employee) all staff listed on the organizational chart shown, with the exception of the role of licensed nurse, which may be contract staff.</a:t>
            </a:r>
          </a:p>
          <a:p>
            <a:endParaRPr lang="en-US"/>
          </a:p>
          <a:p>
            <a:r>
              <a:rPr lang="en-US"/>
              <a:t>Driver and Food Server may be replaced with the use of transportation or catering contracts.</a:t>
            </a:r>
          </a:p>
          <a:p>
            <a:endParaRPr lang="en-US"/>
          </a:p>
          <a:p>
            <a:r>
              <a:rPr lang="en-US"/>
              <a:t>All staff must complete the training requirements detailed in Administrative Code, Part 208 Rule 1.3C</a:t>
            </a:r>
          </a:p>
          <a:p>
            <a:endParaRPr lang="en-US"/>
          </a:p>
        </p:txBody>
      </p:sp>
    </p:spTree>
    <p:extLst>
      <p:ext uri="{BB962C8B-B14F-4D97-AF65-F5344CB8AC3E}">
        <p14:creationId xmlns:p14="http://schemas.microsoft.com/office/powerpoint/2010/main" val="1648828019"/>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P spid="8"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4477A1-5624-926D-A030-76F55632A7AF}"/>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87F5EE62-EC2B-B953-6D3E-7A2385114A3B}"/>
              </a:ext>
            </a:extLst>
          </p:cNvPr>
          <p:cNvSpPr>
            <a:spLocks noGrp="1"/>
          </p:cNvSpPr>
          <p:nvPr>
            <p:ph type="sldNum" sz="quarter" idx="12"/>
          </p:nvPr>
        </p:nvSpPr>
        <p:spPr/>
        <p:txBody>
          <a:bodyPr/>
          <a:lstStyle/>
          <a:p>
            <a:fld id="{E68F1C0E-076B-4C9D-A1F8-826B44A1103B}" type="slidenum">
              <a:rPr lang="en-US" smtClean="0"/>
              <a:t>43</a:t>
            </a:fld>
            <a:endParaRPr lang="en-US"/>
          </a:p>
        </p:txBody>
      </p:sp>
      <p:sp>
        <p:nvSpPr>
          <p:cNvPr id="4" name="TextBox 3">
            <a:extLst>
              <a:ext uri="{FF2B5EF4-FFF2-40B4-BE49-F238E27FC236}">
                <a16:creationId xmlns:a16="http://schemas.microsoft.com/office/drawing/2014/main" id="{7254F436-B364-E96F-2E7C-5066D8894B67}"/>
              </a:ext>
            </a:extLst>
          </p:cNvPr>
          <p:cNvSpPr txBox="1"/>
          <p:nvPr/>
        </p:nvSpPr>
        <p:spPr>
          <a:xfrm>
            <a:off x="620086" y="1759790"/>
            <a:ext cx="10595995" cy="3539430"/>
          </a:xfrm>
          <a:prstGeom prst="rect">
            <a:avLst/>
          </a:prstGeom>
          <a:noFill/>
        </p:spPr>
        <p:txBody>
          <a:bodyPr wrap="square" rtlCol="0">
            <a:spAutoFit/>
          </a:bodyPr>
          <a:lstStyle/>
          <a:p>
            <a:endParaRPr lang="en-US" sz="800"/>
          </a:p>
          <a:p>
            <a:pPr marL="285750" indent="-285750">
              <a:buFont typeface="Arial" panose="020B0604020202020204" pitchFamily="34" charset="0"/>
              <a:buChar char="•"/>
            </a:pPr>
            <a:r>
              <a:rPr lang="en-US" b="1"/>
              <a:t>Full-time Administrator</a:t>
            </a:r>
          </a:p>
          <a:p>
            <a:pPr marL="285750" indent="-285750">
              <a:buFont typeface="Arial" panose="020B0604020202020204" pitchFamily="34" charset="0"/>
              <a:buChar char="•"/>
            </a:pPr>
            <a:r>
              <a:rPr lang="en-US" b="1"/>
              <a:t>Full-time Program Director </a:t>
            </a:r>
            <a:r>
              <a:rPr lang="en-US"/>
              <a:t>(</a:t>
            </a:r>
            <a:r>
              <a:rPr lang="en-US" i="1"/>
              <a:t>If the Administrator is not on-site during operating hours</a:t>
            </a:r>
            <a:r>
              <a:rPr lang="en-US"/>
              <a:t>) </a:t>
            </a:r>
          </a:p>
          <a:p>
            <a:pPr marL="285750" indent="-285750">
              <a:buFont typeface="Arial" panose="020B0604020202020204" pitchFamily="34" charset="0"/>
              <a:buChar char="•"/>
            </a:pPr>
            <a:r>
              <a:rPr lang="en-US" b="1"/>
              <a:t>Licensed Nurse </a:t>
            </a:r>
            <a:r>
              <a:rPr lang="en-US"/>
              <a:t>(</a:t>
            </a:r>
            <a:r>
              <a:rPr lang="en-US" i="1"/>
              <a:t>may be contracted or on staff on-site a minimum of eight hours per week during normal business hours and available on call as needed</a:t>
            </a:r>
            <a:r>
              <a:rPr lang="en-US"/>
              <a:t>).</a:t>
            </a:r>
          </a:p>
          <a:p>
            <a:pPr marL="285750" indent="-285750">
              <a:buFont typeface="Arial" panose="020B0604020202020204" pitchFamily="34" charset="0"/>
              <a:buChar char="•"/>
            </a:pPr>
            <a:r>
              <a:rPr lang="en-US" b="1"/>
              <a:t>Full-time Activities Coordinator </a:t>
            </a:r>
            <a:r>
              <a:rPr lang="en-US"/>
              <a:t>(</a:t>
            </a:r>
            <a:r>
              <a:rPr lang="en-US" i="1"/>
              <a:t>on-site</a:t>
            </a:r>
            <a:r>
              <a:rPr lang="en-US"/>
              <a:t>)</a:t>
            </a:r>
          </a:p>
          <a:p>
            <a:pPr marL="285750" indent="-285750">
              <a:buFont typeface="Arial" panose="020B0604020202020204" pitchFamily="34" charset="0"/>
              <a:buChar char="•"/>
            </a:pPr>
            <a:r>
              <a:rPr lang="en-US" b="1"/>
              <a:t>Full-Time Program Assistant</a:t>
            </a:r>
          </a:p>
          <a:p>
            <a:pPr marL="285750" indent="-285750">
              <a:buFont typeface="Arial" panose="020B0604020202020204" pitchFamily="34" charset="0"/>
              <a:buChar char="•"/>
            </a:pPr>
            <a:r>
              <a:rPr lang="en-US" b="1"/>
              <a:t>ServSafe Certified employee </a:t>
            </a:r>
          </a:p>
          <a:p>
            <a:pPr marL="285750" indent="-285750">
              <a:buFont typeface="Arial" panose="020B0604020202020204" pitchFamily="34" charset="0"/>
              <a:buChar char="•"/>
            </a:pPr>
            <a:r>
              <a:rPr lang="en-US" b="1"/>
              <a:t>Driver</a:t>
            </a:r>
          </a:p>
          <a:p>
            <a:endParaRPr lang="en-US"/>
          </a:p>
          <a:p>
            <a:r>
              <a:rPr lang="en-US"/>
              <a:t>Staffing Qualifications can be found in the Admin Code Part 208 Rule 1.3: Provider Enrollment (C)(2)(h) </a:t>
            </a:r>
          </a:p>
          <a:p>
            <a:r>
              <a:rPr lang="en-US"/>
              <a:t>Link: </a:t>
            </a:r>
            <a:r>
              <a:rPr lang="en-US">
                <a:hlinkClick r:id="rId2"/>
              </a:rPr>
              <a:t>https://medicaid.ms.gov/wp-content/uploads/2025/07/Title-23-Part-208-HCBS-LTC-eff.-7.1.2025.pdf</a:t>
            </a:r>
            <a:endParaRPr lang="en-US"/>
          </a:p>
        </p:txBody>
      </p:sp>
      <p:pic>
        <p:nvPicPr>
          <p:cNvPr id="5" name="Picture 2" descr="IMPORTANT INFORMATION – CORONAVIRUS** PLEASE READ ** - Makants Greyhound  Rescue N.W">
            <a:extLst>
              <a:ext uri="{FF2B5EF4-FFF2-40B4-BE49-F238E27FC236}">
                <a16:creationId xmlns:a16="http://schemas.microsoft.com/office/drawing/2014/main" id="{7D6DD929-6892-F81F-6A0D-C598499744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97968" y="136525"/>
            <a:ext cx="850783" cy="84394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AA4AA41-FA72-C0D0-83E8-01054B6D0C0C}"/>
              </a:ext>
            </a:extLst>
          </p:cNvPr>
          <p:cNvSpPr txBox="1"/>
          <p:nvPr/>
        </p:nvSpPr>
        <p:spPr>
          <a:xfrm>
            <a:off x="301091" y="1097115"/>
            <a:ext cx="11233983" cy="461665"/>
          </a:xfrm>
          <a:prstGeom prst="rect">
            <a:avLst/>
          </a:prstGeom>
          <a:solidFill>
            <a:schemeClr val="accent6">
              <a:lumMod val="50000"/>
            </a:schemeClr>
          </a:solidFill>
          <a:ln>
            <a:solidFill>
              <a:schemeClr val="accent6">
                <a:lumMod val="50000"/>
              </a:schemeClr>
            </a:solidFill>
          </a:ln>
        </p:spPr>
        <p:txBody>
          <a:bodyPr wrap="square">
            <a:spAutoFit/>
          </a:bodyPr>
          <a:lstStyle/>
          <a:p>
            <a:r>
              <a:rPr lang="en-US" sz="2400" b="1">
                <a:solidFill>
                  <a:schemeClr val="bg1"/>
                </a:solidFill>
              </a:rPr>
              <a:t>Employees who must maintain current and active first aid and CPR certification:</a:t>
            </a:r>
          </a:p>
        </p:txBody>
      </p:sp>
    </p:spTree>
    <p:extLst>
      <p:ext uri="{BB962C8B-B14F-4D97-AF65-F5344CB8AC3E}">
        <p14:creationId xmlns:p14="http://schemas.microsoft.com/office/powerpoint/2010/main" val="17303381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AAEDB8-0673-30AF-6511-A2865FA9FA52}"/>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37175E23-E938-37A9-1DD7-04A1252F6122}"/>
              </a:ext>
            </a:extLst>
          </p:cNvPr>
          <p:cNvSpPr>
            <a:spLocks noGrp="1"/>
          </p:cNvSpPr>
          <p:nvPr>
            <p:ph type="sldNum" sz="quarter" idx="12"/>
          </p:nvPr>
        </p:nvSpPr>
        <p:spPr/>
        <p:txBody>
          <a:bodyPr/>
          <a:lstStyle/>
          <a:p>
            <a:fld id="{E68F1C0E-076B-4C9D-A1F8-826B44A1103B}" type="slidenum">
              <a:rPr lang="en-US" smtClean="0"/>
              <a:t>44</a:t>
            </a:fld>
            <a:endParaRPr lang="en-US"/>
          </a:p>
        </p:txBody>
      </p:sp>
      <p:sp>
        <p:nvSpPr>
          <p:cNvPr id="4" name="TextBox 3">
            <a:extLst>
              <a:ext uri="{FF2B5EF4-FFF2-40B4-BE49-F238E27FC236}">
                <a16:creationId xmlns:a16="http://schemas.microsoft.com/office/drawing/2014/main" id="{327A3AFC-36F0-D9BC-5C9B-D92FABE99CC5}"/>
              </a:ext>
            </a:extLst>
          </p:cNvPr>
          <p:cNvSpPr txBox="1"/>
          <p:nvPr/>
        </p:nvSpPr>
        <p:spPr>
          <a:xfrm>
            <a:off x="2596635" y="194439"/>
            <a:ext cx="7168150" cy="830997"/>
          </a:xfrm>
          <a:prstGeom prst="rect">
            <a:avLst/>
          </a:prstGeom>
          <a:noFill/>
        </p:spPr>
        <p:txBody>
          <a:bodyPr wrap="square" rtlCol="0">
            <a:spAutoFit/>
          </a:bodyPr>
          <a:lstStyle/>
          <a:p>
            <a:r>
              <a:rPr lang="en-US" sz="4800" b="1">
                <a:solidFill>
                  <a:schemeClr val="accent6">
                    <a:lumMod val="50000"/>
                  </a:schemeClr>
                </a:solidFill>
              </a:rPr>
              <a:t>Staff Responsibilities </a:t>
            </a:r>
          </a:p>
        </p:txBody>
      </p:sp>
      <p:sp>
        <p:nvSpPr>
          <p:cNvPr id="5" name="TextBox 4">
            <a:extLst>
              <a:ext uri="{FF2B5EF4-FFF2-40B4-BE49-F238E27FC236}">
                <a16:creationId xmlns:a16="http://schemas.microsoft.com/office/drawing/2014/main" id="{BADCCBE2-CBAB-7C38-7083-85FEE5ED84A3}"/>
              </a:ext>
            </a:extLst>
          </p:cNvPr>
          <p:cNvSpPr txBox="1"/>
          <p:nvPr/>
        </p:nvSpPr>
        <p:spPr>
          <a:xfrm>
            <a:off x="639782" y="1717934"/>
            <a:ext cx="9699003" cy="2585323"/>
          </a:xfrm>
          <a:prstGeom prst="rect">
            <a:avLst/>
          </a:prstGeom>
          <a:noFill/>
        </p:spPr>
        <p:txBody>
          <a:bodyPr wrap="square" rtlCol="0">
            <a:spAutoFit/>
          </a:bodyPr>
          <a:lstStyle/>
          <a:p>
            <a:pPr lvl="0">
              <a:buClr>
                <a:schemeClr val="accent3">
                  <a:lumMod val="75000"/>
                </a:schemeClr>
              </a:buClr>
              <a:buFont typeface="Wingdings" panose="05000000000000000000" pitchFamily="2" charset="2"/>
              <a:buChar char="§"/>
            </a:pPr>
            <a:r>
              <a:rPr lang="en-US">
                <a:solidFill>
                  <a:schemeClr val="accent3">
                    <a:lumMod val="75000"/>
                  </a:schemeClr>
                </a:solidFill>
              </a:rPr>
              <a:t>Developing administrative policies and procedures; </a:t>
            </a:r>
          </a:p>
          <a:p>
            <a:pPr lvl="0">
              <a:buClr>
                <a:schemeClr val="accent3">
                  <a:lumMod val="75000"/>
                </a:schemeClr>
              </a:buClr>
              <a:buFont typeface="Wingdings" panose="05000000000000000000" pitchFamily="2" charset="2"/>
              <a:buChar char="§"/>
            </a:pPr>
            <a:r>
              <a:rPr lang="en-US">
                <a:solidFill>
                  <a:schemeClr val="accent3">
                    <a:lumMod val="75000"/>
                  </a:schemeClr>
                </a:solidFill>
              </a:rPr>
              <a:t>Developing resources for the facility, including fund-raising, grant writing, budget development, and fiscal monitoring; </a:t>
            </a:r>
          </a:p>
          <a:p>
            <a:pPr lvl="0">
              <a:buClr>
                <a:schemeClr val="accent3">
                  <a:lumMod val="75000"/>
                </a:schemeClr>
              </a:buClr>
              <a:buFont typeface="Wingdings" panose="05000000000000000000" pitchFamily="2" charset="2"/>
              <a:buChar char="§"/>
            </a:pPr>
            <a:r>
              <a:rPr lang="en-US">
                <a:solidFill>
                  <a:schemeClr val="accent3">
                    <a:lumMod val="75000"/>
                  </a:schemeClr>
                </a:solidFill>
              </a:rPr>
              <a:t>Ensuring compliance with licensing and funding regulations; </a:t>
            </a:r>
          </a:p>
          <a:p>
            <a:pPr lvl="0">
              <a:buClr>
                <a:schemeClr val="accent3">
                  <a:lumMod val="75000"/>
                </a:schemeClr>
              </a:buClr>
              <a:buFont typeface="Wingdings" panose="05000000000000000000" pitchFamily="2" charset="2"/>
              <a:buChar char="§"/>
            </a:pPr>
            <a:r>
              <a:rPr lang="en-US">
                <a:solidFill>
                  <a:schemeClr val="accent3">
                    <a:lumMod val="75000"/>
                  </a:schemeClr>
                </a:solidFill>
              </a:rPr>
              <a:t>Facilitating and organizing advocacy efforts; </a:t>
            </a:r>
          </a:p>
          <a:p>
            <a:pPr lvl="0">
              <a:buClr>
                <a:schemeClr val="accent3">
                  <a:lumMod val="75000"/>
                </a:schemeClr>
              </a:buClr>
              <a:buFont typeface="Wingdings" panose="05000000000000000000" pitchFamily="2" charset="2"/>
              <a:buChar char="§"/>
            </a:pPr>
            <a:r>
              <a:rPr lang="en-US">
                <a:solidFill>
                  <a:schemeClr val="accent3">
                    <a:lumMod val="75000"/>
                  </a:schemeClr>
                </a:solidFill>
              </a:rPr>
              <a:t>Assessing the facility’s progress in accordance with established goals and objectives and quality assurance plan; </a:t>
            </a:r>
          </a:p>
          <a:p>
            <a:pPr lvl="0">
              <a:buClr>
                <a:schemeClr val="accent3">
                  <a:lumMod val="75000"/>
                </a:schemeClr>
              </a:buClr>
              <a:buFont typeface="Wingdings" panose="05000000000000000000" pitchFamily="2" charset="2"/>
              <a:buChar char="§"/>
            </a:pPr>
            <a:r>
              <a:rPr lang="en-US">
                <a:solidFill>
                  <a:schemeClr val="accent3">
                    <a:lumMod val="75000"/>
                  </a:schemeClr>
                </a:solidFill>
              </a:rPr>
              <a:t>Implementing board policies; and </a:t>
            </a:r>
          </a:p>
          <a:p>
            <a:pPr lvl="0">
              <a:buClr>
                <a:schemeClr val="accent3">
                  <a:lumMod val="75000"/>
                </a:schemeClr>
              </a:buClr>
              <a:buFont typeface="Wingdings" panose="05000000000000000000" pitchFamily="2" charset="2"/>
              <a:buChar char="§"/>
            </a:pPr>
            <a:r>
              <a:rPr lang="en-US">
                <a:solidFill>
                  <a:schemeClr val="accent3">
                    <a:lumMod val="75000"/>
                  </a:schemeClr>
                </a:solidFill>
              </a:rPr>
              <a:t>Hiring and supervising staff</a:t>
            </a:r>
            <a:r>
              <a:rPr lang="en-US">
                <a:solidFill>
                  <a:schemeClr val="accent3">
                    <a:lumMod val="75000"/>
                  </a:schemeClr>
                </a:solidFill>
                <a:latin typeface="Aptos Display" panose="02110004020202020204"/>
              </a:rPr>
              <a:t>. </a:t>
            </a:r>
          </a:p>
        </p:txBody>
      </p:sp>
      <p:sp>
        <p:nvSpPr>
          <p:cNvPr id="7" name="TextBox 6">
            <a:extLst>
              <a:ext uri="{FF2B5EF4-FFF2-40B4-BE49-F238E27FC236}">
                <a16:creationId xmlns:a16="http://schemas.microsoft.com/office/drawing/2014/main" id="{D3ED56F1-F7FB-E822-3B65-6D43AD548148}"/>
              </a:ext>
            </a:extLst>
          </p:cNvPr>
          <p:cNvSpPr txBox="1"/>
          <p:nvPr/>
        </p:nvSpPr>
        <p:spPr>
          <a:xfrm>
            <a:off x="639782" y="4857255"/>
            <a:ext cx="9415020" cy="1477328"/>
          </a:xfrm>
          <a:prstGeom prst="rect">
            <a:avLst/>
          </a:prstGeom>
          <a:noFill/>
        </p:spPr>
        <p:txBody>
          <a:bodyPr wrap="square">
            <a:spAutoFit/>
          </a:bodyPr>
          <a:lstStyle/>
          <a:p>
            <a:pPr lvl="0">
              <a:buClr>
                <a:schemeClr val="accent3">
                  <a:lumMod val="75000"/>
                </a:schemeClr>
              </a:buClr>
              <a:buFont typeface="Wingdings" panose="05000000000000000000" pitchFamily="2" charset="2"/>
              <a:buChar char="§"/>
            </a:pPr>
            <a:r>
              <a:rPr lang="en-US">
                <a:solidFill>
                  <a:schemeClr val="accent3"/>
                </a:solidFill>
              </a:rPr>
              <a:t>Planning the ADC services to meet individual needs of the participants,</a:t>
            </a:r>
            <a:endParaRPr lang="en-US">
              <a:solidFill>
                <a:schemeClr val="accent3">
                  <a:lumMod val="75000"/>
                </a:schemeClr>
              </a:solidFill>
            </a:endParaRPr>
          </a:p>
          <a:p>
            <a:pPr lvl="0">
              <a:buClr>
                <a:schemeClr val="accent3">
                  <a:lumMod val="75000"/>
                </a:schemeClr>
              </a:buClr>
              <a:buFont typeface="Wingdings" panose="05000000000000000000" pitchFamily="2" charset="2"/>
              <a:buChar char="§"/>
            </a:pPr>
            <a:r>
              <a:rPr lang="en-US">
                <a:solidFill>
                  <a:schemeClr val="accent3">
                    <a:lumMod val="75000"/>
                  </a:schemeClr>
                </a:solidFill>
              </a:rPr>
              <a:t>Ensuring compliance with licensing and funding regulations in absence of Administrator/CEO/Owner,</a:t>
            </a:r>
            <a:r>
              <a:rPr lang="en-US">
                <a:solidFill>
                  <a:schemeClr val="accent3"/>
                </a:solidFill>
              </a:rPr>
              <a:t> </a:t>
            </a:r>
            <a:endParaRPr lang="en-US">
              <a:solidFill>
                <a:schemeClr val="accent3">
                  <a:lumMod val="75000"/>
                </a:schemeClr>
              </a:solidFill>
            </a:endParaRPr>
          </a:p>
          <a:p>
            <a:pPr lvl="0">
              <a:buClr>
                <a:schemeClr val="accent3">
                  <a:lumMod val="75000"/>
                </a:schemeClr>
              </a:buClr>
              <a:buFont typeface="Wingdings" panose="05000000000000000000" pitchFamily="2" charset="2"/>
              <a:buChar char="§"/>
            </a:pPr>
            <a:r>
              <a:rPr lang="en-US">
                <a:solidFill>
                  <a:schemeClr val="accent3"/>
                </a:solidFill>
              </a:rPr>
              <a:t>Liaison with community agencies, and </a:t>
            </a:r>
          </a:p>
          <a:p>
            <a:pPr lvl="0">
              <a:buClr>
                <a:schemeClr val="accent3">
                  <a:lumMod val="75000"/>
                </a:schemeClr>
              </a:buClr>
              <a:buFont typeface="Wingdings" panose="05000000000000000000" pitchFamily="2" charset="2"/>
              <a:buChar char="§"/>
            </a:pPr>
            <a:r>
              <a:rPr lang="en-US">
                <a:solidFill>
                  <a:schemeClr val="accent3"/>
                </a:solidFill>
              </a:rPr>
              <a:t>Providing services to individuals and families when necessary</a:t>
            </a:r>
            <a:r>
              <a:rPr lang="en-US">
                <a:solidFill>
                  <a:schemeClr val="accent3"/>
                </a:solidFill>
                <a:latin typeface="Aptos Display" panose="02110004020202020204"/>
              </a:rPr>
              <a:t>.</a:t>
            </a:r>
            <a:r>
              <a:rPr lang="en-US">
                <a:solidFill>
                  <a:schemeClr val="accent3"/>
                </a:solidFill>
              </a:rPr>
              <a:t> </a:t>
            </a:r>
          </a:p>
        </p:txBody>
      </p:sp>
      <p:sp>
        <p:nvSpPr>
          <p:cNvPr id="9" name="TextBox 8">
            <a:extLst>
              <a:ext uri="{FF2B5EF4-FFF2-40B4-BE49-F238E27FC236}">
                <a16:creationId xmlns:a16="http://schemas.microsoft.com/office/drawing/2014/main" id="{29F16190-D6FA-76B8-2323-C874CAF7A2F7}"/>
              </a:ext>
            </a:extLst>
          </p:cNvPr>
          <p:cNvSpPr txBox="1"/>
          <p:nvPr/>
        </p:nvSpPr>
        <p:spPr>
          <a:xfrm>
            <a:off x="250294" y="4401402"/>
            <a:ext cx="10026220" cy="369332"/>
          </a:xfrm>
          <a:prstGeom prst="rect">
            <a:avLst/>
          </a:prstGeom>
          <a:solidFill>
            <a:schemeClr val="accent6">
              <a:lumMod val="50000"/>
            </a:schemeClr>
          </a:solidFill>
          <a:ln>
            <a:solidFill>
              <a:schemeClr val="accent6">
                <a:lumMod val="50000"/>
              </a:schemeClr>
            </a:solidFill>
          </a:ln>
        </p:spPr>
        <p:txBody>
          <a:bodyPr wrap="square">
            <a:spAutoFit/>
          </a:bodyPr>
          <a:lstStyle/>
          <a:p>
            <a:pPr lvl="0">
              <a:buClr>
                <a:schemeClr val="accent3">
                  <a:lumMod val="75000"/>
                </a:schemeClr>
              </a:buClr>
            </a:pPr>
            <a:r>
              <a:rPr lang="en-US" b="1">
                <a:solidFill>
                  <a:schemeClr val="bg1"/>
                </a:solidFill>
                <a:latin typeface="Aptos Display" panose="02110004020202020204"/>
              </a:rPr>
              <a:t>Program Director:</a:t>
            </a:r>
          </a:p>
        </p:txBody>
      </p:sp>
      <p:sp>
        <p:nvSpPr>
          <p:cNvPr id="11" name="TextBox 10">
            <a:extLst>
              <a:ext uri="{FF2B5EF4-FFF2-40B4-BE49-F238E27FC236}">
                <a16:creationId xmlns:a16="http://schemas.microsoft.com/office/drawing/2014/main" id="{C93E3272-7A5B-3FA8-8FFE-A515D9FEC99A}"/>
              </a:ext>
            </a:extLst>
          </p:cNvPr>
          <p:cNvSpPr txBox="1"/>
          <p:nvPr/>
        </p:nvSpPr>
        <p:spPr>
          <a:xfrm>
            <a:off x="250295" y="1250457"/>
            <a:ext cx="10026220" cy="369332"/>
          </a:xfrm>
          <a:prstGeom prst="rect">
            <a:avLst/>
          </a:prstGeom>
          <a:solidFill>
            <a:schemeClr val="accent6">
              <a:lumMod val="50000"/>
            </a:schemeClr>
          </a:solidFill>
          <a:ln>
            <a:solidFill>
              <a:schemeClr val="accent6">
                <a:lumMod val="50000"/>
              </a:schemeClr>
            </a:solidFill>
          </a:ln>
        </p:spPr>
        <p:txBody>
          <a:bodyPr wrap="square">
            <a:spAutoFit/>
          </a:bodyPr>
          <a:lstStyle/>
          <a:p>
            <a:r>
              <a:rPr lang="en-US" b="1">
                <a:solidFill>
                  <a:schemeClr val="bg1"/>
                </a:solidFill>
              </a:rPr>
              <a:t>Administrator:</a:t>
            </a:r>
          </a:p>
        </p:txBody>
      </p:sp>
      <p:pic>
        <p:nvPicPr>
          <p:cNvPr id="12" name="Picture 2" descr="IMPORTANT INFORMATION – CORONAVIRUS** PLEASE READ ** - Makants Greyhound  Rescue N.W">
            <a:extLst>
              <a:ext uri="{FF2B5EF4-FFF2-40B4-BE49-F238E27FC236}">
                <a16:creationId xmlns:a16="http://schemas.microsoft.com/office/drawing/2014/main" id="{8A5F7F7B-E346-32BA-97AC-5BF6BBD3A6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0186" y="92476"/>
            <a:ext cx="1043307" cy="1034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54364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6019E2-30FD-2921-4879-1B0D524428FB}"/>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ABEAE6DD-F58D-F80F-14A3-1EED3A5399FC}"/>
              </a:ext>
            </a:extLst>
          </p:cNvPr>
          <p:cNvSpPr>
            <a:spLocks noGrp="1"/>
          </p:cNvSpPr>
          <p:nvPr>
            <p:ph type="sldNum" sz="quarter" idx="12"/>
          </p:nvPr>
        </p:nvSpPr>
        <p:spPr/>
        <p:txBody>
          <a:bodyPr/>
          <a:lstStyle/>
          <a:p>
            <a:fld id="{E68F1C0E-076B-4C9D-A1F8-826B44A1103B}" type="slidenum">
              <a:rPr lang="en-US" smtClean="0"/>
              <a:t>45</a:t>
            </a:fld>
            <a:endParaRPr lang="en-US"/>
          </a:p>
        </p:txBody>
      </p:sp>
      <p:sp>
        <p:nvSpPr>
          <p:cNvPr id="8" name="TextBox 7">
            <a:extLst>
              <a:ext uri="{FF2B5EF4-FFF2-40B4-BE49-F238E27FC236}">
                <a16:creationId xmlns:a16="http://schemas.microsoft.com/office/drawing/2014/main" id="{35F1BA8B-183E-2DF5-0211-531E8FA78CA6}"/>
              </a:ext>
            </a:extLst>
          </p:cNvPr>
          <p:cNvSpPr txBox="1"/>
          <p:nvPr/>
        </p:nvSpPr>
        <p:spPr>
          <a:xfrm>
            <a:off x="518474" y="794156"/>
            <a:ext cx="9304256" cy="1200329"/>
          </a:xfrm>
          <a:prstGeom prst="rect">
            <a:avLst/>
          </a:prstGeom>
          <a:noFill/>
        </p:spPr>
        <p:txBody>
          <a:bodyPr wrap="square">
            <a:spAutoFit/>
          </a:bodyPr>
          <a:lstStyle/>
          <a:p>
            <a:pPr lvl="0">
              <a:buFont typeface="Wingdings" panose="05000000000000000000" pitchFamily="2" charset="2"/>
              <a:buChar char="§"/>
            </a:pPr>
            <a:r>
              <a:rPr lang="en-US">
                <a:solidFill>
                  <a:schemeClr val="accent3"/>
                </a:solidFill>
              </a:rPr>
              <a:t>Must be on-site daily.</a:t>
            </a:r>
          </a:p>
          <a:p>
            <a:pPr lvl="0">
              <a:buFont typeface="Wingdings" panose="05000000000000000000" pitchFamily="2" charset="2"/>
              <a:buChar char="§"/>
            </a:pPr>
            <a:r>
              <a:rPr lang="en-US">
                <a:solidFill>
                  <a:schemeClr val="accent3"/>
                </a:solidFill>
              </a:rPr>
              <a:t>Plans and manages daily activities.</a:t>
            </a:r>
          </a:p>
          <a:p>
            <a:pPr lvl="0">
              <a:buFont typeface="Wingdings" panose="05000000000000000000" pitchFamily="2" charset="2"/>
              <a:buChar char="§"/>
            </a:pPr>
            <a:r>
              <a:rPr lang="en-US">
                <a:solidFill>
                  <a:schemeClr val="accent3"/>
                </a:solidFill>
              </a:rPr>
              <a:t>Assist with transportation.</a:t>
            </a:r>
          </a:p>
          <a:p>
            <a:pPr lvl="0">
              <a:buFont typeface="Wingdings" panose="05000000000000000000" pitchFamily="2" charset="2"/>
              <a:buChar char="§"/>
            </a:pPr>
            <a:r>
              <a:rPr lang="en-US">
                <a:solidFill>
                  <a:schemeClr val="accent3"/>
                </a:solidFill>
              </a:rPr>
              <a:t>Assist with preparation and administration of Individualized Care Plan.</a:t>
            </a:r>
          </a:p>
        </p:txBody>
      </p:sp>
      <p:sp>
        <p:nvSpPr>
          <p:cNvPr id="10" name="TextBox 9">
            <a:extLst>
              <a:ext uri="{FF2B5EF4-FFF2-40B4-BE49-F238E27FC236}">
                <a16:creationId xmlns:a16="http://schemas.microsoft.com/office/drawing/2014/main" id="{0AD3CAE3-FF25-2288-7766-6B0DB201CAC5}"/>
              </a:ext>
            </a:extLst>
          </p:cNvPr>
          <p:cNvSpPr txBox="1"/>
          <p:nvPr/>
        </p:nvSpPr>
        <p:spPr>
          <a:xfrm>
            <a:off x="316546" y="381242"/>
            <a:ext cx="10097461" cy="369332"/>
          </a:xfrm>
          <a:prstGeom prst="rect">
            <a:avLst/>
          </a:prstGeom>
          <a:solidFill>
            <a:schemeClr val="accent6">
              <a:lumMod val="50000"/>
            </a:schemeClr>
          </a:solidFill>
          <a:ln>
            <a:solidFill>
              <a:schemeClr val="accent6">
                <a:lumMod val="50000"/>
              </a:schemeClr>
            </a:solidFill>
          </a:ln>
        </p:spPr>
        <p:txBody>
          <a:bodyPr wrap="square">
            <a:spAutoFit/>
          </a:bodyPr>
          <a:lstStyle/>
          <a:p>
            <a:pPr lvl="0"/>
            <a:r>
              <a:rPr lang="en-US" b="1">
                <a:solidFill>
                  <a:schemeClr val="bg1"/>
                </a:solidFill>
              </a:rPr>
              <a:t>Activities Coordinator</a:t>
            </a:r>
          </a:p>
        </p:txBody>
      </p:sp>
      <p:sp>
        <p:nvSpPr>
          <p:cNvPr id="12" name="TextBox 11">
            <a:extLst>
              <a:ext uri="{FF2B5EF4-FFF2-40B4-BE49-F238E27FC236}">
                <a16:creationId xmlns:a16="http://schemas.microsoft.com/office/drawing/2014/main" id="{FFB70657-9183-E963-A93F-71266B35EA72}"/>
              </a:ext>
            </a:extLst>
          </p:cNvPr>
          <p:cNvSpPr txBox="1"/>
          <p:nvPr/>
        </p:nvSpPr>
        <p:spPr>
          <a:xfrm>
            <a:off x="266307" y="4807792"/>
            <a:ext cx="9556423" cy="1477328"/>
          </a:xfrm>
          <a:prstGeom prst="rect">
            <a:avLst/>
          </a:prstGeom>
          <a:noFill/>
        </p:spPr>
        <p:txBody>
          <a:bodyPr wrap="square">
            <a:spAutoFit/>
          </a:bodyPr>
          <a:lstStyle/>
          <a:p>
            <a:pPr lvl="0">
              <a:buFont typeface="Wingdings" panose="05000000000000000000" pitchFamily="2" charset="2"/>
              <a:buChar char="§"/>
            </a:pPr>
            <a:r>
              <a:rPr lang="en-US">
                <a:solidFill>
                  <a:schemeClr val="accent3"/>
                </a:solidFill>
              </a:rPr>
              <a:t>Must be on-site a minimum of (8) eight hours per week during  normal business hours, when beneficiaries are present.</a:t>
            </a:r>
          </a:p>
          <a:p>
            <a:pPr lvl="0">
              <a:buFont typeface="Wingdings" panose="05000000000000000000" pitchFamily="2" charset="2"/>
              <a:buChar char="§"/>
            </a:pPr>
            <a:r>
              <a:rPr lang="en-US">
                <a:solidFill>
                  <a:schemeClr val="accent3"/>
                </a:solidFill>
              </a:rPr>
              <a:t>Must be available on call as needed.</a:t>
            </a:r>
          </a:p>
          <a:p>
            <a:pPr lvl="0">
              <a:buFont typeface="Wingdings" panose="05000000000000000000" pitchFamily="2" charset="2"/>
              <a:buChar char="§"/>
            </a:pPr>
            <a:r>
              <a:rPr lang="en-US">
                <a:solidFill>
                  <a:schemeClr val="accent3"/>
                </a:solidFill>
              </a:rPr>
              <a:t>Assist with preparation and administration of Individual Service Care Plan, nutritional assessments, and oversight of all health-related activities and services. </a:t>
            </a:r>
          </a:p>
        </p:txBody>
      </p:sp>
      <p:sp>
        <p:nvSpPr>
          <p:cNvPr id="14" name="TextBox 13">
            <a:extLst>
              <a:ext uri="{FF2B5EF4-FFF2-40B4-BE49-F238E27FC236}">
                <a16:creationId xmlns:a16="http://schemas.microsoft.com/office/drawing/2014/main" id="{24764E15-066C-DAC9-89A8-A440607A8655}"/>
              </a:ext>
            </a:extLst>
          </p:cNvPr>
          <p:cNvSpPr txBox="1"/>
          <p:nvPr/>
        </p:nvSpPr>
        <p:spPr>
          <a:xfrm>
            <a:off x="485136" y="2425108"/>
            <a:ext cx="8453487" cy="2154436"/>
          </a:xfrm>
          <a:prstGeom prst="rect">
            <a:avLst/>
          </a:prstGeom>
          <a:noFill/>
        </p:spPr>
        <p:txBody>
          <a:bodyPr wrap="square">
            <a:spAutoFit/>
          </a:bodyPr>
          <a:lstStyle/>
          <a:p>
            <a:pPr lvl="0">
              <a:buFont typeface="Wingdings" panose="05000000000000000000" pitchFamily="2" charset="2"/>
              <a:buChar char="§"/>
            </a:pPr>
            <a:r>
              <a:rPr lang="en-US">
                <a:solidFill>
                  <a:schemeClr val="accent3">
                    <a:lumMod val="75000"/>
                  </a:schemeClr>
                </a:solidFill>
              </a:rPr>
              <a:t>Providing personal care and assistance to participants; working with other staff members as required in implementing and carrying out services and activities and in meeting the needs of individual participants; and </a:t>
            </a:r>
          </a:p>
          <a:p>
            <a:pPr lvl="0">
              <a:buFont typeface="Wingdings" panose="05000000000000000000" pitchFamily="2" charset="2"/>
              <a:buChar char="§"/>
            </a:pPr>
            <a:r>
              <a:rPr lang="en-US">
                <a:solidFill>
                  <a:schemeClr val="accent3">
                    <a:lumMod val="75000"/>
                  </a:schemeClr>
                </a:solidFill>
              </a:rPr>
              <a:t>Assisting with transportation of and escorting participants to, from, and within the facility, if appropriate.</a:t>
            </a:r>
          </a:p>
          <a:p>
            <a:pPr lvl="0">
              <a:buFont typeface="Wingdings" panose="05000000000000000000" pitchFamily="2" charset="2"/>
              <a:buChar char="§"/>
            </a:pPr>
            <a:r>
              <a:rPr lang="en-US"/>
              <a:t>Must receive training in working with older adults and conducting activities for the population served.</a:t>
            </a:r>
            <a:endParaRPr lang="en-US">
              <a:solidFill>
                <a:schemeClr val="accent3">
                  <a:lumMod val="75000"/>
                </a:schemeClr>
              </a:solidFill>
            </a:endParaRPr>
          </a:p>
          <a:p>
            <a:pPr lvl="0"/>
            <a:endParaRPr lang="en-US" sz="800">
              <a:solidFill>
                <a:schemeClr val="accent3"/>
              </a:solidFill>
            </a:endParaRPr>
          </a:p>
        </p:txBody>
      </p:sp>
      <p:sp>
        <p:nvSpPr>
          <p:cNvPr id="16" name="TextBox 15">
            <a:extLst>
              <a:ext uri="{FF2B5EF4-FFF2-40B4-BE49-F238E27FC236}">
                <a16:creationId xmlns:a16="http://schemas.microsoft.com/office/drawing/2014/main" id="{83EEEBD7-5932-A869-953E-59C54364AD71}"/>
              </a:ext>
            </a:extLst>
          </p:cNvPr>
          <p:cNvSpPr txBox="1"/>
          <p:nvPr/>
        </p:nvSpPr>
        <p:spPr>
          <a:xfrm>
            <a:off x="229386" y="2138026"/>
            <a:ext cx="10097462" cy="369332"/>
          </a:xfrm>
          <a:prstGeom prst="rect">
            <a:avLst/>
          </a:prstGeom>
          <a:solidFill>
            <a:schemeClr val="accent6">
              <a:lumMod val="50000"/>
            </a:schemeClr>
          </a:solidFill>
          <a:ln>
            <a:solidFill>
              <a:schemeClr val="accent6">
                <a:lumMod val="50000"/>
              </a:schemeClr>
            </a:solidFill>
          </a:ln>
        </p:spPr>
        <p:txBody>
          <a:bodyPr wrap="square">
            <a:spAutoFit/>
          </a:bodyPr>
          <a:lstStyle/>
          <a:p>
            <a:pPr lvl="0"/>
            <a:r>
              <a:rPr lang="en-US" b="1">
                <a:solidFill>
                  <a:schemeClr val="bg1"/>
                </a:solidFill>
              </a:rPr>
              <a:t>Program Assistant</a:t>
            </a:r>
          </a:p>
        </p:txBody>
      </p:sp>
      <p:sp>
        <p:nvSpPr>
          <p:cNvPr id="18" name="TextBox 17">
            <a:extLst>
              <a:ext uri="{FF2B5EF4-FFF2-40B4-BE49-F238E27FC236}">
                <a16:creationId xmlns:a16="http://schemas.microsoft.com/office/drawing/2014/main" id="{DCD03EDE-E131-3484-ACCC-DCBBA2A34B48}"/>
              </a:ext>
            </a:extLst>
          </p:cNvPr>
          <p:cNvSpPr txBox="1"/>
          <p:nvPr/>
        </p:nvSpPr>
        <p:spPr>
          <a:xfrm>
            <a:off x="190646" y="4466108"/>
            <a:ext cx="10136201" cy="369332"/>
          </a:xfrm>
          <a:prstGeom prst="rect">
            <a:avLst/>
          </a:prstGeom>
          <a:solidFill>
            <a:schemeClr val="accent6">
              <a:lumMod val="50000"/>
            </a:schemeClr>
          </a:solidFill>
          <a:ln>
            <a:solidFill>
              <a:schemeClr val="accent6">
                <a:lumMod val="50000"/>
              </a:schemeClr>
            </a:solidFill>
          </a:ln>
        </p:spPr>
        <p:txBody>
          <a:bodyPr wrap="square">
            <a:spAutoFit/>
          </a:bodyPr>
          <a:lstStyle/>
          <a:p>
            <a:pPr lvl="0">
              <a:buClr>
                <a:schemeClr val="accent3">
                  <a:lumMod val="75000"/>
                </a:schemeClr>
              </a:buClr>
            </a:pPr>
            <a:r>
              <a:rPr lang="en-US" b="1">
                <a:solidFill>
                  <a:schemeClr val="bg1"/>
                </a:solidFill>
              </a:rPr>
              <a:t>Licensed Nurse</a:t>
            </a:r>
          </a:p>
        </p:txBody>
      </p:sp>
      <p:pic>
        <p:nvPicPr>
          <p:cNvPr id="19" name="Picture 2" descr="IMPORTANT INFORMATION – CORONAVIRUS** PLEASE READ ** - Makants Greyhound  Rescue N.W">
            <a:extLst>
              <a:ext uri="{FF2B5EF4-FFF2-40B4-BE49-F238E27FC236}">
                <a16:creationId xmlns:a16="http://schemas.microsoft.com/office/drawing/2014/main" id="{5CAB5E64-07AC-822A-B23C-5AE1E239DD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2146" y="136525"/>
            <a:ext cx="1043307" cy="1034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5615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FDDF09-46CA-C372-682D-7EAF30A74C4B}"/>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9B38D02D-27ED-2C79-E9EB-4103515BD2F1}"/>
              </a:ext>
            </a:extLst>
          </p:cNvPr>
          <p:cNvSpPr>
            <a:spLocks noGrp="1"/>
          </p:cNvSpPr>
          <p:nvPr>
            <p:ph type="sldNum" sz="quarter" idx="12"/>
          </p:nvPr>
        </p:nvSpPr>
        <p:spPr/>
        <p:txBody>
          <a:bodyPr/>
          <a:lstStyle/>
          <a:p>
            <a:fld id="{E68F1C0E-076B-4C9D-A1F8-826B44A1103B}" type="slidenum">
              <a:rPr lang="en-US" smtClean="0"/>
              <a:t>46</a:t>
            </a:fld>
            <a:endParaRPr lang="en-US"/>
          </a:p>
        </p:txBody>
      </p:sp>
      <p:sp>
        <p:nvSpPr>
          <p:cNvPr id="5" name="TextBox 4">
            <a:extLst>
              <a:ext uri="{FF2B5EF4-FFF2-40B4-BE49-F238E27FC236}">
                <a16:creationId xmlns:a16="http://schemas.microsoft.com/office/drawing/2014/main" id="{37253661-503D-C1DA-9422-E34934883F46}"/>
              </a:ext>
            </a:extLst>
          </p:cNvPr>
          <p:cNvSpPr txBox="1"/>
          <p:nvPr/>
        </p:nvSpPr>
        <p:spPr>
          <a:xfrm>
            <a:off x="462368" y="3174027"/>
            <a:ext cx="9830924" cy="2585323"/>
          </a:xfrm>
          <a:prstGeom prst="rect">
            <a:avLst/>
          </a:prstGeom>
          <a:noFill/>
        </p:spPr>
        <p:txBody>
          <a:bodyPr wrap="square">
            <a:spAutoFit/>
          </a:bodyPr>
          <a:lstStyle/>
          <a:p>
            <a:pPr marL="285750" indent="-285750">
              <a:buClr>
                <a:schemeClr val="accent3">
                  <a:lumMod val="75000"/>
                </a:schemeClr>
              </a:buClr>
              <a:buFont typeface="Wingdings" panose="05000000000000000000" pitchFamily="2" charset="2"/>
              <a:buChar char="§"/>
            </a:pPr>
            <a:r>
              <a:rPr lang="en-US">
                <a:solidFill>
                  <a:schemeClr val="accent3"/>
                </a:solidFill>
              </a:rPr>
              <a:t>Must abide by federal, state and local laws,</a:t>
            </a:r>
          </a:p>
          <a:p>
            <a:pPr marL="285750" indent="-285750">
              <a:buClr>
                <a:schemeClr val="accent3">
                  <a:lumMod val="75000"/>
                </a:schemeClr>
              </a:buClr>
              <a:buFont typeface="Wingdings" panose="05000000000000000000" pitchFamily="2" charset="2"/>
              <a:buChar char="§"/>
            </a:pPr>
            <a:r>
              <a:rPr lang="en-US">
                <a:solidFill>
                  <a:schemeClr val="accent3"/>
                </a:solidFill>
              </a:rPr>
              <a:t>Must be eighteen (18) years of age and have a current driver’s license to operate the assigned vehicle. Current license must include appropriate class type for the vehicles your agency uses. Refer to the Dept of Transportation for class types. </a:t>
            </a:r>
          </a:p>
          <a:p>
            <a:pPr marL="285750" indent="-285750">
              <a:buClr>
                <a:schemeClr val="accent3">
                  <a:lumMod val="75000"/>
                </a:schemeClr>
              </a:buClr>
              <a:buFont typeface="Wingdings" panose="05000000000000000000" pitchFamily="2" charset="2"/>
              <a:buChar char="§"/>
            </a:pPr>
            <a:r>
              <a:rPr lang="en-US">
                <a:solidFill>
                  <a:schemeClr val="accent3"/>
                </a:solidFill>
              </a:rPr>
              <a:t>Must be courteous, patient and helpful to all passengers and be neat and clean in appearance, </a:t>
            </a:r>
          </a:p>
          <a:p>
            <a:pPr marL="285750" indent="-285750">
              <a:buClr>
                <a:schemeClr val="accent3">
                  <a:lumMod val="75000"/>
                </a:schemeClr>
              </a:buClr>
              <a:buFont typeface="Wingdings" panose="05000000000000000000" pitchFamily="2" charset="2"/>
              <a:buChar char="§"/>
            </a:pPr>
            <a:r>
              <a:rPr lang="en-US">
                <a:solidFill>
                  <a:schemeClr val="accent3"/>
                </a:solidFill>
              </a:rPr>
              <a:t>Must wear a visible, easily read name tag which identifies the employee and the employer, </a:t>
            </a:r>
          </a:p>
          <a:p>
            <a:pPr marL="285750" indent="-285750">
              <a:buClr>
                <a:schemeClr val="accent3">
                  <a:lumMod val="75000"/>
                </a:schemeClr>
              </a:buClr>
              <a:buFont typeface="Wingdings" panose="05000000000000000000" pitchFamily="2" charset="2"/>
              <a:buChar char="§"/>
            </a:pPr>
            <a:r>
              <a:rPr lang="en-US">
                <a:solidFill>
                  <a:schemeClr val="accent3"/>
                </a:solidFill>
              </a:rPr>
              <a:t>Must provide an appropriate level of assistance to a beneficiary when requested or when necessitated by the beneficiary’s mobility status or personal condition, including curb-to-curb, door-to-door, and hand-to-hand assistance, as required.</a:t>
            </a:r>
          </a:p>
        </p:txBody>
      </p:sp>
      <p:sp>
        <p:nvSpPr>
          <p:cNvPr id="7" name="TextBox 6">
            <a:extLst>
              <a:ext uri="{FF2B5EF4-FFF2-40B4-BE49-F238E27FC236}">
                <a16:creationId xmlns:a16="http://schemas.microsoft.com/office/drawing/2014/main" id="{38A17F24-68AA-1D71-56DA-BBAE380B3B31}"/>
              </a:ext>
            </a:extLst>
          </p:cNvPr>
          <p:cNvSpPr txBox="1"/>
          <p:nvPr/>
        </p:nvSpPr>
        <p:spPr>
          <a:xfrm>
            <a:off x="462368" y="1605161"/>
            <a:ext cx="9998704" cy="646331"/>
          </a:xfrm>
          <a:prstGeom prst="rect">
            <a:avLst/>
          </a:prstGeom>
          <a:noFill/>
        </p:spPr>
        <p:txBody>
          <a:bodyPr wrap="square">
            <a:spAutoFit/>
          </a:bodyPr>
          <a:lstStyle/>
          <a:p>
            <a:pPr marL="285750" indent="-285750">
              <a:buClr>
                <a:schemeClr val="accent3">
                  <a:lumMod val="75000"/>
                </a:schemeClr>
              </a:buClr>
              <a:buFont typeface="Wingdings" panose="05000000000000000000" pitchFamily="2" charset="2"/>
              <a:buChar char="§"/>
            </a:pPr>
            <a:r>
              <a:rPr lang="en-US">
                <a:solidFill>
                  <a:schemeClr val="accent3"/>
                </a:solidFill>
              </a:rPr>
              <a:t>A ServSafe Certified employee is responsible for overseeing the preparation and serving of food, if food is prepared on site.</a:t>
            </a:r>
            <a:endParaRPr lang="en-US"/>
          </a:p>
        </p:txBody>
      </p:sp>
      <p:sp>
        <p:nvSpPr>
          <p:cNvPr id="9" name="TextBox 8">
            <a:extLst>
              <a:ext uri="{FF2B5EF4-FFF2-40B4-BE49-F238E27FC236}">
                <a16:creationId xmlns:a16="http://schemas.microsoft.com/office/drawing/2014/main" id="{03F596A8-7D79-C689-A7B5-318C1292B627}"/>
              </a:ext>
            </a:extLst>
          </p:cNvPr>
          <p:cNvSpPr txBox="1"/>
          <p:nvPr/>
        </p:nvSpPr>
        <p:spPr>
          <a:xfrm>
            <a:off x="200319" y="1098650"/>
            <a:ext cx="10420143" cy="369332"/>
          </a:xfrm>
          <a:prstGeom prst="rect">
            <a:avLst/>
          </a:prstGeom>
          <a:solidFill>
            <a:schemeClr val="accent6">
              <a:lumMod val="50000"/>
            </a:schemeClr>
          </a:solidFill>
          <a:ln>
            <a:solidFill>
              <a:schemeClr val="accent6">
                <a:lumMod val="50000"/>
              </a:schemeClr>
            </a:solidFill>
          </a:ln>
        </p:spPr>
        <p:txBody>
          <a:bodyPr wrap="square">
            <a:spAutoFit/>
          </a:bodyPr>
          <a:lstStyle/>
          <a:p>
            <a:pPr lvl="0">
              <a:buClr>
                <a:schemeClr val="accent3">
                  <a:lumMod val="75000"/>
                </a:schemeClr>
              </a:buClr>
            </a:pPr>
            <a:r>
              <a:rPr lang="en-US" b="1">
                <a:solidFill>
                  <a:schemeClr val="bg1"/>
                </a:solidFill>
              </a:rPr>
              <a:t>ServSafe</a:t>
            </a:r>
          </a:p>
        </p:txBody>
      </p:sp>
      <p:sp>
        <p:nvSpPr>
          <p:cNvPr id="11" name="TextBox 10">
            <a:extLst>
              <a:ext uri="{FF2B5EF4-FFF2-40B4-BE49-F238E27FC236}">
                <a16:creationId xmlns:a16="http://schemas.microsoft.com/office/drawing/2014/main" id="{004230C0-E1E8-E1EA-94C8-9CC69FF9A43D}"/>
              </a:ext>
            </a:extLst>
          </p:cNvPr>
          <p:cNvSpPr txBox="1"/>
          <p:nvPr/>
        </p:nvSpPr>
        <p:spPr>
          <a:xfrm>
            <a:off x="200319" y="2596421"/>
            <a:ext cx="10420143" cy="369332"/>
          </a:xfrm>
          <a:prstGeom prst="rect">
            <a:avLst/>
          </a:prstGeom>
          <a:solidFill>
            <a:schemeClr val="accent6">
              <a:lumMod val="50000"/>
            </a:schemeClr>
          </a:solidFill>
          <a:ln>
            <a:solidFill>
              <a:schemeClr val="accent6">
                <a:lumMod val="50000"/>
              </a:schemeClr>
            </a:solidFill>
          </a:ln>
        </p:spPr>
        <p:txBody>
          <a:bodyPr wrap="square">
            <a:spAutoFit/>
          </a:bodyPr>
          <a:lstStyle/>
          <a:p>
            <a:pPr lvl="0">
              <a:buClr>
                <a:schemeClr val="accent3">
                  <a:lumMod val="75000"/>
                </a:schemeClr>
              </a:buClr>
            </a:pPr>
            <a:r>
              <a:rPr lang="en-US" b="1">
                <a:solidFill>
                  <a:schemeClr val="bg1"/>
                </a:solidFill>
              </a:rPr>
              <a:t>Driver</a:t>
            </a:r>
          </a:p>
        </p:txBody>
      </p:sp>
      <p:pic>
        <p:nvPicPr>
          <p:cNvPr id="12" name="Picture 2" descr="IMPORTANT INFORMATION – CORONAVIRUS** PLEASE READ ** - Makants Greyhound  Rescue N.W">
            <a:extLst>
              <a:ext uri="{FF2B5EF4-FFF2-40B4-BE49-F238E27FC236}">
                <a16:creationId xmlns:a16="http://schemas.microsoft.com/office/drawing/2014/main" id="{6C07A871-9E4E-E885-6DBC-89E2142484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00258" y="0"/>
            <a:ext cx="1043307" cy="1034922"/>
          </a:xfrm>
          <a:prstGeom prst="rect">
            <a:avLst/>
          </a:prstGeom>
          <a:noFill/>
          <a:extLst>
            <a:ext uri="{909E8E84-426E-40DD-AFC4-6F175D3DCCD1}">
              <a14:hiddenFill xmlns:a14="http://schemas.microsoft.com/office/drawing/2010/main">
                <a:solidFill>
                  <a:srgbClr val="FFFFFF"/>
                </a:solidFill>
              </a14:hiddenFill>
            </a:ext>
          </a:extLst>
        </p:spPr>
      </p:pic>
      <p:pic>
        <p:nvPicPr>
          <p:cNvPr id="6" name="More Info">
            <a:extLst>
              <a:ext uri="{FF2B5EF4-FFF2-40B4-BE49-F238E27FC236}">
                <a16:creationId xmlns:a16="http://schemas.microsoft.com/office/drawing/2014/main" id="{270578D3-8B27-A4C4-C57E-7B6A1C75B5F0}"/>
              </a:ext>
            </a:extLst>
          </p:cNvPr>
          <p:cNvPicPr>
            <a:picLocks noChangeAspect="1"/>
          </p:cNvPicPr>
          <p:nvPr/>
        </p:nvPicPr>
        <p:blipFill>
          <a:blip r:embed="rId4"/>
          <a:stretch>
            <a:fillRect/>
          </a:stretch>
        </p:blipFill>
        <p:spPr>
          <a:xfrm>
            <a:off x="200319" y="105528"/>
            <a:ext cx="1364827" cy="784848"/>
          </a:xfrm>
          <a:prstGeom prst="rect">
            <a:avLst/>
          </a:prstGeom>
        </p:spPr>
      </p:pic>
      <p:sp>
        <p:nvSpPr>
          <p:cNvPr id="8" name="More Info Text">
            <a:extLst>
              <a:ext uri="{FF2B5EF4-FFF2-40B4-BE49-F238E27FC236}">
                <a16:creationId xmlns:a16="http://schemas.microsoft.com/office/drawing/2014/main" id="{DFB82E0B-9DBA-3823-636B-004AF463AD2D}"/>
              </a:ext>
            </a:extLst>
          </p:cNvPr>
          <p:cNvSpPr/>
          <p:nvPr/>
        </p:nvSpPr>
        <p:spPr>
          <a:xfrm>
            <a:off x="2901244" y="1034922"/>
            <a:ext cx="8755426" cy="4417611"/>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US"/>
              <a:t>If food is prepared on-site, a ServSafe Certified employee is required to oversee the preparation and serving of food. The ServSafe employee must be the actual cook, not the staff responsible for supervising the cook.</a:t>
            </a:r>
          </a:p>
          <a:p>
            <a:pPr lvl="0">
              <a:defRPr/>
            </a:pPr>
            <a:endParaRPr lang="en-US"/>
          </a:p>
          <a:p>
            <a:pPr marL="171450" lvl="0" indent="-171450">
              <a:buFont typeface="Wingdings" panose="05000000000000000000" pitchFamily="2" charset="2"/>
              <a:buChar char="§"/>
              <a:defRPr/>
            </a:pPr>
            <a:r>
              <a:rPr lang="en-US"/>
              <a:t>Keep in mind that members who rely on wheelchairs or other mobility devices may need additional assistance getting into their homes at drop off. Be sure there is adequate staff to assist.</a:t>
            </a:r>
          </a:p>
          <a:p>
            <a:pPr marL="171450" lvl="0" indent="-171450">
              <a:buFont typeface="Wingdings" panose="05000000000000000000" pitchFamily="2" charset="2"/>
              <a:buChar char="§"/>
              <a:defRPr/>
            </a:pPr>
            <a:endParaRPr lang="en-US"/>
          </a:p>
          <a:p>
            <a:pPr marL="171450" indent="-171450">
              <a:buFont typeface="Wingdings" panose="05000000000000000000" pitchFamily="2" charset="2"/>
              <a:buChar char="§"/>
            </a:pPr>
            <a:r>
              <a:rPr lang="en-US">
                <a:solidFill>
                  <a:schemeClr val="bg1"/>
                </a:solidFill>
              </a:rPr>
              <a:t>Providers who are transporting members who rely on wheelchairs need to be well trained in the safe operation of lifts, &amp; how to secure the wheelchair in the van or bus.</a:t>
            </a:r>
          </a:p>
          <a:p>
            <a:endParaRPr lang="en-US"/>
          </a:p>
        </p:txBody>
      </p:sp>
    </p:spTree>
    <p:extLst>
      <p:ext uri="{BB962C8B-B14F-4D97-AF65-F5344CB8AC3E}">
        <p14:creationId xmlns:p14="http://schemas.microsoft.com/office/powerpoint/2010/main" val="296476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P spid="8"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D22344-6DDB-C7BD-14EA-E728ECA1B5F7}"/>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7134E898-8943-974F-954D-954181E020FD}"/>
              </a:ext>
            </a:extLst>
          </p:cNvPr>
          <p:cNvSpPr>
            <a:spLocks noGrp="1"/>
          </p:cNvSpPr>
          <p:nvPr>
            <p:ph type="sldNum" sz="quarter" idx="12"/>
          </p:nvPr>
        </p:nvSpPr>
        <p:spPr/>
        <p:txBody>
          <a:bodyPr vert="horz" lIns="91440" tIns="45720" rIns="91440" bIns="45720" rtlCol="0" anchor="ctr">
            <a:normAutofit/>
          </a:bodyPr>
          <a:lstStyle/>
          <a:p>
            <a:pPr>
              <a:spcAft>
                <a:spcPts val="600"/>
              </a:spcAft>
              <a:defRPr/>
            </a:pPr>
            <a:fld id="{E68F1C0E-076B-4C9D-A1F8-826B44A1103B}" type="slidenum">
              <a:rPr lang="en-US" smtClean="0">
                <a:solidFill>
                  <a:schemeClr val="tx1">
                    <a:tint val="75000"/>
                  </a:schemeClr>
                </a:solidFill>
              </a:rPr>
              <a:pPr>
                <a:spcAft>
                  <a:spcPts val="600"/>
                </a:spcAft>
                <a:defRPr/>
              </a:pPr>
              <a:t>47</a:t>
            </a:fld>
            <a:endParaRPr lang="en-US">
              <a:solidFill>
                <a:schemeClr val="tx1">
                  <a:tint val="75000"/>
                </a:schemeClr>
              </a:solidFill>
            </a:endParaRPr>
          </a:p>
        </p:txBody>
      </p:sp>
      <p:graphicFrame>
        <p:nvGraphicFramePr>
          <p:cNvPr id="8" name="Diagram 7">
            <a:extLst>
              <a:ext uri="{FF2B5EF4-FFF2-40B4-BE49-F238E27FC236}">
                <a16:creationId xmlns:a16="http://schemas.microsoft.com/office/drawing/2014/main" id="{6F5BE940-62ED-7525-604A-367BE7A80D3C}"/>
              </a:ext>
            </a:extLst>
          </p:cNvPr>
          <p:cNvGraphicFramePr/>
          <p:nvPr/>
        </p:nvGraphicFramePr>
        <p:xfrm>
          <a:off x="144404" y="1279179"/>
          <a:ext cx="11413903" cy="5669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a:extLst>
              <a:ext uri="{FF2B5EF4-FFF2-40B4-BE49-F238E27FC236}">
                <a16:creationId xmlns:a16="http://schemas.microsoft.com/office/drawing/2014/main" id="{E8AC9EB1-085C-9008-879D-BFF6A83DBBA4}"/>
              </a:ext>
            </a:extLst>
          </p:cNvPr>
          <p:cNvSpPr txBox="1"/>
          <p:nvPr/>
        </p:nvSpPr>
        <p:spPr>
          <a:xfrm>
            <a:off x="2184934" y="311657"/>
            <a:ext cx="8995611" cy="830997"/>
          </a:xfrm>
          <a:prstGeom prst="rect">
            <a:avLst/>
          </a:prstGeom>
          <a:noFill/>
        </p:spPr>
        <p:txBody>
          <a:bodyPr wrap="square">
            <a:spAutoFit/>
          </a:bodyPr>
          <a:lstStyle/>
          <a:p>
            <a:pPr lvl="0"/>
            <a:r>
              <a:rPr lang="en-US" sz="2400" b="1">
                <a:solidFill>
                  <a:schemeClr val="accent3"/>
                </a:solidFill>
                <a:latin typeface="+mj-lt"/>
              </a:rPr>
              <a:t>The ADC Provider must ensure that the driver is immediately removed from service if he/she: </a:t>
            </a:r>
          </a:p>
        </p:txBody>
      </p:sp>
    </p:spTree>
    <p:extLst>
      <p:ext uri="{BB962C8B-B14F-4D97-AF65-F5344CB8AC3E}">
        <p14:creationId xmlns:p14="http://schemas.microsoft.com/office/powerpoint/2010/main" val="3570988036"/>
      </p:ext>
    </p:extLst>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AB2AF99-891E-F3D5-F867-2EEC5E58F967}"/>
              </a:ext>
            </a:extLst>
          </p:cNvPr>
          <p:cNvSpPr txBox="1"/>
          <p:nvPr/>
        </p:nvSpPr>
        <p:spPr>
          <a:xfrm>
            <a:off x="247962" y="397674"/>
            <a:ext cx="3535810" cy="691152"/>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4800" b="1">
                <a:solidFill>
                  <a:schemeClr val="accent3"/>
                </a:solidFill>
                <a:latin typeface="+mj-lt"/>
                <a:ea typeface="+mj-ea"/>
                <a:cs typeface="Times New Roman" panose="02020603050405020304" pitchFamily="18" charset="0"/>
              </a:rPr>
              <a:t>Volunteers</a:t>
            </a:r>
          </a:p>
        </p:txBody>
      </p:sp>
      <p:sp>
        <p:nvSpPr>
          <p:cNvPr id="3" name="TextBox 2">
            <a:extLst>
              <a:ext uri="{FF2B5EF4-FFF2-40B4-BE49-F238E27FC236}">
                <a16:creationId xmlns:a16="http://schemas.microsoft.com/office/drawing/2014/main" id="{6EB46AA7-86C0-C17A-413C-D6E695A7578E}"/>
              </a:ext>
            </a:extLst>
          </p:cNvPr>
          <p:cNvSpPr txBox="1"/>
          <p:nvPr/>
        </p:nvSpPr>
        <p:spPr>
          <a:xfrm>
            <a:off x="-499620" y="3429000"/>
            <a:ext cx="10388338" cy="2553013"/>
          </a:xfrm>
          <a:prstGeom prst="rect">
            <a:avLst/>
          </a:prstGeom>
        </p:spPr>
        <p:txBody>
          <a:bodyPr vert="horz" lIns="91440" tIns="45720" rIns="91440" bIns="45720" rtlCol="0" anchor="ctr">
            <a:noAutofit/>
          </a:bodyPr>
          <a:lstStyle/>
          <a:p>
            <a:pPr>
              <a:lnSpc>
                <a:spcPct val="90000"/>
              </a:lnSpc>
              <a:spcAft>
                <a:spcPts val="600"/>
              </a:spcAft>
            </a:pPr>
            <a:endParaRPr lang="en-US" sz="800" b="1"/>
          </a:p>
          <a:p>
            <a:pPr marL="914400" lvl="1" indent="-285750">
              <a:lnSpc>
                <a:spcPct val="90000"/>
              </a:lnSpc>
              <a:spcAft>
                <a:spcPts val="600"/>
              </a:spcAft>
              <a:buFont typeface="Wingdings" panose="05000000000000000000" pitchFamily="2" charset="2"/>
              <a:buChar char="§"/>
            </a:pPr>
            <a:r>
              <a:rPr lang="en-US" sz="1600">
                <a:solidFill>
                  <a:schemeClr val="accent3"/>
                </a:solidFill>
              </a:rPr>
              <a:t>Cannot provide services in place of required employees and can only be allowed on a periodic/temporary basis. </a:t>
            </a:r>
          </a:p>
          <a:p>
            <a:pPr marL="914400" lvl="1" indent="-285750">
              <a:lnSpc>
                <a:spcPct val="90000"/>
              </a:lnSpc>
              <a:spcAft>
                <a:spcPts val="600"/>
              </a:spcAft>
              <a:buFont typeface="Wingdings" panose="05000000000000000000" pitchFamily="2" charset="2"/>
              <a:buChar char="§"/>
            </a:pPr>
            <a:r>
              <a:rPr lang="en-US" sz="1600">
                <a:solidFill>
                  <a:schemeClr val="accent3"/>
                </a:solidFill>
              </a:rPr>
              <a:t>Must be individuals or groups who desire to work with adult day service beneficiaries.</a:t>
            </a:r>
          </a:p>
          <a:p>
            <a:pPr marL="914400" lvl="1" indent="-285750">
              <a:lnSpc>
                <a:spcPct val="90000"/>
              </a:lnSpc>
              <a:spcAft>
                <a:spcPts val="600"/>
              </a:spcAft>
              <a:buFont typeface="Wingdings" panose="05000000000000000000" pitchFamily="2" charset="2"/>
              <a:buChar char="§"/>
            </a:pPr>
            <a:r>
              <a:rPr lang="en-US" sz="1600">
                <a:solidFill>
                  <a:schemeClr val="accent3"/>
                </a:solidFill>
              </a:rPr>
              <a:t>Must successfully complete an orientation/training program. </a:t>
            </a:r>
          </a:p>
          <a:p>
            <a:pPr marL="914400" lvl="1" indent="-285750">
              <a:lnSpc>
                <a:spcPct val="90000"/>
              </a:lnSpc>
              <a:spcAft>
                <a:spcPts val="600"/>
              </a:spcAft>
              <a:buFont typeface="Wingdings" panose="05000000000000000000" pitchFamily="2" charset="2"/>
              <a:buChar char="§"/>
            </a:pPr>
            <a:r>
              <a:rPr lang="en-US" sz="1600">
                <a:solidFill>
                  <a:schemeClr val="accent3"/>
                </a:solidFill>
              </a:rPr>
              <a:t>Have responsibilities that are mutually determined by the volunteers and employees and performed under the supervision of facility staff members. </a:t>
            </a:r>
          </a:p>
          <a:p>
            <a:pPr marL="914400" lvl="1" indent="-285750">
              <a:lnSpc>
                <a:spcPct val="90000"/>
              </a:lnSpc>
              <a:spcAft>
                <a:spcPts val="600"/>
              </a:spcAft>
              <a:buFont typeface="Wingdings" panose="05000000000000000000" pitchFamily="2" charset="2"/>
              <a:buChar char="§"/>
            </a:pPr>
            <a:r>
              <a:rPr lang="en-US" sz="1600">
                <a:solidFill>
                  <a:schemeClr val="accent3"/>
                </a:solidFill>
              </a:rPr>
              <a:t>Have duties that either supplement required employees in established activities or provide additional services for which the volunteer has special talent/training. </a:t>
            </a:r>
          </a:p>
          <a:p>
            <a:pPr marL="914400" lvl="1" indent="-285750">
              <a:lnSpc>
                <a:spcPct val="90000"/>
              </a:lnSpc>
              <a:spcAft>
                <a:spcPts val="600"/>
              </a:spcAft>
              <a:buFont typeface="Wingdings" panose="05000000000000000000" pitchFamily="2" charset="2"/>
              <a:buChar char="§"/>
            </a:pPr>
            <a:r>
              <a:rPr lang="en-US" sz="1600">
                <a:solidFill>
                  <a:schemeClr val="accent3"/>
                </a:solidFill>
              </a:rPr>
              <a:t>Must record their hours and activities.</a:t>
            </a:r>
          </a:p>
        </p:txBody>
      </p:sp>
      <p:sp>
        <p:nvSpPr>
          <p:cNvPr id="2" name="Date Placeholder 1">
            <a:extLst>
              <a:ext uri="{FF2B5EF4-FFF2-40B4-BE49-F238E27FC236}">
                <a16:creationId xmlns:a16="http://schemas.microsoft.com/office/drawing/2014/main" id="{A7AAF7B2-44DF-9EEE-7375-5091721DD85F}"/>
              </a:ext>
            </a:extLst>
          </p:cNvPr>
          <p:cNvSpPr>
            <a:spLocks noGrp="1"/>
          </p:cNvSpPr>
          <p:nvPr>
            <p:ph type="dt" sz="half" idx="10"/>
          </p:nvPr>
        </p:nvSpPr>
        <p:spPr/>
        <p:txBody>
          <a:bodyPr/>
          <a:lstStyle/>
          <a:p>
            <a:r>
              <a:rPr lang="en-US"/>
              <a:t>7/21/2026</a:t>
            </a:r>
          </a:p>
        </p:txBody>
      </p:sp>
      <p:sp>
        <p:nvSpPr>
          <p:cNvPr id="13" name="Slide Number Placeholder 12">
            <a:extLst>
              <a:ext uri="{FF2B5EF4-FFF2-40B4-BE49-F238E27FC236}">
                <a16:creationId xmlns:a16="http://schemas.microsoft.com/office/drawing/2014/main" id="{2DA72DFA-880E-6094-55A1-F3AD993B4E40}"/>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defRPr/>
            </a:pPr>
            <a:fld id="{E68F1C0E-076B-4C9D-A1F8-826B44A1103B}" type="slidenum">
              <a:rPr lang="en-US" smtClean="0">
                <a:solidFill>
                  <a:prstClr val="black">
                    <a:tint val="75000"/>
                  </a:prstClr>
                </a:solidFill>
                <a:latin typeface="Calibri" panose="020F0502020204030204"/>
              </a:rPr>
              <a:pPr>
                <a:spcAft>
                  <a:spcPts val="600"/>
                </a:spcAft>
                <a:defRPr/>
              </a:pPr>
              <a:t>48</a:t>
            </a:fld>
            <a:endParaRPr lang="en-US">
              <a:solidFill>
                <a:prstClr val="black">
                  <a:tint val="75000"/>
                </a:prstClr>
              </a:solidFill>
              <a:latin typeface="Calibri" panose="020F0502020204030204"/>
            </a:endParaRPr>
          </a:p>
        </p:txBody>
      </p:sp>
      <p:sp>
        <p:nvSpPr>
          <p:cNvPr id="5" name="TextBox 4">
            <a:extLst>
              <a:ext uri="{FF2B5EF4-FFF2-40B4-BE49-F238E27FC236}">
                <a16:creationId xmlns:a16="http://schemas.microsoft.com/office/drawing/2014/main" id="{2448243B-B5F8-57D2-263B-87EFBC13531F}"/>
              </a:ext>
            </a:extLst>
          </p:cNvPr>
          <p:cNvSpPr txBox="1"/>
          <p:nvPr/>
        </p:nvSpPr>
        <p:spPr>
          <a:xfrm>
            <a:off x="247962" y="2817560"/>
            <a:ext cx="7449954" cy="436474"/>
          </a:xfrm>
          <a:prstGeom prst="rect">
            <a:avLst/>
          </a:prstGeom>
          <a:solidFill>
            <a:schemeClr val="accent3"/>
          </a:solidFill>
        </p:spPr>
        <p:txBody>
          <a:bodyPr wrap="square">
            <a:spAutoFit/>
          </a:bodyPr>
          <a:lstStyle/>
          <a:p>
            <a:pPr>
              <a:lnSpc>
                <a:spcPct val="90000"/>
              </a:lnSpc>
              <a:spcAft>
                <a:spcPts val="600"/>
              </a:spcAft>
            </a:pPr>
            <a:r>
              <a:rPr lang="en-US" sz="2400" b="1">
                <a:solidFill>
                  <a:schemeClr val="bg1"/>
                </a:solidFill>
                <a:latin typeface="+mj-lt"/>
              </a:rPr>
              <a:t>If the facility utilizes volunteers, they: </a:t>
            </a:r>
          </a:p>
        </p:txBody>
      </p:sp>
      <p:pic>
        <p:nvPicPr>
          <p:cNvPr id="7" name="Picture 6" descr="A group of people in a room&#10;&#10;AI-generated content may be incorrect.">
            <a:extLst>
              <a:ext uri="{FF2B5EF4-FFF2-40B4-BE49-F238E27FC236}">
                <a16:creationId xmlns:a16="http://schemas.microsoft.com/office/drawing/2014/main" id="{E589E240-602E-409A-8543-9B21511A0DB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10548" b="7916"/>
          <a:stretch/>
        </p:blipFill>
        <p:spPr>
          <a:xfrm>
            <a:off x="8903941" y="411535"/>
            <a:ext cx="2996224" cy="2214433"/>
          </a:xfrm>
          <a:prstGeom prst="rect">
            <a:avLst/>
          </a:prstGeom>
          <a:effectLst>
            <a:softEdge rad="317500"/>
          </a:effectLst>
        </p:spPr>
      </p:pic>
      <p:sp>
        <p:nvSpPr>
          <p:cNvPr id="8" name="TextBox 7">
            <a:extLst>
              <a:ext uri="{FF2B5EF4-FFF2-40B4-BE49-F238E27FC236}">
                <a16:creationId xmlns:a16="http://schemas.microsoft.com/office/drawing/2014/main" id="{DBB52C18-B188-FD70-D1D4-FC5E09205A3B}"/>
              </a:ext>
            </a:extLst>
          </p:cNvPr>
          <p:cNvSpPr txBox="1"/>
          <p:nvPr/>
        </p:nvSpPr>
        <p:spPr>
          <a:xfrm>
            <a:off x="1603266" y="1014695"/>
            <a:ext cx="6984631" cy="1754326"/>
          </a:xfrm>
          <a:prstGeom prst="rect">
            <a:avLst/>
          </a:prstGeom>
          <a:noFill/>
        </p:spPr>
        <p:txBody>
          <a:bodyPr wrap="square">
            <a:spAutoFit/>
          </a:bodyPr>
          <a:lstStyle/>
          <a:p>
            <a:r>
              <a:rPr lang="en-US" sz="1600">
                <a:solidFill>
                  <a:schemeClr val="accent6">
                    <a:lumMod val="50000"/>
                  </a:schemeClr>
                </a:solidFill>
              </a:rPr>
              <a:t>All staff /volunteers must receive orientation upon hire and ongoing training which includes at least four (4) in-service training sessions per year to enhance quality of care and job performance.</a:t>
            </a:r>
          </a:p>
          <a:p>
            <a:endParaRPr lang="en-US" sz="1600">
              <a:solidFill>
                <a:schemeClr val="accent6">
                  <a:lumMod val="50000"/>
                </a:schemeClr>
              </a:solidFill>
            </a:endParaRPr>
          </a:p>
          <a:p>
            <a:r>
              <a:rPr lang="en-US" sz="1400" i="1">
                <a:solidFill>
                  <a:schemeClr val="accent6">
                    <a:lumMod val="50000"/>
                  </a:schemeClr>
                </a:solidFill>
              </a:rPr>
              <a:t>* Federal Labor Laws prohibit employees from volunteering hours of service to their employers.</a:t>
            </a:r>
          </a:p>
          <a:p>
            <a:endParaRPr lang="en-US" sz="1600">
              <a:solidFill>
                <a:schemeClr val="accent6">
                  <a:lumMod val="50000"/>
                </a:schemeClr>
              </a:solidFill>
            </a:endParaRPr>
          </a:p>
        </p:txBody>
      </p:sp>
      <p:pic>
        <p:nvPicPr>
          <p:cNvPr id="9" name="Picture 2" descr="IMPORTANT INFORMATION – CORONAVIRUS** PLEASE READ ** - Makants Greyhound  Rescue N.W">
            <a:extLst>
              <a:ext uri="{FF2B5EF4-FFF2-40B4-BE49-F238E27FC236}">
                <a16:creationId xmlns:a16="http://schemas.microsoft.com/office/drawing/2014/main" id="{41CC343C-0BBF-40C8-5F85-F15C87AEB1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915" y="1350938"/>
            <a:ext cx="1043307" cy="1034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232223"/>
      </p:ext>
    </p:extLst>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A1AEDC-747B-E4DD-7260-6ACCCE6A9D80}"/>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860B7C80-C0B3-0E0C-37BC-D09378C03967}"/>
              </a:ext>
            </a:extLst>
          </p:cNvPr>
          <p:cNvSpPr>
            <a:spLocks noGrp="1"/>
          </p:cNvSpPr>
          <p:nvPr>
            <p:ph type="sldNum" sz="quarter" idx="12"/>
          </p:nvPr>
        </p:nvSpPr>
        <p:spPr/>
        <p:txBody>
          <a:bodyPr/>
          <a:lstStyle/>
          <a:p>
            <a:fld id="{E68F1C0E-076B-4C9D-A1F8-826B44A1103B}" type="slidenum">
              <a:rPr lang="en-US" smtClean="0"/>
              <a:t>49</a:t>
            </a:fld>
            <a:endParaRPr lang="en-US"/>
          </a:p>
        </p:txBody>
      </p:sp>
      <p:pic>
        <p:nvPicPr>
          <p:cNvPr id="6147" name="Picture 3" descr="image">
            <a:extLst>
              <a:ext uri="{FF2B5EF4-FFF2-40B4-BE49-F238E27FC236}">
                <a16:creationId xmlns:a16="http://schemas.microsoft.com/office/drawing/2014/main" id="{889EF592-2C47-73C9-493A-9CFD5CC841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199" y="5279346"/>
            <a:ext cx="9240981" cy="10473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PORTANT INFORMATION – CORONAVIRUS** PLEASE READ ** - Makants Greyhound  Rescue N.W">
            <a:extLst>
              <a:ext uri="{FF2B5EF4-FFF2-40B4-BE49-F238E27FC236}">
                <a16:creationId xmlns:a16="http://schemas.microsoft.com/office/drawing/2014/main" id="{C051BA75-05E5-B835-DFBA-16B7B5967A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2146" y="124405"/>
            <a:ext cx="1043307" cy="103492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Rounded Corners 9">
            <a:extLst>
              <a:ext uri="{FF2B5EF4-FFF2-40B4-BE49-F238E27FC236}">
                <a16:creationId xmlns:a16="http://schemas.microsoft.com/office/drawing/2014/main" id="{279310B9-DD8E-236D-BA23-66B8589C965B}"/>
              </a:ext>
            </a:extLst>
          </p:cNvPr>
          <p:cNvSpPr/>
          <p:nvPr/>
        </p:nvSpPr>
        <p:spPr>
          <a:xfrm>
            <a:off x="1030755" y="949716"/>
            <a:ext cx="9141691" cy="2665267"/>
          </a:xfrm>
          <a:prstGeom prst="round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93D48A87-EED0-7D9A-53C0-080905D1A101}"/>
              </a:ext>
            </a:extLst>
          </p:cNvPr>
          <p:cNvSpPr/>
          <p:nvPr/>
        </p:nvSpPr>
        <p:spPr>
          <a:xfrm>
            <a:off x="1475510" y="1159327"/>
            <a:ext cx="9240980" cy="2692016"/>
          </a:xfrm>
          <a:prstGeom prst="roundRect">
            <a:avLst/>
          </a:prstGeom>
          <a:solidFill>
            <a:schemeClr val="bg1">
              <a:alpha val="9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lvl="0" eaLnBrk="0" fontAlgn="base" hangingPunct="0">
              <a:spcBef>
                <a:spcPct val="0"/>
              </a:spcBef>
              <a:spcAft>
                <a:spcPct val="0"/>
              </a:spcAft>
            </a:pPr>
            <a:r>
              <a:rPr lang="en-US" altLang="en-US">
                <a:solidFill>
                  <a:schemeClr val="accent6">
                    <a:lumMod val="50000"/>
                  </a:schemeClr>
                </a:solidFill>
                <a:latin typeface="Arial" panose="020B0604020202020204" pitchFamily="34" charset="0"/>
              </a:rPr>
              <a:t>These changes are </a:t>
            </a:r>
            <a:r>
              <a:rPr lang="en-US" altLang="en-US" b="1">
                <a:solidFill>
                  <a:schemeClr val="accent6">
                    <a:lumMod val="50000"/>
                  </a:schemeClr>
                </a:solidFill>
                <a:latin typeface="Arial" panose="020B0604020202020204" pitchFamily="34" charset="0"/>
              </a:rPr>
              <a:t>mandatory under Federal Bureau of Investigation (FBI) requirements</a:t>
            </a:r>
            <a:r>
              <a:rPr lang="en-US" altLang="en-US">
                <a:solidFill>
                  <a:schemeClr val="accent6">
                    <a:lumMod val="50000"/>
                  </a:schemeClr>
                </a:solidFill>
                <a:latin typeface="Arial" panose="020B0604020202020204" pitchFamily="34" charset="0"/>
              </a:rPr>
              <a:t> and must be implemented to maintain compliance with federal regulations governing the use and distribution of Criminal History Record Information.</a:t>
            </a:r>
          </a:p>
          <a:p>
            <a:pPr lvl="0" eaLnBrk="0" fontAlgn="base" hangingPunct="0">
              <a:spcBef>
                <a:spcPct val="0"/>
              </a:spcBef>
              <a:spcAft>
                <a:spcPct val="0"/>
              </a:spcAft>
            </a:pPr>
            <a:endParaRPr lang="en-US" altLang="en-US" sz="800" b="1">
              <a:solidFill>
                <a:schemeClr val="accent6">
                  <a:lumMod val="50000"/>
                </a:schemeClr>
              </a:solidFill>
              <a:latin typeface="Arial" panose="020B0604020202020204" pitchFamily="34" charset="0"/>
            </a:endParaRPr>
          </a:p>
          <a:p>
            <a:pPr lvl="0" eaLnBrk="0" fontAlgn="base" hangingPunct="0">
              <a:spcBef>
                <a:spcPct val="0"/>
              </a:spcBef>
              <a:spcAft>
                <a:spcPct val="0"/>
              </a:spcAft>
            </a:pPr>
            <a:r>
              <a:rPr lang="en-US" altLang="en-US" b="1">
                <a:solidFill>
                  <a:schemeClr val="accent6">
                    <a:lumMod val="50000"/>
                  </a:schemeClr>
                </a:solidFill>
                <a:latin typeface="Arial" panose="020B0604020202020204" pitchFamily="34" charset="0"/>
              </a:rPr>
              <a:t>Effective July 1, 2026</a:t>
            </a:r>
            <a:r>
              <a:rPr lang="en-US" altLang="en-US">
                <a:solidFill>
                  <a:schemeClr val="accent6">
                    <a:lumMod val="50000"/>
                  </a:schemeClr>
                </a:solidFill>
                <a:latin typeface="Arial" panose="020B0604020202020204" pitchFamily="34" charset="0"/>
              </a:rPr>
              <a:t>, the MSDH Background Check Unit will begin reviewing all healthcare rap sheets and making final employment eligibility determinations.</a:t>
            </a:r>
          </a:p>
          <a:p>
            <a:pPr lvl="0" eaLnBrk="0" fontAlgn="base" hangingPunct="0">
              <a:spcBef>
                <a:spcPct val="0"/>
              </a:spcBef>
              <a:spcAft>
                <a:spcPct val="0"/>
              </a:spcAft>
            </a:pPr>
            <a:endParaRPr lang="en-US" altLang="en-US" sz="800">
              <a:solidFill>
                <a:schemeClr val="accent6">
                  <a:lumMod val="50000"/>
                </a:schemeClr>
              </a:solidFill>
              <a:latin typeface="Arial" panose="020B0604020202020204" pitchFamily="34" charset="0"/>
            </a:endParaRPr>
          </a:p>
          <a:p>
            <a:pPr eaLnBrk="0" fontAlgn="base" hangingPunct="0">
              <a:spcBef>
                <a:spcPct val="0"/>
              </a:spcBef>
              <a:spcAft>
                <a:spcPct val="0"/>
              </a:spcAft>
            </a:pPr>
            <a:r>
              <a:rPr lang="en-US" altLang="en-US">
                <a:solidFill>
                  <a:schemeClr val="accent6">
                    <a:lumMod val="50000"/>
                  </a:schemeClr>
                </a:solidFill>
                <a:latin typeface="Arial" panose="020B0604020202020204" pitchFamily="34" charset="0"/>
              </a:rPr>
              <a:t>This updated process is designed to </a:t>
            </a:r>
            <a:r>
              <a:rPr lang="en-US" altLang="en-US" b="1">
                <a:solidFill>
                  <a:schemeClr val="accent6">
                    <a:lumMod val="50000"/>
                  </a:schemeClr>
                </a:solidFill>
                <a:latin typeface="Arial" panose="020B0604020202020204" pitchFamily="34" charset="0"/>
              </a:rPr>
              <a:t>reduce the administrative burden on healthcare providers</a:t>
            </a:r>
            <a:r>
              <a:rPr lang="en-US" altLang="en-US">
                <a:solidFill>
                  <a:schemeClr val="accent6">
                    <a:lumMod val="50000"/>
                  </a:schemeClr>
                </a:solidFill>
                <a:latin typeface="Arial" panose="020B0604020202020204" pitchFamily="34" charset="0"/>
              </a:rPr>
              <a:t> and ensure consistent, compliant decision-making across all facilities regarding healthcare rap sheets.</a:t>
            </a:r>
          </a:p>
          <a:p>
            <a:pPr lvl="0" eaLnBrk="0" fontAlgn="base" hangingPunct="0">
              <a:spcBef>
                <a:spcPct val="0"/>
              </a:spcBef>
              <a:spcAft>
                <a:spcPct val="0"/>
              </a:spcAft>
            </a:pPr>
            <a:endParaRPr lang="en-US" altLang="en-US">
              <a:solidFill>
                <a:schemeClr val="accent6">
                  <a:lumMod val="50000"/>
                </a:schemeClr>
              </a:solidFill>
              <a:latin typeface="Arial" panose="020B0604020202020204" pitchFamily="34" charset="0"/>
            </a:endParaRPr>
          </a:p>
        </p:txBody>
      </p:sp>
      <p:sp>
        <p:nvSpPr>
          <p:cNvPr id="12" name="TextBox 11">
            <a:extLst>
              <a:ext uri="{FF2B5EF4-FFF2-40B4-BE49-F238E27FC236}">
                <a16:creationId xmlns:a16="http://schemas.microsoft.com/office/drawing/2014/main" id="{EB54695E-AB11-B30D-8F1F-CFF1294689ED}"/>
              </a:ext>
            </a:extLst>
          </p:cNvPr>
          <p:cNvSpPr txBox="1"/>
          <p:nvPr/>
        </p:nvSpPr>
        <p:spPr>
          <a:xfrm>
            <a:off x="2015836" y="69603"/>
            <a:ext cx="7647709" cy="584775"/>
          </a:xfrm>
          <a:prstGeom prst="rect">
            <a:avLst/>
          </a:prstGeom>
          <a:noFill/>
        </p:spPr>
        <p:txBody>
          <a:bodyPr wrap="square">
            <a:spAutoFit/>
          </a:bodyPr>
          <a:lstStyle/>
          <a:p>
            <a:r>
              <a:rPr lang="en-US" sz="3200" b="1">
                <a:solidFill>
                  <a:schemeClr val="accent6">
                    <a:lumMod val="50000"/>
                  </a:schemeClr>
                </a:solidFill>
              </a:rPr>
              <a:t>New Process for Background Checks</a:t>
            </a:r>
          </a:p>
        </p:txBody>
      </p:sp>
      <p:sp>
        <p:nvSpPr>
          <p:cNvPr id="14" name="Rectangle: Rounded Corners 13">
            <a:extLst>
              <a:ext uri="{FF2B5EF4-FFF2-40B4-BE49-F238E27FC236}">
                <a16:creationId xmlns:a16="http://schemas.microsoft.com/office/drawing/2014/main" id="{06FFA63B-A5E8-AD2B-2DC1-3F7620E94088}"/>
              </a:ext>
            </a:extLst>
          </p:cNvPr>
          <p:cNvSpPr/>
          <p:nvPr/>
        </p:nvSpPr>
        <p:spPr>
          <a:xfrm>
            <a:off x="1112729" y="4042416"/>
            <a:ext cx="8977745" cy="824784"/>
          </a:xfrm>
          <a:prstGeom prst="round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C757D7E3-A7D9-2A56-B8B5-58B2B6B81A66}"/>
              </a:ext>
            </a:extLst>
          </p:cNvPr>
          <p:cNvSpPr/>
          <p:nvPr/>
        </p:nvSpPr>
        <p:spPr>
          <a:xfrm>
            <a:off x="1475509" y="4184735"/>
            <a:ext cx="9240981" cy="824785"/>
          </a:xfrm>
          <a:prstGeom prst="roundRect">
            <a:avLst/>
          </a:prstGeom>
          <a:solidFill>
            <a:schemeClr val="bg1">
              <a:alpha val="9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altLang="en-US">
                <a:solidFill>
                  <a:schemeClr val="accent6">
                    <a:lumMod val="50000"/>
                  </a:schemeClr>
                </a:solidFill>
                <a:latin typeface="Arial" panose="020B0604020202020204" pitchFamily="34" charset="0"/>
              </a:rPr>
              <a:t>Background checks from the FBI which include the below statement may not be used for Employment purposes.</a:t>
            </a:r>
          </a:p>
          <a:p>
            <a:pPr algn="ctr"/>
            <a:endParaRPr lang="en-US"/>
          </a:p>
        </p:txBody>
      </p:sp>
    </p:spTree>
    <p:extLst>
      <p:ext uri="{BB962C8B-B14F-4D97-AF65-F5344CB8AC3E}">
        <p14:creationId xmlns:p14="http://schemas.microsoft.com/office/powerpoint/2010/main" val="2351105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E0A7B573-637B-2F48-E821-2807934DB297}"/>
              </a:ext>
            </a:extLst>
          </p:cNvPr>
          <p:cNvSpPr>
            <a:spLocks noGrp="1"/>
          </p:cNvSpPr>
          <p:nvPr>
            <p:ph type="dt" sz="half" idx="10"/>
          </p:nvPr>
        </p:nvSpPr>
        <p:spPr/>
        <p:txBody>
          <a:bodyPr/>
          <a:lstStyle/>
          <a:p>
            <a:r>
              <a:rPr lang="en-US"/>
              <a:t>7/21/2026</a:t>
            </a:r>
          </a:p>
        </p:txBody>
      </p:sp>
      <p:sp>
        <p:nvSpPr>
          <p:cNvPr id="2" name="Slide Number Placeholder 1">
            <a:extLst>
              <a:ext uri="{FF2B5EF4-FFF2-40B4-BE49-F238E27FC236}">
                <a16:creationId xmlns:a16="http://schemas.microsoft.com/office/drawing/2014/main" id="{0D2A06EC-75D0-FA03-E16D-F9FE654208CA}"/>
              </a:ext>
            </a:extLst>
          </p:cNvPr>
          <p:cNvSpPr>
            <a:spLocks noGrp="1"/>
          </p:cNvSpPr>
          <p:nvPr>
            <p:ph type="sldNum" sz="quarter" idx="12"/>
          </p:nvPr>
        </p:nvSpPr>
        <p:spPr/>
        <p:txBody>
          <a:bodyPr/>
          <a:lstStyle/>
          <a:p>
            <a:fld id="{E68F1C0E-076B-4C9D-A1F8-826B44A1103B}" type="slidenum">
              <a:rPr lang="en-US" smtClean="0"/>
              <a:t>5</a:t>
            </a:fld>
            <a:endParaRPr lang="en-US"/>
          </a:p>
        </p:txBody>
      </p:sp>
      <p:graphicFrame>
        <p:nvGraphicFramePr>
          <p:cNvPr id="3" name="TextBox 2">
            <a:extLst>
              <a:ext uri="{FF2B5EF4-FFF2-40B4-BE49-F238E27FC236}">
                <a16:creationId xmlns:a16="http://schemas.microsoft.com/office/drawing/2014/main" id="{DCA78A6E-168C-83FC-CCD7-A03CBD715E12}"/>
              </a:ext>
            </a:extLst>
          </p:cNvPr>
          <p:cNvGraphicFramePr/>
          <p:nvPr/>
        </p:nvGraphicFramePr>
        <p:xfrm>
          <a:off x="284948" y="680950"/>
          <a:ext cx="11622104" cy="59619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8B7E5F28-0640-A23C-EB43-939C01F6DC38}"/>
              </a:ext>
            </a:extLst>
          </p:cNvPr>
          <p:cNvSpPr txBox="1"/>
          <p:nvPr/>
        </p:nvSpPr>
        <p:spPr>
          <a:xfrm>
            <a:off x="3330341" y="461341"/>
            <a:ext cx="5958038" cy="830997"/>
          </a:xfrm>
          <a:prstGeom prst="rect">
            <a:avLst/>
          </a:prstGeom>
          <a:noFill/>
        </p:spPr>
        <p:txBody>
          <a:bodyPr wrap="square" rtlCol="0">
            <a:spAutoFit/>
          </a:bodyPr>
          <a:lstStyle/>
          <a:p>
            <a:r>
              <a:rPr lang="en-US" sz="4800" b="1">
                <a:solidFill>
                  <a:schemeClr val="tx2">
                    <a:lumMod val="75000"/>
                    <a:lumOff val="25000"/>
                  </a:schemeClr>
                </a:solidFill>
                <a:latin typeface="+mj-lt"/>
              </a:rPr>
              <a:t>Overview of Training</a:t>
            </a:r>
          </a:p>
        </p:txBody>
      </p:sp>
      <p:pic>
        <p:nvPicPr>
          <p:cNvPr id="7" name="More Info Pic">
            <a:extLst>
              <a:ext uri="{FF2B5EF4-FFF2-40B4-BE49-F238E27FC236}">
                <a16:creationId xmlns:a16="http://schemas.microsoft.com/office/drawing/2014/main" id="{501D2A3F-8CAF-FA2A-8346-82C5E0A39426}"/>
              </a:ext>
            </a:extLst>
          </p:cNvPr>
          <p:cNvPicPr>
            <a:picLocks noChangeAspect="1"/>
          </p:cNvPicPr>
          <p:nvPr/>
        </p:nvPicPr>
        <p:blipFill>
          <a:blip r:embed="rId8"/>
          <a:stretch>
            <a:fillRect/>
          </a:stretch>
        </p:blipFill>
        <p:spPr>
          <a:xfrm>
            <a:off x="0" y="0"/>
            <a:ext cx="1718615" cy="940048"/>
          </a:xfrm>
          <a:prstGeom prst="rect">
            <a:avLst/>
          </a:prstGeom>
        </p:spPr>
      </p:pic>
      <p:sp>
        <p:nvSpPr>
          <p:cNvPr id="8" name="More Info Text">
            <a:extLst>
              <a:ext uri="{FF2B5EF4-FFF2-40B4-BE49-F238E27FC236}">
                <a16:creationId xmlns:a16="http://schemas.microsoft.com/office/drawing/2014/main" id="{D0555948-9968-4149-1599-B62FBD9627F7}"/>
              </a:ext>
            </a:extLst>
          </p:cNvPr>
          <p:cNvSpPr/>
          <p:nvPr/>
        </p:nvSpPr>
        <p:spPr>
          <a:xfrm>
            <a:off x="3140589" y="1545065"/>
            <a:ext cx="4224888" cy="4470810"/>
          </a:xfrm>
          <a:prstGeom prst="roundRect">
            <a:avLst/>
          </a:prstGeom>
          <a:solidFill>
            <a:srgbClr val="7030A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r>
              <a:rPr lang="en-US"/>
              <a:t>This presentation is color coded with the corresponding colors shown under Training Topics. This will help you quickly locate the topics for future reference. </a:t>
            </a:r>
          </a:p>
          <a:p>
            <a:endParaRPr lang="en-US"/>
          </a:p>
          <a:p>
            <a:r>
              <a:rPr lang="en-US"/>
              <a:t>Please note the yellow “update” indicators. When you see this symbol know this indicates any changes or clarifications made in the Admin Code and updated made to the training materials. </a:t>
            </a:r>
          </a:p>
        </p:txBody>
      </p:sp>
      <p:pic>
        <p:nvPicPr>
          <p:cNvPr id="8194" name="Picture 2" descr="IMPORTANT INFORMATION – CORONAVIRUS** PLEASE READ ** - Makants Greyhound  Rescue N.W">
            <a:extLst>
              <a:ext uri="{FF2B5EF4-FFF2-40B4-BE49-F238E27FC236}">
                <a16:creationId xmlns:a16="http://schemas.microsoft.com/office/drawing/2014/main" id="{9E375099-07CB-B577-B0AC-02E1901529C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8200" y="5315713"/>
            <a:ext cx="753396" cy="747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4518397"/>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P spid="8" grpId="1"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5D3079-AD38-90BB-BAC3-5B1C1B90812A}"/>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8E7847A7-48E4-26EE-137B-5507F221D7A3}"/>
              </a:ext>
            </a:extLst>
          </p:cNvPr>
          <p:cNvSpPr>
            <a:spLocks noGrp="1"/>
          </p:cNvSpPr>
          <p:nvPr>
            <p:ph type="sldNum" sz="quarter" idx="12"/>
          </p:nvPr>
        </p:nvSpPr>
        <p:spPr/>
        <p:txBody>
          <a:bodyPr/>
          <a:lstStyle/>
          <a:p>
            <a:fld id="{E68F1C0E-076B-4C9D-A1F8-826B44A1103B}" type="slidenum">
              <a:rPr lang="en-US" smtClean="0"/>
              <a:t>50</a:t>
            </a:fld>
            <a:endParaRPr lang="en-US"/>
          </a:p>
        </p:txBody>
      </p:sp>
      <p:sp>
        <p:nvSpPr>
          <p:cNvPr id="5" name="Rectangle 1">
            <a:extLst>
              <a:ext uri="{FF2B5EF4-FFF2-40B4-BE49-F238E27FC236}">
                <a16:creationId xmlns:a16="http://schemas.microsoft.com/office/drawing/2014/main" id="{6AD170F8-40D6-F349-73E0-348CEE232B3A}"/>
              </a:ext>
            </a:extLst>
          </p:cNvPr>
          <p:cNvSpPr>
            <a:spLocks noChangeArrowheads="1"/>
          </p:cNvSpPr>
          <p:nvPr/>
        </p:nvSpPr>
        <p:spPr bwMode="auto">
          <a:xfrm>
            <a:off x="563422" y="1464092"/>
            <a:ext cx="10230692" cy="3662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If, after review of the rap sheet, the MSDH legal team identifies a disqualifying charge per the disqualifying events outlined in Miss Code §43-11-13,</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0" i="0" u="none" strike="noStrike" cap="none" normalizeH="0" baseline="0">
                <a:ln>
                  <a:noFill/>
                </a:ln>
                <a:solidFill>
                  <a:schemeClr val="tx1"/>
                </a:solidFill>
                <a:effectLst/>
                <a:latin typeface="Arial" panose="020B0604020202020204" pitchFamily="34" charset="0"/>
              </a:rPr>
              <a:t>the rap sheet will be mailed directly to the applicant.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800" b="0" i="0" u="none" strike="noStrike" cap="none" normalizeH="0" baseline="0">
                <a:ln>
                  <a:noFill/>
                </a:ln>
                <a:solidFill>
                  <a:schemeClr val="tx1"/>
                </a:solidFill>
                <a:effectLst/>
                <a:latin typeface="Arial" panose="020B0604020202020204" pitchFamily="34" charset="0"/>
              </a:rPr>
              <a:t>The applicant will be given 45 days to appeal the decision and submit any relevant legal documentation to the MSDH background check unit.</a:t>
            </a:r>
            <a:endParaRPr kumimoji="0" lang="en-US" altLang="en-US" b="0" i="0" u="none" strike="noStrike" cap="none" normalizeH="0" baseline="0">
              <a:ln>
                <a:noFill/>
              </a:ln>
              <a:solidFill>
                <a:schemeClr val="tx1"/>
              </a:solidFill>
              <a:effectLst/>
              <a:latin typeface="Arial" panose="020B0604020202020204" pitchFamily="34" charset="0"/>
            </a:endParaRPr>
          </a:p>
          <a:p>
            <a:pPr marL="742950" lvl="1" indent="-285750" eaLnBrk="0" fontAlgn="base" hangingPunct="0">
              <a:spcBef>
                <a:spcPct val="0"/>
              </a:spcBef>
              <a:spcAft>
                <a:spcPct val="0"/>
              </a:spcAft>
              <a:buFont typeface="Arial" panose="020B0604020202020204" pitchFamily="34" charset="0"/>
              <a:buChar char="•"/>
            </a:pPr>
            <a:r>
              <a:rPr kumimoji="0" lang="en-US" altLang="en-US" b="0" i="0" u="none" strike="noStrike" cap="none" normalizeH="0" baseline="0">
                <a:ln>
                  <a:noFill/>
                </a:ln>
                <a:solidFill>
                  <a:schemeClr val="tx1"/>
                </a:solidFill>
                <a:effectLst/>
                <a:latin typeface="Arial" panose="020B0604020202020204" pitchFamily="34" charset="0"/>
              </a:rPr>
              <a:t>If legal documentation is provided proving the applicant was found not guilty, charges were dropped, and/or the case was dismissed, the MSDH Criminal History Fingerprint Unit will issue an </a:t>
            </a:r>
            <a:r>
              <a:rPr kumimoji="0" lang="en-US" altLang="en-US" b="1" i="0" u="none" strike="noStrike" cap="none" normalizeH="0" baseline="0">
                <a:ln>
                  <a:noFill/>
                </a:ln>
                <a:solidFill>
                  <a:schemeClr val="tx1"/>
                </a:solidFill>
                <a:effectLst/>
                <a:latin typeface="Arial" panose="020B0604020202020204" pitchFamily="34" charset="0"/>
              </a:rPr>
              <a:t>“OK” letter</a:t>
            </a:r>
            <a:r>
              <a:rPr kumimoji="0" lang="en-US" altLang="en-US" b="0" i="0" u="none" strike="noStrike" cap="none" normalizeH="0" baseline="0">
                <a:ln>
                  <a:noFill/>
                </a:ln>
                <a:solidFill>
                  <a:schemeClr val="tx1"/>
                </a:solidFill>
                <a:effectLst/>
                <a:latin typeface="Arial" panose="020B0604020202020204" pitchFamily="34" charset="0"/>
              </a:rPr>
              <a:t> in SAFER.</a:t>
            </a:r>
          </a:p>
          <a:p>
            <a:pPr marL="742950" lvl="1" indent="-285750" eaLnBrk="0" fontAlgn="base" hangingPunct="0">
              <a:spcBef>
                <a:spcPct val="0"/>
              </a:spcBef>
              <a:spcAft>
                <a:spcPct val="0"/>
              </a:spcAft>
              <a:buFont typeface="Arial" panose="020B0604020202020204" pitchFamily="34" charset="0"/>
              <a:buChar char="•"/>
            </a:pPr>
            <a:r>
              <a:rPr kumimoji="0" lang="en-US" altLang="en-US" b="0" i="0" u="none" strike="noStrike" cap="none" normalizeH="0" baseline="0">
                <a:ln>
                  <a:noFill/>
                </a:ln>
                <a:solidFill>
                  <a:schemeClr val="tx1"/>
                </a:solidFill>
                <a:effectLst/>
                <a:latin typeface="Arial" panose="020B0604020202020204" pitchFamily="34" charset="0"/>
              </a:rPr>
              <a:t>If the applicant is unable to provide sufficient legal documentation, the MSDH Background Check Unit will issue a </a:t>
            </a:r>
            <a:r>
              <a:rPr kumimoji="0" lang="en-US" altLang="en-US" b="1" i="0" u="none" strike="noStrike" cap="none" normalizeH="0" baseline="0">
                <a:ln>
                  <a:noFill/>
                </a:ln>
                <a:solidFill>
                  <a:schemeClr val="tx1"/>
                </a:solidFill>
                <a:effectLst/>
                <a:latin typeface="Arial" panose="020B0604020202020204" pitchFamily="34" charset="0"/>
              </a:rPr>
              <a:t>“NO” letter</a:t>
            </a:r>
            <a:r>
              <a:rPr kumimoji="0" lang="en-US" altLang="en-US" b="0" i="0" u="none" strike="noStrike" cap="none" normalizeH="0" baseline="0">
                <a:ln>
                  <a:noFill/>
                </a:ln>
                <a:solidFill>
                  <a:schemeClr val="tx1"/>
                </a:solidFill>
                <a:effectLst/>
                <a:latin typeface="Arial" panose="020B0604020202020204" pitchFamily="34" charset="0"/>
              </a:rPr>
              <a:t> in SAFER.</a:t>
            </a:r>
          </a:p>
          <a:p>
            <a:pPr lvl="1" eaLnBrk="0" fontAlgn="base" hangingPunct="0">
              <a:spcBef>
                <a:spcPct val="0"/>
              </a:spcBef>
              <a:spcAft>
                <a:spcPct val="0"/>
              </a:spcAft>
            </a:pP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Please note that the </a:t>
            </a:r>
            <a:r>
              <a:rPr kumimoji="0" lang="en-US" altLang="en-US" sz="1800" b="1" i="0" u="none" strike="noStrike" cap="none" normalizeH="0" baseline="0">
                <a:ln>
                  <a:noFill/>
                </a:ln>
                <a:solidFill>
                  <a:schemeClr val="tx1"/>
                </a:solidFill>
                <a:effectLst/>
                <a:latin typeface="Arial" panose="020B0604020202020204" pitchFamily="34" charset="0"/>
              </a:rPr>
              <a:t>use and creation of waiver letters will be discontinued</a:t>
            </a:r>
            <a:r>
              <a:rPr kumimoji="0" lang="en-US" altLang="en-US" sz="1800" b="0" i="0" u="none" strike="noStrike" cap="none" normalizeH="0" baseline="0">
                <a:ln>
                  <a:noFill/>
                </a:ln>
                <a:solidFill>
                  <a:schemeClr val="tx1"/>
                </a:solidFill>
                <a:effectLst/>
                <a:latin typeface="Arial" panose="020B0604020202020204" pitchFamily="34" charset="0"/>
              </a:rPr>
              <a:t> under this new process for any </a:t>
            </a:r>
            <a:r>
              <a:rPr kumimoji="0" lang="en-US" altLang="en-US" sz="1800" b="1" i="0" u="none" strike="noStrike" cap="none" normalizeH="0" baseline="0">
                <a:ln>
                  <a:noFill/>
                </a:ln>
                <a:solidFill>
                  <a:schemeClr val="tx1"/>
                </a:solidFill>
                <a:effectLst/>
                <a:latin typeface="Arial" panose="020B0604020202020204" pitchFamily="34" charset="0"/>
              </a:rPr>
              <a:t>NEW </a:t>
            </a:r>
            <a:r>
              <a:rPr kumimoji="0" lang="en-US" altLang="en-US" sz="1800" b="0" i="0" u="none" strike="noStrike" cap="none" normalizeH="0" baseline="0">
                <a:ln>
                  <a:noFill/>
                </a:ln>
                <a:solidFill>
                  <a:schemeClr val="tx1"/>
                </a:solidFill>
                <a:effectLst/>
                <a:latin typeface="Arial" panose="020B0604020202020204" pitchFamily="34" charset="0"/>
              </a:rPr>
              <a:t>healthcare rap sheets processed on or after </a:t>
            </a:r>
            <a:r>
              <a:rPr kumimoji="0" lang="en-US" altLang="en-US" sz="1800" b="1" i="0" u="none" strike="noStrike" cap="none" normalizeH="0" baseline="0">
                <a:ln>
                  <a:noFill/>
                </a:ln>
                <a:solidFill>
                  <a:schemeClr val="tx1"/>
                </a:solidFill>
                <a:effectLst/>
                <a:latin typeface="Arial" panose="020B0604020202020204" pitchFamily="34" charset="0"/>
              </a:rPr>
              <a:t>July 1, 2026</a:t>
            </a:r>
            <a:r>
              <a:rPr kumimoji="0" lang="en-US" altLang="en-US" sz="1800" b="0" i="0" u="none" strike="noStrike" cap="none" normalizeH="0" baseline="0">
                <a:ln>
                  <a:noFill/>
                </a:ln>
                <a:solidFill>
                  <a:schemeClr val="tx1"/>
                </a:solidFill>
                <a:effectLst/>
                <a:latin typeface="Arial" panose="020B0604020202020204" pitchFamily="34" charset="0"/>
              </a:rPr>
              <a:t>.</a:t>
            </a:r>
          </a:p>
        </p:txBody>
      </p:sp>
      <p:sp>
        <p:nvSpPr>
          <p:cNvPr id="6" name="Rectangle 1">
            <a:extLst>
              <a:ext uri="{FF2B5EF4-FFF2-40B4-BE49-F238E27FC236}">
                <a16:creationId xmlns:a16="http://schemas.microsoft.com/office/drawing/2014/main" id="{2772619D-EAD2-5904-4F5B-5412148AEBF1}"/>
              </a:ext>
            </a:extLst>
          </p:cNvPr>
          <p:cNvSpPr>
            <a:spLocks noChangeArrowheads="1"/>
          </p:cNvSpPr>
          <p:nvPr/>
        </p:nvSpPr>
        <p:spPr bwMode="auto">
          <a:xfrm>
            <a:off x="397167" y="5523156"/>
            <a:ext cx="10396947" cy="6463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If you have any questions or require assistance with implementation, please review the FAQ included in this notice. If you still have questions, please contact our office. </a:t>
            </a:r>
            <a:r>
              <a:rPr kumimoji="0" lang="en-US" altLang="en-US" sz="1800" b="0" i="0" u="none" strike="noStrike" cap="none" normalizeH="0" baseline="0">
                <a:ln>
                  <a:noFill/>
                </a:ln>
                <a:solidFill>
                  <a:schemeClr val="tx1"/>
                </a:solidFill>
                <a:effectLst/>
                <a:latin typeface="Arial" panose="020B0604020202020204" pitchFamily="34" charset="0"/>
                <a:hlinkClick r:id="rId2" tooltip="mailto:chrcunit@msdh.ms.gov"/>
              </a:rPr>
              <a:t>CHRCUnit@msdh.ms.gov</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8" name="Picture 2" descr="IMPORTANT INFORMATION – CORONAVIRUS** PLEASE READ ** - Makants Greyhound  Rescue N.W">
            <a:extLst>
              <a:ext uri="{FF2B5EF4-FFF2-40B4-BE49-F238E27FC236}">
                <a16:creationId xmlns:a16="http://schemas.microsoft.com/office/drawing/2014/main" id="{8B7E11DA-696F-D83F-89DE-09F2FCEC1D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2725" y="88350"/>
            <a:ext cx="1162455" cy="115311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Rounded Corners 11">
            <a:extLst>
              <a:ext uri="{FF2B5EF4-FFF2-40B4-BE49-F238E27FC236}">
                <a16:creationId xmlns:a16="http://schemas.microsoft.com/office/drawing/2014/main" id="{8ADD3353-66B9-4BA2-8A30-F40DE3C76BF2}"/>
              </a:ext>
            </a:extLst>
          </p:cNvPr>
          <p:cNvSpPr/>
          <p:nvPr/>
        </p:nvSpPr>
        <p:spPr>
          <a:xfrm>
            <a:off x="397167" y="245533"/>
            <a:ext cx="10396947" cy="822036"/>
          </a:xfrm>
          <a:prstGeom prst="round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t>Rap Sheet Review &amp; Determination</a:t>
            </a:r>
          </a:p>
        </p:txBody>
      </p:sp>
    </p:spTree>
    <p:extLst>
      <p:ext uri="{BB962C8B-B14F-4D97-AF65-F5344CB8AC3E}">
        <p14:creationId xmlns:p14="http://schemas.microsoft.com/office/powerpoint/2010/main" val="33313625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D37F308-145C-EB71-12D5-5489F3B5C0A9}"/>
              </a:ext>
            </a:extLst>
          </p:cNvPr>
          <p:cNvSpPr txBox="1"/>
          <p:nvPr/>
        </p:nvSpPr>
        <p:spPr>
          <a:xfrm>
            <a:off x="331271" y="112192"/>
            <a:ext cx="4560584" cy="112806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400" b="1">
                <a:solidFill>
                  <a:schemeClr val="accent6">
                    <a:lumMod val="75000"/>
                  </a:schemeClr>
                </a:solidFill>
                <a:latin typeface="+mj-lt"/>
                <a:ea typeface="+mj-ea"/>
                <a:cs typeface="Times New Roman" panose="02020603050405020304" pitchFamily="18" charset="0"/>
              </a:rPr>
              <a:t>OIG &amp; Nurse Aide Abuse Registry Checks</a:t>
            </a:r>
          </a:p>
        </p:txBody>
      </p:sp>
      <p:sp>
        <p:nvSpPr>
          <p:cNvPr id="2" name="Date Placeholder 1">
            <a:extLst>
              <a:ext uri="{FF2B5EF4-FFF2-40B4-BE49-F238E27FC236}">
                <a16:creationId xmlns:a16="http://schemas.microsoft.com/office/drawing/2014/main" id="{B7B2B175-79AE-32AC-5578-77F74C87E243}"/>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96A29BF6-6541-263E-2ADA-8A5CD60C7398}"/>
              </a:ext>
            </a:extLst>
          </p:cNvPr>
          <p:cNvSpPr>
            <a:spLocks noGrp="1"/>
          </p:cNvSpPr>
          <p:nvPr>
            <p:ph type="sldNum" sz="quarter" idx="12"/>
          </p:nvPr>
        </p:nvSpPr>
        <p:spPr>
          <a:xfrm>
            <a:off x="9385070" y="6492240"/>
            <a:ext cx="1055716" cy="365125"/>
          </a:xfrm>
        </p:spPr>
        <p:txBody>
          <a:bodyPr vert="horz" lIns="91440" tIns="45720" rIns="91440" bIns="45720" rtlCol="0" anchor="ctr">
            <a:normAutofit/>
          </a:bodyPr>
          <a:lstStyle/>
          <a:p>
            <a:pPr>
              <a:spcAft>
                <a:spcPts val="600"/>
              </a:spcAft>
              <a:defRPr/>
            </a:pPr>
            <a:fld id="{E68F1C0E-076B-4C9D-A1F8-826B44A1103B}" type="slidenum">
              <a:rPr lang="en-US" smtClean="0">
                <a:solidFill>
                  <a:prstClr val="black">
                    <a:tint val="75000"/>
                  </a:prstClr>
                </a:solidFill>
                <a:latin typeface="Calibri" panose="020F0502020204030204"/>
              </a:rPr>
              <a:pPr>
                <a:spcAft>
                  <a:spcPts val="600"/>
                </a:spcAft>
                <a:defRPr/>
              </a:pPr>
              <a:t>51</a:t>
            </a:fld>
            <a:endParaRPr lang="en-US">
              <a:solidFill>
                <a:prstClr val="black">
                  <a:tint val="75000"/>
                </a:prstClr>
              </a:solidFill>
              <a:latin typeface="Calibri" panose="020F0502020204030204"/>
            </a:endParaRPr>
          </a:p>
        </p:txBody>
      </p:sp>
      <p:sp>
        <p:nvSpPr>
          <p:cNvPr id="7" name="TextBox 6">
            <a:extLst>
              <a:ext uri="{FF2B5EF4-FFF2-40B4-BE49-F238E27FC236}">
                <a16:creationId xmlns:a16="http://schemas.microsoft.com/office/drawing/2014/main" id="{2502F87D-9645-9369-1585-2521C2DF6816}"/>
              </a:ext>
            </a:extLst>
          </p:cNvPr>
          <p:cNvSpPr txBox="1"/>
          <p:nvPr/>
        </p:nvSpPr>
        <p:spPr>
          <a:xfrm>
            <a:off x="919214" y="6211094"/>
            <a:ext cx="4447842" cy="369332"/>
          </a:xfrm>
          <a:prstGeom prst="rect">
            <a:avLst/>
          </a:prstGeom>
          <a:solidFill>
            <a:schemeClr val="accent6">
              <a:lumMod val="20000"/>
              <a:lumOff val="80000"/>
            </a:schemeClr>
          </a:solidFill>
          <a:ln>
            <a:solidFill>
              <a:schemeClr val="accent3"/>
            </a:solidFill>
          </a:ln>
        </p:spPr>
        <p:txBody>
          <a:bodyPr wrap="square">
            <a:spAutoFit/>
          </a:bodyPr>
          <a:lstStyle/>
          <a:p>
            <a:pPr marL="0" marR="0"/>
            <a:r>
              <a:rPr lang="en-US" sz="1800" b="1">
                <a:solidFill>
                  <a:schemeClr val="accent3"/>
                </a:solidFill>
                <a:effectLst/>
                <a:latin typeface="Aptos" panose="020B0004020202020204" pitchFamily="34" charset="0"/>
                <a:ea typeface="Aptos" panose="020B0004020202020204" pitchFamily="34" charset="0"/>
                <a:cs typeface="Aptos" panose="020B0004020202020204" pitchFamily="34" charset="0"/>
                <a:hlinkClick r:id="rId3">
                  <a:extLst>
                    <a:ext uri="{A12FA001-AC4F-418D-AE19-62706E023703}">
                      <ahyp:hlinkClr xmlns:ahyp="http://schemas.microsoft.com/office/drawing/2018/hyperlinkcolor" val="tx"/>
                    </a:ext>
                  </a:extLst>
                </a:hlinkClick>
              </a:rPr>
              <a:t>OIG Link: </a:t>
            </a:r>
            <a:r>
              <a:rPr lang="en-US" sz="1800" b="1" u="sng">
                <a:solidFill>
                  <a:schemeClr val="accent3"/>
                </a:solidFill>
                <a:effectLst/>
                <a:latin typeface="Aptos" panose="020B0004020202020204" pitchFamily="34" charset="0"/>
                <a:ea typeface="Aptos" panose="020B0004020202020204" pitchFamily="34" charset="0"/>
                <a:cs typeface="Aptos" panose="020B0004020202020204" pitchFamily="34" charset="0"/>
                <a:hlinkClick r:id="rId3">
                  <a:extLst>
                    <a:ext uri="{A12FA001-AC4F-418D-AE19-62706E023703}">
                      <ahyp:hlinkClr xmlns:ahyp="http://schemas.microsoft.com/office/drawing/2018/hyperlinkcolor" val="tx"/>
                    </a:ext>
                  </a:extLst>
                </a:hlinkClick>
              </a:rPr>
              <a:t>https://exclusions.oig.hhs.gov/</a:t>
            </a:r>
            <a:endParaRPr lang="en-US" sz="1800" b="1">
              <a:solidFill>
                <a:schemeClr val="accent3"/>
              </a:solidFill>
              <a:effectLst/>
              <a:latin typeface="Aptos" panose="020B0004020202020204" pitchFamily="34" charset="0"/>
              <a:ea typeface="Aptos" panose="020B0004020202020204" pitchFamily="34" charset="0"/>
              <a:cs typeface="Aptos" panose="020B0004020202020204" pitchFamily="34" charset="0"/>
            </a:endParaRPr>
          </a:p>
        </p:txBody>
      </p:sp>
      <p:sp>
        <p:nvSpPr>
          <p:cNvPr id="9" name="TextBox 8">
            <a:extLst>
              <a:ext uri="{FF2B5EF4-FFF2-40B4-BE49-F238E27FC236}">
                <a16:creationId xmlns:a16="http://schemas.microsoft.com/office/drawing/2014/main" id="{87F2C214-62A0-3DE7-035E-F664A2F2430C}"/>
              </a:ext>
            </a:extLst>
          </p:cNvPr>
          <p:cNvSpPr txBox="1"/>
          <p:nvPr/>
        </p:nvSpPr>
        <p:spPr>
          <a:xfrm>
            <a:off x="5789336" y="6211094"/>
            <a:ext cx="5073730" cy="369332"/>
          </a:xfrm>
          <a:prstGeom prst="rect">
            <a:avLst/>
          </a:prstGeom>
          <a:solidFill>
            <a:schemeClr val="accent6">
              <a:lumMod val="20000"/>
              <a:lumOff val="80000"/>
            </a:schemeClr>
          </a:solidFill>
          <a:ln>
            <a:solidFill>
              <a:schemeClr val="accent3"/>
            </a:solidFill>
          </a:ln>
        </p:spPr>
        <p:txBody>
          <a:bodyPr wrap="square">
            <a:spAutoFit/>
          </a:bodyPr>
          <a:lstStyle/>
          <a:p>
            <a:pPr marL="0" marR="0"/>
            <a:r>
              <a:rPr lang="en-US" sz="1800" b="1">
                <a:solidFill>
                  <a:schemeClr val="accent3"/>
                </a:solidFill>
                <a:effectLst/>
                <a:latin typeface="+mj-lt"/>
                <a:ea typeface="Aptos" panose="020B0004020202020204" pitchFamily="34" charset="0"/>
                <a:cs typeface="Aptos" panose="020B0004020202020204" pitchFamily="34" charset="0"/>
                <a:hlinkClick r:id="rId4">
                  <a:extLst>
                    <a:ext uri="{A12FA001-AC4F-418D-AE19-62706E023703}">
                      <ahyp:hlinkClr xmlns:ahyp="http://schemas.microsoft.com/office/drawing/2018/hyperlinkcolor" val="tx"/>
                    </a:ext>
                  </a:extLst>
                </a:hlinkClick>
              </a:rPr>
              <a:t>NAAR</a:t>
            </a:r>
            <a:r>
              <a:rPr lang="en-US" sz="1800" b="1">
                <a:solidFill>
                  <a:schemeClr val="accent3"/>
                </a:solidFill>
                <a:effectLst/>
                <a:latin typeface="Aptos" panose="020B0004020202020204" pitchFamily="34" charset="0"/>
                <a:ea typeface="Aptos" panose="020B0004020202020204" pitchFamily="34" charset="0"/>
                <a:cs typeface="Aptos" panose="020B0004020202020204" pitchFamily="34" charset="0"/>
                <a:hlinkClick r:id="rId4">
                  <a:extLst>
                    <a:ext uri="{A12FA001-AC4F-418D-AE19-62706E023703}">
                      <ahyp:hlinkClr xmlns:ahyp="http://schemas.microsoft.com/office/drawing/2018/hyperlinkcolor" val="tx"/>
                    </a:ext>
                  </a:extLst>
                </a:hlinkClick>
              </a:rPr>
              <a:t> Link: </a:t>
            </a:r>
            <a:r>
              <a:rPr lang="en-US" sz="1800" b="1" u="sng">
                <a:solidFill>
                  <a:schemeClr val="accent3"/>
                </a:solidFill>
                <a:effectLst/>
                <a:latin typeface="Aptos" panose="020B0004020202020204" pitchFamily="34" charset="0"/>
                <a:ea typeface="Aptos" panose="020B0004020202020204" pitchFamily="34" charset="0"/>
                <a:cs typeface="Aptos" panose="020B0004020202020204" pitchFamily="34" charset="0"/>
              </a:rPr>
              <a:t>https://ms.tmutest.com/search</a:t>
            </a:r>
            <a:endParaRPr lang="en-US" sz="1800">
              <a:solidFill>
                <a:schemeClr val="accent3"/>
              </a:solidFill>
              <a:effectLst/>
              <a:latin typeface="Aptos" panose="020B0004020202020204" pitchFamily="34" charset="0"/>
              <a:ea typeface="Aptos" panose="020B0004020202020204" pitchFamily="34" charset="0"/>
              <a:cs typeface="Aptos" panose="020B0004020202020204" pitchFamily="34" charset="0"/>
            </a:endParaRPr>
          </a:p>
        </p:txBody>
      </p:sp>
      <p:graphicFrame>
        <p:nvGraphicFramePr>
          <p:cNvPr id="13" name="TextBox 4">
            <a:extLst>
              <a:ext uri="{FF2B5EF4-FFF2-40B4-BE49-F238E27FC236}">
                <a16:creationId xmlns:a16="http://schemas.microsoft.com/office/drawing/2014/main" id="{19DE6EB9-7131-2ECA-1492-98C50A214F20}"/>
              </a:ext>
            </a:extLst>
          </p:cNvPr>
          <p:cNvGraphicFramePr/>
          <p:nvPr/>
        </p:nvGraphicFramePr>
        <p:xfrm>
          <a:off x="278613" y="1424539"/>
          <a:ext cx="11290953" cy="462012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845797822"/>
      </p:ext>
    </p:extLst>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con">
            <a:extLst>
              <a:ext uri="{FF2B5EF4-FFF2-40B4-BE49-F238E27FC236}">
                <a16:creationId xmlns:a16="http://schemas.microsoft.com/office/drawing/2014/main" id="{B6788435-9F04-619A-F592-A514144014AC}"/>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 r="-787" b="7814"/>
          <a:stretch/>
        </p:blipFill>
        <p:spPr>
          <a:xfrm>
            <a:off x="235973" y="3653982"/>
            <a:ext cx="2451004" cy="2421194"/>
          </a:xfrm>
          <a:prstGeom prst="rect">
            <a:avLst/>
          </a:prstGeom>
          <a:effectLst>
            <a:softEdge rad="635000"/>
          </a:effectLst>
        </p:spPr>
      </p:pic>
      <p:graphicFrame>
        <p:nvGraphicFramePr>
          <p:cNvPr id="7" name="Content Placeholder 3">
            <a:extLst>
              <a:ext uri="{FF2B5EF4-FFF2-40B4-BE49-F238E27FC236}">
                <a16:creationId xmlns:a16="http://schemas.microsoft.com/office/drawing/2014/main" id="{27006C66-22E3-39D4-0F20-FF780ED04243}"/>
              </a:ext>
            </a:extLst>
          </p:cNvPr>
          <p:cNvGraphicFramePr>
            <a:graphicFrameLocks/>
          </p:cNvGraphicFramePr>
          <p:nvPr/>
        </p:nvGraphicFramePr>
        <p:xfrm>
          <a:off x="3254969" y="189991"/>
          <a:ext cx="8231015" cy="65525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a:extLst>
              <a:ext uri="{FF2B5EF4-FFF2-40B4-BE49-F238E27FC236}">
                <a16:creationId xmlns:a16="http://schemas.microsoft.com/office/drawing/2014/main" id="{6A2ECB15-AF54-DA4B-4338-2BFCCF2C2D31}"/>
              </a:ext>
            </a:extLst>
          </p:cNvPr>
          <p:cNvSpPr txBox="1"/>
          <p:nvPr/>
        </p:nvSpPr>
        <p:spPr>
          <a:xfrm>
            <a:off x="235973" y="782824"/>
            <a:ext cx="2655009" cy="2246769"/>
          </a:xfrm>
          <a:prstGeom prst="rect">
            <a:avLst/>
          </a:prstGeom>
          <a:noFill/>
        </p:spPr>
        <p:txBody>
          <a:bodyPr wrap="square">
            <a:spAutoFit/>
          </a:bodyPr>
          <a:lstStyle/>
          <a:p>
            <a:r>
              <a:rPr lang="en-US" sz="2800" b="1">
                <a:solidFill>
                  <a:schemeClr val="accent6">
                    <a:lumMod val="75000"/>
                  </a:schemeClr>
                </a:solidFill>
                <a:latin typeface="+mj-lt"/>
                <a:cs typeface="Times New Roman" panose="02020603050405020304" pitchFamily="18" charset="0"/>
              </a:rPr>
              <a:t>Frequent Issues of Non-Compliance, Staffing Requirements </a:t>
            </a:r>
          </a:p>
        </p:txBody>
      </p:sp>
      <p:sp>
        <p:nvSpPr>
          <p:cNvPr id="2" name="Date Placeholder 1">
            <a:extLst>
              <a:ext uri="{FF2B5EF4-FFF2-40B4-BE49-F238E27FC236}">
                <a16:creationId xmlns:a16="http://schemas.microsoft.com/office/drawing/2014/main" id="{FA9F5CDA-BF95-4B4B-A9FE-EC306FA3B71E}"/>
              </a:ext>
            </a:extLst>
          </p:cNvPr>
          <p:cNvSpPr>
            <a:spLocks noGrp="1"/>
          </p:cNvSpPr>
          <p:nvPr>
            <p:ph type="dt" sz="half" idx="10"/>
          </p:nvPr>
        </p:nvSpPr>
        <p:spPr/>
        <p:txBody>
          <a:bodyPr/>
          <a:lstStyle/>
          <a:p>
            <a:r>
              <a:rPr lang="en-US"/>
              <a:t>7/21/2026</a:t>
            </a:r>
          </a:p>
        </p:txBody>
      </p:sp>
      <p:sp>
        <p:nvSpPr>
          <p:cNvPr id="4" name="Slide Number Placeholder 3">
            <a:extLst>
              <a:ext uri="{FF2B5EF4-FFF2-40B4-BE49-F238E27FC236}">
                <a16:creationId xmlns:a16="http://schemas.microsoft.com/office/drawing/2014/main" id="{923DA959-E1A4-0DAC-C55D-5BAC326B7CD5}"/>
              </a:ext>
            </a:extLst>
          </p:cNvPr>
          <p:cNvSpPr>
            <a:spLocks noGrp="1"/>
          </p:cNvSpPr>
          <p:nvPr>
            <p:ph type="sldNum" sz="quarter" idx="12"/>
          </p:nvPr>
        </p:nvSpPr>
        <p:spPr/>
        <p:txBody>
          <a:bodyPr/>
          <a:lstStyle/>
          <a:p>
            <a:fld id="{E68F1C0E-076B-4C9D-A1F8-826B44A1103B}" type="slidenum">
              <a:rPr lang="en-US" smtClean="0"/>
              <a:t>52</a:t>
            </a:fld>
            <a:endParaRPr lang="en-US"/>
          </a:p>
        </p:txBody>
      </p:sp>
    </p:spTree>
    <p:extLst>
      <p:ext uri="{BB962C8B-B14F-4D97-AF65-F5344CB8AC3E}">
        <p14:creationId xmlns:p14="http://schemas.microsoft.com/office/powerpoint/2010/main" val="1056246694"/>
      </p:ext>
    </p:ext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959557D-1853-4965-4A4F-A24527C53741}"/>
              </a:ext>
            </a:extLst>
          </p:cNvPr>
          <p:cNvSpPr>
            <a:spLocks noGrp="1"/>
          </p:cNvSpPr>
          <p:nvPr>
            <p:ph type="dt" sz="half" idx="10"/>
          </p:nvPr>
        </p:nvSpPr>
        <p:spPr/>
        <p:txBody>
          <a:bodyPr/>
          <a:lstStyle/>
          <a:p>
            <a:r>
              <a:rPr lang="en-US"/>
              <a:t>7/21/2026</a:t>
            </a:r>
          </a:p>
        </p:txBody>
      </p:sp>
      <p:sp>
        <p:nvSpPr>
          <p:cNvPr id="2" name="Slide Number Placeholder 1">
            <a:extLst>
              <a:ext uri="{FF2B5EF4-FFF2-40B4-BE49-F238E27FC236}">
                <a16:creationId xmlns:a16="http://schemas.microsoft.com/office/drawing/2014/main" id="{A68B32DE-54AA-2C18-9AC5-CEBBBD83972A}"/>
              </a:ext>
            </a:extLst>
          </p:cNvPr>
          <p:cNvSpPr>
            <a:spLocks noGrp="1"/>
          </p:cNvSpPr>
          <p:nvPr>
            <p:ph type="sldNum" sz="quarter" idx="12"/>
          </p:nvPr>
        </p:nvSpPr>
        <p:spPr/>
        <p:txBody>
          <a:bodyPr vert="horz" lIns="91440" tIns="45720" rIns="91440" bIns="45720" rtlCol="0" anchor="ctr">
            <a:normAutofit/>
          </a:bodyPr>
          <a:lstStyle/>
          <a:p>
            <a:pPr>
              <a:spcAft>
                <a:spcPts val="600"/>
              </a:spcAft>
              <a:defRPr/>
            </a:pPr>
            <a:fld id="{E68F1C0E-076B-4C9D-A1F8-826B44A1103B}" type="slidenum">
              <a:rPr lang="en-US" smtClean="0">
                <a:solidFill>
                  <a:prstClr val="black">
                    <a:tint val="75000"/>
                  </a:prstClr>
                </a:solidFill>
                <a:latin typeface="Calibri" panose="020F0502020204030204"/>
              </a:rPr>
              <a:pPr>
                <a:spcAft>
                  <a:spcPts val="600"/>
                </a:spcAft>
                <a:defRPr/>
              </a:pPr>
              <a:t>53</a:t>
            </a:fld>
            <a:endParaRPr lang="en-US">
              <a:solidFill>
                <a:prstClr val="black">
                  <a:tint val="75000"/>
                </a:prstClr>
              </a:solidFill>
              <a:latin typeface="Calibri" panose="020F0502020204030204"/>
            </a:endParaRPr>
          </a:p>
        </p:txBody>
      </p:sp>
      <p:graphicFrame>
        <p:nvGraphicFramePr>
          <p:cNvPr id="9" name="Diagram 8">
            <a:extLst>
              <a:ext uri="{FF2B5EF4-FFF2-40B4-BE49-F238E27FC236}">
                <a16:creationId xmlns:a16="http://schemas.microsoft.com/office/drawing/2014/main" id="{01E5A1E9-DA58-373B-6826-AA3B0BE09024}"/>
              </a:ext>
            </a:extLst>
          </p:cNvPr>
          <p:cNvGraphicFramePr/>
          <p:nvPr/>
        </p:nvGraphicFramePr>
        <p:xfrm>
          <a:off x="277929" y="1509345"/>
          <a:ext cx="11636141" cy="48470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ADD8F1A5-2E21-1E11-AE07-2D0FA7AE2154}"/>
              </a:ext>
            </a:extLst>
          </p:cNvPr>
          <p:cNvSpPr txBox="1"/>
          <p:nvPr/>
        </p:nvSpPr>
        <p:spPr>
          <a:xfrm>
            <a:off x="344103" y="185906"/>
            <a:ext cx="6097604" cy="1323439"/>
          </a:xfrm>
          <a:prstGeom prst="rect">
            <a:avLst/>
          </a:prstGeom>
          <a:noFill/>
        </p:spPr>
        <p:txBody>
          <a:bodyPr wrap="square">
            <a:spAutoFit/>
          </a:bodyPr>
          <a:lstStyle/>
          <a:p>
            <a:pPr lvl="0"/>
            <a:r>
              <a:rPr lang="en-US" sz="4000" b="1">
                <a:solidFill>
                  <a:srgbClr val="676D7F"/>
                </a:solidFill>
                <a:latin typeface="+mj-lt"/>
              </a:rPr>
              <a:t>Primary &amp; Auxiliary Services</a:t>
            </a:r>
          </a:p>
        </p:txBody>
      </p:sp>
    </p:spTree>
    <p:extLst>
      <p:ext uri="{BB962C8B-B14F-4D97-AF65-F5344CB8AC3E}">
        <p14:creationId xmlns:p14="http://schemas.microsoft.com/office/powerpoint/2010/main" val="12723283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3D7BC6C-28AB-F554-475B-D98DC48892AB}"/>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7163306" y="335205"/>
            <a:ext cx="5028694" cy="61610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DC06EAF-99A9-82B4-781F-42691D7D8570}"/>
              </a:ext>
            </a:extLst>
          </p:cNvPr>
          <p:cNvSpPr>
            <a:spLocks noGrp="1"/>
          </p:cNvSpPr>
          <p:nvPr>
            <p:ph type="title"/>
          </p:nvPr>
        </p:nvSpPr>
        <p:spPr>
          <a:xfrm>
            <a:off x="1109912" y="298820"/>
            <a:ext cx="5181597" cy="680637"/>
          </a:xfrm>
          <a:solidFill>
            <a:schemeClr val="bg2">
              <a:lumMod val="90000"/>
            </a:schemeClr>
          </a:solidFill>
          <a:ln w="38100">
            <a:solidFill>
              <a:srgbClr val="676D7F"/>
            </a:solidFill>
          </a:ln>
        </p:spPr>
        <p:txBody>
          <a:bodyPr>
            <a:normAutofit fontScale="90000"/>
          </a:bodyPr>
          <a:lstStyle/>
          <a:p>
            <a:pPr algn="ctr"/>
            <a:r>
              <a:rPr lang="en-US" sz="4300" b="1">
                <a:solidFill>
                  <a:srgbClr val="676D7F"/>
                </a:solidFill>
                <a:cs typeface="Times New Roman" panose="02020603050405020304" pitchFamily="18" charset="0"/>
              </a:rPr>
              <a:t>Food Services</a:t>
            </a:r>
          </a:p>
        </p:txBody>
      </p:sp>
      <p:sp>
        <p:nvSpPr>
          <p:cNvPr id="3" name="Content Placeholder 2">
            <a:extLst>
              <a:ext uri="{FF2B5EF4-FFF2-40B4-BE49-F238E27FC236}">
                <a16:creationId xmlns:a16="http://schemas.microsoft.com/office/drawing/2014/main" id="{B53B0B87-5698-A182-5F9B-2AE1582563AC}"/>
              </a:ext>
            </a:extLst>
          </p:cNvPr>
          <p:cNvSpPr>
            <a:spLocks noGrp="1"/>
          </p:cNvSpPr>
          <p:nvPr>
            <p:ph sz="half" idx="1"/>
          </p:nvPr>
        </p:nvSpPr>
        <p:spPr>
          <a:xfrm>
            <a:off x="304512" y="1168400"/>
            <a:ext cx="6792395" cy="5841999"/>
          </a:xfrm>
        </p:spPr>
        <p:txBody>
          <a:bodyPr vert="horz" lIns="91440" tIns="45720" rIns="91440" bIns="45720" rtlCol="0" anchor="t">
            <a:normAutofit fontScale="85000" lnSpcReduction="20000"/>
          </a:bodyPr>
          <a:lstStyle/>
          <a:p>
            <a:pPr marL="0" indent="0" algn="ctr">
              <a:buNone/>
            </a:pPr>
            <a:endParaRPr lang="en-US" sz="1400" b="1" u="sng">
              <a:solidFill>
                <a:srgbClr val="B82E6C"/>
              </a:solidFill>
            </a:endParaRPr>
          </a:p>
          <a:p>
            <a:pPr marL="514350" indent="-457200">
              <a:lnSpc>
                <a:spcPct val="90000"/>
              </a:lnSpc>
              <a:spcAft>
                <a:spcPts val="600"/>
              </a:spcAft>
              <a:buFont typeface="Wingdings" panose="05000000000000000000" pitchFamily="2" charset="2"/>
              <a:buChar char="§"/>
            </a:pPr>
            <a:r>
              <a:rPr lang="en-US">
                <a:solidFill>
                  <a:srgbClr val="676D7F"/>
                </a:solidFill>
              </a:rPr>
              <a:t>Providers must maintain records of service utilization including receipts of purchase, catering contracts, and copies of agency or caterer’s MSDH grade.</a:t>
            </a:r>
          </a:p>
          <a:p>
            <a:pPr marL="514350" indent="-457200">
              <a:spcAft>
                <a:spcPts val="600"/>
              </a:spcAft>
              <a:buFont typeface="Wingdings" panose="05000000000000000000" pitchFamily="2" charset="2"/>
              <a:buChar char="§"/>
            </a:pPr>
            <a:r>
              <a:rPr lang="en-US" sz="2800">
                <a:solidFill>
                  <a:srgbClr val="676D7F"/>
                </a:solidFill>
              </a:rPr>
              <a:t>Home Delivered Meals (HDMs), </a:t>
            </a:r>
            <a:r>
              <a:rPr lang="en-US">
                <a:solidFill>
                  <a:srgbClr val="676D7F"/>
                </a:solidFill>
              </a:rPr>
              <a:t>fast</a:t>
            </a:r>
            <a:r>
              <a:rPr lang="en-US" sz="2800">
                <a:solidFill>
                  <a:srgbClr val="676D7F"/>
                </a:solidFill>
              </a:rPr>
              <a:t> </a:t>
            </a:r>
            <a:r>
              <a:rPr lang="en-US">
                <a:solidFill>
                  <a:srgbClr val="676D7F"/>
                </a:solidFill>
              </a:rPr>
              <a:t>food</a:t>
            </a:r>
            <a:r>
              <a:rPr lang="en-US" sz="2800">
                <a:solidFill>
                  <a:srgbClr val="676D7F"/>
                </a:solidFill>
              </a:rPr>
              <a:t>, and other government funded meal programs cannot be served in lieu of one (1) meal and two (2) snacks included as a component of </a:t>
            </a:r>
            <a:r>
              <a:rPr lang="en-US">
                <a:solidFill>
                  <a:srgbClr val="676D7F"/>
                </a:solidFill>
              </a:rPr>
              <a:t>ADC food</a:t>
            </a:r>
            <a:r>
              <a:rPr lang="en-US" sz="2800">
                <a:solidFill>
                  <a:srgbClr val="676D7F"/>
                </a:solidFill>
              </a:rPr>
              <a:t> services.</a:t>
            </a:r>
          </a:p>
          <a:p>
            <a:pPr marL="514350" indent="-457200">
              <a:spcAft>
                <a:spcPts val="600"/>
              </a:spcAft>
              <a:buFont typeface="Wingdings" panose="05000000000000000000" pitchFamily="2" charset="2"/>
              <a:buChar char="§"/>
            </a:pPr>
            <a:r>
              <a:rPr lang="en-US" sz="2800">
                <a:solidFill>
                  <a:srgbClr val="676D7F"/>
                </a:solidFill>
              </a:rPr>
              <a:t>If food is prepared on site, the facility must have a permit to operate a kitchen from MS State Dept of Health (MSDH).</a:t>
            </a:r>
          </a:p>
          <a:p>
            <a:pPr marL="514350" indent="-457200">
              <a:spcAft>
                <a:spcPts val="600"/>
              </a:spcAft>
              <a:buFont typeface="Wingdings" panose="05000000000000000000" pitchFamily="2" charset="2"/>
              <a:buChar char="§"/>
            </a:pPr>
            <a:r>
              <a:rPr lang="en-US" sz="2800">
                <a:solidFill>
                  <a:srgbClr val="676D7F"/>
                </a:solidFill>
              </a:rPr>
              <a:t>If food is not prepared on site,</a:t>
            </a:r>
            <a:r>
              <a:rPr lang="en-US">
                <a:solidFill>
                  <a:srgbClr val="676D7F"/>
                </a:solidFill>
              </a:rPr>
              <a:t> the facility must contract with and utilize a food service provider/caterer licensed by MSDH to provide nutritionally well-balanced meals that address the dietary needs of beneficiaries.</a:t>
            </a:r>
            <a:endParaRPr lang="en-US" sz="2800">
              <a:solidFill>
                <a:srgbClr val="676D7F"/>
              </a:solidFill>
            </a:endParaRPr>
          </a:p>
          <a:p>
            <a:pPr marL="0" indent="0">
              <a:buNone/>
            </a:pPr>
            <a:endParaRPr lang="en-US" u="sng"/>
          </a:p>
        </p:txBody>
      </p:sp>
      <p:sp>
        <p:nvSpPr>
          <p:cNvPr id="4" name="Date Placeholder 3">
            <a:extLst>
              <a:ext uri="{FF2B5EF4-FFF2-40B4-BE49-F238E27FC236}">
                <a16:creationId xmlns:a16="http://schemas.microsoft.com/office/drawing/2014/main" id="{02E78041-B99C-10C6-A0D8-966505D0DCF8}"/>
              </a:ext>
            </a:extLst>
          </p:cNvPr>
          <p:cNvSpPr>
            <a:spLocks noGrp="1"/>
          </p:cNvSpPr>
          <p:nvPr>
            <p:ph type="dt" sz="half" idx="10"/>
          </p:nvPr>
        </p:nvSpPr>
        <p:spPr/>
        <p:txBody>
          <a:bodyPr/>
          <a:lstStyle/>
          <a:p>
            <a:r>
              <a:rPr lang="en-US"/>
              <a:t>7/21/2026</a:t>
            </a:r>
          </a:p>
        </p:txBody>
      </p:sp>
      <p:sp>
        <p:nvSpPr>
          <p:cNvPr id="6" name="Slide Number Placeholder 5">
            <a:extLst>
              <a:ext uri="{FF2B5EF4-FFF2-40B4-BE49-F238E27FC236}">
                <a16:creationId xmlns:a16="http://schemas.microsoft.com/office/drawing/2014/main" id="{E678F9FB-1146-8EB6-6B71-E53D18F7AFA1}"/>
              </a:ext>
            </a:extLst>
          </p:cNvPr>
          <p:cNvSpPr>
            <a:spLocks noGrp="1"/>
          </p:cNvSpPr>
          <p:nvPr>
            <p:ph type="sldNum" sz="quarter" idx="12"/>
          </p:nvPr>
        </p:nvSpPr>
        <p:spPr/>
        <p:txBody>
          <a:bodyPr/>
          <a:lstStyle/>
          <a:p>
            <a:fld id="{E68F1C0E-076B-4C9D-A1F8-826B44A1103B}" type="slidenum">
              <a:rPr lang="en-US" smtClean="0"/>
              <a:t>54</a:t>
            </a:fld>
            <a:endParaRPr lang="en-US"/>
          </a:p>
        </p:txBody>
      </p:sp>
      <p:pic>
        <p:nvPicPr>
          <p:cNvPr id="7" name="More Info Pic">
            <a:extLst>
              <a:ext uri="{FF2B5EF4-FFF2-40B4-BE49-F238E27FC236}">
                <a16:creationId xmlns:a16="http://schemas.microsoft.com/office/drawing/2014/main" id="{2FE135CC-7E6B-9DA2-E629-1A1393F16409}"/>
              </a:ext>
            </a:extLst>
          </p:cNvPr>
          <p:cNvPicPr>
            <a:picLocks noChangeAspect="1"/>
          </p:cNvPicPr>
          <p:nvPr/>
        </p:nvPicPr>
        <p:blipFill>
          <a:blip r:embed="rId4"/>
          <a:stretch>
            <a:fillRect/>
          </a:stretch>
        </p:blipFill>
        <p:spPr>
          <a:xfrm>
            <a:off x="10904382" y="42151"/>
            <a:ext cx="1168437" cy="639112"/>
          </a:xfrm>
          <a:prstGeom prst="rect">
            <a:avLst/>
          </a:prstGeom>
        </p:spPr>
      </p:pic>
      <p:sp>
        <p:nvSpPr>
          <p:cNvPr id="8" name="More Info Text">
            <a:extLst>
              <a:ext uri="{FF2B5EF4-FFF2-40B4-BE49-F238E27FC236}">
                <a16:creationId xmlns:a16="http://schemas.microsoft.com/office/drawing/2014/main" id="{2BDD3D24-6538-FF40-07B8-972100B2E253}"/>
              </a:ext>
            </a:extLst>
          </p:cNvPr>
          <p:cNvSpPr/>
          <p:nvPr/>
        </p:nvSpPr>
        <p:spPr>
          <a:xfrm>
            <a:off x="5953897" y="2812981"/>
            <a:ext cx="4028303" cy="1909454"/>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14300" indent="0">
              <a:lnSpc>
                <a:spcPct val="90000"/>
              </a:lnSpc>
              <a:spcAft>
                <a:spcPts val="600"/>
              </a:spcAft>
              <a:buFont typeface="Wingdings" panose="05000000000000000000" pitchFamily="2" charset="2"/>
              <a:buNone/>
            </a:pPr>
            <a:r>
              <a:rPr lang="en-US" sz="1800" kern="120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As a reminder, if food is prepared on site, refer back to the staffing requirements for a </a:t>
            </a:r>
            <a:r>
              <a:rPr lang="en-US">
                <a:solidFill>
                  <a:schemeClr val="bg1"/>
                </a:solidFill>
                <a:latin typeface="Aptos" panose="020B0004020202020204" pitchFamily="34" charset="0"/>
                <a:ea typeface="Times New Roman" panose="02020603050405020304" pitchFamily="18" charset="0"/>
                <a:cs typeface="Times New Roman" panose="02020603050405020304" pitchFamily="18" charset="0"/>
              </a:rPr>
              <a:t>S</a:t>
            </a:r>
            <a:r>
              <a:rPr lang="en-US" sz="1800" kern="120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ervSafe certified employee.</a:t>
            </a:r>
          </a:p>
        </p:txBody>
      </p:sp>
    </p:spTree>
    <p:extLst>
      <p:ext uri="{BB962C8B-B14F-4D97-AF65-F5344CB8AC3E}">
        <p14:creationId xmlns:p14="http://schemas.microsoft.com/office/powerpoint/2010/main" val="32140203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out)">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3" restart="whenNotActive" fill="hold" evtFilter="cancelBubble" nodeType="interactiveSeq">
                <p:stCondLst>
                  <p:cond evt="onClick" delay="0">
                    <p:tgtEl>
                      <p:spTgt spid="8"/>
                    </p:tgtEl>
                  </p:cond>
                </p:stCondLst>
                <p:endSync evt="end" delay="0">
                  <p:rtn val="all"/>
                </p:endSync>
                <p:childTnLst>
                  <p:par>
                    <p:cTn id="14" fill="hold">
                      <p:stCondLst>
                        <p:cond delay="0"/>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P spid="8" grpId="1"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2348B42-4362-A370-5BAE-5C54A2C19225}"/>
              </a:ext>
            </a:extLst>
          </p:cNvPr>
          <p:cNvSpPr txBox="1"/>
          <p:nvPr/>
        </p:nvSpPr>
        <p:spPr>
          <a:xfrm>
            <a:off x="2576276" y="1057948"/>
            <a:ext cx="3708479" cy="848795"/>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800" b="1">
                <a:latin typeface="+mj-lt"/>
                <a:ea typeface="+mj-ea"/>
                <a:cs typeface="+mj-cs"/>
              </a:rPr>
              <a:t>Food Storage</a:t>
            </a:r>
          </a:p>
        </p:txBody>
      </p:sp>
      <p:pic>
        <p:nvPicPr>
          <p:cNvPr id="9" name="Picture 8">
            <a:extLst>
              <a:ext uri="{FF2B5EF4-FFF2-40B4-BE49-F238E27FC236}">
                <a16:creationId xmlns:a16="http://schemas.microsoft.com/office/drawing/2014/main" id="{F2886776-132B-F3E9-90A2-DF931035EBC3}"/>
              </a:ext>
            </a:extLst>
          </p:cNvPr>
          <p:cNvPicPr>
            <a:picLocks noChangeAspect="1"/>
          </p:cNvPicPr>
          <p:nvPr/>
        </p:nvPicPr>
        <p:blipFill>
          <a:blip r:embed="rId3"/>
          <a:stretch>
            <a:fillRect/>
          </a:stretch>
        </p:blipFill>
        <p:spPr>
          <a:xfrm>
            <a:off x="561966" y="2602990"/>
            <a:ext cx="4848932" cy="3648820"/>
          </a:xfrm>
          <a:prstGeom prst="rect">
            <a:avLst/>
          </a:prstGeom>
        </p:spPr>
      </p:pic>
      <p:pic>
        <p:nvPicPr>
          <p:cNvPr id="7" name="Picture 6">
            <a:extLst>
              <a:ext uri="{FF2B5EF4-FFF2-40B4-BE49-F238E27FC236}">
                <a16:creationId xmlns:a16="http://schemas.microsoft.com/office/drawing/2014/main" id="{3B9F2B3E-D6CF-956C-B20F-B5E812259905}"/>
              </a:ext>
            </a:extLst>
          </p:cNvPr>
          <p:cNvPicPr>
            <a:picLocks noChangeAspect="1"/>
          </p:cNvPicPr>
          <p:nvPr/>
        </p:nvPicPr>
        <p:blipFill>
          <a:blip r:embed="rId4"/>
          <a:stretch>
            <a:fillRect/>
          </a:stretch>
        </p:blipFill>
        <p:spPr>
          <a:xfrm>
            <a:off x="7036906" y="175129"/>
            <a:ext cx="4054281" cy="2927279"/>
          </a:xfrm>
          <a:prstGeom prst="rect">
            <a:avLst/>
          </a:prstGeom>
        </p:spPr>
      </p:pic>
      <p:pic>
        <p:nvPicPr>
          <p:cNvPr id="2" name="Picture 2" descr="IMPORTANT INFORMATION – CORONAVIRUS** PLEASE READ ** - Makants Greyhound  Rescue N.W">
            <a:extLst>
              <a:ext uri="{FF2B5EF4-FFF2-40B4-BE49-F238E27FC236}">
                <a16:creationId xmlns:a16="http://schemas.microsoft.com/office/drawing/2014/main" id="{542BB722-3CC1-2BF9-9F0B-2F897345007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44053" y="74201"/>
            <a:ext cx="1334271" cy="132426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37505AF9-E5E1-70ED-9EA0-81971198141C}"/>
              </a:ext>
            </a:extLst>
          </p:cNvPr>
          <p:cNvPicPr>
            <a:picLocks noChangeAspect="1"/>
          </p:cNvPicPr>
          <p:nvPr/>
        </p:nvPicPr>
        <p:blipFill>
          <a:blip r:embed="rId6"/>
          <a:stretch>
            <a:fillRect/>
          </a:stretch>
        </p:blipFill>
        <p:spPr>
          <a:xfrm>
            <a:off x="6096000" y="3429000"/>
            <a:ext cx="4189886" cy="3226212"/>
          </a:xfrm>
          <a:prstGeom prst="rect">
            <a:avLst/>
          </a:prstGeom>
        </p:spPr>
      </p:pic>
      <p:pic>
        <p:nvPicPr>
          <p:cNvPr id="4" name="More Info Pic">
            <a:extLst>
              <a:ext uri="{FF2B5EF4-FFF2-40B4-BE49-F238E27FC236}">
                <a16:creationId xmlns:a16="http://schemas.microsoft.com/office/drawing/2014/main" id="{C174FC96-1F40-4D35-1704-6392F2FE42AF}"/>
              </a:ext>
            </a:extLst>
          </p:cNvPr>
          <p:cNvPicPr>
            <a:picLocks noChangeAspect="1"/>
          </p:cNvPicPr>
          <p:nvPr/>
        </p:nvPicPr>
        <p:blipFill>
          <a:blip r:embed="rId7"/>
          <a:stretch>
            <a:fillRect/>
          </a:stretch>
        </p:blipFill>
        <p:spPr>
          <a:xfrm>
            <a:off x="10921155" y="5378003"/>
            <a:ext cx="1168437" cy="639112"/>
          </a:xfrm>
          <a:prstGeom prst="rect">
            <a:avLst/>
          </a:prstGeom>
        </p:spPr>
      </p:pic>
      <p:sp>
        <p:nvSpPr>
          <p:cNvPr id="5" name="More Info Text">
            <a:extLst>
              <a:ext uri="{FF2B5EF4-FFF2-40B4-BE49-F238E27FC236}">
                <a16:creationId xmlns:a16="http://schemas.microsoft.com/office/drawing/2014/main" id="{98C55939-A703-5056-FBDB-D6D55875897E}"/>
              </a:ext>
            </a:extLst>
          </p:cNvPr>
          <p:cNvSpPr/>
          <p:nvPr/>
        </p:nvSpPr>
        <p:spPr>
          <a:xfrm>
            <a:off x="6352800" y="2020624"/>
            <a:ext cx="4028303" cy="4662247"/>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All foods &amp; chemicals must be properly stored.</a:t>
            </a:r>
          </a:p>
          <a:p>
            <a:endParaRPr lang="en-US"/>
          </a:p>
          <a:p>
            <a:r>
              <a:rPr lang="en-US"/>
              <a:t>Foods should be frequently checked for expiration dates and expired foods must be disposed of.</a:t>
            </a:r>
          </a:p>
          <a:p>
            <a:endParaRPr lang="en-US"/>
          </a:p>
          <a:p>
            <a:r>
              <a:rPr lang="en-US"/>
              <a:t>Providers who do not have a kitchen permit from MSDH should not be storing food items other than condiments and snacks.</a:t>
            </a:r>
          </a:p>
        </p:txBody>
      </p:sp>
    </p:spTree>
    <p:extLst>
      <p:ext uri="{BB962C8B-B14F-4D97-AF65-F5344CB8AC3E}">
        <p14:creationId xmlns:p14="http://schemas.microsoft.com/office/powerpoint/2010/main" val="2239744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5" grpId="0" animBg="1"/>
      <p:bldP spid="5" grpId="1"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85D48-8811-D40D-9227-102D89F7F3A2}"/>
              </a:ext>
            </a:extLst>
          </p:cNvPr>
          <p:cNvSpPr>
            <a:spLocks noGrp="1"/>
          </p:cNvSpPr>
          <p:nvPr>
            <p:ph type="title"/>
          </p:nvPr>
        </p:nvSpPr>
        <p:spPr>
          <a:xfrm>
            <a:off x="294289" y="517526"/>
            <a:ext cx="2916865" cy="2911474"/>
          </a:xfrm>
          <a:ln w="38100">
            <a:noFill/>
          </a:ln>
        </p:spPr>
        <p:txBody>
          <a:bodyPr>
            <a:normAutofit/>
          </a:bodyPr>
          <a:lstStyle/>
          <a:p>
            <a:r>
              <a:rPr lang="en-US" sz="3600" b="1">
                <a:solidFill>
                  <a:srgbClr val="676D7F"/>
                </a:solidFill>
                <a:latin typeface="+mj-lt"/>
                <a:cs typeface="Times New Roman" panose="02020603050405020304" pitchFamily="18" charset="0"/>
              </a:rPr>
              <a:t>Frequent Issues of Non-Compliance, </a:t>
            </a:r>
            <a:r>
              <a:rPr lang="en-US" sz="3600" b="1">
                <a:solidFill>
                  <a:srgbClr val="676D7F"/>
                </a:solidFill>
                <a:cs typeface="Times New Roman" panose="02020603050405020304" pitchFamily="18" charset="0"/>
              </a:rPr>
              <a:t>Food Services</a:t>
            </a:r>
          </a:p>
        </p:txBody>
      </p:sp>
      <p:sp>
        <p:nvSpPr>
          <p:cNvPr id="3" name="Date Placeholder 2">
            <a:extLst>
              <a:ext uri="{FF2B5EF4-FFF2-40B4-BE49-F238E27FC236}">
                <a16:creationId xmlns:a16="http://schemas.microsoft.com/office/drawing/2014/main" id="{55927366-8CE1-32A4-7AE0-ECB633B1CF5F}"/>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67F77071-13C5-1B26-898A-6027FDD4F9C3}"/>
              </a:ext>
            </a:extLst>
          </p:cNvPr>
          <p:cNvSpPr>
            <a:spLocks noGrp="1"/>
          </p:cNvSpPr>
          <p:nvPr>
            <p:ph type="sldNum" sz="quarter" idx="12"/>
          </p:nvPr>
        </p:nvSpPr>
        <p:spPr/>
        <p:txBody>
          <a:bodyPr/>
          <a:lstStyle/>
          <a:p>
            <a:fld id="{E68F1C0E-076B-4C9D-A1F8-826B44A1103B}" type="slidenum">
              <a:rPr lang="en-US" smtClean="0"/>
              <a:t>56</a:t>
            </a:fld>
            <a:endParaRPr lang="en-US"/>
          </a:p>
        </p:txBody>
      </p:sp>
      <p:graphicFrame>
        <p:nvGraphicFramePr>
          <p:cNvPr id="9" name="TextBox 3">
            <a:extLst>
              <a:ext uri="{FF2B5EF4-FFF2-40B4-BE49-F238E27FC236}">
                <a16:creationId xmlns:a16="http://schemas.microsoft.com/office/drawing/2014/main" id="{F098F757-EDC6-3F88-5117-8C342DB40FDE}"/>
              </a:ext>
            </a:extLst>
          </p:cNvPr>
          <p:cNvGraphicFramePr/>
          <p:nvPr/>
        </p:nvGraphicFramePr>
        <p:xfrm>
          <a:off x="3877661" y="433488"/>
          <a:ext cx="8086725" cy="60071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11" descr="Icon">
            <a:extLst>
              <a:ext uri="{FF2B5EF4-FFF2-40B4-BE49-F238E27FC236}">
                <a16:creationId xmlns:a16="http://schemas.microsoft.com/office/drawing/2014/main" id="{CB3199C9-9384-96E7-C940-E964E27A832D}"/>
              </a:ext>
            </a:extLst>
          </p:cNvPr>
          <p:cNvPicPr>
            <a:picLocks noChangeAspect="1"/>
          </p:cNvPicPr>
          <p:nvPr/>
        </p:nvPicPr>
        <p:blipFill>
          <a:blip r:embed="rId7">
            <a:duotone>
              <a:schemeClr val="bg2">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1" r="-787" b="7814"/>
          <a:stretch/>
        </p:blipFill>
        <p:spPr>
          <a:xfrm>
            <a:off x="470870" y="3864077"/>
            <a:ext cx="2608234" cy="2576512"/>
          </a:xfrm>
          <a:prstGeom prst="rect">
            <a:avLst/>
          </a:prstGeom>
          <a:effectLst>
            <a:softEdge rad="635000"/>
          </a:effectLst>
        </p:spPr>
      </p:pic>
    </p:spTree>
    <p:extLst>
      <p:ext uri="{BB962C8B-B14F-4D97-AF65-F5344CB8AC3E}">
        <p14:creationId xmlns:p14="http://schemas.microsoft.com/office/powerpoint/2010/main" val="185912610"/>
      </p:ext>
    </p:extLst>
  </p:cSld>
  <p:clrMapOvr>
    <a:masterClrMapping/>
  </p:clrMapOvr>
  <p:transition spd="slow">
    <p:wip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E7E26-4201-0126-CE6A-EB8B15751100}"/>
              </a:ext>
            </a:extLst>
          </p:cNvPr>
          <p:cNvSpPr>
            <a:spLocks noGrp="1"/>
          </p:cNvSpPr>
          <p:nvPr>
            <p:ph type="title"/>
          </p:nvPr>
        </p:nvSpPr>
        <p:spPr>
          <a:xfrm>
            <a:off x="3303371" y="238099"/>
            <a:ext cx="4918509" cy="701509"/>
          </a:xfrm>
          <a:solidFill>
            <a:schemeClr val="bg2">
              <a:lumMod val="90000"/>
            </a:schemeClr>
          </a:solidFill>
          <a:ln w="38100">
            <a:solidFill>
              <a:srgbClr val="676D7F"/>
            </a:solidFill>
          </a:ln>
        </p:spPr>
        <p:txBody>
          <a:bodyPr>
            <a:normAutofit/>
          </a:bodyPr>
          <a:lstStyle/>
          <a:p>
            <a:pPr algn="ctr"/>
            <a:r>
              <a:rPr lang="en-US" sz="4000" b="1">
                <a:solidFill>
                  <a:srgbClr val="676D7F"/>
                </a:solidFill>
                <a:cs typeface="Times New Roman" panose="02020603050405020304" pitchFamily="18" charset="0"/>
              </a:rPr>
              <a:t>Transportation</a:t>
            </a:r>
            <a:endParaRPr lang="en-US" sz="1200"/>
          </a:p>
        </p:txBody>
      </p:sp>
      <p:sp>
        <p:nvSpPr>
          <p:cNvPr id="3" name="Content Placeholder 2">
            <a:extLst>
              <a:ext uri="{FF2B5EF4-FFF2-40B4-BE49-F238E27FC236}">
                <a16:creationId xmlns:a16="http://schemas.microsoft.com/office/drawing/2014/main" id="{598087E5-3F21-ABA0-24B2-CC67B12F9A52}"/>
              </a:ext>
            </a:extLst>
          </p:cNvPr>
          <p:cNvSpPr>
            <a:spLocks noGrp="1"/>
          </p:cNvSpPr>
          <p:nvPr>
            <p:ph sz="half" idx="1"/>
          </p:nvPr>
        </p:nvSpPr>
        <p:spPr>
          <a:xfrm>
            <a:off x="184189" y="1197150"/>
            <a:ext cx="7073260" cy="5524325"/>
          </a:xfrm>
        </p:spPr>
        <p:txBody>
          <a:bodyPr>
            <a:normAutofit/>
          </a:bodyPr>
          <a:lstStyle/>
          <a:p>
            <a:pPr marL="0" indent="0">
              <a:buNone/>
            </a:pPr>
            <a:r>
              <a:rPr lang="en-US" sz="2400">
                <a:solidFill>
                  <a:srgbClr val="676D7F"/>
                </a:solidFill>
              </a:rPr>
              <a:t>The ADC must have a sufficient number of vehicles to transport beneficiaries between their residences and the facility, and to attend facility outings. Each vehicle must meet the requirements detailed in Administrative Code, Part 208.</a:t>
            </a:r>
          </a:p>
          <a:p>
            <a:pPr marL="0" indent="0">
              <a:buNone/>
            </a:pPr>
            <a:r>
              <a:rPr lang="en-US" sz="2400" b="1">
                <a:solidFill>
                  <a:srgbClr val="676D7F"/>
                </a:solidFill>
              </a:rPr>
              <a:t>If the facility contracts transportation services:</a:t>
            </a:r>
          </a:p>
          <a:p>
            <a:pPr marL="0" indent="0">
              <a:buNone/>
            </a:pPr>
            <a:endParaRPr lang="en-US" sz="500">
              <a:solidFill>
                <a:srgbClr val="676D7F"/>
              </a:solidFill>
            </a:endParaRPr>
          </a:p>
          <a:p>
            <a:pPr>
              <a:buFont typeface="Wingdings" panose="05000000000000000000" pitchFamily="2" charset="2"/>
              <a:buChar char="§"/>
            </a:pPr>
            <a:r>
              <a:rPr lang="en-US" sz="2400">
                <a:solidFill>
                  <a:srgbClr val="676D7F"/>
                </a:solidFill>
              </a:rPr>
              <a:t>The facility must be able to show current use of the transportation contract from a licensed provider of ADA compliant transportation services. </a:t>
            </a:r>
          </a:p>
          <a:p>
            <a:pPr>
              <a:buFont typeface="Wingdings" panose="05000000000000000000" pitchFamily="2" charset="2"/>
              <a:buChar char="§"/>
            </a:pPr>
            <a:r>
              <a:rPr lang="en-US" sz="2400">
                <a:solidFill>
                  <a:srgbClr val="676D7F"/>
                </a:solidFill>
              </a:rPr>
              <a:t>The contracted entity must meet all Division of Medicaid ADC transportation, vehicle, and driver requirements.</a:t>
            </a:r>
            <a:endParaRPr lang="en-US" sz="2400" u="sng">
              <a:solidFill>
                <a:srgbClr val="676D7F"/>
              </a:solidFill>
            </a:endParaRPr>
          </a:p>
          <a:p>
            <a:endParaRPr lang="en-US"/>
          </a:p>
        </p:txBody>
      </p:sp>
      <p:pic>
        <p:nvPicPr>
          <p:cNvPr id="6" name="Content Placeholder 5" descr="A picture containing road, transport, white&#10;&#10;AI-generated content may be incorrect.">
            <a:extLst>
              <a:ext uri="{FF2B5EF4-FFF2-40B4-BE49-F238E27FC236}">
                <a16:creationId xmlns:a16="http://schemas.microsoft.com/office/drawing/2014/main" id="{F2AB5F1A-8ED5-29DA-A126-94CE4EA2328A}"/>
              </a:ext>
            </a:extLst>
          </p:cNvPr>
          <p:cNvPicPr>
            <a:picLocks noGrp="1" noChangeAspect="1"/>
          </p:cNvPicPr>
          <p:nvPr>
            <p:ph sz="half" idx="2"/>
          </p:nvPr>
        </p:nvPicPr>
        <p:blipFill>
          <a:blip r:embed="rId3" cstate="print">
            <a:alphaModFix amt="93000"/>
            <a:extLst>
              <a:ext uri="{28A0092B-C50C-407E-A947-70E740481C1C}">
                <a14:useLocalDpi xmlns:a14="http://schemas.microsoft.com/office/drawing/2010/main" val="0"/>
              </a:ext>
            </a:extLst>
          </a:blip>
          <a:srcRect l="2450" r="9420" b="-1"/>
          <a:stretch/>
        </p:blipFill>
        <p:spPr bwMode="auto">
          <a:xfrm>
            <a:off x="7257449" y="2332319"/>
            <a:ext cx="4799798" cy="3279210"/>
          </a:xfrm>
          <a:prstGeom prst="rect">
            <a:avLst/>
          </a:prstGeom>
          <a:noFill/>
          <a:effectLst>
            <a:softEdge rad="1270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a:extLst>
              <a:ext uri="{FF2B5EF4-FFF2-40B4-BE49-F238E27FC236}">
                <a16:creationId xmlns:a16="http://schemas.microsoft.com/office/drawing/2014/main" id="{9D934359-F868-29F2-7265-16DC13AC9219}"/>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CC6F89A2-A75B-6C50-54C6-AE693E222FAC}"/>
              </a:ext>
            </a:extLst>
          </p:cNvPr>
          <p:cNvSpPr>
            <a:spLocks noGrp="1"/>
          </p:cNvSpPr>
          <p:nvPr>
            <p:ph type="sldNum" sz="quarter" idx="12"/>
          </p:nvPr>
        </p:nvSpPr>
        <p:spPr/>
        <p:txBody>
          <a:bodyPr/>
          <a:lstStyle/>
          <a:p>
            <a:fld id="{E68F1C0E-076B-4C9D-A1F8-826B44A1103B}" type="slidenum">
              <a:rPr lang="en-US" smtClean="0"/>
              <a:t>57</a:t>
            </a:fld>
            <a:endParaRPr lang="en-US"/>
          </a:p>
        </p:txBody>
      </p:sp>
      <p:pic>
        <p:nvPicPr>
          <p:cNvPr id="7" name="More Info Pic">
            <a:extLst>
              <a:ext uri="{FF2B5EF4-FFF2-40B4-BE49-F238E27FC236}">
                <a16:creationId xmlns:a16="http://schemas.microsoft.com/office/drawing/2014/main" id="{BBFFF150-AACE-CBE6-D0BA-DA290B3D24D5}"/>
              </a:ext>
            </a:extLst>
          </p:cNvPr>
          <p:cNvPicPr>
            <a:picLocks noChangeAspect="1"/>
          </p:cNvPicPr>
          <p:nvPr/>
        </p:nvPicPr>
        <p:blipFill>
          <a:blip r:embed="rId4"/>
          <a:stretch>
            <a:fillRect/>
          </a:stretch>
        </p:blipFill>
        <p:spPr>
          <a:xfrm>
            <a:off x="9922475" y="163212"/>
            <a:ext cx="1930169" cy="1055764"/>
          </a:xfrm>
          <a:prstGeom prst="rect">
            <a:avLst/>
          </a:prstGeom>
        </p:spPr>
      </p:pic>
      <p:sp>
        <p:nvSpPr>
          <p:cNvPr id="8" name="More Info Text">
            <a:extLst>
              <a:ext uri="{FF2B5EF4-FFF2-40B4-BE49-F238E27FC236}">
                <a16:creationId xmlns:a16="http://schemas.microsoft.com/office/drawing/2014/main" id="{0217A9B5-E4AD-2DCF-DBA3-E9108F8B556F}"/>
              </a:ext>
            </a:extLst>
          </p:cNvPr>
          <p:cNvSpPr/>
          <p:nvPr/>
        </p:nvSpPr>
        <p:spPr>
          <a:xfrm>
            <a:off x="7573818" y="1684429"/>
            <a:ext cx="3422822" cy="4188940"/>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Vehicles used for transportation must be ADA accessible, safe, clean and well maintained. </a:t>
            </a:r>
          </a:p>
          <a:p>
            <a:endParaRPr lang="en-US"/>
          </a:p>
          <a:p>
            <a:r>
              <a:rPr lang="en-US"/>
              <a:t>Full requirements can be found under Rule 1.3 of Medicaid Administrative Code Part 208.</a:t>
            </a:r>
          </a:p>
        </p:txBody>
      </p:sp>
    </p:spTree>
    <p:extLst>
      <p:ext uri="{BB962C8B-B14F-4D97-AF65-F5344CB8AC3E}">
        <p14:creationId xmlns:p14="http://schemas.microsoft.com/office/powerpoint/2010/main" val="38161874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7"/>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P spid="8" grpId="1"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Vehicle safety inspection Vectors - Download Free High-Quality Vectors |  Magnific (formerly Freepik)">
            <a:extLst>
              <a:ext uri="{FF2B5EF4-FFF2-40B4-BE49-F238E27FC236}">
                <a16:creationId xmlns:a16="http://schemas.microsoft.com/office/drawing/2014/main" id="{18B90D31-104C-0F1C-E71F-117D729B4A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5049" y="2276596"/>
            <a:ext cx="4581404" cy="4581404"/>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a:extLst>
              <a:ext uri="{FF2B5EF4-FFF2-40B4-BE49-F238E27FC236}">
                <a16:creationId xmlns:a16="http://schemas.microsoft.com/office/drawing/2014/main" id="{1DE6F0E8-252E-2B38-2459-DA2F6A9D129E}"/>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C5A27505-216B-BCE5-DE38-E1338C0E8857}"/>
              </a:ext>
            </a:extLst>
          </p:cNvPr>
          <p:cNvSpPr>
            <a:spLocks noGrp="1"/>
          </p:cNvSpPr>
          <p:nvPr>
            <p:ph type="sldNum" sz="quarter" idx="12"/>
          </p:nvPr>
        </p:nvSpPr>
        <p:spPr/>
        <p:txBody>
          <a:bodyPr/>
          <a:lstStyle/>
          <a:p>
            <a:fld id="{E68F1C0E-076B-4C9D-A1F8-826B44A1103B}" type="slidenum">
              <a:rPr lang="en-US" smtClean="0"/>
              <a:t>58</a:t>
            </a:fld>
            <a:endParaRPr lang="en-US"/>
          </a:p>
        </p:txBody>
      </p:sp>
      <p:sp>
        <p:nvSpPr>
          <p:cNvPr id="7" name="TextBox 6">
            <a:extLst>
              <a:ext uri="{FF2B5EF4-FFF2-40B4-BE49-F238E27FC236}">
                <a16:creationId xmlns:a16="http://schemas.microsoft.com/office/drawing/2014/main" id="{27B3F91E-963A-7741-18B7-E630366161DF}"/>
              </a:ext>
            </a:extLst>
          </p:cNvPr>
          <p:cNvSpPr txBox="1"/>
          <p:nvPr/>
        </p:nvSpPr>
        <p:spPr>
          <a:xfrm>
            <a:off x="-303003" y="1313352"/>
            <a:ext cx="8197730" cy="4678204"/>
          </a:xfrm>
          <a:prstGeom prst="rect">
            <a:avLst/>
          </a:prstGeom>
          <a:noFill/>
        </p:spPr>
        <p:txBody>
          <a:bodyPr wrap="square">
            <a:spAutoFit/>
          </a:bodyPr>
          <a:lstStyle/>
          <a:p>
            <a:endParaRPr lang="en-US" b="1"/>
          </a:p>
          <a:p>
            <a:pPr marL="742950" lvl="1" indent="-285750">
              <a:buFont typeface="Arial" panose="020B0604020202020204" pitchFamily="34" charset="0"/>
              <a:buChar char="•"/>
            </a:pPr>
            <a:r>
              <a:rPr lang="en-US" sz="2000"/>
              <a:t>Be inspected by a certified mechanic prior to application, upon initial use, and bi-annually thereafter following enrollment, </a:t>
            </a:r>
            <a:br>
              <a:rPr lang="en-US" sz="2000"/>
            </a:br>
            <a:endParaRPr lang="en-US" sz="2000"/>
          </a:p>
          <a:p>
            <a:pPr marL="742950" lvl="1" indent="-285750">
              <a:buFont typeface="Arial" panose="020B0604020202020204" pitchFamily="34" charset="0"/>
              <a:buChar char="•"/>
            </a:pPr>
            <a:r>
              <a:rPr lang="en-US" sz="2000"/>
              <a:t>Ensure that records of the ADC scheduled bi-annual vehicle inspections are maintained and made available to the Division of Medicaid upon request, and </a:t>
            </a:r>
            <a:br>
              <a:rPr lang="en-US" sz="2000"/>
            </a:br>
            <a:endParaRPr lang="en-US" sz="2000"/>
          </a:p>
          <a:p>
            <a:pPr marL="742950" lvl="1" indent="-285750">
              <a:buFont typeface="Arial" panose="020B0604020202020204" pitchFamily="34" charset="0"/>
              <a:buChar char="•"/>
            </a:pPr>
            <a:r>
              <a:rPr lang="en-US" sz="2000"/>
              <a:t>Only be driven by authorized employees of the ADC provider who are compliant with these requirements or with any State or federal regulations.</a:t>
            </a:r>
          </a:p>
          <a:p>
            <a:pPr marL="742950" lvl="1" indent="-285750">
              <a:buFont typeface="Arial" panose="020B0604020202020204" pitchFamily="34" charset="0"/>
              <a:buChar char="•"/>
            </a:pPr>
            <a:endParaRPr lang="en-US" sz="2000"/>
          </a:p>
          <a:p>
            <a:pPr marL="742950" lvl="1" indent="-285750">
              <a:buFont typeface="Arial" panose="020B0604020202020204" pitchFamily="34" charset="0"/>
              <a:buChar char="•"/>
            </a:pPr>
            <a:r>
              <a:rPr lang="en-US" sz="2000"/>
              <a:t>Serve counties as determined and approved by the Division of Medicaid based on location, distance, and time required for travel.</a:t>
            </a:r>
          </a:p>
          <a:p>
            <a:pPr marL="742950" lvl="1" indent="-285750">
              <a:buFont typeface="Arial" panose="020B0604020202020204" pitchFamily="34" charset="0"/>
              <a:buChar char="•"/>
            </a:pPr>
            <a:endParaRPr lang="en-US" sz="2000"/>
          </a:p>
        </p:txBody>
      </p:sp>
      <p:pic>
        <p:nvPicPr>
          <p:cNvPr id="9" name="Picture 2" descr="IMPORTANT INFORMATION – CORONAVIRUS** PLEASE READ ** - Makants Greyhound  Rescue N.W">
            <a:extLst>
              <a:ext uri="{FF2B5EF4-FFF2-40B4-BE49-F238E27FC236}">
                <a16:creationId xmlns:a16="http://schemas.microsoft.com/office/drawing/2014/main" id="{DDB2BAC2-4068-64C9-58A3-4C3C24FBB5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8271" y="281273"/>
            <a:ext cx="1275990" cy="126573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Rounded Corners 11">
            <a:extLst>
              <a:ext uri="{FF2B5EF4-FFF2-40B4-BE49-F238E27FC236}">
                <a16:creationId xmlns:a16="http://schemas.microsoft.com/office/drawing/2014/main" id="{11005B83-8754-560C-C059-11D940288DA5}"/>
              </a:ext>
            </a:extLst>
          </p:cNvPr>
          <p:cNvSpPr/>
          <p:nvPr/>
        </p:nvSpPr>
        <p:spPr>
          <a:xfrm>
            <a:off x="110836" y="547291"/>
            <a:ext cx="9199419" cy="733701"/>
          </a:xfrm>
          <a:prstGeom prst="roundRect">
            <a:avLst/>
          </a:prstGeom>
          <a:solidFill>
            <a:schemeClr val="bg1">
              <a:lumMod val="6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rPr>
              <a:t>ADCs that provide transportation, vehicles must:</a:t>
            </a:r>
          </a:p>
        </p:txBody>
      </p:sp>
    </p:spTree>
    <p:extLst>
      <p:ext uri="{BB962C8B-B14F-4D97-AF65-F5344CB8AC3E}">
        <p14:creationId xmlns:p14="http://schemas.microsoft.com/office/powerpoint/2010/main" val="2614191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164C348-773D-D650-E0C1-E910A5F7CFF2}"/>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9F95FBD6-5790-77BF-8277-C5599BD248C0}"/>
              </a:ext>
            </a:extLst>
          </p:cNvPr>
          <p:cNvSpPr>
            <a:spLocks noGrp="1"/>
          </p:cNvSpPr>
          <p:nvPr>
            <p:ph type="sldNum" sz="quarter" idx="12"/>
          </p:nvPr>
        </p:nvSpPr>
        <p:spPr/>
        <p:txBody>
          <a:bodyPr/>
          <a:lstStyle/>
          <a:p>
            <a:fld id="{E68F1C0E-076B-4C9D-A1F8-826B44A1103B}" type="slidenum">
              <a:rPr lang="en-US" smtClean="0"/>
              <a:t>59</a:t>
            </a:fld>
            <a:endParaRPr lang="en-US"/>
          </a:p>
        </p:txBody>
      </p:sp>
      <p:graphicFrame>
        <p:nvGraphicFramePr>
          <p:cNvPr id="13" name="TextBox 3">
            <a:extLst>
              <a:ext uri="{FF2B5EF4-FFF2-40B4-BE49-F238E27FC236}">
                <a16:creationId xmlns:a16="http://schemas.microsoft.com/office/drawing/2014/main" id="{80720DD4-AA36-64BF-12F8-269F72C8C5C7}"/>
              </a:ext>
            </a:extLst>
          </p:cNvPr>
          <p:cNvGraphicFramePr/>
          <p:nvPr/>
        </p:nvGraphicFramePr>
        <p:xfrm>
          <a:off x="3524251" y="247651"/>
          <a:ext cx="8020050" cy="5961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BAE529C0-8D7F-AA52-7C97-55D6442C86AA}"/>
              </a:ext>
            </a:extLst>
          </p:cNvPr>
          <p:cNvSpPr txBox="1"/>
          <p:nvPr/>
        </p:nvSpPr>
        <p:spPr>
          <a:xfrm>
            <a:off x="258017" y="702371"/>
            <a:ext cx="3266233" cy="2308324"/>
          </a:xfrm>
          <a:prstGeom prst="rect">
            <a:avLst/>
          </a:prstGeom>
          <a:noFill/>
        </p:spPr>
        <p:txBody>
          <a:bodyPr wrap="square" rtlCol="0">
            <a:spAutoFit/>
          </a:bodyPr>
          <a:lstStyle/>
          <a:p>
            <a:r>
              <a:rPr lang="en-US" sz="3600" b="1">
                <a:solidFill>
                  <a:srgbClr val="676D7F"/>
                </a:solidFill>
                <a:latin typeface="+mj-lt"/>
                <a:cs typeface="Times New Roman" panose="02020603050405020304" pitchFamily="18" charset="0"/>
              </a:rPr>
              <a:t>Frequent Issues of Non-Compliance Transportation</a:t>
            </a:r>
          </a:p>
        </p:txBody>
      </p:sp>
      <p:sp>
        <p:nvSpPr>
          <p:cNvPr id="6" name="TextBox 5">
            <a:extLst>
              <a:ext uri="{FF2B5EF4-FFF2-40B4-BE49-F238E27FC236}">
                <a16:creationId xmlns:a16="http://schemas.microsoft.com/office/drawing/2014/main" id="{F5358AA0-C712-7319-09D4-FF24E4A741F9}"/>
              </a:ext>
            </a:extLst>
          </p:cNvPr>
          <p:cNvSpPr txBox="1"/>
          <p:nvPr/>
        </p:nvSpPr>
        <p:spPr>
          <a:xfrm>
            <a:off x="2709525" y="6396077"/>
            <a:ext cx="9384913" cy="369332"/>
          </a:xfrm>
          <a:prstGeom prst="rect">
            <a:avLst/>
          </a:prstGeom>
          <a:solidFill>
            <a:schemeClr val="bg2">
              <a:lumMod val="90000"/>
            </a:schemeClr>
          </a:solidFill>
          <a:ln w="38100">
            <a:solidFill>
              <a:srgbClr val="676D7F"/>
            </a:solidFill>
          </a:ln>
        </p:spPr>
        <p:txBody>
          <a:bodyPr wrap="square">
            <a:spAutoFit/>
          </a:bodyPr>
          <a:lstStyle/>
          <a:p>
            <a:pPr marL="0" indent="0">
              <a:buNone/>
            </a:pPr>
            <a:r>
              <a:rPr lang="en-US" sz="1800" b="1">
                <a:solidFill>
                  <a:srgbClr val="676D7F"/>
                </a:solidFill>
                <a:hlinkClick r:id="rId8">
                  <a:extLst>
                    <a:ext uri="{A12FA001-AC4F-418D-AE19-62706E023703}">
                      <ahyp:hlinkClr xmlns:ahyp="http://schemas.microsoft.com/office/drawing/2018/hyperlinkcolor" val="tx"/>
                    </a:ext>
                  </a:extLst>
                </a:hlinkClick>
              </a:rPr>
              <a:t>https://www.transit.dot.gov/regulations-and-guidance/civil-rights-ada/ada-regulations</a:t>
            </a:r>
            <a:endParaRPr lang="en-US" sz="1800" b="1">
              <a:solidFill>
                <a:srgbClr val="676D7F"/>
              </a:solidFill>
            </a:endParaRPr>
          </a:p>
        </p:txBody>
      </p:sp>
      <p:pic>
        <p:nvPicPr>
          <p:cNvPr id="2" name="Picture 1" descr="Icon">
            <a:extLst>
              <a:ext uri="{FF2B5EF4-FFF2-40B4-BE49-F238E27FC236}">
                <a16:creationId xmlns:a16="http://schemas.microsoft.com/office/drawing/2014/main" id="{572B891B-39EC-DFAE-040D-C2531613DACD}"/>
              </a:ext>
            </a:extLst>
          </p:cNvPr>
          <p:cNvPicPr>
            <a:picLocks noChangeAspect="1"/>
          </p:cNvPicPr>
          <p:nvPr/>
        </p:nvPicPr>
        <p:blipFill>
          <a:blip r:embed="rId9">
            <a:duotone>
              <a:schemeClr val="bg2">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l="-1" r="-787" b="7814"/>
          <a:stretch/>
        </p:blipFill>
        <p:spPr>
          <a:xfrm>
            <a:off x="340748" y="3399148"/>
            <a:ext cx="2451004" cy="2421194"/>
          </a:xfrm>
          <a:prstGeom prst="rect">
            <a:avLst/>
          </a:prstGeom>
          <a:effectLst>
            <a:softEdge rad="635000"/>
          </a:effectLst>
        </p:spPr>
      </p:pic>
      <p:pic>
        <p:nvPicPr>
          <p:cNvPr id="7" name="More Info Pic">
            <a:extLst>
              <a:ext uri="{FF2B5EF4-FFF2-40B4-BE49-F238E27FC236}">
                <a16:creationId xmlns:a16="http://schemas.microsoft.com/office/drawing/2014/main" id="{14A8BD88-A50B-2815-6DE8-921938CC3A07}"/>
              </a:ext>
            </a:extLst>
          </p:cNvPr>
          <p:cNvPicPr>
            <a:picLocks noChangeAspect="1"/>
          </p:cNvPicPr>
          <p:nvPr/>
        </p:nvPicPr>
        <p:blipFill>
          <a:blip r:embed="rId11"/>
          <a:stretch>
            <a:fillRect/>
          </a:stretch>
        </p:blipFill>
        <p:spPr>
          <a:xfrm>
            <a:off x="9765501" y="710374"/>
            <a:ext cx="1588299" cy="868768"/>
          </a:xfrm>
          <a:prstGeom prst="rect">
            <a:avLst/>
          </a:prstGeom>
        </p:spPr>
      </p:pic>
      <p:sp>
        <p:nvSpPr>
          <p:cNvPr id="8" name="More Info Text">
            <a:extLst>
              <a:ext uri="{FF2B5EF4-FFF2-40B4-BE49-F238E27FC236}">
                <a16:creationId xmlns:a16="http://schemas.microsoft.com/office/drawing/2014/main" id="{E513B062-5E82-5AF8-DD82-0621E9373BC8}"/>
              </a:ext>
            </a:extLst>
          </p:cNvPr>
          <p:cNvSpPr/>
          <p:nvPr/>
        </p:nvSpPr>
        <p:spPr>
          <a:xfrm>
            <a:off x="7722973" y="1856533"/>
            <a:ext cx="3880022" cy="4291093"/>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Many of the non-compliance issues providers are cited for are due to a lack of appropriate documentation. </a:t>
            </a:r>
          </a:p>
          <a:p>
            <a:endParaRPr lang="en-US"/>
          </a:p>
          <a:p>
            <a:r>
              <a:rPr lang="en-US"/>
              <a:t>Additional issues include fire extinguishers that are not properly mounted, seat belt cutters that do not have safety blades, or a lack of overall cleanliness and maintenance.</a:t>
            </a:r>
          </a:p>
        </p:txBody>
      </p:sp>
    </p:spTree>
    <p:extLst>
      <p:ext uri="{BB962C8B-B14F-4D97-AF65-F5344CB8AC3E}">
        <p14:creationId xmlns:p14="http://schemas.microsoft.com/office/powerpoint/2010/main" val="2975319218"/>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P spid="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8BE59-C5C2-8435-46F4-2A25113A2D5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D1F193-8203-762A-36A8-29EA6089063C}"/>
              </a:ext>
            </a:extLst>
          </p:cNvPr>
          <p:cNvSpPr>
            <a:spLocks noGrp="1"/>
          </p:cNvSpPr>
          <p:nvPr>
            <p:ph idx="1"/>
          </p:nvPr>
        </p:nvSpPr>
        <p:spPr>
          <a:xfrm>
            <a:off x="1212035" y="2162710"/>
            <a:ext cx="6237752" cy="3885564"/>
          </a:xfrm>
        </p:spPr>
        <p:txBody>
          <a:bodyPr vert="horz" lIns="91440" tIns="45720" rIns="91440" bIns="45720" rtlCol="0" anchor="ctr">
            <a:normAutofit fontScale="85000" lnSpcReduction="20000"/>
          </a:bodyPr>
          <a:lstStyle/>
          <a:p>
            <a:pPr marL="0" indent="0">
              <a:buNone/>
            </a:pPr>
            <a:r>
              <a:rPr lang="en-US" b="1">
                <a:solidFill>
                  <a:schemeClr val="accent1">
                    <a:lumMod val="75000"/>
                  </a:schemeClr>
                </a:solidFill>
                <a:latin typeface="+mj-lt"/>
              </a:rPr>
              <a:t>High Risk Provider Revalidation</a:t>
            </a:r>
          </a:p>
          <a:p>
            <a:pPr marL="0" indent="0">
              <a:buNone/>
            </a:pPr>
            <a:r>
              <a:rPr lang="en-US">
                <a:solidFill>
                  <a:schemeClr val="accent1">
                    <a:lumMod val="75000"/>
                  </a:schemeClr>
                </a:solidFill>
                <a:latin typeface="+mj-lt"/>
              </a:rPr>
              <a:t>CMS is requiring “high risk” providers to complete off-cycle revalidation due to being in the high-risk category. This applies to all HCBS providers who have not already completed a revalidation in the past year.</a:t>
            </a:r>
          </a:p>
          <a:p>
            <a:pPr marL="0" indent="0">
              <a:buNone/>
            </a:pPr>
            <a:endParaRPr lang="en-US">
              <a:solidFill>
                <a:schemeClr val="accent1">
                  <a:lumMod val="75000"/>
                </a:schemeClr>
              </a:solidFill>
              <a:latin typeface="+mj-lt"/>
            </a:endParaRPr>
          </a:p>
          <a:p>
            <a:pPr marL="0" indent="0">
              <a:buNone/>
            </a:pPr>
            <a:r>
              <a:rPr lang="en-US">
                <a:solidFill>
                  <a:schemeClr val="accent1">
                    <a:lumMod val="75000"/>
                  </a:schemeClr>
                </a:solidFill>
                <a:latin typeface="+mj-lt"/>
              </a:rPr>
              <a:t>Providers who do not submit their revalidation packet by the date noted on the letter Gainwell mails to them, which is 60 days from the date of the letter, will go into payment suspension until the revalidation is submitted.</a:t>
            </a:r>
          </a:p>
        </p:txBody>
      </p:sp>
      <p:sp>
        <p:nvSpPr>
          <p:cNvPr id="2" name="Date Placeholder 1">
            <a:extLst>
              <a:ext uri="{FF2B5EF4-FFF2-40B4-BE49-F238E27FC236}">
                <a16:creationId xmlns:a16="http://schemas.microsoft.com/office/drawing/2014/main" id="{1804400E-8D85-93A8-FCC2-6BD6A1892D29}"/>
              </a:ext>
            </a:extLst>
          </p:cNvPr>
          <p:cNvSpPr>
            <a:spLocks noGrp="1"/>
          </p:cNvSpPr>
          <p:nvPr>
            <p:ph type="dt" sz="half" idx="10"/>
          </p:nvPr>
        </p:nvSpPr>
        <p:spPr/>
        <p:txBody>
          <a:bodyPr/>
          <a:lstStyle/>
          <a:p>
            <a:r>
              <a:rPr lang="en-US"/>
              <a:t>7/21/2026</a:t>
            </a:r>
          </a:p>
        </p:txBody>
      </p:sp>
      <p:sp>
        <p:nvSpPr>
          <p:cNvPr id="8" name="Slide Number Placeholder 7">
            <a:extLst>
              <a:ext uri="{FF2B5EF4-FFF2-40B4-BE49-F238E27FC236}">
                <a16:creationId xmlns:a16="http://schemas.microsoft.com/office/drawing/2014/main" id="{3E29260F-D96C-11F3-B111-8C4182BFBF09}"/>
              </a:ext>
            </a:extLst>
          </p:cNvPr>
          <p:cNvSpPr>
            <a:spLocks noGrp="1"/>
          </p:cNvSpPr>
          <p:nvPr>
            <p:ph type="sldNum" sz="quarter" idx="12"/>
          </p:nvPr>
        </p:nvSpPr>
        <p:spPr/>
        <p:txBody>
          <a:bodyPr/>
          <a:lstStyle/>
          <a:p>
            <a:fld id="{48FD3572-B86B-4083-B953-5D27BE9E57C8}" type="slidenum">
              <a:rPr lang="en-US" smtClean="0"/>
              <a:t>6</a:t>
            </a:fld>
            <a:endParaRPr lang="en-US"/>
          </a:p>
        </p:txBody>
      </p:sp>
      <p:sp>
        <p:nvSpPr>
          <p:cNvPr id="6" name="TextBox 5">
            <a:extLst>
              <a:ext uri="{FF2B5EF4-FFF2-40B4-BE49-F238E27FC236}">
                <a16:creationId xmlns:a16="http://schemas.microsoft.com/office/drawing/2014/main" id="{10625B86-D46C-94A7-251E-4A1711484771}"/>
              </a:ext>
            </a:extLst>
          </p:cNvPr>
          <p:cNvSpPr txBox="1"/>
          <p:nvPr/>
        </p:nvSpPr>
        <p:spPr>
          <a:xfrm>
            <a:off x="189996" y="136525"/>
            <a:ext cx="11697203" cy="1261884"/>
          </a:xfrm>
          <a:prstGeom prst="rect">
            <a:avLst/>
          </a:prstGeom>
          <a:solidFill>
            <a:srgbClr val="163E64"/>
          </a:solidFill>
        </p:spPr>
        <p:txBody>
          <a:bodyPr wrap="square" rtlCol="0">
            <a:spAutoFit/>
          </a:bodyPr>
          <a:lstStyle/>
          <a:p>
            <a:pPr algn="ctr"/>
            <a:r>
              <a:rPr lang="en-US" sz="4800" b="1">
                <a:solidFill>
                  <a:schemeClr val="bg1"/>
                </a:solidFill>
                <a:latin typeface="+mj-lt"/>
                <a:cs typeface="Times New Roman" panose="02020603050405020304" pitchFamily="18" charset="0"/>
              </a:rPr>
              <a:t>LTSS</a:t>
            </a:r>
          </a:p>
          <a:p>
            <a:pPr algn="ctr"/>
            <a:r>
              <a:rPr lang="en-US" sz="2800" b="1">
                <a:solidFill>
                  <a:schemeClr val="bg1"/>
                </a:solidFill>
                <a:latin typeface="+mj-lt"/>
                <a:cs typeface="Times New Roman" panose="02020603050405020304" pitchFamily="18" charset="0"/>
              </a:rPr>
              <a:t>Long Term Services &amp; Supports</a:t>
            </a:r>
          </a:p>
        </p:txBody>
      </p:sp>
      <p:pic>
        <p:nvPicPr>
          <p:cNvPr id="1026" name="Picture 2">
            <a:extLst>
              <a:ext uri="{FF2B5EF4-FFF2-40B4-BE49-F238E27FC236}">
                <a16:creationId xmlns:a16="http://schemas.microsoft.com/office/drawing/2014/main" id="{D6E270A1-1F3C-2D1C-02AC-3AF867E905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996" y="1480178"/>
            <a:ext cx="1104519" cy="10956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E489F36-58C8-0A80-04A0-A1D0B1C7F06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490" b="96018" l="1591" r="97031">
                        <a14:foregroundMark x1="41251" y1="6637" x2="41251" y2="6637"/>
                        <a14:foregroundMark x1="39873" y1="16224" x2="39873" y2="16224"/>
                        <a14:foregroundMark x1="41569" y1="14159" x2="41569" y2="14159"/>
                        <a14:foregroundMark x1="41569" y1="14159" x2="41569" y2="14159"/>
                        <a14:foregroundMark x1="51113" y1="13864" x2="51113" y2="13864"/>
                        <a14:foregroundMark x1="53871" y1="14307" x2="53871" y2="14307"/>
                        <a14:foregroundMark x1="57158" y1="17257" x2="57158" y2="17257"/>
                        <a14:foregroundMark x1="62036" y1="18437" x2="62036" y2="18437"/>
                        <a14:foregroundMark x1="63203" y1="19174" x2="63203" y2="19174"/>
                        <a14:foregroundMark x1="66702" y1="21386" x2="66702" y2="21386"/>
                        <a14:foregroundMark x1="66702" y1="21386" x2="66702" y2="21386"/>
                        <a14:foregroundMark x1="67550" y1="26549" x2="67550" y2="26549"/>
                        <a14:foregroundMark x1="71580" y1="24631" x2="71050" y2="28614"/>
                        <a14:foregroundMark x1="64793" y1="24484" x2="52810" y2="15634"/>
                        <a14:foregroundMark x1="52810" y1="15634" x2="31177" y2="17109"/>
                        <a14:foregroundMark x1="31177" y1="17109" x2="25239" y2="25664"/>
                        <a14:foregroundMark x1="25239" y1="25664" x2="23224" y2="40118"/>
                        <a14:foregroundMark x1="28632" y1="37758" x2="67020" y2="34071"/>
                        <a14:foregroundMark x1="67020" y1="34071" x2="55355" y2="25959"/>
                        <a14:foregroundMark x1="55355" y1="25959" x2="24814" y2="31711"/>
                        <a14:foregroundMark x1="39661" y1="33186" x2="39661" y2="33186"/>
                        <a14:foregroundMark x1="54613" y1="29204" x2="54613" y2="29204"/>
                        <a14:foregroundMark x1="33086" y1="28024" x2="33086" y2="28024"/>
                        <a14:foregroundMark x1="33086" y1="28024" x2="51220" y2="20944"/>
                        <a14:foregroundMark x1="51220" y1="20944" x2="61400" y2="24189"/>
                        <a14:foregroundMark x1="61400" y1="24189" x2="66702" y2="30236"/>
                        <a14:foregroundMark x1="21315" y1="74041" x2="31283" y2="85546"/>
                        <a14:foregroundMark x1="31283" y1="85546" x2="41145" y2="86431"/>
                        <a14:foregroundMark x1="41145" y1="86431" x2="56204" y2="80383"/>
                        <a14:foregroundMark x1="56204" y1="80383" x2="61294" y2="70944"/>
                        <a14:foregroundMark x1="61294" y1="70944" x2="37858" y2="71534"/>
                        <a14:foregroundMark x1="37858" y1="71534" x2="61612" y2="70501"/>
                        <a14:foregroundMark x1="61612" y1="70501" x2="81654" y2="56785"/>
                        <a14:foregroundMark x1="81654" y1="56785" x2="91304" y2="56490"/>
                        <a14:foregroundMark x1="91304" y1="56490" x2="88759" y2="41150"/>
                        <a14:foregroundMark x1="88759" y1="41150" x2="91835" y2="37168"/>
                        <a14:foregroundMark x1="5726" y1="58112" x2="10923" y2="61799"/>
                        <a14:foregroundMark x1="23754" y1="80826" x2="23754" y2="80826"/>
                        <a14:foregroundMark x1="23754" y1="80826" x2="38706" y2="94690"/>
                        <a14:foregroundMark x1="38706" y1="94690" x2="46235" y2="96165"/>
                        <a14:foregroundMark x1="93213" y1="57227" x2="93213" y2="57227"/>
                        <a14:foregroundMark x1="97031" y1="58702" x2="97031" y2="58702"/>
                        <a14:foregroundMark x1="97031" y1="58702" x2="97031" y2="58702"/>
                        <a14:foregroundMark x1="4666" y1="57227" x2="4666" y2="57227"/>
                        <a14:foregroundMark x1="1591" y1="56490" x2="1591" y2="56490"/>
                      </a14:backgroundRemoval>
                    </a14:imgEffect>
                    <a14:imgEffect>
                      <a14:saturation sat="66000"/>
                    </a14:imgEffect>
                  </a14:imgLayer>
                </a14:imgProps>
              </a:ext>
            </a:extLst>
          </a:blip>
          <a:stretch>
            <a:fillRect/>
          </a:stretch>
        </p:blipFill>
        <p:spPr>
          <a:xfrm rot="20420206">
            <a:off x="7384280" y="2095552"/>
            <a:ext cx="4733374" cy="3403211"/>
          </a:xfrm>
          <a:prstGeom prst="rect">
            <a:avLst/>
          </a:prstGeom>
        </p:spPr>
      </p:pic>
    </p:spTree>
    <p:extLst>
      <p:ext uri="{BB962C8B-B14F-4D97-AF65-F5344CB8AC3E}">
        <p14:creationId xmlns:p14="http://schemas.microsoft.com/office/powerpoint/2010/main" val="626503464"/>
      </p:ext>
    </p:extLst>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DD0ACA8-6360-C8E4-4124-836D2F2E3CC8}"/>
              </a:ext>
            </a:extLst>
          </p:cNvPr>
          <p:cNvSpPr txBox="1"/>
          <p:nvPr/>
        </p:nvSpPr>
        <p:spPr>
          <a:xfrm>
            <a:off x="652417" y="3741793"/>
            <a:ext cx="4306685" cy="613012"/>
          </a:xfrm>
          <a:prstGeom prst="rect">
            <a:avLst/>
          </a:prstGeom>
        </p:spPr>
        <p:txBody>
          <a:bodyPr vert="horz" lIns="91440" tIns="45720" rIns="91440" bIns="45720" rtlCol="0" anchor="ctr">
            <a:normAutofit/>
          </a:bodyPr>
          <a:lstStyle/>
          <a:p>
            <a:pPr>
              <a:lnSpc>
                <a:spcPct val="90000"/>
              </a:lnSpc>
              <a:spcBef>
                <a:spcPct val="0"/>
              </a:spcBef>
              <a:spcAft>
                <a:spcPts val="600"/>
              </a:spcAft>
            </a:pPr>
            <a:endParaRPr lang="en-US" sz="3600" kern="1200">
              <a:solidFill>
                <a:schemeClr val="tx1"/>
              </a:solidFill>
              <a:latin typeface="+mj-lt"/>
              <a:ea typeface="+mj-ea"/>
              <a:cs typeface="+mj-cs"/>
            </a:endParaRPr>
          </a:p>
        </p:txBody>
      </p:sp>
      <p:pic>
        <p:nvPicPr>
          <p:cNvPr id="13" name="Picture 12" descr="A group of people dancing&#10;&#10;AI-generated content may be incorrect.">
            <a:extLst>
              <a:ext uri="{FF2B5EF4-FFF2-40B4-BE49-F238E27FC236}">
                <a16:creationId xmlns:a16="http://schemas.microsoft.com/office/drawing/2014/main" id="{61FF4AA6-83FD-E96A-13EE-0915D8FE155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6251" r="23569" b="2"/>
          <a:stretch>
            <a:fillRect/>
          </a:stretch>
        </p:blipFill>
        <p:spPr>
          <a:xfrm>
            <a:off x="2507376" y="179992"/>
            <a:ext cx="2256267" cy="2248608"/>
          </a:xfrm>
          <a:prstGeom prst="rect">
            <a:avLst/>
          </a:prstGeom>
          <a:effectLst>
            <a:softEdge rad="127000"/>
          </a:effectLst>
        </p:spPr>
      </p:pic>
      <p:sp>
        <p:nvSpPr>
          <p:cNvPr id="17" name="TextBox 16">
            <a:extLst>
              <a:ext uri="{FF2B5EF4-FFF2-40B4-BE49-F238E27FC236}">
                <a16:creationId xmlns:a16="http://schemas.microsoft.com/office/drawing/2014/main" id="{71130A33-8CBF-5D9C-9742-72F98D7CE691}"/>
              </a:ext>
            </a:extLst>
          </p:cNvPr>
          <p:cNvSpPr txBox="1"/>
          <p:nvPr/>
        </p:nvSpPr>
        <p:spPr>
          <a:xfrm>
            <a:off x="5279415" y="3599709"/>
            <a:ext cx="6394697" cy="2933757"/>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endParaRPr lang="en-US" sz="1900"/>
          </a:p>
        </p:txBody>
      </p:sp>
      <p:sp>
        <p:nvSpPr>
          <p:cNvPr id="2" name="Date Placeholder 1">
            <a:extLst>
              <a:ext uri="{FF2B5EF4-FFF2-40B4-BE49-F238E27FC236}">
                <a16:creationId xmlns:a16="http://schemas.microsoft.com/office/drawing/2014/main" id="{F236D8B2-20DA-9AB4-B967-40A753C9D245}"/>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3EF7C257-C25A-3D34-ED81-3266D07B8927}"/>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pPr>
            <a:fld id="{E68F1C0E-076B-4C9D-A1F8-826B44A1103B}" type="slidenum">
              <a:rPr lang="en-US" smtClean="0">
                <a:solidFill>
                  <a:schemeClr val="tx1">
                    <a:tint val="75000"/>
                  </a:schemeClr>
                </a:solidFill>
              </a:rPr>
              <a:pPr>
                <a:spcAft>
                  <a:spcPts val="600"/>
                </a:spcAft>
              </a:pPr>
              <a:t>60</a:t>
            </a:fld>
            <a:endParaRPr lang="en-US">
              <a:solidFill>
                <a:schemeClr val="tx1">
                  <a:tint val="75000"/>
                </a:schemeClr>
              </a:solidFill>
            </a:endParaRPr>
          </a:p>
        </p:txBody>
      </p:sp>
      <p:sp>
        <p:nvSpPr>
          <p:cNvPr id="27" name="TextBox 26">
            <a:extLst>
              <a:ext uri="{FF2B5EF4-FFF2-40B4-BE49-F238E27FC236}">
                <a16:creationId xmlns:a16="http://schemas.microsoft.com/office/drawing/2014/main" id="{D56B1758-8117-CCBD-5B0E-BB15BF618A2B}"/>
              </a:ext>
            </a:extLst>
          </p:cNvPr>
          <p:cNvSpPr txBox="1"/>
          <p:nvPr/>
        </p:nvSpPr>
        <p:spPr>
          <a:xfrm>
            <a:off x="1693977" y="2980344"/>
            <a:ext cx="8383605" cy="590931"/>
          </a:xfrm>
          <a:prstGeom prst="rect">
            <a:avLst/>
          </a:prstGeom>
          <a:solidFill>
            <a:schemeClr val="bg2">
              <a:lumMod val="90000"/>
            </a:schemeClr>
          </a:solidFill>
          <a:ln w="38100">
            <a:solidFill>
              <a:srgbClr val="676D7F"/>
            </a:solidFill>
          </a:ln>
        </p:spPr>
        <p:txBody>
          <a:bodyPr wrap="square">
            <a:spAutoFit/>
          </a:bodyPr>
          <a:lstStyle/>
          <a:p>
            <a:pPr>
              <a:lnSpc>
                <a:spcPct val="90000"/>
              </a:lnSpc>
              <a:spcBef>
                <a:spcPct val="0"/>
              </a:spcBef>
              <a:spcAft>
                <a:spcPts val="600"/>
              </a:spcAft>
            </a:pPr>
            <a:r>
              <a:rPr lang="en-US" sz="3600" b="1">
                <a:solidFill>
                  <a:srgbClr val="676D7F"/>
                </a:solidFill>
                <a:latin typeface="Times New Roman" panose="02020603050405020304" pitchFamily="18" charset="0"/>
                <a:ea typeface="+mj-ea"/>
                <a:cs typeface="Times New Roman" panose="02020603050405020304" pitchFamily="18" charset="0"/>
              </a:rPr>
              <a:t>Social, Health and Recreational Activities</a:t>
            </a:r>
            <a:endParaRPr lang="en-US" sz="3600" b="1" kern="1200">
              <a:solidFill>
                <a:srgbClr val="676D7F"/>
              </a:solidFill>
              <a:latin typeface="Times New Roman" panose="02020603050405020304" pitchFamily="18" charset="0"/>
              <a:ea typeface="+mj-ea"/>
              <a:cs typeface="Times New Roman" panose="02020603050405020304" pitchFamily="18" charset="0"/>
            </a:endParaRPr>
          </a:p>
        </p:txBody>
      </p:sp>
      <p:sp>
        <p:nvSpPr>
          <p:cNvPr id="6" name="TextBox 5">
            <a:extLst>
              <a:ext uri="{FF2B5EF4-FFF2-40B4-BE49-F238E27FC236}">
                <a16:creationId xmlns:a16="http://schemas.microsoft.com/office/drawing/2014/main" id="{129A8189-3A7B-DA88-8144-7C479FCB4D2A}"/>
              </a:ext>
            </a:extLst>
          </p:cNvPr>
          <p:cNvSpPr txBox="1"/>
          <p:nvPr/>
        </p:nvSpPr>
        <p:spPr>
          <a:xfrm>
            <a:off x="116698" y="3911267"/>
            <a:ext cx="11847504" cy="2308324"/>
          </a:xfrm>
          <a:prstGeom prst="rect">
            <a:avLst/>
          </a:prstGeom>
          <a:noFill/>
        </p:spPr>
        <p:txBody>
          <a:bodyPr wrap="square">
            <a:spAutoFit/>
          </a:bodyPr>
          <a:lstStyle/>
          <a:p>
            <a:pPr marL="285750" indent="-285750">
              <a:buFont typeface="Wingdings" panose="05000000000000000000" pitchFamily="2" charset="2"/>
              <a:buChar char="§"/>
            </a:pPr>
            <a:r>
              <a:rPr lang="en-US" sz="2400">
                <a:solidFill>
                  <a:srgbClr val="676D7F"/>
                </a:solidFill>
              </a:rPr>
              <a:t>ADCs must meet the physical and social needs of each beneficiary and maintain compliance with the state and federal guidelines regarding services provided. </a:t>
            </a:r>
          </a:p>
          <a:p>
            <a:endParaRPr lang="en-US" sz="2400">
              <a:solidFill>
                <a:srgbClr val="676D7F"/>
              </a:solidFill>
            </a:endParaRPr>
          </a:p>
          <a:p>
            <a:pPr marL="285750" indent="-285750">
              <a:buFont typeface="Wingdings" panose="05000000000000000000" pitchFamily="2" charset="2"/>
              <a:buChar char="§"/>
            </a:pPr>
            <a:r>
              <a:rPr lang="en-US" sz="2400">
                <a:solidFill>
                  <a:srgbClr val="676D7F"/>
                </a:solidFill>
              </a:rPr>
              <a:t>ADCs must provide social, health, and recreational activities which optimize, but not regiment, individual initiative, autonomy, and independence, including, but not limited to, daily activities, physical environment and personal preferences.</a:t>
            </a:r>
          </a:p>
        </p:txBody>
      </p:sp>
      <p:pic>
        <p:nvPicPr>
          <p:cNvPr id="5" name="Picture 4" descr="A group of people sitting around a table&#10;&#10;AI-generated content may be incorrect.">
            <a:extLst>
              <a:ext uri="{FF2B5EF4-FFF2-40B4-BE49-F238E27FC236}">
                <a16:creationId xmlns:a16="http://schemas.microsoft.com/office/drawing/2014/main" id="{42BA892A-B9EA-78F5-7C7A-C476DC96EB38}"/>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898054" y="232522"/>
            <a:ext cx="2117558" cy="2184415"/>
          </a:xfrm>
          <a:prstGeom prst="rect">
            <a:avLst/>
          </a:prstGeom>
          <a:effectLst>
            <a:softEdge rad="127000"/>
          </a:effectLst>
        </p:spPr>
      </p:pic>
      <p:pic>
        <p:nvPicPr>
          <p:cNvPr id="12" name="Picture 11" descr="A group of people in a room&#10;&#10;AI-generated content may be incorrect.">
            <a:extLst>
              <a:ext uri="{FF2B5EF4-FFF2-40B4-BE49-F238E27FC236}">
                <a16:creationId xmlns:a16="http://schemas.microsoft.com/office/drawing/2014/main" id="{EF4ECC68-B1E1-2BF2-B80B-3987EE6F5847}"/>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150023" y="179991"/>
            <a:ext cx="2364763" cy="2248607"/>
          </a:xfrm>
          <a:prstGeom prst="rect">
            <a:avLst/>
          </a:prstGeom>
          <a:effectLst>
            <a:softEdge rad="127000"/>
          </a:effectLst>
        </p:spPr>
      </p:pic>
      <p:pic>
        <p:nvPicPr>
          <p:cNvPr id="16" name="Picture 15" descr="A group of people sitting around a table&#10;&#10;AI-generated content may be incorrect.">
            <a:extLst>
              <a:ext uri="{FF2B5EF4-FFF2-40B4-BE49-F238E27FC236}">
                <a16:creationId xmlns:a16="http://schemas.microsoft.com/office/drawing/2014/main" id="{E725C5DA-5014-24B9-AE04-50AE0D0297F1}"/>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116698" y="219111"/>
            <a:ext cx="2256267" cy="2153138"/>
          </a:xfrm>
          <a:prstGeom prst="rect">
            <a:avLst/>
          </a:prstGeom>
          <a:effectLst>
            <a:softEdge rad="127000"/>
          </a:effectLst>
        </p:spPr>
      </p:pic>
      <p:pic>
        <p:nvPicPr>
          <p:cNvPr id="19" name="Picture 18" descr="A picture containing person, indoor, dish&#10;&#10;AI-generated content may be incorrect.">
            <a:extLst>
              <a:ext uri="{FF2B5EF4-FFF2-40B4-BE49-F238E27FC236}">
                <a16:creationId xmlns:a16="http://schemas.microsoft.com/office/drawing/2014/main" id="{0486B872-0DBC-2017-1536-450A202268BA}"/>
              </a:ext>
            </a:extLst>
          </p:cNvPr>
          <p:cNvPicPr>
            <a:picLocks noChangeAspect="1"/>
          </p:cNvPicPr>
          <p:nvPr/>
        </p:nvPicPr>
        <p:blipFill>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9649197" y="179991"/>
            <a:ext cx="2453451" cy="2308324"/>
          </a:xfrm>
          <a:prstGeom prst="rect">
            <a:avLst/>
          </a:prstGeom>
          <a:effectLst>
            <a:softEdge rad="127000"/>
          </a:effectLst>
        </p:spPr>
      </p:pic>
      <p:pic>
        <p:nvPicPr>
          <p:cNvPr id="7" name="More Info Pic">
            <a:extLst>
              <a:ext uri="{FF2B5EF4-FFF2-40B4-BE49-F238E27FC236}">
                <a16:creationId xmlns:a16="http://schemas.microsoft.com/office/drawing/2014/main" id="{5BACE104-56B7-9CD1-985E-E9FF7410A025}"/>
              </a:ext>
            </a:extLst>
          </p:cNvPr>
          <p:cNvPicPr>
            <a:picLocks noChangeAspect="1"/>
          </p:cNvPicPr>
          <p:nvPr/>
        </p:nvPicPr>
        <p:blipFill>
          <a:blip r:embed="rId13"/>
          <a:stretch>
            <a:fillRect/>
          </a:stretch>
        </p:blipFill>
        <p:spPr>
          <a:xfrm>
            <a:off x="10706913" y="6010292"/>
            <a:ext cx="1417445" cy="775314"/>
          </a:xfrm>
          <a:prstGeom prst="rect">
            <a:avLst/>
          </a:prstGeom>
        </p:spPr>
      </p:pic>
      <p:sp>
        <p:nvSpPr>
          <p:cNvPr id="8" name="More Info Text">
            <a:extLst>
              <a:ext uri="{FF2B5EF4-FFF2-40B4-BE49-F238E27FC236}">
                <a16:creationId xmlns:a16="http://schemas.microsoft.com/office/drawing/2014/main" id="{ABB46EF4-971D-339E-5FA9-D027FB7E0986}"/>
              </a:ext>
            </a:extLst>
          </p:cNvPr>
          <p:cNvSpPr/>
          <p:nvPr/>
        </p:nvSpPr>
        <p:spPr>
          <a:xfrm>
            <a:off x="3635509" y="537040"/>
            <a:ext cx="4191803" cy="2173262"/>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Activities offered must be reflected on the daily activities calendar and posted in an area visible to beneficiaries.</a:t>
            </a:r>
          </a:p>
        </p:txBody>
      </p:sp>
    </p:spTree>
    <p:extLst>
      <p:ext uri="{BB962C8B-B14F-4D97-AF65-F5344CB8AC3E}">
        <p14:creationId xmlns:p14="http://schemas.microsoft.com/office/powerpoint/2010/main" val="2945346207"/>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P spid="8" grpId="1"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7EA2C56-1F92-A0D8-B4B0-808E18177CA7}"/>
              </a:ext>
            </a:extLst>
          </p:cNvPr>
          <p:cNvSpPr txBox="1"/>
          <p:nvPr/>
        </p:nvSpPr>
        <p:spPr>
          <a:xfrm>
            <a:off x="370575" y="404128"/>
            <a:ext cx="11602350" cy="646331"/>
          </a:xfrm>
          <a:prstGeom prst="rect">
            <a:avLst/>
          </a:prstGeom>
          <a:noFill/>
          <a:ln w="38100">
            <a:solidFill>
              <a:srgbClr val="676D7F"/>
            </a:solidFill>
          </a:ln>
        </p:spPr>
        <p:txBody>
          <a:bodyPr wrap="square">
            <a:spAutoFit/>
          </a:bodyPr>
          <a:lstStyle/>
          <a:p>
            <a:pPr lvl="0" algn="l"/>
            <a:r>
              <a:rPr lang="en-US" b="1">
                <a:solidFill>
                  <a:srgbClr val="676D7F"/>
                </a:solidFill>
              </a:rPr>
              <a:t>If the provider chooses to have exercise equipment in the facility as part of recreational activities, the f</a:t>
            </a:r>
            <a:r>
              <a:rPr lang="en-US" b="1" i="0">
                <a:solidFill>
                  <a:srgbClr val="676D7F"/>
                </a:solidFill>
              </a:rPr>
              <a:t>acility must</a:t>
            </a:r>
            <a:r>
              <a:rPr lang="en-US" b="1">
                <a:solidFill>
                  <a:srgbClr val="676D7F"/>
                </a:solidFill>
              </a:rPr>
              <a:t> m</a:t>
            </a:r>
            <a:r>
              <a:rPr lang="en-US" b="1" i="0">
                <a:solidFill>
                  <a:srgbClr val="676D7F"/>
                </a:solidFill>
              </a:rPr>
              <a:t>eet ADA requirements for exercise equipment, including clear floor space and accessible routes.</a:t>
            </a:r>
            <a:endParaRPr lang="en-US" b="1">
              <a:solidFill>
                <a:srgbClr val="676D7F"/>
              </a:solidFill>
            </a:endParaRPr>
          </a:p>
        </p:txBody>
      </p:sp>
      <p:sp>
        <p:nvSpPr>
          <p:cNvPr id="7" name="TextBox 6">
            <a:extLst>
              <a:ext uri="{FF2B5EF4-FFF2-40B4-BE49-F238E27FC236}">
                <a16:creationId xmlns:a16="http://schemas.microsoft.com/office/drawing/2014/main" id="{6215C0A6-D9F1-012A-B03E-01E9DDCDB878}"/>
              </a:ext>
            </a:extLst>
          </p:cNvPr>
          <p:cNvSpPr txBox="1"/>
          <p:nvPr/>
        </p:nvSpPr>
        <p:spPr>
          <a:xfrm>
            <a:off x="370575" y="1473018"/>
            <a:ext cx="5198952" cy="2431435"/>
          </a:xfrm>
          <a:prstGeom prst="rect">
            <a:avLst/>
          </a:prstGeom>
          <a:noFill/>
        </p:spPr>
        <p:txBody>
          <a:bodyPr wrap="square">
            <a:spAutoFit/>
          </a:bodyPr>
          <a:lstStyle/>
          <a:p>
            <a:pPr lvl="0" algn="l"/>
            <a:r>
              <a:rPr lang="en-US" b="1" i="0">
                <a:solidFill>
                  <a:srgbClr val="676D7F"/>
                </a:solidFill>
              </a:rPr>
              <a:t>Accessible Exercise Equipment:</a:t>
            </a:r>
          </a:p>
          <a:p>
            <a:pPr lvl="0" algn="l"/>
            <a:endParaRPr lang="en-US" sz="800" b="1" i="0">
              <a:solidFill>
                <a:srgbClr val="676D7F"/>
              </a:solidFill>
            </a:endParaRPr>
          </a:p>
          <a:p>
            <a:pPr marL="285750" lvl="0" indent="-285750" algn="l">
              <a:buFont typeface="Wingdings" panose="05000000000000000000" pitchFamily="2" charset="2"/>
              <a:buChar char="§"/>
            </a:pPr>
            <a:r>
              <a:rPr lang="en-US" b="0" i="0">
                <a:solidFill>
                  <a:srgbClr val="676D7F"/>
                </a:solidFill>
              </a:rPr>
              <a:t>At least one of each type of exercise equipment or machine must have clear floor space of at least 30 by 48 inches and be served by an accessible route. </a:t>
            </a:r>
          </a:p>
          <a:p>
            <a:pPr marL="285750" lvl="0" indent="-285750" algn="l">
              <a:buFont typeface="Wingdings" panose="05000000000000000000" pitchFamily="2" charset="2"/>
              <a:buChar char="§"/>
            </a:pPr>
            <a:r>
              <a:rPr lang="en-US" b="0" i="0">
                <a:solidFill>
                  <a:srgbClr val="676D7F"/>
                </a:solidFill>
              </a:rPr>
              <a:t>If the clear space is enclosed on three sides (e.g., by walls or the equipment itself), the clear space must be at least 36 by 48 inches.</a:t>
            </a:r>
            <a:endParaRPr lang="en-US">
              <a:solidFill>
                <a:srgbClr val="676D7F"/>
              </a:solidFill>
            </a:endParaRPr>
          </a:p>
        </p:txBody>
      </p:sp>
      <p:pic>
        <p:nvPicPr>
          <p:cNvPr id="8" name="Picture 7" descr="Scatter chart, qr code&#10;&#10;AI-generated content may be incorrect.">
            <a:extLst>
              <a:ext uri="{FF2B5EF4-FFF2-40B4-BE49-F238E27FC236}">
                <a16:creationId xmlns:a16="http://schemas.microsoft.com/office/drawing/2014/main" id="{00B92E75-208B-C6B9-6D11-54E58FFDB64C}"/>
              </a:ext>
            </a:extLst>
          </p:cNvPr>
          <p:cNvPicPr>
            <a:picLocks noChangeAspect="1"/>
          </p:cNvPicPr>
          <p:nvPr/>
        </p:nvPicPr>
        <p:blipFill>
          <a:blip r:embed="rId2"/>
          <a:stretch>
            <a:fillRect/>
          </a:stretch>
        </p:blipFill>
        <p:spPr>
          <a:xfrm>
            <a:off x="1107080" y="3904453"/>
            <a:ext cx="2666264" cy="2520338"/>
          </a:xfrm>
          <a:prstGeom prst="rect">
            <a:avLst/>
          </a:prstGeom>
        </p:spPr>
      </p:pic>
      <p:graphicFrame>
        <p:nvGraphicFramePr>
          <p:cNvPr id="11" name="TextBox 2">
            <a:extLst>
              <a:ext uri="{FF2B5EF4-FFF2-40B4-BE49-F238E27FC236}">
                <a16:creationId xmlns:a16="http://schemas.microsoft.com/office/drawing/2014/main" id="{453645F4-5A7F-6F86-D0EE-AADAE458AAE9}"/>
              </a:ext>
            </a:extLst>
          </p:cNvPr>
          <p:cNvGraphicFramePr/>
          <p:nvPr/>
        </p:nvGraphicFramePr>
        <p:xfrm>
          <a:off x="5258090" y="1569592"/>
          <a:ext cx="6714835" cy="46115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a:extLst>
              <a:ext uri="{FF2B5EF4-FFF2-40B4-BE49-F238E27FC236}">
                <a16:creationId xmlns:a16="http://schemas.microsoft.com/office/drawing/2014/main" id="{1ABD219E-2CA8-8C0B-AE37-54B5121E964A}"/>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3AB47BA0-3AF2-3937-A209-8D4352B0AE43}"/>
              </a:ext>
            </a:extLst>
          </p:cNvPr>
          <p:cNvSpPr>
            <a:spLocks noGrp="1"/>
          </p:cNvSpPr>
          <p:nvPr>
            <p:ph type="sldNum" sz="quarter" idx="12"/>
          </p:nvPr>
        </p:nvSpPr>
        <p:spPr/>
        <p:txBody>
          <a:bodyPr/>
          <a:lstStyle/>
          <a:p>
            <a:fld id="{E68F1C0E-076B-4C9D-A1F8-826B44A1103B}" type="slidenum">
              <a:rPr lang="en-US" smtClean="0"/>
              <a:t>61</a:t>
            </a:fld>
            <a:endParaRPr lang="en-US"/>
          </a:p>
        </p:txBody>
      </p:sp>
    </p:spTree>
    <p:extLst>
      <p:ext uri="{BB962C8B-B14F-4D97-AF65-F5344CB8AC3E}">
        <p14:creationId xmlns:p14="http://schemas.microsoft.com/office/powerpoint/2010/main" val="713370861"/>
      </p:ext>
    </p:extLst>
  </p:cSld>
  <p:clrMapOvr>
    <a:masterClrMapping/>
  </p:clrMapOvr>
  <p:transition spd="slow">
    <p:wip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9F20271-B8D0-723B-ED32-51704D378480}"/>
              </a:ext>
            </a:extLst>
          </p:cNvPr>
          <p:cNvSpPr>
            <a:spLocks noGrp="1"/>
          </p:cNvSpPr>
          <p:nvPr>
            <p:ph type="dt" sz="half" idx="10"/>
          </p:nvPr>
        </p:nvSpPr>
        <p:spPr/>
        <p:txBody>
          <a:bodyPr/>
          <a:lstStyle/>
          <a:p>
            <a:r>
              <a:rPr lang="en-US"/>
              <a:t>7/21/2026</a:t>
            </a:r>
          </a:p>
        </p:txBody>
      </p:sp>
      <p:sp>
        <p:nvSpPr>
          <p:cNvPr id="2" name="Slide Number Placeholder 1">
            <a:extLst>
              <a:ext uri="{FF2B5EF4-FFF2-40B4-BE49-F238E27FC236}">
                <a16:creationId xmlns:a16="http://schemas.microsoft.com/office/drawing/2014/main" id="{05556B48-E91E-7EEC-8449-3B46D8B0C309}"/>
              </a:ext>
            </a:extLst>
          </p:cNvPr>
          <p:cNvSpPr>
            <a:spLocks noGrp="1"/>
          </p:cNvSpPr>
          <p:nvPr>
            <p:ph type="sldNum" sz="quarter" idx="12"/>
          </p:nvPr>
        </p:nvSpPr>
        <p:spPr/>
        <p:txBody>
          <a:bodyPr/>
          <a:lstStyle/>
          <a:p>
            <a:fld id="{E68F1C0E-076B-4C9D-A1F8-826B44A1103B}" type="slidenum">
              <a:rPr lang="en-US" smtClean="0"/>
              <a:t>62</a:t>
            </a:fld>
            <a:endParaRPr lang="en-US"/>
          </a:p>
        </p:txBody>
      </p:sp>
      <p:pic>
        <p:nvPicPr>
          <p:cNvPr id="30" name="Picture 29" descr="A person sitting on a couch&#10;&#10;AI-generated content may be incorrect.">
            <a:extLst>
              <a:ext uri="{FF2B5EF4-FFF2-40B4-BE49-F238E27FC236}">
                <a16:creationId xmlns:a16="http://schemas.microsoft.com/office/drawing/2014/main" id="{62471E8D-DE4D-E608-6C8A-6AE4E38F6A3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474945" y="1730384"/>
            <a:ext cx="3533374" cy="3555330"/>
          </a:xfrm>
          <a:prstGeom prst="rect">
            <a:avLst/>
          </a:prstGeom>
          <a:effectLst>
            <a:softEdge rad="127000"/>
          </a:effectLst>
        </p:spPr>
      </p:pic>
      <p:sp>
        <p:nvSpPr>
          <p:cNvPr id="4" name="TextBox 3">
            <a:extLst>
              <a:ext uri="{FF2B5EF4-FFF2-40B4-BE49-F238E27FC236}">
                <a16:creationId xmlns:a16="http://schemas.microsoft.com/office/drawing/2014/main" id="{7D074C53-A847-65C4-6CE4-237945FB29AF}"/>
              </a:ext>
            </a:extLst>
          </p:cNvPr>
          <p:cNvSpPr txBox="1"/>
          <p:nvPr/>
        </p:nvSpPr>
        <p:spPr>
          <a:xfrm>
            <a:off x="404705" y="1266391"/>
            <a:ext cx="7628471" cy="1154162"/>
          </a:xfrm>
          <a:prstGeom prst="rect">
            <a:avLst/>
          </a:prstGeom>
          <a:noFill/>
        </p:spPr>
        <p:txBody>
          <a:bodyPr wrap="square">
            <a:spAutoFit/>
          </a:bodyPr>
          <a:lstStyle/>
          <a:p>
            <a:pPr lvl="0"/>
            <a:r>
              <a:rPr lang="en-US" sz="2300">
                <a:solidFill>
                  <a:srgbClr val="676D7F"/>
                </a:solidFill>
                <a:latin typeface="+mj-lt"/>
              </a:rPr>
              <a:t>Focus on features that accommodate a range of abilities. Look for slow-start treadmills and options for low-impact exercises such as:</a:t>
            </a:r>
            <a:r>
              <a:rPr lang="en-US" sz="2300" b="1">
                <a:solidFill>
                  <a:srgbClr val="676D7F"/>
                </a:solidFill>
                <a:latin typeface="+mj-lt"/>
              </a:rPr>
              <a:t> </a:t>
            </a:r>
          </a:p>
        </p:txBody>
      </p:sp>
      <p:sp>
        <p:nvSpPr>
          <p:cNvPr id="6" name="TextBox 5">
            <a:extLst>
              <a:ext uri="{FF2B5EF4-FFF2-40B4-BE49-F238E27FC236}">
                <a16:creationId xmlns:a16="http://schemas.microsoft.com/office/drawing/2014/main" id="{87956FC8-1AE8-39C4-064D-78ACF2CDAC85}"/>
              </a:ext>
            </a:extLst>
          </p:cNvPr>
          <p:cNvSpPr txBox="1"/>
          <p:nvPr/>
        </p:nvSpPr>
        <p:spPr>
          <a:xfrm>
            <a:off x="385733" y="2513421"/>
            <a:ext cx="7666413" cy="3277820"/>
          </a:xfrm>
          <a:prstGeom prst="rect">
            <a:avLst/>
          </a:prstGeom>
          <a:noFill/>
        </p:spPr>
        <p:txBody>
          <a:bodyPr wrap="square">
            <a:spAutoFit/>
          </a:bodyPr>
          <a:lstStyle/>
          <a:p>
            <a:pPr lvl="0">
              <a:buFont typeface="Wingdings" panose="05000000000000000000" pitchFamily="2" charset="2"/>
              <a:buChar char="§"/>
            </a:pPr>
            <a:r>
              <a:rPr lang="en-US" sz="2300" b="1">
                <a:solidFill>
                  <a:srgbClr val="676D7F"/>
                </a:solidFill>
              </a:rPr>
              <a:t>Elliptical Machines </a:t>
            </a:r>
            <a:r>
              <a:rPr lang="en-US" sz="2300">
                <a:solidFill>
                  <a:srgbClr val="676D7F"/>
                </a:solidFill>
              </a:rPr>
              <a:t>– Provides low impact cardio exercise and minimal stress on joints</a:t>
            </a:r>
          </a:p>
          <a:p>
            <a:pPr lvl="0">
              <a:buFont typeface="Wingdings" panose="05000000000000000000" pitchFamily="2" charset="2"/>
              <a:buChar char="§"/>
            </a:pPr>
            <a:r>
              <a:rPr lang="en-US" sz="2300" b="1">
                <a:solidFill>
                  <a:srgbClr val="676D7F"/>
                </a:solidFill>
              </a:rPr>
              <a:t>Recliners</a:t>
            </a:r>
            <a:r>
              <a:rPr lang="en-US" sz="2300">
                <a:solidFill>
                  <a:srgbClr val="676D7F"/>
                </a:solidFill>
              </a:rPr>
              <a:t> – Allow participants to exercise while seated, making it accessible for those with limited mobility</a:t>
            </a:r>
          </a:p>
          <a:p>
            <a:pPr lvl="0">
              <a:buFont typeface="Wingdings" panose="05000000000000000000" pitchFamily="2" charset="2"/>
              <a:buChar char="§"/>
            </a:pPr>
            <a:r>
              <a:rPr lang="en-US" sz="2300" b="1">
                <a:solidFill>
                  <a:srgbClr val="676D7F"/>
                </a:solidFill>
              </a:rPr>
              <a:t>Low-Impact Exercise Bikes </a:t>
            </a:r>
            <a:r>
              <a:rPr lang="en-US" sz="2300">
                <a:solidFill>
                  <a:srgbClr val="676D7F"/>
                </a:solidFill>
              </a:rPr>
              <a:t>– Offer a variety of resistance levels and allows for seated exercise.</a:t>
            </a:r>
          </a:p>
          <a:p>
            <a:pPr lvl="0">
              <a:buFont typeface="Wingdings" panose="05000000000000000000" pitchFamily="2" charset="2"/>
              <a:buChar char="§"/>
            </a:pPr>
            <a:r>
              <a:rPr lang="en-US" sz="2300" b="1">
                <a:solidFill>
                  <a:srgbClr val="676D7F"/>
                </a:solidFill>
              </a:rPr>
              <a:t>Slow-Start Treadmills</a:t>
            </a:r>
            <a:r>
              <a:rPr lang="en-US" sz="2300">
                <a:solidFill>
                  <a:srgbClr val="676D7F"/>
                </a:solidFill>
              </a:rPr>
              <a:t> – Can allow participants to begin walking at a very slow pace, making it easier to ger started and gradually increase pace with supervision. </a:t>
            </a:r>
          </a:p>
        </p:txBody>
      </p:sp>
      <p:sp>
        <p:nvSpPr>
          <p:cNvPr id="9" name="TextBox 8">
            <a:extLst>
              <a:ext uri="{FF2B5EF4-FFF2-40B4-BE49-F238E27FC236}">
                <a16:creationId xmlns:a16="http://schemas.microsoft.com/office/drawing/2014/main" id="{2892BFD5-ACC8-AB83-A0C5-26F156E71122}"/>
              </a:ext>
            </a:extLst>
          </p:cNvPr>
          <p:cNvSpPr txBox="1"/>
          <p:nvPr/>
        </p:nvSpPr>
        <p:spPr>
          <a:xfrm>
            <a:off x="606002" y="412332"/>
            <a:ext cx="7225874" cy="538417"/>
          </a:xfrm>
          <a:prstGeom prst="rect">
            <a:avLst/>
          </a:prstGeom>
          <a:solidFill>
            <a:schemeClr val="bg2">
              <a:lumMod val="90000"/>
            </a:schemeClr>
          </a:solidFill>
          <a:ln w="38100">
            <a:solidFill>
              <a:srgbClr val="676D7F"/>
            </a:solidFill>
          </a:ln>
        </p:spPr>
        <p:txBody>
          <a:bodyPr wrap="square">
            <a:spAutoFit/>
          </a:bodyPr>
          <a:lstStyle/>
          <a:p>
            <a:pPr marL="0" lvl="0" indent="0" algn="ctr" defTabSz="1244600">
              <a:lnSpc>
                <a:spcPct val="90000"/>
              </a:lnSpc>
              <a:spcBef>
                <a:spcPct val="0"/>
              </a:spcBef>
              <a:spcAft>
                <a:spcPct val="35000"/>
              </a:spcAft>
              <a:buNone/>
            </a:pPr>
            <a:r>
              <a:rPr lang="en-US" sz="3200" b="1" kern="1200">
                <a:solidFill>
                  <a:srgbClr val="676D7F"/>
                </a:solidFill>
              </a:rPr>
              <a:t>Types of Equipment to Consider:</a:t>
            </a:r>
            <a:endParaRPr lang="en-US" sz="3200" kern="1200">
              <a:solidFill>
                <a:srgbClr val="676D7F"/>
              </a:solidFill>
            </a:endParaRPr>
          </a:p>
        </p:txBody>
      </p:sp>
    </p:spTree>
    <p:extLst>
      <p:ext uri="{BB962C8B-B14F-4D97-AF65-F5344CB8AC3E}">
        <p14:creationId xmlns:p14="http://schemas.microsoft.com/office/powerpoint/2010/main" val="2046528297"/>
      </p:ext>
    </p:extLst>
  </p:cSld>
  <p:clrMapOvr>
    <a:masterClrMapping/>
  </p:clrMapOvr>
  <p:transition spd="slow">
    <p:wip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FEC4E4E-89A3-F61D-DA42-2E7D1E95AD7F}"/>
              </a:ext>
            </a:extLst>
          </p:cNvPr>
          <p:cNvPicPr>
            <a:picLocks noChangeAspect="1"/>
          </p:cNvPicPr>
          <p:nvPr/>
        </p:nvPicPr>
        <p:blipFill>
          <a:blip r:embed="rId3"/>
          <a:srcRect r="-1" b="2158"/>
          <a:stretch>
            <a:fillRect/>
          </a:stretch>
        </p:blipFill>
        <p:spPr>
          <a:xfrm>
            <a:off x="0" y="212346"/>
            <a:ext cx="6879365" cy="4610501"/>
          </a:xfrm>
          <a:prstGeom prst="rect">
            <a:avLst/>
          </a:prstGeom>
        </p:spPr>
      </p:pic>
      <p:sp>
        <p:nvSpPr>
          <p:cNvPr id="2" name="Date Placeholder 1">
            <a:extLst>
              <a:ext uri="{FF2B5EF4-FFF2-40B4-BE49-F238E27FC236}">
                <a16:creationId xmlns:a16="http://schemas.microsoft.com/office/drawing/2014/main" id="{ADAD7645-EB17-93A2-8082-51BF77899CED}"/>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E4A438BE-3A99-0974-C1AE-724B9F024727}"/>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defRPr/>
            </a:pPr>
            <a:fld id="{E68F1C0E-076B-4C9D-A1F8-826B44A1103B}" type="slidenum">
              <a:rPr lang="en-US" smtClean="0">
                <a:solidFill>
                  <a:schemeClr val="tx1">
                    <a:tint val="75000"/>
                  </a:schemeClr>
                </a:solidFill>
              </a:rPr>
              <a:pPr>
                <a:spcAft>
                  <a:spcPts val="600"/>
                </a:spcAft>
                <a:defRPr/>
              </a:pPr>
              <a:t>63</a:t>
            </a:fld>
            <a:endParaRPr lang="en-US">
              <a:solidFill>
                <a:schemeClr val="tx1">
                  <a:tint val="75000"/>
                </a:schemeClr>
              </a:solidFill>
            </a:endParaRPr>
          </a:p>
        </p:txBody>
      </p:sp>
      <p:pic>
        <p:nvPicPr>
          <p:cNvPr id="2050" name="Picture 2" descr="ADA Compliant Bathroom Design: Turning Space, Clear Floor ...">
            <a:extLst>
              <a:ext uri="{FF2B5EF4-FFF2-40B4-BE49-F238E27FC236}">
                <a16:creationId xmlns:a16="http://schemas.microsoft.com/office/drawing/2014/main" id="{326BAAD9-CDFE-BBE4-F315-9AA5A816DB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8203" y="52239"/>
            <a:ext cx="5697814" cy="4345790"/>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4">
            <a:extLst>
              <a:ext uri="{FF2B5EF4-FFF2-40B4-BE49-F238E27FC236}">
                <a16:creationId xmlns:a16="http://schemas.microsoft.com/office/drawing/2014/main" id="{BFE926D9-30C9-CFF8-CC80-7830849AC8B5}"/>
              </a:ext>
            </a:extLst>
          </p:cNvPr>
          <p:cNvPicPr>
            <a:picLocks noChangeAspect="1"/>
          </p:cNvPicPr>
          <p:nvPr/>
        </p:nvPicPr>
        <p:blipFill>
          <a:blip r:embed="rId5"/>
          <a:stretch>
            <a:fillRect/>
          </a:stretch>
        </p:blipFill>
        <p:spPr>
          <a:xfrm>
            <a:off x="8173705" y="4502964"/>
            <a:ext cx="2454717" cy="2356087"/>
          </a:xfrm>
          <a:prstGeom prst="rect">
            <a:avLst/>
          </a:prstGeom>
        </p:spPr>
      </p:pic>
      <p:cxnSp>
        <p:nvCxnSpPr>
          <p:cNvPr id="57" name="Straight Connector 56">
            <a:extLst>
              <a:ext uri="{FF2B5EF4-FFF2-40B4-BE49-F238E27FC236}">
                <a16:creationId xmlns:a16="http://schemas.microsoft.com/office/drawing/2014/main" id="{60C57F19-FC77-A173-2200-D967ACA0EAD8}"/>
              </a:ext>
            </a:extLst>
          </p:cNvPr>
          <p:cNvCxnSpPr>
            <a:cxnSpLocks/>
          </p:cNvCxnSpPr>
          <p:nvPr/>
        </p:nvCxnSpPr>
        <p:spPr>
          <a:xfrm>
            <a:off x="6149882" y="253583"/>
            <a:ext cx="20626" cy="3494637"/>
          </a:xfrm>
          <a:prstGeom prst="line">
            <a:avLst/>
          </a:prstGeom>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914A84D3-A4CF-38A6-8A39-1BA7B37B89C4}"/>
              </a:ext>
            </a:extLst>
          </p:cNvPr>
          <p:cNvSpPr txBox="1"/>
          <p:nvPr/>
        </p:nvSpPr>
        <p:spPr>
          <a:xfrm>
            <a:off x="395111" y="5496341"/>
            <a:ext cx="7778594" cy="923330"/>
          </a:xfrm>
          <a:prstGeom prst="rect">
            <a:avLst/>
          </a:prstGeom>
          <a:solidFill>
            <a:schemeClr val="bg2">
              <a:lumMod val="90000"/>
            </a:schemeClr>
          </a:solidFill>
          <a:ln w="38100">
            <a:solidFill>
              <a:srgbClr val="676D7F"/>
            </a:solidFill>
          </a:ln>
        </p:spPr>
        <p:txBody>
          <a:bodyPr wrap="square">
            <a:spAutoFit/>
          </a:bodyPr>
          <a:lstStyle/>
          <a:p>
            <a:r>
              <a:rPr lang="en-US" b="1">
                <a:solidFill>
                  <a:srgbClr val="676D7F"/>
                </a:solidFill>
                <a:hlinkClick r:id="rId6"/>
              </a:rPr>
              <a:t>https://www.corada.com/documents/2010ADAStandards/305#:~:text=The%20clear%20floor%20or%20ground,inches%20(1220%20mm)%20minimum</a:t>
            </a:r>
            <a:endParaRPr lang="en-US" b="1">
              <a:solidFill>
                <a:srgbClr val="676D7F"/>
              </a:solidFill>
            </a:endParaRPr>
          </a:p>
        </p:txBody>
      </p:sp>
    </p:spTree>
    <p:extLst>
      <p:ext uri="{BB962C8B-B14F-4D97-AF65-F5344CB8AC3E}">
        <p14:creationId xmlns:p14="http://schemas.microsoft.com/office/powerpoint/2010/main" val="2859820356"/>
      </p:ext>
    </p:extLst>
  </p:cSld>
  <p:clrMapOvr>
    <a:masterClrMapping/>
  </p:clrMapOvr>
  <p:transition spd="slow">
    <p:wip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3BFB0-4840-0B5E-C3CA-0F0E2401C018}"/>
              </a:ext>
            </a:extLst>
          </p:cNvPr>
          <p:cNvSpPr>
            <a:spLocks noGrp="1"/>
          </p:cNvSpPr>
          <p:nvPr>
            <p:ph type="title"/>
          </p:nvPr>
        </p:nvSpPr>
        <p:spPr/>
        <p:txBody>
          <a:bodyPr/>
          <a:lstStyle/>
          <a:p>
            <a:pPr algn="ctr"/>
            <a:r>
              <a:rPr lang="en-US" b="1">
                <a:solidFill>
                  <a:schemeClr val="accent2">
                    <a:lumMod val="75000"/>
                  </a:schemeClr>
                </a:solidFill>
                <a:cs typeface="Times New Roman" panose="02020603050405020304" pitchFamily="18" charset="0"/>
              </a:rPr>
              <a:t>Record Maintenance</a:t>
            </a:r>
          </a:p>
        </p:txBody>
      </p:sp>
      <p:graphicFrame>
        <p:nvGraphicFramePr>
          <p:cNvPr id="22" name="Content Placeholder 2">
            <a:extLst>
              <a:ext uri="{FF2B5EF4-FFF2-40B4-BE49-F238E27FC236}">
                <a16:creationId xmlns:a16="http://schemas.microsoft.com/office/drawing/2014/main" id="{AEDB47EF-5C3D-EC5B-5424-15423A87EEF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Date Placeholder 2">
            <a:extLst>
              <a:ext uri="{FF2B5EF4-FFF2-40B4-BE49-F238E27FC236}">
                <a16:creationId xmlns:a16="http://schemas.microsoft.com/office/drawing/2014/main" id="{F9DD52DE-4144-56D0-5008-DC9BAFAC047F}"/>
              </a:ext>
            </a:extLst>
          </p:cNvPr>
          <p:cNvSpPr>
            <a:spLocks noGrp="1"/>
          </p:cNvSpPr>
          <p:nvPr>
            <p:ph type="dt" sz="half" idx="10"/>
          </p:nvPr>
        </p:nvSpPr>
        <p:spPr/>
        <p:txBody>
          <a:bodyPr/>
          <a:lstStyle/>
          <a:p>
            <a:r>
              <a:rPr lang="en-US"/>
              <a:t>7/21/2026</a:t>
            </a:r>
          </a:p>
        </p:txBody>
      </p:sp>
      <p:sp>
        <p:nvSpPr>
          <p:cNvPr id="12" name="Slide Number Placeholder 11">
            <a:extLst>
              <a:ext uri="{FF2B5EF4-FFF2-40B4-BE49-F238E27FC236}">
                <a16:creationId xmlns:a16="http://schemas.microsoft.com/office/drawing/2014/main" id="{33C3F9EF-803F-7C58-39A0-774F0C6DFF8B}"/>
              </a:ext>
            </a:extLst>
          </p:cNvPr>
          <p:cNvSpPr>
            <a:spLocks noGrp="1"/>
          </p:cNvSpPr>
          <p:nvPr>
            <p:ph type="sldNum" sz="quarter" idx="12"/>
          </p:nvPr>
        </p:nvSpPr>
        <p:spPr/>
        <p:txBody>
          <a:bodyPr/>
          <a:lstStyle/>
          <a:p>
            <a:fld id="{E68F1C0E-076B-4C9D-A1F8-826B44A1103B}" type="slidenum">
              <a:rPr lang="en-US" smtClean="0"/>
              <a:t>64</a:t>
            </a:fld>
            <a:endParaRPr lang="en-US"/>
          </a:p>
        </p:txBody>
      </p:sp>
      <p:pic>
        <p:nvPicPr>
          <p:cNvPr id="4" name="More Info Pic">
            <a:extLst>
              <a:ext uri="{FF2B5EF4-FFF2-40B4-BE49-F238E27FC236}">
                <a16:creationId xmlns:a16="http://schemas.microsoft.com/office/drawing/2014/main" id="{5DEFDFFA-280D-398A-E7F2-39EEED42D846}"/>
              </a:ext>
            </a:extLst>
          </p:cNvPr>
          <p:cNvPicPr>
            <a:picLocks noChangeAspect="1"/>
          </p:cNvPicPr>
          <p:nvPr/>
        </p:nvPicPr>
        <p:blipFill>
          <a:blip r:embed="rId8"/>
          <a:stretch>
            <a:fillRect/>
          </a:stretch>
        </p:blipFill>
        <p:spPr>
          <a:xfrm>
            <a:off x="10292855" y="93446"/>
            <a:ext cx="1794567" cy="981592"/>
          </a:xfrm>
          <a:prstGeom prst="rect">
            <a:avLst/>
          </a:prstGeom>
        </p:spPr>
      </p:pic>
      <p:sp>
        <p:nvSpPr>
          <p:cNvPr id="5" name="More Info Text">
            <a:extLst>
              <a:ext uri="{FF2B5EF4-FFF2-40B4-BE49-F238E27FC236}">
                <a16:creationId xmlns:a16="http://schemas.microsoft.com/office/drawing/2014/main" id="{0404CFE8-A522-DAAE-110E-61F60E45F890}"/>
              </a:ext>
            </a:extLst>
          </p:cNvPr>
          <p:cNvSpPr/>
          <p:nvPr/>
        </p:nvSpPr>
        <p:spPr>
          <a:xfrm>
            <a:off x="3064475" y="1646238"/>
            <a:ext cx="6400477" cy="3286897"/>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The following slides will address requirements for record maintenance and give several templates providers may use to meet minimum standards. </a:t>
            </a:r>
          </a:p>
          <a:p>
            <a:endParaRPr lang="en-US"/>
          </a:p>
          <a:p>
            <a:r>
              <a:rPr lang="en-US"/>
              <a:t>Providers are not required to use templates provided, and may instead use their own, as long as minimum standards are met in accordance with Medicaid Administrative Code, Part 208.</a:t>
            </a:r>
          </a:p>
        </p:txBody>
      </p:sp>
    </p:spTree>
    <p:extLst>
      <p:ext uri="{BB962C8B-B14F-4D97-AF65-F5344CB8AC3E}">
        <p14:creationId xmlns:p14="http://schemas.microsoft.com/office/powerpoint/2010/main" val="3169069242"/>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5" grpId="0" animBg="1"/>
      <p:bldP spid="5" grpId="1"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ubtitle 4">
            <a:extLst>
              <a:ext uri="{FF2B5EF4-FFF2-40B4-BE49-F238E27FC236}">
                <a16:creationId xmlns:a16="http://schemas.microsoft.com/office/drawing/2014/main" id="{0ECBBCC6-7BC3-C165-C337-2A1AD94D652F}"/>
              </a:ext>
            </a:extLst>
          </p:cNvPr>
          <p:cNvSpPr>
            <a:spLocks noGrp="1"/>
          </p:cNvSpPr>
          <p:nvPr>
            <p:ph type="subTitle" idx="1"/>
          </p:nvPr>
        </p:nvSpPr>
        <p:spPr>
          <a:xfrm>
            <a:off x="197437" y="695904"/>
            <a:ext cx="9148693" cy="5832909"/>
          </a:xfrm>
          <a:solidFill>
            <a:schemeClr val="bg1"/>
          </a:solidFill>
        </p:spPr>
        <p:txBody>
          <a:bodyPr>
            <a:noAutofit/>
          </a:bodyPr>
          <a:lstStyle/>
          <a:p>
            <a:pPr algn="l"/>
            <a:endParaRPr lang="en-US" sz="1600"/>
          </a:p>
          <a:p>
            <a:pPr marL="342900" indent="-342900" algn="l">
              <a:buFont typeface="Wingdings" panose="05000000000000000000" pitchFamily="2" charset="2"/>
              <a:buChar char="§"/>
            </a:pPr>
            <a:r>
              <a:rPr lang="en-US" sz="1800">
                <a:solidFill>
                  <a:schemeClr val="accent2">
                    <a:lumMod val="75000"/>
                  </a:schemeClr>
                </a:solidFill>
              </a:rPr>
              <a:t>Documentation of maintenance and janitorial services including repairs, maintenance and pest control,</a:t>
            </a:r>
          </a:p>
          <a:p>
            <a:pPr marL="342900" indent="-342900" algn="l">
              <a:buFont typeface="Wingdings" panose="05000000000000000000" pitchFamily="2" charset="2"/>
              <a:buChar char="§"/>
            </a:pPr>
            <a:r>
              <a:rPr lang="en-US" sz="1800">
                <a:solidFill>
                  <a:schemeClr val="accent2">
                    <a:lumMod val="75000"/>
                  </a:schemeClr>
                </a:solidFill>
              </a:rPr>
              <a:t>Documentation of quarterly drills for fire and inclement weather,</a:t>
            </a:r>
          </a:p>
          <a:p>
            <a:pPr marL="342900" indent="-342900" algn="l">
              <a:buFont typeface="Wingdings" panose="05000000000000000000" pitchFamily="2" charset="2"/>
              <a:buChar char="§"/>
            </a:pPr>
            <a:r>
              <a:rPr lang="en-US" sz="1800">
                <a:solidFill>
                  <a:schemeClr val="accent2">
                    <a:lumMod val="75000"/>
                  </a:schemeClr>
                </a:solidFill>
              </a:rPr>
              <a:t> Annual fire safety inspection reports conducted by the fire department,</a:t>
            </a:r>
          </a:p>
          <a:p>
            <a:pPr marL="342900" indent="-342900" algn="l">
              <a:buFont typeface="Wingdings" panose="05000000000000000000" pitchFamily="2" charset="2"/>
              <a:buChar char="§"/>
            </a:pPr>
            <a:r>
              <a:rPr lang="en-US" sz="1800">
                <a:solidFill>
                  <a:schemeClr val="accent2">
                    <a:lumMod val="75000"/>
                  </a:schemeClr>
                </a:solidFill>
              </a:rPr>
              <a:t>Records of quarterly advisory committee meetings,</a:t>
            </a:r>
          </a:p>
          <a:p>
            <a:pPr marL="342900" indent="-342900" algn="l">
              <a:buFont typeface="Wingdings" panose="05000000000000000000" pitchFamily="2" charset="2"/>
              <a:buChar char="§"/>
            </a:pPr>
            <a:r>
              <a:rPr lang="en-US" sz="1800">
                <a:solidFill>
                  <a:schemeClr val="accent2">
                    <a:lumMod val="75000"/>
                  </a:schemeClr>
                </a:solidFill>
              </a:rPr>
              <a:t>Written criteria for service provision, including procedures for detailing with emergency service requests,</a:t>
            </a:r>
          </a:p>
          <a:p>
            <a:pPr marL="342900" indent="-342900" algn="l">
              <a:buFont typeface="Wingdings" panose="05000000000000000000" pitchFamily="2" charset="2"/>
              <a:buChar char="§"/>
            </a:pPr>
            <a:r>
              <a:rPr lang="en-US" sz="1800">
                <a:solidFill>
                  <a:schemeClr val="accent2">
                    <a:lumMod val="75000"/>
                  </a:schemeClr>
                </a:solidFill>
              </a:rPr>
              <a:t>Policy and procedure manuals,</a:t>
            </a:r>
          </a:p>
          <a:p>
            <a:pPr marL="342900" indent="-342900" algn="l">
              <a:buFont typeface="Wingdings" panose="05000000000000000000" pitchFamily="2" charset="2"/>
              <a:buChar char="§"/>
            </a:pPr>
            <a:r>
              <a:rPr lang="en-US" sz="1800">
                <a:solidFill>
                  <a:schemeClr val="accent2">
                    <a:lumMod val="75000"/>
                  </a:schemeClr>
                </a:solidFill>
              </a:rPr>
              <a:t>Written personnel policies including the process used in the recruitment, selection, training, retention, and termination of employees,</a:t>
            </a:r>
          </a:p>
          <a:p>
            <a:pPr marL="342900" indent="-342900" algn="l">
              <a:buFont typeface="Wingdings" panose="05000000000000000000" pitchFamily="2" charset="2"/>
              <a:buChar char="§"/>
            </a:pPr>
            <a:r>
              <a:rPr lang="en-US" sz="1800">
                <a:solidFill>
                  <a:schemeClr val="accent2">
                    <a:lumMod val="75000"/>
                  </a:schemeClr>
                </a:solidFill>
              </a:rPr>
              <a:t>Current and historical organizational charts including the names and job titles of owners, operators, managers, administrators, and other supervisory staff,</a:t>
            </a:r>
          </a:p>
          <a:p>
            <a:pPr marL="342900" indent="-342900" algn="l">
              <a:buFont typeface="Wingdings" panose="05000000000000000000" pitchFamily="2" charset="2"/>
              <a:buChar char="§"/>
            </a:pPr>
            <a:r>
              <a:rPr lang="en-US" sz="1800">
                <a:solidFill>
                  <a:schemeClr val="accent2">
                    <a:lumMod val="75000"/>
                  </a:schemeClr>
                </a:solidFill>
              </a:rPr>
              <a:t>Current and historical employee listing that captures names, staff/tax id numbers, employment hire and termination dates, and</a:t>
            </a:r>
          </a:p>
          <a:p>
            <a:pPr marL="342900" indent="-342900" algn="l">
              <a:buFont typeface="Wingdings" panose="05000000000000000000" pitchFamily="2" charset="2"/>
              <a:buChar char="§"/>
            </a:pPr>
            <a:r>
              <a:rPr lang="en-US" sz="1800">
                <a:solidFill>
                  <a:schemeClr val="accent2">
                    <a:lumMod val="75000"/>
                  </a:schemeClr>
                </a:solidFill>
              </a:rPr>
              <a:t>Service records of licensed nurses which includes dates in the facility, arrival and departure times, services performed, and signature of administrator or program director.</a:t>
            </a:r>
          </a:p>
          <a:p>
            <a:pPr algn="l"/>
            <a:endParaRPr lang="en-US" sz="1600"/>
          </a:p>
        </p:txBody>
      </p:sp>
      <p:sp>
        <p:nvSpPr>
          <p:cNvPr id="2" name="Date Placeholder 1">
            <a:extLst>
              <a:ext uri="{FF2B5EF4-FFF2-40B4-BE49-F238E27FC236}">
                <a16:creationId xmlns:a16="http://schemas.microsoft.com/office/drawing/2014/main" id="{0EDB81C2-83C7-F772-6071-28762096348C}"/>
              </a:ext>
            </a:extLst>
          </p:cNvPr>
          <p:cNvSpPr>
            <a:spLocks noGrp="1"/>
          </p:cNvSpPr>
          <p:nvPr>
            <p:ph type="dt" sz="half" idx="10"/>
          </p:nvPr>
        </p:nvSpPr>
        <p:spPr/>
        <p:txBody>
          <a:bodyPr/>
          <a:lstStyle/>
          <a:p>
            <a:r>
              <a:rPr lang="en-US"/>
              <a:t>7/21/2026</a:t>
            </a:r>
          </a:p>
        </p:txBody>
      </p:sp>
      <p:sp>
        <p:nvSpPr>
          <p:cNvPr id="13" name="Slide Number Placeholder 12">
            <a:extLst>
              <a:ext uri="{FF2B5EF4-FFF2-40B4-BE49-F238E27FC236}">
                <a16:creationId xmlns:a16="http://schemas.microsoft.com/office/drawing/2014/main" id="{C7DA178A-7957-E725-A424-EF2297CB1290}"/>
              </a:ext>
            </a:extLst>
          </p:cNvPr>
          <p:cNvSpPr>
            <a:spLocks noGrp="1"/>
          </p:cNvSpPr>
          <p:nvPr>
            <p:ph type="sldNum" sz="quarter" idx="12"/>
          </p:nvPr>
        </p:nvSpPr>
        <p:spPr>
          <a:xfrm>
            <a:off x="8610600" y="6492240"/>
            <a:ext cx="2743200" cy="365125"/>
          </a:xfrm>
        </p:spPr>
        <p:txBody>
          <a:bodyPr>
            <a:normAutofit/>
          </a:bodyPr>
          <a:lstStyle/>
          <a:p>
            <a:pPr>
              <a:spcAft>
                <a:spcPts val="600"/>
              </a:spcAft>
            </a:pPr>
            <a:fld id="{E68F1C0E-076B-4C9D-A1F8-826B44A1103B}" type="slidenum">
              <a:rPr lang="en-US" smtClean="0"/>
              <a:pPr>
                <a:spcAft>
                  <a:spcPts val="600"/>
                </a:spcAft>
              </a:pPr>
              <a:t>65</a:t>
            </a:fld>
            <a:endParaRPr lang="en-US"/>
          </a:p>
        </p:txBody>
      </p:sp>
      <p:sp>
        <p:nvSpPr>
          <p:cNvPr id="9" name="Title 1">
            <a:extLst>
              <a:ext uri="{FF2B5EF4-FFF2-40B4-BE49-F238E27FC236}">
                <a16:creationId xmlns:a16="http://schemas.microsoft.com/office/drawing/2014/main" id="{13AF32F6-47B7-AA8B-3F1D-2202B5BD8976}"/>
              </a:ext>
            </a:extLst>
          </p:cNvPr>
          <p:cNvSpPr txBox="1">
            <a:spLocks/>
          </p:cNvSpPr>
          <p:nvPr/>
        </p:nvSpPr>
        <p:spPr>
          <a:xfrm>
            <a:off x="197437" y="329187"/>
            <a:ext cx="9875520" cy="52939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b="1">
                <a:solidFill>
                  <a:schemeClr val="accent2">
                    <a:lumMod val="75000"/>
                  </a:schemeClr>
                </a:solidFill>
                <a:cs typeface="Times New Roman" panose="02020603050405020304" pitchFamily="18" charset="0"/>
              </a:rPr>
              <a:t>ADC facility records should include, at minimum:</a:t>
            </a:r>
            <a:endParaRPr lang="en-US" sz="2800" b="1"/>
          </a:p>
        </p:txBody>
      </p:sp>
      <p:pic>
        <p:nvPicPr>
          <p:cNvPr id="17" name="Picture 16" descr="A picture containing file, furniture&#10;&#10;AI-generated content may be incorrect.">
            <a:extLst>
              <a:ext uri="{FF2B5EF4-FFF2-40B4-BE49-F238E27FC236}">
                <a16:creationId xmlns:a16="http://schemas.microsoft.com/office/drawing/2014/main" id="{71F8CAD7-918D-9681-ECD6-07B984BADF2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449201" y="1411057"/>
            <a:ext cx="2545362" cy="3618999"/>
          </a:xfrm>
          <a:prstGeom prst="rect">
            <a:avLst/>
          </a:prstGeom>
          <a:effectLst/>
        </p:spPr>
      </p:pic>
      <p:pic>
        <p:nvPicPr>
          <p:cNvPr id="3" name="More Info Pic">
            <a:extLst>
              <a:ext uri="{FF2B5EF4-FFF2-40B4-BE49-F238E27FC236}">
                <a16:creationId xmlns:a16="http://schemas.microsoft.com/office/drawing/2014/main" id="{3DEE50F6-4D82-E941-A077-70A30DBDC618}"/>
              </a:ext>
            </a:extLst>
          </p:cNvPr>
          <p:cNvPicPr>
            <a:picLocks noChangeAspect="1"/>
          </p:cNvPicPr>
          <p:nvPr/>
        </p:nvPicPr>
        <p:blipFill>
          <a:blip r:embed="rId5"/>
          <a:stretch>
            <a:fillRect/>
          </a:stretch>
        </p:blipFill>
        <p:spPr>
          <a:xfrm>
            <a:off x="10516402" y="5941285"/>
            <a:ext cx="1674796" cy="916080"/>
          </a:xfrm>
          <a:prstGeom prst="rect">
            <a:avLst/>
          </a:prstGeom>
        </p:spPr>
      </p:pic>
      <p:sp>
        <p:nvSpPr>
          <p:cNvPr id="4" name="More Info Text">
            <a:extLst>
              <a:ext uri="{FF2B5EF4-FFF2-40B4-BE49-F238E27FC236}">
                <a16:creationId xmlns:a16="http://schemas.microsoft.com/office/drawing/2014/main" id="{76202372-372B-DBFD-561B-FF30E2CDD02E}"/>
              </a:ext>
            </a:extLst>
          </p:cNvPr>
          <p:cNvSpPr/>
          <p:nvPr/>
        </p:nvSpPr>
        <p:spPr>
          <a:xfrm>
            <a:off x="3398108" y="1112108"/>
            <a:ext cx="5362833" cy="5049988"/>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Shown here is a list of all required documentation. This documentation is required to substantiate claims and without it you may be subject to claims recoupment. </a:t>
            </a:r>
          </a:p>
          <a:p>
            <a:endParaRPr lang="en-US"/>
          </a:p>
          <a:p>
            <a:r>
              <a:rPr lang="en-US"/>
              <a:t>It is very important that files be maintained and stored not only in a HIPAA compliant manner, and available for auditors immediately, but also protects the documents from water damage or pests. </a:t>
            </a:r>
          </a:p>
        </p:txBody>
      </p:sp>
    </p:spTree>
    <p:extLst>
      <p:ext uri="{BB962C8B-B14F-4D97-AF65-F5344CB8AC3E}">
        <p14:creationId xmlns:p14="http://schemas.microsoft.com/office/powerpoint/2010/main" val="1450785306"/>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4" grpId="0" animBg="1"/>
      <p:bldP spid="4" grpId="1"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62402-18CF-53F9-8CBB-23B92FF791E0}"/>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6808388D-1D1A-8B7D-C155-F6802D67C484}"/>
              </a:ext>
            </a:extLst>
          </p:cNvPr>
          <p:cNvSpPr txBox="1"/>
          <p:nvPr/>
        </p:nvSpPr>
        <p:spPr>
          <a:xfrm>
            <a:off x="350573" y="5417040"/>
            <a:ext cx="4464023" cy="523220"/>
          </a:xfrm>
          <a:prstGeom prst="rect">
            <a:avLst/>
          </a:prstGeom>
          <a:solidFill>
            <a:schemeClr val="accent2">
              <a:lumMod val="40000"/>
              <a:lumOff val="60000"/>
            </a:schemeClr>
          </a:solidFill>
          <a:ln w="28575">
            <a:solidFill>
              <a:schemeClr val="accent2">
                <a:lumMod val="75000"/>
              </a:schemeClr>
            </a:solidFill>
          </a:ln>
        </p:spPr>
        <p:txBody>
          <a:bodyPr wrap="square" rtlCol="0">
            <a:spAutoFit/>
          </a:bodyPr>
          <a:lstStyle/>
          <a:p>
            <a:r>
              <a:rPr lang="en-US" sz="1400" b="1">
                <a:solidFill>
                  <a:schemeClr val="accent2">
                    <a:lumMod val="75000"/>
                  </a:schemeClr>
                </a:solidFill>
              </a:rPr>
              <a:t>HCBS Waiver Providers Website: </a:t>
            </a:r>
            <a:r>
              <a:rPr lang="en-US" sz="1400" b="1">
                <a:solidFill>
                  <a:schemeClr val="accent2">
                    <a:lumMod val="75000"/>
                  </a:schemeClr>
                </a:solidFill>
                <a:hlinkClick r:id="rId3">
                  <a:extLst>
                    <a:ext uri="{A12FA001-AC4F-418D-AE19-62706E023703}">
                      <ahyp:hlinkClr xmlns:ahyp="http://schemas.microsoft.com/office/drawing/2018/hyperlinkcolor" val="tx"/>
                    </a:ext>
                  </a:extLst>
                </a:hlinkClick>
              </a:rPr>
              <a:t>https://medicaid.ms.gov/hcbs-waiver-providers/</a:t>
            </a:r>
            <a:r>
              <a:rPr lang="en-US" sz="1400" b="1">
                <a:solidFill>
                  <a:schemeClr val="accent2">
                    <a:lumMod val="75000"/>
                  </a:schemeClr>
                </a:solidFill>
              </a:rPr>
              <a:t> </a:t>
            </a:r>
          </a:p>
        </p:txBody>
      </p:sp>
      <p:sp>
        <p:nvSpPr>
          <p:cNvPr id="6" name="Date Placeholder 5">
            <a:extLst>
              <a:ext uri="{FF2B5EF4-FFF2-40B4-BE49-F238E27FC236}">
                <a16:creationId xmlns:a16="http://schemas.microsoft.com/office/drawing/2014/main" id="{02101960-C056-5883-B832-8A9F49134D44}"/>
              </a:ext>
            </a:extLst>
          </p:cNvPr>
          <p:cNvSpPr>
            <a:spLocks noGrp="1"/>
          </p:cNvSpPr>
          <p:nvPr>
            <p:ph type="dt" sz="half" idx="10"/>
          </p:nvPr>
        </p:nvSpPr>
        <p:spPr/>
        <p:txBody>
          <a:bodyPr/>
          <a:lstStyle/>
          <a:p>
            <a:r>
              <a:rPr lang="en-US"/>
              <a:t>7/21/2026</a:t>
            </a:r>
          </a:p>
        </p:txBody>
      </p:sp>
      <p:sp>
        <p:nvSpPr>
          <p:cNvPr id="2" name="Slide Number Placeholder 1">
            <a:extLst>
              <a:ext uri="{FF2B5EF4-FFF2-40B4-BE49-F238E27FC236}">
                <a16:creationId xmlns:a16="http://schemas.microsoft.com/office/drawing/2014/main" id="{4F7CB745-E42D-61BF-FBE8-4CE56BB81710}"/>
              </a:ext>
            </a:extLst>
          </p:cNvPr>
          <p:cNvSpPr>
            <a:spLocks noGrp="1"/>
          </p:cNvSpPr>
          <p:nvPr>
            <p:ph type="sldNum" sz="quarter" idx="12"/>
          </p:nvPr>
        </p:nvSpPr>
        <p:spPr/>
        <p:txBody>
          <a:bodyPr/>
          <a:lstStyle/>
          <a:p>
            <a:fld id="{48FD3572-B86B-4083-B953-5D27BE9E57C8}" type="slidenum">
              <a:rPr lang="en-US" smtClean="0"/>
              <a:t>66</a:t>
            </a:fld>
            <a:endParaRPr lang="en-US"/>
          </a:p>
        </p:txBody>
      </p:sp>
      <p:sp>
        <p:nvSpPr>
          <p:cNvPr id="10" name="TextBox 9">
            <a:extLst>
              <a:ext uri="{FF2B5EF4-FFF2-40B4-BE49-F238E27FC236}">
                <a16:creationId xmlns:a16="http://schemas.microsoft.com/office/drawing/2014/main" id="{1E554038-4249-7B6A-575F-F65180DBF74C}"/>
              </a:ext>
            </a:extLst>
          </p:cNvPr>
          <p:cNvSpPr txBox="1"/>
          <p:nvPr/>
        </p:nvSpPr>
        <p:spPr>
          <a:xfrm>
            <a:off x="151414" y="1351503"/>
            <a:ext cx="4998719" cy="4119526"/>
          </a:xfrm>
          <a:prstGeom prst="rect">
            <a:avLst/>
          </a:prstGeom>
          <a:noFill/>
        </p:spPr>
        <p:txBody>
          <a:bodyPr wrap="square" rtlCol="0">
            <a:spAutoFit/>
          </a:bodyPr>
          <a:lstStyle/>
          <a:p>
            <a:pPr marL="226696" lvl="1">
              <a:lnSpc>
                <a:spcPct val="150000"/>
              </a:lnSpc>
              <a:buClr>
                <a:srgbClr val="000000"/>
              </a:buClr>
              <a:buSzPts val="2100"/>
            </a:pPr>
            <a:r>
              <a:rPr lang="en-US" sz="1600">
                <a:solidFill>
                  <a:schemeClr val="accent2">
                    <a:lumMod val="75000"/>
                  </a:schemeClr>
                </a:solidFill>
              </a:rPr>
              <a:t>There are many resources available on the HCBS Waiver Providers Website to help you maintain compliance with DOM Records Requirements including:</a:t>
            </a:r>
          </a:p>
          <a:p>
            <a:pPr marL="969646" lvl="2" indent="-285750">
              <a:lnSpc>
                <a:spcPct val="150000"/>
              </a:lnSpc>
              <a:buClr>
                <a:schemeClr val="accent2">
                  <a:lumMod val="75000"/>
                </a:schemeClr>
              </a:buClr>
              <a:buSzPts val="2100"/>
              <a:buFont typeface="Wingdings" panose="05000000000000000000" pitchFamily="2" charset="2"/>
              <a:buChar char="§"/>
            </a:pPr>
            <a:r>
              <a:rPr lang="en-US" sz="1600">
                <a:solidFill>
                  <a:schemeClr val="accent2">
                    <a:lumMod val="75000"/>
                  </a:schemeClr>
                </a:solidFill>
              </a:rPr>
              <a:t>Employee File Checklist</a:t>
            </a:r>
          </a:p>
          <a:p>
            <a:pPr marL="969646" lvl="2" indent="-285750">
              <a:lnSpc>
                <a:spcPct val="150000"/>
              </a:lnSpc>
              <a:buClr>
                <a:schemeClr val="accent2">
                  <a:lumMod val="75000"/>
                </a:schemeClr>
              </a:buClr>
              <a:buSzPts val="2100"/>
              <a:buFont typeface="Wingdings" panose="05000000000000000000" pitchFamily="2" charset="2"/>
              <a:buChar char="§"/>
            </a:pPr>
            <a:r>
              <a:rPr lang="en-US" sz="1600">
                <a:solidFill>
                  <a:schemeClr val="accent2">
                    <a:lumMod val="75000"/>
                  </a:schemeClr>
                </a:solidFill>
              </a:rPr>
              <a:t>Individualized Service Plan (ISP)</a:t>
            </a:r>
          </a:p>
          <a:p>
            <a:pPr marL="969646" lvl="2" indent="-285750">
              <a:lnSpc>
                <a:spcPct val="150000"/>
              </a:lnSpc>
              <a:buClr>
                <a:schemeClr val="accent2">
                  <a:lumMod val="75000"/>
                </a:schemeClr>
              </a:buClr>
              <a:buSzPts val="2100"/>
              <a:buFont typeface="Wingdings" panose="05000000000000000000" pitchFamily="2" charset="2"/>
              <a:buChar char="§"/>
            </a:pPr>
            <a:r>
              <a:rPr lang="en-US" sz="1600">
                <a:solidFill>
                  <a:schemeClr val="accent2">
                    <a:lumMod val="75000"/>
                  </a:schemeClr>
                </a:solidFill>
              </a:rPr>
              <a:t>Standard Progress Note</a:t>
            </a:r>
          </a:p>
          <a:p>
            <a:pPr marL="969646" lvl="2" indent="-285750">
              <a:lnSpc>
                <a:spcPct val="150000"/>
              </a:lnSpc>
              <a:buClr>
                <a:schemeClr val="accent2">
                  <a:lumMod val="75000"/>
                </a:schemeClr>
              </a:buClr>
              <a:buSzPts val="2100"/>
              <a:buFont typeface="Wingdings" panose="05000000000000000000" pitchFamily="2" charset="2"/>
              <a:buChar char="§"/>
            </a:pPr>
            <a:r>
              <a:rPr lang="en-US" sz="1600">
                <a:solidFill>
                  <a:schemeClr val="accent2">
                    <a:lumMod val="75000"/>
                  </a:schemeClr>
                </a:solidFill>
              </a:rPr>
              <a:t>Facility Review Attestation</a:t>
            </a:r>
          </a:p>
          <a:p>
            <a:pPr marL="969646" lvl="2" indent="-285750">
              <a:lnSpc>
                <a:spcPct val="150000"/>
              </a:lnSpc>
              <a:buClr>
                <a:schemeClr val="accent2">
                  <a:lumMod val="75000"/>
                </a:schemeClr>
              </a:buClr>
              <a:buSzPts val="2100"/>
              <a:buFont typeface="Wingdings" panose="05000000000000000000" pitchFamily="2" charset="2"/>
              <a:buChar char="§"/>
            </a:pPr>
            <a:r>
              <a:rPr lang="en-US" sz="1600">
                <a:solidFill>
                  <a:schemeClr val="accent2">
                    <a:lumMod val="75000"/>
                  </a:schemeClr>
                </a:solidFill>
              </a:rPr>
              <a:t>Fire Safety Form</a:t>
            </a:r>
          </a:p>
          <a:p>
            <a:pPr marL="969646" lvl="2" indent="-285750">
              <a:lnSpc>
                <a:spcPct val="150000"/>
              </a:lnSpc>
              <a:buClr>
                <a:schemeClr val="accent2">
                  <a:lumMod val="75000"/>
                </a:schemeClr>
              </a:buClr>
              <a:buSzPts val="2100"/>
              <a:buFont typeface="Wingdings" panose="05000000000000000000" pitchFamily="2" charset="2"/>
              <a:buChar char="§"/>
            </a:pPr>
            <a:r>
              <a:rPr lang="en-US" sz="1600">
                <a:solidFill>
                  <a:schemeClr val="accent2">
                    <a:lumMod val="75000"/>
                  </a:schemeClr>
                </a:solidFill>
              </a:rPr>
              <a:t>Reportable Incidents Form</a:t>
            </a:r>
          </a:p>
          <a:p>
            <a:pPr marL="683896" lvl="2">
              <a:lnSpc>
                <a:spcPct val="150000"/>
              </a:lnSpc>
              <a:buClr>
                <a:schemeClr val="accent2">
                  <a:lumMod val="75000"/>
                </a:schemeClr>
              </a:buClr>
              <a:buSzPts val="2100"/>
            </a:pPr>
            <a:endParaRPr lang="en-US" sz="1600">
              <a:solidFill>
                <a:schemeClr val="accent2">
                  <a:lumMod val="75000"/>
                </a:schemeClr>
              </a:solidFill>
            </a:endParaRPr>
          </a:p>
        </p:txBody>
      </p:sp>
      <p:pic>
        <p:nvPicPr>
          <p:cNvPr id="3" name="Picture 2">
            <a:extLst>
              <a:ext uri="{FF2B5EF4-FFF2-40B4-BE49-F238E27FC236}">
                <a16:creationId xmlns:a16="http://schemas.microsoft.com/office/drawing/2014/main" id="{8B75509E-0B62-C1D9-DB42-07AF9A63B2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61023" y="77821"/>
            <a:ext cx="968332" cy="9605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B256495-A34D-525B-7D4D-C1E527F4B27D}"/>
              </a:ext>
            </a:extLst>
          </p:cNvPr>
          <p:cNvPicPr>
            <a:picLocks noChangeAspect="1"/>
          </p:cNvPicPr>
          <p:nvPr/>
        </p:nvPicPr>
        <p:blipFill>
          <a:blip r:embed="rId5"/>
          <a:stretch>
            <a:fillRect/>
          </a:stretch>
        </p:blipFill>
        <p:spPr>
          <a:xfrm>
            <a:off x="5232645" y="1138953"/>
            <a:ext cx="6755909" cy="5382217"/>
          </a:xfrm>
          <a:prstGeom prst="rect">
            <a:avLst/>
          </a:prstGeom>
        </p:spPr>
      </p:pic>
      <p:sp>
        <p:nvSpPr>
          <p:cNvPr id="7" name="TextBox 6">
            <a:extLst>
              <a:ext uri="{FF2B5EF4-FFF2-40B4-BE49-F238E27FC236}">
                <a16:creationId xmlns:a16="http://schemas.microsoft.com/office/drawing/2014/main" id="{9EE8421D-CC3C-A439-0544-73156C6647B0}"/>
              </a:ext>
            </a:extLst>
          </p:cNvPr>
          <p:cNvSpPr txBox="1"/>
          <p:nvPr/>
        </p:nvSpPr>
        <p:spPr>
          <a:xfrm>
            <a:off x="524651" y="369512"/>
            <a:ext cx="8820556" cy="769441"/>
          </a:xfrm>
          <a:prstGeom prst="rect">
            <a:avLst/>
          </a:prstGeom>
          <a:noFill/>
        </p:spPr>
        <p:txBody>
          <a:bodyPr wrap="none" rtlCol="0">
            <a:spAutoFit/>
          </a:bodyPr>
          <a:lstStyle/>
          <a:p>
            <a:r>
              <a:rPr lang="en-US" sz="4400" b="1">
                <a:solidFill>
                  <a:schemeClr val="accent2">
                    <a:lumMod val="75000"/>
                  </a:schemeClr>
                </a:solidFill>
              </a:rPr>
              <a:t>Resources for Compliant Records</a:t>
            </a:r>
          </a:p>
        </p:txBody>
      </p:sp>
    </p:spTree>
    <p:extLst>
      <p:ext uri="{BB962C8B-B14F-4D97-AF65-F5344CB8AC3E}">
        <p14:creationId xmlns:p14="http://schemas.microsoft.com/office/powerpoint/2010/main" val="46151459"/>
      </p:ext>
    </p:extLst>
  </p:cSld>
  <p:clrMapOvr>
    <a:masterClrMapping/>
  </p:clrMapOvr>
  <p:transition spd="slow">
    <p:push dir="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indoor, furniture, file&#10;&#10;AI-generated content may be incorrect.">
            <a:extLst>
              <a:ext uri="{FF2B5EF4-FFF2-40B4-BE49-F238E27FC236}">
                <a16:creationId xmlns:a16="http://schemas.microsoft.com/office/drawing/2014/main" id="{B9F6851F-1A31-AF44-1025-3D9134B8D84C}"/>
              </a:ext>
            </a:extLst>
          </p:cNvPr>
          <p:cNvPicPr>
            <a:picLocks noChangeAspect="1"/>
          </p:cNvPicPr>
          <p:nvPr/>
        </p:nvPicPr>
        <p:blipFill>
          <a:blip r:embed="rId3">
            <a:duotone>
              <a:schemeClr val="bg2">
                <a:shade val="45000"/>
                <a:satMod val="135000"/>
              </a:schemeClr>
              <a:prstClr val="white"/>
            </a:duotone>
            <a:alphaModFix amt="23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4679" r="9091" b="5739"/>
          <a:stretch>
            <a:fillRect/>
          </a:stretch>
        </p:blipFill>
        <p:spPr>
          <a:xfrm>
            <a:off x="20" y="10"/>
            <a:ext cx="12191980" cy="6857990"/>
          </a:xfrm>
          <a:prstGeom prst="rect">
            <a:avLst/>
          </a:prstGeom>
          <a:solidFill>
            <a:schemeClr val="bg1"/>
          </a:solidFill>
        </p:spPr>
      </p:pic>
      <p:sp>
        <p:nvSpPr>
          <p:cNvPr id="2" name="Title 1">
            <a:extLst>
              <a:ext uri="{FF2B5EF4-FFF2-40B4-BE49-F238E27FC236}">
                <a16:creationId xmlns:a16="http://schemas.microsoft.com/office/drawing/2014/main" id="{2898CEB3-29C7-15DB-8C2A-943C1F5C4025}"/>
              </a:ext>
            </a:extLst>
          </p:cNvPr>
          <p:cNvSpPr>
            <a:spLocks noGrp="1"/>
          </p:cNvSpPr>
          <p:nvPr>
            <p:ph type="title"/>
          </p:nvPr>
        </p:nvSpPr>
        <p:spPr>
          <a:xfrm>
            <a:off x="1742172" y="45200"/>
            <a:ext cx="9611628" cy="1218646"/>
          </a:xfrm>
        </p:spPr>
        <p:txBody>
          <a:bodyPr vert="horz" lIns="91440" tIns="45720" rIns="91440" bIns="45720" rtlCol="0">
            <a:normAutofit/>
          </a:bodyPr>
          <a:lstStyle/>
          <a:p>
            <a:r>
              <a:rPr lang="en-US" b="1">
                <a:solidFill>
                  <a:schemeClr val="accent2">
                    <a:lumMod val="75000"/>
                  </a:schemeClr>
                </a:solidFill>
              </a:rPr>
              <a:t>Proper Storage &amp; Accessibility </a:t>
            </a:r>
          </a:p>
        </p:txBody>
      </p:sp>
      <p:sp>
        <p:nvSpPr>
          <p:cNvPr id="3" name="Date Placeholder 2">
            <a:extLst>
              <a:ext uri="{FF2B5EF4-FFF2-40B4-BE49-F238E27FC236}">
                <a16:creationId xmlns:a16="http://schemas.microsoft.com/office/drawing/2014/main" id="{21D7C9CB-E07A-236C-4EA7-B42D9AE6316E}"/>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1FB91B5D-7DB9-A0D7-0DE7-E98BE4CFEED8}"/>
              </a:ext>
            </a:extLst>
          </p:cNvPr>
          <p:cNvSpPr>
            <a:spLocks noGrp="1"/>
          </p:cNvSpPr>
          <p:nvPr>
            <p:ph type="sldNum" sz="quarter" idx="12"/>
          </p:nvPr>
        </p:nvSpPr>
        <p:spPr/>
        <p:txBody>
          <a:bodyPr vert="horz" lIns="91440" tIns="45720" rIns="91440" bIns="45720" rtlCol="0">
            <a:normAutofit/>
          </a:bodyPr>
          <a:lstStyle/>
          <a:p>
            <a:pPr>
              <a:spcAft>
                <a:spcPts val="600"/>
              </a:spcAft>
              <a:defRPr/>
            </a:pPr>
            <a:fld id="{E68F1C0E-076B-4C9D-A1F8-826B44A1103B}" type="slidenum">
              <a:rPr lang="en-US" smtClean="0">
                <a:latin typeface="Calibri" panose="020F0502020204030204"/>
              </a:rPr>
              <a:pPr>
                <a:spcAft>
                  <a:spcPts val="600"/>
                </a:spcAft>
                <a:defRPr/>
              </a:pPr>
              <a:t>67</a:t>
            </a:fld>
            <a:endParaRPr lang="en-US">
              <a:latin typeface="Calibri" panose="020F0502020204030204"/>
            </a:endParaRPr>
          </a:p>
        </p:txBody>
      </p:sp>
      <p:graphicFrame>
        <p:nvGraphicFramePr>
          <p:cNvPr id="12" name="TextBox 7">
            <a:extLst>
              <a:ext uri="{FF2B5EF4-FFF2-40B4-BE49-F238E27FC236}">
                <a16:creationId xmlns:a16="http://schemas.microsoft.com/office/drawing/2014/main" id="{2402EA28-EF01-11A8-D02F-2956F8C61880}"/>
              </a:ext>
            </a:extLst>
          </p:cNvPr>
          <p:cNvGraphicFramePr/>
          <p:nvPr/>
        </p:nvGraphicFramePr>
        <p:xfrm>
          <a:off x="211755" y="1048078"/>
          <a:ext cx="11656193" cy="54865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More Info Pic">
            <a:extLst>
              <a:ext uri="{FF2B5EF4-FFF2-40B4-BE49-F238E27FC236}">
                <a16:creationId xmlns:a16="http://schemas.microsoft.com/office/drawing/2014/main" id="{DB69583F-8D02-DD39-8CD3-CB7CDCAD052A}"/>
              </a:ext>
            </a:extLst>
          </p:cNvPr>
          <p:cNvPicPr>
            <a:picLocks noChangeAspect="1"/>
          </p:cNvPicPr>
          <p:nvPr/>
        </p:nvPicPr>
        <p:blipFill>
          <a:blip r:embed="rId10"/>
          <a:stretch>
            <a:fillRect/>
          </a:stretch>
        </p:blipFill>
        <p:spPr>
          <a:xfrm>
            <a:off x="10441675" y="5852707"/>
            <a:ext cx="1588299" cy="868768"/>
          </a:xfrm>
          <a:prstGeom prst="rect">
            <a:avLst/>
          </a:prstGeom>
        </p:spPr>
      </p:pic>
      <p:sp>
        <p:nvSpPr>
          <p:cNvPr id="6" name="More Info Text">
            <a:extLst>
              <a:ext uri="{FF2B5EF4-FFF2-40B4-BE49-F238E27FC236}">
                <a16:creationId xmlns:a16="http://schemas.microsoft.com/office/drawing/2014/main" id="{1F305ED9-2899-6DBF-2FDC-D18E93AB931A}"/>
              </a:ext>
            </a:extLst>
          </p:cNvPr>
          <p:cNvSpPr/>
          <p:nvPr/>
        </p:nvSpPr>
        <p:spPr>
          <a:xfrm>
            <a:off x="7517027" y="1906452"/>
            <a:ext cx="4021623" cy="3422221"/>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Providers must ensure that all records are stored in a secured manner and must be available for immediate access by auditors.</a:t>
            </a:r>
          </a:p>
          <a:p>
            <a:endParaRPr lang="en-US"/>
          </a:p>
          <a:p>
            <a:r>
              <a:rPr lang="en-US" u="sng"/>
              <a:t>At all times</a:t>
            </a:r>
            <a:r>
              <a:rPr lang="en-US"/>
              <a:t>, Monday – Friday 8am – 5pm, there must be a staff member on site that can grant auditors access to all records and represent the facility in an audit. </a:t>
            </a:r>
          </a:p>
        </p:txBody>
      </p:sp>
    </p:spTree>
    <p:extLst>
      <p:ext uri="{BB962C8B-B14F-4D97-AF65-F5344CB8AC3E}">
        <p14:creationId xmlns:p14="http://schemas.microsoft.com/office/powerpoint/2010/main" val="4123089832"/>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P spid="6" grpId="1"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97E093-F703-C0A5-EC64-C172E3227794}"/>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7D6CA10D-44DA-9BA0-0B11-3E5F25D0DDD6}"/>
              </a:ext>
            </a:extLst>
          </p:cNvPr>
          <p:cNvSpPr>
            <a:spLocks noGrp="1"/>
          </p:cNvSpPr>
          <p:nvPr>
            <p:ph type="sldNum" sz="quarter" idx="12"/>
          </p:nvPr>
        </p:nvSpPr>
        <p:spPr/>
        <p:txBody>
          <a:bodyPr/>
          <a:lstStyle/>
          <a:p>
            <a:fld id="{E68F1C0E-076B-4C9D-A1F8-826B44A1103B}" type="slidenum">
              <a:rPr lang="en-US" smtClean="0"/>
              <a:t>68</a:t>
            </a:fld>
            <a:endParaRPr lang="en-US"/>
          </a:p>
        </p:txBody>
      </p:sp>
      <p:sp>
        <p:nvSpPr>
          <p:cNvPr id="4" name="TextBox 3">
            <a:extLst>
              <a:ext uri="{FF2B5EF4-FFF2-40B4-BE49-F238E27FC236}">
                <a16:creationId xmlns:a16="http://schemas.microsoft.com/office/drawing/2014/main" id="{E62FEC91-EB60-17E9-7B58-531317E7CAF2}"/>
              </a:ext>
            </a:extLst>
          </p:cNvPr>
          <p:cNvSpPr txBox="1"/>
          <p:nvPr/>
        </p:nvSpPr>
        <p:spPr>
          <a:xfrm>
            <a:off x="2818129" y="321842"/>
            <a:ext cx="6825041" cy="646331"/>
          </a:xfrm>
          <a:prstGeom prst="rect">
            <a:avLst/>
          </a:prstGeom>
          <a:noFill/>
        </p:spPr>
        <p:txBody>
          <a:bodyPr wrap="square" rtlCol="0">
            <a:spAutoFit/>
          </a:bodyPr>
          <a:lstStyle/>
          <a:p>
            <a:r>
              <a:rPr lang="en-US" sz="3600" b="1">
                <a:solidFill>
                  <a:schemeClr val="accent2">
                    <a:lumMod val="75000"/>
                  </a:schemeClr>
                </a:solidFill>
              </a:rPr>
              <a:t>Placement of Filing Cabinets</a:t>
            </a:r>
          </a:p>
        </p:txBody>
      </p:sp>
      <p:pic>
        <p:nvPicPr>
          <p:cNvPr id="5" name="Picture 2" descr="IMPORTANT INFORMATION – CORONAVIRUS** PLEASE READ ** - Makants Greyhound  Rescue N.W">
            <a:extLst>
              <a:ext uri="{FF2B5EF4-FFF2-40B4-BE49-F238E27FC236}">
                <a16:creationId xmlns:a16="http://schemas.microsoft.com/office/drawing/2014/main" id="{E990F5CC-34EF-38FE-6AA9-9C245D843A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3016" y="95103"/>
            <a:ext cx="930811" cy="92333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AB652359-E96B-F544-1DE1-F0168BAA1094}"/>
              </a:ext>
            </a:extLst>
          </p:cNvPr>
          <p:cNvPicPr>
            <a:picLocks noChangeAspect="1"/>
          </p:cNvPicPr>
          <p:nvPr/>
        </p:nvPicPr>
        <p:blipFill>
          <a:blip r:embed="rId3"/>
          <a:srcRect t="6875" r="45842"/>
          <a:stretch>
            <a:fillRect/>
          </a:stretch>
        </p:blipFill>
        <p:spPr>
          <a:xfrm>
            <a:off x="2506048" y="3353648"/>
            <a:ext cx="2847391" cy="3254854"/>
          </a:xfrm>
          <a:prstGeom prst="rect">
            <a:avLst/>
          </a:prstGeom>
        </p:spPr>
      </p:pic>
      <p:pic>
        <p:nvPicPr>
          <p:cNvPr id="9" name="Picture 8">
            <a:extLst>
              <a:ext uri="{FF2B5EF4-FFF2-40B4-BE49-F238E27FC236}">
                <a16:creationId xmlns:a16="http://schemas.microsoft.com/office/drawing/2014/main" id="{F3CD26A2-107B-18B1-5300-7B3AC161C9E1}"/>
              </a:ext>
            </a:extLst>
          </p:cNvPr>
          <p:cNvPicPr>
            <a:picLocks noChangeAspect="1"/>
          </p:cNvPicPr>
          <p:nvPr/>
        </p:nvPicPr>
        <p:blipFill>
          <a:blip r:embed="rId4"/>
          <a:stretch>
            <a:fillRect/>
          </a:stretch>
        </p:blipFill>
        <p:spPr>
          <a:xfrm>
            <a:off x="6558167" y="3388912"/>
            <a:ext cx="3500232" cy="3219590"/>
          </a:xfrm>
          <a:prstGeom prst="rect">
            <a:avLst/>
          </a:prstGeom>
        </p:spPr>
      </p:pic>
      <p:sp>
        <p:nvSpPr>
          <p:cNvPr id="11" name="TextBox 10">
            <a:extLst>
              <a:ext uri="{FF2B5EF4-FFF2-40B4-BE49-F238E27FC236}">
                <a16:creationId xmlns:a16="http://schemas.microsoft.com/office/drawing/2014/main" id="{EF697CD8-0A17-9587-D1F0-FFD9B574D159}"/>
              </a:ext>
            </a:extLst>
          </p:cNvPr>
          <p:cNvSpPr txBox="1"/>
          <p:nvPr/>
        </p:nvSpPr>
        <p:spPr>
          <a:xfrm>
            <a:off x="483272" y="1048325"/>
            <a:ext cx="11494756" cy="1477328"/>
          </a:xfrm>
          <a:prstGeom prst="rect">
            <a:avLst/>
          </a:prstGeom>
          <a:noFill/>
        </p:spPr>
        <p:txBody>
          <a:bodyPr wrap="square">
            <a:spAutoFit/>
          </a:bodyPr>
          <a:lstStyle/>
          <a:p>
            <a:r>
              <a:rPr lang="en-US">
                <a:solidFill>
                  <a:schemeClr val="accent2">
                    <a:lumMod val="75000"/>
                  </a:schemeClr>
                </a:solidFill>
              </a:rPr>
              <a:t>Documentation and record maintenance for reimbursement purposes must, at a minimum, meet requirements set forth in the Elderly and Disabled (E&amp;D) Waiver. [Refer to Miss. Admin. Code Part 200, Rule 1.3.] </a:t>
            </a:r>
          </a:p>
          <a:p>
            <a:r>
              <a:rPr lang="en-US">
                <a:hlinkClick r:id="rId5"/>
              </a:rPr>
              <a:t>https://medicaid.ms.gov/wp-content/uploads/2026/03/Title-23-Part-200-General-Provider-Information-eff-03.01.26.pdf</a:t>
            </a:r>
            <a:endParaRPr lang="en-US"/>
          </a:p>
          <a:p>
            <a:endParaRPr lang="en-US"/>
          </a:p>
        </p:txBody>
      </p:sp>
      <p:sp>
        <p:nvSpPr>
          <p:cNvPr id="15" name="TextBox 14">
            <a:extLst>
              <a:ext uri="{FF2B5EF4-FFF2-40B4-BE49-F238E27FC236}">
                <a16:creationId xmlns:a16="http://schemas.microsoft.com/office/drawing/2014/main" id="{7B6D6A58-F5B0-093A-BC33-C8A519E390AC}"/>
              </a:ext>
            </a:extLst>
          </p:cNvPr>
          <p:cNvSpPr txBox="1"/>
          <p:nvPr/>
        </p:nvSpPr>
        <p:spPr>
          <a:xfrm>
            <a:off x="483272" y="2270014"/>
            <a:ext cx="11494756" cy="923330"/>
          </a:xfrm>
          <a:prstGeom prst="rect">
            <a:avLst/>
          </a:prstGeom>
          <a:noFill/>
        </p:spPr>
        <p:txBody>
          <a:bodyPr wrap="square">
            <a:spAutoFit/>
          </a:bodyPr>
          <a:lstStyle/>
          <a:p>
            <a:pPr marL="285750" indent="-285750">
              <a:buFont typeface="Wingdings" panose="05000000000000000000" pitchFamily="2" charset="2"/>
              <a:buChar char="§"/>
            </a:pPr>
            <a:r>
              <a:rPr lang="en-US" b="1" i="1" u="sng">
                <a:solidFill>
                  <a:schemeClr val="accent2">
                    <a:lumMod val="75000"/>
                  </a:schemeClr>
                </a:solidFill>
              </a:rPr>
              <a:t>Medical records must be legible, appropriate, and correct.</a:t>
            </a:r>
            <a:r>
              <a:rPr lang="en-US" b="1" i="1">
                <a:solidFill>
                  <a:schemeClr val="accent2">
                    <a:lumMod val="75000"/>
                  </a:schemeClr>
                </a:solidFill>
              </a:rPr>
              <a:t> </a:t>
            </a:r>
            <a:r>
              <a:rPr lang="en-US">
                <a:solidFill>
                  <a:schemeClr val="accent2">
                    <a:lumMod val="75000"/>
                  </a:schemeClr>
                </a:solidFill>
              </a:rPr>
              <a:t>All entries within a medical record should be written legibly to ensure beneficiary safety and appropriate billing and/or reviewing.</a:t>
            </a:r>
          </a:p>
          <a:p>
            <a:pPr marL="285750" indent="-285750">
              <a:buFont typeface="Wingdings" panose="05000000000000000000" pitchFamily="2" charset="2"/>
              <a:buChar char="§"/>
            </a:pPr>
            <a:r>
              <a:rPr lang="en-US">
                <a:solidFill>
                  <a:schemeClr val="accent2">
                    <a:lumMod val="75000"/>
                  </a:schemeClr>
                </a:solidFill>
              </a:rPr>
              <a:t>Providers must retain medical records for a minimum of five (5) years or longer as required by federal or state law. </a:t>
            </a:r>
          </a:p>
        </p:txBody>
      </p:sp>
    </p:spTree>
    <p:extLst>
      <p:ext uri="{BB962C8B-B14F-4D97-AF65-F5344CB8AC3E}">
        <p14:creationId xmlns:p14="http://schemas.microsoft.com/office/powerpoint/2010/main" val="18707180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93ADD44-55B4-722F-C717-3410F03B3FCA}"/>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520B4BF0-6CF2-0C31-1E6A-BA802AB51E6C}"/>
              </a:ext>
            </a:extLst>
          </p:cNvPr>
          <p:cNvSpPr>
            <a:spLocks noGrp="1"/>
          </p:cNvSpPr>
          <p:nvPr>
            <p:ph type="sldNum" sz="quarter" idx="12"/>
          </p:nvPr>
        </p:nvSpPr>
        <p:spPr/>
        <p:txBody>
          <a:bodyPr/>
          <a:lstStyle/>
          <a:p>
            <a:fld id="{E68F1C0E-076B-4C9D-A1F8-826B44A1103B}" type="slidenum">
              <a:rPr lang="en-US" smtClean="0"/>
              <a:t>69</a:t>
            </a:fld>
            <a:endParaRPr lang="en-US"/>
          </a:p>
        </p:txBody>
      </p:sp>
      <p:sp>
        <p:nvSpPr>
          <p:cNvPr id="5" name="TextBox 4">
            <a:extLst>
              <a:ext uri="{FF2B5EF4-FFF2-40B4-BE49-F238E27FC236}">
                <a16:creationId xmlns:a16="http://schemas.microsoft.com/office/drawing/2014/main" id="{DE027110-2399-60DE-A7B1-A80A64E7595A}"/>
              </a:ext>
            </a:extLst>
          </p:cNvPr>
          <p:cNvSpPr txBox="1"/>
          <p:nvPr/>
        </p:nvSpPr>
        <p:spPr>
          <a:xfrm>
            <a:off x="482977" y="472112"/>
            <a:ext cx="2824164" cy="3416320"/>
          </a:xfrm>
          <a:prstGeom prst="rect">
            <a:avLst/>
          </a:prstGeom>
          <a:noFill/>
        </p:spPr>
        <p:txBody>
          <a:bodyPr wrap="square" rtlCol="0">
            <a:spAutoFit/>
          </a:bodyPr>
          <a:lstStyle/>
          <a:p>
            <a:r>
              <a:rPr lang="en-US" sz="3600" b="1">
                <a:solidFill>
                  <a:schemeClr val="accent2">
                    <a:lumMod val="75000"/>
                  </a:schemeClr>
                </a:solidFill>
                <a:latin typeface="Times New Roman" panose="02020603050405020304" pitchFamily="18" charset="0"/>
                <a:cs typeface="Times New Roman" panose="02020603050405020304" pitchFamily="18" charset="0"/>
              </a:rPr>
              <a:t>Frequent Issues of Non-Compliance</a:t>
            </a:r>
          </a:p>
          <a:p>
            <a:r>
              <a:rPr lang="en-US" sz="3600" b="1">
                <a:solidFill>
                  <a:schemeClr val="accent2">
                    <a:lumMod val="75000"/>
                  </a:schemeClr>
                </a:solidFill>
                <a:latin typeface="Times New Roman" panose="02020603050405020304" pitchFamily="18" charset="0"/>
                <a:cs typeface="Times New Roman" panose="02020603050405020304" pitchFamily="18" charset="0"/>
              </a:rPr>
              <a:t>Record Maintenance</a:t>
            </a:r>
          </a:p>
        </p:txBody>
      </p:sp>
      <p:graphicFrame>
        <p:nvGraphicFramePr>
          <p:cNvPr id="10" name="TextBox 5">
            <a:extLst>
              <a:ext uri="{FF2B5EF4-FFF2-40B4-BE49-F238E27FC236}">
                <a16:creationId xmlns:a16="http://schemas.microsoft.com/office/drawing/2014/main" id="{2F475DD2-D80F-A70B-EB38-1A6CE692BD76}"/>
              </a:ext>
            </a:extLst>
          </p:cNvPr>
          <p:cNvGraphicFramePr/>
          <p:nvPr/>
        </p:nvGraphicFramePr>
        <p:xfrm>
          <a:off x="3553002" y="482501"/>
          <a:ext cx="8307894" cy="5699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C73E3B5E-E046-AE54-60D2-FEEBEB1A4C02}"/>
              </a:ext>
            </a:extLst>
          </p:cNvPr>
          <p:cNvSpPr txBox="1"/>
          <p:nvPr/>
        </p:nvSpPr>
        <p:spPr>
          <a:xfrm>
            <a:off x="3878010" y="1502449"/>
            <a:ext cx="7913939" cy="4493538"/>
          </a:xfrm>
          <a:prstGeom prst="rect">
            <a:avLst/>
          </a:prstGeom>
          <a:noFill/>
        </p:spPr>
        <p:txBody>
          <a:bodyPr wrap="square" rtlCol="0">
            <a:spAutoFit/>
          </a:bodyPr>
          <a:lstStyle/>
          <a:p>
            <a:pPr marL="342900" lvl="0" indent="-342900">
              <a:buClr>
                <a:schemeClr val="accent2">
                  <a:lumMod val="75000"/>
                </a:schemeClr>
              </a:buClr>
              <a:buFont typeface="Wingdings" panose="05000000000000000000" pitchFamily="2" charset="2"/>
              <a:buChar char="§"/>
            </a:pPr>
            <a:r>
              <a:rPr lang="en-US" sz="2200">
                <a:solidFill>
                  <a:schemeClr val="accent2">
                    <a:lumMod val="75000"/>
                  </a:schemeClr>
                </a:solidFill>
              </a:rPr>
              <a:t>Improper business operating hours</a:t>
            </a:r>
          </a:p>
          <a:p>
            <a:pPr marL="285750" lvl="0" indent="-285750">
              <a:buClr>
                <a:schemeClr val="accent2">
                  <a:lumMod val="75000"/>
                </a:schemeClr>
              </a:buClr>
              <a:buFont typeface="Wingdings" panose="05000000000000000000" pitchFamily="2" charset="2"/>
              <a:buChar char="§"/>
            </a:pPr>
            <a:r>
              <a:rPr lang="en-US" sz="2200">
                <a:solidFill>
                  <a:schemeClr val="accent2">
                    <a:lumMod val="75000"/>
                  </a:schemeClr>
                </a:solidFill>
              </a:rPr>
              <a:t>Improper staffing ratios</a:t>
            </a:r>
          </a:p>
          <a:p>
            <a:pPr marL="285750" lvl="0" indent="-285750">
              <a:buClr>
                <a:schemeClr val="accent2">
                  <a:lumMod val="75000"/>
                </a:schemeClr>
              </a:buClr>
              <a:buFont typeface="Wingdings" panose="05000000000000000000" pitchFamily="2" charset="2"/>
              <a:buChar char="§"/>
            </a:pPr>
            <a:r>
              <a:rPr lang="en-US" sz="2200">
                <a:solidFill>
                  <a:schemeClr val="accent2">
                    <a:lumMod val="75000"/>
                  </a:schemeClr>
                </a:solidFill>
              </a:rPr>
              <a:t>Inaccurate organizational charts</a:t>
            </a:r>
          </a:p>
          <a:p>
            <a:pPr marL="285750" lvl="0" indent="-285750">
              <a:buClr>
                <a:schemeClr val="accent2">
                  <a:lumMod val="75000"/>
                </a:schemeClr>
              </a:buClr>
              <a:buFont typeface="Wingdings" panose="05000000000000000000" pitchFamily="2" charset="2"/>
              <a:buChar char="§"/>
            </a:pPr>
            <a:r>
              <a:rPr lang="en-US" sz="2200">
                <a:solidFill>
                  <a:schemeClr val="accent2">
                    <a:lumMod val="75000"/>
                  </a:schemeClr>
                </a:solidFill>
              </a:rPr>
              <a:t>Lack of daily progress notes</a:t>
            </a:r>
          </a:p>
          <a:p>
            <a:pPr marL="285750" lvl="0" indent="-285750">
              <a:buClr>
                <a:schemeClr val="accent2">
                  <a:lumMod val="75000"/>
                </a:schemeClr>
              </a:buClr>
              <a:buFont typeface="Wingdings" panose="05000000000000000000" pitchFamily="2" charset="2"/>
              <a:buChar char="§"/>
            </a:pPr>
            <a:r>
              <a:rPr lang="en-US" sz="2200">
                <a:solidFill>
                  <a:schemeClr val="accent2">
                    <a:lumMod val="75000"/>
                  </a:schemeClr>
                </a:solidFill>
              </a:rPr>
              <a:t>Missing documents/procedures posted</a:t>
            </a:r>
          </a:p>
          <a:p>
            <a:pPr marL="742950" lvl="1" indent="-285750">
              <a:buClr>
                <a:schemeClr val="accent2">
                  <a:lumMod val="75000"/>
                </a:schemeClr>
              </a:buClr>
              <a:buFont typeface="Wingdings" panose="05000000000000000000" pitchFamily="2" charset="2"/>
              <a:buChar char="§"/>
            </a:pPr>
            <a:r>
              <a:rPr lang="en-US" sz="2200">
                <a:solidFill>
                  <a:schemeClr val="accent2">
                    <a:lumMod val="75000"/>
                  </a:schemeClr>
                </a:solidFill>
              </a:rPr>
              <a:t>Fire procedures</a:t>
            </a:r>
          </a:p>
          <a:p>
            <a:pPr marL="742950" lvl="1" indent="-285750">
              <a:buClr>
                <a:schemeClr val="accent2">
                  <a:lumMod val="75000"/>
                </a:schemeClr>
              </a:buClr>
              <a:buFont typeface="Wingdings" panose="05000000000000000000" pitchFamily="2" charset="2"/>
              <a:buChar char="§"/>
            </a:pPr>
            <a:r>
              <a:rPr lang="en-US" sz="2200">
                <a:solidFill>
                  <a:schemeClr val="accent2">
                    <a:lumMod val="75000"/>
                  </a:schemeClr>
                </a:solidFill>
              </a:rPr>
              <a:t>Evacuation plan</a:t>
            </a:r>
          </a:p>
          <a:p>
            <a:pPr marL="742950" lvl="1" indent="-285750">
              <a:buClr>
                <a:schemeClr val="accent2">
                  <a:lumMod val="75000"/>
                </a:schemeClr>
              </a:buClr>
              <a:buFont typeface="Wingdings" panose="05000000000000000000" pitchFamily="2" charset="2"/>
              <a:buChar char="§"/>
            </a:pPr>
            <a:r>
              <a:rPr lang="en-US" sz="2200">
                <a:solidFill>
                  <a:schemeClr val="accent2">
                    <a:lumMod val="75000"/>
                  </a:schemeClr>
                </a:solidFill>
              </a:rPr>
              <a:t>Grievance policy</a:t>
            </a:r>
          </a:p>
          <a:p>
            <a:pPr marL="742950" lvl="1" indent="-285750">
              <a:buClr>
                <a:schemeClr val="accent2">
                  <a:lumMod val="75000"/>
                </a:schemeClr>
              </a:buClr>
              <a:buFont typeface="Wingdings" panose="05000000000000000000" pitchFamily="2" charset="2"/>
              <a:buChar char="§"/>
            </a:pPr>
            <a:r>
              <a:rPr lang="en-US" sz="2200">
                <a:solidFill>
                  <a:schemeClr val="accent2">
                    <a:lumMod val="75000"/>
                  </a:schemeClr>
                </a:solidFill>
              </a:rPr>
              <a:t>Privilege Tax License</a:t>
            </a:r>
          </a:p>
          <a:p>
            <a:pPr marL="285750" lvl="0" indent="-285750">
              <a:buClr>
                <a:schemeClr val="accent2">
                  <a:lumMod val="75000"/>
                </a:schemeClr>
              </a:buClr>
              <a:buFont typeface="Wingdings" panose="05000000000000000000" pitchFamily="2" charset="2"/>
              <a:buChar char="§"/>
            </a:pPr>
            <a:r>
              <a:rPr lang="en-US" sz="2200">
                <a:solidFill>
                  <a:schemeClr val="accent2">
                    <a:lumMod val="75000"/>
                  </a:schemeClr>
                </a:solidFill>
              </a:rPr>
              <a:t>Missing Confidentiality Agreement</a:t>
            </a:r>
          </a:p>
          <a:p>
            <a:pPr marL="285750" lvl="0" indent="-285750">
              <a:buClr>
                <a:schemeClr val="accent2">
                  <a:lumMod val="75000"/>
                </a:schemeClr>
              </a:buClr>
              <a:buFont typeface="Wingdings" panose="05000000000000000000" pitchFamily="2" charset="2"/>
              <a:buChar char="§"/>
            </a:pPr>
            <a:r>
              <a:rPr lang="en-US" sz="2200">
                <a:solidFill>
                  <a:schemeClr val="accent2">
                    <a:lumMod val="75000"/>
                  </a:schemeClr>
                </a:solidFill>
              </a:rPr>
              <a:t>Missing/incomplete individualized service plan</a:t>
            </a:r>
          </a:p>
          <a:p>
            <a:pPr marL="285750" lvl="0" indent="-285750">
              <a:buClr>
                <a:schemeClr val="accent2">
                  <a:lumMod val="75000"/>
                </a:schemeClr>
              </a:buClr>
              <a:buFont typeface="Wingdings" panose="05000000000000000000" pitchFamily="2" charset="2"/>
              <a:buChar char="§"/>
            </a:pPr>
            <a:r>
              <a:rPr lang="en-US" sz="2200">
                <a:solidFill>
                  <a:schemeClr val="accent2">
                    <a:lumMod val="75000"/>
                  </a:schemeClr>
                </a:solidFill>
              </a:rPr>
              <a:t>Missing participants physical exam (6 months prior to admission)</a:t>
            </a:r>
          </a:p>
        </p:txBody>
      </p:sp>
      <p:pic>
        <p:nvPicPr>
          <p:cNvPr id="2" name="Picture 1" descr="Icon">
            <a:extLst>
              <a:ext uri="{FF2B5EF4-FFF2-40B4-BE49-F238E27FC236}">
                <a16:creationId xmlns:a16="http://schemas.microsoft.com/office/drawing/2014/main" id="{FD0BBF94-C3F6-9619-D7F2-23C6487B8ACD}"/>
              </a:ext>
            </a:extLst>
          </p:cNvPr>
          <p:cNvPicPr>
            <a:picLocks noChangeAspect="1"/>
          </p:cNvPicPr>
          <p:nvPr/>
        </p:nvPicPr>
        <p:blipFill>
          <a:blip r:embed="rId7">
            <a:duotone>
              <a:schemeClr val="accent2">
                <a:shade val="45000"/>
                <a:satMod val="135000"/>
              </a:schemeClr>
              <a:prstClr val="white"/>
            </a:duotone>
            <a:alphaModFix/>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1" r="-787" b="7814"/>
          <a:stretch/>
        </p:blipFill>
        <p:spPr>
          <a:xfrm>
            <a:off x="331104" y="3964694"/>
            <a:ext cx="2451004" cy="2421194"/>
          </a:xfrm>
          <a:prstGeom prst="rect">
            <a:avLst/>
          </a:prstGeom>
          <a:effectLst>
            <a:softEdge rad="635000"/>
          </a:effectLst>
        </p:spPr>
      </p:pic>
    </p:spTree>
    <p:extLst>
      <p:ext uri="{BB962C8B-B14F-4D97-AF65-F5344CB8AC3E}">
        <p14:creationId xmlns:p14="http://schemas.microsoft.com/office/powerpoint/2010/main" val="1684024575"/>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9A6651B-E047-EF88-3637-F26241F443DC}"/>
              </a:ext>
            </a:extLst>
          </p:cNvPr>
          <p:cNvSpPr>
            <a:spLocks noGrp="1"/>
          </p:cNvSpPr>
          <p:nvPr>
            <p:ph type="subTitle" idx="1"/>
          </p:nvPr>
        </p:nvSpPr>
        <p:spPr>
          <a:xfrm>
            <a:off x="1640296" y="659950"/>
            <a:ext cx="8682273" cy="977774"/>
          </a:xfrm>
        </p:spPr>
        <p:txBody>
          <a:bodyPr>
            <a:normAutofit lnSpcReduction="10000"/>
          </a:bodyPr>
          <a:lstStyle/>
          <a:p>
            <a:r>
              <a:rPr lang="en-US" sz="2800" b="1">
                <a:solidFill>
                  <a:schemeClr val="tx2">
                    <a:lumMod val="75000"/>
                    <a:lumOff val="25000"/>
                  </a:schemeClr>
                </a:solidFill>
                <a:latin typeface="+mj-lt"/>
                <a:cs typeface="Times New Roman" panose="02020603050405020304" pitchFamily="18" charset="0"/>
              </a:rPr>
              <a:t>Elderly &amp; Disabled Waiver:</a:t>
            </a:r>
          </a:p>
          <a:p>
            <a:r>
              <a:rPr lang="en-US" sz="2800" b="1">
                <a:solidFill>
                  <a:schemeClr val="tx2">
                    <a:lumMod val="75000"/>
                    <a:lumOff val="25000"/>
                  </a:schemeClr>
                </a:solidFill>
                <a:latin typeface="+mj-lt"/>
                <a:cs typeface="Times New Roman" panose="02020603050405020304" pitchFamily="18" charset="0"/>
              </a:rPr>
              <a:t>Home and Community Based Services</a:t>
            </a:r>
          </a:p>
          <a:p>
            <a:endParaRPr lang="en-US"/>
          </a:p>
        </p:txBody>
      </p:sp>
      <p:sp>
        <p:nvSpPr>
          <p:cNvPr id="2" name="Date Placeholder 1">
            <a:extLst>
              <a:ext uri="{FF2B5EF4-FFF2-40B4-BE49-F238E27FC236}">
                <a16:creationId xmlns:a16="http://schemas.microsoft.com/office/drawing/2014/main" id="{BF9DB9BB-426E-231F-07DE-B5E4EAC490C1}"/>
              </a:ext>
            </a:extLst>
          </p:cNvPr>
          <p:cNvSpPr>
            <a:spLocks noGrp="1"/>
          </p:cNvSpPr>
          <p:nvPr>
            <p:ph type="dt" sz="half" idx="10"/>
          </p:nvPr>
        </p:nvSpPr>
        <p:spPr/>
        <p:txBody>
          <a:bodyPr/>
          <a:lstStyle/>
          <a:p>
            <a:r>
              <a:rPr lang="en-US"/>
              <a:t>7/21/2026</a:t>
            </a:r>
          </a:p>
        </p:txBody>
      </p:sp>
      <p:sp>
        <p:nvSpPr>
          <p:cNvPr id="13" name="Slide Number Placeholder 12">
            <a:extLst>
              <a:ext uri="{FF2B5EF4-FFF2-40B4-BE49-F238E27FC236}">
                <a16:creationId xmlns:a16="http://schemas.microsoft.com/office/drawing/2014/main" id="{BE7526BC-9B7F-0FCF-27CB-82D790A892E4}"/>
              </a:ext>
            </a:extLst>
          </p:cNvPr>
          <p:cNvSpPr>
            <a:spLocks noGrp="1"/>
          </p:cNvSpPr>
          <p:nvPr>
            <p:ph type="sldNum" sz="quarter" idx="12"/>
          </p:nvPr>
        </p:nvSpPr>
        <p:spPr/>
        <p:txBody>
          <a:bodyPr/>
          <a:lstStyle/>
          <a:p>
            <a:fld id="{E68F1C0E-076B-4C9D-A1F8-826B44A1103B}" type="slidenum">
              <a:rPr lang="en-US" smtClean="0"/>
              <a:t>7</a:t>
            </a:fld>
            <a:endParaRPr lang="en-US"/>
          </a:p>
        </p:txBody>
      </p:sp>
      <p:graphicFrame>
        <p:nvGraphicFramePr>
          <p:cNvPr id="25" name="TextBox 4">
            <a:extLst>
              <a:ext uri="{FF2B5EF4-FFF2-40B4-BE49-F238E27FC236}">
                <a16:creationId xmlns:a16="http://schemas.microsoft.com/office/drawing/2014/main" id="{AE40E8A1-0ABC-8BA1-C11E-F1076A6B72A4}"/>
              </a:ext>
            </a:extLst>
          </p:cNvPr>
          <p:cNvGraphicFramePr/>
          <p:nvPr/>
        </p:nvGraphicFramePr>
        <p:xfrm>
          <a:off x="297256" y="749635"/>
          <a:ext cx="11597488" cy="56067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93A07C6A-FFA2-89A2-FAF9-E011E0177817}"/>
              </a:ext>
            </a:extLst>
          </p:cNvPr>
          <p:cNvSpPr txBox="1"/>
          <p:nvPr/>
        </p:nvSpPr>
        <p:spPr>
          <a:xfrm>
            <a:off x="297256" y="5615582"/>
            <a:ext cx="11597488" cy="646331"/>
          </a:xfrm>
          <a:prstGeom prst="rect">
            <a:avLst/>
          </a:prstGeom>
          <a:noFill/>
        </p:spPr>
        <p:txBody>
          <a:bodyPr wrap="square">
            <a:spAutoFit/>
          </a:bodyPr>
          <a:lstStyle/>
          <a:p>
            <a:r>
              <a:rPr lang="en-US"/>
              <a:t>It is the responsibility of the Medicaid provider to verify a Medicaid beneficiary’s eligibility each time the beneficiary appears for a service. </a:t>
            </a:r>
          </a:p>
        </p:txBody>
      </p:sp>
    </p:spTree>
    <p:extLst>
      <p:ext uri="{BB962C8B-B14F-4D97-AF65-F5344CB8AC3E}">
        <p14:creationId xmlns:p14="http://schemas.microsoft.com/office/powerpoint/2010/main" val="62023106"/>
      </p:ext>
    </p:extLst>
  </p:cSld>
  <p:clrMapOvr>
    <a:masterClrMapping/>
  </p:clrMapOvr>
  <p:transition spd="slow">
    <p:wip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DACB6C1-06D3-7705-0213-BBD7A5E6B35A}"/>
              </a:ext>
            </a:extLst>
          </p:cNvPr>
          <p:cNvSpPr>
            <a:spLocks noGrp="1"/>
          </p:cNvSpPr>
          <p:nvPr>
            <p:ph type="dt" sz="half" idx="10"/>
          </p:nvPr>
        </p:nvSpPr>
        <p:spPr/>
        <p:txBody>
          <a:bodyPr/>
          <a:lstStyle/>
          <a:p>
            <a:r>
              <a:rPr lang="en-US"/>
              <a:t>7/21/2026</a:t>
            </a:r>
          </a:p>
        </p:txBody>
      </p:sp>
      <p:sp>
        <p:nvSpPr>
          <p:cNvPr id="2" name="Slide Number Placeholder 1">
            <a:extLst>
              <a:ext uri="{FF2B5EF4-FFF2-40B4-BE49-F238E27FC236}">
                <a16:creationId xmlns:a16="http://schemas.microsoft.com/office/drawing/2014/main" id="{4D0B3BED-990E-A31D-2F16-DAFE15E8785A}"/>
              </a:ext>
            </a:extLst>
          </p:cNvPr>
          <p:cNvSpPr>
            <a:spLocks noGrp="1"/>
          </p:cNvSpPr>
          <p:nvPr>
            <p:ph type="sldNum" sz="quarter" idx="12"/>
          </p:nvPr>
        </p:nvSpPr>
        <p:spPr/>
        <p:txBody>
          <a:bodyPr/>
          <a:lstStyle/>
          <a:p>
            <a:fld id="{E68F1C0E-076B-4C9D-A1F8-826B44A1103B}" type="slidenum">
              <a:rPr lang="en-US" smtClean="0"/>
              <a:t>70</a:t>
            </a:fld>
            <a:endParaRPr lang="en-US"/>
          </a:p>
        </p:txBody>
      </p:sp>
      <p:sp>
        <p:nvSpPr>
          <p:cNvPr id="6" name="Rectangle 5" descr="Check List">
            <a:extLst>
              <a:ext uri="{FF2B5EF4-FFF2-40B4-BE49-F238E27FC236}">
                <a16:creationId xmlns:a16="http://schemas.microsoft.com/office/drawing/2014/main" id="{2F8373A1-2AEC-3694-0EDB-E38999FF71B8}"/>
              </a:ext>
            </a:extLst>
          </p:cNvPr>
          <p:cNvSpPr/>
          <p:nvPr/>
        </p:nvSpPr>
        <p:spPr>
          <a:xfrm>
            <a:off x="4450079" y="1031295"/>
            <a:ext cx="2945331" cy="271534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a:lstStyle/>
          <a:p>
            <a:endParaRPr lang="en-US"/>
          </a:p>
        </p:txBody>
      </p:sp>
      <p:grpSp>
        <p:nvGrpSpPr>
          <p:cNvPr id="7" name="Group 6">
            <a:extLst>
              <a:ext uri="{FF2B5EF4-FFF2-40B4-BE49-F238E27FC236}">
                <a16:creationId xmlns:a16="http://schemas.microsoft.com/office/drawing/2014/main" id="{2568D20A-51E9-65B1-8A97-61E3240B3FF0}"/>
              </a:ext>
            </a:extLst>
          </p:cNvPr>
          <p:cNvGrpSpPr/>
          <p:nvPr/>
        </p:nvGrpSpPr>
        <p:grpSpPr>
          <a:xfrm>
            <a:off x="2288406" y="4136308"/>
            <a:ext cx="7615187" cy="1002308"/>
            <a:chOff x="7923065" y="3024638"/>
            <a:chExt cx="3689384" cy="334632"/>
          </a:xfrm>
        </p:grpSpPr>
        <p:sp>
          <p:nvSpPr>
            <p:cNvPr id="8" name="Rectangle 7">
              <a:extLst>
                <a:ext uri="{FF2B5EF4-FFF2-40B4-BE49-F238E27FC236}">
                  <a16:creationId xmlns:a16="http://schemas.microsoft.com/office/drawing/2014/main" id="{C48A478F-6208-FB87-AC1A-4D0917337031}"/>
                </a:ext>
              </a:extLst>
            </p:cNvPr>
            <p:cNvSpPr/>
            <p:nvPr/>
          </p:nvSpPr>
          <p:spPr>
            <a:xfrm>
              <a:off x="7923065" y="3024638"/>
              <a:ext cx="3689384" cy="334632"/>
            </a:xfrm>
            <a:prstGeom prst="rect">
              <a:avLst/>
            </a:prstGeom>
            <a:solidFill>
              <a:schemeClr val="tx2">
                <a:lumMod val="90000"/>
                <a:lumOff val="10000"/>
              </a:schemeClr>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9" name="TextBox 8">
              <a:extLst>
                <a:ext uri="{FF2B5EF4-FFF2-40B4-BE49-F238E27FC236}">
                  <a16:creationId xmlns:a16="http://schemas.microsoft.com/office/drawing/2014/main" id="{6CADB564-6586-112F-4415-7EFA4F1A760D}"/>
                </a:ext>
              </a:extLst>
            </p:cNvPr>
            <p:cNvSpPr txBox="1"/>
            <p:nvPr/>
          </p:nvSpPr>
          <p:spPr>
            <a:xfrm>
              <a:off x="7923065" y="3024638"/>
              <a:ext cx="3689384" cy="33463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b="1"/>
              </a:pPr>
              <a:r>
                <a:rPr lang="en-US" sz="5400" b="1" kern="1200">
                  <a:solidFill>
                    <a:schemeClr val="bg1"/>
                  </a:solidFill>
                  <a:latin typeface="+mj-lt"/>
                </a:rPr>
                <a:t>Additional Resources</a:t>
              </a:r>
            </a:p>
          </p:txBody>
        </p:sp>
      </p:grpSp>
    </p:spTree>
    <p:extLst>
      <p:ext uri="{BB962C8B-B14F-4D97-AF65-F5344CB8AC3E}">
        <p14:creationId xmlns:p14="http://schemas.microsoft.com/office/powerpoint/2010/main" val="42902669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2000" fill="hold"/>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6 Ways to Get Your Referral Marketing In Gear | Orthodontic Products">
            <a:extLst>
              <a:ext uri="{FF2B5EF4-FFF2-40B4-BE49-F238E27FC236}">
                <a16:creationId xmlns:a16="http://schemas.microsoft.com/office/drawing/2014/main" id="{82267EBD-5FDF-8688-C1D3-154CD58188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30" r="5921" b="1"/>
          <a:stretch>
            <a:fillRect/>
          </a:stretch>
        </p:blipFill>
        <p:spPr bwMode="auto">
          <a:xfrm>
            <a:off x="7159735" y="875025"/>
            <a:ext cx="4562085" cy="382628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6F966C1-DAFB-BE20-A380-C9773FEBF32F}"/>
              </a:ext>
            </a:extLst>
          </p:cNvPr>
          <p:cNvSpPr>
            <a:spLocks noGrp="1"/>
          </p:cNvSpPr>
          <p:nvPr>
            <p:ph sz="half" idx="1"/>
          </p:nvPr>
        </p:nvSpPr>
        <p:spPr>
          <a:xfrm>
            <a:off x="470180" y="875025"/>
            <a:ext cx="6136699" cy="5189019"/>
          </a:xfrm>
        </p:spPr>
        <p:txBody>
          <a:bodyPr vert="horz" lIns="91440" tIns="45720" rIns="91440" bIns="45720" rtlCol="0" anchor="ctr">
            <a:normAutofit/>
          </a:bodyPr>
          <a:lstStyle/>
          <a:p>
            <a:r>
              <a:rPr lang="en-US" sz="1300"/>
              <a:t>Waiver providers should not be completing waiver intake referral forms and sending them to Case Managers. While performing marketing for your agency, if an individual shows interest in Home &amp; Community Based Services, that individual should be provided with contact information for the Mississippi Access to Care Network, or the MAC Centers</a:t>
            </a:r>
            <a:r>
              <a:rPr lang="en-US" sz="1300">
                <a:effectLst/>
              </a:rPr>
              <a:t>.  The MAC Center in their area can be contacted by phone at 1-844-822-4622 or via the “Send a message to MAC Center” button on their webpage at </a:t>
            </a:r>
            <a:r>
              <a:rPr lang="en-US" sz="1300" u="sng">
                <a:effectLst/>
                <a:hlinkClick r:id="rId4"/>
              </a:rPr>
              <a:t>https://www.mississippiaccesstocare.org/help-info/contact-us</a:t>
            </a:r>
            <a:r>
              <a:rPr lang="en-US" sz="1300">
                <a:effectLst/>
              </a:rPr>
              <a:t>. </a:t>
            </a:r>
          </a:p>
          <a:p>
            <a:r>
              <a:rPr lang="en-US" sz="1300">
                <a:effectLst/>
              </a:rPr>
              <a:t>Once the individual contacts the MAC Center, they will receive information on available services as well as referrals to applicable programs to meet their needs.</a:t>
            </a:r>
          </a:p>
          <a:p>
            <a:r>
              <a:rPr lang="en-US" sz="1300">
                <a:effectLst/>
              </a:rPr>
              <a:t>After speaking with the MAC Center, if the individual is interested in applying for a Medicaid waiver, their name will be placed on a waiting list and will be evaluated for physical and financial eligibility when an open slot becomes available.</a:t>
            </a:r>
          </a:p>
          <a:p>
            <a:r>
              <a:rPr lang="en-US" sz="1300">
                <a:effectLst/>
              </a:rPr>
              <a:t>Waiver providers must keep in mind that not all individuals interested in services will qualify. Additionally, those who do qualify </a:t>
            </a:r>
            <a:r>
              <a:rPr lang="en-US" sz="1300" u="sng">
                <a:effectLst/>
              </a:rPr>
              <a:t>must</a:t>
            </a:r>
            <a:r>
              <a:rPr lang="en-US" sz="1300">
                <a:effectLst/>
              </a:rPr>
              <a:t> be guaranteed the freedom to choose any qualified provider servicing their area.</a:t>
            </a:r>
          </a:p>
          <a:p>
            <a:r>
              <a:rPr lang="en-US" sz="1300">
                <a:effectLst/>
              </a:rPr>
              <a:t>Waiver providers are prohibited from any actions which would in any manner, deny or restrict that individual's free choice of a provider of any services for which the individual may be eligible. Providers cannot use any method of inducement, including free transportation, refreshments, cash or gifts, to influence a beneficiary to select a certain provider.</a:t>
            </a:r>
          </a:p>
          <a:p>
            <a:pPr marL="0" indent="0">
              <a:buNone/>
            </a:pPr>
            <a:r>
              <a:rPr lang="en-US" sz="700"/>
              <a:t>.</a:t>
            </a:r>
          </a:p>
        </p:txBody>
      </p:sp>
      <p:sp>
        <p:nvSpPr>
          <p:cNvPr id="2" name="More Info Text">
            <a:extLst>
              <a:ext uri="{FF2B5EF4-FFF2-40B4-BE49-F238E27FC236}">
                <a16:creationId xmlns:a16="http://schemas.microsoft.com/office/drawing/2014/main" id="{10BEF380-6C01-EDB0-6C1F-5B0B9A140A8F}"/>
              </a:ext>
            </a:extLst>
          </p:cNvPr>
          <p:cNvSpPr/>
          <p:nvPr/>
        </p:nvSpPr>
        <p:spPr>
          <a:xfrm>
            <a:off x="2778382" y="793956"/>
            <a:ext cx="7337854" cy="5642377"/>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The process shown here has been created to ensure providers are following requirements, so all members have freedom of choice. The E&amp;D waiver is not the only option for services, the MAC Center &amp; PDD can help members navigate those choices. </a:t>
            </a:r>
          </a:p>
          <a:p>
            <a:endParaRPr lang="en-US"/>
          </a:p>
          <a:p>
            <a:r>
              <a:rPr lang="en-US"/>
              <a:t>Once a beneficiary chooses a waiver program, their name is placed on the local waitlist until a slot becomes available. Once a slot becomes available, an assessment is completed by the case managers at the PDD and financial eligibility is determined by the regional office. Once eligibility is established, the beneficiary then gets to choose a service provider approved for their area. This choice results in the submission of a referral and a Plan of Service.</a:t>
            </a:r>
          </a:p>
          <a:p>
            <a:endParaRPr lang="en-US"/>
          </a:p>
          <a:p>
            <a:r>
              <a:rPr lang="en-US"/>
              <a:t>When a referral is received, whether it be for an initial enrollment or recertification, compare the frequency on that referral to the frequency on the PSS and confirm that the Provider Number listed is correct. Notify the case managers of discrepancies. </a:t>
            </a:r>
          </a:p>
        </p:txBody>
      </p:sp>
      <p:pic>
        <p:nvPicPr>
          <p:cNvPr id="4" name="More Info Pic">
            <a:extLst>
              <a:ext uri="{FF2B5EF4-FFF2-40B4-BE49-F238E27FC236}">
                <a16:creationId xmlns:a16="http://schemas.microsoft.com/office/drawing/2014/main" id="{A257B1E8-A713-E375-612A-37E7CE0D5AB4}"/>
              </a:ext>
            </a:extLst>
          </p:cNvPr>
          <p:cNvPicPr>
            <a:picLocks noChangeAspect="1"/>
          </p:cNvPicPr>
          <p:nvPr/>
        </p:nvPicPr>
        <p:blipFill>
          <a:blip r:embed="rId5"/>
          <a:stretch>
            <a:fillRect/>
          </a:stretch>
        </p:blipFill>
        <p:spPr>
          <a:xfrm>
            <a:off x="10644088" y="73467"/>
            <a:ext cx="1419423" cy="776396"/>
          </a:xfrm>
          <a:prstGeom prst="rect">
            <a:avLst/>
          </a:prstGeom>
        </p:spPr>
      </p:pic>
    </p:spTree>
    <p:extLst>
      <p:ext uri="{BB962C8B-B14F-4D97-AF65-F5344CB8AC3E}">
        <p14:creationId xmlns:p14="http://schemas.microsoft.com/office/powerpoint/2010/main" val="1424065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2" grpId="0" animBg="1"/>
      <p:bldP spid="2" grpId="1"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F7BE3-5444-460A-A7B6-8EABAF2F3D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616DE6-61D0-E896-BB06-F69ACA7360CB}"/>
              </a:ext>
            </a:extLst>
          </p:cNvPr>
          <p:cNvSpPr>
            <a:spLocks noGrp="1"/>
          </p:cNvSpPr>
          <p:nvPr>
            <p:ph type="title"/>
          </p:nvPr>
        </p:nvSpPr>
        <p:spPr>
          <a:xfrm>
            <a:off x="392482" y="1255785"/>
            <a:ext cx="3932237" cy="776614"/>
          </a:xfrm>
        </p:spPr>
        <p:txBody>
          <a:bodyPr>
            <a:normAutofit fontScale="90000"/>
          </a:bodyPr>
          <a:lstStyle/>
          <a:p>
            <a:pPr algn="r"/>
            <a:r>
              <a:rPr lang="en-US" sz="4400" b="1">
                <a:solidFill>
                  <a:srgbClr val="0070C0"/>
                </a:solidFill>
              </a:rPr>
              <a:t>Referrals &amp; PSS</a:t>
            </a:r>
            <a:br>
              <a:rPr lang="en-US">
                <a:solidFill>
                  <a:srgbClr val="0070C0"/>
                </a:solidFill>
              </a:rPr>
            </a:br>
            <a:endParaRPr lang="en-US"/>
          </a:p>
        </p:txBody>
      </p:sp>
      <p:pic>
        <p:nvPicPr>
          <p:cNvPr id="9" name="Picture Placeholder 8">
            <a:extLst>
              <a:ext uri="{FF2B5EF4-FFF2-40B4-BE49-F238E27FC236}">
                <a16:creationId xmlns:a16="http://schemas.microsoft.com/office/drawing/2014/main" id="{4ADA2727-538B-1E8C-F02C-67A4A2EAC509}"/>
              </a:ext>
            </a:extLst>
          </p:cNvPr>
          <p:cNvPicPr>
            <a:picLocks noGrp="1" noChangeAspect="1"/>
          </p:cNvPicPr>
          <p:nvPr>
            <p:ph type="pic" idx="1"/>
          </p:nvPr>
        </p:nvPicPr>
        <p:blipFill>
          <a:blip r:embed="rId3"/>
          <a:srcRect t="18597" b="18597"/>
          <a:stretch/>
        </p:blipFill>
        <p:spPr>
          <a:xfrm>
            <a:off x="5573041" y="152873"/>
            <a:ext cx="5845979" cy="6386039"/>
          </a:xfrm>
        </p:spPr>
      </p:pic>
      <p:sp>
        <p:nvSpPr>
          <p:cNvPr id="7" name="Text Placeholder 6">
            <a:extLst>
              <a:ext uri="{FF2B5EF4-FFF2-40B4-BE49-F238E27FC236}">
                <a16:creationId xmlns:a16="http://schemas.microsoft.com/office/drawing/2014/main" id="{1367DC69-0479-17FA-EDAC-746EF2A8D73F}"/>
              </a:ext>
            </a:extLst>
          </p:cNvPr>
          <p:cNvSpPr>
            <a:spLocks noGrp="1"/>
          </p:cNvSpPr>
          <p:nvPr>
            <p:ph type="body" sz="half" idx="2"/>
          </p:nvPr>
        </p:nvSpPr>
        <p:spPr>
          <a:xfrm>
            <a:off x="320457" y="1863923"/>
            <a:ext cx="4734841" cy="4492428"/>
          </a:xfrm>
        </p:spPr>
        <p:txBody>
          <a:bodyPr>
            <a:normAutofit/>
          </a:bodyPr>
          <a:lstStyle/>
          <a:p>
            <a:r>
              <a:rPr lang="en-US" sz="1800" b="1">
                <a:solidFill>
                  <a:schemeClr val="tx2">
                    <a:lumMod val="75000"/>
                    <a:lumOff val="25000"/>
                  </a:schemeClr>
                </a:solidFill>
              </a:rPr>
              <a:t>The Referral is received from the PDD to notify Providers that a member is interested in receiving services.</a:t>
            </a:r>
          </a:p>
          <a:p>
            <a:r>
              <a:rPr lang="en-US" sz="1800" b="1">
                <a:solidFill>
                  <a:schemeClr val="tx2">
                    <a:lumMod val="75000"/>
                    <a:lumOff val="25000"/>
                  </a:schemeClr>
                </a:solidFill>
              </a:rPr>
              <a:t>Providers must review this information carefully to determine if they have space in their facility available, and appropriate number of staff to accept this referral.</a:t>
            </a:r>
          </a:p>
          <a:p>
            <a:r>
              <a:rPr lang="en-US" sz="1800" b="1">
                <a:solidFill>
                  <a:schemeClr val="tx2">
                    <a:lumMod val="75000"/>
                    <a:lumOff val="25000"/>
                  </a:schemeClr>
                </a:solidFill>
              </a:rPr>
              <a:t>Providers must confirm acceptance or decline the referral within three (3) working days.</a:t>
            </a:r>
          </a:p>
          <a:p>
            <a:r>
              <a:rPr lang="en-US" sz="1800" b="1">
                <a:solidFill>
                  <a:schemeClr val="tx2">
                    <a:lumMod val="75000"/>
                    <a:lumOff val="25000"/>
                  </a:schemeClr>
                </a:solidFill>
              </a:rPr>
              <a:t>If authorization starts or stops mid-week, claims submitted should accurately reflect authorization rather than span billing for the entire week or month.</a:t>
            </a:r>
          </a:p>
          <a:p>
            <a:pPr lvl="0"/>
            <a:endParaRPr lang="en-US" sz="1800" b="1">
              <a:solidFill>
                <a:schemeClr val="tx2">
                  <a:lumMod val="75000"/>
                  <a:lumOff val="25000"/>
                </a:schemeClr>
              </a:solidFill>
            </a:endParaRPr>
          </a:p>
        </p:txBody>
      </p:sp>
      <p:sp>
        <p:nvSpPr>
          <p:cNvPr id="3" name="Date Placeholder 2">
            <a:extLst>
              <a:ext uri="{FF2B5EF4-FFF2-40B4-BE49-F238E27FC236}">
                <a16:creationId xmlns:a16="http://schemas.microsoft.com/office/drawing/2014/main" id="{765943D4-D24A-1056-F173-F88AEB21CCDE}"/>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510DBC80-4BFD-6CE8-3CD7-C1254820DEE0}"/>
              </a:ext>
            </a:extLst>
          </p:cNvPr>
          <p:cNvSpPr>
            <a:spLocks noGrp="1"/>
          </p:cNvSpPr>
          <p:nvPr>
            <p:ph type="sldNum" sz="quarter" idx="12"/>
          </p:nvPr>
        </p:nvSpPr>
        <p:spPr/>
        <p:txBody>
          <a:bodyPr/>
          <a:lstStyle/>
          <a:p>
            <a:fld id="{48FD3572-B86B-4083-B953-5D27BE9E57C8}" type="slidenum">
              <a:rPr lang="en-US" smtClean="0"/>
              <a:t>72</a:t>
            </a:fld>
            <a:endParaRPr lang="en-US"/>
          </a:p>
        </p:txBody>
      </p:sp>
      <p:pic>
        <p:nvPicPr>
          <p:cNvPr id="4" name="Picture 2">
            <a:extLst>
              <a:ext uri="{FF2B5EF4-FFF2-40B4-BE49-F238E27FC236}">
                <a16:creationId xmlns:a16="http://schemas.microsoft.com/office/drawing/2014/main" id="{D87CEF4A-24D9-493C-EC46-D5800F3370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104519" cy="1095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38266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0A3A5-FDBE-B748-CD2D-824526D2CA8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5E0AB35B-7E8E-5DA4-876A-31FADB783026}"/>
              </a:ext>
            </a:extLst>
          </p:cNvPr>
          <p:cNvSpPr>
            <a:spLocks noGrp="1"/>
          </p:cNvSpPr>
          <p:nvPr>
            <p:ph type="title"/>
          </p:nvPr>
        </p:nvSpPr>
        <p:spPr>
          <a:xfrm>
            <a:off x="3324526" y="301628"/>
            <a:ext cx="3932237" cy="776614"/>
          </a:xfrm>
        </p:spPr>
        <p:txBody>
          <a:bodyPr>
            <a:normAutofit fontScale="90000"/>
          </a:bodyPr>
          <a:lstStyle/>
          <a:p>
            <a:pPr algn="r"/>
            <a:r>
              <a:rPr lang="en-US" sz="4400" b="1">
                <a:solidFill>
                  <a:srgbClr val="0070C0"/>
                </a:solidFill>
              </a:rPr>
              <a:t>Referrals &amp; PSS</a:t>
            </a:r>
            <a:br>
              <a:rPr lang="en-US">
                <a:solidFill>
                  <a:srgbClr val="0070C0"/>
                </a:solidFill>
              </a:rPr>
            </a:br>
            <a:endParaRPr lang="en-US"/>
          </a:p>
        </p:txBody>
      </p:sp>
      <p:sp>
        <p:nvSpPr>
          <p:cNvPr id="5" name="Date Placeholder 4">
            <a:extLst>
              <a:ext uri="{FF2B5EF4-FFF2-40B4-BE49-F238E27FC236}">
                <a16:creationId xmlns:a16="http://schemas.microsoft.com/office/drawing/2014/main" id="{9B617E0B-3E2C-E0A8-75F7-49DF96042238}"/>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6E4FC5DC-0267-6B7C-9931-663C5ABB2F26}"/>
              </a:ext>
            </a:extLst>
          </p:cNvPr>
          <p:cNvSpPr>
            <a:spLocks noGrp="1"/>
          </p:cNvSpPr>
          <p:nvPr>
            <p:ph type="sldNum" sz="quarter" idx="12"/>
          </p:nvPr>
        </p:nvSpPr>
        <p:spPr/>
        <p:txBody>
          <a:bodyPr/>
          <a:lstStyle/>
          <a:p>
            <a:fld id="{48FD3572-B86B-4083-B953-5D27BE9E57C8}" type="slidenum">
              <a:rPr lang="en-US" smtClean="0"/>
              <a:t>73</a:t>
            </a:fld>
            <a:endParaRPr lang="en-US"/>
          </a:p>
        </p:txBody>
      </p:sp>
      <p:sp>
        <p:nvSpPr>
          <p:cNvPr id="16" name="TextBox 15">
            <a:extLst>
              <a:ext uri="{FF2B5EF4-FFF2-40B4-BE49-F238E27FC236}">
                <a16:creationId xmlns:a16="http://schemas.microsoft.com/office/drawing/2014/main" id="{05098672-A795-AAA8-3DB1-479A7DD5DADC}"/>
              </a:ext>
            </a:extLst>
          </p:cNvPr>
          <p:cNvSpPr txBox="1"/>
          <p:nvPr/>
        </p:nvSpPr>
        <p:spPr>
          <a:xfrm>
            <a:off x="84558" y="826866"/>
            <a:ext cx="12022884" cy="2031325"/>
          </a:xfrm>
          <a:prstGeom prst="rect">
            <a:avLst/>
          </a:prstGeom>
          <a:noFill/>
        </p:spPr>
        <p:txBody>
          <a:bodyPr wrap="square" rtlCol="0">
            <a:spAutoFit/>
          </a:bodyPr>
          <a:lstStyle/>
          <a:p>
            <a:r>
              <a:rPr lang="en-US" b="1">
                <a:solidFill>
                  <a:schemeClr val="tx2">
                    <a:lumMod val="75000"/>
                    <a:lumOff val="25000"/>
                  </a:schemeClr>
                </a:solidFill>
              </a:rPr>
              <a:t>When a PSS is received, Providers must confirm accuracy. If discrepancies are found, the Provider must notify the PDD immediately.</a:t>
            </a:r>
          </a:p>
          <a:p>
            <a:pPr marL="285750" indent="-285750">
              <a:buFont typeface="Arial" panose="020B0604020202020204" pitchFamily="34" charset="0"/>
              <a:buChar char="•"/>
            </a:pPr>
            <a:r>
              <a:rPr lang="en-US">
                <a:solidFill>
                  <a:schemeClr val="tx2">
                    <a:lumMod val="75000"/>
                    <a:lumOff val="25000"/>
                  </a:schemeClr>
                </a:solidFill>
              </a:rPr>
              <a:t>Compare the frequency on the referral to the frequency on the PSS,</a:t>
            </a:r>
          </a:p>
          <a:p>
            <a:pPr marL="285750" indent="-285750">
              <a:buFont typeface="Arial" panose="020B0604020202020204" pitchFamily="34" charset="0"/>
              <a:buChar char="•"/>
            </a:pPr>
            <a:r>
              <a:rPr lang="en-US">
                <a:solidFill>
                  <a:schemeClr val="tx2">
                    <a:lumMod val="75000"/>
                    <a:lumOff val="25000"/>
                  </a:schemeClr>
                </a:solidFill>
              </a:rPr>
              <a:t>Confirm provider numbers are accurate,</a:t>
            </a:r>
          </a:p>
          <a:p>
            <a:pPr marL="285750" indent="-285750">
              <a:buFont typeface="Arial" panose="020B0604020202020204" pitchFamily="34" charset="0"/>
              <a:buChar char="•"/>
            </a:pPr>
            <a:r>
              <a:rPr lang="en-US">
                <a:solidFill>
                  <a:schemeClr val="tx2">
                    <a:lumMod val="75000"/>
                    <a:lumOff val="25000"/>
                  </a:schemeClr>
                </a:solidFill>
              </a:rPr>
              <a:t>Ensure start/end date is appropriate based on date received.</a:t>
            </a:r>
          </a:p>
          <a:p>
            <a:pPr marL="285750" indent="-285750">
              <a:buFont typeface="Arial" panose="020B0604020202020204" pitchFamily="34" charset="0"/>
              <a:buChar char="•"/>
            </a:pPr>
            <a:r>
              <a:rPr lang="en-US">
                <a:solidFill>
                  <a:schemeClr val="tx2">
                    <a:lumMod val="75000"/>
                    <a:lumOff val="25000"/>
                  </a:schemeClr>
                </a:solidFill>
              </a:rPr>
              <a:t>(Day X Hour) X 4.5 = Hours per Month / </a:t>
            </a:r>
            <a:r>
              <a:rPr lang="en-US" err="1">
                <a:solidFill>
                  <a:schemeClr val="tx2">
                    <a:lumMod val="75000"/>
                    <a:lumOff val="25000"/>
                  </a:schemeClr>
                </a:solidFill>
              </a:rPr>
              <a:t>HrMnth</a:t>
            </a:r>
            <a:r>
              <a:rPr lang="en-US">
                <a:solidFill>
                  <a:schemeClr val="tx2">
                    <a:lumMod val="75000"/>
                    <a:lumOff val="25000"/>
                  </a:schemeClr>
                </a:solidFill>
              </a:rPr>
              <a:t> x 4 = Units per month</a:t>
            </a:r>
          </a:p>
          <a:p>
            <a:endParaRPr lang="en-US"/>
          </a:p>
        </p:txBody>
      </p:sp>
      <p:sp>
        <p:nvSpPr>
          <p:cNvPr id="17" name="TextBox 16">
            <a:extLst>
              <a:ext uri="{FF2B5EF4-FFF2-40B4-BE49-F238E27FC236}">
                <a16:creationId xmlns:a16="http://schemas.microsoft.com/office/drawing/2014/main" id="{6D2BDB90-9073-D20C-2291-FFEA21A8CB08}"/>
              </a:ext>
            </a:extLst>
          </p:cNvPr>
          <p:cNvSpPr txBox="1"/>
          <p:nvPr/>
        </p:nvSpPr>
        <p:spPr>
          <a:xfrm>
            <a:off x="7581980" y="1623244"/>
            <a:ext cx="3771820" cy="646331"/>
          </a:xfrm>
          <a:prstGeom prst="rect">
            <a:avLst/>
          </a:prstGeom>
          <a:solidFill>
            <a:srgbClr val="FFFF00"/>
          </a:solidFill>
        </p:spPr>
        <p:txBody>
          <a:bodyPr wrap="square" rtlCol="0">
            <a:spAutoFit/>
          </a:bodyPr>
          <a:lstStyle/>
          <a:p>
            <a:r>
              <a:rPr lang="en-US" b="1"/>
              <a:t>Can you identify the error(s) below between the Referral &amp; PSS?</a:t>
            </a:r>
          </a:p>
        </p:txBody>
      </p:sp>
      <p:pic>
        <p:nvPicPr>
          <p:cNvPr id="20" name="Picture 2">
            <a:extLst>
              <a:ext uri="{FF2B5EF4-FFF2-40B4-BE49-F238E27FC236}">
                <a16:creationId xmlns:a16="http://schemas.microsoft.com/office/drawing/2014/main" id="{E9334557-4171-3B06-58A1-2FF44F743A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552" y="53279"/>
            <a:ext cx="821612" cy="81500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395DF57-0483-A2EE-32B8-00EA948BAF78}"/>
              </a:ext>
            </a:extLst>
          </p:cNvPr>
          <p:cNvPicPr>
            <a:picLocks noChangeAspect="1"/>
          </p:cNvPicPr>
          <p:nvPr/>
        </p:nvPicPr>
        <p:blipFill>
          <a:blip r:embed="rId4"/>
          <a:stretch>
            <a:fillRect/>
          </a:stretch>
        </p:blipFill>
        <p:spPr>
          <a:xfrm>
            <a:off x="5895411" y="3014625"/>
            <a:ext cx="6163535" cy="2753109"/>
          </a:xfrm>
          <a:prstGeom prst="rect">
            <a:avLst/>
          </a:prstGeom>
        </p:spPr>
      </p:pic>
      <p:sp>
        <p:nvSpPr>
          <p:cNvPr id="19" name="TextBox 18">
            <a:extLst>
              <a:ext uri="{FF2B5EF4-FFF2-40B4-BE49-F238E27FC236}">
                <a16:creationId xmlns:a16="http://schemas.microsoft.com/office/drawing/2014/main" id="{90B14DBE-625C-732F-2570-AECEF48F9E29}"/>
              </a:ext>
            </a:extLst>
          </p:cNvPr>
          <p:cNvSpPr txBox="1"/>
          <p:nvPr/>
        </p:nvSpPr>
        <p:spPr>
          <a:xfrm>
            <a:off x="7581980" y="3077475"/>
            <a:ext cx="1265090" cy="369332"/>
          </a:xfrm>
          <a:prstGeom prst="rect">
            <a:avLst/>
          </a:prstGeom>
          <a:noFill/>
        </p:spPr>
        <p:txBody>
          <a:bodyPr wrap="none" rtlCol="0">
            <a:spAutoFit/>
          </a:bodyPr>
          <a:lstStyle/>
          <a:p>
            <a:r>
              <a:rPr lang="en-US"/>
              <a:t>AKME ADC</a:t>
            </a:r>
          </a:p>
        </p:txBody>
      </p:sp>
      <p:sp>
        <p:nvSpPr>
          <p:cNvPr id="18" name="TextBox 17">
            <a:extLst>
              <a:ext uri="{FF2B5EF4-FFF2-40B4-BE49-F238E27FC236}">
                <a16:creationId xmlns:a16="http://schemas.microsoft.com/office/drawing/2014/main" id="{550563BB-3BD4-8944-3D49-7435F4A38605}"/>
              </a:ext>
            </a:extLst>
          </p:cNvPr>
          <p:cNvSpPr txBox="1"/>
          <p:nvPr/>
        </p:nvSpPr>
        <p:spPr>
          <a:xfrm>
            <a:off x="9816592" y="3077475"/>
            <a:ext cx="925253" cy="369332"/>
          </a:xfrm>
          <a:prstGeom prst="rect">
            <a:avLst/>
          </a:prstGeom>
          <a:noFill/>
        </p:spPr>
        <p:txBody>
          <a:bodyPr wrap="none" rtlCol="0">
            <a:spAutoFit/>
          </a:bodyPr>
          <a:lstStyle/>
          <a:p>
            <a:r>
              <a:rPr lang="en-US"/>
              <a:t>543210</a:t>
            </a:r>
          </a:p>
        </p:txBody>
      </p:sp>
      <p:pic>
        <p:nvPicPr>
          <p:cNvPr id="10" name="Picture 9">
            <a:extLst>
              <a:ext uri="{FF2B5EF4-FFF2-40B4-BE49-F238E27FC236}">
                <a16:creationId xmlns:a16="http://schemas.microsoft.com/office/drawing/2014/main" id="{D0286CF9-DE6D-E33B-7EAF-51A90A080635}"/>
              </a:ext>
            </a:extLst>
          </p:cNvPr>
          <p:cNvPicPr>
            <a:picLocks noChangeAspect="1"/>
          </p:cNvPicPr>
          <p:nvPr/>
        </p:nvPicPr>
        <p:blipFill>
          <a:blip r:embed="rId5"/>
          <a:stretch>
            <a:fillRect/>
          </a:stretch>
        </p:blipFill>
        <p:spPr>
          <a:xfrm>
            <a:off x="353251" y="3077475"/>
            <a:ext cx="5205298" cy="2591805"/>
          </a:xfrm>
          <a:prstGeom prst="rect">
            <a:avLst/>
          </a:prstGeom>
        </p:spPr>
      </p:pic>
    </p:spTree>
    <p:extLst>
      <p:ext uri="{BB962C8B-B14F-4D97-AF65-F5344CB8AC3E}">
        <p14:creationId xmlns:p14="http://schemas.microsoft.com/office/powerpoint/2010/main" val="921066277"/>
      </p:ext>
    </p:extLst>
  </p:cSld>
  <p:clrMapOvr>
    <a:masterClrMapping/>
  </p:clrMapOvr>
  <p:transition spd="slow">
    <p:push dir="u"/>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36337F7-EC67-CEA6-E796-4209B46F4CFF}"/>
              </a:ext>
            </a:extLst>
          </p:cNvPr>
          <p:cNvSpPr txBox="1"/>
          <p:nvPr/>
        </p:nvSpPr>
        <p:spPr>
          <a:xfrm>
            <a:off x="4038076" y="253732"/>
            <a:ext cx="4240538" cy="996871"/>
          </a:xfrm>
          <a:prstGeom prst="rect">
            <a:avLst/>
          </a:prstGeom>
        </p:spPr>
        <p:txBody>
          <a:bodyPr vert="horz" lIns="91440" tIns="45720" rIns="91440" bIns="45720" rtlCol="0" anchor="b">
            <a:normAutofit fontScale="70000" lnSpcReduction="20000"/>
          </a:bodyPr>
          <a:lstStyle/>
          <a:p>
            <a:pPr>
              <a:lnSpc>
                <a:spcPct val="90000"/>
              </a:lnSpc>
              <a:spcBef>
                <a:spcPct val="0"/>
              </a:spcBef>
              <a:spcAft>
                <a:spcPts val="600"/>
              </a:spcAft>
            </a:pPr>
            <a:r>
              <a:rPr lang="en-US" sz="5400" b="1">
                <a:solidFill>
                  <a:schemeClr val="tx2">
                    <a:lumMod val="90000"/>
                    <a:lumOff val="10000"/>
                  </a:schemeClr>
                </a:solidFill>
                <a:latin typeface="+mj-lt"/>
                <a:ea typeface="+mj-ea"/>
                <a:cs typeface="+mj-cs"/>
              </a:rPr>
              <a:t>Freedom of Choice</a:t>
            </a:r>
            <a:endParaRPr lang="en-US" sz="5400" kern="1200">
              <a:solidFill>
                <a:schemeClr val="tx2">
                  <a:lumMod val="90000"/>
                  <a:lumOff val="10000"/>
                </a:schemeClr>
              </a:solidFill>
              <a:latin typeface="+mj-lt"/>
              <a:ea typeface="+mj-ea"/>
              <a:cs typeface="+mj-cs"/>
            </a:endParaRPr>
          </a:p>
        </p:txBody>
      </p:sp>
      <p:pic>
        <p:nvPicPr>
          <p:cNvPr id="8" name="Graphic 7" descr="Marketing outline">
            <a:extLst>
              <a:ext uri="{FF2B5EF4-FFF2-40B4-BE49-F238E27FC236}">
                <a16:creationId xmlns:a16="http://schemas.microsoft.com/office/drawing/2014/main" id="{AB6F3984-0462-25D6-E4FD-6A207062089E}"/>
              </a:ext>
            </a:extLst>
          </p:cNvPr>
          <p:cNvPicPr>
            <a:picLocks noChangeAspect="1"/>
          </p:cNvPicPr>
          <p:nvPr/>
        </p:nvPicPr>
        <p:blipFill>
          <a:blip>
            <a:duotone>
              <a:schemeClr val="accent4">
                <a:shade val="45000"/>
                <a:satMod val="135000"/>
              </a:schemeClr>
              <a:prstClr val="white"/>
            </a:duotone>
            <a:extLst>
              <a:ext uri="{96DAC541-7B7A-43D3-8B79-37D633B846F1}">
                <asvg:svgBlip xmlns:asvg="http://schemas.microsoft.com/office/drawing/2016/SVG/main" r:embed="rId3"/>
              </a:ext>
            </a:extLst>
          </a:blip>
          <a:stretch>
            <a:fillRect/>
          </a:stretch>
        </p:blipFill>
        <p:spPr>
          <a:xfrm>
            <a:off x="39624" y="2130477"/>
            <a:ext cx="2923303" cy="2923303"/>
          </a:xfrm>
          <a:prstGeom prst="rect">
            <a:avLst/>
          </a:prstGeom>
        </p:spPr>
      </p:pic>
      <p:sp>
        <p:nvSpPr>
          <p:cNvPr id="4" name="TextBox 3">
            <a:extLst>
              <a:ext uri="{FF2B5EF4-FFF2-40B4-BE49-F238E27FC236}">
                <a16:creationId xmlns:a16="http://schemas.microsoft.com/office/drawing/2014/main" id="{EE9E90D0-D470-6641-9E41-C5E4F079B235}"/>
              </a:ext>
            </a:extLst>
          </p:cNvPr>
          <p:cNvSpPr txBox="1"/>
          <p:nvPr/>
        </p:nvSpPr>
        <p:spPr>
          <a:xfrm>
            <a:off x="2391353" y="1709277"/>
            <a:ext cx="9536995" cy="4424516"/>
          </a:xfrm>
          <a:prstGeom prst="rect">
            <a:avLst/>
          </a:prstGeom>
        </p:spPr>
        <p:txBody>
          <a:bodyPr vert="horz" lIns="91440" tIns="45720" rIns="91440" bIns="45720" rtlCol="0" anchor="t">
            <a:normAutofit/>
          </a:bodyPr>
          <a:lstStyle/>
          <a:p>
            <a:pPr marL="685800" marR="0" lvl="0" indent="-342900">
              <a:lnSpc>
                <a:spcPct val="90000"/>
              </a:lnSpc>
              <a:spcAft>
                <a:spcPts val="800"/>
              </a:spcAft>
              <a:buFont typeface="Wingdings" panose="05000000000000000000" pitchFamily="2" charset="2"/>
              <a:buChar char="§"/>
            </a:pPr>
            <a:r>
              <a:rPr lang="en-US" sz="2400" b="1">
                <a:solidFill>
                  <a:schemeClr val="tx2">
                    <a:lumMod val="90000"/>
                    <a:lumOff val="10000"/>
                  </a:schemeClr>
                </a:solidFill>
                <a:effectLst/>
              </a:rPr>
              <a:t>Waiver providers are prohibited from any actions which would in any manner, deny or restrict that individual's free choice of a provider of any services for which the individual may be eligible. </a:t>
            </a:r>
            <a:r>
              <a:rPr lang="en-US" sz="2400">
                <a:solidFill>
                  <a:schemeClr val="tx2">
                    <a:lumMod val="90000"/>
                    <a:lumOff val="10000"/>
                  </a:schemeClr>
                </a:solidFill>
                <a:effectLst/>
              </a:rPr>
              <a:t>Providers cannot use any method of inducement, including free transportation, refreshments, cash or gifts, to influence a beneficiary to select a certain provider.</a:t>
            </a:r>
          </a:p>
          <a:p>
            <a:pPr marL="685800" indent="-342900">
              <a:lnSpc>
                <a:spcPct val="90000"/>
              </a:lnSpc>
              <a:spcAft>
                <a:spcPts val="800"/>
              </a:spcAft>
              <a:buFont typeface="Wingdings" panose="05000000000000000000" pitchFamily="2" charset="2"/>
              <a:buChar char="§"/>
            </a:pPr>
            <a:r>
              <a:rPr lang="en-US" sz="2400" b="1">
                <a:solidFill>
                  <a:schemeClr val="tx2">
                    <a:lumMod val="90000"/>
                    <a:lumOff val="10000"/>
                  </a:schemeClr>
                </a:solidFill>
                <a:effectLst/>
              </a:rPr>
              <a:t>Waiver providers must keep in mind that not all individuals interested in services will qualify.</a:t>
            </a:r>
            <a:r>
              <a:rPr lang="en-US" sz="2400">
                <a:solidFill>
                  <a:schemeClr val="tx2">
                    <a:lumMod val="90000"/>
                    <a:lumOff val="10000"/>
                  </a:schemeClr>
                </a:solidFill>
                <a:effectLst/>
              </a:rPr>
              <a:t> Additionally, those who do qualify </a:t>
            </a:r>
            <a:r>
              <a:rPr lang="en-US" sz="2400" u="sng">
                <a:solidFill>
                  <a:schemeClr val="tx2">
                    <a:lumMod val="90000"/>
                    <a:lumOff val="10000"/>
                  </a:schemeClr>
                </a:solidFill>
                <a:effectLst/>
              </a:rPr>
              <a:t>must</a:t>
            </a:r>
            <a:r>
              <a:rPr lang="en-US" sz="2400">
                <a:solidFill>
                  <a:schemeClr val="tx2">
                    <a:lumMod val="90000"/>
                    <a:lumOff val="10000"/>
                  </a:schemeClr>
                </a:solidFill>
                <a:effectLst/>
              </a:rPr>
              <a:t> be guaranteed the freedom to choose any qualified provider servicing their area.</a:t>
            </a:r>
          </a:p>
          <a:p>
            <a:pPr marL="571500" marR="0" lvl="0" indent="-228600">
              <a:lnSpc>
                <a:spcPct val="90000"/>
              </a:lnSpc>
              <a:spcAft>
                <a:spcPts val="800"/>
              </a:spcAft>
              <a:buFont typeface="Arial" panose="020B0604020202020204" pitchFamily="34" charset="0"/>
              <a:buChar char="•"/>
            </a:pPr>
            <a:endParaRPr lang="en-US" sz="1600">
              <a:effectLst/>
            </a:endParaRPr>
          </a:p>
        </p:txBody>
      </p:sp>
      <p:sp>
        <p:nvSpPr>
          <p:cNvPr id="3" name="Date Placeholder 2">
            <a:extLst>
              <a:ext uri="{FF2B5EF4-FFF2-40B4-BE49-F238E27FC236}">
                <a16:creationId xmlns:a16="http://schemas.microsoft.com/office/drawing/2014/main" id="{F28F82DF-D2F8-647C-5586-92F43B4B89DD}"/>
              </a:ext>
            </a:extLst>
          </p:cNvPr>
          <p:cNvSpPr>
            <a:spLocks noGrp="1"/>
          </p:cNvSpPr>
          <p:nvPr>
            <p:ph type="dt" sz="half" idx="10"/>
          </p:nvPr>
        </p:nvSpPr>
        <p:spPr/>
        <p:txBody>
          <a:bodyPr/>
          <a:lstStyle/>
          <a:p>
            <a:r>
              <a:rPr lang="en-US"/>
              <a:t>7/21/2026</a:t>
            </a:r>
          </a:p>
        </p:txBody>
      </p:sp>
      <p:sp>
        <p:nvSpPr>
          <p:cNvPr id="2" name="Slide Number Placeholder 1">
            <a:extLst>
              <a:ext uri="{FF2B5EF4-FFF2-40B4-BE49-F238E27FC236}">
                <a16:creationId xmlns:a16="http://schemas.microsoft.com/office/drawing/2014/main" id="{7F237640-0BE6-0F93-AE3F-8EEC8468F70C}"/>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E68F1C0E-076B-4C9D-A1F8-826B44A1103B}" type="slidenum">
              <a:rPr lang="en-US" sz="1100">
                <a:solidFill>
                  <a:srgbClr val="FFFFFF"/>
                </a:solidFill>
              </a:rPr>
              <a:pPr>
                <a:spcAft>
                  <a:spcPts val="600"/>
                </a:spcAft>
              </a:pPr>
              <a:t>74</a:t>
            </a:fld>
            <a:endParaRPr lang="en-US" sz="1100">
              <a:solidFill>
                <a:srgbClr val="FFFFFF"/>
              </a:solidFill>
            </a:endParaRPr>
          </a:p>
        </p:txBody>
      </p:sp>
    </p:spTree>
    <p:extLst>
      <p:ext uri="{BB962C8B-B14F-4D97-AF65-F5344CB8AC3E}">
        <p14:creationId xmlns:p14="http://schemas.microsoft.com/office/powerpoint/2010/main" val="7081462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2000" fill="hold"/>
                                        <p:tgtEl>
                                          <p:spTgt spid="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B785ACB-5669-D8E3-B5F8-A331EA9A66C6}"/>
              </a:ext>
            </a:extLst>
          </p:cNvPr>
          <p:cNvPicPr>
            <a:picLocks noChangeAspect="1"/>
          </p:cNvPicPr>
          <p:nvPr/>
        </p:nvPicPr>
        <p:blipFill>
          <a:blip r:embed="rId3"/>
          <a:srcRect t="2700" b="2699"/>
          <a:stretch>
            <a:fillRect/>
          </a:stretch>
        </p:blipFill>
        <p:spPr>
          <a:xfrm>
            <a:off x="448864" y="1449017"/>
            <a:ext cx="3656746" cy="3459318"/>
          </a:xfrm>
          <a:prstGeom prst="rect">
            <a:avLst/>
          </a:prstGeom>
        </p:spPr>
      </p:pic>
      <p:sp>
        <p:nvSpPr>
          <p:cNvPr id="4" name="Content Placeholder 3">
            <a:extLst>
              <a:ext uri="{FF2B5EF4-FFF2-40B4-BE49-F238E27FC236}">
                <a16:creationId xmlns:a16="http://schemas.microsoft.com/office/drawing/2014/main" id="{B74AD879-708B-9166-62E6-AB28EF551711}"/>
              </a:ext>
            </a:extLst>
          </p:cNvPr>
          <p:cNvSpPr txBox="1">
            <a:spLocks/>
          </p:cNvSpPr>
          <p:nvPr/>
        </p:nvSpPr>
        <p:spPr>
          <a:xfrm>
            <a:off x="4898631" y="2253475"/>
            <a:ext cx="7038644" cy="379913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a:t>Types of Provider Fraud Billing for services not rendered:</a:t>
            </a:r>
          </a:p>
          <a:p>
            <a:pPr>
              <a:buFont typeface="Wingdings" panose="05000000000000000000" pitchFamily="2" charset="2"/>
              <a:buChar char="Ø"/>
            </a:pPr>
            <a:r>
              <a:rPr lang="en-US" sz="2000"/>
              <a:t>Inappropriate or lack of documentation to support services billed</a:t>
            </a:r>
          </a:p>
          <a:p>
            <a:pPr>
              <a:buFont typeface="Wingdings" panose="05000000000000000000" pitchFamily="2" charset="2"/>
              <a:buChar char="Ø"/>
            </a:pPr>
            <a:r>
              <a:rPr lang="en-US" sz="2000"/>
              <a:t>Quality of care issues that fail to meet professionally recognized health care standards</a:t>
            </a:r>
          </a:p>
          <a:p>
            <a:pPr>
              <a:buFont typeface="Wingdings" panose="05000000000000000000" pitchFamily="2" charset="2"/>
              <a:buChar char="Ø"/>
            </a:pPr>
            <a:r>
              <a:rPr lang="en-US" sz="2000"/>
              <a:t>Falsifying certificates of medical necessity, plans of treatment, and medical records to justify payment</a:t>
            </a:r>
          </a:p>
          <a:p>
            <a:pPr>
              <a:buFont typeface="Wingdings" panose="05000000000000000000" pitchFamily="2" charset="2"/>
              <a:buChar char="Ø"/>
            </a:pPr>
            <a:r>
              <a:rPr lang="en-US" sz="2000"/>
              <a:t>Soliciting or receiving kickbacks</a:t>
            </a:r>
          </a:p>
          <a:p>
            <a:pPr>
              <a:buFont typeface="Wingdings" panose="05000000000000000000" pitchFamily="2" charset="2"/>
              <a:buChar char="Ø"/>
            </a:pPr>
            <a:r>
              <a:rPr lang="en-US" sz="2000"/>
              <a:t>Violating Medicaid policies, procedures, rules, regulations, and/or statutes</a:t>
            </a:r>
          </a:p>
          <a:p>
            <a:endParaRPr lang="en-US" sz="1600"/>
          </a:p>
        </p:txBody>
      </p:sp>
      <p:sp>
        <p:nvSpPr>
          <p:cNvPr id="5" name="TextBox 4">
            <a:extLst>
              <a:ext uri="{FF2B5EF4-FFF2-40B4-BE49-F238E27FC236}">
                <a16:creationId xmlns:a16="http://schemas.microsoft.com/office/drawing/2014/main" id="{5AF08203-6676-0D24-DB9A-858AE02BBF58}"/>
              </a:ext>
            </a:extLst>
          </p:cNvPr>
          <p:cNvSpPr txBox="1"/>
          <p:nvPr/>
        </p:nvSpPr>
        <p:spPr>
          <a:xfrm>
            <a:off x="4473759" y="295003"/>
            <a:ext cx="6927350" cy="1754326"/>
          </a:xfrm>
          <a:prstGeom prst="rect">
            <a:avLst/>
          </a:prstGeom>
          <a:noFill/>
        </p:spPr>
        <p:txBody>
          <a:bodyPr wrap="square">
            <a:spAutoFit/>
          </a:bodyPr>
          <a:lstStyle/>
          <a:p>
            <a:pPr algn="ctr"/>
            <a:r>
              <a:rPr lang="en-US" sz="5400" b="1" kern="1200">
                <a:solidFill>
                  <a:schemeClr val="tx1"/>
                </a:solidFill>
                <a:ea typeface="+mj-ea"/>
                <a:cs typeface="+mj-cs"/>
              </a:rPr>
              <a:t>Reporting Medicaid Fraud </a:t>
            </a:r>
            <a:r>
              <a:rPr lang="en-US" sz="5400" b="1">
                <a:ea typeface="+mj-ea"/>
                <a:cs typeface="+mj-cs"/>
              </a:rPr>
              <a:t>&amp;</a:t>
            </a:r>
            <a:r>
              <a:rPr lang="en-US" sz="5400" b="1" kern="1200">
                <a:solidFill>
                  <a:schemeClr val="tx1"/>
                </a:solidFill>
                <a:ea typeface="+mj-ea"/>
                <a:cs typeface="+mj-cs"/>
              </a:rPr>
              <a:t> Abuse</a:t>
            </a:r>
            <a:endParaRPr lang="en-US" sz="5400" b="1"/>
          </a:p>
        </p:txBody>
      </p:sp>
      <p:sp>
        <p:nvSpPr>
          <p:cNvPr id="3" name="TextBox 2">
            <a:extLst>
              <a:ext uri="{FF2B5EF4-FFF2-40B4-BE49-F238E27FC236}">
                <a16:creationId xmlns:a16="http://schemas.microsoft.com/office/drawing/2014/main" id="{CF0FC27C-5F77-068D-DD3E-B889951964C4}"/>
              </a:ext>
            </a:extLst>
          </p:cNvPr>
          <p:cNvSpPr txBox="1"/>
          <p:nvPr/>
        </p:nvSpPr>
        <p:spPr>
          <a:xfrm>
            <a:off x="448864" y="5916666"/>
            <a:ext cx="11285936" cy="646331"/>
          </a:xfrm>
          <a:prstGeom prst="rect">
            <a:avLst/>
          </a:prstGeom>
          <a:noFill/>
        </p:spPr>
        <p:txBody>
          <a:bodyPr wrap="square">
            <a:spAutoFit/>
          </a:bodyPr>
          <a:lstStyle/>
          <a:p>
            <a:r>
              <a:rPr lang="en-US" sz="1800">
                <a:solidFill>
                  <a:schemeClr val="tx2">
                    <a:lumMod val="75000"/>
                    <a:lumOff val="25000"/>
                  </a:schemeClr>
                </a:solidFill>
              </a:rPr>
              <a:t>There are multiple ways to report, which can be found at the following link: </a:t>
            </a:r>
            <a:r>
              <a:rPr lang="en-US" sz="1800" b="1" u="sng">
                <a:solidFill>
                  <a:srgbClr val="7E9DEA"/>
                </a:solidFill>
                <a:cs typeface="Arial"/>
              </a:rPr>
              <a:t>https://medicaid.ms.gov/contact/report-fraud-and-abuse/</a:t>
            </a:r>
            <a:endParaRPr lang="en-US"/>
          </a:p>
        </p:txBody>
      </p:sp>
    </p:spTree>
    <p:extLst>
      <p:ext uri="{BB962C8B-B14F-4D97-AF65-F5344CB8AC3E}">
        <p14:creationId xmlns:p14="http://schemas.microsoft.com/office/powerpoint/2010/main" val="35949538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F6C63-CADA-8183-8B97-77B428FE5711}"/>
              </a:ext>
            </a:extLst>
          </p:cNvPr>
          <p:cNvSpPr>
            <a:spLocks noGrp="1"/>
          </p:cNvSpPr>
          <p:nvPr>
            <p:ph type="title"/>
          </p:nvPr>
        </p:nvSpPr>
        <p:spPr>
          <a:xfrm>
            <a:off x="536253" y="743719"/>
            <a:ext cx="3339459" cy="4155451"/>
          </a:xfrm>
        </p:spPr>
        <p:txBody>
          <a:bodyPr vert="horz" lIns="91440" tIns="45720" rIns="91440" bIns="45720" rtlCol="0" anchor="ctr">
            <a:normAutofit/>
          </a:bodyPr>
          <a:lstStyle/>
          <a:p>
            <a:pPr algn="ctr"/>
            <a:r>
              <a:rPr lang="en-US" sz="5200" b="1" kern="1200">
                <a:solidFill>
                  <a:schemeClr val="tx1"/>
                </a:solidFill>
                <a:latin typeface="+mn-lt"/>
                <a:ea typeface="+mj-ea"/>
                <a:cs typeface="+mj-cs"/>
              </a:rPr>
              <a:t>Reporting Medicaid Fraud </a:t>
            </a:r>
            <a:r>
              <a:rPr lang="en-US" sz="5200" b="1">
                <a:latin typeface="+mn-lt"/>
              </a:rPr>
              <a:t>&amp;</a:t>
            </a:r>
            <a:r>
              <a:rPr lang="en-US" sz="5200" b="1" kern="1200">
                <a:solidFill>
                  <a:schemeClr val="tx1"/>
                </a:solidFill>
                <a:latin typeface="+mn-lt"/>
                <a:ea typeface="+mj-ea"/>
                <a:cs typeface="+mj-cs"/>
              </a:rPr>
              <a:t> Abuse</a:t>
            </a:r>
          </a:p>
        </p:txBody>
      </p:sp>
      <p:sp>
        <p:nvSpPr>
          <p:cNvPr id="43" name="TextBox 42">
            <a:extLst>
              <a:ext uri="{FF2B5EF4-FFF2-40B4-BE49-F238E27FC236}">
                <a16:creationId xmlns:a16="http://schemas.microsoft.com/office/drawing/2014/main" id="{100ECC6E-041D-8CB0-FCF1-F5F55A92C1E0}"/>
              </a:ext>
            </a:extLst>
          </p:cNvPr>
          <p:cNvSpPr txBox="1"/>
          <p:nvPr/>
        </p:nvSpPr>
        <p:spPr>
          <a:xfrm>
            <a:off x="4530740" y="582736"/>
            <a:ext cx="7367575" cy="5910342"/>
          </a:xfrm>
          <a:prstGeom prst="rect">
            <a:avLst/>
          </a:prstGeom>
        </p:spPr>
        <p:txBody>
          <a:bodyPr vert="horz" lIns="91440" tIns="45720" rIns="91440" bIns="45720" rtlCol="0" anchor="ctr">
            <a:noAutofit/>
          </a:bodyPr>
          <a:lstStyle/>
          <a:p>
            <a:pPr marL="342900" lvl="0" indent="-285750">
              <a:lnSpc>
                <a:spcPct val="90000"/>
              </a:lnSpc>
              <a:spcAft>
                <a:spcPts val="600"/>
              </a:spcAft>
              <a:buFont typeface="Wingdings" panose="05000000000000000000" pitchFamily="2" charset="2"/>
              <a:buChar char="Ø"/>
            </a:pPr>
            <a:r>
              <a:rPr lang="en-US" sz="1600"/>
              <a:t>Program Integrity investigates activities relating to the prevention, detection and investigation of alleged provider and beneficiary fraud and/or abuse in the Medicaid program. Every dollar lost to the misuse of Medicaid benefits, is one less dollar available to fund programs providing essential medical services for vulnerable Mississippians. If we don’t work together to help stop fraud and abuse, the system might not be available for those whom the program was created to help. </a:t>
            </a:r>
          </a:p>
          <a:p>
            <a:pPr lvl="0" indent="-228600">
              <a:lnSpc>
                <a:spcPct val="90000"/>
              </a:lnSpc>
              <a:spcAft>
                <a:spcPts val="600"/>
              </a:spcAft>
              <a:buFont typeface="Arial" panose="020B0604020202020204" pitchFamily="34" charset="0"/>
              <a:buChar char="•"/>
            </a:pPr>
            <a:endParaRPr lang="en-US" sz="1600"/>
          </a:p>
          <a:p>
            <a:pPr marL="342900" lvl="0" indent="-285750">
              <a:lnSpc>
                <a:spcPct val="90000"/>
              </a:lnSpc>
              <a:spcAft>
                <a:spcPts val="600"/>
              </a:spcAft>
              <a:buFont typeface="Wingdings" panose="05000000000000000000" pitchFamily="2" charset="2"/>
              <a:buChar char="Ø"/>
            </a:pPr>
            <a:r>
              <a:rPr lang="en-US" sz="1600"/>
              <a:t>You can contact the Mississippi Division of Medicaid (DOM) multiple ways as listed below. In accordance with the Health Insurance Portability and Accountability Act of 1996 (HIPAA) and to protect confidentiality, it is advised that you </a:t>
            </a:r>
            <a:r>
              <a:rPr lang="en-US" sz="1600" b="1"/>
              <a:t>do not email protected health information or personally identifiable information. </a:t>
            </a:r>
          </a:p>
          <a:p>
            <a:pPr lvl="0" indent="-228600">
              <a:lnSpc>
                <a:spcPct val="90000"/>
              </a:lnSpc>
              <a:spcAft>
                <a:spcPts val="600"/>
              </a:spcAft>
              <a:buFont typeface="Arial" panose="020B0604020202020204" pitchFamily="34" charset="0"/>
              <a:buChar char="•"/>
            </a:pPr>
            <a:endParaRPr lang="en-US" sz="1600"/>
          </a:p>
          <a:p>
            <a:pPr lvl="0" algn="ctr">
              <a:lnSpc>
                <a:spcPct val="90000"/>
              </a:lnSpc>
              <a:spcAft>
                <a:spcPts val="600"/>
              </a:spcAft>
            </a:pPr>
            <a:r>
              <a:rPr lang="en-US" sz="1600"/>
              <a:t>	Toll-free: 800-880-5920 </a:t>
            </a:r>
          </a:p>
          <a:p>
            <a:pPr lvl="0" algn="ctr">
              <a:lnSpc>
                <a:spcPct val="90000"/>
              </a:lnSpc>
              <a:spcAft>
                <a:spcPts val="600"/>
              </a:spcAft>
            </a:pPr>
            <a:r>
              <a:rPr lang="en-US" sz="1600"/>
              <a:t>	Phone: 601-576-4162 </a:t>
            </a:r>
          </a:p>
          <a:p>
            <a:pPr lvl="0" algn="ctr">
              <a:lnSpc>
                <a:spcPct val="90000"/>
              </a:lnSpc>
              <a:spcAft>
                <a:spcPts val="600"/>
              </a:spcAft>
            </a:pPr>
            <a:r>
              <a:rPr lang="en-US" sz="1600"/>
              <a:t>	Fax: 601-576-4161 </a:t>
            </a:r>
          </a:p>
          <a:p>
            <a:pPr lvl="0" indent="-228600" algn="ctr">
              <a:lnSpc>
                <a:spcPct val="90000"/>
              </a:lnSpc>
              <a:spcAft>
                <a:spcPts val="600"/>
              </a:spcAft>
              <a:buFont typeface="Arial" panose="020B0604020202020204" pitchFamily="34" charset="0"/>
              <a:buChar char="•"/>
            </a:pPr>
            <a:endParaRPr lang="en-US" sz="1600"/>
          </a:p>
          <a:p>
            <a:pPr lvl="0" algn="ctr">
              <a:lnSpc>
                <a:spcPct val="90000"/>
              </a:lnSpc>
              <a:spcAft>
                <a:spcPts val="600"/>
              </a:spcAft>
            </a:pPr>
            <a:r>
              <a:rPr lang="en-US" sz="1600"/>
              <a:t>	Mailing address:</a:t>
            </a:r>
            <a:br>
              <a:rPr lang="en-US" sz="1600"/>
            </a:br>
            <a:r>
              <a:rPr lang="en-US" sz="1600"/>
              <a:t>	ATTN: Office of Program Integrity</a:t>
            </a:r>
            <a:br>
              <a:rPr lang="en-US" sz="1600"/>
            </a:br>
            <a:r>
              <a:rPr lang="en-US" sz="1600"/>
              <a:t>	550 High Street, Suite 1000</a:t>
            </a:r>
            <a:br>
              <a:rPr lang="en-US" sz="1600"/>
            </a:br>
            <a:r>
              <a:rPr lang="en-US" sz="1600"/>
              <a:t>	Jackson, MS 39201 </a:t>
            </a:r>
          </a:p>
          <a:p>
            <a:pPr lvl="0" indent="-228600" algn="ctr">
              <a:lnSpc>
                <a:spcPct val="90000"/>
              </a:lnSpc>
              <a:spcAft>
                <a:spcPts val="600"/>
              </a:spcAft>
              <a:buFont typeface="Arial" panose="020B0604020202020204" pitchFamily="34" charset="0"/>
              <a:buChar char="•"/>
            </a:pPr>
            <a:endParaRPr lang="en-US" sz="1600"/>
          </a:p>
          <a:p>
            <a:pPr lvl="0" algn="ctr">
              <a:lnSpc>
                <a:spcPct val="90000"/>
              </a:lnSpc>
              <a:spcAft>
                <a:spcPts val="600"/>
              </a:spcAft>
            </a:pPr>
            <a:r>
              <a:rPr lang="en-US" sz="1600"/>
              <a:t>	Report fraud and abuse by submitting a </a:t>
            </a:r>
            <a:r>
              <a:rPr lang="en-US" sz="1600">
                <a:hlinkClick r:id="rId3"/>
              </a:rPr>
              <a:t>secure online form</a:t>
            </a:r>
            <a:endParaRPr lang="en-US" sz="1600"/>
          </a:p>
        </p:txBody>
      </p:sp>
    </p:spTree>
    <p:extLst>
      <p:ext uri="{BB962C8B-B14F-4D97-AF65-F5344CB8AC3E}">
        <p14:creationId xmlns:p14="http://schemas.microsoft.com/office/powerpoint/2010/main" val="22156273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E47E4-72C4-2071-311A-6AD83EB2E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B15D49-E1A0-9E18-65C7-62F81B659CBE}"/>
              </a:ext>
            </a:extLst>
          </p:cNvPr>
          <p:cNvSpPr>
            <a:spLocks noGrp="1"/>
          </p:cNvSpPr>
          <p:nvPr>
            <p:ph type="title"/>
          </p:nvPr>
        </p:nvSpPr>
        <p:spPr>
          <a:xfrm>
            <a:off x="301426" y="818370"/>
            <a:ext cx="9357865" cy="697192"/>
          </a:xfrm>
        </p:spPr>
        <p:txBody>
          <a:bodyPr>
            <a:normAutofit/>
          </a:bodyPr>
          <a:lstStyle/>
          <a:p>
            <a:r>
              <a:rPr lang="en-US" sz="4000" b="1">
                <a:latin typeface="+mn-lt"/>
              </a:rPr>
              <a:t>Reporting Abuse Neglect &amp; Exploitation</a:t>
            </a:r>
          </a:p>
        </p:txBody>
      </p:sp>
      <p:sp>
        <p:nvSpPr>
          <p:cNvPr id="3" name="Content Placeholder 2">
            <a:extLst>
              <a:ext uri="{FF2B5EF4-FFF2-40B4-BE49-F238E27FC236}">
                <a16:creationId xmlns:a16="http://schemas.microsoft.com/office/drawing/2014/main" id="{E5E31F40-476C-31A7-57F6-44D13BA6E109}"/>
              </a:ext>
            </a:extLst>
          </p:cNvPr>
          <p:cNvSpPr>
            <a:spLocks noGrp="1"/>
          </p:cNvSpPr>
          <p:nvPr>
            <p:ph sz="half" idx="1"/>
          </p:nvPr>
        </p:nvSpPr>
        <p:spPr>
          <a:xfrm>
            <a:off x="1007705" y="1698171"/>
            <a:ext cx="4618739" cy="2903308"/>
          </a:xfrm>
        </p:spPr>
        <p:txBody>
          <a:bodyPr>
            <a:normAutofit lnSpcReduction="10000"/>
          </a:bodyPr>
          <a:lstStyle/>
          <a:p>
            <a:pPr>
              <a:buFont typeface="Wingdings" panose="05000000000000000000" pitchFamily="2" charset="2"/>
              <a:buChar char="§"/>
            </a:pPr>
            <a:r>
              <a:rPr lang="en-US" sz="1700"/>
              <a:t>The Vulnerable Persons Act mandates that any person who knows or suspects that a vulnerable person has been or is being abused, neglected or exploited, shall immediately file a report.</a:t>
            </a:r>
          </a:p>
          <a:p>
            <a:pPr>
              <a:buFont typeface="Wingdings" panose="05000000000000000000" pitchFamily="2" charset="2"/>
              <a:buChar char="§"/>
            </a:pPr>
            <a:r>
              <a:rPr lang="en-US" sz="1700"/>
              <a:t>Every recipient of Medicaid Waiver Services is classified as a Vulnerable Adult.</a:t>
            </a:r>
          </a:p>
          <a:p>
            <a:pPr>
              <a:buFont typeface="Wingdings" panose="05000000000000000000" pitchFamily="2" charset="2"/>
              <a:buChar char="§"/>
            </a:pPr>
            <a:r>
              <a:rPr lang="en-US" sz="1700"/>
              <a:t>After a report is made to APS, Providers must contact DOMs office of LTSS with the Report Intake Number.</a:t>
            </a:r>
          </a:p>
        </p:txBody>
      </p:sp>
      <p:sp>
        <p:nvSpPr>
          <p:cNvPr id="4" name="Content Placeholder 3">
            <a:extLst>
              <a:ext uri="{FF2B5EF4-FFF2-40B4-BE49-F238E27FC236}">
                <a16:creationId xmlns:a16="http://schemas.microsoft.com/office/drawing/2014/main" id="{1C1D2B4D-4BD1-02D2-F1C4-5E06DB9D5FBD}"/>
              </a:ext>
            </a:extLst>
          </p:cNvPr>
          <p:cNvSpPr>
            <a:spLocks noGrp="1"/>
          </p:cNvSpPr>
          <p:nvPr>
            <p:ph sz="half" idx="2"/>
          </p:nvPr>
        </p:nvSpPr>
        <p:spPr>
          <a:xfrm>
            <a:off x="204340" y="4858903"/>
            <a:ext cx="9795682" cy="1017141"/>
          </a:xfrm>
        </p:spPr>
        <p:txBody>
          <a:bodyPr>
            <a:normAutofit lnSpcReduction="10000"/>
          </a:bodyPr>
          <a:lstStyle/>
          <a:p>
            <a:r>
              <a:rPr lang="en-US" sz="2000" b="1" cap="all">
                <a:hlinkClick r:id="rId3"/>
              </a:rPr>
              <a:t>Vulnerable Person Abuse Hotline: 844-437-6282</a:t>
            </a:r>
            <a:endParaRPr lang="en-US" sz="2000" b="1" cap="all"/>
          </a:p>
          <a:p>
            <a:r>
              <a:rPr lang="en-US" sz="2000">
                <a:hlinkClick r:id="rId4"/>
              </a:rPr>
              <a:t>https://hssmsprod.wellsky.com/assessments/?WebIntake=1C7B078B-3596-4768-8DCE-40CBAF6690D3</a:t>
            </a:r>
            <a:endParaRPr lang="en-US" sz="2000"/>
          </a:p>
          <a:p>
            <a:endParaRPr lang="en-US" sz="2000"/>
          </a:p>
        </p:txBody>
      </p:sp>
      <p:pic>
        <p:nvPicPr>
          <p:cNvPr id="5" name="Picture 4">
            <a:extLst>
              <a:ext uri="{FF2B5EF4-FFF2-40B4-BE49-F238E27FC236}">
                <a16:creationId xmlns:a16="http://schemas.microsoft.com/office/drawing/2014/main" id="{D3025477-603C-5C9A-4FFD-5A3D2C0737F1}"/>
              </a:ext>
            </a:extLst>
          </p:cNvPr>
          <p:cNvPicPr>
            <a:picLocks noChangeAspect="1"/>
          </p:cNvPicPr>
          <p:nvPr/>
        </p:nvPicPr>
        <p:blipFill>
          <a:blip r:embed="rId5"/>
          <a:stretch>
            <a:fillRect/>
          </a:stretch>
        </p:blipFill>
        <p:spPr>
          <a:xfrm>
            <a:off x="6920843" y="1772986"/>
            <a:ext cx="2828491" cy="2828491"/>
          </a:xfrm>
          <a:prstGeom prst="rect">
            <a:avLst/>
          </a:prstGeom>
        </p:spPr>
      </p:pic>
    </p:spTree>
    <p:extLst>
      <p:ext uri="{BB962C8B-B14F-4D97-AF65-F5344CB8AC3E}">
        <p14:creationId xmlns:p14="http://schemas.microsoft.com/office/powerpoint/2010/main" val="26519028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ADULT PROTECTIVE SERVICES DAAS MISSION ...">
            <a:extLst>
              <a:ext uri="{FF2B5EF4-FFF2-40B4-BE49-F238E27FC236}">
                <a16:creationId xmlns:a16="http://schemas.microsoft.com/office/drawing/2014/main" id="{7974FDC8-C8AC-2981-6689-FE3DA328686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9769" y="630763"/>
            <a:ext cx="4002853" cy="2137478"/>
          </a:xfrm>
          <a:prstGeom prst="rect">
            <a:avLst/>
          </a:prstGeom>
          <a:noFill/>
          <a:extLst>
            <a:ext uri="{909E8E84-426E-40DD-AFC4-6F175D3DCCD1}">
              <a14:hiddenFill xmlns:a14="http://schemas.microsoft.com/office/drawing/2010/main">
                <a:solidFill>
                  <a:srgbClr val="FFFFFF"/>
                </a:solidFill>
              </a14:hiddenFill>
            </a:ext>
          </a:extLst>
        </p:spPr>
      </p:pic>
      <p:pic>
        <p:nvPicPr>
          <p:cNvPr id="9" name="Graphic 8" descr="Speaker Phone">
            <a:extLst>
              <a:ext uri="{FF2B5EF4-FFF2-40B4-BE49-F238E27FC236}">
                <a16:creationId xmlns:a16="http://schemas.microsoft.com/office/drawing/2014/main" id="{696B7A19-F7B8-6662-A6DA-1DBD210B7E9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36121" y="3015319"/>
            <a:ext cx="1620725" cy="1620725"/>
          </a:xfrm>
          <a:prstGeom prst="rect">
            <a:avLst/>
          </a:prstGeom>
        </p:spPr>
      </p:pic>
      <p:pic>
        <p:nvPicPr>
          <p:cNvPr id="24" name="Picture 23">
            <a:extLst>
              <a:ext uri="{FF2B5EF4-FFF2-40B4-BE49-F238E27FC236}">
                <a16:creationId xmlns:a16="http://schemas.microsoft.com/office/drawing/2014/main" id="{AE5F9318-DFEA-210D-0800-C81E227925F2}"/>
              </a:ext>
            </a:extLst>
          </p:cNvPr>
          <p:cNvPicPr>
            <a:picLocks noChangeAspect="1"/>
          </p:cNvPicPr>
          <p:nvPr/>
        </p:nvPicPr>
        <p:blipFill>
          <a:blip r:embed="rId5"/>
          <a:stretch>
            <a:fillRect/>
          </a:stretch>
        </p:blipFill>
        <p:spPr>
          <a:xfrm>
            <a:off x="1472460" y="2970796"/>
            <a:ext cx="2432790" cy="2421093"/>
          </a:xfrm>
          <a:prstGeom prst="rect">
            <a:avLst/>
          </a:prstGeom>
        </p:spPr>
      </p:pic>
      <p:sp>
        <p:nvSpPr>
          <p:cNvPr id="7" name="TextBox 6">
            <a:extLst>
              <a:ext uri="{FF2B5EF4-FFF2-40B4-BE49-F238E27FC236}">
                <a16:creationId xmlns:a16="http://schemas.microsoft.com/office/drawing/2014/main" id="{DB3AB889-F55F-1FF2-DD44-DE38B61D825A}"/>
              </a:ext>
            </a:extLst>
          </p:cNvPr>
          <p:cNvSpPr txBox="1"/>
          <p:nvPr/>
        </p:nvSpPr>
        <p:spPr>
          <a:xfrm>
            <a:off x="325242" y="5608892"/>
            <a:ext cx="4731909" cy="618345"/>
          </a:xfrm>
          <a:prstGeom prst="rect">
            <a:avLst/>
          </a:prstGeom>
          <a:solidFill>
            <a:schemeClr val="tx2">
              <a:lumMod val="10000"/>
              <a:lumOff val="90000"/>
            </a:schemeClr>
          </a:solidFill>
          <a:ln w="38100">
            <a:solidFill>
              <a:schemeClr val="tx2">
                <a:lumMod val="75000"/>
                <a:lumOff val="25000"/>
              </a:schemeClr>
            </a:solidFill>
          </a:ln>
        </p:spPr>
        <p:txBody>
          <a:bodyPr vert="horz" lIns="91440" tIns="45720" rIns="91440" bIns="45720" rtlCol="0">
            <a:normAutofit lnSpcReduction="10000"/>
          </a:bodyPr>
          <a:lstStyle/>
          <a:p>
            <a:pPr algn="ctr">
              <a:lnSpc>
                <a:spcPct val="90000"/>
              </a:lnSpc>
              <a:spcAft>
                <a:spcPts val="600"/>
              </a:spcAft>
            </a:pPr>
            <a:r>
              <a:rPr lang="en-US" sz="2000" b="1">
                <a:solidFill>
                  <a:schemeClr val="tx2">
                    <a:lumMod val="75000"/>
                    <a:lumOff val="25000"/>
                  </a:schemeClr>
                </a:solidFill>
                <a:hlinkClick r:id="rId6">
                  <a:extLst>
                    <a:ext uri="{A12FA001-AC4F-418D-AE19-62706E023703}">
                      <ahyp:hlinkClr xmlns:ahyp="http://schemas.microsoft.com/office/drawing/2018/hyperlinkcolor" val="tx"/>
                    </a:ext>
                  </a:extLst>
                </a:hlinkClick>
              </a:rPr>
              <a:t>Adult Protective Services - Mississippi Department of Human Services</a:t>
            </a:r>
            <a:endParaRPr lang="en-US" sz="2000" b="1">
              <a:solidFill>
                <a:schemeClr val="tx2">
                  <a:lumMod val="75000"/>
                  <a:lumOff val="25000"/>
                </a:schemeClr>
              </a:solidFill>
            </a:endParaRPr>
          </a:p>
        </p:txBody>
      </p:sp>
      <p:sp>
        <p:nvSpPr>
          <p:cNvPr id="2" name="Date Placeholder 1">
            <a:extLst>
              <a:ext uri="{FF2B5EF4-FFF2-40B4-BE49-F238E27FC236}">
                <a16:creationId xmlns:a16="http://schemas.microsoft.com/office/drawing/2014/main" id="{93B979EE-E183-88B3-D129-85F32D287C71}"/>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563A29EA-6F3C-0EF8-E989-0316AAAF59A7}"/>
              </a:ext>
            </a:extLst>
          </p:cNvPr>
          <p:cNvSpPr>
            <a:spLocks noGrp="1"/>
          </p:cNvSpPr>
          <p:nvPr>
            <p:ph type="sldNum" sz="quarter" idx="12"/>
          </p:nvPr>
        </p:nvSpPr>
        <p:spPr/>
        <p:txBody>
          <a:bodyPr vert="horz" lIns="91440" tIns="45720" rIns="91440" bIns="45720" rtlCol="0" anchor="ctr">
            <a:normAutofit/>
          </a:bodyPr>
          <a:lstStyle/>
          <a:p>
            <a:pPr>
              <a:spcAft>
                <a:spcPts val="600"/>
              </a:spcAft>
            </a:pPr>
            <a:fld id="{E68F1C0E-076B-4C9D-A1F8-826B44A1103B}" type="slidenum">
              <a:rPr lang="en-US" smtClean="0">
                <a:solidFill>
                  <a:schemeClr val="tx1">
                    <a:tint val="75000"/>
                  </a:schemeClr>
                </a:solidFill>
              </a:rPr>
              <a:pPr>
                <a:spcAft>
                  <a:spcPts val="600"/>
                </a:spcAft>
              </a:pPr>
              <a:t>78</a:t>
            </a:fld>
            <a:endParaRPr lang="en-US">
              <a:solidFill>
                <a:schemeClr val="tx1">
                  <a:tint val="75000"/>
                </a:schemeClr>
              </a:solidFill>
            </a:endParaRPr>
          </a:p>
        </p:txBody>
      </p:sp>
      <p:sp>
        <p:nvSpPr>
          <p:cNvPr id="5" name="TextBox 4">
            <a:extLst>
              <a:ext uri="{FF2B5EF4-FFF2-40B4-BE49-F238E27FC236}">
                <a16:creationId xmlns:a16="http://schemas.microsoft.com/office/drawing/2014/main" id="{8E4EDC96-A44B-3A9B-1191-BA19B4C908F5}"/>
              </a:ext>
            </a:extLst>
          </p:cNvPr>
          <p:cNvSpPr txBox="1"/>
          <p:nvPr/>
        </p:nvSpPr>
        <p:spPr>
          <a:xfrm>
            <a:off x="5956846" y="1074139"/>
            <a:ext cx="5909912" cy="530719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700"/>
          </a:p>
        </p:txBody>
      </p:sp>
      <p:sp>
        <p:nvSpPr>
          <p:cNvPr id="4" name="TextBox 3">
            <a:extLst>
              <a:ext uri="{FF2B5EF4-FFF2-40B4-BE49-F238E27FC236}">
                <a16:creationId xmlns:a16="http://schemas.microsoft.com/office/drawing/2014/main" id="{F90FD707-65EE-992C-AD1C-A7C3C3D2B094}"/>
              </a:ext>
            </a:extLst>
          </p:cNvPr>
          <p:cNvSpPr txBox="1"/>
          <p:nvPr/>
        </p:nvSpPr>
        <p:spPr>
          <a:xfrm>
            <a:off x="5895894" y="1057441"/>
            <a:ext cx="5909912" cy="5479000"/>
          </a:xfrm>
          <a:prstGeom prst="rect">
            <a:avLst/>
          </a:prstGeom>
          <a:noFill/>
        </p:spPr>
        <p:txBody>
          <a:bodyPr wrap="square">
            <a:spAutoFit/>
          </a:bodyPr>
          <a:lstStyle/>
          <a:p>
            <a:pPr>
              <a:lnSpc>
                <a:spcPct val="90000"/>
              </a:lnSpc>
              <a:spcAft>
                <a:spcPts val="600"/>
              </a:spcAft>
            </a:pPr>
            <a:endParaRPr lang="en-US" sz="500">
              <a:solidFill>
                <a:schemeClr val="tx2">
                  <a:lumMod val="75000"/>
                  <a:lumOff val="25000"/>
                </a:schemeClr>
              </a:solidFill>
            </a:endParaRPr>
          </a:p>
          <a:p>
            <a:pPr>
              <a:lnSpc>
                <a:spcPct val="90000"/>
              </a:lnSpc>
              <a:spcAft>
                <a:spcPts val="600"/>
              </a:spcAft>
            </a:pPr>
            <a:r>
              <a:rPr lang="en-US" sz="2400" b="1">
                <a:solidFill>
                  <a:schemeClr val="tx2">
                    <a:lumMod val="75000"/>
                    <a:lumOff val="25000"/>
                  </a:schemeClr>
                </a:solidFill>
              </a:rPr>
              <a:t>Providers must report: </a:t>
            </a:r>
          </a:p>
          <a:p>
            <a:pPr>
              <a:lnSpc>
                <a:spcPct val="90000"/>
              </a:lnSpc>
              <a:spcAft>
                <a:spcPts val="600"/>
              </a:spcAft>
            </a:pPr>
            <a:endParaRPr lang="en-US" sz="2000" b="1">
              <a:solidFill>
                <a:schemeClr val="tx2">
                  <a:lumMod val="75000"/>
                  <a:lumOff val="25000"/>
                </a:schemeClr>
              </a:solidFill>
            </a:endParaRPr>
          </a:p>
          <a:p>
            <a:pPr marL="514350" indent="-342900">
              <a:lnSpc>
                <a:spcPct val="90000"/>
              </a:lnSpc>
              <a:spcAft>
                <a:spcPts val="600"/>
              </a:spcAft>
              <a:buFont typeface="Wingdings" panose="05000000000000000000" pitchFamily="2" charset="2"/>
              <a:buChar char="§"/>
            </a:pPr>
            <a:r>
              <a:rPr lang="en-US" sz="2400">
                <a:solidFill>
                  <a:schemeClr val="tx2">
                    <a:lumMod val="75000"/>
                    <a:lumOff val="25000"/>
                  </a:schemeClr>
                </a:solidFill>
              </a:rPr>
              <a:t>Critical incidences including all instances of abuse, neglect, and exploitation (including the unauthorized use of restraints, restrictive interventions, and/or seclusion) within twenty-four (24) hours of the occurrence or knowledge of the occurrence to the Division of Medicaid and other applicable agencies as required by law.</a:t>
            </a:r>
          </a:p>
          <a:p>
            <a:pPr marL="171450">
              <a:lnSpc>
                <a:spcPct val="90000"/>
              </a:lnSpc>
              <a:spcAft>
                <a:spcPts val="600"/>
              </a:spcAft>
            </a:pPr>
            <a:endParaRPr lang="en-US" sz="2400">
              <a:solidFill>
                <a:schemeClr val="tx2">
                  <a:lumMod val="75000"/>
                  <a:lumOff val="25000"/>
                </a:schemeClr>
              </a:solidFill>
            </a:endParaRPr>
          </a:p>
          <a:p>
            <a:pPr marL="514350" indent="-342900">
              <a:lnSpc>
                <a:spcPct val="90000"/>
              </a:lnSpc>
              <a:spcAft>
                <a:spcPts val="600"/>
              </a:spcAft>
              <a:buFont typeface="Wingdings" panose="05000000000000000000" pitchFamily="2" charset="2"/>
              <a:buChar char="§"/>
            </a:pPr>
            <a:r>
              <a:rPr lang="en-US" sz="2400">
                <a:solidFill>
                  <a:schemeClr val="tx2">
                    <a:lumMod val="75000"/>
                    <a:lumOff val="25000"/>
                  </a:schemeClr>
                </a:solidFill>
              </a:rPr>
              <a:t>Any complaints not resolved within seven (7) days to DOM</a:t>
            </a:r>
            <a:r>
              <a:rPr lang="en-US" sz="2000">
                <a:solidFill>
                  <a:schemeClr val="tx2">
                    <a:lumMod val="75000"/>
                    <a:lumOff val="25000"/>
                  </a:schemeClr>
                </a:solidFill>
              </a:rPr>
              <a:t>. </a:t>
            </a:r>
          </a:p>
        </p:txBody>
      </p:sp>
      <p:pic>
        <p:nvPicPr>
          <p:cNvPr id="8" name="More Info Pic">
            <a:extLst>
              <a:ext uri="{FF2B5EF4-FFF2-40B4-BE49-F238E27FC236}">
                <a16:creationId xmlns:a16="http://schemas.microsoft.com/office/drawing/2014/main" id="{BE96B9E9-AE82-6EEB-60CB-B0E0E4969C30}"/>
              </a:ext>
            </a:extLst>
          </p:cNvPr>
          <p:cNvPicPr>
            <a:picLocks noChangeAspect="1"/>
          </p:cNvPicPr>
          <p:nvPr/>
        </p:nvPicPr>
        <p:blipFill>
          <a:blip r:embed="rId7"/>
          <a:stretch>
            <a:fillRect/>
          </a:stretch>
        </p:blipFill>
        <p:spPr>
          <a:xfrm>
            <a:off x="10275219" y="203599"/>
            <a:ext cx="1591539" cy="870540"/>
          </a:xfrm>
          <a:prstGeom prst="rect">
            <a:avLst/>
          </a:prstGeom>
        </p:spPr>
      </p:pic>
      <p:sp>
        <p:nvSpPr>
          <p:cNvPr id="10" name="More Info Text">
            <a:extLst>
              <a:ext uri="{FF2B5EF4-FFF2-40B4-BE49-F238E27FC236}">
                <a16:creationId xmlns:a16="http://schemas.microsoft.com/office/drawing/2014/main" id="{D739DDCB-3032-FC05-120D-A26AE2F37D75}"/>
              </a:ext>
            </a:extLst>
          </p:cNvPr>
          <p:cNvSpPr/>
          <p:nvPr/>
        </p:nvSpPr>
        <p:spPr>
          <a:xfrm>
            <a:off x="7072380" y="1903259"/>
            <a:ext cx="3323967" cy="4026170"/>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APS would receive reports of Abuse, Neglect, Exploitation, or suspicious death.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PDD would receive reports of beneficiaries or their relatives acting inappropriately with Provider Staff.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DOM would receive all other complaints.</a:t>
            </a:r>
          </a:p>
        </p:txBody>
      </p:sp>
    </p:spTree>
    <p:extLst>
      <p:ext uri="{BB962C8B-B14F-4D97-AF65-F5344CB8AC3E}">
        <p14:creationId xmlns:p14="http://schemas.microsoft.com/office/powerpoint/2010/main" val="40165598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200" fill="hold">
                                          <p:stCondLst>
                                            <p:cond delay="0"/>
                                          </p:stCondLst>
                                        </p:cTn>
                                        <p:tgtEl>
                                          <p:spTgt spid="9"/>
                                        </p:tgtEl>
                                        <p:attrNameLst>
                                          <p:attrName>r</p:attrName>
                                        </p:attrNameLst>
                                      </p:cBhvr>
                                    </p:animRot>
                                    <p:animRot by="-240000">
                                      <p:cBhvr>
                                        <p:cTn id="7" dur="400" fill="hold">
                                          <p:stCondLst>
                                            <p:cond delay="400"/>
                                          </p:stCondLst>
                                        </p:cTn>
                                        <p:tgtEl>
                                          <p:spTgt spid="9"/>
                                        </p:tgtEl>
                                        <p:attrNameLst>
                                          <p:attrName>r</p:attrName>
                                        </p:attrNameLst>
                                      </p:cBhvr>
                                    </p:animRot>
                                    <p:animRot by="240000">
                                      <p:cBhvr>
                                        <p:cTn id="8" dur="400" fill="hold">
                                          <p:stCondLst>
                                            <p:cond delay="800"/>
                                          </p:stCondLst>
                                        </p:cTn>
                                        <p:tgtEl>
                                          <p:spTgt spid="9"/>
                                        </p:tgtEl>
                                        <p:attrNameLst>
                                          <p:attrName>r</p:attrName>
                                        </p:attrNameLst>
                                      </p:cBhvr>
                                    </p:animRot>
                                    <p:animRot by="-240000">
                                      <p:cBhvr>
                                        <p:cTn id="9" dur="400" fill="hold">
                                          <p:stCondLst>
                                            <p:cond delay="1200"/>
                                          </p:stCondLst>
                                        </p:cTn>
                                        <p:tgtEl>
                                          <p:spTgt spid="9"/>
                                        </p:tgtEl>
                                        <p:attrNameLst>
                                          <p:attrName>r</p:attrName>
                                        </p:attrNameLst>
                                      </p:cBhvr>
                                    </p:animRot>
                                    <p:animRot by="120000">
                                      <p:cBhvr>
                                        <p:cTn id="10" dur="400" fill="hold">
                                          <p:stCondLst>
                                            <p:cond delay="16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8"/>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0"/>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0" grpId="0" animBg="1"/>
      <p:bldP spid="10" grpId="1"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8E484-1407-CEF0-FFBB-591CE8DDB9C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E9EDD0B-662A-526F-CA39-6456A6E60B59}"/>
              </a:ext>
            </a:extLst>
          </p:cNvPr>
          <p:cNvSpPr txBox="1"/>
          <p:nvPr/>
        </p:nvSpPr>
        <p:spPr>
          <a:xfrm>
            <a:off x="483367" y="1384058"/>
            <a:ext cx="7694014" cy="4455009"/>
          </a:xfrm>
          <a:prstGeom prst="rect">
            <a:avLst/>
          </a:prstGeom>
        </p:spPr>
        <p:txBody>
          <a:bodyPr vert="horz" lIns="91440" tIns="45720" rIns="91440" bIns="45720" rtlCol="0">
            <a:normAutofit fontScale="92500" lnSpcReduction="10000"/>
          </a:bodyPr>
          <a:lstStyle/>
          <a:p>
            <a:pPr marL="171450">
              <a:lnSpc>
                <a:spcPct val="90000"/>
              </a:lnSpc>
              <a:spcAft>
                <a:spcPts val="600"/>
              </a:spcAft>
            </a:pPr>
            <a:r>
              <a:rPr lang="en-US" sz="1600">
                <a:solidFill>
                  <a:schemeClr val="tx2">
                    <a:lumMod val="75000"/>
                    <a:lumOff val="25000"/>
                  </a:schemeClr>
                </a:solidFill>
              </a:rPr>
              <a:t>If an E&amp;D Waiver provider fails to respond to contact attempts timely or respond to requests for documentation/training verification in established timeframes, the Division of Medicaid may halt the acceptance of Medicaid referrals or waiver admissions until the E&amp;D waiver provider establishes contact or demonstrates compliance with the regulatory agency.</a:t>
            </a:r>
          </a:p>
          <a:p>
            <a:pPr marL="171450">
              <a:lnSpc>
                <a:spcPct val="90000"/>
              </a:lnSpc>
              <a:spcAft>
                <a:spcPts val="600"/>
              </a:spcAft>
            </a:pPr>
            <a:endParaRPr lang="en-US" sz="1600"/>
          </a:p>
          <a:p>
            <a:pPr marL="171450">
              <a:lnSpc>
                <a:spcPct val="90000"/>
              </a:lnSpc>
              <a:spcAft>
                <a:spcPts val="600"/>
              </a:spcAft>
            </a:pPr>
            <a:r>
              <a:rPr lang="en-US" sz="1600">
                <a:solidFill>
                  <a:schemeClr val="tx2">
                    <a:lumMod val="75000"/>
                    <a:lumOff val="25000"/>
                  </a:schemeClr>
                </a:solidFill>
              </a:rPr>
              <a:t>Please ensure that DOM is listed as a safe sender for your agency email domain by utilizing the resources below:</a:t>
            </a:r>
          </a:p>
          <a:p>
            <a:pPr marL="514350" indent="-342900">
              <a:spcAft>
                <a:spcPts val="600"/>
              </a:spcAft>
              <a:buFont typeface="Wingdings" panose="05000000000000000000" pitchFamily="2" charset="2"/>
              <a:buChar char="§"/>
            </a:pPr>
            <a:r>
              <a:rPr lang="en-US" sz="1600">
                <a:solidFill>
                  <a:schemeClr val="tx2">
                    <a:lumMod val="75000"/>
                    <a:lumOff val="25000"/>
                  </a:schemeClr>
                </a:solidFill>
              </a:rPr>
              <a:t>Yahoo Safe Sender: </a:t>
            </a:r>
            <a:r>
              <a:rPr lang="en-US" sz="1600" b="1" u="sng">
                <a:solidFill>
                  <a:srgbClr val="7E9DEA"/>
                </a:solidFill>
                <a:cs typeface="Arial"/>
                <a:hlinkClick r:id="rId3">
                  <a:extLst>
                    <a:ext uri="{A12FA001-AC4F-418D-AE19-62706E023703}">
                      <ahyp:hlinkClr xmlns:ahyp="http://schemas.microsoft.com/office/drawing/2018/hyperlinkcolor" val="tx"/>
                    </a:ext>
                  </a:extLst>
                </a:hlinkClick>
              </a:rPr>
              <a:t>https://help.yahoo.com/kb/add-edit-delete-contacts-yahoo-mail-sln28059.html</a:t>
            </a:r>
            <a:endParaRPr lang="en-US" sz="1600" b="1" u="sng">
              <a:solidFill>
                <a:srgbClr val="7E9DEA"/>
              </a:solidFill>
              <a:cs typeface="Arial"/>
            </a:endParaRPr>
          </a:p>
          <a:p>
            <a:pPr marL="514350" indent="-342900">
              <a:spcAft>
                <a:spcPts val="600"/>
              </a:spcAft>
              <a:buFont typeface="Wingdings" panose="05000000000000000000" pitchFamily="2" charset="2"/>
              <a:buChar char="§"/>
            </a:pPr>
            <a:r>
              <a:rPr lang="en-US" sz="1600">
                <a:solidFill>
                  <a:schemeClr val="tx2">
                    <a:lumMod val="75000"/>
                    <a:lumOff val="25000"/>
                  </a:schemeClr>
                </a:solidFill>
              </a:rPr>
              <a:t>Gmail Safe Sender: </a:t>
            </a:r>
            <a:r>
              <a:rPr lang="en-US" sz="1600" b="1" u="sng">
                <a:solidFill>
                  <a:srgbClr val="7E9DEA"/>
                </a:solidFill>
                <a:cs typeface="Arial"/>
                <a:hlinkClick r:id="rId4">
                  <a:extLst>
                    <a:ext uri="{A12FA001-AC4F-418D-AE19-62706E023703}">
                      <ahyp:hlinkClr xmlns:ahyp="http://schemas.microsoft.com/office/drawing/2018/hyperlinkcolor" val="tx"/>
                    </a:ext>
                  </a:extLst>
                </a:hlinkClick>
              </a:rPr>
              <a:t>https://support.google.com/contacts/answer/1069522?hl=en&amp;co=GENIE.Platform%3DDesktop</a:t>
            </a:r>
            <a:endParaRPr lang="en-US" sz="1600" b="1" u="sng">
              <a:solidFill>
                <a:srgbClr val="7E9DEA"/>
              </a:solidFill>
              <a:cs typeface="Arial"/>
            </a:endParaRPr>
          </a:p>
          <a:p>
            <a:pPr marL="514350" indent="-342900">
              <a:lnSpc>
                <a:spcPct val="90000"/>
              </a:lnSpc>
              <a:spcAft>
                <a:spcPts val="600"/>
              </a:spcAft>
              <a:buFont typeface="Wingdings" panose="05000000000000000000" pitchFamily="2" charset="2"/>
              <a:buChar char="§"/>
            </a:pPr>
            <a:r>
              <a:rPr lang="en-US" sz="1600">
                <a:solidFill>
                  <a:schemeClr val="tx2">
                    <a:lumMod val="75000"/>
                    <a:lumOff val="25000"/>
                  </a:schemeClr>
                </a:solidFill>
              </a:rPr>
              <a:t>AOL Safe Sender: </a:t>
            </a:r>
            <a:r>
              <a:rPr lang="en-US" sz="1600" b="1" u="sng">
                <a:solidFill>
                  <a:srgbClr val="7E9DEA"/>
                </a:solidFill>
                <a:cs typeface="Arial"/>
                <a:hlinkClick r:id="rId5">
                  <a:extLst>
                    <a:ext uri="{A12FA001-AC4F-418D-AE19-62706E023703}">
                      <ahyp:hlinkClr xmlns:ahyp="http://schemas.microsoft.com/office/drawing/2018/hyperlinkcolor" val="tx"/>
                    </a:ext>
                  </a:extLst>
                </a:hlinkClick>
              </a:rPr>
              <a:t>https://help.aol.com/articles/add-edit-or-delete-contacts-in-aol-mail </a:t>
            </a:r>
            <a:endParaRPr lang="en-US" sz="1600" b="1" u="sng">
              <a:solidFill>
                <a:srgbClr val="7E9DEA"/>
              </a:solidFill>
              <a:cs typeface="Arial"/>
            </a:endParaRPr>
          </a:p>
          <a:p>
            <a:pPr marL="514350" indent="-342900">
              <a:lnSpc>
                <a:spcPct val="90000"/>
              </a:lnSpc>
              <a:spcAft>
                <a:spcPts val="600"/>
              </a:spcAft>
              <a:buFont typeface="Wingdings" panose="05000000000000000000" pitchFamily="2" charset="2"/>
              <a:buChar char="§"/>
            </a:pPr>
            <a:r>
              <a:rPr lang="en-US" sz="1600">
                <a:solidFill>
                  <a:schemeClr val="tx2">
                    <a:lumMod val="75000"/>
                    <a:lumOff val="25000"/>
                  </a:schemeClr>
                </a:solidFill>
              </a:rPr>
              <a:t>AT&amp;T Safe Sender: </a:t>
            </a:r>
            <a:r>
              <a:rPr lang="en-US" sz="1600" b="1" u="sng">
                <a:solidFill>
                  <a:srgbClr val="7E9DEA"/>
                </a:solidFill>
                <a:cs typeface="Arial"/>
                <a:hlinkClick r:id="rId6">
                  <a:extLst>
                    <a:ext uri="{A12FA001-AC4F-418D-AE19-62706E023703}">
                      <ahyp:hlinkClr xmlns:ahyp="http://schemas.microsoft.com/office/drawing/2018/hyperlinkcolor" val="tx"/>
                    </a:ext>
                  </a:extLst>
                </a:hlinkClick>
              </a:rPr>
              <a:t>https://www.att.com/support/article/email-support/KM1049062/</a:t>
            </a:r>
            <a:endParaRPr lang="en-US" sz="1600" b="1" u="sng">
              <a:solidFill>
                <a:srgbClr val="7E9DEA"/>
              </a:solidFill>
              <a:cs typeface="Arial"/>
            </a:endParaRPr>
          </a:p>
          <a:p>
            <a:pPr marL="514350" indent="-342900">
              <a:lnSpc>
                <a:spcPct val="90000"/>
              </a:lnSpc>
              <a:spcAft>
                <a:spcPts val="600"/>
              </a:spcAft>
              <a:buFont typeface="Wingdings" panose="05000000000000000000" pitchFamily="2" charset="2"/>
              <a:buChar char="§"/>
            </a:pPr>
            <a:r>
              <a:rPr lang="en-US" sz="1600">
                <a:solidFill>
                  <a:schemeClr val="tx2">
                    <a:lumMod val="75000"/>
                    <a:lumOff val="25000"/>
                  </a:schemeClr>
                </a:solidFill>
              </a:rPr>
              <a:t>Outlook Safe Sender: </a:t>
            </a:r>
            <a:r>
              <a:rPr lang="en-US" sz="1600" b="1" u="sng">
                <a:solidFill>
                  <a:srgbClr val="7E9DEA"/>
                </a:solidFill>
                <a:cs typeface="Arial"/>
                <a:hlinkClick r:id="rId7">
                  <a:extLst>
                    <a:ext uri="{A12FA001-AC4F-418D-AE19-62706E023703}">
                      <ahyp:hlinkClr xmlns:ahyp="http://schemas.microsoft.com/office/drawing/2018/hyperlinkcolor" val="tx"/>
                    </a:ext>
                  </a:extLst>
                </a:hlinkClick>
              </a:rPr>
              <a:t>https://support.microsoft.com/en-us/outlook/mail/add-recipients-to-the-safe-senders-list-in-outlook</a:t>
            </a:r>
            <a:endParaRPr lang="en-US" sz="1600" b="1" u="sng">
              <a:solidFill>
                <a:srgbClr val="7E9DEA"/>
              </a:solidFill>
              <a:cs typeface="Arial"/>
            </a:endParaRPr>
          </a:p>
          <a:p>
            <a:pPr marL="514350" indent="-342900">
              <a:lnSpc>
                <a:spcPct val="90000"/>
              </a:lnSpc>
              <a:spcAft>
                <a:spcPts val="600"/>
              </a:spcAft>
              <a:buFont typeface="Wingdings" panose="05000000000000000000" pitchFamily="2" charset="2"/>
              <a:buChar char="§"/>
            </a:pPr>
            <a:endParaRPr lang="en-US" sz="1600"/>
          </a:p>
          <a:p>
            <a:pPr marL="628650" indent="-457200">
              <a:lnSpc>
                <a:spcPct val="90000"/>
              </a:lnSpc>
              <a:spcAft>
                <a:spcPts val="600"/>
              </a:spcAft>
              <a:buFont typeface="Wingdings" panose="05000000000000000000" pitchFamily="2" charset="2"/>
              <a:buChar char="§"/>
            </a:pPr>
            <a:endParaRPr lang="en-US" sz="1600">
              <a:solidFill>
                <a:schemeClr val="tx2">
                  <a:lumMod val="75000"/>
                  <a:lumOff val="25000"/>
                </a:schemeClr>
              </a:solidFill>
            </a:endParaRPr>
          </a:p>
          <a:p>
            <a:pPr marL="628650" indent="-457200">
              <a:lnSpc>
                <a:spcPct val="90000"/>
              </a:lnSpc>
              <a:spcAft>
                <a:spcPts val="600"/>
              </a:spcAft>
              <a:buFont typeface="Wingdings" panose="05000000000000000000" pitchFamily="2" charset="2"/>
              <a:buChar char="§"/>
            </a:pPr>
            <a:endParaRPr lang="en-US" sz="1600">
              <a:solidFill>
                <a:schemeClr val="tx2">
                  <a:lumMod val="75000"/>
                  <a:lumOff val="25000"/>
                </a:schemeClr>
              </a:solidFill>
            </a:endParaRPr>
          </a:p>
          <a:p>
            <a:pPr marL="628650" indent="-457200">
              <a:lnSpc>
                <a:spcPct val="90000"/>
              </a:lnSpc>
              <a:spcAft>
                <a:spcPts val="600"/>
              </a:spcAft>
              <a:buFont typeface="Wingdings" panose="05000000000000000000" pitchFamily="2" charset="2"/>
              <a:buChar char="§"/>
            </a:pPr>
            <a:endParaRPr lang="en-US" sz="1600"/>
          </a:p>
          <a:p>
            <a:pPr marL="628650" indent="-457200">
              <a:lnSpc>
                <a:spcPct val="90000"/>
              </a:lnSpc>
              <a:spcAft>
                <a:spcPts val="600"/>
              </a:spcAft>
              <a:buFont typeface="Wingdings" panose="05000000000000000000" pitchFamily="2" charset="2"/>
              <a:buChar char="§"/>
            </a:pPr>
            <a:endParaRPr lang="en-US" sz="1600"/>
          </a:p>
        </p:txBody>
      </p:sp>
      <p:sp>
        <p:nvSpPr>
          <p:cNvPr id="3" name="Date Placeholder 2">
            <a:extLst>
              <a:ext uri="{FF2B5EF4-FFF2-40B4-BE49-F238E27FC236}">
                <a16:creationId xmlns:a16="http://schemas.microsoft.com/office/drawing/2014/main" id="{F38F769F-4101-9D18-F21D-3FA7D37D85A3}"/>
              </a:ext>
            </a:extLst>
          </p:cNvPr>
          <p:cNvSpPr>
            <a:spLocks noGrp="1"/>
          </p:cNvSpPr>
          <p:nvPr>
            <p:ph type="dt" sz="half" idx="10"/>
          </p:nvPr>
        </p:nvSpPr>
        <p:spPr/>
        <p:txBody>
          <a:bodyPr/>
          <a:lstStyle/>
          <a:p>
            <a:r>
              <a:rPr lang="en-US"/>
              <a:t>7/21/2026</a:t>
            </a:r>
          </a:p>
        </p:txBody>
      </p:sp>
      <p:sp>
        <p:nvSpPr>
          <p:cNvPr id="6" name="Slide Number Placeholder 5">
            <a:extLst>
              <a:ext uri="{FF2B5EF4-FFF2-40B4-BE49-F238E27FC236}">
                <a16:creationId xmlns:a16="http://schemas.microsoft.com/office/drawing/2014/main" id="{91561E8C-B7E3-DAE8-E008-0EAA9101DDCD}"/>
              </a:ext>
            </a:extLst>
          </p:cNvPr>
          <p:cNvSpPr>
            <a:spLocks noGrp="1"/>
          </p:cNvSpPr>
          <p:nvPr>
            <p:ph type="sldNum" sz="quarter" idx="12"/>
          </p:nvPr>
        </p:nvSpPr>
        <p:spPr/>
        <p:txBody>
          <a:bodyPr/>
          <a:lstStyle/>
          <a:p>
            <a:fld id="{48FD3572-B86B-4083-B953-5D27BE9E57C8}" type="slidenum">
              <a:rPr lang="en-US" smtClean="0"/>
              <a:t>79</a:t>
            </a:fld>
            <a:endParaRPr lang="en-US"/>
          </a:p>
        </p:txBody>
      </p:sp>
      <p:sp>
        <p:nvSpPr>
          <p:cNvPr id="8" name="TextBox 7">
            <a:extLst>
              <a:ext uri="{FF2B5EF4-FFF2-40B4-BE49-F238E27FC236}">
                <a16:creationId xmlns:a16="http://schemas.microsoft.com/office/drawing/2014/main" id="{433E1CE3-9BAC-6A6A-D19B-E8C946E18AC2}"/>
              </a:ext>
            </a:extLst>
          </p:cNvPr>
          <p:cNvSpPr txBox="1"/>
          <p:nvPr/>
        </p:nvSpPr>
        <p:spPr>
          <a:xfrm>
            <a:off x="335480" y="6013115"/>
            <a:ext cx="11521039" cy="343235"/>
          </a:xfrm>
          <a:prstGeom prst="rect">
            <a:avLst/>
          </a:prstGeom>
          <a:noFill/>
        </p:spPr>
        <p:txBody>
          <a:bodyPr wrap="none" rtlCol="0">
            <a:spAutoFit/>
          </a:bodyPr>
          <a:lstStyle/>
          <a:p>
            <a:pPr marL="171450">
              <a:lnSpc>
                <a:spcPct val="90000"/>
              </a:lnSpc>
              <a:spcAft>
                <a:spcPts val="600"/>
              </a:spcAft>
            </a:pPr>
            <a:r>
              <a:rPr lang="en-US" b="1" i="1">
                <a:solidFill>
                  <a:schemeClr val="tx2">
                    <a:lumMod val="75000"/>
                    <a:lumOff val="25000"/>
                  </a:schemeClr>
                </a:solidFill>
              </a:rPr>
              <a:t>The decision to halt Medicaid referrals or waiver admissions is at the discretion of the Division of Medicaid</a:t>
            </a:r>
            <a:r>
              <a:rPr lang="en-US" b="1" i="1"/>
              <a:t>. </a:t>
            </a:r>
          </a:p>
        </p:txBody>
      </p:sp>
      <p:pic>
        <p:nvPicPr>
          <p:cNvPr id="9" name="Picture 8">
            <a:extLst>
              <a:ext uri="{FF2B5EF4-FFF2-40B4-BE49-F238E27FC236}">
                <a16:creationId xmlns:a16="http://schemas.microsoft.com/office/drawing/2014/main" id="{E49B38C4-909A-EE39-5117-15CAD595DAA0}"/>
              </a:ext>
            </a:extLst>
          </p:cNvPr>
          <p:cNvPicPr>
            <a:picLocks noChangeAspect="1"/>
          </p:cNvPicPr>
          <p:nvPr/>
        </p:nvPicPr>
        <p:blipFill>
          <a:blip r:embed="rId8">
            <a:extLst>
              <a:ext uri="{BEBA8EAE-BF5A-486C-A8C5-ECC9F3942E4B}">
                <a14:imgProps xmlns:a14="http://schemas.microsoft.com/office/drawing/2010/main">
                  <a14:imgLayer r:embed="rId9">
                    <a14:imgEffect>
                      <a14:saturation sat="400000"/>
                    </a14:imgEffect>
                  </a14:imgLayer>
                </a14:imgProps>
              </a:ext>
              <a:ext uri="{28A0092B-C50C-407E-A947-70E740481C1C}">
                <a14:useLocalDpi xmlns:a14="http://schemas.microsoft.com/office/drawing/2010/main" val="0"/>
              </a:ext>
            </a:extLst>
          </a:blip>
          <a:stretch>
            <a:fillRect/>
          </a:stretch>
        </p:blipFill>
        <p:spPr>
          <a:xfrm>
            <a:off x="8620461" y="1907018"/>
            <a:ext cx="2892398" cy="2851810"/>
          </a:xfrm>
          <a:prstGeom prst="rect">
            <a:avLst/>
          </a:prstGeom>
          <a:solidFill>
            <a:sysClr val="windowText" lastClr="000000"/>
          </a:solidFill>
        </p:spPr>
      </p:pic>
      <p:pic>
        <p:nvPicPr>
          <p:cNvPr id="2050" name="Picture 2">
            <a:extLst>
              <a:ext uri="{FF2B5EF4-FFF2-40B4-BE49-F238E27FC236}">
                <a16:creationId xmlns:a16="http://schemas.microsoft.com/office/drawing/2014/main" id="{874F449A-F791-7DDD-65B0-2643F9E6B50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6" y="17617"/>
            <a:ext cx="1202054" cy="1192393"/>
          </a:xfrm>
          <a:prstGeom prst="rect">
            <a:avLst/>
          </a:prstGeom>
          <a:noFill/>
          <a:extLst>
            <a:ext uri="{909E8E84-426E-40DD-AFC4-6F175D3DCCD1}">
              <a14:hiddenFill xmlns:a14="http://schemas.microsoft.com/office/drawing/2010/main">
                <a:solidFill>
                  <a:srgbClr val="FFFFFF"/>
                </a:solidFill>
              </a14:hiddenFill>
            </a:ext>
          </a:extLst>
        </p:spPr>
      </p:pic>
      <p:pic>
        <p:nvPicPr>
          <p:cNvPr id="2" name="More Info">
            <a:extLst>
              <a:ext uri="{FF2B5EF4-FFF2-40B4-BE49-F238E27FC236}">
                <a16:creationId xmlns:a16="http://schemas.microsoft.com/office/drawing/2014/main" id="{8B7862C3-9602-25CD-5DE3-367D162BD5A0}"/>
              </a:ext>
            </a:extLst>
          </p:cNvPr>
          <p:cNvPicPr>
            <a:picLocks noChangeAspect="1"/>
          </p:cNvPicPr>
          <p:nvPr/>
        </p:nvPicPr>
        <p:blipFill>
          <a:blip r:embed="rId11"/>
          <a:srcRect l="30498" t="33881" r="685" b="12"/>
          <a:stretch>
            <a:fillRect/>
          </a:stretch>
        </p:blipFill>
        <p:spPr>
          <a:xfrm>
            <a:off x="10530840" y="42888"/>
            <a:ext cx="1645920" cy="884530"/>
          </a:xfrm>
          <a:prstGeom prst="rect">
            <a:avLst/>
          </a:prstGeom>
        </p:spPr>
      </p:pic>
      <p:sp>
        <p:nvSpPr>
          <p:cNvPr id="7" name="Rectangle: Rounded Corners 6">
            <a:extLst>
              <a:ext uri="{FF2B5EF4-FFF2-40B4-BE49-F238E27FC236}">
                <a16:creationId xmlns:a16="http://schemas.microsoft.com/office/drawing/2014/main" id="{9F57AD00-E444-FC63-F380-83BE7EC8C6E9}"/>
              </a:ext>
            </a:extLst>
          </p:cNvPr>
          <p:cNvSpPr/>
          <p:nvPr/>
        </p:nvSpPr>
        <p:spPr>
          <a:xfrm>
            <a:off x="7533317" y="1270653"/>
            <a:ext cx="3748500" cy="4347886"/>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Please ensure that all contact information for your agency is accurate and true.  The Division of Medicaid has the right to halt E&amp;D Waiver referrals and admissions if your agency fails to respond to communications timely or if the Division of Medicaid is unable to contact your agency.  Your agency will remain removed from the Freedom of Choice list until contact is reestablished.</a:t>
            </a:r>
          </a:p>
        </p:txBody>
      </p:sp>
      <p:sp>
        <p:nvSpPr>
          <p:cNvPr id="11" name="Rectangle 10">
            <a:extLst>
              <a:ext uri="{FF2B5EF4-FFF2-40B4-BE49-F238E27FC236}">
                <a16:creationId xmlns:a16="http://schemas.microsoft.com/office/drawing/2014/main" id="{F219ABC8-F5F7-015A-1147-E4580B224597}"/>
              </a:ext>
            </a:extLst>
          </p:cNvPr>
          <p:cNvSpPr/>
          <p:nvPr/>
        </p:nvSpPr>
        <p:spPr>
          <a:xfrm>
            <a:off x="2315604" y="260299"/>
            <a:ext cx="6711646" cy="923330"/>
          </a:xfrm>
          <a:prstGeom prst="rect">
            <a:avLst/>
          </a:prstGeom>
          <a:noFill/>
        </p:spPr>
        <p:txBody>
          <a:bodyPr wrap="none" lIns="91440" tIns="45720" rIns="91440" bIns="45720">
            <a:spAutoFit/>
          </a:bodyPr>
          <a:lstStyle/>
          <a:p>
            <a:pPr algn="ctr"/>
            <a:r>
              <a:rPr lang="en-US" sz="5400" b="1" cap="none" spc="0">
                <a:ln w="0"/>
                <a:solidFill>
                  <a:schemeClr val="tx2">
                    <a:lumMod val="75000"/>
                    <a:lumOff val="25000"/>
                  </a:schemeClr>
                </a:solidFill>
                <a:effectLst>
                  <a:outerShdw blurRad="38100" dist="19050" dir="2700000" algn="tl" rotWithShape="0">
                    <a:schemeClr val="dk1">
                      <a:alpha val="40000"/>
                    </a:schemeClr>
                  </a:outerShdw>
                </a:effectLst>
              </a:rPr>
              <a:t>Quality Management</a:t>
            </a:r>
          </a:p>
        </p:txBody>
      </p:sp>
    </p:spTree>
    <p:extLst>
      <p:ext uri="{BB962C8B-B14F-4D97-AF65-F5344CB8AC3E}">
        <p14:creationId xmlns:p14="http://schemas.microsoft.com/office/powerpoint/2010/main" val="3456170473"/>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7" grpId="0" animBg="1"/>
      <p:bldP spid="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5CD9E-05AB-E078-1CCA-30DB9FBE0DB7}"/>
              </a:ext>
            </a:extLst>
          </p:cNvPr>
          <p:cNvSpPr>
            <a:spLocks noGrp="1"/>
          </p:cNvSpPr>
          <p:nvPr>
            <p:ph type="title"/>
          </p:nvPr>
        </p:nvSpPr>
        <p:spPr>
          <a:xfrm>
            <a:off x="580736" y="630020"/>
            <a:ext cx="10515600" cy="730106"/>
          </a:xfrm>
        </p:spPr>
        <p:txBody>
          <a:bodyPr anchor="b">
            <a:normAutofit/>
          </a:bodyPr>
          <a:lstStyle/>
          <a:p>
            <a:pPr algn="ctr"/>
            <a:r>
              <a:rPr lang="en-US" sz="3600" b="1">
                <a:solidFill>
                  <a:schemeClr val="tx2">
                    <a:lumMod val="75000"/>
                    <a:lumOff val="25000"/>
                  </a:schemeClr>
                </a:solidFill>
              </a:rPr>
              <a:t>E&amp;D Waiver Beneficiary Eligibility Criteria</a:t>
            </a:r>
          </a:p>
        </p:txBody>
      </p:sp>
      <p:graphicFrame>
        <p:nvGraphicFramePr>
          <p:cNvPr id="22" name="Content Placeholder 19">
            <a:extLst>
              <a:ext uri="{FF2B5EF4-FFF2-40B4-BE49-F238E27FC236}">
                <a16:creationId xmlns:a16="http://schemas.microsoft.com/office/drawing/2014/main" id="{9E70A700-6CAC-6DC8-91EF-2CE01E24B00E}"/>
              </a:ext>
            </a:extLst>
          </p:cNvPr>
          <p:cNvGraphicFramePr>
            <a:graphicFrameLocks noGrp="1"/>
          </p:cNvGraphicFramePr>
          <p:nvPr>
            <p:ph idx="1"/>
          </p:nvPr>
        </p:nvGraphicFramePr>
        <p:xfrm>
          <a:off x="580736" y="1672683"/>
          <a:ext cx="11030528" cy="51853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Date Placeholder 2">
            <a:extLst>
              <a:ext uri="{FF2B5EF4-FFF2-40B4-BE49-F238E27FC236}">
                <a16:creationId xmlns:a16="http://schemas.microsoft.com/office/drawing/2014/main" id="{AB9FF034-C93F-1420-F4D6-3EE8D3D36861}"/>
              </a:ext>
            </a:extLst>
          </p:cNvPr>
          <p:cNvSpPr>
            <a:spLocks noGrp="1"/>
          </p:cNvSpPr>
          <p:nvPr>
            <p:ph type="dt" sz="half" idx="10"/>
          </p:nvPr>
        </p:nvSpPr>
        <p:spPr/>
        <p:txBody>
          <a:bodyPr/>
          <a:lstStyle/>
          <a:p>
            <a:r>
              <a:rPr lang="en-US"/>
              <a:t>7/21/2026</a:t>
            </a:r>
          </a:p>
        </p:txBody>
      </p:sp>
      <p:sp>
        <p:nvSpPr>
          <p:cNvPr id="11" name="Slide Number Placeholder 10">
            <a:extLst>
              <a:ext uri="{FF2B5EF4-FFF2-40B4-BE49-F238E27FC236}">
                <a16:creationId xmlns:a16="http://schemas.microsoft.com/office/drawing/2014/main" id="{0F7AD67A-E869-1352-E01D-04B53D632A68}"/>
              </a:ext>
            </a:extLst>
          </p:cNvPr>
          <p:cNvSpPr>
            <a:spLocks noGrp="1"/>
          </p:cNvSpPr>
          <p:nvPr>
            <p:ph type="sldNum" sz="quarter" idx="12"/>
          </p:nvPr>
        </p:nvSpPr>
        <p:spPr/>
        <p:txBody>
          <a:bodyPr>
            <a:normAutofit/>
          </a:bodyPr>
          <a:lstStyle/>
          <a:p>
            <a:fld id="{E68F1C0E-076B-4C9D-A1F8-826B44A1103B}" type="slidenum">
              <a:rPr lang="en-US" smtClean="0"/>
              <a:pPr/>
              <a:t>8</a:t>
            </a:fld>
            <a:endParaRPr lang="en-US"/>
          </a:p>
        </p:txBody>
      </p:sp>
      <p:pic>
        <p:nvPicPr>
          <p:cNvPr id="4" name="More Info Pic">
            <a:extLst>
              <a:ext uri="{FF2B5EF4-FFF2-40B4-BE49-F238E27FC236}">
                <a16:creationId xmlns:a16="http://schemas.microsoft.com/office/drawing/2014/main" id="{D270A689-498C-C13F-E6B5-BA538FBF0E70}"/>
              </a:ext>
            </a:extLst>
          </p:cNvPr>
          <p:cNvPicPr>
            <a:picLocks noChangeAspect="1"/>
          </p:cNvPicPr>
          <p:nvPr/>
        </p:nvPicPr>
        <p:blipFill>
          <a:blip r:embed="rId8"/>
          <a:stretch>
            <a:fillRect/>
          </a:stretch>
        </p:blipFill>
        <p:spPr>
          <a:xfrm>
            <a:off x="0" y="0"/>
            <a:ext cx="1634036" cy="893785"/>
          </a:xfrm>
          <a:prstGeom prst="rect">
            <a:avLst/>
          </a:prstGeom>
        </p:spPr>
      </p:pic>
      <p:sp>
        <p:nvSpPr>
          <p:cNvPr id="5" name="More Info Text">
            <a:extLst>
              <a:ext uri="{FF2B5EF4-FFF2-40B4-BE49-F238E27FC236}">
                <a16:creationId xmlns:a16="http://schemas.microsoft.com/office/drawing/2014/main" id="{207A32AD-207B-9701-DD5D-524D6F332AC9}"/>
              </a:ext>
            </a:extLst>
          </p:cNvPr>
          <p:cNvSpPr/>
          <p:nvPr/>
        </p:nvSpPr>
        <p:spPr>
          <a:xfrm>
            <a:off x="9057503" y="222422"/>
            <a:ext cx="2743200" cy="3521675"/>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Beneficiaries must have BOTH financial eligibility, as determined by the Regional Office, and clinical eligibility, as determined by the Division of Medicaid office of Long Term Services &amp; Supports.</a:t>
            </a:r>
          </a:p>
        </p:txBody>
      </p:sp>
    </p:spTree>
    <p:extLst>
      <p:ext uri="{BB962C8B-B14F-4D97-AF65-F5344CB8AC3E}">
        <p14:creationId xmlns:p14="http://schemas.microsoft.com/office/powerpoint/2010/main" val="2796833836"/>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5" grpId="0" animBg="1"/>
      <p:bldP spid="5" grpId="1"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F5B1D-1B01-7669-7E3D-51A36A44CCA8}"/>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9BE61D06-B598-F132-905D-90599C24C5CC}"/>
              </a:ext>
            </a:extLst>
          </p:cNvPr>
          <p:cNvSpPr>
            <a:spLocks noGrp="1"/>
          </p:cNvSpPr>
          <p:nvPr>
            <p:ph type="dt" sz="half" idx="10"/>
          </p:nvPr>
        </p:nvSpPr>
        <p:spPr/>
        <p:txBody>
          <a:bodyPr/>
          <a:lstStyle/>
          <a:p>
            <a:r>
              <a:rPr lang="en-US"/>
              <a:t>7/21/2026</a:t>
            </a:r>
          </a:p>
        </p:txBody>
      </p:sp>
      <p:sp>
        <p:nvSpPr>
          <p:cNvPr id="25" name="Slide Number Placeholder 24">
            <a:extLst>
              <a:ext uri="{FF2B5EF4-FFF2-40B4-BE49-F238E27FC236}">
                <a16:creationId xmlns:a16="http://schemas.microsoft.com/office/drawing/2014/main" id="{881B5C97-5B35-7745-47AE-3FC6D500C029}"/>
              </a:ext>
            </a:extLst>
          </p:cNvPr>
          <p:cNvSpPr>
            <a:spLocks noGrp="1"/>
          </p:cNvSpPr>
          <p:nvPr>
            <p:ph type="sldNum" sz="quarter" idx="12"/>
          </p:nvPr>
        </p:nvSpPr>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E68F1C0E-076B-4C9D-A1F8-826B44A1103B}" type="slidenum">
              <a:rPr kumimoji="0" lang="en-US" sz="12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80</a:t>
            </a:fld>
            <a:endParaRPr kumimoji="0" lang="en-US" sz="12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p:txBody>
      </p:sp>
      <p:sp>
        <p:nvSpPr>
          <p:cNvPr id="9" name="Rectangle: Rounded Corners 4">
            <a:extLst>
              <a:ext uri="{FF2B5EF4-FFF2-40B4-BE49-F238E27FC236}">
                <a16:creationId xmlns:a16="http://schemas.microsoft.com/office/drawing/2014/main" id="{FFB2BB00-4D73-D911-32BA-F0CA0E572915}"/>
              </a:ext>
            </a:extLst>
          </p:cNvPr>
          <p:cNvSpPr txBox="1"/>
          <p:nvPr/>
        </p:nvSpPr>
        <p:spPr>
          <a:xfrm>
            <a:off x="7091609" y="875188"/>
            <a:ext cx="4677878" cy="57774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marR="0" lvl="0" indent="0" algn="ctr" defTabSz="1200150" rtl="0" eaLnBrk="1" fontAlgn="auto" latinLnBrk="0" hangingPunct="1">
              <a:lnSpc>
                <a:spcPct val="90000"/>
              </a:lnSpc>
              <a:spcBef>
                <a:spcPct val="0"/>
              </a:spcBef>
              <a:spcAft>
                <a:spcPct val="35000"/>
              </a:spcAft>
              <a:buClrTx/>
              <a:buSzTx/>
              <a:buFontTx/>
              <a:buNone/>
              <a:tabLst/>
              <a:defRPr/>
            </a:pPr>
            <a:r>
              <a:rPr kumimoji="0" lang="en-US" sz="4400" b="1" i="0" u="none" strike="noStrike" kern="1200" cap="none" spc="0" normalizeH="0" baseline="0" noProof="0">
                <a:ln>
                  <a:noFill/>
                </a:ln>
                <a:solidFill>
                  <a:schemeClr val="tx2">
                    <a:lumMod val="75000"/>
                    <a:lumOff val="25000"/>
                  </a:schemeClr>
                </a:solidFill>
                <a:effectLst/>
                <a:uLnTx/>
                <a:uFillTx/>
                <a:latin typeface="Aptos Display" panose="02110004020202020204"/>
                <a:ea typeface="+mn-ea"/>
                <a:cs typeface="Times New Roman" panose="02020603050405020304" pitchFamily="18" charset="0"/>
              </a:rPr>
              <a:t>Professional Provider Etiquette</a:t>
            </a:r>
          </a:p>
        </p:txBody>
      </p:sp>
      <p:sp>
        <p:nvSpPr>
          <p:cNvPr id="3" name="TextBox 2">
            <a:extLst>
              <a:ext uri="{FF2B5EF4-FFF2-40B4-BE49-F238E27FC236}">
                <a16:creationId xmlns:a16="http://schemas.microsoft.com/office/drawing/2014/main" id="{6CB4D484-B657-A372-B4AF-C15B2F021BFB}"/>
              </a:ext>
            </a:extLst>
          </p:cNvPr>
          <p:cNvSpPr txBox="1"/>
          <p:nvPr/>
        </p:nvSpPr>
        <p:spPr>
          <a:xfrm>
            <a:off x="0" y="627050"/>
            <a:ext cx="6345382" cy="6352958"/>
          </a:xfrm>
          <a:prstGeom prst="rect">
            <a:avLst/>
          </a:prstGeom>
          <a:noFill/>
        </p:spPr>
        <p:txBody>
          <a:bodyPr wrap="square" lIns="91440" tIns="45720" rIns="91440" bIns="45720" rtlCol="0" anchor="t">
            <a:spAutoFit/>
          </a:bodyPr>
          <a:lstStyle/>
          <a:p>
            <a:pPr marL="742950" marR="0" lvl="1" indent="-285750" algn="l" defTabSz="914400" rtl="0" eaLnBrk="1" fontAlgn="auto" latinLnBrk="0" hangingPunct="1">
              <a:lnSpc>
                <a:spcPct val="105000"/>
              </a:lnSpc>
              <a:spcBef>
                <a:spcPts val="0"/>
              </a:spcBef>
              <a:spcAft>
                <a:spcPts val="0"/>
              </a:spcAft>
              <a:buClrTx/>
              <a:buSzPts val="2000"/>
              <a:buFont typeface="Wingdings" panose="05000000000000000000" pitchFamily="2" charset="2"/>
              <a:buChar char="§"/>
              <a:tabLst/>
              <a:defRPr/>
            </a:pPr>
            <a:r>
              <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sym typeface="Arial"/>
              </a:rPr>
              <a:t>All emails should include a signature.  The signature should have the name of the person emailing, role in agency, agency’s name, provider ID(s), phone number, email, and fax number</a:t>
            </a:r>
          </a:p>
          <a:p>
            <a:pPr marL="1200150" marR="0" lvl="2" indent="-285750" algn="l" defTabSz="914400" rtl="0" eaLnBrk="1" fontAlgn="auto" latinLnBrk="0" hangingPunct="1">
              <a:lnSpc>
                <a:spcPct val="105000"/>
              </a:lnSpc>
              <a:spcBef>
                <a:spcPts val="0"/>
              </a:spcBef>
              <a:spcAft>
                <a:spcPts val="0"/>
              </a:spcAft>
              <a:buClrTx/>
              <a:buSzPts val="2000"/>
              <a:buFont typeface="Wingdings" panose="05000000000000000000" pitchFamily="2" charset="2"/>
              <a:buChar char="§"/>
              <a:tabLst/>
              <a:defRPr/>
            </a:pPr>
            <a:endPar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sym typeface="Arial"/>
            </a:endParaRPr>
          </a:p>
          <a:p>
            <a:pPr marL="742950" marR="0" lvl="1" indent="-285750" algn="l" defTabSz="914400" rtl="0" eaLnBrk="1" fontAlgn="auto" latinLnBrk="0" hangingPunct="1">
              <a:lnSpc>
                <a:spcPct val="105000"/>
              </a:lnSpc>
              <a:spcBef>
                <a:spcPts val="0"/>
              </a:spcBef>
              <a:spcAft>
                <a:spcPts val="0"/>
              </a:spcAft>
              <a:buClrTx/>
              <a:buSzPts val="2000"/>
              <a:buFont typeface="Wingdings" panose="05000000000000000000" pitchFamily="2" charset="2"/>
              <a:buChar char="§"/>
              <a:tabLst/>
              <a:defRPr/>
            </a:pPr>
            <a:r>
              <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sym typeface="Arial"/>
              </a:rPr>
              <a:t>The topic should be in the email subject line.</a:t>
            </a:r>
            <a:endPar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endParaRPr>
          </a:p>
          <a:p>
            <a:pPr marL="742950" marR="0" lvl="1" indent="-285750" algn="l" defTabSz="914400" rtl="0" eaLnBrk="1" fontAlgn="auto" latinLnBrk="0" hangingPunct="1">
              <a:lnSpc>
                <a:spcPct val="105000"/>
              </a:lnSpc>
              <a:spcBef>
                <a:spcPts val="0"/>
              </a:spcBef>
              <a:spcAft>
                <a:spcPts val="0"/>
              </a:spcAft>
              <a:buClrTx/>
              <a:buSzPts val="2000"/>
              <a:buFont typeface="Wingdings" panose="05000000000000000000" pitchFamily="2" charset="2"/>
              <a:buChar char="§"/>
              <a:tabLst/>
              <a:defRPr/>
            </a:pPr>
            <a:endPar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sym typeface="Arial"/>
            </a:endParaRPr>
          </a:p>
          <a:p>
            <a:pPr marL="742950" marR="0" lvl="1" indent="-285750" algn="l" defTabSz="914400" rtl="0" eaLnBrk="1" fontAlgn="auto" latinLnBrk="0" hangingPunct="1">
              <a:lnSpc>
                <a:spcPct val="105000"/>
              </a:lnSpc>
              <a:spcBef>
                <a:spcPts val="0"/>
              </a:spcBef>
              <a:spcAft>
                <a:spcPts val="0"/>
              </a:spcAft>
              <a:buClrTx/>
              <a:buSzPts val="2000"/>
              <a:buFont typeface="Wingdings" panose="05000000000000000000" pitchFamily="2" charset="2"/>
              <a:buChar char="§"/>
              <a:tabLst/>
              <a:defRPr/>
            </a:pPr>
            <a:r>
              <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sym typeface="Arial"/>
              </a:rPr>
              <a:t>All messages should be clear and concise.  This includes phone calls, voicemails and emails.</a:t>
            </a:r>
            <a:endPar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endParaRPr>
          </a:p>
          <a:p>
            <a:pPr marL="742950" marR="0" lvl="1" indent="-285750" algn="l" defTabSz="914400" rtl="0" eaLnBrk="1" fontAlgn="auto" latinLnBrk="0" hangingPunct="1">
              <a:lnSpc>
                <a:spcPct val="105000"/>
              </a:lnSpc>
              <a:spcBef>
                <a:spcPts val="0"/>
              </a:spcBef>
              <a:spcAft>
                <a:spcPts val="0"/>
              </a:spcAft>
              <a:buClrTx/>
              <a:buSzPts val="2000"/>
              <a:buFont typeface="Wingdings" panose="05000000000000000000" pitchFamily="2" charset="2"/>
              <a:buChar char="§"/>
              <a:tabLst/>
              <a:defRPr/>
            </a:pPr>
            <a:endPar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sym typeface="Arial"/>
            </a:endParaRPr>
          </a:p>
          <a:p>
            <a:pPr marL="742950" marR="0" lvl="1" indent="-285750" algn="l" defTabSz="914400" rtl="0" eaLnBrk="1" fontAlgn="auto" latinLnBrk="0" hangingPunct="1">
              <a:lnSpc>
                <a:spcPct val="105000"/>
              </a:lnSpc>
              <a:spcBef>
                <a:spcPts val="0"/>
              </a:spcBef>
              <a:spcAft>
                <a:spcPts val="0"/>
              </a:spcAft>
              <a:buClrTx/>
              <a:buSzPts val="2000"/>
              <a:buFont typeface="Wingdings" panose="05000000000000000000" pitchFamily="2" charset="2"/>
              <a:buChar char="§"/>
              <a:tabLst/>
              <a:defRPr/>
            </a:pPr>
            <a:r>
              <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sym typeface="Arial"/>
              </a:rPr>
              <a:t>All emails containing beneficiary specific information (names, Medicaid ID, Date of Birth, etc.) </a:t>
            </a:r>
            <a:r>
              <a:rPr kumimoji="0" lang="en-US" sz="1600" b="1"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sym typeface="Arial"/>
              </a:rPr>
              <a:t>must be encrypted</a:t>
            </a:r>
            <a:r>
              <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sym typeface="Arial"/>
              </a:rPr>
              <a:t>.  This is to ensure that the privacy of the beneficiary is protected.</a:t>
            </a:r>
            <a:endPar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endParaRPr>
          </a:p>
          <a:p>
            <a:pPr marL="742950" marR="0" lvl="1" indent="-285750" algn="l" defTabSz="914400" rtl="0" eaLnBrk="1" fontAlgn="auto" latinLnBrk="0" hangingPunct="1">
              <a:lnSpc>
                <a:spcPct val="105000"/>
              </a:lnSpc>
              <a:spcBef>
                <a:spcPts val="0"/>
              </a:spcBef>
              <a:spcAft>
                <a:spcPts val="0"/>
              </a:spcAft>
              <a:buClrTx/>
              <a:buSzPts val="2000"/>
              <a:buFont typeface="Wingdings" panose="05000000000000000000" pitchFamily="2" charset="2"/>
              <a:buChar char="§"/>
              <a:tabLst/>
              <a:defRPr/>
            </a:pPr>
            <a:endPar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sym typeface="Arial"/>
            </a:endParaRPr>
          </a:p>
          <a:p>
            <a:pPr marL="742950" marR="0" lvl="1" indent="-285750" algn="l" defTabSz="914400" rtl="0" eaLnBrk="1" fontAlgn="auto" latinLnBrk="0" hangingPunct="1">
              <a:lnSpc>
                <a:spcPct val="105000"/>
              </a:lnSpc>
              <a:spcBef>
                <a:spcPts val="0"/>
              </a:spcBef>
              <a:spcAft>
                <a:spcPts val="0"/>
              </a:spcAft>
              <a:buClrTx/>
              <a:buSzPts val="2000"/>
              <a:buFont typeface="Wingdings" panose="05000000000000000000" pitchFamily="2" charset="2"/>
              <a:buChar char="§"/>
              <a:tabLst/>
              <a:defRPr/>
            </a:pPr>
            <a:r>
              <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sym typeface="Arial"/>
              </a:rPr>
              <a:t>Email addresses should be appropriate.  This includes the following:</a:t>
            </a:r>
            <a:endPar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endParaRPr>
          </a:p>
          <a:p>
            <a:pPr marL="1200150" marR="0" lvl="2" indent="-285750" algn="l" defTabSz="914400" rtl="0" eaLnBrk="1" fontAlgn="auto" latinLnBrk="0" hangingPunct="1">
              <a:lnSpc>
                <a:spcPct val="105000"/>
              </a:lnSpc>
              <a:spcBef>
                <a:spcPts val="0"/>
              </a:spcBef>
              <a:spcAft>
                <a:spcPts val="0"/>
              </a:spcAft>
              <a:buClrTx/>
              <a:buSzPts val="2000"/>
              <a:buFont typeface="Wingdings" panose="05000000000000000000" pitchFamily="2" charset="2"/>
              <a:buChar char="§"/>
              <a:tabLst/>
              <a:defRPr/>
            </a:pPr>
            <a:r>
              <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sym typeface="Arial"/>
              </a:rPr>
              <a:t>Email domain should be able to be passed down</a:t>
            </a:r>
            <a:endPar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endParaRPr>
          </a:p>
          <a:p>
            <a:pPr marL="1657350" marR="0" lvl="3" indent="-285750" algn="l" defTabSz="914400" rtl="0" eaLnBrk="1" fontAlgn="auto" latinLnBrk="0" hangingPunct="1">
              <a:lnSpc>
                <a:spcPct val="105000"/>
              </a:lnSpc>
              <a:spcBef>
                <a:spcPts val="0"/>
              </a:spcBef>
              <a:spcAft>
                <a:spcPts val="0"/>
              </a:spcAft>
              <a:buClrTx/>
              <a:buSzPts val="2000"/>
              <a:buFont typeface="Wingdings" panose="05000000000000000000" pitchFamily="2" charset="2"/>
              <a:buChar char="§"/>
              <a:tabLst/>
              <a:defRPr/>
            </a:pPr>
            <a:r>
              <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sym typeface="Arial"/>
              </a:rPr>
              <a:t>Ex) Approved: </a:t>
            </a:r>
            <a:r>
              <a:rPr kumimoji="0" lang="en-US" sz="1600" b="0" i="0" u="none" strike="noStrike" kern="1200" cap="none" spc="0" normalizeH="0" baseline="0" noProof="0">
                <a:ln>
                  <a:noFill/>
                </a:ln>
                <a:solidFill>
                  <a:prstClr val="black"/>
                </a:solidFill>
                <a:effectLst/>
                <a:uLnTx/>
                <a:uFillTx/>
                <a:latin typeface="Aptos" panose="02110004020202020204"/>
                <a:ea typeface="Arial"/>
                <a:cs typeface="Arial"/>
                <a:sym typeface="Arial"/>
              </a:rPr>
              <a:t>	</a:t>
            </a:r>
            <a:r>
              <a:rPr kumimoji="0" lang="en-US" sz="1600" b="1" i="0" u="sng" strike="noStrike" kern="1200" cap="none" spc="0" normalizeH="0" baseline="0" noProof="0">
                <a:ln>
                  <a:noFill/>
                </a:ln>
                <a:solidFill>
                  <a:srgbClr val="7E9DEA"/>
                </a:solidFill>
                <a:effectLst/>
                <a:uLnTx/>
                <a:uFillTx/>
                <a:latin typeface="Aptos" panose="02110004020202020204"/>
                <a:ea typeface="Arial"/>
                <a:cs typeface="Arial"/>
                <a:sym typeface="Arial"/>
              </a:rPr>
              <a:t>Admin@HealthCareAgency.com</a:t>
            </a:r>
            <a:r>
              <a:rPr kumimoji="0" lang="en-US" sz="1600" b="1" i="0" u="none" strike="noStrike" kern="1200" cap="none" spc="0" normalizeH="0" baseline="0" noProof="0">
                <a:ln>
                  <a:noFill/>
                </a:ln>
                <a:solidFill>
                  <a:srgbClr val="7E9DEA"/>
                </a:solidFill>
                <a:effectLst/>
                <a:uLnTx/>
                <a:uFillTx/>
                <a:latin typeface="Aptos" panose="02110004020202020204"/>
                <a:ea typeface="Arial"/>
                <a:cs typeface="Arial"/>
                <a:sym typeface="Arial"/>
              </a:rPr>
              <a:t> </a:t>
            </a:r>
            <a:r>
              <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sym typeface="Arial"/>
              </a:rPr>
              <a:t>or</a:t>
            </a:r>
            <a:r>
              <a:rPr kumimoji="0" lang="en-US" sz="1600" b="0" i="0" u="none" strike="noStrike" kern="1200" cap="none" spc="0" normalizeH="0" baseline="0" noProof="0">
                <a:ln>
                  <a:noFill/>
                </a:ln>
                <a:solidFill>
                  <a:prstClr val="black"/>
                </a:solidFill>
                <a:effectLst/>
                <a:uLnTx/>
                <a:uFillTx/>
                <a:latin typeface="Aptos" panose="02110004020202020204"/>
                <a:ea typeface="Arial"/>
                <a:cs typeface="Arial"/>
                <a:sym typeface="Arial"/>
              </a:rPr>
              <a:t> 	</a:t>
            </a:r>
            <a:r>
              <a:rPr kumimoji="0" lang="en-US" sz="1600" b="1" i="0" u="sng" strike="noStrike" kern="1200" cap="none" spc="0" normalizeH="0" baseline="0" noProof="0">
                <a:ln>
                  <a:noFill/>
                </a:ln>
                <a:solidFill>
                  <a:srgbClr val="7E9DEA"/>
                </a:solidFill>
                <a:effectLst/>
                <a:uLnTx/>
                <a:uFillTx/>
                <a:latin typeface="Aptos" panose="02110004020202020204"/>
                <a:ea typeface="Arial"/>
                <a:cs typeface="Arial"/>
                <a:sym typeface="Arial"/>
              </a:rPr>
              <a:t>AdminHealthCareAgency@gmail.com</a:t>
            </a:r>
            <a:endParaRPr kumimoji="0" lang="en-US" sz="1600" b="1" i="0" u="sng" strike="noStrike" kern="1200" cap="none" spc="0" normalizeH="0" baseline="0" noProof="0">
              <a:ln>
                <a:noFill/>
              </a:ln>
              <a:solidFill>
                <a:srgbClr val="7E9DEA"/>
              </a:solidFill>
              <a:effectLst/>
              <a:uLnTx/>
              <a:uFillTx/>
              <a:latin typeface="Aptos" panose="02110004020202020204"/>
              <a:ea typeface="Arial"/>
              <a:cs typeface="Arial"/>
            </a:endParaRPr>
          </a:p>
          <a:p>
            <a:pPr marL="1657350" marR="0" lvl="3" indent="-285750" algn="l" defTabSz="914400" rtl="0" eaLnBrk="1" fontAlgn="auto" latinLnBrk="0" hangingPunct="1">
              <a:lnSpc>
                <a:spcPct val="105000"/>
              </a:lnSpc>
              <a:spcBef>
                <a:spcPts val="0"/>
              </a:spcBef>
              <a:spcAft>
                <a:spcPts val="0"/>
              </a:spcAft>
              <a:buClrTx/>
              <a:buSzPts val="2000"/>
              <a:buFont typeface="Wingdings" panose="05000000000000000000" pitchFamily="2" charset="2"/>
              <a:buChar char="§"/>
              <a:tabLst/>
              <a:defRPr/>
            </a:pPr>
            <a:r>
              <a:rPr kumimoji="0" lang="en-US" sz="1600" b="0" i="0" u="none" strike="noStrike" kern="1200" cap="none" spc="0" normalizeH="0" baseline="0" noProof="0">
                <a:ln>
                  <a:noFill/>
                </a:ln>
                <a:solidFill>
                  <a:srgbClr val="0E2841">
                    <a:lumMod val="75000"/>
                    <a:lumOff val="25000"/>
                  </a:srgbClr>
                </a:solidFill>
                <a:effectLst/>
                <a:uLnTx/>
                <a:uFillTx/>
                <a:latin typeface="Aptos" panose="02110004020202020204"/>
                <a:ea typeface="Arial"/>
                <a:cs typeface="Arial"/>
                <a:sym typeface="Arial"/>
              </a:rPr>
              <a:t>Ex) Not Approved:  </a:t>
            </a:r>
            <a:r>
              <a:rPr kumimoji="0" lang="en-US" sz="1600" b="0" i="0" u="none" strike="noStrike" kern="1200" cap="none" spc="0" normalizeH="0" baseline="0" noProof="0">
                <a:ln>
                  <a:noFill/>
                </a:ln>
                <a:solidFill>
                  <a:srgbClr val="156082">
                    <a:lumMod val="75000"/>
                  </a:srgbClr>
                </a:solidFill>
                <a:effectLst/>
                <a:uLnTx/>
                <a:uFillTx/>
                <a:latin typeface="Aptos" panose="02110004020202020204"/>
                <a:ea typeface="Arial"/>
                <a:cs typeface="Arial"/>
                <a:sym typeface="Arial"/>
              </a:rPr>
              <a:t>	</a:t>
            </a:r>
            <a:r>
              <a:rPr kumimoji="0" lang="en-US" sz="1600" b="0" i="0" u="none" strike="noStrike" kern="1200" cap="none" spc="0" normalizeH="0" baseline="0" noProof="0">
                <a:ln>
                  <a:noFill/>
                </a:ln>
                <a:solidFill>
                  <a:prstClr val="black"/>
                </a:solidFill>
                <a:effectLst/>
                <a:uLnTx/>
                <a:uFillTx/>
                <a:latin typeface="Aptos" panose="02110004020202020204"/>
                <a:ea typeface="Arial"/>
                <a:cs typeface="Arial"/>
                <a:sym typeface="Arial"/>
              </a:rPr>
              <a:t>		        	</a:t>
            </a:r>
            <a:r>
              <a:rPr kumimoji="0" lang="en-US" sz="1600" b="1" i="0" u="sng" strike="noStrike" kern="1200" cap="none" spc="0" normalizeH="0" baseline="0" noProof="0">
                <a:ln>
                  <a:noFill/>
                </a:ln>
                <a:solidFill>
                  <a:srgbClr val="7E9DEA"/>
                </a:solidFill>
                <a:effectLst/>
                <a:uLnTx/>
                <a:uFillTx/>
                <a:latin typeface="Aptos" panose="02110004020202020204"/>
                <a:ea typeface="Arial"/>
                <a:cs typeface="Arial"/>
                <a:sym typeface="Arial"/>
              </a:rPr>
              <a:t>CowgirlJane601@gmail.com</a:t>
            </a:r>
            <a:endParaRPr kumimoji="0" lang="en-US" sz="1600" b="1" i="0" u="sng" strike="noStrike" kern="1200" cap="none" spc="0" normalizeH="0" baseline="0" noProof="0">
              <a:ln>
                <a:noFill/>
              </a:ln>
              <a:solidFill>
                <a:srgbClr val="7E9DEA"/>
              </a:solidFill>
              <a:effectLst/>
              <a:uLnTx/>
              <a:uFillTx/>
              <a:latin typeface="Aptos" panose="02110004020202020204"/>
              <a:ea typeface="Arial"/>
              <a:cs typeface="Arial"/>
            </a:endParaRPr>
          </a:p>
          <a:p>
            <a:pPr marL="1371600" marR="0" lvl="3" indent="0" algn="l" defTabSz="914400" rtl="0" eaLnBrk="1" fontAlgn="auto" latinLnBrk="0" hangingPunct="1">
              <a:lnSpc>
                <a:spcPct val="105000"/>
              </a:lnSpc>
              <a:spcBef>
                <a:spcPts val="0"/>
              </a:spcBef>
              <a:spcAft>
                <a:spcPts val="0"/>
              </a:spcAft>
              <a:buClrTx/>
              <a:buSzPts val="2000"/>
              <a:buFont typeface="Wingdings" panose="05000000000000000000" pitchFamily="2" charset="2"/>
              <a:buChar char="q"/>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Arial"/>
              <a:cs typeface="Arial"/>
              <a:sym typeface="Arial"/>
            </a:endParaRPr>
          </a:p>
          <a:p>
            <a:pPr marL="457200" marR="0" lvl="1" indent="0" algn="l" defTabSz="914400" rtl="0" eaLnBrk="1" fontAlgn="auto" latinLnBrk="0" hangingPunct="1">
              <a:lnSpc>
                <a:spcPct val="105000"/>
              </a:lnSpc>
              <a:spcBef>
                <a:spcPts val="0"/>
              </a:spcBef>
              <a:spcAft>
                <a:spcPts val="0"/>
              </a:spcAft>
              <a:buClrTx/>
              <a:buSzPts val="2000"/>
              <a:buFont typeface="Wingdings" panose="05000000000000000000" pitchFamily="2" charset="2"/>
              <a:buChar char="q"/>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Arial"/>
              <a:cs typeface="Arial"/>
              <a:sym typeface="Arial"/>
            </a:endParaRPr>
          </a:p>
        </p:txBody>
      </p:sp>
      <p:pic>
        <p:nvPicPr>
          <p:cNvPr id="5" name="Picture 4">
            <a:extLst>
              <a:ext uri="{FF2B5EF4-FFF2-40B4-BE49-F238E27FC236}">
                <a16:creationId xmlns:a16="http://schemas.microsoft.com/office/drawing/2014/main" id="{B40307CE-D5F6-C3F5-622B-7E37058B2C89}"/>
              </a:ext>
            </a:extLst>
          </p:cNvPr>
          <p:cNvPicPr>
            <a:picLocks noChangeAspect="1"/>
          </p:cNvPicPr>
          <p:nvPr/>
        </p:nvPicPr>
        <p:blipFill>
          <a:blip r:embed="rId3"/>
          <a:stretch>
            <a:fillRect/>
          </a:stretch>
        </p:blipFill>
        <p:spPr>
          <a:xfrm>
            <a:off x="7176969" y="2425269"/>
            <a:ext cx="4592518" cy="2994262"/>
          </a:xfrm>
          <a:prstGeom prst="rect">
            <a:avLst/>
          </a:prstGeom>
          <a:effectLst>
            <a:softEdge rad="317500"/>
          </a:effectLst>
        </p:spPr>
      </p:pic>
      <p:pic>
        <p:nvPicPr>
          <p:cNvPr id="4" name="More Info Pic">
            <a:extLst>
              <a:ext uri="{FF2B5EF4-FFF2-40B4-BE49-F238E27FC236}">
                <a16:creationId xmlns:a16="http://schemas.microsoft.com/office/drawing/2014/main" id="{38FB59CF-86CC-430B-6E79-FBEFB0AF08C7}"/>
              </a:ext>
            </a:extLst>
          </p:cNvPr>
          <p:cNvPicPr>
            <a:picLocks noChangeAspect="1"/>
          </p:cNvPicPr>
          <p:nvPr/>
        </p:nvPicPr>
        <p:blipFill>
          <a:blip r:embed="rId4"/>
          <a:stretch>
            <a:fillRect/>
          </a:stretch>
        </p:blipFill>
        <p:spPr>
          <a:xfrm>
            <a:off x="10188571" y="5679462"/>
            <a:ext cx="1905029" cy="1042013"/>
          </a:xfrm>
          <a:prstGeom prst="rect">
            <a:avLst/>
          </a:prstGeom>
        </p:spPr>
      </p:pic>
      <p:sp>
        <p:nvSpPr>
          <p:cNvPr id="6" name="More Info Text">
            <a:extLst>
              <a:ext uri="{FF2B5EF4-FFF2-40B4-BE49-F238E27FC236}">
                <a16:creationId xmlns:a16="http://schemas.microsoft.com/office/drawing/2014/main" id="{F9009FDD-48EB-D5AE-A8F9-6C8C218932A9}"/>
              </a:ext>
            </a:extLst>
          </p:cNvPr>
          <p:cNvSpPr/>
          <p:nvPr/>
        </p:nvSpPr>
        <p:spPr>
          <a:xfrm>
            <a:off x="422513" y="906115"/>
            <a:ext cx="11346974" cy="5450235"/>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t>Professionalism from providers is key in helping improve effective communication with the Division of Medicaid.  This guide should be beneficial to those providers interested in helping improve the etiquette of staff and streamlining the best response from DOM in answering your questions or concerns.</a:t>
            </a:r>
          </a:p>
          <a:p>
            <a:endParaRPr lang="en-US"/>
          </a:p>
          <a:p>
            <a:r>
              <a:rPr lang="en-US"/>
              <a:t>All emails should include a signature, topic, and, if PHI is used, they must be encrypted.  This helps ensure that the privacy of the beneficiary is protected and that DOM has a contact plus the issue addressed within the same email. If in doubt about your ability to encrypt emails, send us a request for an encrypted email and we can assist you.</a:t>
            </a:r>
          </a:p>
          <a:p>
            <a:endParaRPr lang="en-US"/>
          </a:p>
          <a:p>
            <a:r>
              <a:rPr lang="en-US"/>
              <a:t>Another note is that email addresses should be appropriate.  Having email domains that are able to be passed down will make it easier for providers in case there is an instance of the staff being removed from the position.  The new staff that fills the position should have a seamless transition to the approved email domain.</a:t>
            </a:r>
          </a:p>
          <a:p>
            <a:endParaRPr lang="en-US"/>
          </a:p>
          <a:p>
            <a:r>
              <a:rPr lang="en-US"/>
              <a:t>Finally, please do not send the same email to multiple staff at DOM. Emailing HCBSProviders will get your request to our entire team. However, if you send that same email to multiple people, it can create confusion and additional work which slows down general response time.</a:t>
            </a:r>
          </a:p>
        </p:txBody>
      </p:sp>
    </p:spTree>
    <p:extLst>
      <p:ext uri="{BB962C8B-B14F-4D97-AF65-F5344CB8AC3E}">
        <p14:creationId xmlns:p14="http://schemas.microsoft.com/office/powerpoint/2010/main" val="3203686246"/>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P spid="6" grpId="1"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0BFE0-1656-86FA-FF71-BFED9C036E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F55E46-7305-99CC-D148-F651BAF94B60}"/>
              </a:ext>
            </a:extLst>
          </p:cNvPr>
          <p:cNvSpPr>
            <a:spLocks noGrp="1"/>
          </p:cNvSpPr>
          <p:nvPr>
            <p:ph type="title"/>
          </p:nvPr>
        </p:nvSpPr>
        <p:spPr>
          <a:xfrm>
            <a:off x="838200" y="157161"/>
            <a:ext cx="10515600" cy="772169"/>
          </a:xfrm>
        </p:spPr>
        <p:txBody>
          <a:bodyPr>
            <a:sp3d extrusionH="57150">
              <a:bevelT w="38100" h="38100"/>
            </a:sp3d>
          </a:bodyPr>
          <a:lstStyle/>
          <a:p>
            <a:pPr algn="ctr"/>
            <a:r>
              <a:rPr lang="en-US" b="1">
                <a:solidFill>
                  <a:schemeClr val="tx2">
                    <a:lumMod val="75000"/>
                    <a:lumOff val="25000"/>
                  </a:schemeClr>
                </a:solidFill>
                <a:cs typeface="Times New Roman" panose="02020603050405020304" pitchFamily="18" charset="0"/>
              </a:rPr>
              <a:t>Professional Provider Etiquette</a:t>
            </a:r>
            <a:endParaRPr lang="en-US">
              <a:solidFill>
                <a:schemeClr val="tx2">
                  <a:lumMod val="75000"/>
                  <a:lumOff val="25000"/>
                </a:schemeClr>
              </a:solidFill>
            </a:endParaRPr>
          </a:p>
        </p:txBody>
      </p:sp>
      <p:sp>
        <p:nvSpPr>
          <p:cNvPr id="3" name="Text Placeholder 2">
            <a:extLst>
              <a:ext uri="{FF2B5EF4-FFF2-40B4-BE49-F238E27FC236}">
                <a16:creationId xmlns:a16="http://schemas.microsoft.com/office/drawing/2014/main" id="{94392DEB-7544-1929-6978-9D24ED46EDB5}"/>
              </a:ext>
            </a:extLst>
          </p:cNvPr>
          <p:cNvSpPr>
            <a:spLocks noGrp="1"/>
          </p:cNvSpPr>
          <p:nvPr>
            <p:ph type="body" idx="1"/>
          </p:nvPr>
        </p:nvSpPr>
        <p:spPr>
          <a:xfrm>
            <a:off x="715868" y="1253901"/>
            <a:ext cx="5157787" cy="1507205"/>
          </a:xfrm>
        </p:spPr>
        <p:txBody>
          <a:bodyPr>
            <a:normAutofit fontScale="92500" lnSpcReduction="20000"/>
          </a:bodyPr>
          <a:lstStyle/>
          <a:p>
            <a:pPr algn="ctr"/>
            <a:r>
              <a:rPr lang="en-US" sz="3000" u="sng">
                <a:solidFill>
                  <a:schemeClr val="tx2">
                    <a:lumMod val="75000"/>
                    <a:lumOff val="25000"/>
                  </a:schemeClr>
                </a:solidFill>
              </a:rPr>
              <a:t>Do</a:t>
            </a:r>
          </a:p>
          <a:p>
            <a:pPr marL="342900" indent="-342900">
              <a:buFont typeface="Wingdings" panose="05000000000000000000" pitchFamily="2" charset="2"/>
              <a:buChar char="§"/>
            </a:pPr>
            <a:r>
              <a:rPr lang="en-US" sz="2200">
                <a:solidFill>
                  <a:schemeClr val="tx2">
                    <a:lumMod val="75000"/>
                    <a:lumOff val="25000"/>
                  </a:schemeClr>
                </a:solidFill>
              </a:rPr>
              <a:t>Use appropriate </a:t>
            </a:r>
            <a:r>
              <a:rPr lang="en-US" sz="2100">
                <a:solidFill>
                  <a:schemeClr val="tx2">
                    <a:lumMod val="75000"/>
                    <a:lumOff val="25000"/>
                  </a:schemeClr>
                </a:solidFill>
              </a:rPr>
              <a:t>email</a:t>
            </a:r>
            <a:r>
              <a:rPr lang="en-US" sz="2200">
                <a:solidFill>
                  <a:schemeClr val="tx2">
                    <a:lumMod val="75000"/>
                    <a:lumOff val="25000"/>
                  </a:schemeClr>
                </a:solidFill>
              </a:rPr>
              <a:t> addresses</a:t>
            </a:r>
          </a:p>
          <a:p>
            <a:pPr marL="342900" indent="-342900">
              <a:buFont typeface="Wingdings" panose="05000000000000000000" pitchFamily="2" charset="2"/>
              <a:buChar char="§"/>
            </a:pPr>
            <a:r>
              <a:rPr lang="en-US" sz="2200">
                <a:solidFill>
                  <a:schemeClr val="tx2">
                    <a:lumMod val="75000"/>
                    <a:lumOff val="25000"/>
                  </a:schemeClr>
                </a:solidFill>
              </a:rPr>
              <a:t>Include a subject </a:t>
            </a:r>
            <a:endParaRPr lang="en-US" sz="2100">
              <a:solidFill>
                <a:schemeClr val="tx2">
                  <a:lumMod val="75000"/>
                  <a:lumOff val="25000"/>
                </a:schemeClr>
              </a:solidFill>
            </a:endParaRPr>
          </a:p>
          <a:p>
            <a:pPr marL="342900" indent="-342900">
              <a:buFont typeface="Wingdings" panose="05000000000000000000" pitchFamily="2" charset="2"/>
              <a:buChar char="§"/>
            </a:pPr>
            <a:r>
              <a:rPr lang="en-US" sz="2200">
                <a:solidFill>
                  <a:schemeClr val="tx2">
                    <a:lumMod val="75000"/>
                    <a:lumOff val="25000"/>
                  </a:schemeClr>
                </a:solidFill>
              </a:rPr>
              <a:t>Include your contact information</a:t>
            </a:r>
          </a:p>
          <a:p>
            <a:pPr marL="342900" indent="-342900">
              <a:buFont typeface="Wingdings" panose="05000000000000000000" pitchFamily="2" charset="2"/>
              <a:buChar char="§"/>
            </a:pPr>
            <a:endParaRPr lang="en-US"/>
          </a:p>
        </p:txBody>
      </p:sp>
      <p:pic>
        <p:nvPicPr>
          <p:cNvPr id="12" name="Content Placeholder 11">
            <a:extLst>
              <a:ext uri="{FF2B5EF4-FFF2-40B4-BE49-F238E27FC236}">
                <a16:creationId xmlns:a16="http://schemas.microsoft.com/office/drawing/2014/main" id="{33BE7A15-9C82-BC24-45A3-2CE7552C4381}"/>
              </a:ext>
            </a:extLst>
          </p:cNvPr>
          <p:cNvPicPr>
            <a:picLocks noGrp="1" noChangeAspect="1"/>
          </p:cNvPicPr>
          <p:nvPr>
            <p:ph sz="half" idx="2"/>
          </p:nvPr>
        </p:nvPicPr>
        <p:blipFill>
          <a:blip r:embed="rId3"/>
          <a:stretch>
            <a:fillRect/>
          </a:stretch>
        </p:blipFill>
        <p:spPr>
          <a:xfrm>
            <a:off x="838201" y="2505075"/>
            <a:ext cx="4666488" cy="3684588"/>
          </a:xfrm>
          <a:prstGeom prst="rect">
            <a:avLst/>
          </a:prstGeom>
        </p:spPr>
      </p:pic>
      <p:pic>
        <p:nvPicPr>
          <p:cNvPr id="10" name="Content Placeholder 9">
            <a:extLst>
              <a:ext uri="{FF2B5EF4-FFF2-40B4-BE49-F238E27FC236}">
                <a16:creationId xmlns:a16="http://schemas.microsoft.com/office/drawing/2014/main" id="{90CAF672-A899-F08E-8D4B-95D1D51D3909}"/>
              </a:ext>
            </a:extLst>
          </p:cNvPr>
          <p:cNvPicPr>
            <a:picLocks noGrp="1" noChangeAspect="1"/>
          </p:cNvPicPr>
          <p:nvPr>
            <p:ph sz="quarter" idx="4"/>
          </p:nvPr>
        </p:nvPicPr>
        <p:blipFill>
          <a:blip r:embed="rId4"/>
          <a:stretch>
            <a:fillRect/>
          </a:stretch>
        </p:blipFill>
        <p:spPr>
          <a:xfrm>
            <a:off x="6426644" y="2505075"/>
            <a:ext cx="4756468" cy="3526704"/>
          </a:xfrm>
          <a:prstGeom prst="rect">
            <a:avLst/>
          </a:prstGeom>
        </p:spPr>
      </p:pic>
      <p:sp>
        <p:nvSpPr>
          <p:cNvPr id="7" name="Date Placeholder 6">
            <a:extLst>
              <a:ext uri="{FF2B5EF4-FFF2-40B4-BE49-F238E27FC236}">
                <a16:creationId xmlns:a16="http://schemas.microsoft.com/office/drawing/2014/main" id="{37D28B8D-E464-D08B-0ED9-8DAF0D9DEC27}"/>
              </a:ext>
            </a:extLst>
          </p:cNvPr>
          <p:cNvSpPr>
            <a:spLocks noGrp="1"/>
          </p:cNvSpPr>
          <p:nvPr>
            <p:ph type="dt" sz="half" idx="10"/>
          </p:nvPr>
        </p:nvSpPr>
        <p:spPr/>
        <p:txBody>
          <a:bodyPr/>
          <a:lstStyle/>
          <a:p>
            <a:r>
              <a:rPr lang="en-US"/>
              <a:t>7/21/2026</a:t>
            </a:r>
          </a:p>
        </p:txBody>
      </p:sp>
      <p:sp>
        <p:nvSpPr>
          <p:cNvPr id="4" name="Slide Number Placeholder 3">
            <a:extLst>
              <a:ext uri="{FF2B5EF4-FFF2-40B4-BE49-F238E27FC236}">
                <a16:creationId xmlns:a16="http://schemas.microsoft.com/office/drawing/2014/main" id="{2E1AF7B6-4FDB-1966-D150-8C9C65B29793}"/>
              </a:ext>
            </a:extLst>
          </p:cNvPr>
          <p:cNvSpPr>
            <a:spLocks noGrp="1"/>
          </p:cNvSpPr>
          <p:nvPr>
            <p:ph type="sldNum" sz="quarter" idx="12"/>
          </p:nvPr>
        </p:nvSpPr>
        <p:spPr/>
        <p:txBody>
          <a:bodyPr/>
          <a:lstStyle/>
          <a:p>
            <a:fld id="{48FD3572-B86B-4083-B953-5D27BE9E57C8}" type="slidenum">
              <a:rPr lang="en-US" smtClean="0"/>
              <a:t>81</a:t>
            </a:fld>
            <a:endParaRPr lang="en-US"/>
          </a:p>
        </p:txBody>
      </p:sp>
      <p:sp>
        <p:nvSpPr>
          <p:cNvPr id="13" name="Text Placeholder 2">
            <a:extLst>
              <a:ext uri="{FF2B5EF4-FFF2-40B4-BE49-F238E27FC236}">
                <a16:creationId xmlns:a16="http://schemas.microsoft.com/office/drawing/2014/main" id="{33347D3D-79D6-73BA-C746-9A627434BFA8}"/>
              </a:ext>
            </a:extLst>
          </p:cNvPr>
          <p:cNvSpPr txBox="1">
            <a:spLocks/>
          </p:cNvSpPr>
          <p:nvPr/>
        </p:nvSpPr>
        <p:spPr>
          <a:xfrm>
            <a:off x="6318345" y="1253900"/>
            <a:ext cx="5157787" cy="1507205"/>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3000" u="sng">
                <a:solidFill>
                  <a:schemeClr val="tx2">
                    <a:lumMod val="75000"/>
                    <a:lumOff val="25000"/>
                  </a:schemeClr>
                </a:solidFill>
              </a:rPr>
              <a:t>Don’t</a:t>
            </a:r>
          </a:p>
          <a:p>
            <a:pPr marL="342900" indent="-342900">
              <a:buFont typeface="Wingdings" panose="05000000000000000000" pitchFamily="2" charset="2"/>
              <a:buChar char="§"/>
            </a:pPr>
            <a:r>
              <a:rPr lang="en-US" sz="2100">
                <a:solidFill>
                  <a:schemeClr val="tx2">
                    <a:lumMod val="75000"/>
                    <a:lumOff val="25000"/>
                  </a:schemeClr>
                </a:solidFill>
              </a:rPr>
              <a:t>Use personal email addresses</a:t>
            </a:r>
          </a:p>
          <a:p>
            <a:pPr marL="342900" indent="-342900">
              <a:buFont typeface="Wingdings" panose="05000000000000000000" pitchFamily="2" charset="2"/>
              <a:buChar char="§"/>
            </a:pPr>
            <a:r>
              <a:rPr lang="en-US" sz="2100">
                <a:solidFill>
                  <a:schemeClr val="tx2">
                    <a:lumMod val="75000"/>
                    <a:lumOff val="25000"/>
                  </a:schemeClr>
                </a:solidFill>
              </a:rPr>
              <a:t>Leave subject line blank</a:t>
            </a:r>
          </a:p>
          <a:p>
            <a:pPr marL="342900" indent="-342900">
              <a:buFont typeface="Wingdings" panose="05000000000000000000" pitchFamily="2" charset="2"/>
              <a:buChar char="§"/>
            </a:pPr>
            <a:r>
              <a:rPr lang="en-US" sz="2100">
                <a:solidFill>
                  <a:schemeClr val="tx2">
                    <a:lumMod val="75000"/>
                    <a:lumOff val="25000"/>
                  </a:schemeClr>
                </a:solidFill>
              </a:rPr>
              <a:t>Forget your contact information</a:t>
            </a:r>
          </a:p>
          <a:p>
            <a:pPr marL="342900" indent="-342900">
              <a:buFont typeface="Wingdings" panose="05000000000000000000" pitchFamily="2" charset="2"/>
              <a:buChar char="§"/>
            </a:pPr>
            <a:endParaRPr lang="en-US"/>
          </a:p>
        </p:txBody>
      </p:sp>
      <p:pic>
        <p:nvPicPr>
          <p:cNvPr id="16" name="Picture 2">
            <a:extLst>
              <a:ext uri="{FF2B5EF4-FFF2-40B4-BE49-F238E27FC236}">
                <a16:creationId xmlns:a16="http://schemas.microsoft.com/office/drawing/2014/main" id="{48951337-466E-3F2A-2FCB-5DB12FABDF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6" y="17617"/>
            <a:ext cx="1202054" cy="1192393"/>
          </a:xfrm>
          <a:prstGeom prst="rect">
            <a:avLst/>
          </a:prstGeom>
          <a:noFill/>
          <a:extLst>
            <a:ext uri="{909E8E84-426E-40DD-AFC4-6F175D3DCCD1}">
              <a14:hiddenFill xmlns:a14="http://schemas.microsoft.com/office/drawing/2010/main">
                <a:solidFill>
                  <a:srgbClr val="FFFFFF"/>
                </a:solidFill>
              </a14:hiddenFill>
            </a:ext>
          </a:extLst>
        </p:spPr>
      </p:pic>
      <p:pic>
        <p:nvPicPr>
          <p:cNvPr id="5" name="More Info">
            <a:extLst>
              <a:ext uri="{FF2B5EF4-FFF2-40B4-BE49-F238E27FC236}">
                <a16:creationId xmlns:a16="http://schemas.microsoft.com/office/drawing/2014/main" id="{FE33A5C0-6723-E377-703B-2BA5B0FB0338}"/>
              </a:ext>
            </a:extLst>
          </p:cNvPr>
          <p:cNvPicPr>
            <a:picLocks noChangeAspect="1"/>
          </p:cNvPicPr>
          <p:nvPr/>
        </p:nvPicPr>
        <p:blipFill>
          <a:blip r:embed="rId6"/>
          <a:srcRect l="30498" t="33881" r="685" b="12"/>
          <a:stretch>
            <a:fillRect/>
          </a:stretch>
        </p:blipFill>
        <p:spPr>
          <a:xfrm>
            <a:off x="10530840" y="42888"/>
            <a:ext cx="1645920" cy="884530"/>
          </a:xfrm>
          <a:prstGeom prst="rect">
            <a:avLst/>
          </a:prstGeom>
        </p:spPr>
      </p:pic>
      <p:sp>
        <p:nvSpPr>
          <p:cNvPr id="6" name="Rectangle: Rounded Corners 5">
            <a:extLst>
              <a:ext uri="{FF2B5EF4-FFF2-40B4-BE49-F238E27FC236}">
                <a16:creationId xmlns:a16="http://schemas.microsoft.com/office/drawing/2014/main" id="{82DBB754-7155-A085-C2BE-F427297C0409}"/>
              </a:ext>
            </a:extLst>
          </p:cNvPr>
          <p:cNvSpPr/>
          <p:nvPr/>
        </p:nvSpPr>
        <p:spPr>
          <a:xfrm>
            <a:off x="4734560" y="1516983"/>
            <a:ext cx="6849871" cy="4347886"/>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Please reach out to the HCBSProviders email for any policy, enrollment, education, or general inquiries.  </a:t>
            </a:r>
          </a:p>
          <a:p>
            <a:endParaRPr lang="en-US">
              <a:latin typeface="+mj-lt"/>
            </a:endParaRPr>
          </a:p>
          <a:p>
            <a:r>
              <a:rPr lang="en-US">
                <a:latin typeface="+mj-lt"/>
              </a:rPr>
              <a:t>In order to supply you with a sufficient response to a question, our team will need to know (1) who you are, </a:t>
            </a:r>
          </a:p>
          <a:p>
            <a:r>
              <a:rPr lang="en-US">
                <a:latin typeface="+mj-lt"/>
              </a:rPr>
              <a:t>(2) how to contact you/your agency, </a:t>
            </a:r>
          </a:p>
          <a:p>
            <a:r>
              <a:rPr lang="en-US">
                <a:latin typeface="+mj-lt"/>
              </a:rPr>
              <a:t>(3) the provider ID, and </a:t>
            </a:r>
          </a:p>
          <a:p>
            <a:r>
              <a:rPr lang="en-US">
                <a:latin typeface="+mj-lt"/>
              </a:rPr>
              <a:t>(4) the actual question.  </a:t>
            </a:r>
          </a:p>
          <a:p>
            <a:endParaRPr lang="en-US">
              <a:latin typeface="+mj-lt"/>
            </a:endParaRPr>
          </a:p>
          <a:p>
            <a:r>
              <a:rPr lang="en-US">
                <a:latin typeface="+mj-lt"/>
              </a:rPr>
              <a:t>Remember to always include the subject line so that we may be able to know the topic at hand.</a:t>
            </a:r>
          </a:p>
        </p:txBody>
      </p:sp>
    </p:spTree>
    <p:extLst>
      <p:ext uri="{BB962C8B-B14F-4D97-AF65-F5344CB8AC3E}">
        <p14:creationId xmlns:p14="http://schemas.microsoft.com/office/powerpoint/2010/main" val="733596814"/>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P spid="6" grpId="1"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BCD8D-CBC6-869B-9A81-DCE21A1A6924}"/>
            </a:ext>
          </a:extLst>
        </p:cNvPr>
        <p:cNvGrpSpPr/>
        <p:nvPr/>
      </p:nvGrpSpPr>
      <p:grpSpPr>
        <a:xfrm>
          <a:off x="0" y="0"/>
          <a:ext cx="0" cy="0"/>
          <a:chOff x="0" y="0"/>
          <a:chExt cx="0" cy="0"/>
        </a:xfrm>
      </p:grpSpPr>
      <p:sp>
        <p:nvSpPr>
          <p:cNvPr id="7" name="Rectangle: Rounded Corners 4">
            <a:extLst>
              <a:ext uri="{FF2B5EF4-FFF2-40B4-BE49-F238E27FC236}">
                <a16:creationId xmlns:a16="http://schemas.microsoft.com/office/drawing/2014/main" id="{E5A2F6A9-C7CF-3143-4786-C899834025B6}"/>
              </a:ext>
            </a:extLst>
          </p:cNvPr>
          <p:cNvSpPr txBox="1">
            <a:spLocks noGrp="1"/>
          </p:cNvSpPr>
          <p:nvPr>
            <p:ph type="title"/>
          </p:nvPr>
        </p:nvSpPr>
        <p:spPr>
          <a:xfrm>
            <a:off x="838200" y="264636"/>
            <a:ext cx="10515600" cy="132556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2870" tIns="102870" rIns="102870" bIns="102870" numCol="1" spcCol="1270" anchor="ctr" anchorCtr="0">
            <a:noAutofit/>
            <a:sp3d extrusionH="57150">
              <a:bevelT w="38100" h="38100"/>
            </a:sp3d>
          </a:bodyPr>
          <a:lstStyle/>
          <a:p>
            <a:pPr marL="0" lvl="0" indent="0" algn="ctr" defTabSz="1200150">
              <a:lnSpc>
                <a:spcPct val="90000"/>
              </a:lnSpc>
              <a:spcBef>
                <a:spcPct val="0"/>
              </a:spcBef>
              <a:spcAft>
                <a:spcPct val="35000"/>
              </a:spcAft>
              <a:buNone/>
            </a:pPr>
            <a:r>
              <a:rPr lang="en-US" sz="4400" b="1">
                <a:solidFill>
                  <a:schemeClr val="tx2">
                    <a:lumMod val="75000"/>
                    <a:lumOff val="25000"/>
                  </a:schemeClr>
                </a:solidFill>
                <a:latin typeface="+mj-lt"/>
                <a:cs typeface="Times New Roman" panose="02020603050405020304" pitchFamily="18" charset="0"/>
              </a:rPr>
              <a:t>Professional Provider Etiquette</a:t>
            </a:r>
            <a:endParaRPr lang="en-US" sz="4400" b="1" kern="1200">
              <a:solidFill>
                <a:schemeClr val="tx2">
                  <a:lumMod val="75000"/>
                  <a:lumOff val="25000"/>
                </a:schemeClr>
              </a:solidFill>
              <a:latin typeface="+mj-lt"/>
              <a:cs typeface="Times New Roman" panose="02020603050405020304" pitchFamily="18" charset="0"/>
            </a:endParaRPr>
          </a:p>
        </p:txBody>
      </p:sp>
      <p:sp>
        <p:nvSpPr>
          <p:cNvPr id="3" name="Content Placeholder 2">
            <a:extLst>
              <a:ext uri="{FF2B5EF4-FFF2-40B4-BE49-F238E27FC236}">
                <a16:creationId xmlns:a16="http://schemas.microsoft.com/office/drawing/2014/main" id="{591CE389-1F96-23C4-B9F2-24A432811E02}"/>
              </a:ext>
            </a:extLst>
          </p:cNvPr>
          <p:cNvSpPr>
            <a:spLocks noGrp="1"/>
          </p:cNvSpPr>
          <p:nvPr>
            <p:ph sz="half" idx="1"/>
          </p:nvPr>
        </p:nvSpPr>
        <p:spPr>
          <a:xfrm>
            <a:off x="254508" y="1759745"/>
            <a:ext cx="5841491" cy="4321015"/>
          </a:xfrm>
        </p:spPr>
        <p:txBody>
          <a:bodyPr>
            <a:normAutofit fontScale="92500" lnSpcReduction="20000"/>
          </a:bodyPr>
          <a:lstStyle/>
          <a:p>
            <a:pPr marL="0" indent="0" algn="ctr">
              <a:buNone/>
            </a:pPr>
            <a:r>
              <a:rPr lang="en-US" sz="2200" b="1" u="sng">
                <a:solidFill>
                  <a:schemeClr val="tx2">
                    <a:lumMod val="75000"/>
                    <a:lumOff val="25000"/>
                  </a:schemeClr>
                </a:solidFill>
              </a:rPr>
              <a:t>Sharing</a:t>
            </a:r>
            <a:r>
              <a:rPr lang="en-US" sz="3400" b="1" u="sng"/>
              <a:t> </a:t>
            </a:r>
            <a:r>
              <a:rPr lang="en-US" sz="2200" b="1" u="sng">
                <a:solidFill>
                  <a:schemeClr val="tx2">
                    <a:lumMod val="75000"/>
                    <a:lumOff val="25000"/>
                  </a:schemeClr>
                </a:solidFill>
              </a:rPr>
              <a:t>Credentials</a:t>
            </a:r>
          </a:p>
          <a:p>
            <a:pPr>
              <a:buFont typeface="Wingdings" panose="05000000000000000000" pitchFamily="2" charset="2"/>
              <a:buChar char="§"/>
            </a:pPr>
            <a:r>
              <a:rPr lang="en-US" sz="2200">
                <a:solidFill>
                  <a:schemeClr val="tx2">
                    <a:lumMod val="75000"/>
                    <a:lumOff val="25000"/>
                  </a:schemeClr>
                </a:solidFill>
              </a:rPr>
              <a:t>When accessing any system for the MS Division of Medicaid, whether that be MESA, HHAX or other EVV systems, or any other system that may contain MS Medicaid Beneficiary data, each user must have their own unique Username and Password. Credentials are the equivalent to a digital signature for these systems and are never to be shared amongst multiple staff. </a:t>
            </a:r>
          </a:p>
          <a:p>
            <a:pPr>
              <a:buFont typeface="Wingdings" panose="05000000000000000000" pitchFamily="2" charset="2"/>
              <a:buChar char="§"/>
            </a:pPr>
            <a:endParaRPr lang="en-US" sz="2200">
              <a:solidFill>
                <a:schemeClr val="tx2">
                  <a:lumMod val="75000"/>
                  <a:lumOff val="25000"/>
                </a:schemeClr>
              </a:solidFill>
            </a:endParaRPr>
          </a:p>
          <a:p>
            <a:pPr>
              <a:buFont typeface="Wingdings" panose="05000000000000000000" pitchFamily="2" charset="2"/>
              <a:buChar char="§"/>
            </a:pPr>
            <a:r>
              <a:rPr lang="en-US" sz="2200">
                <a:solidFill>
                  <a:schemeClr val="tx2">
                    <a:lumMod val="75000"/>
                    <a:lumOff val="25000"/>
                  </a:schemeClr>
                </a:solidFill>
              </a:rPr>
              <a:t>If you currently have staff which share credentials, new user accounts must be set up immediately and any shared passwords must be reset to ensure security. Credentials for staff who are no longer employed with your agency must be immediately deactivated.</a:t>
            </a:r>
          </a:p>
          <a:p>
            <a:endParaRPr lang="en-US"/>
          </a:p>
        </p:txBody>
      </p:sp>
      <p:sp>
        <p:nvSpPr>
          <p:cNvPr id="5" name="Date Placeholder 4">
            <a:extLst>
              <a:ext uri="{FF2B5EF4-FFF2-40B4-BE49-F238E27FC236}">
                <a16:creationId xmlns:a16="http://schemas.microsoft.com/office/drawing/2014/main" id="{5B648A98-137F-7B4C-1492-EA096FB5A904}"/>
              </a:ext>
            </a:extLst>
          </p:cNvPr>
          <p:cNvSpPr>
            <a:spLocks noGrp="1"/>
          </p:cNvSpPr>
          <p:nvPr>
            <p:ph type="dt" sz="half" idx="10"/>
          </p:nvPr>
        </p:nvSpPr>
        <p:spPr/>
        <p:txBody>
          <a:bodyPr/>
          <a:lstStyle/>
          <a:p>
            <a:r>
              <a:rPr lang="en-US"/>
              <a:t>7/21/2026</a:t>
            </a:r>
          </a:p>
        </p:txBody>
      </p:sp>
      <p:sp>
        <p:nvSpPr>
          <p:cNvPr id="2" name="Slide Number Placeholder 1">
            <a:extLst>
              <a:ext uri="{FF2B5EF4-FFF2-40B4-BE49-F238E27FC236}">
                <a16:creationId xmlns:a16="http://schemas.microsoft.com/office/drawing/2014/main" id="{08A5A194-3AD9-EF5C-8FA7-E9AAD36DFD45}"/>
              </a:ext>
            </a:extLst>
          </p:cNvPr>
          <p:cNvSpPr>
            <a:spLocks noGrp="1"/>
          </p:cNvSpPr>
          <p:nvPr>
            <p:ph type="sldNum" sz="quarter" idx="12"/>
          </p:nvPr>
        </p:nvSpPr>
        <p:spPr/>
        <p:txBody>
          <a:bodyPr/>
          <a:lstStyle/>
          <a:p>
            <a:fld id="{48FD3572-B86B-4083-B953-5D27BE9E57C8}" type="slidenum">
              <a:rPr lang="en-US" smtClean="0"/>
              <a:t>82</a:t>
            </a:fld>
            <a:endParaRPr lang="en-US"/>
          </a:p>
        </p:txBody>
      </p:sp>
      <p:sp>
        <p:nvSpPr>
          <p:cNvPr id="4" name="TextBox 3">
            <a:extLst>
              <a:ext uri="{FF2B5EF4-FFF2-40B4-BE49-F238E27FC236}">
                <a16:creationId xmlns:a16="http://schemas.microsoft.com/office/drawing/2014/main" id="{5B8C3B83-E869-27D2-87F1-DC3FB3011DB6}"/>
              </a:ext>
            </a:extLst>
          </p:cNvPr>
          <p:cNvSpPr txBox="1"/>
          <p:nvPr/>
        </p:nvSpPr>
        <p:spPr>
          <a:xfrm>
            <a:off x="6574536" y="1759745"/>
            <a:ext cx="5285232" cy="3733651"/>
          </a:xfrm>
          <a:prstGeom prst="rect">
            <a:avLst/>
          </a:prstGeom>
          <a:noFill/>
        </p:spPr>
        <p:txBody>
          <a:bodyPr wrap="square" rtlCol="0">
            <a:spAutoFit/>
          </a:bodyPr>
          <a:lstStyle/>
          <a:p>
            <a:pPr algn="ctr"/>
            <a:r>
              <a:rPr lang="en-US" sz="2000" b="1" u="sng">
                <a:solidFill>
                  <a:schemeClr val="tx2">
                    <a:lumMod val="75000"/>
                    <a:lumOff val="25000"/>
                  </a:schemeClr>
                </a:solidFill>
              </a:rPr>
              <a:t>Protecting</a:t>
            </a:r>
            <a:r>
              <a:rPr lang="en-US" b="1" u="sng"/>
              <a:t> </a:t>
            </a:r>
            <a:r>
              <a:rPr lang="en-US" sz="2000" b="1" u="sng">
                <a:solidFill>
                  <a:schemeClr val="tx2">
                    <a:lumMod val="75000"/>
                    <a:lumOff val="25000"/>
                  </a:schemeClr>
                </a:solidFill>
              </a:rPr>
              <a:t>PHI</a:t>
            </a:r>
          </a:p>
          <a:p>
            <a:pPr marL="342900" indent="-342900">
              <a:lnSpc>
                <a:spcPct val="70000"/>
              </a:lnSpc>
              <a:spcBef>
                <a:spcPts val="1000"/>
              </a:spcBef>
              <a:buFont typeface="Wingdings" panose="05000000000000000000" pitchFamily="2" charset="2"/>
              <a:buChar char="§"/>
            </a:pPr>
            <a:r>
              <a:rPr lang="en-US" sz="2000">
                <a:solidFill>
                  <a:schemeClr val="tx2">
                    <a:lumMod val="75000"/>
                    <a:lumOff val="25000"/>
                  </a:schemeClr>
                </a:solidFill>
              </a:rPr>
              <a:t>Protected Health Information (PHI) must be secured at all times. PHI refers to any health data that identifies a specific individual, including Member Names, Medicaid IDs, Address, Medical History, PSS data, etc.</a:t>
            </a:r>
          </a:p>
          <a:p>
            <a:pPr marL="342900" indent="-342900">
              <a:lnSpc>
                <a:spcPct val="70000"/>
              </a:lnSpc>
              <a:spcBef>
                <a:spcPts val="1000"/>
              </a:spcBef>
              <a:buFont typeface="Wingdings" panose="05000000000000000000" pitchFamily="2" charset="2"/>
              <a:buChar char="§"/>
            </a:pPr>
            <a:endParaRPr lang="en-US" sz="1050">
              <a:solidFill>
                <a:schemeClr val="tx2">
                  <a:lumMod val="75000"/>
                  <a:lumOff val="25000"/>
                </a:schemeClr>
              </a:solidFill>
            </a:endParaRPr>
          </a:p>
          <a:p>
            <a:pPr marL="342900" indent="-342900">
              <a:lnSpc>
                <a:spcPct val="70000"/>
              </a:lnSpc>
              <a:spcBef>
                <a:spcPts val="1000"/>
              </a:spcBef>
              <a:buFont typeface="Wingdings" panose="05000000000000000000" pitchFamily="2" charset="2"/>
              <a:buChar char="§"/>
            </a:pPr>
            <a:r>
              <a:rPr lang="en-US" sz="2000">
                <a:solidFill>
                  <a:schemeClr val="tx2">
                    <a:lumMod val="75000"/>
                    <a:lumOff val="25000"/>
                  </a:schemeClr>
                </a:solidFill>
              </a:rPr>
              <a:t>PHI must never be shared via emails which are not encrypted. It must never be shared on personal mobile devices, via text, especially in group chats which may include individuals not relevant to the member’s care. </a:t>
            </a:r>
          </a:p>
          <a:p>
            <a:pPr marL="342900" indent="-342900">
              <a:lnSpc>
                <a:spcPct val="70000"/>
              </a:lnSpc>
              <a:spcBef>
                <a:spcPts val="1000"/>
              </a:spcBef>
              <a:buFont typeface="Wingdings" panose="05000000000000000000" pitchFamily="2" charset="2"/>
              <a:buChar char="§"/>
            </a:pPr>
            <a:endParaRPr lang="en-US" sz="1050">
              <a:solidFill>
                <a:schemeClr val="tx2">
                  <a:lumMod val="75000"/>
                  <a:lumOff val="25000"/>
                </a:schemeClr>
              </a:solidFill>
            </a:endParaRPr>
          </a:p>
        </p:txBody>
      </p:sp>
      <p:pic>
        <p:nvPicPr>
          <p:cNvPr id="8" name="Picture 2">
            <a:extLst>
              <a:ext uri="{FF2B5EF4-FFF2-40B4-BE49-F238E27FC236}">
                <a16:creationId xmlns:a16="http://schemas.microsoft.com/office/drawing/2014/main" id="{2790FCD2-11FB-4FCB-C78E-7299C77DDE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00" y="39894"/>
            <a:ext cx="1202054" cy="1192393"/>
          </a:xfrm>
          <a:prstGeom prst="rect">
            <a:avLst/>
          </a:prstGeom>
          <a:noFill/>
          <a:extLst>
            <a:ext uri="{909E8E84-426E-40DD-AFC4-6F175D3DCCD1}">
              <a14:hiddenFill xmlns:a14="http://schemas.microsoft.com/office/drawing/2010/main">
                <a:solidFill>
                  <a:srgbClr val="FFFFFF"/>
                </a:solidFill>
              </a14:hiddenFill>
            </a:ext>
          </a:extLst>
        </p:spPr>
      </p:pic>
      <p:pic>
        <p:nvPicPr>
          <p:cNvPr id="6" name="More Info">
            <a:extLst>
              <a:ext uri="{FF2B5EF4-FFF2-40B4-BE49-F238E27FC236}">
                <a16:creationId xmlns:a16="http://schemas.microsoft.com/office/drawing/2014/main" id="{628305D3-9DBF-B184-2B76-45E174F07C26}"/>
              </a:ext>
            </a:extLst>
          </p:cNvPr>
          <p:cNvPicPr>
            <a:picLocks noChangeAspect="1"/>
          </p:cNvPicPr>
          <p:nvPr/>
        </p:nvPicPr>
        <p:blipFill>
          <a:blip r:embed="rId4"/>
          <a:srcRect l="30498" t="33881" r="685" b="12"/>
          <a:stretch>
            <a:fillRect/>
          </a:stretch>
        </p:blipFill>
        <p:spPr>
          <a:xfrm>
            <a:off x="10530840" y="42888"/>
            <a:ext cx="1645920" cy="884530"/>
          </a:xfrm>
          <a:prstGeom prst="rect">
            <a:avLst/>
          </a:prstGeom>
        </p:spPr>
      </p:pic>
      <p:sp>
        <p:nvSpPr>
          <p:cNvPr id="9" name="Rectangle: Rounded Corners 8">
            <a:extLst>
              <a:ext uri="{FF2B5EF4-FFF2-40B4-BE49-F238E27FC236}">
                <a16:creationId xmlns:a16="http://schemas.microsoft.com/office/drawing/2014/main" id="{241AD88D-63E4-A834-5850-79B7D27238D4}"/>
              </a:ext>
            </a:extLst>
          </p:cNvPr>
          <p:cNvSpPr/>
          <p:nvPr/>
        </p:nvSpPr>
        <p:spPr>
          <a:xfrm>
            <a:off x="2331720" y="1452627"/>
            <a:ext cx="7650480" cy="4347886"/>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atin typeface="+mj-lt"/>
              </a:rPr>
              <a:t>Providers are responsible for safeguarding the confidentiality of applicant and beneficiary information in all forms to prevent unauthorized disclosure.  According to the HIPPA Security Rule, providers must also implement technical policies and procedures for electronic information systems that maintain electronic protected health information to allow access only to those persons or software programs that have been granted access rights as specified in the Code of Federal Regulations Title 45.</a:t>
            </a:r>
          </a:p>
          <a:p>
            <a:endParaRPr lang="en-US">
              <a:latin typeface="+mj-lt"/>
            </a:endParaRPr>
          </a:p>
          <a:p>
            <a:r>
              <a:rPr lang="en-US">
                <a:latin typeface="+mj-lt"/>
              </a:rPr>
              <a:t>As a general reminder, the subject line of an email must never contain PHI as subject lines themselves cannot be encrypted.  Also, do not share credentials when accessing any system for the MS Division of Medicaid.  A unique ID must be used in order to track and uphold proper user management.</a:t>
            </a:r>
          </a:p>
        </p:txBody>
      </p:sp>
    </p:spTree>
    <p:extLst>
      <p:ext uri="{BB962C8B-B14F-4D97-AF65-F5344CB8AC3E}">
        <p14:creationId xmlns:p14="http://schemas.microsoft.com/office/powerpoint/2010/main" val="2675552707"/>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9" grpId="0" animBg="1"/>
      <p:bldP spid="9" grpId="1"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Graphical user interface&#10;&#10;AI-generated content may be incorrect.">
            <a:extLst>
              <a:ext uri="{FF2B5EF4-FFF2-40B4-BE49-F238E27FC236}">
                <a16:creationId xmlns:a16="http://schemas.microsoft.com/office/drawing/2014/main" id="{D0615D2F-A1F5-5490-68DF-94D3D3D37D9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5891" r="14943"/>
          <a:stretch/>
        </p:blipFill>
        <p:spPr>
          <a:xfrm>
            <a:off x="6500813" y="4194357"/>
            <a:ext cx="3080843" cy="2663008"/>
          </a:xfrm>
          <a:prstGeom prst="rect">
            <a:avLst/>
          </a:prstGeom>
          <a:effectLst>
            <a:softEdge rad="127000"/>
          </a:effectLst>
        </p:spPr>
      </p:pic>
      <p:sp>
        <p:nvSpPr>
          <p:cNvPr id="5" name="TextBox 4">
            <a:extLst>
              <a:ext uri="{FF2B5EF4-FFF2-40B4-BE49-F238E27FC236}">
                <a16:creationId xmlns:a16="http://schemas.microsoft.com/office/drawing/2014/main" id="{65735417-C7E2-0CE5-CC94-34291110AAB8}"/>
              </a:ext>
            </a:extLst>
          </p:cNvPr>
          <p:cNvSpPr txBox="1"/>
          <p:nvPr/>
        </p:nvSpPr>
        <p:spPr>
          <a:xfrm>
            <a:off x="2916" y="160406"/>
            <a:ext cx="12186090" cy="827720"/>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4400" b="1">
                <a:solidFill>
                  <a:schemeClr val="tx2">
                    <a:lumMod val="75000"/>
                    <a:lumOff val="25000"/>
                  </a:schemeClr>
                </a:solidFill>
                <a:latin typeface="+mj-lt"/>
                <a:ea typeface="+mj-ea"/>
                <a:cs typeface="+mj-cs"/>
              </a:rPr>
              <a:t>Resources for Success</a:t>
            </a:r>
            <a:endParaRPr lang="en-US">
              <a:ea typeface="+mj-ea"/>
              <a:cs typeface="+mj-cs"/>
            </a:endParaRPr>
          </a:p>
        </p:txBody>
      </p:sp>
      <p:sp>
        <p:nvSpPr>
          <p:cNvPr id="3" name="Content Placeholder 2">
            <a:extLst>
              <a:ext uri="{FF2B5EF4-FFF2-40B4-BE49-F238E27FC236}">
                <a16:creationId xmlns:a16="http://schemas.microsoft.com/office/drawing/2014/main" id="{9F2CFB96-99ED-BF7B-4822-8A8B75F0CA66}"/>
              </a:ext>
            </a:extLst>
          </p:cNvPr>
          <p:cNvSpPr>
            <a:spLocks noGrp="1"/>
          </p:cNvSpPr>
          <p:nvPr>
            <p:ph idx="1"/>
          </p:nvPr>
        </p:nvSpPr>
        <p:spPr>
          <a:xfrm>
            <a:off x="191035" y="988126"/>
            <a:ext cx="11809851" cy="4812985"/>
          </a:xfrm>
          <a:effectLst>
            <a:softEdge rad="31750"/>
          </a:effectLst>
        </p:spPr>
        <p:txBody>
          <a:bodyPr vert="horz" lIns="91440" tIns="45720" rIns="91440" bIns="45720" rtlCol="0" anchor="ctr">
            <a:normAutofit/>
          </a:bodyPr>
          <a:lstStyle/>
          <a:p>
            <a:pPr>
              <a:buFont typeface="Wingdings" panose="05000000000000000000" pitchFamily="2" charset="2"/>
              <a:buChar char="§"/>
            </a:pPr>
            <a:r>
              <a:rPr lang="en-US" sz="2000" b="1">
                <a:solidFill>
                  <a:schemeClr val="tx2">
                    <a:lumMod val="75000"/>
                    <a:lumOff val="25000"/>
                  </a:schemeClr>
                </a:solidFill>
              </a:rPr>
              <a:t>Policy Updates: </a:t>
            </a:r>
            <a:r>
              <a:rPr lang="en-US" sz="2000">
                <a:solidFill>
                  <a:schemeClr val="tx2">
                    <a:lumMod val="75000"/>
                    <a:lumOff val="25000"/>
                  </a:schemeClr>
                </a:solidFill>
              </a:rPr>
              <a:t>Get notified when new policies are announced, email a contact name, place of business and a contact number (optional) to </a:t>
            </a:r>
            <a:r>
              <a:rPr lang="en-US" sz="2000" b="1" u="sng" err="1">
                <a:solidFill>
                  <a:srgbClr val="00B0F0"/>
                </a:solidFill>
              </a:rPr>
              <a:t>DOM</a:t>
            </a:r>
            <a:r>
              <a:rPr lang="en-US" sz="2000" b="1" err="1">
                <a:solidFill>
                  <a:srgbClr val="00B0F0"/>
                </a:solidFill>
                <a:hlinkClick r:id="rId5">
                  <a:extLst>
                    <a:ext uri="{A12FA001-AC4F-418D-AE19-62706E023703}">
                      <ahyp:hlinkClr xmlns:ahyp="http://schemas.microsoft.com/office/drawing/2018/hyperlinkcolor" val="tx"/>
                    </a:ext>
                  </a:extLst>
                </a:hlinkClick>
              </a:rPr>
              <a:t>Policy@</a:t>
            </a:r>
            <a:r>
              <a:rPr lang="en-US" sz="2000" b="1" err="1">
                <a:solidFill>
                  <a:srgbClr val="00B0F0"/>
                </a:solidFill>
                <a:hlinkClick r:id="rId6">
                  <a:extLst>
                    <a:ext uri="{A12FA001-AC4F-418D-AE19-62706E023703}">
                      <ahyp:hlinkClr xmlns:ahyp="http://schemas.microsoft.com/office/drawing/2018/hyperlinkcolor" val="tx"/>
                    </a:ext>
                  </a:extLst>
                </a:hlinkClick>
              </a:rPr>
              <a:t>medicaid</a:t>
            </a:r>
            <a:r>
              <a:rPr lang="en-US" sz="2000" b="1">
                <a:solidFill>
                  <a:srgbClr val="00B0F0"/>
                </a:solidFill>
                <a:hlinkClick r:id="rId6">
                  <a:extLst>
                    <a:ext uri="{A12FA001-AC4F-418D-AE19-62706E023703}">
                      <ahyp:hlinkClr xmlns:ahyp="http://schemas.microsoft.com/office/drawing/2018/hyperlinkcolor" val="tx"/>
                    </a:ext>
                  </a:extLst>
                </a:hlinkClick>
              </a:rPr>
              <a:t>.ms.</a:t>
            </a:r>
            <a:r>
              <a:rPr lang="en-US" sz="2000" b="1" err="1">
                <a:solidFill>
                  <a:srgbClr val="00B0F0"/>
                </a:solidFill>
                <a:hlinkClick r:id="rId5">
                  <a:extLst>
                    <a:ext uri="{A12FA001-AC4F-418D-AE19-62706E023703}">
                      <ahyp:hlinkClr xmlns:ahyp="http://schemas.microsoft.com/office/drawing/2018/hyperlinkcolor" val="tx"/>
                    </a:ext>
                  </a:extLst>
                </a:hlinkClick>
              </a:rPr>
              <a:t>Gov</a:t>
            </a:r>
            <a:endParaRPr lang="en-US" sz="2000" b="1">
              <a:solidFill>
                <a:srgbClr val="00B0F0"/>
              </a:solidFill>
            </a:endParaRPr>
          </a:p>
          <a:p>
            <a:pPr>
              <a:buFont typeface="Wingdings" panose="05000000000000000000" pitchFamily="2" charset="2"/>
              <a:buChar char="§"/>
            </a:pPr>
            <a:r>
              <a:rPr lang="en-US" sz="2000" b="1">
                <a:solidFill>
                  <a:schemeClr val="tx2">
                    <a:lumMod val="75000"/>
                    <a:lumOff val="25000"/>
                  </a:schemeClr>
                </a:solidFill>
              </a:rPr>
              <a:t>Late Breaking News: </a:t>
            </a:r>
            <a:r>
              <a:rPr lang="en-US" sz="2000">
                <a:solidFill>
                  <a:schemeClr val="tx2">
                    <a:lumMod val="75000"/>
                    <a:lumOff val="25000"/>
                  </a:schemeClr>
                </a:solidFill>
              </a:rPr>
              <a:t>To sign up to receive email alerts every time DOM posts a Late Breaking News update, just email a contact name, place of business and a contact number (optional) </a:t>
            </a:r>
            <a:r>
              <a:rPr lang="en-US" sz="2000">
                <a:solidFill>
                  <a:schemeClr val="tx2">
                    <a:lumMod val="75000"/>
                    <a:lumOff val="25000"/>
                  </a:schemeClr>
                </a:solidFill>
                <a:effectLst/>
              </a:rPr>
              <a:t>to </a:t>
            </a:r>
            <a:r>
              <a:rPr lang="en-US" sz="2000" b="1" u="sng">
                <a:solidFill>
                  <a:srgbClr val="00B0F0"/>
                </a:solidFill>
                <a:effectLst/>
                <a:hlinkClick r:id="rId7">
                  <a:extLst>
                    <a:ext uri="{A12FA001-AC4F-418D-AE19-62706E023703}">
                      <ahyp:hlinkClr xmlns:ahyp="http://schemas.microsoft.com/office/drawing/2018/hyperlinkcolor" val="tx"/>
                    </a:ext>
                  </a:extLst>
                </a:hlinkClick>
              </a:rPr>
              <a:t>LateBreakingNews@medicaid.ms.gov</a:t>
            </a:r>
            <a:endParaRPr lang="en-US" sz="2000" b="1" u="sng">
              <a:solidFill>
                <a:srgbClr val="00B0F0"/>
              </a:solidFill>
              <a:effectLst/>
            </a:endParaRPr>
          </a:p>
          <a:p>
            <a:pPr>
              <a:buFont typeface="Wingdings" panose="05000000000000000000" pitchFamily="2" charset="2"/>
              <a:buChar char="§"/>
            </a:pPr>
            <a:r>
              <a:rPr lang="en-US" sz="2000">
                <a:solidFill>
                  <a:schemeClr val="tx2">
                    <a:lumMod val="75000"/>
                    <a:lumOff val="25000"/>
                  </a:schemeClr>
                </a:solidFill>
              </a:rPr>
              <a:t>If you have questions about background checks, please contact MS Department of Health </a:t>
            </a:r>
            <a:r>
              <a:rPr lang="en-US" sz="2000" b="1">
                <a:solidFill>
                  <a:srgbClr val="00B0F0"/>
                </a:solidFill>
                <a:hlinkClick r:id="rId8">
                  <a:extLst>
                    <a:ext uri="{A12FA001-AC4F-418D-AE19-62706E023703}">
                      <ahyp:hlinkClr xmlns:ahyp="http://schemas.microsoft.com/office/drawing/2018/hyperlinkcolor" val="tx"/>
                    </a:ext>
                  </a:extLst>
                </a:hlinkClick>
              </a:rPr>
              <a:t>Julie.Henderson@msdh.ms.gov</a:t>
            </a:r>
            <a:r>
              <a:rPr lang="en-US" sz="2000" b="1">
                <a:solidFill>
                  <a:srgbClr val="00B0F0"/>
                </a:solidFill>
              </a:rPr>
              <a:t> </a:t>
            </a:r>
            <a:endParaRPr lang="en-US" sz="2000" b="1">
              <a:solidFill>
                <a:srgbClr val="00B0F0"/>
              </a:solidFill>
              <a:effectLst/>
            </a:endParaRPr>
          </a:p>
          <a:p>
            <a:pPr>
              <a:buFont typeface="Wingdings" panose="05000000000000000000" pitchFamily="2" charset="2"/>
              <a:buChar char="§"/>
            </a:pPr>
            <a:r>
              <a:rPr lang="en-US" sz="2000">
                <a:solidFill>
                  <a:schemeClr val="tx2">
                    <a:lumMod val="75000"/>
                    <a:lumOff val="25000"/>
                  </a:schemeClr>
                </a:solidFill>
              </a:rPr>
              <a:t>If you have questions about your responsibilities as an employer, please contact the U.S. Department of Labor </a:t>
            </a:r>
            <a:r>
              <a:rPr lang="en-US" sz="2000" b="1">
                <a:solidFill>
                  <a:srgbClr val="00B0F0"/>
                </a:solidFill>
                <a:hlinkClick r:id="rId9"/>
              </a:rPr>
              <a:t>https://www.dol.gov/agencies/whd/contact/local-offices</a:t>
            </a:r>
            <a:endParaRPr lang="en-US" sz="2000" b="1">
              <a:solidFill>
                <a:srgbClr val="00B0F0"/>
              </a:solidFill>
            </a:endParaRPr>
          </a:p>
          <a:p>
            <a:pPr>
              <a:buFont typeface="Wingdings" panose="05000000000000000000" pitchFamily="2" charset="2"/>
              <a:buChar char="§"/>
            </a:pPr>
            <a:r>
              <a:rPr lang="en-US" sz="2000">
                <a:solidFill>
                  <a:schemeClr val="tx2">
                    <a:lumMod val="75000"/>
                    <a:lumOff val="25000"/>
                  </a:schemeClr>
                </a:solidFill>
              </a:rPr>
              <a:t>If you are interested in joining the MS Association of Adult Day Services, you can visit their website at </a:t>
            </a:r>
            <a:r>
              <a:rPr lang="en-US" sz="2000" b="1">
                <a:solidFill>
                  <a:srgbClr val="00B0F0"/>
                </a:solidFill>
                <a:hlinkClick r:id="rId10"/>
              </a:rPr>
              <a:t>https://www.missaads.org/</a:t>
            </a:r>
            <a:endParaRPr lang="en-US" sz="2000" b="1">
              <a:solidFill>
                <a:srgbClr val="00B0F0"/>
              </a:solidFill>
            </a:endParaRPr>
          </a:p>
          <a:p>
            <a:pPr marL="0" indent="0">
              <a:buNone/>
            </a:pPr>
            <a:endParaRPr lang="en-US" sz="1400"/>
          </a:p>
          <a:p>
            <a:pPr marL="0" indent="0">
              <a:buNone/>
            </a:pPr>
            <a:endParaRPr lang="en-US" sz="1400"/>
          </a:p>
          <a:p>
            <a:pPr marL="0" indent="0">
              <a:buNone/>
            </a:pPr>
            <a:endParaRPr lang="en-US" sz="1400"/>
          </a:p>
          <a:p>
            <a:pPr marL="0"/>
            <a:endParaRPr lang="en-US" sz="1400"/>
          </a:p>
        </p:txBody>
      </p:sp>
      <p:sp>
        <p:nvSpPr>
          <p:cNvPr id="2" name="Date Placeholder 1">
            <a:extLst>
              <a:ext uri="{FF2B5EF4-FFF2-40B4-BE49-F238E27FC236}">
                <a16:creationId xmlns:a16="http://schemas.microsoft.com/office/drawing/2014/main" id="{B26AF9B1-777E-6CE4-12E7-37FE42CC0F7E}"/>
              </a:ext>
            </a:extLst>
          </p:cNvPr>
          <p:cNvSpPr>
            <a:spLocks noGrp="1"/>
          </p:cNvSpPr>
          <p:nvPr>
            <p:ph type="dt" sz="half" idx="10"/>
          </p:nvPr>
        </p:nvSpPr>
        <p:spPr/>
        <p:txBody>
          <a:bodyPr/>
          <a:lstStyle/>
          <a:p>
            <a:r>
              <a:rPr lang="en-US"/>
              <a:t>7/21/2026</a:t>
            </a:r>
          </a:p>
        </p:txBody>
      </p:sp>
      <p:sp>
        <p:nvSpPr>
          <p:cNvPr id="12" name="Slide Number Placeholder 11">
            <a:extLst>
              <a:ext uri="{FF2B5EF4-FFF2-40B4-BE49-F238E27FC236}">
                <a16:creationId xmlns:a16="http://schemas.microsoft.com/office/drawing/2014/main" id="{85086A4D-E274-71CC-7E03-FC71D42658AD}"/>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defRPr/>
            </a:pPr>
            <a:fld id="{E68F1C0E-076B-4C9D-A1F8-826B44A1103B}" type="slidenum">
              <a:rPr lang="en-US" smtClean="0">
                <a:solidFill>
                  <a:prstClr val="black">
                    <a:tint val="75000"/>
                  </a:prstClr>
                </a:solidFill>
                <a:latin typeface="Calibri" panose="020F0502020204030204"/>
              </a:rPr>
              <a:pPr>
                <a:spcAft>
                  <a:spcPts val="600"/>
                </a:spcAft>
                <a:defRPr/>
              </a:pPr>
              <a:t>83</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8777984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4"/>
                                        </p:tgtEl>
                                        <p:attrNameLst>
                                          <p:attrName>r</p:attrName>
                                        </p:attrNameLst>
                                      </p:cBhvr>
                                    </p:animRot>
                                    <p:animRot by="-240000">
                                      <p:cBhvr>
                                        <p:cTn id="7" dur="200" fill="hold">
                                          <p:stCondLst>
                                            <p:cond delay="200"/>
                                          </p:stCondLst>
                                        </p:cTn>
                                        <p:tgtEl>
                                          <p:spTgt spid="14"/>
                                        </p:tgtEl>
                                        <p:attrNameLst>
                                          <p:attrName>r</p:attrName>
                                        </p:attrNameLst>
                                      </p:cBhvr>
                                    </p:animRot>
                                    <p:animRot by="240000">
                                      <p:cBhvr>
                                        <p:cTn id="8" dur="200" fill="hold">
                                          <p:stCondLst>
                                            <p:cond delay="400"/>
                                          </p:stCondLst>
                                        </p:cTn>
                                        <p:tgtEl>
                                          <p:spTgt spid="14"/>
                                        </p:tgtEl>
                                        <p:attrNameLst>
                                          <p:attrName>r</p:attrName>
                                        </p:attrNameLst>
                                      </p:cBhvr>
                                    </p:animRot>
                                    <p:animRot by="-240000">
                                      <p:cBhvr>
                                        <p:cTn id="9" dur="200" fill="hold">
                                          <p:stCondLst>
                                            <p:cond delay="600"/>
                                          </p:stCondLst>
                                        </p:cTn>
                                        <p:tgtEl>
                                          <p:spTgt spid="14"/>
                                        </p:tgtEl>
                                        <p:attrNameLst>
                                          <p:attrName>r</p:attrName>
                                        </p:attrNameLst>
                                      </p:cBhvr>
                                    </p:animRot>
                                    <p:animRot by="120000">
                                      <p:cBhvr>
                                        <p:cTn id="10"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C97F5-796F-46C9-B1A4-E57FA8FC83CA}"/>
              </a:ext>
            </a:extLst>
          </p:cNvPr>
          <p:cNvSpPr>
            <a:spLocks noGrp="1"/>
          </p:cNvSpPr>
          <p:nvPr>
            <p:ph type="ctrTitle"/>
          </p:nvPr>
        </p:nvSpPr>
        <p:spPr>
          <a:xfrm>
            <a:off x="277899" y="328171"/>
            <a:ext cx="8402521" cy="1740712"/>
          </a:xfrm>
        </p:spPr>
        <p:txBody>
          <a:bodyPr vert="horz" lIns="91440" tIns="45720" rIns="91440" bIns="45720" rtlCol="0" anchor="t">
            <a:normAutofit fontScale="90000"/>
          </a:bodyPr>
          <a:lstStyle/>
          <a:p>
            <a:pPr algn="l"/>
            <a:r>
              <a:rPr lang="en-US" sz="3700" b="1" kern="1200">
                <a:solidFill>
                  <a:schemeClr val="tx2">
                    <a:lumMod val="75000"/>
                    <a:lumOff val="25000"/>
                  </a:schemeClr>
                </a:solidFill>
                <a:cs typeface="Times New Roman" panose="02020603050405020304" pitchFamily="18" charset="0"/>
              </a:rPr>
              <a:t>Contact Information</a:t>
            </a:r>
            <a:br>
              <a:rPr lang="en-US" sz="3700" b="1" kern="1200">
                <a:solidFill>
                  <a:schemeClr val="tx2">
                    <a:lumMod val="75000"/>
                    <a:lumOff val="25000"/>
                  </a:schemeClr>
                </a:solidFill>
                <a:cs typeface="Times New Roman" panose="02020603050405020304" pitchFamily="18" charset="0"/>
              </a:rPr>
            </a:br>
            <a:r>
              <a:rPr lang="en-US" sz="3700" b="1" kern="1200">
                <a:solidFill>
                  <a:schemeClr val="tx2">
                    <a:lumMod val="75000"/>
                    <a:lumOff val="25000"/>
                  </a:schemeClr>
                </a:solidFill>
                <a:cs typeface="Times New Roman" panose="02020603050405020304" pitchFamily="18" charset="0"/>
              </a:rPr>
              <a:t>Mississippi Division of Medicaid</a:t>
            </a:r>
            <a:br>
              <a:rPr lang="en-US" sz="3700" b="1" kern="1200">
                <a:solidFill>
                  <a:schemeClr val="tx2">
                    <a:lumMod val="75000"/>
                    <a:lumOff val="25000"/>
                  </a:schemeClr>
                </a:solidFill>
                <a:cs typeface="Times New Roman" panose="02020603050405020304" pitchFamily="18" charset="0"/>
              </a:rPr>
            </a:br>
            <a:r>
              <a:rPr lang="en-US" sz="3700" b="1" kern="1200">
                <a:solidFill>
                  <a:schemeClr val="tx2">
                    <a:lumMod val="75000"/>
                    <a:lumOff val="25000"/>
                  </a:schemeClr>
                </a:solidFill>
                <a:cs typeface="Times New Roman" panose="02020603050405020304" pitchFamily="18" charset="0"/>
              </a:rPr>
              <a:t>Office of Long Term Services &amp; Supports</a:t>
            </a:r>
            <a:br>
              <a:rPr lang="en-US" sz="3700" b="1" kern="1200">
                <a:latin typeface="+mj-lt"/>
                <a:ea typeface="+mj-ea"/>
                <a:cs typeface="+mj-cs"/>
              </a:rPr>
            </a:br>
            <a:endParaRPr lang="en-US" sz="3700" b="1" kern="1200">
              <a:latin typeface="+mj-lt"/>
              <a:ea typeface="+mj-ea"/>
              <a:cs typeface="+mj-cs"/>
            </a:endParaRPr>
          </a:p>
        </p:txBody>
      </p:sp>
      <p:sp>
        <p:nvSpPr>
          <p:cNvPr id="3" name="Subtitle 2">
            <a:extLst>
              <a:ext uri="{FF2B5EF4-FFF2-40B4-BE49-F238E27FC236}">
                <a16:creationId xmlns:a16="http://schemas.microsoft.com/office/drawing/2014/main" id="{FAB69607-3C1E-4F8A-AE5D-B4EA43B337B4}"/>
              </a:ext>
            </a:extLst>
          </p:cNvPr>
          <p:cNvSpPr>
            <a:spLocks noGrp="1"/>
          </p:cNvSpPr>
          <p:nvPr>
            <p:ph type="subTitle" idx="1"/>
          </p:nvPr>
        </p:nvSpPr>
        <p:spPr>
          <a:xfrm>
            <a:off x="201506" y="2255111"/>
            <a:ext cx="8083707" cy="3853891"/>
          </a:xfrm>
          <a:effectLst>
            <a:softEdge rad="12700"/>
          </a:effectLst>
        </p:spPr>
        <p:txBody>
          <a:bodyPr vert="horz" lIns="91440" tIns="45720" rIns="91440" bIns="45720" rtlCol="0" anchor="b">
            <a:normAutofit/>
          </a:bodyPr>
          <a:lstStyle/>
          <a:p>
            <a:pPr marL="342900" indent="-342900" algn="l">
              <a:buFont typeface="Wingdings" panose="05000000000000000000" pitchFamily="2" charset="2"/>
              <a:buChar char="§"/>
            </a:pPr>
            <a:r>
              <a:rPr lang="en-US">
                <a:solidFill>
                  <a:schemeClr val="tx2">
                    <a:lumMod val="75000"/>
                    <a:lumOff val="25000"/>
                  </a:schemeClr>
                </a:solidFill>
              </a:rPr>
              <a:t>Phone: (601) 359-6141</a:t>
            </a:r>
          </a:p>
          <a:p>
            <a:pPr marL="114300" indent="-342900" algn="l">
              <a:buFont typeface="Wingdings" panose="05000000000000000000" pitchFamily="2" charset="2"/>
              <a:buChar char="§"/>
            </a:pPr>
            <a:r>
              <a:rPr lang="en-US">
                <a:solidFill>
                  <a:schemeClr val="tx2">
                    <a:lumMod val="75000"/>
                    <a:lumOff val="25000"/>
                  </a:schemeClr>
                </a:solidFill>
              </a:rPr>
              <a:t>Website: </a:t>
            </a:r>
            <a:r>
              <a:rPr lang="en-US" sz="2200" b="1">
                <a:solidFill>
                  <a:srgbClr val="00B0F0"/>
                </a:solidFill>
                <a:hlinkClick r:id="rId3">
                  <a:extLst>
                    <a:ext uri="{A12FA001-AC4F-418D-AE19-62706E023703}">
                      <ahyp:hlinkClr xmlns:ahyp="http://schemas.microsoft.com/office/drawing/2018/hyperlinkcolor" val="tx"/>
                    </a:ext>
                  </a:extLst>
                </a:hlinkClick>
              </a:rPr>
              <a:t>https://medicaid.ms.gov/hcbs-waiver-providers/</a:t>
            </a:r>
            <a:endParaRPr lang="en-US" sz="2200" b="1">
              <a:solidFill>
                <a:srgbClr val="00B0F0"/>
              </a:solidFill>
            </a:endParaRPr>
          </a:p>
          <a:p>
            <a:pPr marL="114300" indent="-342900" algn="l">
              <a:buFont typeface="Wingdings" panose="05000000000000000000" pitchFamily="2" charset="2"/>
              <a:buChar char="§"/>
            </a:pPr>
            <a:r>
              <a:rPr lang="en-US">
                <a:solidFill>
                  <a:schemeClr val="tx2">
                    <a:lumMod val="75000"/>
                    <a:lumOff val="25000"/>
                  </a:schemeClr>
                </a:solidFill>
              </a:rPr>
              <a:t>Email Address: </a:t>
            </a:r>
            <a:r>
              <a:rPr lang="en-US" sz="2200" b="1">
                <a:solidFill>
                  <a:srgbClr val="00B0F0"/>
                </a:solidFill>
                <a:hlinkClick r:id="rId4">
                  <a:extLst>
                    <a:ext uri="{A12FA001-AC4F-418D-AE19-62706E023703}">
                      <ahyp:hlinkClr xmlns:ahyp="http://schemas.microsoft.com/office/drawing/2018/hyperlinkcolor" val="tx"/>
                    </a:ext>
                  </a:extLst>
                </a:hlinkClick>
              </a:rPr>
              <a:t>HCBSProviders@medicaid.ms.gov</a:t>
            </a:r>
            <a:endParaRPr lang="en-US" sz="2200" b="1">
              <a:solidFill>
                <a:srgbClr val="00B0F0"/>
              </a:solidFill>
            </a:endParaRPr>
          </a:p>
          <a:p>
            <a:pPr marL="114300" indent="-342900" algn="l">
              <a:buFont typeface="Wingdings" panose="05000000000000000000" pitchFamily="2" charset="2"/>
              <a:buChar char="§"/>
            </a:pPr>
            <a:r>
              <a:rPr lang="en-US">
                <a:solidFill>
                  <a:schemeClr val="tx2">
                    <a:lumMod val="75000"/>
                    <a:lumOff val="25000"/>
                  </a:schemeClr>
                </a:solidFill>
              </a:rPr>
              <a:t>Address: Office of Long Term Services &amp; Supports</a:t>
            </a:r>
          </a:p>
          <a:p>
            <a:pPr algn="l"/>
            <a:r>
              <a:rPr lang="en-US">
                <a:solidFill>
                  <a:schemeClr val="tx2">
                    <a:lumMod val="75000"/>
                    <a:lumOff val="25000"/>
                  </a:schemeClr>
                </a:solidFill>
              </a:rPr>
              <a:t>		Division of Medicaid</a:t>
            </a:r>
          </a:p>
          <a:p>
            <a:pPr algn="l"/>
            <a:r>
              <a:rPr lang="en-US">
                <a:solidFill>
                  <a:schemeClr val="tx2">
                    <a:lumMod val="75000"/>
                    <a:lumOff val="25000"/>
                  </a:schemeClr>
                </a:solidFill>
              </a:rPr>
              <a:t>		Walter Sillers Building</a:t>
            </a:r>
          </a:p>
          <a:p>
            <a:pPr algn="l"/>
            <a:r>
              <a:rPr lang="en-US">
                <a:solidFill>
                  <a:schemeClr val="tx2">
                    <a:lumMod val="75000"/>
                    <a:lumOff val="25000"/>
                  </a:schemeClr>
                </a:solidFill>
              </a:rPr>
              <a:t>		550 High Street</a:t>
            </a:r>
          </a:p>
          <a:p>
            <a:pPr algn="l"/>
            <a:r>
              <a:rPr lang="en-US">
                <a:solidFill>
                  <a:schemeClr val="tx2">
                    <a:lumMod val="75000"/>
                    <a:lumOff val="25000"/>
                  </a:schemeClr>
                </a:solidFill>
              </a:rPr>
              <a:t>		Jackson, MS 39201</a:t>
            </a:r>
          </a:p>
          <a:p>
            <a:pPr indent="-228600" algn="l">
              <a:buFont typeface="Arial" panose="020B0604020202020204" pitchFamily="34" charset="0"/>
              <a:buChar char="•"/>
            </a:pPr>
            <a:endParaRPr lang="en-US" sz="600"/>
          </a:p>
        </p:txBody>
      </p:sp>
      <p:sp>
        <p:nvSpPr>
          <p:cNvPr id="5" name="Date Placeholder 4">
            <a:extLst>
              <a:ext uri="{FF2B5EF4-FFF2-40B4-BE49-F238E27FC236}">
                <a16:creationId xmlns:a16="http://schemas.microsoft.com/office/drawing/2014/main" id="{E616A186-F868-2350-639F-38791E71132B}"/>
              </a:ext>
            </a:extLst>
          </p:cNvPr>
          <p:cNvSpPr>
            <a:spLocks noGrp="1"/>
          </p:cNvSpPr>
          <p:nvPr>
            <p:ph type="dt" sz="half" idx="10"/>
          </p:nvPr>
        </p:nvSpPr>
        <p:spPr/>
        <p:txBody>
          <a:bodyPr/>
          <a:lstStyle/>
          <a:p>
            <a:r>
              <a:rPr lang="en-US"/>
              <a:t>7/21/2026</a:t>
            </a:r>
          </a:p>
        </p:txBody>
      </p:sp>
      <p:sp>
        <p:nvSpPr>
          <p:cNvPr id="16" name="Slide Number Placeholder 15">
            <a:extLst>
              <a:ext uri="{FF2B5EF4-FFF2-40B4-BE49-F238E27FC236}">
                <a16:creationId xmlns:a16="http://schemas.microsoft.com/office/drawing/2014/main" id="{10A72AB5-9558-1EE6-9B75-F46B98761E71}"/>
              </a:ext>
            </a:extLst>
          </p:cNvPr>
          <p:cNvSpPr>
            <a:spLocks noGrp="1"/>
          </p:cNvSpPr>
          <p:nvPr>
            <p:ph type="sldNum" sz="quarter" idx="12"/>
          </p:nvPr>
        </p:nvSpPr>
        <p:spPr>
          <a:xfrm>
            <a:off x="11704320" y="6455664"/>
            <a:ext cx="448056" cy="365125"/>
          </a:xfrm>
        </p:spPr>
        <p:txBody>
          <a:bodyPr vert="horz" lIns="91440" tIns="45720" rIns="91440" bIns="45720" rtlCol="0">
            <a:normAutofit/>
          </a:bodyPr>
          <a:lstStyle/>
          <a:p>
            <a:pPr>
              <a:spcAft>
                <a:spcPts val="600"/>
              </a:spcAft>
            </a:pPr>
            <a:fld id="{E68F1C0E-076B-4C9D-A1F8-826B44A1103B}" type="slidenum">
              <a:rPr lang="en-US" sz="1100">
                <a:solidFill>
                  <a:srgbClr val="FFFFFF"/>
                </a:solidFill>
              </a:rPr>
              <a:pPr>
                <a:spcAft>
                  <a:spcPts val="600"/>
                </a:spcAft>
              </a:pPr>
              <a:t>84</a:t>
            </a:fld>
            <a:endParaRPr lang="en-US" sz="1100">
              <a:solidFill>
                <a:srgbClr val="FFFFFF"/>
              </a:solidFill>
            </a:endParaRPr>
          </a:p>
        </p:txBody>
      </p:sp>
      <p:pic>
        <p:nvPicPr>
          <p:cNvPr id="6" name="Picture 5">
            <a:extLst>
              <a:ext uri="{FF2B5EF4-FFF2-40B4-BE49-F238E27FC236}">
                <a16:creationId xmlns:a16="http://schemas.microsoft.com/office/drawing/2014/main" id="{05651768-DB02-EEE7-4382-F3017D2832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2979" y="2344692"/>
            <a:ext cx="3611133" cy="3356198"/>
          </a:xfrm>
          <a:prstGeom prst="rect">
            <a:avLst/>
          </a:prstGeom>
        </p:spPr>
      </p:pic>
    </p:spTree>
    <p:extLst>
      <p:ext uri="{BB962C8B-B14F-4D97-AF65-F5344CB8AC3E}">
        <p14:creationId xmlns:p14="http://schemas.microsoft.com/office/powerpoint/2010/main" val="42555066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79240-A380-A42C-5F9C-48FB2B83CA7F}"/>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4CB046B2-FD37-57CD-E9A7-3BA331151D36}"/>
              </a:ext>
            </a:extLst>
          </p:cNvPr>
          <p:cNvSpPr>
            <a:spLocks noGrp="1"/>
          </p:cNvSpPr>
          <p:nvPr>
            <p:ph type="dt" sz="half" idx="10"/>
          </p:nvPr>
        </p:nvSpPr>
        <p:spPr/>
        <p:txBody>
          <a:bodyPr/>
          <a:lstStyle/>
          <a:p>
            <a:r>
              <a:rPr lang="en-US"/>
              <a:t>7/21/2026</a:t>
            </a:r>
          </a:p>
        </p:txBody>
      </p:sp>
      <p:sp>
        <p:nvSpPr>
          <p:cNvPr id="3" name="Slide Number Placeholder 2">
            <a:extLst>
              <a:ext uri="{FF2B5EF4-FFF2-40B4-BE49-F238E27FC236}">
                <a16:creationId xmlns:a16="http://schemas.microsoft.com/office/drawing/2014/main" id="{7D0BE41B-6829-8B4B-456A-B47123644D69}"/>
              </a:ext>
            </a:extLst>
          </p:cNvPr>
          <p:cNvSpPr>
            <a:spLocks noGrp="1"/>
          </p:cNvSpPr>
          <p:nvPr>
            <p:ph type="sldNum" sz="quarter" idx="12"/>
          </p:nvPr>
        </p:nvSpPr>
        <p:spPr/>
        <p:txBody>
          <a:bodyPr/>
          <a:lstStyle/>
          <a:p>
            <a:fld id="{E68F1C0E-076B-4C9D-A1F8-826B44A1103B}" type="slidenum">
              <a:rPr lang="en-US" smtClean="0"/>
              <a:t>85</a:t>
            </a:fld>
            <a:endParaRPr lang="en-US"/>
          </a:p>
        </p:txBody>
      </p:sp>
      <p:sp>
        <p:nvSpPr>
          <p:cNvPr id="4" name="TextBox 3">
            <a:extLst>
              <a:ext uri="{FF2B5EF4-FFF2-40B4-BE49-F238E27FC236}">
                <a16:creationId xmlns:a16="http://schemas.microsoft.com/office/drawing/2014/main" id="{ED097D4D-07F9-60EC-FA67-C48F4BB87A32}"/>
              </a:ext>
            </a:extLst>
          </p:cNvPr>
          <p:cNvSpPr txBox="1"/>
          <p:nvPr/>
        </p:nvSpPr>
        <p:spPr>
          <a:xfrm>
            <a:off x="2316514" y="241365"/>
            <a:ext cx="7246155" cy="984885"/>
          </a:xfrm>
          <a:prstGeom prst="rect">
            <a:avLst/>
          </a:prstGeom>
          <a:noFill/>
        </p:spPr>
        <p:txBody>
          <a:bodyPr wrap="square" rtlCol="0">
            <a:spAutoFit/>
          </a:bodyPr>
          <a:lstStyle/>
          <a:p>
            <a:pPr algn="ctr"/>
            <a:r>
              <a:rPr lang="en-US" sz="4000" b="1">
                <a:solidFill>
                  <a:srgbClr val="0070C0"/>
                </a:solidFill>
                <a:latin typeface="+mj-lt"/>
                <a:cs typeface="Times New Roman" panose="02020603050405020304" pitchFamily="18" charset="0"/>
              </a:rPr>
              <a:t>Need Technical Assistance?</a:t>
            </a:r>
          </a:p>
          <a:p>
            <a:endParaRPr lang="en-US"/>
          </a:p>
        </p:txBody>
      </p:sp>
      <p:grpSp>
        <p:nvGrpSpPr>
          <p:cNvPr id="38" name="Group 37">
            <a:extLst>
              <a:ext uri="{FF2B5EF4-FFF2-40B4-BE49-F238E27FC236}">
                <a16:creationId xmlns:a16="http://schemas.microsoft.com/office/drawing/2014/main" id="{5C95E11C-63C4-9DDE-8F30-617EA3D5F34A}"/>
              </a:ext>
            </a:extLst>
          </p:cNvPr>
          <p:cNvGrpSpPr/>
          <p:nvPr/>
        </p:nvGrpSpPr>
        <p:grpSpPr>
          <a:xfrm>
            <a:off x="1214936" y="1248114"/>
            <a:ext cx="2203156" cy="4361771"/>
            <a:chOff x="3661067" y="1719520"/>
            <a:chExt cx="2203156" cy="4361771"/>
          </a:xfrm>
        </p:grpSpPr>
        <p:sp>
          <p:nvSpPr>
            <p:cNvPr id="39" name="Freeform: Shape 38">
              <a:extLst>
                <a:ext uri="{FF2B5EF4-FFF2-40B4-BE49-F238E27FC236}">
                  <a16:creationId xmlns:a16="http://schemas.microsoft.com/office/drawing/2014/main" id="{47703922-03BB-F537-08C7-76CE98EC6C61}"/>
                </a:ext>
              </a:extLst>
            </p:cNvPr>
            <p:cNvSpPr/>
            <p:nvPr/>
          </p:nvSpPr>
          <p:spPr>
            <a:xfrm>
              <a:off x="3661067" y="1719520"/>
              <a:ext cx="2203156" cy="4361771"/>
            </a:xfrm>
            <a:custGeom>
              <a:avLst/>
              <a:gdLst>
                <a:gd name="connsiteX0" fmla="*/ 0 w 2203156"/>
                <a:gd name="connsiteY0" fmla="*/ 220316 h 4361771"/>
                <a:gd name="connsiteX1" fmla="*/ 220316 w 2203156"/>
                <a:gd name="connsiteY1" fmla="*/ 0 h 4361771"/>
                <a:gd name="connsiteX2" fmla="*/ 1982840 w 2203156"/>
                <a:gd name="connsiteY2" fmla="*/ 0 h 4361771"/>
                <a:gd name="connsiteX3" fmla="*/ 2203156 w 2203156"/>
                <a:gd name="connsiteY3" fmla="*/ 220316 h 4361771"/>
                <a:gd name="connsiteX4" fmla="*/ 2203156 w 2203156"/>
                <a:gd name="connsiteY4" fmla="*/ 4141455 h 4361771"/>
                <a:gd name="connsiteX5" fmla="*/ 1982840 w 2203156"/>
                <a:gd name="connsiteY5" fmla="*/ 4361771 h 4361771"/>
                <a:gd name="connsiteX6" fmla="*/ 220316 w 2203156"/>
                <a:gd name="connsiteY6" fmla="*/ 4361771 h 4361771"/>
                <a:gd name="connsiteX7" fmla="*/ 0 w 2203156"/>
                <a:gd name="connsiteY7" fmla="*/ 4141455 h 4361771"/>
                <a:gd name="connsiteX8" fmla="*/ 0 w 2203156"/>
                <a:gd name="connsiteY8" fmla="*/ 220316 h 43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3156" h="4361771">
                  <a:moveTo>
                    <a:pt x="0" y="220316"/>
                  </a:moveTo>
                  <a:cubicBezTo>
                    <a:pt x="0" y="98639"/>
                    <a:pt x="98639" y="0"/>
                    <a:pt x="220316" y="0"/>
                  </a:cubicBezTo>
                  <a:lnTo>
                    <a:pt x="1982840" y="0"/>
                  </a:lnTo>
                  <a:cubicBezTo>
                    <a:pt x="2104517" y="0"/>
                    <a:pt x="2203156" y="98639"/>
                    <a:pt x="2203156" y="220316"/>
                  </a:cubicBezTo>
                  <a:lnTo>
                    <a:pt x="2203156" y="4141455"/>
                  </a:lnTo>
                  <a:cubicBezTo>
                    <a:pt x="2203156" y="4263132"/>
                    <a:pt x="2104517" y="4361771"/>
                    <a:pt x="1982840" y="4361771"/>
                  </a:cubicBezTo>
                  <a:lnTo>
                    <a:pt x="220316" y="4361771"/>
                  </a:lnTo>
                  <a:cubicBezTo>
                    <a:pt x="98639" y="4361771"/>
                    <a:pt x="0" y="4263132"/>
                    <a:pt x="0" y="4141455"/>
                  </a:cubicBezTo>
                  <a:lnTo>
                    <a:pt x="0" y="220316"/>
                  </a:lnTo>
                  <a:close/>
                </a:path>
              </a:pathLst>
            </a:custGeom>
            <a:solidFill>
              <a:schemeClr val="tx2">
                <a:lumMod val="25000"/>
                <a:lumOff val="75000"/>
              </a:schemeClr>
            </a:solidFill>
            <a:ln>
              <a:solidFill>
                <a:schemeClr val="tx2">
                  <a:lumMod val="90000"/>
                  <a:lumOff val="10000"/>
                </a:schemeClr>
              </a:solidFill>
            </a:ln>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3792" tIns="1858500" rIns="113792" bIns="986147" numCol="1" spcCol="1270" anchor="t" anchorCtr="1">
              <a:noAutofit/>
            </a:bodyPr>
            <a:lstStyle/>
            <a:p>
              <a:pPr marL="0" lvl="0" indent="0" defTabSz="711200">
                <a:lnSpc>
                  <a:spcPct val="90000"/>
                </a:lnSpc>
                <a:spcBef>
                  <a:spcPct val="0"/>
                </a:spcBef>
                <a:spcAft>
                  <a:spcPct val="35000"/>
                </a:spcAft>
                <a:buNone/>
              </a:pPr>
              <a:r>
                <a:rPr lang="en-US" sz="2400" b="1" kern="1200">
                  <a:solidFill>
                    <a:schemeClr val="tx2">
                      <a:lumMod val="75000"/>
                      <a:lumOff val="25000"/>
                    </a:schemeClr>
                  </a:solidFill>
                </a:rPr>
                <a:t>    Gainwell</a:t>
              </a:r>
              <a:endParaRPr lang="en-US" sz="2400" kern="1200">
                <a:solidFill>
                  <a:schemeClr val="tx2">
                    <a:lumMod val="75000"/>
                    <a:lumOff val="25000"/>
                  </a:schemeClr>
                </a:solidFill>
              </a:endParaRPr>
            </a:p>
            <a:p>
              <a:pPr marL="285750" lvl="1" indent="-285750" algn="l" defTabSz="533400">
                <a:lnSpc>
                  <a:spcPct val="90000"/>
                </a:lnSpc>
                <a:spcBef>
                  <a:spcPct val="0"/>
                </a:spcBef>
                <a:spcAft>
                  <a:spcPct val="15000"/>
                </a:spcAft>
                <a:buFont typeface="Wingdings" panose="05000000000000000000" pitchFamily="2" charset="2"/>
                <a:buChar char="§"/>
              </a:pPr>
              <a:r>
                <a:rPr lang="en-US" sz="1400" b="1" kern="1200">
                  <a:solidFill>
                    <a:schemeClr val="tx2">
                      <a:lumMod val="75000"/>
                      <a:lumOff val="25000"/>
                    </a:schemeClr>
                  </a:solidFill>
                </a:rPr>
                <a:t>Recredentialing applications</a:t>
              </a:r>
            </a:p>
            <a:p>
              <a:pPr marL="285750" lvl="1" indent="-285750" algn="l" defTabSz="533400">
                <a:lnSpc>
                  <a:spcPct val="90000"/>
                </a:lnSpc>
                <a:spcBef>
                  <a:spcPct val="0"/>
                </a:spcBef>
                <a:spcAft>
                  <a:spcPct val="15000"/>
                </a:spcAft>
                <a:buFont typeface="Wingdings" panose="05000000000000000000" pitchFamily="2" charset="2"/>
                <a:buChar char="§"/>
              </a:pPr>
              <a:r>
                <a:rPr lang="en-US" sz="1400" b="1" kern="1200">
                  <a:solidFill>
                    <a:schemeClr val="tx2">
                      <a:lumMod val="75000"/>
                      <a:lumOff val="25000"/>
                    </a:schemeClr>
                  </a:solidFill>
                </a:rPr>
                <a:t>Issues with MESA</a:t>
              </a:r>
            </a:p>
            <a:p>
              <a:pPr marL="285750" lvl="1" indent="-285750" algn="l" defTabSz="533400">
                <a:lnSpc>
                  <a:spcPct val="90000"/>
                </a:lnSpc>
                <a:spcBef>
                  <a:spcPct val="0"/>
                </a:spcBef>
                <a:spcAft>
                  <a:spcPct val="15000"/>
                </a:spcAft>
                <a:buFont typeface="Wingdings" panose="05000000000000000000" pitchFamily="2" charset="2"/>
                <a:buChar char="§"/>
              </a:pPr>
              <a:r>
                <a:rPr lang="en-US" sz="1400" b="1" kern="1200">
                  <a:solidFill>
                    <a:schemeClr val="tx2">
                      <a:lumMod val="75000"/>
                      <a:lumOff val="25000"/>
                    </a:schemeClr>
                  </a:solidFill>
                </a:rPr>
                <a:t>Updating agency contacts and address</a:t>
              </a:r>
            </a:p>
            <a:p>
              <a:pPr marL="285750" lvl="1" indent="-285750" algn="l" defTabSz="533400">
                <a:lnSpc>
                  <a:spcPct val="90000"/>
                </a:lnSpc>
                <a:spcBef>
                  <a:spcPct val="0"/>
                </a:spcBef>
                <a:spcAft>
                  <a:spcPct val="15000"/>
                </a:spcAft>
                <a:buFont typeface="Wingdings" panose="05000000000000000000" pitchFamily="2" charset="2"/>
                <a:buChar char="§"/>
              </a:pPr>
              <a:r>
                <a:rPr lang="en-US" sz="1400" b="1" kern="1200">
                  <a:solidFill>
                    <a:schemeClr val="tx2">
                      <a:lumMod val="75000"/>
                      <a:lumOff val="25000"/>
                    </a:schemeClr>
                  </a:solidFill>
                </a:rPr>
                <a:t>Requesting 1099 tax forms</a:t>
              </a:r>
            </a:p>
          </p:txBody>
        </p:sp>
        <p:sp>
          <p:nvSpPr>
            <p:cNvPr id="40" name="Oval 39">
              <a:extLst>
                <a:ext uri="{FF2B5EF4-FFF2-40B4-BE49-F238E27FC236}">
                  <a16:creationId xmlns:a16="http://schemas.microsoft.com/office/drawing/2014/main" id="{0471374B-CBDE-FDA7-496E-9286B4B9C17B}"/>
                </a:ext>
              </a:extLst>
            </p:cNvPr>
            <p:cNvSpPr/>
            <p:nvPr/>
          </p:nvSpPr>
          <p:spPr>
            <a:xfrm>
              <a:off x="4029657" y="1926848"/>
              <a:ext cx="1452469" cy="1452469"/>
            </a:xfrm>
            <a:prstGeom prst="ellipse">
              <a:avLst/>
            </a:prstGeom>
            <a:blipFill rotWithShape="1">
              <a:blip r:embed="rId3"/>
              <a:srcRect/>
              <a:stretch>
                <a:fillRect l="-3000" r="-3000"/>
              </a:stretch>
            </a:blip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grpSp>
        <p:nvGrpSpPr>
          <p:cNvPr id="21" name="Group 20">
            <a:extLst>
              <a:ext uri="{FF2B5EF4-FFF2-40B4-BE49-F238E27FC236}">
                <a16:creationId xmlns:a16="http://schemas.microsoft.com/office/drawing/2014/main" id="{49A23075-08BF-AFC0-E685-4A0D7FDB9C9E}"/>
              </a:ext>
            </a:extLst>
          </p:cNvPr>
          <p:cNvGrpSpPr/>
          <p:nvPr/>
        </p:nvGrpSpPr>
        <p:grpSpPr>
          <a:xfrm>
            <a:off x="4689860" y="1248114"/>
            <a:ext cx="2270746" cy="4361771"/>
            <a:chOff x="6485145" y="1719520"/>
            <a:chExt cx="2270746" cy="4361771"/>
          </a:xfrm>
        </p:grpSpPr>
        <p:sp>
          <p:nvSpPr>
            <p:cNvPr id="22" name="Freeform: Shape 21">
              <a:extLst>
                <a:ext uri="{FF2B5EF4-FFF2-40B4-BE49-F238E27FC236}">
                  <a16:creationId xmlns:a16="http://schemas.microsoft.com/office/drawing/2014/main" id="{E07AF354-1920-FC20-A4A5-4EC3D633788A}"/>
                </a:ext>
              </a:extLst>
            </p:cNvPr>
            <p:cNvSpPr/>
            <p:nvPr/>
          </p:nvSpPr>
          <p:spPr>
            <a:xfrm>
              <a:off x="6485145" y="1719520"/>
              <a:ext cx="2270746" cy="4361771"/>
            </a:xfrm>
            <a:custGeom>
              <a:avLst/>
              <a:gdLst>
                <a:gd name="connsiteX0" fmla="*/ 0 w 2270746"/>
                <a:gd name="connsiteY0" fmla="*/ 227075 h 4361771"/>
                <a:gd name="connsiteX1" fmla="*/ 227075 w 2270746"/>
                <a:gd name="connsiteY1" fmla="*/ 0 h 4361771"/>
                <a:gd name="connsiteX2" fmla="*/ 2043671 w 2270746"/>
                <a:gd name="connsiteY2" fmla="*/ 0 h 4361771"/>
                <a:gd name="connsiteX3" fmla="*/ 2270746 w 2270746"/>
                <a:gd name="connsiteY3" fmla="*/ 227075 h 4361771"/>
                <a:gd name="connsiteX4" fmla="*/ 2270746 w 2270746"/>
                <a:gd name="connsiteY4" fmla="*/ 4134696 h 4361771"/>
                <a:gd name="connsiteX5" fmla="*/ 2043671 w 2270746"/>
                <a:gd name="connsiteY5" fmla="*/ 4361771 h 4361771"/>
                <a:gd name="connsiteX6" fmla="*/ 227075 w 2270746"/>
                <a:gd name="connsiteY6" fmla="*/ 4361771 h 4361771"/>
                <a:gd name="connsiteX7" fmla="*/ 0 w 2270746"/>
                <a:gd name="connsiteY7" fmla="*/ 4134696 h 4361771"/>
                <a:gd name="connsiteX8" fmla="*/ 0 w 2270746"/>
                <a:gd name="connsiteY8" fmla="*/ 227075 h 43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0746" h="4361771">
                  <a:moveTo>
                    <a:pt x="0" y="227075"/>
                  </a:moveTo>
                  <a:cubicBezTo>
                    <a:pt x="0" y="101665"/>
                    <a:pt x="101665" y="0"/>
                    <a:pt x="227075" y="0"/>
                  </a:cubicBezTo>
                  <a:lnTo>
                    <a:pt x="2043671" y="0"/>
                  </a:lnTo>
                  <a:cubicBezTo>
                    <a:pt x="2169081" y="0"/>
                    <a:pt x="2270746" y="101665"/>
                    <a:pt x="2270746" y="227075"/>
                  </a:cubicBezTo>
                  <a:lnTo>
                    <a:pt x="2270746" y="4134696"/>
                  </a:lnTo>
                  <a:cubicBezTo>
                    <a:pt x="2270746" y="4260106"/>
                    <a:pt x="2169081" y="4361771"/>
                    <a:pt x="2043671" y="4361771"/>
                  </a:cubicBezTo>
                  <a:lnTo>
                    <a:pt x="227075" y="4361771"/>
                  </a:lnTo>
                  <a:cubicBezTo>
                    <a:pt x="101665" y="4361771"/>
                    <a:pt x="0" y="4260106"/>
                    <a:pt x="0" y="4134696"/>
                  </a:cubicBezTo>
                  <a:lnTo>
                    <a:pt x="0" y="227075"/>
                  </a:lnTo>
                  <a:close/>
                </a:path>
              </a:pathLst>
            </a:custGeom>
            <a:solidFill>
              <a:schemeClr val="tx2">
                <a:lumMod val="25000"/>
                <a:lumOff val="75000"/>
              </a:schemeClr>
            </a:solidFill>
            <a:ln>
              <a:solidFill>
                <a:schemeClr val="tx2">
                  <a:lumMod val="90000"/>
                  <a:lumOff val="10000"/>
                </a:schemeClr>
              </a:solidFill>
            </a:ln>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8016" tIns="1872724" rIns="128016" bIns="1000371" numCol="1" spcCol="1270" anchor="t" anchorCtr="1">
              <a:noAutofit/>
            </a:bodyPr>
            <a:lstStyle/>
            <a:p>
              <a:pPr marL="0" lvl="0" indent="0" defTabSz="800100">
                <a:lnSpc>
                  <a:spcPct val="90000"/>
                </a:lnSpc>
                <a:spcBef>
                  <a:spcPct val="0"/>
                </a:spcBef>
                <a:spcAft>
                  <a:spcPct val="35000"/>
                </a:spcAft>
                <a:buNone/>
              </a:pPr>
              <a:r>
                <a:rPr lang="en-US" sz="2400" b="1" kern="1200">
                  <a:solidFill>
                    <a:schemeClr val="tx2">
                      <a:lumMod val="75000"/>
                      <a:lumOff val="25000"/>
                    </a:schemeClr>
                  </a:solidFill>
                </a:rPr>
                <a:t>         DOM</a:t>
              </a:r>
              <a:endParaRPr lang="en-US" sz="2400" kern="1200">
                <a:solidFill>
                  <a:schemeClr val="tx2">
                    <a:lumMod val="75000"/>
                    <a:lumOff val="25000"/>
                  </a:schemeClr>
                </a:solidFill>
              </a:endParaRPr>
            </a:p>
            <a:p>
              <a:pPr marL="285750" lvl="1" indent="-285750" algn="l" defTabSz="622300">
                <a:lnSpc>
                  <a:spcPct val="90000"/>
                </a:lnSpc>
                <a:spcBef>
                  <a:spcPct val="0"/>
                </a:spcBef>
                <a:spcAft>
                  <a:spcPct val="15000"/>
                </a:spcAft>
                <a:buFont typeface="Wingdings" panose="05000000000000000000" pitchFamily="2" charset="2"/>
                <a:buChar char="§"/>
              </a:pPr>
              <a:r>
                <a:rPr lang="en-US" sz="1400" b="1" kern="1200">
                  <a:solidFill>
                    <a:schemeClr val="tx2">
                      <a:lumMod val="75000"/>
                      <a:lumOff val="25000"/>
                    </a:schemeClr>
                  </a:solidFill>
                </a:rPr>
                <a:t>Expanding service area</a:t>
              </a:r>
            </a:p>
            <a:p>
              <a:pPr marL="285750" lvl="1" indent="-285750" algn="l" defTabSz="622300">
                <a:lnSpc>
                  <a:spcPct val="90000"/>
                </a:lnSpc>
                <a:spcBef>
                  <a:spcPct val="0"/>
                </a:spcBef>
                <a:spcAft>
                  <a:spcPct val="15000"/>
                </a:spcAft>
                <a:buFont typeface="Wingdings" panose="05000000000000000000" pitchFamily="2" charset="2"/>
                <a:buChar char="§"/>
              </a:pPr>
              <a:r>
                <a:rPr lang="en-US" sz="1400" b="1" kern="1200">
                  <a:solidFill>
                    <a:schemeClr val="tx2">
                      <a:lumMod val="75000"/>
                      <a:lumOff val="25000"/>
                    </a:schemeClr>
                  </a:solidFill>
                </a:rPr>
                <a:t>Relocating</a:t>
              </a:r>
            </a:p>
            <a:p>
              <a:pPr marL="285750" lvl="1" indent="-285750" algn="l" defTabSz="622300">
                <a:lnSpc>
                  <a:spcPct val="90000"/>
                </a:lnSpc>
                <a:spcBef>
                  <a:spcPct val="0"/>
                </a:spcBef>
                <a:spcAft>
                  <a:spcPct val="15000"/>
                </a:spcAft>
                <a:buFont typeface="Wingdings" panose="05000000000000000000" pitchFamily="2" charset="2"/>
                <a:buChar char="§"/>
              </a:pPr>
              <a:r>
                <a:rPr lang="en-US" sz="1400" b="1" kern="1200">
                  <a:solidFill>
                    <a:schemeClr val="tx2">
                      <a:lumMod val="75000"/>
                      <a:lumOff val="25000"/>
                    </a:schemeClr>
                  </a:solidFill>
                </a:rPr>
                <a:t>Change of Ownership</a:t>
              </a:r>
            </a:p>
            <a:p>
              <a:pPr marL="285750" lvl="1" indent="-285750" algn="l" defTabSz="622300">
                <a:lnSpc>
                  <a:spcPct val="90000"/>
                </a:lnSpc>
                <a:spcBef>
                  <a:spcPct val="0"/>
                </a:spcBef>
                <a:spcAft>
                  <a:spcPct val="15000"/>
                </a:spcAft>
                <a:buFont typeface="Wingdings" panose="05000000000000000000" pitchFamily="2" charset="2"/>
                <a:buChar char="§"/>
              </a:pPr>
              <a:r>
                <a:rPr lang="en-US" sz="1400" b="1" kern="1200">
                  <a:solidFill>
                    <a:schemeClr val="tx2">
                      <a:lumMod val="75000"/>
                      <a:lumOff val="25000"/>
                    </a:schemeClr>
                  </a:solidFill>
                </a:rPr>
                <a:t>Staffing changes</a:t>
              </a:r>
            </a:p>
            <a:p>
              <a:pPr marL="285750" lvl="1" indent="-285750" algn="l" defTabSz="622300">
                <a:lnSpc>
                  <a:spcPct val="90000"/>
                </a:lnSpc>
                <a:spcBef>
                  <a:spcPct val="0"/>
                </a:spcBef>
                <a:spcAft>
                  <a:spcPct val="15000"/>
                </a:spcAft>
                <a:buFont typeface="Wingdings" panose="05000000000000000000" pitchFamily="2" charset="2"/>
                <a:buChar char="§"/>
              </a:pPr>
              <a:r>
                <a:rPr lang="en-US" sz="1400" b="1" kern="1200">
                  <a:solidFill>
                    <a:schemeClr val="tx2">
                      <a:lumMod val="75000"/>
                      <a:lumOff val="25000"/>
                    </a:schemeClr>
                  </a:solidFill>
                </a:rPr>
                <a:t>Audits</a:t>
              </a:r>
            </a:p>
          </p:txBody>
        </p:sp>
        <p:sp>
          <p:nvSpPr>
            <p:cNvPr id="27" name="Oval 26">
              <a:extLst>
                <a:ext uri="{FF2B5EF4-FFF2-40B4-BE49-F238E27FC236}">
                  <a16:creationId xmlns:a16="http://schemas.microsoft.com/office/drawing/2014/main" id="{83F23419-C947-5C30-17D8-70802E51E153}"/>
                </a:ext>
              </a:extLst>
            </p:cNvPr>
            <p:cNvSpPr/>
            <p:nvPr/>
          </p:nvSpPr>
          <p:spPr>
            <a:xfrm>
              <a:off x="6894283" y="1981227"/>
              <a:ext cx="1452469" cy="1452469"/>
            </a:xfrm>
            <a:prstGeom prst="ellipse">
              <a:avLst/>
            </a:prstGeom>
            <a:blipFill rotWithShape="1">
              <a:blip r:embed="rId4"/>
              <a:srcRect/>
              <a:stretch>
                <a:fillRect l="-7000" r="-7000"/>
              </a:stretch>
            </a:blip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grpSp>
        <p:nvGrpSpPr>
          <p:cNvPr id="14" name="Group 13">
            <a:extLst>
              <a:ext uri="{FF2B5EF4-FFF2-40B4-BE49-F238E27FC236}">
                <a16:creationId xmlns:a16="http://schemas.microsoft.com/office/drawing/2014/main" id="{9FD5B794-7368-CDB1-9968-6A7E4AACC3F0}"/>
              </a:ext>
            </a:extLst>
          </p:cNvPr>
          <p:cNvGrpSpPr/>
          <p:nvPr/>
        </p:nvGrpSpPr>
        <p:grpSpPr>
          <a:xfrm>
            <a:off x="8195722" y="1248114"/>
            <a:ext cx="2270746" cy="4361771"/>
            <a:chOff x="9226087" y="1719520"/>
            <a:chExt cx="2270746" cy="4361771"/>
          </a:xfrm>
        </p:grpSpPr>
        <p:sp>
          <p:nvSpPr>
            <p:cNvPr id="15" name="Freeform: Shape 14">
              <a:extLst>
                <a:ext uri="{FF2B5EF4-FFF2-40B4-BE49-F238E27FC236}">
                  <a16:creationId xmlns:a16="http://schemas.microsoft.com/office/drawing/2014/main" id="{34F04AC5-7288-B246-D805-9F69BDAAB6E9}"/>
                </a:ext>
              </a:extLst>
            </p:cNvPr>
            <p:cNvSpPr/>
            <p:nvPr/>
          </p:nvSpPr>
          <p:spPr>
            <a:xfrm>
              <a:off x="9226087" y="1719520"/>
              <a:ext cx="2270746" cy="4361771"/>
            </a:xfrm>
            <a:custGeom>
              <a:avLst/>
              <a:gdLst>
                <a:gd name="connsiteX0" fmla="*/ 0 w 2270746"/>
                <a:gd name="connsiteY0" fmla="*/ 227075 h 4361771"/>
                <a:gd name="connsiteX1" fmla="*/ 227075 w 2270746"/>
                <a:gd name="connsiteY1" fmla="*/ 0 h 4361771"/>
                <a:gd name="connsiteX2" fmla="*/ 2043671 w 2270746"/>
                <a:gd name="connsiteY2" fmla="*/ 0 h 4361771"/>
                <a:gd name="connsiteX3" fmla="*/ 2270746 w 2270746"/>
                <a:gd name="connsiteY3" fmla="*/ 227075 h 4361771"/>
                <a:gd name="connsiteX4" fmla="*/ 2270746 w 2270746"/>
                <a:gd name="connsiteY4" fmla="*/ 4134696 h 4361771"/>
                <a:gd name="connsiteX5" fmla="*/ 2043671 w 2270746"/>
                <a:gd name="connsiteY5" fmla="*/ 4361771 h 4361771"/>
                <a:gd name="connsiteX6" fmla="*/ 227075 w 2270746"/>
                <a:gd name="connsiteY6" fmla="*/ 4361771 h 4361771"/>
                <a:gd name="connsiteX7" fmla="*/ 0 w 2270746"/>
                <a:gd name="connsiteY7" fmla="*/ 4134696 h 4361771"/>
                <a:gd name="connsiteX8" fmla="*/ 0 w 2270746"/>
                <a:gd name="connsiteY8" fmla="*/ 227075 h 436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0746" h="4361771">
                  <a:moveTo>
                    <a:pt x="0" y="227075"/>
                  </a:moveTo>
                  <a:cubicBezTo>
                    <a:pt x="0" y="101665"/>
                    <a:pt x="101665" y="0"/>
                    <a:pt x="227075" y="0"/>
                  </a:cubicBezTo>
                  <a:lnTo>
                    <a:pt x="2043671" y="0"/>
                  </a:lnTo>
                  <a:cubicBezTo>
                    <a:pt x="2169081" y="0"/>
                    <a:pt x="2270746" y="101665"/>
                    <a:pt x="2270746" y="227075"/>
                  </a:cubicBezTo>
                  <a:lnTo>
                    <a:pt x="2270746" y="4134696"/>
                  </a:lnTo>
                  <a:cubicBezTo>
                    <a:pt x="2270746" y="4260106"/>
                    <a:pt x="2169081" y="4361771"/>
                    <a:pt x="2043671" y="4361771"/>
                  </a:cubicBezTo>
                  <a:lnTo>
                    <a:pt x="227075" y="4361771"/>
                  </a:lnTo>
                  <a:cubicBezTo>
                    <a:pt x="101665" y="4361771"/>
                    <a:pt x="0" y="4260106"/>
                    <a:pt x="0" y="4134696"/>
                  </a:cubicBezTo>
                  <a:lnTo>
                    <a:pt x="0" y="227075"/>
                  </a:lnTo>
                  <a:close/>
                </a:path>
              </a:pathLst>
            </a:custGeom>
            <a:solidFill>
              <a:schemeClr val="tx2">
                <a:lumMod val="25000"/>
                <a:lumOff val="75000"/>
              </a:schemeClr>
            </a:solidFill>
            <a:ln>
              <a:solidFill>
                <a:schemeClr val="tx2">
                  <a:lumMod val="90000"/>
                  <a:lumOff val="10000"/>
                </a:schemeClr>
              </a:solidFill>
            </a:ln>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9568" tIns="1844276" rIns="99568" bIns="971923" numCol="1" spcCol="1270" anchor="t" anchorCtr="1">
              <a:noAutofit/>
            </a:bodyPr>
            <a:lstStyle/>
            <a:p>
              <a:pPr marL="0" lvl="0" indent="0" algn="ctr" defTabSz="622300">
                <a:lnSpc>
                  <a:spcPct val="90000"/>
                </a:lnSpc>
                <a:spcBef>
                  <a:spcPct val="0"/>
                </a:spcBef>
                <a:spcAft>
                  <a:spcPct val="35000"/>
                </a:spcAft>
                <a:buNone/>
              </a:pPr>
              <a:r>
                <a:rPr lang="en-US" sz="2400" b="1" kern="1200">
                  <a:solidFill>
                    <a:schemeClr val="tx2">
                      <a:lumMod val="75000"/>
                      <a:lumOff val="25000"/>
                    </a:schemeClr>
                  </a:solidFill>
                </a:rPr>
                <a:t>PDD</a:t>
              </a:r>
              <a:endParaRPr lang="en-US" sz="2400" kern="1200">
                <a:solidFill>
                  <a:schemeClr val="tx2">
                    <a:lumMod val="75000"/>
                    <a:lumOff val="25000"/>
                  </a:schemeClr>
                </a:solidFill>
              </a:endParaRPr>
            </a:p>
            <a:p>
              <a:pPr marL="285750" lvl="1" indent="-285750" algn="l" defTabSz="488950">
                <a:lnSpc>
                  <a:spcPct val="90000"/>
                </a:lnSpc>
                <a:spcBef>
                  <a:spcPct val="0"/>
                </a:spcBef>
                <a:spcAft>
                  <a:spcPct val="15000"/>
                </a:spcAft>
                <a:buFont typeface="Wingdings" panose="05000000000000000000" pitchFamily="2" charset="2"/>
                <a:buChar char="§"/>
              </a:pPr>
              <a:r>
                <a:rPr lang="en-US" sz="1400" b="1" kern="1200">
                  <a:solidFill>
                    <a:schemeClr val="tx2">
                      <a:lumMod val="75000"/>
                      <a:lumOff val="25000"/>
                    </a:schemeClr>
                  </a:solidFill>
                </a:rPr>
                <a:t>Requesting more hours for clients</a:t>
              </a:r>
            </a:p>
            <a:p>
              <a:pPr marL="285750" lvl="1" indent="-285750" algn="l" defTabSz="488950">
                <a:lnSpc>
                  <a:spcPct val="90000"/>
                </a:lnSpc>
                <a:spcBef>
                  <a:spcPct val="0"/>
                </a:spcBef>
                <a:spcAft>
                  <a:spcPct val="15000"/>
                </a:spcAft>
                <a:buFont typeface="Wingdings" panose="05000000000000000000" pitchFamily="2" charset="2"/>
                <a:buChar char="§"/>
              </a:pPr>
              <a:r>
                <a:rPr lang="en-US" sz="1400" b="1" kern="1200">
                  <a:solidFill>
                    <a:schemeClr val="tx2">
                      <a:lumMod val="75000"/>
                      <a:lumOff val="25000"/>
                    </a:schemeClr>
                  </a:solidFill>
                </a:rPr>
                <a:t>Any adjustments made to PSS</a:t>
              </a:r>
            </a:p>
            <a:p>
              <a:pPr marL="285750" lvl="1" indent="-285750" algn="l" defTabSz="488950">
                <a:lnSpc>
                  <a:spcPct val="90000"/>
                </a:lnSpc>
                <a:spcBef>
                  <a:spcPct val="0"/>
                </a:spcBef>
                <a:spcAft>
                  <a:spcPct val="15000"/>
                </a:spcAft>
                <a:buFont typeface="Wingdings" panose="05000000000000000000" pitchFamily="2" charset="2"/>
                <a:buChar char="§"/>
              </a:pPr>
              <a:r>
                <a:rPr lang="en-US" sz="1400" b="1" kern="1200">
                  <a:solidFill>
                    <a:schemeClr val="tx2">
                      <a:lumMod val="75000"/>
                      <a:lumOff val="25000"/>
                    </a:schemeClr>
                  </a:solidFill>
                </a:rPr>
                <a:t>Missing lock-in on PSS</a:t>
              </a:r>
            </a:p>
            <a:p>
              <a:pPr marL="285750" lvl="1" indent="-285750" algn="l" defTabSz="488950">
                <a:lnSpc>
                  <a:spcPct val="90000"/>
                </a:lnSpc>
                <a:spcBef>
                  <a:spcPct val="0"/>
                </a:spcBef>
                <a:spcAft>
                  <a:spcPct val="15000"/>
                </a:spcAft>
                <a:buFont typeface="Wingdings" panose="05000000000000000000" pitchFamily="2" charset="2"/>
                <a:buChar char="§"/>
              </a:pPr>
              <a:r>
                <a:rPr lang="en-US" sz="1400" b="1" kern="1200">
                  <a:solidFill>
                    <a:schemeClr val="tx2">
                      <a:lumMod val="75000"/>
                      <a:lumOff val="25000"/>
                    </a:schemeClr>
                  </a:solidFill>
                </a:rPr>
                <a:t>Beneficiaries needing transportation</a:t>
              </a:r>
            </a:p>
          </p:txBody>
        </p:sp>
        <p:sp>
          <p:nvSpPr>
            <p:cNvPr id="16" name="Oval 15">
              <a:extLst>
                <a:ext uri="{FF2B5EF4-FFF2-40B4-BE49-F238E27FC236}">
                  <a16:creationId xmlns:a16="http://schemas.microsoft.com/office/drawing/2014/main" id="{A940E490-6029-FBE3-EE0F-0C098AB9D89E}"/>
                </a:ext>
              </a:extLst>
            </p:cNvPr>
            <p:cNvSpPr/>
            <p:nvPr/>
          </p:nvSpPr>
          <p:spPr>
            <a:xfrm>
              <a:off x="9655623" y="1978170"/>
              <a:ext cx="1452469" cy="1452469"/>
            </a:xfrm>
            <a:prstGeom prst="ellipse">
              <a:avLst/>
            </a:prstGeom>
            <a:blipFill rotWithShape="1">
              <a:blip r:embed="rId5"/>
              <a:srcRect/>
              <a:stretch>
                <a:fillRect l="-7000" r="-7000"/>
              </a:stretch>
            </a:blipFill>
            <a:scene3d>
              <a:camera prst="orthographicFront"/>
              <a:lightRig rig="threePt" dir="t"/>
            </a:scene3d>
            <a:sp3d>
              <a:bevelT/>
              <a:bevelB w="0"/>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sp>
        <p:nvSpPr>
          <p:cNvPr id="5" name="TextBox 4">
            <a:extLst>
              <a:ext uri="{FF2B5EF4-FFF2-40B4-BE49-F238E27FC236}">
                <a16:creationId xmlns:a16="http://schemas.microsoft.com/office/drawing/2014/main" id="{22664217-0071-88C3-2405-40454709BE2E}"/>
              </a:ext>
            </a:extLst>
          </p:cNvPr>
          <p:cNvSpPr txBox="1"/>
          <p:nvPr/>
        </p:nvSpPr>
        <p:spPr>
          <a:xfrm>
            <a:off x="2369613" y="5991375"/>
            <a:ext cx="7193056" cy="646331"/>
          </a:xfrm>
          <a:prstGeom prst="rect">
            <a:avLst/>
          </a:prstGeom>
          <a:solidFill>
            <a:schemeClr val="tx2">
              <a:lumMod val="10000"/>
              <a:lumOff val="90000"/>
            </a:schemeClr>
          </a:solidFill>
          <a:ln w="19050">
            <a:solidFill>
              <a:schemeClr val="tx2">
                <a:lumMod val="90000"/>
                <a:lumOff val="10000"/>
              </a:schemeClr>
            </a:solidFill>
          </a:ln>
        </p:spPr>
        <p:txBody>
          <a:bodyPr wrap="square">
            <a:spAutoFit/>
          </a:bodyPr>
          <a:lstStyle/>
          <a:p>
            <a:r>
              <a:rPr lang="en-US" b="1">
                <a:solidFill>
                  <a:schemeClr val="tx2">
                    <a:lumMod val="75000"/>
                    <a:lumOff val="25000"/>
                  </a:schemeClr>
                </a:solidFill>
              </a:rPr>
              <a:t>https://medicaid.ms.gov/wp-content/uploads/2025/05/Q2-2025-PROVIDER-FIELD-REPRESENTATIVES_Map-and-By-County_v2.0.pdf</a:t>
            </a:r>
          </a:p>
        </p:txBody>
      </p:sp>
    </p:spTree>
    <p:extLst>
      <p:ext uri="{BB962C8B-B14F-4D97-AF65-F5344CB8AC3E}">
        <p14:creationId xmlns:p14="http://schemas.microsoft.com/office/powerpoint/2010/main" val="154626681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picture containing text, clipart&#10;&#10;AI-generated content may be incorrect.">
            <a:extLst>
              <a:ext uri="{FF2B5EF4-FFF2-40B4-BE49-F238E27FC236}">
                <a16:creationId xmlns:a16="http://schemas.microsoft.com/office/drawing/2014/main" id="{CDE4EB18-FC87-52FC-9846-C83F0DB3391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48800" y="1044178"/>
            <a:ext cx="6348592" cy="4211216"/>
          </a:xfrm>
          <a:prstGeom prst="rect">
            <a:avLst/>
          </a:prstGeom>
        </p:spPr>
      </p:pic>
      <p:pic>
        <p:nvPicPr>
          <p:cNvPr id="3" name="Picture 2">
            <a:extLst>
              <a:ext uri="{FF2B5EF4-FFF2-40B4-BE49-F238E27FC236}">
                <a16:creationId xmlns:a16="http://schemas.microsoft.com/office/drawing/2014/main" id="{E7767B5E-3BAB-6E2B-B895-439382E81680}"/>
              </a:ext>
            </a:extLst>
          </p:cNvPr>
          <p:cNvPicPr>
            <a:picLocks noChangeAspect="1"/>
          </p:cNvPicPr>
          <p:nvPr/>
        </p:nvPicPr>
        <p:blipFill>
          <a:blip r:embed="rId5"/>
          <a:stretch>
            <a:fillRect/>
          </a:stretch>
        </p:blipFill>
        <p:spPr>
          <a:xfrm>
            <a:off x="7604418" y="1044178"/>
            <a:ext cx="3272129" cy="3187504"/>
          </a:xfrm>
          <a:prstGeom prst="rect">
            <a:avLst/>
          </a:prstGeom>
        </p:spPr>
      </p:pic>
      <p:sp>
        <p:nvSpPr>
          <p:cNvPr id="2" name="Date Placeholder 1">
            <a:extLst>
              <a:ext uri="{FF2B5EF4-FFF2-40B4-BE49-F238E27FC236}">
                <a16:creationId xmlns:a16="http://schemas.microsoft.com/office/drawing/2014/main" id="{7755B7B0-5590-0D1E-5B52-0B51DC3FE993}"/>
              </a:ext>
            </a:extLst>
          </p:cNvPr>
          <p:cNvSpPr>
            <a:spLocks noGrp="1"/>
          </p:cNvSpPr>
          <p:nvPr>
            <p:ph type="dt" sz="half" idx="10"/>
          </p:nvPr>
        </p:nvSpPr>
        <p:spPr/>
        <p:txBody>
          <a:bodyPr/>
          <a:lstStyle/>
          <a:p>
            <a:r>
              <a:rPr lang="en-US"/>
              <a:t>7/21/2026</a:t>
            </a:r>
          </a:p>
        </p:txBody>
      </p:sp>
      <p:sp>
        <p:nvSpPr>
          <p:cNvPr id="4" name="Slide Number Placeholder 3">
            <a:extLst>
              <a:ext uri="{FF2B5EF4-FFF2-40B4-BE49-F238E27FC236}">
                <a16:creationId xmlns:a16="http://schemas.microsoft.com/office/drawing/2014/main" id="{8F3EAF2E-5DA0-FE50-2157-8C9460249811}"/>
              </a:ext>
            </a:extLst>
          </p:cNvPr>
          <p:cNvSpPr>
            <a:spLocks noGrp="1"/>
          </p:cNvSpPr>
          <p:nvPr>
            <p:ph type="sldNum" sz="quarter" idx="12"/>
          </p:nvPr>
        </p:nvSpPr>
        <p:spPr/>
        <p:txBody>
          <a:bodyPr/>
          <a:lstStyle/>
          <a:p>
            <a:fld id="{E68F1C0E-076B-4C9D-A1F8-826B44A1103B}" type="slidenum">
              <a:rPr lang="en-US" smtClean="0"/>
              <a:t>86</a:t>
            </a:fld>
            <a:endParaRPr lang="en-US"/>
          </a:p>
        </p:txBody>
      </p:sp>
      <p:sp>
        <p:nvSpPr>
          <p:cNvPr id="5" name="TextBox 4">
            <a:extLst>
              <a:ext uri="{FF2B5EF4-FFF2-40B4-BE49-F238E27FC236}">
                <a16:creationId xmlns:a16="http://schemas.microsoft.com/office/drawing/2014/main" id="{E7CA8246-91BA-7659-9CD2-29A2A1A543E4}"/>
              </a:ext>
            </a:extLst>
          </p:cNvPr>
          <p:cNvSpPr txBox="1"/>
          <p:nvPr/>
        </p:nvSpPr>
        <p:spPr>
          <a:xfrm>
            <a:off x="1444752" y="6007608"/>
            <a:ext cx="9481185" cy="369332"/>
          </a:xfrm>
          <a:prstGeom prst="rect">
            <a:avLst/>
          </a:prstGeom>
          <a:noFill/>
        </p:spPr>
        <p:txBody>
          <a:bodyPr wrap="none" rtlCol="0">
            <a:spAutoFit/>
          </a:bodyPr>
          <a:lstStyle/>
          <a:p>
            <a:r>
              <a:rPr lang="en-US"/>
              <a:t>To receive a training certificate, email </a:t>
            </a:r>
            <a:r>
              <a:rPr lang="en-US" err="1">
                <a:hlinkClick r:id="rId6"/>
              </a:rPr>
              <a:t>HCBSProviders@Medicaid.MS.Gov</a:t>
            </a:r>
            <a:r>
              <a:rPr lang="en-US"/>
              <a:t> to request next steps.</a:t>
            </a:r>
          </a:p>
        </p:txBody>
      </p:sp>
    </p:spTree>
    <p:extLst>
      <p:ext uri="{BB962C8B-B14F-4D97-AF65-F5344CB8AC3E}">
        <p14:creationId xmlns:p14="http://schemas.microsoft.com/office/powerpoint/2010/main" val="280829751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31"/>
                                        </p:tgtEl>
                                      </p:cBhvr>
                                    </p:animEffect>
                                    <p:animScale>
                                      <p:cBhvr>
                                        <p:cTn id="7" dur="250" autoRev="1" fill="hold"/>
                                        <p:tgtEl>
                                          <p:spTgt spid="3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F83AC-9E1A-71E6-F1FC-CAC890C0F0C8}"/>
              </a:ext>
            </a:extLst>
          </p:cNvPr>
          <p:cNvSpPr>
            <a:spLocks noGrp="1"/>
          </p:cNvSpPr>
          <p:nvPr>
            <p:ph type="title"/>
          </p:nvPr>
        </p:nvSpPr>
        <p:spPr>
          <a:xfrm>
            <a:off x="3285536" y="369217"/>
            <a:ext cx="5132185" cy="1130993"/>
          </a:xfrm>
        </p:spPr>
        <p:txBody>
          <a:bodyPr anchor="ctr">
            <a:normAutofit fontScale="90000"/>
          </a:bodyPr>
          <a:lstStyle/>
          <a:p>
            <a:pPr algn="ctr"/>
            <a:r>
              <a:rPr lang="en-US" sz="5200" b="1">
                <a:solidFill>
                  <a:schemeClr val="tx2">
                    <a:lumMod val="75000"/>
                    <a:lumOff val="25000"/>
                  </a:schemeClr>
                </a:solidFill>
              </a:rPr>
              <a:t>Covered Services</a:t>
            </a:r>
            <a:br>
              <a:rPr lang="en-US" sz="5200" b="0" i="0" u="none" strike="noStrike" baseline="0">
                <a:solidFill>
                  <a:schemeClr val="tx2">
                    <a:lumMod val="75000"/>
                    <a:lumOff val="25000"/>
                  </a:schemeClr>
                </a:solidFill>
                <a:latin typeface="Times New Roman" panose="02020603050405020304" pitchFamily="18" charset="0"/>
              </a:rPr>
            </a:br>
            <a:endParaRPr lang="en-US" sz="5200">
              <a:solidFill>
                <a:schemeClr val="tx2">
                  <a:lumMod val="75000"/>
                  <a:lumOff val="25000"/>
                </a:schemeClr>
              </a:solidFill>
            </a:endParaRPr>
          </a:p>
        </p:txBody>
      </p:sp>
      <p:sp>
        <p:nvSpPr>
          <p:cNvPr id="3" name="Content Placeholder 2">
            <a:extLst>
              <a:ext uri="{FF2B5EF4-FFF2-40B4-BE49-F238E27FC236}">
                <a16:creationId xmlns:a16="http://schemas.microsoft.com/office/drawing/2014/main" id="{20F88ECF-8796-1801-F555-2C18C5294A1F}"/>
              </a:ext>
            </a:extLst>
          </p:cNvPr>
          <p:cNvSpPr>
            <a:spLocks noGrp="1"/>
          </p:cNvSpPr>
          <p:nvPr>
            <p:ph idx="1"/>
          </p:nvPr>
        </p:nvSpPr>
        <p:spPr>
          <a:xfrm>
            <a:off x="5263386" y="2415815"/>
            <a:ext cx="5493104" cy="4072968"/>
          </a:xfrm>
        </p:spPr>
        <p:txBody>
          <a:bodyPr anchor="ctr">
            <a:normAutofit/>
          </a:bodyPr>
          <a:lstStyle/>
          <a:p>
            <a:pPr lvl="2">
              <a:buFont typeface="Wingdings" panose="05000000000000000000" pitchFamily="2" charset="2"/>
              <a:buChar char="§"/>
            </a:pPr>
            <a:r>
              <a:rPr lang="en-US" sz="2400" b="1" i="0" u="none" strike="noStrike" baseline="0">
                <a:solidFill>
                  <a:schemeClr val="tx2">
                    <a:lumMod val="75000"/>
                    <a:lumOff val="25000"/>
                  </a:schemeClr>
                </a:solidFill>
                <a:latin typeface="+mj-lt"/>
              </a:rPr>
              <a:t>Adult Day Care Services</a:t>
            </a:r>
          </a:p>
          <a:p>
            <a:pPr lvl="2">
              <a:buFont typeface="Wingdings" panose="05000000000000000000" pitchFamily="2" charset="2"/>
              <a:buChar char="§"/>
            </a:pPr>
            <a:r>
              <a:rPr lang="en-US" sz="2400">
                <a:solidFill>
                  <a:schemeClr val="tx2">
                    <a:lumMod val="75000"/>
                    <a:lumOff val="25000"/>
                  </a:schemeClr>
                </a:solidFill>
                <a:latin typeface="+mj-lt"/>
              </a:rPr>
              <a:t>Personal Care Services</a:t>
            </a:r>
          </a:p>
          <a:p>
            <a:pPr lvl="2">
              <a:buFont typeface="Wingdings" panose="05000000000000000000" pitchFamily="2" charset="2"/>
              <a:buChar char="§"/>
            </a:pPr>
            <a:r>
              <a:rPr lang="en-US" sz="2400">
                <a:solidFill>
                  <a:schemeClr val="tx2">
                    <a:lumMod val="75000"/>
                    <a:lumOff val="25000"/>
                  </a:schemeClr>
                </a:solidFill>
                <a:latin typeface="+mj-lt"/>
              </a:rPr>
              <a:t>In-Home Respite Services</a:t>
            </a:r>
          </a:p>
          <a:p>
            <a:pPr lvl="2">
              <a:buFont typeface="Wingdings" panose="05000000000000000000" pitchFamily="2" charset="2"/>
              <a:buChar char="§"/>
            </a:pPr>
            <a:r>
              <a:rPr lang="en-US" sz="2400">
                <a:solidFill>
                  <a:schemeClr val="tx2">
                    <a:lumMod val="75000"/>
                    <a:lumOff val="25000"/>
                  </a:schemeClr>
                </a:solidFill>
                <a:latin typeface="+mj-lt"/>
              </a:rPr>
              <a:t>Case Management</a:t>
            </a:r>
          </a:p>
          <a:p>
            <a:pPr lvl="2">
              <a:buFont typeface="Wingdings" panose="05000000000000000000" pitchFamily="2" charset="2"/>
              <a:buChar char="§"/>
            </a:pPr>
            <a:r>
              <a:rPr lang="en-US" sz="2400">
                <a:solidFill>
                  <a:schemeClr val="tx2">
                    <a:lumMod val="75000"/>
                    <a:lumOff val="25000"/>
                  </a:schemeClr>
                </a:solidFill>
                <a:latin typeface="+mj-lt"/>
              </a:rPr>
              <a:t>Environmental Safety Services</a:t>
            </a:r>
          </a:p>
          <a:p>
            <a:pPr lvl="2">
              <a:buFont typeface="Wingdings" panose="05000000000000000000" pitchFamily="2" charset="2"/>
              <a:buChar char="§"/>
            </a:pPr>
            <a:r>
              <a:rPr lang="en-US" sz="2400">
                <a:solidFill>
                  <a:schemeClr val="tx2">
                    <a:lumMod val="75000"/>
                    <a:lumOff val="25000"/>
                  </a:schemeClr>
                </a:solidFill>
                <a:latin typeface="+mj-lt"/>
              </a:rPr>
              <a:t>Medication Management</a:t>
            </a:r>
          </a:p>
          <a:p>
            <a:pPr lvl="2">
              <a:buFont typeface="Wingdings" panose="05000000000000000000" pitchFamily="2" charset="2"/>
              <a:buChar char="§"/>
            </a:pPr>
            <a:r>
              <a:rPr lang="en-US" sz="2400">
                <a:solidFill>
                  <a:schemeClr val="tx2">
                    <a:lumMod val="75000"/>
                    <a:lumOff val="25000"/>
                  </a:schemeClr>
                </a:solidFill>
                <a:latin typeface="+mj-lt"/>
              </a:rPr>
              <a:t>Home Delivered Meals</a:t>
            </a:r>
          </a:p>
          <a:p>
            <a:pPr lvl="2">
              <a:buFont typeface="Wingdings" panose="05000000000000000000" pitchFamily="2" charset="2"/>
              <a:buChar char="§"/>
            </a:pPr>
            <a:r>
              <a:rPr lang="en-US" sz="2400">
                <a:solidFill>
                  <a:schemeClr val="tx2">
                    <a:lumMod val="75000"/>
                    <a:lumOff val="25000"/>
                  </a:schemeClr>
                </a:solidFill>
                <a:latin typeface="+mj-lt"/>
              </a:rPr>
              <a:t>Institutional Respite</a:t>
            </a:r>
          </a:p>
          <a:p>
            <a:pPr lvl="2">
              <a:buFont typeface="Wingdings" panose="05000000000000000000" pitchFamily="2" charset="2"/>
              <a:buChar char="§"/>
            </a:pPr>
            <a:r>
              <a:rPr lang="en-US" sz="2400">
                <a:solidFill>
                  <a:schemeClr val="tx2">
                    <a:lumMod val="75000"/>
                    <a:lumOff val="25000"/>
                  </a:schemeClr>
                </a:solidFill>
                <a:latin typeface="+mj-lt"/>
              </a:rPr>
              <a:t>Extended Home Health</a:t>
            </a:r>
          </a:p>
          <a:p>
            <a:endParaRPr lang="en-US" sz="2000"/>
          </a:p>
        </p:txBody>
      </p:sp>
      <p:sp>
        <p:nvSpPr>
          <p:cNvPr id="4" name="Date Placeholder 3">
            <a:extLst>
              <a:ext uri="{FF2B5EF4-FFF2-40B4-BE49-F238E27FC236}">
                <a16:creationId xmlns:a16="http://schemas.microsoft.com/office/drawing/2014/main" id="{EB74FBD9-1698-4895-5614-96F924C5DC0F}"/>
              </a:ext>
            </a:extLst>
          </p:cNvPr>
          <p:cNvSpPr>
            <a:spLocks noGrp="1"/>
          </p:cNvSpPr>
          <p:nvPr>
            <p:ph type="dt" sz="half" idx="10"/>
          </p:nvPr>
        </p:nvSpPr>
        <p:spPr/>
        <p:txBody>
          <a:bodyPr/>
          <a:lstStyle/>
          <a:p>
            <a:r>
              <a:rPr lang="en-US"/>
              <a:t>7/21/2026</a:t>
            </a:r>
          </a:p>
        </p:txBody>
      </p:sp>
      <p:sp>
        <p:nvSpPr>
          <p:cNvPr id="5" name="Slide Number Placeholder 4">
            <a:extLst>
              <a:ext uri="{FF2B5EF4-FFF2-40B4-BE49-F238E27FC236}">
                <a16:creationId xmlns:a16="http://schemas.microsoft.com/office/drawing/2014/main" id="{50B502BB-E50A-F61A-45AD-2C710C1F71EF}"/>
              </a:ext>
            </a:extLst>
          </p:cNvPr>
          <p:cNvSpPr>
            <a:spLocks noGrp="1"/>
          </p:cNvSpPr>
          <p:nvPr>
            <p:ph type="sldNum" sz="quarter" idx="12"/>
          </p:nvPr>
        </p:nvSpPr>
        <p:spPr>
          <a:xfrm>
            <a:off x="8610600" y="6492240"/>
            <a:ext cx="1871749" cy="365125"/>
          </a:xfrm>
        </p:spPr>
        <p:txBody>
          <a:bodyPr>
            <a:normAutofit/>
          </a:bodyPr>
          <a:lstStyle/>
          <a:p>
            <a:pPr>
              <a:spcAft>
                <a:spcPts val="600"/>
              </a:spcAft>
            </a:pPr>
            <a:fld id="{E68F1C0E-076B-4C9D-A1F8-826B44A1103B}" type="slidenum">
              <a:rPr lang="en-US" smtClean="0"/>
              <a:pPr>
                <a:spcAft>
                  <a:spcPts val="600"/>
                </a:spcAft>
              </a:pPr>
              <a:t>9</a:t>
            </a:fld>
            <a:endParaRPr lang="en-US"/>
          </a:p>
        </p:txBody>
      </p:sp>
      <p:pic>
        <p:nvPicPr>
          <p:cNvPr id="8" name="Picture 7" descr="A picture containing person, outdoor, posing&#10;&#10;AI-generated content may be incorrect.">
            <a:extLst>
              <a:ext uri="{FF2B5EF4-FFF2-40B4-BE49-F238E27FC236}">
                <a16:creationId xmlns:a16="http://schemas.microsoft.com/office/drawing/2014/main" id="{C26BC5AB-7122-6FEC-4BF2-DB649BD14B4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44047" y="3239679"/>
            <a:ext cx="3973709" cy="2652338"/>
          </a:xfrm>
          <a:prstGeom prst="rect">
            <a:avLst/>
          </a:prstGeom>
          <a:effectLst>
            <a:softEdge rad="317500"/>
          </a:effectLst>
        </p:spPr>
      </p:pic>
      <p:sp>
        <p:nvSpPr>
          <p:cNvPr id="6" name="TextBox 5">
            <a:extLst>
              <a:ext uri="{FF2B5EF4-FFF2-40B4-BE49-F238E27FC236}">
                <a16:creationId xmlns:a16="http://schemas.microsoft.com/office/drawing/2014/main" id="{63648ADF-E863-58E0-770B-6865D7458F32}"/>
              </a:ext>
            </a:extLst>
          </p:cNvPr>
          <p:cNvSpPr txBox="1"/>
          <p:nvPr/>
        </p:nvSpPr>
        <p:spPr>
          <a:xfrm>
            <a:off x="304800" y="1169615"/>
            <a:ext cx="11405419" cy="1200329"/>
          </a:xfrm>
          <a:prstGeom prst="rect">
            <a:avLst/>
          </a:prstGeom>
          <a:noFill/>
        </p:spPr>
        <p:txBody>
          <a:bodyPr wrap="square">
            <a:spAutoFit/>
          </a:bodyPr>
          <a:lstStyle/>
          <a:p>
            <a:pPr marL="457200" lvl="1" indent="0">
              <a:buNone/>
            </a:pPr>
            <a:r>
              <a:rPr lang="en-US" sz="2400" b="0" i="0" u="none" strike="noStrike" baseline="0">
                <a:solidFill>
                  <a:schemeClr val="tx2">
                    <a:lumMod val="75000"/>
                    <a:lumOff val="25000"/>
                  </a:schemeClr>
                </a:solidFill>
                <a:latin typeface="+mj-lt"/>
              </a:rPr>
              <a:t>The Division of Medicaid covers certain home and community-based services as an alternative to institutionalization in a nursing facility through the Elderly and Disabled Waiver (E&amp;D). These services are:</a:t>
            </a:r>
          </a:p>
        </p:txBody>
      </p:sp>
    </p:spTree>
    <p:extLst>
      <p:ext uri="{BB962C8B-B14F-4D97-AF65-F5344CB8AC3E}">
        <p14:creationId xmlns:p14="http://schemas.microsoft.com/office/powerpoint/2010/main" val="41674559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2000" tmFilter="0, 0; .2, .5; .8, .5; 1, 0"/>
                                        <p:tgtEl>
                                          <p:spTgt spid="3">
                                            <p:txEl>
                                              <p:pRg st="0" end="0"/>
                                            </p:txEl>
                                          </p:spTgt>
                                        </p:tgtEl>
                                      </p:cBhvr>
                                    </p:animEffect>
                                    <p:animScale>
                                      <p:cBhvr>
                                        <p:cTn id="7" dur="1000" autoRev="1" fill="hold"/>
                                        <p:tgtEl>
                                          <p:spTgt spid="3">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6"/>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EF3BD66C4F924B9277737AAECD602B" ma:contentTypeVersion="16" ma:contentTypeDescription="Create a new document." ma:contentTypeScope="" ma:versionID="58d8e120162da17d092e2b3a1695ef73">
  <xsd:schema xmlns:xsd="http://www.w3.org/2001/XMLSchema" xmlns:xs="http://www.w3.org/2001/XMLSchema" xmlns:p="http://schemas.microsoft.com/office/2006/metadata/properties" xmlns:ns2="4a814497-2822-4e11-8931-23ef274facdb" xmlns:ns3="57157488-5c96-4bde-8fa4-734a97d4126d" targetNamespace="http://schemas.microsoft.com/office/2006/metadata/properties" ma:root="true" ma:fieldsID="af0a2afeaa9dc739a383f0e903ca22ee" ns2:_="" ns3:_="">
    <xsd:import namespace="4a814497-2822-4e11-8931-23ef274facdb"/>
    <xsd:import namespace="57157488-5c96-4bde-8fa4-734a97d4126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Sheila_x002d_FY2022"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814497-2822-4e11-8931-23ef274fac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034518c2-e3ea-4305-9d92-6699112c8d7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Sheila_x002d_FY2022" ma:index="21" nillable="true" ma:displayName="Sheila-FY2022" ma:format="Dropdown" ma:internalName="Sheila_x002d_FY2022">
      <xsd:simpleType>
        <xsd:restriction base="dms:Text">
          <xsd:maxLength value="255"/>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7157488-5c96-4bde-8fa4-734a97d4126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f5c71a9-8030-4068-b031-f1acd9a9e358}" ma:internalName="TaxCatchAll" ma:showField="CatchAllData" ma:web="57157488-5c96-4bde-8fa4-734a97d4126d">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a814497-2822-4e11-8931-23ef274facdb">
      <Terms xmlns="http://schemas.microsoft.com/office/infopath/2007/PartnerControls"/>
    </lcf76f155ced4ddcb4097134ff3c332f>
    <TaxCatchAll xmlns="57157488-5c96-4bde-8fa4-734a97d4126d" xsi:nil="true"/>
    <Sheila_x002d_FY2022 xmlns="4a814497-2822-4e11-8931-23ef274facdb" xsi:nil="true"/>
  </documentManagement>
</p:properties>
</file>

<file path=customXml/itemProps1.xml><?xml version="1.0" encoding="utf-8"?>
<ds:datastoreItem xmlns:ds="http://schemas.openxmlformats.org/officeDocument/2006/customXml" ds:itemID="{1E06FDEB-962A-4EB9-A4BF-3ACC4E82EE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a814497-2822-4e11-8931-23ef274facdb"/>
    <ds:schemaRef ds:uri="57157488-5c96-4bde-8fa4-734a97d41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3F8A928-49A4-48BE-A53E-180792E1184D}">
  <ds:schemaRefs>
    <ds:schemaRef ds:uri="http://schemas.microsoft.com/sharepoint/v3/contenttype/forms"/>
  </ds:schemaRefs>
</ds:datastoreItem>
</file>

<file path=customXml/itemProps3.xml><?xml version="1.0" encoding="utf-8"?>
<ds:datastoreItem xmlns:ds="http://schemas.openxmlformats.org/officeDocument/2006/customXml" ds:itemID="{6E3B76F9-5DE5-45AB-96DE-8AE588E666C3}">
  <ds:schemaRefs>
    <ds:schemaRef ds:uri="http://schemas.microsoft.com/office/infopath/2007/PartnerControls"/>
    <ds:schemaRef ds:uri="http://purl.org/dc/elements/1.1/"/>
    <ds:schemaRef ds:uri="4a814497-2822-4e11-8931-23ef274facdb"/>
    <ds:schemaRef ds:uri="http://schemas.microsoft.com/office/2006/documentManagement/types"/>
    <ds:schemaRef ds:uri="http://schemas.microsoft.com/office/2006/metadata/properties"/>
    <ds:schemaRef ds:uri="http://www.w3.org/XML/1998/namespace"/>
    <ds:schemaRef ds:uri="http://purl.org/dc/dcmitype/"/>
    <ds:schemaRef ds:uri="http://purl.org/dc/terms/"/>
    <ds:schemaRef ds:uri="http://schemas.openxmlformats.org/package/2006/metadata/core-properties"/>
    <ds:schemaRef ds:uri="57157488-5c96-4bde-8fa4-734a97d4126d"/>
  </ds:schemaRefs>
</ds:datastoreItem>
</file>

<file path=docProps/app.xml><?xml version="1.0" encoding="utf-8"?>
<Properties xmlns="http://schemas.openxmlformats.org/officeDocument/2006/extended-properties" xmlns:vt="http://schemas.openxmlformats.org/officeDocument/2006/docPropsVTypes">
  <Template>Office Theme</Template>
  <TotalTime>41</TotalTime>
  <Words>14975</Words>
  <Application>Microsoft Office PowerPoint</Application>
  <PresentationFormat>Widescreen</PresentationFormat>
  <Paragraphs>1180</Paragraphs>
  <Slides>86</Slides>
  <Notes>64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86</vt:i4>
      </vt:variant>
    </vt:vector>
  </HeadingPairs>
  <TitlesOfParts>
    <vt:vector size="95" baseType="lpstr">
      <vt:lpstr>Aptos</vt:lpstr>
      <vt:lpstr>Aptos Display</vt:lpstr>
      <vt:lpstr>Arial</vt:lpstr>
      <vt:lpstr>Calibri</vt:lpstr>
      <vt:lpstr>Cambria</vt:lpstr>
      <vt:lpstr>Times New Roman</vt:lpstr>
      <vt:lpstr>Verdana</vt:lpstr>
      <vt:lpstr>Wingdings</vt:lpstr>
      <vt:lpstr>Office Theme</vt:lpstr>
      <vt:lpstr>PowerPoint Presentation</vt:lpstr>
      <vt:lpstr>PowerPoint Presentation</vt:lpstr>
      <vt:lpstr>Who is this training for?</vt:lpstr>
      <vt:lpstr>PowerPoint Presentation</vt:lpstr>
      <vt:lpstr>PowerPoint Presentation</vt:lpstr>
      <vt:lpstr>PowerPoint Presentation</vt:lpstr>
      <vt:lpstr>PowerPoint Presentation</vt:lpstr>
      <vt:lpstr>E&amp;D Waiver Beneficiary Eligibility Criteria</vt:lpstr>
      <vt:lpstr>Covered Services </vt:lpstr>
      <vt:lpstr> Adult Day Care Service is designed to meet the needs of aged and disabled individuals through: </vt:lpstr>
      <vt:lpstr>PowerPoint Presentation</vt:lpstr>
      <vt:lpstr>PowerPoint Presentation</vt:lpstr>
      <vt:lpstr>PowerPoint Presentation</vt:lpstr>
      <vt:lpstr>PowerPoint Presentation</vt:lpstr>
      <vt:lpstr>Reporting Changes</vt:lpstr>
      <vt:lpstr>PowerPoint Presentation</vt:lpstr>
      <vt:lpstr>PowerPoint Presentation</vt:lpstr>
      <vt:lpstr>PowerPoint Presentation</vt:lpstr>
      <vt:lpstr>Relocations</vt:lpstr>
      <vt:lpstr>PowerPoint Presentation</vt:lpstr>
      <vt:lpstr>PowerPoint Presentation</vt:lpstr>
      <vt:lpstr>Elderly &amp; Disabled Waiver ADC Reimbursement</vt:lpstr>
      <vt:lpstr>Billing &amp; Remittance Advice</vt:lpstr>
      <vt:lpstr>PowerPoint Presentation</vt:lpstr>
      <vt:lpstr>PowerPoint Presentation</vt:lpstr>
      <vt:lpstr>Facility Requirements</vt:lpstr>
      <vt:lpstr>Building Requirements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ADC Staffing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Food Services</vt:lpstr>
      <vt:lpstr>PowerPoint Presentation</vt:lpstr>
      <vt:lpstr>Frequent Issues of Non-Compliance, Food Services</vt:lpstr>
      <vt:lpstr>Transportation</vt:lpstr>
      <vt:lpstr>PowerPoint Presentation</vt:lpstr>
      <vt:lpstr>PowerPoint Presentation</vt:lpstr>
      <vt:lpstr>PowerPoint Presentation</vt:lpstr>
      <vt:lpstr>PowerPoint Presentation</vt:lpstr>
      <vt:lpstr>PowerPoint Presentation</vt:lpstr>
      <vt:lpstr>PowerPoint Presentation</vt:lpstr>
      <vt:lpstr>Record Maintenance</vt:lpstr>
      <vt:lpstr>PowerPoint Presentation</vt:lpstr>
      <vt:lpstr>PowerPoint Presentation</vt:lpstr>
      <vt:lpstr>Proper Storage &amp; Accessibility </vt:lpstr>
      <vt:lpstr>PowerPoint Presentation</vt:lpstr>
      <vt:lpstr>PowerPoint Presentation</vt:lpstr>
      <vt:lpstr>PowerPoint Presentation</vt:lpstr>
      <vt:lpstr>PowerPoint Presentation</vt:lpstr>
      <vt:lpstr>Referrals &amp; PSS </vt:lpstr>
      <vt:lpstr>Referrals &amp; PSS </vt:lpstr>
      <vt:lpstr>PowerPoint Presentation</vt:lpstr>
      <vt:lpstr>PowerPoint Presentation</vt:lpstr>
      <vt:lpstr>Reporting Medicaid Fraud &amp; Abuse</vt:lpstr>
      <vt:lpstr>Reporting Abuse Neglect &amp; Exploitation</vt:lpstr>
      <vt:lpstr>PowerPoint Presentation</vt:lpstr>
      <vt:lpstr>PowerPoint Presentation</vt:lpstr>
      <vt:lpstr>PowerPoint Presentation</vt:lpstr>
      <vt:lpstr>Professional Provider Etiquette</vt:lpstr>
      <vt:lpstr>Professional Provider Etiquette</vt:lpstr>
      <vt:lpstr>PowerPoint Presentation</vt:lpstr>
      <vt:lpstr>Contact Information Mississippi Division of Medicaid Office of Long Term Services &amp; Supports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Kenosha R. Williams</dc:creator>
  <cp:lastModifiedBy>Matt D. Westerfield</cp:lastModifiedBy>
  <cp:revision>2</cp:revision>
  <dcterms:created xsi:type="dcterms:W3CDTF">2026-07-23T14:10:19Z</dcterms:created>
  <dcterms:modified xsi:type="dcterms:W3CDTF">2026-07-23T15:27:35Z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0x010100A0EF3BD66C4F924B9277737AAECD602B</vt:lpwstr>
  </property>
</Properties>
</file>