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notesSlides/notesSlide10.xml" ContentType="application/vnd.openxmlformats-officedocument.presentationml.notesSlide+xml"/>
  <Override PartName="/ppt/tags/tag2.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3.xml" ContentType="application/vnd.openxmlformats-officedocument.presentationml.tags+xml"/>
  <Override PartName="/ppt/notesSlides/notesSlide3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6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tags/tag4.xml" ContentType="application/vnd.openxmlformats-officedocument.presentationml.tags+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7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91"/>
  </p:notesMasterIdLst>
  <p:handoutMasterIdLst>
    <p:handoutMasterId r:id="rId92"/>
  </p:handoutMasterIdLst>
  <p:sldIdLst>
    <p:sldId id="257" r:id="rId4"/>
    <p:sldId id="460" r:id="rId5"/>
    <p:sldId id="456" r:id="rId6"/>
    <p:sldId id="399" r:id="rId7"/>
    <p:sldId id="474" r:id="rId8"/>
    <p:sldId id="404" r:id="rId9"/>
    <p:sldId id="329" r:id="rId10"/>
    <p:sldId id="451" r:id="rId11"/>
    <p:sldId id="330" r:id="rId12"/>
    <p:sldId id="374" r:id="rId13"/>
    <p:sldId id="375" r:id="rId14"/>
    <p:sldId id="346" r:id="rId15"/>
    <p:sldId id="347" r:id="rId16"/>
    <p:sldId id="486" r:id="rId17"/>
    <p:sldId id="376" r:id="rId18"/>
    <p:sldId id="457" r:id="rId19"/>
    <p:sldId id="411" r:id="rId20"/>
    <p:sldId id="502" r:id="rId21"/>
    <p:sldId id="364" r:id="rId22"/>
    <p:sldId id="336" r:id="rId23"/>
    <p:sldId id="477" r:id="rId24"/>
    <p:sldId id="448" r:id="rId25"/>
    <p:sldId id="487" r:id="rId26"/>
    <p:sldId id="447" r:id="rId27"/>
    <p:sldId id="449" r:id="rId28"/>
    <p:sldId id="531" r:id="rId29"/>
    <p:sldId id="413" r:id="rId30"/>
    <p:sldId id="381" r:id="rId31"/>
    <p:sldId id="476" r:id="rId32"/>
    <p:sldId id="382" r:id="rId33"/>
    <p:sldId id="452" r:id="rId34"/>
    <p:sldId id="479" r:id="rId35"/>
    <p:sldId id="415" r:id="rId36"/>
    <p:sldId id="453" r:id="rId37"/>
    <p:sldId id="416" r:id="rId38"/>
    <p:sldId id="418" r:id="rId39"/>
    <p:sldId id="420" r:id="rId40"/>
    <p:sldId id="422" r:id="rId41"/>
    <p:sldId id="493" r:id="rId42"/>
    <p:sldId id="489" r:id="rId43"/>
    <p:sldId id="500" r:id="rId44"/>
    <p:sldId id="480" r:id="rId45"/>
    <p:sldId id="362" r:id="rId46"/>
    <p:sldId id="427" r:id="rId47"/>
    <p:sldId id="431" r:id="rId48"/>
    <p:sldId id="426" r:id="rId49"/>
    <p:sldId id="445" r:id="rId50"/>
    <p:sldId id="468" r:id="rId51"/>
    <p:sldId id="432" r:id="rId52"/>
    <p:sldId id="423" r:id="rId53"/>
    <p:sldId id="497" r:id="rId54"/>
    <p:sldId id="428" r:id="rId55"/>
    <p:sldId id="433" r:id="rId56"/>
    <p:sldId id="424" r:id="rId57"/>
    <p:sldId id="429" r:id="rId58"/>
    <p:sldId id="458" r:id="rId59"/>
    <p:sldId id="465" r:id="rId60"/>
    <p:sldId id="435" r:id="rId61"/>
    <p:sldId id="380" r:id="rId62"/>
    <p:sldId id="475" r:id="rId63"/>
    <p:sldId id="496" r:id="rId64"/>
    <p:sldId id="352" r:id="rId65"/>
    <p:sldId id="503" r:id="rId66"/>
    <p:sldId id="532" r:id="rId67"/>
    <p:sldId id="338" r:id="rId68"/>
    <p:sldId id="450" r:id="rId69"/>
    <p:sldId id="439" r:id="rId70"/>
    <p:sldId id="440" r:id="rId71"/>
    <p:sldId id="498" r:id="rId72"/>
    <p:sldId id="444" r:id="rId73"/>
    <p:sldId id="494" r:id="rId74"/>
    <p:sldId id="492" r:id="rId75"/>
    <p:sldId id="459" r:id="rId76"/>
    <p:sldId id="358" r:id="rId77"/>
    <p:sldId id="389" r:id="rId78"/>
    <p:sldId id="383" r:id="rId79"/>
    <p:sldId id="501" r:id="rId80"/>
    <p:sldId id="490" r:id="rId81"/>
    <p:sldId id="462" r:id="rId82"/>
    <p:sldId id="463" r:id="rId83"/>
    <p:sldId id="464" r:id="rId84"/>
    <p:sldId id="443" r:id="rId85"/>
    <p:sldId id="438" r:id="rId86"/>
    <p:sldId id="442" r:id="rId87"/>
    <p:sldId id="454" r:id="rId88"/>
    <p:sldId id="529" r:id="rId89"/>
    <p:sldId id="446" r:id="rId9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EEDC01-B51D-BA93-2CE8-75C0C34222B6}" name="David Dumas" initials="DD" userId="S::David.Dumas@medicaid.ms.gov::93f4215a-a3c4-4891-bd0a-33c1726b8a9b" providerId="AD"/>
  <p188:author id="{6404E103-1599-2484-0D3A-C5375C416CE9}" name="Nancy M. Dampier" initials="ND" userId="S::Nancy.Dampier@medicaid.ms.gov::29fa1adb-abf9-47af-bd19-83b0381c8680" providerId="AD"/>
  <p188:author id="{02CBF657-4F34-B7E5-7AF9-39D602B87205}" name="Kenosha R. Williams" initials="KW" userId="S::Kenosha.Williams@medicaid.ms.gov::ce53f5f7-04f8-479a-8710-8b5fd9d7fe5b" providerId="AD"/>
  <p188:author id="{B2349988-F1BA-43C2-A11D-95E918F8AEFF}" name="Alexis J. Martin" initials="AM" userId="S::alexis.martin@medicaid.ms.gov::e34c3445-8fea-42c2-abdd-e64bc01de756" providerId="AD"/>
  <p188:author id="{FD337DBD-AE36-F48D-B351-BAE2E0A8C024}" name="Paulette Johnson" initials="PJ" userId="S::paulette.johnson@medicaid.ms.gov::2e1c6b2e-fb04-4316-b6aa-73613572792e" providerId="AD"/>
  <p188:author id="{1E246DD2-C5D2-1FC2-10F0-71AAD5FF347F}" name="Alexis J. Martin" initials="AM" userId="S::Alexis.Martin@medicaid.ms.gov::e34c3445-8fea-42c2-abdd-e64bc01de756" providerId="AD"/>
  <p188:author id="{2A4A9FDC-8967-18EE-EA5B-9F750ED96900}" name="Misty A. Jenkins" initials="MJ" userId="S::misty.jenkins@medicaid.ms.gov::7869ac47-44fa-447b-a337-6f7876c9e18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2639E"/>
    <a:srgbClr val="2A7BC4"/>
    <a:srgbClr val="24A48C"/>
    <a:srgbClr val="156153"/>
    <a:srgbClr val="993300"/>
    <a:srgbClr val="3A18C9"/>
    <a:srgbClr val="1A7866"/>
    <a:srgbClr val="800000"/>
    <a:srgbClr val="88A8F8"/>
    <a:srgbClr val="F3D4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6CE600-79D0-45F0-B650-59628B34DA9F}" v="10" dt="2026-07-20T21:28:27.929"/>
    <p1510:client id="{636F30A2-49FF-4B14-AF75-172785B9D40E}" v="7648" dt="2026-07-22T13:40:19.184"/>
    <p1510:client id="{BBF042AB-0D90-CFFA-A6D6-68FF826C4D47}" v="1" dt="2026-07-22T14:48:24.869"/>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theme" Target="theme/theme1.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microsoft.com/office/2015/10/relationships/revisionInfo" Target="revisionInfo.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presProps" Target="presProps.xml"/><Relationship Id="rId98" Type="http://schemas.microsoft.com/office/2018/10/relationships/authors" Target="authors.xml"/></Relationships>
</file>

<file path=ppt/diagrams/_rels/data11.xml.rels><?xml version="1.0" encoding="UTF-8" standalone="yes"?>
<Relationships xmlns="http://schemas.openxmlformats.org/package/2006/relationships"><Relationship Id="rId3" Type="http://schemas.openxmlformats.org/officeDocument/2006/relationships/hyperlink" Target="https://knowledge.hhaexchange.com/enterprise/Content/Home/Home-N.htm" TargetMode="External"/><Relationship Id="rId2" Type="http://schemas.openxmlformats.org/officeDocument/2006/relationships/hyperlink" Target="https://app.hhaexchange.com/identity/account/login" TargetMode="External"/><Relationship Id="rId1" Type="http://schemas.openxmlformats.org/officeDocument/2006/relationships/hyperlink" Target="https://www.hhaexchange.com/info-hub/mississippi" TargetMode="External"/><Relationship Id="rId5" Type="http://schemas.openxmlformats.org/officeDocument/2006/relationships/hyperlink" Target="https://accounts.skilljar.com/accounts/login/?next=%2Fauth%2Fendpoint%2Flogin%2Fresult%3Fnext%3D%252F%26d%3D1it6x3m0xnpye&amp;t=2q37ibffm5o9h&amp;d=1it6x3m0xnpye" TargetMode="External"/><Relationship Id="rId4" Type="http://schemas.openxmlformats.org/officeDocument/2006/relationships/hyperlink" Target="https://knowledge.hhaexchange.com/enterprise/Content/Support/Client-Support-Portal.htm" TargetMode="External"/></Relationships>
</file>

<file path=ppt/diagrams/_rels/data13.xml.rels><?xml version="1.0" encoding="UTF-8" standalone="yes"?>
<Relationships xmlns="http://schemas.openxmlformats.org/package/2006/relationships"><Relationship Id="rId1" Type="http://schemas.openxmlformats.org/officeDocument/2006/relationships/hyperlink" Target="https://www.dol.gov/agencies/whd" TargetMode="External"/></Relationships>
</file>

<file path=ppt/diagrams/_rels/data18.xml.rels><?xml version="1.0" encoding="UTF-8" standalone="yes"?>
<Relationships xmlns="http://schemas.openxmlformats.org/package/2006/relationships"><Relationship Id="rId3" Type="http://schemas.openxmlformats.org/officeDocument/2006/relationships/image" Target="../media/image105.svg"/><Relationship Id="rId2" Type="http://schemas.openxmlformats.org/officeDocument/2006/relationships/image" Target="../media/image104.svg"/><Relationship Id="rId1" Type="http://schemas.openxmlformats.org/officeDocument/2006/relationships/image" Target="../media/image103.svg"/></Relationships>
</file>

<file path=ppt/diagrams/_rels/data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s>
</file>

<file path=ppt/diagrams/_rels/data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 Id="rId4" Type="http://schemas.openxmlformats.org/officeDocument/2006/relationships/image" Target="../media/image25.svg"/></Relationships>
</file>

<file path=ppt/diagrams/_rels/drawing11.xml.rels><?xml version="1.0" encoding="UTF-8" standalone="yes"?>
<Relationships xmlns="http://schemas.openxmlformats.org/package/2006/relationships"><Relationship Id="rId3" Type="http://schemas.openxmlformats.org/officeDocument/2006/relationships/hyperlink" Target="https://accounts.skilljar.com/accounts/login/?next=%2Fauth%2Fendpoint%2Flogin%2Fresult%3Fnext%3D%252F%26d%3D1it6x3m0xnpye&amp;t=2q37ibffm5o9h&amp;d=1it6x3m0xnpye" TargetMode="External"/><Relationship Id="rId2" Type="http://schemas.openxmlformats.org/officeDocument/2006/relationships/hyperlink" Target="https://knowledge.hhaexchange.com/enterprise/Content/Home/Home-N.htm" TargetMode="External"/><Relationship Id="rId1" Type="http://schemas.openxmlformats.org/officeDocument/2006/relationships/hyperlink" Target="https://app.hhaexchange.com/identity/account/login" TargetMode="External"/><Relationship Id="rId5" Type="http://schemas.openxmlformats.org/officeDocument/2006/relationships/hyperlink" Target="https://knowledge.hhaexchange.com/enterprise/Content/Support/Client-Support-Portal.htm" TargetMode="External"/><Relationship Id="rId4" Type="http://schemas.openxmlformats.org/officeDocument/2006/relationships/hyperlink" Target="https://www.hhaexchange.com/info-hub/mississippi" TargetMode="External"/></Relationships>
</file>

<file path=ppt/diagrams/_rels/drawing13.xml.rels><?xml version="1.0" encoding="UTF-8" standalone="yes"?>
<Relationships xmlns="http://schemas.openxmlformats.org/package/2006/relationships"><Relationship Id="rId1" Type="http://schemas.openxmlformats.org/officeDocument/2006/relationships/hyperlink" Target="https://www.dol.gov/agencies/whd" TargetMode="External"/></Relationships>
</file>

<file path=ppt/diagrams/_rels/drawing18.xml.rels><?xml version="1.0" encoding="UTF-8" standalone="yes"?>
<Relationships xmlns="http://schemas.openxmlformats.org/package/2006/relationships"><Relationship Id="rId3" Type="http://schemas.openxmlformats.org/officeDocument/2006/relationships/image" Target="../media/image105.svg"/><Relationship Id="rId2" Type="http://schemas.openxmlformats.org/officeDocument/2006/relationships/image" Target="../media/image104.svg"/><Relationship Id="rId1" Type="http://schemas.openxmlformats.org/officeDocument/2006/relationships/image" Target="../media/image10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s>
</file>

<file path=ppt/diagrams/_rels/drawing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548CBA-07A8-42BF-9A77-D3884CE85E3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3BFCD34-8598-42F4-A332-678F4DEC47D8}">
      <dgm:prSet custT="1"/>
      <dgm:spPr>
        <a:solidFill>
          <a:srgbClr val="169DCC"/>
        </a:solidFill>
        <a:scene3d>
          <a:camera prst="orthographicFront"/>
          <a:lightRig rig="threePt" dir="t"/>
        </a:scene3d>
        <a:sp3d>
          <a:bevelT/>
        </a:sp3d>
      </dgm:spPr>
      <dgm:t>
        <a:bodyPr/>
        <a:lstStyle/>
        <a:p>
          <a:r>
            <a:rPr lang="en-US" sz="1800" b="1"/>
            <a:t>Who is Eligible?</a:t>
          </a:r>
        </a:p>
      </dgm:t>
    </dgm:pt>
    <dgm:pt modelId="{1D36113F-3141-44D8-B76F-4F67E704E1F4}" type="parTrans" cxnId="{7DDB9095-BDFE-4ADF-97B5-33B482CE9C97}">
      <dgm:prSet/>
      <dgm:spPr/>
      <dgm:t>
        <a:bodyPr/>
        <a:lstStyle/>
        <a:p>
          <a:endParaRPr lang="en-US"/>
        </a:p>
      </dgm:t>
    </dgm:pt>
    <dgm:pt modelId="{2AFE87F5-018F-4CF6-A08E-711755A0DC6F}" type="sibTrans" cxnId="{7DDB9095-BDFE-4ADF-97B5-33B482CE9C97}">
      <dgm:prSet/>
      <dgm:spPr/>
      <dgm:t>
        <a:bodyPr/>
        <a:lstStyle/>
        <a:p>
          <a:endParaRPr lang="en-US"/>
        </a:p>
      </dgm:t>
    </dgm:pt>
    <dgm:pt modelId="{9A9E8324-7C97-4AAE-9607-FA19D2F40BDB}">
      <dgm:prSet custT="1"/>
      <dgm:spPr/>
      <dgm:t>
        <a:bodyPr/>
        <a:lstStyle/>
        <a:p>
          <a:pPr algn="l">
            <a:buFont typeface="Wingdings" panose="05000000000000000000" pitchFamily="2" charset="2"/>
            <a:buChar char="§"/>
          </a:pPr>
          <a:r>
            <a:rPr lang="en-US" sz="1800" kern="1200">
              <a:solidFill>
                <a:schemeClr val="accent1">
                  <a:lumMod val="75000"/>
                </a:schemeClr>
              </a:solidFill>
              <a:latin typeface="+mn-lt"/>
              <a:ea typeface="+mn-ea"/>
              <a:cs typeface="+mn-cs"/>
            </a:rPr>
            <a:t>Must be twenty-one (21) years of age or older. </a:t>
          </a:r>
        </a:p>
      </dgm:t>
    </dgm:pt>
    <dgm:pt modelId="{EBF2D10C-46F9-4BEB-A556-5883B2C701B0}" type="parTrans" cxnId="{273CE090-7906-41F7-9DFF-0C0A33EEF989}">
      <dgm:prSet/>
      <dgm:spPr/>
      <dgm:t>
        <a:bodyPr/>
        <a:lstStyle/>
        <a:p>
          <a:endParaRPr lang="en-US"/>
        </a:p>
      </dgm:t>
    </dgm:pt>
    <dgm:pt modelId="{1AD3BA80-D1FA-4BFC-B715-B0ECA3E6A3C3}" type="sibTrans" cxnId="{273CE090-7906-41F7-9DFF-0C0A33EEF989}">
      <dgm:prSet/>
      <dgm:spPr/>
      <dgm:t>
        <a:bodyPr/>
        <a:lstStyle/>
        <a:p>
          <a:endParaRPr lang="en-US"/>
        </a:p>
      </dgm:t>
    </dgm:pt>
    <dgm:pt modelId="{BE88A646-9C14-4F28-8FA0-7336B6349386}">
      <dgm:prSet custT="1"/>
      <dgm:spPr/>
      <dgm:t>
        <a:bodyPr/>
        <a:lstStyle/>
        <a:p>
          <a:pPr algn="l">
            <a:buFont typeface="Wingdings" panose="05000000000000000000" pitchFamily="2" charset="2"/>
            <a:buChar char="§"/>
          </a:pPr>
          <a:r>
            <a:rPr lang="en-US" sz="1800" kern="1200">
              <a:solidFill>
                <a:schemeClr val="accent1">
                  <a:lumMod val="75000"/>
                </a:schemeClr>
              </a:solidFill>
              <a:latin typeface="+mn-lt"/>
              <a:ea typeface="+mn-ea"/>
              <a:cs typeface="+mn-cs"/>
            </a:rPr>
            <a:t>Must require nursing facility level of care as determined by a comprehensive long-term services and supports (LTSS) assessment.  </a:t>
          </a:r>
        </a:p>
      </dgm:t>
    </dgm:pt>
    <dgm:pt modelId="{0C71748B-C95E-4CF3-9DB2-8C072E391956}" type="parTrans" cxnId="{B3A527BC-2675-4D3B-ADD9-DF833BEB97C2}">
      <dgm:prSet/>
      <dgm:spPr/>
      <dgm:t>
        <a:bodyPr/>
        <a:lstStyle/>
        <a:p>
          <a:endParaRPr lang="en-US"/>
        </a:p>
      </dgm:t>
    </dgm:pt>
    <dgm:pt modelId="{BBC6FD04-2944-4FA0-853B-B9313B2CA445}" type="sibTrans" cxnId="{B3A527BC-2675-4D3B-ADD9-DF833BEB97C2}">
      <dgm:prSet/>
      <dgm:spPr/>
      <dgm:t>
        <a:bodyPr/>
        <a:lstStyle/>
        <a:p>
          <a:endParaRPr lang="en-US"/>
        </a:p>
      </dgm:t>
    </dgm:pt>
    <dgm:pt modelId="{CC23D9CF-3F6B-4B80-AE92-723708518F23}">
      <dgm:prSet custT="1"/>
      <dgm:spPr/>
      <dgm:t>
        <a:bodyPr/>
        <a:lstStyle/>
        <a:p>
          <a:pPr algn="l">
            <a:buFont typeface="Wingdings" panose="05000000000000000000" pitchFamily="2" charset="2"/>
            <a:buChar char="§"/>
          </a:pPr>
          <a:r>
            <a:rPr lang="en-US" sz="1800" kern="1200">
              <a:solidFill>
                <a:schemeClr val="accent1">
                  <a:lumMod val="75000"/>
                </a:schemeClr>
              </a:solidFill>
              <a:latin typeface="+mn-lt"/>
              <a:ea typeface="+mn-ea"/>
              <a:cs typeface="+mn-cs"/>
            </a:rPr>
            <a:t>Must meet the criteria in one (1) of the following Categories of Eligibility (COE): </a:t>
          </a:r>
        </a:p>
      </dgm:t>
    </dgm:pt>
    <dgm:pt modelId="{9EE422E1-2A1F-4B38-874F-504E7736C4CC}" type="parTrans" cxnId="{9EB8D12E-3B10-4731-82F4-AB9EDC8A62AD}">
      <dgm:prSet/>
      <dgm:spPr/>
      <dgm:t>
        <a:bodyPr/>
        <a:lstStyle/>
        <a:p>
          <a:endParaRPr lang="en-US"/>
        </a:p>
      </dgm:t>
    </dgm:pt>
    <dgm:pt modelId="{5539552E-E2DF-4F7A-9524-0F08DDCFFD42}" type="sibTrans" cxnId="{9EB8D12E-3B10-4731-82F4-AB9EDC8A62AD}">
      <dgm:prSet/>
      <dgm:spPr/>
      <dgm:t>
        <a:bodyPr/>
        <a:lstStyle/>
        <a:p>
          <a:endParaRPr lang="en-US"/>
        </a:p>
      </dgm:t>
    </dgm:pt>
    <dgm:pt modelId="{D1D204E3-095D-4B03-AC95-0CFE1D43CE20}">
      <dgm:prSet custT="1"/>
      <dgm:spPr/>
      <dgm:t>
        <a:bodyPr/>
        <a:lstStyle/>
        <a:p>
          <a:pPr algn="l">
            <a:buFont typeface="Wingdings" panose="05000000000000000000" pitchFamily="2" charset="2"/>
            <a:buChar char="§"/>
          </a:pPr>
          <a:r>
            <a:rPr lang="en-US" sz="1800" kern="1200">
              <a:solidFill>
                <a:schemeClr val="accent1">
                  <a:lumMod val="75000"/>
                </a:schemeClr>
              </a:solidFill>
              <a:latin typeface="+mn-lt"/>
              <a:ea typeface="+mn-ea"/>
              <a:cs typeface="+mn-cs"/>
            </a:rPr>
            <a:t>Supplemental Security Income (SSI) eligible under 20 C.F.R. § 416.202, or </a:t>
          </a:r>
        </a:p>
      </dgm:t>
    </dgm:pt>
    <dgm:pt modelId="{9E20EFF2-CE73-4A6D-BA9D-6B51185FD3A0}" type="parTrans" cxnId="{A162B9C4-E13F-4E2E-918F-3B0E6ABF87A8}">
      <dgm:prSet/>
      <dgm:spPr/>
      <dgm:t>
        <a:bodyPr/>
        <a:lstStyle/>
        <a:p>
          <a:endParaRPr lang="en-US"/>
        </a:p>
      </dgm:t>
    </dgm:pt>
    <dgm:pt modelId="{BAF9E31D-7809-4AD2-BA85-1DDD885805A9}" type="sibTrans" cxnId="{A162B9C4-E13F-4E2E-918F-3B0E6ABF87A8}">
      <dgm:prSet/>
      <dgm:spPr/>
      <dgm:t>
        <a:bodyPr/>
        <a:lstStyle/>
        <a:p>
          <a:endParaRPr lang="en-US"/>
        </a:p>
      </dgm:t>
    </dgm:pt>
    <dgm:pt modelId="{82692901-120C-414C-8ED2-FE7F31F6B046}">
      <dgm:prSet custT="1"/>
      <dgm:spPr/>
      <dgm:t>
        <a:bodyPr/>
        <a:lstStyle/>
        <a:p>
          <a:pPr algn="l">
            <a:buFont typeface="Wingdings" panose="05000000000000000000" pitchFamily="2" charset="2"/>
            <a:buChar char="§"/>
          </a:pPr>
          <a:r>
            <a:rPr lang="en-US" sz="1800" kern="1200">
              <a:solidFill>
                <a:schemeClr val="accent1">
                  <a:lumMod val="75000"/>
                </a:schemeClr>
              </a:solidFill>
              <a:latin typeface="+mn-lt"/>
              <a:ea typeface="+mn-ea"/>
              <a:cs typeface="+mn-cs"/>
            </a:rPr>
            <a:t>An aged, blind or disabled individual who meets all factors of institutional eligibility.</a:t>
          </a:r>
        </a:p>
      </dgm:t>
    </dgm:pt>
    <dgm:pt modelId="{5F858206-2564-4071-88B6-D0CEB048274A}" type="parTrans" cxnId="{325D363A-DD13-4903-ABB9-2440F26BD369}">
      <dgm:prSet/>
      <dgm:spPr/>
      <dgm:t>
        <a:bodyPr/>
        <a:lstStyle/>
        <a:p>
          <a:endParaRPr lang="en-US"/>
        </a:p>
      </dgm:t>
    </dgm:pt>
    <dgm:pt modelId="{69427B2E-7D6D-4B0B-93D5-FB6B0D598532}" type="sibTrans" cxnId="{325D363A-DD13-4903-ABB9-2440F26BD369}">
      <dgm:prSet/>
      <dgm:spPr/>
      <dgm:t>
        <a:bodyPr/>
        <a:lstStyle/>
        <a:p>
          <a:endParaRPr lang="en-US"/>
        </a:p>
      </dgm:t>
    </dgm:pt>
    <dgm:pt modelId="{704C56E8-B24A-4A67-9896-A8180A4D26B0}">
      <dgm:prSet custT="1"/>
      <dgm:spPr/>
      <dgm:t>
        <a:bodyPr/>
        <a:lstStyle/>
        <a:p>
          <a:pPr algn="l">
            <a:buFont typeface="Wingdings" panose="05000000000000000000" pitchFamily="2" charset="2"/>
            <a:buChar char="§"/>
          </a:pPr>
          <a:r>
            <a:rPr lang="en-US" sz="1800" kern="1200">
              <a:solidFill>
                <a:schemeClr val="accent1">
                  <a:lumMod val="75000"/>
                </a:schemeClr>
              </a:solidFill>
              <a:latin typeface="+mn-lt"/>
              <a:ea typeface="+mn-ea"/>
              <a:cs typeface="+mn-cs"/>
            </a:rPr>
            <a:t>If  income exceeds the current institutional limit, the individual must pay the Division of Medicaid the portion of their income that is due under the terms of an Income Trust to qualify.  </a:t>
          </a:r>
        </a:p>
      </dgm:t>
    </dgm:pt>
    <dgm:pt modelId="{5B0709A2-3B6E-44AF-AD89-D42DA621DD48}" type="parTrans" cxnId="{67072B05-3CC2-407F-99D4-759FD3CD1071}">
      <dgm:prSet/>
      <dgm:spPr/>
      <dgm:t>
        <a:bodyPr/>
        <a:lstStyle/>
        <a:p>
          <a:endParaRPr lang="en-US"/>
        </a:p>
      </dgm:t>
    </dgm:pt>
    <dgm:pt modelId="{279AF180-83EE-4B79-97A8-514027D7AA87}" type="sibTrans" cxnId="{67072B05-3CC2-407F-99D4-759FD3CD1071}">
      <dgm:prSet/>
      <dgm:spPr/>
      <dgm:t>
        <a:bodyPr/>
        <a:lstStyle/>
        <a:p>
          <a:endParaRPr lang="en-US"/>
        </a:p>
      </dgm:t>
    </dgm:pt>
    <dgm:pt modelId="{05511C22-B78A-468E-8DFB-99B2DC1DF8AD}">
      <dgm:prSet custT="1"/>
      <dgm:spPr/>
      <dgm:t>
        <a:bodyPr/>
        <a:lstStyle/>
        <a:p>
          <a:pPr algn="l">
            <a:buFont typeface="Wingdings" panose="05000000000000000000" pitchFamily="2" charset="2"/>
            <a:buChar char="§"/>
          </a:pPr>
          <a:r>
            <a:rPr lang="en-US" sz="1800" kern="1200">
              <a:solidFill>
                <a:schemeClr val="accent1">
                  <a:lumMod val="75000"/>
                </a:schemeClr>
              </a:solidFill>
              <a:latin typeface="+mn-lt"/>
              <a:ea typeface="+mn-ea"/>
              <a:cs typeface="+mn-cs"/>
            </a:rPr>
            <a:t>Beneficiaries enrolled in the E&amp;D Waiver cannot reside in a nursing facility or licensed or unlicensed personal care home. </a:t>
          </a:r>
        </a:p>
      </dgm:t>
    </dgm:pt>
    <dgm:pt modelId="{4612DB53-1497-4C86-AC4C-9D915B606548}" type="parTrans" cxnId="{A1C88A7B-7F4B-4C5D-8423-C66F16EDAE21}">
      <dgm:prSet/>
      <dgm:spPr/>
      <dgm:t>
        <a:bodyPr/>
        <a:lstStyle/>
        <a:p>
          <a:endParaRPr lang="en-US"/>
        </a:p>
      </dgm:t>
    </dgm:pt>
    <dgm:pt modelId="{078D6F2F-381B-4DCF-A6A6-77D07AEE8A54}" type="sibTrans" cxnId="{A1C88A7B-7F4B-4C5D-8423-C66F16EDAE21}">
      <dgm:prSet/>
      <dgm:spPr/>
      <dgm:t>
        <a:bodyPr/>
        <a:lstStyle/>
        <a:p>
          <a:endParaRPr lang="en-US"/>
        </a:p>
      </dgm:t>
    </dgm:pt>
    <dgm:pt modelId="{64B763F7-3729-4866-80E0-C0707460E1B8}">
      <dgm:prSet custT="1"/>
      <dgm:spPr/>
      <dgm:t>
        <a:bodyPr/>
        <a:lstStyle/>
        <a:p>
          <a:pPr algn="l">
            <a:buFont typeface="Wingdings" panose="05000000000000000000" pitchFamily="2" charset="2"/>
            <a:buChar char="§"/>
          </a:pPr>
          <a:r>
            <a:rPr lang="en-US" sz="1800" kern="1200">
              <a:solidFill>
                <a:schemeClr val="accent1">
                  <a:lumMod val="75000"/>
                </a:schemeClr>
              </a:solidFill>
              <a:latin typeface="+mn-lt"/>
              <a:ea typeface="+mn-ea"/>
              <a:cs typeface="+mn-cs"/>
            </a:rPr>
            <a:t>In the event of imminent danger to the beneficiary, caregiver or service provider, the beneficiary may be discharged from the waiver immediately.</a:t>
          </a:r>
        </a:p>
      </dgm:t>
    </dgm:pt>
    <dgm:pt modelId="{490E2323-22E8-4D30-B60C-E5AD8F7A2A5E}" type="parTrans" cxnId="{BF4607FC-F187-4955-AFF6-8C1017C78341}">
      <dgm:prSet/>
      <dgm:spPr/>
      <dgm:t>
        <a:bodyPr/>
        <a:lstStyle/>
        <a:p>
          <a:endParaRPr lang="en-US"/>
        </a:p>
      </dgm:t>
    </dgm:pt>
    <dgm:pt modelId="{B461B3CD-37A4-4402-B555-D559465F7AC4}" type="sibTrans" cxnId="{BF4607FC-F187-4955-AFF6-8C1017C78341}">
      <dgm:prSet/>
      <dgm:spPr/>
      <dgm:t>
        <a:bodyPr/>
        <a:lstStyle/>
        <a:p>
          <a:endParaRPr lang="en-US"/>
        </a:p>
      </dgm:t>
    </dgm:pt>
    <dgm:pt modelId="{7B519520-85B0-43E8-B6D8-81A296DFA184}">
      <dgm:prSet/>
      <dgm:spPr/>
      <dgm:t>
        <a:bodyPr/>
        <a:lstStyle/>
        <a:p>
          <a:pPr algn="l">
            <a:buFontTx/>
            <a:buNone/>
          </a:pPr>
          <a:endParaRPr lang="en-US" sz="1600" kern="1200"/>
        </a:p>
      </dgm:t>
    </dgm:pt>
    <dgm:pt modelId="{EAE7C9DE-A0B3-4062-9AB4-4BA5DE42639E}" type="parTrans" cxnId="{18A64DAD-06DD-4594-8DE8-4CE1006B740E}">
      <dgm:prSet/>
      <dgm:spPr/>
      <dgm:t>
        <a:bodyPr/>
        <a:lstStyle/>
        <a:p>
          <a:endParaRPr lang="en-US"/>
        </a:p>
      </dgm:t>
    </dgm:pt>
    <dgm:pt modelId="{1E091279-C6DB-470B-8C63-38FF8FAD91DB}" type="sibTrans" cxnId="{18A64DAD-06DD-4594-8DE8-4CE1006B740E}">
      <dgm:prSet/>
      <dgm:spPr/>
      <dgm:t>
        <a:bodyPr/>
        <a:lstStyle/>
        <a:p>
          <a:endParaRPr lang="en-US"/>
        </a:p>
      </dgm:t>
    </dgm:pt>
    <dgm:pt modelId="{100C850A-0F99-426B-96DB-71B1C7FA3DEA}" type="pres">
      <dgm:prSet presAssocID="{5B548CBA-07A8-42BF-9A77-D3884CE85E37}" presName="linear" presStyleCnt="0">
        <dgm:presLayoutVars>
          <dgm:animLvl val="lvl"/>
          <dgm:resizeHandles val="exact"/>
        </dgm:presLayoutVars>
      </dgm:prSet>
      <dgm:spPr/>
    </dgm:pt>
    <dgm:pt modelId="{1BC0E0C4-0BFF-4FBB-BBAB-70DC90A950D6}" type="pres">
      <dgm:prSet presAssocID="{B3BFCD34-8598-42F4-A332-678F4DEC47D8}" presName="parentText" presStyleLbl="node1" presStyleIdx="0" presStyleCnt="1">
        <dgm:presLayoutVars>
          <dgm:chMax val="0"/>
          <dgm:bulletEnabled val="1"/>
        </dgm:presLayoutVars>
      </dgm:prSet>
      <dgm:spPr/>
    </dgm:pt>
    <dgm:pt modelId="{49CAFFCB-870B-4077-9AA3-ED06434F984B}" type="pres">
      <dgm:prSet presAssocID="{B3BFCD34-8598-42F4-A332-678F4DEC47D8}" presName="childText" presStyleLbl="revTx" presStyleIdx="0" presStyleCnt="1" custScaleY="118361">
        <dgm:presLayoutVars>
          <dgm:bulletEnabled val="1"/>
        </dgm:presLayoutVars>
      </dgm:prSet>
      <dgm:spPr/>
    </dgm:pt>
  </dgm:ptLst>
  <dgm:cxnLst>
    <dgm:cxn modelId="{67072B05-3CC2-407F-99D4-759FD3CD1071}" srcId="{B3BFCD34-8598-42F4-A332-678F4DEC47D8}" destId="{704C56E8-B24A-4A67-9896-A8180A4D26B0}" srcOrd="4" destOrd="0" parTransId="{5B0709A2-3B6E-44AF-AD89-D42DA621DD48}" sibTransId="{279AF180-83EE-4B79-97A8-514027D7AA87}"/>
    <dgm:cxn modelId="{9EB8D12E-3B10-4731-82F4-AB9EDC8A62AD}" srcId="{B3BFCD34-8598-42F4-A332-678F4DEC47D8}" destId="{CC23D9CF-3F6B-4B80-AE92-723708518F23}" srcOrd="3" destOrd="0" parTransId="{9EE422E1-2A1F-4B38-874F-504E7736C4CC}" sibTransId="{5539552E-E2DF-4F7A-9524-0F08DDCFFD42}"/>
    <dgm:cxn modelId="{325D363A-DD13-4903-ABB9-2440F26BD369}" srcId="{CC23D9CF-3F6B-4B80-AE92-723708518F23}" destId="{82692901-120C-414C-8ED2-FE7F31F6B046}" srcOrd="1" destOrd="0" parTransId="{5F858206-2564-4071-88B6-D0CEB048274A}" sibTransId="{69427B2E-7D6D-4B0B-93D5-FB6B0D598532}"/>
    <dgm:cxn modelId="{48B1A45B-8241-41A6-940F-B62DBB5ADB97}" type="presOf" srcId="{64B763F7-3729-4866-80E0-C0707460E1B8}" destId="{49CAFFCB-870B-4077-9AA3-ED06434F984B}" srcOrd="0" destOrd="8" presId="urn:microsoft.com/office/officeart/2005/8/layout/vList2"/>
    <dgm:cxn modelId="{1CD21B66-A605-456E-86F5-F77253CD0036}" type="presOf" srcId="{05511C22-B78A-468E-8DFB-99B2DC1DF8AD}" destId="{49CAFFCB-870B-4077-9AA3-ED06434F984B}" srcOrd="0" destOrd="7" presId="urn:microsoft.com/office/officeart/2005/8/layout/vList2"/>
    <dgm:cxn modelId="{1C663572-B811-4B45-A9FA-7F1079CA2BF1}" type="presOf" srcId="{704C56E8-B24A-4A67-9896-A8180A4D26B0}" destId="{49CAFFCB-870B-4077-9AA3-ED06434F984B}" srcOrd="0" destOrd="6" presId="urn:microsoft.com/office/officeart/2005/8/layout/vList2"/>
    <dgm:cxn modelId="{2C635775-6D56-459E-8EB6-9F5251D52730}" type="presOf" srcId="{D1D204E3-095D-4B03-AC95-0CFE1D43CE20}" destId="{49CAFFCB-870B-4077-9AA3-ED06434F984B}" srcOrd="0" destOrd="4" presId="urn:microsoft.com/office/officeart/2005/8/layout/vList2"/>
    <dgm:cxn modelId="{E7762076-EF19-4FBD-8F09-A220790DCCAD}" type="presOf" srcId="{9A9E8324-7C97-4AAE-9607-FA19D2F40BDB}" destId="{49CAFFCB-870B-4077-9AA3-ED06434F984B}" srcOrd="0" destOrd="1" presId="urn:microsoft.com/office/officeart/2005/8/layout/vList2"/>
    <dgm:cxn modelId="{A1C88A7B-7F4B-4C5D-8423-C66F16EDAE21}" srcId="{B3BFCD34-8598-42F4-A332-678F4DEC47D8}" destId="{05511C22-B78A-468E-8DFB-99B2DC1DF8AD}" srcOrd="5" destOrd="0" parTransId="{4612DB53-1497-4C86-AC4C-9D915B606548}" sibTransId="{078D6F2F-381B-4DCF-A6A6-77D07AEE8A54}"/>
    <dgm:cxn modelId="{E5993187-ED8C-4383-A86A-4BABB0B4049A}" type="presOf" srcId="{BE88A646-9C14-4F28-8FA0-7336B6349386}" destId="{49CAFFCB-870B-4077-9AA3-ED06434F984B}" srcOrd="0" destOrd="2" presId="urn:microsoft.com/office/officeart/2005/8/layout/vList2"/>
    <dgm:cxn modelId="{D939378B-44A1-4FC4-AE7E-3EDB5F294D9E}" type="presOf" srcId="{CC23D9CF-3F6B-4B80-AE92-723708518F23}" destId="{49CAFFCB-870B-4077-9AA3-ED06434F984B}" srcOrd="0" destOrd="3" presId="urn:microsoft.com/office/officeart/2005/8/layout/vList2"/>
    <dgm:cxn modelId="{273CE090-7906-41F7-9DFF-0C0A33EEF989}" srcId="{B3BFCD34-8598-42F4-A332-678F4DEC47D8}" destId="{9A9E8324-7C97-4AAE-9607-FA19D2F40BDB}" srcOrd="1" destOrd="0" parTransId="{EBF2D10C-46F9-4BEB-A556-5883B2C701B0}" sibTransId="{1AD3BA80-D1FA-4BFC-B715-B0ECA3E6A3C3}"/>
    <dgm:cxn modelId="{7DDB9095-BDFE-4ADF-97B5-33B482CE9C97}" srcId="{5B548CBA-07A8-42BF-9A77-D3884CE85E37}" destId="{B3BFCD34-8598-42F4-A332-678F4DEC47D8}" srcOrd="0" destOrd="0" parTransId="{1D36113F-3141-44D8-B76F-4F67E704E1F4}" sibTransId="{2AFE87F5-018F-4CF6-A08E-711755A0DC6F}"/>
    <dgm:cxn modelId="{18A64DAD-06DD-4594-8DE8-4CE1006B740E}" srcId="{B3BFCD34-8598-42F4-A332-678F4DEC47D8}" destId="{7B519520-85B0-43E8-B6D8-81A296DFA184}" srcOrd="0" destOrd="0" parTransId="{EAE7C9DE-A0B3-4062-9AB4-4BA5DE42639E}" sibTransId="{1E091279-C6DB-470B-8C63-38FF8FAD91DB}"/>
    <dgm:cxn modelId="{B3A527BC-2675-4D3B-ADD9-DF833BEB97C2}" srcId="{B3BFCD34-8598-42F4-A332-678F4DEC47D8}" destId="{BE88A646-9C14-4F28-8FA0-7336B6349386}" srcOrd="2" destOrd="0" parTransId="{0C71748B-C95E-4CF3-9DB2-8C072E391956}" sibTransId="{BBC6FD04-2944-4FA0-853B-B9313B2CA445}"/>
    <dgm:cxn modelId="{A162B9C4-E13F-4E2E-918F-3B0E6ABF87A8}" srcId="{CC23D9CF-3F6B-4B80-AE92-723708518F23}" destId="{D1D204E3-095D-4B03-AC95-0CFE1D43CE20}" srcOrd="0" destOrd="0" parTransId="{9E20EFF2-CE73-4A6D-BA9D-6B51185FD3A0}" sibTransId="{BAF9E31D-7809-4AD2-BA85-1DDD885805A9}"/>
    <dgm:cxn modelId="{11065EDA-760C-4522-813C-A2858BAB92C2}" type="presOf" srcId="{B3BFCD34-8598-42F4-A332-678F4DEC47D8}" destId="{1BC0E0C4-0BFF-4FBB-BBAB-70DC90A950D6}" srcOrd="0" destOrd="0" presId="urn:microsoft.com/office/officeart/2005/8/layout/vList2"/>
    <dgm:cxn modelId="{E4190EDD-E259-4358-A714-B89B63B4950D}" type="presOf" srcId="{5B548CBA-07A8-42BF-9A77-D3884CE85E37}" destId="{100C850A-0F99-426B-96DB-71B1C7FA3DEA}" srcOrd="0" destOrd="0" presId="urn:microsoft.com/office/officeart/2005/8/layout/vList2"/>
    <dgm:cxn modelId="{F20322E5-2668-4B9D-87F7-7A5F73E53625}" type="presOf" srcId="{82692901-120C-414C-8ED2-FE7F31F6B046}" destId="{49CAFFCB-870B-4077-9AA3-ED06434F984B}" srcOrd="0" destOrd="5" presId="urn:microsoft.com/office/officeart/2005/8/layout/vList2"/>
    <dgm:cxn modelId="{FBDC75F0-6C0B-4E10-A366-7D2D8D4FF53B}" type="presOf" srcId="{7B519520-85B0-43E8-B6D8-81A296DFA184}" destId="{49CAFFCB-870B-4077-9AA3-ED06434F984B}" srcOrd="0" destOrd="0" presId="urn:microsoft.com/office/officeart/2005/8/layout/vList2"/>
    <dgm:cxn modelId="{BF4607FC-F187-4955-AFF6-8C1017C78341}" srcId="{B3BFCD34-8598-42F4-A332-678F4DEC47D8}" destId="{64B763F7-3729-4866-80E0-C0707460E1B8}" srcOrd="6" destOrd="0" parTransId="{490E2323-22E8-4D30-B60C-E5AD8F7A2A5E}" sibTransId="{B461B3CD-37A4-4402-B555-D559465F7AC4}"/>
    <dgm:cxn modelId="{3EC89242-4973-43EF-9736-B856EB3A1485}" type="presParOf" srcId="{100C850A-0F99-426B-96DB-71B1C7FA3DEA}" destId="{1BC0E0C4-0BFF-4FBB-BBAB-70DC90A950D6}" srcOrd="0" destOrd="0" presId="urn:microsoft.com/office/officeart/2005/8/layout/vList2"/>
    <dgm:cxn modelId="{B83C9E6E-7C96-4C2C-86C6-A95FDC8CF212}" type="presParOf" srcId="{100C850A-0F99-426B-96DB-71B1C7FA3DEA}" destId="{49CAFFCB-870B-4077-9AA3-ED06434F984B}"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1C91C33-6E0D-4FB1-A0E2-2449D3E3024C}" type="doc">
      <dgm:prSet loTypeId="urn:microsoft.com/office/officeart/2008/layout/LinedList" loCatId="list" qsTypeId="urn:microsoft.com/office/officeart/2005/8/quickstyle/simple2" qsCatId="simple" csTypeId="urn:microsoft.com/office/officeart/2005/8/colors/accent1_2" csCatId="accent1" phldr="1"/>
      <dgm:spPr/>
      <dgm:t>
        <a:bodyPr/>
        <a:lstStyle/>
        <a:p>
          <a:endParaRPr lang="en-US"/>
        </a:p>
      </dgm:t>
    </dgm:pt>
    <dgm:pt modelId="{9BCDEDF4-253C-4DA8-8D36-664D723685D7}">
      <dgm:prSet phldrT="[Text]" phldr="0" custT="1"/>
      <dgm:spPr/>
      <dgm:t>
        <a:bodyPr/>
        <a:lstStyle/>
        <a:p>
          <a:pPr>
            <a:defRPr b="1"/>
          </a:pPr>
          <a:r>
            <a:rPr lang="en-US" sz="2800">
              <a:solidFill>
                <a:srgbClr val="800000"/>
              </a:solidFill>
            </a:rPr>
            <a:t>Business Loan</a:t>
          </a:r>
        </a:p>
      </dgm:t>
    </dgm:pt>
    <dgm:pt modelId="{69F8A6FB-8108-4F35-B12E-A5DFF9268259}" type="parTrans" cxnId="{002A42AB-EC8D-4F40-B3CA-F1ED8D38D74D}">
      <dgm:prSet/>
      <dgm:spPr/>
      <dgm:t>
        <a:bodyPr/>
        <a:lstStyle/>
        <a:p>
          <a:endParaRPr lang="en-US"/>
        </a:p>
      </dgm:t>
    </dgm:pt>
    <dgm:pt modelId="{69C42A51-267E-40B0-BCA7-ADFF977E6F97}" type="sibTrans" cxnId="{002A42AB-EC8D-4F40-B3CA-F1ED8D38D74D}">
      <dgm:prSet/>
      <dgm:spPr/>
      <dgm:t>
        <a:bodyPr/>
        <a:lstStyle/>
        <a:p>
          <a:endParaRPr lang="en-US"/>
        </a:p>
      </dgm:t>
    </dgm:pt>
    <dgm:pt modelId="{35CE271C-2B9C-4B4A-B4AB-E4B5869862DE}">
      <dgm:prSet phldrT="[Text]"/>
      <dgm:spPr/>
      <dgm:t>
        <a:bodyPr/>
        <a:lstStyle/>
        <a:p>
          <a:r>
            <a:rPr lang="en-US">
              <a:solidFill>
                <a:srgbClr val="800000"/>
              </a:solidFill>
            </a:rPr>
            <a:t>Large, one-time expense like equipment purchases, property or expansion </a:t>
          </a:r>
        </a:p>
      </dgm:t>
    </dgm:pt>
    <dgm:pt modelId="{7D731C9F-E713-4385-9052-2FCA3A00E8FD}" type="parTrans" cxnId="{3DB29DC3-7ECC-4FA9-86E8-D19FB8C35019}">
      <dgm:prSet/>
      <dgm:spPr/>
      <dgm:t>
        <a:bodyPr/>
        <a:lstStyle/>
        <a:p>
          <a:endParaRPr lang="en-US"/>
        </a:p>
      </dgm:t>
    </dgm:pt>
    <dgm:pt modelId="{2E3E0B39-1ED0-4E00-B3B4-AE3302895DC3}" type="sibTrans" cxnId="{3DB29DC3-7ECC-4FA9-86E8-D19FB8C35019}">
      <dgm:prSet/>
      <dgm:spPr/>
      <dgm:t>
        <a:bodyPr/>
        <a:lstStyle/>
        <a:p>
          <a:endParaRPr lang="en-US"/>
        </a:p>
      </dgm:t>
    </dgm:pt>
    <dgm:pt modelId="{0F1FA89C-B1E2-4F9D-8419-BE29404C1A78}">
      <dgm:prSet phldrT="[Text]"/>
      <dgm:spPr/>
      <dgm:t>
        <a:bodyPr/>
        <a:lstStyle/>
        <a:p>
          <a:r>
            <a:rPr lang="en-US">
              <a:solidFill>
                <a:srgbClr val="800000"/>
              </a:solidFill>
            </a:rPr>
            <a:t>A single lump sum is disbursed at the start</a:t>
          </a:r>
        </a:p>
      </dgm:t>
    </dgm:pt>
    <dgm:pt modelId="{6DF26699-6B10-4AD7-B6CB-995B582488A7}" type="parTrans" cxnId="{D0B4D4A3-2CC1-43FC-92C4-87D61693848E}">
      <dgm:prSet/>
      <dgm:spPr/>
      <dgm:t>
        <a:bodyPr/>
        <a:lstStyle/>
        <a:p>
          <a:endParaRPr lang="en-US"/>
        </a:p>
      </dgm:t>
    </dgm:pt>
    <dgm:pt modelId="{9D0F8242-9BCC-472D-AC01-287DDE79EA86}" type="sibTrans" cxnId="{D0B4D4A3-2CC1-43FC-92C4-87D61693848E}">
      <dgm:prSet/>
      <dgm:spPr/>
      <dgm:t>
        <a:bodyPr/>
        <a:lstStyle/>
        <a:p>
          <a:endParaRPr lang="en-US"/>
        </a:p>
      </dgm:t>
    </dgm:pt>
    <dgm:pt modelId="{EF079E71-1953-473C-9127-DED925947C47}">
      <dgm:prSet phldrT="[Text]" phldr="0" custT="1"/>
      <dgm:spPr/>
      <dgm:t>
        <a:bodyPr/>
        <a:lstStyle/>
        <a:p>
          <a:pPr>
            <a:defRPr b="1"/>
          </a:pPr>
          <a:r>
            <a:rPr lang="en-US" sz="2800">
              <a:solidFill>
                <a:srgbClr val="800000"/>
              </a:solidFill>
            </a:rPr>
            <a:t>Business Line of Credit</a:t>
          </a:r>
        </a:p>
      </dgm:t>
    </dgm:pt>
    <dgm:pt modelId="{C574B1E7-0E90-48B4-91A3-C2C51124FFBD}" type="parTrans" cxnId="{02028ACB-1D74-496F-926A-23DA46A17264}">
      <dgm:prSet/>
      <dgm:spPr/>
      <dgm:t>
        <a:bodyPr/>
        <a:lstStyle/>
        <a:p>
          <a:endParaRPr lang="en-US"/>
        </a:p>
      </dgm:t>
    </dgm:pt>
    <dgm:pt modelId="{83EB774F-A117-40DC-80C1-7FDF76D8230D}" type="sibTrans" cxnId="{02028ACB-1D74-496F-926A-23DA46A17264}">
      <dgm:prSet/>
      <dgm:spPr/>
      <dgm:t>
        <a:bodyPr/>
        <a:lstStyle/>
        <a:p>
          <a:endParaRPr lang="en-US"/>
        </a:p>
      </dgm:t>
    </dgm:pt>
    <dgm:pt modelId="{1E82DBA3-6405-4B95-A9FF-FCEB90AE6412}">
      <dgm:prSet phldrT="[Text]"/>
      <dgm:spPr/>
      <dgm:t>
        <a:bodyPr/>
        <a:lstStyle/>
        <a:p>
          <a:pPr>
            <a:buFont typeface="Wingdings" panose="05000000000000000000" pitchFamily="2" charset="2"/>
            <a:buNone/>
          </a:pPr>
          <a:r>
            <a:rPr lang="en-US">
              <a:solidFill>
                <a:srgbClr val="800000"/>
              </a:solidFill>
            </a:rPr>
            <a:t>Ongoing or short-term needs like inventory, payroll, or managing seasonal cash flow. </a:t>
          </a:r>
        </a:p>
      </dgm:t>
    </dgm:pt>
    <dgm:pt modelId="{8D575CC3-535C-4560-A8AA-9F974750F74A}" type="parTrans" cxnId="{4661A693-5769-42E1-91DF-9370786CCE3A}">
      <dgm:prSet/>
      <dgm:spPr/>
      <dgm:t>
        <a:bodyPr/>
        <a:lstStyle/>
        <a:p>
          <a:endParaRPr lang="en-US"/>
        </a:p>
      </dgm:t>
    </dgm:pt>
    <dgm:pt modelId="{48FFFEE7-0BC6-4D7E-B2E9-C62C41D380E4}" type="sibTrans" cxnId="{4661A693-5769-42E1-91DF-9370786CCE3A}">
      <dgm:prSet/>
      <dgm:spPr/>
      <dgm:t>
        <a:bodyPr/>
        <a:lstStyle/>
        <a:p>
          <a:endParaRPr lang="en-US"/>
        </a:p>
      </dgm:t>
    </dgm:pt>
    <dgm:pt modelId="{94C13DA5-3136-4224-95A1-03E5D528BAD3}">
      <dgm:prSet phldrT="[Text]"/>
      <dgm:spPr/>
      <dgm:t>
        <a:bodyPr/>
        <a:lstStyle/>
        <a:p>
          <a:pPr>
            <a:buFont typeface="Arial" panose="020B0604020202020204" pitchFamily="34" charset="0"/>
            <a:buChar char="•"/>
          </a:pPr>
          <a:r>
            <a:rPr lang="en-US">
              <a:solidFill>
                <a:srgbClr val="800000"/>
              </a:solidFill>
            </a:rPr>
            <a:t>You can draw funds as needed up to your credit limit.</a:t>
          </a:r>
        </a:p>
      </dgm:t>
    </dgm:pt>
    <dgm:pt modelId="{8089952D-5B3F-4A24-87D8-17B99C5AA5D3}" type="parTrans" cxnId="{8D3D6BD7-A73F-44D1-81AC-9046CB230764}">
      <dgm:prSet/>
      <dgm:spPr/>
      <dgm:t>
        <a:bodyPr/>
        <a:lstStyle/>
        <a:p>
          <a:endParaRPr lang="en-US"/>
        </a:p>
      </dgm:t>
    </dgm:pt>
    <dgm:pt modelId="{630C95CE-A9A7-47A9-9A76-DD2E19E5F8AC}" type="sibTrans" cxnId="{8D3D6BD7-A73F-44D1-81AC-9046CB230764}">
      <dgm:prSet/>
      <dgm:spPr/>
      <dgm:t>
        <a:bodyPr/>
        <a:lstStyle/>
        <a:p>
          <a:endParaRPr lang="en-US"/>
        </a:p>
      </dgm:t>
    </dgm:pt>
    <dgm:pt modelId="{7CA15047-3AEE-4175-B4C8-E8CDB26B785F}">
      <dgm:prSet phldrT="[Text]"/>
      <dgm:spPr/>
      <dgm:t>
        <a:bodyPr/>
        <a:lstStyle/>
        <a:p>
          <a:r>
            <a:rPr lang="en-US">
              <a:solidFill>
                <a:srgbClr val="800000"/>
              </a:solidFill>
            </a:rPr>
            <a:t>Fixed monthly payments of principal an interest over a set term.</a:t>
          </a:r>
        </a:p>
      </dgm:t>
    </dgm:pt>
    <dgm:pt modelId="{5D132A0B-2FAC-4C57-894C-4367E7E51CAC}" type="parTrans" cxnId="{1701AFE2-8491-4834-A2B9-F303BE29607D}">
      <dgm:prSet/>
      <dgm:spPr/>
      <dgm:t>
        <a:bodyPr/>
        <a:lstStyle/>
        <a:p>
          <a:endParaRPr lang="en-US"/>
        </a:p>
      </dgm:t>
    </dgm:pt>
    <dgm:pt modelId="{B2E382F4-020E-47D9-A43B-2FCA0C2B9646}" type="sibTrans" cxnId="{1701AFE2-8491-4834-A2B9-F303BE29607D}">
      <dgm:prSet/>
      <dgm:spPr/>
      <dgm:t>
        <a:bodyPr/>
        <a:lstStyle/>
        <a:p>
          <a:endParaRPr lang="en-US"/>
        </a:p>
      </dgm:t>
    </dgm:pt>
    <dgm:pt modelId="{688C7C71-72C5-44FA-A22D-F35BC10D5199}">
      <dgm:prSet phldrT="[Text]"/>
      <dgm:spPr/>
      <dgm:t>
        <a:bodyPr/>
        <a:lstStyle/>
        <a:p>
          <a:r>
            <a:rPr lang="en-US">
              <a:solidFill>
                <a:srgbClr val="800000"/>
              </a:solidFill>
            </a:rPr>
            <a:t>Typically, lower interest rates, especially for large, long-term loans.</a:t>
          </a:r>
        </a:p>
      </dgm:t>
    </dgm:pt>
    <dgm:pt modelId="{66E8EB6E-6239-4214-B3E0-CA247697B7E4}" type="parTrans" cxnId="{7627B379-260A-4D26-BA03-7EC4D10293EA}">
      <dgm:prSet/>
      <dgm:spPr/>
      <dgm:t>
        <a:bodyPr/>
        <a:lstStyle/>
        <a:p>
          <a:endParaRPr lang="en-US"/>
        </a:p>
      </dgm:t>
    </dgm:pt>
    <dgm:pt modelId="{11C83A2D-F896-4098-B553-E831B73EA935}" type="sibTrans" cxnId="{7627B379-260A-4D26-BA03-7EC4D10293EA}">
      <dgm:prSet/>
      <dgm:spPr/>
      <dgm:t>
        <a:bodyPr/>
        <a:lstStyle/>
        <a:p>
          <a:endParaRPr lang="en-US"/>
        </a:p>
      </dgm:t>
    </dgm:pt>
    <dgm:pt modelId="{AE52A9BE-7103-4224-9FC1-82082695D96A}">
      <dgm:prSet phldrT="[Text]"/>
      <dgm:spPr/>
      <dgm:t>
        <a:bodyPr/>
        <a:lstStyle/>
        <a:p>
          <a:r>
            <a:rPr lang="en-US">
              <a:solidFill>
                <a:srgbClr val="800000"/>
              </a:solidFill>
            </a:rPr>
            <a:t>Less flexible, as the entire amount is disbursed upfront.</a:t>
          </a:r>
        </a:p>
      </dgm:t>
    </dgm:pt>
    <dgm:pt modelId="{4D5827A4-3E02-470F-A040-0C3A0602DAC6}" type="parTrans" cxnId="{D5839497-81A9-43DB-87D2-8C67F1FC0A38}">
      <dgm:prSet/>
      <dgm:spPr/>
      <dgm:t>
        <a:bodyPr/>
        <a:lstStyle/>
        <a:p>
          <a:endParaRPr lang="en-US"/>
        </a:p>
      </dgm:t>
    </dgm:pt>
    <dgm:pt modelId="{5C575577-924D-41B5-B06F-FADDFBC9975C}" type="sibTrans" cxnId="{D5839497-81A9-43DB-87D2-8C67F1FC0A38}">
      <dgm:prSet/>
      <dgm:spPr/>
      <dgm:t>
        <a:bodyPr/>
        <a:lstStyle/>
        <a:p>
          <a:endParaRPr lang="en-US"/>
        </a:p>
      </dgm:t>
    </dgm:pt>
    <dgm:pt modelId="{0431A56E-CCCA-4D11-BD3B-D3B63142D293}">
      <dgm:prSet phldrT="[Text]"/>
      <dgm:spPr/>
      <dgm:t>
        <a:bodyPr/>
        <a:lstStyle/>
        <a:p>
          <a:r>
            <a:rPr lang="en-US">
              <a:solidFill>
                <a:srgbClr val="800000"/>
              </a:solidFill>
            </a:rPr>
            <a:t>Planning major investments with predictable costs.</a:t>
          </a:r>
        </a:p>
      </dgm:t>
    </dgm:pt>
    <dgm:pt modelId="{58E27CC8-1161-4925-A5FD-FEA054CC1144}" type="parTrans" cxnId="{2DCB241D-21C8-4513-AF3D-7A800DECE7BB}">
      <dgm:prSet/>
      <dgm:spPr/>
      <dgm:t>
        <a:bodyPr/>
        <a:lstStyle/>
        <a:p>
          <a:endParaRPr lang="en-US"/>
        </a:p>
      </dgm:t>
    </dgm:pt>
    <dgm:pt modelId="{52AB134F-E9FF-40D7-85FD-FBD1A5C739A4}" type="sibTrans" cxnId="{2DCB241D-21C8-4513-AF3D-7A800DECE7BB}">
      <dgm:prSet/>
      <dgm:spPr/>
      <dgm:t>
        <a:bodyPr/>
        <a:lstStyle/>
        <a:p>
          <a:endParaRPr lang="en-US"/>
        </a:p>
      </dgm:t>
    </dgm:pt>
    <dgm:pt modelId="{73B1B773-D727-4CA7-9C69-CC539CC19F8A}">
      <dgm:prSet phldrT="[Text]"/>
      <dgm:spPr/>
      <dgm:t>
        <a:bodyPr/>
        <a:lstStyle/>
        <a:p>
          <a:pPr>
            <a:buNone/>
          </a:pPr>
          <a:endParaRPr lang="en-US"/>
        </a:p>
      </dgm:t>
    </dgm:pt>
    <dgm:pt modelId="{9F10371F-90C5-4D04-82C4-31F5762CE65D}" type="parTrans" cxnId="{9FB347AA-D952-4809-8BEF-DB4EEC6F6F21}">
      <dgm:prSet/>
      <dgm:spPr/>
      <dgm:t>
        <a:bodyPr/>
        <a:lstStyle/>
        <a:p>
          <a:endParaRPr lang="en-US"/>
        </a:p>
      </dgm:t>
    </dgm:pt>
    <dgm:pt modelId="{56F8E3E8-8339-4D47-B23A-59F7EAC5AD2C}" type="sibTrans" cxnId="{9FB347AA-D952-4809-8BEF-DB4EEC6F6F21}">
      <dgm:prSet/>
      <dgm:spPr/>
      <dgm:t>
        <a:bodyPr/>
        <a:lstStyle/>
        <a:p>
          <a:endParaRPr lang="en-US"/>
        </a:p>
      </dgm:t>
    </dgm:pt>
    <dgm:pt modelId="{CCBEA39C-AA96-4EA9-BE3A-9EA3816AC89B}">
      <dgm:prSet phldrT="[Text]"/>
      <dgm:spPr/>
      <dgm:t>
        <a:bodyPr/>
        <a:lstStyle/>
        <a:p>
          <a:pPr>
            <a:buNone/>
          </a:pPr>
          <a:r>
            <a:rPr lang="en-US">
              <a:solidFill>
                <a:srgbClr val="800000"/>
              </a:solidFill>
            </a:rPr>
            <a:t>Pay interest only on the amount drawn. As  you repay, the funds become available to borrow again</a:t>
          </a:r>
        </a:p>
      </dgm:t>
    </dgm:pt>
    <dgm:pt modelId="{C34C9B01-5B66-415A-BB7A-179A99A79028}" type="parTrans" cxnId="{A1D6922F-E0D7-4EAC-BD8D-05D504BEC4F6}">
      <dgm:prSet/>
      <dgm:spPr/>
      <dgm:t>
        <a:bodyPr/>
        <a:lstStyle/>
        <a:p>
          <a:endParaRPr lang="en-US"/>
        </a:p>
      </dgm:t>
    </dgm:pt>
    <dgm:pt modelId="{D37A3F09-FF9C-4D90-9701-41697167E128}" type="sibTrans" cxnId="{A1D6922F-E0D7-4EAC-BD8D-05D504BEC4F6}">
      <dgm:prSet/>
      <dgm:spPr/>
      <dgm:t>
        <a:bodyPr/>
        <a:lstStyle/>
        <a:p>
          <a:endParaRPr lang="en-US"/>
        </a:p>
      </dgm:t>
    </dgm:pt>
    <dgm:pt modelId="{641F2991-1685-43ED-A8A6-111F71E2BF12}">
      <dgm:prSet phldrT="[Text]"/>
      <dgm:spPr/>
      <dgm:t>
        <a:bodyPr/>
        <a:lstStyle/>
        <a:p>
          <a:pPr>
            <a:buNone/>
          </a:pPr>
          <a:r>
            <a:rPr lang="en-US">
              <a:solidFill>
                <a:srgbClr val="800000"/>
              </a:solidFill>
            </a:rPr>
            <a:t>Variable interest rates; you only pay interest on what you use.</a:t>
          </a:r>
        </a:p>
      </dgm:t>
    </dgm:pt>
    <dgm:pt modelId="{B02BD497-AE0C-4227-8EE6-BE506EDAA16D}" type="parTrans" cxnId="{69EBF94B-9DEB-429E-AAAF-DF0EEAAFFE0B}">
      <dgm:prSet/>
      <dgm:spPr/>
      <dgm:t>
        <a:bodyPr/>
        <a:lstStyle/>
        <a:p>
          <a:endParaRPr lang="en-US"/>
        </a:p>
      </dgm:t>
    </dgm:pt>
    <dgm:pt modelId="{68BD7137-F075-4821-B07C-572F5E8901F9}" type="sibTrans" cxnId="{69EBF94B-9DEB-429E-AAAF-DF0EEAAFFE0B}">
      <dgm:prSet/>
      <dgm:spPr/>
      <dgm:t>
        <a:bodyPr/>
        <a:lstStyle/>
        <a:p>
          <a:endParaRPr lang="en-US"/>
        </a:p>
      </dgm:t>
    </dgm:pt>
    <dgm:pt modelId="{61415529-2755-46DB-9465-4F64585FB216}">
      <dgm:prSet phldrT="[Text]"/>
      <dgm:spPr/>
      <dgm:t>
        <a:bodyPr/>
        <a:lstStyle/>
        <a:p>
          <a:pPr>
            <a:buNone/>
          </a:pPr>
          <a:r>
            <a:rPr lang="en-US">
              <a:solidFill>
                <a:srgbClr val="800000"/>
              </a:solidFill>
            </a:rPr>
            <a:t>Highly flexible, allowing you to borrow and repay as needed. </a:t>
          </a:r>
        </a:p>
      </dgm:t>
    </dgm:pt>
    <dgm:pt modelId="{722166CE-CD64-4D6E-A555-7FE38DD09599}" type="parTrans" cxnId="{DDF438A0-0094-4328-8C14-2F11F1A6742C}">
      <dgm:prSet/>
      <dgm:spPr/>
      <dgm:t>
        <a:bodyPr/>
        <a:lstStyle/>
        <a:p>
          <a:endParaRPr lang="en-US"/>
        </a:p>
      </dgm:t>
    </dgm:pt>
    <dgm:pt modelId="{694EAC87-2884-48E9-A9BE-8CF6BEFBA03F}" type="sibTrans" cxnId="{DDF438A0-0094-4328-8C14-2F11F1A6742C}">
      <dgm:prSet/>
      <dgm:spPr/>
      <dgm:t>
        <a:bodyPr/>
        <a:lstStyle/>
        <a:p>
          <a:endParaRPr lang="en-US"/>
        </a:p>
      </dgm:t>
    </dgm:pt>
    <dgm:pt modelId="{77DEC55F-07F5-4235-B156-AF1596240F86}">
      <dgm:prSet phldrT="[Text]"/>
      <dgm:spPr/>
      <dgm:t>
        <a:bodyPr/>
        <a:lstStyle/>
        <a:p>
          <a:pPr>
            <a:buNone/>
          </a:pPr>
          <a:r>
            <a:rPr lang="en-US">
              <a:solidFill>
                <a:srgbClr val="800000"/>
              </a:solidFill>
            </a:rPr>
            <a:t>Managing unpredictable cash flow fluctuations. </a:t>
          </a:r>
        </a:p>
      </dgm:t>
    </dgm:pt>
    <dgm:pt modelId="{4361A47C-9035-4E08-9D66-615ED155C085}" type="parTrans" cxnId="{041589BC-65F6-416E-AC9D-3A8BC8EA57EB}">
      <dgm:prSet/>
      <dgm:spPr/>
      <dgm:t>
        <a:bodyPr/>
        <a:lstStyle/>
        <a:p>
          <a:endParaRPr lang="en-US"/>
        </a:p>
      </dgm:t>
    </dgm:pt>
    <dgm:pt modelId="{5AB32483-CF49-4764-B4C2-F233235123BD}" type="sibTrans" cxnId="{041589BC-65F6-416E-AC9D-3A8BC8EA57EB}">
      <dgm:prSet/>
      <dgm:spPr/>
      <dgm:t>
        <a:bodyPr/>
        <a:lstStyle/>
        <a:p>
          <a:endParaRPr lang="en-US"/>
        </a:p>
      </dgm:t>
    </dgm:pt>
    <dgm:pt modelId="{AD9C8156-2519-4A9F-B354-C0A32EFE3304}">
      <dgm:prSet/>
      <dgm:spPr/>
      <dgm:t>
        <a:bodyPr/>
        <a:lstStyle/>
        <a:p>
          <a:r>
            <a:rPr lang="en-US" b="1" i="1" u="sng">
              <a:solidFill>
                <a:srgbClr val="800000"/>
              </a:solidFill>
            </a:rPr>
            <a:t>Business Loans does not meet the requirement for a business line of credit.  </a:t>
          </a:r>
        </a:p>
      </dgm:t>
    </dgm:pt>
    <dgm:pt modelId="{B8CF98C0-0AD9-444D-A95D-89B9BC933525}" type="parTrans" cxnId="{C5EDEF1F-81CD-48F0-A4A1-505856E79E9F}">
      <dgm:prSet/>
      <dgm:spPr/>
      <dgm:t>
        <a:bodyPr/>
        <a:lstStyle/>
        <a:p>
          <a:endParaRPr lang="en-US"/>
        </a:p>
      </dgm:t>
    </dgm:pt>
    <dgm:pt modelId="{E9E4F082-6BCB-487C-82A4-36F85556659F}" type="sibTrans" cxnId="{C5EDEF1F-81CD-48F0-A4A1-505856E79E9F}">
      <dgm:prSet/>
      <dgm:spPr/>
      <dgm:t>
        <a:bodyPr/>
        <a:lstStyle/>
        <a:p>
          <a:endParaRPr lang="en-US"/>
        </a:p>
      </dgm:t>
    </dgm:pt>
    <dgm:pt modelId="{12BA0E7B-492F-40A5-821F-FCE47CA55DDF}" type="pres">
      <dgm:prSet presAssocID="{31C91C33-6E0D-4FB1-A0E2-2449D3E3024C}" presName="vert0" presStyleCnt="0">
        <dgm:presLayoutVars>
          <dgm:dir/>
          <dgm:animOne val="branch"/>
          <dgm:animLvl val="lvl"/>
        </dgm:presLayoutVars>
      </dgm:prSet>
      <dgm:spPr/>
    </dgm:pt>
    <dgm:pt modelId="{2CC78EE3-2CA8-4672-8157-5D0A76EF3291}" type="pres">
      <dgm:prSet presAssocID="{9BCDEDF4-253C-4DA8-8D36-664D723685D7}" presName="thickLine" presStyleLbl="alignNode1" presStyleIdx="0" presStyleCnt="3"/>
      <dgm:spPr/>
    </dgm:pt>
    <dgm:pt modelId="{8CCC1A8A-6D06-420B-BB9A-327D2C6DDD70}" type="pres">
      <dgm:prSet presAssocID="{9BCDEDF4-253C-4DA8-8D36-664D723685D7}" presName="horz1" presStyleCnt="0"/>
      <dgm:spPr/>
    </dgm:pt>
    <dgm:pt modelId="{CED6E2B3-7D05-4B70-90F3-815269D5DE1D}" type="pres">
      <dgm:prSet presAssocID="{9BCDEDF4-253C-4DA8-8D36-664D723685D7}" presName="tx1" presStyleLbl="revTx" presStyleIdx="0" presStyleCnt="16"/>
      <dgm:spPr/>
    </dgm:pt>
    <dgm:pt modelId="{8D5F2C96-EE50-4CED-948D-9180BFBDAD71}" type="pres">
      <dgm:prSet presAssocID="{9BCDEDF4-253C-4DA8-8D36-664D723685D7}" presName="vert1" presStyleCnt="0"/>
      <dgm:spPr/>
    </dgm:pt>
    <dgm:pt modelId="{43D3D68E-4469-428C-87CA-E02CB31E1A8B}" type="pres">
      <dgm:prSet presAssocID="{35CE271C-2B9C-4B4A-B4AB-E4B5869862DE}" presName="vertSpace2a" presStyleCnt="0"/>
      <dgm:spPr/>
    </dgm:pt>
    <dgm:pt modelId="{6DE01233-2EA6-476A-B249-8035CD3AB421}" type="pres">
      <dgm:prSet presAssocID="{35CE271C-2B9C-4B4A-B4AB-E4B5869862DE}" presName="horz2" presStyleCnt="0"/>
      <dgm:spPr/>
    </dgm:pt>
    <dgm:pt modelId="{1BA69A38-8D85-4DA2-94E8-5D23719203A4}" type="pres">
      <dgm:prSet presAssocID="{35CE271C-2B9C-4B4A-B4AB-E4B5869862DE}" presName="horzSpace2" presStyleCnt="0"/>
      <dgm:spPr/>
    </dgm:pt>
    <dgm:pt modelId="{EF1E7D4D-5CE8-4CCE-9993-19E9A0BDD99D}" type="pres">
      <dgm:prSet presAssocID="{35CE271C-2B9C-4B4A-B4AB-E4B5869862DE}" presName="tx2" presStyleLbl="revTx" presStyleIdx="1" presStyleCnt="16"/>
      <dgm:spPr/>
    </dgm:pt>
    <dgm:pt modelId="{2DCE0624-49E8-459E-9275-E9B6C6D3BB5D}" type="pres">
      <dgm:prSet presAssocID="{35CE271C-2B9C-4B4A-B4AB-E4B5869862DE}" presName="vert2" presStyleCnt="0"/>
      <dgm:spPr/>
    </dgm:pt>
    <dgm:pt modelId="{EBB4DBAF-D8C2-435D-B5FF-47644BAD745D}" type="pres">
      <dgm:prSet presAssocID="{35CE271C-2B9C-4B4A-B4AB-E4B5869862DE}" presName="thinLine2b" presStyleLbl="callout" presStyleIdx="0" presStyleCnt="13"/>
      <dgm:spPr/>
    </dgm:pt>
    <dgm:pt modelId="{B8AEE5ED-C9BE-49B3-AF83-C7A021F7C0CE}" type="pres">
      <dgm:prSet presAssocID="{35CE271C-2B9C-4B4A-B4AB-E4B5869862DE}" presName="vertSpace2b" presStyleCnt="0"/>
      <dgm:spPr/>
    </dgm:pt>
    <dgm:pt modelId="{2BC7CCA0-6F71-4C2E-BE8D-57C44A9DD410}" type="pres">
      <dgm:prSet presAssocID="{0F1FA89C-B1E2-4F9D-8419-BE29404C1A78}" presName="horz2" presStyleCnt="0"/>
      <dgm:spPr/>
    </dgm:pt>
    <dgm:pt modelId="{7A31985B-B5C1-4F31-BCE1-9E18E42E3A1B}" type="pres">
      <dgm:prSet presAssocID="{0F1FA89C-B1E2-4F9D-8419-BE29404C1A78}" presName="horzSpace2" presStyleCnt="0"/>
      <dgm:spPr/>
    </dgm:pt>
    <dgm:pt modelId="{3448AF98-CA0F-4165-BB66-37D91A5725DC}" type="pres">
      <dgm:prSet presAssocID="{0F1FA89C-B1E2-4F9D-8419-BE29404C1A78}" presName="tx2" presStyleLbl="revTx" presStyleIdx="2" presStyleCnt="16"/>
      <dgm:spPr/>
    </dgm:pt>
    <dgm:pt modelId="{BC9D4D30-67FF-4346-A252-62B7C2C0B537}" type="pres">
      <dgm:prSet presAssocID="{0F1FA89C-B1E2-4F9D-8419-BE29404C1A78}" presName="vert2" presStyleCnt="0"/>
      <dgm:spPr/>
    </dgm:pt>
    <dgm:pt modelId="{861DEED3-FC36-41B5-BFD7-6D98E8C28DD2}" type="pres">
      <dgm:prSet presAssocID="{0F1FA89C-B1E2-4F9D-8419-BE29404C1A78}" presName="thinLine2b" presStyleLbl="callout" presStyleIdx="1" presStyleCnt="13"/>
      <dgm:spPr/>
    </dgm:pt>
    <dgm:pt modelId="{91DB9B22-2E6F-49BD-B005-D06AA80D61F4}" type="pres">
      <dgm:prSet presAssocID="{0F1FA89C-B1E2-4F9D-8419-BE29404C1A78}" presName="vertSpace2b" presStyleCnt="0"/>
      <dgm:spPr/>
    </dgm:pt>
    <dgm:pt modelId="{52D0A67E-6C79-47C3-A435-2CEA09676AF0}" type="pres">
      <dgm:prSet presAssocID="{7CA15047-3AEE-4175-B4C8-E8CDB26B785F}" presName="horz2" presStyleCnt="0"/>
      <dgm:spPr/>
    </dgm:pt>
    <dgm:pt modelId="{0DF8DE17-4EE9-4DA9-86F7-C28EA170E9D8}" type="pres">
      <dgm:prSet presAssocID="{7CA15047-3AEE-4175-B4C8-E8CDB26B785F}" presName="horzSpace2" presStyleCnt="0"/>
      <dgm:spPr/>
    </dgm:pt>
    <dgm:pt modelId="{C924EB9D-8B9D-4CD0-80C0-34B54E7A424C}" type="pres">
      <dgm:prSet presAssocID="{7CA15047-3AEE-4175-B4C8-E8CDB26B785F}" presName="tx2" presStyleLbl="revTx" presStyleIdx="3" presStyleCnt="16"/>
      <dgm:spPr/>
    </dgm:pt>
    <dgm:pt modelId="{64F2BAE4-544D-4599-97E9-DC0F807E545C}" type="pres">
      <dgm:prSet presAssocID="{7CA15047-3AEE-4175-B4C8-E8CDB26B785F}" presName="vert2" presStyleCnt="0"/>
      <dgm:spPr/>
    </dgm:pt>
    <dgm:pt modelId="{B1FD0EE0-45A8-4CE1-B3B1-CF6BCE912A5B}" type="pres">
      <dgm:prSet presAssocID="{7CA15047-3AEE-4175-B4C8-E8CDB26B785F}" presName="thinLine2b" presStyleLbl="callout" presStyleIdx="2" presStyleCnt="13"/>
      <dgm:spPr/>
    </dgm:pt>
    <dgm:pt modelId="{D9EFC795-58AE-4427-81C1-A70FD98A2314}" type="pres">
      <dgm:prSet presAssocID="{7CA15047-3AEE-4175-B4C8-E8CDB26B785F}" presName="vertSpace2b" presStyleCnt="0"/>
      <dgm:spPr/>
    </dgm:pt>
    <dgm:pt modelId="{66B9B2CB-B734-453E-BDEA-9C0E2062AD5B}" type="pres">
      <dgm:prSet presAssocID="{688C7C71-72C5-44FA-A22D-F35BC10D5199}" presName="horz2" presStyleCnt="0"/>
      <dgm:spPr/>
    </dgm:pt>
    <dgm:pt modelId="{FB9F5D09-B174-49B7-9C81-77330E55B91B}" type="pres">
      <dgm:prSet presAssocID="{688C7C71-72C5-44FA-A22D-F35BC10D5199}" presName="horzSpace2" presStyleCnt="0"/>
      <dgm:spPr/>
    </dgm:pt>
    <dgm:pt modelId="{7ED859C5-C5FE-484C-BD3F-461BE0699AE0}" type="pres">
      <dgm:prSet presAssocID="{688C7C71-72C5-44FA-A22D-F35BC10D5199}" presName="tx2" presStyleLbl="revTx" presStyleIdx="4" presStyleCnt="16"/>
      <dgm:spPr/>
    </dgm:pt>
    <dgm:pt modelId="{C8B54BD1-63F9-4AE2-8F19-F77EFF99C5DE}" type="pres">
      <dgm:prSet presAssocID="{688C7C71-72C5-44FA-A22D-F35BC10D5199}" presName="vert2" presStyleCnt="0"/>
      <dgm:spPr/>
    </dgm:pt>
    <dgm:pt modelId="{2E5EEB3C-F308-489A-9A11-F5B7965521CD}" type="pres">
      <dgm:prSet presAssocID="{688C7C71-72C5-44FA-A22D-F35BC10D5199}" presName="thinLine2b" presStyleLbl="callout" presStyleIdx="3" presStyleCnt="13"/>
      <dgm:spPr/>
    </dgm:pt>
    <dgm:pt modelId="{0F0EA463-53BC-462D-ACC4-EF9152A357D1}" type="pres">
      <dgm:prSet presAssocID="{688C7C71-72C5-44FA-A22D-F35BC10D5199}" presName="vertSpace2b" presStyleCnt="0"/>
      <dgm:spPr/>
    </dgm:pt>
    <dgm:pt modelId="{F117C3BD-4B8D-47A9-84C8-F2E0F99CDD2F}" type="pres">
      <dgm:prSet presAssocID="{AE52A9BE-7103-4224-9FC1-82082695D96A}" presName="horz2" presStyleCnt="0"/>
      <dgm:spPr/>
    </dgm:pt>
    <dgm:pt modelId="{BAB8CAD1-F32D-4E14-8226-2A0445B86540}" type="pres">
      <dgm:prSet presAssocID="{AE52A9BE-7103-4224-9FC1-82082695D96A}" presName="horzSpace2" presStyleCnt="0"/>
      <dgm:spPr/>
    </dgm:pt>
    <dgm:pt modelId="{741FA5C0-CEEA-4829-9A0B-2D0A026AC37A}" type="pres">
      <dgm:prSet presAssocID="{AE52A9BE-7103-4224-9FC1-82082695D96A}" presName="tx2" presStyleLbl="revTx" presStyleIdx="5" presStyleCnt="16"/>
      <dgm:spPr/>
    </dgm:pt>
    <dgm:pt modelId="{A129DC07-A431-4B98-A7B7-7BC3DD508CAD}" type="pres">
      <dgm:prSet presAssocID="{AE52A9BE-7103-4224-9FC1-82082695D96A}" presName="vert2" presStyleCnt="0"/>
      <dgm:spPr/>
    </dgm:pt>
    <dgm:pt modelId="{A6E7E642-6042-46BC-A8B7-AA3A6D253491}" type="pres">
      <dgm:prSet presAssocID="{AE52A9BE-7103-4224-9FC1-82082695D96A}" presName="thinLine2b" presStyleLbl="callout" presStyleIdx="4" presStyleCnt="13"/>
      <dgm:spPr/>
    </dgm:pt>
    <dgm:pt modelId="{C00468E5-AB54-452D-9DA3-8A3F708B16A1}" type="pres">
      <dgm:prSet presAssocID="{AE52A9BE-7103-4224-9FC1-82082695D96A}" presName="vertSpace2b" presStyleCnt="0"/>
      <dgm:spPr/>
    </dgm:pt>
    <dgm:pt modelId="{8A3EDDF2-1E5B-4BA0-9779-EBBC06A31A74}" type="pres">
      <dgm:prSet presAssocID="{0431A56E-CCCA-4D11-BD3B-D3B63142D293}" presName="horz2" presStyleCnt="0"/>
      <dgm:spPr/>
    </dgm:pt>
    <dgm:pt modelId="{C7131B71-2B18-461E-8EB1-028F598E8547}" type="pres">
      <dgm:prSet presAssocID="{0431A56E-CCCA-4D11-BD3B-D3B63142D293}" presName="horzSpace2" presStyleCnt="0"/>
      <dgm:spPr/>
    </dgm:pt>
    <dgm:pt modelId="{A165601F-542A-463D-A6CB-57CBF6884366}" type="pres">
      <dgm:prSet presAssocID="{0431A56E-CCCA-4D11-BD3B-D3B63142D293}" presName="tx2" presStyleLbl="revTx" presStyleIdx="6" presStyleCnt="16"/>
      <dgm:spPr/>
    </dgm:pt>
    <dgm:pt modelId="{70E00012-5805-4034-B7D4-44632FE463A1}" type="pres">
      <dgm:prSet presAssocID="{0431A56E-CCCA-4D11-BD3B-D3B63142D293}" presName="vert2" presStyleCnt="0"/>
      <dgm:spPr/>
    </dgm:pt>
    <dgm:pt modelId="{C5DA0CC1-6CA8-43BD-9457-F6CF53444E1F}" type="pres">
      <dgm:prSet presAssocID="{0431A56E-CCCA-4D11-BD3B-D3B63142D293}" presName="thinLine2b" presStyleLbl="callout" presStyleIdx="5" presStyleCnt="13"/>
      <dgm:spPr/>
    </dgm:pt>
    <dgm:pt modelId="{EEE8038D-D167-41BC-BD9F-40040C604E9D}" type="pres">
      <dgm:prSet presAssocID="{0431A56E-CCCA-4D11-BD3B-D3B63142D293}" presName="vertSpace2b" presStyleCnt="0"/>
      <dgm:spPr/>
    </dgm:pt>
    <dgm:pt modelId="{500DD9F7-66EB-48A2-AF71-47A67ED89E8A}" type="pres">
      <dgm:prSet presAssocID="{EF079E71-1953-473C-9127-DED925947C47}" presName="thickLine" presStyleLbl="alignNode1" presStyleIdx="1" presStyleCnt="3"/>
      <dgm:spPr/>
    </dgm:pt>
    <dgm:pt modelId="{426B4C07-4A8D-4DCB-8F5D-8E64A3FAD475}" type="pres">
      <dgm:prSet presAssocID="{EF079E71-1953-473C-9127-DED925947C47}" presName="horz1" presStyleCnt="0"/>
      <dgm:spPr/>
    </dgm:pt>
    <dgm:pt modelId="{91B72A0B-FFA8-4D9E-A95E-0BD06E7650E0}" type="pres">
      <dgm:prSet presAssocID="{EF079E71-1953-473C-9127-DED925947C47}" presName="tx1" presStyleLbl="revTx" presStyleIdx="7" presStyleCnt="16"/>
      <dgm:spPr/>
    </dgm:pt>
    <dgm:pt modelId="{F46CC1D6-7E45-4A5E-A122-858AD56A198E}" type="pres">
      <dgm:prSet presAssocID="{EF079E71-1953-473C-9127-DED925947C47}" presName="vert1" presStyleCnt="0"/>
      <dgm:spPr/>
    </dgm:pt>
    <dgm:pt modelId="{0E8DA594-CF4F-4767-9190-70BEBB7BBAE5}" type="pres">
      <dgm:prSet presAssocID="{1E82DBA3-6405-4B95-A9FF-FCEB90AE6412}" presName="vertSpace2a" presStyleCnt="0"/>
      <dgm:spPr/>
    </dgm:pt>
    <dgm:pt modelId="{12175756-E356-498E-B49D-EF0C6B0F7DD4}" type="pres">
      <dgm:prSet presAssocID="{1E82DBA3-6405-4B95-A9FF-FCEB90AE6412}" presName="horz2" presStyleCnt="0"/>
      <dgm:spPr/>
    </dgm:pt>
    <dgm:pt modelId="{FE42E787-F874-4B06-8E10-12AFACF803A8}" type="pres">
      <dgm:prSet presAssocID="{1E82DBA3-6405-4B95-A9FF-FCEB90AE6412}" presName="horzSpace2" presStyleCnt="0"/>
      <dgm:spPr/>
    </dgm:pt>
    <dgm:pt modelId="{821204D2-8E54-4F9E-A197-4C8E1C678F90}" type="pres">
      <dgm:prSet presAssocID="{1E82DBA3-6405-4B95-A9FF-FCEB90AE6412}" presName="tx2" presStyleLbl="revTx" presStyleIdx="8" presStyleCnt="16"/>
      <dgm:spPr/>
    </dgm:pt>
    <dgm:pt modelId="{63D3E9BF-5A77-475F-B82C-7A404AAB41CD}" type="pres">
      <dgm:prSet presAssocID="{1E82DBA3-6405-4B95-A9FF-FCEB90AE6412}" presName="vert2" presStyleCnt="0"/>
      <dgm:spPr/>
    </dgm:pt>
    <dgm:pt modelId="{AD5FE01F-F1F2-4A6A-BE03-D3985FDD4653}" type="pres">
      <dgm:prSet presAssocID="{1E82DBA3-6405-4B95-A9FF-FCEB90AE6412}" presName="thinLine2b" presStyleLbl="callout" presStyleIdx="6" presStyleCnt="13"/>
      <dgm:spPr/>
    </dgm:pt>
    <dgm:pt modelId="{A426A101-1AAC-443E-B709-B6AC3E5A88AC}" type="pres">
      <dgm:prSet presAssocID="{1E82DBA3-6405-4B95-A9FF-FCEB90AE6412}" presName="vertSpace2b" presStyleCnt="0"/>
      <dgm:spPr/>
    </dgm:pt>
    <dgm:pt modelId="{AF65EB23-AC0E-41ED-8986-563F7BC4461C}" type="pres">
      <dgm:prSet presAssocID="{94C13DA5-3136-4224-95A1-03E5D528BAD3}" presName="horz2" presStyleCnt="0"/>
      <dgm:spPr/>
    </dgm:pt>
    <dgm:pt modelId="{CB6C11C2-64CA-4974-A1CC-7634177327E4}" type="pres">
      <dgm:prSet presAssocID="{94C13DA5-3136-4224-95A1-03E5D528BAD3}" presName="horzSpace2" presStyleCnt="0"/>
      <dgm:spPr/>
    </dgm:pt>
    <dgm:pt modelId="{E7919602-EF2D-4CCB-AB34-49BB7953B7D3}" type="pres">
      <dgm:prSet presAssocID="{94C13DA5-3136-4224-95A1-03E5D528BAD3}" presName="tx2" presStyleLbl="revTx" presStyleIdx="9" presStyleCnt="16"/>
      <dgm:spPr/>
    </dgm:pt>
    <dgm:pt modelId="{B217C23B-CBD9-4F20-A9EE-EAED41C19FF3}" type="pres">
      <dgm:prSet presAssocID="{94C13DA5-3136-4224-95A1-03E5D528BAD3}" presName="vert2" presStyleCnt="0"/>
      <dgm:spPr/>
    </dgm:pt>
    <dgm:pt modelId="{EDD7AA58-DC28-4CE7-8A22-BB96F00C4408}" type="pres">
      <dgm:prSet presAssocID="{94C13DA5-3136-4224-95A1-03E5D528BAD3}" presName="thinLine2b" presStyleLbl="callout" presStyleIdx="7" presStyleCnt="13"/>
      <dgm:spPr/>
    </dgm:pt>
    <dgm:pt modelId="{FE78B0C5-E425-4123-B5BA-0B1AFAD79C11}" type="pres">
      <dgm:prSet presAssocID="{94C13DA5-3136-4224-95A1-03E5D528BAD3}" presName="vertSpace2b" presStyleCnt="0"/>
      <dgm:spPr/>
    </dgm:pt>
    <dgm:pt modelId="{A86F7B6D-7630-41C2-B1CA-A1DF38109FE1}" type="pres">
      <dgm:prSet presAssocID="{CCBEA39C-AA96-4EA9-BE3A-9EA3816AC89B}" presName="horz2" presStyleCnt="0"/>
      <dgm:spPr/>
    </dgm:pt>
    <dgm:pt modelId="{F4A37B76-3835-47F4-AFE3-8EF8CAAF1DDA}" type="pres">
      <dgm:prSet presAssocID="{CCBEA39C-AA96-4EA9-BE3A-9EA3816AC89B}" presName="horzSpace2" presStyleCnt="0"/>
      <dgm:spPr/>
    </dgm:pt>
    <dgm:pt modelId="{EFFBE916-5B68-449A-8413-1B153B9DCB48}" type="pres">
      <dgm:prSet presAssocID="{CCBEA39C-AA96-4EA9-BE3A-9EA3816AC89B}" presName="tx2" presStyleLbl="revTx" presStyleIdx="10" presStyleCnt="16"/>
      <dgm:spPr/>
    </dgm:pt>
    <dgm:pt modelId="{BF1792FA-0E78-4229-9D43-06906BF00B43}" type="pres">
      <dgm:prSet presAssocID="{CCBEA39C-AA96-4EA9-BE3A-9EA3816AC89B}" presName="vert2" presStyleCnt="0"/>
      <dgm:spPr/>
    </dgm:pt>
    <dgm:pt modelId="{0873961A-A422-4D0B-AD4E-99EE4D5759B7}" type="pres">
      <dgm:prSet presAssocID="{CCBEA39C-AA96-4EA9-BE3A-9EA3816AC89B}" presName="thinLine2b" presStyleLbl="callout" presStyleIdx="8" presStyleCnt="13"/>
      <dgm:spPr/>
    </dgm:pt>
    <dgm:pt modelId="{AF3952BC-F481-455A-A433-2A50D043253C}" type="pres">
      <dgm:prSet presAssocID="{CCBEA39C-AA96-4EA9-BE3A-9EA3816AC89B}" presName="vertSpace2b" presStyleCnt="0"/>
      <dgm:spPr/>
    </dgm:pt>
    <dgm:pt modelId="{9519E53D-9538-4C6A-8B4E-16C6631F565C}" type="pres">
      <dgm:prSet presAssocID="{641F2991-1685-43ED-A8A6-111F71E2BF12}" presName="horz2" presStyleCnt="0"/>
      <dgm:spPr/>
    </dgm:pt>
    <dgm:pt modelId="{63F9F156-9972-4B20-8134-D4E4D7D57C82}" type="pres">
      <dgm:prSet presAssocID="{641F2991-1685-43ED-A8A6-111F71E2BF12}" presName="horzSpace2" presStyleCnt="0"/>
      <dgm:spPr/>
    </dgm:pt>
    <dgm:pt modelId="{14037DB6-A675-420D-B814-B552542B0264}" type="pres">
      <dgm:prSet presAssocID="{641F2991-1685-43ED-A8A6-111F71E2BF12}" presName="tx2" presStyleLbl="revTx" presStyleIdx="11" presStyleCnt="16"/>
      <dgm:spPr/>
    </dgm:pt>
    <dgm:pt modelId="{22F7B3AC-E3B3-412A-87E7-A19BF0C361F4}" type="pres">
      <dgm:prSet presAssocID="{641F2991-1685-43ED-A8A6-111F71E2BF12}" presName="vert2" presStyleCnt="0"/>
      <dgm:spPr/>
    </dgm:pt>
    <dgm:pt modelId="{6703A385-FF67-4C5B-8BAF-F12A62E82B71}" type="pres">
      <dgm:prSet presAssocID="{641F2991-1685-43ED-A8A6-111F71E2BF12}" presName="thinLine2b" presStyleLbl="callout" presStyleIdx="9" presStyleCnt="13"/>
      <dgm:spPr/>
    </dgm:pt>
    <dgm:pt modelId="{B6E01E3E-C23A-49AC-ABDE-1C25D456BE15}" type="pres">
      <dgm:prSet presAssocID="{641F2991-1685-43ED-A8A6-111F71E2BF12}" presName="vertSpace2b" presStyleCnt="0"/>
      <dgm:spPr/>
    </dgm:pt>
    <dgm:pt modelId="{3BE9364D-2C13-4276-A2BB-086EA00CEB0E}" type="pres">
      <dgm:prSet presAssocID="{61415529-2755-46DB-9465-4F64585FB216}" presName="horz2" presStyleCnt="0"/>
      <dgm:spPr/>
    </dgm:pt>
    <dgm:pt modelId="{8DD7E6FC-7FA2-4801-A064-FA83CDCB8A12}" type="pres">
      <dgm:prSet presAssocID="{61415529-2755-46DB-9465-4F64585FB216}" presName="horzSpace2" presStyleCnt="0"/>
      <dgm:spPr/>
    </dgm:pt>
    <dgm:pt modelId="{97B853E3-317E-4242-8CEF-DC6CD5311F50}" type="pres">
      <dgm:prSet presAssocID="{61415529-2755-46DB-9465-4F64585FB216}" presName="tx2" presStyleLbl="revTx" presStyleIdx="12" presStyleCnt="16"/>
      <dgm:spPr/>
    </dgm:pt>
    <dgm:pt modelId="{8213FB2C-8FDD-412A-84D3-B4E20CBA4EBC}" type="pres">
      <dgm:prSet presAssocID="{61415529-2755-46DB-9465-4F64585FB216}" presName="vert2" presStyleCnt="0"/>
      <dgm:spPr/>
    </dgm:pt>
    <dgm:pt modelId="{149F35C8-30E9-467B-84B1-20A17E86F4ED}" type="pres">
      <dgm:prSet presAssocID="{61415529-2755-46DB-9465-4F64585FB216}" presName="thinLine2b" presStyleLbl="callout" presStyleIdx="10" presStyleCnt="13"/>
      <dgm:spPr/>
    </dgm:pt>
    <dgm:pt modelId="{937A4DA7-B03B-4084-8D91-9F69938BCC03}" type="pres">
      <dgm:prSet presAssocID="{61415529-2755-46DB-9465-4F64585FB216}" presName="vertSpace2b" presStyleCnt="0"/>
      <dgm:spPr/>
    </dgm:pt>
    <dgm:pt modelId="{277FEDF0-9CE6-440E-97BE-ED9D7C05CF68}" type="pres">
      <dgm:prSet presAssocID="{77DEC55F-07F5-4235-B156-AF1596240F86}" presName="horz2" presStyleCnt="0"/>
      <dgm:spPr/>
    </dgm:pt>
    <dgm:pt modelId="{E6D82C93-11F9-412D-A9C4-9C4379289017}" type="pres">
      <dgm:prSet presAssocID="{77DEC55F-07F5-4235-B156-AF1596240F86}" presName="horzSpace2" presStyleCnt="0"/>
      <dgm:spPr/>
    </dgm:pt>
    <dgm:pt modelId="{4723F669-B940-419C-904D-330B89627846}" type="pres">
      <dgm:prSet presAssocID="{77DEC55F-07F5-4235-B156-AF1596240F86}" presName="tx2" presStyleLbl="revTx" presStyleIdx="13" presStyleCnt="16"/>
      <dgm:spPr/>
    </dgm:pt>
    <dgm:pt modelId="{454D690C-A9A5-4A44-9501-7231D85BA85F}" type="pres">
      <dgm:prSet presAssocID="{77DEC55F-07F5-4235-B156-AF1596240F86}" presName="vert2" presStyleCnt="0"/>
      <dgm:spPr/>
    </dgm:pt>
    <dgm:pt modelId="{F36C53D8-BB61-4A1A-8891-EBC603F1C24E}" type="pres">
      <dgm:prSet presAssocID="{77DEC55F-07F5-4235-B156-AF1596240F86}" presName="thinLine2b" presStyleLbl="callout" presStyleIdx="11" presStyleCnt="13"/>
      <dgm:spPr/>
    </dgm:pt>
    <dgm:pt modelId="{D197FC70-FCB0-4CA6-BA3A-420F59AC0E0A}" type="pres">
      <dgm:prSet presAssocID="{77DEC55F-07F5-4235-B156-AF1596240F86}" presName="vertSpace2b" presStyleCnt="0"/>
      <dgm:spPr/>
    </dgm:pt>
    <dgm:pt modelId="{E05AAC91-93D5-4797-A9F3-2A75CE9FE9B0}" type="pres">
      <dgm:prSet presAssocID="{73B1B773-D727-4CA7-9C69-CC539CC19F8A}" presName="horz2" presStyleCnt="0"/>
      <dgm:spPr/>
    </dgm:pt>
    <dgm:pt modelId="{9167B52D-A600-4BD2-A559-7751808B1E3A}" type="pres">
      <dgm:prSet presAssocID="{73B1B773-D727-4CA7-9C69-CC539CC19F8A}" presName="horzSpace2" presStyleCnt="0"/>
      <dgm:spPr/>
    </dgm:pt>
    <dgm:pt modelId="{A3C044D1-DCD1-4911-B6FA-31526FE01A0A}" type="pres">
      <dgm:prSet presAssocID="{73B1B773-D727-4CA7-9C69-CC539CC19F8A}" presName="tx2" presStyleLbl="revTx" presStyleIdx="14" presStyleCnt="16"/>
      <dgm:spPr/>
    </dgm:pt>
    <dgm:pt modelId="{90CE8B23-FF68-4EBF-9940-5D6FC7068221}" type="pres">
      <dgm:prSet presAssocID="{73B1B773-D727-4CA7-9C69-CC539CC19F8A}" presName="vert2" presStyleCnt="0"/>
      <dgm:spPr/>
    </dgm:pt>
    <dgm:pt modelId="{8F3A156E-6814-49E0-9A67-914F735D0320}" type="pres">
      <dgm:prSet presAssocID="{73B1B773-D727-4CA7-9C69-CC539CC19F8A}" presName="thinLine2b" presStyleLbl="callout" presStyleIdx="12" presStyleCnt="13"/>
      <dgm:spPr/>
    </dgm:pt>
    <dgm:pt modelId="{49475CDA-E97C-459B-800D-B154041DCADD}" type="pres">
      <dgm:prSet presAssocID="{73B1B773-D727-4CA7-9C69-CC539CC19F8A}" presName="vertSpace2b" presStyleCnt="0"/>
      <dgm:spPr/>
    </dgm:pt>
    <dgm:pt modelId="{3B59329D-0F39-4717-BCE1-B7D12BFF54FF}" type="pres">
      <dgm:prSet presAssocID="{AD9C8156-2519-4A9F-B354-C0A32EFE3304}" presName="thickLine" presStyleLbl="alignNode1" presStyleIdx="2" presStyleCnt="3"/>
      <dgm:spPr/>
    </dgm:pt>
    <dgm:pt modelId="{49AA2B89-6A0A-41EF-BB5F-2FCBC24680F2}" type="pres">
      <dgm:prSet presAssocID="{AD9C8156-2519-4A9F-B354-C0A32EFE3304}" presName="horz1" presStyleCnt="0"/>
      <dgm:spPr/>
    </dgm:pt>
    <dgm:pt modelId="{F5CF1AED-029E-4A3B-BA43-ADA7E1C01928}" type="pres">
      <dgm:prSet presAssocID="{AD9C8156-2519-4A9F-B354-C0A32EFE3304}" presName="tx1" presStyleLbl="revTx" presStyleIdx="15" presStyleCnt="16" custFlipVert="0" custScaleX="500000" custScaleY="13798" custLinFactNeighborX="1087" custLinFactNeighborY="1515"/>
      <dgm:spPr/>
    </dgm:pt>
    <dgm:pt modelId="{8FCCA101-3E11-4DEF-A214-F82CF41716CE}" type="pres">
      <dgm:prSet presAssocID="{AD9C8156-2519-4A9F-B354-C0A32EFE3304}" presName="vert1" presStyleCnt="0"/>
      <dgm:spPr/>
    </dgm:pt>
  </dgm:ptLst>
  <dgm:cxnLst>
    <dgm:cxn modelId="{08123C03-F7DD-4267-9EDE-EEBAE4150400}" type="presOf" srcId="{1E82DBA3-6405-4B95-A9FF-FCEB90AE6412}" destId="{821204D2-8E54-4F9E-A197-4C8E1C678F90}" srcOrd="0" destOrd="0" presId="urn:microsoft.com/office/officeart/2008/layout/LinedList"/>
    <dgm:cxn modelId="{47B53318-C170-40EE-A425-E761001D1B29}" type="presOf" srcId="{0431A56E-CCCA-4D11-BD3B-D3B63142D293}" destId="{A165601F-542A-463D-A6CB-57CBF6884366}" srcOrd="0" destOrd="0" presId="urn:microsoft.com/office/officeart/2008/layout/LinedList"/>
    <dgm:cxn modelId="{2DCB241D-21C8-4513-AF3D-7A800DECE7BB}" srcId="{9BCDEDF4-253C-4DA8-8D36-664D723685D7}" destId="{0431A56E-CCCA-4D11-BD3B-D3B63142D293}" srcOrd="5" destOrd="0" parTransId="{58E27CC8-1161-4925-A5FD-FEA054CC1144}" sibTransId="{52AB134F-E9FF-40D7-85FD-FBD1A5C739A4}"/>
    <dgm:cxn modelId="{C5EDEF1F-81CD-48F0-A4A1-505856E79E9F}" srcId="{31C91C33-6E0D-4FB1-A0E2-2449D3E3024C}" destId="{AD9C8156-2519-4A9F-B354-C0A32EFE3304}" srcOrd="2" destOrd="0" parTransId="{B8CF98C0-0AD9-444D-A95D-89B9BC933525}" sibTransId="{E9E4F082-6BCB-487C-82A4-36F85556659F}"/>
    <dgm:cxn modelId="{A1D6922F-E0D7-4EAC-BD8D-05D504BEC4F6}" srcId="{EF079E71-1953-473C-9127-DED925947C47}" destId="{CCBEA39C-AA96-4EA9-BE3A-9EA3816AC89B}" srcOrd="2" destOrd="0" parTransId="{C34C9B01-5B66-415A-BB7A-179A99A79028}" sibTransId="{D37A3F09-FF9C-4D90-9701-41697167E128}"/>
    <dgm:cxn modelId="{58CFE430-282C-4705-A1A0-289F878FF284}" type="presOf" srcId="{73B1B773-D727-4CA7-9C69-CC539CC19F8A}" destId="{A3C044D1-DCD1-4911-B6FA-31526FE01A0A}" srcOrd="0" destOrd="0" presId="urn:microsoft.com/office/officeart/2008/layout/LinedList"/>
    <dgm:cxn modelId="{BFDF1C36-6A74-40EB-80BD-23A4961D3A55}" type="presOf" srcId="{9BCDEDF4-253C-4DA8-8D36-664D723685D7}" destId="{CED6E2B3-7D05-4B70-90F3-815269D5DE1D}" srcOrd="0" destOrd="0" presId="urn:microsoft.com/office/officeart/2008/layout/LinedList"/>
    <dgm:cxn modelId="{C5947838-F387-4EF5-AF43-5A34030AB330}" type="presOf" srcId="{EF079E71-1953-473C-9127-DED925947C47}" destId="{91B72A0B-FFA8-4D9E-A95E-0BD06E7650E0}" srcOrd="0" destOrd="0" presId="urn:microsoft.com/office/officeart/2008/layout/LinedList"/>
    <dgm:cxn modelId="{B8650F60-8B39-4C14-AF93-9CDE852E9B94}" type="presOf" srcId="{61415529-2755-46DB-9465-4F64585FB216}" destId="{97B853E3-317E-4242-8CEF-DC6CD5311F50}" srcOrd="0" destOrd="0" presId="urn:microsoft.com/office/officeart/2008/layout/LinedList"/>
    <dgm:cxn modelId="{3BB59741-BEF9-4728-B5DB-E714B1BBF5F3}" type="presOf" srcId="{688C7C71-72C5-44FA-A22D-F35BC10D5199}" destId="{7ED859C5-C5FE-484C-BD3F-461BE0699AE0}" srcOrd="0" destOrd="0" presId="urn:microsoft.com/office/officeart/2008/layout/LinedList"/>
    <dgm:cxn modelId="{E129054B-193A-451E-9C47-8C52D7E25F78}" type="presOf" srcId="{CCBEA39C-AA96-4EA9-BE3A-9EA3816AC89B}" destId="{EFFBE916-5B68-449A-8413-1B153B9DCB48}" srcOrd="0" destOrd="0" presId="urn:microsoft.com/office/officeart/2008/layout/LinedList"/>
    <dgm:cxn modelId="{69EBF94B-9DEB-429E-AAAF-DF0EEAAFFE0B}" srcId="{EF079E71-1953-473C-9127-DED925947C47}" destId="{641F2991-1685-43ED-A8A6-111F71E2BF12}" srcOrd="3" destOrd="0" parTransId="{B02BD497-AE0C-4227-8EE6-BE506EDAA16D}" sibTransId="{68BD7137-F075-4821-B07C-572F5E8901F9}"/>
    <dgm:cxn modelId="{1AC0504E-7873-4DD1-BD2B-806C395F9902}" type="presOf" srcId="{94C13DA5-3136-4224-95A1-03E5D528BAD3}" destId="{E7919602-EF2D-4CCB-AB34-49BB7953B7D3}" srcOrd="0" destOrd="0" presId="urn:microsoft.com/office/officeart/2008/layout/LinedList"/>
    <dgm:cxn modelId="{CAB2FE54-8995-4AAB-9BA7-50BAE5077F77}" type="presOf" srcId="{77DEC55F-07F5-4235-B156-AF1596240F86}" destId="{4723F669-B940-419C-904D-330B89627846}" srcOrd="0" destOrd="0" presId="urn:microsoft.com/office/officeart/2008/layout/LinedList"/>
    <dgm:cxn modelId="{7627B379-260A-4D26-BA03-7EC4D10293EA}" srcId="{9BCDEDF4-253C-4DA8-8D36-664D723685D7}" destId="{688C7C71-72C5-44FA-A22D-F35BC10D5199}" srcOrd="3" destOrd="0" parTransId="{66E8EB6E-6239-4214-B3E0-CA247697B7E4}" sibTransId="{11C83A2D-F896-4098-B553-E831B73EA935}"/>
    <dgm:cxn modelId="{4661A693-5769-42E1-91DF-9370786CCE3A}" srcId="{EF079E71-1953-473C-9127-DED925947C47}" destId="{1E82DBA3-6405-4B95-A9FF-FCEB90AE6412}" srcOrd="0" destOrd="0" parTransId="{8D575CC3-535C-4560-A8AA-9F974750F74A}" sibTransId="{48FFFEE7-0BC6-4D7E-B2E9-C62C41D380E4}"/>
    <dgm:cxn modelId="{8B7E1394-5180-4EBD-B345-53BADF0EE39F}" type="presOf" srcId="{7CA15047-3AEE-4175-B4C8-E8CDB26B785F}" destId="{C924EB9D-8B9D-4CD0-80C0-34B54E7A424C}" srcOrd="0" destOrd="0" presId="urn:microsoft.com/office/officeart/2008/layout/LinedList"/>
    <dgm:cxn modelId="{D5839497-81A9-43DB-87D2-8C67F1FC0A38}" srcId="{9BCDEDF4-253C-4DA8-8D36-664D723685D7}" destId="{AE52A9BE-7103-4224-9FC1-82082695D96A}" srcOrd="4" destOrd="0" parTransId="{4D5827A4-3E02-470F-A040-0C3A0602DAC6}" sibTransId="{5C575577-924D-41B5-B06F-FADDFBC9975C}"/>
    <dgm:cxn modelId="{DDF438A0-0094-4328-8C14-2F11F1A6742C}" srcId="{EF079E71-1953-473C-9127-DED925947C47}" destId="{61415529-2755-46DB-9465-4F64585FB216}" srcOrd="4" destOrd="0" parTransId="{722166CE-CD64-4D6E-A555-7FE38DD09599}" sibTransId="{694EAC87-2884-48E9-A9BE-8CF6BEFBA03F}"/>
    <dgm:cxn modelId="{75092AA2-BD2B-4B6E-A69A-3EB0FE0955F8}" type="presOf" srcId="{641F2991-1685-43ED-A8A6-111F71E2BF12}" destId="{14037DB6-A675-420D-B814-B552542B0264}" srcOrd="0" destOrd="0" presId="urn:microsoft.com/office/officeart/2008/layout/LinedList"/>
    <dgm:cxn modelId="{D0B4D4A3-2CC1-43FC-92C4-87D61693848E}" srcId="{9BCDEDF4-253C-4DA8-8D36-664D723685D7}" destId="{0F1FA89C-B1E2-4F9D-8419-BE29404C1A78}" srcOrd="1" destOrd="0" parTransId="{6DF26699-6B10-4AD7-B6CB-995B582488A7}" sibTransId="{9D0F8242-9BCC-472D-AC01-287DDE79EA86}"/>
    <dgm:cxn modelId="{BD49E1A6-3AD4-4160-9782-FC12DE5F2D7B}" type="presOf" srcId="{31C91C33-6E0D-4FB1-A0E2-2449D3E3024C}" destId="{12BA0E7B-492F-40A5-821F-FCE47CA55DDF}" srcOrd="0" destOrd="0" presId="urn:microsoft.com/office/officeart/2008/layout/LinedList"/>
    <dgm:cxn modelId="{1FED14A8-39D4-40B5-B897-2DA86BCE41BC}" type="presOf" srcId="{AD9C8156-2519-4A9F-B354-C0A32EFE3304}" destId="{F5CF1AED-029E-4A3B-BA43-ADA7E1C01928}" srcOrd="0" destOrd="0" presId="urn:microsoft.com/office/officeart/2008/layout/LinedList"/>
    <dgm:cxn modelId="{9FB347AA-D952-4809-8BEF-DB4EEC6F6F21}" srcId="{EF079E71-1953-473C-9127-DED925947C47}" destId="{73B1B773-D727-4CA7-9C69-CC539CC19F8A}" srcOrd="6" destOrd="0" parTransId="{9F10371F-90C5-4D04-82C4-31F5762CE65D}" sibTransId="{56F8E3E8-8339-4D47-B23A-59F7EAC5AD2C}"/>
    <dgm:cxn modelId="{002A42AB-EC8D-4F40-B3CA-F1ED8D38D74D}" srcId="{31C91C33-6E0D-4FB1-A0E2-2449D3E3024C}" destId="{9BCDEDF4-253C-4DA8-8D36-664D723685D7}" srcOrd="0" destOrd="0" parTransId="{69F8A6FB-8108-4F35-B12E-A5DFF9268259}" sibTransId="{69C42A51-267E-40B0-BCA7-ADFF977E6F97}"/>
    <dgm:cxn modelId="{041589BC-65F6-416E-AC9D-3A8BC8EA57EB}" srcId="{EF079E71-1953-473C-9127-DED925947C47}" destId="{77DEC55F-07F5-4235-B156-AF1596240F86}" srcOrd="5" destOrd="0" parTransId="{4361A47C-9035-4E08-9D66-615ED155C085}" sibTransId="{5AB32483-CF49-4764-B4C2-F233235123BD}"/>
    <dgm:cxn modelId="{3DB29DC3-7ECC-4FA9-86E8-D19FB8C35019}" srcId="{9BCDEDF4-253C-4DA8-8D36-664D723685D7}" destId="{35CE271C-2B9C-4B4A-B4AB-E4B5869862DE}" srcOrd="0" destOrd="0" parTransId="{7D731C9F-E713-4385-9052-2FCA3A00E8FD}" sibTransId="{2E3E0B39-1ED0-4E00-B3B4-AE3302895DC3}"/>
    <dgm:cxn modelId="{02028ACB-1D74-496F-926A-23DA46A17264}" srcId="{31C91C33-6E0D-4FB1-A0E2-2449D3E3024C}" destId="{EF079E71-1953-473C-9127-DED925947C47}" srcOrd="1" destOrd="0" parTransId="{C574B1E7-0E90-48B4-91A3-C2C51124FFBD}" sibTransId="{83EB774F-A117-40DC-80C1-7FDF76D8230D}"/>
    <dgm:cxn modelId="{7AEF14D7-0F3D-4B05-8384-8E642349F6ED}" type="presOf" srcId="{0F1FA89C-B1E2-4F9D-8419-BE29404C1A78}" destId="{3448AF98-CA0F-4165-BB66-37D91A5725DC}" srcOrd="0" destOrd="0" presId="urn:microsoft.com/office/officeart/2008/layout/LinedList"/>
    <dgm:cxn modelId="{8D3D6BD7-A73F-44D1-81AC-9046CB230764}" srcId="{EF079E71-1953-473C-9127-DED925947C47}" destId="{94C13DA5-3136-4224-95A1-03E5D528BAD3}" srcOrd="1" destOrd="0" parTransId="{8089952D-5B3F-4A24-87D8-17B99C5AA5D3}" sibTransId="{630C95CE-A9A7-47A9-9A76-DD2E19E5F8AC}"/>
    <dgm:cxn modelId="{1701AFE2-8491-4834-A2B9-F303BE29607D}" srcId="{9BCDEDF4-253C-4DA8-8D36-664D723685D7}" destId="{7CA15047-3AEE-4175-B4C8-E8CDB26B785F}" srcOrd="2" destOrd="0" parTransId="{5D132A0B-2FAC-4C57-894C-4367E7E51CAC}" sibTransId="{B2E382F4-020E-47D9-A43B-2FCA0C2B9646}"/>
    <dgm:cxn modelId="{658EA4EC-50B4-46A2-AD30-641080CC1CDE}" type="presOf" srcId="{AE52A9BE-7103-4224-9FC1-82082695D96A}" destId="{741FA5C0-CEEA-4829-9A0B-2D0A026AC37A}" srcOrd="0" destOrd="0" presId="urn:microsoft.com/office/officeart/2008/layout/LinedList"/>
    <dgm:cxn modelId="{884CB8F2-B3F4-4D84-A138-BCBBCAE67C46}" type="presOf" srcId="{35CE271C-2B9C-4B4A-B4AB-E4B5869862DE}" destId="{EF1E7D4D-5CE8-4CCE-9993-19E9A0BDD99D}" srcOrd="0" destOrd="0" presId="urn:microsoft.com/office/officeart/2008/layout/LinedList"/>
    <dgm:cxn modelId="{C2145AE6-8543-4BD0-9C96-77AB4350C241}" type="presParOf" srcId="{12BA0E7B-492F-40A5-821F-FCE47CA55DDF}" destId="{2CC78EE3-2CA8-4672-8157-5D0A76EF3291}" srcOrd="0" destOrd="0" presId="urn:microsoft.com/office/officeart/2008/layout/LinedList"/>
    <dgm:cxn modelId="{18ECFD92-3D6D-456D-9CD8-A196F1C41635}" type="presParOf" srcId="{12BA0E7B-492F-40A5-821F-FCE47CA55DDF}" destId="{8CCC1A8A-6D06-420B-BB9A-327D2C6DDD70}" srcOrd="1" destOrd="0" presId="urn:microsoft.com/office/officeart/2008/layout/LinedList"/>
    <dgm:cxn modelId="{A76AA839-97F5-49F7-90D3-A60B9F4CB295}" type="presParOf" srcId="{8CCC1A8A-6D06-420B-BB9A-327D2C6DDD70}" destId="{CED6E2B3-7D05-4B70-90F3-815269D5DE1D}" srcOrd="0" destOrd="0" presId="urn:microsoft.com/office/officeart/2008/layout/LinedList"/>
    <dgm:cxn modelId="{D4BF319A-6A3F-42FF-AB24-C3F9A2F68A70}" type="presParOf" srcId="{8CCC1A8A-6D06-420B-BB9A-327D2C6DDD70}" destId="{8D5F2C96-EE50-4CED-948D-9180BFBDAD71}" srcOrd="1" destOrd="0" presId="urn:microsoft.com/office/officeart/2008/layout/LinedList"/>
    <dgm:cxn modelId="{D069FCDD-1012-4BE6-8199-4CE50F7A9D3A}" type="presParOf" srcId="{8D5F2C96-EE50-4CED-948D-9180BFBDAD71}" destId="{43D3D68E-4469-428C-87CA-E02CB31E1A8B}" srcOrd="0" destOrd="0" presId="urn:microsoft.com/office/officeart/2008/layout/LinedList"/>
    <dgm:cxn modelId="{02E77491-3F96-4386-8B9B-2660068303A9}" type="presParOf" srcId="{8D5F2C96-EE50-4CED-948D-9180BFBDAD71}" destId="{6DE01233-2EA6-476A-B249-8035CD3AB421}" srcOrd="1" destOrd="0" presId="urn:microsoft.com/office/officeart/2008/layout/LinedList"/>
    <dgm:cxn modelId="{A7E3A4A8-3A78-4F6D-822F-71242959CFD7}" type="presParOf" srcId="{6DE01233-2EA6-476A-B249-8035CD3AB421}" destId="{1BA69A38-8D85-4DA2-94E8-5D23719203A4}" srcOrd="0" destOrd="0" presId="urn:microsoft.com/office/officeart/2008/layout/LinedList"/>
    <dgm:cxn modelId="{538F620C-FF8B-42F7-81CE-C534CC4745B5}" type="presParOf" srcId="{6DE01233-2EA6-476A-B249-8035CD3AB421}" destId="{EF1E7D4D-5CE8-4CCE-9993-19E9A0BDD99D}" srcOrd="1" destOrd="0" presId="urn:microsoft.com/office/officeart/2008/layout/LinedList"/>
    <dgm:cxn modelId="{C64D2058-00E8-42EF-86B4-E1B42BDDDB5E}" type="presParOf" srcId="{6DE01233-2EA6-476A-B249-8035CD3AB421}" destId="{2DCE0624-49E8-459E-9275-E9B6C6D3BB5D}" srcOrd="2" destOrd="0" presId="urn:microsoft.com/office/officeart/2008/layout/LinedList"/>
    <dgm:cxn modelId="{8B00772A-F11D-473C-AB5F-DE290CA9C3E6}" type="presParOf" srcId="{8D5F2C96-EE50-4CED-948D-9180BFBDAD71}" destId="{EBB4DBAF-D8C2-435D-B5FF-47644BAD745D}" srcOrd="2" destOrd="0" presId="urn:microsoft.com/office/officeart/2008/layout/LinedList"/>
    <dgm:cxn modelId="{4B6BB1FA-505B-46F1-8E6A-582F92ECC1EA}" type="presParOf" srcId="{8D5F2C96-EE50-4CED-948D-9180BFBDAD71}" destId="{B8AEE5ED-C9BE-49B3-AF83-C7A021F7C0CE}" srcOrd="3" destOrd="0" presId="urn:microsoft.com/office/officeart/2008/layout/LinedList"/>
    <dgm:cxn modelId="{FBE8C9B6-27DE-4170-8A69-B4DBB0E8A861}" type="presParOf" srcId="{8D5F2C96-EE50-4CED-948D-9180BFBDAD71}" destId="{2BC7CCA0-6F71-4C2E-BE8D-57C44A9DD410}" srcOrd="4" destOrd="0" presId="urn:microsoft.com/office/officeart/2008/layout/LinedList"/>
    <dgm:cxn modelId="{8B7E684A-A22C-4230-8EEC-BA0D0FB3B97E}" type="presParOf" srcId="{2BC7CCA0-6F71-4C2E-BE8D-57C44A9DD410}" destId="{7A31985B-B5C1-4F31-BCE1-9E18E42E3A1B}" srcOrd="0" destOrd="0" presId="urn:microsoft.com/office/officeart/2008/layout/LinedList"/>
    <dgm:cxn modelId="{DDF029E2-5523-4D7B-BFA6-33D45867CB4B}" type="presParOf" srcId="{2BC7CCA0-6F71-4C2E-BE8D-57C44A9DD410}" destId="{3448AF98-CA0F-4165-BB66-37D91A5725DC}" srcOrd="1" destOrd="0" presId="urn:microsoft.com/office/officeart/2008/layout/LinedList"/>
    <dgm:cxn modelId="{749E019F-2DBD-4F61-B809-A6E9286BB628}" type="presParOf" srcId="{2BC7CCA0-6F71-4C2E-BE8D-57C44A9DD410}" destId="{BC9D4D30-67FF-4346-A252-62B7C2C0B537}" srcOrd="2" destOrd="0" presId="urn:microsoft.com/office/officeart/2008/layout/LinedList"/>
    <dgm:cxn modelId="{9F7C49CC-883E-4A6F-9888-BB054A6B8302}" type="presParOf" srcId="{8D5F2C96-EE50-4CED-948D-9180BFBDAD71}" destId="{861DEED3-FC36-41B5-BFD7-6D98E8C28DD2}" srcOrd="5" destOrd="0" presId="urn:microsoft.com/office/officeart/2008/layout/LinedList"/>
    <dgm:cxn modelId="{EE69D58D-D8B2-4BC7-997F-E89A4E52372D}" type="presParOf" srcId="{8D5F2C96-EE50-4CED-948D-9180BFBDAD71}" destId="{91DB9B22-2E6F-49BD-B005-D06AA80D61F4}" srcOrd="6" destOrd="0" presId="urn:microsoft.com/office/officeart/2008/layout/LinedList"/>
    <dgm:cxn modelId="{E5787D6A-8E60-4B88-8C44-58799D127BDB}" type="presParOf" srcId="{8D5F2C96-EE50-4CED-948D-9180BFBDAD71}" destId="{52D0A67E-6C79-47C3-A435-2CEA09676AF0}" srcOrd="7" destOrd="0" presId="urn:microsoft.com/office/officeart/2008/layout/LinedList"/>
    <dgm:cxn modelId="{EAD97996-2745-4BBF-A914-6E2A4D81ADEB}" type="presParOf" srcId="{52D0A67E-6C79-47C3-A435-2CEA09676AF0}" destId="{0DF8DE17-4EE9-4DA9-86F7-C28EA170E9D8}" srcOrd="0" destOrd="0" presId="urn:microsoft.com/office/officeart/2008/layout/LinedList"/>
    <dgm:cxn modelId="{48E41F96-692F-4EF3-8A33-C652AB24FD1F}" type="presParOf" srcId="{52D0A67E-6C79-47C3-A435-2CEA09676AF0}" destId="{C924EB9D-8B9D-4CD0-80C0-34B54E7A424C}" srcOrd="1" destOrd="0" presId="urn:microsoft.com/office/officeart/2008/layout/LinedList"/>
    <dgm:cxn modelId="{5252FF73-B8B8-4986-BEF0-B6163D3A0AA6}" type="presParOf" srcId="{52D0A67E-6C79-47C3-A435-2CEA09676AF0}" destId="{64F2BAE4-544D-4599-97E9-DC0F807E545C}" srcOrd="2" destOrd="0" presId="urn:microsoft.com/office/officeart/2008/layout/LinedList"/>
    <dgm:cxn modelId="{B6E201D5-28C7-4D62-8057-56E8515257DE}" type="presParOf" srcId="{8D5F2C96-EE50-4CED-948D-9180BFBDAD71}" destId="{B1FD0EE0-45A8-4CE1-B3B1-CF6BCE912A5B}" srcOrd="8" destOrd="0" presId="urn:microsoft.com/office/officeart/2008/layout/LinedList"/>
    <dgm:cxn modelId="{47B41EC7-32B5-4EEE-8B02-C3B5F3856456}" type="presParOf" srcId="{8D5F2C96-EE50-4CED-948D-9180BFBDAD71}" destId="{D9EFC795-58AE-4427-81C1-A70FD98A2314}" srcOrd="9" destOrd="0" presId="urn:microsoft.com/office/officeart/2008/layout/LinedList"/>
    <dgm:cxn modelId="{BB1302E2-0682-4700-A5C0-01C9F7E47FEC}" type="presParOf" srcId="{8D5F2C96-EE50-4CED-948D-9180BFBDAD71}" destId="{66B9B2CB-B734-453E-BDEA-9C0E2062AD5B}" srcOrd="10" destOrd="0" presId="urn:microsoft.com/office/officeart/2008/layout/LinedList"/>
    <dgm:cxn modelId="{1E79FA6C-7F14-4227-ACC0-9048ECA5F747}" type="presParOf" srcId="{66B9B2CB-B734-453E-BDEA-9C0E2062AD5B}" destId="{FB9F5D09-B174-49B7-9C81-77330E55B91B}" srcOrd="0" destOrd="0" presId="urn:microsoft.com/office/officeart/2008/layout/LinedList"/>
    <dgm:cxn modelId="{0DA2896B-B05D-4EA3-B7F0-A1BDC860221A}" type="presParOf" srcId="{66B9B2CB-B734-453E-BDEA-9C0E2062AD5B}" destId="{7ED859C5-C5FE-484C-BD3F-461BE0699AE0}" srcOrd="1" destOrd="0" presId="urn:microsoft.com/office/officeart/2008/layout/LinedList"/>
    <dgm:cxn modelId="{3A3D5EF1-3A28-4EF3-88AB-57E53D4DA9A3}" type="presParOf" srcId="{66B9B2CB-B734-453E-BDEA-9C0E2062AD5B}" destId="{C8B54BD1-63F9-4AE2-8F19-F77EFF99C5DE}" srcOrd="2" destOrd="0" presId="urn:microsoft.com/office/officeart/2008/layout/LinedList"/>
    <dgm:cxn modelId="{B47D0C73-5D16-4E14-B406-A4C0A90CC868}" type="presParOf" srcId="{8D5F2C96-EE50-4CED-948D-9180BFBDAD71}" destId="{2E5EEB3C-F308-489A-9A11-F5B7965521CD}" srcOrd="11" destOrd="0" presId="urn:microsoft.com/office/officeart/2008/layout/LinedList"/>
    <dgm:cxn modelId="{06475D13-EFD7-4D94-B3E7-0311B7C4BF71}" type="presParOf" srcId="{8D5F2C96-EE50-4CED-948D-9180BFBDAD71}" destId="{0F0EA463-53BC-462D-ACC4-EF9152A357D1}" srcOrd="12" destOrd="0" presId="urn:microsoft.com/office/officeart/2008/layout/LinedList"/>
    <dgm:cxn modelId="{EB72A22F-7871-42E2-B702-40603C341FCE}" type="presParOf" srcId="{8D5F2C96-EE50-4CED-948D-9180BFBDAD71}" destId="{F117C3BD-4B8D-47A9-84C8-F2E0F99CDD2F}" srcOrd="13" destOrd="0" presId="urn:microsoft.com/office/officeart/2008/layout/LinedList"/>
    <dgm:cxn modelId="{8280B988-135D-4913-8EDA-769D2F75B106}" type="presParOf" srcId="{F117C3BD-4B8D-47A9-84C8-F2E0F99CDD2F}" destId="{BAB8CAD1-F32D-4E14-8226-2A0445B86540}" srcOrd="0" destOrd="0" presId="urn:microsoft.com/office/officeart/2008/layout/LinedList"/>
    <dgm:cxn modelId="{8F71C008-B0BF-448A-ABBD-B7C0358320C6}" type="presParOf" srcId="{F117C3BD-4B8D-47A9-84C8-F2E0F99CDD2F}" destId="{741FA5C0-CEEA-4829-9A0B-2D0A026AC37A}" srcOrd="1" destOrd="0" presId="urn:microsoft.com/office/officeart/2008/layout/LinedList"/>
    <dgm:cxn modelId="{E30C743D-71DA-4AC5-A2C8-EE390A040C62}" type="presParOf" srcId="{F117C3BD-4B8D-47A9-84C8-F2E0F99CDD2F}" destId="{A129DC07-A431-4B98-A7B7-7BC3DD508CAD}" srcOrd="2" destOrd="0" presId="urn:microsoft.com/office/officeart/2008/layout/LinedList"/>
    <dgm:cxn modelId="{BC4114C5-868D-4539-884C-E4D959D6589A}" type="presParOf" srcId="{8D5F2C96-EE50-4CED-948D-9180BFBDAD71}" destId="{A6E7E642-6042-46BC-A8B7-AA3A6D253491}" srcOrd="14" destOrd="0" presId="urn:microsoft.com/office/officeart/2008/layout/LinedList"/>
    <dgm:cxn modelId="{E8AA0EE1-BB16-4E3D-A05F-7E199D765AF4}" type="presParOf" srcId="{8D5F2C96-EE50-4CED-948D-9180BFBDAD71}" destId="{C00468E5-AB54-452D-9DA3-8A3F708B16A1}" srcOrd="15" destOrd="0" presId="urn:microsoft.com/office/officeart/2008/layout/LinedList"/>
    <dgm:cxn modelId="{76E63D1A-1DDC-468F-A18C-5709A9C481BE}" type="presParOf" srcId="{8D5F2C96-EE50-4CED-948D-9180BFBDAD71}" destId="{8A3EDDF2-1E5B-4BA0-9779-EBBC06A31A74}" srcOrd="16" destOrd="0" presId="urn:microsoft.com/office/officeart/2008/layout/LinedList"/>
    <dgm:cxn modelId="{B1C968EE-00D0-46C2-B0D6-B0B83C2F4AE8}" type="presParOf" srcId="{8A3EDDF2-1E5B-4BA0-9779-EBBC06A31A74}" destId="{C7131B71-2B18-461E-8EB1-028F598E8547}" srcOrd="0" destOrd="0" presId="urn:microsoft.com/office/officeart/2008/layout/LinedList"/>
    <dgm:cxn modelId="{A122C8E8-03D9-4DD1-B856-B21B1E203FB7}" type="presParOf" srcId="{8A3EDDF2-1E5B-4BA0-9779-EBBC06A31A74}" destId="{A165601F-542A-463D-A6CB-57CBF6884366}" srcOrd="1" destOrd="0" presId="urn:microsoft.com/office/officeart/2008/layout/LinedList"/>
    <dgm:cxn modelId="{2A98785F-286A-47D0-BEAA-0AE3DDD25E6E}" type="presParOf" srcId="{8A3EDDF2-1E5B-4BA0-9779-EBBC06A31A74}" destId="{70E00012-5805-4034-B7D4-44632FE463A1}" srcOrd="2" destOrd="0" presId="urn:microsoft.com/office/officeart/2008/layout/LinedList"/>
    <dgm:cxn modelId="{F4BD90ED-70DB-4C56-ABDE-17C613B5C349}" type="presParOf" srcId="{8D5F2C96-EE50-4CED-948D-9180BFBDAD71}" destId="{C5DA0CC1-6CA8-43BD-9457-F6CF53444E1F}" srcOrd="17" destOrd="0" presId="urn:microsoft.com/office/officeart/2008/layout/LinedList"/>
    <dgm:cxn modelId="{59F86F4C-6C61-4574-A626-3CA46D98F8B7}" type="presParOf" srcId="{8D5F2C96-EE50-4CED-948D-9180BFBDAD71}" destId="{EEE8038D-D167-41BC-BD9F-40040C604E9D}" srcOrd="18" destOrd="0" presId="urn:microsoft.com/office/officeart/2008/layout/LinedList"/>
    <dgm:cxn modelId="{A3FD3D56-A30E-408D-8123-471613777CB6}" type="presParOf" srcId="{12BA0E7B-492F-40A5-821F-FCE47CA55DDF}" destId="{500DD9F7-66EB-48A2-AF71-47A67ED89E8A}" srcOrd="2" destOrd="0" presId="urn:microsoft.com/office/officeart/2008/layout/LinedList"/>
    <dgm:cxn modelId="{8F70655F-3268-42DD-B3FE-97D8011E324E}" type="presParOf" srcId="{12BA0E7B-492F-40A5-821F-FCE47CA55DDF}" destId="{426B4C07-4A8D-4DCB-8F5D-8E64A3FAD475}" srcOrd="3" destOrd="0" presId="urn:microsoft.com/office/officeart/2008/layout/LinedList"/>
    <dgm:cxn modelId="{A0A9DE67-9460-47E5-B4F0-EBA2C4BADF26}" type="presParOf" srcId="{426B4C07-4A8D-4DCB-8F5D-8E64A3FAD475}" destId="{91B72A0B-FFA8-4D9E-A95E-0BD06E7650E0}" srcOrd="0" destOrd="0" presId="urn:microsoft.com/office/officeart/2008/layout/LinedList"/>
    <dgm:cxn modelId="{AC694D5A-999C-44F5-B29F-DB5E2BAE9143}" type="presParOf" srcId="{426B4C07-4A8D-4DCB-8F5D-8E64A3FAD475}" destId="{F46CC1D6-7E45-4A5E-A122-858AD56A198E}" srcOrd="1" destOrd="0" presId="urn:microsoft.com/office/officeart/2008/layout/LinedList"/>
    <dgm:cxn modelId="{6E63286A-0D61-4577-AFB4-064E42BD14E5}" type="presParOf" srcId="{F46CC1D6-7E45-4A5E-A122-858AD56A198E}" destId="{0E8DA594-CF4F-4767-9190-70BEBB7BBAE5}" srcOrd="0" destOrd="0" presId="urn:microsoft.com/office/officeart/2008/layout/LinedList"/>
    <dgm:cxn modelId="{2DD0A140-3617-482E-AFE6-7F161510F108}" type="presParOf" srcId="{F46CC1D6-7E45-4A5E-A122-858AD56A198E}" destId="{12175756-E356-498E-B49D-EF0C6B0F7DD4}" srcOrd="1" destOrd="0" presId="urn:microsoft.com/office/officeart/2008/layout/LinedList"/>
    <dgm:cxn modelId="{3491CE61-5889-4C19-A8D0-9E35C0E2BB98}" type="presParOf" srcId="{12175756-E356-498E-B49D-EF0C6B0F7DD4}" destId="{FE42E787-F874-4B06-8E10-12AFACF803A8}" srcOrd="0" destOrd="0" presId="urn:microsoft.com/office/officeart/2008/layout/LinedList"/>
    <dgm:cxn modelId="{70B4B10B-2C4A-46B5-B641-A28E2B244A8D}" type="presParOf" srcId="{12175756-E356-498E-B49D-EF0C6B0F7DD4}" destId="{821204D2-8E54-4F9E-A197-4C8E1C678F90}" srcOrd="1" destOrd="0" presId="urn:microsoft.com/office/officeart/2008/layout/LinedList"/>
    <dgm:cxn modelId="{FEC2FB99-8EAD-45E8-92F8-FF1676EA58B2}" type="presParOf" srcId="{12175756-E356-498E-B49D-EF0C6B0F7DD4}" destId="{63D3E9BF-5A77-475F-B82C-7A404AAB41CD}" srcOrd="2" destOrd="0" presId="urn:microsoft.com/office/officeart/2008/layout/LinedList"/>
    <dgm:cxn modelId="{1A48CBE3-836E-425F-80FC-8C370C8E6FE6}" type="presParOf" srcId="{F46CC1D6-7E45-4A5E-A122-858AD56A198E}" destId="{AD5FE01F-F1F2-4A6A-BE03-D3985FDD4653}" srcOrd="2" destOrd="0" presId="urn:microsoft.com/office/officeart/2008/layout/LinedList"/>
    <dgm:cxn modelId="{F6BF46C9-B9D6-407E-9DEE-57B4F43E85D3}" type="presParOf" srcId="{F46CC1D6-7E45-4A5E-A122-858AD56A198E}" destId="{A426A101-1AAC-443E-B709-B6AC3E5A88AC}" srcOrd="3" destOrd="0" presId="urn:microsoft.com/office/officeart/2008/layout/LinedList"/>
    <dgm:cxn modelId="{0625F072-C7BF-4A4A-904B-4365106EC746}" type="presParOf" srcId="{F46CC1D6-7E45-4A5E-A122-858AD56A198E}" destId="{AF65EB23-AC0E-41ED-8986-563F7BC4461C}" srcOrd="4" destOrd="0" presId="urn:microsoft.com/office/officeart/2008/layout/LinedList"/>
    <dgm:cxn modelId="{395D30AA-2C25-4F41-92E0-DC20B303192F}" type="presParOf" srcId="{AF65EB23-AC0E-41ED-8986-563F7BC4461C}" destId="{CB6C11C2-64CA-4974-A1CC-7634177327E4}" srcOrd="0" destOrd="0" presId="urn:microsoft.com/office/officeart/2008/layout/LinedList"/>
    <dgm:cxn modelId="{79527BD9-9F5A-4719-B4E7-85BBC50BDA12}" type="presParOf" srcId="{AF65EB23-AC0E-41ED-8986-563F7BC4461C}" destId="{E7919602-EF2D-4CCB-AB34-49BB7953B7D3}" srcOrd="1" destOrd="0" presId="urn:microsoft.com/office/officeart/2008/layout/LinedList"/>
    <dgm:cxn modelId="{FC0E4B0E-BAAD-41DB-B942-C6CA78C2EB49}" type="presParOf" srcId="{AF65EB23-AC0E-41ED-8986-563F7BC4461C}" destId="{B217C23B-CBD9-4F20-A9EE-EAED41C19FF3}" srcOrd="2" destOrd="0" presId="urn:microsoft.com/office/officeart/2008/layout/LinedList"/>
    <dgm:cxn modelId="{8C1B3AF8-976A-42AA-90EF-1288C8C18329}" type="presParOf" srcId="{F46CC1D6-7E45-4A5E-A122-858AD56A198E}" destId="{EDD7AA58-DC28-4CE7-8A22-BB96F00C4408}" srcOrd="5" destOrd="0" presId="urn:microsoft.com/office/officeart/2008/layout/LinedList"/>
    <dgm:cxn modelId="{0BB57E90-D9CD-42E6-BE8A-25E1ED080007}" type="presParOf" srcId="{F46CC1D6-7E45-4A5E-A122-858AD56A198E}" destId="{FE78B0C5-E425-4123-B5BA-0B1AFAD79C11}" srcOrd="6" destOrd="0" presId="urn:microsoft.com/office/officeart/2008/layout/LinedList"/>
    <dgm:cxn modelId="{1974F9FC-6AC4-4C1A-BA53-CCC04DD280B3}" type="presParOf" srcId="{F46CC1D6-7E45-4A5E-A122-858AD56A198E}" destId="{A86F7B6D-7630-41C2-B1CA-A1DF38109FE1}" srcOrd="7" destOrd="0" presId="urn:microsoft.com/office/officeart/2008/layout/LinedList"/>
    <dgm:cxn modelId="{2D2CEEF4-1EF0-4986-9D87-E9229A0C69E8}" type="presParOf" srcId="{A86F7B6D-7630-41C2-B1CA-A1DF38109FE1}" destId="{F4A37B76-3835-47F4-AFE3-8EF8CAAF1DDA}" srcOrd="0" destOrd="0" presId="urn:microsoft.com/office/officeart/2008/layout/LinedList"/>
    <dgm:cxn modelId="{63086DFE-7C2A-42C7-ACE3-C4EBBA1D96DA}" type="presParOf" srcId="{A86F7B6D-7630-41C2-B1CA-A1DF38109FE1}" destId="{EFFBE916-5B68-449A-8413-1B153B9DCB48}" srcOrd="1" destOrd="0" presId="urn:microsoft.com/office/officeart/2008/layout/LinedList"/>
    <dgm:cxn modelId="{5A7632E1-42E7-4C6A-96F3-2D9CC21A4D5B}" type="presParOf" srcId="{A86F7B6D-7630-41C2-B1CA-A1DF38109FE1}" destId="{BF1792FA-0E78-4229-9D43-06906BF00B43}" srcOrd="2" destOrd="0" presId="urn:microsoft.com/office/officeart/2008/layout/LinedList"/>
    <dgm:cxn modelId="{EAFC75AD-9E82-4305-8587-0D658C5684E9}" type="presParOf" srcId="{F46CC1D6-7E45-4A5E-A122-858AD56A198E}" destId="{0873961A-A422-4D0B-AD4E-99EE4D5759B7}" srcOrd="8" destOrd="0" presId="urn:microsoft.com/office/officeart/2008/layout/LinedList"/>
    <dgm:cxn modelId="{CF07BF87-4148-4EA4-AD12-715EAA9B1940}" type="presParOf" srcId="{F46CC1D6-7E45-4A5E-A122-858AD56A198E}" destId="{AF3952BC-F481-455A-A433-2A50D043253C}" srcOrd="9" destOrd="0" presId="urn:microsoft.com/office/officeart/2008/layout/LinedList"/>
    <dgm:cxn modelId="{0F508ADA-D081-46B4-990A-D4B1FA82E301}" type="presParOf" srcId="{F46CC1D6-7E45-4A5E-A122-858AD56A198E}" destId="{9519E53D-9538-4C6A-8B4E-16C6631F565C}" srcOrd="10" destOrd="0" presId="urn:microsoft.com/office/officeart/2008/layout/LinedList"/>
    <dgm:cxn modelId="{068F8519-342F-4EC5-A3E7-CCCA2B9F735E}" type="presParOf" srcId="{9519E53D-9538-4C6A-8B4E-16C6631F565C}" destId="{63F9F156-9972-4B20-8134-D4E4D7D57C82}" srcOrd="0" destOrd="0" presId="urn:microsoft.com/office/officeart/2008/layout/LinedList"/>
    <dgm:cxn modelId="{BB25A31B-2813-4D54-92F2-5BBF4A04B4C4}" type="presParOf" srcId="{9519E53D-9538-4C6A-8B4E-16C6631F565C}" destId="{14037DB6-A675-420D-B814-B552542B0264}" srcOrd="1" destOrd="0" presId="urn:microsoft.com/office/officeart/2008/layout/LinedList"/>
    <dgm:cxn modelId="{BEB67948-E132-4F77-9579-A2B5F0F452F2}" type="presParOf" srcId="{9519E53D-9538-4C6A-8B4E-16C6631F565C}" destId="{22F7B3AC-E3B3-412A-87E7-A19BF0C361F4}" srcOrd="2" destOrd="0" presId="urn:microsoft.com/office/officeart/2008/layout/LinedList"/>
    <dgm:cxn modelId="{BB92353D-7035-46F3-BE7D-05BF481381E7}" type="presParOf" srcId="{F46CC1D6-7E45-4A5E-A122-858AD56A198E}" destId="{6703A385-FF67-4C5B-8BAF-F12A62E82B71}" srcOrd="11" destOrd="0" presId="urn:microsoft.com/office/officeart/2008/layout/LinedList"/>
    <dgm:cxn modelId="{3F83BABC-BC3A-404D-A114-4029ADC6801E}" type="presParOf" srcId="{F46CC1D6-7E45-4A5E-A122-858AD56A198E}" destId="{B6E01E3E-C23A-49AC-ABDE-1C25D456BE15}" srcOrd="12" destOrd="0" presId="urn:microsoft.com/office/officeart/2008/layout/LinedList"/>
    <dgm:cxn modelId="{239FC060-C81C-4471-A2E7-356B7BDCE94F}" type="presParOf" srcId="{F46CC1D6-7E45-4A5E-A122-858AD56A198E}" destId="{3BE9364D-2C13-4276-A2BB-086EA00CEB0E}" srcOrd="13" destOrd="0" presId="urn:microsoft.com/office/officeart/2008/layout/LinedList"/>
    <dgm:cxn modelId="{53F77738-3C8D-40E2-ADA9-CE6A9BF36530}" type="presParOf" srcId="{3BE9364D-2C13-4276-A2BB-086EA00CEB0E}" destId="{8DD7E6FC-7FA2-4801-A064-FA83CDCB8A12}" srcOrd="0" destOrd="0" presId="urn:microsoft.com/office/officeart/2008/layout/LinedList"/>
    <dgm:cxn modelId="{3B05F018-13E3-4174-AFFA-5A332B86E739}" type="presParOf" srcId="{3BE9364D-2C13-4276-A2BB-086EA00CEB0E}" destId="{97B853E3-317E-4242-8CEF-DC6CD5311F50}" srcOrd="1" destOrd="0" presId="urn:microsoft.com/office/officeart/2008/layout/LinedList"/>
    <dgm:cxn modelId="{17CDF05C-6CFA-493E-A840-E824C6CADEF6}" type="presParOf" srcId="{3BE9364D-2C13-4276-A2BB-086EA00CEB0E}" destId="{8213FB2C-8FDD-412A-84D3-B4E20CBA4EBC}" srcOrd="2" destOrd="0" presId="urn:microsoft.com/office/officeart/2008/layout/LinedList"/>
    <dgm:cxn modelId="{71A05A13-EC63-4CCC-B562-DAA27B1A6BE0}" type="presParOf" srcId="{F46CC1D6-7E45-4A5E-A122-858AD56A198E}" destId="{149F35C8-30E9-467B-84B1-20A17E86F4ED}" srcOrd="14" destOrd="0" presId="urn:microsoft.com/office/officeart/2008/layout/LinedList"/>
    <dgm:cxn modelId="{3778C413-C751-46BE-97D8-E7FCAB01018B}" type="presParOf" srcId="{F46CC1D6-7E45-4A5E-A122-858AD56A198E}" destId="{937A4DA7-B03B-4084-8D91-9F69938BCC03}" srcOrd="15" destOrd="0" presId="urn:microsoft.com/office/officeart/2008/layout/LinedList"/>
    <dgm:cxn modelId="{0244AD7A-4C16-4009-AB1F-FC8FC4C016C6}" type="presParOf" srcId="{F46CC1D6-7E45-4A5E-A122-858AD56A198E}" destId="{277FEDF0-9CE6-440E-97BE-ED9D7C05CF68}" srcOrd="16" destOrd="0" presId="urn:microsoft.com/office/officeart/2008/layout/LinedList"/>
    <dgm:cxn modelId="{810E7520-17AE-412C-8871-50B0E6D7EB9B}" type="presParOf" srcId="{277FEDF0-9CE6-440E-97BE-ED9D7C05CF68}" destId="{E6D82C93-11F9-412D-A9C4-9C4379289017}" srcOrd="0" destOrd="0" presId="urn:microsoft.com/office/officeart/2008/layout/LinedList"/>
    <dgm:cxn modelId="{C1813374-1501-42E3-9016-516A142A543F}" type="presParOf" srcId="{277FEDF0-9CE6-440E-97BE-ED9D7C05CF68}" destId="{4723F669-B940-419C-904D-330B89627846}" srcOrd="1" destOrd="0" presId="urn:microsoft.com/office/officeart/2008/layout/LinedList"/>
    <dgm:cxn modelId="{0BE42ED6-0FF8-4E37-9126-75DB3C079892}" type="presParOf" srcId="{277FEDF0-9CE6-440E-97BE-ED9D7C05CF68}" destId="{454D690C-A9A5-4A44-9501-7231D85BA85F}" srcOrd="2" destOrd="0" presId="urn:microsoft.com/office/officeart/2008/layout/LinedList"/>
    <dgm:cxn modelId="{14744F0B-64ED-4B13-AF93-54A1E4246520}" type="presParOf" srcId="{F46CC1D6-7E45-4A5E-A122-858AD56A198E}" destId="{F36C53D8-BB61-4A1A-8891-EBC603F1C24E}" srcOrd="17" destOrd="0" presId="urn:microsoft.com/office/officeart/2008/layout/LinedList"/>
    <dgm:cxn modelId="{0739A5B2-6261-4408-B672-2114A97ED1A8}" type="presParOf" srcId="{F46CC1D6-7E45-4A5E-A122-858AD56A198E}" destId="{D197FC70-FCB0-4CA6-BA3A-420F59AC0E0A}" srcOrd="18" destOrd="0" presId="urn:microsoft.com/office/officeart/2008/layout/LinedList"/>
    <dgm:cxn modelId="{7FB0158E-8885-47E1-9C5D-8C0E1A18C9F7}" type="presParOf" srcId="{F46CC1D6-7E45-4A5E-A122-858AD56A198E}" destId="{E05AAC91-93D5-4797-A9F3-2A75CE9FE9B0}" srcOrd="19" destOrd="0" presId="urn:microsoft.com/office/officeart/2008/layout/LinedList"/>
    <dgm:cxn modelId="{74428631-F7D0-4697-97FC-2A3D3C3AF6EA}" type="presParOf" srcId="{E05AAC91-93D5-4797-A9F3-2A75CE9FE9B0}" destId="{9167B52D-A600-4BD2-A559-7751808B1E3A}" srcOrd="0" destOrd="0" presId="urn:microsoft.com/office/officeart/2008/layout/LinedList"/>
    <dgm:cxn modelId="{D76A45FD-C1B5-48ED-A628-67AFE8B34714}" type="presParOf" srcId="{E05AAC91-93D5-4797-A9F3-2A75CE9FE9B0}" destId="{A3C044D1-DCD1-4911-B6FA-31526FE01A0A}" srcOrd="1" destOrd="0" presId="urn:microsoft.com/office/officeart/2008/layout/LinedList"/>
    <dgm:cxn modelId="{3B9C5A62-14B2-43AB-8329-17193F838BAF}" type="presParOf" srcId="{E05AAC91-93D5-4797-A9F3-2A75CE9FE9B0}" destId="{90CE8B23-FF68-4EBF-9940-5D6FC7068221}" srcOrd="2" destOrd="0" presId="urn:microsoft.com/office/officeart/2008/layout/LinedList"/>
    <dgm:cxn modelId="{B10A0847-950B-420A-B8FB-615F86115CBE}" type="presParOf" srcId="{F46CC1D6-7E45-4A5E-A122-858AD56A198E}" destId="{8F3A156E-6814-49E0-9A67-914F735D0320}" srcOrd="20" destOrd="0" presId="urn:microsoft.com/office/officeart/2008/layout/LinedList"/>
    <dgm:cxn modelId="{95B8600C-D0CD-4EB7-A3D0-FCFC46EA77B0}" type="presParOf" srcId="{F46CC1D6-7E45-4A5E-A122-858AD56A198E}" destId="{49475CDA-E97C-459B-800D-B154041DCADD}" srcOrd="21" destOrd="0" presId="urn:microsoft.com/office/officeart/2008/layout/LinedList"/>
    <dgm:cxn modelId="{F23A78B6-6A22-49BB-BE1F-DC1D8882CE9A}" type="presParOf" srcId="{12BA0E7B-492F-40A5-821F-FCE47CA55DDF}" destId="{3B59329D-0F39-4717-BCE1-B7D12BFF54FF}" srcOrd="4" destOrd="0" presId="urn:microsoft.com/office/officeart/2008/layout/LinedList"/>
    <dgm:cxn modelId="{D3016966-BCF4-4AE2-8DE3-D0FBFA23CF3E}" type="presParOf" srcId="{12BA0E7B-492F-40A5-821F-FCE47CA55DDF}" destId="{49AA2B89-6A0A-41EF-BB5F-2FCBC24680F2}" srcOrd="5" destOrd="0" presId="urn:microsoft.com/office/officeart/2008/layout/LinedList"/>
    <dgm:cxn modelId="{3C70055D-0968-4863-9C74-D965C5C3CD75}" type="presParOf" srcId="{49AA2B89-6A0A-41EF-BB5F-2FCBC24680F2}" destId="{F5CF1AED-029E-4A3B-BA43-ADA7E1C01928}" srcOrd="0" destOrd="0" presId="urn:microsoft.com/office/officeart/2008/layout/LinedList"/>
    <dgm:cxn modelId="{0200DFFA-2F97-4D9D-ACDD-F7589648E844}" type="presParOf" srcId="{49AA2B89-6A0A-41EF-BB5F-2FCBC24680F2}" destId="{8FCCA101-3E11-4DEF-A214-F82CF41716CE}" srcOrd="1" destOrd="0" presId="urn:microsoft.com/office/officeart/2008/layout/LinedList"/>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2578409-B95B-4B64-ABEF-84D9B38096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44A8EB9-3594-4197-B652-D111DB1FE7E1}">
      <dgm:prSet phldrT="[Text]" phldr="0" custT="1"/>
      <dgm:spPr>
        <a:solidFill>
          <a:srgbClr val="1A7866"/>
        </a:solidFill>
        <a:scene3d>
          <a:camera prst="orthographicFront"/>
          <a:lightRig rig="threePt" dir="t"/>
        </a:scene3d>
        <a:sp3d>
          <a:bevelT/>
        </a:sp3d>
      </dgm:spPr>
      <dgm:t>
        <a:bodyPr/>
        <a:lstStyle/>
        <a:p>
          <a:r>
            <a:rPr lang="en-US" sz="1800" b="1"/>
            <a:t>How do I access the HHAeXchange Provider Portal/Message Center/Knowledge Base/Learning Management System/Help Desk/Client Support Portal/State Info Hub?</a:t>
          </a:r>
        </a:p>
      </dgm:t>
    </dgm:pt>
    <dgm:pt modelId="{18CDA33C-407C-4ECE-AA83-F32105C1C295}" type="parTrans" cxnId="{15BC3CE0-FF24-4A91-AC3F-4567FDF40878}">
      <dgm:prSet/>
      <dgm:spPr/>
      <dgm:t>
        <a:bodyPr/>
        <a:lstStyle/>
        <a:p>
          <a:endParaRPr lang="en-US"/>
        </a:p>
      </dgm:t>
    </dgm:pt>
    <dgm:pt modelId="{E51EA016-7128-495B-830A-B5445A51FCA6}" type="sibTrans" cxnId="{15BC3CE0-FF24-4A91-AC3F-4567FDF40878}">
      <dgm:prSet/>
      <dgm:spPr/>
      <dgm:t>
        <a:bodyPr/>
        <a:lstStyle/>
        <a:p>
          <a:endParaRPr lang="en-US"/>
        </a:p>
      </dgm:t>
    </dgm:pt>
    <dgm:pt modelId="{64BAAE4B-41C0-4597-8F09-38BCD0D4E41C}">
      <dgm:prSet phldrT="[Text]" custT="1"/>
      <dgm:spPr/>
      <dgm:t>
        <a:bodyPr/>
        <a:lstStyle/>
        <a:p>
          <a:pPr marL="114300" indent="0" algn="l">
            <a:lnSpc>
              <a:spcPct val="100000"/>
            </a:lnSpc>
            <a:buFont typeface="Wingdings" panose="05000000000000000000" pitchFamily="2" charset="2"/>
            <a:buChar char="Ø"/>
          </a:pPr>
          <a:r>
            <a:rPr lang="en-US" altLang="en-US" sz="1550" b="1" kern="1200">
              <a:solidFill>
                <a:srgbClr val="0E8D90"/>
              </a:solidFill>
              <a:latin typeface="Aptos" panose="02110004020202020204"/>
              <a:cs typeface="Times New Roman" panose="02020603050405020304" pitchFamily="18" charset="0"/>
            </a:rPr>
            <a:t>HHAX Provider </a:t>
          </a:r>
          <a:r>
            <a:rPr lang="en-US" altLang="en-US" sz="1550" b="1" kern="1200">
              <a:solidFill>
                <a:srgbClr val="0E8D90"/>
              </a:solidFill>
              <a:latin typeface="Aptos" panose="02110004020202020204"/>
              <a:ea typeface="+mn-ea"/>
              <a:cs typeface="Times New Roman" panose="02020603050405020304" pitchFamily="18" charset="0"/>
            </a:rPr>
            <a:t>Portal &amp; Message Center:</a:t>
          </a:r>
          <a:endParaRPr lang="en-US" sz="1550" b="1" kern="1200">
            <a:solidFill>
              <a:srgbClr val="0E8D90"/>
            </a:solidFill>
            <a:latin typeface="Aptos" panose="02110004020202020204"/>
            <a:ea typeface="+mn-ea"/>
            <a:cs typeface="Times New Roman" panose="02020603050405020304" pitchFamily="18" charset="0"/>
          </a:endParaRPr>
        </a:p>
      </dgm:t>
    </dgm:pt>
    <dgm:pt modelId="{07921E51-DE52-4256-9D32-C4BE5D10DDE6}" type="parTrans" cxnId="{08704EFF-BC35-40C9-9BA9-16521A17B5E3}">
      <dgm:prSet/>
      <dgm:spPr/>
      <dgm:t>
        <a:bodyPr/>
        <a:lstStyle/>
        <a:p>
          <a:endParaRPr lang="en-US"/>
        </a:p>
      </dgm:t>
    </dgm:pt>
    <dgm:pt modelId="{DDDA4868-C7E2-45E8-94DB-F5A9DC6A9AAF}" type="sibTrans" cxnId="{08704EFF-BC35-40C9-9BA9-16521A17B5E3}">
      <dgm:prSet/>
      <dgm:spPr/>
      <dgm:t>
        <a:bodyPr/>
        <a:lstStyle/>
        <a:p>
          <a:endParaRPr lang="en-US"/>
        </a:p>
      </dgm:t>
    </dgm:pt>
    <dgm:pt modelId="{8E8F26CF-5D61-49FD-B9FB-C2B2B5C12C69}">
      <dgm:prSet custT="1"/>
      <dgm:spPr/>
      <dgm:t>
        <a:bodyPr/>
        <a:lstStyle/>
        <a:p>
          <a:pPr marL="284163" indent="0" algn="l">
            <a:lnSpc>
              <a:spcPct val="100000"/>
            </a:lnSpc>
            <a:buFont typeface="Wingdings" panose="05000000000000000000" pitchFamily="2" charset="2"/>
            <a:buNone/>
          </a:pPr>
          <a:r>
            <a:rPr lang="en-US" altLang="en-US" sz="1550" b="1" kern="1200">
              <a:solidFill>
                <a:srgbClr val="0E8D90"/>
              </a:solidFill>
              <a:latin typeface="Aptos" panose="02110004020202020204"/>
              <a:cs typeface="Times New Roman" panose="02020603050405020304" pitchFamily="18" charset="0"/>
              <a:hlinkClick xmlns:r="http://schemas.openxmlformats.org/officeDocument/2006/relationships" r:id="rId1"/>
            </a:rPr>
            <a:t>https://www.hhaexchange.com/info-hub/mississippi</a:t>
          </a:r>
          <a:endParaRPr lang="en-US" altLang="en-US" sz="1550" b="1" kern="1200">
            <a:solidFill>
              <a:srgbClr val="0E8D90"/>
            </a:solidFill>
            <a:latin typeface="Aptos" panose="02110004020202020204"/>
            <a:cs typeface="Times New Roman" panose="02020603050405020304" pitchFamily="18" charset="0"/>
          </a:endParaRPr>
        </a:p>
      </dgm:t>
    </dgm:pt>
    <dgm:pt modelId="{45178A8E-BA6B-450C-AD23-B2DA942E1851}" type="parTrans" cxnId="{30E51B7C-B6D5-4301-B19F-72B6D0BF36B4}">
      <dgm:prSet/>
      <dgm:spPr/>
      <dgm:t>
        <a:bodyPr/>
        <a:lstStyle/>
        <a:p>
          <a:endParaRPr lang="en-US"/>
        </a:p>
      </dgm:t>
    </dgm:pt>
    <dgm:pt modelId="{1A630A6E-C741-4B05-96A8-0452B40CBAFA}" type="sibTrans" cxnId="{30E51B7C-B6D5-4301-B19F-72B6D0BF36B4}">
      <dgm:prSet/>
      <dgm:spPr/>
      <dgm:t>
        <a:bodyPr/>
        <a:lstStyle/>
        <a:p>
          <a:endParaRPr lang="en-US"/>
        </a:p>
      </dgm:t>
    </dgm:pt>
    <dgm:pt modelId="{060CD04F-119F-4BDB-8DBC-0B790BD4B5B5}">
      <dgm:prSet phldrT="[Text]" custT="1"/>
      <dgm:spPr/>
      <dgm:t>
        <a:bodyPr/>
        <a:lstStyle/>
        <a:p>
          <a:pPr marL="0" indent="284163" algn="l">
            <a:lnSpc>
              <a:spcPct val="100000"/>
            </a:lnSpc>
            <a:buFont typeface="Wingdings" panose="05000000000000000000" pitchFamily="2" charset="2"/>
            <a:buNone/>
          </a:pPr>
          <a:r>
            <a:rPr lang="en-US" altLang="en-US" sz="1550" b="1" kern="1200">
              <a:solidFill>
                <a:srgbClr val="0E8D90"/>
              </a:solidFill>
              <a:latin typeface="Aptos" panose="02110004020202020204"/>
              <a:cs typeface="Times New Roman" panose="02020603050405020304" pitchFamily="18" charset="0"/>
              <a:hlinkClick xmlns:r="http://schemas.openxmlformats.org/officeDocument/2006/relationships" r:id="rId2"/>
            </a:rPr>
            <a:t>https://app.hhaexchange.com/identity/account/login</a:t>
          </a:r>
          <a:endParaRPr lang="en-US" sz="1550" b="1" kern="1200"/>
        </a:p>
      </dgm:t>
    </dgm:pt>
    <dgm:pt modelId="{BF637DFF-FD92-4815-9A19-26BC9C440C5E}" type="parTrans" cxnId="{700537C5-48A5-402A-8A3B-BC6117E19A76}">
      <dgm:prSet/>
      <dgm:spPr/>
      <dgm:t>
        <a:bodyPr/>
        <a:lstStyle/>
        <a:p>
          <a:endParaRPr lang="en-US"/>
        </a:p>
      </dgm:t>
    </dgm:pt>
    <dgm:pt modelId="{BFA41070-5ED4-4CB2-87C2-1EB8FF7A43FC}" type="sibTrans" cxnId="{700537C5-48A5-402A-8A3B-BC6117E19A76}">
      <dgm:prSet/>
      <dgm:spPr/>
      <dgm:t>
        <a:bodyPr/>
        <a:lstStyle/>
        <a:p>
          <a:endParaRPr lang="en-US"/>
        </a:p>
      </dgm:t>
    </dgm:pt>
    <dgm:pt modelId="{0590ED48-E7B9-4A91-8409-173246343E95}">
      <dgm:prSet phldrT="[Text]" custT="1"/>
      <dgm:spPr/>
      <dgm:t>
        <a:bodyPr/>
        <a:lstStyle/>
        <a:p>
          <a:pPr marL="284163" indent="-173038" algn="l">
            <a:lnSpc>
              <a:spcPct val="100000"/>
            </a:lnSpc>
            <a:buFont typeface="Wingdings" panose="05000000000000000000" pitchFamily="2" charset="2"/>
            <a:buChar char="Ø"/>
          </a:pPr>
          <a:r>
            <a:rPr lang="en-US" altLang="en-US" sz="1550" b="1" kern="1200">
              <a:solidFill>
                <a:srgbClr val="0E8D90"/>
              </a:solidFill>
              <a:latin typeface="Aptos" panose="02110004020202020204"/>
              <a:cs typeface="Times New Roman" panose="02020603050405020304" pitchFamily="18" charset="0"/>
            </a:rPr>
            <a:t>HHAX Knowledge Base: </a:t>
          </a:r>
          <a:r>
            <a:rPr lang="en-US" altLang="en-US" sz="1550" b="1" kern="1200">
              <a:solidFill>
                <a:srgbClr val="0E8D90"/>
              </a:solidFill>
              <a:latin typeface="Aptos" panose="02110004020202020204"/>
              <a:cs typeface="Times New Roman" panose="02020603050405020304" pitchFamily="18" charset="0"/>
              <a:hlinkClick xmlns:r="http://schemas.openxmlformats.org/officeDocument/2006/relationships" r:id="rId3"/>
            </a:rPr>
            <a:t>https://knowledge.hhaexchange.com/enterprise/Content/Home/Home-N.htm</a:t>
          </a:r>
          <a:endParaRPr lang="en-US" sz="1550" b="1" kern="1200"/>
        </a:p>
      </dgm:t>
    </dgm:pt>
    <dgm:pt modelId="{26123CC7-3BCF-472E-981C-2FFF5DB2ACFB}" type="parTrans" cxnId="{84450ECA-9E86-45B1-BC71-CE71BD431ECB}">
      <dgm:prSet/>
      <dgm:spPr/>
      <dgm:t>
        <a:bodyPr/>
        <a:lstStyle/>
        <a:p>
          <a:endParaRPr lang="en-US"/>
        </a:p>
      </dgm:t>
    </dgm:pt>
    <dgm:pt modelId="{C6A8C67C-8052-4ED6-8EA1-5A702DC40BC3}" type="sibTrans" cxnId="{84450ECA-9E86-45B1-BC71-CE71BD431ECB}">
      <dgm:prSet/>
      <dgm:spPr/>
      <dgm:t>
        <a:bodyPr/>
        <a:lstStyle/>
        <a:p>
          <a:endParaRPr lang="en-US"/>
        </a:p>
      </dgm:t>
    </dgm:pt>
    <dgm:pt modelId="{14986EB6-DB4C-4F6A-810D-26A72011BBD1}">
      <dgm:prSet phldrT="[Text]" custT="1"/>
      <dgm:spPr/>
      <dgm:t>
        <a:bodyPr/>
        <a:lstStyle/>
        <a:p>
          <a:pPr marL="114300" indent="0" algn="l">
            <a:lnSpc>
              <a:spcPct val="100000"/>
            </a:lnSpc>
            <a:buFont typeface="Wingdings" panose="05000000000000000000" pitchFamily="2" charset="2"/>
            <a:buChar char="Ø"/>
          </a:pPr>
          <a:r>
            <a:rPr lang="en-US" altLang="en-US" sz="1550" b="1" kern="1200">
              <a:solidFill>
                <a:srgbClr val="0E8D90"/>
              </a:solidFill>
              <a:latin typeface="Aptos" panose="02110004020202020204"/>
              <a:cs typeface="Times New Roman" panose="02020603050405020304" pitchFamily="18" charset="0"/>
            </a:rPr>
            <a:t>HHAX Learning Management System (LMS):</a:t>
          </a:r>
          <a:endParaRPr lang="en-US" sz="1550" b="1" kern="1200"/>
        </a:p>
      </dgm:t>
    </dgm:pt>
    <dgm:pt modelId="{6DB92320-8A49-4AA2-A130-0E2172E85A7F}" type="parTrans" cxnId="{76682658-045E-4E47-835B-C22FB2788AD5}">
      <dgm:prSet/>
      <dgm:spPr/>
      <dgm:t>
        <a:bodyPr/>
        <a:lstStyle/>
        <a:p>
          <a:endParaRPr lang="en-US"/>
        </a:p>
      </dgm:t>
    </dgm:pt>
    <dgm:pt modelId="{EEE478EF-4975-4516-B521-629EF15135BA}" type="sibTrans" cxnId="{76682658-045E-4E47-835B-C22FB2788AD5}">
      <dgm:prSet/>
      <dgm:spPr/>
      <dgm:t>
        <a:bodyPr/>
        <a:lstStyle/>
        <a:p>
          <a:endParaRPr lang="en-US"/>
        </a:p>
      </dgm:t>
    </dgm:pt>
    <dgm:pt modelId="{47DD1B96-8FDC-4699-A766-445D56D4CA00}">
      <dgm:prSet phldrT="[Text]" custT="1"/>
      <dgm:spPr/>
      <dgm:t>
        <a:bodyPr/>
        <a:lstStyle/>
        <a:p>
          <a:pPr marL="114300" indent="0" algn="l">
            <a:lnSpc>
              <a:spcPct val="100000"/>
            </a:lnSpc>
            <a:buFont typeface="Wingdings" panose="05000000000000000000" pitchFamily="2" charset="2"/>
            <a:buChar char="Ø"/>
          </a:pPr>
          <a:r>
            <a:rPr lang="en-US" altLang="en-US" sz="1550" b="1" kern="1200">
              <a:solidFill>
                <a:srgbClr val="0E8D90"/>
              </a:solidFill>
              <a:latin typeface="Aptos" panose="02110004020202020204"/>
              <a:cs typeface="Times New Roman" panose="02020603050405020304" pitchFamily="18" charset="0"/>
            </a:rPr>
            <a:t>HHAX State Info Hub for Mississippi:</a:t>
          </a:r>
          <a:endParaRPr lang="en-US" sz="1550" b="1" kern="1200"/>
        </a:p>
      </dgm:t>
    </dgm:pt>
    <dgm:pt modelId="{F5BE76E5-9157-46B1-A0F7-C95FCBBBBC8F}" type="parTrans" cxnId="{FEA5DD59-CD23-4E96-B645-DD27FEE21144}">
      <dgm:prSet/>
      <dgm:spPr/>
      <dgm:t>
        <a:bodyPr/>
        <a:lstStyle/>
        <a:p>
          <a:endParaRPr lang="en-US"/>
        </a:p>
      </dgm:t>
    </dgm:pt>
    <dgm:pt modelId="{0608695A-A505-49AF-BD7F-34F0E61A5170}" type="sibTrans" cxnId="{FEA5DD59-CD23-4E96-B645-DD27FEE21144}">
      <dgm:prSet/>
      <dgm:spPr/>
      <dgm:t>
        <a:bodyPr/>
        <a:lstStyle/>
        <a:p>
          <a:endParaRPr lang="en-US"/>
        </a:p>
      </dgm:t>
    </dgm:pt>
    <dgm:pt modelId="{8296696E-2FC1-4CC0-8215-CD98E1DDC342}">
      <dgm:prSet custT="1"/>
      <dgm:spPr/>
      <dgm:t>
        <a:bodyPr/>
        <a:lstStyle/>
        <a:p>
          <a:pPr marL="284163" indent="0" algn="l">
            <a:lnSpc>
              <a:spcPct val="100000"/>
            </a:lnSpc>
            <a:buFont typeface="Wingdings" panose="05000000000000000000" pitchFamily="2" charset="2"/>
            <a:buNone/>
          </a:pPr>
          <a:r>
            <a:rPr lang="en-US" altLang="en-US" sz="1600" b="1" kern="1200">
              <a:solidFill>
                <a:srgbClr val="0E8D90"/>
              </a:solidFill>
              <a:latin typeface="Aptos" panose="02110004020202020204"/>
              <a:cs typeface="Times New Roman" panose="02020603050405020304" pitchFamily="18" charset="0"/>
              <a:hlinkClick xmlns:r="http://schemas.openxmlformats.org/officeDocument/2006/relationships" r:id="rId4"/>
            </a:rPr>
            <a:t>https://knowledge.hhaexchange.com/enterprise/Content/Support/Client-Support-Portal.htm</a:t>
          </a:r>
          <a:endParaRPr lang="en-US" altLang="en-US" sz="1600" b="1" kern="1200">
            <a:solidFill>
              <a:srgbClr val="0E8D90"/>
            </a:solidFill>
            <a:latin typeface="Aptos" panose="02110004020202020204"/>
            <a:cs typeface="Times New Roman" panose="02020603050405020304" pitchFamily="18" charset="0"/>
          </a:endParaRPr>
        </a:p>
      </dgm:t>
    </dgm:pt>
    <dgm:pt modelId="{7948C4EA-109D-42E3-9852-72B822EF3E96}" type="parTrans" cxnId="{8F085060-8D22-42CC-AD65-814A9D12D8C5}">
      <dgm:prSet/>
      <dgm:spPr/>
      <dgm:t>
        <a:bodyPr/>
        <a:lstStyle/>
        <a:p>
          <a:endParaRPr lang="en-US"/>
        </a:p>
      </dgm:t>
    </dgm:pt>
    <dgm:pt modelId="{A339D23F-EA59-4352-8421-A0125E2F3F0C}" type="sibTrans" cxnId="{8F085060-8D22-42CC-AD65-814A9D12D8C5}">
      <dgm:prSet/>
      <dgm:spPr/>
      <dgm:t>
        <a:bodyPr/>
        <a:lstStyle/>
        <a:p>
          <a:endParaRPr lang="en-US"/>
        </a:p>
      </dgm:t>
    </dgm:pt>
    <dgm:pt modelId="{E9FF7C56-3B95-4D0D-82C5-F635773D833B}">
      <dgm:prSet custT="1"/>
      <dgm:spPr/>
      <dgm:t>
        <a:bodyPr/>
        <a:lstStyle/>
        <a:p>
          <a:pPr marL="114300" indent="0" algn="l">
            <a:lnSpc>
              <a:spcPct val="100000"/>
            </a:lnSpc>
            <a:buFont typeface="Wingdings" panose="05000000000000000000" pitchFamily="2" charset="2"/>
            <a:buChar char="Ø"/>
          </a:pPr>
          <a:r>
            <a:rPr lang="en-US" altLang="en-US" sz="1550" b="1" kern="1200">
              <a:solidFill>
                <a:srgbClr val="0E8D90"/>
              </a:solidFill>
              <a:latin typeface="Aptos" panose="02110004020202020204"/>
              <a:cs typeface="Times New Roman" panose="02020603050405020304" pitchFamily="18" charset="0"/>
            </a:rPr>
            <a:t>HHAX Client Support Portal:</a:t>
          </a:r>
        </a:p>
      </dgm:t>
    </dgm:pt>
    <dgm:pt modelId="{76AD7B3B-1E55-4467-97E5-6E308F84DFEF}" type="parTrans" cxnId="{F33BFA3B-D74A-481B-BBD0-A6E67C2679B7}">
      <dgm:prSet/>
      <dgm:spPr/>
      <dgm:t>
        <a:bodyPr/>
        <a:lstStyle/>
        <a:p>
          <a:endParaRPr lang="en-US"/>
        </a:p>
      </dgm:t>
    </dgm:pt>
    <dgm:pt modelId="{5B83C899-9544-493A-9323-C3C914BD5E99}" type="sibTrans" cxnId="{F33BFA3B-D74A-481B-BBD0-A6E67C2679B7}">
      <dgm:prSet/>
      <dgm:spPr/>
      <dgm:t>
        <a:bodyPr/>
        <a:lstStyle/>
        <a:p>
          <a:endParaRPr lang="en-US"/>
        </a:p>
      </dgm:t>
    </dgm:pt>
    <dgm:pt modelId="{F41A6225-16F2-457D-A088-E35F7BF07E97}">
      <dgm:prSet phldrT="[Text]" custT="1"/>
      <dgm:spPr/>
      <dgm:t>
        <a:bodyPr/>
        <a:lstStyle/>
        <a:p>
          <a:pPr marL="228600" indent="0" algn="l">
            <a:lnSpc>
              <a:spcPct val="100000"/>
            </a:lnSpc>
            <a:buFont typeface="Wingdings" panose="05000000000000000000" pitchFamily="2" charset="2"/>
            <a:buNone/>
          </a:pPr>
          <a:endParaRPr lang="en-US" sz="1550" kern="1200"/>
        </a:p>
      </dgm:t>
    </dgm:pt>
    <dgm:pt modelId="{8378DBE1-BDAB-4C67-89A6-79C720EBA46A}" type="parTrans" cxnId="{E3F705C1-4BEF-43E8-A757-6FD25D2A82CF}">
      <dgm:prSet/>
      <dgm:spPr/>
      <dgm:t>
        <a:bodyPr/>
        <a:lstStyle/>
        <a:p>
          <a:endParaRPr lang="en-US"/>
        </a:p>
      </dgm:t>
    </dgm:pt>
    <dgm:pt modelId="{1FC0C1F4-8D86-45ED-A926-0AEA30480C67}" type="sibTrans" cxnId="{E3F705C1-4BEF-43E8-A757-6FD25D2A82CF}">
      <dgm:prSet/>
      <dgm:spPr/>
      <dgm:t>
        <a:bodyPr/>
        <a:lstStyle/>
        <a:p>
          <a:endParaRPr lang="en-US"/>
        </a:p>
      </dgm:t>
    </dgm:pt>
    <dgm:pt modelId="{5F77DD3E-CF0C-4252-B2AC-7F7ABC0FA78E}">
      <dgm:prSet phldrT="[Text]" custT="1"/>
      <dgm:spPr/>
      <dgm:t>
        <a:bodyPr/>
        <a:lstStyle/>
        <a:p>
          <a:pPr marL="114300" indent="0" algn="l">
            <a:lnSpc>
              <a:spcPct val="100000"/>
            </a:lnSpc>
            <a:buFont typeface="Wingdings" panose="05000000000000000000" pitchFamily="2" charset="2"/>
            <a:buChar char="Ø"/>
          </a:pPr>
          <a:endParaRPr lang="en-US" sz="1550" kern="1200"/>
        </a:p>
      </dgm:t>
    </dgm:pt>
    <dgm:pt modelId="{3D1112D3-0737-423F-800A-4B56EEDEBD27}" type="parTrans" cxnId="{19E94E27-54BB-4A36-97D1-606D88D89889}">
      <dgm:prSet/>
      <dgm:spPr/>
      <dgm:t>
        <a:bodyPr/>
        <a:lstStyle/>
        <a:p>
          <a:endParaRPr lang="en-US"/>
        </a:p>
      </dgm:t>
    </dgm:pt>
    <dgm:pt modelId="{C771E4E1-BC4F-4255-A3DF-B198F6157BE4}" type="sibTrans" cxnId="{19E94E27-54BB-4A36-97D1-606D88D89889}">
      <dgm:prSet/>
      <dgm:spPr/>
      <dgm:t>
        <a:bodyPr/>
        <a:lstStyle/>
        <a:p>
          <a:endParaRPr lang="en-US"/>
        </a:p>
      </dgm:t>
    </dgm:pt>
    <dgm:pt modelId="{DD62CC4D-2343-455C-82D7-75627B14BE98}">
      <dgm:prSet phldrT="[Text]" custT="1"/>
      <dgm:spPr/>
      <dgm:t>
        <a:bodyPr/>
        <a:lstStyle/>
        <a:p>
          <a:pPr marL="114300" indent="0" algn="l">
            <a:lnSpc>
              <a:spcPct val="100000"/>
            </a:lnSpc>
            <a:buFont typeface="Wingdings" panose="05000000000000000000" pitchFamily="2" charset="2"/>
            <a:buNone/>
          </a:pPr>
          <a:endParaRPr lang="en-US" sz="1550" kern="1200"/>
        </a:p>
      </dgm:t>
    </dgm:pt>
    <dgm:pt modelId="{F1A20A85-D15E-4245-9B08-747175B1F718}" type="parTrans" cxnId="{1EBBFBFF-DA39-4C65-BA84-BAE5F039C2BE}">
      <dgm:prSet/>
      <dgm:spPr/>
      <dgm:t>
        <a:bodyPr/>
        <a:lstStyle/>
        <a:p>
          <a:endParaRPr lang="en-US"/>
        </a:p>
      </dgm:t>
    </dgm:pt>
    <dgm:pt modelId="{9709848D-E948-4592-BF2D-E2FE85B1CB5B}" type="sibTrans" cxnId="{1EBBFBFF-DA39-4C65-BA84-BAE5F039C2BE}">
      <dgm:prSet/>
      <dgm:spPr/>
      <dgm:t>
        <a:bodyPr/>
        <a:lstStyle/>
        <a:p>
          <a:endParaRPr lang="en-US"/>
        </a:p>
      </dgm:t>
    </dgm:pt>
    <dgm:pt modelId="{D698236B-A629-4ED2-97C5-B49C2AD46F56}">
      <dgm:prSet custT="1"/>
      <dgm:spPr/>
      <dgm:t>
        <a:bodyPr/>
        <a:lstStyle/>
        <a:p>
          <a:pPr marL="114300" indent="0" algn="l">
            <a:lnSpc>
              <a:spcPct val="100000"/>
            </a:lnSpc>
            <a:buFont typeface="Wingdings" panose="05000000000000000000" pitchFamily="2" charset="2"/>
            <a:buNone/>
          </a:pPr>
          <a:endParaRPr lang="en-US" altLang="en-US" sz="1550" kern="1200">
            <a:solidFill>
              <a:srgbClr val="0E8D90"/>
            </a:solidFill>
            <a:latin typeface="Aptos" panose="02110004020202020204"/>
            <a:cs typeface="Times New Roman" panose="02020603050405020304" pitchFamily="18" charset="0"/>
          </a:endParaRPr>
        </a:p>
      </dgm:t>
    </dgm:pt>
    <dgm:pt modelId="{93E7EBF5-790E-4E50-9B8F-A364B0B7629B}" type="parTrans" cxnId="{9EC59083-7CA6-4D38-9F9C-90334F6D4A05}">
      <dgm:prSet/>
      <dgm:spPr/>
      <dgm:t>
        <a:bodyPr/>
        <a:lstStyle/>
        <a:p>
          <a:endParaRPr lang="en-US"/>
        </a:p>
      </dgm:t>
    </dgm:pt>
    <dgm:pt modelId="{71E70F31-8E54-4F4E-8478-72180CD1E490}" type="sibTrans" cxnId="{9EC59083-7CA6-4D38-9F9C-90334F6D4A05}">
      <dgm:prSet/>
      <dgm:spPr/>
      <dgm:t>
        <a:bodyPr/>
        <a:lstStyle/>
        <a:p>
          <a:endParaRPr lang="en-US"/>
        </a:p>
      </dgm:t>
    </dgm:pt>
    <dgm:pt modelId="{09B0079D-FBF9-4110-A0AC-533AF43CA69A}">
      <dgm:prSet phldrT="[Text]" custT="1"/>
      <dgm:spPr/>
      <dgm:t>
        <a:bodyPr/>
        <a:lstStyle/>
        <a:p>
          <a:pPr marL="284163" indent="0" algn="l">
            <a:lnSpc>
              <a:spcPct val="100000"/>
            </a:lnSpc>
            <a:buFont typeface="Wingdings" panose="05000000000000000000" pitchFamily="2" charset="2"/>
            <a:buNone/>
          </a:pPr>
          <a:r>
            <a:rPr lang="en-US" altLang="en-US" sz="1550" b="1" kern="1200">
              <a:solidFill>
                <a:srgbClr val="0E8D90"/>
              </a:solidFill>
              <a:latin typeface="Aptos" panose="02110004020202020204"/>
              <a:cs typeface="Times New Roman" panose="02020603050405020304" pitchFamily="18" charset="0"/>
              <a:hlinkClick xmlns:r="http://schemas.openxmlformats.org/officeDocument/2006/relationships" r:id="rId5"/>
            </a:rPr>
            <a:t>https://accounts.skilljar.com/accounts/login/?next=%2Fauth%2Fendpoint%2Flogin%2Fresult%3Fnext%3D%252F%26d%3D1it6x3m0xnpye&amp;t=2q37ibffm5o9h&amp;d=1it6x3m0xnpye</a:t>
          </a:r>
          <a:endParaRPr lang="en-US" sz="1550" b="1" kern="1200"/>
        </a:p>
      </dgm:t>
    </dgm:pt>
    <dgm:pt modelId="{D09CDD06-E62F-41A5-AF58-07F5D004675B}" type="parTrans" cxnId="{435B9414-2AE5-4AAB-A428-136C2B2BD8F4}">
      <dgm:prSet/>
      <dgm:spPr/>
      <dgm:t>
        <a:bodyPr/>
        <a:lstStyle/>
        <a:p>
          <a:endParaRPr lang="en-US"/>
        </a:p>
      </dgm:t>
    </dgm:pt>
    <dgm:pt modelId="{6DBD4F2C-8198-4F22-A2C1-A9FE032C3420}" type="sibTrans" cxnId="{435B9414-2AE5-4AAB-A428-136C2B2BD8F4}">
      <dgm:prSet/>
      <dgm:spPr/>
      <dgm:t>
        <a:bodyPr/>
        <a:lstStyle/>
        <a:p>
          <a:endParaRPr lang="en-US"/>
        </a:p>
      </dgm:t>
    </dgm:pt>
    <dgm:pt modelId="{09A4FE79-142D-43C0-AB94-E5F02452F725}" type="pres">
      <dgm:prSet presAssocID="{02578409-B95B-4B64-ABEF-84D9B3809615}" presName="linear" presStyleCnt="0">
        <dgm:presLayoutVars>
          <dgm:animLvl val="lvl"/>
          <dgm:resizeHandles val="exact"/>
        </dgm:presLayoutVars>
      </dgm:prSet>
      <dgm:spPr/>
    </dgm:pt>
    <dgm:pt modelId="{5ADBF227-8C3B-4638-8324-8FF57CE36210}" type="pres">
      <dgm:prSet presAssocID="{144A8EB9-3594-4197-B652-D111DB1FE7E1}" presName="parentText" presStyleLbl="node1" presStyleIdx="0" presStyleCnt="1" custScaleY="136230">
        <dgm:presLayoutVars>
          <dgm:chMax val="0"/>
          <dgm:bulletEnabled val="1"/>
        </dgm:presLayoutVars>
      </dgm:prSet>
      <dgm:spPr/>
    </dgm:pt>
    <dgm:pt modelId="{7AC3144F-5DCA-4ED4-A889-1A26E6804D1A}" type="pres">
      <dgm:prSet presAssocID="{144A8EB9-3594-4197-B652-D111DB1FE7E1}" presName="childText" presStyleLbl="revTx" presStyleIdx="0" presStyleCnt="1" custScaleY="104026">
        <dgm:presLayoutVars>
          <dgm:bulletEnabled val="1"/>
        </dgm:presLayoutVars>
      </dgm:prSet>
      <dgm:spPr/>
    </dgm:pt>
  </dgm:ptLst>
  <dgm:cxnLst>
    <dgm:cxn modelId="{37033603-4E1D-4566-BA2E-3BB9E48B14EB}" type="presOf" srcId="{14986EB6-DB4C-4F6A-810D-26A72011BBD1}" destId="{7AC3144F-5DCA-4ED4-A889-1A26E6804D1A}" srcOrd="0" destOrd="5" presId="urn:microsoft.com/office/officeart/2005/8/layout/vList2"/>
    <dgm:cxn modelId="{435B9414-2AE5-4AAB-A428-136C2B2BD8F4}" srcId="{14986EB6-DB4C-4F6A-810D-26A72011BBD1}" destId="{09B0079D-FBF9-4110-A0AC-533AF43CA69A}" srcOrd="0" destOrd="0" parTransId="{D09CDD06-E62F-41A5-AF58-07F5D004675B}" sibTransId="{6DBD4F2C-8198-4F22-A2C1-A9FE032C3420}"/>
    <dgm:cxn modelId="{19E94E27-54BB-4A36-97D1-606D88D89889}" srcId="{144A8EB9-3594-4197-B652-D111DB1FE7E1}" destId="{5F77DD3E-CF0C-4252-B2AC-7F7ABC0FA78E}" srcOrd="3" destOrd="0" parTransId="{3D1112D3-0737-423F-800A-4B56EEDEBD27}" sibTransId="{C771E4E1-BC4F-4255-A3DF-B198F6157BE4}"/>
    <dgm:cxn modelId="{28797627-068D-4462-9E4E-27BDE116BB93}" type="presOf" srcId="{8E8F26CF-5D61-49FD-B9FB-C2B2B5C12C69}" destId="{7AC3144F-5DCA-4ED4-A889-1A26E6804D1A}" srcOrd="0" destOrd="9" presId="urn:microsoft.com/office/officeart/2005/8/layout/vList2"/>
    <dgm:cxn modelId="{07726B28-D62A-4DBB-975E-1E16296D03F0}" type="presOf" srcId="{144A8EB9-3594-4197-B652-D111DB1FE7E1}" destId="{5ADBF227-8C3B-4638-8324-8FF57CE36210}" srcOrd="0" destOrd="0" presId="urn:microsoft.com/office/officeart/2005/8/layout/vList2"/>
    <dgm:cxn modelId="{7A13B62A-8A6B-4E15-8899-8CABDC624636}" type="presOf" srcId="{64BAAE4B-41C0-4597-8F09-38BCD0D4E41C}" destId="{7AC3144F-5DCA-4ED4-A889-1A26E6804D1A}" srcOrd="0" destOrd="0" presId="urn:microsoft.com/office/officeart/2005/8/layout/vList2"/>
    <dgm:cxn modelId="{F33BFA3B-D74A-481B-BBD0-A6E67C2679B7}" srcId="{144A8EB9-3594-4197-B652-D111DB1FE7E1}" destId="{E9FF7C56-3B95-4D0D-82C5-F635773D833B}" srcOrd="8" destOrd="0" parTransId="{76AD7B3B-1E55-4467-97E5-6E308F84DFEF}" sibTransId="{5B83C899-9544-493A-9323-C3C914BD5E99}"/>
    <dgm:cxn modelId="{50FFF63E-0D01-4C83-9474-2DC9D4A24B9D}" type="presOf" srcId="{8296696E-2FC1-4CC0-8215-CD98E1DDC342}" destId="{7AC3144F-5DCA-4ED4-A889-1A26E6804D1A}" srcOrd="0" destOrd="12" presId="urn:microsoft.com/office/officeart/2005/8/layout/vList2"/>
    <dgm:cxn modelId="{5F940240-63E4-4C64-B1C8-00BA6B22363F}" type="presOf" srcId="{0590ED48-E7B9-4A91-8409-173246343E95}" destId="{7AC3144F-5DCA-4ED4-A889-1A26E6804D1A}" srcOrd="0" destOrd="3" presId="urn:microsoft.com/office/officeart/2005/8/layout/vList2"/>
    <dgm:cxn modelId="{8F085060-8D22-42CC-AD65-814A9D12D8C5}" srcId="{E9FF7C56-3B95-4D0D-82C5-F635773D833B}" destId="{8296696E-2FC1-4CC0-8215-CD98E1DDC342}" srcOrd="0" destOrd="0" parTransId="{7948C4EA-109D-42E3-9852-72B822EF3E96}" sibTransId="{A339D23F-EA59-4352-8421-A0125E2F3F0C}"/>
    <dgm:cxn modelId="{8B2D4948-4B4C-450E-9387-2C0F610577F3}" type="presOf" srcId="{060CD04F-119F-4BDB-8DBC-0B790BD4B5B5}" destId="{7AC3144F-5DCA-4ED4-A889-1A26E6804D1A}" srcOrd="0" destOrd="1" presId="urn:microsoft.com/office/officeart/2005/8/layout/vList2"/>
    <dgm:cxn modelId="{F129824B-10C0-420C-8A3D-219D7523843F}" type="presOf" srcId="{E9FF7C56-3B95-4D0D-82C5-F635773D833B}" destId="{7AC3144F-5DCA-4ED4-A889-1A26E6804D1A}" srcOrd="0" destOrd="11" presId="urn:microsoft.com/office/officeart/2005/8/layout/vList2"/>
    <dgm:cxn modelId="{B51F8B51-D138-47B5-A934-4B3F6C6BD71A}" type="presOf" srcId="{02578409-B95B-4B64-ABEF-84D9B3809615}" destId="{09A4FE79-142D-43C0-AB94-E5F02452F725}" srcOrd="0" destOrd="0" presId="urn:microsoft.com/office/officeart/2005/8/layout/vList2"/>
    <dgm:cxn modelId="{85BE8B54-6226-4998-8B45-AF151801A5A5}" type="presOf" srcId="{47DD1B96-8FDC-4699-A766-445D56D4CA00}" destId="{7AC3144F-5DCA-4ED4-A889-1A26E6804D1A}" srcOrd="0" destOrd="8" presId="urn:microsoft.com/office/officeart/2005/8/layout/vList2"/>
    <dgm:cxn modelId="{76682658-045E-4E47-835B-C22FB2788AD5}" srcId="{144A8EB9-3594-4197-B652-D111DB1FE7E1}" destId="{14986EB6-DB4C-4F6A-810D-26A72011BBD1}" srcOrd="4" destOrd="0" parTransId="{6DB92320-8A49-4AA2-A130-0E2172E85A7F}" sibTransId="{EEE478EF-4975-4516-B521-629EF15135BA}"/>
    <dgm:cxn modelId="{FEA5DD59-CD23-4E96-B645-DD27FEE21144}" srcId="{144A8EB9-3594-4197-B652-D111DB1FE7E1}" destId="{47DD1B96-8FDC-4699-A766-445D56D4CA00}" srcOrd="6" destOrd="0" parTransId="{F5BE76E5-9157-46B1-A0F7-C95FCBBBBC8F}" sibTransId="{0608695A-A505-49AF-BD7F-34F0E61A5170}"/>
    <dgm:cxn modelId="{30E51B7C-B6D5-4301-B19F-72B6D0BF36B4}" srcId="{47DD1B96-8FDC-4699-A766-445D56D4CA00}" destId="{8E8F26CF-5D61-49FD-B9FB-C2B2B5C12C69}" srcOrd="0" destOrd="0" parTransId="{45178A8E-BA6B-450C-AD23-B2DA942E1851}" sibTransId="{1A630A6E-C741-4B05-96A8-0452B40CBAFA}"/>
    <dgm:cxn modelId="{9EC59083-7CA6-4D38-9F9C-90334F6D4A05}" srcId="{144A8EB9-3594-4197-B652-D111DB1FE7E1}" destId="{D698236B-A629-4ED2-97C5-B49C2AD46F56}" srcOrd="7" destOrd="0" parTransId="{93E7EBF5-790E-4E50-9B8F-A364B0B7629B}" sibTransId="{71E70F31-8E54-4F4E-8478-72180CD1E490}"/>
    <dgm:cxn modelId="{D7E94984-B29E-45E9-A416-573A1382CE5C}" type="presOf" srcId="{DD62CC4D-2343-455C-82D7-75627B14BE98}" destId="{7AC3144F-5DCA-4ED4-A889-1A26E6804D1A}" srcOrd="0" destOrd="7" presId="urn:microsoft.com/office/officeart/2005/8/layout/vList2"/>
    <dgm:cxn modelId="{8D3A8FA1-634B-4330-8FE1-61EE356811ED}" type="presOf" srcId="{F41A6225-16F2-457D-A088-E35F7BF07E97}" destId="{7AC3144F-5DCA-4ED4-A889-1A26E6804D1A}" srcOrd="0" destOrd="2" presId="urn:microsoft.com/office/officeart/2005/8/layout/vList2"/>
    <dgm:cxn modelId="{C4374AA5-897D-4287-A375-999E67F4CD3F}" type="presOf" srcId="{5F77DD3E-CF0C-4252-B2AC-7F7ABC0FA78E}" destId="{7AC3144F-5DCA-4ED4-A889-1A26E6804D1A}" srcOrd="0" destOrd="4" presId="urn:microsoft.com/office/officeart/2005/8/layout/vList2"/>
    <dgm:cxn modelId="{0DF474A7-8C73-4C89-89BA-27E8EB64DBB6}" type="presOf" srcId="{09B0079D-FBF9-4110-A0AC-533AF43CA69A}" destId="{7AC3144F-5DCA-4ED4-A889-1A26E6804D1A}" srcOrd="0" destOrd="6" presId="urn:microsoft.com/office/officeart/2005/8/layout/vList2"/>
    <dgm:cxn modelId="{02F378B6-E0AC-405E-AD3C-EBB53566F1CA}" type="presOf" srcId="{D698236B-A629-4ED2-97C5-B49C2AD46F56}" destId="{7AC3144F-5DCA-4ED4-A889-1A26E6804D1A}" srcOrd="0" destOrd="10" presId="urn:microsoft.com/office/officeart/2005/8/layout/vList2"/>
    <dgm:cxn modelId="{E3F705C1-4BEF-43E8-A757-6FD25D2A82CF}" srcId="{060CD04F-119F-4BDB-8DBC-0B790BD4B5B5}" destId="{F41A6225-16F2-457D-A088-E35F7BF07E97}" srcOrd="0" destOrd="0" parTransId="{8378DBE1-BDAB-4C67-89A6-79C720EBA46A}" sibTransId="{1FC0C1F4-8D86-45ED-A926-0AEA30480C67}"/>
    <dgm:cxn modelId="{700537C5-48A5-402A-8A3B-BC6117E19A76}" srcId="{144A8EB9-3594-4197-B652-D111DB1FE7E1}" destId="{060CD04F-119F-4BDB-8DBC-0B790BD4B5B5}" srcOrd="1" destOrd="0" parTransId="{BF637DFF-FD92-4815-9A19-26BC9C440C5E}" sibTransId="{BFA41070-5ED4-4CB2-87C2-1EB8FF7A43FC}"/>
    <dgm:cxn modelId="{84450ECA-9E86-45B1-BC71-CE71BD431ECB}" srcId="{144A8EB9-3594-4197-B652-D111DB1FE7E1}" destId="{0590ED48-E7B9-4A91-8409-173246343E95}" srcOrd="2" destOrd="0" parTransId="{26123CC7-3BCF-472E-981C-2FFF5DB2ACFB}" sibTransId="{C6A8C67C-8052-4ED6-8EA1-5A702DC40BC3}"/>
    <dgm:cxn modelId="{15BC3CE0-FF24-4A91-AC3F-4567FDF40878}" srcId="{02578409-B95B-4B64-ABEF-84D9B3809615}" destId="{144A8EB9-3594-4197-B652-D111DB1FE7E1}" srcOrd="0" destOrd="0" parTransId="{18CDA33C-407C-4ECE-AA83-F32105C1C295}" sibTransId="{E51EA016-7128-495B-830A-B5445A51FCA6}"/>
    <dgm:cxn modelId="{08704EFF-BC35-40C9-9BA9-16521A17B5E3}" srcId="{144A8EB9-3594-4197-B652-D111DB1FE7E1}" destId="{64BAAE4B-41C0-4597-8F09-38BCD0D4E41C}" srcOrd="0" destOrd="0" parTransId="{07921E51-DE52-4256-9D32-C4BE5D10DDE6}" sibTransId="{DDDA4868-C7E2-45E8-94DB-F5A9DC6A9AAF}"/>
    <dgm:cxn modelId="{1EBBFBFF-DA39-4C65-BA84-BAE5F039C2BE}" srcId="{144A8EB9-3594-4197-B652-D111DB1FE7E1}" destId="{DD62CC4D-2343-455C-82D7-75627B14BE98}" srcOrd="5" destOrd="0" parTransId="{F1A20A85-D15E-4245-9B08-747175B1F718}" sibTransId="{9709848D-E948-4592-BF2D-E2FE85B1CB5B}"/>
    <dgm:cxn modelId="{1960F72D-4F98-4DF1-BED8-73A2869B4485}" type="presParOf" srcId="{09A4FE79-142D-43C0-AB94-E5F02452F725}" destId="{5ADBF227-8C3B-4638-8324-8FF57CE36210}" srcOrd="0" destOrd="0" presId="urn:microsoft.com/office/officeart/2005/8/layout/vList2"/>
    <dgm:cxn modelId="{E43FC368-A980-410E-B358-9B842B75D0A9}" type="presParOf" srcId="{09A4FE79-142D-43C0-AB94-E5F02452F725}" destId="{7AC3144F-5DCA-4ED4-A889-1A26E6804D1A}"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830E81A-07BB-426C-A961-D259B6A79AC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7FA717C-0E08-496A-ADC4-B8EA3098E0BE}">
      <dgm:prSet/>
      <dgm:spPr>
        <a:solidFill>
          <a:srgbClr val="7E9DEA"/>
        </a:solidFill>
        <a:scene3d>
          <a:camera prst="orthographicFront"/>
          <a:lightRig rig="threePt" dir="t"/>
        </a:scene3d>
        <a:sp3d>
          <a:bevelT/>
        </a:sp3d>
      </dgm:spPr>
      <dgm:t>
        <a:bodyPr/>
        <a:lstStyle/>
        <a:p>
          <a:pPr algn="ctr"/>
          <a:r>
            <a:rPr lang="en-US" b="1"/>
            <a:t>PCS &amp; IHR Frequently Asked Questions</a:t>
          </a:r>
        </a:p>
      </dgm:t>
    </dgm:pt>
    <dgm:pt modelId="{32619FFA-55CC-420B-B65D-D154EC132841}" type="parTrans" cxnId="{53D3825E-4FC2-411C-8D0E-217EFEDADABC}">
      <dgm:prSet/>
      <dgm:spPr/>
      <dgm:t>
        <a:bodyPr/>
        <a:lstStyle/>
        <a:p>
          <a:endParaRPr lang="en-US"/>
        </a:p>
      </dgm:t>
    </dgm:pt>
    <dgm:pt modelId="{4C9D54AE-5ABF-4874-972B-5EEC05B1834F}" type="sibTrans" cxnId="{53D3825E-4FC2-411C-8D0E-217EFEDADABC}">
      <dgm:prSet/>
      <dgm:spPr/>
      <dgm:t>
        <a:bodyPr/>
        <a:lstStyle/>
        <a:p>
          <a:endParaRPr lang="en-US"/>
        </a:p>
      </dgm:t>
    </dgm:pt>
    <dgm:pt modelId="{BCA2F170-7623-43C1-97E3-7F3F33DFC9A5}">
      <dgm:prSet/>
      <dgm:spPr>
        <a:solidFill>
          <a:srgbClr val="7E9DEA"/>
        </a:solidFill>
        <a:scene3d>
          <a:camera prst="orthographicFront"/>
          <a:lightRig rig="threePt" dir="t"/>
        </a:scene3d>
        <a:sp3d>
          <a:bevelT/>
        </a:sp3d>
      </dgm:spPr>
      <dgm:t>
        <a:bodyPr/>
        <a:lstStyle/>
        <a:p>
          <a:pPr algn="ctr"/>
          <a:r>
            <a:rPr lang="en-US" b="1"/>
            <a:t>Professional Provider Etiquette</a:t>
          </a:r>
        </a:p>
      </dgm:t>
    </dgm:pt>
    <dgm:pt modelId="{74D7B3BC-A56A-478B-A930-86FE588DDF34}" type="parTrans" cxnId="{70719068-DD66-49E0-ABD8-73464188A9C0}">
      <dgm:prSet/>
      <dgm:spPr/>
      <dgm:t>
        <a:bodyPr/>
        <a:lstStyle/>
        <a:p>
          <a:endParaRPr lang="en-US"/>
        </a:p>
      </dgm:t>
    </dgm:pt>
    <dgm:pt modelId="{9F6465A0-DB0A-48F9-895B-6D9A3A498D03}" type="sibTrans" cxnId="{70719068-DD66-49E0-ABD8-73464188A9C0}">
      <dgm:prSet/>
      <dgm:spPr/>
      <dgm:t>
        <a:bodyPr/>
        <a:lstStyle/>
        <a:p>
          <a:endParaRPr lang="en-US"/>
        </a:p>
      </dgm:t>
    </dgm:pt>
    <dgm:pt modelId="{4884659C-F1E4-4A2C-B3BC-5D90C7DBC0B0}">
      <dgm:prSet/>
      <dgm:spPr>
        <a:solidFill>
          <a:srgbClr val="7E9DEA"/>
        </a:solidFill>
        <a:scene3d>
          <a:camera prst="orthographicFront"/>
          <a:lightRig rig="threePt" dir="t"/>
        </a:scene3d>
        <a:sp3d>
          <a:bevelT/>
        </a:sp3d>
      </dgm:spPr>
      <dgm:t>
        <a:bodyPr/>
        <a:lstStyle/>
        <a:p>
          <a:pPr algn="ctr"/>
          <a:r>
            <a:rPr lang="en-US" b="1"/>
            <a:t>Quality Management</a:t>
          </a:r>
        </a:p>
      </dgm:t>
    </dgm:pt>
    <dgm:pt modelId="{B4D44A37-EB2C-4F11-9FCD-08952AC6E187}" type="parTrans" cxnId="{9B165A30-42CE-4EB6-AFD6-25FCDCD003C6}">
      <dgm:prSet/>
      <dgm:spPr/>
      <dgm:t>
        <a:bodyPr/>
        <a:lstStyle/>
        <a:p>
          <a:endParaRPr lang="en-US"/>
        </a:p>
      </dgm:t>
    </dgm:pt>
    <dgm:pt modelId="{882A1EC6-19DA-409A-955B-B482234BE52E}" type="sibTrans" cxnId="{9B165A30-42CE-4EB6-AFD6-25FCDCD003C6}">
      <dgm:prSet/>
      <dgm:spPr/>
      <dgm:t>
        <a:bodyPr/>
        <a:lstStyle/>
        <a:p>
          <a:endParaRPr lang="en-US"/>
        </a:p>
      </dgm:t>
    </dgm:pt>
    <dgm:pt modelId="{8ED77FFA-406C-406C-AA1B-523FEE6409D6}">
      <dgm:prSet/>
      <dgm:spPr>
        <a:solidFill>
          <a:srgbClr val="7E9DEA"/>
        </a:solidFill>
        <a:scene3d>
          <a:camera prst="orthographicFront"/>
          <a:lightRig rig="threePt" dir="t"/>
        </a:scene3d>
        <a:sp3d>
          <a:bevelT/>
        </a:sp3d>
      </dgm:spPr>
      <dgm:t>
        <a:bodyPr/>
        <a:lstStyle/>
        <a:p>
          <a:pPr algn="ctr"/>
          <a:r>
            <a:rPr lang="en-US" b="1"/>
            <a:t>Reporting Guides</a:t>
          </a:r>
        </a:p>
      </dgm:t>
    </dgm:pt>
    <dgm:pt modelId="{F62A1E21-DAA2-4A2F-8C08-CFC6341D737E}" type="parTrans" cxnId="{6E8C7159-3EC6-4A38-A6A7-3D577D840504}">
      <dgm:prSet/>
      <dgm:spPr/>
      <dgm:t>
        <a:bodyPr/>
        <a:lstStyle/>
        <a:p>
          <a:endParaRPr lang="en-US"/>
        </a:p>
      </dgm:t>
    </dgm:pt>
    <dgm:pt modelId="{36A04A78-2CBC-42B8-BF0E-419B3B8D6101}" type="sibTrans" cxnId="{6E8C7159-3EC6-4A38-A6A7-3D577D840504}">
      <dgm:prSet/>
      <dgm:spPr/>
      <dgm:t>
        <a:bodyPr/>
        <a:lstStyle/>
        <a:p>
          <a:endParaRPr lang="en-US"/>
        </a:p>
      </dgm:t>
    </dgm:pt>
    <dgm:pt modelId="{0EE070A6-08CD-43BA-8B76-04A536B6277B}">
      <dgm:prSet/>
      <dgm:spPr>
        <a:solidFill>
          <a:srgbClr val="7E9DEA"/>
        </a:solidFill>
        <a:scene3d>
          <a:camera prst="orthographicFront"/>
          <a:lightRig rig="threePt" dir="t"/>
        </a:scene3d>
        <a:sp3d>
          <a:bevelT/>
        </a:sp3d>
      </dgm:spPr>
      <dgm:t>
        <a:bodyPr/>
        <a:lstStyle/>
        <a:p>
          <a:pPr algn="ctr"/>
          <a:r>
            <a:rPr lang="en-US" b="1"/>
            <a:t>Helpful Links</a:t>
          </a:r>
        </a:p>
      </dgm:t>
    </dgm:pt>
    <dgm:pt modelId="{477CD3A8-7F74-4D0B-B5E8-07E7CB5C0EAE}" type="parTrans" cxnId="{C633F713-52C9-4B4C-83E3-5F98B2648E57}">
      <dgm:prSet/>
      <dgm:spPr/>
      <dgm:t>
        <a:bodyPr/>
        <a:lstStyle/>
        <a:p>
          <a:endParaRPr lang="en-US"/>
        </a:p>
      </dgm:t>
    </dgm:pt>
    <dgm:pt modelId="{56D0FECD-E599-4931-9C3F-3D1A1DA789D0}" type="sibTrans" cxnId="{C633F713-52C9-4B4C-83E3-5F98B2648E57}">
      <dgm:prSet/>
      <dgm:spPr/>
      <dgm:t>
        <a:bodyPr/>
        <a:lstStyle/>
        <a:p>
          <a:endParaRPr lang="en-US"/>
        </a:p>
      </dgm:t>
    </dgm:pt>
    <dgm:pt modelId="{E2C8FBD7-A849-4098-8165-E165D8B3996B}" type="pres">
      <dgm:prSet presAssocID="{4830E81A-07BB-426C-A961-D259B6A79ACB}" presName="linear" presStyleCnt="0">
        <dgm:presLayoutVars>
          <dgm:dir/>
          <dgm:animLvl val="lvl"/>
          <dgm:resizeHandles val="exact"/>
        </dgm:presLayoutVars>
      </dgm:prSet>
      <dgm:spPr/>
    </dgm:pt>
    <dgm:pt modelId="{4849BAC8-02D4-4A05-B142-6D7623FD874E}" type="pres">
      <dgm:prSet presAssocID="{C7FA717C-0E08-496A-ADC4-B8EA3098E0BE}" presName="parentLin" presStyleCnt="0"/>
      <dgm:spPr/>
    </dgm:pt>
    <dgm:pt modelId="{B4732C6E-1301-4F28-818C-DD7A4B03DDB1}" type="pres">
      <dgm:prSet presAssocID="{C7FA717C-0E08-496A-ADC4-B8EA3098E0BE}" presName="parentLeftMargin" presStyleLbl="node1" presStyleIdx="0" presStyleCnt="5"/>
      <dgm:spPr/>
    </dgm:pt>
    <dgm:pt modelId="{8DC2C975-037A-4BA4-94EC-EFEE9C7992E2}" type="pres">
      <dgm:prSet presAssocID="{C7FA717C-0E08-496A-ADC4-B8EA3098E0BE}" presName="parentText" presStyleLbl="node1" presStyleIdx="0" presStyleCnt="5" custScaleX="97365" custLinFactX="4910" custLinFactNeighborX="100000" custLinFactNeighborY="1770">
        <dgm:presLayoutVars>
          <dgm:chMax val="0"/>
          <dgm:bulletEnabled val="1"/>
        </dgm:presLayoutVars>
      </dgm:prSet>
      <dgm:spPr/>
    </dgm:pt>
    <dgm:pt modelId="{263BDA77-9DD6-4C69-8B13-3821E136597D}" type="pres">
      <dgm:prSet presAssocID="{C7FA717C-0E08-496A-ADC4-B8EA3098E0BE}" presName="negativeSpace" presStyleCnt="0"/>
      <dgm:spPr/>
    </dgm:pt>
    <dgm:pt modelId="{1AF0ABD0-7B0C-4393-ADEA-FA9C8CA359EE}" type="pres">
      <dgm:prSet presAssocID="{C7FA717C-0E08-496A-ADC4-B8EA3098E0BE}" presName="childText" presStyleLbl="conFgAcc1" presStyleIdx="0" presStyleCnt="5">
        <dgm:presLayoutVars>
          <dgm:bulletEnabled val="1"/>
        </dgm:presLayoutVars>
      </dgm:prSet>
      <dgm:spPr>
        <a:ln>
          <a:solidFill>
            <a:schemeClr val="tx2">
              <a:lumMod val="75000"/>
              <a:lumOff val="25000"/>
            </a:schemeClr>
          </a:solidFill>
        </a:ln>
      </dgm:spPr>
    </dgm:pt>
    <dgm:pt modelId="{FF6D2AE5-25B8-489C-92BF-BBD356E6688C}" type="pres">
      <dgm:prSet presAssocID="{4C9D54AE-5ABF-4874-972B-5EEC05B1834F}" presName="spaceBetweenRectangles" presStyleCnt="0"/>
      <dgm:spPr/>
    </dgm:pt>
    <dgm:pt modelId="{C7E7FB83-5D87-46C4-89B5-1572281C37C4}" type="pres">
      <dgm:prSet presAssocID="{BCA2F170-7623-43C1-97E3-7F3F33DFC9A5}" presName="parentLin" presStyleCnt="0"/>
      <dgm:spPr/>
    </dgm:pt>
    <dgm:pt modelId="{56809D35-3455-4348-B2A5-2B68FFBEC900}" type="pres">
      <dgm:prSet presAssocID="{BCA2F170-7623-43C1-97E3-7F3F33DFC9A5}" presName="parentLeftMargin" presStyleLbl="node1" presStyleIdx="0" presStyleCnt="5"/>
      <dgm:spPr/>
    </dgm:pt>
    <dgm:pt modelId="{2CBCF464-5150-4DBC-8B29-57D11283C08B}" type="pres">
      <dgm:prSet presAssocID="{BCA2F170-7623-43C1-97E3-7F3F33DFC9A5}" presName="parentText" presStyleLbl="node1" presStyleIdx="1" presStyleCnt="5" custScaleX="97611" custLinFactX="5157" custLinFactNeighborX="100000" custLinFactNeighborY="-6390">
        <dgm:presLayoutVars>
          <dgm:chMax val="0"/>
          <dgm:bulletEnabled val="1"/>
        </dgm:presLayoutVars>
      </dgm:prSet>
      <dgm:spPr/>
    </dgm:pt>
    <dgm:pt modelId="{94F2EB8B-30C1-4F5B-9152-222F6A2DC34D}" type="pres">
      <dgm:prSet presAssocID="{BCA2F170-7623-43C1-97E3-7F3F33DFC9A5}" presName="negativeSpace" presStyleCnt="0"/>
      <dgm:spPr/>
    </dgm:pt>
    <dgm:pt modelId="{BF659D69-6B07-4CFF-B349-8573FB0AD8C2}" type="pres">
      <dgm:prSet presAssocID="{BCA2F170-7623-43C1-97E3-7F3F33DFC9A5}" presName="childText" presStyleLbl="conFgAcc1" presStyleIdx="1" presStyleCnt="5">
        <dgm:presLayoutVars>
          <dgm:bulletEnabled val="1"/>
        </dgm:presLayoutVars>
      </dgm:prSet>
      <dgm:spPr>
        <a:ln>
          <a:solidFill>
            <a:schemeClr val="tx2">
              <a:lumMod val="75000"/>
              <a:lumOff val="25000"/>
            </a:schemeClr>
          </a:solidFill>
        </a:ln>
      </dgm:spPr>
    </dgm:pt>
    <dgm:pt modelId="{FC0D7853-E9C8-4F93-B8A3-1BD1851F29F5}" type="pres">
      <dgm:prSet presAssocID="{9F6465A0-DB0A-48F9-895B-6D9A3A498D03}" presName="spaceBetweenRectangles" presStyleCnt="0"/>
      <dgm:spPr/>
    </dgm:pt>
    <dgm:pt modelId="{28341D3C-E63F-4BEF-BAA7-D9787F241DBA}" type="pres">
      <dgm:prSet presAssocID="{4884659C-F1E4-4A2C-B3BC-5D90C7DBC0B0}" presName="parentLin" presStyleCnt="0"/>
      <dgm:spPr/>
    </dgm:pt>
    <dgm:pt modelId="{7F9B003E-9619-4263-A99E-248A9F615589}" type="pres">
      <dgm:prSet presAssocID="{4884659C-F1E4-4A2C-B3BC-5D90C7DBC0B0}" presName="parentLeftMargin" presStyleLbl="node1" presStyleIdx="1" presStyleCnt="5"/>
      <dgm:spPr/>
    </dgm:pt>
    <dgm:pt modelId="{D5FA5800-DB19-4E79-AFBD-0CF4E43F7E98}" type="pres">
      <dgm:prSet presAssocID="{4884659C-F1E4-4A2C-B3BC-5D90C7DBC0B0}" presName="parentText" presStyleLbl="node1" presStyleIdx="2" presStyleCnt="5" custScaleX="97859" custLinFactX="5156" custLinFactNeighborX="100000" custLinFactNeighborY="2556">
        <dgm:presLayoutVars>
          <dgm:chMax val="0"/>
          <dgm:bulletEnabled val="1"/>
        </dgm:presLayoutVars>
      </dgm:prSet>
      <dgm:spPr/>
    </dgm:pt>
    <dgm:pt modelId="{C83EF87D-9004-423B-88BF-C7F5E2CC314A}" type="pres">
      <dgm:prSet presAssocID="{4884659C-F1E4-4A2C-B3BC-5D90C7DBC0B0}" presName="negativeSpace" presStyleCnt="0"/>
      <dgm:spPr/>
    </dgm:pt>
    <dgm:pt modelId="{CF6C6599-EE36-4A00-B9D6-ACD91E066A5D}" type="pres">
      <dgm:prSet presAssocID="{4884659C-F1E4-4A2C-B3BC-5D90C7DBC0B0}" presName="childText" presStyleLbl="conFgAcc1" presStyleIdx="2" presStyleCnt="5">
        <dgm:presLayoutVars>
          <dgm:bulletEnabled val="1"/>
        </dgm:presLayoutVars>
      </dgm:prSet>
      <dgm:spPr>
        <a:ln>
          <a:solidFill>
            <a:schemeClr val="tx2">
              <a:lumMod val="75000"/>
              <a:lumOff val="25000"/>
            </a:schemeClr>
          </a:solidFill>
        </a:ln>
      </dgm:spPr>
    </dgm:pt>
    <dgm:pt modelId="{E9B82DAD-0357-470E-B3DC-4CF02299C703}" type="pres">
      <dgm:prSet presAssocID="{882A1EC6-19DA-409A-955B-B482234BE52E}" presName="spaceBetweenRectangles" presStyleCnt="0"/>
      <dgm:spPr/>
    </dgm:pt>
    <dgm:pt modelId="{4614920D-5C2A-4924-B9BC-7798E27AE674}" type="pres">
      <dgm:prSet presAssocID="{8ED77FFA-406C-406C-AA1B-523FEE6409D6}" presName="parentLin" presStyleCnt="0"/>
      <dgm:spPr/>
    </dgm:pt>
    <dgm:pt modelId="{F321A93F-747C-4F77-BAA2-E4AFDB7D9525}" type="pres">
      <dgm:prSet presAssocID="{8ED77FFA-406C-406C-AA1B-523FEE6409D6}" presName="parentLeftMargin" presStyleLbl="node1" presStyleIdx="2" presStyleCnt="5"/>
      <dgm:spPr/>
    </dgm:pt>
    <dgm:pt modelId="{C0E3FA03-9895-4C13-82C5-059F7D87A026}" type="pres">
      <dgm:prSet presAssocID="{8ED77FFA-406C-406C-AA1B-523FEE6409D6}" presName="parentText" presStyleLbl="node1" presStyleIdx="3" presStyleCnt="5" custScaleX="98229" custLinFactX="5295" custLinFactNeighborX="100000" custLinFactNeighborY="2556">
        <dgm:presLayoutVars>
          <dgm:chMax val="0"/>
          <dgm:bulletEnabled val="1"/>
        </dgm:presLayoutVars>
      </dgm:prSet>
      <dgm:spPr/>
    </dgm:pt>
    <dgm:pt modelId="{570C37E2-B23F-4F4E-964A-192F8D8CA80F}" type="pres">
      <dgm:prSet presAssocID="{8ED77FFA-406C-406C-AA1B-523FEE6409D6}" presName="negativeSpace" presStyleCnt="0"/>
      <dgm:spPr/>
    </dgm:pt>
    <dgm:pt modelId="{CC0E0F65-F36E-4435-9B70-C1F048436CBB}" type="pres">
      <dgm:prSet presAssocID="{8ED77FFA-406C-406C-AA1B-523FEE6409D6}" presName="childText" presStyleLbl="conFgAcc1" presStyleIdx="3" presStyleCnt="5">
        <dgm:presLayoutVars>
          <dgm:bulletEnabled val="1"/>
        </dgm:presLayoutVars>
      </dgm:prSet>
      <dgm:spPr>
        <a:ln>
          <a:solidFill>
            <a:schemeClr val="tx2">
              <a:lumMod val="75000"/>
              <a:lumOff val="25000"/>
            </a:schemeClr>
          </a:solidFill>
        </a:ln>
      </dgm:spPr>
    </dgm:pt>
    <dgm:pt modelId="{748C690C-3A01-43D1-9AE2-EE2D857A531D}" type="pres">
      <dgm:prSet presAssocID="{36A04A78-2CBC-42B8-BF0E-419B3B8D6101}" presName="spaceBetweenRectangles" presStyleCnt="0"/>
      <dgm:spPr/>
    </dgm:pt>
    <dgm:pt modelId="{B523402A-22FB-4A5C-8A67-91440037647C}" type="pres">
      <dgm:prSet presAssocID="{0EE070A6-08CD-43BA-8B76-04A536B6277B}" presName="parentLin" presStyleCnt="0"/>
      <dgm:spPr/>
    </dgm:pt>
    <dgm:pt modelId="{FEF1C326-0549-4F03-8A18-FB8509C4532F}" type="pres">
      <dgm:prSet presAssocID="{0EE070A6-08CD-43BA-8B76-04A536B6277B}" presName="parentLeftMargin" presStyleLbl="node1" presStyleIdx="3" presStyleCnt="5" custScaleX="97206" custLinFactX="5771" custLinFactNeighborX="100000" custLinFactNeighborY="2556"/>
      <dgm:spPr/>
    </dgm:pt>
    <dgm:pt modelId="{41F8092E-740A-48EA-BDAB-84AF9079A3BF}" type="pres">
      <dgm:prSet presAssocID="{0EE070A6-08CD-43BA-8B76-04A536B6277B}" presName="parentText" presStyleLbl="node1" presStyleIdx="4" presStyleCnt="5" custScaleX="98717" custLinFactX="5106" custLinFactNeighborX="100000" custLinFactNeighborY="-4891">
        <dgm:presLayoutVars>
          <dgm:chMax val="0"/>
          <dgm:bulletEnabled val="1"/>
        </dgm:presLayoutVars>
      </dgm:prSet>
      <dgm:spPr/>
    </dgm:pt>
    <dgm:pt modelId="{6949C456-CB60-472B-956A-251218DCE057}" type="pres">
      <dgm:prSet presAssocID="{0EE070A6-08CD-43BA-8B76-04A536B6277B}" presName="negativeSpace" presStyleCnt="0"/>
      <dgm:spPr/>
    </dgm:pt>
    <dgm:pt modelId="{1FD979CA-09B5-413F-8C3F-7888D5D23E42}" type="pres">
      <dgm:prSet presAssocID="{0EE070A6-08CD-43BA-8B76-04A536B6277B}" presName="childText" presStyleLbl="conFgAcc1" presStyleIdx="4" presStyleCnt="5">
        <dgm:presLayoutVars>
          <dgm:bulletEnabled val="1"/>
        </dgm:presLayoutVars>
      </dgm:prSet>
      <dgm:spPr/>
    </dgm:pt>
  </dgm:ptLst>
  <dgm:cxnLst>
    <dgm:cxn modelId="{C633F713-52C9-4B4C-83E3-5F98B2648E57}" srcId="{4830E81A-07BB-426C-A961-D259B6A79ACB}" destId="{0EE070A6-08CD-43BA-8B76-04A536B6277B}" srcOrd="4" destOrd="0" parTransId="{477CD3A8-7F74-4D0B-B5E8-07E7CB5C0EAE}" sibTransId="{56D0FECD-E599-4931-9C3F-3D1A1DA789D0}"/>
    <dgm:cxn modelId="{CBE46427-4CD9-4E65-9C19-8AC21410A88C}" type="presOf" srcId="{BCA2F170-7623-43C1-97E3-7F3F33DFC9A5}" destId="{2CBCF464-5150-4DBC-8B29-57D11283C08B}" srcOrd="1" destOrd="0" presId="urn:microsoft.com/office/officeart/2005/8/layout/list1"/>
    <dgm:cxn modelId="{9B165A30-42CE-4EB6-AFD6-25FCDCD003C6}" srcId="{4830E81A-07BB-426C-A961-D259B6A79ACB}" destId="{4884659C-F1E4-4A2C-B3BC-5D90C7DBC0B0}" srcOrd="2" destOrd="0" parTransId="{B4D44A37-EB2C-4F11-9FCD-08952AC6E187}" sibTransId="{882A1EC6-19DA-409A-955B-B482234BE52E}"/>
    <dgm:cxn modelId="{65AA3337-9568-4439-85B9-6893311CBB31}" type="presOf" srcId="{0EE070A6-08CD-43BA-8B76-04A536B6277B}" destId="{FEF1C326-0549-4F03-8A18-FB8509C4532F}" srcOrd="0" destOrd="0" presId="urn:microsoft.com/office/officeart/2005/8/layout/list1"/>
    <dgm:cxn modelId="{A1EF355B-E8F7-4C1B-96A3-863958BD4523}" type="presOf" srcId="{4830E81A-07BB-426C-A961-D259B6A79ACB}" destId="{E2C8FBD7-A849-4098-8165-E165D8B3996B}" srcOrd="0" destOrd="0" presId="urn:microsoft.com/office/officeart/2005/8/layout/list1"/>
    <dgm:cxn modelId="{53D3825E-4FC2-411C-8D0E-217EFEDADABC}" srcId="{4830E81A-07BB-426C-A961-D259B6A79ACB}" destId="{C7FA717C-0E08-496A-ADC4-B8EA3098E0BE}" srcOrd="0" destOrd="0" parTransId="{32619FFA-55CC-420B-B65D-D154EC132841}" sibTransId="{4C9D54AE-5ABF-4874-972B-5EEC05B1834F}"/>
    <dgm:cxn modelId="{70719068-DD66-49E0-ABD8-73464188A9C0}" srcId="{4830E81A-07BB-426C-A961-D259B6A79ACB}" destId="{BCA2F170-7623-43C1-97E3-7F3F33DFC9A5}" srcOrd="1" destOrd="0" parTransId="{74D7B3BC-A56A-478B-A930-86FE588DDF34}" sibTransId="{9F6465A0-DB0A-48F9-895B-6D9A3A498D03}"/>
    <dgm:cxn modelId="{E19C9C72-23EF-4C18-9B5C-E3D358DEF762}" type="presOf" srcId="{C7FA717C-0E08-496A-ADC4-B8EA3098E0BE}" destId="{8DC2C975-037A-4BA4-94EC-EFEE9C7992E2}" srcOrd="1" destOrd="0" presId="urn:microsoft.com/office/officeart/2005/8/layout/list1"/>
    <dgm:cxn modelId="{4FFF6076-BA22-43F5-8E2E-91958AB5331A}" type="presOf" srcId="{C7FA717C-0E08-496A-ADC4-B8EA3098E0BE}" destId="{B4732C6E-1301-4F28-818C-DD7A4B03DDB1}" srcOrd="0" destOrd="0" presId="urn:microsoft.com/office/officeart/2005/8/layout/list1"/>
    <dgm:cxn modelId="{E7C4C957-4AAC-432F-9B7B-5B3638AB4012}" type="presOf" srcId="{8ED77FFA-406C-406C-AA1B-523FEE6409D6}" destId="{C0E3FA03-9895-4C13-82C5-059F7D87A026}" srcOrd="1" destOrd="0" presId="urn:microsoft.com/office/officeart/2005/8/layout/list1"/>
    <dgm:cxn modelId="{6E8C7159-3EC6-4A38-A6A7-3D577D840504}" srcId="{4830E81A-07BB-426C-A961-D259B6A79ACB}" destId="{8ED77FFA-406C-406C-AA1B-523FEE6409D6}" srcOrd="3" destOrd="0" parTransId="{F62A1E21-DAA2-4A2F-8C08-CFC6341D737E}" sibTransId="{36A04A78-2CBC-42B8-BF0E-419B3B8D6101}"/>
    <dgm:cxn modelId="{AF0A918F-94BD-4357-B536-C6B93C016406}" type="presOf" srcId="{8ED77FFA-406C-406C-AA1B-523FEE6409D6}" destId="{F321A93F-747C-4F77-BAA2-E4AFDB7D9525}" srcOrd="0" destOrd="0" presId="urn:microsoft.com/office/officeart/2005/8/layout/list1"/>
    <dgm:cxn modelId="{F5F8B09B-1A37-4856-BDA3-53B13C464DE9}" type="presOf" srcId="{BCA2F170-7623-43C1-97E3-7F3F33DFC9A5}" destId="{56809D35-3455-4348-B2A5-2B68FFBEC900}" srcOrd="0" destOrd="0" presId="urn:microsoft.com/office/officeart/2005/8/layout/list1"/>
    <dgm:cxn modelId="{EABD589E-32A9-45E2-965B-1AF69BB1CFD0}" type="presOf" srcId="{4884659C-F1E4-4A2C-B3BC-5D90C7DBC0B0}" destId="{7F9B003E-9619-4263-A99E-248A9F615589}" srcOrd="0" destOrd="0" presId="urn:microsoft.com/office/officeart/2005/8/layout/list1"/>
    <dgm:cxn modelId="{B2400ECC-3F7C-4B76-BF14-A1BF570D1D79}" type="presOf" srcId="{4884659C-F1E4-4A2C-B3BC-5D90C7DBC0B0}" destId="{D5FA5800-DB19-4E79-AFBD-0CF4E43F7E98}" srcOrd="1" destOrd="0" presId="urn:microsoft.com/office/officeart/2005/8/layout/list1"/>
    <dgm:cxn modelId="{8B973EF3-185D-4977-BEE5-BAC66B9543D3}" type="presOf" srcId="{0EE070A6-08CD-43BA-8B76-04A536B6277B}" destId="{41F8092E-740A-48EA-BDAB-84AF9079A3BF}" srcOrd="1" destOrd="0" presId="urn:microsoft.com/office/officeart/2005/8/layout/list1"/>
    <dgm:cxn modelId="{880214BC-3307-4F4A-AAE2-5D091C58E4E2}" type="presParOf" srcId="{E2C8FBD7-A849-4098-8165-E165D8B3996B}" destId="{4849BAC8-02D4-4A05-B142-6D7623FD874E}" srcOrd="0" destOrd="0" presId="urn:microsoft.com/office/officeart/2005/8/layout/list1"/>
    <dgm:cxn modelId="{0122FCF2-865B-424E-8E42-CCDC47CE3A28}" type="presParOf" srcId="{4849BAC8-02D4-4A05-B142-6D7623FD874E}" destId="{B4732C6E-1301-4F28-818C-DD7A4B03DDB1}" srcOrd="0" destOrd="0" presId="urn:microsoft.com/office/officeart/2005/8/layout/list1"/>
    <dgm:cxn modelId="{547E9643-3CA9-4798-BB4F-6CA010CC29F9}" type="presParOf" srcId="{4849BAC8-02D4-4A05-B142-6D7623FD874E}" destId="{8DC2C975-037A-4BA4-94EC-EFEE9C7992E2}" srcOrd="1" destOrd="0" presId="urn:microsoft.com/office/officeart/2005/8/layout/list1"/>
    <dgm:cxn modelId="{4AE65518-9D7D-4D82-A112-7DB01663DEEF}" type="presParOf" srcId="{E2C8FBD7-A849-4098-8165-E165D8B3996B}" destId="{263BDA77-9DD6-4C69-8B13-3821E136597D}" srcOrd="1" destOrd="0" presId="urn:microsoft.com/office/officeart/2005/8/layout/list1"/>
    <dgm:cxn modelId="{90573265-9F95-46C5-A6CF-08EAC6F9C1A5}" type="presParOf" srcId="{E2C8FBD7-A849-4098-8165-E165D8B3996B}" destId="{1AF0ABD0-7B0C-4393-ADEA-FA9C8CA359EE}" srcOrd="2" destOrd="0" presId="urn:microsoft.com/office/officeart/2005/8/layout/list1"/>
    <dgm:cxn modelId="{624D9B5D-1E7B-479B-A66C-AE0EAF9346F0}" type="presParOf" srcId="{E2C8FBD7-A849-4098-8165-E165D8B3996B}" destId="{FF6D2AE5-25B8-489C-92BF-BBD356E6688C}" srcOrd="3" destOrd="0" presId="urn:microsoft.com/office/officeart/2005/8/layout/list1"/>
    <dgm:cxn modelId="{4628C908-2DD3-4DEC-9C07-51F73EDCF203}" type="presParOf" srcId="{E2C8FBD7-A849-4098-8165-E165D8B3996B}" destId="{C7E7FB83-5D87-46C4-89B5-1572281C37C4}" srcOrd="4" destOrd="0" presId="urn:microsoft.com/office/officeart/2005/8/layout/list1"/>
    <dgm:cxn modelId="{2257DE55-9D0C-47E5-ACC2-4D4DC8BBF04F}" type="presParOf" srcId="{C7E7FB83-5D87-46C4-89B5-1572281C37C4}" destId="{56809D35-3455-4348-B2A5-2B68FFBEC900}" srcOrd="0" destOrd="0" presId="urn:microsoft.com/office/officeart/2005/8/layout/list1"/>
    <dgm:cxn modelId="{2646A820-098F-4417-A070-7A49D2157B43}" type="presParOf" srcId="{C7E7FB83-5D87-46C4-89B5-1572281C37C4}" destId="{2CBCF464-5150-4DBC-8B29-57D11283C08B}" srcOrd="1" destOrd="0" presId="urn:microsoft.com/office/officeart/2005/8/layout/list1"/>
    <dgm:cxn modelId="{5C42F214-7062-4811-AC80-AAB77D7AC839}" type="presParOf" srcId="{E2C8FBD7-A849-4098-8165-E165D8B3996B}" destId="{94F2EB8B-30C1-4F5B-9152-222F6A2DC34D}" srcOrd="5" destOrd="0" presId="urn:microsoft.com/office/officeart/2005/8/layout/list1"/>
    <dgm:cxn modelId="{4C8E1ED9-FF46-4FE4-9CD6-7F9C091F2FF7}" type="presParOf" srcId="{E2C8FBD7-A849-4098-8165-E165D8B3996B}" destId="{BF659D69-6B07-4CFF-B349-8573FB0AD8C2}" srcOrd="6" destOrd="0" presId="urn:microsoft.com/office/officeart/2005/8/layout/list1"/>
    <dgm:cxn modelId="{A68541DE-9FBB-4A96-8CB6-1770C0815DED}" type="presParOf" srcId="{E2C8FBD7-A849-4098-8165-E165D8B3996B}" destId="{FC0D7853-E9C8-4F93-B8A3-1BD1851F29F5}" srcOrd="7" destOrd="0" presId="urn:microsoft.com/office/officeart/2005/8/layout/list1"/>
    <dgm:cxn modelId="{605E668F-5B4D-4B6E-A7EB-76355F0F3428}" type="presParOf" srcId="{E2C8FBD7-A849-4098-8165-E165D8B3996B}" destId="{28341D3C-E63F-4BEF-BAA7-D9787F241DBA}" srcOrd="8" destOrd="0" presId="urn:microsoft.com/office/officeart/2005/8/layout/list1"/>
    <dgm:cxn modelId="{E9400E63-932A-456C-88EC-234123B29B50}" type="presParOf" srcId="{28341D3C-E63F-4BEF-BAA7-D9787F241DBA}" destId="{7F9B003E-9619-4263-A99E-248A9F615589}" srcOrd="0" destOrd="0" presId="urn:microsoft.com/office/officeart/2005/8/layout/list1"/>
    <dgm:cxn modelId="{FD74A585-1DCD-4629-852C-85FFC6F24043}" type="presParOf" srcId="{28341D3C-E63F-4BEF-BAA7-D9787F241DBA}" destId="{D5FA5800-DB19-4E79-AFBD-0CF4E43F7E98}" srcOrd="1" destOrd="0" presId="urn:microsoft.com/office/officeart/2005/8/layout/list1"/>
    <dgm:cxn modelId="{B40CC7C4-0031-4545-90A8-7D68AF43E5CC}" type="presParOf" srcId="{E2C8FBD7-A849-4098-8165-E165D8B3996B}" destId="{C83EF87D-9004-423B-88BF-C7F5E2CC314A}" srcOrd="9" destOrd="0" presId="urn:microsoft.com/office/officeart/2005/8/layout/list1"/>
    <dgm:cxn modelId="{9A5A0380-D592-4CF4-95F6-5A14EB688632}" type="presParOf" srcId="{E2C8FBD7-A849-4098-8165-E165D8B3996B}" destId="{CF6C6599-EE36-4A00-B9D6-ACD91E066A5D}" srcOrd="10" destOrd="0" presId="urn:microsoft.com/office/officeart/2005/8/layout/list1"/>
    <dgm:cxn modelId="{0EA9507F-E92B-4D43-B808-BEB92CF6769B}" type="presParOf" srcId="{E2C8FBD7-A849-4098-8165-E165D8B3996B}" destId="{E9B82DAD-0357-470E-B3DC-4CF02299C703}" srcOrd="11" destOrd="0" presId="urn:microsoft.com/office/officeart/2005/8/layout/list1"/>
    <dgm:cxn modelId="{82A4BC5C-B51E-4ED5-87A0-55461EF1CECD}" type="presParOf" srcId="{E2C8FBD7-A849-4098-8165-E165D8B3996B}" destId="{4614920D-5C2A-4924-B9BC-7798E27AE674}" srcOrd="12" destOrd="0" presId="urn:microsoft.com/office/officeart/2005/8/layout/list1"/>
    <dgm:cxn modelId="{4B818B01-6C3A-4CF0-A3D8-AD7B0605E75D}" type="presParOf" srcId="{4614920D-5C2A-4924-B9BC-7798E27AE674}" destId="{F321A93F-747C-4F77-BAA2-E4AFDB7D9525}" srcOrd="0" destOrd="0" presId="urn:microsoft.com/office/officeart/2005/8/layout/list1"/>
    <dgm:cxn modelId="{B5B4962B-BC4C-489E-A353-C9B695F946B0}" type="presParOf" srcId="{4614920D-5C2A-4924-B9BC-7798E27AE674}" destId="{C0E3FA03-9895-4C13-82C5-059F7D87A026}" srcOrd="1" destOrd="0" presId="urn:microsoft.com/office/officeart/2005/8/layout/list1"/>
    <dgm:cxn modelId="{297EB8EE-4548-4436-84E0-741329615E1F}" type="presParOf" srcId="{E2C8FBD7-A849-4098-8165-E165D8B3996B}" destId="{570C37E2-B23F-4F4E-964A-192F8D8CA80F}" srcOrd="13" destOrd="0" presId="urn:microsoft.com/office/officeart/2005/8/layout/list1"/>
    <dgm:cxn modelId="{424DA6EE-F4CA-40FD-9F98-61D8459E1F53}" type="presParOf" srcId="{E2C8FBD7-A849-4098-8165-E165D8B3996B}" destId="{CC0E0F65-F36E-4435-9B70-C1F048436CBB}" srcOrd="14" destOrd="0" presId="urn:microsoft.com/office/officeart/2005/8/layout/list1"/>
    <dgm:cxn modelId="{8C52C861-61CD-40F2-97DC-4A294E72FD04}" type="presParOf" srcId="{E2C8FBD7-A849-4098-8165-E165D8B3996B}" destId="{748C690C-3A01-43D1-9AE2-EE2D857A531D}" srcOrd="15" destOrd="0" presId="urn:microsoft.com/office/officeart/2005/8/layout/list1"/>
    <dgm:cxn modelId="{F95E437C-18D3-42A0-AEAC-9E62D8408CFE}" type="presParOf" srcId="{E2C8FBD7-A849-4098-8165-E165D8B3996B}" destId="{B523402A-22FB-4A5C-8A67-91440037647C}" srcOrd="16" destOrd="0" presId="urn:microsoft.com/office/officeart/2005/8/layout/list1"/>
    <dgm:cxn modelId="{C285A218-371E-4FE4-9AF2-36D222D3E0BE}" type="presParOf" srcId="{B523402A-22FB-4A5C-8A67-91440037647C}" destId="{FEF1C326-0549-4F03-8A18-FB8509C4532F}" srcOrd="0" destOrd="0" presId="urn:microsoft.com/office/officeart/2005/8/layout/list1"/>
    <dgm:cxn modelId="{3AE659EB-6BF3-4B90-9D23-20FEB5DBD9FE}" type="presParOf" srcId="{B523402A-22FB-4A5C-8A67-91440037647C}" destId="{41F8092E-740A-48EA-BDAB-84AF9079A3BF}" srcOrd="1" destOrd="0" presId="urn:microsoft.com/office/officeart/2005/8/layout/list1"/>
    <dgm:cxn modelId="{6DA06BDC-0289-4092-BCF0-314BFDE4AA57}" type="presParOf" srcId="{E2C8FBD7-A849-4098-8165-E165D8B3996B}" destId="{6949C456-CB60-472B-956A-251218DCE057}" srcOrd="17" destOrd="0" presId="urn:microsoft.com/office/officeart/2005/8/layout/list1"/>
    <dgm:cxn modelId="{9EF902FF-262D-4AD8-B2C5-ED57B6CAA07D}" type="presParOf" srcId="{E2C8FBD7-A849-4098-8165-E165D8B3996B}" destId="{1FD979CA-09B5-413F-8C3F-7888D5D23E42}" srcOrd="18" destOrd="0" presId="urn:microsoft.com/office/officeart/2005/8/layout/list1"/>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DD48CE5-58D9-40E4-8F7B-A36B84755721}"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389AB208-2B22-48D8-9440-338687C65DDC}">
      <dgm:prSet custT="1"/>
      <dgm:spPr>
        <a:solidFill>
          <a:srgbClr val="7E9DEA"/>
        </a:solidFill>
      </dgm:spPr>
      <dgm:t>
        <a:bodyPr/>
        <a:lstStyle/>
        <a:p>
          <a:r>
            <a:rPr lang="en-US" sz="1800" b="1"/>
            <a:t>Can family members serve as Direct Care Workers (DCWs)?</a:t>
          </a:r>
          <a:endParaRPr lang="en-US" sz="1800"/>
        </a:p>
      </dgm:t>
    </dgm:pt>
    <dgm:pt modelId="{FB1EA365-2232-4124-B602-E0E2A1A72BA2}" type="parTrans" cxnId="{CCDAF7DE-D6F2-4515-BC6D-3BEFC3AE1065}">
      <dgm:prSet/>
      <dgm:spPr/>
      <dgm:t>
        <a:bodyPr/>
        <a:lstStyle/>
        <a:p>
          <a:endParaRPr lang="en-US"/>
        </a:p>
      </dgm:t>
    </dgm:pt>
    <dgm:pt modelId="{2682F675-60CC-4BE4-941F-89E60D43BB6D}" type="sibTrans" cxnId="{CCDAF7DE-D6F2-4515-BC6D-3BEFC3AE1065}">
      <dgm:prSet/>
      <dgm:spPr/>
      <dgm:t>
        <a:bodyPr/>
        <a:lstStyle/>
        <a:p>
          <a:endParaRPr lang="en-US"/>
        </a:p>
      </dgm:t>
    </dgm:pt>
    <dgm:pt modelId="{B46AB264-B418-4129-8C03-AE14E5E2D158}">
      <dgm:prSet custT="1"/>
      <dgm:spPr/>
      <dgm:t>
        <a:bodyPr/>
        <a:lstStyle/>
        <a:p>
          <a:pPr>
            <a:buFont typeface="Wingdings" panose="05000000000000000000" pitchFamily="2" charset="2"/>
            <a:buChar char="§"/>
          </a:pPr>
          <a:r>
            <a:rPr lang="en-US" sz="1500">
              <a:solidFill>
                <a:schemeClr val="tx2">
                  <a:lumMod val="75000"/>
                  <a:lumOff val="25000"/>
                </a:schemeClr>
              </a:solidFill>
            </a:rPr>
            <a:t>Personal Care Service and In-Home Respite Service may be furnished by family members if they are not legally responsible for the person. Family members must be employed by a Medicaid approved agency that provides PCS/IHR, must meet provider standards, and must be deemed competent to perform the required tasks.</a:t>
          </a:r>
        </a:p>
      </dgm:t>
    </dgm:pt>
    <dgm:pt modelId="{7C2F1C5D-687F-458E-BAF9-9B76AD0595A1}" type="parTrans" cxnId="{F57CA3C8-D67F-4E7E-BA74-3FBAEC5F00BF}">
      <dgm:prSet/>
      <dgm:spPr/>
      <dgm:t>
        <a:bodyPr/>
        <a:lstStyle/>
        <a:p>
          <a:endParaRPr lang="en-US"/>
        </a:p>
      </dgm:t>
    </dgm:pt>
    <dgm:pt modelId="{83097554-A8C4-4CA8-8BA3-73FF6C3D55E9}" type="sibTrans" cxnId="{F57CA3C8-D67F-4E7E-BA74-3FBAEC5F00BF}">
      <dgm:prSet/>
      <dgm:spPr/>
      <dgm:t>
        <a:bodyPr/>
        <a:lstStyle/>
        <a:p>
          <a:endParaRPr lang="en-US"/>
        </a:p>
      </dgm:t>
    </dgm:pt>
    <dgm:pt modelId="{C38E1F83-DAA2-4975-B5BB-5ABA9358D6FC}">
      <dgm:prSet custT="1"/>
      <dgm:spPr>
        <a:solidFill>
          <a:srgbClr val="7E9DEA"/>
        </a:solidFill>
      </dgm:spPr>
      <dgm:t>
        <a:bodyPr/>
        <a:lstStyle/>
        <a:p>
          <a:r>
            <a:rPr lang="en-US" sz="1800" b="1"/>
            <a:t>Can DCWs transport Medicaid beneficiaries?</a:t>
          </a:r>
          <a:endParaRPr lang="en-US" sz="1800"/>
        </a:p>
      </dgm:t>
    </dgm:pt>
    <dgm:pt modelId="{649DBCF1-34C2-4730-9523-DEE2388BC3B9}" type="parTrans" cxnId="{2849DBFA-C457-45A4-9A12-8A859318016A}">
      <dgm:prSet/>
      <dgm:spPr/>
      <dgm:t>
        <a:bodyPr/>
        <a:lstStyle/>
        <a:p>
          <a:endParaRPr lang="en-US"/>
        </a:p>
      </dgm:t>
    </dgm:pt>
    <dgm:pt modelId="{6B3A5330-F0A9-49D2-A2FD-02F1B7AE3712}" type="sibTrans" cxnId="{2849DBFA-C457-45A4-9A12-8A859318016A}">
      <dgm:prSet/>
      <dgm:spPr/>
      <dgm:t>
        <a:bodyPr/>
        <a:lstStyle/>
        <a:p>
          <a:endParaRPr lang="en-US"/>
        </a:p>
      </dgm:t>
    </dgm:pt>
    <dgm:pt modelId="{C26563FD-D692-4B24-8EF6-B759AB100C08}">
      <dgm:prSet custT="1"/>
      <dgm:spPr/>
      <dgm:t>
        <a:bodyPr/>
        <a:lstStyle/>
        <a:p>
          <a:pPr>
            <a:buFont typeface="Wingdings" panose="05000000000000000000" pitchFamily="2" charset="2"/>
            <a:buChar char="§"/>
          </a:pPr>
          <a:r>
            <a:rPr lang="en-US" sz="1500">
              <a:solidFill>
                <a:schemeClr val="tx2">
                  <a:lumMod val="75000"/>
                  <a:lumOff val="25000"/>
                </a:schemeClr>
              </a:solidFill>
            </a:rPr>
            <a:t>Staff may accompany persons during community activities but cannot drive the vehicle.  Beneficiaries have access to Non-Emergency Transportation services, and their Case Managers can assist them with coordinating those services.</a:t>
          </a:r>
        </a:p>
      </dgm:t>
    </dgm:pt>
    <dgm:pt modelId="{8724C3FB-AEF0-4F12-B2B4-9BFDA39EF58A}" type="parTrans" cxnId="{27FD2882-F5AB-45A6-A239-FC561979F37E}">
      <dgm:prSet/>
      <dgm:spPr/>
      <dgm:t>
        <a:bodyPr/>
        <a:lstStyle/>
        <a:p>
          <a:endParaRPr lang="en-US"/>
        </a:p>
      </dgm:t>
    </dgm:pt>
    <dgm:pt modelId="{8DF3A0D2-58BA-4D3F-B24E-A4D1289A6896}" type="sibTrans" cxnId="{27FD2882-F5AB-45A6-A239-FC561979F37E}">
      <dgm:prSet/>
      <dgm:spPr/>
      <dgm:t>
        <a:bodyPr/>
        <a:lstStyle/>
        <a:p>
          <a:endParaRPr lang="en-US"/>
        </a:p>
      </dgm:t>
    </dgm:pt>
    <dgm:pt modelId="{3471B8A5-8F25-4DFD-BDBF-F4277892AEC1}">
      <dgm:prSet custT="1"/>
      <dgm:spPr>
        <a:solidFill>
          <a:srgbClr val="7E9DEA"/>
        </a:solidFill>
      </dgm:spPr>
      <dgm:t>
        <a:bodyPr/>
        <a:lstStyle/>
        <a:p>
          <a:r>
            <a:rPr lang="en-US" sz="1800" b="1"/>
            <a:t>Can the Owner or Compliance Officer also serve as a Supervisor?</a:t>
          </a:r>
          <a:endParaRPr lang="en-US" sz="1800"/>
        </a:p>
      </dgm:t>
    </dgm:pt>
    <dgm:pt modelId="{7678525C-6774-4C01-9FD8-E5CD755FE597}" type="parTrans" cxnId="{CBED3563-09B1-4372-B1CA-4D7E93666FF2}">
      <dgm:prSet/>
      <dgm:spPr/>
      <dgm:t>
        <a:bodyPr/>
        <a:lstStyle/>
        <a:p>
          <a:endParaRPr lang="en-US"/>
        </a:p>
      </dgm:t>
    </dgm:pt>
    <dgm:pt modelId="{30A7908C-EEE1-4513-933B-9084D77CEAF8}" type="sibTrans" cxnId="{CBED3563-09B1-4372-B1CA-4D7E93666FF2}">
      <dgm:prSet/>
      <dgm:spPr/>
      <dgm:t>
        <a:bodyPr/>
        <a:lstStyle/>
        <a:p>
          <a:endParaRPr lang="en-US"/>
        </a:p>
      </dgm:t>
    </dgm:pt>
    <dgm:pt modelId="{EAD58402-DB06-4B01-9E13-6306FDBF0064}">
      <dgm:prSet custT="1"/>
      <dgm:spPr/>
      <dgm:t>
        <a:bodyPr/>
        <a:lstStyle/>
        <a:p>
          <a:pPr>
            <a:buFont typeface="Wingdings" panose="05000000000000000000" pitchFamily="2" charset="2"/>
            <a:buChar char="§"/>
          </a:pPr>
          <a:r>
            <a:rPr lang="en-US" sz="1400" kern="1200">
              <a:solidFill>
                <a:schemeClr val="tx2">
                  <a:lumMod val="75000"/>
                  <a:lumOff val="25000"/>
                </a:schemeClr>
              </a:solidFill>
            </a:rPr>
            <a:t>No. Owners and Compliance Officers cannot serve as Supervisors or DCWs.</a:t>
          </a:r>
          <a:r>
            <a:rPr lang="en-US" sz="1400" kern="1200"/>
            <a:t> </a:t>
          </a:r>
          <a:r>
            <a:rPr lang="en-US" sz="1400" kern="1200">
              <a:solidFill>
                <a:srgbClr val="0E2841">
                  <a:lumMod val="75000"/>
                  <a:lumOff val="25000"/>
                </a:srgbClr>
              </a:solidFill>
              <a:latin typeface="Aptos" panose="02110004020202020204"/>
              <a:ea typeface="+mn-ea"/>
              <a:cs typeface="+mn-cs"/>
            </a:rPr>
            <a:t>The organizational chart defines your agency’s chain of command, this is the formal, top-down hierarchy within an organization that defines reporting relationships, decision-making power, and lines of communication. It establishes a continuous line of authority from senior leadership down to frontline employees. </a:t>
          </a:r>
        </a:p>
      </dgm:t>
    </dgm:pt>
    <dgm:pt modelId="{1D9900DB-DDB2-4ECB-9E03-D1078747D67D}" type="parTrans" cxnId="{5458B889-37AC-416C-AC38-CD5FB2C0AC63}">
      <dgm:prSet/>
      <dgm:spPr/>
      <dgm:t>
        <a:bodyPr/>
        <a:lstStyle/>
        <a:p>
          <a:endParaRPr lang="en-US"/>
        </a:p>
      </dgm:t>
    </dgm:pt>
    <dgm:pt modelId="{2C7353E2-9179-44AB-BC0C-79CCB0CB2CA1}" type="sibTrans" cxnId="{5458B889-37AC-416C-AC38-CD5FB2C0AC63}">
      <dgm:prSet/>
      <dgm:spPr/>
      <dgm:t>
        <a:bodyPr/>
        <a:lstStyle/>
        <a:p>
          <a:endParaRPr lang="en-US"/>
        </a:p>
      </dgm:t>
    </dgm:pt>
    <dgm:pt modelId="{532D2AB6-2E98-4436-8C23-5589DA914BA4}">
      <dgm:prSet custT="1"/>
      <dgm:spPr>
        <a:solidFill>
          <a:srgbClr val="7E9DEA"/>
        </a:solidFill>
      </dgm:spPr>
      <dgm:t>
        <a:bodyPr/>
        <a:lstStyle/>
        <a:p>
          <a:r>
            <a:rPr lang="en-US" sz="1800" b="1"/>
            <a:t>How do I expand my service area or relocate my business?</a:t>
          </a:r>
          <a:endParaRPr lang="en-US" sz="1800"/>
        </a:p>
      </dgm:t>
    </dgm:pt>
    <dgm:pt modelId="{F23D9905-DC0C-42FD-A6C8-F80158CBB845}" type="parTrans" cxnId="{51008D49-79A1-4A71-91E0-337D23F7E942}">
      <dgm:prSet/>
      <dgm:spPr/>
      <dgm:t>
        <a:bodyPr/>
        <a:lstStyle/>
        <a:p>
          <a:endParaRPr lang="en-US"/>
        </a:p>
      </dgm:t>
    </dgm:pt>
    <dgm:pt modelId="{BB35D585-C1BF-4315-97F7-2B4EBF19C51F}" type="sibTrans" cxnId="{51008D49-79A1-4A71-91E0-337D23F7E942}">
      <dgm:prSet/>
      <dgm:spPr/>
      <dgm:t>
        <a:bodyPr/>
        <a:lstStyle/>
        <a:p>
          <a:endParaRPr lang="en-US"/>
        </a:p>
      </dgm:t>
    </dgm:pt>
    <dgm:pt modelId="{15C9BA47-3407-47CC-9671-5826ED3C1B0E}">
      <dgm:prSet custT="1"/>
      <dgm:spPr/>
      <dgm:t>
        <a:bodyPr/>
        <a:lstStyle/>
        <a:p>
          <a:pPr>
            <a:buFont typeface="Wingdings" panose="05000000000000000000" pitchFamily="2" charset="2"/>
            <a:buChar char="§"/>
          </a:pPr>
          <a:r>
            <a:rPr lang="en-US" sz="1400">
              <a:solidFill>
                <a:schemeClr val="tx2">
                  <a:lumMod val="75000"/>
                  <a:lumOff val="25000"/>
                </a:schemeClr>
              </a:solidFill>
            </a:rPr>
            <a:t>Send an email to </a:t>
          </a:r>
          <a:r>
            <a:rPr lang="en-US" sz="1400" b="1" u="sng">
              <a:solidFill>
                <a:srgbClr val="7E9DEA"/>
              </a:solidFill>
            </a:rPr>
            <a:t>HCBSProviders@medicaid.ms.gov </a:t>
          </a:r>
          <a:r>
            <a:rPr lang="en-US" sz="1400">
              <a:solidFill>
                <a:schemeClr val="tx2">
                  <a:lumMod val="75000"/>
                  <a:lumOff val="25000"/>
                </a:schemeClr>
              </a:solidFill>
            </a:rPr>
            <a:t>with your inquiry and we will send the appropriate SmartSheet for your agency to complete.</a:t>
          </a:r>
        </a:p>
      </dgm:t>
    </dgm:pt>
    <dgm:pt modelId="{5282B616-CFCC-4E8A-BC3F-E6A4C9EB4266}" type="parTrans" cxnId="{2EF334B7-473A-4731-9E18-435B96F37DD8}">
      <dgm:prSet/>
      <dgm:spPr/>
      <dgm:t>
        <a:bodyPr/>
        <a:lstStyle/>
        <a:p>
          <a:endParaRPr lang="en-US"/>
        </a:p>
      </dgm:t>
    </dgm:pt>
    <dgm:pt modelId="{521DD8DC-AEA8-47B9-968B-1EA43B03CA5A}" type="sibTrans" cxnId="{2EF334B7-473A-4731-9E18-435B96F37DD8}">
      <dgm:prSet/>
      <dgm:spPr/>
      <dgm:t>
        <a:bodyPr/>
        <a:lstStyle/>
        <a:p>
          <a:endParaRPr lang="en-US"/>
        </a:p>
      </dgm:t>
    </dgm:pt>
    <dgm:pt modelId="{73D306F7-17BF-4A59-8288-A91BE9A44380}">
      <dgm:prSet custT="1"/>
      <dgm:spPr>
        <a:solidFill>
          <a:srgbClr val="7E9DEA"/>
        </a:solidFill>
      </dgm:spPr>
      <dgm:t>
        <a:bodyPr/>
        <a:lstStyle/>
        <a:p>
          <a:r>
            <a:rPr lang="en-US" sz="1800" b="1"/>
            <a:t>How much should DCWs be paid?</a:t>
          </a:r>
          <a:endParaRPr lang="en-US" sz="1800"/>
        </a:p>
      </dgm:t>
    </dgm:pt>
    <dgm:pt modelId="{D7CD0CC0-AEA0-40DF-A546-6776C79DDF5F}" type="parTrans" cxnId="{75AB208E-F3A4-42CA-8C9F-6D66FC907AAA}">
      <dgm:prSet/>
      <dgm:spPr/>
      <dgm:t>
        <a:bodyPr/>
        <a:lstStyle/>
        <a:p>
          <a:endParaRPr lang="en-US"/>
        </a:p>
      </dgm:t>
    </dgm:pt>
    <dgm:pt modelId="{B817791D-DBB7-4F93-92C1-8FE2383692D1}" type="sibTrans" cxnId="{75AB208E-F3A4-42CA-8C9F-6D66FC907AAA}">
      <dgm:prSet/>
      <dgm:spPr/>
      <dgm:t>
        <a:bodyPr/>
        <a:lstStyle/>
        <a:p>
          <a:endParaRPr lang="en-US"/>
        </a:p>
      </dgm:t>
    </dgm:pt>
    <dgm:pt modelId="{069B1BB8-72FA-455C-B92F-F328E9AC4DD9}">
      <dgm:prSet custT="1"/>
      <dgm:spPr/>
      <dgm:t>
        <a:bodyPr/>
        <a:lstStyle/>
        <a:p>
          <a:pPr>
            <a:buFont typeface="Wingdings" panose="05000000000000000000" pitchFamily="2" charset="2"/>
            <a:buChar char="§"/>
          </a:pPr>
          <a:r>
            <a:rPr lang="en-US" sz="1400">
              <a:solidFill>
                <a:schemeClr val="tx2">
                  <a:lumMod val="75000"/>
                  <a:lumOff val="25000"/>
                </a:schemeClr>
              </a:solidFill>
            </a:rPr>
            <a:t>Our office requires providers to comply with all state and federal laws and regulations and labor laws. You can contact the Department of Labor concerning basic wage standards. </a:t>
          </a:r>
          <a:r>
            <a:rPr lang="en-US" sz="1400" b="1">
              <a:solidFill>
                <a:srgbClr val="7E9DEA"/>
              </a:solidFill>
              <a:hlinkClick xmlns:r="http://schemas.openxmlformats.org/officeDocument/2006/relationships" r:id="rId1">
                <a:extLst>
                  <a:ext uri="{A12FA001-AC4F-418D-AE19-62706E023703}">
                    <ahyp:hlinkClr xmlns:ahyp="http://schemas.microsoft.com/office/drawing/2018/hyperlinkcolor" val="tx"/>
                  </a:ext>
                </a:extLst>
              </a:hlinkClick>
            </a:rPr>
            <a:t>https://www.dol.gov/agencies/whd</a:t>
          </a:r>
          <a:endParaRPr lang="en-US" sz="1400" b="1">
            <a:solidFill>
              <a:srgbClr val="7E9DEA"/>
            </a:solidFill>
          </a:endParaRPr>
        </a:p>
      </dgm:t>
    </dgm:pt>
    <dgm:pt modelId="{76F44957-FFDC-4B31-A865-59119919E714}" type="parTrans" cxnId="{D1F32928-3016-4D17-8008-9FB256E14367}">
      <dgm:prSet/>
      <dgm:spPr/>
      <dgm:t>
        <a:bodyPr/>
        <a:lstStyle/>
        <a:p>
          <a:endParaRPr lang="en-US"/>
        </a:p>
      </dgm:t>
    </dgm:pt>
    <dgm:pt modelId="{9F2607A6-D335-4E6A-8FC7-22DBFE0C6534}" type="sibTrans" cxnId="{D1F32928-3016-4D17-8008-9FB256E14367}">
      <dgm:prSet/>
      <dgm:spPr/>
      <dgm:t>
        <a:bodyPr/>
        <a:lstStyle/>
        <a:p>
          <a:endParaRPr lang="en-US"/>
        </a:p>
      </dgm:t>
    </dgm:pt>
    <dgm:pt modelId="{70700443-B364-491E-8E1B-1AC61F5D928B}" type="pres">
      <dgm:prSet presAssocID="{EDD48CE5-58D9-40E4-8F7B-A36B84755721}" presName="linear" presStyleCnt="0">
        <dgm:presLayoutVars>
          <dgm:animLvl val="lvl"/>
          <dgm:resizeHandles val="exact"/>
        </dgm:presLayoutVars>
      </dgm:prSet>
      <dgm:spPr/>
    </dgm:pt>
    <dgm:pt modelId="{101B37FC-CF87-42B5-98EF-32FB17B6565C}" type="pres">
      <dgm:prSet presAssocID="{389AB208-2B22-48D8-9440-338687C65DDC}" presName="parentText" presStyleLbl="node1" presStyleIdx="0" presStyleCnt="5" custScaleY="38339">
        <dgm:presLayoutVars>
          <dgm:chMax val="0"/>
          <dgm:bulletEnabled val="1"/>
        </dgm:presLayoutVars>
      </dgm:prSet>
      <dgm:spPr/>
    </dgm:pt>
    <dgm:pt modelId="{7A8C58B2-F8D1-4029-A1E3-8A9EB4E07BF4}" type="pres">
      <dgm:prSet presAssocID="{389AB208-2B22-48D8-9440-338687C65DDC}" presName="childText" presStyleLbl="revTx" presStyleIdx="0" presStyleCnt="5">
        <dgm:presLayoutVars>
          <dgm:bulletEnabled val="1"/>
        </dgm:presLayoutVars>
      </dgm:prSet>
      <dgm:spPr/>
    </dgm:pt>
    <dgm:pt modelId="{C0F85A27-DFBC-4A74-9BB6-77675A07B74B}" type="pres">
      <dgm:prSet presAssocID="{C38E1F83-DAA2-4975-B5BB-5ABA9358D6FC}" presName="parentText" presStyleLbl="node1" presStyleIdx="1" presStyleCnt="5" custScaleY="25686">
        <dgm:presLayoutVars>
          <dgm:chMax val="0"/>
          <dgm:bulletEnabled val="1"/>
        </dgm:presLayoutVars>
      </dgm:prSet>
      <dgm:spPr/>
    </dgm:pt>
    <dgm:pt modelId="{16720B73-7160-4C36-9E10-107E806C1F38}" type="pres">
      <dgm:prSet presAssocID="{C38E1F83-DAA2-4975-B5BB-5ABA9358D6FC}" presName="childText" presStyleLbl="revTx" presStyleIdx="1" presStyleCnt="5" custScaleY="78496">
        <dgm:presLayoutVars>
          <dgm:bulletEnabled val="1"/>
        </dgm:presLayoutVars>
      </dgm:prSet>
      <dgm:spPr/>
    </dgm:pt>
    <dgm:pt modelId="{757B3FCB-DD5F-4517-851A-F95729ADC615}" type="pres">
      <dgm:prSet presAssocID="{3471B8A5-8F25-4DFD-BDBF-F4277892AEC1}" presName="parentText" presStyleLbl="node1" presStyleIdx="2" presStyleCnt="5" custScaleY="35599">
        <dgm:presLayoutVars>
          <dgm:chMax val="0"/>
          <dgm:bulletEnabled val="1"/>
        </dgm:presLayoutVars>
      </dgm:prSet>
      <dgm:spPr/>
    </dgm:pt>
    <dgm:pt modelId="{8C20EDC7-BA21-4F19-A737-A223388FB794}" type="pres">
      <dgm:prSet presAssocID="{3471B8A5-8F25-4DFD-BDBF-F4277892AEC1}" presName="childText" presStyleLbl="revTx" presStyleIdx="2" presStyleCnt="5" custScaleY="104580">
        <dgm:presLayoutVars>
          <dgm:bulletEnabled val="1"/>
        </dgm:presLayoutVars>
      </dgm:prSet>
      <dgm:spPr/>
    </dgm:pt>
    <dgm:pt modelId="{ECFBFC0B-1CFD-44B6-A878-DEA3F06883DD}" type="pres">
      <dgm:prSet presAssocID="{532D2AB6-2E98-4436-8C23-5589DA914BA4}" presName="parentText" presStyleLbl="node1" presStyleIdx="3" presStyleCnt="5" custScaleY="42189">
        <dgm:presLayoutVars>
          <dgm:chMax val="0"/>
          <dgm:bulletEnabled val="1"/>
        </dgm:presLayoutVars>
      </dgm:prSet>
      <dgm:spPr/>
    </dgm:pt>
    <dgm:pt modelId="{672C7475-9D6E-4A03-9E16-960679506594}" type="pres">
      <dgm:prSet presAssocID="{532D2AB6-2E98-4436-8C23-5589DA914BA4}" presName="childText" presStyleLbl="revTx" presStyleIdx="3" presStyleCnt="5" custScaleY="60961">
        <dgm:presLayoutVars>
          <dgm:bulletEnabled val="1"/>
        </dgm:presLayoutVars>
      </dgm:prSet>
      <dgm:spPr/>
    </dgm:pt>
    <dgm:pt modelId="{581787A0-2951-49F2-BD4A-8CB1AEAF66AF}" type="pres">
      <dgm:prSet presAssocID="{73D306F7-17BF-4A59-8288-A91BE9A44380}" presName="parentText" presStyleLbl="node1" presStyleIdx="4" presStyleCnt="5" custScaleY="41991">
        <dgm:presLayoutVars>
          <dgm:chMax val="0"/>
          <dgm:bulletEnabled val="1"/>
        </dgm:presLayoutVars>
      </dgm:prSet>
      <dgm:spPr/>
    </dgm:pt>
    <dgm:pt modelId="{CBD40064-CCDD-45E4-AE32-285B0ADFD309}" type="pres">
      <dgm:prSet presAssocID="{73D306F7-17BF-4A59-8288-A91BE9A44380}" presName="childText" presStyleLbl="revTx" presStyleIdx="4" presStyleCnt="5">
        <dgm:presLayoutVars>
          <dgm:bulletEnabled val="1"/>
        </dgm:presLayoutVars>
      </dgm:prSet>
      <dgm:spPr/>
    </dgm:pt>
  </dgm:ptLst>
  <dgm:cxnLst>
    <dgm:cxn modelId="{101D6110-C803-433E-B38A-AF01EA501472}" type="presOf" srcId="{532D2AB6-2E98-4436-8C23-5589DA914BA4}" destId="{ECFBFC0B-1CFD-44B6-A878-DEA3F06883DD}" srcOrd="0" destOrd="0" presId="urn:microsoft.com/office/officeart/2005/8/layout/vList2"/>
    <dgm:cxn modelId="{1AD44315-47DD-4C93-99F5-421C368B1BAD}" type="presOf" srcId="{C38E1F83-DAA2-4975-B5BB-5ABA9358D6FC}" destId="{C0F85A27-DFBC-4A74-9BB6-77675A07B74B}" srcOrd="0" destOrd="0" presId="urn:microsoft.com/office/officeart/2005/8/layout/vList2"/>
    <dgm:cxn modelId="{B6E6FE17-5C7B-4B1A-BD0D-ADB0C6A0A165}" type="presOf" srcId="{EDD48CE5-58D9-40E4-8F7B-A36B84755721}" destId="{70700443-B364-491E-8E1B-1AC61F5D928B}" srcOrd="0" destOrd="0" presId="urn:microsoft.com/office/officeart/2005/8/layout/vList2"/>
    <dgm:cxn modelId="{D1F32928-3016-4D17-8008-9FB256E14367}" srcId="{73D306F7-17BF-4A59-8288-A91BE9A44380}" destId="{069B1BB8-72FA-455C-B92F-F328E9AC4DD9}" srcOrd="0" destOrd="0" parTransId="{76F44957-FFDC-4B31-A865-59119919E714}" sibTransId="{9F2607A6-D335-4E6A-8FC7-22DBFE0C6534}"/>
    <dgm:cxn modelId="{4E06C360-1421-4F88-82E3-442DEA1C97E8}" type="presOf" srcId="{EAD58402-DB06-4B01-9E13-6306FDBF0064}" destId="{8C20EDC7-BA21-4F19-A737-A223388FB794}" srcOrd="0" destOrd="0" presId="urn:microsoft.com/office/officeart/2005/8/layout/vList2"/>
    <dgm:cxn modelId="{CBED3563-09B1-4372-B1CA-4D7E93666FF2}" srcId="{EDD48CE5-58D9-40E4-8F7B-A36B84755721}" destId="{3471B8A5-8F25-4DFD-BDBF-F4277892AEC1}" srcOrd="2" destOrd="0" parTransId="{7678525C-6774-4C01-9FD8-E5CD755FE597}" sibTransId="{30A7908C-EEE1-4513-933B-9084D77CEAF8}"/>
    <dgm:cxn modelId="{51008D49-79A1-4A71-91E0-337D23F7E942}" srcId="{EDD48CE5-58D9-40E4-8F7B-A36B84755721}" destId="{532D2AB6-2E98-4436-8C23-5589DA914BA4}" srcOrd="3" destOrd="0" parTransId="{F23D9905-DC0C-42FD-A6C8-F80158CBB845}" sibTransId="{BB35D585-C1BF-4315-97F7-2B4EBF19C51F}"/>
    <dgm:cxn modelId="{4BE6146F-6A4A-427C-9E78-EE08B9889D98}" type="presOf" srcId="{15C9BA47-3407-47CC-9671-5826ED3C1B0E}" destId="{672C7475-9D6E-4A03-9E16-960679506594}" srcOrd="0" destOrd="0" presId="urn:microsoft.com/office/officeart/2005/8/layout/vList2"/>
    <dgm:cxn modelId="{06326B80-43B7-4D26-8D22-473BE8011DD0}" type="presOf" srcId="{069B1BB8-72FA-455C-B92F-F328E9AC4DD9}" destId="{CBD40064-CCDD-45E4-AE32-285B0ADFD309}" srcOrd="0" destOrd="0" presId="urn:microsoft.com/office/officeart/2005/8/layout/vList2"/>
    <dgm:cxn modelId="{27FD2882-F5AB-45A6-A239-FC561979F37E}" srcId="{C38E1F83-DAA2-4975-B5BB-5ABA9358D6FC}" destId="{C26563FD-D692-4B24-8EF6-B759AB100C08}" srcOrd="0" destOrd="0" parTransId="{8724C3FB-AEF0-4F12-B2B4-9BFDA39EF58A}" sibTransId="{8DF3A0D2-58BA-4D3F-B24E-A4D1289A6896}"/>
    <dgm:cxn modelId="{A295F588-3DC0-4070-B4ED-C9FD6C687D22}" type="presOf" srcId="{389AB208-2B22-48D8-9440-338687C65DDC}" destId="{101B37FC-CF87-42B5-98EF-32FB17B6565C}" srcOrd="0" destOrd="0" presId="urn:microsoft.com/office/officeart/2005/8/layout/vList2"/>
    <dgm:cxn modelId="{5458B889-37AC-416C-AC38-CD5FB2C0AC63}" srcId="{3471B8A5-8F25-4DFD-BDBF-F4277892AEC1}" destId="{EAD58402-DB06-4B01-9E13-6306FDBF0064}" srcOrd="0" destOrd="0" parTransId="{1D9900DB-DDB2-4ECB-9E03-D1078747D67D}" sibTransId="{2C7353E2-9179-44AB-BC0C-79CCB0CB2CA1}"/>
    <dgm:cxn modelId="{75AB208E-F3A4-42CA-8C9F-6D66FC907AAA}" srcId="{EDD48CE5-58D9-40E4-8F7B-A36B84755721}" destId="{73D306F7-17BF-4A59-8288-A91BE9A44380}" srcOrd="4" destOrd="0" parTransId="{D7CD0CC0-AEA0-40DF-A546-6776C79DDF5F}" sibTransId="{B817791D-DBB7-4F93-92C1-8FE2383692D1}"/>
    <dgm:cxn modelId="{05DB249A-F212-4306-B8F8-27505DA04142}" type="presOf" srcId="{73D306F7-17BF-4A59-8288-A91BE9A44380}" destId="{581787A0-2951-49F2-BD4A-8CB1AEAF66AF}" srcOrd="0" destOrd="0" presId="urn:microsoft.com/office/officeart/2005/8/layout/vList2"/>
    <dgm:cxn modelId="{2EF334B7-473A-4731-9E18-435B96F37DD8}" srcId="{532D2AB6-2E98-4436-8C23-5589DA914BA4}" destId="{15C9BA47-3407-47CC-9671-5826ED3C1B0E}" srcOrd="0" destOrd="0" parTransId="{5282B616-CFCC-4E8A-BC3F-E6A4C9EB4266}" sibTransId="{521DD8DC-AEA8-47B9-968B-1EA43B03CA5A}"/>
    <dgm:cxn modelId="{F57CA3C8-D67F-4E7E-BA74-3FBAEC5F00BF}" srcId="{389AB208-2B22-48D8-9440-338687C65DDC}" destId="{B46AB264-B418-4129-8C03-AE14E5E2D158}" srcOrd="0" destOrd="0" parTransId="{7C2F1C5D-687F-458E-BAF9-9B76AD0595A1}" sibTransId="{83097554-A8C4-4CA8-8BA3-73FF6C3D55E9}"/>
    <dgm:cxn modelId="{A1F0BECE-41EE-4213-98D8-E162DB88826C}" type="presOf" srcId="{3471B8A5-8F25-4DFD-BDBF-F4277892AEC1}" destId="{757B3FCB-DD5F-4517-851A-F95729ADC615}" srcOrd="0" destOrd="0" presId="urn:microsoft.com/office/officeart/2005/8/layout/vList2"/>
    <dgm:cxn modelId="{CCDAF7DE-D6F2-4515-BC6D-3BEFC3AE1065}" srcId="{EDD48CE5-58D9-40E4-8F7B-A36B84755721}" destId="{389AB208-2B22-48D8-9440-338687C65DDC}" srcOrd="0" destOrd="0" parTransId="{FB1EA365-2232-4124-B602-E0E2A1A72BA2}" sibTransId="{2682F675-60CC-4BE4-941F-89E60D43BB6D}"/>
    <dgm:cxn modelId="{F16425E5-C471-4D2C-A45A-C2B445CAD2AD}" type="presOf" srcId="{B46AB264-B418-4129-8C03-AE14E5E2D158}" destId="{7A8C58B2-F8D1-4029-A1E3-8A9EB4E07BF4}" srcOrd="0" destOrd="0" presId="urn:microsoft.com/office/officeart/2005/8/layout/vList2"/>
    <dgm:cxn modelId="{FE1F76E5-E1E8-401A-A166-B60E34409FC4}" type="presOf" srcId="{C26563FD-D692-4B24-8EF6-B759AB100C08}" destId="{16720B73-7160-4C36-9E10-107E806C1F38}" srcOrd="0" destOrd="0" presId="urn:microsoft.com/office/officeart/2005/8/layout/vList2"/>
    <dgm:cxn modelId="{2849DBFA-C457-45A4-9A12-8A859318016A}" srcId="{EDD48CE5-58D9-40E4-8F7B-A36B84755721}" destId="{C38E1F83-DAA2-4975-B5BB-5ABA9358D6FC}" srcOrd="1" destOrd="0" parTransId="{649DBCF1-34C2-4730-9523-DEE2388BC3B9}" sibTransId="{6B3A5330-F0A9-49D2-A2FD-02F1B7AE3712}"/>
    <dgm:cxn modelId="{BAE6B603-7927-4AA4-87EF-A1A3F8A2A932}" type="presParOf" srcId="{70700443-B364-491E-8E1B-1AC61F5D928B}" destId="{101B37FC-CF87-42B5-98EF-32FB17B6565C}" srcOrd="0" destOrd="0" presId="urn:microsoft.com/office/officeart/2005/8/layout/vList2"/>
    <dgm:cxn modelId="{1ADA0598-F42F-4A03-98FD-F82BAC2A2319}" type="presParOf" srcId="{70700443-B364-491E-8E1B-1AC61F5D928B}" destId="{7A8C58B2-F8D1-4029-A1E3-8A9EB4E07BF4}" srcOrd="1" destOrd="0" presId="urn:microsoft.com/office/officeart/2005/8/layout/vList2"/>
    <dgm:cxn modelId="{20269F9F-A61D-4F00-9862-4118F84AADF4}" type="presParOf" srcId="{70700443-B364-491E-8E1B-1AC61F5D928B}" destId="{C0F85A27-DFBC-4A74-9BB6-77675A07B74B}" srcOrd="2" destOrd="0" presId="urn:microsoft.com/office/officeart/2005/8/layout/vList2"/>
    <dgm:cxn modelId="{CD81CB19-2DB2-4535-9296-B3E6FFE08229}" type="presParOf" srcId="{70700443-B364-491E-8E1B-1AC61F5D928B}" destId="{16720B73-7160-4C36-9E10-107E806C1F38}" srcOrd="3" destOrd="0" presId="urn:microsoft.com/office/officeart/2005/8/layout/vList2"/>
    <dgm:cxn modelId="{0780B36D-EF36-4CDB-B348-70A4551E4335}" type="presParOf" srcId="{70700443-B364-491E-8E1B-1AC61F5D928B}" destId="{757B3FCB-DD5F-4517-851A-F95729ADC615}" srcOrd="4" destOrd="0" presId="urn:microsoft.com/office/officeart/2005/8/layout/vList2"/>
    <dgm:cxn modelId="{F9AC50B5-721D-422F-88C1-FF78EE8BBE85}" type="presParOf" srcId="{70700443-B364-491E-8E1B-1AC61F5D928B}" destId="{8C20EDC7-BA21-4F19-A737-A223388FB794}" srcOrd="5" destOrd="0" presId="urn:microsoft.com/office/officeart/2005/8/layout/vList2"/>
    <dgm:cxn modelId="{E8B82681-ED21-4BE7-8986-561493BAD80C}" type="presParOf" srcId="{70700443-B364-491E-8E1B-1AC61F5D928B}" destId="{ECFBFC0B-1CFD-44B6-A878-DEA3F06883DD}" srcOrd="6" destOrd="0" presId="urn:microsoft.com/office/officeart/2005/8/layout/vList2"/>
    <dgm:cxn modelId="{2706C598-00C1-4F12-A104-39AF1024B1CE}" type="presParOf" srcId="{70700443-B364-491E-8E1B-1AC61F5D928B}" destId="{672C7475-9D6E-4A03-9E16-960679506594}" srcOrd="7" destOrd="0" presId="urn:microsoft.com/office/officeart/2005/8/layout/vList2"/>
    <dgm:cxn modelId="{D05432D2-F718-4440-B869-0591ED87B5CC}" type="presParOf" srcId="{70700443-B364-491E-8E1B-1AC61F5D928B}" destId="{581787A0-2951-49F2-BD4A-8CB1AEAF66AF}" srcOrd="8" destOrd="0" presId="urn:microsoft.com/office/officeart/2005/8/layout/vList2"/>
    <dgm:cxn modelId="{0BB53886-AFB0-4FBD-8045-2CA83FE14DE5}" type="presParOf" srcId="{70700443-B364-491E-8E1B-1AC61F5D928B}" destId="{CBD40064-CCDD-45E4-AE32-285B0ADFD309}"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7A54D83-D6FD-4ACE-8428-39ACEABC5161}"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CA049CAF-C7AC-4A18-ACA2-E8C1213C78B6}">
      <dgm:prSet/>
      <dgm:spPr>
        <a:solidFill>
          <a:srgbClr val="7E9DEA"/>
        </a:solidFill>
      </dgm:spPr>
      <dgm:t>
        <a:bodyPr/>
        <a:lstStyle/>
        <a:p>
          <a:r>
            <a:rPr lang="en-US" b="1"/>
            <a:t>Mississippi Planning and Development District</a:t>
          </a:r>
          <a:endParaRPr lang="en-US"/>
        </a:p>
      </dgm:t>
    </dgm:pt>
    <dgm:pt modelId="{32F19BED-6E39-45CE-BB9C-DE62F1EF848D}" type="parTrans" cxnId="{0C2BDAED-15C0-49D9-8C33-BFFA1BAD7EFC}">
      <dgm:prSet/>
      <dgm:spPr/>
      <dgm:t>
        <a:bodyPr/>
        <a:lstStyle/>
        <a:p>
          <a:endParaRPr lang="en-US"/>
        </a:p>
      </dgm:t>
    </dgm:pt>
    <dgm:pt modelId="{0CC0CACA-CC81-4583-9E20-791494CD0831}" type="sibTrans" cxnId="{0C2BDAED-15C0-49D9-8C33-BFFA1BAD7EFC}">
      <dgm:prSet/>
      <dgm:spPr/>
      <dgm:t>
        <a:bodyPr/>
        <a:lstStyle/>
        <a:p>
          <a:endParaRPr lang="en-US"/>
        </a:p>
      </dgm:t>
    </dgm:pt>
    <dgm:pt modelId="{3EA2E5D0-CFE2-4BD8-872E-623F9B8B418E}">
      <dgm:prSet/>
      <dgm:spPr>
        <a:solidFill>
          <a:srgbClr val="7E9DEA"/>
        </a:solidFill>
      </dgm:spPr>
      <dgm:t>
        <a:bodyPr/>
        <a:lstStyle/>
        <a:p>
          <a:r>
            <a:rPr lang="en-US" b="1"/>
            <a:t>Phone</a:t>
          </a:r>
          <a:r>
            <a:rPr lang="en-US"/>
            <a:t>: 844-822-4622</a:t>
          </a:r>
        </a:p>
      </dgm:t>
    </dgm:pt>
    <dgm:pt modelId="{27DCD61F-A08B-4ACF-8568-66BFBD1A729C}" type="parTrans" cxnId="{4059BCD6-4A40-48B9-B2B5-511DEADFB3B6}">
      <dgm:prSet/>
      <dgm:spPr/>
      <dgm:t>
        <a:bodyPr/>
        <a:lstStyle/>
        <a:p>
          <a:endParaRPr lang="en-US"/>
        </a:p>
      </dgm:t>
    </dgm:pt>
    <dgm:pt modelId="{4FB7022D-BEBA-4DDD-B372-25BD158B1983}" type="sibTrans" cxnId="{4059BCD6-4A40-48B9-B2B5-511DEADFB3B6}">
      <dgm:prSet/>
      <dgm:spPr/>
      <dgm:t>
        <a:bodyPr/>
        <a:lstStyle/>
        <a:p>
          <a:endParaRPr lang="en-US"/>
        </a:p>
      </dgm:t>
    </dgm:pt>
    <dgm:pt modelId="{71AA8183-1D7A-417F-85EC-A3565023E027}">
      <dgm:prSet/>
      <dgm:spPr>
        <a:solidFill>
          <a:srgbClr val="7E9DEA"/>
        </a:solidFill>
      </dgm:spPr>
      <dgm:t>
        <a:bodyPr/>
        <a:lstStyle/>
        <a:p>
          <a:r>
            <a:rPr lang="en-US" b="1"/>
            <a:t>Email</a:t>
          </a:r>
          <a:r>
            <a:rPr lang="en-US"/>
            <a:t>:  </a:t>
          </a:r>
          <a:r>
            <a:rPr lang="en-US" b="1" u="sng"/>
            <a:t>mail@mspdds.com</a:t>
          </a:r>
          <a:endParaRPr lang="en-US"/>
        </a:p>
      </dgm:t>
    </dgm:pt>
    <dgm:pt modelId="{36AF1AFA-B7C0-4E29-9315-687BB00AB853}" type="parTrans" cxnId="{B05C3998-D186-446C-B59E-5BAB79486402}">
      <dgm:prSet/>
      <dgm:spPr/>
      <dgm:t>
        <a:bodyPr/>
        <a:lstStyle/>
        <a:p>
          <a:endParaRPr lang="en-US"/>
        </a:p>
      </dgm:t>
    </dgm:pt>
    <dgm:pt modelId="{4F408E79-C794-4093-A0DE-4733EF444EF5}" type="sibTrans" cxnId="{B05C3998-D186-446C-B59E-5BAB79486402}">
      <dgm:prSet/>
      <dgm:spPr/>
      <dgm:t>
        <a:bodyPr/>
        <a:lstStyle/>
        <a:p>
          <a:endParaRPr lang="en-US"/>
        </a:p>
      </dgm:t>
    </dgm:pt>
    <dgm:pt modelId="{280B6B5C-EEDA-425E-B462-CA15FBA5A98F}" type="pres">
      <dgm:prSet presAssocID="{F7A54D83-D6FD-4ACE-8428-39ACEABC5161}" presName="linear" presStyleCnt="0">
        <dgm:presLayoutVars>
          <dgm:animLvl val="lvl"/>
          <dgm:resizeHandles val="exact"/>
        </dgm:presLayoutVars>
      </dgm:prSet>
      <dgm:spPr/>
    </dgm:pt>
    <dgm:pt modelId="{013CDD74-81AF-43EE-A48C-8825E27FCD44}" type="pres">
      <dgm:prSet presAssocID="{CA049CAF-C7AC-4A18-ACA2-E8C1213C78B6}" presName="parentText" presStyleLbl="node1" presStyleIdx="0" presStyleCnt="3">
        <dgm:presLayoutVars>
          <dgm:chMax val="0"/>
          <dgm:bulletEnabled val="1"/>
        </dgm:presLayoutVars>
      </dgm:prSet>
      <dgm:spPr/>
    </dgm:pt>
    <dgm:pt modelId="{66475BC4-3070-42BC-A9CC-9C455FDE6969}" type="pres">
      <dgm:prSet presAssocID="{0CC0CACA-CC81-4583-9E20-791494CD0831}" presName="spacer" presStyleCnt="0"/>
      <dgm:spPr/>
    </dgm:pt>
    <dgm:pt modelId="{C32894DE-CD29-45F2-9247-AEF47D863EAA}" type="pres">
      <dgm:prSet presAssocID="{3EA2E5D0-CFE2-4BD8-872E-623F9B8B418E}" presName="parentText" presStyleLbl="node1" presStyleIdx="1" presStyleCnt="3">
        <dgm:presLayoutVars>
          <dgm:chMax val="0"/>
          <dgm:bulletEnabled val="1"/>
        </dgm:presLayoutVars>
      </dgm:prSet>
      <dgm:spPr/>
    </dgm:pt>
    <dgm:pt modelId="{D3F8C704-5D9F-4EDA-8531-83943B6DDCAF}" type="pres">
      <dgm:prSet presAssocID="{4FB7022D-BEBA-4DDD-B372-25BD158B1983}" presName="spacer" presStyleCnt="0"/>
      <dgm:spPr/>
    </dgm:pt>
    <dgm:pt modelId="{685A8B2B-A129-48D0-B558-F6A90FF1BAC2}" type="pres">
      <dgm:prSet presAssocID="{71AA8183-1D7A-417F-85EC-A3565023E027}" presName="parentText" presStyleLbl="node1" presStyleIdx="2" presStyleCnt="3">
        <dgm:presLayoutVars>
          <dgm:chMax val="0"/>
          <dgm:bulletEnabled val="1"/>
        </dgm:presLayoutVars>
      </dgm:prSet>
      <dgm:spPr/>
    </dgm:pt>
  </dgm:ptLst>
  <dgm:cxnLst>
    <dgm:cxn modelId="{0B921603-6555-4BCA-BF2B-72ECA3925707}" type="presOf" srcId="{3EA2E5D0-CFE2-4BD8-872E-623F9B8B418E}" destId="{C32894DE-CD29-45F2-9247-AEF47D863EAA}" srcOrd="0" destOrd="0" presId="urn:microsoft.com/office/officeart/2005/8/layout/vList2"/>
    <dgm:cxn modelId="{41936965-3EC9-42B6-8A2E-99BA68CC0A80}" type="presOf" srcId="{71AA8183-1D7A-417F-85EC-A3565023E027}" destId="{685A8B2B-A129-48D0-B558-F6A90FF1BAC2}" srcOrd="0" destOrd="0" presId="urn:microsoft.com/office/officeart/2005/8/layout/vList2"/>
    <dgm:cxn modelId="{E2755170-83DA-4359-9F09-4BC8E7E83EBE}" type="presOf" srcId="{CA049CAF-C7AC-4A18-ACA2-E8C1213C78B6}" destId="{013CDD74-81AF-43EE-A48C-8825E27FCD44}" srcOrd="0" destOrd="0" presId="urn:microsoft.com/office/officeart/2005/8/layout/vList2"/>
    <dgm:cxn modelId="{B05C3998-D186-446C-B59E-5BAB79486402}" srcId="{F7A54D83-D6FD-4ACE-8428-39ACEABC5161}" destId="{71AA8183-1D7A-417F-85EC-A3565023E027}" srcOrd="2" destOrd="0" parTransId="{36AF1AFA-B7C0-4E29-9315-687BB00AB853}" sibTransId="{4F408E79-C794-4093-A0DE-4733EF444EF5}"/>
    <dgm:cxn modelId="{656DC3C3-3B64-4727-AEEF-F034AF0B218A}" type="presOf" srcId="{F7A54D83-D6FD-4ACE-8428-39ACEABC5161}" destId="{280B6B5C-EEDA-425E-B462-CA15FBA5A98F}" srcOrd="0" destOrd="0" presId="urn:microsoft.com/office/officeart/2005/8/layout/vList2"/>
    <dgm:cxn modelId="{4059BCD6-4A40-48B9-B2B5-511DEADFB3B6}" srcId="{F7A54D83-D6FD-4ACE-8428-39ACEABC5161}" destId="{3EA2E5D0-CFE2-4BD8-872E-623F9B8B418E}" srcOrd="1" destOrd="0" parTransId="{27DCD61F-A08B-4ACF-8568-66BFBD1A729C}" sibTransId="{4FB7022D-BEBA-4DDD-B372-25BD158B1983}"/>
    <dgm:cxn modelId="{0C2BDAED-15C0-49D9-8C33-BFFA1BAD7EFC}" srcId="{F7A54D83-D6FD-4ACE-8428-39ACEABC5161}" destId="{CA049CAF-C7AC-4A18-ACA2-E8C1213C78B6}" srcOrd="0" destOrd="0" parTransId="{32F19BED-6E39-45CE-BB9C-DE62F1EF848D}" sibTransId="{0CC0CACA-CC81-4583-9E20-791494CD0831}"/>
    <dgm:cxn modelId="{DDE86720-3BE4-4385-88FC-FE8C73E5207E}" type="presParOf" srcId="{280B6B5C-EEDA-425E-B462-CA15FBA5A98F}" destId="{013CDD74-81AF-43EE-A48C-8825E27FCD44}" srcOrd="0" destOrd="0" presId="urn:microsoft.com/office/officeart/2005/8/layout/vList2"/>
    <dgm:cxn modelId="{46602DDE-480F-4B21-8F49-684011F221EA}" type="presParOf" srcId="{280B6B5C-EEDA-425E-B462-CA15FBA5A98F}" destId="{66475BC4-3070-42BC-A9CC-9C455FDE6969}" srcOrd="1" destOrd="0" presId="urn:microsoft.com/office/officeart/2005/8/layout/vList2"/>
    <dgm:cxn modelId="{99CC906E-9F98-4633-A111-1148C02E3EF2}" type="presParOf" srcId="{280B6B5C-EEDA-425E-B462-CA15FBA5A98F}" destId="{C32894DE-CD29-45F2-9247-AEF47D863EAA}" srcOrd="2" destOrd="0" presId="urn:microsoft.com/office/officeart/2005/8/layout/vList2"/>
    <dgm:cxn modelId="{1FBFCE75-88CC-4935-A6B3-10DFC83E8A5C}" type="presParOf" srcId="{280B6B5C-EEDA-425E-B462-CA15FBA5A98F}" destId="{D3F8C704-5D9F-4EDA-8531-83943B6DDCAF}" srcOrd="3" destOrd="0" presId="urn:microsoft.com/office/officeart/2005/8/layout/vList2"/>
    <dgm:cxn modelId="{D46C797F-5D83-4C5E-8CA8-AD5D4692ED84}" type="presParOf" srcId="{280B6B5C-EEDA-425E-B462-CA15FBA5A98F}" destId="{685A8B2B-A129-48D0-B558-F6A90FF1BAC2}" srcOrd="4"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E9FDD58-85F1-4484-AB49-D350247CF06C}" type="doc">
      <dgm:prSet loTypeId="urn:microsoft.com/office/officeart/2005/8/layout/hList1" loCatId="list" qsTypeId="urn:microsoft.com/office/officeart/2005/8/quickstyle/3d2" qsCatId="3D" csTypeId="urn:microsoft.com/office/officeart/2005/8/colors/colorful4" csCatId="colorful" phldr="1"/>
      <dgm:spPr/>
      <dgm:t>
        <a:bodyPr/>
        <a:lstStyle/>
        <a:p>
          <a:endParaRPr lang="en-US"/>
        </a:p>
      </dgm:t>
    </dgm:pt>
    <dgm:pt modelId="{0DDFAAB1-1C5C-4592-966C-74DAC36ED87B}">
      <dgm:prSet phldrT="[Text]"/>
      <dgm:spPr/>
      <dgm:t>
        <a:bodyPr/>
        <a:lstStyle/>
        <a:p>
          <a:r>
            <a:rPr lang="en-US" b="1"/>
            <a:t>Central Mississippi (CMPDD)</a:t>
          </a:r>
        </a:p>
        <a:p>
          <a:r>
            <a:rPr lang="en-US"/>
            <a:t>Phone:  (601) 981-1511</a:t>
          </a:r>
        </a:p>
      </dgm:t>
    </dgm:pt>
    <dgm:pt modelId="{9B745BE7-AD3A-4AB2-B696-B04D91B04D96}" type="parTrans" cxnId="{2AC8D609-3D6A-40AA-B630-9D11A6CE5A56}">
      <dgm:prSet/>
      <dgm:spPr/>
      <dgm:t>
        <a:bodyPr/>
        <a:lstStyle/>
        <a:p>
          <a:endParaRPr lang="en-US"/>
        </a:p>
      </dgm:t>
    </dgm:pt>
    <dgm:pt modelId="{4BE59CE8-5E3A-401C-8BDC-AD9019EE81E9}" type="sibTrans" cxnId="{2AC8D609-3D6A-40AA-B630-9D11A6CE5A56}">
      <dgm:prSet/>
      <dgm:spPr/>
      <dgm:t>
        <a:bodyPr/>
        <a:lstStyle/>
        <a:p>
          <a:endParaRPr lang="en-US"/>
        </a:p>
      </dgm:t>
    </dgm:pt>
    <dgm:pt modelId="{9C2C6E1C-CC7F-47FA-AA57-F25EA25EBB97}">
      <dgm:prSet phldrT="[Text]"/>
      <dgm:spPr/>
      <dgm:t>
        <a:bodyPr/>
        <a:lstStyle/>
        <a:p>
          <a:pPr>
            <a:buFontTx/>
            <a:buNone/>
          </a:pPr>
          <a:r>
            <a:rPr lang="en-US"/>
            <a:t>Counties Served:</a:t>
          </a:r>
        </a:p>
      </dgm:t>
    </dgm:pt>
    <dgm:pt modelId="{A5A6F6E2-2CE7-4777-BA36-55C5015B0539}" type="parTrans" cxnId="{7DDB8B8E-F747-4B42-8C58-4600188752A3}">
      <dgm:prSet/>
      <dgm:spPr/>
      <dgm:t>
        <a:bodyPr/>
        <a:lstStyle/>
        <a:p>
          <a:endParaRPr lang="en-US"/>
        </a:p>
      </dgm:t>
    </dgm:pt>
    <dgm:pt modelId="{2621D9FC-7E8C-4CED-A5C9-8027998C2E16}" type="sibTrans" cxnId="{7DDB8B8E-F747-4B42-8C58-4600188752A3}">
      <dgm:prSet/>
      <dgm:spPr/>
      <dgm:t>
        <a:bodyPr/>
        <a:lstStyle/>
        <a:p>
          <a:endParaRPr lang="en-US"/>
        </a:p>
      </dgm:t>
    </dgm:pt>
    <dgm:pt modelId="{D4285D05-0D70-45FE-A013-D84AC19C6141}">
      <dgm:prSet phldrT="[Text]"/>
      <dgm:spPr/>
      <dgm:t>
        <a:bodyPr/>
        <a:lstStyle/>
        <a:p>
          <a:r>
            <a:rPr lang="en-US" b="1"/>
            <a:t>East Central (ECPDD)</a:t>
          </a:r>
        </a:p>
        <a:p>
          <a:r>
            <a:rPr lang="en-US"/>
            <a:t>Phone:  (601) 683-7409</a:t>
          </a:r>
        </a:p>
      </dgm:t>
    </dgm:pt>
    <dgm:pt modelId="{A58189C2-F5B1-477E-97A7-0BA611647D33}" type="parTrans" cxnId="{B0D524F5-5A97-427B-ACD2-FBC92B0A8212}">
      <dgm:prSet/>
      <dgm:spPr/>
      <dgm:t>
        <a:bodyPr/>
        <a:lstStyle/>
        <a:p>
          <a:endParaRPr lang="en-US"/>
        </a:p>
      </dgm:t>
    </dgm:pt>
    <dgm:pt modelId="{D6B5E5AE-5DB3-4D56-B69C-433E2DBBDFAE}" type="sibTrans" cxnId="{B0D524F5-5A97-427B-ACD2-FBC92B0A8212}">
      <dgm:prSet/>
      <dgm:spPr/>
      <dgm:t>
        <a:bodyPr/>
        <a:lstStyle/>
        <a:p>
          <a:endParaRPr lang="en-US"/>
        </a:p>
      </dgm:t>
    </dgm:pt>
    <dgm:pt modelId="{B13A7449-8EA6-4B89-92CE-6F9F5097065A}">
      <dgm:prSet phldrT="[Text]"/>
      <dgm:spPr/>
      <dgm:t>
        <a:bodyPr/>
        <a:lstStyle/>
        <a:p>
          <a:pPr>
            <a:buFontTx/>
            <a:buNone/>
          </a:pPr>
          <a:r>
            <a:rPr lang="en-US"/>
            <a:t>Counties Served:</a:t>
          </a:r>
        </a:p>
      </dgm:t>
    </dgm:pt>
    <dgm:pt modelId="{9B6B7F15-FE58-40F2-9488-30FD8BDBB9DB}" type="parTrans" cxnId="{23700D6A-7D01-46DB-A0F9-55A4909D3FB7}">
      <dgm:prSet/>
      <dgm:spPr/>
      <dgm:t>
        <a:bodyPr/>
        <a:lstStyle/>
        <a:p>
          <a:endParaRPr lang="en-US"/>
        </a:p>
      </dgm:t>
    </dgm:pt>
    <dgm:pt modelId="{C0C6E597-1EC8-40B4-92AB-1A90B0ADCC4C}" type="sibTrans" cxnId="{23700D6A-7D01-46DB-A0F9-55A4909D3FB7}">
      <dgm:prSet/>
      <dgm:spPr/>
      <dgm:t>
        <a:bodyPr/>
        <a:lstStyle/>
        <a:p>
          <a:endParaRPr lang="en-US"/>
        </a:p>
      </dgm:t>
    </dgm:pt>
    <dgm:pt modelId="{40688398-A399-4C4D-BAE4-A60B4845D465}">
      <dgm:prSet phldrT="[Text]"/>
      <dgm:spPr/>
      <dgm:t>
        <a:bodyPr/>
        <a:lstStyle/>
        <a:p>
          <a:r>
            <a:rPr lang="en-US" b="1"/>
            <a:t>Golden Triangle (GTPDD)</a:t>
          </a:r>
        </a:p>
        <a:p>
          <a:r>
            <a:rPr lang="en-US"/>
            <a:t>Phone:  (662) 324-7860</a:t>
          </a:r>
        </a:p>
      </dgm:t>
    </dgm:pt>
    <dgm:pt modelId="{0787E10B-4155-4A04-A5F3-4112DDCC9D49}" type="parTrans" cxnId="{5B49630F-A8E2-451F-B44F-C06C29453287}">
      <dgm:prSet/>
      <dgm:spPr/>
      <dgm:t>
        <a:bodyPr/>
        <a:lstStyle/>
        <a:p>
          <a:endParaRPr lang="en-US"/>
        </a:p>
      </dgm:t>
    </dgm:pt>
    <dgm:pt modelId="{1B1DE370-02D6-4170-A7EF-83C403861B4D}" type="sibTrans" cxnId="{5B49630F-A8E2-451F-B44F-C06C29453287}">
      <dgm:prSet/>
      <dgm:spPr/>
      <dgm:t>
        <a:bodyPr/>
        <a:lstStyle/>
        <a:p>
          <a:endParaRPr lang="en-US"/>
        </a:p>
      </dgm:t>
    </dgm:pt>
    <dgm:pt modelId="{4D66CD47-D966-4D93-9DF3-30511DC4F704}">
      <dgm:prSet/>
      <dgm:spPr/>
      <dgm:t>
        <a:bodyPr/>
        <a:lstStyle/>
        <a:p>
          <a:pPr>
            <a:buFont typeface="Wingdings" panose="05000000000000000000" pitchFamily="2" charset="2"/>
            <a:buChar char="§"/>
          </a:pPr>
          <a:r>
            <a:rPr lang="en-US"/>
            <a:t>Copiah</a:t>
          </a:r>
        </a:p>
      </dgm:t>
    </dgm:pt>
    <dgm:pt modelId="{97DF337D-440F-4BFC-A3DD-5DB0F3B7DF0C}" type="parTrans" cxnId="{096EB581-ECE8-4759-8D2B-D2A114FDD5AC}">
      <dgm:prSet/>
      <dgm:spPr/>
      <dgm:t>
        <a:bodyPr/>
        <a:lstStyle/>
        <a:p>
          <a:endParaRPr lang="en-US"/>
        </a:p>
      </dgm:t>
    </dgm:pt>
    <dgm:pt modelId="{D2F08CD9-A152-4408-9DDA-14484443D5A7}" type="sibTrans" cxnId="{096EB581-ECE8-4759-8D2B-D2A114FDD5AC}">
      <dgm:prSet/>
      <dgm:spPr/>
      <dgm:t>
        <a:bodyPr/>
        <a:lstStyle/>
        <a:p>
          <a:endParaRPr lang="en-US"/>
        </a:p>
      </dgm:t>
    </dgm:pt>
    <dgm:pt modelId="{A294BAAB-0729-407F-BE11-C929F18BDDAC}">
      <dgm:prSet/>
      <dgm:spPr/>
      <dgm:t>
        <a:bodyPr/>
        <a:lstStyle/>
        <a:p>
          <a:pPr>
            <a:buFont typeface="Wingdings" panose="05000000000000000000" pitchFamily="2" charset="2"/>
            <a:buChar char="§"/>
          </a:pPr>
          <a:r>
            <a:rPr lang="en-US"/>
            <a:t>Clarke</a:t>
          </a:r>
        </a:p>
      </dgm:t>
    </dgm:pt>
    <dgm:pt modelId="{173C2C5C-CE48-4894-9602-3F4F949C4F39}" type="parTrans" cxnId="{D3E51C84-129D-431E-A39F-F9494F6B1254}">
      <dgm:prSet/>
      <dgm:spPr/>
      <dgm:t>
        <a:bodyPr/>
        <a:lstStyle/>
        <a:p>
          <a:endParaRPr lang="en-US"/>
        </a:p>
      </dgm:t>
    </dgm:pt>
    <dgm:pt modelId="{B369D302-434D-4B51-B344-2C25DC7DC4D8}" type="sibTrans" cxnId="{D3E51C84-129D-431E-A39F-F9494F6B1254}">
      <dgm:prSet/>
      <dgm:spPr/>
      <dgm:t>
        <a:bodyPr/>
        <a:lstStyle/>
        <a:p>
          <a:endParaRPr lang="en-US"/>
        </a:p>
      </dgm:t>
    </dgm:pt>
    <dgm:pt modelId="{315DDA68-C0AE-4036-B77D-13E08A5667B5}">
      <dgm:prSet phldrT="[Text]"/>
      <dgm:spPr/>
      <dgm:t>
        <a:bodyPr/>
        <a:lstStyle/>
        <a:p>
          <a:pPr>
            <a:buFontTx/>
            <a:buNone/>
          </a:pPr>
          <a:r>
            <a:rPr lang="en-US"/>
            <a:t>Counties Served:</a:t>
          </a:r>
        </a:p>
      </dgm:t>
    </dgm:pt>
    <dgm:pt modelId="{9CCE644C-768B-480C-B9B4-8436482FF3B8}" type="sibTrans" cxnId="{588B5529-3076-4BD9-99C5-01B23621E6F8}">
      <dgm:prSet/>
      <dgm:spPr/>
      <dgm:t>
        <a:bodyPr/>
        <a:lstStyle/>
        <a:p>
          <a:endParaRPr lang="en-US"/>
        </a:p>
      </dgm:t>
    </dgm:pt>
    <dgm:pt modelId="{2DFB380D-D3DB-402C-9591-1744495296B9}" type="parTrans" cxnId="{588B5529-3076-4BD9-99C5-01B23621E6F8}">
      <dgm:prSet/>
      <dgm:spPr/>
      <dgm:t>
        <a:bodyPr/>
        <a:lstStyle/>
        <a:p>
          <a:endParaRPr lang="en-US"/>
        </a:p>
      </dgm:t>
    </dgm:pt>
    <dgm:pt modelId="{E6072B9B-3321-4CD7-B78E-58BC277449B9}">
      <dgm:prSet/>
      <dgm:spPr/>
      <dgm:t>
        <a:bodyPr/>
        <a:lstStyle/>
        <a:p>
          <a:pPr>
            <a:buFont typeface="Wingdings" panose="05000000000000000000" pitchFamily="2" charset="2"/>
            <a:buChar char="§"/>
          </a:pPr>
          <a:r>
            <a:rPr lang="en-US"/>
            <a:t>Choctaw</a:t>
          </a:r>
        </a:p>
      </dgm:t>
    </dgm:pt>
    <dgm:pt modelId="{33DCE05D-EE3B-4E7C-8926-9B500E4B626C}" type="sibTrans" cxnId="{263870C5-0809-4E69-A823-F6104A4CE92B}">
      <dgm:prSet/>
      <dgm:spPr/>
      <dgm:t>
        <a:bodyPr/>
        <a:lstStyle/>
        <a:p>
          <a:endParaRPr lang="en-US"/>
        </a:p>
      </dgm:t>
    </dgm:pt>
    <dgm:pt modelId="{599FDA40-C990-4F7A-A519-04823283D944}" type="parTrans" cxnId="{263870C5-0809-4E69-A823-F6104A4CE92B}">
      <dgm:prSet/>
      <dgm:spPr/>
      <dgm:t>
        <a:bodyPr/>
        <a:lstStyle/>
        <a:p>
          <a:endParaRPr lang="en-US"/>
        </a:p>
      </dgm:t>
    </dgm:pt>
    <dgm:pt modelId="{54CA1B12-5871-483B-80D6-AD8795E20F7A}">
      <dgm:prSet/>
      <dgm:spPr/>
      <dgm:t>
        <a:bodyPr/>
        <a:lstStyle/>
        <a:p>
          <a:pPr>
            <a:buFont typeface="Wingdings" panose="05000000000000000000" pitchFamily="2" charset="2"/>
            <a:buChar char="§"/>
          </a:pPr>
          <a:endParaRPr lang="en-US"/>
        </a:p>
      </dgm:t>
    </dgm:pt>
    <dgm:pt modelId="{A70CF87B-C25F-4DD3-B627-5CE843FA0799}" type="parTrans" cxnId="{50575097-CF2A-4A65-AFE1-A2731CF82899}">
      <dgm:prSet/>
      <dgm:spPr/>
      <dgm:t>
        <a:bodyPr/>
        <a:lstStyle/>
        <a:p>
          <a:endParaRPr lang="en-US"/>
        </a:p>
      </dgm:t>
    </dgm:pt>
    <dgm:pt modelId="{001D1A3D-D6A9-42E2-ADD7-0C2B59B05ECB}" type="sibTrans" cxnId="{50575097-CF2A-4A65-AFE1-A2731CF82899}">
      <dgm:prSet/>
      <dgm:spPr/>
      <dgm:t>
        <a:bodyPr/>
        <a:lstStyle/>
        <a:p>
          <a:endParaRPr lang="en-US"/>
        </a:p>
      </dgm:t>
    </dgm:pt>
    <dgm:pt modelId="{22625739-E803-4F9A-9E75-E43E6B756372}">
      <dgm:prSet/>
      <dgm:spPr/>
      <dgm:t>
        <a:bodyPr/>
        <a:lstStyle/>
        <a:p>
          <a:pPr>
            <a:buFont typeface="Wingdings" panose="05000000000000000000" pitchFamily="2" charset="2"/>
            <a:buChar char="§"/>
          </a:pPr>
          <a:r>
            <a:rPr lang="en-US"/>
            <a:t>Hinds</a:t>
          </a:r>
        </a:p>
      </dgm:t>
    </dgm:pt>
    <dgm:pt modelId="{E05707C9-3FA6-44F7-8E22-1D3F1A30D252}" type="parTrans" cxnId="{11CBCAD0-CB85-43F7-8411-EE8A9C451DA7}">
      <dgm:prSet/>
      <dgm:spPr/>
      <dgm:t>
        <a:bodyPr/>
        <a:lstStyle/>
        <a:p>
          <a:endParaRPr lang="en-US"/>
        </a:p>
      </dgm:t>
    </dgm:pt>
    <dgm:pt modelId="{B75A41EC-1A82-47D8-A4E8-6D43112792FD}" type="sibTrans" cxnId="{11CBCAD0-CB85-43F7-8411-EE8A9C451DA7}">
      <dgm:prSet/>
      <dgm:spPr/>
      <dgm:t>
        <a:bodyPr/>
        <a:lstStyle/>
        <a:p>
          <a:endParaRPr lang="en-US"/>
        </a:p>
      </dgm:t>
    </dgm:pt>
    <dgm:pt modelId="{0B79A3DC-5AB1-45C0-B2E5-1BCA37E23196}">
      <dgm:prSet/>
      <dgm:spPr/>
      <dgm:t>
        <a:bodyPr/>
        <a:lstStyle/>
        <a:p>
          <a:pPr>
            <a:buFont typeface="Wingdings" panose="05000000000000000000" pitchFamily="2" charset="2"/>
            <a:buChar char="§"/>
          </a:pPr>
          <a:r>
            <a:rPr lang="en-US"/>
            <a:t>Madison</a:t>
          </a:r>
        </a:p>
      </dgm:t>
    </dgm:pt>
    <dgm:pt modelId="{2962B678-B5F1-41EA-BDEB-CE8749270973}" type="parTrans" cxnId="{AB9BA43A-F2BB-4A98-8AC3-DE6CB8588945}">
      <dgm:prSet/>
      <dgm:spPr/>
      <dgm:t>
        <a:bodyPr/>
        <a:lstStyle/>
        <a:p>
          <a:endParaRPr lang="en-US"/>
        </a:p>
      </dgm:t>
    </dgm:pt>
    <dgm:pt modelId="{859B0CE9-8F23-4D4A-943F-81B19B3D1DA7}" type="sibTrans" cxnId="{AB9BA43A-F2BB-4A98-8AC3-DE6CB8588945}">
      <dgm:prSet/>
      <dgm:spPr/>
      <dgm:t>
        <a:bodyPr/>
        <a:lstStyle/>
        <a:p>
          <a:endParaRPr lang="en-US"/>
        </a:p>
      </dgm:t>
    </dgm:pt>
    <dgm:pt modelId="{4F1D1821-1BA4-4467-A9A9-FCE3ACD68929}">
      <dgm:prSet/>
      <dgm:spPr/>
      <dgm:t>
        <a:bodyPr/>
        <a:lstStyle/>
        <a:p>
          <a:pPr>
            <a:buFont typeface="Wingdings" panose="05000000000000000000" pitchFamily="2" charset="2"/>
            <a:buChar char="§"/>
          </a:pPr>
          <a:r>
            <a:rPr lang="en-US"/>
            <a:t>Rankin</a:t>
          </a:r>
        </a:p>
      </dgm:t>
    </dgm:pt>
    <dgm:pt modelId="{7868784A-A6CD-4139-89BB-4BB14BBDB452}" type="parTrans" cxnId="{338C118C-4B85-40EC-9C05-2FD487B44DA0}">
      <dgm:prSet/>
      <dgm:spPr/>
      <dgm:t>
        <a:bodyPr/>
        <a:lstStyle/>
        <a:p>
          <a:endParaRPr lang="en-US"/>
        </a:p>
      </dgm:t>
    </dgm:pt>
    <dgm:pt modelId="{515D0677-BB7B-47C1-960C-7ECD4460F5EC}" type="sibTrans" cxnId="{338C118C-4B85-40EC-9C05-2FD487B44DA0}">
      <dgm:prSet/>
      <dgm:spPr/>
      <dgm:t>
        <a:bodyPr/>
        <a:lstStyle/>
        <a:p>
          <a:endParaRPr lang="en-US"/>
        </a:p>
      </dgm:t>
    </dgm:pt>
    <dgm:pt modelId="{846F22DF-BF5A-41A4-8FC5-DD1F13EEE06C}">
      <dgm:prSet/>
      <dgm:spPr/>
      <dgm:t>
        <a:bodyPr/>
        <a:lstStyle/>
        <a:p>
          <a:pPr>
            <a:buFont typeface="Wingdings" panose="05000000000000000000" pitchFamily="2" charset="2"/>
            <a:buChar char="§"/>
          </a:pPr>
          <a:r>
            <a:rPr lang="en-US"/>
            <a:t>Simpson</a:t>
          </a:r>
        </a:p>
      </dgm:t>
    </dgm:pt>
    <dgm:pt modelId="{6255D6CF-0177-4B91-9A1A-00A3283B2080}" type="parTrans" cxnId="{85696C71-C77B-4721-89DC-C2362777AA6A}">
      <dgm:prSet/>
      <dgm:spPr/>
      <dgm:t>
        <a:bodyPr/>
        <a:lstStyle/>
        <a:p>
          <a:endParaRPr lang="en-US"/>
        </a:p>
      </dgm:t>
    </dgm:pt>
    <dgm:pt modelId="{3D753FAF-D9BF-4F85-836D-15CD1BEA2C6D}" type="sibTrans" cxnId="{85696C71-C77B-4721-89DC-C2362777AA6A}">
      <dgm:prSet/>
      <dgm:spPr/>
      <dgm:t>
        <a:bodyPr/>
        <a:lstStyle/>
        <a:p>
          <a:endParaRPr lang="en-US"/>
        </a:p>
      </dgm:t>
    </dgm:pt>
    <dgm:pt modelId="{082846DD-7DC7-4E16-8AF3-D888BF531F2D}">
      <dgm:prSet/>
      <dgm:spPr/>
      <dgm:t>
        <a:bodyPr/>
        <a:lstStyle/>
        <a:p>
          <a:pPr>
            <a:buFont typeface="Wingdings" panose="05000000000000000000" pitchFamily="2" charset="2"/>
            <a:buChar char="§"/>
          </a:pPr>
          <a:r>
            <a:rPr lang="en-US"/>
            <a:t>Warren</a:t>
          </a:r>
        </a:p>
      </dgm:t>
    </dgm:pt>
    <dgm:pt modelId="{9750DBBA-4C17-4D4A-BDA0-A1F43E0C3A83}" type="parTrans" cxnId="{4695A1A0-4CD9-4405-A8B4-21E69A1AC4C9}">
      <dgm:prSet/>
      <dgm:spPr/>
      <dgm:t>
        <a:bodyPr/>
        <a:lstStyle/>
        <a:p>
          <a:endParaRPr lang="en-US"/>
        </a:p>
      </dgm:t>
    </dgm:pt>
    <dgm:pt modelId="{24DAA0C4-05AE-420D-B492-61F94F2E209A}" type="sibTrans" cxnId="{4695A1A0-4CD9-4405-A8B4-21E69A1AC4C9}">
      <dgm:prSet/>
      <dgm:spPr/>
      <dgm:t>
        <a:bodyPr/>
        <a:lstStyle/>
        <a:p>
          <a:endParaRPr lang="en-US"/>
        </a:p>
      </dgm:t>
    </dgm:pt>
    <dgm:pt modelId="{76B511D6-3AB8-4BDC-BF1B-26A9C1844087}">
      <dgm:prSet/>
      <dgm:spPr/>
      <dgm:t>
        <a:bodyPr/>
        <a:lstStyle/>
        <a:p>
          <a:pPr>
            <a:buFont typeface="Wingdings" panose="05000000000000000000" pitchFamily="2" charset="2"/>
            <a:buChar char="§"/>
          </a:pPr>
          <a:r>
            <a:rPr lang="en-US"/>
            <a:t>Yazoo</a:t>
          </a:r>
        </a:p>
      </dgm:t>
    </dgm:pt>
    <dgm:pt modelId="{73B224F2-A583-4265-BA20-C58F3A62EE3B}" type="parTrans" cxnId="{3A13A750-0C05-4F12-AB5A-D8E2486DE4C9}">
      <dgm:prSet/>
      <dgm:spPr/>
      <dgm:t>
        <a:bodyPr/>
        <a:lstStyle/>
        <a:p>
          <a:endParaRPr lang="en-US"/>
        </a:p>
      </dgm:t>
    </dgm:pt>
    <dgm:pt modelId="{509AFFF0-22F5-4EAA-8232-C0C289ECA0ED}" type="sibTrans" cxnId="{3A13A750-0C05-4F12-AB5A-D8E2486DE4C9}">
      <dgm:prSet/>
      <dgm:spPr/>
      <dgm:t>
        <a:bodyPr/>
        <a:lstStyle/>
        <a:p>
          <a:endParaRPr lang="en-US"/>
        </a:p>
      </dgm:t>
    </dgm:pt>
    <dgm:pt modelId="{D860DEC3-CE6B-4749-B065-54187EA25485}">
      <dgm:prSet/>
      <dgm:spPr/>
      <dgm:t>
        <a:bodyPr/>
        <a:lstStyle/>
        <a:p>
          <a:pPr>
            <a:buFont typeface="Wingdings" panose="05000000000000000000" pitchFamily="2" charset="2"/>
            <a:buChar char="§"/>
          </a:pPr>
          <a:r>
            <a:rPr lang="en-US"/>
            <a:t>Clay</a:t>
          </a:r>
        </a:p>
      </dgm:t>
    </dgm:pt>
    <dgm:pt modelId="{25FD992F-9C63-4A25-9EFF-3FB30603DBCF}" type="parTrans" cxnId="{49EAFB0F-4104-420D-8130-0597C80339C5}">
      <dgm:prSet/>
      <dgm:spPr/>
      <dgm:t>
        <a:bodyPr/>
        <a:lstStyle/>
        <a:p>
          <a:endParaRPr lang="en-US"/>
        </a:p>
      </dgm:t>
    </dgm:pt>
    <dgm:pt modelId="{A303FBA6-B019-47AC-BD79-ABEAB6FA16FC}" type="sibTrans" cxnId="{49EAFB0F-4104-420D-8130-0597C80339C5}">
      <dgm:prSet/>
      <dgm:spPr/>
      <dgm:t>
        <a:bodyPr/>
        <a:lstStyle/>
        <a:p>
          <a:endParaRPr lang="en-US"/>
        </a:p>
      </dgm:t>
    </dgm:pt>
    <dgm:pt modelId="{434446DC-0E79-4E79-9E83-AB8B0257265A}">
      <dgm:prSet/>
      <dgm:spPr/>
      <dgm:t>
        <a:bodyPr/>
        <a:lstStyle/>
        <a:p>
          <a:pPr>
            <a:buFont typeface="Wingdings" panose="05000000000000000000" pitchFamily="2" charset="2"/>
            <a:buChar char="§"/>
          </a:pPr>
          <a:r>
            <a:rPr lang="en-US"/>
            <a:t>Lowndes</a:t>
          </a:r>
        </a:p>
      </dgm:t>
    </dgm:pt>
    <dgm:pt modelId="{82F7736F-353B-41F1-B5F6-513861B9B97F}" type="parTrans" cxnId="{10A77E1B-13E9-4ECD-82FC-60B46EC71141}">
      <dgm:prSet/>
      <dgm:spPr/>
      <dgm:t>
        <a:bodyPr/>
        <a:lstStyle/>
        <a:p>
          <a:endParaRPr lang="en-US"/>
        </a:p>
      </dgm:t>
    </dgm:pt>
    <dgm:pt modelId="{1F675BF4-737A-47D2-A173-7D7BC765042B}" type="sibTrans" cxnId="{10A77E1B-13E9-4ECD-82FC-60B46EC71141}">
      <dgm:prSet/>
      <dgm:spPr/>
      <dgm:t>
        <a:bodyPr/>
        <a:lstStyle/>
        <a:p>
          <a:endParaRPr lang="en-US"/>
        </a:p>
      </dgm:t>
    </dgm:pt>
    <dgm:pt modelId="{76CA35C1-DFC6-45D8-B1D6-AB6A94AA2B22}">
      <dgm:prSet/>
      <dgm:spPr/>
      <dgm:t>
        <a:bodyPr/>
        <a:lstStyle/>
        <a:p>
          <a:pPr>
            <a:buFont typeface="Wingdings" panose="05000000000000000000" pitchFamily="2" charset="2"/>
            <a:buChar char="§"/>
          </a:pPr>
          <a:r>
            <a:rPr lang="en-US"/>
            <a:t>Noxubee</a:t>
          </a:r>
        </a:p>
      </dgm:t>
    </dgm:pt>
    <dgm:pt modelId="{FCC02451-C08F-4D26-B7A3-ED8CE19A1209}" type="parTrans" cxnId="{CBAEE089-5173-4664-9072-0BB72904D8B1}">
      <dgm:prSet/>
      <dgm:spPr/>
      <dgm:t>
        <a:bodyPr/>
        <a:lstStyle/>
        <a:p>
          <a:endParaRPr lang="en-US"/>
        </a:p>
      </dgm:t>
    </dgm:pt>
    <dgm:pt modelId="{ABDD44A5-40DF-4BCE-914B-5CB22E597BDE}" type="sibTrans" cxnId="{CBAEE089-5173-4664-9072-0BB72904D8B1}">
      <dgm:prSet/>
      <dgm:spPr/>
      <dgm:t>
        <a:bodyPr/>
        <a:lstStyle/>
        <a:p>
          <a:endParaRPr lang="en-US"/>
        </a:p>
      </dgm:t>
    </dgm:pt>
    <dgm:pt modelId="{DCE93406-73D4-4E13-A6A1-65C13301C646}">
      <dgm:prSet/>
      <dgm:spPr/>
      <dgm:t>
        <a:bodyPr/>
        <a:lstStyle/>
        <a:p>
          <a:pPr>
            <a:buFont typeface="Wingdings" panose="05000000000000000000" pitchFamily="2" charset="2"/>
            <a:buChar char="§"/>
          </a:pPr>
          <a:r>
            <a:rPr lang="en-US"/>
            <a:t>Oktibbeha</a:t>
          </a:r>
        </a:p>
      </dgm:t>
    </dgm:pt>
    <dgm:pt modelId="{2D20E754-AB69-4E1D-8AAF-903E6B83F999}" type="parTrans" cxnId="{3B3EE103-1B57-452C-A291-DC6722BB847F}">
      <dgm:prSet/>
      <dgm:spPr/>
      <dgm:t>
        <a:bodyPr/>
        <a:lstStyle/>
        <a:p>
          <a:endParaRPr lang="en-US"/>
        </a:p>
      </dgm:t>
    </dgm:pt>
    <dgm:pt modelId="{027BC1AF-FEBD-46B0-B80E-640F71723F01}" type="sibTrans" cxnId="{3B3EE103-1B57-452C-A291-DC6722BB847F}">
      <dgm:prSet/>
      <dgm:spPr/>
      <dgm:t>
        <a:bodyPr/>
        <a:lstStyle/>
        <a:p>
          <a:endParaRPr lang="en-US"/>
        </a:p>
      </dgm:t>
    </dgm:pt>
    <dgm:pt modelId="{6CBC8440-8CEC-4D3F-BFA0-3C47E079D536}">
      <dgm:prSet/>
      <dgm:spPr/>
      <dgm:t>
        <a:bodyPr/>
        <a:lstStyle/>
        <a:p>
          <a:pPr>
            <a:buFont typeface="Wingdings" panose="05000000000000000000" pitchFamily="2" charset="2"/>
            <a:buChar char="§"/>
          </a:pPr>
          <a:r>
            <a:rPr lang="en-US"/>
            <a:t>Webster</a:t>
          </a:r>
        </a:p>
      </dgm:t>
    </dgm:pt>
    <dgm:pt modelId="{135FE5A9-0D49-4D99-838A-50726C620D1F}" type="parTrans" cxnId="{6E5989B1-949C-4E9A-A361-AAAAB3EF01C4}">
      <dgm:prSet/>
      <dgm:spPr/>
      <dgm:t>
        <a:bodyPr/>
        <a:lstStyle/>
        <a:p>
          <a:endParaRPr lang="en-US"/>
        </a:p>
      </dgm:t>
    </dgm:pt>
    <dgm:pt modelId="{D404DBDD-C484-4455-A90C-6E0EB0B3CD8D}" type="sibTrans" cxnId="{6E5989B1-949C-4E9A-A361-AAAAB3EF01C4}">
      <dgm:prSet/>
      <dgm:spPr/>
      <dgm:t>
        <a:bodyPr/>
        <a:lstStyle/>
        <a:p>
          <a:endParaRPr lang="en-US"/>
        </a:p>
      </dgm:t>
    </dgm:pt>
    <dgm:pt modelId="{C7E083F5-8EB4-4E36-8A5A-24401B8C002F}">
      <dgm:prSet/>
      <dgm:spPr/>
      <dgm:t>
        <a:bodyPr/>
        <a:lstStyle/>
        <a:p>
          <a:pPr>
            <a:buFont typeface="Wingdings" panose="05000000000000000000" pitchFamily="2" charset="2"/>
            <a:buChar char="§"/>
          </a:pPr>
          <a:r>
            <a:rPr lang="en-US"/>
            <a:t>Winston</a:t>
          </a:r>
        </a:p>
      </dgm:t>
    </dgm:pt>
    <dgm:pt modelId="{3FC7BBDA-C9E6-4A5B-8D88-955543B74B41}" type="parTrans" cxnId="{B5AF3265-1F2D-4643-BBC2-F25485F11946}">
      <dgm:prSet/>
      <dgm:spPr/>
      <dgm:t>
        <a:bodyPr/>
        <a:lstStyle/>
        <a:p>
          <a:endParaRPr lang="en-US"/>
        </a:p>
      </dgm:t>
    </dgm:pt>
    <dgm:pt modelId="{A3650B1A-764F-46A4-91FA-8845FF3957AB}" type="sibTrans" cxnId="{B5AF3265-1F2D-4643-BBC2-F25485F11946}">
      <dgm:prSet/>
      <dgm:spPr/>
      <dgm:t>
        <a:bodyPr/>
        <a:lstStyle/>
        <a:p>
          <a:endParaRPr lang="en-US"/>
        </a:p>
      </dgm:t>
    </dgm:pt>
    <dgm:pt modelId="{18B2F8C1-12B1-4D21-9F95-51BB35723A17}">
      <dgm:prSet/>
      <dgm:spPr/>
      <dgm:t>
        <a:bodyPr/>
        <a:lstStyle/>
        <a:p>
          <a:pPr>
            <a:buFont typeface="Wingdings" panose="05000000000000000000" pitchFamily="2" charset="2"/>
            <a:buChar char="§"/>
          </a:pPr>
          <a:r>
            <a:rPr lang="en-US"/>
            <a:t>Jasper</a:t>
          </a:r>
        </a:p>
      </dgm:t>
    </dgm:pt>
    <dgm:pt modelId="{BA343C0B-8CC1-441B-A2A0-83D08818B98F}" type="parTrans" cxnId="{6A3C07F3-216C-41CD-9C8F-BA3EBB2ACAD2}">
      <dgm:prSet/>
      <dgm:spPr/>
      <dgm:t>
        <a:bodyPr/>
        <a:lstStyle/>
        <a:p>
          <a:endParaRPr lang="en-US"/>
        </a:p>
      </dgm:t>
    </dgm:pt>
    <dgm:pt modelId="{02B5D034-1B92-4285-BD6E-DD0E14AA1C49}" type="sibTrans" cxnId="{6A3C07F3-216C-41CD-9C8F-BA3EBB2ACAD2}">
      <dgm:prSet/>
      <dgm:spPr/>
      <dgm:t>
        <a:bodyPr/>
        <a:lstStyle/>
        <a:p>
          <a:endParaRPr lang="en-US"/>
        </a:p>
      </dgm:t>
    </dgm:pt>
    <dgm:pt modelId="{32BF1A2D-0156-473A-A308-14C3C262E48B}">
      <dgm:prSet/>
      <dgm:spPr/>
      <dgm:t>
        <a:bodyPr/>
        <a:lstStyle/>
        <a:p>
          <a:pPr>
            <a:buFont typeface="Wingdings" panose="05000000000000000000" pitchFamily="2" charset="2"/>
            <a:buChar char="§"/>
          </a:pPr>
          <a:r>
            <a:rPr lang="en-US"/>
            <a:t>Kemper</a:t>
          </a:r>
        </a:p>
      </dgm:t>
    </dgm:pt>
    <dgm:pt modelId="{4BB68FF4-EFC8-4E63-8B35-2DBDCCA6E7E7}" type="parTrans" cxnId="{8B836CB3-A5E0-48D4-A130-21F862B5A4B9}">
      <dgm:prSet/>
      <dgm:spPr/>
      <dgm:t>
        <a:bodyPr/>
        <a:lstStyle/>
        <a:p>
          <a:endParaRPr lang="en-US"/>
        </a:p>
      </dgm:t>
    </dgm:pt>
    <dgm:pt modelId="{59498167-D79D-47D9-858F-47FAE9344ECD}" type="sibTrans" cxnId="{8B836CB3-A5E0-48D4-A130-21F862B5A4B9}">
      <dgm:prSet/>
      <dgm:spPr/>
      <dgm:t>
        <a:bodyPr/>
        <a:lstStyle/>
        <a:p>
          <a:endParaRPr lang="en-US"/>
        </a:p>
      </dgm:t>
    </dgm:pt>
    <dgm:pt modelId="{FE81547F-35CB-41B1-B3D2-AA35BC0551E5}">
      <dgm:prSet/>
      <dgm:spPr/>
      <dgm:t>
        <a:bodyPr/>
        <a:lstStyle/>
        <a:p>
          <a:pPr>
            <a:buFont typeface="Wingdings" panose="05000000000000000000" pitchFamily="2" charset="2"/>
            <a:buChar char="§"/>
          </a:pPr>
          <a:r>
            <a:rPr lang="en-US"/>
            <a:t>Lauderdale</a:t>
          </a:r>
        </a:p>
      </dgm:t>
    </dgm:pt>
    <dgm:pt modelId="{5A99EE39-8A9E-4522-89C8-4D27F2415593}" type="parTrans" cxnId="{F922AD37-AB4C-42E0-8E30-36B22E8FCCC6}">
      <dgm:prSet/>
      <dgm:spPr/>
      <dgm:t>
        <a:bodyPr/>
        <a:lstStyle/>
        <a:p>
          <a:endParaRPr lang="en-US"/>
        </a:p>
      </dgm:t>
    </dgm:pt>
    <dgm:pt modelId="{C9452BE3-28E3-40F7-97E2-874187AA00F0}" type="sibTrans" cxnId="{F922AD37-AB4C-42E0-8E30-36B22E8FCCC6}">
      <dgm:prSet/>
      <dgm:spPr/>
      <dgm:t>
        <a:bodyPr/>
        <a:lstStyle/>
        <a:p>
          <a:endParaRPr lang="en-US"/>
        </a:p>
      </dgm:t>
    </dgm:pt>
    <dgm:pt modelId="{702702C9-00B5-4834-8894-992BC6870288}">
      <dgm:prSet/>
      <dgm:spPr/>
      <dgm:t>
        <a:bodyPr/>
        <a:lstStyle/>
        <a:p>
          <a:pPr>
            <a:buFont typeface="Wingdings" panose="05000000000000000000" pitchFamily="2" charset="2"/>
            <a:buChar char="§"/>
          </a:pPr>
          <a:r>
            <a:rPr lang="en-US"/>
            <a:t>Leake</a:t>
          </a:r>
        </a:p>
      </dgm:t>
    </dgm:pt>
    <dgm:pt modelId="{2BF0BADC-878B-45D3-BD5D-33CD019DD36F}" type="parTrans" cxnId="{317E2030-E90B-4BA0-98F4-D089A1FF7369}">
      <dgm:prSet/>
      <dgm:spPr/>
      <dgm:t>
        <a:bodyPr/>
        <a:lstStyle/>
        <a:p>
          <a:endParaRPr lang="en-US"/>
        </a:p>
      </dgm:t>
    </dgm:pt>
    <dgm:pt modelId="{D8BE3855-94FB-4DE2-A88F-9D05FD3D864C}" type="sibTrans" cxnId="{317E2030-E90B-4BA0-98F4-D089A1FF7369}">
      <dgm:prSet/>
      <dgm:spPr/>
      <dgm:t>
        <a:bodyPr/>
        <a:lstStyle/>
        <a:p>
          <a:endParaRPr lang="en-US"/>
        </a:p>
      </dgm:t>
    </dgm:pt>
    <dgm:pt modelId="{57D4984C-7CD2-4AE0-9F86-3148E02C8C42}">
      <dgm:prSet/>
      <dgm:spPr/>
      <dgm:t>
        <a:bodyPr/>
        <a:lstStyle/>
        <a:p>
          <a:pPr>
            <a:buFont typeface="Wingdings" panose="05000000000000000000" pitchFamily="2" charset="2"/>
            <a:buChar char="§"/>
          </a:pPr>
          <a:r>
            <a:rPr lang="en-US"/>
            <a:t>Neshoba</a:t>
          </a:r>
        </a:p>
      </dgm:t>
    </dgm:pt>
    <dgm:pt modelId="{9D99D203-9DB1-455D-B946-B97BF17E756D}" type="parTrans" cxnId="{0AB632B7-DDB7-4256-9073-75987080530D}">
      <dgm:prSet/>
      <dgm:spPr/>
      <dgm:t>
        <a:bodyPr/>
        <a:lstStyle/>
        <a:p>
          <a:endParaRPr lang="en-US"/>
        </a:p>
      </dgm:t>
    </dgm:pt>
    <dgm:pt modelId="{9CA5FEAB-0C67-424C-86AA-9550F6038F25}" type="sibTrans" cxnId="{0AB632B7-DDB7-4256-9073-75987080530D}">
      <dgm:prSet/>
      <dgm:spPr/>
      <dgm:t>
        <a:bodyPr/>
        <a:lstStyle/>
        <a:p>
          <a:endParaRPr lang="en-US"/>
        </a:p>
      </dgm:t>
    </dgm:pt>
    <dgm:pt modelId="{D0F6AD2E-B790-45AC-8C09-8187E9D524FB}">
      <dgm:prSet/>
      <dgm:spPr/>
      <dgm:t>
        <a:bodyPr/>
        <a:lstStyle/>
        <a:p>
          <a:pPr>
            <a:buFont typeface="Wingdings" panose="05000000000000000000" pitchFamily="2" charset="2"/>
            <a:buChar char="§"/>
          </a:pPr>
          <a:r>
            <a:rPr lang="en-US"/>
            <a:t>Newton</a:t>
          </a:r>
        </a:p>
      </dgm:t>
    </dgm:pt>
    <dgm:pt modelId="{84328C6B-01DE-43FB-A90B-9C32BC3801DA}" type="parTrans" cxnId="{3AAED2D1-D957-40B9-ABB2-93B0D0F14E8E}">
      <dgm:prSet/>
      <dgm:spPr/>
      <dgm:t>
        <a:bodyPr/>
        <a:lstStyle/>
        <a:p>
          <a:endParaRPr lang="en-US"/>
        </a:p>
      </dgm:t>
    </dgm:pt>
    <dgm:pt modelId="{B0FA82C1-A5B1-49EE-8C19-AE798D9736D5}" type="sibTrans" cxnId="{3AAED2D1-D957-40B9-ABB2-93B0D0F14E8E}">
      <dgm:prSet/>
      <dgm:spPr/>
      <dgm:t>
        <a:bodyPr/>
        <a:lstStyle/>
        <a:p>
          <a:endParaRPr lang="en-US"/>
        </a:p>
      </dgm:t>
    </dgm:pt>
    <dgm:pt modelId="{A09BFD77-449F-4D32-9AFA-3685DDDF799D}">
      <dgm:prSet/>
      <dgm:spPr/>
      <dgm:t>
        <a:bodyPr/>
        <a:lstStyle/>
        <a:p>
          <a:pPr>
            <a:buFont typeface="Wingdings" panose="05000000000000000000" pitchFamily="2" charset="2"/>
            <a:buChar char="§"/>
          </a:pPr>
          <a:r>
            <a:rPr lang="en-US"/>
            <a:t>Scott</a:t>
          </a:r>
        </a:p>
      </dgm:t>
    </dgm:pt>
    <dgm:pt modelId="{294825E6-642B-4260-A2FD-3E90E1D8213B}" type="parTrans" cxnId="{71F35F34-F374-4090-8462-23DCDEB2E810}">
      <dgm:prSet/>
      <dgm:spPr/>
      <dgm:t>
        <a:bodyPr/>
        <a:lstStyle/>
        <a:p>
          <a:endParaRPr lang="en-US"/>
        </a:p>
      </dgm:t>
    </dgm:pt>
    <dgm:pt modelId="{394A02A9-705C-483A-81B1-D8ED23079A7D}" type="sibTrans" cxnId="{71F35F34-F374-4090-8462-23DCDEB2E810}">
      <dgm:prSet/>
      <dgm:spPr/>
      <dgm:t>
        <a:bodyPr/>
        <a:lstStyle/>
        <a:p>
          <a:endParaRPr lang="en-US"/>
        </a:p>
      </dgm:t>
    </dgm:pt>
    <dgm:pt modelId="{0ECA72D9-B5CB-43A9-8F1D-B55E2F666A8F}">
      <dgm:prSet/>
      <dgm:spPr/>
      <dgm:t>
        <a:bodyPr/>
        <a:lstStyle/>
        <a:p>
          <a:pPr>
            <a:buFont typeface="Wingdings" panose="05000000000000000000" pitchFamily="2" charset="2"/>
            <a:buChar char="§"/>
          </a:pPr>
          <a:r>
            <a:rPr lang="en-US"/>
            <a:t>Smith</a:t>
          </a:r>
        </a:p>
      </dgm:t>
    </dgm:pt>
    <dgm:pt modelId="{1E52587E-3762-4754-95F9-BF19BFE80520}" type="parTrans" cxnId="{0FECCD33-81F7-4F37-BA3D-DFB975FBF399}">
      <dgm:prSet/>
      <dgm:spPr/>
      <dgm:t>
        <a:bodyPr/>
        <a:lstStyle/>
        <a:p>
          <a:endParaRPr lang="en-US"/>
        </a:p>
      </dgm:t>
    </dgm:pt>
    <dgm:pt modelId="{ED658F11-ABAD-4143-A284-E0C8AB7B160A}" type="sibTrans" cxnId="{0FECCD33-81F7-4F37-BA3D-DFB975FBF399}">
      <dgm:prSet/>
      <dgm:spPr/>
      <dgm:t>
        <a:bodyPr/>
        <a:lstStyle/>
        <a:p>
          <a:endParaRPr lang="en-US"/>
        </a:p>
      </dgm:t>
    </dgm:pt>
    <dgm:pt modelId="{12F61E0C-BAD5-4822-ADD4-0725461CE335}" type="pres">
      <dgm:prSet presAssocID="{0E9FDD58-85F1-4484-AB49-D350247CF06C}" presName="Name0" presStyleCnt="0">
        <dgm:presLayoutVars>
          <dgm:dir/>
          <dgm:animLvl val="lvl"/>
          <dgm:resizeHandles val="exact"/>
        </dgm:presLayoutVars>
      </dgm:prSet>
      <dgm:spPr/>
    </dgm:pt>
    <dgm:pt modelId="{B05F00F9-8736-4C6E-A324-1962158BE6A1}" type="pres">
      <dgm:prSet presAssocID="{0DDFAAB1-1C5C-4592-966C-74DAC36ED87B}" presName="composite" presStyleCnt="0"/>
      <dgm:spPr/>
    </dgm:pt>
    <dgm:pt modelId="{301D5A2E-7AF8-4D7B-B42D-A5C47CA33A07}" type="pres">
      <dgm:prSet presAssocID="{0DDFAAB1-1C5C-4592-966C-74DAC36ED87B}" presName="parTx" presStyleLbl="alignNode1" presStyleIdx="0" presStyleCnt="3">
        <dgm:presLayoutVars>
          <dgm:chMax val="0"/>
          <dgm:chPref val="0"/>
          <dgm:bulletEnabled val="1"/>
        </dgm:presLayoutVars>
      </dgm:prSet>
      <dgm:spPr/>
    </dgm:pt>
    <dgm:pt modelId="{BA67542A-D845-44C0-9D74-060BB3B0C872}" type="pres">
      <dgm:prSet presAssocID="{0DDFAAB1-1C5C-4592-966C-74DAC36ED87B}" presName="desTx" presStyleLbl="alignAccFollowNode1" presStyleIdx="0" presStyleCnt="3">
        <dgm:presLayoutVars>
          <dgm:bulletEnabled val="1"/>
        </dgm:presLayoutVars>
      </dgm:prSet>
      <dgm:spPr/>
    </dgm:pt>
    <dgm:pt modelId="{EADA096C-E4A9-4833-BD77-DBAE016AF07A}" type="pres">
      <dgm:prSet presAssocID="{4BE59CE8-5E3A-401C-8BDC-AD9019EE81E9}" presName="space" presStyleCnt="0"/>
      <dgm:spPr/>
    </dgm:pt>
    <dgm:pt modelId="{F8EB3FA2-EE70-43A4-BE9E-EB9F68ACC679}" type="pres">
      <dgm:prSet presAssocID="{D4285D05-0D70-45FE-A013-D84AC19C6141}" presName="composite" presStyleCnt="0"/>
      <dgm:spPr/>
    </dgm:pt>
    <dgm:pt modelId="{0F5948BF-61BF-49F2-A9BE-C2F02F5F4365}" type="pres">
      <dgm:prSet presAssocID="{D4285D05-0D70-45FE-A013-D84AC19C6141}" presName="parTx" presStyleLbl="alignNode1" presStyleIdx="1" presStyleCnt="3">
        <dgm:presLayoutVars>
          <dgm:chMax val="0"/>
          <dgm:chPref val="0"/>
          <dgm:bulletEnabled val="1"/>
        </dgm:presLayoutVars>
      </dgm:prSet>
      <dgm:spPr/>
    </dgm:pt>
    <dgm:pt modelId="{75C166D9-2749-40E6-9542-5D61887CB647}" type="pres">
      <dgm:prSet presAssocID="{D4285D05-0D70-45FE-A013-D84AC19C6141}" presName="desTx" presStyleLbl="alignAccFollowNode1" presStyleIdx="1" presStyleCnt="3">
        <dgm:presLayoutVars>
          <dgm:bulletEnabled val="1"/>
        </dgm:presLayoutVars>
      </dgm:prSet>
      <dgm:spPr/>
    </dgm:pt>
    <dgm:pt modelId="{BAB58CA6-B93C-4B0D-803F-FCA9BE168D67}" type="pres">
      <dgm:prSet presAssocID="{D6B5E5AE-5DB3-4D56-B69C-433E2DBBDFAE}" presName="space" presStyleCnt="0"/>
      <dgm:spPr/>
    </dgm:pt>
    <dgm:pt modelId="{4C802934-7CD1-42C8-A42D-9B626670A6ED}" type="pres">
      <dgm:prSet presAssocID="{40688398-A399-4C4D-BAE4-A60B4845D465}" presName="composite" presStyleCnt="0"/>
      <dgm:spPr/>
    </dgm:pt>
    <dgm:pt modelId="{27EB3DE9-DF8A-4A76-A066-D427645FA91D}" type="pres">
      <dgm:prSet presAssocID="{40688398-A399-4C4D-BAE4-A60B4845D465}" presName="parTx" presStyleLbl="alignNode1" presStyleIdx="2" presStyleCnt="3">
        <dgm:presLayoutVars>
          <dgm:chMax val="0"/>
          <dgm:chPref val="0"/>
          <dgm:bulletEnabled val="1"/>
        </dgm:presLayoutVars>
      </dgm:prSet>
      <dgm:spPr/>
    </dgm:pt>
    <dgm:pt modelId="{86CB4FEA-EED2-483D-AC8E-9EB431AA4629}" type="pres">
      <dgm:prSet presAssocID="{40688398-A399-4C4D-BAE4-A60B4845D465}" presName="desTx" presStyleLbl="alignAccFollowNode1" presStyleIdx="2" presStyleCnt="3">
        <dgm:presLayoutVars>
          <dgm:bulletEnabled val="1"/>
        </dgm:presLayoutVars>
      </dgm:prSet>
      <dgm:spPr/>
    </dgm:pt>
  </dgm:ptLst>
  <dgm:cxnLst>
    <dgm:cxn modelId="{3B3EE103-1B57-452C-A291-DC6722BB847F}" srcId="{315DDA68-C0AE-4036-B77D-13E08A5667B5}" destId="{DCE93406-73D4-4E13-A6A1-65C13301C646}" srcOrd="4" destOrd="0" parTransId="{2D20E754-AB69-4E1D-8AAF-903E6B83F999}" sibTransId="{027BC1AF-FEBD-46B0-B80E-640F71723F01}"/>
    <dgm:cxn modelId="{2AC8D609-3D6A-40AA-B630-9D11A6CE5A56}" srcId="{0E9FDD58-85F1-4484-AB49-D350247CF06C}" destId="{0DDFAAB1-1C5C-4592-966C-74DAC36ED87B}" srcOrd="0" destOrd="0" parTransId="{9B745BE7-AD3A-4AB2-B696-B04D91B04D96}" sibTransId="{4BE59CE8-5E3A-401C-8BDC-AD9019EE81E9}"/>
    <dgm:cxn modelId="{5B49630F-A8E2-451F-B44F-C06C29453287}" srcId="{0E9FDD58-85F1-4484-AB49-D350247CF06C}" destId="{40688398-A399-4C4D-BAE4-A60B4845D465}" srcOrd="2" destOrd="0" parTransId="{0787E10B-4155-4A04-A5F3-4112DDCC9D49}" sibTransId="{1B1DE370-02D6-4170-A7EF-83C403861B4D}"/>
    <dgm:cxn modelId="{49EAFB0F-4104-420D-8130-0597C80339C5}" srcId="{315DDA68-C0AE-4036-B77D-13E08A5667B5}" destId="{D860DEC3-CE6B-4749-B065-54187EA25485}" srcOrd="1" destOrd="0" parTransId="{25FD992F-9C63-4A25-9EFF-3FB30603DBCF}" sibTransId="{A303FBA6-B019-47AC-BD79-ABEAB6FA16FC}"/>
    <dgm:cxn modelId="{4EBE0419-7556-468F-ACD0-74DB98467172}" type="presOf" srcId="{E6072B9B-3321-4CD7-B78E-58BC277449B9}" destId="{86CB4FEA-EED2-483D-AC8E-9EB431AA4629}" srcOrd="0" destOrd="1" presId="urn:microsoft.com/office/officeart/2005/8/layout/hList1"/>
    <dgm:cxn modelId="{10A77E1B-13E9-4ECD-82FC-60B46EC71141}" srcId="{315DDA68-C0AE-4036-B77D-13E08A5667B5}" destId="{434446DC-0E79-4E79-9E83-AB8B0257265A}" srcOrd="2" destOrd="0" parTransId="{82F7736F-353B-41F1-B5F6-513861B9B97F}" sibTransId="{1F675BF4-737A-47D2-A173-7D7BC765042B}"/>
    <dgm:cxn modelId="{3C97D51E-CC3E-485F-8114-044A2B783A3E}" type="presOf" srcId="{57D4984C-7CD2-4AE0-9F86-3148E02C8C42}" destId="{75C166D9-2749-40E6-9542-5D61887CB647}" srcOrd="0" destOrd="6" presId="urn:microsoft.com/office/officeart/2005/8/layout/hList1"/>
    <dgm:cxn modelId="{3145461F-8C4A-4140-AF9D-57A15B6E464F}" type="presOf" srcId="{32BF1A2D-0156-473A-A308-14C3C262E48B}" destId="{75C166D9-2749-40E6-9542-5D61887CB647}" srcOrd="0" destOrd="3" presId="urn:microsoft.com/office/officeart/2005/8/layout/hList1"/>
    <dgm:cxn modelId="{E9E9FC1F-C379-43D4-8E96-95E8D1960E7B}" type="presOf" srcId="{22625739-E803-4F9A-9E75-E43E6B756372}" destId="{BA67542A-D845-44C0-9D74-060BB3B0C872}" srcOrd="0" destOrd="2" presId="urn:microsoft.com/office/officeart/2005/8/layout/hList1"/>
    <dgm:cxn modelId="{588B5529-3076-4BD9-99C5-01B23621E6F8}" srcId="{40688398-A399-4C4D-BAE4-A60B4845D465}" destId="{315DDA68-C0AE-4036-B77D-13E08A5667B5}" srcOrd="0" destOrd="0" parTransId="{2DFB380D-D3DB-402C-9591-1744495296B9}" sibTransId="{9CCE644C-768B-480C-B9B4-8436482FF3B8}"/>
    <dgm:cxn modelId="{4CF1BC2B-1BE7-44D5-8663-54D3275AF0FE}" type="presOf" srcId="{DCE93406-73D4-4E13-A6A1-65C13301C646}" destId="{86CB4FEA-EED2-483D-AC8E-9EB431AA4629}" srcOrd="0" destOrd="5" presId="urn:microsoft.com/office/officeart/2005/8/layout/hList1"/>
    <dgm:cxn modelId="{317E2030-E90B-4BA0-98F4-D089A1FF7369}" srcId="{B13A7449-8EA6-4B89-92CE-6F9F5097065A}" destId="{702702C9-00B5-4834-8894-992BC6870288}" srcOrd="4" destOrd="0" parTransId="{2BF0BADC-878B-45D3-BD5D-33CD019DD36F}" sibTransId="{D8BE3855-94FB-4DE2-A88F-9D05FD3D864C}"/>
    <dgm:cxn modelId="{0FECCD33-81F7-4F37-BA3D-DFB975FBF399}" srcId="{B13A7449-8EA6-4B89-92CE-6F9F5097065A}" destId="{0ECA72D9-B5CB-43A9-8F1D-B55E2F666A8F}" srcOrd="8" destOrd="0" parTransId="{1E52587E-3762-4754-95F9-BF19BFE80520}" sibTransId="{ED658F11-ABAD-4143-A284-E0C8AB7B160A}"/>
    <dgm:cxn modelId="{71F35F34-F374-4090-8462-23DCDEB2E810}" srcId="{B13A7449-8EA6-4B89-92CE-6F9F5097065A}" destId="{A09BFD77-449F-4D32-9AFA-3685DDDF799D}" srcOrd="7" destOrd="0" parTransId="{294825E6-642B-4260-A2FD-3E90E1D8213B}" sibTransId="{394A02A9-705C-483A-81B1-D8ED23079A7D}"/>
    <dgm:cxn modelId="{F922AD37-AB4C-42E0-8E30-36B22E8FCCC6}" srcId="{B13A7449-8EA6-4B89-92CE-6F9F5097065A}" destId="{FE81547F-35CB-41B1-B3D2-AA35BC0551E5}" srcOrd="3" destOrd="0" parTransId="{5A99EE39-8A9E-4522-89C8-4D27F2415593}" sibTransId="{C9452BE3-28E3-40F7-97E2-874187AA00F0}"/>
    <dgm:cxn modelId="{AB9BA43A-F2BB-4A98-8AC3-DE6CB8588945}" srcId="{9C2C6E1C-CC7F-47FA-AA57-F25EA25EBB97}" destId="{0B79A3DC-5AB1-45C0-B2E5-1BCA37E23196}" srcOrd="2" destOrd="0" parTransId="{2962B678-B5F1-41EA-BDEB-CE8749270973}" sibTransId="{859B0CE9-8F23-4D4A-943F-81B19B3D1DA7}"/>
    <dgm:cxn modelId="{61BEAD5C-470D-417C-89B3-C4CE2E7BF533}" type="presOf" srcId="{54CA1B12-5871-483B-80D6-AD8795E20F7A}" destId="{BA67542A-D845-44C0-9D74-060BB3B0C872}" srcOrd="0" destOrd="8" presId="urn:microsoft.com/office/officeart/2005/8/layout/hList1"/>
    <dgm:cxn modelId="{3C22AF5C-7A87-4606-9FB5-70A5CB710AE6}" type="presOf" srcId="{4D66CD47-D966-4D93-9DF3-30511DC4F704}" destId="{BA67542A-D845-44C0-9D74-060BB3B0C872}" srcOrd="0" destOrd="1" presId="urn:microsoft.com/office/officeart/2005/8/layout/hList1"/>
    <dgm:cxn modelId="{11EB495D-7BBF-49D7-8C7A-66CD67F97B52}" type="presOf" srcId="{0DDFAAB1-1C5C-4592-966C-74DAC36ED87B}" destId="{301D5A2E-7AF8-4D7B-B42D-A5C47CA33A07}" srcOrd="0" destOrd="0" presId="urn:microsoft.com/office/officeart/2005/8/layout/hList1"/>
    <dgm:cxn modelId="{B5AF3265-1F2D-4643-BBC2-F25485F11946}" srcId="{315DDA68-C0AE-4036-B77D-13E08A5667B5}" destId="{C7E083F5-8EB4-4E36-8A5A-24401B8C002F}" srcOrd="6" destOrd="0" parTransId="{3FC7BBDA-C9E6-4A5B-8D88-955543B74B41}" sibTransId="{A3650B1A-764F-46A4-91FA-8845FF3957AB}"/>
    <dgm:cxn modelId="{8AB7D066-4E3E-4DF3-A32C-DFE67EC005D8}" type="presOf" srcId="{082846DD-7DC7-4E16-8AF3-D888BF531F2D}" destId="{BA67542A-D845-44C0-9D74-060BB3B0C872}" srcOrd="0" destOrd="6" presId="urn:microsoft.com/office/officeart/2005/8/layout/hList1"/>
    <dgm:cxn modelId="{23700D6A-7D01-46DB-A0F9-55A4909D3FB7}" srcId="{D4285D05-0D70-45FE-A013-D84AC19C6141}" destId="{B13A7449-8EA6-4B89-92CE-6F9F5097065A}" srcOrd="0" destOrd="0" parTransId="{9B6B7F15-FE58-40F2-9488-30FD8BDBB9DB}" sibTransId="{C0C6E597-1EC8-40B4-92AB-1A90B0ADCC4C}"/>
    <dgm:cxn modelId="{C5B0124E-20AB-49C0-B860-58D433FA326C}" type="presOf" srcId="{0B79A3DC-5AB1-45C0-B2E5-1BCA37E23196}" destId="{BA67542A-D845-44C0-9D74-060BB3B0C872}" srcOrd="0" destOrd="3" presId="urn:microsoft.com/office/officeart/2005/8/layout/hList1"/>
    <dgm:cxn modelId="{359E276F-428C-4A52-A5E1-129E5D83F721}" type="presOf" srcId="{D4285D05-0D70-45FE-A013-D84AC19C6141}" destId="{0F5948BF-61BF-49F2-A9BE-C2F02F5F4365}" srcOrd="0" destOrd="0" presId="urn:microsoft.com/office/officeart/2005/8/layout/hList1"/>
    <dgm:cxn modelId="{3A13A750-0C05-4F12-AB5A-D8E2486DE4C9}" srcId="{9C2C6E1C-CC7F-47FA-AA57-F25EA25EBB97}" destId="{76B511D6-3AB8-4BDC-BF1B-26A9C1844087}" srcOrd="6" destOrd="0" parTransId="{73B224F2-A583-4265-BA20-C58F3A62EE3B}" sibTransId="{509AFFF0-22F5-4EAA-8232-C0C289ECA0ED}"/>
    <dgm:cxn modelId="{85696C71-C77B-4721-89DC-C2362777AA6A}" srcId="{9C2C6E1C-CC7F-47FA-AA57-F25EA25EBB97}" destId="{846F22DF-BF5A-41A4-8FC5-DD1F13EEE06C}" srcOrd="4" destOrd="0" parTransId="{6255D6CF-0177-4B91-9A1A-00A3283B2080}" sibTransId="{3D753FAF-D9BF-4F85-836D-15CD1BEA2C6D}"/>
    <dgm:cxn modelId="{1847C059-B028-4AB5-87D1-EC89BB26453C}" type="presOf" srcId="{18B2F8C1-12B1-4D21-9F95-51BB35723A17}" destId="{75C166D9-2749-40E6-9542-5D61887CB647}" srcOrd="0" destOrd="2" presId="urn:microsoft.com/office/officeart/2005/8/layout/hList1"/>
    <dgm:cxn modelId="{E104ED7F-50EE-47FC-B4D1-86E86593F638}" type="presOf" srcId="{0ECA72D9-B5CB-43A9-8F1D-B55E2F666A8F}" destId="{75C166D9-2749-40E6-9542-5D61887CB647}" srcOrd="0" destOrd="9" presId="urn:microsoft.com/office/officeart/2005/8/layout/hList1"/>
    <dgm:cxn modelId="{096EB581-ECE8-4759-8D2B-D2A114FDD5AC}" srcId="{9C2C6E1C-CC7F-47FA-AA57-F25EA25EBB97}" destId="{4D66CD47-D966-4D93-9DF3-30511DC4F704}" srcOrd="0" destOrd="0" parTransId="{97DF337D-440F-4BFC-A3DD-5DB0F3B7DF0C}" sibTransId="{D2F08CD9-A152-4408-9DDA-14484443D5A7}"/>
    <dgm:cxn modelId="{D3E51C84-129D-431E-A39F-F9494F6B1254}" srcId="{B13A7449-8EA6-4B89-92CE-6F9F5097065A}" destId="{A294BAAB-0729-407F-BE11-C929F18BDDAC}" srcOrd="0" destOrd="0" parTransId="{173C2C5C-CE48-4894-9602-3F4F949C4F39}" sibTransId="{B369D302-434D-4B51-B344-2C25DC7DC4D8}"/>
    <dgm:cxn modelId="{DA965086-31EE-4811-B3C0-78DEAD029481}" type="presOf" srcId="{315DDA68-C0AE-4036-B77D-13E08A5667B5}" destId="{86CB4FEA-EED2-483D-AC8E-9EB431AA4629}" srcOrd="0" destOrd="0" presId="urn:microsoft.com/office/officeart/2005/8/layout/hList1"/>
    <dgm:cxn modelId="{CBAEE089-5173-4664-9072-0BB72904D8B1}" srcId="{315DDA68-C0AE-4036-B77D-13E08A5667B5}" destId="{76CA35C1-DFC6-45D8-B1D6-AB6A94AA2B22}" srcOrd="3" destOrd="0" parTransId="{FCC02451-C08F-4D26-B7A3-ED8CE19A1209}" sibTransId="{ABDD44A5-40DF-4BCE-914B-5CB22E597BDE}"/>
    <dgm:cxn modelId="{338C118C-4B85-40EC-9C05-2FD487B44DA0}" srcId="{9C2C6E1C-CC7F-47FA-AA57-F25EA25EBB97}" destId="{4F1D1821-1BA4-4467-A9A9-FCE3ACD68929}" srcOrd="3" destOrd="0" parTransId="{7868784A-A6CD-4139-89BB-4BB14BBDB452}" sibTransId="{515D0677-BB7B-47C1-960C-7ECD4460F5EC}"/>
    <dgm:cxn modelId="{7DDB8B8E-F747-4B42-8C58-4600188752A3}" srcId="{0DDFAAB1-1C5C-4592-966C-74DAC36ED87B}" destId="{9C2C6E1C-CC7F-47FA-AA57-F25EA25EBB97}" srcOrd="0" destOrd="0" parTransId="{A5A6F6E2-2CE7-4777-BA36-55C5015B0539}" sibTransId="{2621D9FC-7E8C-4CED-A5C9-8027998C2E16}"/>
    <dgm:cxn modelId="{B4BF5C90-48B6-4ED4-9D53-5C528D5E4CA9}" type="presOf" srcId="{434446DC-0E79-4E79-9E83-AB8B0257265A}" destId="{86CB4FEA-EED2-483D-AC8E-9EB431AA4629}" srcOrd="0" destOrd="3" presId="urn:microsoft.com/office/officeart/2005/8/layout/hList1"/>
    <dgm:cxn modelId="{99ACBE92-0F95-4884-BA33-14C67CEEED15}" type="presOf" srcId="{6CBC8440-8CEC-4D3F-BFA0-3C47E079D536}" destId="{86CB4FEA-EED2-483D-AC8E-9EB431AA4629}" srcOrd="0" destOrd="6" presId="urn:microsoft.com/office/officeart/2005/8/layout/hList1"/>
    <dgm:cxn modelId="{50575097-CF2A-4A65-AFE1-A2731CF82899}" srcId="{9C2C6E1C-CC7F-47FA-AA57-F25EA25EBB97}" destId="{54CA1B12-5871-483B-80D6-AD8795E20F7A}" srcOrd="7" destOrd="0" parTransId="{A70CF87B-C25F-4DD3-B627-5CE843FA0799}" sibTransId="{001D1A3D-D6A9-42E2-ADD7-0C2B59B05ECB}"/>
    <dgm:cxn modelId="{4695A1A0-4CD9-4405-A8B4-21E69A1AC4C9}" srcId="{9C2C6E1C-CC7F-47FA-AA57-F25EA25EBB97}" destId="{082846DD-7DC7-4E16-8AF3-D888BF531F2D}" srcOrd="5" destOrd="0" parTransId="{9750DBBA-4C17-4D4A-BDA0-A1F43E0C3A83}" sibTransId="{24DAA0C4-05AE-420D-B492-61F94F2E209A}"/>
    <dgm:cxn modelId="{6E5989B1-949C-4E9A-A361-AAAAB3EF01C4}" srcId="{315DDA68-C0AE-4036-B77D-13E08A5667B5}" destId="{6CBC8440-8CEC-4D3F-BFA0-3C47E079D536}" srcOrd="5" destOrd="0" parTransId="{135FE5A9-0D49-4D99-838A-50726C620D1F}" sibTransId="{D404DBDD-C484-4455-A90C-6E0EB0B3CD8D}"/>
    <dgm:cxn modelId="{DEE6DDB2-8210-492D-8735-EA755C01FDE7}" type="presOf" srcId="{A294BAAB-0729-407F-BE11-C929F18BDDAC}" destId="{75C166D9-2749-40E6-9542-5D61887CB647}" srcOrd="0" destOrd="1" presId="urn:microsoft.com/office/officeart/2005/8/layout/hList1"/>
    <dgm:cxn modelId="{8B836CB3-A5E0-48D4-A130-21F862B5A4B9}" srcId="{B13A7449-8EA6-4B89-92CE-6F9F5097065A}" destId="{32BF1A2D-0156-473A-A308-14C3C262E48B}" srcOrd="2" destOrd="0" parTransId="{4BB68FF4-EFC8-4E63-8B35-2DBDCCA6E7E7}" sibTransId="{59498167-D79D-47D9-858F-47FAE9344ECD}"/>
    <dgm:cxn modelId="{0AB632B7-DDB7-4256-9073-75987080530D}" srcId="{B13A7449-8EA6-4B89-92CE-6F9F5097065A}" destId="{57D4984C-7CD2-4AE0-9F86-3148E02C8C42}" srcOrd="5" destOrd="0" parTransId="{9D99D203-9DB1-455D-B946-B97BF17E756D}" sibTransId="{9CA5FEAB-0C67-424C-86AA-9550F6038F25}"/>
    <dgm:cxn modelId="{96E2DCBE-29DD-4A60-A62C-1D66B0FC3530}" type="presOf" srcId="{76CA35C1-DFC6-45D8-B1D6-AB6A94AA2B22}" destId="{86CB4FEA-EED2-483D-AC8E-9EB431AA4629}" srcOrd="0" destOrd="4" presId="urn:microsoft.com/office/officeart/2005/8/layout/hList1"/>
    <dgm:cxn modelId="{79D0B0C4-40B1-4340-96B9-1BB87FA61209}" type="presOf" srcId="{D860DEC3-CE6B-4749-B065-54187EA25485}" destId="{86CB4FEA-EED2-483D-AC8E-9EB431AA4629}" srcOrd="0" destOrd="2" presId="urn:microsoft.com/office/officeart/2005/8/layout/hList1"/>
    <dgm:cxn modelId="{263870C5-0809-4E69-A823-F6104A4CE92B}" srcId="{315DDA68-C0AE-4036-B77D-13E08A5667B5}" destId="{E6072B9B-3321-4CD7-B78E-58BC277449B9}" srcOrd="0" destOrd="0" parTransId="{599FDA40-C990-4F7A-A519-04823283D944}" sibTransId="{33DCE05D-EE3B-4E7C-8926-9B500E4B626C}"/>
    <dgm:cxn modelId="{75BDD2C6-8399-48C9-AE75-0A3528C5C359}" type="presOf" srcId="{B13A7449-8EA6-4B89-92CE-6F9F5097065A}" destId="{75C166D9-2749-40E6-9542-5D61887CB647}" srcOrd="0" destOrd="0" presId="urn:microsoft.com/office/officeart/2005/8/layout/hList1"/>
    <dgm:cxn modelId="{11CBCAD0-CB85-43F7-8411-EE8A9C451DA7}" srcId="{9C2C6E1C-CC7F-47FA-AA57-F25EA25EBB97}" destId="{22625739-E803-4F9A-9E75-E43E6B756372}" srcOrd="1" destOrd="0" parTransId="{E05707C9-3FA6-44F7-8E22-1D3F1A30D252}" sibTransId="{B75A41EC-1A82-47D8-A4E8-6D43112792FD}"/>
    <dgm:cxn modelId="{3AAED2D1-D957-40B9-ABB2-93B0D0F14E8E}" srcId="{B13A7449-8EA6-4B89-92CE-6F9F5097065A}" destId="{D0F6AD2E-B790-45AC-8C09-8187E9D524FB}" srcOrd="6" destOrd="0" parTransId="{84328C6B-01DE-43FB-A90B-9C32BC3801DA}" sibTransId="{B0FA82C1-A5B1-49EE-8C19-AE798D9736D5}"/>
    <dgm:cxn modelId="{987935DD-281E-4780-A2C3-4E0127CADA84}" type="presOf" srcId="{702702C9-00B5-4834-8894-992BC6870288}" destId="{75C166D9-2749-40E6-9542-5D61887CB647}" srcOrd="0" destOrd="5" presId="urn:microsoft.com/office/officeart/2005/8/layout/hList1"/>
    <dgm:cxn modelId="{937321E3-3F0A-4EA3-A578-255DE4B67F28}" type="presOf" srcId="{76B511D6-3AB8-4BDC-BF1B-26A9C1844087}" destId="{BA67542A-D845-44C0-9D74-060BB3B0C872}" srcOrd="0" destOrd="7" presId="urn:microsoft.com/office/officeart/2005/8/layout/hList1"/>
    <dgm:cxn modelId="{B8C71AE6-9689-47F9-887C-BF0B318D4C5F}" type="presOf" srcId="{FE81547F-35CB-41B1-B3D2-AA35BC0551E5}" destId="{75C166D9-2749-40E6-9542-5D61887CB647}" srcOrd="0" destOrd="4" presId="urn:microsoft.com/office/officeart/2005/8/layout/hList1"/>
    <dgm:cxn modelId="{185104E9-ACDD-4808-AD5C-522FE9218977}" type="presOf" srcId="{846F22DF-BF5A-41A4-8FC5-DD1F13EEE06C}" destId="{BA67542A-D845-44C0-9D74-060BB3B0C872}" srcOrd="0" destOrd="5" presId="urn:microsoft.com/office/officeart/2005/8/layout/hList1"/>
    <dgm:cxn modelId="{3DB840EC-27DB-46F1-8AB2-EC2E76EFDBD0}" type="presOf" srcId="{9C2C6E1C-CC7F-47FA-AA57-F25EA25EBB97}" destId="{BA67542A-D845-44C0-9D74-060BB3B0C872}" srcOrd="0" destOrd="0" presId="urn:microsoft.com/office/officeart/2005/8/layout/hList1"/>
    <dgm:cxn modelId="{99D704F1-49F4-4013-8C61-2AAD28BBC500}" type="presOf" srcId="{40688398-A399-4C4D-BAE4-A60B4845D465}" destId="{27EB3DE9-DF8A-4A76-A066-D427645FA91D}" srcOrd="0" destOrd="0" presId="urn:microsoft.com/office/officeart/2005/8/layout/hList1"/>
    <dgm:cxn modelId="{365102F3-D374-4DFA-99A9-FCA6FA6048B8}" type="presOf" srcId="{4F1D1821-1BA4-4467-A9A9-FCE3ACD68929}" destId="{BA67542A-D845-44C0-9D74-060BB3B0C872}" srcOrd="0" destOrd="4" presId="urn:microsoft.com/office/officeart/2005/8/layout/hList1"/>
    <dgm:cxn modelId="{6A3C07F3-216C-41CD-9C8F-BA3EBB2ACAD2}" srcId="{B13A7449-8EA6-4B89-92CE-6F9F5097065A}" destId="{18B2F8C1-12B1-4D21-9F95-51BB35723A17}" srcOrd="1" destOrd="0" parTransId="{BA343C0B-8CC1-441B-A2A0-83D08818B98F}" sibTransId="{02B5D034-1B92-4285-BD6E-DD0E14AA1C49}"/>
    <dgm:cxn modelId="{59D0BFF3-CAF5-4C28-9CA0-79D6D2F9FE0D}" type="presOf" srcId="{D0F6AD2E-B790-45AC-8C09-8187E9D524FB}" destId="{75C166D9-2749-40E6-9542-5D61887CB647}" srcOrd="0" destOrd="7" presId="urn:microsoft.com/office/officeart/2005/8/layout/hList1"/>
    <dgm:cxn modelId="{B0D524F5-5A97-427B-ACD2-FBC92B0A8212}" srcId="{0E9FDD58-85F1-4484-AB49-D350247CF06C}" destId="{D4285D05-0D70-45FE-A013-D84AC19C6141}" srcOrd="1" destOrd="0" parTransId="{A58189C2-F5B1-477E-97A7-0BA611647D33}" sibTransId="{D6B5E5AE-5DB3-4D56-B69C-433E2DBBDFAE}"/>
    <dgm:cxn modelId="{2A0AF8F8-C729-4BB7-9051-4EACAC51D6FB}" type="presOf" srcId="{A09BFD77-449F-4D32-9AFA-3685DDDF799D}" destId="{75C166D9-2749-40E6-9542-5D61887CB647}" srcOrd="0" destOrd="8" presId="urn:microsoft.com/office/officeart/2005/8/layout/hList1"/>
    <dgm:cxn modelId="{899FE5FB-E7C4-4EB6-A304-BE5E7794A666}" type="presOf" srcId="{C7E083F5-8EB4-4E36-8A5A-24401B8C002F}" destId="{86CB4FEA-EED2-483D-AC8E-9EB431AA4629}" srcOrd="0" destOrd="7" presId="urn:microsoft.com/office/officeart/2005/8/layout/hList1"/>
    <dgm:cxn modelId="{BED634FC-EAD9-4BF2-BBAC-480E96215209}" type="presOf" srcId="{0E9FDD58-85F1-4484-AB49-D350247CF06C}" destId="{12F61E0C-BAD5-4822-ADD4-0725461CE335}" srcOrd="0" destOrd="0" presId="urn:microsoft.com/office/officeart/2005/8/layout/hList1"/>
    <dgm:cxn modelId="{B844E20F-C914-48D6-904E-8C096CBE0BD4}" type="presParOf" srcId="{12F61E0C-BAD5-4822-ADD4-0725461CE335}" destId="{B05F00F9-8736-4C6E-A324-1962158BE6A1}" srcOrd="0" destOrd="0" presId="urn:microsoft.com/office/officeart/2005/8/layout/hList1"/>
    <dgm:cxn modelId="{94C84AC0-2FA3-4BDF-80FE-65E9C0D63D53}" type="presParOf" srcId="{B05F00F9-8736-4C6E-A324-1962158BE6A1}" destId="{301D5A2E-7AF8-4D7B-B42D-A5C47CA33A07}" srcOrd="0" destOrd="0" presId="urn:microsoft.com/office/officeart/2005/8/layout/hList1"/>
    <dgm:cxn modelId="{E5F69D68-8331-41A6-8B4B-04062B6A8DF9}" type="presParOf" srcId="{B05F00F9-8736-4C6E-A324-1962158BE6A1}" destId="{BA67542A-D845-44C0-9D74-060BB3B0C872}" srcOrd="1" destOrd="0" presId="urn:microsoft.com/office/officeart/2005/8/layout/hList1"/>
    <dgm:cxn modelId="{C377CD43-5661-465D-A07E-4D5935C7540D}" type="presParOf" srcId="{12F61E0C-BAD5-4822-ADD4-0725461CE335}" destId="{EADA096C-E4A9-4833-BD77-DBAE016AF07A}" srcOrd="1" destOrd="0" presId="urn:microsoft.com/office/officeart/2005/8/layout/hList1"/>
    <dgm:cxn modelId="{B58DFD49-466C-4D4F-BC12-140306196DC4}" type="presParOf" srcId="{12F61E0C-BAD5-4822-ADD4-0725461CE335}" destId="{F8EB3FA2-EE70-43A4-BE9E-EB9F68ACC679}" srcOrd="2" destOrd="0" presId="urn:microsoft.com/office/officeart/2005/8/layout/hList1"/>
    <dgm:cxn modelId="{69DA93FF-B190-4D91-AF75-97CFE45B7E9E}" type="presParOf" srcId="{F8EB3FA2-EE70-43A4-BE9E-EB9F68ACC679}" destId="{0F5948BF-61BF-49F2-A9BE-C2F02F5F4365}" srcOrd="0" destOrd="0" presId="urn:microsoft.com/office/officeart/2005/8/layout/hList1"/>
    <dgm:cxn modelId="{6CD22E10-2CDE-4DE0-8DF3-2E0DD2F5BC33}" type="presParOf" srcId="{F8EB3FA2-EE70-43A4-BE9E-EB9F68ACC679}" destId="{75C166D9-2749-40E6-9542-5D61887CB647}" srcOrd="1" destOrd="0" presId="urn:microsoft.com/office/officeart/2005/8/layout/hList1"/>
    <dgm:cxn modelId="{EF818B0D-DB4E-4B0F-942C-9DD6399FA13D}" type="presParOf" srcId="{12F61E0C-BAD5-4822-ADD4-0725461CE335}" destId="{BAB58CA6-B93C-4B0D-803F-FCA9BE168D67}" srcOrd="3" destOrd="0" presId="urn:microsoft.com/office/officeart/2005/8/layout/hList1"/>
    <dgm:cxn modelId="{CAE7970E-A941-469B-93F7-F5C1F815B780}" type="presParOf" srcId="{12F61E0C-BAD5-4822-ADD4-0725461CE335}" destId="{4C802934-7CD1-42C8-A42D-9B626670A6ED}" srcOrd="4" destOrd="0" presId="urn:microsoft.com/office/officeart/2005/8/layout/hList1"/>
    <dgm:cxn modelId="{0220AD3B-3374-4517-8CA0-3875153A6158}" type="presParOf" srcId="{4C802934-7CD1-42C8-A42D-9B626670A6ED}" destId="{27EB3DE9-DF8A-4A76-A066-D427645FA91D}" srcOrd="0" destOrd="0" presId="urn:microsoft.com/office/officeart/2005/8/layout/hList1"/>
    <dgm:cxn modelId="{D263FC98-7424-4F21-ABE3-8054D0BB3F82}" type="presParOf" srcId="{4C802934-7CD1-42C8-A42D-9B626670A6ED}" destId="{86CB4FEA-EED2-483D-AC8E-9EB431AA4629}" srcOrd="1" destOrd="0" presId="urn:microsoft.com/office/officeart/2005/8/layout/h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E9FDD58-85F1-4484-AB49-D350247CF06C}" type="doc">
      <dgm:prSet loTypeId="urn:microsoft.com/office/officeart/2005/8/layout/hList1" loCatId="list" qsTypeId="urn:microsoft.com/office/officeart/2005/8/quickstyle/3d2" qsCatId="3D" csTypeId="urn:microsoft.com/office/officeart/2005/8/colors/colorful4" csCatId="colorful" phldr="1"/>
      <dgm:spPr/>
      <dgm:t>
        <a:bodyPr/>
        <a:lstStyle/>
        <a:p>
          <a:endParaRPr lang="en-US"/>
        </a:p>
      </dgm:t>
    </dgm:pt>
    <dgm:pt modelId="{0DDFAAB1-1C5C-4592-966C-74DAC36ED87B}">
      <dgm:prSet phldrT="[Text]"/>
      <dgm:spPr/>
      <dgm:t>
        <a:bodyPr/>
        <a:lstStyle/>
        <a:p>
          <a:r>
            <a:rPr lang="en-US" b="1"/>
            <a:t>North Central (NCPDD)</a:t>
          </a:r>
        </a:p>
        <a:p>
          <a:r>
            <a:rPr lang="en-US"/>
            <a:t>Phone:  (662) 283-2675</a:t>
          </a:r>
        </a:p>
      </dgm:t>
    </dgm:pt>
    <dgm:pt modelId="{9B745BE7-AD3A-4AB2-B696-B04D91B04D96}" type="parTrans" cxnId="{2AC8D609-3D6A-40AA-B630-9D11A6CE5A56}">
      <dgm:prSet/>
      <dgm:spPr/>
      <dgm:t>
        <a:bodyPr/>
        <a:lstStyle/>
        <a:p>
          <a:endParaRPr lang="en-US"/>
        </a:p>
      </dgm:t>
    </dgm:pt>
    <dgm:pt modelId="{4BE59CE8-5E3A-401C-8BDC-AD9019EE81E9}" type="sibTrans" cxnId="{2AC8D609-3D6A-40AA-B630-9D11A6CE5A56}">
      <dgm:prSet/>
      <dgm:spPr/>
      <dgm:t>
        <a:bodyPr/>
        <a:lstStyle/>
        <a:p>
          <a:endParaRPr lang="en-US"/>
        </a:p>
      </dgm:t>
    </dgm:pt>
    <dgm:pt modelId="{9C2C6E1C-CC7F-47FA-AA57-F25EA25EBB97}">
      <dgm:prSet phldrT="[Text]"/>
      <dgm:spPr/>
      <dgm:t>
        <a:bodyPr/>
        <a:lstStyle/>
        <a:p>
          <a:pPr>
            <a:buFontTx/>
            <a:buNone/>
          </a:pPr>
          <a:r>
            <a:rPr lang="en-US"/>
            <a:t>Counties Served:</a:t>
          </a:r>
        </a:p>
      </dgm:t>
    </dgm:pt>
    <dgm:pt modelId="{A5A6F6E2-2CE7-4777-BA36-55C5015B0539}" type="parTrans" cxnId="{7DDB8B8E-F747-4B42-8C58-4600188752A3}">
      <dgm:prSet/>
      <dgm:spPr/>
      <dgm:t>
        <a:bodyPr/>
        <a:lstStyle/>
        <a:p>
          <a:endParaRPr lang="en-US"/>
        </a:p>
      </dgm:t>
    </dgm:pt>
    <dgm:pt modelId="{2621D9FC-7E8C-4CED-A5C9-8027998C2E16}" type="sibTrans" cxnId="{7DDB8B8E-F747-4B42-8C58-4600188752A3}">
      <dgm:prSet/>
      <dgm:spPr/>
      <dgm:t>
        <a:bodyPr/>
        <a:lstStyle/>
        <a:p>
          <a:endParaRPr lang="en-US"/>
        </a:p>
      </dgm:t>
    </dgm:pt>
    <dgm:pt modelId="{D4285D05-0D70-45FE-A013-D84AC19C6141}">
      <dgm:prSet phldrT="[Text]"/>
      <dgm:spPr/>
      <dgm:t>
        <a:bodyPr/>
        <a:lstStyle/>
        <a:p>
          <a:r>
            <a:rPr lang="en-US" b="1"/>
            <a:t>North Delta (NDPDD)</a:t>
          </a:r>
        </a:p>
        <a:p>
          <a:r>
            <a:rPr lang="en-US"/>
            <a:t>Phone:  (662) 561-4100</a:t>
          </a:r>
        </a:p>
      </dgm:t>
    </dgm:pt>
    <dgm:pt modelId="{A58189C2-F5B1-477E-97A7-0BA611647D33}" type="parTrans" cxnId="{B0D524F5-5A97-427B-ACD2-FBC92B0A8212}">
      <dgm:prSet/>
      <dgm:spPr/>
      <dgm:t>
        <a:bodyPr/>
        <a:lstStyle/>
        <a:p>
          <a:endParaRPr lang="en-US"/>
        </a:p>
      </dgm:t>
    </dgm:pt>
    <dgm:pt modelId="{D6B5E5AE-5DB3-4D56-B69C-433E2DBBDFAE}" type="sibTrans" cxnId="{B0D524F5-5A97-427B-ACD2-FBC92B0A8212}">
      <dgm:prSet/>
      <dgm:spPr/>
      <dgm:t>
        <a:bodyPr/>
        <a:lstStyle/>
        <a:p>
          <a:endParaRPr lang="en-US"/>
        </a:p>
      </dgm:t>
    </dgm:pt>
    <dgm:pt modelId="{B13A7449-8EA6-4B89-92CE-6F9F5097065A}">
      <dgm:prSet phldrT="[Text]"/>
      <dgm:spPr/>
      <dgm:t>
        <a:bodyPr/>
        <a:lstStyle/>
        <a:p>
          <a:pPr>
            <a:buFontTx/>
            <a:buNone/>
          </a:pPr>
          <a:r>
            <a:rPr lang="en-US"/>
            <a:t>Counties Served:</a:t>
          </a:r>
        </a:p>
      </dgm:t>
    </dgm:pt>
    <dgm:pt modelId="{9B6B7F15-FE58-40F2-9488-30FD8BDBB9DB}" type="parTrans" cxnId="{23700D6A-7D01-46DB-A0F9-55A4909D3FB7}">
      <dgm:prSet/>
      <dgm:spPr/>
      <dgm:t>
        <a:bodyPr/>
        <a:lstStyle/>
        <a:p>
          <a:endParaRPr lang="en-US"/>
        </a:p>
      </dgm:t>
    </dgm:pt>
    <dgm:pt modelId="{C0C6E597-1EC8-40B4-92AB-1A90B0ADCC4C}" type="sibTrans" cxnId="{23700D6A-7D01-46DB-A0F9-55A4909D3FB7}">
      <dgm:prSet/>
      <dgm:spPr/>
      <dgm:t>
        <a:bodyPr/>
        <a:lstStyle/>
        <a:p>
          <a:endParaRPr lang="en-US"/>
        </a:p>
      </dgm:t>
    </dgm:pt>
    <dgm:pt modelId="{40688398-A399-4C4D-BAE4-A60B4845D465}">
      <dgm:prSet phldrT="[Text]"/>
      <dgm:spPr/>
      <dgm:t>
        <a:bodyPr/>
        <a:lstStyle/>
        <a:p>
          <a:r>
            <a:rPr lang="en-US" b="1"/>
            <a:t>North East (NEMPDD)</a:t>
          </a:r>
        </a:p>
        <a:p>
          <a:r>
            <a:rPr lang="en-US"/>
            <a:t>Phone:  (661) 728-7038</a:t>
          </a:r>
        </a:p>
      </dgm:t>
    </dgm:pt>
    <dgm:pt modelId="{0787E10B-4155-4A04-A5F3-4112DDCC9D49}" type="parTrans" cxnId="{5B49630F-A8E2-451F-B44F-C06C29453287}">
      <dgm:prSet/>
      <dgm:spPr/>
      <dgm:t>
        <a:bodyPr/>
        <a:lstStyle/>
        <a:p>
          <a:endParaRPr lang="en-US"/>
        </a:p>
      </dgm:t>
    </dgm:pt>
    <dgm:pt modelId="{1B1DE370-02D6-4170-A7EF-83C403861B4D}" type="sibTrans" cxnId="{5B49630F-A8E2-451F-B44F-C06C29453287}">
      <dgm:prSet/>
      <dgm:spPr/>
      <dgm:t>
        <a:bodyPr/>
        <a:lstStyle/>
        <a:p>
          <a:endParaRPr lang="en-US"/>
        </a:p>
      </dgm:t>
    </dgm:pt>
    <dgm:pt modelId="{315DDA68-C0AE-4036-B77D-13E08A5667B5}">
      <dgm:prSet phldrT="[Text]"/>
      <dgm:spPr/>
      <dgm:t>
        <a:bodyPr/>
        <a:lstStyle/>
        <a:p>
          <a:pPr>
            <a:buFontTx/>
            <a:buNone/>
          </a:pPr>
          <a:r>
            <a:rPr lang="en-US"/>
            <a:t>Counties Served:</a:t>
          </a:r>
        </a:p>
      </dgm:t>
    </dgm:pt>
    <dgm:pt modelId="{2DFB380D-D3DB-402C-9591-1744495296B9}" type="parTrans" cxnId="{588B5529-3076-4BD9-99C5-01B23621E6F8}">
      <dgm:prSet/>
      <dgm:spPr/>
      <dgm:t>
        <a:bodyPr/>
        <a:lstStyle/>
        <a:p>
          <a:endParaRPr lang="en-US"/>
        </a:p>
      </dgm:t>
    </dgm:pt>
    <dgm:pt modelId="{9CCE644C-768B-480C-B9B4-8436482FF3B8}" type="sibTrans" cxnId="{588B5529-3076-4BD9-99C5-01B23621E6F8}">
      <dgm:prSet/>
      <dgm:spPr/>
      <dgm:t>
        <a:bodyPr/>
        <a:lstStyle/>
        <a:p>
          <a:endParaRPr lang="en-US"/>
        </a:p>
      </dgm:t>
    </dgm:pt>
    <dgm:pt modelId="{4D66CD47-D966-4D93-9DF3-30511DC4F704}">
      <dgm:prSet/>
      <dgm:spPr/>
      <dgm:t>
        <a:bodyPr/>
        <a:lstStyle/>
        <a:p>
          <a:pPr>
            <a:buFont typeface="Wingdings" panose="05000000000000000000" pitchFamily="2" charset="2"/>
            <a:buChar char="§"/>
          </a:pPr>
          <a:r>
            <a:rPr lang="en-US"/>
            <a:t>Attala</a:t>
          </a:r>
        </a:p>
      </dgm:t>
    </dgm:pt>
    <dgm:pt modelId="{97DF337D-440F-4BFC-A3DD-5DB0F3B7DF0C}" type="parTrans" cxnId="{096EB581-ECE8-4759-8D2B-D2A114FDD5AC}">
      <dgm:prSet/>
      <dgm:spPr/>
      <dgm:t>
        <a:bodyPr/>
        <a:lstStyle/>
        <a:p>
          <a:endParaRPr lang="en-US"/>
        </a:p>
      </dgm:t>
    </dgm:pt>
    <dgm:pt modelId="{D2F08CD9-A152-4408-9DDA-14484443D5A7}" type="sibTrans" cxnId="{096EB581-ECE8-4759-8D2B-D2A114FDD5AC}">
      <dgm:prSet/>
      <dgm:spPr/>
      <dgm:t>
        <a:bodyPr/>
        <a:lstStyle/>
        <a:p>
          <a:endParaRPr lang="en-US"/>
        </a:p>
      </dgm:t>
    </dgm:pt>
    <dgm:pt modelId="{7B2F418E-61B8-400B-854C-2A55C79A4376}">
      <dgm:prSet/>
      <dgm:spPr/>
      <dgm:t>
        <a:bodyPr/>
        <a:lstStyle/>
        <a:p>
          <a:pPr>
            <a:buFont typeface="Wingdings" panose="05000000000000000000" pitchFamily="2" charset="2"/>
            <a:buChar char="§"/>
          </a:pPr>
          <a:r>
            <a:rPr lang="en-US"/>
            <a:t>Carroll</a:t>
          </a:r>
        </a:p>
      </dgm:t>
    </dgm:pt>
    <dgm:pt modelId="{3877EBBF-D5E1-44A1-ADB2-FED4E49EA00D}" type="parTrans" cxnId="{DC9F41FE-F5F0-4309-B577-31EC5068918C}">
      <dgm:prSet/>
      <dgm:spPr/>
      <dgm:t>
        <a:bodyPr/>
        <a:lstStyle/>
        <a:p>
          <a:endParaRPr lang="en-US"/>
        </a:p>
      </dgm:t>
    </dgm:pt>
    <dgm:pt modelId="{5994D026-1975-49B8-B531-5D9EDC4585DD}" type="sibTrans" cxnId="{DC9F41FE-F5F0-4309-B577-31EC5068918C}">
      <dgm:prSet/>
      <dgm:spPr/>
      <dgm:t>
        <a:bodyPr/>
        <a:lstStyle/>
        <a:p>
          <a:endParaRPr lang="en-US"/>
        </a:p>
      </dgm:t>
    </dgm:pt>
    <dgm:pt modelId="{3D1787C1-E212-4252-B7BA-048F324445DD}">
      <dgm:prSet/>
      <dgm:spPr/>
      <dgm:t>
        <a:bodyPr/>
        <a:lstStyle/>
        <a:p>
          <a:pPr>
            <a:buFont typeface="Wingdings" panose="05000000000000000000" pitchFamily="2" charset="2"/>
            <a:buChar char="§"/>
          </a:pPr>
          <a:r>
            <a:rPr lang="en-US"/>
            <a:t>Grenada</a:t>
          </a:r>
        </a:p>
      </dgm:t>
    </dgm:pt>
    <dgm:pt modelId="{30859B47-E4EA-4DE1-80E1-45292785D613}" type="parTrans" cxnId="{536635D5-F4B9-4122-9B63-F8EC2DB32B8A}">
      <dgm:prSet/>
      <dgm:spPr/>
      <dgm:t>
        <a:bodyPr/>
        <a:lstStyle/>
        <a:p>
          <a:endParaRPr lang="en-US"/>
        </a:p>
      </dgm:t>
    </dgm:pt>
    <dgm:pt modelId="{796D2776-80B3-4EB4-8325-1D98C25DDD9B}" type="sibTrans" cxnId="{536635D5-F4B9-4122-9B63-F8EC2DB32B8A}">
      <dgm:prSet/>
      <dgm:spPr/>
      <dgm:t>
        <a:bodyPr/>
        <a:lstStyle/>
        <a:p>
          <a:endParaRPr lang="en-US"/>
        </a:p>
      </dgm:t>
    </dgm:pt>
    <dgm:pt modelId="{23186030-1763-4390-91A7-01E183DD3817}">
      <dgm:prSet/>
      <dgm:spPr/>
      <dgm:t>
        <a:bodyPr/>
        <a:lstStyle/>
        <a:p>
          <a:pPr>
            <a:buFont typeface="Wingdings" panose="05000000000000000000" pitchFamily="2" charset="2"/>
            <a:buChar char="§"/>
          </a:pPr>
          <a:r>
            <a:rPr lang="en-US"/>
            <a:t>Holmes</a:t>
          </a:r>
        </a:p>
      </dgm:t>
    </dgm:pt>
    <dgm:pt modelId="{94A36031-DE5A-4176-9C94-020D3EAEAB42}" type="parTrans" cxnId="{7B6ED951-519A-45D6-9445-C8FB96726BB0}">
      <dgm:prSet/>
      <dgm:spPr/>
      <dgm:t>
        <a:bodyPr/>
        <a:lstStyle/>
        <a:p>
          <a:endParaRPr lang="en-US"/>
        </a:p>
      </dgm:t>
    </dgm:pt>
    <dgm:pt modelId="{3DA0800E-AD3F-4503-849C-8904A43E9697}" type="sibTrans" cxnId="{7B6ED951-519A-45D6-9445-C8FB96726BB0}">
      <dgm:prSet/>
      <dgm:spPr/>
      <dgm:t>
        <a:bodyPr/>
        <a:lstStyle/>
        <a:p>
          <a:endParaRPr lang="en-US"/>
        </a:p>
      </dgm:t>
    </dgm:pt>
    <dgm:pt modelId="{F7CC1E03-4652-425B-9ABD-A80EB38F8310}">
      <dgm:prSet/>
      <dgm:spPr/>
      <dgm:t>
        <a:bodyPr/>
        <a:lstStyle/>
        <a:p>
          <a:pPr>
            <a:buFont typeface="Wingdings" panose="05000000000000000000" pitchFamily="2" charset="2"/>
            <a:buChar char="§"/>
          </a:pPr>
          <a:r>
            <a:rPr lang="en-US"/>
            <a:t>Leflore</a:t>
          </a:r>
        </a:p>
      </dgm:t>
    </dgm:pt>
    <dgm:pt modelId="{778CFBD9-043A-4CCD-B483-1526B75BFF63}" type="parTrans" cxnId="{1E6A8510-C34C-41A5-BE8D-48401725ECC8}">
      <dgm:prSet/>
      <dgm:spPr/>
      <dgm:t>
        <a:bodyPr/>
        <a:lstStyle/>
        <a:p>
          <a:endParaRPr lang="en-US"/>
        </a:p>
      </dgm:t>
    </dgm:pt>
    <dgm:pt modelId="{EA3ECFD2-A978-4823-BFC0-B4395A7B5C76}" type="sibTrans" cxnId="{1E6A8510-C34C-41A5-BE8D-48401725ECC8}">
      <dgm:prSet/>
      <dgm:spPr/>
      <dgm:t>
        <a:bodyPr/>
        <a:lstStyle/>
        <a:p>
          <a:endParaRPr lang="en-US"/>
        </a:p>
      </dgm:t>
    </dgm:pt>
    <dgm:pt modelId="{10CB59D5-7D5B-4C4B-82B3-CD7C76B23638}">
      <dgm:prSet/>
      <dgm:spPr/>
      <dgm:t>
        <a:bodyPr/>
        <a:lstStyle/>
        <a:p>
          <a:pPr>
            <a:buFont typeface="Wingdings" panose="05000000000000000000" pitchFamily="2" charset="2"/>
            <a:buChar char="§"/>
          </a:pPr>
          <a:r>
            <a:rPr lang="en-US"/>
            <a:t>Montgomery</a:t>
          </a:r>
        </a:p>
      </dgm:t>
    </dgm:pt>
    <dgm:pt modelId="{3E0EFDA0-DC80-4A7F-8D9E-BFD843CAE65A}" type="parTrans" cxnId="{3D0C29BF-03D1-4058-9D5C-F9D59BF42FE6}">
      <dgm:prSet/>
      <dgm:spPr/>
      <dgm:t>
        <a:bodyPr/>
        <a:lstStyle/>
        <a:p>
          <a:endParaRPr lang="en-US"/>
        </a:p>
      </dgm:t>
    </dgm:pt>
    <dgm:pt modelId="{71E03304-5DDE-4742-BEE7-68961DAC2D05}" type="sibTrans" cxnId="{3D0C29BF-03D1-4058-9D5C-F9D59BF42FE6}">
      <dgm:prSet/>
      <dgm:spPr/>
      <dgm:t>
        <a:bodyPr/>
        <a:lstStyle/>
        <a:p>
          <a:endParaRPr lang="en-US"/>
        </a:p>
      </dgm:t>
    </dgm:pt>
    <dgm:pt modelId="{08DA4A8A-1606-4144-A15A-FA7256348593}">
      <dgm:prSet/>
      <dgm:spPr/>
      <dgm:t>
        <a:bodyPr/>
        <a:lstStyle/>
        <a:p>
          <a:pPr>
            <a:buFont typeface="Wingdings" panose="05000000000000000000" pitchFamily="2" charset="2"/>
            <a:buChar char="§"/>
          </a:pPr>
          <a:r>
            <a:rPr lang="en-US"/>
            <a:t>Yalobusha</a:t>
          </a:r>
        </a:p>
      </dgm:t>
    </dgm:pt>
    <dgm:pt modelId="{C2BF3150-C30A-4485-8BD7-B74967D72ADD}" type="parTrans" cxnId="{7FF8DC90-FE27-42EF-8EC8-21696E5C5699}">
      <dgm:prSet/>
      <dgm:spPr/>
      <dgm:t>
        <a:bodyPr/>
        <a:lstStyle/>
        <a:p>
          <a:endParaRPr lang="en-US"/>
        </a:p>
      </dgm:t>
    </dgm:pt>
    <dgm:pt modelId="{C98AC1D6-BDAD-4E89-A2B2-25090900447F}" type="sibTrans" cxnId="{7FF8DC90-FE27-42EF-8EC8-21696E5C5699}">
      <dgm:prSet/>
      <dgm:spPr/>
      <dgm:t>
        <a:bodyPr/>
        <a:lstStyle/>
        <a:p>
          <a:endParaRPr lang="en-US"/>
        </a:p>
      </dgm:t>
    </dgm:pt>
    <dgm:pt modelId="{A294BAAB-0729-407F-BE11-C929F18BDDAC}">
      <dgm:prSet/>
      <dgm:spPr/>
      <dgm:t>
        <a:bodyPr/>
        <a:lstStyle/>
        <a:p>
          <a:pPr>
            <a:buFont typeface="Wingdings" panose="05000000000000000000" pitchFamily="2" charset="2"/>
            <a:buChar char="§"/>
          </a:pPr>
          <a:r>
            <a:rPr lang="en-US"/>
            <a:t>Coahoma</a:t>
          </a:r>
        </a:p>
      </dgm:t>
    </dgm:pt>
    <dgm:pt modelId="{173C2C5C-CE48-4894-9602-3F4F949C4F39}" type="parTrans" cxnId="{D3E51C84-129D-431E-A39F-F9494F6B1254}">
      <dgm:prSet/>
      <dgm:spPr/>
      <dgm:t>
        <a:bodyPr/>
        <a:lstStyle/>
        <a:p>
          <a:endParaRPr lang="en-US"/>
        </a:p>
      </dgm:t>
    </dgm:pt>
    <dgm:pt modelId="{B369D302-434D-4B51-B344-2C25DC7DC4D8}" type="sibTrans" cxnId="{D3E51C84-129D-431E-A39F-F9494F6B1254}">
      <dgm:prSet/>
      <dgm:spPr/>
      <dgm:t>
        <a:bodyPr/>
        <a:lstStyle/>
        <a:p>
          <a:endParaRPr lang="en-US"/>
        </a:p>
      </dgm:t>
    </dgm:pt>
    <dgm:pt modelId="{2C6E98C0-5D55-4037-8F4E-7DD8684950D0}">
      <dgm:prSet/>
      <dgm:spPr/>
      <dgm:t>
        <a:bodyPr/>
        <a:lstStyle/>
        <a:p>
          <a:pPr>
            <a:buFont typeface="Wingdings" panose="05000000000000000000" pitchFamily="2" charset="2"/>
            <a:buChar char="§"/>
          </a:pPr>
          <a:r>
            <a:rPr lang="en-US"/>
            <a:t>Desoto</a:t>
          </a:r>
        </a:p>
      </dgm:t>
    </dgm:pt>
    <dgm:pt modelId="{0046D0A6-BAA3-4D9B-9009-6602F5F87D8A}" type="parTrans" cxnId="{01268ADD-9AC2-4156-A4BE-755B71FD1BE4}">
      <dgm:prSet/>
      <dgm:spPr/>
      <dgm:t>
        <a:bodyPr/>
        <a:lstStyle/>
        <a:p>
          <a:endParaRPr lang="en-US"/>
        </a:p>
      </dgm:t>
    </dgm:pt>
    <dgm:pt modelId="{479117C3-5D93-4196-A42A-1A859B22A8E5}" type="sibTrans" cxnId="{01268ADD-9AC2-4156-A4BE-755B71FD1BE4}">
      <dgm:prSet/>
      <dgm:spPr/>
      <dgm:t>
        <a:bodyPr/>
        <a:lstStyle/>
        <a:p>
          <a:endParaRPr lang="en-US"/>
        </a:p>
      </dgm:t>
    </dgm:pt>
    <dgm:pt modelId="{7ACC0384-30CB-4967-9238-E905ACE0D05F}">
      <dgm:prSet/>
      <dgm:spPr/>
      <dgm:t>
        <a:bodyPr/>
        <a:lstStyle/>
        <a:p>
          <a:pPr>
            <a:buFont typeface="Wingdings" panose="05000000000000000000" pitchFamily="2" charset="2"/>
            <a:buChar char="§"/>
          </a:pPr>
          <a:r>
            <a:rPr lang="en-US"/>
            <a:t>Panola</a:t>
          </a:r>
        </a:p>
      </dgm:t>
    </dgm:pt>
    <dgm:pt modelId="{2027771C-0B1D-4531-9EE5-7DB528F3807B}" type="parTrans" cxnId="{2E42CA6E-8811-4864-BE01-7679E618ED08}">
      <dgm:prSet/>
      <dgm:spPr/>
      <dgm:t>
        <a:bodyPr/>
        <a:lstStyle/>
        <a:p>
          <a:endParaRPr lang="en-US"/>
        </a:p>
      </dgm:t>
    </dgm:pt>
    <dgm:pt modelId="{26D50217-760E-4F52-9665-F1D4ED1566E0}" type="sibTrans" cxnId="{2E42CA6E-8811-4864-BE01-7679E618ED08}">
      <dgm:prSet/>
      <dgm:spPr/>
      <dgm:t>
        <a:bodyPr/>
        <a:lstStyle/>
        <a:p>
          <a:endParaRPr lang="en-US"/>
        </a:p>
      </dgm:t>
    </dgm:pt>
    <dgm:pt modelId="{7A2D472D-1A8C-45FB-AA9C-A03806E383E8}">
      <dgm:prSet/>
      <dgm:spPr/>
      <dgm:t>
        <a:bodyPr/>
        <a:lstStyle/>
        <a:p>
          <a:pPr>
            <a:buFont typeface="Wingdings" panose="05000000000000000000" pitchFamily="2" charset="2"/>
            <a:buChar char="§"/>
          </a:pPr>
          <a:r>
            <a:rPr lang="en-US"/>
            <a:t>Quitman</a:t>
          </a:r>
        </a:p>
      </dgm:t>
    </dgm:pt>
    <dgm:pt modelId="{1C834958-BA58-4E45-A533-DDF50E9EBECB}" type="parTrans" cxnId="{E48E2572-3A8F-4CAF-98B3-80CE1B23E2E6}">
      <dgm:prSet/>
      <dgm:spPr/>
      <dgm:t>
        <a:bodyPr/>
        <a:lstStyle/>
        <a:p>
          <a:endParaRPr lang="en-US"/>
        </a:p>
      </dgm:t>
    </dgm:pt>
    <dgm:pt modelId="{7F41597D-04B3-4630-BE3C-0E227FF91CD3}" type="sibTrans" cxnId="{E48E2572-3A8F-4CAF-98B3-80CE1B23E2E6}">
      <dgm:prSet/>
      <dgm:spPr/>
      <dgm:t>
        <a:bodyPr/>
        <a:lstStyle/>
        <a:p>
          <a:endParaRPr lang="en-US"/>
        </a:p>
      </dgm:t>
    </dgm:pt>
    <dgm:pt modelId="{A3257AAD-F4B1-4AA8-894D-7A2595749DF5}">
      <dgm:prSet/>
      <dgm:spPr/>
      <dgm:t>
        <a:bodyPr/>
        <a:lstStyle/>
        <a:p>
          <a:pPr>
            <a:buFont typeface="Wingdings" panose="05000000000000000000" pitchFamily="2" charset="2"/>
            <a:buChar char="§"/>
          </a:pPr>
          <a:r>
            <a:rPr lang="en-US"/>
            <a:t>Tallahatchie</a:t>
          </a:r>
        </a:p>
      </dgm:t>
    </dgm:pt>
    <dgm:pt modelId="{2DB73DAF-5766-40C9-A62F-017749873851}" type="parTrans" cxnId="{20F5E9AB-6E60-4748-8A3B-4EC60254777B}">
      <dgm:prSet/>
      <dgm:spPr/>
      <dgm:t>
        <a:bodyPr/>
        <a:lstStyle/>
        <a:p>
          <a:endParaRPr lang="en-US"/>
        </a:p>
      </dgm:t>
    </dgm:pt>
    <dgm:pt modelId="{E4C28942-138E-43A1-B9EA-91F0B0DD1474}" type="sibTrans" cxnId="{20F5E9AB-6E60-4748-8A3B-4EC60254777B}">
      <dgm:prSet/>
      <dgm:spPr/>
      <dgm:t>
        <a:bodyPr/>
        <a:lstStyle/>
        <a:p>
          <a:endParaRPr lang="en-US"/>
        </a:p>
      </dgm:t>
    </dgm:pt>
    <dgm:pt modelId="{2FBF0A4D-DC86-492F-985E-C2BD9632D4AC}">
      <dgm:prSet/>
      <dgm:spPr/>
      <dgm:t>
        <a:bodyPr/>
        <a:lstStyle/>
        <a:p>
          <a:pPr>
            <a:buFont typeface="Wingdings" panose="05000000000000000000" pitchFamily="2" charset="2"/>
            <a:buChar char="§"/>
          </a:pPr>
          <a:r>
            <a:rPr lang="en-US"/>
            <a:t>Tate</a:t>
          </a:r>
        </a:p>
      </dgm:t>
    </dgm:pt>
    <dgm:pt modelId="{CCB3815C-7844-4916-B2CF-E56FC6B85066}" type="parTrans" cxnId="{1258C2BF-5DE2-4C4C-BB05-C8139D97D74B}">
      <dgm:prSet/>
      <dgm:spPr/>
      <dgm:t>
        <a:bodyPr/>
        <a:lstStyle/>
        <a:p>
          <a:endParaRPr lang="en-US"/>
        </a:p>
      </dgm:t>
    </dgm:pt>
    <dgm:pt modelId="{02FC252D-3BA0-4307-91B9-6F408BC95CE1}" type="sibTrans" cxnId="{1258C2BF-5DE2-4C4C-BB05-C8139D97D74B}">
      <dgm:prSet/>
      <dgm:spPr/>
      <dgm:t>
        <a:bodyPr/>
        <a:lstStyle/>
        <a:p>
          <a:endParaRPr lang="en-US"/>
        </a:p>
      </dgm:t>
    </dgm:pt>
    <dgm:pt modelId="{A74453DE-5967-4BC8-8523-B2CBCF4BE884}">
      <dgm:prSet/>
      <dgm:spPr/>
      <dgm:t>
        <a:bodyPr/>
        <a:lstStyle/>
        <a:p>
          <a:pPr>
            <a:buFont typeface="Wingdings" panose="05000000000000000000" pitchFamily="2" charset="2"/>
            <a:buChar char="§"/>
          </a:pPr>
          <a:r>
            <a:rPr lang="en-US"/>
            <a:t>Tunica</a:t>
          </a:r>
        </a:p>
      </dgm:t>
    </dgm:pt>
    <dgm:pt modelId="{02A736A6-5D43-4F0A-88BB-52B73CF60192}" type="parTrans" cxnId="{408784FA-FB85-49E9-89C9-C17F07EFE6E0}">
      <dgm:prSet/>
      <dgm:spPr/>
      <dgm:t>
        <a:bodyPr/>
        <a:lstStyle/>
        <a:p>
          <a:endParaRPr lang="en-US"/>
        </a:p>
      </dgm:t>
    </dgm:pt>
    <dgm:pt modelId="{CEC82783-32DB-4D9E-A9B3-690F124DE1E3}" type="sibTrans" cxnId="{408784FA-FB85-49E9-89C9-C17F07EFE6E0}">
      <dgm:prSet/>
      <dgm:spPr/>
      <dgm:t>
        <a:bodyPr/>
        <a:lstStyle/>
        <a:p>
          <a:endParaRPr lang="en-US"/>
        </a:p>
      </dgm:t>
    </dgm:pt>
    <dgm:pt modelId="{E6072B9B-3321-4CD7-B78E-58BC277449B9}">
      <dgm:prSet/>
      <dgm:spPr/>
      <dgm:t>
        <a:bodyPr/>
        <a:lstStyle/>
        <a:p>
          <a:pPr>
            <a:buFont typeface="Wingdings" panose="05000000000000000000" pitchFamily="2" charset="2"/>
            <a:buChar char="§"/>
          </a:pPr>
          <a:r>
            <a:rPr lang="en-US"/>
            <a:t>Alcorn</a:t>
          </a:r>
        </a:p>
      </dgm:t>
    </dgm:pt>
    <dgm:pt modelId="{599FDA40-C990-4F7A-A519-04823283D944}" type="parTrans" cxnId="{263870C5-0809-4E69-A823-F6104A4CE92B}">
      <dgm:prSet/>
      <dgm:spPr/>
      <dgm:t>
        <a:bodyPr/>
        <a:lstStyle/>
        <a:p>
          <a:endParaRPr lang="en-US"/>
        </a:p>
      </dgm:t>
    </dgm:pt>
    <dgm:pt modelId="{33DCE05D-EE3B-4E7C-8926-9B500E4B626C}" type="sibTrans" cxnId="{263870C5-0809-4E69-A823-F6104A4CE92B}">
      <dgm:prSet/>
      <dgm:spPr/>
      <dgm:t>
        <a:bodyPr/>
        <a:lstStyle/>
        <a:p>
          <a:endParaRPr lang="en-US"/>
        </a:p>
      </dgm:t>
    </dgm:pt>
    <dgm:pt modelId="{F3A53CC4-9666-4C26-B3D8-43E172F9FCA4}">
      <dgm:prSet/>
      <dgm:spPr/>
      <dgm:t>
        <a:bodyPr/>
        <a:lstStyle/>
        <a:p>
          <a:pPr>
            <a:buFont typeface="Wingdings" panose="05000000000000000000" pitchFamily="2" charset="2"/>
            <a:buChar char="§"/>
          </a:pPr>
          <a:r>
            <a:rPr lang="en-US"/>
            <a:t>Benton</a:t>
          </a:r>
        </a:p>
      </dgm:t>
    </dgm:pt>
    <dgm:pt modelId="{5876162E-188C-4B41-822D-5E635C886CDD}" type="parTrans" cxnId="{292C4BB2-6EAF-4AC3-A6FD-B5697BDA2E1A}">
      <dgm:prSet/>
      <dgm:spPr/>
      <dgm:t>
        <a:bodyPr/>
        <a:lstStyle/>
        <a:p>
          <a:endParaRPr lang="en-US"/>
        </a:p>
      </dgm:t>
    </dgm:pt>
    <dgm:pt modelId="{0C3C9D3E-93F1-4D23-8AA1-E1F0E9959A8D}" type="sibTrans" cxnId="{292C4BB2-6EAF-4AC3-A6FD-B5697BDA2E1A}">
      <dgm:prSet/>
      <dgm:spPr/>
      <dgm:t>
        <a:bodyPr/>
        <a:lstStyle/>
        <a:p>
          <a:endParaRPr lang="en-US"/>
        </a:p>
      </dgm:t>
    </dgm:pt>
    <dgm:pt modelId="{6E079DA5-8F4D-4711-BC99-3C021D7994D2}">
      <dgm:prSet/>
      <dgm:spPr/>
      <dgm:t>
        <a:bodyPr/>
        <a:lstStyle/>
        <a:p>
          <a:pPr>
            <a:buFont typeface="Wingdings" panose="05000000000000000000" pitchFamily="2" charset="2"/>
            <a:buChar char="§"/>
          </a:pPr>
          <a:r>
            <a:rPr lang="en-US"/>
            <a:t>Marshall</a:t>
          </a:r>
        </a:p>
      </dgm:t>
    </dgm:pt>
    <dgm:pt modelId="{DC92A40C-7939-4878-AC22-151FCC84C2FA}" type="parTrans" cxnId="{58BCA19C-47AE-464B-AC63-C967F17E712D}">
      <dgm:prSet/>
      <dgm:spPr/>
      <dgm:t>
        <a:bodyPr/>
        <a:lstStyle/>
        <a:p>
          <a:endParaRPr lang="en-US"/>
        </a:p>
      </dgm:t>
    </dgm:pt>
    <dgm:pt modelId="{746D8F7B-B74F-408D-A541-0AF3EFE7CAC9}" type="sibTrans" cxnId="{58BCA19C-47AE-464B-AC63-C967F17E712D}">
      <dgm:prSet/>
      <dgm:spPr/>
      <dgm:t>
        <a:bodyPr/>
        <a:lstStyle/>
        <a:p>
          <a:endParaRPr lang="en-US"/>
        </a:p>
      </dgm:t>
    </dgm:pt>
    <dgm:pt modelId="{73A168EE-FC9D-475C-AFCD-2E0C2487AF25}">
      <dgm:prSet/>
      <dgm:spPr/>
      <dgm:t>
        <a:bodyPr/>
        <a:lstStyle/>
        <a:p>
          <a:pPr>
            <a:buFont typeface="Wingdings" panose="05000000000000000000" pitchFamily="2" charset="2"/>
            <a:buChar char="§"/>
          </a:pPr>
          <a:r>
            <a:rPr lang="en-US"/>
            <a:t>Prentiss</a:t>
          </a:r>
        </a:p>
      </dgm:t>
    </dgm:pt>
    <dgm:pt modelId="{6D4CB81A-D520-4333-B5ED-04A78E0F0BD5}" type="parTrans" cxnId="{10ED0068-F77D-496E-B379-7E5FCC5C1E8B}">
      <dgm:prSet/>
      <dgm:spPr/>
      <dgm:t>
        <a:bodyPr/>
        <a:lstStyle/>
        <a:p>
          <a:endParaRPr lang="en-US"/>
        </a:p>
      </dgm:t>
    </dgm:pt>
    <dgm:pt modelId="{F0F45D55-4D91-4933-BEBC-1A4DDF893FEF}" type="sibTrans" cxnId="{10ED0068-F77D-496E-B379-7E5FCC5C1E8B}">
      <dgm:prSet/>
      <dgm:spPr/>
      <dgm:t>
        <a:bodyPr/>
        <a:lstStyle/>
        <a:p>
          <a:endParaRPr lang="en-US"/>
        </a:p>
      </dgm:t>
    </dgm:pt>
    <dgm:pt modelId="{F069408A-3CE0-4691-BF50-E1D3BE27B55A}">
      <dgm:prSet/>
      <dgm:spPr/>
      <dgm:t>
        <a:bodyPr/>
        <a:lstStyle/>
        <a:p>
          <a:pPr>
            <a:buFont typeface="Wingdings" panose="05000000000000000000" pitchFamily="2" charset="2"/>
            <a:buChar char="§"/>
          </a:pPr>
          <a:r>
            <a:rPr lang="en-US"/>
            <a:t>Tippah</a:t>
          </a:r>
        </a:p>
      </dgm:t>
    </dgm:pt>
    <dgm:pt modelId="{75CCD64D-2827-4ECF-9C80-BC035126A692}" type="parTrans" cxnId="{4B3BA730-F70D-4250-AC82-455EAB750B9D}">
      <dgm:prSet/>
      <dgm:spPr/>
      <dgm:t>
        <a:bodyPr/>
        <a:lstStyle/>
        <a:p>
          <a:endParaRPr lang="en-US"/>
        </a:p>
      </dgm:t>
    </dgm:pt>
    <dgm:pt modelId="{9025B1BA-F7A6-4E7A-A8C2-5877B3973041}" type="sibTrans" cxnId="{4B3BA730-F70D-4250-AC82-455EAB750B9D}">
      <dgm:prSet/>
      <dgm:spPr/>
      <dgm:t>
        <a:bodyPr/>
        <a:lstStyle/>
        <a:p>
          <a:endParaRPr lang="en-US"/>
        </a:p>
      </dgm:t>
    </dgm:pt>
    <dgm:pt modelId="{AC839743-33B6-41BA-9093-1A81130AE0C5}">
      <dgm:prSet/>
      <dgm:spPr/>
      <dgm:t>
        <a:bodyPr/>
        <a:lstStyle/>
        <a:p>
          <a:pPr>
            <a:buFont typeface="Wingdings" panose="05000000000000000000" pitchFamily="2" charset="2"/>
            <a:buChar char="§"/>
          </a:pPr>
          <a:r>
            <a:rPr lang="en-US"/>
            <a:t>Tishomingo</a:t>
          </a:r>
        </a:p>
      </dgm:t>
    </dgm:pt>
    <dgm:pt modelId="{587E4D83-8D53-44C1-8A50-8632F1847D4D}" type="parTrans" cxnId="{5AA07098-2262-47A3-815D-4B45D01DBBB8}">
      <dgm:prSet/>
      <dgm:spPr/>
      <dgm:t>
        <a:bodyPr/>
        <a:lstStyle/>
        <a:p>
          <a:endParaRPr lang="en-US"/>
        </a:p>
      </dgm:t>
    </dgm:pt>
    <dgm:pt modelId="{C184D796-8F32-48CE-8E7A-014894FB8477}" type="sibTrans" cxnId="{5AA07098-2262-47A3-815D-4B45D01DBBB8}">
      <dgm:prSet/>
      <dgm:spPr/>
      <dgm:t>
        <a:bodyPr/>
        <a:lstStyle/>
        <a:p>
          <a:endParaRPr lang="en-US"/>
        </a:p>
      </dgm:t>
    </dgm:pt>
    <dgm:pt modelId="{887C542B-8877-4465-988B-8E5E57B3FA4C}">
      <dgm:prSet/>
      <dgm:spPr/>
      <dgm:t>
        <a:bodyPr/>
        <a:lstStyle/>
        <a:p>
          <a:r>
            <a:rPr lang="en-US" b="1"/>
            <a:t>South Delta (SDPDD)</a:t>
          </a:r>
        </a:p>
        <a:p>
          <a:r>
            <a:rPr lang="en-US"/>
            <a:t>Phone:  (662) 378-3831</a:t>
          </a:r>
        </a:p>
      </dgm:t>
    </dgm:pt>
    <dgm:pt modelId="{A713DE96-C980-42B1-8979-69B8B88AC600}" type="parTrans" cxnId="{BEB6A03C-7DE3-4796-9DB6-0CE70DBFC673}">
      <dgm:prSet/>
      <dgm:spPr/>
      <dgm:t>
        <a:bodyPr/>
        <a:lstStyle/>
        <a:p>
          <a:endParaRPr lang="en-US"/>
        </a:p>
      </dgm:t>
    </dgm:pt>
    <dgm:pt modelId="{5C73B771-C7D9-490F-9E19-6224A8ABC52B}" type="sibTrans" cxnId="{BEB6A03C-7DE3-4796-9DB6-0CE70DBFC673}">
      <dgm:prSet/>
      <dgm:spPr/>
      <dgm:t>
        <a:bodyPr/>
        <a:lstStyle/>
        <a:p>
          <a:endParaRPr lang="en-US"/>
        </a:p>
      </dgm:t>
    </dgm:pt>
    <dgm:pt modelId="{33A3B93F-00A7-4FD6-A691-CD16A6D6431C}">
      <dgm:prSet/>
      <dgm:spPr/>
      <dgm:t>
        <a:bodyPr/>
        <a:lstStyle/>
        <a:p>
          <a:pPr>
            <a:buFontTx/>
            <a:buNone/>
          </a:pPr>
          <a:r>
            <a:rPr lang="en-US"/>
            <a:t>Counties Served:</a:t>
          </a:r>
        </a:p>
      </dgm:t>
    </dgm:pt>
    <dgm:pt modelId="{21A2B32A-C49C-4776-93C4-AAA874DCA185}" type="parTrans" cxnId="{4DBC06BA-6EBD-4BE7-85A2-6121F0F57E81}">
      <dgm:prSet/>
      <dgm:spPr/>
      <dgm:t>
        <a:bodyPr/>
        <a:lstStyle/>
        <a:p>
          <a:endParaRPr lang="en-US"/>
        </a:p>
      </dgm:t>
    </dgm:pt>
    <dgm:pt modelId="{836CD943-DA8D-4229-8BE2-5C93B68811CF}" type="sibTrans" cxnId="{4DBC06BA-6EBD-4BE7-85A2-6121F0F57E81}">
      <dgm:prSet/>
      <dgm:spPr/>
      <dgm:t>
        <a:bodyPr/>
        <a:lstStyle/>
        <a:p>
          <a:endParaRPr lang="en-US"/>
        </a:p>
      </dgm:t>
    </dgm:pt>
    <dgm:pt modelId="{92E515E0-9022-4AB5-9290-3A572A3A29EA}">
      <dgm:prSet/>
      <dgm:spPr/>
      <dgm:t>
        <a:bodyPr/>
        <a:lstStyle/>
        <a:p>
          <a:pPr>
            <a:buFont typeface="Wingdings" panose="05000000000000000000" pitchFamily="2" charset="2"/>
            <a:buChar char="§"/>
          </a:pPr>
          <a:r>
            <a:rPr lang="en-US"/>
            <a:t>Boliver</a:t>
          </a:r>
        </a:p>
      </dgm:t>
    </dgm:pt>
    <dgm:pt modelId="{C947D59F-5C18-4BA2-863E-E13818153B6F}" type="parTrans" cxnId="{B056CEBB-1679-40DF-9A9A-441C92A1CEBC}">
      <dgm:prSet/>
      <dgm:spPr/>
      <dgm:t>
        <a:bodyPr/>
        <a:lstStyle/>
        <a:p>
          <a:endParaRPr lang="en-US"/>
        </a:p>
      </dgm:t>
    </dgm:pt>
    <dgm:pt modelId="{D40B57CD-A2B7-4A43-AFE6-C52D64752A7A}" type="sibTrans" cxnId="{B056CEBB-1679-40DF-9A9A-441C92A1CEBC}">
      <dgm:prSet/>
      <dgm:spPr/>
      <dgm:t>
        <a:bodyPr/>
        <a:lstStyle/>
        <a:p>
          <a:endParaRPr lang="en-US"/>
        </a:p>
      </dgm:t>
    </dgm:pt>
    <dgm:pt modelId="{02D2F4CA-1EBC-4306-88C6-AC3FEF065BA5}">
      <dgm:prSet/>
      <dgm:spPr/>
      <dgm:t>
        <a:bodyPr/>
        <a:lstStyle/>
        <a:p>
          <a:pPr>
            <a:buFont typeface="Wingdings" panose="05000000000000000000" pitchFamily="2" charset="2"/>
            <a:buChar char="§"/>
          </a:pPr>
          <a:r>
            <a:rPr lang="en-US"/>
            <a:t>Humphreys</a:t>
          </a:r>
        </a:p>
      </dgm:t>
    </dgm:pt>
    <dgm:pt modelId="{D75EA63C-E7A8-46EA-9804-8C87DCA086A9}" type="parTrans" cxnId="{9A3082A8-DB5F-4B16-BE69-C0EE381CCCB0}">
      <dgm:prSet/>
      <dgm:spPr/>
      <dgm:t>
        <a:bodyPr/>
        <a:lstStyle/>
        <a:p>
          <a:endParaRPr lang="en-US"/>
        </a:p>
      </dgm:t>
    </dgm:pt>
    <dgm:pt modelId="{CB2540E5-BE2A-4D5A-A02E-7CABCF74BB93}" type="sibTrans" cxnId="{9A3082A8-DB5F-4B16-BE69-C0EE381CCCB0}">
      <dgm:prSet/>
      <dgm:spPr/>
      <dgm:t>
        <a:bodyPr/>
        <a:lstStyle/>
        <a:p>
          <a:endParaRPr lang="en-US"/>
        </a:p>
      </dgm:t>
    </dgm:pt>
    <dgm:pt modelId="{58409E2E-4959-4355-A59D-DEBDCA93EA45}">
      <dgm:prSet/>
      <dgm:spPr/>
      <dgm:t>
        <a:bodyPr/>
        <a:lstStyle/>
        <a:p>
          <a:pPr>
            <a:buFont typeface="Wingdings" panose="05000000000000000000" pitchFamily="2" charset="2"/>
            <a:buChar char="§"/>
          </a:pPr>
          <a:r>
            <a:rPr lang="en-US"/>
            <a:t>Issaquena</a:t>
          </a:r>
        </a:p>
      </dgm:t>
    </dgm:pt>
    <dgm:pt modelId="{CD72837A-D764-468F-BD6E-D9780A01FE5E}" type="parTrans" cxnId="{66B0B40C-BDC3-455F-9585-0D902FF7ED56}">
      <dgm:prSet/>
      <dgm:spPr/>
      <dgm:t>
        <a:bodyPr/>
        <a:lstStyle/>
        <a:p>
          <a:endParaRPr lang="en-US"/>
        </a:p>
      </dgm:t>
    </dgm:pt>
    <dgm:pt modelId="{7EDC6644-C2E4-42CE-9114-0861740C379E}" type="sibTrans" cxnId="{66B0B40C-BDC3-455F-9585-0D902FF7ED56}">
      <dgm:prSet/>
      <dgm:spPr/>
      <dgm:t>
        <a:bodyPr/>
        <a:lstStyle/>
        <a:p>
          <a:endParaRPr lang="en-US"/>
        </a:p>
      </dgm:t>
    </dgm:pt>
    <dgm:pt modelId="{34C118AF-1294-42B1-B4BD-705540089CB3}">
      <dgm:prSet/>
      <dgm:spPr/>
      <dgm:t>
        <a:bodyPr/>
        <a:lstStyle/>
        <a:p>
          <a:pPr>
            <a:buFont typeface="Wingdings" panose="05000000000000000000" pitchFamily="2" charset="2"/>
            <a:buChar char="§"/>
          </a:pPr>
          <a:r>
            <a:rPr lang="en-US"/>
            <a:t>Sharkey</a:t>
          </a:r>
        </a:p>
      </dgm:t>
    </dgm:pt>
    <dgm:pt modelId="{764D3958-EDD3-450F-8CE5-ADC78948E052}" type="parTrans" cxnId="{485DCD27-EC78-444A-8798-C771E088FEEA}">
      <dgm:prSet/>
      <dgm:spPr/>
      <dgm:t>
        <a:bodyPr/>
        <a:lstStyle/>
        <a:p>
          <a:endParaRPr lang="en-US"/>
        </a:p>
      </dgm:t>
    </dgm:pt>
    <dgm:pt modelId="{AAF321E6-727A-4750-ACCE-EE8F267A1D91}" type="sibTrans" cxnId="{485DCD27-EC78-444A-8798-C771E088FEEA}">
      <dgm:prSet/>
      <dgm:spPr/>
      <dgm:t>
        <a:bodyPr/>
        <a:lstStyle/>
        <a:p>
          <a:endParaRPr lang="en-US"/>
        </a:p>
      </dgm:t>
    </dgm:pt>
    <dgm:pt modelId="{DA1D4077-FC28-404C-9C0E-0A919775E3AB}">
      <dgm:prSet/>
      <dgm:spPr/>
      <dgm:t>
        <a:bodyPr/>
        <a:lstStyle/>
        <a:p>
          <a:pPr>
            <a:buFont typeface="Wingdings" panose="05000000000000000000" pitchFamily="2" charset="2"/>
            <a:buChar char="§"/>
          </a:pPr>
          <a:r>
            <a:rPr lang="en-US"/>
            <a:t>Sunflower</a:t>
          </a:r>
        </a:p>
      </dgm:t>
    </dgm:pt>
    <dgm:pt modelId="{A4A2BC26-FB65-41AE-A9EE-43CFB7E50D92}" type="parTrans" cxnId="{EC59AA68-1313-4DEE-B11D-AC1555D65CB0}">
      <dgm:prSet/>
      <dgm:spPr/>
      <dgm:t>
        <a:bodyPr/>
        <a:lstStyle/>
        <a:p>
          <a:endParaRPr lang="en-US"/>
        </a:p>
      </dgm:t>
    </dgm:pt>
    <dgm:pt modelId="{52E040F0-15BA-49F6-9F28-31C86605C0F2}" type="sibTrans" cxnId="{EC59AA68-1313-4DEE-B11D-AC1555D65CB0}">
      <dgm:prSet/>
      <dgm:spPr/>
      <dgm:t>
        <a:bodyPr/>
        <a:lstStyle/>
        <a:p>
          <a:endParaRPr lang="en-US"/>
        </a:p>
      </dgm:t>
    </dgm:pt>
    <dgm:pt modelId="{0FF453DC-FF9E-4045-A5A1-340980F62C0B}">
      <dgm:prSet/>
      <dgm:spPr/>
      <dgm:t>
        <a:bodyPr/>
        <a:lstStyle/>
        <a:p>
          <a:pPr>
            <a:buFont typeface="Wingdings" panose="05000000000000000000" pitchFamily="2" charset="2"/>
            <a:buChar char="§"/>
          </a:pPr>
          <a:r>
            <a:rPr lang="en-US"/>
            <a:t>Washington</a:t>
          </a:r>
        </a:p>
      </dgm:t>
    </dgm:pt>
    <dgm:pt modelId="{A5E5F5E7-C6B2-4E1D-8DC3-A907E2F4DB07}" type="parTrans" cxnId="{42016545-326D-4561-8CEB-3AD2AFFE6CC3}">
      <dgm:prSet/>
      <dgm:spPr/>
      <dgm:t>
        <a:bodyPr/>
        <a:lstStyle/>
        <a:p>
          <a:endParaRPr lang="en-US"/>
        </a:p>
      </dgm:t>
    </dgm:pt>
    <dgm:pt modelId="{803544FE-656E-4F01-9837-1DF8255CD19B}" type="sibTrans" cxnId="{42016545-326D-4561-8CEB-3AD2AFFE6CC3}">
      <dgm:prSet/>
      <dgm:spPr/>
      <dgm:t>
        <a:bodyPr/>
        <a:lstStyle/>
        <a:p>
          <a:endParaRPr lang="en-US"/>
        </a:p>
      </dgm:t>
    </dgm:pt>
    <dgm:pt modelId="{12F61E0C-BAD5-4822-ADD4-0725461CE335}" type="pres">
      <dgm:prSet presAssocID="{0E9FDD58-85F1-4484-AB49-D350247CF06C}" presName="Name0" presStyleCnt="0">
        <dgm:presLayoutVars>
          <dgm:dir/>
          <dgm:animLvl val="lvl"/>
          <dgm:resizeHandles val="exact"/>
        </dgm:presLayoutVars>
      </dgm:prSet>
      <dgm:spPr/>
    </dgm:pt>
    <dgm:pt modelId="{B05F00F9-8736-4C6E-A324-1962158BE6A1}" type="pres">
      <dgm:prSet presAssocID="{0DDFAAB1-1C5C-4592-966C-74DAC36ED87B}" presName="composite" presStyleCnt="0"/>
      <dgm:spPr/>
    </dgm:pt>
    <dgm:pt modelId="{301D5A2E-7AF8-4D7B-B42D-A5C47CA33A07}" type="pres">
      <dgm:prSet presAssocID="{0DDFAAB1-1C5C-4592-966C-74DAC36ED87B}" presName="parTx" presStyleLbl="alignNode1" presStyleIdx="0" presStyleCnt="4">
        <dgm:presLayoutVars>
          <dgm:chMax val="0"/>
          <dgm:chPref val="0"/>
          <dgm:bulletEnabled val="1"/>
        </dgm:presLayoutVars>
      </dgm:prSet>
      <dgm:spPr/>
    </dgm:pt>
    <dgm:pt modelId="{BA67542A-D845-44C0-9D74-060BB3B0C872}" type="pres">
      <dgm:prSet presAssocID="{0DDFAAB1-1C5C-4592-966C-74DAC36ED87B}" presName="desTx" presStyleLbl="alignAccFollowNode1" presStyleIdx="0" presStyleCnt="4">
        <dgm:presLayoutVars>
          <dgm:bulletEnabled val="1"/>
        </dgm:presLayoutVars>
      </dgm:prSet>
      <dgm:spPr/>
    </dgm:pt>
    <dgm:pt modelId="{EADA096C-E4A9-4833-BD77-DBAE016AF07A}" type="pres">
      <dgm:prSet presAssocID="{4BE59CE8-5E3A-401C-8BDC-AD9019EE81E9}" presName="space" presStyleCnt="0"/>
      <dgm:spPr/>
    </dgm:pt>
    <dgm:pt modelId="{F8EB3FA2-EE70-43A4-BE9E-EB9F68ACC679}" type="pres">
      <dgm:prSet presAssocID="{D4285D05-0D70-45FE-A013-D84AC19C6141}" presName="composite" presStyleCnt="0"/>
      <dgm:spPr/>
    </dgm:pt>
    <dgm:pt modelId="{0F5948BF-61BF-49F2-A9BE-C2F02F5F4365}" type="pres">
      <dgm:prSet presAssocID="{D4285D05-0D70-45FE-A013-D84AC19C6141}" presName="parTx" presStyleLbl="alignNode1" presStyleIdx="1" presStyleCnt="4">
        <dgm:presLayoutVars>
          <dgm:chMax val="0"/>
          <dgm:chPref val="0"/>
          <dgm:bulletEnabled val="1"/>
        </dgm:presLayoutVars>
      </dgm:prSet>
      <dgm:spPr/>
    </dgm:pt>
    <dgm:pt modelId="{75C166D9-2749-40E6-9542-5D61887CB647}" type="pres">
      <dgm:prSet presAssocID="{D4285D05-0D70-45FE-A013-D84AC19C6141}" presName="desTx" presStyleLbl="alignAccFollowNode1" presStyleIdx="1" presStyleCnt="4">
        <dgm:presLayoutVars>
          <dgm:bulletEnabled val="1"/>
        </dgm:presLayoutVars>
      </dgm:prSet>
      <dgm:spPr/>
    </dgm:pt>
    <dgm:pt modelId="{BAB58CA6-B93C-4B0D-803F-FCA9BE168D67}" type="pres">
      <dgm:prSet presAssocID="{D6B5E5AE-5DB3-4D56-B69C-433E2DBBDFAE}" presName="space" presStyleCnt="0"/>
      <dgm:spPr/>
    </dgm:pt>
    <dgm:pt modelId="{4C802934-7CD1-42C8-A42D-9B626670A6ED}" type="pres">
      <dgm:prSet presAssocID="{40688398-A399-4C4D-BAE4-A60B4845D465}" presName="composite" presStyleCnt="0"/>
      <dgm:spPr/>
    </dgm:pt>
    <dgm:pt modelId="{27EB3DE9-DF8A-4A76-A066-D427645FA91D}" type="pres">
      <dgm:prSet presAssocID="{40688398-A399-4C4D-BAE4-A60B4845D465}" presName="parTx" presStyleLbl="alignNode1" presStyleIdx="2" presStyleCnt="4">
        <dgm:presLayoutVars>
          <dgm:chMax val="0"/>
          <dgm:chPref val="0"/>
          <dgm:bulletEnabled val="1"/>
        </dgm:presLayoutVars>
      </dgm:prSet>
      <dgm:spPr/>
    </dgm:pt>
    <dgm:pt modelId="{86CB4FEA-EED2-483D-AC8E-9EB431AA4629}" type="pres">
      <dgm:prSet presAssocID="{40688398-A399-4C4D-BAE4-A60B4845D465}" presName="desTx" presStyleLbl="alignAccFollowNode1" presStyleIdx="2" presStyleCnt="4">
        <dgm:presLayoutVars>
          <dgm:bulletEnabled val="1"/>
        </dgm:presLayoutVars>
      </dgm:prSet>
      <dgm:spPr/>
    </dgm:pt>
    <dgm:pt modelId="{54C15B6D-96A3-4CB9-B24B-F8BB7BBD576D}" type="pres">
      <dgm:prSet presAssocID="{1B1DE370-02D6-4170-A7EF-83C403861B4D}" presName="space" presStyleCnt="0"/>
      <dgm:spPr/>
    </dgm:pt>
    <dgm:pt modelId="{ED41B0E3-84E6-48D0-88F4-E7711E065747}" type="pres">
      <dgm:prSet presAssocID="{887C542B-8877-4465-988B-8E5E57B3FA4C}" presName="composite" presStyleCnt="0"/>
      <dgm:spPr/>
    </dgm:pt>
    <dgm:pt modelId="{60746D5C-F48E-48D4-AF4A-D84C68624A4C}" type="pres">
      <dgm:prSet presAssocID="{887C542B-8877-4465-988B-8E5E57B3FA4C}" presName="parTx" presStyleLbl="alignNode1" presStyleIdx="3" presStyleCnt="4">
        <dgm:presLayoutVars>
          <dgm:chMax val="0"/>
          <dgm:chPref val="0"/>
          <dgm:bulletEnabled val="1"/>
        </dgm:presLayoutVars>
      </dgm:prSet>
      <dgm:spPr/>
    </dgm:pt>
    <dgm:pt modelId="{66211450-EF69-4C72-BE57-399B1C819491}" type="pres">
      <dgm:prSet presAssocID="{887C542B-8877-4465-988B-8E5E57B3FA4C}" presName="desTx" presStyleLbl="alignAccFollowNode1" presStyleIdx="3" presStyleCnt="4">
        <dgm:presLayoutVars>
          <dgm:bulletEnabled val="1"/>
        </dgm:presLayoutVars>
      </dgm:prSet>
      <dgm:spPr/>
    </dgm:pt>
  </dgm:ptLst>
  <dgm:cxnLst>
    <dgm:cxn modelId="{2AC8D609-3D6A-40AA-B630-9D11A6CE5A56}" srcId="{0E9FDD58-85F1-4484-AB49-D350247CF06C}" destId="{0DDFAAB1-1C5C-4592-966C-74DAC36ED87B}" srcOrd="0" destOrd="0" parTransId="{9B745BE7-AD3A-4AB2-B696-B04D91B04D96}" sibTransId="{4BE59CE8-5E3A-401C-8BDC-AD9019EE81E9}"/>
    <dgm:cxn modelId="{66B0B40C-BDC3-455F-9585-0D902FF7ED56}" srcId="{33A3B93F-00A7-4FD6-A691-CD16A6D6431C}" destId="{58409E2E-4959-4355-A59D-DEBDCA93EA45}" srcOrd="2" destOrd="0" parTransId="{CD72837A-D764-468F-BD6E-D9780A01FE5E}" sibTransId="{7EDC6644-C2E4-42CE-9114-0861740C379E}"/>
    <dgm:cxn modelId="{5B49630F-A8E2-451F-B44F-C06C29453287}" srcId="{0E9FDD58-85F1-4484-AB49-D350247CF06C}" destId="{40688398-A399-4C4D-BAE4-A60B4845D465}" srcOrd="2" destOrd="0" parTransId="{0787E10B-4155-4A04-A5F3-4112DDCC9D49}" sibTransId="{1B1DE370-02D6-4170-A7EF-83C403861B4D}"/>
    <dgm:cxn modelId="{4473B10F-1FB2-4BE9-A460-41FE89A72935}" type="presOf" srcId="{23186030-1763-4390-91A7-01E183DD3817}" destId="{BA67542A-D845-44C0-9D74-060BB3B0C872}" srcOrd="0" destOrd="4" presId="urn:microsoft.com/office/officeart/2005/8/layout/hList1"/>
    <dgm:cxn modelId="{1E6A8510-C34C-41A5-BE8D-48401725ECC8}" srcId="{9C2C6E1C-CC7F-47FA-AA57-F25EA25EBB97}" destId="{F7CC1E03-4652-425B-9ABD-A80EB38F8310}" srcOrd="4" destOrd="0" parTransId="{778CFBD9-043A-4CCD-B483-1526B75BFF63}" sibTransId="{EA3ECFD2-A978-4823-BFC0-B4395A7B5C76}"/>
    <dgm:cxn modelId="{0963E616-D536-42FE-B390-B12462AD9569}" type="presOf" srcId="{2C6E98C0-5D55-4037-8F4E-7DD8684950D0}" destId="{75C166D9-2749-40E6-9542-5D61887CB647}" srcOrd="0" destOrd="2" presId="urn:microsoft.com/office/officeart/2005/8/layout/hList1"/>
    <dgm:cxn modelId="{4EBE0419-7556-468F-ACD0-74DB98467172}" type="presOf" srcId="{E6072B9B-3321-4CD7-B78E-58BC277449B9}" destId="{86CB4FEA-EED2-483D-AC8E-9EB431AA4629}" srcOrd="0" destOrd="1" presId="urn:microsoft.com/office/officeart/2005/8/layout/hList1"/>
    <dgm:cxn modelId="{585FEE1A-B2A4-4661-BD5F-236EEF6EC05E}" type="presOf" srcId="{92E515E0-9022-4AB5-9290-3A572A3A29EA}" destId="{66211450-EF69-4C72-BE57-399B1C819491}" srcOrd="0" destOrd="1" presId="urn:microsoft.com/office/officeart/2005/8/layout/hList1"/>
    <dgm:cxn modelId="{485DCD27-EC78-444A-8798-C771E088FEEA}" srcId="{33A3B93F-00A7-4FD6-A691-CD16A6D6431C}" destId="{34C118AF-1294-42B1-B4BD-705540089CB3}" srcOrd="3" destOrd="0" parTransId="{764D3958-EDD3-450F-8CE5-ADC78948E052}" sibTransId="{AAF321E6-727A-4750-ACCE-EE8F267A1D91}"/>
    <dgm:cxn modelId="{588B5529-3076-4BD9-99C5-01B23621E6F8}" srcId="{40688398-A399-4C4D-BAE4-A60B4845D465}" destId="{315DDA68-C0AE-4036-B77D-13E08A5667B5}" srcOrd="0" destOrd="0" parTransId="{2DFB380D-D3DB-402C-9591-1744495296B9}" sibTransId="{9CCE644C-768B-480C-B9B4-8436482FF3B8}"/>
    <dgm:cxn modelId="{144AAB2A-6454-45D2-90F4-335D841D1FF2}" type="presOf" srcId="{7ACC0384-30CB-4967-9238-E905ACE0D05F}" destId="{75C166D9-2749-40E6-9542-5D61887CB647}" srcOrd="0" destOrd="3" presId="urn:microsoft.com/office/officeart/2005/8/layout/hList1"/>
    <dgm:cxn modelId="{4B3BA730-F70D-4250-AC82-455EAB750B9D}" srcId="{315DDA68-C0AE-4036-B77D-13E08A5667B5}" destId="{F069408A-3CE0-4691-BF50-E1D3BE27B55A}" srcOrd="4" destOrd="0" parTransId="{75CCD64D-2827-4ECF-9C80-BC035126A692}" sibTransId="{9025B1BA-F7A6-4E7A-A8C2-5877B3973041}"/>
    <dgm:cxn modelId="{46CFCD39-BA50-4270-85E5-6E8A87ACF40C}" type="presOf" srcId="{0FF453DC-FF9E-4045-A5A1-340980F62C0B}" destId="{66211450-EF69-4C72-BE57-399B1C819491}" srcOrd="0" destOrd="6" presId="urn:microsoft.com/office/officeart/2005/8/layout/hList1"/>
    <dgm:cxn modelId="{BEB6A03C-7DE3-4796-9DB6-0CE70DBFC673}" srcId="{0E9FDD58-85F1-4484-AB49-D350247CF06C}" destId="{887C542B-8877-4465-988B-8E5E57B3FA4C}" srcOrd="3" destOrd="0" parTransId="{A713DE96-C980-42B1-8979-69B8B88AC600}" sibTransId="{5C73B771-C7D9-490F-9E19-6224A8ABC52B}"/>
    <dgm:cxn modelId="{41C3593D-4C2D-47E1-9E89-F7CE6A91A437}" type="presOf" srcId="{58409E2E-4959-4355-A59D-DEBDCA93EA45}" destId="{66211450-EF69-4C72-BE57-399B1C819491}" srcOrd="0" destOrd="3" presId="urn:microsoft.com/office/officeart/2005/8/layout/hList1"/>
    <dgm:cxn modelId="{48171E5C-C409-4EAB-A6E3-BEDEABF9D1B2}" type="presOf" srcId="{F7CC1E03-4652-425B-9ABD-A80EB38F8310}" destId="{BA67542A-D845-44C0-9D74-060BB3B0C872}" srcOrd="0" destOrd="5" presId="urn:microsoft.com/office/officeart/2005/8/layout/hList1"/>
    <dgm:cxn modelId="{3C22AF5C-7A87-4606-9FB5-70A5CB710AE6}" type="presOf" srcId="{4D66CD47-D966-4D93-9DF3-30511DC4F704}" destId="{BA67542A-D845-44C0-9D74-060BB3B0C872}" srcOrd="0" destOrd="1" presId="urn:microsoft.com/office/officeart/2005/8/layout/hList1"/>
    <dgm:cxn modelId="{11EB495D-7BBF-49D7-8C7A-66CD67F97B52}" type="presOf" srcId="{0DDFAAB1-1C5C-4592-966C-74DAC36ED87B}" destId="{301D5A2E-7AF8-4D7B-B42D-A5C47CA33A07}" srcOrd="0" destOrd="0" presId="urn:microsoft.com/office/officeart/2005/8/layout/hList1"/>
    <dgm:cxn modelId="{42016545-326D-4561-8CEB-3AD2AFFE6CC3}" srcId="{33A3B93F-00A7-4FD6-A691-CD16A6D6431C}" destId="{0FF453DC-FF9E-4045-A5A1-340980F62C0B}" srcOrd="5" destOrd="0" parTransId="{A5E5F5E7-C6B2-4E1D-8DC3-A907E2F4DB07}" sibTransId="{803544FE-656E-4F01-9837-1DF8255CD19B}"/>
    <dgm:cxn modelId="{10ED0068-F77D-496E-B379-7E5FCC5C1E8B}" srcId="{315DDA68-C0AE-4036-B77D-13E08A5667B5}" destId="{73A168EE-FC9D-475C-AFCD-2E0C2487AF25}" srcOrd="3" destOrd="0" parTransId="{6D4CB81A-D520-4333-B5ED-04A78E0F0BD5}" sibTransId="{F0F45D55-4D91-4933-BEBC-1A4DDF893FEF}"/>
    <dgm:cxn modelId="{EC59AA68-1313-4DEE-B11D-AC1555D65CB0}" srcId="{33A3B93F-00A7-4FD6-A691-CD16A6D6431C}" destId="{DA1D4077-FC28-404C-9C0E-0A919775E3AB}" srcOrd="4" destOrd="0" parTransId="{A4A2BC26-FB65-41AE-A9EE-43CFB7E50D92}" sibTransId="{52E040F0-15BA-49F6-9F28-31C86605C0F2}"/>
    <dgm:cxn modelId="{23700D6A-7D01-46DB-A0F9-55A4909D3FB7}" srcId="{D4285D05-0D70-45FE-A013-D84AC19C6141}" destId="{B13A7449-8EA6-4B89-92CE-6F9F5097065A}" srcOrd="0" destOrd="0" parTransId="{9B6B7F15-FE58-40F2-9488-30FD8BDBB9DB}" sibTransId="{C0C6E597-1EC8-40B4-92AB-1A90B0ADCC4C}"/>
    <dgm:cxn modelId="{538B214C-7AE4-42F4-805B-1758E1C1B10B}" type="presOf" srcId="{DA1D4077-FC28-404C-9C0E-0A919775E3AB}" destId="{66211450-EF69-4C72-BE57-399B1C819491}" srcOrd="0" destOrd="5" presId="urn:microsoft.com/office/officeart/2005/8/layout/hList1"/>
    <dgm:cxn modelId="{2E42CA6E-8811-4864-BE01-7679E618ED08}" srcId="{B13A7449-8EA6-4B89-92CE-6F9F5097065A}" destId="{7ACC0384-30CB-4967-9238-E905ACE0D05F}" srcOrd="2" destOrd="0" parTransId="{2027771C-0B1D-4531-9EE5-7DB528F3807B}" sibTransId="{26D50217-760E-4F52-9665-F1D4ED1566E0}"/>
    <dgm:cxn modelId="{359E276F-428C-4A52-A5E1-129E5D83F721}" type="presOf" srcId="{D4285D05-0D70-45FE-A013-D84AC19C6141}" destId="{0F5948BF-61BF-49F2-A9BE-C2F02F5F4365}" srcOrd="0" destOrd="0" presId="urn:microsoft.com/office/officeart/2005/8/layout/hList1"/>
    <dgm:cxn modelId="{7E0FCD51-FA43-4F86-8A14-39D36B3B7CB6}" type="presOf" srcId="{02D2F4CA-1EBC-4306-88C6-AC3FEF065BA5}" destId="{66211450-EF69-4C72-BE57-399B1C819491}" srcOrd="0" destOrd="2" presId="urn:microsoft.com/office/officeart/2005/8/layout/hList1"/>
    <dgm:cxn modelId="{7B6ED951-519A-45D6-9445-C8FB96726BB0}" srcId="{9C2C6E1C-CC7F-47FA-AA57-F25EA25EBB97}" destId="{23186030-1763-4390-91A7-01E183DD3817}" srcOrd="3" destOrd="0" parTransId="{94A36031-DE5A-4176-9C94-020D3EAEAB42}" sibTransId="{3DA0800E-AD3F-4503-849C-8904A43E9697}"/>
    <dgm:cxn modelId="{E48E2572-3A8F-4CAF-98B3-80CE1B23E2E6}" srcId="{B13A7449-8EA6-4B89-92CE-6F9F5097065A}" destId="{7A2D472D-1A8C-45FB-AA9C-A03806E383E8}" srcOrd="3" destOrd="0" parTransId="{1C834958-BA58-4E45-A533-DDF50E9EBECB}" sibTransId="{7F41597D-04B3-4630-BE3C-0E227FF91CD3}"/>
    <dgm:cxn modelId="{D0646654-F422-49B9-9A31-AFB9885FCEB7}" type="presOf" srcId="{33A3B93F-00A7-4FD6-A691-CD16A6D6431C}" destId="{66211450-EF69-4C72-BE57-399B1C819491}" srcOrd="0" destOrd="0" presId="urn:microsoft.com/office/officeart/2005/8/layout/hList1"/>
    <dgm:cxn modelId="{D693007A-A3DB-4198-AED0-E2C2F8D2AD98}" type="presOf" srcId="{10CB59D5-7D5B-4C4B-82B3-CD7C76B23638}" destId="{BA67542A-D845-44C0-9D74-060BB3B0C872}" srcOrd="0" destOrd="6" presId="urn:microsoft.com/office/officeart/2005/8/layout/hList1"/>
    <dgm:cxn modelId="{096EB581-ECE8-4759-8D2B-D2A114FDD5AC}" srcId="{9C2C6E1C-CC7F-47FA-AA57-F25EA25EBB97}" destId="{4D66CD47-D966-4D93-9DF3-30511DC4F704}" srcOrd="0" destOrd="0" parTransId="{97DF337D-440F-4BFC-A3DD-5DB0F3B7DF0C}" sibTransId="{D2F08CD9-A152-4408-9DDA-14484443D5A7}"/>
    <dgm:cxn modelId="{D3E51C84-129D-431E-A39F-F9494F6B1254}" srcId="{B13A7449-8EA6-4B89-92CE-6F9F5097065A}" destId="{A294BAAB-0729-407F-BE11-C929F18BDDAC}" srcOrd="0" destOrd="0" parTransId="{173C2C5C-CE48-4894-9602-3F4F949C4F39}" sibTransId="{B369D302-434D-4B51-B344-2C25DC7DC4D8}"/>
    <dgm:cxn modelId="{BE8D5B84-E39D-4DD4-82BB-022FD5158131}" type="presOf" srcId="{2FBF0A4D-DC86-492F-985E-C2BD9632D4AC}" destId="{75C166D9-2749-40E6-9542-5D61887CB647}" srcOrd="0" destOrd="6" presId="urn:microsoft.com/office/officeart/2005/8/layout/hList1"/>
    <dgm:cxn modelId="{1CDDFA84-3909-4B32-B256-2D43E66B1B82}" type="presOf" srcId="{A3257AAD-F4B1-4AA8-894D-7A2595749DF5}" destId="{75C166D9-2749-40E6-9542-5D61887CB647}" srcOrd="0" destOrd="5" presId="urn:microsoft.com/office/officeart/2005/8/layout/hList1"/>
    <dgm:cxn modelId="{DA965086-31EE-4811-B3C0-78DEAD029481}" type="presOf" srcId="{315DDA68-C0AE-4036-B77D-13E08A5667B5}" destId="{86CB4FEA-EED2-483D-AC8E-9EB431AA4629}" srcOrd="0" destOrd="0" presId="urn:microsoft.com/office/officeart/2005/8/layout/hList1"/>
    <dgm:cxn modelId="{7DDB8B8E-F747-4B42-8C58-4600188752A3}" srcId="{0DDFAAB1-1C5C-4592-966C-74DAC36ED87B}" destId="{9C2C6E1C-CC7F-47FA-AA57-F25EA25EBB97}" srcOrd="0" destOrd="0" parTransId="{A5A6F6E2-2CE7-4777-BA36-55C5015B0539}" sibTransId="{2621D9FC-7E8C-4CED-A5C9-8027998C2E16}"/>
    <dgm:cxn modelId="{7FF8DC90-FE27-42EF-8EC8-21696E5C5699}" srcId="{9C2C6E1C-CC7F-47FA-AA57-F25EA25EBB97}" destId="{08DA4A8A-1606-4144-A15A-FA7256348593}" srcOrd="6" destOrd="0" parTransId="{C2BF3150-C30A-4485-8BD7-B74967D72ADD}" sibTransId="{C98AC1D6-BDAD-4E89-A2B2-25090900447F}"/>
    <dgm:cxn modelId="{5C684694-9AB2-4CD3-B615-B31930F380CE}" type="presOf" srcId="{7A2D472D-1A8C-45FB-AA9C-A03806E383E8}" destId="{75C166D9-2749-40E6-9542-5D61887CB647}" srcOrd="0" destOrd="4" presId="urn:microsoft.com/office/officeart/2005/8/layout/hList1"/>
    <dgm:cxn modelId="{A417BF96-404B-4984-9F03-F5BD05016086}" type="presOf" srcId="{73A168EE-FC9D-475C-AFCD-2E0C2487AF25}" destId="{86CB4FEA-EED2-483D-AC8E-9EB431AA4629}" srcOrd="0" destOrd="4" presId="urn:microsoft.com/office/officeart/2005/8/layout/hList1"/>
    <dgm:cxn modelId="{5AA07098-2262-47A3-815D-4B45D01DBBB8}" srcId="{315DDA68-C0AE-4036-B77D-13E08A5667B5}" destId="{AC839743-33B6-41BA-9093-1A81130AE0C5}" srcOrd="5" destOrd="0" parTransId="{587E4D83-8D53-44C1-8A50-8632F1847D4D}" sibTransId="{C184D796-8F32-48CE-8E7A-014894FB8477}"/>
    <dgm:cxn modelId="{58BCA19C-47AE-464B-AC63-C967F17E712D}" srcId="{315DDA68-C0AE-4036-B77D-13E08A5667B5}" destId="{6E079DA5-8F4D-4711-BC99-3C021D7994D2}" srcOrd="2" destOrd="0" parTransId="{DC92A40C-7939-4878-AC22-151FCC84C2FA}" sibTransId="{746D8F7B-B74F-408D-A541-0AF3EFE7CAC9}"/>
    <dgm:cxn modelId="{26FCDFA2-57A5-46B0-8B7E-1E5D10D64CBF}" type="presOf" srcId="{887C542B-8877-4465-988B-8E5E57B3FA4C}" destId="{60746D5C-F48E-48D4-AF4A-D84C68624A4C}" srcOrd="0" destOrd="0" presId="urn:microsoft.com/office/officeart/2005/8/layout/hList1"/>
    <dgm:cxn modelId="{9A3082A8-DB5F-4B16-BE69-C0EE381CCCB0}" srcId="{33A3B93F-00A7-4FD6-A691-CD16A6D6431C}" destId="{02D2F4CA-1EBC-4306-88C6-AC3FEF065BA5}" srcOrd="1" destOrd="0" parTransId="{D75EA63C-E7A8-46EA-9804-8C87DCA086A9}" sibTransId="{CB2540E5-BE2A-4D5A-A02E-7CABCF74BB93}"/>
    <dgm:cxn modelId="{9D43E2A8-CC9F-43DF-B569-05DBB4BEAC0F}" type="presOf" srcId="{3D1787C1-E212-4252-B7BA-048F324445DD}" destId="{BA67542A-D845-44C0-9D74-060BB3B0C872}" srcOrd="0" destOrd="3" presId="urn:microsoft.com/office/officeart/2005/8/layout/hList1"/>
    <dgm:cxn modelId="{20F5E9AB-6E60-4748-8A3B-4EC60254777B}" srcId="{B13A7449-8EA6-4B89-92CE-6F9F5097065A}" destId="{A3257AAD-F4B1-4AA8-894D-7A2595749DF5}" srcOrd="4" destOrd="0" parTransId="{2DB73DAF-5766-40C9-A62F-017749873851}" sibTransId="{E4C28942-138E-43A1-B9EA-91F0B0DD1474}"/>
    <dgm:cxn modelId="{75B508AC-4E47-4E13-BA7F-E8A2F0B6C2C6}" type="presOf" srcId="{7B2F418E-61B8-400B-854C-2A55C79A4376}" destId="{BA67542A-D845-44C0-9D74-060BB3B0C872}" srcOrd="0" destOrd="2" presId="urn:microsoft.com/office/officeart/2005/8/layout/hList1"/>
    <dgm:cxn modelId="{292C4BB2-6EAF-4AC3-A6FD-B5697BDA2E1A}" srcId="{315DDA68-C0AE-4036-B77D-13E08A5667B5}" destId="{F3A53CC4-9666-4C26-B3D8-43E172F9FCA4}" srcOrd="1" destOrd="0" parTransId="{5876162E-188C-4B41-822D-5E635C886CDD}" sibTransId="{0C3C9D3E-93F1-4D23-8AA1-E1F0E9959A8D}"/>
    <dgm:cxn modelId="{DEE6DDB2-8210-492D-8735-EA755C01FDE7}" type="presOf" srcId="{A294BAAB-0729-407F-BE11-C929F18BDDAC}" destId="{75C166D9-2749-40E6-9542-5D61887CB647}" srcOrd="0" destOrd="1" presId="urn:microsoft.com/office/officeart/2005/8/layout/hList1"/>
    <dgm:cxn modelId="{CB2245B3-EF54-43B9-BE58-8138A4AF438C}" type="presOf" srcId="{6E079DA5-8F4D-4711-BC99-3C021D7994D2}" destId="{86CB4FEA-EED2-483D-AC8E-9EB431AA4629}" srcOrd="0" destOrd="3" presId="urn:microsoft.com/office/officeart/2005/8/layout/hList1"/>
    <dgm:cxn modelId="{4DBC06BA-6EBD-4BE7-85A2-6121F0F57E81}" srcId="{887C542B-8877-4465-988B-8E5E57B3FA4C}" destId="{33A3B93F-00A7-4FD6-A691-CD16A6D6431C}" srcOrd="0" destOrd="0" parTransId="{21A2B32A-C49C-4776-93C4-AAA874DCA185}" sibTransId="{836CD943-DA8D-4229-8BE2-5C93B68811CF}"/>
    <dgm:cxn modelId="{B056CEBB-1679-40DF-9A9A-441C92A1CEBC}" srcId="{33A3B93F-00A7-4FD6-A691-CD16A6D6431C}" destId="{92E515E0-9022-4AB5-9290-3A572A3A29EA}" srcOrd="0" destOrd="0" parTransId="{C947D59F-5C18-4BA2-863E-E13818153B6F}" sibTransId="{D40B57CD-A2B7-4A43-AFE6-C52D64752A7A}"/>
    <dgm:cxn modelId="{437D92BD-C0D0-4837-814F-5EB9D3676A82}" type="presOf" srcId="{AC839743-33B6-41BA-9093-1A81130AE0C5}" destId="{86CB4FEA-EED2-483D-AC8E-9EB431AA4629}" srcOrd="0" destOrd="6" presId="urn:microsoft.com/office/officeart/2005/8/layout/hList1"/>
    <dgm:cxn modelId="{3D0C29BF-03D1-4058-9D5C-F9D59BF42FE6}" srcId="{9C2C6E1C-CC7F-47FA-AA57-F25EA25EBB97}" destId="{10CB59D5-7D5B-4C4B-82B3-CD7C76B23638}" srcOrd="5" destOrd="0" parTransId="{3E0EFDA0-DC80-4A7F-8D9E-BFD843CAE65A}" sibTransId="{71E03304-5DDE-4742-BEE7-68961DAC2D05}"/>
    <dgm:cxn modelId="{1258C2BF-5DE2-4C4C-BB05-C8139D97D74B}" srcId="{B13A7449-8EA6-4B89-92CE-6F9F5097065A}" destId="{2FBF0A4D-DC86-492F-985E-C2BD9632D4AC}" srcOrd="5" destOrd="0" parTransId="{CCB3815C-7844-4916-B2CF-E56FC6B85066}" sibTransId="{02FC252D-3BA0-4307-91B9-6F408BC95CE1}"/>
    <dgm:cxn modelId="{B713A0C0-AD6C-4A12-80CC-B99DC5DF5F04}" type="presOf" srcId="{F069408A-3CE0-4691-BF50-E1D3BE27B55A}" destId="{86CB4FEA-EED2-483D-AC8E-9EB431AA4629}" srcOrd="0" destOrd="5" presId="urn:microsoft.com/office/officeart/2005/8/layout/hList1"/>
    <dgm:cxn modelId="{263870C5-0809-4E69-A823-F6104A4CE92B}" srcId="{315DDA68-C0AE-4036-B77D-13E08A5667B5}" destId="{E6072B9B-3321-4CD7-B78E-58BC277449B9}" srcOrd="0" destOrd="0" parTransId="{599FDA40-C990-4F7A-A519-04823283D944}" sibTransId="{33DCE05D-EE3B-4E7C-8926-9B500E4B626C}"/>
    <dgm:cxn modelId="{75BDD2C6-8399-48C9-AE75-0A3528C5C359}" type="presOf" srcId="{B13A7449-8EA6-4B89-92CE-6F9F5097065A}" destId="{75C166D9-2749-40E6-9542-5D61887CB647}" srcOrd="0" destOrd="0" presId="urn:microsoft.com/office/officeart/2005/8/layout/hList1"/>
    <dgm:cxn modelId="{48A0CDD3-75D7-48F1-B36C-3A7B8891318E}" type="presOf" srcId="{A74453DE-5967-4BC8-8523-B2CBCF4BE884}" destId="{75C166D9-2749-40E6-9542-5D61887CB647}" srcOrd="0" destOrd="7" presId="urn:microsoft.com/office/officeart/2005/8/layout/hList1"/>
    <dgm:cxn modelId="{536635D5-F4B9-4122-9B63-F8EC2DB32B8A}" srcId="{9C2C6E1C-CC7F-47FA-AA57-F25EA25EBB97}" destId="{3D1787C1-E212-4252-B7BA-048F324445DD}" srcOrd="2" destOrd="0" parTransId="{30859B47-E4EA-4DE1-80E1-45292785D613}" sibTransId="{796D2776-80B3-4EB4-8325-1D98C25DDD9B}"/>
    <dgm:cxn modelId="{556B7ED8-9BD7-4AEA-8B1E-24D495CA7951}" type="presOf" srcId="{34C118AF-1294-42B1-B4BD-705540089CB3}" destId="{66211450-EF69-4C72-BE57-399B1C819491}" srcOrd="0" destOrd="4" presId="urn:microsoft.com/office/officeart/2005/8/layout/hList1"/>
    <dgm:cxn modelId="{01268ADD-9AC2-4156-A4BE-755B71FD1BE4}" srcId="{B13A7449-8EA6-4B89-92CE-6F9F5097065A}" destId="{2C6E98C0-5D55-4037-8F4E-7DD8684950D0}" srcOrd="1" destOrd="0" parTransId="{0046D0A6-BAA3-4D9B-9009-6602F5F87D8A}" sibTransId="{479117C3-5D93-4196-A42A-1A859B22A8E5}"/>
    <dgm:cxn modelId="{CA638DE3-4184-4CE7-9355-F2161241B03A}" type="presOf" srcId="{F3A53CC4-9666-4C26-B3D8-43E172F9FCA4}" destId="{86CB4FEA-EED2-483D-AC8E-9EB431AA4629}" srcOrd="0" destOrd="2" presId="urn:microsoft.com/office/officeart/2005/8/layout/hList1"/>
    <dgm:cxn modelId="{E329EBE5-1476-4FEB-AA4F-C0455CB4DCA3}" type="presOf" srcId="{08DA4A8A-1606-4144-A15A-FA7256348593}" destId="{BA67542A-D845-44C0-9D74-060BB3B0C872}" srcOrd="0" destOrd="7" presId="urn:microsoft.com/office/officeart/2005/8/layout/hList1"/>
    <dgm:cxn modelId="{3DB840EC-27DB-46F1-8AB2-EC2E76EFDBD0}" type="presOf" srcId="{9C2C6E1C-CC7F-47FA-AA57-F25EA25EBB97}" destId="{BA67542A-D845-44C0-9D74-060BB3B0C872}" srcOrd="0" destOrd="0" presId="urn:microsoft.com/office/officeart/2005/8/layout/hList1"/>
    <dgm:cxn modelId="{99D704F1-49F4-4013-8C61-2AAD28BBC500}" type="presOf" srcId="{40688398-A399-4C4D-BAE4-A60B4845D465}" destId="{27EB3DE9-DF8A-4A76-A066-D427645FA91D}" srcOrd="0" destOrd="0" presId="urn:microsoft.com/office/officeart/2005/8/layout/hList1"/>
    <dgm:cxn modelId="{B0D524F5-5A97-427B-ACD2-FBC92B0A8212}" srcId="{0E9FDD58-85F1-4484-AB49-D350247CF06C}" destId="{D4285D05-0D70-45FE-A013-D84AC19C6141}" srcOrd="1" destOrd="0" parTransId="{A58189C2-F5B1-477E-97A7-0BA611647D33}" sibTransId="{D6B5E5AE-5DB3-4D56-B69C-433E2DBBDFAE}"/>
    <dgm:cxn modelId="{408784FA-FB85-49E9-89C9-C17F07EFE6E0}" srcId="{B13A7449-8EA6-4B89-92CE-6F9F5097065A}" destId="{A74453DE-5967-4BC8-8523-B2CBCF4BE884}" srcOrd="6" destOrd="0" parTransId="{02A736A6-5D43-4F0A-88BB-52B73CF60192}" sibTransId="{CEC82783-32DB-4D9E-A9B3-690F124DE1E3}"/>
    <dgm:cxn modelId="{BED634FC-EAD9-4BF2-BBAC-480E96215209}" type="presOf" srcId="{0E9FDD58-85F1-4484-AB49-D350247CF06C}" destId="{12F61E0C-BAD5-4822-ADD4-0725461CE335}" srcOrd="0" destOrd="0" presId="urn:microsoft.com/office/officeart/2005/8/layout/hList1"/>
    <dgm:cxn modelId="{DC9F41FE-F5F0-4309-B577-31EC5068918C}" srcId="{9C2C6E1C-CC7F-47FA-AA57-F25EA25EBB97}" destId="{7B2F418E-61B8-400B-854C-2A55C79A4376}" srcOrd="1" destOrd="0" parTransId="{3877EBBF-D5E1-44A1-ADB2-FED4E49EA00D}" sibTransId="{5994D026-1975-49B8-B531-5D9EDC4585DD}"/>
    <dgm:cxn modelId="{B844E20F-C914-48D6-904E-8C096CBE0BD4}" type="presParOf" srcId="{12F61E0C-BAD5-4822-ADD4-0725461CE335}" destId="{B05F00F9-8736-4C6E-A324-1962158BE6A1}" srcOrd="0" destOrd="0" presId="urn:microsoft.com/office/officeart/2005/8/layout/hList1"/>
    <dgm:cxn modelId="{94C84AC0-2FA3-4BDF-80FE-65E9C0D63D53}" type="presParOf" srcId="{B05F00F9-8736-4C6E-A324-1962158BE6A1}" destId="{301D5A2E-7AF8-4D7B-B42D-A5C47CA33A07}" srcOrd="0" destOrd="0" presId="urn:microsoft.com/office/officeart/2005/8/layout/hList1"/>
    <dgm:cxn modelId="{E5F69D68-8331-41A6-8B4B-04062B6A8DF9}" type="presParOf" srcId="{B05F00F9-8736-4C6E-A324-1962158BE6A1}" destId="{BA67542A-D845-44C0-9D74-060BB3B0C872}" srcOrd="1" destOrd="0" presId="urn:microsoft.com/office/officeart/2005/8/layout/hList1"/>
    <dgm:cxn modelId="{C377CD43-5661-465D-A07E-4D5935C7540D}" type="presParOf" srcId="{12F61E0C-BAD5-4822-ADD4-0725461CE335}" destId="{EADA096C-E4A9-4833-BD77-DBAE016AF07A}" srcOrd="1" destOrd="0" presId="urn:microsoft.com/office/officeart/2005/8/layout/hList1"/>
    <dgm:cxn modelId="{B58DFD49-466C-4D4F-BC12-140306196DC4}" type="presParOf" srcId="{12F61E0C-BAD5-4822-ADD4-0725461CE335}" destId="{F8EB3FA2-EE70-43A4-BE9E-EB9F68ACC679}" srcOrd="2" destOrd="0" presId="urn:microsoft.com/office/officeart/2005/8/layout/hList1"/>
    <dgm:cxn modelId="{69DA93FF-B190-4D91-AF75-97CFE45B7E9E}" type="presParOf" srcId="{F8EB3FA2-EE70-43A4-BE9E-EB9F68ACC679}" destId="{0F5948BF-61BF-49F2-A9BE-C2F02F5F4365}" srcOrd="0" destOrd="0" presId="urn:microsoft.com/office/officeart/2005/8/layout/hList1"/>
    <dgm:cxn modelId="{6CD22E10-2CDE-4DE0-8DF3-2E0DD2F5BC33}" type="presParOf" srcId="{F8EB3FA2-EE70-43A4-BE9E-EB9F68ACC679}" destId="{75C166D9-2749-40E6-9542-5D61887CB647}" srcOrd="1" destOrd="0" presId="urn:microsoft.com/office/officeart/2005/8/layout/hList1"/>
    <dgm:cxn modelId="{EF818B0D-DB4E-4B0F-942C-9DD6399FA13D}" type="presParOf" srcId="{12F61E0C-BAD5-4822-ADD4-0725461CE335}" destId="{BAB58CA6-B93C-4B0D-803F-FCA9BE168D67}" srcOrd="3" destOrd="0" presId="urn:microsoft.com/office/officeart/2005/8/layout/hList1"/>
    <dgm:cxn modelId="{CAE7970E-A941-469B-93F7-F5C1F815B780}" type="presParOf" srcId="{12F61E0C-BAD5-4822-ADD4-0725461CE335}" destId="{4C802934-7CD1-42C8-A42D-9B626670A6ED}" srcOrd="4" destOrd="0" presId="urn:microsoft.com/office/officeart/2005/8/layout/hList1"/>
    <dgm:cxn modelId="{0220AD3B-3374-4517-8CA0-3875153A6158}" type="presParOf" srcId="{4C802934-7CD1-42C8-A42D-9B626670A6ED}" destId="{27EB3DE9-DF8A-4A76-A066-D427645FA91D}" srcOrd="0" destOrd="0" presId="urn:microsoft.com/office/officeart/2005/8/layout/hList1"/>
    <dgm:cxn modelId="{D263FC98-7424-4F21-ABE3-8054D0BB3F82}" type="presParOf" srcId="{4C802934-7CD1-42C8-A42D-9B626670A6ED}" destId="{86CB4FEA-EED2-483D-AC8E-9EB431AA4629}" srcOrd="1" destOrd="0" presId="urn:microsoft.com/office/officeart/2005/8/layout/hList1"/>
    <dgm:cxn modelId="{DCCA33D0-3FC0-4E00-BCFF-AD5EF6085254}" type="presParOf" srcId="{12F61E0C-BAD5-4822-ADD4-0725461CE335}" destId="{54C15B6D-96A3-4CB9-B24B-F8BB7BBD576D}" srcOrd="5" destOrd="0" presId="urn:microsoft.com/office/officeart/2005/8/layout/hList1"/>
    <dgm:cxn modelId="{98F398CE-2414-4536-BDDE-7F24A99EE25A}" type="presParOf" srcId="{12F61E0C-BAD5-4822-ADD4-0725461CE335}" destId="{ED41B0E3-84E6-48D0-88F4-E7711E065747}" srcOrd="6" destOrd="0" presId="urn:microsoft.com/office/officeart/2005/8/layout/hList1"/>
    <dgm:cxn modelId="{6FF2ECEA-BC54-4052-BF26-8E19DC7542D5}" type="presParOf" srcId="{ED41B0E3-84E6-48D0-88F4-E7711E065747}" destId="{60746D5C-F48E-48D4-AF4A-D84C68624A4C}" srcOrd="0" destOrd="0" presId="urn:microsoft.com/office/officeart/2005/8/layout/hList1"/>
    <dgm:cxn modelId="{5C484BCF-54C1-4074-BF9E-9F33480DB98B}" type="presParOf" srcId="{ED41B0E3-84E6-48D0-88F4-E7711E065747}" destId="{66211450-EF69-4C72-BE57-399B1C81949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E9FDD58-85F1-4484-AB49-D350247CF06C}" type="doc">
      <dgm:prSet loTypeId="urn:microsoft.com/office/officeart/2005/8/layout/hList1" loCatId="list" qsTypeId="urn:microsoft.com/office/officeart/2005/8/quickstyle/3d2" qsCatId="3D" csTypeId="urn:microsoft.com/office/officeart/2005/8/colors/colorful4" csCatId="colorful" phldr="1"/>
      <dgm:spPr/>
      <dgm:t>
        <a:bodyPr/>
        <a:lstStyle/>
        <a:p>
          <a:endParaRPr lang="en-US"/>
        </a:p>
      </dgm:t>
    </dgm:pt>
    <dgm:pt modelId="{0DDFAAB1-1C5C-4592-966C-74DAC36ED87B}">
      <dgm:prSet phldrT="[Text]"/>
      <dgm:spPr/>
      <dgm:t>
        <a:bodyPr/>
        <a:lstStyle/>
        <a:p>
          <a:r>
            <a:rPr lang="en-US" b="1"/>
            <a:t>Southern MS (SMPDD)</a:t>
          </a:r>
        </a:p>
        <a:p>
          <a:r>
            <a:rPr lang="en-US"/>
            <a:t>Phone:  (228) 868-2311</a:t>
          </a:r>
        </a:p>
      </dgm:t>
    </dgm:pt>
    <dgm:pt modelId="{9B745BE7-AD3A-4AB2-B696-B04D91B04D96}" type="parTrans" cxnId="{2AC8D609-3D6A-40AA-B630-9D11A6CE5A56}">
      <dgm:prSet/>
      <dgm:spPr/>
      <dgm:t>
        <a:bodyPr/>
        <a:lstStyle/>
        <a:p>
          <a:endParaRPr lang="en-US"/>
        </a:p>
      </dgm:t>
    </dgm:pt>
    <dgm:pt modelId="{4BE59CE8-5E3A-401C-8BDC-AD9019EE81E9}" type="sibTrans" cxnId="{2AC8D609-3D6A-40AA-B630-9D11A6CE5A56}">
      <dgm:prSet/>
      <dgm:spPr/>
      <dgm:t>
        <a:bodyPr/>
        <a:lstStyle/>
        <a:p>
          <a:endParaRPr lang="en-US"/>
        </a:p>
      </dgm:t>
    </dgm:pt>
    <dgm:pt modelId="{9C2C6E1C-CC7F-47FA-AA57-F25EA25EBB97}">
      <dgm:prSet phldrT="[Text]"/>
      <dgm:spPr/>
      <dgm:t>
        <a:bodyPr/>
        <a:lstStyle/>
        <a:p>
          <a:pPr>
            <a:buFontTx/>
            <a:buNone/>
          </a:pPr>
          <a:r>
            <a:rPr lang="en-US"/>
            <a:t>Counties Served:</a:t>
          </a:r>
        </a:p>
      </dgm:t>
    </dgm:pt>
    <dgm:pt modelId="{A5A6F6E2-2CE7-4777-BA36-55C5015B0539}" type="parTrans" cxnId="{7DDB8B8E-F747-4B42-8C58-4600188752A3}">
      <dgm:prSet/>
      <dgm:spPr/>
      <dgm:t>
        <a:bodyPr/>
        <a:lstStyle/>
        <a:p>
          <a:endParaRPr lang="en-US"/>
        </a:p>
      </dgm:t>
    </dgm:pt>
    <dgm:pt modelId="{2621D9FC-7E8C-4CED-A5C9-8027998C2E16}" type="sibTrans" cxnId="{7DDB8B8E-F747-4B42-8C58-4600188752A3}">
      <dgm:prSet/>
      <dgm:spPr/>
      <dgm:t>
        <a:bodyPr/>
        <a:lstStyle/>
        <a:p>
          <a:endParaRPr lang="en-US"/>
        </a:p>
      </dgm:t>
    </dgm:pt>
    <dgm:pt modelId="{D4285D05-0D70-45FE-A013-D84AC19C6141}">
      <dgm:prSet phldrT="[Text]"/>
      <dgm:spPr/>
      <dgm:t>
        <a:bodyPr/>
        <a:lstStyle/>
        <a:p>
          <a:r>
            <a:rPr lang="en-US" b="1"/>
            <a:t>Southwest MS (SWMPDD)</a:t>
          </a:r>
        </a:p>
        <a:p>
          <a:r>
            <a:rPr lang="en-US"/>
            <a:t>Phone:  (601) 446-6044</a:t>
          </a:r>
        </a:p>
      </dgm:t>
    </dgm:pt>
    <dgm:pt modelId="{A58189C2-F5B1-477E-97A7-0BA611647D33}" type="parTrans" cxnId="{B0D524F5-5A97-427B-ACD2-FBC92B0A8212}">
      <dgm:prSet/>
      <dgm:spPr/>
      <dgm:t>
        <a:bodyPr/>
        <a:lstStyle/>
        <a:p>
          <a:endParaRPr lang="en-US"/>
        </a:p>
      </dgm:t>
    </dgm:pt>
    <dgm:pt modelId="{D6B5E5AE-5DB3-4D56-B69C-433E2DBBDFAE}" type="sibTrans" cxnId="{B0D524F5-5A97-427B-ACD2-FBC92B0A8212}">
      <dgm:prSet/>
      <dgm:spPr/>
      <dgm:t>
        <a:bodyPr/>
        <a:lstStyle/>
        <a:p>
          <a:endParaRPr lang="en-US"/>
        </a:p>
      </dgm:t>
    </dgm:pt>
    <dgm:pt modelId="{B13A7449-8EA6-4B89-92CE-6F9F5097065A}">
      <dgm:prSet phldrT="[Text]"/>
      <dgm:spPr/>
      <dgm:t>
        <a:bodyPr/>
        <a:lstStyle/>
        <a:p>
          <a:pPr>
            <a:buFontTx/>
            <a:buNone/>
          </a:pPr>
          <a:r>
            <a:rPr lang="en-US"/>
            <a:t>Counties Served:</a:t>
          </a:r>
        </a:p>
      </dgm:t>
    </dgm:pt>
    <dgm:pt modelId="{9B6B7F15-FE58-40F2-9488-30FD8BDBB9DB}" type="parTrans" cxnId="{23700D6A-7D01-46DB-A0F9-55A4909D3FB7}">
      <dgm:prSet/>
      <dgm:spPr/>
      <dgm:t>
        <a:bodyPr/>
        <a:lstStyle/>
        <a:p>
          <a:endParaRPr lang="en-US"/>
        </a:p>
      </dgm:t>
    </dgm:pt>
    <dgm:pt modelId="{C0C6E597-1EC8-40B4-92AB-1A90B0ADCC4C}" type="sibTrans" cxnId="{23700D6A-7D01-46DB-A0F9-55A4909D3FB7}">
      <dgm:prSet/>
      <dgm:spPr/>
      <dgm:t>
        <a:bodyPr/>
        <a:lstStyle/>
        <a:p>
          <a:endParaRPr lang="en-US"/>
        </a:p>
      </dgm:t>
    </dgm:pt>
    <dgm:pt modelId="{40688398-A399-4C4D-BAE4-A60B4845D465}">
      <dgm:prSet phldrT="[Text]"/>
      <dgm:spPr/>
      <dgm:t>
        <a:bodyPr/>
        <a:lstStyle/>
        <a:p>
          <a:r>
            <a:rPr lang="en-US" b="1"/>
            <a:t>Three Rivers (TRPDD)</a:t>
          </a:r>
        </a:p>
        <a:p>
          <a:r>
            <a:rPr lang="en-US"/>
            <a:t>Phone:  (662) 489-2415</a:t>
          </a:r>
        </a:p>
      </dgm:t>
    </dgm:pt>
    <dgm:pt modelId="{0787E10B-4155-4A04-A5F3-4112DDCC9D49}" type="parTrans" cxnId="{5B49630F-A8E2-451F-B44F-C06C29453287}">
      <dgm:prSet/>
      <dgm:spPr/>
      <dgm:t>
        <a:bodyPr/>
        <a:lstStyle/>
        <a:p>
          <a:endParaRPr lang="en-US"/>
        </a:p>
      </dgm:t>
    </dgm:pt>
    <dgm:pt modelId="{1B1DE370-02D6-4170-A7EF-83C403861B4D}" type="sibTrans" cxnId="{5B49630F-A8E2-451F-B44F-C06C29453287}">
      <dgm:prSet/>
      <dgm:spPr/>
      <dgm:t>
        <a:bodyPr/>
        <a:lstStyle/>
        <a:p>
          <a:endParaRPr lang="en-US"/>
        </a:p>
      </dgm:t>
    </dgm:pt>
    <dgm:pt modelId="{4D66CD47-D966-4D93-9DF3-30511DC4F704}">
      <dgm:prSet/>
      <dgm:spPr/>
      <dgm:t>
        <a:bodyPr/>
        <a:lstStyle/>
        <a:p>
          <a:pPr>
            <a:buFont typeface="Wingdings" panose="05000000000000000000" pitchFamily="2" charset="2"/>
            <a:buChar char="§"/>
          </a:pPr>
          <a:r>
            <a:rPr lang="en-US"/>
            <a:t>Covington</a:t>
          </a:r>
        </a:p>
      </dgm:t>
    </dgm:pt>
    <dgm:pt modelId="{97DF337D-440F-4BFC-A3DD-5DB0F3B7DF0C}" type="parTrans" cxnId="{096EB581-ECE8-4759-8D2B-D2A114FDD5AC}">
      <dgm:prSet/>
      <dgm:spPr/>
      <dgm:t>
        <a:bodyPr/>
        <a:lstStyle/>
        <a:p>
          <a:endParaRPr lang="en-US"/>
        </a:p>
      </dgm:t>
    </dgm:pt>
    <dgm:pt modelId="{D2F08CD9-A152-4408-9DDA-14484443D5A7}" type="sibTrans" cxnId="{096EB581-ECE8-4759-8D2B-D2A114FDD5AC}">
      <dgm:prSet/>
      <dgm:spPr/>
      <dgm:t>
        <a:bodyPr/>
        <a:lstStyle/>
        <a:p>
          <a:endParaRPr lang="en-US"/>
        </a:p>
      </dgm:t>
    </dgm:pt>
    <dgm:pt modelId="{A294BAAB-0729-407F-BE11-C929F18BDDAC}">
      <dgm:prSet/>
      <dgm:spPr/>
      <dgm:t>
        <a:bodyPr/>
        <a:lstStyle/>
        <a:p>
          <a:pPr>
            <a:buFont typeface="Wingdings" panose="05000000000000000000" pitchFamily="2" charset="2"/>
            <a:buChar char="§"/>
          </a:pPr>
          <a:r>
            <a:rPr lang="en-US"/>
            <a:t>Adams</a:t>
          </a:r>
        </a:p>
      </dgm:t>
    </dgm:pt>
    <dgm:pt modelId="{173C2C5C-CE48-4894-9602-3F4F949C4F39}" type="parTrans" cxnId="{D3E51C84-129D-431E-A39F-F9494F6B1254}">
      <dgm:prSet/>
      <dgm:spPr/>
      <dgm:t>
        <a:bodyPr/>
        <a:lstStyle/>
        <a:p>
          <a:endParaRPr lang="en-US"/>
        </a:p>
      </dgm:t>
    </dgm:pt>
    <dgm:pt modelId="{B369D302-434D-4B51-B344-2C25DC7DC4D8}" type="sibTrans" cxnId="{D3E51C84-129D-431E-A39F-F9494F6B1254}">
      <dgm:prSet/>
      <dgm:spPr/>
      <dgm:t>
        <a:bodyPr/>
        <a:lstStyle/>
        <a:p>
          <a:endParaRPr lang="en-US"/>
        </a:p>
      </dgm:t>
    </dgm:pt>
    <dgm:pt modelId="{315DDA68-C0AE-4036-B77D-13E08A5667B5}">
      <dgm:prSet phldrT="[Text]"/>
      <dgm:spPr/>
      <dgm:t>
        <a:bodyPr/>
        <a:lstStyle/>
        <a:p>
          <a:pPr>
            <a:buFontTx/>
            <a:buNone/>
          </a:pPr>
          <a:r>
            <a:rPr lang="en-US"/>
            <a:t>Counties Served:</a:t>
          </a:r>
        </a:p>
      </dgm:t>
    </dgm:pt>
    <dgm:pt modelId="{9CCE644C-768B-480C-B9B4-8436482FF3B8}" type="sibTrans" cxnId="{588B5529-3076-4BD9-99C5-01B23621E6F8}">
      <dgm:prSet/>
      <dgm:spPr/>
      <dgm:t>
        <a:bodyPr/>
        <a:lstStyle/>
        <a:p>
          <a:endParaRPr lang="en-US"/>
        </a:p>
      </dgm:t>
    </dgm:pt>
    <dgm:pt modelId="{2DFB380D-D3DB-402C-9591-1744495296B9}" type="parTrans" cxnId="{588B5529-3076-4BD9-99C5-01B23621E6F8}">
      <dgm:prSet/>
      <dgm:spPr/>
      <dgm:t>
        <a:bodyPr/>
        <a:lstStyle/>
        <a:p>
          <a:endParaRPr lang="en-US"/>
        </a:p>
      </dgm:t>
    </dgm:pt>
    <dgm:pt modelId="{E6072B9B-3321-4CD7-B78E-58BC277449B9}">
      <dgm:prSet/>
      <dgm:spPr/>
      <dgm:t>
        <a:bodyPr/>
        <a:lstStyle/>
        <a:p>
          <a:pPr>
            <a:buFont typeface="Wingdings" panose="05000000000000000000" pitchFamily="2" charset="2"/>
            <a:buChar char="§"/>
          </a:pPr>
          <a:r>
            <a:rPr lang="en-US"/>
            <a:t>Calhoun</a:t>
          </a:r>
        </a:p>
      </dgm:t>
    </dgm:pt>
    <dgm:pt modelId="{33DCE05D-EE3B-4E7C-8926-9B500E4B626C}" type="sibTrans" cxnId="{263870C5-0809-4E69-A823-F6104A4CE92B}">
      <dgm:prSet/>
      <dgm:spPr/>
      <dgm:t>
        <a:bodyPr/>
        <a:lstStyle/>
        <a:p>
          <a:endParaRPr lang="en-US"/>
        </a:p>
      </dgm:t>
    </dgm:pt>
    <dgm:pt modelId="{599FDA40-C990-4F7A-A519-04823283D944}" type="parTrans" cxnId="{263870C5-0809-4E69-A823-F6104A4CE92B}">
      <dgm:prSet/>
      <dgm:spPr/>
      <dgm:t>
        <a:bodyPr/>
        <a:lstStyle/>
        <a:p>
          <a:endParaRPr lang="en-US"/>
        </a:p>
      </dgm:t>
    </dgm:pt>
    <dgm:pt modelId="{7058E65D-B87B-406A-9E53-DED8C56C6077}">
      <dgm:prSet/>
      <dgm:spPr/>
      <dgm:t>
        <a:bodyPr/>
        <a:lstStyle/>
        <a:p>
          <a:pPr>
            <a:buFont typeface="Wingdings" panose="05000000000000000000" pitchFamily="2" charset="2"/>
            <a:buChar char="§"/>
          </a:pPr>
          <a:r>
            <a:rPr lang="en-US"/>
            <a:t>Forrest</a:t>
          </a:r>
        </a:p>
      </dgm:t>
    </dgm:pt>
    <dgm:pt modelId="{95F16833-01F8-44F7-BC63-5D2B4EF3CC85}" type="parTrans" cxnId="{361B2A1A-7F69-4281-A1DD-84C7E559EDBA}">
      <dgm:prSet/>
      <dgm:spPr/>
      <dgm:t>
        <a:bodyPr/>
        <a:lstStyle/>
        <a:p>
          <a:endParaRPr lang="en-US"/>
        </a:p>
      </dgm:t>
    </dgm:pt>
    <dgm:pt modelId="{E84608D8-9812-4440-B381-633015CC8144}" type="sibTrans" cxnId="{361B2A1A-7F69-4281-A1DD-84C7E559EDBA}">
      <dgm:prSet/>
      <dgm:spPr/>
      <dgm:t>
        <a:bodyPr/>
        <a:lstStyle/>
        <a:p>
          <a:endParaRPr lang="en-US"/>
        </a:p>
      </dgm:t>
    </dgm:pt>
    <dgm:pt modelId="{363D2A78-27C6-44FA-8029-CBE6392AB833}">
      <dgm:prSet/>
      <dgm:spPr/>
      <dgm:t>
        <a:bodyPr/>
        <a:lstStyle/>
        <a:p>
          <a:pPr>
            <a:buFont typeface="Wingdings" panose="05000000000000000000" pitchFamily="2" charset="2"/>
            <a:buChar char="§"/>
          </a:pPr>
          <a:r>
            <a:rPr lang="en-US"/>
            <a:t>George</a:t>
          </a:r>
        </a:p>
      </dgm:t>
    </dgm:pt>
    <dgm:pt modelId="{C93B67B3-292B-45EB-8A78-98C410E9724B}" type="parTrans" cxnId="{3B007CA4-5212-4577-96A7-87FEF96F6F35}">
      <dgm:prSet/>
      <dgm:spPr/>
      <dgm:t>
        <a:bodyPr/>
        <a:lstStyle/>
        <a:p>
          <a:endParaRPr lang="en-US"/>
        </a:p>
      </dgm:t>
    </dgm:pt>
    <dgm:pt modelId="{322AC4B7-0975-4173-BC1D-EED12297E1D1}" type="sibTrans" cxnId="{3B007CA4-5212-4577-96A7-87FEF96F6F35}">
      <dgm:prSet/>
      <dgm:spPr/>
      <dgm:t>
        <a:bodyPr/>
        <a:lstStyle/>
        <a:p>
          <a:endParaRPr lang="en-US"/>
        </a:p>
      </dgm:t>
    </dgm:pt>
    <dgm:pt modelId="{39BAB830-DE63-41C2-924B-368714888A9F}">
      <dgm:prSet/>
      <dgm:spPr/>
      <dgm:t>
        <a:bodyPr/>
        <a:lstStyle/>
        <a:p>
          <a:pPr>
            <a:buFont typeface="Wingdings" panose="05000000000000000000" pitchFamily="2" charset="2"/>
            <a:buChar char="§"/>
          </a:pPr>
          <a:r>
            <a:rPr lang="en-US"/>
            <a:t>Greene</a:t>
          </a:r>
        </a:p>
      </dgm:t>
    </dgm:pt>
    <dgm:pt modelId="{1FEAB850-5E10-47DD-8F22-8C754969EF2C}" type="parTrans" cxnId="{1CE2429F-7181-495F-81B7-6F220AD6E0CF}">
      <dgm:prSet/>
      <dgm:spPr/>
      <dgm:t>
        <a:bodyPr/>
        <a:lstStyle/>
        <a:p>
          <a:endParaRPr lang="en-US"/>
        </a:p>
      </dgm:t>
    </dgm:pt>
    <dgm:pt modelId="{1BD2A825-10F2-4971-A076-640C00270466}" type="sibTrans" cxnId="{1CE2429F-7181-495F-81B7-6F220AD6E0CF}">
      <dgm:prSet/>
      <dgm:spPr/>
      <dgm:t>
        <a:bodyPr/>
        <a:lstStyle/>
        <a:p>
          <a:endParaRPr lang="en-US"/>
        </a:p>
      </dgm:t>
    </dgm:pt>
    <dgm:pt modelId="{40E13583-4FEB-4958-BF21-88ECE2515A81}">
      <dgm:prSet/>
      <dgm:spPr/>
      <dgm:t>
        <a:bodyPr/>
        <a:lstStyle/>
        <a:p>
          <a:pPr>
            <a:buFont typeface="Wingdings" panose="05000000000000000000" pitchFamily="2" charset="2"/>
            <a:buChar char="§"/>
          </a:pPr>
          <a:r>
            <a:rPr lang="en-US"/>
            <a:t>Hancock</a:t>
          </a:r>
        </a:p>
      </dgm:t>
    </dgm:pt>
    <dgm:pt modelId="{3695278E-4C06-4C75-8938-A7ADD5837643}" type="parTrans" cxnId="{85FCA4B2-DEA8-4336-B10F-D2F6ED0F94DF}">
      <dgm:prSet/>
      <dgm:spPr/>
      <dgm:t>
        <a:bodyPr/>
        <a:lstStyle/>
        <a:p>
          <a:endParaRPr lang="en-US"/>
        </a:p>
      </dgm:t>
    </dgm:pt>
    <dgm:pt modelId="{E04BAFCB-DEC8-4EDB-9B06-66B3F695E94D}" type="sibTrans" cxnId="{85FCA4B2-DEA8-4336-B10F-D2F6ED0F94DF}">
      <dgm:prSet/>
      <dgm:spPr/>
      <dgm:t>
        <a:bodyPr/>
        <a:lstStyle/>
        <a:p>
          <a:endParaRPr lang="en-US"/>
        </a:p>
      </dgm:t>
    </dgm:pt>
    <dgm:pt modelId="{9BE506FE-6A8C-43E9-9E02-89505D25CE2B}">
      <dgm:prSet/>
      <dgm:spPr/>
      <dgm:t>
        <a:bodyPr/>
        <a:lstStyle/>
        <a:p>
          <a:pPr>
            <a:buFont typeface="Wingdings" panose="05000000000000000000" pitchFamily="2" charset="2"/>
            <a:buChar char="§"/>
          </a:pPr>
          <a:r>
            <a:rPr lang="en-US"/>
            <a:t>Harrison</a:t>
          </a:r>
        </a:p>
      </dgm:t>
    </dgm:pt>
    <dgm:pt modelId="{4EB21E8F-804E-4263-B7D2-057C026849C7}" type="parTrans" cxnId="{EA493130-C904-4542-B1D3-935C271CD277}">
      <dgm:prSet/>
      <dgm:spPr/>
      <dgm:t>
        <a:bodyPr/>
        <a:lstStyle/>
        <a:p>
          <a:endParaRPr lang="en-US"/>
        </a:p>
      </dgm:t>
    </dgm:pt>
    <dgm:pt modelId="{84B14E86-95A7-4FDE-8111-13A604A74B14}" type="sibTrans" cxnId="{EA493130-C904-4542-B1D3-935C271CD277}">
      <dgm:prSet/>
      <dgm:spPr/>
      <dgm:t>
        <a:bodyPr/>
        <a:lstStyle/>
        <a:p>
          <a:endParaRPr lang="en-US"/>
        </a:p>
      </dgm:t>
    </dgm:pt>
    <dgm:pt modelId="{727470B3-76F0-4F31-A622-B4D8CE3F6751}">
      <dgm:prSet/>
      <dgm:spPr/>
      <dgm:t>
        <a:bodyPr/>
        <a:lstStyle/>
        <a:p>
          <a:pPr>
            <a:buFont typeface="Wingdings" panose="05000000000000000000" pitchFamily="2" charset="2"/>
            <a:buChar char="§"/>
          </a:pPr>
          <a:r>
            <a:rPr lang="en-US"/>
            <a:t>Jackson</a:t>
          </a:r>
        </a:p>
      </dgm:t>
    </dgm:pt>
    <dgm:pt modelId="{4703ED90-34C5-47AE-8E98-AAAB42FFE37A}" type="parTrans" cxnId="{51ABEA77-2859-4A12-A2BA-32570F3D1A07}">
      <dgm:prSet/>
      <dgm:spPr/>
      <dgm:t>
        <a:bodyPr/>
        <a:lstStyle/>
        <a:p>
          <a:endParaRPr lang="en-US"/>
        </a:p>
      </dgm:t>
    </dgm:pt>
    <dgm:pt modelId="{5612CD12-C719-476F-B6F8-959047AE5DFB}" type="sibTrans" cxnId="{51ABEA77-2859-4A12-A2BA-32570F3D1A07}">
      <dgm:prSet/>
      <dgm:spPr/>
      <dgm:t>
        <a:bodyPr/>
        <a:lstStyle/>
        <a:p>
          <a:endParaRPr lang="en-US"/>
        </a:p>
      </dgm:t>
    </dgm:pt>
    <dgm:pt modelId="{D436E437-7355-4EEA-B367-E4905EBB9D0D}">
      <dgm:prSet/>
      <dgm:spPr/>
      <dgm:t>
        <a:bodyPr/>
        <a:lstStyle/>
        <a:p>
          <a:pPr>
            <a:buFont typeface="Wingdings" panose="05000000000000000000" pitchFamily="2" charset="2"/>
            <a:buChar char="§"/>
          </a:pPr>
          <a:r>
            <a:rPr lang="en-US"/>
            <a:t>Jefferson Davis</a:t>
          </a:r>
        </a:p>
      </dgm:t>
    </dgm:pt>
    <dgm:pt modelId="{F486D3A3-DFC7-4422-A00F-B11BD2720D8F}" type="parTrans" cxnId="{48D15A58-8E19-4F4A-84BE-F2C97101D9F5}">
      <dgm:prSet/>
      <dgm:spPr/>
      <dgm:t>
        <a:bodyPr/>
        <a:lstStyle/>
        <a:p>
          <a:endParaRPr lang="en-US"/>
        </a:p>
      </dgm:t>
    </dgm:pt>
    <dgm:pt modelId="{66B46EE5-442A-4E7F-9583-6DA643725ABB}" type="sibTrans" cxnId="{48D15A58-8E19-4F4A-84BE-F2C97101D9F5}">
      <dgm:prSet/>
      <dgm:spPr/>
      <dgm:t>
        <a:bodyPr/>
        <a:lstStyle/>
        <a:p>
          <a:endParaRPr lang="en-US"/>
        </a:p>
      </dgm:t>
    </dgm:pt>
    <dgm:pt modelId="{35BEA69C-DE33-40FF-9069-AEF7B576ABF8}">
      <dgm:prSet/>
      <dgm:spPr/>
      <dgm:t>
        <a:bodyPr/>
        <a:lstStyle/>
        <a:p>
          <a:pPr>
            <a:buFont typeface="Wingdings" panose="05000000000000000000" pitchFamily="2" charset="2"/>
            <a:buChar char="§"/>
          </a:pPr>
          <a:r>
            <a:rPr lang="en-US"/>
            <a:t>Chickasaw</a:t>
          </a:r>
        </a:p>
      </dgm:t>
    </dgm:pt>
    <dgm:pt modelId="{CD4573B4-9B06-4F46-BDAF-FE8311EEEED8}" type="parTrans" cxnId="{92737CC4-56E3-4464-BCBA-3DAB90205700}">
      <dgm:prSet/>
      <dgm:spPr/>
      <dgm:t>
        <a:bodyPr/>
        <a:lstStyle/>
        <a:p>
          <a:endParaRPr lang="en-US"/>
        </a:p>
      </dgm:t>
    </dgm:pt>
    <dgm:pt modelId="{0D4281B2-FA9C-4C0C-8026-7BB5C6840550}" type="sibTrans" cxnId="{92737CC4-56E3-4464-BCBA-3DAB90205700}">
      <dgm:prSet/>
      <dgm:spPr/>
      <dgm:t>
        <a:bodyPr/>
        <a:lstStyle/>
        <a:p>
          <a:endParaRPr lang="en-US"/>
        </a:p>
      </dgm:t>
    </dgm:pt>
    <dgm:pt modelId="{0DCABC11-931E-4400-B39E-01115DD8941B}">
      <dgm:prSet/>
      <dgm:spPr/>
      <dgm:t>
        <a:bodyPr/>
        <a:lstStyle/>
        <a:p>
          <a:pPr>
            <a:buFont typeface="Wingdings" panose="05000000000000000000" pitchFamily="2" charset="2"/>
            <a:buChar char="§"/>
          </a:pPr>
          <a:r>
            <a:rPr lang="en-US"/>
            <a:t>Itawamba</a:t>
          </a:r>
        </a:p>
      </dgm:t>
    </dgm:pt>
    <dgm:pt modelId="{1510FF71-C402-48F9-AC47-33C634C17D7E}" type="parTrans" cxnId="{D21F643D-6C77-4035-887C-9C1FB8936E47}">
      <dgm:prSet/>
      <dgm:spPr/>
      <dgm:t>
        <a:bodyPr/>
        <a:lstStyle/>
        <a:p>
          <a:endParaRPr lang="en-US"/>
        </a:p>
      </dgm:t>
    </dgm:pt>
    <dgm:pt modelId="{4843DBAE-2ADB-4360-A9D3-7E9BB1AB5332}" type="sibTrans" cxnId="{D21F643D-6C77-4035-887C-9C1FB8936E47}">
      <dgm:prSet/>
      <dgm:spPr/>
      <dgm:t>
        <a:bodyPr/>
        <a:lstStyle/>
        <a:p>
          <a:endParaRPr lang="en-US"/>
        </a:p>
      </dgm:t>
    </dgm:pt>
    <dgm:pt modelId="{0441D665-3072-462E-B9BA-DC0EED84CD66}">
      <dgm:prSet/>
      <dgm:spPr/>
      <dgm:t>
        <a:bodyPr/>
        <a:lstStyle/>
        <a:p>
          <a:pPr>
            <a:buFont typeface="Wingdings" panose="05000000000000000000" pitchFamily="2" charset="2"/>
            <a:buChar char="§"/>
          </a:pPr>
          <a:r>
            <a:rPr lang="en-US"/>
            <a:t>Lafayette</a:t>
          </a:r>
        </a:p>
      </dgm:t>
    </dgm:pt>
    <dgm:pt modelId="{437A61FD-FC16-4AC1-9A80-458777C2E6BD}" type="parTrans" cxnId="{52182A49-64B3-4BEE-A740-BC1704D75C7D}">
      <dgm:prSet/>
      <dgm:spPr/>
      <dgm:t>
        <a:bodyPr/>
        <a:lstStyle/>
        <a:p>
          <a:endParaRPr lang="en-US"/>
        </a:p>
      </dgm:t>
    </dgm:pt>
    <dgm:pt modelId="{240B5147-58D5-4749-8339-18DB13EA5AFA}" type="sibTrans" cxnId="{52182A49-64B3-4BEE-A740-BC1704D75C7D}">
      <dgm:prSet/>
      <dgm:spPr/>
      <dgm:t>
        <a:bodyPr/>
        <a:lstStyle/>
        <a:p>
          <a:endParaRPr lang="en-US"/>
        </a:p>
      </dgm:t>
    </dgm:pt>
    <dgm:pt modelId="{F9AC4460-B767-41DE-9557-BD6D538964CA}">
      <dgm:prSet/>
      <dgm:spPr/>
      <dgm:t>
        <a:bodyPr/>
        <a:lstStyle/>
        <a:p>
          <a:pPr>
            <a:buFont typeface="Wingdings" panose="05000000000000000000" pitchFamily="2" charset="2"/>
            <a:buChar char="§"/>
          </a:pPr>
          <a:r>
            <a:rPr lang="en-US"/>
            <a:t>Lee</a:t>
          </a:r>
        </a:p>
      </dgm:t>
    </dgm:pt>
    <dgm:pt modelId="{7E6581F9-0CB8-48CD-9DBD-0DAF57E1C9D3}" type="parTrans" cxnId="{79106164-D11D-4A4E-A870-88D250FAD9F3}">
      <dgm:prSet/>
      <dgm:spPr/>
      <dgm:t>
        <a:bodyPr/>
        <a:lstStyle/>
        <a:p>
          <a:endParaRPr lang="en-US"/>
        </a:p>
      </dgm:t>
    </dgm:pt>
    <dgm:pt modelId="{CD4E65E5-F0C5-41DE-9D36-976FE7A42DBF}" type="sibTrans" cxnId="{79106164-D11D-4A4E-A870-88D250FAD9F3}">
      <dgm:prSet/>
      <dgm:spPr/>
      <dgm:t>
        <a:bodyPr/>
        <a:lstStyle/>
        <a:p>
          <a:endParaRPr lang="en-US"/>
        </a:p>
      </dgm:t>
    </dgm:pt>
    <dgm:pt modelId="{48F8ED43-08E5-426D-AB09-2442E3DBC33E}">
      <dgm:prSet/>
      <dgm:spPr/>
      <dgm:t>
        <a:bodyPr/>
        <a:lstStyle/>
        <a:p>
          <a:pPr>
            <a:buFont typeface="Wingdings" panose="05000000000000000000" pitchFamily="2" charset="2"/>
            <a:buChar char="§"/>
          </a:pPr>
          <a:r>
            <a:rPr lang="en-US"/>
            <a:t>Monroe</a:t>
          </a:r>
        </a:p>
      </dgm:t>
    </dgm:pt>
    <dgm:pt modelId="{5E1769DB-D9D2-41A3-8EA0-6FF40B41F2F3}" type="parTrans" cxnId="{F675216A-9270-49F4-8E7C-B17830170874}">
      <dgm:prSet/>
      <dgm:spPr/>
      <dgm:t>
        <a:bodyPr/>
        <a:lstStyle/>
        <a:p>
          <a:endParaRPr lang="en-US"/>
        </a:p>
      </dgm:t>
    </dgm:pt>
    <dgm:pt modelId="{0538E4F0-CE18-418B-AA79-D8B30E0F0AC6}" type="sibTrans" cxnId="{F675216A-9270-49F4-8E7C-B17830170874}">
      <dgm:prSet/>
      <dgm:spPr/>
      <dgm:t>
        <a:bodyPr/>
        <a:lstStyle/>
        <a:p>
          <a:endParaRPr lang="en-US"/>
        </a:p>
      </dgm:t>
    </dgm:pt>
    <dgm:pt modelId="{6D0A4591-224D-4725-ABD2-C47F838A3DDE}">
      <dgm:prSet/>
      <dgm:spPr/>
      <dgm:t>
        <a:bodyPr/>
        <a:lstStyle/>
        <a:p>
          <a:pPr>
            <a:buFont typeface="Wingdings" panose="05000000000000000000" pitchFamily="2" charset="2"/>
            <a:buChar char="§"/>
          </a:pPr>
          <a:r>
            <a:rPr lang="en-US"/>
            <a:t>Pontotoc</a:t>
          </a:r>
        </a:p>
      </dgm:t>
    </dgm:pt>
    <dgm:pt modelId="{965D9D43-20E5-47B8-A4BE-34A83348944D}" type="parTrans" cxnId="{D8EDE10C-8F44-46FE-896C-D577BAC64130}">
      <dgm:prSet/>
      <dgm:spPr/>
      <dgm:t>
        <a:bodyPr/>
        <a:lstStyle/>
        <a:p>
          <a:endParaRPr lang="en-US"/>
        </a:p>
      </dgm:t>
    </dgm:pt>
    <dgm:pt modelId="{60F78148-2D27-4A75-999C-3B586458BE61}" type="sibTrans" cxnId="{D8EDE10C-8F44-46FE-896C-D577BAC64130}">
      <dgm:prSet/>
      <dgm:spPr/>
      <dgm:t>
        <a:bodyPr/>
        <a:lstStyle/>
        <a:p>
          <a:endParaRPr lang="en-US"/>
        </a:p>
      </dgm:t>
    </dgm:pt>
    <dgm:pt modelId="{3F4847CC-2C39-4BD3-AF91-106702DF5EFD}">
      <dgm:prSet/>
      <dgm:spPr/>
      <dgm:t>
        <a:bodyPr/>
        <a:lstStyle/>
        <a:p>
          <a:pPr>
            <a:buFont typeface="Wingdings" panose="05000000000000000000" pitchFamily="2" charset="2"/>
            <a:buChar char="§"/>
          </a:pPr>
          <a:r>
            <a:rPr lang="en-US"/>
            <a:t>Union</a:t>
          </a:r>
        </a:p>
      </dgm:t>
    </dgm:pt>
    <dgm:pt modelId="{AA6DC01E-4207-4364-8A0D-D5DB9370C011}" type="parTrans" cxnId="{F001AE4C-168E-4E14-A83F-7B367ABF486E}">
      <dgm:prSet/>
      <dgm:spPr/>
      <dgm:t>
        <a:bodyPr/>
        <a:lstStyle/>
        <a:p>
          <a:endParaRPr lang="en-US"/>
        </a:p>
      </dgm:t>
    </dgm:pt>
    <dgm:pt modelId="{BF826BE0-50D4-4D18-9B30-A75F43C876AC}" type="sibTrans" cxnId="{F001AE4C-168E-4E14-A83F-7B367ABF486E}">
      <dgm:prSet/>
      <dgm:spPr/>
      <dgm:t>
        <a:bodyPr/>
        <a:lstStyle/>
        <a:p>
          <a:endParaRPr lang="en-US"/>
        </a:p>
      </dgm:t>
    </dgm:pt>
    <dgm:pt modelId="{07B32DFE-72F2-469F-85BA-DB27538281C2}">
      <dgm:prSet/>
      <dgm:spPr/>
      <dgm:t>
        <a:bodyPr/>
        <a:lstStyle/>
        <a:p>
          <a:pPr>
            <a:buFont typeface="Wingdings" panose="05000000000000000000" pitchFamily="2" charset="2"/>
            <a:buChar char="§"/>
          </a:pPr>
          <a:r>
            <a:rPr lang="en-US"/>
            <a:t>Amite</a:t>
          </a:r>
        </a:p>
      </dgm:t>
    </dgm:pt>
    <dgm:pt modelId="{113C29CE-95C6-42B4-8D2A-120CC1C7875E}" type="parTrans" cxnId="{2385398F-8279-40F2-A04A-0060B2A40A8B}">
      <dgm:prSet/>
      <dgm:spPr/>
      <dgm:t>
        <a:bodyPr/>
        <a:lstStyle/>
        <a:p>
          <a:endParaRPr lang="en-US"/>
        </a:p>
      </dgm:t>
    </dgm:pt>
    <dgm:pt modelId="{3AA5C7E4-2CA8-402E-B688-30FC99844999}" type="sibTrans" cxnId="{2385398F-8279-40F2-A04A-0060B2A40A8B}">
      <dgm:prSet/>
      <dgm:spPr/>
      <dgm:t>
        <a:bodyPr/>
        <a:lstStyle/>
        <a:p>
          <a:endParaRPr lang="en-US"/>
        </a:p>
      </dgm:t>
    </dgm:pt>
    <dgm:pt modelId="{E5BCCAA4-844C-4E77-8F33-61EB71614AED}">
      <dgm:prSet/>
      <dgm:spPr/>
      <dgm:t>
        <a:bodyPr/>
        <a:lstStyle/>
        <a:p>
          <a:pPr>
            <a:buFont typeface="Wingdings" panose="05000000000000000000" pitchFamily="2" charset="2"/>
            <a:buChar char="§"/>
          </a:pPr>
          <a:r>
            <a:rPr lang="en-US"/>
            <a:t>Claiborne</a:t>
          </a:r>
        </a:p>
      </dgm:t>
    </dgm:pt>
    <dgm:pt modelId="{A938AC1F-2F2C-44A3-9B45-37AD4E6F5389}" type="parTrans" cxnId="{7C8A5F97-A326-4576-9368-7A997A26C656}">
      <dgm:prSet/>
      <dgm:spPr/>
      <dgm:t>
        <a:bodyPr/>
        <a:lstStyle/>
        <a:p>
          <a:endParaRPr lang="en-US"/>
        </a:p>
      </dgm:t>
    </dgm:pt>
    <dgm:pt modelId="{2EF9391D-0B9A-4889-9135-2D7717FE0A0C}" type="sibTrans" cxnId="{7C8A5F97-A326-4576-9368-7A997A26C656}">
      <dgm:prSet/>
      <dgm:spPr/>
      <dgm:t>
        <a:bodyPr/>
        <a:lstStyle/>
        <a:p>
          <a:endParaRPr lang="en-US"/>
        </a:p>
      </dgm:t>
    </dgm:pt>
    <dgm:pt modelId="{F7E99AF5-C942-4AE3-9F2B-2F3DC9A94C37}">
      <dgm:prSet/>
      <dgm:spPr/>
      <dgm:t>
        <a:bodyPr/>
        <a:lstStyle/>
        <a:p>
          <a:pPr>
            <a:buFont typeface="Wingdings" panose="05000000000000000000" pitchFamily="2" charset="2"/>
            <a:buChar char="§"/>
          </a:pPr>
          <a:r>
            <a:rPr lang="en-US"/>
            <a:t>Franklin</a:t>
          </a:r>
        </a:p>
      </dgm:t>
    </dgm:pt>
    <dgm:pt modelId="{85110A1B-F0A7-4C1D-92B6-63F133EC7E83}" type="parTrans" cxnId="{B28B6AEC-B97C-409E-B25D-5EB2946F7B35}">
      <dgm:prSet/>
      <dgm:spPr/>
      <dgm:t>
        <a:bodyPr/>
        <a:lstStyle/>
        <a:p>
          <a:endParaRPr lang="en-US"/>
        </a:p>
      </dgm:t>
    </dgm:pt>
    <dgm:pt modelId="{B4676603-D99E-40E0-B34B-B0538F6137FE}" type="sibTrans" cxnId="{B28B6AEC-B97C-409E-B25D-5EB2946F7B35}">
      <dgm:prSet/>
      <dgm:spPr/>
      <dgm:t>
        <a:bodyPr/>
        <a:lstStyle/>
        <a:p>
          <a:endParaRPr lang="en-US"/>
        </a:p>
      </dgm:t>
    </dgm:pt>
    <dgm:pt modelId="{90CE5BD2-1FEE-42F6-8AEE-B6B8FC244135}">
      <dgm:prSet/>
      <dgm:spPr/>
      <dgm:t>
        <a:bodyPr/>
        <a:lstStyle/>
        <a:p>
          <a:pPr>
            <a:buFont typeface="Wingdings" panose="05000000000000000000" pitchFamily="2" charset="2"/>
            <a:buChar char="§"/>
          </a:pPr>
          <a:r>
            <a:rPr lang="en-US"/>
            <a:t>Jefferson</a:t>
          </a:r>
        </a:p>
      </dgm:t>
    </dgm:pt>
    <dgm:pt modelId="{DBD6C525-DBDC-4E68-8AA2-3E0D31BE24B1}" type="parTrans" cxnId="{1854E865-49B3-4F31-B8E0-ED8EAFA11D03}">
      <dgm:prSet/>
      <dgm:spPr/>
      <dgm:t>
        <a:bodyPr/>
        <a:lstStyle/>
        <a:p>
          <a:endParaRPr lang="en-US"/>
        </a:p>
      </dgm:t>
    </dgm:pt>
    <dgm:pt modelId="{BD4AA67F-59DC-4850-9A18-F48FFCA806FD}" type="sibTrans" cxnId="{1854E865-49B3-4F31-B8E0-ED8EAFA11D03}">
      <dgm:prSet/>
      <dgm:spPr/>
      <dgm:t>
        <a:bodyPr/>
        <a:lstStyle/>
        <a:p>
          <a:endParaRPr lang="en-US"/>
        </a:p>
      </dgm:t>
    </dgm:pt>
    <dgm:pt modelId="{93949A7F-5C86-4F57-907F-930BF0E3589D}">
      <dgm:prSet/>
      <dgm:spPr/>
      <dgm:t>
        <a:bodyPr/>
        <a:lstStyle/>
        <a:p>
          <a:pPr>
            <a:buFont typeface="Wingdings" panose="05000000000000000000" pitchFamily="2" charset="2"/>
            <a:buChar char="§"/>
          </a:pPr>
          <a:r>
            <a:rPr lang="en-US"/>
            <a:t>Lawrence</a:t>
          </a:r>
        </a:p>
      </dgm:t>
    </dgm:pt>
    <dgm:pt modelId="{EB24E348-E684-4444-9F0F-F41B75698D50}" type="parTrans" cxnId="{B76BB9C4-9A0E-47D3-AD9F-FA6B5575FAD3}">
      <dgm:prSet/>
      <dgm:spPr/>
      <dgm:t>
        <a:bodyPr/>
        <a:lstStyle/>
        <a:p>
          <a:endParaRPr lang="en-US"/>
        </a:p>
      </dgm:t>
    </dgm:pt>
    <dgm:pt modelId="{CF711850-3B25-40D4-813E-0AC671C8C28F}" type="sibTrans" cxnId="{B76BB9C4-9A0E-47D3-AD9F-FA6B5575FAD3}">
      <dgm:prSet/>
      <dgm:spPr/>
      <dgm:t>
        <a:bodyPr/>
        <a:lstStyle/>
        <a:p>
          <a:endParaRPr lang="en-US"/>
        </a:p>
      </dgm:t>
    </dgm:pt>
    <dgm:pt modelId="{6A695955-DD0A-4E06-8C1C-5BE9C3E745CD}">
      <dgm:prSet/>
      <dgm:spPr/>
      <dgm:t>
        <a:bodyPr/>
        <a:lstStyle/>
        <a:p>
          <a:pPr>
            <a:buFont typeface="Wingdings" panose="05000000000000000000" pitchFamily="2" charset="2"/>
            <a:buChar char="§"/>
          </a:pPr>
          <a:r>
            <a:rPr lang="en-US"/>
            <a:t>Lincoln</a:t>
          </a:r>
        </a:p>
      </dgm:t>
    </dgm:pt>
    <dgm:pt modelId="{24C8CFA5-902D-4637-AAD4-F476636F9CD9}" type="parTrans" cxnId="{2760D62E-B2B8-44AD-AB57-99E53B6C7116}">
      <dgm:prSet/>
      <dgm:spPr/>
      <dgm:t>
        <a:bodyPr/>
        <a:lstStyle/>
        <a:p>
          <a:endParaRPr lang="en-US"/>
        </a:p>
      </dgm:t>
    </dgm:pt>
    <dgm:pt modelId="{172F20D2-DCAD-4147-A372-241C8A325EDB}" type="sibTrans" cxnId="{2760D62E-B2B8-44AD-AB57-99E53B6C7116}">
      <dgm:prSet/>
      <dgm:spPr/>
      <dgm:t>
        <a:bodyPr/>
        <a:lstStyle/>
        <a:p>
          <a:endParaRPr lang="en-US"/>
        </a:p>
      </dgm:t>
    </dgm:pt>
    <dgm:pt modelId="{3338A54B-231D-462F-A30E-C58934699D8B}">
      <dgm:prSet/>
      <dgm:spPr/>
      <dgm:t>
        <a:bodyPr/>
        <a:lstStyle/>
        <a:p>
          <a:pPr>
            <a:buFont typeface="Wingdings" panose="05000000000000000000" pitchFamily="2" charset="2"/>
            <a:buChar char="§"/>
          </a:pPr>
          <a:r>
            <a:rPr lang="en-US"/>
            <a:t>Pike</a:t>
          </a:r>
        </a:p>
      </dgm:t>
    </dgm:pt>
    <dgm:pt modelId="{434DC4D2-C9F6-4337-A21B-EC6B60B4E1F4}" type="parTrans" cxnId="{14A24C18-B34D-4104-B047-0378DF83215E}">
      <dgm:prSet/>
      <dgm:spPr/>
      <dgm:t>
        <a:bodyPr/>
        <a:lstStyle/>
        <a:p>
          <a:endParaRPr lang="en-US"/>
        </a:p>
      </dgm:t>
    </dgm:pt>
    <dgm:pt modelId="{6824DFC4-A506-4BD5-A493-DDA7C8C5E60D}" type="sibTrans" cxnId="{14A24C18-B34D-4104-B047-0378DF83215E}">
      <dgm:prSet/>
      <dgm:spPr/>
      <dgm:t>
        <a:bodyPr/>
        <a:lstStyle/>
        <a:p>
          <a:endParaRPr lang="en-US"/>
        </a:p>
      </dgm:t>
    </dgm:pt>
    <dgm:pt modelId="{AD2B338B-A70D-4E86-8DAB-0B9BB8F33046}">
      <dgm:prSet/>
      <dgm:spPr/>
      <dgm:t>
        <a:bodyPr/>
        <a:lstStyle/>
        <a:p>
          <a:pPr>
            <a:buFont typeface="Wingdings" panose="05000000000000000000" pitchFamily="2" charset="2"/>
            <a:buChar char="§"/>
          </a:pPr>
          <a:r>
            <a:rPr lang="en-US"/>
            <a:t>Walthall</a:t>
          </a:r>
        </a:p>
      </dgm:t>
    </dgm:pt>
    <dgm:pt modelId="{0EF15F8B-F6C8-4912-9177-151979258360}" type="parTrans" cxnId="{68A721B9-BA66-4A9F-ACDD-A4D47D9FBAC7}">
      <dgm:prSet/>
      <dgm:spPr/>
      <dgm:t>
        <a:bodyPr/>
        <a:lstStyle/>
        <a:p>
          <a:endParaRPr lang="en-US"/>
        </a:p>
      </dgm:t>
    </dgm:pt>
    <dgm:pt modelId="{A2AD0086-4FC8-46E3-9FB3-3E681899D795}" type="sibTrans" cxnId="{68A721B9-BA66-4A9F-ACDD-A4D47D9FBAC7}">
      <dgm:prSet/>
      <dgm:spPr/>
      <dgm:t>
        <a:bodyPr/>
        <a:lstStyle/>
        <a:p>
          <a:endParaRPr lang="en-US"/>
        </a:p>
      </dgm:t>
    </dgm:pt>
    <dgm:pt modelId="{C6171DF6-07AF-41D9-AC8C-98B743FDA40D}">
      <dgm:prSet/>
      <dgm:spPr/>
      <dgm:t>
        <a:bodyPr/>
        <a:lstStyle/>
        <a:p>
          <a:pPr>
            <a:buFont typeface="Wingdings" panose="05000000000000000000" pitchFamily="2" charset="2"/>
            <a:buChar char="§"/>
          </a:pPr>
          <a:r>
            <a:rPr lang="en-US"/>
            <a:t>Jones</a:t>
          </a:r>
        </a:p>
      </dgm:t>
    </dgm:pt>
    <dgm:pt modelId="{11319BF6-34D8-4E56-B812-7016D1C43D62}" type="parTrans" cxnId="{0F1D4B4D-AA74-4E8E-AB05-B4ACE979A170}">
      <dgm:prSet/>
      <dgm:spPr/>
      <dgm:t>
        <a:bodyPr/>
        <a:lstStyle/>
        <a:p>
          <a:endParaRPr lang="en-US"/>
        </a:p>
      </dgm:t>
    </dgm:pt>
    <dgm:pt modelId="{9FB5FA8D-70D4-436D-AC0D-F546981603D6}" type="sibTrans" cxnId="{0F1D4B4D-AA74-4E8E-AB05-B4ACE979A170}">
      <dgm:prSet/>
      <dgm:spPr/>
      <dgm:t>
        <a:bodyPr/>
        <a:lstStyle/>
        <a:p>
          <a:endParaRPr lang="en-US"/>
        </a:p>
      </dgm:t>
    </dgm:pt>
    <dgm:pt modelId="{54CA1B12-5871-483B-80D6-AD8795E20F7A}">
      <dgm:prSet/>
      <dgm:spPr/>
      <dgm:t>
        <a:bodyPr/>
        <a:lstStyle/>
        <a:p>
          <a:pPr>
            <a:buFont typeface="Wingdings" panose="05000000000000000000" pitchFamily="2" charset="2"/>
            <a:buChar char="§"/>
          </a:pPr>
          <a:endParaRPr lang="en-US"/>
        </a:p>
      </dgm:t>
    </dgm:pt>
    <dgm:pt modelId="{A70CF87B-C25F-4DD3-B627-5CE843FA0799}" type="parTrans" cxnId="{50575097-CF2A-4A65-AFE1-A2731CF82899}">
      <dgm:prSet/>
      <dgm:spPr/>
      <dgm:t>
        <a:bodyPr/>
        <a:lstStyle/>
        <a:p>
          <a:endParaRPr lang="en-US"/>
        </a:p>
      </dgm:t>
    </dgm:pt>
    <dgm:pt modelId="{001D1A3D-D6A9-42E2-ADD7-0C2B59B05ECB}" type="sibTrans" cxnId="{50575097-CF2A-4A65-AFE1-A2731CF82899}">
      <dgm:prSet/>
      <dgm:spPr/>
      <dgm:t>
        <a:bodyPr/>
        <a:lstStyle/>
        <a:p>
          <a:endParaRPr lang="en-US"/>
        </a:p>
      </dgm:t>
    </dgm:pt>
    <dgm:pt modelId="{12F61E0C-BAD5-4822-ADD4-0725461CE335}" type="pres">
      <dgm:prSet presAssocID="{0E9FDD58-85F1-4484-AB49-D350247CF06C}" presName="Name0" presStyleCnt="0">
        <dgm:presLayoutVars>
          <dgm:dir/>
          <dgm:animLvl val="lvl"/>
          <dgm:resizeHandles val="exact"/>
        </dgm:presLayoutVars>
      </dgm:prSet>
      <dgm:spPr/>
    </dgm:pt>
    <dgm:pt modelId="{B05F00F9-8736-4C6E-A324-1962158BE6A1}" type="pres">
      <dgm:prSet presAssocID="{0DDFAAB1-1C5C-4592-966C-74DAC36ED87B}" presName="composite" presStyleCnt="0"/>
      <dgm:spPr/>
    </dgm:pt>
    <dgm:pt modelId="{301D5A2E-7AF8-4D7B-B42D-A5C47CA33A07}" type="pres">
      <dgm:prSet presAssocID="{0DDFAAB1-1C5C-4592-966C-74DAC36ED87B}" presName="parTx" presStyleLbl="alignNode1" presStyleIdx="0" presStyleCnt="3">
        <dgm:presLayoutVars>
          <dgm:chMax val="0"/>
          <dgm:chPref val="0"/>
          <dgm:bulletEnabled val="1"/>
        </dgm:presLayoutVars>
      </dgm:prSet>
      <dgm:spPr/>
    </dgm:pt>
    <dgm:pt modelId="{BA67542A-D845-44C0-9D74-060BB3B0C872}" type="pres">
      <dgm:prSet presAssocID="{0DDFAAB1-1C5C-4592-966C-74DAC36ED87B}" presName="desTx" presStyleLbl="alignAccFollowNode1" presStyleIdx="0" presStyleCnt="3">
        <dgm:presLayoutVars>
          <dgm:bulletEnabled val="1"/>
        </dgm:presLayoutVars>
      </dgm:prSet>
      <dgm:spPr/>
    </dgm:pt>
    <dgm:pt modelId="{EADA096C-E4A9-4833-BD77-DBAE016AF07A}" type="pres">
      <dgm:prSet presAssocID="{4BE59CE8-5E3A-401C-8BDC-AD9019EE81E9}" presName="space" presStyleCnt="0"/>
      <dgm:spPr/>
    </dgm:pt>
    <dgm:pt modelId="{F8EB3FA2-EE70-43A4-BE9E-EB9F68ACC679}" type="pres">
      <dgm:prSet presAssocID="{D4285D05-0D70-45FE-A013-D84AC19C6141}" presName="composite" presStyleCnt="0"/>
      <dgm:spPr/>
    </dgm:pt>
    <dgm:pt modelId="{0F5948BF-61BF-49F2-A9BE-C2F02F5F4365}" type="pres">
      <dgm:prSet presAssocID="{D4285D05-0D70-45FE-A013-D84AC19C6141}" presName="parTx" presStyleLbl="alignNode1" presStyleIdx="1" presStyleCnt="3">
        <dgm:presLayoutVars>
          <dgm:chMax val="0"/>
          <dgm:chPref val="0"/>
          <dgm:bulletEnabled val="1"/>
        </dgm:presLayoutVars>
      </dgm:prSet>
      <dgm:spPr/>
    </dgm:pt>
    <dgm:pt modelId="{75C166D9-2749-40E6-9542-5D61887CB647}" type="pres">
      <dgm:prSet presAssocID="{D4285D05-0D70-45FE-A013-D84AC19C6141}" presName="desTx" presStyleLbl="alignAccFollowNode1" presStyleIdx="1" presStyleCnt="3">
        <dgm:presLayoutVars>
          <dgm:bulletEnabled val="1"/>
        </dgm:presLayoutVars>
      </dgm:prSet>
      <dgm:spPr/>
    </dgm:pt>
    <dgm:pt modelId="{BAB58CA6-B93C-4B0D-803F-FCA9BE168D67}" type="pres">
      <dgm:prSet presAssocID="{D6B5E5AE-5DB3-4D56-B69C-433E2DBBDFAE}" presName="space" presStyleCnt="0"/>
      <dgm:spPr/>
    </dgm:pt>
    <dgm:pt modelId="{4C802934-7CD1-42C8-A42D-9B626670A6ED}" type="pres">
      <dgm:prSet presAssocID="{40688398-A399-4C4D-BAE4-A60B4845D465}" presName="composite" presStyleCnt="0"/>
      <dgm:spPr/>
    </dgm:pt>
    <dgm:pt modelId="{27EB3DE9-DF8A-4A76-A066-D427645FA91D}" type="pres">
      <dgm:prSet presAssocID="{40688398-A399-4C4D-BAE4-A60B4845D465}" presName="parTx" presStyleLbl="alignNode1" presStyleIdx="2" presStyleCnt="3">
        <dgm:presLayoutVars>
          <dgm:chMax val="0"/>
          <dgm:chPref val="0"/>
          <dgm:bulletEnabled val="1"/>
        </dgm:presLayoutVars>
      </dgm:prSet>
      <dgm:spPr/>
    </dgm:pt>
    <dgm:pt modelId="{86CB4FEA-EED2-483D-AC8E-9EB431AA4629}" type="pres">
      <dgm:prSet presAssocID="{40688398-A399-4C4D-BAE4-A60B4845D465}" presName="desTx" presStyleLbl="alignAccFollowNode1" presStyleIdx="2" presStyleCnt="3">
        <dgm:presLayoutVars>
          <dgm:bulletEnabled val="1"/>
        </dgm:presLayoutVars>
      </dgm:prSet>
      <dgm:spPr/>
    </dgm:pt>
  </dgm:ptLst>
  <dgm:cxnLst>
    <dgm:cxn modelId="{2AC8D609-3D6A-40AA-B630-9D11A6CE5A56}" srcId="{0E9FDD58-85F1-4484-AB49-D350247CF06C}" destId="{0DDFAAB1-1C5C-4592-966C-74DAC36ED87B}" srcOrd="0" destOrd="0" parTransId="{9B745BE7-AD3A-4AB2-B696-B04D91B04D96}" sibTransId="{4BE59CE8-5E3A-401C-8BDC-AD9019EE81E9}"/>
    <dgm:cxn modelId="{AA63BE0C-B8F0-413C-BECA-9029E65399E2}" type="presOf" srcId="{F9AC4460-B767-41DE-9557-BD6D538964CA}" destId="{86CB4FEA-EED2-483D-AC8E-9EB431AA4629}" srcOrd="0" destOrd="5" presId="urn:microsoft.com/office/officeart/2005/8/layout/hList1"/>
    <dgm:cxn modelId="{D8EDE10C-8F44-46FE-896C-D577BAC64130}" srcId="{315DDA68-C0AE-4036-B77D-13E08A5667B5}" destId="{6D0A4591-224D-4725-ABD2-C47F838A3DDE}" srcOrd="6" destOrd="0" parTransId="{965D9D43-20E5-47B8-A4BE-34A83348944D}" sibTransId="{60F78148-2D27-4A75-999C-3B586458BE61}"/>
    <dgm:cxn modelId="{5B49630F-A8E2-451F-B44F-C06C29453287}" srcId="{0E9FDD58-85F1-4484-AB49-D350247CF06C}" destId="{40688398-A399-4C4D-BAE4-A60B4845D465}" srcOrd="2" destOrd="0" parTransId="{0787E10B-4155-4A04-A5F3-4112DDCC9D49}" sibTransId="{1B1DE370-02D6-4170-A7EF-83C403861B4D}"/>
    <dgm:cxn modelId="{A5C88611-0696-4E26-8E4B-B516201EC15E}" type="presOf" srcId="{3F4847CC-2C39-4BD3-AF91-106702DF5EFD}" destId="{86CB4FEA-EED2-483D-AC8E-9EB431AA4629}" srcOrd="0" destOrd="8" presId="urn:microsoft.com/office/officeart/2005/8/layout/hList1"/>
    <dgm:cxn modelId="{14A24C18-B34D-4104-B047-0378DF83215E}" srcId="{B13A7449-8EA6-4B89-92CE-6F9F5097065A}" destId="{3338A54B-231D-462F-A30E-C58934699D8B}" srcOrd="7" destOrd="0" parTransId="{434DC4D2-C9F6-4337-A21B-EC6B60B4E1F4}" sibTransId="{6824DFC4-A506-4BD5-A493-DDA7C8C5E60D}"/>
    <dgm:cxn modelId="{4EBE0419-7556-468F-ACD0-74DB98467172}" type="presOf" srcId="{E6072B9B-3321-4CD7-B78E-58BC277449B9}" destId="{86CB4FEA-EED2-483D-AC8E-9EB431AA4629}" srcOrd="0" destOrd="1" presId="urn:microsoft.com/office/officeart/2005/8/layout/hList1"/>
    <dgm:cxn modelId="{361B2A1A-7F69-4281-A1DD-84C7E559EDBA}" srcId="{9C2C6E1C-CC7F-47FA-AA57-F25EA25EBB97}" destId="{7058E65D-B87B-406A-9E53-DED8C56C6077}" srcOrd="1" destOrd="0" parTransId="{95F16833-01F8-44F7-BC63-5D2B4EF3CC85}" sibTransId="{E84608D8-9812-4440-B381-633015CC8144}"/>
    <dgm:cxn modelId="{278E6B20-E7FB-46AB-A9FE-A674CD58E8D8}" type="presOf" srcId="{3338A54B-231D-462F-A30E-C58934699D8B}" destId="{75C166D9-2749-40E6-9542-5D61887CB647}" srcOrd="0" destOrd="8" presId="urn:microsoft.com/office/officeart/2005/8/layout/hList1"/>
    <dgm:cxn modelId="{588B5529-3076-4BD9-99C5-01B23621E6F8}" srcId="{40688398-A399-4C4D-BAE4-A60B4845D465}" destId="{315DDA68-C0AE-4036-B77D-13E08A5667B5}" srcOrd="0" destOrd="0" parTransId="{2DFB380D-D3DB-402C-9591-1744495296B9}" sibTransId="{9CCE644C-768B-480C-B9B4-8436482FF3B8}"/>
    <dgm:cxn modelId="{13D91C2D-72F7-4A8B-8DCE-902DEEE5D1B6}" type="presOf" srcId="{40E13583-4FEB-4958-BF21-88ECE2515A81}" destId="{BA67542A-D845-44C0-9D74-060BB3B0C872}" srcOrd="0" destOrd="5" presId="urn:microsoft.com/office/officeart/2005/8/layout/hList1"/>
    <dgm:cxn modelId="{2760D62E-B2B8-44AD-AB57-99E53B6C7116}" srcId="{B13A7449-8EA6-4B89-92CE-6F9F5097065A}" destId="{6A695955-DD0A-4E06-8C1C-5BE9C3E745CD}" srcOrd="6" destOrd="0" parTransId="{24C8CFA5-902D-4637-AAD4-F476636F9CD9}" sibTransId="{172F20D2-DCAD-4147-A372-241C8A325EDB}"/>
    <dgm:cxn modelId="{EA493130-C904-4542-B1D3-935C271CD277}" srcId="{9C2C6E1C-CC7F-47FA-AA57-F25EA25EBB97}" destId="{9BE506FE-6A8C-43E9-9E02-89505D25CE2B}" srcOrd="5" destOrd="0" parTransId="{4EB21E8F-804E-4263-B7D2-057C026849C7}" sibTransId="{84B14E86-95A7-4FDE-8111-13A604A74B14}"/>
    <dgm:cxn modelId="{1D45BE30-B5EA-430C-A25C-0882BB1DE46C}" type="presOf" srcId="{363D2A78-27C6-44FA-8029-CBE6392AB833}" destId="{BA67542A-D845-44C0-9D74-060BB3B0C872}" srcOrd="0" destOrd="3" presId="urn:microsoft.com/office/officeart/2005/8/layout/hList1"/>
    <dgm:cxn modelId="{8E39FA36-0714-4534-916E-A5B691499983}" type="presOf" srcId="{48F8ED43-08E5-426D-AB09-2442E3DBC33E}" destId="{86CB4FEA-EED2-483D-AC8E-9EB431AA4629}" srcOrd="0" destOrd="6" presId="urn:microsoft.com/office/officeart/2005/8/layout/hList1"/>
    <dgm:cxn modelId="{80153B3C-9917-426C-9A7C-562DD1582377}" type="presOf" srcId="{35BEA69C-DE33-40FF-9069-AEF7B576ABF8}" destId="{86CB4FEA-EED2-483D-AC8E-9EB431AA4629}" srcOrd="0" destOrd="2" presId="urn:microsoft.com/office/officeart/2005/8/layout/hList1"/>
    <dgm:cxn modelId="{D21F643D-6C77-4035-887C-9C1FB8936E47}" srcId="{315DDA68-C0AE-4036-B77D-13E08A5667B5}" destId="{0DCABC11-931E-4400-B39E-01115DD8941B}" srcOrd="2" destOrd="0" parTransId="{1510FF71-C402-48F9-AC47-33C634C17D7E}" sibTransId="{4843DBAE-2ADB-4360-A9D3-7E9BB1AB5332}"/>
    <dgm:cxn modelId="{61BEAD5C-470D-417C-89B3-C4CE2E7BF533}" type="presOf" srcId="{54CA1B12-5871-483B-80D6-AD8795E20F7A}" destId="{BA67542A-D845-44C0-9D74-060BB3B0C872}" srcOrd="0" destOrd="10" presId="urn:microsoft.com/office/officeart/2005/8/layout/hList1"/>
    <dgm:cxn modelId="{3C22AF5C-7A87-4606-9FB5-70A5CB710AE6}" type="presOf" srcId="{4D66CD47-D966-4D93-9DF3-30511DC4F704}" destId="{BA67542A-D845-44C0-9D74-060BB3B0C872}" srcOrd="0" destOrd="1" presId="urn:microsoft.com/office/officeart/2005/8/layout/hList1"/>
    <dgm:cxn modelId="{11EB495D-7BBF-49D7-8C7A-66CD67F97B52}" type="presOf" srcId="{0DDFAAB1-1C5C-4592-966C-74DAC36ED87B}" destId="{301D5A2E-7AF8-4D7B-B42D-A5C47CA33A07}" srcOrd="0" destOrd="0" presId="urn:microsoft.com/office/officeart/2005/8/layout/hList1"/>
    <dgm:cxn modelId="{79106164-D11D-4A4E-A870-88D250FAD9F3}" srcId="{315DDA68-C0AE-4036-B77D-13E08A5667B5}" destId="{F9AC4460-B767-41DE-9557-BD6D538964CA}" srcOrd="4" destOrd="0" parTransId="{7E6581F9-0CB8-48CD-9DBD-0DAF57E1C9D3}" sibTransId="{CD4E65E5-F0C5-41DE-9D36-976FE7A42DBF}"/>
    <dgm:cxn modelId="{1854E865-49B3-4F31-B8E0-ED8EAFA11D03}" srcId="{B13A7449-8EA6-4B89-92CE-6F9F5097065A}" destId="{90CE5BD2-1FEE-42F6-8AEE-B6B8FC244135}" srcOrd="4" destOrd="0" parTransId="{DBD6C525-DBDC-4E68-8AA2-3E0D31BE24B1}" sibTransId="{BD4AA67F-59DC-4850-9A18-F48FFCA806FD}"/>
    <dgm:cxn modelId="{3B3B2F46-E405-4EAC-90D2-8C6076460330}" type="presOf" srcId="{D436E437-7355-4EEA-B367-E4905EBB9D0D}" destId="{BA67542A-D845-44C0-9D74-060BB3B0C872}" srcOrd="0" destOrd="8" presId="urn:microsoft.com/office/officeart/2005/8/layout/hList1"/>
    <dgm:cxn modelId="{A9DA3948-54EA-4B52-8D3C-615FC46750AD}" type="presOf" srcId="{93949A7F-5C86-4F57-907F-930BF0E3589D}" destId="{75C166D9-2749-40E6-9542-5D61887CB647}" srcOrd="0" destOrd="6" presId="urn:microsoft.com/office/officeart/2005/8/layout/hList1"/>
    <dgm:cxn modelId="{52182A49-64B3-4BEE-A740-BC1704D75C7D}" srcId="{315DDA68-C0AE-4036-B77D-13E08A5667B5}" destId="{0441D665-3072-462E-B9BA-DC0EED84CD66}" srcOrd="3" destOrd="0" parTransId="{437A61FD-FC16-4AC1-9A80-458777C2E6BD}" sibTransId="{240B5147-58D5-4749-8339-18DB13EA5AFA}"/>
    <dgm:cxn modelId="{23700D6A-7D01-46DB-A0F9-55A4909D3FB7}" srcId="{D4285D05-0D70-45FE-A013-D84AC19C6141}" destId="{B13A7449-8EA6-4B89-92CE-6F9F5097065A}" srcOrd="0" destOrd="0" parTransId="{9B6B7F15-FE58-40F2-9488-30FD8BDBB9DB}" sibTransId="{C0C6E597-1EC8-40B4-92AB-1A90B0ADCC4C}"/>
    <dgm:cxn modelId="{F675216A-9270-49F4-8E7C-B17830170874}" srcId="{315DDA68-C0AE-4036-B77D-13E08A5667B5}" destId="{48F8ED43-08E5-426D-AB09-2442E3DBC33E}" srcOrd="5" destOrd="0" parTransId="{5E1769DB-D9D2-41A3-8EA0-6FF40B41F2F3}" sibTransId="{0538E4F0-CE18-418B-AA79-D8B30E0F0AC6}"/>
    <dgm:cxn modelId="{F001AE4C-168E-4E14-A83F-7B367ABF486E}" srcId="{315DDA68-C0AE-4036-B77D-13E08A5667B5}" destId="{3F4847CC-2C39-4BD3-AF91-106702DF5EFD}" srcOrd="7" destOrd="0" parTransId="{AA6DC01E-4207-4364-8A0D-D5DB9370C011}" sibTransId="{BF826BE0-50D4-4D18-9B30-A75F43C876AC}"/>
    <dgm:cxn modelId="{0F1D4B4D-AA74-4E8E-AB05-B4ACE979A170}" srcId="{9C2C6E1C-CC7F-47FA-AA57-F25EA25EBB97}" destId="{C6171DF6-07AF-41D9-AC8C-98B743FDA40D}" srcOrd="8" destOrd="0" parTransId="{11319BF6-34D8-4E56-B812-7016D1C43D62}" sibTransId="{9FB5FA8D-70D4-436D-AC0D-F546981603D6}"/>
    <dgm:cxn modelId="{359E276F-428C-4A52-A5E1-129E5D83F721}" type="presOf" srcId="{D4285D05-0D70-45FE-A013-D84AC19C6141}" destId="{0F5948BF-61BF-49F2-A9BE-C2F02F5F4365}" srcOrd="0" destOrd="0" presId="urn:microsoft.com/office/officeart/2005/8/layout/hList1"/>
    <dgm:cxn modelId="{64192C72-0BFB-4AE0-9257-4856D2BF3A92}" type="presOf" srcId="{9BE506FE-6A8C-43E9-9E02-89505D25CE2B}" destId="{BA67542A-D845-44C0-9D74-060BB3B0C872}" srcOrd="0" destOrd="6" presId="urn:microsoft.com/office/officeart/2005/8/layout/hList1"/>
    <dgm:cxn modelId="{51ABEA77-2859-4A12-A2BA-32570F3D1A07}" srcId="{9C2C6E1C-CC7F-47FA-AA57-F25EA25EBB97}" destId="{727470B3-76F0-4F31-A622-B4D8CE3F6751}" srcOrd="6" destOrd="0" parTransId="{4703ED90-34C5-47AE-8E98-AAAB42FFE37A}" sibTransId="{5612CD12-C719-476F-B6F8-959047AE5DFB}"/>
    <dgm:cxn modelId="{48D15A58-8E19-4F4A-84BE-F2C97101D9F5}" srcId="{9C2C6E1C-CC7F-47FA-AA57-F25EA25EBB97}" destId="{D436E437-7355-4EEA-B367-E4905EBB9D0D}" srcOrd="7" destOrd="0" parTransId="{F486D3A3-DFC7-4422-A00F-B11BD2720D8F}" sibTransId="{66B46EE5-442A-4E7F-9583-6DA643725ABB}"/>
    <dgm:cxn modelId="{6E079D78-61A7-46F3-9C5B-2281B1810D70}" type="presOf" srcId="{AD2B338B-A70D-4E86-8DAB-0B9BB8F33046}" destId="{75C166D9-2749-40E6-9542-5D61887CB647}" srcOrd="0" destOrd="9" presId="urn:microsoft.com/office/officeart/2005/8/layout/hList1"/>
    <dgm:cxn modelId="{096EB581-ECE8-4759-8D2B-D2A114FDD5AC}" srcId="{9C2C6E1C-CC7F-47FA-AA57-F25EA25EBB97}" destId="{4D66CD47-D966-4D93-9DF3-30511DC4F704}" srcOrd="0" destOrd="0" parTransId="{97DF337D-440F-4BFC-A3DD-5DB0F3B7DF0C}" sibTransId="{D2F08CD9-A152-4408-9DDA-14484443D5A7}"/>
    <dgm:cxn modelId="{D3E51C84-129D-431E-A39F-F9494F6B1254}" srcId="{B13A7449-8EA6-4B89-92CE-6F9F5097065A}" destId="{A294BAAB-0729-407F-BE11-C929F18BDDAC}" srcOrd="0" destOrd="0" parTransId="{173C2C5C-CE48-4894-9602-3F4F949C4F39}" sibTransId="{B369D302-434D-4B51-B344-2C25DC7DC4D8}"/>
    <dgm:cxn modelId="{DA965086-31EE-4811-B3C0-78DEAD029481}" type="presOf" srcId="{315DDA68-C0AE-4036-B77D-13E08A5667B5}" destId="{86CB4FEA-EED2-483D-AC8E-9EB431AA4629}" srcOrd="0" destOrd="0" presId="urn:microsoft.com/office/officeart/2005/8/layout/hList1"/>
    <dgm:cxn modelId="{5ADADE86-E0FC-4845-8304-B8D436852522}" type="presOf" srcId="{E5BCCAA4-844C-4E77-8F33-61EB71614AED}" destId="{75C166D9-2749-40E6-9542-5D61887CB647}" srcOrd="0" destOrd="3" presId="urn:microsoft.com/office/officeart/2005/8/layout/hList1"/>
    <dgm:cxn modelId="{C1A2D488-BA6C-45C0-9EBE-FF416A4E513B}" type="presOf" srcId="{39BAB830-DE63-41C2-924B-368714888A9F}" destId="{BA67542A-D845-44C0-9D74-060BB3B0C872}" srcOrd="0" destOrd="4" presId="urn:microsoft.com/office/officeart/2005/8/layout/hList1"/>
    <dgm:cxn modelId="{7DDB8B8E-F747-4B42-8C58-4600188752A3}" srcId="{0DDFAAB1-1C5C-4592-966C-74DAC36ED87B}" destId="{9C2C6E1C-CC7F-47FA-AA57-F25EA25EBB97}" srcOrd="0" destOrd="0" parTransId="{A5A6F6E2-2CE7-4777-BA36-55C5015B0539}" sibTransId="{2621D9FC-7E8C-4CED-A5C9-8027998C2E16}"/>
    <dgm:cxn modelId="{2385398F-8279-40F2-A04A-0060B2A40A8B}" srcId="{B13A7449-8EA6-4B89-92CE-6F9F5097065A}" destId="{07B32DFE-72F2-469F-85BA-DB27538281C2}" srcOrd="1" destOrd="0" parTransId="{113C29CE-95C6-42B4-8D2A-120CC1C7875E}" sibTransId="{3AA5C7E4-2CA8-402E-B688-30FC99844999}"/>
    <dgm:cxn modelId="{7C8A5F97-A326-4576-9368-7A997A26C656}" srcId="{B13A7449-8EA6-4B89-92CE-6F9F5097065A}" destId="{E5BCCAA4-844C-4E77-8F33-61EB71614AED}" srcOrd="2" destOrd="0" parTransId="{A938AC1F-2F2C-44A3-9B45-37AD4E6F5389}" sibTransId="{2EF9391D-0B9A-4889-9135-2D7717FE0A0C}"/>
    <dgm:cxn modelId="{50575097-CF2A-4A65-AFE1-A2731CF82899}" srcId="{9C2C6E1C-CC7F-47FA-AA57-F25EA25EBB97}" destId="{54CA1B12-5871-483B-80D6-AD8795E20F7A}" srcOrd="9" destOrd="0" parTransId="{A70CF87B-C25F-4DD3-B627-5CE843FA0799}" sibTransId="{001D1A3D-D6A9-42E2-ADD7-0C2B59B05ECB}"/>
    <dgm:cxn modelId="{2EBFB599-D2F9-4F10-A975-A096E3FD0618}" type="presOf" srcId="{C6171DF6-07AF-41D9-AC8C-98B743FDA40D}" destId="{BA67542A-D845-44C0-9D74-060BB3B0C872}" srcOrd="0" destOrd="9" presId="urn:microsoft.com/office/officeart/2005/8/layout/hList1"/>
    <dgm:cxn modelId="{1CE2429F-7181-495F-81B7-6F220AD6E0CF}" srcId="{9C2C6E1C-CC7F-47FA-AA57-F25EA25EBB97}" destId="{39BAB830-DE63-41C2-924B-368714888A9F}" srcOrd="3" destOrd="0" parTransId="{1FEAB850-5E10-47DD-8F22-8C754969EF2C}" sibTransId="{1BD2A825-10F2-4971-A076-640C00270466}"/>
    <dgm:cxn modelId="{6E1907A0-6CE1-43BE-963A-A45C447F58CE}" type="presOf" srcId="{7058E65D-B87B-406A-9E53-DED8C56C6077}" destId="{BA67542A-D845-44C0-9D74-060BB3B0C872}" srcOrd="0" destOrd="2" presId="urn:microsoft.com/office/officeart/2005/8/layout/hList1"/>
    <dgm:cxn modelId="{3B007CA4-5212-4577-96A7-87FEF96F6F35}" srcId="{9C2C6E1C-CC7F-47FA-AA57-F25EA25EBB97}" destId="{363D2A78-27C6-44FA-8029-CBE6392AB833}" srcOrd="2" destOrd="0" parTransId="{C93B67B3-292B-45EB-8A78-98C410E9724B}" sibTransId="{322AC4B7-0975-4173-BC1D-EED12297E1D1}"/>
    <dgm:cxn modelId="{7A9715A9-9BD0-4145-A46C-F5B0FC37CEB6}" type="presOf" srcId="{6A695955-DD0A-4E06-8C1C-5BE9C3E745CD}" destId="{75C166D9-2749-40E6-9542-5D61887CB647}" srcOrd="0" destOrd="7" presId="urn:microsoft.com/office/officeart/2005/8/layout/hList1"/>
    <dgm:cxn modelId="{6BA87AA9-2CBC-4083-9E03-42688445BF26}" type="presOf" srcId="{6D0A4591-224D-4725-ABD2-C47F838A3DDE}" destId="{86CB4FEA-EED2-483D-AC8E-9EB431AA4629}" srcOrd="0" destOrd="7" presId="urn:microsoft.com/office/officeart/2005/8/layout/hList1"/>
    <dgm:cxn modelId="{85FCA4B2-DEA8-4336-B10F-D2F6ED0F94DF}" srcId="{9C2C6E1C-CC7F-47FA-AA57-F25EA25EBB97}" destId="{40E13583-4FEB-4958-BF21-88ECE2515A81}" srcOrd="4" destOrd="0" parTransId="{3695278E-4C06-4C75-8938-A7ADD5837643}" sibTransId="{E04BAFCB-DEC8-4EDB-9B06-66B3F695E94D}"/>
    <dgm:cxn modelId="{DEE6DDB2-8210-492D-8735-EA755C01FDE7}" type="presOf" srcId="{A294BAAB-0729-407F-BE11-C929F18BDDAC}" destId="{75C166D9-2749-40E6-9542-5D61887CB647}" srcOrd="0" destOrd="1" presId="urn:microsoft.com/office/officeart/2005/8/layout/hList1"/>
    <dgm:cxn modelId="{68A721B9-BA66-4A9F-ACDD-A4D47D9FBAC7}" srcId="{B13A7449-8EA6-4B89-92CE-6F9F5097065A}" destId="{AD2B338B-A70D-4E86-8DAB-0B9BB8F33046}" srcOrd="8" destOrd="0" parTransId="{0EF15F8B-F6C8-4912-9177-151979258360}" sibTransId="{A2AD0086-4FC8-46E3-9FB3-3E681899D795}"/>
    <dgm:cxn modelId="{70A49BBA-7C48-43AD-AB03-234426668145}" type="presOf" srcId="{F7E99AF5-C942-4AE3-9F2B-2F3DC9A94C37}" destId="{75C166D9-2749-40E6-9542-5D61887CB647}" srcOrd="0" destOrd="4" presId="urn:microsoft.com/office/officeart/2005/8/layout/hList1"/>
    <dgm:cxn modelId="{92737CC4-56E3-4464-BCBA-3DAB90205700}" srcId="{315DDA68-C0AE-4036-B77D-13E08A5667B5}" destId="{35BEA69C-DE33-40FF-9069-AEF7B576ABF8}" srcOrd="1" destOrd="0" parTransId="{CD4573B4-9B06-4F46-BDAF-FE8311EEEED8}" sibTransId="{0D4281B2-FA9C-4C0C-8026-7BB5C6840550}"/>
    <dgm:cxn modelId="{B76BB9C4-9A0E-47D3-AD9F-FA6B5575FAD3}" srcId="{B13A7449-8EA6-4B89-92CE-6F9F5097065A}" destId="{93949A7F-5C86-4F57-907F-930BF0E3589D}" srcOrd="5" destOrd="0" parTransId="{EB24E348-E684-4444-9F0F-F41B75698D50}" sibTransId="{CF711850-3B25-40D4-813E-0AC671C8C28F}"/>
    <dgm:cxn modelId="{263870C5-0809-4E69-A823-F6104A4CE92B}" srcId="{315DDA68-C0AE-4036-B77D-13E08A5667B5}" destId="{E6072B9B-3321-4CD7-B78E-58BC277449B9}" srcOrd="0" destOrd="0" parTransId="{599FDA40-C990-4F7A-A519-04823283D944}" sibTransId="{33DCE05D-EE3B-4E7C-8926-9B500E4B626C}"/>
    <dgm:cxn modelId="{75BDD2C6-8399-48C9-AE75-0A3528C5C359}" type="presOf" srcId="{B13A7449-8EA6-4B89-92CE-6F9F5097065A}" destId="{75C166D9-2749-40E6-9542-5D61887CB647}" srcOrd="0" destOrd="0" presId="urn:microsoft.com/office/officeart/2005/8/layout/hList1"/>
    <dgm:cxn modelId="{065014CF-F8C3-450F-B7C1-3DA228ED635A}" type="presOf" srcId="{0441D665-3072-462E-B9BA-DC0EED84CD66}" destId="{86CB4FEA-EED2-483D-AC8E-9EB431AA4629}" srcOrd="0" destOrd="4" presId="urn:microsoft.com/office/officeart/2005/8/layout/hList1"/>
    <dgm:cxn modelId="{285D3DD4-B95D-4365-A7A6-39AC33D8948C}" type="presOf" srcId="{0DCABC11-931E-4400-B39E-01115DD8941B}" destId="{86CB4FEA-EED2-483D-AC8E-9EB431AA4629}" srcOrd="0" destOrd="3" presId="urn:microsoft.com/office/officeart/2005/8/layout/hList1"/>
    <dgm:cxn modelId="{3DB840EC-27DB-46F1-8AB2-EC2E76EFDBD0}" type="presOf" srcId="{9C2C6E1C-CC7F-47FA-AA57-F25EA25EBB97}" destId="{BA67542A-D845-44C0-9D74-060BB3B0C872}" srcOrd="0" destOrd="0" presId="urn:microsoft.com/office/officeart/2005/8/layout/hList1"/>
    <dgm:cxn modelId="{B28B6AEC-B97C-409E-B25D-5EB2946F7B35}" srcId="{B13A7449-8EA6-4B89-92CE-6F9F5097065A}" destId="{F7E99AF5-C942-4AE3-9F2B-2F3DC9A94C37}" srcOrd="3" destOrd="0" parTransId="{85110A1B-F0A7-4C1D-92B6-63F133EC7E83}" sibTransId="{B4676603-D99E-40E0-B34B-B0538F6137FE}"/>
    <dgm:cxn modelId="{5D2957EC-2F78-465E-B4A8-3FD22555AA73}" type="presOf" srcId="{727470B3-76F0-4F31-A622-B4D8CE3F6751}" destId="{BA67542A-D845-44C0-9D74-060BB3B0C872}" srcOrd="0" destOrd="7" presId="urn:microsoft.com/office/officeart/2005/8/layout/hList1"/>
    <dgm:cxn modelId="{8E937CEC-5860-4049-93CB-4A37C0B8885B}" type="presOf" srcId="{07B32DFE-72F2-469F-85BA-DB27538281C2}" destId="{75C166D9-2749-40E6-9542-5D61887CB647}" srcOrd="0" destOrd="2" presId="urn:microsoft.com/office/officeart/2005/8/layout/hList1"/>
    <dgm:cxn modelId="{99D704F1-49F4-4013-8C61-2AAD28BBC500}" type="presOf" srcId="{40688398-A399-4C4D-BAE4-A60B4845D465}" destId="{27EB3DE9-DF8A-4A76-A066-D427645FA91D}" srcOrd="0" destOrd="0" presId="urn:microsoft.com/office/officeart/2005/8/layout/hList1"/>
    <dgm:cxn modelId="{99DB78F2-FEA5-4571-8554-18657806D1ED}" type="presOf" srcId="{90CE5BD2-1FEE-42F6-8AEE-B6B8FC244135}" destId="{75C166D9-2749-40E6-9542-5D61887CB647}" srcOrd="0" destOrd="5" presId="urn:microsoft.com/office/officeart/2005/8/layout/hList1"/>
    <dgm:cxn modelId="{B0D524F5-5A97-427B-ACD2-FBC92B0A8212}" srcId="{0E9FDD58-85F1-4484-AB49-D350247CF06C}" destId="{D4285D05-0D70-45FE-A013-D84AC19C6141}" srcOrd="1" destOrd="0" parTransId="{A58189C2-F5B1-477E-97A7-0BA611647D33}" sibTransId="{D6B5E5AE-5DB3-4D56-B69C-433E2DBBDFAE}"/>
    <dgm:cxn modelId="{BED634FC-EAD9-4BF2-BBAC-480E96215209}" type="presOf" srcId="{0E9FDD58-85F1-4484-AB49-D350247CF06C}" destId="{12F61E0C-BAD5-4822-ADD4-0725461CE335}" srcOrd="0" destOrd="0" presId="urn:microsoft.com/office/officeart/2005/8/layout/hList1"/>
    <dgm:cxn modelId="{B844E20F-C914-48D6-904E-8C096CBE0BD4}" type="presParOf" srcId="{12F61E0C-BAD5-4822-ADD4-0725461CE335}" destId="{B05F00F9-8736-4C6E-A324-1962158BE6A1}" srcOrd="0" destOrd="0" presId="urn:microsoft.com/office/officeart/2005/8/layout/hList1"/>
    <dgm:cxn modelId="{94C84AC0-2FA3-4BDF-80FE-65E9C0D63D53}" type="presParOf" srcId="{B05F00F9-8736-4C6E-A324-1962158BE6A1}" destId="{301D5A2E-7AF8-4D7B-B42D-A5C47CA33A07}" srcOrd="0" destOrd="0" presId="urn:microsoft.com/office/officeart/2005/8/layout/hList1"/>
    <dgm:cxn modelId="{E5F69D68-8331-41A6-8B4B-04062B6A8DF9}" type="presParOf" srcId="{B05F00F9-8736-4C6E-A324-1962158BE6A1}" destId="{BA67542A-D845-44C0-9D74-060BB3B0C872}" srcOrd="1" destOrd="0" presId="urn:microsoft.com/office/officeart/2005/8/layout/hList1"/>
    <dgm:cxn modelId="{C377CD43-5661-465D-A07E-4D5935C7540D}" type="presParOf" srcId="{12F61E0C-BAD5-4822-ADD4-0725461CE335}" destId="{EADA096C-E4A9-4833-BD77-DBAE016AF07A}" srcOrd="1" destOrd="0" presId="urn:microsoft.com/office/officeart/2005/8/layout/hList1"/>
    <dgm:cxn modelId="{B58DFD49-466C-4D4F-BC12-140306196DC4}" type="presParOf" srcId="{12F61E0C-BAD5-4822-ADD4-0725461CE335}" destId="{F8EB3FA2-EE70-43A4-BE9E-EB9F68ACC679}" srcOrd="2" destOrd="0" presId="urn:microsoft.com/office/officeart/2005/8/layout/hList1"/>
    <dgm:cxn modelId="{69DA93FF-B190-4D91-AF75-97CFE45B7E9E}" type="presParOf" srcId="{F8EB3FA2-EE70-43A4-BE9E-EB9F68ACC679}" destId="{0F5948BF-61BF-49F2-A9BE-C2F02F5F4365}" srcOrd="0" destOrd="0" presId="urn:microsoft.com/office/officeart/2005/8/layout/hList1"/>
    <dgm:cxn modelId="{6CD22E10-2CDE-4DE0-8DF3-2E0DD2F5BC33}" type="presParOf" srcId="{F8EB3FA2-EE70-43A4-BE9E-EB9F68ACC679}" destId="{75C166D9-2749-40E6-9542-5D61887CB647}" srcOrd="1" destOrd="0" presId="urn:microsoft.com/office/officeart/2005/8/layout/hList1"/>
    <dgm:cxn modelId="{EF818B0D-DB4E-4B0F-942C-9DD6399FA13D}" type="presParOf" srcId="{12F61E0C-BAD5-4822-ADD4-0725461CE335}" destId="{BAB58CA6-B93C-4B0D-803F-FCA9BE168D67}" srcOrd="3" destOrd="0" presId="urn:microsoft.com/office/officeart/2005/8/layout/hList1"/>
    <dgm:cxn modelId="{CAE7970E-A941-469B-93F7-F5C1F815B780}" type="presParOf" srcId="{12F61E0C-BAD5-4822-ADD4-0725461CE335}" destId="{4C802934-7CD1-42C8-A42D-9B626670A6ED}" srcOrd="4" destOrd="0" presId="urn:microsoft.com/office/officeart/2005/8/layout/hList1"/>
    <dgm:cxn modelId="{0220AD3B-3374-4517-8CA0-3875153A6158}" type="presParOf" srcId="{4C802934-7CD1-42C8-A42D-9B626670A6ED}" destId="{27EB3DE9-DF8A-4A76-A066-D427645FA91D}" srcOrd="0" destOrd="0" presId="urn:microsoft.com/office/officeart/2005/8/layout/hList1"/>
    <dgm:cxn modelId="{D263FC98-7424-4F21-ABE3-8054D0BB3F82}" type="presParOf" srcId="{4C802934-7CD1-42C8-A42D-9B626670A6ED}" destId="{86CB4FEA-EED2-483D-AC8E-9EB431AA462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8.xml><?xml version="1.0" encoding="utf-8"?>
<dgm:dataModel xmlns:dgm="http://schemas.openxmlformats.org/drawingml/2006/diagram" xmlns:a="http://schemas.openxmlformats.org/drawingml/2006/main">
  <dgm:ptLst>
    <dgm:pt modelId="{0DB8D088-72DE-4D38-A0BD-B3DF0B0E176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188B779-1FB5-4662-A9C5-62379175F989}">
      <dgm:prSet/>
      <dgm:spPr/>
      <dgm:t>
        <a:bodyPr/>
        <a:lstStyle/>
        <a:p>
          <a:pPr>
            <a:lnSpc>
              <a:spcPct val="100000"/>
            </a:lnSpc>
          </a:pPr>
          <a:r>
            <a:rPr lang="en-US"/>
            <a:t>Had a recent activity that participants really enjoyed? Share a few photos and a description of the activity. </a:t>
          </a:r>
          <a:r>
            <a:rPr lang="en-US" i="1"/>
            <a:t>(If participants are included in photos a signed release form must be submitted to DOM to give authorization for their image to be shared.)</a:t>
          </a:r>
          <a:endParaRPr lang="en-US"/>
        </a:p>
      </dgm:t>
    </dgm:pt>
    <dgm:pt modelId="{31B46FC5-8D6B-41E0-B3BF-6553E1336240}" type="parTrans" cxnId="{303CC463-9397-4FB5-AE61-B6CB7FF1E5D0}">
      <dgm:prSet/>
      <dgm:spPr/>
      <dgm:t>
        <a:bodyPr/>
        <a:lstStyle/>
        <a:p>
          <a:endParaRPr lang="en-US"/>
        </a:p>
      </dgm:t>
    </dgm:pt>
    <dgm:pt modelId="{4400CC15-B32E-4F6D-B931-3849C5CE246F}" type="sibTrans" cxnId="{303CC463-9397-4FB5-AE61-B6CB7FF1E5D0}">
      <dgm:prSet/>
      <dgm:spPr/>
      <dgm:t>
        <a:bodyPr/>
        <a:lstStyle/>
        <a:p>
          <a:endParaRPr lang="en-US"/>
        </a:p>
      </dgm:t>
    </dgm:pt>
    <dgm:pt modelId="{639A54CF-FD45-4C8C-8DC9-6DCDBCE426D8}">
      <dgm:prSet/>
      <dgm:spPr/>
      <dgm:t>
        <a:bodyPr/>
        <a:lstStyle/>
        <a:p>
          <a:pPr>
            <a:lnSpc>
              <a:spcPct val="100000"/>
            </a:lnSpc>
          </a:pPr>
          <a:r>
            <a:rPr lang="en-US"/>
            <a:t>Remodeled or made improvements to your facility? Share the before and after and how it has improved services.</a:t>
          </a:r>
        </a:p>
      </dgm:t>
    </dgm:pt>
    <dgm:pt modelId="{A43593BB-A9E9-45D8-8D7A-1FB3554458AF}" type="parTrans" cxnId="{5AA9D2BC-7E59-40F9-A7F3-C87550E14A8E}">
      <dgm:prSet/>
      <dgm:spPr/>
      <dgm:t>
        <a:bodyPr/>
        <a:lstStyle/>
        <a:p>
          <a:endParaRPr lang="en-US"/>
        </a:p>
      </dgm:t>
    </dgm:pt>
    <dgm:pt modelId="{D1DB01AF-D7CB-4457-9D07-98B5E019CA3D}" type="sibTrans" cxnId="{5AA9D2BC-7E59-40F9-A7F3-C87550E14A8E}">
      <dgm:prSet/>
      <dgm:spPr/>
      <dgm:t>
        <a:bodyPr/>
        <a:lstStyle/>
        <a:p>
          <a:endParaRPr lang="en-US"/>
        </a:p>
      </dgm:t>
    </dgm:pt>
    <dgm:pt modelId="{BE31AF1B-75A1-4C00-9A49-B1F2756A43D5}">
      <dgm:prSet/>
      <dgm:spPr/>
      <dgm:t>
        <a:bodyPr/>
        <a:lstStyle/>
        <a:p>
          <a:pPr>
            <a:lnSpc>
              <a:spcPct val="100000"/>
            </a:lnSpc>
          </a:pPr>
          <a:r>
            <a:rPr lang="en-US"/>
            <a:t>Did you have a really great turnout at your last quarterly advisory committee meeting? Tell us how you did it!</a:t>
          </a:r>
        </a:p>
      </dgm:t>
    </dgm:pt>
    <dgm:pt modelId="{617D4DF4-F41A-47EB-972C-F4313094D804}" type="parTrans" cxnId="{EA198F2D-B5B5-46EE-82F2-E2DAFFED17B5}">
      <dgm:prSet/>
      <dgm:spPr/>
      <dgm:t>
        <a:bodyPr/>
        <a:lstStyle/>
        <a:p>
          <a:endParaRPr lang="en-US"/>
        </a:p>
      </dgm:t>
    </dgm:pt>
    <dgm:pt modelId="{42EB0152-BD87-4F1A-B0FE-2ABAA2F0A6A3}" type="sibTrans" cxnId="{EA198F2D-B5B5-46EE-82F2-E2DAFFED17B5}">
      <dgm:prSet/>
      <dgm:spPr/>
      <dgm:t>
        <a:bodyPr/>
        <a:lstStyle/>
        <a:p>
          <a:endParaRPr lang="en-US"/>
        </a:p>
      </dgm:t>
    </dgm:pt>
    <dgm:pt modelId="{E4542433-3EC6-49C3-A209-BC6301458376}" type="pres">
      <dgm:prSet presAssocID="{0DB8D088-72DE-4D38-A0BD-B3DF0B0E1765}" presName="root" presStyleCnt="0">
        <dgm:presLayoutVars>
          <dgm:dir/>
          <dgm:resizeHandles val="exact"/>
        </dgm:presLayoutVars>
      </dgm:prSet>
      <dgm:spPr/>
    </dgm:pt>
    <dgm:pt modelId="{2077D811-A0BC-42ED-BC50-94760DA00ABB}" type="pres">
      <dgm:prSet presAssocID="{F188B779-1FB5-4662-A9C5-62379175F989}" presName="compNode" presStyleCnt="0"/>
      <dgm:spPr/>
    </dgm:pt>
    <dgm:pt modelId="{C39A1E53-5067-43EA-8575-24F1EE323589}" type="pres">
      <dgm:prSet presAssocID="{F188B779-1FB5-4662-A9C5-62379175F989}" presName="bgRect" presStyleLbl="bgShp" presStyleIdx="0" presStyleCnt="3"/>
      <dgm:spPr/>
    </dgm:pt>
    <dgm:pt modelId="{225A0E34-1A34-409B-B729-C90416CE6F5F}" type="pres">
      <dgm:prSet presAssocID="{F188B779-1FB5-4662-A9C5-62379175F989}"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Images"/>
        </a:ext>
      </dgm:extLst>
    </dgm:pt>
    <dgm:pt modelId="{E3DD5902-EDE7-4913-9F58-64C73EBDA9EA}" type="pres">
      <dgm:prSet presAssocID="{F188B779-1FB5-4662-A9C5-62379175F989}" presName="spaceRect" presStyleCnt="0"/>
      <dgm:spPr/>
    </dgm:pt>
    <dgm:pt modelId="{BBE18192-4811-408D-A629-11DD5E26D19B}" type="pres">
      <dgm:prSet presAssocID="{F188B779-1FB5-4662-A9C5-62379175F989}" presName="parTx" presStyleLbl="revTx" presStyleIdx="0" presStyleCnt="3">
        <dgm:presLayoutVars>
          <dgm:chMax val="0"/>
          <dgm:chPref val="0"/>
        </dgm:presLayoutVars>
      </dgm:prSet>
      <dgm:spPr/>
    </dgm:pt>
    <dgm:pt modelId="{10AEC258-1140-4F47-A400-4CB4F7BBDBF1}" type="pres">
      <dgm:prSet presAssocID="{4400CC15-B32E-4F6D-B931-3849C5CE246F}" presName="sibTrans" presStyleCnt="0"/>
      <dgm:spPr/>
    </dgm:pt>
    <dgm:pt modelId="{5C004D61-E168-4BB2-B71B-375605C8EEC5}" type="pres">
      <dgm:prSet presAssocID="{639A54CF-FD45-4C8C-8DC9-6DCDBCE426D8}" presName="compNode" presStyleCnt="0"/>
      <dgm:spPr/>
    </dgm:pt>
    <dgm:pt modelId="{2FFB9582-9C41-49B5-B914-AE8F4912870A}" type="pres">
      <dgm:prSet presAssocID="{639A54CF-FD45-4C8C-8DC9-6DCDBCE426D8}" presName="bgRect" presStyleLbl="bgShp" presStyleIdx="1" presStyleCnt="3"/>
      <dgm:spPr/>
    </dgm:pt>
    <dgm:pt modelId="{802C9F6D-4312-41C9-8419-5DEBA40A719F}" type="pres">
      <dgm:prSet presAssocID="{639A54CF-FD45-4C8C-8DC9-6DCDBCE426D8}"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ink"/>
        </a:ext>
      </dgm:extLst>
    </dgm:pt>
    <dgm:pt modelId="{411F2274-6117-49E3-A8FE-7BD2D9D56183}" type="pres">
      <dgm:prSet presAssocID="{639A54CF-FD45-4C8C-8DC9-6DCDBCE426D8}" presName="spaceRect" presStyleCnt="0"/>
      <dgm:spPr/>
    </dgm:pt>
    <dgm:pt modelId="{571C17CF-A87E-4040-B755-B7F45352A731}" type="pres">
      <dgm:prSet presAssocID="{639A54CF-FD45-4C8C-8DC9-6DCDBCE426D8}" presName="parTx" presStyleLbl="revTx" presStyleIdx="1" presStyleCnt="3">
        <dgm:presLayoutVars>
          <dgm:chMax val="0"/>
          <dgm:chPref val="0"/>
        </dgm:presLayoutVars>
      </dgm:prSet>
      <dgm:spPr/>
    </dgm:pt>
    <dgm:pt modelId="{BEA19B62-92F2-467F-8B7C-72F184626EA7}" type="pres">
      <dgm:prSet presAssocID="{D1DB01AF-D7CB-4457-9D07-98B5E019CA3D}" presName="sibTrans" presStyleCnt="0"/>
      <dgm:spPr/>
    </dgm:pt>
    <dgm:pt modelId="{AD31F325-0354-40A8-8DFB-6782C7C73BA1}" type="pres">
      <dgm:prSet presAssocID="{BE31AF1B-75A1-4C00-9A49-B1F2756A43D5}" presName="compNode" presStyleCnt="0"/>
      <dgm:spPr/>
    </dgm:pt>
    <dgm:pt modelId="{9C39CA31-07CC-4803-981A-3A3ED9FBF23A}" type="pres">
      <dgm:prSet presAssocID="{BE31AF1B-75A1-4C00-9A49-B1F2756A43D5}" presName="bgRect" presStyleLbl="bgShp" presStyleIdx="2" presStyleCnt="3"/>
      <dgm:spPr/>
    </dgm:pt>
    <dgm:pt modelId="{2A70A3E6-F554-4C62-99CA-02864DE1B8BB}" type="pres">
      <dgm:prSet presAssocID="{BE31AF1B-75A1-4C00-9A49-B1F2756A43D5}"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Board Room"/>
        </a:ext>
      </dgm:extLst>
    </dgm:pt>
    <dgm:pt modelId="{AD7C07E8-5FED-4D14-A2B9-7C488ACEE0E5}" type="pres">
      <dgm:prSet presAssocID="{BE31AF1B-75A1-4C00-9A49-B1F2756A43D5}" presName="spaceRect" presStyleCnt="0"/>
      <dgm:spPr/>
    </dgm:pt>
    <dgm:pt modelId="{AB0B852A-3CB1-40BA-9BAC-3CE3D591CE44}" type="pres">
      <dgm:prSet presAssocID="{BE31AF1B-75A1-4C00-9A49-B1F2756A43D5}" presName="parTx" presStyleLbl="revTx" presStyleIdx="2" presStyleCnt="3">
        <dgm:presLayoutVars>
          <dgm:chMax val="0"/>
          <dgm:chPref val="0"/>
        </dgm:presLayoutVars>
      </dgm:prSet>
      <dgm:spPr/>
    </dgm:pt>
  </dgm:ptLst>
  <dgm:cxnLst>
    <dgm:cxn modelId="{EA198F2D-B5B5-46EE-82F2-E2DAFFED17B5}" srcId="{0DB8D088-72DE-4D38-A0BD-B3DF0B0E1765}" destId="{BE31AF1B-75A1-4C00-9A49-B1F2756A43D5}" srcOrd="2" destOrd="0" parTransId="{617D4DF4-F41A-47EB-972C-F4313094D804}" sibTransId="{42EB0152-BD87-4F1A-B0FE-2ABAA2F0A6A3}"/>
    <dgm:cxn modelId="{303CC463-9397-4FB5-AE61-B6CB7FF1E5D0}" srcId="{0DB8D088-72DE-4D38-A0BD-B3DF0B0E1765}" destId="{F188B779-1FB5-4662-A9C5-62379175F989}" srcOrd="0" destOrd="0" parTransId="{31B46FC5-8D6B-41E0-B3BF-6553E1336240}" sibTransId="{4400CC15-B32E-4F6D-B931-3849C5CE246F}"/>
    <dgm:cxn modelId="{5051CA87-31DA-4745-8277-BD4506CBF330}" type="presOf" srcId="{BE31AF1B-75A1-4C00-9A49-B1F2756A43D5}" destId="{AB0B852A-3CB1-40BA-9BAC-3CE3D591CE44}" srcOrd="0" destOrd="0" presId="urn:microsoft.com/office/officeart/2018/2/layout/IconVerticalSolidList"/>
    <dgm:cxn modelId="{5AA9D2BC-7E59-40F9-A7F3-C87550E14A8E}" srcId="{0DB8D088-72DE-4D38-A0BD-B3DF0B0E1765}" destId="{639A54CF-FD45-4C8C-8DC9-6DCDBCE426D8}" srcOrd="1" destOrd="0" parTransId="{A43593BB-A9E9-45D8-8D7A-1FB3554458AF}" sibTransId="{D1DB01AF-D7CB-4457-9D07-98B5E019CA3D}"/>
    <dgm:cxn modelId="{F88854E9-CCF9-495D-8968-A229F034492D}" type="presOf" srcId="{639A54CF-FD45-4C8C-8DC9-6DCDBCE426D8}" destId="{571C17CF-A87E-4040-B755-B7F45352A731}" srcOrd="0" destOrd="0" presId="urn:microsoft.com/office/officeart/2018/2/layout/IconVerticalSolidList"/>
    <dgm:cxn modelId="{D726D4F2-AD35-4C04-B5D7-6CE442AA0DBD}" type="presOf" srcId="{0DB8D088-72DE-4D38-A0BD-B3DF0B0E1765}" destId="{E4542433-3EC6-49C3-A209-BC6301458376}" srcOrd="0" destOrd="0" presId="urn:microsoft.com/office/officeart/2018/2/layout/IconVerticalSolidList"/>
    <dgm:cxn modelId="{6A0BACF8-5209-446C-B1A2-BEF6FFE0EEEA}" type="presOf" srcId="{F188B779-1FB5-4662-A9C5-62379175F989}" destId="{BBE18192-4811-408D-A629-11DD5E26D19B}" srcOrd="0" destOrd="0" presId="urn:microsoft.com/office/officeart/2018/2/layout/IconVerticalSolidList"/>
    <dgm:cxn modelId="{14CAB0BF-9242-4B9D-832C-1A7F26FE8727}" type="presParOf" srcId="{E4542433-3EC6-49C3-A209-BC6301458376}" destId="{2077D811-A0BC-42ED-BC50-94760DA00ABB}" srcOrd="0" destOrd="0" presId="urn:microsoft.com/office/officeart/2018/2/layout/IconVerticalSolidList"/>
    <dgm:cxn modelId="{F0C1E5BD-7AE4-43B8-B43E-A964B88DED7B}" type="presParOf" srcId="{2077D811-A0BC-42ED-BC50-94760DA00ABB}" destId="{C39A1E53-5067-43EA-8575-24F1EE323589}" srcOrd="0" destOrd="0" presId="urn:microsoft.com/office/officeart/2018/2/layout/IconVerticalSolidList"/>
    <dgm:cxn modelId="{CEB28403-9A9E-4E64-ADF6-905A65CBAF89}" type="presParOf" srcId="{2077D811-A0BC-42ED-BC50-94760DA00ABB}" destId="{225A0E34-1A34-409B-B729-C90416CE6F5F}" srcOrd="1" destOrd="0" presId="urn:microsoft.com/office/officeart/2018/2/layout/IconVerticalSolidList"/>
    <dgm:cxn modelId="{BD792F1D-CDD8-4997-B8C8-1BBA1004D600}" type="presParOf" srcId="{2077D811-A0BC-42ED-BC50-94760DA00ABB}" destId="{E3DD5902-EDE7-4913-9F58-64C73EBDA9EA}" srcOrd="2" destOrd="0" presId="urn:microsoft.com/office/officeart/2018/2/layout/IconVerticalSolidList"/>
    <dgm:cxn modelId="{A226E5F5-7CA1-4289-86C9-D0F537644FF9}" type="presParOf" srcId="{2077D811-A0BC-42ED-BC50-94760DA00ABB}" destId="{BBE18192-4811-408D-A629-11DD5E26D19B}" srcOrd="3" destOrd="0" presId="urn:microsoft.com/office/officeart/2018/2/layout/IconVerticalSolidList"/>
    <dgm:cxn modelId="{126F45A4-06BD-4DAB-9977-C960ADB35F1A}" type="presParOf" srcId="{E4542433-3EC6-49C3-A209-BC6301458376}" destId="{10AEC258-1140-4F47-A400-4CB4F7BBDBF1}" srcOrd="1" destOrd="0" presId="urn:microsoft.com/office/officeart/2018/2/layout/IconVerticalSolidList"/>
    <dgm:cxn modelId="{C60E4D1C-3656-4F5F-853E-CBC1EFB698D3}" type="presParOf" srcId="{E4542433-3EC6-49C3-A209-BC6301458376}" destId="{5C004D61-E168-4BB2-B71B-375605C8EEC5}" srcOrd="2" destOrd="0" presId="urn:microsoft.com/office/officeart/2018/2/layout/IconVerticalSolidList"/>
    <dgm:cxn modelId="{6A1A4882-616A-490D-8009-15C06ED77C4C}" type="presParOf" srcId="{5C004D61-E168-4BB2-B71B-375605C8EEC5}" destId="{2FFB9582-9C41-49B5-B914-AE8F4912870A}" srcOrd="0" destOrd="0" presId="urn:microsoft.com/office/officeart/2018/2/layout/IconVerticalSolidList"/>
    <dgm:cxn modelId="{A2166584-9AC9-4E87-9766-6A3597C980C3}" type="presParOf" srcId="{5C004D61-E168-4BB2-B71B-375605C8EEC5}" destId="{802C9F6D-4312-41C9-8419-5DEBA40A719F}" srcOrd="1" destOrd="0" presId="urn:microsoft.com/office/officeart/2018/2/layout/IconVerticalSolidList"/>
    <dgm:cxn modelId="{BA011B1E-66EC-41DD-A80F-B86C7C1B68CA}" type="presParOf" srcId="{5C004D61-E168-4BB2-B71B-375605C8EEC5}" destId="{411F2274-6117-49E3-A8FE-7BD2D9D56183}" srcOrd="2" destOrd="0" presId="urn:microsoft.com/office/officeart/2018/2/layout/IconVerticalSolidList"/>
    <dgm:cxn modelId="{D18B8F18-59D5-4D8F-BD24-76FC57C61D50}" type="presParOf" srcId="{5C004D61-E168-4BB2-B71B-375605C8EEC5}" destId="{571C17CF-A87E-4040-B755-B7F45352A731}" srcOrd="3" destOrd="0" presId="urn:microsoft.com/office/officeart/2018/2/layout/IconVerticalSolidList"/>
    <dgm:cxn modelId="{DAE31C2D-7AD8-42E3-8FDA-9FE373F01F85}" type="presParOf" srcId="{E4542433-3EC6-49C3-A209-BC6301458376}" destId="{BEA19B62-92F2-467F-8B7C-72F184626EA7}" srcOrd="3" destOrd="0" presId="urn:microsoft.com/office/officeart/2018/2/layout/IconVerticalSolidList"/>
    <dgm:cxn modelId="{E8F31A02-B71B-42A5-A211-9441EE8E1C90}" type="presParOf" srcId="{E4542433-3EC6-49C3-A209-BC6301458376}" destId="{AD31F325-0354-40A8-8DFB-6782C7C73BA1}" srcOrd="4" destOrd="0" presId="urn:microsoft.com/office/officeart/2018/2/layout/IconVerticalSolidList"/>
    <dgm:cxn modelId="{26078ECC-5B47-43BD-88B0-13EB62F26265}" type="presParOf" srcId="{AD31F325-0354-40A8-8DFB-6782C7C73BA1}" destId="{9C39CA31-07CC-4803-981A-3A3ED9FBF23A}" srcOrd="0" destOrd="0" presId="urn:microsoft.com/office/officeart/2018/2/layout/IconVerticalSolidList"/>
    <dgm:cxn modelId="{14B64D36-BE24-4C9E-9990-79906AA876A3}" type="presParOf" srcId="{AD31F325-0354-40A8-8DFB-6782C7C73BA1}" destId="{2A70A3E6-F554-4C62-99CA-02864DE1B8BB}" srcOrd="1" destOrd="0" presId="urn:microsoft.com/office/officeart/2018/2/layout/IconVerticalSolidList"/>
    <dgm:cxn modelId="{31A98720-8257-4220-B93F-63F535392434}" type="presParOf" srcId="{AD31F325-0354-40A8-8DFB-6782C7C73BA1}" destId="{AD7C07E8-5FED-4D14-A2B9-7C488ACEE0E5}" srcOrd="2" destOrd="0" presId="urn:microsoft.com/office/officeart/2018/2/layout/IconVerticalSolidList"/>
    <dgm:cxn modelId="{A4596AAC-5F34-4660-8AD2-6891B38CBCB7}" type="presParOf" srcId="{AD31F325-0354-40A8-8DFB-6782C7C73BA1}" destId="{AB0B852A-3CB1-40BA-9BAC-3CE3D591CE44}" srcOrd="3" destOrd="0" presId="urn:microsoft.com/office/officeart/2018/2/layout/IconVerticalSoli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19A56E-2DCC-4624-B138-FD7C166FEC43}" type="doc">
      <dgm:prSet loTypeId="urn:microsoft.com/office/officeart/2018/2/layout/IconVerticalSolidList" loCatId="icon" qsTypeId="urn:microsoft.com/office/officeart/2005/8/quickstyle/simple1" qsCatId="simple" csTypeId="urn:microsoft.com/office/officeart/2005/8/colors/accent5_2" csCatId="accent5" phldr="1"/>
      <dgm:spPr/>
      <dgm:t>
        <a:bodyPr/>
        <a:lstStyle/>
        <a:p>
          <a:endParaRPr lang="en-US"/>
        </a:p>
      </dgm:t>
    </dgm:pt>
    <dgm:pt modelId="{DD5AC4FE-D943-4D05-9E0D-9DFCDCDB1C84}">
      <dgm:prSet custT="1"/>
      <dgm:spPr/>
      <dgm:t>
        <a:bodyPr/>
        <a:lstStyle/>
        <a:p>
          <a:pPr>
            <a:lnSpc>
              <a:spcPct val="100000"/>
            </a:lnSpc>
          </a:pPr>
          <a:r>
            <a:rPr lang="en-US" altLang="en-US" sz="1800" b="1">
              <a:latin typeface="Aptos" panose="02110004020202020204"/>
            </a:rPr>
            <a:t>Administrative Code, Part 208, Chapter 1 Rule 1.5 requires that Waiver providers must report: changes in contact information, administrative staffing, ownership and licensure within ten (10) calendar days to the Division of Medicaid. </a:t>
          </a:r>
          <a:endParaRPr lang="en-US" sz="1800" b="1">
            <a:latin typeface="+mj-lt"/>
          </a:endParaRPr>
        </a:p>
      </dgm:t>
    </dgm:pt>
    <dgm:pt modelId="{DA1F02FE-8298-4485-82ED-BB142992DEF7}" type="parTrans" cxnId="{8EED1B83-597C-44B4-9E9A-23A87F2F0D3B}">
      <dgm:prSet/>
      <dgm:spPr/>
      <dgm:t>
        <a:bodyPr/>
        <a:lstStyle/>
        <a:p>
          <a:endParaRPr lang="en-US"/>
        </a:p>
      </dgm:t>
    </dgm:pt>
    <dgm:pt modelId="{BB892213-4267-4B23-8DFC-4BA2177BF902}" type="sibTrans" cxnId="{8EED1B83-597C-44B4-9E9A-23A87F2F0D3B}">
      <dgm:prSet/>
      <dgm:spPr/>
      <dgm:t>
        <a:bodyPr/>
        <a:lstStyle/>
        <a:p>
          <a:endParaRPr lang="en-US"/>
        </a:p>
      </dgm:t>
    </dgm:pt>
    <dgm:pt modelId="{6A23B9BC-97CD-4530-B0BB-B4FF9066FE92}">
      <dgm:prSet custT="1"/>
      <dgm:spPr/>
      <dgm:t>
        <a:bodyPr/>
        <a:lstStyle/>
        <a:p>
          <a:pPr>
            <a:lnSpc>
              <a:spcPct val="100000"/>
            </a:lnSpc>
          </a:pPr>
          <a:r>
            <a:rPr lang="en-US" sz="1800" b="1">
              <a:latin typeface="Aptos" panose="02110004020202020204"/>
            </a:rPr>
            <a:t>Providers must be aware that reporting changes to Gainwell, or via the MESA Provider Portal, is not the same as reporting changes to the Medicaid Office of Long Term Services &amp; Supports. </a:t>
          </a:r>
          <a:endParaRPr lang="en-US" sz="1800" b="1">
            <a:latin typeface="+mj-lt"/>
          </a:endParaRPr>
        </a:p>
      </dgm:t>
    </dgm:pt>
    <dgm:pt modelId="{80073E71-9D80-46D2-9126-E8D6293F66AD}" type="parTrans" cxnId="{DF66C035-6EB6-4B38-AC41-019CBF99D9F8}">
      <dgm:prSet/>
      <dgm:spPr/>
      <dgm:t>
        <a:bodyPr/>
        <a:lstStyle/>
        <a:p>
          <a:endParaRPr lang="en-US"/>
        </a:p>
      </dgm:t>
    </dgm:pt>
    <dgm:pt modelId="{0ED79A31-8435-469A-9BEC-EEFCE67225AC}" type="sibTrans" cxnId="{DF66C035-6EB6-4B38-AC41-019CBF99D9F8}">
      <dgm:prSet/>
      <dgm:spPr/>
      <dgm:t>
        <a:bodyPr/>
        <a:lstStyle/>
        <a:p>
          <a:endParaRPr lang="en-US"/>
        </a:p>
      </dgm:t>
    </dgm:pt>
    <dgm:pt modelId="{96B9634A-A33D-47FC-A3A3-CF1EE2E38814}">
      <dgm:prSet custT="1"/>
      <dgm:spPr/>
      <dgm:t>
        <a:bodyPr/>
        <a:lstStyle/>
        <a:p>
          <a:pPr>
            <a:lnSpc>
              <a:spcPct val="100000"/>
            </a:lnSpc>
          </a:pPr>
          <a:r>
            <a:rPr lang="en-US" sz="1800" b="1">
              <a:latin typeface="Aptos" panose="02110004020202020204"/>
            </a:rPr>
            <a:t>HCBS Providers must report all changes to LTSS first and receive approval for changes in location, then changes may be reported to Gainwell.</a:t>
          </a:r>
          <a:endParaRPr lang="en-US" sz="1800" b="1">
            <a:latin typeface="+mj-lt"/>
          </a:endParaRPr>
        </a:p>
      </dgm:t>
    </dgm:pt>
    <dgm:pt modelId="{031C0AD0-6302-437F-9FBF-4D8A3FAACF17}" type="parTrans" cxnId="{1B8A237F-0335-4823-8D92-42DA3816B0D8}">
      <dgm:prSet/>
      <dgm:spPr/>
      <dgm:t>
        <a:bodyPr/>
        <a:lstStyle/>
        <a:p>
          <a:endParaRPr lang="en-US"/>
        </a:p>
      </dgm:t>
    </dgm:pt>
    <dgm:pt modelId="{42BFBF1A-721B-43DF-AB6D-89E1223132D1}" type="sibTrans" cxnId="{1B8A237F-0335-4823-8D92-42DA3816B0D8}">
      <dgm:prSet/>
      <dgm:spPr/>
      <dgm:t>
        <a:bodyPr/>
        <a:lstStyle/>
        <a:p>
          <a:endParaRPr lang="en-US"/>
        </a:p>
      </dgm:t>
    </dgm:pt>
    <dgm:pt modelId="{3EFC4CC1-15E5-4B22-BC19-25E60F62C5E0}" type="pres">
      <dgm:prSet presAssocID="{C119A56E-2DCC-4624-B138-FD7C166FEC43}" presName="root" presStyleCnt="0">
        <dgm:presLayoutVars>
          <dgm:dir/>
          <dgm:resizeHandles val="exact"/>
        </dgm:presLayoutVars>
      </dgm:prSet>
      <dgm:spPr/>
    </dgm:pt>
    <dgm:pt modelId="{0826A40E-2335-42AB-A86D-4C6CEA8449C9}" type="pres">
      <dgm:prSet presAssocID="{DD5AC4FE-D943-4D05-9E0D-9DFCDCDB1C84}" presName="compNode" presStyleCnt="0"/>
      <dgm:spPr/>
    </dgm:pt>
    <dgm:pt modelId="{CD94A140-0A45-4148-AA0D-3F88DD6E63E4}" type="pres">
      <dgm:prSet presAssocID="{DD5AC4FE-D943-4D05-9E0D-9DFCDCDB1C84}" presName="bgRect" presStyleLbl="bgShp" presStyleIdx="0" presStyleCnt="3"/>
      <dgm:spPr/>
    </dgm:pt>
    <dgm:pt modelId="{09E0C30C-D72D-4A85-AF3D-BC002A7D0CF2}" type="pres">
      <dgm:prSet presAssocID="{DD5AC4FE-D943-4D05-9E0D-9DFCDCDB1C84}" presName="iconRect" presStyleLbl="nod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Siren with solid fill"/>
        </a:ext>
      </dgm:extLst>
    </dgm:pt>
    <dgm:pt modelId="{DF0F08B9-7A56-493A-9DDC-80538A8546CF}" type="pres">
      <dgm:prSet presAssocID="{DD5AC4FE-D943-4D05-9E0D-9DFCDCDB1C84}" presName="spaceRect" presStyleCnt="0"/>
      <dgm:spPr/>
    </dgm:pt>
    <dgm:pt modelId="{5B0E5126-A347-441D-A1C1-5AFF011F4C44}" type="pres">
      <dgm:prSet presAssocID="{DD5AC4FE-D943-4D05-9E0D-9DFCDCDB1C84}" presName="parTx" presStyleLbl="revTx" presStyleIdx="0" presStyleCnt="3">
        <dgm:presLayoutVars>
          <dgm:chMax val="0"/>
          <dgm:chPref val="0"/>
        </dgm:presLayoutVars>
      </dgm:prSet>
      <dgm:spPr/>
    </dgm:pt>
    <dgm:pt modelId="{8202DA52-6FF0-41BE-A6BD-35D0CE285120}" type="pres">
      <dgm:prSet presAssocID="{BB892213-4267-4B23-8DFC-4BA2177BF902}" presName="sibTrans" presStyleCnt="0"/>
      <dgm:spPr/>
    </dgm:pt>
    <dgm:pt modelId="{64508373-F94C-4DA4-AAC7-C4AAD6E85B58}" type="pres">
      <dgm:prSet presAssocID="{6A23B9BC-97CD-4530-B0BB-B4FF9066FE92}" presName="compNode" presStyleCnt="0"/>
      <dgm:spPr/>
    </dgm:pt>
    <dgm:pt modelId="{83DEC49A-27A1-45E0-A216-08C7F81135E4}" type="pres">
      <dgm:prSet presAssocID="{6A23B9BC-97CD-4530-B0BB-B4FF9066FE92}" presName="bgRect" presStyleLbl="bgShp" presStyleIdx="1" presStyleCnt="3"/>
      <dgm:spPr/>
    </dgm:pt>
    <dgm:pt modelId="{A63BF12A-3E93-4D0E-80AA-579903CAB671}" type="pres">
      <dgm:prSet presAssocID="{6A23B9BC-97CD-4530-B0BB-B4FF9066FE92}" presName="iconRect" presStyleLbl="nod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pt>
    <dgm:pt modelId="{330B8499-4AD0-4D35-8B57-BEB56F5A8FA2}" type="pres">
      <dgm:prSet presAssocID="{6A23B9BC-97CD-4530-B0BB-B4FF9066FE92}" presName="spaceRect" presStyleCnt="0"/>
      <dgm:spPr/>
    </dgm:pt>
    <dgm:pt modelId="{C6D2A7F7-37F3-4DAF-9864-A715DF147E9C}" type="pres">
      <dgm:prSet presAssocID="{6A23B9BC-97CD-4530-B0BB-B4FF9066FE92}" presName="parTx" presStyleLbl="revTx" presStyleIdx="1" presStyleCnt="3">
        <dgm:presLayoutVars>
          <dgm:chMax val="0"/>
          <dgm:chPref val="0"/>
        </dgm:presLayoutVars>
      </dgm:prSet>
      <dgm:spPr/>
    </dgm:pt>
    <dgm:pt modelId="{EDC36246-6B33-475C-A305-C29F7BA3C771}" type="pres">
      <dgm:prSet presAssocID="{0ED79A31-8435-469A-9BEC-EEFCE67225AC}" presName="sibTrans" presStyleCnt="0"/>
      <dgm:spPr/>
    </dgm:pt>
    <dgm:pt modelId="{4CF0BD87-147A-4A7E-AB1A-4621D5BE1E01}" type="pres">
      <dgm:prSet presAssocID="{96B9634A-A33D-47FC-A3A3-CF1EE2E38814}" presName="compNode" presStyleCnt="0"/>
      <dgm:spPr/>
    </dgm:pt>
    <dgm:pt modelId="{CA470091-F14D-4E34-AEE9-20396C2DA8FA}" type="pres">
      <dgm:prSet presAssocID="{96B9634A-A33D-47FC-A3A3-CF1EE2E38814}" presName="bgRect" presStyleLbl="bgShp" presStyleIdx="2" presStyleCnt="3"/>
      <dgm:spPr/>
    </dgm:pt>
    <dgm:pt modelId="{5775A54D-3799-49F0-AFE7-008604DD040A}" type="pres">
      <dgm:prSet presAssocID="{96B9634A-A33D-47FC-A3A3-CF1EE2E38814}" presName="iconRect" presStyleLbl="nod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Badge Tick1 with solid fill"/>
        </a:ext>
      </dgm:extLst>
    </dgm:pt>
    <dgm:pt modelId="{5D8A1AEB-A67B-4713-B072-3BF43C04C445}" type="pres">
      <dgm:prSet presAssocID="{96B9634A-A33D-47FC-A3A3-CF1EE2E38814}" presName="spaceRect" presStyleCnt="0"/>
      <dgm:spPr/>
    </dgm:pt>
    <dgm:pt modelId="{6C206901-D6B9-4B87-ACE2-53DE9F30E0C8}" type="pres">
      <dgm:prSet presAssocID="{96B9634A-A33D-47FC-A3A3-CF1EE2E38814}" presName="parTx" presStyleLbl="revTx" presStyleIdx="2" presStyleCnt="3">
        <dgm:presLayoutVars>
          <dgm:chMax val="0"/>
          <dgm:chPref val="0"/>
        </dgm:presLayoutVars>
      </dgm:prSet>
      <dgm:spPr/>
    </dgm:pt>
  </dgm:ptLst>
  <dgm:cxnLst>
    <dgm:cxn modelId="{FF45D32E-9154-40CD-BDAC-E380FA26BB59}" type="presOf" srcId="{6A23B9BC-97CD-4530-B0BB-B4FF9066FE92}" destId="{C6D2A7F7-37F3-4DAF-9864-A715DF147E9C}" srcOrd="0" destOrd="0" presId="urn:microsoft.com/office/officeart/2018/2/layout/IconVerticalSolidList"/>
    <dgm:cxn modelId="{DF66C035-6EB6-4B38-AC41-019CBF99D9F8}" srcId="{C119A56E-2DCC-4624-B138-FD7C166FEC43}" destId="{6A23B9BC-97CD-4530-B0BB-B4FF9066FE92}" srcOrd="1" destOrd="0" parTransId="{80073E71-9D80-46D2-9126-E8D6293F66AD}" sibTransId="{0ED79A31-8435-469A-9BEC-EEFCE67225AC}"/>
    <dgm:cxn modelId="{1B8A237F-0335-4823-8D92-42DA3816B0D8}" srcId="{C119A56E-2DCC-4624-B138-FD7C166FEC43}" destId="{96B9634A-A33D-47FC-A3A3-CF1EE2E38814}" srcOrd="2" destOrd="0" parTransId="{031C0AD0-6302-437F-9FBF-4D8A3FAACF17}" sibTransId="{42BFBF1A-721B-43DF-AB6D-89E1223132D1}"/>
    <dgm:cxn modelId="{8EED1B83-597C-44B4-9E9A-23A87F2F0D3B}" srcId="{C119A56E-2DCC-4624-B138-FD7C166FEC43}" destId="{DD5AC4FE-D943-4D05-9E0D-9DFCDCDB1C84}" srcOrd="0" destOrd="0" parTransId="{DA1F02FE-8298-4485-82ED-BB142992DEF7}" sibTransId="{BB892213-4267-4B23-8DFC-4BA2177BF902}"/>
    <dgm:cxn modelId="{64B97F93-6244-48EA-A2CA-370FB391CE80}" type="presOf" srcId="{96B9634A-A33D-47FC-A3A3-CF1EE2E38814}" destId="{6C206901-D6B9-4B87-ACE2-53DE9F30E0C8}" srcOrd="0" destOrd="0" presId="urn:microsoft.com/office/officeart/2018/2/layout/IconVerticalSolidList"/>
    <dgm:cxn modelId="{4E24CBB0-4B19-43CA-81AA-11D876A4F35E}" type="presOf" srcId="{C119A56E-2DCC-4624-B138-FD7C166FEC43}" destId="{3EFC4CC1-15E5-4B22-BC19-25E60F62C5E0}" srcOrd="0" destOrd="0" presId="urn:microsoft.com/office/officeart/2018/2/layout/IconVerticalSolidList"/>
    <dgm:cxn modelId="{20661DE4-9DC2-4208-93BC-65FBA24BB51F}" type="presOf" srcId="{DD5AC4FE-D943-4D05-9E0D-9DFCDCDB1C84}" destId="{5B0E5126-A347-441D-A1C1-5AFF011F4C44}" srcOrd="0" destOrd="0" presId="urn:microsoft.com/office/officeart/2018/2/layout/IconVerticalSolidList"/>
    <dgm:cxn modelId="{9FCCE42E-CE7C-43A1-A68A-CCBBF4A2A651}" type="presParOf" srcId="{3EFC4CC1-15E5-4B22-BC19-25E60F62C5E0}" destId="{0826A40E-2335-42AB-A86D-4C6CEA8449C9}" srcOrd="0" destOrd="0" presId="urn:microsoft.com/office/officeart/2018/2/layout/IconVerticalSolidList"/>
    <dgm:cxn modelId="{1E9C4C55-9586-4796-A0D3-7A4EC7438BFE}" type="presParOf" srcId="{0826A40E-2335-42AB-A86D-4C6CEA8449C9}" destId="{CD94A140-0A45-4148-AA0D-3F88DD6E63E4}" srcOrd="0" destOrd="0" presId="urn:microsoft.com/office/officeart/2018/2/layout/IconVerticalSolidList"/>
    <dgm:cxn modelId="{2386E4B2-67A3-4188-84B3-AEDB5D831304}" type="presParOf" srcId="{0826A40E-2335-42AB-A86D-4C6CEA8449C9}" destId="{09E0C30C-D72D-4A85-AF3D-BC002A7D0CF2}" srcOrd="1" destOrd="0" presId="urn:microsoft.com/office/officeart/2018/2/layout/IconVerticalSolidList"/>
    <dgm:cxn modelId="{BBDC830A-B879-4F01-8B2D-153AAFFAD3E6}" type="presParOf" srcId="{0826A40E-2335-42AB-A86D-4C6CEA8449C9}" destId="{DF0F08B9-7A56-493A-9DDC-80538A8546CF}" srcOrd="2" destOrd="0" presId="urn:microsoft.com/office/officeart/2018/2/layout/IconVerticalSolidList"/>
    <dgm:cxn modelId="{E884A36C-C6C1-443A-AE7D-16F08059525F}" type="presParOf" srcId="{0826A40E-2335-42AB-A86D-4C6CEA8449C9}" destId="{5B0E5126-A347-441D-A1C1-5AFF011F4C44}" srcOrd="3" destOrd="0" presId="urn:microsoft.com/office/officeart/2018/2/layout/IconVerticalSolidList"/>
    <dgm:cxn modelId="{A9B9AF48-0294-4B1E-A8FD-DD9E13FB937B}" type="presParOf" srcId="{3EFC4CC1-15E5-4B22-BC19-25E60F62C5E0}" destId="{8202DA52-6FF0-41BE-A6BD-35D0CE285120}" srcOrd="1" destOrd="0" presId="urn:microsoft.com/office/officeart/2018/2/layout/IconVerticalSolidList"/>
    <dgm:cxn modelId="{D7A666BA-A2A1-4359-BD4B-ACA3057A6746}" type="presParOf" srcId="{3EFC4CC1-15E5-4B22-BC19-25E60F62C5E0}" destId="{64508373-F94C-4DA4-AAC7-C4AAD6E85B58}" srcOrd="2" destOrd="0" presId="urn:microsoft.com/office/officeart/2018/2/layout/IconVerticalSolidList"/>
    <dgm:cxn modelId="{06872BD5-F198-4920-A1FF-32D24132256C}" type="presParOf" srcId="{64508373-F94C-4DA4-AAC7-C4AAD6E85B58}" destId="{83DEC49A-27A1-45E0-A216-08C7F81135E4}" srcOrd="0" destOrd="0" presId="urn:microsoft.com/office/officeart/2018/2/layout/IconVerticalSolidList"/>
    <dgm:cxn modelId="{966DCE27-41CE-4CE4-ABEA-BBDF382AAEBE}" type="presParOf" srcId="{64508373-F94C-4DA4-AAC7-C4AAD6E85B58}" destId="{A63BF12A-3E93-4D0E-80AA-579903CAB671}" srcOrd="1" destOrd="0" presId="urn:microsoft.com/office/officeart/2018/2/layout/IconVerticalSolidList"/>
    <dgm:cxn modelId="{26C74168-8044-4F5A-A804-C15FDC32C99B}" type="presParOf" srcId="{64508373-F94C-4DA4-AAC7-C4AAD6E85B58}" destId="{330B8499-4AD0-4D35-8B57-BEB56F5A8FA2}" srcOrd="2" destOrd="0" presId="urn:microsoft.com/office/officeart/2018/2/layout/IconVerticalSolidList"/>
    <dgm:cxn modelId="{E2D73446-4E2F-4417-A8D1-93D55298BAE0}" type="presParOf" srcId="{64508373-F94C-4DA4-AAC7-C4AAD6E85B58}" destId="{C6D2A7F7-37F3-4DAF-9864-A715DF147E9C}" srcOrd="3" destOrd="0" presId="urn:microsoft.com/office/officeart/2018/2/layout/IconVerticalSolidList"/>
    <dgm:cxn modelId="{E4DCA18D-E18B-4875-8BB3-77F9D3F44E1D}" type="presParOf" srcId="{3EFC4CC1-15E5-4B22-BC19-25E60F62C5E0}" destId="{EDC36246-6B33-475C-A305-C29F7BA3C771}" srcOrd="3" destOrd="0" presId="urn:microsoft.com/office/officeart/2018/2/layout/IconVerticalSolidList"/>
    <dgm:cxn modelId="{3BBB138F-251B-490F-B616-4A77B3018928}" type="presParOf" srcId="{3EFC4CC1-15E5-4B22-BC19-25E60F62C5E0}" destId="{4CF0BD87-147A-4A7E-AB1A-4621D5BE1E01}" srcOrd="4" destOrd="0" presId="urn:microsoft.com/office/officeart/2018/2/layout/IconVerticalSolidList"/>
    <dgm:cxn modelId="{D617B625-13C7-4DAA-BA74-B11BE312CB7A}" type="presParOf" srcId="{4CF0BD87-147A-4A7E-AB1A-4621D5BE1E01}" destId="{CA470091-F14D-4E34-AEE9-20396C2DA8FA}" srcOrd="0" destOrd="0" presId="urn:microsoft.com/office/officeart/2018/2/layout/IconVerticalSolidList"/>
    <dgm:cxn modelId="{7F286746-AF48-470B-8E74-27B83E9F125C}" type="presParOf" srcId="{4CF0BD87-147A-4A7E-AB1A-4621D5BE1E01}" destId="{5775A54D-3799-49F0-AFE7-008604DD040A}" srcOrd="1" destOrd="0" presId="urn:microsoft.com/office/officeart/2018/2/layout/IconVerticalSolidList"/>
    <dgm:cxn modelId="{36C899AF-AB07-4228-94EC-3B8A740BDDFA}" type="presParOf" srcId="{4CF0BD87-147A-4A7E-AB1A-4621D5BE1E01}" destId="{5D8A1AEB-A67B-4713-B072-3BF43C04C445}" srcOrd="2" destOrd="0" presId="urn:microsoft.com/office/officeart/2018/2/layout/IconVerticalSolidList"/>
    <dgm:cxn modelId="{BA1189EE-7105-4B43-A320-8D33B8BCEE97}" type="presParOf" srcId="{4CF0BD87-147A-4A7E-AB1A-4621D5BE1E01}" destId="{6C206901-D6B9-4B87-ACE2-53DE9F30E0C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4A2FAA-8AE7-48D3-ABDA-3A45A5429016}" type="doc">
      <dgm:prSet loTypeId="urn:microsoft.com/office/officeart/2005/8/layout/hierarchy4" loCatId="hierarchy" qsTypeId="urn:microsoft.com/office/officeart/2005/8/quickstyle/3d3" qsCatId="3D" csTypeId="urn:microsoft.com/office/officeart/2005/8/colors/accent5_2" csCatId="accent5" phldr="1"/>
      <dgm:spPr/>
      <dgm:t>
        <a:bodyPr/>
        <a:lstStyle/>
        <a:p>
          <a:endParaRPr lang="en-US"/>
        </a:p>
      </dgm:t>
    </dgm:pt>
    <dgm:pt modelId="{EA46180F-C596-4AA1-A1C5-9F2A96405F61}">
      <dgm:prSet custT="1"/>
      <dgm:spPr>
        <a:solidFill>
          <a:schemeClr val="accent5">
            <a:lumMod val="75000"/>
          </a:schemeClr>
        </a:solidFill>
      </dgm:spPr>
      <dgm:t>
        <a:bodyPr/>
        <a:lstStyle/>
        <a:p>
          <a:r>
            <a:rPr lang="en-US" sz="2800" b="1"/>
            <a:t>Notifying DOM of Change of Ownership within 35 days of change</a:t>
          </a:r>
        </a:p>
      </dgm:t>
    </dgm:pt>
    <dgm:pt modelId="{948EB395-845B-4453-A2F5-EAE749D89ED5}" type="parTrans" cxnId="{CA6AECEF-EE03-4929-869A-BBBC02071A9D}">
      <dgm:prSet/>
      <dgm:spPr/>
      <dgm:t>
        <a:bodyPr/>
        <a:lstStyle/>
        <a:p>
          <a:endParaRPr lang="en-US"/>
        </a:p>
      </dgm:t>
    </dgm:pt>
    <dgm:pt modelId="{4242A16C-5895-4A63-AAD9-B98E9537ED88}" type="sibTrans" cxnId="{CA6AECEF-EE03-4929-869A-BBBC02071A9D}">
      <dgm:prSet/>
      <dgm:spPr/>
      <dgm:t>
        <a:bodyPr/>
        <a:lstStyle/>
        <a:p>
          <a:endParaRPr lang="en-US"/>
        </a:p>
      </dgm:t>
    </dgm:pt>
    <dgm:pt modelId="{64A11F23-9DB2-4F39-B35E-93B1080011EE}">
      <dgm:prSet custT="1"/>
      <dgm:spPr>
        <a:solidFill>
          <a:schemeClr val="accent5">
            <a:lumMod val="75000"/>
          </a:schemeClr>
        </a:solidFill>
      </dgm:spPr>
      <dgm:t>
        <a:bodyPr/>
        <a:lstStyle/>
        <a:p>
          <a:r>
            <a:rPr lang="en-US" sz="2800" b="1"/>
            <a:t>Completing a CHOW packet with LTSS</a:t>
          </a:r>
        </a:p>
      </dgm:t>
    </dgm:pt>
    <dgm:pt modelId="{EDA28060-1E53-4ADE-BEAE-AF7A50316EC1}" type="parTrans" cxnId="{C28E0ECC-0A98-4257-84E8-D5986B6A54A3}">
      <dgm:prSet/>
      <dgm:spPr/>
      <dgm:t>
        <a:bodyPr/>
        <a:lstStyle/>
        <a:p>
          <a:endParaRPr lang="en-US"/>
        </a:p>
      </dgm:t>
    </dgm:pt>
    <dgm:pt modelId="{8A40F930-BEE1-4ED5-A9AC-C27A17F9BF5D}" type="sibTrans" cxnId="{C28E0ECC-0A98-4257-84E8-D5986B6A54A3}">
      <dgm:prSet/>
      <dgm:spPr/>
      <dgm:t>
        <a:bodyPr/>
        <a:lstStyle/>
        <a:p>
          <a:endParaRPr lang="en-US"/>
        </a:p>
      </dgm:t>
    </dgm:pt>
    <dgm:pt modelId="{DCEFF095-CA85-4AD0-A755-EFF65CA7916E}">
      <dgm:prSet custT="1"/>
      <dgm:spPr>
        <a:solidFill>
          <a:schemeClr val="accent5">
            <a:lumMod val="75000"/>
          </a:schemeClr>
        </a:solidFill>
      </dgm:spPr>
      <dgm:t>
        <a:bodyPr/>
        <a:lstStyle/>
        <a:p>
          <a:r>
            <a:rPr lang="en-US" sz="2800" b="1"/>
            <a:t>New owner must maintain beneficiary file records for a minimum of five (5) years</a:t>
          </a:r>
        </a:p>
      </dgm:t>
    </dgm:pt>
    <dgm:pt modelId="{395787DC-BAD9-4134-8F0D-2C9A9A4E6C19}" type="parTrans" cxnId="{9074A2A3-9D64-453C-831F-80E9826D3128}">
      <dgm:prSet/>
      <dgm:spPr/>
      <dgm:t>
        <a:bodyPr/>
        <a:lstStyle/>
        <a:p>
          <a:endParaRPr lang="en-US"/>
        </a:p>
      </dgm:t>
    </dgm:pt>
    <dgm:pt modelId="{FD63DF86-8C07-4A4E-8BE8-BE2C987C7CE4}" type="sibTrans" cxnId="{9074A2A3-9D64-453C-831F-80E9826D3128}">
      <dgm:prSet/>
      <dgm:spPr/>
      <dgm:t>
        <a:bodyPr/>
        <a:lstStyle/>
        <a:p>
          <a:endParaRPr lang="en-US"/>
        </a:p>
      </dgm:t>
    </dgm:pt>
    <dgm:pt modelId="{5B06915C-37E7-4C1A-944E-3F2CDA0AD2E3}" type="pres">
      <dgm:prSet presAssocID="{314A2FAA-8AE7-48D3-ABDA-3A45A5429016}" presName="Name0" presStyleCnt="0">
        <dgm:presLayoutVars>
          <dgm:chPref val="1"/>
          <dgm:dir/>
          <dgm:animOne val="branch"/>
          <dgm:animLvl val="lvl"/>
          <dgm:resizeHandles/>
        </dgm:presLayoutVars>
      </dgm:prSet>
      <dgm:spPr/>
    </dgm:pt>
    <dgm:pt modelId="{7377A9A2-FA88-49BC-8CF7-3A13DE0A0FBE}" type="pres">
      <dgm:prSet presAssocID="{EA46180F-C596-4AA1-A1C5-9F2A96405F61}" presName="vertOne" presStyleCnt="0"/>
      <dgm:spPr/>
    </dgm:pt>
    <dgm:pt modelId="{0C66F764-CEFB-46A5-B6A0-345CC0CA0B99}" type="pres">
      <dgm:prSet presAssocID="{EA46180F-C596-4AA1-A1C5-9F2A96405F61}" presName="txOne" presStyleLbl="node0" presStyleIdx="0" presStyleCnt="3" custScaleX="54752">
        <dgm:presLayoutVars>
          <dgm:chPref val="3"/>
        </dgm:presLayoutVars>
      </dgm:prSet>
      <dgm:spPr/>
    </dgm:pt>
    <dgm:pt modelId="{B03F1001-1077-4810-A26B-BA4BB42616C3}" type="pres">
      <dgm:prSet presAssocID="{EA46180F-C596-4AA1-A1C5-9F2A96405F61}" presName="horzOne" presStyleCnt="0"/>
      <dgm:spPr/>
    </dgm:pt>
    <dgm:pt modelId="{E8C2EC69-0190-4558-B69E-EBB55CF9AF51}" type="pres">
      <dgm:prSet presAssocID="{4242A16C-5895-4A63-AAD9-B98E9537ED88}" presName="sibSpaceOne" presStyleCnt="0"/>
      <dgm:spPr/>
    </dgm:pt>
    <dgm:pt modelId="{636CD2E0-8CA8-49B9-B130-19324441075E}" type="pres">
      <dgm:prSet presAssocID="{64A11F23-9DB2-4F39-B35E-93B1080011EE}" presName="vertOne" presStyleCnt="0"/>
      <dgm:spPr/>
    </dgm:pt>
    <dgm:pt modelId="{CAF1E434-EC3A-41B2-910E-1A732952445D}" type="pres">
      <dgm:prSet presAssocID="{64A11F23-9DB2-4F39-B35E-93B1080011EE}" presName="txOne" presStyleLbl="node0" presStyleIdx="1" presStyleCnt="3" custScaleX="54460">
        <dgm:presLayoutVars>
          <dgm:chPref val="3"/>
        </dgm:presLayoutVars>
      </dgm:prSet>
      <dgm:spPr/>
    </dgm:pt>
    <dgm:pt modelId="{455ED22C-41FF-418D-A7C5-D24F920926F0}" type="pres">
      <dgm:prSet presAssocID="{64A11F23-9DB2-4F39-B35E-93B1080011EE}" presName="horzOne" presStyleCnt="0"/>
      <dgm:spPr/>
    </dgm:pt>
    <dgm:pt modelId="{0491BB41-CE48-4813-9832-DE1E4419042C}" type="pres">
      <dgm:prSet presAssocID="{8A40F930-BEE1-4ED5-A9AC-C27A17F9BF5D}" presName="sibSpaceOne" presStyleCnt="0"/>
      <dgm:spPr/>
    </dgm:pt>
    <dgm:pt modelId="{33F2330E-B737-4C5F-B3D1-516F4782E961}" type="pres">
      <dgm:prSet presAssocID="{DCEFF095-CA85-4AD0-A755-EFF65CA7916E}" presName="vertOne" presStyleCnt="0"/>
      <dgm:spPr/>
    </dgm:pt>
    <dgm:pt modelId="{3A776D00-FFD0-48B1-84CC-FD30E5A67660}" type="pres">
      <dgm:prSet presAssocID="{DCEFF095-CA85-4AD0-A755-EFF65CA7916E}" presName="txOne" presStyleLbl="node0" presStyleIdx="2" presStyleCnt="3" custScaleX="50813">
        <dgm:presLayoutVars>
          <dgm:chPref val="3"/>
        </dgm:presLayoutVars>
      </dgm:prSet>
      <dgm:spPr/>
    </dgm:pt>
    <dgm:pt modelId="{6F25B0AF-632F-4140-AD09-5B16B1B637E4}" type="pres">
      <dgm:prSet presAssocID="{DCEFF095-CA85-4AD0-A755-EFF65CA7916E}" presName="horzOne" presStyleCnt="0"/>
      <dgm:spPr/>
    </dgm:pt>
  </dgm:ptLst>
  <dgm:cxnLst>
    <dgm:cxn modelId="{35F1BF31-EF2C-4C62-AC89-6BCDC9D1F98F}" type="presOf" srcId="{DCEFF095-CA85-4AD0-A755-EFF65CA7916E}" destId="{3A776D00-FFD0-48B1-84CC-FD30E5A67660}" srcOrd="0" destOrd="0" presId="urn:microsoft.com/office/officeart/2005/8/layout/hierarchy4"/>
    <dgm:cxn modelId="{35A93B62-F1A4-446F-BCC8-17DA96D78F06}" type="presOf" srcId="{64A11F23-9DB2-4F39-B35E-93B1080011EE}" destId="{CAF1E434-EC3A-41B2-910E-1A732952445D}" srcOrd="0" destOrd="0" presId="urn:microsoft.com/office/officeart/2005/8/layout/hierarchy4"/>
    <dgm:cxn modelId="{8EF5DC8B-C05D-4C44-B1E6-7A0AF64675E5}" type="presOf" srcId="{EA46180F-C596-4AA1-A1C5-9F2A96405F61}" destId="{0C66F764-CEFB-46A5-B6A0-345CC0CA0B99}" srcOrd="0" destOrd="0" presId="urn:microsoft.com/office/officeart/2005/8/layout/hierarchy4"/>
    <dgm:cxn modelId="{9074A2A3-9D64-453C-831F-80E9826D3128}" srcId="{314A2FAA-8AE7-48D3-ABDA-3A45A5429016}" destId="{DCEFF095-CA85-4AD0-A755-EFF65CA7916E}" srcOrd="2" destOrd="0" parTransId="{395787DC-BAD9-4134-8F0D-2C9A9A4E6C19}" sibTransId="{FD63DF86-8C07-4A4E-8BE8-BE2C987C7CE4}"/>
    <dgm:cxn modelId="{C28E0ECC-0A98-4257-84E8-D5986B6A54A3}" srcId="{314A2FAA-8AE7-48D3-ABDA-3A45A5429016}" destId="{64A11F23-9DB2-4F39-B35E-93B1080011EE}" srcOrd="1" destOrd="0" parTransId="{EDA28060-1E53-4ADE-BEAE-AF7A50316EC1}" sibTransId="{8A40F930-BEE1-4ED5-A9AC-C27A17F9BF5D}"/>
    <dgm:cxn modelId="{C0B403D1-2D3D-456D-8254-2352BE976768}" type="presOf" srcId="{314A2FAA-8AE7-48D3-ABDA-3A45A5429016}" destId="{5B06915C-37E7-4C1A-944E-3F2CDA0AD2E3}" srcOrd="0" destOrd="0" presId="urn:microsoft.com/office/officeart/2005/8/layout/hierarchy4"/>
    <dgm:cxn modelId="{CA6AECEF-EE03-4929-869A-BBBC02071A9D}" srcId="{314A2FAA-8AE7-48D3-ABDA-3A45A5429016}" destId="{EA46180F-C596-4AA1-A1C5-9F2A96405F61}" srcOrd="0" destOrd="0" parTransId="{948EB395-845B-4453-A2F5-EAE749D89ED5}" sibTransId="{4242A16C-5895-4A63-AAD9-B98E9537ED88}"/>
    <dgm:cxn modelId="{05D0CB8D-F72C-498C-9AA0-CB9C82B104D6}" type="presParOf" srcId="{5B06915C-37E7-4C1A-944E-3F2CDA0AD2E3}" destId="{7377A9A2-FA88-49BC-8CF7-3A13DE0A0FBE}" srcOrd="0" destOrd="0" presId="urn:microsoft.com/office/officeart/2005/8/layout/hierarchy4"/>
    <dgm:cxn modelId="{D49976DF-1A57-4743-BBBB-BC25D1C07725}" type="presParOf" srcId="{7377A9A2-FA88-49BC-8CF7-3A13DE0A0FBE}" destId="{0C66F764-CEFB-46A5-B6A0-345CC0CA0B99}" srcOrd="0" destOrd="0" presId="urn:microsoft.com/office/officeart/2005/8/layout/hierarchy4"/>
    <dgm:cxn modelId="{8BA1FE41-1A90-4507-AD0F-90464C265F4A}" type="presParOf" srcId="{7377A9A2-FA88-49BC-8CF7-3A13DE0A0FBE}" destId="{B03F1001-1077-4810-A26B-BA4BB42616C3}" srcOrd="1" destOrd="0" presId="urn:microsoft.com/office/officeart/2005/8/layout/hierarchy4"/>
    <dgm:cxn modelId="{9EC74261-737E-4F65-9F6F-336D70EFA2A6}" type="presParOf" srcId="{5B06915C-37E7-4C1A-944E-3F2CDA0AD2E3}" destId="{E8C2EC69-0190-4558-B69E-EBB55CF9AF51}" srcOrd="1" destOrd="0" presId="urn:microsoft.com/office/officeart/2005/8/layout/hierarchy4"/>
    <dgm:cxn modelId="{571D7B4F-5875-4E12-B6E9-FB2E7AC9B79D}" type="presParOf" srcId="{5B06915C-37E7-4C1A-944E-3F2CDA0AD2E3}" destId="{636CD2E0-8CA8-49B9-B130-19324441075E}" srcOrd="2" destOrd="0" presId="urn:microsoft.com/office/officeart/2005/8/layout/hierarchy4"/>
    <dgm:cxn modelId="{AFABE796-705A-4E02-9F73-6109EFF260B9}" type="presParOf" srcId="{636CD2E0-8CA8-49B9-B130-19324441075E}" destId="{CAF1E434-EC3A-41B2-910E-1A732952445D}" srcOrd="0" destOrd="0" presId="urn:microsoft.com/office/officeart/2005/8/layout/hierarchy4"/>
    <dgm:cxn modelId="{EBEBD179-962B-4881-B3B5-830989E2FA98}" type="presParOf" srcId="{636CD2E0-8CA8-49B9-B130-19324441075E}" destId="{455ED22C-41FF-418D-A7C5-D24F920926F0}" srcOrd="1" destOrd="0" presId="urn:microsoft.com/office/officeart/2005/8/layout/hierarchy4"/>
    <dgm:cxn modelId="{C50B6290-22BC-40A5-8E8F-1E8DC9670DFD}" type="presParOf" srcId="{5B06915C-37E7-4C1A-944E-3F2CDA0AD2E3}" destId="{0491BB41-CE48-4813-9832-DE1E4419042C}" srcOrd="3" destOrd="0" presId="urn:microsoft.com/office/officeart/2005/8/layout/hierarchy4"/>
    <dgm:cxn modelId="{578420E8-F83D-46B5-8755-CD2EAE3D1CC4}" type="presParOf" srcId="{5B06915C-37E7-4C1A-944E-3F2CDA0AD2E3}" destId="{33F2330E-B737-4C5F-B3D1-516F4782E961}" srcOrd="4" destOrd="0" presId="urn:microsoft.com/office/officeart/2005/8/layout/hierarchy4"/>
    <dgm:cxn modelId="{B32BE243-646C-4F0C-899D-54FBB2B0ADB1}" type="presParOf" srcId="{33F2330E-B737-4C5F-B3D1-516F4782E961}" destId="{3A776D00-FFD0-48B1-84CC-FD30E5A67660}" srcOrd="0" destOrd="0" presId="urn:microsoft.com/office/officeart/2005/8/layout/hierarchy4"/>
    <dgm:cxn modelId="{67D3C24C-E248-47F8-8FA1-51210ED5F48D}" type="presParOf" srcId="{33F2330E-B737-4C5F-B3D1-516F4782E961}" destId="{6F25B0AF-632F-4140-AD09-5B16B1B637E4}" srcOrd="1" destOrd="0" presId="urn:microsoft.com/office/officeart/2005/8/layout/hierarchy4"/>
  </dgm:cxnLst>
  <dgm:bg>
    <a:noFill/>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AAAAAC-9E48-4E45-B85E-4A40F5C24838}" type="doc">
      <dgm:prSet loTypeId="urn:microsoft.com/office/officeart/2016/7/layout/RepeatingBendingProcessNew" loCatId="process" qsTypeId="urn:microsoft.com/office/officeart/2005/8/quickstyle/simple1" qsCatId="simple" csTypeId="urn:microsoft.com/office/officeart/2005/8/colors/accent1_2" csCatId="accent1" phldr="1"/>
      <dgm:spPr/>
      <dgm:t>
        <a:bodyPr/>
        <a:lstStyle/>
        <a:p>
          <a:endParaRPr lang="en-US"/>
        </a:p>
      </dgm:t>
    </dgm:pt>
    <dgm:pt modelId="{49F934EF-E146-47BE-A757-978CBF07800B}">
      <dgm:prSet custT="1"/>
      <dgm:spPr>
        <a:solidFill>
          <a:schemeClr val="accent5">
            <a:lumMod val="75000"/>
          </a:schemeClr>
        </a:solidFill>
      </dgm:spPr>
      <dgm:t>
        <a:bodyPr/>
        <a:lstStyle/>
        <a:p>
          <a:r>
            <a:rPr lang="en-US" sz="2300" b="1"/>
            <a:t>Partnership to limited liability company, or single proprietorship to organization</a:t>
          </a:r>
        </a:p>
      </dgm:t>
    </dgm:pt>
    <dgm:pt modelId="{9A25B774-F1A0-44C8-9003-547A68EAE1A6}" type="parTrans" cxnId="{655423F2-853B-44EF-AAF3-15978A67B03B}">
      <dgm:prSet/>
      <dgm:spPr/>
      <dgm:t>
        <a:bodyPr/>
        <a:lstStyle/>
        <a:p>
          <a:endParaRPr lang="en-US"/>
        </a:p>
      </dgm:t>
    </dgm:pt>
    <dgm:pt modelId="{0DB44A88-12F4-489E-AEB8-E72C5D3387CE}" type="sibTrans" cxnId="{655423F2-853B-44EF-AAF3-15978A67B03B}">
      <dgm:prSet/>
      <dgm:spPr>
        <a:ln>
          <a:solidFill>
            <a:schemeClr val="accent5">
              <a:lumMod val="75000"/>
            </a:schemeClr>
          </a:solidFill>
        </a:ln>
      </dgm:spPr>
      <dgm:t>
        <a:bodyPr/>
        <a:lstStyle/>
        <a:p>
          <a:endParaRPr lang="en-US"/>
        </a:p>
      </dgm:t>
    </dgm:pt>
    <dgm:pt modelId="{C8718D03-49F9-42AE-84C0-C43F1CBED0B7}">
      <dgm:prSet custT="1"/>
      <dgm:spPr>
        <a:solidFill>
          <a:schemeClr val="accent5">
            <a:lumMod val="75000"/>
          </a:schemeClr>
        </a:solidFill>
      </dgm:spPr>
      <dgm:t>
        <a:bodyPr/>
        <a:lstStyle/>
        <a:p>
          <a:r>
            <a:rPr lang="en-US" sz="2300" b="1"/>
            <a:t>Mergers, when a new organization is formed, and the merging companies are non-surviving</a:t>
          </a:r>
        </a:p>
      </dgm:t>
    </dgm:pt>
    <dgm:pt modelId="{8EE27C17-76E1-4CA7-9D60-E3567AB7EF44}" type="parTrans" cxnId="{7B82673D-FF83-41C1-B401-EE55B46C6387}">
      <dgm:prSet/>
      <dgm:spPr/>
      <dgm:t>
        <a:bodyPr/>
        <a:lstStyle/>
        <a:p>
          <a:endParaRPr lang="en-US"/>
        </a:p>
      </dgm:t>
    </dgm:pt>
    <dgm:pt modelId="{B1BF22C3-21E6-4B90-978D-C3533C8C7333}" type="sibTrans" cxnId="{7B82673D-FF83-41C1-B401-EE55B46C6387}">
      <dgm:prSet/>
      <dgm:spPr>
        <a:ln>
          <a:solidFill>
            <a:schemeClr val="accent5">
              <a:lumMod val="75000"/>
            </a:schemeClr>
          </a:solidFill>
        </a:ln>
      </dgm:spPr>
      <dgm:t>
        <a:bodyPr/>
        <a:lstStyle/>
        <a:p>
          <a:endParaRPr lang="en-US"/>
        </a:p>
      </dgm:t>
    </dgm:pt>
    <dgm:pt modelId="{ED34523C-1CF9-4984-8C6A-697ABFFB469A}">
      <dgm:prSet custT="1"/>
      <dgm:spPr>
        <a:solidFill>
          <a:schemeClr val="accent5">
            <a:lumMod val="75000"/>
          </a:schemeClr>
        </a:solidFill>
      </dgm:spPr>
      <dgm:t>
        <a:bodyPr/>
        <a:lstStyle/>
        <a:p>
          <a:r>
            <a:rPr lang="en-US" sz="2300" b="1"/>
            <a:t>Consolidation of two or more corporations resulting in a new corporate entity</a:t>
          </a:r>
        </a:p>
      </dgm:t>
    </dgm:pt>
    <dgm:pt modelId="{046C96DF-7C95-4021-B5FA-FD0C1ED742C7}" type="parTrans" cxnId="{E501CC9A-FFCD-4837-9A1B-81B9025CDE3F}">
      <dgm:prSet/>
      <dgm:spPr/>
      <dgm:t>
        <a:bodyPr/>
        <a:lstStyle/>
        <a:p>
          <a:endParaRPr lang="en-US"/>
        </a:p>
      </dgm:t>
    </dgm:pt>
    <dgm:pt modelId="{67DFC47D-24B6-4FBF-AC62-2871F363564C}" type="sibTrans" cxnId="{E501CC9A-FFCD-4837-9A1B-81B9025CDE3F}">
      <dgm:prSet/>
      <dgm:spPr>
        <a:ln>
          <a:solidFill>
            <a:schemeClr val="accent5">
              <a:lumMod val="75000"/>
            </a:schemeClr>
          </a:solidFill>
        </a:ln>
      </dgm:spPr>
      <dgm:t>
        <a:bodyPr/>
        <a:lstStyle/>
        <a:p>
          <a:endParaRPr lang="en-US"/>
        </a:p>
      </dgm:t>
    </dgm:pt>
    <dgm:pt modelId="{097D4B22-CFD0-47AF-94EB-9F0BFF69C725}">
      <dgm:prSet custT="1"/>
      <dgm:spPr>
        <a:solidFill>
          <a:schemeClr val="accent5">
            <a:lumMod val="75000"/>
          </a:schemeClr>
        </a:solidFill>
      </dgm:spPr>
      <dgm:t>
        <a:bodyPr/>
        <a:lstStyle/>
        <a:p>
          <a:r>
            <a:rPr lang="en-US" sz="1800" b="1"/>
            <a:t>Removal, addition, or substitution of one or more individuals as partners (under Mississippi law, these actions result in dissolution of an older partnership and creation of a new one)</a:t>
          </a:r>
        </a:p>
      </dgm:t>
    </dgm:pt>
    <dgm:pt modelId="{CEAB18C2-EF30-4B83-9267-DFDDFFD56648}" type="parTrans" cxnId="{8A4D0326-0D24-4D0C-B098-CC42CD170E7A}">
      <dgm:prSet/>
      <dgm:spPr/>
      <dgm:t>
        <a:bodyPr/>
        <a:lstStyle/>
        <a:p>
          <a:endParaRPr lang="en-US"/>
        </a:p>
      </dgm:t>
    </dgm:pt>
    <dgm:pt modelId="{9F7A4852-CC68-4B2B-8BED-5DECD22E7B75}" type="sibTrans" cxnId="{8A4D0326-0D24-4D0C-B098-CC42CD170E7A}">
      <dgm:prSet/>
      <dgm:spPr>
        <a:ln>
          <a:solidFill>
            <a:schemeClr val="accent5">
              <a:lumMod val="75000"/>
            </a:schemeClr>
          </a:solidFill>
        </a:ln>
      </dgm:spPr>
      <dgm:t>
        <a:bodyPr/>
        <a:lstStyle/>
        <a:p>
          <a:endParaRPr lang="en-US"/>
        </a:p>
      </dgm:t>
    </dgm:pt>
    <dgm:pt modelId="{A92FEA08-9C48-47D9-99FD-56E281557D49}">
      <dgm:prSet/>
      <dgm:spPr>
        <a:solidFill>
          <a:schemeClr val="accent5">
            <a:lumMod val="75000"/>
          </a:schemeClr>
        </a:solidFill>
      </dgm:spPr>
      <dgm:t>
        <a:bodyPr/>
        <a:lstStyle/>
        <a:p>
          <a:r>
            <a:rPr lang="en-US" b="1"/>
            <a:t>Transfers between different levels of government, such as city to county, state to county, etc.</a:t>
          </a:r>
        </a:p>
      </dgm:t>
    </dgm:pt>
    <dgm:pt modelId="{4BD32778-0D4A-4A68-9A38-4C9085BB8047}" type="parTrans" cxnId="{20F39649-4416-4D75-9A09-7E5C58AB0F6E}">
      <dgm:prSet/>
      <dgm:spPr/>
      <dgm:t>
        <a:bodyPr/>
        <a:lstStyle/>
        <a:p>
          <a:endParaRPr lang="en-US"/>
        </a:p>
      </dgm:t>
    </dgm:pt>
    <dgm:pt modelId="{24F95C06-D25E-4913-9C39-A2C17BB0D054}" type="sibTrans" cxnId="{20F39649-4416-4D75-9A09-7E5C58AB0F6E}">
      <dgm:prSet/>
      <dgm:spPr>
        <a:ln>
          <a:solidFill>
            <a:schemeClr val="accent5">
              <a:lumMod val="75000"/>
            </a:schemeClr>
          </a:solidFill>
        </a:ln>
      </dgm:spPr>
      <dgm:t>
        <a:bodyPr/>
        <a:lstStyle/>
        <a:p>
          <a:endParaRPr lang="en-US"/>
        </a:p>
      </dgm:t>
    </dgm:pt>
    <dgm:pt modelId="{6CA8DD37-C03C-41AE-B8E3-46559FC7967B}">
      <dgm:prSet custT="1"/>
      <dgm:spPr>
        <a:solidFill>
          <a:schemeClr val="accent5">
            <a:lumMod val="75000"/>
          </a:schemeClr>
        </a:solidFill>
      </dgm:spPr>
      <dgm:t>
        <a:bodyPr/>
        <a:lstStyle/>
        <a:p>
          <a:r>
            <a:rPr lang="en-US" sz="2300" b="1"/>
            <a:t>Transfer (sale, gift, exchange of stock) that results in a fifty (50) percent or more change.</a:t>
          </a:r>
        </a:p>
      </dgm:t>
    </dgm:pt>
    <dgm:pt modelId="{B8922D01-73DB-40F6-8F0B-B69D5C9FB15D}" type="parTrans" cxnId="{80E8B5AF-0266-4E3D-8AD9-08B4ED0FCA54}">
      <dgm:prSet/>
      <dgm:spPr/>
      <dgm:t>
        <a:bodyPr/>
        <a:lstStyle/>
        <a:p>
          <a:endParaRPr lang="en-US"/>
        </a:p>
      </dgm:t>
    </dgm:pt>
    <dgm:pt modelId="{89BFE428-4823-4514-934F-656ECAF38F6B}" type="sibTrans" cxnId="{80E8B5AF-0266-4E3D-8AD9-08B4ED0FCA54}">
      <dgm:prSet/>
      <dgm:spPr/>
      <dgm:t>
        <a:bodyPr/>
        <a:lstStyle/>
        <a:p>
          <a:endParaRPr lang="en-US"/>
        </a:p>
      </dgm:t>
    </dgm:pt>
    <dgm:pt modelId="{5B777FCD-F745-41F8-910E-A8A6514CA0D1}" type="pres">
      <dgm:prSet presAssocID="{9BAAAAAC-9E48-4E45-B85E-4A40F5C24838}" presName="Name0" presStyleCnt="0">
        <dgm:presLayoutVars>
          <dgm:dir/>
          <dgm:resizeHandles val="exact"/>
        </dgm:presLayoutVars>
      </dgm:prSet>
      <dgm:spPr/>
    </dgm:pt>
    <dgm:pt modelId="{70069EB6-8B21-4E63-9BB2-46574DBD80D2}" type="pres">
      <dgm:prSet presAssocID="{49F934EF-E146-47BE-A757-978CBF07800B}" presName="node" presStyleLbl="node1" presStyleIdx="0" presStyleCnt="6">
        <dgm:presLayoutVars>
          <dgm:bulletEnabled val="1"/>
        </dgm:presLayoutVars>
      </dgm:prSet>
      <dgm:spPr/>
    </dgm:pt>
    <dgm:pt modelId="{EA8E61BA-09D1-4956-B310-CFAAE436E33E}" type="pres">
      <dgm:prSet presAssocID="{0DB44A88-12F4-489E-AEB8-E72C5D3387CE}" presName="sibTrans" presStyleLbl="sibTrans1D1" presStyleIdx="0" presStyleCnt="5"/>
      <dgm:spPr/>
    </dgm:pt>
    <dgm:pt modelId="{6B275C91-FB3A-4723-A4A4-347E7E4CDC29}" type="pres">
      <dgm:prSet presAssocID="{0DB44A88-12F4-489E-AEB8-E72C5D3387CE}" presName="connectorText" presStyleLbl="sibTrans1D1" presStyleIdx="0" presStyleCnt="5"/>
      <dgm:spPr/>
    </dgm:pt>
    <dgm:pt modelId="{5BBF9A63-B318-4521-8AB0-851309E13A49}" type="pres">
      <dgm:prSet presAssocID="{C8718D03-49F9-42AE-84C0-C43F1CBED0B7}" presName="node" presStyleLbl="node1" presStyleIdx="1" presStyleCnt="6">
        <dgm:presLayoutVars>
          <dgm:bulletEnabled val="1"/>
        </dgm:presLayoutVars>
      </dgm:prSet>
      <dgm:spPr/>
    </dgm:pt>
    <dgm:pt modelId="{541E8527-0E2D-489D-B8E4-A347513535A2}" type="pres">
      <dgm:prSet presAssocID="{B1BF22C3-21E6-4B90-978D-C3533C8C7333}" presName="sibTrans" presStyleLbl="sibTrans1D1" presStyleIdx="1" presStyleCnt="5"/>
      <dgm:spPr/>
    </dgm:pt>
    <dgm:pt modelId="{6465AAB4-69EA-4A5A-A1F5-2FCD0B36B625}" type="pres">
      <dgm:prSet presAssocID="{B1BF22C3-21E6-4B90-978D-C3533C8C7333}" presName="connectorText" presStyleLbl="sibTrans1D1" presStyleIdx="1" presStyleCnt="5"/>
      <dgm:spPr/>
    </dgm:pt>
    <dgm:pt modelId="{8E95157B-07A2-415D-8FB0-C607BA863DA1}" type="pres">
      <dgm:prSet presAssocID="{ED34523C-1CF9-4984-8C6A-697ABFFB469A}" presName="node" presStyleLbl="node1" presStyleIdx="2" presStyleCnt="6">
        <dgm:presLayoutVars>
          <dgm:bulletEnabled val="1"/>
        </dgm:presLayoutVars>
      </dgm:prSet>
      <dgm:spPr/>
    </dgm:pt>
    <dgm:pt modelId="{74F96133-A0B2-4AD9-A06D-B470D93920A1}" type="pres">
      <dgm:prSet presAssocID="{67DFC47D-24B6-4FBF-AC62-2871F363564C}" presName="sibTrans" presStyleLbl="sibTrans1D1" presStyleIdx="2" presStyleCnt="5"/>
      <dgm:spPr/>
    </dgm:pt>
    <dgm:pt modelId="{068E0EF8-C3DA-4DE2-BB1E-5D411263DF29}" type="pres">
      <dgm:prSet presAssocID="{67DFC47D-24B6-4FBF-AC62-2871F363564C}" presName="connectorText" presStyleLbl="sibTrans1D1" presStyleIdx="2" presStyleCnt="5"/>
      <dgm:spPr/>
    </dgm:pt>
    <dgm:pt modelId="{0E4117D9-17DC-4812-9444-C3F37B8FEB17}" type="pres">
      <dgm:prSet presAssocID="{097D4B22-CFD0-47AF-94EB-9F0BFF69C725}" presName="node" presStyleLbl="node1" presStyleIdx="3" presStyleCnt="6">
        <dgm:presLayoutVars>
          <dgm:bulletEnabled val="1"/>
        </dgm:presLayoutVars>
      </dgm:prSet>
      <dgm:spPr/>
    </dgm:pt>
    <dgm:pt modelId="{E539E3FD-DFFC-4F96-AB19-918D60A55DFD}" type="pres">
      <dgm:prSet presAssocID="{9F7A4852-CC68-4B2B-8BED-5DECD22E7B75}" presName="sibTrans" presStyleLbl="sibTrans1D1" presStyleIdx="3" presStyleCnt="5"/>
      <dgm:spPr/>
    </dgm:pt>
    <dgm:pt modelId="{F418F23D-C811-4B49-89BE-32CD831AF82B}" type="pres">
      <dgm:prSet presAssocID="{9F7A4852-CC68-4B2B-8BED-5DECD22E7B75}" presName="connectorText" presStyleLbl="sibTrans1D1" presStyleIdx="3" presStyleCnt="5"/>
      <dgm:spPr/>
    </dgm:pt>
    <dgm:pt modelId="{3A070842-29BF-4306-8B80-F0198765C400}" type="pres">
      <dgm:prSet presAssocID="{A92FEA08-9C48-47D9-99FD-56E281557D49}" presName="node" presStyleLbl="node1" presStyleIdx="4" presStyleCnt="6">
        <dgm:presLayoutVars>
          <dgm:bulletEnabled val="1"/>
        </dgm:presLayoutVars>
      </dgm:prSet>
      <dgm:spPr/>
    </dgm:pt>
    <dgm:pt modelId="{0C168B99-B013-48CA-B79A-496EB07E5A34}" type="pres">
      <dgm:prSet presAssocID="{24F95C06-D25E-4913-9C39-A2C17BB0D054}" presName="sibTrans" presStyleLbl="sibTrans1D1" presStyleIdx="4" presStyleCnt="5"/>
      <dgm:spPr/>
    </dgm:pt>
    <dgm:pt modelId="{B6D72AF2-AC5A-48D6-B93F-81208CE471DE}" type="pres">
      <dgm:prSet presAssocID="{24F95C06-D25E-4913-9C39-A2C17BB0D054}" presName="connectorText" presStyleLbl="sibTrans1D1" presStyleIdx="4" presStyleCnt="5"/>
      <dgm:spPr/>
    </dgm:pt>
    <dgm:pt modelId="{37F803FA-6B58-4C7B-818A-67C81E5B4847}" type="pres">
      <dgm:prSet presAssocID="{6CA8DD37-C03C-41AE-B8E3-46559FC7967B}" presName="node" presStyleLbl="node1" presStyleIdx="5" presStyleCnt="6">
        <dgm:presLayoutVars>
          <dgm:bulletEnabled val="1"/>
        </dgm:presLayoutVars>
      </dgm:prSet>
      <dgm:spPr/>
    </dgm:pt>
  </dgm:ptLst>
  <dgm:cxnLst>
    <dgm:cxn modelId="{B0961313-4BD6-43C8-B15F-714D50196D44}" type="presOf" srcId="{9BAAAAAC-9E48-4E45-B85E-4A40F5C24838}" destId="{5B777FCD-F745-41F8-910E-A8A6514CA0D1}" srcOrd="0" destOrd="0" presId="urn:microsoft.com/office/officeart/2016/7/layout/RepeatingBendingProcessNew"/>
    <dgm:cxn modelId="{45C48B13-31B5-481D-8059-E5276BF4A894}" type="presOf" srcId="{B1BF22C3-21E6-4B90-978D-C3533C8C7333}" destId="{541E8527-0E2D-489D-B8E4-A347513535A2}" srcOrd="0" destOrd="0" presId="urn:microsoft.com/office/officeart/2016/7/layout/RepeatingBendingProcessNew"/>
    <dgm:cxn modelId="{62324A1E-C980-4842-8BBE-C6A4454593DB}" type="presOf" srcId="{C8718D03-49F9-42AE-84C0-C43F1CBED0B7}" destId="{5BBF9A63-B318-4521-8AB0-851309E13A49}" srcOrd="0" destOrd="0" presId="urn:microsoft.com/office/officeart/2016/7/layout/RepeatingBendingProcessNew"/>
    <dgm:cxn modelId="{7E18A123-E78D-44C1-87A2-03A8981A0ECA}" type="presOf" srcId="{0DB44A88-12F4-489E-AEB8-E72C5D3387CE}" destId="{6B275C91-FB3A-4723-A4A4-347E7E4CDC29}" srcOrd="1" destOrd="0" presId="urn:microsoft.com/office/officeart/2016/7/layout/RepeatingBendingProcessNew"/>
    <dgm:cxn modelId="{8A4D0326-0D24-4D0C-B098-CC42CD170E7A}" srcId="{9BAAAAAC-9E48-4E45-B85E-4A40F5C24838}" destId="{097D4B22-CFD0-47AF-94EB-9F0BFF69C725}" srcOrd="3" destOrd="0" parTransId="{CEAB18C2-EF30-4B83-9267-DFDDFFD56648}" sibTransId="{9F7A4852-CC68-4B2B-8BED-5DECD22E7B75}"/>
    <dgm:cxn modelId="{E6544727-3635-4420-A496-A40AF08F0229}" type="presOf" srcId="{9F7A4852-CC68-4B2B-8BED-5DECD22E7B75}" destId="{E539E3FD-DFFC-4F96-AB19-918D60A55DFD}" srcOrd="0" destOrd="0" presId="urn:microsoft.com/office/officeart/2016/7/layout/RepeatingBendingProcessNew"/>
    <dgm:cxn modelId="{308E1D38-0F52-47F9-B44C-302176338E8A}" type="presOf" srcId="{24F95C06-D25E-4913-9C39-A2C17BB0D054}" destId="{B6D72AF2-AC5A-48D6-B93F-81208CE471DE}" srcOrd="1" destOrd="0" presId="urn:microsoft.com/office/officeart/2016/7/layout/RepeatingBendingProcessNew"/>
    <dgm:cxn modelId="{7B82673D-FF83-41C1-B401-EE55B46C6387}" srcId="{9BAAAAAC-9E48-4E45-B85E-4A40F5C24838}" destId="{C8718D03-49F9-42AE-84C0-C43F1CBED0B7}" srcOrd="1" destOrd="0" parTransId="{8EE27C17-76E1-4CA7-9D60-E3567AB7EF44}" sibTransId="{B1BF22C3-21E6-4B90-978D-C3533C8C7333}"/>
    <dgm:cxn modelId="{94065765-4C7C-44BB-8DDB-A75BAC86E300}" type="presOf" srcId="{6CA8DD37-C03C-41AE-B8E3-46559FC7967B}" destId="{37F803FA-6B58-4C7B-818A-67C81E5B4847}" srcOrd="0" destOrd="0" presId="urn:microsoft.com/office/officeart/2016/7/layout/RepeatingBendingProcessNew"/>
    <dgm:cxn modelId="{20F39649-4416-4D75-9A09-7E5C58AB0F6E}" srcId="{9BAAAAAC-9E48-4E45-B85E-4A40F5C24838}" destId="{A92FEA08-9C48-47D9-99FD-56E281557D49}" srcOrd="4" destOrd="0" parTransId="{4BD32778-0D4A-4A68-9A38-4C9085BB8047}" sibTransId="{24F95C06-D25E-4913-9C39-A2C17BB0D054}"/>
    <dgm:cxn modelId="{B852694C-AB76-4822-8F16-227F262F296E}" type="presOf" srcId="{67DFC47D-24B6-4FBF-AC62-2871F363564C}" destId="{068E0EF8-C3DA-4DE2-BB1E-5D411263DF29}" srcOrd="1" destOrd="0" presId="urn:microsoft.com/office/officeart/2016/7/layout/RepeatingBendingProcessNew"/>
    <dgm:cxn modelId="{90F0E64E-7AF5-4571-8892-29FE2F22522D}" type="presOf" srcId="{B1BF22C3-21E6-4B90-978D-C3533C8C7333}" destId="{6465AAB4-69EA-4A5A-A1F5-2FCD0B36B625}" srcOrd="1" destOrd="0" presId="urn:microsoft.com/office/officeart/2016/7/layout/RepeatingBendingProcessNew"/>
    <dgm:cxn modelId="{3467C178-A0E8-4C7A-9A29-49FE825581DF}" type="presOf" srcId="{A92FEA08-9C48-47D9-99FD-56E281557D49}" destId="{3A070842-29BF-4306-8B80-F0198765C400}" srcOrd="0" destOrd="0" presId="urn:microsoft.com/office/officeart/2016/7/layout/RepeatingBendingProcessNew"/>
    <dgm:cxn modelId="{C342CE83-EB85-498D-9ECC-9A80E6473243}" type="presOf" srcId="{24F95C06-D25E-4913-9C39-A2C17BB0D054}" destId="{0C168B99-B013-48CA-B79A-496EB07E5A34}" srcOrd="0" destOrd="0" presId="urn:microsoft.com/office/officeart/2016/7/layout/RepeatingBendingProcessNew"/>
    <dgm:cxn modelId="{C9CDF08C-CB2D-4AA7-A062-C0E6140E4E02}" type="presOf" srcId="{67DFC47D-24B6-4FBF-AC62-2871F363564C}" destId="{74F96133-A0B2-4AD9-A06D-B470D93920A1}" srcOrd="0" destOrd="0" presId="urn:microsoft.com/office/officeart/2016/7/layout/RepeatingBendingProcessNew"/>
    <dgm:cxn modelId="{5626F38F-993A-4939-AE1D-9A3E90236A34}" type="presOf" srcId="{49F934EF-E146-47BE-A757-978CBF07800B}" destId="{70069EB6-8B21-4E63-9BB2-46574DBD80D2}" srcOrd="0" destOrd="0" presId="urn:microsoft.com/office/officeart/2016/7/layout/RepeatingBendingProcessNew"/>
    <dgm:cxn modelId="{E2624394-0BEA-4E47-9D0E-8D600C860038}" type="presOf" srcId="{ED34523C-1CF9-4984-8C6A-697ABFFB469A}" destId="{8E95157B-07A2-415D-8FB0-C607BA863DA1}" srcOrd="0" destOrd="0" presId="urn:microsoft.com/office/officeart/2016/7/layout/RepeatingBendingProcessNew"/>
    <dgm:cxn modelId="{E501CC9A-FFCD-4837-9A1B-81B9025CDE3F}" srcId="{9BAAAAAC-9E48-4E45-B85E-4A40F5C24838}" destId="{ED34523C-1CF9-4984-8C6A-697ABFFB469A}" srcOrd="2" destOrd="0" parTransId="{046C96DF-7C95-4021-B5FA-FD0C1ED742C7}" sibTransId="{67DFC47D-24B6-4FBF-AC62-2871F363564C}"/>
    <dgm:cxn modelId="{DF91DD9F-1A85-4D11-BF1C-99EC81081CDE}" type="presOf" srcId="{0DB44A88-12F4-489E-AEB8-E72C5D3387CE}" destId="{EA8E61BA-09D1-4956-B310-CFAAE436E33E}" srcOrd="0" destOrd="0" presId="urn:microsoft.com/office/officeart/2016/7/layout/RepeatingBendingProcessNew"/>
    <dgm:cxn modelId="{80E8B5AF-0266-4E3D-8AD9-08B4ED0FCA54}" srcId="{9BAAAAAC-9E48-4E45-B85E-4A40F5C24838}" destId="{6CA8DD37-C03C-41AE-B8E3-46559FC7967B}" srcOrd="5" destOrd="0" parTransId="{B8922D01-73DB-40F6-8F0B-B69D5C9FB15D}" sibTransId="{89BFE428-4823-4514-934F-656ECAF38F6B}"/>
    <dgm:cxn modelId="{6D421BE1-FA15-4803-A1F6-0EAF3740E84C}" type="presOf" srcId="{9F7A4852-CC68-4B2B-8BED-5DECD22E7B75}" destId="{F418F23D-C811-4B49-89BE-32CD831AF82B}" srcOrd="1" destOrd="0" presId="urn:microsoft.com/office/officeart/2016/7/layout/RepeatingBendingProcessNew"/>
    <dgm:cxn modelId="{7F0E22F1-D903-456B-B0CE-CD2F1EF74050}" type="presOf" srcId="{097D4B22-CFD0-47AF-94EB-9F0BFF69C725}" destId="{0E4117D9-17DC-4812-9444-C3F37B8FEB17}" srcOrd="0" destOrd="0" presId="urn:microsoft.com/office/officeart/2016/7/layout/RepeatingBendingProcessNew"/>
    <dgm:cxn modelId="{655423F2-853B-44EF-AAF3-15978A67B03B}" srcId="{9BAAAAAC-9E48-4E45-B85E-4A40F5C24838}" destId="{49F934EF-E146-47BE-A757-978CBF07800B}" srcOrd="0" destOrd="0" parTransId="{9A25B774-F1A0-44C8-9003-547A68EAE1A6}" sibTransId="{0DB44A88-12F4-489E-AEB8-E72C5D3387CE}"/>
    <dgm:cxn modelId="{E02DC33A-8C0D-4547-93C8-EA63396FE001}" type="presParOf" srcId="{5B777FCD-F745-41F8-910E-A8A6514CA0D1}" destId="{70069EB6-8B21-4E63-9BB2-46574DBD80D2}" srcOrd="0" destOrd="0" presId="urn:microsoft.com/office/officeart/2016/7/layout/RepeatingBendingProcessNew"/>
    <dgm:cxn modelId="{CFC794F9-09B5-4594-A03B-30F73466B612}" type="presParOf" srcId="{5B777FCD-F745-41F8-910E-A8A6514CA0D1}" destId="{EA8E61BA-09D1-4956-B310-CFAAE436E33E}" srcOrd="1" destOrd="0" presId="urn:microsoft.com/office/officeart/2016/7/layout/RepeatingBendingProcessNew"/>
    <dgm:cxn modelId="{F025E22E-2EB4-496B-A50C-75B8CA769799}" type="presParOf" srcId="{EA8E61BA-09D1-4956-B310-CFAAE436E33E}" destId="{6B275C91-FB3A-4723-A4A4-347E7E4CDC29}" srcOrd="0" destOrd="0" presId="urn:microsoft.com/office/officeart/2016/7/layout/RepeatingBendingProcessNew"/>
    <dgm:cxn modelId="{406F6CAF-D2F1-4EF9-BE16-CC5A313419A8}" type="presParOf" srcId="{5B777FCD-F745-41F8-910E-A8A6514CA0D1}" destId="{5BBF9A63-B318-4521-8AB0-851309E13A49}" srcOrd="2" destOrd="0" presId="urn:microsoft.com/office/officeart/2016/7/layout/RepeatingBendingProcessNew"/>
    <dgm:cxn modelId="{082CC83D-A53A-4BC8-B01F-733CF1898386}" type="presParOf" srcId="{5B777FCD-F745-41F8-910E-A8A6514CA0D1}" destId="{541E8527-0E2D-489D-B8E4-A347513535A2}" srcOrd="3" destOrd="0" presId="urn:microsoft.com/office/officeart/2016/7/layout/RepeatingBendingProcessNew"/>
    <dgm:cxn modelId="{C4468D94-630F-45AE-965A-9B8CD8D3C1C8}" type="presParOf" srcId="{541E8527-0E2D-489D-B8E4-A347513535A2}" destId="{6465AAB4-69EA-4A5A-A1F5-2FCD0B36B625}" srcOrd="0" destOrd="0" presId="urn:microsoft.com/office/officeart/2016/7/layout/RepeatingBendingProcessNew"/>
    <dgm:cxn modelId="{63935A8B-B520-4F2B-9C48-D47922374762}" type="presParOf" srcId="{5B777FCD-F745-41F8-910E-A8A6514CA0D1}" destId="{8E95157B-07A2-415D-8FB0-C607BA863DA1}" srcOrd="4" destOrd="0" presId="urn:microsoft.com/office/officeart/2016/7/layout/RepeatingBendingProcessNew"/>
    <dgm:cxn modelId="{070F276C-9949-4DE1-A090-6EE99F77180E}" type="presParOf" srcId="{5B777FCD-F745-41F8-910E-A8A6514CA0D1}" destId="{74F96133-A0B2-4AD9-A06D-B470D93920A1}" srcOrd="5" destOrd="0" presId="urn:microsoft.com/office/officeart/2016/7/layout/RepeatingBendingProcessNew"/>
    <dgm:cxn modelId="{319B6EA5-DBBD-4213-B29F-5D37590BADA0}" type="presParOf" srcId="{74F96133-A0B2-4AD9-A06D-B470D93920A1}" destId="{068E0EF8-C3DA-4DE2-BB1E-5D411263DF29}" srcOrd="0" destOrd="0" presId="urn:microsoft.com/office/officeart/2016/7/layout/RepeatingBendingProcessNew"/>
    <dgm:cxn modelId="{ACED2DCE-0C20-4DF7-94B9-2FEA8A3BAD05}" type="presParOf" srcId="{5B777FCD-F745-41F8-910E-A8A6514CA0D1}" destId="{0E4117D9-17DC-4812-9444-C3F37B8FEB17}" srcOrd="6" destOrd="0" presId="urn:microsoft.com/office/officeart/2016/7/layout/RepeatingBendingProcessNew"/>
    <dgm:cxn modelId="{627B0114-8876-4E32-BC0E-E0BCB1CB24B4}" type="presParOf" srcId="{5B777FCD-F745-41F8-910E-A8A6514CA0D1}" destId="{E539E3FD-DFFC-4F96-AB19-918D60A55DFD}" srcOrd="7" destOrd="0" presId="urn:microsoft.com/office/officeart/2016/7/layout/RepeatingBendingProcessNew"/>
    <dgm:cxn modelId="{D83D72F9-2728-4905-B055-6232F19D4F3D}" type="presParOf" srcId="{E539E3FD-DFFC-4F96-AB19-918D60A55DFD}" destId="{F418F23D-C811-4B49-89BE-32CD831AF82B}" srcOrd="0" destOrd="0" presId="urn:microsoft.com/office/officeart/2016/7/layout/RepeatingBendingProcessNew"/>
    <dgm:cxn modelId="{7D869FF8-6305-44EF-AD53-234C33E34130}" type="presParOf" srcId="{5B777FCD-F745-41F8-910E-A8A6514CA0D1}" destId="{3A070842-29BF-4306-8B80-F0198765C400}" srcOrd="8" destOrd="0" presId="urn:microsoft.com/office/officeart/2016/7/layout/RepeatingBendingProcessNew"/>
    <dgm:cxn modelId="{8F4BE9E7-2DDF-47CD-96C6-259F2F00E566}" type="presParOf" srcId="{5B777FCD-F745-41F8-910E-A8A6514CA0D1}" destId="{0C168B99-B013-48CA-B79A-496EB07E5A34}" srcOrd="9" destOrd="0" presId="urn:microsoft.com/office/officeart/2016/7/layout/RepeatingBendingProcessNew"/>
    <dgm:cxn modelId="{9F45EAF7-F99A-46B0-809F-A262EA4923C4}" type="presParOf" srcId="{0C168B99-B013-48CA-B79A-496EB07E5A34}" destId="{B6D72AF2-AC5A-48D6-B93F-81208CE471DE}" srcOrd="0" destOrd="0" presId="urn:microsoft.com/office/officeart/2016/7/layout/RepeatingBendingProcessNew"/>
    <dgm:cxn modelId="{8FEFCBCD-A27E-4A70-AE94-3588D99A6B1F}" type="presParOf" srcId="{5B777FCD-F745-41F8-910E-A8A6514CA0D1}" destId="{37F803FA-6B58-4C7B-818A-67C81E5B4847}"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27A8E9A-89BB-4F46-B96B-8B2617A824D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6AF900B-5BDE-4EE3-B25E-FBDBED24847B}">
      <dgm:prSet custT="1"/>
      <dgm:spPr>
        <a:solidFill>
          <a:schemeClr val="accent5">
            <a:lumMod val="75000"/>
          </a:schemeClr>
        </a:solidFill>
        <a:ln>
          <a:solidFill>
            <a:schemeClr val="accent5">
              <a:lumMod val="75000"/>
            </a:schemeClr>
          </a:solidFill>
        </a:ln>
      </dgm:spPr>
      <dgm:t>
        <a:bodyPr/>
        <a:lstStyle/>
        <a:p>
          <a:r>
            <a:rPr lang="en-US" sz="2400" b="1" i="0" u="none">
              <a:solidFill>
                <a:schemeClr val="bg1"/>
              </a:solidFill>
            </a:rPr>
            <a:t>Sell</a:t>
          </a:r>
        </a:p>
      </dgm:t>
    </dgm:pt>
    <dgm:pt modelId="{B6FC912B-B1EA-4371-A171-5B32ED58DF22}" type="parTrans" cxnId="{36A06B5B-B141-41FC-9C4B-AAB0B9075C12}">
      <dgm:prSet/>
      <dgm:spPr/>
      <dgm:t>
        <a:bodyPr/>
        <a:lstStyle/>
        <a:p>
          <a:endParaRPr lang="en-US"/>
        </a:p>
      </dgm:t>
    </dgm:pt>
    <dgm:pt modelId="{0B248D15-3DBA-4B78-B122-97B817F015BF}" type="sibTrans" cxnId="{36A06B5B-B141-41FC-9C4B-AAB0B9075C12}">
      <dgm:prSet/>
      <dgm:spPr/>
      <dgm:t>
        <a:bodyPr/>
        <a:lstStyle/>
        <a:p>
          <a:endParaRPr lang="en-US"/>
        </a:p>
      </dgm:t>
    </dgm:pt>
    <dgm:pt modelId="{9302A0D6-8A48-4402-B958-7B73C7DA1A3A}">
      <dgm:prSet/>
      <dgm:spPr>
        <a:ln>
          <a:solidFill>
            <a:schemeClr val="accent5">
              <a:lumMod val="75000"/>
            </a:schemeClr>
          </a:solidFill>
        </a:ln>
      </dgm:spPr>
      <dgm:t>
        <a:bodyPr/>
        <a:lstStyle/>
        <a:p>
          <a:pPr>
            <a:buFont typeface="Wingdings" panose="05000000000000000000" pitchFamily="2" charset="2"/>
            <a:buChar char="§"/>
          </a:pPr>
          <a:r>
            <a:rPr lang="en-US" b="1" i="0" u="none">
              <a:solidFill>
                <a:schemeClr val="accent5">
                  <a:lumMod val="75000"/>
                </a:schemeClr>
              </a:solidFill>
            </a:rPr>
            <a:t>Transfer provider number with the sell.</a:t>
          </a:r>
          <a:endParaRPr lang="en-US">
            <a:solidFill>
              <a:schemeClr val="accent5">
                <a:lumMod val="75000"/>
              </a:schemeClr>
            </a:solidFill>
          </a:endParaRPr>
        </a:p>
      </dgm:t>
    </dgm:pt>
    <dgm:pt modelId="{F7492BF9-774E-4FA6-8943-4367822A897D}" type="parTrans" cxnId="{815B996E-9947-4E77-9BE6-18B7F7EBCE95}">
      <dgm:prSet/>
      <dgm:spPr/>
      <dgm:t>
        <a:bodyPr/>
        <a:lstStyle/>
        <a:p>
          <a:endParaRPr lang="en-US"/>
        </a:p>
      </dgm:t>
    </dgm:pt>
    <dgm:pt modelId="{23ED7AF1-92CE-4B8B-81DE-A506C1389E42}" type="sibTrans" cxnId="{815B996E-9947-4E77-9BE6-18B7F7EBCE95}">
      <dgm:prSet/>
      <dgm:spPr/>
      <dgm:t>
        <a:bodyPr/>
        <a:lstStyle/>
        <a:p>
          <a:endParaRPr lang="en-US"/>
        </a:p>
      </dgm:t>
    </dgm:pt>
    <dgm:pt modelId="{4B5E6F00-0C09-419E-B214-C849DD4A99D1}">
      <dgm:prSet/>
      <dgm:spPr>
        <a:ln>
          <a:solidFill>
            <a:schemeClr val="accent5">
              <a:lumMod val="75000"/>
            </a:schemeClr>
          </a:solidFill>
        </a:ln>
      </dgm:spPr>
      <dgm:t>
        <a:bodyPr/>
        <a:lstStyle/>
        <a:p>
          <a:pPr>
            <a:buFont typeface="Wingdings" panose="05000000000000000000" pitchFamily="2" charset="2"/>
            <a:buChar char="§"/>
          </a:pPr>
          <a:r>
            <a:rPr lang="en-US" b="1">
              <a:solidFill>
                <a:schemeClr val="accent5">
                  <a:lumMod val="75000"/>
                </a:schemeClr>
              </a:solidFill>
            </a:rPr>
            <a:t>New owner submits a CHOW packet with OLTSS.</a:t>
          </a:r>
          <a:endParaRPr lang="en-US">
            <a:solidFill>
              <a:schemeClr val="accent5">
                <a:lumMod val="75000"/>
              </a:schemeClr>
            </a:solidFill>
          </a:endParaRPr>
        </a:p>
      </dgm:t>
    </dgm:pt>
    <dgm:pt modelId="{91014053-61AC-44F1-8425-495B552A91F4}" type="parTrans" cxnId="{0F92A829-3EAA-47FD-9A50-EA02CD632D69}">
      <dgm:prSet/>
      <dgm:spPr/>
      <dgm:t>
        <a:bodyPr/>
        <a:lstStyle/>
        <a:p>
          <a:endParaRPr lang="en-US"/>
        </a:p>
      </dgm:t>
    </dgm:pt>
    <dgm:pt modelId="{ABF141ED-2000-4DC4-B6EF-1F15D1F29C5D}" type="sibTrans" cxnId="{0F92A829-3EAA-47FD-9A50-EA02CD632D69}">
      <dgm:prSet/>
      <dgm:spPr/>
      <dgm:t>
        <a:bodyPr/>
        <a:lstStyle/>
        <a:p>
          <a:endParaRPr lang="en-US"/>
        </a:p>
      </dgm:t>
    </dgm:pt>
    <dgm:pt modelId="{A6126A4A-0A38-4F22-9845-F88A777BCFEC}">
      <dgm:prSet custT="1"/>
      <dgm:spPr>
        <a:solidFill>
          <a:schemeClr val="accent5">
            <a:lumMod val="75000"/>
          </a:schemeClr>
        </a:solidFill>
        <a:ln>
          <a:solidFill>
            <a:schemeClr val="accent5">
              <a:lumMod val="75000"/>
            </a:schemeClr>
          </a:solidFill>
        </a:ln>
      </dgm:spPr>
      <dgm:t>
        <a:bodyPr/>
        <a:lstStyle/>
        <a:p>
          <a:r>
            <a:rPr lang="en-US" sz="2400" b="1" i="0" u="none">
              <a:solidFill>
                <a:schemeClr val="bg1"/>
              </a:solidFill>
            </a:rPr>
            <a:t>Buy Out</a:t>
          </a:r>
        </a:p>
      </dgm:t>
    </dgm:pt>
    <dgm:pt modelId="{D383794D-3F18-4293-9293-0BD2F1E56E18}" type="parTrans" cxnId="{BDE76160-1848-437A-8984-782A2B32E660}">
      <dgm:prSet/>
      <dgm:spPr/>
      <dgm:t>
        <a:bodyPr/>
        <a:lstStyle/>
        <a:p>
          <a:endParaRPr lang="en-US"/>
        </a:p>
      </dgm:t>
    </dgm:pt>
    <dgm:pt modelId="{1233D326-95CE-42AD-8818-9BB3474B384C}" type="sibTrans" cxnId="{BDE76160-1848-437A-8984-782A2B32E660}">
      <dgm:prSet/>
      <dgm:spPr/>
      <dgm:t>
        <a:bodyPr/>
        <a:lstStyle/>
        <a:p>
          <a:endParaRPr lang="en-US"/>
        </a:p>
      </dgm:t>
    </dgm:pt>
    <dgm:pt modelId="{C17C5693-D5A9-4E23-9A27-787923AA4A31}">
      <dgm:prSet/>
      <dgm:spPr>
        <a:ln>
          <a:solidFill>
            <a:schemeClr val="accent5">
              <a:lumMod val="75000"/>
            </a:schemeClr>
          </a:solidFill>
        </a:ln>
      </dgm:spPr>
      <dgm:t>
        <a:bodyPr/>
        <a:lstStyle/>
        <a:p>
          <a:pPr>
            <a:buFont typeface="Wingdings" panose="05000000000000000000" pitchFamily="2" charset="2"/>
            <a:buChar char="§"/>
          </a:pPr>
          <a:r>
            <a:rPr lang="en-US" b="1" i="0" u="none">
              <a:solidFill>
                <a:schemeClr val="accent5">
                  <a:lumMod val="75000"/>
                </a:schemeClr>
              </a:solidFill>
            </a:rPr>
            <a:t>Terminate provider number</a:t>
          </a:r>
          <a:endParaRPr lang="en-US">
            <a:solidFill>
              <a:schemeClr val="accent5">
                <a:lumMod val="75000"/>
              </a:schemeClr>
            </a:solidFill>
          </a:endParaRPr>
        </a:p>
      </dgm:t>
    </dgm:pt>
    <dgm:pt modelId="{DB642EA3-5A59-40AA-A903-3EE7AF5E48DE}" type="parTrans" cxnId="{6E9F946B-21FE-4041-AC71-4CD025542337}">
      <dgm:prSet/>
      <dgm:spPr/>
      <dgm:t>
        <a:bodyPr/>
        <a:lstStyle/>
        <a:p>
          <a:endParaRPr lang="en-US"/>
        </a:p>
      </dgm:t>
    </dgm:pt>
    <dgm:pt modelId="{183CEECC-B863-4F1F-A781-525E8B8639B9}" type="sibTrans" cxnId="{6E9F946B-21FE-4041-AC71-4CD025542337}">
      <dgm:prSet/>
      <dgm:spPr/>
      <dgm:t>
        <a:bodyPr/>
        <a:lstStyle/>
        <a:p>
          <a:endParaRPr lang="en-US"/>
        </a:p>
      </dgm:t>
    </dgm:pt>
    <dgm:pt modelId="{B6558EA5-C820-4602-A076-33DB96CFD33B}">
      <dgm:prSet/>
      <dgm:spPr>
        <a:ln>
          <a:solidFill>
            <a:schemeClr val="accent5">
              <a:lumMod val="75000"/>
            </a:schemeClr>
          </a:solidFill>
        </a:ln>
      </dgm:spPr>
      <dgm:t>
        <a:bodyPr/>
        <a:lstStyle/>
        <a:p>
          <a:pPr>
            <a:buFont typeface="Wingdings" panose="05000000000000000000" pitchFamily="2" charset="2"/>
            <a:buChar char="§"/>
          </a:pPr>
          <a:r>
            <a:rPr lang="en-US" b="1">
              <a:solidFill>
                <a:schemeClr val="accent5">
                  <a:lumMod val="75000"/>
                </a:schemeClr>
              </a:solidFill>
            </a:rPr>
            <a:t>New owner applies for a new provider number.</a:t>
          </a:r>
          <a:endParaRPr lang="en-US">
            <a:solidFill>
              <a:schemeClr val="accent5">
                <a:lumMod val="75000"/>
              </a:schemeClr>
            </a:solidFill>
          </a:endParaRPr>
        </a:p>
      </dgm:t>
    </dgm:pt>
    <dgm:pt modelId="{1E6FA836-AC06-49C6-8B67-9A1382180BE5}" type="parTrans" cxnId="{A0431793-A790-4995-B0BC-012D47ABDAFF}">
      <dgm:prSet/>
      <dgm:spPr/>
      <dgm:t>
        <a:bodyPr/>
        <a:lstStyle/>
        <a:p>
          <a:endParaRPr lang="en-US"/>
        </a:p>
      </dgm:t>
    </dgm:pt>
    <dgm:pt modelId="{262314BF-2785-4170-B188-5A4C3CC8F068}" type="sibTrans" cxnId="{A0431793-A790-4995-B0BC-012D47ABDAFF}">
      <dgm:prSet/>
      <dgm:spPr/>
      <dgm:t>
        <a:bodyPr/>
        <a:lstStyle/>
        <a:p>
          <a:endParaRPr lang="en-US"/>
        </a:p>
      </dgm:t>
    </dgm:pt>
    <dgm:pt modelId="{3A3D9C53-3BAC-43E1-AD07-810F7750898F}">
      <dgm:prSet/>
      <dgm:spPr>
        <a:ln>
          <a:solidFill>
            <a:schemeClr val="accent5">
              <a:lumMod val="75000"/>
            </a:schemeClr>
          </a:solidFill>
        </a:ln>
      </dgm:spPr>
      <dgm:t>
        <a:bodyPr/>
        <a:lstStyle/>
        <a:p>
          <a:pPr>
            <a:buFont typeface="Wingdings" panose="05000000000000000000" pitchFamily="2" charset="2"/>
            <a:buChar char="§"/>
          </a:pPr>
          <a:r>
            <a:rPr lang="en-US" b="1">
              <a:solidFill>
                <a:schemeClr val="accent5">
                  <a:lumMod val="75000"/>
                </a:schemeClr>
              </a:solidFill>
            </a:rPr>
            <a:t>New owner must meet the requirement of being established and providing services for one (1) year for the service type applying for.</a:t>
          </a:r>
          <a:endParaRPr lang="en-US">
            <a:solidFill>
              <a:schemeClr val="accent5">
                <a:lumMod val="75000"/>
              </a:schemeClr>
            </a:solidFill>
          </a:endParaRPr>
        </a:p>
      </dgm:t>
    </dgm:pt>
    <dgm:pt modelId="{AA8851FD-AAA7-4684-BD06-749CF827C659}" type="parTrans" cxnId="{5A56A01E-709B-4E40-8D18-92CD9D2B703D}">
      <dgm:prSet/>
      <dgm:spPr/>
      <dgm:t>
        <a:bodyPr/>
        <a:lstStyle/>
        <a:p>
          <a:endParaRPr lang="en-US"/>
        </a:p>
      </dgm:t>
    </dgm:pt>
    <dgm:pt modelId="{0CD5D612-E8E5-459C-98D9-053AC33394E6}" type="sibTrans" cxnId="{5A56A01E-709B-4E40-8D18-92CD9D2B703D}">
      <dgm:prSet/>
      <dgm:spPr/>
      <dgm:t>
        <a:bodyPr/>
        <a:lstStyle/>
        <a:p>
          <a:endParaRPr lang="en-US"/>
        </a:p>
      </dgm:t>
    </dgm:pt>
    <dgm:pt modelId="{CE3D7A1E-16E1-472C-A582-84782F3828AC}">
      <dgm:prSet/>
      <dgm:spPr>
        <a:ln>
          <a:solidFill>
            <a:schemeClr val="accent5">
              <a:lumMod val="75000"/>
            </a:schemeClr>
          </a:solidFill>
        </a:ln>
      </dgm:spPr>
      <dgm:t>
        <a:bodyPr/>
        <a:lstStyle/>
        <a:p>
          <a:pPr>
            <a:buFont typeface="Wingdings" panose="05000000000000000000" pitchFamily="2" charset="2"/>
            <a:buChar char="§"/>
          </a:pPr>
          <a:r>
            <a:rPr lang="en-US" b="1">
              <a:solidFill>
                <a:schemeClr val="accent5">
                  <a:lumMod val="75000"/>
                </a:schemeClr>
              </a:solidFill>
            </a:rPr>
            <a:t>Begin the provider enrollment process through OLTSS.</a:t>
          </a:r>
          <a:endParaRPr lang="en-US">
            <a:solidFill>
              <a:schemeClr val="accent5">
                <a:lumMod val="75000"/>
              </a:schemeClr>
            </a:solidFill>
          </a:endParaRPr>
        </a:p>
      </dgm:t>
    </dgm:pt>
    <dgm:pt modelId="{5FD19EB9-74B6-453F-BF2F-0926D3ECD61C}" type="parTrans" cxnId="{ADEA837D-611E-445B-BD67-1E4F1EA50D8C}">
      <dgm:prSet/>
      <dgm:spPr/>
      <dgm:t>
        <a:bodyPr/>
        <a:lstStyle/>
        <a:p>
          <a:endParaRPr lang="en-US"/>
        </a:p>
      </dgm:t>
    </dgm:pt>
    <dgm:pt modelId="{340B7491-CF0A-4DB4-AD06-C1B83EF76FE7}" type="sibTrans" cxnId="{ADEA837D-611E-445B-BD67-1E4F1EA50D8C}">
      <dgm:prSet/>
      <dgm:spPr/>
      <dgm:t>
        <a:bodyPr/>
        <a:lstStyle/>
        <a:p>
          <a:endParaRPr lang="en-US"/>
        </a:p>
      </dgm:t>
    </dgm:pt>
    <dgm:pt modelId="{B54163A5-B06A-4C1D-8A3E-32CFE4B4AFD9}">
      <dgm:prSet/>
      <dgm:spPr>
        <a:ln>
          <a:solidFill>
            <a:schemeClr val="accent5">
              <a:lumMod val="75000"/>
            </a:schemeClr>
          </a:solidFill>
        </a:ln>
      </dgm:spPr>
      <dgm:t>
        <a:bodyPr/>
        <a:lstStyle/>
        <a:p>
          <a:pPr>
            <a:buFont typeface="Wingdings" panose="05000000000000000000" pitchFamily="2" charset="2"/>
            <a:buChar char="§"/>
          </a:pPr>
          <a:r>
            <a:rPr lang="en-US" b="1">
              <a:solidFill>
                <a:schemeClr val="accent5">
                  <a:lumMod val="75000"/>
                </a:schemeClr>
              </a:solidFill>
            </a:rPr>
            <a:t>Beneficiary files remain with the previous owner(s) who is responsible for any past or future audits findings.</a:t>
          </a:r>
          <a:endParaRPr lang="en-US">
            <a:solidFill>
              <a:schemeClr val="accent5">
                <a:lumMod val="75000"/>
              </a:schemeClr>
            </a:solidFill>
          </a:endParaRPr>
        </a:p>
      </dgm:t>
    </dgm:pt>
    <dgm:pt modelId="{57A53471-ED8C-4F1F-8164-A059BEF64005}" type="parTrans" cxnId="{3F9D7B54-719C-4953-8DC1-DA036D6AED69}">
      <dgm:prSet/>
      <dgm:spPr/>
      <dgm:t>
        <a:bodyPr/>
        <a:lstStyle/>
        <a:p>
          <a:endParaRPr lang="en-US"/>
        </a:p>
      </dgm:t>
    </dgm:pt>
    <dgm:pt modelId="{DD967719-2264-493E-A262-F55A8C303A3F}" type="sibTrans" cxnId="{3F9D7B54-719C-4953-8DC1-DA036D6AED69}">
      <dgm:prSet/>
      <dgm:spPr/>
      <dgm:t>
        <a:bodyPr/>
        <a:lstStyle/>
        <a:p>
          <a:endParaRPr lang="en-US"/>
        </a:p>
      </dgm:t>
    </dgm:pt>
    <dgm:pt modelId="{66530903-54A6-412A-969D-F7555F115F4E}">
      <dgm:prSet/>
      <dgm:spPr>
        <a:ln>
          <a:solidFill>
            <a:schemeClr val="accent5">
              <a:lumMod val="75000"/>
            </a:schemeClr>
          </a:solidFill>
        </a:ln>
      </dgm:spPr>
      <dgm:t>
        <a:bodyPr/>
        <a:lstStyle/>
        <a:p>
          <a:pPr>
            <a:buFont typeface="Wingdings" panose="05000000000000000000" pitchFamily="2" charset="2"/>
            <a:buChar char="§"/>
          </a:pPr>
          <a:r>
            <a:rPr lang="en-US" b="1">
              <a:solidFill>
                <a:schemeClr val="accent5">
                  <a:lumMod val="75000"/>
                </a:schemeClr>
              </a:solidFill>
            </a:rPr>
            <a:t>Beneficiary files transfers with the provider number to the new owner(s). The new owner is responsible for any past (5 years) or future audit findings. </a:t>
          </a:r>
          <a:endParaRPr lang="en-US">
            <a:solidFill>
              <a:schemeClr val="accent5">
                <a:lumMod val="75000"/>
              </a:schemeClr>
            </a:solidFill>
          </a:endParaRPr>
        </a:p>
      </dgm:t>
    </dgm:pt>
    <dgm:pt modelId="{AF687CDB-2045-44DD-8EBF-E2D8D78C35D6}" type="parTrans" cxnId="{8A9964A8-5F0D-43FC-BB4A-A742774FB036}">
      <dgm:prSet/>
      <dgm:spPr/>
      <dgm:t>
        <a:bodyPr/>
        <a:lstStyle/>
        <a:p>
          <a:endParaRPr lang="en-US"/>
        </a:p>
      </dgm:t>
    </dgm:pt>
    <dgm:pt modelId="{FA372546-F505-408A-9F37-377E339ED6DE}" type="sibTrans" cxnId="{8A9964A8-5F0D-43FC-BB4A-A742774FB036}">
      <dgm:prSet/>
      <dgm:spPr/>
      <dgm:t>
        <a:bodyPr/>
        <a:lstStyle/>
        <a:p>
          <a:endParaRPr lang="en-US"/>
        </a:p>
      </dgm:t>
    </dgm:pt>
    <dgm:pt modelId="{4942F012-1CEC-4715-A72D-85D708F04306}" type="pres">
      <dgm:prSet presAssocID="{527A8E9A-89BB-4F46-B96B-8B2617A824DA}" presName="linear" presStyleCnt="0">
        <dgm:presLayoutVars>
          <dgm:dir/>
          <dgm:animLvl val="lvl"/>
          <dgm:resizeHandles val="exact"/>
        </dgm:presLayoutVars>
      </dgm:prSet>
      <dgm:spPr/>
    </dgm:pt>
    <dgm:pt modelId="{C808C60B-979B-40A6-8367-E3BD8AA0B30F}" type="pres">
      <dgm:prSet presAssocID="{C6AF900B-5BDE-4EE3-B25E-FBDBED24847B}" presName="parentLin" presStyleCnt="0"/>
      <dgm:spPr/>
    </dgm:pt>
    <dgm:pt modelId="{1BF8BDE2-407A-493E-968B-930230C3173B}" type="pres">
      <dgm:prSet presAssocID="{C6AF900B-5BDE-4EE3-B25E-FBDBED24847B}" presName="parentLeftMargin" presStyleLbl="node1" presStyleIdx="0" presStyleCnt="2"/>
      <dgm:spPr/>
    </dgm:pt>
    <dgm:pt modelId="{A3E9CB68-1365-4189-8F3B-488B2ADE275A}" type="pres">
      <dgm:prSet presAssocID="{C6AF900B-5BDE-4EE3-B25E-FBDBED24847B}" presName="parentText" presStyleLbl="node1" presStyleIdx="0" presStyleCnt="2">
        <dgm:presLayoutVars>
          <dgm:chMax val="0"/>
          <dgm:bulletEnabled val="1"/>
        </dgm:presLayoutVars>
      </dgm:prSet>
      <dgm:spPr/>
    </dgm:pt>
    <dgm:pt modelId="{33B71C4E-C7FF-4781-A315-22192C6BE3A9}" type="pres">
      <dgm:prSet presAssocID="{C6AF900B-5BDE-4EE3-B25E-FBDBED24847B}" presName="negativeSpace" presStyleCnt="0"/>
      <dgm:spPr/>
    </dgm:pt>
    <dgm:pt modelId="{7FE64A26-C097-4E2F-956C-50FE2F947202}" type="pres">
      <dgm:prSet presAssocID="{C6AF900B-5BDE-4EE3-B25E-FBDBED24847B}" presName="childText" presStyleLbl="conFgAcc1" presStyleIdx="0" presStyleCnt="2">
        <dgm:presLayoutVars>
          <dgm:bulletEnabled val="1"/>
        </dgm:presLayoutVars>
      </dgm:prSet>
      <dgm:spPr/>
    </dgm:pt>
    <dgm:pt modelId="{B953D15E-669E-4839-B537-F030EB988C08}" type="pres">
      <dgm:prSet presAssocID="{0B248D15-3DBA-4B78-B122-97B817F015BF}" presName="spaceBetweenRectangles" presStyleCnt="0"/>
      <dgm:spPr/>
    </dgm:pt>
    <dgm:pt modelId="{B086E794-0E93-496A-8FC2-63D2A2032FBA}" type="pres">
      <dgm:prSet presAssocID="{A6126A4A-0A38-4F22-9845-F88A777BCFEC}" presName="parentLin" presStyleCnt="0"/>
      <dgm:spPr/>
    </dgm:pt>
    <dgm:pt modelId="{A5469185-390F-4E61-8117-9D59B99948C3}" type="pres">
      <dgm:prSet presAssocID="{A6126A4A-0A38-4F22-9845-F88A777BCFEC}" presName="parentLeftMargin" presStyleLbl="node1" presStyleIdx="0" presStyleCnt="2"/>
      <dgm:spPr/>
    </dgm:pt>
    <dgm:pt modelId="{735A1208-39A2-427E-A3F5-E4C3210347CE}" type="pres">
      <dgm:prSet presAssocID="{A6126A4A-0A38-4F22-9845-F88A777BCFEC}" presName="parentText" presStyleLbl="node1" presStyleIdx="1" presStyleCnt="2">
        <dgm:presLayoutVars>
          <dgm:chMax val="0"/>
          <dgm:bulletEnabled val="1"/>
        </dgm:presLayoutVars>
      </dgm:prSet>
      <dgm:spPr/>
    </dgm:pt>
    <dgm:pt modelId="{3CC39985-BB41-4869-84E6-CC0803C5D682}" type="pres">
      <dgm:prSet presAssocID="{A6126A4A-0A38-4F22-9845-F88A777BCFEC}" presName="negativeSpace" presStyleCnt="0"/>
      <dgm:spPr/>
    </dgm:pt>
    <dgm:pt modelId="{0C70304F-9CE7-4FA7-B273-0A0747F20E37}" type="pres">
      <dgm:prSet presAssocID="{A6126A4A-0A38-4F22-9845-F88A777BCFEC}" presName="childText" presStyleLbl="conFgAcc1" presStyleIdx="1" presStyleCnt="2">
        <dgm:presLayoutVars>
          <dgm:bulletEnabled val="1"/>
        </dgm:presLayoutVars>
      </dgm:prSet>
      <dgm:spPr/>
    </dgm:pt>
  </dgm:ptLst>
  <dgm:cxnLst>
    <dgm:cxn modelId="{FFBA3806-4903-4E1A-9862-5774DFA98FA5}" type="presOf" srcId="{C6AF900B-5BDE-4EE3-B25E-FBDBED24847B}" destId="{A3E9CB68-1365-4189-8F3B-488B2ADE275A}" srcOrd="1" destOrd="0" presId="urn:microsoft.com/office/officeart/2005/8/layout/list1"/>
    <dgm:cxn modelId="{5A56A01E-709B-4E40-8D18-92CD9D2B703D}" srcId="{B6558EA5-C820-4602-A076-33DB96CFD33B}" destId="{3A3D9C53-3BAC-43E1-AD07-810F7750898F}" srcOrd="0" destOrd="0" parTransId="{AA8851FD-AAA7-4684-BD06-749CF827C659}" sibTransId="{0CD5D612-E8E5-459C-98D9-053AC33394E6}"/>
    <dgm:cxn modelId="{BE4D7620-BA2E-4305-BA06-48EF26C87396}" type="presOf" srcId="{4B5E6F00-0C09-419E-B214-C849DD4A99D1}" destId="{7FE64A26-C097-4E2F-956C-50FE2F947202}" srcOrd="0" destOrd="2" presId="urn:microsoft.com/office/officeart/2005/8/layout/list1"/>
    <dgm:cxn modelId="{0F92A829-3EAA-47FD-9A50-EA02CD632D69}" srcId="{C6AF900B-5BDE-4EE3-B25E-FBDBED24847B}" destId="{4B5E6F00-0C09-419E-B214-C849DD4A99D1}" srcOrd="2" destOrd="0" parTransId="{91014053-61AC-44F1-8425-495B552A91F4}" sibTransId="{ABF141ED-2000-4DC4-B6EF-1F15D1F29C5D}"/>
    <dgm:cxn modelId="{0BFB3E3D-E4A9-48D1-AE3D-75918CD95703}" type="presOf" srcId="{B54163A5-B06A-4C1D-8A3E-32CFE4B4AFD9}" destId="{0C70304F-9CE7-4FA7-B273-0A0747F20E37}" srcOrd="0" destOrd="1" presId="urn:microsoft.com/office/officeart/2005/8/layout/list1"/>
    <dgm:cxn modelId="{36A06B5B-B141-41FC-9C4B-AAB0B9075C12}" srcId="{527A8E9A-89BB-4F46-B96B-8B2617A824DA}" destId="{C6AF900B-5BDE-4EE3-B25E-FBDBED24847B}" srcOrd="0" destOrd="0" parTransId="{B6FC912B-B1EA-4371-A171-5B32ED58DF22}" sibTransId="{0B248D15-3DBA-4B78-B122-97B817F015BF}"/>
    <dgm:cxn modelId="{BDE76160-1848-437A-8984-782A2B32E660}" srcId="{527A8E9A-89BB-4F46-B96B-8B2617A824DA}" destId="{A6126A4A-0A38-4F22-9845-F88A777BCFEC}" srcOrd="1" destOrd="0" parTransId="{D383794D-3F18-4293-9293-0BD2F1E56E18}" sibTransId="{1233D326-95CE-42AD-8818-9BB3474B384C}"/>
    <dgm:cxn modelId="{6E9F946B-21FE-4041-AC71-4CD025542337}" srcId="{A6126A4A-0A38-4F22-9845-F88A777BCFEC}" destId="{C17C5693-D5A9-4E23-9A27-787923AA4A31}" srcOrd="0" destOrd="0" parTransId="{DB642EA3-5A59-40AA-A903-3EE7AF5E48DE}" sibTransId="{183CEECC-B863-4F1F-A781-525E8B8639B9}"/>
    <dgm:cxn modelId="{815B996E-9947-4E77-9BE6-18B7F7EBCE95}" srcId="{C6AF900B-5BDE-4EE3-B25E-FBDBED24847B}" destId="{9302A0D6-8A48-4402-B958-7B73C7DA1A3A}" srcOrd="0" destOrd="0" parTransId="{F7492BF9-774E-4FA6-8943-4367822A897D}" sibTransId="{23ED7AF1-92CE-4B8B-81DE-A506C1389E42}"/>
    <dgm:cxn modelId="{63AEDF4F-A332-47B2-83A0-C5364D02D014}" type="presOf" srcId="{B6558EA5-C820-4602-A076-33DB96CFD33B}" destId="{0C70304F-9CE7-4FA7-B273-0A0747F20E37}" srcOrd="0" destOrd="2" presId="urn:microsoft.com/office/officeart/2005/8/layout/list1"/>
    <dgm:cxn modelId="{3F9D7B54-719C-4953-8DC1-DA036D6AED69}" srcId="{A6126A4A-0A38-4F22-9845-F88A777BCFEC}" destId="{B54163A5-B06A-4C1D-8A3E-32CFE4B4AFD9}" srcOrd="1" destOrd="0" parTransId="{57A53471-ED8C-4F1F-8164-A059BEF64005}" sibTransId="{DD967719-2264-493E-A262-F55A8C303A3F}"/>
    <dgm:cxn modelId="{C7743478-9954-4B86-8CBA-B90C27BCDEBB}" type="presOf" srcId="{3A3D9C53-3BAC-43E1-AD07-810F7750898F}" destId="{0C70304F-9CE7-4FA7-B273-0A0747F20E37}" srcOrd="0" destOrd="3" presId="urn:microsoft.com/office/officeart/2005/8/layout/list1"/>
    <dgm:cxn modelId="{ADEA837D-611E-445B-BD67-1E4F1EA50D8C}" srcId="{A6126A4A-0A38-4F22-9845-F88A777BCFEC}" destId="{CE3D7A1E-16E1-472C-A582-84782F3828AC}" srcOrd="3" destOrd="0" parTransId="{5FD19EB9-74B6-453F-BF2F-0926D3ECD61C}" sibTransId="{340B7491-CF0A-4DB4-AD06-C1B83EF76FE7}"/>
    <dgm:cxn modelId="{05E0D37E-F6DA-48B5-B413-834B4D34DED3}" type="presOf" srcId="{C6AF900B-5BDE-4EE3-B25E-FBDBED24847B}" destId="{1BF8BDE2-407A-493E-968B-930230C3173B}" srcOrd="0" destOrd="0" presId="urn:microsoft.com/office/officeart/2005/8/layout/list1"/>
    <dgm:cxn modelId="{7C872F82-5BF1-4E43-8C3E-BEFF50068C19}" type="presOf" srcId="{C17C5693-D5A9-4E23-9A27-787923AA4A31}" destId="{0C70304F-9CE7-4FA7-B273-0A0747F20E37}" srcOrd="0" destOrd="0" presId="urn:microsoft.com/office/officeart/2005/8/layout/list1"/>
    <dgm:cxn modelId="{8B75AD91-D71E-4F3A-BC7D-2F4292F6F2FC}" type="presOf" srcId="{527A8E9A-89BB-4F46-B96B-8B2617A824DA}" destId="{4942F012-1CEC-4715-A72D-85D708F04306}" srcOrd="0" destOrd="0" presId="urn:microsoft.com/office/officeart/2005/8/layout/list1"/>
    <dgm:cxn modelId="{A0431793-A790-4995-B0BC-012D47ABDAFF}" srcId="{A6126A4A-0A38-4F22-9845-F88A777BCFEC}" destId="{B6558EA5-C820-4602-A076-33DB96CFD33B}" srcOrd="2" destOrd="0" parTransId="{1E6FA836-AC06-49C6-8B67-9A1382180BE5}" sibTransId="{262314BF-2785-4170-B188-5A4C3CC8F068}"/>
    <dgm:cxn modelId="{EFFAF9A5-19FD-4D63-B852-E0767BF679D7}" type="presOf" srcId="{66530903-54A6-412A-969D-F7555F115F4E}" destId="{7FE64A26-C097-4E2F-956C-50FE2F947202}" srcOrd="0" destOrd="1" presId="urn:microsoft.com/office/officeart/2005/8/layout/list1"/>
    <dgm:cxn modelId="{8A9964A8-5F0D-43FC-BB4A-A742774FB036}" srcId="{C6AF900B-5BDE-4EE3-B25E-FBDBED24847B}" destId="{66530903-54A6-412A-969D-F7555F115F4E}" srcOrd="1" destOrd="0" parTransId="{AF687CDB-2045-44DD-8EBF-E2D8D78C35D6}" sibTransId="{FA372546-F505-408A-9F37-377E339ED6DE}"/>
    <dgm:cxn modelId="{BB82B8A9-BA79-48AB-A0F5-305796C5CD99}" type="presOf" srcId="{A6126A4A-0A38-4F22-9845-F88A777BCFEC}" destId="{A5469185-390F-4E61-8117-9D59B99948C3}" srcOrd="0" destOrd="0" presId="urn:microsoft.com/office/officeart/2005/8/layout/list1"/>
    <dgm:cxn modelId="{E24920BE-5F4B-4408-9636-562BD86CFDD2}" type="presOf" srcId="{A6126A4A-0A38-4F22-9845-F88A777BCFEC}" destId="{735A1208-39A2-427E-A3F5-E4C3210347CE}" srcOrd="1" destOrd="0" presId="urn:microsoft.com/office/officeart/2005/8/layout/list1"/>
    <dgm:cxn modelId="{9E3FDFDC-BF45-4935-A431-229D921B86EA}" type="presOf" srcId="{9302A0D6-8A48-4402-B958-7B73C7DA1A3A}" destId="{7FE64A26-C097-4E2F-956C-50FE2F947202}" srcOrd="0" destOrd="0" presId="urn:microsoft.com/office/officeart/2005/8/layout/list1"/>
    <dgm:cxn modelId="{4FC824E0-7463-491E-B73F-5B4CCC553124}" type="presOf" srcId="{CE3D7A1E-16E1-472C-A582-84782F3828AC}" destId="{0C70304F-9CE7-4FA7-B273-0A0747F20E37}" srcOrd="0" destOrd="4" presId="urn:microsoft.com/office/officeart/2005/8/layout/list1"/>
    <dgm:cxn modelId="{BAAB2F1B-8EF7-42F0-89BC-2B8093B5A5DB}" type="presParOf" srcId="{4942F012-1CEC-4715-A72D-85D708F04306}" destId="{C808C60B-979B-40A6-8367-E3BD8AA0B30F}" srcOrd="0" destOrd="0" presId="urn:microsoft.com/office/officeart/2005/8/layout/list1"/>
    <dgm:cxn modelId="{6172B4C9-3A53-4D00-B2E8-C7D209F5E02A}" type="presParOf" srcId="{C808C60B-979B-40A6-8367-E3BD8AA0B30F}" destId="{1BF8BDE2-407A-493E-968B-930230C3173B}" srcOrd="0" destOrd="0" presId="urn:microsoft.com/office/officeart/2005/8/layout/list1"/>
    <dgm:cxn modelId="{3C320C25-6175-4A8F-AA46-B6051C0A904A}" type="presParOf" srcId="{C808C60B-979B-40A6-8367-E3BD8AA0B30F}" destId="{A3E9CB68-1365-4189-8F3B-488B2ADE275A}" srcOrd="1" destOrd="0" presId="urn:microsoft.com/office/officeart/2005/8/layout/list1"/>
    <dgm:cxn modelId="{181EF1D7-136B-4FEC-B42E-875EFEA8F55B}" type="presParOf" srcId="{4942F012-1CEC-4715-A72D-85D708F04306}" destId="{33B71C4E-C7FF-4781-A315-22192C6BE3A9}" srcOrd="1" destOrd="0" presId="urn:microsoft.com/office/officeart/2005/8/layout/list1"/>
    <dgm:cxn modelId="{2AE1C9E2-6A29-4FAE-A38A-8ACC30FE1180}" type="presParOf" srcId="{4942F012-1CEC-4715-A72D-85D708F04306}" destId="{7FE64A26-C097-4E2F-956C-50FE2F947202}" srcOrd="2" destOrd="0" presId="urn:microsoft.com/office/officeart/2005/8/layout/list1"/>
    <dgm:cxn modelId="{31368073-CA90-44D0-8E37-D4842A27DEC3}" type="presParOf" srcId="{4942F012-1CEC-4715-A72D-85D708F04306}" destId="{B953D15E-669E-4839-B537-F030EB988C08}" srcOrd="3" destOrd="0" presId="urn:microsoft.com/office/officeart/2005/8/layout/list1"/>
    <dgm:cxn modelId="{5BEBD20D-4838-4AEF-8BE2-18E581604178}" type="presParOf" srcId="{4942F012-1CEC-4715-A72D-85D708F04306}" destId="{B086E794-0E93-496A-8FC2-63D2A2032FBA}" srcOrd="4" destOrd="0" presId="urn:microsoft.com/office/officeart/2005/8/layout/list1"/>
    <dgm:cxn modelId="{950F790D-4744-491C-B99D-2E8925F7AFDD}" type="presParOf" srcId="{B086E794-0E93-496A-8FC2-63D2A2032FBA}" destId="{A5469185-390F-4E61-8117-9D59B99948C3}" srcOrd="0" destOrd="0" presId="urn:microsoft.com/office/officeart/2005/8/layout/list1"/>
    <dgm:cxn modelId="{3A5C6B58-0B5A-4238-903F-F3C5FEA809CE}" type="presParOf" srcId="{B086E794-0E93-496A-8FC2-63D2A2032FBA}" destId="{735A1208-39A2-427E-A3F5-E4C3210347CE}" srcOrd="1" destOrd="0" presId="urn:microsoft.com/office/officeart/2005/8/layout/list1"/>
    <dgm:cxn modelId="{10B9C6E3-8F3E-4B38-9139-0F2FAC988AA6}" type="presParOf" srcId="{4942F012-1CEC-4715-A72D-85D708F04306}" destId="{3CC39985-BB41-4869-84E6-CC0803C5D682}" srcOrd="5" destOrd="0" presId="urn:microsoft.com/office/officeart/2005/8/layout/list1"/>
    <dgm:cxn modelId="{F1F8299C-2E66-4BD7-9155-D17D90DE03E4}" type="presParOf" srcId="{4942F012-1CEC-4715-A72D-85D708F04306}" destId="{0C70304F-9CE7-4FA7-B273-0A0747F20E37}"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7773AF3-4834-4CB8-A1EA-CC379D754254}" type="doc">
      <dgm:prSet loTypeId="urn:microsoft.com/office/officeart/2005/8/layout/vList2" loCatId="list" qsTypeId="urn:microsoft.com/office/officeart/2005/8/quickstyle/simple1" qsCatId="simple" csTypeId="urn:microsoft.com/office/officeart/2005/8/colors/accent5_3" csCatId="accent5" phldr="1"/>
      <dgm:spPr/>
      <dgm:t>
        <a:bodyPr/>
        <a:lstStyle/>
        <a:p>
          <a:endParaRPr lang="en-US"/>
        </a:p>
      </dgm:t>
    </dgm:pt>
    <dgm:pt modelId="{B19CF641-9A58-4EA3-B541-5DC4BDEE418B}">
      <dgm:prSet phldrT="[Text]" custT="1"/>
      <dgm:spPr>
        <a:effectLst>
          <a:glow rad="63500">
            <a:schemeClr val="accent5">
              <a:satMod val="175000"/>
              <a:alpha val="40000"/>
            </a:schemeClr>
          </a:glow>
        </a:effectLst>
      </dgm:spPr>
      <dgm:t>
        <a:bodyPr/>
        <a:lstStyle/>
        <a:p>
          <a:pPr algn="l"/>
          <a:r>
            <a:rPr lang="en-US" sz="2000" b="1"/>
            <a:t>If in the market to relocate, the LTSS Office can complete a virtual site visit to ensure that the new location meets the requirements for PCS-IHR before the owner signs a new lease agreement or purchase</a:t>
          </a:r>
        </a:p>
      </dgm:t>
    </dgm:pt>
    <dgm:pt modelId="{BCD76B4B-BA06-4C97-AF98-27D051DDCDD0}" type="parTrans" cxnId="{51D96CB9-7E8C-4365-B15E-3C83581EB1EA}">
      <dgm:prSet/>
      <dgm:spPr/>
      <dgm:t>
        <a:bodyPr/>
        <a:lstStyle/>
        <a:p>
          <a:endParaRPr lang="en-US"/>
        </a:p>
      </dgm:t>
    </dgm:pt>
    <dgm:pt modelId="{3009C96A-D4A8-4C6B-B32B-FE26515F7AF0}" type="sibTrans" cxnId="{51D96CB9-7E8C-4365-B15E-3C83581EB1EA}">
      <dgm:prSet/>
      <dgm:spPr/>
      <dgm:t>
        <a:bodyPr/>
        <a:lstStyle/>
        <a:p>
          <a:endParaRPr lang="en-US"/>
        </a:p>
      </dgm:t>
    </dgm:pt>
    <dgm:pt modelId="{DA616D26-F1FA-45A5-B8A4-00EDD733A181}" type="pres">
      <dgm:prSet presAssocID="{B7773AF3-4834-4CB8-A1EA-CC379D754254}" presName="linear" presStyleCnt="0">
        <dgm:presLayoutVars>
          <dgm:animLvl val="lvl"/>
          <dgm:resizeHandles val="exact"/>
        </dgm:presLayoutVars>
      </dgm:prSet>
      <dgm:spPr/>
    </dgm:pt>
    <dgm:pt modelId="{47C28A5B-10FB-41EC-8B12-866F102FFA46}" type="pres">
      <dgm:prSet presAssocID="{B19CF641-9A58-4EA3-B541-5DC4BDEE418B}" presName="parentText" presStyleLbl="node1" presStyleIdx="0" presStyleCnt="1" custScaleY="522589" custLinFactNeighborX="-4861" custLinFactNeighborY="17">
        <dgm:presLayoutVars>
          <dgm:chMax val="0"/>
          <dgm:bulletEnabled val="1"/>
        </dgm:presLayoutVars>
      </dgm:prSet>
      <dgm:spPr/>
    </dgm:pt>
  </dgm:ptLst>
  <dgm:cxnLst>
    <dgm:cxn modelId="{AD39333F-3DD0-49F0-8388-2EE3C27B2463}" type="presOf" srcId="{B19CF641-9A58-4EA3-B541-5DC4BDEE418B}" destId="{47C28A5B-10FB-41EC-8B12-866F102FFA46}" srcOrd="0" destOrd="0" presId="urn:microsoft.com/office/officeart/2005/8/layout/vList2"/>
    <dgm:cxn modelId="{2ADBF376-D90E-4F6B-9F54-C2144937E4BF}" type="presOf" srcId="{B7773AF3-4834-4CB8-A1EA-CC379D754254}" destId="{DA616D26-F1FA-45A5-B8A4-00EDD733A181}" srcOrd="0" destOrd="0" presId="urn:microsoft.com/office/officeart/2005/8/layout/vList2"/>
    <dgm:cxn modelId="{51D96CB9-7E8C-4365-B15E-3C83581EB1EA}" srcId="{B7773AF3-4834-4CB8-A1EA-CC379D754254}" destId="{B19CF641-9A58-4EA3-B541-5DC4BDEE418B}" srcOrd="0" destOrd="0" parTransId="{BCD76B4B-BA06-4C97-AF98-27D051DDCDD0}" sibTransId="{3009C96A-D4A8-4C6B-B32B-FE26515F7AF0}"/>
    <dgm:cxn modelId="{13AC9926-6AE4-472E-B491-EBDDF5F07606}" type="presParOf" srcId="{DA616D26-F1FA-45A5-B8A4-00EDD733A181}" destId="{47C28A5B-10FB-41EC-8B12-866F102FFA46}"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773AF3-4834-4CB8-A1EA-CC379D754254}" type="doc">
      <dgm:prSet loTypeId="urn:microsoft.com/office/officeart/2005/8/layout/vList2" loCatId="list" qsTypeId="urn:microsoft.com/office/officeart/2005/8/quickstyle/simple1" qsCatId="simple" csTypeId="urn:microsoft.com/office/officeart/2005/8/colors/accent5_3" csCatId="accent5" phldr="1"/>
      <dgm:spPr/>
      <dgm:t>
        <a:bodyPr/>
        <a:lstStyle/>
        <a:p>
          <a:endParaRPr lang="en-US"/>
        </a:p>
      </dgm:t>
    </dgm:pt>
    <dgm:pt modelId="{B19CF641-9A58-4EA3-B541-5DC4BDEE418B}">
      <dgm:prSet phldrT="[Text]" custT="1"/>
      <dgm:spPr>
        <a:effectLst>
          <a:glow rad="63500">
            <a:schemeClr val="accent5">
              <a:satMod val="175000"/>
              <a:alpha val="40000"/>
            </a:schemeClr>
          </a:glow>
        </a:effectLst>
      </dgm:spPr>
      <dgm:t>
        <a:bodyPr/>
        <a:lstStyle/>
        <a:p>
          <a:pPr algn="l"/>
          <a:r>
            <a:rPr lang="en-US" sz="2000" b="1"/>
            <a:t>If in the market to open a brick &amp; mortar, the LTSS Office can complete a virtual site visit to ensure that the new location meets the requirements for PCS-IHR before the owner signs a new lease agreement or purchase</a:t>
          </a:r>
        </a:p>
      </dgm:t>
    </dgm:pt>
    <dgm:pt modelId="{BCD76B4B-BA06-4C97-AF98-27D051DDCDD0}" type="parTrans" cxnId="{51D96CB9-7E8C-4365-B15E-3C83581EB1EA}">
      <dgm:prSet/>
      <dgm:spPr/>
      <dgm:t>
        <a:bodyPr/>
        <a:lstStyle/>
        <a:p>
          <a:endParaRPr lang="en-US"/>
        </a:p>
      </dgm:t>
    </dgm:pt>
    <dgm:pt modelId="{3009C96A-D4A8-4C6B-B32B-FE26515F7AF0}" type="sibTrans" cxnId="{51D96CB9-7E8C-4365-B15E-3C83581EB1EA}">
      <dgm:prSet/>
      <dgm:spPr/>
      <dgm:t>
        <a:bodyPr/>
        <a:lstStyle/>
        <a:p>
          <a:endParaRPr lang="en-US"/>
        </a:p>
      </dgm:t>
    </dgm:pt>
    <dgm:pt modelId="{DA616D26-F1FA-45A5-B8A4-00EDD733A181}" type="pres">
      <dgm:prSet presAssocID="{B7773AF3-4834-4CB8-A1EA-CC379D754254}" presName="linear" presStyleCnt="0">
        <dgm:presLayoutVars>
          <dgm:animLvl val="lvl"/>
          <dgm:resizeHandles val="exact"/>
        </dgm:presLayoutVars>
      </dgm:prSet>
      <dgm:spPr/>
    </dgm:pt>
    <dgm:pt modelId="{47C28A5B-10FB-41EC-8B12-866F102FFA46}" type="pres">
      <dgm:prSet presAssocID="{B19CF641-9A58-4EA3-B541-5DC4BDEE418B}" presName="parentText" presStyleLbl="node1" presStyleIdx="0" presStyleCnt="1" custScaleY="522589" custLinFactNeighborX="-4861" custLinFactNeighborY="17">
        <dgm:presLayoutVars>
          <dgm:chMax val="0"/>
          <dgm:bulletEnabled val="1"/>
        </dgm:presLayoutVars>
      </dgm:prSet>
      <dgm:spPr/>
    </dgm:pt>
  </dgm:ptLst>
  <dgm:cxnLst>
    <dgm:cxn modelId="{AD39333F-3DD0-49F0-8388-2EE3C27B2463}" type="presOf" srcId="{B19CF641-9A58-4EA3-B541-5DC4BDEE418B}" destId="{47C28A5B-10FB-41EC-8B12-866F102FFA46}" srcOrd="0" destOrd="0" presId="urn:microsoft.com/office/officeart/2005/8/layout/vList2"/>
    <dgm:cxn modelId="{2ADBF376-D90E-4F6B-9F54-C2144937E4BF}" type="presOf" srcId="{B7773AF3-4834-4CB8-A1EA-CC379D754254}" destId="{DA616D26-F1FA-45A5-B8A4-00EDD733A181}" srcOrd="0" destOrd="0" presId="urn:microsoft.com/office/officeart/2005/8/layout/vList2"/>
    <dgm:cxn modelId="{51D96CB9-7E8C-4365-B15E-3C83581EB1EA}" srcId="{B7773AF3-4834-4CB8-A1EA-CC379D754254}" destId="{B19CF641-9A58-4EA3-B541-5DC4BDEE418B}" srcOrd="0" destOrd="0" parTransId="{BCD76B4B-BA06-4C97-AF98-27D051DDCDD0}" sibTransId="{3009C96A-D4A8-4C6B-B32B-FE26515F7AF0}"/>
    <dgm:cxn modelId="{13AC9926-6AE4-472E-B491-EBDDF5F07606}" type="presParOf" srcId="{DA616D26-F1FA-45A5-B8A4-00EDD733A181}" destId="{47C28A5B-10FB-41EC-8B12-866F102FFA46}"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7773AF3-4834-4CB8-A1EA-CC379D754254}" type="doc">
      <dgm:prSet loTypeId="urn:microsoft.com/office/officeart/2005/8/layout/vList2" loCatId="list" qsTypeId="urn:microsoft.com/office/officeart/2005/8/quickstyle/simple1" qsCatId="simple" csTypeId="urn:microsoft.com/office/officeart/2005/8/colors/accent5_3" csCatId="accent5" phldr="1"/>
      <dgm:spPr/>
      <dgm:t>
        <a:bodyPr/>
        <a:lstStyle/>
        <a:p>
          <a:endParaRPr lang="en-US"/>
        </a:p>
      </dgm:t>
    </dgm:pt>
    <dgm:pt modelId="{B19CF641-9A58-4EA3-B541-5DC4BDEE418B}">
      <dgm:prSet phldrT="[Text]" custT="1"/>
      <dgm:spPr>
        <a:effectLst>
          <a:glow rad="63500">
            <a:schemeClr val="accent5">
              <a:satMod val="175000"/>
              <a:alpha val="40000"/>
            </a:schemeClr>
          </a:glow>
        </a:effectLst>
      </dgm:spPr>
      <dgm:t>
        <a:bodyPr/>
        <a:lstStyle/>
        <a:p>
          <a:pPr algn="l"/>
          <a:r>
            <a:rPr lang="en-US" sz="2000" b="1"/>
            <a:t>The Supervisor and Compliance Officer must attest the responsibilities of the Designated Worksite Supervisor and notify any changes to LTSS within ten (10) calendar days.</a:t>
          </a:r>
        </a:p>
      </dgm:t>
    </dgm:pt>
    <dgm:pt modelId="{BCD76B4B-BA06-4C97-AF98-27D051DDCDD0}" type="parTrans" cxnId="{51D96CB9-7E8C-4365-B15E-3C83581EB1EA}">
      <dgm:prSet/>
      <dgm:spPr/>
      <dgm:t>
        <a:bodyPr/>
        <a:lstStyle/>
        <a:p>
          <a:endParaRPr lang="en-US"/>
        </a:p>
      </dgm:t>
    </dgm:pt>
    <dgm:pt modelId="{3009C96A-D4A8-4C6B-B32B-FE26515F7AF0}" type="sibTrans" cxnId="{51D96CB9-7E8C-4365-B15E-3C83581EB1EA}">
      <dgm:prSet/>
      <dgm:spPr/>
      <dgm:t>
        <a:bodyPr/>
        <a:lstStyle/>
        <a:p>
          <a:endParaRPr lang="en-US"/>
        </a:p>
      </dgm:t>
    </dgm:pt>
    <dgm:pt modelId="{DA616D26-F1FA-45A5-B8A4-00EDD733A181}" type="pres">
      <dgm:prSet presAssocID="{B7773AF3-4834-4CB8-A1EA-CC379D754254}" presName="linear" presStyleCnt="0">
        <dgm:presLayoutVars>
          <dgm:animLvl val="lvl"/>
          <dgm:resizeHandles val="exact"/>
        </dgm:presLayoutVars>
      </dgm:prSet>
      <dgm:spPr/>
    </dgm:pt>
    <dgm:pt modelId="{47C28A5B-10FB-41EC-8B12-866F102FFA46}" type="pres">
      <dgm:prSet presAssocID="{B19CF641-9A58-4EA3-B541-5DC4BDEE418B}" presName="parentText" presStyleLbl="node1" presStyleIdx="0" presStyleCnt="1" custScaleY="522589" custLinFactNeighborX="-4861" custLinFactNeighborY="17">
        <dgm:presLayoutVars>
          <dgm:chMax val="0"/>
          <dgm:bulletEnabled val="1"/>
        </dgm:presLayoutVars>
      </dgm:prSet>
      <dgm:spPr/>
    </dgm:pt>
  </dgm:ptLst>
  <dgm:cxnLst>
    <dgm:cxn modelId="{AD39333F-3DD0-49F0-8388-2EE3C27B2463}" type="presOf" srcId="{B19CF641-9A58-4EA3-B541-5DC4BDEE418B}" destId="{47C28A5B-10FB-41EC-8B12-866F102FFA46}" srcOrd="0" destOrd="0" presId="urn:microsoft.com/office/officeart/2005/8/layout/vList2"/>
    <dgm:cxn modelId="{2ADBF376-D90E-4F6B-9F54-C2144937E4BF}" type="presOf" srcId="{B7773AF3-4834-4CB8-A1EA-CC379D754254}" destId="{DA616D26-F1FA-45A5-B8A4-00EDD733A181}" srcOrd="0" destOrd="0" presId="urn:microsoft.com/office/officeart/2005/8/layout/vList2"/>
    <dgm:cxn modelId="{51D96CB9-7E8C-4365-B15E-3C83581EB1EA}" srcId="{B7773AF3-4834-4CB8-A1EA-CC379D754254}" destId="{B19CF641-9A58-4EA3-B541-5DC4BDEE418B}" srcOrd="0" destOrd="0" parTransId="{BCD76B4B-BA06-4C97-AF98-27D051DDCDD0}" sibTransId="{3009C96A-D4A8-4C6B-B32B-FE26515F7AF0}"/>
    <dgm:cxn modelId="{13AC9926-6AE4-472E-B491-EBDDF5F07606}" type="presParOf" srcId="{DA616D26-F1FA-45A5-B8A4-00EDD733A181}" destId="{47C28A5B-10FB-41EC-8B12-866F102FFA46}"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119A56E-2DCC-4624-B138-FD7C166FEC4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D5AC4FE-D943-4D05-9E0D-9DFCDCDB1C84}">
      <dgm:prSet custT="1"/>
      <dgm:spPr>
        <a:noFill/>
      </dgm:spPr>
      <dgm:t>
        <a:bodyPr/>
        <a:lstStyle/>
        <a:p>
          <a:pPr>
            <a:lnSpc>
              <a:spcPct val="100000"/>
            </a:lnSpc>
          </a:pPr>
          <a:r>
            <a:rPr lang="en-US" sz="1800" b="1">
              <a:solidFill>
                <a:srgbClr val="800000"/>
              </a:solidFill>
              <a:latin typeface="+mj-lt"/>
            </a:rPr>
            <a:t>Must conduct registry checks before employment and monthly thereafter</a:t>
          </a:r>
          <a:r>
            <a:rPr lang="en-US" sz="1800" b="1">
              <a:solidFill>
                <a:schemeClr val="accent3"/>
              </a:solidFill>
              <a:latin typeface="+mj-lt"/>
            </a:rPr>
            <a:t>.</a:t>
          </a:r>
        </a:p>
      </dgm:t>
    </dgm:pt>
    <dgm:pt modelId="{DA1F02FE-8298-4485-82ED-BB142992DEF7}" type="parTrans" cxnId="{8EED1B83-597C-44B4-9E9A-23A87F2F0D3B}">
      <dgm:prSet/>
      <dgm:spPr/>
      <dgm:t>
        <a:bodyPr/>
        <a:lstStyle/>
        <a:p>
          <a:endParaRPr lang="en-US"/>
        </a:p>
      </dgm:t>
    </dgm:pt>
    <dgm:pt modelId="{BB892213-4267-4B23-8DFC-4BA2177BF902}" type="sibTrans" cxnId="{8EED1B83-597C-44B4-9E9A-23A87F2F0D3B}">
      <dgm:prSet/>
      <dgm:spPr/>
      <dgm:t>
        <a:bodyPr/>
        <a:lstStyle/>
        <a:p>
          <a:endParaRPr lang="en-US"/>
        </a:p>
      </dgm:t>
    </dgm:pt>
    <dgm:pt modelId="{6A23B9BC-97CD-4530-B0BB-B4FF9066FE92}">
      <dgm:prSet custT="1"/>
      <dgm:spPr/>
      <dgm:t>
        <a:bodyPr/>
        <a:lstStyle/>
        <a:p>
          <a:pPr>
            <a:lnSpc>
              <a:spcPct val="100000"/>
            </a:lnSpc>
          </a:pPr>
          <a:r>
            <a:rPr lang="en-US" sz="1800" b="1">
              <a:solidFill>
                <a:srgbClr val="800000"/>
              </a:solidFill>
              <a:latin typeface="+mj-lt"/>
            </a:rPr>
            <a:t>Maintain these records in the employee’s personnel file. </a:t>
          </a:r>
        </a:p>
      </dgm:t>
    </dgm:pt>
    <dgm:pt modelId="{80073E71-9D80-46D2-9126-E8D6293F66AD}" type="parTrans" cxnId="{DF66C035-6EB6-4B38-AC41-019CBF99D9F8}">
      <dgm:prSet/>
      <dgm:spPr/>
      <dgm:t>
        <a:bodyPr/>
        <a:lstStyle/>
        <a:p>
          <a:endParaRPr lang="en-US"/>
        </a:p>
      </dgm:t>
    </dgm:pt>
    <dgm:pt modelId="{0ED79A31-8435-469A-9BEC-EEFCE67225AC}" type="sibTrans" cxnId="{DF66C035-6EB6-4B38-AC41-019CBF99D9F8}">
      <dgm:prSet/>
      <dgm:spPr/>
      <dgm:t>
        <a:bodyPr/>
        <a:lstStyle/>
        <a:p>
          <a:endParaRPr lang="en-US"/>
        </a:p>
      </dgm:t>
    </dgm:pt>
    <dgm:pt modelId="{96B9634A-A33D-47FC-A3A3-CF1EE2E38814}">
      <dgm:prSet custT="1"/>
      <dgm:spPr/>
      <dgm:t>
        <a:bodyPr/>
        <a:lstStyle/>
        <a:p>
          <a:pPr>
            <a:lnSpc>
              <a:spcPct val="100000"/>
            </a:lnSpc>
          </a:pPr>
          <a:r>
            <a:rPr lang="en-US" sz="1800" b="1">
              <a:solidFill>
                <a:srgbClr val="800000"/>
              </a:solidFill>
              <a:latin typeface="+mj-lt"/>
            </a:rPr>
            <a:t>The provider must not employ individuals whose name appears on the registry list.</a:t>
          </a:r>
        </a:p>
      </dgm:t>
    </dgm:pt>
    <dgm:pt modelId="{031C0AD0-6302-437F-9FBF-4D8A3FAACF17}" type="parTrans" cxnId="{1B8A237F-0335-4823-8D92-42DA3816B0D8}">
      <dgm:prSet/>
      <dgm:spPr/>
      <dgm:t>
        <a:bodyPr/>
        <a:lstStyle/>
        <a:p>
          <a:endParaRPr lang="en-US"/>
        </a:p>
      </dgm:t>
    </dgm:pt>
    <dgm:pt modelId="{42BFBF1A-721B-43DF-AB6D-89E1223132D1}" type="sibTrans" cxnId="{1B8A237F-0335-4823-8D92-42DA3816B0D8}">
      <dgm:prSet/>
      <dgm:spPr/>
      <dgm:t>
        <a:bodyPr/>
        <a:lstStyle/>
        <a:p>
          <a:endParaRPr lang="en-US"/>
        </a:p>
      </dgm:t>
    </dgm:pt>
    <dgm:pt modelId="{92642E7B-D206-407A-9658-DFA2BD2565DD}">
      <dgm:prSet custT="1"/>
      <dgm:spPr/>
      <dgm:t>
        <a:bodyPr/>
        <a:lstStyle/>
        <a:p>
          <a:pPr>
            <a:lnSpc>
              <a:spcPct val="100000"/>
            </a:lnSpc>
          </a:pPr>
          <a:r>
            <a:rPr lang="en-US" sz="1800" b="1">
              <a:solidFill>
                <a:srgbClr val="800000"/>
              </a:solidFill>
              <a:latin typeface="+mj-lt"/>
            </a:rPr>
            <a:t>Must include a printed copy with date of the check in employee’s and volunteer's personnel file for auditing purposes.</a:t>
          </a:r>
        </a:p>
      </dgm:t>
    </dgm:pt>
    <dgm:pt modelId="{05768AF2-1E3C-47DF-84BF-5AD63A7B20A4}" type="parTrans" cxnId="{E9B4BB5E-2A72-4E4C-992D-E5F110AD417A}">
      <dgm:prSet/>
      <dgm:spPr/>
      <dgm:t>
        <a:bodyPr/>
        <a:lstStyle/>
        <a:p>
          <a:endParaRPr lang="en-US"/>
        </a:p>
      </dgm:t>
    </dgm:pt>
    <dgm:pt modelId="{635D040D-BD6E-4A76-960C-1EB51DE98DD9}" type="sibTrans" cxnId="{E9B4BB5E-2A72-4E4C-992D-E5F110AD417A}">
      <dgm:prSet/>
      <dgm:spPr/>
      <dgm:t>
        <a:bodyPr/>
        <a:lstStyle/>
        <a:p>
          <a:endParaRPr lang="en-US"/>
        </a:p>
      </dgm:t>
    </dgm:pt>
    <dgm:pt modelId="{3EFC4CC1-15E5-4B22-BC19-25E60F62C5E0}" type="pres">
      <dgm:prSet presAssocID="{C119A56E-2DCC-4624-B138-FD7C166FEC43}" presName="root" presStyleCnt="0">
        <dgm:presLayoutVars>
          <dgm:dir/>
          <dgm:resizeHandles val="exact"/>
        </dgm:presLayoutVars>
      </dgm:prSet>
      <dgm:spPr/>
    </dgm:pt>
    <dgm:pt modelId="{0826A40E-2335-42AB-A86D-4C6CEA8449C9}" type="pres">
      <dgm:prSet presAssocID="{DD5AC4FE-D943-4D05-9E0D-9DFCDCDB1C84}" presName="compNode" presStyleCnt="0"/>
      <dgm:spPr/>
    </dgm:pt>
    <dgm:pt modelId="{CD94A140-0A45-4148-AA0D-3F88DD6E63E4}" type="pres">
      <dgm:prSet presAssocID="{DD5AC4FE-D943-4D05-9E0D-9DFCDCDB1C84}" presName="bgRect" presStyleLbl="bgShp" presStyleIdx="0" presStyleCnt="4"/>
      <dgm:spPr>
        <a:solidFill>
          <a:schemeClr val="bg1"/>
        </a:solidFill>
        <a:ln>
          <a:solidFill>
            <a:srgbClr val="79151C"/>
          </a:solidFill>
        </a:ln>
      </dgm:spPr>
    </dgm:pt>
    <dgm:pt modelId="{09E0C30C-D72D-4A85-AF3D-BC002A7D0CF2}" type="pres">
      <dgm:prSet presAssocID="{DD5AC4FE-D943-4D05-9E0D-9DFCDCDB1C84}" presName="iconRect" presStyleLbl="node1" presStyleIdx="0" presStyleCnt="4"/>
      <dgm:spPr>
        <a:blipFill>
          <a:blip xmlns:r="http://schemas.openxmlformats.org/officeDocument/2006/relationships">
            <a:duotone>
              <a:prstClr val="black"/>
              <a:schemeClr val="accent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Office Worker"/>
        </a:ext>
      </dgm:extLst>
    </dgm:pt>
    <dgm:pt modelId="{DF0F08B9-7A56-493A-9DDC-80538A8546CF}" type="pres">
      <dgm:prSet presAssocID="{DD5AC4FE-D943-4D05-9E0D-9DFCDCDB1C84}" presName="spaceRect" presStyleCnt="0"/>
      <dgm:spPr/>
    </dgm:pt>
    <dgm:pt modelId="{5B0E5126-A347-441D-A1C1-5AFF011F4C44}" type="pres">
      <dgm:prSet presAssocID="{DD5AC4FE-D943-4D05-9E0D-9DFCDCDB1C84}" presName="parTx" presStyleLbl="revTx" presStyleIdx="0" presStyleCnt="4">
        <dgm:presLayoutVars>
          <dgm:chMax val="0"/>
          <dgm:chPref val="0"/>
        </dgm:presLayoutVars>
      </dgm:prSet>
      <dgm:spPr/>
    </dgm:pt>
    <dgm:pt modelId="{8202DA52-6FF0-41BE-A6BD-35D0CE285120}" type="pres">
      <dgm:prSet presAssocID="{BB892213-4267-4B23-8DFC-4BA2177BF902}" presName="sibTrans" presStyleCnt="0"/>
      <dgm:spPr/>
    </dgm:pt>
    <dgm:pt modelId="{64508373-F94C-4DA4-AAC7-C4AAD6E85B58}" type="pres">
      <dgm:prSet presAssocID="{6A23B9BC-97CD-4530-B0BB-B4FF9066FE92}" presName="compNode" presStyleCnt="0"/>
      <dgm:spPr/>
    </dgm:pt>
    <dgm:pt modelId="{83DEC49A-27A1-45E0-A216-08C7F81135E4}" type="pres">
      <dgm:prSet presAssocID="{6A23B9BC-97CD-4530-B0BB-B4FF9066FE92}" presName="bgRect" presStyleLbl="bgShp" presStyleIdx="1" presStyleCnt="4"/>
      <dgm:spPr>
        <a:solidFill>
          <a:schemeClr val="bg1"/>
        </a:solidFill>
        <a:ln>
          <a:solidFill>
            <a:srgbClr val="79151C"/>
          </a:solidFill>
        </a:ln>
      </dgm:spPr>
    </dgm:pt>
    <dgm:pt modelId="{A63BF12A-3E93-4D0E-80AA-579903CAB671}" type="pres">
      <dgm:prSet presAssocID="{6A23B9BC-97CD-4530-B0BB-B4FF9066FE92}" presName="iconRect" presStyleLbl="node1" presStyleIdx="1" presStyleCnt="4"/>
      <dgm:spPr>
        <a:blipFill>
          <a:blip xmlns:r="http://schemas.openxmlformats.org/officeDocument/2006/relationships">
            <a:duotone>
              <a:prstClr val="black"/>
              <a:schemeClr val="accent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pen Folder"/>
        </a:ext>
      </dgm:extLst>
    </dgm:pt>
    <dgm:pt modelId="{330B8499-4AD0-4D35-8B57-BEB56F5A8FA2}" type="pres">
      <dgm:prSet presAssocID="{6A23B9BC-97CD-4530-B0BB-B4FF9066FE92}" presName="spaceRect" presStyleCnt="0"/>
      <dgm:spPr/>
    </dgm:pt>
    <dgm:pt modelId="{C6D2A7F7-37F3-4DAF-9864-A715DF147E9C}" type="pres">
      <dgm:prSet presAssocID="{6A23B9BC-97CD-4530-B0BB-B4FF9066FE92}" presName="parTx" presStyleLbl="revTx" presStyleIdx="1" presStyleCnt="4">
        <dgm:presLayoutVars>
          <dgm:chMax val="0"/>
          <dgm:chPref val="0"/>
        </dgm:presLayoutVars>
      </dgm:prSet>
      <dgm:spPr/>
    </dgm:pt>
    <dgm:pt modelId="{EDC36246-6B33-475C-A305-C29F7BA3C771}" type="pres">
      <dgm:prSet presAssocID="{0ED79A31-8435-469A-9BEC-EEFCE67225AC}" presName="sibTrans" presStyleCnt="0"/>
      <dgm:spPr/>
    </dgm:pt>
    <dgm:pt modelId="{4CF0BD87-147A-4A7E-AB1A-4621D5BE1E01}" type="pres">
      <dgm:prSet presAssocID="{96B9634A-A33D-47FC-A3A3-CF1EE2E38814}" presName="compNode" presStyleCnt="0"/>
      <dgm:spPr/>
    </dgm:pt>
    <dgm:pt modelId="{CA470091-F14D-4E34-AEE9-20396C2DA8FA}" type="pres">
      <dgm:prSet presAssocID="{96B9634A-A33D-47FC-A3A3-CF1EE2E38814}" presName="bgRect" presStyleLbl="bgShp" presStyleIdx="2" presStyleCnt="4"/>
      <dgm:spPr>
        <a:solidFill>
          <a:schemeClr val="bg1"/>
        </a:solidFill>
        <a:ln>
          <a:solidFill>
            <a:srgbClr val="79151C"/>
          </a:solidFill>
        </a:ln>
      </dgm:spPr>
    </dgm:pt>
    <dgm:pt modelId="{5775A54D-3799-49F0-AFE7-008604DD040A}" type="pres">
      <dgm:prSet presAssocID="{96B9634A-A33D-47FC-A3A3-CF1EE2E38814}" presName="iconRect" presStyleLbl="node1" presStyleIdx="2" presStyleCnt="4"/>
      <dgm:spPr>
        <a:blipFill>
          <a:blip xmlns:r="http://schemas.openxmlformats.org/officeDocument/2006/relationships">
            <a:duotone>
              <a:prstClr val="black"/>
              <a:schemeClr val="accent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Doctor"/>
        </a:ext>
      </dgm:extLst>
    </dgm:pt>
    <dgm:pt modelId="{5D8A1AEB-A67B-4713-B072-3BF43C04C445}" type="pres">
      <dgm:prSet presAssocID="{96B9634A-A33D-47FC-A3A3-CF1EE2E38814}" presName="spaceRect" presStyleCnt="0"/>
      <dgm:spPr/>
    </dgm:pt>
    <dgm:pt modelId="{6C206901-D6B9-4B87-ACE2-53DE9F30E0C8}" type="pres">
      <dgm:prSet presAssocID="{96B9634A-A33D-47FC-A3A3-CF1EE2E38814}" presName="parTx" presStyleLbl="revTx" presStyleIdx="2" presStyleCnt="4">
        <dgm:presLayoutVars>
          <dgm:chMax val="0"/>
          <dgm:chPref val="0"/>
        </dgm:presLayoutVars>
      </dgm:prSet>
      <dgm:spPr/>
    </dgm:pt>
    <dgm:pt modelId="{5BBA778F-F372-425D-8A20-0758D9EB3F69}" type="pres">
      <dgm:prSet presAssocID="{42BFBF1A-721B-43DF-AB6D-89E1223132D1}" presName="sibTrans" presStyleCnt="0"/>
      <dgm:spPr/>
    </dgm:pt>
    <dgm:pt modelId="{66D658E8-1BF4-49B3-BF25-5BFD189BC4EB}" type="pres">
      <dgm:prSet presAssocID="{92642E7B-D206-407A-9658-DFA2BD2565DD}" presName="compNode" presStyleCnt="0"/>
      <dgm:spPr/>
    </dgm:pt>
    <dgm:pt modelId="{EB1990AE-707A-4D2C-9492-60559C7C0102}" type="pres">
      <dgm:prSet presAssocID="{92642E7B-D206-407A-9658-DFA2BD2565DD}" presName="bgRect" presStyleLbl="bgShp" presStyleIdx="3" presStyleCnt="4"/>
      <dgm:spPr>
        <a:solidFill>
          <a:schemeClr val="bg1"/>
        </a:solidFill>
        <a:ln>
          <a:solidFill>
            <a:srgbClr val="79151C"/>
          </a:solidFill>
        </a:ln>
      </dgm:spPr>
    </dgm:pt>
    <dgm:pt modelId="{F0841707-60E6-4E14-A96F-46E3F1B11930}" type="pres">
      <dgm:prSet presAssocID="{92642E7B-D206-407A-9658-DFA2BD2565DD}" presName="iconRect" presStyleLbl="node1" presStyleIdx="3" presStyleCnt="4"/>
      <dgm:spPr>
        <a:blipFill>
          <a:blip xmlns:r="http://schemas.openxmlformats.org/officeDocument/2006/relationships">
            <a:duotone>
              <a:prstClr val="black"/>
              <a:schemeClr val="accent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inter"/>
        </a:ext>
      </dgm:extLst>
    </dgm:pt>
    <dgm:pt modelId="{93F29C07-2757-4074-A782-BFA9CCB94615}" type="pres">
      <dgm:prSet presAssocID="{92642E7B-D206-407A-9658-DFA2BD2565DD}" presName="spaceRect" presStyleCnt="0"/>
      <dgm:spPr/>
    </dgm:pt>
    <dgm:pt modelId="{EC8B50B2-C0BC-4673-8EEC-D970CBD845EC}" type="pres">
      <dgm:prSet presAssocID="{92642E7B-D206-407A-9658-DFA2BD2565DD}" presName="parTx" presStyleLbl="revTx" presStyleIdx="3" presStyleCnt="4">
        <dgm:presLayoutVars>
          <dgm:chMax val="0"/>
          <dgm:chPref val="0"/>
        </dgm:presLayoutVars>
      </dgm:prSet>
      <dgm:spPr/>
    </dgm:pt>
  </dgm:ptLst>
  <dgm:cxnLst>
    <dgm:cxn modelId="{FF45D32E-9154-40CD-BDAC-E380FA26BB59}" type="presOf" srcId="{6A23B9BC-97CD-4530-B0BB-B4FF9066FE92}" destId="{C6D2A7F7-37F3-4DAF-9864-A715DF147E9C}" srcOrd="0" destOrd="0" presId="urn:microsoft.com/office/officeart/2018/2/layout/IconVerticalSolidList"/>
    <dgm:cxn modelId="{DF66C035-6EB6-4B38-AC41-019CBF99D9F8}" srcId="{C119A56E-2DCC-4624-B138-FD7C166FEC43}" destId="{6A23B9BC-97CD-4530-B0BB-B4FF9066FE92}" srcOrd="1" destOrd="0" parTransId="{80073E71-9D80-46D2-9126-E8D6293F66AD}" sibTransId="{0ED79A31-8435-469A-9BEC-EEFCE67225AC}"/>
    <dgm:cxn modelId="{E9B4BB5E-2A72-4E4C-992D-E5F110AD417A}" srcId="{C119A56E-2DCC-4624-B138-FD7C166FEC43}" destId="{92642E7B-D206-407A-9658-DFA2BD2565DD}" srcOrd="3" destOrd="0" parTransId="{05768AF2-1E3C-47DF-84BF-5AD63A7B20A4}" sibTransId="{635D040D-BD6E-4A76-960C-1EB51DE98DD9}"/>
    <dgm:cxn modelId="{4EE36652-E611-4D3D-9243-26EF4AF8ED6B}" type="presOf" srcId="{92642E7B-D206-407A-9658-DFA2BD2565DD}" destId="{EC8B50B2-C0BC-4673-8EEC-D970CBD845EC}" srcOrd="0" destOrd="0" presId="urn:microsoft.com/office/officeart/2018/2/layout/IconVerticalSolidList"/>
    <dgm:cxn modelId="{1B8A237F-0335-4823-8D92-42DA3816B0D8}" srcId="{C119A56E-2DCC-4624-B138-FD7C166FEC43}" destId="{96B9634A-A33D-47FC-A3A3-CF1EE2E38814}" srcOrd="2" destOrd="0" parTransId="{031C0AD0-6302-437F-9FBF-4D8A3FAACF17}" sibTransId="{42BFBF1A-721B-43DF-AB6D-89E1223132D1}"/>
    <dgm:cxn modelId="{8EED1B83-597C-44B4-9E9A-23A87F2F0D3B}" srcId="{C119A56E-2DCC-4624-B138-FD7C166FEC43}" destId="{DD5AC4FE-D943-4D05-9E0D-9DFCDCDB1C84}" srcOrd="0" destOrd="0" parTransId="{DA1F02FE-8298-4485-82ED-BB142992DEF7}" sibTransId="{BB892213-4267-4B23-8DFC-4BA2177BF902}"/>
    <dgm:cxn modelId="{64B97F93-6244-48EA-A2CA-370FB391CE80}" type="presOf" srcId="{96B9634A-A33D-47FC-A3A3-CF1EE2E38814}" destId="{6C206901-D6B9-4B87-ACE2-53DE9F30E0C8}" srcOrd="0" destOrd="0" presId="urn:microsoft.com/office/officeart/2018/2/layout/IconVerticalSolidList"/>
    <dgm:cxn modelId="{4E24CBB0-4B19-43CA-81AA-11D876A4F35E}" type="presOf" srcId="{C119A56E-2DCC-4624-B138-FD7C166FEC43}" destId="{3EFC4CC1-15E5-4B22-BC19-25E60F62C5E0}" srcOrd="0" destOrd="0" presId="urn:microsoft.com/office/officeart/2018/2/layout/IconVerticalSolidList"/>
    <dgm:cxn modelId="{20661DE4-9DC2-4208-93BC-65FBA24BB51F}" type="presOf" srcId="{DD5AC4FE-D943-4D05-9E0D-9DFCDCDB1C84}" destId="{5B0E5126-A347-441D-A1C1-5AFF011F4C44}" srcOrd="0" destOrd="0" presId="urn:microsoft.com/office/officeart/2018/2/layout/IconVerticalSolidList"/>
    <dgm:cxn modelId="{9FCCE42E-CE7C-43A1-A68A-CCBBF4A2A651}" type="presParOf" srcId="{3EFC4CC1-15E5-4B22-BC19-25E60F62C5E0}" destId="{0826A40E-2335-42AB-A86D-4C6CEA8449C9}" srcOrd="0" destOrd="0" presId="urn:microsoft.com/office/officeart/2018/2/layout/IconVerticalSolidList"/>
    <dgm:cxn modelId="{1E9C4C55-9586-4796-A0D3-7A4EC7438BFE}" type="presParOf" srcId="{0826A40E-2335-42AB-A86D-4C6CEA8449C9}" destId="{CD94A140-0A45-4148-AA0D-3F88DD6E63E4}" srcOrd="0" destOrd="0" presId="urn:microsoft.com/office/officeart/2018/2/layout/IconVerticalSolidList"/>
    <dgm:cxn modelId="{2386E4B2-67A3-4188-84B3-AEDB5D831304}" type="presParOf" srcId="{0826A40E-2335-42AB-A86D-4C6CEA8449C9}" destId="{09E0C30C-D72D-4A85-AF3D-BC002A7D0CF2}" srcOrd="1" destOrd="0" presId="urn:microsoft.com/office/officeart/2018/2/layout/IconVerticalSolidList"/>
    <dgm:cxn modelId="{BBDC830A-B879-4F01-8B2D-153AAFFAD3E6}" type="presParOf" srcId="{0826A40E-2335-42AB-A86D-4C6CEA8449C9}" destId="{DF0F08B9-7A56-493A-9DDC-80538A8546CF}" srcOrd="2" destOrd="0" presId="urn:microsoft.com/office/officeart/2018/2/layout/IconVerticalSolidList"/>
    <dgm:cxn modelId="{E884A36C-C6C1-443A-AE7D-16F08059525F}" type="presParOf" srcId="{0826A40E-2335-42AB-A86D-4C6CEA8449C9}" destId="{5B0E5126-A347-441D-A1C1-5AFF011F4C44}" srcOrd="3" destOrd="0" presId="urn:microsoft.com/office/officeart/2018/2/layout/IconVerticalSolidList"/>
    <dgm:cxn modelId="{A9B9AF48-0294-4B1E-A8FD-DD9E13FB937B}" type="presParOf" srcId="{3EFC4CC1-15E5-4B22-BC19-25E60F62C5E0}" destId="{8202DA52-6FF0-41BE-A6BD-35D0CE285120}" srcOrd="1" destOrd="0" presId="urn:microsoft.com/office/officeart/2018/2/layout/IconVerticalSolidList"/>
    <dgm:cxn modelId="{D7A666BA-A2A1-4359-BD4B-ACA3057A6746}" type="presParOf" srcId="{3EFC4CC1-15E5-4B22-BC19-25E60F62C5E0}" destId="{64508373-F94C-4DA4-AAC7-C4AAD6E85B58}" srcOrd="2" destOrd="0" presId="urn:microsoft.com/office/officeart/2018/2/layout/IconVerticalSolidList"/>
    <dgm:cxn modelId="{06872BD5-F198-4920-A1FF-32D24132256C}" type="presParOf" srcId="{64508373-F94C-4DA4-AAC7-C4AAD6E85B58}" destId="{83DEC49A-27A1-45E0-A216-08C7F81135E4}" srcOrd="0" destOrd="0" presId="urn:microsoft.com/office/officeart/2018/2/layout/IconVerticalSolidList"/>
    <dgm:cxn modelId="{966DCE27-41CE-4CE4-ABEA-BBDF382AAEBE}" type="presParOf" srcId="{64508373-F94C-4DA4-AAC7-C4AAD6E85B58}" destId="{A63BF12A-3E93-4D0E-80AA-579903CAB671}" srcOrd="1" destOrd="0" presId="urn:microsoft.com/office/officeart/2018/2/layout/IconVerticalSolidList"/>
    <dgm:cxn modelId="{26C74168-8044-4F5A-A804-C15FDC32C99B}" type="presParOf" srcId="{64508373-F94C-4DA4-AAC7-C4AAD6E85B58}" destId="{330B8499-4AD0-4D35-8B57-BEB56F5A8FA2}" srcOrd="2" destOrd="0" presId="urn:microsoft.com/office/officeart/2018/2/layout/IconVerticalSolidList"/>
    <dgm:cxn modelId="{E2D73446-4E2F-4417-A8D1-93D55298BAE0}" type="presParOf" srcId="{64508373-F94C-4DA4-AAC7-C4AAD6E85B58}" destId="{C6D2A7F7-37F3-4DAF-9864-A715DF147E9C}" srcOrd="3" destOrd="0" presId="urn:microsoft.com/office/officeart/2018/2/layout/IconVerticalSolidList"/>
    <dgm:cxn modelId="{E4DCA18D-E18B-4875-8BB3-77F9D3F44E1D}" type="presParOf" srcId="{3EFC4CC1-15E5-4B22-BC19-25E60F62C5E0}" destId="{EDC36246-6B33-475C-A305-C29F7BA3C771}" srcOrd="3" destOrd="0" presId="urn:microsoft.com/office/officeart/2018/2/layout/IconVerticalSolidList"/>
    <dgm:cxn modelId="{3BBB138F-251B-490F-B616-4A77B3018928}" type="presParOf" srcId="{3EFC4CC1-15E5-4B22-BC19-25E60F62C5E0}" destId="{4CF0BD87-147A-4A7E-AB1A-4621D5BE1E01}" srcOrd="4" destOrd="0" presId="urn:microsoft.com/office/officeart/2018/2/layout/IconVerticalSolidList"/>
    <dgm:cxn modelId="{D617B625-13C7-4DAA-BA74-B11BE312CB7A}" type="presParOf" srcId="{4CF0BD87-147A-4A7E-AB1A-4621D5BE1E01}" destId="{CA470091-F14D-4E34-AEE9-20396C2DA8FA}" srcOrd="0" destOrd="0" presId="urn:microsoft.com/office/officeart/2018/2/layout/IconVerticalSolidList"/>
    <dgm:cxn modelId="{7F286746-AF48-470B-8E74-27B83E9F125C}" type="presParOf" srcId="{4CF0BD87-147A-4A7E-AB1A-4621D5BE1E01}" destId="{5775A54D-3799-49F0-AFE7-008604DD040A}" srcOrd="1" destOrd="0" presId="urn:microsoft.com/office/officeart/2018/2/layout/IconVerticalSolidList"/>
    <dgm:cxn modelId="{36C899AF-AB07-4228-94EC-3B8A740BDDFA}" type="presParOf" srcId="{4CF0BD87-147A-4A7E-AB1A-4621D5BE1E01}" destId="{5D8A1AEB-A67B-4713-B072-3BF43C04C445}" srcOrd="2" destOrd="0" presId="urn:microsoft.com/office/officeart/2018/2/layout/IconVerticalSolidList"/>
    <dgm:cxn modelId="{BA1189EE-7105-4B43-A320-8D33B8BCEE97}" type="presParOf" srcId="{4CF0BD87-147A-4A7E-AB1A-4621D5BE1E01}" destId="{6C206901-D6B9-4B87-ACE2-53DE9F30E0C8}" srcOrd="3" destOrd="0" presId="urn:microsoft.com/office/officeart/2018/2/layout/IconVerticalSolidList"/>
    <dgm:cxn modelId="{66627AED-5C5C-42B2-B426-B8E804B4823A}" type="presParOf" srcId="{3EFC4CC1-15E5-4B22-BC19-25E60F62C5E0}" destId="{5BBA778F-F372-425D-8A20-0758D9EB3F69}" srcOrd="5" destOrd="0" presId="urn:microsoft.com/office/officeart/2018/2/layout/IconVerticalSolidList"/>
    <dgm:cxn modelId="{089BE2F3-2C70-4B03-9317-42DA63129D3C}" type="presParOf" srcId="{3EFC4CC1-15E5-4B22-BC19-25E60F62C5E0}" destId="{66D658E8-1BF4-49B3-BF25-5BFD189BC4EB}" srcOrd="6" destOrd="0" presId="urn:microsoft.com/office/officeart/2018/2/layout/IconVerticalSolidList"/>
    <dgm:cxn modelId="{89631C2D-B0AB-4024-B15D-F99E42722D32}" type="presParOf" srcId="{66D658E8-1BF4-49B3-BF25-5BFD189BC4EB}" destId="{EB1990AE-707A-4D2C-9492-60559C7C0102}" srcOrd="0" destOrd="0" presId="urn:microsoft.com/office/officeart/2018/2/layout/IconVerticalSolidList"/>
    <dgm:cxn modelId="{095E6209-719F-4771-B119-01EEC1DA27F9}" type="presParOf" srcId="{66D658E8-1BF4-49B3-BF25-5BFD189BC4EB}" destId="{F0841707-60E6-4E14-A96F-46E3F1B11930}" srcOrd="1" destOrd="0" presId="urn:microsoft.com/office/officeart/2018/2/layout/IconVerticalSolidList"/>
    <dgm:cxn modelId="{6E60A3ED-6D6B-401B-AF8F-562D2DB049A8}" type="presParOf" srcId="{66D658E8-1BF4-49B3-BF25-5BFD189BC4EB}" destId="{93F29C07-2757-4074-A782-BFA9CCB94615}" srcOrd="2" destOrd="0" presId="urn:microsoft.com/office/officeart/2018/2/layout/IconVerticalSolidList"/>
    <dgm:cxn modelId="{AE4A9871-8453-49C2-818E-B3C538544643}" type="presParOf" srcId="{66D658E8-1BF4-49B3-BF25-5BFD189BC4EB}" destId="{EC8B50B2-C0BC-4673-8EEC-D970CBD845EC}"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0E0C4-0BFF-4FBB-BBAB-70DC90A950D6}">
      <dsp:nvSpPr>
        <dsp:cNvPr id="0" name=""/>
        <dsp:cNvSpPr/>
      </dsp:nvSpPr>
      <dsp:spPr>
        <a:xfrm>
          <a:off x="0" y="15831"/>
          <a:ext cx="11030528" cy="636480"/>
        </a:xfrm>
        <a:prstGeom prst="roundRect">
          <a:avLst/>
        </a:prstGeom>
        <a:solidFill>
          <a:srgbClr val="169DCC"/>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t>Who is Eligible?</a:t>
          </a:r>
        </a:p>
      </dsp:txBody>
      <dsp:txXfrm>
        <a:off x="31070" y="46901"/>
        <a:ext cx="10968388" cy="574340"/>
      </dsp:txXfrm>
    </dsp:sp>
    <dsp:sp modelId="{49CAFFCB-870B-4077-9AA3-ED06434F984B}">
      <dsp:nvSpPr>
        <dsp:cNvPr id="0" name=""/>
        <dsp:cNvSpPr/>
      </dsp:nvSpPr>
      <dsp:spPr>
        <a:xfrm>
          <a:off x="0" y="652311"/>
          <a:ext cx="11030528" cy="4415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0219" tIns="22860" rIns="128016" bIns="22860" numCol="1" spcCol="1270" anchor="t" anchorCtr="0">
          <a:noAutofit/>
        </a:bodyPr>
        <a:lstStyle/>
        <a:p>
          <a:pPr marL="171450" lvl="1" indent="-171450" algn="l" defTabSz="711200">
            <a:lnSpc>
              <a:spcPct val="90000"/>
            </a:lnSpc>
            <a:spcBef>
              <a:spcPct val="0"/>
            </a:spcBef>
            <a:spcAft>
              <a:spcPct val="20000"/>
            </a:spcAft>
            <a:buFontTx/>
            <a:buNone/>
          </a:pPr>
          <a:endParaRPr lang="en-US" sz="1600" kern="1200"/>
        </a:p>
        <a:p>
          <a:pPr marL="171450" lvl="1" indent="-171450" algn="l" defTabSz="800100">
            <a:lnSpc>
              <a:spcPct val="90000"/>
            </a:lnSpc>
            <a:spcBef>
              <a:spcPct val="0"/>
            </a:spcBef>
            <a:spcAft>
              <a:spcPct val="20000"/>
            </a:spcAft>
            <a:buFont typeface="Wingdings" panose="05000000000000000000" pitchFamily="2" charset="2"/>
            <a:buChar char="§"/>
          </a:pPr>
          <a:r>
            <a:rPr lang="en-US" sz="1800" kern="1200">
              <a:solidFill>
                <a:schemeClr val="accent1">
                  <a:lumMod val="75000"/>
                </a:schemeClr>
              </a:solidFill>
              <a:latin typeface="+mn-lt"/>
              <a:ea typeface="+mn-ea"/>
              <a:cs typeface="+mn-cs"/>
            </a:rPr>
            <a:t>Must be twenty-one (21) years of age or older. </a:t>
          </a:r>
        </a:p>
        <a:p>
          <a:pPr marL="171450" lvl="1" indent="-171450" algn="l" defTabSz="800100">
            <a:lnSpc>
              <a:spcPct val="90000"/>
            </a:lnSpc>
            <a:spcBef>
              <a:spcPct val="0"/>
            </a:spcBef>
            <a:spcAft>
              <a:spcPct val="20000"/>
            </a:spcAft>
            <a:buFont typeface="Wingdings" panose="05000000000000000000" pitchFamily="2" charset="2"/>
            <a:buChar char="§"/>
          </a:pPr>
          <a:r>
            <a:rPr lang="en-US" sz="1800" kern="1200">
              <a:solidFill>
                <a:schemeClr val="accent1">
                  <a:lumMod val="75000"/>
                </a:schemeClr>
              </a:solidFill>
              <a:latin typeface="+mn-lt"/>
              <a:ea typeface="+mn-ea"/>
              <a:cs typeface="+mn-cs"/>
            </a:rPr>
            <a:t>Must require nursing facility level of care as determined by a comprehensive long-term services and supports (LTSS) assessment.  </a:t>
          </a:r>
        </a:p>
        <a:p>
          <a:pPr marL="171450" lvl="1" indent="-171450" algn="l" defTabSz="800100">
            <a:lnSpc>
              <a:spcPct val="90000"/>
            </a:lnSpc>
            <a:spcBef>
              <a:spcPct val="0"/>
            </a:spcBef>
            <a:spcAft>
              <a:spcPct val="20000"/>
            </a:spcAft>
            <a:buFont typeface="Wingdings" panose="05000000000000000000" pitchFamily="2" charset="2"/>
            <a:buChar char="§"/>
          </a:pPr>
          <a:r>
            <a:rPr lang="en-US" sz="1800" kern="1200">
              <a:solidFill>
                <a:schemeClr val="accent1">
                  <a:lumMod val="75000"/>
                </a:schemeClr>
              </a:solidFill>
              <a:latin typeface="+mn-lt"/>
              <a:ea typeface="+mn-ea"/>
              <a:cs typeface="+mn-cs"/>
            </a:rPr>
            <a:t>Must meet the criteria in one (1) of the following Categories of Eligibility (COE): </a:t>
          </a:r>
        </a:p>
        <a:p>
          <a:pPr marL="342900" lvl="2" indent="-171450" algn="l" defTabSz="800100">
            <a:lnSpc>
              <a:spcPct val="90000"/>
            </a:lnSpc>
            <a:spcBef>
              <a:spcPct val="0"/>
            </a:spcBef>
            <a:spcAft>
              <a:spcPct val="20000"/>
            </a:spcAft>
            <a:buFont typeface="Wingdings" panose="05000000000000000000" pitchFamily="2" charset="2"/>
            <a:buChar char="§"/>
          </a:pPr>
          <a:r>
            <a:rPr lang="en-US" sz="1800" kern="1200">
              <a:solidFill>
                <a:schemeClr val="accent1">
                  <a:lumMod val="75000"/>
                </a:schemeClr>
              </a:solidFill>
              <a:latin typeface="+mn-lt"/>
              <a:ea typeface="+mn-ea"/>
              <a:cs typeface="+mn-cs"/>
            </a:rPr>
            <a:t>Supplemental Security Income (SSI) eligible under 20 C.F.R. § 416.202, or </a:t>
          </a:r>
        </a:p>
        <a:p>
          <a:pPr marL="342900" lvl="2" indent="-171450" algn="l" defTabSz="800100">
            <a:lnSpc>
              <a:spcPct val="90000"/>
            </a:lnSpc>
            <a:spcBef>
              <a:spcPct val="0"/>
            </a:spcBef>
            <a:spcAft>
              <a:spcPct val="20000"/>
            </a:spcAft>
            <a:buFont typeface="Wingdings" panose="05000000000000000000" pitchFamily="2" charset="2"/>
            <a:buChar char="§"/>
          </a:pPr>
          <a:r>
            <a:rPr lang="en-US" sz="1800" kern="1200">
              <a:solidFill>
                <a:schemeClr val="accent1">
                  <a:lumMod val="75000"/>
                </a:schemeClr>
              </a:solidFill>
              <a:latin typeface="+mn-lt"/>
              <a:ea typeface="+mn-ea"/>
              <a:cs typeface="+mn-cs"/>
            </a:rPr>
            <a:t>An aged, blind or disabled individual who meets all factors of institutional eligibility.</a:t>
          </a:r>
        </a:p>
        <a:p>
          <a:pPr marL="171450" lvl="1" indent="-171450" algn="l" defTabSz="800100">
            <a:lnSpc>
              <a:spcPct val="90000"/>
            </a:lnSpc>
            <a:spcBef>
              <a:spcPct val="0"/>
            </a:spcBef>
            <a:spcAft>
              <a:spcPct val="20000"/>
            </a:spcAft>
            <a:buFont typeface="Wingdings" panose="05000000000000000000" pitchFamily="2" charset="2"/>
            <a:buChar char="§"/>
          </a:pPr>
          <a:r>
            <a:rPr lang="en-US" sz="1800" kern="1200">
              <a:solidFill>
                <a:schemeClr val="accent1">
                  <a:lumMod val="75000"/>
                </a:schemeClr>
              </a:solidFill>
              <a:latin typeface="+mn-lt"/>
              <a:ea typeface="+mn-ea"/>
              <a:cs typeface="+mn-cs"/>
            </a:rPr>
            <a:t>If  income exceeds the current institutional limit, the individual must pay the Division of Medicaid the portion of their income that is due under the terms of an Income Trust to qualify.  </a:t>
          </a:r>
        </a:p>
        <a:p>
          <a:pPr marL="171450" lvl="1" indent="-171450" algn="l" defTabSz="800100">
            <a:lnSpc>
              <a:spcPct val="90000"/>
            </a:lnSpc>
            <a:spcBef>
              <a:spcPct val="0"/>
            </a:spcBef>
            <a:spcAft>
              <a:spcPct val="20000"/>
            </a:spcAft>
            <a:buFont typeface="Wingdings" panose="05000000000000000000" pitchFamily="2" charset="2"/>
            <a:buChar char="§"/>
          </a:pPr>
          <a:r>
            <a:rPr lang="en-US" sz="1800" kern="1200">
              <a:solidFill>
                <a:schemeClr val="accent1">
                  <a:lumMod val="75000"/>
                </a:schemeClr>
              </a:solidFill>
              <a:latin typeface="+mn-lt"/>
              <a:ea typeface="+mn-ea"/>
              <a:cs typeface="+mn-cs"/>
            </a:rPr>
            <a:t>Beneficiaries enrolled in the E&amp;D Waiver cannot reside in a nursing facility or licensed or unlicensed personal care home. </a:t>
          </a:r>
        </a:p>
        <a:p>
          <a:pPr marL="171450" lvl="1" indent="-171450" algn="l" defTabSz="800100">
            <a:lnSpc>
              <a:spcPct val="90000"/>
            </a:lnSpc>
            <a:spcBef>
              <a:spcPct val="0"/>
            </a:spcBef>
            <a:spcAft>
              <a:spcPct val="20000"/>
            </a:spcAft>
            <a:buFont typeface="Wingdings" panose="05000000000000000000" pitchFamily="2" charset="2"/>
            <a:buChar char="§"/>
          </a:pPr>
          <a:r>
            <a:rPr lang="en-US" sz="1800" kern="1200">
              <a:solidFill>
                <a:schemeClr val="accent1">
                  <a:lumMod val="75000"/>
                </a:schemeClr>
              </a:solidFill>
              <a:latin typeface="+mn-lt"/>
              <a:ea typeface="+mn-ea"/>
              <a:cs typeface="+mn-cs"/>
            </a:rPr>
            <a:t>In the event of imminent danger to the beneficiary, caregiver or service provider, the beneficiary may be discharged from the waiver immediately.</a:t>
          </a:r>
        </a:p>
      </dsp:txBody>
      <dsp:txXfrm>
        <a:off x="0" y="652311"/>
        <a:ext cx="11030528" cy="441503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C78EE3-2CA8-4672-8157-5D0A76EF3291}">
      <dsp:nvSpPr>
        <dsp:cNvPr id="0" name=""/>
        <dsp:cNvSpPr/>
      </dsp:nvSpPr>
      <dsp:spPr>
        <a:xfrm>
          <a:off x="0" y="2624"/>
          <a:ext cx="11832752"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CED6E2B3-7D05-4B70-90F3-815269D5DE1D}">
      <dsp:nvSpPr>
        <dsp:cNvPr id="0" name=""/>
        <dsp:cNvSpPr/>
      </dsp:nvSpPr>
      <dsp:spPr>
        <a:xfrm>
          <a:off x="0" y="2624"/>
          <a:ext cx="2366550" cy="2572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defRPr b="1"/>
          </a:pPr>
          <a:r>
            <a:rPr lang="en-US" sz="2800" kern="1200">
              <a:solidFill>
                <a:srgbClr val="800000"/>
              </a:solidFill>
            </a:rPr>
            <a:t>Business Loan</a:t>
          </a:r>
        </a:p>
      </dsp:txBody>
      <dsp:txXfrm>
        <a:off x="0" y="2624"/>
        <a:ext cx="2366550" cy="2572162"/>
      </dsp:txXfrm>
    </dsp:sp>
    <dsp:sp modelId="{EF1E7D4D-5CE8-4CCE-9993-19E9A0BDD99D}">
      <dsp:nvSpPr>
        <dsp:cNvPr id="0" name=""/>
        <dsp:cNvSpPr/>
      </dsp:nvSpPr>
      <dsp:spPr>
        <a:xfrm>
          <a:off x="2544041" y="22876"/>
          <a:ext cx="9288710" cy="40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rgbClr val="800000"/>
              </a:solidFill>
            </a:rPr>
            <a:t>Large, one-time expense like equipment purchases, property or expansion </a:t>
          </a:r>
        </a:p>
      </dsp:txBody>
      <dsp:txXfrm>
        <a:off x="2544041" y="22876"/>
        <a:ext cx="9288710" cy="405040"/>
      </dsp:txXfrm>
    </dsp:sp>
    <dsp:sp modelId="{EBB4DBAF-D8C2-435D-B5FF-47644BAD745D}">
      <dsp:nvSpPr>
        <dsp:cNvPr id="0" name=""/>
        <dsp:cNvSpPr/>
      </dsp:nvSpPr>
      <dsp:spPr>
        <a:xfrm>
          <a:off x="2366550" y="427916"/>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3448AF98-CA0F-4165-BB66-37D91A5725DC}">
      <dsp:nvSpPr>
        <dsp:cNvPr id="0" name=""/>
        <dsp:cNvSpPr/>
      </dsp:nvSpPr>
      <dsp:spPr>
        <a:xfrm>
          <a:off x="2544041" y="448168"/>
          <a:ext cx="9288710" cy="40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rgbClr val="800000"/>
              </a:solidFill>
            </a:rPr>
            <a:t>A single lump sum is disbursed at the start</a:t>
          </a:r>
        </a:p>
      </dsp:txBody>
      <dsp:txXfrm>
        <a:off x="2544041" y="448168"/>
        <a:ext cx="9288710" cy="405040"/>
      </dsp:txXfrm>
    </dsp:sp>
    <dsp:sp modelId="{861DEED3-FC36-41B5-BFD7-6D98E8C28DD2}">
      <dsp:nvSpPr>
        <dsp:cNvPr id="0" name=""/>
        <dsp:cNvSpPr/>
      </dsp:nvSpPr>
      <dsp:spPr>
        <a:xfrm>
          <a:off x="2366550" y="853209"/>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C924EB9D-8B9D-4CD0-80C0-34B54E7A424C}">
      <dsp:nvSpPr>
        <dsp:cNvPr id="0" name=""/>
        <dsp:cNvSpPr/>
      </dsp:nvSpPr>
      <dsp:spPr>
        <a:xfrm>
          <a:off x="2544041" y="873461"/>
          <a:ext cx="9288710" cy="40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rgbClr val="800000"/>
              </a:solidFill>
            </a:rPr>
            <a:t>Fixed monthly payments of principal an interest over a set term.</a:t>
          </a:r>
        </a:p>
      </dsp:txBody>
      <dsp:txXfrm>
        <a:off x="2544041" y="873461"/>
        <a:ext cx="9288710" cy="405040"/>
      </dsp:txXfrm>
    </dsp:sp>
    <dsp:sp modelId="{B1FD0EE0-45A8-4CE1-B3B1-CF6BCE912A5B}">
      <dsp:nvSpPr>
        <dsp:cNvPr id="0" name=""/>
        <dsp:cNvSpPr/>
      </dsp:nvSpPr>
      <dsp:spPr>
        <a:xfrm>
          <a:off x="2366550" y="1278501"/>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7ED859C5-C5FE-484C-BD3F-461BE0699AE0}">
      <dsp:nvSpPr>
        <dsp:cNvPr id="0" name=""/>
        <dsp:cNvSpPr/>
      </dsp:nvSpPr>
      <dsp:spPr>
        <a:xfrm>
          <a:off x="2544041" y="1298753"/>
          <a:ext cx="9288710" cy="40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rgbClr val="800000"/>
              </a:solidFill>
            </a:rPr>
            <a:t>Typically, lower interest rates, especially for large, long-term loans.</a:t>
          </a:r>
        </a:p>
      </dsp:txBody>
      <dsp:txXfrm>
        <a:off x="2544041" y="1298753"/>
        <a:ext cx="9288710" cy="405040"/>
      </dsp:txXfrm>
    </dsp:sp>
    <dsp:sp modelId="{2E5EEB3C-F308-489A-9A11-F5B7965521CD}">
      <dsp:nvSpPr>
        <dsp:cNvPr id="0" name=""/>
        <dsp:cNvSpPr/>
      </dsp:nvSpPr>
      <dsp:spPr>
        <a:xfrm>
          <a:off x="2366550" y="1703793"/>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741FA5C0-CEEA-4829-9A0B-2D0A026AC37A}">
      <dsp:nvSpPr>
        <dsp:cNvPr id="0" name=""/>
        <dsp:cNvSpPr/>
      </dsp:nvSpPr>
      <dsp:spPr>
        <a:xfrm>
          <a:off x="2544041" y="1724045"/>
          <a:ext cx="9288710" cy="40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rgbClr val="800000"/>
              </a:solidFill>
            </a:rPr>
            <a:t>Less flexible, as the entire amount is disbursed upfront.</a:t>
          </a:r>
        </a:p>
      </dsp:txBody>
      <dsp:txXfrm>
        <a:off x="2544041" y="1724045"/>
        <a:ext cx="9288710" cy="405040"/>
      </dsp:txXfrm>
    </dsp:sp>
    <dsp:sp modelId="{A6E7E642-6042-46BC-A8B7-AA3A6D253491}">
      <dsp:nvSpPr>
        <dsp:cNvPr id="0" name=""/>
        <dsp:cNvSpPr/>
      </dsp:nvSpPr>
      <dsp:spPr>
        <a:xfrm>
          <a:off x="2366550" y="2129085"/>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A165601F-542A-463D-A6CB-57CBF6884366}">
      <dsp:nvSpPr>
        <dsp:cNvPr id="0" name=""/>
        <dsp:cNvSpPr/>
      </dsp:nvSpPr>
      <dsp:spPr>
        <a:xfrm>
          <a:off x="2544041" y="2149337"/>
          <a:ext cx="9288710" cy="40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rgbClr val="800000"/>
              </a:solidFill>
            </a:rPr>
            <a:t>Planning major investments with predictable costs.</a:t>
          </a:r>
        </a:p>
      </dsp:txBody>
      <dsp:txXfrm>
        <a:off x="2544041" y="2149337"/>
        <a:ext cx="9288710" cy="405040"/>
      </dsp:txXfrm>
    </dsp:sp>
    <dsp:sp modelId="{C5DA0CC1-6CA8-43BD-9457-F6CF53444E1F}">
      <dsp:nvSpPr>
        <dsp:cNvPr id="0" name=""/>
        <dsp:cNvSpPr/>
      </dsp:nvSpPr>
      <dsp:spPr>
        <a:xfrm>
          <a:off x="2366550" y="2554378"/>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500DD9F7-66EB-48A2-AF71-47A67ED89E8A}">
      <dsp:nvSpPr>
        <dsp:cNvPr id="0" name=""/>
        <dsp:cNvSpPr/>
      </dsp:nvSpPr>
      <dsp:spPr>
        <a:xfrm>
          <a:off x="0" y="2574787"/>
          <a:ext cx="11832752"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91B72A0B-FFA8-4D9E-A95E-0BD06E7650E0}">
      <dsp:nvSpPr>
        <dsp:cNvPr id="0" name=""/>
        <dsp:cNvSpPr/>
      </dsp:nvSpPr>
      <dsp:spPr>
        <a:xfrm>
          <a:off x="0" y="2574787"/>
          <a:ext cx="2366550" cy="2572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defRPr b="1"/>
          </a:pPr>
          <a:r>
            <a:rPr lang="en-US" sz="2800" kern="1200">
              <a:solidFill>
                <a:srgbClr val="800000"/>
              </a:solidFill>
            </a:rPr>
            <a:t>Business Line of Credit</a:t>
          </a:r>
        </a:p>
      </dsp:txBody>
      <dsp:txXfrm>
        <a:off x="0" y="2574787"/>
        <a:ext cx="2366550" cy="2572162"/>
      </dsp:txXfrm>
    </dsp:sp>
    <dsp:sp modelId="{821204D2-8E54-4F9E-A197-4C8E1C678F90}">
      <dsp:nvSpPr>
        <dsp:cNvPr id="0" name=""/>
        <dsp:cNvSpPr/>
      </dsp:nvSpPr>
      <dsp:spPr>
        <a:xfrm>
          <a:off x="2544041" y="2592150"/>
          <a:ext cx="9288710" cy="347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Font typeface="Wingdings" panose="05000000000000000000" pitchFamily="2" charset="2"/>
            <a:buNone/>
          </a:pPr>
          <a:r>
            <a:rPr lang="en-US" sz="1600" kern="1200">
              <a:solidFill>
                <a:srgbClr val="800000"/>
              </a:solidFill>
            </a:rPr>
            <a:t>Ongoing or short-term needs like inventory, payroll, or managing seasonal cash flow. </a:t>
          </a:r>
        </a:p>
      </dsp:txBody>
      <dsp:txXfrm>
        <a:off x="2544041" y="2592150"/>
        <a:ext cx="9288710" cy="347267"/>
      </dsp:txXfrm>
    </dsp:sp>
    <dsp:sp modelId="{AD5FE01F-F1F2-4A6A-BE03-D3985FDD4653}">
      <dsp:nvSpPr>
        <dsp:cNvPr id="0" name=""/>
        <dsp:cNvSpPr/>
      </dsp:nvSpPr>
      <dsp:spPr>
        <a:xfrm>
          <a:off x="2366550" y="2939417"/>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E7919602-EF2D-4CCB-AB34-49BB7953B7D3}">
      <dsp:nvSpPr>
        <dsp:cNvPr id="0" name=""/>
        <dsp:cNvSpPr/>
      </dsp:nvSpPr>
      <dsp:spPr>
        <a:xfrm>
          <a:off x="2544041" y="2956780"/>
          <a:ext cx="9288710" cy="347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Font typeface="Arial" panose="020B0604020202020204" pitchFamily="34" charset="0"/>
            <a:buNone/>
          </a:pPr>
          <a:r>
            <a:rPr lang="en-US" sz="1600" kern="1200">
              <a:solidFill>
                <a:srgbClr val="800000"/>
              </a:solidFill>
            </a:rPr>
            <a:t>You can draw funds as needed up to your credit limit.</a:t>
          </a:r>
        </a:p>
      </dsp:txBody>
      <dsp:txXfrm>
        <a:off x="2544041" y="2956780"/>
        <a:ext cx="9288710" cy="347267"/>
      </dsp:txXfrm>
    </dsp:sp>
    <dsp:sp modelId="{EDD7AA58-DC28-4CE7-8A22-BB96F00C4408}">
      <dsp:nvSpPr>
        <dsp:cNvPr id="0" name=""/>
        <dsp:cNvSpPr/>
      </dsp:nvSpPr>
      <dsp:spPr>
        <a:xfrm>
          <a:off x="2366550" y="3304047"/>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EFFBE916-5B68-449A-8413-1B153B9DCB48}">
      <dsp:nvSpPr>
        <dsp:cNvPr id="0" name=""/>
        <dsp:cNvSpPr/>
      </dsp:nvSpPr>
      <dsp:spPr>
        <a:xfrm>
          <a:off x="2544041" y="3321411"/>
          <a:ext cx="9288710" cy="347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rgbClr val="800000"/>
              </a:solidFill>
            </a:rPr>
            <a:t>Pay interest only on the amount drawn. As  you repay, the funds become available to borrow again</a:t>
          </a:r>
        </a:p>
      </dsp:txBody>
      <dsp:txXfrm>
        <a:off x="2544041" y="3321411"/>
        <a:ext cx="9288710" cy="347267"/>
      </dsp:txXfrm>
    </dsp:sp>
    <dsp:sp modelId="{0873961A-A422-4D0B-AD4E-99EE4D5759B7}">
      <dsp:nvSpPr>
        <dsp:cNvPr id="0" name=""/>
        <dsp:cNvSpPr/>
      </dsp:nvSpPr>
      <dsp:spPr>
        <a:xfrm>
          <a:off x="2366550" y="3668678"/>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14037DB6-A675-420D-B814-B552542B0264}">
      <dsp:nvSpPr>
        <dsp:cNvPr id="0" name=""/>
        <dsp:cNvSpPr/>
      </dsp:nvSpPr>
      <dsp:spPr>
        <a:xfrm>
          <a:off x="2544041" y="3686041"/>
          <a:ext cx="9288710" cy="347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rgbClr val="800000"/>
              </a:solidFill>
            </a:rPr>
            <a:t>Variable interest rates; you only pay interest on what you use.</a:t>
          </a:r>
        </a:p>
      </dsp:txBody>
      <dsp:txXfrm>
        <a:off x="2544041" y="3686041"/>
        <a:ext cx="9288710" cy="347267"/>
      </dsp:txXfrm>
    </dsp:sp>
    <dsp:sp modelId="{6703A385-FF67-4C5B-8BAF-F12A62E82B71}">
      <dsp:nvSpPr>
        <dsp:cNvPr id="0" name=""/>
        <dsp:cNvSpPr/>
      </dsp:nvSpPr>
      <dsp:spPr>
        <a:xfrm>
          <a:off x="2366550" y="4033308"/>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97B853E3-317E-4242-8CEF-DC6CD5311F50}">
      <dsp:nvSpPr>
        <dsp:cNvPr id="0" name=""/>
        <dsp:cNvSpPr/>
      </dsp:nvSpPr>
      <dsp:spPr>
        <a:xfrm>
          <a:off x="2544041" y="4050671"/>
          <a:ext cx="9288710" cy="347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rgbClr val="800000"/>
              </a:solidFill>
            </a:rPr>
            <a:t>Highly flexible, allowing you to borrow and repay as needed. </a:t>
          </a:r>
        </a:p>
      </dsp:txBody>
      <dsp:txXfrm>
        <a:off x="2544041" y="4050671"/>
        <a:ext cx="9288710" cy="347267"/>
      </dsp:txXfrm>
    </dsp:sp>
    <dsp:sp modelId="{149F35C8-30E9-467B-84B1-20A17E86F4ED}">
      <dsp:nvSpPr>
        <dsp:cNvPr id="0" name=""/>
        <dsp:cNvSpPr/>
      </dsp:nvSpPr>
      <dsp:spPr>
        <a:xfrm>
          <a:off x="2366550" y="4397938"/>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4723F669-B940-419C-904D-330B89627846}">
      <dsp:nvSpPr>
        <dsp:cNvPr id="0" name=""/>
        <dsp:cNvSpPr/>
      </dsp:nvSpPr>
      <dsp:spPr>
        <a:xfrm>
          <a:off x="2544041" y="4415302"/>
          <a:ext cx="9288710" cy="347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rgbClr val="800000"/>
              </a:solidFill>
            </a:rPr>
            <a:t>Managing unpredictable cash flow fluctuations. </a:t>
          </a:r>
        </a:p>
      </dsp:txBody>
      <dsp:txXfrm>
        <a:off x="2544041" y="4415302"/>
        <a:ext cx="9288710" cy="347267"/>
      </dsp:txXfrm>
    </dsp:sp>
    <dsp:sp modelId="{F36C53D8-BB61-4A1A-8891-EBC603F1C24E}">
      <dsp:nvSpPr>
        <dsp:cNvPr id="0" name=""/>
        <dsp:cNvSpPr/>
      </dsp:nvSpPr>
      <dsp:spPr>
        <a:xfrm>
          <a:off x="2366550" y="4762569"/>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A3C044D1-DCD1-4911-B6FA-31526FE01A0A}">
      <dsp:nvSpPr>
        <dsp:cNvPr id="0" name=""/>
        <dsp:cNvSpPr/>
      </dsp:nvSpPr>
      <dsp:spPr>
        <a:xfrm>
          <a:off x="2544041" y="4779932"/>
          <a:ext cx="9288710" cy="347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endParaRPr lang="en-US" sz="1600" kern="1200"/>
        </a:p>
      </dsp:txBody>
      <dsp:txXfrm>
        <a:off x="2544041" y="4779932"/>
        <a:ext cx="9288710" cy="347267"/>
      </dsp:txXfrm>
    </dsp:sp>
    <dsp:sp modelId="{8F3A156E-6814-49E0-9A67-914F735D0320}">
      <dsp:nvSpPr>
        <dsp:cNvPr id="0" name=""/>
        <dsp:cNvSpPr/>
      </dsp:nvSpPr>
      <dsp:spPr>
        <a:xfrm>
          <a:off x="2366550" y="5127199"/>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3B59329D-0F39-4717-BCE1-B7D12BFF54FF}">
      <dsp:nvSpPr>
        <dsp:cNvPr id="0" name=""/>
        <dsp:cNvSpPr/>
      </dsp:nvSpPr>
      <dsp:spPr>
        <a:xfrm>
          <a:off x="0" y="5146949"/>
          <a:ext cx="11832752"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F5CF1AED-029E-4A3B-BA43-ADA7E1C01928}">
      <dsp:nvSpPr>
        <dsp:cNvPr id="0" name=""/>
        <dsp:cNvSpPr/>
      </dsp:nvSpPr>
      <dsp:spPr>
        <a:xfrm>
          <a:off x="0" y="5149574"/>
          <a:ext cx="11832752" cy="354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1" u="sng" kern="1200">
              <a:solidFill>
                <a:srgbClr val="800000"/>
              </a:solidFill>
            </a:rPr>
            <a:t>Business Loans does not meet the requirement for a business line of credit.  </a:t>
          </a:r>
        </a:p>
      </dsp:txBody>
      <dsp:txXfrm>
        <a:off x="0" y="5149574"/>
        <a:ext cx="11832752" cy="35490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DBF227-8C3B-4638-8324-8FF57CE36210}">
      <dsp:nvSpPr>
        <dsp:cNvPr id="0" name=""/>
        <dsp:cNvSpPr/>
      </dsp:nvSpPr>
      <dsp:spPr>
        <a:xfrm>
          <a:off x="0" y="6054"/>
          <a:ext cx="6954982" cy="1321264"/>
        </a:xfrm>
        <a:prstGeom prst="roundRect">
          <a:avLst/>
        </a:prstGeom>
        <a:solidFill>
          <a:srgbClr val="1A7866"/>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t>How do I access the HHAeXchange Provider Portal/Message Center/Knowledge Base/Learning Management System/Help Desk/Client Support Portal/State Info Hub?</a:t>
          </a:r>
        </a:p>
      </dsp:txBody>
      <dsp:txXfrm>
        <a:off x="64499" y="70553"/>
        <a:ext cx="6825984" cy="1192266"/>
      </dsp:txXfrm>
    </dsp:sp>
    <dsp:sp modelId="{7AC3144F-5DCA-4ED4-A889-1A26E6804D1A}">
      <dsp:nvSpPr>
        <dsp:cNvPr id="0" name=""/>
        <dsp:cNvSpPr/>
      </dsp:nvSpPr>
      <dsp:spPr>
        <a:xfrm>
          <a:off x="0" y="1327318"/>
          <a:ext cx="6954982" cy="4981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821" tIns="20320" rIns="113792" bIns="20320" numCol="1" spcCol="1270" anchor="t" anchorCtr="0">
          <a:noAutofit/>
        </a:bodyPr>
        <a:lstStyle/>
        <a:p>
          <a:pPr marL="114300" lvl="1" indent="0" algn="l" defTabSz="688975">
            <a:lnSpc>
              <a:spcPct val="100000"/>
            </a:lnSpc>
            <a:spcBef>
              <a:spcPct val="0"/>
            </a:spcBef>
            <a:spcAft>
              <a:spcPct val="20000"/>
            </a:spcAft>
            <a:buFont typeface="Wingdings" panose="05000000000000000000" pitchFamily="2" charset="2"/>
            <a:buChar char="Ø"/>
          </a:pPr>
          <a:r>
            <a:rPr lang="en-US" altLang="en-US" sz="1550" b="1" kern="1200">
              <a:solidFill>
                <a:srgbClr val="0E8D90"/>
              </a:solidFill>
              <a:latin typeface="Aptos" panose="02110004020202020204"/>
              <a:cs typeface="Times New Roman" panose="02020603050405020304" pitchFamily="18" charset="0"/>
            </a:rPr>
            <a:t>HHAX Provider </a:t>
          </a:r>
          <a:r>
            <a:rPr lang="en-US" altLang="en-US" sz="1550" b="1" kern="1200">
              <a:solidFill>
                <a:srgbClr val="0E8D90"/>
              </a:solidFill>
              <a:latin typeface="Aptos" panose="02110004020202020204"/>
              <a:ea typeface="+mn-ea"/>
              <a:cs typeface="Times New Roman" panose="02020603050405020304" pitchFamily="18" charset="0"/>
            </a:rPr>
            <a:t>Portal &amp; Message Center:</a:t>
          </a:r>
          <a:endParaRPr lang="en-US" sz="1550" b="1" kern="1200">
            <a:solidFill>
              <a:srgbClr val="0E8D90"/>
            </a:solidFill>
            <a:latin typeface="Aptos" panose="02110004020202020204"/>
            <a:ea typeface="+mn-ea"/>
            <a:cs typeface="Times New Roman" panose="02020603050405020304" pitchFamily="18" charset="0"/>
          </a:endParaRPr>
        </a:p>
        <a:p>
          <a:pPr marL="0" lvl="1" indent="284163" algn="l" defTabSz="688975">
            <a:lnSpc>
              <a:spcPct val="100000"/>
            </a:lnSpc>
            <a:spcBef>
              <a:spcPct val="0"/>
            </a:spcBef>
            <a:spcAft>
              <a:spcPct val="20000"/>
            </a:spcAft>
            <a:buFont typeface="Wingdings" panose="05000000000000000000" pitchFamily="2" charset="2"/>
            <a:buNone/>
          </a:pPr>
          <a:r>
            <a:rPr lang="en-US" altLang="en-US" sz="1550" b="1" kern="1200">
              <a:solidFill>
                <a:srgbClr val="0E8D90"/>
              </a:solidFill>
              <a:latin typeface="Aptos" panose="02110004020202020204"/>
              <a:cs typeface="Times New Roman" panose="02020603050405020304" pitchFamily="18" charset="0"/>
              <a:hlinkClick xmlns:r="http://schemas.openxmlformats.org/officeDocument/2006/relationships" r:id="rId1"/>
            </a:rPr>
            <a:t>https://app.hhaexchange.com/identity/account/login</a:t>
          </a:r>
          <a:endParaRPr lang="en-US" sz="1550" b="1" kern="1200"/>
        </a:p>
        <a:p>
          <a:pPr marL="228600" lvl="2" indent="0" algn="l" defTabSz="688975">
            <a:lnSpc>
              <a:spcPct val="100000"/>
            </a:lnSpc>
            <a:spcBef>
              <a:spcPct val="0"/>
            </a:spcBef>
            <a:spcAft>
              <a:spcPct val="20000"/>
            </a:spcAft>
            <a:buFont typeface="Wingdings" panose="05000000000000000000" pitchFamily="2" charset="2"/>
            <a:buNone/>
          </a:pPr>
          <a:endParaRPr lang="en-US" sz="1550" kern="1200"/>
        </a:p>
        <a:p>
          <a:pPr marL="284163" lvl="1" indent="-173038" algn="l" defTabSz="688975">
            <a:lnSpc>
              <a:spcPct val="100000"/>
            </a:lnSpc>
            <a:spcBef>
              <a:spcPct val="0"/>
            </a:spcBef>
            <a:spcAft>
              <a:spcPct val="20000"/>
            </a:spcAft>
            <a:buFont typeface="Wingdings" panose="05000000000000000000" pitchFamily="2" charset="2"/>
            <a:buChar char="Ø"/>
          </a:pPr>
          <a:r>
            <a:rPr lang="en-US" altLang="en-US" sz="1550" b="1" kern="1200">
              <a:solidFill>
                <a:srgbClr val="0E8D90"/>
              </a:solidFill>
              <a:latin typeface="Aptos" panose="02110004020202020204"/>
              <a:cs typeface="Times New Roman" panose="02020603050405020304" pitchFamily="18" charset="0"/>
            </a:rPr>
            <a:t>HHAX Knowledge Base: </a:t>
          </a:r>
          <a:r>
            <a:rPr lang="en-US" altLang="en-US" sz="1550" b="1" kern="1200">
              <a:solidFill>
                <a:srgbClr val="0E8D90"/>
              </a:solidFill>
              <a:latin typeface="Aptos" panose="02110004020202020204"/>
              <a:cs typeface="Times New Roman" panose="02020603050405020304" pitchFamily="18" charset="0"/>
              <a:hlinkClick xmlns:r="http://schemas.openxmlformats.org/officeDocument/2006/relationships" r:id="rId2"/>
            </a:rPr>
            <a:t>https://knowledge.hhaexchange.com/enterprise/Content/Home/Home-N.htm</a:t>
          </a:r>
          <a:endParaRPr lang="en-US" sz="1550" b="1" kern="1200"/>
        </a:p>
        <a:p>
          <a:pPr marL="114300" lvl="1" indent="0" algn="l" defTabSz="688975">
            <a:lnSpc>
              <a:spcPct val="100000"/>
            </a:lnSpc>
            <a:spcBef>
              <a:spcPct val="0"/>
            </a:spcBef>
            <a:spcAft>
              <a:spcPct val="20000"/>
            </a:spcAft>
            <a:buFont typeface="Wingdings" panose="05000000000000000000" pitchFamily="2" charset="2"/>
            <a:buChar char="Ø"/>
          </a:pPr>
          <a:endParaRPr lang="en-US" sz="1550" kern="1200"/>
        </a:p>
        <a:p>
          <a:pPr marL="114300" lvl="1" indent="0" algn="l" defTabSz="688975">
            <a:lnSpc>
              <a:spcPct val="100000"/>
            </a:lnSpc>
            <a:spcBef>
              <a:spcPct val="0"/>
            </a:spcBef>
            <a:spcAft>
              <a:spcPct val="20000"/>
            </a:spcAft>
            <a:buFont typeface="Wingdings" panose="05000000000000000000" pitchFamily="2" charset="2"/>
            <a:buChar char="Ø"/>
          </a:pPr>
          <a:r>
            <a:rPr lang="en-US" altLang="en-US" sz="1550" b="1" kern="1200">
              <a:solidFill>
                <a:srgbClr val="0E8D90"/>
              </a:solidFill>
              <a:latin typeface="Aptos" panose="02110004020202020204"/>
              <a:cs typeface="Times New Roman" panose="02020603050405020304" pitchFamily="18" charset="0"/>
            </a:rPr>
            <a:t>HHAX Learning Management System (LMS):</a:t>
          </a:r>
          <a:endParaRPr lang="en-US" sz="1550" b="1" kern="1200"/>
        </a:p>
        <a:p>
          <a:pPr marL="284163" lvl="2" indent="0" algn="l" defTabSz="688975">
            <a:lnSpc>
              <a:spcPct val="100000"/>
            </a:lnSpc>
            <a:spcBef>
              <a:spcPct val="0"/>
            </a:spcBef>
            <a:spcAft>
              <a:spcPct val="20000"/>
            </a:spcAft>
            <a:buFont typeface="Wingdings" panose="05000000000000000000" pitchFamily="2" charset="2"/>
            <a:buNone/>
          </a:pPr>
          <a:r>
            <a:rPr lang="en-US" altLang="en-US" sz="1550" b="1" kern="1200">
              <a:solidFill>
                <a:srgbClr val="0E8D90"/>
              </a:solidFill>
              <a:latin typeface="Aptos" panose="02110004020202020204"/>
              <a:cs typeface="Times New Roman" panose="02020603050405020304" pitchFamily="18" charset="0"/>
              <a:hlinkClick xmlns:r="http://schemas.openxmlformats.org/officeDocument/2006/relationships" r:id="rId3"/>
            </a:rPr>
            <a:t>https://accounts.skilljar.com/accounts/login/?next=%2Fauth%2Fendpoint%2Flogin%2Fresult%3Fnext%3D%252F%26d%3D1it6x3m0xnpye&amp;t=2q37ibffm5o9h&amp;d=1it6x3m0xnpye</a:t>
          </a:r>
          <a:endParaRPr lang="en-US" sz="1550" b="1" kern="1200"/>
        </a:p>
        <a:p>
          <a:pPr marL="114300" lvl="1" indent="0" algn="l" defTabSz="688975">
            <a:lnSpc>
              <a:spcPct val="100000"/>
            </a:lnSpc>
            <a:spcBef>
              <a:spcPct val="0"/>
            </a:spcBef>
            <a:spcAft>
              <a:spcPct val="20000"/>
            </a:spcAft>
            <a:buFont typeface="Wingdings" panose="05000000000000000000" pitchFamily="2" charset="2"/>
            <a:buNone/>
          </a:pPr>
          <a:endParaRPr lang="en-US" sz="1550" kern="1200"/>
        </a:p>
        <a:p>
          <a:pPr marL="114300" lvl="1" indent="0" algn="l" defTabSz="688975">
            <a:lnSpc>
              <a:spcPct val="100000"/>
            </a:lnSpc>
            <a:spcBef>
              <a:spcPct val="0"/>
            </a:spcBef>
            <a:spcAft>
              <a:spcPct val="20000"/>
            </a:spcAft>
            <a:buFont typeface="Wingdings" panose="05000000000000000000" pitchFamily="2" charset="2"/>
            <a:buChar char="Ø"/>
          </a:pPr>
          <a:r>
            <a:rPr lang="en-US" altLang="en-US" sz="1550" b="1" kern="1200">
              <a:solidFill>
                <a:srgbClr val="0E8D90"/>
              </a:solidFill>
              <a:latin typeface="Aptos" panose="02110004020202020204"/>
              <a:cs typeface="Times New Roman" panose="02020603050405020304" pitchFamily="18" charset="0"/>
            </a:rPr>
            <a:t>HHAX State Info Hub for Mississippi:</a:t>
          </a:r>
          <a:endParaRPr lang="en-US" sz="1550" b="1" kern="1200"/>
        </a:p>
        <a:p>
          <a:pPr marL="284163" lvl="2" indent="0" algn="l" defTabSz="688975">
            <a:lnSpc>
              <a:spcPct val="100000"/>
            </a:lnSpc>
            <a:spcBef>
              <a:spcPct val="0"/>
            </a:spcBef>
            <a:spcAft>
              <a:spcPct val="20000"/>
            </a:spcAft>
            <a:buFont typeface="Wingdings" panose="05000000000000000000" pitchFamily="2" charset="2"/>
            <a:buNone/>
          </a:pPr>
          <a:r>
            <a:rPr lang="en-US" altLang="en-US" sz="1550" b="1" kern="1200">
              <a:solidFill>
                <a:srgbClr val="0E8D90"/>
              </a:solidFill>
              <a:latin typeface="Aptos" panose="02110004020202020204"/>
              <a:cs typeface="Times New Roman" panose="02020603050405020304" pitchFamily="18" charset="0"/>
              <a:hlinkClick xmlns:r="http://schemas.openxmlformats.org/officeDocument/2006/relationships" r:id="rId4"/>
            </a:rPr>
            <a:t>https://www.hhaexchange.com/info-hub/mississippi</a:t>
          </a:r>
          <a:endParaRPr lang="en-US" altLang="en-US" sz="1550" b="1" kern="1200">
            <a:solidFill>
              <a:srgbClr val="0E8D90"/>
            </a:solidFill>
            <a:latin typeface="Aptos" panose="02110004020202020204"/>
            <a:cs typeface="Times New Roman" panose="02020603050405020304" pitchFamily="18" charset="0"/>
          </a:endParaRPr>
        </a:p>
        <a:p>
          <a:pPr marL="114300" lvl="1" indent="0" algn="l" defTabSz="688975">
            <a:lnSpc>
              <a:spcPct val="100000"/>
            </a:lnSpc>
            <a:spcBef>
              <a:spcPct val="0"/>
            </a:spcBef>
            <a:spcAft>
              <a:spcPct val="20000"/>
            </a:spcAft>
            <a:buFont typeface="Wingdings" panose="05000000000000000000" pitchFamily="2" charset="2"/>
            <a:buNone/>
          </a:pPr>
          <a:endParaRPr lang="en-US" altLang="en-US" sz="1550" kern="1200">
            <a:solidFill>
              <a:srgbClr val="0E8D90"/>
            </a:solidFill>
            <a:latin typeface="Aptos" panose="02110004020202020204"/>
            <a:cs typeface="Times New Roman" panose="02020603050405020304" pitchFamily="18" charset="0"/>
          </a:endParaRPr>
        </a:p>
        <a:p>
          <a:pPr marL="114300" lvl="1" indent="0" algn="l" defTabSz="688975">
            <a:lnSpc>
              <a:spcPct val="100000"/>
            </a:lnSpc>
            <a:spcBef>
              <a:spcPct val="0"/>
            </a:spcBef>
            <a:spcAft>
              <a:spcPct val="20000"/>
            </a:spcAft>
            <a:buFont typeface="Wingdings" panose="05000000000000000000" pitchFamily="2" charset="2"/>
            <a:buChar char="Ø"/>
          </a:pPr>
          <a:r>
            <a:rPr lang="en-US" altLang="en-US" sz="1550" b="1" kern="1200">
              <a:solidFill>
                <a:srgbClr val="0E8D90"/>
              </a:solidFill>
              <a:latin typeface="Aptos" panose="02110004020202020204"/>
              <a:cs typeface="Times New Roman" panose="02020603050405020304" pitchFamily="18" charset="0"/>
            </a:rPr>
            <a:t>HHAX Client Support Portal:</a:t>
          </a:r>
        </a:p>
        <a:p>
          <a:pPr marL="284163" lvl="2" indent="0" algn="l" defTabSz="711200">
            <a:lnSpc>
              <a:spcPct val="100000"/>
            </a:lnSpc>
            <a:spcBef>
              <a:spcPct val="0"/>
            </a:spcBef>
            <a:spcAft>
              <a:spcPct val="20000"/>
            </a:spcAft>
            <a:buFont typeface="Wingdings" panose="05000000000000000000" pitchFamily="2" charset="2"/>
            <a:buNone/>
          </a:pPr>
          <a:r>
            <a:rPr lang="en-US" altLang="en-US" sz="1600" b="1" kern="1200">
              <a:solidFill>
                <a:srgbClr val="0E8D90"/>
              </a:solidFill>
              <a:latin typeface="Aptos" panose="02110004020202020204"/>
              <a:cs typeface="Times New Roman" panose="02020603050405020304" pitchFamily="18" charset="0"/>
              <a:hlinkClick xmlns:r="http://schemas.openxmlformats.org/officeDocument/2006/relationships" r:id="rId5"/>
            </a:rPr>
            <a:t>https://knowledge.hhaexchange.com/enterprise/Content/Support/Client-Support-Portal.htm</a:t>
          </a:r>
          <a:endParaRPr lang="en-US" altLang="en-US" sz="1600" b="1" kern="1200">
            <a:solidFill>
              <a:srgbClr val="0E8D90"/>
            </a:solidFill>
            <a:latin typeface="Aptos" panose="02110004020202020204"/>
            <a:cs typeface="Times New Roman" panose="02020603050405020304" pitchFamily="18" charset="0"/>
          </a:endParaRPr>
        </a:p>
      </dsp:txBody>
      <dsp:txXfrm>
        <a:off x="0" y="1327318"/>
        <a:ext cx="6954982" cy="498145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0ABD0-7B0C-4393-ADEA-FA9C8CA359EE}">
      <dsp:nvSpPr>
        <dsp:cNvPr id="0" name=""/>
        <dsp:cNvSpPr/>
      </dsp:nvSpPr>
      <dsp:spPr>
        <a:xfrm>
          <a:off x="0" y="352809"/>
          <a:ext cx="10515600" cy="478800"/>
        </a:xfrm>
        <a:prstGeom prst="rect">
          <a:avLst/>
        </a:prstGeom>
        <a:solidFill>
          <a:schemeClr val="lt1">
            <a:alpha val="90000"/>
            <a:hueOff val="0"/>
            <a:satOff val="0"/>
            <a:lumOff val="0"/>
            <a:alphaOff val="0"/>
          </a:schemeClr>
        </a:solidFill>
        <a:ln w="1905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dsp:style>
    </dsp:sp>
    <dsp:sp modelId="{8DC2C975-037A-4BA4-94EC-EFEE9C7992E2}">
      <dsp:nvSpPr>
        <dsp:cNvPr id="0" name=""/>
        <dsp:cNvSpPr/>
      </dsp:nvSpPr>
      <dsp:spPr>
        <a:xfrm>
          <a:off x="1412981" y="82296"/>
          <a:ext cx="7166959" cy="560880"/>
        </a:xfrm>
        <a:prstGeom prst="roundRect">
          <a:avLst/>
        </a:prstGeom>
        <a:solidFill>
          <a:srgbClr val="7E9DEA"/>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ctr" defTabSz="844550">
            <a:lnSpc>
              <a:spcPct val="90000"/>
            </a:lnSpc>
            <a:spcBef>
              <a:spcPct val="0"/>
            </a:spcBef>
            <a:spcAft>
              <a:spcPct val="35000"/>
            </a:spcAft>
            <a:buNone/>
          </a:pPr>
          <a:r>
            <a:rPr lang="en-US" sz="1900" b="1" kern="1200"/>
            <a:t>PCS &amp; IHR Frequently Asked Questions</a:t>
          </a:r>
        </a:p>
      </dsp:txBody>
      <dsp:txXfrm>
        <a:off x="1440361" y="109676"/>
        <a:ext cx="7112199" cy="506120"/>
      </dsp:txXfrm>
    </dsp:sp>
    <dsp:sp modelId="{BF659D69-6B07-4CFF-B349-8573FB0AD8C2}">
      <dsp:nvSpPr>
        <dsp:cNvPr id="0" name=""/>
        <dsp:cNvSpPr/>
      </dsp:nvSpPr>
      <dsp:spPr>
        <a:xfrm>
          <a:off x="0" y="1214649"/>
          <a:ext cx="10515600" cy="478800"/>
        </a:xfrm>
        <a:prstGeom prst="rect">
          <a:avLst/>
        </a:prstGeom>
        <a:solidFill>
          <a:schemeClr val="lt1">
            <a:alpha val="90000"/>
            <a:hueOff val="0"/>
            <a:satOff val="0"/>
            <a:lumOff val="0"/>
            <a:alphaOff val="0"/>
          </a:schemeClr>
        </a:solidFill>
        <a:ln w="1905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dsp:style>
    </dsp:sp>
    <dsp:sp modelId="{2CBCF464-5150-4DBC-8B29-57D11283C08B}">
      <dsp:nvSpPr>
        <dsp:cNvPr id="0" name=""/>
        <dsp:cNvSpPr/>
      </dsp:nvSpPr>
      <dsp:spPr>
        <a:xfrm>
          <a:off x="1431162" y="898368"/>
          <a:ext cx="7185067" cy="560880"/>
        </a:xfrm>
        <a:prstGeom prst="roundRect">
          <a:avLst/>
        </a:prstGeom>
        <a:solidFill>
          <a:srgbClr val="7E9DEA"/>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ctr" defTabSz="844550">
            <a:lnSpc>
              <a:spcPct val="90000"/>
            </a:lnSpc>
            <a:spcBef>
              <a:spcPct val="0"/>
            </a:spcBef>
            <a:spcAft>
              <a:spcPct val="35000"/>
            </a:spcAft>
            <a:buNone/>
          </a:pPr>
          <a:r>
            <a:rPr lang="en-US" sz="1900" b="1" kern="1200"/>
            <a:t>Professional Provider Etiquette</a:t>
          </a:r>
        </a:p>
      </dsp:txBody>
      <dsp:txXfrm>
        <a:off x="1458542" y="925748"/>
        <a:ext cx="7130307" cy="506120"/>
      </dsp:txXfrm>
    </dsp:sp>
    <dsp:sp modelId="{CF6C6599-EE36-4A00-B9D6-ACD91E066A5D}">
      <dsp:nvSpPr>
        <dsp:cNvPr id="0" name=""/>
        <dsp:cNvSpPr/>
      </dsp:nvSpPr>
      <dsp:spPr>
        <a:xfrm>
          <a:off x="0" y="2076489"/>
          <a:ext cx="10515600" cy="478800"/>
        </a:xfrm>
        <a:prstGeom prst="rect">
          <a:avLst/>
        </a:prstGeom>
        <a:solidFill>
          <a:schemeClr val="lt1">
            <a:alpha val="90000"/>
            <a:hueOff val="0"/>
            <a:satOff val="0"/>
            <a:lumOff val="0"/>
            <a:alphaOff val="0"/>
          </a:schemeClr>
        </a:solidFill>
        <a:ln w="1905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dsp:style>
    </dsp:sp>
    <dsp:sp modelId="{D5FA5800-DB19-4E79-AFBD-0CF4E43F7E98}">
      <dsp:nvSpPr>
        <dsp:cNvPr id="0" name=""/>
        <dsp:cNvSpPr/>
      </dsp:nvSpPr>
      <dsp:spPr>
        <a:xfrm>
          <a:off x="1431089" y="1810385"/>
          <a:ext cx="7203322" cy="560880"/>
        </a:xfrm>
        <a:prstGeom prst="roundRect">
          <a:avLst/>
        </a:prstGeom>
        <a:solidFill>
          <a:srgbClr val="7E9DEA"/>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ctr" defTabSz="844550">
            <a:lnSpc>
              <a:spcPct val="90000"/>
            </a:lnSpc>
            <a:spcBef>
              <a:spcPct val="0"/>
            </a:spcBef>
            <a:spcAft>
              <a:spcPct val="35000"/>
            </a:spcAft>
            <a:buNone/>
          </a:pPr>
          <a:r>
            <a:rPr lang="en-US" sz="1900" b="1" kern="1200"/>
            <a:t>Quality Management</a:t>
          </a:r>
        </a:p>
      </dsp:txBody>
      <dsp:txXfrm>
        <a:off x="1458469" y="1837765"/>
        <a:ext cx="7148562" cy="506120"/>
      </dsp:txXfrm>
    </dsp:sp>
    <dsp:sp modelId="{CC0E0F65-F36E-4435-9B70-C1F048436CBB}">
      <dsp:nvSpPr>
        <dsp:cNvPr id="0" name=""/>
        <dsp:cNvSpPr/>
      </dsp:nvSpPr>
      <dsp:spPr>
        <a:xfrm>
          <a:off x="0" y="2938329"/>
          <a:ext cx="10515600" cy="478800"/>
        </a:xfrm>
        <a:prstGeom prst="rect">
          <a:avLst/>
        </a:prstGeom>
        <a:solidFill>
          <a:schemeClr val="lt1">
            <a:alpha val="90000"/>
            <a:hueOff val="0"/>
            <a:satOff val="0"/>
            <a:lumOff val="0"/>
            <a:alphaOff val="0"/>
          </a:schemeClr>
        </a:solidFill>
        <a:ln w="19050" cap="flat" cmpd="sng" algn="ctr">
          <a:solidFill>
            <a:schemeClr val="tx2">
              <a:lumMod val="75000"/>
              <a:lumOff val="25000"/>
            </a:schemeClr>
          </a:solidFill>
          <a:prstDash val="solid"/>
          <a:miter lim="800000"/>
        </a:ln>
        <a:effectLst/>
      </dsp:spPr>
      <dsp:style>
        <a:lnRef idx="2">
          <a:scrgbClr r="0" g="0" b="0"/>
        </a:lnRef>
        <a:fillRef idx="1">
          <a:scrgbClr r="0" g="0" b="0"/>
        </a:fillRef>
        <a:effectRef idx="0">
          <a:scrgbClr r="0" g="0" b="0"/>
        </a:effectRef>
        <a:fontRef idx="minor"/>
      </dsp:style>
    </dsp:sp>
    <dsp:sp modelId="{C0E3FA03-9895-4C13-82C5-059F7D87A026}">
      <dsp:nvSpPr>
        <dsp:cNvPr id="0" name=""/>
        <dsp:cNvSpPr/>
      </dsp:nvSpPr>
      <dsp:spPr>
        <a:xfrm>
          <a:off x="1441320" y="2672225"/>
          <a:ext cx="7230558" cy="560880"/>
        </a:xfrm>
        <a:prstGeom prst="roundRect">
          <a:avLst/>
        </a:prstGeom>
        <a:solidFill>
          <a:srgbClr val="7E9DEA"/>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ctr" defTabSz="844550">
            <a:lnSpc>
              <a:spcPct val="90000"/>
            </a:lnSpc>
            <a:spcBef>
              <a:spcPct val="0"/>
            </a:spcBef>
            <a:spcAft>
              <a:spcPct val="35000"/>
            </a:spcAft>
            <a:buNone/>
          </a:pPr>
          <a:r>
            <a:rPr lang="en-US" sz="1900" b="1" kern="1200"/>
            <a:t>Reporting Guides</a:t>
          </a:r>
        </a:p>
      </dsp:txBody>
      <dsp:txXfrm>
        <a:off x="1468700" y="2699605"/>
        <a:ext cx="7175798" cy="506120"/>
      </dsp:txXfrm>
    </dsp:sp>
    <dsp:sp modelId="{1FD979CA-09B5-413F-8C3F-7888D5D23E42}">
      <dsp:nvSpPr>
        <dsp:cNvPr id="0" name=""/>
        <dsp:cNvSpPr/>
      </dsp:nvSpPr>
      <dsp:spPr>
        <a:xfrm>
          <a:off x="0" y="3800169"/>
          <a:ext cx="10515600" cy="4788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F8092E-740A-48EA-BDAB-84AF9079A3BF}">
      <dsp:nvSpPr>
        <dsp:cNvPr id="0" name=""/>
        <dsp:cNvSpPr/>
      </dsp:nvSpPr>
      <dsp:spPr>
        <a:xfrm>
          <a:off x="1412718" y="3492296"/>
          <a:ext cx="7266479" cy="560880"/>
        </a:xfrm>
        <a:prstGeom prst="roundRect">
          <a:avLst/>
        </a:prstGeom>
        <a:solidFill>
          <a:srgbClr val="7E9DEA"/>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ctr" defTabSz="844550">
            <a:lnSpc>
              <a:spcPct val="90000"/>
            </a:lnSpc>
            <a:spcBef>
              <a:spcPct val="0"/>
            </a:spcBef>
            <a:spcAft>
              <a:spcPct val="35000"/>
            </a:spcAft>
            <a:buNone/>
          </a:pPr>
          <a:r>
            <a:rPr lang="en-US" sz="1900" b="1" kern="1200"/>
            <a:t>Helpful Links</a:t>
          </a:r>
        </a:p>
      </dsp:txBody>
      <dsp:txXfrm>
        <a:off x="1440098" y="3519676"/>
        <a:ext cx="7211719" cy="50612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1B37FC-CF87-42B5-98EF-32FB17B6565C}">
      <dsp:nvSpPr>
        <dsp:cNvPr id="0" name=""/>
        <dsp:cNvSpPr/>
      </dsp:nvSpPr>
      <dsp:spPr>
        <a:xfrm>
          <a:off x="0" y="19529"/>
          <a:ext cx="7280859" cy="401915"/>
        </a:xfrm>
        <a:prstGeom prst="roundRect">
          <a:avLst/>
        </a:prstGeom>
        <a:solidFill>
          <a:srgbClr val="7E9DEA"/>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t>Can family members serve as Direct Care Workers (DCWs)?</a:t>
          </a:r>
          <a:endParaRPr lang="en-US" sz="1800" kern="1200"/>
        </a:p>
      </dsp:txBody>
      <dsp:txXfrm>
        <a:off x="19620" y="39149"/>
        <a:ext cx="7241619" cy="362675"/>
      </dsp:txXfrm>
    </dsp:sp>
    <dsp:sp modelId="{7A8C58B2-F8D1-4029-A1E3-8A9EB4E07BF4}">
      <dsp:nvSpPr>
        <dsp:cNvPr id="0" name=""/>
        <dsp:cNvSpPr/>
      </dsp:nvSpPr>
      <dsp:spPr>
        <a:xfrm>
          <a:off x="0" y="421444"/>
          <a:ext cx="7280859" cy="927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1167" tIns="19050" rIns="106680" bIns="19050" numCol="1" spcCol="1270" anchor="t" anchorCtr="0">
          <a:noAutofit/>
        </a:bodyPr>
        <a:lstStyle/>
        <a:p>
          <a:pPr marL="114300" lvl="1" indent="-114300" algn="l" defTabSz="666750">
            <a:lnSpc>
              <a:spcPct val="90000"/>
            </a:lnSpc>
            <a:spcBef>
              <a:spcPct val="0"/>
            </a:spcBef>
            <a:spcAft>
              <a:spcPct val="20000"/>
            </a:spcAft>
            <a:buFont typeface="Wingdings" panose="05000000000000000000" pitchFamily="2" charset="2"/>
            <a:buChar char="§"/>
          </a:pPr>
          <a:r>
            <a:rPr lang="en-US" sz="1500" kern="1200">
              <a:solidFill>
                <a:schemeClr val="tx2">
                  <a:lumMod val="75000"/>
                  <a:lumOff val="25000"/>
                </a:schemeClr>
              </a:solidFill>
            </a:rPr>
            <a:t>Personal Care Service and In-Home Respite Service may be furnished by family members if they are not legally responsible for the person. Family members must be employed by a Medicaid approved agency that provides PCS/IHR, must meet provider standards, and must be deemed competent to perform the required tasks.</a:t>
          </a:r>
        </a:p>
      </dsp:txBody>
      <dsp:txXfrm>
        <a:off x="0" y="421444"/>
        <a:ext cx="7280859" cy="927360"/>
      </dsp:txXfrm>
    </dsp:sp>
    <dsp:sp modelId="{C0F85A27-DFBC-4A74-9BB6-77675A07B74B}">
      <dsp:nvSpPr>
        <dsp:cNvPr id="0" name=""/>
        <dsp:cNvSpPr/>
      </dsp:nvSpPr>
      <dsp:spPr>
        <a:xfrm>
          <a:off x="0" y="1348804"/>
          <a:ext cx="7280859" cy="269271"/>
        </a:xfrm>
        <a:prstGeom prst="roundRect">
          <a:avLst/>
        </a:prstGeom>
        <a:solidFill>
          <a:srgbClr val="7E9DEA"/>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t>Can DCWs transport Medicaid beneficiaries?</a:t>
          </a:r>
          <a:endParaRPr lang="en-US" sz="1800" kern="1200"/>
        </a:p>
      </dsp:txBody>
      <dsp:txXfrm>
        <a:off x="13145" y="1361949"/>
        <a:ext cx="7254569" cy="242981"/>
      </dsp:txXfrm>
    </dsp:sp>
    <dsp:sp modelId="{16720B73-7160-4C36-9E10-107E806C1F38}">
      <dsp:nvSpPr>
        <dsp:cNvPr id="0" name=""/>
        <dsp:cNvSpPr/>
      </dsp:nvSpPr>
      <dsp:spPr>
        <a:xfrm>
          <a:off x="0" y="1618076"/>
          <a:ext cx="7280859" cy="727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1167" tIns="19050" rIns="106680" bIns="19050" numCol="1" spcCol="1270" anchor="t" anchorCtr="0">
          <a:noAutofit/>
        </a:bodyPr>
        <a:lstStyle/>
        <a:p>
          <a:pPr marL="114300" lvl="1" indent="-114300" algn="l" defTabSz="666750">
            <a:lnSpc>
              <a:spcPct val="90000"/>
            </a:lnSpc>
            <a:spcBef>
              <a:spcPct val="0"/>
            </a:spcBef>
            <a:spcAft>
              <a:spcPct val="20000"/>
            </a:spcAft>
            <a:buFont typeface="Wingdings" panose="05000000000000000000" pitchFamily="2" charset="2"/>
            <a:buChar char="§"/>
          </a:pPr>
          <a:r>
            <a:rPr lang="en-US" sz="1500" kern="1200">
              <a:solidFill>
                <a:schemeClr val="tx2">
                  <a:lumMod val="75000"/>
                  <a:lumOff val="25000"/>
                </a:schemeClr>
              </a:solidFill>
            </a:rPr>
            <a:t>Staff may accompany persons during community activities but cannot drive the vehicle.  Beneficiaries have access to Non-Emergency Transportation services, and their Case Managers can assist them with coordinating those services.</a:t>
          </a:r>
        </a:p>
      </dsp:txBody>
      <dsp:txXfrm>
        <a:off x="0" y="1618076"/>
        <a:ext cx="7280859" cy="727940"/>
      </dsp:txXfrm>
    </dsp:sp>
    <dsp:sp modelId="{757B3FCB-DD5F-4517-851A-F95729ADC615}">
      <dsp:nvSpPr>
        <dsp:cNvPr id="0" name=""/>
        <dsp:cNvSpPr/>
      </dsp:nvSpPr>
      <dsp:spPr>
        <a:xfrm>
          <a:off x="0" y="2346016"/>
          <a:ext cx="7280859" cy="373191"/>
        </a:xfrm>
        <a:prstGeom prst="roundRect">
          <a:avLst/>
        </a:prstGeom>
        <a:solidFill>
          <a:srgbClr val="7E9DEA"/>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t>Can the Owner or Compliance Officer also serve as a Supervisor?</a:t>
          </a:r>
          <a:endParaRPr lang="en-US" sz="1800" kern="1200"/>
        </a:p>
      </dsp:txBody>
      <dsp:txXfrm>
        <a:off x="18218" y="2364234"/>
        <a:ext cx="7244423" cy="336755"/>
      </dsp:txXfrm>
    </dsp:sp>
    <dsp:sp modelId="{8C20EDC7-BA21-4F19-A737-A223388FB794}">
      <dsp:nvSpPr>
        <dsp:cNvPr id="0" name=""/>
        <dsp:cNvSpPr/>
      </dsp:nvSpPr>
      <dsp:spPr>
        <a:xfrm>
          <a:off x="0" y="2719208"/>
          <a:ext cx="7280859" cy="1060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1167" tIns="17780" rIns="99568" bIns="17780" numCol="1" spcCol="1270" anchor="t" anchorCtr="0">
          <a:noAutofit/>
        </a:bodyPr>
        <a:lstStyle/>
        <a:p>
          <a:pPr marL="114300" lvl="1" indent="-114300" algn="l" defTabSz="622300">
            <a:lnSpc>
              <a:spcPct val="90000"/>
            </a:lnSpc>
            <a:spcBef>
              <a:spcPct val="0"/>
            </a:spcBef>
            <a:spcAft>
              <a:spcPct val="20000"/>
            </a:spcAft>
            <a:buFont typeface="Wingdings" panose="05000000000000000000" pitchFamily="2" charset="2"/>
            <a:buChar char="§"/>
          </a:pPr>
          <a:r>
            <a:rPr lang="en-US" sz="1400" kern="1200">
              <a:solidFill>
                <a:schemeClr val="tx2">
                  <a:lumMod val="75000"/>
                  <a:lumOff val="25000"/>
                </a:schemeClr>
              </a:solidFill>
            </a:rPr>
            <a:t>No. Owners and Compliance Officers cannot serve as Supervisors or DCWs.</a:t>
          </a:r>
          <a:r>
            <a:rPr lang="en-US" sz="1400" kern="1200"/>
            <a:t> </a:t>
          </a:r>
          <a:r>
            <a:rPr lang="en-US" sz="1400" kern="1200">
              <a:solidFill>
                <a:srgbClr val="0E2841">
                  <a:lumMod val="75000"/>
                  <a:lumOff val="25000"/>
                </a:srgbClr>
              </a:solidFill>
              <a:latin typeface="Aptos" panose="02110004020202020204"/>
              <a:ea typeface="+mn-ea"/>
              <a:cs typeface="+mn-cs"/>
            </a:rPr>
            <a:t>The organizational chart defines your agency’s chain of command, this is the formal, top-down hierarchy within an organization that defines reporting relationships, decision-making power, and lines of communication. It establishes a continuous line of authority from senior leadership down to frontline employees. </a:t>
          </a:r>
        </a:p>
      </dsp:txBody>
      <dsp:txXfrm>
        <a:off x="0" y="2719208"/>
        <a:ext cx="7280859" cy="1060754"/>
      </dsp:txXfrm>
    </dsp:sp>
    <dsp:sp modelId="{ECFBFC0B-1CFD-44B6-A878-DEA3F06883DD}">
      <dsp:nvSpPr>
        <dsp:cNvPr id="0" name=""/>
        <dsp:cNvSpPr/>
      </dsp:nvSpPr>
      <dsp:spPr>
        <a:xfrm>
          <a:off x="0" y="3779963"/>
          <a:ext cx="7280859" cy="442275"/>
        </a:xfrm>
        <a:prstGeom prst="roundRect">
          <a:avLst/>
        </a:prstGeom>
        <a:solidFill>
          <a:srgbClr val="7E9DEA"/>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t>How do I expand my service area or relocate my business?</a:t>
          </a:r>
          <a:endParaRPr lang="en-US" sz="1800" kern="1200"/>
        </a:p>
      </dsp:txBody>
      <dsp:txXfrm>
        <a:off x="21590" y="3801553"/>
        <a:ext cx="7237679" cy="399095"/>
      </dsp:txXfrm>
    </dsp:sp>
    <dsp:sp modelId="{672C7475-9D6E-4A03-9E16-960679506594}">
      <dsp:nvSpPr>
        <dsp:cNvPr id="0" name=""/>
        <dsp:cNvSpPr/>
      </dsp:nvSpPr>
      <dsp:spPr>
        <a:xfrm>
          <a:off x="0" y="4222238"/>
          <a:ext cx="7280859" cy="565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1167" tIns="17780" rIns="99568" bIns="17780" numCol="1" spcCol="1270" anchor="t" anchorCtr="0">
          <a:noAutofit/>
        </a:bodyPr>
        <a:lstStyle/>
        <a:p>
          <a:pPr marL="114300" lvl="1" indent="-114300" algn="l" defTabSz="622300">
            <a:lnSpc>
              <a:spcPct val="90000"/>
            </a:lnSpc>
            <a:spcBef>
              <a:spcPct val="0"/>
            </a:spcBef>
            <a:spcAft>
              <a:spcPct val="20000"/>
            </a:spcAft>
            <a:buFont typeface="Wingdings" panose="05000000000000000000" pitchFamily="2" charset="2"/>
            <a:buChar char="§"/>
          </a:pPr>
          <a:r>
            <a:rPr lang="en-US" sz="1400" kern="1200">
              <a:solidFill>
                <a:schemeClr val="tx2">
                  <a:lumMod val="75000"/>
                  <a:lumOff val="25000"/>
                </a:schemeClr>
              </a:solidFill>
            </a:rPr>
            <a:t>Send an email to </a:t>
          </a:r>
          <a:r>
            <a:rPr lang="en-US" sz="1400" b="1" u="sng" kern="1200">
              <a:solidFill>
                <a:srgbClr val="7E9DEA"/>
              </a:solidFill>
            </a:rPr>
            <a:t>HCBSProviders@medicaid.ms.gov </a:t>
          </a:r>
          <a:r>
            <a:rPr lang="en-US" sz="1400" kern="1200">
              <a:solidFill>
                <a:schemeClr val="tx2">
                  <a:lumMod val="75000"/>
                  <a:lumOff val="25000"/>
                </a:schemeClr>
              </a:solidFill>
            </a:rPr>
            <a:t>with your inquiry and we will send the appropriate SmartSheet for your agency to complete.</a:t>
          </a:r>
        </a:p>
      </dsp:txBody>
      <dsp:txXfrm>
        <a:off x="0" y="4222238"/>
        <a:ext cx="7280859" cy="565327"/>
      </dsp:txXfrm>
    </dsp:sp>
    <dsp:sp modelId="{581787A0-2951-49F2-BD4A-8CB1AEAF66AF}">
      <dsp:nvSpPr>
        <dsp:cNvPr id="0" name=""/>
        <dsp:cNvSpPr/>
      </dsp:nvSpPr>
      <dsp:spPr>
        <a:xfrm>
          <a:off x="0" y="4787566"/>
          <a:ext cx="7280859" cy="440200"/>
        </a:xfrm>
        <a:prstGeom prst="roundRect">
          <a:avLst/>
        </a:prstGeom>
        <a:solidFill>
          <a:srgbClr val="7E9DEA"/>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t>How much should DCWs be paid?</a:t>
          </a:r>
          <a:endParaRPr lang="en-US" sz="1800" kern="1200"/>
        </a:p>
      </dsp:txBody>
      <dsp:txXfrm>
        <a:off x="21489" y="4809055"/>
        <a:ext cx="7237881" cy="397222"/>
      </dsp:txXfrm>
    </dsp:sp>
    <dsp:sp modelId="{CBD40064-CCDD-45E4-AE32-285B0ADFD309}">
      <dsp:nvSpPr>
        <dsp:cNvPr id="0" name=""/>
        <dsp:cNvSpPr/>
      </dsp:nvSpPr>
      <dsp:spPr>
        <a:xfrm>
          <a:off x="0" y="5227766"/>
          <a:ext cx="7280859" cy="927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1167" tIns="17780" rIns="99568" bIns="17780" numCol="1" spcCol="1270" anchor="t" anchorCtr="0">
          <a:noAutofit/>
        </a:bodyPr>
        <a:lstStyle/>
        <a:p>
          <a:pPr marL="114300" lvl="1" indent="-114300" algn="l" defTabSz="622300">
            <a:lnSpc>
              <a:spcPct val="90000"/>
            </a:lnSpc>
            <a:spcBef>
              <a:spcPct val="0"/>
            </a:spcBef>
            <a:spcAft>
              <a:spcPct val="20000"/>
            </a:spcAft>
            <a:buFont typeface="Wingdings" panose="05000000000000000000" pitchFamily="2" charset="2"/>
            <a:buChar char="§"/>
          </a:pPr>
          <a:r>
            <a:rPr lang="en-US" sz="1400" kern="1200">
              <a:solidFill>
                <a:schemeClr val="tx2">
                  <a:lumMod val="75000"/>
                  <a:lumOff val="25000"/>
                </a:schemeClr>
              </a:solidFill>
            </a:rPr>
            <a:t>Our office requires providers to comply with all state and federal laws and regulations and labor laws. You can contact the Department of Labor concerning basic wage standards. </a:t>
          </a:r>
          <a:r>
            <a:rPr lang="en-US" sz="1400" b="1" kern="1200">
              <a:solidFill>
                <a:srgbClr val="7E9DEA"/>
              </a:solidFill>
              <a:hlinkClick xmlns:r="http://schemas.openxmlformats.org/officeDocument/2006/relationships" r:id="rId1">
                <a:extLst>
                  <a:ext uri="{A12FA001-AC4F-418D-AE19-62706E023703}">
                    <ahyp:hlinkClr xmlns:ahyp="http://schemas.microsoft.com/office/drawing/2018/hyperlinkcolor" val="tx"/>
                  </a:ext>
                </a:extLst>
              </a:hlinkClick>
            </a:rPr>
            <a:t>https://www.dol.gov/agencies/whd</a:t>
          </a:r>
          <a:endParaRPr lang="en-US" sz="1400" b="1" kern="1200">
            <a:solidFill>
              <a:srgbClr val="7E9DEA"/>
            </a:solidFill>
          </a:endParaRPr>
        </a:p>
      </dsp:txBody>
      <dsp:txXfrm>
        <a:off x="0" y="5227766"/>
        <a:ext cx="7280859" cy="92736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3CDD74-81AF-43EE-A48C-8825E27FCD44}">
      <dsp:nvSpPr>
        <dsp:cNvPr id="0" name=""/>
        <dsp:cNvSpPr/>
      </dsp:nvSpPr>
      <dsp:spPr>
        <a:xfrm>
          <a:off x="0" y="90812"/>
          <a:ext cx="2724150" cy="676260"/>
        </a:xfrm>
        <a:prstGeom prst="roundRect">
          <a:avLst/>
        </a:prstGeom>
        <a:solidFill>
          <a:srgbClr val="7E9DEA"/>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a:t>Mississippi Planning and Development District</a:t>
          </a:r>
          <a:endParaRPr lang="en-US" sz="1700" kern="1200"/>
        </a:p>
      </dsp:txBody>
      <dsp:txXfrm>
        <a:off x="33012" y="123824"/>
        <a:ext cx="2658126" cy="610236"/>
      </dsp:txXfrm>
    </dsp:sp>
    <dsp:sp modelId="{C32894DE-CD29-45F2-9247-AEF47D863EAA}">
      <dsp:nvSpPr>
        <dsp:cNvPr id="0" name=""/>
        <dsp:cNvSpPr/>
      </dsp:nvSpPr>
      <dsp:spPr>
        <a:xfrm>
          <a:off x="0" y="816032"/>
          <a:ext cx="2724150" cy="676260"/>
        </a:xfrm>
        <a:prstGeom prst="roundRect">
          <a:avLst/>
        </a:prstGeom>
        <a:solidFill>
          <a:srgbClr val="7E9DEA"/>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a:t>Phone</a:t>
          </a:r>
          <a:r>
            <a:rPr lang="en-US" sz="1700" kern="1200"/>
            <a:t>: 844-822-4622</a:t>
          </a:r>
        </a:p>
      </dsp:txBody>
      <dsp:txXfrm>
        <a:off x="33012" y="849044"/>
        <a:ext cx="2658126" cy="610236"/>
      </dsp:txXfrm>
    </dsp:sp>
    <dsp:sp modelId="{685A8B2B-A129-48D0-B558-F6A90FF1BAC2}">
      <dsp:nvSpPr>
        <dsp:cNvPr id="0" name=""/>
        <dsp:cNvSpPr/>
      </dsp:nvSpPr>
      <dsp:spPr>
        <a:xfrm>
          <a:off x="0" y="1541252"/>
          <a:ext cx="2724150" cy="676260"/>
        </a:xfrm>
        <a:prstGeom prst="roundRect">
          <a:avLst/>
        </a:prstGeom>
        <a:solidFill>
          <a:srgbClr val="7E9DEA"/>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a:t>Email</a:t>
          </a:r>
          <a:r>
            <a:rPr lang="en-US" sz="1700" kern="1200"/>
            <a:t>:  </a:t>
          </a:r>
          <a:r>
            <a:rPr lang="en-US" sz="1700" b="1" u="sng" kern="1200"/>
            <a:t>mail@mspdds.com</a:t>
          </a:r>
          <a:endParaRPr lang="en-US" sz="1700" kern="1200"/>
        </a:p>
      </dsp:txBody>
      <dsp:txXfrm>
        <a:off x="33012" y="1574264"/>
        <a:ext cx="2658126" cy="61023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1D5A2E-7AF8-4D7B-B42D-A5C47CA33A07}">
      <dsp:nvSpPr>
        <dsp:cNvPr id="0" name=""/>
        <dsp:cNvSpPr/>
      </dsp:nvSpPr>
      <dsp:spPr>
        <a:xfrm>
          <a:off x="3691" y="57143"/>
          <a:ext cx="3599565" cy="798251"/>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a:t>Central Mississippi (CMPDD)</a:t>
          </a:r>
        </a:p>
        <a:p>
          <a:pPr marL="0" lvl="0" indent="0" algn="ctr" defTabSz="844550">
            <a:lnSpc>
              <a:spcPct val="90000"/>
            </a:lnSpc>
            <a:spcBef>
              <a:spcPct val="0"/>
            </a:spcBef>
            <a:spcAft>
              <a:spcPct val="35000"/>
            </a:spcAft>
            <a:buNone/>
          </a:pPr>
          <a:r>
            <a:rPr lang="en-US" sz="1900" kern="1200"/>
            <a:t>Phone:  (601) 981-1511</a:t>
          </a:r>
        </a:p>
      </dsp:txBody>
      <dsp:txXfrm>
        <a:off x="3691" y="57143"/>
        <a:ext cx="3599565" cy="798251"/>
      </dsp:txXfrm>
    </dsp:sp>
    <dsp:sp modelId="{BA67542A-D845-44C0-9D74-060BB3B0C872}">
      <dsp:nvSpPr>
        <dsp:cNvPr id="0" name=""/>
        <dsp:cNvSpPr/>
      </dsp:nvSpPr>
      <dsp:spPr>
        <a:xfrm>
          <a:off x="3691" y="855394"/>
          <a:ext cx="3599565" cy="3308582"/>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FontTx/>
            <a:buNone/>
          </a:pPr>
          <a:r>
            <a:rPr lang="en-US" sz="1900" kern="1200"/>
            <a:t>Counties Served:</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Copiah</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Hinds</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Madison</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Rankin</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Simpson</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Warren</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Yazoo</a:t>
          </a:r>
        </a:p>
        <a:p>
          <a:pPr marL="342900" lvl="2" indent="-171450" algn="l" defTabSz="844550">
            <a:lnSpc>
              <a:spcPct val="90000"/>
            </a:lnSpc>
            <a:spcBef>
              <a:spcPct val="0"/>
            </a:spcBef>
            <a:spcAft>
              <a:spcPct val="15000"/>
            </a:spcAft>
            <a:buFont typeface="Wingdings" panose="05000000000000000000" pitchFamily="2" charset="2"/>
            <a:buChar char="§"/>
          </a:pPr>
          <a:endParaRPr lang="en-US" sz="1900" kern="1200"/>
        </a:p>
      </dsp:txBody>
      <dsp:txXfrm>
        <a:off x="3691" y="855394"/>
        <a:ext cx="3599565" cy="3308582"/>
      </dsp:txXfrm>
    </dsp:sp>
    <dsp:sp modelId="{0F5948BF-61BF-49F2-A9BE-C2F02F5F4365}">
      <dsp:nvSpPr>
        <dsp:cNvPr id="0" name=""/>
        <dsp:cNvSpPr/>
      </dsp:nvSpPr>
      <dsp:spPr>
        <a:xfrm>
          <a:off x="4107196" y="57143"/>
          <a:ext cx="3599565" cy="798251"/>
        </a:xfrm>
        <a:prstGeom prst="rect">
          <a:avLst/>
        </a:prstGeom>
        <a:gradFill rotWithShape="0">
          <a:gsLst>
            <a:gs pos="0">
              <a:schemeClr val="accent4">
                <a:hueOff val="3299968"/>
                <a:satOff val="-14601"/>
                <a:lumOff val="-2452"/>
                <a:alphaOff val="0"/>
                <a:satMod val="103000"/>
                <a:lumMod val="102000"/>
                <a:tint val="94000"/>
              </a:schemeClr>
            </a:gs>
            <a:gs pos="50000">
              <a:schemeClr val="accent4">
                <a:hueOff val="3299968"/>
                <a:satOff val="-14601"/>
                <a:lumOff val="-2452"/>
                <a:alphaOff val="0"/>
                <a:satMod val="110000"/>
                <a:lumMod val="100000"/>
                <a:shade val="100000"/>
              </a:schemeClr>
            </a:gs>
            <a:gs pos="100000">
              <a:schemeClr val="accent4">
                <a:hueOff val="3299968"/>
                <a:satOff val="-14601"/>
                <a:lumOff val="-245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a:t>East Central (ECPDD)</a:t>
          </a:r>
        </a:p>
        <a:p>
          <a:pPr marL="0" lvl="0" indent="0" algn="ctr" defTabSz="844550">
            <a:lnSpc>
              <a:spcPct val="90000"/>
            </a:lnSpc>
            <a:spcBef>
              <a:spcPct val="0"/>
            </a:spcBef>
            <a:spcAft>
              <a:spcPct val="35000"/>
            </a:spcAft>
            <a:buNone/>
          </a:pPr>
          <a:r>
            <a:rPr lang="en-US" sz="1900" kern="1200"/>
            <a:t>Phone:  (601) 683-7409</a:t>
          </a:r>
        </a:p>
      </dsp:txBody>
      <dsp:txXfrm>
        <a:off x="4107196" y="57143"/>
        <a:ext cx="3599565" cy="798251"/>
      </dsp:txXfrm>
    </dsp:sp>
    <dsp:sp modelId="{75C166D9-2749-40E6-9542-5D61887CB647}">
      <dsp:nvSpPr>
        <dsp:cNvPr id="0" name=""/>
        <dsp:cNvSpPr/>
      </dsp:nvSpPr>
      <dsp:spPr>
        <a:xfrm>
          <a:off x="4107196" y="855394"/>
          <a:ext cx="3599565" cy="3308582"/>
        </a:xfrm>
        <a:prstGeom prst="rect">
          <a:avLst/>
        </a:prstGeom>
        <a:solidFill>
          <a:schemeClr val="accent4">
            <a:tint val="40000"/>
            <a:alpha val="90000"/>
            <a:hueOff val="3079768"/>
            <a:satOff val="-15334"/>
            <a:lumOff val="-1455"/>
            <a:alphaOff val="0"/>
          </a:schemeClr>
        </a:solidFill>
        <a:ln w="12700" cap="flat" cmpd="sng" algn="ctr">
          <a:solidFill>
            <a:schemeClr val="accent4">
              <a:tint val="40000"/>
              <a:alpha val="90000"/>
              <a:hueOff val="3079768"/>
              <a:satOff val="-15334"/>
              <a:lumOff val="-1455"/>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FontTx/>
            <a:buNone/>
          </a:pPr>
          <a:r>
            <a:rPr lang="en-US" sz="1900" kern="1200"/>
            <a:t>Counties Served:</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Clarke</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Jasper</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Kemper</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Lauderdale</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Leake</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Neshoba</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Newton</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Scott</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Smith</a:t>
          </a:r>
        </a:p>
      </dsp:txBody>
      <dsp:txXfrm>
        <a:off x="4107196" y="855394"/>
        <a:ext cx="3599565" cy="3308582"/>
      </dsp:txXfrm>
    </dsp:sp>
    <dsp:sp modelId="{27EB3DE9-DF8A-4A76-A066-D427645FA91D}">
      <dsp:nvSpPr>
        <dsp:cNvPr id="0" name=""/>
        <dsp:cNvSpPr/>
      </dsp:nvSpPr>
      <dsp:spPr>
        <a:xfrm>
          <a:off x="8210700" y="57143"/>
          <a:ext cx="3599565" cy="798251"/>
        </a:xfrm>
        <a:prstGeom prst="rect">
          <a:avLst/>
        </a:prstGeom>
        <a:gradFill rotWithShape="0">
          <a:gsLst>
            <a:gs pos="0">
              <a:schemeClr val="accent4">
                <a:hueOff val="6599937"/>
                <a:satOff val="-29202"/>
                <a:lumOff val="-4903"/>
                <a:alphaOff val="0"/>
                <a:satMod val="103000"/>
                <a:lumMod val="102000"/>
                <a:tint val="94000"/>
              </a:schemeClr>
            </a:gs>
            <a:gs pos="50000">
              <a:schemeClr val="accent4">
                <a:hueOff val="6599937"/>
                <a:satOff val="-29202"/>
                <a:lumOff val="-4903"/>
                <a:alphaOff val="0"/>
                <a:satMod val="110000"/>
                <a:lumMod val="100000"/>
                <a:shade val="100000"/>
              </a:schemeClr>
            </a:gs>
            <a:gs pos="100000">
              <a:schemeClr val="accent4">
                <a:hueOff val="6599937"/>
                <a:satOff val="-29202"/>
                <a:lumOff val="-490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a:t>Golden Triangle (GTPDD)</a:t>
          </a:r>
        </a:p>
        <a:p>
          <a:pPr marL="0" lvl="0" indent="0" algn="ctr" defTabSz="844550">
            <a:lnSpc>
              <a:spcPct val="90000"/>
            </a:lnSpc>
            <a:spcBef>
              <a:spcPct val="0"/>
            </a:spcBef>
            <a:spcAft>
              <a:spcPct val="35000"/>
            </a:spcAft>
            <a:buNone/>
          </a:pPr>
          <a:r>
            <a:rPr lang="en-US" sz="1900" kern="1200"/>
            <a:t>Phone:  (662) 324-7860</a:t>
          </a:r>
        </a:p>
      </dsp:txBody>
      <dsp:txXfrm>
        <a:off x="8210700" y="57143"/>
        <a:ext cx="3599565" cy="798251"/>
      </dsp:txXfrm>
    </dsp:sp>
    <dsp:sp modelId="{86CB4FEA-EED2-483D-AC8E-9EB431AA4629}">
      <dsp:nvSpPr>
        <dsp:cNvPr id="0" name=""/>
        <dsp:cNvSpPr/>
      </dsp:nvSpPr>
      <dsp:spPr>
        <a:xfrm>
          <a:off x="8210700" y="855394"/>
          <a:ext cx="3599565" cy="3308582"/>
        </a:xfrm>
        <a:prstGeom prst="rect">
          <a:avLst/>
        </a:prstGeom>
        <a:solidFill>
          <a:schemeClr val="accent4">
            <a:tint val="40000"/>
            <a:alpha val="90000"/>
            <a:hueOff val="6159535"/>
            <a:satOff val="-30669"/>
            <a:lumOff val="-2910"/>
            <a:alphaOff val="0"/>
          </a:schemeClr>
        </a:solidFill>
        <a:ln w="12700" cap="flat" cmpd="sng" algn="ctr">
          <a:solidFill>
            <a:schemeClr val="accent4">
              <a:tint val="40000"/>
              <a:alpha val="90000"/>
              <a:hueOff val="6159535"/>
              <a:satOff val="-30669"/>
              <a:lumOff val="-291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FontTx/>
            <a:buNone/>
          </a:pPr>
          <a:r>
            <a:rPr lang="en-US" sz="1900" kern="1200"/>
            <a:t>Counties Served:</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Choctaw</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Clay</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Lowndes</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Noxubee</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Oktibbeha</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Webster</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Winston</a:t>
          </a:r>
        </a:p>
      </dsp:txBody>
      <dsp:txXfrm>
        <a:off x="8210700" y="855394"/>
        <a:ext cx="3599565" cy="330858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1D5A2E-7AF8-4D7B-B42D-A5C47CA33A07}">
      <dsp:nvSpPr>
        <dsp:cNvPr id="0" name=""/>
        <dsp:cNvSpPr/>
      </dsp:nvSpPr>
      <dsp:spPr>
        <a:xfrm>
          <a:off x="4441" y="819137"/>
          <a:ext cx="2670831" cy="1068332"/>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a:t>North Central (NCPDD)</a:t>
          </a:r>
        </a:p>
        <a:p>
          <a:pPr marL="0" lvl="0" indent="0" algn="ctr" defTabSz="844550">
            <a:lnSpc>
              <a:spcPct val="90000"/>
            </a:lnSpc>
            <a:spcBef>
              <a:spcPct val="0"/>
            </a:spcBef>
            <a:spcAft>
              <a:spcPct val="35000"/>
            </a:spcAft>
            <a:buNone/>
          </a:pPr>
          <a:r>
            <a:rPr lang="en-US" sz="1900" kern="1200"/>
            <a:t>Phone:  (662) 283-2675</a:t>
          </a:r>
        </a:p>
      </dsp:txBody>
      <dsp:txXfrm>
        <a:off x="4441" y="819137"/>
        <a:ext cx="2670831" cy="1068332"/>
      </dsp:txXfrm>
    </dsp:sp>
    <dsp:sp modelId="{BA67542A-D845-44C0-9D74-060BB3B0C872}">
      <dsp:nvSpPr>
        <dsp:cNvPr id="0" name=""/>
        <dsp:cNvSpPr/>
      </dsp:nvSpPr>
      <dsp:spPr>
        <a:xfrm>
          <a:off x="4441" y="1887469"/>
          <a:ext cx="2670831" cy="271205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FontTx/>
            <a:buNone/>
          </a:pPr>
          <a:r>
            <a:rPr lang="en-US" sz="1900" kern="1200"/>
            <a:t>Counties Served:</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Attala</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Carroll</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Grenada</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Holmes</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Leflore</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Montgomery</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Yalobusha</a:t>
          </a:r>
        </a:p>
      </dsp:txBody>
      <dsp:txXfrm>
        <a:off x="4441" y="1887469"/>
        <a:ext cx="2670831" cy="2712059"/>
      </dsp:txXfrm>
    </dsp:sp>
    <dsp:sp modelId="{0F5948BF-61BF-49F2-A9BE-C2F02F5F4365}">
      <dsp:nvSpPr>
        <dsp:cNvPr id="0" name=""/>
        <dsp:cNvSpPr/>
      </dsp:nvSpPr>
      <dsp:spPr>
        <a:xfrm>
          <a:off x="3049189" y="819137"/>
          <a:ext cx="2670831" cy="1068332"/>
        </a:xfrm>
        <a:prstGeom prst="rect">
          <a:avLst/>
        </a:prstGeom>
        <a:gradFill rotWithShape="0">
          <a:gsLst>
            <a:gs pos="0">
              <a:schemeClr val="accent4">
                <a:hueOff val="2199979"/>
                <a:satOff val="-9734"/>
                <a:lumOff val="-1634"/>
                <a:alphaOff val="0"/>
                <a:satMod val="103000"/>
                <a:lumMod val="102000"/>
                <a:tint val="94000"/>
              </a:schemeClr>
            </a:gs>
            <a:gs pos="50000">
              <a:schemeClr val="accent4">
                <a:hueOff val="2199979"/>
                <a:satOff val="-9734"/>
                <a:lumOff val="-1634"/>
                <a:alphaOff val="0"/>
                <a:satMod val="110000"/>
                <a:lumMod val="100000"/>
                <a:shade val="100000"/>
              </a:schemeClr>
            </a:gs>
            <a:gs pos="100000">
              <a:schemeClr val="accent4">
                <a:hueOff val="2199979"/>
                <a:satOff val="-9734"/>
                <a:lumOff val="-1634"/>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a:t>North Delta (NDPDD)</a:t>
          </a:r>
        </a:p>
        <a:p>
          <a:pPr marL="0" lvl="0" indent="0" algn="ctr" defTabSz="844550">
            <a:lnSpc>
              <a:spcPct val="90000"/>
            </a:lnSpc>
            <a:spcBef>
              <a:spcPct val="0"/>
            </a:spcBef>
            <a:spcAft>
              <a:spcPct val="35000"/>
            </a:spcAft>
            <a:buNone/>
          </a:pPr>
          <a:r>
            <a:rPr lang="en-US" sz="1900" kern="1200"/>
            <a:t>Phone:  (662) 561-4100</a:t>
          </a:r>
        </a:p>
      </dsp:txBody>
      <dsp:txXfrm>
        <a:off x="3049189" y="819137"/>
        <a:ext cx="2670831" cy="1068332"/>
      </dsp:txXfrm>
    </dsp:sp>
    <dsp:sp modelId="{75C166D9-2749-40E6-9542-5D61887CB647}">
      <dsp:nvSpPr>
        <dsp:cNvPr id="0" name=""/>
        <dsp:cNvSpPr/>
      </dsp:nvSpPr>
      <dsp:spPr>
        <a:xfrm>
          <a:off x="3049189" y="1887469"/>
          <a:ext cx="2670831" cy="2712059"/>
        </a:xfrm>
        <a:prstGeom prst="rect">
          <a:avLst/>
        </a:prstGeom>
        <a:solidFill>
          <a:schemeClr val="accent4">
            <a:tint val="40000"/>
            <a:alpha val="90000"/>
            <a:hueOff val="2053179"/>
            <a:satOff val="-10223"/>
            <a:lumOff val="-970"/>
            <a:alphaOff val="0"/>
          </a:schemeClr>
        </a:solidFill>
        <a:ln w="12700" cap="flat" cmpd="sng" algn="ctr">
          <a:solidFill>
            <a:schemeClr val="accent4">
              <a:tint val="40000"/>
              <a:alpha val="90000"/>
              <a:hueOff val="2053179"/>
              <a:satOff val="-10223"/>
              <a:lumOff val="-97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FontTx/>
            <a:buNone/>
          </a:pPr>
          <a:r>
            <a:rPr lang="en-US" sz="1900" kern="1200"/>
            <a:t>Counties Served:</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Coahoma</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Desoto</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Panola</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Quitman</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Tallahatchie</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Tate</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Tunica</a:t>
          </a:r>
        </a:p>
      </dsp:txBody>
      <dsp:txXfrm>
        <a:off x="3049189" y="1887469"/>
        <a:ext cx="2670831" cy="2712059"/>
      </dsp:txXfrm>
    </dsp:sp>
    <dsp:sp modelId="{27EB3DE9-DF8A-4A76-A066-D427645FA91D}">
      <dsp:nvSpPr>
        <dsp:cNvPr id="0" name=""/>
        <dsp:cNvSpPr/>
      </dsp:nvSpPr>
      <dsp:spPr>
        <a:xfrm>
          <a:off x="6093937" y="819137"/>
          <a:ext cx="2670831" cy="1068332"/>
        </a:xfrm>
        <a:prstGeom prst="rect">
          <a:avLst/>
        </a:prstGeom>
        <a:gradFill rotWithShape="0">
          <a:gsLst>
            <a:gs pos="0">
              <a:schemeClr val="accent4">
                <a:hueOff val="4399958"/>
                <a:satOff val="-19468"/>
                <a:lumOff val="-3269"/>
                <a:alphaOff val="0"/>
                <a:satMod val="103000"/>
                <a:lumMod val="102000"/>
                <a:tint val="94000"/>
              </a:schemeClr>
            </a:gs>
            <a:gs pos="50000">
              <a:schemeClr val="accent4">
                <a:hueOff val="4399958"/>
                <a:satOff val="-19468"/>
                <a:lumOff val="-3269"/>
                <a:alphaOff val="0"/>
                <a:satMod val="110000"/>
                <a:lumMod val="100000"/>
                <a:shade val="100000"/>
              </a:schemeClr>
            </a:gs>
            <a:gs pos="100000">
              <a:schemeClr val="accent4">
                <a:hueOff val="4399958"/>
                <a:satOff val="-19468"/>
                <a:lumOff val="-3269"/>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a:t>North East (NEMPDD)</a:t>
          </a:r>
        </a:p>
        <a:p>
          <a:pPr marL="0" lvl="0" indent="0" algn="ctr" defTabSz="844550">
            <a:lnSpc>
              <a:spcPct val="90000"/>
            </a:lnSpc>
            <a:spcBef>
              <a:spcPct val="0"/>
            </a:spcBef>
            <a:spcAft>
              <a:spcPct val="35000"/>
            </a:spcAft>
            <a:buNone/>
          </a:pPr>
          <a:r>
            <a:rPr lang="en-US" sz="1900" kern="1200"/>
            <a:t>Phone:  (661) 728-7038</a:t>
          </a:r>
        </a:p>
      </dsp:txBody>
      <dsp:txXfrm>
        <a:off x="6093937" y="819137"/>
        <a:ext cx="2670831" cy="1068332"/>
      </dsp:txXfrm>
    </dsp:sp>
    <dsp:sp modelId="{86CB4FEA-EED2-483D-AC8E-9EB431AA4629}">
      <dsp:nvSpPr>
        <dsp:cNvPr id="0" name=""/>
        <dsp:cNvSpPr/>
      </dsp:nvSpPr>
      <dsp:spPr>
        <a:xfrm>
          <a:off x="6093937" y="1887469"/>
          <a:ext cx="2670831" cy="2712059"/>
        </a:xfrm>
        <a:prstGeom prst="rect">
          <a:avLst/>
        </a:prstGeom>
        <a:solidFill>
          <a:schemeClr val="accent4">
            <a:tint val="40000"/>
            <a:alpha val="90000"/>
            <a:hueOff val="4106357"/>
            <a:satOff val="-20446"/>
            <a:lumOff val="-1940"/>
            <a:alphaOff val="0"/>
          </a:schemeClr>
        </a:solidFill>
        <a:ln w="12700" cap="flat" cmpd="sng" algn="ctr">
          <a:solidFill>
            <a:schemeClr val="accent4">
              <a:tint val="40000"/>
              <a:alpha val="90000"/>
              <a:hueOff val="4106357"/>
              <a:satOff val="-20446"/>
              <a:lumOff val="-194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FontTx/>
            <a:buNone/>
          </a:pPr>
          <a:r>
            <a:rPr lang="en-US" sz="1900" kern="1200"/>
            <a:t>Counties Served:</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Alcorn</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Benton</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Marshall</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Prentiss</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Tippah</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Tishomingo</a:t>
          </a:r>
        </a:p>
      </dsp:txBody>
      <dsp:txXfrm>
        <a:off x="6093937" y="1887469"/>
        <a:ext cx="2670831" cy="2712059"/>
      </dsp:txXfrm>
    </dsp:sp>
    <dsp:sp modelId="{60746D5C-F48E-48D4-AF4A-D84C68624A4C}">
      <dsp:nvSpPr>
        <dsp:cNvPr id="0" name=""/>
        <dsp:cNvSpPr/>
      </dsp:nvSpPr>
      <dsp:spPr>
        <a:xfrm>
          <a:off x="9138684" y="819137"/>
          <a:ext cx="2670831" cy="1068332"/>
        </a:xfrm>
        <a:prstGeom prst="rect">
          <a:avLst/>
        </a:prstGeom>
        <a:gradFill rotWithShape="0">
          <a:gsLst>
            <a:gs pos="0">
              <a:schemeClr val="accent4">
                <a:hueOff val="6599937"/>
                <a:satOff val="-29202"/>
                <a:lumOff val="-4903"/>
                <a:alphaOff val="0"/>
                <a:satMod val="103000"/>
                <a:lumMod val="102000"/>
                <a:tint val="94000"/>
              </a:schemeClr>
            </a:gs>
            <a:gs pos="50000">
              <a:schemeClr val="accent4">
                <a:hueOff val="6599937"/>
                <a:satOff val="-29202"/>
                <a:lumOff val="-4903"/>
                <a:alphaOff val="0"/>
                <a:satMod val="110000"/>
                <a:lumMod val="100000"/>
                <a:shade val="100000"/>
              </a:schemeClr>
            </a:gs>
            <a:gs pos="100000">
              <a:schemeClr val="accent4">
                <a:hueOff val="6599937"/>
                <a:satOff val="-29202"/>
                <a:lumOff val="-490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a:t>South Delta (SDPDD)</a:t>
          </a:r>
        </a:p>
        <a:p>
          <a:pPr marL="0" lvl="0" indent="0" algn="ctr" defTabSz="844550">
            <a:lnSpc>
              <a:spcPct val="90000"/>
            </a:lnSpc>
            <a:spcBef>
              <a:spcPct val="0"/>
            </a:spcBef>
            <a:spcAft>
              <a:spcPct val="35000"/>
            </a:spcAft>
            <a:buNone/>
          </a:pPr>
          <a:r>
            <a:rPr lang="en-US" sz="1900" kern="1200"/>
            <a:t>Phone:  (662) 378-3831</a:t>
          </a:r>
        </a:p>
      </dsp:txBody>
      <dsp:txXfrm>
        <a:off x="9138684" y="819137"/>
        <a:ext cx="2670831" cy="1068332"/>
      </dsp:txXfrm>
    </dsp:sp>
    <dsp:sp modelId="{66211450-EF69-4C72-BE57-399B1C819491}">
      <dsp:nvSpPr>
        <dsp:cNvPr id="0" name=""/>
        <dsp:cNvSpPr/>
      </dsp:nvSpPr>
      <dsp:spPr>
        <a:xfrm>
          <a:off x="9138684" y="1887469"/>
          <a:ext cx="2670831" cy="2712059"/>
        </a:xfrm>
        <a:prstGeom prst="rect">
          <a:avLst/>
        </a:prstGeom>
        <a:solidFill>
          <a:schemeClr val="accent4">
            <a:tint val="40000"/>
            <a:alpha val="90000"/>
            <a:hueOff val="6159535"/>
            <a:satOff val="-30669"/>
            <a:lumOff val="-2910"/>
            <a:alphaOff val="0"/>
          </a:schemeClr>
        </a:solidFill>
        <a:ln w="12700" cap="flat" cmpd="sng" algn="ctr">
          <a:solidFill>
            <a:schemeClr val="accent4">
              <a:tint val="40000"/>
              <a:alpha val="90000"/>
              <a:hueOff val="6159535"/>
              <a:satOff val="-30669"/>
              <a:lumOff val="-291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FontTx/>
            <a:buNone/>
          </a:pPr>
          <a:r>
            <a:rPr lang="en-US" sz="1900" kern="1200"/>
            <a:t>Counties Served:</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Boliver</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Humphreys</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Issaquena</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Sharkey</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Sunflower</a:t>
          </a:r>
        </a:p>
        <a:p>
          <a:pPr marL="342900" lvl="2" indent="-171450" algn="l" defTabSz="844550">
            <a:lnSpc>
              <a:spcPct val="90000"/>
            </a:lnSpc>
            <a:spcBef>
              <a:spcPct val="0"/>
            </a:spcBef>
            <a:spcAft>
              <a:spcPct val="15000"/>
            </a:spcAft>
            <a:buFont typeface="Wingdings" panose="05000000000000000000" pitchFamily="2" charset="2"/>
            <a:buChar char="§"/>
          </a:pPr>
          <a:r>
            <a:rPr lang="en-US" sz="1900" kern="1200"/>
            <a:t>Washington</a:t>
          </a:r>
        </a:p>
      </dsp:txBody>
      <dsp:txXfrm>
        <a:off x="9138684" y="1887469"/>
        <a:ext cx="2670831" cy="271205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1D5A2E-7AF8-4D7B-B42D-A5C47CA33A07}">
      <dsp:nvSpPr>
        <dsp:cNvPr id="0" name=""/>
        <dsp:cNvSpPr/>
      </dsp:nvSpPr>
      <dsp:spPr>
        <a:xfrm>
          <a:off x="3691" y="86660"/>
          <a:ext cx="3599565" cy="674961"/>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a:t>Southern MS (SMPDD)</a:t>
          </a:r>
        </a:p>
        <a:p>
          <a:pPr marL="0" lvl="0" indent="0" algn="ctr" defTabSz="711200">
            <a:lnSpc>
              <a:spcPct val="90000"/>
            </a:lnSpc>
            <a:spcBef>
              <a:spcPct val="0"/>
            </a:spcBef>
            <a:spcAft>
              <a:spcPct val="35000"/>
            </a:spcAft>
            <a:buNone/>
          </a:pPr>
          <a:r>
            <a:rPr lang="en-US" sz="1600" kern="1200"/>
            <a:t>Phone:  (228) 868-2311</a:t>
          </a:r>
        </a:p>
      </dsp:txBody>
      <dsp:txXfrm>
        <a:off x="3691" y="86660"/>
        <a:ext cx="3599565" cy="674961"/>
      </dsp:txXfrm>
    </dsp:sp>
    <dsp:sp modelId="{BA67542A-D845-44C0-9D74-060BB3B0C872}">
      <dsp:nvSpPr>
        <dsp:cNvPr id="0" name=""/>
        <dsp:cNvSpPr/>
      </dsp:nvSpPr>
      <dsp:spPr>
        <a:xfrm>
          <a:off x="3691" y="761621"/>
          <a:ext cx="3599565" cy="307440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FontTx/>
            <a:buNone/>
          </a:pPr>
          <a:r>
            <a:rPr lang="en-US" sz="1600" kern="1200"/>
            <a:t>Counties Served:</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Covington</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Forrest</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George</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Greene</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Hancock</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Harrison</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Jackson</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Jefferson Davis</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Jones</a:t>
          </a:r>
        </a:p>
        <a:p>
          <a:pPr marL="342900" lvl="2" indent="-171450" algn="l" defTabSz="711200">
            <a:lnSpc>
              <a:spcPct val="90000"/>
            </a:lnSpc>
            <a:spcBef>
              <a:spcPct val="0"/>
            </a:spcBef>
            <a:spcAft>
              <a:spcPct val="15000"/>
            </a:spcAft>
            <a:buFont typeface="Wingdings" panose="05000000000000000000" pitchFamily="2" charset="2"/>
            <a:buChar char="§"/>
          </a:pPr>
          <a:endParaRPr lang="en-US" sz="1600" kern="1200"/>
        </a:p>
      </dsp:txBody>
      <dsp:txXfrm>
        <a:off x="3691" y="761621"/>
        <a:ext cx="3599565" cy="3074400"/>
      </dsp:txXfrm>
    </dsp:sp>
    <dsp:sp modelId="{0F5948BF-61BF-49F2-A9BE-C2F02F5F4365}">
      <dsp:nvSpPr>
        <dsp:cNvPr id="0" name=""/>
        <dsp:cNvSpPr/>
      </dsp:nvSpPr>
      <dsp:spPr>
        <a:xfrm>
          <a:off x="4107196" y="86660"/>
          <a:ext cx="3599565" cy="674961"/>
        </a:xfrm>
        <a:prstGeom prst="rect">
          <a:avLst/>
        </a:prstGeom>
        <a:gradFill rotWithShape="0">
          <a:gsLst>
            <a:gs pos="0">
              <a:schemeClr val="accent4">
                <a:hueOff val="3299968"/>
                <a:satOff val="-14601"/>
                <a:lumOff val="-2452"/>
                <a:alphaOff val="0"/>
                <a:satMod val="103000"/>
                <a:lumMod val="102000"/>
                <a:tint val="94000"/>
              </a:schemeClr>
            </a:gs>
            <a:gs pos="50000">
              <a:schemeClr val="accent4">
                <a:hueOff val="3299968"/>
                <a:satOff val="-14601"/>
                <a:lumOff val="-2452"/>
                <a:alphaOff val="0"/>
                <a:satMod val="110000"/>
                <a:lumMod val="100000"/>
                <a:shade val="100000"/>
              </a:schemeClr>
            </a:gs>
            <a:gs pos="100000">
              <a:schemeClr val="accent4">
                <a:hueOff val="3299968"/>
                <a:satOff val="-14601"/>
                <a:lumOff val="-245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a:t>Southwest MS (SWMPDD)</a:t>
          </a:r>
        </a:p>
        <a:p>
          <a:pPr marL="0" lvl="0" indent="0" algn="ctr" defTabSz="711200">
            <a:lnSpc>
              <a:spcPct val="90000"/>
            </a:lnSpc>
            <a:spcBef>
              <a:spcPct val="0"/>
            </a:spcBef>
            <a:spcAft>
              <a:spcPct val="35000"/>
            </a:spcAft>
            <a:buNone/>
          </a:pPr>
          <a:r>
            <a:rPr lang="en-US" sz="1600" kern="1200"/>
            <a:t>Phone:  (601) 446-6044</a:t>
          </a:r>
        </a:p>
      </dsp:txBody>
      <dsp:txXfrm>
        <a:off x="4107196" y="86660"/>
        <a:ext cx="3599565" cy="674961"/>
      </dsp:txXfrm>
    </dsp:sp>
    <dsp:sp modelId="{75C166D9-2749-40E6-9542-5D61887CB647}">
      <dsp:nvSpPr>
        <dsp:cNvPr id="0" name=""/>
        <dsp:cNvSpPr/>
      </dsp:nvSpPr>
      <dsp:spPr>
        <a:xfrm>
          <a:off x="4107196" y="761621"/>
          <a:ext cx="3599565" cy="3074400"/>
        </a:xfrm>
        <a:prstGeom prst="rect">
          <a:avLst/>
        </a:prstGeom>
        <a:solidFill>
          <a:schemeClr val="accent4">
            <a:tint val="40000"/>
            <a:alpha val="90000"/>
            <a:hueOff val="3079768"/>
            <a:satOff val="-15334"/>
            <a:lumOff val="-1455"/>
            <a:alphaOff val="0"/>
          </a:schemeClr>
        </a:solidFill>
        <a:ln w="12700" cap="flat" cmpd="sng" algn="ctr">
          <a:solidFill>
            <a:schemeClr val="accent4">
              <a:tint val="40000"/>
              <a:alpha val="90000"/>
              <a:hueOff val="3079768"/>
              <a:satOff val="-15334"/>
              <a:lumOff val="-1455"/>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FontTx/>
            <a:buNone/>
          </a:pPr>
          <a:r>
            <a:rPr lang="en-US" sz="1600" kern="1200"/>
            <a:t>Counties Served:</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Adams</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Amite</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Claiborne</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Franklin</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Jefferson</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Lawrence</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Lincoln</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Pike</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Walthall</a:t>
          </a:r>
        </a:p>
      </dsp:txBody>
      <dsp:txXfrm>
        <a:off x="4107196" y="761621"/>
        <a:ext cx="3599565" cy="3074400"/>
      </dsp:txXfrm>
    </dsp:sp>
    <dsp:sp modelId="{27EB3DE9-DF8A-4A76-A066-D427645FA91D}">
      <dsp:nvSpPr>
        <dsp:cNvPr id="0" name=""/>
        <dsp:cNvSpPr/>
      </dsp:nvSpPr>
      <dsp:spPr>
        <a:xfrm>
          <a:off x="8210700" y="86660"/>
          <a:ext cx="3599565" cy="674961"/>
        </a:xfrm>
        <a:prstGeom prst="rect">
          <a:avLst/>
        </a:prstGeom>
        <a:gradFill rotWithShape="0">
          <a:gsLst>
            <a:gs pos="0">
              <a:schemeClr val="accent4">
                <a:hueOff val="6599937"/>
                <a:satOff val="-29202"/>
                <a:lumOff val="-4903"/>
                <a:alphaOff val="0"/>
                <a:satMod val="103000"/>
                <a:lumMod val="102000"/>
                <a:tint val="94000"/>
              </a:schemeClr>
            </a:gs>
            <a:gs pos="50000">
              <a:schemeClr val="accent4">
                <a:hueOff val="6599937"/>
                <a:satOff val="-29202"/>
                <a:lumOff val="-4903"/>
                <a:alphaOff val="0"/>
                <a:satMod val="110000"/>
                <a:lumMod val="100000"/>
                <a:shade val="100000"/>
              </a:schemeClr>
            </a:gs>
            <a:gs pos="100000">
              <a:schemeClr val="accent4">
                <a:hueOff val="6599937"/>
                <a:satOff val="-29202"/>
                <a:lumOff val="-490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a:t>Three Rivers (TRPDD)</a:t>
          </a:r>
        </a:p>
        <a:p>
          <a:pPr marL="0" lvl="0" indent="0" algn="ctr" defTabSz="711200">
            <a:lnSpc>
              <a:spcPct val="90000"/>
            </a:lnSpc>
            <a:spcBef>
              <a:spcPct val="0"/>
            </a:spcBef>
            <a:spcAft>
              <a:spcPct val="35000"/>
            </a:spcAft>
            <a:buNone/>
          </a:pPr>
          <a:r>
            <a:rPr lang="en-US" sz="1600" kern="1200"/>
            <a:t>Phone:  (662) 489-2415</a:t>
          </a:r>
        </a:p>
      </dsp:txBody>
      <dsp:txXfrm>
        <a:off x="8210700" y="86660"/>
        <a:ext cx="3599565" cy="674961"/>
      </dsp:txXfrm>
    </dsp:sp>
    <dsp:sp modelId="{86CB4FEA-EED2-483D-AC8E-9EB431AA4629}">
      <dsp:nvSpPr>
        <dsp:cNvPr id="0" name=""/>
        <dsp:cNvSpPr/>
      </dsp:nvSpPr>
      <dsp:spPr>
        <a:xfrm>
          <a:off x="8210700" y="761621"/>
          <a:ext cx="3599565" cy="3074400"/>
        </a:xfrm>
        <a:prstGeom prst="rect">
          <a:avLst/>
        </a:prstGeom>
        <a:solidFill>
          <a:schemeClr val="accent4">
            <a:tint val="40000"/>
            <a:alpha val="90000"/>
            <a:hueOff val="6159535"/>
            <a:satOff val="-30669"/>
            <a:lumOff val="-2910"/>
            <a:alphaOff val="0"/>
          </a:schemeClr>
        </a:solidFill>
        <a:ln w="12700" cap="flat" cmpd="sng" algn="ctr">
          <a:solidFill>
            <a:schemeClr val="accent4">
              <a:tint val="40000"/>
              <a:alpha val="90000"/>
              <a:hueOff val="6159535"/>
              <a:satOff val="-30669"/>
              <a:lumOff val="-291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FontTx/>
            <a:buNone/>
          </a:pPr>
          <a:r>
            <a:rPr lang="en-US" sz="1600" kern="1200"/>
            <a:t>Counties Served:</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Calhoun</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Chickasaw</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Itawamba</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Lafayette</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Lee</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Monroe</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Pontotoc</a:t>
          </a:r>
        </a:p>
        <a:p>
          <a:pPr marL="342900" lvl="2" indent="-171450" algn="l" defTabSz="711200">
            <a:lnSpc>
              <a:spcPct val="90000"/>
            </a:lnSpc>
            <a:spcBef>
              <a:spcPct val="0"/>
            </a:spcBef>
            <a:spcAft>
              <a:spcPct val="15000"/>
            </a:spcAft>
            <a:buFont typeface="Wingdings" panose="05000000000000000000" pitchFamily="2" charset="2"/>
            <a:buChar char="§"/>
          </a:pPr>
          <a:r>
            <a:rPr lang="en-US" sz="1600" kern="1200"/>
            <a:t>Union</a:t>
          </a:r>
        </a:p>
      </dsp:txBody>
      <dsp:txXfrm>
        <a:off x="8210700" y="761621"/>
        <a:ext cx="3599565" cy="307440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9A1E53-5067-43EA-8575-24F1EE323589}">
      <dsp:nvSpPr>
        <dsp:cNvPr id="0" name=""/>
        <dsp:cNvSpPr/>
      </dsp:nvSpPr>
      <dsp:spPr>
        <a:xfrm>
          <a:off x="0" y="3245"/>
          <a:ext cx="6593136" cy="102345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5A0E34-1A34-409B-B729-C90416CE6F5F}">
      <dsp:nvSpPr>
        <dsp:cNvPr id="0" name=""/>
        <dsp:cNvSpPr/>
      </dsp:nvSpPr>
      <dsp:spPr>
        <a:xfrm>
          <a:off x="309594" y="233522"/>
          <a:ext cx="563449" cy="56289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E18192-4811-408D-A629-11DD5E26D19B}">
      <dsp:nvSpPr>
        <dsp:cNvPr id="0" name=""/>
        <dsp:cNvSpPr/>
      </dsp:nvSpPr>
      <dsp:spPr>
        <a:xfrm>
          <a:off x="1182638" y="3245"/>
          <a:ext cx="5364162" cy="102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421" tIns="108421" rIns="108421" bIns="108421" numCol="1" spcCol="1270" anchor="ctr" anchorCtr="0">
          <a:noAutofit/>
        </a:bodyPr>
        <a:lstStyle/>
        <a:p>
          <a:pPr marL="0" lvl="0" indent="0" algn="l" defTabSz="622300">
            <a:lnSpc>
              <a:spcPct val="100000"/>
            </a:lnSpc>
            <a:spcBef>
              <a:spcPct val="0"/>
            </a:spcBef>
            <a:spcAft>
              <a:spcPct val="35000"/>
            </a:spcAft>
            <a:buNone/>
          </a:pPr>
          <a:r>
            <a:rPr lang="en-US" sz="1400" kern="1200"/>
            <a:t>Had a recent activity that participants really enjoyed? Share a few photos and a description of the activity. </a:t>
          </a:r>
          <a:r>
            <a:rPr lang="en-US" sz="1400" i="1" kern="1200"/>
            <a:t>(If participants are included in photos a signed release form must be submitted to DOM to give authorization for their image to be shared.)</a:t>
          </a:r>
          <a:endParaRPr lang="en-US" sz="1400" kern="1200"/>
        </a:p>
      </dsp:txBody>
      <dsp:txXfrm>
        <a:off x="1182638" y="3245"/>
        <a:ext cx="5364162" cy="1024453"/>
      </dsp:txXfrm>
    </dsp:sp>
    <dsp:sp modelId="{2FFB9582-9C41-49B5-B914-AE8F4912870A}">
      <dsp:nvSpPr>
        <dsp:cNvPr id="0" name=""/>
        <dsp:cNvSpPr/>
      </dsp:nvSpPr>
      <dsp:spPr>
        <a:xfrm>
          <a:off x="0" y="1276052"/>
          <a:ext cx="6593136" cy="102345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2C9F6D-4312-41C9-8419-5DEBA40A719F}">
      <dsp:nvSpPr>
        <dsp:cNvPr id="0" name=""/>
        <dsp:cNvSpPr/>
      </dsp:nvSpPr>
      <dsp:spPr>
        <a:xfrm>
          <a:off x="309594" y="1506329"/>
          <a:ext cx="563449" cy="56289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1C17CF-A87E-4040-B755-B7F45352A731}">
      <dsp:nvSpPr>
        <dsp:cNvPr id="0" name=""/>
        <dsp:cNvSpPr/>
      </dsp:nvSpPr>
      <dsp:spPr>
        <a:xfrm>
          <a:off x="1182638" y="1276052"/>
          <a:ext cx="5364162" cy="102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421" tIns="108421" rIns="108421" bIns="108421" numCol="1" spcCol="1270" anchor="ctr" anchorCtr="0">
          <a:noAutofit/>
        </a:bodyPr>
        <a:lstStyle/>
        <a:p>
          <a:pPr marL="0" lvl="0" indent="0" algn="l" defTabSz="622300">
            <a:lnSpc>
              <a:spcPct val="100000"/>
            </a:lnSpc>
            <a:spcBef>
              <a:spcPct val="0"/>
            </a:spcBef>
            <a:spcAft>
              <a:spcPct val="35000"/>
            </a:spcAft>
            <a:buNone/>
          </a:pPr>
          <a:r>
            <a:rPr lang="en-US" sz="1400" kern="1200"/>
            <a:t>Remodeled or made improvements to your facility? Share the before and after and how it has improved services.</a:t>
          </a:r>
        </a:p>
      </dsp:txBody>
      <dsp:txXfrm>
        <a:off x="1182638" y="1276052"/>
        <a:ext cx="5364162" cy="1024453"/>
      </dsp:txXfrm>
    </dsp:sp>
    <dsp:sp modelId="{9C39CA31-07CC-4803-981A-3A3ED9FBF23A}">
      <dsp:nvSpPr>
        <dsp:cNvPr id="0" name=""/>
        <dsp:cNvSpPr/>
      </dsp:nvSpPr>
      <dsp:spPr>
        <a:xfrm>
          <a:off x="0" y="2548858"/>
          <a:ext cx="6593136" cy="102345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70A3E6-F554-4C62-99CA-02864DE1B8BB}">
      <dsp:nvSpPr>
        <dsp:cNvPr id="0" name=""/>
        <dsp:cNvSpPr/>
      </dsp:nvSpPr>
      <dsp:spPr>
        <a:xfrm>
          <a:off x="309594" y="2779135"/>
          <a:ext cx="563449" cy="56289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0B852A-3CB1-40BA-9BAC-3CE3D591CE44}">
      <dsp:nvSpPr>
        <dsp:cNvPr id="0" name=""/>
        <dsp:cNvSpPr/>
      </dsp:nvSpPr>
      <dsp:spPr>
        <a:xfrm>
          <a:off x="1182638" y="2548858"/>
          <a:ext cx="5364162" cy="102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421" tIns="108421" rIns="108421" bIns="108421" numCol="1" spcCol="1270" anchor="ctr" anchorCtr="0">
          <a:noAutofit/>
        </a:bodyPr>
        <a:lstStyle/>
        <a:p>
          <a:pPr marL="0" lvl="0" indent="0" algn="l" defTabSz="622300">
            <a:lnSpc>
              <a:spcPct val="100000"/>
            </a:lnSpc>
            <a:spcBef>
              <a:spcPct val="0"/>
            </a:spcBef>
            <a:spcAft>
              <a:spcPct val="35000"/>
            </a:spcAft>
            <a:buNone/>
          </a:pPr>
          <a:r>
            <a:rPr lang="en-US" sz="1400" kern="1200"/>
            <a:t>Did you have a really great turnout at your last quarterly advisory committee meeting? Tell us how you did it!</a:t>
          </a:r>
        </a:p>
      </dsp:txBody>
      <dsp:txXfrm>
        <a:off x="1182638" y="2548858"/>
        <a:ext cx="5364162" cy="10244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94A140-0A45-4148-AA0D-3F88DD6E63E4}">
      <dsp:nvSpPr>
        <dsp:cNvPr id="0" name=""/>
        <dsp:cNvSpPr/>
      </dsp:nvSpPr>
      <dsp:spPr>
        <a:xfrm>
          <a:off x="0" y="563"/>
          <a:ext cx="11290953" cy="1319714"/>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E0C30C-D72D-4A85-AF3D-BC002A7D0CF2}">
      <dsp:nvSpPr>
        <dsp:cNvPr id="0" name=""/>
        <dsp:cNvSpPr/>
      </dsp:nvSpPr>
      <dsp:spPr>
        <a:xfrm>
          <a:off x="399213" y="297499"/>
          <a:ext cx="725842" cy="725842"/>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0E5126-A347-441D-A1C1-5AFF011F4C44}">
      <dsp:nvSpPr>
        <dsp:cNvPr id="0" name=""/>
        <dsp:cNvSpPr/>
      </dsp:nvSpPr>
      <dsp:spPr>
        <a:xfrm>
          <a:off x="1524269" y="563"/>
          <a:ext cx="9766683" cy="13197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670" tIns="139670" rIns="139670" bIns="139670" numCol="1" spcCol="1270" anchor="ctr" anchorCtr="0">
          <a:noAutofit/>
        </a:bodyPr>
        <a:lstStyle/>
        <a:p>
          <a:pPr marL="0" lvl="0" indent="0" algn="l" defTabSz="800100">
            <a:lnSpc>
              <a:spcPct val="100000"/>
            </a:lnSpc>
            <a:spcBef>
              <a:spcPct val="0"/>
            </a:spcBef>
            <a:spcAft>
              <a:spcPct val="35000"/>
            </a:spcAft>
            <a:buNone/>
          </a:pPr>
          <a:r>
            <a:rPr lang="en-US" altLang="en-US" sz="1800" b="1" kern="1200">
              <a:latin typeface="Aptos" panose="02110004020202020204"/>
            </a:rPr>
            <a:t>Administrative Code, Part 208, Chapter 1 Rule 1.5 requires that Waiver providers must report: changes in contact information, administrative staffing, ownership and licensure within ten (10) calendar days to the Division of Medicaid. </a:t>
          </a:r>
          <a:endParaRPr lang="en-US" sz="1800" b="1" kern="1200">
            <a:latin typeface="+mj-lt"/>
          </a:endParaRPr>
        </a:p>
      </dsp:txBody>
      <dsp:txXfrm>
        <a:off x="1524269" y="563"/>
        <a:ext cx="9766683" cy="1319714"/>
      </dsp:txXfrm>
    </dsp:sp>
    <dsp:sp modelId="{83DEC49A-27A1-45E0-A216-08C7F81135E4}">
      <dsp:nvSpPr>
        <dsp:cNvPr id="0" name=""/>
        <dsp:cNvSpPr/>
      </dsp:nvSpPr>
      <dsp:spPr>
        <a:xfrm>
          <a:off x="0" y="1650206"/>
          <a:ext cx="11290953" cy="1319714"/>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3BF12A-3E93-4D0E-80AA-579903CAB671}">
      <dsp:nvSpPr>
        <dsp:cNvPr id="0" name=""/>
        <dsp:cNvSpPr/>
      </dsp:nvSpPr>
      <dsp:spPr>
        <a:xfrm>
          <a:off x="399213" y="1947142"/>
          <a:ext cx="725842" cy="725842"/>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D2A7F7-37F3-4DAF-9864-A715DF147E9C}">
      <dsp:nvSpPr>
        <dsp:cNvPr id="0" name=""/>
        <dsp:cNvSpPr/>
      </dsp:nvSpPr>
      <dsp:spPr>
        <a:xfrm>
          <a:off x="1524269" y="1650206"/>
          <a:ext cx="9766683" cy="13197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670" tIns="139670" rIns="139670" bIns="139670" numCol="1" spcCol="1270" anchor="ctr" anchorCtr="0">
          <a:noAutofit/>
        </a:bodyPr>
        <a:lstStyle/>
        <a:p>
          <a:pPr marL="0" lvl="0" indent="0" algn="l" defTabSz="800100">
            <a:lnSpc>
              <a:spcPct val="100000"/>
            </a:lnSpc>
            <a:spcBef>
              <a:spcPct val="0"/>
            </a:spcBef>
            <a:spcAft>
              <a:spcPct val="35000"/>
            </a:spcAft>
            <a:buNone/>
          </a:pPr>
          <a:r>
            <a:rPr lang="en-US" sz="1800" b="1" kern="1200">
              <a:latin typeface="Aptos" panose="02110004020202020204"/>
            </a:rPr>
            <a:t>Providers must be aware that reporting changes to Gainwell, or via the MESA Provider Portal, is not the same as reporting changes to the Medicaid Office of Long Term Services &amp; Supports. </a:t>
          </a:r>
          <a:endParaRPr lang="en-US" sz="1800" b="1" kern="1200">
            <a:latin typeface="+mj-lt"/>
          </a:endParaRPr>
        </a:p>
      </dsp:txBody>
      <dsp:txXfrm>
        <a:off x="1524269" y="1650206"/>
        <a:ext cx="9766683" cy="1319714"/>
      </dsp:txXfrm>
    </dsp:sp>
    <dsp:sp modelId="{CA470091-F14D-4E34-AEE9-20396C2DA8FA}">
      <dsp:nvSpPr>
        <dsp:cNvPr id="0" name=""/>
        <dsp:cNvSpPr/>
      </dsp:nvSpPr>
      <dsp:spPr>
        <a:xfrm>
          <a:off x="0" y="3299849"/>
          <a:ext cx="11290953" cy="1319714"/>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75A54D-3799-49F0-AFE7-008604DD040A}">
      <dsp:nvSpPr>
        <dsp:cNvPr id="0" name=""/>
        <dsp:cNvSpPr/>
      </dsp:nvSpPr>
      <dsp:spPr>
        <a:xfrm>
          <a:off x="399213" y="3596784"/>
          <a:ext cx="725842" cy="725842"/>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206901-D6B9-4B87-ACE2-53DE9F30E0C8}">
      <dsp:nvSpPr>
        <dsp:cNvPr id="0" name=""/>
        <dsp:cNvSpPr/>
      </dsp:nvSpPr>
      <dsp:spPr>
        <a:xfrm>
          <a:off x="1524269" y="3299849"/>
          <a:ext cx="9766683" cy="13197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670" tIns="139670" rIns="139670" bIns="139670" numCol="1" spcCol="1270" anchor="ctr" anchorCtr="0">
          <a:noAutofit/>
        </a:bodyPr>
        <a:lstStyle/>
        <a:p>
          <a:pPr marL="0" lvl="0" indent="0" algn="l" defTabSz="800100">
            <a:lnSpc>
              <a:spcPct val="100000"/>
            </a:lnSpc>
            <a:spcBef>
              <a:spcPct val="0"/>
            </a:spcBef>
            <a:spcAft>
              <a:spcPct val="35000"/>
            </a:spcAft>
            <a:buNone/>
          </a:pPr>
          <a:r>
            <a:rPr lang="en-US" sz="1800" b="1" kern="1200">
              <a:latin typeface="Aptos" panose="02110004020202020204"/>
            </a:rPr>
            <a:t>HCBS Providers must report all changes to LTSS first and receive approval for changes in location, then changes may be reported to Gainwell.</a:t>
          </a:r>
          <a:endParaRPr lang="en-US" sz="1800" b="1" kern="1200">
            <a:latin typeface="+mj-lt"/>
          </a:endParaRPr>
        </a:p>
      </dsp:txBody>
      <dsp:txXfrm>
        <a:off x="1524269" y="3299849"/>
        <a:ext cx="9766683" cy="13197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66F764-CEFB-46A5-B6A0-345CC0CA0B99}">
      <dsp:nvSpPr>
        <dsp:cNvPr id="0" name=""/>
        <dsp:cNvSpPr/>
      </dsp:nvSpPr>
      <dsp:spPr>
        <a:xfrm>
          <a:off x="9455" y="0"/>
          <a:ext cx="3293525" cy="3851694"/>
        </a:xfrm>
        <a:prstGeom prst="roundRect">
          <a:avLst>
            <a:gd name="adj" fmla="val 10000"/>
          </a:avLst>
        </a:prstGeom>
        <a:solidFill>
          <a:schemeClr val="accent5">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a:t>Notifying DOM of Change of Ownership within 35 days of change</a:t>
          </a:r>
        </a:p>
      </dsp:txBody>
      <dsp:txXfrm>
        <a:off x="105919" y="96464"/>
        <a:ext cx="3100597" cy="3658766"/>
      </dsp:txXfrm>
    </dsp:sp>
    <dsp:sp modelId="{CAF1E434-EC3A-41B2-910E-1A732952445D}">
      <dsp:nvSpPr>
        <dsp:cNvPr id="0" name=""/>
        <dsp:cNvSpPr/>
      </dsp:nvSpPr>
      <dsp:spPr>
        <a:xfrm>
          <a:off x="4313560" y="0"/>
          <a:ext cx="3275960" cy="3851694"/>
        </a:xfrm>
        <a:prstGeom prst="roundRect">
          <a:avLst>
            <a:gd name="adj" fmla="val 10000"/>
          </a:avLst>
        </a:prstGeom>
        <a:solidFill>
          <a:schemeClr val="accent5">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a:t>Completing a CHOW packet with LTSS</a:t>
          </a:r>
        </a:p>
      </dsp:txBody>
      <dsp:txXfrm>
        <a:off x="4409510" y="95950"/>
        <a:ext cx="3084060" cy="3659794"/>
      </dsp:txXfrm>
    </dsp:sp>
    <dsp:sp modelId="{3A776D00-FFD0-48B1-84CC-FD30E5A67660}">
      <dsp:nvSpPr>
        <dsp:cNvPr id="0" name=""/>
        <dsp:cNvSpPr/>
      </dsp:nvSpPr>
      <dsp:spPr>
        <a:xfrm>
          <a:off x="8600099" y="0"/>
          <a:ext cx="3056580" cy="3851694"/>
        </a:xfrm>
        <a:prstGeom prst="roundRect">
          <a:avLst>
            <a:gd name="adj" fmla="val 10000"/>
          </a:avLst>
        </a:prstGeom>
        <a:solidFill>
          <a:schemeClr val="accent5">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a:t>New owner must maintain beneficiary file records for a minimum of five (5) years</a:t>
          </a:r>
        </a:p>
      </dsp:txBody>
      <dsp:txXfrm>
        <a:off x="8689623" y="89524"/>
        <a:ext cx="2877532" cy="36726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8E61BA-09D1-4956-B310-CFAAE436E33E}">
      <dsp:nvSpPr>
        <dsp:cNvPr id="0" name=""/>
        <dsp:cNvSpPr/>
      </dsp:nvSpPr>
      <dsp:spPr>
        <a:xfrm>
          <a:off x="3380600" y="1215993"/>
          <a:ext cx="743982" cy="91440"/>
        </a:xfrm>
        <a:custGeom>
          <a:avLst/>
          <a:gdLst/>
          <a:ahLst/>
          <a:cxnLst/>
          <a:rect l="0" t="0" r="0" b="0"/>
          <a:pathLst>
            <a:path>
              <a:moveTo>
                <a:pt x="0" y="45720"/>
              </a:moveTo>
              <a:lnTo>
                <a:pt x="743982" y="45720"/>
              </a:lnTo>
            </a:path>
          </a:pathLst>
        </a:custGeom>
        <a:noFill/>
        <a:ln w="12700" cap="flat" cmpd="sng" algn="ctr">
          <a:solidFill>
            <a:schemeClr val="accent5">
              <a:lumMod val="7500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733227" y="1257836"/>
        <a:ext cx="38729" cy="7753"/>
      </dsp:txXfrm>
    </dsp:sp>
    <dsp:sp modelId="{70069EB6-8B21-4E63-9BB2-46574DBD80D2}">
      <dsp:nvSpPr>
        <dsp:cNvPr id="0" name=""/>
        <dsp:cNvSpPr/>
      </dsp:nvSpPr>
      <dsp:spPr>
        <a:xfrm>
          <a:off x="14650" y="251388"/>
          <a:ext cx="3367750" cy="2020650"/>
        </a:xfrm>
        <a:prstGeom prst="rect">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023" tIns="173220" rIns="165023" bIns="173220" numCol="1" spcCol="1270" anchor="ctr" anchorCtr="0">
          <a:noAutofit/>
        </a:bodyPr>
        <a:lstStyle/>
        <a:p>
          <a:pPr marL="0" lvl="0" indent="0" algn="ctr" defTabSz="1022350">
            <a:lnSpc>
              <a:spcPct val="90000"/>
            </a:lnSpc>
            <a:spcBef>
              <a:spcPct val="0"/>
            </a:spcBef>
            <a:spcAft>
              <a:spcPct val="35000"/>
            </a:spcAft>
            <a:buNone/>
          </a:pPr>
          <a:r>
            <a:rPr lang="en-US" sz="2300" b="1" kern="1200"/>
            <a:t>Partnership to limited liability company, or single proprietorship to organization</a:t>
          </a:r>
        </a:p>
      </dsp:txBody>
      <dsp:txXfrm>
        <a:off x="14650" y="251388"/>
        <a:ext cx="3367750" cy="2020650"/>
      </dsp:txXfrm>
    </dsp:sp>
    <dsp:sp modelId="{541E8527-0E2D-489D-B8E4-A347513535A2}">
      <dsp:nvSpPr>
        <dsp:cNvPr id="0" name=""/>
        <dsp:cNvSpPr/>
      </dsp:nvSpPr>
      <dsp:spPr>
        <a:xfrm>
          <a:off x="7522933" y="1215993"/>
          <a:ext cx="743982" cy="91440"/>
        </a:xfrm>
        <a:custGeom>
          <a:avLst/>
          <a:gdLst/>
          <a:ahLst/>
          <a:cxnLst/>
          <a:rect l="0" t="0" r="0" b="0"/>
          <a:pathLst>
            <a:path>
              <a:moveTo>
                <a:pt x="0" y="45720"/>
              </a:moveTo>
              <a:lnTo>
                <a:pt x="743982" y="45720"/>
              </a:lnTo>
            </a:path>
          </a:pathLst>
        </a:custGeom>
        <a:noFill/>
        <a:ln w="12700" cap="flat" cmpd="sng" algn="ctr">
          <a:solidFill>
            <a:schemeClr val="accent5">
              <a:lumMod val="7500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875560" y="1257836"/>
        <a:ext cx="38729" cy="7753"/>
      </dsp:txXfrm>
    </dsp:sp>
    <dsp:sp modelId="{5BBF9A63-B318-4521-8AB0-851309E13A49}">
      <dsp:nvSpPr>
        <dsp:cNvPr id="0" name=""/>
        <dsp:cNvSpPr/>
      </dsp:nvSpPr>
      <dsp:spPr>
        <a:xfrm>
          <a:off x="4156983" y="251388"/>
          <a:ext cx="3367750" cy="2020650"/>
        </a:xfrm>
        <a:prstGeom prst="rect">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023" tIns="173220" rIns="165023" bIns="173220" numCol="1" spcCol="1270" anchor="ctr" anchorCtr="0">
          <a:noAutofit/>
        </a:bodyPr>
        <a:lstStyle/>
        <a:p>
          <a:pPr marL="0" lvl="0" indent="0" algn="ctr" defTabSz="1022350">
            <a:lnSpc>
              <a:spcPct val="90000"/>
            </a:lnSpc>
            <a:spcBef>
              <a:spcPct val="0"/>
            </a:spcBef>
            <a:spcAft>
              <a:spcPct val="35000"/>
            </a:spcAft>
            <a:buNone/>
          </a:pPr>
          <a:r>
            <a:rPr lang="en-US" sz="2300" b="1" kern="1200"/>
            <a:t>Mergers, when a new organization is formed, and the merging companies are non-surviving</a:t>
          </a:r>
        </a:p>
      </dsp:txBody>
      <dsp:txXfrm>
        <a:off x="4156983" y="251388"/>
        <a:ext cx="3367750" cy="2020650"/>
      </dsp:txXfrm>
    </dsp:sp>
    <dsp:sp modelId="{74F96133-A0B2-4AD9-A06D-B470D93920A1}">
      <dsp:nvSpPr>
        <dsp:cNvPr id="0" name=""/>
        <dsp:cNvSpPr/>
      </dsp:nvSpPr>
      <dsp:spPr>
        <a:xfrm>
          <a:off x="1698525" y="2270238"/>
          <a:ext cx="8284665" cy="743982"/>
        </a:xfrm>
        <a:custGeom>
          <a:avLst/>
          <a:gdLst/>
          <a:ahLst/>
          <a:cxnLst/>
          <a:rect l="0" t="0" r="0" b="0"/>
          <a:pathLst>
            <a:path>
              <a:moveTo>
                <a:pt x="8284665" y="0"/>
              </a:moveTo>
              <a:lnTo>
                <a:pt x="8284665" y="389091"/>
              </a:lnTo>
              <a:lnTo>
                <a:pt x="0" y="389091"/>
              </a:lnTo>
              <a:lnTo>
                <a:pt x="0" y="743982"/>
              </a:lnTo>
            </a:path>
          </a:pathLst>
        </a:custGeom>
        <a:noFill/>
        <a:ln w="12700" cap="flat" cmpd="sng" algn="ctr">
          <a:solidFill>
            <a:schemeClr val="accent5">
              <a:lumMod val="7500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632838" y="2638353"/>
        <a:ext cx="416039" cy="7753"/>
      </dsp:txXfrm>
    </dsp:sp>
    <dsp:sp modelId="{8E95157B-07A2-415D-8FB0-C607BA863DA1}">
      <dsp:nvSpPr>
        <dsp:cNvPr id="0" name=""/>
        <dsp:cNvSpPr/>
      </dsp:nvSpPr>
      <dsp:spPr>
        <a:xfrm>
          <a:off x="8299316" y="251388"/>
          <a:ext cx="3367750" cy="2020650"/>
        </a:xfrm>
        <a:prstGeom prst="rect">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023" tIns="173220" rIns="165023" bIns="173220" numCol="1" spcCol="1270" anchor="ctr" anchorCtr="0">
          <a:noAutofit/>
        </a:bodyPr>
        <a:lstStyle/>
        <a:p>
          <a:pPr marL="0" lvl="0" indent="0" algn="ctr" defTabSz="1022350">
            <a:lnSpc>
              <a:spcPct val="90000"/>
            </a:lnSpc>
            <a:spcBef>
              <a:spcPct val="0"/>
            </a:spcBef>
            <a:spcAft>
              <a:spcPct val="35000"/>
            </a:spcAft>
            <a:buNone/>
          </a:pPr>
          <a:r>
            <a:rPr lang="en-US" sz="2300" b="1" kern="1200"/>
            <a:t>Consolidation of two or more corporations resulting in a new corporate entity</a:t>
          </a:r>
        </a:p>
      </dsp:txBody>
      <dsp:txXfrm>
        <a:off x="8299316" y="251388"/>
        <a:ext cx="3367750" cy="2020650"/>
      </dsp:txXfrm>
    </dsp:sp>
    <dsp:sp modelId="{E539E3FD-DFFC-4F96-AB19-918D60A55DFD}">
      <dsp:nvSpPr>
        <dsp:cNvPr id="0" name=""/>
        <dsp:cNvSpPr/>
      </dsp:nvSpPr>
      <dsp:spPr>
        <a:xfrm>
          <a:off x="3380600" y="4011226"/>
          <a:ext cx="743982" cy="91440"/>
        </a:xfrm>
        <a:custGeom>
          <a:avLst/>
          <a:gdLst/>
          <a:ahLst/>
          <a:cxnLst/>
          <a:rect l="0" t="0" r="0" b="0"/>
          <a:pathLst>
            <a:path>
              <a:moveTo>
                <a:pt x="0" y="45720"/>
              </a:moveTo>
              <a:lnTo>
                <a:pt x="743982" y="45720"/>
              </a:lnTo>
            </a:path>
          </a:pathLst>
        </a:custGeom>
        <a:noFill/>
        <a:ln w="12700" cap="flat" cmpd="sng" algn="ctr">
          <a:solidFill>
            <a:schemeClr val="accent5">
              <a:lumMod val="7500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733227" y="4053069"/>
        <a:ext cx="38729" cy="7753"/>
      </dsp:txXfrm>
    </dsp:sp>
    <dsp:sp modelId="{0E4117D9-17DC-4812-9444-C3F37B8FEB17}">
      <dsp:nvSpPr>
        <dsp:cNvPr id="0" name=""/>
        <dsp:cNvSpPr/>
      </dsp:nvSpPr>
      <dsp:spPr>
        <a:xfrm>
          <a:off x="14650" y="3046621"/>
          <a:ext cx="3367750" cy="2020650"/>
        </a:xfrm>
        <a:prstGeom prst="rect">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023" tIns="173220" rIns="165023" bIns="173220" numCol="1" spcCol="1270" anchor="ctr" anchorCtr="0">
          <a:noAutofit/>
        </a:bodyPr>
        <a:lstStyle/>
        <a:p>
          <a:pPr marL="0" lvl="0" indent="0" algn="ctr" defTabSz="800100">
            <a:lnSpc>
              <a:spcPct val="90000"/>
            </a:lnSpc>
            <a:spcBef>
              <a:spcPct val="0"/>
            </a:spcBef>
            <a:spcAft>
              <a:spcPct val="35000"/>
            </a:spcAft>
            <a:buNone/>
          </a:pPr>
          <a:r>
            <a:rPr lang="en-US" sz="1800" b="1" kern="1200"/>
            <a:t>Removal, addition, or substitution of one or more individuals as partners (under Mississippi law, these actions result in dissolution of an older partnership and creation of a new one)</a:t>
          </a:r>
        </a:p>
      </dsp:txBody>
      <dsp:txXfrm>
        <a:off x="14650" y="3046621"/>
        <a:ext cx="3367750" cy="2020650"/>
      </dsp:txXfrm>
    </dsp:sp>
    <dsp:sp modelId="{0C168B99-B013-48CA-B79A-496EB07E5A34}">
      <dsp:nvSpPr>
        <dsp:cNvPr id="0" name=""/>
        <dsp:cNvSpPr/>
      </dsp:nvSpPr>
      <dsp:spPr>
        <a:xfrm>
          <a:off x="7522933" y="4011226"/>
          <a:ext cx="743982" cy="91440"/>
        </a:xfrm>
        <a:custGeom>
          <a:avLst/>
          <a:gdLst/>
          <a:ahLst/>
          <a:cxnLst/>
          <a:rect l="0" t="0" r="0" b="0"/>
          <a:pathLst>
            <a:path>
              <a:moveTo>
                <a:pt x="0" y="45720"/>
              </a:moveTo>
              <a:lnTo>
                <a:pt x="743982" y="45720"/>
              </a:lnTo>
            </a:path>
          </a:pathLst>
        </a:custGeom>
        <a:noFill/>
        <a:ln w="12700" cap="flat" cmpd="sng" algn="ctr">
          <a:solidFill>
            <a:schemeClr val="accent5">
              <a:lumMod val="7500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875560" y="4053069"/>
        <a:ext cx="38729" cy="7753"/>
      </dsp:txXfrm>
    </dsp:sp>
    <dsp:sp modelId="{3A070842-29BF-4306-8B80-F0198765C400}">
      <dsp:nvSpPr>
        <dsp:cNvPr id="0" name=""/>
        <dsp:cNvSpPr/>
      </dsp:nvSpPr>
      <dsp:spPr>
        <a:xfrm>
          <a:off x="4156983" y="3046621"/>
          <a:ext cx="3367750" cy="2020650"/>
        </a:xfrm>
        <a:prstGeom prst="rect">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023" tIns="173220" rIns="165023" bIns="173220" numCol="1" spcCol="1270" anchor="ctr" anchorCtr="0">
          <a:noAutofit/>
        </a:bodyPr>
        <a:lstStyle/>
        <a:p>
          <a:pPr marL="0" lvl="0" indent="0" algn="ctr" defTabSz="1066800">
            <a:lnSpc>
              <a:spcPct val="90000"/>
            </a:lnSpc>
            <a:spcBef>
              <a:spcPct val="0"/>
            </a:spcBef>
            <a:spcAft>
              <a:spcPct val="35000"/>
            </a:spcAft>
            <a:buNone/>
          </a:pPr>
          <a:r>
            <a:rPr lang="en-US" sz="2400" b="1" kern="1200"/>
            <a:t>Transfers between different levels of government, such as city to county, state to county, etc.</a:t>
          </a:r>
        </a:p>
      </dsp:txBody>
      <dsp:txXfrm>
        <a:off x="4156983" y="3046621"/>
        <a:ext cx="3367750" cy="2020650"/>
      </dsp:txXfrm>
    </dsp:sp>
    <dsp:sp modelId="{37F803FA-6B58-4C7B-818A-67C81E5B4847}">
      <dsp:nvSpPr>
        <dsp:cNvPr id="0" name=""/>
        <dsp:cNvSpPr/>
      </dsp:nvSpPr>
      <dsp:spPr>
        <a:xfrm>
          <a:off x="8299316" y="3046621"/>
          <a:ext cx="3367750" cy="2020650"/>
        </a:xfrm>
        <a:prstGeom prst="rect">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023" tIns="173220" rIns="165023" bIns="173220" numCol="1" spcCol="1270" anchor="ctr" anchorCtr="0">
          <a:noAutofit/>
        </a:bodyPr>
        <a:lstStyle/>
        <a:p>
          <a:pPr marL="0" lvl="0" indent="0" algn="ctr" defTabSz="1022350">
            <a:lnSpc>
              <a:spcPct val="90000"/>
            </a:lnSpc>
            <a:spcBef>
              <a:spcPct val="0"/>
            </a:spcBef>
            <a:spcAft>
              <a:spcPct val="35000"/>
            </a:spcAft>
            <a:buNone/>
          </a:pPr>
          <a:r>
            <a:rPr lang="en-US" sz="2300" b="1" kern="1200"/>
            <a:t>Transfer (sale, gift, exchange of stock) that results in a fifty (50) percent or more change.</a:t>
          </a:r>
        </a:p>
      </dsp:txBody>
      <dsp:txXfrm>
        <a:off x="8299316" y="3046621"/>
        <a:ext cx="3367750" cy="20206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E64A26-C097-4E2F-956C-50FE2F947202}">
      <dsp:nvSpPr>
        <dsp:cNvPr id="0" name=""/>
        <dsp:cNvSpPr/>
      </dsp:nvSpPr>
      <dsp:spPr>
        <a:xfrm>
          <a:off x="0" y="287801"/>
          <a:ext cx="11002818" cy="1615950"/>
        </a:xfrm>
        <a:prstGeom prst="rect">
          <a:avLst/>
        </a:prstGeom>
        <a:solidFill>
          <a:schemeClr val="lt1">
            <a:alpha val="90000"/>
            <a:hueOff val="0"/>
            <a:satOff val="0"/>
            <a:lumOff val="0"/>
            <a:alphaOff val="0"/>
          </a:schemeClr>
        </a:solidFill>
        <a:ln w="1905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941" tIns="374904" rIns="853941" bIns="128016" numCol="1" spcCol="1270" anchor="t" anchorCtr="0">
          <a:noAutofit/>
        </a:bodyPr>
        <a:lstStyle/>
        <a:p>
          <a:pPr marL="171450" lvl="1" indent="-171450" algn="l" defTabSz="800100">
            <a:lnSpc>
              <a:spcPct val="90000"/>
            </a:lnSpc>
            <a:spcBef>
              <a:spcPct val="0"/>
            </a:spcBef>
            <a:spcAft>
              <a:spcPct val="15000"/>
            </a:spcAft>
            <a:buFont typeface="Wingdings" panose="05000000000000000000" pitchFamily="2" charset="2"/>
            <a:buChar char="§"/>
          </a:pPr>
          <a:r>
            <a:rPr lang="en-US" sz="1800" b="1" i="0" u="none" kern="1200">
              <a:solidFill>
                <a:schemeClr val="accent5">
                  <a:lumMod val="75000"/>
                </a:schemeClr>
              </a:solidFill>
            </a:rPr>
            <a:t>Transfer provider number with the sell.</a:t>
          </a:r>
          <a:endParaRPr lang="en-US" sz="1800" kern="1200">
            <a:solidFill>
              <a:schemeClr val="accent5">
                <a:lumMod val="75000"/>
              </a:schemeClr>
            </a:solidFill>
          </a:endParaRPr>
        </a:p>
        <a:p>
          <a:pPr marL="171450" lvl="1" indent="-171450" algn="l" defTabSz="800100">
            <a:lnSpc>
              <a:spcPct val="90000"/>
            </a:lnSpc>
            <a:spcBef>
              <a:spcPct val="0"/>
            </a:spcBef>
            <a:spcAft>
              <a:spcPct val="15000"/>
            </a:spcAft>
            <a:buFont typeface="Wingdings" panose="05000000000000000000" pitchFamily="2" charset="2"/>
            <a:buChar char="§"/>
          </a:pPr>
          <a:r>
            <a:rPr lang="en-US" sz="1800" b="1" kern="1200">
              <a:solidFill>
                <a:schemeClr val="accent5">
                  <a:lumMod val="75000"/>
                </a:schemeClr>
              </a:solidFill>
            </a:rPr>
            <a:t>Beneficiary files transfers with the provider number to the new owner(s). The new owner is responsible for any past (5 years) or future audit findings. </a:t>
          </a:r>
          <a:endParaRPr lang="en-US" sz="1800" kern="1200">
            <a:solidFill>
              <a:schemeClr val="accent5">
                <a:lumMod val="75000"/>
              </a:schemeClr>
            </a:solidFill>
          </a:endParaRPr>
        </a:p>
        <a:p>
          <a:pPr marL="171450" lvl="1" indent="-171450" algn="l" defTabSz="800100">
            <a:lnSpc>
              <a:spcPct val="90000"/>
            </a:lnSpc>
            <a:spcBef>
              <a:spcPct val="0"/>
            </a:spcBef>
            <a:spcAft>
              <a:spcPct val="15000"/>
            </a:spcAft>
            <a:buFont typeface="Wingdings" panose="05000000000000000000" pitchFamily="2" charset="2"/>
            <a:buChar char="§"/>
          </a:pPr>
          <a:r>
            <a:rPr lang="en-US" sz="1800" b="1" kern="1200">
              <a:solidFill>
                <a:schemeClr val="accent5">
                  <a:lumMod val="75000"/>
                </a:schemeClr>
              </a:solidFill>
            </a:rPr>
            <a:t>New owner submits a CHOW packet with OLTSS.</a:t>
          </a:r>
          <a:endParaRPr lang="en-US" sz="1800" kern="1200">
            <a:solidFill>
              <a:schemeClr val="accent5">
                <a:lumMod val="75000"/>
              </a:schemeClr>
            </a:solidFill>
          </a:endParaRPr>
        </a:p>
      </dsp:txBody>
      <dsp:txXfrm>
        <a:off x="0" y="287801"/>
        <a:ext cx="11002818" cy="1615950"/>
      </dsp:txXfrm>
    </dsp:sp>
    <dsp:sp modelId="{A3E9CB68-1365-4189-8F3B-488B2ADE275A}">
      <dsp:nvSpPr>
        <dsp:cNvPr id="0" name=""/>
        <dsp:cNvSpPr/>
      </dsp:nvSpPr>
      <dsp:spPr>
        <a:xfrm>
          <a:off x="550140" y="22121"/>
          <a:ext cx="7701972" cy="531360"/>
        </a:xfrm>
        <a:prstGeom prst="roundRect">
          <a:avLst/>
        </a:prstGeom>
        <a:solidFill>
          <a:schemeClr val="accent5">
            <a:lumMod val="75000"/>
          </a:schemeClr>
        </a:solidFill>
        <a:ln w="1905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116" tIns="0" rIns="291116" bIns="0" numCol="1" spcCol="1270" anchor="ctr" anchorCtr="0">
          <a:noAutofit/>
        </a:bodyPr>
        <a:lstStyle/>
        <a:p>
          <a:pPr marL="0" lvl="0" indent="0" algn="l" defTabSz="1066800">
            <a:lnSpc>
              <a:spcPct val="90000"/>
            </a:lnSpc>
            <a:spcBef>
              <a:spcPct val="0"/>
            </a:spcBef>
            <a:spcAft>
              <a:spcPct val="35000"/>
            </a:spcAft>
            <a:buNone/>
          </a:pPr>
          <a:r>
            <a:rPr lang="en-US" sz="2400" b="1" i="0" u="none" kern="1200">
              <a:solidFill>
                <a:schemeClr val="bg1"/>
              </a:solidFill>
            </a:rPr>
            <a:t>Sell</a:t>
          </a:r>
        </a:p>
      </dsp:txBody>
      <dsp:txXfrm>
        <a:off x="576079" y="48060"/>
        <a:ext cx="7650094" cy="479482"/>
      </dsp:txXfrm>
    </dsp:sp>
    <dsp:sp modelId="{0C70304F-9CE7-4FA7-B273-0A0747F20E37}">
      <dsp:nvSpPr>
        <dsp:cNvPr id="0" name=""/>
        <dsp:cNvSpPr/>
      </dsp:nvSpPr>
      <dsp:spPr>
        <a:xfrm>
          <a:off x="0" y="2266632"/>
          <a:ext cx="11002818" cy="2438100"/>
        </a:xfrm>
        <a:prstGeom prst="rect">
          <a:avLst/>
        </a:prstGeom>
        <a:solidFill>
          <a:schemeClr val="lt1">
            <a:alpha val="90000"/>
            <a:hueOff val="0"/>
            <a:satOff val="0"/>
            <a:lumOff val="0"/>
            <a:alphaOff val="0"/>
          </a:schemeClr>
        </a:solidFill>
        <a:ln w="1905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941" tIns="374904" rIns="853941" bIns="128016" numCol="1" spcCol="1270" anchor="t" anchorCtr="0">
          <a:noAutofit/>
        </a:bodyPr>
        <a:lstStyle/>
        <a:p>
          <a:pPr marL="171450" lvl="1" indent="-171450" algn="l" defTabSz="800100">
            <a:lnSpc>
              <a:spcPct val="90000"/>
            </a:lnSpc>
            <a:spcBef>
              <a:spcPct val="0"/>
            </a:spcBef>
            <a:spcAft>
              <a:spcPct val="15000"/>
            </a:spcAft>
            <a:buFont typeface="Wingdings" panose="05000000000000000000" pitchFamily="2" charset="2"/>
            <a:buChar char="§"/>
          </a:pPr>
          <a:r>
            <a:rPr lang="en-US" sz="1800" b="1" i="0" u="none" kern="1200">
              <a:solidFill>
                <a:schemeClr val="accent5">
                  <a:lumMod val="75000"/>
                </a:schemeClr>
              </a:solidFill>
            </a:rPr>
            <a:t>Terminate provider number</a:t>
          </a:r>
          <a:endParaRPr lang="en-US" sz="1800" kern="1200">
            <a:solidFill>
              <a:schemeClr val="accent5">
                <a:lumMod val="75000"/>
              </a:schemeClr>
            </a:solidFill>
          </a:endParaRPr>
        </a:p>
        <a:p>
          <a:pPr marL="171450" lvl="1" indent="-171450" algn="l" defTabSz="800100">
            <a:lnSpc>
              <a:spcPct val="90000"/>
            </a:lnSpc>
            <a:spcBef>
              <a:spcPct val="0"/>
            </a:spcBef>
            <a:spcAft>
              <a:spcPct val="15000"/>
            </a:spcAft>
            <a:buFont typeface="Wingdings" panose="05000000000000000000" pitchFamily="2" charset="2"/>
            <a:buChar char="§"/>
          </a:pPr>
          <a:r>
            <a:rPr lang="en-US" sz="1800" b="1" kern="1200">
              <a:solidFill>
                <a:schemeClr val="accent5">
                  <a:lumMod val="75000"/>
                </a:schemeClr>
              </a:solidFill>
            </a:rPr>
            <a:t>Beneficiary files remain with the previous owner(s) who is responsible for any past or future audits findings.</a:t>
          </a:r>
          <a:endParaRPr lang="en-US" sz="1800" kern="1200">
            <a:solidFill>
              <a:schemeClr val="accent5">
                <a:lumMod val="75000"/>
              </a:schemeClr>
            </a:solidFill>
          </a:endParaRPr>
        </a:p>
        <a:p>
          <a:pPr marL="171450" lvl="1" indent="-171450" algn="l" defTabSz="800100">
            <a:lnSpc>
              <a:spcPct val="90000"/>
            </a:lnSpc>
            <a:spcBef>
              <a:spcPct val="0"/>
            </a:spcBef>
            <a:spcAft>
              <a:spcPct val="15000"/>
            </a:spcAft>
            <a:buFont typeface="Wingdings" panose="05000000000000000000" pitchFamily="2" charset="2"/>
            <a:buChar char="§"/>
          </a:pPr>
          <a:r>
            <a:rPr lang="en-US" sz="1800" b="1" kern="1200">
              <a:solidFill>
                <a:schemeClr val="accent5">
                  <a:lumMod val="75000"/>
                </a:schemeClr>
              </a:solidFill>
            </a:rPr>
            <a:t>New owner applies for a new provider number.</a:t>
          </a:r>
          <a:endParaRPr lang="en-US" sz="1800" kern="1200">
            <a:solidFill>
              <a:schemeClr val="accent5">
                <a:lumMod val="75000"/>
              </a:schemeClr>
            </a:solidFill>
          </a:endParaRPr>
        </a:p>
        <a:p>
          <a:pPr marL="342900" lvl="2" indent="-171450" algn="l" defTabSz="800100">
            <a:lnSpc>
              <a:spcPct val="90000"/>
            </a:lnSpc>
            <a:spcBef>
              <a:spcPct val="0"/>
            </a:spcBef>
            <a:spcAft>
              <a:spcPct val="15000"/>
            </a:spcAft>
            <a:buFont typeface="Wingdings" panose="05000000000000000000" pitchFamily="2" charset="2"/>
            <a:buChar char="§"/>
          </a:pPr>
          <a:r>
            <a:rPr lang="en-US" sz="1800" b="1" kern="1200">
              <a:solidFill>
                <a:schemeClr val="accent5">
                  <a:lumMod val="75000"/>
                </a:schemeClr>
              </a:solidFill>
            </a:rPr>
            <a:t>New owner must meet the requirement of being established and providing services for one (1) year for the service type applying for.</a:t>
          </a:r>
          <a:endParaRPr lang="en-US" sz="1800" kern="1200">
            <a:solidFill>
              <a:schemeClr val="accent5">
                <a:lumMod val="75000"/>
              </a:schemeClr>
            </a:solidFill>
          </a:endParaRPr>
        </a:p>
        <a:p>
          <a:pPr marL="171450" lvl="1" indent="-171450" algn="l" defTabSz="800100">
            <a:lnSpc>
              <a:spcPct val="90000"/>
            </a:lnSpc>
            <a:spcBef>
              <a:spcPct val="0"/>
            </a:spcBef>
            <a:spcAft>
              <a:spcPct val="15000"/>
            </a:spcAft>
            <a:buFont typeface="Wingdings" panose="05000000000000000000" pitchFamily="2" charset="2"/>
            <a:buChar char="§"/>
          </a:pPr>
          <a:r>
            <a:rPr lang="en-US" sz="1800" b="1" kern="1200">
              <a:solidFill>
                <a:schemeClr val="accent5">
                  <a:lumMod val="75000"/>
                </a:schemeClr>
              </a:solidFill>
            </a:rPr>
            <a:t>Begin the provider enrollment process through OLTSS.</a:t>
          </a:r>
          <a:endParaRPr lang="en-US" sz="1800" kern="1200">
            <a:solidFill>
              <a:schemeClr val="accent5">
                <a:lumMod val="75000"/>
              </a:schemeClr>
            </a:solidFill>
          </a:endParaRPr>
        </a:p>
      </dsp:txBody>
      <dsp:txXfrm>
        <a:off x="0" y="2266632"/>
        <a:ext cx="11002818" cy="2438100"/>
      </dsp:txXfrm>
    </dsp:sp>
    <dsp:sp modelId="{735A1208-39A2-427E-A3F5-E4C3210347CE}">
      <dsp:nvSpPr>
        <dsp:cNvPr id="0" name=""/>
        <dsp:cNvSpPr/>
      </dsp:nvSpPr>
      <dsp:spPr>
        <a:xfrm>
          <a:off x="550140" y="2000952"/>
          <a:ext cx="7701972" cy="531360"/>
        </a:xfrm>
        <a:prstGeom prst="roundRect">
          <a:avLst/>
        </a:prstGeom>
        <a:solidFill>
          <a:schemeClr val="accent5">
            <a:lumMod val="75000"/>
          </a:schemeClr>
        </a:solidFill>
        <a:ln w="1905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116" tIns="0" rIns="291116" bIns="0" numCol="1" spcCol="1270" anchor="ctr" anchorCtr="0">
          <a:noAutofit/>
        </a:bodyPr>
        <a:lstStyle/>
        <a:p>
          <a:pPr marL="0" lvl="0" indent="0" algn="l" defTabSz="1066800">
            <a:lnSpc>
              <a:spcPct val="90000"/>
            </a:lnSpc>
            <a:spcBef>
              <a:spcPct val="0"/>
            </a:spcBef>
            <a:spcAft>
              <a:spcPct val="35000"/>
            </a:spcAft>
            <a:buNone/>
          </a:pPr>
          <a:r>
            <a:rPr lang="en-US" sz="2400" b="1" i="0" u="none" kern="1200">
              <a:solidFill>
                <a:schemeClr val="bg1"/>
              </a:solidFill>
            </a:rPr>
            <a:t>Buy Out</a:t>
          </a:r>
        </a:p>
      </dsp:txBody>
      <dsp:txXfrm>
        <a:off x="576079" y="2026891"/>
        <a:ext cx="7650094" cy="4794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C28A5B-10FB-41EC-8B12-866F102FFA46}">
      <dsp:nvSpPr>
        <dsp:cNvPr id="0" name=""/>
        <dsp:cNvSpPr/>
      </dsp:nvSpPr>
      <dsp:spPr>
        <a:xfrm>
          <a:off x="0" y="61126"/>
          <a:ext cx="7858408" cy="1313288"/>
        </a:xfrm>
        <a:prstGeom prst="roundRect">
          <a:avLst/>
        </a:prstGeom>
        <a:solidFill>
          <a:schemeClr val="accent5">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a:glow rad="63500">
            <a:schemeClr val="accent5">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t>If in the market to relocate, the LTSS Office can complete a virtual site visit to ensure that the new location meets the requirements for PCS-IHR before the owner signs a new lease agreement or purchase</a:t>
          </a:r>
        </a:p>
      </dsp:txBody>
      <dsp:txXfrm>
        <a:off x="64109" y="125235"/>
        <a:ext cx="7730190" cy="118507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C28A5B-10FB-41EC-8B12-866F102FFA46}">
      <dsp:nvSpPr>
        <dsp:cNvPr id="0" name=""/>
        <dsp:cNvSpPr/>
      </dsp:nvSpPr>
      <dsp:spPr>
        <a:xfrm>
          <a:off x="0" y="61126"/>
          <a:ext cx="7858408" cy="1313288"/>
        </a:xfrm>
        <a:prstGeom prst="roundRect">
          <a:avLst/>
        </a:prstGeom>
        <a:solidFill>
          <a:schemeClr val="accent5">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a:glow rad="63500">
            <a:schemeClr val="accent5">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t>If in the market to open a brick &amp; mortar, the LTSS Office can complete a virtual site visit to ensure that the new location meets the requirements for PCS-IHR before the owner signs a new lease agreement or purchase</a:t>
          </a:r>
        </a:p>
      </dsp:txBody>
      <dsp:txXfrm>
        <a:off x="64109" y="125235"/>
        <a:ext cx="7730190" cy="118507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C28A5B-10FB-41EC-8B12-866F102FFA46}">
      <dsp:nvSpPr>
        <dsp:cNvPr id="0" name=""/>
        <dsp:cNvSpPr/>
      </dsp:nvSpPr>
      <dsp:spPr>
        <a:xfrm>
          <a:off x="0" y="61126"/>
          <a:ext cx="7858408" cy="1313288"/>
        </a:xfrm>
        <a:prstGeom prst="roundRect">
          <a:avLst/>
        </a:prstGeom>
        <a:solidFill>
          <a:schemeClr val="accent5">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a:glow rad="63500">
            <a:schemeClr val="accent5">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t>The Supervisor and Compliance Officer must attest the responsibilities of the Designated Worksite Supervisor and notify any changes to LTSS within ten (10) calendar days.</a:t>
          </a:r>
        </a:p>
      </dsp:txBody>
      <dsp:txXfrm>
        <a:off x="64109" y="125235"/>
        <a:ext cx="7730190" cy="118507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94A140-0A45-4148-AA0D-3F88DD6E63E4}">
      <dsp:nvSpPr>
        <dsp:cNvPr id="0" name=""/>
        <dsp:cNvSpPr/>
      </dsp:nvSpPr>
      <dsp:spPr>
        <a:xfrm>
          <a:off x="0" y="1917"/>
          <a:ext cx="11290953" cy="971850"/>
        </a:xfrm>
        <a:prstGeom prst="roundRect">
          <a:avLst>
            <a:gd name="adj" fmla="val 10000"/>
          </a:avLst>
        </a:prstGeom>
        <a:solidFill>
          <a:schemeClr val="bg1"/>
        </a:solidFill>
        <a:ln>
          <a:solidFill>
            <a:srgbClr val="79151C"/>
          </a:solidFill>
        </a:ln>
        <a:effectLst/>
      </dsp:spPr>
      <dsp:style>
        <a:lnRef idx="0">
          <a:scrgbClr r="0" g="0" b="0"/>
        </a:lnRef>
        <a:fillRef idx="1">
          <a:scrgbClr r="0" g="0" b="0"/>
        </a:fillRef>
        <a:effectRef idx="0">
          <a:scrgbClr r="0" g="0" b="0"/>
        </a:effectRef>
        <a:fontRef idx="minor"/>
      </dsp:style>
    </dsp:sp>
    <dsp:sp modelId="{09E0C30C-D72D-4A85-AF3D-BC002A7D0CF2}">
      <dsp:nvSpPr>
        <dsp:cNvPr id="0" name=""/>
        <dsp:cNvSpPr/>
      </dsp:nvSpPr>
      <dsp:spPr>
        <a:xfrm>
          <a:off x="293984" y="220583"/>
          <a:ext cx="534518" cy="534518"/>
        </a:xfrm>
        <a:prstGeom prst="rect">
          <a:avLst/>
        </a:prstGeom>
        <a:blipFill>
          <a:blip xmlns:r="http://schemas.openxmlformats.org/officeDocument/2006/relationships">
            <a:duotone>
              <a:prstClr val="black"/>
              <a:schemeClr val="accent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0E5126-A347-441D-A1C1-5AFF011F4C44}">
      <dsp:nvSpPr>
        <dsp:cNvPr id="0" name=""/>
        <dsp:cNvSpPr/>
      </dsp:nvSpPr>
      <dsp:spPr>
        <a:xfrm>
          <a:off x="1122487" y="1917"/>
          <a:ext cx="10168465" cy="971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54" tIns="102854" rIns="102854" bIns="102854" numCol="1" spcCol="1270" anchor="ctr" anchorCtr="0">
          <a:noAutofit/>
        </a:bodyPr>
        <a:lstStyle/>
        <a:p>
          <a:pPr marL="0" lvl="0" indent="0" algn="l" defTabSz="800100">
            <a:lnSpc>
              <a:spcPct val="100000"/>
            </a:lnSpc>
            <a:spcBef>
              <a:spcPct val="0"/>
            </a:spcBef>
            <a:spcAft>
              <a:spcPct val="35000"/>
            </a:spcAft>
            <a:buNone/>
          </a:pPr>
          <a:r>
            <a:rPr lang="en-US" sz="1800" b="1" kern="1200">
              <a:solidFill>
                <a:srgbClr val="800000"/>
              </a:solidFill>
              <a:latin typeface="+mj-lt"/>
            </a:rPr>
            <a:t>Must conduct registry checks before employment and monthly thereafter</a:t>
          </a:r>
          <a:r>
            <a:rPr lang="en-US" sz="1800" b="1" kern="1200">
              <a:solidFill>
                <a:schemeClr val="accent3"/>
              </a:solidFill>
              <a:latin typeface="+mj-lt"/>
            </a:rPr>
            <a:t>.</a:t>
          </a:r>
        </a:p>
      </dsp:txBody>
      <dsp:txXfrm>
        <a:off x="1122487" y="1917"/>
        <a:ext cx="10168465" cy="971850"/>
      </dsp:txXfrm>
    </dsp:sp>
    <dsp:sp modelId="{83DEC49A-27A1-45E0-A216-08C7F81135E4}">
      <dsp:nvSpPr>
        <dsp:cNvPr id="0" name=""/>
        <dsp:cNvSpPr/>
      </dsp:nvSpPr>
      <dsp:spPr>
        <a:xfrm>
          <a:off x="0" y="1216731"/>
          <a:ext cx="11290953" cy="971850"/>
        </a:xfrm>
        <a:prstGeom prst="roundRect">
          <a:avLst>
            <a:gd name="adj" fmla="val 10000"/>
          </a:avLst>
        </a:prstGeom>
        <a:solidFill>
          <a:schemeClr val="bg1"/>
        </a:solidFill>
        <a:ln>
          <a:solidFill>
            <a:srgbClr val="79151C"/>
          </a:solidFill>
        </a:ln>
        <a:effectLst/>
      </dsp:spPr>
      <dsp:style>
        <a:lnRef idx="0">
          <a:scrgbClr r="0" g="0" b="0"/>
        </a:lnRef>
        <a:fillRef idx="1">
          <a:scrgbClr r="0" g="0" b="0"/>
        </a:fillRef>
        <a:effectRef idx="0">
          <a:scrgbClr r="0" g="0" b="0"/>
        </a:effectRef>
        <a:fontRef idx="minor"/>
      </dsp:style>
    </dsp:sp>
    <dsp:sp modelId="{A63BF12A-3E93-4D0E-80AA-579903CAB671}">
      <dsp:nvSpPr>
        <dsp:cNvPr id="0" name=""/>
        <dsp:cNvSpPr/>
      </dsp:nvSpPr>
      <dsp:spPr>
        <a:xfrm>
          <a:off x="293984" y="1435397"/>
          <a:ext cx="534518" cy="534518"/>
        </a:xfrm>
        <a:prstGeom prst="rect">
          <a:avLst/>
        </a:prstGeom>
        <a:blipFill>
          <a:blip xmlns:r="http://schemas.openxmlformats.org/officeDocument/2006/relationships">
            <a:duotone>
              <a:prstClr val="black"/>
              <a:schemeClr val="accent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D2A7F7-37F3-4DAF-9864-A715DF147E9C}">
      <dsp:nvSpPr>
        <dsp:cNvPr id="0" name=""/>
        <dsp:cNvSpPr/>
      </dsp:nvSpPr>
      <dsp:spPr>
        <a:xfrm>
          <a:off x="1122487" y="1216731"/>
          <a:ext cx="10168465" cy="971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54" tIns="102854" rIns="102854" bIns="102854" numCol="1" spcCol="1270" anchor="ctr" anchorCtr="0">
          <a:noAutofit/>
        </a:bodyPr>
        <a:lstStyle/>
        <a:p>
          <a:pPr marL="0" lvl="0" indent="0" algn="l" defTabSz="800100">
            <a:lnSpc>
              <a:spcPct val="100000"/>
            </a:lnSpc>
            <a:spcBef>
              <a:spcPct val="0"/>
            </a:spcBef>
            <a:spcAft>
              <a:spcPct val="35000"/>
            </a:spcAft>
            <a:buNone/>
          </a:pPr>
          <a:r>
            <a:rPr lang="en-US" sz="1800" b="1" kern="1200">
              <a:solidFill>
                <a:srgbClr val="800000"/>
              </a:solidFill>
              <a:latin typeface="+mj-lt"/>
            </a:rPr>
            <a:t>Maintain these records in the employee’s personnel file. </a:t>
          </a:r>
        </a:p>
      </dsp:txBody>
      <dsp:txXfrm>
        <a:off x="1122487" y="1216731"/>
        <a:ext cx="10168465" cy="971850"/>
      </dsp:txXfrm>
    </dsp:sp>
    <dsp:sp modelId="{CA470091-F14D-4E34-AEE9-20396C2DA8FA}">
      <dsp:nvSpPr>
        <dsp:cNvPr id="0" name=""/>
        <dsp:cNvSpPr/>
      </dsp:nvSpPr>
      <dsp:spPr>
        <a:xfrm>
          <a:off x="0" y="2431544"/>
          <a:ext cx="11290953" cy="971850"/>
        </a:xfrm>
        <a:prstGeom prst="roundRect">
          <a:avLst>
            <a:gd name="adj" fmla="val 10000"/>
          </a:avLst>
        </a:prstGeom>
        <a:solidFill>
          <a:schemeClr val="bg1"/>
        </a:solidFill>
        <a:ln>
          <a:solidFill>
            <a:srgbClr val="79151C"/>
          </a:solidFill>
        </a:ln>
        <a:effectLst/>
      </dsp:spPr>
      <dsp:style>
        <a:lnRef idx="0">
          <a:scrgbClr r="0" g="0" b="0"/>
        </a:lnRef>
        <a:fillRef idx="1">
          <a:scrgbClr r="0" g="0" b="0"/>
        </a:fillRef>
        <a:effectRef idx="0">
          <a:scrgbClr r="0" g="0" b="0"/>
        </a:effectRef>
        <a:fontRef idx="minor"/>
      </dsp:style>
    </dsp:sp>
    <dsp:sp modelId="{5775A54D-3799-49F0-AFE7-008604DD040A}">
      <dsp:nvSpPr>
        <dsp:cNvPr id="0" name=""/>
        <dsp:cNvSpPr/>
      </dsp:nvSpPr>
      <dsp:spPr>
        <a:xfrm>
          <a:off x="293984" y="2650211"/>
          <a:ext cx="534518" cy="534518"/>
        </a:xfrm>
        <a:prstGeom prst="rect">
          <a:avLst/>
        </a:prstGeom>
        <a:blipFill>
          <a:blip xmlns:r="http://schemas.openxmlformats.org/officeDocument/2006/relationships">
            <a:duotone>
              <a:prstClr val="black"/>
              <a:schemeClr val="accent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206901-D6B9-4B87-ACE2-53DE9F30E0C8}">
      <dsp:nvSpPr>
        <dsp:cNvPr id="0" name=""/>
        <dsp:cNvSpPr/>
      </dsp:nvSpPr>
      <dsp:spPr>
        <a:xfrm>
          <a:off x="1122487" y="2431544"/>
          <a:ext cx="10168465" cy="971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54" tIns="102854" rIns="102854" bIns="102854" numCol="1" spcCol="1270" anchor="ctr" anchorCtr="0">
          <a:noAutofit/>
        </a:bodyPr>
        <a:lstStyle/>
        <a:p>
          <a:pPr marL="0" lvl="0" indent="0" algn="l" defTabSz="800100">
            <a:lnSpc>
              <a:spcPct val="100000"/>
            </a:lnSpc>
            <a:spcBef>
              <a:spcPct val="0"/>
            </a:spcBef>
            <a:spcAft>
              <a:spcPct val="35000"/>
            </a:spcAft>
            <a:buNone/>
          </a:pPr>
          <a:r>
            <a:rPr lang="en-US" sz="1800" b="1" kern="1200">
              <a:solidFill>
                <a:srgbClr val="800000"/>
              </a:solidFill>
              <a:latin typeface="+mj-lt"/>
            </a:rPr>
            <a:t>The provider must not employ individuals whose name appears on the registry list.</a:t>
          </a:r>
        </a:p>
      </dsp:txBody>
      <dsp:txXfrm>
        <a:off x="1122487" y="2431544"/>
        <a:ext cx="10168465" cy="971850"/>
      </dsp:txXfrm>
    </dsp:sp>
    <dsp:sp modelId="{EB1990AE-707A-4D2C-9492-60559C7C0102}">
      <dsp:nvSpPr>
        <dsp:cNvPr id="0" name=""/>
        <dsp:cNvSpPr/>
      </dsp:nvSpPr>
      <dsp:spPr>
        <a:xfrm>
          <a:off x="0" y="3646358"/>
          <a:ext cx="11290953" cy="971850"/>
        </a:xfrm>
        <a:prstGeom prst="roundRect">
          <a:avLst>
            <a:gd name="adj" fmla="val 10000"/>
          </a:avLst>
        </a:prstGeom>
        <a:solidFill>
          <a:schemeClr val="bg1"/>
        </a:solidFill>
        <a:ln>
          <a:solidFill>
            <a:srgbClr val="79151C"/>
          </a:solidFill>
        </a:ln>
        <a:effectLst/>
      </dsp:spPr>
      <dsp:style>
        <a:lnRef idx="0">
          <a:scrgbClr r="0" g="0" b="0"/>
        </a:lnRef>
        <a:fillRef idx="1">
          <a:scrgbClr r="0" g="0" b="0"/>
        </a:fillRef>
        <a:effectRef idx="0">
          <a:scrgbClr r="0" g="0" b="0"/>
        </a:effectRef>
        <a:fontRef idx="minor"/>
      </dsp:style>
    </dsp:sp>
    <dsp:sp modelId="{F0841707-60E6-4E14-A96F-46E3F1B11930}">
      <dsp:nvSpPr>
        <dsp:cNvPr id="0" name=""/>
        <dsp:cNvSpPr/>
      </dsp:nvSpPr>
      <dsp:spPr>
        <a:xfrm>
          <a:off x="293984" y="3865024"/>
          <a:ext cx="534518" cy="534518"/>
        </a:xfrm>
        <a:prstGeom prst="rect">
          <a:avLst/>
        </a:prstGeom>
        <a:blipFill>
          <a:blip xmlns:r="http://schemas.openxmlformats.org/officeDocument/2006/relationships">
            <a:duotone>
              <a:prstClr val="black"/>
              <a:schemeClr val="accent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8B50B2-C0BC-4673-8EEC-D970CBD845EC}">
      <dsp:nvSpPr>
        <dsp:cNvPr id="0" name=""/>
        <dsp:cNvSpPr/>
      </dsp:nvSpPr>
      <dsp:spPr>
        <a:xfrm>
          <a:off x="1122487" y="3646358"/>
          <a:ext cx="10168465" cy="971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54" tIns="102854" rIns="102854" bIns="102854" numCol="1" spcCol="1270" anchor="ctr" anchorCtr="0">
          <a:noAutofit/>
        </a:bodyPr>
        <a:lstStyle/>
        <a:p>
          <a:pPr marL="0" lvl="0" indent="0" algn="l" defTabSz="800100">
            <a:lnSpc>
              <a:spcPct val="100000"/>
            </a:lnSpc>
            <a:spcBef>
              <a:spcPct val="0"/>
            </a:spcBef>
            <a:spcAft>
              <a:spcPct val="35000"/>
            </a:spcAft>
            <a:buNone/>
          </a:pPr>
          <a:r>
            <a:rPr lang="en-US" sz="1800" b="1" kern="1200">
              <a:solidFill>
                <a:srgbClr val="800000"/>
              </a:solidFill>
              <a:latin typeface="+mj-lt"/>
            </a:rPr>
            <a:t>Must include a printed copy with date of the check in employee’s and volunteer's personnel file for auditing purposes.</a:t>
          </a:r>
        </a:p>
      </dsp:txBody>
      <dsp:txXfrm>
        <a:off x="1122487" y="3646358"/>
        <a:ext cx="10168465" cy="97185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07153D2-33B6-FB85-4398-E56378E19E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CE90002-1D55-11F8-CCDF-C9388A07F20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4E138DB-061D-442A-A744-1DE289604FF8}" type="datetime1">
              <a:rPr lang="en-US" smtClean="0"/>
              <a:t>7/22/2026</a:t>
            </a:fld>
            <a:endParaRPr lang="en-US"/>
          </a:p>
        </p:txBody>
      </p:sp>
      <p:sp>
        <p:nvSpPr>
          <p:cNvPr id="4" name="Footer Placeholder 3">
            <a:extLst>
              <a:ext uri="{FF2B5EF4-FFF2-40B4-BE49-F238E27FC236}">
                <a16:creationId xmlns:a16="http://schemas.microsoft.com/office/drawing/2014/main" id="{455A6B0C-7394-B541-F76A-C14F1CFB31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F813ACA-4148-EC09-C9D7-6E9D6FACF92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685028-C5CC-413B-96F1-589AB26225E2}" type="slidenum">
              <a:rPr lang="en-US" smtClean="0"/>
              <a:t>‹#›</a:t>
            </a:fld>
            <a:endParaRPr lang="en-US"/>
          </a:p>
        </p:txBody>
      </p:sp>
    </p:spTree>
    <p:extLst>
      <p:ext uri="{BB962C8B-B14F-4D97-AF65-F5344CB8AC3E}">
        <p14:creationId xmlns:p14="http://schemas.microsoft.com/office/powerpoint/2010/main" val="44853177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AF4DB1-AEB9-48FD-B9F5-420729F03A64}" type="datetime1">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4E37BD-8B82-425D-9052-84A4749AF99E}" type="slidenum">
              <a:rPr lang="en-US" smtClean="0"/>
              <a:t>‹#›</a:t>
            </a:fld>
            <a:endParaRPr lang="en-US"/>
          </a:p>
        </p:txBody>
      </p:sp>
    </p:spTree>
    <p:extLst>
      <p:ext uri="{BB962C8B-B14F-4D97-AF65-F5344CB8AC3E}">
        <p14:creationId xmlns:p14="http://schemas.microsoft.com/office/powerpoint/2010/main" val="17637172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47D48A0B-377B-434D-AC40-69672DB9FF7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47" name="Notes Placeholder 2">
            <a:extLst>
              <a:ext uri="{FF2B5EF4-FFF2-40B4-BE49-F238E27FC236}">
                <a16:creationId xmlns:a16="http://schemas.microsoft.com/office/drawing/2014/main" id="{2E820B22-75EB-495F-82AE-E6ED403850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148" name="Slide Number Placeholder 3">
            <a:extLst>
              <a:ext uri="{FF2B5EF4-FFF2-40B4-BE49-F238E27FC236}">
                <a16:creationId xmlns:a16="http://schemas.microsoft.com/office/drawing/2014/main" id="{0F35E74C-4AD4-46AB-9B50-373AE2512A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71450" indent="-296711">
              <a:spcBef>
                <a:spcPct val="30000"/>
              </a:spcBef>
              <a:defRPr sz="1200">
                <a:solidFill>
                  <a:schemeClr val="tx1"/>
                </a:solidFill>
                <a:latin typeface="Calibri" panose="020F0502020204030204" pitchFamily="34" charset="0"/>
              </a:defRPr>
            </a:lvl2pPr>
            <a:lvl3pPr marL="1186847" indent="-237369">
              <a:spcBef>
                <a:spcPct val="30000"/>
              </a:spcBef>
              <a:defRPr sz="1200">
                <a:solidFill>
                  <a:schemeClr val="tx1"/>
                </a:solidFill>
                <a:latin typeface="Calibri" panose="020F0502020204030204" pitchFamily="34" charset="0"/>
              </a:defRPr>
            </a:lvl3pPr>
            <a:lvl4pPr marL="1661585" indent="-237369">
              <a:spcBef>
                <a:spcPct val="30000"/>
              </a:spcBef>
              <a:defRPr sz="1200">
                <a:solidFill>
                  <a:schemeClr val="tx1"/>
                </a:solidFill>
                <a:latin typeface="Calibri" panose="020F0502020204030204" pitchFamily="34" charset="0"/>
              </a:defRPr>
            </a:lvl4pPr>
            <a:lvl5pPr marL="2136324" indent="-237369">
              <a:spcBef>
                <a:spcPct val="30000"/>
              </a:spcBef>
              <a:defRPr sz="1200">
                <a:solidFill>
                  <a:schemeClr val="tx1"/>
                </a:solidFill>
                <a:latin typeface="Calibri" panose="020F0502020204030204" pitchFamily="34" charset="0"/>
              </a:defRPr>
            </a:lvl5pPr>
            <a:lvl6pPr marL="2611062" indent="-237369" eaLnBrk="0" fontAlgn="base" hangingPunct="0">
              <a:spcBef>
                <a:spcPct val="30000"/>
              </a:spcBef>
              <a:spcAft>
                <a:spcPct val="0"/>
              </a:spcAft>
              <a:defRPr sz="1200">
                <a:solidFill>
                  <a:schemeClr val="tx1"/>
                </a:solidFill>
                <a:latin typeface="Calibri" panose="020F0502020204030204" pitchFamily="34" charset="0"/>
              </a:defRPr>
            </a:lvl6pPr>
            <a:lvl7pPr marL="3085801" indent="-237369" eaLnBrk="0" fontAlgn="base" hangingPunct="0">
              <a:spcBef>
                <a:spcPct val="30000"/>
              </a:spcBef>
              <a:spcAft>
                <a:spcPct val="0"/>
              </a:spcAft>
              <a:defRPr sz="1200">
                <a:solidFill>
                  <a:schemeClr val="tx1"/>
                </a:solidFill>
                <a:latin typeface="Calibri" panose="020F0502020204030204" pitchFamily="34" charset="0"/>
              </a:defRPr>
            </a:lvl7pPr>
            <a:lvl8pPr marL="3560540" indent="-237369" eaLnBrk="0" fontAlgn="base" hangingPunct="0">
              <a:spcBef>
                <a:spcPct val="30000"/>
              </a:spcBef>
              <a:spcAft>
                <a:spcPct val="0"/>
              </a:spcAft>
              <a:defRPr sz="1200">
                <a:solidFill>
                  <a:schemeClr val="tx1"/>
                </a:solidFill>
                <a:latin typeface="Calibri" panose="020F0502020204030204" pitchFamily="34" charset="0"/>
              </a:defRPr>
            </a:lvl8pPr>
            <a:lvl9pPr marL="4035279" indent="-237369"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7179E20-9737-449E-A2FB-F70FCB143183}" type="slidenum">
              <a:rPr lang="en-US" altLang="en-US" smtClean="0"/>
              <a:pPr>
                <a:spcBef>
                  <a:spcPct val="0"/>
                </a:spcBef>
              </a:pPr>
              <a:t>1</a:t>
            </a:fld>
            <a:endParaRPr lang="en-US" altLang="en-US"/>
          </a:p>
        </p:txBody>
      </p:sp>
      <p:sp>
        <p:nvSpPr>
          <p:cNvPr id="2" name="Date Placeholder 1">
            <a:extLst>
              <a:ext uri="{FF2B5EF4-FFF2-40B4-BE49-F238E27FC236}">
                <a16:creationId xmlns:a16="http://schemas.microsoft.com/office/drawing/2014/main" id="{17FF13DD-7D16-2D25-DC33-C8DA8BD4CD6A}"/>
              </a:ext>
            </a:extLst>
          </p:cNvPr>
          <p:cNvSpPr>
            <a:spLocks noGrp="1"/>
          </p:cNvSpPr>
          <p:nvPr>
            <p:ph type="dt" idx="1"/>
          </p:nvPr>
        </p:nvSpPr>
        <p:spPr/>
        <p:txBody>
          <a:bodyPr/>
          <a:lstStyle/>
          <a:p>
            <a:fld id="{330AA1CD-D187-409F-89B7-EECA70F96C7E}" type="datetime1">
              <a:rPr lang="en-US" smtClean="0"/>
              <a:t>7/22/2026</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6AF0F5F6-6DC5-1C46-681C-5E3C629A6C89}"/>
              </a:ext>
            </a:extLst>
          </p:cNvPr>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683" name="Notes Placeholder 2">
            <a:extLst>
              <a:ext uri="{FF2B5EF4-FFF2-40B4-BE49-F238E27FC236}">
                <a16:creationId xmlns:a16="http://schemas.microsoft.com/office/drawing/2014/main" id="{F92FFDCE-FE77-844F-D05B-242555A87A0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a:lnSpc>
                <a:spcPct val="107000"/>
              </a:lnSpc>
              <a:spcBef>
                <a:spcPts val="0"/>
              </a:spcBef>
              <a:spcAft>
                <a:spcPts val="800"/>
              </a:spcAft>
            </a:pPr>
            <a:r>
              <a:rPr lang="en-US" sz="1800" b="0" kern="100">
                <a:effectLst/>
                <a:latin typeface="Calibri" panose="020F0502020204030204" pitchFamily="34" charset="0"/>
                <a:ea typeface="Times New Roman" panose="02020603050405020304" pitchFamily="18" charset="0"/>
                <a:cs typeface="Times New Roman" panose="02020603050405020304" pitchFamily="18" charset="0"/>
              </a:rPr>
              <a:t>Personal Care Services are non-medical </a:t>
            </a:r>
            <a:r>
              <a:rPr lang="en-US" sz="1800" kern="100">
                <a:effectLst/>
                <a:latin typeface="Calibri" panose="020F0502020204030204" pitchFamily="34" charset="0"/>
                <a:ea typeface="Times New Roman" panose="02020603050405020304" pitchFamily="18" charset="0"/>
                <a:cs typeface="Times New Roman" panose="02020603050405020304" pitchFamily="18" charset="0"/>
              </a:rPr>
              <a:t>services provided in the home of the participant or in the community.  The Plan of Service should identify which ADLs and IADLs each member needs assistance with.</a:t>
            </a:r>
          </a:p>
          <a:p>
            <a:pPr marL="0" marR="0">
              <a:lnSpc>
                <a:spcPct val="107000"/>
              </a:lnSpc>
              <a:spcBef>
                <a:spcPts val="0"/>
              </a:spcBef>
              <a:spcAft>
                <a:spcPts val="800"/>
              </a:spcAft>
            </a:pPr>
            <a:endParaRPr lang="en-US" sz="1800" kern="10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kern="100">
                <a:effectLst/>
                <a:latin typeface="Calibri" panose="020F0502020204030204" pitchFamily="34" charset="0"/>
                <a:ea typeface="Times New Roman" panose="02020603050405020304" pitchFamily="18" charset="0"/>
                <a:cs typeface="Times New Roman" panose="02020603050405020304" pitchFamily="18" charset="0"/>
              </a:rPr>
              <a:t>It's important to note that the Direct Care Worker is never allowed to drive a vehicle occupied by the participant. </a:t>
            </a:r>
          </a:p>
          <a:p>
            <a:pPr marL="0" marR="0">
              <a:lnSpc>
                <a:spcPct val="107000"/>
              </a:lnSpc>
              <a:spcBef>
                <a:spcPts val="0"/>
              </a:spcBef>
              <a:spcAft>
                <a:spcPts val="800"/>
              </a:spcAft>
            </a:pPr>
            <a:endParaRPr lang="en-US" sz="1800" kern="10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kern="100">
                <a:effectLst/>
                <a:latin typeface="Calibri" panose="020F0502020204030204" pitchFamily="34" charset="0"/>
                <a:ea typeface="Times New Roman" panose="02020603050405020304" pitchFamily="18" charset="0"/>
                <a:cs typeface="Times New Roman" panose="02020603050405020304" pitchFamily="18" charset="0"/>
              </a:rPr>
              <a:t>Personal Care Service may be furnished by family members if they are not legally responsible for the person.  Family members must be employed by a Medicaid approved agency that provides Personal Care Services, must meet provider standards, and must be deemed competent to perform the required tasks.</a:t>
            </a:r>
          </a:p>
          <a:p>
            <a:endParaRPr lang="en-US" altLang="en-US"/>
          </a:p>
        </p:txBody>
      </p:sp>
      <p:sp>
        <p:nvSpPr>
          <p:cNvPr id="4" name="Slide Number Placeholder 3">
            <a:extLst>
              <a:ext uri="{FF2B5EF4-FFF2-40B4-BE49-F238E27FC236}">
                <a16:creationId xmlns:a16="http://schemas.microsoft.com/office/drawing/2014/main" id="{25B46CE0-D694-6AB7-DE04-814FE218EB24}"/>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FC03DD2-B30A-442E-B1DF-762C86612E80}" type="slidenum">
              <a:rPr lang="en-US" altLang="en-US">
                <a:latin typeface="Calibri" panose="020F0502020204030204" pitchFamily="34" charset="0"/>
              </a:rPr>
              <a:pPr eaLnBrk="1" hangingPunct="1"/>
              <a:t>12</a:t>
            </a:fld>
            <a:endParaRPr lang="en-US"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495E1DF4-CFD7-5D41-25B5-7E342FC3ACB5}"/>
              </a:ext>
            </a:extLst>
          </p:cNvPr>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803" name="Notes Placeholder 2">
            <a:extLst>
              <a:ext uri="{FF2B5EF4-FFF2-40B4-BE49-F238E27FC236}">
                <a16:creationId xmlns:a16="http://schemas.microsoft.com/office/drawing/2014/main" id="{7AEC14D2-6160-EB4E-197A-059DCA3EED4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a:lnSpc>
                <a:spcPct val="107000"/>
              </a:lnSpc>
              <a:spcBef>
                <a:spcPts val="0"/>
              </a:spcBef>
              <a:spcAft>
                <a:spcPts val="800"/>
              </a:spcAft>
            </a:pPr>
            <a:r>
              <a:rPr lang="en-US" sz="1800" b="0" kern="100">
                <a:effectLst/>
                <a:latin typeface="Calibri" panose="020F0502020204030204" pitchFamily="34" charset="0"/>
                <a:ea typeface="Times New Roman" panose="02020603050405020304" pitchFamily="18" charset="0"/>
                <a:cs typeface="Times New Roman" panose="02020603050405020304" pitchFamily="18" charset="0"/>
              </a:rPr>
              <a:t>In-Home Respite Services </a:t>
            </a:r>
            <a:r>
              <a:rPr lang="en-US" sz="1800" kern="100">
                <a:effectLst/>
                <a:latin typeface="Calibri" panose="020F0502020204030204" pitchFamily="34" charset="0"/>
                <a:ea typeface="Times New Roman" panose="02020603050405020304" pitchFamily="18" charset="0"/>
                <a:cs typeface="Times New Roman" panose="02020603050405020304" pitchFamily="18" charset="0"/>
              </a:rPr>
              <a:t>are non-medical services provided in the home of participants that cannot be left alone, so be sure your staff understand that they cannot leave the home when providing IHR services. This service provides assistance in the absence of the primary caregiver during emergency situations or scheduled relief to the primary caregiver.</a:t>
            </a:r>
          </a:p>
          <a:p>
            <a:pPr marL="0" marR="0">
              <a:lnSpc>
                <a:spcPct val="107000"/>
              </a:lnSpc>
              <a:spcBef>
                <a:spcPts val="0"/>
              </a:spcBef>
              <a:spcAft>
                <a:spcPts val="800"/>
              </a:spcAft>
            </a:pPr>
            <a:endParaRPr lang="en-US" sz="1800" kern="10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kern="100">
                <a:effectLst/>
                <a:latin typeface="Calibri" panose="020F0502020204030204" pitchFamily="34" charset="0"/>
                <a:ea typeface="Times New Roman" panose="02020603050405020304" pitchFamily="18" charset="0"/>
                <a:cs typeface="Times New Roman" panose="02020603050405020304" pitchFamily="18" charset="0"/>
              </a:rPr>
              <a:t>Occasionally a members living situation may change and case managers are not notified. If you are aware of a member who is receiving IHR services, but lives alone, notify the case manager immediately so services can be modified, usually by removing IHR and increasing PCS hours.</a:t>
            </a:r>
          </a:p>
          <a:p>
            <a:pPr marL="0" marR="0">
              <a:lnSpc>
                <a:spcPct val="107000"/>
              </a:lnSpc>
              <a:spcBef>
                <a:spcPts val="0"/>
              </a:spcBef>
              <a:spcAft>
                <a:spcPts val="800"/>
              </a:spcAft>
            </a:pPr>
            <a:endParaRPr lang="en-US" sz="1800" kern="10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kern="100">
                <a:effectLst/>
                <a:latin typeface="Calibri" panose="020F0502020204030204" pitchFamily="34" charset="0"/>
                <a:ea typeface="Times New Roman" panose="02020603050405020304" pitchFamily="18" charset="0"/>
                <a:cs typeface="Times New Roman" panose="02020603050405020304" pitchFamily="18" charset="0"/>
              </a:rPr>
              <a:t>In-Home Respite Services may be furnished by family members if they are not legally responsible for the person.  Family members must be employed by a Medicaid approved agency that provides In-Home Respite Services, must meet provider standards, and must be deemed competent to perform the required tasks </a:t>
            </a:r>
            <a:br>
              <a:rPr lang="en-US" sz="1800" kern="100">
                <a:effectLst/>
                <a:latin typeface="Calibri" panose="020F0502020204030204" pitchFamily="34" charset="0"/>
                <a:ea typeface="Times New Roman" panose="02020603050405020304" pitchFamily="18" charset="0"/>
                <a:cs typeface="Times New Roman" panose="02020603050405020304" pitchFamily="18" charset="0"/>
              </a:rPr>
            </a:br>
            <a:endParaRPr lang="en-US" sz="1800" kern="10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altLang="en-US"/>
          </a:p>
        </p:txBody>
      </p:sp>
      <p:sp>
        <p:nvSpPr>
          <p:cNvPr id="4" name="Slide Number Placeholder 3">
            <a:extLst>
              <a:ext uri="{FF2B5EF4-FFF2-40B4-BE49-F238E27FC236}">
                <a16:creationId xmlns:a16="http://schemas.microsoft.com/office/drawing/2014/main" id="{CF2EB435-ABAA-7E88-043A-4CCABAC67137}"/>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A93EC5B-18A3-4A5D-BB93-C71754048D05}" type="slidenum">
              <a:rPr lang="en-US" altLang="en-US">
                <a:latin typeface="Calibri" panose="020F0502020204030204" pitchFamily="34" charset="0"/>
              </a:rPr>
              <a:pPr eaLnBrk="1" hangingPunct="1"/>
              <a:t>13</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Providers must provide services according to the member’s PSS. If for some reason that is not possible, the case managers must be notified.</a:t>
            </a:r>
          </a:p>
          <a:p>
            <a:r>
              <a:rPr lang="en-US"/>
              <a:t>Providers must ensure that Direct Care Workers know they must not provide services if the member is not home, and they should never bring anyone else with them when providing services.</a:t>
            </a:r>
          </a:p>
        </p:txBody>
      </p:sp>
      <p:sp>
        <p:nvSpPr>
          <p:cNvPr id="4" name="Date Placeholder 3"/>
          <p:cNvSpPr>
            <a:spLocks noGrp="1"/>
          </p:cNvSpPr>
          <p:nvPr>
            <p:ph type="dt" idx="1"/>
          </p:nvPr>
        </p:nvSpPr>
        <p:spPr/>
        <p:txBody>
          <a:bodyPr/>
          <a:lstStyle/>
          <a:p>
            <a:fld id="{E8AF4DB1-AEB9-48FD-B9F5-420729F03A64}" type="datetime1">
              <a:rPr lang="en-US" smtClean="0"/>
              <a:t>7/22/2026</a:t>
            </a:fld>
            <a:endParaRPr lang="en-US"/>
          </a:p>
        </p:txBody>
      </p:sp>
      <p:sp>
        <p:nvSpPr>
          <p:cNvPr id="5" name="Slide Number Placeholder 4"/>
          <p:cNvSpPr>
            <a:spLocks noGrp="1"/>
          </p:cNvSpPr>
          <p:nvPr>
            <p:ph type="sldNum" sz="quarter" idx="5"/>
          </p:nvPr>
        </p:nvSpPr>
        <p:spPr/>
        <p:txBody>
          <a:bodyPr/>
          <a:lstStyle/>
          <a:p>
            <a:fld id="{644E37BD-8B82-425D-9052-84A4749AF99E}" type="slidenum">
              <a:rPr lang="en-US" smtClean="0"/>
              <a:t>14</a:t>
            </a:fld>
            <a:endParaRPr lang="en-US"/>
          </a:p>
        </p:txBody>
      </p:sp>
    </p:spTree>
    <p:extLst>
      <p:ext uri="{BB962C8B-B14F-4D97-AF65-F5344CB8AC3E}">
        <p14:creationId xmlns:p14="http://schemas.microsoft.com/office/powerpoint/2010/main" val="25590822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Administrative Code Part 208, Chapter 1 is currently available for review on the website. Throughout this presentation will be several links to additional resources, this will all be available on the HCBS Providers webpage.</a:t>
            </a:r>
          </a:p>
          <a:p>
            <a:endParaRPr lang="en-US"/>
          </a:p>
        </p:txBody>
      </p:sp>
      <p:sp>
        <p:nvSpPr>
          <p:cNvPr id="4" name="Slide Number Placeholder 3"/>
          <p:cNvSpPr>
            <a:spLocks noGrp="1"/>
          </p:cNvSpPr>
          <p:nvPr>
            <p:ph type="sldNum" sz="quarter" idx="5"/>
          </p:nvPr>
        </p:nvSpPr>
        <p:spPr/>
        <p:txBody>
          <a:bodyPr/>
          <a:lstStyle/>
          <a:p>
            <a:fld id="{644E37BD-8B82-425D-9052-84A4749AF99E}" type="slidenum">
              <a:rPr lang="en-US" smtClean="0"/>
              <a:t>15</a:t>
            </a:fld>
            <a:endParaRPr lang="en-US"/>
          </a:p>
        </p:txBody>
      </p:sp>
      <p:sp>
        <p:nvSpPr>
          <p:cNvPr id="5" name="Date Placeholder 4">
            <a:extLst>
              <a:ext uri="{FF2B5EF4-FFF2-40B4-BE49-F238E27FC236}">
                <a16:creationId xmlns:a16="http://schemas.microsoft.com/office/drawing/2014/main" id="{6DDC2DED-70D2-943B-B2ED-3FAE24357DC5}"/>
              </a:ext>
            </a:extLst>
          </p:cNvPr>
          <p:cNvSpPr>
            <a:spLocks noGrp="1"/>
          </p:cNvSpPr>
          <p:nvPr>
            <p:ph type="dt" idx="1"/>
          </p:nvPr>
        </p:nvSpPr>
        <p:spPr/>
        <p:txBody>
          <a:bodyPr/>
          <a:lstStyle/>
          <a:p>
            <a:fld id="{895E6776-88EA-4FCB-A3D7-B2BAE3866582}" type="datetime1">
              <a:rPr lang="en-US" smtClean="0"/>
              <a:t>7/22/2026</a:t>
            </a:fld>
            <a:endParaRPr lang="en-US"/>
          </a:p>
        </p:txBody>
      </p:sp>
    </p:spTree>
    <p:extLst>
      <p:ext uri="{BB962C8B-B14F-4D97-AF65-F5344CB8AC3E}">
        <p14:creationId xmlns:p14="http://schemas.microsoft.com/office/powerpoint/2010/main" val="1809711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Our first round of training topics will be on different types of Organizational Changes.  This includes changes in ownership or changes in office spaces.</a:t>
            </a:r>
          </a:p>
        </p:txBody>
      </p:sp>
      <p:sp>
        <p:nvSpPr>
          <p:cNvPr id="4" name="Slide Number Placeholder 3"/>
          <p:cNvSpPr>
            <a:spLocks noGrp="1"/>
          </p:cNvSpPr>
          <p:nvPr>
            <p:ph type="sldNum" sz="quarter" idx="5"/>
          </p:nvPr>
        </p:nvSpPr>
        <p:spPr/>
        <p:txBody>
          <a:bodyPr/>
          <a:lstStyle/>
          <a:p>
            <a:fld id="{644E37BD-8B82-425D-9052-84A4749AF99E}" type="slidenum">
              <a:rPr lang="en-US" smtClean="0"/>
              <a:t>17</a:t>
            </a:fld>
            <a:endParaRPr lang="en-US"/>
          </a:p>
        </p:txBody>
      </p:sp>
      <p:sp>
        <p:nvSpPr>
          <p:cNvPr id="5" name="Date Placeholder 4">
            <a:extLst>
              <a:ext uri="{FF2B5EF4-FFF2-40B4-BE49-F238E27FC236}">
                <a16:creationId xmlns:a16="http://schemas.microsoft.com/office/drawing/2014/main" id="{EE3F1FBE-41AD-A8F8-6729-77F362C8B8B0}"/>
              </a:ext>
            </a:extLst>
          </p:cNvPr>
          <p:cNvSpPr>
            <a:spLocks noGrp="1"/>
          </p:cNvSpPr>
          <p:nvPr>
            <p:ph type="dt" idx="1"/>
          </p:nvPr>
        </p:nvSpPr>
        <p:spPr/>
        <p:txBody>
          <a:bodyPr/>
          <a:lstStyle/>
          <a:p>
            <a:fld id="{69905C99-51BA-4B5F-B0FF-008628A79964}" type="datetime1">
              <a:rPr lang="en-US" smtClean="0"/>
              <a:t>7/22/2026</a:t>
            </a:fld>
            <a:endParaRPr lang="en-US"/>
          </a:p>
        </p:txBody>
      </p:sp>
    </p:spTree>
    <p:extLst>
      <p:ext uri="{BB962C8B-B14F-4D97-AF65-F5344CB8AC3E}">
        <p14:creationId xmlns:p14="http://schemas.microsoft.com/office/powerpoint/2010/main" val="344012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A1941-9B0D-54B3-4325-12F9A0B3AD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560B0-B66A-694C-8196-ADDE9D513D6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9135317-DC5B-5357-23AA-1FABB225BC8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t>Waiver providers must maintain compliance with all current waiver requirements, rules, regulations and administrative codes as specified by the Division of Medicaid.  This especially includes reporting changes in contact information, administrative staffing, ownership, and licensure within ten (10) calendar days to the Division of Medicaid.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b="0"/>
              <a:t>HCBS Providers must report all changes to LTSS first to ensure compliance standards have been met.</a:t>
            </a:r>
          </a:p>
        </p:txBody>
      </p:sp>
      <p:sp>
        <p:nvSpPr>
          <p:cNvPr id="4" name="Slide Number Placeholder 3">
            <a:extLst>
              <a:ext uri="{FF2B5EF4-FFF2-40B4-BE49-F238E27FC236}">
                <a16:creationId xmlns:a16="http://schemas.microsoft.com/office/drawing/2014/main" id="{69C5CE91-8362-F1B6-9E42-6F2F12C229EF}"/>
              </a:ext>
            </a:extLst>
          </p:cNvPr>
          <p:cNvSpPr>
            <a:spLocks noGrp="1"/>
          </p:cNvSpPr>
          <p:nvPr>
            <p:ph type="sldNum" sz="quarter" idx="5"/>
          </p:nvPr>
        </p:nvSpPr>
        <p:spPr/>
        <p:txBody>
          <a:bodyPr/>
          <a:lstStyle/>
          <a:p>
            <a:fld id="{7FC1BE12-36C0-4A10-BF82-EBE0A896852E}" type="slidenum">
              <a:rPr lang="en-US" smtClean="0"/>
              <a:t>18</a:t>
            </a:fld>
            <a:endParaRPr lang="en-US"/>
          </a:p>
        </p:txBody>
      </p:sp>
      <p:sp>
        <p:nvSpPr>
          <p:cNvPr id="5" name="Date Placeholder 4">
            <a:extLst>
              <a:ext uri="{FF2B5EF4-FFF2-40B4-BE49-F238E27FC236}">
                <a16:creationId xmlns:a16="http://schemas.microsoft.com/office/drawing/2014/main" id="{0A779329-872C-D06A-3252-E75EEE643619}"/>
              </a:ext>
            </a:extLst>
          </p:cNvPr>
          <p:cNvSpPr>
            <a:spLocks noGrp="1"/>
          </p:cNvSpPr>
          <p:nvPr>
            <p:ph type="dt" idx="1"/>
          </p:nvPr>
        </p:nvSpPr>
        <p:spPr/>
        <p:txBody>
          <a:bodyPr/>
          <a:lstStyle/>
          <a:p>
            <a:fld id="{1AA30B59-EB17-4BDF-8F85-2FD129FA37C5}" type="datetime1">
              <a:rPr lang="en-US" smtClean="0"/>
              <a:t>7/22/2026</a:t>
            </a:fld>
            <a:endParaRPr lang="en-US"/>
          </a:p>
        </p:txBody>
      </p:sp>
    </p:spTree>
    <p:extLst>
      <p:ext uri="{BB962C8B-B14F-4D97-AF65-F5344CB8AC3E}">
        <p14:creationId xmlns:p14="http://schemas.microsoft.com/office/powerpoint/2010/main" val="3251066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buFont typeface="Wingdings" panose="05000000000000000000" pitchFamily="2" charset="2"/>
              <a:buNone/>
            </a:pPr>
            <a:r>
              <a:rPr lang="en-US"/>
              <a:t>There cannot be a transfer of ownership of your Medicaid issued provider ID without first notifying Medicaid. </a:t>
            </a:r>
          </a:p>
          <a:p>
            <a:pPr>
              <a:buFont typeface="Wingdings" panose="05000000000000000000" pitchFamily="2" charset="2"/>
              <a:buNone/>
            </a:pPr>
            <a:r>
              <a:rPr lang="en-US"/>
              <a:t>We must ensure that the new owners are qualified to provide the services and go through all required credentialing. As a reminder, the NEW owner is responsible for maintaining all files and documents from the previous owner for auditing purposes. </a:t>
            </a:r>
          </a:p>
          <a:p>
            <a:pPr marL="171450" indent="-171450">
              <a:buFont typeface="Wingdings" panose="05000000000000000000" pitchFamily="2" charset="2"/>
              <a:buChar char="§"/>
            </a:pPr>
            <a:r>
              <a:rPr lang="en-US"/>
              <a:t>The new owner is assuming all responsibility and liability for all claims that were filed prior to the transfer.</a:t>
            </a:r>
            <a:r>
              <a:rPr lang="en-US" sz="1200"/>
              <a:t> A provider/facility that undergoes a change of ownership must notify the Office of LTSS within ten (10) days, and the Office of Provider Enrollment within thirty-five (35) days after any change in ownership.</a:t>
            </a:r>
          </a:p>
          <a:p>
            <a:pPr marL="171450" indent="-171450">
              <a:buFont typeface="Wingdings" panose="05000000000000000000" pitchFamily="2" charset="2"/>
              <a:buChar char="§"/>
            </a:pPr>
            <a:r>
              <a:rPr lang="en-US" sz="1200"/>
              <a:t>A CHOW packet must be received, reviewed, and approved by the Office of Long-Term Services &amp; Supports before the provider can complete a Mississippi Medicaid Provider Application Packet.</a:t>
            </a:r>
          </a:p>
          <a:p>
            <a:pPr marL="171450" indent="-171450">
              <a:buFont typeface="Wingdings" panose="05000000000000000000" pitchFamily="2" charset="2"/>
              <a:buChar char="§"/>
            </a:pPr>
            <a:r>
              <a:rPr lang="en-US" sz="1200"/>
              <a:t>The new provider must continue to maintain all Medicaid beneficiary records for at least six (5) years, unless an alternative method for maintaining the records has been established in writing and approved by the Division of Medicaid as required by Health Insurance Portability and Accountability Act of 1996 (HIPAA).</a:t>
            </a:r>
          </a:p>
        </p:txBody>
      </p:sp>
      <p:sp>
        <p:nvSpPr>
          <p:cNvPr id="4" name="Slide Number Placeholder 3"/>
          <p:cNvSpPr>
            <a:spLocks noGrp="1"/>
          </p:cNvSpPr>
          <p:nvPr>
            <p:ph type="sldNum" sz="quarter" idx="5"/>
          </p:nvPr>
        </p:nvSpPr>
        <p:spPr/>
        <p:txBody>
          <a:bodyPr/>
          <a:lstStyle/>
          <a:p>
            <a:fld id="{3C3317C2-0447-492F-8E90-3466CCBD04DA}" type="slidenum">
              <a:rPr lang="en-US" smtClean="0"/>
              <a:t>19</a:t>
            </a:fld>
            <a:endParaRPr lang="en-US"/>
          </a:p>
        </p:txBody>
      </p:sp>
      <p:sp>
        <p:nvSpPr>
          <p:cNvPr id="5" name="Date Placeholder 4">
            <a:extLst>
              <a:ext uri="{FF2B5EF4-FFF2-40B4-BE49-F238E27FC236}">
                <a16:creationId xmlns:a16="http://schemas.microsoft.com/office/drawing/2014/main" id="{6B5D1E4C-8847-7C8C-07A3-8743ED611095}"/>
              </a:ext>
            </a:extLst>
          </p:cNvPr>
          <p:cNvSpPr>
            <a:spLocks noGrp="1"/>
          </p:cNvSpPr>
          <p:nvPr>
            <p:ph type="dt" idx="1"/>
          </p:nvPr>
        </p:nvSpPr>
        <p:spPr/>
        <p:txBody>
          <a:bodyPr/>
          <a:lstStyle/>
          <a:p>
            <a:fld id="{B13E9C4E-8C44-4F10-A10D-C7CEAE61BC64}" type="datetime1">
              <a:rPr lang="en-US" smtClean="0"/>
              <a:t>7/22/2026</a:t>
            </a:fld>
            <a:endParaRPr lang="en-US"/>
          </a:p>
        </p:txBody>
      </p:sp>
    </p:spTree>
    <p:extLst>
      <p:ext uri="{BB962C8B-B14F-4D97-AF65-F5344CB8AC3E}">
        <p14:creationId xmlns:p14="http://schemas.microsoft.com/office/powerpoint/2010/main" val="7907090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The following are examples of changes of ownership. This list is not exhaustive. </a:t>
            </a:r>
            <a:r>
              <a:rPr lang="en-US"/>
              <a:t>A few things to consider here that we’ve seen impact providers: if you have a business partnership and one partner passes away, this is a change in ownership and must be reported. If you plan to pass your business to another business partner or relative in the event of your death or disability, we recommend having them added as a partner now, even with as little as 1% ownership, so that in those events, your business can continue providing care uninterrupted.</a:t>
            </a:r>
            <a:r>
              <a:rPr lang="en-US" sz="1200"/>
              <a:t> Providers should contact the Division of Medicaid’s Office of Long Term Services &amp; Supports to begin this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If a CHOW is less than 5%, then a notification to LTSS and a submission in MESA should be completed.  </a:t>
            </a:r>
            <a:endParaRPr lang="en-US"/>
          </a:p>
        </p:txBody>
      </p:sp>
      <p:sp>
        <p:nvSpPr>
          <p:cNvPr id="4" name="Slide Number Placeholder 3"/>
          <p:cNvSpPr>
            <a:spLocks noGrp="1"/>
          </p:cNvSpPr>
          <p:nvPr>
            <p:ph type="sldNum" sz="quarter" idx="5"/>
          </p:nvPr>
        </p:nvSpPr>
        <p:spPr/>
        <p:txBody>
          <a:bodyPr/>
          <a:lstStyle/>
          <a:p>
            <a:fld id="{3C3317C2-0447-492F-8E90-3466CCBD04DA}" type="slidenum">
              <a:rPr lang="en-US" smtClean="0"/>
              <a:t>20</a:t>
            </a:fld>
            <a:endParaRPr lang="en-US"/>
          </a:p>
        </p:txBody>
      </p:sp>
      <p:sp>
        <p:nvSpPr>
          <p:cNvPr id="5" name="Date Placeholder 4">
            <a:extLst>
              <a:ext uri="{FF2B5EF4-FFF2-40B4-BE49-F238E27FC236}">
                <a16:creationId xmlns:a16="http://schemas.microsoft.com/office/drawing/2014/main" id="{43273172-93A6-B719-5D48-4FC617B0165C}"/>
              </a:ext>
            </a:extLst>
          </p:cNvPr>
          <p:cNvSpPr>
            <a:spLocks noGrp="1"/>
          </p:cNvSpPr>
          <p:nvPr>
            <p:ph type="dt" idx="1"/>
          </p:nvPr>
        </p:nvSpPr>
        <p:spPr/>
        <p:txBody>
          <a:bodyPr/>
          <a:lstStyle/>
          <a:p>
            <a:fld id="{E0B5E117-3F03-4CD9-8408-362CEDFECE2A}" type="datetime1">
              <a:rPr lang="en-US" smtClean="0"/>
              <a:t>7/22/2026</a:t>
            </a:fld>
            <a:endParaRPr lang="en-US"/>
          </a:p>
        </p:txBody>
      </p:sp>
    </p:spTree>
    <p:extLst>
      <p:ext uri="{BB962C8B-B14F-4D97-AF65-F5344CB8AC3E}">
        <p14:creationId xmlns:p14="http://schemas.microsoft.com/office/powerpoint/2010/main" val="22450583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This chart will help you determine whether or not a CHOW is required. If you are selling your business and transferring the Medicaid Provider Number to a new owner, then a CHOW is required. </a:t>
            </a:r>
          </a:p>
          <a:p>
            <a:r>
              <a:rPr lang="en-US"/>
              <a:t>If you are selling your business and the new owner is establishing a new Medicaid Provider ID, a CHOW is not required but DOM must still be notified.</a:t>
            </a:r>
          </a:p>
          <a:p>
            <a:endParaRPr lang="en-US"/>
          </a:p>
        </p:txBody>
      </p:sp>
      <p:sp>
        <p:nvSpPr>
          <p:cNvPr id="4" name="Date Placeholder 3"/>
          <p:cNvSpPr>
            <a:spLocks noGrp="1"/>
          </p:cNvSpPr>
          <p:nvPr>
            <p:ph type="dt" idx="1"/>
          </p:nvPr>
        </p:nvSpPr>
        <p:spPr/>
        <p:txBody>
          <a:bodyPr/>
          <a:lstStyle/>
          <a:p>
            <a:fld id="{1255DE46-78DD-4B88-A19E-D5F11B06D22B}" type="datetime1">
              <a:rPr lang="en-US" smtClean="0"/>
              <a:t>7/22/2026</a:t>
            </a:fld>
            <a:endParaRPr lang="en-US"/>
          </a:p>
        </p:txBody>
      </p:sp>
      <p:sp>
        <p:nvSpPr>
          <p:cNvPr id="5" name="Slide Number Placeholder 4"/>
          <p:cNvSpPr>
            <a:spLocks noGrp="1"/>
          </p:cNvSpPr>
          <p:nvPr>
            <p:ph type="sldNum" sz="quarter" idx="5"/>
          </p:nvPr>
        </p:nvSpPr>
        <p:spPr/>
        <p:txBody>
          <a:bodyPr/>
          <a:lstStyle/>
          <a:p>
            <a:fld id="{644E37BD-8B82-425D-9052-84A4749AF99E}" type="slidenum">
              <a:rPr lang="en-US" smtClean="0"/>
              <a:t>21</a:t>
            </a:fld>
            <a:endParaRPr lang="en-US"/>
          </a:p>
        </p:txBody>
      </p:sp>
    </p:spTree>
    <p:extLst>
      <p:ext uri="{BB962C8B-B14F-4D97-AF65-F5344CB8AC3E}">
        <p14:creationId xmlns:p14="http://schemas.microsoft.com/office/powerpoint/2010/main" val="16792744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26C7A-7DB8-A4CD-B133-BFC0367E9A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3A5D0F-693A-1836-E137-B93DD9685BD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1BBACB9-F7BB-9759-26F0-9AD189F2EC9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Please note that all providers must notify OLTSS </a:t>
            </a:r>
            <a:r>
              <a:rPr lang="en-US" b="1" i="1" u="sng"/>
              <a:t>first</a:t>
            </a:r>
            <a:r>
              <a:rPr lang="en-US"/>
              <a:t> prior to a relocation of any office.    Completing a Change of Address Form and undergoing a site visit with Gainwell does not equal an update nor an approval of the location to the Freedom of Choice list.  Our office has its own set of criteria that Gainwell may not include to ensure compliance outlined in the Administrative Code.</a:t>
            </a:r>
          </a:p>
        </p:txBody>
      </p:sp>
      <p:sp>
        <p:nvSpPr>
          <p:cNvPr id="4" name="Slide Number Placeholder 3">
            <a:extLst>
              <a:ext uri="{FF2B5EF4-FFF2-40B4-BE49-F238E27FC236}">
                <a16:creationId xmlns:a16="http://schemas.microsoft.com/office/drawing/2014/main" id="{E0D0B794-783F-1F32-DCEA-AAEE6607BE14}"/>
              </a:ext>
            </a:extLst>
          </p:cNvPr>
          <p:cNvSpPr>
            <a:spLocks noGrp="1"/>
          </p:cNvSpPr>
          <p:nvPr>
            <p:ph type="sldNum" sz="quarter" idx="5"/>
          </p:nvPr>
        </p:nvSpPr>
        <p:spPr/>
        <p:txBody>
          <a:bodyPr/>
          <a:lstStyle/>
          <a:p>
            <a:fld id="{3C3317C2-0447-492F-8E90-3466CCBD04DA}" type="slidenum">
              <a:rPr lang="en-US" smtClean="0"/>
              <a:t>22</a:t>
            </a:fld>
            <a:endParaRPr lang="en-US"/>
          </a:p>
        </p:txBody>
      </p:sp>
      <p:sp>
        <p:nvSpPr>
          <p:cNvPr id="5" name="Date Placeholder 4">
            <a:extLst>
              <a:ext uri="{FF2B5EF4-FFF2-40B4-BE49-F238E27FC236}">
                <a16:creationId xmlns:a16="http://schemas.microsoft.com/office/drawing/2014/main" id="{BA52C23F-8A4A-5697-13B1-9C1A457B7EB2}"/>
              </a:ext>
            </a:extLst>
          </p:cNvPr>
          <p:cNvSpPr>
            <a:spLocks noGrp="1"/>
          </p:cNvSpPr>
          <p:nvPr>
            <p:ph type="dt" idx="1"/>
          </p:nvPr>
        </p:nvSpPr>
        <p:spPr/>
        <p:txBody>
          <a:bodyPr/>
          <a:lstStyle/>
          <a:p>
            <a:fld id="{814CF7B8-59F8-4F7B-8637-9A4BED124F78}" type="datetime1">
              <a:rPr lang="en-US" smtClean="0"/>
              <a:t>7/22/2026</a:t>
            </a:fld>
            <a:endParaRPr lang="en-US"/>
          </a:p>
        </p:txBody>
      </p:sp>
    </p:spTree>
    <p:extLst>
      <p:ext uri="{BB962C8B-B14F-4D97-AF65-F5344CB8AC3E}">
        <p14:creationId xmlns:p14="http://schemas.microsoft.com/office/powerpoint/2010/main" val="3067917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b="0"/>
          </a:p>
        </p:txBody>
      </p:sp>
      <p:sp>
        <p:nvSpPr>
          <p:cNvPr id="4" name="Slide Number Placeholder 3"/>
          <p:cNvSpPr>
            <a:spLocks noGrp="1"/>
          </p:cNvSpPr>
          <p:nvPr>
            <p:ph type="sldNum" sz="quarter" idx="5"/>
          </p:nvPr>
        </p:nvSpPr>
        <p:spPr/>
        <p:txBody>
          <a:bodyPr/>
          <a:lstStyle/>
          <a:p>
            <a:fld id="{644E37BD-8B82-425D-9052-84A4749AF99E}" type="slidenum">
              <a:rPr lang="en-US" smtClean="0"/>
              <a:t>3</a:t>
            </a:fld>
            <a:endParaRPr lang="en-US"/>
          </a:p>
        </p:txBody>
      </p:sp>
      <p:sp>
        <p:nvSpPr>
          <p:cNvPr id="5" name="Date Placeholder 4">
            <a:extLst>
              <a:ext uri="{FF2B5EF4-FFF2-40B4-BE49-F238E27FC236}">
                <a16:creationId xmlns:a16="http://schemas.microsoft.com/office/drawing/2014/main" id="{0A9094C6-AB8B-DA44-CC4D-302D532EB148}"/>
              </a:ext>
            </a:extLst>
          </p:cNvPr>
          <p:cNvSpPr>
            <a:spLocks noGrp="1"/>
          </p:cNvSpPr>
          <p:nvPr>
            <p:ph type="dt" idx="1"/>
          </p:nvPr>
        </p:nvSpPr>
        <p:spPr/>
        <p:txBody>
          <a:bodyPr/>
          <a:lstStyle/>
          <a:p>
            <a:fld id="{0DBF5A9B-0A66-480C-8874-F6CFF2968494}" type="datetime1">
              <a:rPr lang="en-US" smtClean="0"/>
              <a:t>7/22/2026</a:t>
            </a:fld>
            <a:endParaRPr lang="en-US"/>
          </a:p>
        </p:txBody>
      </p:sp>
    </p:spTree>
    <p:extLst>
      <p:ext uri="{BB962C8B-B14F-4D97-AF65-F5344CB8AC3E}">
        <p14:creationId xmlns:p14="http://schemas.microsoft.com/office/powerpoint/2010/main" val="14061875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effectLst/>
              </a:rPr>
              <a:t>Any request to extend service area will require review of current billing practices to confirm compliance with EVV billing requirements and any CAP on record. Providers must have been enrolled for a minimum of 6 months prior to requesting expansion.</a:t>
            </a:r>
            <a:endParaRPr lang="en-US">
              <a:effectLst/>
            </a:endParaRPr>
          </a:p>
          <a:p>
            <a:endParaRPr lang="en-US">
              <a:effectLst/>
            </a:endParaRPr>
          </a:p>
          <a:p>
            <a:r>
              <a:rPr lang="en-US">
                <a:effectLst/>
              </a:rPr>
              <a:t>PCS/IHR Supervisors or Direct Care staff are </a:t>
            </a:r>
            <a:r>
              <a:rPr lang="en-US" u="sng">
                <a:effectLst/>
              </a:rPr>
              <a:t>not</a:t>
            </a:r>
            <a:r>
              <a:rPr lang="en-US">
                <a:effectLst/>
              </a:rPr>
              <a:t> authorized to submit requests to expand service areas.</a:t>
            </a:r>
          </a:p>
          <a:p>
            <a:endParaRPr lang="en-US">
              <a:effectLst/>
            </a:endParaRPr>
          </a:p>
          <a:p>
            <a:r>
              <a:rPr lang="en-US">
                <a:effectLst/>
              </a:rPr>
              <a:t>The Designated Worksite Form should only be completed for a designated worksite. Please do not submit this form for other office types</a:t>
            </a:r>
          </a:p>
          <a:p>
            <a:br>
              <a:rPr lang="en-US">
                <a:effectLst/>
              </a:rPr>
            </a:br>
            <a:endParaRPr lang="en-US"/>
          </a:p>
        </p:txBody>
      </p:sp>
      <p:sp>
        <p:nvSpPr>
          <p:cNvPr id="4" name="Date Placeholder 3"/>
          <p:cNvSpPr>
            <a:spLocks noGrp="1"/>
          </p:cNvSpPr>
          <p:nvPr>
            <p:ph type="dt" idx="1"/>
          </p:nvPr>
        </p:nvSpPr>
        <p:spPr/>
        <p:txBody>
          <a:bodyPr/>
          <a:lstStyle/>
          <a:p>
            <a:fld id="{D9542872-9AC8-4FFA-9114-89FF1718CC97}" type="datetime1">
              <a:rPr lang="en-US" smtClean="0"/>
              <a:t>7/22/2026</a:t>
            </a:fld>
            <a:endParaRPr lang="en-US"/>
          </a:p>
        </p:txBody>
      </p:sp>
      <p:sp>
        <p:nvSpPr>
          <p:cNvPr id="5" name="Slide Number Placeholder 4"/>
          <p:cNvSpPr>
            <a:spLocks noGrp="1"/>
          </p:cNvSpPr>
          <p:nvPr>
            <p:ph type="sldNum" sz="quarter" idx="5"/>
          </p:nvPr>
        </p:nvSpPr>
        <p:spPr/>
        <p:txBody>
          <a:bodyPr/>
          <a:lstStyle/>
          <a:p>
            <a:fld id="{644E37BD-8B82-425D-9052-84A4749AF99E}" type="slidenum">
              <a:rPr lang="en-US" smtClean="0"/>
              <a:t>23</a:t>
            </a:fld>
            <a:endParaRPr lang="en-US"/>
          </a:p>
        </p:txBody>
      </p:sp>
    </p:spTree>
    <p:extLst>
      <p:ext uri="{BB962C8B-B14F-4D97-AF65-F5344CB8AC3E}">
        <p14:creationId xmlns:p14="http://schemas.microsoft.com/office/powerpoint/2010/main" val="35687557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BF9EA-1086-3D81-393B-7EFABF5D26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D6D538-68A8-0E5C-9E88-94C12EFC5DE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F1008C2-8FBE-4D83-2572-FB982B03559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Satellite Offices </a:t>
            </a:r>
            <a:r>
              <a:rPr lang="en-US"/>
              <a:t>Admin Code Part 208 Chapter 1 Rule 1.3: Provider Enrollment</a:t>
            </a:r>
          </a:p>
          <a:p>
            <a:endParaRPr lang="en-US"/>
          </a:p>
          <a:p>
            <a:r>
              <a:rPr lang="en-US"/>
              <a:t>The process for opening up a Satellite Office is a little similar to a Relocation.  For Satellite Offices, the provider must complete a Satellite Office packet through the LTSS office.  Then, the LTSS office must complete a virtual site visit.  Once the new location is approved, the addition of counties will be shared to the appropriate PDD and reflected on the next freedom of choice distribution.  </a:t>
            </a:r>
          </a:p>
          <a:p>
            <a:endParaRPr lang="en-US"/>
          </a:p>
          <a:p>
            <a:r>
              <a:rPr lang="en-US"/>
              <a:t>All files originating at the satellite office must be securely transported and stored at the main office within ten (10) business days to be available for audit.</a:t>
            </a:r>
          </a:p>
          <a:p>
            <a:endParaRPr lang="en-US"/>
          </a:p>
          <a:p>
            <a:r>
              <a:rPr lang="en-US"/>
              <a:t>Also, if in the market of opening a brick and mortar, our office is happy to do a virtual visit of the new location.  If seeking to add additional counties to an established Main Office or Satellite Office, fully submit an Expansion Request application, submit an organizational chart of staff at all locations, and the privilege tax license for the Main Office or Satellite Office referenced. A key change in the Administrative Code is that providers must not serve counties more than sixty (60) miles driving distance from the physical office.</a:t>
            </a:r>
          </a:p>
        </p:txBody>
      </p:sp>
      <p:sp>
        <p:nvSpPr>
          <p:cNvPr id="4" name="Slide Number Placeholder 3">
            <a:extLst>
              <a:ext uri="{FF2B5EF4-FFF2-40B4-BE49-F238E27FC236}">
                <a16:creationId xmlns:a16="http://schemas.microsoft.com/office/drawing/2014/main" id="{7D8F7D0F-21FA-E18C-6E4D-78C7DEB39978}"/>
              </a:ext>
            </a:extLst>
          </p:cNvPr>
          <p:cNvSpPr>
            <a:spLocks noGrp="1"/>
          </p:cNvSpPr>
          <p:nvPr>
            <p:ph type="sldNum" sz="quarter" idx="5"/>
          </p:nvPr>
        </p:nvSpPr>
        <p:spPr/>
        <p:txBody>
          <a:bodyPr/>
          <a:lstStyle/>
          <a:p>
            <a:fld id="{3C3317C2-0447-492F-8E90-3466CCBD04DA}" type="slidenum">
              <a:rPr lang="en-US" smtClean="0"/>
              <a:t>24</a:t>
            </a:fld>
            <a:endParaRPr lang="en-US"/>
          </a:p>
        </p:txBody>
      </p:sp>
      <p:sp>
        <p:nvSpPr>
          <p:cNvPr id="5" name="Date Placeholder 4">
            <a:extLst>
              <a:ext uri="{FF2B5EF4-FFF2-40B4-BE49-F238E27FC236}">
                <a16:creationId xmlns:a16="http://schemas.microsoft.com/office/drawing/2014/main" id="{A1A45033-64F9-2082-994A-DC57523CEC84}"/>
              </a:ext>
            </a:extLst>
          </p:cNvPr>
          <p:cNvSpPr>
            <a:spLocks noGrp="1"/>
          </p:cNvSpPr>
          <p:nvPr>
            <p:ph type="dt" idx="1"/>
          </p:nvPr>
        </p:nvSpPr>
        <p:spPr/>
        <p:txBody>
          <a:bodyPr/>
          <a:lstStyle/>
          <a:p>
            <a:fld id="{3EFF96EA-149F-4FCE-B586-B01E667EE000}" type="datetime1">
              <a:rPr lang="en-US" smtClean="0"/>
              <a:t>7/22/2026</a:t>
            </a:fld>
            <a:endParaRPr lang="en-US"/>
          </a:p>
        </p:txBody>
      </p:sp>
    </p:spTree>
    <p:extLst>
      <p:ext uri="{BB962C8B-B14F-4D97-AF65-F5344CB8AC3E}">
        <p14:creationId xmlns:p14="http://schemas.microsoft.com/office/powerpoint/2010/main" val="1442151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760CF-78D1-5346-D943-1D5B0DCE43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7EF9B-D5AF-4C15-D1C4-B39A2847990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C155FBB-7870-B5D3-4600-8DCC9A8D1F0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If deciding to forgo a physical space, a Supervisor may be assigned to a designated worksite in the requested area; however, the proper steps must be taken in order to achieve this.  The provider must complete a Designated Worksite packet and submit required documents.  Once the application is approved, the worksite will be added to the Freedom of Choice List.  If any changes are to occur, the LTSS Office must be notified within 10 calendar days.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All files originating at the designated worksite must be securely transported and stored at the main office to be available for audit.</a:t>
            </a:r>
          </a:p>
          <a:p>
            <a:endParaRPr lang="en-US"/>
          </a:p>
        </p:txBody>
      </p:sp>
      <p:sp>
        <p:nvSpPr>
          <p:cNvPr id="4" name="Slide Number Placeholder 3">
            <a:extLst>
              <a:ext uri="{FF2B5EF4-FFF2-40B4-BE49-F238E27FC236}">
                <a16:creationId xmlns:a16="http://schemas.microsoft.com/office/drawing/2014/main" id="{7E1CABCD-9437-8332-B8AC-7FD346AA76AF}"/>
              </a:ext>
            </a:extLst>
          </p:cNvPr>
          <p:cNvSpPr>
            <a:spLocks noGrp="1"/>
          </p:cNvSpPr>
          <p:nvPr>
            <p:ph type="sldNum" sz="quarter" idx="5"/>
          </p:nvPr>
        </p:nvSpPr>
        <p:spPr/>
        <p:txBody>
          <a:bodyPr/>
          <a:lstStyle/>
          <a:p>
            <a:fld id="{3C3317C2-0447-492F-8E90-3466CCBD04DA}" type="slidenum">
              <a:rPr lang="en-US" smtClean="0"/>
              <a:t>25</a:t>
            </a:fld>
            <a:endParaRPr lang="en-US"/>
          </a:p>
        </p:txBody>
      </p:sp>
      <p:sp>
        <p:nvSpPr>
          <p:cNvPr id="5" name="Date Placeholder 4">
            <a:extLst>
              <a:ext uri="{FF2B5EF4-FFF2-40B4-BE49-F238E27FC236}">
                <a16:creationId xmlns:a16="http://schemas.microsoft.com/office/drawing/2014/main" id="{4906B887-5380-A89C-FB8E-73B6DAA609B6}"/>
              </a:ext>
            </a:extLst>
          </p:cNvPr>
          <p:cNvSpPr>
            <a:spLocks noGrp="1"/>
          </p:cNvSpPr>
          <p:nvPr>
            <p:ph type="dt" idx="1"/>
          </p:nvPr>
        </p:nvSpPr>
        <p:spPr/>
        <p:txBody>
          <a:bodyPr/>
          <a:lstStyle/>
          <a:p>
            <a:fld id="{F1C8F3F2-E801-4CA5-8DB5-E36AE8732957}" type="datetime1">
              <a:rPr lang="en-US" smtClean="0"/>
              <a:t>7/22/2026</a:t>
            </a:fld>
            <a:endParaRPr lang="en-US"/>
          </a:p>
        </p:txBody>
      </p:sp>
    </p:spTree>
    <p:extLst>
      <p:ext uri="{BB962C8B-B14F-4D97-AF65-F5344CB8AC3E}">
        <p14:creationId xmlns:p14="http://schemas.microsoft.com/office/powerpoint/2010/main" val="25736511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Designated Worksite requires that the Compliance Officer complete the form with the supervisor stationed at this worksite. The form must be filled out completely. The compliance officer must verify the address and note the types of documents used to verify the address such as utility bill, photo id, etc.</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By submitting this form, the Compliance Officer and Supervisor are attesting that they have read and understand the requirements, and will notify DOM within 10 days of any changes.</a:t>
            </a:r>
          </a:p>
          <a:p>
            <a:endParaRPr lang="en-US"/>
          </a:p>
        </p:txBody>
      </p:sp>
      <p:sp>
        <p:nvSpPr>
          <p:cNvPr id="4" name="Date Placeholder 3"/>
          <p:cNvSpPr>
            <a:spLocks noGrp="1"/>
          </p:cNvSpPr>
          <p:nvPr>
            <p:ph type="dt" idx="1"/>
          </p:nvPr>
        </p:nvSpPr>
        <p:spPr/>
        <p:txBody>
          <a:bodyPr/>
          <a:lstStyle/>
          <a:p>
            <a:fld id="{E8AF4DB1-AEB9-48FD-B9F5-420729F03A64}" type="datetime1">
              <a:rPr lang="en-US" smtClean="0"/>
              <a:t>7/22/2026</a:t>
            </a:fld>
            <a:endParaRPr lang="en-US"/>
          </a:p>
        </p:txBody>
      </p:sp>
      <p:sp>
        <p:nvSpPr>
          <p:cNvPr id="5" name="Slide Number Placeholder 4"/>
          <p:cNvSpPr>
            <a:spLocks noGrp="1"/>
          </p:cNvSpPr>
          <p:nvPr>
            <p:ph type="sldNum" sz="quarter" idx="5"/>
          </p:nvPr>
        </p:nvSpPr>
        <p:spPr/>
        <p:txBody>
          <a:bodyPr/>
          <a:lstStyle/>
          <a:p>
            <a:fld id="{644E37BD-8B82-425D-9052-84A4749AF99E}" type="slidenum">
              <a:rPr lang="en-US" smtClean="0"/>
              <a:t>26</a:t>
            </a:fld>
            <a:endParaRPr lang="en-US"/>
          </a:p>
        </p:txBody>
      </p:sp>
    </p:spTree>
    <p:extLst>
      <p:ext uri="{BB962C8B-B14F-4D97-AF65-F5344CB8AC3E}">
        <p14:creationId xmlns:p14="http://schemas.microsoft.com/office/powerpoint/2010/main" val="38483827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next round of training topics will be on some of  the Organizational Responsibilities, including appropriate staff and credentialing.</a:t>
            </a:r>
          </a:p>
        </p:txBody>
      </p:sp>
      <p:sp>
        <p:nvSpPr>
          <p:cNvPr id="4" name="Slide Number Placeholder 3"/>
          <p:cNvSpPr>
            <a:spLocks noGrp="1"/>
          </p:cNvSpPr>
          <p:nvPr>
            <p:ph type="sldNum" sz="quarter" idx="5"/>
          </p:nvPr>
        </p:nvSpPr>
        <p:spPr/>
        <p:txBody>
          <a:bodyPr/>
          <a:lstStyle/>
          <a:p>
            <a:fld id="{644E37BD-8B82-425D-9052-84A4749AF99E}" type="slidenum">
              <a:rPr lang="en-US" smtClean="0"/>
              <a:t>27</a:t>
            </a:fld>
            <a:endParaRPr lang="en-US"/>
          </a:p>
        </p:txBody>
      </p:sp>
      <p:sp>
        <p:nvSpPr>
          <p:cNvPr id="5" name="Date Placeholder 4">
            <a:extLst>
              <a:ext uri="{FF2B5EF4-FFF2-40B4-BE49-F238E27FC236}">
                <a16:creationId xmlns:a16="http://schemas.microsoft.com/office/drawing/2014/main" id="{482B04BF-64CE-B525-C1E7-AAD996F753A9}"/>
              </a:ext>
            </a:extLst>
          </p:cNvPr>
          <p:cNvSpPr>
            <a:spLocks noGrp="1"/>
          </p:cNvSpPr>
          <p:nvPr>
            <p:ph type="dt" idx="1"/>
          </p:nvPr>
        </p:nvSpPr>
        <p:spPr/>
        <p:txBody>
          <a:bodyPr/>
          <a:lstStyle/>
          <a:p>
            <a:fld id="{B530C8B9-669A-4828-A139-62EE82234A3C}" type="datetime1">
              <a:rPr lang="en-US" smtClean="0"/>
              <a:t>7/22/2026</a:t>
            </a:fld>
            <a:endParaRPr lang="en-US"/>
          </a:p>
        </p:txBody>
      </p:sp>
    </p:spTree>
    <p:extLst>
      <p:ext uri="{BB962C8B-B14F-4D97-AF65-F5344CB8AC3E}">
        <p14:creationId xmlns:p14="http://schemas.microsoft.com/office/powerpoint/2010/main" val="3772231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Prior to employment and every two (2) years thereafter, providers must conduct a national criminal background check with fingerprints on all employees participating in interactions with beneficiaries.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Those employees must not have been convicted or have pleaded guilty or nolo contendere to this list of disqualifying events.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State only and name only background checks are insufficient.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Providers are not authorized to offer a waiver of any kind to allow disqualified applicants to work in the waiver program.</a:t>
            </a:r>
            <a:r>
              <a:rPr lang="en-US" sz="1800">
                <a:effectLst/>
                <a:latin typeface="Calibri" panose="020F0502020204030204" pitchFamily="34" charset="0"/>
                <a:ea typeface="Aptos" panose="020B0004020202020204" pitchFamily="34" charset="0"/>
              </a:rPr>
              <a:t> </a:t>
            </a:r>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28</a:t>
            </a:fld>
            <a:endParaRPr lang="en-US"/>
          </a:p>
        </p:txBody>
      </p:sp>
      <p:sp>
        <p:nvSpPr>
          <p:cNvPr id="5" name="Date Placeholder 4">
            <a:extLst>
              <a:ext uri="{FF2B5EF4-FFF2-40B4-BE49-F238E27FC236}">
                <a16:creationId xmlns:a16="http://schemas.microsoft.com/office/drawing/2014/main" id="{AA699BF3-89DF-6A7E-8F9C-FBD179FA3FCE}"/>
              </a:ext>
            </a:extLst>
          </p:cNvPr>
          <p:cNvSpPr>
            <a:spLocks noGrp="1"/>
          </p:cNvSpPr>
          <p:nvPr>
            <p:ph type="dt" idx="1"/>
          </p:nvPr>
        </p:nvSpPr>
        <p:spPr/>
        <p:txBody>
          <a:bodyPr/>
          <a:lstStyle/>
          <a:p>
            <a:fld id="{58B649E0-35EE-41BC-960A-CBCBCBAA25B4}" type="datetime1">
              <a:rPr lang="en-US" smtClean="0"/>
              <a:t>7/22/2026</a:t>
            </a:fld>
            <a:endParaRPr lang="en-US"/>
          </a:p>
        </p:txBody>
      </p:sp>
    </p:spTree>
    <p:extLst>
      <p:ext uri="{BB962C8B-B14F-4D97-AF65-F5344CB8AC3E}">
        <p14:creationId xmlns:p14="http://schemas.microsoft.com/office/powerpoint/2010/main" val="22517134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56308-A75A-5CBC-9122-790D30C506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B00148-30C5-C8B9-045D-09EC15D868E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DE9873B-9A7C-683C-580D-26E465D1D2D1}"/>
              </a:ext>
            </a:extLst>
          </p:cNvPr>
          <p:cNvSpPr>
            <a:spLocks noGrp="1"/>
          </p:cNvSpPr>
          <p:nvPr>
            <p:ph type="body" idx="1"/>
          </p:nvPr>
        </p:nvSpPr>
        <p:spPr/>
        <p:txBody>
          <a:bodyPr/>
          <a:lstStyle/>
          <a:p>
            <a:pPr lvl="0">
              <a:defRPr/>
            </a:pPr>
            <a:r>
              <a:rPr lang="en-US" b="1"/>
              <a:t>Effective July 1, 2026</a:t>
            </a:r>
            <a:r>
              <a:rPr lang="en-US"/>
              <a:t>, the MSDH Background Check Unit will begin reviewing all healthcare rap sheets and making final employment eligibility determinations. </a:t>
            </a:r>
          </a:p>
          <a:p>
            <a:pPr lvl="0">
              <a:defRPr/>
            </a:pPr>
            <a:endParaRPr lang="en-US"/>
          </a:p>
          <a:p>
            <a:r>
              <a:rPr lang="en-US"/>
              <a:t>If, after review of the rap sheet, the MSDH legal team identifies a disqualifying charge per the disqualifying events outlined in Miss Code §43-11-13 , the rap sheet will be mailed directly to the applicant. The applicant will be given 45 days to appeal the decision and submit any relevant legal documentation to the MSDH background check unit.</a:t>
            </a:r>
          </a:p>
          <a:p>
            <a:pPr marL="285750" lvl="0" indent="-285750">
              <a:buFont typeface="Arial" panose="020B0604020202020204" pitchFamily="34" charset="0"/>
              <a:buChar char="•"/>
            </a:pPr>
            <a:r>
              <a:rPr lang="en-US"/>
              <a:t>If legal documentation is provided proving the applicant was found not guilty, charges were dropped, and/or the case was dismissed, the MSDH Criminal History Fingerprint Unit will issue an </a:t>
            </a:r>
            <a:r>
              <a:rPr lang="en-US" b="1"/>
              <a:t>“OK” letter</a:t>
            </a:r>
            <a:r>
              <a:rPr lang="en-US"/>
              <a:t> in SAFER.</a:t>
            </a:r>
          </a:p>
          <a:p>
            <a:pPr marL="285750" lvl="0" indent="-285750">
              <a:buFont typeface="Arial" panose="020B0604020202020204" pitchFamily="34" charset="0"/>
              <a:buChar char="•"/>
            </a:pPr>
            <a:r>
              <a:rPr lang="en-US"/>
              <a:t>If the applicant is unable to provide sufficient legal documentation, the MSDH Background Check Unit will issue a </a:t>
            </a:r>
            <a:r>
              <a:rPr lang="en-US" b="1"/>
              <a:t>“NO” letter</a:t>
            </a:r>
            <a:r>
              <a:rPr lang="en-US"/>
              <a:t> in SAFER.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FBI checks which contain the statement “may not be used for employment purposes” may not be used.</a:t>
            </a:r>
          </a:p>
        </p:txBody>
      </p:sp>
      <p:sp>
        <p:nvSpPr>
          <p:cNvPr id="4" name="Slide Number Placeholder 3">
            <a:extLst>
              <a:ext uri="{FF2B5EF4-FFF2-40B4-BE49-F238E27FC236}">
                <a16:creationId xmlns:a16="http://schemas.microsoft.com/office/drawing/2014/main" id="{BE3ECBEE-085A-34EF-246B-AA60946C50EF}"/>
              </a:ext>
            </a:extLst>
          </p:cNvPr>
          <p:cNvSpPr>
            <a:spLocks noGrp="1"/>
          </p:cNvSpPr>
          <p:nvPr>
            <p:ph type="sldNum" sz="quarter" idx="5"/>
          </p:nvPr>
        </p:nvSpPr>
        <p:spPr/>
        <p:txBody>
          <a:bodyPr/>
          <a:lstStyle/>
          <a:p>
            <a:fld id="{7FC1BE12-36C0-4A10-BF82-EBE0A896852E}" type="slidenum">
              <a:rPr lang="en-US" smtClean="0"/>
              <a:t>29</a:t>
            </a:fld>
            <a:endParaRPr lang="en-US"/>
          </a:p>
        </p:txBody>
      </p:sp>
      <p:sp>
        <p:nvSpPr>
          <p:cNvPr id="5" name="Date Placeholder 4">
            <a:extLst>
              <a:ext uri="{FF2B5EF4-FFF2-40B4-BE49-F238E27FC236}">
                <a16:creationId xmlns:a16="http://schemas.microsoft.com/office/drawing/2014/main" id="{BC55A593-953F-ACA2-F75A-44333193F6AA}"/>
              </a:ext>
            </a:extLst>
          </p:cNvPr>
          <p:cNvSpPr>
            <a:spLocks noGrp="1"/>
          </p:cNvSpPr>
          <p:nvPr>
            <p:ph type="dt" idx="1"/>
          </p:nvPr>
        </p:nvSpPr>
        <p:spPr/>
        <p:txBody>
          <a:bodyPr/>
          <a:lstStyle/>
          <a:p>
            <a:fld id="{FE0CB0CC-3527-4748-845D-4C0686F2F63F}" type="datetime1">
              <a:rPr lang="en-US" smtClean="0"/>
              <a:t>7/22/2026</a:t>
            </a:fld>
            <a:endParaRPr lang="en-US"/>
          </a:p>
        </p:txBody>
      </p:sp>
    </p:spTree>
    <p:extLst>
      <p:ext uri="{BB962C8B-B14F-4D97-AF65-F5344CB8AC3E}">
        <p14:creationId xmlns:p14="http://schemas.microsoft.com/office/powerpoint/2010/main" val="21594867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lvl="0"/>
            <a:r>
              <a:rPr lang="en-US" b="0"/>
              <a:t>Providers must conduct monthly OIG and Nurse Aide Abuse Registry Checks for all staff and ensure not to hire or employ individuals whose name appears on the registry list.  The results of these checks must be maintained in the employee’s personnel file.</a:t>
            </a:r>
          </a:p>
          <a:p>
            <a:pPr lvl="0"/>
            <a:r>
              <a:rPr lang="en-US" b="0"/>
              <a:t>Providers may maintain this information in a digital format so long as it is easily accessible for audit purposes.</a:t>
            </a:r>
          </a:p>
        </p:txBody>
      </p:sp>
      <p:sp>
        <p:nvSpPr>
          <p:cNvPr id="4" name="Slide Number Placeholder 3"/>
          <p:cNvSpPr>
            <a:spLocks noGrp="1"/>
          </p:cNvSpPr>
          <p:nvPr>
            <p:ph type="sldNum" sz="quarter" idx="5"/>
          </p:nvPr>
        </p:nvSpPr>
        <p:spPr/>
        <p:txBody>
          <a:bodyPr/>
          <a:lstStyle/>
          <a:p>
            <a:fld id="{7FC1BE12-36C0-4A10-BF82-EBE0A896852E}" type="slidenum">
              <a:rPr lang="en-US" smtClean="0"/>
              <a:t>30</a:t>
            </a:fld>
            <a:endParaRPr lang="en-US"/>
          </a:p>
        </p:txBody>
      </p:sp>
      <p:sp>
        <p:nvSpPr>
          <p:cNvPr id="5" name="Date Placeholder 4">
            <a:extLst>
              <a:ext uri="{FF2B5EF4-FFF2-40B4-BE49-F238E27FC236}">
                <a16:creationId xmlns:a16="http://schemas.microsoft.com/office/drawing/2014/main" id="{C8BC6290-DA97-007B-7228-C7217603FE39}"/>
              </a:ext>
            </a:extLst>
          </p:cNvPr>
          <p:cNvSpPr>
            <a:spLocks noGrp="1"/>
          </p:cNvSpPr>
          <p:nvPr>
            <p:ph type="dt" idx="1"/>
          </p:nvPr>
        </p:nvSpPr>
        <p:spPr/>
        <p:txBody>
          <a:bodyPr/>
          <a:lstStyle/>
          <a:p>
            <a:fld id="{0524EDBE-F659-4EF9-9569-BF7F20FC9498}" type="datetime1">
              <a:rPr lang="en-US" smtClean="0"/>
              <a:t>7/22/2026</a:t>
            </a:fld>
            <a:endParaRPr lang="en-US"/>
          </a:p>
        </p:txBody>
      </p:sp>
    </p:spTree>
    <p:extLst>
      <p:ext uri="{BB962C8B-B14F-4D97-AF65-F5344CB8AC3E}">
        <p14:creationId xmlns:p14="http://schemas.microsoft.com/office/powerpoint/2010/main" val="9270958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000" kern="1200">
                <a:solidFill>
                  <a:schemeClr val="tx1"/>
                </a:solidFill>
                <a:latin typeface="+mn-lt"/>
                <a:ea typeface="+mn-ea"/>
                <a:cs typeface="+mn-cs"/>
              </a:rPr>
              <a:t>To ensure continuity of business operations and member services, providers must maintain a line of credit available to use in the event that there are reimbursement delays in claims processing with the Division of Medicaid. The line of credit will ensure that your agency can continue payroll processes.</a:t>
            </a:r>
          </a:p>
          <a:p>
            <a:r>
              <a:rPr lang="en-US" sz="1000" kern="1200">
                <a:solidFill>
                  <a:schemeClr val="tx1"/>
                </a:solidFill>
                <a:latin typeface="+mn-lt"/>
                <a:ea typeface="+mn-ea"/>
                <a:cs typeface="+mn-cs"/>
              </a:rPr>
              <a:t>While claims reimbursement is typically one week after the submission of payable claims, DOM does have up to one year following the submission of claims to complete reimbursement.</a:t>
            </a:r>
          </a:p>
          <a:p>
            <a:endParaRPr lang="en-US"/>
          </a:p>
        </p:txBody>
      </p:sp>
      <p:sp>
        <p:nvSpPr>
          <p:cNvPr id="4" name="Slide Number Placeholder 3"/>
          <p:cNvSpPr>
            <a:spLocks noGrp="1"/>
          </p:cNvSpPr>
          <p:nvPr>
            <p:ph type="sldNum" sz="quarter" idx="5"/>
          </p:nvPr>
        </p:nvSpPr>
        <p:spPr/>
        <p:txBody>
          <a:bodyPr/>
          <a:lstStyle/>
          <a:p>
            <a:fld id="{644E37BD-8B82-425D-9052-84A4749AF99E}" type="slidenum">
              <a:rPr lang="en-US" smtClean="0"/>
              <a:t>31</a:t>
            </a:fld>
            <a:endParaRPr lang="en-US"/>
          </a:p>
        </p:txBody>
      </p:sp>
      <p:sp>
        <p:nvSpPr>
          <p:cNvPr id="5" name="Date Placeholder 4">
            <a:extLst>
              <a:ext uri="{FF2B5EF4-FFF2-40B4-BE49-F238E27FC236}">
                <a16:creationId xmlns:a16="http://schemas.microsoft.com/office/drawing/2014/main" id="{3ADC26FE-FA94-1012-D3D2-6E8F634AD575}"/>
              </a:ext>
            </a:extLst>
          </p:cNvPr>
          <p:cNvSpPr>
            <a:spLocks noGrp="1"/>
          </p:cNvSpPr>
          <p:nvPr>
            <p:ph type="dt" idx="1"/>
          </p:nvPr>
        </p:nvSpPr>
        <p:spPr/>
        <p:txBody>
          <a:bodyPr/>
          <a:lstStyle/>
          <a:p>
            <a:fld id="{DA04CD89-3AFE-4E5B-AC36-5282CC4032D2}" type="datetime1">
              <a:rPr lang="en-US" smtClean="0"/>
              <a:t>7/22/2026</a:t>
            </a:fld>
            <a:endParaRPr lang="en-US"/>
          </a:p>
        </p:txBody>
      </p:sp>
    </p:spTree>
    <p:extLst>
      <p:ext uri="{BB962C8B-B14F-4D97-AF65-F5344CB8AC3E}">
        <p14:creationId xmlns:p14="http://schemas.microsoft.com/office/powerpoint/2010/main" val="10171566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Some may confuse a business loan as a business line of credit. A business loan is a one-time disbursement with fixed month payments until the loan is paid back in full with interest. A line of credit is revolving. You can draw funds as needed and repay only the amount drawn. Once the amount drawn is repaid, the funds become available to borrow again. Business loans does not meet the requirement for business line of credit. </a:t>
            </a:r>
          </a:p>
          <a:p>
            <a:endParaRPr lang="en-US"/>
          </a:p>
        </p:txBody>
      </p:sp>
      <p:sp>
        <p:nvSpPr>
          <p:cNvPr id="4" name="Date Placeholder 3"/>
          <p:cNvSpPr>
            <a:spLocks noGrp="1"/>
          </p:cNvSpPr>
          <p:nvPr>
            <p:ph type="dt" idx="1"/>
          </p:nvPr>
        </p:nvSpPr>
        <p:spPr/>
        <p:txBody>
          <a:bodyPr/>
          <a:lstStyle/>
          <a:p>
            <a:fld id="{663444A4-A444-4215-A678-83D5AC76642D}" type="datetime1">
              <a:rPr lang="en-US" smtClean="0"/>
              <a:t>7/22/2026</a:t>
            </a:fld>
            <a:endParaRPr lang="en-US"/>
          </a:p>
        </p:txBody>
      </p:sp>
      <p:sp>
        <p:nvSpPr>
          <p:cNvPr id="5" name="Slide Number Placeholder 4"/>
          <p:cNvSpPr>
            <a:spLocks noGrp="1"/>
          </p:cNvSpPr>
          <p:nvPr>
            <p:ph type="sldNum" sz="quarter" idx="5"/>
          </p:nvPr>
        </p:nvSpPr>
        <p:spPr/>
        <p:txBody>
          <a:bodyPr/>
          <a:lstStyle/>
          <a:p>
            <a:fld id="{644E37BD-8B82-425D-9052-84A4749AF99E}" type="slidenum">
              <a:rPr lang="en-US" smtClean="0"/>
              <a:t>32</a:t>
            </a:fld>
            <a:endParaRPr lang="en-US"/>
          </a:p>
        </p:txBody>
      </p:sp>
    </p:spTree>
    <p:extLst>
      <p:ext uri="{BB962C8B-B14F-4D97-AF65-F5344CB8AC3E}">
        <p14:creationId xmlns:p14="http://schemas.microsoft.com/office/powerpoint/2010/main" val="542467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The Medicaid Administrative Code is one of the required training topics for all staff. Our objective here today is to train the staff who can represent the agency in an audit.</a:t>
            </a:r>
          </a:p>
          <a:p>
            <a:r>
              <a:rPr lang="en-US"/>
              <a:t>Providers may use these training materials to train other employees of their agency. </a:t>
            </a:r>
          </a:p>
        </p:txBody>
      </p:sp>
      <p:sp>
        <p:nvSpPr>
          <p:cNvPr id="4" name="Slide Number Placeholder 3"/>
          <p:cNvSpPr>
            <a:spLocks noGrp="1"/>
          </p:cNvSpPr>
          <p:nvPr>
            <p:ph type="sldNum" sz="quarter" idx="5"/>
          </p:nvPr>
        </p:nvSpPr>
        <p:spPr/>
        <p:txBody>
          <a:bodyPr/>
          <a:lstStyle/>
          <a:p>
            <a:fld id="{644E37BD-8B82-425D-9052-84A4749AF99E}" type="slidenum">
              <a:rPr lang="en-US" smtClean="0"/>
              <a:t>4</a:t>
            </a:fld>
            <a:endParaRPr lang="en-US"/>
          </a:p>
        </p:txBody>
      </p:sp>
      <p:sp>
        <p:nvSpPr>
          <p:cNvPr id="5" name="Date Placeholder 4">
            <a:extLst>
              <a:ext uri="{FF2B5EF4-FFF2-40B4-BE49-F238E27FC236}">
                <a16:creationId xmlns:a16="http://schemas.microsoft.com/office/drawing/2014/main" id="{B9D327A2-8F73-77BE-C0D6-E219653613CF}"/>
              </a:ext>
            </a:extLst>
          </p:cNvPr>
          <p:cNvSpPr>
            <a:spLocks noGrp="1"/>
          </p:cNvSpPr>
          <p:nvPr>
            <p:ph type="dt" idx="1"/>
          </p:nvPr>
        </p:nvSpPr>
        <p:spPr/>
        <p:txBody>
          <a:bodyPr/>
          <a:lstStyle/>
          <a:p>
            <a:fld id="{F8DE7A0F-8ECE-4051-A8E8-A39B248AFF4D}" type="datetime1">
              <a:rPr lang="en-US" smtClean="0"/>
              <a:t>7/22/2026</a:t>
            </a:fld>
            <a:endParaRPr lang="en-US"/>
          </a:p>
        </p:txBody>
      </p:sp>
    </p:spTree>
    <p:extLst>
      <p:ext uri="{BB962C8B-B14F-4D97-AF65-F5344CB8AC3E}">
        <p14:creationId xmlns:p14="http://schemas.microsoft.com/office/powerpoint/2010/main" val="33273910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E7146-2AEC-005C-5226-8581FC09D4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C551F2-370C-64C5-1B81-49EDAA1D95F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DEB491A-6638-C300-1AEB-4A7406CFD95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Providers are responsible for ensuring their facility passes DOM inspection, maintain the facility’s physical address, maintain a roster of qualified staff, and remain compliant with all federal and state regulations. </a:t>
            </a:r>
            <a:r>
              <a:rPr lang="en-US" sz="1000" b="1" kern="1200">
                <a:solidFill>
                  <a:schemeClr val="tx1"/>
                </a:solidFill>
                <a:latin typeface="+mn-lt"/>
                <a:ea typeface="+mn-ea"/>
                <a:cs typeface="+mn-cs"/>
              </a:rPr>
              <a:t>To maintain compliance with HIPAA &amp; FOC, providers should not share staff with other agencies providing E&amp;D Waiver services.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Providers must employ (as a W2 employee) all staff listed on the organizational chart. Contract staff (1099 self-employed) are not allowed by Federal Labor Law regulations.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r>
              <a:rPr lang="en-US"/>
              <a:t>Qualified personnel are defined as W2 employees who meet all credentialing requirements, have completed all required training detailed in Administrative Code, Part 208 Rule 1.3C, and have a clean National Fingerprint based background check prior to beginning services. </a:t>
            </a:r>
          </a:p>
          <a:p>
            <a:endParaRPr lang="en-US"/>
          </a:p>
        </p:txBody>
      </p:sp>
      <p:sp>
        <p:nvSpPr>
          <p:cNvPr id="4" name="Slide Number Placeholder 3">
            <a:extLst>
              <a:ext uri="{FF2B5EF4-FFF2-40B4-BE49-F238E27FC236}">
                <a16:creationId xmlns:a16="http://schemas.microsoft.com/office/drawing/2014/main" id="{3496FED5-FA70-BEED-ED85-A2FAFD7C0CEB}"/>
              </a:ext>
            </a:extLst>
          </p:cNvPr>
          <p:cNvSpPr>
            <a:spLocks noGrp="1"/>
          </p:cNvSpPr>
          <p:nvPr>
            <p:ph type="sldNum" sz="quarter" idx="5"/>
          </p:nvPr>
        </p:nvSpPr>
        <p:spPr/>
        <p:txBody>
          <a:bodyPr/>
          <a:lstStyle/>
          <a:p>
            <a:fld id="{3C3317C2-0447-492F-8E90-3466CCBD04DA}" type="slidenum">
              <a:rPr lang="en-US" smtClean="0"/>
              <a:t>33</a:t>
            </a:fld>
            <a:endParaRPr lang="en-US"/>
          </a:p>
        </p:txBody>
      </p:sp>
      <p:sp>
        <p:nvSpPr>
          <p:cNvPr id="5" name="Date Placeholder 4">
            <a:extLst>
              <a:ext uri="{FF2B5EF4-FFF2-40B4-BE49-F238E27FC236}">
                <a16:creationId xmlns:a16="http://schemas.microsoft.com/office/drawing/2014/main" id="{391E0F6F-0718-D501-B8C2-85E4B7E26593}"/>
              </a:ext>
            </a:extLst>
          </p:cNvPr>
          <p:cNvSpPr>
            <a:spLocks noGrp="1"/>
          </p:cNvSpPr>
          <p:nvPr>
            <p:ph type="dt" idx="1"/>
          </p:nvPr>
        </p:nvSpPr>
        <p:spPr/>
        <p:txBody>
          <a:bodyPr/>
          <a:lstStyle/>
          <a:p>
            <a:fld id="{E3B0D514-847D-473F-AF86-06EF252460A7}" type="datetime1">
              <a:rPr lang="en-US" smtClean="0"/>
              <a:t>7/22/2026</a:t>
            </a:fld>
            <a:endParaRPr lang="en-US"/>
          </a:p>
        </p:txBody>
      </p:sp>
    </p:spTree>
    <p:extLst>
      <p:ext uri="{BB962C8B-B14F-4D97-AF65-F5344CB8AC3E}">
        <p14:creationId xmlns:p14="http://schemas.microsoft.com/office/powerpoint/2010/main" val="25164111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Org Chart defines your agency’s Chain of Command, this is the formal, top-down hierarchy within an organization that defines reporting relationships, decision-making power, and lines of communication. It establishes a continuous line of authority from senior leadership down to frontline employees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r>
              <a:rPr lang="en-US"/>
              <a:t>When sending organizational charts to our office, please be sure to use the format provided along with the names and location for the staff.  Once again, let DOM know of any changes in organizational structure.  This must be reported in writing to DOM within 10 business days.</a:t>
            </a:r>
          </a:p>
          <a:p>
            <a:endParaRPr lang="en-US"/>
          </a:p>
          <a:p>
            <a:r>
              <a:rPr lang="en-US"/>
              <a:t>All staff must complete the training requirements detailed in Administrative Code, Part 208 Rule 1.3C</a:t>
            </a:r>
          </a:p>
        </p:txBody>
      </p:sp>
      <p:sp>
        <p:nvSpPr>
          <p:cNvPr id="4" name="Slide Number Placeholder 3"/>
          <p:cNvSpPr>
            <a:spLocks noGrp="1"/>
          </p:cNvSpPr>
          <p:nvPr>
            <p:ph type="sldNum" sz="quarter" idx="5"/>
          </p:nvPr>
        </p:nvSpPr>
        <p:spPr/>
        <p:txBody>
          <a:bodyPr/>
          <a:lstStyle/>
          <a:p>
            <a:fld id="{644E37BD-8B82-425D-9052-84A4749AF99E}" type="slidenum">
              <a:rPr lang="en-US" smtClean="0"/>
              <a:t>34</a:t>
            </a:fld>
            <a:endParaRPr lang="en-US"/>
          </a:p>
        </p:txBody>
      </p:sp>
      <p:sp>
        <p:nvSpPr>
          <p:cNvPr id="5" name="Date Placeholder 4">
            <a:extLst>
              <a:ext uri="{FF2B5EF4-FFF2-40B4-BE49-F238E27FC236}">
                <a16:creationId xmlns:a16="http://schemas.microsoft.com/office/drawing/2014/main" id="{416986DE-7992-260F-1A22-832CC1F0209C}"/>
              </a:ext>
            </a:extLst>
          </p:cNvPr>
          <p:cNvSpPr>
            <a:spLocks noGrp="1"/>
          </p:cNvSpPr>
          <p:nvPr>
            <p:ph type="dt" idx="1"/>
          </p:nvPr>
        </p:nvSpPr>
        <p:spPr/>
        <p:txBody>
          <a:bodyPr/>
          <a:lstStyle/>
          <a:p>
            <a:fld id="{A6C9756B-562D-48D0-B3ED-37FC42EEA90E}" type="datetime1">
              <a:rPr lang="en-US" smtClean="0"/>
              <a:t>7/22/2026</a:t>
            </a:fld>
            <a:endParaRPr lang="en-US"/>
          </a:p>
        </p:txBody>
      </p:sp>
    </p:spTree>
    <p:extLst>
      <p:ext uri="{BB962C8B-B14F-4D97-AF65-F5344CB8AC3E}">
        <p14:creationId xmlns:p14="http://schemas.microsoft.com/office/powerpoint/2010/main" val="32073412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27240-2587-F188-5CDA-F86C9BBA31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571D2C-D91E-E34D-C967-D0B65F1D5F4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39E3208-EFC9-6C7C-F564-DE77C490100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Compliance Officer is responsible for ensuring overall program compliance with DOM policy as well as federal and state laws. This in-office role is tasked with making sure your agency is fully compliant and ready for an audit. When DOM contacts your agency with inquiries, this is who we are expecting to speak to.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7CCE6ADE-F9DA-D280-DD2B-CE9186642DF0}"/>
              </a:ext>
            </a:extLst>
          </p:cNvPr>
          <p:cNvSpPr>
            <a:spLocks noGrp="1"/>
          </p:cNvSpPr>
          <p:nvPr>
            <p:ph type="sldNum" sz="quarter" idx="5"/>
          </p:nvPr>
        </p:nvSpPr>
        <p:spPr/>
        <p:txBody>
          <a:bodyPr/>
          <a:lstStyle/>
          <a:p>
            <a:fld id="{3C3317C2-0447-492F-8E90-3466CCBD04DA}" type="slidenum">
              <a:rPr lang="en-US" smtClean="0"/>
              <a:t>35</a:t>
            </a:fld>
            <a:endParaRPr lang="en-US"/>
          </a:p>
        </p:txBody>
      </p:sp>
      <p:sp>
        <p:nvSpPr>
          <p:cNvPr id="5" name="Date Placeholder 4">
            <a:extLst>
              <a:ext uri="{FF2B5EF4-FFF2-40B4-BE49-F238E27FC236}">
                <a16:creationId xmlns:a16="http://schemas.microsoft.com/office/drawing/2014/main" id="{1E7A5288-5E41-E486-7E1D-132727960F50}"/>
              </a:ext>
            </a:extLst>
          </p:cNvPr>
          <p:cNvSpPr>
            <a:spLocks noGrp="1"/>
          </p:cNvSpPr>
          <p:nvPr>
            <p:ph type="dt" idx="1"/>
          </p:nvPr>
        </p:nvSpPr>
        <p:spPr/>
        <p:txBody>
          <a:bodyPr/>
          <a:lstStyle/>
          <a:p>
            <a:fld id="{258940DF-FE58-4CCE-B03E-0F53D1021740}" type="datetime1">
              <a:rPr lang="en-US" smtClean="0"/>
              <a:t>7/22/2026</a:t>
            </a:fld>
            <a:endParaRPr lang="en-US"/>
          </a:p>
        </p:txBody>
      </p:sp>
    </p:spTree>
    <p:extLst>
      <p:ext uri="{BB962C8B-B14F-4D97-AF65-F5344CB8AC3E}">
        <p14:creationId xmlns:p14="http://schemas.microsoft.com/office/powerpoint/2010/main" val="9278643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8C007-159F-9898-99FA-0E324D6949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F5E8FA-261A-8234-EDDE-911D4C57372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3EE8D6E-E5B4-3812-5A32-B5E377628263}"/>
              </a:ext>
            </a:extLst>
          </p:cNvPr>
          <p:cNvSpPr>
            <a:spLocks noGrp="1"/>
          </p:cNvSpPr>
          <p:nvPr>
            <p:ph type="body" idx="1"/>
          </p:nvPr>
        </p:nvSpPr>
        <p:spPr/>
        <p:txBody>
          <a:bodyPr/>
          <a:lstStyle/>
          <a:p>
            <a:r>
              <a:rPr lang="en-US"/>
              <a:t>Supervisor requirements are very similar to those in the role of Compliance Officer. However, where so much of the Compliance Officers responsibilities are in-office, much of the Supervisor’s responsibilities are field work, outside of the office.</a:t>
            </a:r>
          </a:p>
          <a:p>
            <a:r>
              <a:rPr lang="en-US"/>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Supervisors are responsible for supervising all direct care staff and there must always be enough Supervisors to meet staffing ratios.  Each one (1) Supervisor may supervise a max of twenty (20) Direct Care Staff and must always be accessible to DCWs in case of emergencies. Supervisors are going into the homes, reviewing Plans of Service, evaluating job performance and making sure your agency’s services are aligned with Person Centered Care.</a:t>
            </a:r>
          </a:p>
          <a:p>
            <a:endParaRPr lang="en-US"/>
          </a:p>
        </p:txBody>
      </p:sp>
      <p:sp>
        <p:nvSpPr>
          <p:cNvPr id="4" name="Slide Number Placeholder 3">
            <a:extLst>
              <a:ext uri="{FF2B5EF4-FFF2-40B4-BE49-F238E27FC236}">
                <a16:creationId xmlns:a16="http://schemas.microsoft.com/office/drawing/2014/main" id="{F75F04E4-7898-E223-5068-35250FEEAB85}"/>
              </a:ext>
            </a:extLst>
          </p:cNvPr>
          <p:cNvSpPr>
            <a:spLocks noGrp="1"/>
          </p:cNvSpPr>
          <p:nvPr>
            <p:ph type="sldNum" sz="quarter" idx="5"/>
          </p:nvPr>
        </p:nvSpPr>
        <p:spPr/>
        <p:txBody>
          <a:bodyPr/>
          <a:lstStyle/>
          <a:p>
            <a:fld id="{3C3317C2-0447-492F-8E90-3466CCBD04DA}" type="slidenum">
              <a:rPr lang="en-US" smtClean="0"/>
              <a:t>36</a:t>
            </a:fld>
            <a:endParaRPr lang="en-US"/>
          </a:p>
        </p:txBody>
      </p:sp>
      <p:sp>
        <p:nvSpPr>
          <p:cNvPr id="5" name="Date Placeholder 4">
            <a:extLst>
              <a:ext uri="{FF2B5EF4-FFF2-40B4-BE49-F238E27FC236}">
                <a16:creationId xmlns:a16="http://schemas.microsoft.com/office/drawing/2014/main" id="{53525CC1-E173-8F1B-8A89-7EC2D809CCA1}"/>
              </a:ext>
            </a:extLst>
          </p:cNvPr>
          <p:cNvSpPr>
            <a:spLocks noGrp="1"/>
          </p:cNvSpPr>
          <p:nvPr>
            <p:ph type="dt" idx="1"/>
          </p:nvPr>
        </p:nvSpPr>
        <p:spPr/>
        <p:txBody>
          <a:bodyPr/>
          <a:lstStyle/>
          <a:p>
            <a:fld id="{96E9D400-F5C7-4CB3-ABC4-A0ED2CE7F272}" type="datetime1">
              <a:rPr lang="en-US" smtClean="0"/>
              <a:t>7/22/2026</a:t>
            </a:fld>
            <a:endParaRPr lang="en-US"/>
          </a:p>
        </p:txBody>
      </p:sp>
    </p:spTree>
    <p:extLst>
      <p:ext uri="{BB962C8B-B14F-4D97-AF65-F5344CB8AC3E}">
        <p14:creationId xmlns:p14="http://schemas.microsoft.com/office/powerpoint/2010/main" val="16548696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D4490-497C-6840-FC1F-ACA265A7FD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3D3D08-07BB-4CC8-1682-5CE54492AE4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B713F23-2AF2-6231-B8F5-BD41E5E5D56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By definition, Direct Care Workers assist the beneficiary in meeting daily living needs and ensures optimal functioning at home and/or in the community. In practice, the direct care worker provides the care and companionship that allows the elderly and disabled to remain in their homes and community, rather than being forced to rely on institutional care. </a:t>
            </a:r>
            <a:r>
              <a:rPr lang="en-US" sz="1200">
                <a:solidFill>
                  <a:srgbClr val="79151C"/>
                </a:solidFill>
                <a:sym typeface="Cardo"/>
              </a:rPr>
              <a:t>Therefore, providers must ensure that compassionate, qualified staff are providing this care.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a:extLst>
              <a:ext uri="{FF2B5EF4-FFF2-40B4-BE49-F238E27FC236}">
                <a16:creationId xmlns:a16="http://schemas.microsoft.com/office/drawing/2014/main" id="{5AF16DF8-D27A-38DB-1F0E-634BEE456F35}"/>
              </a:ext>
            </a:extLst>
          </p:cNvPr>
          <p:cNvSpPr>
            <a:spLocks noGrp="1"/>
          </p:cNvSpPr>
          <p:nvPr>
            <p:ph type="sldNum" sz="quarter" idx="5"/>
          </p:nvPr>
        </p:nvSpPr>
        <p:spPr/>
        <p:txBody>
          <a:bodyPr/>
          <a:lstStyle/>
          <a:p>
            <a:fld id="{3C3317C2-0447-492F-8E90-3466CCBD04DA}" type="slidenum">
              <a:rPr lang="en-US" smtClean="0"/>
              <a:t>37</a:t>
            </a:fld>
            <a:endParaRPr lang="en-US"/>
          </a:p>
        </p:txBody>
      </p:sp>
      <p:sp>
        <p:nvSpPr>
          <p:cNvPr id="5" name="Date Placeholder 4">
            <a:extLst>
              <a:ext uri="{FF2B5EF4-FFF2-40B4-BE49-F238E27FC236}">
                <a16:creationId xmlns:a16="http://schemas.microsoft.com/office/drawing/2014/main" id="{F4E3E342-E4B3-07CF-1B62-8D9712CF5611}"/>
              </a:ext>
            </a:extLst>
          </p:cNvPr>
          <p:cNvSpPr>
            <a:spLocks noGrp="1"/>
          </p:cNvSpPr>
          <p:nvPr>
            <p:ph type="dt" idx="1"/>
          </p:nvPr>
        </p:nvSpPr>
        <p:spPr/>
        <p:txBody>
          <a:bodyPr/>
          <a:lstStyle/>
          <a:p>
            <a:fld id="{C145100C-E971-4DE7-A72F-3B878015B017}" type="datetime1">
              <a:rPr lang="en-US" smtClean="0"/>
              <a:t>7/22/2026</a:t>
            </a:fld>
            <a:endParaRPr lang="en-US"/>
          </a:p>
        </p:txBody>
      </p:sp>
    </p:spTree>
    <p:extLst>
      <p:ext uri="{BB962C8B-B14F-4D97-AF65-F5344CB8AC3E}">
        <p14:creationId xmlns:p14="http://schemas.microsoft.com/office/powerpoint/2010/main" val="5005031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12674-3E9A-3E37-3534-CCF986D2AB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7E90B7-C133-D480-F349-F0CB355F780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5319A6C-1FF4-DA77-5CB2-4D024068D3E8}"/>
              </a:ext>
            </a:extLst>
          </p:cNvPr>
          <p:cNvSpPr>
            <a:spLocks noGrp="1"/>
          </p:cNvSpPr>
          <p:nvPr>
            <p:ph type="body" idx="1"/>
          </p:nvPr>
        </p:nvSpPr>
        <p:spPr/>
        <p:txBody>
          <a:bodyPr/>
          <a:lstStyle/>
          <a:p>
            <a:pPr marL="0" lvl="0" indent="0" algn="l" rtl="0">
              <a:spcBef>
                <a:spcPts val="0"/>
              </a:spcBef>
              <a:spcAft>
                <a:spcPts val="0"/>
              </a:spcAft>
              <a:buNone/>
            </a:pPr>
            <a:r>
              <a:rPr lang="en-US"/>
              <a:t>As of August 1, 2023, Providers must ensure that all personal care and in home respite services are electronically visit verified as required by the 21</a:t>
            </a:r>
            <a:r>
              <a:rPr lang="en-US" baseline="30000"/>
              <a:t>st</a:t>
            </a:r>
            <a:r>
              <a:rPr lang="en-US"/>
              <a:t> Century Cures Act.  This is a Federal Mandate.</a:t>
            </a:r>
          </a:p>
          <a:p>
            <a:pPr marL="0" lvl="0" indent="0" algn="l" rtl="0">
              <a:spcBef>
                <a:spcPts val="0"/>
              </a:spcBef>
              <a:spcAft>
                <a:spcPts val="0"/>
              </a:spcAft>
              <a:buNone/>
            </a:pPr>
            <a:r>
              <a:rPr lang="en-US"/>
              <a:t>States who fail to meet CMS compliance with EVV face a reduction in the Federal Medical Assistance Percentage or FMAP for HCBS Expenditures. </a:t>
            </a:r>
          </a:p>
          <a:p>
            <a:pPr marL="0" lvl="0" indent="0" algn="l" rtl="0">
              <a:spcBef>
                <a:spcPts val="0"/>
              </a:spcBef>
              <a:spcAft>
                <a:spcPts val="0"/>
              </a:spcAft>
              <a:buNone/>
            </a:pPr>
            <a:r>
              <a:rPr lang="en-US"/>
              <a:t>MS currently relies on that federal funding to cover 76.9% of the cost for our HCBS Programs. </a:t>
            </a:r>
          </a:p>
          <a:p>
            <a:pPr marL="0" lvl="0" indent="0" algn="l" rtl="0">
              <a:spcBef>
                <a:spcPts val="0"/>
              </a:spcBef>
              <a:spcAft>
                <a:spcPts val="0"/>
              </a:spcAft>
              <a:buNone/>
            </a:pPr>
            <a:r>
              <a:rPr lang="en-US"/>
              <a:t>Non-compliance = Loss of Funding = Reduction in services. </a:t>
            </a:r>
          </a:p>
          <a:p>
            <a:pPr marL="0" lvl="0" indent="0" algn="l" rtl="0">
              <a:spcBef>
                <a:spcPts val="0"/>
              </a:spcBef>
              <a:spcAft>
                <a:spcPts val="0"/>
              </a:spcAft>
              <a:buNone/>
            </a:pPr>
            <a:endParaRPr lang="en-US"/>
          </a:p>
          <a:p>
            <a:pPr>
              <a:buNone/>
            </a:pPr>
            <a:r>
              <a:rPr lang="en-US"/>
              <a:t>The Division of Medicaid offers HHA Exchange for free to providers.  This system is a way to ensure that beneficiaries are receiving the services provided as established in their plan of service and supports.  If a provider chooses to pick their own DOM approved provider contracted EVV solution,</a:t>
            </a:r>
            <a:r>
              <a:rPr lang="en-US">
                <a:effectLst/>
              </a:rPr>
              <a:t> the provider must (1) Ensure that electronic records reflect a clear audit trail for any edits/updates and (2) Grant system access to DOM, their contractors, and oversight entities for the purposes of auditing EVV data upon request. </a:t>
            </a:r>
          </a:p>
          <a:p>
            <a:pPr marL="0" lvl="0" indent="0" algn="l" rtl="0">
              <a:spcBef>
                <a:spcPts val="0"/>
              </a:spcBef>
              <a:spcAft>
                <a:spcPts val="0"/>
              </a:spcAft>
              <a:buNone/>
            </a:pPr>
            <a:endParaRPr lang="en-US"/>
          </a:p>
          <a:p>
            <a:pPr marL="0" lvl="0" indent="0" algn="l" rtl="0">
              <a:spcBef>
                <a:spcPts val="0"/>
              </a:spcBef>
              <a:spcAft>
                <a:spcPts val="0"/>
              </a:spcAft>
              <a:buNone/>
            </a:pPr>
            <a:r>
              <a:rPr lang="en-US"/>
              <a:t>If there is an instance of the EVV system being unavailable for usage to providers and their staff, manual entry of the visit data may be utilized.  Justification documentation must be submitted along with the date, time, reason for entry, and the identification of the person making the entry.  Please keep in mind that any repeated human errors are subject to audit.</a:t>
            </a:r>
          </a:p>
          <a:p>
            <a:pPr marL="0" lvl="0" indent="0" algn="l" rtl="0">
              <a:spcBef>
                <a:spcPts val="0"/>
              </a:spcBef>
              <a:spcAft>
                <a:spcPts val="0"/>
              </a:spcAft>
              <a:buNone/>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a typeface="Cardo"/>
                <a:cs typeface="Cardo"/>
                <a:sym typeface="Cardo"/>
              </a:rPr>
              <a:t>If EVV visit data does not include GPS coordinates or signature and/or tasks completed, then a paper timesheet is required.</a:t>
            </a:r>
          </a:p>
          <a:p>
            <a:pPr marL="0" lvl="0" indent="0" algn="l" rtl="0">
              <a:spcBef>
                <a:spcPts val="0"/>
              </a:spcBef>
              <a:spcAft>
                <a:spcPts val="0"/>
              </a:spcAft>
              <a:buNone/>
            </a:pPr>
            <a:endParaRPr lang="en-US"/>
          </a:p>
          <a:p>
            <a:endParaRPr lang="en-US"/>
          </a:p>
        </p:txBody>
      </p:sp>
      <p:sp>
        <p:nvSpPr>
          <p:cNvPr id="4" name="Slide Number Placeholder 3">
            <a:extLst>
              <a:ext uri="{FF2B5EF4-FFF2-40B4-BE49-F238E27FC236}">
                <a16:creationId xmlns:a16="http://schemas.microsoft.com/office/drawing/2014/main" id="{CCFD80A7-9429-1D8A-B7F7-23E18C740C9A}"/>
              </a:ext>
            </a:extLst>
          </p:cNvPr>
          <p:cNvSpPr>
            <a:spLocks noGrp="1"/>
          </p:cNvSpPr>
          <p:nvPr>
            <p:ph type="sldNum" sz="quarter" idx="5"/>
          </p:nvPr>
        </p:nvSpPr>
        <p:spPr/>
        <p:txBody>
          <a:bodyPr/>
          <a:lstStyle/>
          <a:p>
            <a:fld id="{3C3317C2-0447-492F-8E90-3466CCBD04DA}" type="slidenum">
              <a:rPr lang="en-US" smtClean="0"/>
              <a:t>38</a:t>
            </a:fld>
            <a:endParaRPr lang="en-US"/>
          </a:p>
        </p:txBody>
      </p:sp>
      <p:sp>
        <p:nvSpPr>
          <p:cNvPr id="5" name="Date Placeholder 4">
            <a:extLst>
              <a:ext uri="{FF2B5EF4-FFF2-40B4-BE49-F238E27FC236}">
                <a16:creationId xmlns:a16="http://schemas.microsoft.com/office/drawing/2014/main" id="{4F90C9E3-AAD7-463F-DF99-A8C05B863EE2}"/>
              </a:ext>
            </a:extLst>
          </p:cNvPr>
          <p:cNvSpPr>
            <a:spLocks noGrp="1"/>
          </p:cNvSpPr>
          <p:nvPr>
            <p:ph type="dt" idx="1"/>
          </p:nvPr>
        </p:nvSpPr>
        <p:spPr/>
        <p:txBody>
          <a:bodyPr/>
          <a:lstStyle/>
          <a:p>
            <a:fld id="{305E3EA7-9A43-41BB-8400-BC04190E0DD6}" type="datetime1">
              <a:rPr lang="en-US" smtClean="0"/>
              <a:t>7/22/2026</a:t>
            </a:fld>
            <a:endParaRPr lang="en-US"/>
          </a:p>
        </p:txBody>
      </p:sp>
    </p:spTree>
    <p:extLst>
      <p:ext uri="{BB962C8B-B14F-4D97-AF65-F5344CB8AC3E}">
        <p14:creationId xmlns:p14="http://schemas.microsoft.com/office/powerpoint/2010/main" val="20889065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Many providers often wonder exactly what is the importance of EVV usage.  </a:t>
            </a:r>
          </a:p>
          <a:p>
            <a:r>
              <a:rPr lang="en-US" sz="1200">
                <a:solidFill>
                  <a:schemeClr val="accent2">
                    <a:lumMod val="50000"/>
                  </a:schemeClr>
                </a:solidFill>
              </a:rPr>
              <a:t>Federally mandated  &amp; ensures compliance with Medicaid &amp; CMS requirements.</a:t>
            </a:r>
          </a:p>
          <a:p>
            <a:endParaRPr lang="en-US" sz="1200">
              <a:solidFill>
                <a:schemeClr val="accent2">
                  <a:lumMod val="50000"/>
                </a:schemeClr>
              </a:solidFill>
            </a:endParaRPr>
          </a:p>
          <a:p>
            <a:r>
              <a:rPr lang="en-US"/>
              <a:t>Clocking in/out confirms that services were provided at the authorized location and is mandated by CMS.</a:t>
            </a:r>
          </a:p>
          <a:p>
            <a:endParaRPr lang="en-US"/>
          </a:p>
          <a:p>
            <a:r>
              <a:rPr lang="en-US"/>
              <a:t>Family Caregivers must also use EVV. </a:t>
            </a:r>
          </a:p>
          <a:p>
            <a:r>
              <a:rPr lang="en-US"/>
              <a:t>Providers are required to report fraud and waste.</a:t>
            </a:r>
          </a:p>
          <a:p>
            <a:r>
              <a:rPr lang="en-US"/>
              <a:t>Any technical issues experienced by DCWs should be reported immediately to the office or supervisors. The office should then follow up with their EVV vendor and/or DOM for assistance.</a:t>
            </a:r>
          </a:p>
        </p:txBody>
      </p:sp>
      <p:sp>
        <p:nvSpPr>
          <p:cNvPr id="4" name="Date Placeholder 3"/>
          <p:cNvSpPr>
            <a:spLocks noGrp="1"/>
          </p:cNvSpPr>
          <p:nvPr>
            <p:ph type="dt" idx="1"/>
          </p:nvPr>
        </p:nvSpPr>
        <p:spPr/>
        <p:txBody>
          <a:bodyPr/>
          <a:lstStyle/>
          <a:p>
            <a:fld id="{E8AF4DB1-AEB9-48FD-B9F5-420729F03A64}" type="datetime1">
              <a:rPr lang="en-US" smtClean="0"/>
              <a:t>7/22/2026</a:t>
            </a:fld>
            <a:endParaRPr lang="en-US"/>
          </a:p>
        </p:txBody>
      </p:sp>
      <p:sp>
        <p:nvSpPr>
          <p:cNvPr id="5" name="Slide Number Placeholder 4"/>
          <p:cNvSpPr>
            <a:spLocks noGrp="1"/>
          </p:cNvSpPr>
          <p:nvPr>
            <p:ph type="sldNum" sz="quarter" idx="5"/>
          </p:nvPr>
        </p:nvSpPr>
        <p:spPr/>
        <p:txBody>
          <a:bodyPr/>
          <a:lstStyle/>
          <a:p>
            <a:fld id="{644E37BD-8B82-425D-9052-84A4749AF99E}" type="slidenum">
              <a:rPr lang="en-US" smtClean="0"/>
              <a:t>39</a:t>
            </a:fld>
            <a:endParaRPr lang="en-US"/>
          </a:p>
        </p:txBody>
      </p:sp>
    </p:spTree>
    <p:extLst>
      <p:ext uri="{BB962C8B-B14F-4D97-AF65-F5344CB8AC3E}">
        <p14:creationId xmlns:p14="http://schemas.microsoft.com/office/powerpoint/2010/main" val="3461790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Manual entries must only be utilized when the EVV system is unavailable or under exigent circumstances that make usage of the system impossible.  In those cases, documentation must be recorded by the provider.</a:t>
            </a:r>
          </a:p>
          <a:p>
            <a:endParaRPr lang="en-US"/>
          </a:p>
          <a:p>
            <a:r>
              <a:rPr lang="en-US"/>
              <a:t>DCWs should be trained and educated on the EVV system.  Continued non-compliance should result in disciplinary action.</a:t>
            </a:r>
          </a:p>
          <a:p>
            <a:endParaRPr lang="en-US"/>
          </a:p>
          <a:p>
            <a:r>
              <a:rPr lang="en-US"/>
              <a:t>Excessive use of manual entries may result in more extensive audits and claim recoupments.</a:t>
            </a:r>
          </a:p>
          <a:p>
            <a:endParaRPr lang="en-US"/>
          </a:p>
          <a:p>
            <a:r>
              <a:rPr lang="en-US"/>
              <a:t>There are several trainings available on the HHAX website which give suggestions &amp; solutions to many of the common issues providers experience. Be sure you’re utilizing this tool.</a:t>
            </a:r>
          </a:p>
        </p:txBody>
      </p:sp>
      <p:sp>
        <p:nvSpPr>
          <p:cNvPr id="4" name="Date Placeholder 3"/>
          <p:cNvSpPr>
            <a:spLocks noGrp="1"/>
          </p:cNvSpPr>
          <p:nvPr>
            <p:ph type="dt" idx="1"/>
          </p:nvPr>
        </p:nvSpPr>
        <p:spPr/>
        <p:txBody>
          <a:bodyPr/>
          <a:lstStyle/>
          <a:p>
            <a:fld id="{E8AF4DB1-AEB9-48FD-B9F5-420729F03A64}" type="datetime1">
              <a:rPr lang="en-US" smtClean="0"/>
              <a:t>7/22/2026</a:t>
            </a:fld>
            <a:endParaRPr lang="en-US"/>
          </a:p>
        </p:txBody>
      </p:sp>
      <p:sp>
        <p:nvSpPr>
          <p:cNvPr id="5" name="Slide Number Placeholder 4"/>
          <p:cNvSpPr>
            <a:spLocks noGrp="1"/>
          </p:cNvSpPr>
          <p:nvPr>
            <p:ph type="sldNum" sz="quarter" idx="5"/>
          </p:nvPr>
        </p:nvSpPr>
        <p:spPr/>
        <p:txBody>
          <a:bodyPr/>
          <a:lstStyle/>
          <a:p>
            <a:fld id="{644E37BD-8B82-425D-9052-84A4749AF99E}" type="slidenum">
              <a:rPr lang="en-US" smtClean="0"/>
              <a:t>40</a:t>
            </a:fld>
            <a:endParaRPr lang="en-US"/>
          </a:p>
        </p:txBody>
      </p:sp>
    </p:spTree>
    <p:extLst>
      <p:ext uri="{BB962C8B-B14F-4D97-AF65-F5344CB8AC3E}">
        <p14:creationId xmlns:p14="http://schemas.microsoft.com/office/powerpoint/2010/main" val="41010318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0AA15-7FB9-129D-79DD-D4EA545D26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FA30FB-E178-A6B0-2427-D1CEB627607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E6675C6-6B21-BC08-670D-38D38C0A68A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When requesting EVV assistance, please be sure to submit your questions to the appropriate contact listed on the chart.  There are three primary points of contact.</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err="1"/>
              <a:t>HHAx</a:t>
            </a:r>
            <a:r>
              <a:rPr lang="en-US"/>
              <a:t> Support Desk for technical issues. You’ll be issued a Ticked ID and you’ll need to go back into the portal to check the status.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a:t>DOM through the EVV email account for unresolved support tickets. Do not send PHI via email.</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a:t>DOM through the HHAX secure message center for missing authorizations or other issues that require you to share PHI.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AF6E70C3-D860-E380-55FA-8164A46FEC70}"/>
              </a:ext>
            </a:extLst>
          </p:cNvPr>
          <p:cNvSpPr>
            <a:spLocks noGrp="1"/>
          </p:cNvSpPr>
          <p:nvPr>
            <p:ph type="sldNum" sz="quarter" idx="5"/>
          </p:nvPr>
        </p:nvSpPr>
        <p:spPr/>
        <p:txBody>
          <a:bodyPr/>
          <a:lstStyle/>
          <a:p>
            <a:fld id="{644E37BD-8B82-425D-9052-84A4749AF99E}" type="slidenum">
              <a:rPr lang="en-US" smtClean="0"/>
              <a:t>41</a:t>
            </a:fld>
            <a:endParaRPr lang="en-US"/>
          </a:p>
        </p:txBody>
      </p:sp>
      <p:sp>
        <p:nvSpPr>
          <p:cNvPr id="5" name="Date Placeholder 4">
            <a:extLst>
              <a:ext uri="{FF2B5EF4-FFF2-40B4-BE49-F238E27FC236}">
                <a16:creationId xmlns:a16="http://schemas.microsoft.com/office/drawing/2014/main" id="{7A64857C-702D-9F68-9A97-F51F9B7715CD}"/>
              </a:ext>
            </a:extLst>
          </p:cNvPr>
          <p:cNvSpPr>
            <a:spLocks noGrp="1"/>
          </p:cNvSpPr>
          <p:nvPr>
            <p:ph type="dt" idx="1"/>
          </p:nvPr>
        </p:nvSpPr>
        <p:spPr/>
        <p:txBody>
          <a:bodyPr/>
          <a:lstStyle/>
          <a:p>
            <a:fld id="{E78AF4D2-0526-4C1D-99AD-F071B6047300}" type="datetime1">
              <a:rPr lang="en-US" smtClean="0"/>
              <a:t>7/22/2026</a:t>
            </a:fld>
            <a:endParaRPr lang="en-US"/>
          </a:p>
        </p:txBody>
      </p:sp>
    </p:spTree>
    <p:extLst>
      <p:ext uri="{BB962C8B-B14F-4D97-AF65-F5344CB8AC3E}">
        <p14:creationId xmlns:p14="http://schemas.microsoft.com/office/powerpoint/2010/main" val="18505838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2E5E8AC8-2FBE-1B91-7B3D-E80F133745FA}"/>
              </a:ext>
            </a:extLst>
          </p:cNvPr>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251" name="Notes Placeholder 2">
            <a:extLst>
              <a:ext uri="{FF2B5EF4-FFF2-40B4-BE49-F238E27FC236}">
                <a16:creationId xmlns:a16="http://schemas.microsoft.com/office/drawing/2014/main" id="{51A9862B-0783-8678-DE9E-55505314634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For those providers utilizing HHAeXchange, you may use the listed resources to help troubleshoot any questions and train your staff on the basics of EVV.  The more you and your staff are trained, the risk of non-compliant manual entries are greatly minimized.</a:t>
            </a:r>
          </a:p>
        </p:txBody>
      </p:sp>
      <p:sp>
        <p:nvSpPr>
          <p:cNvPr id="4" name="Slide Number Placeholder 3">
            <a:extLst>
              <a:ext uri="{FF2B5EF4-FFF2-40B4-BE49-F238E27FC236}">
                <a16:creationId xmlns:a16="http://schemas.microsoft.com/office/drawing/2014/main" id="{63184CC4-FCEC-A471-6AC2-0E528D34A7C4}"/>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DEC564B-59FD-439A-A260-625D92E2F348}"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This presentation is color coded with the corresponding colors shown under Training Topics. This will help you quickly locate the topics for future reference. Please note the “update” symbol on a few of the slides. When you see this symbol, that know this indicates any changes or clarifications made to this training to better educate our viewers. </a:t>
            </a:r>
          </a:p>
        </p:txBody>
      </p:sp>
      <p:sp>
        <p:nvSpPr>
          <p:cNvPr id="4" name="Slide Number Placeholder 3"/>
          <p:cNvSpPr>
            <a:spLocks noGrp="1"/>
          </p:cNvSpPr>
          <p:nvPr>
            <p:ph type="sldNum" sz="quarter" idx="5"/>
          </p:nvPr>
        </p:nvSpPr>
        <p:spPr/>
        <p:txBody>
          <a:bodyPr/>
          <a:lstStyle/>
          <a:p>
            <a:fld id="{644E37BD-8B82-425D-9052-84A4749AF99E}" type="slidenum">
              <a:rPr lang="en-US" smtClean="0"/>
              <a:t>6</a:t>
            </a:fld>
            <a:endParaRPr lang="en-US"/>
          </a:p>
        </p:txBody>
      </p:sp>
      <p:sp>
        <p:nvSpPr>
          <p:cNvPr id="5" name="Date Placeholder 4">
            <a:extLst>
              <a:ext uri="{FF2B5EF4-FFF2-40B4-BE49-F238E27FC236}">
                <a16:creationId xmlns:a16="http://schemas.microsoft.com/office/drawing/2014/main" id="{0C25FB24-B5B1-6512-A9A5-88600271AB28}"/>
              </a:ext>
            </a:extLst>
          </p:cNvPr>
          <p:cNvSpPr>
            <a:spLocks noGrp="1"/>
          </p:cNvSpPr>
          <p:nvPr>
            <p:ph type="dt" idx="1"/>
          </p:nvPr>
        </p:nvSpPr>
        <p:spPr/>
        <p:txBody>
          <a:bodyPr/>
          <a:lstStyle/>
          <a:p>
            <a:fld id="{BB8C9CB6-7468-42CD-B345-197451C205A5}" type="datetime1">
              <a:rPr lang="en-US" smtClean="0"/>
              <a:t>7/22/2026</a:t>
            </a:fld>
            <a:endParaRPr lang="en-US"/>
          </a:p>
        </p:txBody>
      </p:sp>
    </p:spTree>
    <p:extLst>
      <p:ext uri="{BB962C8B-B14F-4D97-AF65-F5344CB8AC3E}">
        <p14:creationId xmlns:p14="http://schemas.microsoft.com/office/powerpoint/2010/main" val="36010208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a:solidFill>
                  <a:schemeClr val="tx1"/>
                </a:solidFill>
                <a:latin typeface="+mn-lt"/>
                <a:ea typeface="+mn-ea"/>
                <a:cs typeface="+mn-cs"/>
              </a:rPr>
              <a:t>The following slides will address requirements for record maintenance and give several templates providers may use to meet minimum standards. </a:t>
            </a:r>
          </a:p>
          <a:p>
            <a:endParaRPr lang="en-US"/>
          </a:p>
        </p:txBody>
      </p:sp>
      <p:sp>
        <p:nvSpPr>
          <p:cNvPr id="4" name="Slide Number Placeholder 3"/>
          <p:cNvSpPr>
            <a:spLocks noGrp="1"/>
          </p:cNvSpPr>
          <p:nvPr>
            <p:ph type="sldNum" sz="quarter" idx="5"/>
          </p:nvPr>
        </p:nvSpPr>
        <p:spPr/>
        <p:txBody>
          <a:bodyPr/>
          <a:lstStyle/>
          <a:p>
            <a:fld id="{644E37BD-8B82-425D-9052-84A4749AF99E}" type="slidenum">
              <a:rPr lang="en-US" smtClean="0"/>
              <a:t>43</a:t>
            </a:fld>
            <a:endParaRPr lang="en-US"/>
          </a:p>
        </p:txBody>
      </p:sp>
      <p:sp>
        <p:nvSpPr>
          <p:cNvPr id="5" name="Date Placeholder 4">
            <a:extLst>
              <a:ext uri="{FF2B5EF4-FFF2-40B4-BE49-F238E27FC236}">
                <a16:creationId xmlns:a16="http://schemas.microsoft.com/office/drawing/2014/main" id="{81EB82C3-05AD-AC60-A795-5E631E31E774}"/>
              </a:ext>
            </a:extLst>
          </p:cNvPr>
          <p:cNvSpPr>
            <a:spLocks noGrp="1"/>
          </p:cNvSpPr>
          <p:nvPr>
            <p:ph type="dt" idx="1"/>
          </p:nvPr>
        </p:nvSpPr>
        <p:spPr/>
        <p:txBody>
          <a:bodyPr/>
          <a:lstStyle/>
          <a:p>
            <a:fld id="{69F000F9-C838-4BFD-A9E5-D51F7FAB785C}" type="datetime1">
              <a:rPr lang="en-US" smtClean="0"/>
              <a:t>7/22/2026</a:t>
            </a:fld>
            <a:endParaRPr lang="en-US"/>
          </a:p>
        </p:txBody>
      </p:sp>
    </p:spTree>
    <p:extLst>
      <p:ext uri="{BB962C8B-B14F-4D97-AF65-F5344CB8AC3E}">
        <p14:creationId xmlns:p14="http://schemas.microsoft.com/office/powerpoint/2010/main" val="18141825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C5AC1-3132-CB8D-2122-7BEB03CCE2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435469-02A2-DABE-0A3E-8E583E4CD6A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8207C62-F132-B49C-C31B-E1558EE6EC52}"/>
              </a:ext>
            </a:extLst>
          </p:cNvPr>
          <p:cNvSpPr>
            <a:spLocks noGrp="1"/>
          </p:cNvSpPr>
          <p:nvPr>
            <p:ph type="body" idx="1"/>
          </p:nvPr>
        </p:nvSpPr>
        <p:spPr/>
        <p:txBody>
          <a:bodyPr/>
          <a:lstStyle/>
          <a:p>
            <a:r>
              <a:rPr lang="en-US"/>
              <a:t>DOM created the 1915(c) HCBS Personal Care &amp; In Home Respite Resources section on our webpage to assist our providers in ensuring compliance for record maintenance and documentation in the Administrative Code.</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forms listed in this section are the most up-to-date forms for PCS-IHR providers. When providers face an audit, the agency will need to make sure that all files, are easily accessible.</a:t>
            </a:r>
          </a:p>
        </p:txBody>
      </p:sp>
      <p:sp>
        <p:nvSpPr>
          <p:cNvPr id="4" name="Slide Number Placeholder 3">
            <a:extLst>
              <a:ext uri="{FF2B5EF4-FFF2-40B4-BE49-F238E27FC236}">
                <a16:creationId xmlns:a16="http://schemas.microsoft.com/office/drawing/2014/main" id="{5FE9B46B-673B-7B4C-D97B-44F0B3AA4802}"/>
              </a:ext>
            </a:extLst>
          </p:cNvPr>
          <p:cNvSpPr>
            <a:spLocks noGrp="1"/>
          </p:cNvSpPr>
          <p:nvPr>
            <p:ph type="sldNum" sz="quarter" idx="5"/>
          </p:nvPr>
        </p:nvSpPr>
        <p:spPr/>
        <p:txBody>
          <a:bodyPr/>
          <a:lstStyle/>
          <a:p>
            <a:fld id="{3C3317C2-0447-492F-8E90-3466CCBD04DA}" type="slidenum">
              <a:rPr lang="en-US" smtClean="0"/>
              <a:t>44</a:t>
            </a:fld>
            <a:endParaRPr lang="en-US"/>
          </a:p>
        </p:txBody>
      </p:sp>
      <p:sp>
        <p:nvSpPr>
          <p:cNvPr id="5" name="Date Placeholder 4">
            <a:extLst>
              <a:ext uri="{FF2B5EF4-FFF2-40B4-BE49-F238E27FC236}">
                <a16:creationId xmlns:a16="http://schemas.microsoft.com/office/drawing/2014/main" id="{8C8E9748-DC2B-FE34-4ADF-4B23DB59BA14}"/>
              </a:ext>
            </a:extLst>
          </p:cNvPr>
          <p:cNvSpPr>
            <a:spLocks noGrp="1"/>
          </p:cNvSpPr>
          <p:nvPr>
            <p:ph type="dt" idx="1"/>
          </p:nvPr>
        </p:nvSpPr>
        <p:spPr/>
        <p:txBody>
          <a:bodyPr/>
          <a:lstStyle/>
          <a:p>
            <a:fld id="{96242AD8-D9D4-464C-B8DA-A4543DDE01E3}" type="datetime1">
              <a:rPr lang="en-US" smtClean="0"/>
              <a:t>7/22/2026</a:t>
            </a:fld>
            <a:endParaRPr lang="en-US"/>
          </a:p>
        </p:txBody>
      </p:sp>
    </p:spTree>
    <p:extLst>
      <p:ext uri="{BB962C8B-B14F-4D97-AF65-F5344CB8AC3E}">
        <p14:creationId xmlns:p14="http://schemas.microsoft.com/office/powerpoint/2010/main" val="23643819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DC609-4306-D0D3-492C-54FE26D695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74F4B4-C222-FD1B-E49B-7F9B0FA431F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74D9B87-3948-71B2-601D-31C2A541071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Admin Code Part 208 Chapter 1 Rule 1.8: Documentation/Record Maintenance</a:t>
            </a:r>
          </a:p>
          <a:p>
            <a:endParaRPr lang="en-US"/>
          </a:p>
          <a:p>
            <a:r>
              <a:rPr lang="en-US"/>
              <a:t>Proper office documentation must consist of procedures, policies, records of quarterly advisory committee meetings, organizational charts, and both current and historical employee listings.  </a:t>
            </a:r>
          </a:p>
          <a:p>
            <a:endParaRPr lang="en-US"/>
          </a:p>
        </p:txBody>
      </p:sp>
      <p:sp>
        <p:nvSpPr>
          <p:cNvPr id="4" name="Slide Number Placeholder 3">
            <a:extLst>
              <a:ext uri="{FF2B5EF4-FFF2-40B4-BE49-F238E27FC236}">
                <a16:creationId xmlns:a16="http://schemas.microsoft.com/office/drawing/2014/main" id="{04162E76-420B-2522-42DF-3189ED816E80}"/>
              </a:ext>
            </a:extLst>
          </p:cNvPr>
          <p:cNvSpPr>
            <a:spLocks noGrp="1"/>
          </p:cNvSpPr>
          <p:nvPr>
            <p:ph type="sldNum" sz="quarter" idx="5"/>
          </p:nvPr>
        </p:nvSpPr>
        <p:spPr/>
        <p:txBody>
          <a:bodyPr/>
          <a:lstStyle/>
          <a:p>
            <a:fld id="{3C3317C2-0447-492F-8E90-3466CCBD04DA}" type="slidenum">
              <a:rPr lang="en-US" smtClean="0"/>
              <a:t>45</a:t>
            </a:fld>
            <a:endParaRPr lang="en-US"/>
          </a:p>
        </p:txBody>
      </p:sp>
      <p:sp>
        <p:nvSpPr>
          <p:cNvPr id="5" name="Date Placeholder 4">
            <a:extLst>
              <a:ext uri="{FF2B5EF4-FFF2-40B4-BE49-F238E27FC236}">
                <a16:creationId xmlns:a16="http://schemas.microsoft.com/office/drawing/2014/main" id="{2E2CF8D2-FB2E-9FAF-BF55-1EE25ABD734A}"/>
              </a:ext>
            </a:extLst>
          </p:cNvPr>
          <p:cNvSpPr>
            <a:spLocks noGrp="1"/>
          </p:cNvSpPr>
          <p:nvPr>
            <p:ph type="dt" idx="1"/>
          </p:nvPr>
        </p:nvSpPr>
        <p:spPr/>
        <p:txBody>
          <a:bodyPr/>
          <a:lstStyle/>
          <a:p>
            <a:fld id="{9129BF89-A66D-43CE-807E-C9304C939849}" type="datetime1">
              <a:rPr lang="en-US" smtClean="0"/>
              <a:t>7/22/2026</a:t>
            </a:fld>
            <a:endParaRPr lang="en-US"/>
          </a:p>
        </p:txBody>
      </p:sp>
    </p:spTree>
    <p:extLst>
      <p:ext uri="{BB962C8B-B14F-4D97-AF65-F5344CB8AC3E}">
        <p14:creationId xmlns:p14="http://schemas.microsoft.com/office/powerpoint/2010/main" val="25528157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E2E99-E8DA-9F71-B082-6F07B5A37B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015571-0FFC-C307-E897-02A61714C91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9CC5E1D-9948-AC41-0EBB-F1260BF7C705}"/>
              </a:ext>
            </a:extLst>
          </p:cNvPr>
          <p:cNvSpPr>
            <a:spLocks noGrp="1"/>
          </p:cNvSpPr>
          <p:nvPr>
            <p:ph type="body" idx="1"/>
          </p:nvPr>
        </p:nvSpPr>
        <p:spPr/>
        <p:txBody>
          <a:bodyPr/>
          <a:lstStyle/>
          <a:p>
            <a:r>
              <a:rPr lang="en-US"/>
              <a:t>According to the Administrative Code, Providers must have proper storage and accessibility.  More specifically, a lockable file storage that is away from pests, weather damage, and interior damage such as busted water pipes.  All records must be maintained for a minimum of five years for auditing purposes.  If there is ongoing audit, these records must be maintained until the audit has concluded.</a:t>
            </a:r>
          </a:p>
          <a:p>
            <a:endParaRPr lang="en-US"/>
          </a:p>
          <a:p>
            <a:r>
              <a:rPr lang="en-US"/>
              <a:t>These records for beneficiaries and staff must also be available for immediate access to DOM’s audit team.  The filing should be organized by annual, alphabetical, numerical, or color coded.</a:t>
            </a:r>
          </a:p>
        </p:txBody>
      </p:sp>
      <p:sp>
        <p:nvSpPr>
          <p:cNvPr id="4" name="Slide Number Placeholder 3">
            <a:extLst>
              <a:ext uri="{FF2B5EF4-FFF2-40B4-BE49-F238E27FC236}">
                <a16:creationId xmlns:a16="http://schemas.microsoft.com/office/drawing/2014/main" id="{CB0A7551-EC16-B7E9-4F1A-EA8BE5C2B218}"/>
              </a:ext>
            </a:extLst>
          </p:cNvPr>
          <p:cNvSpPr>
            <a:spLocks noGrp="1"/>
          </p:cNvSpPr>
          <p:nvPr>
            <p:ph type="sldNum" sz="quarter" idx="5"/>
          </p:nvPr>
        </p:nvSpPr>
        <p:spPr/>
        <p:txBody>
          <a:bodyPr/>
          <a:lstStyle/>
          <a:p>
            <a:fld id="{3C3317C2-0447-492F-8E90-3466CCBD04DA}" type="slidenum">
              <a:rPr lang="en-US" smtClean="0"/>
              <a:t>46</a:t>
            </a:fld>
            <a:endParaRPr lang="en-US"/>
          </a:p>
        </p:txBody>
      </p:sp>
      <p:sp>
        <p:nvSpPr>
          <p:cNvPr id="5" name="Date Placeholder 4">
            <a:extLst>
              <a:ext uri="{FF2B5EF4-FFF2-40B4-BE49-F238E27FC236}">
                <a16:creationId xmlns:a16="http://schemas.microsoft.com/office/drawing/2014/main" id="{04E04184-59F4-198F-1596-F487E6D181AE}"/>
              </a:ext>
            </a:extLst>
          </p:cNvPr>
          <p:cNvSpPr>
            <a:spLocks noGrp="1"/>
          </p:cNvSpPr>
          <p:nvPr>
            <p:ph type="dt" idx="1"/>
          </p:nvPr>
        </p:nvSpPr>
        <p:spPr/>
        <p:txBody>
          <a:bodyPr/>
          <a:lstStyle/>
          <a:p>
            <a:fld id="{696DC355-B8DE-462E-B3EA-11594736373F}" type="datetime1">
              <a:rPr lang="en-US" smtClean="0"/>
              <a:t>7/22/2026</a:t>
            </a:fld>
            <a:endParaRPr lang="en-US"/>
          </a:p>
        </p:txBody>
      </p:sp>
    </p:spTree>
    <p:extLst>
      <p:ext uri="{BB962C8B-B14F-4D97-AF65-F5344CB8AC3E}">
        <p14:creationId xmlns:p14="http://schemas.microsoft.com/office/powerpoint/2010/main" val="37791145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86EC5-CF84-85AB-BB4E-577ACDB944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5916DC-45DE-9849-EE60-447C37F6C64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E0B89BF-B8B8-4C62-9029-68DDEF5AF6B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a:p>
        </p:txBody>
      </p:sp>
      <p:sp>
        <p:nvSpPr>
          <p:cNvPr id="4" name="Slide Number Placeholder 3">
            <a:extLst>
              <a:ext uri="{FF2B5EF4-FFF2-40B4-BE49-F238E27FC236}">
                <a16:creationId xmlns:a16="http://schemas.microsoft.com/office/drawing/2014/main" id="{40689EE7-36EF-D5CB-6785-17E95BA19C94}"/>
              </a:ext>
            </a:extLst>
          </p:cNvPr>
          <p:cNvSpPr>
            <a:spLocks noGrp="1"/>
          </p:cNvSpPr>
          <p:nvPr>
            <p:ph type="sldNum" sz="quarter" idx="5"/>
          </p:nvPr>
        </p:nvSpPr>
        <p:spPr/>
        <p:txBody>
          <a:bodyPr/>
          <a:lstStyle/>
          <a:p>
            <a:fld id="{3C3317C2-0447-492F-8E90-3466CCBD04DA}" type="slidenum">
              <a:rPr lang="en-US" smtClean="0"/>
              <a:t>47</a:t>
            </a:fld>
            <a:endParaRPr lang="en-US"/>
          </a:p>
        </p:txBody>
      </p:sp>
      <p:sp>
        <p:nvSpPr>
          <p:cNvPr id="5" name="Date Placeholder 4">
            <a:extLst>
              <a:ext uri="{FF2B5EF4-FFF2-40B4-BE49-F238E27FC236}">
                <a16:creationId xmlns:a16="http://schemas.microsoft.com/office/drawing/2014/main" id="{C3186402-834D-791C-2199-91E1DCFF9E32}"/>
              </a:ext>
            </a:extLst>
          </p:cNvPr>
          <p:cNvSpPr>
            <a:spLocks noGrp="1"/>
          </p:cNvSpPr>
          <p:nvPr>
            <p:ph type="dt" idx="1"/>
          </p:nvPr>
        </p:nvSpPr>
        <p:spPr/>
        <p:txBody>
          <a:bodyPr/>
          <a:lstStyle/>
          <a:p>
            <a:fld id="{B1639684-743D-4E33-A8E2-EC477B39CA05}" type="datetime1">
              <a:rPr lang="en-US" smtClean="0"/>
              <a:t>7/22/2026</a:t>
            </a:fld>
            <a:endParaRPr lang="en-US"/>
          </a:p>
        </p:txBody>
      </p:sp>
    </p:spTree>
    <p:extLst>
      <p:ext uri="{BB962C8B-B14F-4D97-AF65-F5344CB8AC3E}">
        <p14:creationId xmlns:p14="http://schemas.microsoft.com/office/powerpoint/2010/main" val="28221422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7E6-7DB2-CD77-CC00-4F8D19410E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19E072-AE22-7B20-E837-B72BD946F87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32F8AFD-E39E-93D3-7E48-ED4C8474DF77}"/>
              </a:ext>
            </a:extLst>
          </p:cNvPr>
          <p:cNvSpPr>
            <a:spLocks noGrp="1"/>
          </p:cNvSpPr>
          <p:nvPr>
            <p:ph type="body" idx="1"/>
          </p:nvPr>
        </p:nvSpPr>
        <p:spPr/>
        <p:txBody>
          <a:bodyPr/>
          <a:lstStyle/>
          <a:p>
            <a:pPr>
              <a:buFont typeface="Wingdings" panose="05000000000000000000" pitchFamily="2" charset="2"/>
              <a:buNone/>
            </a:pPr>
            <a:r>
              <a:rPr lang="en-US"/>
              <a:t>Common compliance issues for files may be easily fixed by ensuring that the Employee File Checklist or Participant File Checklist has been updated by the Compliance Officer.  </a:t>
            </a:r>
          </a:p>
          <a:p>
            <a:pPr>
              <a:buFont typeface="Wingdings" panose="05000000000000000000" pitchFamily="2" charset="2"/>
              <a:buNone/>
            </a:pPr>
            <a:r>
              <a:rPr lang="en-US"/>
              <a:t>The Employee File Checklist has a section specifically for listing dates that the files submitted by the employees have been completed.  If the Employee File Checklist has accurately been maintained, common issues of incomplete resumes, expired OIG/NAAR check, expired background check and the like will be non-existent.</a:t>
            </a:r>
          </a:p>
        </p:txBody>
      </p:sp>
      <p:sp>
        <p:nvSpPr>
          <p:cNvPr id="4" name="Slide Number Placeholder 3">
            <a:extLst>
              <a:ext uri="{FF2B5EF4-FFF2-40B4-BE49-F238E27FC236}">
                <a16:creationId xmlns:a16="http://schemas.microsoft.com/office/drawing/2014/main" id="{C2E65989-CFF3-F298-F201-FCF13CF82AE3}"/>
              </a:ext>
            </a:extLst>
          </p:cNvPr>
          <p:cNvSpPr>
            <a:spLocks noGrp="1"/>
          </p:cNvSpPr>
          <p:nvPr>
            <p:ph type="sldNum" sz="quarter" idx="5"/>
          </p:nvPr>
        </p:nvSpPr>
        <p:spPr/>
        <p:txBody>
          <a:bodyPr/>
          <a:lstStyle/>
          <a:p>
            <a:fld id="{3C3317C2-0447-492F-8E90-3466CCBD04DA}" type="slidenum">
              <a:rPr lang="en-US" smtClean="0"/>
              <a:t>48</a:t>
            </a:fld>
            <a:endParaRPr lang="en-US"/>
          </a:p>
        </p:txBody>
      </p:sp>
      <p:sp>
        <p:nvSpPr>
          <p:cNvPr id="5" name="Date Placeholder 4">
            <a:extLst>
              <a:ext uri="{FF2B5EF4-FFF2-40B4-BE49-F238E27FC236}">
                <a16:creationId xmlns:a16="http://schemas.microsoft.com/office/drawing/2014/main" id="{7A079F6D-9450-A534-4537-5EAEEB1C5345}"/>
              </a:ext>
            </a:extLst>
          </p:cNvPr>
          <p:cNvSpPr>
            <a:spLocks noGrp="1"/>
          </p:cNvSpPr>
          <p:nvPr>
            <p:ph type="dt" idx="1"/>
          </p:nvPr>
        </p:nvSpPr>
        <p:spPr/>
        <p:txBody>
          <a:bodyPr/>
          <a:lstStyle/>
          <a:p>
            <a:fld id="{5A6124A1-F2DE-480C-87C9-6DCC17DDAFAA}" type="datetime1">
              <a:rPr lang="en-US" smtClean="0"/>
              <a:t>7/22/2026</a:t>
            </a:fld>
            <a:endParaRPr lang="en-US"/>
          </a:p>
        </p:txBody>
      </p:sp>
    </p:spTree>
    <p:extLst>
      <p:ext uri="{BB962C8B-B14F-4D97-AF65-F5344CB8AC3E}">
        <p14:creationId xmlns:p14="http://schemas.microsoft.com/office/powerpoint/2010/main" val="15651747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EA067-80AD-84DF-0D41-28FD431F32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CFE588-8669-05E1-5239-67EA3226235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C68AB05-E37B-AAB2-885D-1C74CC544BCA}"/>
              </a:ext>
            </a:extLst>
          </p:cNvPr>
          <p:cNvSpPr>
            <a:spLocks noGrp="1"/>
          </p:cNvSpPr>
          <p:nvPr>
            <p:ph type="body" idx="1"/>
          </p:nvPr>
        </p:nvSpPr>
        <p:spPr/>
        <p:txBody>
          <a:bodyPr/>
          <a:lstStyle/>
          <a:p>
            <a:r>
              <a:rPr lang="en-US"/>
              <a:t>The Qualifying Relative Direct Care Worker Questionnaire was created to help providers screen staff for beneficiaries receiving services from a qualifying relative.  DOM recommends that this questionnaire be completed </a:t>
            </a:r>
            <a:r>
              <a:rPr lang="en-US" sz="1000" kern="1200">
                <a:solidFill>
                  <a:schemeClr val="tx1"/>
                </a:solidFill>
                <a:latin typeface="+mn-lt"/>
                <a:ea typeface="+mn-ea"/>
                <a:cs typeface="+mn-cs"/>
              </a:rPr>
              <a:t>be completed as part of the new-hire onboarding process and annually thereafter. </a:t>
            </a:r>
            <a:r>
              <a:rPr lang="en-US"/>
              <a:t>It must be maintained in the employee file to substantiate compliance with Administrative Code requirements.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This form was updated August 2025 to include a signature line for the DCW to attest that they understand these requirements. If you are not currently using this version of the form, please update them.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a:solidFill>
                  <a:schemeClr val="tx1"/>
                </a:solidFill>
                <a:latin typeface="+mn-lt"/>
                <a:ea typeface="+mn-ea"/>
                <a:cs typeface="+mn-cs"/>
              </a:rPr>
              <a:t>If providers become aware that DCW staff have misrepresented themselves in order to qualify to provide care, that staff must be reported to the DOM Office of Program Integrity.</a:t>
            </a:r>
          </a:p>
          <a:p>
            <a:endParaRPr lang="en-US"/>
          </a:p>
          <a:p>
            <a:endParaRPr lang="en-US"/>
          </a:p>
        </p:txBody>
      </p:sp>
      <p:sp>
        <p:nvSpPr>
          <p:cNvPr id="4" name="Slide Number Placeholder 3">
            <a:extLst>
              <a:ext uri="{FF2B5EF4-FFF2-40B4-BE49-F238E27FC236}">
                <a16:creationId xmlns:a16="http://schemas.microsoft.com/office/drawing/2014/main" id="{F91791EE-CAE4-0681-9E6C-0B316B75F048}"/>
              </a:ext>
            </a:extLst>
          </p:cNvPr>
          <p:cNvSpPr>
            <a:spLocks noGrp="1"/>
          </p:cNvSpPr>
          <p:nvPr>
            <p:ph type="sldNum" sz="quarter" idx="5"/>
          </p:nvPr>
        </p:nvSpPr>
        <p:spPr/>
        <p:txBody>
          <a:bodyPr/>
          <a:lstStyle/>
          <a:p>
            <a:fld id="{3C3317C2-0447-492F-8E90-3466CCBD04DA}" type="slidenum">
              <a:rPr lang="en-US" smtClean="0"/>
              <a:t>49</a:t>
            </a:fld>
            <a:endParaRPr lang="en-US"/>
          </a:p>
        </p:txBody>
      </p:sp>
      <p:sp>
        <p:nvSpPr>
          <p:cNvPr id="5" name="Date Placeholder 4">
            <a:extLst>
              <a:ext uri="{FF2B5EF4-FFF2-40B4-BE49-F238E27FC236}">
                <a16:creationId xmlns:a16="http://schemas.microsoft.com/office/drawing/2014/main" id="{A9691778-2F26-6DC1-22D6-9C7DE919DF9B}"/>
              </a:ext>
            </a:extLst>
          </p:cNvPr>
          <p:cNvSpPr>
            <a:spLocks noGrp="1"/>
          </p:cNvSpPr>
          <p:nvPr>
            <p:ph type="dt" idx="1"/>
          </p:nvPr>
        </p:nvSpPr>
        <p:spPr/>
        <p:txBody>
          <a:bodyPr/>
          <a:lstStyle/>
          <a:p>
            <a:fld id="{ECA899F1-A8C0-4668-83BF-1F3C8D52FEE4}" type="datetime1">
              <a:rPr lang="en-US" smtClean="0"/>
              <a:t>7/22/2026</a:t>
            </a:fld>
            <a:endParaRPr lang="en-US"/>
          </a:p>
        </p:txBody>
      </p:sp>
    </p:spTree>
    <p:extLst>
      <p:ext uri="{BB962C8B-B14F-4D97-AF65-F5344CB8AC3E}">
        <p14:creationId xmlns:p14="http://schemas.microsoft.com/office/powerpoint/2010/main" val="21747437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E1529-DD60-D8AA-46F7-EC6C60F908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1863C3-A137-8471-2E78-C1E622D7C3C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ECF58DF-5A27-2716-A0D3-16A297D78C1F}"/>
              </a:ext>
            </a:extLst>
          </p:cNvPr>
          <p:cNvSpPr>
            <a:spLocks noGrp="1"/>
          </p:cNvSpPr>
          <p:nvPr>
            <p:ph type="body" idx="1"/>
          </p:nvPr>
        </p:nvSpPr>
        <p:spPr/>
        <p:txBody>
          <a:bodyPr/>
          <a:lstStyle/>
          <a:p>
            <a:r>
              <a:rPr lang="en-US"/>
              <a:t>This Facility Review Attestation was created to help PCS-IHR providers properly address and understand regulations for ADA compliance, proper file storage, and building requirements.  Keeping this form up to date will allow providers to make sure that their facility meets the standards for accessibility and auditing.</a:t>
            </a:r>
          </a:p>
        </p:txBody>
      </p:sp>
      <p:sp>
        <p:nvSpPr>
          <p:cNvPr id="4" name="Slide Number Placeholder 3">
            <a:extLst>
              <a:ext uri="{FF2B5EF4-FFF2-40B4-BE49-F238E27FC236}">
                <a16:creationId xmlns:a16="http://schemas.microsoft.com/office/drawing/2014/main" id="{1786E6E7-EA1E-C41F-8795-2722ECEF38A0}"/>
              </a:ext>
            </a:extLst>
          </p:cNvPr>
          <p:cNvSpPr>
            <a:spLocks noGrp="1"/>
          </p:cNvSpPr>
          <p:nvPr>
            <p:ph type="sldNum" sz="quarter" idx="5"/>
          </p:nvPr>
        </p:nvSpPr>
        <p:spPr/>
        <p:txBody>
          <a:bodyPr/>
          <a:lstStyle/>
          <a:p>
            <a:fld id="{3C3317C2-0447-492F-8E90-3466CCBD04DA}" type="slidenum">
              <a:rPr lang="en-US" smtClean="0"/>
              <a:t>50</a:t>
            </a:fld>
            <a:endParaRPr lang="en-US"/>
          </a:p>
        </p:txBody>
      </p:sp>
      <p:sp>
        <p:nvSpPr>
          <p:cNvPr id="5" name="Date Placeholder 4">
            <a:extLst>
              <a:ext uri="{FF2B5EF4-FFF2-40B4-BE49-F238E27FC236}">
                <a16:creationId xmlns:a16="http://schemas.microsoft.com/office/drawing/2014/main" id="{A8356E4E-60D1-1058-C84A-A95F049C2B0E}"/>
              </a:ext>
            </a:extLst>
          </p:cNvPr>
          <p:cNvSpPr>
            <a:spLocks noGrp="1"/>
          </p:cNvSpPr>
          <p:nvPr>
            <p:ph type="dt" idx="1"/>
          </p:nvPr>
        </p:nvSpPr>
        <p:spPr/>
        <p:txBody>
          <a:bodyPr/>
          <a:lstStyle/>
          <a:p>
            <a:fld id="{3D377851-B40A-4496-B8B3-2844C8806B2E}" type="datetime1">
              <a:rPr lang="en-US" smtClean="0"/>
              <a:t>7/22/2026</a:t>
            </a:fld>
            <a:endParaRPr lang="en-US"/>
          </a:p>
        </p:txBody>
      </p:sp>
    </p:spTree>
    <p:extLst>
      <p:ext uri="{BB962C8B-B14F-4D97-AF65-F5344CB8AC3E}">
        <p14:creationId xmlns:p14="http://schemas.microsoft.com/office/powerpoint/2010/main" val="246017148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71ECF-11CD-AA9B-69B4-4CF4FDC1F1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26B619-0664-BAF2-3A42-B545AD44AED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D45CF9A-8AD9-ECC1-850B-B78BB34BED3E}"/>
              </a:ext>
            </a:extLst>
          </p:cNvPr>
          <p:cNvSpPr>
            <a:spLocks noGrp="1"/>
          </p:cNvSpPr>
          <p:nvPr>
            <p:ph type="body" idx="1"/>
          </p:nvPr>
        </p:nvSpPr>
        <p:spPr/>
        <p:txBody>
          <a:bodyPr/>
          <a:lstStyle/>
          <a:p>
            <a:r>
              <a:rPr lang="en-US"/>
              <a:t>DOM has created the Employee File Checklist to simplify the process of maintaining staff records.  This list includes, at a minimum, the required credentialing and qualification documents.  Upkeeping this list will help Compliance Officers ensure overall program compliance.  In case there is an audit by DOM, the agency will need to make sure that all files, including the employee file checklist, are easily accessible.</a:t>
            </a:r>
          </a:p>
        </p:txBody>
      </p:sp>
      <p:sp>
        <p:nvSpPr>
          <p:cNvPr id="4" name="Slide Number Placeholder 3">
            <a:extLst>
              <a:ext uri="{FF2B5EF4-FFF2-40B4-BE49-F238E27FC236}">
                <a16:creationId xmlns:a16="http://schemas.microsoft.com/office/drawing/2014/main" id="{CBC02378-F319-5AEA-C313-CFAF1B0D019B}"/>
              </a:ext>
            </a:extLst>
          </p:cNvPr>
          <p:cNvSpPr>
            <a:spLocks noGrp="1"/>
          </p:cNvSpPr>
          <p:nvPr>
            <p:ph type="sldNum" sz="quarter" idx="5"/>
          </p:nvPr>
        </p:nvSpPr>
        <p:spPr/>
        <p:txBody>
          <a:bodyPr/>
          <a:lstStyle/>
          <a:p>
            <a:fld id="{3C3317C2-0447-492F-8E90-3466CCBD04DA}" type="slidenum">
              <a:rPr lang="en-US" smtClean="0"/>
              <a:t>51</a:t>
            </a:fld>
            <a:endParaRPr lang="en-US"/>
          </a:p>
        </p:txBody>
      </p:sp>
      <p:sp>
        <p:nvSpPr>
          <p:cNvPr id="5" name="Date Placeholder 4">
            <a:extLst>
              <a:ext uri="{FF2B5EF4-FFF2-40B4-BE49-F238E27FC236}">
                <a16:creationId xmlns:a16="http://schemas.microsoft.com/office/drawing/2014/main" id="{CDD48777-D02C-E816-89F0-47CA2438BDC0}"/>
              </a:ext>
            </a:extLst>
          </p:cNvPr>
          <p:cNvSpPr>
            <a:spLocks noGrp="1"/>
          </p:cNvSpPr>
          <p:nvPr>
            <p:ph type="dt" idx="1"/>
          </p:nvPr>
        </p:nvSpPr>
        <p:spPr/>
        <p:txBody>
          <a:bodyPr/>
          <a:lstStyle/>
          <a:p>
            <a:fld id="{42E8ACF2-D313-4B58-9E5E-1EF541221B3E}" type="datetime1">
              <a:rPr lang="en-US" smtClean="0"/>
              <a:t>7/22/2026</a:t>
            </a:fld>
            <a:endParaRPr lang="en-US"/>
          </a:p>
        </p:txBody>
      </p:sp>
    </p:spTree>
    <p:extLst>
      <p:ext uri="{BB962C8B-B14F-4D97-AF65-F5344CB8AC3E}">
        <p14:creationId xmlns:p14="http://schemas.microsoft.com/office/powerpoint/2010/main" val="5580031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54316-E74A-F803-A76D-A35C22EF8F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4BC98F-C7EF-A8BE-6BA9-8F2DB63ED19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2878089-91AA-83DB-1427-0C7F718968EF}"/>
              </a:ext>
            </a:extLst>
          </p:cNvPr>
          <p:cNvSpPr>
            <a:spLocks noGrp="1"/>
          </p:cNvSpPr>
          <p:nvPr>
            <p:ph type="body" idx="1"/>
          </p:nvPr>
        </p:nvSpPr>
        <p:spPr/>
        <p:txBody>
          <a:bodyPr/>
          <a:lstStyle/>
          <a:p>
            <a:r>
              <a:rPr lang="en-US"/>
              <a:t>The Employee Performance Appraisal Form should be completed by the PCA Supervisor, but may also be completed by an Administrator, CEO, Manager, or Compliance Officer.  With the completion of the appraisal, the performance of care provided to the beneficiary will be rated and scored to a certain accountability of the direct care worker.  This appraisal should be completed at hire and annually thereafter.</a:t>
            </a:r>
          </a:p>
        </p:txBody>
      </p:sp>
      <p:sp>
        <p:nvSpPr>
          <p:cNvPr id="4" name="Slide Number Placeholder 3">
            <a:extLst>
              <a:ext uri="{FF2B5EF4-FFF2-40B4-BE49-F238E27FC236}">
                <a16:creationId xmlns:a16="http://schemas.microsoft.com/office/drawing/2014/main" id="{EC94A2A7-5365-6834-70C2-C3C52ABBBA1E}"/>
              </a:ext>
            </a:extLst>
          </p:cNvPr>
          <p:cNvSpPr>
            <a:spLocks noGrp="1"/>
          </p:cNvSpPr>
          <p:nvPr>
            <p:ph type="sldNum" sz="quarter" idx="5"/>
          </p:nvPr>
        </p:nvSpPr>
        <p:spPr/>
        <p:txBody>
          <a:bodyPr/>
          <a:lstStyle/>
          <a:p>
            <a:fld id="{3C3317C2-0447-492F-8E90-3466CCBD04DA}" type="slidenum">
              <a:rPr lang="en-US" smtClean="0"/>
              <a:t>52</a:t>
            </a:fld>
            <a:endParaRPr lang="en-US"/>
          </a:p>
        </p:txBody>
      </p:sp>
      <p:sp>
        <p:nvSpPr>
          <p:cNvPr id="5" name="Date Placeholder 4">
            <a:extLst>
              <a:ext uri="{FF2B5EF4-FFF2-40B4-BE49-F238E27FC236}">
                <a16:creationId xmlns:a16="http://schemas.microsoft.com/office/drawing/2014/main" id="{BDCA2CF2-EA16-DEDF-4942-3E6957B9B119}"/>
              </a:ext>
            </a:extLst>
          </p:cNvPr>
          <p:cNvSpPr>
            <a:spLocks noGrp="1"/>
          </p:cNvSpPr>
          <p:nvPr>
            <p:ph type="dt" idx="1"/>
          </p:nvPr>
        </p:nvSpPr>
        <p:spPr/>
        <p:txBody>
          <a:bodyPr/>
          <a:lstStyle/>
          <a:p>
            <a:fld id="{EE33D2C1-7AC4-4B94-B416-D58D37918332}" type="datetime1">
              <a:rPr lang="en-US" smtClean="0"/>
              <a:t>7/22/2026</a:t>
            </a:fld>
            <a:endParaRPr lang="en-US"/>
          </a:p>
        </p:txBody>
      </p:sp>
    </p:spTree>
    <p:extLst>
      <p:ext uri="{BB962C8B-B14F-4D97-AF65-F5344CB8AC3E}">
        <p14:creationId xmlns:p14="http://schemas.microsoft.com/office/powerpoint/2010/main" val="544193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t>If you receive a revalidation notice, do not ignore it.</a:t>
            </a:r>
          </a:p>
          <a:p>
            <a:endParaRPr lang="en-US" b="0"/>
          </a:p>
        </p:txBody>
      </p:sp>
      <p:sp>
        <p:nvSpPr>
          <p:cNvPr id="4" name="Slide Number Placeholder 3"/>
          <p:cNvSpPr>
            <a:spLocks noGrp="1"/>
          </p:cNvSpPr>
          <p:nvPr>
            <p:ph type="sldNum" sz="quarter" idx="5"/>
          </p:nvPr>
        </p:nvSpPr>
        <p:spPr/>
        <p:txBody>
          <a:bodyPr/>
          <a:lstStyle/>
          <a:p>
            <a:fld id="{3C3317C2-0447-492F-8E90-3466CCBD04DA}" type="slidenum">
              <a:rPr lang="en-US" smtClean="0"/>
              <a:t>7</a:t>
            </a:fld>
            <a:endParaRPr lang="en-US"/>
          </a:p>
        </p:txBody>
      </p:sp>
      <p:sp>
        <p:nvSpPr>
          <p:cNvPr id="5" name="Date Placeholder 4">
            <a:extLst>
              <a:ext uri="{FF2B5EF4-FFF2-40B4-BE49-F238E27FC236}">
                <a16:creationId xmlns:a16="http://schemas.microsoft.com/office/drawing/2014/main" id="{651A7F76-A745-F45B-4A38-F2AEA8189E9C}"/>
              </a:ext>
            </a:extLst>
          </p:cNvPr>
          <p:cNvSpPr>
            <a:spLocks noGrp="1"/>
          </p:cNvSpPr>
          <p:nvPr>
            <p:ph type="dt" idx="1"/>
          </p:nvPr>
        </p:nvSpPr>
        <p:spPr/>
        <p:txBody>
          <a:bodyPr/>
          <a:lstStyle/>
          <a:p>
            <a:fld id="{6CFCB61F-757E-4181-BC14-BB4600D9C49D}" type="datetime1">
              <a:rPr lang="en-US" smtClean="0"/>
              <a:t>7/22/2026</a:t>
            </a:fld>
            <a:endParaRPr lang="en-US"/>
          </a:p>
        </p:txBody>
      </p:sp>
    </p:spTree>
    <p:extLst>
      <p:ext uri="{BB962C8B-B14F-4D97-AF65-F5344CB8AC3E}">
        <p14:creationId xmlns:p14="http://schemas.microsoft.com/office/powerpoint/2010/main" val="21333593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E0C2A-68E0-4A85-D002-A39AF21860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EA25CA-4917-7D16-08F0-ACA2B315756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03A1D4A-CC6F-37B6-0BBD-E7ECD992B15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Health Self-Attestation should be completed at hire and annually thereafter.  Please keep in mind that </a:t>
            </a:r>
            <a:r>
              <a:rPr lang="en-US" sz="1200" b="0" i="0" kern="1200">
                <a:solidFill>
                  <a:schemeClr val="tx2">
                    <a:lumMod val="75000"/>
                    <a:lumOff val="25000"/>
                  </a:schemeClr>
                </a:solidFill>
              </a:rPr>
              <a:t>annual TB skin testing is not recommended by the </a:t>
            </a:r>
            <a:r>
              <a:rPr lang="en-US" sz="1200">
                <a:solidFill>
                  <a:schemeClr val="tx2">
                    <a:lumMod val="75000"/>
                    <a:lumOff val="25000"/>
                  </a:schemeClr>
                </a:solidFill>
              </a:rPr>
              <a:t>CDC </a:t>
            </a:r>
            <a:r>
              <a:rPr lang="en-US" sz="1200" b="0" i="0" kern="1200">
                <a:solidFill>
                  <a:schemeClr val="tx2">
                    <a:lumMod val="75000"/>
                    <a:lumOff val="25000"/>
                  </a:schemeClr>
                </a:solidFill>
              </a:rPr>
              <a:t>unless there is a known exposure or ongoing transmission at a health care facility.  All Health Care Personnel are required to complete LTSS Annual Health Self Attestation, including the TB Risk Assessment from the CDC, which is available on the CDC website, or from the HCBS Provider Team by request.  </a:t>
            </a:r>
            <a:endParaRPr lang="en-US"/>
          </a:p>
        </p:txBody>
      </p:sp>
      <p:sp>
        <p:nvSpPr>
          <p:cNvPr id="4" name="Slide Number Placeholder 3">
            <a:extLst>
              <a:ext uri="{FF2B5EF4-FFF2-40B4-BE49-F238E27FC236}">
                <a16:creationId xmlns:a16="http://schemas.microsoft.com/office/drawing/2014/main" id="{39C8333D-2A3A-7BDB-3D09-8317384C92F1}"/>
              </a:ext>
            </a:extLst>
          </p:cNvPr>
          <p:cNvSpPr>
            <a:spLocks noGrp="1"/>
          </p:cNvSpPr>
          <p:nvPr>
            <p:ph type="sldNum" sz="quarter" idx="5"/>
          </p:nvPr>
        </p:nvSpPr>
        <p:spPr/>
        <p:txBody>
          <a:bodyPr/>
          <a:lstStyle/>
          <a:p>
            <a:fld id="{3C3317C2-0447-492F-8E90-3466CCBD04DA}" type="slidenum">
              <a:rPr lang="en-US" smtClean="0"/>
              <a:t>53</a:t>
            </a:fld>
            <a:endParaRPr lang="en-US"/>
          </a:p>
        </p:txBody>
      </p:sp>
      <p:sp>
        <p:nvSpPr>
          <p:cNvPr id="5" name="Date Placeholder 4">
            <a:extLst>
              <a:ext uri="{FF2B5EF4-FFF2-40B4-BE49-F238E27FC236}">
                <a16:creationId xmlns:a16="http://schemas.microsoft.com/office/drawing/2014/main" id="{0B643905-BF5C-ACDA-CEB9-64FD330EF481}"/>
              </a:ext>
            </a:extLst>
          </p:cNvPr>
          <p:cNvSpPr>
            <a:spLocks noGrp="1"/>
          </p:cNvSpPr>
          <p:nvPr>
            <p:ph type="dt" idx="1"/>
          </p:nvPr>
        </p:nvSpPr>
        <p:spPr/>
        <p:txBody>
          <a:bodyPr/>
          <a:lstStyle/>
          <a:p>
            <a:fld id="{0CED93BB-2A08-4C95-9002-8843791315C4}" type="datetime1">
              <a:rPr lang="en-US" smtClean="0"/>
              <a:t>7/22/2026</a:t>
            </a:fld>
            <a:endParaRPr lang="en-US"/>
          </a:p>
        </p:txBody>
      </p:sp>
    </p:spTree>
    <p:extLst>
      <p:ext uri="{BB962C8B-B14F-4D97-AF65-F5344CB8AC3E}">
        <p14:creationId xmlns:p14="http://schemas.microsoft.com/office/powerpoint/2010/main" val="22880429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9C03D-C501-9702-77B0-207939B4F5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ABA275-57B3-2842-6C7A-E2FCA38B20F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A7FB189-2C84-6032-44C4-9B2AB5A0DD89}"/>
              </a:ext>
            </a:extLst>
          </p:cNvPr>
          <p:cNvSpPr>
            <a:spLocks noGrp="1"/>
          </p:cNvSpPr>
          <p:nvPr>
            <p:ph type="body" idx="1"/>
          </p:nvPr>
        </p:nvSpPr>
        <p:spPr/>
        <p:txBody>
          <a:bodyPr/>
          <a:lstStyle/>
          <a:p>
            <a:r>
              <a:rPr lang="en-US"/>
              <a:t>Personal Care and In-Home Respite providers must maintain all files required in the Participant File Checklist for a minimum of five (5) years.  This includes the beneficiary’s most recent and all previous PSSs, referral forms from the Case Managers, time sheets, activity sheets, incident reports, and documentation of bi-weekly supervisory visits.  If the daily activity or time sheets aren’t captured on HHA’s EVV service, please make sure that paper timesheets are updated with the duties performed. As a reminder, each PSS must be reviewed to make sure the information on the PSS matches the service referral.</a:t>
            </a:r>
          </a:p>
        </p:txBody>
      </p:sp>
      <p:sp>
        <p:nvSpPr>
          <p:cNvPr id="4" name="Slide Number Placeholder 3">
            <a:extLst>
              <a:ext uri="{FF2B5EF4-FFF2-40B4-BE49-F238E27FC236}">
                <a16:creationId xmlns:a16="http://schemas.microsoft.com/office/drawing/2014/main" id="{7DF28316-924E-F2B8-F686-4C1421C589DE}"/>
              </a:ext>
            </a:extLst>
          </p:cNvPr>
          <p:cNvSpPr>
            <a:spLocks noGrp="1"/>
          </p:cNvSpPr>
          <p:nvPr>
            <p:ph type="sldNum" sz="quarter" idx="5"/>
          </p:nvPr>
        </p:nvSpPr>
        <p:spPr/>
        <p:txBody>
          <a:bodyPr/>
          <a:lstStyle/>
          <a:p>
            <a:fld id="{3C3317C2-0447-492F-8E90-3466CCBD04DA}" type="slidenum">
              <a:rPr lang="en-US" smtClean="0"/>
              <a:t>54</a:t>
            </a:fld>
            <a:endParaRPr lang="en-US"/>
          </a:p>
        </p:txBody>
      </p:sp>
      <p:sp>
        <p:nvSpPr>
          <p:cNvPr id="5" name="Date Placeholder 4">
            <a:extLst>
              <a:ext uri="{FF2B5EF4-FFF2-40B4-BE49-F238E27FC236}">
                <a16:creationId xmlns:a16="http://schemas.microsoft.com/office/drawing/2014/main" id="{D57251C1-B5EA-EA13-411C-E58E5F80DDEB}"/>
              </a:ext>
            </a:extLst>
          </p:cNvPr>
          <p:cNvSpPr>
            <a:spLocks noGrp="1"/>
          </p:cNvSpPr>
          <p:nvPr>
            <p:ph type="dt" idx="1"/>
          </p:nvPr>
        </p:nvSpPr>
        <p:spPr/>
        <p:txBody>
          <a:bodyPr/>
          <a:lstStyle/>
          <a:p>
            <a:fld id="{9CBF2BF8-1F36-41C6-921E-6E7FDA616AC5}" type="datetime1">
              <a:rPr lang="en-US" smtClean="0"/>
              <a:t>7/22/2026</a:t>
            </a:fld>
            <a:endParaRPr lang="en-US"/>
          </a:p>
        </p:txBody>
      </p:sp>
    </p:spTree>
    <p:extLst>
      <p:ext uri="{BB962C8B-B14F-4D97-AF65-F5344CB8AC3E}">
        <p14:creationId xmlns:p14="http://schemas.microsoft.com/office/powerpoint/2010/main" val="5174392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8FD59-76BE-D4E5-3123-6862D640AF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E26F44-B5C3-9941-44EC-E21A77A98F2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D07D52A-3D46-B501-BD4A-14B06CB7818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Admin Code Part 208 Chapter 1 Rule 1.3: Provider Enrollment</a:t>
            </a:r>
          </a:p>
          <a:p>
            <a:endParaRPr lang="en-US"/>
          </a:p>
          <a:p>
            <a:r>
              <a:rPr lang="en-US"/>
              <a:t>The Supervisory Visit Forms should be completed by the Supervisor that performs the alternating supervisory visits on a bi-weekly basis.  This form is to ensure that the services and care have been provided to the beneficiaries by the direct care workers according to the PSS.  The visits performed should be both supervised visits (with DCW staff present) and unsupervised (with DCW staff not present).</a:t>
            </a:r>
          </a:p>
        </p:txBody>
      </p:sp>
      <p:sp>
        <p:nvSpPr>
          <p:cNvPr id="4" name="Slide Number Placeholder 3">
            <a:extLst>
              <a:ext uri="{FF2B5EF4-FFF2-40B4-BE49-F238E27FC236}">
                <a16:creationId xmlns:a16="http://schemas.microsoft.com/office/drawing/2014/main" id="{60722A73-37B1-7845-1B4A-BD06158CD7EE}"/>
              </a:ext>
            </a:extLst>
          </p:cNvPr>
          <p:cNvSpPr>
            <a:spLocks noGrp="1"/>
          </p:cNvSpPr>
          <p:nvPr>
            <p:ph type="sldNum" sz="quarter" idx="5"/>
          </p:nvPr>
        </p:nvSpPr>
        <p:spPr/>
        <p:txBody>
          <a:bodyPr/>
          <a:lstStyle/>
          <a:p>
            <a:fld id="{3C3317C2-0447-492F-8E90-3466CCBD04DA}" type="slidenum">
              <a:rPr lang="en-US" smtClean="0"/>
              <a:t>55</a:t>
            </a:fld>
            <a:endParaRPr lang="en-US"/>
          </a:p>
        </p:txBody>
      </p:sp>
      <p:sp>
        <p:nvSpPr>
          <p:cNvPr id="5" name="Date Placeholder 4">
            <a:extLst>
              <a:ext uri="{FF2B5EF4-FFF2-40B4-BE49-F238E27FC236}">
                <a16:creationId xmlns:a16="http://schemas.microsoft.com/office/drawing/2014/main" id="{3B69FBC6-D538-13B7-CC01-BDE1758AA138}"/>
              </a:ext>
            </a:extLst>
          </p:cNvPr>
          <p:cNvSpPr>
            <a:spLocks noGrp="1"/>
          </p:cNvSpPr>
          <p:nvPr>
            <p:ph type="dt" idx="1"/>
          </p:nvPr>
        </p:nvSpPr>
        <p:spPr/>
        <p:txBody>
          <a:bodyPr/>
          <a:lstStyle/>
          <a:p>
            <a:fld id="{16728BB4-615F-4785-832D-537EB3FA1A64}" type="datetime1">
              <a:rPr lang="en-US" smtClean="0"/>
              <a:t>7/22/2026</a:t>
            </a:fld>
            <a:endParaRPr lang="en-US"/>
          </a:p>
        </p:txBody>
      </p:sp>
    </p:spTree>
    <p:extLst>
      <p:ext uri="{BB962C8B-B14F-4D97-AF65-F5344CB8AC3E}">
        <p14:creationId xmlns:p14="http://schemas.microsoft.com/office/powerpoint/2010/main" val="330635944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The following slides will address common compliance issues with DOM regulations for marketing and referrals for potential waiver beneficiaries. This process helps protect health information and allows beneficiaries full freedom of choice, not only to choose a provider agency, but to choose which waiver program best suits their needs.</a:t>
            </a:r>
          </a:p>
        </p:txBody>
      </p:sp>
      <p:sp>
        <p:nvSpPr>
          <p:cNvPr id="4" name="Slide Number Placeholder 3"/>
          <p:cNvSpPr>
            <a:spLocks noGrp="1"/>
          </p:cNvSpPr>
          <p:nvPr>
            <p:ph type="sldNum" sz="quarter" idx="5"/>
          </p:nvPr>
        </p:nvSpPr>
        <p:spPr/>
        <p:txBody>
          <a:bodyPr/>
          <a:lstStyle/>
          <a:p>
            <a:fld id="{644E37BD-8B82-425D-9052-84A4749AF99E}" type="slidenum">
              <a:rPr lang="en-US" smtClean="0"/>
              <a:t>57</a:t>
            </a:fld>
            <a:endParaRPr lang="en-US"/>
          </a:p>
        </p:txBody>
      </p:sp>
      <p:sp>
        <p:nvSpPr>
          <p:cNvPr id="5" name="Date Placeholder 4">
            <a:extLst>
              <a:ext uri="{FF2B5EF4-FFF2-40B4-BE49-F238E27FC236}">
                <a16:creationId xmlns:a16="http://schemas.microsoft.com/office/drawing/2014/main" id="{ECD865EA-07FC-F87D-EC4C-642D8E95FFC7}"/>
              </a:ext>
            </a:extLst>
          </p:cNvPr>
          <p:cNvSpPr>
            <a:spLocks noGrp="1"/>
          </p:cNvSpPr>
          <p:nvPr>
            <p:ph type="dt" idx="1"/>
          </p:nvPr>
        </p:nvSpPr>
        <p:spPr/>
        <p:txBody>
          <a:bodyPr/>
          <a:lstStyle/>
          <a:p>
            <a:fld id="{B845CC92-B077-4EA1-AC26-ADBB1A5DBB8F}" type="datetime1">
              <a:rPr lang="en-US" smtClean="0"/>
              <a:t>7/22/2026</a:t>
            </a:fld>
            <a:endParaRPr lang="en-US"/>
          </a:p>
        </p:txBody>
      </p:sp>
    </p:spTree>
    <p:extLst>
      <p:ext uri="{BB962C8B-B14F-4D97-AF65-F5344CB8AC3E}">
        <p14:creationId xmlns:p14="http://schemas.microsoft.com/office/powerpoint/2010/main" val="130056414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Admin Code Part 208 Chapter 1 Rule 1.4: Freedom of Choice</a:t>
            </a:r>
          </a:p>
          <a:p>
            <a:pPr marL="0" lvl="0" indent="0" algn="l" rtl="0">
              <a:spcBef>
                <a:spcPts val="0"/>
              </a:spcBef>
              <a:spcAft>
                <a:spcPts val="0"/>
              </a:spcAft>
              <a:buNone/>
            </a:pPr>
            <a:endParaRPr lang="en-US"/>
          </a:p>
          <a:p>
            <a:pPr marL="0" lvl="0" indent="0" algn="l" rtl="0">
              <a:spcBef>
                <a:spcPts val="0"/>
              </a:spcBef>
              <a:spcAft>
                <a:spcPts val="0"/>
              </a:spcAft>
              <a:buNone/>
            </a:pPr>
            <a:r>
              <a:rPr lang="en-US"/>
              <a:t>An undeniable right for beneficiaries is that they have the right to have the Freedom of Choice of eligible providers for covered services.  With this right, providers may not require beneficiaries to sign a statement restricting their free choice to a single provider or influence them by any method of inducement.  This includes and is not limited to free transportation, refreshments, cash or gifts.</a:t>
            </a:r>
          </a:p>
          <a:p>
            <a:pPr marL="0" lvl="0" indent="0" algn="l" rtl="0">
              <a:spcBef>
                <a:spcPts val="0"/>
              </a:spcBef>
              <a:spcAft>
                <a:spcPts val="0"/>
              </a:spcAft>
              <a:buNone/>
            </a:pPr>
            <a:endParaRPr lang="en-US"/>
          </a:p>
          <a:p>
            <a:pPr marL="0" lvl="0" indent="0" algn="l" rtl="0">
              <a:spcBef>
                <a:spcPts val="0"/>
              </a:spcBef>
              <a:spcAft>
                <a:spcPts val="0"/>
              </a:spcAft>
              <a:buNone/>
            </a:pPr>
            <a:r>
              <a:rPr lang="en-US"/>
              <a:t>If DOM is notified of any solicitation, your agency will be reported to our Program Integrity Division for investigation.</a:t>
            </a:r>
          </a:p>
          <a:p>
            <a:endParaRPr lang="en-US"/>
          </a:p>
        </p:txBody>
      </p:sp>
      <p:sp>
        <p:nvSpPr>
          <p:cNvPr id="4" name="Slide Number Placeholder 3"/>
          <p:cNvSpPr>
            <a:spLocks noGrp="1"/>
          </p:cNvSpPr>
          <p:nvPr>
            <p:ph type="sldNum" sz="quarter" idx="5"/>
          </p:nvPr>
        </p:nvSpPr>
        <p:spPr/>
        <p:txBody>
          <a:bodyPr/>
          <a:lstStyle/>
          <a:p>
            <a:fld id="{644E37BD-8B82-425D-9052-84A4749AF99E}" type="slidenum">
              <a:rPr lang="en-US" smtClean="0"/>
              <a:t>58</a:t>
            </a:fld>
            <a:endParaRPr lang="en-US"/>
          </a:p>
        </p:txBody>
      </p:sp>
      <p:sp>
        <p:nvSpPr>
          <p:cNvPr id="5" name="Date Placeholder 4">
            <a:extLst>
              <a:ext uri="{FF2B5EF4-FFF2-40B4-BE49-F238E27FC236}">
                <a16:creationId xmlns:a16="http://schemas.microsoft.com/office/drawing/2014/main" id="{531750E0-26B0-541B-7894-E81C44290909}"/>
              </a:ext>
            </a:extLst>
          </p:cNvPr>
          <p:cNvSpPr>
            <a:spLocks noGrp="1"/>
          </p:cNvSpPr>
          <p:nvPr>
            <p:ph type="dt" idx="1"/>
          </p:nvPr>
        </p:nvSpPr>
        <p:spPr/>
        <p:txBody>
          <a:bodyPr/>
          <a:lstStyle/>
          <a:p>
            <a:fld id="{FC92914C-92BA-4DED-B0B9-E21D798799E2}" type="datetime1">
              <a:rPr lang="en-US" smtClean="0"/>
              <a:t>7/22/2026</a:t>
            </a:fld>
            <a:endParaRPr lang="en-US"/>
          </a:p>
        </p:txBody>
      </p:sp>
    </p:spTree>
    <p:extLst>
      <p:ext uri="{BB962C8B-B14F-4D97-AF65-F5344CB8AC3E}">
        <p14:creationId xmlns:p14="http://schemas.microsoft.com/office/powerpoint/2010/main" val="5778576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The process shown here has been created to ensure providers are following requirements, so all members have freedom of choice. The E&amp;D waiver is not the only option for services, the MAC Center &amp; PDD can help members navigate those choices. </a:t>
            </a:r>
          </a:p>
          <a:p>
            <a:endParaRPr lang="en-US"/>
          </a:p>
          <a:p>
            <a:r>
              <a:rPr lang="en-US"/>
              <a:t>Once a beneficiary chooses a waiver program, their name is placed on the local waitlist until a slot becomes available. Once a slot becomes available, an assessment is completed by the case managers at the PDD and financial eligibility is determined by the regional office. Once eligibility is established, the beneficiary then gets to choose a service provider approved for their area. This choice results in the submission of a referral and a Plan of Service.</a:t>
            </a:r>
          </a:p>
          <a:p>
            <a:endParaRPr lang="en-US"/>
          </a:p>
          <a:p>
            <a:r>
              <a:rPr lang="en-US"/>
              <a:t>When you receive a referral, whether it be for an initial enrollment or recertification, compare the frequency on that referral to the frequency on the PSS and confirm that the Provider Number on the PSS is accurate. Notify the case managers of discrepancies. </a:t>
            </a:r>
          </a:p>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59</a:t>
            </a:fld>
            <a:endParaRPr lang="en-US"/>
          </a:p>
        </p:txBody>
      </p:sp>
      <p:sp>
        <p:nvSpPr>
          <p:cNvPr id="5" name="Date Placeholder 4">
            <a:extLst>
              <a:ext uri="{FF2B5EF4-FFF2-40B4-BE49-F238E27FC236}">
                <a16:creationId xmlns:a16="http://schemas.microsoft.com/office/drawing/2014/main" id="{0B504199-B1EC-F8BE-3660-7CDA6EB705F9}"/>
              </a:ext>
            </a:extLst>
          </p:cNvPr>
          <p:cNvSpPr>
            <a:spLocks noGrp="1"/>
          </p:cNvSpPr>
          <p:nvPr>
            <p:ph type="dt" idx="1"/>
          </p:nvPr>
        </p:nvSpPr>
        <p:spPr/>
        <p:txBody>
          <a:bodyPr/>
          <a:lstStyle/>
          <a:p>
            <a:fld id="{4FFBA3B1-6EC3-40E3-834D-83001CDAA568}" type="datetime1">
              <a:rPr lang="en-US" smtClean="0"/>
              <a:t>7/22/2026</a:t>
            </a:fld>
            <a:endParaRPr lang="en-US"/>
          </a:p>
        </p:txBody>
      </p:sp>
    </p:spTree>
    <p:extLst>
      <p:ext uri="{BB962C8B-B14F-4D97-AF65-F5344CB8AC3E}">
        <p14:creationId xmlns:p14="http://schemas.microsoft.com/office/powerpoint/2010/main" val="368683364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have been some changes with the eLTSS system which are resulting in a more manual approval process for PSSs. DOM is working on a solution on this but until the issue is resolved, it has resulted in a temporary delay in processing these requests. Providers may now receive a PSS that indicates “No decision has been made yet.” This means that there will be a delay in the authorization being loaded into HHAX. Providers should still be receiving a full copy of the PSS and the referral. Until providers have the auth in HHAX, they can use a hard copy referral form and a copy of the PSS and capture information on paper timesheets. Once the auth is received in HHAX, they can go in and manually enter shift data from the timesheet for the first week or two and submit claims at that point. </a:t>
            </a:r>
          </a:p>
        </p:txBody>
      </p:sp>
      <p:sp>
        <p:nvSpPr>
          <p:cNvPr id="4" name="Date Placeholder 3"/>
          <p:cNvSpPr>
            <a:spLocks noGrp="1"/>
          </p:cNvSpPr>
          <p:nvPr>
            <p:ph type="dt" idx="1"/>
          </p:nvPr>
        </p:nvSpPr>
        <p:spPr/>
        <p:txBody>
          <a:bodyPr/>
          <a:lstStyle/>
          <a:p>
            <a:fld id="{E8AF4DB1-AEB9-48FD-B9F5-420729F03A64}" type="datetime1">
              <a:rPr lang="en-US" smtClean="0"/>
              <a:t>7/22/2026</a:t>
            </a:fld>
            <a:endParaRPr lang="en-US"/>
          </a:p>
        </p:txBody>
      </p:sp>
      <p:sp>
        <p:nvSpPr>
          <p:cNvPr id="5" name="Slide Number Placeholder 4"/>
          <p:cNvSpPr>
            <a:spLocks noGrp="1"/>
          </p:cNvSpPr>
          <p:nvPr>
            <p:ph type="sldNum" sz="quarter" idx="5"/>
          </p:nvPr>
        </p:nvSpPr>
        <p:spPr/>
        <p:txBody>
          <a:bodyPr/>
          <a:lstStyle/>
          <a:p>
            <a:fld id="{644E37BD-8B82-425D-9052-84A4749AF99E}" type="slidenum">
              <a:rPr lang="en-US" smtClean="0"/>
              <a:t>60</a:t>
            </a:fld>
            <a:endParaRPr lang="en-US"/>
          </a:p>
        </p:txBody>
      </p:sp>
    </p:spTree>
    <p:extLst>
      <p:ext uri="{BB962C8B-B14F-4D97-AF65-F5344CB8AC3E}">
        <p14:creationId xmlns:p14="http://schemas.microsoft.com/office/powerpoint/2010/main" val="351998872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solidFill>
                  <a:schemeClr val="tx2">
                    <a:lumMod val="75000"/>
                    <a:lumOff val="25000"/>
                  </a:schemeClr>
                </a:solidFill>
              </a:rPr>
              <a:t>When a PSS is received, Providers must confirm accuracy.</a:t>
            </a:r>
          </a:p>
          <a:p>
            <a:endParaRPr lang="en-US">
              <a:solidFill>
                <a:schemeClr val="tx2">
                  <a:lumMod val="75000"/>
                  <a:lumOff val="25000"/>
                </a:schemeClr>
              </a:solidFill>
            </a:endParaRPr>
          </a:p>
          <a:p>
            <a:r>
              <a:rPr lang="en-US" err="1">
                <a:solidFill>
                  <a:schemeClr val="tx2">
                    <a:lumMod val="75000"/>
                    <a:lumOff val="25000"/>
                  </a:schemeClr>
                </a:solidFill>
              </a:rPr>
              <a:t>HrMnth</a:t>
            </a:r>
            <a:r>
              <a:rPr lang="en-US">
                <a:solidFill>
                  <a:schemeClr val="tx2">
                    <a:lumMod val="75000"/>
                    <a:lumOff val="25000"/>
                  </a:schemeClr>
                </a:solidFill>
              </a:rPr>
              <a:t> x 4 (because there are 4 units in an hour)</a:t>
            </a:r>
            <a:endParaRPr lang="en-US"/>
          </a:p>
        </p:txBody>
      </p:sp>
      <p:sp>
        <p:nvSpPr>
          <p:cNvPr id="4" name="Date Placeholder 3"/>
          <p:cNvSpPr>
            <a:spLocks noGrp="1"/>
          </p:cNvSpPr>
          <p:nvPr>
            <p:ph type="dt" idx="1"/>
          </p:nvPr>
        </p:nvSpPr>
        <p:spPr/>
        <p:txBody>
          <a:bodyPr/>
          <a:lstStyle/>
          <a:p>
            <a:fld id="{E8AF4DB1-AEB9-48FD-B9F5-420729F03A64}" type="datetime1">
              <a:rPr lang="en-US" smtClean="0"/>
              <a:t>7/22/2026</a:t>
            </a:fld>
            <a:endParaRPr lang="en-US"/>
          </a:p>
        </p:txBody>
      </p:sp>
      <p:sp>
        <p:nvSpPr>
          <p:cNvPr id="5" name="Slide Number Placeholder 4"/>
          <p:cNvSpPr>
            <a:spLocks noGrp="1"/>
          </p:cNvSpPr>
          <p:nvPr>
            <p:ph type="sldNum" sz="quarter" idx="5"/>
          </p:nvPr>
        </p:nvSpPr>
        <p:spPr/>
        <p:txBody>
          <a:bodyPr/>
          <a:lstStyle/>
          <a:p>
            <a:fld id="{644E37BD-8B82-425D-9052-84A4749AF99E}" type="slidenum">
              <a:rPr lang="en-US" smtClean="0"/>
              <a:t>61</a:t>
            </a:fld>
            <a:endParaRPr lang="en-US"/>
          </a:p>
        </p:txBody>
      </p:sp>
    </p:spTree>
    <p:extLst>
      <p:ext uri="{BB962C8B-B14F-4D97-AF65-F5344CB8AC3E}">
        <p14:creationId xmlns:p14="http://schemas.microsoft.com/office/powerpoint/2010/main" val="84976811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F90E3C46-8891-3226-7DD8-5BA72E5F0C2A}"/>
              </a:ext>
            </a:extLst>
          </p:cNvPr>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515" name="Notes Placeholder 2">
            <a:extLst>
              <a:ext uri="{FF2B5EF4-FFF2-40B4-BE49-F238E27FC236}">
                <a16:creationId xmlns:a16="http://schemas.microsoft.com/office/drawing/2014/main" id="{3F97264D-6B25-3792-E7FA-EE075E45258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a:lnSpc>
                <a:spcPct val="107000"/>
              </a:lnSpc>
              <a:spcBef>
                <a:spcPts val="0"/>
              </a:spcBef>
              <a:spcAft>
                <a:spcPts val="800"/>
              </a:spcAft>
            </a:pPr>
            <a:r>
              <a:rPr lang="en-US" sz="1800" b="0" kern="100">
                <a:effectLst/>
                <a:latin typeface="Calibri" panose="020F0502020204030204" pitchFamily="34" charset="0"/>
                <a:ea typeface="Times New Roman" panose="02020603050405020304" pitchFamily="18" charset="0"/>
                <a:cs typeface="Times New Roman" panose="02020603050405020304" pitchFamily="18" charset="0"/>
              </a:rPr>
              <a:t>Waiver claims are </a:t>
            </a:r>
            <a:r>
              <a:rPr lang="en-US" sz="1800" kern="100">
                <a:effectLst/>
                <a:latin typeface="Calibri" panose="020F0502020204030204" pitchFamily="34" charset="0"/>
                <a:ea typeface="Times New Roman" panose="02020603050405020304" pitchFamily="18" charset="0"/>
                <a:cs typeface="Times New Roman" panose="02020603050405020304" pitchFamily="18" charset="0"/>
              </a:rPr>
              <a:t>billed with a unique modifier to assist with identifying the source of coverage for services, for the E&amp;D waiver that modifier is U1.</a:t>
            </a:r>
          </a:p>
          <a:p>
            <a:pPr marL="0" marR="0">
              <a:lnSpc>
                <a:spcPct val="107000"/>
              </a:lnSpc>
              <a:spcBef>
                <a:spcPts val="0"/>
              </a:spcBef>
              <a:spcAft>
                <a:spcPts val="800"/>
              </a:spcAft>
            </a:pPr>
            <a:br>
              <a:rPr lang="en-US" sz="1800" kern="100">
                <a:effectLst/>
                <a:latin typeface="Calibri" panose="020F0502020204030204" pitchFamily="34" charset="0"/>
                <a:ea typeface="Times New Roman" panose="02020603050405020304" pitchFamily="18" charset="0"/>
                <a:cs typeface="Times New Roman" panose="02020603050405020304" pitchFamily="18" charset="0"/>
              </a:rPr>
            </a:br>
            <a:r>
              <a:rPr lang="en-US" sz="1800" kern="100">
                <a:effectLst/>
                <a:latin typeface="Calibri" panose="020F0502020204030204" pitchFamily="34" charset="0"/>
                <a:ea typeface="Times New Roman" panose="02020603050405020304" pitchFamily="18" charset="0"/>
                <a:cs typeface="Times New Roman" panose="02020603050405020304" pitchFamily="18" charset="0"/>
              </a:rPr>
              <a:t>The chart reflected here outlines the rates and information needed for billing E&amp;D services.  To note, while ADC bills directly through our fiscal agent Gainwell, Personal Care and In-Home Respite providers are required to utilize an Electronic Visit Verification software.</a:t>
            </a:r>
          </a:p>
        </p:txBody>
      </p:sp>
      <p:sp>
        <p:nvSpPr>
          <p:cNvPr id="4" name="Slide Number Placeholder 3">
            <a:extLst>
              <a:ext uri="{FF2B5EF4-FFF2-40B4-BE49-F238E27FC236}">
                <a16:creationId xmlns:a16="http://schemas.microsoft.com/office/drawing/2014/main" id="{C30E124C-184D-14B8-F654-C4853F5BFA35}"/>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54BEE7C-D4D0-4318-9DD6-0C73AC63318F}" type="slidenum">
              <a:rPr lang="en-US" altLang="en-US">
                <a:latin typeface="Calibri" panose="020F0502020204030204" pitchFamily="34" charset="0"/>
              </a:rPr>
              <a:pPr eaLnBrk="1" hangingPunct="1"/>
              <a:t>62</a:t>
            </a:fld>
            <a:endParaRPr lang="en-US" altLang="en-US">
              <a:latin typeface="Calibri" panose="020F050202020403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All waiver services require documentation, which must include signatures of the beneficiary or their caregiver and/or GPS data captured in EVV at clock in &amp; clock out. </a:t>
            </a:r>
          </a:p>
          <a:p>
            <a:r>
              <a:rPr lang="en-US"/>
              <a:t>Employees of the provider agency are never authorized to sign for the beneficiary.</a:t>
            </a:r>
          </a:p>
          <a:p>
            <a:endParaRPr lang="en-US"/>
          </a:p>
          <a:p>
            <a:r>
              <a:rPr lang="en-US"/>
              <a:t>Personal Care &amp; In-Home Respite services can be billed weekly and require use of an Electronic Visit Verification system.</a:t>
            </a:r>
          </a:p>
        </p:txBody>
      </p:sp>
      <p:sp>
        <p:nvSpPr>
          <p:cNvPr id="4" name="Slide Number Placeholder 3"/>
          <p:cNvSpPr>
            <a:spLocks noGrp="1"/>
          </p:cNvSpPr>
          <p:nvPr>
            <p:ph type="sldNum" sz="quarter" idx="5"/>
          </p:nvPr>
        </p:nvSpPr>
        <p:spPr/>
        <p:txBody>
          <a:bodyPr/>
          <a:lstStyle/>
          <a:p>
            <a:fld id="{0B6D65C6-0E56-48FA-ACDF-D55551C0B651}" type="slidenum">
              <a:rPr lang="en-US" altLang="en-US" smtClean="0"/>
              <a:pPr/>
              <a:t>63</a:t>
            </a:fld>
            <a:endParaRPr lang="en-US" altLang="en-US"/>
          </a:p>
        </p:txBody>
      </p:sp>
    </p:spTree>
    <p:extLst>
      <p:ext uri="{BB962C8B-B14F-4D97-AF65-F5344CB8AC3E}">
        <p14:creationId xmlns:p14="http://schemas.microsoft.com/office/powerpoint/2010/main" val="157716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5435B-4F68-0FE2-CFB5-947AAC1351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EE344F-3EBA-E738-FEEF-331919840F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B79F619-80D3-EF19-C75D-0900FC5BC2B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It is the responsibility of the Medicaid provider to verify a Medicaid beneficiary’s eligibility each time the beneficiary appears for a service. </a:t>
            </a:r>
          </a:p>
          <a:p>
            <a:r>
              <a:rPr lang="en-US"/>
              <a:t>Providers should not rely solely on information from the case managers. If a member loses eligibility, claims can not be paid and depending on the reason for the loss in eligibility, it may be that eligibility cannot be reestablished, and providers may not be reimbursed.</a:t>
            </a:r>
          </a:p>
        </p:txBody>
      </p:sp>
      <p:sp>
        <p:nvSpPr>
          <p:cNvPr id="4" name="Slide Number Placeholder 3">
            <a:extLst>
              <a:ext uri="{FF2B5EF4-FFF2-40B4-BE49-F238E27FC236}">
                <a16:creationId xmlns:a16="http://schemas.microsoft.com/office/drawing/2014/main" id="{C89DFC89-9FFB-62FC-ED15-D1C94AEEDCBD}"/>
              </a:ext>
            </a:extLst>
          </p:cNvPr>
          <p:cNvSpPr>
            <a:spLocks noGrp="1"/>
          </p:cNvSpPr>
          <p:nvPr>
            <p:ph type="sldNum" sz="quarter" idx="5"/>
          </p:nvPr>
        </p:nvSpPr>
        <p:spPr/>
        <p:txBody>
          <a:bodyPr/>
          <a:lstStyle/>
          <a:p>
            <a:fld id="{3C3317C2-0447-492F-8E90-3466CCBD04DA}" type="slidenum">
              <a:rPr lang="en-US" smtClean="0"/>
              <a:t>8</a:t>
            </a:fld>
            <a:endParaRPr lang="en-US"/>
          </a:p>
        </p:txBody>
      </p:sp>
      <p:sp>
        <p:nvSpPr>
          <p:cNvPr id="5" name="Date Placeholder 4">
            <a:extLst>
              <a:ext uri="{FF2B5EF4-FFF2-40B4-BE49-F238E27FC236}">
                <a16:creationId xmlns:a16="http://schemas.microsoft.com/office/drawing/2014/main" id="{01DD30A5-BE6A-3AF7-E6E2-BD758EB94524}"/>
              </a:ext>
            </a:extLst>
          </p:cNvPr>
          <p:cNvSpPr>
            <a:spLocks noGrp="1"/>
          </p:cNvSpPr>
          <p:nvPr>
            <p:ph type="dt" idx="1"/>
          </p:nvPr>
        </p:nvSpPr>
        <p:spPr/>
        <p:txBody>
          <a:bodyPr/>
          <a:lstStyle/>
          <a:p>
            <a:fld id="{33169CD7-1667-4E75-9265-BC679449275C}" type="datetime1">
              <a:rPr lang="en-US" smtClean="0"/>
              <a:t>7/22/2026</a:t>
            </a:fld>
            <a:endParaRPr lang="en-US"/>
          </a:p>
        </p:txBody>
      </p:sp>
    </p:spTree>
    <p:extLst>
      <p:ext uri="{BB962C8B-B14F-4D97-AF65-F5344CB8AC3E}">
        <p14:creationId xmlns:p14="http://schemas.microsoft.com/office/powerpoint/2010/main" val="346641796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11213-DAAE-806B-4CC6-B0D66D976D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EECE0D-5FAB-D0E0-A757-AD4F978E49E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785DD75-7416-C120-6F30-C1776A77B53D}"/>
              </a:ext>
            </a:extLst>
          </p:cNvPr>
          <p:cNvSpPr>
            <a:spLocks noGrp="1"/>
          </p:cNvSpPr>
          <p:nvPr>
            <p:ph type="body" idx="1"/>
          </p:nvPr>
        </p:nvSpPr>
        <p:spPr/>
        <p:txBody>
          <a:bodyPr/>
          <a:lstStyle/>
          <a:p>
            <a:r>
              <a:rPr lang="en-US"/>
              <a:t>Are you getting paid?  How do you know for sure?</a:t>
            </a:r>
            <a:r>
              <a:rPr lang="en-US" sz="1200" kern="1200">
                <a:solidFill>
                  <a:srgbClr val="000000"/>
                </a:solidFill>
                <a:latin typeface="+mn-lt"/>
                <a:ea typeface="+mn-ea"/>
                <a:cs typeface="+mn-cs"/>
              </a:rPr>
              <a:t> </a:t>
            </a:r>
          </a:p>
          <a:p>
            <a:r>
              <a:rPr lang="en-US" sz="1200" kern="1200">
                <a:solidFill>
                  <a:srgbClr val="000000"/>
                </a:solidFill>
                <a:latin typeface="+mn-lt"/>
                <a:ea typeface="+mn-ea"/>
                <a:cs typeface="+mn-cs"/>
              </a:rPr>
              <a:t>Providers should be routinely reviewing the Remittance Advice in the MESA Provider Portal to confirm that all claims submitted have been paid, or identify errors causing denials. </a:t>
            </a:r>
            <a:endParaRPr lang="en-US"/>
          </a:p>
        </p:txBody>
      </p:sp>
      <p:sp>
        <p:nvSpPr>
          <p:cNvPr id="4" name="Slide Number Placeholder 3">
            <a:extLst>
              <a:ext uri="{FF2B5EF4-FFF2-40B4-BE49-F238E27FC236}">
                <a16:creationId xmlns:a16="http://schemas.microsoft.com/office/drawing/2014/main" id="{314E3E30-D995-E952-E6AD-D158DB9354E6}"/>
              </a:ext>
            </a:extLst>
          </p:cNvPr>
          <p:cNvSpPr>
            <a:spLocks noGrp="1"/>
          </p:cNvSpPr>
          <p:nvPr>
            <p:ph type="sldNum" sz="quarter" idx="5"/>
          </p:nvPr>
        </p:nvSpPr>
        <p:spPr/>
        <p:txBody>
          <a:bodyPr/>
          <a:lstStyle/>
          <a:p>
            <a:fld id="{0B6D65C6-0E56-48FA-ACDF-D55551C0B651}" type="slidenum">
              <a:rPr lang="en-US" altLang="en-US" smtClean="0"/>
              <a:pPr/>
              <a:t>64</a:t>
            </a:fld>
            <a:endParaRPr lang="en-US" altLang="en-US"/>
          </a:p>
        </p:txBody>
      </p:sp>
    </p:spTree>
    <p:extLst>
      <p:ext uri="{BB962C8B-B14F-4D97-AF65-F5344CB8AC3E}">
        <p14:creationId xmlns:p14="http://schemas.microsoft.com/office/powerpoint/2010/main" val="234233190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The LTSS office uses </a:t>
            </a:r>
            <a:r>
              <a:rPr lang="en-US" err="1"/>
              <a:t>SmartSheets</a:t>
            </a:r>
            <a:r>
              <a:rPr lang="en-US"/>
              <a:t> to update contact information for Personal Care and In-Home Respite providers.  This information is used to ensure that your agency has an accurate address and contact for the Freedom of Choice list so that you may continue to receive referrals. You’ll get an automatic reminder when your Privilege Tax License is expiring to remind you it is time to update. If you allow your information to expire, your location will be pulled from the FOC list and will no longer receive referrals until updated. These changes cause disruptions in services so please monitor your emails for these requests and respond timely.</a:t>
            </a:r>
          </a:p>
          <a:p>
            <a:endParaRPr lang="en-US"/>
          </a:p>
          <a:p>
            <a:r>
              <a:rPr lang="en-US"/>
              <a:t>Once again, Providers are required to report any changes in contact information, staffing, ownership, and licensure within 10 calendar days to the Division of Medicaid.  Providers are able to use this Contact Form to report any changes.</a:t>
            </a:r>
          </a:p>
          <a:p>
            <a:endParaRPr lang="en-US"/>
          </a:p>
          <a:p>
            <a:r>
              <a:rPr lang="en-US"/>
              <a:t>The Freedom of Choice list and provider contact information is maintained separately, outside of MESA, in our office. Changes in contact info submitted via the MESA portal do not get reported to our office. Any updates needed should start by contacting LTSS and if further actions are required, we will assist with that process.</a:t>
            </a:r>
          </a:p>
        </p:txBody>
      </p:sp>
      <p:sp>
        <p:nvSpPr>
          <p:cNvPr id="4" name="Slide Number Placeholder 3"/>
          <p:cNvSpPr>
            <a:spLocks noGrp="1"/>
          </p:cNvSpPr>
          <p:nvPr>
            <p:ph type="sldNum" sz="quarter" idx="5"/>
          </p:nvPr>
        </p:nvSpPr>
        <p:spPr/>
        <p:txBody>
          <a:bodyPr/>
          <a:lstStyle/>
          <a:p>
            <a:fld id="{3C3317C2-0447-492F-8E90-3466CCBD04DA}" type="slidenum">
              <a:rPr lang="en-US" smtClean="0"/>
              <a:t>65</a:t>
            </a:fld>
            <a:endParaRPr lang="en-US"/>
          </a:p>
        </p:txBody>
      </p:sp>
      <p:sp>
        <p:nvSpPr>
          <p:cNvPr id="5" name="Date Placeholder 4">
            <a:extLst>
              <a:ext uri="{FF2B5EF4-FFF2-40B4-BE49-F238E27FC236}">
                <a16:creationId xmlns:a16="http://schemas.microsoft.com/office/drawing/2014/main" id="{D85507B6-3046-C4AB-A7FF-E91366E6DEF5}"/>
              </a:ext>
            </a:extLst>
          </p:cNvPr>
          <p:cNvSpPr>
            <a:spLocks noGrp="1"/>
          </p:cNvSpPr>
          <p:nvPr>
            <p:ph type="dt" idx="1"/>
          </p:nvPr>
        </p:nvSpPr>
        <p:spPr/>
        <p:txBody>
          <a:bodyPr/>
          <a:lstStyle/>
          <a:p>
            <a:fld id="{E5885C20-E1A6-4063-88F2-E810D661646F}" type="datetime1">
              <a:rPr lang="en-US" smtClean="0"/>
              <a:t>7/22/2026</a:t>
            </a:fld>
            <a:endParaRPr lang="en-US"/>
          </a:p>
        </p:txBody>
      </p:sp>
    </p:spTree>
    <p:extLst>
      <p:ext uri="{BB962C8B-B14F-4D97-AF65-F5344CB8AC3E}">
        <p14:creationId xmlns:p14="http://schemas.microsoft.com/office/powerpoint/2010/main" val="142080976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644E37BD-8B82-425D-9052-84A4749AF99E}" type="slidenum">
              <a:rPr lang="en-US" smtClean="0"/>
              <a:t>67</a:t>
            </a:fld>
            <a:endParaRPr lang="en-US"/>
          </a:p>
        </p:txBody>
      </p:sp>
      <p:sp>
        <p:nvSpPr>
          <p:cNvPr id="5" name="Date Placeholder 4">
            <a:extLst>
              <a:ext uri="{FF2B5EF4-FFF2-40B4-BE49-F238E27FC236}">
                <a16:creationId xmlns:a16="http://schemas.microsoft.com/office/drawing/2014/main" id="{11D89068-E5FE-3C1D-A1B3-227C102F0837}"/>
              </a:ext>
            </a:extLst>
          </p:cNvPr>
          <p:cNvSpPr>
            <a:spLocks noGrp="1"/>
          </p:cNvSpPr>
          <p:nvPr>
            <p:ph type="dt" idx="1"/>
          </p:nvPr>
        </p:nvSpPr>
        <p:spPr/>
        <p:txBody>
          <a:bodyPr/>
          <a:lstStyle/>
          <a:p>
            <a:fld id="{7084DEAA-1B2C-4177-BE5E-4EB89BEB09D7}" type="datetime1">
              <a:rPr lang="en-US" smtClean="0"/>
              <a:t>7/22/2026</a:t>
            </a:fld>
            <a:endParaRPr lang="en-US"/>
          </a:p>
        </p:txBody>
      </p:sp>
    </p:spTree>
    <p:extLst>
      <p:ext uri="{BB962C8B-B14F-4D97-AF65-F5344CB8AC3E}">
        <p14:creationId xmlns:p14="http://schemas.microsoft.com/office/powerpoint/2010/main" val="17033920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644E37BD-8B82-425D-9052-84A4749AF99E}" type="slidenum">
              <a:rPr lang="en-US" smtClean="0"/>
              <a:t>68</a:t>
            </a:fld>
            <a:endParaRPr lang="en-US"/>
          </a:p>
        </p:txBody>
      </p:sp>
      <p:sp>
        <p:nvSpPr>
          <p:cNvPr id="5" name="Date Placeholder 4">
            <a:extLst>
              <a:ext uri="{FF2B5EF4-FFF2-40B4-BE49-F238E27FC236}">
                <a16:creationId xmlns:a16="http://schemas.microsoft.com/office/drawing/2014/main" id="{AD582A94-227C-572E-6AAE-3C188E73397C}"/>
              </a:ext>
            </a:extLst>
          </p:cNvPr>
          <p:cNvSpPr>
            <a:spLocks noGrp="1"/>
          </p:cNvSpPr>
          <p:nvPr>
            <p:ph type="dt" idx="1"/>
          </p:nvPr>
        </p:nvSpPr>
        <p:spPr/>
        <p:txBody>
          <a:bodyPr/>
          <a:lstStyle/>
          <a:p>
            <a:fld id="{72A34560-96BE-44FF-A76B-8C2397D07176}" type="datetime1">
              <a:rPr lang="en-US" smtClean="0"/>
              <a:t>7/22/2026</a:t>
            </a:fld>
            <a:endParaRPr lang="en-US"/>
          </a:p>
        </p:txBody>
      </p:sp>
    </p:spTree>
    <p:extLst>
      <p:ext uri="{BB962C8B-B14F-4D97-AF65-F5344CB8AC3E}">
        <p14:creationId xmlns:p14="http://schemas.microsoft.com/office/powerpoint/2010/main" val="277094055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A3F65-AF87-B7B3-E98B-F42192015B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405F1-3AC7-B351-5D2D-AEE197D92B9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9AF4860-42B4-A74C-53FD-BB7C1975A1D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64FC04CF-F6BA-7CB2-657C-23A3346340A3}"/>
              </a:ext>
            </a:extLst>
          </p:cNvPr>
          <p:cNvSpPr>
            <a:spLocks noGrp="1"/>
          </p:cNvSpPr>
          <p:nvPr>
            <p:ph type="sldNum" sz="quarter" idx="5"/>
          </p:nvPr>
        </p:nvSpPr>
        <p:spPr/>
        <p:txBody>
          <a:bodyPr/>
          <a:lstStyle/>
          <a:p>
            <a:fld id="{644E37BD-8B82-425D-9052-84A4749AF99E}" type="slidenum">
              <a:rPr lang="en-US" smtClean="0"/>
              <a:t>69</a:t>
            </a:fld>
            <a:endParaRPr lang="en-US"/>
          </a:p>
        </p:txBody>
      </p:sp>
      <p:sp>
        <p:nvSpPr>
          <p:cNvPr id="5" name="Date Placeholder 4">
            <a:extLst>
              <a:ext uri="{FF2B5EF4-FFF2-40B4-BE49-F238E27FC236}">
                <a16:creationId xmlns:a16="http://schemas.microsoft.com/office/drawing/2014/main" id="{FF1FC07C-13E9-41DD-C30A-B6598F5722E3}"/>
              </a:ext>
            </a:extLst>
          </p:cNvPr>
          <p:cNvSpPr>
            <a:spLocks noGrp="1"/>
          </p:cNvSpPr>
          <p:nvPr>
            <p:ph type="dt" idx="1"/>
          </p:nvPr>
        </p:nvSpPr>
        <p:spPr/>
        <p:txBody>
          <a:bodyPr/>
          <a:lstStyle/>
          <a:p>
            <a:fld id="{056F5B2A-99B5-42FB-BFD8-5E530230BFAE}" type="datetime1">
              <a:rPr lang="en-US" smtClean="0"/>
              <a:t>7/22/2026</a:t>
            </a:fld>
            <a:endParaRPr lang="en-US"/>
          </a:p>
        </p:txBody>
      </p:sp>
    </p:spTree>
    <p:extLst>
      <p:ext uri="{BB962C8B-B14F-4D97-AF65-F5344CB8AC3E}">
        <p14:creationId xmlns:p14="http://schemas.microsoft.com/office/powerpoint/2010/main" val="24325100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B338C-6C1F-F8BA-F6D9-E5A7A0EF1F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018C97-6BB3-CC4A-CF54-D83AB6743D4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A05381C-04BA-9257-AB40-64F134D47AB2}"/>
              </a:ext>
            </a:extLst>
          </p:cNvPr>
          <p:cNvSpPr>
            <a:spLocks noGrp="1"/>
          </p:cNvSpPr>
          <p:nvPr>
            <p:ph type="body" idx="1"/>
          </p:nvPr>
        </p:nvSpPr>
        <p:spPr/>
        <p:txBody>
          <a:bodyPr/>
          <a:lstStyle/>
          <a:p>
            <a:r>
              <a:rPr lang="en-US"/>
              <a:t>Professionalism from providers is key in helping improve effective communication with the Division of Medicaid.  This guide should be beneficial to those providers interested in helping improve the etiquette of staff and streamlining the best response from DOM in answering your questions or concerns.</a:t>
            </a:r>
          </a:p>
          <a:p>
            <a:endParaRPr lang="en-US"/>
          </a:p>
          <a:p>
            <a:r>
              <a:rPr lang="en-US"/>
              <a:t>All emails should include a signature, topic, and be encrypted.  This helps ensure that the privacy of the beneficiary is protected and that DOM has a contact plus the issue addressed within the same email. If in doubt about your ability to encrypt emails, the HHA Portal has a secure message feature that automatically protects PHI and allows you to communicate directly with our staff. Please limit the message portal to emails that require the use of PHI if not directly related to HHA.</a:t>
            </a:r>
          </a:p>
          <a:p>
            <a:endParaRPr lang="en-US"/>
          </a:p>
          <a:p>
            <a:r>
              <a:rPr lang="en-US"/>
              <a:t>Another note is that email addresses should be appropriate.  Having email domains that are able to be passed down will make it easier for providers in case there is an instance of the staff being removed from the position.  The new staff that fills the position should have a seamless transition to the approved email domain.</a:t>
            </a:r>
          </a:p>
          <a:p>
            <a:endParaRPr lang="en-US"/>
          </a:p>
          <a:p>
            <a:r>
              <a:rPr lang="en-US"/>
              <a:t>Finally, please do not send the same email to multiple staff at DOM. Emailing HCBSProviders will get your request to our entire team. However, if you send that same email to multiple people, it can create confusion and additional work which slows down general response time.</a:t>
            </a:r>
          </a:p>
        </p:txBody>
      </p:sp>
      <p:sp>
        <p:nvSpPr>
          <p:cNvPr id="4" name="Slide Number Placeholder 3">
            <a:extLst>
              <a:ext uri="{FF2B5EF4-FFF2-40B4-BE49-F238E27FC236}">
                <a16:creationId xmlns:a16="http://schemas.microsoft.com/office/drawing/2014/main" id="{39255245-95E9-55E6-BFC3-D977DA00DC2E}"/>
              </a:ext>
            </a:extLst>
          </p:cNvPr>
          <p:cNvSpPr>
            <a:spLocks noGrp="1"/>
          </p:cNvSpPr>
          <p:nvPr>
            <p:ph type="sldNum" sz="quarter" idx="5"/>
          </p:nvPr>
        </p:nvSpPr>
        <p:spPr/>
        <p:txBody>
          <a:bodyPr/>
          <a:lstStyle/>
          <a:p>
            <a:fld id="{3C3317C2-0447-492F-8E90-3466CCBD04DA}" type="slidenum">
              <a:rPr lang="en-US" smtClean="0"/>
              <a:t>70</a:t>
            </a:fld>
            <a:endParaRPr lang="en-US"/>
          </a:p>
        </p:txBody>
      </p:sp>
      <p:sp>
        <p:nvSpPr>
          <p:cNvPr id="5" name="Date Placeholder 4">
            <a:extLst>
              <a:ext uri="{FF2B5EF4-FFF2-40B4-BE49-F238E27FC236}">
                <a16:creationId xmlns:a16="http://schemas.microsoft.com/office/drawing/2014/main" id="{6A601BC3-66C7-8B69-4644-FFF3C0B52290}"/>
              </a:ext>
            </a:extLst>
          </p:cNvPr>
          <p:cNvSpPr>
            <a:spLocks noGrp="1"/>
          </p:cNvSpPr>
          <p:nvPr>
            <p:ph type="dt" idx="1"/>
          </p:nvPr>
        </p:nvSpPr>
        <p:spPr/>
        <p:txBody>
          <a:bodyPr/>
          <a:lstStyle/>
          <a:p>
            <a:fld id="{C1E7B322-25C8-4235-ACA7-D2AD60862EF8}" type="datetime1">
              <a:rPr lang="en-US" smtClean="0"/>
              <a:t>7/22/2026</a:t>
            </a:fld>
            <a:endParaRPr lang="en-US"/>
          </a:p>
        </p:txBody>
      </p:sp>
    </p:spTree>
    <p:extLst>
      <p:ext uri="{BB962C8B-B14F-4D97-AF65-F5344CB8AC3E}">
        <p14:creationId xmlns:p14="http://schemas.microsoft.com/office/powerpoint/2010/main" val="385997955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Please reach out to the HCBSProviders email for any policy, enrollment, education, or general inquiries.  In order to supply you with a sufficient response to a question, our team will need to know (1) who you are, (2) how to contact you/your agency, (3) the provider ID, and (4) the actual question.  Remember to always include the subject line so that we may be able to know the topic at hand </a:t>
            </a:r>
            <a:r>
              <a:rPr lang="en-US" sz="1000" kern="1200">
                <a:solidFill>
                  <a:schemeClr val="tx1"/>
                </a:solidFill>
                <a:latin typeface="+mn-lt"/>
                <a:ea typeface="+mn-ea"/>
                <a:cs typeface="+mn-cs"/>
              </a:rPr>
              <a:t>and for continuing conversations, please Reply to the email rather than starting a new one.</a:t>
            </a:r>
            <a:endParaRPr lang="en-US"/>
          </a:p>
        </p:txBody>
      </p:sp>
      <p:sp>
        <p:nvSpPr>
          <p:cNvPr id="4" name="Date Placeholder 3"/>
          <p:cNvSpPr>
            <a:spLocks noGrp="1"/>
          </p:cNvSpPr>
          <p:nvPr>
            <p:ph type="dt" idx="1"/>
          </p:nvPr>
        </p:nvSpPr>
        <p:spPr/>
        <p:txBody>
          <a:bodyPr/>
          <a:lstStyle/>
          <a:p>
            <a:fld id="{3A96BEF8-D552-4266-9B88-35F6E12137A4}" type="datetime1">
              <a:rPr lang="en-US" smtClean="0"/>
              <a:t>7/22/2026</a:t>
            </a:fld>
            <a:endParaRPr lang="en-US"/>
          </a:p>
        </p:txBody>
      </p:sp>
      <p:sp>
        <p:nvSpPr>
          <p:cNvPr id="5" name="Slide Number Placeholder 4"/>
          <p:cNvSpPr>
            <a:spLocks noGrp="1"/>
          </p:cNvSpPr>
          <p:nvPr>
            <p:ph type="sldNum" sz="quarter" idx="5"/>
          </p:nvPr>
        </p:nvSpPr>
        <p:spPr/>
        <p:txBody>
          <a:bodyPr/>
          <a:lstStyle/>
          <a:p>
            <a:fld id="{644E37BD-8B82-425D-9052-84A4749AF99E}" type="slidenum">
              <a:rPr lang="en-US" smtClean="0"/>
              <a:t>71</a:t>
            </a:fld>
            <a:endParaRPr lang="en-US"/>
          </a:p>
        </p:txBody>
      </p:sp>
    </p:spTree>
    <p:extLst>
      <p:ext uri="{BB962C8B-B14F-4D97-AF65-F5344CB8AC3E}">
        <p14:creationId xmlns:p14="http://schemas.microsoft.com/office/powerpoint/2010/main" val="27202708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Providers are responsible for safeguarding the confidentiality of applicant and beneficiary information in all forms to prevent unauthorized disclosure.  According to the HIPPA Security Rule, providers must also implement technical policies and procedures for electronic information systems that maintain electronic protected health information to allow access only to those persons or software programs that have been granted access rights as specified in the Code of Federal Regulations Title 45.</a:t>
            </a:r>
          </a:p>
          <a:p>
            <a:endParaRPr lang="en-US"/>
          </a:p>
          <a:p>
            <a:r>
              <a:rPr lang="en-US"/>
              <a:t>As a general reminder, the subject line of an email must never contain PHI as subject lines themselves cannot be encrypted.  Also, do not share credentials when accessing any system for the MS Division of Medicaid.  A unique ID must be used in order to track and uphold proper user management.</a:t>
            </a:r>
          </a:p>
        </p:txBody>
      </p:sp>
      <p:sp>
        <p:nvSpPr>
          <p:cNvPr id="4" name="Date Placeholder 3"/>
          <p:cNvSpPr>
            <a:spLocks noGrp="1"/>
          </p:cNvSpPr>
          <p:nvPr>
            <p:ph type="dt" idx="1"/>
          </p:nvPr>
        </p:nvSpPr>
        <p:spPr/>
        <p:txBody>
          <a:bodyPr/>
          <a:lstStyle/>
          <a:p>
            <a:fld id="{8B764961-65AF-436A-8DA7-C72391FB775B}" type="datetime1">
              <a:rPr lang="en-US" smtClean="0"/>
              <a:t>7/22/2026</a:t>
            </a:fld>
            <a:endParaRPr lang="en-US"/>
          </a:p>
        </p:txBody>
      </p:sp>
      <p:sp>
        <p:nvSpPr>
          <p:cNvPr id="5" name="Slide Number Placeholder 4"/>
          <p:cNvSpPr>
            <a:spLocks noGrp="1"/>
          </p:cNvSpPr>
          <p:nvPr>
            <p:ph type="sldNum" sz="quarter" idx="5"/>
          </p:nvPr>
        </p:nvSpPr>
        <p:spPr/>
        <p:txBody>
          <a:bodyPr/>
          <a:lstStyle/>
          <a:p>
            <a:fld id="{644E37BD-8B82-425D-9052-84A4749AF99E}" type="slidenum">
              <a:rPr lang="en-US" smtClean="0"/>
              <a:t>72</a:t>
            </a:fld>
            <a:endParaRPr lang="en-US"/>
          </a:p>
        </p:txBody>
      </p:sp>
    </p:spTree>
    <p:extLst>
      <p:ext uri="{BB962C8B-B14F-4D97-AF65-F5344CB8AC3E}">
        <p14:creationId xmlns:p14="http://schemas.microsoft.com/office/powerpoint/2010/main" val="27383795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Please ensure that all contact information for your agency is accurate and true.  </a:t>
            </a:r>
          </a:p>
          <a:p>
            <a:r>
              <a:rPr lang="en-US"/>
              <a:t>The Division of Medicaid has the right to halt E&amp;D Waiver referrals and admissions if your agency fails to respond to communications timely or if the Division of Medicaid is unable to contact your agency.  This slide offers some resources for adding DOM emails to your safe sender lists, so our emails do not get sent to your junk/spam folders.</a:t>
            </a:r>
          </a:p>
          <a:p>
            <a:r>
              <a:rPr lang="en-US"/>
              <a:t>Your agency will remain removed from the Freedom of Choice list until contact is reestablished. Again, this is disruptive to member services and creates more work for everyone involved so be sure someone at your agency is monitoring emails daily and responding timely.</a:t>
            </a:r>
          </a:p>
        </p:txBody>
      </p:sp>
      <p:sp>
        <p:nvSpPr>
          <p:cNvPr id="4" name="Slide Number Placeholder 3"/>
          <p:cNvSpPr>
            <a:spLocks noGrp="1"/>
          </p:cNvSpPr>
          <p:nvPr>
            <p:ph type="sldNum" sz="quarter" idx="5"/>
          </p:nvPr>
        </p:nvSpPr>
        <p:spPr/>
        <p:txBody>
          <a:bodyPr/>
          <a:lstStyle/>
          <a:p>
            <a:fld id="{7FC1BE12-36C0-4A10-BF82-EBE0A896852E}" type="slidenum">
              <a:rPr lang="en-US" smtClean="0"/>
              <a:t>73</a:t>
            </a:fld>
            <a:endParaRPr lang="en-US"/>
          </a:p>
        </p:txBody>
      </p:sp>
      <p:sp>
        <p:nvSpPr>
          <p:cNvPr id="5" name="Date Placeholder 4">
            <a:extLst>
              <a:ext uri="{FF2B5EF4-FFF2-40B4-BE49-F238E27FC236}">
                <a16:creationId xmlns:a16="http://schemas.microsoft.com/office/drawing/2014/main" id="{6CD34342-F077-851B-BC1B-167F5E418222}"/>
              </a:ext>
            </a:extLst>
          </p:cNvPr>
          <p:cNvSpPr>
            <a:spLocks noGrp="1"/>
          </p:cNvSpPr>
          <p:nvPr>
            <p:ph type="dt" idx="1"/>
          </p:nvPr>
        </p:nvSpPr>
        <p:spPr/>
        <p:txBody>
          <a:bodyPr/>
          <a:lstStyle/>
          <a:p>
            <a:fld id="{DFD19776-DC01-4044-8483-A42D38A457C5}" type="datetime1">
              <a:rPr lang="en-US" smtClean="0"/>
              <a:t>7/22/2026</a:t>
            </a:fld>
            <a:endParaRPr lang="en-US"/>
          </a:p>
        </p:txBody>
      </p:sp>
    </p:spTree>
    <p:extLst>
      <p:ext uri="{BB962C8B-B14F-4D97-AF65-F5344CB8AC3E}">
        <p14:creationId xmlns:p14="http://schemas.microsoft.com/office/powerpoint/2010/main" val="23434470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277407D0-277B-1B8B-B4E2-77C5A912CF5C}"/>
              </a:ext>
            </a:extLst>
          </p:cNvPr>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491" name="Notes Placeholder 2">
            <a:extLst>
              <a:ext uri="{FF2B5EF4-FFF2-40B4-BE49-F238E27FC236}">
                <a16:creationId xmlns:a16="http://schemas.microsoft.com/office/drawing/2014/main" id="{AB463767-E9C8-BD60-4103-635684BD3E0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a:lnSpc>
                <a:spcPct val="107000"/>
              </a:lnSpc>
              <a:spcBef>
                <a:spcPts val="0"/>
              </a:spcBef>
              <a:spcAft>
                <a:spcPts val="800"/>
              </a:spcAft>
            </a:pPr>
            <a:r>
              <a:rPr lang="en-US" sz="1800" kern="100">
                <a:effectLst/>
                <a:latin typeface="Calibri" panose="020F0502020204030204" pitchFamily="34" charset="0"/>
                <a:ea typeface="Times New Roman" panose="02020603050405020304" pitchFamily="18" charset="0"/>
                <a:cs typeface="Times New Roman" panose="02020603050405020304" pitchFamily="18" charset="0"/>
              </a:rPr>
              <a:t>All waiver providers are audited annually by staff from the DOM Office of Financial and Performance Auditing. Additionally, providers may be audited by other DOM contractors as well as state and federal entities such as the Centers for Medicare and Medicaid Services, or CMS, or the Office of the Inspector General, or OIG.</a:t>
            </a:r>
          </a:p>
          <a:p>
            <a:pPr marL="0" marR="0">
              <a:lnSpc>
                <a:spcPct val="107000"/>
              </a:lnSpc>
              <a:spcBef>
                <a:spcPts val="0"/>
              </a:spcBef>
              <a:spcAft>
                <a:spcPts val="800"/>
              </a:spcAft>
            </a:pPr>
            <a:endParaRPr lang="en-US" sz="1800" kern="10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kern="100">
                <a:effectLst/>
                <a:latin typeface="Calibri" panose="020F0502020204030204" pitchFamily="34" charset="0"/>
                <a:ea typeface="Times New Roman" panose="02020603050405020304" pitchFamily="18" charset="0"/>
                <a:cs typeface="Times New Roman" panose="02020603050405020304" pitchFamily="18" charset="0"/>
              </a:rPr>
              <a:t>Providers must maintain auditable records to substantiate claims submitted to Medicaid and provide immediate access to their offices, facilities or records during regular business hours 8 AM to 5 PM Monday through Friday and all other hours when employees of the provider are normally available in conducting the business of the provider.  If a provider's office is not open during the required hours and DOM is unable to complete an audit, the agency may be cited for abandonment of audit and all claims paid for the audit period may be recouped. As compliance audits are unannounced, it is very important that your office be open and that someone on site has access to all of your records daily, so that audit teams have immediate access.</a:t>
            </a:r>
          </a:p>
          <a:p>
            <a:endParaRPr lang="en-US" altLang="en-US"/>
          </a:p>
        </p:txBody>
      </p:sp>
      <p:sp>
        <p:nvSpPr>
          <p:cNvPr id="4" name="Slide Number Placeholder 3">
            <a:extLst>
              <a:ext uri="{FF2B5EF4-FFF2-40B4-BE49-F238E27FC236}">
                <a16:creationId xmlns:a16="http://schemas.microsoft.com/office/drawing/2014/main" id="{968D74A9-576F-A54E-62E1-4C6D3D7BBB33}"/>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6F1DB43-135C-40F1-A00A-0830FBB6415F}" type="slidenum">
              <a:rPr lang="en-US" altLang="en-US">
                <a:latin typeface="Calibri" panose="020F0502020204030204" pitchFamily="34" charset="0"/>
              </a:rPr>
              <a:pPr eaLnBrk="1" hangingPunct="1"/>
              <a:t>74</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Beneficiaries must have BOTH financial eligibility, as determined by the Regional Office, and clinical eligibility, as determined by the Division of Medicaid Office of Long Term Services &amp; Supports.</a:t>
            </a:r>
          </a:p>
          <a:p>
            <a:endParaRPr lang="en-US"/>
          </a:p>
        </p:txBody>
      </p:sp>
      <p:sp>
        <p:nvSpPr>
          <p:cNvPr id="4" name="Slide Number Placeholder 3"/>
          <p:cNvSpPr>
            <a:spLocks noGrp="1"/>
          </p:cNvSpPr>
          <p:nvPr>
            <p:ph type="sldNum" sz="quarter" idx="5"/>
          </p:nvPr>
        </p:nvSpPr>
        <p:spPr/>
        <p:txBody>
          <a:bodyPr/>
          <a:lstStyle/>
          <a:p>
            <a:fld id="{644E37BD-8B82-425D-9052-84A4749AF99E}" type="slidenum">
              <a:rPr lang="en-US" smtClean="0"/>
              <a:t>9</a:t>
            </a:fld>
            <a:endParaRPr lang="en-US"/>
          </a:p>
        </p:txBody>
      </p:sp>
      <p:sp>
        <p:nvSpPr>
          <p:cNvPr id="5" name="Date Placeholder 4">
            <a:extLst>
              <a:ext uri="{FF2B5EF4-FFF2-40B4-BE49-F238E27FC236}">
                <a16:creationId xmlns:a16="http://schemas.microsoft.com/office/drawing/2014/main" id="{55324476-6C4A-8CB7-B417-3414D94EA546}"/>
              </a:ext>
            </a:extLst>
          </p:cNvPr>
          <p:cNvSpPr>
            <a:spLocks noGrp="1"/>
          </p:cNvSpPr>
          <p:nvPr>
            <p:ph type="dt" idx="1"/>
          </p:nvPr>
        </p:nvSpPr>
        <p:spPr/>
        <p:txBody>
          <a:bodyPr/>
          <a:lstStyle/>
          <a:p>
            <a:fld id="{46A3682D-A49A-457F-BE80-46B170AE2810}" type="datetime1">
              <a:rPr lang="en-US" smtClean="0"/>
              <a:t>7/22/2026</a:t>
            </a:fld>
            <a:endParaRPr lang="en-US"/>
          </a:p>
        </p:txBody>
      </p:sp>
    </p:spTree>
    <p:extLst>
      <p:ext uri="{BB962C8B-B14F-4D97-AF65-F5344CB8AC3E}">
        <p14:creationId xmlns:p14="http://schemas.microsoft.com/office/powerpoint/2010/main" val="398959187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APS would receive reports of Abuse, Neglect, Exploitation, or suspicious death. Providers making reports will receive a Report ID number.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PDD would receive reports of beneficiaries or their relatives acting inappropriately with Provider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DOM would receive all other complaints and copies of any reports made to APS.</a:t>
            </a:r>
          </a:p>
          <a:p>
            <a:endParaRPr lang="en-US"/>
          </a:p>
        </p:txBody>
      </p:sp>
      <p:sp>
        <p:nvSpPr>
          <p:cNvPr id="4" name="Slide Number Placeholder 3"/>
          <p:cNvSpPr>
            <a:spLocks noGrp="1"/>
          </p:cNvSpPr>
          <p:nvPr>
            <p:ph type="sldNum" sz="quarter" idx="5"/>
          </p:nvPr>
        </p:nvSpPr>
        <p:spPr/>
        <p:txBody>
          <a:bodyPr/>
          <a:lstStyle/>
          <a:p>
            <a:fld id="{644E37BD-8B82-425D-9052-84A4749AF99E}" type="slidenum">
              <a:rPr lang="en-US" smtClean="0"/>
              <a:t>75</a:t>
            </a:fld>
            <a:endParaRPr lang="en-US"/>
          </a:p>
        </p:txBody>
      </p:sp>
      <p:sp>
        <p:nvSpPr>
          <p:cNvPr id="5" name="Date Placeholder 4">
            <a:extLst>
              <a:ext uri="{FF2B5EF4-FFF2-40B4-BE49-F238E27FC236}">
                <a16:creationId xmlns:a16="http://schemas.microsoft.com/office/drawing/2014/main" id="{2967C781-7301-637F-91CF-9B6166758D41}"/>
              </a:ext>
            </a:extLst>
          </p:cNvPr>
          <p:cNvSpPr>
            <a:spLocks noGrp="1"/>
          </p:cNvSpPr>
          <p:nvPr>
            <p:ph type="dt" idx="1"/>
          </p:nvPr>
        </p:nvSpPr>
        <p:spPr/>
        <p:txBody>
          <a:bodyPr/>
          <a:lstStyle/>
          <a:p>
            <a:fld id="{C32F4E56-7D0C-426C-9BFA-EB056986EFED}" type="datetime1">
              <a:rPr lang="en-US" smtClean="0"/>
              <a:t>7/22/2026</a:t>
            </a:fld>
            <a:endParaRPr lang="en-US"/>
          </a:p>
        </p:txBody>
      </p:sp>
    </p:spTree>
    <p:extLst>
      <p:ext uri="{BB962C8B-B14F-4D97-AF65-F5344CB8AC3E}">
        <p14:creationId xmlns:p14="http://schemas.microsoft.com/office/powerpoint/2010/main" val="43884700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0"/>
              <a:t>Any type of critical incidents, especially instances of abuse, neglect, exploitation, or suspicious death must be reported to the Mississippi Department of Human Service’s Division of Aging and Adult Services within 24 hours of knowledge of occurrence.</a:t>
            </a:r>
          </a:p>
          <a:p>
            <a:endParaRPr lang="en-US" b="0"/>
          </a:p>
          <a:p>
            <a:r>
              <a:rPr lang="en-US" b="0"/>
              <a:t>Providers must report any complaints which are not resolved within 7 days to the Division of Medicaid. A specific example of this is if a member is unsatisfied with their PCA, and your agency has been unable to staff a new PCA with them within 7 days.</a:t>
            </a:r>
          </a:p>
        </p:txBody>
      </p:sp>
      <p:sp>
        <p:nvSpPr>
          <p:cNvPr id="4" name="Slide Number Placeholder 3"/>
          <p:cNvSpPr>
            <a:spLocks noGrp="1"/>
          </p:cNvSpPr>
          <p:nvPr>
            <p:ph type="sldNum" sz="quarter" idx="5"/>
          </p:nvPr>
        </p:nvSpPr>
        <p:spPr/>
        <p:txBody>
          <a:bodyPr/>
          <a:lstStyle/>
          <a:p>
            <a:fld id="{7FC1BE12-36C0-4A10-BF82-EBE0A896852E}" type="slidenum">
              <a:rPr lang="en-US" smtClean="0"/>
              <a:t>76</a:t>
            </a:fld>
            <a:endParaRPr lang="en-US"/>
          </a:p>
        </p:txBody>
      </p:sp>
      <p:sp>
        <p:nvSpPr>
          <p:cNvPr id="5" name="Date Placeholder 4">
            <a:extLst>
              <a:ext uri="{FF2B5EF4-FFF2-40B4-BE49-F238E27FC236}">
                <a16:creationId xmlns:a16="http://schemas.microsoft.com/office/drawing/2014/main" id="{A33973D3-448B-91C2-9D28-BFB108648990}"/>
              </a:ext>
            </a:extLst>
          </p:cNvPr>
          <p:cNvSpPr>
            <a:spLocks noGrp="1"/>
          </p:cNvSpPr>
          <p:nvPr>
            <p:ph type="dt" idx="1"/>
          </p:nvPr>
        </p:nvSpPr>
        <p:spPr/>
        <p:txBody>
          <a:bodyPr/>
          <a:lstStyle/>
          <a:p>
            <a:fld id="{EF21AAF6-C901-4C92-B737-10B55E9E7905}" type="datetime1">
              <a:rPr lang="en-US" smtClean="0"/>
              <a:t>7/22/2026</a:t>
            </a:fld>
            <a:endParaRPr lang="en-US"/>
          </a:p>
        </p:txBody>
      </p:sp>
    </p:spTree>
    <p:extLst>
      <p:ext uri="{BB962C8B-B14F-4D97-AF65-F5344CB8AC3E}">
        <p14:creationId xmlns:p14="http://schemas.microsoft.com/office/powerpoint/2010/main" val="36903147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All providers must report any suspected instances of Fraud, Waste, or Abuse. </a:t>
            </a:r>
            <a:r>
              <a:rPr lang="en-US">
                <a:solidFill>
                  <a:schemeClr val="tx2">
                    <a:lumMod val="75000"/>
                    <a:lumOff val="25000"/>
                  </a:schemeClr>
                </a:solidFill>
              </a:rPr>
              <a:t>This includes suspected or confirmed actions by employees of the provider agency.</a:t>
            </a:r>
          </a:p>
          <a:p>
            <a:r>
              <a:rPr lang="en-US"/>
              <a:t>For additional resources and toolkits to supply to your employees, you may visit the Medicaid Program Integrity Education page on the Centers for Medicare and Medicaid Services website.</a:t>
            </a:r>
          </a:p>
        </p:txBody>
      </p:sp>
      <p:sp>
        <p:nvSpPr>
          <p:cNvPr id="4" name="Date Placeholder 3"/>
          <p:cNvSpPr>
            <a:spLocks noGrp="1"/>
          </p:cNvSpPr>
          <p:nvPr>
            <p:ph type="dt" idx="1"/>
          </p:nvPr>
        </p:nvSpPr>
        <p:spPr/>
        <p:txBody>
          <a:bodyPr/>
          <a:lstStyle/>
          <a:p>
            <a:fld id="{E5214EDD-950C-430B-88C6-A5C01A203A26}" type="datetime1">
              <a:rPr lang="en-US" smtClean="0"/>
              <a:t>7/22/2026</a:t>
            </a:fld>
            <a:endParaRPr lang="en-US"/>
          </a:p>
        </p:txBody>
      </p:sp>
      <p:sp>
        <p:nvSpPr>
          <p:cNvPr id="5" name="Slide Number Placeholder 4"/>
          <p:cNvSpPr>
            <a:spLocks noGrp="1"/>
          </p:cNvSpPr>
          <p:nvPr>
            <p:ph type="sldNum" sz="quarter" idx="5"/>
          </p:nvPr>
        </p:nvSpPr>
        <p:spPr/>
        <p:txBody>
          <a:bodyPr/>
          <a:lstStyle/>
          <a:p>
            <a:fld id="{644E37BD-8B82-425D-9052-84A4749AF99E}" type="slidenum">
              <a:rPr lang="en-US" smtClean="0"/>
              <a:t>78</a:t>
            </a:fld>
            <a:endParaRPr lang="en-US"/>
          </a:p>
        </p:txBody>
      </p:sp>
    </p:spTree>
    <p:extLst>
      <p:ext uri="{BB962C8B-B14F-4D97-AF65-F5344CB8AC3E}">
        <p14:creationId xmlns:p14="http://schemas.microsoft.com/office/powerpoint/2010/main" val="172354939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The following slides will have a list of counties and the contact number for each respective PDD.</a:t>
            </a:r>
          </a:p>
          <a:p>
            <a:endParaRPr lang="en-US"/>
          </a:p>
        </p:txBody>
      </p:sp>
      <p:sp>
        <p:nvSpPr>
          <p:cNvPr id="4" name="Slide Number Placeholder 3"/>
          <p:cNvSpPr>
            <a:spLocks noGrp="1"/>
          </p:cNvSpPr>
          <p:nvPr>
            <p:ph type="sldNum" sz="quarter" idx="5"/>
          </p:nvPr>
        </p:nvSpPr>
        <p:spPr/>
        <p:txBody>
          <a:bodyPr/>
          <a:lstStyle/>
          <a:p>
            <a:fld id="{644E37BD-8B82-425D-9052-84A4749AF99E}" type="slidenum">
              <a:rPr lang="en-US" smtClean="0"/>
              <a:t>79</a:t>
            </a:fld>
            <a:endParaRPr lang="en-US"/>
          </a:p>
        </p:txBody>
      </p:sp>
      <p:sp>
        <p:nvSpPr>
          <p:cNvPr id="5" name="Date Placeholder 4">
            <a:extLst>
              <a:ext uri="{FF2B5EF4-FFF2-40B4-BE49-F238E27FC236}">
                <a16:creationId xmlns:a16="http://schemas.microsoft.com/office/drawing/2014/main" id="{468D24AA-290B-6EE7-7370-AD9FA7DC1151}"/>
              </a:ext>
            </a:extLst>
          </p:cNvPr>
          <p:cNvSpPr>
            <a:spLocks noGrp="1"/>
          </p:cNvSpPr>
          <p:nvPr>
            <p:ph type="dt" idx="1"/>
          </p:nvPr>
        </p:nvSpPr>
        <p:spPr/>
        <p:txBody>
          <a:bodyPr/>
          <a:lstStyle/>
          <a:p>
            <a:fld id="{6FC7FBC8-13D2-4BDC-B64C-2F17611B6F27}" type="datetime1">
              <a:rPr lang="en-US" smtClean="0"/>
              <a:t>7/22/2026</a:t>
            </a:fld>
            <a:endParaRPr lang="en-US"/>
          </a:p>
        </p:txBody>
      </p:sp>
    </p:spTree>
    <p:extLst>
      <p:ext uri="{BB962C8B-B14F-4D97-AF65-F5344CB8AC3E}">
        <p14:creationId xmlns:p14="http://schemas.microsoft.com/office/powerpoint/2010/main" val="17659485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The links and QR Codes displayed offers Providers a multitude of resources as they pertain to general E&amp;D provider knowledge and properly filing claims.</a:t>
            </a:r>
          </a:p>
          <a:p>
            <a:endParaRPr lang="en-US"/>
          </a:p>
          <a:p>
            <a:r>
              <a:rPr lang="en-US"/>
              <a:t>The HCBS Providers website is where you can find all forms, trainings, and the Administrative Code.</a:t>
            </a:r>
          </a:p>
          <a:p>
            <a:endParaRPr lang="en-US"/>
          </a:p>
          <a:p>
            <a:r>
              <a:rPr lang="en-US"/>
              <a:t>The Department of Labor link directs you to their regulations for paying minimum wage and overtime for your staff of home care workers.</a:t>
            </a:r>
          </a:p>
          <a:p>
            <a:endParaRPr lang="en-US"/>
          </a:p>
          <a:p>
            <a:r>
              <a:rPr lang="en-US"/>
              <a:t>The HHA Resources Library hosts a series of webinars that may be beneficial to providers seeking to learn more about EVV, training videos, and guides to help grow your homecare agency. This should be your first resource for any issues with HHA, prior to seeking assistance from their Help Desk, or DOM.</a:t>
            </a:r>
          </a:p>
          <a:p>
            <a:endParaRPr lang="en-US"/>
          </a:p>
          <a:p>
            <a:r>
              <a:rPr lang="en-US"/>
              <a:t>HHA Knowledge Base also provides training videos, access to HHA frequently asked questions, a glossary for homecare terms, and troubleshooting guides.</a:t>
            </a:r>
          </a:p>
        </p:txBody>
      </p:sp>
      <p:sp>
        <p:nvSpPr>
          <p:cNvPr id="4" name="Slide Number Placeholder 3"/>
          <p:cNvSpPr>
            <a:spLocks noGrp="1"/>
          </p:cNvSpPr>
          <p:nvPr>
            <p:ph type="sldNum" sz="quarter" idx="5"/>
          </p:nvPr>
        </p:nvSpPr>
        <p:spPr/>
        <p:txBody>
          <a:bodyPr/>
          <a:lstStyle/>
          <a:p>
            <a:fld id="{644E37BD-8B82-425D-9052-84A4749AF99E}" type="slidenum">
              <a:rPr lang="en-US" smtClean="0"/>
              <a:t>82</a:t>
            </a:fld>
            <a:endParaRPr lang="en-US"/>
          </a:p>
        </p:txBody>
      </p:sp>
      <p:sp>
        <p:nvSpPr>
          <p:cNvPr id="5" name="Date Placeholder 4">
            <a:extLst>
              <a:ext uri="{FF2B5EF4-FFF2-40B4-BE49-F238E27FC236}">
                <a16:creationId xmlns:a16="http://schemas.microsoft.com/office/drawing/2014/main" id="{F725955C-FC10-6F65-445C-8CC5FA3CA0F9}"/>
              </a:ext>
            </a:extLst>
          </p:cNvPr>
          <p:cNvSpPr>
            <a:spLocks noGrp="1"/>
          </p:cNvSpPr>
          <p:nvPr>
            <p:ph type="dt" idx="1"/>
          </p:nvPr>
        </p:nvSpPr>
        <p:spPr/>
        <p:txBody>
          <a:bodyPr/>
          <a:lstStyle/>
          <a:p>
            <a:fld id="{5F05FD8E-8F4C-4796-A462-8E9C8E39084E}" type="datetime1">
              <a:rPr lang="en-US" smtClean="0"/>
              <a:t>7/22/2026</a:t>
            </a:fld>
            <a:endParaRPr lang="en-US"/>
          </a:p>
        </p:txBody>
      </p:sp>
    </p:spTree>
    <p:extLst>
      <p:ext uri="{BB962C8B-B14F-4D97-AF65-F5344CB8AC3E}">
        <p14:creationId xmlns:p14="http://schemas.microsoft.com/office/powerpoint/2010/main" val="377385597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Our office often receives questions as to who would be the most appropriate point of contact for certain issues. In an effort to give providers a greater understanding of the provision of technical services, we have divided the responsibilities of HHA, Gainwell, DOM, and PDDs.  </a:t>
            </a:r>
          </a:p>
          <a:p>
            <a:endParaRPr lang="en-US"/>
          </a:p>
          <a:p>
            <a:r>
              <a:rPr lang="en-US"/>
              <a:t>Any questions relating to HHAX missing authorizations, staff clocking in or out, or discharging beneficiaries will need to be directed towards the HHA Communications Portal or email evv@medicaid.ms.gov</a:t>
            </a:r>
          </a:p>
          <a:p>
            <a:endParaRPr lang="en-US"/>
          </a:p>
          <a:p>
            <a:r>
              <a:rPr lang="en-US"/>
              <a:t>Questions for recredentialing, MESA issues, updating agency contact, or requesting tax forms should be directed towards your local Gainwell Field Provider Representative.  You may find their contact information on the linked PDF.</a:t>
            </a:r>
          </a:p>
          <a:p>
            <a:endParaRPr lang="en-US"/>
          </a:p>
          <a:p>
            <a:r>
              <a:rPr lang="en-US"/>
              <a:t>DOM should receive questions for expanding service areas, relocating, changing ownership, staffing changes, or audits.  You may call or email us for any inquires.</a:t>
            </a:r>
          </a:p>
          <a:p>
            <a:endParaRPr lang="en-US"/>
          </a:p>
          <a:p>
            <a:r>
              <a:rPr lang="en-US"/>
              <a:t>PDDs work in hand with the beneficiary’s Case Manager.  The Case Manager should always be contacted in requests more hours, PSS adjustments, and coordinating transportation.</a:t>
            </a:r>
          </a:p>
        </p:txBody>
      </p:sp>
      <p:sp>
        <p:nvSpPr>
          <p:cNvPr id="4" name="Slide Number Placeholder 3"/>
          <p:cNvSpPr>
            <a:spLocks noGrp="1"/>
          </p:cNvSpPr>
          <p:nvPr>
            <p:ph type="sldNum" sz="quarter" idx="5"/>
          </p:nvPr>
        </p:nvSpPr>
        <p:spPr/>
        <p:txBody>
          <a:bodyPr/>
          <a:lstStyle/>
          <a:p>
            <a:fld id="{644E37BD-8B82-425D-9052-84A4749AF99E}" type="slidenum">
              <a:rPr lang="en-US" smtClean="0"/>
              <a:t>83</a:t>
            </a:fld>
            <a:endParaRPr lang="en-US"/>
          </a:p>
        </p:txBody>
      </p:sp>
      <p:sp>
        <p:nvSpPr>
          <p:cNvPr id="5" name="Date Placeholder 4">
            <a:extLst>
              <a:ext uri="{FF2B5EF4-FFF2-40B4-BE49-F238E27FC236}">
                <a16:creationId xmlns:a16="http://schemas.microsoft.com/office/drawing/2014/main" id="{CD4EF3EB-4664-D0E2-B7EA-3B805672E9E5}"/>
              </a:ext>
            </a:extLst>
          </p:cNvPr>
          <p:cNvSpPr>
            <a:spLocks noGrp="1"/>
          </p:cNvSpPr>
          <p:nvPr>
            <p:ph type="dt" idx="1"/>
          </p:nvPr>
        </p:nvSpPr>
        <p:spPr/>
        <p:txBody>
          <a:bodyPr/>
          <a:lstStyle/>
          <a:p>
            <a:fld id="{4B13AF3B-B15B-44CB-87B3-4D38C118CAF9}" type="datetime1">
              <a:rPr lang="en-US" smtClean="0"/>
              <a:t>7/22/2026</a:t>
            </a:fld>
            <a:endParaRPr lang="en-US"/>
          </a:p>
        </p:txBody>
      </p:sp>
    </p:spTree>
    <p:extLst>
      <p:ext uri="{BB962C8B-B14F-4D97-AF65-F5344CB8AC3E}">
        <p14:creationId xmlns:p14="http://schemas.microsoft.com/office/powerpoint/2010/main" val="394724394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b="0" kern="100">
                <a:effectLst/>
                <a:latin typeface="Calibri" panose="020F0502020204030204" pitchFamily="34" charset="0"/>
                <a:ea typeface="Times New Roman" panose="02020603050405020304" pitchFamily="18" charset="0"/>
                <a:cs typeface="Times New Roman" panose="02020603050405020304" pitchFamily="18" charset="0"/>
              </a:rPr>
              <a:t>A </a:t>
            </a:r>
            <a:r>
              <a:rPr lang="en-US" sz="1200" kern="100">
                <a:effectLst/>
                <a:latin typeface="Calibri" panose="020F0502020204030204" pitchFamily="34" charset="0"/>
                <a:ea typeface="Times New Roman" panose="02020603050405020304" pitchFamily="18" charset="0"/>
                <a:cs typeface="Times New Roman" panose="02020603050405020304" pitchFamily="18" charset="0"/>
              </a:rPr>
              <a:t>variety of helpful links have been provided to keep you updated on related policy and regulations.</a:t>
            </a:r>
          </a:p>
          <a:p>
            <a:pPr marL="0" marR="0">
              <a:lnSpc>
                <a:spcPct val="107000"/>
              </a:lnSpc>
              <a:spcBef>
                <a:spcPts val="0"/>
              </a:spcBef>
              <a:spcAft>
                <a:spcPts val="800"/>
              </a:spcAft>
            </a:pP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200" kern="100">
                <a:effectLst/>
                <a:latin typeface="Calibri" panose="020F0502020204030204" pitchFamily="34" charset="0"/>
                <a:ea typeface="Times New Roman" panose="02020603050405020304" pitchFamily="18" charset="0"/>
                <a:cs typeface="Times New Roman" panose="02020603050405020304" pitchFamily="18" charset="0"/>
              </a:rPr>
              <a:t>We encourage all providers to sign up for our policy distribution list and Late Breaking newsletters by contacting the email listed onscreen.  Once signed up, you will receive email notifications of all proposed or implemented changes to the Medicaid State Plan, Administrative Code or the any of the Waiver Programs.</a:t>
            </a:r>
          </a:p>
          <a:p>
            <a:pPr marL="0" marR="0">
              <a:lnSpc>
                <a:spcPct val="107000"/>
              </a:lnSpc>
              <a:spcBef>
                <a:spcPts val="0"/>
              </a:spcBef>
              <a:spcAft>
                <a:spcPts val="800"/>
              </a:spcAft>
            </a:pPr>
            <a:endParaRPr lang="en-US" sz="1200" kern="10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200" kern="100">
                <a:effectLst/>
                <a:latin typeface="Calibri" panose="020F0502020204030204" pitchFamily="34" charset="0"/>
                <a:ea typeface="Times New Roman" panose="02020603050405020304" pitchFamily="18" charset="0"/>
                <a:cs typeface="Times New Roman" panose="02020603050405020304" pitchFamily="18" charset="0"/>
              </a:rPr>
              <a:t>If you have any questions regarding background checks, MESA, or your responsibilities as an employer, you may click on the links above to be routed to the appropriate resource.</a:t>
            </a:r>
          </a:p>
          <a:p>
            <a:endParaRPr lang="en-US"/>
          </a:p>
        </p:txBody>
      </p:sp>
      <p:sp>
        <p:nvSpPr>
          <p:cNvPr id="4" name="Slide Number Placeholder 3"/>
          <p:cNvSpPr>
            <a:spLocks noGrp="1"/>
          </p:cNvSpPr>
          <p:nvPr>
            <p:ph type="sldNum" sz="quarter" idx="5"/>
          </p:nvPr>
        </p:nvSpPr>
        <p:spPr/>
        <p:txBody>
          <a:bodyPr/>
          <a:lstStyle/>
          <a:p>
            <a:fld id="{644E37BD-8B82-425D-9052-84A4749AF99E}" type="slidenum">
              <a:rPr lang="en-US" smtClean="0"/>
              <a:t>84</a:t>
            </a:fld>
            <a:endParaRPr lang="en-US"/>
          </a:p>
        </p:txBody>
      </p:sp>
      <p:sp>
        <p:nvSpPr>
          <p:cNvPr id="5" name="Date Placeholder 4">
            <a:extLst>
              <a:ext uri="{FF2B5EF4-FFF2-40B4-BE49-F238E27FC236}">
                <a16:creationId xmlns:a16="http://schemas.microsoft.com/office/drawing/2014/main" id="{6F8EB8CB-B6EC-2637-AB84-9446FB700502}"/>
              </a:ext>
            </a:extLst>
          </p:cNvPr>
          <p:cNvSpPr>
            <a:spLocks noGrp="1"/>
          </p:cNvSpPr>
          <p:nvPr>
            <p:ph type="dt" idx="1"/>
          </p:nvPr>
        </p:nvSpPr>
        <p:spPr/>
        <p:txBody>
          <a:bodyPr/>
          <a:lstStyle/>
          <a:p>
            <a:fld id="{C76974D8-9F9E-459F-9FEC-D3AF21134E9E}" type="datetime1">
              <a:rPr lang="en-US" smtClean="0"/>
              <a:t>7/22/2026</a:t>
            </a:fld>
            <a:endParaRPr lang="en-US"/>
          </a:p>
        </p:txBody>
      </p:sp>
    </p:spTree>
    <p:extLst>
      <p:ext uri="{BB962C8B-B14F-4D97-AF65-F5344CB8AC3E}">
        <p14:creationId xmlns:p14="http://schemas.microsoft.com/office/powerpoint/2010/main" val="129681260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a:t>To stay in touch with the Division of Medicaid's Office of Long Term Services and Supports, you may reach us by phone, email, or mail.</a:t>
            </a:r>
          </a:p>
          <a:p>
            <a:pPr marL="0" lvl="0" indent="0" algn="l" rtl="0">
              <a:spcBef>
                <a:spcPts val="0"/>
              </a:spcBef>
              <a:spcAft>
                <a:spcPts val="0"/>
              </a:spcAft>
              <a:buNone/>
            </a:pPr>
            <a:endParaRPr lang="en-US"/>
          </a:p>
          <a:p>
            <a:pPr marL="0" lvl="0" indent="0" algn="l" rtl="0">
              <a:spcBef>
                <a:spcPts val="0"/>
              </a:spcBef>
              <a:spcAft>
                <a:spcPts val="0"/>
              </a:spcAft>
              <a:buNone/>
            </a:pPr>
            <a:r>
              <a:rPr lang="en-US"/>
              <a:t>To effectively communicate responses to inquires, emails sent to the HCBS email account will result in more timely response.  We have multiple staff monitoring that account daily.</a:t>
            </a:r>
          </a:p>
          <a:p>
            <a:pPr marL="0" lvl="0" indent="0" algn="l" rtl="0">
              <a:spcBef>
                <a:spcPts val="0"/>
              </a:spcBef>
              <a:spcAft>
                <a:spcPts val="0"/>
              </a:spcAft>
              <a:buNone/>
            </a:pPr>
            <a:endParaRPr lang="en-US"/>
          </a:p>
          <a:p>
            <a:pPr marL="0" lvl="0" indent="0" algn="l" rtl="0">
              <a:spcBef>
                <a:spcPts val="0"/>
              </a:spcBef>
              <a:spcAft>
                <a:spcPts val="0"/>
              </a:spcAft>
              <a:buNone/>
            </a:pPr>
            <a:r>
              <a:rPr lang="en-US"/>
              <a:t>We also send out a quarterly newsletter called THE SCOOP, this newsletter is specifically for E&amp;D Waiver Providers so be sure to read it when received. The last issue was distributed July 1</a:t>
            </a:r>
            <a:r>
              <a:rPr lang="en-US" baseline="30000"/>
              <a:t>st</a:t>
            </a:r>
            <a:r>
              <a:rPr lang="en-US"/>
              <a:t>, that issue and the prior issue can be found on the HCBS Waiver Providers website.</a:t>
            </a:r>
          </a:p>
          <a:p>
            <a:endParaRPr lang="en-US"/>
          </a:p>
        </p:txBody>
      </p:sp>
      <p:sp>
        <p:nvSpPr>
          <p:cNvPr id="4" name="Slide Number Placeholder 3"/>
          <p:cNvSpPr>
            <a:spLocks noGrp="1"/>
          </p:cNvSpPr>
          <p:nvPr>
            <p:ph type="sldNum" sz="quarter" idx="5"/>
          </p:nvPr>
        </p:nvSpPr>
        <p:spPr/>
        <p:txBody>
          <a:bodyPr/>
          <a:lstStyle/>
          <a:p>
            <a:fld id="{644E37BD-8B82-425D-9052-84A4749AF99E}" type="slidenum">
              <a:rPr lang="en-US" smtClean="0"/>
              <a:t>85</a:t>
            </a:fld>
            <a:endParaRPr lang="en-US"/>
          </a:p>
        </p:txBody>
      </p:sp>
      <p:sp>
        <p:nvSpPr>
          <p:cNvPr id="5" name="Date Placeholder 4">
            <a:extLst>
              <a:ext uri="{FF2B5EF4-FFF2-40B4-BE49-F238E27FC236}">
                <a16:creationId xmlns:a16="http://schemas.microsoft.com/office/drawing/2014/main" id="{A63DCB84-859C-7BEB-7DD8-266C18CC75D7}"/>
              </a:ext>
            </a:extLst>
          </p:cNvPr>
          <p:cNvSpPr>
            <a:spLocks noGrp="1"/>
          </p:cNvSpPr>
          <p:nvPr>
            <p:ph type="dt" idx="1"/>
          </p:nvPr>
        </p:nvSpPr>
        <p:spPr/>
        <p:txBody>
          <a:bodyPr/>
          <a:lstStyle/>
          <a:p>
            <a:fld id="{F3CBEDD4-7002-4A53-88B4-71B771BF591B}" type="datetime1">
              <a:rPr lang="en-US" smtClean="0"/>
              <a:t>7/22/2026</a:t>
            </a:fld>
            <a:endParaRPr lang="en-US"/>
          </a:p>
        </p:txBody>
      </p:sp>
    </p:spTree>
    <p:extLst>
      <p:ext uri="{BB962C8B-B14F-4D97-AF65-F5344CB8AC3E}">
        <p14:creationId xmlns:p14="http://schemas.microsoft.com/office/powerpoint/2010/main" val="421827503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want to hear your success stories! Let us know what’s going really well for your agency and we’ll feature your business in the next issue of THE SCOOP.</a:t>
            </a:r>
          </a:p>
        </p:txBody>
      </p:sp>
      <p:sp>
        <p:nvSpPr>
          <p:cNvPr id="4" name="Date Placeholder 3"/>
          <p:cNvSpPr>
            <a:spLocks noGrp="1"/>
          </p:cNvSpPr>
          <p:nvPr>
            <p:ph type="dt" idx="1"/>
          </p:nvPr>
        </p:nvSpPr>
        <p:spPr/>
        <p:txBody>
          <a:bodyPr/>
          <a:lstStyle/>
          <a:p>
            <a:fld id="{E8AF4DB1-AEB9-48FD-B9F5-420729F03A64}" type="datetime1">
              <a:rPr lang="en-US" smtClean="0"/>
              <a:t>7/22/2026</a:t>
            </a:fld>
            <a:endParaRPr lang="en-US"/>
          </a:p>
        </p:txBody>
      </p:sp>
      <p:sp>
        <p:nvSpPr>
          <p:cNvPr id="5" name="Slide Number Placeholder 4"/>
          <p:cNvSpPr>
            <a:spLocks noGrp="1"/>
          </p:cNvSpPr>
          <p:nvPr>
            <p:ph type="sldNum" sz="quarter" idx="5"/>
          </p:nvPr>
        </p:nvSpPr>
        <p:spPr/>
        <p:txBody>
          <a:bodyPr/>
          <a:lstStyle/>
          <a:p>
            <a:fld id="{644E37BD-8B82-425D-9052-84A4749AF99E}" type="slidenum">
              <a:rPr lang="en-US" smtClean="0"/>
              <a:t>86</a:t>
            </a:fld>
            <a:endParaRPr lang="en-US"/>
          </a:p>
        </p:txBody>
      </p:sp>
    </p:spTree>
    <p:extLst>
      <p:ext uri="{BB962C8B-B14F-4D97-AF65-F5344CB8AC3E}">
        <p14:creationId xmlns:p14="http://schemas.microsoft.com/office/powerpoint/2010/main" val="107464439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If you have any questions regarding the topics covered in this presentation, please scan the QR Code and submit any questions/concerns to our E&amp;D Frequently Asked Questions Smartsheet form.</a:t>
            </a:r>
          </a:p>
        </p:txBody>
      </p:sp>
      <p:sp>
        <p:nvSpPr>
          <p:cNvPr id="4" name="Slide Number Placeholder 3"/>
          <p:cNvSpPr>
            <a:spLocks noGrp="1"/>
          </p:cNvSpPr>
          <p:nvPr>
            <p:ph type="sldNum" sz="quarter" idx="5"/>
          </p:nvPr>
        </p:nvSpPr>
        <p:spPr/>
        <p:txBody>
          <a:bodyPr/>
          <a:lstStyle/>
          <a:p>
            <a:fld id="{644E37BD-8B82-425D-9052-84A4749AF99E}" type="slidenum">
              <a:rPr lang="en-US" smtClean="0"/>
              <a:t>87</a:t>
            </a:fld>
            <a:endParaRPr lang="en-US"/>
          </a:p>
        </p:txBody>
      </p:sp>
      <p:sp>
        <p:nvSpPr>
          <p:cNvPr id="5" name="Date Placeholder 4">
            <a:extLst>
              <a:ext uri="{FF2B5EF4-FFF2-40B4-BE49-F238E27FC236}">
                <a16:creationId xmlns:a16="http://schemas.microsoft.com/office/drawing/2014/main" id="{3DA4D8BC-B70A-F49C-10F7-84A3FC2143A0}"/>
              </a:ext>
            </a:extLst>
          </p:cNvPr>
          <p:cNvSpPr>
            <a:spLocks noGrp="1"/>
          </p:cNvSpPr>
          <p:nvPr>
            <p:ph type="dt" idx="1"/>
          </p:nvPr>
        </p:nvSpPr>
        <p:spPr/>
        <p:txBody>
          <a:bodyPr/>
          <a:lstStyle/>
          <a:p>
            <a:fld id="{39130639-FB4F-44F5-9EE6-C5C3DE55A939}" type="datetime1">
              <a:rPr lang="en-US" smtClean="0"/>
              <a:t>7/22/2026</a:t>
            </a:fld>
            <a:endParaRPr lang="en-US"/>
          </a:p>
        </p:txBody>
      </p:sp>
    </p:spTree>
    <p:extLst>
      <p:ext uri="{BB962C8B-B14F-4D97-AF65-F5344CB8AC3E}">
        <p14:creationId xmlns:p14="http://schemas.microsoft.com/office/powerpoint/2010/main" val="2306906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There are many services covered under the E&amp;D Waiver, but this training covers Personal Care and In-Home Respite Services.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One additional service we want to highlight here is Environmental Safety Services. This service includes minor home maintenance and repair, heavy household cleaning, non-routine disposal of garbage posing a threat to the individual’s health and welfare, non-routine yard maintenance, pest control and related tasks to prevent, suppress, eradicate or remove pests posing a threat to the individual’s health and welfare.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As you are in the homes most often, please notify case managers if you see a need that ESS might fill.</a:t>
            </a:r>
          </a:p>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10</a:t>
            </a:fld>
            <a:endParaRPr lang="en-US"/>
          </a:p>
        </p:txBody>
      </p:sp>
      <p:sp>
        <p:nvSpPr>
          <p:cNvPr id="5" name="Date Placeholder 4">
            <a:extLst>
              <a:ext uri="{FF2B5EF4-FFF2-40B4-BE49-F238E27FC236}">
                <a16:creationId xmlns:a16="http://schemas.microsoft.com/office/drawing/2014/main" id="{5323B858-2687-8140-CC95-1771C8AD0141}"/>
              </a:ext>
            </a:extLst>
          </p:cNvPr>
          <p:cNvSpPr>
            <a:spLocks noGrp="1"/>
          </p:cNvSpPr>
          <p:nvPr>
            <p:ph type="dt" idx="1"/>
          </p:nvPr>
        </p:nvSpPr>
        <p:spPr/>
        <p:txBody>
          <a:bodyPr/>
          <a:lstStyle/>
          <a:p>
            <a:fld id="{2188E060-3F9E-4886-A53A-1A5A40692453}" type="datetime1">
              <a:rPr lang="en-US" smtClean="0"/>
              <a:t>7/22/2026</a:t>
            </a:fld>
            <a:endParaRPr lang="en-US"/>
          </a:p>
        </p:txBody>
      </p:sp>
    </p:spTree>
    <p:extLst>
      <p:ext uri="{BB962C8B-B14F-4D97-AF65-F5344CB8AC3E}">
        <p14:creationId xmlns:p14="http://schemas.microsoft.com/office/powerpoint/2010/main" val="3857321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Personal Care and In Home Respite Services offer assistance with Activities of Daily Living (ADLs) such as bathing &amp; hygiene, dressing, eating, toileting and Instrumental Activities of Daily Living (IADLs) such as housekeeping, meal preparation and errands.</a:t>
            </a:r>
          </a:p>
        </p:txBody>
      </p:sp>
      <p:sp>
        <p:nvSpPr>
          <p:cNvPr id="4" name="Slide Number Placeholder 3"/>
          <p:cNvSpPr>
            <a:spLocks noGrp="1"/>
          </p:cNvSpPr>
          <p:nvPr>
            <p:ph type="sldNum" sz="quarter" idx="5"/>
          </p:nvPr>
        </p:nvSpPr>
        <p:spPr/>
        <p:txBody>
          <a:bodyPr/>
          <a:lstStyle/>
          <a:p>
            <a:fld id="{644E37BD-8B82-425D-9052-84A4749AF99E}" type="slidenum">
              <a:rPr lang="en-US" smtClean="0"/>
              <a:t>11</a:t>
            </a:fld>
            <a:endParaRPr lang="en-US"/>
          </a:p>
        </p:txBody>
      </p:sp>
      <p:sp>
        <p:nvSpPr>
          <p:cNvPr id="5" name="Date Placeholder 4">
            <a:extLst>
              <a:ext uri="{FF2B5EF4-FFF2-40B4-BE49-F238E27FC236}">
                <a16:creationId xmlns:a16="http://schemas.microsoft.com/office/drawing/2014/main" id="{1529DB68-966E-64AD-1282-A2F1DBF19D79}"/>
              </a:ext>
            </a:extLst>
          </p:cNvPr>
          <p:cNvSpPr>
            <a:spLocks noGrp="1"/>
          </p:cNvSpPr>
          <p:nvPr>
            <p:ph type="dt" idx="1"/>
          </p:nvPr>
        </p:nvSpPr>
        <p:spPr/>
        <p:txBody>
          <a:bodyPr/>
          <a:lstStyle/>
          <a:p>
            <a:fld id="{82DE5F65-6C7D-4C5D-90E7-BFA16DAAEBB8}" type="datetime1">
              <a:rPr lang="en-US" smtClean="0"/>
              <a:t>7/22/2026</a:t>
            </a:fld>
            <a:endParaRPr lang="en-US"/>
          </a:p>
        </p:txBody>
      </p:sp>
    </p:spTree>
    <p:extLst>
      <p:ext uri="{BB962C8B-B14F-4D97-AF65-F5344CB8AC3E}">
        <p14:creationId xmlns:p14="http://schemas.microsoft.com/office/powerpoint/2010/main" val="753714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7ADB1-FE51-87D9-0CF7-E2AF40FBE7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0A99A9F-745A-5E02-5BC1-1E0A3C41E4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8AEB27D-40EE-FEA0-A833-B74C1D040873}"/>
              </a:ext>
            </a:extLst>
          </p:cNvPr>
          <p:cNvSpPr>
            <a:spLocks noGrp="1"/>
          </p:cNvSpPr>
          <p:nvPr>
            <p:ph type="dt" sz="half" idx="10"/>
          </p:nvPr>
        </p:nvSpPr>
        <p:spPr/>
        <p:txBody>
          <a:bodyPr/>
          <a:lstStyle/>
          <a:p>
            <a:r>
              <a:rPr lang="en-US"/>
              <a:t>7/21/2026</a:t>
            </a:r>
          </a:p>
        </p:txBody>
      </p:sp>
      <p:sp>
        <p:nvSpPr>
          <p:cNvPr id="5" name="Footer Placeholder 4">
            <a:extLst>
              <a:ext uri="{FF2B5EF4-FFF2-40B4-BE49-F238E27FC236}">
                <a16:creationId xmlns:a16="http://schemas.microsoft.com/office/drawing/2014/main" id="{F1039635-4C5D-5070-CECB-787145D401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FF7C7E-4D4D-DF9A-2F73-AF8E5B698546}"/>
              </a:ext>
            </a:extLst>
          </p:cNvPr>
          <p:cNvSpPr>
            <a:spLocks noGrp="1"/>
          </p:cNvSpPr>
          <p:nvPr>
            <p:ph type="sldNum" sz="quarter" idx="12"/>
          </p:nvPr>
        </p:nvSpPr>
        <p:spPr/>
        <p:txBody>
          <a:bodyPr/>
          <a:lstStyle/>
          <a:p>
            <a:fld id="{48FD3572-B86B-4083-B953-5D27BE9E57C8}" type="slidenum">
              <a:rPr lang="en-US" smtClean="0"/>
              <a:t>‹#›</a:t>
            </a:fld>
            <a:endParaRPr lang="en-US"/>
          </a:p>
        </p:txBody>
      </p:sp>
    </p:spTree>
    <p:extLst>
      <p:ext uri="{BB962C8B-B14F-4D97-AF65-F5344CB8AC3E}">
        <p14:creationId xmlns:p14="http://schemas.microsoft.com/office/powerpoint/2010/main" val="1946585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5167E-9812-CE02-4541-B57CBC95D92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9F702B1-777D-B01C-027D-AC44545432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CE321F-F977-04FB-2D18-5A6604508136}"/>
              </a:ext>
            </a:extLst>
          </p:cNvPr>
          <p:cNvSpPr>
            <a:spLocks noGrp="1"/>
          </p:cNvSpPr>
          <p:nvPr>
            <p:ph type="dt" sz="half" idx="10"/>
          </p:nvPr>
        </p:nvSpPr>
        <p:spPr/>
        <p:txBody>
          <a:bodyPr/>
          <a:lstStyle/>
          <a:p>
            <a:r>
              <a:rPr lang="en-US"/>
              <a:t>7/21/2026</a:t>
            </a:r>
          </a:p>
        </p:txBody>
      </p:sp>
      <p:sp>
        <p:nvSpPr>
          <p:cNvPr id="5" name="Footer Placeholder 4">
            <a:extLst>
              <a:ext uri="{FF2B5EF4-FFF2-40B4-BE49-F238E27FC236}">
                <a16:creationId xmlns:a16="http://schemas.microsoft.com/office/drawing/2014/main" id="{EDA77248-D97C-7425-2C5C-B169405752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BA1DC2-EBED-0BFC-C28A-85D007F6FFA2}"/>
              </a:ext>
            </a:extLst>
          </p:cNvPr>
          <p:cNvSpPr>
            <a:spLocks noGrp="1"/>
          </p:cNvSpPr>
          <p:nvPr>
            <p:ph type="sldNum" sz="quarter" idx="12"/>
          </p:nvPr>
        </p:nvSpPr>
        <p:spPr/>
        <p:txBody>
          <a:bodyPr/>
          <a:lstStyle/>
          <a:p>
            <a:fld id="{48FD3572-B86B-4083-B953-5D27BE9E57C8}" type="slidenum">
              <a:rPr lang="en-US" smtClean="0"/>
              <a:t>‹#›</a:t>
            </a:fld>
            <a:endParaRPr lang="en-US"/>
          </a:p>
        </p:txBody>
      </p:sp>
    </p:spTree>
    <p:extLst>
      <p:ext uri="{BB962C8B-B14F-4D97-AF65-F5344CB8AC3E}">
        <p14:creationId xmlns:p14="http://schemas.microsoft.com/office/powerpoint/2010/main" val="3098347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27B1CF-043C-6FAA-DEF3-500E6ADB97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43E6C6E-BF27-735E-5400-2158BECBF3B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99EF24-B8CC-9EBD-CF9D-64DA0517C0E7}"/>
              </a:ext>
            </a:extLst>
          </p:cNvPr>
          <p:cNvSpPr>
            <a:spLocks noGrp="1"/>
          </p:cNvSpPr>
          <p:nvPr>
            <p:ph type="dt" sz="half" idx="10"/>
          </p:nvPr>
        </p:nvSpPr>
        <p:spPr/>
        <p:txBody>
          <a:bodyPr/>
          <a:lstStyle/>
          <a:p>
            <a:r>
              <a:rPr lang="en-US"/>
              <a:t>7/21/2026</a:t>
            </a:r>
          </a:p>
        </p:txBody>
      </p:sp>
      <p:sp>
        <p:nvSpPr>
          <p:cNvPr id="5" name="Footer Placeholder 4">
            <a:extLst>
              <a:ext uri="{FF2B5EF4-FFF2-40B4-BE49-F238E27FC236}">
                <a16:creationId xmlns:a16="http://schemas.microsoft.com/office/drawing/2014/main" id="{65FDF701-AAF9-6AB9-6E02-F1A06A087A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C0D005-C31C-BBD6-BDB1-2A0BA55FFC60}"/>
              </a:ext>
            </a:extLst>
          </p:cNvPr>
          <p:cNvSpPr>
            <a:spLocks noGrp="1"/>
          </p:cNvSpPr>
          <p:nvPr>
            <p:ph type="sldNum" sz="quarter" idx="12"/>
          </p:nvPr>
        </p:nvSpPr>
        <p:spPr/>
        <p:txBody>
          <a:bodyPr/>
          <a:lstStyle/>
          <a:p>
            <a:fld id="{48FD3572-B86B-4083-B953-5D27BE9E57C8}" type="slidenum">
              <a:rPr lang="en-US" smtClean="0"/>
              <a:t>‹#›</a:t>
            </a:fld>
            <a:endParaRPr lang="en-US"/>
          </a:p>
        </p:txBody>
      </p:sp>
    </p:spTree>
    <p:extLst>
      <p:ext uri="{BB962C8B-B14F-4D97-AF65-F5344CB8AC3E}">
        <p14:creationId xmlns:p14="http://schemas.microsoft.com/office/powerpoint/2010/main" val="2186509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8608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F44B7-3D86-0F2F-1574-FDABA03B71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BC6B6F-40C7-90FF-BC4C-A717DB3FDFD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97AD88-65FE-D66E-64E8-E618F85EDB65}"/>
              </a:ext>
            </a:extLst>
          </p:cNvPr>
          <p:cNvSpPr>
            <a:spLocks noGrp="1"/>
          </p:cNvSpPr>
          <p:nvPr>
            <p:ph type="dt" sz="half" idx="10"/>
          </p:nvPr>
        </p:nvSpPr>
        <p:spPr/>
        <p:txBody>
          <a:bodyPr/>
          <a:lstStyle/>
          <a:p>
            <a:r>
              <a:rPr lang="en-US"/>
              <a:t>7/21/2026</a:t>
            </a:r>
          </a:p>
        </p:txBody>
      </p:sp>
      <p:sp>
        <p:nvSpPr>
          <p:cNvPr id="5" name="Footer Placeholder 4">
            <a:extLst>
              <a:ext uri="{FF2B5EF4-FFF2-40B4-BE49-F238E27FC236}">
                <a16:creationId xmlns:a16="http://schemas.microsoft.com/office/drawing/2014/main" id="{CBDD270B-697E-53B0-29CB-B0AE57F3FF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B37EE5-A717-6C78-0009-176EDA92F730}"/>
              </a:ext>
            </a:extLst>
          </p:cNvPr>
          <p:cNvSpPr>
            <a:spLocks noGrp="1"/>
          </p:cNvSpPr>
          <p:nvPr>
            <p:ph type="sldNum" sz="quarter" idx="12"/>
          </p:nvPr>
        </p:nvSpPr>
        <p:spPr/>
        <p:txBody>
          <a:bodyPr/>
          <a:lstStyle/>
          <a:p>
            <a:fld id="{48FD3572-B86B-4083-B953-5D27BE9E57C8}" type="slidenum">
              <a:rPr lang="en-US" smtClean="0"/>
              <a:t>‹#›</a:t>
            </a:fld>
            <a:endParaRPr lang="en-US"/>
          </a:p>
        </p:txBody>
      </p:sp>
    </p:spTree>
    <p:extLst>
      <p:ext uri="{BB962C8B-B14F-4D97-AF65-F5344CB8AC3E}">
        <p14:creationId xmlns:p14="http://schemas.microsoft.com/office/powerpoint/2010/main" val="854902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8E653-6952-5907-69F3-4D3A615C230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6F46A2F-DBA6-47F2-17D5-B99FBF76579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BBCB74-5230-AE2D-676E-3E0BA9B392CC}"/>
              </a:ext>
            </a:extLst>
          </p:cNvPr>
          <p:cNvSpPr>
            <a:spLocks noGrp="1"/>
          </p:cNvSpPr>
          <p:nvPr>
            <p:ph type="dt" sz="half" idx="10"/>
          </p:nvPr>
        </p:nvSpPr>
        <p:spPr/>
        <p:txBody>
          <a:bodyPr/>
          <a:lstStyle/>
          <a:p>
            <a:r>
              <a:rPr lang="en-US"/>
              <a:t>7/21/2026</a:t>
            </a:r>
          </a:p>
        </p:txBody>
      </p:sp>
      <p:sp>
        <p:nvSpPr>
          <p:cNvPr id="5" name="Footer Placeholder 4">
            <a:extLst>
              <a:ext uri="{FF2B5EF4-FFF2-40B4-BE49-F238E27FC236}">
                <a16:creationId xmlns:a16="http://schemas.microsoft.com/office/drawing/2014/main" id="{66CE223F-4055-7EEC-1C6E-D3911A9D92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45A38B-DD8C-5F9D-CCAA-80B88F8DEFE3}"/>
              </a:ext>
            </a:extLst>
          </p:cNvPr>
          <p:cNvSpPr>
            <a:spLocks noGrp="1"/>
          </p:cNvSpPr>
          <p:nvPr>
            <p:ph type="sldNum" sz="quarter" idx="12"/>
          </p:nvPr>
        </p:nvSpPr>
        <p:spPr/>
        <p:txBody>
          <a:bodyPr/>
          <a:lstStyle/>
          <a:p>
            <a:fld id="{48FD3572-B86B-4083-B953-5D27BE9E57C8}" type="slidenum">
              <a:rPr lang="en-US" smtClean="0"/>
              <a:t>‹#›</a:t>
            </a:fld>
            <a:endParaRPr lang="en-US"/>
          </a:p>
        </p:txBody>
      </p:sp>
    </p:spTree>
    <p:extLst>
      <p:ext uri="{BB962C8B-B14F-4D97-AF65-F5344CB8AC3E}">
        <p14:creationId xmlns:p14="http://schemas.microsoft.com/office/powerpoint/2010/main" val="2981574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7B42B-E4F2-DD46-157A-D80DF9D750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974755-D11F-6AA7-C06F-78E5C6E66B5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49D4885-BFD2-F026-FBF2-FEC30D9F2F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594ABFE-FE26-3845-4601-2B3D5B33BD0B}"/>
              </a:ext>
            </a:extLst>
          </p:cNvPr>
          <p:cNvSpPr>
            <a:spLocks noGrp="1"/>
          </p:cNvSpPr>
          <p:nvPr>
            <p:ph type="dt" sz="half" idx="10"/>
          </p:nvPr>
        </p:nvSpPr>
        <p:spPr/>
        <p:txBody>
          <a:bodyPr/>
          <a:lstStyle/>
          <a:p>
            <a:r>
              <a:rPr lang="en-US"/>
              <a:t>7/21/2026</a:t>
            </a:r>
          </a:p>
        </p:txBody>
      </p:sp>
      <p:sp>
        <p:nvSpPr>
          <p:cNvPr id="6" name="Footer Placeholder 5">
            <a:extLst>
              <a:ext uri="{FF2B5EF4-FFF2-40B4-BE49-F238E27FC236}">
                <a16:creationId xmlns:a16="http://schemas.microsoft.com/office/drawing/2014/main" id="{C16D09A4-FB2F-D5F2-FF64-28479B4F4C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230D99-F70D-8C98-7947-2DFC1FAFB72D}"/>
              </a:ext>
            </a:extLst>
          </p:cNvPr>
          <p:cNvSpPr>
            <a:spLocks noGrp="1"/>
          </p:cNvSpPr>
          <p:nvPr>
            <p:ph type="sldNum" sz="quarter" idx="12"/>
          </p:nvPr>
        </p:nvSpPr>
        <p:spPr/>
        <p:txBody>
          <a:bodyPr/>
          <a:lstStyle/>
          <a:p>
            <a:fld id="{48FD3572-B86B-4083-B953-5D27BE9E57C8}" type="slidenum">
              <a:rPr lang="en-US" smtClean="0"/>
              <a:t>‹#›</a:t>
            </a:fld>
            <a:endParaRPr lang="en-US"/>
          </a:p>
        </p:txBody>
      </p:sp>
    </p:spTree>
    <p:extLst>
      <p:ext uri="{BB962C8B-B14F-4D97-AF65-F5344CB8AC3E}">
        <p14:creationId xmlns:p14="http://schemas.microsoft.com/office/powerpoint/2010/main" val="2705042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60507-800C-6139-F792-9E98EBD783F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FA8A72-904E-1DF8-8B6E-3DA64B4F2C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416570-65C3-771F-721A-B7E732876F2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1659075-A2B5-31AA-C6D0-123C1572D8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BEEE5E5-8B9E-F11E-785F-5BB6AD06D5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891ED3-5CA1-6DA1-90E1-2D579FC882A1}"/>
              </a:ext>
            </a:extLst>
          </p:cNvPr>
          <p:cNvSpPr>
            <a:spLocks noGrp="1"/>
          </p:cNvSpPr>
          <p:nvPr>
            <p:ph type="dt" sz="half" idx="10"/>
          </p:nvPr>
        </p:nvSpPr>
        <p:spPr/>
        <p:txBody>
          <a:bodyPr/>
          <a:lstStyle/>
          <a:p>
            <a:r>
              <a:rPr lang="en-US"/>
              <a:t>7/21/2026</a:t>
            </a:r>
          </a:p>
        </p:txBody>
      </p:sp>
      <p:sp>
        <p:nvSpPr>
          <p:cNvPr id="8" name="Footer Placeholder 7">
            <a:extLst>
              <a:ext uri="{FF2B5EF4-FFF2-40B4-BE49-F238E27FC236}">
                <a16:creationId xmlns:a16="http://schemas.microsoft.com/office/drawing/2014/main" id="{C0BC3FEF-1891-6CB8-8978-D3AD9DB94C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154DE8-4578-37E7-B714-E985B9CE304F}"/>
              </a:ext>
            </a:extLst>
          </p:cNvPr>
          <p:cNvSpPr>
            <a:spLocks noGrp="1"/>
          </p:cNvSpPr>
          <p:nvPr>
            <p:ph type="sldNum" sz="quarter" idx="12"/>
          </p:nvPr>
        </p:nvSpPr>
        <p:spPr/>
        <p:txBody>
          <a:bodyPr/>
          <a:lstStyle/>
          <a:p>
            <a:fld id="{48FD3572-B86B-4083-B953-5D27BE9E57C8}" type="slidenum">
              <a:rPr lang="en-US" smtClean="0"/>
              <a:t>‹#›</a:t>
            </a:fld>
            <a:endParaRPr lang="en-US"/>
          </a:p>
        </p:txBody>
      </p:sp>
    </p:spTree>
    <p:extLst>
      <p:ext uri="{BB962C8B-B14F-4D97-AF65-F5344CB8AC3E}">
        <p14:creationId xmlns:p14="http://schemas.microsoft.com/office/powerpoint/2010/main" val="233554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74CA4-DC81-7150-11D0-8C5A57CD424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600BC0-6273-A78C-5B3C-CC66E92DC79B}"/>
              </a:ext>
            </a:extLst>
          </p:cNvPr>
          <p:cNvSpPr>
            <a:spLocks noGrp="1"/>
          </p:cNvSpPr>
          <p:nvPr>
            <p:ph type="dt" sz="half" idx="10"/>
          </p:nvPr>
        </p:nvSpPr>
        <p:spPr/>
        <p:txBody>
          <a:bodyPr/>
          <a:lstStyle/>
          <a:p>
            <a:r>
              <a:rPr lang="en-US"/>
              <a:t>7/21/2026</a:t>
            </a:r>
          </a:p>
        </p:txBody>
      </p:sp>
      <p:sp>
        <p:nvSpPr>
          <p:cNvPr id="4" name="Footer Placeholder 3">
            <a:extLst>
              <a:ext uri="{FF2B5EF4-FFF2-40B4-BE49-F238E27FC236}">
                <a16:creationId xmlns:a16="http://schemas.microsoft.com/office/drawing/2014/main" id="{C68DB967-04F5-425B-A2D8-6E2C6F68B66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5A9445-A378-6CD3-8DF6-E98337E73E0D}"/>
              </a:ext>
            </a:extLst>
          </p:cNvPr>
          <p:cNvSpPr>
            <a:spLocks noGrp="1"/>
          </p:cNvSpPr>
          <p:nvPr>
            <p:ph type="sldNum" sz="quarter" idx="12"/>
          </p:nvPr>
        </p:nvSpPr>
        <p:spPr/>
        <p:txBody>
          <a:bodyPr/>
          <a:lstStyle/>
          <a:p>
            <a:fld id="{48FD3572-B86B-4083-B953-5D27BE9E57C8}" type="slidenum">
              <a:rPr lang="en-US" smtClean="0"/>
              <a:t>‹#›</a:t>
            </a:fld>
            <a:endParaRPr lang="en-US"/>
          </a:p>
        </p:txBody>
      </p:sp>
    </p:spTree>
    <p:extLst>
      <p:ext uri="{BB962C8B-B14F-4D97-AF65-F5344CB8AC3E}">
        <p14:creationId xmlns:p14="http://schemas.microsoft.com/office/powerpoint/2010/main" val="3934031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402CDB-9C47-094C-2B77-2D3ABFD2A611}"/>
              </a:ext>
            </a:extLst>
          </p:cNvPr>
          <p:cNvSpPr>
            <a:spLocks noGrp="1"/>
          </p:cNvSpPr>
          <p:nvPr>
            <p:ph type="dt" sz="half" idx="10"/>
          </p:nvPr>
        </p:nvSpPr>
        <p:spPr/>
        <p:txBody>
          <a:bodyPr/>
          <a:lstStyle/>
          <a:p>
            <a:r>
              <a:rPr lang="en-US"/>
              <a:t>7/21/2026</a:t>
            </a:r>
          </a:p>
        </p:txBody>
      </p:sp>
      <p:sp>
        <p:nvSpPr>
          <p:cNvPr id="3" name="Footer Placeholder 2">
            <a:extLst>
              <a:ext uri="{FF2B5EF4-FFF2-40B4-BE49-F238E27FC236}">
                <a16:creationId xmlns:a16="http://schemas.microsoft.com/office/drawing/2014/main" id="{84D4A439-47F0-1068-D6A0-4912C7346D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FB373AF-1A8F-BA2F-B10D-AFD00870C43F}"/>
              </a:ext>
            </a:extLst>
          </p:cNvPr>
          <p:cNvSpPr>
            <a:spLocks noGrp="1"/>
          </p:cNvSpPr>
          <p:nvPr>
            <p:ph type="sldNum" sz="quarter" idx="12"/>
          </p:nvPr>
        </p:nvSpPr>
        <p:spPr/>
        <p:txBody>
          <a:bodyPr/>
          <a:lstStyle/>
          <a:p>
            <a:fld id="{48FD3572-B86B-4083-B953-5D27BE9E57C8}" type="slidenum">
              <a:rPr lang="en-US" smtClean="0"/>
              <a:t>‹#›</a:t>
            </a:fld>
            <a:endParaRPr lang="en-US"/>
          </a:p>
        </p:txBody>
      </p:sp>
    </p:spTree>
    <p:extLst>
      <p:ext uri="{BB962C8B-B14F-4D97-AF65-F5344CB8AC3E}">
        <p14:creationId xmlns:p14="http://schemas.microsoft.com/office/powerpoint/2010/main" val="1078504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EAE2F-179B-3B5D-1C8F-B1E815BFB0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ABDB4B0-0458-661F-A49A-7D772ECC98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E842CA8-648D-D76A-424B-EFD4AF3180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28C621-2D2D-8DEA-2E30-AC358234A0DE}"/>
              </a:ext>
            </a:extLst>
          </p:cNvPr>
          <p:cNvSpPr>
            <a:spLocks noGrp="1"/>
          </p:cNvSpPr>
          <p:nvPr>
            <p:ph type="dt" sz="half" idx="10"/>
          </p:nvPr>
        </p:nvSpPr>
        <p:spPr/>
        <p:txBody>
          <a:bodyPr/>
          <a:lstStyle/>
          <a:p>
            <a:r>
              <a:rPr lang="en-US"/>
              <a:t>7/21/2026</a:t>
            </a:r>
          </a:p>
        </p:txBody>
      </p:sp>
      <p:sp>
        <p:nvSpPr>
          <p:cNvPr id="6" name="Footer Placeholder 5">
            <a:extLst>
              <a:ext uri="{FF2B5EF4-FFF2-40B4-BE49-F238E27FC236}">
                <a16:creationId xmlns:a16="http://schemas.microsoft.com/office/drawing/2014/main" id="{8AB79ABD-AD7B-2AE4-3300-6DD0C3C373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6DE073-5A30-74BD-7E12-7E7005152B55}"/>
              </a:ext>
            </a:extLst>
          </p:cNvPr>
          <p:cNvSpPr>
            <a:spLocks noGrp="1"/>
          </p:cNvSpPr>
          <p:nvPr>
            <p:ph type="sldNum" sz="quarter" idx="12"/>
          </p:nvPr>
        </p:nvSpPr>
        <p:spPr/>
        <p:txBody>
          <a:bodyPr/>
          <a:lstStyle/>
          <a:p>
            <a:fld id="{48FD3572-B86B-4083-B953-5D27BE9E57C8}" type="slidenum">
              <a:rPr lang="en-US" smtClean="0"/>
              <a:t>‹#›</a:t>
            </a:fld>
            <a:endParaRPr lang="en-US"/>
          </a:p>
        </p:txBody>
      </p:sp>
    </p:spTree>
    <p:extLst>
      <p:ext uri="{BB962C8B-B14F-4D97-AF65-F5344CB8AC3E}">
        <p14:creationId xmlns:p14="http://schemas.microsoft.com/office/powerpoint/2010/main" val="1627085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52851-EC91-2EF0-1A5A-DE970B5BE4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3C32E0-2744-514A-FEC7-1D38E1DB43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BFE8982-6C34-E052-EA74-95BBECEEEF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139590-2523-FCEB-5474-0FEA487D40FC}"/>
              </a:ext>
            </a:extLst>
          </p:cNvPr>
          <p:cNvSpPr>
            <a:spLocks noGrp="1"/>
          </p:cNvSpPr>
          <p:nvPr>
            <p:ph type="dt" sz="half" idx="10"/>
          </p:nvPr>
        </p:nvSpPr>
        <p:spPr/>
        <p:txBody>
          <a:bodyPr/>
          <a:lstStyle/>
          <a:p>
            <a:r>
              <a:rPr lang="en-US"/>
              <a:t>7/21/2026</a:t>
            </a:r>
          </a:p>
        </p:txBody>
      </p:sp>
      <p:sp>
        <p:nvSpPr>
          <p:cNvPr id="6" name="Footer Placeholder 5">
            <a:extLst>
              <a:ext uri="{FF2B5EF4-FFF2-40B4-BE49-F238E27FC236}">
                <a16:creationId xmlns:a16="http://schemas.microsoft.com/office/drawing/2014/main" id="{70D9092D-A8BC-802F-07F8-9D5E1BC606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46BE2A-76A0-82A6-9B77-FD1F5C167846}"/>
              </a:ext>
            </a:extLst>
          </p:cNvPr>
          <p:cNvSpPr>
            <a:spLocks noGrp="1"/>
          </p:cNvSpPr>
          <p:nvPr>
            <p:ph type="sldNum" sz="quarter" idx="12"/>
          </p:nvPr>
        </p:nvSpPr>
        <p:spPr/>
        <p:txBody>
          <a:bodyPr/>
          <a:lstStyle/>
          <a:p>
            <a:fld id="{48FD3572-B86B-4083-B953-5D27BE9E57C8}" type="slidenum">
              <a:rPr lang="en-US" smtClean="0"/>
              <a:t>‹#›</a:t>
            </a:fld>
            <a:endParaRPr lang="en-US"/>
          </a:p>
        </p:txBody>
      </p:sp>
    </p:spTree>
    <p:extLst>
      <p:ext uri="{BB962C8B-B14F-4D97-AF65-F5344CB8AC3E}">
        <p14:creationId xmlns:p14="http://schemas.microsoft.com/office/powerpoint/2010/main" val="474383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918253-EC90-1385-E6A0-98D60106F5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3FA821B-51D5-03F7-91E2-8CDFE75D5C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4B058-AACF-15A4-5810-D4479F321C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a:t>7/21/2026</a:t>
            </a:r>
          </a:p>
        </p:txBody>
      </p:sp>
      <p:sp>
        <p:nvSpPr>
          <p:cNvPr id="5" name="Footer Placeholder 4">
            <a:extLst>
              <a:ext uri="{FF2B5EF4-FFF2-40B4-BE49-F238E27FC236}">
                <a16:creationId xmlns:a16="http://schemas.microsoft.com/office/drawing/2014/main" id="{27B86963-001F-CB88-F44F-2DD7A4CF59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65E1D8F-2DB0-0211-6CFD-51A249B757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FD3572-B86B-4083-B953-5D27BE9E57C8}" type="slidenum">
              <a:rPr lang="en-US" smtClean="0"/>
              <a:t>‹#›</a:t>
            </a:fld>
            <a:endParaRPr lang="en-US"/>
          </a:p>
        </p:txBody>
      </p:sp>
    </p:spTree>
    <p:extLst>
      <p:ext uri="{BB962C8B-B14F-4D97-AF65-F5344CB8AC3E}">
        <p14:creationId xmlns:p14="http://schemas.microsoft.com/office/powerpoint/2010/main" val="2071636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hyperlink" Target="https://fity.club/lists/suggestions/lawson-state/"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s://medicaid.ms.gov/wp-content/uploads/2025/07/Title-23-Part-208-HCBS-LTC-eff.-7.1.2025.pdf"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5.xml.rels><?xml version="1.0" encoding="UTF-8" standalone="yes"?>
<Relationships xmlns="http://schemas.openxmlformats.org/package/2006/relationships"><Relationship Id="rId8" Type="http://schemas.openxmlformats.org/officeDocument/2006/relationships/hyperlink" Target="https://medicaid.ms.gov/wp-content/uploads/2026/03/Designated-Worksite-Form-3.12.26.pdf" TargetMode="External"/><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hyperlink" Target="https://msdh.ms.gov/page/30,0,206.html"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mailto:CHRCUnit@msdh.ms.gov" TargetMode="External"/><Relationship Id="rId7" Type="http://schemas.openxmlformats.org/officeDocument/2006/relationships/hyperlink" Target="https://msdh.ms.gov/page/30,0,206.html"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8.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hyperlink" Target="https://gcc02.safelinks.protection.outlook.com/?url=https%3A%2F%2Fexclusions.oig.hhs.gov%2F&amp;data=04%7C01%7CHCBSProviders%40medicaid.ms.gov%7C9750bd2a5d424377f03a08d960e19709%7Ca56c16c8a5294e06b1c945d508738292%7C0%7C0%7C637647344969114087%7CUnknown%7CTWFpbGZsb3d8eyJWIjoiMC4wLjAwMDAiLCJQIjoiV2luMzIiLCJBTiI6Ik1haWwiLCJXVCI6Mn0%3D%7C1000&amp;sdata=hPyz1ASkD5lZBkLx4b6K6KlYiMDXzLJWL%2BB6gkookrw%3D&amp;reserved=0" TargetMode="External"/><Relationship Id="rId7" Type="http://schemas.openxmlformats.org/officeDocument/2006/relationships/diagramQuickStyle" Target="../diagrams/quickStyle9.xm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diagramLayout" Target="../diagrams/layout9.xml"/><Relationship Id="rId5" Type="http://schemas.openxmlformats.org/officeDocument/2006/relationships/diagramData" Target="../diagrams/data9.xml"/><Relationship Id="rId4" Type="http://schemas.openxmlformats.org/officeDocument/2006/relationships/hyperlink" Target="https://ms.tmutest.com/search" TargetMode="External"/><Relationship Id="rId9" Type="http://schemas.microsoft.com/office/2007/relationships/diagramDrawing" Target="../diagrams/drawing9.xml"/></Relationships>
</file>

<file path=ppt/slides/_rels/slide3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27.svg"/></Relationships>
</file>

<file path=ppt/slides/_rels/slide32.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10" Type="http://schemas.openxmlformats.org/officeDocument/2006/relationships/image" Target="../media/image13.png"/><Relationship Id="rId4" Type="http://schemas.openxmlformats.org/officeDocument/2006/relationships/diagramLayout" Target="../diagrams/layout10.xml"/><Relationship Id="rId9" Type="http://schemas.openxmlformats.org/officeDocument/2006/relationships/image" Target="../media/image29.svg"/></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www.hhaexchange.com/info-hub/mississippi" TargetMode="External"/><Relationship Id="rId7"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hyperlink" Target="https://medicaid.ms.gov/wp-content/uploads/2026/04/Title-23-Part-200-General-Provider-Information-eff-04.01.26.pdf"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knowledge.hhaexchange.com/enterprise/Content/Support/Client-Support-Portal.htm" TargetMode="External"/><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hyperlink" Target="https://knowledge.hhaexchange.com/enterprise/Content/Documentation/Patient/FAQ-Pat-N-Comm-Msg-Ctr-S.htm?Highlight=message%20center" TargetMode="External"/><Relationship Id="rId4" Type="http://schemas.openxmlformats.org/officeDocument/2006/relationships/hyperlink" Target="mailto:EVV@Medicaid.MS.Gov" TargetMode="External"/></Relationships>
</file>

<file path=ppt/slides/_rels/slide42.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notesSlide" Target="../notesSlides/notesSlide39.xml"/><Relationship Id="rId7" Type="http://schemas.openxmlformats.org/officeDocument/2006/relationships/diagramColors" Target="../diagrams/colors11.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 Id="rId9" Type="http://schemas.openxmlformats.org/officeDocument/2006/relationships/image" Target="../media/image38.png"/></Relationships>
</file>

<file path=ppt/slides/_rels/slide43.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41.svg"/><Relationship Id="rId4" Type="http://schemas.openxmlformats.org/officeDocument/2006/relationships/image" Target="../media/image40.svg"/></Relationships>
</file>

<file path=ppt/slides/_rels/slide44.xml.rels><?xml version="1.0" encoding="UTF-8" standalone="yes"?>
<Relationships xmlns="http://schemas.openxmlformats.org/package/2006/relationships"><Relationship Id="rId3" Type="http://schemas.openxmlformats.org/officeDocument/2006/relationships/hyperlink" Target="https://medicaid.ms.gov/hcbs-waiver-providers/" TargetMode="External"/><Relationship Id="rId2" Type="http://schemas.openxmlformats.org/officeDocument/2006/relationships/notesSlide" Target="../notesSlides/notesSlide41.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42.png"/></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4.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5.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13.png"/><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hyperlink" Target="https://medicaid.ms.gov/wp-content/uploads/2023/06/Notice-Regarding-Relatives-as-DCWs-Updated-6.20.23.pdf" TargetMode="External"/><Relationship Id="rId5" Type="http://schemas.openxmlformats.org/officeDocument/2006/relationships/hyperlink" Target="https://medicaid.ms.gov/wp-content/uploads/2025/08/Qualifying-Relative-DCW-Questionnaire-Updated-8.8.25.pdf" TargetMode="External"/><Relationship Id="rId4" Type="http://schemas.openxmlformats.org/officeDocument/2006/relationships/hyperlink" Target="https://medicaid.ms.gov/wp-content/uploads/2023/06/Qualifying-Relative-DCW-Questionnaire-Updated-6.20.23.pdf" TargetMode="Externa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7.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hyperlink" Target="https://medicaid.ms.gov/wp-content/uploads/2025/07/PCS-IHR-Office-Review-Form-7.23.25.pdf"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8.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hyperlink" Target="https://medicaid.ms.gov/wp-content/uploads/2023/05/Employee-File-Checklist-5.17.23.pdf"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9.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hyperlink" Target="https://medicaid.ms.gov/wp-content/uploads/2025/06/Employee-Performance-Appraisal.pdf"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0.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hyperlink" Target="https://medicaid.ms.gov/wp-content/uploads/2023/06/HCBS-Provider-Health-Self-Attestation.pdf"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1.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hyperlink" Target="https://medicaid.ms.gov/wp-content/uploads/2022/12/PCS.IHR-Participant-File-Checklist.pdf"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2.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hyperlink" Target="https://medicaid.ms.gov/wp-content/uploads/2022/05/PCS-IHR-Supervisory-Visit-Form-1.pdf" TargetMode="External"/></Relationships>
</file>

<file path=ppt/slides/_rels/slide5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3.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5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13.pn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hyperlink" Target="https://www.mississippiaccesstocare.org/HelpInfo/ContactUs" TargetMode="External"/><Relationship Id="rId5" Type="http://schemas.openxmlformats.org/officeDocument/2006/relationships/image" Target="../media/image56.png"/><Relationship Id="rId4" Type="http://schemas.openxmlformats.org/officeDocument/2006/relationships/hyperlink" Target="http://mspdds.org/pdd-services/"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svg"/><Relationship Id="rId7" Type="http://schemas.microsoft.com/office/2007/relationships/hdphoto" Target="../media/hdphoto2.wd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2.svg"/></Relationships>
</file>

<file path=ppt/slides/_rels/slide6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7.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9.png"/></Relationships>
</file>

<file path=ppt/slides/_rels/slide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6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4.xml.rels><?xml version="1.0" encoding="UTF-8" standalone="yes"?>
<Relationships xmlns="http://schemas.openxmlformats.org/package/2006/relationships"><Relationship Id="rId3" Type="http://schemas.openxmlformats.org/officeDocument/2006/relationships/hyperlink" Target="https://www.youtube.com/watch?v=DbQtKgLNy5M" TargetMode="External"/><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image" Target="../media/image8.png"/><Relationship Id="rId4" Type="http://schemas.openxmlformats.org/officeDocument/2006/relationships/hyperlink" Target="https://www.youtube.com/watch?v=lLeapclHFHs" TargetMode="External"/></Relationships>
</file>

<file path=ppt/slides/_rels/slide65.xml.rels><?xml version="1.0" encoding="UTF-8" standalone="yes"?>
<Relationships xmlns="http://schemas.openxmlformats.org/package/2006/relationships"><Relationship Id="rId8" Type="http://schemas.openxmlformats.org/officeDocument/2006/relationships/hyperlink" Target="https://app.smartsheet.com/b/form/224d528a39a34cef97236ac6fc01ccee" TargetMode="External"/><Relationship Id="rId3" Type="http://schemas.openxmlformats.org/officeDocument/2006/relationships/image" Target="../media/image63.png"/><Relationship Id="rId7" Type="http://schemas.openxmlformats.org/officeDocument/2006/relationships/image" Target="../media/image67.svg"/><Relationship Id="rId2" Type="http://schemas.openxmlformats.org/officeDocument/2006/relationships/notesSlide" Target="../notesSlides/notesSlide61.xml"/><Relationship Id="rId1" Type="http://schemas.openxmlformats.org/officeDocument/2006/relationships/slideLayout" Target="../slideLayouts/slideLayout4.xml"/><Relationship Id="rId6" Type="http://schemas.openxmlformats.org/officeDocument/2006/relationships/image" Target="../media/image66.svg"/><Relationship Id="rId5" Type="http://schemas.openxmlformats.org/officeDocument/2006/relationships/image" Target="../media/image65.svg"/><Relationship Id="rId4" Type="http://schemas.openxmlformats.org/officeDocument/2006/relationships/image" Target="../media/image64.svg"/><Relationship Id="rId9" Type="http://schemas.openxmlformats.org/officeDocument/2006/relationships/image" Target="../media/image60.png"/></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67.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62.xml"/><Relationship Id="rId1" Type="http://schemas.openxmlformats.org/officeDocument/2006/relationships/slideLayout" Target="../slideLayouts/slideLayout4.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68.xml.rels><?xml version="1.0" encoding="UTF-8" standalone="yes"?>
<Relationships xmlns="http://schemas.openxmlformats.org/package/2006/relationships"><Relationship Id="rId3" Type="http://schemas.openxmlformats.org/officeDocument/2006/relationships/hyperlink" Target="https://www.cms.gov/medicare/enrollment-renewal/providers-suppliers" TargetMode="External"/><Relationship Id="rId2" Type="http://schemas.openxmlformats.org/officeDocument/2006/relationships/notesSlide" Target="../notesSlides/notesSlide63.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9.png"/></Relationships>
</file>

<file path=ppt/slides/_rels/slide7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5.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7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6.xml"/><Relationship Id="rId1" Type="http://schemas.openxmlformats.org/officeDocument/2006/relationships/slideLayout" Target="../slideLayouts/slideLayout5.xml"/><Relationship Id="rId6" Type="http://schemas.openxmlformats.org/officeDocument/2006/relationships/image" Target="../media/image60.png"/><Relationship Id="rId5" Type="http://schemas.openxmlformats.org/officeDocument/2006/relationships/image" Target="../media/image8.png"/><Relationship Id="rId4" Type="http://schemas.openxmlformats.org/officeDocument/2006/relationships/image" Target="../media/image71.png"/></Relationships>
</file>

<file path=ppt/slides/_rels/slide7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7.xml"/><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73.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hyperlink" Target="https://help.yahoo.com/kb/add-edit-delete-contacts-yahoo-mail-sln28059.html" TargetMode="External"/><Relationship Id="rId7" Type="http://schemas.openxmlformats.org/officeDocument/2006/relationships/hyperlink" Target="https://support.microsoft.com/en-us/outlook/mail/add-recipients-to-the-safe-senders-list-in-outlook" TargetMode="External"/><Relationship Id="rId2" Type="http://schemas.openxmlformats.org/officeDocument/2006/relationships/notesSlide" Target="../notesSlides/notesSlide68.xml"/><Relationship Id="rId1" Type="http://schemas.openxmlformats.org/officeDocument/2006/relationships/slideLayout" Target="../slideLayouts/slideLayout7.xml"/><Relationship Id="rId6" Type="http://schemas.openxmlformats.org/officeDocument/2006/relationships/hyperlink" Target="https://www.att.com/support/article/email-support/KM1049062/" TargetMode="External"/><Relationship Id="rId11" Type="http://schemas.openxmlformats.org/officeDocument/2006/relationships/image" Target="../media/image60.png"/><Relationship Id="rId5" Type="http://schemas.openxmlformats.org/officeDocument/2006/relationships/hyperlink" Target="https://help.aol.com/articles/add-edit-or-delete-contacts-in-aol-mail" TargetMode="External"/><Relationship Id="rId10" Type="http://schemas.openxmlformats.org/officeDocument/2006/relationships/image" Target="../media/image8.png"/><Relationship Id="rId4" Type="http://schemas.openxmlformats.org/officeDocument/2006/relationships/hyperlink" Target="https://support.google.com/contacts/answer/1069522?hl=en&amp;co=GENIE.Platform%3DDesktop" TargetMode="External"/><Relationship Id="rId9" Type="http://schemas.microsoft.com/office/2007/relationships/hdphoto" Target="../media/hdphoto4.wdp"/></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69.xml"/><Relationship Id="rId7" Type="http://schemas.openxmlformats.org/officeDocument/2006/relationships/image" Target="../media/image60.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8.png"/><Relationship Id="rId5" Type="http://schemas.microsoft.com/office/2007/relationships/hdphoto" Target="../media/hdphoto5.wdp"/><Relationship Id="rId4" Type="http://schemas.openxmlformats.org/officeDocument/2006/relationships/image" Target="../media/image73.png"/></Relationships>
</file>

<file path=ppt/slides/_rels/slide75.xml.rels><?xml version="1.0" encoding="UTF-8" standalone="yes"?>
<Relationships xmlns="http://schemas.openxmlformats.org/package/2006/relationships"><Relationship Id="rId8" Type="http://schemas.openxmlformats.org/officeDocument/2006/relationships/diagramColors" Target="../diagrams/colors14.xml"/><Relationship Id="rId3" Type="http://schemas.openxmlformats.org/officeDocument/2006/relationships/image" Target="../media/image74.png"/><Relationship Id="rId7" Type="http://schemas.openxmlformats.org/officeDocument/2006/relationships/diagramQuickStyle" Target="../diagrams/quickStyle14.xml"/><Relationship Id="rId2" Type="http://schemas.openxmlformats.org/officeDocument/2006/relationships/notesSlide" Target="../notesSlides/notesSlide70.xml"/><Relationship Id="rId1" Type="http://schemas.openxmlformats.org/officeDocument/2006/relationships/slideLayout" Target="../slideLayouts/slideLayout7.xml"/><Relationship Id="rId6" Type="http://schemas.openxmlformats.org/officeDocument/2006/relationships/diagramLayout" Target="../diagrams/layout14.xml"/><Relationship Id="rId5" Type="http://schemas.openxmlformats.org/officeDocument/2006/relationships/diagramData" Target="../diagrams/data14.xml"/><Relationship Id="rId10" Type="http://schemas.openxmlformats.org/officeDocument/2006/relationships/image" Target="../media/image76.png"/><Relationship Id="rId4" Type="http://schemas.openxmlformats.org/officeDocument/2006/relationships/image" Target="../media/image75.png"/><Relationship Id="rId9" Type="http://schemas.microsoft.com/office/2007/relationships/diagramDrawing" Target="../diagrams/drawing14.xml"/></Relationships>
</file>

<file path=ppt/slides/_rels/slide76.xml.rels><?xml version="1.0" encoding="UTF-8" standalone="yes"?>
<Relationships xmlns="http://schemas.openxmlformats.org/package/2006/relationships"><Relationship Id="rId8" Type="http://schemas.openxmlformats.org/officeDocument/2006/relationships/hyperlink" Target="https://medicaid.ms.gov/wp-content/uploads/2026/02/ED-Reportable-Incidents-Fillable-Form-2.26.21.pdf" TargetMode="External"/><Relationship Id="rId3" Type="http://schemas.openxmlformats.org/officeDocument/2006/relationships/image" Target="../media/image77.png"/><Relationship Id="rId7" Type="http://schemas.openxmlformats.org/officeDocument/2006/relationships/image" Target="../media/image13.png"/><Relationship Id="rId2" Type="http://schemas.openxmlformats.org/officeDocument/2006/relationships/notesSlide" Target="../notesSlides/notesSlide71.xml"/><Relationship Id="rId1" Type="http://schemas.openxmlformats.org/officeDocument/2006/relationships/slideLayout" Target="../slideLayouts/slideLayout7.xml"/><Relationship Id="rId6" Type="http://schemas.openxmlformats.org/officeDocument/2006/relationships/hyperlink" Target="https://www.mdhs.ms.gov/aging/adult-protective-services/" TargetMode="External"/><Relationship Id="rId5" Type="http://schemas.openxmlformats.org/officeDocument/2006/relationships/image" Target="../media/image79.png"/><Relationship Id="rId4" Type="http://schemas.openxmlformats.org/officeDocument/2006/relationships/image" Target="../media/image78.svg"/><Relationship Id="rId9" Type="http://schemas.openxmlformats.org/officeDocument/2006/relationships/image" Target="../media/image8.png"/></Relationships>
</file>

<file path=ppt/slides/_rels/slide7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hyperlink" Target="http://www.cms.gov/Medicare-Medicaid-Coordination/Fraud-Prevention/Medicaid-Integrity-Education/edmic-landing.html" TargetMode="External"/><Relationship Id="rId2" Type="http://schemas.openxmlformats.org/officeDocument/2006/relationships/notesSlide" Target="../notesSlides/notesSlide72.xml"/><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81.png"/><Relationship Id="rId4" Type="http://schemas.openxmlformats.org/officeDocument/2006/relationships/image" Target="../media/image8.png"/></Relationships>
</file>

<file path=ppt/slides/_rels/slide79.xml.rels><?xml version="1.0" encoding="UTF-8" standalone="yes"?>
<Relationships xmlns="http://schemas.openxmlformats.org/package/2006/relationships"><Relationship Id="rId8" Type="http://schemas.openxmlformats.org/officeDocument/2006/relationships/diagramQuickStyle" Target="../diagrams/quickStyle15.xml"/><Relationship Id="rId3" Type="http://schemas.openxmlformats.org/officeDocument/2006/relationships/image" Target="../media/image82.png"/><Relationship Id="rId7" Type="http://schemas.openxmlformats.org/officeDocument/2006/relationships/diagramLayout" Target="../diagrams/layout15.xml"/><Relationship Id="rId2" Type="http://schemas.openxmlformats.org/officeDocument/2006/relationships/notesSlide" Target="../notesSlides/notesSlide73.xml"/><Relationship Id="rId1" Type="http://schemas.openxmlformats.org/officeDocument/2006/relationships/slideLayout" Target="../slideLayouts/slideLayout7.xml"/><Relationship Id="rId6" Type="http://schemas.openxmlformats.org/officeDocument/2006/relationships/diagramData" Target="../diagrams/data15.xml"/><Relationship Id="rId5" Type="http://schemas.openxmlformats.org/officeDocument/2006/relationships/image" Target="../media/image84.png"/><Relationship Id="rId10" Type="http://schemas.microsoft.com/office/2007/relationships/diagramDrawing" Target="../diagrams/drawing15.xml"/><Relationship Id="rId4" Type="http://schemas.openxmlformats.org/officeDocument/2006/relationships/image" Target="../media/image83.png"/><Relationship Id="rId9" Type="http://schemas.openxmlformats.org/officeDocument/2006/relationships/diagramColors" Target="../diagrams/colors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diagramLayout" Target="../diagrams/layout16.xml"/><Relationship Id="rId7" Type="http://schemas.openxmlformats.org/officeDocument/2006/relationships/image" Target="../media/image85.png"/><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10" Type="http://schemas.openxmlformats.org/officeDocument/2006/relationships/image" Target="../media/image88.png"/><Relationship Id="rId4" Type="http://schemas.openxmlformats.org/officeDocument/2006/relationships/diagramQuickStyle" Target="../diagrams/quickStyle16.xml"/><Relationship Id="rId9" Type="http://schemas.openxmlformats.org/officeDocument/2006/relationships/image" Target="../media/image87.png"/></Relationships>
</file>

<file path=ppt/slides/_rels/slide8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diagramLayout" Target="../diagrams/layout17.xml"/><Relationship Id="rId7" Type="http://schemas.openxmlformats.org/officeDocument/2006/relationships/image" Target="../media/image89.png"/><Relationship Id="rId2" Type="http://schemas.openxmlformats.org/officeDocument/2006/relationships/diagramData" Target="../diagrams/data17.xml"/><Relationship Id="rId1" Type="http://schemas.openxmlformats.org/officeDocument/2006/relationships/slideLayout" Target="../slideLayouts/slideLayout7.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 Id="rId9" Type="http://schemas.openxmlformats.org/officeDocument/2006/relationships/image" Target="../media/image91.png"/></Relationships>
</file>

<file path=ppt/slides/_rels/slide82.xml.rels><?xml version="1.0" encoding="UTF-8" standalone="yes"?>
<Relationships xmlns="http://schemas.openxmlformats.org/package/2006/relationships"><Relationship Id="rId8" Type="http://schemas.openxmlformats.org/officeDocument/2006/relationships/hyperlink" Target="https://www.dol.gov/sites/dolgov/files/WHD/legacy/files/homecare_guide.pdf" TargetMode="External"/><Relationship Id="rId3" Type="http://schemas.openxmlformats.org/officeDocument/2006/relationships/hyperlink" Target="https://medicaid.ms.gov/hcbs-waiver-providers/" TargetMode="External"/><Relationship Id="rId7" Type="http://schemas.openxmlformats.org/officeDocument/2006/relationships/image" Target="../media/image95.png"/><Relationship Id="rId2" Type="http://schemas.openxmlformats.org/officeDocument/2006/relationships/notesSlide" Target="../notesSlides/notesSlide74.xml"/><Relationship Id="rId1" Type="http://schemas.openxmlformats.org/officeDocument/2006/relationships/slideLayout" Target="../slideLayouts/slideLayout7.xml"/><Relationship Id="rId6" Type="http://schemas.openxmlformats.org/officeDocument/2006/relationships/image" Target="../media/image94.png"/><Relationship Id="rId11" Type="http://schemas.openxmlformats.org/officeDocument/2006/relationships/image" Target="../media/image13.png"/><Relationship Id="rId5" Type="http://schemas.openxmlformats.org/officeDocument/2006/relationships/image" Target="../media/image93.png"/><Relationship Id="rId10" Type="http://schemas.openxmlformats.org/officeDocument/2006/relationships/hyperlink" Target="https://www.hhaexchange.com/resources" TargetMode="External"/><Relationship Id="rId4" Type="http://schemas.openxmlformats.org/officeDocument/2006/relationships/image" Target="../media/image92.png"/><Relationship Id="rId9" Type="http://schemas.openxmlformats.org/officeDocument/2006/relationships/hyperlink" Target="https://knowledge.hhaexchange.com/provider/Content/Home/Home-C.htm"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hyperlink" Target="https://medicaid.ms.gov/wp-content/uploads/2026/06/Q2-2026-PROVIDER-FIELD-REPRESENTATIVES_Map-and-By-County_v1.0.pdf" TargetMode="External"/><Relationship Id="rId2" Type="http://schemas.openxmlformats.org/officeDocument/2006/relationships/notesSlide" Target="../notesSlides/notesSlide75.xml"/><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84.xml.rels><?xml version="1.0" encoding="UTF-8" standalone="yes"?>
<Relationships xmlns="http://schemas.openxmlformats.org/package/2006/relationships"><Relationship Id="rId8" Type="http://schemas.openxmlformats.org/officeDocument/2006/relationships/hyperlink" Target="mailto:EVV@medicaid.ms.gov" TargetMode="External"/><Relationship Id="rId3" Type="http://schemas.openxmlformats.org/officeDocument/2006/relationships/hyperlink" Target="mailto:DOMPolicy@medicaid.ms.gov" TargetMode="External"/><Relationship Id="rId7" Type="http://schemas.openxmlformats.org/officeDocument/2006/relationships/hyperlink" Target="https://medicaid.ms.gov/wp-content/uploads/2026/06/Q2-2026-PROVIDER-FIELD-REPRESENTATIVES_Map-and-By-County_v1.0.pdf" TargetMode="External"/><Relationship Id="rId2" Type="http://schemas.openxmlformats.org/officeDocument/2006/relationships/notesSlide" Target="../notesSlides/notesSlide76.xml"/><Relationship Id="rId1" Type="http://schemas.openxmlformats.org/officeDocument/2006/relationships/slideLayout" Target="../slideLayouts/slideLayout7.xml"/><Relationship Id="rId6" Type="http://schemas.openxmlformats.org/officeDocument/2006/relationships/hyperlink" Target="NULL" TargetMode="External"/><Relationship Id="rId5" Type="http://schemas.openxmlformats.org/officeDocument/2006/relationships/hyperlink" Target="mailto:LateBreakingNews@medicaid.ms.gov" TargetMode="External"/><Relationship Id="rId4" Type="http://schemas.openxmlformats.org/officeDocument/2006/relationships/hyperlink" Target="NULL" TargetMode="External"/><Relationship Id="rId9" Type="http://schemas.openxmlformats.org/officeDocument/2006/relationships/hyperlink" Target="https://mshcpa.org/" TargetMode="External"/></Relationships>
</file>

<file path=ppt/slides/_rels/slide85.xml.rels><?xml version="1.0" encoding="UTF-8" standalone="yes"?>
<Relationships xmlns="http://schemas.openxmlformats.org/package/2006/relationships"><Relationship Id="rId3" Type="http://schemas.openxmlformats.org/officeDocument/2006/relationships/hyperlink" Target="https://medicaid.ms.gov/hcbs-waiver-providers/" TargetMode="External"/><Relationship Id="rId2" Type="http://schemas.openxmlformats.org/officeDocument/2006/relationships/notesSlide" Target="../notesSlides/notesSlide77.xml"/><Relationship Id="rId1" Type="http://schemas.openxmlformats.org/officeDocument/2006/relationships/slideLayout" Target="../slideLayouts/slideLayout7.xml"/><Relationship Id="rId5" Type="http://schemas.openxmlformats.org/officeDocument/2006/relationships/image" Target="../media/image100.png"/><Relationship Id="rId4" Type="http://schemas.openxmlformats.org/officeDocument/2006/relationships/hyperlink" Target="mailto:HCBSProviders@medicaid.ms.gov" TargetMode="External"/></Relationships>
</file>

<file path=ppt/slides/_rels/slide86.xml.rels><?xml version="1.0" encoding="UTF-8" standalone="yes"?>
<Relationships xmlns="http://schemas.openxmlformats.org/package/2006/relationships"><Relationship Id="rId8" Type="http://schemas.openxmlformats.org/officeDocument/2006/relationships/diagramQuickStyle" Target="../diagrams/quickStyle18.xml"/><Relationship Id="rId3" Type="http://schemas.openxmlformats.org/officeDocument/2006/relationships/hyperlink" Target="mailto:HCBSProviders@medicaid.ms.gov" TargetMode="External"/><Relationship Id="rId7" Type="http://schemas.openxmlformats.org/officeDocument/2006/relationships/diagramLayout" Target="../diagrams/layout18.xml"/><Relationship Id="rId2" Type="http://schemas.openxmlformats.org/officeDocument/2006/relationships/notesSlide" Target="../notesSlides/notesSlide78.xml"/><Relationship Id="rId1" Type="http://schemas.openxmlformats.org/officeDocument/2006/relationships/slideLayout" Target="../slideLayouts/slideLayout7.xml"/><Relationship Id="rId6" Type="http://schemas.openxmlformats.org/officeDocument/2006/relationships/diagramData" Target="../diagrams/data18.xml"/><Relationship Id="rId5" Type="http://schemas.openxmlformats.org/officeDocument/2006/relationships/image" Target="../media/image102.gif"/><Relationship Id="rId10" Type="http://schemas.microsoft.com/office/2007/relationships/diagramDrawing" Target="../diagrams/drawing18.xml"/><Relationship Id="rId4" Type="http://schemas.openxmlformats.org/officeDocument/2006/relationships/image" Target="../media/image101.png"/><Relationship Id="rId9" Type="http://schemas.openxmlformats.org/officeDocument/2006/relationships/diagramColors" Target="../diagrams/colors18.xml"/></Relationships>
</file>

<file path=ppt/slides/_rels/slide87.xml.rels><?xml version="1.0" encoding="UTF-8" standalone="yes"?>
<Relationships xmlns="http://schemas.openxmlformats.org/package/2006/relationships"><Relationship Id="rId3" Type="http://schemas.openxmlformats.org/officeDocument/2006/relationships/image" Target="../media/image106.emf"/><Relationship Id="rId7" Type="http://schemas.openxmlformats.org/officeDocument/2006/relationships/hyperlink" Target="mailto:HCBSProviders@Medicaid.MS.Gov" TargetMode="External"/><Relationship Id="rId2" Type="http://schemas.openxmlformats.org/officeDocument/2006/relationships/notesSlide" Target="../notesSlides/notesSlide79.xml"/><Relationship Id="rId1" Type="http://schemas.openxmlformats.org/officeDocument/2006/relationships/slideLayout" Target="../slideLayouts/slideLayout7.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hyperlink" Target="https://app.smartsheet.com/b/form/857d8057557a4693a06cb00130302f4c"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4">
            <a:extLst>
              <a:ext uri="{FF2B5EF4-FFF2-40B4-BE49-F238E27FC236}">
                <a16:creationId xmlns:a16="http://schemas.microsoft.com/office/drawing/2014/main" id="{6D430C64-0C8F-4402-84BC-E08633DB836A}"/>
              </a:ext>
            </a:extLst>
          </p:cNvPr>
          <p:cNvSpPr txBox="1">
            <a:spLocks noChangeArrowheads="1"/>
          </p:cNvSpPr>
          <p:nvPr/>
        </p:nvSpPr>
        <p:spPr bwMode="auto">
          <a:xfrm>
            <a:off x="214311" y="980656"/>
            <a:ext cx="11768139" cy="381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en-US" altLang="en-US" sz="5400" b="1">
                <a:solidFill>
                  <a:schemeClr val="accent1">
                    <a:lumMod val="75000"/>
                  </a:schemeClr>
                </a:solidFill>
                <a:latin typeface="+mj-lt"/>
                <a:cs typeface="Times New Roman" panose="02020603050405020304" pitchFamily="18" charset="0"/>
              </a:rPr>
              <a:t>The Division of Medicaid</a:t>
            </a:r>
          </a:p>
          <a:p>
            <a:pPr algn="ctr">
              <a:spcBef>
                <a:spcPct val="0"/>
              </a:spcBef>
              <a:buNone/>
            </a:pPr>
            <a:r>
              <a:rPr lang="en-US" altLang="en-US" sz="5400" b="1">
                <a:solidFill>
                  <a:schemeClr val="accent1">
                    <a:lumMod val="75000"/>
                  </a:schemeClr>
                </a:solidFill>
                <a:latin typeface="+mj-lt"/>
                <a:cs typeface="Times New Roman" panose="02020603050405020304" pitchFamily="18" charset="0"/>
              </a:rPr>
              <a:t>Personal Care and In-Home Respite Provider Training </a:t>
            </a:r>
          </a:p>
          <a:p>
            <a:pPr algn="ctr">
              <a:spcBef>
                <a:spcPct val="0"/>
              </a:spcBef>
              <a:buNone/>
            </a:pPr>
            <a:r>
              <a:rPr lang="en-US" altLang="en-US" sz="4000" b="1">
                <a:solidFill>
                  <a:schemeClr val="accent1">
                    <a:lumMod val="75000"/>
                  </a:schemeClr>
                </a:solidFill>
                <a:latin typeface="+mj-lt"/>
                <a:cs typeface="Times New Roman" panose="02020603050405020304" pitchFamily="18" charset="0"/>
              </a:rPr>
              <a:t>Office of Long Term Services and Supports</a:t>
            </a:r>
          </a:p>
          <a:p>
            <a:pPr algn="ctr" eaLnBrk="1" hangingPunct="1">
              <a:spcBef>
                <a:spcPct val="0"/>
              </a:spcBef>
              <a:buFontTx/>
              <a:buNone/>
            </a:pPr>
            <a:r>
              <a:rPr lang="en-US" altLang="en-US" sz="4000" b="1">
                <a:solidFill>
                  <a:schemeClr val="accent1">
                    <a:lumMod val="75000"/>
                  </a:schemeClr>
                </a:solidFill>
                <a:latin typeface="+mj-lt"/>
                <a:cs typeface="Times New Roman" panose="02020603050405020304" pitchFamily="18" charset="0"/>
              </a:rPr>
              <a:t>Updated July 21, 2026</a:t>
            </a:r>
          </a:p>
        </p:txBody>
      </p:sp>
      <p:sp>
        <p:nvSpPr>
          <p:cNvPr id="2" name="TextBox 1">
            <a:extLst>
              <a:ext uri="{FF2B5EF4-FFF2-40B4-BE49-F238E27FC236}">
                <a16:creationId xmlns:a16="http://schemas.microsoft.com/office/drawing/2014/main" id="{A05D127B-88AB-4CA5-A041-512AD2AD2692}"/>
              </a:ext>
            </a:extLst>
          </p:cNvPr>
          <p:cNvSpPr txBox="1"/>
          <p:nvPr/>
        </p:nvSpPr>
        <p:spPr>
          <a:xfrm>
            <a:off x="1752599" y="396456"/>
            <a:ext cx="8686800" cy="584200"/>
          </a:xfrm>
          <a:prstGeom prst="rect">
            <a:avLst/>
          </a:prstGeom>
          <a:noFill/>
        </p:spPr>
        <p:txBody>
          <a:bodyPr>
            <a:spAutoFit/>
          </a:bodyPr>
          <a:lstStyle/>
          <a:p>
            <a:pPr algn="ctr">
              <a:defRPr/>
            </a:pPr>
            <a:r>
              <a:rPr lang="en-US" sz="1400" b="1" spc="300">
                <a:solidFill>
                  <a:schemeClr val="bg1">
                    <a:lumMod val="75000"/>
                  </a:schemeClr>
                </a:solidFill>
                <a:latin typeface="Cambria" pitchFamily="18" charset="0"/>
              </a:rPr>
              <a:t>Office of the Governor | Mississippi Division of Medicaid</a:t>
            </a:r>
          </a:p>
          <a:p>
            <a:pPr>
              <a:defRPr/>
            </a:pPr>
            <a:endParaRPr lang="en-US"/>
          </a:p>
        </p:txBody>
      </p:sp>
      <p:pic>
        <p:nvPicPr>
          <p:cNvPr id="5124" name="Picture 7">
            <a:extLst>
              <a:ext uri="{FF2B5EF4-FFF2-40B4-BE49-F238E27FC236}">
                <a16:creationId xmlns:a16="http://schemas.microsoft.com/office/drawing/2014/main" id="{1BB5C7F7-1FFC-4FA0-BB1A-FB9CF1F274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90976" y="5139434"/>
            <a:ext cx="4036982" cy="1171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F83AC-9E1A-71E6-F1FC-CAC890C0F0C8}"/>
              </a:ext>
            </a:extLst>
          </p:cNvPr>
          <p:cNvSpPr>
            <a:spLocks noGrp="1"/>
          </p:cNvSpPr>
          <p:nvPr>
            <p:ph type="title"/>
          </p:nvPr>
        </p:nvSpPr>
        <p:spPr>
          <a:xfrm>
            <a:off x="284471" y="828841"/>
            <a:ext cx="5132185" cy="589655"/>
          </a:xfrm>
        </p:spPr>
        <p:txBody>
          <a:bodyPr anchor="ctr">
            <a:noAutofit/>
            <a:scene3d>
              <a:camera prst="orthographicFront"/>
              <a:lightRig rig="threePt" dir="t"/>
            </a:scene3d>
            <a:sp3d extrusionH="57150">
              <a:bevelT w="38100" h="38100"/>
            </a:sp3d>
          </a:bodyPr>
          <a:lstStyle/>
          <a:p>
            <a:pPr algn="ctr"/>
            <a:r>
              <a:rPr lang="en-US" b="1">
                <a:solidFill>
                  <a:srgbClr val="169DCC"/>
                </a:solidFill>
                <a:cs typeface="Times New Roman" panose="02020603050405020304" pitchFamily="18" charset="0"/>
              </a:rPr>
              <a:t>Covered Services</a:t>
            </a:r>
            <a:endParaRPr lang="en-US">
              <a:solidFill>
                <a:srgbClr val="169DCC"/>
              </a:solidFill>
              <a:cs typeface="Times New Roman" panose="02020603050405020304" pitchFamily="18" charset="0"/>
            </a:endParaRPr>
          </a:p>
        </p:txBody>
      </p:sp>
      <p:sp>
        <p:nvSpPr>
          <p:cNvPr id="3" name="Content Placeholder 2">
            <a:extLst>
              <a:ext uri="{FF2B5EF4-FFF2-40B4-BE49-F238E27FC236}">
                <a16:creationId xmlns:a16="http://schemas.microsoft.com/office/drawing/2014/main" id="{20F88ECF-8796-1801-F555-2C18C5294A1F}"/>
              </a:ext>
            </a:extLst>
          </p:cNvPr>
          <p:cNvSpPr>
            <a:spLocks noGrp="1"/>
          </p:cNvSpPr>
          <p:nvPr>
            <p:ph idx="1"/>
          </p:nvPr>
        </p:nvSpPr>
        <p:spPr>
          <a:xfrm>
            <a:off x="5159242" y="429966"/>
            <a:ext cx="6747468" cy="5796267"/>
          </a:xfrm>
        </p:spPr>
        <p:txBody>
          <a:bodyPr anchor="ctr">
            <a:normAutofit/>
          </a:bodyPr>
          <a:lstStyle/>
          <a:p>
            <a:pPr marL="457200" lvl="1" indent="0">
              <a:buNone/>
            </a:pPr>
            <a:r>
              <a:rPr lang="en-US" b="0" i="0" u="none" strike="noStrike" baseline="0">
                <a:solidFill>
                  <a:schemeClr val="accent1">
                    <a:lumMod val="75000"/>
                  </a:schemeClr>
                </a:solidFill>
                <a:latin typeface="+mj-lt"/>
              </a:rPr>
              <a:t>The Division of Medicaid covers certain home and community-based services as an alternative to institutionalization in a nursing facility through the Elderly and Disabled Waiver (E&amp;D). These services are:</a:t>
            </a:r>
          </a:p>
          <a:p>
            <a:pPr lvl="2">
              <a:buFont typeface="Wingdings" panose="05000000000000000000" pitchFamily="2" charset="2"/>
              <a:buChar char="q"/>
            </a:pPr>
            <a:r>
              <a:rPr lang="en-US" sz="2400" b="1">
                <a:solidFill>
                  <a:srgbClr val="169DCC"/>
                </a:solidFill>
                <a:latin typeface="+mj-lt"/>
              </a:rPr>
              <a:t>Personal Care Services</a:t>
            </a:r>
          </a:p>
          <a:p>
            <a:pPr lvl="2">
              <a:buFont typeface="Wingdings" panose="05000000000000000000" pitchFamily="2" charset="2"/>
              <a:buChar char="q"/>
            </a:pPr>
            <a:r>
              <a:rPr lang="en-US" sz="2400" b="1">
                <a:solidFill>
                  <a:srgbClr val="169DCC"/>
                </a:solidFill>
                <a:latin typeface="+mj-lt"/>
              </a:rPr>
              <a:t>In-Home Respite Services</a:t>
            </a:r>
          </a:p>
          <a:p>
            <a:pPr lvl="2">
              <a:buFont typeface="Wingdings" panose="05000000000000000000" pitchFamily="2" charset="2"/>
              <a:buChar char="q"/>
            </a:pPr>
            <a:r>
              <a:rPr lang="en-US" sz="2400" i="0" u="none" strike="noStrike" baseline="0">
                <a:solidFill>
                  <a:schemeClr val="accent1">
                    <a:lumMod val="75000"/>
                  </a:schemeClr>
                </a:solidFill>
                <a:latin typeface="+mj-lt"/>
              </a:rPr>
              <a:t>Adult Day Care Services</a:t>
            </a:r>
          </a:p>
          <a:p>
            <a:pPr lvl="2">
              <a:buFont typeface="Wingdings" panose="05000000000000000000" pitchFamily="2" charset="2"/>
              <a:buChar char="q"/>
            </a:pPr>
            <a:r>
              <a:rPr lang="en-US" sz="2400">
                <a:solidFill>
                  <a:schemeClr val="accent1">
                    <a:lumMod val="75000"/>
                  </a:schemeClr>
                </a:solidFill>
                <a:latin typeface="+mj-lt"/>
              </a:rPr>
              <a:t>Case Management</a:t>
            </a:r>
          </a:p>
          <a:p>
            <a:pPr lvl="2">
              <a:buFont typeface="Wingdings" panose="05000000000000000000" pitchFamily="2" charset="2"/>
              <a:buChar char="q"/>
            </a:pPr>
            <a:r>
              <a:rPr lang="en-US" sz="2400">
                <a:solidFill>
                  <a:schemeClr val="accent1">
                    <a:lumMod val="75000"/>
                  </a:schemeClr>
                </a:solidFill>
                <a:latin typeface="+mj-lt"/>
              </a:rPr>
              <a:t>Environmental Safety Services</a:t>
            </a:r>
          </a:p>
          <a:p>
            <a:pPr lvl="2">
              <a:buFont typeface="Wingdings" panose="05000000000000000000" pitchFamily="2" charset="2"/>
              <a:buChar char="q"/>
            </a:pPr>
            <a:r>
              <a:rPr lang="en-US" sz="2400">
                <a:solidFill>
                  <a:schemeClr val="accent1">
                    <a:lumMod val="75000"/>
                  </a:schemeClr>
                </a:solidFill>
                <a:latin typeface="+mj-lt"/>
              </a:rPr>
              <a:t>Medication Management</a:t>
            </a:r>
          </a:p>
          <a:p>
            <a:pPr lvl="2">
              <a:buFont typeface="Wingdings" panose="05000000000000000000" pitchFamily="2" charset="2"/>
              <a:buChar char="q"/>
            </a:pPr>
            <a:r>
              <a:rPr lang="en-US" sz="2400">
                <a:solidFill>
                  <a:schemeClr val="accent1">
                    <a:lumMod val="75000"/>
                  </a:schemeClr>
                </a:solidFill>
                <a:latin typeface="+mj-lt"/>
              </a:rPr>
              <a:t>Home Delivered Meals</a:t>
            </a:r>
          </a:p>
          <a:p>
            <a:pPr lvl="2">
              <a:buFont typeface="Wingdings" panose="05000000000000000000" pitchFamily="2" charset="2"/>
              <a:buChar char="q"/>
            </a:pPr>
            <a:r>
              <a:rPr lang="en-US" sz="2400">
                <a:solidFill>
                  <a:schemeClr val="accent1">
                    <a:lumMod val="75000"/>
                  </a:schemeClr>
                </a:solidFill>
                <a:latin typeface="+mj-lt"/>
              </a:rPr>
              <a:t>Institutional Respite</a:t>
            </a:r>
          </a:p>
          <a:p>
            <a:pPr lvl="2">
              <a:buFont typeface="Wingdings" panose="05000000000000000000" pitchFamily="2" charset="2"/>
              <a:buChar char="q"/>
            </a:pPr>
            <a:r>
              <a:rPr lang="en-US" sz="2400">
                <a:solidFill>
                  <a:schemeClr val="accent1">
                    <a:lumMod val="75000"/>
                  </a:schemeClr>
                </a:solidFill>
                <a:latin typeface="+mj-lt"/>
              </a:rPr>
              <a:t>Extended Home Health</a:t>
            </a:r>
          </a:p>
          <a:p>
            <a:endParaRPr lang="en-US" sz="2000"/>
          </a:p>
        </p:txBody>
      </p:sp>
      <p:pic>
        <p:nvPicPr>
          <p:cNvPr id="8" name="Picture 7" descr="A picture containing person, outdoor, posing&#10;&#10;AI-generated content may be incorrect.">
            <a:extLst>
              <a:ext uri="{FF2B5EF4-FFF2-40B4-BE49-F238E27FC236}">
                <a16:creationId xmlns:a16="http://schemas.microsoft.com/office/drawing/2014/main" id="{C26BC5AB-7122-6FEC-4BF2-DB649BD14B4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63712" y="2561254"/>
            <a:ext cx="3973709" cy="2652338"/>
          </a:xfrm>
          <a:prstGeom prst="rect">
            <a:avLst/>
          </a:prstGeom>
          <a:effectLst>
            <a:softEdge rad="317500"/>
          </a:effectLst>
        </p:spPr>
      </p:pic>
      <p:sp>
        <p:nvSpPr>
          <p:cNvPr id="4" name="Date Placeholder 3">
            <a:extLst>
              <a:ext uri="{FF2B5EF4-FFF2-40B4-BE49-F238E27FC236}">
                <a16:creationId xmlns:a16="http://schemas.microsoft.com/office/drawing/2014/main" id="{E2FD5DF1-F721-0D38-F59C-5D0C79E19610}"/>
              </a:ext>
            </a:extLst>
          </p:cNvPr>
          <p:cNvSpPr>
            <a:spLocks noGrp="1"/>
          </p:cNvSpPr>
          <p:nvPr>
            <p:ph type="dt" sz="half" idx="10"/>
          </p:nvPr>
        </p:nvSpPr>
        <p:spPr/>
        <p:txBody>
          <a:bodyPr/>
          <a:lstStyle/>
          <a:p>
            <a:r>
              <a:rPr lang="en-US"/>
              <a:t>7/21/2026</a:t>
            </a:r>
          </a:p>
        </p:txBody>
      </p:sp>
      <p:sp>
        <p:nvSpPr>
          <p:cNvPr id="6" name="Slide Number Placeholder 5">
            <a:extLst>
              <a:ext uri="{FF2B5EF4-FFF2-40B4-BE49-F238E27FC236}">
                <a16:creationId xmlns:a16="http://schemas.microsoft.com/office/drawing/2014/main" id="{E8D425B8-64F9-259A-4729-4C48FDDF0408}"/>
              </a:ext>
            </a:extLst>
          </p:cNvPr>
          <p:cNvSpPr>
            <a:spLocks noGrp="1"/>
          </p:cNvSpPr>
          <p:nvPr>
            <p:ph type="sldNum" sz="quarter" idx="12"/>
          </p:nvPr>
        </p:nvSpPr>
        <p:spPr/>
        <p:txBody>
          <a:bodyPr/>
          <a:lstStyle/>
          <a:p>
            <a:fld id="{48FD3572-B86B-4083-B953-5D27BE9E57C8}" type="slidenum">
              <a:rPr lang="en-US" smtClean="0"/>
              <a:t>10</a:t>
            </a:fld>
            <a:endParaRPr lang="en-US"/>
          </a:p>
        </p:txBody>
      </p:sp>
      <p:pic>
        <p:nvPicPr>
          <p:cNvPr id="9" name="More Info Pic">
            <a:extLst>
              <a:ext uri="{FF2B5EF4-FFF2-40B4-BE49-F238E27FC236}">
                <a16:creationId xmlns:a16="http://schemas.microsoft.com/office/drawing/2014/main" id="{A16FA01A-AE0E-1E88-DC22-C6F674F8CA5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816" b="93252" l="3356" r="91611">
                        <a14:foregroundMark x1="14765" y1="21472" x2="78859" y2="38037"/>
                        <a14:foregroundMark x1="78859" y1="38037" x2="69128" y2="26994"/>
                        <a14:foregroundMark x1="58054" y1="41104" x2="24497" y2="31288"/>
                        <a14:foregroundMark x1="24497" y1="31288" x2="67114" y2="39877"/>
                        <a14:foregroundMark x1="67114" y1="39877" x2="23490" y2="20859"/>
                        <a14:foregroundMark x1="23490" y1="20859" x2="64765" y2="42945"/>
                        <a14:foregroundMark x1="64765" y1="42945" x2="65436" y2="30061"/>
                        <a14:foregroundMark x1="65101" y1="48466" x2="26174" y2="42945"/>
                        <a14:foregroundMark x1="26174" y1="42945" x2="32215" y2="51534"/>
                        <a14:foregroundMark x1="42953" y1="46626" x2="42953" y2="46626"/>
                        <a14:foregroundMark x1="28188" y1="47239" x2="28188" y2="47239"/>
                        <a14:foregroundMark x1="42953" y1="48466" x2="42953" y2="48466"/>
                        <a14:foregroundMark x1="41946" y1="46626" x2="41946" y2="46626"/>
                        <a14:foregroundMark x1="31208" y1="45399" x2="31208" y2="45399"/>
                        <a14:foregroundMark x1="32886" y1="47239" x2="32886" y2="47239"/>
                        <a14:foregroundMark x1="62081" y1="77301" x2="62081" y2="77301"/>
                        <a14:foregroundMark x1="64430" y1="73620" x2="63423" y2="78528"/>
                        <a14:foregroundMark x1="64430" y1="80368" x2="62081" y2="93865"/>
                        <a14:foregroundMark x1="69463" y1="86503" x2="55369" y2="58896"/>
                        <a14:foregroundMark x1="91611" y1="45399" x2="91611" y2="38037"/>
                        <a14:foregroundMark x1="18121" y1="33129" x2="18121" y2="33129"/>
                        <a14:foregroundMark x1="22483" y1="31288" x2="22483" y2="31288"/>
                        <a14:foregroundMark x1="9060" y1="39264" x2="9060" y2="39264"/>
                        <a14:foregroundMark x1="6711" y1="54601" x2="6711" y2="54601"/>
                        <a14:foregroundMark x1="5705" y1="49693" x2="5705" y2="49693"/>
                        <a14:foregroundMark x1="3356" y1="41104" x2="3356" y2="41104"/>
                        <a14:foregroundMark x1="5034" y1="34969" x2="5034" y2="34969"/>
                        <a14:foregroundMark x1="17114" y1="30061" x2="17114" y2="30061"/>
                        <a14:foregroundMark x1="67114" y1="65031" x2="67114" y2="65031"/>
                        <a14:foregroundMark x1="56040" y1="77301" x2="56040" y2="77301"/>
                        <a14:foregroundMark x1="54362" y1="60736" x2="54362" y2="60736"/>
                        <a14:foregroundMark x1="53020" y1="53988" x2="53020" y2="53988"/>
                      </a14:backgroundRemoval>
                    </a14:imgEffect>
                  </a14:imgLayer>
                </a14:imgProps>
              </a:ext>
            </a:extLst>
          </a:blip>
          <a:stretch>
            <a:fillRect/>
          </a:stretch>
        </p:blipFill>
        <p:spPr>
          <a:xfrm>
            <a:off x="0" y="0"/>
            <a:ext cx="1634036" cy="893785"/>
          </a:xfrm>
          <a:prstGeom prst="rect">
            <a:avLst/>
          </a:prstGeom>
        </p:spPr>
      </p:pic>
      <p:sp>
        <p:nvSpPr>
          <p:cNvPr id="10" name="More Info Text">
            <a:extLst>
              <a:ext uri="{FF2B5EF4-FFF2-40B4-BE49-F238E27FC236}">
                <a16:creationId xmlns:a16="http://schemas.microsoft.com/office/drawing/2014/main" id="{EDF538F4-1FF8-7B9B-544D-393201741AF1}"/>
              </a:ext>
            </a:extLst>
          </p:cNvPr>
          <p:cNvSpPr/>
          <p:nvPr/>
        </p:nvSpPr>
        <p:spPr>
          <a:xfrm>
            <a:off x="284471" y="1974484"/>
            <a:ext cx="5679387" cy="4381866"/>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US" b="1"/>
              <a:t>Environmental Safety Services. </a:t>
            </a:r>
            <a:r>
              <a:rPr lang="en-US"/>
              <a:t>This service includes minor home maintenance and repair, heavy household cleaning, non-routine disposal of garbage posing a threat to the individual’s health and welfare, non-routine yard maintenance, pest control and related tasks to prevent, suppress, eradicate or remove pests posing a threat to the individual’s health and welfare.</a:t>
            </a:r>
          </a:p>
          <a:p>
            <a:pPr lvl="0">
              <a:defRPr/>
            </a:pPr>
            <a:endParaRPr lang="en-US"/>
          </a:p>
          <a:p>
            <a:pPr lvl="0">
              <a:defRPr/>
            </a:pPr>
            <a:r>
              <a:rPr lang="en-US"/>
              <a:t>Environmental safety services shall not exceed $500.00 per waiver year</a:t>
            </a:r>
          </a:p>
        </p:txBody>
      </p:sp>
    </p:spTree>
    <p:extLst>
      <p:ext uri="{BB962C8B-B14F-4D97-AF65-F5344CB8AC3E}">
        <p14:creationId xmlns:p14="http://schemas.microsoft.com/office/powerpoint/2010/main" val="41674559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anim calcmode="lin" valueType="num">
                                      <p:cBhvr>
                                        <p:cTn id="8"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45" presetClass="entr" presetSubtype="0" fill="hold" nodeType="after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anim calcmode="lin" valueType="num">
                                      <p:cBhvr>
                                        <p:cTn id="14"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15"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10" grpId="0" animBg="1"/>
      <p:bldP spid="10"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4824B-010A-A4E9-7168-592F8A44DFDC}"/>
              </a:ext>
            </a:extLst>
          </p:cNvPr>
          <p:cNvSpPr>
            <a:spLocks noGrp="1"/>
          </p:cNvSpPr>
          <p:nvPr>
            <p:ph type="title"/>
          </p:nvPr>
        </p:nvSpPr>
        <p:spPr>
          <a:xfrm>
            <a:off x="534646" y="349597"/>
            <a:ext cx="11041269" cy="782428"/>
          </a:xfrm>
        </p:spPr>
        <p:txBody>
          <a:bodyPr anchor="b">
            <a:noAutofit/>
            <a:scene3d>
              <a:camera prst="orthographicFront"/>
              <a:lightRig rig="threePt" dir="t"/>
            </a:scene3d>
            <a:sp3d extrusionH="57150">
              <a:bevelT w="38100" h="38100"/>
            </a:sp3d>
          </a:bodyPr>
          <a:lstStyle/>
          <a:p>
            <a:pPr algn="ctr"/>
            <a:r>
              <a:rPr lang="en-US" sz="2400" b="1">
                <a:solidFill>
                  <a:srgbClr val="169DCC"/>
                </a:solidFill>
                <a:cs typeface="Times New Roman" panose="02020603050405020304" pitchFamily="18" charset="0"/>
              </a:rPr>
              <a:t>Personal Care and In-Home Respite Services are designed to meet the needs of aged and disabled individuals through:</a:t>
            </a:r>
            <a:endParaRPr lang="en-US" sz="2400">
              <a:solidFill>
                <a:srgbClr val="169DCC"/>
              </a:solidFill>
              <a:cs typeface="Times New Roman" panose="02020603050405020304" pitchFamily="18" charset="0"/>
            </a:endParaRPr>
          </a:p>
        </p:txBody>
      </p:sp>
      <p:pic>
        <p:nvPicPr>
          <p:cNvPr id="15" name="Picture 14">
            <a:extLst>
              <a:ext uri="{FF2B5EF4-FFF2-40B4-BE49-F238E27FC236}">
                <a16:creationId xmlns:a16="http://schemas.microsoft.com/office/drawing/2014/main" id="{EA4A9BA1-1F3C-E6DA-5F25-DE82A343B1B5}"/>
              </a:ext>
            </a:extLst>
          </p:cNvPr>
          <p:cNvPicPr>
            <a:picLocks noChangeAspect="1"/>
          </p:cNvPicPr>
          <p:nvPr/>
        </p:nvPicPr>
        <p:blipFill>
          <a:blip r:embed="rId3"/>
          <a:srcRect t="880" b="1799"/>
          <a:stretch/>
        </p:blipFill>
        <p:spPr>
          <a:xfrm>
            <a:off x="534646" y="1424816"/>
            <a:ext cx="11383964" cy="4774633"/>
          </a:xfrm>
          <a:prstGeom prst="rect">
            <a:avLst/>
          </a:prstGeom>
        </p:spPr>
      </p:pic>
      <p:sp>
        <p:nvSpPr>
          <p:cNvPr id="3" name="Date Placeholder 2">
            <a:extLst>
              <a:ext uri="{FF2B5EF4-FFF2-40B4-BE49-F238E27FC236}">
                <a16:creationId xmlns:a16="http://schemas.microsoft.com/office/drawing/2014/main" id="{75BE8827-C7D3-C586-F264-D31BA46C2F39}"/>
              </a:ext>
            </a:extLst>
          </p:cNvPr>
          <p:cNvSpPr>
            <a:spLocks noGrp="1"/>
          </p:cNvSpPr>
          <p:nvPr>
            <p:ph type="dt" sz="half" idx="10"/>
          </p:nvPr>
        </p:nvSpPr>
        <p:spPr/>
        <p:txBody>
          <a:bodyPr/>
          <a:lstStyle/>
          <a:p>
            <a:r>
              <a:rPr lang="en-US"/>
              <a:t>7/21/2026</a:t>
            </a:r>
          </a:p>
        </p:txBody>
      </p:sp>
      <p:sp>
        <p:nvSpPr>
          <p:cNvPr id="4" name="Slide Number Placeholder 3">
            <a:extLst>
              <a:ext uri="{FF2B5EF4-FFF2-40B4-BE49-F238E27FC236}">
                <a16:creationId xmlns:a16="http://schemas.microsoft.com/office/drawing/2014/main" id="{EA00B2FF-7EC3-7E1E-BD5E-AE395A612962}"/>
              </a:ext>
            </a:extLst>
          </p:cNvPr>
          <p:cNvSpPr>
            <a:spLocks noGrp="1"/>
          </p:cNvSpPr>
          <p:nvPr>
            <p:ph type="sldNum" sz="quarter" idx="12"/>
          </p:nvPr>
        </p:nvSpPr>
        <p:spPr/>
        <p:txBody>
          <a:bodyPr/>
          <a:lstStyle/>
          <a:p>
            <a:fld id="{48FD3572-B86B-4083-B953-5D27BE9E57C8}" type="slidenum">
              <a:rPr lang="en-US" smtClean="0"/>
              <a:t>11</a:t>
            </a:fld>
            <a:endParaRPr lang="en-US"/>
          </a:p>
        </p:txBody>
      </p:sp>
    </p:spTree>
    <p:extLst>
      <p:ext uri="{BB962C8B-B14F-4D97-AF65-F5344CB8AC3E}">
        <p14:creationId xmlns:p14="http://schemas.microsoft.com/office/powerpoint/2010/main" val="31044021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tle 1">
            <a:extLst>
              <a:ext uri="{FF2B5EF4-FFF2-40B4-BE49-F238E27FC236}">
                <a16:creationId xmlns:a16="http://schemas.microsoft.com/office/drawing/2014/main" id="{915800AC-43A2-4118-5EE9-B7CD933326CD}"/>
              </a:ext>
            </a:extLst>
          </p:cNvPr>
          <p:cNvSpPr>
            <a:spLocks noGrp="1"/>
          </p:cNvSpPr>
          <p:nvPr>
            <p:ph type="title"/>
          </p:nvPr>
        </p:nvSpPr>
        <p:spPr>
          <a:xfrm>
            <a:off x="3843160" y="215983"/>
            <a:ext cx="4505679" cy="976494"/>
          </a:xfrm>
        </p:spPr>
        <p:txBody>
          <a:bodyPr>
            <a:noAutofit/>
            <a:scene3d>
              <a:camera prst="orthographicFront"/>
              <a:lightRig rig="threePt" dir="t"/>
            </a:scene3d>
            <a:sp3d extrusionH="57150">
              <a:bevelT w="38100" h="38100"/>
            </a:sp3d>
          </a:bodyPr>
          <a:lstStyle/>
          <a:p>
            <a:pPr algn="ctr"/>
            <a:r>
              <a:rPr lang="en-US" altLang="en-US" sz="4000" b="1">
                <a:solidFill>
                  <a:srgbClr val="169DCC"/>
                </a:solidFill>
                <a:cs typeface="Times New Roman" panose="02020603050405020304" pitchFamily="18" charset="0"/>
              </a:rPr>
              <a:t>Personal Care Services</a:t>
            </a:r>
          </a:p>
        </p:txBody>
      </p:sp>
      <p:sp>
        <p:nvSpPr>
          <p:cNvPr id="25603" name="Content Placeholder 2">
            <a:extLst>
              <a:ext uri="{FF2B5EF4-FFF2-40B4-BE49-F238E27FC236}">
                <a16:creationId xmlns:a16="http://schemas.microsoft.com/office/drawing/2014/main" id="{A8552CFE-DB43-5633-1874-080DBBC741BB}"/>
              </a:ext>
            </a:extLst>
          </p:cNvPr>
          <p:cNvSpPr>
            <a:spLocks noGrp="1"/>
          </p:cNvSpPr>
          <p:nvPr>
            <p:ph idx="1"/>
          </p:nvPr>
        </p:nvSpPr>
        <p:spPr>
          <a:xfrm>
            <a:off x="178982" y="1294362"/>
            <a:ext cx="11781120" cy="5240561"/>
          </a:xfrm>
        </p:spPr>
        <p:txBody>
          <a:bodyPr vert="horz" lIns="91440" tIns="45720" rIns="91440" bIns="45720" rtlCol="0" anchor="t">
            <a:normAutofit/>
          </a:bodyPr>
          <a:lstStyle/>
          <a:p>
            <a:pPr marL="0" indent="0">
              <a:buNone/>
              <a:defRPr/>
            </a:pPr>
            <a:r>
              <a:rPr lang="en-US" altLang="en-US" sz="2400" b="1">
                <a:solidFill>
                  <a:schemeClr val="accent1">
                    <a:lumMod val="75000"/>
                  </a:schemeClr>
                </a:solidFill>
                <a:latin typeface="+mj-lt"/>
              </a:rPr>
              <a:t>Personal Care Services (PCS) </a:t>
            </a:r>
            <a:r>
              <a:rPr lang="en-US" altLang="en-US" sz="2400">
                <a:solidFill>
                  <a:schemeClr val="accent1">
                    <a:lumMod val="75000"/>
                  </a:schemeClr>
                </a:solidFill>
                <a:latin typeface="+mj-lt"/>
              </a:rPr>
              <a:t>are non-medical support services provided in the home of eligible persons by trained Direct Care Workers (DCWs) to assist participants in meeting daily living needs and ensure optimal functioning at home and/or in the community.  Services include assistance with eating, bathing, dressing, personal hygiene, and other activities of daily living.  Meal preparation and housekeeping chores may be provided if the care is essential to the participant’s health and welfare.  These services may also involve accompanying and assisting the participant in accessing community resources and participating in community activities; supervision and monitoring in the home, during transportation, and in the community setting.</a:t>
            </a:r>
          </a:p>
          <a:p>
            <a:pPr marL="0" indent="0">
              <a:buNone/>
              <a:defRPr/>
            </a:pPr>
            <a:endParaRPr lang="en-US" sz="800">
              <a:solidFill>
                <a:schemeClr val="accent1">
                  <a:lumMod val="75000"/>
                </a:schemeClr>
              </a:solidFill>
              <a:latin typeface="+mj-lt"/>
            </a:endParaRPr>
          </a:p>
          <a:p>
            <a:pPr marL="0" indent="0">
              <a:buNone/>
              <a:defRPr/>
            </a:pPr>
            <a:r>
              <a:rPr lang="en-US" sz="2400">
                <a:solidFill>
                  <a:schemeClr val="accent1">
                    <a:lumMod val="75000"/>
                  </a:schemeClr>
                </a:solidFill>
                <a:latin typeface="+mj-lt"/>
              </a:rPr>
              <a:t>Personal Care Service may be furnished by family members if they are not legally responsible for the person.  Family members must be employed by a Medicaid approved agency that provides Personal Care Services, must meet provider standards, and must be deemed competent to perform the required tasks.</a:t>
            </a:r>
          </a:p>
          <a:p>
            <a:pPr marL="0" indent="0">
              <a:buNone/>
              <a:defRPr/>
            </a:pPr>
            <a:endParaRPr lang="en-US" sz="900">
              <a:solidFill>
                <a:schemeClr val="accent1">
                  <a:lumMod val="75000"/>
                </a:schemeClr>
              </a:solidFill>
              <a:latin typeface="+mj-lt"/>
            </a:endParaRPr>
          </a:p>
          <a:p>
            <a:pPr marL="0" indent="0">
              <a:buNone/>
              <a:defRPr/>
            </a:pPr>
            <a:r>
              <a:rPr lang="en-US" sz="2400">
                <a:solidFill>
                  <a:schemeClr val="accent1">
                    <a:lumMod val="75000"/>
                  </a:schemeClr>
                </a:solidFill>
                <a:latin typeface="+mj-lt"/>
              </a:rPr>
              <a:t>DCWs may accompany persons during community activities but cannot drive the vehicle.</a:t>
            </a:r>
          </a:p>
          <a:p>
            <a:pPr>
              <a:buFont typeface="Arial" charset="0"/>
              <a:buChar char="•"/>
              <a:defRPr/>
            </a:pPr>
            <a:endParaRPr lang="en-US" sz="2400">
              <a:solidFill>
                <a:schemeClr val="accent1">
                  <a:lumMod val="75000"/>
                </a:schemeClr>
              </a:solidFill>
              <a:latin typeface="+mj-lt"/>
            </a:endParaRPr>
          </a:p>
          <a:p>
            <a:pPr>
              <a:buFont typeface="Arial" charset="0"/>
              <a:buChar char="•"/>
              <a:defRPr/>
            </a:pPr>
            <a:endParaRPr lang="en-US" sz="1800">
              <a:latin typeface="Times New Roman" pitchFamily="18" charset="0"/>
              <a:cs typeface="Times New Roman" pitchFamily="18" charset="0"/>
            </a:endParaRPr>
          </a:p>
        </p:txBody>
      </p:sp>
      <p:sp>
        <p:nvSpPr>
          <p:cNvPr id="2" name="Slide Number Placeholder 1">
            <a:extLst>
              <a:ext uri="{FF2B5EF4-FFF2-40B4-BE49-F238E27FC236}">
                <a16:creationId xmlns:a16="http://schemas.microsoft.com/office/drawing/2014/main" id="{280758C9-E61C-CDD8-9E20-1C3921F2D764}"/>
              </a:ext>
            </a:extLst>
          </p:cNvPr>
          <p:cNvSpPr>
            <a:spLocks noGrp="1"/>
          </p:cNvSpPr>
          <p:nvPr>
            <p:ph type="sldNum" sz="quarter" idx="12"/>
          </p:nvPr>
        </p:nvSpPr>
        <p:spPr/>
        <p:txBody>
          <a:bodyPr/>
          <a:lstStyle/>
          <a:p>
            <a:fld id="{3970EB7F-EE7F-4D27-B2C8-13BEAE83BC5E}" type="slidenum">
              <a:rPr lang="en-US" smtClean="0"/>
              <a:t>12</a:t>
            </a:fld>
            <a:endParaRPr lang="en-US"/>
          </a:p>
        </p:txBody>
      </p:sp>
      <p:pic>
        <p:nvPicPr>
          <p:cNvPr id="4" name="Picture 2">
            <a:extLst>
              <a:ext uri="{FF2B5EF4-FFF2-40B4-BE49-F238E27FC236}">
                <a16:creationId xmlns:a16="http://schemas.microsoft.com/office/drawing/2014/main" id="{1D8B022F-5449-0A38-B917-D6E0CB6DC4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55969" y="24118"/>
            <a:ext cx="1104519" cy="1095642"/>
          </a:xfrm>
          <a:prstGeom prst="rect">
            <a:avLst/>
          </a:prstGeom>
          <a:noFill/>
          <a:extLst>
            <a:ext uri="{909E8E84-426E-40DD-AFC4-6F175D3DCCD1}">
              <a14:hiddenFill xmlns:a14="http://schemas.microsoft.com/office/drawing/2010/main">
                <a:solidFill>
                  <a:srgbClr val="FFFFFF"/>
                </a:solidFill>
              </a14:hiddenFill>
            </a:ext>
          </a:extLst>
        </p:spPr>
      </p:pic>
      <p:sp>
        <p:nvSpPr>
          <p:cNvPr id="3" name="Date Placeholder 2">
            <a:extLst>
              <a:ext uri="{FF2B5EF4-FFF2-40B4-BE49-F238E27FC236}">
                <a16:creationId xmlns:a16="http://schemas.microsoft.com/office/drawing/2014/main" id="{45B193AE-CF22-E7C8-EF21-1802A8FA1DA4}"/>
              </a:ext>
            </a:extLst>
          </p:cNvPr>
          <p:cNvSpPr>
            <a:spLocks noGrp="1"/>
          </p:cNvSpPr>
          <p:nvPr>
            <p:ph type="dt" sz="half" idx="10"/>
          </p:nvPr>
        </p:nvSpPr>
        <p:spPr/>
        <p:txBody>
          <a:bodyPr/>
          <a:lstStyle/>
          <a:p>
            <a:r>
              <a:rPr lang="en-US"/>
              <a:t>7/21/2026</a:t>
            </a: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2" nodeType="with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 calcmode="lin" valueType="num">
                                      <p:cBhvr additive="base">
                                        <p:cTn id="7" dur="750" fill="hold"/>
                                        <p:tgtEl>
                                          <p:spTgt spid="25603">
                                            <p:txEl>
                                              <p:pRg st="0" end="0"/>
                                            </p:txEl>
                                          </p:spTgt>
                                        </p:tgtEl>
                                        <p:attrNameLst>
                                          <p:attrName>ppt_x</p:attrName>
                                        </p:attrNameLst>
                                      </p:cBhvr>
                                      <p:tavLst>
                                        <p:tav tm="0">
                                          <p:val>
                                            <p:strVal val="#ppt_x"/>
                                          </p:val>
                                        </p:tav>
                                        <p:tav tm="100000">
                                          <p:val>
                                            <p:strVal val="#ppt_x"/>
                                          </p:val>
                                        </p:tav>
                                      </p:tavLst>
                                    </p:anim>
                                    <p:anim calcmode="lin" valueType="num">
                                      <p:cBhvr additive="base">
                                        <p:cTn id="8" dur="750" fill="hold"/>
                                        <p:tgtEl>
                                          <p:spTgt spid="2560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2" nodeType="withEffect">
                                  <p:stCondLst>
                                    <p:cond delay="0"/>
                                  </p:stCondLst>
                                  <p:childTnLst>
                                    <p:set>
                                      <p:cBhvr>
                                        <p:cTn id="10" dur="1" fill="hold">
                                          <p:stCondLst>
                                            <p:cond delay="0"/>
                                          </p:stCondLst>
                                        </p:cTn>
                                        <p:tgtEl>
                                          <p:spTgt spid="25603">
                                            <p:txEl>
                                              <p:pRg st="2" end="2"/>
                                            </p:txEl>
                                          </p:spTgt>
                                        </p:tgtEl>
                                        <p:attrNameLst>
                                          <p:attrName>style.visibility</p:attrName>
                                        </p:attrNameLst>
                                      </p:cBhvr>
                                      <p:to>
                                        <p:strVal val="visible"/>
                                      </p:to>
                                    </p:set>
                                    <p:anim calcmode="lin" valueType="num">
                                      <p:cBhvr additive="base">
                                        <p:cTn id="11" dur="750" fill="hold"/>
                                        <p:tgtEl>
                                          <p:spTgt spid="25603">
                                            <p:txEl>
                                              <p:pRg st="2" end="2"/>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2560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2" nodeType="withEffect">
                                  <p:stCondLst>
                                    <p:cond delay="0"/>
                                  </p:stCondLst>
                                  <p:childTnLst>
                                    <p:set>
                                      <p:cBhvr>
                                        <p:cTn id="14" dur="1" fill="hold">
                                          <p:stCondLst>
                                            <p:cond delay="0"/>
                                          </p:stCondLst>
                                        </p:cTn>
                                        <p:tgtEl>
                                          <p:spTgt spid="25603">
                                            <p:txEl>
                                              <p:pRg st="4" end="4"/>
                                            </p:txEl>
                                          </p:spTgt>
                                        </p:tgtEl>
                                        <p:attrNameLst>
                                          <p:attrName>style.visibility</p:attrName>
                                        </p:attrNameLst>
                                      </p:cBhvr>
                                      <p:to>
                                        <p:strVal val="visible"/>
                                      </p:to>
                                    </p:set>
                                    <p:anim calcmode="lin" valueType="num">
                                      <p:cBhvr additive="base">
                                        <p:cTn id="15" dur="750" fill="hold"/>
                                        <p:tgtEl>
                                          <p:spTgt spid="25603">
                                            <p:txEl>
                                              <p:pRg st="4" end="4"/>
                                            </p:txEl>
                                          </p:spTgt>
                                        </p:tgtEl>
                                        <p:attrNameLst>
                                          <p:attrName>ppt_x</p:attrName>
                                        </p:attrNameLst>
                                      </p:cBhvr>
                                      <p:tavLst>
                                        <p:tav tm="0">
                                          <p:val>
                                            <p:strVal val="#ppt_x"/>
                                          </p:val>
                                        </p:tav>
                                        <p:tav tm="100000">
                                          <p:val>
                                            <p:strVal val="#ppt_x"/>
                                          </p:val>
                                        </p:tav>
                                      </p:tavLst>
                                    </p:anim>
                                    <p:anim calcmode="lin" valueType="num">
                                      <p:cBhvr additive="base">
                                        <p:cTn id="16" dur="750" fill="hold"/>
                                        <p:tgtEl>
                                          <p:spTgt spid="2560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P spid="25603" grpId="1" build="p"/>
      <p:bldP spid="25603" grpId="2"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itle 1">
            <a:extLst>
              <a:ext uri="{FF2B5EF4-FFF2-40B4-BE49-F238E27FC236}">
                <a16:creationId xmlns:a16="http://schemas.microsoft.com/office/drawing/2014/main" id="{F95FEB2C-1949-4061-FB0B-DD62AA709203}"/>
              </a:ext>
            </a:extLst>
          </p:cNvPr>
          <p:cNvSpPr>
            <a:spLocks noGrp="1"/>
          </p:cNvSpPr>
          <p:nvPr>
            <p:ph type="title"/>
          </p:nvPr>
        </p:nvSpPr>
        <p:spPr>
          <a:xfrm>
            <a:off x="3737837" y="545805"/>
            <a:ext cx="4504660" cy="960438"/>
          </a:xfrm>
        </p:spPr>
        <p:txBody>
          <a:bodyPr>
            <a:noAutofit/>
            <a:scene3d>
              <a:camera prst="orthographicFront"/>
              <a:lightRig rig="threePt" dir="t"/>
            </a:scene3d>
            <a:sp3d extrusionH="57150">
              <a:bevelT w="38100" h="38100"/>
            </a:sp3d>
          </a:bodyPr>
          <a:lstStyle/>
          <a:p>
            <a:pPr algn="ctr"/>
            <a:r>
              <a:rPr lang="en-US" altLang="en-US" sz="4000" b="1">
                <a:solidFill>
                  <a:srgbClr val="169DCC"/>
                </a:solidFill>
                <a:cs typeface="Times New Roman" panose="02020603050405020304" pitchFamily="18" charset="0"/>
              </a:rPr>
              <a:t>In-Home Respite Services</a:t>
            </a:r>
          </a:p>
        </p:txBody>
      </p:sp>
      <p:sp>
        <p:nvSpPr>
          <p:cNvPr id="27651" name="Content Placeholder 2">
            <a:extLst>
              <a:ext uri="{FF2B5EF4-FFF2-40B4-BE49-F238E27FC236}">
                <a16:creationId xmlns:a16="http://schemas.microsoft.com/office/drawing/2014/main" id="{51A5503B-8B29-3076-DF2C-5359EDE5A9A3}"/>
              </a:ext>
            </a:extLst>
          </p:cNvPr>
          <p:cNvSpPr>
            <a:spLocks noGrp="1"/>
          </p:cNvSpPr>
          <p:nvPr>
            <p:ph idx="1"/>
          </p:nvPr>
        </p:nvSpPr>
        <p:spPr>
          <a:xfrm>
            <a:off x="141768" y="1947245"/>
            <a:ext cx="11908464" cy="4122868"/>
          </a:xfrm>
        </p:spPr>
        <p:txBody>
          <a:bodyPr>
            <a:normAutofit/>
          </a:bodyPr>
          <a:lstStyle/>
          <a:p>
            <a:pPr marL="0" indent="0" eaLnBrk="1" hangingPunct="1">
              <a:buNone/>
              <a:defRPr/>
            </a:pPr>
            <a:r>
              <a:rPr lang="en-US" altLang="en-US" sz="2400" b="1">
                <a:solidFill>
                  <a:schemeClr val="accent1">
                    <a:lumMod val="75000"/>
                  </a:schemeClr>
                </a:solidFill>
                <a:latin typeface="+mj-lt"/>
              </a:rPr>
              <a:t>In-Home Respite Services (IHR) </a:t>
            </a:r>
            <a:r>
              <a:rPr lang="en-US" altLang="en-US" sz="2400">
                <a:solidFill>
                  <a:schemeClr val="accent1">
                    <a:lumMod val="75000"/>
                  </a:schemeClr>
                </a:solidFill>
                <a:latin typeface="+mj-lt"/>
              </a:rPr>
              <a:t>are non-medical support services provided in the home of eligible persons by trained Direct Care Workers (DCWs) to participants who cannot be left alone or unattended.  These services provide non-medical care and supervision/assistance in the absence of a primary full-time, live-in caregiver(s) on a short-term basis.  Services are rendered to provide assistance to the caregiver(s) during a crisis situation and/or scheduled relief to the primary caregiver(s) to prevent, delay or avoid premature institutionalization. </a:t>
            </a:r>
          </a:p>
          <a:p>
            <a:pPr marL="0" indent="0" eaLnBrk="1" hangingPunct="1">
              <a:buNone/>
              <a:defRPr/>
            </a:pPr>
            <a:endParaRPr lang="en-US" sz="2400">
              <a:solidFill>
                <a:schemeClr val="accent1">
                  <a:lumMod val="75000"/>
                </a:schemeClr>
              </a:solidFill>
              <a:latin typeface="+mj-lt"/>
            </a:endParaRPr>
          </a:p>
          <a:p>
            <a:pPr marL="0" indent="0" eaLnBrk="1" hangingPunct="1">
              <a:buNone/>
              <a:defRPr/>
            </a:pPr>
            <a:r>
              <a:rPr lang="en-US" sz="2400">
                <a:solidFill>
                  <a:schemeClr val="accent1">
                    <a:lumMod val="75000"/>
                  </a:schemeClr>
                </a:solidFill>
                <a:latin typeface="+mj-lt"/>
              </a:rPr>
              <a:t>In-Home Respite Services may be furnished by family members if they are not legally responsible for the person.  Family members must be employed by a Medicaid approved agency that provides Personal Care Services, must meet provider standards, and must be deemed competent to perform the required tasks.</a:t>
            </a:r>
          </a:p>
        </p:txBody>
      </p:sp>
      <p:sp>
        <p:nvSpPr>
          <p:cNvPr id="2" name="Slide Number Placeholder 1">
            <a:extLst>
              <a:ext uri="{FF2B5EF4-FFF2-40B4-BE49-F238E27FC236}">
                <a16:creationId xmlns:a16="http://schemas.microsoft.com/office/drawing/2014/main" id="{B69070C5-8FBB-8EBE-4D28-D85B6060A84E}"/>
              </a:ext>
            </a:extLst>
          </p:cNvPr>
          <p:cNvSpPr>
            <a:spLocks noGrp="1"/>
          </p:cNvSpPr>
          <p:nvPr>
            <p:ph type="sldNum" sz="quarter" idx="12"/>
          </p:nvPr>
        </p:nvSpPr>
        <p:spPr/>
        <p:txBody>
          <a:bodyPr/>
          <a:lstStyle/>
          <a:p>
            <a:fld id="{3970EB7F-EE7F-4D27-B2C8-13BEAE83BC5E}" type="slidenum">
              <a:rPr lang="en-US" smtClean="0"/>
              <a:t>13</a:t>
            </a:fld>
            <a:endParaRPr lang="en-US"/>
          </a:p>
        </p:txBody>
      </p:sp>
      <p:pic>
        <p:nvPicPr>
          <p:cNvPr id="4" name="Picture 2">
            <a:extLst>
              <a:ext uri="{FF2B5EF4-FFF2-40B4-BE49-F238E27FC236}">
                <a16:creationId xmlns:a16="http://schemas.microsoft.com/office/drawing/2014/main" id="{EE8EE741-414A-03A8-B0A0-83E20A44F4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45713" y="0"/>
            <a:ext cx="1104519" cy="1095642"/>
          </a:xfrm>
          <a:prstGeom prst="rect">
            <a:avLst/>
          </a:prstGeom>
          <a:noFill/>
          <a:extLst>
            <a:ext uri="{909E8E84-426E-40DD-AFC4-6F175D3DCCD1}">
              <a14:hiddenFill xmlns:a14="http://schemas.microsoft.com/office/drawing/2010/main">
                <a:solidFill>
                  <a:srgbClr val="FFFFFF"/>
                </a:solidFill>
              </a14:hiddenFill>
            </a:ext>
          </a:extLst>
        </p:spPr>
      </p:pic>
      <p:sp>
        <p:nvSpPr>
          <p:cNvPr id="3" name="Date Placeholder 2">
            <a:extLst>
              <a:ext uri="{FF2B5EF4-FFF2-40B4-BE49-F238E27FC236}">
                <a16:creationId xmlns:a16="http://schemas.microsoft.com/office/drawing/2014/main" id="{30D64507-3B10-A48B-B4D4-C220079299F7}"/>
              </a:ext>
            </a:extLst>
          </p:cNvPr>
          <p:cNvSpPr>
            <a:spLocks noGrp="1"/>
          </p:cNvSpPr>
          <p:nvPr>
            <p:ph type="dt" sz="half" idx="10"/>
          </p:nvPr>
        </p:nvSpPr>
        <p:spPr/>
        <p:txBody>
          <a:bodyPr/>
          <a:lstStyle/>
          <a:p>
            <a:r>
              <a:rPr lang="en-US"/>
              <a:t>7/21/2026</a:t>
            </a: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1" nodeType="with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 calcmode="lin" valueType="num">
                                      <p:cBhvr additive="base">
                                        <p:cTn id="7" dur="750" fill="hold"/>
                                        <p:tgtEl>
                                          <p:spTgt spid="27651">
                                            <p:txEl>
                                              <p:pRg st="0" end="0"/>
                                            </p:txEl>
                                          </p:spTgt>
                                        </p:tgtEl>
                                        <p:attrNameLst>
                                          <p:attrName>ppt_x</p:attrName>
                                        </p:attrNameLst>
                                      </p:cBhvr>
                                      <p:tavLst>
                                        <p:tav tm="0">
                                          <p:val>
                                            <p:strVal val="#ppt_x"/>
                                          </p:val>
                                        </p:tav>
                                        <p:tav tm="100000">
                                          <p:val>
                                            <p:strVal val="#ppt_x"/>
                                          </p:val>
                                        </p:tav>
                                      </p:tavLst>
                                    </p:anim>
                                    <p:anim calcmode="lin" valueType="num">
                                      <p:cBhvr additive="base">
                                        <p:cTn id="8" dur="750" fill="hold"/>
                                        <p:tgtEl>
                                          <p:spTgt spid="2765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1" nodeType="withEffect">
                                  <p:stCondLst>
                                    <p:cond delay="0"/>
                                  </p:stCondLst>
                                  <p:childTnLst>
                                    <p:set>
                                      <p:cBhvr>
                                        <p:cTn id="10" dur="1" fill="hold">
                                          <p:stCondLst>
                                            <p:cond delay="0"/>
                                          </p:stCondLst>
                                        </p:cTn>
                                        <p:tgtEl>
                                          <p:spTgt spid="27651">
                                            <p:txEl>
                                              <p:pRg st="2" end="2"/>
                                            </p:txEl>
                                          </p:spTgt>
                                        </p:tgtEl>
                                        <p:attrNameLst>
                                          <p:attrName>style.visibility</p:attrName>
                                        </p:attrNameLst>
                                      </p:cBhvr>
                                      <p:to>
                                        <p:strVal val="visible"/>
                                      </p:to>
                                    </p:set>
                                    <p:anim calcmode="lin" valueType="num">
                                      <p:cBhvr additive="base">
                                        <p:cTn id="11" dur="750" fill="hold"/>
                                        <p:tgtEl>
                                          <p:spTgt spid="27651">
                                            <p:txEl>
                                              <p:pRg st="2" end="2"/>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2765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P spid="27651" grpI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761EC-6B0B-8FEC-F99E-73DD376CA576}"/>
              </a:ext>
            </a:extLst>
          </p:cNvPr>
          <p:cNvSpPr>
            <a:spLocks noGrp="1"/>
          </p:cNvSpPr>
          <p:nvPr>
            <p:ph type="title"/>
          </p:nvPr>
        </p:nvSpPr>
        <p:spPr>
          <a:xfrm>
            <a:off x="681668" y="58260"/>
            <a:ext cx="10515600" cy="940346"/>
          </a:xfrm>
        </p:spPr>
        <p:txBody>
          <a:bodyPr>
            <a:normAutofit/>
            <a:scene3d>
              <a:camera prst="orthographicFront"/>
              <a:lightRig rig="threePt" dir="t"/>
            </a:scene3d>
            <a:sp3d extrusionH="57150">
              <a:bevelT w="38100" h="38100"/>
            </a:sp3d>
          </a:bodyPr>
          <a:lstStyle/>
          <a:p>
            <a:pPr algn="ctr"/>
            <a:r>
              <a:rPr lang="en-US" sz="4000" b="1">
                <a:solidFill>
                  <a:srgbClr val="169DCC"/>
                </a:solidFill>
                <a:cs typeface="Times New Roman" panose="02020603050405020304" pitchFamily="18" charset="0"/>
              </a:rPr>
              <a:t>Service Specific Do’s &amp; Don’ts</a:t>
            </a:r>
          </a:p>
        </p:txBody>
      </p:sp>
      <p:sp>
        <p:nvSpPr>
          <p:cNvPr id="7" name="Text Placeholder 6">
            <a:extLst>
              <a:ext uri="{FF2B5EF4-FFF2-40B4-BE49-F238E27FC236}">
                <a16:creationId xmlns:a16="http://schemas.microsoft.com/office/drawing/2014/main" id="{88CA712E-AD25-32B9-D2C4-D1918EC3D7C7}"/>
              </a:ext>
            </a:extLst>
          </p:cNvPr>
          <p:cNvSpPr>
            <a:spLocks noGrp="1"/>
          </p:cNvSpPr>
          <p:nvPr>
            <p:ph type="body" idx="1"/>
          </p:nvPr>
        </p:nvSpPr>
        <p:spPr>
          <a:xfrm>
            <a:off x="525136" y="792480"/>
            <a:ext cx="5157787" cy="350273"/>
          </a:xfrm>
        </p:spPr>
        <p:txBody>
          <a:bodyPr>
            <a:noAutofit/>
          </a:bodyPr>
          <a:lstStyle/>
          <a:p>
            <a:r>
              <a:rPr lang="en-US">
                <a:solidFill>
                  <a:srgbClr val="169DCC"/>
                </a:solidFill>
                <a:latin typeface="+mj-lt"/>
                <a:ea typeface="+mj-ea"/>
                <a:cs typeface="Times New Roman" panose="02020603050405020304" pitchFamily="18" charset="0"/>
              </a:rPr>
              <a:t>Do:</a:t>
            </a:r>
            <a:r>
              <a:rPr lang="en-US">
                <a:latin typeface="+mj-lt"/>
              </a:rPr>
              <a:t>	</a:t>
            </a:r>
          </a:p>
        </p:txBody>
      </p:sp>
      <p:sp>
        <p:nvSpPr>
          <p:cNvPr id="8" name="Content Placeholder 7">
            <a:extLst>
              <a:ext uri="{FF2B5EF4-FFF2-40B4-BE49-F238E27FC236}">
                <a16:creationId xmlns:a16="http://schemas.microsoft.com/office/drawing/2014/main" id="{22B04243-8970-2C65-A29B-8FCF60CC90F1}"/>
              </a:ext>
            </a:extLst>
          </p:cNvPr>
          <p:cNvSpPr>
            <a:spLocks noGrp="1"/>
          </p:cNvSpPr>
          <p:nvPr>
            <p:ph sz="half" idx="2"/>
          </p:nvPr>
        </p:nvSpPr>
        <p:spPr>
          <a:xfrm>
            <a:off x="525136" y="1056874"/>
            <a:ext cx="10828664" cy="621690"/>
          </a:xfrm>
        </p:spPr>
        <p:txBody>
          <a:bodyPr>
            <a:noAutofit/>
          </a:bodyPr>
          <a:lstStyle/>
          <a:p>
            <a:pPr>
              <a:buFont typeface="Wingdings" panose="05000000000000000000" pitchFamily="2" charset="2"/>
              <a:buChar char="§"/>
            </a:pPr>
            <a:r>
              <a:rPr lang="en-US" sz="1600">
                <a:solidFill>
                  <a:srgbClr val="156082">
                    <a:lumMod val="75000"/>
                  </a:srgbClr>
                </a:solidFill>
                <a:latin typeface="+mj-lt"/>
              </a:rPr>
              <a:t>Provide services in accordance with the beneficiary’s PSS.</a:t>
            </a:r>
          </a:p>
          <a:p>
            <a:pPr>
              <a:buFont typeface="Wingdings" panose="05000000000000000000" pitchFamily="2" charset="2"/>
              <a:buChar char="§"/>
            </a:pPr>
            <a:r>
              <a:rPr lang="en-US" sz="1600">
                <a:solidFill>
                  <a:srgbClr val="156082">
                    <a:lumMod val="75000"/>
                  </a:srgbClr>
                </a:solidFill>
                <a:latin typeface="+mj-lt"/>
              </a:rPr>
              <a:t>Maintain professionalism and respect.</a:t>
            </a:r>
          </a:p>
        </p:txBody>
      </p:sp>
      <p:sp>
        <p:nvSpPr>
          <p:cNvPr id="9" name="Text Placeholder 8">
            <a:extLst>
              <a:ext uri="{FF2B5EF4-FFF2-40B4-BE49-F238E27FC236}">
                <a16:creationId xmlns:a16="http://schemas.microsoft.com/office/drawing/2014/main" id="{2991B387-D475-DA91-D208-40AB79F72576}"/>
              </a:ext>
            </a:extLst>
          </p:cNvPr>
          <p:cNvSpPr>
            <a:spLocks noGrp="1"/>
          </p:cNvSpPr>
          <p:nvPr>
            <p:ph type="body" sz="quarter" idx="3"/>
          </p:nvPr>
        </p:nvSpPr>
        <p:spPr>
          <a:xfrm>
            <a:off x="525136" y="1824890"/>
            <a:ext cx="5183188" cy="371542"/>
          </a:xfrm>
        </p:spPr>
        <p:txBody>
          <a:bodyPr>
            <a:noAutofit/>
          </a:bodyPr>
          <a:lstStyle/>
          <a:p>
            <a:r>
              <a:rPr lang="en-US">
                <a:solidFill>
                  <a:srgbClr val="169DCC"/>
                </a:solidFill>
                <a:latin typeface="+mj-lt"/>
                <a:ea typeface="+mj-ea"/>
                <a:cs typeface="Times New Roman" panose="02020603050405020304" pitchFamily="18" charset="0"/>
              </a:rPr>
              <a:t>Don’t:</a:t>
            </a:r>
          </a:p>
        </p:txBody>
      </p:sp>
      <p:sp>
        <p:nvSpPr>
          <p:cNvPr id="10" name="Content Placeholder 9">
            <a:extLst>
              <a:ext uri="{FF2B5EF4-FFF2-40B4-BE49-F238E27FC236}">
                <a16:creationId xmlns:a16="http://schemas.microsoft.com/office/drawing/2014/main" id="{A0C7075B-1431-4AE5-0E1E-A5301A6BB2A9}"/>
              </a:ext>
            </a:extLst>
          </p:cNvPr>
          <p:cNvSpPr>
            <a:spLocks noGrp="1"/>
          </p:cNvSpPr>
          <p:nvPr>
            <p:ph sz="quarter" idx="4"/>
          </p:nvPr>
        </p:nvSpPr>
        <p:spPr>
          <a:xfrm>
            <a:off x="525136" y="2124584"/>
            <a:ext cx="11329013" cy="4085441"/>
          </a:xfrm>
        </p:spPr>
        <p:txBody>
          <a:bodyPr>
            <a:noAutofit/>
          </a:bodyPr>
          <a:lstStyle/>
          <a:p>
            <a:pPr>
              <a:buFont typeface="Wingdings" panose="05000000000000000000" pitchFamily="2" charset="2"/>
              <a:buChar char="§"/>
            </a:pPr>
            <a:r>
              <a:rPr lang="en-US" sz="1600">
                <a:solidFill>
                  <a:srgbClr val="156082">
                    <a:lumMod val="75000"/>
                  </a:srgbClr>
                </a:solidFill>
                <a:latin typeface="+mj-lt"/>
              </a:rPr>
              <a:t>Enter or remain in the home if the beneficiary is not there.</a:t>
            </a:r>
          </a:p>
          <a:p>
            <a:pPr>
              <a:buFont typeface="Wingdings" panose="05000000000000000000" pitchFamily="2" charset="2"/>
              <a:buChar char="§"/>
            </a:pPr>
            <a:r>
              <a:rPr lang="en-US" sz="1600">
                <a:solidFill>
                  <a:srgbClr val="156082">
                    <a:lumMod val="75000"/>
                  </a:srgbClr>
                </a:solidFill>
                <a:latin typeface="+mj-lt"/>
              </a:rPr>
              <a:t>Bring friends, relatives, or other guests to the beneficiary’s home.</a:t>
            </a:r>
          </a:p>
          <a:p>
            <a:pPr>
              <a:buFont typeface="Wingdings" panose="05000000000000000000" pitchFamily="2" charset="2"/>
              <a:buChar char="§"/>
            </a:pPr>
            <a:r>
              <a:rPr lang="en-US" sz="1600">
                <a:solidFill>
                  <a:srgbClr val="156082">
                    <a:lumMod val="75000"/>
                  </a:srgbClr>
                </a:solidFill>
                <a:latin typeface="+mj-lt"/>
              </a:rPr>
              <a:t>Use the participant’s car or transport the beneficiary. </a:t>
            </a:r>
          </a:p>
          <a:p>
            <a:pPr>
              <a:buFont typeface="Wingdings" panose="05000000000000000000" pitchFamily="2" charset="2"/>
              <a:buChar char="§"/>
            </a:pPr>
            <a:r>
              <a:rPr lang="en-US" sz="1600">
                <a:solidFill>
                  <a:srgbClr val="156082">
                    <a:lumMod val="75000"/>
                  </a:srgbClr>
                </a:solidFill>
                <a:latin typeface="+mj-lt"/>
              </a:rPr>
              <a:t>Borrow money from or give money to the beneficiary or their caregivers.</a:t>
            </a:r>
          </a:p>
          <a:p>
            <a:pPr>
              <a:buFont typeface="Wingdings" panose="05000000000000000000" pitchFamily="2" charset="2"/>
              <a:buChar char="§"/>
            </a:pPr>
            <a:r>
              <a:rPr lang="en-US" sz="1600">
                <a:solidFill>
                  <a:srgbClr val="156082">
                    <a:lumMod val="75000"/>
                  </a:srgbClr>
                </a:solidFill>
                <a:latin typeface="+mj-lt"/>
              </a:rPr>
              <a:t>Ask for or accept gifts or tips from the beneficiary or their caregivers.</a:t>
            </a:r>
          </a:p>
          <a:p>
            <a:pPr>
              <a:buFont typeface="Wingdings" panose="05000000000000000000" pitchFamily="2" charset="2"/>
              <a:buChar char="§"/>
            </a:pPr>
            <a:r>
              <a:rPr lang="en-US" sz="1600">
                <a:solidFill>
                  <a:srgbClr val="156082">
                    <a:lumMod val="75000"/>
                  </a:srgbClr>
                </a:solidFill>
                <a:latin typeface="+mj-lt"/>
              </a:rPr>
              <a:t>Consume the beneficiary’s food, drink, or medications.</a:t>
            </a:r>
          </a:p>
          <a:p>
            <a:pPr>
              <a:buFont typeface="Wingdings" panose="05000000000000000000" pitchFamily="2" charset="2"/>
              <a:buChar char="§"/>
            </a:pPr>
            <a:r>
              <a:rPr lang="en-US" sz="1600">
                <a:solidFill>
                  <a:srgbClr val="156082">
                    <a:lumMod val="75000"/>
                  </a:srgbClr>
                </a:solidFill>
                <a:latin typeface="+mj-lt"/>
              </a:rPr>
              <a:t>Administer medication/injections or providing any other medical care.</a:t>
            </a:r>
          </a:p>
          <a:p>
            <a:pPr>
              <a:buFont typeface="Wingdings" panose="05000000000000000000" pitchFamily="2" charset="2"/>
              <a:buChar char="§"/>
            </a:pPr>
            <a:r>
              <a:rPr lang="en-US" sz="1600">
                <a:solidFill>
                  <a:srgbClr val="156082">
                    <a:lumMod val="75000"/>
                  </a:srgbClr>
                </a:solidFill>
                <a:latin typeface="+mj-lt"/>
              </a:rPr>
              <a:t>Engage in consumption of alcoholic beverages in the participant’s home or consumption of alcoholic beverages before or during service delivery to the beneficiary.</a:t>
            </a:r>
          </a:p>
          <a:p>
            <a:pPr>
              <a:buFont typeface="Wingdings" panose="05000000000000000000" pitchFamily="2" charset="2"/>
              <a:buChar char="§"/>
            </a:pPr>
            <a:r>
              <a:rPr lang="en-US" sz="1600">
                <a:solidFill>
                  <a:srgbClr val="156082">
                    <a:lumMod val="75000"/>
                  </a:srgbClr>
                </a:solidFill>
                <a:latin typeface="+mj-lt"/>
              </a:rPr>
              <a:t>Smoke in the beneficiary’s home.</a:t>
            </a:r>
          </a:p>
          <a:p>
            <a:pPr>
              <a:buFont typeface="Wingdings" panose="05000000000000000000" pitchFamily="2" charset="2"/>
              <a:buChar char="§"/>
            </a:pPr>
            <a:r>
              <a:rPr lang="en-US" sz="1600">
                <a:solidFill>
                  <a:srgbClr val="156082">
                    <a:lumMod val="75000"/>
                  </a:srgbClr>
                </a:solidFill>
                <a:latin typeface="+mj-lt"/>
              </a:rPr>
              <a:t>Use illegal drugs.</a:t>
            </a:r>
          </a:p>
          <a:p>
            <a:pPr>
              <a:buFont typeface="Wingdings" panose="05000000000000000000" pitchFamily="2" charset="2"/>
              <a:buChar char="§"/>
            </a:pPr>
            <a:r>
              <a:rPr lang="en-US" sz="1600">
                <a:solidFill>
                  <a:srgbClr val="156082">
                    <a:lumMod val="75000"/>
                  </a:srgbClr>
                </a:solidFill>
                <a:latin typeface="+mj-lt"/>
              </a:rPr>
              <a:t>Complete tasks which would be considered “heavy duty” such as moving heavy furniture, laundering curtains, waxing floors, yard maintenance, household repairs, or pet grooming.</a:t>
            </a:r>
          </a:p>
        </p:txBody>
      </p:sp>
      <p:sp>
        <p:nvSpPr>
          <p:cNvPr id="5" name="Date Placeholder 4">
            <a:extLst>
              <a:ext uri="{FF2B5EF4-FFF2-40B4-BE49-F238E27FC236}">
                <a16:creationId xmlns:a16="http://schemas.microsoft.com/office/drawing/2014/main" id="{AB94FD08-AD08-D774-96DE-CC7956FE9835}"/>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3D5BBE74-8102-4AEA-56F8-BBB5B5ABC8B0}"/>
              </a:ext>
            </a:extLst>
          </p:cNvPr>
          <p:cNvSpPr>
            <a:spLocks noGrp="1"/>
          </p:cNvSpPr>
          <p:nvPr>
            <p:ph type="sldNum" sz="quarter" idx="12"/>
          </p:nvPr>
        </p:nvSpPr>
        <p:spPr/>
        <p:txBody>
          <a:bodyPr/>
          <a:lstStyle/>
          <a:p>
            <a:fld id="{48FD3572-B86B-4083-B953-5D27BE9E57C8}" type="slidenum">
              <a:rPr lang="en-US" smtClean="0"/>
              <a:t>14</a:t>
            </a:fld>
            <a:endParaRPr lang="en-US"/>
          </a:p>
        </p:txBody>
      </p:sp>
    </p:spTree>
    <p:extLst>
      <p:ext uri="{BB962C8B-B14F-4D97-AF65-F5344CB8AC3E}">
        <p14:creationId xmlns:p14="http://schemas.microsoft.com/office/powerpoint/2010/main" val="96816405"/>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64D42D1-9503-987B-EFA1-944574668F8E}"/>
              </a:ext>
            </a:extLst>
          </p:cNvPr>
          <p:cNvSpPr txBox="1"/>
          <p:nvPr/>
        </p:nvSpPr>
        <p:spPr>
          <a:xfrm>
            <a:off x="2329208" y="278615"/>
            <a:ext cx="7404272" cy="1077218"/>
          </a:xfrm>
          <a:prstGeom prst="rect">
            <a:avLst/>
          </a:prstGeom>
          <a:noFill/>
        </p:spPr>
        <p:txBody>
          <a:bodyPr wrap="square">
            <a:spAutoFit/>
            <a:scene3d>
              <a:camera prst="orthographicFront"/>
              <a:lightRig rig="threePt" dir="t"/>
            </a:scene3d>
            <a:sp3d extrusionH="57150">
              <a:bevelT w="38100" h="38100"/>
            </a:sp3d>
          </a:bodyPr>
          <a:lstStyle/>
          <a:p>
            <a:pPr algn="ctr"/>
            <a:r>
              <a:rPr lang="en-US" sz="3200" b="1">
                <a:solidFill>
                  <a:srgbClr val="169DCC"/>
                </a:solidFill>
                <a:latin typeface="+mj-lt"/>
                <a:cs typeface="Times New Roman" panose="02020603050405020304" pitchFamily="18" charset="0"/>
              </a:rPr>
              <a:t>Administrative Code Part 208, Chapter 1</a:t>
            </a:r>
          </a:p>
          <a:p>
            <a:pPr algn="ctr"/>
            <a:r>
              <a:rPr lang="en-US" sz="3200" b="1">
                <a:solidFill>
                  <a:srgbClr val="169DCC"/>
                </a:solidFill>
                <a:latin typeface="+mj-lt"/>
                <a:cs typeface="Times New Roman" panose="02020603050405020304" pitchFamily="18" charset="0"/>
              </a:rPr>
              <a:t>Home and Community Based Services</a:t>
            </a:r>
          </a:p>
        </p:txBody>
      </p:sp>
      <p:sp>
        <p:nvSpPr>
          <p:cNvPr id="2" name="TextBox 1">
            <a:extLst>
              <a:ext uri="{FF2B5EF4-FFF2-40B4-BE49-F238E27FC236}">
                <a16:creationId xmlns:a16="http://schemas.microsoft.com/office/drawing/2014/main" id="{2856C24D-EC3B-8248-D21C-38727B5EA646}"/>
              </a:ext>
            </a:extLst>
          </p:cNvPr>
          <p:cNvSpPr txBox="1"/>
          <p:nvPr/>
        </p:nvSpPr>
        <p:spPr>
          <a:xfrm>
            <a:off x="1657060" y="5602962"/>
            <a:ext cx="9036320" cy="276999"/>
          </a:xfrm>
          <a:prstGeom prst="rect">
            <a:avLst/>
          </a:prstGeom>
          <a:solidFill>
            <a:schemeClr val="accent1">
              <a:lumMod val="20000"/>
              <a:lumOff val="80000"/>
            </a:schemeClr>
          </a:solidFill>
          <a:ln w="28575">
            <a:solidFill>
              <a:schemeClr val="accent1"/>
            </a:solidFill>
          </a:ln>
        </p:spPr>
        <p:txBody>
          <a:bodyPr wrap="none" rtlCol="0">
            <a:spAutoFit/>
          </a:bodyPr>
          <a:lstStyle/>
          <a:p>
            <a:r>
              <a:rPr lang="en-US" sz="1200" b="1">
                <a:solidFill>
                  <a:srgbClr val="002060"/>
                </a:solidFill>
              </a:rPr>
              <a:t>Administrative Code Link:  </a:t>
            </a:r>
            <a:r>
              <a:rPr lang="en-US" sz="1200" b="1">
                <a:solidFill>
                  <a:srgbClr val="002060"/>
                </a:solidFill>
                <a:hlinkClick r:id="rId3"/>
              </a:rPr>
              <a:t>https://medicaid.ms.gov/wp-content/uploads/2025/07/Title-23-Part-208-HCBS-LTC-eff.-7.1.2025.pdf</a:t>
            </a:r>
            <a:endParaRPr lang="en-US" sz="1200" b="1">
              <a:solidFill>
                <a:srgbClr val="002060"/>
              </a:solidFill>
            </a:endParaRPr>
          </a:p>
        </p:txBody>
      </p:sp>
      <p:pic>
        <p:nvPicPr>
          <p:cNvPr id="4" name="More Info Pic">
            <a:extLst>
              <a:ext uri="{FF2B5EF4-FFF2-40B4-BE49-F238E27FC236}">
                <a16:creationId xmlns:a16="http://schemas.microsoft.com/office/drawing/2014/main" id="{609F3510-A00B-70FF-7B65-8CFD0393EE8D}"/>
              </a:ext>
            </a:extLst>
          </p:cNvPr>
          <p:cNvPicPr>
            <a:picLocks noChangeAspect="1"/>
          </p:cNvPicPr>
          <p:nvPr/>
        </p:nvPicPr>
        <p:blipFill>
          <a:blip r:embed="rId4"/>
          <a:stretch>
            <a:fillRect/>
          </a:stretch>
        </p:blipFill>
        <p:spPr>
          <a:xfrm>
            <a:off x="0" y="36322"/>
            <a:ext cx="1427661" cy="780902"/>
          </a:xfrm>
          <a:prstGeom prst="rect">
            <a:avLst/>
          </a:prstGeom>
        </p:spPr>
      </p:pic>
      <p:sp>
        <p:nvSpPr>
          <p:cNvPr id="7" name="More Info Text">
            <a:extLst>
              <a:ext uri="{FF2B5EF4-FFF2-40B4-BE49-F238E27FC236}">
                <a16:creationId xmlns:a16="http://schemas.microsoft.com/office/drawing/2014/main" id="{E6710769-E7DF-B5E9-F995-10AB7D911F22}"/>
              </a:ext>
            </a:extLst>
          </p:cNvPr>
          <p:cNvSpPr/>
          <p:nvPr/>
        </p:nvSpPr>
        <p:spPr>
          <a:xfrm>
            <a:off x="186606" y="1313151"/>
            <a:ext cx="2940908" cy="4231698"/>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mj-lt"/>
              </a:rPr>
              <a:t>Administrative Code Part 208, Chapter 1 is currently available for review on the website. Throughout this presentation will be several links to additional resources, this will all be available on the HCBS Providers webpage.</a:t>
            </a:r>
          </a:p>
        </p:txBody>
      </p:sp>
      <p:sp>
        <p:nvSpPr>
          <p:cNvPr id="6" name="Date Placeholder 5">
            <a:extLst>
              <a:ext uri="{FF2B5EF4-FFF2-40B4-BE49-F238E27FC236}">
                <a16:creationId xmlns:a16="http://schemas.microsoft.com/office/drawing/2014/main" id="{1ADDE56E-FB1F-7149-0D1A-29DF8D05DC83}"/>
              </a:ext>
            </a:extLst>
          </p:cNvPr>
          <p:cNvSpPr>
            <a:spLocks noGrp="1"/>
          </p:cNvSpPr>
          <p:nvPr>
            <p:ph type="dt" sz="half" idx="10"/>
          </p:nvPr>
        </p:nvSpPr>
        <p:spPr/>
        <p:txBody>
          <a:bodyPr/>
          <a:lstStyle/>
          <a:p>
            <a:r>
              <a:rPr lang="en-US"/>
              <a:t>7/21/2026</a:t>
            </a:r>
          </a:p>
        </p:txBody>
      </p:sp>
      <p:pic>
        <p:nvPicPr>
          <p:cNvPr id="10" name="Picture 9">
            <a:extLst>
              <a:ext uri="{FF2B5EF4-FFF2-40B4-BE49-F238E27FC236}">
                <a16:creationId xmlns:a16="http://schemas.microsoft.com/office/drawing/2014/main" id="{921E41A5-751B-5643-2EDD-9496E9BCC239}"/>
              </a:ext>
            </a:extLst>
          </p:cNvPr>
          <p:cNvPicPr>
            <a:picLocks noChangeAspect="1"/>
          </p:cNvPicPr>
          <p:nvPr/>
        </p:nvPicPr>
        <p:blipFill>
          <a:blip r:embed="rId5"/>
          <a:stretch>
            <a:fillRect/>
          </a:stretch>
        </p:blipFill>
        <p:spPr>
          <a:xfrm>
            <a:off x="3821243" y="1313151"/>
            <a:ext cx="4231698" cy="4231698"/>
          </a:xfrm>
          <a:prstGeom prst="rect">
            <a:avLst/>
          </a:prstGeom>
        </p:spPr>
      </p:pic>
      <p:sp>
        <p:nvSpPr>
          <p:cNvPr id="8" name="Slide Number Placeholder 7">
            <a:extLst>
              <a:ext uri="{FF2B5EF4-FFF2-40B4-BE49-F238E27FC236}">
                <a16:creationId xmlns:a16="http://schemas.microsoft.com/office/drawing/2014/main" id="{FE35BB22-DE11-A387-03C9-F1AFDEC9AC93}"/>
              </a:ext>
            </a:extLst>
          </p:cNvPr>
          <p:cNvSpPr>
            <a:spLocks noGrp="1"/>
          </p:cNvSpPr>
          <p:nvPr>
            <p:ph type="sldNum" sz="quarter" idx="12"/>
          </p:nvPr>
        </p:nvSpPr>
        <p:spPr/>
        <p:txBody>
          <a:bodyPr/>
          <a:lstStyle/>
          <a:p>
            <a:fld id="{48FD3572-B86B-4083-B953-5D27BE9E57C8}" type="slidenum">
              <a:rPr lang="en-US" smtClean="0"/>
              <a:t>15</a:t>
            </a:fld>
            <a:endParaRPr lang="en-US"/>
          </a:p>
        </p:txBody>
      </p:sp>
    </p:spTree>
    <p:extLst>
      <p:ext uri="{BB962C8B-B14F-4D97-AF65-F5344CB8AC3E}">
        <p14:creationId xmlns:p14="http://schemas.microsoft.com/office/powerpoint/2010/main" val="3200287238"/>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7" grpId="0" animBg="1"/>
      <p:bldP spid="7"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Teacher">
            <a:extLst>
              <a:ext uri="{FF2B5EF4-FFF2-40B4-BE49-F238E27FC236}">
                <a16:creationId xmlns:a16="http://schemas.microsoft.com/office/drawing/2014/main" id="{303F2DEB-E638-151D-A546-F7215D8EB2A7}"/>
              </a:ext>
            </a:extLst>
          </p:cNvPr>
          <p:cNvSpPr/>
          <p:nvPr/>
        </p:nvSpPr>
        <p:spPr>
          <a:xfrm>
            <a:off x="4251692" y="794468"/>
            <a:ext cx="2815037" cy="2964973"/>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a:lstStyle/>
          <a:p>
            <a:endParaRPr lang="en-US"/>
          </a:p>
        </p:txBody>
      </p:sp>
      <p:grpSp>
        <p:nvGrpSpPr>
          <p:cNvPr id="4" name="Group 3">
            <a:extLst>
              <a:ext uri="{FF2B5EF4-FFF2-40B4-BE49-F238E27FC236}">
                <a16:creationId xmlns:a16="http://schemas.microsoft.com/office/drawing/2014/main" id="{7433BC22-85D5-A062-28EC-C369409EA2CB}"/>
              </a:ext>
            </a:extLst>
          </p:cNvPr>
          <p:cNvGrpSpPr/>
          <p:nvPr/>
        </p:nvGrpSpPr>
        <p:grpSpPr>
          <a:xfrm>
            <a:off x="1829601" y="3759441"/>
            <a:ext cx="8027470" cy="922476"/>
            <a:chOff x="3881721" y="3035210"/>
            <a:chExt cx="3496110" cy="317981"/>
          </a:xfrm>
        </p:grpSpPr>
        <p:sp>
          <p:nvSpPr>
            <p:cNvPr id="5" name="Rectangle 4">
              <a:extLst>
                <a:ext uri="{FF2B5EF4-FFF2-40B4-BE49-F238E27FC236}">
                  <a16:creationId xmlns:a16="http://schemas.microsoft.com/office/drawing/2014/main" id="{0C4EBDF0-E899-67D2-67AD-E286588F36FF}"/>
                </a:ext>
              </a:extLst>
            </p:cNvPr>
            <p:cNvSpPr/>
            <p:nvPr/>
          </p:nvSpPr>
          <p:spPr>
            <a:xfrm>
              <a:off x="3881721" y="3035210"/>
              <a:ext cx="3496110" cy="317981"/>
            </a:xfrm>
            <a:prstGeom prst="rect">
              <a:avLst/>
            </a:prstGeom>
            <a:solidFill>
              <a:schemeClr val="tx2">
                <a:lumMod val="90000"/>
                <a:lumOff val="10000"/>
              </a:schemeClr>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6" name="TextBox 5">
              <a:extLst>
                <a:ext uri="{FF2B5EF4-FFF2-40B4-BE49-F238E27FC236}">
                  <a16:creationId xmlns:a16="http://schemas.microsoft.com/office/drawing/2014/main" id="{56C85775-573F-C5D0-B7F9-9C7F5A71C05B}"/>
                </a:ext>
              </a:extLst>
            </p:cNvPr>
            <p:cNvSpPr txBox="1"/>
            <p:nvPr/>
          </p:nvSpPr>
          <p:spPr>
            <a:xfrm>
              <a:off x="3881721" y="3035210"/>
              <a:ext cx="3496110" cy="31798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defRPr b="1"/>
              </a:pPr>
              <a:r>
                <a:rPr lang="en-US" sz="5400" b="1" kern="1200">
                  <a:solidFill>
                    <a:schemeClr val="bg1"/>
                  </a:solidFill>
                </a:rPr>
                <a:t>Training Topics</a:t>
              </a:r>
            </a:p>
          </p:txBody>
        </p:sp>
      </p:grpSp>
      <p:sp>
        <p:nvSpPr>
          <p:cNvPr id="7" name="Date Placeholder 6">
            <a:extLst>
              <a:ext uri="{FF2B5EF4-FFF2-40B4-BE49-F238E27FC236}">
                <a16:creationId xmlns:a16="http://schemas.microsoft.com/office/drawing/2014/main" id="{2DD112D2-FEEC-DBC8-C474-E4238B039C9B}"/>
              </a:ext>
            </a:extLst>
          </p:cNvPr>
          <p:cNvSpPr>
            <a:spLocks noGrp="1"/>
          </p:cNvSpPr>
          <p:nvPr>
            <p:ph type="dt" sz="half" idx="10"/>
          </p:nvPr>
        </p:nvSpPr>
        <p:spPr/>
        <p:txBody>
          <a:bodyPr/>
          <a:lstStyle/>
          <a:p>
            <a:r>
              <a:rPr lang="en-US"/>
              <a:t>7/21/2026</a:t>
            </a:r>
          </a:p>
        </p:txBody>
      </p:sp>
      <p:sp>
        <p:nvSpPr>
          <p:cNvPr id="8" name="Slide Number Placeholder 7">
            <a:extLst>
              <a:ext uri="{FF2B5EF4-FFF2-40B4-BE49-F238E27FC236}">
                <a16:creationId xmlns:a16="http://schemas.microsoft.com/office/drawing/2014/main" id="{8E6D8935-B866-9288-D0C8-5D4450C4F084}"/>
              </a:ext>
            </a:extLst>
          </p:cNvPr>
          <p:cNvSpPr>
            <a:spLocks noGrp="1"/>
          </p:cNvSpPr>
          <p:nvPr>
            <p:ph type="sldNum" sz="quarter" idx="12"/>
          </p:nvPr>
        </p:nvSpPr>
        <p:spPr/>
        <p:txBody>
          <a:bodyPr/>
          <a:lstStyle/>
          <a:p>
            <a:fld id="{48FD3572-B86B-4083-B953-5D27BE9E57C8}" type="slidenum">
              <a:rPr lang="en-US" smtClean="0"/>
              <a:t>16</a:t>
            </a:fld>
            <a:endParaRPr lang="en-US"/>
          </a:p>
        </p:txBody>
      </p:sp>
    </p:spTree>
    <p:extLst>
      <p:ext uri="{BB962C8B-B14F-4D97-AF65-F5344CB8AC3E}">
        <p14:creationId xmlns:p14="http://schemas.microsoft.com/office/powerpoint/2010/main" val="148835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E2F031A-A711-8277-96D7-B1ECC0891043}"/>
              </a:ext>
            </a:extLst>
          </p:cNvPr>
          <p:cNvSpPr txBox="1"/>
          <p:nvPr/>
        </p:nvSpPr>
        <p:spPr>
          <a:xfrm>
            <a:off x="838200" y="365125"/>
            <a:ext cx="10515600" cy="1325563"/>
          </a:xfrm>
          <a:prstGeom prst="rect">
            <a:avLst/>
          </a:prstGeom>
        </p:spPr>
        <p:txBody>
          <a:bodyPr vert="horz" lIns="91440" tIns="45720" rIns="91440" bIns="45720" rtlCol="0" anchor="ctr">
            <a:normAutofit/>
            <a:scene3d>
              <a:camera prst="orthographicFront"/>
              <a:lightRig rig="threePt" dir="t"/>
            </a:scene3d>
            <a:sp3d extrusionH="57150">
              <a:bevelT w="38100" h="38100"/>
            </a:sp3d>
          </a:bodyPr>
          <a:lstStyle/>
          <a:p>
            <a:pPr>
              <a:lnSpc>
                <a:spcPct val="90000"/>
              </a:lnSpc>
              <a:spcBef>
                <a:spcPct val="0"/>
              </a:spcBef>
              <a:spcAft>
                <a:spcPts val="600"/>
              </a:spcAft>
            </a:pPr>
            <a:r>
              <a:rPr lang="en-US" sz="4400" b="1">
                <a:solidFill>
                  <a:schemeClr val="accent5">
                    <a:lumMod val="75000"/>
                  </a:schemeClr>
                </a:solidFill>
                <a:latin typeface="+mj-lt"/>
                <a:ea typeface="+mj-ea"/>
                <a:cs typeface="Times New Roman" panose="02020603050405020304" pitchFamily="18" charset="0"/>
              </a:rPr>
              <a:t>Organizational Changes</a:t>
            </a:r>
          </a:p>
        </p:txBody>
      </p:sp>
      <p:grpSp>
        <p:nvGrpSpPr>
          <p:cNvPr id="2" name="Group 1">
            <a:extLst>
              <a:ext uri="{FF2B5EF4-FFF2-40B4-BE49-F238E27FC236}">
                <a16:creationId xmlns:a16="http://schemas.microsoft.com/office/drawing/2014/main" id="{F59D878E-B94C-1F5E-7331-9255228D196A}"/>
              </a:ext>
            </a:extLst>
          </p:cNvPr>
          <p:cNvGrpSpPr/>
          <p:nvPr/>
        </p:nvGrpSpPr>
        <p:grpSpPr>
          <a:xfrm>
            <a:off x="838200" y="1988405"/>
            <a:ext cx="10515600" cy="4125369"/>
            <a:chOff x="838200" y="1988405"/>
            <a:chExt cx="10515600" cy="4125369"/>
          </a:xfrm>
        </p:grpSpPr>
        <p:sp>
          <p:nvSpPr>
            <p:cNvPr id="3" name="Rectangle 2">
              <a:extLst>
                <a:ext uri="{FF2B5EF4-FFF2-40B4-BE49-F238E27FC236}">
                  <a16:creationId xmlns:a16="http://schemas.microsoft.com/office/drawing/2014/main" id="{98734525-53BA-5AD5-EDD9-1CE6699C328E}"/>
                </a:ext>
              </a:extLst>
            </p:cNvPr>
            <p:cNvSpPr/>
            <p:nvPr/>
          </p:nvSpPr>
          <p:spPr>
            <a:xfrm>
              <a:off x="838200" y="2243054"/>
              <a:ext cx="10515600" cy="604800"/>
            </a:xfrm>
            <a:prstGeom prst="rect">
              <a:avLst/>
            </a:prstGeom>
            <a:ln>
              <a:solidFill>
                <a:schemeClr val="accent5">
                  <a:lumMod val="75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4" name="Freeform: Shape 3">
              <a:extLst>
                <a:ext uri="{FF2B5EF4-FFF2-40B4-BE49-F238E27FC236}">
                  <a16:creationId xmlns:a16="http://schemas.microsoft.com/office/drawing/2014/main" id="{0EF0ED48-3F03-449E-0AB1-CC1E97A3FA2F}"/>
                </a:ext>
              </a:extLst>
            </p:cNvPr>
            <p:cNvSpPr/>
            <p:nvPr/>
          </p:nvSpPr>
          <p:spPr>
            <a:xfrm>
              <a:off x="2260308" y="1988405"/>
              <a:ext cx="7166959" cy="708480"/>
            </a:xfrm>
            <a:custGeom>
              <a:avLst/>
              <a:gdLst>
                <a:gd name="connsiteX0" fmla="*/ 0 w 7166959"/>
                <a:gd name="connsiteY0" fmla="*/ 118082 h 708480"/>
                <a:gd name="connsiteX1" fmla="*/ 118082 w 7166959"/>
                <a:gd name="connsiteY1" fmla="*/ 0 h 708480"/>
                <a:gd name="connsiteX2" fmla="*/ 7048877 w 7166959"/>
                <a:gd name="connsiteY2" fmla="*/ 0 h 708480"/>
                <a:gd name="connsiteX3" fmla="*/ 7166959 w 7166959"/>
                <a:gd name="connsiteY3" fmla="*/ 118082 h 708480"/>
                <a:gd name="connsiteX4" fmla="*/ 7166959 w 7166959"/>
                <a:gd name="connsiteY4" fmla="*/ 590398 h 708480"/>
                <a:gd name="connsiteX5" fmla="*/ 7048877 w 7166959"/>
                <a:gd name="connsiteY5" fmla="*/ 708480 h 708480"/>
                <a:gd name="connsiteX6" fmla="*/ 118082 w 7166959"/>
                <a:gd name="connsiteY6" fmla="*/ 708480 h 708480"/>
                <a:gd name="connsiteX7" fmla="*/ 0 w 7166959"/>
                <a:gd name="connsiteY7" fmla="*/ 590398 h 708480"/>
                <a:gd name="connsiteX8" fmla="*/ 0 w 7166959"/>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66959" h="708480">
                  <a:moveTo>
                    <a:pt x="0" y="118082"/>
                  </a:moveTo>
                  <a:cubicBezTo>
                    <a:pt x="0" y="52867"/>
                    <a:pt x="52867" y="0"/>
                    <a:pt x="118082" y="0"/>
                  </a:cubicBezTo>
                  <a:lnTo>
                    <a:pt x="7048877" y="0"/>
                  </a:lnTo>
                  <a:cubicBezTo>
                    <a:pt x="7114092" y="0"/>
                    <a:pt x="7166959" y="52867"/>
                    <a:pt x="7166959" y="118082"/>
                  </a:cubicBezTo>
                  <a:lnTo>
                    <a:pt x="7166959" y="590398"/>
                  </a:lnTo>
                  <a:cubicBezTo>
                    <a:pt x="7166959" y="655613"/>
                    <a:pt x="7114092" y="708480"/>
                    <a:pt x="7048877" y="708480"/>
                  </a:cubicBezTo>
                  <a:lnTo>
                    <a:pt x="118082" y="708480"/>
                  </a:lnTo>
                  <a:cubicBezTo>
                    <a:pt x="52867" y="708480"/>
                    <a:pt x="0" y="655613"/>
                    <a:pt x="0" y="590398"/>
                  </a:cubicBezTo>
                  <a:lnTo>
                    <a:pt x="0" y="118082"/>
                  </a:lnTo>
                  <a:close/>
                </a:path>
              </a:pathLst>
            </a:custGeom>
            <a:solidFill>
              <a:schemeClr val="accent5">
                <a:lumMod val="75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2810" tIns="34585" rIns="312810" bIns="34585" numCol="1" spcCol="1270" anchor="ctr" anchorCtr="0">
              <a:noAutofit/>
            </a:bodyPr>
            <a:lstStyle/>
            <a:p>
              <a:pPr marL="0" lvl="0" indent="0" algn="ctr" defTabSz="1066800">
                <a:lnSpc>
                  <a:spcPct val="90000"/>
                </a:lnSpc>
                <a:spcBef>
                  <a:spcPct val="0"/>
                </a:spcBef>
                <a:spcAft>
                  <a:spcPct val="35000"/>
                </a:spcAft>
                <a:buNone/>
              </a:pPr>
              <a:r>
                <a:rPr lang="en-US" sz="2400" b="1" kern="1200"/>
                <a:t>Change of Ownership</a:t>
              </a:r>
            </a:p>
          </p:txBody>
        </p:sp>
        <p:sp>
          <p:nvSpPr>
            <p:cNvPr id="6" name="Rectangle 5">
              <a:extLst>
                <a:ext uri="{FF2B5EF4-FFF2-40B4-BE49-F238E27FC236}">
                  <a16:creationId xmlns:a16="http://schemas.microsoft.com/office/drawing/2014/main" id="{F112F9C0-C982-58AD-62DA-09C615D797F0}"/>
                </a:ext>
              </a:extLst>
            </p:cNvPr>
            <p:cNvSpPr/>
            <p:nvPr/>
          </p:nvSpPr>
          <p:spPr>
            <a:xfrm>
              <a:off x="838200" y="3331694"/>
              <a:ext cx="10515600" cy="604800"/>
            </a:xfrm>
            <a:prstGeom prst="rect">
              <a:avLst/>
            </a:prstGeom>
            <a:ln>
              <a:solidFill>
                <a:schemeClr val="accent5">
                  <a:lumMod val="75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8" name="Freeform: Shape 7">
              <a:extLst>
                <a:ext uri="{FF2B5EF4-FFF2-40B4-BE49-F238E27FC236}">
                  <a16:creationId xmlns:a16="http://schemas.microsoft.com/office/drawing/2014/main" id="{E268836A-119E-BCA6-4176-03E57DE8A514}"/>
                </a:ext>
              </a:extLst>
            </p:cNvPr>
            <p:cNvSpPr/>
            <p:nvPr/>
          </p:nvSpPr>
          <p:spPr>
            <a:xfrm>
              <a:off x="2269362" y="2932182"/>
              <a:ext cx="7185067" cy="708480"/>
            </a:xfrm>
            <a:custGeom>
              <a:avLst/>
              <a:gdLst>
                <a:gd name="connsiteX0" fmla="*/ 0 w 7185067"/>
                <a:gd name="connsiteY0" fmla="*/ 118082 h 708480"/>
                <a:gd name="connsiteX1" fmla="*/ 118082 w 7185067"/>
                <a:gd name="connsiteY1" fmla="*/ 0 h 708480"/>
                <a:gd name="connsiteX2" fmla="*/ 7066985 w 7185067"/>
                <a:gd name="connsiteY2" fmla="*/ 0 h 708480"/>
                <a:gd name="connsiteX3" fmla="*/ 7185067 w 7185067"/>
                <a:gd name="connsiteY3" fmla="*/ 118082 h 708480"/>
                <a:gd name="connsiteX4" fmla="*/ 7185067 w 7185067"/>
                <a:gd name="connsiteY4" fmla="*/ 590398 h 708480"/>
                <a:gd name="connsiteX5" fmla="*/ 7066985 w 7185067"/>
                <a:gd name="connsiteY5" fmla="*/ 708480 h 708480"/>
                <a:gd name="connsiteX6" fmla="*/ 118082 w 7185067"/>
                <a:gd name="connsiteY6" fmla="*/ 708480 h 708480"/>
                <a:gd name="connsiteX7" fmla="*/ 0 w 7185067"/>
                <a:gd name="connsiteY7" fmla="*/ 590398 h 708480"/>
                <a:gd name="connsiteX8" fmla="*/ 0 w 7185067"/>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5067" h="708480">
                  <a:moveTo>
                    <a:pt x="0" y="118082"/>
                  </a:moveTo>
                  <a:cubicBezTo>
                    <a:pt x="0" y="52867"/>
                    <a:pt x="52867" y="0"/>
                    <a:pt x="118082" y="0"/>
                  </a:cubicBezTo>
                  <a:lnTo>
                    <a:pt x="7066985" y="0"/>
                  </a:lnTo>
                  <a:cubicBezTo>
                    <a:pt x="7132200" y="0"/>
                    <a:pt x="7185067" y="52867"/>
                    <a:pt x="7185067" y="118082"/>
                  </a:cubicBezTo>
                  <a:lnTo>
                    <a:pt x="7185067" y="590398"/>
                  </a:lnTo>
                  <a:cubicBezTo>
                    <a:pt x="7185067" y="655613"/>
                    <a:pt x="7132200" y="708480"/>
                    <a:pt x="7066985" y="708480"/>
                  </a:cubicBezTo>
                  <a:lnTo>
                    <a:pt x="118082" y="708480"/>
                  </a:lnTo>
                  <a:cubicBezTo>
                    <a:pt x="52867" y="708480"/>
                    <a:pt x="0" y="655613"/>
                    <a:pt x="0" y="590398"/>
                  </a:cubicBezTo>
                  <a:lnTo>
                    <a:pt x="0" y="118082"/>
                  </a:lnTo>
                  <a:close/>
                </a:path>
              </a:pathLst>
            </a:custGeom>
            <a:solidFill>
              <a:schemeClr val="accent5">
                <a:lumMod val="75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2810" tIns="34585" rIns="312810" bIns="34585" numCol="1" spcCol="1270" anchor="ctr" anchorCtr="0">
              <a:noAutofit/>
            </a:bodyPr>
            <a:lstStyle/>
            <a:p>
              <a:pPr marL="0" lvl="0" indent="0" algn="ctr" defTabSz="1066800">
                <a:lnSpc>
                  <a:spcPct val="90000"/>
                </a:lnSpc>
                <a:spcBef>
                  <a:spcPct val="0"/>
                </a:spcBef>
                <a:spcAft>
                  <a:spcPct val="35000"/>
                </a:spcAft>
                <a:buNone/>
              </a:pPr>
              <a:r>
                <a:rPr lang="en-US" sz="2400" b="1" kern="1200"/>
                <a:t>Relocations</a:t>
              </a:r>
            </a:p>
          </p:txBody>
        </p:sp>
        <p:sp>
          <p:nvSpPr>
            <p:cNvPr id="9" name="Rectangle 8">
              <a:extLst>
                <a:ext uri="{FF2B5EF4-FFF2-40B4-BE49-F238E27FC236}">
                  <a16:creationId xmlns:a16="http://schemas.microsoft.com/office/drawing/2014/main" id="{2F9FA643-5C48-5649-A9F4-69E10567584C}"/>
                </a:ext>
              </a:extLst>
            </p:cNvPr>
            <p:cNvSpPr/>
            <p:nvPr/>
          </p:nvSpPr>
          <p:spPr>
            <a:xfrm>
              <a:off x="838200" y="4420334"/>
              <a:ext cx="10515600" cy="604800"/>
            </a:xfrm>
            <a:prstGeom prst="rect">
              <a:avLst/>
            </a:prstGeom>
            <a:ln>
              <a:solidFill>
                <a:schemeClr val="accent5">
                  <a:lumMod val="75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0" name="Freeform: Shape 9">
              <a:extLst>
                <a:ext uri="{FF2B5EF4-FFF2-40B4-BE49-F238E27FC236}">
                  <a16:creationId xmlns:a16="http://schemas.microsoft.com/office/drawing/2014/main" id="{BE17C811-6200-F4FA-F3DA-888BFDE62019}"/>
                </a:ext>
              </a:extLst>
            </p:cNvPr>
            <p:cNvSpPr/>
            <p:nvPr/>
          </p:nvSpPr>
          <p:spPr>
            <a:xfrm>
              <a:off x="2269289" y="4084202"/>
              <a:ext cx="7203322" cy="708480"/>
            </a:xfrm>
            <a:custGeom>
              <a:avLst/>
              <a:gdLst>
                <a:gd name="connsiteX0" fmla="*/ 0 w 7203322"/>
                <a:gd name="connsiteY0" fmla="*/ 118082 h 708480"/>
                <a:gd name="connsiteX1" fmla="*/ 118082 w 7203322"/>
                <a:gd name="connsiteY1" fmla="*/ 0 h 708480"/>
                <a:gd name="connsiteX2" fmla="*/ 7085240 w 7203322"/>
                <a:gd name="connsiteY2" fmla="*/ 0 h 708480"/>
                <a:gd name="connsiteX3" fmla="*/ 7203322 w 7203322"/>
                <a:gd name="connsiteY3" fmla="*/ 118082 h 708480"/>
                <a:gd name="connsiteX4" fmla="*/ 7203322 w 7203322"/>
                <a:gd name="connsiteY4" fmla="*/ 590398 h 708480"/>
                <a:gd name="connsiteX5" fmla="*/ 7085240 w 7203322"/>
                <a:gd name="connsiteY5" fmla="*/ 708480 h 708480"/>
                <a:gd name="connsiteX6" fmla="*/ 118082 w 7203322"/>
                <a:gd name="connsiteY6" fmla="*/ 708480 h 708480"/>
                <a:gd name="connsiteX7" fmla="*/ 0 w 7203322"/>
                <a:gd name="connsiteY7" fmla="*/ 590398 h 708480"/>
                <a:gd name="connsiteX8" fmla="*/ 0 w 7203322"/>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3322" h="708480">
                  <a:moveTo>
                    <a:pt x="0" y="118082"/>
                  </a:moveTo>
                  <a:cubicBezTo>
                    <a:pt x="0" y="52867"/>
                    <a:pt x="52867" y="0"/>
                    <a:pt x="118082" y="0"/>
                  </a:cubicBezTo>
                  <a:lnTo>
                    <a:pt x="7085240" y="0"/>
                  </a:lnTo>
                  <a:cubicBezTo>
                    <a:pt x="7150455" y="0"/>
                    <a:pt x="7203322" y="52867"/>
                    <a:pt x="7203322" y="118082"/>
                  </a:cubicBezTo>
                  <a:lnTo>
                    <a:pt x="7203322" y="590398"/>
                  </a:lnTo>
                  <a:cubicBezTo>
                    <a:pt x="7203322" y="655613"/>
                    <a:pt x="7150455" y="708480"/>
                    <a:pt x="7085240" y="708480"/>
                  </a:cubicBezTo>
                  <a:lnTo>
                    <a:pt x="118082" y="708480"/>
                  </a:lnTo>
                  <a:cubicBezTo>
                    <a:pt x="52867" y="708480"/>
                    <a:pt x="0" y="655613"/>
                    <a:pt x="0" y="590398"/>
                  </a:cubicBezTo>
                  <a:lnTo>
                    <a:pt x="0" y="118082"/>
                  </a:lnTo>
                  <a:close/>
                </a:path>
              </a:pathLst>
            </a:custGeom>
            <a:solidFill>
              <a:schemeClr val="accent5">
                <a:lumMod val="75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2810" tIns="34585" rIns="312810" bIns="34585" numCol="1" spcCol="1270" anchor="ctr" anchorCtr="0">
              <a:noAutofit/>
            </a:bodyPr>
            <a:lstStyle/>
            <a:p>
              <a:pPr marL="0" lvl="0" indent="0" algn="ctr" defTabSz="1066800">
                <a:lnSpc>
                  <a:spcPct val="90000"/>
                </a:lnSpc>
                <a:spcBef>
                  <a:spcPct val="0"/>
                </a:spcBef>
                <a:spcAft>
                  <a:spcPct val="35000"/>
                </a:spcAft>
                <a:buNone/>
              </a:pPr>
              <a:r>
                <a:rPr lang="en-US" sz="2400" b="1" kern="1200"/>
                <a:t>Satellite Offices</a:t>
              </a:r>
            </a:p>
          </p:txBody>
        </p:sp>
        <p:sp>
          <p:nvSpPr>
            <p:cNvPr id="11" name="Rectangle 10">
              <a:extLst>
                <a:ext uri="{FF2B5EF4-FFF2-40B4-BE49-F238E27FC236}">
                  <a16:creationId xmlns:a16="http://schemas.microsoft.com/office/drawing/2014/main" id="{D0C31A62-3639-B11C-B405-A5BADB8B32B6}"/>
                </a:ext>
              </a:extLst>
            </p:cNvPr>
            <p:cNvSpPr/>
            <p:nvPr/>
          </p:nvSpPr>
          <p:spPr>
            <a:xfrm>
              <a:off x="838200" y="5508974"/>
              <a:ext cx="10515600" cy="604800"/>
            </a:xfrm>
            <a:prstGeom prst="rect">
              <a:avLst/>
            </a:prstGeom>
            <a:ln>
              <a:solidFill>
                <a:schemeClr val="accent5">
                  <a:lumMod val="75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2" name="Freeform: Shape 11">
              <a:extLst>
                <a:ext uri="{FF2B5EF4-FFF2-40B4-BE49-F238E27FC236}">
                  <a16:creationId xmlns:a16="http://schemas.microsoft.com/office/drawing/2014/main" id="{4346D154-AE58-38CF-0327-1FE9B68D382B}"/>
                </a:ext>
              </a:extLst>
            </p:cNvPr>
            <p:cNvSpPr/>
            <p:nvPr/>
          </p:nvSpPr>
          <p:spPr>
            <a:xfrm>
              <a:off x="2314558" y="5172842"/>
              <a:ext cx="7155255" cy="708480"/>
            </a:xfrm>
            <a:custGeom>
              <a:avLst/>
              <a:gdLst>
                <a:gd name="connsiteX0" fmla="*/ 0 w 7155255"/>
                <a:gd name="connsiteY0" fmla="*/ 118082 h 708480"/>
                <a:gd name="connsiteX1" fmla="*/ 118082 w 7155255"/>
                <a:gd name="connsiteY1" fmla="*/ 0 h 708480"/>
                <a:gd name="connsiteX2" fmla="*/ 7037173 w 7155255"/>
                <a:gd name="connsiteY2" fmla="*/ 0 h 708480"/>
                <a:gd name="connsiteX3" fmla="*/ 7155255 w 7155255"/>
                <a:gd name="connsiteY3" fmla="*/ 118082 h 708480"/>
                <a:gd name="connsiteX4" fmla="*/ 7155255 w 7155255"/>
                <a:gd name="connsiteY4" fmla="*/ 590398 h 708480"/>
                <a:gd name="connsiteX5" fmla="*/ 7037173 w 7155255"/>
                <a:gd name="connsiteY5" fmla="*/ 708480 h 708480"/>
                <a:gd name="connsiteX6" fmla="*/ 118082 w 7155255"/>
                <a:gd name="connsiteY6" fmla="*/ 708480 h 708480"/>
                <a:gd name="connsiteX7" fmla="*/ 0 w 7155255"/>
                <a:gd name="connsiteY7" fmla="*/ 590398 h 708480"/>
                <a:gd name="connsiteX8" fmla="*/ 0 w 7155255"/>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55255" h="708480">
                  <a:moveTo>
                    <a:pt x="0" y="118082"/>
                  </a:moveTo>
                  <a:cubicBezTo>
                    <a:pt x="0" y="52867"/>
                    <a:pt x="52867" y="0"/>
                    <a:pt x="118082" y="0"/>
                  </a:cubicBezTo>
                  <a:lnTo>
                    <a:pt x="7037173" y="0"/>
                  </a:lnTo>
                  <a:cubicBezTo>
                    <a:pt x="7102388" y="0"/>
                    <a:pt x="7155255" y="52867"/>
                    <a:pt x="7155255" y="118082"/>
                  </a:cubicBezTo>
                  <a:lnTo>
                    <a:pt x="7155255" y="590398"/>
                  </a:lnTo>
                  <a:cubicBezTo>
                    <a:pt x="7155255" y="655613"/>
                    <a:pt x="7102388" y="708480"/>
                    <a:pt x="7037173" y="708480"/>
                  </a:cubicBezTo>
                  <a:lnTo>
                    <a:pt x="118082" y="708480"/>
                  </a:lnTo>
                  <a:cubicBezTo>
                    <a:pt x="52867" y="708480"/>
                    <a:pt x="0" y="655613"/>
                    <a:pt x="0" y="590398"/>
                  </a:cubicBezTo>
                  <a:lnTo>
                    <a:pt x="0" y="118082"/>
                  </a:lnTo>
                  <a:close/>
                </a:path>
              </a:pathLst>
            </a:custGeom>
            <a:solidFill>
              <a:schemeClr val="accent5">
                <a:lumMod val="75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2810" tIns="34585" rIns="312810" bIns="34585" numCol="1" spcCol="1270" anchor="ctr" anchorCtr="0">
              <a:noAutofit/>
            </a:bodyPr>
            <a:lstStyle/>
            <a:p>
              <a:pPr marL="0" lvl="0" indent="0" algn="ctr" defTabSz="1066800">
                <a:lnSpc>
                  <a:spcPct val="90000"/>
                </a:lnSpc>
                <a:spcBef>
                  <a:spcPct val="0"/>
                </a:spcBef>
                <a:spcAft>
                  <a:spcPct val="35000"/>
                </a:spcAft>
                <a:buNone/>
              </a:pPr>
              <a:r>
                <a:rPr lang="en-US" sz="2400" b="1" kern="1200"/>
                <a:t>Designated Worksites</a:t>
              </a:r>
            </a:p>
          </p:txBody>
        </p:sp>
      </p:grpSp>
    </p:spTree>
    <p:extLst>
      <p:ext uri="{BB962C8B-B14F-4D97-AF65-F5344CB8AC3E}">
        <p14:creationId xmlns:p14="http://schemas.microsoft.com/office/powerpoint/2010/main" val="1623824898"/>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33912-C56B-9EAF-38A6-A1E3ABBD32FE}"/>
            </a:ext>
          </a:extLst>
        </p:cNvPr>
        <p:cNvGrpSpPr/>
        <p:nvPr/>
      </p:nvGrpSpPr>
      <p:grpSpPr>
        <a:xfrm>
          <a:off x="0" y="0"/>
          <a:ext cx="0" cy="0"/>
          <a:chOff x="0" y="0"/>
          <a:chExt cx="0" cy="0"/>
        </a:xfrm>
      </p:grpSpPr>
      <p:graphicFrame>
        <p:nvGraphicFramePr>
          <p:cNvPr id="13" name="TextBox 4">
            <a:extLst>
              <a:ext uri="{FF2B5EF4-FFF2-40B4-BE49-F238E27FC236}">
                <a16:creationId xmlns:a16="http://schemas.microsoft.com/office/drawing/2014/main" id="{5A016AC1-8962-6319-0D44-CB78B7C33B20}"/>
              </a:ext>
            </a:extLst>
          </p:cNvPr>
          <p:cNvGraphicFramePr/>
          <p:nvPr>
            <p:extLst>
              <p:ext uri="{D42A27DB-BD31-4B8C-83A1-F6EECF244321}">
                <p14:modId xmlns:p14="http://schemas.microsoft.com/office/powerpoint/2010/main" val="3067419414"/>
              </p:ext>
            </p:extLst>
          </p:nvPr>
        </p:nvGraphicFramePr>
        <p:xfrm>
          <a:off x="331271" y="1240260"/>
          <a:ext cx="11290953" cy="46201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a:extLst>
              <a:ext uri="{FF2B5EF4-FFF2-40B4-BE49-F238E27FC236}">
                <a16:creationId xmlns:a16="http://schemas.microsoft.com/office/drawing/2014/main" id="{0A144C68-6739-12AB-417A-C5741AB99DE4}"/>
              </a:ext>
            </a:extLst>
          </p:cNvPr>
          <p:cNvSpPr>
            <a:spLocks noGrp="1"/>
          </p:cNvSpPr>
          <p:nvPr>
            <p:ph type="dt" sz="half" idx="10"/>
          </p:nvPr>
        </p:nvSpPr>
        <p:spPr/>
        <p:txBody>
          <a:bodyPr/>
          <a:lstStyle/>
          <a:p>
            <a:r>
              <a:rPr lang="en-US"/>
              <a:t>7/21/2026</a:t>
            </a:r>
          </a:p>
        </p:txBody>
      </p:sp>
      <p:sp>
        <p:nvSpPr>
          <p:cNvPr id="5" name="Slide Number Placeholder 4">
            <a:extLst>
              <a:ext uri="{FF2B5EF4-FFF2-40B4-BE49-F238E27FC236}">
                <a16:creationId xmlns:a16="http://schemas.microsoft.com/office/drawing/2014/main" id="{0964B1E6-983F-FEA8-92E8-60F2E25DC230}"/>
              </a:ext>
            </a:extLst>
          </p:cNvPr>
          <p:cNvSpPr>
            <a:spLocks noGrp="1"/>
          </p:cNvSpPr>
          <p:nvPr>
            <p:ph type="sldNum" sz="quarter" idx="12"/>
          </p:nvPr>
        </p:nvSpPr>
        <p:spPr/>
        <p:txBody>
          <a:bodyPr/>
          <a:lstStyle/>
          <a:p>
            <a:fld id="{48FD3572-B86B-4083-B953-5D27BE9E57C8}" type="slidenum">
              <a:rPr lang="en-US" smtClean="0"/>
              <a:t>18</a:t>
            </a:fld>
            <a:endParaRPr lang="en-US"/>
          </a:p>
        </p:txBody>
      </p:sp>
      <p:sp>
        <p:nvSpPr>
          <p:cNvPr id="6" name="Title 5">
            <a:extLst>
              <a:ext uri="{FF2B5EF4-FFF2-40B4-BE49-F238E27FC236}">
                <a16:creationId xmlns:a16="http://schemas.microsoft.com/office/drawing/2014/main" id="{59BDDC9F-59B9-52BD-3B71-41D984F4B16E}"/>
              </a:ext>
            </a:extLst>
          </p:cNvPr>
          <p:cNvSpPr txBox="1">
            <a:spLocks/>
          </p:cNvSpPr>
          <p:nvPr/>
        </p:nvSpPr>
        <p:spPr>
          <a:xfrm>
            <a:off x="722122" y="344235"/>
            <a:ext cx="10515600" cy="667702"/>
          </a:xfrm>
          <a:prstGeom prst="rect">
            <a:avLst/>
          </a:prstGeom>
        </p:spPr>
        <p:txBody>
          <a:bodyPr>
            <a:noAutofit/>
            <a:scene3d>
              <a:camera prst="orthographicFront"/>
              <a:lightRig rig="threePt" dir="t"/>
            </a:scene3d>
            <a:sp3d extrusionH="57150">
              <a:bevelT w="38100" h="38100"/>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solidFill>
                  <a:schemeClr val="accent5">
                    <a:lumMod val="75000"/>
                  </a:schemeClr>
                </a:solidFill>
                <a:ea typeface="+mn-ea"/>
                <a:cs typeface="Times New Roman" panose="02020603050405020304" pitchFamily="18" charset="0"/>
              </a:rPr>
              <a:t>Reporting Changes</a:t>
            </a:r>
          </a:p>
        </p:txBody>
      </p:sp>
      <p:pic>
        <p:nvPicPr>
          <p:cNvPr id="3" name="Picture 2">
            <a:extLst>
              <a:ext uri="{FF2B5EF4-FFF2-40B4-BE49-F238E27FC236}">
                <a16:creationId xmlns:a16="http://schemas.microsoft.com/office/drawing/2014/main" id="{B3E5BE9B-F31A-FEBE-F597-CD96A6FC839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061023" y="77821"/>
            <a:ext cx="968332" cy="96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5815144"/>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TextBox 2">
            <a:extLst>
              <a:ext uri="{FF2B5EF4-FFF2-40B4-BE49-F238E27FC236}">
                <a16:creationId xmlns:a16="http://schemas.microsoft.com/office/drawing/2014/main" id="{78FA63C9-7FDD-B91A-B686-D455651DE464}"/>
              </a:ext>
            </a:extLst>
          </p:cNvPr>
          <p:cNvGraphicFramePr/>
          <p:nvPr>
            <p:extLst>
              <p:ext uri="{D42A27DB-BD31-4B8C-83A1-F6EECF244321}">
                <p14:modId xmlns:p14="http://schemas.microsoft.com/office/powerpoint/2010/main" val="3387540606"/>
              </p:ext>
            </p:extLst>
          </p:nvPr>
        </p:nvGraphicFramePr>
        <p:xfrm>
          <a:off x="281354" y="1825625"/>
          <a:ext cx="11666136" cy="38516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Rounded Corners 4">
            <a:extLst>
              <a:ext uri="{FF2B5EF4-FFF2-40B4-BE49-F238E27FC236}">
                <a16:creationId xmlns:a16="http://schemas.microsoft.com/office/drawing/2014/main" id="{9CE92F9F-9F4B-6154-19D3-01A7AE80CF89}"/>
              </a:ext>
            </a:extLst>
          </p:cNvPr>
          <p:cNvSpPr txBox="1"/>
          <p:nvPr/>
        </p:nvSpPr>
        <p:spPr>
          <a:xfrm>
            <a:off x="3341276" y="262647"/>
            <a:ext cx="5546292" cy="1018078"/>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US" sz="4800" b="1">
                <a:solidFill>
                  <a:schemeClr val="accent5">
                    <a:lumMod val="75000"/>
                  </a:schemeClr>
                </a:solidFill>
                <a:latin typeface="+mj-lt"/>
                <a:cs typeface="Times New Roman" panose="02020603050405020304" pitchFamily="18" charset="0"/>
              </a:rPr>
              <a:t>Changes of Ownership (CHOW)</a:t>
            </a:r>
            <a:endParaRPr lang="en-US" sz="4800" b="1" kern="1200">
              <a:solidFill>
                <a:schemeClr val="accent5">
                  <a:lumMod val="75000"/>
                </a:schemeClr>
              </a:solidFill>
              <a:latin typeface="+mj-lt"/>
              <a:cs typeface="Times New Roman" panose="02020603050405020304" pitchFamily="18" charset="0"/>
            </a:endParaRPr>
          </a:p>
        </p:txBody>
      </p:sp>
      <p:sp>
        <p:nvSpPr>
          <p:cNvPr id="3" name="Arrow: Right 2">
            <a:extLst>
              <a:ext uri="{FF2B5EF4-FFF2-40B4-BE49-F238E27FC236}">
                <a16:creationId xmlns:a16="http://schemas.microsoft.com/office/drawing/2014/main" id="{94766072-C506-4CD2-F477-0040BE37961F}"/>
              </a:ext>
            </a:extLst>
          </p:cNvPr>
          <p:cNvSpPr/>
          <p:nvPr/>
        </p:nvSpPr>
        <p:spPr>
          <a:xfrm>
            <a:off x="3777167" y="3356149"/>
            <a:ext cx="684302" cy="484632"/>
          </a:xfrm>
          <a:prstGeom prst="right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AAAF7DB3-29E5-263E-012F-BD462ADA54C6}"/>
              </a:ext>
            </a:extLst>
          </p:cNvPr>
          <p:cNvSpPr/>
          <p:nvPr/>
        </p:nvSpPr>
        <p:spPr>
          <a:xfrm>
            <a:off x="8037669" y="3356149"/>
            <a:ext cx="684302" cy="484632"/>
          </a:xfrm>
          <a:prstGeom prst="right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pic>
        <p:nvPicPr>
          <p:cNvPr id="2" name="More Info pic">
            <a:extLst>
              <a:ext uri="{FF2B5EF4-FFF2-40B4-BE49-F238E27FC236}">
                <a16:creationId xmlns:a16="http://schemas.microsoft.com/office/drawing/2014/main" id="{A6B094B8-2F19-8873-9718-427993FA9C88}"/>
              </a:ext>
            </a:extLst>
          </p:cNvPr>
          <p:cNvPicPr>
            <a:picLocks noChangeAspect="1"/>
          </p:cNvPicPr>
          <p:nvPr/>
        </p:nvPicPr>
        <p:blipFill>
          <a:blip r:embed="rId8"/>
          <a:stretch>
            <a:fillRect/>
          </a:stretch>
        </p:blipFill>
        <p:spPr>
          <a:xfrm>
            <a:off x="20239" y="65585"/>
            <a:ext cx="1588298" cy="868767"/>
          </a:xfrm>
          <a:prstGeom prst="rect">
            <a:avLst/>
          </a:prstGeom>
        </p:spPr>
      </p:pic>
      <p:sp>
        <p:nvSpPr>
          <p:cNvPr id="4" name="More info Text">
            <a:extLst>
              <a:ext uri="{FF2B5EF4-FFF2-40B4-BE49-F238E27FC236}">
                <a16:creationId xmlns:a16="http://schemas.microsoft.com/office/drawing/2014/main" id="{76471D94-6E2E-846B-3895-DDB0A112C560}"/>
              </a:ext>
            </a:extLst>
          </p:cNvPr>
          <p:cNvSpPr/>
          <p:nvPr/>
        </p:nvSpPr>
        <p:spPr>
          <a:xfrm>
            <a:off x="693925" y="771686"/>
            <a:ext cx="10840994" cy="5286594"/>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Font typeface="Wingdings" panose="05000000000000000000" pitchFamily="2" charset="2"/>
              <a:buNone/>
            </a:pPr>
            <a:r>
              <a:rPr lang="en-US">
                <a:latin typeface="+mj-lt"/>
              </a:rPr>
              <a:t>Our Office frequently sees providers who are selling their business without notifying the Division of Medicaid timely. We’d like to remind everyone that there cannot be a transfer of ownership of your Medicaid issued provider ID without first notifying Medicaid. We must ensure that the new owners are qualified to provide the services and go through all required credentialing. As a reminder, the NEW owner is responsible for maintaining all files and documents from the previous owner for auditing purposes. </a:t>
            </a:r>
          </a:p>
          <a:p>
            <a:pPr>
              <a:buFont typeface="Wingdings" panose="05000000000000000000" pitchFamily="2" charset="2"/>
              <a:buNone/>
            </a:pPr>
            <a:endParaRPr lang="en-US">
              <a:latin typeface="+mj-lt"/>
            </a:endParaRPr>
          </a:p>
          <a:p>
            <a:pPr marL="171450" indent="-171450">
              <a:buFont typeface="Wingdings" panose="05000000000000000000" pitchFamily="2" charset="2"/>
              <a:buChar char="§"/>
            </a:pPr>
            <a:r>
              <a:rPr lang="en-US">
                <a:latin typeface="+mj-lt"/>
              </a:rPr>
              <a:t>The new owner is assuming all responsibility and liability for all claims that were filed prior to the transfer.</a:t>
            </a:r>
            <a:r>
              <a:rPr lang="en-US" sz="1800">
                <a:latin typeface="+mj-lt"/>
              </a:rPr>
              <a:t> A provider/facility that undergoes a change of ownership must notify the Office of LTSS within ten (10) days, and the Office of Provider Enrollment within thirty-five (35) days after any change in ownership.</a:t>
            </a:r>
          </a:p>
          <a:p>
            <a:pPr marL="171450" indent="-171450">
              <a:buFont typeface="Wingdings" panose="05000000000000000000" pitchFamily="2" charset="2"/>
              <a:buChar char="§"/>
            </a:pPr>
            <a:r>
              <a:rPr lang="en-US" sz="1800">
                <a:latin typeface="+mj-lt"/>
              </a:rPr>
              <a:t>A CHOW packet must be received, reviewed, and approved by the Office of Long-Term Services &amp; Supports before the provider can complete a Mississippi Medicaid Provider Application Packet.</a:t>
            </a:r>
          </a:p>
          <a:p>
            <a:pPr marL="171450" indent="-171450">
              <a:buFont typeface="Wingdings" panose="05000000000000000000" pitchFamily="2" charset="2"/>
              <a:buChar char="§"/>
            </a:pPr>
            <a:r>
              <a:rPr lang="en-US" sz="1800">
                <a:latin typeface="+mj-lt"/>
              </a:rPr>
              <a:t>The new provider must continue to maintain all Medicaid beneficiary records for at least six (5) years, unless an alternative method for maintaining the records has been established in writing and approved by the Division of Medicaid as required by Health Insurance Portability and Accountability Act of 1996 (HIPAA).</a:t>
            </a:r>
          </a:p>
        </p:txBody>
      </p:sp>
      <p:sp>
        <p:nvSpPr>
          <p:cNvPr id="6" name="Date Placeholder 5">
            <a:extLst>
              <a:ext uri="{FF2B5EF4-FFF2-40B4-BE49-F238E27FC236}">
                <a16:creationId xmlns:a16="http://schemas.microsoft.com/office/drawing/2014/main" id="{880F9F67-5FF6-B89E-727A-55BD88B48239}"/>
              </a:ext>
            </a:extLst>
          </p:cNvPr>
          <p:cNvSpPr>
            <a:spLocks noGrp="1"/>
          </p:cNvSpPr>
          <p:nvPr>
            <p:ph type="dt" sz="half" idx="10"/>
          </p:nvPr>
        </p:nvSpPr>
        <p:spPr/>
        <p:txBody>
          <a:bodyPr/>
          <a:lstStyle/>
          <a:p>
            <a:r>
              <a:rPr lang="en-US"/>
              <a:t>7/21/2026</a:t>
            </a:r>
          </a:p>
        </p:txBody>
      </p:sp>
      <p:sp>
        <p:nvSpPr>
          <p:cNvPr id="7" name="Slide Number Placeholder 6">
            <a:extLst>
              <a:ext uri="{FF2B5EF4-FFF2-40B4-BE49-F238E27FC236}">
                <a16:creationId xmlns:a16="http://schemas.microsoft.com/office/drawing/2014/main" id="{C0F57E5B-6C28-2E51-7803-172E88466E4C}"/>
              </a:ext>
            </a:extLst>
          </p:cNvPr>
          <p:cNvSpPr>
            <a:spLocks noGrp="1"/>
          </p:cNvSpPr>
          <p:nvPr>
            <p:ph type="sldNum" sz="quarter" idx="12"/>
          </p:nvPr>
        </p:nvSpPr>
        <p:spPr/>
        <p:txBody>
          <a:bodyPr/>
          <a:lstStyle/>
          <a:p>
            <a:fld id="{48FD3572-B86B-4083-B953-5D27BE9E57C8}" type="slidenum">
              <a:rPr lang="en-US" smtClean="0"/>
              <a:t>19</a:t>
            </a:fld>
            <a:endParaRPr lang="en-US"/>
          </a:p>
        </p:txBody>
      </p:sp>
    </p:spTree>
    <p:extLst>
      <p:ext uri="{BB962C8B-B14F-4D97-AF65-F5344CB8AC3E}">
        <p14:creationId xmlns:p14="http://schemas.microsoft.com/office/powerpoint/2010/main" val="1659282570"/>
      </p:ext>
    </p:extLst>
  </p:cSld>
  <p:clrMapOvr>
    <a:masterClrMapping/>
  </p:clrMapOvr>
  <p:transition spd="med">
    <p:pull/>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4" grpId="0" animBg="1"/>
      <p:bldP spid="4"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Handshake">
            <a:extLst>
              <a:ext uri="{FF2B5EF4-FFF2-40B4-BE49-F238E27FC236}">
                <a16:creationId xmlns:a16="http://schemas.microsoft.com/office/drawing/2014/main" id="{F79A281E-DB3D-C5F8-35A4-B8E9D387E521}"/>
              </a:ext>
            </a:extLst>
          </p:cNvPr>
          <p:cNvSpPr/>
          <p:nvPr/>
        </p:nvSpPr>
        <p:spPr>
          <a:xfrm>
            <a:off x="4017643" y="616018"/>
            <a:ext cx="3682567" cy="367685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a:lstStyle/>
          <a:p>
            <a:endParaRPr lang="en-US"/>
          </a:p>
        </p:txBody>
      </p:sp>
      <p:grpSp>
        <p:nvGrpSpPr>
          <p:cNvPr id="4" name="Group 3">
            <a:extLst>
              <a:ext uri="{FF2B5EF4-FFF2-40B4-BE49-F238E27FC236}">
                <a16:creationId xmlns:a16="http://schemas.microsoft.com/office/drawing/2014/main" id="{0150BF1F-33A5-8C69-93EC-2B0FA0BFE78A}"/>
              </a:ext>
            </a:extLst>
          </p:cNvPr>
          <p:cNvGrpSpPr/>
          <p:nvPr/>
        </p:nvGrpSpPr>
        <p:grpSpPr>
          <a:xfrm>
            <a:off x="2644789" y="4129238"/>
            <a:ext cx="6428273" cy="937003"/>
            <a:chOff x="63697" y="3076913"/>
            <a:chExt cx="3256950" cy="300275"/>
          </a:xfrm>
        </p:grpSpPr>
        <p:sp>
          <p:nvSpPr>
            <p:cNvPr id="5" name="Rectangle 4">
              <a:extLst>
                <a:ext uri="{FF2B5EF4-FFF2-40B4-BE49-F238E27FC236}">
                  <a16:creationId xmlns:a16="http://schemas.microsoft.com/office/drawing/2014/main" id="{2026F652-74CB-008D-AFD2-DA1E95672104}"/>
                </a:ext>
              </a:extLst>
            </p:cNvPr>
            <p:cNvSpPr/>
            <p:nvPr/>
          </p:nvSpPr>
          <p:spPr>
            <a:xfrm>
              <a:off x="63697" y="3076913"/>
              <a:ext cx="3256950" cy="300275"/>
            </a:xfrm>
            <a:prstGeom prst="rect">
              <a:avLst/>
            </a:prstGeom>
            <a:solidFill>
              <a:schemeClr val="tx2">
                <a:lumMod val="90000"/>
                <a:lumOff val="10000"/>
              </a:schemeClr>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6" name="TextBox 5">
              <a:extLst>
                <a:ext uri="{FF2B5EF4-FFF2-40B4-BE49-F238E27FC236}">
                  <a16:creationId xmlns:a16="http://schemas.microsoft.com/office/drawing/2014/main" id="{03D162DC-47FF-2033-716E-09FC4DA8E033}"/>
                </a:ext>
              </a:extLst>
            </p:cNvPr>
            <p:cNvSpPr txBox="1"/>
            <p:nvPr/>
          </p:nvSpPr>
          <p:spPr>
            <a:xfrm>
              <a:off x="63697" y="3076913"/>
              <a:ext cx="3256950" cy="30027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defRPr b="1"/>
              </a:pPr>
              <a:r>
                <a:rPr lang="en-US" sz="6000" b="1" kern="1200">
                  <a:solidFill>
                    <a:schemeClr val="bg1"/>
                  </a:solidFill>
                </a:rPr>
                <a:t>Introduction</a:t>
              </a:r>
            </a:p>
          </p:txBody>
        </p:sp>
      </p:grpSp>
      <p:sp>
        <p:nvSpPr>
          <p:cNvPr id="7" name="Date Placeholder 6">
            <a:extLst>
              <a:ext uri="{FF2B5EF4-FFF2-40B4-BE49-F238E27FC236}">
                <a16:creationId xmlns:a16="http://schemas.microsoft.com/office/drawing/2014/main" id="{3DFDE82C-80CF-592D-98EF-C7FD9EB0449F}"/>
              </a:ext>
            </a:extLst>
          </p:cNvPr>
          <p:cNvSpPr>
            <a:spLocks noGrp="1"/>
          </p:cNvSpPr>
          <p:nvPr>
            <p:ph type="dt" sz="half" idx="10"/>
          </p:nvPr>
        </p:nvSpPr>
        <p:spPr/>
        <p:txBody>
          <a:bodyPr/>
          <a:lstStyle/>
          <a:p>
            <a:r>
              <a:rPr lang="en-US"/>
              <a:t>7/21/2026</a:t>
            </a:r>
          </a:p>
        </p:txBody>
      </p:sp>
      <p:sp>
        <p:nvSpPr>
          <p:cNvPr id="8" name="Slide Number Placeholder 7">
            <a:extLst>
              <a:ext uri="{FF2B5EF4-FFF2-40B4-BE49-F238E27FC236}">
                <a16:creationId xmlns:a16="http://schemas.microsoft.com/office/drawing/2014/main" id="{37E89B8D-D77C-CCCB-76BA-0ACFA6BBDB21}"/>
              </a:ext>
            </a:extLst>
          </p:cNvPr>
          <p:cNvSpPr>
            <a:spLocks noGrp="1"/>
          </p:cNvSpPr>
          <p:nvPr>
            <p:ph type="sldNum" sz="quarter" idx="12"/>
          </p:nvPr>
        </p:nvSpPr>
        <p:spPr/>
        <p:txBody>
          <a:bodyPr/>
          <a:lstStyle/>
          <a:p>
            <a:fld id="{48FD3572-B86B-4083-B953-5D27BE9E57C8}" type="slidenum">
              <a:rPr lang="en-US" smtClean="0"/>
              <a:t>2</a:t>
            </a:fld>
            <a:endParaRPr lang="en-US"/>
          </a:p>
        </p:txBody>
      </p:sp>
    </p:spTree>
    <p:extLst>
      <p:ext uri="{BB962C8B-B14F-4D97-AF65-F5344CB8AC3E}">
        <p14:creationId xmlns:p14="http://schemas.microsoft.com/office/powerpoint/2010/main" val="3153110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par>
                                <p:cTn id="10" presetID="2" presetClass="entr" presetSubtype="4"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Rounded Corners 4">
            <a:extLst>
              <a:ext uri="{FF2B5EF4-FFF2-40B4-BE49-F238E27FC236}">
                <a16:creationId xmlns:a16="http://schemas.microsoft.com/office/drawing/2014/main" id="{87466B4E-CDE7-C646-CCDE-F50ADA378D1B}"/>
              </a:ext>
            </a:extLst>
          </p:cNvPr>
          <p:cNvSpPr txBox="1"/>
          <p:nvPr/>
        </p:nvSpPr>
        <p:spPr>
          <a:xfrm>
            <a:off x="2232606" y="259478"/>
            <a:ext cx="7881836" cy="778212"/>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US" sz="3200" b="1">
                <a:solidFill>
                  <a:schemeClr val="accent5">
                    <a:lumMod val="75000"/>
                  </a:schemeClr>
                </a:solidFill>
                <a:latin typeface="+mj-lt"/>
                <a:cs typeface="Times New Roman" panose="02020603050405020304" pitchFamily="18" charset="0"/>
              </a:rPr>
              <a:t>Transactions that constitute a CHOW are:</a:t>
            </a:r>
            <a:endParaRPr lang="en-US" sz="3200" b="1" kern="1200">
              <a:solidFill>
                <a:schemeClr val="accent5">
                  <a:lumMod val="75000"/>
                </a:schemeClr>
              </a:solidFill>
              <a:latin typeface="+mj-lt"/>
              <a:cs typeface="Times New Roman" panose="02020603050405020304" pitchFamily="18" charset="0"/>
            </a:endParaRPr>
          </a:p>
        </p:txBody>
      </p:sp>
      <p:graphicFrame>
        <p:nvGraphicFramePr>
          <p:cNvPr id="3" name="Content Placeholder 2">
            <a:extLst>
              <a:ext uri="{FF2B5EF4-FFF2-40B4-BE49-F238E27FC236}">
                <a16:creationId xmlns:a16="http://schemas.microsoft.com/office/drawing/2014/main" id="{D6C91A9B-CDA3-C2BE-1220-569E615C0068}"/>
              </a:ext>
            </a:extLst>
          </p:cNvPr>
          <p:cNvGraphicFramePr>
            <a:graphicFrameLocks noGrp="1"/>
          </p:cNvGraphicFramePr>
          <p:nvPr>
            <p:ph sz="half" idx="1"/>
            <p:extLst>
              <p:ext uri="{D42A27DB-BD31-4B8C-83A1-F6EECF244321}">
                <p14:modId xmlns:p14="http://schemas.microsoft.com/office/powerpoint/2010/main" val="1845680073"/>
              </p:ext>
            </p:extLst>
          </p:nvPr>
        </p:nvGraphicFramePr>
        <p:xfrm>
          <a:off x="332666" y="1037690"/>
          <a:ext cx="11681717" cy="53186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More Info Pic">
            <a:extLst>
              <a:ext uri="{FF2B5EF4-FFF2-40B4-BE49-F238E27FC236}">
                <a16:creationId xmlns:a16="http://schemas.microsoft.com/office/drawing/2014/main" id="{8EB884DE-180C-381A-1B8F-747E44623BEE}"/>
              </a:ext>
            </a:extLst>
          </p:cNvPr>
          <p:cNvPicPr>
            <a:picLocks noChangeAspect="1"/>
          </p:cNvPicPr>
          <p:nvPr/>
        </p:nvPicPr>
        <p:blipFill>
          <a:blip r:embed="rId8"/>
          <a:stretch>
            <a:fillRect/>
          </a:stretch>
        </p:blipFill>
        <p:spPr>
          <a:xfrm>
            <a:off x="158097" y="143906"/>
            <a:ext cx="1426231" cy="780120"/>
          </a:xfrm>
          <a:prstGeom prst="rect">
            <a:avLst/>
          </a:prstGeom>
        </p:spPr>
      </p:pic>
      <p:sp>
        <p:nvSpPr>
          <p:cNvPr id="4" name="More Info Text">
            <a:extLst>
              <a:ext uri="{FF2B5EF4-FFF2-40B4-BE49-F238E27FC236}">
                <a16:creationId xmlns:a16="http://schemas.microsoft.com/office/drawing/2014/main" id="{F5806F9C-6BC2-A3E2-D9AD-6B41C44ACF96}"/>
              </a:ext>
            </a:extLst>
          </p:cNvPr>
          <p:cNvSpPr/>
          <p:nvPr/>
        </p:nvSpPr>
        <p:spPr>
          <a:xfrm>
            <a:off x="1810148" y="1961716"/>
            <a:ext cx="9057502" cy="3667795"/>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latin typeface="+mj-lt"/>
              </a:rPr>
              <a:t>These are examples of changes of ownership. This list is not exhaustive. </a:t>
            </a:r>
            <a:r>
              <a:rPr lang="en-US">
                <a:latin typeface="+mj-lt"/>
              </a:rPr>
              <a:t>A few things to consider here that we’ve seen impact providers: if you have a business partnership and one partner passes away, this is a change in ownership and must be reported. If you plan to pass your business to another business partner or relative in the event of your death or disability, we recommend having them added as a partner now, even with as little as 1% ownership, so that in those events, your business can continue providing care uninterrupted.</a:t>
            </a:r>
            <a:r>
              <a:rPr lang="en-US" sz="1800">
                <a:latin typeface="+mj-lt"/>
              </a:rPr>
              <a:t> Providers should contact the Division of Medicaid’s Office of Long Term Services &amp; Supports to begin this process. </a:t>
            </a:r>
            <a:endParaRPr lang="en-US">
              <a:latin typeface="+mj-lt"/>
            </a:endParaRPr>
          </a:p>
        </p:txBody>
      </p:sp>
      <p:sp>
        <p:nvSpPr>
          <p:cNvPr id="5" name="Date Placeholder 4">
            <a:extLst>
              <a:ext uri="{FF2B5EF4-FFF2-40B4-BE49-F238E27FC236}">
                <a16:creationId xmlns:a16="http://schemas.microsoft.com/office/drawing/2014/main" id="{CABD9652-AB77-9D31-FED1-6A6DD45DC47F}"/>
              </a:ext>
            </a:extLst>
          </p:cNvPr>
          <p:cNvSpPr>
            <a:spLocks noGrp="1"/>
          </p:cNvSpPr>
          <p:nvPr>
            <p:ph type="dt" sz="half" idx="10"/>
          </p:nvPr>
        </p:nvSpPr>
        <p:spPr/>
        <p:txBody>
          <a:bodyPr/>
          <a:lstStyle/>
          <a:p>
            <a:r>
              <a:rPr lang="en-US"/>
              <a:t>7/21/2026</a:t>
            </a:r>
          </a:p>
        </p:txBody>
      </p:sp>
      <p:sp>
        <p:nvSpPr>
          <p:cNvPr id="6" name="Slide Number Placeholder 5">
            <a:extLst>
              <a:ext uri="{FF2B5EF4-FFF2-40B4-BE49-F238E27FC236}">
                <a16:creationId xmlns:a16="http://schemas.microsoft.com/office/drawing/2014/main" id="{4E68AA70-BC34-9B4E-1202-04C3B24FB30C}"/>
              </a:ext>
            </a:extLst>
          </p:cNvPr>
          <p:cNvSpPr>
            <a:spLocks noGrp="1"/>
          </p:cNvSpPr>
          <p:nvPr>
            <p:ph type="sldNum" sz="quarter" idx="12"/>
          </p:nvPr>
        </p:nvSpPr>
        <p:spPr/>
        <p:txBody>
          <a:bodyPr/>
          <a:lstStyle/>
          <a:p>
            <a:fld id="{48FD3572-B86B-4083-B953-5D27BE9E57C8}" type="slidenum">
              <a:rPr lang="en-US" smtClean="0"/>
              <a:t>20</a:t>
            </a:fld>
            <a:endParaRPr lang="en-US"/>
          </a:p>
        </p:txBody>
      </p:sp>
    </p:spTree>
    <p:extLst>
      <p:ext uri="{BB962C8B-B14F-4D97-AF65-F5344CB8AC3E}">
        <p14:creationId xmlns:p14="http://schemas.microsoft.com/office/powerpoint/2010/main" val="3693458515"/>
      </p:ext>
    </p:extLst>
  </p:cSld>
  <p:clrMapOvr>
    <a:masterClrMapping/>
  </p:clrMapOvr>
  <p:transition spd="med">
    <p:pull/>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4" grpId="0" animBg="1"/>
      <p:bldP spid="4"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466956E-70B2-9240-A6D5-59393539C954}"/>
              </a:ext>
            </a:extLst>
          </p:cNvPr>
          <p:cNvSpPr txBox="1"/>
          <p:nvPr/>
        </p:nvSpPr>
        <p:spPr>
          <a:xfrm>
            <a:off x="200890" y="313927"/>
            <a:ext cx="4611256" cy="902349"/>
          </a:xfrm>
          <a:prstGeom prst="rect">
            <a:avLst/>
          </a:prstGeom>
          <a:ln>
            <a:no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chor="ctr">
            <a:normAutofit fontScale="92500" lnSpcReduction="20000"/>
            <a:scene3d>
              <a:camera prst="orthographicFront"/>
              <a:lightRig rig="threePt" dir="t"/>
            </a:scene3d>
            <a:sp3d extrusionH="57150">
              <a:bevelT w="38100" h="38100"/>
            </a:sp3d>
          </a:bodyPr>
          <a:lstStyle/>
          <a:p>
            <a:pPr>
              <a:lnSpc>
                <a:spcPct val="90000"/>
              </a:lnSpc>
              <a:spcBef>
                <a:spcPct val="0"/>
              </a:spcBef>
              <a:spcAft>
                <a:spcPts val="600"/>
              </a:spcAft>
            </a:pPr>
            <a:r>
              <a:rPr lang="en-US" sz="3300" b="1" kern="1200">
                <a:solidFill>
                  <a:schemeClr val="accent5">
                    <a:lumMod val="75000"/>
                  </a:schemeClr>
                </a:solidFill>
                <a:latin typeface="+mj-lt"/>
                <a:ea typeface="+mj-ea"/>
                <a:cs typeface="+mj-cs"/>
              </a:rPr>
              <a:t>CHOW </a:t>
            </a:r>
          </a:p>
          <a:p>
            <a:pPr>
              <a:lnSpc>
                <a:spcPct val="90000"/>
              </a:lnSpc>
              <a:spcBef>
                <a:spcPct val="0"/>
              </a:spcBef>
              <a:spcAft>
                <a:spcPts val="600"/>
              </a:spcAft>
            </a:pPr>
            <a:r>
              <a:rPr lang="en-US" sz="3300" b="1" kern="1200">
                <a:solidFill>
                  <a:schemeClr val="accent5">
                    <a:lumMod val="75000"/>
                  </a:schemeClr>
                </a:solidFill>
                <a:latin typeface="+mj-lt"/>
                <a:ea typeface="+mj-ea"/>
                <a:cs typeface="+mj-cs"/>
              </a:rPr>
              <a:t>Change of Ownership</a:t>
            </a:r>
          </a:p>
        </p:txBody>
      </p:sp>
      <p:sp>
        <p:nvSpPr>
          <p:cNvPr id="2" name="Date Placeholder 1">
            <a:extLst>
              <a:ext uri="{FF2B5EF4-FFF2-40B4-BE49-F238E27FC236}">
                <a16:creationId xmlns:a16="http://schemas.microsoft.com/office/drawing/2014/main" id="{7C94F5C0-6DF3-2D12-B8D1-7C521B5DE406}"/>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defRPr/>
            </a:pPr>
            <a:r>
              <a:rPr lang="en-US">
                <a:solidFill>
                  <a:schemeClr val="tx1">
                    <a:tint val="75000"/>
                  </a:schemeClr>
                </a:solidFill>
              </a:rPr>
              <a:t>7/21/2026</a:t>
            </a:r>
          </a:p>
        </p:txBody>
      </p:sp>
      <p:graphicFrame>
        <p:nvGraphicFramePr>
          <p:cNvPr id="29" name="TextBox 8">
            <a:extLst>
              <a:ext uri="{FF2B5EF4-FFF2-40B4-BE49-F238E27FC236}">
                <a16:creationId xmlns:a16="http://schemas.microsoft.com/office/drawing/2014/main" id="{3184B9DA-4682-A223-31EA-BAD4FBFEC043}"/>
              </a:ext>
            </a:extLst>
          </p:cNvPr>
          <p:cNvGraphicFramePr/>
          <p:nvPr>
            <p:extLst>
              <p:ext uri="{D42A27DB-BD31-4B8C-83A1-F6EECF244321}">
                <p14:modId xmlns:p14="http://schemas.microsoft.com/office/powerpoint/2010/main" val="1503207770"/>
              </p:ext>
            </p:extLst>
          </p:nvPr>
        </p:nvGraphicFramePr>
        <p:xfrm>
          <a:off x="350982" y="1450109"/>
          <a:ext cx="11002818" cy="47268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BC498063-4994-A527-D7F3-46BE908D1BB6}"/>
              </a:ext>
            </a:extLst>
          </p:cNvPr>
          <p:cNvSpPr>
            <a:spLocks noGrp="1"/>
          </p:cNvSpPr>
          <p:nvPr>
            <p:ph type="sldNum" sz="quarter" idx="12"/>
          </p:nvPr>
        </p:nvSpPr>
        <p:spPr/>
        <p:txBody>
          <a:bodyPr/>
          <a:lstStyle/>
          <a:p>
            <a:fld id="{48FD3572-B86B-4083-B953-5D27BE9E57C8}" type="slidenum">
              <a:rPr lang="en-US" smtClean="0"/>
              <a:t>21</a:t>
            </a:fld>
            <a:endParaRPr lang="en-US"/>
          </a:p>
        </p:txBody>
      </p:sp>
    </p:spTree>
    <p:extLst>
      <p:ext uri="{BB962C8B-B14F-4D97-AF65-F5344CB8AC3E}">
        <p14:creationId xmlns:p14="http://schemas.microsoft.com/office/powerpoint/2010/main" val="810695214"/>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1D60A-79D0-B864-E282-4856EC3E1918}"/>
            </a:ext>
          </a:extLst>
        </p:cNvPr>
        <p:cNvGrpSpPr/>
        <p:nvPr/>
      </p:nvGrpSpPr>
      <p:grpSpPr>
        <a:xfrm>
          <a:off x="0" y="0"/>
          <a:ext cx="0" cy="0"/>
          <a:chOff x="0" y="0"/>
          <a:chExt cx="0" cy="0"/>
        </a:xfrm>
      </p:grpSpPr>
      <p:sp>
        <p:nvSpPr>
          <p:cNvPr id="22" name="Freeform: Shape 21">
            <a:extLst>
              <a:ext uri="{FF2B5EF4-FFF2-40B4-BE49-F238E27FC236}">
                <a16:creationId xmlns:a16="http://schemas.microsoft.com/office/drawing/2014/main" id="{5560EDB4-0792-3CA4-0EFE-FB4E3EFCC30E}"/>
              </a:ext>
            </a:extLst>
          </p:cNvPr>
          <p:cNvSpPr/>
          <p:nvPr/>
        </p:nvSpPr>
        <p:spPr>
          <a:xfrm>
            <a:off x="8464634" y="2041451"/>
            <a:ext cx="2957512" cy="1878020"/>
          </a:xfrm>
          <a:custGeom>
            <a:avLst/>
            <a:gdLst>
              <a:gd name="connsiteX0" fmla="*/ 0 w 2957512"/>
              <a:gd name="connsiteY0" fmla="*/ 187802 h 1878020"/>
              <a:gd name="connsiteX1" fmla="*/ 187802 w 2957512"/>
              <a:gd name="connsiteY1" fmla="*/ 0 h 1878020"/>
              <a:gd name="connsiteX2" fmla="*/ 2769710 w 2957512"/>
              <a:gd name="connsiteY2" fmla="*/ 0 h 1878020"/>
              <a:gd name="connsiteX3" fmla="*/ 2957512 w 2957512"/>
              <a:gd name="connsiteY3" fmla="*/ 187802 h 1878020"/>
              <a:gd name="connsiteX4" fmla="*/ 2957512 w 2957512"/>
              <a:gd name="connsiteY4" fmla="*/ 1690218 h 1878020"/>
              <a:gd name="connsiteX5" fmla="*/ 2769710 w 2957512"/>
              <a:gd name="connsiteY5" fmla="*/ 1878020 h 1878020"/>
              <a:gd name="connsiteX6" fmla="*/ 187802 w 2957512"/>
              <a:gd name="connsiteY6" fmla="*/ 1878020 h 1878020"/>
              <a:gd name="connsiteX7" fmla="*/ 0 w 2957512"/>
              <a:gd name="connsiteY7" fmla="*/ 1690218 h 1878020"/>
              <a:gd name="connsiteX8" fmla="*/ 0 w 2957512"/>
              <a:gd name="connsiteY8" fmla="*/ 187802 h 187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7512" h="1878020">
                <a:moveTo>
                  <a:pt x="0" y="187802"/>
                </a:moveTo>
                <a:cubicBezTo>
                  <a:pt x="0" y="84082"/>
                  <a:pt x="84082" y="0"/>
                  <a:pt x="187802" y="0"/>
                </a:cubicBezTo>
                <a:lnTo>
                  <a:pt x="2769710" y="0"/>
                </a:lnTo>
                <a:cubicBezTo>
                  <a:pt x="2873430" y="0"/>
                  <a:pt x="2957512" y="84082"/>
                  <a:pt x="2957512" y="187802"/>
                </a:cubicBezTo>
                <a:lnTo>
                  <a:pt x="2957512" y="1690218"/>
                </a:lnTo>
                <a:cubicBezTo>
                  <a:pt x="2957512" y="1793938"/>
                  <a:pt x="2873430" y="1878020"/>
                  <a:pt x="2769710" y="1878020"/>
                </a:cubicBezTo>
                <a:lnTo>
                  <a:pt x="187802" y="1878020"/>
                </a:lnTo>
                <a:cubicBezTo>
                  <a:pt x="84082" y="1878020"/>
                  <a:pt x="0" y="1793938"/>
                  <a:pt x="0" y="1690218"/>
                </a:cubicBezTo>
                <a:lnTo>
                  <a:pt x="0" y="187802"/>
                </a:lnTo>
                <a:close/>
              </a:path>
            </a:pathLst>
          </a:custGeom>
          <a:solidFill>
            <a:schemeClr val="accent5">
              <a:lumMod val="20000"/>
              <a:lumOff val="80000"/>
              <a:alpha val="90000"/>
            </a:schemeClr>
          </a:solidFill>
          <a:ln>
            <a:noFill/>
          </a:ln>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38825" tIns="138825" rIns="138825" bIns="138825" numCol="1" spcCol="1270" anchor="ctr" anchorCtr="0">
            <a:noAutofit/>
          </a:bodyPr>
          <a:lstStyle/>
          <a:p>
            <a:pPr marL="0" lvl="0" indent="0" algn="ctr" defTabSz="977900">
              <a:lnSpc>
                <a:spcPct val="90000"/>
              </a:lnSpc>
              <a:spcBef>
                <a:spcPct val="0"/>
              </a:spcBef>
              <a:spcAft>
                <a:spcPct val="35000"/>
              </a:spcAft>
              <a:buNone/>
            </a:pPr>
            <a:endParaRPr lang="en-US" sz="2200" b="1" kern="1200"/>
          </a:p>
        </p:txBody>
      </p:sp>
      <p:sp>
        <p:nvSpPr>
          <p:cNvPr id="20" name="Freeform: Shape 19">
            <a:extLst>
              <a:ext uri="{FF2B5EF4-FFF2-40B4-BE49-F238E27FC236}">
                <a16:creationId xmlns:a16="http://schemas.microsoft.com/office/drawing/2014/main" id="{3338DA31-E201-302A-C229-14C67851A7A8}"/>
              </a:ext>
            </a:extLst>
          </p:cNvPr>
          <p:cNvSpPr/>
          <p:nvPr/>
        </p:nvSpPr>
        <p:spPr>
          <a:xfrm>
            <a:off x="4478101" y="2031578"/>
            <a:ext cx="2957512" cy="1878020"/>
          </a:xfrm>
          <a:custGeom>
            <a:avLst/>
            <a:gdLst>
              <a:gd name="connsiteX0" fmla="*/ 0 w 2957512"/>
              <a:gd name="connsiteY0" fmla="*/ 187802 h 1878020"/>
              <a:gd name="connsiteX1" fmla="*/ 187802 w 2957512"/>
              <a:gd name="connsiteY1" fmla="*/ 0 h 1878020"/>
              <a:gd name="connsiteX2" fmla="*/ 2769710 w 2957512"/>
              <a:gd name="connsiteY2" fmla="*/ 0 h 1878020"/>
              <a:gd name="connsiteX3" fmla="*/ 2957512 w 2957512"/>
              <a:gd name="connsiteY3" fmla="*/ 187802 h 1878020"/>
              <a:gd name="connsiteX4" fmla="*/ 2957512 w 2957512"/>
              <a:gd name="connsiteY4" fmla="*/ 1690218 h 1878020"/>
              <a:gd name="connsiteX5" fmla="*/ 2769710 w 2957512"/>
              <a:gd name="connsiteY5" fmla="*/ 1878020 h 1878020"/>
              <a:gd name="connsiteX6" fmla="*/ 187802 w 2957512"/>
              <a:gd name="connsiteY6" fmla="*/ 1878020 h 1878020"/>
              <a:gd name="connsiteX7" fmla="*/ 0 w 2957512"/>
              <a:gd name="connsiteY7" fmla="*/ 1690218 h 1878020"/>
              <a:gd name="connsiteX8" fmla="*/ 0 w 2957512"/>
              <a:gd name="connsiteY8" fmla="*/ 187802 h 187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7512" h="1878020">
                <a:moveTo>
                  <a:pt x="0" y="187802"/>
                </a:moveTo>
                <a:cubicBezTo>
                  <a:pt x="0" y="84082"/>
                  <a:pt x="84082" y="0"/>
                  <a:pt x="187802" y="0"/>
                </a:cubicBezTo>
                <a:lnTo>
                  <a:pt x="2769710" y="0"/>
                </a:lnTo>
                <a:cubicBezTo>
                  <a:pt x="2873430" y="0"/>
                  <a:pt x="2957512" y="84082"/>
                  <a:pt x="2957512" y="187802"/>
                </a:cubicBezTo>
                <a:lnTo>
                  <a:pt x="2957512" y="1690218"/>
                </a:lnTo>
                <a:cubicBezTo>
                  <a:pt x="2957512" y="1793938"/>
                  <a:pt x="2873430" y="1878020"/>
                  <a:pt x="2769710" y="1878020"/>
                </a:cubicBezTo>
                <a:lnTo>
                  <a:pt x="187802" y="1878020"/>
                </a:lnTo>
                <a:cubicBezTo>
                  <a:pt x="84082" y="1878020"/>
                  <a:pt x="0" y="1793938"/>
                  <a:pt x="0" y="1690218"/>
                </a:cubicBezTo>
                <a:lnTo>
                  <a:pt x="0" y="187802"/>
                </a:lnTo>
                <a:close/>
              </a:path>
            </a:pathLst>
          </a:custGeom>
          <a:solidFill>
            <a:schemeClr val="accent5">
              <a:lumMod val="20000"/>
              <a:lumOff val="80000"/>
              <a:alpha val="90000"/>
            </a:schemeClr>
          </a:solidFill>
          <a:ln>
            <a:noFill/>
          </a:ln>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38825" tIns="138825" rIns="138825" bIns="138825" numCol="1" spcCol="1270" anchor="ctr" anchorCtr="0">
            <a:noAutofit/>
          </a:bodyPr>
          <a:lstStyle/>
          <a:p>
            <a:pPr marL="0" lvl="0" indent="0" algn="ctr" defTabSz="977900">
              <a:lnSpc>
                <a:spcPct val="90000"/>
              </a:lnSpc>
              <a:spcBef>
                <a:spcPct val="0"/>
              </a:spcBef>
              <a:spcAft>
                <a:spcPct val="35000"/>
              </a:spcAft>
              <a:buNone/>
            </a:pPr>
            <a:endParaRPr lang="en-US" sz="2200" b="1" kern="1200"/>
          </a:p>
        </p:txBody>
      </p:sp>
      <p:sp>
        <p:nvSpPr>
          <p:cNvPr id="18" name="Freeform: Shape 17">
            <a:extLst>
              <a:ext uri="{FF2B5EF4-FFF2-40B4-BE49-F238E27FC236}">
                <a16:creationId xmlns:a16="http://schemas.microsoft.com/office/drawing/2014/main" id="{DE877ED6-5FE3-E9E2-7B75-734FBD52CC17}"/>
              </a:ext>
            </a:extLst>
          </p:cNvPr>
          <p:cNvSpPr/>
          <p:nvPr/>
        </p:nvSpPr>
        <p:spPr>
          <a:xfrm>
            <a:off x="275055" y="2041451"/>
            <a:ext cx="2957512" cy="1878020"/>
          </a:xfrm>
          <a:custGeom>
            <a:avLst/>
            <a:gdLst>
              <a:gd name="connsiteX0" fmla="*/ 0 w 2957512"/>
              <a:gd name="connsiteY0" fmla="*/ 187802 h 1878020"/>
              <a:gd name="connsiteX1" fmla="*/ 187802 w 2957512"/>
              <a:gd name="connsiteY1" fmla="*/ 0 h 1878020"/>
              <a:gd name="connsiteX2" fmla="*/ 2769710 w 2957512"/>
              <a:gd name="connsiteY2" fmla="*/ 0 h 1878020"/>
              <a:gd name="connsiteX3" fmla="*/ 2957512 w 2957512"/>
              <a:gd name="connsiteY3" fmla="*/ 187802 h 1878020"/>
              <a:gd name="connsiteX4" fmla="*/ 2957512 w 2957512"/>
              <a:gd name="connsiteY4" fmla="*/ 1690218 h 1878020"/>
              <a:gd name="connsiteX5" fmla="*/ 2769710 w 2957512"/>
              <a:gd name="connsiteY5" fmla="*/ 1878020 h 1878020"/>
              <a:gd name="connsiteX6" fmla="*/ 187802 w 2957512"/>
              <a:gd name="connsiteY6" fmla="*/ 1878020 h 1878020"/>
              <a:gd name="connsiteX7" fmla="*/ 0 w 2957512"/>
              <a:gd name="connsiteY7" fmla="*/ 1690218 h 1878020"/>
              <a:gd name="connsiteX8" fmla="*/ 0 w 2957512"/>
              <a:gd name="connsiteY8" fmla="*/ 187802 h 187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7512" h="1878020">
                <a:moveTo>
                  <a:pt x="0" y="187802"/>
                </a:moveTo>
                <a:cubicBezTo>
                  <a:pt x="0" y="84082"/>
                  <a:pt x="84082" y="0"/>
                  <a:pt x="187802" y="0"/>
                </a:cubicBezTo>
                <a:lnTo>
                  <a:pt x="2769710" y="0"/>
                </a:lnTo>
                <a:cubicBezTo>
                  <a:pt x="2873430" y="0"/>
                  <a:pt x="2957512" y="84082"/>
                  <a:pt x="2957512" y="187802"/>
                </a:cubicBezTo>
                <a:lnTo>
                  <a:pt x="2957512" y="1690218"/>
                </a:lnTo>
                <a:cubicBezTo>
                  <a:pt x="2957512" y="1793938"/>
                  <a:pt x="2873430" y="1878020"/>
                  <a:pt x="2769710" y="1878020"/>
                </a:cubicBezTo>
                <a:lnTo>
                  <a:pt x="187802" y="1878020"/>
                </a:lnTo>
                <a:cubicBezTo>
                  <a:pt x="84082" y="1878020"/>
                  <a:pt x="0" y="1793938"/>
                  <a:pt x="0" y="1690218"/>
                </a:cubicBezTo>
                <a:lnTo>
                  <a:pt x="0" y="187802"/>
                </a:lnTo>
                <a:close/>
              </a:path>
            </a:pathLst>
          </a:custGeom>
          <a:solidFill>
            <a:schemeClr val="accent5">
              <a:lumMod val="20000"/>
              <a:lumOff val="80000"/>
              <a:alpha val="90000"/>
            </a:schemeClr>
          </a:solidFill>
          <a:ln>
            <a:noFill/>
          </a:ln>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38825" tIns="138825" rIns="138825" bIns="138825" numCol="1" spcCol="1270" anchor="ctr" anchorCtr="0">
            <a:noAutofit/>
          </a:bodyPr>
          <a:lstStyle/>
          <a:p>
            <a:pPr marL="0" lvl="0" indent="0" algn="ctr" defTabSz="977900">
              <a:lnSpc>
                <a:spcPct val="90000"/>
              </a:lnSpc>
              <a:spcBef>
                <a:spcPct val="0"/>
              </a:spcBef>
              <a:spcAft>
                <a:spcPct val="35000"/>
              </a:spcAft>
              <a:buNone/>
            </a:pPr>
            <a:endParaRPr lang="en-US" sz="2200" b="1" kern="1200"/>
          </a:p>
        </p:txBody>
      </p:sp>
      <p:sp>
        <p:nvSpPr>
          <p:cNvPr id="16" name="Rectangle 15">
            <a:extLst>
              <a:ext uri="{FF2B5EF4-FFF2-40B4-BE49-F238E27FC236}">
                <a16:creationId xmlns:a16="http://schemas.microsoft.com/office/drawing/2014/main" id="{4BE8760D-B04C-F431-986E-3B09E4856733}"/>
              </a:ext>
            </a:extLst>
          </p:cNvPr>
          <p:cNvSpPr/>
          <p:nvPr/>
        </p:nvSpPr>
        <p:spPr>
          <a:xfrm>
            <a:off x="0" y="989111"/>
            <a:ext cx="12191999" cy="4351338"/>
          </a:xfrm>
          <a:prstGeom prst="rect">
            <a:avLst/>
          </a:prstGeom>
          <a:noFill/>
          <a:effectLst/>
        </p:spPr>
        <p:txBody>
          <a:bodyPr/>
          <a:lstStyle/>
          <a:p>
            <a:endParaRPr lang="en-US"/>
          </a:p>
        </p:txBody>
      </p:sp>
      <p:sp>
        <p:nvSpPr>
          <p:cNvPr id="17" name="Rectangle: Rounded Corners 16">
            <a:extLst>
              <a:ext uri="{FF2B5EF4-FFF2-40B4-BE49-F238E27FC236}">
                <a16:creationId xmlns:a16="http://schemas.microsoft.com/office/drawing/2014/main" id="{F4B5273E-D710-80D4-DFFB-AD6D748A25F2}"/>
              </a:ext>
            </a:extLst>
          </p:cNvPr>
          <p:cNvSpPr/>
          <p:nvPr/>
        </p:nvSpPr>
        <p:spPr>
          <a:xfrm>
            <a:off x="557480" y="2381860"/>
            <a:ext cx="2957512" cy="1878020"/>
          </a:xfrm>
          <a:prstGeom prst="roundRect">
            <a:avLst>
              <a:gd name="adj" fmla="val 10000"/>
            </a:avLst>
          </a:prstGeom>
          <a:solidFill>
            <a:schemeClr val="accent5">
              <a:lumMod val="75000"/>
            </a:schemeClr>
          </a:solidFill>
          <a:scene3d>
            <a:camera prst="orthographicFront"/>
            <a:lightRig rig="threePt" dir="t"/>
          </a:scene3d>
          <a:sp3d>
            <a:bevelT/>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pPr marL="0" lvl="0" indent="0" algn="ctr" defTabSz="1200150">
              <a:lnSpc>
                <a:spcPct val="90000"/>
              </a:lnSpc>
              <a:spcBef>
                <a:spcPct val="0"/>
              </a:spcBef>
              <a:spcAft>
                <a:spcPct val="35000"/>
              </a:spcAft>
              <a:buNone/>
            </a:pPr>
            <a:r>
              <a:rPr lang="en-US" sz="2000" b="1" kern="1200"/>
              <a:t>Provider must complete a Relocation packet through the LTSS Office for review</a:t>
            </a:r>
          </a:p>
        </p:txBody>
      </p:sp>
      <p:sp>
        <p:nvSpPr>
          <p:cNvPr id="19" name="Rectangle: Rounded Corners 18">
            <a:extLst>
              <a:ext uri="{FF2B5EF4-FFF2-40B4-BE49-F238E27FC236}">
                <a16:creationId xmlns:a16="http://schemas.microsoft.com/office/drawing/2014/main" id="{CAE4227C-E065-4016-70A6-2F5A4A2102E8}"/>
              </a:ext>
            </a:extLst>
          </p:cNvPr>
          <p:cNvSpPr/>
          <p:nvPr/>
        </p:nvSpPr>
        <p:spPr>
          <a:xfrm>
            <a:off x="4770366" y="2380358"/>
            <a:ext cx="2957512" cy="1878020"/>
          </a:xfrm>
          <a:prstGeom prst="roundRect">
            <a:avLst>
              <a:gd name="adj" fmla="val 10000"/>
            </a:avLst>
          </a:prstGeom>
          <a:solidFill>
            <a:schemeClr val="accent5">
              <a:lumMod val="75000"/>
            </a:schemeClr>
          </a:solidFill>
          <a:scene3d>
            <a:camera prst="orthographicFront"/>
            <a:lightRig rig="threePt" dir="t"/>
          </a:scene3d>
          <a:sp3d>
            <a:bevelT/>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pPr lvl="0" algn="ctr"/>
            <a:r>
              <a:rPr lang="en-US" sz="2400" b="1"/>
              <a:t>The LTSS Office must complete a virtual site visit</a:t>
            </a:r>
          </a:p>
        </p:txBody>
      </p:sp>
      <p:sp>
        <p:nvSpPr>
          <p:cNvPr id="21" name="Rectangle: Rounded Corners 20">
            <a:extLst>
              <a:ext uri="{FF2B5EF4-FFF2-40B4-BE49-F238E27FC236}">
                <a16:creationId xmlns:a16="http://schemas.microsoft.com/office/drawing/2014/main" id="{7EA50948-889D-A139-66FA-AA1D3072701A}"/>
              </a:ext>
            </a:extLst>
          </p:cNvPr>
          <p:cNvSpPr/>
          <p:nvPr/>
        </p:nvSpPr>
        <p:spPr>
          <a:xfrm>
            <a:off x="8756899" y="2380326"/>
            <a:ext cx="2957512" cy="1878020"/>
          </a:xfrm>
          <a:prstGeom prst="roundRect">
            <a:avLst>
              <a:gd name="adj" fmla="val 10000"/>
            </a:avLst>
          </a:prstGeom>
          <a:solidFill>
            <a:schemeClr val="accent5">
              <a:lumMod val="75000"/>
            </a:schemeClr>
          </a:solidFill>
          <a:scene3d>
            <a:camera prst="orthographicFront"/>
            <a:lightRig rig="threePt" dir="t"/>
          </a:scene3d>
          <a:sp3d>
            <a:bevelT/>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pPr marL="0" lvl="0" indent="0" algn="ctr" defTabSz="1200150">
              <a:lnSpc>
                <a:spcPct val="90000"/>
              </a:lnSpc>
              <a:spcBef>
                <a:spcPct val="0"/>
              </a:spcBef>
              <a:spcAft>
                <a:spcPct val="35000"/>
              </a:spcAft>
              <a:buNone/>
            </a:pPr>
            <a:r>
              <a:rPr lang="en-US" sz="2000" b="1" kern="1200"/>
              <a:t>Once th</a:t>
            </a:r>
            <a:r>
              <a:rPr lang="en-US" sz="2000" b="1"/>
              <a:t>e new location is approved, providers must submit a Change of Address form in MESA</a:t>
            </a:r>
            <a:endParaRPr lang="en-US" sz="2000" b="1" kern="1200"/>
          </a:p>
        </p:txBody>
      </p:sp>
      <p:sp>
        <p:nvSpPr>
          <p:cNvPr id="9" name="Rectangle: Rounded Corners 4">
            <a:extLst>
              <a:ext uri="{FF2B5EF4-FFF2-40B4-BE49-F238E27FC236}">
                <a16:creationId xmlns:a16="http://schemas.microsoft.com/office/drawing/2014/main" id="{F038EEAA-D985-C28D-C7F4-A260A2A8C822}"/>
              </a:ext>
            </a:extLst>
          </p:cNvPr>
          <p:cNvSpPr txBox="1"/>
          <p:nvPr/>
        </p:nvSpPr>
        <p:spPr>
          <a:xfrm>
            <a:off x="162570" y="538140"/>
            <a:ext cx="4334650" cy="577743"/>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US" sz="4800" b="1">
                <a:solidFill>
                  <a:schemeClr val="accent5">
                    <a:lumMod val="75000"/>
                  </a:schemeClr>
                </a:solidFill>
                <a:latin typeface="+mj-lt"/>
                <a:cs typeface="Times New Roman" panose="02020603050405020304" pitchFamily="18" charset="0"/>
              </a:rPr>
              <a:t>Relocations</a:t>
            </a:r>
            <a:endParaRPr lang="en-US" sz="4800" b="1" kern="1200">
              <a:solidFill>
                <a:schemeClr val="accent5">
                  <a:lumMod val="75000"/>
                </a:schemeClr>
              </a:solidFill>
              <a:latin typeface="+mj-lt"/>
              <a:cs typeface="Times New Roman" panose="02020603050405020304" pitchFamily="18" charset="0"/>
            </a:endParaRPr>
          </a:p>
        </p:txBody>
      </p:sp>
      <p:graphicFrame>
        <p:nvGraphicFramePr>
          <p:cNvPr id="2" name="Diagram 1">
            <a:extLst>
              <a:ext uri="{FF2B5EF4-FFF2-40B4-BE49-F238E27FC236}">
                <a16:creationId xmlns:a16="http://schemas.microsoft.com/office/drawing/2014/main" id="{6B7E1C90-03F6-5B5D-869B-FA32E01B6FA9}"/>
              </a:ext>
            </a:extLst>
          </p:cNvPr>
          <p:cNvGraphicFramePr/>
          <p:nvPr>
            <p:extLst>
              <p:ext uri="{D42A27DB-BD31-4B8C-83A1-F6EECF244321}">
                <p14:modId xmlns:p14="http://schemas.microsoft.com/office/powerpoint/2010/main" val="231087752"/>
              </p:ext>
            </p:extLst>
          </p:nvPr>
        </p:nvGraphicFramePr>
        <p:xfrm>
          <a:off x="2100404" y="4816549"/>
          <a:ext cx="7858408" cy="1435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Arrow: Right 2">
            <a:extLst>
              <a:ext uri="{FF2B5EF4-FFF2-40B4-BE49-F238E27FC236}">
                <a16:creationId xmlns:a16="http://schemas.microsoft.com/office/drawing/2014/main" id="{A96AEC38-11CE-5B11-75E6-96EF737AFBC1}"/>
              </a:ext>
            </a:extLst>
          </p:cNvPr>
          <p:cNvSpPr/>
          <p:nvPr/>
        </p:nvSpPr>
        <p:spPr>
          <a:xfrm>
            <a:off x="3656938" y="2922464"/>
            <a:ext cx="709510" cy="484632"/>
          </a:xfrm>
          <a:prstGeom prst="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4" name="Arrow: Right 3">
            <a:extLst>
              <a:ext uri="{FF2B5EF4-FFF2-40B4-BE49-F238E27FC236}">
                <a16:creationId xmlns:a16="http://schemas.microsoft.com/office/drawing/2014/main" id="{C29CF05D-4D65-8122-A944-C61C6D131D55}"/>
              </a:ext>
            </a:extLst>
          </p:cNvPr>
          <p:cNvSpPr/>
          <p:nvPr/>
        </p:nvSpPr>
        <p:spPr>
          <a:xfrm>
            <a:off x="7817614" y="2944368"/>
            <a:ext cx="581108" cy="484632"/>
          </a:xfrm>
          <a:prstGeom prst="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pic>
        <p:nvPicPr>
          <p:cNvPr id="5" name="More Info Pic">
            <a:extLst>
              <a:ext uri="{FF2B5EF4-FFF2-40B4-BE49-F238E27FC236}">
                <a16:creationId xmlns:a16="http://schemas.microsoft.com/office/drawing/2014/main" id="{DEE72787-121B-A6E0-BED5-A8B9BB2FA6C9}"/>
              </a:ext>
            </a:extLst>
          </p:cNvPr>
          <p:cNvPicPr>
            <a:picLocks noChangeAspect="1"/>
          </p:cNvPicPr>
          <p:nvPr/>
        </p:nvPicPr>
        <p:blipFill>
          <a:blip r:embed="rId8"/>
          <a:stretch>
            <a:fillRect/>
          </a:stretch>
        </p:blipFill>
        <p:spPr>
          <a:xfrm>
            <a:off x="10530818" y="21763"/>
            <a:ext cx="1645964" cy="900309"/>
          </a:xfrm>
          <a:prstGeom prst="rect">
            <a:avLst/>
          </a:prstGeom>
        </p:spPr>
      </p:pic>
      <p:sp>
        <p:nvSpPr>
          <p:cNvPr id="6" name="More Info Text">
            <a:extLst>
              <a:ext uri="{FF2B5EF4-FFF2-40B4-BE49-F238E27FC236}">
                <a16:creationId xmlns:a16="http://schemas.microsoft.com/office/drawing/2014/main" id="{1A58FC5C-6311-90BB-DF88-1FB7563725C0}"/>
              </a:ext>
            </a:extLst>
          </p:cNvPr>
          <p:cNvSpPr/>
          <p:nvPr/>
        </p:nvSpPr>
        <p:spPr>
          <a:xfrm>
            <a:off x="7664611" y="758739"/>
            <a:ext cx="3534033" cy="5597611"/>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57150" indent="0">
              <a:lnSpc>
                <a:spcPct val="90000"/>
              </a:lnSpc>
              <a:spcAft>
                <a:spcPts val="600"/>
              </a:spcAft>
              <a:buFont typeface="Wingdings" panose="05000000000000000000" pitchFamily="2" charset="2"/>
              <a:buNone/>
            </a:pPr>
            <a:r>
              <a:rPr lang="en-US" sz="1800">
                <a:solidFill>
                  <a:schemeClr val="bg1"/>
                </a:solidFill>
                <a:latin typeface="+mj-lt"/>
              </a:rPr>
              <a:t>P</a:t>
            </a:r>
            <a:r>
              <a:rPr lang="en-US" sz="1800" b="0" i="0" u="none" strike="noStrike" baseline="0">
                <a:solidFill>
                  <a:schemeClr val="bg1"/>
                </a:solidFill>
                <a:latin typeface="+mj-lt"/>
              </a:rPr>
              <a:t>roviders </a:t>
            </a:r>
            <a:r>
              <a:rPr lang="en-US" sz="1800">
                <a:solidFill>
                  <a:schemeClr val="bg1"/>
                </a:solidFill>
                <a:latin typeface="+mj-lt"/>
              </a:rPr>
              <a:t>must </a:t>
            </a:r>
            <a:r>
              <a:rPr lang="en-US" sz="1800" b="0" i="0" u="none" strike="noStrike" baseline="0">
                <a:solidFill>
                  <a:schemeClr val="bg1"/>
                </a:solidFill>
                <a:latin typeface="+mj-lt"/>
              </a:rPr>
              <a:t>submit any proposed changes to location, supervisory staffing, or organizational contact information, to the Division of Medicaid Office of LTSS for approval prior to implementing the requested change within ten (10) business days. </a:t>
            </a:r>
            <a:endParaRPr lang="en-US" sz="1800">
              <a:solidFill>
                <a:schemeClr val="bg1"/>
              </a:solidFill>
              <a:latin typeface="+mj-lt"/>
            </a:endParaRPr>
          </a:p>
          <a:p>
            <a:r>
              <a:rPr lang="en-US">
                <a:latin typeface="+mj-lt"/>
              </a:rPr>
              <a:t>If you’re planning to relocate, contact our office first. We are happy to do a virtual walk through with you of your new location.</a:t>
            </a:r>
          </a:p>
        </p:txBody>
      </p:sp>
      <p:sp>
        <p:nvSpPr>
          <p:cNvPr id="7" name="Date Placeholder 6">
            <a:extLst>
              <a:ext uri="{FF2B5EF4-FFF2-40B4-BE49-F238E27FC236}">
                <a16:creationId xmlns:a16="http://schemas.microsoft.com/office/drawing/2014/main" id="{45E15C28-EF60-C104-CCCC-0C57ED97D6FF}"/>
              </a:ext>
            </a:extLst>
          </p:cNvPr>
          <p:cNvSpPr>
            <a:spLocks noGrp="1"/>
          </p:cNvSpPr>
          <p:nvPr>
            <p:ph type="dt" sz="half" idx="10"/>
          </p:nvPr>
        </p:nvSpPr>
        <p:spPr/>
        <p:txBody>
          <a:bodyPr/>
          <a:lstStyle/>
          <a:p>
            <a:r>
              <a:rPr lang="en-US"/>
              <a:t>7/21/2026</a:t>
            </a:r>
          </a:p>
        </p:txBody>
      </p:sp>
      <p:sp>
        <p:nvSpPr>
          <p:cNvPr id="8" name="Slide Number Placeholder 7">
            <a:extLst>
              <a:ext uri="{FF2B5EF4-FFF2-40B4-BE49-F238E27FC236}">
                <a16:creationId xmlns:a16="http://schemas.microsoft.com/office/drawing/2014/main" id="{BEC84A3D-1597-99FB-B978-4D73F4F301DE}"/>
              </a:ext>
            </a:extLst>
          </p:cNvPr>
          <p:cNvSpPr>
            <a:spLocks noGrp="1"/>
          </p:cNvSpPr>
          <p:nvPr>
            <p:ph type="sldNum" sz="quarter" idx="12"/>
          </p:nvPr>
        </p:nvSpPr>
        <p:spPr/>
        <p:txBody>
          <a:bodyPr/>
          <a:lstStyle/>
          <a:p>
            <a:fld id="{48FD3572-B86B-4083-B953-5D27BE9E57C8}" type="slidenum">
              <a:rPr lang="en-US" smtClean="0"/>
              <a:t>22</a:t>
            </a:fld>
            <a:endParaRPr lang="en-US"/>
          </a:p>
        </p:txBody>
      </p:sp>
    </p:spTree>
    <p:extLst>
      <p:ext uri="{BB962C8B-B14F-4D97-AF65-F5344CB8AC3E}">
        <p14:creationId xmlns:p14="http://schemas.microsoft.com/office/powerpoint/2010/main" val="3509851522"/>
      </p:ext>
    </p:extLst>
  </p:cSld>
  <p:clrMapOvr>
    <a:masterClrMapping/>
  </p:clrMapOvr>
  <p:transition spd="med">
    <p:pull/>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P spid="6"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B0B8C16-AE7C-3CB4-F3BE-E8A35E02AA69}"/>
              </a:ext>
            </a:extLst>
          </p:cNvPr>
          <p:cNvSpPr txBox="1"/>
          <p:nvPr/>
        </p:nvSpPr>
        <p:spPr>
          <a:xfrm>
            <a:off x="347472" y="192997"/>
            <a:ext cx="11497056" cy="6355586"/>
          </a:xfrm>
          <a:prstGeom prst="rect">
            <a:avLst/>
          </a:prstGeom>
          <a:noFill/>
        </p:spPr>
        <p:txBody>
          <a:bodyPr wrap="square" rtlCol="0">
            <a:spAutoFit/>
            <a:scene3d>
              <a:camera prst="orthographicFront"/>
              <a:lightRig rig="threePt" dir="t"/>
            </a:scene3d>
            <a:sp3d extrusionH="57150">
              <a:bevelT w="38100" h="38100"/>
            </a:sp3d>
          </a:bodyPr>
          <a:lstStyle/>
          <a:p>
            <a:pPr algn="ctr"/>
            <a:r>
              <a:rPr lang="en-US" sz="3100" b="1">
                <a:solidFill>
                  <a:schemeClr val="accent5">
                    <a:lumMod val="75000"/>
                  </a:schemeClr>
                </a:solidFill>
                <a:latin typeface="+mj-lt"/>
                <a:ea typeface="+mj-ea"/>
                <a:cs typeface="+mj-cs"/>
              </a:rPr>
              <a:t>E&amp;D PCS/IHR Office Types</a:t>
            </a:r>
          </a:p>
          <a:p>
            <a:pPr algn="ctr"/>
            <a:endParaRPr lang="en-US" sz="2000" b="1">
              <a:solidFill>
                <a:schemeClr val="accent5">
                  <a:lumMod val="75000"/>
                </a:schemeClr>
              </a:solidFill>
              <a:latin typeface="+mj-lt"/>
              <a:ea typeface="+mj-ea"/>
              <a:cs typeface="+mj-cs"/>
            </a:endParaRPr>
          </a:p>
          <a:p>
            <a:r>
              <a:rPr lang="en-US" sz="1500" b="1" u="sng">
                <a:solidFill>
                  <a:srgbClr val="A02B93">
                    <a:lumMod val="75000"/>
                  </a:srgbClr>
                </a:solidFill>
                <a:latin typeface="Aptos" panose="02110004020202020204"/>
              </a:rPr>
              <a:t>Main Offices </a:t>
            </a:r>
            <a:r>
              <a:rPr lang="en-US" sz="1500" b="1">
                <a:solidFill>
                  <a:srgbClr val="A02B93">
                    <a:lumMod val="75000"/>
                  </a:srgbClr>
                </a:solidFill>
                <a:latin typeface="Aptos" panose="02110004020202020204"/>
              </a:rPr>
              <a:t>are required for all providers and must meet all requirements in Administrative Code Part 208, Rule 1.13, including but not limited to:</a:t>
            </a:r>
          </a:p>
          <a:p>
            <a:pPr marL="285750" indent="-285750">
              <a:buFont typeface="Wingdings" panose="05000000000000000000" pitchFamily="2" charset="2"/>
              <a:buChar char="§"/>
            </a:pPr>
            <a:r>
              <a:rPr lang="en-US" sz="1500" b="1">
                <a:solidFill>
                  <a:srgbClr val="A02B93">
                    <a:lumMod val="75000"/>
                  </a:srgbClr>
                </a:solidFill>
                <a:latin typeface="Aptos" panose="02110004020202020204"/>
              </a:rPr>
              <a:t>Can not be located on the grounds of a personal residence,</a:t>
            </a:r>
          </a:p>
          <a:p>
            <a:pPr marL="285750" indent="-285750">
              <a:buFont typeface="Wingdings" panose="05000000000000000000" pitchFamily="2" charset="2"/>
              <a:buChar char="§"/>
            </a:pPr>
            <a:r>
              <a:rPr lang="en-US" sz="1500" b="1">
                <a:solidFill>
                  <a:srgbClr val="A02B93">
                    <a:lumMod val="75000"/>
                  </a:srgbClr>
                </a:solidFill>
                <a:latin typeface="Aptos" panose="02110004020202020204"/>
              </a:rPr>
              <a:t>Active Business Privilege Tax License,</a:t>
            </a:r>
          </a:p>
          <a:p>
            <a:pPr marL="285750" indent="-285750">
              <a:buFont typeface="Wingdings" panose="05000000000000000000" pitchFamily="2" charset="2"/>
              <a:buChar char="§"/>
            </a:pPr>
            <a:r>
              <a:rPr lang="en-US" sz="1500" b="1">
                <a:solidFill>
                  <a:srgbClr val="A02B93">
                    <a:lumMod val="75000"/>
                  </a:srgbClr>
                </a:solidFill>
                <a:latin typeface="Aptos" panose="02110004020202020204"/>
              </a:rPr>
              <a:t>Permanent External Signage that is visible from the road,</a:t>
            </a:r>
          </a:p>
          <a:p>
            <a:pPr marL="285750" indent="-285750">
              <a:buFont typeface="Wingdings" panose="05000000000000000000" pitchFamily="2" charset="2"/>
              <a:buChar char="§"/>
            </a:pPr>
            <a:r>
              <a:rPr lang="en-US" sz="1500" b="1">
                <a:solidFill>
                  <a:srgbClr val="A02B93">
                    <a:lumMod val="75000"/>
                  </a:srgbClr>
                </a:solidFill>
                <a:latin typeface="Aptos" panose="02110004020202020204"/>
              </a:rPr>
              <a:t>Must maintain open office hours Monday – Friday, 8am – 5pm,</a:t>
            </a:r>
          </a:p>
          <a:p>
            <a:pPr marL="285750" indent="-285750">
              <a:buFont typeface="Wingdings" panose="05000000000000000000" pitchFamily="2" charset="2"/>
              <a:buChar char="§"/>
            </a:pPr>
            <a:r>
              <a:rPr lang="en-US" sz="1500" b="1">
                <a:solidFill>
                  <a:srgbClr val="A02B93">
                    <a:lumMod val="75000"/>
                  </a:srgbClr>
                </a:solidFill>
                <a:latin typeface="Aptos" panose="02110004020202020204"/>
              </a:rPr>
              <a:t>Ability to store and make available all auditable documents for all locations.</a:t>
            </a:r>
          </a:p>
          <a:p>
            <a:endParaRPr lang="en-US" sz="1500"/>
          </a:p>
          <a:p>
            <a:r>
              <a:rPr lang="en-US" sz="1500" b="1" u="sng">
                <a:solidFill>
                  <a:srgbClr val="A02B93">
                    <a:lumMod val="75000"/>
                  </a:srgbClr>
                </a:solidFill>
                <a:latin typeface="Aptos" panose="02110004020202020204"/>
              </a:rPr>
              <a:t>Satellite Offices </a:t>
            </a:r>
            <a:r>
              <a:rPr lang="en-US" sz="1500" b="1">
                <a:solidFill>
                  <a:srgbClr val="A02B93">
                    <a:lumMod val="75000"/>
                  </a:srgbClr>
                </a:solidFill>
                <a:latin typeface="Aptos" panose="02110004020202020204"/>
              </a:rPr>
              <a:t>are “brick &amp; mortar” office spaces that allow providers to extend their service area beyond the allowed 60-mile radius of their main office location. Satellite offices must meet all requirements in Administrative Code Part 208, Rule 1.13, including but not limited to:</a:t>
            </a:r>
          </a:p>
          <a:p>
            <a:pPr marL="285750" indent="-285750">
              <a:buFont typeface="Wingdings" panose="05000000000000000000" pitchFamily="2" charset="2"/>
              <a:buChar char="§"/>
            </a:pPr>
            <a:r>
              <a:rPr lang="en-US" sz="1500" b="1">
                <a:solidFill>
                  <a:srgbClr val="A02B93">
                    <a:lumMod val="75000"/>
                  </a:srgbClr>
                </a:solidFill>
                <a:latin typeface="Aptos" panose="02110004020202020204"/>
              </a:rPr>
              <a:t>Can not be located on the grounds of a personal residence,</a:t>
            </a:r>
          </a:p>
          <a:p>
            <a:pPr marL="285750" indent="-285750">
              <a:buFont typeface="Wingdings" panose="05000000000000000000" pitchFamily="2" charset="2"/>
              <a:buChar char="§"/>
            </a:pPr>
            <a:r>
              <a:rPr lang="en-US" sz="1500" b="1">
                <a:solidFill>
                  <a:srgbClr val="A02B93">
                    <a:lumMod val="75000"/>
                  </a:srgbClr>
                </a:solidFill>
                <a:latin typeface="Aptos" panose="02110004020202020204"/>
              </a:rPr>
              <a:t>Active Business Privilege Tax License,</a:t>
            </a:r>
          </a:p>
          <a:p>
            <a:pPr marL="285750" indent="-285750">
              <a:buFont typeface="Wingdings" panose="05000000000000000000" pitchFamily="2" charset="2"/>
              <a:buChar char="§"/>
            </a:pPr>
            <a:r>
              <a:rPr lang="en-US" sz="1500" b="1">
                <a:solidFill>
                  <a:srgbClr val="A02B93">
                    <a:lumMod val="75000"/>
                  </a:srgbClr>
                </a:solidFill>
                <a:latin typeface="Aptos" panose="02110004020202020204"/>
              </a:rPr>
              <a:t>Must maintain open office hours Monday – Friday, 8am – 5pm,</a:t>
            </a:r>
          </a:p>
          <a:p>
            <a:pPr marL="285750" indent="-285750">
              <a:buFont typeface="Wingdings" panose="05000000000000000000" pitchFamily="2" charset="2"/>
              <a:buChar char="§"/>
            </a:pPr>
            <a:r>
              <a:rPr lang="en-US" sz="1500" b="1">
                <a:solidFill>
                  <a:srgbClr val="A02B93">
                    <a:lumMod val="75000"/>
                  </a:srgbClr>
                </a:solidFill>
                <a:latin typeface="Aptos" panose="02110004020202020204"/>
              </a:rPr>
              <a:t>Ability to appropriately transmit all auditable documents to main office within ten (10) business days.</a:t>
            </a:r>
          </a:p>
          <a:p>
            <a:endParaRPr lang="en-US" sz="1500" b="1">
              <a:solidFill>
                <a:srgbClr val="A02B93">
                  <a:lumMod val="75000"/>
                </a:srgbClr>
              </a:solidFill>
              <a:latin typeface="Aptos" panose="02110004020202020204"/>
            </a:endParaRPr>
          </a:p>
          <a:p>
            <a:r>
              <a:rPr lang="en-US" sz="1500" b="1" u="sng">
                <a:solidFill>
                  <a:srgbClr val="A02B93">
                    <a:lumMod val="75000"/>
                  </a:srgbClr>
                </a:solidFill>
                <a:latin typeface="Aptos" panose="02110004020202020204"/>
              </a:rPr>
              <a:t>Designated Worksites </a:t>
            </a:r>
            <a:r>
              <a:rPr lang="en-US" sz="1500" b="1">
                <a:solidFill>
                  <a:srgbClr val="A02B93">
                    <a:lumMod val="75000"/>
                  </a:srgbClr>
                </a:solidFill>
                <a:latin typeface="Aptos" panose="02110004020202020204"/>
              </a:rPr>
              <a:t>are remote “work from home” positions that allow providers to extend their service area beyond the allowed 60-mile radius of their main office location by having a supervisor who resides in the area. Designated Worksites require:</a:t>
            </a:r>
          </a:p>
          <a:p>
            <a:pPr marL="285750" indent="-285750">
              <a:buFont typeface="Wingdings" panose="05000000000000000000" pitchFamily="2" charset="2"/>
              <a:buChar char="§"/>
            </a:pPr>
            <a:r>
              <a:rPr lang="en-US" sz="1500" b="1">
                <a:solidFill>
                  <a:srgbClr val="A02B93">
                    <a:lumMod val="75000"/>
                  </a:srgbClr>
                </a:solidFill>
                <a:latin typeface="Aptos" panose="02110004020202020204"/>
              </a:rPr>
              <a:t>Completion of Designated Worksite Form,</a:t>
            </a:r>
          </a:p>
          <a:p>
            <a:pPr marL="285750" indent="-285750">
              <a:buFont typeface="Wingdings" panose="05000000000000000000" pitchFamily="2" charset="2"/>
              <a:buChar char="§"/>
            </a:pPr>
            <a:r>
              <a:rPr lang="en-US" sz="1500" b="1">
                <a:solidFill>
                  <a:srgbClr val="A02B93">
                    <a:lumMod val="75000"/>
                  </a:srgbClr>
                </a:solidFill>
                <a:latin typeface="Aptos" panose="02110004020202020204"/>
              </a:rPr>
              <a:t>Verification of Supervisor’s address by agency’s Compliance Officer,</a:t>
            </a:r>
          </a:p>
          <a:p>
            <a:pPr marL="285750" indent="-285750">
              <a:buFont typeface="Wingdings" panose="05000000000000000000" pitchFamily="2" charset="2"/>
              <a:buChar char="§"/>
            </a:pPr>
            <a:r>
              <a:rPr lang="en-US" sz="1500" b="1">
                <a:solidFill>
                  <a:srgbClr val="A02B93">
                    <a:lumMod val="75000"/>
                  </a:srgbClr>
                </a:solidFill>
                <a:latin typeface="Aptos" panose="02110004020202020204"/>
              </a:rPr>
              <a:t>Ability to maintain HIPAA compliance by protecting all PHI while in the home or in the field,</a:t>
            </a:r>
          </a:p>
          <a:p>
            <a:pPr marL="285750" indent="-285750">
              <a:buFont typeface="Wingdings" panose="05000000000000000000" pitchFamily="2" charset="2"/>
              <a:buChar char="§"/>
            </a:pPr>
            <a:r>
              <a:rPr lang="en-US" sz="1500" b="1">
                <a:solidFill>
                  <a:srgbClr val="A02B93">
                    <a:lumMod val="75000"/>
                  </a:srgbClr>
                </a:solidFill>
                <a:latin typeface="Aptos" panose="02110004020202020204"/>
              </a:rPr>
              <a:t>Must be available to Direct Care Staff and clients during regular office hours Monday – Friday, 8am – 5pm,</a:t>
            </a:r>
          </a:p>
          <a:p>
            <a:pPr marL="285750" indent="-285750">
              <a:buFont typeface="Wingdings" panose="05000000000000000000" pitchFamily="2" charset="2"/>
              <a:buChar char="§"/>
            </a:pPr>
            <a:r>
              <a:rPr lang="en-US" sz="1500" b="1">
                <a:solidFill>
                  <a:srgbClr val="A02B93">
                    <a:lumMod val="75000"/>
                  </a:srgbClr>
                </a:solidFill>
                <a:latin typeface="Aptos" panose="02110004020202020204"/>
              </a:rPr>
              <a:t>Ability to appropriately transmit all auditable documents to main office within ten (10) business days.</a:t>
            </a:r>
          </a:p>
        </p:txBody>
      </p:sp>
      <p:pic>
        <p:nvPicPr>
          <p:cNvPr id="3" name="Picture 2">
            <a:extLst>
              <a:ext uri="{FF2B5EF4-FFF2-40B4-BE49-F238E27FC236}">
                <a16:creationId xmlns:a16="http://schemas.microsoft.com/office/drawing/2014/main" id="{EBCE2136-5DEB-CBD0-470B-AE6929117C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61023" y="77821"/>
            <a:ext cx="968332" cy="960550"/>
          </a:xfrm>
          <a:prstGeom prst="rect">
            <a:avLst/>
          </a:prstGeom>
          <a:noFill/>
          <a:extLst>
            <a:ext uri="{909E8E84-426E-40DD-AFC4-6F175D3DCCD1}">
              <a14:hiddenFill xmlns:a14="http://schemas.microsoft.com/office/drawing/2010/main">
                <a:solidFill>
                  <a:srgbClr val="FFFFFF"/>
                </a:solidFill>
              </a14:hiddenFill>
            </a:ext>
          </a:extLst>
        </p:spPr>
      </p:pic>
      <p:sp>
        <p:nvSpPr>
          <p:cNvPr id="4" name="More Info Text">
            <a:extLst>
              <a:ext uri="{FF2B5EF4-FFF2-40B4-BE49-F238E27FC236}">
                <a16:creationId xmlns:a16="http://schemas.microsoft.com/office/drawing/2014/main" id="{D2045B33-723F-310B-7169-EB1CF1FBD9F6}"/>
              </a:ext>
            </a:extLst>
          </p:cNvPr>
          <p:cNvSpPr/>
          <p:nvPr/>
        </p:nvSpPr>
        <p:spPr>
          <a:xfrm>
            <a:off x="6923970" y="867129"/>
            <a:ext cx="3534033" cy="5597611"/>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57150" indent="0">
              <a:lnSpc>
                <a:spcPct val="90000"/>
              </a:lnSpc>
              <a:spcAft>
                <a:spcPts val="600"/>
              </a:spcAft>
              <a:buFont typeface="Wingdings" panose="05000000000000000000" pitchFamily="2" charset="2"/>
              <a:buNone/>
            </a:pPr>
            <a:r>
              <a:rPr lang="en-US">
                <a:solidFill>
                  <a:schemeClr val="bg1"/>
                </a:solidFill>
                <a:latin typeface="+mj-lt"/>
              </a:rPr>
              <a:t>Any request to extend service area will require review of current billing practices to confirm compliance with EVV billing requirements and any CAP on record. Providers must have been enrolled for a minimum of 6 months prior to requesting expansion.</a:t>
            </a:r>
          </a:p>
          <a:p>
            <a:pPr marL="57150" indent="0">
              <a:lnSpc>
                <a:spcPct val="90000"/>
              </a:lnSpc>
              <a:spcAft>
                <a:spcPts val="600"/>
              </a:spcAft>
              <a:buFont typeface="Wingdings" panose="05000000000000000000" pitchFamily="2" charset="2"/>
              <a:buNone/>
            </a:pPr>
            <a:endParaRPr lang="en-US">
              <a:solidFill>
                <a:schemeClr val="bg1"/>
              </a:solidFill>
              <a:latin typeface="+mj-lt"/>
            </a:endParaRPr>
          </a:p>
          <a:p>
            <a:pPr marL="57150" indent="0">
              <a:lnSpc>
                <a:spcPct val="90000"/>
              </a:lnSpc>
              <a:spcAft>
                <a:spcPts val="600"/>
              </a:spcAft>
              <a:buFont typeface="Wingdings" panose="05000000000000000000" pitchFamily="2" charset="2"/>
              <a:buNone/>
            </a:pPr>
            <a:r>
              <a:rPr lang="en-US">
                <a:solidFill>
                  <a:schemeClr val="bg1"/>
                </a:solidFill>
                <a:latin typeface="+mj-lt"/>
              </a:rPr>
              <a:t>PCS/IHR Supervisors or Direct Care staff are not authorized to submit requests to expand service areas.</a:t>
            </a:r>
          </a:p>
        </p:txBody>
      </p:sp>
      <p:pic>
        <p:nvPicPr>
          <p:cNvPr id="5" name="More Info Pic">
            <a:extLst>
              <a:ext uri="{FF2B5EF4-FFF2-40B4-BE49-F238E27FC236}">
                <a16:creationId xmlns:a16="http://schemas.microsoft.com/office/drawing/2014/main" id="{D9BFD592-50A6-98C5-E8F5-2FE0C04721F6}"/>
              </a:ext>
            </a:extLst>
          </p:cNvPr>
          <p:cNvPicPr>
            <a:picLocks noChangeAspect="1"/>
          </p:cNvPicPr>
          <p:nvPr/>
        </p:nvPicPr>
        <p:blipFill>
          <a:blip r:embed="rId4"/>
          <a:stretch>
            <a:fillRect/>
          </a:stretch>
        </p:blipFill>
        <p:spPr>
          <a:xfrm>
            <a:off x="0" y="1"/>
            <a:ext cx="1513840" cy="828040"/>
          </a:xfrm>
          <a:prstGeom prst="rect">
            <a:avLst/>
          </a:prstGeom>
        </p:spPr>
      </p:pic>
    </p:spTree>
    <p:extLst>
      <p:ext uri="{BB962C8B-B14F-4D97-AF65-F5344CB8AC3E}">
        <p14:creationId xmlns:p14="http://schemas.microsoft.com/office/powerpoint/2010/main" val="387021257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4" grpId="0" animBg="1"/>
      <p:bldP spid="4"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6C24C-35B0-3066-7E45-BAE187A80D5C}"/>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75230BC6-BF94-2D5A-85D6-A7B6DA8B8239}"/>
              </a:ext>
            </a:extLst>
          </p:cNvPr>
          <p:cNvSpPr/>
          <p:nvPr/>
        </p:nvSpPr>
        <p:spPr>
          <a:xfrm>
            <a:off x="0" y="989111"/>
            <a:ext cx="12191999" cy="4351338"/>
          </a:xfrm>
          <a:prstGeom prst="rect">
            <a:avLst/>
          </a:prstGeom>
          <a:noFill/>
          <a:effectLst/>
        </p:spPr>
        <p:txBody>
          <a:bodyPr/>
          <a:lstStyle/>
          <a:p>
            <a:endParaRPr lang="en-US"/>
          </a:p>
        </p:txBody>
      </p:sp>
      <p:sp>
        <p:nvSpPr>
          <p:cNvPr id="9" name="Rectangle: Rounded Corners 4">
            <a:extLst>
              <a:ext uri="{FF2B5EF4-FFF2-40B4-BE49-F238E27FC236}">
                <a16:creationId xmlns:a16="http://schemas.microsoft.com/office/drawing/2014/main" id="{28B225CC-F8DB-9435-0A97-1BD87221AB54}"/>
              </a:ext>
            </a:extLst>
          </p:cNvPr>
          <p:cNvSpPr txBox="1"/>
          <p:nvPr/>
        </p:nvSpPr>
        <p:spPr>
          <a:xfrm>
            <a:off x="3352921" y="726805"/>
            <a:ext cx="5207872" cy="577743"/>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US" sz="4800" b="1">
                <a:solidFill>
                  <a:schemeClr val="accent5">
                    <a:lumMod val="75000"/>
                  </a:schemeClr>
                </a:solidFill>
                <a:latin typeface="+mj-lt"/>
                <a:cs typeface="Times New Roman" panose="02020603050405020304" pitchFamily="18" charset="0"/>
              </a:rPr>
              <a:t>Satellite Offices</a:t>
            </a:r>
            <a:endParaRPr lang="en-US" sz="4800" b="1" kern="1200">
              <a:solidFill>
                <a:schemeClr val="accent5">
                  <a:lumMod val="75000"/>
                </a:schemeClr>
              </a:solidFill>
              <a:latin typeface="+mj-lt"/>
              <a:cs typeface="Times New Roman" panose="02020603050405020304" pitchFamily="18" charset="0"/>
            </a:endParaRPr>
          </a:p>
        </p:txBody>
      </p:sp>
      <p:graphicFrame>
        <p:nvGraphicFramePr>
          <p:cNvPr id="2" name="Diagram 1">
            <a:extLst>
              <a:ext uri="{FF2B5EF4-FFF2-40B4-BE49-F238E27FC236}">
                <a16:creationId xmlns:a16="http://schemas.microsoft.com/office/drawing/2014/main" id="{E38F9F8E-D173-635E-02C9-9B45E6FFA702}"/>
              </a:ext>
            </a:extLst>
          </p:cNvPr>
          <p:cNvGraphicFramePr/>
          <p:nvPr>
            <p:extLst>
              <p:ext uri="{D42A27DB-BD31-4B8C-83A1-F6EECF244321}">
                <p14:modId xmlns:p14="http://schemas.microsoft.com/office/powerpoint/2010/main" val="3986719569"/>
              </p:ext>
            </p:extLst>
          </p:nvPr>
        </p:nvGraphicFramePr>
        <p:xfrm>
          <a:off x="2100404" y="4816549"/>
          <a:ext cx="7858408" cy="1435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Freeform: Shape 21">
            <a:extLst>
              <a:ext uri="{FF2B5EF4-FFF2-40B4-BE49-F238E27FC236}">
                <a16:creationId xmlns:a16="http://schemas.microsoft.com/office/drawing/2014/main" id="{81B1229A-5738-BAFE-C544-14C68C9C9913}"/>
              </a:ext>
            </a:extLst>
          </p:cNvPr>
          <p:cNvSpPr/>
          <p:nvPr/>
        </p:nvSpPr>
        <p:spPr>
          <a:xfrm>
            <a:off x="8464634" y="2041451"/>
            <a:ext cx="2957512" cy="1878020"/>
          </a:xfrm>
          <a:custGeom>
            <a:avLst/>
            <a:gdLst>
              <a:gd name="connsiteX0" fmla="*/ 0 w 2957512"/>
              <a:gd name="connsiteY0" fmla="*/ 187802 h 1878020"/>
              <a:gd name="connsiteX1" fmla="*/ 187802 w 2957512"/>
              <a:gd name="connsiteY1" fmla="*/ 0 h 1878020"/>
              <a:gd name="connsiteX2" fmla="*/ 2769710 w 2957512"/>
              <a:gd name="connsiteY2" fmla="*/ 0 h 1878020"/>
              <a:gd name="connsiteX3" fmla="*/ 2957512 w 2957512"/>
              <a:gd name="connsiteY3" fmla="*/ 187802 h 1878020"/>
              <a:gd name="connsiteX4" fmla="*/ 2957512 w 2957512"/>
              <a:gd name="connsiteY4" fmla="*/ 1690218 h 1878020"/>
              <a:gd name="connsiteX5" fmla="*/ 2769710 w 2957512"/>
              <a:gd name="connsiteY5" fmla="*/ 1878020 h 1878020"/>
              <a:gd name="connsiteX6" fmla="*/ 187802 w 2957512"/>
              <a:gd name="connsiteY6" fmla="*/ 1878020 h 1878020"/>
              <a:gd name="connsiteX7" fmla="*/ 0 w 2957512"/>
              <a:gd name="connsiteY7" fmla="*/ 1690218 h 1878020"/>
              <a:gd name="connsiteX8" fmla="*/ 0 w 2957512"/>
              <a:gd name="connsiteY8" fmla="*/ 187802 h 187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7512" h="1878020">
                <a:moveTo>
                  <a:pt x="0" y="187802"/>
                </a:moveTo>
                <a:cubicBezTo>
                  <a:pt x="0" y="84082"/>
                  <a:pt x="84082" y="0"/>
                  <a:pt x="187802" y="0"/>
                </a:cubicBezTo>
                <a:lnTo>
                  <a:pt x="2769710" y="0"/>
                </a:lnTo>
                <a:cubicBezTo>
                  <a:pt x="2873430" y="0"/>
                  <a:pt x="2957512" y="84082"/>
                  <a:pt x="2957512" y="187802"/>
                </a:cubicBezTo>
                <a:lnTo>
                  <a:pt x="2957512" y="1690218"/>
                </a:lnTo>
                <a:cubicBezTo>
                  <a:pt x="2957512" y="1793938"/>
                  <a:pt x="2873430" y="1878020"/>
                  <a:pt x="2769710" y="1878020"/>
                </a:cubicBezTo>
                <a:lnTo>
                  <a:pt x="187802" y="1878020"/>
                </a:lnTo>
                <a:cubicBezTo>
                  <a:pt x="84082" y="1878020"/>
                  <a:pt x="0" y="1793938"/>
                  <a:pt x="0" y="1690218"/>
                </a:cubicBezTo>
                <a:lnTo>
                  <a:pt x="0" y="187802"/>
                </a:lnTo>
                <a:close/>
              </a:path>
            </a:pathLst>
          </a:custGeom>
          <a:solidFill>
            <a:schemeClr val="accent5">
              <a:lumMod val="20000"/>
              <a:lumOff val="80000"/>
              <a:alpha val="90000"/>
            </a:schemeClr>
          </a:solidFill>
          <a:ln>
            <a:noFill/>
          </a:ln>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38825" tIns="138825" rIns="138825" bIns="138825" numCol="1" spcCol="1270" anchor="ctr" anchorCtr="0">
            <a:noAutofit/>
          </a:bodyPr>
          <a:lstStyle/>
          <a:p>
            <a:pPr marL="0" lvl="0" indent="0" algn="ctr" defTabSz="977900">
              <a:lnSpc>
                <a:spcPct val="90000"/>
              </a:lnSpc>
              <a:spcBef>
                <a:spcPct val="0"/>
              </a:spcBef>
              <a:spcAft>
                <a:spcPct val="35000"/>
              </a:spcAft>
              <a:buNone/>
            </a:pPr>
            <a:endParaRPr lang="en-US" sz="2200" b="1" kern="1200"/>
          </a:p>
        </p:txBody>
      </p:sp>
      <p:sp>
        <p:nvSpPr>
          <p:cNvPr id="20" name="Freeform: Shape 19">
            <a:extLst>
              <a:ext uri="{FF2B5EF4-FFF2-40B4-BE49-F238E27FC236}">
                <a16:creationId xmlns:a16="http://schemas.microsoft.com/office/drawing/2014/main" id="{91372C91-84B8-BC7B-FECC-9DDC0252C877}"/>
              </a:ext>
            </a:extLst>
          </p:cNvPr>
          <p:cNvSpPr/>
          <p:nvPr/>
        </p:nvSpPr>
        <p:spPr>
          <a:xfrm>
            <a:off x="4478101" y="2031578"/>
            <a:ext cx="2957512" cy="1878020"/>
          </a:xfrm>
          <a:custGeom>
            <a:avLst/>
            <a:gdLst>
              <a:gd name="connsiteX0" fmla="*/ 0 w 2957512"/>
              <a:gd name="connsiteY0" fmla="*/ 187802 h 1878020"/>
              <a:gd name="connsiteX1" fmla="*/ 187802 w 2957512"/>
              <a:gd name="connsiteY1" fmla="*/ 0 h 1878020"/>
              <a:gd name="connsiteX2" fmla="*/ 2769710 w 2957512"/>
              <a:gd name="connsiteY2" fmla="*/ 0 h 1878020"/>
              <a:gd name="connsiteX3" fmla="*/ 2957512 w 2957512"/>
              <a:gd name="connsiteY3" fmla="*/ 187802 h 1878020"/>
              <a:gd name="connsiteX4" fmla="*/ 2957512 w 2957512"/>
              <a:gd name="connsiteY4" fmla="*/ 1690218 h 1878020"/>
              <a:gd name="connsiteX5" fmla="*/ 2769710 w 2957512"/>
              <a:gd name="connsiteY5" fmla="*/ 1878020 h 1878020"/>
              <a:gd name="connsiteX6" fmla="*/ 187802 w 2957512"/>
              <a:gd name="connsiteY6" fmla="*/ 1878020 h 1878020"/>
              <a:gd name="connsiteX7" fmla="*/ 0 w 2957512"/>
              <a:gd name="connsiteY7" fmla="*/ 1690218 h 1878020"/>
              <a:gd name="connsiteX8" fmla="*/ 0 w 2957512"/>
              <a:gd name="connsiteY8" fmla="*/ 187802 h 187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7512" h="1878020">
                <a:moveTo>
                  <a:pt x="0" y="187802"/>
                </a:moveTo>
                <a:cubicBezTo>
                  <a:pt x="0" y="84082"/>
                  <a:pt x="84082" y="0"/>
                  <a:pt x="187802" y="0"/>
                </a:cubicBezTo>
                <a:lnTo>
                  <a:pt x="2769710" y="0"/>
                </a:lnTo>
                <a:cubicBezTo>
                  <a:pt x="2873430" y="0"/>
                  <a:pt x="2957512" y="84082"/>
                  <a:pt x="2957512" y="187802"/>
                </a:cubicBezTo>
                <a:lnTo>
                  <a:pt x="2957512" y="1690218"/>
                </a:lnTo>
                <a:cubicBezTo>
                  <a:pt x="2957512" y="1793938"/>
                  <a:pt x="2873430" y="1878020"/>
                  <a:pt x="2769710" y="1878020"/>
                </a:cubicBezTo>
                <a:lnTo>
                  <a:pt x="187802" y="1878020"/>
                </a:lnTo>
                <a:cubicBezTo>
                  <a:pt x="84082" y="1878020"/>
                  <a:pt x="0" y="1793938"/>
                  <a:pt x="0" y="1690218"/>
                </a:cubicBezTo>
                <a:lnTo>
                  <a:pt x="0" y="187802"/>
                </a:lnTo>
                <a:close/>
              </a:path>
            </a:pathLst>
          </a:custGeom>
          <a:solidFill>
            <a:schemeClr val="accent5">
              <a:lumMod val="20000"/>
              <a:lumOff val="80000"/>
              <a:alpha val="90000"/>
            </a:schemeClr>
          </a:solidFill>
          <a:ln>
            <a:noFill/>
          </a:ln>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38825" tIns="138825" rIns="138825" bIns="138825" numCol="1" spcCol="1270" anchor="ctr" anchorCtr="0">
            <a:noAutofit/>
          </a:bodyPr>
          <a:lstStyle/>
          <a:p>
            <a:pPr marL="0" lvl="0" indent="0" algn="ctr" defTabSz="977900">
              <a:lnSpc>
                <a:spcPct val="90000"/>
              </a:lnSpc>
              <a:spcBef>
                <a:spcPct val="0"/>
              </a:spcBef>
              <a:spcAft>
                <a:spcPct val="35000"/>
              </a:spcAft>
              <a:buNone/>
            </a:pPr>
            <a:endParaRPr lang="en-US" sz="2200" b="1" kern="1200"/>
          </a:p>
        </p:txBody>
      </p:sp>
      <p:sp>
        <p:nvSpPr>
          <p:cNvPr id="18" name="Freeform: Shape 17">
            <a:extLst>
              <a:ext uri="{FF2B5EF4-FFF2-40B4-BE49-F238E27FC236}">
                <a16:creationId xmlns:a16="http://schemas.microsoft.com/office/drawing/2014/main" id="{D6474706-5017-0C3A-8C1D-AAEF14C683B0}"/>
              </a:ext>
            </a:extLst>
          </p:cNvPr>
          <p:cNvSpPr/>
          <p:nvPr/>
        </p:nvSpPr>
        <p:spPr>
          <a:xfrm>
            <a:off x="275055" y="2041451"/>
            <a:ext cx="2957512" cy="1878020"/>
          </a:xfrm>
          <a:custGeom>
            <a:avLst/>
            <a:gdLst>
              <a:gd name="connsiteX0" fmla="*/ 0 w 2957512"/>
              <a:gd name="connsiteY0" fmla="*/ 187802 h 1878020"/>
              <a:gd name="connsiteX1" fmla="*/ 187802 w 2957512"/>
              <a:gd name="connsiteY1" fmla="*/ 0 h 1878020"/>
              <a:gd name="connsiteX2" fmla="*/ 2769710 w 2957512"/>
              <a:gd name="connsiteY2" fmla="*/ 0 h 1878020"/>
              <a:gd name="connsiteX3" fmla="*/ 2957512 w 2957512"/>
              <a:gd name="connsiteY3" fmla="*/ 187802 h 1878020"/>
              <a:gd name="connsiteX4" fmla="*/ 2957512 w 2957512"/>
              <a:gd name="connsiteY4" fmla="*/ 1690218 h 1878020"/>
              <a:gd name="connsiteX5" fmla="*/ 2769710 w 2957512"/>
              <a:gd name="connsiteY5" fmla="*/ 1878020 h 1878020"/>
              <a:gd name="connsiteX6" fmla="*/ 187802 w 2957512"/>
              <a:gd name="connsiteY6" fmla="*/ 1878020 h 1878020"/>
              <a:gd name="connsiteX7" fmla="*/ 0 w 2957512"/>
              <a:gd name="connsiteY7" fmla="*/ 1690218 h 1878020"/>
              <a:gd name="connsiteX8" fmla="*/ 0 w 2957512"/>
              <a:gd name="connsiteY8" fmla="*/ 187802 h 187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7512" h="1878020">
                <a:moveTo>
                  <a:pt x="0" y="187802"/>
                </a:moveTo>
                <a:cubicBezTo>
                  <a:pt x="0" y="84082"/>
                  <a:pt x="84082" y="0"/>
                  <a:pt x="187802" y="0"/>
                </a:cubicBezTo>
                <a:lnTo>
                  <a:pt x="2769710" y="0"/>
                </a:lnTo>
                <a:cubicBezTo>
                  <a:pt x="2873430" y="0"/>
                  <a:pt x="2957512" y="84082"/>
                  <a:pt x="2957512" y="187802"/>
                </a:cubicBezTo>
                <a:lnTo>
                  <a:pt x="2957512" y="1690218"/>
                </a:lnTo>
                <a:cubicBezTo>
                  <a:pt x="2957512" y="1793938"/>
                  <a:pt x="2873430" y="1878020"/>
                  <a:pt x="2769710" y="1878020"/>
                </a:cubicBezTo>
                <a:lnTo>
                  <a:pt x="187802" y="1878020"/>
                </a:lnTo>
                <a:cubicBezTo>
                  <a:pt x="84082" y="1878020"/>
                  <a:pt x="0" y="1793938"/>
                  <a:pt x="0" y="1690218"/>
                </a:cubicBezTo>
                <a:lnTo>
                  <a:pt x="0" y="187802"/>
                </a:lnTo>
                <a:close/>
              </a:path>
            </a:pathLst>
          </a:custGeom>
          <a:solidFill>
            <a:schemeClr val="accent5">
              <a:lumMod val="20000"/>
              <a:lumOff val="80000"/>
              <a:alpha val="90000"/>
            </a:schemeClr>
          </a:solidFill>
          <a:ln>
            <a:noFill/>
          </a:ln>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38825" tIns="138825" rIns="138825" bIns="138825" numCol="1" spcCol="1270" anchor="ctr" anchorCtr="0">
            <a:noAutofit/>
          </a:bodyPr>
          <a:lstStyle/>
          <a:p>
            <a:pPr marL="0" lvl="0" indent="0" algn="ctr" defTabSz="977900">
              <a:lnSpc>
                <a:spcPct val="90000"/>
              </a:lnSpc>
              <a:spcBef>
                <a:spcPct val="0"/>
              </a:spcBef>
              <a:spcAft>
                <a:spcPct val="35000"/>
              </a:spcAft>
              <a:buNone/>
            </a:pPr>
            <a:endParaRPr lang="en-US" sz="2200" b="1" kern="1200"/>
          </a:p>
        </p:txBody>
      </p:sp>
      <p:sp>
        <p:nvSpPr>
          <p:cNvPr id="17" name="Rectangle: Rounded Corners 16">
            <a:extLst>
              <a:ext uri="{FF2B5EF4-FFF2-40B4-BE49-F238E27FC236}">
                <a16:creationId xmlns:a16="http://schemas.microsoft.com/office/drawing/2014/main" id="{7DDB0580-0F2B-CB6E-8042-B3861FFCD0A9}"/>
              </a:ext>
            </a:extLst>
          </p:cNvPr>
          <p:cNvSpPr/>
          <p:nvPr/>
        </p:nvSpPr>
        <p:spPr>
          <a:xfrm>
            <a:off x="557480" y="2381860"/>
            <a:ext cx="2957512" cy="1878020"/>
          </a:xfrm>
          <a:prstGeom prst="roundRect">
            <a:avLst>
              <a:gd name="adj" fmla="val 10000"/>
            </a:avLst>
          </a:prstGeom>
          <a:solidFill>
            <a:schemeClr val="accent5">
              <a:lumMod val="75000"/>
            </a:schemeClr>
          </a:solidFill>
          <a:scene3d>
            <a:camera prst="orthographicFront"/>
            <a:lightRig rig="threePt" dir="t"/>
          </a:scene3d>
          <a:sp3d>
            <a:bevelT/>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pPr lvl="0" algn="ctr"/>
            <a:r>
              <a:rPr lang="en-US" sz="2000" b="1"/>
              <a:t>Provider must complete a Satellite Office packet through the LTSS Office for review</a:t>
            </a:r>
          </a:p>
        </p:txBody>
      </p:sp>
      <p:sp>
        <p:nvSpPr>
          <p:cNvPr id="19" name="Rectangle: Rounded Corners 18">
            <a:extLst>
              <a:ext uri="{FF2B5EF4-FFF2-40B4-BE49-F238E27FC236}">
                <a16:creationId xmlns:a16="http://schemas.microsoft.com/office/drawing/2014/main" id="{19D97402-177C-CCAC-563D-47EDD773D7F4}"/>
              </a:ext>
            </a:extLst>
          </p:cNvPr>
          <p:cNvSpPr/>
          <p:nvPr/>
        </p:nvSpPr>
        <p:spPr>
          <a:xfrm>
            <a:off x="4770366" y="2380358"/>
            <a:ext cx="2957512" cy="1878020"/>
          </a:xfrm>
          <a:prstGeom prst="roundRect">
            <a:avLst>
              <a:gd name="adj" fmla="val 10000"/>
            </a:avLst>
          </a:prstGeom>
          <a:solidFill>
            <a:schemeClr val="accent5">
              <a:lumMod val="75000"/>
            </a:schemeClr>
          </a:solidFill>
          <a:scene3d>
            <a:camera prst="orthographicFront"/>
            <a:lightRig rig="threePt" dir="t"/>
          </a:scene3d>
          <a:sp3d>
            <a:bevelT/>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pPr lvl="0" algn="ctr"/>
            <a:r>
              <a:rPr lang="en-US" sz="2400" b="1"/>
              <a:t>The LTSS Office must complete a virtual site visit</a:t>
            </a:r>
          </a:p>
        </p:txBody>
      </p:sp>
      <p:sp>
        <p:nvSpPr>
          <p:cNvPr id="21" name="Rectangle: Rounded Corners 20">
            <a:extLst>
              <a:ext uri="{FF2B5EF4-FFF2-40B4-BE49-F238E27FC236}">
                <a16:creationId xmlns:a16="http://schemas.microsoft.com/office/drawing/2014/main" id="{FD1610C8-4A9B-6A68-D742-1CC541EFAD05}"/>
              </a:ext>
            </a:extLst>
          </p:cNvPr>
          <p:cNvSpPr/>
          <p:nvPr/>
        </p:nvSpPr>
        <p:spPr>
          <a:xfrm>
            <a:off x="8756899" y="2380326"/>
            <a:ext cx="2957512" cy="1878020"/>
          </a:xfrm>
          <a:prstGeom prst="roundRect">
            <a:avLst>
              <a:gd name="adj" fmla="val 10000"/>
            </a:avLst>
          </a:prstGeom>
          <a:solidFill>
            <a:schemeClr val="accent5">
              <a:lumMod val="75000"/>
            </a:schemeClr>
          </a:solidFill>
          <a:scene3d>
            <a:camera prst="orthographicFront"/>
            <a:lightRig rig="threePt" dir="t"/>
          </a:scene3d>
          <a:sp3d>
            <a:bevelT/>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pPr lvl="0" algn="ctr"/>
            <a:r>
              <a:rPr lang="en-US" sz="2000" b="1"/>
              <a:t>Once the new location is approved, the LTSS Office must share added counties to the appropriate PDD</a:t>
            </a:r>
          </a:p>
        </p:txBody>
      </p:sp>
      <p:sp>
        <p:nvSpPr>
          <p:cNvPr id="3" name="Arrow: Right 2">
            <a:extLst>
              <a:ext uri="{FF2B5EF4-FFF2-40B4-BE49-F238E27FC236}">
                <a16:creationId xmlns:a16="http://schemas.microsoft.com/office/drawing/2014/main" id="{E2F27EF6-4D30-B996-D4EA-A032E5EEC89B}"/>
              </a:ext>
            </a:extLst>
          </p:cNvPr>
          <p:cNvSpPr/>
          <p:nvPr/>
        </p:nvSpPr>
        <p:spPr>
          <a:xfrm>
            <a:off x="3656938" y="2922464"/>
            <a:ext cx="709510" cy="484632"/>
          </a:xfrm>
          <a:prstGeom prst="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4" name="Arrow: Right 3">
            <a:extLst>
              <a:ext uri="{FF2B5EF4-FFF2-40B4-BE49-F238E27FC236}">
                <a16:creationId xmlns:a16="http://schemas.microsoft.com/office/drawing/2014/main" id="{F5C341FA-F891-A4D7-8231-9CC6B13C2935}"/>
              </a:ext>
            </a:extLst>
          </p:cNvPr>
          <p:cNvSpPr/>
          <p:nvPr/>
        </p:nvSpPr>
        <p:spPr>
          <a:xfrm>
            <a:off x="7817614" y="2944368"/>
            <a:ext cx="581108" cy="484632"/>
          </a:xfrm>
          <a:prstGeom prst="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pic>
        <p:nvPicPr>
          <p:cNvPr id="6" name="More Info Pic">
            <a:extLst>
              <a:ext uri="{FF2B5EF4-FFF2-40B4-BE49-F238E27FC236}">
                <a16:creationId xmlns:a16="http://schemas.microsoft.com/office/drawing/2014/main" id="{EECAFD17-CC3C-BB49-FF2E-60B2EEF85DC1}"/>
              </a:ext>
            </a:extLst>
          </p:cNvPr>
          <p:cNvPicPr>
            <a:picLocks noChangeAspect="1"/>
          </p:cNvPicPr>
          <p:nvPr/>
        </p:nvPicPr>
        <p:blipFill>
          <a:blip r:embed="rId8"/>
          <a:stretch>
            <a:fillRect/>
          </a:stretch>
        </p:blipFill>
        <p:spPr>
          <a:xfrm>
            <a:off x="107847" y="115367"/>
            <a:ext cx="1645964" cy="900309"/>
          </a:xfrm>
          <a:prstGeom prst="rect">
            <a:avLst/>
          </a:prstGeom>
        </p:spPr>
      </p:pic>
      <p:sp>
        <p:nvSpPr>
          <p:cNvPr id="7" name="Rectangle: Rounded Corners 6">
            <a:extLst>
              <a:ext uri="{FF2B5EF4-FFF2-40B4-BE49-F238E27FC236}">
                <a16:creationId xmlns:a16="http://schemas.microsoft.com/office/drawing/2014/main" id="{40A7324D-CAFE-DF80-FC42-F1149CA36DD3}"/>
              </a:ext>
            </a:extLst>
          </p:cNvPr>
          <p:cNvSpPr/>
          <p:nvPr/>
        </p:nvSpPr>
        <p:spPr>
          <a:xfrm>
            <a:off x="557480" y="1408893"/>
            <a:ext cx="11077040" cy="4351338"/>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PCS/IHR Supervisors or Direct Care staff are </a:t>
            </a:r>
            <a:r>
              <a:rPr lang="en-US" u="sng">
                <a:latin typeface="+mj-lt"/>
              </a:rPr>
              <a:t>not </a:t>
            </a:r>
            <a:r>
              <a:rPr lang="en-US">
                <a:latin typeface="+mj-lt"/>
              </a:rPr>
              <a:t>authorized to submit requests to expand service areas.</a:t>
            </a:r>
          </a:p>
          <a:p>
            <a:endParaRPr lang="en-US">
              <a:latin typeface="+mj-lt"/>
            </a:endParaRPr>
          </a:p>
          <a:p>
            <a:r>
              <a:rPr lang="en-US">
                <a:latin typeface="+mj-lt"/>
              </a:rPr>
              <a:t>To open Satellite Offices, the provider must complete a Satellite Office packet through the LTSS office.  Then, the LTSS office must complete a virtual site visit.  Once the new location is approved, the addition of counties will be shared to the appropriate PDD and reflected on the next freedom of choice distribution.  </a:t>
            </a:r>
          </a:p>
          <a:p>
            <a:endParaRPr lang="en-US">
              <a:latin typeface="+mj-lt"/>
            </a:endParaRPr>
          </a:p>
          <a:p>
            <a:r>
              <a:rPr lang="en-US">
                <a:latin typeface="+mj-lt"/>
              </a:rPr>
              <a:t>All files originating at the satellite office must be securely transported and stored at the main office to be available for audit.</a:t>
            </a:r>
          </a:p>
          <a:p>
            <a:endParaRPr lang="en-US">
              <a:latin typeface="+mj-lt"/>
            </a:endParaRPr>
          </a:p>
          <a:p>
            <a:r>
              <a:rPr lang="en-US">
                <a:latin typeface="+mj-lt"/>
              </a:rPr>
              <a:t>Also, if in the market of opening a brick and mortar, our office is happy to do a virtual visit of the new location.  If seeking to add additional counties to an established Main Office or Satellite Office, fully submit an Office Location application, submit an organizational chart of staff at all locations, and the privilege tax license for the Main Office or Satellite Office referenced. A key change in the Administrative Code is that providers must not serve counties more than sixty (60) miles driving distance from the physical office.</a:t>
            </a:r>
          </a:p>
        </p:txBody>
      </p:sp>
      <p:sp>
        <p:nvSpPr>
          <p:cNvPr id="8" name="Date Placeholder 7">
            <a:extLst>
              <a:ext uri="{FF2B5EF4-FFF2-40B4-BE49-F238E27FC236}">
                <a16:creationId xmlns:a16="http://schemas.microsoft.com/office/drawing/2014/main" id="{45169255-0290-69EE-7D51-3D0A5E977A6A}"/>
              </a:ext>
            </a:extLst>
          </p:cNvPr>
          <p:cNvSpPr>
            <a:spLocks noGrp="1"/>
          </p:cNvSpPr>
          <p:nvPr>
            <p:ph type="dt" sz="half" idx="10"/>
          </p:nvPr>
        </p:nvSpPr>
        <p:spPr/>
        <p:txBody>
          <a:bodyPr/>
          <a:lstStyle/>
          <a:p>
            <a:r>
              <a:rPr lang="en-US"/>
              <a:t>7/21/2026</a:t>
            </a:r>
          </a:p>
        </p:txBody>
      </p:sp>
      <p:sp>
        <p:nvSpPr>
          <p:cNvPr id="5" name="Slide Number Placeholder 4">
            <a:extLst>
              <a:ext uri="{FF2B5EF4-FFF2-40B4-BE49-F238E27FC236}">
                <a16:creationId xmlns:a16="http://schemas.microsoft.com/office/drawing/2014/main" id="{308647A0-48AD-2ED4-19EB-34A91EDE0160}"/>
              </a:ext>
            </a:extLst>
          </p:cNvPr>
          <p:cNvSpPr>
            <a:spLocks noGrp="1"/>
          </p:cNvSpPr>
          <p:nvPr>
            <p:ph type="sldNum" sz="quarter" idx="12"/>
          </p:nvPr>
        </p:nvSpPr>
        <p:spPr/>
        <p:txBody>
          <a:bodyPr/>
          <a:lstStyle/>
          <a:p>
            <a:fld id="{48FD3572-B86B-4083-B953-5D27BE9E57C8}" type="slidenum">
              <a:rPr lang="en-US" smtClean="0"/>
              <a:t>24</a:t>
            </a:fld>
            <a:endParaRPr lang="en-US"/>
          </a:p>
        </p:txBody>
      </p:sp>
    </p:spTree>
    <p:extLst>
      <p:ext uri="{BB962C8B-B14F-4D97-AF65-F5344CB8AC3E}">
        <p14:creationId xmlns:p14="http://schemas.microsoft.com/office/powerpoint/2010/main" val="3195851160"/>
      </p:ext>
    </p:extLst>
  </p:cSld>
  <p:clrMapOvr>
    <a:masterClrMapping/>
  </p:clrMapOvr>
  <p:transition spd="med">
    <p:pull/>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7" grpId="0" animBg="1"/>
      <p:bldP spid="7"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40758-F8ED-DCDE-0F41-1C8DB15DE696}"/>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FA41CB31-F32C-46A8-85F1-F1349D4284DA}"/>
              </a:ext>
            </a:extLst>
          </p:cNvPr>
          <p:cNvSpPr/>
          <p:nvPr/>
        </p:nvSpPr>
        <p:spPr>
          <a:xfrm>
            <a:off x="0" y="989111"/>
            <a:ext cx="12191999" cy="4351338"/>
          </a:xfrm>
          <a:prstGeom prst="rect">
            <a:avLst/>
          </a:prstGeom>
          <a:noFill/>
          <a:effectLst/>
        </p:spPr>
        <p:txBody>
          <a:bodyPr/>
          <a:lstStyle/>
          <a:p>
            <a:endParaRPr lang="en-US"/>
          </a:p>
        </p:txBody>
      </p:sp>
      <p:sp>
        <p:nvSpPr>
          <p:cNvPr id="9" name="Rectangle: Rounded Corners 4">
            <a:extLst>
              <a:ext uri="{FF2B5EF4-FFF2-40B4-BE49-F238E27FC236}">
                <a16:creationId xmlns:a16="http://schemas.microsoft.com/office/drawing/2014/main" id="{6F97E2FF-A582-6A79-AC01-97632097813D}"/>
              </a:ext>
            </a:extLst>
          </p:cNvPr>
          <p:cNvSpPr txBox="1"/>
          <p:nvPr/>
        </p:nvSpPr>
        <p:spPr>
          <a:xfrm>
            <a:off x="3988606" y="382840"/>
            <a:ext cx="4082003" cy="1055933"/>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US" sz="4800" b="1">
                <a:solidFill>
                  <a:schemeClr val="accent5">
                    <a:lumMod val="75000"/>
                  </a:schemeClr>
                </a:solidFill>
                <a:latin typeface="+mj-lt"/>
                <a:cs typeface="Times New Roman" panose="02020603050405020304" pitchFamily="18" charset="0"/>
              </a:rPr>
              <a:t>Designated Worksites</a:t>
            </a:r>
            <a:endParaRPr lang="en-US" sz="4800" b="1" kern="1200">
              <a:solidFill>
                <a:schemeClr val="accent5">
                  <a:lumMod val="75000"/>
                </a:schemeClr>
              </a:solidFill>
              <a:latin typeface="+mj-lt"/>
              <a:cs typeface="Times New Roman" panose="02020603050405020304" pitchFamily="18" charset="0"/>
            </a:endParaRPr>
          </a:p>
        </p:txBody>
      </p:sp>
      <p:graphicFrame>
        <p:nvGraphicFramePr>
          <p:cNvPr id="2" name="Diagram 1">
            <a:extLst>
              <a:ext uri="{FF2B5EF4-FFF2-40B4-BE49-F238E27FC236}">
                <a16:creationId xmlns:a16="http://schemas.microsoft.com/office/drawing/2014/main" id="{81E25443-AF4B-7D1E-DF9B-0404A9536160}"/>
              </a:ext>
            </a:extLst>
          </p:cNvPr>
          <p:cNvGraphicFramePr/>
          <p:nvPr>
            <p:extLst>
              <p:ext uri="{D42A27DB-BD31-4B8C-83A1-F6EECF244321}">
                <p14:modId xmlns:p14="http://schemas.microsoft.com/office/powerpoint/2010/main" val="2646248663"/>
              </p:ext>
            </p:extLst>
          </p:nvPr>
        </p:nvGraphicFramePr>
        <p:xfrm>
          <a:off x="2166795" y="4439272"/>
          <a:ext cx="7858408" cy="1435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Freeform: Shape 13">
            <a:extLst>
              <a:ext uri="{FF2B5EF4-FFF2-40B4-BE49-F238E27FC236}">
                <a16:creationId xmlns:a16="http://schemas.microsoft.com/office/drawing/2014/main" id="{A4147C7C-0543-4630-6C37-B1D11E49D238}"/>
              </a:ext>
            </a:extLst>
          </p:cNvPr>
          <p:cNvSpPr/>
          <p:nvPr/>
        </p:nvSpPr>
        <p:spPr>
          <a:xfrm>
            <a:off x="8464634" y="2041451"/>
            <a:ext cx="2957512" cy="1878020"/>
          </a:xfrm>
          <a:custGeom>
            <a:avLst/>
            <a:gdLst>
              <a:gd name="connsiteX0" fmla="*/ 0 w 2957512"/>
              <a:gd name="connsiteY0" fmla="*/ 187802 h 1878020"/>
              <a:gd name="connsiteX1" fmla="*/ 187802 w 2957512"/>
              <a:gd name="connsiteY1" fmla="*/ 0 h 1878020"/>
              <a:gd name="connsiteX2" fmla="*/ 2769710 w 2957512"/>
              <a:gd name="connsiteY2" fmla="*/ 0 h 1878020"/>
              <a:gd name="connsiteX3" fmla="*/ 2957512 w 2957512"/>
              <a:gd name="connsiteY3" fmla="*/ 187802 h 1878020"/>
              <a:gd name="connsiteX4" fmla="*/ 2957512 w 2957512"/>
              <a:gd name="connsiteY4" fmla="*/ 1690218 h 1878020"/>
              <a:gd name="connsiteX5" fmla="*/ 2769710 w 2957512"/>
              <a:gd name="connsiteY5" fmla="*/ 1878020 h 1878020"/>
              <a:gd name="connsiteX6" fmla="*/ 187802 w 2957512"/>
              <a:gd name="connsiteY6" fmla="*/ 1878020 h 1878020"/>
              <a:gd name="connsiteX7" fmla="*/ 0 w 2957512"/>
              <a:gd name="connsiteY7" fmla="*/ 1690218 h 1878020"/>
              <a:gd name="connsiteX8" fmla="*/ 0 w 2957512"/>
              <a:gd name="connsiteY8" fmla="*/ 187802 h 187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7512" h="1878020">
                <a:moveTo>
                  <a:pt x="0" y="187802"/>
                </a:moveTo>
                <a:cubicBezTo>
                  <a:pt x="0" y="84082"/>
                  <a:pt x="84082" y="0"/>
                  <a:pt x="187802" y="0"/>
                </a:cubicBezTo>
                <a:lnTo>
                  <a:pt x="2769710" y="0"/>
                </a:lnTo>
                <a:cubicBezTo>
                  <a:pt x="2873430" y="0"/>
                  <a:pt x="2957512" y="84082"/>
                  <a:pt x="2957512" y="187802"/>
                </a:cubicBezTo>
                <a:lnTo>
                  <a:pt x="2957512" y="1690218"/>
                </a:lnTo>
                <a:cubicBezTo>
                  <a:pt x="2957512" y="1793938"/>
                  <a:pt x="2873430" y="1878020"/>
                  <a:pt x="2769710" y="1878020"/>
                </a:cubicBezTo>
                <a:lnTo>
                  <a:pt x="187802" y="1878020"/>
                </a:lnTo>
                <a:cubicBezTo>
                  <a:pt x="84082" y="1878020"/>
                  <a:pt x="0" y="1793938"/>
                  <a:pt x="0" y="1690218"/>
                </a:cubicBezTo>
                <a:lnTo>
                  <a:pt x="0" y="187802"/>
                </a:lnTo>
                <a:close/>
              </a:path>
            </a:pathLst>
          </a:custGeom>
          <a:solidFill>
            <a:schemeClr val="accent5">
              <a:lumMod val="20000"/>
              <a:lumOff val="80000"/>
              <a:alpha val="90000"/>
            </a:schemeClr>
          </a:solidFill>
          <a:ln>
            <a:noFill/>
          </a:ln>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38825" tIns="138825" rIns="138825" bIns="138825" numCol="1" spcCol="1270" anchor="ctr" anchorCtr="0">
            <a:noAutofit/>
          </a:bodyPr>
          <a:lstStyle/>
          <a:p>
            <a:pPr marL="0" lvl="0" indent="0" algn="ctr" defTabSz="977900">
              <a:lnSpc>
                <a:spcPct val="90000"/>
              </a:lnSpc>
              <a:spcBef>
                <a:spcPct val="0"/>
              </a:spcBef>
              <a:spcAft>
                <a:spcPct val="35000"/>
              </a:spcAft>
              <a:buNone/>
            </a:pPr>
            <a:endParaRPr lang="en-US" sz="2200" b="1" kern="1200"/>
          </a:p>
        </p:txBody>
      </p:sp>
      <p:sp>
        <p:nvSpPr>
          <p:cNvPr id="15" name="Freeform: Shape 14">
            <a:extLst>
              <a:ext uri="{FF2B5EF4-FFF2-40B4-BE49-F238E27FC236}">
                <a16:creationId xmlns:a16="http://schemas.microsoft.com/office/drawing/2014/main" id="{F4BA5C0A-3C3A-47B8-AC29-5DEE24A92F69}"/>
              </a:ext>
            </a:extLst>
          </p:cNvPr>
          <p:cNvSpPr/>
          <p:nvPr/>
        </p:nvSpPr>
        <p:spPr>
          <a:xfrm>
            <a:off x="4478101" y="2031578"/>
            <a:ext cx="2957512" cy="1878020"/>
          </a:xfrm>
          <a:custGeom>
            <a:avLst/>
            <a:gdLst>
              <a:gd name="connsiteX0" fmla="*/ 0 w 2957512"/>
              <a:gd name="connsiteY0" fmla="*/ 187802 h 1878020"/>
              <a:gd name="connsiteX1" fmla="*/ 187802 w 2957512"/>
              <a:gd name="connsiteY1" fmla="*/ 0 h 1878020"/>
              <a:gd name="connsiteX2" fmla="*/ 2769710 w 2957512"/>
              <a:gd name="connsiteY2" fmla="*/ 0 h 1878020"/>
              <a:gd name="connsiteX3" fmla="*/ 2957512 w 2957512"/>
              <a:gd name="connsiteY3" fmla="*/ 187802 h 1878020"/>
              <a:gd name="connsiteX4" fmla="*/ 2957512 w 2957512"/>
              <a:gd name="connsiteY4" fmla="*/ 1690218 h 1878020"/>
              <a:gd name="connsiteX5" fmla="*/ 2769710 w 2957512"/>
              <a:gd name="connsiteY5" fmla="*/ 1878020 h 1878020"/>
              <a:gd name="connsiteX6" fmla="*/ 187802 w 2957512"/>
              <a:gd name="connsiteY6" fmla="*/ 1878020 h 1878020"/>
              <a:gd name="connsiteX7" fmla="*/ 0 w 2957512"/>
              <a:gd name="connsiteY7" fmla="*/ 1690218 h 1878020"/>
              <a:gd name="connsiteX8" fmla="*/ 0 w 2957512"/>
              <a:gd name="connsiteY8" fmla="*/ 187802 h 187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7512" h="1878020">
                <a:moveTo>
                  <a:pt x="0" y="187802"/>
                </a:moveTo>
                <a:cubicBezTo>
                  <a:pt x="0" y="84082"/>
                  <a:pt x="84082" y="0"/>
                  <a:pt x="187802" y="0"/>
                </a:cubicBezTo>
                <a:lnTo>
                  <a:pt x="2769710" y="0"/>
                </a:lnTo>
                <a:cubicBezTo>
                  <a:pt x="2873430" y="0"/>
                  <a:pt x="2957512" y="84082"/>
                  <a:pt x="2957512" y="187802"/>
                </a:cubicBezTo>
                <a:lnTo>
                  <a:pt x="2957512" y="1690218"/>
                </a:lnTo>
                <a:cubicBezTo>
                  <a:pt x="2957512" y="1793938"/>
                  <a:pt x="2873430" y="1878020"/>
                  <a:pt x="2769710" y="1878020"/>
                </a:cubicBezTo>
                <a:lnTo>
                  <a:pt x="187802" y="1878020"/>
                </a:lnTo>
                <a:cubicBezTo>
                  <a:pt x="84082" y="1878020"/>
                  <a:pt x="0" y="1793938"/>
                  <a:pt x="0" y="1690218"/>
                </a:cubicBezTo>
                <a:lnTo>
                  <a:pt x="0" y="187802"/>
                </a:lnTo>
                <a:close/>
              </a:path>
            </a:pathLst>
          </a:custGeom>
          <a:solidFill>
            <a:schemeClr val="accent5">
              <a:lumMod val="20000"/>
              <a:lumOff val="80000"/>
              <a:alpha val="90000"/>
            </a:schemeClr>
          </a:solidFill>
          <a:ln>
            <a:noFill/>
          </a:ln>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38825" tIns="138825" rIns="138825" bIns="138825" numCol="1" spcCol="1270" anchor="ctr" anchorCtr="0">
            <a:noAutofit/>
          </a:bodyPr>
          <a:lstStyle/>
          <a:p>
            <a:pPr marL="0" lvl="0" indent="0" algn="ctr" defTabSz="977900">
              <a:lnSpc>
                <a:spcPct val="90000"/>
              </a:lnSpc>
              <a:spcBef>
                <a:spcPct val="0"/>
              </a:spcBef>
              <a:spcAft>
                <a:spcPct val="35000"/>
              </a:spcAft>
              <a:buNone/>
            </a:pPr>
            <a:endParaRPr lang="en-US" sz="2200" b="1" kern="1200"/>
          </a:p>
        </p:txBody>
      </p:sp>
      <p:sp>
        <p:nvSpPr>
          <p:cNvPr id="23" name="Freeform: Shape 22">
            <a:extLst>
              <a:ext uri="{FF2B5EF4-FFF2-40B4-BE49-F238E27FC236}">
                <a16:creationId xmlns:a16="http://schemas.microsoft.com/office/drawing/2014/main" id="{E4AA36AE-0C1D-4AFC-858C-3C209B6DCF05}"/>
              </a:ext>
            </a:extLst>
          </p:cNvPr>
          <p:cNvSpPr/>
          <p:nvPr/>
        </p:nvSpPr>
        <p:spPr>
          <a:xfrm>
            <a:off x="275055" y="2041451"/>
            <a:ext cx="2957512" cy="1878020"/>
          </a:xfrm>
          <a:custGeom>
            <a:avLst/>
            <a:gdLst>
              <a:gd name="connsiteX0" fmla="*/ 0 w 2957512"/>
              <a:gd name="connsiteY0" fmla="*/ 187802 h 1878020"/>
              <a:gd name="connsiteX1" fmla="*/ 187802 w 2957512"/>
              <a:gd name="connsiteY1" fmla="*/ 0 h 1878020"/>
              <a:gd name="connsiteX2" fmla="*/ 2769710 w 2957512"/>
              <a:gd name="connsiteY2" fmla="*/ 0 h 1878020"/>
              <a:gd name="connsiteX3" fmla="*/ 2957512 w 2957512"/>
              <a:gd name="connsiteY3" fmla="*/ 187802 h 1878020"/>
              <a:gd name="connsiteX4" fmla="*/ 2957512 w 2957512"/>
              <a:gd name="connsiteY4" fmla="*/ 1690218 h 1878020"/>
              <a:gd name="connsiteX5" fmla="*/ 2769710 w 2957512"/>
              <a:gd name="connsiteY5" fmla="*/ 1878020 h 1878020"/>
              <a:gd name="connsiteX6" fmla="*/ 187802 w 2957512"/>
              <a:gd name="connsiteY6" fmla="*/ 1878020 h 1878020"/>
              <a:gd name="connsiteX7" fmla="*/ 0 w 2957512"/>
              <a:gd name="connsiteY7" fmla="*/ 1690218 h 1878020"/>
              <a:gd name="connsiteX8" fmla="*/ 0 w 2957512"/>
              <a:gd name="connsiteY8" fmla="*/ 187802 h 187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7512" h="1878020">
                <a:moveTo>
                  <a:pt x="0" y="187802"/>
                </a:moveTo>
                <a:cubicBezTo>
                  <a:pt x="0" y="84082"/>
                  <a:pt x="84082" y="0"/>
                  <a:pt x="187802" y="0"/>
                </a:cubicBezTo>
                <a:lnTo>
                  <a:pt x="2769710" y="0"/>
                </a:lnTo>
                <a:cubicBezTo>
                  <a:pt x="2873430" y="0"/>
                  <a:pt x="2957512" y="84082"/>
                  <a:pt x="2957512" y="187802"/>
                </a:cubicBezTo>
                <a:lnTo>
                  <a:pt x="2957512" y="1690218"/>
                </a:lnTo>
                <a:cubicBezTo>
                  <a:pt x="2957512" y="1793938"/>
                  <a:pt x="2873430" y="1878020"/>
                  <a:pt x="2769710" y="1878020"/>
                </a:cubicBezTo>
                <a:lnTo>
                  <a:pt x="187802" y="1878020"/>
                </a:lnTo>
                <a:cubicBezTo>
                  <a:pt x="84082" y="1878020"/>
                  <a:pt x="0" y="1793938"/>
                  <a:pt x="0" y="1690218"/>
                </a:cubicBezTo>
                <a:lnTo>
                  <a:pt x="0" y="187802"/>
                </a:lnTo>
                <a:close/>
              </a:path>
            </a:pathLst>
          </a:custGeom>
          <a:solidFill>
            <a:schemeClr val="accent5">
              <a:lumMod val="20000"/>
              <a:lumOff val="80000"/>
              <a:alpha val="90000"/>
            </a:schemeClr>
          </a:solidFill>
          <a:ln>
            <a:noFill/>
          </a:ln>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38825" tIns="138825" rIns="138825" bIns="138825" numCol="1" spcCol="1270" anchor="ctr" anchorCtr="0">
            <a:noAutofit/>
          </a:bodyPr>
          <a:lstStyle/>
          <a:p>
            <a:pPr marL="0" lvl="0" indent="0" algn="ctr" defTabSz="977900">
              <a:lnSpc>
                <a:spcPct val="90000"/>
              </a:lnSpc>
              <a:spcBef>
                <a:spcPct val="0"/>
              </a:spcBef>
              <a:spcAft>
                <a:spcPct val="35000"/>
              </a:spcAft>
              <a:buNone/>
            </a:pPr>
            <a:endParaRPr lang="en-US" sz="2200" b="1" kern="1200"/>
          </a:p>
        </p:txBody>
      </p:sp>
      <p:sp>
        <p:nvSpPr>
          <p:cNvPr id="24" name="Rectangle: Rounded Corners 23">
            <a:extLst>
              <a:ext uri="{FF2B5EF4-FFF2-40B4-BE49-F238E27FC236}">
                <a16:creationId xmlns:a16="http://schemas.microsoft.com/office/drawing/2014/main" id="{A87ABEE8-0988-2891-63F0-2678F5D1720E}"/>
              </a:ext>
            </a:extLst>
          </p:cNvPr>
          <p:cNvSpPr/>
          <p:nvPr/>
        </p:nvSpPr>
        <p:spPr>
          <a:xfrm>
            <a:off x="557480" y="2381860"/>
            <a:ext cx="2957512" cy="1878020"/>
          </a:xfrm>
          <a:prstGeom prst="roundRect">
            <a:avLst>
              <a:gd name="adj" fmla="val 10000"/>
            </a:avLst>
          </a:prstGeom>
          <a:solidFill>
            <a:schemeClr val="accent5">
              <a:lumMod val="75000"/>
            </a:schemeClr>
          </a:solidFill>
          <a:scene3d>
            <a:camera prst="orthographicFront"/>
            <a:lightRig rig="threePt" dir="t"/>
          </a:scene3d>
          <a:sp3d>
            <a:bevelT/>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pPr marL="0" lvl="0" indent="0" algn="ctr" defTabSz="977900">
              <a:lnSpc>
                <a:spcPct val="90000"/>
              </a:lnSpc>
              <a:spcBef>
                <a:spcPct val="0"/>
              </a:spcBef>
              <a:spcAft>
                <a:spcPct val="35000"/>
              </a:spcAft>
              <a:buNone/>
            </a:pPr>
            <a:r>
              <a:rPr lang="en-US" sz="1900" b="1" kern="1200"/>
              <a:t>Provider must complete</a:t>
            </a:r>
            <a:r>
              <a:rPr lang="en-US" sz="1900" b="1"/>
              <a:t> </a:t>
            </a:r>
            <a:r>
              <a:rPr lang="en-US" sz="1900" b="1" kern="1200"/>
              <a:t>a Designated Worksite packet through the LTSS Office for review</a:t>
            </a:r>
          </a:p>
        </p:txBody>
      </p:sp>
      <p:sp>
        <p:nvSpPr>
          <p:cNvPr id="26" name="Rectangle: Rounded Corners 25">
            <a:extLst>
              <a:ext uri="{FF2B5EF4-FFF2-40B4-BE49-F238E27FC236}">
                <a16:creationId xmlns:a16="http://schemas.microsoft.com/office/drawing/2014/main" id="{1420A5D6-896A-FFE4-B208-D29F4060059C}"/>
              </a:ext>
            </a:extLst>
          </p:cNvPr>
          <p:cNvSpPr/>
          <p:nvPr/>
        </p:nvSpPr>
        <p:spPr>
          <a:xfrm>
            <a:off x="4770366" y="2380358"/>
            <a:ext cx="2957512" cy="1878020"/>
          </a:xfrm>
          <a:prstGeom prst="roundRect">
            <a:avLst>
              <a:gd name="adj" fmla="val 10000"/>
            </a:avLst>
          </a:prstGeom>
          <a:solidFill>
            <a:schemeClr val="accent5">
              <a:lumMod val="75000"/>
            </a:schemeClr>
          </a:solidFill>
          <a:scene3d>
            <a:camera prst="orthographicFront"/>
            <a:lightRig rig="threePt" dir="t"/>
          </a:scene3d>
          <a:sp3d>
            <a:bevelT/>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pPr marL="0" lvl="0" indent="0" algn="ctr" defTabSz="977900">
              <a:lnSpc>
                <a:spcPct val="90000"/>
              </a:lnSpc>
              <a:spcBef>
                <a:spcPct val="0"/>
              </a:spcBef>
              <a:spcAft>
                <a:spcPct val="35000"/>
              </a:spcAft>
              <a:buNone/>
            </a:pPr>
            <a:r>
              <a:rPr lang="en-US" sz="2000" b="1"/>
              <a:t>Provider must s</a:t>
            </a:r>
            <a:r>
              <a:rPr lang="en-US" sz="2000" b="1" kern="1200"/>
              <a:t>ubmit required documents to the LTSS Office for review</a:t>
            </a:r>
          </a:p>
        </p:txBody>
      </p:sp>
      <p:sp>
        <p:nvSpPr>
          <p:cNvPr id="27" name="Rectangle: Rounded Corners 26">
            <a:extLst>
              <a:ext uri="{FF2B5EF4-FFF2-40B4-BE49-F238E27FC236}">
                <a16:creationId xmlns:a16="http://schemas.microsoft.com/office/drawing/2014/main" id="{2A392774-3696-9EB5-90E5-F5583F31F350}"/>
              </a:ext>
            </a:extLst>
          </p:cNvPr>
          <p:cNvSpPr/>
          <p:nvPr/>
        </p:nvSpPr>
        <p:spPr>
          <a:xfrm>
            <a:off x="8756899" y="2380326"/>
            <a:ext cx="2957512" cy="1878020"/>
          </a:xfrm>
          <a:prstGeom prst="roundRect">
            <a:avLst>
              <a:gd name="adj" fmla="val 10000"/>
            </a:avLst>
          </a:prstGeom>
          <a:solidFill>
            <a:schemeClr val="accent5">
              <a:lumMod val="75000"/>
            </a:schemeClr>
          </a:solidFill>
          <a:scene3d>
            <a:camera prst="orthographicFront"/>
            <a:lightRig rig="threePt" dir="t"/>
          </a:scene3d>
          <a:sp3d>
            <a:bevelT/>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pPr marL="0" lvl="0" indent="0" algn="ctr" defTabSz="977900">
              <a:lnSpc>
                <a:spcPct val="90000"/>
              </a:lnSpc>
              <a:spcBef>
                <a:spcPct val="0"/>
              </a:spcBef>
              <a:spcAft>
                <a:spcPct val="35000"/>
              </a:spcAft>
              <a:buNone/>
            </a:pPr>
            <a:r>
              <a:rPr lang="en-US" sz="1900" b="1"/>
              <a:t>Once the application is </a:t>
            </a:r>
            <a:r>
              <a:rPr lang="en-US" sz="1900" b="1" kern="1200"/>
              <a:t>approved, the LTSS Office must add the Designated Worksite to the Freedom of Choice (FOC) list</a:t>
            </a:r>
          </a:p>
        </p:txBody>
      </p:sp>
      <p:sp>
        <p:nvSpPr>
          <p:cNvPr id="28" name="Arrow: Right 27">
            <a:extLst>
              <a:ext uri="{FF2B5EF4-FFF2-40B4-BE49-F238E27FC236}">
                <a16:creationId xmlns:a16="http://schemas.microsoft.com/office/drawing/2014/main" id="{BAC6F13C-B600-D968-FBCE-FCA00F857B66}"/>
              </a:ext>
            </a:extLst>
          </p:cNvPr>
          <p:cNvSpPr/>
          <p:nvPr/>
        </p:nvSpPr>
        <p:spPr>
          <a:xfrm>
            <a:off x="3656938" y="2922464"/>
            <a:ext cx="709510" cy="484632"/>
          </a:xfrm>
          <a:prstGeom prst="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29" name="Arrow: Right 28">
            <a:extLst>
              <a:ext uri="{FF2B5EF4-FFF2-40B4-BE49-F238E27FC236}">
                <a16:creationId xmlns:a16="http://schemas.microsoft.com/office/drawing/2014/main" id="{AD9387C2-66FF-B6D2-758D-6A3C7DB88A67}"/>
              </a:ext>
            </a:extLst>
          </p:cNvPr>
          <p:cNvSpPr/>
          <p:nvPr/>
        </p:nvSpPr>
        <p:spPr>
          <a:xfrm>
            <a:off x="7817614" y="2944368"/>
            <a:ext cx="581108" cy="484632"/>
          </a:xfrm>
          <a:prstGeom prst="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175BE4E0-D055-B3CC-7A6F-C6EE83B3DF61}"/>
              </a:ext>
            </a:extLst>
          </p:cNvPr>
          <p:cNvSpPr txBox="1"/>
          <p:nvPr/>
        </p:nvSpPr>
        <p:spPr>
          <a:xfrm>
            <a:off x="971074" y="6009526"/>
            <a:ext cx="10057753" cy="307777"/>
          </a:xfrm>
          <a:prstGeom prst="rect">
            <a:avLst/>
          </a:prstGeom>
          <a:solidFill>
            <a:srgbClr val="F3D4F0"/>
          </a:solidFill>
          <a:ln w="28575">
            <a:solidFill>
              <a:schemeClr val="accent5">
                <a:lumMod val="50000"/>
              </a:schemeClr>
            </a:solidFill>
          </a:ln>
        </p:spPr>
        <p:txBody>
          <a:bodyPr wrap="none" rtlCol="0">
            <a:spAutoFit/>
          </a:bodyPr>
          <a:lstStyle/>
          <a:p>
            <a:r>
              <a:rPr lang="en-US" sz="1400" b="1">
                <a:solidFill>
                  <a:schemeClr val="accent5">
                    <a:lumMod val="50000"/>
                  </a:schemeClr>
                </a:solidFill>
              </a:rPr>
              <a:t>Designated Worksite Link: </a:t>
            </a:r>
            <a:r>
              <a:rPr lang="en-US" sz="1400" b="1">
                <a:solidFill>
                  <a:schemeClr val="accent5">
                    <a:lumMod val="50000"/>
                  </a:schemeClr>
                </a:solidFill>
                <a:hlinkClick r:id="rId8">
                  <a:extLst>
                    <a:ext uri="{A12FA001-AC4F-418D-AE19-62706E023703}">
                      <ahyp:hlinkClr xmlns:ahyp="http://schemas.microsoft.com/office/drawing/2018/hyperlinkcolor" val="tx"/>
                    </a:ext>
                  </a:extLst>
                </a:hlinkClick>
              </a:rPr>
              <a:t>https://medicaid.ms.gov/wp-content/uploads/2026/03/Designated-Worksite-Form-3.12.26.pdf</a:t>
            </a:r>
            <a:endParaRPr lang="en-US" sz="1400" b="1">
              <a:solidFill>
                <a:schemeClr val="accent5">
                  <a:lumMod val="50000"/>
                </a:schemeClr>
              </a:solidFill>
            </a:endParaRPr>
          </a:p>
        </p:txBody>
      </p:sp>
      <p:pic>
        <p:nvPicPr>
          <p:cNvPr id="4" name="More Info Pic">
            <a:extLst>
              <a:ext uri="{FF2B5EF4-FFF2-40B4-BE49-F238E27FC236}">
                <a16:creationId xmlns:a16="http://schemas.microsoft.com/office/drawing/2014/main" id="{0EB12B8F-2A13-F5D5-44EF-BA5E145929E9}"/>
              </a:ext>
            </a:extLst>
          </p:cNvPr>
          <p:cNvPicPr>
            <a:picLocks noChangeAspect="1"/>
          </p:cNvPicPr>
          <p:nvPr/>
        </p:nvPicPr>
        <p:blipFill>
          <a:blip r:embed="rId9"/>
          <a:stretch>
            <a:fillRect/>
          </a:stretch>
        </p:blipFill>
        <p:spPr>
          <a:xfrm>
            <a:off x="107847" y="76828"/>
            <a:ext cx="1645964" cy="900309"/>
          </a:xfrm>
          <a:prstGeom prst="rect">
            <a:avLst/>
          </a:prstGeom>
        </p:spPr>
      </p:pic>
      <p:sp>
        <p:nvSpPr>
          <p:cNvPr id="6" name="Rectangle: Rounded Corners 5">
            <a:extLst>
              <a:ext uri="{FF2B5EF4-FFF2-40B4-BE49-F238E27FC236}">
                <a16:creationId xmlns:a16="http://schemas.microsoft.com/office/drawing/2014/main" id="{284C210F-2C6F-AF83-03F1-0FCB5081C45A}"/>
              </a:ext>
            </a:extLst>
          </p:cNvPr>
          <p:cNvSpPr/>
          <p:nvPr/>
        </p:nvSpPr>
        <p:spPr>
          <a:xfrm>
            <a:off x="979633" y="1631126"/>
            <a:ext cx="10232732" cy="3433330"/>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If deciding to forgo a physical space, a Supervisor may be assigned to a designated worksite in the requested area.  The provider must complete a Designated Worksite packet and submit required documents.  Once the application is approved, the worksite will be added to the Freedom of Choice List.  </a:t>
            </a:r>
          </a:p>
          <a:p>
            <a:endParaRPr lang="en-US">
              <a:latin typeface="+mj-lt"/>
            </a:endParaRPr>
          </a:p>
          <a:p>
            <a:r>
              <a:rPr lang="en-US">
                <a:latin typeface="+mj-lt"/>
              </a:rPr>
              <a:t>If any changes are to occur, the LTSS Office must be notified within 10 calendar days.</a:t>
            </a:r>
          </a:p>
          <a:p>
            <a:endParaRPr lang="en-US">
              <a:latin typeface="+mj-lt"/>
            </a:endParaRPr>
          </a:p>
          <a:p>
            <a:r>
              <a:rPr lang="en-US">
                <a:latin typeface="+mj-lt"/>
              </a:rPr>
              <a:t>PCS/IHR Supervisors or Direct Care staff are </a:t>
            </a:r>
            <a:r>
              <a:rPr lang="en-US" u="sng">
                <a:latin typeface="+mj-lt"/>
              </a:rPr>
              <a:t>not </a:t>
            </a:r>
            <a:r>
              <a:rPr lang="en-US">
                <a:latin typeface="+mj-lt"/>
              </a:rPr>
              <a:t>authorized to submit requests to expand service areas.</a:t>
            </a:r>
          </a:p>
          <a:p>
            <a:endParaRPr lang="en-US">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mj-lt"/>
              </a:rPr>
              <a:t>Designated Worksites should be used as a remote “work from home” position for providers to service areas not already approved.  Providers should not have supervisors operating from more than one office.</a:t>
            </a:r>
          </a:p>
        </p:txBody>
      </p:sp>
      <p:sp>
        <p:nvSpPr>
          <p:cNvPr id="7" name="Date Placeholder 6">
            <a:extLst>
              <a:ext uri="{FF2B5EF4-FFF2-40B4-BE49-F238E27FC236}">
                <a16:creationId xmlns:a16="http://schemas.microsoft.com/office/drawing/2014/main" id="{E44C6262-E4AD-77F6-A9D4-5A10AD4D0FDE}"/>
              </a:ext>
            </a:extLst>
          </p:cNvPr>
          <p:cNvSpPr>
            <a:spLocks noGrp="1"/>
          </p:cNvSpPr>
          <p:nvPr>
            <p:ph type="dt" sz="half" idx="10"/>
          </p:nvPr>
        </p:nvSpPr>
        <p:spPr/>
        <p:txBody>
          <a:bodyPr/>
          <a:lstStyle/>
          <a:p>
            <a:r>
              <a:rPr lang="en-US"/>
              <a:t>7/21/2026</a:t>
            </a:r>
          </a:p>
        </p:txBody>
      </p:sp>
      <p:sp>
        <p:nvSpPr>
          <p:cNvPr id="5" name="Slide Number Placeholder 4">
            <a:extLst>
              <a:ext uri="{FF2B5EF4-FFF2-40B4-BE49-F238E27FC236}">
                <a16:creationId xmlns:a16="http://schemas.microsoft.com/office/drawing/2014/main" id="{24E8115E-2F87-F5F2-70B6-EEEE1CA5C5FE}"/>
              </a:ext>
            </a:extLst>
          </p:cNvPr>
          <p:cNvSpPr>
            <a:spLocks noGrp="1"/>
          </p:cNvSpPr>
          <p:nvPr>
            <p:ph type="sldNum" sz="quarter" idx="12"/>
          </p:nvPr>
        </p:nvSpPr>
        <p:spPr/>
        <p:txBody>
          <a:bodyPr/>
          <a:lstStyle/>
          <a:p>
            <a:fld id="{48FD3572-B86B-4083-B953-5D27BE9E57C8}" type="slidenum">
              <a:rPr lang="en-US" smtClean="0"/>
              <a:t>25</a:t>
            </a:fld>
            <a:endParaRPr lang="en-US"/>
          </a:p>
        </p:txBody>
      </p:sp>
    </p:spTree>
    <p:extLst>
      <p:ext uri="{BB962C8B-B14F-4D97-AF65-F5344CB8AC3E}">
        <p14:creationId xmlns:p14="http://schemas.microsoft.com/office/powerpoint/2010/main" val="1356467944"/>
      </p:ext>
    </p:extLst>
  </p:cSld>
  <p:clrMapOvr>
    <a:masterClrMapping/>
  </p:clrMapOvr>
  <p:transition spd="med">
    <p:pull/>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P spid="6"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C80AE-9C85-4074-EBDF-A98891DD6E71}"/>
              </a:ext>
            </a:extLst>
          </p:cNvPr>
          <p:cNvSpPr>
            <a:spLocks noGrp="1"/>
          </p:cNvSpPr>
          <p:nvPr>
            <p:ph type="title"/>
          </p:nvPr>
        </p:nvSpPr>
        <p:spPr>
          <a:xfrm>
            <a:off x="838200" y="365125"/>
            <a:ext cx="10515600" cy="654783"/>
          </a:xfrm>
        </p:spPr>
        <p:txBody>
          <a:bodyPr>
            <a:normAutofit fontScale="90000"/>
          </a:bodyPr>
          <a:lstStyle/>
          <a:p>
            <a:pPr algn="ctr"/>
            <a:r>
              <a:rPr lang="en-US" b="1">
                <a:solidFill>
                  <a:schemeClr val="accent5">
                    <a:lumMod val="75000"/>
                  </a:schemeClr>
                </a:solidFill>
                <a:cs typeface="Times New Roman" panose="02020603050405020304" pitchFamily="18" charset="0"/>
              </a:rPr>
              <a:t>Designated Worksites</a:t>
            </a:r>
            <a:endParaRPr lang="en-US"/>
          </a:p>
        </p:txBody>
      </p:sp>
      <p:pic>
        <p:nvPicPr>
          <p:cNvPr id="8" name="Content Placeholder 7">
            <a:extLst>
              <a:ext uri="{FF2B5EF4-FFF2-40B4-BE49-F238E27FC236}">
                <a16:creationId xmlns:a16="http://schemas.microsoft.com/office/drawing/2014/main" id="{26499FD9-E3D2-7E06-0887-FC67A69045EE}"/>
              </a:ext>
            </a:extLst>
          </p:cNvPr>
          <p:cNvPicPr>
            <a:picLocks noGrp="1" noChangeAspect="1"/>
          </p:cNvPicPr>
          <p:nvPr>
            <p:ph sz="half" idx="1"/>
          </p:nvPr>
        </p:nvPicPr>
        <p:blipFill>
          <a:blip r:embed="rId3"/>
          <a:stretch>
            <a:fillRect/>
          </a:stretch>
        </p:blipFill>
        <p:spPr>
          <a:xfrm>
            <a:off x="841520" y="1122239"/>
            <a:ext cx="4744425" cy="4903421"/>
          </a:xfrm>
          <a:prstGeom prst="rect">
            <a:avLst/>
          </a:prstGeom>
        </p:spPr>
      </p:pic>
      <p:pic>
        <p:nvPicPr>
          <p:cNvPr id="10" name="Content Placeholder 9">
            <a:extLst>
              <a:ext uri="{FF2B5EF4-FFF2-40B4-BE49-F238E27FC236}">
                <a16:creationId xmlns:a16="http://schemas.microsoft.com/office/drawing/2014/main" id="{5792A2D7-024A-99C5-78C5-B92DA71ECFBD}"/>
              </a:ext>
            </a:extLst>
          </p:cNvPr>
          <p:cNvPicPr>
            <a:picLocks noGrp="1" noChangeAspect="1"/>
          </p:cNvPicPr>
          <p:nvPr>
            <p:ph sz="half" idx="2"/>
          </p:nvPr>
        </p:nvPicPr>
        <p:blipFill>
          <a:blip r:embed="rId4"/>
          <a:stretch>
            <a:fillRect/>
          </a:stretch>
        </p:blipFill>
        <p:spPr>
          <a:xfrm>
            <a:off x="6399313" y="1591164"/>
            <a:ext cx="4422574" cy="4351338"/>
          </a:xfrm>
          <a:prstGeom prst="rect">
            <a:avLst/>
          </a:prstGeom>
        </p:spPr>
      </p:pic>
      <p:sp>
        <p:nvSpPr>
          <p:cNvPr id="5" name="Date Placeholder 4">
            <a:extLst>
              <a:ext uri="{FF2B5EF4-FFF2-40B4-BE49-F238E27FC236}">
                <a16:creationId xmlns:a16="http://schemas.microsoft.com/office/drawing/2014/main" id="{54B12A63-2AF4-747C-8D24-D5E901A9D032}"/>
              </a:ext>
            </a:extLst>
          </p:cNvPr>
          <p:cNvSpPr>
            <a:spLocks noGrp="1"/>
          </p:cNvSpPr>
          <p:nvPr>
            <p:ph type="dt" sz="half" idx="10"/>
          </p:nvPr>
        </p:nvSpPr>
        <p:spPr/>
        <p:txBody>
          <a:bodyPr/>
          <a:lstStyle/>
          <a:p>
            <a:r>
              <a:rPr lang="en-US"/>
              <a:t>7/21/2026</a:t>
            </a:r>
          </a:p>
        </p:txBody>
      </p:sp>
      <p:sp>
        <p:nvSpPr>
          <p:cNvPr id="6" name="Slide Number Placeholder 5">
            <a:extLst>
              <a:ext uri="{FF2B5EF4-FFF2-40B4-BE49-F238E27FC236}">
                <a16:creationId xmlns:a16="http://schemas.microsoft.com/office/drawing/2014/main" id="{CD0CC249-CCC5-3436-CF15-D558A305018E}"/>
              </a:ext>
            </a:extLst>
          </p:cNvPr>
          <p:cNvSpPr>
            <a:spLocks noGrp="1"/>
          </p:cNvSpPr>
          <p:nvPr>
            <p:ph type="sldNum" sz="quarter" idx="12"/>
          </p:nvPr>
        </p:nvSpPr>
        <p:spPr/>
        <p:txBody>
          <a:bodyPr/>
          <a:lstStyle/>
          <a:p>
            <a:fld id="{48FD3572-B86B-4083-B953-5D27BE9E57C8}" type="slidenum">
              <a:rPr lang="en-US" smtClean="0"/>
              <a:t>26</a:t>
            </a:fld>
            <a:endParaRPr lang="en-US"/>
          </a:p>
        </p:txBody>
      </p:sp>
      <p:pic>
        <p:nvPicPr>
          <p:cNvPr id="12" name="More Info Pic">
            <a:extLst>
              <a:ext uri="{FF2B5EF4-FFF2-40B4-BE49-F238E27FC236}">
                <a16:creationId xmlns:a16="http://schemas.microsoft.com/office/drawing/2014/main" id="{FD56A20D-04DC-799C-01BB-CE5C621FA48F}"/>
              </a:ext>
            </a:extLst>
          </p:cNvPr>
          <p:cNvPicPr>
            <a:picLocks noChangeAspect="1"/>
          </p:cNvPicPr>
          <p:nvPr/>
        </p:nvPicPr>
        <p:blipFill>
          <a:blip r:embed="rId5"/>
          <a:stretch>
            <a:fillRect/>
          </a:stretch>
        </p:blipFill>
        <p:spPr>
          <a:xfrm>
            <a:off x="107847" y="76828"/>
            <a:ext cx="1645964" cy="900309"/>
          </a:xfrm>
          <a:prstGeom prst="rect">
            <a:avLst/>
          </a:prstGeom>
        </p:spPr>
      </p:pic>
      <p:sp>
        <p:nvSpPr>
          <p:cNvPr id="13" name="Rectangle: Rounded Corners 12">
            <a:extLst>
              <a:ext uri="{FF2B5EF4-FFF2-40B4-BE49-F238E27FC236}">
                <a16:creationId xmlns:a16="http://schemas.microsoft.com/office/drawing/2014/main" id="{659308E1-6478-81E7-55B7-1ED8218A8D3D}"/>
              </a:ext>
            </a:extLst>
          </p:cNvPr>
          <p:cNvSpPr/>
          <p:nvPr/>
        </p:nvSpPr>
        <p:spPr>
          <a:xfrm>
            <a:off x="1153659" y="1714515"/>
            <a:ext cx="9278057" cy="4104635"/>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The Designated Worksite requires that the Compliance Officer complete the form with the supervisor stationed at this worksite. </a:t>
            </a:r>
          </a:p>
          <a:p>
            <a:endParaRPr lang="en-US"/>
          </a:p>
          <a:p>
            <a:r>
              <a:rPr lang="en-US"/>
              <a:t>The form must be filled out completely and must be resubmitted annually. </a:t>
            </a:r>
          </a:p>
          <a:p>
            <a:endParaRPr lang="en-US"/>
          </a:p>
          <a:p>
            <a:r>
              <a:rPr lang="en-US"/>
              <a:t>The compliance officer must verify the address and note the types of documents used to verify the address such as utility bill, photo id, etc.</a:t>
            </a:r>
          </a:p>
          <a:p>
            <a:endParaRPr lang="en-US"/>
          </a:p>
          <a:p>
            <a:r>
              <a:rPr lang="en-US"/>
              <a:t>By submitting this form, the Compliance Officer and Supervisor are attesting that they have read and understand the requirements, and will notify DOM within 10 days of any changes.</a:t>
            </a:r>
          </a:p>
        </p:txBody>
      </p:sp>
    </p:spTree>
    <p:extLst>
      <p:ext uri="{BB962C8B-B14F-4D97-AF65-F5344CB8AC3E}">
        <p14:creationId xmlns:p14="http://schemas.microsoft.com/office/powerpoint/2010/main" val="2309282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3" grpId="0" animBg="1"/>
      <p:bldP spid="13"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4378B-9C9E-B738-FA88-076443CA840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27E0841-9B30-50D5-8C87-1A99A3C2276E}"/>
              </a:ext>
            </a:extLst>
          </p:cNvPr>
          <p:cNvSpPr txBox="1"/>
          <p:nvPr/>
        </p:nvSpPr>
        <p:spPr>
          <a:xfrm>
            <a:off x="838200" y="365125"/>
            <a:ext cx="10515600" cy="1325563"/>
          </a:xfrm>
          <a:prstGeom prst="rect">
            <a:avLst/>
          </a:prstGeom>
        </p:spPr>
        <p:txBody>
          <a:bodyPr vert="horz" lIns="91440" tIns="45720" rIns="91440" bIns="45720" rtlCol="0" anchor="ctr">
            <a:normAutofit/>
            <a:scene3d>
              <a:camera prst="orthographicFront"/>
              <a:lightRig rig="threePt" dir="t"/>
            </a:scene3d>
            <a:sp3d extrusionH="57150">
              <a:bevelT w="38100" h="38100"/>
            </a:sp3d>
          </a:bodyPr>
          <a:lstStyle/>
          <a:p>
            <a:pPr>
              <a:lnSpc>
                <a:spcPct val="90000"/>
              </a:lnSpc>
              <a:spcBef>
                <a:spcPct val="0"/>
              </a:spcBef>
              <a:spcAft>
                <a:spcPts val="600"/>
              </a:spcAft>
            </a:pPr>
            <a:r>
              <a:rPr lang="en-US" sz="4400" b="1">
                <a:solidFill>
                  <a:srgbClr val="79151C"/>
                </a:solidFill>
                <a:latin typeface="+mj-lt"/>
                <a:ea typeface="+mj-ea"/>
                <a:cs typeface="Times New Roman" panose="02020603050405020304" pitchFamily="18" charset="0"/>
              </a:rPr>
              <a:t>Organizational Responsibilities</a:t>
            </a:r>
          </a:p>
        </p:txBody>
      </p:sp>
      <p:grpSp>
        <p:nvGrpSpPr>
          <p:cNvPr id="2" name="Group 1">
            <a:extLst>
              <a:ext uri="{FF2B5EF4-FFF2-40B4-BE49-F238E27FC236}">
                <a16:creationId xmlns:a16="http://schemas.microsoft.com/office/drawing/2014/main" id="{743C4B05-AA62-D8CD-7D57-03ADB3EC73E2}"/>
              </a:ext>
            </a:extLst>
          </p:cNvPr>
          <p:cNvGrpSpPr/>
          <p:nvPr/>
        </p:nvGrpSpPr>
        <p:grpSpPr>
          <a:xfrm>
            <a:off x="838200" y="1825625"/>
            <a:ext cx="10515600" cy="4351338"/>
            <a:chOff x="838200" y="1825625"/>
            <a:chExt cx="10515600" cy="4351338"/>
          </a:xfrm>
        </p:grpSpPr>
        <p:sp>
          <p:nvSpPr>
            <p:cNvPr id="3" name="Rectangle 2">
              <a:extLst>
                <a:ext uri="{FF2B5EF4-FFF2-40B4-BE49-F238E27FC236}">
                  <a16:creationId xmlns:a16="http://schemas.microsoft.com/office/drawing/2014/main" id="{8B9427D5-2127-D5E7-CDB9-C0721BC08704}"/>
                </a:ext>
              </a:extLst>
            </p:cNvPr>
            <p:cNvSpPr/>
            <p:nvPr/>
          </p:nvSpPr>
          <p:spPr>
            <a:xfrm>
              <a:off x="838200" y="1825625"/>
              <a:ext cx="10515600" cy="4351338"/>
            </a:xfrm>
            <a:prstGeom prst="rect">
              <a:avLst/>
            </a:prstGeom>
            <a:ln>
              <a:noFill/>
            </a:ln>
          </p:spPr>
          <p:txBody>
            <a:bodyPr/>
            <a:lstStyle/>
            <a:p>
              <a:endParaRPr lang="en-US"/>
            </a:p>
          </p:txBody>
        </p:sp>
        <p:sp>
          <p:nvSpPr>
            <p:cNvPr id="4" name="Rectangle 3">
              <a:extLst>
                <a:ext uri="{FF2B5EF4-FFF2-40B4-BE49-F238E27FC236}">
                  <a16:creationId xmlns:a16="http://schemas.microsoft.com/office/drawing/2014/main" id="{D41ACFFD-799F-235F-B872-71647D5415E4}"/>
                </a:ext>
              </a:extLst>
            </p:cNvPr>
            <p:cNvSpPr/>
            <p:nvPr/>
          </p:nvSpPr>
          <p:spPr>
            <a:xfrm>
              <a:off x="838200" y="2243054"/>
              <a:ext cx="10515600" cy="604800"/>
            </a:xfrm>
            <a:prstGeom prst="rect">
              <a:avLst/>
            </a:prstGeom>
            <a:ln>
              <a:solidFill>
                <a:srgbClr val="79151C"/>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6" name="Freeform: Shape 5">
              <a:extLst>
                <a:ext uri="{FF2B5EF4-FFF2-40B4-BE49-F238E27FC236}">
                  <a16:creationId xmlns:a16="http://schemas.microsoft.com/office/drawing/2014/main" id="{7CC50B2C-A65D-7463-3912-A9F6C7D046DC}"/>
                </a:ext>
              </a:extLst>
            </p:cNvPr>
            <p:cNvSpPr/>
            <p:nvPr/>
          </p:nvSpPr>
          <p:spPr>
            <a:xfrm>
              <a:off x="2260308" y="1988405"/>
              <a:ext cx="7166959" cy="708480"/>
            </a:xfrm>
            <a:custGeom>
              <a:avLst/>
              <a:gdLst>
                <a:gd name="connsiteX0" fmla="*/ 0 w 7166959"/>
                <a:gd name="connsiteY0" fmla="*/ 118082 h 708480"/>
                <a:gd name="connsiteX1" fmla="*/ 118082 w 7166959"/>
                <a:gd name="connsiteY1" fmla="*/ 0 h 708480"/>
                <a:gd name="connsiteX2" fmla="*/ 7048877 w 7166959"/>
                <a:gd name="connsiteY2" fmla="*/ 0 h 708480"/>
                <a:gd name="connsiteX3" fmla="*/ 7166959 w 7166959"/>
                <a:gd name="connsiteY3" fmla="*/ 118082 h 708480"/>
                <a:gd name="connsiteX4" fmla="*/ 7166959 w 7166959"/>
                <a:gd name="connsiteY4" fmla="*/ 590398 h 708480"/>
                <a:gd name="connsiteX5" fmla="*/ 7048877 w 7166959"/>
                <a:gd name="connsiteY5" fmla="*/ 708480 h 708480"/>
                <a:gd name="connsiteX6" fmla="*/ 118082 w 7166959"/>
                <a:gd name="connsiteY6" fmla="*/ 708480 h 708480"/>
                <a:gd name="connsiteX7" fmla="*/ 0 w 7166959"/>
                <a:gd name="connsiteY7" fmla="*/ 590398 h 708480"/>
                <a:gd name="connsiteX8" fmla="*/ 0 w 7166959"/>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66959" h="708480">
                  <a:moveTo>
                    <a:pt x="0" y="118082"/>
                  </a:moveTo>
                  <a:cubicBezTo>
                    <a:pt x="0" y="52867"/>
                    <a:pt x="52867" y="0"/>
                    <a:pt x="118082" y="0"/>
                  </a:cubicBezTo>
                  <a:lnTo>
                    <a:pt x="7048877" y="0"/>
                  </a:lnTo>
                  <a:cubicBezTo>
                    <a:pt x="7114092" y="0"/>
                    <a:pt x="7166959" y="52867"/>
                    <a:pt x="7166959" y="118082"/>
                  </a:cubicBezTo>
                  <a:lnTo>
                    <a:pt x="7166959" y="590398"/>
                  </a:lnTo>
                  <a:cubicBezTo>
                    <a:pt x="7166959" y="655613"/>
                    <a:pt x="7114092" y="708480"/>
                    <a:pt x="7048877" y="708480"/>
                  </a:cubicBezTo>
                  <a:lnTo>
                    <a:pt x="118082" y="708480"/>
                  </a:lnTo>
                  <a:cubicBezTo>
                    <a:pt x="52867" y="708480"/>
                    <a:pt x="0" y="655613"/>
                    <a:pt x="0" y="590398"/>
                  </a:cubicBezTo>
                  <a:lnTo>
                    <a:pt x="0" y="118082"/>
                  </a:lnTo>
                  <a:close/>
                </a:path>
              </a:pathLst>
            </a:custGeom>
            <a:solidFill>
              <a:srgbClr val="79151C"/>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2810" tIns="34585" rIns="312810" bIns="34585" numCol="1" spcCol="1270" anchor="ctr" anchorCtr="0">
              <a:noAutofit/>
            </a:bodyPr>
            <a:lstStyle/>
            <a:p>
              <a:pPr marL="0" lvl="0" indent="0" algn="ctr" defTabSz="1066800">
                <a:lnSpc>
                  <a:spcPct val="90000"/>
                </a:lnSpc>
                <a:spcBef>
                  <a:spcPct val="0"/>
                </a:spcBef>
                <a:spcAft>
                  <a:spcPct val="35000"/>
                </a:spcAft>
                <a:buNone/>
              </a:pPr>
              <a:r>
                <a:rPr lang="en-US" sz="2000" b="1" kern="1200"/>
                <a:t>Background, Office of the Inspector General (OIG), and Nurse Aide Abuse Registry (NAAR) Checks</a:t>
              </a:r>
            </a:p>
          </p:txBody>
        </p:sp>
        <p:sp>
          <p:nvSpPr>
            <p:cNvPr id="8" name="Rectangle 7">
              <a:extLst>
                <a:ext uri="{FF2B5EF4-FFF2-40B4-BE49-F238E27FC236}">
                  <a16:creationId xmlns:a16="http://schemas.microsoft.com/office/drawing/2014/main" id="{729E4242-53DC-3533-4937-E57266C7893E}"/>
                </a:ext>
              </a:extLst>
            </p:cNvPr>
            <p:cNvSpPr/>
            <p:nvPr/>
          </p:nvSpPr>
          <p:spPr>
            <a:xfrm>
              <a:off x="838200" y="3331694"/>
              <a:ext cx="10515600" cy="604800"/>
            </a:xfrm>
            <a:prstGeom prst="rect">
              <a:avLst/>
            </a:prstGeom>
            <a:ln>
              <a:solidFill>
                <a:srgbClr val="79151C"/>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9" name="Freeform: Shape 8">
              <a:extLst>
                <a:ext uri="{FF2B5EF4-FFF2-40B4-BE49-F238E27FC236}">
                  <a16:creationId xmlns:a16="http://schemas.microsoft.com/office/drawing/2014/main" id="{10F53A8E-DCEC-F98B-5F1F-F28478AA2DA8}"/>
                </a:ext>
              </a:extLst>
            </p:cNvPr>
            <p:cNvSpPr/>
            <p:nvPr/>
          </p:nvSpPr>
          <p:spPr>
            <a:xfrm>
              <a:off x="2299542" y="2932182"/>
              <a:ext cx="7185067" cy="708480"/>
            </a:xfrm>
            <a:custGeom>
              <a:avLst/>
              <a:gdLst>
                <a:gd name="connsiteX0" fmla="*/ 0 w 7185067"/>
                <a:gd name="connsiteY0" fmla="*/ 118082 h 708480"/>
                <a:gd name="connsiteX1" fmla="*/ 118082 w 7185067"/>
                <a:gd name="connsiteY1" fmla="*/ 0 h 708480"/>
                <a:gd name="connsiteX2" fmla="*/ 7066985 w 7185067"/>
                <a:gd name="connsiteY2" fmla="*/ 0 h 708480"/>
                <a:gd name="connsiteX3" fmla="*/ 7185067 w 7185067"/>
                <a:gd name="connsiteY3" fmla="*/ 118082 h 708480"/>
                <a:gd name="connsiteX4" fmla="*/ 7185067 w 7185067"/>
                <a:gd name="connsiteY4" fmla="*/ 590398 h 708480"/>
                <a:gd name="connsiteX5" fmla="*/ 7066985 w 7185067"/>
                <a:gd name="connsiteY5" fmla="*/ 708480 h 708480"/>
                <a:gd name="connsiteX6" fmla="*/ 118082 w 7185067"/>
                <a:gd name="connsiteY6" fmla="*/ 708480 h 708480"/>
                <a:gd name="connsiteX7" fmla="*/ 0 w 7185067"/>
                <a:gd name="connsiteY7" fmla="*/ 590398 h 708480"/>
                <a:gd name="connsiteX8" fmla="*/ 0 w 7185067"/>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5067" h="708480">
                  <a:moveTo>
                    <a:pt x="0" y="118082"/>
                  </a:moveTo>
                  <a:cubicBezTo>
                    <a:pt x="0" y="52867"/>
                    <a:pt x="52867" y="0"/>
                    <a:pt x="118082" y="0"/>
                  </a:cubicBezTo>
                  <a:lnTo>
                    <a:pt x="7066985" y="0"/>
                  </a:lnTo>
                  <a:cubicBezTo>
                    <a:pt x="7132200" y="0"/>
                    <a:pt x="7185067" y="52867"/>
                    <a:pt x="7185067" y="118082"/>
                  </a:cubicBezTo>
                  <a:lnTo>
                    <a:pt x="7185067" y="590398"/>
                  </a:lnTo>
                  <a:cubicBezTo>
                    <a:pt x="7185067" y="655613"/>
                    <a:pt x="7132200" y="708480"/>
                    <a:pt x="7066985" y="708480"/>
                  </a:cubicBezTo>
                  <a:lnTo>
                    <a:pt x="118082" y="708480"/>
                  </a:lnTo>
                  <a:cubicBezTo>
                    <a:pt x="52867" y="708480"/>
                    <a:pt x="0" y="655613"/>
                    <a:pt x="0" y="590398"/>
                  </a:cubicBezTo>
                  <a:lnTo>
                    <a:pt x="0" y="118082"/>
                  </a:lnTo>
                  <a:close/>
                </a:path>
              </a:pathLst>
            </a:custGeom>
            <a:solidFill>
              <a:srgbClr val="79151C"/>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2810" tIns="34585" rIns="312810" bIns="34585" numCol="1" spcCol="1270" anchor="ctr" anchorCtr="0">
              <a:noAutofit/>
            </a:bodyPr>
            <a:lstStyle/>
            <a:p>
              <a:pPr marL="0" lvl="0" indent="0" algn="ctr" defTabSz="1066800">
                <a:lnSpc>
                  <a:spcPct val="90000"/>
                </a:lnSpc>
                <a:spcBef>
                  <a:spcPct val="0"/>
                </a:spcBef>
                <a:spcAft>
                  <a:spcPct val="35000"/>
                </a:spcAft>
                <a:buNone/>
              </a:pPr>
              <a:r>
                <a:rPr lang="en-US" sz="2400" b="1"/>
                <a:t>Business Line of Credit</a:t>
              </a:r>
              <a:endParaRPr lang="en-US" sz="2400" b="1" kern="1200"/>
            </a:p>
          </p:txBody>
        </p:sp>
        <p:sp>
          <p:nvSpPr>
            <p:cNvPr id="10" name="Rectangle 9">
              <a:extLst>
                <a:ext uri="{FF2B5EF4-FFF2-40B4-BE49-F238E27FC236}">
                  <a16:creationId xmlns:a16="http://schemas.microsoft.com/office/drawing/2014/main" id="{6EB57024-AB4B-333B-526E-B8B2BF5DB1F4}"/>
                </a:ext>
              </a:extLst>
            </p:cNvPr>
            <p:cNvSpPr/>
            <p:nvPr/>
          </p:nvSpPr>
          <p:spPr>
            <a:xfrm>
              <a:off x="838200" y="4420334"/>
              <a:ext cx="10515600" cy="604800"/>
            </a:xfrm>
            <a:prstGeom prst="rect">
              <a:avLst/>
            </a:prstGeom>
            <a:ln>
              <a:solidFill>
                <a:srgbClr val="79151C"/>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1" name="Freeform: Shape 10">
              <a:extLst>
                <a:ext uri="{FF2B5EF4-FFF2-40B4-BE49-F238E27FC236}">
                  <a16:creationId xmlns:a16="http://schemas.microsoft.com/office/drawing/2014/main" id="{B9B9B64F-8EEE-261E-7E59-8FA7377EA9D5}"/>
                </a:ext>
              </a:extLst>
            </p:cNvPr>
            <p:cNvSpPr/>
            <p:nvPr/>
          </p:nvSpPr>
          <p:spPr>
            <a:xfrm>
              <a:off x="2269289" y="4084202"/>
              <a:ext cx="7203322" cy="708480"/>
            </a:xfrm>
            <a:custGeom>
              <a:avLst/>
              <a:gdLst>
                <a:gd name="connsiteX0" fmla="*/ 0 w 7203322"/>
                <a:gd name="connsiteY0" fmla="*/ 118082 h 708480"/>
                <a:gd name="connsiteX1" fmla="*/ 118082 w 7203322"/>
                <a:gd name="connsiteY1" fmla="*/ 0 h 708480"/>
                <a:gd name="connsiteX2" fmla="*/ 7085240 w 7203322"/>
                <a:gd name="connsiteY2" fmla="*/ 0 h 708480"/>
                <a:gd name="connsiteX3" fmla="*/ 7203322 w 7203322"/>
                <a:gd name="connsiteY3" fmla="*/ 118082 h 708480"/>
                <a:gd name="connsiteX4" fmla="*/ 7203322 w 7203322"/>
                <a:gd name="connsiteY4" fmla="*/ 590398 h 708480"/>
                <a:gd name="connsiteX5" fmla="*/ 7085240 w 7203322"/>
                <a:gd name="connsiteY5" fmla="*/ 708480 h 708480"/>
                <a:gd name="connsiteX6" fmla="*/ 118082 w 7203322"/>
                <a:gd name="connsiteY6" fmla="*/ 708480 h 708480"/>
                <a:gd name="connsiteX7" fmla="*/ 0 w 7203322"/>
                <a:gd name="connsiteY7" fmla="*/ 590398 h 708480"/>
                <a:gd name="connsiteX8" fmla="*/ 0 w 7203322"/>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3322" h="708480">
                  <a:moveTo>
                    <a:pt x="0" y="118082"/>
                  </a:moveTo>
                  <a:cubicBezTo>
                    <a:pt x="0" y="52867"/>
                    <a:pt x="52867" y="0"/>
                    <a:pt x="118082" y="0"/>
                  </a:cubicBezTo>
                  <a:lnTo>
                    <a:pt x="7085240" y="0"/>
                  </a:lnTo>
                  <a:cubicBezTo>
                    <a:pt x="7150455" y="0"/>
                    <a:pt x="7203322" y="52867"/>
                    <a:pt x="7203322" y="118082"/>
                  </a:cubicBezTo>
                  <a:lnTo>
                    <a:pt x="7203322" y="590398"/>
                  </a:lnTo>
                  <a:cubicBezTo>
                    <a:pt x="7203322" y="655613"/>
                    <a:pt x="7150455" y="708480"/>
                    <a:pt x="7085240" y="708480"/>
                  </a:cubicBezTo>
                  <a:lnTo>
                    <a:pt x="118082" y="708480"/>
                  </a:lnTo>
                  <a:cubicBezTo>
                    <a:pt x="52867" y="708480"/>
                    <a:pt x="0" y="655613"/>
                    <a:pt x="0" y="590398"/>
                  </a:cubicBezTo>
                  <a:lnTo>
                    <a:pt x="0" y="118082"/>
                  </a:lnTo>
                  <a:close/>
                </a:path>
              </a:pathLst>
            </a:custGeom>
            <a:solidFill>
              <a:srgbClr val="79151C"/>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2810" tIns="34585" rIns="312810" bIns="34585" numCol="1" spcCol="1270" anchor="ctr" anchorCtr="0">
              <a:noAutofit/>
            </a:bodyPr>
            <a:lstStyle/>
            <a:p>
              <a:pPr marL="0" lvl="0" indent="0" algn="ctr" defTabSz="1066800">
                <a:lnSpc>
                  <a:spcPct val="90000"/>
                </a:lnSpc>
                <a:spcBef>
                  <a:spcPct val="0"/>
                </a:spcBef>
                <a:spcAft>
                  <a:spcPct val="35000"/>
                </a:spcAft>
                <a:buNone/>
              </a:pPr>
              <a:r>
                <a:rPr lang="en-US" sz="2400" b="1" kern="1200"/>
                <a:t>Organizational Chart</a:t>
              </a:r>
            </a:p>
          </p:txBody>
        </p:sp>
        <p:sp>
          <p:nvSpPr>
            <p:cNvPr id="12" name="Rectangle 11">
              <a:extLst>
                <a:ext uri="{FF2B5EF4-FFF2-40B4-BE49-F238E27FC236}">
                  <a16:creationId xmlns:a16="http://schemas.microsoft.com/office/drawing/2014/main" id="{77C0C7B4-9CF2-013D-4855-F7403369F5EA}"/>
                </a:ext>
              </a:extLst>
            </p:cNvPr>
            <p:cNvSpPr/>
            <p:nvPr/>
          </p:nvSpPr>
          <p:spPr>
            <a:xfrm>
              <a:off x="838200" y="5508974"/>
              <a:ext cx="10515600" cy="604800"/>
            </a:xfrm>
            <a:prstGeom prst="rect">
              <a:avLst/>
            </a:prstGeom>
            <a:ln>
              <a:solidFill>
                <a:srgbClr val="79151C"/>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3" name="Freeform: Shape 12">
              <a:extLst>
                <a:ext uri="{FF2B5EF4-FFF2-40B4-BE49-F238E27FC236}">
                  <a16:creationId xmlns:a16="http://schemas.microsoft.com/office/drawing/2014/main" id="{8FC129BC-C56B-4019-66D2-48EFFC49E5AB}"/>
                </a:ext>
              </a:extLst>
            </p:cNvPr>
            <p:cNvSpPr/>
            <p:nvPr/>
          </p:nvSpPr>
          <p:spPr>
            <a:xfrm>
              <a:off x="2314558" y="5172842"/>
              <a:ext cx="7155255" cy="708480"/>
            </a:xfrm>
            <a:custGeom>
              <a:avLst/>
              <a:gdLst>
                <a:gd name="connsiteX0" fmla="*/ 0 w 7155255"/>
                <a:gd name="connsiteY0" fmla="*/ 118082 h 708480"/>
                <a:gd name="connsiteX1" fmla="*/ 118082 w 7155255"/>
                <a:gd name="connsiteY1" fmla="*/ 0 h 708480"/>
                <a:gd name="connsiteX2" fmla="*/ 7037173 w 7155255"/>
                <a:gd name="connsiteY2" fmla="*/ 0 h 708480"/>
                <a:gd name="connsiteX3" fmla="*/ 7155255 w 7155255"/>
                <a:gd name="connsiteY3" fmla="*/ 118082 h 708480"/>
                <a:gd name="connsiteX4" fmla="*/ 7155255 w 7155255"/>
                <a:gd name="connsiteY4" fmla="*/ 590398 h 708480"/>
                <a:gd name="connsiteX5" fmla="*/ 7037173 w 7155255"/>
                <a:gd name="connsiteY5" fmla="*/ 708480 h 708480"/>
                <a:gd name="connsiteX6" fmla="*/ 118082 w 7155255"/>
                <a:gd name="connsiteY6" fmla="*/ 708480 h 708480"/>
                <a:gd name="connsiteX7" fmla="*/ 0 w 7155255"/>
                <a:gd name="connsiteY7" fmla="*/ 590398 h 708480"/>
                <a:gd name="connsiteX8" fmla="*/ 0 w 7155255"/>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55255" h="708480">
                  <a:moveTo>
                    <a:pt x="0" y="118082"/>
                  </a:moveTo>
                  <a:cubicBezTo>
                    <a:pt x="0" y="52867"/>
                    <a:pt x="52867" y="0"/>
                    <a:pt x="118082" y="0"/>
                  </a:cubicBezTo>
                  <a:lnTo>
                    <a:pt x="7037173" y="0"/>
                  </a:lnTo>
                  <a:cubicBezTo>
                    <a:pt x="7102388" y="0"/>
                    <a:pt x="7155255" y="52867"/>
                    <a:pt x="7155255" y="118082"/>
                  </a:cubicBezTo>
                  <a:lnTo>
                    <a:pt x="7155255" y="590398"/>
                  </a:lnTo>
                  <a:cubicBezTo>
                    <a:pt x="7155255" y="655613"/>
                    <a:pt x="7102388" y="708480"/>
                    <a:pt x="7037173" y="708480"/>
                  </a:cubicBezTo>
                  <a:lnTo>
                    <a:pt x="118082" y="708480"/>
                  </a:lnTo>
                  <a:cubicBezTo>
                    <a:pt x="52867" y="708480"/>
                    <a:pt x="0" y="655613"/>
                    <a:pt x="0" y="590398"/>
                  </a:cubicBezTo>
                  <a:lnTo>
                    <a:pt x="0" y="118082"/>
                  </a:lnTo>
                  <a:close/>
                </a:path>
              </a:pathLst>
            </a:custGeom>
            <a:solidFill>
              <a:srgbClr val="79151C"/>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2810" tIns="34585" rIns="312810" bIns="34585" numCol="1" spcCol="1270" anchor="ctr" anchorCtr="0">
              <a:noAutofit/>
            </a:bodyPr>
            <a:lstStyle/>
            <a:p>
              <a:pPr marL="0" lvl="0" indent="0" algn="ctr" defTabSz="1066800">
                <a:lnSpc>
                  <a:spcPct val="90000"/>
                </a:lnSpc>
                <a:spcBef>
                  <a:spcPct val="0"/>
                </a:spcBef>
                <a:spcAft>
                  <a:spcPct val="35000"/>
                </a:spcAft>
                <a:buNone/>
              </a:pPr>
              <a:r>
                <a:rPr lang="en-US" sz="2400" b="1" kern="1200"/>
                <a:t>Staffing</a:t>
              </a:r>
            </a:p>
          </p:txBody>
        </p:sp>
      </p:grpSp>
    </p:spTree>
    <p:extLst>
      <p:ext uri="{BB962C8B-B14F-4D97-AF65-F5344CB8AC3E}">
        <p14:creationId xmlns:p14="http://schemas.microsoft.com/office/powerpoint/2010/main" val="3884623368"/>
      </p:ext>
    </p:extLst>
  </p:cSld>
  <p:clrMapOvr>
    <a:masterClrMapping/>
  </p:clrMapOvr>
  <p:transition spd="slow">
    <p:cove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E241A3AC-ADD3-7576-F812-9743A2475D52}"/>
              </a:ext>
            </a:extLst>
          </p:cNvPr>
          <p:cNvSpPr/>
          <p:nvPr/>
        </p:nvSpPr>
        <p:spPr>
          <a:xfrm>
            <a:off x="236152" y="394283"/>
            <a:ext cx="10528434" cy="564127"/>
          </a:xfrm>
          <a:custGeom>
            <a:avLst/>
            <a:gdLst>
              <a:gd name="connsiteX0" fmla="*/ 0 w 10528434"/>
              <a:gd name="connsiteY0" fmla="*/ 94023 h 564127"/>
              <a:gd name="connsiteX1" fmla="*/ 94023 w 10528434"/>
              <a:gd name="connsiteY1" fmla="*/ 0 h 564127"/>
              <a:gd name="connsiteX2" fmla="*/ 10434411 w 10528434"/>
              <a:gd name="connsiteY2" fmla="*/ 0 h 564127"/>
              <a:gd name="connsiteX3" fmla="*/ 10528434 w 10528434"/>
              <a:gd name="connsiteY3" fmla="*/ 94023 h 564127"/>
              <a:gd name="connsiteX4" fmla="*/ 10528434 w 10528434"/>
              <a:gd name="connsiteY4" fmla="*/ 470104 h 564127"/>
              <a:gd name="connsiteX5" fmla="*/ 10434411 w 10528434"/>
              <a:gd name="connsiteY5" fmla="*/ 564127 h 564127"/>
              <a:gd name="connsiteX6" fmla="*/ 94023 w 10528434"/>
              <a:gd name="connsiteY6" fmla="*/ 564127 h 564127"/>
              <a:gd name="connsiteX7" fmla="*/ 0 w 10528434"/>
              <a:gd name="connsiteY7" fmla="*/ 470104 h 564127"/>
              <a:gd name="connsiteX8" fmla="*/ 0 w 10528434"/>
              <a:gd name="connsiteY8" fmla="*/ 94023 h 564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28434" h="564127">
                <a:moveTo>
                  <a:pt x="0" y="94023"/>
                </a:moveTo>
                <a:cubicBezTo>
                  <a:pt x="0" y="42096"/>
                  <a:pt x="42096" y="0"/>
                  <a:pt x="94023" y="0"/>
                </a:cubicBezTo>
                <a:lnTo>
                  <a:pt x="10434411" y="0"/>
                </a:lnTo>
                <a:cubicBezTo>
                  <a:pt x="10486338" y="0"/>
                  <a:pt x="10528434" y="42096"/>
                  <a:pt x="10528434" y="94023"/>
                </a:cubicBezTo>
                <a:lnTo>
                  <a:pt x="10528434" y="470104"/>
                </a:lnTo>
                <a:cubicBezTo>
                  <a:pt x="10528434" y="522031"/>
                  <a:pt x="10486338" y="564127"/>
                  <a:pt x="10434411" y="564127"/>
                </a:cubicBezTo>
                <a:lnTo>
                  <a:pt x="94023" y="564127"/>
                </a:lnTo>
                <a:cubicBezTo>
                  <a:pt x="42096" y="564127"/>
                  <a:pt x="0" y="522031"/>
                  <a:pt x="0" y="470104"/>
                </a:cubicBezTo>
                <a:lnTo>
                  <a:pt x="0" y="94023"/>
                </a:lnTo>
                <a:close/>
              </a:path>
            </a:pathLst>
          </a:custGeom>
          <a:no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49458" tIns="149458" rIns="149458" bIns="149458" numCol="1" spcCol="1270" anchor="ctr" anchorCtr="0">
            <a:noAutofit/>
            <a:scene3d>
              <a:camera prst="orthographicFront"/>
              <a:lightRig rig="threePt" dir="t"/>
            </a:scene3d>
            <a:sp3d extrusionH="57150">
              <a:bevelT w="38100" h="38100"/>
            </a:sp3d>
          </a:bodyPr>
          <a:lstStyle/>
          <a:p>
            <a:pPr marL="0" lvl="0" indent="0" algn="l" defTabSz="1422400">
              <a:lnSpc>
                <a:spcPct val="90000"/>
              </a:lnSpc>
              <a:spcBef>
                <a:spcPct val="0"/>
              </a:spcBef>
              <a:spcAft>
                <a:spcPct val="35000"/>
              </a:spcAft>
              <a:buNone/>
            </a:pPr>
            <a:r>
              <a:rPr lang="en-US" sz="3200" b="1" kern="1200">
                <a:solidFill>
                  <a:srgbClr val="800000"/>
                </a:solidFill>
                <a:latin typeface="+mj-lt"/>
                <a:cs typeface="Times New Roman" panose="02020603050405020304" pitchFamily="18" charset="0"/>
              </a:rPr>
              <a:t>National Fingerprint Criminal Background Check</a:t>
            </a:r>
            <a:endParaRPr lang="en-US" sz="3200" kern="1200">
              <a:solidFill>
                <a:srgbClr val="800000"/>
              </a:solidFill>
              <a:latin typeface="+mj-lt"/>
              <a:cs typeface="Times New Roman" panose="02020603050405020304" pitchFamily="18" charset="0"/>
            </a:endParaRPr>
          </a:p>
        </p:txBody>
      </p:sp>
      <p:sp>
        <p:nvSpPr>
          <p:cNvPr id="5" name="TextBox 4">
            <a:extLst>
              <a:ext uri="{FF2B5EF4-FFF2-40B4-BE49-F238E27FC236}">
                <a16:creationId xmlns:a16="http://schemas.microsoft.com/office/drawing/2014/main" id="{63BC246B-614D-24AA-F7DB-C1C1D0B2C731}"/>
              </a:ext>
            </a:extLst>
          </p:cNvPr>
          <p:cNvSpPr txBox="1"/>
          <p:nvPr/>
        </p:nvSpPr>
        <p:spPr>
          <a:xfrm>
            <a:off x="236152" y="2939798"/>
            <a:ext cx="8374448" cy="3539430"/>
          </a:xfrm>
          <a:prstGeom prst="rect">
            <a:avLst/>
          </a:prstGeom>
          <a:noFill/>
        </p:spPr>
        <p:txBody>
          <a:bodyPr wrap="square">
            <a:spAutoFit/>
          </a:bodyPr>
          <a:lstStyle/>
          <a:p>
            <a:pPr lvl="0"/>
            <a:r>
              <a:rPr lang="en-US" sz="1600">
                <a:solidFill>
                  <a:srgbClr val="79151C"/>
                </a:solidFill>
              </a:rPr>
              <a:t>Not have been nor employ individuals or volunteers participating in face-to-face interactions with beneficiaries who have been convicted of or have pleaded guilty or nolo contendere to:</a:t>
            </a:r>
          </a:p>
          <a:p>
            <a:pPr marL="285750" lvl="0" indent="-285750">
              <a:buFont typeface="Wingdings" panose="05000000000000000000" pitchFamily="2" charset="2"/>
              <a:buChar char="§"/>
            </a:pPr>
            <a:r>
              <a:rPr lang="en-US" sz="1600">
                <a:solidFill>
                  <a:srgbClr val="79151C"/>
                </a:solidFill>
              </a:rPr>
              <a:t>A felony of possession or sale of drugs, </a:t>
            </a:r>
          </a:p>
          <a:p>
            <a:pPr marL="285750" lvl="0" indent="-285750">
              <a:buFont typeface="Wingdings" panose="05000000000000000000" pitchFamily="2" charset="2"/>
              <a:buChar char="§"/>
            </a:pPr>
            <a:r>
              <a:rPr lang="en-US" sz="1600">
                <a:solidFill>
                  <a:srgbClr val="79151C"/>
                </a:solidFill>
              </a:rPr>
              <a:t>Murder, manslaughter, armed robbery, </a:t>
            </a:r>
          </a:p>
          <a:p>
            <a:pPr marL="285750" lvl="0" indent="-285750">
              <a:buFont typeface="Wingdings" panose="05000000000000000000" pitchFamily="2" charset="2"/>
              <a:buChar char="§"/>
            </a:pPr>
            <a:r>
              <a:rPr lang="en-US" sz="1600">
                <a:solidFill>
                  <a:srgbClr val="79151C"/>
                </a:solidFill>
              </a:rPr>
              <a:t>Rape, sexual battery, any sex offense listed in Miss. Code Ann. § 45-33-23(h), </a:t>
            </a:r>
          </a:p>
          <a:p>
            <a:pPr marL="285750" lvl="0" indent="-285750">
              <a:buFont typeface="Wingdings" panose="05000000000000000000" pitchFamily="2" charset="2"/>
              <a:buChar char="§"/>
            </a:pPr>
            <a:r>
              <a:rPr lang="en-US" sz="1600">
                <a:solidFill>
                  <a:srgbClr val="79151C"/>
                </a:solidFill>
              </a:rPr>
              <a:t>Child abuse, </a:t>
            </a:r>
          </a:p>
          <a:p>
            <a:pPr marL="285750" lvl="0" indent="-285750">
              <a:buFont typeface="Wingdings" panose="05000000000000000000" pitchFamily="2" charset="2"/>
              <a:buChar char="§"/>
            </a:pPr>
            <a:r>
              <a:rPr lang="en-US" sz="1600">
                <a:solidFill>
                  <a:srgbClr val="79151C"/>
                </a:solidFill>
              </a:rPr>
              <a:t>Arson, </a:t>
            </a:r>
          </a:p>
          <a:p>
            <a:pPr marL="285750" lvl="0" indent="-285750">
              <a:buFont typeface="Wingdings" panose="05000000000000000000" pitchFamily="2" charset="2"/>
              <a:buChar char="§"/>
            </a:pPr>
            <a:r>
              <a:rPr lang="en-US" sz="1600">
                <a:solidFill>
                  <a:srgbClr val="79151C"/>
                </a:solidFill>
              </a:rPr>
              <a:t>Grand larceny, burglary, </a:t>
            </a:r>
          </a:p>
          <a:p>
            <a:pPr marL="285750" lvl="0" indent="-285750">
              <a:buFont typeface="Wingdings" panose="05000000000000000000" pitchFamily="2" charset="2"/>
              <a:buChar char="§"/>
            </a:pPr>
            <a:r>
              <a:rPr lang="en-US" sz="1600">
                <a:solidFill>
                  <a:srgbClr val="79151C"/>
                </a:solidFill>
              </a:rPr>
              <a:t>Gratification of lust, </a:t>
            </a:r>
          </a:p>
          <a:p>
            <a:pPr marL="285750" lvl="0" indent="-285750">
              <a:buFont typeface="Wingdings" panose="05000000000000000000" pitchFamily="2" charset="2"/>
              <a:buChar char="§"/>
            </a:pPr>
            <a:r>
              <a:rPr lang="en-US" sz="1600">
                <a:solidFill>
                  <a:srgbClr val="79151C"/>
                </a:solidFill>
              </a:rPr>
              <a:t>Aggravated assault, or </a:t>
            </a:r>
          </a:p>
          <a:p>
            <a:pPr marL="285750" lvl="0" indent="-285750">
              <a:buFont typeface="Wingdings" panose="05000000000000000000" pitchFamily="2" charset="2"/>
              <a:buChar char="§"/>
            </a:pPr>
            <a:r>
              <a:rPr lang="en-US" sz="1600">
                <a:solidFill>
                  <a:srgbClr val="79151C"/>
                </a:solidFill>
              </a:rPr>
              <a:t>Felonious abuse and/or battery of a vulnerable adult, </a:t>
            </a:r>
          </a:p>
          <a:p>
            <a:pPr marL="285750" lvl="0" indent="-285750">
              <a:buFont typeface="Wingdings" panose="05000000000000000000" pitchFamily="2" charset="2"/>
              <a:buChar char="§"/>
            </a:pPr>
            <a:endParaRPr lang="en-US" sz="1600">
              <a:solidFill>
                <a:srgbClr val="79151C"/>
              </a:solidFill>
            </a:endParaRPr>
          </a:p>
          <a:p>
            <a:pPr lvl="0"/>
            <a:r>
              <a:rPr lang="en-US" sz="1600">
                <a:solidFill>
                  <a:srgbClr val="79151C"/>
                </a:solidFill>
              </a:rPr>
              <a:t>Regardless of whether any such conviction or plea was reversed on appeal or a pardon was granted for the conviction or plea.</a:t>
            </a:r>
          </a:p>
        </p:txBody>
      </p:sp>
      <p:grpSp>
        <p:nvGrpSpPr>
          <p:cNvPr id="10" name="Group 9">
            <a:extLst>
              <a:ext uri="{FF2B5EF4-FFF2-40B4-BE49-F238E27FC236}">
                <a16:creationId xmlns:a16="http://schemas.microsoft.com/office/drawing/2014/main" id="{6210A6D0-CE18-710B-1480-AFF9D8BD0635}"/>
              </a:ext>
            </a:extLst>
          </p:cNvPr>
          <p:cNvGrpSpPr/>
          <p:nvPr/>
        </p:nvGrpSpPr>
        <p:grpSpPr>
          <a:xfrm>
            <a:off x="304799" y="2401159"/>
            <a:ext cx="3938020" cy="515130"/>
            <a:chOff x="0" y="5063"/>
            <a:chExt cx="10394348" cy="935085"/>
          </a:xfrm>
          <a:solidFill>
            <a:srgbClr val="800000"/>
          </a:solidFill>
        </p:grpSpPr>
        <p:sp>
          <p:nvSpPr>
            <p:cNvPr id="13" name="Rectangle: Rounded Corners 12">
              <a:extLst>
                <a:ext uri="{FF2B5EF4-FFF2-40B4-BE49-F238E27FC236}">
                  <a16:creationId xmlns:a16="http://schemas.microsoft.com/office/drawing/2014/main" id="{97F5E609-B278-D3AA-DA60-CF33F9EC86F9}"/>
                </a:ext>
              </a:extLst>
            </p:cNvPr>
            <p:cNvSpPr/>
            <p:nvPr/>
          </p:nvSpPr>
          <p:spPr>
            <a:xfrm>
              <a:off x="0" y="5063"/>
              <a:ext cx="10394348" cy="935085"/>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5" name="Rectangle: Rounded Corners 4">
              <a:extLst>
                <a:ext uri="{FF2B5EF4-FFF2-40B4-BE49-F238E27FC236}">
                  <a16:creationId xmlns:a16="http://schemas.microsoft.com/office/drawing/2014/main" id="{1AE71F01-8F27-D00B-1508-31552800D13F}"/>
                </a:ext>
              </a:extLst>
            </p:cNvPr>
            <p:cNvSpPr txBox="1"/>
            <p:nvPr/>
          </p:nvSpPr>
          <p:spPr>
            <a:xfrm>
              <a:off x="45647" y="50710"/>
              <a:ext cx="10303054" cy="84379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buFont typeface="Wingdings" panose="05000000000000000000" pitchFamily="2" charset="2"/>
                <a:buNone/>
              </a:pPr>
              <a:r>
                <a:rPr lang="en-US" sz="2800" b="1">
                  <a:latin typeface="+mj-lt"/>
                  <a:cs typeface="Times New Roman" panose="02020603050405020304" pitchFamily="18" charset="0"/>
                </a:rPr>
                <a:t>Disqualifying Events: </a:t>
              </a:r>
            </a:p>
          </p:txBody>
        </p:sp>
      </p:grpSp>
      <p:sp>
        <p:nvSpPr>
          <p:cNvPr id="7" name="TextBox 6">
            <a:extLst>
              <a:ext uri="{FF2B5EF4-FFF2-40B4-BE49-F238E27FC236}">
                <a16:creationId xmlns:a16="http://schemas.microsoft.com/office/drawing/2014/main" id="{E9EB1D72-8A99-A868-40BC-69717C89820F}"/>
              </a:ext>
            </a:extLst>
          </p:cNvPr>
          <p:cNvSpPr txBox="1"/>
          <p:nvPr/>
        </p:nvSpPr>
        <p:spPr>
          <a:xfrm>
            <a:off x="304799" y="1088027"/>
            <a:ext cx="11291320" cy="1477328"/>
          </a:xfrm>
          <a:prstGeom prst="rect">
            <a:avLst/>
          </a:prstGeom>
          <a:noFill/>
        </p:spPr>
        <p:txBody>
          <a:bodyPr wrap="square" rtlCol="0">
            <a:spAutoFit/>
          </a:bodyPr>
          <a:lstStyle/>
          <a:p>
            <a:r>
              <a:rPr lang="en-US" sz="1800" i="0" kern="1200">
                <a:solidFill>
                  <a:srgbClr val="79151C"/>
                </a:solidFill>
              </a:rPr>
              <a:t>1915(c) HCBS waiver providers are required to conduct a national criminal background check with</a:t>
            </a:r>
            <a:r>
              <a:rPr lang="en-US" sz="1600">
                <a:solidFill>
                  <a:srgbClr val="79151C"/>
                </a:solidFill>
              </a:rPr>
              <a:t> </a:t>
            </a:r>
            <a:r>
              <a:rPr lang="en-US" sz="1800" i="0" kern="1200">
                <a:solidFill>
                  <a:srgbClr val="79151C"/>
                </a:solidFill>
              </a:rPr>
              <a:t>fingerprints on all employees and volunteers </a:t>
            </a:r>
            <a:r>
              <a:rPr lang="en-US" sz="1800" kern="1200">
                <a:solidFill>
                  <a:srgbClr val="79151C"/>
                </a:solidFill>
              </a:rPr>
              <a:t>participating in face-to-face interactions with beneficiaries </a:t>
            </a:r>
            <a:r>
              <a:rPr lang="en-US" sz="1800" i="0" kern="1200">
                <a:solidFill>
                  <a:srgbClr val="79151C"/>
                </a:solidFill>
              </a:rPr>
              <a:t>prior to employment and every two (2) years thereafter. The </a:t>
            </a:r>
            <a:r>
              <a:rPr lang="en-US" sz="1800" kern="1200">
                <a:solidFill>
                  <a:srgbClr val="79151C"/>
                </a:solidFill>
              </a:rPr>
              <a:t>provider must maintain these records in the employee’s and volunteer’s personnel file. </a:t>
            </a:r>
          </a:p>
          <a:p>
            <a:endParaRPr lang="en-US"/>
          </a:p>
        </p:txBody>
      </p:sp>
      <p:sp>
        <p:nvSpPr>
          <p:cNvPr id="11" name="TextBox 10">
            <a:extLst>
              <a:ext uri="{FF2B5EF4-FFF2-40B4-BE49-F238E27FC236}">
                <a16:creationId xmlns:a16="http://schemas.microsoft.com/office/drawing/2014/main" id="{E7289357-4A70-BC91-BD82-A4BA3AD948AB}"/>
              </a:ext>
            </a:extLst>
          </p:cNvPr>
          <p:cNvSpPr txBox="1"/>
          <p:nvPr/>
        </p:nvSpPr>
        <p:spPr>
          <a:xfrm>
            <a:off x="8913018" y="4929572"/>
            <a:ext cx="2743200" cy="738664"/>
          </a:xfrm>
          <a:prstGeom prst="rect">
            <a:avLst/>
          </a:prstGeom>
          <a:solidFill>
            <a:srgbClr val="FEF8F4"/>
          </a:solidFill>
          <a:ln w="28575">
            <a:solidFill>
              <a:srgbClr val="800000"/>
            </a:solidFill>
          </a:ln>
        </p:spPr>
        <p:txBody>
          <a:bodyPr wrap="square" rtlCol="0">
            <a:spAutoFit/>
          </a:bodyPr>
          <a:lstStyle/>
          <a:p>
            <a:r>
              <a:rPr lang="en-US" sz="1400" b="1">
                <a:solidFill>
                  <a:srgbClr val="800000"/>
                </a:solidFill>
              </a:rPr>
              <a:t>Link:  </a:t>
            </a:r>
            <a:r>
              <a:rPr lang="en-US" sz="1400" b="1">
                <a:solidFill>
                  <a:srgbClr val="800000"/>
                </a:solidFill>
                <a:hlinkClick r:id="rId3">
                  <a:extLst>
                    <a:ext uri="{A12FA001-AC4F-418D-AE19-62706E023703}">
                      <ahyp:hlinkClr xmlns:ahyp="http://schemas.microsoft.com/office/drawing/2018/hyperlinkcolor" val="tx"/>
                    </a:ext>
                  </a:extLst>
                </a:hlinkClick>
              </a:rPr>
              <a:t>https://msdh.ms.gov/page/30,0,206.html</a:t>
            </a:r>
            <a:endParaRPr lang="en-US" sz="1400" b="1">
              <a:solidFill>
                <a:srgbClr val="800000"/>
              </a:solidFill>
            </a:endParaRPr>
          </a:p>
        </p:txBody>
      </p:sp>
      <p:pic>
        <p:nvPicPr>
          <p:cNvPr id="12" name="Picture 11">
            <a:extLst>
              <a:ext uri="{FF2B5EF4-FFF2-40B4-BE49-F238E27FC236}">
                <a16:creationId xmlns:a16="http://schemas.microsoft.com/office/drawing/2014/main" id="{429A56D8-F6A7-4DAA-2EE4-2F62B3705343}"/>
              </a:ext>
            </a:extLst>
          </p:cNvPr>
          <p:cNvPicPr>
            <a:picLocks noChangeAspect="1"/>
          </p:cNvPicPr>
          <p:nvPr/>
        </p:nvPicPr>
        <p:blipFill>
          <a:blip r:embed="rId4"/>
          <a:stretch>
            <a:fillRect/>
          </a:stretch>
        </p:blipFill>
        <p:spPr>
          <a:xfrm>
            <a:off x="8913018" y="2636683"/>
            <a:ext cx="2743200" cy="2207549"/>
          </a:xfrm>
          <a:prstGeom prst="rect">
            <a:avLst/>
          </a:prstGeom>
        </p:spPr>
      </p:pic>
      <p:pic>
        <p:nvPicPr>
          <p:cNvPr id="2" name="More Info Pic">
            <a:extLst>
              <a:ext uri="{FF2B5EF4-FFF2-40B4-BE49-F238E27FC236}">
                <a16:creationId xmlns:a16="http://schemas.microsoft.com/office/drawing/2014/main" id="{83FA6FE5-88D4-2255-DA7E-871A48E27D0E}"/>
              </a:ext>
            </a:extLst>
          </p:cNvPr>
          <p:cNvPicPr>
            <a:picLocks noChangeAspect="1"/>
          </p:cNvPicPr>
          <p:nvPr/>
        </p:nvPicPr>
        <p:blipFill>
          <a:blip r:embed="rId5"/>
          <a:stretch>
            <a:fillRect/>
          </a:stretch>
        </p:blipFill>
        <p:spPr>
          <a:xfrm>
            <a:off x="10536425" y="124481"/>
            <a:ext cx="1419423" cy="776396"/>
          </a:xfrm>
          <a:prstGeom prst="rect">
            <a:avLst/>
          </a:prstGeom>
        </p:spPr>
      </p:pic>
      <p:sp>
        <p:nvSpPr>
          <p:cNvPr id="6" name="More Info Text">
            <a:extLst>
              <a:ext uri="{FF2B5EF4-FFF2-40B4-BE49-F238E27FC236}">
                <a16:creationId xmlns:a16="http://schemas.microsoft.com/office/drawing/2014/main" id="{75456763-CC29-16EB-DB6A-6809D14654F2}"/>
              </a:ext>
            </a:extLst>
          </p:cNvPr>
          <p:cNvSpPr/>
          <p:nvPr/>
        </p:nvSpPr>
        <p:spPr>
          <a:xfrm>
            <a:off x="5950459" y="1934126"/>
            <a:ext cx="6105187" cy="3110817"/>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mj-lt"/>
              </a:rPr>
              <a:t>State only and name only background checks are insufficient. Full rap sheet must be included with results letter from MSDH and placed in employee’s and volunteer's personnel file for auditing purposes.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mj-lt"/>
              </a:rPr>
              <a:t>Providers are not authorized to offer a waiver of any kind to allow disqualified applicants to work in the waiver program.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mj-lt"/>
              </a:rPr>
              <a:t>The non-criminal justice form and the applicant authorization form are now auto generated through SAFER.</a:t>
            </a:r>
          </a:p>
        </p:txBody>
      </p:sp>
      <p:sp>
        <p:nvSpPr>
          <p:cNvPr id="8" name="Date Placeholder 7">
            <a:extLst>
              <a:ext uri="{FF2B5EF4-FFF2-40B4-BE49-F238E27FC236}">
                <a16:creationId xmlns:a16="http://schemas.microsoft.com/office/drawing/2014/main" id="{3BF93116-FC37-B706-BB8F-AAF2C9019B02}"/>
              </a:ext>
            </a:extLst>
          </p:cNvPr>
          <p:cNvSpPr>
            <a:spLocks noGrp="1"/>
          </p:cNvSpPr>
          <p:nvPr>
            <p:ph type="dt" sz="half" idx="10"/>
          </p:nvPr>
        </p:nvSpPr>
        <p:spPr/>
        <p:txBody>
          <a:bodyPr/>
          <a:lstStyle/>
          <a:p>
            <a:r>
              <a:rPr lang="en-US"/>
              <a:t>7/21/2026</a:t>
            </a:r>
          </a:p>
        </p:txBody>
      </p:sp>
      <p:sp>
        <p:nvSpPr>
          <p:cNvPr id="9" name="Slide Number Placeholder 8">
            <a:extLst>
              <a:ext uri="{FF2B5EF4-FFF2-40B4-BE49-F238E27FC236}">
                <a16:creationId xmlns:a16="http://schemas.microsoft.com/office/drawing/2014/main" id="{3AF25391-E467-FDDC-42A9-3634770CDE73}"/>
              </a:ext>
            </a:extLst>
          </p:cNvPr>
          <p:cNvSpPr>
            <a:spLocks noGrp="1"/>
          </p:cNvSpPr>
          <p:nvPr>
            <p:ph type="sldNum" sz="quarter" idx="12"/>
          </p:nvPr>
        </p:nvSpPr>
        <p:spPr/>
        <p:txBody>
          <a:bodyPr/>
          <a:lstStyle/>
          <a:p>
            <a:fld id="{48FD3572-B86B-4083-B953-5D27BE9E57C8}" type="slidenum">
              <a:rPr lang="en-US" smtClean="0"/>
              <a:t>28</a:t>
            </a:fld>
            <a:endParaRPr lang="en-US"/>
          </a:p>
        </p:txBody>
      </p:sp>
    </p:spTree>
    <p:extLst>
      <p:ext uri="{BB962C8B-B14F-4D97-AF65-F5344CB8AC3E}">
        <p14:creationId xmlns:p14="http://schemas.microsoft.com/office/powerpoint/2010/main" val="1501822701"/>
      </p:ext>
    </p:extLst>
  </p:cSld>
  <p:clrMapOvr>
    <a:masterClrMapping/>
  </p:clrMapOvr>
  <p:transition spd="slow">
    <p:cove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P spid="6"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35959-063F-3BD2-3A78-E503D73C879C}"/>
            </a:ext>
          </a:extLst>
        </p:cNvPr>
        <p:cNvGrpSpPr/>
        <p:nvPr/>
      </p:nvGrpSpPr>
      <p:grpSpPr>
        <a:xfrm>
          <a:off x="0" y="0"/>
          <a:ext cx="0" cy="0"/>
          <a:chOff x="0" y="0"/>
          <a:chExt cx="0" cy="0"/>
        </a:xfrm>
      </p:grpSpPr>
      <p:sp>
        <p:nvSpPr>
          <p:cNvPr id="4" name="Freeform: Shape 3">
            <a:extLst>
              <a:ext uri="{FF2B5EF4-FFF2-40B4-BE49-F238E27FC236}">
                <a16:creationId xmlns:a16="http://schemas.microsoft.com/office/drawing/2014/main" id="{F60A4ECA-39F4-9E4A-2D42-F604031E826B}"/>
              </a:ext>
            </a:extLst>
          </p:cNvPr>
          <p:cNvSpPr/>
          <p:nvPr/>
        </p:nvSpPr>
        <p:spPr>
          <a:xfrm>
            <a:off x="236152" y="218912"/>
            <a:ext cx="10528434" cy="564127"/>
          </a:xfrm>
          <a:custGeom>
            <a:avLst/>
            <a:gdLst>
              <a:gd name="connsiteX0" fmla="*/ 0 w 10528434"/>
              <a:gd name="connsiteY0" fmla="*/ 94023 h 564127"/>
              <a:gd name="connsiteX1" fmla="*/ 94023 w 10528434"/>
              <a:gd name="connsiteY1" fmla="*/ 0 h 564127"/>
              <a:gd name="connsiteX2" fmla="*/ 10434411 w 10528434"/>
              <a:gd name="connsiteY2" fmla="*/ 0 h 564127"/>
              <a:gd name="connsiteX3" fmla="*/ 10528434 w 10528434"/>
              <a:gd name="connsiteY3" fmla="*/ 94023 h 564127"/>
              <a:gd name="connsiteX4" fmla="*/ 10528434 w 10528434"/>
              <a:gd name="connsiteY4" fmla="*/ 470104 h 564127"/>
              <a:gd name="connsiteX5" fmla="*/ 10434411 w 10528434"/>
              <a:gd name="connsiteY5" fmla="*/ 564127 h 564127"/>
              <a:gd name="connsiteX6" fmla="*/ 94023 w 10528434"/>
              <a:gd name="connsiteY6" fmla="*/ 564127 h 564127"/>
              <a:gd name="connsiteX7" fmla="*/ 0 w 10528434"/>
              <a:gd name="connsiteY7" fmla="*/ 470104 h 564127"/>
              <a:gd name="connsiteX8" fmla="*/ 0 w 10528434"/>
              <a:gd name="connsiteY8" fmla="*/ 94023 h 564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28434" h="564127">
                <a:moveTo>
                  <a:pt x="0" y="94023"/>
                </a:moveTo>
                <a:cubicBezTo>
                  <a:pt x="0" y="42096"/>
                  <a:pt x="42096" y="0"/>
                  <a:pt x="94023" y="0"/>
                </a:cubicBezTo>
                <a:lnTo>
                  <a:pt x="10434411" y="0"/>
                </a:lnTo>
                <a:cubicBezTo>
                  <a:pt x="10486338" y="0"/>
                  <a:pt x="10528434" y="42096"/>
                  <a:pt x="10528434" y="94023"/>
                </a:cubicBezTo>
                <a:lnTo>
                  <a:pt x="10528434" y="470104"/>
                </a:lnTo>
                <a:cubicBezTo>
                  <a:pt x="10528434" y="522031"/>
                  <a:pt x="10486338" y="564127"/>
                  <a:pt x="10434411" y="564127"/>
                </a:cubicBezTo>
                <a:lnTo>
                  <a:pt x="94023" y="564127"/>
                </a:lnTo>
                <a:cubicBezTo>
                  <a:pt x="42096" y="564127"/>
                  <a:pt x="0" y="522031"/>
                  <a:pt x="0" y="470104"/>
                </a:cubicBezTo>
                <a:lnTo>
                  <a:pt x="0" y="94023"/>
                </a:lnTo>
                <a:close/>
              </a:path>
            </a:pathLst>
          </a:custGeom>
          <a:no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49458" tIns="149458" rIns="149458" bIns="149458" numCol="1" spcCol="1270" anchor="ctr" anchorCtr="0">
            <a:noAutofit/>
            <a:scene3d>
              <a:camera prst="orthographicFront"/>
              <a:lightRig rig="threePt" dir="t"/>
            </a:scene3d>
            <a:sp3d extrusionH="57150">
              <a:bevelT w="38100" h="38100"/>
            </a:sp3d>
          </a:bodyPr>
          <a:lstStyle/>
          <a:p>
            <a:pPr marL="0" lvl="0" indent="0" algn="l" defTabSz="1422400">
              <a:lnSpc>
                <a:spcPct val="90000"/>
              </a:lnSpc>
              <a:spcBef>
                <a:spcPct val="0"/>
              </a:spcBef>
              <a:spcAft>
                <a:spcPct val="35000"/>
              </a:spcAft>
              <a:buNone/>
            </a:pPr>
            <a:r>
              <a:rPr lang="en-US" sz="3200" b="1" kern="1200">
                <a:solidFill>
                  <a:srgbClr val="800000"/>
                </a:solidFill>
                <a:latin typeface="+mj-lt"/>
                <a:cs typeface="Times New Roman" panose="02020603050405020304" pitchFamily="18" charset="0"/>
              </a:rPr>
              <a:t>National Fingerprint Criminal Background Check</a:t>
            </a:r>
            <a:endParaRPr lang="en-US" sz="3200" kern="1200">
              <a:solidFill>
                <a:srgbClr val="800000"/>
              </a:solidFill>
              <a:latin typeface="+mj-lt"/>
              <a:cs typeface="Times New Roman" panose="02020603050405020304" pitchFamily="18" charset="0"/>
            </a:endParaRPr>
          </a:p>
        </p:txBody>
      </p:sp>
      <p:sp>
        <p:nvSpPr>
          <p:cNvPr id="5" name="TextBox 4">
            <a:extLst>
              <a:ext uri="{FF2B5EF4-FFF2-40B4-BE49-F238E27FC236}">
                <a16:creationId xmlns:a16="http://schemas.microsoft.com/office/drawing/2014/main" id="{02D92EAF-A786-72A1-43C1-7E4A804496F8}"/>
              </a:ext>
            </a:extLst>
          </p:cNvPr>
          <p:cNvSpPr txBox="1"/>
          <p:nvPr/>
        </p:nvSpPr>
        <p:spPr>
          <a:xfrm>
            <a:off x="236152" y="783039"/>
            <a:ext cx="9090728" cy="3046988"/>
          </a:xfrm>
          <a:prstGeom prst="rect">
            <a:avLst/>
          </a:prstGeom>
          <a:noFill/>
        </p:spPr>
        <p:txBody>
          <a:bodyPr wrap="square">
            <a:spAutoFit/>
          </a:bodyPr>
          <a:lstStyle/>
          <a:p>
            <a:pPr lvl="0"/>
            <a:r>
              <a:rPr lang="en-US" sz="1600">
                <a:solidFill>
                  <a:srgbClr val="79151C"/>
                </a:solidFill>
              </a:rPr>
              <a:t>The Federal Bureau of Investigation (FBI) is requiring changes regarding the handling and distribution of Criminal History Record Information (CHRI), also referred to as healthcare rap sheets. The MSDH Background Check Unit will begin reviewing all healthcare rap sheets and making final employment eligibility determinations beginning July 1, 2026.</a:t>
            </a:r>
          </a:p>
          <a:p>
            <a:pPr lvl="0"/>
            <a:endParaRPr lang="en-US" sz="1600">
              <a:solidFill>
                <a:srgbClr val="79151C"/>
              </a:solidFill>
            </a:endParaRPr>
          </a:p>
          <a:p>
            <a:pPr lvl="0"/>
            <a:r>
              <a:rPr lang="en-US" sz="1600">
                <a:solidFill>
                  <a:srgbClr val="79151C"/>
                </a:solidFill>
              </a:rPr>
              <a:t>Once a background check results has been received from MSDH, use the following guidelines to determine if the applicant is disqualified.</a:t>
            </a:r>
          </a:p>
          <a:p>
            <a:pPr marL="342900" lvl="0" indent="-342900">
              <a:buAutoNum type="arabicParenR"/>
            </a:pPr>
            <a:r>
              <a:rPr lang="en-US" sz="1600">
                <a:solidFill>
                  <a:srgbClr val="79151C"/>
                </a:solidFill>
              </a:rPr>
              <a:t>Does the letter indicate the applicant is “okay”? If so, the NCBC does not disqualify them.</a:t>
            </a:r>
          </a:p>
          <a:p>
            <a:pPr marL="342900" lvl="0" indent="-342900">
              <a:buAutoNum type="arabicParenR"/>
            </a:pPr>
            <a:r>
              <a:rPr lang="en-US" sz="1600">
                <a:solidFill>
                  <a:srgbClr val="79151C"/>
                </a:solidFill>
              </a:rPr>
              <a:t>Does the letter indicate the applicant may have a disqualifying event? </a:t>
            </a:r>
          </a:p>
          <a:p>
            <a:pPr marL="800100" lvl="1" indent="-342900">
              <a:buFont typeface="+mj-lt"/>
              <a:buAutoNum type="alphaLcParenR"/>
            </a:pPr>
            <a:r>
              <a:rPr lang="en-US" sz="1600">
                <a:solidFill>
                  <a:srgbClr val="79151C"/>
                </a:solidFill>
              </a:rPr>
              <a:t>If so, you must review the full rap sheet.</a:t>
            </a:r>
          </a:p>
          <a:p>
            <a:pPr marL="800100" lvl="1" indent="-342900">
              <a:buFont typeface="+mj-lt"/>
              <a:buAutoNum type="alphaLcParenR"/>
            </a:pPr>
            <a:r>
              <a:rPr lang="en-US" sz="1600">
                <a:solidFill>
                  <a:srgbClr val="79151C"/>
                </a:solidFill>
              </a:rPr>
              <a:t>The results cannot have been run by any other agency. Letters indicating a possible disqualifying event are not transferrable. </a:t>
            </a:r>
          </a:p>
        </p:txBody>
      </p:sp>
      <p:sp>
        <p:nvSpPr>
          <p:cNvPr id="11" name="TextBox 10">
            <a:extLst>
              <a:ext uri="{FF2B5EF4-FFF2-40B4-BE49-F238E27FC236}">
                <a16:creationId xmlns:a16="http://schemas.microsoft.com/office/drawing/2014/main" id="{A5C16845-43A0-990D-EC05-9C1F877395A3}"/>
              </a:ext>
            </a:extLst>
          </p:cNvPr>
          <p:cNvSpPr txBox="1"/>
          <p:nvPr/>
        </p:nvSpPr>
        <p:spPr>
          <a:xfrm>
            <a:off x="324903" y="5750826"/>
            <a:ext cx="11384484" cy="523220"/>
          </a:xfrm>
          <a:prstGeom prst="rect">
            <a:avLst/>
          </a:prstGeom>
          <a:solidFill>
            <a:srgbClr val="FEF8F4"/>
          </a:solidFill>
          <a:ln w="28575">
            <a:solidFill>
              <a:srgbClr val="800000"/>
            </a:solidFill>
          </a:ln>
        </p:spPr>
        <p:txBody>
          <a:bodyPr wrap="square" rtlCol="0">
            <a:spAutoFit/>
          </a:bodyPr>
          <a:lstStyle/>
          <a:p>
            <a:pPr algn="ctr"/>
            <a:r>
              <a:rPr lang="en-US" sz="1400" b="1" i="1">
                <a:solidFill>
                  <a:srgbClr val="800000"/>
                </a:solidFill>
              </a:rPr>
              <a:t>Please note, this change is not retroactive and will apply only to healthcare rap sheets processed on or after July 1, 2026. </a:t>
            </a:r>
          </a:p>
          <a:p>
            <a:pPr algn="ctr"/>
            <a:r>
              <a:rPr lang="en-US" sz="1400" b="1" i="1">
                <a:solidFill>
                  <a:srgbClr val="800000"/>
                </a:solidFill>
              </a:rPr>
              <a:t>If you still have questions, please contact MSDH’s Criminal History Record Check Unit office </a:t>
            </a:r>
            <a:r>
              <a:rPr lang="en-US" sz="1400" b="1">
                <a:solidFill>
                  <a:srgbClr val="800000"/>
                </a:solidFill>
                <a:latin typeface="+mj-lt"/>
                <a:hlinkClick r:id="rId3">
                  <a:extLst>
                    <a:ext uri="{A12FA001-AC4F-418D-AE19-62706E023703}">
                      <ahyp:hlinkClr xmlns:ahyp="http://schemas.microsoft.com/office/drawing/2018/hyperlinkcolor" val="tx"/>
                    </a:ext>
                  </a:extLst>
                </a:hlinkClick>
              </a:rPr>
              <a:t>CHRCUnit@msdh.ms.gov</a:t>
            </a:r>
            <a:r>
              <a:rPr lang="en-US" sz="1400" b="1">
                <a:solidFill>
                  <a:srgbClr val="800000"/>
                </a:solidFill>
                <a:latin typeface="+mj-lt"/>
              </a:rPr>
              <a:t> </a:t>
            </a:r>
          </a:p>
        </p:txBody>
      </p:sp>
      <p:sp>
        <p:nvSpPr>
          <p:cNvPr id="8" name="Date Placeholder 7">
            <a:extLst>
              <a:ext uri="{FF2B5EF4-FFF2-40B4-BE49-F238E27FC236}">
                <a16:creationId xmlns:a16="http://schemas.microsoft.com/office/drawing/2014/main" id="{F2121083-7BBF-EB3D-B758-5CEF5E2DA561}"/>
              </a:ext>
            </a:extLst>
          </p:cNvPr>
          <p:cNvSpPr>
            <a:spLocks noGrp="1"/>
          </p:cNvSpPr>
          <p:nvPr>
            <p:ph type="dt" sz="half" idx="10"/>
          </p:nvPr>
        </p:nvSpPr>
        <p:spPr/>
        <p:txBody>
          <a:bodyPr/>
          <a:lstStyle/>
          <a:p>
            <a:r>
              <a:rPr lang="en-US"/>
              <a:t>7/21/2026</a:t>
            </a:r>
          </a:p>
        </p:txBody>
      </p:sp>
      <p:pic>
        <p:nvPicPr>
          <p:cNvPr id="6" name="Picture 5">
            <a:extLst>
              <a:ext uri="{FF2B5EF4-FFF2-40B4-BE49-F238E27FC236}">
                <a16:creationId xmlns:a16="http://schemas.microsoft.com/office/drawing/2014/main" id="{96D96D3B-14AE-2A13-C108-9A117B2817DC}"/>
              </a:ext>
            </a:extLst>
          </p:cNvPr>
          <p:cNvPicPr>
            <a:picLocks noChangeAspect="1"/>
          </p:cNvPicPr>
          <p:nvPr/>
        </p:nvPicPr>
        <p:blipFill>
          <a:blip r:embed="rId4"/>
          <a:stretch>
            <a:fillRect/>
          </a:stretch>
        </p:blipFill>
        <p:spPr>
          <a:xfrm>
            <a:off x="229179" y="4450985"/>
            <a:ext cx="6658583" cy="1089732"/>
          </a:xfrm>
          <a:prstGeom prst="rect">
            <a:avLst/>
          </a:prstGeom>
        </p:spPr>
      </p:pic>
      <p:pic>
        <p:nvPicPr>
          <p:cNvPr id="9" name="Picture 2">
            <a:extLst>
              <a:ext uri="{FF2B5EF4-FFF2-40B4-BE49-F238E27FC236}">
                <a16:creationId xmlns:a16="http://schemas.microsoft.com/office/drawing/2014/main" id="{77DC269E-FB46-9A29-601C-90F57362AB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51329" y="128525"/>
            <a:ext cx="1104519" cy="1095642"/>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C4BF926C-FB09-23C8-05BB-32CDA74301D9}"/>
              </a:ext>
            </a:extLst>
          </p:cNvPr>
          <p:cNvSpPr>
            <a:spLocks noGrp="1"/>
          </p:cNvSpPr>
          <p:nvPr>
            <p:ph type="sldNum" sz="quarter" idx="12"/>
          </p:nvPr>
        </p:nvSpPr>
        <p:spPr/>
        <p:txBody>
          <a:bodyPr/>
          <a:lstStyle/>
          <a:p>
            <a:fld id="{48FD3572-B86B-4083-B953-5D27BE9E57C8}" type="slidenum">
              <a:rPr lang="en-US" smtClean="0"/>
              <a:t>29</a:t>
            </a:fld>
            <a:endParaRPr lang="en-US"/>
          </a:p>
        </p:txBody>
      </p:sp>
      <p:sp>
        <p:nvSpPr>
          <p:cNvPr id="3" name="Rectangle: Rounded Corners 4">
            <a:extLst>
              <a:ext uri="{FF2B5EF4-FFF2-40B4-BE49-F238E27FC236}">
                <a16:creationId xmlns:a16="http://schemas.microsoft.com/office/drawing/2014/main" id="{48DA17AE-09CD-BEBD-D067-92BEF8097B8F}"/>
              </a:ext>
            </a:extLst>
          </p:cNvPr>
          <p:cNvSpPr txBox="1"/>
          <p:nvPr/>
        </p:nvSpPr>
        <p:spPr>
          <a:xfrm>
            <a:off x="229178" y="4005901"/>
            <a:ext cx="6658583" cy="464837"/>
          </a:xfrm>
          <a:prstGeom prst="rect">
            <a:avLst/>
          </a:prstGeom>
          <a:solidFill>
            <a:srgbClr val="800000"/>
          </a:solid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buFont typeface="Wingdings" panose="05000000000000000000" pitchFamily="2" charset="2"/>
              <a:buNone/>
            </a:pPr>
            <a:r>
              <a:rPr lang="en-US" sz="1400" b="1">
                <a:latin typeface="+mj-lt"/>
                <a:cs typeface="Times New Roman" panose="02020603050405020304" pitchFamily="18" charset="0"/>
              </a:rPr>
              <a:t>Background checks from the FBI which include the below statement may not be used for employment purposes.</a:t>
            </a:r>
          </a:p>
        </p:txBody>
      </p:sp>
      <p:pic>
        <p:nvPicPr>
          <p:cNvPr id="14" name="Picture 13">
            <a:extLst>
              <a:ext uri="{FF2B5EF4-FFF2-40B4-BE49-F238E27FC236}">
                <a16:creationId xmlns:a16="http://schemas.microsoft.com/office/drawing/2014/main" id="{9B7D487B-22EC-DC1A-F96D-A76B588EF888}"/>
              </a:ext>
            </a:extLst>
          </p:cNvPr>
          <p:cNvPicPr>
            <a:picLocks noChangeAspect="1"/>
          </p:cNvPicPr>
          <p:nvPr/>
        </p:nvPicPr>
        <p:blipFill>
          <a:blip r:embed="rId6"/>
          <a:stretch>
            <a:fillRect/>
          </a:stretch>
        </p:blipFill>
        <p:spPr>
          <a:xfrm>
            <a:off x="9599166" y="1954762"/>
            <a:ext cx="2330839" cy="2124855"/>
          </a:xfrm>
          <a:prstGeom prst="rect">
            <a:avLst/>
          </a:prstGeom>
        </p:spPr>
      </p:pic>
      <p:sp>
        <p:nvSpPr>
          <p:cNvPr id="16" name="TextBox 15">
            <a:extLst>
              <a:ext uri="{FF2B5EF4-FFF2-40B4-BE49-F238E27FC236}">
                <a16:creationId xmlns:a16="http://schemas.microsoft.com/office/drawing/2014/main" id="{7C5E49C9-EB67-8EBC-6AFA-6ED6BB478EA9}"/>
              </a:ext>
            </a:extLst>
          </p:cNvPr>
          <p:cNvSpPr txBox="1"/>
          <p:nvPr/>
        </p:nvSpPr>
        <p:spPr>
          <a:xfrm>
            <a:off x="9599166" y="4142814"/>
            <a:ext cx="2330839" cy="738664"/>
          </a:xfrm>
          <a:prstGeom prst="rect">
            <a:avLst/>
          </a:prstGeom>
          <a:solidFill>
            <a:srgbClr val="FEF8F4"/>
          </a:solidFill>
          <a:ln w="28575">
            <a:solidFill>
              <a:srgbClr val="800000"/>
            </a:solidFill>
          </a:ln>
        </p:spPr>
        <p:txBody>
          <a:bodyPr wrap="square" rtlCol="0">
            <a:spAutoFit/>
          </a:bodyPr>
          <a:lstStyle/>
          <a:p>
            <a:r>
              <a:rPr lang="en-US" sz="1400" b="1">
                <a:solidFill>
                  <a:srgbClr val="800000"/>
                </a:solidFill>
              </a:rPr>
              <a:t>Link:  </a:t>
            </a:r>
            <a:r>
              <a:rPr lang="en-US" sz="1400" b="1">
                <a:solidFill>
                  <a:srgbClr val="800000"/>
                </a:solidFill>
                <a:hlinkClick r:id="rId7">
                  <a:extLst>
                    <a:ext uri="{A12FA001-AC4F-418D-AE19-62706E023703}">
                      <ahyp:hlinkClr xmlns:ahyp="http://schemas.microsoft.com/office/drawing/2018/hyperlinkcolor" val="tx"/>
                    </a:ext>
                  </a:extLst>
                </a:hlinkClick>
              </a:rPr>
              <a:t>https://msdh.ms.gov/page/30,0,206.html</a:t>
            </a:r>
            <a:endParaRPr lang="en-US" sz="1400" b="1">
              <a:solidFill>
                <a:srgbClr val="800000"/>
              </a:solidFill>
            </a:endParaRPr>
          </a:p>
        </p:txBody>
      </p:sp>
      <p:pic>
        <p:nvPicPr>
          <p:cNvPr id="18" name="More Info Pic">
            <a:extLst>
              <a:ext uri="{FF2B5EF4-FFF2-40B4-BE49-F238E27FC236}">
                <a16:creationId xmlns:a16="http://schemas.microsoft.com/office/drawing/2014/main" id="{5D254D0F-4ADB-2F58-39A3-A6E5D23048B0}"/>
              </a:ext>
            </a:extLst>
          </p:cNvPr>
          <p:cNvPicPr>
            <a:picLocks noChangeAspect="1"/>
          </p:cNvPicPr>
          <p:nvPr/>
        </p:nvPicPr>
        <p:blipFill>
          <a:blip r:embed="rId8"/>
          <a:stretch>
            <a:fillRect/>
          </a:stretch>
        </p:blipFill>
        <p:spPr>
          <a:xfrm>
            <a:off x="7533751" y="4142814"/>
            <a:ext cx="1419423" cy="776396"/>
          </a:xfrm>
          <a:prstGeom prst="rect">
            <a:avLst/>
          </a:prstGeom>
        </p:spPr>
      </p:pic>
      <p:sp>
        <p:nvSpPr>
          <p:cNvPr id="19" name="More Info Text">
            <a:extLst>
              <a:ext uri="{FF2B5EF4-FFF2-40B4-BE49-F238E27FC236}">
                <a16:creationId xmlns:a16="http://schemas.microsoft.com/office/drawing/2014/main" id="{2221FEB5-BC6E-D513-0521-69D65A799650}"/>
              </a:ext>
            </a:extLst>
          </p:cNvPr>
          <p:cNvSpPr/>
          <p:nvPr/>
        </p:nvSpPr>
        <p:spPr>
          <a:xfrm>
            <a:off x="838200" y="471674"/>
            <a:ext cx="10708627" cy="5659257"/>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US" b="1"/>
              <a:t>Effective July 1, 2026</a:t>
            </a:r>
            <a:r>
              <a:rPr lang="en-US"/>
              <a:t>, the MSDH Background Check Unit will begin reviewing all healthcare rap sheets and making final employment eligibility determinations. </a:t>
            </a:r>
          </a:p>
          <a:p>
            <a:pPr lvl="0">
              <a:defRPr/>
            </a:pPr>
            <a:endParaRPr lang="en-US"/>
          </a:p>
          <a:p>
            <a:r>
              <a:rPr lang="en-US"/>
              <a:t>If, after review of the rap sheet, the MSDH legal team identifies a disqualifying charge per the disqualifying events outlined in Miss Code §43-11-13 , the rap sheet will be mailed directly to the applicant. The applicant will be given 45 days to appeal the decision and submit any relevant legal documentation to the MSDH background check unit.</a:t>
            </a:r>
          </a:p>
          <a:p>
            <a:pPr marL="285750" lvl="0" indent="-285750">
              <a:buFont typeface="Arial" panose="020B0604020202020204" pitchFamily="34" charset="0"/>
              <a:buChar char="•"/>
            </a:pPr>
            <a:r>
              <a:rPr lang="en-US"/>
              <a:t>If legal documentation is provided proving the applicant was found not guilty, charges were dropped, and/or the case was dismissed, the MSDH Criminal History Fingerprint Unit will issue an </a:t>
            </a:r>
            <a:r>
              <a:rPr lang="en-US" b="1"/>
              <a:t>“OK” letter</a:t>
            </a:r>
            <a:r>
              <a:rPr lang="en-US"/>
              <a:t> in SAFER.</a:t>
            </a:r>
          </a:p>
          <a:p>
            <a:pPr marL="285750" lvl="0" indent="-285750">
              <a:buFont typeface="Arial" panose="020B0604020202020204" pitchFamily="34" charset="0"/>
              <a:buChar char="•"/>
            </a:pPr>
            <a:r>
              <a:rPr lang="en-US"/>
              <a:t>If the applicant is unable to provide sufficient legal documentation, the MSDH Background Check Unit will issue a </a:t>
            </a:r>
            <a:r>
              <a:rPr lang="en-US" b="1"/>
              <a:t>“NO” letter</a:t>
            </a:r>
            <a:r>
              <a:rPr lang="en-US"/>
              <a:t> in SAFER.</a:t>
            </a:r>
          </a:p>
          <a:p>
            <a:pPr marL="285750" lvl="0" indent="-285750">
              <a:buFont typeface="Arial" panose="020B0604020202020204" pitchFamily="34" charset="0"/>
              <a:buChar char="•"/>
            </a:pPr>
            <a:endParaRPr lang="en-US"/>
          </a:p>
          <a:p>
            <a:r>
              <a:rPr lang="en-US"/>
              <a:t>Please note that the </a:t>
            </a:r>
            <a:r>
              <a:rPr lang="en-US" b="1"/>
              <a:t>use and creation of waiver letters will be discontinued</a:t>
            </a:r>
            <a:r>
              <a:rPr lang="en-US"/>
              <a:t> under this new process for any </a:t>
            </a:r>
            <a:r>
              <a:rPr lang="en-US" b="1"/>
              <a:t>NEW </a:t>
            </a:r>
            <a:r>
              <a:rPr lang="en-US"/>
              <a:t>healthcare rap sheets processed on or after </a:t>
            </a:r>
            <a:r>
              <a:rPr lang="en-US" b="1"/>
              <a:t>July 1, 2026</a:t>
            </a:r>
            <a:r>
              <a:rPr lang="en-US"/>
              <a:t>.</a:t>
            </a:r>
          </a:p>
          <a:p>
            <a:pPr lvl="0">
              <a:defRPr/>
            </a:pPr>
            <a:endParaRPr lang="en-US">
              <a:latin typeface="+mj-lt"/>
            </a:endParaRPr>
          </a:p>
        </p:txBody>
      </p:sp>
    </p:spTree>
    <p:extLst>
      <p:ext uri="{BB962C8B-B14F-4D97-AF65-F5344CB8AC3E}">
        <p14:creationId xmlns:p14="http://schemas.microsoft.com/office/powerpoint/2010/main" val="243106796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9"/>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bldLst>
      <p:bldP spid="19" grpId="0" animBg="1"/>
      <p:bldP spid="19"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Straight Arrow Connector 16">
            <a:extLst>
              <a:ext uri="{FF2B5EF4-FFF2-40B4-BE49-F238E27FC236}">
                <a16:creationId xmlns:a16="http://schemas.microsoft.com/office/drawing/2014/main" id="{F40EB91C-176C-FCA1-8DDC-46DAD5399DAE}"/>
              </a:ext>
            </a:extLst>
          </p:cNvPr>
          <p:cNvCxnSpPr>
            <a:cxnSpLocks/>
          </p:cNvCxnSpPr>
          <p:nvPr/>
        </p:nvCxnSpPr>
        <p:spPr>
          <a:xfrm>
            <a:off x="1367422" y="4144027"/>
            <a:ext cx="9404958" cy="20873"/>
          </a:xfrm>
          <a:prstGeom prst="straightConnector1">
            <a:avLst/>
          </a:prstGeom>
          <a:ln w="57150"/>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CE3EB2F4-5AEC-604F-F119-B2D290FB7165}"/>
              </a:ext>
            </a:extLst>
          </p:cNvPr>
          <p:cNvCxnSpPr>
            <a:cxnSpLocks/>
          </p:cNvCxnSpPr>
          <p:nvPr/>
        </p:nvCxnSpPr>
        <p:spPr>
          <a:xfrm flipV="1">
            <a:off x="2160738" y="3695176"/>
            <a:ext cx="0" cy="459287"/>
          </a:xfrm>
          <a:prstGeom prst="straightConnector1">
            <a:avLst/>
          </a:prstGeom>
          <a:ln w="57150"/>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F59C1729-2A20-4FC5-C64D-C05AC484B8B9}"/>
              </a:ext>
            </a:extLst>
          </p:cNvPr>
          <p:cNvCxnSpPr>
            <a:cxnSpLocks/>
          </p:cNvCxnSpPr>
          <p:nvPr/>
        </p:nvCxnSpPr>
        <p:spPr>
          <a:xfrm flipV="1">
            <a:off x="7254655" y="1910217"/>
            <a:ext cx="10438" cy="490602"/>
          </a:xfrm>
          <a:prstGeom prst="straightConnector1">
            <a:avLst/>
          </a:prstGeom>
          <a:ln w="57150"/>
        </p:spPr>
        <p:style>
          <a:lnRef idx="2">
            <a:schemeClr val="accent1"/>
          </a:lnRef>
          <a:fillRef idx="0">
            <a:schemeClr val="accent1"/>
          </a:fillRef>
          <a:effectRef idx="1">
            <a:schemeClr val="accent1"/>
          </a:effectRef>
          <a:fontRef idx="minor">
            <a:schemeClr val="tx1"/>
          </a:fontRef>
        </p:style>
      </p:cxnSp>
      <p:sp>
        <p:nvSpPr>
          <p:cNvPr id="5" name="Rectangle 4">
            <a:extLst>
              <a:ext uri="{FF2B5EF4-FFF2-40B4-BE49-F238E27FC236}">
                <a16:creationId xmlns:a16="http://schemas.microsoft.com/office/drawing/2014/main" id="{1C285B1A-B22A-91D3-A898-C09F2E97088E}"/>
              </a:ext>
            </a:extLst>
          </p:cNvPr>
          <p:cNvSpPr/>
          <p:nvPr/>
        </p:nvSpPr>
        <p:spPr>
          <a:xfrm>
            <a:off x="5135670" y="929013"/>
            <a:ext cx="4874712" cy="1085588"/>
          </a:xfrm>
          <a:prstGeom prst="roundRect">
            <a:avLst/>
          </a:prstGeom>
          <a:solidFill>
            <a:schemeClr val="accent4"/>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Aptos"/>
                <a:ea typeface="Verdana"/>
              </a:rPr>
              <a:t>Misty Jenkins</a:t>
            </a:r>
          </a:p>
          <a:p>
            <a:pPr algn="ctr"/>
            <a:r>
              <a:rPr lang="en-US" sz="1600">
                <a:latin typeface="Aptos"/>
                <a:ea typeface="Verdana"/>
              </a:rPr>
              <a:t>Senior Director</a:t>
            </a:r>
          </a:p>
          <a:p>
            <a:pPr algn="ctr"/>
            <a:r>
              <a:rPr lang="en-US" sz="1600">
                <a:latin typeface="Aptos"/>
                <a:ea typeface="Verdana"/>
              </a:rPr>
              <a:t>Long Term Services &amp; Supports</a:t>
            </a:r>
          </a:p>
        </p:txBody>
      </p:sp>
      <p:sp>
        <p:nvSpPr>
          <p:cNvPr id="6" name="Rectangle 4">
            <a:extLst>
              <a:ext uri="{FF2B5EF4-FFF2-40B4-BE49-F238E27FC236}">
                <a16:creationId xmlns:a16="http://schemas.microsoft.com/office/drawing/2014/main" id="{99156F16-9D63-56FA-6067-4F43662611C6}"/>
              </a:ext>
            </a:extLst>
          </p:cNvPr>
          <p:cNvSpPr/>
          <p:nvPr/>
        </p:nvSpPr>
        <p:spPr>
          <a:xfrm>
            <a:off x="647177" y="2713971"/>
            <a:ext cx="3006247" cy="1127342"/>
          </a:xfrm>
          <a:prstGeom prst="roundRect">
            <a:avLst/>
          </a:prstGeom>
          <a:solidFill>
            <a:schemeClr val="accent4"/>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latin typeface="Aptos"/>
                <a:ea typeface="Verdana"/>
              </a:rPr>
              <a:t>Nancy Dampier</a:t>
            </a:r>
          </a:p>
          <a:p>
            <a:pPr algn="ctr"/>
            <a:r>
              <a:rPr lang="en-US" sz="1600">
                <a:ea typeface="Verdana"/>
              </a:rPr>
              <a:t>Director</a:t>
            </a:r>
          </a:p>
          <a:p>
            <a:pPr algn="ctr"/>
            <a:r>
              <a:rPr lang="en-US" sz="1600">
                <a:ea typeface="Verdana"/>
              </a:rPr>
              <a:t>HCBS Provider Relations</a:t>
            </a:r>
          </a:p>
        </p:txBody>
      </p:sp>
      <p:sp>
        <p:nvSpPr>
          <p:cNvPr id="8" name="Rectangle 4">
            <a:extLst>
              <a:ext uri="{FF2B5EF4-FFF2-40B4-BE49-F238E27FC236}">
                <a16:creationId xmlns:a16="http://schemas.microsoft.com/office/drawing/2014/main" id="{C45B7197-56E3-C44A-86C5-3BFC6405C25C}"/>
              </a:ext>
            </a:extLst>
          </p:cNvPr>
          <p:cNvSpPr/>
          <p:nvPr/>
        </p:nvSpPr>
        <p:spPr>
          <a:xfrm>
            <a:off x="4144025" y="2713970"/>
            <a:ext cx="3006247" cy="1127342"/>
          </a:xfrm>
          <a:prstGeom prst="roundRect">
            <a:avLst/>
          </a:prstGeom>
          <a:solidFill>
            <a:schemeClr val="accent4"/>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latin typeface="Aptos"/>
                <a:ea typeface="Verdana"/>
              </a:rPr>
              <a:t>Gabrielle Grant</a:t>
            </a:r>
          </a:p>
          <a:p>
            <a:pPr algn="ctr"/>
            <a:r>
              <a:rPr lang="en-US" sz="1600">
                <a:ea typeface="Verdana"/>
              </a:rPr>
              <a:t>LTSS Solutions Manager</a:t>
            </a:r>
          </a:p>
        </p:txBody>
      </p:sp>
      <p:sp>
        <p:nvSpPr>
          <p:cNvPr id="9" name="Rectangle 4">
            <a:extLst>
              <a:ext uri="{FF2B5EF4-FFF2-40B4-BE49-F238E27FC236}">
                <a16:creationId xmlns:a16="http://schemas.microsoft.com/office/drawing/2014/main" id="{380746AE-9923-B3DE-8EDB-74462B89C53D}"/>
              </a:ext>
            </a:extLst>
          </p:cNvPr>
          <p:cNvSpPr/>
          <p:nvPr/>
        </p:nvSpPr>
        <p:spPr>
          <a:xfrm>
            <a:off x="7693066" y="2713970"/>
            <a:ext cx="3006247" cy="1127342"/>
          </a:xfrm>
          <a:prstGeom prst="roundRect">
            <a:avLst/>
          </a:prstGeom>
          <a:solidFill>
            <a:schemeClr val="accent4"/>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latin typeface="Aptos"/>
                <a:ea typeface="Verdana"/>
              </a:rPr>
              <a:t>Paulette Johnson</a:t>
            </a:r>
          </a:p>
          <a:p>
            <a:pPr algn="ctr"/>
            <a:r>
              <a:rPr lang="en-US" sz="1600">
                <a:ea typeface="Verdana"/>
              </a:rPr>
              <a:t>Director</a:t>
            </a:r>
          </a:p>
          <a:p>
            <a:pPr algn="ctr"/>
            <a:r>
              <a:rPr lang="en-US" sz="1600">
                <a:ea typeface="Verdana"/>
              </a:rPr>
              <a:t>Long Term Care</a:t>
            </a:r>
            <a:endParaRPr lang="en-US"/>
          </a:p>
        </p:txBody>
      </p:sp>
      <p:sp>
        <p:nvSpPr>
          <p:cNvPr id="10" name="Rectangle 4">
            <a:extLst>
              <a:ext uri="{FF2B5EF4-FFF2-40B4-BE49-F238E27FC236}">
                <a16:creationId xmlns:a16="http://schemas.microsoft.com/office/drawing/2014/main" id="{6766B70F-700D-EA52-178E-BF1D8AD77142}"/>
              </a:ext>
            </a:extLst>
          </p:cNvPr>
          <p:cNvSpPr/>
          <p:nvPr/>
        </p:nvSpPr>
        <p:spPr>
          <a:xfrm>
            <a:off x="292272" y="4488490"/>
            <a:ext cx="2202493" cy="1440493"/>
          </a:xfrm>
          <a:prstGeom prst="roundRect">
            <a:avLst/>
          </a:prstGeom>
          <a:solidFill>
            <a:schemeClr val="accent4"/>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latin typeface="Aptos"/>
                <a:ea typeface="Verdana"/>
              </a:rPr>
              <a:t>Kenosha Williams</a:t>
            </a:r>
          </a:p>
          <a:p>
            <a:pPr algn="ctr"/>
            <a:r>
              <a:rPr lang="en-US" sz="1600">
                <a:ea typeface="Verdana"/>
              </a:rPr>
              <a:t>Lead Reviewer</a:t>
            </a:r>
          </a:p>
          <a:p>
            <a:pPr algn="ctr"/>
            <a:r>
              <a:rPr lang="en-US" sz="1600">
                <a:ea typeface="Verdana"/>
              </a:rPr>
              <a:t>E&amp;D Provider Enrollment</a:t>
            </a:r>
          </a:p>
        </p:txBody>
      </p:sp>
      <p:sp>
        <p:nvSpPr>
          <p:cNvPr id="11" name="Rectangle 4">
            <a:extLst>
              <a:ext uri="{FF2B5EF4-FFF2-40B4-BE49-F238E27FC236}">
                <a16:creationId xmlns:a16="http://schemas.microsoft.com/office/drawing/2014/main" id="{0050D1A9-9D68-C6B2-F4F0-E22DF9F65DC1}"/>
              </a:ext>
            </a:extLst>
          </p:cNvPr>
          <p:cNvSpPr/>
          <p:nvPr/>
        </p:nvSpPr>
        <p:spPr>
          <a:xfrm>
            <a:off x="2661779" y="4488489"/>
            <a:ext cx="2202493" cy="1440493"/>
          </a:xfrm>
          <a:prstGeom prst="roundRect">
            <a:avLst/>
          </a:prstGeom>
          <a:solidFill>
            <a:schemeClr val="accent4"/>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latin typeface="Aptos"/>
                <a:ea typeface="Verdana"/>
              </a:rPr>
              <a:t>Alexis Martin</a:t>
            </a:r>
          </a:p>
          <a:p>
            <a:pPr algn="ctr"/>
            <a:r>
              <a:rPr lang="en-US" sz="1500">
                <a:ea typeface="Verdana"/>
              </a:rPr>
              <a:t>Reviewer</a:t>
            </a:r>
            <a:endParaRPr lang="en-US" sz="1500">
              <a:solidFill>
                <a:srgbClr val="000000"/>
              </a:solidFill>
              <a:ea typeface="Verdana"/>
            </a:endParaRPr>
          </a:p>
          <a:p>
            <a:pPr algn="ctr"/>
            <a:r>
              <a:rPr lang="en-US" sz="1500">
                <a:ea typeface="Verdana"/>
              </a:rPr>
              <a:t>E&amp;D Provider Enrollment</a:t>
            </a:r>
            <a:endParaRPr lang="en-US"/>
          </a:p>
        </p:txBody>
      </p:sp>
      <p:sp>
        <p:nvSpPr>
          <p:cNvPr id="12" name="Rectangle 4">
            <a:extLst>
              <a:ext uri="{FF2B5EF4-FFF2-40B4-BE49-F238E27FC236}">
                <a16:creationId xmlns:a16="http://schemas.microsoft.com/office/drawing/2014/main" id="{67FC9E4F-2983-97A8-7889-BEDFE06A84BD}"/>
              </a:ext>
            </a:extLst>
          </p:cNvPr>
          <p:cNvSpPr/>
          <p:nvPr/>
        </p:nvSpPr>
        <p:spPr>
          <a:xfrm>
            <a:off x="5031285" y="4488489"/>
            <a:ext cx="2202493" cy="1440493"/>
          </a:xfrm>
          <a:prstGeom prst="roundRect">
            <a:avLst/>
          </a:prstGeom>
          <a:solidFill>
            <a:schemeClr val="accent4"/>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latin typeface="Aptos"/>
                <a:ea typeface="Verdana"/>
              </a:rPr>
              <a:t>Penelope Boyd</a:t>
            </a:r>
          </a:p>
          <a:p>
            <a:pPr algn="ctr"/>
            <a:r>
              <a:rPr lang="en-US" sz="1600">
                <a:ea typeface="Verdana"/>
              </a:rPr>
              <a:t>CSP Beneficiary Support</a:t>
            </a:r>
            <a:endParaRPr lang="en-US"/>
          </a:p>
        </p:txBody>
      </p:sp>
      <p:sp>
        <p:nvSpPr>
          <p:cNvPr id="13" name="Rectangle 4">
            <a:extLst>
              <a:ext uri="{FF2B5EF4-FFF2-40B4-BE49-F238E27FC236}">
                <a16:creationId xmlns:a16="http://schemas.microsoft.com/office/drawing/2014/main" id="{8AA93865-DF7D-7807-6694-15D243A02DD3}"/>
              </a:ext>
            </a:extLst>
          </p:cNvPr>
          <p:cNvSpPr/>
          <p:nvPr/>
        </p:nvSpPr>
        <p:spPr>
          <a:xfrm>
            <a:off x="7411229" y="4488489"/>
            <a:ext cx="2077234" cy="1440493"/>
          </a:xfrm>
          <a:prstGeom prst="roundRect">
            <a:avLst/>
          </a:prstGeom>
          <a:solidFill>
            <a:schemeClr val="accent4"/>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latin typeface="Aptos"/>
                <a:ea typeface="Verdana"/>
              </a:rPr>
              <a:t>Terri Wilkerson</a:t>
            </a:r>
            <a:endParaRPr lang="en-US"/>
          </a:p>
          <a:p>
            <a:pPr algn="ctr"/>
            <a:r>
              <a:rPr lang="en-US" sz="1600">
                <a:ea typeface="Verdana"/>
              </a:rPr>
              <a:t>E&amp;D Beneficiary Support</a:t>
            </a:r>
            <a:endParaRPr lang="en-US"/>
          </a:p>
        </p:txBody>
      </p:sp>
      <p:sp>
        <p:nvSpPr>
          <p:cNvPr id="14" name="Rectangle 4">
            <a:extLst>
              <a:ext uri="{FF2B5EF4-FFF2-40B4-BE49-F238E27FC236}">
                <a16:creationId xmlns:a16="http://schemas.microsoft.com/office/drawing/2014/main" id="{BEB7228A-C5AE-6D07-9FA2-A5189A33747D}"/>
              </a:ext>
            </a:extLst>
          </p:cNvPr>
          <p:cNvSpPr/>
          <p:nvPr/>
        </p:nvSpPr>
        <p:spPr>
          <a:xfrm>
            <a:off x="9676354" y="4488489"/>
            <a:ext cx="2202493" cy="1440493"/>
          </a:xfrm>
          <a:prstGeom prst="roundRect">
            <a:avLst/>
          </a:prstGeom>
          <a:solidFill>
            <a:schemeClr val="accent4"/>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latin typeface="Aptos"/>
                <a:ea typeface="Verdana"/>
              </a:rPr>
              <a:t>Estel Stringer</a:t>
            </a:r>
          </a:p>
          <a:p>
            <a:pPr algn="ctr"/>
            <a:r>
              <a:rPr lang="en-US" sz="1600">
                <a:ea typeface="Verdana"/>
              </a:rPr>
              <a:t>ID/DD Beneficiary Support</a:t>
            </a:r>
          </a:p>
        </p:txBody>
      </p:sp>
      <p:cxnSp>
        <p:nvCxnSpPr>
          <p:cNvPr id="16" name="Straight Arrow Connector 15">
            <a:extLst>
              <a:ext uri="{FF2B5EF4-FFF2-40B4-BE49-F238E27FC236}">
                <a16:creationId xmlns:a16="http://schemas.microsoft.com/office/drawing/2014/main" id="{9EF61C05-EC6E-530F-846F-1027ACAB130A}"/>
              </a:ext>
            </a:extLst>
          </p:cNvPr>
          <p:cNvCxnSpPr/>
          <p:nvPr/>
        </p:nvCxnSpPr>
        <p:spPr>
          <a:xfrm>
            <a:off x="2035478" y="2379943"/>
            <a:ext cx="7317288" cy="31315"/>
          </a:xfrm>
          <a:prstGeom prst="straightConnector1">
            <a:avLst/>
          </a:prstGeom>
          <a:ln w="57150"/>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A2C5B5BB-5A89-101F-9B03-0122AF9B3F76}"/>
              </a:ext>
            </a:extLst>
          </p:cNvPr>
          <p:cNvCxnSpPr/>
          <p:nvPr/>
        </p:nvCxnSpPr>
        <p:spPr>
          <a:xfrm>
            <a:off x="9331892" y="2421698"/>
            <a:ext cx="6262" cy="306890"/>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1326DC9E-27C6-64E2-1568-51CDACF48DD2}"/>
              </a:ext>
            </a:extLst>
          </p:cNvPr>
          <p:cNvCxnSpPr>
            <a:cxnSpLocks/>
          </p:cNvCxnSpPr>
          <p:nvPr/>
        </p:nvCxnSpPr>
        <p:spPr>
          <a:xfrm>
            <a:off x="5782850" y="2432137"/>
            <a:ext cx="6262" cy="296452"/>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15C855DE-D574-2C50-80EF-DF794202CB6E}"/>
              </a:ext>
            </a:extLst>
          </p:cNvPr>
          <p:cNvCxnSpPr>
            <a:cxnSpLocks/>
          </p:cNvCxnSpPr>
          <p:nvPr/>
        </p:nvCxnSpPr>
        <p:spPr>
          <a:xfrm flipH="1">
            <a:off x="2041742" y="2390382"/>
            <a:ext cx="14614" cy="327768"/>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1DE90F74-711D-824C-EFB6-AFEB251709F2}"/>
              </a:ext>
            </a:extLst>
          </p:cNvPr>
          <p:cNvCxnSpPr>
            <a:cxnSpLocks/>
          </p:cNvCxnSpPr>
          <p:nvPr/>
        </p:nvCxnSpPr>
        <p:spPr>
          <a:xfrm>
            <a:off x="1398740" y="4133587"/>
            <a:ext cx="6262" cy="359083"/>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965BDFB6-B214-37AB-AD9D-30F980410284}"/>
              </a:ext>
            </a:extLst>
          </p:cNvPr>
          <p:cNvCxnSpPr>
            <a:cxnSpLocks/>
          </p:cNvCxnSpPr>
          <p:nvPr/>
        </p:nvCxnSpPr>
        <p:spPr>
          <a:xfrm>
            <a:off x="3757808" y="4133587"/>
            <a:ext cx="6262" cy="348645"/>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F1B33C45-570F-D394-5A19-F776F1033B53}"/>
              </a:ext>
            </a:extLst>
          </p:cNvPr>
          <p:cNvCxnSpPr>
            <a:cxnSpLocks/>
          </p:cNvCxnSpPr>
          <p:nvPr/>
        </p:nvCxnSpPr>
        <p:spPr>
          <a:xfrm>
            <a:off x="6116876" y="4154464"/>
            <a:ext cx="6262" cy="338206"/>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36FDB5CD-8BCA-4F23-0A05-42A97B7D8A1F}"/>
              </a:ext>
            </a:extLst>
          </p:cNvPr>
          <p:cNvCxnSpPr>
            <a:cxnSpLocks/>
          </p:cNvCxnSpPr>
          <p:nvPr/>
        </p:nvCxnSpPr>
        <p:spPr>
          <a:xfrm>
            <a:off x="8434191" y="4154465"/>
            <a:ext cx="6262" cy="327768"/>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F97D3844-97BC-4BE4-12F4-946C0E1BF33E}"/>
              </a:ext>
            </a:extLst>
          </p:cNvPr>
          <p:cNvCxnSpPr>
            <a:cxnSpLocks/>
          </p:cNvCxnSpPr>
          <p:nvPr/>
        </p:nvCxnSpPr>
        <p:spPr>
          <a:xfrm>
            <a:off x="10772383" y="4144027"/>
            <a:ext cx="6263" cy="348643"/>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29" name="Rectangle: Rounded Corners 28">
            <a:extLst>
              <a:ext uri="{FF2B5EF4-FFF2-40B4-BE49-F238E27FC236}">
                <a16:creationId xmlns:a16="http://schemas.microsoft.com/office/drawing/2014/main" id="{26A3791E-DC51-CE00-8CFD-B4967B61D619}"/>
              </a:ext>
            </a:extLst>
          </p:cNvPr>
          <p:cNvSpPr/>
          <p:nvPr/>
        </p:nvSpPr>
        <p:spPr>
          <a:xfrm>
            <a:off x="331593" y="347484"/>
            <a:ext cx="4347487" cy="1299400"/>
          </a:xfrm>
          <a:prstGeom prst="roundRect">
            <a:avLst>
              <a:gd name="adj" fmla="val 11716"/>
            </a:avLst>
          </a:prstGeom>
          <a:solidFill>
            <a:srgbClr val="169DCC"/>
          </a:solidFill>
          <a:scene3d>
            <a:camera prst="orthographicFront"/>
            <a:lightRig rig="threePt" dir="t"/>
          </a:scene3d>
          <a:sp3d>
            <a:bevelT/>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endParaRPr lang="en-US"/>
          </a:p>
        </p:txBody>
      </p:sp>
      <p:sp>
        <p:nvSpPr>
          <p:cNvPr id="31" name="Rectangle: Rounded Corners 30">
            <a:extLst>
              <a:ext uri="{FF2B5EF4-FFF2-40B4-BE49-F238E27FC236}">
                <a16:creationId xmlns:a16="http://schemas.microsoft.com/office/drawing/2014/main" id="{53A53D25-D9B0-72BF-CEEB-15126A0105C4}"/>
              </a:ext>
            </a:extLst>
          </p:cNvPr>
          <p:cNvSpPr/>
          <p:nvPr/>
        </p:nvSpPr>
        <p:spPr>
          <a:xfrm>
            <a:off x="507371" y="463514"/>
            <a:ext cx="3995930" cy="1040243"/>
          </a:xfrm>
          <a:prstGeom prst="roundRect">
            <a:avLst>
              <a:gd name="adj" fmla="val 10000"/>
            </a:avLst>
          </a:prstGeom>
          <a:scene3d>
            <a:camera prst="orthographicFront"/>
            <a:lightRig rig="threePt" dir="t"/>
          </a:scene3d>
          <a:sp3d>
            <a:bevelT/>
          </a:sp3d>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3" name="Title 1">
            <a:extLst>
              <a:ext uri="{FF2B5EF4-FFF2-40B4-BE49-F238E27FC236}">
                <a16:creationId xmlns:a16="http://schemas.microsoft.com/office/drawing/2014/main" id="{8D62E49F-044C-6E7F-05F5-9362E9FB45CC}"/>
              </a:ext>
            </a:extLst>
          </p:cNvPr>
          <p:cNvSpPr txBox="1">
            <a:spLocks/>
          </p:cNvSpPr>
          <p:nvPr/>
        </p:nvSpPr>
        <p:spPr>
          <a:xfrm>
            <a:off x="-99982" y="391438"/>
            <a:ext cx="5210635" cy="11843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a:solidFill>
                  <a:schemeClr val="accent1">
                    <a:lumMod val="75000"/>
                  </a:schemeClr>
                </a:solidFill>
                <a:latin typeface="Times New Roman" panose="02020603050405020304" pitchFamily="18" charset="0"/>
                <a:cs typeface="Times New Roman" panose="02020603050405020304" pitchFamily="18" charset="0"/>
              </a:rPr>
              <a:t>LTSS Team</a:t>
            </a:r>
          </a:p>
        </p:txBody>
      </p:sp>
      <p:sp>
        <p:nvSpPr>
          <p:cNvPr id="2" name="Date Placeholder 1">
            <a:extLst>
              <a:ext uri="{FF2B5EF4-FFF2-40B4-BE49-F238E27FC236}">
                <a16:creationId xmlns:a16="http://schemas.microsoft.com/office/drawing/2014/main" id="{762F0184-CB19-2C43-CE72-F25BFCD35CF7}"/>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AB316CAE-ABE6-563F-8C72-2C63C1048E0F}"/>
              </a:ext>
            </a:extLst>
          </p:cNvPr>
          <p:cNvSpPr>
            <a:spLocks noGrp="1"/>
          </p:cNvSpPr>
          <p:nvPr>
            <p:ph type="sldNum" sz="quarter" idx="12"/>
          </p:nvPr>
        </p:nvSpPr>
        <p:spPr/>
        <p:txBody>
          <a:bodyPr/>
          <a:lstStyle/>
          <a:p>
            <a:fld id="{48FD3572-B86B-4083-B953-5D27BE9E57C8}" type="slidenum">
              <a:rPr lang="en-US" smtClean="0"/>
              <a:t>3</a:t>
            </a:fld>
            <a:endParaRPr lang="en-US"/>
          </a:p>
        </p:txBody>
      </p:sp>
    </p:spTree>
    <p:extLst>
      <p:ext uri="{BB962C8B-B14F-4D97-AF65-F5344CB8AC3E}">
        <p14:creationId xmlns:p14="http://schemas.microsoft.com/office/powerpoint/2010/main" val="1849674498"/>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D37F308-145C-EB71-12D5-5489F3B5C0A9}"/>
              </a:ext>
            </a:extLst>
          </p:cNvPr>
          <p:cNvSpPr txBox="1"/>
          <p:nvPr/>
        </p:nvSpPr>
        <p:spPr>
          <a:xfrm>
            <a:off x="331271" y="112192"/>
            <a:ext cx="4560584" cy="1128068"/>
          </a:xfrm>
          <a:prstGeom prst="rect">
            <a:avLst/>
          </a:prstGeom>
        </p:spPr>
        <p:txBody>
          <a:bodyPr vert="horz" lIns="91440" tIns="45720" rIns="91440" bIns="45720" rtlCol="0" anchor="ctr">
            <a:normAutofit/>
            <a:scene3d>
              <a:camera prst="orthographicFront"/>
              <a:lightRig rig="threePt" dir="t"/>
            </a:scene3d>
            <a:sp3d extrusionH="57150">
              <a:bevelT w="38100" h="38100"/>
            </a:sp3d>
          </a:bodyPr>
          <a:lstStyle/>
          <a:p>
            <a:pPr>
              <a:lnSpc>
                <a:spcPct val="90000"/>
              </a:lnSpc>
              <a:spcBef>
                <a:spcPct val="0"/>
              </a:spcBef>
              <a:spcAft>
                <a:spcPts val="600"/>
              </a:spcAft>
            </a:pPr>
            <a:r>
              <a:rPr lang="en-US" sz="3400" b="1">
                <a:solidFill>
                  <a:srgbClr val="79151C"/>
                </a:solidFill>
                <a:latin typeface="+mj-lt"/>
                <a:ea typeface="+mj-ea"/>
                <a:cs typeface="Times New Roman" panose="02020603050405020304" pitchFamily="18" charset="0"/>
              </a:rPr>
              <a:t>OIG &amp; Nurse Aide Abuse Registry Checks</a:t>
            </a:r>
          </a:p>
        </p:txBody>
      </p:sp>
      <p:sp>
        <p:nvSpPr>
          <p:cNvPr id="7" name="TextBox 6">
            <a:extLst>
              <a:ext uri="{FF2B5EF4-FFF2-40B4-BE49-F238E27FC236}">
                <a16:creationId xmlns:a16="http://schemas.microsoft.com/office/drawing/2014/main" id="{2502F87D-9645-9369-1585-2521C2DF6816}"/>
              </a:ext>
            </a:extLst>
          </p:cNvPr>
          <p:cNvSpPr txBox="1"/>
          <p:nvPr/>
        </p:nvSpPr>
        <p:spPr>
          <a:xfrm>
            <a:off x="929374" y="6050082"/>
            <a:ext cx="4447842" cy="369332"/>
          </a:xfrm>
          <a:prstGeom prst="rect">
            <a:avLst/>
          </a:prstGeom>
          <a:solidFill>
            <a:srgbClr val="FDEEE3"/>
          </a:solidFill>
          <a:ln>
            <a:solidFill>
              <a:srgbClr val="79151C"/>
            </a:solidFill>
          </a:ln>
        </p:spPr>
        <p:txBody>
          <a:bodyPr wrap="square">
            <a:spAutoFit/>
          </a:bodyPr>
          <a:lstStyle/>
          <a:p>
            <a:pPr marL="0" marR="0"/>
            <a:r>
              <a:rPr lang="en-US" sz="1800" b="1">
                <a:solidFill>
                  <a:srgbClr val="800000"/>
                </a:solidFill>
                <a:effectLst/>
                <a:latin typeface="Aptos" panose="020B0004020202020204" pitchFamily="34" charset="0"/>
                <a:ea typeface="Aptos" panose="020B0004020202020204" pitchFamily="34" charset="0"/>
                <a:cs typeface="Aptos" panose="020B0004020202020204" pitchFamily="34" charset="0"/>
              </a:rPr>
              <a:t>OIG Link: </a:t>
            </a:r>
            <a:r>
              <a:rPr lang="en-US" sz="1800" b="1" u="sng">
                <a:solidFill>
                  <a:srgbClr val="800000"/>
                </a:solidFill>
                <a:effectLst/>
                <a:latin typeface="Aptos" panose="020B0004020202020204" pitchFamily="34" charset="0"/>
                <a:ea typeface="Aptos" panose="020B0004020202020204" pitchFamily="34" charset="0"/>
                <a:cs typeface="Aptos" panose="020B0004020202020204" pitchFamily="34" charset="0"/>
                <a:hlinkClick r:id="rId3">
                  <a:extLst>
                    <a:ext uri="{A12FA001-AC4F-418D-AE19-62706E023703}">
                      <ahyp:hlinkClr xmlns:ahyp="http://schemas.microsoft.com/office/drawing/2018/hyperlinkcolor" val="tx"/>
                    </a:ext>
                  </a:extLst>
                </a:hlinkClick>
              </a:rPr>
              <a:t>https://exclusions.oig.hhs.gov/</a:t>
            </a:r>
            <a:endParaRPr lang="en-US" sz="1800" b="1">
              <a:solidFill>
                <a:srgbClr val="800000"/>
              </a:solidFill>
              <a:effectLst/>
              <a:latin typeface="Aptos" panose="020B0004020202020204" pitchFamily="34" charset="0"/>
              <a:ea typeface="Aptos" panose="020B0004020202020204" pitchFamily="34" charset="0"/>
              <a:cs typeface="Aptos" panose="020B0004020202020204" pitchFamily="34" charset="0"/>
            </a:endParaRPr>
          </a:p>
        </p:txBody>
      </p:sp>
      <p:sp>
        <p:nvSpPr>
          <p:cNvPr id="9" name="TextBox 8">
            <a:extLst>
              <a:ext uri="{FF2B5EF4-FFF2-40B4-BE49-F238E27FC236}">
                <a16:creationId xmlns:a16="http://schemas.microsoft.com/office/drawing/2014/main" id="{87F2C214-62A0-3DE7-035E-F664A2F2430C}"/>
              </a:ext>
            </a:extLst>
          </p:cNvPr>
          <p:cNvSpPr txBox="1"/>
          <p:nvPr/>
        </p:nvSpPr>
        <p:spPr>
          <a:xfrm>
            <a:off x="5799496" y="6050082"/>
            <a:ext cx="4606920" cy="369332"/>
          </a:xfrm>
          <a:prstGeom prst="rect">
            <a:avLst/>
          </a:prstGeom>
          <a:solidFill>
            <a:srgbClr val="FDEEE3"/>
          </a:solidFill>
          <a:ln>
            <a:solidFill>
              <a:srgbClr val="79151C"/>
            </a:solidFill>
          </a:ln>
        </p:spPr>
        <p:txBody>
          <a:bodyPr wrap="square">
            <a:spAutoFit/>
          </a:bodyPr>
          <a:lstStyle/>
          <a:p>
            <a:pPr marL="0" marR="0"/>
            <a:r>
              <a:rPr lang="en-US" sz="1800" b="1">
                <a:solidFill>
                  <a:srgbClr val="800000"/>
                </a:solidFill>
                <a:effectLst/>
                <a:latin typeface="+mj-lt"/>
                <a:ea typeface="Aptos" panose="020B0004020202020204" pitchFamily="34" charset="0"/>
                <a:cs typeface="Aptos" panose="020B0004020202020204" pitchFamily="34" charset="0"/>
              </a:rPr>
              <a:t>NAAR Link:  </a:t>
            </a:r>
            <a:r>
              <a:rPr lang="en-US" sz="1800" b="1">
                <a:solidFill>
                  <a:srgbClr val="800000"/>
                </a:solidFill>
                <a:effectLst/>
                <a:latin typeface="+mj-lt"/>
                <a:ea typeface="Aptos" panose="020B0004020202020204" pitchFamily="34" charset="0"/>
                <a:cs typeface="Aptos" panose="020B0004020202020204" pitchFamily="34" charset="0"/>
                <a:hlinkClick r:id="rId4">
                  <a:extLst>
                    <a:ext uri="{A12FA001-AC4F-418D-AE19-62706E023703}">
                      <ahyp:hlinkClr xmlns:ahyp="http://schemas.microsoft.com/office/drawing/2018/hyperlinkcolor" val="tx"/>
                    </a:ext>
                  </a:extLst>
                </a:hlinkClick>
              </a:rPr>
              <a:t>https://ms.tmutest.com/search</a:t>
            </a:r>
            <a:endParaRPr lang="en-US" sz="1800">
              <a:solidFill>
                <a:srgbClr val="800000"/>
              </a:solidFill>
              <a:effectLst/>
              <a:latin typeface="Aptos" panose="020B0004020202020204" pitchFamily="34" charset="0"/>
              <a:ea typeface="Aptos" panose="020B0004020202020204" pitchFamily="34" charset="0"/>
              <a:cs typeface="Aptos" panose="020B0004020202020204" pitchFamily="34" charset="0"/>
            </a:endParaRPr>
          </a:p>
        </p:txBody>
      </p:sp>
      <p:graphicFrame>
        <p:nvGraphicFramePr>
          <p:cNvPr id="13" name="TextBox 4">
            <a:extLst>
              <a:ext uri="{FF2B5EF4-FFF2-40B4-BE49-F238E27FC236}">
                <a16:creationId xmlns:a16="http://schemas.microsoft.com/office/drawing/2014/main" id="{19DE6EB9-7131-2ECA-1492-98C50A214F20}"/>
              </a:ext>
            </a:extLst>
          </p:cNvPr>
          <p:cNvGraphicFramePr/>
          <p:nvPr>
            <p:extLst>
              <p:ext uri="{D42A27DB-BD31-4B8C-83A1-F6EECF244321}">
                <p14:modId xmlns:p14="http://schemas.microsoft.com/office/powerpoint/2010/main" val="3516988497"/>
              </p:ext>
            </p:extLst>
          </p:nvPr>
        </p:nvGraphicFramePr>
        <p:xfrm>
          <a:off x="331271" y="1240260"/>
          <a:ext cx="11290953" cy="462012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Date Placeholder 1">
            <a:extLst>
              <a:ext uri="{FF2B5EF4-FFF2-40B4-BE49-F238E27FC236}">
                <a16:creationId xmlns:a16="http://schemas.microsoft.com/office/drawing/2014/main" id="{C8116DD0-F91D-E295-5E73-65A7A64B25E5}"/>
              </a:ext>
            </a:extLst>
          </p:cNvPr>
          <p:cNvSpPr>
            <a:spLocks noGrp="1"/>
          </p:cNvSpPr>
          <p:nvPr>
            <p:ph type="dt" sz="half" idx="10"/>
          </p:nvPr>
        </p:nvSpPr>
        <p:spPr/>
        <p:txBody>
          <a:bodyPr/>
          <a:lstStyle/>
          <a:p>
            <a:r>
              <a:rPr lang="en-US"/>
              <a:t>7/21/2026</a:t>
            </a:r>
          </a:p>
        </p:txBody>
      </p:sp>
      <p:sp>
        <p:nvSpPr>
          <p:cNvPr id="5" name="Slide Number Placeholder 4">
            <a:extLst>
              <a:ext uri="{FF2B5EF4-FFF2-40B4-BE49-F238E27FC236}">
                <a16:creationId xmlns:a16="http://schemas.microsoft.com/office/drawing/2014/main" id="{A07B0883-347B-FEA1-89DF-15DF06EEC194}"/>
              </a:ext>
            </a:extLst>
          </p:cNvPr>
          <p:cNvSpPr>
            <a:spLocks noGrp="1"/>
          </p:cNvSpPr>
          <p:nvPr>
            <p:ph type="sldNum" sz="quarter" idx="12"/>
          </p:nvPr>
        </p:nvSpPr>
        <p:spPr/>
        <p:txBody>
          <a:bodyPr/>
          <a:lstStyle/>
          <a:p>
            <a:fld id="{48FD3572-B86B-4083-B953-5D27BE9E57C8}" type="slidenum">
              <a:rPr lang="en-US" smtClean="0"/>
              <a:t>30</a:t>
            </a:fld>
            <a:endParaRPr lang="en-US"/>
          </a:p>
        </p:txBody>
      </p:sp>
    </p:spTree>
    <p:extLst>
      <p:ext uri="{BB962C8B-B14F-4D97-AF65-F5344CB8AC3E}">
        <p14:creationId xmlns:p14="http://schemas.microsoft.com/office/powerpoint/2010/main" val="845797822"/>
      </p:ext>
    </p:extLst>
  </p:cSld>
  <p:clrMapOvr>
    <a:masterClrMapping/>
  </p:clrMapOvr>
  <p:transition spd="slow">
    <p:cove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descr="Bank">
            <a:extLst>
              <a:ext uri="{FF2B5EF4-FFF2-40B4-BE49-F238E27FC236}">
                <a16:creationId xmlns:a16="http://schemas.microsoft.com/office/drawing/2014/main" id="{82D06BD0-80E9-B868-1636-4FD5D5AC11D5}"/>
              </a:ext>
            </a:extLst>
          </p:cNvPr>
          <p:cNvSpPr/>
          <p:nvPr/>
        </p:nvSpPr>
        <p:spPr>
          <a:xfrm>
            <a:off x="2697472" y="1771943"/>
            <a:ext cx="1309173" cy="1126712"/>
          </a:xfrm>
          <a:prstGeom prst="rect">
            <a:avLst/>
          </a:prstGeom>
          <a:blipFill>
            <a:blip>
              <a:duotone>
                <a:prstClr val="black"/>
                <a:schemeClr val="accent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p:spPr>
        <p:style>
          <a:lnRef idx="2">
            <a:schemeClr val="lt1">
              <a:alpha val="0"/>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10" name="Freeform: Shape 9">
            <a:extLst>
              <a:ext uri="{FF2B5EF4-FFF2-40B4-BE49-F238E27FC236}">
                <a16:creationId xmlns:a16="http://schemas.microsoft.com/office/drawing/2014/main" id="{5E9AD807-E503-757C-4448-4F8BBB4832DF}"/>
              </a:ext>
            </a:extLst>
          </p:cNvPr>
          <p:cNvSpPr/>
          <p:nvPr/>
        </p:nvSpPr>
        <p:spPr>
          <a:xfrm>
            <a:off x="934443" y="3293098"/>
            <a:ext cx="4793117" cy="2896687"/>
          </a:xfrm>
          <a:custGeom>
            <a:avLst/>
            <a:gdLst>
              <a:gd name="connsiteX0" fmla="*/ 0 w 4851056"/>
              <a:gd name="connsiteY0" fmla="*/ 0 h 744833"/>
              <a:gd name="connsiteX1" fmla="*/ 4851056 w 4851056"/>
              <a:gd name="connsiteY1" fmla="*/ 0 h 744833"/>
              <a:gd name="connsiteX2" fmla="*/ 4851056 w 4851056"/>
              <a:gd name="connsiteY2" fmla="*/ 744833 h 744833"/>
              <a:gd name="connsiteX3" fmla="*/ 0 w 4851056"/>
              <a:gd name="connsiteY3" fmla="*/ 744833 h 744833"/>
              <a:gd name="connsiteX4" fmla="*/ 0 w 4851056"/>
              <a:gd name="connsiteY4" fmla="*/ 0 h 744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1056" h="744833">
                <a:moveTo>
                  <a:pt x="0" y="0"/>
                </a:moveTo>
                <a:lnTo>
                  <a:pt x="4851056" y="0"/>
                </a:lnTo>
                <a:lnTo>
                  <a:pt x="4851056" y="744833"/>
                </a:lnTo>
                <a:lnTo>
                  <a:pt x="0" y="74483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solidFill>
                  <a:srgbClr val="79151C"/>
                </a:solidFill>
                <a:latin typeface="+mj-lt"/>
              </a:rPr>
              <a:t>Establish and </a:t>
            </a:r>
            <a:r>
              <a:rPr lang="en-US" sz="2400" b="1" i="1" u="sng" kern="1200">
                <a:solidFill>
                  <a:srgbClr val="79151C"/>
                </a:solidFill>
                <a:latin typeface="+mj-lt"/>
              </a:rPr>
              <a:t>maintain</a:t>
            </a:r>
            <a:r>
              <a:rPr lang="en-US" sz="2400" kern="1200">
                <a:solidFill>
                  <a:srgbClr val="79151C"/>
                </a:solidFill>
                <a:latin typeface="+mj-lt"/>
              </a:rPr>
              <a:t> a business line of credit for business operations from either a financial institution licensed to conduct banking or other Financial Deposit Insurance Corporation (FDIC) or National Credit Union Administration (NCUA) insured financial institutions. </a:t>
            </a:r>
          </a:p>
        </p:txBody>
      </p:sp>
      <p:sp>
        <p:nvSpPr>
          <p:cNvPr id="11" name="Rectangle 10" descr="Bank Check">
            <a:extLst>
              <a:ext uri="{FF2B5EF4-FFF2-40B4-BE49-F238E27FC236}">
                <a16:creationId xmlns:a16="http://schemas.microsoft.com/office/drawing/2014/main" id="{3AB34589-D884-926B-FFBA-543D1CA5D061}"/>
              </a:ext>
            </a:extLst>
          </p:cNvPr>
          <p:cNvSpPr/>
          <p:nvPr/>
        </p:nvSpPr>
        <p:spPr>
          <a:xfrm>
            <a:off x="8089446" y="1556841"/>
            <a:ext cx="1706638" cy="1736257"/>
          </a:xfrm>
          <a:prstGeom prst="rect">
            <a:avLst/>
          </a:prstGeom>
          <a:blipFill>
            <a:blip>
              <a:duotone>
                <a:prstClr val="black"/>
                <a:schemeClr val="accent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style>
          <a:lnRef idx="2">
            <a:schemeClr val="lt1">
              <a:alpha val="0"/>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en-US"/>
          </a:p>
        </p:txBody>
      </p:sp>
      <p:sp>
        <p:nvSpPr>
          <p:cNvPr id="13" name="Freeform: Shape 12">
            <a:extLst>
              <a:ext uri="{FF2B5EF4-FFF2-40B4-BE49-F238E27FC236}">
                <a16:creationId xmlns:a16="http://schemas.microsoft.com/office/drawing/2014/main" id="{3C388518-2D85-3468-F336-2D81BB663957}"/>
              </a:ext>
            </a:extLst>
          </p:cNvPr>
          <p:cNvSpPr/>
          <p:nvPr/>
        </p:nvSpPr>
        <p:spPr>
          <a:xfrm>
            <a:off x="6747473" y="3293098"/>
            <a:ext cx="4510084" cy="2331082"/>
          </a:xfrm>
          <a:custGeom>
            <a:avLst/>
            <a:gdLst>
              <a:gd name="connsiteX0" fmla="*/ 0 w 4564602"/>
              <a:gd name="connsiteY0" fmla="*/ 0 h 1707540"/>
              <a:gd name="connsiteX1" fmla="*/ 4564602 w 4564602"/>
              <a:gd name="connsiteY1" fmla="*/ 0 h 1707540"/>
              <a:gd name="connsiteX2" fmla="*/ 4564602 w 4564602"/>
              <a:gd name="connsiteY2" fmla="*/ 1707540 h 1707540"/>
              <a:gd name="connsiteX3" fmla="*/ 0 w 4564602"/>
              <a:gd name="connsiteY3" fmla="*/ 1707540 h 1707540"/>
              <a:gd name="connsiteX4" fmla="*/ 0 w 4564602"/>
              <a:gd name="connsiteY4" fmla="*/ 0 h 1707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4602" h="1707540">
                <a:moveTo>
                  <a:pt x="0" y="0"/>
                </a:moveTo>
                <a:lnTo>
                  <a:pt x="4564602" y="0"/>
                </a:lnTo>
                <a:lnTo>
                  <a:pt x="4564602" y="1707540"/>
                </a:lnTo>
                <a:lnTo>
                  <a:pt x="0" y="17075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solidFill>
                  <a:srgbClr val="79151C"/>
                </a:solidFill>
              </a:rPr>
              <a:t>The approval amount for the business line of credit must be enough to cover operational costs/expenditures for at least three (3) months at all branch locations.</a:t>
            </a:r>
          </a:p>
        </p:txBody>
      </p:sp>
      <p:sp>
        <p:nvSpPr>
          <p:cNvPr id="3" name="TextBox 2">
            <a:extLst>
              <a:ext uri="{FF2B5EF4-FFF2-40B4-BE49-F238E27FC236}">
                <a16:creationId xmlns:a16="http://schemas.microsoft.com/office/drawing/2014/main" id="{F279C9A0-811B-EF69-0DDB-3BBF2B595470}"/>
              </a:ext>
            </a:extLst>
          </p:cNvPr>
          <p:cNvSpPr txBox="1"/>
          <p:nvPr/>
        </p:nvSpPr>
        <p:spPr>
          <a:xfrm>
            <a:off x="3260736" y="439950"/>
            <a:ext cx="5670527" cy="769441"/>
          </a:xfrm>
          <a:prstGeom prst="rect">
            <a:avLst/>
          </a:prstGeom>
          <a:noFill/>
        </p:spPr>
        <p:txBody>
          <a:bodyPr wrap="none" rtlCol="0">
            <a:spAutoFit/>
            <a:scene3d>
              <a:camera prst="orthographicFront"/>
              <a:lightRig rig="threePt" dir="t"/>
            </a:scene3d>
            <a:sp3d extrusionH="57150">
              <a:bevelT w="38100" h="38100"/>
            </a:sp3d>
          </a:bodyPr>
          <a:lstStyle/>
          <a:p>
            <a:r>
              <a:rPr lang="en-US" sz="4400" b="1">
                <a:solidFill>
                  <a:srgbClr val="79151C"/>
                </a:solidFill>
                <a:latin typeface="+mj-lt"/>
              </a:rPr>
              <a:t>Business Line of Credit</a:t>
            </a:r>
          </a:p>
        </p:txBody>
      </p:sp>
      <p:pic>
        <p:nvPicPr>
          <p:cNvPr id="4" name="More Info Pic">
            <a:extLst>
              <a:ext uri="{FF2B5EF4-FFF2-40B4-BE49-F238E27FC236}">
                <a16:creationId xmlns:a16="http://schemas.microsoft.com/office/drawing/2014/main" id="{68B63B95-28C2-B7C8-B20D-E219BA1A682D}"/>
              </a:ext>
            </a:extLst>
          </p:cNvPr>
          <p:cNvPicPr>
            <a:picLocks noChangeAspect="1"/>
          </p:cNvPicPr>
          <p:nvPr/>
        </p:nvPicPr>
        <p:blipFill>
          <a:blip r:embed="rId5"/>
          <a:stretch>
            <a:fillRect/>
          </a:stretch>
        </p:blipFill>
        <p:spPr>
          <a:xfrm>
            <a:off x="130787" y="111473"/>
            <a:ext cx="1607311" cy="879167"/>
          </a:xfrm>
          <a:prstGeom prst="rect">
            <a:avLst/>
          </a:prstGeom>
        </p:spPr>
      </p:pic>
      <p:sp>
        <p:nvSpPr>
          <p:cNvPr id="5" name="More Info Text">
            <a:extLst>
              <a:ext uri="{FF2B5EF4-FFF2-40B4-BE49-F238E27FC236}">
                <a16:creationId xmlns:a16="http://schemas.microsoft.com/office/drawing/2014/main" id="{E0C0C348-574B-78AC-9806-EF5DCD9B6824}"/>
              </a:ext>
            </a:extLst>
          </p:cNvPr>
          <p:cNvSpPr/>
          <p:nvPr/>
        </p:nvSpPr>
        <p:spPr>
          <a:xfrm>
            <a:off x="2054005" y="985781"/>
            <a:ext cx="7339913" cy="3188156"/>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Prior to the implementation of MESA, newly enrolling providers were required to establish a business line of credit.</a:t>
            </a:r>
          </a:p>
          <a:p>
            <a:r>
              <a:rPr lang="en-US">
                <a:latin typeface="+mj-lt"/>
              </a:rPr>
              <a:t>With updates to the Administrative Code, all E&amp;D providers are required to establish and now maintain a business line of credit for operations as proof of financial solvency.</a:t>
            </a:r>
          </a:p>
          <a:p>
            <a:r>
              <a:rPr lang="en-US">
                <a:latin typeface="+mj-lt"/>
              </a:rPr>
              <a:t>To ensure continuity of business operations and member services, providers must maintain a line of credit available to use in the event that there are reimbursement delays in claims processing with the Division of Medicaid. The line of credit will ensure that your agency can continue payroll processes.</a:t>
            </a:r>
          </a:p>
        </p:txBody>
      </p:sp>
      <p:sp>
        <p:nvSpPr>
          <p:cNvPr id="7" name="Date Placeholder 6">
            <a:extLst>
              <a:ext uri="{FF2B5EF4-FFF2-40B4-BE49-F238E27FC236}">
                <a16:creationId xmlns:a16="http://schemas.microsoft.com/office/drawing/2014/main" id="{628B7785-ABF9-B851-2C2D-D2ABBD193528}"/>
              </a:ext>
            </a:extLst>
          </p:cNvPr>
          <p:cNvSpPr>
            <a:spLocks noGrp="1"/>
          </p:cNvSpPr>
          <p:nvPr>
            <p:ph type="dt" sz="half" idx="10"/>
          </p:nvPr>
        </p:nvSpPr>
        <p:spPr/>
        <p:txBody>
          <a:bodyPr/>
          <a:lstStyle/>
          <a:p>
            <a:r>
              <a:rPr lang="en-US"/>
              <a:t>7/21/2026</a:t>
            </a:r>
          </a:p>
        </p:txBody>
      </p:sp>
      <p:sp>
        <p:nvSpPr>
          <p:cNvPr id="6" name="Slide Number Placeholder 5">
            <a:extLst>
              <a:ext uri="{FF2B5EF4-FFF2-40B4-BE49-F238E27FC236}">
                <a16:creationId xmlns:a16="http://schemas.microsoft.com/office/drawing/2014/main" id="{7B9C5631-DC31-A722-4BD9-D01F6D2DF69D}"/>
              </a:ext>
            </a:extLst>
          </p:cNvPr>
          <p:cNvSpPr>
            <a:spLocks noGrp="1"/>
          </p:cNvSpPr>
          <p:nvPr>
            <p:ph type="sldNum" sz="quarter" idx="12"/>
          </p:nvPr>
        </p:nvSpPr>
        <p:spPr/>
        <p:txBody>
          <a:bodyPr/>
          <a:lstStyle/>
          <a:p>
            <a:fld id="{48FD3572-B86B-4083-B953-5D27BE9E57C8}" type="slidenum">
              <a:rPr lang="en-US" smtClean="0"/>
              <a:t>31</a:t>
            </a:fld>
            <a:endParaRPr lang="en-US"/>
          </a:p>
        </p:txBody>
      </p:sp>
    </p:spTree>
    <p:extLst>
      <p:ext uri="{BB962C8B-B14F-4D97-AF65-F5344CB8AC3E}">
        <p14:creationId xmlns:p14="http://schemas.microsoft.com/office/powerpoint/2010/main" val="1351461128"/>
      </p:ext>
    </p:extLst>
  </p:cSld>
  <p:clrMapOvr>
    <a:masterClrMapping/>
  </p:clrMapOvr>
  <p:transition spd="slow">
    <p:cover/>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5" grpId="0" animBg="1"/>
      <p:bldP spid="5"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A47FEB4-1294-ABC9-FA0F-7931DC145CB1}"/>
              </a:ext>
            </a:extLst>
          </p:cNvPr>
          <p:cNvSpPr txBox="1"/>
          <p:nvPr/>
        </p:nvSpPr>
        <p:spPr>
          <a:xfrm>
            <a:off x="86627" y="136797"/>
            <a:ext cx="11617694" cy="777604"/>
          </a:xfrm>
          <a:prstGeom prst="rect">
            <a:avLst/>
          </a:prstGeom>
        </p:spPr>
        <p:txBody>
          <a:bodyPr vert="horz" lIns="91440" tIns="45720" rIns="91440" bIns="45720" rtlCol="0" anchor="t">
            <a:normAutofit fontScale="92500"/>
          </a:bodyPr>
          <a:lstStyle/>
          <a:p>
            <a:pPr>
              <a:lnSpc>
                <a:spcPct val="90000"/>
              </a:lnSpc>
              <a:spcAft>
                <a:spcPts val="600"/>
              </a:spcAft>
            </a:pPr>
            <a:r>
              <a:rPr lang="en-US" sz="2000" b="1">
                <a:solidFill>
                  <a:srgbClr val="800000"/>
                </a:solidFill>
              </a:rPr>
              <a:t>There are key differences of a business line of credit and a business loan. A loan is a one-time disbursement, whereas a line of credit is revolving and you only pay interest on the amount you draw.</a:t>
            </a:r>
          </a:p>
        </p:txBody>
      </p:sp>
      <p:graphicFrame>
        <p:nvGraphicFramePr>
          <p:cNvPr id="16" name="Diagram 15">
            <a:extLst>
              <a:ext uri="{FF2B5EF4-FFF2-40B4-BE49-F238E27FC236}">
                <a16:creationId xmlns:a16="http://schemas.microsoft.com/office/drawing/2014/main" id="{206A081A-ACA5-21C6-766B-DC414DDAC205}"/>
              </a:ext>
            </a:extLst>
          </p:cNvPr>
          <p:cNvGraphicFramePr/>
          <p:nvPr>
            <p:extLst>
              <p:ext uri="{D42A27DB-BD31-4B8C-83A1-F6EECF244321}">
                <p14:modId xmlns:p14="http://schemas.microsoft.com/office/powerpoint/2010/main" val="263239817"/>
              </p:ext>
            </p:extLst>
          </p:nvPr>
        </p:nvGraphicFramePr>
        <p:xfrm>
          <a:off x="153909" y="914401"/>
          <a:ext cx="11832752" cy="55044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9" name="Graphic 28" descr="Dollar with solid fill">
            <a:extLst>
              <a:ext uri="{FF2B5EF4-FFF2-40B4-BE49-F238E27FC236}">
                <a16:creationId xmlns:a16="http://schemas.microsoft.com/office/drawing/2014/main" id="{7268703A-EA1D-B508-06FA-5DA717F524A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97255" y="1975919"/>
            <a:ext cx="914400" cy="914400"/>
          </a:xfrm>
          <a:prstGeom prst="rect">
            <a:avLst/>
          </a:prstGeom>
        </p:spPr>
      </p:pic>
      <p:pic>
        <p:nvPicPr>
          <p:cNvPr id="33" name="Graphic 32" descr="Register with solid fill">
            <a:extLst>
              <a:ext uri="{FF2B5EF4-FFF2-40B4-BE49-F238E27FC236}">
                <a16:creationId xmlns:a16="http://schemas.microsoft.com/office/drawing/2014/main" id="{9F6F4BEB-BEEC-54C3-1EBF-AFB49DAE74C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14951" y="4909242"/>
            <a:ext cx="914400" cy="914400"/>
          </a:xfrm>
          <a:prstGeom prst="rect">
            <a:avLst/>
          </a:prstGeom>
        </p:spPr>
      </p:pic>
      <p:sp>
        <p:nvSpPr>
          <p:cNvPr id="4" name="Date Placeholder 3">
            <a:extLst>
              <a:ext uri="{FF2B5EF4-FFF2-40B4-BE49-F238E27FC236}">
                <a16:creationId xmlns:a16="http://schemas.microsoft.com/office/drawing/2014/main" id="{D1F8E585-4335-44C8-4942-7A2EAEB56EFA}"/>
              </a:ext>
            </a:extLst>
          </p:cNvPr>
          <p:cNvSpPr>
            <a:spLocks noGrp="1"/>
          </p:cNvSpPr>
          <p:nvPr>
            <p:ph type="dt" sz="half" idx="10"/>
          </p:nvPr>
        </p:nvSpPr>
        <p:spPr/>
        <p:txBody>
          <a:bodyPr/>
          <a:lstStyle/>
          <a:p>
            <a:r>
              <a:rPr lang="en-US"/>
              <a:t>7/21/2026</a:t>
            </a:r>
          </a:p>
        </p:txBody>
      </p:sp>
      <p:sp>
        <p:nvSpPr>
          <p:cNvPr id="5" name="Slide Number Placeholder 4">
            <a:extLst>
              <a:ext uri="{FF2B5EF4-FFF2-40B4-BE49-F238E27FC236}">
                <a16:creationId xmlns:a16="http://schemas.microsoft.com/office/drawing/2014/main" id="{ECF4A4B3-A9BE-9296-0892-1D32727E23F4}"/>
              </a:ext>
            </a:extLst>
          </p:cNvPr>
          <p:cNvSpPr>
            <a:spLocks noGrp="1"/>
          </p:cNvSpPr>
          <p:nvPr>
            <p:ph type="sldNum" sz="quarter" idx="12"/>
          </p:nvPr>
        </p:nvSpPr>
        <p:spPr/>
        <p:txBody>
          <a:bodyPr/>
          <a:lstStyle/>
          <a:p>
            <a:fld id="{48FD3572-B86B-4083-B953-5D27BE9E57C8}" type="slidenum">
              <a:rPr lang="en-US" smtClean="0"/>
              <a:t>32</a:t>
            </a:fld>
            <a:endParaRPr lang="en-US"/>
          </a:p>
        </p:txBody>
      </p:sp>
      <p:pic>
        <p:nvPicPr>
          <p:cNvPr id="2" name="More Info Pic">
            <a:extLst>
              <a:ext uri="{FF2B5EF4-FFF2-40B4-BE49-F238E27FC236}">
                <a16:creationId xmlns:a16="http://schemas.microsoft.com/office/drawing/2014/main" id="{E802DDB4-E356-A09E-FB46-C25283674AA1}"/>
              </a:ext>
            </a:extLst>
          </p:cNvPr>
          <p:cNvPicPr>
            <a:picLocks noChangeAspect="1"/>
          </p:cNvPicPr>
          <p:nvPr/>
        </p:nvPicPr>
        <p:blipFill>
          <a:blip r:embed="rId10"/>
          <a:stretch>
            <a:fillRect/>
          </a:stretch>
        </p:blipFill>
        <p:spPr>
          <a:xfrm>
            <a:off x="9693146" y="6099082"/>
            <a:ext cx="1169328" cy="639599"/>
          </a:xfrm>
          <a:prstGeom prst="rect">
            <a:avLst/>
          </a:prstGeom>
        </p:spPr>
      </p:pic>
      <p:sp>
        <p:nvSpPr>
          <p:cNvPr id="6" name="More Info Text">
            <a:extLst>
              <a:ext uri="{FF2B5EF4-FFF2-40B4-BE49-F238E27FC236}">
                <a16:creationId xmlns:a16="http://schemas.microsoft.com/office/drawing/2014/main" id="{5BDDF193-E122-21F5-1F9D-350CBCCC110B}"/>
              </a:ext>
            </a:extLst>
          </p:cNvPr>
          <p:cNvSpPr/>
          <p:nvPr/>
        </p:nvSpPr>
        <p:spPr>
          <a:xfrm>
            <a:off x="5789558" y="1171669"/>
            <a:ext cx="6105187" cy="3110817"/>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US">
                <a:latin typeface="+mj-lt"/>
              </a:rPr>
              <a:t>Some may confuse a business loan as a business line of credit. A business loan is a one-time disbursement with fixed month payments until the loan is paid back in full with interest. A line of credit is revolving. You can draw funds as needed and repay only the amount drawn. Once the amount drawn is repaid, the funds become available to borrow again. Business loans does not meet the requirement for business line of credit. </a:t>
            </a:r>
          </a:p>
        </p:txBody>
      </p:sp>
    </p:spTree>
    <p:extLst>
      <p:ext uri="{BB962C8B-B14F-4D97-AF65-F5344CB8AC3E}">
        <p14:creationId xmlns:p14="http://schemas.microsoft.com/office/powerpoint/2010/main" val="1316147925"/>
      </p:ext>
    </p:extLst>
  </p:cSld>
  <p:clrMapOvr>
    <a:masterClrMapping/>
  </p:clrMapOvr>
  <p:transition spd="slow">
    <p:cove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P spid="6"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34AB5-1557-BD7D-0A35-DB89133826EE}"/>
            </a:ext>
          </a:extLst>
        </p:cNvPr>
        <p:cNvGrpSpPr/>
        <p:nvPr/>
      </p:nvGrpSpPr>
      <p:grpSpPr>
        <a:xfrm>
          <a:off x="0" y="0"/>
          <a:ext cx="0" cy="0"/>
          <a:chOff x="0" y="0"/>
          <a:chExt cx="0" cy="0"/>
        </a:xfrm>
      </p:grpSpPr>
      <p:sp>
        <p:nvSpPr>
          <p:cNvPr id="9" name="Rectangle: Rounded Corners 4">
            <a:extLst>
              <a:ext uri="{FF2B5EF4-FFF2-40B4-BE49-F238E27FC236}">
                <a16:creationId xmlns:a16="http://schemas.microsoft.com/office/drawing/2014/main" id="{1FA30518-5FD0-E17C-4B08-9E72B77FDE6F}"/>
              </a:ext>
            </a:extLst>
          </p:cNvPr>
          <p:cNvSpPr txBox="1"/>
          <p:nvPr/>
        </p:nvSpPr>
        <p:spPr>
          <a:xfrm>
            <a:off x="542727" y="613654"/>
            <a:ext cx="5267720" cy="947634"/>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defTabSz="1200150">
              <a:lnSpc>
                <a:spcPct val="90000"/>
              </a:lnSpc>
              <a:spcBef>
                <a:spcPct val="0"/>
              </a:spcBef>
              <a:spcAft>
                <a:spcPct val="35000"/>
              </a:spcAft>
              <a:buNone/>
            </a:pPr>
            <a:r>
              <a:rPr lang="en-US" sz="4400" b="1">
                <a:solidFill>
                  <a:srgbClr val="800000"/>
                </a:solidFill>
                <a:latin typeface="+mj-lt"/>
                <a:cs typeface="Times New Roman" panose="02020603050405020304" pitchFamily="18" charset="0"/>
              </a:rPr>
              <a:t>Provider Responsibilities</a:t>
            </a:r>
            <a:endParaRPr lang="en-US" sz="4400" b="1" kern="1200">
              <a:solidFill>
                <a:srgbClr val="800000"/>
              </a:solidFill>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ACC5CD2D-A805-4AD6-1DFC-4A43D5B68071}"/>
              </a:ext>
            </a:extLst>
          </p:cNvPr>
          <p:cNvSpPr txBox="1"/>
          <p:nvPr/>
        </p:nvSpPr>
        <p:spPr>
          <a:xfrm>
            <a:off x="257175" y="2001312"/>
            <a:ext cx="5838825" cy="3773341"/>
          </a:xfrm>
          <a:prstGeom prst="rect">
            <a:avLst/>
          </a:prstGeom>
          <a:noFill/>
        </p:spPr>
        <p:txBody>
          <a:bodyPr wrap="square" rtlCol="0">
            <a:spAutoFit/>
          </a:bodyPr>
          <a:lstStyle/>
          <a:p>
            <a:pPr marL="569596" marR="0" lvl="1" indent="-342900" algn="l" rtl="0">
              <a:lnSpc>
                <a:spcPct val="140000"/>
              </a:lnSpc>
              <a:spcBef>
                <a:spcPts val="0"/>
              </a:spcBef>
              <a:spcAft>
                <a:spcPts val="0"/>
              </a:spcAft>
              <a:buClr>
                <a:srgbClr val="000000"/>
              </a:buClr>
              <a:buSzPts val="2100"/>
              <a:buFont typeface="Wingdings" panose="05000000000000000000" pitchFamily="2" charset="2"/>
              <a:buChar char="§"/>
            </a:pPr>
            <a:r>
              <a:rPr lang="en-US">
                <a:solidFill>
                  <a:srgbClr val="79151C"/>
                </a:solidFill>
                <a:sym typeface="Cardo"/>
              </a:rPr>
              <a:t>Successfully pass a facility inspection by the Division of Medicaid. </a:t>
            </a:r>
          </a:p>
          <a:p>
            <a:pPr marL="569596" marR="0" lvl="1" indent="-342900" algn="l" rtl="0">
              <a:lnSpc>
                <a:spcPct val="140000"/>
              </a:lnSpc>
              <a:spcBef>
                <a:spcPts val="0"/>
              </a:spcBef>
              <a:spcAft>
                <a:spcPts val="0"/>
              </a:spcAft>
              <a:buClr>
                <a:srgbClr val="000000"/>
              </a:buClr>
              <a:buSzPts val="2100"/>
              <a:buFont typeface="Wingdings" panose="05000000000000000000" pitchFamily="2" charset="2"/>
              <a:buChar char="§"/>
            </a:pPr>
            <a:r>
              <a:rPr lang="en-US">
                <a:solidFill>
                  <a:srgbClr val="79151C"/>
                </a:solidFill>
                <a:sym typeface="Cardo"/>
              </a:rPr>
              <a:t>Maintain the office’s physical address until the provider agreement is terminated. </a:t>
            </a:r>
          </a:p>
          <a:p>
            <a:pPr marL="569596" lvl="1" indent="-342900">
              <a:lnSpc>
                <a:spcPct val="140000"/>
              </a:lnSpc>
              <a:buClr>
                <a:srgbClr val="000000"/>
              </a:buClr>
              <a:buSzPts val="2100"/>
              <a:buFont typeface="Wingdings" panose="05000000000000000000" pitchFamily="2" charset="2"/>
              <a:buChar char="§"/>
            </a:pPr>
            <a:r>
              <a:rPr lang="en-US">
                <a:solidFill>
                  <a:srgbClr val="79151C"/>
                </a:solidFill>
                <a:sym typeface="Cardo"/>
              </a:rPr>
              <a:t>Maintain a roster of qualified personnel necessary to provide authorized services.</a:t>
            </a:r>
          </a:p>
          <a:p>
            <a:pPr marL="569596" lvl="1" indent="-342900">
              <a:lnSpc>
                <a:spcPct val="140000"/>
              </a:lnSpc>
              <a:buClr>
                <a:srgbClr val="000000"/>
              </a:buClr>
              <a:buSzPts val="2100"/>
              <a:buFont typeface="Wingdings" panose="05000000000000000000" pitchFamily="2" charset="2"/>
              <a:buChar char="§"/>
            </a:pPr>
            <a:r>
              <a:rPr lang="en-US">
                <a:solidFill>
                  <a:srgbClr val="79151C"/>
                </a:solidFill>
                <a:sym typeface="Cardo"/>
              </a:rPr>
              <a:t>Have responsible personnel management.</a:t>
            </a:r>
          </a:p>
          <a:p>
            <a:pPr marL="569596" lvl="1" indent="-342900">
              <a:lnSpc>
                <a:spcPct val="140000"/>
              </a:lnSpc>
              <a:buClr>
                <a:srgbClr val="000000"/>
              </a:buClr>
              <a:buSzPts val="2100"/>
              <a:buFont typeface="Wingdings" panose="05000000000000000000" pitchFamily="2" charset="2"/>
              <a:buChar char="§"/>
            </a:pPr>
            <a:r>
              <a:rPr lang="en-US">
                <a:solidFill>
                  <a:srgbClr val="79151C"/>
                </a:solidFill>
                <a:sym typeface="Cardo"/>
              </a:rPr>
              <a:t>Be compliant with all federal and state regulations.</a:t>
            </a:r>
          </a:p>
          <a:p>
            <a:pPr marL="569596" marR="0" lvl="1" indent="-342900" algn="l" rtl="0">
              <a:lnSpc>
                <a:spcPct val="140000"/>
              </a:lnSpc>
              <a:spcBef>
                <a:spcPts val="0"/>
              </a:spcBef>
              <a:spcAft>
                <a:spcPts val="0"/>
              </a:spcAft>
              <a:buClr>
                <a:srgbClr val="000000"/>
              </a:buClr>
              <a:buSzPts val="2100"/>
              <a:buFont typeface="Wingdings" panose="05000000000000000000" pitchFamily="2" charset="2"/>
              <a:buChar char="q"/>
            </a:pPr>
            <a:endParaRPr lang="en-US" sz="1400">
              <a:ea typeface="Cardo"/>
              <a:cs typeface="Cardo"/>
              <a:sym typeface="Cardo"/>
            </a:endParaRPr>
          </a:p>
          <a:p>
            <a:endParaRPr lang="en-US"/>
          </a:p>
        </p:txBody>
      </p:sp>
      <p:pic>
        <p:nvPicPr>
          <p:cNvPr id="4" name="Picture 3">
            <a:extLst>
              <a:ext uri="{FF2B5EF4-FFF2-40B4-BE49-F238E27FC236}">
                <a16:creationId xmlns:a16="http://schemas.microsoft.com/office/drawing/2014/main" id="{BC2B3998-E5EC-C5AE-B80E-DA397296302D}"/>
              </a:ext>
            </a:extLst>
          </p:cNvPr>
          <p:cNvPicPr>
            <a:picLocks noChangeAspect="1"/>
          </p:cNvPicPr>
          <p:nvPr/>
        </p:nvPicPr>
        <p:blipFill>
          <a:blip r:embed="rId3"/>
          <a:stretch>
            <a:fillRect/>
          </a:stretch>
        </p:blipFill>
        <p:spPr>
          <a:xfrm>
            <a:off x="6825265" y="1775156"/>
            <a:ext cx="5014538" cy="3307687"/>
          </a:xfrm>
          <a:prstGeom prst="rect">
            <a:avLst/>
          </a:prstGeom>
          <a:effectLst>
            <a:softEdge rad="127000"/>
          </a:effectLst>
        </p:spPr>
      </p:pic>
      <p:pic>
        <p:nvPicPr>
          <p:cNvPr id="2" name="More Info">
            <a:extLst>
              <a:ext uri="{FF2B5EF4-FFF2-40B4-BE49-F238E27FC236}">
                <a16:creationId xmlns:a16="http://schemas.microsoft.com/office/drawing/2014/main" id="{35283E03-37EB-19FC-28A6-19C43C995BC9}"/>
              </a:ext>
            </a:extLst>
          </p:cNvPr>
          <p:cNvPicPr>
            <a:picLocks noChangeAspect="1"/>
          </p:cNvPicPr>
          <p:nvPr/>
        </p:nvPicPr>
        <p:blipFill>
          <a:blip r:embed="rId4"/>
          <a:stretch>
            <a:fillRect/>
          </a:stretch>
        </p:blipFill>
        <p:spPr>
          <a:xfrm>
            <a:off x="10079632" y="136525"/>
            <a:ext cx="1972703" cy="1134409"/>
          </a:xfrm>
          <a:prstGeom prst="rect">
            <a:avLst/>
          </a:prstGeom>
        </p:spPr>
      </p:pic>
      <p:sp>
        <p:nvSpPr>
          <p:cNvPr id="5" name="Rectangle: Rounded Corners 4">
            <a:extLst>
              <a:ext uri="{FF2B5EF4-FFF2-40B4-BE49-F238E27FC236}">
                <a16:creationId xmlns:a16="http://schemas.microsoft.com/office/drawing/2014/main" id="{5F30B2AD-D7E3-C88F-8D31-5533474EEB55}"/>
              </a:ext>
            </a:extLst>
          </p:cNvPr>
          <p:cNvSpPr/>
          <p:nvPr/>
        </p:nvSpPr>
        <p:spPr>
          <a:xfrm>
            <a:off x="5687803" y="1280295"/>
            <a:ext cx="6364532" cy="5076055"/>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en-US">
              <a:latin typeface="+mj-lt"/>
            </a:endParaRPr>
          </a:p>
          <a:p>
            <a:r>
              <a:rPr lang="en-US">
                <a:latin typeface="+mj-lt"/>
              </a:rPr>
              <a:t>Providers are responsible for ensuring their facility passes DOM inspection &amp; maintain the facility’s physical address.</a:t>
            </a:r>
            <a:endParaRPr lang="en-US"/>
          </a:p>
          <a:p>
            <a:endParaRPr lang="en-US">
              <a:latin typeface="+mj-lt"/>
            </a:endParaRPr>
          </a:p>
          <a:p>
            <a:r>
              <a:rPr lang="en-US">
                <a:latin typeface="+mj-lt"/>
              </a:rPr>
              <a:t>Providers must employ (as a W2 employee) all staff listed on the organizational chart shown. Contract staff (1099 self-employed) are not allowed by Federal Labor Law regulations.</a:t>
            </a:r>
          </a:p>
          <a:p>
            <a:endParaRPr lang="en-US">
              <a:latin typeface="+mj-lt"/>
            </a:endParaRPr>
          </a:p>
          <a:p>
            <a:r>
              <a:rPr lang="en-US">
                <a:latin typeface="+mj-lt"/>
              </a:rPr>
              <a:t>To maintain compliance with HIPAA &amp; FOC, providers should not share staff with other agencies providing E&amp;D Waiver services.</a:t>
            </a:r>
          </a:p>
          <a:p>
            <a:endParaRPr lang="en-US">
              <a:latin typeface="+mj-lt"/>
            </a:endParaRPr>
          </a:p>
          <a:p>
            <a:r>
              <a:rPr lang="en-US">
                <a:latin typeface="+mj-lt"/>
              </a:rPr>
              <a:t>Qualified personnel are defined as W2 employees who meet all credentialing requirements, have completed all required training detailed in Administrative Code, Part 208 Rule 1.3C, and have a clean National Fingerprint based background check prior to beginning services. </a:t>
            </a:r>
          </a:p>
          <a:p>
            <a:endParaRPr lang="en-US"/>
          </a:p>
        </p:txBody>
      </p:sp>
      <p:sp>
        <p:nvSpPr>
          <p:cNvPr id="6" name="Date Placeholder 5">
            <a:extLst>
              <a:ext uri="{FF2B5EF4-FFF2-40B4-BE49-F238E27FC236}">
                <a16:creationId xmlns:a16="http://schemas.microsoft.com/office/drawing/2014/main" id="{9E3A5EB9-5F5E-A1F4-6810-9DF9B6EECE6F}"/>
              </a:ext>
            </a:extLst>
          </p:cNvPr>
          <p:cNvSpPr>
            <a:spLocks noGrp="1"/>
          </p:cNvSpPr>
          <p:nvPr>
            <p:ph type="dt" sz="half" idx="10"/>
          </p:nvPr>
        </p:nvSpPr>
        <p:spPr/>
        <p:txBody>
          <a:bodyPr/>
          <a:lstStyle/>
          <a:p>
            <a:r>
              <a:rPr lang="en-US"/>
              <a:t>7/21/2026</a:t>
            </a:r>
          </a:p>
        </p:txBody>
      </p:sp>
      <p:sp>
        <p:nvSpPr>
          <p:cNvPr id="7" name="Slide Number Placeholder 6">
            <a:extLst>
              <a:ext uri="{FF2B5EF4-FFF2-40B4-BE49-F238E27FC236}">
                <a16:creationId xmlns:a16="http://schemas.microsoft.com/office/drawing/2014/main" id="{5B77CE9F-3701-C564-43FC-6868E8CE18EB}"/>
              </a:ext>
            </a:extLst>
          </p:cNvPr>
          <p:cNvSpPr>
            <a:spLocks noGrp="1"/>
          </p:cNvSpPr>
          <p:nvPr>
            <p:ph type="sldNum" sz="quarter" idx="12"/>
          </p:nvPr>
        </p:nvSpPr>
        <p:spPr/>
        <p:txBody>
          <a:bodyPr/>
          <a:lstStyle/>
          <a:p>
            <a:fld id="{48FD3572-B86B-4083-B953-5D27BE9E57C8}" type="slidenum">
              <a:rPr lang="en-US" smtClean="0"/>
              <a:t>33</a:t>
            </a:fld>
            <a:endParaRPr lang="en-US"/>
          </a:p>
        </p:txBody>
      </p:sp>
    </p:spTree>
    <p:extLst>
      <p:ext uri="{BB962C8B-B14F-4D97-AF65-F5344CB8AC3E}">
        <p14:creationId xmlns:p14="http://schemas.microsoft.com/office/powerpoint/2010/main" val="620260013"/>
      </p:ext>
    </p:extLst>
  </p:cSld>
  <p:clrMapOvr>
    <a:masterClrMapping/>
  </p:clrMapOvr>
  <p:transition spd="slow">
    <p:cove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5" grpId="0" animBg="1"/>
      <p:bldP spid="5"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D7A0F77-DB75-BF6F-EA54-A4F836F8106B}"/>
              </a:ext>
            </a:extLst>
          </p:cNvPr>
          <p:cNvGrpSpPr/>
          <p:nvPr/>
        </p:nvGrpSpPr>
        <p:grpSpPr>
          <a:xfrm>
            <a:off x="556516" y="1178314"/>
            <a:ext cx="11208079" cy="4817410"/>
            <a:chOff x="665133" y="1025560"/>
            <a:chExt cx="11208079" cy="4817410"/>
          </a:xfrm>
        </p:grpSpPr>
        <p:sp>
          <p:nvSpPr>
            <p:cNvPr id="7" name="Freeform: Shape 6">
              <a:extLst>
                <a:ext uri="{FF2B5EF4-FFF2-40B4-BE49-F238E27FC236}">
                  <a16:creationId xmlns:a16="http://schemas.microsoft.com/office/drawing/2014/main" id="{505D2238-ACC1-6C46-CEBE-E3064FE9109E}"/>
                </a:ext>
              </a:extLst>
            </p:cNvPr>
            <p:cNvSpPr/>
            <p:nvPr/>
          </p:nvSpPr>
          <p:spPr>
            <a:xfrm>
              <a:off x="6088130" y="2965901"/>
              <a:ext cx="4258035" cy="484773"/>
            </a:xfrm>
            <a:custGeom>
              <a:avLst/>
              <a:gdLst/>
              <a:ahLst/>
              <a:cxnLst/>
              <a:rect l="0" t="0" r="0" b="0"/>
              <a:pathLst>
                <a:path>
                  <a:moveTo>
                    <a:pt x="0" y="0"/>
                  </a:moveTo>
                  <a:lnTo>
                    <a:pt x="0" y="242386"/>
                  </a:lnTo>
                  <a:lnTo>
                    <a:pt x="4258035" y="242386"/>
                  </a:lnTo>
                  <a:lnTo>
                    <a:pt x="4258035" y="484773"/>
                  </a:lnTo>
                </a:path>
              </a:pathLst>
            </a:custGeom>
            <a:noFill/>
            <a:scene3d>
              <a:camera prst="orthographicFront">
                <a:rot lat="0" lon="0" rev="0"/>
              </a:camera>
              <a:lightRig rig="contrasting" dir="t">
                <a:rot lat="0" lon="0" rev="1200000"/>
              </a:lightRig>
            </a:scene3d>
            <a:sp3d z="-110000"/>
          </p:spPr>
          <p:style>
            <a:lnRef idx="2">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8" name="Freeform: Shape 7">
              <a:extLst>
                <a:ext uri="{FF2B5EF4-FFF2-40B4-BE49-F238E27FC236}">
                  <a16:creationId xmlns:a16="http://schemas.microsoft.com/office/drawing/2014/main" id="{5BD8C1B1-E07B-247A-95B4-F3EC8A650232}"/>
                </a:ext>
              </a:extLst>
            </p:cNvPr>
            <p:cNvSpPr/>
            <p:nvPr/>
          </p:nvSpPr>
          <p:spPr>
            <a:xfrm>
              <a:off x="1830094" y="2965901"/>
              <a:ext cx="4258035" cy="484773"/>
            </a:xfrm>
            <a:custGeom>
              <a:avLst/>
              <a:gdLst/>
              <a:ahLst/>
              <a:cxnLst/>
              <a:rect l="0" t="0" r="0" b="0"/>
              <a:pathLst>
                <a:path>
                  <a:moveTo>
                    <a:pt x="4258035" y="0"/>
                  </a:moveTo>
                  <a:lnTo>
                    <a:pt x="4258035" y="242386"/>
                  </a:lnTo>
                  <a:lnTo>
                    <a:pt x="0" y="242386"/>
                  </a:lnTo>
                  <a:lnTo>
                    <a:pt x="0" y="484773"/>
                  </a:lnTo>
                </a:path>
              </a:pathLst>
            </a:custGeom>
            <a:noFill/>
            <a:scene3d>
              <a:camera prst="orthographicFront">
                <a:rot lat="0" lon="0" rev="0"/>
              </a:camera>
              <a:lightRig rig="contrasting" dir="t">
                <a:rot lat="0" lon="0" rev="1200000"/>
              </a:lightRig>
            </a:scene3d>
            <a:sp3d z="-110000"/>
          </p:spPr>
          <p:style>
            <a:lnRef idx="2">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9" name="Freeform: Shape 8">
              <a:extLst>
                <a:ext uri="{FF2B5EF4-FFF2-40B4-BE49-F238E27FC236}">
                  <a16:creationId xmlns:a16="http://schemas.microsoft.com/office/drawing/2014/main" id="{65606C94-3504-B121-C5CE-1B651EB55E10}"/>
                </a:ext>
              </a:extLst>
            </p:cNvPr>
            <p:cNvSpPr/>
            <p:nvPr/>
          </p:nvSpPr>
          <p:spPr>
            <a:xfrm>
              <a:off x="6042410" y="1720864"/>
              <a:ext cx="91440" cy="484773"/>
            </a:xfrm>
            <a:custGeom>
              <a:avLst/>
              <a:gdLst/>
              <a:ahLst/>
              <a:cxnLst/>
              <a:rect l="0" t="0" r="0" b="0"/>
              <a:pathLst>
                <a:path>
                  <a:moveTo>
                    <a:pt x="45720" y="0"/>
                  </a:moveTo>
                  <a:lnTo>
                    <a:pt x="45720" y="484773"/>
                  </a:lnTo>
                </a:path>
              </a:pathLst>
            </a:custGeom>
            <a:noFill/>
            <a:scene3d>
              <a:camera prst="orthographicFront">
                <a:rot lat="0" lon="0" rev="0"/>
              </a:camera>
              <a:lightRig rig="contrasting" dir="t">
                <a:rot lat="0" lon="0" rev="1200000"/>
              </a:lightRig>
            </a:scene3d>
            <a:sp3d z="-110000"/>
          </p:spPr>
          <p:style>
            <a:lnRef idx="2">
              <a:schemeClr val="dk2">
                <a:shade val="6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0" name="Freeform: Shape 9">
              <a:extLst>
                <a:ext uri="{FF2B5EF4-FFF2-40B4-BE49-F238E27FC236}">
                  <a16:creationId xmlns:a16="http://schemas.microsoft.com/office/drawing/2014/main" id="{291EAC57-7A40-3D28-4982-8CB2B641C110}"/>
                </a:ext>
              </a:extLst>
            </p:cNvPr>
            <p:cNvSpPr/>
            <p:nvPr/>
          </p:nvSpPr>
          <p:spPr>
            <a:xfrm>
              <a:off x="3197380" y="1025560"/>
              <a:ext cx="5781499" cy="695303"/>
            </a:xfrm>
            <a:custGeom>
              <a:avLst/>
              <a:gdLst>
                <a:gd name="connsiteX0" fmla="*/ 0 w 5781499"/>
                <a:gd name="connsiteY0" fmla="*/ 0 h 695303"/>
                <a:gd name="connsiteX1" fmla="*/ 5781499 w 5781499"/>
                <a:gd name="connsiteY1" fmla="*/ 0 h 695303"/>
                <a:gd name="connsiteX2" fmla="*/ 5781499 w 5781499"/>
                <a:gd name="connsiteY2" fmla="*/ 695303 h 695303"/>
                <a:gd name="connsiteX3" fmla="*/ 0 w 5781499"/>
                <a:gd name="connsiteY3" fmla="*/ 695303 h 695303"/>
                <a:gd name="connsiteX4" fmla="*/ 0 w 5781499"/>
                <a:gd name="connsiteY4" fmla="*/ 0 h 695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1499" h="695303">
                  <a:moveTo>
                    <a:pt x="0" y="0"/>
                  </a:moveTo>
                  <a:lnTo>
                    <a:pt x="5781499" y="0"/>
                  </a:lnTo>
                  <a:lnTo>
                    <a:pt x="5781499" y="695303"/>
                  </a:lnTo>
                  <a:lnTo>
                    <a:pt x="0" y="695303"/>
                  </a:lnTo>
                  <a:lnTo>
                    <a:pt x="0" y="0"/>
                  </a:lnTo>
                  <a:close/>
                </a:path>
              </a:pathLst>
            </a:custGeom>
            <a:solidFill>
              <a:srgbClr val="80000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dk2">
                <a:shade val="80000"/>
                <a:hueOff val="0"/>
                <a:satOff val="0"/>
                <a:lumOff val="0"/>
                <a:alphaOff val="0"/>
              </a:schemeClr>
            </a:lnRef>
            <a:fillRef idx="1">
              <a:scrgbClr r="0" g="0" b="0"/>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bg1"/>
                  </a:solidFill>
                </a:rPr>
                <a:t>Main Office: Location</a:t>
              </a:r>
            </a:p>
            <a:p>
              <a:pPr marL="0" lvl="0" indent="0" algn="ctr" defTabSz="889000">
                <a:lnSpc>
                  <a:spcPct val="90000"/>
                </a:lnSpc>
                <a:spcBef>
                  <a:spcPct val="0"/>
                </a:spcBef>
                <a:spcAft>
                  <a:spcPct val="35000"/>
                </a:spcAft>
                <a:buNone/>
              </a:pPr>
              <a:r>
                <a:rPr lang="en-US" sz="2000" b="1" kern="1200">
                  <a:solidFill>
                    <a:schemeClr val="bg1"/>
                  </a:solidFill>
                </a:rPr>
                <a:t>Administrator/CEO/President: Name</a:t>
              </a:r>
            </a:p>
          </p:txBody>
        </p:sp>
        <p:sp>
          <p:nvSpPr>
            <p:cNvPr id="11" name="Freeform: Shape 10">
              <a:extLst>
                <a:ext uri="{FF2B5EF4-FFF2-40B4-BE49-F238E27FC236}">
                  <a16:creationId xmlns:a16="http://schemas.microsoft.com/office/drawing/2014/main" id="{41A589E6-0A79-1483-7074-8BFCDB40B3BF}"/>
                </a:ext>
              </a:extLst>
            </p:cNvPr>
            <p:cNvSpPr/>
            <p:nvPr/>
          </p:nvSpPr>
          <p:spPr>
            <a:xfrm>
              <a:off x="4314056" y="2205637"/>
              <a:ext cx="3548148" cy="760263"/>
            </a:xfrm>
            <a:custGeom>
              <a:avLst/>
              <a:gdLst>
                <a:gd name="connsiteX0" fmla="*/ 0 w 3548148"/>
                <a:gd name="connsiteY0" fmla="*/ 0 h 760263"/>
                <a:gd name="connsiteX1" fmla="*/ 3548148 w 3548148"/>
                <a:gd name="connsiteY1" fmla="*/ 0 h 760263"/>
                <a:gd name="connsiteX2" fmla="*/ 3548148 w 3548148"/>
                <a:gd name="connsiteY2" fmla="*/ 760263 h 760263"/>
                <a:gd name="connsiteX3" fmla="*/ 0 w 3548148"/>
                <a:gd name="connsiteY3" fmla="*/ 760263 h 760263"/>
                <a:gd name="connsiteX4" fmla="*/ 0 w 3548148"/>
                <a:gd name="connsiteY4" fmla="*/ 0 h 760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8148" h="760263">
                  <a:moveTo>
                    <a:pt x="0" y="0"/>
                  </a:moveTo>
                  <a:lnTo>
                    <a:pt x="3548148" y="0"/>
                  </a:lnTo>
                  <a:lnTo>
                    <a:pt x="3548148" y="760263"/>
                  </a:lnTo>
                  <a:lnTo>
                    <a:pt x="0" y="760263"/>
                  </a:lnTo>
                  <a:lnTo>
                    <a:pt x="0" y="0"/>
                  </a:lnTo>
                  <a:close/>
                </a:path>
              </a:pathLst>
            </a:custGeom>
            <a:solidFill>
              <a:srgbClr val="80000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dk2">
                <a:shade val="80000"/>
                <a:hueOff val="0"/>
                <a:satOff val="0"/>
                <a:lumOff val="0"/>
                <a:alphaOff val="0"/>
              </a:schemeClr>
            </a:lnRef>
            <a:fillRef idx="1">
              <a:scrgbClr r="0" g="0" b="0"/>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bg1"/>
                  </a:solidFill>
                </a:rPr>
                <a:t>Main Office: Location</a:t>
              </a:r>
            </a:p>
            <a:p>
              <a:pPr marL="0" lvl="0" indent="0" algn="ctr" defTabSz="889000">
                <a:lnSpc>
                  <a:spcPct val="90000"/>
                </a:lnSpc>
                <a:spcBef>
                  <a:spcPct val="0"/>
                </a:spcBef>
                <a:spcAft>
                  <a:spcPct val="35000"/>
                </a:spcAft>
                <a:buNone/>
              </a:pPr>
              <a:r>
                <a:rPr lang="en-US" sz="2000" b="1" kern="1200">
                  <a:solidFill>
                    <a:schemeClr val="bg1"/>
                  </a:solidFill>
                </a:rPr>
                <a:t>Compliance Officer: Name</a:t>
              </a:r>
            </a:p>
          </p:txBody>
        </p:sp>
        <p:sp>
          <p:nvSpPr>
            <p:cNvPr id="12" name="Freeform: Shape 11">
              <a:extLst>
                <a:ext uri="{FF2B5EF4-FFF2-40B4-BE49-F238E27FC236}">
                  <a16:creationId xmlns:a16="http://schemas.microsoft.com/office/drawing/2014/main" id="{E5519D4F-DA2F-31DF-B9D2-517C12D64D9D}"/>
                </a:ext>
              </a:extLst>
            </p:cNvPr>
            <p:cNvSpPr/>
            <p:nvPr/>
          </p:nvSpPr>
          <p:spPr>
            <a:xfrm>
              <a:off x="665133" y="3424084"/>
              <a:ext cx="2852928" cy="640362"/>
            </a:xfrm>
            <a:custGeom>
              <a:avLst/>
              <a:gdLst>
                <a:gd name="connsiteX0" fmla="*/ 0 w 2308444"/>
                <a:gd name="connsiteY0" fmla="*/ 0 h 640362"/>
                <a:gd name="connsiteX1" fmla="*/ 2308444 w 2308444"/>
                <a:gd name="connsiteY1" fmla="*/ 0 h 640362"/>
                <a:gd name="connsiteX2" fmla="*/ 2308444 w 2308444"/>
                <a:gd name="connsiteY2" fmla="*/ 640362 h 640362"/>
                <a:gd name="connsiteX3" fmla="*/ 0 w 2308444"/>
                <a:gd name="connsiteY3" fmla="*/ 640362 h 640362"/>
                <a:gd name="connsiteX4" fmla="*/ 0 w 2308444"/>
                <a:gd name="connsiteY4" fmla="*/ 0 h 640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44" h="640362">
                  <a:moveTo>
                    <a:pt x="0" y="0"/>
                  </a:moveTo>
                  <a:lnTo>
                    <a:pt x="2308444" y="0"/>
                  </a:lnTo>
                  <a:lnTo>
                    <a:pt x="2308444" y="640362"/>
                  </a:lnTo>
                  <a:lnTo>
                    <a:pt x="0" y="640362"/>
                  </a:lnTo>
                  <a:lnTo>
                    <a:pt x="0" y="0"/>
                  </a:lnTo>
                  <a:close/>
                </a:path>
              </a:pathLst>
            </a:custGeom>
            <a:solidFill>
              <a:srgbClr val="80000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dk2">
                <a:shade val="80000"/>
                <a:hueOff val="0"/>
                <a:satOff val="0"/>
                <a:lumOff val="0"/>
                <a:alphaOff val="0"/>
              </a:schemeClr>
            </a:lnRef>
            <a:fillRef idx="1">
              <a:scrgbClr r="0" g="0" b="0"/>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bg1"/>
                  </a:solidFill>
                </a:rPr>
                <a:t>Satellite Office: Location</a:t>
              </a:r>
            </a:p>
          </p:txBody>
        </p:sp>
        <p:sp>
          <p:nvSpPr>
            <p:cNvPr id="13" name="Freeform: Shape 12">
              <a:extLst>
                <a:ext uri="{FF2B5EF4-FFF2-40B4-BE49-F238E27FC236}">
                  <a16:creationId xmlns:a16="http://schemas.microsoft.com/office/drawing/2014/main" id="{C3C422DC-EE09-CE7C-B7CE-3BDF7860484A}"/>
                </a:ext>
              </a:extLst>
            </p:cNvPr>
            <p:cNvSpPr/>
            <p:nvPr/>
          </p:nvSpPr>
          <p:spPr>
            <a:xfrm>
              <a:off x="683739" y="4688748"/>
              <a:ext cx="2849169" cy="1154222"/>
            </a:xfrm>
            <a:custGeom>
              <a:avLst/>
              <a:gdLst>
                <a:gd name="connsiteX0" fmla="*/ 0 w 2308444"/>
                <a:gd name="connsiteY0" fmla="*/ 0 h 1154222"/>
                <a:gd name="connsiteX1" fmla="*/ 2308444 w 2308444"/>
                <a:gd name="connsiteY1" fmla="*/ 0 h 1154222"/>
                <a:gd name="connsiteX2" fmla="*/ 2308444 w 2308444"/>
                <a:gd name="connsiteY2" fmla="*/ 1154222 h 1154222"/>
                <a:gd name="connsiteX3" fmla="*/ 0 w 2308444"/>
                <a:gd name="connsiteY3" fmla="*/ 1154222 h 1154222"/>
                <a:gd name="connsiteX4" fmla="*/ 0 w 2308444"/>
                <a:gd name="connsiteY4" fmla="*/ 0 h 1154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44" h="1154222">
                  <a:moveTo>
                    <a:pt x="0" y="0"/>
                  </a:moveTo>
                  <a:lnTo>
                    <a:pt x="2308444" y="0"/>
                  </a:lnTo>
                  <a:lnTo>
                    <a:pt x="2308444" y="1154222"/>
                  </a:lnTo>
                  <a:lnTo>
                    <a:pt x="0" y="1154222"/>
                  </a:lnTo>
                  <a:lnTo>
                    <a:pt x="0" y="0"/>
                  </a:lnTo>
                  <a:close/>
                </a:path>
              </a:pathLst>
            </a:custGeom>
            <a:solidFill>
              <a:srgbClr val="80000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dk2">
                <a:shade val="80000"/>
                <a:hueOff val="0"/>
                <a:satOff val="0"/>
                <a:lumOff val="0"/>
                <a:alphaOff val="0"/>
              </a:schemeClr>
            </a:lnRef>
            <a:fillRef idx="1">
              <a:scrgbClr r="0" g="0" b="0"/>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bg1"/>
                  </a:solidFill>
                </a:rPr>
                <a:t>PCS Supervisor: Name</a:t>
              </a:r>
            </a:p>
            <a:p>
              <a:pPr marL="0" lvl="0" indent="0" algn="ctr" defTabSz="889000">
                <a:lnSpc>
                  <a:spcPct val="90000"/>
                </a:lnSpc>
                <a:spcBef>
                  <a:spcPct val="0"/>
                </a:spcBef>
                <a:spcAft>
                  <a:spcPct val="35000"/>
                </a:spcAft>
                <a:buNone/>
              </a:pPr>
              <a:r>
                <a:rPr lang="en-US" sz="2000" b="1" kern="1200">
                  <a:solidFill>
                    <a:schemeClr val="bg1"/>
                  </a:solidFill>
                </a:rPr>
                <a:t>IHR Supervisor: Name</a:t>
              </a:r>
            </a:p>
          </p:txBody>
        </p:sp>
        <p:sp>
          <p:nvSpPr>
            <p:cNvPr id="14" name="Freeform: Shape 13">
              <a:extLst>
                <a:ext uri="{FF2B5EF4-FFF2-40B4-BE49-F238E27FC236}">
                  <a16:creationId xmlns:a16="http://schemas.microsoft.com/office/drawing/2014/main" id="{B36D8A94-055D-430C-0427-0A2F78EACD3B}"/>
                </a:ext>
              </a:extLst>
            </p:cNvPr>
            <p:cNvSpPr/>
            <p:nvPr/>
          </p:nvSpPr>
          <p:spPr>
            <a:xfrm>
              <a:off x="4716530" y="3426033"/>
              <a:ext cx="2852928" cy="640080"/>
            </a:xfrm>
            <a:custGeom>
              <a:avLst/>
              <a:gdLst>
                <a:gd name="connsiteX0" fmla="*/ 0 w 2758937"/>
                <a:gd name="connsiteY0" fmla="*/ 0 h 647680"/>
                <a:gd name="connsiteX1" fmla="*/ 2758937 w 2758937"/>
                <a:gd name="connsiteY1" fmla="*/ 0 h 647680"/>
                <a:gd name="connsiteX2" fmla="*/ 2758937 w 2758937"/>
                <a:gd name="connsiteY2" fmla="*/ 647680 h 647680"/>
                <a:gd name="connsiteX3" fmla="*/ 0 w 2758937"/>
                <a:gd name="connsiteY3" fmla="*/ 647680 h 647680"/>
                <a:gd name="connsiteX4" fmla="*/ 0 w 2758937"/>
                <a:gd name="connsiteY4" fmla="*/ 0 h 647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8937" h="647680">
                  <a:moveTo>
                    <a:pt x="0" y="0"/>
                  </a:moveTo>
                  <a:lnTo>
                    <a:pt x="2758937" y="0"/>
                  </a:lnTo>
                  <a:lnTo>
                    <a:pt x="2758937" y="647680"/>
                  </a:lnTo>
                  <a:lnTo>
                    <a:pt x="0" y="647680"/>
                  </a:lnTo>
                  <a:lnTo>
                    <a:pt x="0" y="0"/>
                  </a:lnTo>
                  <a:close/>
                </a:path>
              </a:pathLst>
            </a:custGeom>
            <a:solidFill>
              <a:srgbClr val="80000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dk2">
                <a:shade val="80000"/>
                <a:hueOff val="0"/>
                <a:satOff val="0"/>
                <a:lumOff val="0"/>
                <a:alphaOff val="0"/>
              </a:schemeClr>
            </a:lnRef>
            <a:fillRef idx="1">
              <a:scrgbClr r="0" g="0" b="0"/>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bg1"/>
                  </a:solidFill>
                </a:rPr>
                <a:t>Main Office: Location</a:t>
              </a:r>
            </a:p>
          </p:txBody>
        </p:sp>
        <p:sp>
          <p:nvSpPr>
            <p:cNvPr id="15" name="Freeform: Shape 14">
              <a:extLst>
                <a:ext uri="{FF2B5EF4-FFF2-40B4-BE49-F238E27FC236}">
                  <a16:creationId xmlns:a16="http://schemas.microsoft.com/office/drawing/2014/main" id="{5224A6B2-54E6-EBC7-B3E3-3AC2DA5E34A6}"/>
                </a:ext>
              </a:extLst>
            </p:cNvPr>
            <p:cNvSpPr/>
            <p:nvPr/>
          </p:nvSpPr>
          <p:spPr>
            <a:xfrm>
              <a:off x="4662941" y="4625424"/>
              <a:ext cx="2852928" cy="1154222"/>
            </a:xfrm>
            <a:custGeom>
              <a:avLst/>
              <a:gdLst>
                <a:gd name="connsiteX0" fmla="*/ 0 w 3039113"/>
                <a:gd name="connsiteY0" fmla="*/ 0 h 614046"/>
                <a:gd name="connsiteX1" fmla="*/ 3039113 w 3039113"/>
                <a:gd name="connsiteY1" fmla="*/ 0 h 614046"/>
                <a:gd name="connsiteX2" fmla="*/ 3039113 w 3039113"/>
                <a:gd name="connsiteY2" fmla="*/ 614046 h 614046"/>
                <a:gd name="connsiteX3" fmla="*/ 0 w 3039113"/>
                <a:gd name="connsiteY3" fmla="*/ 614046 h 614046"/>
                <a:gd name="connsiteX4" fmla="*/ 0 w 3039113"/>
                <a:gd name="connsiteY4" fmla="*/ 0 h 614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9113" h="614046">
                  <a:moveTo>
                    <a:pt x="0" y="0"/>
                  </a:moveTo>
                  <a:lnTo>
                    <a:pt x="3039113" y="0"/>
                  </a:lnTo>
                  <a:lnTo>
                    <a:pt x="3039113" y="614046"/>
                  </a:lnTo>
                  <a:lnTo>
                    <a:pt x="0" y="614046"/>
                  </a:lnTo>
                  <a:lnTo>
                    <a:pt x="0" y="0"/>
                  </a:lnTo>
                  <a:close/>
                </a:path>
              </a:pathLst>
            </a:custGeom>
            <a:solidFill>
              <a:srgbClr val="80000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dk2">
                <a:shade val="80000"/>
                <a:hueOff val="0"/>
                <a:satOff val="0"/>
                <a:lumOff val="0"/>
                <a:alphaOff val="0"/>
              </a:schemeClr>
            </a:lnRef>
            <a:fillRef idx="1">
              <a:scrgbClr r="0" g="0" b="0"/>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b="1" kern="1200">
                  <a:solidFill>
                    <a:schemeClr val="bg1"/>
                  </a:solidFill>
                  <a:latin typeface="Aptos Display" panose="02110004020202020204"/>
                </a:rPr>
                <a:t>PCS Supervisor: Name</a:t>
              </a:r>
            </a:p>
            <a:p>
              <a:pPr marL="0" lvl="0" indent="0" algn="ctr" defTabSz="889000" rtl="0">
                <a:lnSpc>
                  <a:spcPct val="90000"/>
                </a:lnSpc>
                <a:spcBef>
                  <a:spcPct val="0"/>
                </a:spcBef>
                <a:spcAft>
                  <a:spcPct val="35000"/>
                </a:spcAft>
                <a:buNone/>
              </a:pPr>
              <a:r>
                <a:rPr lang="en-US" sz="2000" b="1" kern="1200">
                  <a:solidFill>
                    <a:schemeClr val="bg1"/>
                  </a:solidFill>
                  <a:latin typeface="Aptos Display" panose="02110004020202020204"/>
                </a:rPr>
                <a:t>IHR Supervisor: Name</a:t>
              </a:r>
              <a:endParaRPr lang="en-US" sz="2000" kern="1200">
                <a:solidFill>
                  <a:schemeClr val="bg1"/>
                </a:solidFill>
              </a:endParaRPr>
            </a:p>
          </p:txBody>
        </p:sp>
        <p:sp>
          <p:nvSpPr>
            <p:cNvPr id="16" name="Freeform: Shape 15">
              <a:extLst>
                <a:ext uri="{FF2B5EF4-FFF2-40B4-BE49-F238E27FC236}">
                  <a16:creationId xmlns:a16="http://schemas.microsoft.com/office/drawing/2014/main" id="{81F07B8C-993D-5E0B-1801-C136F3D47A1A}"/>
                </a:ext>
              </a:extLst>
            </p:cNvPr>
            <p:cNvSpPr/>
            <p:nvPr/>
          </p:nvSpPr>
          <p:spPr>
            <a:xfrm>
              <a:off x="8978879" y="3450674"/>
              <a:ext cx="2852928" cy="640080"/>
            </a:xfrm>
            <a:custGeom>
              <a:avLst/>
              <a:gdLst>
                <a:gd name="connsiteX0" fmla="*/ 0 w 2308444"/>
                <a:gd name="connsiteY0" fmla="*/ 0 h 676385"/>
                <a:gd name="connsiteX1" fmla="*/ 2308444 w 2308444"/>
                <a:gd name="connsiteY1" fmla="*/ 0 h 676385"/>
                <a:gd name="connsiteX2" fmla="*/ 2308444 w 2308444"/>
                <a:gd name="connsiteY2" fmla="*/ 676385 h 676385"/>
                <a:gd name="connsiteX3" fmla="*/ 0 w 2308444"/>
                <a:gd name="connsiteY3" fmla="*/ 676385 h 676385"/>
                <a:gd name="connsiteX4" fmla="*/ 0 w 2308444"/>
                <a:gd name="connsiteY4" fmla="*/ 0 h 676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44" h="676385">
                  <a:moveTo>
                    <a:pt x="0" y="0"/>
                  </a:moveTo>
                  <a:lnTo>
                    <a:pt x="2308444" y="0"/>
                  </a:lnTo>
                  <a:lnTo>
                    <a:pt x="2308444" y="676385"/>
                  </a:lnTo>
                  <a:lnTo>
                    <a:pt x="0" y="676385"/>
                  </a:lnTo>
                  <a:lnTo>
                    <a:pt x="0" y="0"/>
                  </a:lnTo>
                  <a:close/>
                </a:path>
              </a:pathLst>
            </a:custGeom>
            <a:solidFill>
              <a:srgbClr val="80000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dk2">
                <a:shade val="80000"/>
                <a:hueOff val="0"/>
                <a:satOff val="0"/>
                <a:lumOff val="0"/>
                <a:alphaOff val="0"/>
              </a:schemeClr>
            </a:lnRef>
            <a:fillRef idx="1">
              <a:scrgbClr r="0" g="0" b="0"/>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bg1"/>
                  </a:solidFill>
                </a:rPr>
                <a:t>Designated Worksite: Location</a:t>
              </a:r>
            </a:p>
          </p:txBody>
        </p:sp>
        <p:sp>
          <p:nvSpPr>
            <p:cNvPr id="17" name="Freeform: Shape 16">
              <a:extLst>
                <a:ext uri="{FF2B5EF4-FFF2-40B4-BE49-F238E27FC236}">
                  <a16:creationId xmlns:a16="http://schemas.microsoft.com/office/drawing/2014/main" id="{D673EC35-DAA1-330A-CE14-4EB0C666BD52}"/>
                </a:ext>
              </a:extLst>
            </p:cNvPr>
            <p:cNvSpPr/>
            <p:nvPr/>
          </p:nvSpPr>
          <p:spPr>
            <a:xfrm>
              <a:off x="9020284" y="4670414"/>
              <a:ext cx="2852928" cy="1154222"/>
            </a:xfrm>
            <a:custGeom>
              <a:avLst/>
              <a:gdLst>
                <a:gd name="connsiteX0" fmla="*/ 0 w 2308444"/>
                <a:gd name="connsiteY0" fmla="*/ 0 h 1154222"/>
                <a:gd name="connsiteX1" fmla="*/ 2308444 w 2308444"/>
                <a:gd name="connsiteY1" fmla="*/ 0 h 1154222"/>
                <a:gd name="connsiteX2" fmla="*/ 2308444 w 2308444"/>
                <a:gd name="connsiteY2" fmla="*/ 1154222 h 1154222"/>
                <a:gd name="connsiteX3" fmla="*/ 0 w 2308444"/>
                <a:gd name="connsiteY3" fmla="*/ 1154222 h 1154222"/>
                <a:gd name="connsiteX4" fmla="*/ 0 w 2308444"/>
                <a:gd name="connsiteY4" fmla="*/ 0 h 1154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44" h="1154222">
                  <a:moveTo>
                    <a:pt x="0" y="0"/>
                  </a:moveTo>
                  <a:lnTo>
                    <a:pt x="2308444" y="0"/>
                  </a:lnTo>
                  <a:lnTo>
                    <a:pt x="2308444" y="1154222"/>
                  </a:lnTo>
                  <a:lnTo>
                    <a:pt x="0" y="1154222"/>
                  </a:lnTo>
                  <a:lnTo>
                    <a:pt x="0" y="0"/>
                  </a:lnTo>
                  <a:close/>
                </a:path>
              </a:pathLst>
            </a:custGeom>
            <a:solidFill>
              <a:srgbClr val="80000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dk2">
                <a:shade val="80000"/>
                <a:hueOff val="0"/>
                <a:satOff val="0"/>
                <a:lumOff val="0"/>
                <a:alphaOff val="0"/>
              </a:schemeClr>
            </a:lnRef>
            <a:fillRef idx="1">
              <a:scrgbClr r="0" g="0" b="0"/>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bg1"/>
                  </a:solidFill>
                </a:rPr>
                <a:t>PCS Supervisor: Name</a:t>
              </a:r>
            </a:p>
            <a:p>
              <a:pPr marL="0" lvl="0" indent="0" algn="ctr" defTabSz="889000">
                <a:lnSpc>
                  <a:spcPct val="90000"/>
                </a:lnSpc>
                <a:spcBef>
                  <a:spcPct val="0"/>
                </a:spcBef>
                <a:spcAft>
                  <a:spcPct val="35000"/>
                </a:spcAft>
                <a:buNone/>
              </a:pPr>
              <a:r>
                <a:rPr lang="en-US" sz="2000" b="1" kern="1200">
                  <a:solidFill>
                    <a:schemeClr val="bg1"/>
                  </a:solidFill>
                </a:rPr>
                <a:t>IHR Supervisor: Name</a:t>
              </a:r>
            </a:p>
          </p:txBody>
        </p:sp>
        <p:cxnSp>
          <p:nvCxnSpPr>
            <p:cNvPr id="18" name="Straight Connector 17">
              <a:extLst>
                <a:ext uri="{FF2B5EF4-FFF2-40B4-BE49-F238E27FC236}">
                  <a16:creationId xmlns:a16="http://schemas.microsoft.com/office/drawing/2014/main" id="{99F7D11B-AF20-704D-8B70-3493E64CC4CD}"/>
                </a:ext>
              </a:extLst>
            </p:cNvPr>
            <p:cNvCxnSpPr/>
            <p:nvPr/>
          </p:nvCxnSpPr>
          <p:spPr>
            <a:xfrm>
              <a:off x="1830094" y="4064446"/>
              <a:ext cx="0" cy="624302"/>
            </a:xfrm>
            <a:prstGeom prst="line">
              <a:avLst/>
            </a:prstGeom>
          </p:spPr>
          <p:style>
            <a:lnRef idx="2">
              <a:schemeClr val="dk1"/>
            </a:lnRef>
            <a:fillRef idx="0">
              <a:schemeClr val="dk1"/>
            </a:fillRef>
            <a:effectRef idx="1">
              <a:schemeClr val="dk1"/>
            </a:effectRef>
            <a:fontRef idx="minor">
              <a:schemeClr val="tx1"/>
            </a:fontRef>
          </p:style>
        </p:cxnSp>
        <p:cxnSp>
          <p:nvCxnSpPr>
            <p:cNvPr id="19" name="Straight Connector 18">
              <a:extLst>
                <a:ext uri="{FF2B5EF4-FFF2-40B4-BE49-F238E27FC236}">
                  <a16:creationId xmlns:a16="http://schemas.microsoft.com/office/drawing/2014/main" id="{88882763-258E-58DB-65D3-BFBF24672458}"/>
                </a:ext>
              </a:extLst>
            </p:cNvPr>
            <p:cNvCxnSpPr/>
            <p:nvPr/>
          </p:nvCxnSpPr>
          <p:spPr>
            <a:xfrm>
              <a:off x="6088128" y="3208287"/>
              <a:ext cx="0" cy="215797"/>
            </a:xfrm>
            <a:prstGeom prst="line">
              <a:avLst/>
            </a:prstGeom>
          </p:spPr>
          <p:style>
            <a:lnRef idx="2">
              <a:schemeClr val="dk1"/>
            </a:lnRef>
            <a:fillRef idx="0">
              <a:schemeClr val="dk1"/>
            </a:fillRef>
            <a:effectRef idx="1">
              <a:schemeClr val="dk1"/>
            </a:effectRef>
            <a:fontRef idx="minor">
              <a:schemeClr val="tx1"/>
            </a:fontRef>
          </p:style>
        </p:cxnSp>
        <p:cxnSp>
          <p:nvCxnSpPr>
            <p:cNvPr id="20" name="Straight Connector 19">
              <a:extLst>
                <a:ext uri="{FF2B5EF4-FFF2-40B4-BE49-F238E27FC236}">
                  <a16:creationId xmlns:a16="http://schemas.microsoft.com/office/drawing/2014/main" id="{E229855A-2B70-E806-F889-F9190A8C46BD}"/>
                </a:ext>
              </a:extLst>
            </p:cNvPr>
            <p:cNvCxnSpPr/>
            <p:nvPr/>
          </p:nvCxnSpPr>
          <p:spPr>
            <a:xfrm>
              <a:off x="6088128" y="4064446"/>
              <a:ext cx="0" cy="560978"/>
            </a:xfrm>
            <a:prstGeom prst="line">
              <a:avLst/>
            </a:prstGeom>
          </p:spPr>
          <p:style>
            <a:lnRef idx="2">
              <a:schemeClr val="dk1"/>
            </a:lnRef>
            <a:fillRef idx="0">
              <a:schemeClr val="dk1"/>
            </a:fillRef>
            <a:effectRef idx="1">
              <a:schemeClr val="dk1"/>
            </a:effectRef>
            <a:fontRef idx="minor">
              <a:schemeClr val="tx1"/>
            </a:fontRef>
          </p:style>
        </p:cxnSp>
        <p:cxnSp>
          <p:nvCxnSpPr>
            <p:cNvPr id="21" name="Straight Connector 20">
              <a:extLst>
                <a:ext uri="{FF2B5EF4-FFF2-40B4-BE49-F238E27FC236}">
                  <a16:creationId xmlns:a16="http://schemas.microsoft.com/office/drawing/2014/main" id="{02F67292-06F4-A482-D022-37B9B1CC641A}"/>
                </a:ext>
              </a:extLst>
            </p:cNvPr>
            <p:cNvCxnSpPr/>
            <p:nvPr/>
          </p:nvCxnSpPr>
          <p:spPr>
            <a:xfrm>
              <a:off x="10346164" y="4090754"/>
              <a:ext cx="0" cy="597994"/>
            </a:xfrm>
            <a:prstGeom prst="line">
              <a:avLst/>
            </a:prstGeom>
          </p:spPr>
          <p:style>
            <a:lnRef idx="2">
              <a:schemeClr val="dk1"/>
            </a:lnRef>
            <a:fillRef idx="0">
              <a:schemeClr val="dk1"/>
            </a:fillRef>
            <a:effectRef idx="1">
              <a:schemeClr val="dk1"/>
            </a:effectRef>
            <a:fontRef idx="minor">
              <a:schemeClr val="tx1"/>
            </a:fontRef>
          </p:style>
        </p:cxnSp>
      </p:grpSp>
      <p:sp>
        <p:nvSpPr>
          <p:cNvPr id="3" name="TextBox 2">
            <a:extLst>
              <a:ext uri="{FF2B5EF4-FFF2-40B4-BE49-F238E27FC236}">
                <a16:creationId xmlns:a16="http://schemas.microsoft.com/office/drawing/2014/main" id="{DF599C31-A1C3-E47B-FA18-C5ACE0A96601}"/>
              </a:ext>
            </a:extLst>
          </p:cNvPr>
          <p:cNvSpPr txBox="1"/>
          <p:nvPr/>
        </p:nvSpPr>
        <p:spPr>
          <a:xfrm>
            <a:off x="3763949" y="345149"/>
            <a:ext cx="4664097" cy="707886"/>
          </a:xfrm>
          <a:prstGeom prst="rect">
            <a:avLst/>
          </a:prstGeom>
          <a:noFill/>
        </p:spPr>
        <p:txBody>
          <a:bodyPr wrap="none" rtlCol="0">
            <a:spAutoFit/>
            <a:scene3d>
              <a:camera prst="orthographicFront"/>
              <a:lightRig rig="threePt" dir="t"/>
            </a:scene3d>
            <a:sp3d extrusionH="57150">
              <a:bevelT w="38100" h="38100"/>
            </a:sp3d>
          </a:bodyPr>
          <a:lstStyle/>
          <a:p>
            <a:r>
              <a:rPr lang="en-US" sz="4000" b="1">
                <a:solidFill>
                  <a:srgbClr val="800000"/>
                </a:solidFill>
                <a:latin typeface="+mj-lt"/>
                <a:cs typeface="Times New Roman" panose="02020603050405020304" pitchFamily="18" charset="0"/>
              </a:rPr>
              <a:t>Organizational Chart</a:t>
            </a:r>
          </a:p>
        </p:txBody>
      </p:sp>
      <p:pic>
        <p:nvPicPr>
          <p:cNvPr id="4" name="More Info">
            <a:extLst>
              <a:ext uri="{FF2B5EF4-FFF2-40B4-BE49-F238E27FC236}">
                <a16:creationId xmlns:a16="http://schemas.microsoft.com/office/drawing/2014/main" id="{7ED135BA-2363-FBAA-10DA-8243A4CC993D}"/>
              </a:ext>
            </a:extLst>
          </p:cNvPr>
          <p:cNvPicPr>
            <a:picLocks noChangeAspect="1"/>
          </p:cNvPicPr>
          <p:nvPr/>
        </p:nvPicPr>
        <p:blipFill>
          <a:blip r:embed="rId3"/>
          <a:stretch>
            <a:fillRect/>
          </a:stretch>
        </p:blipFill>
        <p:spPr>
          <a:xfrm>
            <a:off x="46284" y="49173"/>
            <a:ext cx="1972703" cy="1134409"/>
          </a:xfrm>
          <a:prstGeom prst="rect">
            <a:avLst/>
          </a:prstGeom>
        </p:spPr>
      </p:pic>
      <p:sp>
        <p:nvSpPr>
          <p:cNvPr id="5" name="More Info Text">
            <a:extLst>
              <a:ext uri="{FF2B5EF4-FFF2-40B4-BE49-F238E27FC236}">
                <a16:creationId xmlns:a16="http://schemas.microsoft.com/office/drawing/2014/main" id="{DB29CE4B-C40F-87BA-1BB8-82D511D38197}"/>
              </a:ext>
            </a:extLst>
          </p:cNvPr>
          <p:cNvSpPr/>
          <p:nvPr/>
        </p:nvSpPr>
        <p:spPr>
          <a:xfrm>
            <a:off x="427405" y="1225245"/>
            <a:ext cx="11503734" cy="4752145"/>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The Org Chart defines your agency’s Chain of Command, this is the formal, top-down hierarchy within an organization that defines reporting relationships, decision-making power, and lines of communication. It establishes a continuous line of authority from senior leadership down to frontline employees.</a:t>
            </a:r>
          </a:p>
          <a:p>
            <a:endParaRPr lang="en-US">
              <a:latin typeface="+mj-lt"/>
            </a:endParaRPr>
          </a:p>
          <a:p>
            <a:r>
              <a:rPr lang="en-US">
                <a:latin typeface="+mj-lt"/>
              </a:rPr>
              <a:t>When sending updated organizational charts to DOM, please use the shown template and include the names, job titles, &amp; office locations of the staff assigned to each role.</a:t>
            </a:r>
          </a:p>
          <a:p>
            <a:endParaRPr lang="en-US">
              <a:latin typeface="+mj-lt"/>
            </a:endParaRPr>
          </a:p>
          <a:p>
            <a:r>
              <a:rPr lang="en-US">
                <a:latin typeface="+mj-lt"/>
              </a:rPr>
              <a:t>The Compliance Officer &amp; PCS/IHR Supervisor roles may not be held by the same individual. To maintain the chain of command the Owner may serve as the Compliance Officer but cannot serve as a PCS/IHR Supervisor.</a:t>
            </a:r>
          </a:p>
          <a:p>
            <a:endParaRPr lang="en-US">
              <a:latin typeface="+mj-lt"/>
            </a:endParaRPr>
          </a:p>
          <a:p>
            <a:r>
              <a:rPr lang="en-US">
                <a:latin typeface="+mj-lt"/>
              </a:rPr>
              <a:t>Supervisors may not be assigned to more than one location. Names of DCW staff do not need to be included.</a:t>
            </a:r>
          </a:p>
          <a:p>
            <a:endParaRPr lang="en-US">
              <a:latin typeface="+mj-lt"/>
            </a:endParaRPr>
          </a:p>
          <a:p>
            <a:pPr lvl="0">
              <a:defRPr/>
            </a:pPr>
            <a:r>
              <a:rPr lang="en-US">
                <a:latin typeface="+mj-lt"/>
              </a:rPr>
              <a:t>Providers must employ (as a W2 employee) all staff listed on the organizational chart shown. Contract staff (1099 self-employed) are not allowed by Federal Labor Law regulations.</a:t>
            </a:r>
          </a:p>
          <a:p>
            <a:endParaRPr lang="en-US">
              <a:latin typeface="+mj-lt"/>
            </a:endParaRPr>
          </a:p>
          <a:p>
            <a:r>
              <a:rPr lang="en-US">
                <a:latin typeface="+mj-lt"/>
              </a:rPr>
              <a:t>All staff must complete the training requirements detailed in Administrative Code, Part 208 Rule 1.3C</a:t>
            </a:r>
          </a:p>
        </p:txBody>
      </p:sp>
      <p:pic>
        <p:nvPicPr>
          <p:cNvPr id="2" name="Picture 2">
            <a:extLst>
              <a:ext uri="{FF2B5EF4-FFF2-40B4-BE49-F238E27FC236}">
                <a16:creationId xmlns:a16="http://schemas.microsoft.com/office/drawing/2014/main" id="{BE6BBFA7-5AFC-F0F6-799D-0760B4471F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1355" y="139064"/>
            <a:ext cx="1104519" cy="1095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7806291"/>
      </p:ext>
    </p:extLst>
  </p:cSld>
  <p:clrMapOvr>
    <a:masterClrMapping/>
  </p:clrMapOvr>
  <p:transition spd="slow">
    <p:cover/>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5" grpId="0" animBg="1"/>
      <p:bldP spid="5"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7A07F-65E9-DD65-7126-79BAFD8F5BAD}"/>
            </a:ext>
          </a:extLst>
        </p:cNvPr>
        <p:cNvGrpSpPr/>
        <p:nvPr/>
      </p:nvGrpSpPr>
      <p:grpSpPr>
        <a:xfrm>
          <a:off x="0" y="0"/>
          <a:ext cx="0" cy="0"/>
          <a:chOff x="0" y="0"/>
          <a:chExt cx="0" cy="0"/>
        </a:xfrm>
      </p:grpSpPr>
      <p:sp>
        <p:nvSpPr>
          <p:cNvPr id="9" name="Rectangle: Rounded Corners 4">
            <a:extLst>
              <a:ext uri="{FF2B5EF4-FFF2-40B4-BE49-F238E27FC236}">
                <a16:creationId xmlns:a16="http://schemas.microsoft.com/office/drawing/2014/main" id="{178900BE-537C-8AFD-0D90-3F2FA0407E7B}"/>
              </a:ext>
            </a:extLst>
          </p:cNvPr>
          <p:cNvSpPr txBox="1"/>
          <p:nvPr/>
        </p:nvSpPr>
        <p:spPr>
          <a:xfrm>
            <a:off x="175544" y="310063"/>
            <a:ext cx="9043760" cy="577743"/>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defTabSz="1200150">
              <a:lnSpc>
                <a:spcPct val="90000"/>
              </a:lnSpc>
              <a:spcBef>
                <a:spcPct val="0"/>
              </a:spcBef>
              <a:spcAft>
                <a:spcPct val="35000"/>
              </a:spcAft>
              <a:buNone/>
            </a:pPr>
            <a:r>
              <a:rPr lang="en-US" sz="4400" b="1">
                <a:solidFill>
                  <a:srgbClr val="800000"/>
                </a:solidFill>
                <a:latin typeface="+mj-lt"/>
                <a:cs typeface="Times New Roman" panose="02020603050405020304" pitchFamily="18" charset="0"/>
              </a:rPr>
              <a:t>Compliance Officer Responsibilities</a:t>
            </a:r>
            <a:endParaRPr lang="en-US" sz="4400" b="1" kern="1200">
              <a:solidFill>
                <a:srgbClr val="800000"/>
              </a:solidFill>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B7796A12-D8C3-AE4E-F3D5-766AA65ED2FB}"/>
              </a:ext>
            </a:extLst>
          </p:cNvPr>
          <p:cNvSpPr txBox="1"/>
          <p:nvPr/>
        </p:nvSpPr>
        <p:spPr>
          <a:xfrm>
            <a:off x="0" y="887806"/>
            <a:ext cx="7095044" cy="5495863"/>
          </a:xfrm>
          <a:prstGeom prst="rect">
            <a:avLst/>
          </a:prstGeom>
          <a:noFill/>
        </p:spPr>
        <p:txBody>
          <a:bodyPr wrap="square" rtlCol="0">
            <a:spAutoFit/>
          </a:bodyPr>
          <a:lstStyle/>
          <a:p>
            <a:pPr marL="226696" lvl="1">
              <a:lnSpc>
                <a:spcPct val="140000"/>
              </a:lnSpc>
              <a:buClr>
                <a:srgbClr val="000000"/>
              </a:buClr>
              <a:buSzPts val="2100"/>
            </a:pPr>
            <a:r>
              <a:rPr lang="en-US" sz="1400">
                <a:solidFill>
                  <a:srgbClr val="79151C"/>
                </a:solidFill>
                <a:sym typeface="Cardo"/>
              </a:rPr>
              <a:t>The Compliance Officer is an in-office role. They are responsible for representing your agency during an audit and ensuring overall program compliance with DOM policy as well as federal and state laws. When DOM contacts your agency, we will be looking to speak to the Compliance Officer.</a:t>
            </a:r>
          </a:p>
          <a:p>
            <a:pPr marL="226696" lvl="1">
              <a:lnSpc>
                <a:spcPct val="140000"/>
              </a:lnSpc>
              <a:buClr>
                <a:srgbClr val="000000"/>
              </a:buClr>
              <a:buSzPts val="2100"/>
            </a:pPr>
            <a:r>
              <a:rPr lang="en-US" sz="1400">
                <a:solidFill>
                  <a:srgbClr val="79151C"/>
                </a:solidFill>
                <a:sym typeface="Cardo"/>
              </a:rPr>
              <a:t> </a:t>
            </a:r>
          </a:p>
          <a:p>
            <a:pPr marL="226696" lvl="1">
              <a:lnSpc>
                <a:spcPct val="140000"/>
              </a:lnSpc>
              <a:buClr>
                <a:srgbClr val="000000"/>
              </a:buClr>
              <a:buSzPts val="2100"/>
            </a:pPr>
            <a:r>
              <a:rPr lang="en-US" sz="1400">
                <a:solidFill>
                  <a:srgbClr val="79151C"/>
                </a:solidFill>
                <a:sym typeface="Cardo"/>
              </a:rPr>
              <a:t>Responsibilities for the Compliance Officer include but are not limited to:</a:t>
            </a:r>
          </a:p>
          <a:p>
            <a:pPr marL="1026796" lvl="2" indent="-342900">
              <a:lnSpc>
                <a:spcPct val="140000"/>
              </a:lnSpc>
              <a:buClr>
                <a:srgbClr val="000000"/>
              </a:buClr>
              <a:buSzPts val="2100"/>
              <a:buFont typeface="Wingdings" panose="05000000000000000000" pitchFamily="2" charset="2"/>
              <a:buChar char="§"/>
            </a:pPr>
            <a:r>
              <a:rPr lang="en-US" sz="1400">
                <a:solidFill>
                  <a:srgbClr val="79151C"/>
                </a:solidFill>
                <a:sym typeface="Cardo"/>
              </a:rPr>
              <a:t>Ensuring continuing compliance with the Medicaid Administrative Code, Medicaid provider agreement, all applicable state and federal laws, quality assurance standards, and the CMS approved waiver.</a:t>
            </a:r>
          </a:p>
          <a:p>
            <a:pPr marL="1026796" lvl="2" indent="-342900">
              <a:lnSpc>
                <a:spcPct val="140000"/>
              </a:lnSpc>
              <a:buClr>
                <a:srgbClr val="000000"/>
              </a:buClr>
              <a:buSzPts val="2100"/>
              <a:buFont typeface="Wingdings" panose="05000000000000000000" pitchFamily="2" charset="2"/>
              <a:buChar char="§"/>
            </a:pPr>
            <a:r>
              <a:rPr lang="en-US" sz="1400">
                <a:solidFill>
                  <a:srgbClr val="79151C"/>
                </a:solidFill>
                <a:sym typeface="Cardo"/>
              </a:rPr>
              <a:t>Ensuring all mandatory training and certifications are completed timely.</a:t>
            </a:r>
          </a:p>
          <a:p>
            <a:pPr marL="1026796" lvl="2" indent="-342900">
              <a:lnSpc>
                <a:spcPct val="140000"/>
              </a:lnSpc>
              <a:buClr>
                <a:srgbClr val="000000"/>
              </a:buClr>
              <a:buSzPts val="2100"/>
              <a:buFont typeface="Wingdings" panose="05000000000000000000" pitchFamily="2" charset="2"/>
              <a:buChar char="§"/>
            </a:pPr>
            <a:r>
              <a:rPr lang="en-US" sz="1400">
                <a:solidFill>
                  <a:srgbClr val="79151C"/>
                </a:solidFill>
                <a:sym typeface="Cardo"/>
              </a:rPr>
              <a:t>Ensuring all background checks are completed timely and maintained appropriately.</a:t>
            </a:r>
          </a:p>
          <a:p>
            <a:pPr marL="1026796" lvl="2" indent="-342900">
              <a:lnSpc>
                <a:spcPct val="140000"/>
              </a:lnSpc>
              <a:buClr>
                <a:srgbClr val="000000"/>
              </a:buClr>
              <a:buSzPts val="2100"/>
              <a:buFont typeface="Wingdings" panose="05000000000000000000" pitchFamily="2" charset="2"/>
              <a:buChar char="§"/>
            </a:pPr>
            <a:r>
              <a:rPr lang="en-US" sz="1400">
                <a:solidFill>
                  <a:srgbClr val="79151C"/>
                </a:solidFill>
                <a:sym typeface="Cardo"/>
              </a:rPr>
              <a:t>Ensuring all OIG and Nursing Exclusion checks are completed timely and maintained appropriately.</a:t>
            </a:r>
          </a:p>
          <a:p>
            <a:pPr marL="1026796" lvl="2" indent="-342900">
              <a:lnSpc>
                <a:spcPct val="140000"/>
              </a:lnSpc>
              <a:buClr>
                <a:srgbClr val="000000"/>
              </a:buClr>
              <a:buSzPts val="2100"/>
              <a:buFont typeface="Wingdings" panose="05000000000000000000" pitchFamily="2" charset="2"/>
              <a:buChar char="§"/>
            </a:pPr>
            <a:r>
              <a:rPr lang="en-US" sz="1400">
                <a:solidFill>
                  <a:srgbClr val="79151C"/>
                </a:solidFill>
                <a:sym typeface="Cardo"/>
              </a:rPr>
              <a:t>Ensuring all Corrective Action Plans are implemented appropriately if necessary.</a:t>
            </a:r>
          </a:p>
          <a:p>
            <a:pPr marL="1026796" lvl="2" indent="-342900">
              <a:lnSpc>
                <a:spcPct val="140000"/>
              </a:lnSpc>
              <a:buClr>
                <a:srgbClr val="000000"/>
              </a:buClr>
              <a:buSzPts val="2100"/>
              <a:buFont typeface="Wingdings" panose="05000000000000000000" pitchFamily="2" charset="2"/>
              <a:buChar char="§"/>
            </a:pPr>
            <a:r>
              <a:rPr lang="en-US" sz="1400">
                <a:solidFill>
                  <a:srgbClr val="79151C"/>
                </a:solidFill>
                <a:sym typeface="Cardo"/>
              </a:rPr>
              <a:t>Ensuring immediate access to all participant and employee records as required for audit purposes</a:t>
            </a:r>
            <a:endParaRPr lang="en-US" sz="1400">
              <a:solidFill>
                <a:srgbClr val="79151C"/>
              </a:solidFill>
            </a:endParaRPr>
          </a:p>
        </p:txBody>
      </p:sp>
      <p:pic>
        <p:nvPicPr>
          <p:cNvPr id="4" name="Picture 3">
            <a:extLst>
              <a:ext uri="{FF2B5EF4-FFF2-40B4-BE49-F238E27FC236}">
                <a16:creationId xmlns:a16="http://schemas.microsoft.com/office/drawing/2014/main" id="{825FD824-5A20-D1CD-FC4E-4D91E940B0C0}"/>
              </a:ext>
            </a:extLst>
          </p:cNvPr>
          <p:cNvPicPr>
            <a:picLocks noChangeAspect="1"/>
          </p:cNvPicPr>
          <p:nvPr/>
        </p:nvPicPr>
        <p:blipFill>
          <a:blip r:embed="rId3"/>
          <a:stretch>
            <a:fillRect/>
          </a:stretch>
        </p:blipFill>
        <p:spPr>
          <a:xfrm>
            <a:off x="7184570" y="1654623"/>
            <a:ext cx="4818537" cy="3696345"/>
          </a:xfrm>
          <a:prstGeom prst="rect">
            <a:avLst/>
          </a:prstGeom>
          <a:effectLst>
            <a:softEdge rad="127000"/>
          </a:effectLst>
        </p:spPr>
      </p:pic>
      <p:sp>
        <p:nvSpPr>
          <p:cNvPr id="5" name="Date Placeholder 4">
            <a:extLst>
              <a:ext uri="{FF2B5EF4-FFF2-40B4-BE49-F238E27FC236}">
                <a16:creationId xmlns:a16="http://schemas.microsoft.com/office/drawing/2014/main" id="{E7AA2313-CB9C-0364-2779-E22DC3C0E696}"/>
              </a:ext>
            </a:extLst>
          </p:cNvPr>
          <p:cNvSpPr>
            <a:spLocks noGrp="1"/>
          </p:cNvSpPr>
          <p:nvPr>
            <p:ph type="dt" sz="half" idx="10"/>
          </p:nvPr>
        </p:nvSpPr>
        <p:spPr/>
        <p:txBody>
          <a:bodyPr/>
          <a:lstStyle/>
          <a:p>
            <a:r>
              <a:rPr lang="en-US"/>
              <a:t>7/21/2026</a:t>
            </a:r>
          </a:p>
        </p:txBody>
      </p:sp>
      <p:pic>
        <p:nvPicPr>
          <p:cNvPr id="7" name="More Info">
            <a:extLst>
              <a:ext uri="{FF2B5EF4-FFF2-40B4-BE49-F238E27FC236}">
                <a16:creationId xmlns:a16="http://schemas.microsoft.com/office/drawing/2014/main" id="{E4AB1D01-53BA-1D14-4DF5-AD8E1C41C938}"/>
              </a:ext>
            </a:extLst>
          </p:cNvPr>
          <p:cNvPicPr>
            <a:picLocks noChangeAspect="1"/>
          </p:cNvPicPr>
          <p:nvPr/>
        </p:nvPicPr>
        <p:blipFill>
          <a:blip r:embed="rId4"/>
          <a:stretch>
            <a:fillRect/>
          </a:stretch>
        </p:blipFill>
        <p:spPr>
          <a:xfrm>
            <a:off x="9957692" y="178526"/>
            <a:ext cx="1972703" cy="1134409"/>
          </a:xfrm>
          <a:prstGeom prst="rect">
            <a:avLst/>
          </a:prstGeom>
        </p:spPr>
      </p:pic>
      <p:pic>
        <p:nvPicPr>
          <p:cNvPr id="2" name="Picture 2">
            <a:extLst>
              <a:ext uri="{FF2B5EF4-FFF2-40B4-BE49-F238E27FC236}">
                <a16:creationId xmlns:a16="http://schemas.microsoft.com/office/drawing/2014/main" id="{A9C73014-5A29-30EB-A720-D0EC7EBBAD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19725" y="5443270"/>
            <a:ext cx="1104519" cy="1095642"/>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9">
            <a:extLst>
              <a:ext uri="{FF2B5EF4-FFF2-40B4-BE49-F238E27FC236}">
                <a16:creationId xmlns:a16="http://schemas.microsoft.com/office/drawing/2014/main" id="{43D02C61-C949-5E02-773D-66E73A0FA0C0}"/>
              </a:ext>
            </a:extLst>
          </p:cNvPr>
          <p:cNvSpPr>
            <a:spLocks noGrp="1"/>
          </p:cNvSpPr>
          <p:nvPr>
            <p:ph type="sldNum" sz="quarter" idx="12"/>
          </p:nvPr>
        </p:nvSpPr>
        <p:spPr/>
        <p:txBody>
          <a:bodyPr/>
          <a:lstStyle/>
          <a:p>
            <a:fld id="{48FD3572-B86B-4083-B953-5D27BE9E57C8}" type="slidenum">
              <a:rPr lang="en-US" smtClean="0"/>
              <a:t>35</a:t>
            </a:fld>
            <a:endParaRPr lang="en-US"/>
          </a:p>
        </p:txBody>
      </p:sp>
      <p:sp>
        <p:nvSpPr>
          <p:cNvPr id="6" name="More Info Text">
            <a:extLst>
              <a:ext uri="{FF2B5EF4-FFF2-40B4-BE49-F238E27FC236}">
                <a16:creationId xmlns:a16="http://schemas.microsoft.com/office/drawing/2014/main" id="{491773BA-5F5C-752D-372F-D4E3036139DC}"/>
              </a:ext>
            </a:extLst>
          </p:cNvPr>
          <p:cNvSpPr/>
          <p:nvPr/>
        </p:nvSpPr>
        <p:spPr>
          <a:xfrm>
            <a:off x="5749544" y="1916894"/>
            <a:ext cx="6105187" cy="3110817"/>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sz="1400">
                <a:solidFill>
                  <a:prstClr val="white"/>
                </a:solidFill>
              </a:rPr>
              <a:t>Compliance Officer Qualifications</a:t>
            </a:r>
          </a:p>
          <a:p>
            <a:pPr lvl="0"/>
            <a:endParaRPr lang="en-US" sz="1400">
              <a:solidFill>
                <a:prstClr val="white"/>
              </a:solidFill>
            </a:endParaRPr>
          </a:p>
          <a:p>
            <a:pPr lvl="0"/>
            <a:r>
              <a:rPr lang="en-US" sz="1400">
                <a:solidFill>
                  <a:prstClr val="white"/>
                </a:solidFill>
              </a:rPr>
              <a:t>At least two (2) years of supervisory experience in programs dealing with elderly and disabled individuals and meet one (1) of the following requirements:</a:t>
            </a:r>
          </a:p>
          <a:p>
            <a:pPr marL="285750" lvl="0" indent="-285750">
              <a:buFont typeface="Wingdings" panose="05000000000000000000" pitchFamily="2" charset="2"/>
              <a:buChar char="§"/>
            </a:pPr>
            <a:r>
              <a:rPr lang="en-US" sz="1400">
                <a:solidFill>
                  <a:prstClr val="white"/>
                </a:solidFill>
              </a:rPr>
              <a:t>A Bachelor's Degree in social work, home economics, or a related profession, with two (2) years of direct experience working with aged and disabled persons, or</a:t>
            </a:r>
          </a:p>
          <a:p>
            <a:pPr marL="285750" lvl="0" indent="-285750">
              <a:buFont typeface="Wingdings" panose="05000000000000000000" pitchFamily="2" charset="2"/>
              <a:buChar char="§"/>
            </a:pPr>
            <a:r>
              <a:rPr lang="en-US" sz="1400">
                <a:solidFill>
                  <a:prstClr val="white"/>
                </a:solidFill>
              </a:rPr>
              <a:t>A Licensed Registered Nurse (R.N.) or Licensed Practical Nurse (L.P.N.), with two (2) years of direct experience working with aged and disabled persons, or</a:t>
            </a:r>
          </a:p>
          <a:p>
            <a:pPr marL="285750" lvl="0" indent="-285750">
              <a:buFont typeface="Wingdings" panose="05000000000000000000" pitchFamily="2" charset="2"/>
              <a:buChar char="§"/>
            </a:pPr>
            <a:r>
              <a:rPr lang="en-US" sz="1400">
                <a:solidFill>
                  <a:prstClr val="white"/>
                </a:solidFill>
              </a:rPr>
              <a:t>Be a high school graduate with diploma or have a General Educational Development (GED) certificate, and four (4) years of direct experience working with aged and disabled persons.</a:t>
            </a:r>
          </a:p>
        </p:txBody>
      </p:sp>
    </p:spTree>
    <p:extLst>
      <p:ext uri="{BB962C8B-B14F-4D97-AF65-F5344CB8AC3E}">
        <p14:creationId xmlns:p14="http://schemas.microsoft.com/office/powerpoint/2010/main" val="3836241530"/>
      </p:ext>
    </p:extLst>
  </p:cSld>
  <p:clrMapOvr>
    <a:masterClrMapping/>
  </p:clrMapOvr>
  <p:transition spd="slow">
    <p:cover/>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P spid="6"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056F3-A4DA-1DD3-4878-0975329FDD08}"/>
            </a:ext>
          </a:extLst>
        </p:cNvPr>
        <p:cNvGrpSpPr/>
        <p:nvPr/>
      </p:nvGrpSpPr>
      <p:grpSpPr>
        <a:xfrm>
          <a:off x="0" y="0"/>
          <a:ext cx="0" cy="0"/>
          <a:chOff x="0" y="0"/>
          <a:chExt cx="0" cy="0"/>
        </a:xfrm>
      </p:grpSpPr>
      <p:sp>
        <p:nvSpPr>
          <p:cNvPr id="9" name="Rectangle: Rounded Corners 4">
            <a:extLst>
              <a:ext uri="{FF2B5EF4-FFF2-40B4-BE49-F238E27FC236}">
                <a16:creationId xmlns:a16="http://schemas.microsoft.com/office/drawing/2014/main" id="{B9D80426-CFF0-B6F5-0C85-1F2AFA5067DE}"/>
              </a:ext>
            </a:extLst>
          </p:cNvPr>
          <p:cNvSpPr txBox="1"/>
          <p:nvPr/>
        </p:nvSpPr>
        <p:spPr>
          <a:xfrm>
            <a:off x="130299" y="215647"/>
            <a:ext cx="8680464" cy="577743"/>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defTabSz="1200150">
              <a:lnSpc>
                <a:spcPct val="90000"/>
              </a:lnSpc>
              <a:spcBef>
                <a:spcPct val="0"/>
              </a:spcBef>
              <a:spcAft>
                <a:spcPct val="35000"/>
              </a:spcAft>
              <a:buNone/>
            </a:pPr>
            <a:r>
              <a:rPr lang="en-US" sz="4400" b="1">
                <a:solidFill>
                  <a:srgbClr val="800000"/>
                </a:solidFill>
                <a:latin typeface="+mj-lt"/>
                <a:cs typeface="Times New Roman" panose="02020603050405020304" pitchFamily="18" charset="0"/>
              </a:rPr>
              <a:t>Supervisor Responsibilities</a:t>
            </a:r>
            <a:endParaRPr lang="en-US" sz="4400" b="1" kern="1200">
              <a:solidFill>
                <a:srgbClr val="800000"/>
              </a:solidFill>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57E6A767-EF06-0DF0-A3B1-A4800FD4DD10}"/>
              </a:ext>
            </a:extLst>
          </p:cNvPr>
          <p:cNvSpPr txBox="1"/>
          <p:nvPr/>
        </p:nvSpPr>
        <p:spPr>
          <a:xfrm>
            <a:off x="-48850" y="868834"/>
            <a:ext cx="7122082" cy="5670078"/>
          </a:xfrm>
          <a:prstGeom prst="rect">
            <a:avLst/>
          </a:prstGeom>
          <a:noFill/>
        </p:spPr>
        <p:txBody>
          <a:bodyPr wrap="square" rtlCol="0">
            <a:spAutoFit/>
          </a:bodyPr>
          <a:lstStyle/>
          <a:p>
            <a:pPr marL="226696" lvl="1">
              <a:lnSpc>
                <a:spcPct val="140000"/>
              </a:lnSpc>
              <a:buClr>
                <a:srgbClr val="000000"/>
              </a:buClr>
              <a:buSzPts val="2100"/>
            </a:pPr>
            <a:r>
              <a:rPr lang="en-US" sz="1300">
                <a:solidFill>
                  <a:srgbClr val="79151C"/>
                </a:solidFill>
                <a:sym typeface="Cardo"/>
              </a:rPr>
              <a:t>Supervisor qualifications are very similar to those in the role of Compliance Officer. However, the responsibilities are very different. The Supervisor is responsible for completing bi-weekly supervisory visits, going into the homes, reviewing Plans of Service, evaluating job performance and making sure your agency’s services are aligned with Person Centered Care.</a:t>
            </a:r>
          </a:p>
          <a:p>
            <a:pPr marL="226696" lvl="1">
              <a:lnSpc>
                <a:spcPct val="140000"/>
              </a:lnSpc>
              <a:buClr>
                <a:srgbClr val="000000"/>
              </a:buClr>
              <a:buSzPts val="2100"/>
            </a:pPr>
            <a:endParaRPr lang="en-US" sz="800">
              <a:solidFill>
                <a:srgbClr val="79151C"/>
              </a:solidFill>
              <a:sym typeface="Cardo"/>
            </a:endParaRPr>
          </a:p>
          <a:p>
            <a:pPr marL="226696" lvl="1">
              <a:lnSpc>
                <a:spcPct val="140000"/>
              </a:lnSpc>
              <a:buClr>
                <a:srgbClr val="000000"/>
              </a:buClr>
              <a:buSzPts val="2100"/>
            </a:pPr>
            <a:r>
              <a:rPr lang="en-US" sz="1300">
                <a:solidFill>
                  <a:srgbClr val="79151C"/>
                </a:solidFill>
                <a:sym typeface="Cardo"/>
              </a:rPr>
              <a:t>Responsibilities for the DCW Supervisor include but are not limited to:</a:t>
            </a:r>
          </a:p>
          <a:p>
            <a:pPr marL="1026796" lvl="2" indent="-342900">
              <a:lnSpc>
                <a:spcPct val="140000"/>
              </a:lnSpc>
              <a:buClr>
                <a:srgbClr val="000000"/>
              </a:buClr>
              <a:buSzPts val="2100"/>
              <a:buFont typeface="Wingdings" panose="05000000000000000000" pitchFamily="2" charset="2"/>
              <a:buChar char="§"/>
            </a:pPr>
            <a:r>
              <a:rPr lang="en-US" sz="1300">
                <a:solidFill>
                  <a:srgbClr val="79151C"/>
                </a:solidFill>
                <a:sym typeface="Cardo"/>
              </a:rPr>
              <a:t>Supervising no more than twenty (20) full-time DCW Staff. If less than twenty PCA staff are working, only a pro rata share of a supervisor’s time is needed. For example, if four full-time PCA staff are employed, then 20% of a supervisor’s time would be required to meet this standard;</a:t>
            </a:r>
          </a:p>
          <a:p>
            <a:pPr marL="1026796" lvl="2" indent="-342900">
              <a:lnSpc>
                <a:spcPct val="140000"/>
              </a:lnSpc>
              <a:buClr>
                <a:srgbClr val="000000"/>
              </a:buClr>
              <a:buSzPts val="2100"/>
              <a:buFont typeface="Wingdings" panose="05000000000000000000" pitchFamily="2" charset="2"/>
              <a:buChar char="§"/>
            </a:pPr>
            <a:r>
              <a:rPr lang="en-US" sz="1300">
                <a:solidFill>
                  <a:srgbClr val="79151C"/>
                </a:solidFill>
              </a:rPr>
              <a:t>Ensuring DCW staff timesheets and any other documents containing protected health or identifying information are securely stored while in the possession of the DCW staff or supervisor in a manner that prevents unauthorized disclosure and are returned to the main office location within ten (10) business days;</a:t>
            </a:r>
          </a:p>
          <a:p>
            <a:pPr marL="1026796" lvl="2" indent="-342900">
              <a:lnSpc>
                <a:spcPct val="140000"/>
              </a:lnSpc>
              <a:buClr>
                <a:srgbClr val="000000"/>
              </a:buClr>
              <a:buSzPts val="2100"/>
              <a:buFont typeface="Wingdings" panose="05000000000000000000" pitchFamily="2" charset="2"/>
              <a:buChar char="§"/>
            </a:pPr>
            <a:r>
              <a:rPr lang="en-US" sz="1300">
                <a:solidFill>
                  <a:srgbClr val="79151C"/>
                </a:solidFill>
                <a:sym typeface="Cardo"/>
              </a:rPr>
              <a:t>Reviewing and approving duties on approved service plans;</a:t>
            </a:r>
          </a:p>
          <a:p>
            <a:pPr marL="1026796" lvl="2" indent="-342900">
              <a:lnSpc>
                <a:spcPct val="140000"/>
              </a:lnSpc>
              <a:buClr>
                <a:srgbClr val="000000"/>
              </a:buClr>
              <a:buSzPts val="2100"/>
              <a:buFont typeface="Wingdings" panose="05000000000000000000" pitchFamily="2" charset="2"/>
              <a:buChar char="§"/>
            </a:pPr>
            <a:r>
              <a:rPr lang="en-US" sz="1300">
                <a:solidFill>
                  <a:srgbClr val="79151C"/>
                </a:solidFill>
                <a:sym typeface="Cardo"/>
              </a:rPr>
              <a:t>Receiving and processing requests for service;</a:t>
            </a:r>
          </a:p>
          <a:p>
            <a:pPr marL="1026796" lvl="2" indent="-342900">
              <a:lnSpc>
                <a:spcPct val="140000"/>
              </a:lnSpc>
              <a:buClr>
                <a:srgbClr val="000000"/>
              </a:buClr>
              <a:buSzPts val="2100"/>
              <a:buFont typeface="Wingdings" panose="05000000000000000000" pitchFamily="2" charset="2"/>
              <a:buChar char="§"/>
            </a:pPr>
            <a:r>
              <a:rPr lang="en-US" sz="1300">
                <a:solidFill>
                  <a:srgbClr val="79151C"/>
                </a:solidFill>
              </a:rPr>
              <a:t>Evaluating the work, skills, and job performance of the DCW staff, including the completion of hands-on skills assessments;</a:t>
            </a:r>
            <a:endParaRPr lang="en-US" sz="1300">
              <a:solidFill>
                <a:srgbClr val="79151C"/>
              </a:solidFill>
              <a:sym typeface="Cardo"/>
            </a:endParaRPr>
          </a:p>
          <a:p>
            <a:pPr marL="1026796" lvl="2" indent="-342900">
              <a:lnSpc>
                <a:spcPct val="140000"/>
              </a:lnSpc>
              <a:buClr>
                <a:srgbClr val="000000"/>
              </a:buClr>
              <a:buSzPts val="2100"/>
              <a:buFont typeface="Wingdings" panose="05000000000000000000" pitchFamily="2" charset="2"/>
              <a:buChar char="§"/>
            </a:pPr>
            <a:r>
              <a:rPr lang="en-US" sz="1300">
                <a:solidFill>
                  <a:srgbClr val="79151C"/>
                </a:solidFill>
              </a:rPr>
              <a:t>Making home visits with DCW staff to observe and evaluate job performance, maintain supervisory reports, and submit monthly activity sheets</a:t>
            </a:r>
            <a:r>
              <a:rPr lang="en-US" sz="1300">
                <a:solidFill>
                  <a:srgbClr val="79151C"/>
                </a:solidFill>
                <a:sym typeface="Cardo"/>
              </a:rPr>
              <a:t>;</a:t>
            </a:r>
          </a:p>
        </p:txBody>
      </p:sp>
      <p:pic>
        <p:nvPicPr>
          <p:cNvPr id="4" name="Picture 3">
            <a:extLst>
              <a:ext uri="{FF2B5EF4-FFF2-40B4-BE49-F238E27FC236}">
                <a16:creationId xmlns:a16="http://schemas.microsoft.com/office/drawing/2014/main" id="{49AE72B7-65E7-E403-2D54-A4CDC35E1E7E}"/>
              </a:ext>
            </a:extLst>
          </p:cNvPr>
          <p:cNvPicPr>
            <a:picLocks noChangeAspect="1"/>
          </p:cNvPicPr>
          <p:nvPr/>
        </p:nvPicPr>
        <p:blipFill>
          <a:blip r:embed="rId3"/>
          <a:stretch>
            <a:fillRect/>
          </a:stretch>
        </p:blipFill>
        <p:spPr>
          <a:xfrm>
            <a:off x="7073232" y="1704114"/>
            <a:ext cx="4934974" cy="3862673"/>
          </a:xfrm>
          <a:prstGeom prst="rect">
            <a:avLst/>
          </a:prstGeom>
          <a:ln>
            <a:noFill/>
          </a:ln>
          <a:effectLst>
            <a:softEdge rad="127000"/>
          </a:effectLst>
        </p:spPr>
      </p:pic>
      <p:sp>
        <p:nvSpPr>
          <p:cNvPr id="5" name="Date Placeholder 4">
            <a:extLst>
              <a:ext uri="{FF2B5EF4-FFF2-40B4-BE49-F238E27FC236}">
                <a16:creationId xmlns:a16="http://schemas.microsoft.com/office/drawing/2014/main" id="{59BC602C-86D0-279D-9EBC-82D5CB57F0A5}"/>
              </a:ext>
            </a:extLst>
          </p:cNvPr>
          <p:cNvSpPr>
            <a:spLocks noGrp="1"/>
          </p:cNvSpPr>
          <p:nvPr>
            <p:ph type="dt" sz="half" idx="10"/>
          </p:nvPr>
        </p:nvSpPr>
        <p:spPr/>
        <p:txBody>
          <a:bodyPr/>
          <a:lstStyle/>
          <a:p>
            <a:r>
              <a:rPr lang="en-US"/>
              <a:t>7/21/2026</a:t>
            </a:r>
          </a:p>
        </p:txBody>
      </p:sp>
      <p:pic>
        <p:nvPicPr>
          <p:cNvPr id="7" name="More Info">
            <a:extLst>
              <a:ext uri="{FF2B5EF4-FFF2-40B4-BE49-F238E27FC236}">
                <a16:creationId xmlns:a16="http://schemas.microsoft.com/office/drawing/2014/main" id="{47383FD3-23C2-3EE8-3671-1DEF02F1B069}"/>
              </a:ext>
            </a:extLst>
          </p:cNvPr>
          <p:cNvPicPr>
            <a:picLocks noChangeAspect="1"/>
          </p:cNvPicPr>
          <p:nvPr/>
        </p:nvPicPr>
        <p:blipFill>
          <a:blip r:embed="rId4"/>
          <a:stretch>
            <a:fillRect/>
          </a:stretch>
        </p:blipFill>
        <p:spPr>
          <a:xfrm>
            <a:off x="9863088" y="174923"/>
            <a:ext cx="1972703" cy="1134409"/>
          </a:xfrm>
          <a:prstGeom prst="rect">
            <a:avLst/>
          </a:prstGeom>
        </p:spPr>
      </p:pic>
      <p:pic>
        <p:nvPicPr>
          <p:cNvPr id="2" name="Picture 2">
            <a:extLst>
              <a:ext uri="{FF2B5EF4-FFF2-40B4-BE49-F238E27FC236}">
                <a16:creationId xmlns:a16="http://schemas.microsoft.com/office/drawing/2014/main" id="{4E84469D-731B-614A-34AD-637B56B69D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49988" y="5627189"/>
            <a:ext cx="858218" cy="851321"/>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7">
            <a:extLst>
              <a:ext uri="{FF2B5EF4-FFF2-40B4-BE49-F238E27FC236}">
                <a16:creationId xmlns:a16="http://schemas.microsoft.com/office/drawing/2014/main" id="{0C4E214C-E6EF-0C78-B36B-57009D6A1D18}"/>
              </a:ext>
            </a:extLst>
          </p:cNvPr>
          <p:cNvSpPr>
            <a:spLocks noGrp="1"/>
          </p:cNvSpPr>
          <p:nvPr>
            <p:ph type="sldNum" sz="quarter" idx="12"/>
          </p:nvPr>
        </p:nvSpPr>
        <p:spPr/>
        <p:txBody>
          <a:bodyPr/>
          <a:lstStyle/>
          <a:p>
            <a:fld id="{48FD3572-B86B-4083-B953-5D27BE9E57C8}" type="slidenum">
              <a:rPr lang="en-US" smtClean="0"/>
              <a:t>36</a:t>
            </a:fld>
            <a:endParaRPr lang="en-US"/>
          </a:p>
        </p:txBody>
      </p:sp>
      <p:sp>
        <p:nvSpPr>
          <p:cNvPr id="10" name="More Info Text">
            <a:extLst>
              <a:ext uri="{FF2B5EF4-FFF2-40B4-BE49-F238E27FC236}">
                <a16:creationId xmlns:a16="http://schemas.microsoft.com/office/drawing/2014/main" id="{2385D7ED-9D05-EBCC-4C09-94CCF1CAF37B}"/>
              </a:ext>
            </a:extLst>
          </p:cNvPr>
          <p:cNvSpPr/>
          <p:nvPr/>
        </p:nvSpPr>
        <p:spPr>
          <a:xfrm>
            <a:off x="5903019" y="1994169"/>
            <a:ext cx="6105187" cy="3110817"/>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a:t>Supervisor Qualifications</a:t>
            </a:r>
          </a:p>
          <a:p>
            <a:endParaRPr lang="en-US" sz="1400"/>
          </a:p>
          <a:p>
            <a:r>
              <a:rPr lang="en-US" sz="1400">
                <a:ea typeface="Cardo"/>
                <a:cs typeface="Cardo"/>
                <a:sym typeface="Cardo"/>
              </a:rPr>
              <a:t>At least two (2) years supervisory experience in programs dealing with elderly and disabled individuals and meet one (1) of the following requirements:</a:t>
            </a:r>
          </a:p>
          <a:p>
            <a:pPr marL="171450" indent="-171450">
              <a:buFont typeface="Wingdings" panose="05000000000000000000" pitchFamily="2" charset="2"/>
              <a:buChar char="§"/>
            </a:pPr>
            <a:r>
              <a:rPr lang="en-US" sz="1400">
                <a:ea typeface="Cardo"/>
                <a:cs typeface="Cardo"/>
                <a:sym typeface="Cardo"/>
              </a:rPr>
              <a:t>A Bachelor's Degree in social work, home economics, or a related profession, with two (2) years of direct experience working with aged and disabled persons, </a:t>
            </a:r>
          </a:p>
          <a:p>
            <a:pPr marL="171450" indent="-171450">
              <a:buFont typeface="Wingdings" panose="05000000000000000000" pitchFamily="2" charset="2"/>
              <a:buChar char="§"/>
            </a:pPr>
            <a:r>
              <a:rPr lang="en-US" sz="1400">
                <a:ea typeface="Cardo"/>
                <a:cs typeface="Cardo"/>
                <a:sym typeface="Cardo"/>
              </a:rPr>
              <a:t>A Licensed Registered Nurse (R.N.) or Licensed Practical Nurse (L.P.N.), with two (2) years of direct experience working with aged and disabled participants, and two years of supervisory experience, or</a:t>
            </a:r>
          </a:p>
          <a:p>
            <a:pPr marL="171450" indent="-171450">
              <a:buFont typeface="Wingdings" panose="05000000000000000000" pitchFamily="2" charset="2"/>
              <a:buChar char="§"/>
            </a:pPr>
            <a:r>
              <a:rPr lang="en-US" sz="1400">
                <a:ea typeface="Cardo"/>
                <a:cs typeface="Cardo"/>
                <a:sym typeface="Cardo"/>
              </a:rPr>
              <a:t>A high school graduate with a diploma or have a General Educational Development (GED) certificate, and four (4) years of direct experience working with the aged and disabled persons</a:t>
            </a:r>
            <a:endParaRPr lang="en-US" sz="1400"/>
          </a:p>
        </p:txBody>
      </p:sp>
    </p:spTree>
    <p:extLst>
      <p:ext uri="{BB962C8B-B14F-4D97-AF65-F5344CB8AC3E}">
        <p14:creationId xmlns:p14="http://schemas.microsoft.com/office/powerpoint/2010/main" val="2557591996"/>
      </p:ext>
    </p:extLst>
  </p:cSld>
  <p:clrMapOvr>
    <a:masterClrMapping/>
  </p:clrMapOvr>
  <p:transition spd="slow">
    <p:cover/>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10" grpId="0" animBg="1"/>
      <p:bldP spid="10"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41353-2360-45A2-8FBD-24DDCCBE78CC}"/>
            </a:ext>
          </a:extLst>
        </p:cNvPr>
        <p:cNvGrpSpPr/>
        <p:nvPr/>
      </p:nvGrpSpPr>
      <p:grpSpPr>
        <a:xfrm>
          <a:off x="0" y="0"/>
          <a:ext cx="0" cy="0"/>
          <a:chOff x="0" y="0"/>
          <a:chExt cx="0" cy="0"/>
        </a:xfrm>
      </p:grpSpPr>
      <p:sp>
        <p:nvSpPr>
          <p:cNvPr id="9" name="Rectangle: Rounded Corners 4">
            <a:extLst>
              <a:ext uri="{FF2B5EF4-FFF2-40B4-BE49-F238E27FC236}">
                <a16:creationId xmlns:a16="http://schemas.microsoft.com/office/drawing/2014/main" id="{3F5893C5-3E78-7AA2-9CE0-A46A0BD131BA}"/>
              </a:ext>
            </a:extLst>
          </p:cNvPr>
          <p:cNvSpPr txBox="1"/>
          <p:nvPr/>
        </p:nvSpPr>
        <p:spPr>
          <a:xfrm>
            <a:off x="79468" y="258086"/>
            <a:ext cx="10581359" cy="577743"/>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defTabSz="1200150">
              <a:lnSpc>
                <a:spcPct val="90000"/>
              </a:lnSpc>
              <a:spcBef>
                <a:spcPct val="0"/>
              </a:spcBef>
              <a:spcAft>
                <a:spcPct val="35000"/>
              </a:spcAft>
              <a:buNone/>
            </a:pPr>
            <a:r>
              <a:rPr lang="en-US" sz="4400" b="1">
                <a:solidFill>
                  <a:srgbClr val="800000"/>
                </a:solidFill>
                <a:latin typeface="+mj-lt"/>
                <a:cs typeface="Times New Roman" panose="02020603050405020304" pitchFamily="18" charset="0"/>
              </a:rPr>
              <a:t>Direct Care Worker (DCW) Responsibilities</a:t>
            </a:r>
            <a:endParaRPr lang="en-US" sz="4400" b="1" kern="1200">
              <a:solidFill>
                <a:srgbClr val="800000"/>
              </a:solidFill>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82396765-BAE7-9E0F-4340-377938A38DA1}"/>
              </a:ext>
            </a:extLst>
          </p:cNvPr>
          <p:cNvSpPr txBox="1"/>
          <p:nvPr/>
        </p:nvSpPr>
        <p:spPr>
          <a:xfrm>
            <a:off x="18800" y="835829"/>
            <a:ext cx="7297997" cy="5585632"/>
          </a:xfrm>
          <a:prstGeom prst="rect">
            <a:avLst/>
          </a:prstGeom>
          <a:noFill/>
        </p:spPr>
        <p:txBody>
          <a:bodyPr wrap="square" rtlCol="0">
            <a:spAutoFit/>
          </a:bodyPr>
          <a:lstStyle/>
          <a:p>
            <a:pPr marL="226696" marR="0" lvl="1" algn="l" defTabSz="914400" rtl="0" eaLnBrk="1" fontAlgn="auto" latinLnBrk="0" hangingPunct="1">
              <a:lnSpc>
                <a:spcPct val="140000"/>
              </a:lnSpc>
              <a:spcBef>
                <a:spcPts val="0"/>
              </a:spcBef>
              <a:spcAft>
                <a:spcPts val="0"/>
              </a:spcAft>
              <a:buClr>
                <a:srgbClr val="000000"/>
              </a:buClr>
              <a:buSzPts val="2100"/>
              <a:tabLst/>
              <a:defRPr/>
            </a:pPr>
            <a:r>
              <a:rPr lang="en-US" sz="1200">
                <a:solidFill>
                  <a:srgbClr val="79151C"/>
                </a:solidFill>
                <a:sym typeface="Cardo"/>
              </a:rPr>
              <a:t>By definition, Direct Care Workers assist the beneficiary in meeting daily living needs and ensures optimal functioning at home and/or in the community. </a:t>
            </a:r>
          </a:p>
          <a:p>
            <a:pPr marL="226696" marR="0" lvl="1" algn="l" defTabSz="914400" rtl="0" eaLnBrk="1" fontAlgn="auto" latinLnBrk="0" hangingPunct="1">
              <a:lnSpc>
                <a:spcPct val="140000"/>
              </a:lnSpc>
              <a:spcBef>
                <a:spcPts val="0"/>
              </a:spcBef>
              <a:spcAft>
                <a:spcPts val="0"/>
              </a:spcAft>
              <a:buClr>
                <a:srgbClr val="000000"/>
              </a:buClr>
              <a:buSzPts val="2100"/>
              <a:tabLst/>
              <a:defRPr/>
            </a:pPr>
            <a:endParaRPr lang="en-US" sz="800">
              <a:solidFill>
                <a:srgbClr val="79151C"/>
              </a:solidFill>
              <a:sym typeface="Cardo"/>
            </a:endParaRPr>
          </a:p>
          <a:p>
            <a:pPr marL="226696" marR="0" lvl="1" algn="l" defTabSz="914400" rtl="0" eaLnBrk="1" fontAlgn="auto" latinLnBrk="0" hangingPunct="1">
              <a:lnSpc>
                <a:spcPct val="140000"/>
              </a:lnSpc>
              <a:spcBef>
                <a:spcPts val="0"/>
              </a:spcBef>
              <a:spcAft>
                <a:spcPts val="0"/>
              </a:spcAft>
              <a:buClr>
                <a:srgbClr val="000000"/>
              </a:buClr>
              <a:buSzPts val="2100"/>
              <a:tabLst/>
              <a:defRPr/>
            </a:pPr>
            <a:r>
              <a:rPr lang="en-US" sz="1200">
                <a:solidFill>
                  <a:srgbClr val="79151C"/>
                </a:solidFill>
                <a:sym typeface="Cardo"/>
              </a:rPr>
              <a:t>In practice, the direct care worker provides the care and companionship that allows the elderly and disabled to remain in their homes and community, rather than being forced to rely on institutional care. Therefore, providers must ensure that compassionate, qualified staff are providing this care.</a:t>
            </a:r>
          </a:p>
          <a:p>
            <a:pPr marL="226696" marR="0" lvl="1" algn="l" defTabSz="914400" rtl="0" eaLnBrk="1" fontAlgn="auto" latinLnBrk="0" hangingPunct="1">
              <a:lnSpc>
                <a:spcPct val="140000"/>
              </a:lnSpc>
              <a:spcBef>
                <a:spcPts val="0"/>
              </a:spcBef>
              <a:spcAft>
                <a:spcPts val="0"/>
              </a:spcAft>
              <a:buClr>
                <a:srgbClr val="000000"/>
              </a:buClr>
              <a:buSzPts val="2100"/>
              <a:tabLst/>
              <a:defRPr/>
            </a:pPr>
            <a:endParaRPr lang="en-US" sz="800">
              <a:solidFill>
                <a:srgbClr val="79151C"/>
              </a:solidFill>
              <a:sym typeface="Cardo"/>
            </a:endParaRPr>
          </a:p>
          <a:p>
            <a:pPr marL="569596" marR="0" lvl="1" indent="-342900" algn="l" defTabSz="914400" rtl="0" eaLnBrk="1" fontAlgn="auto" latinLnBrk="0" hangingPunct="1">
              <a:lnSpc>
                <a:spcPct val="140000"/>
              </a:lnSpc>
              <a:spcBef>
                <a:spcPts val="0"/>
              </a:spcBef>
              <a:spcAft>
                <a:spcPts val="0"/>
              </a:spcAft>
              <a:buClr>
                <a:srgbClr val="000000"/>
              </a:buClr>
              <a:buSzPts val="2100"/>
              <a:buFont typeface="Wingdings" panose="05000000000000000000" pitchFamily="2" charset="2"/>
              <a:buChar char="§"/>
              <a:tabLst/>
              <a:defRPr/>
            </a:pPr>
            <a:r>
              <a:rPr lang="en-US" sz="1200">
                <a:solidFill>
                  <a:srgbClr val="79151C"/>
                </a:solidFill>
                <a:sym typeface="Cardo"/>
              </a:rPr>
              <a:t>Be physically able to perform the job tasks required and assurance that communicable diseases of major public health concern are not present,;</a:t>
            </a:r>
          </a:p>
          <a:p>
            <a:pPr marL="569596" marR="0" lvl="1" indent="-342900" algn="l" defTabSz="914400" rtl="0" eaLnBrk="1" fontAlgn="auto" latinLnBrk="0" hangingPunct="1">
              <a:lnSpc>
                <a:spcPct val="140000"/>
              </a:lnSpc>
              <a:spcBef>
                <a:spcPts val="0"/>
              </a:spcBef>
              <a:spcAft>
                <a:spcPts val="0"/>
              </a:spcAft>
              <a:buClr>
                <a:srgbClr val="000000"/>
              </a:buClr>
              <a:buSzPts val="2100"/>
              <a:buFont typeface="Wingdings" panose="05000000000000000000" pitchFamily="2" charset="2"/>
              <a:buChar char="§"/>
              <a:tabLst/>
              <a:defRPr/>
            </a:pPr>
            <a:r>
              <a:rPr lang="en-US" sz="1200">
                <a:solidFill>
                  <a:srgbClr val="79151C"/>
                </a:solidFill>
                <a:sym typeface="Cardo"/>
              </a:rPr>
              <a:t>Have interest in and empathy for, people who are ill, elderly, or disabled;</a:t>
            </a:r>
          </a:p>
          <a:p>
            <a:pPr marL="569596" marR="0" lvl="1" indent="-342900" algn="l" defTabSz="914400" rtl="0" eaLnBrk="1" fontAlgn="auto" latinLnBrk="0" hangingPunct="1">
              <a:lnSpc>
                <a:spcPct val="140000"/>
              </a:lnSpc>
              <a:spcBef>
                <a:spcPts val="0"/>
              </a:spcBef>
              <a:spcAft>
                <a:spcPts val="0"/>
              </a:spcAft>
              <a:buClr>
                <a:srgbClr val="000000"/>
              </a:buClr>
              <a:buSzPts val="2100"/>
              <a:buFont typeface="Wingdings" panose="05000000000000000000" pitchFamily="2" charset="2"/>
              <a:buChar char="§"/>
              <a:tabLst/>
              <a:defRPr/>
            </a:pPr>
            <a:r>
              <a:rPr lang="en-US" sz="1200">
                <a:solidFill>
                  <a:srgbClr val="79151C"/>
                </a:solidFill>
                <a:sym typeface="Cardo"/>
              </a:rPr>
              <a:t>Be emotionally mature and able to respond to participants and situations in a responsible manner;</a:t>
            </a:r>
          </a:p>
          <a:p>
            <a:pPr marL="569596" marR="0" lvl="1" indent="-342900" algn="l" defTabSz="914400" rtl="0" eaLnBrk="1" fontAlgn="auto" latinLnBrk="0" hangingPunct="1">
              <a:lnSpc>
                <a:spcPct val="140000"/>
              </a:lnSpc>
              <a:spcBef>
                <a:spcPts val="0"/>
              </a:spcBef>
              <a:spcAft>
                <a:spcPts val="0"/>
              </a:spcAft>
              <a:buClr>
                <a:srgbClr val="000000"/>
              </a:buClr>
              <a:buSzPts val="2100"/>
              <a:buFont typeface="Wingdings" panose="05000000000000000000" pitchFamily="2" charset="2"/>
              <a:buChar char="§"/>
              <a:tabLst/>
              <a:defRPr/>
            </a:pPr>
            <a:r>
              <a:rPr lang="en-US" sz="1200">
                <a:solidFill>
                  <a:srgbClr val="79151C"/>
                </a:solidFill>
                <a:sym typeface="Cardo"/>
              </a:rPr>
              <a:t>Have good communication and interpersonal skills and the ability to deal effectively, assertively, and cooperatively with a variety of people; </a:t>
            </a:r>
          </a:p>
          <a:p>
            <a:pPr marL="569596" marR="0" lvl="1" indent="-342900" algn="l" defTabSz="914400" rtl="0" eaLnBrk="1" fontAlgn="auto" latinLnBrk="0" hangingPunct="1">
              <a:lnSpc>
                <a:spcPct val="140000"/>
              </a:lnSpc>
              <a:spcBef>
                <a:spcPts val="0"/>
              </a:spcBef>
              <a:spcAft>
                <a:spcPts val="0"/>
              </a:spcAft>
              <a:buClr>
                <a:srgbClr val="000000"/>
              </a:buClr>
              <a:buSzPts val="2100"/>
              <a:buFont typeface="Wingdings" panose="05000000000000000000" pitchFamily="2" charset="2"/>
              <a:buChar char="§"/>
              <a:tabLst/>
              <a:defRPr/>
            </a:pPr>
            <a:r>
              <a:rPr lang="en-US" sz="1200">
                <a:solidFill>
                  <a:srgbClr val="79151C"/>
                </a:solidFill>
              </a:rPr>
              <a:t>Successfully complete a mandatory training course upon hire covering each of the topics in Admin Code, Part 208, Rule 1.3C, and pass a scored examination prior to rendering services. This training course must also be attended annually for each year after hire.</a:t>
            </a:r>
            <a:endParaRPr lang="en-US" sz="1200">
              <a:solidFill>
                <a:srgbClr val="79151C"/>
              </a:solidFill>
              <a:sym typeface="Cardo"/>
            </a:endParaRPr>
          </a:p>
          <a:p>
            <a:pPr marL="569596" marR="0" lvl="1" indent="-342900" algn="l" defTabSz="914400" rtl="0" eaLnBrk="1" fontAlgn="auto" latinLnBrk="0" hangingPunct="1">
              <a:lnSpc>
                <a:spcPct val="140000"/>
              </a:lnSpc>
              <a:spcBef>
                <a:spcPts val="0"/>
              </a:spcBef>
              <a:spcAft>
                <a:spcPts val="0"/>
              </a:spcAft>
              <a:buClr>
                <a:srgbClr val="000000"/>
              </a:buClr>
              <a:buSzPts val="2100"/>
              <a:buFont typeface="Wingdings" panose="05000000000000000000" pitchFamily="2" charset="2"/>
              <a:buChar char="§"/>
              <a:tabLst/>
              <a:defRPr/>
            </a:pPr>
            <a:r>
              <a:rPr lang="en-US" sz="1200">
                <a:solidFill>
                  <a:srgbClr val="79151C"/>
                </a:solidFill>
                <a:sym typeface="Cardo"/>
              </a:rPr>
              <a:t>Must not have been convicted of a crime substantially related to the dependent population or any violent crime;</a:t>
            </a:r>
          </a:p>
          <a:p>
            <a:pPr marL="569596" marR="0" lvl="1" indent="-342900" algn="l" defTabSz="914400" rtl="0" eaLnBrk="1" fontAlgn="auto" latinLnBrk="0" hangingPunct="1">
              <a:lnSpc>
                <a:spcPct val="140000"/>
              </a:lnSpc>
              <a:spcBef>
                <a:spcPts val="0"/>
              </a:spcBef>
              <a:spcAft>
                <a:spcPts val="0"/>
              </a:spcAft>
              <a:buClr>
                <a:srgbClr val="000000"/>
              </a:buClr>
              <a:buSzPts val="2100"/>
              <a:buFont typeface="Wingdings" panose="05000000000000000000" pitchFamily="2" charset="2"/>
              <a:buChar char="§"/>
              <a:tabLst/>
              <a:defRPr/>
            </a:pPr>
            <a:r>
              <a:rPr lang="en-US" sz="1200">
                <a:solidFill>
                  <a:srgbClr val="79151C"/>
                </a:solidFill>
                <a:sym typeface="Cardo"/>
              </a:rPr>
              <a:t>Must be able to recognize the signs of abuse, neglect and/or exploitation and the procedures to follow as required in the Vulnerable Adult Act; and </a:t>
            </a:r>
          </a:p>
          <a:p>
            <a:pPr marL="569596" marR="0" lvl="1" indent="-342900" algn="l" defTabSz="914400" rtl="0" eaLnBrk="1" fontAlgn="auto" latinLnBrk="0" hangingPunct="1">
              <a:lnSpc>
                <a:spcPct val="140000"/>
              </a:lnSpc>
              <a:spcBef>
                <a:spcPts val="0"/>
              </a:spcBef>
              <a:spcAft>
                <a:spcPts val="0"/>
              </a:spcAft>
              <a:buClr>
                <a:srgbClr val="000000"/>
              </a:buClr>
              <a:buSzPts val="2100"/>
              <a:buFont typeface="Wingdings" panose="05000000000000000000" pitchFamily="2" charset="2"/>
              <a:buChar char="§"/>
              <a:tabLst/>
              <a:defRPr/>
            </a:pPr>
            <a:r>
              <a:rPr lang="en-US" sz="1200">
                <a:solidFill>
                  <a:srgbClr val="79151C"/>
                </a:solidFill>
                <a:sym typeface="Cardo"/>
              </a:rPr>
              <a:t>Must have knowledge of how to prevent burns, falls, fires; and emergency numbers to contact emergency personnel if required.</a:t>
            </a:r>
          </a:p>
        </p:txBody>
      </p:sp>
      <p:pic>
        <p:nvPicPr>
          <p:cNvPr id="12" name="Picture 11">
            <a:extLst>
              <a:ext uri="{FF2B5EF4-FFF2-40B4-BE49-F238E27FC236}">
                <a16:creationId xmlns:a16="http://schemas.microsoft.com/office/drawing/2014/main" id="{9C8F314A-9F40-A264-A151-BB215DC3BB57}"/>
              </a:ext>
            </a:extLst>
          </p:cNvPr>
          <p:cNvPicPr>
            <a:picLocks noChangeAspect="1"/>
          </p:cNvPicPr>
          <p:nvPr/>
        </p:nvPicPr>
        <p:blipFill>
          <a:blip r:embed="rId3"/>
          <a:stretch>
            <a:fillRect/>
          </a:stretch>
        </p:blipFill>
        <p:spPr>
          <a:xfrm>
            <a:off x="7517602" y="2099626"/>
            <a:ext cx="4515462" cy="2977143"/>
          </a:xfrm>
          <a:prstGeom prst="rect">
            <a:avLst/>
          </a:prstGeom>
          <a:effectLst>
            <a:softEdge rad="127000"/>
          </a:effectLst>
        </p:spPr>
      </p:pic>
      <p:sp>
        <p:nvSpPr>
          <p:cNvPr id="2" name="Date Placeholder 1">
            <a:extLst>
              <a:ext uri="{FF2B5EF4-FFF2-40B4-BE49-F238E27FC236}">
                <a16:creationId xmlns:a16="http://schemas.microsoft.com/office/drawing/2014/main" id="{065AA5C0-077D-6AF5-CAF7-FA9949F126AE}"/>
              </a:ext>
            </a:extLst>
          </p:cNvPr>
          <p:cNvSpPr>
            <a:spLocks noGrp="1"/>
          </p:cNvSpPr>
          <p:nvPr>
            <p:ph type="dt" sz="half" idx="10"/>
          </p:nvPr>
        </p:nvSpPr>
        <p:spPr/>
        <p:txBody>
          <a:bodyPr/>
          <a:lstStyle/>
          <a:p>
            <a:r>
              <a:rPr lang="en-US"/>
              <a:t>7/21/2026</a:t>
            </a:r>
          </a:p>
        </p:txBody>
      </p:sp>
      <p:sp>
        <p:nvSpPr>
          <p:cNvPr id="4" name="Rectangle: Rounded Corners 3">
            <a:extLst>
              <a:ext uri="{FF2B5EF4-FFF2-40B4-BE49-F238E27FC236}">
                <a16:creationId xmlns:a16="http://schemas.microsoft.com/office/drawing/2014/main" id="{3595CE8E-DAA6-F136-400C-BCCC8ACC1C14}"/>
              </a:ext>
            </a:extLst>
          </p:cNvPr>
          <p:cNvSpPr/>
          <p:nvPr/>
        </p:nvSpPr>
        <p:spPr>
          <a:xfrm>
            <a:off x="7517602" y="2020214"/>
            <a:ext cx="4655598" cy="3696345"/>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a:latin typeface="+mj-lt"/>
              </a:rPr>
              <a:t>Direct Care Staff Qualifications</a:t>
            </a:r>
          </a:p>
          <a:p>
            <a:endParaRPr lang="en-US" sz="1400">
              <a:latin typeface="+mj-lt"/>
              <a:ea typeface="Cardo"/>
              <a:cs typeface="Cardo"/>
              <a:sym typeface="Cardo"/>
            </a:endParaRPr>
          </a:p>
          <a:p>
            <a:pPr marL="285750" indent="-285750">
              <a:buFont typeface="Wingdings" panose="05000000000000000000" pitchFamily="2" charset="2"/>
              <a:buChar char="§"/>
            </a:pPr>
            <a:r>
              <a:rPr lang="en-US" sz="1400">
                <a:latin typeface="+mj-lt"/>
                <a:ea typeface="Cardo"/>
                <a:cs typeface="Cardo"/>
                <a:sym typeface="Cardo"/>
              </a:rPr>
              <a:t>Must be a high school graduate or have a General Education Development (GED) certificate or must demonstrate the ability to read the written personal care services assignment and write adequately to complete required forms and reports of visits.</a:t>
            </a:r>
          </a:p>
          <a:p>
            <a:pPr marL="285750" indent="-285750">
              <a:buFont typeface="Wingdings" panose="05000000000000000000" pitchFamily="2" charset="2"/>
              <a:buChar char="§"/>
            </a:pPr>
            <a:r>
              <a:rPr lang="en-US" sz="1400">
                <a:latin typeface="+mj-lt"/>
                <a:ea typeface="Cardo"/>
                <a:cs typeface="Cardo"/>
                <a:sym typeface="Cardo"/>
              </a:rPr>
              <a:t>Be at least 18 years of age;</a:t>
            </a:r>
          </a:p>
          <a:p>
            <a:pPr marL="285750" indent="-285750">
              <a:buFont typeface="Wingdings" panose="05000000000000000000" pitchFamily="2" charset="2"/>
              <a:buChar char="§"/>
            </a:pPr>
            <a:r>
              <a:rPr lang="en-US" sz="1400">
                <a:latin typeface="+mj-lt"/>
                <a:ea typeface="Cardo"/>
                <a:cs typeface="Cardo"/>
                <a:sym typeface="Cardo"/>
              </a:rPr>
              <a:t>Must demonstrate the ability to work well with aged and disabled individuals who have limited functioning capacity;</a:t>
            </a:r>
          </a:p>
          <a:p>
            <a:pPr marL="285750" indent="-285750">
              <a:buFont typeface="Wingdings" panose="05000000000000000000" pitchFamily="2" charset="2"/>
              <a:buChar char="§"/>
            </a:pPr>
            <a:r>
              <a:rPr lang="en-US" sz="1400">
                <a:latin typeface="+mj-lt"/>
                <a:ea typeface="Cardo"/>
                <a:cs typeface="Cardo"/>
                <a:sym typeface="Cardo"/>
              </a:rPr>
              <a:t>Possess a valid state issued ID, and have access to reliable transportation;</a:t>
            </a:r>
          </a:p>
          <a:p>
            <a:pPr marL="285750" indent="-285750">
              <a:buFont typeface="Wingdings" panose="05000000000000000000" pitchFamily="2" charset="2"/>
              <a:buChar char="§"/>
            </a:pPr>
            <a:r>
              <a:rPr lang="en-US" sz="1400">
                <a:latin typeface="+mj-lt"/>
                <a:ea typeface="Cardo"/>
                <a:cs typeface="Cardo"/>
                <a:sym typeface="Cardo"/>
              </a:rPr>
              <a:t>Must maintain current and active first aid and CPR certification</a:t>
            </a:r>
          </a:p>
        </p:txBody>
      </p:sp>
      <p:pic>
        <p:nvPicPr>
          <p:cNvPr id="5" name="More Info">
            <a:extLst>
              <a:ext uri="{FF2B5EF4-FFF2-40B4-BE49-F238E27FC236}">
                <a16:creationId xmlns:a16="http://schemas.microsoft.com/office/drawing/2014/main" id="{84D2809C-C05B-6956-3999-0272A94AA5D8}"/>
              </a:ext>
            </a:extLst>
          </p:cNvPr>
          <p:cNvPicPr>
            <a:picLocks noChangeAspect="1"/>
          </p:cNvPicPr>
          <p:nvPr/>
        </p:nvPicPr>
        <p:blipFill>
          <a:blip r:embed="rId4"/>
          <a:stretch>
            <a:fillRect/>
          </a:stretch>
        </p:blipFill>
        <p:spPr>
          <a:xfrm>
            <a:off x="10574767" y="22507"/>
            <a:ext cx="1537764" cy="884296"/>
          </a:xfrm>
          <a:prstGeom prst="rect">
            <a:avLst/>
          </a:prstGeom>
        </p:spPr>
      </p:pic>
      <p:pic>
        <p:nvPicPr>
          <p:cNvPr id="6" name="Picture 2">
            <a:extLst>
              <a:ext uri="{FF2B5EF4-FFF2-40B4-BE49-F238E27FC236}">
                <a16:creationId xmlns:a16="http://schemas.microsoft.com/office/drawing/2014/main" id="{1F128F43-A8E6-B651-52DA-ABB8F4B25C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70634" y="5782610"/>
            <a:ext cx="762430" cy="756302"/>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a:extLst>
              <a:ext uri="{FF2B5EF4-FFF2-40B4-BE49-F238E27FC236}">
                <a16:creationId xmlns:a16="http://schemas.microsoft.com/office/drawing/2014/main" id="{82D6214D-0038-3333-6EF5-8CA66E0D55C1}"/>
              </a:ext>
            </a:extLst>
          </p:cNvPr>
          <p:cNvSpPr>
            <a:spLocks noGrp="1"/>
          </p:cNvSpPr>
          <p:nvPr>
            <p:ph type="sldNum" sz="quarter" idx="12"/>
          </p:nvPr>
        </p:nvSpPr>
        <p:spPr/>
        <p:txBody>
          <a:bodyPr/>
          <a:lstStyle/>
          <a:p>
            <a:fld id="{48FD3572-B86B-4083-B953-5D27BE9E57C8}" type="slidenum">
              <a:rPr lang="en-US" smtClean="0"/>
              <a:t>37</a:t>
            </a:fld>
            <a:endParaRPr lang="en-US"/>
          </a:p>
        </p:txBody>
      </p:sp>
    </p:spTree>
    <p:extLst>
      <p:ext uri="{BB962C8B-B14F-4D97-AF65-F5344CB8AC3E}">
        <p14:creationId xmlns:p14="http://schemas.microsoft.com/office/powerpoint/2010/main" val="1160676278"/>
      </p:ext>
    </p:extLst>
  </p:cSld>
  <p:clrMapOvr>
    <a:masterClrMapping/>
  </p:clrMapOvr>
  <p:transition spd="slow">
    <p:cover/>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4" grpId="0" animBg="1"/>
      <p:bldP spid="4"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796A5-EEA0-BDE5-20DE-EE48F89D9868}"/>
            </a:ext>
          </a:extLst>
        </p:cNvPr>
        <p:cNvGrpSpPr/>
        <p:nvPr/>
      </p:nvGrpSpPr>
      <p:grpSpPr>
        <a:xfrm>
          <a:off x="0" y="0"/>
          <a:ext cx="0" cy="0"/>
          <a:chOff x="0" y="0"/>
          <a:chExt cx="0" cy="0"/>
        </a:xfrm>
      </p:grpSpPr>
      <p:sp>
        <p:nvSpPr>
          <p:cNvPr id="9" name="Rectangle: Rounded Corners 4">
            <a:extLst>
              <a:ext uri="{FF2B5EF4-FFF2-40B4-BE49-F238E27FC236}">
                <a16:creationId xmlns:a16="http://schemas.microsoft.com/office/drawing/2014/main" id="{CDA02EEC-7492-2F66-08FC-2ED18D8BDF98}"/>
              </a:ext>
            </a:extLst>
          </p:cNvPr>
          <p:cNvSpPr txBox="1"/>
          <p:nvPr/>
        </p:nvSpPr>
        <p:spPr>
          <a:xfrm>
            <a:off x="6096000" y="513146"/>
            <a:ext cx="4867275" cy="577743"/>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US" sz="4400" b="1">
                <a:solidFill>
                  <a:schemeClr val="accent2">
                    <a:lumMod val="75000"/>
                  </a:schemeClr>
                </a:solidFill>
                <a:latin typeface="+mj-lt"/>
                <a:cs typeface="Times New Roman" panose="02020603050405020304" pitchFamily="18" charset="0"/>
              </a:rPr>
              <a:t>MS Electronic Visit Verification (EVV)</a:t>
            </a:r>
            <a:endParaRPr lang="en-US" sz="4400" b="1" kern="1200">
              <a:solidFill>
                <a:schemeClr val="accent2">
                  <a:lumMod val="75000"/>
                </a:schemeClr>
              </a:solidFill>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538BBF3E-6C1C-606D-00B7-41D69F2E56EB}"/>
              </a:ext>
            </a:extLst>
          </p:cNvPr>
          <p:cNvSpPr txBox="1"/>
          <p:nvPr/>
        </p:nvSpPr>
        <p:spPr>
          <a:xfrm>
            <a:off x="4564472" y="1425039"/>
            <a:ext cx="7467227" cy="5194242"/>
          </a:xfrm>
          <a:prstGeom prst="rect">
            <a:avLst/>
          </a:prstGeom>
          <a:noFill/>
        </p:spPr>
        <p:txBody>
          <a:bodyPr wrap="square" rtlCol="0">
            <a:spAutoFit/>
          </a:bodyPr>
          <a:lstStyle/>
          <a:p>
            <a:pPr marL="512446" lvl="1" indent="-285750">
              <a:lnSpc>
                <a:spcPct val="140000"/>
              </a:lnSpc>
              <a:buClr>
                <a:srgbClr val="000000"/>
              </a:buClr>
              <a:buSzPts val="2100"/>
              <a:buFont typeface="Wingdings" panose="05000000000000000000" pitchFamily="2" charset="2"/>
              <a:buChar char="§"/>
            </a:pPr>
            <a:r>
              <a:rPr lang="en-US" sz="1600">
                <a:solidFill>
                  <a:schemeClr val="accent2">
                    <a:lumMod val="50000"/>
                  </a:schemeClr>
                </a:solidFill>
              </a:rPr>
              <a:t>The CMS federal rule, Section 12006 of the 21st Century Cures Act, mandates that states require EVV use for all in-home HCBS services. </a:t>
            </a:r>
          </a:p>
          <a:p>
            <a:pPr marL="512446" lvl="1" indent="-285750">
              <a:lnSpc>
                <a:spcPct val="140000"/>
              </a:lnSpc>
              <a:buClr>
                <a:srgbClr val="000000"/>
              </a:buClr>
              <a:buSzPts val="2100"/>
              <a:buFont typeface="Wingdings" panose="05000000000000000000" pitchFamily="2" charset="2"/>
              <a:buChar char="§"/>
            </a:pPr>
            <a:r>
              <a:rPr lang="en-US" sz="1600">
                <a:solidFill>
                  <a:schemeClr val="accent2">
                    <a:lumMod val="50000"/>
                  </a:schemeClr>
                </a:solidFill>
              </a:rPr>
              <a:t>States who fail to meet CMS compliance with EVV face a reduction in the Federal Medical Assistance Percentage (FMAP) matching for HCBS expenditures.</a:t>
            </a:r>
          </a:p>
          <a:p>
            <a:pPr marL="512446" lvl="1" indent="-285750">
              <a:lnSpc>
                <a:spcPct val="140000"/>
              </a:lnSpc>
              <a:buClr>
                <a:srgbClr val="000000"/>
              </a:buClr>
              <a:buSzPts val="2100"/>
              <a:buFont typeface="Wingdings" panose="05000000000000000000" pitchFamily="2" charset="2"/>
              <a:buChar char="§"/>
            </a:pPr>
            <a:r>
              <a:rPr lang="en-US" sz="1600">
                <a:solidFill>
                  <a:schemeClr val="accent2">
                    <a:lumMod val="50000"/>
                  </a:schemeClr>
                </a:solidFill>
              </a:rPr>
              <a:t>Mississippi relies on FMAP to cover 76.9% of the funding for HCBS Services.</a:t>
            </a:r>
          </a:p>
          <a:p>
            <a:pPr marL="512446" lvl="1" indent="-285750">
              <a:lnSpc>
                <a:spcPct val="140000"/>
              </a:lnSpc>
              <a:buClr>
                <a:srgbClr val="000000"/>
              </a:buClr>
              <a:buSzPts val="2100"/>
              <a:buFont typeface="Wingdings" panose="05000000000000000000" pitchFamily="2" charset="2"/>
              <a:buChar char="§"/>
            </a:pPr>
            <a:r>
              <a:rPr lang="en-US" sz="1600">
                <a:solidFill>
                  <a:schemeClr val="accent2">
                    <a:lumMod val="50000"/>
                  </a:schemeClr>
                </a:solidFill>
                <a:ea typeface="Cardo"/>
                <a:cs typeface="Cardo"/>
                <a:sym typeface="Cardo"/>
              </a:rPr>
              <a:t>By 8/1/2023, providers had the option to either utilize the state provided EVV system through HHAeXchange or integrate their own provider selected EVV system with the HHAeXchange aggregator. Effective 1/1/2026 providers must bill claims via EVV for all members.</a:t>
            </a:r>
          </a:p>
          <a:p>
            <a:pPr marL="569596" lvl="1" indent="-342900">
              <a:lnSpc>
                <a:spcPct val="140000"/>
              </a:lnSpc>
              <a:buClr>
                <a:srgbClr val="000000"/>
              </a:buClr>
              <a:buSzPts val="2100"/>
              <a:buFont typeface="Wingdings" panose="05000000000000000000" pitchFamily="2" charset="2"/>
              <a:buChar char="§"/>
            </a:pPr>
            <a:r>
              <a:rPr lang="en-US" sz="1600">
                <a:solidFill>
                  <a:schemeClr val="accent2">
                    <a:lumMod val="50000"/>
                  </a:schemeClr>
                </a:solidFill>
                <a:ea typeface="Cardo"/>
                <a:cs typeface="Cardo"/>
                <a:sym typeface="Cardo"/>
              </a:rPr>
              <a:t>For additional information on EVV in Mississippi, please visit the HHAeXchange’s  Mississippi Information Center webpage at  </a:t>
            </a:r>
            <a:r>
              <a:rPr lang="en-US" sz="1600" b="1">
                <a:solidFill>
                  <a:schemeClr val="accent2"/>
                </a:solidFill>
                <a:ea typeface="Cardo"/>
                <a:cs typeface="Cardo"/>
                <a:sym typeface="Cardo"/>
                <a:hlinkClick r:id="rId3">
                  <a:extLst>
                    <a:ext uri="{A12FA001-AC4F-418D-AE19-62706E023703}">
                      <ahyp:hlinkClr xmlns:ahyp="http://schemas.microsoft.com/office/drawing/2018/hyperlinkcolor" val="tx"/>
                    </a:ext>
                  </a:extLst>
                </a:hlinkClick>
              </a:rPr>
              <a:t>https://www.hhaexchange.com/info-hub/mississippi</a:t>
            </a:r>
            <a:r>
              <a:rPr lang="en-US" sz="1600" b="1">
                <a:solidFill>
                  <a:schemeClr val="accent2"/>
                </a:solidFill>
                <a:ea typeface="Cardo"/>
                <a:cs typeface="Cardo"/>
                <a:sym typeface="Cardo"/>
              </a:rPr>
              <a:t> </a:t>
            </a:r>
            <a:r>
              <a:rPr lang="en-US" sz="1600">
                <a:solidFill>
                  <a:schemeClr val="accent2">
                    <a:lumMod val="50000"/>
                  </a:schemeClr>
                </a:solidFill>
                <a:ea typeface="Cardo"/>
                <a:cs typeface="Cardo"/>
                <a:sym typeface="Cardo"/>
              </a:rPr>
              <a:t>or email DOM at </a:t>
            </a:r>
            <a:r>
              <a:rPr lang="en-US" sz="1600" b="1" u="sng">
                <a:solidFill>
                  <a:schemeClr val="accent2"/>
                </a:solidFill>
                <a:ea typeface="Cardo"/>
                <a:cs typeface="Cardo"/>
                <a:sym typeface="Cardo"/>
              </a:rPr>
              <a:t>evv@medicaid.ms.gov</a:t>
            </a:r>
            <a:r>
              <a:rPr lang="en-US" sz="1600">
                <a:ea typeface="Cardo"/>
                <a:cs typeface="Cardo"/>
                <a:sym typeface="Cardo"/>
              </a:rPr>
              <a:t>. </a:t>
            </a:r>
          </a:p>
          <a:p>
            <a:pPr marL="569596" marR="0" lvl="1" indent="-342900" algn="l" rtl="0">
              <a:lnSpc>
                <a:spcPct val="140000"/>
              </a:lnSpc>
              <a:spcBef>
                <a:spcPts val="0"/>
              </a:spcBef>
              <a:spcAft>
                <a:spcPts val="0"/>
              </a:spcAft>
              <a:buClr>
                <a:srgbClr val="000000"/>
              </a:buClr>
              <a:buSzPts val="2100"/>
              <a:buFont typeface="Wingdings" panose="05000000000000000000" pitchFamily="2" charset="2"/>
              <a:buChar char="§"/>
            </a:pPr>
            <a:endParaRPr lang="en-US" sz="1400">
              <a:ea typeface="Cardo"/>
              <a:cs typeface="Cardo"/>
              <a:sym typeface="Cardo"/>
            </a:endParaRPr>
          </a:p>
        </p:txBody>
      </p:sp>
      <p:pic>
        <p:nvPicPr>
          <p:cNvPr id="2" name="Content Placeholder 5">
            <a:extLst>
              <a:ext uri="{FF2B5EF4-FFF2-40B4-BE49-F238E27FC236}">
                <a16:creationId xmlns:a16="http://schemas.microsoft.com/office/drawing/2014/main" id="{A94F7C91-4B46-798B-8480-FC3F3354DA9F}"/>
              </a:ext>
            </a:extLst>
          </p:cNvPr>
          <p:cNvPicPr>
            <a:picLocks noGrp="1" noChangeAspect="1"/>
          </p:cNvPicPr>
          <p:nvPr>
            <p:ph sz="half" idx="1"/>
          </p:nvPr>
        </p:nvPicPr>
        <p:blipFill>
          <a:blip r:embed="rId4"/>
          <a:stretch>
            <a:fillRect/>
          </a:stretch>
        </p:blipFill>
        <p:spPr>
          <a:xfrm>
            <a:off x="1484011" y="934909"/>
            <a:ext cx="3080461" cy="2181529"/>
          </a:xfrm>
          <a:prstGeom prst="flowChartConnector">
            <a:avLst/>
          </a:prstGeom>
        </p:spPr>
      </p:pic>
      <p:pic>
        <p:nvPicPr>
          <p:cNvPr id="4" name="Picture 3">
            <a:extLst>
              <a:ext uri="{FF2B5EF4-FFF2-40B4-BE49-F238E27FC236}">
                <a16:creationId xmlns:a16="http://schemas.microsoft.com/office/drawing/2014/main" id="{C9594B56-5F1A-9C2C-762B-2C82DDC2B2FF}"/>
              </a:ext>
            </a:extLst>
          </p:cNvPr>
          <p:cNvPicPr>
            <a:picLocks noChangeAspect="1"/>
          </p:cNvPicPr>
          <p:nvPr/>
        </p:nvPicPr>
        <p:blipFill>
          <a:blip r:embed="rId5"/>
          <a:stretch>
            <a:fillRect/>
          </a:stretch>
        </p:blipFill>
        <p:spPr>
          <a:xfrm>
            <a:off x="1073507" y="3779388"/>
            <a:ext cx="3300580" cy="2365319"/>
          </a:xfrm>
          <a:prstGeom prst="flowChartConnector">
            <a:avLst/>
          </a:prstGeom>
        </p:spPr>
      </p:pic>
      <p:pic>
        <p:nvPicPr>
          <p:cNvPr id="5" name="Picture 4">
            <a:extLst>
              <a:ext uri="{FF2B5EF4-FFF2-40B4-BE49-F238E27FC236}">
                <a16:creationId xmlns:a16="http://schemas.microsoft.com/office/drawing/2014/main" id="{BBEF9964-58BD-389F-E5EA-34EB32F04AE6}"/>
              </a:ext>
            </a:extLst>
          </p:cNvPr>
          <p:cNvPicPr>
            <a:picLocks noChangeAspect="1"/>
          </p:cNvPicPr>
          <p:nvPr/>
        </p:nvPicPr>
        <p:blipFill>
          <a:blip r:embed="rId6"/>
          <a:stretch>
            <a:fillRect/>
          </a:stretch>
        </p:blipFill>
        <p:spPr>
          <a:xfrm>
            <a:off x="0" y="2246340"/>
            <a:ext cx="2802158" cy="2365319"/>
          </a:xfrm>
          <a:prstGeom prst="flowChartConnector">
            <a:avLst/>
          </a:prstGeom>
        </p:spPr>
      </p:pic>
      <p:pic>
        <p:nvPicPr>
          <p:cNvPr id="6" name="More Info Pic">
            <a:extLst>
              <a:ext uri="{FF2B5EF4-FFF2-40B4-BE49-F238E27FC236}">
                <a16:creationId xmlns:a16="http://schemas.microsoft.com/office/drawing/2014/main" id="{7F2F5DAB-BB58-363E-30D4-0082FBD739AC}"/>
              </a:ext>
            </a:extLst>
          </p:cNvPr>
          <p:cNvPicPr>
            <a:picLocks noChangeAspect="1"/>
          </p:cNvPicPr>
          <p:nvPr/>
        </p:nvPicPr>
        <p:blipFill>
          <a:blip r:embed="rId7"/>
          <a:stretch>
            <a:fillRect/>
          </a:stretch>
        </p:blipFill>
        <p:spPr>
          <a:xfrm>
            <a:off x="0" y="0"/>
            <a:ext cx="1588855" cy="869072"/>
          </a:xfrm>
          <a:prstGeom prst="rect">
            <a:avLst/>
          </a:prstGeom>
        </p:spPr>
      </p:pic>
      <p:sp>
        <p:nvSpPr>
          <p:cNvPr id="10" name="Date Placeholder 9">
            <a:extLst>
              <a:ext uri="{FF2B5EF4-FFF2-40B4-BE49-F238E27FC236}">
                <a16:creationId xmlns:a16="http://schemas.microsoft.com/office/drawing/2014/main" id="{C97D7C2A-DEC7-0DD4-F892-C01090578560}"/>
              </a:ext>
            </a:extLst>
          </p:cNvPr>
          <p:cNvSpPr>
            <a:spLocks noGrp="1"/>
          </p:cNvSpPr>
          <p:nvPr>
            <p:ph type="dt" sz="half" idx="10"/>
          </p:nvPr>
        </p:nvSpPr>
        <p:spPr/>
        <p:txBody>
          <a:bodyPr/>
          <a:lstStyle/>
          <a:p>
            <a:r>
              <a:rPr lang="en-US"/>
              <a:t>7/21/2026</a:t>
            </a:r>
          </a:p>
        </p:txBody>
      </p:sp>
      <p:pic>
        <p:nvPicPr>
          <p:cNvPr id="7" name="Picture 2">
            <a:extLst>
              <a:ext uri="{FF2B5EF4-FFF2-40B4-BE49-F238E27FC236}">
                <a16:creationId xmlns:a16="http://schemas.microsoft.com/office/drawing/2014/main" id="{45C55BA8-5A04-6F55-9ED1-FD56BFA387D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963275" y="107818"/>
            <a:ext cx="1104519" cy="1095642"/>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10">
            <a:extLst>
              <a:ext uri="{FF2B5EF4-FFF2-40B4-BE49-F238E27FC236}">
                <a16:creationId xmlns:a16="http://schemas.microsoft.com/office/drawing/2014/main" id="{02DA4767-BCAA-C22B-06E1-0534A9B5694D}"/>
              </a:ext>
            </a:extLst>
          </p:cNvPr>
          <p:cNvSpPr>
            <a:spLocks noGrp="1"/>
          </p:cNvSpPr>
          <p:nvPr>
            <p:ph type="sldNum" sz="quarter" idx="12"/>
          </p:nvPr>
        </p:nvSpPr>
        <p:spPr/>
        <p:txBody>
          <a:bodyPr/>
          <a:lstStyle/>
          <a:p>
            <a:fld id="{48FD3572-B86B-4083-B953-5D27BE9E57C8}" type="slidenum">
              <a:rPr lang="en-US" smtClean="0"/>
              <a:t>38</a:t>
            </a:fld>
            <a:endParaRPr lang="en-US"/>
          </a:p>
        </p:txBody>
      </p:sp>
      <p:sp>
        <p:nvSpPr>
          <p:cNvPr id="12" name="More Info Text">
            <a:extLst>
              <a:ext uri="{FF2B5EF4-FFF2-40B4-BE49-F238E27FC236}">
                <a16:creationId xmlns:a16="http://schemas.microsoft.com/office/drawing/2014/main" id="{652A10A8-9B1F-D5F8-1829-C0F19402E40D}"/>
              </a:ext>
            </a:extLst>
          </p:cNvPr>
          <p:cNvSpPr/>
          <p:nvPr/>
        </p:nvSpPr>
        <p:spPr>
          <a:xfrm>
            <a:off x="236862" y="1132487"/>
            <a:ext cx="4327610" cy="5113073"/>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None/>
            </a:pPr>
            <a:r>
              <a:rPr lang="en-US"/>
              <a:t>The Division of Medicaid offers HHA Exchange for free to providers.  This system is a way to ensure that beneficiaries are receiving the services provided as established in their plan of service and supports.  If a provider chooses to pick their own DOM approved provider contracted EVV solution, the provider must (1) Ensure that electronic records reflect a clear audit trail for any edits/updates and (2) Grant system access to DOM, their contractors, and oversight entities for the purposes of auditing EVV data upon request. </a:t>
            </a:r>
          </a:p>
          <a:p>
            <a:endParaRPr lang="en-US">
              <a:latin typeface="+mj-lt"/>
            </a:endParaRPr>
          </a:p>
        </p:txBody>
      </p:sp>
    </p:spTree>
    <p:extLst>
      <p:ext uri="{BB962C8B-B14F-4D97-AF65-F5344CB8AC3E}">
        <p14:creationId xmlns:p14="http://schemas.microsoft.com/office/powerpoint/2010/main" val="300420733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6"/>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21" restart="whenNotActive" fill="hold" evtFilter="cancelBubble" nodeType="interactiveSeq">
                <p:stCondLst>
                  <p:cond evt="onClick" delay="0">
                    <p:tgtEl>
                      <p:spTgt spid="12"/>
                    </p:tgtEl>
                  </p:cond>
                </p:stCondLst>
                <p:endSync evt="end" delay="0">
                  <p:rtn val="all"/>
                </p:endSync>
                <p:childTnLst>
                  <p:par>
                    <p:cTn id="22" fill="hold">
                      <p:stCondLst>
                        <p:cond delay="0"/>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12" grpId="0" animBg="1"/>
      <p:bldP spid="12"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1AD309-EBA5-756D-FF56-358E298D7E1B}"/>
              </a:ext>
            </a:extLst>
          </p:cNvPr>
          <p:cNvSpPr>
            <a:spLocks noGrp="1"/>
          </p:cNvSpPr>
          <p:nvPr>
            <p:ph type="dt" sz="half" idx="10"/>
          </p:nvPr>
        </p:nvSpPr>
        <p:spPr/>
        <p:txBody>
          <a:bodyPr/>
          <a:lstStyle/>
          <a:p>
            <a:r>
              <a:rPr lang="en-US"/>
              <a:t>7/21/2026</a:t>
            </a:r>
          </a:p>
        </p:txBody>
      </p:sp>
      <p:sp>
        <p:nvSpPr>
          <p:cNvPr id="4" name="TextBox 3">
            <a:extLst>
              <a:ext uri="{FF2B5EF4-FFF2-40B4-BE49-F238E27FC236}">
                <a16:creationId xmlns:a16="http://schemas.microsoft.com/office/drawing/2014/main" id="{C66A50C1-C8C5-3B07-6E0C-C431E196AF47}"/>
              </a:ext>
            </a:extLst>
          </p:cNvPr>
          <p:cNvSpPr txBox="1"/>
          <p:nvPr/>
        </p:nvSpPr>
        <p:spPr>
          <a:xfrm>
            <a:off x="187745" y="980311"/>
            <a:ext cx="5908255" cy="5109091"/>
          </a:xfrm>
          <a:prstGeom prst="rect">
            <a:avLst/>
          </a:prstGeom>
          <a:noFill/>
        </p:spPr>
        <p:txBody>
          <a:bodyPr wrap="square" rtlCol="0">
            <a:spAutoFit/>
          </a:bodyPr>
          <a:lstStyle/>
          <a:p>
            <a:r>
              <a:rPr lang="en-US" b="1">
                <a:solidFill>
                  <a:schemeClr val="accent2">
                    <a:lumMod val="50000"/>
                  </a:schemeClr>
                </a:solidFill>
              </a:rPr>
              <a:t>Why EVV Is Required</a:t>
            </a:r>
            <a:endParaRPr lang="en-US">
              <a:solidFill>
                <a:schemeClr val="accent2">
                  <a:lumMod val="50000"/>
                </a:schemeClr>
              </a:solidFill>
            </a:endParaRPr>
          </a:p>
          <a:p>
            <a:pPr marL="285750" lvl="0" indent="-285750">
              <a:buFont typeface="Wingdings" panose="05000000000000000000" pitchFamily="2" charset="2"/>
              <a:buChar char="q"/>
            </a:pPr>
            <a:r>
              <a:rPr lang="en-US" sz="1600">
                <a:solidFill>
                  <a:schemeClr val="accent2">
                    <a:lumMod val="50000"/>
                  </a:schemeClr>
                </a:solidFill>
              </a:rPr>
              <a:t>Federally mandated requirement for Medicaid-funded services</a:t>
            </a:r>
          </a:p>
          <a:p>
            <a:pPr marL="285750" lvl="0" indent="-285750">
              <a:buFont typeface="Wingdings" panose="05000000000000000000" pitchFamily="2" charset="2"/>
              <a:buChar char="q"/>
            </a:pPr>
            <a:r>
              <a:rPr lang="en-US" sz="1600">
                <a:solidFill>
                  <a:schemeClr val="accent2">
                    <a:lumMod val="50000"/>
                  </a:schemeClr>
                </a:solidFill>
              </a:rPr>
              <a:t>Ensures services are accurately documented</a:t>
            </a:r>
          </a:p>
          <a:p>
            <a:pPr marL="285750" lvl="0" indent="-285750">
              <a:buFont typeface="Wingdings" panose="05000000000000000000" pitchFamily="2" charset="2"/>
              <a:buChar char="q"/>
            </a:pPr>
            <a:r>
              <a:rPr lang="en-US" sz="1600">
                <a:solidFill>
                  <a:schemeClr val="accent2">
                    <a:lumMod val="50000"/>
                  </a:schemeClr>
                </a:solidFill>
              </a:rPr>
              <a:t>Helps protect beneficiaries, caregivers, providers, and the Medicaid program</a:t>
            </a:r>
          </a:p>
          <a:p>
            <a:pPr lvl="0"/>
            <a:endParaRPr lang="en-US" sz="1600">
              <a:solidFill>
                <a:schemeClr val="accent2">
                  <a:lumMod val="50000"/>
                </a:schemeClr>
              </a:solidFill>
            </a:endParaRPr>
          </a:p>
          <a:p>
            <a:r>
              <a:rPr lang="en-US" b="1">
                <a:solidFill>
                  <a:schemeClr val="accent2">
                    <a:lumMod val="50000"/>
                  </a:schemeClr>
                </a:solidFill>
              </a:rPr>
              <a:t>Why Clocking In and Out Matters</a:t>
            </a:r>
            <a:endParaRPr lang="en-US">
              <a:solidFill>
                <a:schemeClr val="accent2">
                  <a:lumMod val="50000"/>
                </a:schemeClr>
              </a:solidFill>
            </a:endParaRPr>
          </a:p>
          <a:p>
            <a:pPr marL="285750" lvl="0" indent="-285750">
              <a:buFont typeface="Wingdings" panose="05000000000000000000" pitchFamily="2" charset="2"/>
              <a:buChar char="q"/>
            </a:pPr>
            <a:r>
              <a:rPr lang="en-US" sz="1600">
                <a:solidFill>
                  <a:schemeClr val="accent2">
                    <a:lumMod val="50000"/>
                  </a:schemeClr>
                </a:solidFill>
              </a:rPr>
              <a:t>Verifies when services begin and end</a:t>
            </a:r>
          </a:p>
          <a:p>
            <a:pPr marL="285750" lvl="0" indent="-285750">
              <a:buFont typeface="Wingdings" panose="05000000000000000000" pitchFamily="2" charset="2"/>
              <a:buChar char="q"/>
            </a:pPr>
            <a:r>
              <a:rPr lang="en-US" sz="1600">
                <a:solidFill>
                  <a:schemeClr val="accent2">
                    <a:lumMod val="50000"/>
                  </a:schemeClr>
                </a:solidFill>
              </a:rPr>
              <a:t>Confirms that services were actually provided in the authorized location</a:t>
            </a:r>
          </a:p>
          <a:p>
            <a:pPr marL="285750" lvl="0" indent="-285750">
              <a:buFont typeface="Wingdings" panose="05000000000000000000" pitchFamily="2" charset="2"/>
              <a:buChar char="q"/>
            </a:pPr>
            <a:r>
              <a:rPr lang="en-US" sz="1600">
                <a:solidFill>
                  <a:schemeClr val="accent2">
                    <a:lumMod val="50000"/>
                  </a:schemeClr>
                </a:solidFill>
              </a:rPr>
              <a:t>Helps ensure compliance with Medicaid &amp; CMS requirements</a:t>
            </a:r>
          </a:p>
          <a:p>
            <a:pPr lvl="0"/>
            <a:endParaRPr lang="en-US" sz="1600">
              <a:solidFill>
                <a:schemeClr val="accent2">
                  <a:lumMod val="50000"/>
                </a:schemeClr>
              </a:solidFill>
            </a:endParaRPr>
          </a:p>
          <a:p>
            <a:r>
              <a:rPr lang="en-US" b="1">
                <a:solidFill>
                  <a:schemeClr val="accent2">
                    <a:lumMod val="50000"/>
                  </a:schemeClr>
                </a:solidFill>
              </a:rPr>
              <a:t>What To Do When There Is a Technical Issue</a:t>
            </a:r>
            <a:endParaRPr lang="en-US">
              <a:solidFill>
                <a:schemeClr val="accent2">
                  <a:lumMod val="50000"/>
                </a:schemeClr>
              </a:solidFill>
            </a:endParaRPr>
          </a:p>
          <a:p>
            <a:pPr marL="285750" lvl="0" indent="-285750">
              <a:buFont typeface="Wingdings" panose="05000000000000000000" pitchFamily="2" charset="2"/>
              <a:buChar char="q"/>
            </a:pPr>
            <a:r>
              <a:rPr lang="en-US" sz="1600">
                <a:solidFill>
                  <a:schemeClr val="accent2">
                    <a:lumMod val="50000"/>
                  </a:schemeClr>
                </a:solidFill>
              </a:rPr>
              <a:t>Utilize approved alternatives such as offline mode, airplane mode, telephony, or other agency-approved processes</a:t>
            </a:r>
          </a:p>
          <a:p>
            <a:pPr marL="285750" lvl="0" indent="-285750">
              <a:buFont typeface="Wingdings" panose="05000000000000000000" pitchFamily="2" charset="2"/>
              <a:buChar char="q"/>
            </a:pPr>
            <a:r>
              <a:rPr lang="en-US" sz="1600">
                <a:solidFill>
                  <a:schemeClr val="accent2">
                    <a:lumMod val="50000"/>
                  </a:schemeClr>
                </a:solidFill>
              </a:rPr>
              <a:t>Report issues immediately so they can be addressed while still in the home</a:t>
            </a:r>
          </a:p>
          <a:p>
            <a:pPr marL="285750" lvl="0" indent="-285750">
              <a:buFont typeface="Wingdings" panose="05000000000000000000" pitchFamily="2" charset="2"/>
              <a:buChar char="q"/>
            </a:pPr>
            <a:r>
              <a:rPr lang="en-US" sz="1600">
                <a:solidFill>
                  <a:schemeClr val="accent2">
                    <a:lumMod val="50000"/>
                  </a:schemeClr>
                </a:solidFill>
              </a:rPr>
              <a:t>Documentation should be completed in real time rather than recreated later from memory</a:t>
            </a:r>
          </a:p>
        </p:txBody>
      </p:sp>
      <p:pic>
        <p:nvPicPr>
          <p:cNvPr id="5" name="Picture 2">
            <a:extLst>
              <a:ext uri="{FF2B5EF4-FFF2-40B4-BE49-F238E27FC236}">
                <a16:creationId xmlns:a16="http://schemas.microsoft.com/office/drawing/2014/main" id="{5B7AFAF1-3B6E-DE9A-DE38-790D0E9AAA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99736" y="0"/>
            <a:ext cx="1104519" cy="109564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4">
            <a:extLst>
              <a:ext uri="{FF2B5EF4-FFF2-40B4-BE49-F238E27FC236}">
                <a16:creationId xmlns:a16="http://schemas.microsoft.com/office/drawing/2014/main" id="{5D0D2A95-4058-E71F-20B6-FAD235493F6D}"/>
              </a:ext>
            </a:extLst>
          </p:cNvPr>
          <p:cNvSpPr txBox="1"/>
          <p:nvPr/>
        </p:nvSpPr>
        <p:spPr>
          <a:xfrm>
            <a:off x="924128" y="90794"/>
            <a:ext cx="10509115" cy="622570"/>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US" sz="4400" b="1">
                <a:solidFill>
                  <a:schemeClr val="accent2">
                    <a:lumMod val="75000"/>
                  </a:schemeClr>
                </a:solidFill>
                <a:latin typeface="+mj-lt"/>
                <a:cs typeface="Times New Roman" panose="02020603050405020304" pitchFamily="18" charset="0"/>
              </a:rPr>
              <a:t>MS Electronic Visit Verification (EVV)</a:t>
            </a:r>
            <a:endParaRPr lang="en-US" sz="4400" b="1" kern="1200">
              <a:solidFill>
                <a:schemeClr val="accent2">
                  <a:lumMod val="75000"/>
                </a:schemeClr>
              </a:solidFill>
              <a:latin typeface="+mj-lt"/>
              <a:cs typeface="Times New Roman" panose="02020603050405020304" pitchFamily="18" charset="0"/>
            </a:endParaRPr>
          </a:p>
        </p:txBody>
      </p:sp>
      <p:sp>
        <p:nvSpPr>
          <p:cNvPr id="7" name="TextBox 6">
            <a:extLst>
              <a:ext uri="{FF2B5EF4-FFF2-40B4-BE49-F238E27FC236}">
                <a16:creationId xmlns:a16="http://schemas.microsoft.com/office/drawing/2014/main" id="{962769AF-98E1-CCCB-E81A-806E608A27C3}"/>
              </a:ext>
            </a:extLst>
          </p:cNvPr>
          <p:cNvSpPr txBox="1"/>
          <p:nvPr/>
        </p:nvSpPr>
        <p:spPr>
          <a:xfrm>
            <a:off x="6309251" y="980311"/>
            <a:ext cx="5695004" cy="5078313"/>
          </a:xfrm>
          <a:prstGeom prst="rect">
            <a:avLst/>
          </a:prstGeom>
          <a:noFill/>
        </p:spPr>
        <p:txBody>
          <a:bodyPr wrap="square" rtlCol="0">
            <a:spAutoFit/>
          </a:bodyPr>
          <a:lstStyle/>
          <a:p>
            <a:r>
              <a:rPr lang="en-US" b="1">
                <a:solidFill>
                  <a:schemeClr val="accent2">
                    <a:lumMod val="50000"/>
                  </a:schemeClr>
                </a:solidFill>
              </a:rPr>
              <a:t>Family Caregiver Expectations</a:t>
            </a:r>
            <a:endParaRPr lang="en-US">
              <a:solidFill>
                <a:schemeClr val="accent2">
                  <a:lumMod val="50000"/>
                </a:schemeClr>
              </a:solidFill>
            </a:endParaRPr>
          </a:p>
          <a:p>
            <a:pPr marL="285750" lvl="0" indent="-285750">
              <a:buFont typeface="Wingdings" panose="05000000000000000000" pitchFamily="2" charset="2"/>
              <a:buChar char="q"/>
            </a:pPr>
            <a:r>
              <a:rPr lang="en-US">
                <a:solidFill>
                  <a:schemeClr val="accent2">
                    <a:lumMod val="50000"/>
                  </a:schemeClr>
                </a:solidFill>
              </a:rPr>
              <a:t>Family caregivers are subject to the same EVV requirements as all other caregivers</a:t>
            </a:r>
          </a:p>
          <a:p>
            <a:pPr marL="285750" lvl="0" indent="-285750">
              <a:buFont typeface="Wingdings" panose="05000000000000000000" pitchFamily="2" charset="2"/>
              <a:buChar char="q"/>
            </a:pPr>
            <a:r>
              <a:rPr lang="en-US">
                <a:solidFill>
                  <a:schemeClr val="accent2">
                    <a:lumMod val="50000"/>
                  </a:schemeClr>
                </a:solidFill>
              </a:rPr>
              <a:t>Living in the home does not change documentation requirements</a:t>
            </a:r>
          </a:p>
          <a:p>
            <a:pPr marL="285750" lvl="0" indent="-285750">
              <a:buFont typeface="Wingdings" panose="05000000000000000000" pitchFamily="2" charset="2"/>
              <a:buChar char="q"/>
            </a:pPr>
            <a:r>
              <a:rPr lang="en-US">
                <a:solidFill>
                  <a:schemeClr val="accent2">
                    <a:lumMod val="50000"/>
                  </a:schemeClr>
                </a:solidFill>
              </a:rPr>
              <a:t>EVV should reflect actual service delivery times</a:t>
            </a:r>
          </a:p>
          <a:p>
            <a:pPr marL="285750" lvl="0" indent="-285750">
              <a:buFont typeface="Wingdings" panose="05000000000000000000" pitchFamily="2" charset="2"/>
              <a:buChar char="q"/>
            </a:pPr>
            <a:r>
              <a:rPr lang="en-US">
                <a:solidFill>
                  <a:schemeClr val="accent2">
                    <a:lumMod val="50000"/>
                  </a:schemeClr>
                </a:solidFill>
              </a:rPr>
              <a:t>Providers who find or suspect any DCW of inaccurate EVV use must report them to Program Integrity</a:t>
            </a:r>
          </a:p>
          <a:p>
            <a:endParaRPr lang="en-US" b="1">
              <a:solidFill>
                <a:schemeClr val="accent2">
                  <a:lumMod val="50000"/>
                </a:schemeClr>
              </a:solidFill>
            </a:endParaRPr>
          </a:p>
          <a:p>
            <a:endParaRPr lang="en-US" b="1">
              <a:solidFill>
                <a:schemeClr val="accent2">
                  <a:lumMod val="50000"/>
                </a:schemeClr>
              </a:solidFill>
            </a:endParaRPr>
          </a:p>
          <a:p>
            <a:r>
              <a:rPr lang="en-US" b="1">
                <a:solidFill>
                  <a:schemeClr val="accent2">
                    <a:lumMod val="50000"/>
                  </a:schemeClr>
                </a:solidFill>
              </a:rPr>
              <a:t>EVV, Program Integrity, and the Prevention of Waste, Fraud, and Abuse</a:t>
            </a:r>
            <a:endParaRPr lang="en-US">
              <a:solidFill>
                <a:schemeClr val="accent2">
                  <a:lumMod val="50000"/>
                </a:schemeClr>
              </a:solidFill>
            </a:endParaRPr>
          </a:p>
          <a:p>
            <a:pPr marL="285750" lvl="0" indent="-285750">
              <a:buFont typeface="Wingdings" panose="05000000000000000000" pitchFamily="2" charset="2"/>
              <a:buChar char="q"/>
            </a:pPr>
            <a:r>
              <a:rPr lang="en-US">
                <a:solidFill>
                  <a:schemeClr val="accent2">
                    <a:lumMod val="50000"/>
                  </a:schemeClr>
                </a:solidFill>
              </a:rPr>
              <a:t>Small inaccuracies can create larger compliance concerns</a:t>
            </a:r>
          </a:p>
          <a:p>
            <a:pPr marL="285750" lvl="0" indent="-285750">
              <a:buFont typeface="Wingdings" panose="05000000000000000000" pitchFamily="2" charset="2"/>
              <a:buChar char="q"/>
            </a:pPr>
            <a:r>
              <a:rPr lang="en-US">
                <a:solidFill>
                  <a:schemeClr val="accent2">
                    <a:lumMod val="50000"/>
                  </a:schemeClr>
                </a:solidFill>
              </a:rPr>
              <a:t>Accurate documentation protects everyone involved</a:t>
            </a:r>
          </a:p>
          <a:p>
            <a:pPr marL="285750" lvl="0" indent="-285750">
              <a:buFont typeface="Wingdings" panose="05000000000000000000" pitchFamily="2" charset="2"/>
              <a:buChar char="q"/>
            </a:pPr>
            <a:r>
              <a:rPr lang="en-US">
                <a:solidFill>
                  <a:schemeClr val="accent2">
                    <a:lumMod val="50000"/>
                  </a:schemeClr>
                </a:solidFill>
              </a:rPr>
              <a:t>EVV helps ensure that documented time reflects the actual time services were provided</a:t>
            </a:r>
          </a:p>
          <a:p>
            <a:endParaRPr lang="en-US"/>
          </a:p>
        </p:txBody>
      </p:sp>
      <p:sp>
        <p:nvSpPr>
          <p:cNvPr id="8" name="Slide Number Placeholder 7">
            <a:extLst>
              <a:ext uri="{FF2B5EF4-FFF2-40B4-BE49-F238E27FC236}">
                <a16:creationId xmlns:a16="http://schemas.microsoft.com/office/drawing/2014/main" id="{226D55DA-3110-13E8-34AF-DBD2025FFB01}"/>
              </a:ext>
            </a:extLst>
          </p:cNvPr>
          <p:cNvSpPr>
            <a:spLocks noGrp="1"/>
          </p:cNvSpPr>
          <p:nvPr>
            <p:ph type="sldNum" sz="quarter" idx="12"/>
          </p:nvPr>
        </p:nvSpPr>
        <p:spPr/>
        <p:txBody>
          <a:bodyPr/>
          <a:lstStyle/>
          <a:p>
            <a:fld id="{48FD3572-B86B-4083-B953-5D27BE9E57C8}" type="slidenum">
              <a:rPr lang="en-US" smtClean="0"/>
              <a:t>39</a:t>
            </a:fld>
            <a:endParaRPr lang="en-US"/>
          </a:p>
        </p:txBody>
      </p:sp>
    </p:spTree>
    <p:extLst>
      <p:ext uri="{BB962C8B-B14F-4D97-AF65-F5344CB8AC3E}">
        <p14:creationId xmlns:p14="http://schemas.microsoft.com/office/powerpoint/2010/main" val="3616844072"/>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971793F-F023-FD47-7F61-DECA2697A837}"/>
              </a:ext>
            </a:extLst>
          </p:cNvPr>
          <p:cNvSpPr>
            <a:spLocks noGrp="1"/>
          </p:cNvSpPr>
          <p:nvPr>
            <p:ph type="subTitle" idx="1"/>
          </p:nvPr>
        </p:nvSpPr>
        <p:spPr>
          <a:xfrm>
            <a:off x="194642" y="1284197"/>
            <a:ext cx="6068473" cy="4958107"/>
          </a:xfrm>
        </p:spPr>
        <p:txBody>
          <a:bodyPr vert="horz" lIns="91440" tIns="45720" rIns="91440" bIns="45720" rtlCol="0" anchor="t">
            <a:noAutofit/>
          </a:bodyPr>
          <a:lstStyle/>
          <a:p>
            <a:pPr marL="342900" indent="-342900" algn="l">
              <a:buFont typeface="Wingdings" panose="05000000000000000000" pitchFamily="2" charset="2"/>
              <a:buChar char="§"/>
            </a:pPr>
            <a:r>
              <a:rPr lang="en-US" sz="2000">
                <a:solidFill>
                  <a:srgbClr val="002060"/>
                </a:solidFill>
              </a:rPr>
              <a:t>This training is for providers who are currently enrolled to provide Personal Care (PCS) Services or In-Home Respite (IHR) under the MS Division of Medicaid Elderly &amp; Disabled (E&amp;D) Waiver. </a:t>
            </a:r>
          </a:p>
          <a:p>
            <a:pPr marL="342900" indent="-342900" algn="l">
              <a:buFont typeface="Wingdings" panose="05000000000000000000" pitchFamily="2" charset="2"/>
              <a:buChar char="§"/>
            </a:pPr>
            <a:endParaRPr lang="en-US" sz="2000">
              <a:solidFill>
                <a:srgbClr val="002060"/>
              </a:solidFill>
            </a:endParaRPr>
          </a:p>
          <a:p>
            <a:pPr marL="342900" indent="-342900" algn="l">
              <a:buFont typeface="Wingdings" panose="05000000000000000000" pitchFamily="2" charset="2"/>
              <a:buChar char="§"/>
            </a:pPr>
            <a:r>
              <a:rPr lang="en-US" sz="2000">
                <a:solidFill>
                  <a:srgbClr val="002060"/>
                </a:solidFill>
              </a:rPr>
              <a:t>Training must be completed by:</a:t>
            </a:r>
          </a:p>
          <a:p>
            <a:pPr marL="800100" lvl="1" indent="-342900" algn="l">
              <a:buFont typeface="Wingdings" panose="05000000000000000000" pitchFamily="2" charset="2"/>
              <a:buChar char="§"/>
            </a:pPr>
            <a:r>
              <a:rPr lang="en-US">
                <a:solidFill>
                  <a:srgbClr val="002060"/>
                </a:solidFill>
              </a:rPr>
              <a:t>Agency Owner,</a:t>
            </a:r>
          </a:p>
          <a:p>
            <a:pPr marL="800100" lvl="1" indent="-342900" algn="l">
              <a:buFont typeface="Wingdings" panose="05000000000000000000" pitchFamily="2" charset="2"/>
              <a:buChar char="§"/>
            </a:pPr>
            <a:r>
              <a:rPr lang="en-US">
                <a:solidFill>
                  <a:srgbClr val="002060"/>
                </a:solidFill>
              </a:rPr>
              <a:t>Administrator, and/or </a:t>
            </a:r>
          </a:p>
          <a:p>
            <a:pPr marL="800100" lvl="1" indent="-342900" algn="l">
              <a:buFont typeface="Wingdings" panose="05000000000000000000" pitchFamily="2" charset="2"/>
              <a:buChar char="§"/>
            </a:pPr>
            <a:r>
              <a:rPr lang="en-US">
                <a:solidFill>
                  <a:srgbClr val="002060"/>
                </a:solidFill>
              </a:rPr>
              <a:t>Compliance Officer</a:t>
            </a:r>
          </a:p>
          <a:p>
            <a:pPr marL="800100" lvl="1" indent="-342900" algn="l">
              <a:buFont typeface="Wingdings" panose="05000000000000000000" pitchFamily="2" charset="2"/>
              <a:buChar char="§"/>
            </a:pPr>
            <a:endParaRPr lang="en-US"/>
          </a:p>
          <a:p>
            <a:pPr algn="l"/>
            <a:r>
              <a:rPr lang="en-US" sz="1800" b="1" i="1" u="sng">
                <a:solidFill>
                  <a:srgbClr val="002060"/>
                </a:solidFill>
              </a:rPr>
              <a:t>If the individual completing this training exits the company, the training must be completed by the individual hired to fill that vacant role. If there is a change in ownership or partnership within your agency, those individuals must also complete and attest to this training. </a:t>
            </a:r>
          </a:p>
        </p:txBody>
      </p:sp>
      <p:pic>
        <p:nvPicPr>
          <p:cNvPr id="7" name="Picture 6">
            <a:extLst>
              <a:ext uri="{FF2B5EF4-FFF2-40B4-BE49-F238E27FC236}">
                <a16:creationId xmlns:a16="http://schemas.microsoft.com/office/drawing/2014/main" id="{2989219C-C5B6-6CF1-6C67-7699669DBBFC}"/>
              </a:ext>
            </a:extLst>
          </p:cNvPr>
          <p:cNvPicPr>
            <a:picLocks noChangeAspect="1"/>
          </p:cNvPicPr>
          <p:nvPr/>
        </p:nvPicPr>
        <p:blipFill>
          <a:blip r:embed="rId3"/>
          <a:stretch>
            <a:fillRect/>
          </a:stretch>
        </p:blipFill>
        <p:spPr>
          <a:xfrm>
            <a:off x="6468626" y="2235399"/>
            <a:ext cx="5333656" cy="3318164"/>
          </a:xfrm>
          <a:prstGeom prst="rect">
            <a:avLst/>
          </a:prstGeom>
          <a:effectLst>
            <a:softEdge rad="127000"/>
          </a:effectLst>
        </p:spPr>
      </p:pic>
      <p:sp>
        <p:nvSpPr>
          <p:cNvPr id="8" name="Title 1">
            <a:extLst>
              <a:ext uri="{FF2B5EF4-FFF2-40B4-BE49-F238E27FC236}">
                <a16:creationId xmlns:a16="http://schemas.microsoft.com/office/drawing/2014/main" id="{9DE00320-D1CC-ACB3-B005-2B65AC0D6C3F}"/>
              </a:ext>
            </a:extLst>
          </p:cNvPr>
          <p:cNvSpPr txBox="1">
            <a:spLocks/>
          </p:cNvSpPr>
          <p:nvPr/>
        </p:nvSpPr>
        <p:spPr>
          <a:xfrm>
            <a:off x="2497648" y="339766"/>
            <a:ext cx="7196703" cy="596766"/>
          </a:xfrm>
          <a:prstGeom prst="rect">
            <a:avLst/>
          </a:prstGeom>
          <a:solidFill>
            <a:schemeClr val="tx2">
              <a:lumMod val="90000"/>
              <a:lumOff val="10000"/>
            </a:schemeClr>
          </a:solidFill>
          <a:ln>
            <a:solidFill>
              <a:schemeClr val="lt1">
                <a:hueOff val="0"/>
                <a:satOff val="0"/>
                <a:lumOff val="0"/>
              </a:schemeClr>
            </a:solid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a:solidFill>
                  <a:schemeClr val="bg1"/>
                </a:solidFill>
                <a:ea typeface="+mn-ea"/>
                <a:cs typeface="Times New Roman" panose="02020603050405020304" pitchFamily="18" charset="0"/>
              </a:rPr>
              <a:t>Who is this training for?</a:t>
            </a:r>
          </a:p>
        </p:txBody>
      </p:sp>
      <p:sp>
        <p:nvSpPr>
          <p:cNvPr id="2" name="Date Placeholder 1">
            <a:extLst>
              <a:ext uri="{FF2B5EF4-FFF2-40B4-BE49-F238E27FC236}">
                <a16:creationId xmlns:a16="http://schemas.microsoft.com/office/drawing/2014/main" id="{B8F3B10F-AEEE-BF8E-454B-0A29EA8C3426}"/>
              </a:ext>
            </a:extLst>
          </p:cNvPr>
          <p:cNvSpPr>
            <a:spLocks noGrp="1"/>
          </p:cNvSpPr>
          <p:nvPr>
            <p:ph type="dt" sz="half" idx="10"/>
          </p:nvPr>
        </p:nvSpPr>
        <p:spPr>
          <a:xfrm>
            <a:off x="838201" y="6356350"/>
            <a:ext cx="2743200" cy="365125"/>
          </a:xfrm>
        </p:spPr>
        <p:txBody>
          <a:bodyPr/>
          <a:lstStyle/>
          <a:p>
            <a:r>
              <a:rPr lang="en-US"/>
              <a:t>7/21/2026</a:t>
            </a:r>
          </a:p>
        </p:txBody>
      </p:sp>
      <p:sp>
        <p:nvSpPr>
          <p:cNvPr id="5" name="Slide Number Placeholder 4">
            <a:extLst>
              <a:ext uri="{FF2B5EF4-FFF2-40B4-BE49-F238E27FC236}">
                <a16:creationId xmlns:a16="http://schemas.microsoft.com/office/drawing/2014/main" id="{AC999EAF-47FB-B4C3-4956-2A588E69B27F}"/>
              </a:ext>
            </a:extLst>
          </p:cNvPr>
          <p:cNvSpPr>
            <a:spLocks noGrp="1"/>
          </p:cNvSpPr>
          <p:nvPr>
            <p:ph type="sldNum" sz="quarter" idx="12"/>
          </p:nvPr>
        </p:nvSpPr>
        <p:spPr/>
        <p:txBody>
          <a:bodyPr/>
          <a:lstStyle/>
          <a:p>
            <a:fld id="{48FD3572-B86B-4083-B953-5D27BE9E57C8}" type="slidenum">
              <a:rPr lang="en-US" smtClean="0"/>
              <a:t>4</a:t>
            </a:fld>
            <a:endParaRPr lang="en-US"/>
          </a:p>
        </p:txBody>
      </p:sp>
    </p:spTree>
    <p:extLst>
      <p:ext uri="{BB962C8B-B14F-4D97-AF65-F5344CB8AC3E}">
        <p14:creationId xmlns:p14="http://schemas.microsoft.com/office/powerpoint/2010/main" val="16127464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anim calcmode="lin" valueType="num">
                                      <p:cBhvr>
                                        <p:cTn id="1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0"/>
                                        <p:tgtEl>
                                          <p:spTgt spid="3">
                                            <p:txEl>
                                              <p:pRg st="4" end="4"/>
                                            </p:txEl>
                                          </p:spTgt>
                                        </p:tgtEl>
                                      </p:cBhvr>
                                    </p:animEffect>
                                    <p:anim calcmode="lin" valueType="num">
                                      <p:cBhvr>
                                        <p:cTn id="2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000"/>
                                        <p:tgtEl>
                                          <p:spTgt spid="3">
                                            <p:txEl>
                                              <p:pRg st="5" end="5"/>
                                            </p:txEl>
                                          </p:spTgt>
                                        </p:tgtEl>
                                      </p:cBhvr>
                                    </p:animEffect>
                                    <p:anim calcmode="lin" valueType="num">
                                      <p:cBhvr>
                                        <p:cTn id="3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1000"/>
                                        <p:tgtEl>
                                          <p:spTgt spid="3">
                                            <p:txEl>
                                              <p:pRg st="7" end="7"/>
                                            </p:txEl>
                                          </p:spTgt>
                                        </p:tgtEl>
                                      </p:cBhvr>
                                    </p:animEffect>
                                    <p:anim calcmode="lin" valueType="num">
                                      <p:cBhvr>
                                        <p:cTn id="3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D9ED8-6BE8-DD7F-461E-990FDA0E49EF}"/>
              </a:ext>
            </a:extLst>
          </p:cNvPr>
          <p:cNvSpPr>
            <a:spLocks noGrp="1"/>
          </p:cNvSpPr>
          <p:nvPr>
            <p:ph type="title"/>
          </p:nvPr>
        </p:nvSpPr>
        <p:spPr>
          <a:xfrm>
            <a:off x="402335" y="323445"/>
            <a:ext cx="11387328" cy="878904"/>
          </a:xfrm>
        </p:spPr>
        <p:txBody>
          <a:bodyPr>
            <a:normAutofit/>
            <a:scene3d>
              <a:camera prst="orthographicFront"/>
              <a:lightRig rig="threePt" dir="t"/>
            </a:scene3d>
            <a:sp3d extrusionH="57150">
              <a:bevelT w="38100" h="38100"/>
            </a:sp3d>
          </a:bodyPr>
          <a:lstStyle/>
          <a:p>
            <a:pPr algn="ctr"/>
            <a:r>
              <a:rPr lang="en-US" b="1">
                <a:solidFill>
                  <a:schemeClr val="accent2">
                    <a:lumMod val="75000"/>
                  </a:schemeClr>
                </a:solidFill>
                <a:ea typeface="+mn-ea"/>
                <a:cs typeface="Times New Roman" panose="02020603050405020304" pitchFamily="18" charset="0"/>
              </a:rPr>
              <a:t>CMS Requirements for EVV - Manual Entries</a:t>
            </a:r>
          </a:p>
        </p:txBody>
      </p:sp>
      <p:sp>
        <p:nvSpPr>
          <p:cNvPr id="3" name="Content Placeholder 2">
            <a:extLst>
              <a:ext uri="{FF2B5EF4-FFF2-40B4-BE49-F238E27FC236}">
                <a16:creationId xmlns:a16="http://schemas.microsoft.com/office/drawing/2014/main" id="{7279947B-E488-A246-7BDD-6332464E98E4}"/>
              </a:ext>
            </a:extLst>
          </p:cNvPr>
          <p:cNvSpPr>
            <a:spLocks noGrp="1"/>
          </p:cNvSpPr>
          <p:nvPr>
            <p:ph idx="1"/>
          </p:nvPr>
        </p:nvSpPr>
        <p:spPr>
          <a:xfrm>
            <a:off x="156333" y="1389268"/>
            <a:ext cx="11879333" cy="2929519"/>
          </a:xfrm>
        </p:spPr>
        <p:txBody>
          <a:bodyPr>
            <a:normAutofit fontScale="55000" lnSpcReduction="20000"/>
          </a:bodyPr>
          <a:lstStyle/>
          <a:p>
            <a:pPr marL="0" indent="0">
              <a:buNone/>
            </a:pPr>
            <a:r>
              <a:rPr lang="en-US">
                <a:solidFill>
                  <a:schemeClr val="accent2">
                    <a:lumMod val="50000"/>
                  </a:schemeClr>
                </a:solidFill>
              </a:rPr>
              <a:t>Manual entry of visit data will only be utilized when the EVV system is unavailable or when exigent circumstances, documented by the provider agency, make usage of the system impossible. The provider agency will:  </a:t>
            </a:r>
          </a:p>
          <a:p>
            <a:pPr lvl="0">
              <a:buFont typeface="Wingdings" panose="05000000000000000000" pitchFamily="2" charset="2"/>
              <a:buChar char="§"/>
            </a:pPr>
            <a:r>
              <a:rPr lang="en-US">
                <a:solidFill>
                  <a:schemeClr val="accent2">
                    <a:lumMod val="50000"/>
                  </a:schemeClr>
                </a:solidFill>
              </a:rPr>
              <a:t>Provide justification documentation to support any instance of human error in EVV use and such errors must be readily identifiable. Repeated instances of human error are subject to audit. </a:t>
            </a:r>
          </a:p>
          <a:p>
            <a:pPr lvl="0">
              <a:buFont typeface="Wingdings" panose="05000000000000000000" pitchFamily="2" charset="2"/>
              <a:buChar char="§"/>
            </a:pPr>
            <a:r>
              <a:rPr lang="en-US">
                <a:solidFill>
                  <a:schemeClr val="accent2">
                    <a:lumMod val="50000"/>
                  </a:schemeClr>
                </a:solidFill>
              </a:rPr>
              <a:t>Enter justification documentation into the EVV system. </a:t>
            </a:r>
          </a:p>
          <a:p>
            <a:pPr lvl="0">
              <a:buFont typeface="Wingdings" panose="05000000000000000000" pitchFamily="2" charset="2"/>
              <a:buChar char="§"/>
            </a:pPr>
            <a:r>
              <a:rPr lang="en-US">
                <a:solidFill>
                  <a:schemeClr val="accent2">
                    <a:lumMod val="50000"/>
                  </a:schemeClr>
                </a:solidFill>
              </a:rPr>
              <a:t>Include the date and time of the manual entry, the reason for the entry, and the identification of the person making the entry.</a:t>
            </a:r>
          </a:p>
          <a:p>
            <a:pPr marL="0" indent="0">
              <a:buNone/>
            </a:pPr>
            <a:endParaRPr lang="en-US" altLang="en-US" b="1" i="1">
              <a:solidFill>
                <a:schemeClr val="accent2">
                  <a:lumMod val="50000"/>
                </a:schemeClr>
              </a:solidFill>
              <a:cs typeface="Times New Roman" panose="02020603050405020304" pitchFamily="18" charset="0"/>
            </a:endParaRPr>
          </a:p>
          <a:p>
            <a:pPr marL="0" indent="0">
              <a:buNone/>
            </a:pPr>
            <a:r>
              <a:rPr lang="en-US" altLang="en-US" b="1" i="1">
                <a:solidFill>
                  <a:schemeClr val="accent2">
                    <a:lumMod val="50000"/>
                  </a:schemeClr>
                </a:solidFill>
                <a:cs typeface="Times New Roman" panose="02020603050405020304" pitchFamily="18" charset="0"/>
              </a:rPr>
              <a:t>DCW failure to use the EVV system should not be considered an exigent circumstance. DCWs failing to use the system should be educated on the requirements and continued non-compliance should result in disciplinary action.</a:t>
            </a:r>
          </a:p>
          <a:p>
            <a:pPr marL="0" indent="0">
              <a:buNone/>
            </a:pPr>
            <a:r>
              <a:rPr lang="en-US" altLang="en-US" b="1" i="1">
                <a:solidFill>
                  <a:schemeClr val="accent2">
                    <a:lumMod val="50000"/>
                  </a:schemeClr>
                </a:solidFill>
                <a:cs typeface="Times New Roman" panose="02020603050405020304" pitchFamily="18" charset="0"/>
              </a:rPr>
              <a:t>Manual entries in the EVV must be verified with time sheet documentation </a:t>
            </a:r>
            <a:r>
              <a:rPr lang="en-US" altLang="en-US" b="1" i="1" u="sng">
                <a:solidFill>
                  <a:schemeClr val="accent2">
                    <a:lumMod val="50000"/>
                  </a:schemeClr>
                </a:solidFill>
                <a:cs typeface="Times New Roman" panose="02020603050405020304" pitchFamily="18" charset="0"/>
              </a:rPr>
              <a:t>prior</a:t>
            </a:r>
            <a:r>
              <a:rPr lang="en-US" altLang="en-US" b="1" i="1">
                <a:solidFill>
                  <a:schemeClr val="accent2">
                    <a:lumMod val="50000"/>
                  </a:schemeClr>
                </a:solidFill>
                <a:cs typeface="Times New Roman" panose="02020603050405020304" pitchFamily="18" charset="0"/>
              </a:rPr>
              <a:t> to the submission of the claim. Providers should not need to edit shift information after the claim has been submitted. </a:t>
            </a:r>
          </a:p>
          <a:p>
            <a:pPr marL="0" indent="0">
              <a:buNone/>
            </a:pPr>
            <a:r>
              <a:rPr lang="en-US" altLang="en-US" b="1" i="1">
                <a:solidFill>
                  <a:schemeClr val="accent2">
                    <a:lumMod val="50000"/>
                  </a:schemeClr>
                </a:solidFill>
                <a:cs typeface="Times New Roman" panose="02020603050405020304" pitchFamily="18" charset="0"/>
              </a:rPr>
              <a:t>Excessive use of manual entries may result in more extensive audits and claims recoupments.</a:t>
            </a:r>
            <a:endParaRPr lang="en-US">
              <a:solidFill>
                <a:schemeClr val="accent2">
                  <a:lumMod val="50000"/>
                </a:schemeClr>
              </a:solidFill>
            </a:endParaRPr>
          </a:p>
        </p:txBody>
      </p:sp>
      <p:sp>
        <p:nvSpPr>
          <p:cNvPr id="4" name="Date Placeholder 3">
            <a:extLst>
              <a:ext uri="{FF2B5EF4-FFF2-40B4-BE49-F238E27FC236}">
                <a16:creationId xmlns:a16="http://schemas.microsoft.com/office/drawing/2014/main" id="{2C969647-6117-EBC4-02E2-14486164CA8F}"/>
              </a:ext>
            </a:extLst>
          </p:cNvPr>
          <p:cNvSpPr>
            <a:spLocks noGrp="1"/>
          </p:cNvSpPr>
          <p:nvPr>
            <p:ph type="dt" sz="half" idx="10"/>
          </p:nvPr>
        </p:nvSpPr>
        <p:spPr/>
        <p:txBody>
          <a:bodyPr/>
          <a:lstStyle/>
          <a:p>
            <a:r>
              <a:rPr lang="en-US"/>
              <a:t>7/21/2026</a:t>
            </a:r>
          </a:p>
        </p:txBody>
      </p:sp>
      <p:pic>
        <p:nvPicPr>
          <p:cNvPr id="6" name="Picture 2">
            <a:extLst>
              <a:ext uri="{FF2B5EF4-FFF2-40B4-BE49-F238E27FC236}">
                <a16:creationId xmlns:a16="http://schemas.microsoft.com/office/drawing/2014/main" id="{D3D94A2D-EEF2-9EC3-3372-477CF5951D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86025" cy="878904"/>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F13B3695-77E1-4668-0C38-37C54B7D290A}"/>
              </a:ext>
            </a:extLst>
          </p:cNvPr>
          <p:cNvSpPr txBox="1">
            <a:spLocks/>
          </p:cNvSpPr>
          <p:nvPr/>
        </p:nvSpPr>
        <p:spPr>
          <a:xfrm>
            <a:off x="156333" y="4757821"/>
            <a:ext cx="11879333" cy="1224690"/>
          </a:xfrm>
          <a:prstGeom prst="rect">
            <a:avLst/>
          </a:prstGeom>
          <a:ln>
            <a:solidFill>
              <a:srgbClr val="993300"/>
            </a:solidFill>
          </a:ln>
          <a:effectLst>
            <a:glow rad="101600">
              <a:schemeClr val="accent2">
                <a:satMod val="175000"/>
                <a:alpha val="40000"/>
              </a:schemeClr>
            </a:glow>
          </a:effectLst>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lgn="ctr">
              <a:lnSpc>
                <a:spcPct val="100000"/>
              </a:lnSpc>
              <a:buNone/>
            </a:pPr>
            <a:r>
              <a:rPr lang="en-US" sz="1600" i="1">
                <a:solidFill>
                  <a:schemeClr val="accent2">
                    <a:lumMod val="50000"/>
                  </a:schemeClr>
                </a:solidFill>
              </a:rPr>
              <a:t>The CMS federal rule, Section 12006 of the 21st Century Cures Act, mandates that EVV data be captured for all in-home HCBS services.  </a:t>
            </a:r>
          </a:p>
          <a:p>
            <a:pPr marL="0" indent="0" algn="ctr">
              <a:lnSpc>
                <a:spcPct val="100000"/>
              </a:lnSpc>
              <a:buNone/>
            </a:pPr>
            <a:r>
              <a:rPr lang="en-US" sz="1600" i="1">
                <a:solidFill>
                  <a:schemeClr val="accent2">
                    <a:lumMod val="50000"/>
                  </a:schemeClr>
                </a:solidFill>
              </a:rPr>
              <a:t>Medicaid Administrative Code, Part 200, Rule 1.14 Electronic Visit Verification defines requirements for reimbursement of Personal Care and In Home Respite Claims.</a:t>
            </a:r>
          </a:p>
          <a:p>
            <a:pPr marL="0" indent="0" algn="ctr">
              <a:buNone/>
            </a:pPr>
            <a:r>
              <a:rPr lang="en-US" sz="1600" b="1" i="1" u="sng">
                <a:solidFill>
                  <a:schemeClr val="accent2"/>
                </a:solidFill>
                <a:hlinkClick r:id="rId4">
                  <a:extLst>
                    <a:ext uri="{A12FA001-AC4F-418D-AE19-62706E023703}">
                      <ahyp:hlinkClr xmlns:ahyp="http://schemas.microsoft.com/office/drawing/2018/hyperlinkcolor" val="tx"/>
                    </a:ext>
                  </a:extLst>
                </a:hlinkClick>
              </a:rPr>
              <a:t>https://medicaid.ms.gov/wp-content/uploads/2026/04/Title-23-Part-200-General-Provider-Information-eff-04.01.26.pdf</a:t>
            </a:r>
            <a:endParaRPr lang="en-US" sz="1600" b="1" i="1" u="sng">
              <a:solidFill>
                <a:schemeClr val="accent2"/>
              </a:solidFill>
            </a:endParaRPr>
          </a:p>
        </p:txBody>
      </p:sp>
      <p:sp>
        <p:nvSpPr>
          <p:cNvPr id="8" name="Slide Number Placeholder 7">
            <a:extLst>
              <a:ext uri="{FF2B5EF4-FFF2-40B4-BE49-F238E27FC236}">
                <a16:creationId xmlns:a16="http://schemas.microsoft.com/office/drawing/2014/main" id="{6C0A7B38-EBC4-3535-273E-B5512B98E81B}"/>
              </a:ext>
            </a:extLst>
          </p:cNvPr>
          <p:cNvSpPr>
            <a:spLocks noGrp="1"/>
          </p:cNvSpPr>
          <p:nvPr>
            <p:ph type="sldNum" sz="quarter" idx="12"/>
          </p:nvPr>
        </p:nvSpPr>
        <p:spPr/>
        <p:txBody>
          <a:bodyPr/>
          <a:lstStyle/>
          <a:p>
            <a:fld id="{48FD3572-B86B-4083-B953-5D27BE9E57C8}" type="slidenum">
              <a:rPr lang="en-US" smtClean="0"/>
              <a:t>40</a:t>
            </a:fld>
            <a:endParaRPr lang="en-US"/>
          </a:p>
        </p:txBody>
      </p:sp>
    </p:spTree>
    <p:extLst>
      <p:ext uri="{BB962C8B-B14F-4D97-AF65-F5344CB8AC3E}">
        <p14:creationId xmlns:p14="http://schemas.microsoft.com/office/powerpoint/2010/main" val="250807894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p:cTn id="7" dur="1000" fill="hold"/>
                                        <p:tgtEl>
                                          <p:spTgt spid="7">
                                            <p:bg/>
                                          </p:spTgt>
                                        </p:tgtEl>
                                        <p:attrNameLst>
                                          <p:attrName>ppt_w</p:attrName>
                                        </p:attrNameLst>
                                      </p:cBhvr>
                                      <p:tavLst>
                                        <p:tav tm="0">
                                          <p:val>
                                            <p:fltVal val="0"/>
                                          </p:val>
                                        </p:tav>
                                        <p:tav tm="100000">
                                          <p:val>
                                            <p:strVal val="#ppt_w"/>
                                          </p:val>
                                        </p:tav>
                                      </p:tavLst>
                                    </p:anim>
                                    <p:anim calcmode="lin" valueType="num">
                                      <p:cBhvr>
                                        <p:cTn id="8" dur="1000" fill="hold"/>
                                        <p:tgtEl>
                                          <p:spTgt spid="7">
                                            <p:bg/>
                                          </p:spTgt>
                                        </p:tgtEl>
                                        <p:attrNameLst>
                                          <p:attrName>ppt_h</p:attrName>
                                        </p:attrNameLst>
                                      </p:cBhvr>
                                      <p:tavLst>
                                        <p:tav tm="0">
                                          <p:val>
                                            <p:fltVal val="0"/>
                                          </p:val>
                                        </p:tav>
                                        <p:tav tm="100000">
                                          <p:val>
                                            <p:strVal val="#ppt_h"/>
                                          </p:val>
                                        </p:tav>
                                      </p:tavLst>
                                    </p:anim>
                                    <p:animEffect transition="in" filter="fade">
                                      <p:cBhvr>
                                        <p:cTn id="9" dur="1000"/>
                                        <p:tgtEl>
                                          <p:spTgt spid="7">
                                            <p:bg/>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p:cTn id="12"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14" dur="1000"/>
                                        <p:tgtEl>
                                          <p:spTgt spid="7">
                                            <p:txEl>
                                              <p:pRg st="0" end="0"/>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 calcmode="lin" valueType="num">
                                      <p:cBhvr>
                                        <p:cTn id="17" dur="1000" fill="hold"/>
                                        <p:tgtEl>
                                          <p:spTgt spid="7">
                                            <p:txEl>
                                              <p:pRg st="1" end="1"/>
                                            </p:txEl>
                                          </p:spTgt>
                                        </p:tgtEl>
                                        <p:attrNameLst>
                                          <p:attrName>ppt_w</p:attrName>
                                        </p:attrNameLst>
                                      </p:cBhvr>
                                      <p:tavLst>
                                        <p:tav tm="0">
                                          <p:val>
                                            <p:fltVal val="0"/>
                                          </p:val>
                                        </p:tav>
                                        <p:tav tm="100000">
                                          <p:val>
                                            <p:strVal val="#ppt_w"/>
                                          </p:val>
                                        </p:tav>
                                      </p:tavLst>
                                    </p:anim>
                                    <p:anim calcmode="lin" valueType="num">
                                      <p:cBhvr>
                                        <p:cTn id="18" dur="1000" fill="hold"/>
                                        <p:tgtEl>
                                          <p:spTgt spid="7">
                                            <p:txEl>
                                              <p:pRg st="1" end="1"/>
                                            </p:txEl>
                                          </p:spTgt>
                                        </p:tgtEl>
                                        <p:attrNameLst>
                                          <p:attrName>ppt_h</p:attrName>
                                        </p:attrNameLst>
                                      </p:cBhvr>
                                      <p:tavLst>
                                        <p:tav tm="0">
                                          <p:val>
                                            <p:fltVal val="0"/>
                                          </p:val>
                                        </p:tav>
                                        <p:tav tm="100000">
                                          <p:val>
                                            <p:strVal val="#ppt_h"/>
                                          </p:val>
                                        </p:tav>
                                      </p:tavLst>
                                    </p:anim>
                                    <p:animEffect transition="in" filter="fade">
                                      <p:cBhvr>
                                        <p:cTn id="19" dur="1000"/>
                                        <p:tgtEl>
                                          <p:spTgt spid="7">
                                            <p:txEl>
                                              <p:pRg st="1" end="1"/>
                                            </p:txEl>
                                          </p:spTgt>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 calcmode="lin" valueType="num">
                                      <p:cBhvr>
                                        <p:cTn id="22" dur="1000" fill="hold"/>
                                        <p:tgtEl>
                                          <p:spTgt spid="7">
                                            <p:txEl>
                                              <p:pRg st="2" end="2"/>
                                            </p:txEl>
                                          </p:spTgt>
                                        </p:tgtEl>
                                        <p:attrNameLst>
                                          <p:attrName>ppt_w</p:attrName>
                                        </p:attrNameLst>
                                      </p:cBhvr>
                                      <p:tavLst>
                                        <p:tav tm="0">
                                          <p:val>
                                            <p:fltVal val="0"/>
                                          </p:val>
                                        </p:tav>
                                        <p:tav tm="100000">
                                          <p:val>
                                            <p:strVal val="#ppt_w"/>
                                          </p:val>
                                        </p:tav>
                                      </p:tavLst>
                                    </p:anim>
                                    <p:anim calcmode="lin" valueType="num">
                                      <p:cBhvr>
                                        <p:cTn id="23" dur="1000" fill="hold"/>
                                        <p:tgtEl>
                                          <p:spTgt spid="7">
                                            <p:txEl>
                                              <p:pRg st="2" end="2"/>
                                            </p:txEl>
                                          </p:spTgt>
                                        </p:tgtEl>
                                        <p:attrNameLst>
                                          <p:attrName>ppt_h</p:attrName>
                                        </p:attrNameLst>
                                      </p:cBhvr>
                                      <p:tavLst>
                                        <p:tav tm="0">
                                          <p:val>
                                            <p:fltVal val="0"/>
                                          </p:val>
                                        </p:tav>
                                        <p:tav tm="100000">
                                          <p:val>
                                            <p:strVal val="#ppt_h"/>
                                          </p:val>
                                        </p:tav>
                                      </p:tavLst>
                                    </p:anim>
                                    <p:animEffect transition="in" filter="fade">
                                      <p:cBhvr>
                                        <p:cTn id="24" dur="10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908DE-0B99-0EE8-1386-8E43FC6D960C}"/>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C37AC2E5-1335-7B17-E21D-33C46AF29622}"/>
              </a:ext>
            </a:extLst>
          </p:cNvPr>
          <p:cNvGrpSpPr/>
          <p:nvPr/>
        </p:nvGrpSpPr>
        <p:grpSpPr>
          <a:xfrm>
            <a:off x="730837" y="898625"/>
            <a:ext cx="10730322" cy="5457725"/>
            <a:chOff x="838196" y="1539340"/>
            <a:chExt cx="10730322" cy="3742201"/>
          </a:xfrm>
        </p:grpSpPr>
        <p:sp>
          <p:nvSpPr>
            <p:cNvPr id="7" name="Freeform: Shape 6">
              <a:extLst>
                <a:ext uri="{FF2B5EF4-FFF2-40B4-BE49-F238E27FC236}">
                  <a16:creationId xmlns:a16="http://schemas.microsoft.com/office/drawing/2014/main" id="{6BDC6080-8793-9A85-AB72-E1664CDD91B6}"/>
                </a:ext>
              </a:extLst>
            </p:cNvPr>
            <p:cNvSpPr/>
            <p:nvPr/>
          </p:nvSpPr>
          <p:spPr>
            <a:xfrm>
              <a:off x="838199" y="1539340"/>
              <a:ext cx="10730319" cy="309744"/>
            </a:xfrm>
            <a:custGeom>
              <a:avLst/>
              <a:gdLst>
                <a:gd name="connsiteX0" fmla="*/ 0 w 10730319"/>
                <a:gd name="connsiteY0" fmla="*/ 64920 h 389513"/>
                <a:gd name="connsiteX1" fmla="*/ 64920 w 10730319"/>
                <a:gd name="connsiteY1" fmla="*/ 0 h 389513"/>
                <a:gd name="connsiteX2" fmla="*/ 10665399 w 10730319"/>
                <a:gd name="connsiteY2" fmla="*/ 0 h 389513"/>
                <a:gd name="connsiteX3" fmla="*/ 10730319 w 10730319"/>
                <a:gd name="connsiteY3" fmla="*/ 64920 h 389513"/>
                <a:gd name="connsiteX4" fmla="*/ 10730319 w 10730319"/>
                <a:gd name="connsiteY4" fmla="*/ 324593 h 389513"/>
                <a:gd name="connsiteX5" fmla="*/ 10665399 w 10730319"/>
                <a:gd name="connsiteY5" fmla="*/ 389513 h 389513"/>
                <a:gd name="connsiteX6" fmla="*/ 64920 w 10730319"/>
                <a:gd name="connsiteY6" fmla="*/ 389513 h 389513"/>
                <a:gd name="connsiteX7" fmla="*/ 0 w 10730319"/>
                <a:gd name="connsiteY7" fmla="*/ 324593 h 389513"/>
                <a:gd name="connsiteX8" fmla="*/ 0 w 10730319"/>
                <a:gd name="connsiteY8" fmla="*/ 64920 h 38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30319" h="389513">
                  <a:moveTo>
                    <a:pt x="0" y="64920"/>
                  </a:moveTo>
                  <a:cubicBezTo>
                    <a:pt x="0" y="29066"/>
                    <a:pt x="29066" y="0"/>
                    <a:pt x="64920" y="0"/>
                  </a:cubicBezTo>
                  <a:lnTo>
                    <a:pt x="10665399" y="0"/>
                  </a:lnTo>
                  <a:cubicBezTo>
                    <a:pt x="10701253" y="0"/>
                    <a:pt x="10730319" y="29066"/>
                    <a:pt x="10730319" y="64920"/>
                  </a:cubicBezTo>
                  <a:lnTo>
                    <a:pt x="10730319" y="324593"/>
                  </a:lnTo>
                  <a:cubicBezTo>
                    <a:pt x="10730319" y="360447"/>
                    <a:pt x="10701253" y="389513"/>
                    <a:pt x="10665399" y="389513"/>
                  </a:cubicBezTo>
                  <a:lnTo>
                    <a:pt x="64920" y="389513"/>
                  </a:lnTo>
                  <a:cubicBezTo>
                    <a:pt x="29066" y="389513"/>
                    <a:pt x="0" y="360447"/>
                    <a:pt x="0" y="324593"/>
                  </a:cubicBezTo>
                  <a:lnTo>
                    <a:pt x="0" y="64920"/>
                  </a:lnTo>
                  <a:close/>
                </a:path>
              </a:pathLst>
            </a:custGeom>
            <a:solidFill>
              <a:schemeClr val="accent2"/>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87594" tIns="87594" rIns="87594" bIns="87594" numCol="1" spcCol="1270" anchor="ctr" anchorCtr="0">
              <a:noAutofit/>
            </a:bodyPr>
            <a:lstStyle/>
            <a:p>
              <a:pPr marL="0" lvl="0" indent="0" algn="l" defTabSz="800100">
                <a:lnSpc>
                  <a:spcPct val="90000"/>
                </a:lnSpc>
                <a:spcBef>
                  <a:spcPct val="0"/>
                </a:spcBef>
                <a:spcAft>
                  <a:spcPct val="35000"/>
                </a:spcAft>
                <a:buNone/>
              </a:pPr>
              <a:r>
                <a:rPr lang="en-US" sz="1800" b="1" i="0" kern="1200"/>
                <a:t>Issues with Office Setup, Clai</a:t>
              </a:r>
              <a:r>
                <a:rPr lang="en-US" b="1"/>
                <a:t>m Denials, and Other Technical Issues?</a:t>
              </a:r>
              <a:endParaRPr lang="en-US" sz="1800" b="1" kern="1200"/>
            </a:p>
          </p:txBody>
        </p:sp>
        <p:sp>
          <p:nvSpPr>
            <p:cNvPr id="8" name="Freeform: Shape 7">
              <a:extLst>
                <a:ext uri="{FF2B5EF4-FFF2-40B4-BE49-F238E27FC236}">
                  <a16:creationId xmlns:a16="http://schemas.microsoft.com/office/drawing/2014/main" id="{66965B8C-981F-0C1A-B125-A3485EC72C67}"/>
                </a:ext>
              </a:extLst>
            </p:cNvPr>
            <p:cNvSpPr/>
            <p:nvPr/>
          </p:nvSpPr>
          <p:spPr>
            <a:xfrm>
              <a:off x="838196" y="1891255"/>
              <a:ext cx="10730319" cy="726901"/>
            </a:xfrm>
            <a:custGeom>
              <a:avLst/>
              <a:gdLst>
                <a:gd name="connsiteX0" fmla="*/ 0 w 10730319"/>
                <a:gd name="connsiteY0" fmla="*/ 0 h 1284815"/>
                <a:gd name="connsiteX1" fmla="*/ 10730319 w 10730319"/>
                <a:gd name="connsiteY1" fmla="*/ 0 h 1284815"/>
                <a:gd name="connsiteX2" fmla="*/ 10730319 w 10730319"/>
                <a:gd name="connsiteY2" fmla="*/ 1284815 h 1284815"/>
                <a:gd name="connsiteX3" fmla="*/ 0 w 10730319"/>
                <a:gd name="connsiteY3" fmla="*/ 1284815 h 1284815"/>
                <a:gd name="connsiteX4" fmla="*/ 0 w 10730319"/>
                <a:gd name="connsiteY4" fmla="*/ 0 h 1284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0319" h="1284815">
                  <a:moveTo>
                    <a:pt x="0" y="0"/>
                  </a:moveTo>
                  <a:lnTo>
                    <a:pt x="10730319" y="0"/>
                  </a:lnTo>
                  <a:lnTo>
                    <a:pt x="10730319" y="1284815"/>
                  </a:lnTo>
                  <a:lnTo>
                    <a:pt x="0" y="12848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0688" tIns="20320" rIns="113792" bIns="20320" numCol="1" spcCol="1270" anchor="t" anchorCtr="0">
              <a:noAutofit/>
            </a:bodyPr>
            <a:lstStyle/>
            <a:p>
              <a:pPr marL="0" lvl="1" defTabSz="688975">
                <a:lnSpc>
                  <a:spcPct val="90000"/>
                </a:lnSpc>
                <a:spcBef>
                  <a:spcPct val="0"/>
                </a:spcBef>
                <a:spcAft>
                  <a:spcPct val="20000"/>
                </a:spcAft>
              </a:pPr>
              <a:r>
                <a:rPr lang="en-US" sz="1400">
                  <a:solidFill>
                    <a:schemeClr val="accent2">
                      <a:lumMod val="50000"/>
                    </a:schemeClr>
                  </a:solidFill>
                </a:rPr>
                <a:t>Please contact the HHAX Support Desk. </a:t>
              </a:r>
            </a:p>
            <a:p>
              <a:pPr marL="285750" lvl="1" indent="-285750" defTabSz="688975">
                <a:lnSpc>
                  <a:spcPct val="90000"/>
                </a:lnSpc>
                <a:spcBef>
                  <a:spcPct val="0"/>
                </a:spcBef>
                <a:spcAft>
                  <a:spcPct val="20000"/>
                </a:spcAft>
                <a:buFont typeface="Wingdings" panose="05000000000000000000" pitchFamily="2" charset="2"/>
                <a:buChar char="§"/>
              </a:pPr>
              <a:r>
                <a:rPr lang="en-US" sz="1400">
                  <a:solidFill>
                    <a:schemeClr val="accent2">
                      <a:lumMod val="50000"/>
                    </a:schemeClr>
                  </a:solidFill>
                </a:rPr>
                <a:t>Hours: 6:30 a.m. - 6:30 p.m. CST, Monday-Friday.</a:t>
              </a:r>
            </a:p>
            <a:p>
              <a:pPr marL="285750" lvl="1" indent="-285750" defTabSz="688975">
                <a:lnSpc>
                  <a:spcPct val="90000"/>
                </a:lnSpc>
                <a:spcBef>
                  <a:spcPct val="0"/>
                </a:spcBef>
                <a:spcAft>
                  <a:spcPct val="20000"/>
                </a:spcAft>
                <a:buFont typeface="Wingdings" panose="05000000000000000000" pitchFamily="2" charset="2"/>
                <a:buChar char="§"/>
              </a:pPr>
              <a:r>
                <a:rPr lang="en-US" sz="1400">
                  <a:solidFill>
                    <a:schemeClr val="accent2">
                      <a:lumMod val="50000"/>
                    </a:schemeClr>
                  </a:solidFill>
                </a:rPr>
                <a:t>Phone: 1-855-400-4429</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400">
                  <a:solidFill>
                    <a:schemeClr val="accent2">
                      <a:lumMod val="50000"/>
                    </a:schemeClr>
                  </a:solidFill>
                </a:rPr>
                <a:t>Web: </a:t>
              </a:r>
              <a:r>
                <a:rPr kumimoji="0" lang="en-US" sz="1400" b="1" i="0" u="sng" strike="noStrike" kern="1200" cap="none" spc="0" normalizeH="0" baseline="0" noProof="0">
                  <a:ln>
                    <a:noFill/>
                  </a:ln>
                  <a:solidFill>
                    <a:srgbClr val="E97132"/>
                  </a:solidFill>
                  <a:effectLst/>
                  <a:uLnTx/>
                  <a:uFillTx/>
                  <a:latin typeface="Aptos" panose="02110004020202020204"/>
                  <a:ea typeface="+mn-ea"/>
                  <a:cs typeface="+mn-cs"/>
                  <a:hlinkClick r:id="rId3">
                    <a:extLst>
                      <a:ext uri="{A12FA001-AC4F-418D-AE19-62706E023703}">
                        <ahyp:hlinkClr xmlns:ahyp="http://schemas.microsoft.com/office/drawing/2018/hyperlinkcolor" val="tx"/>
                      </a:ext>
                    </a:extLst>
                  </a:hlinkClick>
                </a:rPr>
                <a:t>https://knowledge.hhaexchange.com/enterprise/Content/Support/Client-Support-Portal.htm </a:t>
              </a:r>
              <a:endParaRPr kumimoji="0" lang="en-US" sz="1400" b="1" i="0" u="sng" strike="noStrike" kern="1200" cap="none" spc="0" normalizeH="0" baseline="0" noProof="0">
                <a:ln>
                  <a:noFill/>
                </a:ln>
                <a:solidFill>
                  <a:srgbClr val="E97132"/>
                </a:solidFill>
                <a:effectLst/>
                <a:uLnTx/>
                <a:uFillTx/>
                <a:latin typeface="Aptos" panose="02110004020202020204"/>
                <a:ea typeface="+mn-ea"/>
                <a:cs typeface="+mn-cs"/>
              </a:endParaRPr>
            </a:p>
            <a:p>
              <a:pPr marL="114300" lvl="1" indent="-114300" defTabSz="688975">
                <a:lnSpc>
                  <a:spcPct val="90000"/>
                </a:lnSpc>
                <a:spcBef>
                  <a:spcPct val="0"/>
                </a:spcBef>
                <a:spcAft>
                  <a:spcPct val="20000"/>
                </a:spcAft>
                <a:buFont typeface="Wingdings" panose="05000000000000000000" pitchFamily="2" charset="2"/>
                <a:buChar char="§"/>
              </a:pPr>
              <a:endParaRPr lang="en-US" sz="1400">
                <a:solidFill>
                  <a:schemeClr val="accent2">
                    <a:lumMod val="50000"/>
                  </a:schemeClr>
                </a:solidFill>
              </a:endParaRPr>
            </a:p>
          </p:txBody>
        </p:sp>
        <p:sp>
          <p:nvSpPr>
            <p:cNvPr id="9" name="Freeform: Shape 8">
              <a:extLst>
                <a:ext uri="{FF2B5EF4-FFF2-40B4-BE49-F238E27FC236}">
                  <a16:creationId xmlns:a16="http://schemas.microsoft.com/office/drawing/2014/main" id="{23FF866F-34F6-507E-4A03-390D6D37FE9B}"/>
                </a:ext>
              </a:extLst>
            </p:cNvPr>
            <p:cNvSpPr/>
            <p:nvPr/>
          </p:nvSpPr>
          <p:spPr>
            <a:xfrm>
              <a:off x="838197" y="2666868"/>
              <a:ext cx="10730319" cy="315896"/>
            </a:xfrm>
            <a:custGeom>
              <a:avLst/>
              <a:gdLst>
                <a:gd name="connsiteX0" fmla="*/ 0 w 10730319"/>
                <a:gd name="connsiteY0" fmla="*/ 61381 h 368276"/>
                <a:gd name="connsiteX1" fmla="*/ 61381 w 10730319"/>
                <a:gd name="connsiteY1" fmla="*/ 0 h 368276"/>
                <a:gd name="connsiteX2" fmla="*/ 10668938 w 10730319"/>
                <a:gd name="connsiteY2" fmla="*/ 0 h 368276"/>
                <a:gd name="connsiteX3" fmla="*/ 10730319 w 10730319"/>
                <a:gd name="connsiteY3" fmla="*/ 61381 h 368276"/>
                <a:gd name="connsiteX4" fmla="*/ 10730319 w 10730319"/>
                <a:gd name="connsiteY4" fmla="*/ 306895 h 368276"/>
                <a:gd name="connsiteX5" fmla="*/ 10668938 w 10730319"/>
                <a:gd name="connsiteY5" fmla="*/ 368276 h 368276"/>
                <a:gd name="connsiteX6" fmla="*/ 61381 w 10730319"/>
                <a:gd name="connsiteY6" fmla="*/ 368276 h 368276"/>
                <a:gd name="connsiteX7" fmla="*/ 0 w 10730319"/>
                <a:gd name="connsiteY7" fmla="*/ 306895 h 368276"/>
                <a:gd name="connsiteX8" fmla="*/ 0 w 10730319"/>
                <a:gd name="connsiteY8" fmla="*/ 61381 h 368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30319" h="368276">
                  <a:moveTo>
                    <a:pt x="0" y="61381"/>
                  </a:moveTo>
                  <a:cubicBezTo>
                    <a:pt x="0" y="27481"/>
                    <a:pt x="27481" y="0"/>
                    <a:pt x="61381" y="0"/>
                  </a:cubicBezTo>
                  <a:lnTo>
                    <a:pt x="10668938" y="0"/>
                  </a:lnTo>
                  <a:cubicBezTo>
                    <a:pt x="10702838" y="0"/>
                    <a:pt x="10730319" y="27481"/>
                    <a:pt x="10730319" y="61381"/>
                  </a:cubicBezTo>
                  <a:lnTo>
                    <a:pt x="10730319" y="306895"/>
                  </a:lnTo>
                  <a:cubicBezTo>
                    <a:pt x="10730319" y="340795"/>
                    <a:pt x="10702838" y="368276"/>
                    <a:pt x="10668938" y="368276"/>
                  </a:cubicBezTo>
                  <a:lnTo>
                    <a:pt x="61381" y="368276"/>
                  </a:lnTo>
                  <a:cubicBezTo>
                    <a:pt x="27481" y="368276"/>
                    <a:pt x="0" y="340795"/>
                    <a:pt x="0" y="306895"/>
                  </a:cubicBezTo>
                  <a:lnTo>
                    <a:pt x="0" y="61381"/>
                  </a:lnTo>
                  <a:close/>
                </a:path>
              </a:pathLst>
            </a:custGeom>
            <a:solidFill>
              <a:schemeClr val="accent2"/>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86558" tIns="86558" rIns="86558" bIns="86558" numCol="1" spcCol="1270" anchor="ctr" anchorCtr="0">
              <a:noAutofit/>
            </a:bodyPr>
            <a:lstStyle/>
            <a:p>
              <a:pPr marL="0" lvl="0" indent="0" algn="l" defTabSz="800100">
                <a:lnSpc>
                  <a:spcPct val="90000"/>
                </a:lnSpc>
                <a:spcBef>
                  <a:spcPct val="0"/>
                </a:spcBef>
                <a:spcAft>
                  <a:spcPct val="35000"/>
                </a:spcAft>
                <a:buNone/>
              </a:pPr>
              <a:r>
                <a:rPr lang="en-US" sz="1800" b="1" i="0" kern="1200"/>
                <a:t>EVV Policy </a:t>
              </a:r>
              <a:r>
                <a:rPr lang="en-US" b="1"/>
                <a:t>Q</a:t>
              </a:r>
              <a:r>
                <a:rPr lang="en-US" sz="1800" b="1" i="0" kern="1200"/>
                <a:t>uestions or Unresolved Support Ticket ID After 48 Hours?</a:t>
              </a:r>
              <a:endParaRPr lang="en-US" sz="1800" b="1" kern="1200"/>
            </a:p>
          </p:txBody>
        </p:sp>
        <p:sp>
          <p:nvSpPr>
            <p:cNvPr id="10" name="Freeform: Shape 9">
              <a:extLst>
                <a:ext uri="{FF2B5EF4-FFF2-40B4-BE49-F238E27FC236}">
                  <a16:creationId xmlns:a16="http://schemas.microsoft.com/office/drawing/2014/main" id="{8D1F3E7F-B9DB-0B5C-6CC8-871E5531C048}"/>
                </a:ext>
              </a:extLst>
            </p:cNvPr>
            <p:cNvSpPr/>
            <p:nvPr/>
          </p:nvSpPr>
          <p:spPr>
            <a:xfrm>
              <a:off x="838196" y="2994546"/>
              <a:ext cx="10730319" cy="1362177"/>
            </a:xfrm>
            <a:custGeom>
              <a:avLst/>
              <a:gdLst>
                <a:gd name="connsiteX0" fmla="*/ 0 w 10730319"/>
                <a:gd name="connsiteY0" fmla="*/ 0 h 447738"/>
                <a:gd name="connsiteX1" fmla="*/ 10730319 w 10730319"/>
                <a:gd name="connsiteY1" fmla="*/ 0 h 447738"/>
                <a:gd name="connsiteX2" fmla="*/ 10730319 w 10730319"/>
                <a:gd name="connsiteY2" fmla="*/ 447738 h 447738"/>
                <a:gd name="connsiteX3" fmla="*/ 0 w 10730319"/>
                <a:gd name="connsiteY3" fmla="*/ 447738 h 447738"/>
                <a:gd name="connsiteX4" fmla="*/ 0 w 10730319"/>
                <a:gd name="connsiteY4" fmla="*/ 0 h 447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0319" h="447738">
                  <a:moveTo>
                    <a:pt x="0" y="0"/>
                  </a:moveTo>
                  <a:lnTo>
                    <a:pt x="10730319" y="0"/>
                  </a:lnTo>
                  <a:lnTo>
                    <a:pt x="10730319" y="447738"/>
                  </a:lnTo>
                  <a:lnTo>
                    <a:pt x="0" y="44773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0688" tIns="20320" rIns="113792" bIns="20320" numCol="1" spcCol="1270" anchor="t" anchorCtr="0">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400">
                  <a:solidFill>
                    <a:schemeClr val="accent2">
                      <a:lumMod val="50000"/>
                    </a:schemeClr>
                  </a:solidFill>
                </a:rPr>
                <a:t>Please email </a:t>
              </a:r>
              <a:r>
                <a:rPr kumimoji="0" lang="en-US" sz="1400" b="1" i="0" u="sng" strike="noStrike" kern="1200" cap="none" spc="0" normalizeH="0" baseline="0" noProof="0">
                  <a:ln>
                    <a:noFill/>
                  </a:ln>
                  <a:solidFill>
                    <a:srgbClr val="E97132"/>
                  </a:solidFill>
                  <a:effectLst/>
                  <a:uLnTx/>
                  <a:uFillTx/>
                  <a:latin typeface="Aptos" panose="02110004020202020204"/>
                  <a:ea typeface="+mn-ea"/>
                  <a:cs typeface="+mn-cs"/>
                  <a:hlinkClick r:id="rId4">
                    <a:extLst>
                      <a:ext uri="{A12FA001-AC4F-418D-AE19-62706E023703}">
                        <ahyp:hlinkClr xmlns:ahyp="http://schemas.microsoft.com/office/drawing/2018/hyperlinkcolor" val="tx"/>
                      </a:ext>
                    </a:extLst>
                  </a:hlinkClick>
                </a:rPr>
                <a:t>EVV@Medicaid.MS.Gov</a:t>
              </a:r>
              <a:r>
                <a:rPr lang="en-US" sz="1400" b="1" u="sng">
                  <a:solidFill>
                    <a:srgbClr val="E97132"/>
                  </a:solidFill>
                  <a:latin typeface="Aptos" panose="02110004020202020204"/>
                </a:rPr>
                <a:t>.</a:t>
              </a:r>
              <a:endParaRPr kumimoji="0" lang="en-US" sz="1400" b="1" i="0" u="sng" strike="noStrike" kern="1200" cap="none" spc="0" normalizeH="0" baseline="0" noProof="0">
                <a:ln>
                  <a:noFill/>
                </a:ln>
                <a:solidFill>
                  <a:srgbClr val="E97132"/>
                </a:solidFill>
                <a:effectLst/>
                <a:uLnTx/>
                <a:uFillTx/>
                <a:latin typeface="Aptos" panose="02110004020202020204"/>
                <a:ea typeface="+mn-ea"/>
                <a:cs typeface="+mn-cs"/>
              </a:endParaRPr>
            </a:p>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lang="en-US" sz="1400">
                  <a:solidFill>
                    <a:schemeClr val="accent2">
                      <a:lumMod val="50000"/>
                    </a:schemeClr>
                  </a:solidFill>
                </a:rPr>
                <a:t>When emailing, please be sure to include the following to expedite your request:</a:t>
              </a:r>
            </a:p>
            <a:p>
              <a:pPr marL="571500" lvl="2" indent="-114300" defTabSz="688975">
                <a:lnSpc>
                  <a:spcPct val="90000"/>
                </a:lnSpc>
                <a:spcBef>
                  <a:spcPct val="0"/>
                </a:spcBef>
                <a:spcAft>
                  <a:spcPct val="20000"/>
                </a:spcAft>
                <a:buFont typeface="Wingdings" panose="05000000000000000000" pitchFamily="2" charset="2"/>
                <a:buChar char="§"/>
              </a:pPr>
              <a:r>
                <a:rPr lang="en-US" sz="1400">
                  <a:solidFill>
                    <a:schemeClr val="accent2">
                      <a:lumMod val="50000"/>
                    </a:schemeClr>
                  </a:solidFill>
                </a:rPr>
                <a:t>Provider Name:</a:t>
              </a:r>
            </a:p>
            <a:p>
              <a:pPr marL="571500" lvl="2" indent="-114300" defTabSz="688975">
                <a:lnSpc>
                  <a:spcPct val="90000"/>
                </a:lnSpc>
                <a:spcBef>
                  <a:spcPct val="0"/>
                </a:spcBef>
                <a:spcAft>
                  <a:spcPct val="20000"/>
                </a:spcAft>
                <a:buFont typeface="Wingdings" panose="05000000000000000000" pitchFamily="2" charset="2"/>
                <a:buChar char="§"/>
              </a:pPr>
              <a:r>
                <a:rPr lang="en-US" sz="1400">
                  <a:solidFill>
                    <a:schemeClr val="accent2">
                      <a:lumMod val="50000"/>
                    </a:schemeClr>
                  </a:solidFill>
                </a:rPr>
                <a:t>Provider ID number(s):</a:t>
              </a:r>
            </a:p>
            <a:p>
              <a:pPr marL="571500" lvl="2" indent="-114300" defTabSz="688975">
                <a:lnSpc>
                  <a:spcPct val="90000"/>
                </a:lnSpc>
                <a:spcBef>
                  <a:spcPct val="0"/>
                </a:spcBef>
                <a:spcAft>
                  <a:spcPct val="20000"/>
                </a:spcAft>
                <a:buFont typeface="Wingdings" panose="05000000000000000000" pitchFamily="2" charset="2"/>
                <a:buChar char="§"/>
              </a:pPr>
              <a:r>
                <a:rPr lang="en-US" sz="1400">
                  <a:solidFill>
                    <a:schemeClr val="accent2">
                      <a:lumMod val="50000"/>
                    </a:schemeClr>
                  </a:solidFill>
                </a:rPr>
                <a:t>EVV System: HHAX or other. If other, please include the name of the system you are using.</a:t>
              </a:r>
            </a:p>
            <a:p>
              <a:pPr marL="571500" lvl="2" indent="-114300" defTabSz="688975">
                <a:lnSpc>
                  <a:spcPct val="90000"/>
                </a:lnSpc>
                <a:spcBef>
                  <a:spcPct val="0"/>
                </a:spcBef>
                <a:spcAft>
                  <a:spcPct val="20000"/>
                </a:spcAft>
                <a:buFont typeface="Wingdings" panose="05000000000000000000" pitchFamily="2" charset="2"/>
                <a:buChar char="§"/>
              </a:pPr>
              <a:r>
                <a:rPr lang="en-US" sz="1400">
                  <a:solidFill>
                    <a:schemeClr val="accent2">
                      <a:lumMod val="50000"/>
                    </a:schemeClr>
                  </a:solidFill>
                </a:rPr>
                <a:t>Your name, a phone number and email address where you can be contacted.</a:t>
              </a:r>
            </a:p>
            <a:p>
              <a:pPr marL="0" lvl="1" defTabSz="688975">
                <a:lnSpc>
                  <a:spcPct val="90000"/>
                </a:lnSpc>
                <a:spcBef>
                  <a:spcPct val="0"/>
                </a:spcBef>
                <a:spcAft>
                  <a:spcPct val="20000"/>
                </a:spcAft>
              </a:pPr>
              <a:r>
                <a:rPr lang="en-US" sz="1400">
                  <a:solidFill>
                    <a:schemeClr val="accent2">
                      <a:lumMod val="50000"/>
                    </a:schemeClr>
                  </a:solidFill>
                </a:rPr>
                <a:t>**It is very important that you do not include protected health information (PHI) in these emails. This includes beneficiary name and Medicaid ID numbers.**</a:t>
              </a:r>
            </a:p>
            <a:p>
              <a:pPr marL="114300" lvl="1" indent="-114300" defTabSz="688975">
                <a:lnSpc>
                  <a:spcPct val="90000"/>
                </a:lnSpc>
                <a:spcBef>
                  <a:spcPct val="0"/>
                </a:spcBef>
                <a:spcAft>
                  <a:spcPct val="20000"/>
                </a:spcAft>
                <a:buFont typeface="Wingdings" panose="05000000000000000000" pitchFamily="2" charset="2"/>
                <a:buChar char="§"/>
              </a:pPr>
              <a:endParaRPr lang="en-US" sz="1550" b="1">
                <a:solidFill>
                  <a:srgbClr val="7E9DEA"/>
                </a:solidFill>
              </a:endParaRPr>
            </a:p>
            <a:p>
              <a:pPr marL="114300" lvl="1" indent="-114300" defTabSz="688975">
                <a:lnSpc>
                  <a:spcPct val="90000"/>
                </a:lnSpc>
                <a:spcBef>
                  <a:spcPct val="0"/>
                </a:spcBef>
                <a:spcAft>
                  <a:spcPct val="20000"/>
                </a:spcAft>
                <a:buFont typeface="Wingdings" panose="05000000000000000000" pitchFamily="2" charset="2"/>
                <a:buChar char="§"/>
              </a:pPr>
              <a:endParaRPr lang="en-US" sz="1550" b="1" kern="1200">
                <a:solidFill>
                  <a:srgbClr val="7E9DEA"/>
                </a:solidFill>
              </a:endParaRPr>
            </a:p>
          </p:txBody>
        </p:sp>
        <p:sp>
          <p:nvSpPr>
            <p:cNvPr id="11" name="Freeform: Shape 10">
              <a:extLst>
                <a:ext uri="{FF2B5EF4-FFF2-40B4-BE49-F238E27FC236}">
                  <a16:creationId xmlns:a16="http://schemas.microsoft.com/office/drawing/2014/main" id="{82E7C039-81FD-072A-DF80-1D64B63E687B}"/>
                </a:ext>
              </a:extLst>
            </p:cNvPr>
            <p:cNvSpPr/>
            <p:nvPr/>
          </p:nvSpPr>
          <p:spPr>
            <a:xfrm>
              <a:off x="838196" y="4382601"/>
              <a:ext cx="10730319" cy="224477"/>
            </a:xfrm>
            <a:custGeom>
              <a:avLst/>
              <a:gdLst>
                <a:gd name="connsiteX0" fmla="*/ 0 w 10730319"/>
                <a:gd name="connsiteY0" fmla="*/ 63307 h 379836"/>
                <a:gd name="connsiteX1" fmla="*/ 63307 w 10730319"/>
                <a:gd name="connsiteY1" fmla="*/ 0 h 379836"/>
                <a:gd name="connsiteX2" fmla="*/ 10667012 w 10730319"/>
                <a:gd name="connsiteY2" fmla="*/ 0 h 379836"/>
                <a:gd name="connsiteX3" fmla="*/ 10730319 w 10730319"/>
                <a:gd name="connsiteY3" fmla="*/ 63307 h 379836"/>
                <a:gd name="connsiteX4" fmla="*/ 10730319 w 10730319"/>
                <a:gd name="connsiteY4" fmla="*/ 316529 h 379836"/>
                <a:gd name="connsiteX5" fmla="*/ 10667012 w 10730319"/>
                <a:gd name="connsiteY5" fmla="*/ 379836 h 379836"/>
                <a:gd name="connsiteX6" fmla="*/ 63307 w 10730319"/>
                <a:gd name="connsiteY6" fmla="*/ 379836 h 379836"/>
                <a:gd name="connsiteX7" fmla="*/ 0 w 10730319"/>
                <a:gd name="connsiteY7" fmla="*/ 316529 h 379836"/>
                <a:gd name="connsiteX8" fmla="*/ 0 w 10730319"/>
                <a:gd name="connsiteY8" fmla="*/ 63307 h 379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30319" h="379836">
                  <a:moveTo>
                    <a:pt x="0" y="63307"/>
                  </a:moveTo>
                  <a:cubicBezTo>
                    <a:pt x="0" y="28344"/>
                    <a:pt x="28344" y="0"/>
                    <a:pt x="63307" y="0"/>
                  </a:cubicBezTo>
                  <a:lnTo>
                    <a:pt x="10667012" y="0"/>
                  </a:lnTo>
                  <a:cubicBezTo>
                    <a:pt x="10701975" y="0"/>
                    <a:pt x="10730319" y="28344"/>
                    <a:pt x="10730319" y="63307"/>
                  </a:cubicBezTo>
                  <a:lnTo>
                    <a:pt x="10730319" y="316529"/>
                  </a:lnTo>
                  <a:cubicBezTo>
                    <a:pt x="10730319" y="351492"/>
                    <a:pt x="10701975" y="379836"/>
                    <a:pt x="10667012" y="379836"/>
                  </a:cubicBezTo>
                  <a:lnTo>
                    <a:pt x="63307" y="379836"/>
                  </a:lnTo>
                  <a:cubicBezTo>
                    <a:pt x="28344" y="379836"/>
                    <a:pt x="0" y="351492"/>
                    <a:pt x="0" y="316529"/>
                  </a:cubicBezTo>
                  <a:lnTo>
                    <a:pt x="0" y="63307"/>
                  </a:lnTo>
                  <a:close/>
                </a:path>
              </a:pathLst>
            </a:custGeom>
            <a:solidFill>
              <a:schemeClr val="accent2"/>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87122" tIns="87122" rIns="87122" bIns="87122" numCol="1" spcCol="1270" anchor="ctr" anchorCtr="0">
              <a:noAutofit/>
            </a:bodyPr>
            <a:lstStyle/>
            <a:p>
              <a:pPr marL="0" lvl="0" indent="0" algn="l" defTabSz="800100">
                <a:lnSpc>
                  <a:spcPct val="90000"/>
                </a:lnSpc>
                <a:spcBef>
                  <a:spcPct val="0"/>
                </a:spcBef>
                <a:spcAft>
                  <a:spcPct val="35000"/>
                </a:spcAft>
                <a:buNone/>
              </a:pPr>
              <a:r>
                <a:rPr lang="en-US" sz="1800" b="1" i="0" kern="1200"/>
                <a:t>Missing Member Authorizations or Reporting Issues with PHI Involved?</a:t>
              </a:r>
              <a:endParaRPr lang="en-US" sz="1800" b="1" kern="1200"/>
            </a:p>
          </p:txBody>
        </p:sp>
        <p:sp>
          <p:nvSpPr>
            <p:cNvPr id="13" name="Freeform: Shape 12">
              <a:extLst>
                <a:ext uri="{FF2B5EF4-FFF2-40B4-BE49-F238E27FC236}">
                  <a16:creationId xmlns:a16="http://schemas.microsoft.com/office/drawing/2014/main" id="{341285BB-35DB-2BD7-B5C5-649237E2991F}"/>
                </a:ext>
              </a:extLst>
            </p:cNvPr>
            <p:cNvSpPr/>
            <p:nvPr/>
          </p:nvSpPr>
          <p:spPr>
            <a:xfrm>
              <a:off x="838197" y="4632957"/>
              <a:ext cx="10730319" cy="648584"/>
            </a:xfrm>
            <a:custGeom>
              <a:avLst/>
              <a:gdLst>
                <a:gd name="connsiteX0" fmla="*/ 0 w 10730319"/>
                <a:gd name="connsiteY0" fmla="*/ 0 h 447738"/>
                <a:gd name="connsiteX1" fmla="*/ 10730319 w 10730319"/>
                <a:gd name="connsiteY1" fmla="*/ 0 h 447738"/>
                <a:gd name="connsiteX2" fmla="*/ 10730319 w 10730319"/>
                <a:gd name="connsiteY2" fmla="*/ 447738 h 447738"/>
                <a:gd name="connsiteX3" fmla="*/ 0 w 10730319"/>
                <a:gd name="connsiteY3" fmla="*/ 447738 h 447738"/>
                <a:gd name="connsiteX4" fmla="*/ 0 w 10730319"/>
                <a:gd name="connsiteY4" fmla="*/ 0 h 447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0319" h="447738">
                  <a:moveTo>
                    <a:pt x="0" y="0"/>
                  </a:moveTo>
                  <a:lnTo>
                    <a:pt x="10730319" y="0"/>
                  </a:lnTo>
                  <a:lnTo>
                    <a:pt x="10730319" y="447738"/>
                  </a:lnTo>
                  <a:lnTo>
                    <a:pt x="0" y="44773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0688" tIns="20320" rIns="113792" bIns="20320" numCol="1" spcCol="1270" anchor="t" anchorCtr="0">
              <a:noAutofit/>
            </a:bodyPr>
            <a:lstStyle/>
            <a:p>
              <a:pPr marL="0" lvl="1" defTabSz="688975">
                <a:lnSpc>
                  <a:spcPct val="90000"/>
                </a:lnSpc>
                <a:spcBef>
                  <a:spcPct val="0"/>
                </a:spcBef>
                <a:spcAft>
                  <a:spcPct val="20000"/>
                </a:spcAft>
              </a:pPr>
              <a:r>
                <a:rPr lang="en-US" sz="1400">
                  <a:solidFill>
                    <a:schemeClr val="accent2">
                      <a:lumMod val="50000"/>
                    </a:schemeClr>
                  </a:solidFill>
                </a:rPr>
                <a:t>Please use the secure HHAX linked communication center.</a:t>
              </a:r>
            </a:p>
            <a:p>
              <a:pPr>
                <a:lnSpc>
                  <a:spcPct val="90000"/>
                </a:lnSpc>
                <a:spcBef>
                  <a:spcPts val="1000"/>
                </a:spcBef>
                <a:defRPr/>
              </a:pPr>
              <a:r>
                <a:rPr lang="en-US" sz="1400">
                  <a:solidFill>
                    <a:schemeClr val="accent2">
                      <a:lumMod val="50000"/>
                    </a:schemeClr>
                  </a:solidFill>
                </a:rPr>
                <a:t>More info on accessing and using the message center is in the knowledge base linked here</a:t>
              </a:r>
              <a:r>
                <a:rPr lang="en-US" sz="1200">
                  <a:solidFill>
                    <a:schemeClr val="accent2">
                      <a:lumMod val="50000"/>
                    </a:schemeClr>
                  </a:solidFill>
                </a:rPr>
                <a:t>: </a:t>
              </a:r>
              <a:r>
                <a:rPr lang="en-US" sz="1400" b="1" u="sng">
                  <a:solidFill>
                    <a:srgbClr val="E97132"/>
                  </a:solidFill>
                  <a:latin typeface="Aptos" panose="02110004020202020204"/>
                  <a:hlinkClick r:id="rId5">
                    <a:extLst>
                      <a:ext uri="{A12FA001-AC4F-418D-AE19-62706E023703}">
                        <ahyp:hlinkClr xmlns:ahyp="http://schemas.microsoft.com/office/drawing/2018/hyperlinkcolor" val="tx"/>
                      </a:ext>
                    </a:extLst>
                  </a:hlinkClick>
                </a:rPr>
                <a:t>https://knowledge.hhaexchange.com/enterprise/Content/Documentation/Patient/FAQ-Pat-N-Comm-Msg-Ctr-S.htm?Highlight=message%20center</a:t>
              </a:r>
              <a:endParaRPr lang="en-US" sz="1400" b="1" u="sng">
                <a:solidFill>
                  <a:srgbClr val="E97132"/>
                </a:solidFill>
                <a:latin typeface="Aptos" panose="02110004020202020204"/>
              </a:endParaRPr>
            </a:p>
            <a:p>
              <a:pPr marL="114300" lvl="1" indent="-114300" defTabSz="688975">
                <a:lnSpc>
                  <a:spcPct val="90000"/>
                </a:lnSpc>
                <a:spcBef>
                  <a:spcPct val="0"/>
                </a:spcBef>
                <a:spcAft>
                  <a:spcPct val="20000"/>
                </a:spcAft>
                <a:buFont typeface="Wingdings" panose="05000000000000000000" pitchFamily="2" charset="2"/>
                <a:buChar char="§"/>
              </a:pPr>
              <a:endParaRPr lang="en-US" sz="1400">
                <a:solidFill>
                  <a:schemeClr val="accent2">
                    <a:lumMod val="50000"/>
                  </a:schemeClr>
                </a:solidFill>
              </a:endParaRPr>
            </a:p>
          </p:txBody>
        </p:sp>
      </p:grpSp>
      <p:sp>
        <p:nvSpPr>
          <p:cNvPr id="3" name="Date Placeholder 2">
            <a:extLst>
              <a:ext uri="{FF2B5EF4-FFF2-40B4-BE49-F238E27FC236}">
                <a16:creationId xmlns:a16="http://schemas.microsoft.com/office/drawing/2014/main" id="{DC6046D5-D23F-426D-FFF4-4138432DC2B9}"/>
              </a:ext>
            </a:extLst>
          </p:cNvPr>
          <p:cNvSpPr>
            <a:spLocks noGrp="1"/>
          </p:cNvSpPr>
          <p:nvPr>
            <p:ph type="dt" sz="half" idx="10"/>
          </p:nvPr>
        </p:nvSpPr>
        <p:spPr/>
        <p:txBody>
          <a:bodyPr/>
          <a:lstStyle/>
          <a:p>
            <a:r>
              <a:rPr lang="en-US"/>
              <a:t>7/21/2026</a:t>
            </a:r>
          </a:p>
        </p:txBody>
      </p:sp>
      <p:sp>
        <p:nvSpPr>
          <p:cNvPr id="16" name="Title 1">
            <a:extLst>
              <a:ext uri="{FF2B5EF4-FFF2-40B4-BE49-F238E27FC236}">
                <a16:creationId xmlns:a16="http://schemas.microsoft.com/office/drawing/2014/main" id="{67A62D1B-7880-CA8D-6ADB-39C0D10AB29C}"/>
              </a:ext>
            </a:extLst>
          </p:cNvPr>
          <p:cNvSpPr>
            <a:spLocks noGrp="1"/>
          </p:cNvSpPr>
          <p:nvPr>
            <p:ph type="title"/>
          </p:nvPr>
        </p:nvSpPr>
        <p:spPr>
          <a:xfrm>
            <a:off x="838198" y="227103"/>
            <a:ext cx="10515600" cy="451739"/>
          </a:xfrm>
        </p:spPr>
        <p:txBody>
          <a:bodyPr>
            <a:noAutofit/>
            <a:scene3d>
              <a:camera prst="orthographicFront"/>
              <a:lightRig rig="threePt" dir="t"/>
            </a:scene3d>
            <a:sp3d extrusionH="57150">
              <a:bevelT w="38100" h="38100"/>
            </a:sp3d>
          </a:bodyPr>
          <a:lstStyle/>
          <a:p>
            <a:pPr algn="ctr"/>
            <a:r>
              <a:rPr lang="en-US" b="1">
                <a:solidFill>
                  <a:schemeClr val="accent2">
                    <a:lumMod val="75000"/>
                  </a:schemeClr>
                </a:solidFill>
                <a:ea typeface="+mn-ea"/>
                <a:cs typeface="Times New Roman" panose="02020603050405020304" pitchFamily="18" charset="0"/>
              </a:rPr>
              <a:t>Requesting EVV Assistance</a:t>
            </a:r>
          </a:p>
        </p:txBody>
      </p:sp>
      <p:pic>
        <p:nvPicPr>
          <p:cNvPr id="19" name="Picture 2">
            <a:extLst>
              <a:ext uri="{FF2B5EF4-FFF2-40B4-BE49-F238E27FC236}">
                <a16:creationId xmlns:a16="http://schemas.microsoft.com/office/drawing/2014/main" id="{5A514201-EF8E-BB81-E9B7-B6D2EB3AE7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18456" y="43173"/>
            <a:ext cx="917512" cy="910138"/>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19">
            <a:extLst>
              <a:ext uri="{FF2B5EF4-FFF2-40B4-BE49-F238E27FC236}">
                <a16:creationId xmlns:a16="http://schemas.microsoft.com/office/drawing/2014/main" id="{C3BCA998-AF39-68C8-AFED-768BBA6F161C}"/>
              </a:ext>
            </a:extLst>
          </p:cNvPr>
          <p:cNvSpPr>
            <a:spLocks noGrp="1"/>
          </p:cNvSpPr>
          <p:nvPr>
            <p:ph type="sldNum" sz="quarter" idx="12"/>
          </p:nvPr>
        </p:nvSpPr>
        <p:spPr/>
        <p:txBody>
          <a:bodyPr/>
          <a:lstStyle/>
          <a:p>
            <a:fld id="{48FD3572-B86B-4083-B953-5D27BE9E57C8}" type="slidenum">
              <a:rPr lang="en-US" smtClean="0"/>
              <a:t>41</a:t>
            </a:fld>
            <a:endParaRPr lang="en-US"/>
          </a:p>
        </p:txBody>
      </p:sp>
    </p:spTree>
    <p:extLst>
      <p:ext uri="{BB962C8B-B14F-4D97-AF65-F5344CB8AC3E}">
        <p14:creationId xmlns:p14="http://schemas.microsoft.com/office/powerpoint/2010/main" val="3617463538"/>
      </p:ext>
    </p:extLst>
  </p:cSld>
  <p:clrMapOvr>
    <a:masterClrMapping/>
  </p:clrMapOvr>
  <p:transition spd="slow">
    <p:cove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Title 1">
            <a:extLst>
              <a:ext uri="{FF2B5EF4-FFF2-40B4-BE49-F238E27FC236}">
                <a16:creationId xmlns:a16="http://schemas.microsoft.com/office/drawing/2014/main" id="{1FC242F5-D759-EF3E-3FDE-4784C8BFB606}"/>
              </a:ext>
            </a:extLst>
          </p:cNvPr>
          <p:cNvSpPr>
            <a:spLocks noGrp="1"/>
          </p:cNvSpPr>
          <p:nvPr>
            <p:ph type="title"/>
          </p:nvPr>
        </p:nvSpPr>
        <p:spPr>
          <a:xfrm>
            <a:off x="243446" y="406648"/>
            <a:ext cx="5237018" cy="990177"/>
          </a:xfrm>
        </p:spPr>
        <p:txBody>
          <a:bodyPr>
            <a:noAutofit/>
            <a:scene3d>
              <a:camera prst="orthographicFront"/>
              <a:lightRig rig="threePt" dir="t"/>
            </a:scene3d>
            <a:sp3d extrusionH="57150">
              <a:bevelT w="38100" h="38100"/>
            </a:sp3d>
          </a:bodyPr>
          <a:lstStyle/>
          <a:p>
            <a:pPr eaLnBrk="1" hangingPunct="1"/>
            <a:r>
              <a:rPr lang="en-US" altLang="en-US" sz="3400" b="1">
                <a:solidFill>
                  <a:srgbClr val="0E8D90"/>
                </a:solidFill>
                <a:cs typeface="Times New Roman" panose="02020603050405020304" pitchFamily="18" charset="0"/>
              </a:rPr>
              <a:t>HHAeXchange (HHAX) Resources</a:t>
            </a:r>
          </a:p>
        </p:txBody>
      </p:sp>
      <p:graphicFrame>
        <p:nvGraphicFramePr>
          <p:cNvPr id="6" name="Diagram 5">
            <a:extLst>
              <a:ext uri="{FF2B5EF4-FFF2-40B4-BE49-F238E27FC236}">
                <a16:creationId xmlns:a16="http://schemas.microsoft.com/office/drawing/2014/main" id="{845CEFEE-B396-9460-35E4-59B7C194AA0B}"/>
              </a:ext>
            </a:extLst>
          </p:cNvPr>
          <p:cNvGraphicFramePr/>
          <p:nvPr/>
        </p:nvGraphicFramePr>
        <p:xfrm>
          <a:off x="5133109" y="136525"/>
          <a:ext cx="6954982" cy="63148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a:extLst>
              <a:ext uri="{FF2B5EF4-FFF2-40B4-BE49-F238E27FC236}">
                <a16:creationId xmlns:a16="http://schemas.microsoft.com/office/drawing/2014/main" id="{DDE645BE-427E-C054-E01F-41F020854CFE}"/>
              </a:ext>
            </a:extLst>
          </p:cNvPr>
          <p:cNvSpPr txBox="1"/>
          <p:nvPr/>
        </p:nvSpPr>
        <p:spPr>
          <a:xfrm>
            <a:off x="243446" y="4879022"/>
            <a:ext cx="4595750" cy="1477328"/>
          </a:xfrm>
          <a:prstGeom prst="rect">
            <a:avLst/>
          </a:prstGeom>
          <a:noFill/>
        </p:spPr>
        <p:txBody>
          <a:bodyPr wrap="square" rtlCol="0">
            <a:spAutoFit/>
          </a:bodyPr>
          <a:lstStyle/>
          <a:p>
            <a:pPr lvl="0"/>
            <a:endParaRPr lang="en-US" altLang="en-US">
              <a:solidFill>
                <a:srgbClr val="0E8D90"/>
              </a:solidFill>
              <a:cs typeface="Times New Roman" panose="02020603050405020304" pitchFamily="18" charset="0"/>
            </a:endParaRPr>
          </a:p>
          <a:p>
            <a:pPr lvl="0" algn="ctr">
              <a:lnSpc>
                <a:spcPct val="100000"/>
              </a:lnSpc>
              <a:buFont typeface="Wingdings" panose="05000000000000000000" pitchFamily="2" charset="2"/>
              <a:buNone/>
            </a:pPr>
            <a:r>
              <a:rPr lang="en-US" altLang="en-US" b="1" i="1" u="sng">
                <a:solidFill>
                  <a:srgbClr val="0E8D90"/>
                </a:solidFill>
                <a:cs typeface="Times New Roman" panose="02020603050405020304" pitchFamily="18" charset="0"/>
              </a:rPr>
              <a:t>The HHAX Support Desk operates from 6:30 a.m. - 6:30 p.m. CST, Monday-Friday.</a:t>
            </a:r>
          </a:p>
          <a:p>
            <a:pPr lvl="0" algn="ctr">
              <a:lnSpc>
                <a:spcPct val="100000"/>
              </a:lnSpc>
              <a:buFont typeface="Wingdings" panose="05000000000000000000" pitchFamily="2" charset="2"/>
              <a:buNone/>
            </a:pPr>
            <a:r>
              <a:rPr lang="en-US" altLang="en-US" b="1" i="1" u="sng">
                <a:solidFill>
                  <a:srgbClr val="0E8D90"/>
                </a:solidFill>
                <a:cs typeface="Times New Roman" panose="02020603050405020304" pitchFamily="18" charset="0"/>
              </a:rPr>
              <a:t>Phone: 1-855-400-4429</a:t>
            </a:r>
          </a:p>
          <a:p>
            <a:endParaRPr lang="en-US"/>
          </a:p>
        </p:txBody>
      </p:sp>
      <p:sp>
        <p:nvSpPr>
          <p:cNvPr id="3" name="Date Placeholder 2">
            <a:extLst>
              <a:ext uri="{FF2B5EF4-FFF2-40B4-BE49-F238E27FC236}">
                <a16:creationId xmlns:a16="http://schemas.microsoft.com/office/drawing/2014/main" id="{C88264C4-C00D-FC85-CD67-E45705A8F84D}"/>
              </a:ext>
            </a:extLst>
          </p:cNvPr>
          <p:cNvSpPr>
            <a:spLocks noGrp="1"/>
          </p:cNvSpPr>
          <p:nvPr>
            <p:ph type="dt" sz="half" idx="10"/>
          </p:nvPr>
        </p:nvSpPr>
        <p:spPr/>
        <p:txBody>
          <a:bodyPr/>
          <a:lstStyle/>
          <a:p>
            <a:r>
              <a:rPr lang="en-US"/>
              <a:t>7/21/2026</a:t>
            </a:r>
          </a:p>
        </p:txBody>
      </p:sp>
      <p:pic>
        <p:nvPicPr>
          <p:cNvPr id="4" name="Picture 3">
            <a:extLst>
              <a:ext uri="{FF2B5EF4-FFF2-40B4-BE49-F238E27FC236}">
                <a16:creationId xmlns:a16="http://schemas.microsoft.com/office/drawing/2014/main" id="{8D35B25A-D5B3-7DBA-2781-5B200EC83852}"/>
              </a:ext>
            </a:extLst>
          </p:cNvPr>
          <p:cNvPicPr>
            <a:picLocks noChangeAspect="1"/>
          </p:cNvPicPr>
          <p:nvPr/>
        </p:nvPicPr>
        <p:blipFill>
          <a:blip r:embed="rId9"/>
          <a:srcRect b="7659"/>
          <a:stretch>
            <a:fillRect/>
          </a:stretch>
        </p:blipFill>
        <p:spPr>
          <a:xfrm>
            <a:off x="658192" y="1899570"/>
            <a:ext cx="3766258" cy="2788735"/>
          </a:xfrm>
          <a:prstGeom prst="rect">
            <a:avLst/>
          </a:prstGeom>
        </p:spPr>
      </p:pic>
      <p:sp>
        <p:nvSpPr>
          <p:cNvPr id="5" name="Slide Number Placeholder 4">
            <a:extLst>
              <a:ext uri="{FF2B5EF4-FFF2-40B4-BE49-F238E27FC236}">
                <a16:creationId xmlns:a16="http://schemas.microsoft.com/office/drawing/2014/main" id="{E44CC673-4DDB-B5B0-7871-37CFAF1A8DD1}"/>
              </a:ext>
            </a:extLst>
          </p:cNvPr>
          <p:cNvSpPr>
            <a:spLocks noGrp="1"/>
          </p:cNvSpPr>
          <p:nvPr>
            <p:ph type="sldNum" sz="quarter" idx="12"/>
          </p:nvPr>
        </p:nvSpPr>
        <p:spPr/>
        <p:txBody>
          <a:bodyPr/>
          <a:lstStyle/>
          <a:p>
            <a:fld id="{48FD3572-B86B-4083-B953-5D27BE9E57C8}" type="slidenum">
              <a:rPr lang="en-US" smtClean="0"/>
              <a:t>42</a:t>
            </a:fld>
            <a:endParaRPr lang="en-US"/>
          </a:p>
        </p:txBody>
      </p:sp>
    </p:spTree>
    <p:custDataLst>
      <p:tags r:id="rId1"/>
    </p:custDataLst>
  </p:cSld>
  <p:clrMapOvr>
    <a:masterClrMapping/>
  </p:clrMapOvr>
  <p:transition spd="slow" advTm="129000">
    <p:cove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7FF33CB-FE60-9FDE-0751-081ED5DA2192}"/>
              </a:ext>
            </a:extLst>
          </p:cNvPr>
          <p:cNvSpPr/>
          <p:nvPr/>
        </p:nvSpPr>
        <p:spPr>
          <a:xfrm>
            <a:off x="7961015" y="4441605"/>
            <a:ext cx="3564046" cy="1299400"/>
          </a:xfrm>
          <a:prstGeom prst="roundRect">
            <a:avLst>
              <a:gd name="adj" fmla="val 11716"/>
            </a:avLst>
          </a:prstGeom>
          <a:solidFill>
            <a:schemeClr val="accent6">
              <a:lumMod val="75000"/>
            </a:schemeClr>
          </a:solidFill>
          <a:scene3d>
            <a:camera prst="orthographicFront"/>
            <a:lightRig rig="threePt" dir="t"/>
          </a:scene3d>
          <a:sp3d>
            <a:bevelT/>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endParaRPr lang="en-US"/>
          </a:p>
        </p:txBody>
      </p:sp>
      <p:sp>
        <p:nvSpPr>
          <p:cNvPr id="11" name="Rectangle: Rounded Corners 10">
            <a:extLst>
              <a:ext uri="{FF2B5EF4-FFF2-40B4-BE49-F238E27FC236}">
                <a16:creationId xmlns:a16="http://schemas.microsoft.com/office/drawing/2014/main" id="{891B4085-685E-4B2B-2DEB-4153757205BF}"/>
              </a:ext>
            </a:extLst>
          </p:cNvPr>
          <p:cNvSpPr/>
          <p:nvPr/>
        </p:nvSpPr>
        <p:spPr>
          <a:xfrm>
            <a:off x="8131242" y="4571184"/>
            <a:ext cx="3222558" cy="1040243"/>
          </a:xfrm>
          <a:prstGeom prst="roundRect">
            <a:avLst>
              <a:gd name="adj" fmla="val 10000"/>
            </a:avLst>
          </a:prstGeom>
          <a:scene3d>
            <a:camera prst="orthographicFront"/>
            <a:lightRig rig="threePt" dir="t"/>
          </a:scene3d>
          <a:sp3d>
            <a:bevelT/>
          </a:sp3d>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4" name="Rectangle: Rounded Corners 13">
            <a:extLst>
              <a:ext uri="{FF2B5EF4-FFF2-40B4-BE49-F238E27FC236}">
                <a16:creationId xmlns:a16="http://schemas.microsoft.com/office/drawing/2014/main" id="{6AD6FAE7-0103-CBEB-C8A3-FE8A6028DC8A}"/>
              </a:ext>
            </a:extLst>
          </p:cNvPr>
          <p:cNvSpPr/>
          <p:nvPr/>
        </p:nvSpPr>
        <p:spPr>
          <a:xfrm>
            <a:off x="4397449" y="4441605"/>
            <a:ext cx="3080713" cy="1299400"/>
          </a:xfrm>
          <a:prstGeom prst="roundRect">
            <a:avLst>
              <a:gd name="adj" fmla="val 11716"/>
            </a:avLst>
          </a:prstGeom>
          <a:solidFill>
            <a:schemeClr val="accent6">
              <a:lumMod val="75000"/>
            </a:schemeClr>
          </a:solidFill>
          <a:scene3d>
            <a:camera prst="orthographicFront"/>
            <a:lightRig rig="threePt" dir="t"/>
          </a:scene3d>
          <a:sp3d>
            <a:bevelT/>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endParaRPr lang="en-US"/>
          </a:p>
        </p:txBody>
      </p:sp>
      <p:sp>
        <p:nvSpPr>
          <p:cNvPr id="8" name="Rectangle: Rounded Corners 7">
            <a:extLst>
              <a:ext uri="{FF2B5EF4-FFF2-40B4-BE49-F238E27FC236}">
                <a16:creationId xmlns:a16="http://schemas.microsoft.com/office/drawing/2014/main" id="{CD24C43E-C485-1702-1E90-03F80C6F1B8F}"/>
              </a:ext>
            </a:extLst>
          </p:cNvPr>
          <p:cNvSpPr/>
          <p:nvPr/>
        </p:nvSpPr>
        <p:spPr>
          <a:xfrm>
            <a:off x="4642339" y="4571184"/>
            <a:ext cx="2657772" cy="1040243"/>
          </a:xfrm>
          <a:prstGeom prst="roundRect">
            <a:avLst>
              <a:gd name="adj" fmla="val 10000"/>
            </a:avLst>
          </a:prstGeom>
          <a:scene3d>
            <a:camera prst="orthographicFront"/>
            <a:lightRig rig="threePt" dir="t"/>
          </a:scene3d>
          <a:sp3d>
            <a:bevelT/>
          </a:sp3d>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5" name="Rectangle: Rounded Corners 14">
            <a:extLst>
              <a:ext uri="{FF2B5EF4-FFF2-40B4-BE49-F238E27FC236}">
                <a16:creationId xmlns:a16="http://schemas.microsoft.com/office/drawing/2014/main" id="{DF8B8D00-995F-0576-D033-A5AEA697CD03}"/>
              </a:ext>
            </a:extLst>
          </p:cNvPr>
          <p:cNvSpPr/>
          <p:nvPr/>
        </p:nvSpPr>
        <p:spPr>
          <a:xfrm>
            <a:off x="1303699" y="4441605"/>
            <a:ext cx="2308634" cy="1299400"/>
          </a:xfrm>
          <a:prstGeom prst="roundRect">
            <a:avLst>
              <a:gd name="adj" fmla="val 11716"/>
            </a:avLst>
          </a:prstGeom>
          <a:solidFill>
            <a:schemeClr val="accent6">
              <a:lumMod val="75000"/>
            </a:schemeClr>
          </a:solidFill>
          <a:scene3d>
            <a:camera prst="orthographicFront"/>
            <a:lightRig rig="threePt" dir="t"/>
          </a:scene3d>
          <a:sp3d>
            <a:bevelT/>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endParaRPr lang="en-US"/>
          </a:p>
        </p:txBody>
      </p:sp>
      <p:sp>
        <p:nvSpPr>
          <p:cNvPr id="5" name="Rectangle: Rounded Corners 4">
            <a:extLst>
              <a:ext uri="{FF2B5EF4-FFF2-40B4-BE49-F238E27FC236}">
                <a16:creationId xmlns:a16="http://schemas.microsoft.com/office/drawing/2014/main" id="{086037A6-F2B1-6D29-44C8-FD611080709B}"/>
              </a:ext>
            </a:extLst>
          </p:cNvPr>
          <p:cNvSpPr/>
          <p:nvPr/>
        </p:nvSpPr>
        <p:spPr>
          <a:xfrm>
            <a:off x="1520982" y="4571184"/>
            <a:ext cx="1910282" cy="1040243"/>
          </a:xfrm>
          <a:prstGeom prst="roundRect">
            <a:avLst>
              <a:gd name="adj" fmla="val 10000"/>
            </a:avLst>
          </a:prstGeom>
          <a:scene3d>
            <a:camera prst="orthographicFront"/>
            <a:lightRig rig="threePt" dir="t"/>
          </a:scene3d>
          <a:sp3d>
            <a:bevelT/>
          </a:sp3d>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6" name="Oval 5">
            <a:extLst>
              <a:ext uri="{FF2B5EF4-FFF2-40B4-BE49-F238E27FC236}">
                <a16:creationId xmlns:a16="http://schemas.microsoft.com/office/drawing/2014/main" id="{2B508D8F-16B6-C1BA-C21E-D999C6BC015C}"/>
              </a:ext>
            </a:extLst>
          </p:cNvPr>
          <p:cNvSpPr/>
          <p:nvPr/>
        </p:nvSpPr>
        <p:spPr>
          <a:xfrm>
            <a:off x="1553654" y="2008864"/>
            <a:ext cx="1887187" cy="1887187"/>
          </a:xfrm>
          <a:prstGeom prst="ellipse">
            <a:avLst/>
          </a:prstGeom>
          <a:scene3d>
            <a:camera prst="orthographicFront"/>
            <a:lightRig rig="threePt" dir="t"/>
          </a:scene3d>
          <a:sp3d>
            <a:bevelT/>
          </a:sp3d>
        </p:spPr>
        <p:style>
          <a:lnRef idx="0">
            <a:schemeClr val="dk1">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7" name="Rectangle 6">
            <a:extLst>
              <a:ext uri="{FF2B5EF4-FFF2-40B4-BE49-F238E27FC236}">
                <a16:creationId xmlns:a16="http://schemas.microsoft.com/office/drawing/2014/main" id="{7224C49A-B742-0696-4EAC-BB5B02DCEA1B}"/>
              </a:ext>
            </a:extLst>
          </p:cNvPr>
          <p:cNvSpPr/>
          <p:nvPr/>
        </p:nvSpPr>
        <p:spPr>
          <a:xfrm>
            <a:off x="1955833" y="2423286"/>
            <a:ext cx="1082812" cy="1082812"/>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6">
              <a:alpha val="90000"/>
              <a:hueOff val="0"/>
              <a:satOff val="0"/>
              <a:lumOff val="0"/>
              <a:alphaOff val="0"/>
            </a:schemeClr>
          </a:effectRef>
          <a:fontRef idx="minor">
            <a:schemeClr val="lt1"/>
          </a:fontRef>
        </p:style>
        <p:txBody>
          <a:bodyPr/>
          <a:lstStyle/>
          <a:p>
            <a:endParaRPr lang="en-US"/>
          </a:p>
        </p:txBody>
      </p:sp>
      <p:sp>
        <p:nvSpPr>
          <p:cNvPr id="9" name="Freeform: Shape 8">
            <a:extLst>
              <a:ext uri="{FF2B5EF4-FFF2-40B4-BE49-F238E27FC236}">
                <a16:creationId xmlns:a16="http://schemas.microsoft.com/office/drawing/2014/main" id="{BF9C372B-8B33-BA06-3D9A-274142F13FB0}"/>
              </a:ext>
            </a:extLst>
          </p:cNvPr>
          <p:cNvSpPr/>
          <p:nvPr/>
        </p:nvSpPr>
        <p:spPr>
          <a:xfrm>
            <a:off x="935086" y="4885684"/>
            <a:ext cx="3093750" cy="720000"/>
          </a:xfrm>
          <a:custGeom>
            <a:avLst/>
            <a:gdLst>
              <a:gd name="connsiteX0" fmla="*/ 0 w 3093750"/>
              <a:gd name="connsiteY0" fmla="*/ 0 h 720000"/>
              <a:gd name="connsiteX1" fmla="*/ 3093750 w 3093750"/>
              <a:gd name="connsiteY1" fmla="*/ 0 h 720000"/>
              <a:gd name="connsiteX2" fmla="*/ 3093750 w 3093750"/>
              <a:gd name="connsiteY2" fmla="*/ 720000 h 720000"/>
              <a:gd name="connsiteX3" fmla="*/ 0 w 3093750"/>
              <a:gd name="connsiteY3" fmla="*/ 720000 h 720000"/>
              <a:gd name="connsiteX4" fmla="*/ 0 w 309375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3750" h="720000">
                <a:moveTo>
                  <a:pt x="0" y="0"/>
                </a:moveTo>
                <a:lnTo>
                  <a:pt x="3093750" y="0"/>
                </a:lnTo>
                <a:lnTo>
                  <a:pt x="3093750"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b="1" kern="1200">
                <a:solidFill>
                  <a:schemeClr val="accent6">
                    <a:lumMod val="50000"/>
                  </a:schemeClr>
                </a:solidFill>
              </a:rPr>
              <a:t>Staff Files</a:t>
            </a:r>
          </a:p>
        </p:txBody>
      </p:sp>
      <p:sp>
        <p:nvSpPr>
          <p:cNvPr id="10" name="Oval 9">
            <a:extLst>
              <a:ext uri="{FF2B5EF4-FFF2-40B4-BE49-F238E27FC236}">
                <a16:creationId xmlns:a16="http://schemas.microsoft.com/office/drawing/2014/main" id="{1B4E144E-BCD4-770F-00E3-578AB51E7A12}"/>
              </a:ext>
            </a:extLst>
          </p:cNvPr>
          <p:cNvSpPr/>
          <p:nvPr/>
        </p:nvSpPr>
        <p:spPr>
          <a:xfrm>
            <a:off x="5027631" y="2114415"/>
            <a:ext cx="1887187" cy="1887187"/>
          </a:xfrm>
          <a:prstGeom prst="ellipse">
            <a:avLst/>
          </a:prstGeom>
          <a:ln>
            <a:noFill/>
          </a:ln>
          <a:scene3d>
            <a:camera prst="orthographicFront"/>
            <a:lightRig rig="threePt" dir="t"/>
          </a:scene3d>
          <a:sp3d>
            <a:bevelT/>
          </a:sp3d>
        </p:spPr>
        <p:style>
          <a:lnRef idx="0">
            <a:scrgbClr r="0" g="0" b="0"/>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3" name="Rectangle 12" descr="Document">
            <a:extLst>
              <a:ext uri="{FF2B5EF4-FFF2-40B4-BE49-F238E27FC236}">
                <a16:creationId xmlns:a16="http://schemas.microsoft.com/office/drawing/2014/main" id="{306FCFF1-707C-03B1-86D2-091170CC1964}"/>
              </a:ext>
            </a:extLst>
          </p:cNvPr>
          <p:cNvSpPr/>
          <p:nvPr/>
        </p:nvSpPr>
        <p:spPr>
          <a:xfrm>
            <a:off x="5429818" y="2464132"/>
            <a:ext cx="1082812" cy="1082812"/>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6">
              <a:alpha val="90000"/>
              <a:hueOff val="0"/>
              <a:satOff val="0"/>
              <a:lumOff val="0"/>
              <a:alphaOff val="-20000"/>
            </a:schemeClr>
          </a:effectRef>
          <a:fontRef idx="minor">
            <a:schemeClr val="lt1"/>
          </a:fontRef>
        </p:style>
        <p:txBody>
          <a:bodyPr/>
          <a:lstStyle/>
          <a:p>
            <a:endParaRPr lang="en-US"/>
          </a:p>
        </p:txBody>
      </p:sp>
      <p:sp>
        <p:nvSpPr>
          <p:cNvPr id="16" name="Freeform: Shape 15">
            <a:extLst>
              <a:ext uri="{FF2B5EF4-FFF2-40B4-BE49-F238E27FC236}">
                <a16:creationId xmlns:a16="http://schemas.microsoft.com/office/drawing/2014/main" id="{428A14D9-3684-7AC7-1278-ACF4DA89A4D0}"/>
              </a:ext>
            </a:extLst>
          </p:cNvPr>
          <p:cNvSpPr/>
          <p:nvPr/>
        </p:nvSpPr>
        <p:spPr>
          <a:xfrm>
            <a:off x="4682011" y="4725794"/>
            <a:ext cx="2511587" cy="720000"/>
          </a:xfrm>
          <a:custGeom>
            <a:avLst/>
            <a:gdLst>
              <a:gd name="connsiteX0" fmla="*/ 0 w 3093750"/>
              <a:gd name="connsiteY0" fmla="*/ 0 h 720000"/>
              <a:gd name="connsiteX1" fmla="*/ 3093750 w 3093750"/>
              <a:gd name="connsiteY1" fmla="*/ 0 h 720000"/>
              <a:gd name="connsiteX2" fmla="*/ 3093750 w 3093750"/>
              <a:gd name="connsiteY2" fmla="*/ 720000 h 720000"/>
              <a:gd name="connsiteX3" fmla="*/ 0 w 3093750"/>
              <a:gd name="connsiteY3" fmla="*/ 720000 h 720000"/>
              <a:gd name="connsiteX4" fmla="*/ 0 w 309375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3750" h="720000">
                <a:moveTo>
                  <a:pt x="0" y="0"/>
                </a:moveTo>
                <a:lnTo>
                  <a:pt x="3093750" y="0"/>
                </a:lnTo>
                <a:lnTo>
                  <a:pt x="3093750"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b="1" kern="1200">
                <a:solidFill>
                  <a:schemeClr val="accent6">
                    <a:lumMod val="50000"/>
                  </a:schemeClr>
                </a:solidFill>
              </a:rPr>
              <a:t>Beneficiary Files</a:t>
            </a:r>
          </a:p>
        </p:txBody>
      </p:sp>
      <p:sp>
        <p:nvSpPr>
          <p:cNvPr id="17" name="Oval 16">
            <a:extLst>
              <a:ext uri="{FF2B5EF4-FFF2-40B4-BE49-F238E27FC236}">
                <a16:creationId xmlns:a16="http://schemas.microsoft.com/office/drawing/2014/main" id="{5C83CBF5-7154-DD98-0682-0A22F27710BF}"/>
              </a:ext>
            </a:extLst>
          </p:cNvPr>
          <p:cNvSpPr/>
          <p:nvPr/>
        </p:nvSpPr>
        <p:spPr>
          <a:xfrm>
            <a:off x="8820041" y="2129436"/>
            <a:ext cx="1887187" cy="1887187"/>
          </a:xfrm>
          <a:prstGeom prst="ellipse">
            <a:avLst/>
          </a:prstGeom>
          <a:scene3d>
            <a:camera prst="orthographicFront"/>
            <a:lightRig rig="threePt" dir="t"/>
          </a:scene3d>
          <a:sp3d>
            <a:bevelT/>
          </a:sp3d>
        </p:spPr>
        <p:style>
          <a:lnRef idx="0">
            <a:schemeClr val="dk1">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8" name="Rectangle 17" descr="Checkmark">
            <a:extLst>
              <a:ext uri="{FF2B5EF4-FFF2-40B4-BE49-F238E27FC236}">
                <a16:creationId xmlns:a16="http://schemas.microsoft.com/office/drawing/2014/main" id="{E2A8E578-F708-BDAD-CDC7-1A1913507A95}"/>
              </a:ext>
            </a:extLst>
          </p:cNvPr>
          <p:cNvSpPr/>
          <p:nvPr/>
        </p:nvSpPr>
        <p:spPr>
          <a:xfrm>
            <a:off x="9222237" y="2516603"/>
            <a:ext cx="1082812" cy="1082812"/>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6">
              <a:alpha val="90000"/>
              <a:hueOff val="0"/>
              <a:satOff val="0"/>
              <a:lumOff val="0"/>
              <a:alphaOff val="-40000"/>
            </a:schemeClr>
          </a:effectRef>
          <a:fontRef idx="minor">
            <a:schemeClr val="lt1"/>
          </a:fontRef>
        </p:style>
        <p:txBody>
          <a:bodyPr/>
          <a:lstStyle/>
          <a:p>
            <a:endParaRPr lang="en-US"/>
          </a:p>
        </p:txBody>
      </p:sp>
      <p:sp>
        <p:nvSpPr>
          <p:cNvPr id="19" name="Freeform: Shape 18">
            <a:extLst>
              <a:ext uri="{FF2B5EF4-FFF2-40B4-BE49-F238E27FC236}">
                <a16:creationId xmlns:a16="http://schemas.microsoft.com/office/drawing/2014/main" id="{6FFEB755-BC1E-D4B0-4B08-51E39475E129}"/>
              </a:ext>
            </a:extLst>
          </p:cNvPr>
          <p:cNvSpPr/>
          <p:nvPr/>
        </p:nvSpPr>
        <p:spPr>
          <a:xfrm>
            <a:off x="8216753" y="4738192"/>
            <a:ext cx="3093750" cy="720000"/>
          </a:xfrm>
          <a:custGeom>
            <a:avLst/>
            <a:gdLst>
              <a:gd name="connsiteX0" fmla="*/ 0 w 3093750"/>
              <a:gd name="connsiteY0" fmla="*/ 0 h 720000"/>
              <a:gd name="connsiteX1" fmla="*/ 3093750 w 3093750"/>
              <a:gd name="connsiteY1" fmla="*/ 0 h 720000"/>
              <a:gd name="connsiteX2" fmla="*/ 3093750 w 3093750"/>
              <a:gd name="connsiteY2" fmla="*/ 720000 h 720000"/>
              <a:gd name="connsiteX3" fmla="*/ 0 w 3093750"/>
              <a:gd name="connsiteY3" fmla="*/ 720000 h 720000"/>
              <a:gd name="connsiteX4" fmla="*/ 0 w 309375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3750" h="720000">
                <a:moveTo>
                  <a:pt x="0" y="0"/>
                </a:moveTo>
                <a:lnTo>
                  <a:pt x="3093750" y="0"/>
                </a:lnTo>
                <a:lnTo>
                  <a:pt x="3093750" y="720000"/>
                </a:lnTo>
                <a:lnTo>
                  <a:pt x="0" y="72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b="1" kern="1200">
                <a:solidFill>
                  <a:schemeClr val="accent6">
                    <a:lumMod val="50000"/>
                  </a:schemeClr>
                </a:solidFill>
              </a:rPr>
              <a:t>Proper Storage and Accessibility</a:t>
            </a:r>
          </a:p>
        </p:txBody>
      </p:sp>
      <p:sp>
        <p:nvSpPr>
          <p:cNvPr id="2" name="Title 1">
            <a:extLst>
              <a:ext uri="{FF2B5EF4-FFF2-40B4-BE49-F238E27FC236}">
                <a16:creationId xmlns:a16="http://schemas.microsoft.com/office/drawing/2014/main" id="{B7D3BFB0-4840-0B5E-C3CA-0F0E2401C018}"/>
              </a:ext>
            </a:extLst>
          </p:cNvPr>
          <p:cNvSpPr>
            <a:spLocks noGrp="1"/>
          </p:cNvSpPr>
          <p:nvPr>
            <p:ph type="title"/>
          </p:nvPr>
        </p:nvSpPr>
        <p:spPr/>
        <p:txBody>
          <a:bodyPr>
            <a:scene3d>
              <a:camera prst="orthographicFront"/>
              <a:lightRig rig="threePt" dir="t"/>
            </a:scene3d>
            <a:sp3d extrusionH="57150">
              <a:bevelT w="38100" h="38100"/>
            </a:sp3d>
          </a:bodyPr>
          <a:lstStyle/>
          <a:p>
            <a:pPr algn="ctr"/>
            <a:r>
              <a:rPr lang="en-US" b="1">
                <a:solidFill>
                  <a:schemeClr val="accent6">
                    <a:lumMod val="50000"/>
                  </a:schemeClr>
                </a:solidFill>
                <a:cs typeface="Times New Roman" panose="02020603050405020304" pitchFamily="18" charset="0"/>
              </a:rPr>
              <a:t>Record Maintenance</a:t>
            </a:r>
          </a:p>
        </p:txBody>
      </p:sp>
      <p:pic>
        <p:nvPicPr>
          <p:cNvPr id="4" name="More Info Pic">
            <a:extLst>
              <a:ext uri="{FF2B5EF4-FFF2-40B4-BE49-F238E27FC236}">
                <a16:creationId xmlns:a16="http://schemas.microsoft.com/office/drawing/2014/main" id="{ABE6493E-06DD-B733-B3AA-C600EC16E27D}"/>
              </a:ext>
            </a:extLst>
          </p:cNvPr>
          <p:cNvPicPr>
            <a:picLocks noChangeAspect="1"/>
          </p:cNvPicPr>
          <p:nvPr/>
        </p:nvPicPr>
        <p:blipFill>
          <a:blip r:embed="rId6"/>
          <a:stretch>
            <a:fillRect/>
          </a:stretch>
        </p:blipFill>
        <p:spPr>
          <a:xfrm>
            <a:off x="10292855" y="93446"/>
            <a:ext cx="1794567" cy="981592"/>
          </a:xfrm>
          <a:prstGeom prst="rect">
            <a:avLst/>
          </a:prstGeom>
        </p:spPr>
      </p:pic>
      <p:sp>
        <p:nvSpPr>
          <p:cNvPr id="20" name="More Info Text">
            <a:extLst>
              <a:ext uri="{FF2B5EF4-FFF2-40B4-BE49-F238E27FC236}">
                <a16:creationId xmlns:a16="http://schemas.microsoft.com/office/drawing/2014/main" id="{73947C28-D9FA-C624-2F4D-EDE7439A3629}"/>
              </a:ext>
            </a:extLst>
          </p:cNvPr>
          <p:cNvSpPr/>
          <p:nvPr/>
        </p:nvSpPr>
        <p:spPr>
          <a:xfrm>
            <a:off x="3064475" y="1646238"/>
            <a:ext cx="6400477" cy="3286897"/>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The following slides will address requirements for record maintenance and give several templates providers may use to meet minimum standards. </a:t>
            </a:r>
          </a:p>
          <a:p>
            <a:endParaRPr lang="en-US">
              <a:latin typeface="+mj-lt"/>
            </a:endParaRPr>
          </a:p>
          <a:p>
            <a:r>
              <a:rPr lang="en-US">
                <a:latin typeface="+mj-lt"/>
              </a:rPr>
              <a:t>Providers are not required to use templates provided, and may instead use their own, as long as minimum standards are met in accordance with Medicaid Administrative Code, Part 208.</a:t>
            </a:r>
          </a:p>
        </p:txBody>
      </p:sp>
      <p:sp>
        <p:nvSpPr>
          <p:cNvPr id="21" name="Date Placeholder 20">
            <a:extLst>
              <a:ext uri="{FF2B5EF4-FFF2-40B4-BE49-F238E27FC236}">
                <a16:creationId xmlns:a16="http://schemas.microsoft.com/office/drawing/2014/main" id="{DFFD3C2F-5F90-960E-C8E0-321F57BBB5AF}"/>
              </a:ext>
            </a:extLst>
          </p:cNvPr>
          <p:cNvSpPr>
            <a:spLocks noGrp="1"/>
          </p:cNvSpPr>
          <p:nvPr>
            <p:ph type="dt" sz="half" idx="10"/>
          </p:nvPr>
        </p:nvSpPr>
        <p:spPr/>
        <p:txBody>
          <a:bodyPr/>
          <a:lstStyle/>
          <a:p>
            <a:r>
              <a:rPr lang="en-US"/>
              <a:t>7/21/2026</a:t>
            </a:r>
          </a:p>
        </p:txBody>
      </p:sp>
      <p:sp>
        <p:nvSpPr>
          <p:cNvPr id="22" name="Slide Number Placeholder 21">
            <a:extLst>
              <a:ext uri="{FF2B5EF4-FFF2-40B4-BE49-F238E27FC236}">
                <a16:creationId xmlns:a16="http://schemas.microsoft.com/office/drawing/2014/main" id="{30AB48B5-C747-AC5A-8CC4-EEF9BC2A2D80}"/>
              </a:ext>
            </a:extLst>
          </p:cNvPr>
          <p:cNvSpPr>
            <a:spLocks noGrp="1"/>
          </p:cNvSpPr>
          <p:nvPr>
            <p:ph type="sldNum" sz="quarter" idx="12"/>
          </p:nvPr>
        </p:nvSpPr>
        <p:spPr/>
        <p:txBody>
          <a:bodyPr/>
          <a:lstStyle/>
          <a:p>
            <a:fld id="{48FD3572-B86B-4083-B953-5D27BE9E57C8}" type="slidenum">
              <a:rPr lang="en-US" smtClean="0"/>
              <a:t>43</a:t>
            </a:fld>
            <a:endParaRPr lang="en-US"/>
          </a:p>
        </p:txBody>
      </p:sp>
    </p:spTree>
    <p:extLst>
      <p:ext uri="{BB962C8B-B14F-4D97-AF65-F5344CB8AC3E}">
        <p14:creationId xmlns:p14="http://schemas.microsoft.com/office/powerpoint/2010/main" val="31690692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20"/>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20" grpId="0" animBg="1"/>
      <p:bldP spid="20"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62402-18CF-53F9-8CBB-23B92FF791E0}"/>
            </a:ext>
          </a:extLst>
        </p:cNvPr>
        <p:cNvGrpSpPr/>
        <p:nvPr/>
      </p:nvGrpSpPr>
      <p:grpSpPr>
        <a:xfrm>
          <a:off x="0" y="0"/>
          <a:ext cx="0" cy="0"/>
          <a:chOff x="0" y="0"/>
          <a:chExt cx="0" cy="0"/>
        </a:xfrm>
      </p:grpSpPr>
      <p:sp>
        <p:nvSpPr>
          <p:cNvPr id="9" name="Rectangle: Rounded Corners 4">
            <a:extLst>
              <a:ext uri="{FF2B5EF4-FFF2-40B4-BE49-F238E27FC236}">
                <a16:creationId xmlns:a16="http://schemas.microsoft.com/office/drawing/2014/main" id="{41A8BC23-6C96-C730-3F51-C93826C574FE}"/>
              </a:ext>
            </a:extLst>
          </p:cNvPr>
          <p:cNvSpPr txBox="1"/>
          <p:nvPr/>
        </p:nvSpPr>
        <p:spPr>
          <a:xfrm>
            <a:off x="-346344" y="396297"/>
            <a:ext cx="8501776" cy="577743"/>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US" sz="4000" b="1" kern="1200">
                <a:solidFill>
                  <a:schemeClr val="accent6">
                    <a:lumMod val="50000"/>
                  </a:schemeClr>
                </a:solidFill>
                <a:latin typeface="+mj-lt"/>
                <a:cs typeface="Times New Roman" panose="02020603050405020304" pitchFamily="18" charset="0"/>
              </a:rPr>
              <a:t>Resources for Compli</a:t>
            </a:r>
            <a:r>
              <a:rPr lang="en-US" sz="4000" b="1">
                <a:solidFill>
                  <a:schemeClr val="accent6">
                    <a:lumMod val="50000"/>
                  </a:schemeClr>
                </a:solidFill>
                <a:latin typeface="+mj-lt"/>
                <a:cs typeface="Times New Roman" panose="02020603050405020304" pitchFamily="18" charset="0"/>
              </a:rPr>
              <a:t>ant Records</a:t>
            </a:r>
            <a:endParaRPr lang="en-US" sz="4000" b="1" kern="1200">
              <a:solidFill>
                <a:schemeClr val="accent6">
                  <a:lumMod val="50000"/>
                </a:schemeClr>
              </a:solidFill>
              <a:latin typeface="+mj-lt"/>
              <a:cs typeface="Times New Roman" panose="02020603050405020304" pitchFamily="18" charset="0"/>
            </a:endParaRPr>
          </a:p>
        </p:txBody>
      </p:sp>
      <p:sp>
        <p:nvSpPr>
          <p:cNvPr id="11" name="TextBox 10">
            <a:extLst>
              <a:ext uri="{FF2B5EF4-FFF2-40B4-BE49-F238E27FC236}">
                <a16:creationId xmlns:a16="http://schemas.microsoft.com/office/drawing/2014/main" id="{6808388D-1D1A-8B7D-C155-F6802D67C484}"/>
              </a:ext>
            </a:extLst>
          </p:cNvPr>
          <p:cNvSpPr txBox="1"/>
          <p:nvPr/>
        </p:nvSpPr>
        <p:spPr>
          <a:xfrm>
            <a:off x="2571258" y="5681492"/>
            <a:ext cx="7049483" cy="307777"/>
          </a:xfrm>
          <a:prstGeom prst="rect">
            <a:avLst/>
          </a:prstGeom>
          <a:solidFill>
            <a:schemeClr val="accent6">
              <a:lumMod val="20000"/>
              <a:lumOff val="80000"/>
            </a:schemeClr>
          </a:solidFill>
          <a:ln w="28575">
            <a:solidFill>
              <a:schemeClr val="accent6">
                <a:lumMod val="50000"/>
              </a:schemeClr>
            </a:solidFill>
          </a:ln>
        </p:spPr>
        <p:txBody>
          <a:bodyPr wrap="square" rtlCol="0">
            <a:spAutoFit/>
          </a:bodyPr>
          <a:lstStyle/>
          <a:p>
            <a:r>
              <a:rPr lang="en-US" sz="1400" b="1">
                <a:solidFill>
                  <a:schemeClr val="accent6">
                    <a:lumMod val="50000"/>
                  </a:schemeClr>
                </a:solidFill>
              </a:rPr>
              <a:t>HCBS Waiver Providers Website: </a:t>
            </a:r>
            <a:r>
              <a:rPr lang="en-US" sz="1400" b="1">
                <a:solidFill>
                  <a:schemeClr val="accent6">
                    <a:lumMod val="50000"/>
                  </a:schemeClr>
                </a:solidFill>
                <a:hlinkClick r:id="rId3">
                  <a:extLst>
                    <a:ext uri="{A12FA001-AC4F-418D-AE19-62706E023703}">
                      <ahyp:hlinkClr xmlns:ahyp="http://schemas.microsoft.com/office/drawing/2018/hyperlinkcolor" val="tx"/>
                    </a:ext>
                  </a:extLst>
                </a:hlinkClick>
              </a:rPr>
              <a:t>https://medicaid.ms.gov/hcbs-waiver-providers/</a:t>
            </a:r>
            <a:r>
              <a:rPr lang="en-US" sz="1400" b="1">
                <a:solidFill>
                  <a:schemeClr val="accent6">
                    <a:lumMod val="50000"/>
                  </a:schemeClr>
                </a:solidFill>
              </a:rPr>
              <a:t> </a:t>
            </a:r>
          </a:p>
        </p:txBody>
      </p:sp>
      <p:sp>
        <p:nvSpPr>
          <p:cNvPr id="6" name="Date Placeholder 5">
            <a:extLst>
              <a:ext uri="{FF2B5EF4-FFF2-40B4-BE49-F238E27FC236}">
                <a16:creationId xmlns:a16="http://schemas.microsoft.com/office/drawing/2014/main" id="{02101960-C056-5883-B832-8A9F49134D44}"/>
              </a:ext>
            </a:extLst>
          </p:cNvPr>
          <p:cNvSpPr>
            <a:spLocks noGrp="1"/>
          </p:cNvSpPr>
          <p:nvPr>
            <p:ph type="dt" sz="half" idx="10"/>
          </p:nvPr>
        </p:nvSpPr>
        <p:spPr/>
        <p:txBody>
          <a:bodyPr/>
          <a:lstStyle/>
          <a:p>
            <a:r>
              <a:rPr lang="en-US"/>
              <a:t>7/21/2026</a:t>
            </a:r>
          </a:p>
        </p:txBody>
      </p:sp>
      <p:pic>
        <p:nvPicPr>
          <p:cNvPr id="8" name="Picture 7">
            <a:extLst>
              <a:ext uri="{FF2B5EF4-FFF2-40B4-BE49-F238E27FC236}">
                <a16:creationId xmlns:a16="http://schemas.microsoft.com/office/drawing/2014/main" id="{47B31849-391E-AED1-F5C3-AC28628B11D5}"/>
              </a:ext>
            </a:extLst>
          </p:cNvPr>
          <p:cNvPicPr>
            <a:picLocks noChangeAspect="1"/>
          </p:cNvPicPr>
          <p:nvPr/>
        </p:nvPicPr>
        <p:blipFill>
          <a:blip r:embed="rId4"/>
          <a:stretch>
            <a:fillRect/>
          </a:stretch>
        </p:blipFill>
        <p:spPr>
          <a:xfrm>
            <a:off x="244618" y="1239536"/>
            <a:ext cx="7049484" cy="3896269"/>
          </a:xfrm>
          <a:prstGeom prst="rect">
            <a:avLst/>
          </a:prstGeom>
        </p:spPr>
      </p:pic>
      <p:sp>
        <p:nvSpPr>
          <p:cNvPr id="10" name="TextBox 9">
            <a:extLst>
              <a:ext uri="{FF2B5EF4-FFF2-40B4-BE49-F238E27FC236}">
                <a16:creationId xmlns:a16="http://schemas.microsoft.com/office/drawing/2014/main" id="{1E554038-4249-7B6A-575F-F65180DBF74C}"/>
              </a:ext>
            </a:extLst>
          </p:cNvPr>
          <p:cNvSpPr txBox="1"/>
          <p:nvPr/>
        </p:nvSpPr>
        <p:spPr>
          <a:xfrm>
            <a:off x="7121381" y="1239536"/>
            <a:ext cx="4998719" cy="3750194"/>
          </a:xfrm>
          <a:prstGeom prst="rect">
            <a:avLst/>
          </a:prstGeom>
          <a:noFill/>
        </p:spPr>
        <p:txBody>
          <a:bodyPr wrap="square" rtlCol="0">
            <a:spAutoFit/>
          </a:bodyPr>
          <a:lstStyle/>
          <a:p>
            <a:pPr marL="226696" lvl="1">
              <a:lnSpc>
                <a:spcPct val="150000"/>
              </a:lnSpc>
              <a:buClr>
                <a:srgbClr val="000000"/>
              </a:buClr>
              <a:buSzPts val="2100"/>
            </a:pPr>
            <a:r>
              <a:rPr lang="en-US" sz="1600">
                <a:solidFill>
                  <a:schemeClr val="accent6">
                    <a:lumMod val="50000"/>
                  </a:schemeClr>
                </a:solidFill>
              </a:rPr>
              <a:t>There are many resources available on the HCBS Waiver Providers Website to help you maintain compliance with DOM Records Requirements including:</a:t>
            </a:r>
          </a:p>
          <a:p>
            <a:pPr marL="1026796" lvl="2" indent="-342900">
              <a:lnSpc>
                <a:spcPct val="150000"/>
              </a:lnSpc>
              <a:buClr>
                <a:srgbClr val="000000"/>
              </a:buClr>
              <a:buSzPts val="2100"/>
              <a:buFont typeface="Wingdings" panose="05000000000000000000" pitchFamily="2" charset="2"/>
              <a:buChar char="§"/>
            </a:pPr>
            <a:r>
              <a:rPr lang="en-US" sz="1600">
                <a:solidFill>
                  <a:schemeClr val="accent6">
                    <a:lumMod val="50000"/>
                  </a:schemeClr>
                </a:solidFill>
              </a:rPr>
              <a:t>Employee File Checklist</a:t>
            </a:r>
          </a:p>
          <a:p>
            <a:pPr marL="1026796" lvl="2" indent="-342900">
              <a:lnSpc>
                <a:spcPct val="150000"/>
              </a:lnSpc>
              <a:buClr>
                <a:srgbClr val="000000"/>
              </a:buClr>
              <a:buSzPts val="2100"/>
              <a:buFont typeface="Wingdings" panose="05000000000000000000" pitchFamily="2" charset="2"/>
              <a:buChar char="§"/>
            </a:pPr>
            <a:r>
              <a:rPr lang="en-US" sz="1600">
                <a:solidFill>
                  <a:schemeClr val="accent6">
                    <a:lumMod val="50000"/>
                  </a:schemeClr>
                </a:solidFill>
              </a:rPr>
              <a:t>Employee Performance Appraisal</a:t>
            </a:r>
          </a:p>
          <a:p>
            <a:pPr marL="1026796" lvl="2" indent="-342900">
              <a:lnSpc>
                <a:spcPct val="150000"/>
              </a:lnSpc>
              <a:buClr>
                <a:srgbClr val="000000"/>
              </a:buClr>
              <a:buSzPts val="2100"/>
              <a:buFont typeface="Wingdings" panose="05000000000000000000" pitchFamily="2" charset="2"/>
              <a:buChar char="§"/>
            </a:pPr>
            <a:r>
              <a:rPr lang="en-US" sz="1600">
                <a:solidFill>
                  <a:schemeClr val="accent6">
                    <a:lumMod val="50000"/>
                  </a:schemeClr>
                </a:solidFill>
              </a:rPr>
              <a:t>Qualifying Relative DCW Questionnaire</a:t>
            </a:r>
          </a:p>
          <a:p>
            <a:pPr marL="1026796" lvl="2" indent="-342900">
              <a:lnSpc>
                <a:spcPct val="150000"/>
              </a:lnSpc>
              <a:buClr>
                <a:srgbClr val="000000"/>
              </a:buClr>
              <a:buSzPts val="2100"/>
              <a:buFont typeface="Wingdings" panose="05000000000000000000" pitchFamily="2" charset="2"/>
              <a:buChar char="§"/>
            </a:pPr>
            <a:r>
              <a:rPr lang="en-US" sz="1600">
                <a:solidFill>
                  <a:schemeClr val="accent6">
                    <a:lumMod val="50000"/>
                  </a:schemeClr>
                </a:solidFill>
              </a:rPr>
              <a:t>Participant File Checklist</a:t>
            </a:r>
          </a:p>
          <a:p>
            <a:pPr marL="1026796" lvl="2" indent="-342900">
              <a:lnSpc>
                <a:spcPct val="150000"/>
              </a:lnSpc>
              <a:buClr>
                <a:srgbClr val="000000"/>
              </a:buClr>
              <a:buSzPts val="2100"/>
              <a:buFont typeface="Wingdings" panose="05000000000000000000" pitchFamily="2" charset="2"/>
              <a:buChar char="§"/>
            </a:pPr>
            <a:r>
              <a:rPr lang="en-US" sz="1600">
                <a:solidFill>
                  <a:schemeClr val="accent6">
                    <a:lumMod val="50000"/>
                  </a:schemeClr>
                </a:solidFill>
              </a:rPr>
              <a:t>Supervisory Visit Form</a:t>
            </a:r>
          </a:p>
          <a:p>
            <a:pPr marL="1026796" lvl="2" indent="-342900">
              <a:lnSpc>
                <a:spcPct val="150000"/>
              </a:lnSpc>
              <a:buClr>
                <a:srgbClr val="000000"/>
              </a:buClr>
              <a:buSzPts val="2100"/>
              <a:buFont typeface="Wingdings" panose="05000000000000000000" pitchFamily="2" charset="2"/>
              <a:buChar char="§"/>
            </a:pPr>
            <a:r>
              <a:rPr lang="en-US" sz="1600">
                <a:solidFill>
                  <a:schemeClr val="accent6">
                    <a:lumMod val="50000"/>
                  </a:schemeClr>
                </a:solidFill>
              </a:rPr>
              <a:t>Reportable Incidents Forms</a:t>
            </a:r>
          </a:p>
        </p:txBody>
      </p:sp>
      <p:sp>
        <p:nvSpPr>
          <p:cNvPr id="2" name="Slide Number Placeholder 1">
            <a:extLst>
              <a:ext uri="{FF2B5EF4-FFF2-40B4-BE49-F238E27FC236}">
                <a16:creationId xmlns:a16="http://schemas.microsoft.com/office/drawing/2014/main" id="{4F7CB745-E42D-61BF-FBE8-4CE56BB81710}"/>
              </a:ext>
            </a:extLst>
          </p:cNvPr>
          <p:cNvSpPr>
            <a:spLocks noGrp="1"/>
          </p:cNvSpPr>
          <p:nvPr>
            <p:ph type="sldNum" sz="quarter" idx="12"/>
          </p:nvPr>
        </p:nvSpPr>
        <p:spPr/>
        <p:txBody>
          <a:bodyPr/>
          <a:lstStyle/>
          <a:p>
            <a:fld id="{48FD3572-B86B-4083-B953-5D27BE9E57C8}" type="slidenum">
              <a:rPr lang="en-US" smtClean="0"/>
              <a:t>44</a:t>
            </a:fld>
            <a:endParaRPr lang="en-US"/>
          </a:p>
        </p:txBody>
      </p:sp>
      <p:pic>
        <p:nvPicPr>
          <p:cNvPr id="3" name="Picture 2">
            <a:extLst>
              <a:ext uri="{FF2B5EF4-FFF2-40B4-BE49-F238E27FC236}">
                <a16:creationId xmlns:a16="http://schemas.microsoft.com/office/drawing/2014/main" id="{8B75509E-0B62-C1D9-DB42-07AF9A63B2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61023" y="77821"/>
            <a:ext cx="968332" cy="96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51459"/>
      </p:ext>
    </p:extLst>
  </p:cSld>
  <p:clrMapOvr>
    <a:masterClrMapping/>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85F9C-BB2D-3CDE-4D96-4EF4CC016CF5}"/>
            </a:ext>
          </a:extLst>
        </p:cNvPr>
        <p:cNvGrpSpPr/>
        <p:nvPr/>
      </p:nvGrpSpPr>
      <p:grpSpPr>
        <a:xfrm>
          <a:off x="0" y="0"/>
          <a:ext cx="0" cy="0"/>
          <a:chOff x="0" y="0"/>
          <a:chExt cx="0" cy="0"/>
        </a:xfrm>
      </p:grpSpPr>
      <p:sp>
        <p:nvSpPr>
          <p:cNvPr id="9" name="Rectangle: Rounded Corners 4">
            <a:extLst>
              <a:ext uri="{FF2B5EF4-FFF2-40B4-BE49-F238E27FC236}">
                <a16:creationId xmlns:a16="http://schemas.microsoft.com/office/drawing/2014/main" id="{6611FBDC-FED1-00E6-1794-2B869CC2D6F1}"/>
              </a:ext>
            </a:extLst>
          </p:cNvPr>
          <p:cNvSpPr txBox="1"/>
          <p:nvPr/>
        </p:nvSpPr>
        <p:spPr>
          <a:xfrm>
            <a:off x="720860" y="93446"/>
            <a:ext cx="4901673" cy="985947"/>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US" sz="4000" b="1">
                <a:solidFill>
                  <a:schemeClr val="accent6">
                    <a:lumMod val="50000"/>
                  </a:schemeClr>
                </a:solidFill>
                <a:latin typeface="+mj-lt"/>
                <a:cs typeface="Times New Roman" panose="02020603050405020304" pitchFamily="18" charset="0"/>
              </a:rPr>
              <a:t>Agency Files: Office Documentation</a:t>
            </a:r>
            <a:endParaRPr lang="en-US" sz="4000" b="1" kern="1200">
              <a:solidFill>
                <a:schemeClr val="accent6">
                  <a:lumMod val="50000"/>
                </a:schemeClr>
              </a:solidFill>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54E72D84-190C-FBC0-96DA-88102DEA3576}"/>
              </a:ext>
            </a:extLst>
          </p:cNvPr>
          <p:cNvSpPr txBox="1"/>
          <p:nvPr/>
        </p:nvSpPr>
        <p:spPr>
          <a:xfrm>
            <a:off x="63020" y="1378318"/>
            <a:ext cx="7036759" cy="3637662"/>
          </a:xfrm>
          <a:prstGeom prst="rect">
            <a:avLst/>
          </a:prstGeom>
          <a:noFill/>
        </p:spPr>
        <p:txBody>
          <a:bodyPr wrap="square" rtlCol="0">
            <a:spAutoFit/>
          </a:bodyPr>
          <a:lstStyle/>
          <a:p>
            <a:pPr marL="226696" marR="0" lvl="1" algn="l" rtl="0">
              <a:lnSpc>
                <a:spcPct val="140000"/>
              </a:lnSpc>
              <a:spcBef>
                <a:spcPts val="0"/>
              </a:spcBef>
              <a:spcAft>
                <a:spcPts val="0"/>
              </a:spcAft>
              <a:buClr>
                <a:srgbClr val="000000"/>
              </a:buClr>
              <a:buSzPts val="2100"/>
            </a:pPr>
            <a:r>
              <a:rPr lang="en-US" sz="1600">
                <a:solidFill>
                  <a:schemeClr val="accent6">
                    <a:lumMod val="50000"/>
                  </a:schemeClr>
                </a:solidFill>
              </a:rPr>
              <a:t>Records for PCS/IHR offices should include at minimum: </a:t>
            </a:r>
            <a:endParaRPr lang="en-US" sz="1400">
              <a:solidFill>
                <a:schemeClr val="accent6">
                  <a:lumMod val="50000"/>
                </a:schemeClr>
              </a:solidFill>
            </a:endParaRPr>
          </a:p>
          <a:p>
            <a:pPr marL="569596" marR="0" lvl="1" indent="-342900" algn="l" rtl="0">
              <a:lnSpc>
                <a:spcPct val="150000"/>
              </a:lnSpc>
              <a:spcBef>
                <a:spcPts val="0"/>
              </a:spcBef>
              <a:spcAft>
                <a:spcPts val="0"/>
              </a:spcAft>
              <a:buClr>
                <a:srgbClr val="000000"/>
              </a:buClr>
              <a:buSzPts val="2100"/>
              <a:buFont typeface="Wingdings" panose="05000000000000000000" pitchFamily="2" charset="2"/>
              <a:buChar char="§"/>
            </a:pPr>
            <a:r>
              <a:rPr lang="en-US" sz="1400">
                <a:solidFill>
                  <a:schemeClr val="accent6">
                    <a:lumMod val="50000"/>
                  </a:schemeClr>
                </a:solidFill>
              </a:rPr>
              <a:t>Written criteria for service provision, including procedures for dealing with emergency service requests, </a:t>
            </a:r>
          </a:p>
          <a:p>
            <a:pPr marL="569596" marR="0" lvl="1" indent="-342900" algn="l" rtl="0">
              <a:lnSpc>
                <a:spcPct val="150000"/>
              </a:lnSpc>
              <a:spcBef>
                <a:spcPts val="0"/>
              </a:spcBef>
              <a:spcAft>
                <a:spcPts val="0"/>
              </a:spcAft>
              <a:buClr>
                <a:srgbClr val="000000"/>
              </a:buClr>
              <a:buSzPts val="2100"/>
              <a:buFont typeface="Wingdings" panose="05000000000000000000" pitchFamily="2" charset="2"/>
              <a:buChar char="§"/>
            </a:pPr>
            <a:r>
              <a:rPr lang="en-US" sz="1400">
                <a:solidFill>
                  <a:schemeClr val="accent6">
                    <a:lumMod val="50000"/>
                  </a:schemeClr>
                </a:solidFill>
              </a:rPr>
              <a:t>Policy and procedure manuals, </a:t>
            </a:r>
          </a:p>
          <a:p>
            <a:pPr marL="569596" marR="0" lvl="1" indent="-342900" algn="l" rtl="0">
              <a:lnSpc>
                <a:spcPct val="150000"/>
              </a:lnSpc>
              <a:spcBef>
                <a:spcPts val="0"/>
              </a:spcBef>
              <a:spcAft>
                <a:spcPts val="0"/>
              </a:spcAft>
              <a:buClr>
                <a:srgbClr val="000000"/>
              </a:buClr>
              <a:buSzPts val="2100"/>
              <a:buFont typeface="Wingdings" panose="05000000000000000000" pitchFamily="2" charset="2"/>
              <a:buChar char="§"/>
            </a:pPr>
            <a:r>
              <a:rPr lang="en-US" sz="1400">
                <a:solidFill>
                  <a:schemeClr val="accent6">
                    <a:lumMod val="50000"/>
                  </a:schemeClr>
                </a:solidFill>
              </a:rPr>
              <a:t>Records of quarterly advisory committee meetings, </a:t>
            </a:r>
          </a:p>
          <a:p>
            <a:pPr marL="569596" marR="0" lvl="1" indent="-342900" algn="l" rtl="0">
              <a:lnSpc>
                <a:spcPct val="150000"/>
              </a:lnSpc>
              <a:spcBef>
                <a:spcPts val="0"/>
              </a:spcBef>
              <a:spcAft>
                <a:spcPts val="0"/>
              </a:spcAft>
              <a:buClr>
                <a:srgbClr val="000000"/>
              </a:buClr>
              <a:buSzPts val="2100"/>
              <a:buFont typeface="Wingdings" panose="05000000000000000000" pitchFamily="2" charset="2"/>
              <a:buChar char="§"/>
            </a:pPr>
            <a:r>
              <a:rPr lang="en-US" sz="1400">
                <a:solidFill>
                  <a:schemeClr val="accent6">
                    <a:lumMod val="50000"/>
                  </a:schemeClr>
                </a:solidFill>
              </a:rPr>
              <a:t>Written personnel policies including the process used in the recruitment, selection, retention, and termination of employees, </a:t>
            </a:r>
          </a:p>
          <a:p>
            <a:pPr marL="569596" marR="0" lvl="1" indent="-342900" algn="l" rtl="0">
              <a:lnSpc>
                <a:spcPct val="150000"/>
              </a:lnSpc>
              <a:spcBef>
                <a:spcPts val="0"/>
              </a:spcBef>
              <a:spcAft>
                <a:spcPts val="0"/>
              </a:spcAft>
              <a:buClr>
                <a:srgbClr val="000000"/>
              </a:buClr>
              <a:buSzPts val="2100"/>
              <a:buFont typeface="Wingdings" panose="05000000000000000000" pitchFamily="2" charset="2"/>
              <a:buChar char="§"/>
            </a:pPr>
            <a:r>
              <a:rPr lang="en-US" sz="1400">
                <a:solidFill>
                  <a:schemeClr val="accent6">
                    <a:lumMod val="50000"/>
                  </a:schemeClr>
                </a:solidFill>
              </a:rPr>
              <a:t>Organizational chart including the names and job titles of owners, operators, managers, administrators, and other supervisory staff., and </a:t>
            </a:r>
          </a:p>
          <a:p>
            <a:pPr marL="569596" marR="0" lvl="1" indent="-342900" algn="l" rtl="0">
              <a:lnSpc>
                <a:spcPct val="150000"/>
              </a:lnSpc>
              <a:spcBef>
                <a:spcPts val="0"/>
              </a:spcBef>
              <a:spcAft>
                <a:spcPts val="0"/>
              </a:spcAft>
              <a:buClr>
                <a:srgbClr val="000000"/>
              </a:buClr>
              <a:buSzPts val="2100"/>
              <a:buFont typeface="Wingdings" panose="05000000000000000000" pitchFamily="2" charset="2"/>
              <a:buChar char="§"/>
            </a:pPr>
            <a:r>
              <a:rPr lang="en-US" sz="1400">
                <a:solidFill>
                  <a:schemeClr val="accent6">
                    <a:lumMod val="50000"/>
                  </a:schemeClr>
                </a:solidFill>
              </a:rPr>
              <a:t>Current and historical employee listing that captures names, staff/tax id numbers, and employment hire and termination dates</a:t>
            </a:r>
            <a:r>
              <a:rPr lang="en-US" sz="1400"/>
              <a:t>.</a:t>
            </a:r>
            <a:endParaRPr lang="en-US" sz="1400">
              <a:ea typeface="Cardo"/>
              <a:cs typeface="Cardo"/>
              <a:sym typeface="Cardo"/>
            </a:endParaRPr>
          </a:p>
        </p:txBody>
      </p:sp>
      <p:pic>
        <p:nvPicPr>
          <p:cNvPr id="4" name="Picture 3">
            <a:extLst>
              <a:ext uri="{FF2B5EF4-FFF2-40B4-BE49-F238E27FC236}">
                <a16:creationId xmlns:a16="http://schemas.microsoft.com/office/drawing/2014/main" id="{527D8314-B4BA-5E7D-CE32-B61FD9CFAF5D}"/>
              </a:ext>
            </a:extLst>
          </p:cNvPr>
          <p:cNvPicPr>
            <a:picLocks noChangeAspect="1"/>
          </p:cNvPicPr>
          <p:nvPr/>
        </p:nvPicPr>
        <p:blipFill>
          <a:blip r:embed="rId3"/>
          <a:stretch>
            <a:fillRect/>
          </a:stretch>
        </p:blipFill>
        <p:spPr>
          <a:xfrm>
            <a:off x="7116228" y="1860263"/>
            <a:ext cx="4686243" cy="2653371"/>
          </a:xfrm>
          <a:prstGeom prst="rect">
            <a:avLst/>
          </a:prstGeom>
          <a:effectLst>
            <a:softEdge rad="127000"/>
          </a:effectLst>
        </p:spPr>
      </p:pic>
      <p:sp>
        <p:nvSpPr>
          <p:cNvPr id="2" name="TextBox 1">
            <a:extLst>
              <a:ext uri="{FF2B5EF4-FFF2-40B4-BE49-F238E27FC236}">
                <a16:creationId xmlns:a16="http://schemas.microsoft.com/office/drawing/2014/main" id="{11258CC0-D8EC-7D69-661B-85161F8B8FF5}"/>
              </a:ext>
            </a:extLst>
          </p:cNvPr>
          <p:cNvSpPr txBox="1"/>
          <p:nvPr/>
        </p:nvSpPr>
        <p:spPr>
          <a:xfrm>
            <a:off x="330741" y="5278110"/>
            <a:ext cx="11471730" cy="1030795"/>
          </a:xfrm>
          <a:prstGeom prst="rect">
            <a:avLst/>
          </a:prstGeom>
          <a:noFill/>
        </p:spPr>
        <p:txBody>
          <a:bodyPr wrap="square" rtlCol="0">
            <a:spAutoFit/>
          </a:bodyPr>
          <a:lstStyle/>
          <a:p>
            <a:pPr algn="ctr">
              <a:lnSpc>
                <a:spcPct val="150000"/>
              </a:lnSpc>
            </a:pPr>
            <a:r>
              <a:rPr lang="en-US" sz="1400" i="1">
                <a:solidFill>
                  <a:schemeClr val="accent6">
                    <a:lumMod val="50000"/>
                  </a:schemeClr>
                </a:solidFill>
              </a:rPr>
              <a:t>The purpose of the Advisory Board is to ensure providers are actively soliciting feedback on their services and operations from applicable stakeholders in the local community in order to facilitate ongoing quality improvements.  For documentation, DOM would expect to see an agenda, sign in sheets/attendees list, and minutes from the meeting itself.</a:t>
            </a:r>
          </a:p>
        </p:txBody>
      </p:sp>
      <p:pic>
        <p:nvPicPr>
          <p:cNvPr id="5" name="More Info Pic">
            <a:extLst>
              <a:ext uri="{FF2B5EF4-FFF2-40B4-BE49-F238E27FC236}">
                <a16:creationId xmlns:a16="http://schemas.microsoft.com/office/drawing/2014/main" id="{3F564DB7-C35F-3CD1-CC16-2A5AD42C32C3}"/>
              </a:ext>
            </a:extLst>
          </p:cNvPr>
          <p:cNvPicPr>
            <a:picLocks noChangeAspect="1"/>
          </p:cNvPicPr>
          <p:nvPr/>
        </p:nvPicPr>
        <p:blipFill>
          <a:blip r:embed="rId4"/>
          <a:stretch>
            <a:fillRect/>
          </a:stretch>
        </p:blipFill>
        <p:spPr>
          <a:xfrm>
            <a:off x="10292855" y="93446"/>
            <a:ext cx="1794567" cy="981592"/>
          </a:xfrm>
          <a:prstGeom prst="rect">
            <a:avLst/>
          </a:prstGeom>
        </p:spPr>
      </p:pic>
      <p:sp>
        <p:nvSpPr>
          <p:cNvPr id="6" name="Rectangle: Rounded Corners 5">
            <a:extLst>
              <a:ext uri="{FF2B5EF4-FFF2-40B4-BE49-F238E27FC236}">
                <a16:creationId xmlns:a16="http://schemas.microsoft.com/office/drawing/2014/main" id="{41CC0EF0-B78D-4544-D0E4-5C18CF2A65AA}"/>
              </a:ext>
            </a:extLst>
          </p:cNvPr>
          <p:cNvSpPr/>
          <p:nvPr/>
        </p:nvSpPr>
        <p:spPr>
          <a:xfrm>
            <a:off x="6891513" y="1907706"/>
            <a:ext cx="5135671" cy="2558483"/>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Proper office documentation must consist of procedures, policies, records of quarterly advisory committee meetings, organizational charts, and both current and historical employee listings.  </a:t>
            </a:r>
          </a:p>
        </p:txBody>
      </p:sp>
      <p:sp>
        <p:nvSpPr>
          <p:cNvPr id="7" name="Date Placeholder 6">
            <a:extLst>
              <a:ext uri="{FF2B5EF4-FFF2-40B4-BE49-F238E27FC236}">
                <a16:creationId xmlns:a16="http://schemas.microsoft.com/office/drawing/2014/main" id="{D0D4D193-8E82-2FFA-CD58-DABB788B566F}"/>
              </a:ext>
            </a:extLst>
          </p:cNvPr>
          <p:cNvSpPr>
            <a:spLocks noGrp="1"/>
          </p:cNvSpPr>
          <p:nvPr>
            <p:ph type="dt" sz="half" idx="10"/>
          </p:nvPr>
        </p:nvSpPr>
        <p:spPr/>
        <p:txBody>
          <a:bodyPr/>
          <a:lstStyle/>
          <a:p>
            <a:r>
              <a:rPr lang="en-US"/>
              <a:t>7/21/2026</a:t>
            </a:r>
          </a:p>
        </p:txBody>
      </p:sp>
      <p:sp>
        <p:nvSpPr>
          <p:cNvPr id="8" name="Slide Number Placeholder 7">
            <a:extLst>
              <a:ext uri="{FF2B5EF4-FFF2-40B4-BE49-F238E27FC236}">
                <a16:creationId xmlns:a16="http://schemas.microsoft.com/office/drawing/2014/main" id="{272AE531-5BDF-0054-7FA3-0C751D3324DA}"/>
              </a:ext>
            </a:extLst>
          </p:cNvPr>
          <p:cNvSpPr>
            <a:spLocks noGrp="1"/>
          </p:cNvSpPr>
          <p:nvPr>
            <p:ph type="sldNum" sz="quarter" idx="12"/>
          </p:nvPr>
        </p:nvSpPr>
        <p:spPr/>
        <p:txBody>
          <a:bodyPr/>
          <a:lstStyle/>
          <a:p>
            <a:fld id="{48FD3572-B86B-4083-B953-5D27BE9E57C8}" type="slidenum">
              <a:rPr lang="en-US" smtClean="0"/>
              <a:t>45</a:t>
            </a:fld>
            <a:endParaRPr lang="en-US"/>
          </a:p>
        </p:txBody>
      </p:sp>
    </p:spTree>
    <p:extLst>
      <p:ext uri="{BB962C8B-B14F-4D97-AF65-F5344CB8AC3E}">
        <p14:creationId xmlns:p14="http://schemas.microsoft.com/office/powerpoint/2010/main" val="14612445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5"/>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P spid="6" grpId="1"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7E639-AD98-ACED-2700-B39CF6CB65E1}"/>
            </a:ext>
          </a:extLst>
        </p:cNvPr>
        <p:cNvGrpSpPr/>
        <p:nvPr/>
      </p:nvGrpSpPr>
      <p:grpSpPr>
        <a:xfrm>
          <a:off x="0" y="0"/>
          <a:ext cx="0" cy="0"/>
          <a:chOff x="0" y="0"/>
          <a:chExt cx="0" cy="0"/>
        </a:xfrm>
      </p:grpSpPr>
      <p:sp>
        <p:nvSpPr>
          <p:cNvPr id="9" name="Rectangle: Rounded Corners 4">
            <a:extLst>
              <a:ext uri="{FF2B5EF4-FFF2-40B4-BE49-F238E27FC236}">
                <a16:creationId xmlns:a16="http://schemas.microsoft.com/office/drawing/2014/main" id="{76A7C650-5097-B6D7-887F-33DA1A1020A0}"/>
              </a:ext>
            </a:extLst>
          </p:cNvPr>
          <p:cNvSpPr txBox="1"/>
          <p:nvPr/>
        </p:nvSpPr>
        <p:spPr>
          <a:xfrm>
            <a:off x="1176005" y="560167"/>
            <a:ext cx="4558045" cy="57774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cene3d>
              <a:camera prst="orthographicFront"/>
              <a:lightRig rig="threePt" dir="t"/>
            </a:scene3d>
            <a:sp3d extrusionH="57150">
              <a:bevelT w="38100" h="38100"/>
            </a:sp3d>
          </a:bodyPr>
          <a:lstStyle/>
          <a:p>
            <a:pPr marL="0" lvl="0" indent="0" algn="ctr" defTabSz="1200150">
              <a:lnSpc>
                <a:spcPct val="90000"/>
              </a:lnSpc>
              <a:spcBef>
                <a:spcPct val="0"/>
              </a:spcBef>
              <a:spcAft>
                <a:spcPct val="35000"/>
              </a:spcAft>
              <a:buNone/>
            </a:pPr>
            <a:r>
              <a:rPr lang="en-US" sz="4000" b="1">
                <a:solidFill>
                  <a:schemeClr val="accent6">
                    <a:lumMod val="50000"/>
                  </a:schemeClr>
                </a:solidFill>
                <a:latin typeface="+mj-lt"/>
                <a:cs typeface="Times New Roman" panose="02020603050405020304" pitchFamily="18" charset="0"/>
              </a:rPr>
              <a:t>Proper Storage and Accessibility</a:t>
            </a:r>
            <a:endParaRPr lang="en-US" sz="4000" b="1" kern="1200">
              <a:solidFill>
                <a:schemeClr val="accent6">
                  <a:lumMod val="50000"/>
                </a:schemeClr>
              </a:solidFill>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AD440912-F5E3-1BE2-1457-A8E78D51EDB6}"/>
              </a:ext>
            </a:extLst>
          </p:cNvPr>
          <p:cNvSpPr txBox="1"/>
          <p:nvPr/>
        </p:nvSpPr>
        <p:spPr>
          <a:xfrm>
            <a:off x="-71361" y="1150696"/>
            <a:ext cx="7141463" cy="5323509"/>
          </a:xfrm>
          <a:prstGeom prst="rect">
            <a:avLst/>
          </a:prstGeom>
          <a:noFill/>
        </p:spPr>
        <p:txBody>
          <a:bodyPr wrap="square" rtlCol="0">
            <a:spAutoFit/>
          </a:bodyPr>
          <a:lstStyle/>
          <a:p>
            <a:pPr marL="226696" marR="0" lvl="1" algn="l" rtl="0">
              <a:lnSpc>
                <a:spcPct val="140000"/>
              </a:lnSpc>
              <a:spcBef>
                <a:spcPts val="0"/>
              </a:spcBef>
              <a:spcAft>
                <a:spcPts val="0"/>
              </a:spcAft>
              <a:buClr>
                <a:srgbClr val="000000"/>
              </a:buClr>
              <a:buSzPts val="2100"/>
            </a:pPr>
            <a:r>
              <a:rPr lang="en-US" sz="2400" b="1">
                <a:solidFill>
                  <a:schemeClr val="accent6">
                    <a:lumMod val="75000"/>
                  </a:schemeClr>
                </a:solidFill>
                <a:ea typeface="Cardo"/>
                <a:cs typeface="Cardo"/>
                <a:sym typeface="Cardo"/>
              </a:rPr>
              <a:t>Storage</a:t>
            </a:r>
          </a:p>
          <a:p>
            <a:pPr marL="569596" marR="0" lvl="1" indent="-342900" algn="l" rtl="0">
              <a:lnSpc>
                <a:spcPct val="140000"/>
              </a:lnSpc>
              <a:spcBef>
                <a:spcPts val="0"/>
              </a:spcBef>
              <a:spcAft>
                <a:spcPts val="0"/>
              </a:spcAft>
              <a:buClr>
                <a:srgbClr val="000000"/>
              </a:buClr>
              <a:buSzPts val="2100"/>
              <a:buFont typeface="Wingdings" panose="05000000000000000000" pitchFamily="2" charset="2"/>
              <a:buChar char="q"/>
            </a:pPr>
            <a:r>
              <a:rPr lang="en-US" sz="1400">
                <a:solidFill>
                  <a:schemeClr val="accent6">
                    <a:lumMod val="50000"/>
                  </a:schemeClr>
                </a:solidFill>
                <a:ea typeface="Cardo"/>
                <a:cs typeface="Cardo"/>
                <a:sym typeface="Cardo"/>
              </a:rPr>
              <a:t>Lockable file storage for the security and maintenance of all files in compliance with HIPAA standards.</a:t>
            </a:r>
          </a:p>
          <a:p>
            <a:pPr marL="569596" marR="0" lvl="1" indent="-342900" algn="l" rtl="0">
              <a:lnSpc>
                <a:spcPct val="140000"/>
              </a:lnSpc>
              <a:spcBef>
                <a:spcPts val="0"/>
              </a:spcBef>
              <a:spcAft>
                <a:spcPts val="0"/>
              </a:spcAft>
              <a:buClr>
                <a:srgbClr val="000000"/>
              </a:buClr>
              <a:buSzPts val="2100"/>
              <a:buFont typeface="Wingdings" panose="05000000000000000000" pitchFamily="2" charset="2"/>
              <a:buChar char="q"/>
            </a:pPr>
            <a:r>
              <a:rPr lang="en-US" sz="1400">
                <a:solidFill>
                  <a:schemeClr val="accent6">
                    <a:lumMod val="50000"/>
                  </a:schemeClr>
                </a:solidFill>
                <a:ea typeface="Cardo"/>
                <a:cs typeface="Cardo"/>
                <a:sym typeface="Cardo"/>
              </a:rPr>
              <a:t>Climate controlled storage safe from pests and weather damage.</a:t>
            </a:r>
          </a:p>
          <a:p>
            <a:pPr marL="569596" marR="0" lvl="1" indent="-342900" algn="l" rtl="0">
              <a:lnSpc>
                <a:spcPct val="140000"/>
              </a:lnSpc>
              <a:spcBef>
                <a:spcPts val="0"/>
              </a:spcBef>
              <a:spcAft>
                <a:spcPts val="0"/>
              </a:spcAft>
              <a:buClr>
                <a:srgbClr val="000000"/>
              </a:buClr>
              <a:buSzPts val="2100"/>
              <a:buFont typeface="Wingdings" panose="05000000000000000000" pitchFamily="2" charset="2"/>
              <a:buChar char="q"/>
            </a:pPr>
            <a:r>
              <a:rPr lang="en-US" sz="1400">
                <a:solidFill>
                  <a:schemeClr val="accent6">
                    <a:lumMod val="50000"/>
                  </a:schemeClr>
                </a:solidFill>
                <a:ea typeface="Cardo"/>
                <a:cs typeface="Cardo"/>
                <a:sym typeface="Cardo"/>
              </a:rPr>
              <a:t>Records documenting the provision of services must be maintained by the providers of waiver services for a minimum of five (5) years. If, at the conclusion of the five-year period, there is ongoing litigation or an open audit, the provider must maintain these records until the litigation or audit is concluded.</a:t>
            </a:r>
          </a:p>
          <a:p>
            <a:pPr marL="226696" marR="0" lvl="1" algn="l" rtl="0">
              <a:lnSpc>
                <a:spcPct val="140000"/>
              </a:lnSpc>
              <a:spcBef>
                <a:spcPts val="0"/>
              </a:spcBef>
              <a:spcAft>
                <a:spcPts val="0"/>
              </a:spcAft>
              <a:buClr>
                <a:srgbClr val="000000"/>
              </a:buClr>
              <a:buSzPts val="2100"/>
            </a:pPr>
            <a:r>
              <a:rPr lang="en-US" sz="2400" b="1">
                <a:solidFill>
                  <a:schemeClr val="accent6">
                    <a:lumMod val="75000"/>
                  </a:schemeClr>
                </a:solidFill>
                <a:ea typeface="Cardo"/>
                <a:cs typeface="Cardo"/>
                <a:sym typeface="Cardo"/>
              </a:rPr>
              <a:t>Accessibility</a:t>
            </a:r>
          </a:p>
          <a:p>
            <a:pPr marL="569596" marR="0" lvl="1" indent="-342900" algn="l" rtl="0">
              <a:lnSpc>
                <a:spcPct val="140000"/>
              </a:lnSpc>
              <a:spcBef>
                <a:spcPts val="0"/>
              </a:spcBef>
              <a:spcAft>
                <a:spcPts val="0"/>
              </a:spcAft>
              <a:buClr>
                <a:srgbClr val="000000"/>
              </a:buClr>
              <a:buSzPts val="2100"/>
              <a:buFont typeface="Wingdings" panose="05000000000000000000" pitchFamily="2" charset="2"/>
              <a:buChar char="q"/>
            </a:pPr>
            <a:r>
              <a:rPr lang="en-US" sz="1400">
                <a:solidFill>
                  <a:schemeClr val="accent6">
                    <a:lumMod val="50000"/>
                  </a:schemeClr>
                </a:solidFill>
                <a:ea typeface="Cardo"/>
                <a:cs typeface="Cardo"/>
                <a:sym typeface="Cardo"/>
              </a:rPr>
              <a:t>Ensuring immediate access to all beneficiary and employee records as required for audit purposes.</a:t>
            </a:r>
          </a:p>
          <a:p>
            <a:pPr marL="569596" marR="0" lvl="1" indent="-342900" algn="l" rtl="0">
              <a:lnSpc>
                <a:spcPct val="140000"/>
              </a:lnSpc>
              <a:spcBef>
                <a:spcPts val="0"/>
              </a:spcBef>
              <a:spcAft>
                <a:spcPts val="0"/>
              </a:spcAft>
              <a:buClr>
                <a:srgbClr val="000000"/>
              </a:buClr>
              <a:buSzPts val="2100"/>
              <a:buFont typeface="Wingdings" panose="05000000000000000000" pitchFamily="2" charset="2"/>
              <a:buChar char="q"/>
            </a:pPr>
            <a:r>
              <a:rPr lang="en-US" sz="1400">
                <a:solidFill>
                  <a:schemeClr val="accent6">
                    <a:lumMod val="50000"/>
                  </a:schemeClr>
                </a:solidFill>
                <a:ea typeface="Cardo"/>
                <a:cs typeface="Cardo"/>
                <a:sym typeface="Cardo"/>
              </a:rPr>
              <a:t>Filing system of storage of records to be more accessible for auditors.</a:t>
            </a:r>
          </a:p>
          <a:p>
            <a:pPr marL="569596" marR="0" lvl="1" indent="-342900" algn="l" rtl="0">
              <a:lnSpc>
                <a:spcPct val="140000"/>
              </a:lnSpc>
              <a:spcBef>
                <a:spcPts val="0"/>
              </a:spcBef>
              <a:spcAft>
                <a:spcPts val="0"/>
              </a:spcAft>
              <a:buClr>
                <a:srgbClr val="000000"/>
              </a:buClr>
              <a:buSzPts val="2100"/>
              <a:buFont typeface="Wingdings" panose="05000000000000000000" pitchFamily="2" charset="2"/>
              <a:buChar char="q"/>
            </a:pPr>
            <a:r>
              <a:rPr lang="en-US" sz="1400">
                <a:solidFill>
                  <a:schemeClr val="accent6">
                    <a:lumMod val="50000"/>
                  </a:schemeClr>
                </a:solidFill>
                <a:ea typeface="Cardo"/>
                <a:cs typeface="Cardo"/>
                <a:sym typeface="Cardo"/>
              </a:rPr>
              <a:t>Annual</a:t>
            </a:r>
          </a:p>
          <a:p>
            <a:pPr marL="569596" marR="0" lvl="1" indent="-342900" algn="l" rtl="0">
              <a:lnSpc>
                <a:spcPct val="140000"/>
              </a:lnSpc>
              <a:spcBef>
                <a:spcPts val="0"/>
              </a:spcBef>
              <a:spcAft>
                <a:spcPts val="0"/>
              </a:spcAft>
              <a:buClr>
                <a:srgbClr val="000000"/>
              </a:buClr>
              <a:buSzPts val="2100"/>
              <a:buFont typeface="Wingdings" panose="05000000000000000000" pitchFamily="2" charset="2"/>
              <a:buChar char="q"/>
            </a:pPr>
            <a:r>
              <a:rPr lang="en-US" sz="1400">
                <a:solidFill>
                  <a:schemeClr val="accent6">
                    <a:lumMod val="50000"/>
                  </a:schemeClr>
                </a:solidFill>
                <a:ea typeface="Cardo"/>
                <a:cs typeface="Cardo"/>
                <a:sym typeface="Cardo"/>
              </a:rPr>
              <a:t>Alphabetical</a:t>
            </a:r>
          </a:p>
          <a:p>
            <a:pPr marL="569596" marR="0" lvl="1" indent="-342900" algn="l" rtl="0">
              <a:lnSpc>
                <a:spcPct val="140000"/>
              </a:lnSpc>
              <a:spcBef>
                <a:spcPts val="0"/>
              </a:spcBef>
              <a:spcAft>
                <a:spcPts val="0"/>
              </a:spcAft>
              <a:buClr>
                <a:srgbClr val="000000"/>
              </a:buClr>
              <a:buSzPts val="2100"/>
              <a:buFont typeface="Wingdings" panose="05000000000000000000" pitchFamily="2" charset="2"/>
              <a:buChar char="q"/>
            </a:pPr>
            <a:r>
              <a:rPr lang="en-US" sz="1400">
                <a:solidFill>
                  <a:schemeClr val="accent6">
                    <a:lumMod val="50000"/>
                  </a:schemeClr>
                </a:solidFill>
                <a:ea typeface="Cardo"/>
                <a:cs typeface="Cardo"/>
                <a:sym typeface="Cardo"/>
              </a:rPr>
              <a:t>Numerical</a:t>
            </a:r>
          </a:p>
          <a:p>
            <a:pPr marL="569596" marR="0" lvl="1" indent="-342900" algn="l" rtl="0">
              <a:lnSpc>
                <a:spcPct val="140000"/>
              </a:lnSpc>
              <a:spcBef>
                <a:spcPts val="0"/>
              </a:spcBef>
              <a:spcAft>
                <a:spcPts val="0"/>
              </a:spcAft>
              <a:buClr>
                <a:srgbClr val="000000"/>
              </a:buClr>
              <a:buSzPts val="2100"/>
              <a:buFont typeface="Wingdings" panose="05000000000000000000" pitchFamily="2" charset="2"/>
              <a:buChar char="q"/>
            </a:pPr>
            <a:r>
              <a:rPr lang="en-US" sz="1400">
                <a:solidFill>
                  <a:schemeClr val="accent6">
                    <a:lumMod val="50000"/>
                  </a:schemeClr>
                </a:solidFill>
                <a:ea typeface="Cardo"/>
                <a:cs typeface="Cardo"/>
                <a:sym typeface="Cardo"/>
              </a:rPr>
              <a:t>Color Code</a:t>
            </a:r>
          </a:p>
        </p:txBody>
      </p:sp>
      <p:pic>
        <p:nvPicPr>
          <p:cNvPr id="4" name="Picture 3">
            <a:extLst>
              <a:ext uri="{FF2B5EF4-FFF2-40B4-BE49-F238E27FC236}">
                <a16:creationId xmlns:a16="http://schemas.microsoft.com/office/drawing/2014/main" id="{AC6326CA-C33C-764D-4238-777EC81EC49D}"/>
              </a:ext>
            </a:extLst>
          </p:cNvPr>
          <p:cNvPicPr>
            <a:picLocks noChangeAspect="1"/>
          </p:cNvPicPr>
          <p:nvPr/>
        </p:nvPicPr>
        <p:blipFill>
          <a:blip r:embed="rId3"/>
          <a:stretch>
            <a:fillRect/>
          </a:stretch>
        </p:blipFill>
        <p:spPr>
          <a:xfrm>
            <a:off x="7070102" y="1659118"/>
            <a:ext cx="4939646" cy="3597011"/>
          </a:xfrm>
          <a:prstGeom prst="rect">
            <a:avLst/>
          </a:prstGeom>
          <a:effectLst>
            <a:softEdge rad="317500"/>
          </a:effectLst>
        </p:spPr>
      </p:pic>
      <p:pic>
        <p:nvPicPr>
          <p:cNvPr id="2" name="More Info Pic">
            <a:extLst>
              <a:ext uri="{FF2B5EF4-FFF2-40B4-BE49-F238E27FC236}">
                <a16:creationId xmlns:a16="http://schemas.microsoft.com/office/drawing/2014/main" id="{E812E045-72EC-E545-2240-531831D97196}"/>
              </a:ext>
            </a:extLst>
          </p:cNvPr>
          <p:cNvPicPr>
            <a:picLocks noChangeAspect="1"/>
          </p:cNvPicPr>
          <p:nvPr/>
        </p:nvPicPr>
        <p:blipFill>
          <a:blip r:embed="rId4"/>
          <a:stretch>
            <a:fillRect/>
          </a:stretch>
        </p:blipFill>
        <p:spPr>
          <a:xfrm>
            <a:off x="10156687" y="118470"/>
            <a:ext cx="1718615" cy="940048"/>
          </a:xfrm>
          <a:prstGeom prst="rect">
            <a:avLst/>
          </a:prstGeom>
        </p:spPr>
      </p:pic>
      <p:sp>
        <p:nvSpPr>
          <p:cNvPr id="5" name="Rectangle: Rounded Corners 4">
            <a:extLst>
              <a:ext uri="{FF2B5EF4-FFF2-40B4-BE49-F238E27FC236}">
                <a16:creationId xmlns:a16="http://schemas.microsoft.com/office/drawing/2014/main" id="{DB085254-54C1-8E21-3BE2-FD5796E34AE4}"/>
              </a:ext>
            </a:extLst>
          </p:cNvPr>
          <p:cNvSpPr/>
          <p:nvPr/>
        </p:nvSpPr>
        <p:spPr>
          <a:xfrm>
            <a:off x="7070102" y="1397966"/>
            <a:ext cx="4691838" cy="4958384"/>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Providers must have proper storage and accessibility for all files.  More specifically, a lockable file storage that is away from pests and weather damage.  All records must be maintained for a minimum of five years for auditing purposes.  If there is ongoing audit, these records must be maintained until the audit has concluded.</a:t>
            </a:r>
          </a:p>
          <a:p>
            <a:endParaRPr lang="en-US">
              <a:latin typeface="+mj-lt"/>
            </a:endParaRPr>
          </a:p>
          <a:p>
            <a:r>
              <a:rPr lang="en-US">
                <a:latin typeface="+mj-lt"/>
              </a:rPr>
              <a:t>These records for beneficiaries and staff must also be available for immediate access to DOM’s audit team.  The filing should be organized by annual, alphabetical, numerical, or color coded.</a:t>
            </a:r>
          </a:p>
        </p:txBody>
      </p:sp>
      <p:sp>
        <p:nvSpPr>
          <p:cNvPr id="6" name="Date Placeholder 5">
            <a:extLst>
              <a:ext uri="{FF2B5EF4-FFF2-40B4-BE49-F238E27FC236}">
                <a16:creationId xmlns:a16="http://schemas.microsoft.com/office/drawing/2014/main" id="{EC92C0A5-3D07-820D-316C-BE5463A6F61B}"/>
              </a:ext>
            </a:extLst>
          </p:cNvPr>
          <p:cNvSpPr>
            <a:spLocks noGrp="1"/>
          </p:cNvSpPr>
          <p:nvPr>
            <p:ph type="dt" sz="half" idx="10"/>
          </p:nvPr>
        </p:nvSpPr>
        <p:spPr/>
        <p:txBody>
          <a:bodyPr/>
          <a:lstStyle/>
          <a:p>
            <a:r>
              <a:rPr lang="en-US"/>
              <a:t>7/21/2026</a:t>
            </a:r>
          </a:p>
        </p:txBody>
      </p:sp>
      <p:sp>
        <p:nvSpPr>
          <p:cNvPr id="7" name="Slide Number Placeholder 6">
            <a:extLst>
              <a:ext uri="{FF2B5EF4-FFF2-40B4-BE49-F238E27FC236}">
                <a16:creationId xmlns:a16="http://schemas.microsoft.com/office/drawing/2014/main" id="{66F3772B-EC19-1656-42DE-A537454600E2}"/>
              </a:ext>
            </a:extLst>
          </p:cNvPr>
          <p:cNvSpPr>
            <a:spLocks noGrp="1"/>
          </p:cNvSpPr>
          <p:nvPr>
            <p:ph type="sldNum" sz="quarter" idx="12"/>
          </p:nvPr>
        </p:nvSpPr>
        <p:spPr/>
        <p:txBody>
          <a:bodyPr/>
          <a:lstStyle/>
          <a:p>
            <a:fld id="{48FD3572-B86B-4083-B953-5D27BE9E57C8}" type="slidenum">
              <a:rPr lang="en-US" smtClean="0"/>
              <a:t>46</a:t>
            </a:fld>
            <a:endParaRPr lang="en-US"/>
          </a:p>
        </p:txBody>
      </p:sp>
    </p:spTree>
    <p:extLst>
      <p:ext uri="{BB962C8B-B14F-4D97-AF65-F5344CB8AC3E}">
        <p14:creationId xmlns:p14="http://schemas.microsoft.com/office/powerpoint/2010/main" val="3676792880"/>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5" grpId="0" animBg="1"/>
      <p:bldP spid="5"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BC53A-560B-F676-DF45-9770658E79E5}"/>
            </a:ext>
          </a:extLst>
        </p:cNvPr>
        <p:cNvGrpSpPr/>
        <p:nvPr/>
      </p:nvGrpSpPr>
      <p:grpSpPr>
        <a:xfrm>
          <a:off x="0" y="0"/>
          <a:ext cx="0" cy="0"/>
          <a:chOff x="0" y="0"/>
          <a:chExt cx="0" cy="0"/>
        </a:xfrm>
      </p:grpSpPr>
      <p:sp>
        <p:nvSpPr>
          <p:cNvPr id="9" name="Rectangle: Rounded Corners 4">
            <a:extLst>
              <a:ext uri="{FF2B5EF4-FFF2-40B4-BE49-F238E27FC236}">
                <a16:creationId xmlns:a16="http://schemas.microsoft.com/office/drawing/2014/main" id="{BEA0DF73-F31A-FA14-1883-826DB2B1E351}"/>
              </a:ext>
            </a:extLst>
          </p:cNvPr>
          <p:cNvSpPr txBox="1"/>
          <p:nvPr/>
        </p:nvSpPr>
        <p:spPr>
          <a:xfrm>
            <a:off x="6452524" y="282086"/>
            <a:ext cx="5606472" cy="1053360"/>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lvl="0" algn="ctr" defTabSz="1200150">
              <a:lnSpc>
                <a:spcPct val="90000"/>
              </a:lnSpc>
              <a:spcBef>
                <a:spcPct val="0"/>
              </a:spcBef>
              <a:spcAft>
                <a:spcPct val="35000"/>
              </a:spcAft>
            </a:pPr>
            <a:r>
              <a:rPr lang="en-US" sz="4000" b="1">
                <a:ln>
                  <a:solidFill>
                    <a:schemeClr val="accent6">
                      <a:lumMod val="50000"/>
                    </a:schemeClr>
                  </a:solidFill>
                </a:ln>
                <a:solidFill>
                  <a:schemeClr val="accent6">
                    <a:lumMod val="50000"/>
                  </a:schemeClr>
                </a:solidFill>
                <a:latin typeface="+mj-lt"/>
                <a:cs typeface="Times New Roman" panose="02020603050405020304" pitchFamily="18" charset="0"/>
              </a:rPr>
              <a:t>Agency Files: Common Compliance Issues</a:t>
            </a:r>
            <a:endParaRPr lang="en-US" sz="4000" b="1" kern="1200">
              <a:ln>
                <a:solidFill>
                  <a:schemeClr val="accent6">
                    <a:lumMod val="50000"/>
                  </a:schemeClr>
                </a:solidFill>
              </a:ln>
              <a:solidFill>
                <a:schemeClr val="accent6">
                  <a:lumMod val="50000"/>
                </a:schemeClr>
              </a:solidFill>
              <a:latin typeface="+mj-lt"/>
              <a:cs typeface="Times New Roman" panose="02020603050405020304" pitchFamily="18" charset="0"/>
            </a:endParaRPr>
          </a:p>
        </p:txBody>
      </p:sp>
      <p:pic>
        <p:nvPicPr>
          <p:cNvPr id="4" name="Picture 3">
            <a:extLst>
              <a:ext uri="{FF2B5EF4-FFF2-40B4-BE49-F238E27FC236}">
                <a16:creationId xmlns:a16="http://schemas.microsoft.com/office/drawing/2014/main" id="{4AD2A04C-C95D-4B5E-F067-E4D18D763220}"/>
              </a:ext>
            </a:extLst>
          </p:cNvPr>
          <p:cNvPicPr>
            <a:picLocks noChangeAspect="1"/>
          </p:cNvPicPr>
          <p:nvPr/>
        </p:nvPicPr>
        <p:blipFill>
          <a:blip r:embed="rId3">
            <a:duotone>
              <a:schemeClr val="accent6">
                <a:shade val="45000"/>
                <a:satMod val="135000"/>
              </a:schemeClr>
              <a:prstClr val="white"/>
            </a:duotone>
          </a:blip>
          <a:stretch>
            <a:fillRect/>
          </a:stretch>
        </p:blipFill>
        <p:spPr>
          <a:xfrm>
            <a:off x="7174790" y="1827357"/>
            <a:ext cx="4161940" cy="4037082"/>
          </a:xfrm>
          <a:prstGeom prst="rect">
            <a:avLst/>
          </a:prstGeom>
          <a:solidFill>
            <a:srgbClr val="3854CB"/>
          </a:solidFill>
          <a:effectLst>
            <a:softEdge rad="317500"/>
          </a:effectLst>
        </p:spPr>
      </p:pic>
      <p:grpSp>
        <p:nvGrpSpPr>
          <p:cNvPr id="3" name="Group 2">
            <a:extLst>
              <a:ext uri="{FF2B5EF4-FFF2-40B4-BE49-F238E27FC236}">
                <a16:creationId xmlns:a16="http://schemas.microsoft.com/office/drawing/2014/main" id="{AA9560BC-234B-77A0-5D0C-E5FBE52F6B15}"/>
              </a:ext>
            </a:extLst>
          </p:cNvPr>
          <p:cNvGrpSpPr/>
          <p:nvPr/>
        </p:nvGrpSpPr>
        <p:grpSpPr>
          <a:xfrm>
            <a:off x="445517" y="640998"/>
            <a:ext cx="5293960" cy="5505802"/>
            <a:chOff x="395641" y="1750338"/>
            <a:chExt cx="5293960" cy="1785075"/>
          </a:xfrm>
        </p:grpSpPr>
        <p:sp>
          <p:nvSpPr>
            <p:cNvPr id="5" name="Freeform: Shape 4">
              <a:extLst>
                <a:ext uri="{FF2B5EF4-FFF2-40B4-BE49-F238E27FC236}">
                  <a16:creationId xmlns:a16="http://schemas.microsoft.com/office/drawing/2014/main" id="{8CF6F3C7-6293-8192-6D67-E0FEBBFA755D}"/>
                </a:ext>
              </a:extLst>
            </p:cNvPr>
            <p:cNvSpPr/>
            <p:nvPr/>
          </p:nvSpPr>
          <p:spPr>
            <a:xfrm>
              <a:off x="395641" y="1861263"/>
              <a:ext cx="5293960" cy="1674150"/>
            </a:xfrm>
            <a:custGeom>
              <a:avLst/>
              <a:gdLst>
                <a:gd name="connsiteX0" fmla="*/ 0 w 6104595"/>
                <a:gd name="connsiteY0" fmla="*/ 0 h 1360800"/>
                <a:gd name="connsiteX1" fmla="*/ 6104595 w 6104595"/>
                <a:gd name="connsiteY1" fmla="*/ 0 h 1360800"/>
                <a:gd name="connsiteX2" fmla="*/ 6104595 w 6104595"/>
                <a:gd name="connsiteY2" fmla="*/ 1360800 h 1360800"/>
                <a:gd name="connsiteX3" fmla="*/ 0 w 6104595"/>
                <a:gd name="connsiteY3" fmla="*/ 1360800 h 1360800"/>
                <a:gd name="connsiteX4" fmla="*/ 0 w 6104595"/>
                <a:gd name="connsiteY4" fmla="*/ 0 h 1360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4595" h="1360800">
                  <a:moveTo>
                    <a:pt x="0" y="0"/>
                  </a:moveTo>
                  <a:lnTo>
                    <a:pt x="6104595" y="0"/>
                  </a:lnTo>
                  <a:lnTo>
                    <a:pt x="6104595" y="1360800"/>
                  </a:lnTo>
                  <a:lnTo>
                    <a:pt x="0" y="1360800"/>
                  </a:lnTo>
                  <a:lnTo>
                    <a:pt x="0" y="0"/>
                  </a:lnTo>
                  <a:close/>
                </a:path>
              </a:pathLst>
            </a:custGeom>
            <a:ln>
              <a:solidFill>
                <a:schemeClr val="accent6">
                  <a:lumMod val="75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73784" tIns="374904" rIns="473784" bIns="128016" numCol="1" spcCol="1270" anchor="t" anchorCtr="0">
              <a:noAutofit/>
            </a:bodyPr>
            <a:lstStyle/>
            <a:p>
              <a:pPr marL="171450" lvl="1" indent="-171450" defTabSz="800100">
                <a:lnSpc>
                  <a:spcPct val="200000"/>
                </a:lnSpc>
                <a:spcBef>
                  <a:spcPct val="0"/>
                </a:spcBef>
                <a:spcAft>
                  <a:spcPct val="15000"/>
                </a:spcAft>
                <a:buFont typeface="Wingdings" panose="05000000000000000000" pitchFamily="2" charset="2"/>
                <a:buChar char="§"/>
              </a:pPr>
              <a:r>
                <a:rPr lang="en-US">
                  <a:solidFill>
                    <a:schemeClr val="accent6">
                      <a:lumMod val="50000"/>
                    </a:schemeClr>
                  </a:solidFill>
                </a:rPr>
                <a:t>Improper File Storage</a:t>
              </a:r>
            </a:p>
            <a:p>
              <a:pPr marL="171450" lvl="1" indent="-171450" defTabSz="800100">
                <a:lnSpc>
                  <a:spcPct val="200000"/>
                </a:lnSpc>
                <a:spcBef>
                  <a:spcPct val="0"/>
                </a:spcBef>
                <a:spcAft>
                  <a:spcPct val="15000"/>
                </a:spcAft>
                <a:buFont typeface="Wingdings" panose="05000000000000000000" pitchFamily="2" charset="2"/>
                <a:buChar char="§"/>
              </a:pPr>
              <a:r>
                <a:rPr lang="en-US">
                  <a:solidFill>
                    <a:schemeClr val="accent6">
                      <a:lumMod val="50000"/>
                    </a:schemeClr>
                  </a:solidFill>
                </a:rPr>
                <a:t>Missing/Incomplete Files or Records</a:t>
              </a:r>
            </a:p>
            <a:p>
              <a:pPr marL="171450" lvl="1" indent="-171450" defTabSz="800100">
                <a:lnSpc>
                  <a:spcPct val="200000"/>
                </a:lnSpc>
                <a:spcBef>
                  <a:spcPct val="0"/>
                </a:spcBef>
                <a:spcAft>
                  <a:spcPct val="15000"/>
                </a:spcAft>
                <a:buFont typeface="Wingdings" panose="05000000000000000000" pitchFamily="2" charset="2"/>
                <a:buChar char="§"/>
              </a:pPr>
              <a:r>
                <a:rPr lang="en-US">
                  <a:solidFill>
                    <a:schemeClr val="accent6">
                      <a:lumMod val="50000"/>
                    </a:schemeClr>
                  </a:solidFill>
                </a:rPr>
                <a:t>Appropriate Signage Not Visible</a:t>
              </a:r>
            </a:p>
            <a:p>
              <a:pPr marL="171450" lvl="1" indent="-171450" algn="l" defTabSz="800100">
                <a:lnSpc>
                  <a:spcPct val="200000"/>
                </a:lnSpc>
                <a:spcBef>
                  <a:spcPct val="0"/>
                </a:spcBef>
                <a:spcAft>
                  <a:spcPct val="15000"/>
                </a:spcAft>
                <a:buFont typeface="Wingdings" panose="05000000000000000000" pitchFamily="2" charset="2"/>
                <a:buChar char="§"/>
              </a:pPr>
              <a:r>
                <a:rPr lang="en-US" sz="1800" kern="1200">
                  <a:solidFill>
                    <a:schemeClr val="accent6">
                      <a:lumMod val="50000"/>
                    </a:schemeClr>
                  </a:solidFill>
                </a:rPr>
                <a:t>Business Line of Credit Not Maintained</a:t>
              </a:r>
            </a:p>
            <a:p>
              <a:pPr marL="171450" lvl="1" indent="-171450" algn="l" defTabSz="800100">
                <a:lnSpc>
                  <a:spcPct val="200000"/>
                </a:lnSpc>
                <a:spcBef>
                  <a:spcPct val="0"/>
                </a:spcBef>
                <a:spcAft>
                  <a:spcPct val="15000"/>
                </a:spcAft>
                <a:buFont typeface="Wingdings" panose="05000000000000000000" pitchFamily="2" charset="2"/>
                <a:buChar char="§"/>
              </a:pPr>
              <a:r>
                <a:rPr lang="en-US">
                  <a:solidFill>
                    <a:schemeClr val="accent6">
                      <a:lumMod val="50000"/>
                    </a:schemeClr>
                  </a:solidFill>
                </a:rPr>
                <a:t>Registration with MS Secretary of State Not Maintained</a:t>
              </a:r>
            </a:p>
            <a:p>
              <a:pPr marL="171450" lvl="1" indent="-171450" algn="l" defTabSz="800100">
                <a:lnSpc>
                  <a:spcPct val="200000"/>
                </a:lnSpc>
                <a:spcBef>
                  <a:spcPct val="0"/>
                </a:spcBef>
                <a:spcAft>
                  <a:spcPct val="15000"/>
                </a:spcAft>
                <a:buFont typeface="Wingdings" panose="05000000000000000000" pitchFamily="2" charset="2"/>
                <a:buChar char="§"/>
              </a:pPr>
              <a:r>
                <a:rPr lang="en-US" sz="1800" kern="1200">
                  <a:solidFill>
                    <a:schemeClr val="accent6">
                      <a:lumMod val="50000"/>
                    </a:schemeClr>
                  </a:solidFill>
                </a:rPr>
                <a:t>Operational </a:t>
              </a:r>
              <a:r>
                <a:rPr lang="en-US">
                  <a:solidFill>
                    <a:schemeClr val="accent6">
                      <a:lumMod val="50000"/>
                    </a:schemeClr>
                  </a:solidFill>
                </a:rPr>
                <a:t>Hours Not Open Between 8AM – 5PM</a:t>
              </a:r>
              <a:endParaRPr lang="en-US" sz="1800" kern="1200">
                <a:solidFill>
                  <a:schemeClr val="accent6">
                    <a:lumMod val="50000"/>
                  </a:schemeClr>
                </a:solidFill>
              </a:endParaRPr>
            </a:p>
          </p:txBody>
        </p:sp>
        <p:sp>
          <p:nvSpPr>
            <p:cNvPr id="6" name="Freeform: Shape 5">
              <a:extLst>
                <a:ext uri="{FF2B5EF4-FFF2-40B4-BE49-F238E27FC236}">
                  <a16:creationId xmlns:a16="http://schemas.microsoft.com/office/drawing/2014/main" id="{2C0CE19A-ACFD-842A-A130-718A54A7F6C0}"/>
                </a:ext>
              </a:extLst>
            </p:cNvPr>
            <p:cNvSpPr/>
            <p:nvPr/>
          </p:nvSpPr>
          <p:spPr>
            <a:xfrm>
              <a:off x="675523" y="1750338"/>
              <a:ext cx="4273217" cy="221849"/>
            </a:xfrm>
            <a:custGeom>
              <a:avLst/>
              <a:gdLst>
                <a:gd name="connsiteX0" fmla="*/ 0 w 4273217"/>
                <a:gd name="connsiteY0" fmla="*/ 88562 h 531360"/>
                <a:gd name="connsiteX1" fmla="*/ 88562 w 4273217"/>
                <a:gd name="connsiteY1" fmla="*/ 0 h 531360"/>
                <a:gd name="connsiteX2" fmla="*/ 4184655 w 4273217"/>
                <a:gd name="connsiteY2" fmla="*/ 0 h 531360"/>
                <a:gd name="connsiteX3" fmla="*/ 4273217 w 4273217"/>
                <a:gd name="connsiteY3" fmla="*/ 88562 h 531360"/>
                <a:gd name="connsiteX4" fmla="*/ 4273217 w 4273217"/>
                <a:gd name="connsiteY4" fmla="*/ 442798 h 531360"/>
                <a:gd name="connsiteX5" fmla="*/ 4184655 w 4273217"/>
                <a:gd name="connsiteY5" fmla="*/ 531360 h 531360"/>
                <a:gd name="connsiteX6" fmla="*/ 88562 w 4273217"/>
                <a:gd name="connsiteY6" fmla="*/ 531360 h 531360"/>
                <a:gd name="connsiteX7" fmla="*/ 0 w 4273217"/>
                <a:gd name="connsiteY7" fmla="*/ 442798 h 531360"/>
                <a:gd name="connsiteX8" fmla="*/ 0 w 4273217"/>
                <a:gd name="connsiteY8" fmla="*/ 88562 h 53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3217" h="531360">
                  <a:moveTo>
                    <a:pt x="0" y="88562"/>
                  </a:moveTo>
                  <a:cubicBezTo>
                    <a:pt x="0" y="39651"/>
                    <a:pt x="39651" y="0"/>
                    <a:pt x="88562" y="0"/>
                  </a:cubicBezTo>
                  <a:lnTo>
                    <a:pt x="4184655" y="0"/>
                  </a:lnTo>
                  <a:cubicBezTo>
                    <a:pt x="4233566" y="0"/>
                    <a:pt x="4273217" y="39651"/>
                    <a:pt x="4273217" y="88562"/>
                  </a:cubicBezTo>
                  <a:lnTo>
                    <a:pt x="4273217" y="442798"/>
                  </a:lnTo>
                  <a:cubicBezTo>
                    <a:pt x="4273217" y="491709"/>
                    <a:pt x="4233566" y="531360"/>
                    <a:pt x="4184655" y="531360"/>
                  </a:cubicBezTo>
                  <a:lnTo>
                    <a:pt x="88562" y="531360"/>
                  </a:lnTo>
                  <a:cubicBezTo>
                    <a:pt x="39651" y="531360"/>
                    <a:pt x="0" y="491709"/>
                    <a:pt x="0" y="442798"/>
                  </a:cubicBezTo>
                  <a:lnTo>
                    <a:pt x="0" y="88562"/>
                  </a:lnTo>
                  <a:close/>
                </a:path>
              </a:pathLst>
            </a:custGeom>
            <a:solidFill>
              <a:schemeClr val="accent6">
                <a:lumMod val="75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7456" tIns="25939" rIns="187456" bIns="25939" numCol="1" spcCol="1270" anchor="ctr" anchorCtr="0">
              <a:noAutofit/>
            </a:bodyPr>
            <a:lstStyle/>
            <a:p>
              <a:pPr marL="0" lvl="0" indent="0" algn="l" defTabSz="800100">
                <a:lnSpc>
                  <a:spcPct val="90000"/>
                </a:lnSpc>
                <a:spcBef>
                  <a:spcPct val="0"/>
                </a:spcBef>
                <a:spcAft>
                  <a:spcPct val="35000"/>
                </a:spcAft>
                <a:buNone/>
              </a:pPr>
              <a:r>
                <a:rPr lang="en-US" sz="1800" b="1" kern="1200"/>
                <a:t>Agency</a:t>
              </a:r>
            </a:p>
          </p:txBody>
        </p:sp>
      </p:grpSp>
      <p:sp>
        <p:nvSpPr>
          <p:cNvPr id="2" name="Date Placeholder 1">
            <a:extLst>
              <a:ext uri="{FF2B5EF4-FFF2-40B4-BE49-F238E27FC236}">
                <a16:creationId xmlns:a16="http://schemas.microsoft.com/office/drawing/2014/main" id="{EA0E79EA-FE55-FC0B-0755-334051942296}"/>
              </a:ext>
            </a:extLst>
          </p:cNvPr>
          <p:cNvSpPr>
            <a:spLocks noGrp="1"/>
          </p:cNvSpPr>
          <p:nvPr>
            <p:ph type="dt" sz="half" idx="10"/>
          </p:nvPr>
        </p:nvSpPr>
        <p:spPr/>
        <p:txBody>
          <a:bodyPr/>
          <a:lstStyle/>
          <a:p>
            <a:r>
              <a:rPr lang="en-US"/>
              <a:t>7/21/2026</a:t>
            </a:r>
          </a:p>
        </p:txBody>
      </p:sp>
      <p:sp>
        <p:nvSpPr>
          <p:cNvPr id="7" name="Slide Number Placeholder 6">
            <a:extLst>
              <a:ext uri="{FF2B5EF4-FFF2-40B4-BE49-F238E27FC236}">
                <a16:creationId xmlns:a16="http://schemas.microsoft.com/office/drawing/2014/main" id="{9AD8DF82-B6E1-9803-3591-E17057401969}"/>
              </a:ext>
            </a:extLst>
          </p:cNvPr>
          <p:cNvSpPr>
            <a:spLocks noGrp="1"/>
          </p:cNvSpPr>
          <p:nvPr>
            <p:ph type="sldNum" sz="quarter" idx="12"/>
          </p:nvPr>
        </p:nvSpPr>
        <p:spPr/>
        <p:txBody>
          <a:bodyPr/>
          <a:lstStyle/>
          <a:p>
            <a:fld id="{48FD3572-B86B-4083-B953-5D27BE9E57C8}" type="slidenum">
              <a:rPr lang="en-US" smtClean="0"/>
              <a:t>47</a:t>
            </a:fld>
            <a:endParaRPr lang="en-US"/>
          </a:p>
        </p:txBody>
      </p:sp>
      <p:pic>
        <p:nvPicPr>
          <p:cNvPr id="8" name="Picture 7">
            <a:extLst>
              <a:ext uri="{FF2B5EF4-FFF2-40B4-BE49-F238E27FC236}">
                <a16:creationId xmlns:a16="http://schemas.microsoft.com/office/drawing/2014/main" id="{7F529A7D-5478-2C1A-87AF-90943C4A1F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62" y="0"/>
            <a:ext cx="853662" cy="846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261863"/>
      </p:ext>
    </p:extLst>
  </p:cSld>
  <p:clrMapOvr>
    <a:masterClrMapping/>
  </p:clrMapOvr>
  <p:transition spd="slow">
    <p:push dir="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218CD-82B7-0FDF-D185-7BE33BDB4983}"/>
            </a:ext>
          </a:extLst>
        </p:cNvPr>
        <p:cNvGrpSpPr/>
        <p:nvPr/>
      </p:nvGrpSpPr>
      <p:grpSpPr>
        <a:xfrm>
          <a:off x="0" y="0"/>
          <a:ext cx="0" cy="0"/>
          <a:chOff x="0" y="0"/>
          <a:chExt cx="0" cy="0"/>
        </a:xfrm>
      </p:grpSpPr>
      <p:sp>
        <p:nvSpPr>
          <p:cNvPr id="9" name="Rectangle: Rounded Corners 4">
            <a:extLst>
              <a:ext uri="{FF2B5EF4-FFF2-40B4-BE49-F238E27FC236}">
                <a16:creationId xmlns:a16="http://schemas.microsoft.com/office/drawing/2014/main" id="{74B4E562-F6F3-B29D-2B84-A02BD065CE34}"/>
              </a:ext>
            </a:extLst>
          </p:cNvPr>
          <p:cNvSpPr txBox="1"/>
          <p:nvPr/>
        </p:nvSpPr>
        <p:spPr>
          <a:xfrm>
            <a:off x="1485900" y="279256"/>
            <a:ext cx="9220200" cy="577743"/>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lvl="0" algn="ctr" defTabSz="1200150">
              <a:lnSpc>
                <a:spcPct val="90000"/>
              </a:lnSpc>
              <a:spcBef>
                <a:spcPct val="0"/>
              </a:spcBef>
              <a:spcAft>
                <a:spcPct val="35000"/>
              </a:spcAft>
            </a:pPr>
            <a:r>
              <a:rPr lang="en-US" sz="4000" b="1">
                <a:ln>
                  <a:solidFill>
                    <a:schemeClr val="accent6">
                      <a:lumMod val="50000"/>
                    </a:schemeClr>
                  </a:solidFill>
                </a:ln>
                <a:solidFill>
                  <a:schemeClr val="accent6">
                    <a:lumMod val="50000"/>
                  </a:schemeClr>
                </a:solidFill>
                <a:latin typeface="+mj-lt"/>
                <a:cs typeface="Times New Roman" panose="02020603050405020304" pitchFamily="18" charset="0"/>
              </a:rPr>
              <a:t>Common Compliance Issues - Files</a:t>
            </a:r>
            <a:endParaRPr lang="en-US" sz="4000" b="1" kern="1200">
              <a:ln>
                <a:solidFill>
                  <a:schemeClr val="accent6">
                    <a:lumMod val="50000"/>
                  </a:schemeClr>
                </a:solidFill>
              </a:ln>
              <a:solidFill>
                <a:schemeClr val="accent6">
                  <a:lumMod val="50000"/>
                </a:schemeClr>
              </a:solidFill>
              <a:latin typeface="+mj-lt"/>
              <a:cs typeface="Times New Roman" panose="02020603050405020304" pitchFamily="18" charset="0"/>
            </a:endParaRPr>
          </a:p>
        </p:txBody>
      </p:sp>
      <p:grpSp>
        <p:nvGrpSpPr>
          <p:cNvPr id="3" name="Group 2">
            <a:extLst>
              <a:ext uri="{FF2B5EF4-FFF2-40B4-BE49-F238E27FC236}">
                <a16:creationId xmlns:a16="http://schemas.microsoft.com/office/drawing/2014/main" id="{1D86906E-6C76-9FEC-0298-10E558688F5F}"/>
              </a:ext>
            </a:extLst>
          </p:cNvPr>
          <p:cNvGrpSpPr/>
          <p:nvPr/>
        </p:nvGrpSpPr>
        <p:grpSpPr>
          <a:xfrm>
            <a:off x="358694" y="1515247"/>
            <a:ext cx="5938412" cy="4774625"/>
            <a:chOff x="404876" y="3565694"/>
            <a:chExt cx="6104595" cy="2617628"/>
          </a:xfrm>
        </p:grpSpPr>
        <p:sp>
          <p:nvSpPr>
            <p:cNvPr id="7" name="Freeform: Shape 6">
              <a:extLst>
                <a:ext uri="{FF2B5EF4-FFF2-40B4-BE49-F238E27FC236}">
                  <a16:creationId xmlns:a16="http://schemas.microsoft.com/office/drawing/2014/main" id="{F927DB8A-0FFB-618B-A8F4-03E9EAD2BB01}"/>
                </a:ext>
              </a:extLst>
            </p:cNvPr>
            <p:cNvSpPr/>
            <p:nvPr/>
          </p:nvSpPr>
          <p:spPr>
            <a:xfrm>
              <a:off x="404876" y="3746932"/>
              <a:ext cx="6104595" cy="2436390"/>
            </a:xfrm>
            <a:custGeom>
              <a:avLst/>
              <a:gdLst>
                <a:gd name="connsiteX0" fmla="*/ 0 w 6104595"/>
                <a:gd name="connsiteY0" fmla="*/ 0 h 2835000"/>
                <a:gd name="connsiteX1" fmla="*/ 6104595 w 6104595"/>
                <a:gd name="connsiteY1" fmla="*/ 0 h 2835000"/>
                <a:gd name="connsiteX2" fmla="*/ 6104595 w 6104595"/>
                <a:gd name="connsiteY2" fmla="*/ 2835000 h 2835000"/>
                <a:gd name="connsiteX3" fmla="*/ 0 w 6104595"/>
                <a:gd name="connsiteY3" fmla="*/ 2835000 h 2835000"/>
                <a:gd name="connsiteX4" fmla="*/ 0 w 6104595"/>
                <a:gd name="connsiteY4" fmla="*/ 0 h 283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4595" h="2835000">
                  <a:moveTo>
                    <a:pt x="0" y="0"/>
                  </a:moveTo>
                  <a:lnTo>
                    <a:pt x="6104595" y="0"/>
                  </a:lnTo>
                  <a:lnTo>
                    <a:pt x="6104595" y="2835000"/>
                  </a:lnTo>
                  <a:lnTo>
                    <a:pt x="0" y="2835000"/>
                  </a:lnTo>
                  <a:lnTo>
                    <a:pt x="0" y="0"/>
                  </a:lnTo>
                  <a:close/>
                </a:path>
              </a:pathLst>
            </a:custGeom>
            <a:ln>
              <a:solidFill>
                <a:schemeClr val="accent6">
                  <a:lumMod val="75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73784" tIns="374904" rIns="473784" bIns="128016" numCol="1" spcCol="1270" anchor="t" anchorCtr="0">
              <a:noAutofit/>
            </a:bodyPr>
            <a:lstStyle/>
            <a:p>
              <a:pPr marL="171450" lvl="1" indent="-171450" algn="l" defTabSz="800100">
                <a:lnSpc>
                  <a:spcPct val="150000"/>
                </a:lnSpc>
                <a:spcBef>
                  <a:spcPct val="0"/>
                </a:spcBef>
                <a:spcAft>
                  <a:spcPct val="15000"/>
                </a:spcAft>
                <a:buFont typeface="Wingdings" panose="05000000000000000000" pitchFamily="2" charset="2"/>
                <a:buChar char="§"/>
              </a:pPr>
              <a:r>
                <a:rPr lang="en-US" sz="1800" kern="1200">
                  <a:solidFill>
                    <a:schemeClr val="accent6">
                      <a:lumMod val="50000"/>
                    </a:schemeClr>
                  </a:solidFill>
                </a:rPr>
                <a:t>Resumes (Does Not Meet Minimum Requirements)</a:t>
              </a:r>
            </a:p>
            <a:p>
              <a:pPr marL="171450" lvl="1" indent="-171450" algn="l" defTabSz="800100">
                <a:lnSpc>
                  <a:spcPct val="150000"/>
                </a:lnSpc>
                <a:spcBef>
                  <a:spcPct val="0"/>
                </a:spcBef>
                <a:spcAft>
                  <a:spcPct val="15000"/>
                </a:spcAft>
                <a:buFont typeface="Wingdings" panose="05000000000000000000" pitchFamily="2" charset="2"/>
                <a:buChar char="§"/>
              </a:pPr>
              <a:r>
                <a:rPr lang="en-US" sz="1800" kern="1200">
                  <a:solidFill>
                    <a:schemeClr val="accent6">
                      <a:lumMod val="50000"/>
                    </a:schemeClr>
                  </a:solidFill>
                </a:rPr>
                <a:t>OIG and Nurse Aide Registry Checks Expired</a:t>
              </a:r>
            </a:p>
            <a:p>
              <a:pPr marL="171450" lvl="1" indent="-171450" algn="l" defTabSz="800100">
                <a:lnSpc>
                  <a:spcPct val="150000"/>
                </a:lnSpc>
                <a:spcBef>
                  <a:spcPct val="0"/>
                </a:spcBef>
                <a:spcAft>
                  <a:spcPct val="15000"/>
                </a:spcAft>
                <a:buFont typeface="Wingdings" panose="05000000000000000000" pitchFamily="2" charset="2"/>
                <a:buChar char="§"/>
              </a:pPr>
              <a:r>
                <a:rPr lang="en-US" sz="1800" kern="1200">
                  <a:solidFill>
                    <a:schemeClr val="accent6">
                      <a:lumMod val="50000"/>
                    </a:schemeClr>
                  </a:solidFill>
                </a:rPr>
                <a:t>Background Checks Expired</a:t>
              </a:r>
            </a:p>
            <a:p>
              <a:pPr marL="171450" lvl="1" indent="-171450" algn="l" defTabSz="800100">
                <a:lnSpc>
                  <a:spcPct val="150000"/>
                </a:lnSpc>
                <a:spcBef>
                  <a:spcPct val="0"/>
                </a:spcBef>
                <a:spcAft>
                  <a:spcPct val="15000"/>
                </a:spcAft>
                <a:buFont typeface="Wingdings" panose="05000000000000000000" pitchFamily="2" charset="2"/>
                <a:buChar char="§"/>
              </a:pPr>
              <a:r>
                <a:rPr lang="en-US" sz="1800" kern="1200">
                  <a:solidFill>
                    <a:schemeClr val="accent6">
                      <a:lumMod val="50000"/>
                    </a:schemeClr>
                  </a:solidFill>
                </a:rPr>
                <a:t>Incomplete Training</a:t>
              </a:r>
            </a:p>
            <a:p>
              <a:pPr marL="171450" lvl="1" indent="-171450" algn="l" defTabSz="800100">
                <a:lnSpc>
                  <a:spcPct val="150000"/>
                </a:lnSpc>
                <a:spcBef>
                  <a:spcPct val="0"/>
                </a:spcBef>
                <a:spcAft>
                  <a:spcPct val="15000"/>
                </a:spcAft>
                <a:buFont typeface="Wingdings" panose="05000000000000000000" pitchFamily="2" charset="2"/>
                <a:buChar char="§"/>
              </a:pPr>
              <a:r>
                <a:rPr lang="en-US" sz="1800" kern="1200">
                  <a:solidFill>
                    <a:schemeClr val="accent6">
                      <a:lumMod val="50000"/>
                    </a:schemeClr>
                  </a:solidFill>
                </a:rPr>
                <a:t>No Staff Orientation Upon Hire</a:t>
              </a:r>
            </a:p>
            <a:p>
              <a:pPr marL="171450" lvl="1" indent="-171450" algn="l" defTabSz="800100">
                <a:lnSpc>
                  <a:spcPct val="150000"/>
                </a:lnSpc>
                <a:spcBef>
                  <a:spcPct val="0"/>
                </a:spcBef>
                <a:spcAft>
                  <a:spcPct val="15000"/>
                </a:spcAft>
                <a:buFont typeface="Wingdings" panose="05000000000000000000" pitchFamily="2" charset="2"/>
                <a:buChar char="§"/>
              </a:pPr>
              <a:r>
                <a:rPr lang="en-US" sz="1800" kern="1200">
                  <a:solidFill>
                    <a:schemeClr val="accent6">
                      <a:lumMod val="50000"/>
                    </a:schemeClr>
                  </a:solidFill>
                </a:rPr>
                <a:t>No Social Media Confidentiality Agreement</a:t>
              </a:r>
            </a:p>
            <a:p>
              <a:pPr marL="171450" lvl="1" indent="-171450" algn="l" defTabSz="800100">
                <a:lnSpc>
                  <a:spcPct val="150000"/>
                </a:lnSpc>
                <a:spcBef>
                  <a:spcPct val="0"/>
                </a:spcBef>
                <a:spcAft>
                  <a:spcPct val="15000"/>
                </a:spcAft>
                <a:buFont typeface="Wingdings" panose="05000000000000000000" pitchFamily="2" charset="2"/>
                <a:buChar char="§"/>
              </a:pPr>
              <a:r>
                <a:rPr lang="en-US" sz="1800" kern="1200">
                  <a:solidFill>
                    <a:schemeClr val="accent6">
                      <a:lumMod val="50000"/>
                    </a:schemeClr>
                  </a:solidFill>
                </a:rPr>
                <a:t>Inappropriate Ratio of Supervisors to DCWs</a:t>
              </a:r>
            </a:p>
            <a:p>
              <a:pPr marL="171450" lvl="1" indent="-171450" algn="l" defTabSz="800100">
                <a:lnSpc>
                  <a:spcPct val="150000"/>
                </a:lnSpc>
                <a:spcBef>
                  <a:spcPct val="0"/>
                </a:spcBef>
                <a:spcAft>
                  <a:spcPct val="15000"/>
                </a:spcAft>
                <a:buFont typeface="Wingdings" panose="05000000000000000000" pitchFamily="2" charset="2"/>
                <a:buChar char="§"/>
              </a:pPr>
              <a:r>
                <a:rPr lang="en-US" sz="1800" kern="1200">
                  <a:solidFill>
                    <a:schemeClr val="accent6">
                      <a:lumMod val="50000"/>
                    </a:schemeClr>
                  </a:solidFill>
                </a:rPr>
                <a:t>Missing Valid State IDs</a:t>
              </a:r>
            </a:p>
          </p:txBody>
        </p:sp>
        <p:sp>
          <p:nvSpPr>
            <p:cNvPr id="8" name="Freeform: Shape 7">
              <a:extLst>
                <a:ext uri="{FF2B5EF4-FFF2-40B4-BE49-F238E27FC236}">
                  <a16:creationId xmlns:a16="http://schemas.microsoft.com/office/drawing/2014/main" id="{FA5C3B23-824E-04D7-29FB-4A4DE3145923}"/>
                </a:ext>
              </a:extLst>
            </p:cNvPr>
            <p:cNvSpPr/>
            <p:nvPr/>
          </p:nvSpPr>
          <p:spPr>
            <a:xfrm>
              <a:off x="619666" y="3565694"/>
              <a:ext cx="4273217" cy="362475"/>
            </a:xfrm>
            <a:custGeom>
              <a:avLst/>
              <a:gdLst>
                <a:gd name="connsiteX0" fmla="*/ 0 w 4273217"/>
                <a:gd name="connsiteY0" fmla="*/ 88562 h 531360"/>
                <a:gd name="connsiteX1" fmla="*/ 88562 w 4273217"/>
                <a:gd name="connsiteY1" fmla="*/ 0 h 531360"/>
                <a:gd name="connsiteX2" fmla="*/ 4184655 w 4273217"/>
                <a:gd name="connsiteY2" fmla="*/ 0 h 531360"/>
                <a:gd name="connsiteX3" fmla="*/ 4273217 w 4273217"/>
                <a:gd name="connsiteY3" fmla="*/ 88562 h 531360"/>
                <a:gd name="connsiteX4" fmla="*/ 4273217 w 4273217"/>
                <a:gd name="connsiteY4" fmla="*/ 442798 h 531360"/>
                <a:gd name="connsiteX5" fmla="*/ 4184655 w 4273217"/>
                <a:gd name="connsiteY5" fmla="*/ 531360 h 531360"/>
                <a:gd name="connsiteX6" fmla="*/ 88562 w 4273217"/>
                <a:gd name="connsiteY6" fmla="*/ 531360 h 531360"/>
                <a:gd name="connsiteX7" fmla="*/ 0 w 4273217"/>
                <a:gd name="connsiteY7" fmla="*/ 442798 h 531360"/>
                <a:gd name="connsiteX8" fmla="*/ 0 w 4273217"/>
                <a:gd name="connsiteY8" fmla="*/ 88562 h 53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3217" h="531360">
                  <a:moveTo>
                    <a:pt x="0" y="88562"/>
                  </a:moveTo>
                  <a:cubicBezTo>
                    <a:pt x="0" y="39651"/>
                    <a:pt x="39651" y="0"/>
                    <a:pt x="88562" y="0"/>
                  </a:cubicBezTo>
                  <a:lnTo>
                    <a:pt x="4184655" y="0"/>
                  </a:lnTo>
                  <a:cubicBezTo>
                    <a:pt x="4233566" y="0"/>
                    <a:pt x="4273217" y="39651"/>
                    <a:pt x="4273217" y="88562"/>
                  </a:cubicBezTo>
                  <a:lnTo>
                    <a:pt x="4273217" y="442798"/>
                  </a:lnTo>
                  <a:cubicBezTo>
                    <a:pt x="4273217" y="491709"/>
                    <a:pt x="4233566" y="531360"/>
                    <a:pt x="4184655" y="531360"/>
                  </a:cubicBezTo>
                  <a:lnTo>
                    <a:pt x="88562" y="531360"/>
                  </a:lnTo>
                  <a:cubicBezTo>
                    <a:pt x="39651" y="531360"/>
                    <a:pt x="0" y="491709"/>
                    <a:pt x="0" y="442798"/>
                  </a:cubicBezTo>
                  <a:lnTo>
                    <a:pt x="0" y="88562"/>
                  </a:lnTo>
                  <a:close/>
                </a:path>
              </a:pathLst>
            </a:custGeom>
            <a:solidFill>
              <a:schemeClr val="accent6">
                <a:lumMod val="75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7456" tIns="25939" rIns="187456" bIns="25939" numCol="1" spcCol="1270" anchor="ctr" anchorCtr="0">
              <a:noAutofit/>
            </a:bodyPr>
            <a:lstStyle/>
            <a:p>
              <a:pPr marL="0" lvl="0" indent="0" algn="l" defTabSz="800100">
                <a:lnSpc>
                  <a:spcPct val="90000"/>
                </a:lnSpc>
                <a:spcBef>
                  <a:spcPct val="0"/>
                </a:spcBef>
                <a:spcAft>
                  <a:spcPct val="35000"/>
                </a:spcAft>
                <a:buNone/>
              </a:pPr>
              <a:r>
                <a:rPr lang="en-US" sz="1800" b="1" kern="1200"/>
                <a:t>Staff</a:t>
              </a:r>
              <a:endParaRPr lang="en-US" sz="1800" kern="1200"/>
            </a:p>
          </p:txBody>
        </p:sp>
      </p:grpSp>
      <p:pic>
        <p:nvPicPr>
          <p:cNvPr id="2" name="More Info pic">
            <a:extLst>
              <a:ext uri="{FF2B5EF4-FFF2-40B4-BE49-F238E27FC236}">
                <a16:creationId xmlns:a16="http://schemas.microsoft.com/office/drawing/2014/main" id="{17B9C666-450E-80D6-EE96-3938423F0DBE}"/>
              </a:ext>
            </a:extLst>
          </p:cNvPr>
          <p:cNvPicPr>
            <a:picLocks noChangeAspect="1"/>
          </p:cNvPicPr>
          <p:nvPr/>
        </p:nvPicPr>
        <p:blipFill>
          <a:blip r:embed="rId3"/>
          <a:stretch>
            <a:fillRect/>
          </a:stretch>
        </p:blipFill>
        <p:spPr>
          <a:xfrm>
            <a:off x="10366737" y="136525"/>
            <a:ext cx="1588298" cy="868767"/>
          </a:xfrm>
          <a:prstGeom prst="rect">
            <a:avLst/>
          </a:prstGeom>
        </p:spPr>
      </p:pic>
      <p:sp>
        <p:nvSpPr>
          <p:cNvPr id="6" name="Date Placeholder 5">
            <a:extLst>
              <a:ext uri="{FF2B5EF4-FFF2-40B4-BE49-F238E27FC236}">
                <a16:creationId xmlns:a16="http://schemas.microsoft.com/office/drawing/2014/main" id="{D722ABAD-7AD7-AA1F-25CA-FA2E1F2A3008}"/>
              </a:ext>
            </a:extLst>
          </p:cNvPr>
          <p:cNvSpPr>
            <a:spLocks noGrp="1"/>
          </p:cNvSpPr>
          <p:nvPr>
            <p:ph type="dt" sz="half" idx="10"/>
          </p:nvPr>
        </p:nvSpPr>
        <p:spPr/>
        <p:txBody>
          <a:bodyPr/>
          <a:lstStyle/>
          <a:p>
            <a:r>
              <a:rPr lang="en-US"/>
              <a:t>7/21/2026</a:t>
            </a:r>
          </a:p>
        </p:txBody>
      </p:sp>
      <p:grpSp>
        <p:nvGrpSpPr>
          <p:cNvPr id="10" name="Group 9">
            <a:extLst>
              <a:ext uri="{FF2B5EF4-FFF2-40B4-BE49-F238E27FC236}">
                <a16:creationId xmlns:a16="http://schemas.microsoft.com/office/drawing/2014/main" id="{E007A9F6-C44A-F03E-D5E3-9CD53FA6E8ED}"/>
              </a:ext>
            </a:extLst>
          </p:cNvPr>
          <p:cNvGrpSpPr/>
          <p:nvPr/>
        </p:nvGrpSpPr>
        <p:grpSpPr>
          <a:xfrm>
            <a:off x="7060076" y="1582038"/>
            <a:ext cx="4749956" cy="4707834"/>
            <a:chOff x="404876" y="3565694"/>
            <a:chExt cx="6104595" cy="2617628"/>
          </a:xfrm>
        </p:grpSpPr>
        <p:sp>
          <p:nvSpPr>
            <p:cNvPr id="11" name="Freeform: Shape 10">
              <a:extLst>
                <a:ext uri="{FF2B5EF4-FFF2-40B4-BE49-F238E27FC236}">
                  <a16:creationId xmlns:a16="http://schemas.microsoft.com/office/drawing/2014/main" id="{AC70EC9E-5B1C-F210-9B81-3AE0566C4198}"/>
                </a:ext>
              </a:extLst>
            </p:cNvPr>
            <p:cNvSpPr/>
            <p:nvPr/>
          </p:nvSpPr>
          <p:spPr>
            <a:xfrm>
              <a:off x="404876" y="3746932"/>
              <a:ext cx="6104595" cy="2436390"/>
            </a:xfrm>
            <a:custGeom>
              <a:avLst/>
              <a:gdLst>
                <a:gd name="connsiteX0" fmla="*/ 0 w 6104595"/>
                <a:gd name="connsiteY0" fmla="*/ 0 h 2835000"/>
                <a:gd name="connsiteX1" fmla="*/ 6104595 w 6104595"/>
                <a:gd name="connsiteY1" fmla="*/ 0 h 2835000"/>
                <a:gd name="connsiteX2" fmla="*/ 6104595 w 6104595"/>
                <a:gd name="connsiteY2" fmla="*/ 2835000 h 2835000"/>
                <a:gd name="connsiteX3" fmla="*/ 0 w 6104595"/>
                <a:gd name="connsiteY3" fmla="*/ 2835000 h 2835000"/>
                <a:gd name="connsiteX4" fmla="*/ 0 w 6104595"/>
                <a:gd name="connsiteY4" fmla="*/ 0 h 283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4595" h="2835000">
                  <a:moveTo>
                    <a:pt x="0" y="0"/>
                  </a:moveTo>
                  <a:lnTo>
                    <a:pt x="6104595" y="0"/>
                  </a:lnTo>
                  <a:lnTo>
                    <a:pt x="6104595" y="2835000"/>
                  </a:lnTo>
                  <a:lnTo>
                    <a:pt x="0" y="2835000"/>
                  </a:lnTo>
                  <a:lnTo>
                    <a:pt x="0" y="0"/>
                  </a:lnTo>
                  <a:close/>
                </a:path>
              </a:pathLst>
            </a:custGeom>
            <a:ln>
              <a:solidFill>
                <a:schemeClr val="accent6">
                  <a:lumMod val="75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73784" tIns="374904" rIns="473784" bIns="128016" numCol="1" spcCol="1270" anchor="t" anchorCtr="0">
              <a:noAutofit/>
            </a:bodyPr>
            <a:lstStyle/>
            <a:p>
              <a:pPr marL="171450" lvl="1" indent="-171450" algn="l" defTabSz="800100">
                <a:lnSpc>
                  <a:spcPct val="150000"/>
                </a:lnSpc>
                <a:spcBef>
                  <a:spcPct val="0"/>
                </a:spcBef>
                <a:spcAft>
                  <a:spcPct val="15000"/>
                </a:spcAft>
                <a:buFont typeface="Wingdings" panose="05000000000000000000" pitchFamily="2" charset="2"/>
                <a:buChar char="§"/>
              </a:pPr>
              <a:r>
                <a:rPr lang="en-US">
                  <a:solidFill>
                    <a:schemeClr val="accent6">
                      <a:lumMod val="50000"/>
                    </a:schemeClr>
                  </a:solidFill>
                </a:rPr>
                <a:t>PSS (Current and Previous) Not on File</a:t>
              </a:r>
            </a:p>
            <a:p>
              <a:pPr marL="171450" lvl="1" indent="-171450" defTabSz="800100">
                <a:lnSpc>
                  <a:spcPct val="150000"/>
                </a:lnSpc>
                <a:spcBef>
                  <a:spcPct val="0"/>
                </a:spcBef>
                <a:spcAft>
                  <a:spcPct val="15000"/>
                </a:spcAft>
                <a:buFont typeface="Wingdings" panose="05000000000000000000" pitchFamily="2" charset="2"/>
                <a:buChar char="§"/>
              </a:pPr>
              <a:r>
                <a:rPr lang="en-US" sz="1800">
                  <a:solidFill>
                    <a:schemeClr val="accent6">
                      <a:lumMod val="50000"/>
                    </a:schemeClr>
                  </a:solidFill>
                  <a:ea typeface="Cardo"/>
                  <a:cs typeface="Cardo"/>
                  <a:sym typeface="Cardo"/>
                </a:rPr>
                <a:t>Missing Documentation of Bi-weekly </a:t>
              </a:r>
              <a:r>
                <a:rPr lang="en-US">
                  <a:solidFill>
                    <a:schemeClr val="accent6">
                      <a:lumMod val="50000"/>
                    </a:schemeClr>
                  </a:solidFill>
                  <a:ea typeface="Cardo"/>
                  <a:cs typeface="Cardo"/>
                  <a:sym typeface="Cardo"/>
                </a:rPr>
                <a:t>S</a:t>
              </a:r>
              <a:r>
                <a:rPr lang="en-US" sz="1800">
                  <a:solidFill>
                    <a:schemeClr val="accent6">
                      <a:lumMod val="50000"/>
                    </a:schemeClr>
                  </a:solidFill>
                  <a:ea typeface="Cardo"/>
                  <a:cs typeface="Cardo"/>
                  <a:sym typeface="Cardo"/>
                </a:rPr>
                <a:t>upervisory </a:t>
              </a:r>
              <a:r>
                <a:rPr lang="en-US">
                  <a:solidFill>
                    <a:schemeClr val="accent6">
                      <a:lumMod val="50000"/>
                    </a:schemeClr>
                  </a:solidFill>
                  <a:ea typeface="Cardo"/>
                  <a:cs typeface="Cardo"/>
                  <a:sym typeface="Cardo"/>
                </a:rPr>
                <a:t>V</a:t>
              </a:r>
              <a:r>
                <a:rPr lang="en-US" sz="1800">
                  <a:solidFill>
                    <a:schemeClr val="accent6">
                      <a:lumMod val="50000"/>
                    </a:schemeClr>
                  </a:solidFill>
                  <a:ea typeface="Cardo"/>
                  <a:cs typeface="Cardo"/>
                  <a:sym typeface="Cardo"/>
                </a:rPr>
                <a:t>isits</a:t>
              </a:r>
            </a:p>
            <a:p>
              <a:pPr marL="171450" lvl="1" indent="-171450" defTabSz="800100">
                <a:lnSpc>
                  <a:spcPct val="150000"/>
                </a:lnSpc>
                <a:spcBef>
                  <a:spcPct val="0"/>
                </a:spcBef>
                <a:spcAft>
                  <a:spcPct val="15000"/>
                </a:spcAft>
                <a:buFont typeface="Wingdings" panose="05000000000000000000" pitchFamily="2" charset="2"/>
                <a:buChar char="§"/>
              </a:pPr>
              <a:r>
                <a:rPr lang="en-US">
                  <a:solidFill>
                    <a:schemeClr val="accent6">
                      <a:lumMod val="50000"/>
                    </a:schemeClr>
                  </a:solidFill>
                  <a:sym typeface="Cardo"/>
                </a:rPr>
                <a:t>Incident Reports Not Recorded</a:t>
              </a:r>
              <a:endParaRPr lang="en-US">
                <a:solidFill>
                  <a:schemeClr val="accent6">
                    <a:lumMod val="50000"/>
                  </a:schemeClr>
                </a:solidFill>
              </a:endParaRPr>
            </a:p>
            <a:p>
              <a:pPr marL="171450" lvl="1" indent="-171450" algn="l" defTabSz="800100">
                <a:lnSpc>
                  <a:spcPct val="150000"/>
                </a:lnSpc>
                <a:spcBef>
                  <a:spcPct val="0"/>
                </a:spcBef>
                <a:spcAft>
                  <a:spcPct val="15000"/>
                </a:spcAft>
                <a:buFont typeface="Wingdings" panose="05000000000000000000" pitchFamily="2" charset="2"/>
                <a:buChar char="§"/>
              </a:pPr>
              <a:endParaRPr lang="en-US">
                <a:solidFill>
                  <a:schemeClr val="accent6">
                    <a:lumMod val="50000"/>
                  </a:schemeClr>
                </a:solidFill>
              </a:endParaRPr>
            </a:p>
            <a:p>
              <a:pPr marL="171450" lvl="1" indent="-171450" algn="l" defTabSz="800100">
                <a:lnSpc>
                  <a:spcPct val="150000"/>
                </a:lnSpc>
                <a:spcBef>
                  <a:spcPct val="0"/>
                </a:spcBef>
                <a:spcAft>
                  <a:spcPct val="15000"/>
                </a:spcAft>
                <a:buFont typeface="Wingdings" panose="05000000000000000000" pitchFamily="2" charset="2"/>
                <a:buChar char="§"/>
              </a:pPr>
              <a:endParaRPr lang="en-US" sz="1800" kern="1200">
                <a:solidFill>
                  <a:schemeClr val="accent6">
                    <a:lumMod val="50000"/>
                  </a:schemeClr>
                </a:solidFill>
              </a:endParaRPr>
            </a:p>
          </p:txBody>
        </p:sp>
        <p:sp>
          <p:nvSpPr>
            <p:cNvPr id="12" name="Freeform: Shape 11">
              <a:extLst>
                <a:ext uri="{FF2B5EF4-FFF2-40B4-BE49-F238E27FC236}">
                  <a16:creationId xmlns:a16="http://schemas.microsoft.com/office/drawing/2014/main" id="{57F5F9B7-5F23-5F58-EBBA-90B91C112C31}"/>
                </a:ext>
              </a:extLst>
            </p:cNvPr>
            <p:cNvSpPr/>
            <p:nvPr/>
          </p:nvSpPr>
          <p:spPr>
            <a:xfrm>
              <a:off x="619666" y="3565694"/>
              <a:ext cx="4273217" cy="362475"/>
            </a:xfrm>
            <a:custGeom>
              <a:avLst/>
              <a:gdLst>
                <a:gd name="connsiteX0" fmla="*/ 0 w 4273217"/>
                <a:gd name="connsiteY0" fmla="*/ 88562 h 531360"/>
                <a:gd name="connsiteX1" fmla="*/ 88562 w 4273217"/>
                <a:gd name="connsiteY1" fmla="*/ 0 h 531360"/>
                <a:gd name="connsiteX2" fmla="*/ 4184655 w 4273217"/>
                <a:gd name="connsiteY2" fmla="*/ 0 h 531360"/>
                <a:gd name="connsiteX3" fmla="*/ 4273217 w 4273217"/>
                <a:gd name="connsiteY3" fmla="*/ 88562 h 531360"/>
                <a:gd name="connsiteX4" fmla="*/ 4273217 w 4273217"/>
                <a:gd name="connsiteY4" fmla="*/ 442798 h 531360"/>
                <a:gd name="connsiteX5" fmla="*/ 4184655 w 4273217"/>
                <a:gd name="connsiteY5" fmla="*/ 531360 h 531360"/>
                <a:gd name="connsiteX6" fmla="*/ 88562 w 4273217"/>
                <a:gd name="connsiteY6" fmla="*/ 531360 h 531360"/>
                <a:gd name="connsiteX7" fmla="*/ 0 w 4273217"/>
                <a:gd name="connsiteY7" fmla="*/ 442798 h 531360"/>
                <a:gd name="connsiteX8" fmla="*/ 0 w 4273217"/>
                <a:gd name="connsiteY8" fmla="*/ 88562 h 53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3217" h="531360">
                  <a:moveTo>
                    <a:pt x="0" y="88562"/>
                  </a:moveTo>
                  <a:cubicBezTo>
                    <a:pt x="0" y="39651"/>
                    <a:pt x="39651" y="0"/>
                    <a:pt x="88562" y="0"/>
                  </a:cubicBezTo>
                  <a:lnTo>
                    <a:pt x="4184655" y="0"/>
                  </a:lnTo>
                  <a:cubicBezTo>
                    <a:pt x="4233566" y="0"/>
                    <a:pt x="4273217" y="39651"/>
                    <a:pt x="4273217" y="88562"/>
                  </a:cubicBezTo>
                  <a:lnTo>
                    <a:pt x="4273217" y="442798"/>
                  </a:lnTo>
                  <a:cubicBezTo>
                    <a:pt x="4273217" y="491709"/>
                    <a:pt x="4233566" y="531360"/>
                    <a:pt x="4184655" y="531360"/>
                  </a:cubicBezTo>
                  <a:lnTo>
                    <a:pt x="88562" y="531360"/>
                  </a:lnTo>
                  <a:cubicBezTo>
                    <a:pt x="39651" y="531360"/>
                    <a:pt x="0" y="491709"/>
                    <a:pt x="0" y="442798"/>
                  </a:cubicBezTo>
                  <a:lnTo>
                    <a:pt x="0" y="88562"/>
                  </a:lnTo>
                  <a:close/>
                </a:path>
              </a:pathLst>
            </a:custGeom>
            <a:solidFill>
              <a:schemeClr val="accent6">
                <a:lumMod val="75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7456" tIns="25939" rIns="187456" bIns="25939" numCol="1" spcCol="1270" anchor="ctr" anchorCtr="0">
              <a:noAutofit/>
            </a:bodyPr>
            <a:lstStyle/>
            <a:p>
              <a:pPr marL="0" lvl="0" indent="0" algn="l" defTabSz="800100">
                <a:lnSpc>
                  <a:spcPct val="90000"/>
                </a:lnSpc>
                <a:spcBef>
                  <a:spcPct val="0"/>
                </a:spcBef>
                <a:spcAft>
                  <a:spcPct val="35000"/>
                </a:spcAft>
                <a:buNone/>
              </a:pPr>
              <a:r>
                <a:rPr lang="en-US" sz="1800" b="1" kern="1200"/>
                <a:t>Beneficiary</a:t>
              </a:r>
              <a:endParaRPr lang="en-US" sz="1800" kern="1200"/>
            </a:p>
          </p:txBody>
        </p:sp>
      </p:grpSp>
      <p:sp>
        <p:nvSpPr>
          <p:cNvPr id="5" name="Rectangle: Rounded Corners 4">
            <a:extLst>
              <a:ext uri="{FF2B5EF4-FFF2-40B4-BE49-F238E27FC236}">
                <a16:creationId xmlns:a16="http://schemas.microsoft.com/office/drawing/2014/main" id="{7F19F4D4-E593-6914-6B46-32739503618C}"/>
              </a:ext>
            </a:extLst>
          </p:cNvPr>
          <p:cNvSpPr/>
          <p:nvPr/>
        </p:nvSpPr>
        <p:spPr>
          <a:xfrm>
            <a:off x="4871380" y="2056290"/>
            <a:ext cx="5799551" cy="3605353"/>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Font typeface="Wingdings" panose="05000000000000000000" pitchFamily="2" charset="2"/>
              <a:buNone/>
            </a:pPr>
            <a:r>
              <a:rPr lang="en-US">
                <a:latin typeface="+mj-lt"/>
              </a:rPr>
              <a:t>Common compliance issues for files may be easily fixed by ensuring that the Employee File Checklist </a:t>
            </a:r>
            <a:r>
              <a:rPr lang="en-US"/>
              <a:t>or Participant File Checklist </a:t>
            </a:r>
            <a:r>
              <a:rPr lang="en-US">
                <a:latin typeface="+mj-lt"/>
              </a:rPr>
              <a:t>has been updated by the Compliance Officer.  </a:t>
            </a:r>
          </a:p>
          <a:p>
            <a:pPr>
              <a:buFont typeface="Wingdings" panose="05000000000000000000" pitchFamily="2" charset="2"/>
              <a:buNone/>
            </a:pPr>
            <a:r>
              <a:rPr lang="en-US">
                <a:latin typeface="+mj-lt"/>
              </a:rPr>
              <a:t>The Employee File Checklist has a section specifically for listing dates that the files submitted by the employees have been completed.  If the Employee File Checklist has accurately been maintained, common issues of incomplete resumes, expired OIG/NAAR check, expired background check and the like will be non-existent.</a:t>
            </a:r>
          </a:p>
        </p:txBody>
      </p:sp>
      <p:sp>
        <p:nvSpPr>
          <p:cNvPr id="16" name="Slide Number Placeholder 15">
            <a:extLst>
              <a:ext uri="{FF2B5EF4-FFF2-40B4-BE49-F238E27FC236}">
                <a16:creationId xmlns:a16="http://schemas.microsoft.com/office/drawing/2014/main" id="{6AA98EF1-20AE-BE49-BD4C-E3E1E6749B46}"/>
              </a:ext>
            </a:extLst>
          </p:cNvPr>
          <p:cNvSpPr>
            <a:spLocks noGrp="1"/>
          </p:cNvSpPr>
          <p:nvPr>
            <p:ph type="sldNum" sz="quarter" idx="12"/>
          </p:nvPr>
        </p:nvSpPr>
        <p:spPr/>
        <p:txBody>
          <a:bodyPr/>
          <a:lstStyle/>
          <a:p>
            <a:fld id="{48FD3572-B86B-4083-B953-5D27BE9E57C8}" type="slidenum">
              <a:rPr lang="en-US" smtClean="0"/>
              <a:t>48</a:t>
            </a:fld>
            <a:endParaRPr lang="en-US"/>
          </a:p>
        </p:txBody>
      </p:sp>
      <p:pic>
        <p:nvPicPr>
          <p:cNvPr id="4" name="Picture 3">
            <a:extLst>
              <a:ext uri="{FF2B5EF4-FFF2-40B4-BE49-F238E27FC236}">
                <a16:creationId xmlns:a16="http://schemas.microsoft.com/office/drawing/2014/main" id="{C634EE1E-3266-667B-EF07-C953F14530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68332" cy="96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3899582"/>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5" grpId="0" animBg="1"/>
      <p:bldP spid="5" grpId="1"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E4CC5-2484-CAB7-F1B6-9EA7D3BA6314}"/>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50302A68-17C9-D9AA-22B2-A747CFBEEB17}"/>
              </a:ext>
            </a:extLst>
          </p:cNvPr>
          <p:cNvPicPr>
            <a:picLocks noChangeAspect="1"/>
          </p:cNvPicPr>
          <p:nvPr/>
        </p:nvPicPr>
        <p:blipFill>
          <a:blip r:embed="rId3"/>
          <a:stretch>
            <a:fillRect/>
          </a:stretch>
        </p:blipFill>
        <p:spPr>
          <a:xfrm>
            <a:off x="7026520" y="100305"/>
            <a:ext cx="4876243" cy="5257590"/>
          </a:xfrm>
          <a:prstGeom prst="rect">
            <a:avLst/>
          </a:prstGeom>
        </p:spPr>
      </p:pic>
      <p:sp>
        <p:nvSpPr>
          <p:cNvPr id="9" name="Rectangle: Rounded Corners 4">
            <a:extLst>
              <a:ext uri="{FF2B5EF4-FFF2-40B4-BE49-F238E27FC236}">
                <a16:creationId xmlns:a16="http://schemas.microsoft.com/office/drawing/2014/main" id="{357CC003-86AC-644B-8EEC-EDEC8F8BFCA7}"/>
              </a:ext>
            </a:extLst>
          </p:cNvPr>
          <p:cNvSpPr txBox="1"/>
          <p:nvPr/>
        </p:nvSpPr>
        <p:spPr>
          <a:xfrm>
            <a:off x="79470" y="563205"/>
            <a:ext cx="6784702" cy="577743"/>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US" sz="4000" b="1">
                <a:solidFill>
                  <a:schemeClr val="accent6">
                    <a:lumMod val="50000"/>
                  </a:schemeClr>
                </a:solidFill>
                <a:latin typeface="+mj-lt"/>
                <a:cs typeface="Times New Roman" panose="02020603050405020304" pitchFamily="18" charset="0"/>
              </a:rPr>
              <a:t>Agency Files: Qualifying Relative DCW Questionnaire</a:t>
            </a:r>
            <a:endParaRPr lang="en-US" sz="4000" b="1" kern="1200">
              <a:solidFill>
                <a:schemeClr val="accent6">
                  <a:lumMod val="50000"/>
                </a:schemeClr>
              </a:solidFill>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70492E10-9A37-0898-C861-67405ACBB658}"/>
              </a:ext>
            </a:extLst>
          </p:cNvPr>
          <p:cNvSpPr txBox="1"/>
          <p:nvPr/>
        </p:nvSpPr>
        <p:spPr>
          <a:xfrm>
            <a:off x="79469" y="1463729"/>
            <a:ext cx="6784703" cy="4892621"/>
          </a:xfrm>
          <a:prstGeom prst="rect">
            <a:avLst/>
          </a:prstGeom>
          <a:noFill/>
        </p:spPr>
        <p:txBody>
          <a:bodyPr wrap="square" rtlCol="0">
            <a:spAutoFit/>
          </a:bodyPr>
          <a:lstStyle/>
          <a:p>
            <a:pPr marL="226696" marR="0" lvl="1" algn="l" rtl="0">
              <a:lnSpc>
                <a:spcPct val="140000"/>
              </a:lnSpc>
              <a:spcBef>
                <a:spcPts val="0"/>
              </a:spcBef>
              <a:spcAft>
                <a:spcPts val="0"/>
              </a:spcAft>
              <a:buClr>
                <a:srgbClr val="000000"/>
              </a:buClr>
              <a:buSzPts val="2100"/>
            </a:pPr>
            <a:r>
              <a:rPr lang="en-US" sz="1400">
                <a:solidFill>
                  <a:schemeClr val="accent6">
                    <a:lumMod val="50000"/>
                  </a:schemeClr>
                </a:solidFill>
              </a:rPr>
              <a:t>The Division of Medicaid may allow payments for furnishing waiver services to non-legally responsible relatives only when the following criteria are met: </a:t>
            </a:r>
          </a:p>
          <a:p>
            <a:pPr marL="226696" marR="0" lvl="1" algn="l" rtl="0">
              <a:lnSpc>
                <a:spcPct val="140000"/>
              </a:lnSpc>
              <a:spcBef>
                <a:spcPts val="0"/>
              </a:spcBef>
              <a:spcAft>
                <a:spcPts val="0"/>
              </a:spcAft>
              <a:buClr>
                <a:srgbClr val="000000"/>
              </a:buClr>
              <a:buSzPts val="2100"/>
            </a:pPr>
            <a:endParaRPr lang="en-US" sz="1400">
              <a:solidFill>
                <a:schemeClr val="accent6">
                  <a:lumMod val="50000"/>
                </a:schemeClr>
              </a:solidFill>
            </a:endParaRPr>
          </a:p>
          <a:p>
            <a:pPr marL="512446" lvl="1" indent="-285750">
              <a:lnSpc>
                <a:spcPct val="140000"/>
              </a:lnSpc>
              <a:buClr>
                <a:srgbClr val="000000"/>
              </a:buClr>
              <a:buSzPts val="2100"/>
              <a:buFont typeface="Wingdings" panose="05000000000000000000" pitchFamily="2" charset="2"/>
              <a:buChar char="§"/>
            </a:pPr>
            <a:r>
              <a:rPr lang="en-US" sz="1400">
                <a:solidFill>
                  <a:schemeClr val="accent6">
                    <a:lumMod val="50000"/>
                  </a:schemeClr>
                </a:solidFill>
              </a:rPr>
              <a:t>The selected relative is a non-legally responsible relative who is at least 18,</a:t>
            </a:r>
          </a:p>
          <a:p>
            <a:pPr marL="512446" lvl="1" indent="-285750">
              <a:lnSpc>
                <a:spcPct val="140000"/>
              </a:lnSpc>
              <a:buClr>
                <a:srgbClr val="000000"/>
              </a:buClr>
              <a:buSzPts val="2100"/>
              <a:buFont typeface="Wingdings" panose="05000000000000000000" pitchFamily="2" charset="2"/>
              <a:buChar char="§"/>
            </a:pPr>
            <a:r>
              <a:rPr lang="en-US" sz="1400">
                <a:solidFill>
                  <a:schemeClr val="accent6">
                    <a:lumMod val="50000"/>
                  </a:schemeClr>
                </a:solidFill>
              </a:rPr>
              <a:t>The selected relative must be qualified to provide services as specified in Appendix C-1/C-3 of the CMS approved waiver application </a:t>
            </a:r>
          </a:p>
          <a:p>
            <a:pPr marL="512446" lvl="1" indent="-285750">
              <a:lnSpc>
                <a:spcPct val="140000"/>
              </a:lnSpc>
              <a:buClr>
                <a:srgbClr val="000000"/>
              </a:buClr>
              <a:buSzPts val="2100"/>
              <a:buFont typeface="Wingdings" panose="05000000000000000000" pitchFamily="2" charset="2"/>
              <a:buChar char="§"/>
            </a:pPr>
            <a:r>
              <a:rPr lang="en-US" sz="1400">
                <a:solidFill>
                  <a:schemeClr val="accent6">
                    <a:lumMod val="50000"/>
                  </a:schemeClr>
                </a:solidFill>
              </a:rPr>
              <a:t>The beneficiary or a designated representative signs verification that services were rendered by the selected relative, and </a:t>
            </a:r>
          </a:p>
          <a:p>
            <a:pPr marL="512446" lvl="1" indent="-285750">
              <a:lnSpc>
                <a:spcPct val="140000"/>
              </a:lnSpc>
              <a:buClr>
                <a:srgbClr val="000000"/>
              </a:buClr>
              <a:buSzPts val="2100"/>
              <a:buFont typeface="Wingdings" panose="05000000000000000000" pitchFamily="2" charset="2"/>
              <a:buChar char="§"/>
            </a:pPr>
            <a:r>
              <a:rPr lang="en-US" sz="1400">
                <a:solidFill>
                  <a:schemeClr val="accent6">
                    <a:lumMod val="50000"/>
                  </a:schemeClr>
                </a:solidFill>
              </a:rPr>
              <a:t>The selected relative must agree in writing, signed prior to providing services, to render services in accordance with the scope, limitations, and professional requirements of the service during their designated hours</a:t>
            </a:r>
          </a:p>
          <a:p>
            <a:pPr marL="569596" marR="0" lvl="1" indent="-342900" algn="l" rtl="0">
              <a:lnSpc>
                <a:spcPct val="140000"/>
              </a:lnSpc>
              <a:spcBef>
                <a:spcPts val="0"/>
              </a:spcBef>
              <a:spcAft>
                <a:spcPts val="0"/>
              </a:spcAft>
              <a:buClr>
                <a:srgbClr val="000000"/>
              </a:buClr>
              <a:buSzPts val="2100"/>
              <a:buAutoNum type="alphaLcParenBoth"/>
            </a:pPr>
            <a:endParaRPr lang="en-US" sz="1400">
              <a:solidFill>
                <a:schemeClr val="accent6">
                  <a:lumMod val="50000"/>
                </a:schemeClr>
              </a:solidFill>
            </a:endParaRPr>
          </a:p>
          <a:p>
            <a:pPr marL="226696" marR="0" lvl="1" algn="l" rtl="0">
              <a:lnSpc>
                <a:spcPct val="140000"/>
              </a:lnSpc>
              <a:spcBef>
                <a:spcPts val="0"/>
              </a:spcBef>
              <a:spcAft>
                <a:spcPts val="0"/>
              </a:spcAft>
              <a:buClr>
                <a:srgbClr val="000000"/>
              </a:buClr>
              <a:buSzPts val="2100"/>
            </a:pPr>
            <a:r>
              <a:rPr lang="en-US" sz="1400">
                <a:solidFill>
                  <a:schemeClr val="accent6">
                    <a:lumMod val="50000"/>
                  </a:schemeClr>
                </a:solidFill>
              </a:rPr>
              <a:t>The Division of Medicaid reserves the right to remove a selected relative from the provision of services. If the Division of Medicaid removes a selected relative from the provision of services, the beneficiary will be asked to select an alternate qualified provider</a:t>
            </a:r>
            <a:endParaRPr lang="en-US" sz="1400">
              <a:solidFill>
                <a:schemeClr val="accent6">
                  <a:lumMod val="50000"/>
                </a:schemeClr>
              </a:solidFill>
              <a:ea typeface="Cardo"/>
              <a:cs typeface="Cardo"/>
              <a:sym typeface="Cardo"/>
            </a:endParaRPr>
          </a:p>
        </p:txBody>
      </p:sp>
      <p:sp>
        <p:nvSpPr>
          <p:cNvPr id="5" name="TextBox 4">
            <a:extLst>
              <a:ext uri="{FF2B5EF4-FFF2-40B4-BE49-F238E27FC236}">
                <a16:creationId xmlns:a16="http://schemas.microsoft.com/office/drawing/2014/main" id="{FFA70985-8782-ED94-824B-3B4B9A9C3104}"/>
              </a:ext>
            </a:extLst>
          </p:cNvPr>
          <p:cNvSpPr txBox="1"/>
          <p:nvPr/>
        </p:nvSpPr>
        <p:spPr>
          <a:xfrm>
            <a:off x="6864172" y="6260683"/>
            <a:ext cx="5138780" cy="461665"/>
          </a:xfrm>
          <a:prstGeom prst="rect">
            <a:avLst/>
          </a:prstGeom>
          <a:solidFill>
            <a:schemeClr val="accent6">
              <a:lumMod val="20000"/>
              <a:lumOff val="80000"/>
            </a:schemeClr>
          </a:solidFill>
          <a:ln w="28575">
            <a:solidFill>
              <a:schemeClr val="accent6">
                <a:lumMod val="50000"/>
              </a:schemeClr>
            </a:solidFill>
          </a:ln>
        </p:spPr>
        <p:txBody>
          <a:bodyPr wrap="square" rtlCol="0">
            <a:spAutoFit/>
          </a:bodyPr>
          <a:lstStyle/>
          <a:p>
            <a:r>
              <a:rPr lang="en-US" sz="1200" b="1">
                <a:solidFill>
                  <a:schemeClr val="accent6">
                    <a:lumMod val="50000"/>
                  </a:schemeClr>
                </a:solidFill>
              </a:rPr>
              <a:t>Questionnaire Link</a:t>
            </a:r>
            <a:r>
              <a:rPr lang="en-US" sz="1200" b="1">
                <a:solidFill>
                  <a:schemeClr val="accent3">
                    <a:lumMod val="75000"/>
                  </a:schemeClr>
                </a:solidFill>
                <a:hlinkClick r:id="rId4">
                  <a:extLst>
                    <a:ext uri="{A12FA001-AC4F-418D-AE19-62706E023703}">
                      <ahyp:hlinkClr xmlns:ahyp="http://schemas.microsoft.com/office/drawing/2018/hyperlinkcolor" val="tx"/>
                    </a:ext>
                  </a:extLst>
                </a:hlinkClick>
              </a:rPr>
              <a:t>:  </a:t>
            </a:r>
            <a:r>
              <a:rPr lang="en-US" sz="1200" b="1">
                <a:solidFill>
                  <a:schemeClr val="accent3">
                    <a:lumMod val="75000"/>
                  </a:schemeClr>
                </a:solidFill>
                <a:hlinkClick r:id="rId5">
                  <a:extLst>
                    <a:ext uri="{A12FA001-AC4F-418D-AE19-62706E023703}">
                      <ahyp:hlinkClr xmlns:ahyp="http://schemas.microsoft.com/office/drawing/2018/hyperlinkcolor" val="tx"/>
                    </a:ext>
                  </a:extLst>
                </a:hlinkClick>
              </a:rPr>
              <a:t>Qualifying-Relative-DCW-Questionnaire-Updated-8.8.25.pdf</a:t>
            </a:r>
            <a:endParaRPr lang="en-US" sz="1200" b="1">
              <a:solidFill>
                <a:schemeClr val="accent3">
                  <a:lumMod val="75000"/>
                </a:schemeClr>
              </a:solidFill>
            </a:endParaRPr>
          </a:p>
        </p:txBody>
      </p:sp>
      <p:sp>
        <p:nvSpPr>
          <p:cNvPr id="11" name="TextBox 10">
            <a:extLst>
              <a:ext uri="{FF2B5EF4-FFF2-40B4-BE49-F238E27FC236}">
                <a16:creationId xmlns:a16="http://schemas.microsoft.com/office/drawing/2014/main" id="{C97CA62C-791E-4CC3-8DED-5035C3ABC720}"/>
              </a:ext>
            </a:extLst>
          </p:cNvPr>
          <p:cNvSpPr txBox="1"/>
          <p:nvPr/>
        </p:nvSpPr>
        <p:spPr>
          <a:xfrm>
            <a:off x="6980862" y="5460346"/>
            <a:ext cx="4967558" cy="646331"/>
          </a:xfrm>
          <a:prstGeom prst="rect">
            <a:avLst/>
          </a:prstGeom>
          <a:solidFill>
            <a:schemeClr val="accent6">
              <a:lumMod val="20000"/>
              <a:lumOff val="80000"/>
            </a:schemeClr>
          </a:solidFill>
          <a:ln w="28575">
            <a:solidFill>
              <a:schemeClr val="accent6">
                <a:lumMod val="50000"/>
              </a:schemeClr>
            </a:solidFill>
          </a:ln>
        </p:spPr>
        <p:txBody>
          <a:bodyPr wrap="square" rtlCol="0">
            <a:spAutoFit/>
          </a:bodyPr>
          <a:lstStyle/>
          <a:p>
            <a:r>
              <a:rPr lang="en-US" sz="1200" b="1">
                <a:solidFill>
                  <a:schemeClr val="accent6">
                    <a:lumMod val="50000"/>
                  </a:schemeClr>
                </a:solidFill>
              </a:rPr>
              <a:t>Questionnaire Memo Link: </a:t>
            </a:r>
            <a:r>
              <a:rPr lang="en-US" sz="1200" b="1">
                <a:solidFill>
                  <a:schemeClr val="accent6">
                    <a:lumMod val="50000"/>
                  </a:schemeClr>
                </a:solidFill>
                <a:hlinkClick r:id="rId6">
                  <a:extLst>
                    <a:ext uri="{A12FA001-AC4F-418D-AE19-62706E023703}">
                      <ahyp:hlinkClr xmlns:ahyp="http://schemas.microsoft.com/office/drawing/2018/hyperlinkcolor" val="tx"/>
                    </a:ext>
                  </a:extLst>
                </a:hlinkClick>
              </a:rPr>
              <a:t>https://medicaid.ms.gov/wp-content/uploads/2023/06/Notice-Regarding-Relatives-as-DCWs-Updated-6.20.23.pdf</a:t>
            </a:r>
            <a:endParaRPr lang="en-US" sz="1200" b="1">
              <a:solidFill>
                <a:schemeClr val="accent6">
                  <a:lumMod val="50000"/>
                </a:schemeClr>
              </a:solidFill>
            </a:endParaRPr>
          </a:p>
        </p:txBody>
      </p:sp>
      <p:pic>
        <p:nvPicPr>
          <p:cNvPr id="2" name="More Info Pic">
            <a:extLst>
              <a:ext uri="{FF2B5EF4-FFF2-40B4-BE49-F238E27FC236}">
                <a16:creationId xmlns:a16="http://schemas.microsoft.com/office/drawing/2014/main" id="{AC3F9C67-9255-ED45-4B5F-26BBC9E1904B}"/>
              </a:ext>
            </a:extLst>
          </p:cNvPr>
          <p:cNvPicPr>
            <a:picLocks noChangeAspect="1"/>
          </p:cNvPicPr>
          <p:nvPr/>
        </p:nvPicPr>
        <p:blipFill>
          <a:blip r:embed="rId7"/>
          <a:stretch>
            <a:fillRect/>
          </a:stretch>
        </p:blipFill>
        <p:spPr>
          <a:xfrm>
            <a:off x="10585439" y="24725"/>
            <a:ext cx="1527091" cy="835288"/>
          </a:xfrm>
          <a:prstGeom prst="rect">
            <a:avLst/>
          </a:prstGeom>
        </p:spPr>
      </p:pic>
      <p:sp>
        <p:nvSpPr>
          <p:cNvPr id="6" name="Rectangle: Rounded Corners 5">
            <a:extLst>
              <a:ext uri="{FF2B5EF4-FFF2-40B4-BE49-F238E27FC236}">
                <a16:creationId xmlns:a16="http://schemas.microsoft.com/office/drawing/2014/main" id="{8F9F68BB-637B-39C4-AA42-9963FE9A55C5}"/>
              </a:ext>
            </a:extLst>
          </p:cNvPr>
          <p:cNvSpPr/>
          <p:nvPr/>
        </p:nvSpPr>
        <p:spPr>
          <a:xfrm>
            <a:off x="964858" y="640119"/>
            <a:ext cx="5557780" cy="5898793"/>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The Qualifying Relative Direct Care Worker Questionnaire was created to help providers screen staff for beneficiaries receiving services from a qualifying relative.  DOM recommends that this questionnaire be completed as part of the new-hire onboarding process and annually thereafter. It must be maintained in the employee file to substantiate compliance with Administrative Code requirements.  The notice regarding this policy is available on the HCBS Providers website.</a:t>
            </a:r>
          </a:p>
          <a:p>
            <a:endParaRPr lang="en-US">
              <a:latin typeface="+mj-lt"/>
            </a:endParaRPr>
          </a:p>
          <a:p>
            <a:r>
              <a:rPr lang="en-US">
                <a:latin typeface="+mj-lt"/>
              </a:rPr>
              <a:t>Spouses are automatically disqualified from being the paid caregiver. The marriage license is a legally binding document. This is true even if the member has an alternative POA.</a:t>
            </a:r>
          </a:p>
          <a:p>
            <a:endParaRPr lang="en-US">
              <a:latin typeface="+mj-lt"/>
            </a:endParaRPr>
          </a:p>
          <a:p>
            <a:r>
              <a:rPr lang="en-US">
                <a:latin typeface="+mj-lt"/>
              </a:rPr>
              <a:t>If providers become aware that DCW staff have misrepresented themselves in order to qualify to provide care, that staff should be reported to the DOM Office of Program Integrity.</a:t>
            </a:r>
          </a:p>
        </p:txBody>
      </p:sp>
      <p:sp>
        <p:nvSpPr>
          <p:cNvPr id="7" name="Date Placeholder 6">
            <a:extLst>
              <a:ext uri="{FF2B5EF4-FFF2-40B4-BE49-F238E27FC236}">
                <a16:creationId xmlns:a16="http://schemas.microsoft.com/office/drawing/2014/main" id="{B8FDB957-2ACC-FDF9-5EF8-8D7CB125B685}"/>
              </a:ext>
            </a:extLst>
          </p:cNvPr>
          <p:cNvSpPr>
            <a:spLocks noGrp="1"/>
          </p:cNvSpPr>
          <p:nvPr>
            <p:ph type="dt" sz="half" idx="10"/>
          </p:nvPr>
        </p:nvSpPr>
        <p:spPr/>
        <p:txBody>
          <a:bodyPr/>
          <a:lstStyle/>
          <a:p>
            <a:r>
              <a:rPr lang="en-US"/>
              <a:t>7/21/2026</a:t>
            </a:r>
          </a:p>
        </p:txBody>
      </p:sp>
      <p:sp>
        <p:nvSpPr>
          <p:cNvPr id="4" name="Slide Number Placeholder 3">
            <a:extLst>
              <a:ext uri="{FF2B5EF4-FFF2-40B4-BE49-F238E27FC236}">
                <a16:creationId xmlns:a16="http://schemas.microsoft.com/office/drawing/2014/main" id="{88132CC9-352C-1183-8258-C26E12397DFA}"/>
              </a:ext>
            </a:extLst>
          </p:cNvPr>
          <p:cNvSpPr>
            <a:spLocks noGrp="1"/>
          </p:cNvSpPr>
          <p:nvPr>
            <p:ph type="sldNum" sz="quarter" idx="12"/>
          </p:nvPr>
        </p:nvSpPr>
        <p:spPr/>
        <p:txBody>
          <a:bodyPr/>
          <a:lstStyle/>
          <a:p>
            <a:fld id="{48FD3572-B86B-4083-B953-5D27BE9E57C8}" type="slidenum">
              <a:rPr lang="en-US" smtClean="0"/>
              <a:t>49</a:t>
            </a:fld>
            <a:endParaRPr lang="en-US"/>
          </a:p>
        </p:txBody>
      </p:sp>
    </p:spTree>
    <p:extLst>
      <p:ext uri="{BB962C8B-B14F-4D97-AF65-F5344CB8AC3E}">
        <p14:creationId xmlns:p14="http://schemas.microsoft.com/office/powerpoint/2010/main" val="4204375151"/>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P spid="6"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A9AA7-90C3-DBD2-F6C0-CB592279CE0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B62613B-2994-6B32-B15F-092039C490A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362" b="89571" l="2685" r="94631">
                        <a14:foregroundMark x1="3960" y1="49080" x2="3020" y2="47853"/>
                        <a14:foregroundMark x1="4334" y1="49568" x2="3960" y2="49080"/>
                        <a14:foregroundMark x1="12416" y1="60123" x2="7304" y2="53446"/>
                        <a14:foregroundMark x1="4259" y1="25767" x2="4362" y2="23926"/>
                        <a14:foregroundMark x1="4225" y1="26380" x2="4259" y2="25767"/>
                        <a14:foregroundMark x1="4121" y1="28221" x2="4225" y2="26380"/>
                        <a14:foregroundMark x1="4052" y1="29448" x2="4121" y2="28221"/>
                        <a14:foregroundMark x1="3571" y1="38037" x2="4052" y2="29448"/>
                        <a14:foregroundMark x1="3089" y1="46626" x2="3571" y2="38037"/>
                        <a14:foregroundMark x1="3020" y1="47853" x2="3089" y2="46626"/>
                        <a14:foregroundMark x1="8621" y1="17791" x2="15436" y2="7975"/>
                        <a14:foregroundMark x1="6066" y1="21472" x2="8621" y2="17791"/>
                        <a14:foregroundMark x1="4362" y1="23926" x2="6066" y2="21472"/>
                        <a14:foregroundMark x1="15436" y1="7975" x2="28523" y2="6135"/>
                        <a14:foregroundMark x1="28523" y1="6135" x2="93289" y2="9816"/>
                        <a14:foregroundMark x1="93289" y1="9816" x2="94631" y2="33742"/>
                        <a14:foregroundMark x1="94631" y1="33742" x2="92692" y2="51972"/>
                        <a14:foregroundMark x1="68647" y1="58925" x2="68456" y2="58896"/>
                        <a14:foregroundMark x1="70258" y1="59170" x2="68712" y2="58935"/>
                        <a14:foregroundMark x1="69481" y1="70447" x2="70470" y2="81595"/>
                        <a14:foregroundMark x1="68728" y1="61963" x2="68828" y2="63090"/>
                        <a14:foregroundMark x1="68674" y1="61350" x2="68728" y2="61963"/>
                        <a14:foregroundMark x1="68619" y1="60736" x2="68674" y2="61350"/>
                        <a14:foregroundMark x1="68456" y1="58896" x2="68619" y2="60736"/>
                        <a14:foregroundMark x1="70470" y1="81595" x2="65101" y2="86503"/>
                        <a14:foregroundMark x1="68121" y1="60123" x2="41275" y2="54601"/>
                        <a14:foregroundMark x1="41275" y1="54601" x2="67114" y2="58282"/>
                        <a14:foregroundMark x1="67114" y1="58282" x2="35570" y2="34356"/>
                        <a14:foregroundMark x1="35570" y1="34356" x2="59396" y2="30061"/>
                        <a14:foregroundMark x1="59396" y1="30061" x2="43289" y2="9816"/>
                        <a14:foregroundMark x1="43289" y1="9816" x2="23490" y2="13497"/>
                        <a14:foregroundMark x1="23490" y1="13497" x2="35235" y2="27607"/>
                        <a14:foregroundMark x1="35235" y1="27607" x2="25503" y2="43558"/>
                        <a14:foregroundMark x1="25503" y1="43558" x2="22483" y2="44785"/>
                        <a14:foregroundMark x1="49329" y1="57669" x2="25503" y2="52761"/>
                        <a14:foregroundMark x1="25503" y1="52761" x2="43624" y2="44172"/>
                        <a14:foregroundMark x1="43624" y1="44172" x2="34228" y2="26380"/>
                        <a14:foregroundMark x1="34228" y1="26380" x2="23154" y2="22699"/>
                        <a14:foregroundMark x1="23154" y1="22699" x2="38926" y2="16564"/>
                        <a14:foregroundMark x1="38926" y1="16564" x2="13423" y2="19632"/>
                        <a14:foregroundMark x1="13423" y1="19632" x2="10067" y2="47239"/>
                        <a14:foregroundMark x1="83557" y1="39264" x2="72148" y2="39877"/>
                        <a14:foregroundMark x1="72148" y1="39877" x2="71141" y2="18405"/>
                        <a14:foregroundMark x1="71141" y1="18405" x2="59396" y2="39264"/>
                        <a14:foregroundMark x1="59396" y1="39264" x2="64765" y2="39877"/>
                        <a14:foregroundMark x1="17450" y1="30061" x2="25839" y2="37423"/>
                        <a14:foregroundMark x1="61409" y1="68712" x2="59396" y2="76074"/>
                        <a14:foregroundMark x1="63423" y1="72393" x2="66107" y2="71166"/>
                        <a14:foregroundMark x1="46980" y1="58282" x2="9396" y2="58282"/>
                        <a14:foregroundMark x1="5919" y1="46626" x2="3356" y2="38037"/>
                        <a14:foregroundMark x1="6285" y1="47853" x2="5919" y2="46626"/>
                        <a14:foregroundMark x1="6506" y1="48595" x2="6285" y2="47853"/>
                        <a14:foregroundMark x1="9396" y1="58282" x2="7877" y2="53190"/>
                        <a14:foregroundMark x1="5201" y1="17791" x2="5369" y2="15951"/>
                        <a14:foregroundMark x1="4866" y1="21472" x2="5201" y2="17791"/>
                        <a14:foregroundMark x1="4642" y1="23926" x2="4866" y2="21472"/>
                        <a14:foregroundMark x1="4474" y1="25767" x2="4642" y2="23926"/>
                        <a14:foregroundMark x1="4418" y1="26380" x2="4474" y2="25767"/>
                        <a14:foregroundMark x1="4251" y1="28221" x2="4418" y2="26380"/>
                        <a14:foregroundMark x1="4139" y1="29448" x2="4251" y2="28221"/>
                        <a14:foregroundMark x1="3356" y1="38037" x2="4139" y2="29448"/>
                        <a14:foregroundMark x1="5369" y1="15951" x2="16443" y2="10429"/>
                        <a14:foregroundMark x1="16443" y1="10429" x2="16443" y2="11043"/>
                        <a14:foregroundMark x1="15772" y1="9816" x2="3691" y2="17791"/>
                        <a14:foregroundMark x1="3057" y1="49080" x2="3035" y2="50150"/>
                        <a14:foregroundMark x1="3082" y1="47853" x2="3057" y2="49080"/>
                        <a14:foregroundMark x1="3107" y1="46626" x2="3082" y2="47853"/>
                        <a14:foregroundMark x1="3281" y1="38037" x2="3107" y2="46626"/>
                        <a14:foregroundMark x1="3455" y1="29448" x2="3281" y2="38037"/>
                        <a14:foregroundMark x1="3480" y1="28221" x2="3455" y2="29448"/>
                        <a14:foregroundMark x1="3518" y1="26380" x2="3480" y2="28221"/>
                        <a14:foregroundMark x1="3530" y1="25767" x2="3518" y2="26380"/>
                        <a14:foregroundMark x1="3567" y1="23926" x2="3530" y2="25767"/>
                        <a14:foregroundMark x1="3617" y1="21472" x2="3567" y2="23926"/>
                        <a14:foregroundMark x1="3691" y1="17791" x2="3617" y2="21472"/>
                        <a14:foregroundMark x1="15436" y1="7362" x2="4362" y2="16564"/>
                        <a14:foregroundMark x1="4362" y1="16564" x2="4362" y2="16564"/>
                        <a14:foregroundMark x1="16443" y1="7362" x2="5705" y2="13497"/>
                        <a14:foregroundMark x1="5705" y1="13497" x2="5034" y2="14724"/>
                        <a14:foregroundMark x1="14765" y1="8589" x2="5369" y2="12270"/>
                        <a14:foregroundMark x1="14094" y1="9816" x2="7383" y2="9202"/>
                        <a14:foregroundMark x1="72483" y1="8589" x2="90604" y2="11656"/>
                        <a14:foregroundMark x1="90604" y1="9816" x2="73826" y2="8589"/>
                        <a14:foregroundMark x1="78188" y1="7975" x2="90604" y2="12270"/>
                        <a14:foregroundMark x1="90604" y1="12270" x2="90940" y2="13497"/>
                        <a14:foregroundMark x1="82886" y1="7975" x2="91946" y2="12270"/>
                        <a14:foregroundMark x1="86242" y1="7362" x2="93960" y2="12270"/>
                        <a14:foregroundMark x1="89597" y1="8589" x2="92617" y2="12270"/>
                        <a14:foregroundMark x1="90604" y1="7362" x2="90604" y2="7362"/>
                        <a14:foregroundMark x1="94631" y1="47853" x2="94631" y2="47853"/>
                        <a14:foregroundMark x1="93289" y1="57669" x2="93289" y2="57669"/>
                        <a14:foregroundMark x1="5034" y1="50307" x2="10067" y2="60736"/>
                        <a14:foregroundMark x1="69799" y1="57669" x2="82886" y2="57669"/>
                        <a14:foregroundMark x1="82886" y1="57669" x2="92617" y2="52761"/>
                        <a14:foregroundMark x1="89262" y1="57669" x2="89262" y2="57669"/>
                        <a14:foregroundMark x1="93624" y1="53374" x2="93624" y2="53374"/>
                        <a14:backgroundMark x1="1007" y1="38037" x2="1007" y2="38037"/>
                        <a14:backgroundMark x1="1007" y1="36810" x2="2349" y2="18405"/>
                        <a14:backgroundMark x1="2685" y1="51534" x2="2685" y2="51534"/>
                        <a14:backgroundMark x1="2349" y1="49080" x2="2349" y2="49080"/>
                        <a14:backgroundMark x1="12081" y1="60736" x2="12081" y2="60736"/>
                        <a14:backgroundMark x1="93289" y1="58896" x2="93289" y2="58896"/>
                        <a14:backgroundMark x1="93624" y1="58282" x2="93624" y2="58282"/>
                        <a14:backgroundMark x1="91275" y1="60736" x2="91275" y2="60736"/>
                        <a14:backgroundMark x1="91275" y1="59509" x2="91275" y2="59509"/>
                        <a14:backgroundMark x1="2685" y1="47853" x2="2685" y2="47853"/>
                        <a14:backgroundMark x1="2685" y1="52761" x2="2685" y2="52761"/>
                        <a14:backgroundMark x1="2685" y1="46626" x2="2685" y2="46626"/>
                        <a14:backgroundMark x1="2685" y1="52761" x2="2685" y2="52761"/>
                        <a14:backgroundMark x1="90231" y1="60789" x2="91275" y2="60736"/>
                        <a14:backgroundMark x1="81648" y1="61225" x2="81832" y2="61216"/>
                        <a14:backgroundMark x1="91275" y1="60736" x2="91275" y2="60736"/>
                        <a14:backgroundMark x1="11745" y1="60736" x2="11745" y2="60736"/>
                        <a14:backgroundMark x1="3020" y1="52147" x2="3020" y2="52147"/>
                        <a14:backgroundMark x1="3020" y1="46012" x2="2685" y2="29448"/>
                        <a14:backgroundMark x1="2685" y1="51534" x2="2685" y2="51534"/>
                        <a14:backgroundMark x1="2685" y1="50307" x2="3044" y2="52936"/>
                        <a14:backgroundMark x1="69463" y1="61963" x2="69463" y2="61963"/>
                        <a14:backgroundMark x1="69128" y1="63190" x2="69128" y2="63190"/>
                        <a14:backgroundMark x1="10067" y1="61350" x2="10067" y2="61350"/>
                        <a14:backgroundMark x1="69128" y1="61350" x2="69128" y2="61350"/>
                        <a14:backgroundMark x1="69128" y1="60736" x2="69128" y2="60736"/>
                        <a14:backgroundMark x1="70470" y1="60736" x2="70470" y2="60736"/>
                        <a14:backgroundMark x1="10067" y1="60736" x2="10067" y2="60736"/>
                        <a14:backgroundMark x1="11074" y1="60736" x2="11074" y2="60736"/>
                        <a14:backgroundMark x1="9060" y1="60736" x2="9060" y2="60736"/>
                        <a14:backgroundMark x1="3020" y1="29448" x2="3020" y2="29448"/>
                        <a14:backgroundMark x1="3020" y1="23926" x2="3020" y2="23926"/>
                        <a14:backgroundMark x1="3020" y1="21472" x2="3020" y2="21472"/>
                        <a14:backgroundMark x1="3020" y1="25767" x2="3020" y2="25767"/>
                        <a14:backgroundMark x1="3020" y1="28221" x2="3020" y2="28221"/>
                        <a14:backgroundMark x1="3020" y1="26380" x2="3020" y2="26380"/>
                        <a14:backgroundMark x1="3020" y1="17791" x2="3020" y2="17791"/>
                      </a14:backgroundRemoval>
                    </a14:imgEffect>
                  </a14:imgLayer>
                </a14:imgProps>
              </a:ext>
            </a:extLst>
          </a:blip>
          <a:stretch>
            <a:fillRect/>
          </a:stretch>
        </p:blipFill>
        <p:spPr>
          <a:xfrm>
            <a:off x="1011195" y="1486940"/>
            <a:ext cx="4209395" cy="2302455"/>
          </a:xfrm>
          <a:prstGeom prst="rect">
            <a:avLst/>
          </a:prstGeom>
        </p:spPr>
      </p:pic>
      <p:sp>
        <p:nvSpPr>
          <p:cNvPr id="8" name="Rectangle: Rounded Corners 7">
            <a:extLst>
              <a:ext uri="{FF2B5EF4-FFF2-40B4-BE49-F238E27FC236}">
                <a16:creationId xmlns:a16="http://schemas.microsoft.com/office/drawing/2014/main" id="{6DF587DF-BA24-75E9-5EE2-9CE1CBAC855D}"/>
              </a:ext>
            </a:extLst>
          </p:cNvPr>
          <p:cNvSpPr/>
          <p:nvPr/>
        </p:nvSpPr>
        <p:spPr>
          <a:xfrm>
            <a:off x="5993028" y="986353"/>
            <a:ext cx="5187778" cy="5117885"/>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a:latin typeface="+mj-lt"/>
              </a:rPr>
              <a:t>Throughout this presentation you will see the purple “MORE INFO” graphic. Click this graphic for a pop-up with additional information or helpful tips. </a:t>
            </a:r>
          </a:p>
          <a:p>
            <a:endParaRPr lang="en-US" sz="2800">
              <a:latin typeface="+mj-lt"/>
            </a:endParaRPr>
          </a:p>
          <a:p>
            <a:r>
              <a:rPr lang="en-US" sz="2800">
                <a:latin typeface="+mj-lt"/>
              </a:rPr>
              <a:t>Click the pop-up box again to collapse the box and move to the next slide.</a:t>
            </a:r>
          </a:p>
        </p:txBody>
      </p:sp>
      <p:sp>
        <p:nvSpPr>
          <p:cNvPr id="3" name="Date Placeholder 2">
            <a:extLst>
              <a:ext uri="{FF2B5EF4-FFF2-40B4-BE49-F238E27FC236}">
                <a16:creationId xmlns:a16="http://schemas.microsoft.com/office/drawing/2014/main" id="{D620756E-E3D5-6907-988E-4F331B1FB7DB}"/>
              </a:ext>
            </a:extLst>
          </p:cNvPr>
          <p:cNvSpPr>
            <a:spLocks noGrp="1"/>
          </p:cNvSpPr>
          <p:nvPr>
            <p:ph type="dt" sz="half" idx="10"/>
          </p:nvPr>
        </p:nvSpPr>
        <p:spPr/>
        <p:txBody>
          <a:bodyPr/>
          <a:lstStyle/>
          <a:p>
            <a:r>
              <a:rPr lang="en-US"/>
              <a:t>7/21/2026</a:t>
            </a:r>
          </a:p>
        </p:txBody>
      </p:sp>
      <p:sp>
        <p:nvSpPr>
          <p:cNvPr id="5" name="Slide Number Placeholder 4">
            <a:extLst>
              <a:ext uri="{FF2B5EF4-FFF2-40B4-BE49-F238E27FC236}">
                <a16:creationId xmlns:a16="http://schemas.microsoft.com/office/drawing/2014/main" id="{50BFBAA7-E857-14D6-0A2E-DEBF6DBD153D}"/>
              </a:ext>
            </a:extLst>
          </p:cNvPr>
          <p:cNvSpPr>
            <a:spLocks noGrp="1"/>
          </p:cNvSpPr>
          <p:nvPr>
            <p:ph type="sldNum" sz="quarter" idx="12"/>
          </p:nvPr>
        </p:nvSpPr>
        <p:spPr/>
        <p:txBody>
          <a:bodyPr/>
          <a:lstStyle/>
          <a:p>
            <a:fld id="{48FD3572-B86B-4083-B953-5D27BE9E57C8}" type="slidenum">
              <a:rPr lang="en-US" smtClean="0"/>
              <a:t>5</a:t>
            </a:fld>
            <a:endParaRPr lang="en-US"/>
          </a:p>
        </p:txBody>
      </p:sp>
    </p:spTree>
    <p:extLst>
      <p:ext uri="{BB962C8B-B14F-4D97-AF65-F5344CB8AC3E}">
        <p14:creationId xmlns:p14="http://schemas.microsoft.com/office/powerpoint/2010/main" val="28014545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72DE5-1868-AEA7-87BD-8A3A171889C0}"/>
            </a:ext>
          </a:extLst>
        </p:cNvPr>
        <p:cNvGrpSpPr/>
        <p:nvPr/>
      </p:nvGrpSpPr>
      <p:grpSpPr>
        <a:xfrm>
          <a:off x="0" y="0"/>
          <a:ext cx="0" cy="0"/>
          <a:chOff x="0" y="0"/>
          <a:chExt cx="0" cy="0"/>
        </a:xfrm>
      </p:grpSpPr>
      <p:sp>
        <p:nvSpPr>
          <p:cNvPr id="9" name="Rectangle: Rounded Corners 4">
            <a:extLst>
              <a:ext uri="{FF2B5EF4-FFF2-40B4-BE49-F238E27FC236}">
                <a16:creationId xmlns:a16="http://schemas.microsoft.com/office/drawing/2014/main" id="{8D666615-A8A5-59C3-E1B1-26352727F88D}"/>
              </a:ext>
            </a:extLst>
          </p:cNvPr>
          <p:cNvSpPr txBox="1"/>
          <p:nvPr/>
        </p:nvSpPr>
        <p:spPr>
          <a:xfrm>
            <a:off x="66676" y="747121"/>
            <a:ext cx="5629274" cy="577743"/>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US" sz="4000" b="1">
                <a:solidFill>
                  <a:schemeClr val="accent6">
                    <a:lumMod val="50000"/>
                  </a:schemeClr>
                </a:solidFill>
                <a:latin typeface="+mj-lt"/>
                <a:cs typeface="Times New Roman" panose="02020603050405020304" pitchFamily="18" charset="0"/>
              </a:rPr>
              <a:t>Agency Files: Attestation Review Form</a:t>
            </a:r>
            <a:endParaRPr lang="en-US" sz="4000" b="1" kern="1200">
              <a:solidFill>
                <a:schemeClr val="accent6">
                  <a:lumMod val="50000"/>
                </a:schemeClr>
              </a:solidFill>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8D5F495B-2569-D101-EAD6-95AA8C194E87}"/>
              </a:ext>
            </a:extLst>
          </p:cNvPr>
          <p:cNvSpPr txBox="1"/>
          <p:nvPr/>
        </p:nvSpPr>
        <p:spPr>
          <a:xfrm>
            <a:off x="302407" y="2006604"/>
            <a:ext cx="5925997" cy="3815403"/>
          </a:xfrm>
          <a:prstGeom prst="rect">
            <a:avLst/>
          </a:prstGeom>
          <a:noFill/>
        </p:spPr>
        <p:txBody>
          <a:bodyPr wrap="square" rtlCol="0">
            <a:spAutoFit/>
          </a:bodyPr>
          <a:lstStyle/>
          <a:p>
            <a:pPr marL="226696" marR="0" lvl="1" algn="l" rtl="0">
              <a:lnSpc>
                <a:spcPct val="140000"/>
              </a:lnSpc>
              <a:spcBef>
                <a:spcPts val="0"/>
              </a:spcBef>
              <a:spcAft>
                <a:spcPts val="0"/>
              </a:spcAft>
              <a:buClr>
                <a:srgbClr val="000000"/>
              </a:buClr>
              <a:buSzPts val="2100"/>
            </a:pPr>
            <a:r>
              <a:rPr lang="en-US" sz="2000">
                <a:solidFill>
                  <a:schemeClr val="accent6">
                    <a:lumMod val="50000"/>
                  </a:schemeClr>
                </a:solidFill>
                <a:ea typeface="Cardo"/>
                <a:cs typeface="Cardo"/>
                <a:sym typeface="Cardo"/>
              </a:rPr>
              <a:t>Addresses compliance of:</a:t>
            </a:r>
          </a:p>
          <a:p>
            <a:pPr marL="1026796" lvl="2" indent="-342900">
              <a:lnSpc>
                <a:spcPct val="140000"/>
              </a:lnSpc>
              <a:buClr>
                <a:srgbClr val="000000"/>
              </a:buClr>
              <a:buSzPts val="2100"/>
              <a:buFont typeface="Wingdings" panose="05000000000000000000" pitchFamily="2" charset="2"/>
              <a:buChar char="q"/>
            </a:pPr>
            <a:r>
              <a:rPr lang="en-US">
                <a:solidFill>
                  <a:schemeClr val="accent6">
                    <a:lumMod val="50000"/>
                  </a:schemeClr>
                </a:solidFill>
                <a:ea typeface="Cardo"/>
                <a:cs typeface="Cardo"/>
                <a:sym typeface="Cardo"/>
              </a:rPr>
              <a:t>ADA Regulations</a:t>
            </a:r>
          </a:p>
          <a:p>
            <a:pPr marL="1026796" lvl="2" indent="-342900">
              <a:lnSpc>
                <a:spcPct val="140000"/>
              </a:lnSpc>
              <a:buClr>
                <a:srgbClr val="000000"/>
              </a:buClr>
              <a:buSzPts val="2100"/>
              <a:buFont typeface="Wingdings" panose="05000000000000000000" pitchFamily="2" charset="2"/>
              <a:buChar char="q"/>
            </a:pPr>
            <a:r>
              <a:rPr lang="en-US">
                <a:solidFill>
                  <a:schemeClr val="accent6">
                    <a:lumMod val="50000"/>
                  </a:schemeClr>
                </a:solidFill>
                <a:ea typeface="Cardo"/>
                <a:cs typeface="Cardo"/>
                <a:sym typeface="Cardo"/>
              </a:rPr>
              <a:t>Proper File Storage</a:t>
            </a:r>
          </a:p>
          <a:p>
            <a:pPr marL="1026796" lvl="2" indent="-342900">
              <a:lnSpc>
                <a:spcPct val="140000"/>
              </a:lnSpc>
              <a:buClr>
                <a:srgbClr val="000000"/>
              </a:buClr>
              <a:buSzPts val="2100"/>
              <a:buFont typeface="Wingdings" panose="05000000000000000000" pitchFamily="2" charset="2"/>
              <a:buChar char="q"/>
            </a:pPr>
            <a:r>
              <a:rPr lang="en-US">
                <a:solidFill>
                  <a:schemeClr val="accent6">
                    <a:lumMod val="50000"/>
                  </a:schemeClr>
                </a:solidFill>
                <a:ea typeface="Cardo"/>
                <a:cs typeface="Cardo"/>
                <a:sym typeface="Cardo"/>
              </a:rPr>
              <a:t>Non-Discrimination Notice</a:t>
            </a:r>
          </a:p>
          <a:p>
            <a:pPr marL="1026796" lvl="2" indent="-342900">
              <a:lnSpc>
                <a:spcPct val="140000"/>
              </a:lnSpc>
              <a:buClr>
                <a:srgbClr val="000000"/>
              </a:buClr>
              <a:buSzPts val="2100"/>
              <a:buFont typeface="Wingdings" panose="05000000000000000000" pitchFamily="2" charset="2"/>
              <a:buChar char="q"/>
            </a:pPr>
            <a:r>
              <a:rPr lang="en-US">
                <a:solidFill>
                  <a:schemeClr val="accent6">
                    <a:lumMod val="50000"/>
                  </a:schemeClr>
                </a:solidFill>
                <a:ea typeface="Cardo"/>
                <a:cs typeface="Cardo"/>
                <a:sym typeface="Cardo"/>
              </a:rPr>
              <a:t>Business Licenses/Permits</a:t>
            </a:r>
          </a:p>
          <a:p>
            <a:pPr marL="1026796" lvl="2" indent="-342900">
              <a:lnSpc>
                <a:spcPct val="140000"/>
              </a:lnSpc>
              <a:buClr>
                <a:srgbClr val="000000"/>
              </a:buClr>
              <a:buSzPts val="2100"/>
              <a:buFont typeface="Wingdings" panose="05000000000000000000" pitchFamily="2" charset="2"/>
              <a:buChar char="q"/>
            </a:pPr>
            <a:r>
              <a:rPr lang="en-US">
                <a:solidFill>
                  <a:schemeClr val="accent6">
                    <a:lumMod val="50000"/>
                  </a:schemeClr>
                </a:solidFill>
                <a:ea typeface="Cardo"/>
                <a:cs typeface="Cardo"/>
                <a:sym typeface="Cardo"/>
              </a:rPr>
              <a:t>Organizational Chart</a:t>
            </a:r>
          </a:p>
          <a:p>
            <a:pPr marL="1026796" lvl="2" indent="-342900">
              <a:lnSpc>
                <a:spcPct val="140000"/>
              </a:lnSpc>
              <a:buClr>
                <a:srgbClr val="000000"/>
              </a:buClr>
              <a:buSzPts val="2100"/>
              <a:buFont typeface="Wingdings" panose="05000000000000000000" pitchFamily="2" charset="2"/>
              <a:buChar char="q"/>
            </a:pPr>
            <a:r>
              <a:rPr lang="en-US">
                <a:solidFill>
                  <a:schemeClr val="accent6">
                    <a:lumMod val="50000"/>
                  </a:schemeClr>
                </a:solidFill>
                <a:ea typeface="Cardo"/>
                <a:cs typeface="Cardo"/>
                <a:sym typeface="Cardo"/>
              </a:rPr>
              <a:t>Administrative Code</a:t>
            </a:r>
          </a:p>
          <a:p>
            <a:pPr marL="1026796" lvl="2" indent="-342900">
              <a:lnSpc>
                <a:spcPct val="140000"/>
              </a:lnSpc>
              <a:buClr>
                <a:srgbClr val="000000"/>
              </a:buClr>
              <a:buSzPts val="2100"/>
              <a:buFont typeface="Wingdings" panose="05000000000000000000" pitchFamily="2" charset="2"/>
              <a:buChar char="q"/>
            </a:pPr>
            <a:r>
              <a:rPr lang="en-US">
                <a:solidFill>
                  <a:schemeClr val="accent6">
                    <a:lumMod val="50000"/>
                  </a:schemeClr>
                </a:solidFill>
                <a:ea typeface="Cardo"/>
                <a:cs typeface="Cardo"/>
                <a:sym typeface="Cardo"/>
              </a:rPr>
              <a:t>Building Requirements</a:t>
            </a:r>
          </a:p>
          <a:p>
            <a:pPr marL="1026796" lvl="2" indent="-342900">
              <a:lnSpc>
                <a:spcPct val="140000"/>
              </a:lnSpc>
              <a:buClr>
                <a:srgbClr val="000000"/>
              </a:buClr>
              <a:buSzPts val="2100"/>
              <a:buFont typeface="Wingdings" panose="05000000000000000000" pitchFamily="2" charset="2"/>
              <a:buChar char="q"/>
            </a:pPr>
            <a:endParaRPr lang="en-US" sz="1400">
              <a:ea typeface="Cardo"/>
              <a:cs typeface="Cardo"/>
              <a:sym typeface="Cardo"/>
            </a:endParaRPr>
          </a:p>
          <a:p>
            <a:pPr marL="569596" marR="0" lvl="1" indent="-342900" algn="l" rtl="0">
              <a:lnSpc>
                <a:spcPct val="140000"/>
              </a:lnSpc>
              <a:spcBef>
                <a:spcPts val="0"/>
              </a:spcBef>
              <a:spcAft>
                <a:spcPts val="0"/>
              </a:spcAft>
              <a:buClr>
                <a:srgbClr val="000000"/>
              </a:buClr>
              <a:buSzPts val="2100"/>
              <a:buFont typeface="Wingdings" panose="05000000000000000000" pitchFamily="2" charset="2"/>
              <a:buChar char="q"/>
            </a:pPr>
            <a:endParaRPr lang="en-US" sz="1400">
              <a:ea typeface="Cardo"/>
              <a:cs typeface="Cardo"/>
              <a:sym typeface="Cardo"/>
            </a:endParaRPr>
          </a:p>
        </p:txBody>
      </p:sp>
      <p:pic>
        <p:nvPicPr>
          <p:cNvPr id="2" name="Picture 1">
            <a:extLst>
              <a:ext uri="{FF2B5EF4-FFF2-40B4-BE49-F238E27FC236}">
                <a16:creationId xmlns:a16="http://schemas.microsoft.com/office/drawing/2014/main" id="{6406A50F-2EC5-4849-C359-E68C70533339}"/>
              </a:ext>
            </a:extLst>
          </p:cNvPr>
          <p:cNvPicPr>
            <a:picLocks noChangeAspect="1"/>
          </p:cNvPicPr>
          <p:nvPr/>
        </p:nvPicPr>
        <p:blipFill>
          <a:blip r:embed="rId3"/>
          <a:srcRect l="697" t="7288" r="2733" b="30245"/>
          <a:stretch/>
        </p:blipFill>
        <p:spPr>
          <a:xfrm>
            <a:off x="6096000" y="0"/>
            <a:ext cx="6096000" cy="5506497"/>
          </a:xfrm>
          <a:prstGeom prst="rect">
            <a:avLst/>
          </a:prstGeom>
        </p:spPr>
      </p:pic>
      <p:sp>
        <p:nvSpPr>
          <p:cNvPr id="4" name="TextBox 3">
            <a:extLst>
              <a:ext uri="{FF2B5EF4-FFF2-40B4-BE49-F238E27FC236}">
                <a16:creationId xmlns:a16="http://schemas.microsoft.com/office/drawing/2014/main" id="{5FE50E81-117A-A939-EFD4-6D7077F3F327}"/>
              </a:ext>
            </a:extLst>
          </p:cNvPr>
          <p:cNvSpPr txBox="1"/>
          <p:nvPr/>
        </p:nvSpPr>
        <p:spPr>
          <a:xfrm>
            <a:off x="6202734" y="5640583"/>
            <a:ext cx="5882532" cy="523220"/>
          </a:xfrm>
          <a:prstGeom prst="rect">
            <a:avLst/>
          </a:prstGeom>
          <a:solidFill>
            <a:schemeClr val="accent6">
              <a:lumMod val="20000"/>
              <a:lumOff val="80000"/>
            </a:schemeClr>
          </a:solidFill>
          <a:ln w="28575">
            <a:solidFill>
              <a:schemeClr val="accent6">
                <a:lumMod val="50000"/>
              </a:schemeClr>
            </a:solidFill>
          </a:ln>
        </p:spPr>
        <p:txBody>
          <a:bodyPr wrap="square" rtlCol="0">
            <a:spAutoFit/>
          </a:bodyPr>
          <a:lstStyle/>
          <a:p>
            <a:r>
              <a:rPr lang="en-US" sz="1400" b="1">
                <a:solidFill>
                  <a:schemeClr val="accent6">
                    <a:lumMod val="50000"/>
                  </a:schemeClr>
                </a:solidFill>
              </a:rPr>
              <a:t>Facility Attestation Link:  </a:t>
            </a:r>
            <a:r>
              <a:rPr lang="en-US" sz="1400" b="1">
                <a:solidFill>
                  <a:schemeClr val="accent6">
                    <a:lumMod val="50000"/>
                  </a:schemeClr>
                </a:solidFill>
                <a:hlinkClick r:id="rId4">
                  <a:extLst>
                    <a:ext uri="{A12FA001-AC4F-418D-AE19-62706E023703}">
                      <ahyp:hlinkClr xmlns:ahyp="http://schemas.microsoft.com/office/drawing/2018/hyperlinkcolor" val="tx"/>
                    </a:ext>
                  </a:extLst>
                </a:hlinkClick>
              </a:rPr>
              <a:t>https://medicaid.ms.gov/wp-content/uploads/2025/07/PCS-IHR-Office-Review-Form-7.23.25.pdf</a:t>
            </a:r>
            <a:endParaRPr lang="en-US" sz="1400" b="1">
              <a:solidFill>
                <a:schemeClr val="accent6">
                  <a:lumMod val="50000"/>
                </a:schemeClr>
              </a:solidFill>
            </a:endParaRPr>
          </a:p>
        </p:txBody>
      </p:sp>
      <p:pic>
        <p:nvPicPr>
          <p:cNvPr id="5" name="More Info Pic">
            <a:extLst>
              <a:ext uri="{FF2B5EF4-FFF2-40B4-BE49-F238E27FC236}">
                <a16:creationId xmlns:a16="http://schemas.microsoft.com/office/drawing/2014/main" id="{5241AD90-9E56-C72F-FEDC-2241F90C25A9}"/>
              </a:ext>
            </a:extLst>
          </p:cNvPr>
          <p:cNvPicPr>
            <a:picLocks noChangeAspect="1"/>
          </p:cNvPicPr>
          <p:nvPr/>
        </p:nvPicPr>
        <p:blipFill>
          <a:blip r:embed="rId5"/>
          <a:stretch>
            <a:fillRect/>
          </a:stretch>
        </p:blipFill>
        <p:spPr>
          <a:xfrm>
            <a:off x="10330757" y="54400"/>
            <a:ext cx="1794567" cy="981592"/>
          </a:xfrm>
          <a:prstGeom prst="rect">
            <a:avLst/>
          </a:prstGeom>
        </p:spPr>
      </p:pic>
      <p:sp>
        <p:nvSpPr>
          <p:cNvPr id="6" name="Rectangle: Rounded Corners 5">
            <a:extLst>
              <a:ext uri="{FF2B5EF4-FFF2-40B4-BE49-F238E27FC236}">
                <a16:creationId xmlns:a16="http://schemas.microsoft.com/office/drawing/2014/main" id="{A6314A67-D789-EC1E-E2FB-25C491CD1690}"/>
              </a:ext>
            </a:extLst>
          </p:cNvPr>
          <p:cNvSpPr/>
          <p:nvPr/>
        </p:nvSpPr>
        <p:spPr>
          <a:xfrm>
            <a:off x="6108835" y="1495403"/>
            <a:ext cx="6096000" cy="2779233"/>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This Facility Review Attestation was created to help PCS-IHR providers properly address and understand regulations for ADA compliance, proper file storage, and building requirements.  Keeping this form up to date will allow providers to make sure that their facility meets the standards for accessibility and auditing.</a:t>
            </a:r>
          </a:p>
        </p:txBody>
      </p:sp>
      <p:sp>
        <p:nvSpPr>
          <p:cNvPr id="7" name="Date Placeholder 6">
            <a:extLst>
              <a:ext uri="{FF2B5EF4-FFF2-40B4-BE49-F238E27FC236}">
                <a16:creationId xmlns:a16="http://schemas.microsoft.com/office/drawing/2014/main" id="{CEF19768-A633-681A-1518-CB209F351321}"/>
              </a:ext>
            </a:extLst>
          </p:cNvPr>
          <p:cNvSpPr>
            <a:spLocks noGrp="1"/>
          </p:cNvSpPr>
          <p:nvPr>
            <p:ph type="dt" sz="half" idx="10"/>
          </p:nvPr>
        </p:nvSpPr>
        <p:spPr/>
        <p:txBody>
          <a:bodyPr/>
          <a:lstStyle/>
          <a:p>
            <a:r>
              <a:rPr lang="en-US"/>
              <a:t>7/21/2026</a:t>
            </a:r>
          </a:p>
        </p:txBody>
      </p:sp>
      <p:sp>
        <p:nvSpPr>
          <p:cNvPr id="8" name="Slide Number Placeholder 7">
            <a:extLst>
              <a:ext uri="{FF2B5EF4-FFF2-40B4-BE49-F238E27FC236}">
                <a16:creationId xmlns:a16="http://schemas.microsoft.com/office/drawing/2014/main" id="{CF2EA2DB-7BD5-C221-12D5-40F6F849C382}"/>
              </a:ext>
            </a:extLst>
          </p:cNvPr>
          <p:cNvSpPr>
            <a:spLocks noGrp="1"/>
          </p:cNvSpPr>
          <p:nvPr>
            <p:ph type="sldNum" sz="quarter" idx="12"/>
          </p:nvPr>
        </p:nvSpPr>
        <p:spPr/>
        <p:txBody>
          <a:bodyPr/>
          <a:lstStyle/>
          <a:p>
            <a:fld id="{48FD3572-B86B-4083-B953-5D27BE9E57C8}" type="slidenum">
              <a:rPr lang="en-US" smtClean="0"/>
              <a:t>50</a:t>
            </a:fld>
            <a:endParaRPr lang="en-US"/>
          </a:p>
        </p:txBody>
      </p:sp>
    </p:spTree>
    <p:extLst>
      <p:ext uri="{BB962C8B-B14F-4D97-AF65-F5344CB8AC3E}">
        <p14:creationId xmlns:p14="http://schemas.microsoft.com/office/powerpoint/2010/main" val="3821556114"/>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P spid="6" grpId="1"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DB514-FC25-AD88-18B1-2CE6B44CE2EB}"/>
            </a:ext>
          </a:extLst>
        </p:cNvPr>
        <p:cNvGrpSpPr/>
        <p:nvPr/>
      </p:nvGrpSpPr>
      <p:grpSpPr>
        <a:xfrm>
          <a:off x="0" y="0"/>
          <a:ext cx="0" cy="0"/>
          <a:chOff x="0" y="0"/>
          <a:chExt cx="0" cy="0"/>
        </a:xfrm>
      </p:grpSpPr>
      <p:sp>
        <p:nvSpPr>
          <p:cNvPr id="9" name="Rectangle: Rounded Corners 4">
            <a:extLst>
              <a:ext uri="{FF2B5EF4-FFF2-40B4-BE49-F238E27FC236}">
                <a16:creationId xmlns:a16="http://schemas.microsoft.com/office/drawing/2014/main" id="{4D4E1CDF-9750-B5C2-A1E7-3E8D2567AF3B}"/>
              </a:ext>
            </a:extLst>
          </p:cNvPr>
          <p:cNvSpPr txBox="1"/>
          <p:nvPr/>
        </p:nvSpPr>
        <p:spPr>
          <a:xfrm>
            <a:off x="633080" y="136525"/>
            <a:ext cx="5072395" cy="1039485"/>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US" sz="4000" b="1">
                <a:solidFill>
                  <a:schemeClr val="accent6">
                    <a:lumMod val="50000"/>
                  </a:schemeClr>
                </a:solidFill>
                <a:latin typeface="+mj-lt"/>
                <a:cs typeface="Times New Roman" panose="02020603050405020304" pitchFamily="18" charset="0"/>
              </a:rPr>
              <a:t>Staff Files: Employee File Checklist</a:t>
            </a:r>
            <a:endParaRPr lang="en-US" sz="4000" b="1" kern="1200">
              <a:solidFill>
                <a:schemeClr val="accent6">
                  <a:lumMod val="50000"/>
                </a:schemeClr>
              </a:solidFill>
              <a:latin typeface="+mj-lt"/>
              <a:cs typeface="Times New Roman" panose="02020603050405020304" pitchFamily="18" charset="0"/>
            </a:endParaRPr>
          </a:p>
        </p:txBody>
      </p:sp>
      <p:pic>
        <p:nvPicPr>
          <p:cNvPr id="2" name="Picture 1">
            <a:extLst>
              <a:ext uri="{FF2B5EF4-FFF2-40B4-BE49-F238E27FC236}">
                <a16:creationId xmlns:a16="http://schemas.microsoft.com/office/drawing/2014/main" id="{192E24A6-E2E2-9BF4-2654-17BE0A736CF1}"/>
              </a:ext>
            </a:extLst>
          </p:cNvPr>
          <p:cNvPicPr>
            <a:picLocks noChangeAspect="1"/>
          </p:cNvPicPr>
          <p:nvPr/>
        </p:nvPicPr>
        <p:blipFill>
          <a:blip r:embed="rId3"/>
          <a:srcRect l="9342" t="5922" r="14567"/>
          <a:stretch/>
        </p:blipFill>
        <p:spPr>
          <a:xfrm>
            <a:off x="6690626" y="20289"/>
            <a:ext cx="5228800" cy="5166719"/>
          </a:xfrm>
          <a:prstGeom prst="rect">
            <a:avLst/>
          </a:prstGeom>
        </p:spPr>
      </p:pic>
      <p:sp>
        <p:nvSpPr>
          <p:cNvPr id="11" name="TextBox 10">
            <a:extLst>
              <a:ext uri="{FF2B5EF4-FFF2-40B4-BE49-F238E27FC236}">
                <a16:creationId xmlns:a16="http://schemas.microsoft.com/office/drawing/2014/main" id="{B8A72419-869C-14A5-67E2-E9D255489FC3}"/>
              </a:ext>
            </a:extLst>
          </p:cNvPr>
          <p:cNvSpPr txBox="1"/>
          <p:nvPr/>
        </p:nvSpPr>
        <p:spPr>
          <a:xfrm>
            <a:off x="6654759" y="5402382"/>
            <a:ext cx="5300535" cy="523220"/>
          </a:xfrm>
          <a:prstGeom prst="rect">
            <a:avLst/>
          </a:prstGeom>
          <a:solidFill>
            <a:schemeClr val="accent6">
              <a:lumMod val="20000"/>
              <a:lumOff val="80000"/>
            </a:schemeClr>
          </a:solidFill>
          <a:ln w="28575">
            <a:solidFill>
              <a:schemeClr val="accent6">
                <a:lumMod val="50000"/>
              </a:schemeClr>
            </a:solidFill>
          </a:ln>
        </p:spPr>
        <p:txBody>
          <a:bodyPr wrap="square" rtlCol="0">
            <a:spAutoFit/>
          </a:bodyPr>
          <a:lstStyle/>
          <a:p>
            <a:r>
              <a:rPr lang="en-US" sz="1400" b="1">
                <a:solidFill>
                  <a:schemeClr val="accent6">
                    <a:lumMod val="50000"/>
                  </a:schemeClr>
                </a:solidFill>
              </a:rPr>
              <a:t>Employee File Checklist Link: </a:t>
            </a:r>
            <a:r>
              <a:rPr lang="en-US" sz="1400" b="1">
                <a:solidFill>
                  <a:schemeClr val="accent6">
                    <a:lumMod val="50000"/>
                  </a:schemeClr>
                </a:solidFill>
                <a:hlinkClick r:id="rId4">
                  <a:extLst>
                    <a:ext uri="{A12FA001-AC4F-418D-AE19-62706E023703}">
                      <ahyp:hlinkClr xmlns:ahyp="http://schemas.microsoft.com/office/drawing/2018/hyperlinkcolor" val="tx"/>
                    </a:ext>
                  </a:extLst>
                </a:hlinkClick>
              </a:rPr>
              <a:t>https://medicaid.ms.gov/wp-content/uploads/2023/05/Employee-File-Checklist-5.17.23.pdf</a:t>
            </a:r>
            <a:endParaRPr lang="en-US" sz="1400" b="1">
              <a:solidFill>
                <a:schemeClr val="accent6">
                  <a:lumMod val="50000"/>
                </a:schemeClr>
              </a:solidFill>
            </a:endParaRPr>
          </a:p>
        </p:txBody>
      </p:sp>
      <p:sp>
        <p:nvSpPr>
          <p:cNvPr id="4" name="TextBox 3">
            <a:extLst>
              <a:ext uri="{FF2B5EF4-FFF2-40B4-BE49-F238E27FC236}">
                <a16:creationId xmlns:a16="http://schemas.microsoft.com/office/drawing/2014/main" id="{5C2CEBD7-021F-3A22-FD47-01C48EA4B542}"/>
              </a:ext>
            </a:extLst>
          </p:cNvPr>
          <p:cNvSpPr txBox="1"/>
          <p:nvPr/>
        </p:nvSpPr>
        <p:spPr>
          <a:xfrm>
            <a:off x="338478" y="1339592"/>
            <a:ext cx="6316281" cy="5016758"/>
          </a:xfrm>
          <a:prstGeom prst="rect">
            <a:avLst/>
          </a:prstGeom>
          <a:noFill/>
        </p:spPr>
        <p:txBody>
          <a:bodyPr wrap="square" rtlCol="0">
            <a:spAutoFit/>
          </a:bodyPr>
          <a:lstStyle/>
          <a:p>
            <a:r>
              <a:rPr lang="en-US" sz="1600">
                <a:solidFill>
                  <a:schemeClr val="accent6">
                    <a:lumMod val="50000"/>
                  </a:schemeClr>
                </a:solidFill>
              </a:rPr>
              <a:t>All staff records should include, at a minimum, the following required credentialing and qualification documents: </a:t>
            </a:r>
          </a:p>
          <a:p>
            <a:endParaRPr lang="en-US" sz="1600">
              <a:solidFill>
                <a:schemeClr val="accent6">
                  <a:lumMod val="50000"/>
                </a:schemeClr>
              </a:solidFill>
            </a:endParaRPr>
          </a:p>
          <a:p>
            <a:pPr marL="342900" indent="-342900">
              <a:buFont typeface="Wingdings" panose="05000000000000000000" pitchFamily="2" charset="2"/>
              <a:buChar char="§"/>
            </a:pPr>
            <a:r>
              <a:rPr lang="en-US" sz="1600">
                <a:solidFill>
                  <a:schemeClr val="accent6">
                    <a:lumMod val="50000"/>
                  </a:schemeClr>
                </a:solidFill>
              </a:rPr>
              <a:t>Copy of valid, state issued ID,</a:t>
            </a:r>
          </a:p>
          <a:p>
            <a:pPr marL="342900" indent="-342900">
              <a:buFont typeface="Wingdings" panose="05000000000000000000" pitchFamily="2" charset="2"/>
              <a:buChar char="§"/>
            </a:pPr>
            <a:r>
              <a:rPr lang="en-US" sz="1600">
                <a:solidFill>
                  <a:schemeClr val="accent6">
                    <a:lumMod val="50000"/>
                  </a:schemeClr>
                </a:solidFill>
              </a:rPr>
              <a:t>Job description, </a:t>
            </a:r>
          </a:p>
          <a:p>
            <a:pPr marL="342900" indent="-342900">
              <a:buFont typeface="Wingdings" panose="05000000000000000000" pitchFamily="2" charset="2"/>
              <a:buChar char="§"/>
            </a:pPr>
            <a:r>
              <a:rPr lang="en-US" sz="1600">
                <a:solidFill>
                  <a:schemeClr val="accent6">
                    <a:lumMod val="50000"/>
                  </a:schemeClr>
                </a:solidFill>
              </a:rPr>
              <a:t>Application and date of hire, </a:t>
            </a:r>
          </a:p>
          <a:p>
            <a:pPr marL="342900" indent="-342900">
              <a:buFont typeface="Wingdings" panose="05000000000000000000" pitchFamily="2" charset="2"/>
              <a:buChar char="§"/>
            </a:pPr>
            <a:r>
              <a:rPr lang="en-US" sz="1600">
                <a:solidFill>
                  <a:schemeClr val="accent6">
                    <a:lumMod val="50000"/>
                  </a:schemeClr>
                </a:solidFill>
              </a:rPr>
              <a:t>High school diploma, General Educational Development (GED) certificate, other educational degrees, or proof of ability to read and write accurately, </a:t>
            </a:r>
          </a:p>
          <a:p>
            <a:pPr marL="342900" indent="-342900">
              <a:buFont typeface="Wingdings" panose="05000000000000000000" pitchFamily="2" charset="2"/>
              <a:buChar char="§"/>
            </a:pPr>
            <a:r>
              <a:rPr lang="en-US" sz="1600">
                <a:solidFill>
                  <a:schemeClr val="accent6">
                    <a:lumMod val="50000"/>
                  </a:schemeClr>
                </a:solidFill>
              </a:rPr>
              <a:t>Any licensure and/or certifications as required by the Division of Medicaid for job description, </a:t>
            </a:r>
          </a:p>
          <a:p>
            <a:pPr marL="342900" indent="-342900">
              <a:buFont typeface="Wingdings" panose="05000000000000000000" pitchFamily="2" charset="2"/>
              <a:buChar char="§"/>
            </a:pPr>
            <a:r>
              <a:rPr lang="en-US" sz="1600">
                <a:solidFill>
                  <a:schemeClr val="accent6">
                    <a:lumMod val="50000"/>
                  </a:schemeClr>
                </a:solidFill>
              </a:rPr>
              <a:t>Results of fingerprint-based National Criminal Background check(s), </a:t>
            </a:r>
          </a:p>
          <a:p>
            <a:pPr marL="342900" indent="-342900">
              <a:buFont typeface="Wingdings" panose="05000000000000000000" pitchFamily="2" charset="2"/>
              <a:buChar char="§"/>
            </a:pPr>
            <a:r>
              <a:rPr lang="en-US" sz="1600">
                <a:solidFill>
                  <a:schemeClr val="accent6">
                    <a:lumMod val="50000"/>
                  </a:schemeClr>
                </a:solidFill>
              </a:rPr>
              <a:t>Results of monthly Nurse Aide Abuse Registry checks, </a:t>
            </a:r>
          </a:p>
          <a:p>
            <a:pPr marL="342900" indent="-342900">
              <a:buFont typeface="Wingdings" panose="05000000000000000000" pitchFamily="2" charset="2"/>
              <a:buChar char="§"/>
            </a:pPr>
            <a:r>
              <a:rPr lang="en-US" sz="1600">
                <a:solidFill>
                  <a:schemeClr val="accent6">
                    <a:lumMod val="50000"/>
                  </a:schemeClr>
                </a:solidFill>
              </a:rPr>
              <a:t>Results of monthly Office of Inspector General (OIG) checks, </a:t>
            </a:r>
          </a:p>
          <a:p>
            <a:pPr marL="342900" indent="-342900">
              <a:buFont typeface="Wingdings" panose="05000000000000000000" pitchFamily="2" charset="2"/>
              <a:buChar char="§"/>
            </a:pPr>
            <a:r>
              <a:rPr lang="en-US" sz="1600">
                <a:solidFill>
                  <a:schemeClr val="accent6">
                    <a:lumMod val="50000"/>
                  </a:schemeClr>
                </a:solidFill>
              </a:rPr>
              <a:t>Annual attestation of health, </a:t>
            </a:r>
          </a:p>
          <a:p>
            <a:pPr marL="342900" indent="-342900">
              <a:buFont typeface="Wingdings" panose="05000000000000000000" pitchFamily="2" charset="2"/>
              <a:buChar char="§"/>
            </a:pPr>
            <a:r>
              <a:rPr lang="en-US" sz="1600">
                <a:solidFill>
                  <a:schemeClr val="accent6">
                    <a:lumMod val="50000"/>
                  </a:schemeClr>
                </a:solidFill>
              </a:rPr>
              <a:t>Signed confidentiality agreement that includes social media waiver, and </a:t>
            </a:r>
          </a:p>
          <a:p>
            <a:pPr marL="342900" indent="-342900">
              <a:buFont typeface="Wingdings" panose="05000000000000000000" pitchFamily="2" charset="2"/>
              <a:buChar char="§"/>
            </a:pPr>
            <a:r>
              <a:rPr lang="en-US" sz="1600">
                <a:solidFill>
                  <a:schemeClr val="accent6">
                    <a:lumMod val="50000"/>
                  </a:schemeClr>
                </a:solidFill>
              </a:rPr>
              <a:t>Proof of training/evaluations, required professional certifications, and credentials including CPR and First Aid.</a:t>
            </a:r>
          </a:p>
        </p:txBody>
      </p:sp>
      <p:pic>
        <p:nvPicPr>
          <p:cNvPr id="3" name="More Info Pic">
            <a:extLst>
              <a:ext uri="{FF2B5EF4-FFF2-40B4-BE49-F238E27FC236}">
                <a16:creationId xmlns:a16="http://schemas.microsoft.com/office/drawing/2014/main" id="{A5E7F1C9-F209-EC10-F429-9BEAEB4C3C46}"/>
              </a:ext>
            </a:extLst>
          </p:cNvPr>
          <p:cNvPicPr>
            <a:picLocks noChangeAspect="1"/>
          </p:cNvPicPr>
          <p:nvPr/>
        </p:nvPicPr>
        <p:blipFill>
          <a:blip r:embed="rId5"/>
          <a:stretch>
            <a:fillRect/>
          </a:stretch>
        </p:blipFill>
        <p:spPr>
          <a:xfrm>
            <a:off x="10684701" y="16510"/>
            <a:ext cx="1507299" cy="824463"/>
          </a:xfrm>
          <a:prstGeom prst="rect">
            <a:avLst/>
          </a:prstGeom>
        </p:spPr>
      </p:pic>
      <p:sp>
        <p:nvSpPr>
          <p:cNvPr id="5" name="More Info Text">
            <a:extLst>
              <a:ext uri="{FF2B5EF4-FFF2-40B4-BE49-F238E27FC236}">
                <a16:creationId xmlns:a16="http://schemas.microsoft.com/office/drawing/2014/main" id="{83E67AE9-7006-B9B3-F195-478E0555C786}"/>
              </a:ext>
            </a:extLst>
          </p:cNvPr>
          <p:cNvSpPr/>
          <p:nvPr/>
        </p:nvSpPr>
        <p:spPr>
          <a:xfrm>
            <a:off x="7538009" y="1087089"/>
            <a:ext cx="3534033" cy="3998673"/>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This checklist for staff files is available on the HCBS Providers Webpage to help track that all credentialing requirements are addressed timely. </a:t>
            </a:r>
          </a:p>
          <a:p>
            <a:endParaRPr lang="en-US">
              <a:latin typeface="+mj-lt"/>
            </a:endParaRPr>
          </a:p>
          <a:p>
            <a:r>
              <a:rPr lang="en-US">
                <a:latin typeface="+mj-lt"/>
              </a:rPr>
              <a:t>If providers do not have proof that all staff are fully and appropriately credentialed, claims may be subject to claims recoupments.</a:t>
            </a:r>
          </a:p>
        </p:txBody>
      </p:sp>
      <p:sp>
        <p:nvSpPr>
          <p:cNvPr id="6" name="Date Placeholder 5">
            <a:extLst>
              <a:ext uri="{FF2B5EF4-FFF2-40B4-BE49-F238E27FC236}">
                <a16:creationId xmlns:a16="http://schemas.microsoft.com/office/drawing/2014/main" id="{528D9A42-D0EF-1A50-BB48-4633B0688E58}"/>
              </a:ext>
            </a:extLst>
          </p:cNvPr>
          <p:cNvSpPr>
            <a:spLocks noGrp="1"/>
          </p:cNvSpPr>
          <p:nvPr>
            <p:ph type="dt" sz="half" idx="10"/>
          </p:nvPr>
        </p:nvSpPr>
        <p:spPr/>
        <p:txBody>
          <a:bodyPr/>
          <a:lstStyle/>
          <a:p>
            <a:r>
              <a:rPr lang="en-US"/>
              <a:t>7/21/2026</a:t>
            </a:r>
          </a:p>
        </p:txBody>
      </p:sp>
      <p:sp>
        <p:nvSpPr>
          <p:cNvPr id="7" name="Slide Number Placeholder 6">
            <a:extLst>
              <a:ext uri="{FF2B5EF4-FFF2-40B4-BE49-F238E27FC236}">
                <a16:creationId xmlns:a16="http://schemas.microsoft.com/office/drawing/2014/main" id="{4D6BEFC0-9458-9840-95D5-17A2DB8A0077}"/>
              </a:ext>
            </a:extLst>
          </p:cNvPr>
          <p:cNvSpPr>
            <a:spLocks noGrp="1"/>
          </p:cNvSpPr>
          <p:nvPr>
            <p:ph type="sldNum" sz="quarter" idx="12"/>
          </p:nvPr>
        </p:nvSpPr>
        <p:spPr/>
        <p:txBody>
          <a:bodyPr/>
          <a:lstStyle/>
          <a:p>
            <a:fld id="{48FD3572-B86B-4083-B953-5D27BE9E57C8}" type="slidenum">
              <a:rPr lang="en-US" smtClean="0"/>
              <a:t>51</a:t>
            </a:fld>
            <a:endParaRPr lang="en-US"/>
          </a:p>
        </p:txBody>
      </p:sp>
    </p:spTree>
    <p:extLst>
      <p:ext uri="{BB962C8B-B14F-4D97-AF65-F5344CB8AC3E}">
        <p14:creationId xmlns:p14="http://schemas.microsoft.com/office/powerpoint/2010/main" val="1315350140"/>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5" grpId="0" animBg="1"/>
      <p:bldP spid="5" grpId="1"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ECC24-11B0-F13A-4CEC-7B4F9EB1D72F}"/>
            </a:ext>
          </a:extLst>
        </p:cNvPr>
        <p:cNvGrpSpPr/>
        <p:nvPr/>
      </p:nvGrpSpPr>
      <p:grpSpPr>
        <a:xfrm>
          <a:off x="0" y="0"/>
          <a:ext cx="0" cy="0"/>
          <a:chOff x="0" y="0"/>
          <a:chExt cx="0" cy="0"/>
        </a:xfrm>
      </p:grpSpPr>
      <p:sp>
        <p:nvSpPr>
          <p:cNvPr id="9" name="Rectangle: Rounded Corners 4">
            <a:extLst>
              <a:ext uri="{FF2B5EF4-FFF2-40B4-BE49-F238E27FC236}">
                <a16:creationId xmlns:a16="http://schemas.microsoft.com/office/drawing/2014/main" id="{58E20360-A57C-A13A-CD20-EEA134640065}"/>
              </a:ext>
            </a:extLst>
          </p:cNvPr>
          <p:cNvSpPr txBox="1"/>
          <p:nvPr/>
        </p:nvSpPr>
        <p:spPr>
          <a:xfrm>
            <a:off x="695325" y="572631"/>
            <a:ext cx="5341976" cy="577743"/>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US" sz="4000" b="1">
                <a:solidFill>
                  <a:schemeClr val="accent6">
                    <a:lumMod val="50000"/>
                  </a:schemeClr>
                </a:solidFill>
                <a:latin typeface="+mj-lt"/>
                <a:cs typeface="Times New Roman" panose="02020603050405020304" pitchFamily="18" charset="0"/>
              </a:rPr>
              <a:t>Staff Files: Employee Performance Appraisal</a:t>
            </a:r>
            <a:endParaRPr lang="en-US" sz="4000" b="1" kern="1200">
              <a:solidFill>
                <a:schemeClr val="accent6">
                  <a:lumMod val="50000"/>
                </a:schemeClr>
              </a:solidFill>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33A49C09-AF60-FA76-937A-8BF5E066C99A}"/>
              </a:ext>
            </a:extLst>
          </p:cNvPr>
          <p:cNvSpPr txBox="1"/>
          <p:nvPr/>
        </p:nvSpPr>
        <p:spPr>
          <a:xfrm>
            <a:off x="381787" y="1600411"/>
            <a:ext cx="6260173" cy="4107215"/>
          </a:xfrm>
          <a:prstGeom prst="rect">
            <a:avLst/>
          </a:prstGeom>
          <a:noFill/>
        </p:spPr>
        <p:txBody>
          <a:bodyPr wrap="square" rtlCol="0">
            <a:spAutoFit/>
          </a:bodyPr>
          <a:lstStyle/>
          <a:p>
            <a:pPr marL="226696" marR="0" lvl="1" algn="l" rtl="0">
              <a:spcBef>
                <a:spcPts val="0"/>
              </a:spcBef>
              <a:spcAft>
                <a:spcPts val="0"/>
              </a:spcAft>
              <a:buClr>
                <a:srgbClr val="000000"/>
              </a:buClr>
              <a:buSzPts val="2100"/>
            </a:pPr>
            <a:r>
              <a:rPr lang="en-US">
                <a:solidFill>
                  <a:schemeClr val="accent6">
                    <a:lumMod val="50000"/>
                  </a:schemeClr>
                </a:solidFill>
                <a:ea typeface="Cardo"/>
                <a:cs typeface="Cardo"/>
                <a:sym typeface="Cardo"/>
              </a:rPr>
              <a:t>Employee Performance Appraisals should be completed at hire and annually thereafter.</a:t>
            </a:r>
          </a:p>
          <a:p>
            <a:pPr marL="226696" marR="0" lvl="1" algn="l" rtl="0">
              <a:lnSpc>
                <a:spcPct val="140000"/>
              </a:lnSpc>
              <a:spcBef>
                <a:spcPts val="0"/>
              </a:spcBef>
              <a:spcAft>
                <a:spcPts val="0"/>
              </a:spcAft>
              <a:buClr>
                <a:srgbClr val="000000"/>
              </a:buClr>
              <a:buSzPts val="2100"/>
            </a:pPr>
            <a:r>
              <a:rPr lang="en-US">
                <a:solidFill>
                  <a:schemeClr val="accent6">
                    <a:lumMod val="50000"/>
                  </a:schemeClr>
                </a:solidFill>
                <a:ea typeface="Cardo"/>
                <a:cs typeface="Cardo"/>
                <a:sym typeface="Cardo"/>
              </a:rPr>
              <a:t>Addresses the performance of:</a:t>
            </a:r>
          </a:p>
          <a:p>
            <a:pPr marL="512446" marR="0" lvl="1" indent="-285750" algn="l" rtl="0">
              <a:lnSpc>
                <a:spcPct val="140000"/>
              </a:lnSpc>
              <a:spcBef>
                <a:spcPts val="0"/>
              </a:spcBef>
              <a:spcAft>
                <a:spcPts val="0"/>
              </a:spcAft>
              <a:buClr>
                <a:srgbClr val="000000"/>
              </a:buClr>
              <a:buSzPts val="2100"/>
              <a:buFont typeface="Wingdings" panose="05000000000000000000" pitchFamily="2" charset="2"/>
              <a:buChar char="q"/>
            </a:pPr>
            <a:r>
              <a:rPr lang="en-US" sz="1600">
                <a:solidFill>
                  <a:schemeClr val="accent6">
                    <a:lumMod val="50000"/>
                  </a:schemeClr>
                </a:solidFill>
                <a:ea typeface="Cardo"/>
                <a:cs typeface="Cardo"/>
                <a:sym typeface="Cardo"/>
              </a:rPr>
              <a:t>Home Maker Activities</a:t>
            </a:r>
          </a:p>
          <a:p>
            <a:pPr marL="512446" marR="0" lvl="1" indent="-285750" algn="l" rtl="0">
              <a:lnSpc>
                <a:spcPct val="140000"/>
              </a:lnSpc>
              <a:spcBef>
                <a:spcPts val="0"/>
              </a:spcBef>
              <a:spcAft>
                <a:spcPts val="0"/>
              </a:spcAft>
              <a:buClr>
                <a:srgbClr val="000000"/>
              </a:buClr>
              <a:buSzPts val="2100"/>
              <a:buFont typeface="Wingdings" panose="05000000000000000000" pitchFamily="2" charset="2"/>
              <a:buChar char="q"/>
            </a:pPr>
            <a:r>
              <a:rPr lang="en-US" sz="1600">
                <a:solidFill>
                  <a:schemeClr val="accent6">
                    <a:lumMod val="50000"/>
                  </a:schemeClr>
                </a:solidFill>
                <a:ea typeface="Cardo"/>
                <a:cs typeface="Cardo"/>
                <a:sym typeface="Cardo"/>
              </a:rPr>
              <a:t>Personal Care Activities</a:t>
            </a:r>
          </a:p>
          <a:p>
            <a:pPr marL="512446" marR="0" lvl="1" indent="-285750" algn="l" rtl="0">
              <a:lnSpc>
                <a:spcPct val="140000"/>
              </a:lnSpc>
              <a:spcBef>
                <a:spcPts val="0"/>
              </a:spcBef>
              <a:spcAft>
                <a:spcPts val="0"/>
              </a:spcAft>
              <a:buClr>
                <a:srgbClr val="000000"/>
              </a:buClr>
              <a:buSzPts val="2100"/>
              <a:buFont typeface="Wingdings" panose="05000000000000000000" pitchFamily="2" charset="2"/>
              <a:buChar char="q"/>
            </a:pPr>
            <a:r>
              <a:rPr lang="en-US" sz="1600">
                <a:solidFill>
                  <a:schemeClr val="accent6">
                    <a:lumMod val="50000"/>
                  </a:schemeClr>
                </a:solidFill>
                <a:ea typeface="Cardo"/>
                <a:cs typeface="Cardo"/>
                <a:sym typeface="Cardo"/>
              </a:rPr>
              <a:t>Service Delivery</a:t>
            </a:r>
          </a:p>
          <a:p>
            <a:pPr marL="512446" marR="0" lvl="1" indent="-285750" algn="l" rtl="0">
              <a:lnSpc>
                <a:spcPct val="140000"/>
              </a:lnSpc>
              <a:spcBef>
                <a:spcPts val="0"/>
              </a:spcBef>
              <a:spcAft>
                <a:spcPts val="0"/>
              </a:spcAft>
              <a:buClr>
                <a:srgbClr val="000000"/>
              </a:buClr>
              <a:buSzPts val="2100"/>
              <a:buFont typeface="Wingdings" panose="05000000000000000000" pitchFamily="2" charset="2"/>
              <a:buChar char="q"/>
            </a:pPr>
            <a:r>
              <a:rPr lang="en-US" sz="1600">
                <a:solidFill>
                  <a:schemeClr val="accent6">
                    <a:lumMod val="50000"/>
                  </a:schemeClr>
                </a:solidFill>
                <a:ea typeface="Cardo"/>
                <a:cs typeface="Cardo"/>
                <a:sym typeface="Cardo"/>
              </a:rPr>
              <a:t>Technical Skills and Communication</a:t>
            </a:r>
          </a:p>
          <a:p>
            <a:pPr marL="512446" marR="0" lvl="1" indent="-285750" algn="l" rtl="0">
              <a:lnSpc>
                <a:spcPct val="140000"/>
              </a:lnSpc>
              <a:spcBef>
                <a:spcPts val="0"/>
              </a:spcBef>
              <a:spcAft>
                <a:spcPts val="0"/>
              </a:spcAft>
              <a:buClr>
                <a:srgbClr val="000000"/>
              </a:buClr>
              <a:buSzPts val="2100"/>
              <a:buFont typeface="Wingdings" panose="05000000000000000000" pitchFamily="2" charset="2"/>
              <a:buChar char="q"/>
            </a:pPr>
            <a:r>
              <a:rPr lang="en-US" sz="1600">
                <a:solidFill>
                  <a:schemeClr val="accent6">
                    <a:lumMod val="50000"/>
                  </a:schemeClr>
                </a:solidFill>
                <a:ea typeface="Cardo"/>
                <a:cs typeface="Cardo"/>
                <a:sym typeface="Cardo"/>
              </a:rPr>
              <a:t>Health and Safety Activities</a:t>
            </a:r>
          </a:p>
          <a:p>
            <a:pPr marL="512446" marR="0" lvl="1" indent="-285750" algn="l" rtl="0">
              <a:lnSpc>
                <a:spcPct val="140000"/>
              </a:lnSpc>
              <a:spcBef>
                <a:spcPts val="0"/>
              </a:spcBef>
              <a:spcAft>
                <a:spcPts val="0"/>
              </a:spcAft>
              <a:buClr>
                <a:srgbClr val="000000"/>
              </a:buClr>
              <a:buSzPts val="2100"/>
              <a:buFont typeface="Wingdings" panose="05000000000000000000" pitchFamily="2" charset="2"/>
              <a:buChar char="q"/>
            </a:pPr>
            <a:r>
              <a:rPr lang="en-US" sz="1600">
                <a:solidFill>
                  <a:schemeClr val="accent6">
                    <a:lumMod val="50000"/>
                  </a:schemeClr>
                </a:solidFill>
                <a:ea typeface="Cardo"/>
                <a:cs typeface="Cardo"/>
                <a:sym typeface="Cardo"/>
              </a:rPr>
              <a:t>Work Habits</a:t>
            </a:r>
          </a:p>
          <a:p>
            <a:pPr marL="512446" marR="0" lvl="1" indent="-285750" algn="l" rtl="0">
              <a:lnSpc>
                <a:spcPct val="140000"/>
              </a:lnSpc>
              <a:spcBef>
                <a:spcPts val="0"/>
              </a:spcBef>
              <a:spcAft>
                <a:spcPts val="0"/>
              </a:spcAft>
              <a:buClr>
                <a:srgbClr val="000000"/>
              </a:buClr>
              <a:buSzPts val="2100"/>
              <a:buFont typeface="Wingdings" panose="05000000000000000000" pitchFamily="2" charset="2"/>
              <a:buChar char="q"/>
            </a:pPr>
            <a:r>
              <a:rPr lang="en-US" sz="1600">
                <a:solidFill>
                  <a:schemeClr val="accent6">
                    <a:lumMod val="50000"/>
                  </a:schemeClr>
                </a:solidFill>
                <a:ea typeface="Cardo"/>
                <a:cs typeface="Cardo"/>
                <a:sym typeface="Cardo"/>
              </a:rPr>
              <a:t>Personal Attributes</a:t>
            </a:r>
          </a:p>
          <a:p>
            <a:pPr marL="512446" marR="0" lvl="1" indent="-285750" algn="l" rtl="0">
              <a:lnSpc>
                <a:spcPct val="140000"/>
              </a:lnSpc>
              <a:spcBef>
                <a:spcPts val="0"/>
              </a:spcBef>
              <a:spcAft>
                <a:spcPts val="0"/>
              </a:spcAft>
              <a:buClr>
                <a:srgbClr val="000000"/>
              </a:buClr>
              <a:buSzPts val="2100"/>
              <a:buFont typeface="Wingdings" panose="05000000000000000000" pitchFamily="2" charset="2"/>
              <a:buChar char="q"/>
            </a:pPr>
            <a:r>
              <a:rPr lang="en-US" sz="1600">
                <a:solidFill>
                  <a:schemeClr val="accent6">
                    <a:lumMod val="50000"/>
                  </a:schemeClr>
                </a:solidFill>
                <a:ea typeface="Cardo"/>
                <a:cs typeface="Cardo"/>
                <a:sym typeface="Cardo"/>
              </a:rPr>
              <a:t>Accountability</a:t>
            </a:r>
          </a:p>
          <a:p>
            <a:pPr marL="512446" marR="0" lvl="1" indent="-285750" algn="l" rtl="0">
              <a:lnSpc>
                <a:spcPct val="140000"/>
              </a:lnSpc>
              <a:spcBef>
                <a:spcPts val="0"/>
              </a:spcBef>
              <a:spcAft>
                <a:spcPts val="0"/>
              </a:spcAft>
              <a:buClr>
                <a:srgbClr val="000000"/>
              </a:buClr>
              <a:buSzPts val="2100"/>
              <a:buFont typeface="Wingdings" panose="05000000000000000000" pitchFamily="2" charset="2"/>
              <a:buChar char="q"/>
            </a:pPr>
            <a:r>
              <a:rPr lang="en-US" sz="1600">
                <a:solidFill>
                  <a:schemeClr val="accent6">
                    <a:lumMod val="50000"/>
                  </a:schemeClr>
                </a:solidFill>
                <a:ea typeface="Cardo"/>
                <a:cs typeface="Cardo"/>
                <a:sym typeface="Cardo"/>
              </a:rPr>
              <a:t>Overall Performance</a:t>
            </a:r>
          </a:p>
        </p:txBody>
      </p:sp>
      <p:pic>
        <p:nvPicPr>
          <p:cNvPr id="4" name="Picture 3">
            <a:extLst>
              <a:ext uri="{FF2B5EF4-FFF2-40B4-BE49-F238E27FC236}">
                <a16:creationId xmlns:a16="http://schemas.microsoft.com/office/drawing/2014/main" id="{67BB9EAE-E2B4-B460-316E-A8B3BB5763DF}"/>
              </a:ext>
            </a:extLst>
          </p:cNvPr>
          <p:cNvPicPr>
            <a:picLocks noChangeAspect="1"/>
          </p:cNvPicPr>
          <p:nvPr/>
        </p:nvPicPr>
        <p:blipFill>
          <a:blip r:embed="rId3"/>
          <a:srcRect l="8838" t="6133" r="8656" b="-743"/>
          <a:stretch/>
        </p:blipFill>
        <p:spPr>
          <a:xfrm>
            <a:off x="6641960" y="0"/>
            <a:ext cx="5341976" cy="5157579"/>
          </a:xfrm>
          <a:prstGeom prst="rect">
            <a:avLst/>
          </a:prstGeom>
        </p:spPr>
      </p:pic>
      <p:sp>
        <p:nvSpPr>
          <p:cNvPr id="6" name="TextBox 5">
            <a:extLst>
              <a:ext uri="{FF2B5EF4-FFF2-40B4-BE49-F238E27FC236}">
                <a16:creationId xmlns:a16="http://schemas.microsoft.com/office/drawing/2014/main" id="{6A47C3F9-3653-F913-ACEC-BF78323ADD62}"/>
              </a:ext>
            </a:extLst>
          </p:cNvPr>
          <p:cNvSpPr txBox="1"/>
          <p:nvPr/>
        </p:nvSpPr>
        <p:spPr>
          <a:xfrm>
            <a:off x="6641961" y="5262546"/>
            <a:ext cx="5410610" cy="523220"/>
          </a:xfrm>
          <a:prstGeom prst="rect">
            <a:avLst/>
          </a:prstGeom>
          <a:solidFill>
            <a:schemeClr val="accent6">
              <a:lumMod val="20000"/>
              <a:lumOff val="80000"/>
            </a:schemeClr>
          </a:solidFill>
          <a:ln w="28575">
            <a:solidFill>
              <a:schemeClr val="accent6">
                <a:lumMod val="50000"/>
              </a:schemeClr>
            </a:solidFill>
          </a:ln>
        </p:spPr>
        <p:txBody>
          <a:bodyPr wrap="square">
            <a:spAutoFit/>
          </a:bodyPr>
          <a:lstStyle/>
          <a:p>
            <a:r>
              <a:rPr lang="en-US" sz="1400" b="1">
                <a:solidFill>
                  <a:schemeClr val="accent6">
                    <a:lumMod val="50000"/>
                  </a:schemeClr>
                </a:solidFill>
              </a:rPr>
              <a:t>Performance Appraisal Link: </a:t>
            </a:r>
            <a:r>
              <a:rPr lang="en-US" sz="1400" b="1" u="sng">
                <a:solidFill>
                  <a:schemeClr val="accent6">
                    <a:lumMod val="50000"/>
                  </a:schemeClr>
                </a:solidFill>
                <a:hlinkClick r:id="rId4">
                  <a:extLst>
                    <a:ext uri="{A12FA001-AC4F-418D-AE19-62706E023703}">
                      <ahyp:hlinkClr xmlns:ahyp="http://schemas.microsoft.com/office/drawing/2018/hyperlinkcolor" val="tx"/>
                    </a:ext>
                  </a:extLst>
                </a:hlinkClick>
              </a:rPr>
              <a:t>https://medicaid.ms.gov/wp-content/uploads/2025/06/Employee-Performance-Appraisal.pdf</a:t>
            </a:r>
            <a:endParaRPr lang="en-US" sz="1400" b="1" u="sng">
              <a:solidFill>
                <a:schemeClr val="accent6">
                  <a:lumMod val="50000"/>
                </a:schemeClr>
              </a:solidFill>
            </a:endParaRPr>
          </a:p>
        </p:txBody>
      </p:sp>
      <p:pic>
        <p:nvPicPr>
          <p:cNvPr id="5" name="More Info Pic">
            <a:extLst>
              <a:ext uri="{FF2B5EF4-FFF2-40B4-BE49-F238E27FC236}">
                <a16:creationId xmlns:a16="http://schemas.microsoft.com/office/drawing/2014/main" id="{E5F513E7-9F04-2EFD-72CE-E76DE904CA2F}"/>
              </a:ext>
            </a:extLst>
          </p:cNvPr>
          <p:cNvPicPr>
            <a:picLocks noChangeAspect="1"/>
          </p:cNvPicPr>
          <p:nvPr/>
        </p:nvPicPr>
        <p:blipFill>
          <a:blip r:embed="rId5"/>
          <a:stretch>
            <a:fillRect/>
          </a:stretch>
        </p:blipFill>
        <p:spPr>
          <a:xfrm>
            <a:off x="10423297" y="0"/>
            <a:ext cx="1768703" cy="967445"/>
          </a:xfrm>
          <a:prstGeom prst="rect">
            <a:avLst/>
          </a:prstGeom>
        </p:spPr>
      </p:pic>
      <p:sp>
        <p:nvSpPr>
          <p:cNvPr id="7" name="Rectangle: Rounded Corners 6">
            <a:extLst>
              <a:ext uri="{FF2B5EF4-FFF2-40B4-BE49-F238E27FC236}">
                <a16:creationId xmlns:a16="http://schemas.microsoft.com/office/drawing/2014/main" id="{6E8823A2-A8FF-541B-629B-D40D4DBED22F}"/>
              </a:ext>
            </a:extLst>
          </p:cNvPr>
          <p:cNvSpPr/>
          <p:nvPr/>
        </p:nvSpPr>
        <p:spPr>
          <a:xfrm>
            <a:off x="6710594" y="1156150"/>
            <a:ext cx="5341976" cy="4015824"/>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The Employee Performance Appraisal Form should be completed by the DCW Supervisor, but may also be completed by an Administrator, CEO, Manager, or Compliance Officer.  With the completion of the appraisal, the performance of care provided to the beneficiary will be rated and scored to a certain accountability of the direct care worker.  This appraisal should be completed at hire and annually thereafter.</a:t>
            </a:r>
          </a:p>
          <a:p>
            <a:endParaRPr lang="en-US">
              <a:latin typeface="+mj-lt"/>
            </a:endParaRPr>
          </a:p>
          <a:p>
            <a:r>
              <a:rPr lang="en-US">
                <a:latin typeface="+mj-lt"/>
              </a:rPr>
              <a:t>Information gathered on the Supervised Visit forms should be used when completing the Annual Employee Performance Appraisal.</a:t>
            </a:r>
          </a:p>
        </p:txBody>
      </p:sp>
      <p:sp>
        <p:nvSpPr>
          <p:cNvPr id="8" name="Date Placeholder 7">
            <a:extLst>
              <a:ext uri="{FF2B5EF4-FFF2-40B4-BE49-F238E27FC236}">
                <a16:creationId xmlns:a16="http://schemas.microsoft.com/office/drawing/2014/main" id="{937DF9A0-D485-59ED-A742-1A3EDA515E20}"/>
              </a:ext>
            </a:extLst>
          </p:cNvPr>
          <p:cNvSpPr>
            <a:spLocks noGrp="1"/>
          </p:cNvSpPr>
          <p:nvPr>
            <p:ph type="dt" sz="half" idx="10"/>
          </p:nvPr>
        </p:nvSpPr>
        <p:spPr/>
        <p:txBody>
          <a:bodyPr/>
          <a:lstStyle/>
          <a:p>
            <a:r>
              <a:rPr lang="en-US"/>
              <a:t>7/21/2026</a:t>
            </a:r>
          </a:p>
        </p:txBody>
      </p:sp>
      <p:sp>
        <p:nvSpPr>
          <p:cNvPr id="2" name="Slide Number Placeholder 1">
            <a:extLst>
              <a:ext uri="{FF2B5EF4-FFF2-40B4-BE49-F238E27FC236}">
                <a16:creationId xmlns:a16="http://schemas.microsoft.com/office/drawing/2014/main" id="{F262BE4F-3728-8F3C-F9B7-BA473E2AD643}"/>
              </a:ext>
            </a:extLst>
          </p:cNvPr>
          <p:cNvSpPr>
            <a:spLocks noGrp="1"/>
          </p:cNvSpPr>
          <p:nvPr>
            <p:ph type="sldNum" sz="quarter" idx="12"/>
          </p:nvPr>
        </p:nvSpPr>
        <p:spPr/>
        <p:txBody>
          <a:bodyPr/>
          <a:lstStyle/>
          <a:p>
            <a:fld id="{48FD3572-B86B-4083-B953-5D27BE9E57C8}" type="slidenum">
              <a:rPr lang="en-US" smtClean="0"/>
              <a:t>52</a:t>
            </a:fld>
            <a:endParaRPr lang="en-US"/>
          </a:p>
        </p:txBody>
      </p:sp>
    </p:spTree>
    <p:extLst>
      <p:ext uri="{BB962C8B-B14F-4D97-AF65-F5344CB8AC3E}">
        <p14:creationId xmlns:p14="http://schemas.microsoft.com/office/powerpoint/2010/main" val="3289598417"/>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7" grpId="0" animBg="1"/>
      <p:bldP spid="7" grpId="1"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BF99A-BC7B-B736-F35B-D37EDD767B42}"/>
            </a:ext>
          </a:extLst>
        </p:cNvPr>
        <p:cNvGrpSpPr/>
        <p:nvPr/>
      </p:nvGrpSpPr>
      <p:grpSpPr>
        <a:xfrm>
          <a:off x="0" y="0"/>
          <a:ext cx="0" cy="0"/>
          <a:chOff x="0" y="0"/>
          <a:chExt cx="0" cy="0"/>
        </a:xfrm>
      </p:grpSpPr>
      <p:sp>
        <p:nvSpPr>
          <p:cNvPr id="9" name="Rectangle: Rounded Corners 4">
            <a:extLst>
              <a:ext uri="{FF2B5EF4-FFF2-40B4-BE49-F238E27FC236}">
                <a16:creationId xmlns:a16="http://schemas.microsoft.com/office/drawing/2014/main" id="{E0A811EB-0F41-F4A6-A802-8BAB7E6702AF}"/>
              </a:ext>
            </a:extLst>
          </p:cNvPr>
          <p:cNvSpPr txBox="1"/>
          <p:nvPr/>
        </p:nvSpPr>
        <p:spPr>
          <a:xfrm>
            <a:off x="1176005" y="560167"/>
            <a:ext cx="4135243" cy="577743"/>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US" sz="4000" b="1">
                <a:solidFill>
                  <a:schemeClr val="accent6">
                    <a:lumMod val="50000"/>
                  </a:schemeClr>
                </a:solidFill>
                <a:latin typeface="+mj-lt"/>
                <a:cs typeface="Times New Roman" panose="02020603050405020304" pitchFamily="18" charset="0"/>
              </a:rPr>
              <a:t>Staff Files: Health Attestation</a:t>
            </a:r>
            <a:endParaRPr lang="en-US" sz="4000" b="1" kern="1200">
              <a:solidFill>
                <a:schemeClr val="accent6">
                  <a:lumMod val="50000"/>
                </a:schemeClr>
              </a:solidFill>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E3643A44-0374-6E62-4B4C-8BA9DC7B7B5A}"/>
              </a:ext>
            </a:extLst>
          </p:cNvPr>
          <p:cNvSpPr txBox="1"/>
          <p:nvPr/>
        </p:nvSpPr>
        <p:spPr>
          <a:xfrm>
            <a:off x="533819" y="1879076"/>
            <a:ext cx="5276303" cy="2269147"/>
          </a:xfrm>
          <a:prstGeom prst="rect">
            <a:avLst/>
          </a:prstGeom>
          <a:noFill/>
        </p:spPr>
        <p:txBody>
          <a:bodyPr wrap="square" rtlCol="0">
            <a:spAutoFit/>
          </a:bodyPr>
          <a:lstStyle/>
          <a:p>
            <a:pPr marL="226696" lvl="1">
              <a:buClr>
                <a:srgbClr val="000000"/>
              </a:buClr>
              <a:buSzPts val="2100"/>
            </a:pPr>
            <a:r>
              <a:rPr lang="en-US" sz="2000">
                <a:solidFill>
                  <a:schemeClr val="accent6">
                    <a:lumMod val="50000"/>
                  </a:schemeClr>
                </a:solidFill>
                <a:ea typeface="Cardo"/>
                <a:cs typeface="Cardo"/>
                <a:sym typeface="Cardo"/>
              </a:rPr>
              <a:t>Health Self-Attestation forms should be completed at hire and annually thereafter.</a:t>
            </a:r>
          </a:p>
          <a:p>
            <a:pPr marL="226696" marR="0" lvl="1" algn="l" rtl="0">
              <a:lnSpc>
                <a:spcPct val="140000"/>
              </a:lnSpc>
              <a:spcBef>
                <a:spcPts val="0"/>
              </a:spcBef>
              <a:spcAft>
                <a:spcPts val="0"/>
              </a:spcAft>
              <a:buClr>
                <a:srgbClr val="000000"/>
              </a:buClr>
              <a:buSzPts val="2100"/>
            </a:pPr>
            <a:r>
              <a:rPr lang="en-US" sz="2000">
                <a:solidFill>
                  <a:schemeClr val="accent6">
                    <a:lumMod val="50000"/>
                  </a:schemeClr>
                </a:solidFill>
                <a:ea typeface="Cardo"/>
                <a:cs typeface="Cardo"/>
                <a:sym typeface="Cardo"/>
              </a:rPr>
              <a:t>Addresses accountability of:</a:t>
            </a:r>
          </a:p>
          <a:p>
            <a:pPr marL="512446" marR="0" lvl="1" indent="-285750" algn="l" rtl="0">
              <a:lnSpc>
                <a:spcPct val="140000"/>
              </a:lnSpc>
              <a:spcBef>
                <a:spcPts val="0"/>
              </a:spcBef>
              <a:spcAft>
                <a:spcPts val="0"/>
              </a:spcAft>
              <a:buClr>
                <a:srgbClr val="000000"/>
              </a:buClr>
              <a:buSzPts val="2100"/>
              <a:buFont typeface="Wingdings" panose="05000000000000000000" pitchFamily="2" charset="2"/>
              <a:buChar char="q"/>
            </a:pPr>
            <a:r>
              <a:rPr lang="en-US">
                <a:solidFill>
                  <a:schemeClr val="accent6">
                    <a:lumMod val="50000"/>
                  </a:schemeClr>
                </a:solidFill>
                <a:ea typeface="Cardo"/>
                <a:cs typeface="Cardo"/>
                <a:sym typeface="Cardo"/>
              </a:rPr>
              <a:t>Being physically/mentally able to provide care</a:t>
            </a:r>
          </a:p>
          <a:p>
            <a:pPr marL="512446" marR="0" lvl="1" indent="-285750" algn="l" rtl="0">
              <a:lnSpc>
                <a:spcPct val="140000"/>
              </a:lnSpc>
              <a:spcBef>
                <a:spcPts val="0"/>
              </a:spcBef>
              <a:spcAft>
                <a:spcPts val="0"/>
              </a:spcAft>
              <a:buClr>
                <a:srgbClr val="000000"/>
              </a:buClr>
              <a:buSzPts val="2100"/>
              <a:buFont typeface="Wingdings" panose="05000000000000000000" pitchFamily="2" charset="2"/>
              <a:buChar char="q"/>
            </a:pPr>
            <a:r>
              <a:rPr lang="en-US">
                <a:solidFill>
                  <a:schemeClr val="accent6">
                    <a:lumMod val="50000"/>
                  </a:schemeClr>
                </a:solidFill>
                <a:ea typeface="Cardo"/>
                <a:cs typeface="Cardo"/>
                <a:sym typeface="Cardo"/>
              </a:rPr>
              <a:t>Not being diagnosed/exposed to COVID-19</a:t>
            </a:r>
          </a:p>
          <a:p>
            <a:pPr marL="512446" marR="0" lvl="1" indent="-285750" algn="l" rtl="0">
              <a:lnSpc>
                <a:spcPct val="140000"/>
              </a:lnSpc>
              <a:spcBef>
                <a:spcPts val="0"/>
              </a:spcBef>
              <a:spcAft>
                <a:spcPts val="0"/>
              </a:spcAft>
              <a:buClr>
                <a:srgbClr val="000000"/>
              </a:buClr>
              <a:buSzPts val="2100"/>
              <a:buFont typeface="Wingdings" panose="05000000000000000000" pitchFamily="2" charset="2"/>
              <a:buChar char="q"/>
            </a:pPr>
            <a:r>
              <a:rPr lang="en-US">
                <a:solidFill>
                  <a:schemeClr val="accent6">
                    <a:lumMod val="50000"/>
                  </a:schemeClr>
                </a:solidFill>
                <a:ea typeface="Cardo"/>
                <a:cs typeface="Cardo"/>
                <a:sym typeface="Cardo"/>
              </a:rPr>
              <a:t>Not being diagnosed/exposed to tuberculosis</a:t>
            </a:r>
          </a:p>
        </p:txBody>
      </p:sp>
      <p:pic>
        <p:nvPicPr>
          <p:cNvPr id="2" name="Picture 1">
            <a:extLst>
              <a:ext uri="{FF2B5EF4-FFF2-40B4-BE49-F238E27FC236}">
                <a16:creationId xmlns:a16="http://schemas.microsoft.com/office/drawing/2014/main" id="{85448101-8FE6-B688-6A09-090C9FD6C9DF}"/>
              </a:ext>
            </a:extLst>
          </p:cNvPr>
          <p:cNvPicPr>
            <a:picLocks noChangeAspect="1"/>
          </p:cNvPicPr>
          <p:nvPr/>
        </p:nvPicPr>
        <p:blipFill>
          <a:blip r:embed="rId3"/>
          <a:srcRect t="2619" r="6835" b="13789"/>
          <a:stretch/>
        </p:blipFill>
        <p:spPr>
          <a:xfrm>
            <a:off x="6293871" y="136525"/>
            <a:ext cx="5754996" cy="4863492"/>
          </a:xfrm>
          <a:prstGeom prst="rect">
            <a:avLst/>
          </a:prstGeom>
        </p:spPr>
      </p:pic>
      <p:sp>
        <p:nvSpPr>
          <p:cNvPr id="5" name="TextBox 4">
            <a:extLst>
              <a:ext uri="{FF2B5EF4-FFF2-40B4-BE49-F238E27FC236}">
                <a16:creationId xmlns:a16="http://schemas.microsoft.com/office/drawing/2014/main" id="{17BF76CB-0EA9-7CDC-88FE-F9703AC0534A}"/>
              </a:ext>
            </a:extLst>
          </p:cNvPr>
          <p:cNvSpPr txBox="1"/>
          <p:nvPr/>
        </p:nvSpPr>
        <p:spPr>
          <a:xfrm>
            <a:off x="6332706" y="5342601"/>
            <a:ext cx="5754997" cy="738664"/>
          </a:xfrm>
          <a:prstGeom prst="rect">
            <a:avLst/>
          </a:prstGeom>
          <a:solidFill>
            <a:schemeClr val="accent6">
              <a:lumMod val="20000"/>
              <a:lumOff val="80000"/>
            </a:schemeClr>
          </a:solidFill>
          <a:ln w="28575">
            <a:solidFill>
              <a:schemeClr val="accent6">
                <a:lumMod val="50000"/>
              </a:schemeClr>
            </a:solidFill>
          </a:ln>
        </p:spPr>
        <p:txBody>
          <a:bodyPr wrap="square" rtlCol="0">
            <a:spAutoFit/>
          </a:bodyPr>
          <a:lstStyle/>
          <a:p>
            <a:r>
              <a:rPr lang="en-US" sz="1400" b="1">
                <a:solidFill>
                  <a:schemeClr val="accent6">
                    <a:lumMod val="50000"/>
                  </a:schemeClr>
                </a:solidFill>
              </a:rPr>
              <a:t>Health Attestation Link:  </a:t>
            </a:r>
            <a:r>
              <a:rPr lang="en-US" sz="1400" b="1">
                <a:solidFill>
                  <a:schemeClr val="accent6">
                    <a:lumMod val="50000"/>
                  </a:schemeClr>
                </a:solidFill>
                <a:hlinkClick r:id="rId4">
                  <a:extLst>
                    <a:ext uri="{A12FA001-AC4F-418D-AE19-62706E023703}">
                      <ahyp:hlinkClr xmlns:ahyp="http://schemas.microsoft.com/office/drawing/2018/hyperlinkcolor" val="tx"/>
                    </a:ext>
                  </a:extLst>
                </a:hlinkClick>
              </a:rPr>
              <a:t>https://medicaid.ms.gov/wp-content/uploads/2023/06/HCBS-Provider-Health-Self-Attestation.pdf</a:t>
            </a:r>
            <a:endParaRPr lang="en-US" sz="1400" b="1">
              <a:solidFill>
                <a:schemeClr val="accent6">
                  <a:lumMod val="50000"/>
                </a:schemeClr>
              </a:solidFill>
            </a:endParaRPr>
          </a:p>
        </p:txBody>
      </p:sp>
      <p:pic>
        <p:nvPicPr>
          <p:cNvPr id="4" name="More Info pic">
            <a:extLst>
              <a:ext uri="{FF2B5EF4-FFF2-40B4-BE49-F238E27FC236}">
                <a16:creationId xmlns:a16="http://schemas.microsoft.com/office/drawing/2014/main" id="{950ACA94-1DD9-FC96-14CA-E2C1FE2A5FAB}"/>
              </a:ext>
            </a:extLst>
          </p:cNvPr>
          <p:cNvPicPr>
            <a:picLocks noChangeAspect="1"/>
          </p:cNvPicPr>
          <p:nvPr/>
        </p:nvPicPr>
        <p:blipFill>
          <a:blip r:embed="rId5"/>
          <a:stretch>
            <a:fillRect/>
          </a:stretch>
        </p:blipFill>
        <p:spPr>
          <a:xfrm>
            <a:off x="838200" y="5852708"/>
            <a:ext cx="1588298" cy="868767"/>
          </a:xfrm>
          <a:prstGeom prst="rect">
            <a:avLst/>
          </a:prstGeom>
        </p:spPr>
      </p:pic>
      <p:sp>
        <p:nvSpPr>
          <p:cNvPr id="6" name="Rectangle: Rounded Corners 5">
            <a:extLst>
              <a:ext uri="{FF2B5EF4-FFF2-40B4-BE49-F238E27FC236}">
                <a16:creationId xmlns:a16="http://schemas.microsoft.com/office/drawing/2014/main" id="{6ABCBBDD-872D-B17E-6E8F-459CC4F23167}"/>
              </a:ext>
            </a:extLst>
          </p:cNvPr>
          <p:cNvSpPr/>
          <p:nvPr/>
        </p:nvSpPr>
        <p:spPr>
          <a:xfrm>
            <a:off x="6437004" y="1961883"/>
            <a:ext cx="5754996" cy="2631734"/>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solidFill>
                  <a:schemeClr val="bg1"/>
                </a:solidFill>
                <a:latin typeface="+mj-lt"/>
              </a:rPr>
              <a:t>A</a:t>
            </a:r>
            <a:r>
              <a:rPr lang="en-US" sz="1800" b="0" i="0" kern="1200">
                <a:solidFill>
                  <a:schemeClr val="bg1"/>
                </a:solidFill>
                <a:latin typeface="+mj-lt"/>
              </a:rPr>
              <a:t>nnual TB skin testing is not recommended by the </a:t>
            </a:r>
            <a:r>
              <a:rPr lang="en-US" sz="1800">
                <a:solidFill>
                  <a:schemeClr val="bg1"/>
                </a:solidFill>
                <a:latin typeface="+mj-lt"/>
              </a:rPr>
              <a:t>CDC </a:t>
            </a:r>
            <a:r>
              <a:rPr lang="en-US" sz="1800" b="0" i="0" kern="1200">
                <a:solidFill>
                  <a:schemeClr val="bg1"/>
                </a:solidFill>
                <a:latin typeface="+mj-lt"/>
              </a:rPr>
              <a:t>unless there is a known exposure or ongoing transmission at a health care facility.  All Health Care Personnel are required to complete LTSS Annual Health Self Attestation, including the TB Risk Assessment from the CDC, which is available on the CDC website, or from the HCBS Provider Team by request. </a:t>
            </a:r>
            <a:endParaRPr lang="en-US">
              <a:solidFill>
                <a:schemeClr val="bg1"/>
              </a:solidFill>
              <a:latin typeface="+mj-lt"/>
            </a:endParaRPr>
          </a:p>
        </p:txBody>
      </p:sp>
      <p:sp>
        <p:nvSpPr>
          <p:cNvPr id="7" name="Date Placeholder 6">
            <a:extLst>
              <a:ext uri="{FF2B5EF4-FFF2-40B4-BE49-F238E27FC236}">
                <a16:creationId xmlns:a16="http://schemas.microsoft.com/office/drawing/2014/main" id="{D62A189A-FF53-DF8B-BC13-7004B7A676F2}"/>
              </a:ext>
            </a:extLst>
          </p:cNvPr>
          <p:cNvSpPr>
            <a:spLocks noGrp="1"/>
          </p:cNvSpPr>
          <p:nvPr>
            <p:ph type="dt" sz="half" idx="10"/>
          </p:nvPr>
        </p:nvSpPr>
        <p:spPr/>
        <p:txBody>
          <a:bodyPr/>
          <a:lstStyle/>
          <a:p>
            <a:r>
              <a:rPr lang="en-US"/>
              <a:t>7/21/2026</a:t>
            </a:r>
          </a:p>
        </p:txBody>
      </p:sp>
      <p:sp>
        <p:nvSpPr>
          <p:cNvPr id="8" name="Slide Number Placeholder 7">
            <a:extLst>
              <a:ext uri="{FF2B5EF4-FFF2-40B4-BE49-F238E27FC236}">
                <a16:creationId xmlns:a16="http://schemas.microsoft.com/office/drawing/2014/main" id="{26F50B39-27D7-008C-8AFA-61C8B4D33EF6}"/>
              </a:ext>
            </a:extLst>
          </p:cNvPr>
          <p:cNvSpPr>
            <a:spLocks noGrp="1"/>
          </p:cNvSpPr>
          <p:nvPr>
            <p:ph type="sldNum" sz="quarter" idx="12"/>
          </p:nvPr>
        </p:nvSpPr>
        <p:spPr/>
        <p:txBody>
          <a:bodyPr/>
          <a:lstStyle/>
          <a:p>
            <a:fld id="{48FD3572-B86B-4083-B953-5D27BE9E57C8}" type="slidenum">
              <a:rPr lang="en-US" smtClean="0"/>
              <a:t>53</a:t>
            </a:fld>
            <a:endParaRPr lang="en-US"/>
          </a:p>
        </p:txBody>
      </p:sp>
    </p:spTree>
    <p:extLst>
      <p:ext uri="{BB962C8B-B14F-4D97-AF65-F5344CB8AC3E}">
        <p14:creationId xmlns:p14="http://schemas.microsoft.com/office/powerpoint/2010/main" val="3393547597"/>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P spid="6" grpId="1"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5DEC7-B108-C1EB-E7C5-4598DEE86AF7}"/>
            </a:ext>
          </a:extLst>
        </p:cNvPr>
        <p:cNvGrpSpPr/>
        <p:nvPr/>
      </p:nvGrpSpPr>
      <p:grpSpPr>
        <a:xfrm>
          <a:off x="0" y="0"/>
          <a:ext cx="0" cy="0"/>
          <a:chOff x="0" y="0"/>
          <a:chExt cx="0" cy="0"/>
        </a:xfrm>
      </p:grpSpPr>
      <p:sp>
        <p:nvSpPr>
          <p:cNvPr id="9" name="Rectangle: Rounded Corners 4">
            <a:extLst>
              <a:ext uri="{FF2B5EF4-FFF2-40B4-BE49-F238E27FC236}">
                <a16:creationId xmlns:a16="http://schemas.microsoft.com/office/drawing/2014/main" id="{97C49A33-6BE8-5035-EFB7-A041E22A66D9}"/>
              </a:ext>
            </a:extLst>
          </p:cNvPr>
          <p:cNvSpPr txBox="1"/>
          <p:nvPr/>
        </p:nvSpPr>
        <p:spPr>
          <a:xfrm>
            <a:off x="203294" y="503017"/>
            <a:ext cx="6168931" cy="577743"/>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US" sz="4000" b="1">
                <a:solidFill>
                  <a:schemeClr val="accent6">
                    <a:lumMod val="50000"/>
                  </a:schemeClr>
                </a:solidFill>
                <a:latin typeface="+mj-lt"/>
                <a:cs typeface="Times New Roman" panose="02020603050405020304" pitchFamily="18" charset="0"/>
              </a:rPr>
              <a:t>Beneficiary Files: Participant File Checklist</a:t>
            </a:r>
            <a:endParaRPr lang="en-US" sz="4000" b="1" kern="1200">
              <a:solidFill>
                <a:schemeClr val="accent6">
                  <a:lumMod val="50000"/>
                </a:schemeClr>
              </a:solidFill>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73713E93-970A-87E0-D266-CEB8FDE989D6}"/>
              </a:ext>
            </a:extLst>
          </p:cNvPr>
          <p:cNvSpPr txBox="1"/>
          <p:nvPr/>
        </p:nvSpPr>
        <p:spPr>
          <a:xfrm>
            <a:off x="79469" y="1504187"/>
            <a:ext cx="5925997" cy="5030544"/>
          </a:xfrm>
          <a:prstGeom prst="rect">
            <a:avLst/>
          </a:prstGeom>
          <a:noFill/>
        </p:spPr>
        <p:txBody>
          <a:bodyPr wrap="square" rtlCol="0">
            <a:spAutoFit/>
          </a:bodyPr>
          <a:lstStyle/>
          <a:p>
            <a:pPr marL="226696" marR="0" lvl="1" algn="l" rtl="0">
              <a:spcBef>
                <a:spcPts val="0"/>
              </a:spcBef>
              <a:spcAft>
                <a:spcPts val="0"/>
              </a:spcAft>
              <a:buClr>
                <a:srgbClr val="000000"/>
              </a:buClr>
              <a:buSzPts val="2100"/>
            </a:pPr>
            <a:r>
              <a:rPr lang="en-US">
                <a:solidFill>
                  <a:schemeClr val="accent6">
                    <a:lumMod val="50000"/>
                  </a:schemeClr>
                </a:solidFill>
              </a:rPr>
              <a:t>Records for beneficiaries receiving Personal Care Services (PCS) &amp; In-Home Respite (IHR) should include, at minimum: </a:t>
            </a:r>
          </a:p>
          <a:p>
            <a:pPr marL="226696" marR="0" lvl="1" algn="l" rtl="0">
              <a:lnSpc>
                <a:spcPct val="140000"/>
              </a:lnSpc>
              <a:spcBef>
                <a:spcPts val="0"/>
              </a:spcBef>
              <a:spcAft>
                <a:spcPts val="0"/>
              </a:spcAft>
              <a:buClr>
                <a:srgbClr val="000000"/>
              </a:buClr>
              <a:buSzPts val="2100"/>
            </a:pPr>
            <a:endParaRPr lang="en-US" sz="1600">
              <a:solidFill>
                <a:schemeClr val="accent6">
                  <a:lumMod val="50000"/>
                </a:schemeClr>
              </a:solidFill>
            </a:endParaRPr>
          </a:p>
          <a:p>
            <a:pPr marL="569596" marR="0" lvl="1" indent="-342900" algn="l" rtl="0">
              <a:lnSpc>
                <a:spcPct val="140000"/>
              </a:lnSpc>
              <a:spcBef>
                <a:spcPts val="0"/>
              </a:spcBef>
              <a:spcAft>
                <a:spcPts val="0"/>
              </a:spcAft>
              <a:buClr>
                <a:srgbClr val="000000"/>
              </a:buClr>
              <a:buSzPts val="2100"/>
              <a:buFont typeface="Wingdings" panose="05000000000000000000" pitchFamily="2" charset="2"/>
              <a:buChar char="§"/>
            </a:pPr>
            <a:r>
              <a:rPr lang="en-US" sz="1600">
                <a:solidFill>
                  <a:schemeClr val="accent6">
                    <a:lumMod val="50000"/>
                  </a:schemeClr>
                </a:solidFill>
              </a:rPr>
              <a:t>Referral form/authorization, </a:t>
            </a:r>
          </a:p>
          <a:p>
            <a:pPr marL="569596" marR="0" lvl="1" indent="-342900" algn="l" rtl="0">
              <a:lnSpc>
                <a:spcPct val="140000"/>
              </a:lnSpc>
              <a:spcBef>
                <a:spcPts val="0"/>
              </a:spcBef>
              <a:spcAft>
                <a:spcPts val="0"/>
              </a:spcAft>
              <a:buClr>
                <a:srgbClr val="000000"/>
              </a:buClr>
              <a:buSzPts val="2100"/>
              <a:buFont typeface="Wingdings" panose="05000000000000000000" pitchFamily="2" charset="2"/>
              <a:buChar char="§"/>
            </a:pPr>
            <a:r>
              <a:rPr lang="en-US" sz="1600">
                <a:solidFill>
                  <a:schemeClr val="accent6">
                    <a:lumMod val="50000"/>
                  </a:schemeClr>
                </a:solidFill>
              </a:rPr>
              <a:t>Approve Plan of Services and Supports (PSS) </a:t>
            </a:r>
          </a:p>
          <a:p>
            <a:pPr marL="569596" marR="0" lvl="1" indent="-342900" algn="l" rtl="0">
              <a:lnSpc>
                <a:spcPct val="140000"/>
              </a:lnSpc>
              <a:spcBef>
                <a:spcPts val="0"/>
              </a:spcBef>
              <a:spcAft>
                <a:spcPts val="0"/>
              </a:spcAft>
              <a:buClr>
                <a:srgbClr val="000000"/>
              </a:buClr>
              <a:buSzPts val="2100"/>
              <a:buFont typeface="Wingdings" panose="05000000000000000000" pitchFamily="2" charset="2"/>
              <a:buChar char="§"/>
            </a:pPr>
            <a:r>
              <a:rPr lang="en-US" sz="1600">
                <a:solidFill>
                  <a:schemeClr val="accent6">
                    <a:lumMod val="50000"/>
                  </a:schemeClr>
                </a:solidFill>
              </a:rPr>
              <a:t>Daily activity or time sheets capturing tasks completed and the beneficiary/representative’s signature verifying the provision of services, if task and global positioning system (GPS) information is not captured electronically in the state approved electronic visit verification system. </a:t>
            </a:r>
          </a:p>
          <a:p>
            <a:pPr marL="569596" marR="0" lvl="1" indent="-342900" algn="l" rtl="0">
              <a:lnSpc>
                <a:spcPct val="140000"/>
              </a:lnSpc>
              <a:spcBef>
                <a:spcPts val="0"/>
              </a:spcBef>
              <a:spcAft>
                <a:spcPts val="0"/>
              </a:spcAft>
              <a:buClr>
                <a:srgbClr val="000000"/>
              </a:buClr>
              <a:buSzPts val="2100"/>
              <a:buFont typeface="Wingdings" panose="05000000000000000000" pitchFamily="2" charset="2"/>
              <a:buChar char="§"/>
            </a:pPr>
            <a:r>
              <a:rPr lang="en-US" sz="1600">
                <a:solidFill>
                  <a:schemeClr val="accent6">
                    <a:lumMod val="50000"/>
                  </a:schemeClr>
                </a:solidFill>
              </a:rPr>
              <a:t>Service note indicating the causes of any significant variation in the case management recommended/agreed upon schedule of service provision.</a:t>
            </a:r>
          </a:p>
          <a:p>
            <a:pPr marL="569596" marR="0" lvl="1" indent="-342900" algn="l" rtl="0">
              <a:lnSpc>
                <a:spcPct val="140000"/>
              </a:lnSpc>
              <a:spcBef>
                <a:spcPts val="0"/>
              </a:spcBef>
              <a:spcAft>
                <a:spcPts val="0"/>
              </a:spcAft>
              <a:buClr>
                <a:srgbClr val="000000"/>
              </a:buClr>
              <a:buSzPts val="2100"/>
              <a:buFont typeface="Wingdings" panose="05000000000000000000" pitchFamily="2" charset="2"/>
              <a:buChar char="§"/>
            </a:pPr>
            <a:r>
              <a:rPr lang="en-US" sz="1600">
                <a:solidFill>
                  <a:schemeClr val="accent6">
                    <a:lumMod val="50000"/>
                  </a:schemeClr>
                </a:solidFill>
                <a:ea typeface="Cardo"/>
                <a:cs typeface="Cardo"/>
                <a:sym typeface="Cardo"/>
              </a:rPr>
              <a:t>Documentation of bi-weekly supervisory visits.</a:t>
            </a:r>
          </a:p>
        </p:txBody>
      </p:sp>
      <p:pic>
        <p:nvPicPr>
          <p:cNvPr id="2" name="Picture 1">
            <a:extLst>
              <a:ext uri="{FF2B5EF4-FFF2-40B4-BE49-F238E27FC236}">
                <a16:creationId xmlns:a16="http://schemas.microsoft.com/office/drawing/2014/main" id="{C5AE6C97-8047-973B-3AD9-A950A435C4F3}"/>
              </a:ext>
            </a:extLst>
          </p:cNvPr>
          <p:cNvPicPr>
            <a:picLocks noChangeAspect="1"/>
          </p:cNvPicPr>
          <p:nvPr/>
        </p:nvPicPr>
        <p:blipFill>
          <a:blip r:embed="rId3"/>
          <a:srcRect l="5876" t="6078" r="9658"/>
          <a:stretch/>
        </p:blipFill>
        <p:spPr>
          <a:xfrm>
            <a:off x="6605081" y="0"/>
            <a:ext cx="5586919" cy="5269584"/>
          </a:xfrm>
          <a:prstGeom prst="rect">
            <a:avLst/>
          </a:prstGeom>
        </p:spPr>
      </p:pic>
      <p:sp>
        <p:nvSpPr>
          <p:cNvPr id="4" name="TextBox 3">
            <a:extLst>
              <a:ext uri="{FF2B5EF4-FFF2-40B4-BE49-F238E27FC236}">
                <a16:creationId xmlns:a16="http://schemas.microsoft.com/office/drawing/2014/main" id="{E11889F4-9D75-8CD4-081E-22B5561E24E9}"/>
              </a:ext>
            </a:extLst>
          </p:cNvPr>
          <p:cNvSpPr txBox="1"/>
          <p:nvPr/>
        </p:nvSpPr>
        <p:spPr>
          <a:xfrm>
            <a:off x="6644815" y="5289747"/>
            <a:ext cx="5507450" cy="523220"/>
          </a:xfrm>
          <a:prstGeom prst="rect">
            <a:avLst/>
          </a:prstGeom>
          <a:solidFill>
            <a:schemeClr val="accent6">
              <a:lumMod val="20000"/>
              <a:lumOff val="80000"/>
            </a:schemeClr>
          </a:solidFill>
          <a:ln w="28575">
            <a:solidFill>
              <a:schemeClr val="accent6">
                <a:lumMod val="50000"/>
              </a:schemeClr>
            </a:solidFill>
          </a:ln>
        </p:spPr>
        <p:txBody>
          <a:bodyPr wrap="square" rtlCol="0">
            <a:spAutoFit/>
          </a:bodyPr>
          <a:lstStyle/>
          <a:p>
            <a:r>
              <a:rPr lang="en-US" sz="1400" b="1">
                <a:solidFill>
                  <a:schemeClr val="accent6">
                    <a:lumMod val="50000"/>
                  </a:schemeClr>
                </a:solidFill>
              </a:rPr>
              <a:t>Participant File Checklist Link: </a:t>
            </a:r>
            <a:r>
              <a:rPr lang="en-US" sz="1400" b="1">
                <a:solidFill>
                  <a:schemeClr val="accent6">
                    <a:lumMod val="50000"/>
                  </a:schemeClr>
                </a:solidFill>
                <a:hlinkClick r:id="rId4">
                  <a:extLst>
                    <a:ext uri="{A12FA001-AC4F-418D-AE19-62706E023703}">
                      <ahyp:hlinkClr xmlns:ahyp="http://schemas.microsoft.com/office/drawing/2018/hyperlinkcolor" val="tx"/>
                    </a:ext>
                  </a:extLst>
                </a:hlinkClick>
              </a:rPr>
              <a:t>https://medicaid.ms.gov/wp-content/uploads/2022/12/PCS.IHR-Participant-File-Checklist.pdf</a:t>
            </a:r>
            <a:endParaRPr lang="en-US" sz="1400" b="1">
              <a:solidFill>
                <a:schemeClr val="accent6">
                  <a:lumMod val="50000"/>
                </a:schemeClr>
              </a:solidFill>
            </a:endParaRPr>
          </a:p>
        </p:txBody>
      </p:sp>
      <p:pic>
        <p:nvPicPr>
          <p:cNvPr id="5" name="More Info Pic">
            <a:extLst>
              <a:ext uri="{FF2B5EF4-FFF2-40B4-BE49-F238E27FC236}">
                <a16:creationId xmlns:a16="http://schemas.microsoft.com/office/drawing/2014/main" id="{10B25041-85A2-C0FC-E9B8-A7D466C063F8}"/>
              </a:ext>
            </a:extLst>
          </p:cNvPr>
          <p:cNvPicPr>
            <a:picLocks noChangeAspect="1"/>
          </p:cNvPicPr>
          <p:nvPr/>
        </p:nvPicPr>
        <p:blipFill>
          <a:blip r:embed="rId5"/>
          <a:stretch>
            <a:fillRect/>
          </a:stretch>
        </p:blipFill>
        <p:spPr>
          <a:xfrm>
            <a:off x="10393916" y="5863144"/>
            <a:ext cx="1718615" cy="940048"/>
          </a:xfrm>
          <a:prstGeom prst="rect">
            <a:avLst/>
          </a:prstGeom>
        </p:spPr>
      </p:pic>
      <p:sp>
        <p:nvSpPr>
          <p:cNvPr id="6" name="Rectangle: Rounded Corners 5">
            <a:extLst>
              <a:ext uri="{FF2B5EF4-FFF2-40B4-BE49-F238E27FC236}">
                <a16:creationId xmlns:a16="http://schemas.microsoft.com/office/drawing/2014/main" id="{F7A72EE8-49F0-D483-938E-5C990B691709}"/>
              </a:ext>
            </a:extLst>
          </p:cNvPr>
          <p:cNvSpPr/>
          <p:nvPr/>
        </p:nvSpPr>
        <p:spPr>
          <a:xfrm>
            <a:off x="6644815" y="54808"/>
            <a:ext cx="5547185" cy="3602792"/>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Personal Care and In-Home Respite providers must maintain all files required in the Participant File Checklist for a minimum of five (5) years.  This includes the beneficiary’s most recent and all previous PSSs, referral forms from the Case Managers, time sheets, activity sheets, incident reports, and documentation of bi-weekly supervisory visits.  If the daily activity or time sheets aren’t captured on HHAX’s EVV service, please make sure that paper timesheets are updated with the duties performed. As a reminder, each PSS must be reviewed to make sure the information on the PSS matches the service referral.</a:t>
            </a:r>
          </a:p>
        </p:txBody>
      </p:sp>
      <p:sp>
        <p:nvSpPr>
          <p:cNvPr id="7" name="Date Placeholder 6">
            <a:extLst>
              <a:ext uri="{FF2B5EF4-FFF2-40B4-BE49-F238E27FC236}">
                <a16:creationId xmlns:a16="http://schemas.microsoft.com/office/drawing/2014/main" id="{2EF0CD6A-A3DB-D28A-FAFB-CDF2FFF32093}"/>
              </a:ext>
            </a:extLst>
          </p:cNvPr>
          <p:cNvSpPr>
            <a:spLocks noGrp="1"/>
          </p:cNvSpPr>
          <p:nvPr>
            <p:ph type="dt" sz="half" idx="10"/>
          </p:nvPr>
        </p:nvSpPr>
        <p:spPr/>
        <p:txBody>
          <a:bodyPr/>
          <a:lstStyle/>
          <a:p>
            <a:r>
              <a:rPr lang="en-US"/>
              <a:t>7/21/2026</a:t>
            </a:r>
          </a:p>
        </p:txBody>
      </p:sp>
      <p:sp>
        <p:nvSpPr>
          <p:cNvPr id="8" name="Slide Number Placeholder 7">
            <a:extLst>
              <a:ext uri="{FF2B5EF4-FFF2-40B4-BE49-F238E27FC236}">
                <a16:creationId xmlns:a16="http://schemas.microsoft.com/office/drawing/2014/main" id="{048E2EE1-269D-A048-2ABA-46306C6EB4BF}"/>
              </a:ext>
            </a:extLst>
          </p:cNvPr>
          <p:cNvSpPr>
            <a:spLocks noGrp="1"/>
          </p:cNvSpPr>
          <p:nvPr>
            <p:ph type="sldNum" sz="quarter" idx="12"/>
          </p:nvPr>
        </p:nvSpPr>
        <p:spPr/>
        <p:txBody>
          <a:bodyPr/>
          <a:lstStyle/>
          <a:p>
            <a:fld id="{48FD3572-B86B-4083-B953-5D27BE9E57C8}" type="slidenum">
              <a:rPr lang="en-US" smtClean="0"/>
              <a:t>54</a:t>
            </a:fld>
            <a:endParaRPr lang="en-US"/>
          </a:p>
        </p:txBody>
      </p:sp>
    </p:spTree>
    <p:extLst>
      <p:ext uri="{BB962C8B-B14F-4D97-AF65-F5344CB8AC3E}">
        <p14:creationId xmlns:p14="http://schemas.microsoft.com/office/powerpoint/2010/main" val="3374574803"/>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P spid="6" grpId="1"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31C07-A87E-6860-BAB9-C03B843F7F70}"/>
            </a:ext>
          </a:extLst>
        </p:cNvPr>
        <p:cNvGrpSpPr/>
        <p:nvPr/>
      </p:nvGrpSpPr>
      <p:grpSpPr>
        <a:xfrm>
          <a:off x="0" y="0"/>
          <a:ext cx="0" cy="0"/>
          <a:chOff x="0" y="0"/>
          <a:chExt cx="0" cy="0"/>
        </a:xfrm>
      </p:grpSpPr>
      <p:sp>
        <p:nvSpPr>
          <p:cNvPr id="9" name="Rectangle: Rounded Corners 4">
            <a:extLst>
              <a:ext uri="{FF2B5EF4-FFF2-40B4-BE49-F238E27FC236}">
                <a16:creationId xmlns:a16="http://schemas.microsoft.com/office/drawing/2014/main" id="{0A2DEF46-90C9-FE51-6F93-41EE69803568}"/>
              </a:ext>
            </a:extLst>
          </p:cNvPr>
          <p:cNvSpPr txBox="1"/>
          <p:nvPr/>
        </p:nvSpPr>
        <p:spPr>
          <a:xfrm>
            <a:off x="280257" y="560167"/>
            <a:ext cx="5705487" cy="57774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cene3d>
              <a:camera prst="orthographicFront"/>
              <a:lightRig rig="threePt" dir="t"/>
            </a:scene3d>
            <a:sp3d extrusionH="57150">
              <a:bevelT w="38100" h="38100"/>
            </a:sp3d>
          </a:bodyPr>
          <a:lstStyle/>
          <a:p>
            <a:pPr marL="0" lvl="0" indent="0" algn="ctr" defTabSz="1200150">
              <a:lnSpc>
                <a:spcPct val="90000"/>
              </a:lnSpc>
              <a:spcBef>
                <a:spcPct val="0"/>
              </a:spcBef>
              <a:spcAft>
                <a:spcPct val="35000"/>
              </a:spcAft>
              <a:buNone/>
            </a:pPr>
            <a:r>
              <a:rPr lang="en-US" sz="4000" b="1">
                <a:solidFill>
                  <a:schemeClr val="accent6">
                    <a:lumMod val="50000"/>
                  </a:schemeClr>
                </a:solidFill>
                <a:latin typeface="+mj-lt"/>
                <a:cs typeface="Times New Roman" panose="02020603050405020304" pitchFamily="18" charset="0"/>
              </a:rPr>
              <a:t>Beneficiary Files: Supervisory Visit Form</a:t>
            </a:r>
            <a:endParaRPr lang="en-US" sz="4000" b="1" kern="1200">
              <a:solidFill>
                <a:schemeClr val="accent6">
                  <a:lumMod val="50000"/>
                </a:schemeClr>
              </a:solidFill>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F3BA0B4D-BDB4-5CF0-11BA-006793BC3DB9}"/>
              </a:ext>
            </a:extLst>
          </p:cNvPr>
          <p:cNvSpPr txBox="1"/>
          <p:nvPr/>
        </p:nvSpPr>
        <p:spPr>
          <a:xfrm>
            <a:off x="170003" y="1926218"/>
            <a:ext cx="5925997" cy="3501471"/>
          </a:xfrm>
          <a:prstGeom prst="rect">
            <a:avLst/>
          </a:prstGeom>
          <a:noFill/>
        </p:spPr>
        <p:txBody>
          <a:bodyPr wrap="square" rtlCol="0">
            <a:spAutoFit/>
          </a:bodyPr>
          <a:lstStyle/>
          <a:p>
            <a:pPr marL="226696" lvl="1">
              <a:buClr>
                <a:srgbClr val="000000"/>
              </a:buClr>
              <a:buSzPts val="2100"/>
            </a:pPr>
            <a:r>
              <a:rPr lang="en-US">
                <a:solidFill>
                  <a:schemeClr val="accent6">
                    <a:lumMod val="50000"/>
                  </a:schemeClr>
                </a:solidFill>
              </a:rPr>
              <a:t>Supervisory visits should be alternating on a bi-weekly basis to assure services and care are provided according to the PSS</a:t>
            </a:r>
            <a:r>
              <a:rPr lang="en-US">
                <a:solidFill>
                  <a:schemeClr val="accent6">
                    <a:lumMod val="50000"/>
                  </a:schemeClr>
                </a:solidFill>
                <a:ea typeface="Cardo"/>
                <a:cs typeface="Cardo"/>
                <a:sym typeface="Cardo"/>
              </a:rPr>
              <a:t>.  </a:t>
            </a:r>
            <a:r>
              <a:rPr lang="en-US">
                <a:solidFill>
                  <a:schemeClr val="accent6">
                    <a:lumMod val="50000"/>
                  </a:schemeClr>
                </a:solidFill>
              </a:rPr>
              <a:t>Supervisors should perform following:</a:t>
            </a:r>
          </a:p>
          <a:p>
            <a:pPr marL="226696" marR="0" lvl="1" algn="l" rtl="0">
              <a:lnSpc>
                <a:spcPct val="140000"/>
              </a:lnSpc>
              <a:spcBef>
                <a:spcPts val="0"/>
              </a:spcBef>
              <a:spcAft>
                <a:spcPts val="0"/>
              </a:spcAft>
              <a:buClr>
                <a:srgbClr val="000000"/>
              </a:buClr>
              <a:buSzPts val="2100"/>
            </a:pPr>
            <a:endParaRPr lang="en-US" sz="1400">
              <a:solidFill>
                <a:schemeClr val="accent6">
                  <a:lumMod val="50000"/>
                </a:schemeClr>
              </a:solidFill>
            </a:endParaRPr>
          </a:p>
          <a:p>
            <a:pPr marL="512446" marR="0" lvl="1" indent="-285750" algn="l" rtl="0">
              <a:lnSpc>
                <a:spcPct val="140000"/>
              </a:lnSpc>
              <a:spcBef>
                <a:spcPts val="0"/>
              </a:spcBef>
              <a:spcAft>
                <a:spcPts val="0"/>
              </a:spcAft>
              <a:buClr>
                <a:srgbClr val="000000"/>
              </a:buClr>
              <a:buSzPts val="2100"/>
              <a:buFont typeface="Wingdings" panose="05000000000000000000" pitchFamily="2" charset="2"/>
              <a:buChar char="§"/>
            </a:pPr>
            <a:r>
              <a:rPr lang="en-US" sz="1600">
                <a:solidFill>
                  <a:schemeClr val="accent6">
                    <a:lumMod val="50000"/>
                  </a:schemeClr>
                </a:solidFill>
              </a:rPr>
              <a:t>Supervised direct monitoring visits in the beneficiary’s home while the PCA staff is on-site.</a:t>
            </a:r>
          </a:p>
          <a:p>
            <a:pPr marL="512446" marR="0" lvl="1" indent="-285750" algn="l" rtl="0">
              <a:lnSpc>
                <a:spcPct val="140000"/>
              </a:lnSpc>
              <a:spcBef>
                <a:spcPts val="0"/>
              </a:spcBef>
              <a:spcAft>
                <a:spcPts val="0"/>
              </a:spcAft>
              <a:buClr>
                <a:srgbClr val="000000"/>
              </a:buClr>
              <a:buSzPts val="2100"/>
              <a:buFont typeface="Wingdings" panose="05000000000000000000" pitchFamily="2" charset="2"/>
              <a:buChar char="§"/>
            </a:pPr>
            <a:r>
              <a:rPr lang="en-US" sz="1600">
                <a:solidFill>
                  <a:schemeClr val="accent6">
                    <a:lumMod val="50000"/>
                  </a:schemeClr>
                </a:solidFill>
              </a:rPr>
              <a:t>Unsupervised indirect monitoring visits, which may be performed in the beneficiary’s home or by phone while the PCA staff is not on-site.</a:t>
            </a:r>
          </a:p>
          <a:p>
            <a:pPr marL="226696" marR="0" lvl="1" algn="l" rtl="0">
              <a:lnSpc>
                <a:spcPct val="140000"/>
              </a:lnSpc>
              <a:spcBef>
                <a:spcPts val="0"/>
              </a:spcBef>
              <a:spcAft>
                <a:spcPts val="0"/>
              </a:spcAft>
              <a:buClr>
                <a:srgbClr val="000000"/>
              </a:buClr>
              <a:buSzPts val="2100"/>
            </a:pPr>
            <a:endParaRPr lang="en-US" sz="1400"/>
          </a:p>
        </p:txBody>
      </p:sp>
      <p:pic>
        <p:nvPicPr>
          <p:cNvPr id="2" name="Picture 1">
            <a:extLst>
              <a:ext uri="{FF2B5EF4-FFF2-40B4-BE49-F238E27FC236}">
                <a16:creationId xmlns:a16="http://schemas.microsoft.com/office/drawing/2014/main" id="{E7281380-5304-7F01-D1D2-F865693BDB22}"/>
              </a:ext>
            </a:extLst>
          </p:cNvPr>
          <p:cNvPicPr>
            <a:picLocks noChangeAspect="1"/>
          </p:cNvPicPr>
          <p:nvPr/>
        </p:nvPicPr>
        <p:blipFill>
          <a:blip r:embed="rId3"/>
          <a:stretch>
            <a:fillRect/>
          </a:stretch>
        </p:blipFill>
        <p:spPr>
          <a:xfrm>
            <a:off x="6486513" y="0"/>
            <a:ext cx="5705487" cy="5241303"/>
          </a:xfrm>
          <a:prstGeom prst="rect">
            <a:avLst/>
          </a:prstGeom>
        </p:spPr>
      </p:pic>
      <p:sp>
        <p:nvSpPr>
          <p:cNvPr id="4" name="TextBox 3">
            <a:extLst>
              <a:ext uri="{FF2B5EF4-FFF2-40B4-BE49-F238E27FC236}">
                <a16:creationId xmlns:a16="http://schemas.microsoft.com/office/drawing/2014/main" id="{9FA5246B-D3FB-3FD5-3C98-B47A775685C4}"/>
              </a:ext>
            </a:extLst>
          </p:cNvPr>
          <p:cNvSpPr txBox="1"/>
          <p:nvPr/>
        </p:nvSpPr>
        <p:spPr>
          <a:xfrm>
            <a:off x="6585627" y="5433020"/>
            <a:ext cx="5457216" cy="523220"/>
          </a:xfrm>
          <a:prstGeom prst="rect">
            <a:avLst/>
          </a:prstGeom>
          <a:solidFill>
            <a:schemeClr val="accent6">
              <a:lumMod val="20000"/>
              <a:lumOff val="80000"/>
            </a:schemeClr>
          </a:solidFill>
          <a:ln w="28575">
            <a:solidFill>
              <a:schemeClr val="accent6">
                <a:lumMod val="50000"/>
              </a:schemeClr>
            </a:solidFill>
          </a:ln>
        </p:spPr>
        <p:txBody>
          <a:bodyPr wrap="square" rtlCol="0">
            <a:spAutoFit/>
          </a:bodyPr>
          <a:lstStyle/>
          <a:p>
            <a:r>
              <a:rPr lang="en-US" sz="1400" b="1">
                <a:solidFill>
                  <a:schemeClr val="accent6">
                    <a:lumMod val="50000"/>
                  </a:schemeClr>
                </a:solidFill>
              </a:rPr>
              <a:t>Supervisory Visit Form Link: </a:t>
            </a:r>
            <a:r>
              <a:rPr lang="en-US" sz="1400" b="1">
                <a:solidFill>
                  <a:schemeClr val="accent6">
                    <a:lumMod val="50000"/>
                  </a:schemeClr>
                </a:solidFill>
                <a:hlinkClick r:id="rId4">
                  <a:extLst>
                    <a:ext uri="{A12FA001-AC4F-418D-AE19-62706E023703}">
                      <ahyp:hlinkClr xmlns:ahyp="http://schemas.microsoft.com/office/drawing/2018/hyperlinkcolor" val="tx"/>
                    </a:ext>
                  </a:extLst>
                </a:hlinkClick>
              </a:rPr>
              <a:t>https://medicaid.ms.gov/wp-content/uploads/2022/05/PCS-IHR-Supervisory-Visit-Form-1.pdf</a:t>
            </a:r>
            <a:endParaRPr lang="en-US" sz="1400" b="1">
              <a:solidFill>
                <a:schemeClr val="accent6">
                  <a:lumMod val="50000"/>
                </a:schemeClr>
              </a:solidFill>
            </a:endParaRPr>
          </a:p>
        </p:txBody>
      </p:sp>
      <p:pic>
        <p:nvPicPr>
          <p:cNvPr id="5" name="More Info Pic">
            <a:extLst>
              <a:ext uri="{FF2B5EF4-FFF2-40B4-BE49-F238E27FC236}">
                <a16:creationId xmlns:a16="http://schemas.microsoft.com/office/drawing/2014/main" id="{CB49AF5E-C646-C80A-8549-E3D9193EF447}"/>
              </a:ext>
            </a:extLst>
          </p:cNvPr>
          <p:cNvPicPr>
            <a:picLocks noChangeAspect="1"/>
          </p:cNvPicPr>
          <p:nvPr/>
        </p:nvPicPr>
        <p:blipFill>
          <a:blip r:embed="rId5"/>
          <a:stretch>
            <a:fillRect/>
          </a:stretch>
        </p:blipFill>
        <p:spPr>
          <a:xfrm>
            <a:off x="748597" y="5781427"/>
            <a:ext cx="1718615" cy="940048"/>
          </a:xfrm>
          <a:prstGeom prst="rect">
            <a:avLst/>
          </a:prstGeom>
        </p:spPr>
      </p:pic>
      <p:sp>
        <p:nvSpPr>
          <p:cNvPr id="6" name="Rectangle: Rounded Corners 5">
            <a:extLst>
              <a:ext uri="{FF2B5EF4-FFF2-40B4-BE49-F238E27FC236}">
                <a16:creationId xmlns:a16="http://schemas.microsoft.com/office/drawing/2014/main" id="{074FD2B9-AFE1-8507-12A6-07B19E81F291}"/>
              </a:ext>
            </a:extLst>
          </p:cNvPr>
          <p:cNvSpPr/>
          <p:nvPr/>
        </p:nvSpPr>
        <p:spPr>
          <a:xfrm>
            <a:off x="6610648" y="612294"/>
            <a:ext cx="5457215" cy="3219376"/>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The Supervisory Visit Forms are to be completed by the Supervisor that performs the alternating supervisory visits on a bi-weekly basis. </a:t>
            </a:r>
          </a:p>
          <a:p>
            <a:r>
              <a:rPr lang="en-US">
                <a:latin typeface="+mj-lt"/>
              </a:rPr>
              <a:t> This form is to ensure that the services and care have been provided to the beneficiaries by the direct care workers according to the PSS.  </a:t>
            </a:r>
          </a:p>
          <a:p>
            <a:r>
              <a:rPr lang="en-US">
                <a:latin typeface="+mj-lt"/>
              </a:rPr>
              <a:t>The visits performed should be both supervised visits (in the home with DCW staff present) and unsupervised (by phone with DCW staff not present).</a:t>
            </a:r>
          </a:p>
        </p:txBody>
      </p:sp>
      <p:sp>
        <p:nvSpPr>
          <p:cNvPr id="7" name="Date Placeholder 6">
            <a:extLst>
              <a:ext uri="{FF2B5EF4-FFF2-40B4-BE49-F238E27FC236}">
                <a16:creationId xmlns:a16="http://schemas.microsoft.com/office/drawing/2014/main" id="{3CD05FFA-71C2-4C7B-A5EF-1208EAAC7EA6}"/>
              </a:ext>
            </a:extLst>
          </p:cNvPr>
          <p:cNvSpPr>
            <a:spLocks noGrp="1"/>
          </p:cNvSpPr>
          <p:nvPr>
            <p:ph type="dt" sz="half" idx="10"/>
          </p:nvPr>
        </p:nvSpPr>
        <p:spPr/>
        <p:txBody>
          <a:bodyPr/>
          <a:lstStyle/>
          <a:p>
            <a:r>
              <a:rPr lang="en-US"/>
              <a:t>7/21/2026</a:t>
            </a:r>
          </a:p>
        </p:txBody>
      </p:sp>
      <p:sp>
        <p:nvSpPr>
          <p:cNvPr id="8" name="Slide Number Placeholder 7">
            <a:extLst>
              <a:ext uri="{FF2B5EF4-FFF2-40B4-BE49-F238E27FC236}">
                <a16:creationId xmlns:a16="http://schemas.microsoft.com/office/drawing/2014/main" id="{F3B07DDE-E58A-3351-A77A-98F8DFF9A0CD}"/>
              </a:ext>
            </a:extLst>
          </p:cNvPr>
          <p:cNvSpPr>
            <a:spLocks noGrp="1"/>
          </p:cNvSpPr>
          <p:nvPr>
            <p:ph type="sldNum" sz="quarter" idx="12"/>
          </p:nvPr>
        </p:nvSpPr>
        <p:spPr/>
        <p:txBody>
          <a:bodyPr/>
          <a:lstStyle/>
          <a:p>
            <a:fld id="{48FD3572-B86B-4083-B953-5D27BE9E57C8}" type="slidenum">
              <a:rPr lang="en-US" smtClean="0"/>
              <a:t>55</a:t>
            </a:fld>
            <a:endParaRPr lang="en-US"/>
          </a:p>
        </p:txBody>
      </p:sp>
    </p:spTree>
    <p:extLst>
      <p:ext uri="{BB962C8B-B14F-4D97-AF65-F5344CB8AC3E}">
        <p14:creationId xmlns:p14="http://schemas.microsoft.com/office/powerpoint/2010/main" val="3958863841"/>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P spid="6" grpId="1"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descr="Check List">
            <a:extLst>
              <a:ext uri="{FF2B5EF4-FFF2-40B4-BE49-F238E27FC236}">
                <a16:creationId xmlns:a16="http://schemas.microsoft.com/office/drawing/2014/main" id="{2F8373A1-2AEC-3694-0EDB-E38999FF71B8}"/>
              </a:ext>
            </a:extLst>
          </p:cNvPr>
          <p:cNvSpPr/>
          <p:nvPr/>
        </p:nvSpPr>
        <p:spPr>
          <a:xfrm>
            <a:off x="4320683" y="901899"/>
            <a:ext cx="2945331" cy="2715341"/>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a:lstStyle/>
          <a:p>
            <a:endParaRPr lang="en-US"/>
          </a:p>
        </p:txBody>
      </p:sp>
      <p:grpSp>
        <p:nvGrpSpPr>
          <p:cNvPr id="7" name="Group 6">
            <a:extLst>
              <a:ext uri="{FF2B5EF4-FFF2-40B4-BE49-F238E27FC236}">
                <a16:creationId xmlns:a16="http://schemas.microsoft.com/office/drawing/2014/main" id="{2568D20A-51E9-65B1-8A97-61E3240B3FF0}"/>
              </a:ext>
            </a:extLst>
          </p:cNvPr>
          <p:cNvGrpSpPr/>
          <p:nvPr/>
        </p:nvGrpSpPr>
        <p:grpSpPr>
          <a:xfrm>
            <a:off x="2288406" y="4136308"/>
            <a:ext cx="7615187" cy="1002308"/>
            <a:chOff x="7923065" y="3024638"/>
            <a:chExt cx="3689384" cy="334632"/>
          </a:xfrm>
        </p:grpSpPr>
        <p:sp>
          <p:nvSpPr>
            <p:cNvPr id="8" name="Rectangle 7">
              <a:extLst>
                <a:ext uri="{FF2B5EF4-FFF2-40B4-BE49-F238E27FC236}">
                  <a16:creationId xmlns:a16="http://schemas.microsoft.com/office/drawing/2014/main" id="{C48A478F-6208-FB87-AC1A-4D0917337031}"/>
                </a:ext>
              </a:extLst>
            </p:cNvPr>
            <p:cNvSpPr/>
            <p:nvPr/>
          </p:nvSpPr>
          <p:spPr>
            <a:xfrm>
              <a:off x="7923065" y="3024638"/>
              <a:ext cx="3689384" cy="334632"/>
            </a:xfrm>
            <a:prstGeom prst="rect">
              <a:avLst/>
            </a:prstGeom>
            <a:solidFill>
              <a:schemeClr val="tx2">
                <a:lumMod val="90000"/>
                <a:lumOff val="10000"/>
              </a:schemeClr>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9" name="TextBox 8">
              <a:extLst>
                <a:ext uri="{FF2B5EF4-FFF2-40B4-BE49-F238E27FC236}">
                  <a16:creationId xmlns:a16="http://schemas.microsoft.com/office/drawing/2014/main" id="{6CADB564-6586-112F-4415-7EFA4F1A760D}"/>
                </a:ext>
              </a:extLst>
            </p:cNvPr>
            <p:cNvSpPr txBox="1"/>
            <p:nvPr/>
          </p:nvSpPr>
          <p:spPr>
            <a:xfrm>
              <a:off x="7923065" y="3024638"/>
              <a:ext cx="3689384" cy="33463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defRPr b="1"/>
              </a:pPr>
              <a:r>
                <a:rPr lang="en-US" sz="5400" b="1" kern="1200">
                  <a:solidFill>
                    <a:schemeClr val="bg1"/>
                  </a:solidFill>
                  <a:latin typeface="+mj-lt"/>
                </a:rPr>
                <a:t>Additional Resources</a:t>
              </a:r>
            </a:p>
          </p:txBody>
        </p:sp>
      </p:grpSp>
      <p:sp>
        <p:nvSpPr>
          <p:cNvPr id="3" name="Date Placeholder 2">
            <a:extLst>
              <a:ext uri="{FF2B5EF4-FFF2-40B4-BE49-F238E27FC236}">
                <a16:creationId xmlns:a16="http://schemas.microsoft.com/office/drawing/2014/main" id="{29FB97B4-D83D-6996-F8F9-61C83CB082F6}"/>
              </a:ext>
            </a:extLst>
          </p:cNvPr>
          <p:cNvSpPr>
            <a:spLocks noGrp="1"/>
          </p:cNvSpPr>
          <p:nvPr>
            <p:ph type="dt" sz="half" idx="10"/>
          </p:nvPr>
        </p:nvSpPr>
        <p:spPr/>
        <p:txBody>
          <a:bodyPr/>
          <a:lstStyle/>
          <a:p>
            <a:r>
              <a:rPr lang="en-US"/>
              <a:t>7/21/2026</a:t>
            </a:r>
          </a:p>
        </p:txBody>
      </p:sp>
      <p:sp>
        <p:nvSpPr>
          <p:cNvPr id="4" name="Slide Number Placeholder 3">
            <a:extLst>
              <a:ext uri="{FF2B5EF4-FFF2-40B4-BE49-F238E27FC236}">
                <a16:creationId xmlns:a16="http://schemas.microsoft.com/office/drawing/2014/main" id="{AF29D9F1-1B95-A6E3-38F4-6B0D8D29F745}"/>
              </a:ext>
            </a:extLst>
          </p:cNvPr>
          <p:cNvSpPr>
            <a:spLocks noGrp="1"/>
          </p:cNvSpPr>
          <p:nvPr>
            <p:ph type="sldNum" sz="quarter" idx="12"/>
          </p:nvPr>
        </p:nvSpPr>
        <p:spPr/>
        <p:txBody>
          <a:bodyPr/>
          <a:lstStyle/>
          <a:p>
            <a:fld id="{48FD3572-B86B-4083-B953-5D27BE9E57C8}" type="slidenum">
              <a:rPr lang="en-US" smtClean="0"/>
              <a:t>56</a:t>
            </a:fld>
            <a:endParaRPr lang="en-US"/>
          </a:p>
        </p:txBody>
      </p:sp>
    </p:spTree>
    <p:extLst>
      <p:ext uri="{BB962C8B-B14F-4D97-AF65-F5344CB8AC3E}">
        <p14:creationId xmlns:p14="http://schemas.microsoft.com/office/powerpoint/2010/main" val="42902669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2000" fill="hold"/>
                                        <p:tgtEl>
                                          <p:spTgt spid="6"/>
                                        </p:tgtEl>
                                        <p:attrNameLst>
                                          <p:attrName>r</p:attrName>
                                        </p:attrNameLst>
                                      </p:cBhvr>
                                    </p:animRot>
                                  </p:childTnLst>
                                </p:cTn>
                              </p:par>
                            </p:childTnLst>
                          </p:cTn>
                        </p:par>
                        <p:par>
                          <p:cTn id="7" fill="hold">
                            <p:stCondLst>
                              <p:cond delay="2000"/>
                            </p:stCondLst>
                            <p:childTnLst>
                              <p:par>
                                <p:cTn id="8" presetID="2" presetClass="entr" presetSubtype="4" fill="hold" nodeType="after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ppt_x"/>
                                          </p:val>
                                        </p:tav>
                                        <p:tav tm="100000">
                                          <p:val>
                                            <p:strVal val="#ppt_x"/>
                                          </p:val>
                                        </p:tav>
                                      </p:tavLst>
                                    </p:anim>
                                    <p:anim calcmode="lin" valueType="num">
                                      <p:cBhvr additive="base">
                                        <p:cTn id="1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AA1D62D-119F-FB6B-AFCD-19EEB058940F}"/>
              </a:ext>
            </a:extLst>
          </p:cNvPr>
          <p:cNvSpPr txBox="1"/>
          <p:nvPr/>
        </p:nvSpPr>
        <p:spPr>
          <a:xfrm>
            <a:off x="6347452" y="1075422"/>
            <a:ext cx="5382928" cy="1446550"/>
          </a:xfrm>
          <a:prstGeom prst="rect">
            <a:avLst/>
          </a:prstGeom>
          <a:noFill/>
          <a:scene3d>
            <a:camera prst="orthographicFront"/>
            <a:lightRig rig="threePt" dir="t"/>
          </a:scene3d>
          <a:sp3d>
            <a:bevelT/>
          </a:sp3d>
        </p:spPr>
        <p:txBody>
          <a:bodyPr wrap="square" rtlCol="0">
            <a:spAutoFit/>
            <a:sp3d extrusionH="57150">
              <a:bevelT w="38100" h="38100"/>
            </a:sp3d>
          </a:bodyPr>
          <a:lstStyle/>
          <a:p>
            <a:r>
              <a:rPr lang="en-US" sz="4400" b="1">
                <a:solidFill>
                  <a:srgbClr val="0070C0"/>
                </a:solidFill>
              </a:rPr>
              <a:t>Marketing, Referrals, &amp; PSS</a:t>
            </a:r>
          </a:p>
        </p:txBody>
      </p:sp>
      <p:sp>
        <p:nvSpPr>
          <p:cNvPr id="8" name="TextBox 7">
            <a:extLst>
              <a:ext uri="{FF2B5EF4-FFF2-40B4-BE49-F238E27FC236}">
                <a16:creationId xmlns:a16="http://schemas.microsoft.com/office/drawing/2014/main" id="{4B251ACF-CEF2-E3CD-870B-B242B4934C18}"/>
              </a:ext>
            </a:extLst>
          </p:cNvPr>
          <p:cNvSpPr txBox="1"/>
          <p:nvPr/>
        </p:nvSpPr>
        <p:spPr>
          <a:xfrm>
            <a:off x="6362299" y="2875140"/>
            <a:ext cx="5296301" cy="2246769"/>
          </a:xfrm>
          <a:prstGeom prst="rect">
            <a:avLst/>
          </a:prstGeom>
          <a:noFill/>
        </p:spPr>
        <p:txBody>
          <a:bodyPr wrap="square">
            <a:spAutoFit/>
          </a:bodyPr>
          <a:lstStyle/>
          <a:p>
            <a:r>
              <a:rPr lang="en-US" sz="2000">
                <a:solidFill>
                  <a:schemeClr val="tx2">
                    <a:lumMod val="75000"/>
                    <a:lumOff val="25000"/>
                  </a:schemeClr>
                </a:solidFill>
                <a:effectLst/>
              </a:rPr>
              <a:t>In order to ensure that waiver providers are in compliance with DOM regulations regarding freedom of choice, solicitation, and protection of Protected Health Information (PHI), please refer to </a:t>
            </a:r>
            <a:r>
              <a:rPr lang="en-US" sz="2000">
                <a:solidFill>
                  <a:schemeClr val="tx2">
                    <a:lumMod val="75000"/>
                    <a:lumOff val="25000"/>
                  </a:schemeClr>
                </a:solidFill>
              </a:rPr>
              <a:t>the following </a:t>
            </a:r>
            <a:r>
              <a:rPr lang="en-US" sz="2000">
                <a:solidFill>
                  <a:schemeClr val="tx2">
                    <a:lumMod val="75000"/>
                    <a:lumOff val="25000"/>
                  </a:schemeClr>
                </a:solidFill>
                <a:effectLst/>
              </a:rPr>
              <a:t>guidance for appropriate marketing and referrals of potential waiver beneficiaries.</a:t>
            </a:r>
            <a:endParaRPr lang="en-US" sz="2000"/>
          </a:p>
        </p:txBody>
      </p:sp>
      <p:pic>
        <p:nvPicPr>
          <p:cNvPr id="7" name="Picture 6">
            <a:extLst>
              <a:ext uri="{FF2B5EF4-FFF2-40B4-BE49-F238E27FC236}">
                <a16:creationId xmlns:a16="http://schemas.microsoft.com/office/drawing/2014/main" id="{568FC76F-61AB-E94C-5842-FFE7EF5A3D46}"/>
              </a:ext>
            </a:extLst>
          </p:cNvPr>
          <p:cNvPicPr>
            <a:picLocks noChangeAspect="1"/>
          </p:cNvPicPr>
          <p:nvPr/>
        </p:nvPicPr>
        <p:blipFill>
          <a:blip r:embed="rId3"/>
          <a:stretch>
            <a:fillRect/>
          </a:stretch>
        </p:blipFill>
        <p:spPr>
          <a:xfrm>
            <a:off x="445456" y="1366901"/>
            <a:ext cx="5470873" cy="4124197"/>
          </a:xfrm>
          <a:prstGeom prst="rect">
            <a:avLst/>
          </a:prstGeom>
          <a:effectLst>
            <a:softEdge rad="317500"/>
          </a:effectLst>
        </p:spPr>
      </p:pic>
      <p:pic>
        <p:nvPicPr>
          <p:cNvPr id="2" name="More Info Pic">
            <a:extLst>
              <a:ext uri="{FF2B5EF4-FFF2-40B4-BE49-F238E27FC236}">
                <a16:creationId xmlns:a16="http://schemas.microsoft.com/office/drawing/2014/main" id="{CF26F3FB-EA45-7C2A-541D-A34BD8A6B8F3}"/>
              </a:ext>
            </a:extLst>
          </p:cNvPr>
          <p:cNvPicPr>
            <a:picLocks noChangeAspect="1"/>
          </p:cNvPicPr>
          <p:nvPr/>
        </p:nvPicPr>
        <p:blipFill>
          <a:blip r:embed="rId4"/>
          <a:stretch>
            <a:fillRect/>
          </a:stretch>
        </p:blipFill>
        <p:spPr>
          <a:xfrm>
            <a:off x="10359024" y="5781427"/>
            <a:ext cx="1718615" cy="940048"/>
          </a:xfrm>
          <a:prstGeom prst="rect">
            <a:avLst/>
          </a:prstGeom>
        </p:spPr>
      </p:pic>
      <p:sp>
        <p:nvSpPr>
          <p:cNvPr id="3" name="Rectangle: Rounded Corners 2">
            <a:extLst>
              <a:ext uri="{FF2B5EF4-FFF2-40B4-BE49-F238E27FC236}">
                <a16:creationId xmlns:a16="http://schemas.microsoft.com/office/drawing/2014/main" id="{B7AE7505-67BC-BC23-9A5C-BAB31DFD2C79}"/>
              </a:ext>
            </a:extLst>
          </p:cNvPr>
          <p:cNvSpPr/>
          <p:nvPr/>
        </p:nvSpPr>
        <p:spPr>
          <a:xfrm>
            <a:off x="675687" y="2203344"/>
            <a:ext cx="5010410" cy="2918565"/>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The following slides will address common compliance issues with DOM regulations for marketing and referrals for potential waiver beneficiaries. This process helps protect health information and allows beneficiaries full freedom of choice, not only to choose a provider agency, but to choose which waiver program best suits their needs.</a:t>
            </a:r>
          </a:p>
        </p:txBody>
      </p:sp>
      <p:sp>
        <p:nvSpPr>
          <p:cNvPr id="4" name="Date Placeholder 3">
            <a:extLst>
              <a:ext uri="{FF2B5EF4-FFF2-40B4-BE49-F238E27FC236}">
                <a16:creationId xmlns:a16="http://schemas.microsoft.com/office/drawing/2014/main" id="{871EA4A0-EAE9-3504-A0DE-715F86EC0957}"/>
              </a:ext>
            </a:extLst>
          </p:cNvPr>
          <p:cNvSpPr>
            <a:spLocks noGrp="1"/>
          </p:cNvSpPr>
          <p:nvPr>
            <p:ph type="dt" sz="half" idx="10"/>
          </p:nvPr>
        </p:nvSpPr>
        <p:spPr/>
        <p:txBody>
          <a:bodyPr/>
          <a:lstStyle/>
          <a:p>
            <a:r>
              <a:rPr lang="en-US"/>
              <a:t>7/21/2026</a:t>
            </a:r>
          </a:p>
        </p:txBody>
      </p:sp>
      <p:sp>
        <p:nvSpPr>
          <p:cNvPr id="9" name="Slide Number Placeholder 8">
            <a:extLst>
              <a:ext uri="{FF2B5EF4-FFF2-40B4-BE49-F238E27FC236}">
                <a16:creationId xmlns:a16="http://schemas.microsoft.com/office/drawing/2014/main" id="{13994A6D-6310-765B-1731-B6A3BFBD5805}"/>
              </a:ext>
            </a:extLst>
          </p:cNvPr>
          <p:cNvSpPr>
            <a:spLocks noGrp="1"/>
          </p:cNvSpPr>
          <p:nvPr>
            <p:ph type="sldNum" sz="quarter" idx="12"/>
          </p:nvPr>
        </p:nvSpPr>
        <p:spPr/>
        <p:txBody>
          <a:bodyPr/>
          <a:lstStyle/>
          <a:p>
            <a:fld id="{48FD3572-B86B-4083-B953-5D27BE9E57C8}" type="slidenum">
              <a:rPr lang="en-US" smtClean="0"/>
              <a:t>57</a:t>
            </a:fld>
            <a:endParaRPr lang="en-US"/>
          </a:p>
        </p:txBody>
      </p:sp>
    </p:spTree>
    <p:extLst>
      <p:ext uri="{BB962C8B-B14F-4D97-AF65-F5344CB8AC3E}">
        <p14:creationId xmlns:p14="http://schemas.microsoft.com/office/powerpoint/2010/main" val="2502303474"/>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3" grpId="0" animBg="1"/>
      <p:bldP spid="3" grpId="1"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813DD-3A8B-7C6D-F54E-8FEFC5DE751F}"/>
              </a:ext>
            </a:extLst>
          </p:cNvPr>
          <p:cNvSpPr>
            <a:spLocks noGrp="1"/>
          </p:cNvSpPr>
          <p:nvPr>
            <p:ph type="title"/>
          </p:nvPr>
        </p:nvSpPr>
        <p:spPr>
          <a:xfrm>
            <a:off x="5510056" y="501649"/>
            <a:ext cx="5004497" cy="659807"/>
          </a:xfrm>
        </p:spPr>
        <p:txBody>
          <a:bodyPr>
            <a:noAutofit/>
            <a:scene3d>
              <a:camera prst="orthographicFront"/>
              <a:lightRig rig="threePt" dir="t"/>
            </a:scene3d>
            <a:sp3d extrusionH="57150">
              <a:bevelT w="38100" h="38100"/>
            </a:sp3d>
          </a:bodyPr>
          <a:lstStyle/>
          <a:p>
            <a:r>
              <a:rPr lang="en-US" b="1">
                <a:solidFill>
                  <a:srgbClr val="0070C0"/>
                </a:solidFill>
                <a:cs typeface="Times New Roman" panose="02020603050405020304" pitchFamily="18" charset="0"/>
              </a:rPr>
              <a:t>Freedom of Choice</a:t>
            </a:r>
          </a:p>
        </p:txBody>
      </p:sp>
      <p:sp>
        <p:nvSpPr>
          <p:cNvPr id="3" name="Content Placeholder 2">
            <a:extLst>
              <a:ext uri="{FF2B5EF4-FFF2-40B4-BE49-F238E27FC236}">
                <a16:creationId xmlns:a16="http://schemas.microsoft.com/office/drawing/2014/main" id="{AD0972D0-BB5A-B4E3-C016-B4335351B0C1}"/>
              </a:ext>
            </a:extLst>
          </p:cNvPr>
          <p:cNvSpPr>
            <a:spLocks noGrp="1"/>
          </p:cNvSpPr>
          <p:nvPr>
            <p:ph sz="half" idx="1"/>
          </p:nvPr>
        </p:nvSpPr>
        <p:spPr>
          <a:xfrm>
            <a:off x="3954655" y="1557337"/>
            <a:ext cx="8115300" cy="3743325"/>
          </a:xfrm>
        </p:spPr>
        <p:txBody>
          <a:bodyPr>
            <a:normAutofit/>
          </a:bodyPr>
          <a:lstStyle/>
          <a:p>
            <a:pPr marR="0" lvl="1" algn="l" rtl="0">
              <a:lnSpc>
                <a:spcPct val="105000"/>
              </a:lnSpc>
              <a:spcBef>
                <a:spcPts val="0"/>
              </a:spcBef>
              <a:spcAft>
                <a:spcPts val="0"/>
              </a:spcAft>
              <a:buClr>
                <a:srgbClr val="002060"/>
              </a:buClr>
              <a:buSzPts val="2000"/>
              <a:buFont typeface="Wingdings" panose="05000000000000000000" pitchFamily="2" charset="2"/>
              <a:buChar char="§"/>
            </a:pPr>
            <a:r>
              <a:rPr lang="en-US" sz="2000" b="1" i="0" u="none" strike="noStrike" cap="none">
                <a:solidFill>
                  <a:schemeClr val="tx2">
                    <a:lumMod val="75000"/>
                    <a:lumOff val="25000"/>
                  </a:schemeClr>
                </a:solidFill>
                <a:ea typeface="Arial"/>
                <a:cs typeface="Arial"/>
                <a:sym typeface="Arial"/>
              </a:rPr>
              <a:t>Waiver providers must keep in mind that not all individuals interested in services will qualify. </a:t>
            </a:r>
            <a:r>
              <a:rPr lang="en-US" sz="2000" b="0" i="0" u="none" strike="noStrike" cap="none">
                <a:solidFill>
                  <a:schemeClr val="tx2">
                    <a:lumMod val="75000"/>
                    <a:lumOff val="25000"/>
                  </a:schemeClr>
                </a:solidFill>
                <a:ea typeface="Arial"/>
                <a:cs typeface="Arial"/>
                <a:sym typeface="Arial"/>
              </a:rPr>
              <a:t>Additionally, those who do qualify </a:t>
            </a:r>
            <a:r>
              <a:rPr lang="en-US" sz="2000" b="0" i="0" u="sng" strike="noStrike" cap="none">
                <a:solidFill>
                  <a:schemeClr val="tx2">
                    <a:lumMod val="75000"/>
                    <a:lumOff val="25000"/>
                  </a:schemeClr>
                </a:solidFill>
                <a:ea typeface="Arial"/>
                <a:cs typeface="Arial"/>
                <a:sym typeface="Arial"/>
              </a:rPr>
              <a:t>must</a:t>
            </a:r>
            <a:r>
              <a:rPr lang="en-US" sz="2000" b="0" i="0" u="none" strike="noStrike" cap="none">
                <a:solidFill>
                  <a:schemeClr val="tx2">
                    <a:lumMod val="75000"/>
                    <a:lumOff val="25000"/>
                  </a:schemeClr>
                </a:solidFill>
                <a:ea typeface="Arial"/>
                <a:cs typeface="Arial"/>
                <a:sym typeface="Arial"/>
              </a:rPr>
              <a:t> be guaranteed the freedom to choose any qualified provider servicing their area.</a:t>
            </a:r>
          </a:p>
          <a:p>
            <a:pPr marR="0" lvl="1" algn="l" rtl="0">
              <a:lnSpc>
                <a:spcPct val="105000"/>
              </a:lnSpc>
              <a:spcBef>
                <a:spcPts val="0"/>
              </a:spcBef>
              <a:spcAft>
                <a:spcPts val="0"/>
              </a:spcAft>
              <a:buClr>
                <a:schemeClr val="lt1"/>
              </a:buClr>
              <a:buSzPts val="2000"/>
              <a:buFont typeface="Wingdings" panose="05000000000000000000" pitchFamily="2" charset="2"/>
              <a:buChar char="§"/>
            </a:pPr>
            <a:endParaRPr lang="en-US" sz="2000" b="0" i="0" u="none" strike="noStrike" cap="none">
              <a:solidFill>
                <a:schemeClr val="tx2">
                  <a:lumMod val="75000"/>
                  <a:lumOff val="25000"/>
                </a:schemeClr>
              </a:solidFill>
              <a:ea typeface="Arial"/>
              <a:cs typeface="Arial"/>
            </a:endParaRPr>
          </a:p>
          <a:p>
            <a:pPr marR="0" lvl="1" algn="l" rtl="0">
              <a:lnSpc>
                <a:spcPct val="105000"/>
              </a:lnSpc>
              <a:spcBef>
                <a:spcPts val="0"/>
              </a:spcBef>
              <a:spcAft>
                <a:spcPts val="0"/>
              </a:spcAft>
              <a:buSzPts val="2000"/>
              <a:buFont typeface="Wingdings" panose="05000000000000000000" pitchFamily="2" charset="2"/>
              <a:buChar char="§"/>
            </a:pPr>
            <a:r>
              <a:rPr lang="en-US" sz="2000" b="1" i="0" u="none" strike="noStrike" cap="none">
                <a:solidFill>
                  <a:schemeClr val="tx2">
                    <a:lumMod val="75000"/>
                    <a:lumOff val="25000"/>
                  </a:schemeClr>
                </a:solidFill>
                <a:ea typeface="Arial"/>
                <a:cs typeface="Arial"/>
                <a:sym typeface="Arial"/>
              </a:rPr>
              <a:t>Waiver providers are prohibited from any actions which would in any manner, deny or restrict that individual's free choice of a provider of any services for which the individual may be eligible. </a:t>
            </a:r>
            <a:r>
              <a:rPr lang="en-US" sz="2000" b="0" i="0" u="none" strike="noStrike" cap="none">
                <a:solidFill>
                  <a:schemeClr val="tx2">
                    <a:lumMod val="75000"/>
                    <a:lumOff val="25000"/>
                  </a:schemeClr>
                </a:solidFill>
                <a:ea typeface="Arial"/>
                <a:cs typeface="Arial"/>
                <a:sym typeface="Arial"/>
              </a:rPr>
              <a:t>Providers cannot use any method of inducement, including free transportation, refreshments, cash or gifts, to influence a beneficiary to select a certain provider.</a:t>
            </a:r>
            <a:endParaRPr lang="en-US" sz="2000">
              <a:solidFill>
                <a:schemeClr val="tx2">
                  <a:lumMod val="75000"/>
                  <a:lumOff val="25000"/>
                </a:schemeClr>
              </a:solidFill>
            </a:endParaRPr>
          </a:p>
          <a:p>
            <a:endParaRPr lang="en-US"/>
          </a:p>
        </p:txBody>
      </p:sp>
      <p:pic>
        <p:nvPicPr>
          <p:cNvPr id="6" name="Picture 5">
            <a:extLst>
              <a:ext uri="{FF2B5EF4-FFF2-40B4-BE49-F238E27FC236}">
                <a16:creationId xmlns:a16="http://schemas.microsoft.com/office/drawing/2014/main" id="{6952725B-F99B-A312-480C-FA55C5EF71A4}"/>
              </a:ext>
            </a:extLst>
          </p:cNvPr>
          <p:cNvPicPr>
            <a:picLocks noChangeAspect="1"/>
          </p:cNvPicPr>
          <p:nvPr/>
        </p:nvPicPr>
        <p:blipFill>
          <a:blip r:embed="rId3"/>
          <a:stretch>
            <a:fillRect/>
          </a:stretch>
        </p:blipFill>
        <p:spPr>
          <a:xfrm>
            <a:off x="846648" y="1374165"/>
            <a:ext cx="2915727" cy="4109668"/>
          </a:xfrm>
          <a:prstGeom prst="rect">
            <a:avLst/>
          </a:prstGeom>
          <a:effectLst>
            <a:softEdge rad="317500"/>
          </a:effectLst>
        </p:spPr>
      </p:pic>
      <p:sp>
        <p:nvSpPr>
          <p:cNvPr id="4" name="Date Placeholder 3">
            <a:extLst>
              <a:ext uri="{FF2B5EF4-FFF2-40B4-BE49-F238E27FC236}">
                <a16:creationId xmlns:a16="http://schemas.microsoft.com/office/drawing/2014/main" id="{C94A9D39-2397-E5AF-3937-55701585A815}"/>
              </a:ext>
            </a:extLst>
          </p:cNvPr>
          <p:cNvSpPr>
            <a:spLocks noGrp="1"/>
          </p:cNvSpPr>
          <p:nvPr>
            <p:ph type="dt" sz="half" idx="10"/>
          </p:nvPr>
        </p:nvSpPr>
        <p:spPr/>
        <p:txBody>
          <a:bodyPr/>
          <a:lstStyle/>
          <a:p>
            <a:r>
              <a:rPr lang="en-US"/>
              <a:t>7/21/2026</a:t>
            </a:r>
          </a:p>
        </p:txBody>
      </p:sp>
      <p:sp>
        <p:nvSpPr>
          <p:cNvPr id="7" name="Slide Number Placeholder 6">
            <a:extLst>
              <a:ext uri="{FF2B5EF4-FFF2-40B4-BE49-F238E27FC236}">
                <a16:creationId xmlns:a16="http://schemas.microsoft.com/office/drawing/2014/main" id="{81DD7324-B5D0-5A85-FAD4-DDBEDE707476}"/>
              </a:ext>
            </a:extLst>
          </p:cNvPr>
          <p:cNvSpPr>
            <a:spLocks noGrp="1"/>
          </p:cNvSpPr>
          <p:nvPr>
            <p:ph type="sldNum" sz="quarter" idx="12"/>
          </p:nvPr>
        </p:nvSpPr>
        <p:spPr/>
        <p:txBody>
          <a:bodyPr/>
          <a:lstStyle/>
          <a:p>
            <a:fld id="{48FD3572-B86B-4083-B953-5D27BE9E57C8}" type="slidenum">
              <a:rPr lang="en-US" smtClean="0"/>
              <a:t>58</a:t>
            </a:fld>
            <a:endParaRPr lang="en-US"/>
          </a:p>
        </p:txBody>
      </p:sp>
    </p:spTree>
    <p:extLst>
      <p:ext uri="{BB962C8B-B14F-4D97-AF65-F5344CB8AC3E}">
        <p14:creationId xmlns:p14="http://schemas.microsoft.com/office/powerpoint/2010/main" val="9430829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3A713B-42A2-FEA7-B77C-6F0669935F9E}"/>
              </a:ext>
            </a:extLst>
          </p:cNvPr>
          <p:cNvSpPr txBox="1"/>
          <p:nvPr/>
        </p:nvSpPr>
        <p:spPr>
          <a:xfrm>
            <a:off x="4106117" y="1121614"/>
            <a:ext cx="7943007" cy="5079162"/>
          </a:xfrm>
          <a:prstGeom prst="rect">
            <a:avLst/>
          </a:prstGeom>
        </p:spPr>
        <p:txBody>
          <a:bodyPr vert="horz" lIns="91440" tIns="45720" rIns="91440" bIns="45720" rtlCol="0" anchor="ctr">
            <a:noAutofit/>
          </a:bodyPr>
          <a:lstStyle/>
          <a:p>
            <a:pPr marL="571500" marR="0" lvl="0" indent="-285750">
              <a:lnSpc>
                <a:spcPct val="90000"/>
              </a:lnSpc>
              <a:buFont typeface="Wingdings" panose="05000000000000000000" pitchFamily="2" charset="2"/>
              <a:buChar char="§"/>
            </a:pPr>
            <a:r>
              <a:rPr lang="en-US" b="1">
                <a:solidFill>
                  <a:schemeClr val="tx2">
                    <a:lumMod val="75000"/>
                    <a:lumOff val="25000"/>
                  </a:schemeClr>
                </a:solidFill>
                <a:effectLst/>
              </a:rPr>
              <a:t>Waiver providers should not be completing waiver intake referral forms and sending them to Case Managers</a:t>
            </a:r>
            <a:r>
              <a:rPr lang="en-US">
                <a:solidFill>
                  <a:schemeClr val="tx2">
                    <a:lumMod val="75000"/>
                    <a:lumOff val="25000"/>
                  </a:schemeClr>
                </a:solidFill>
                <a:effectLst/>
              </a:rPr>
              <a:t>. While performing marketing for your agency, if an individual shows interest in Home &amp; Community Based Services, that individual should be provided with contact information for the Mississippi Access to Care Network, or the MAC Centers.  The MAC Center in their area can be contacted by phone at 1-844-822-4622 or via the “Send a message to MAC Center” button on their webpage.</a:t>
            </a:r>
            <a:endParaRPr lang="en-US" b="1">
              <a:solidFill>
                <a:schemeClr val="accent4">
                  <a:lumMod val="60000"/>
                  <a:lumOff val="40000"/>
                </a:schemeClr>
              </a:solidFill>
              <a:effectLst/>
            </a:endParaRPr>
          </a:p>
          <a:p>
            <a:pPr marL="285750" marR="0" lvl="0">
              <a:lnSpc>
                <a:spcPct val="90000"/>
              </a:lnSpc>
            </a:pPr>
            <a:endParaRPr lang="en-US">
              <a:solidFill>
                <a:schemeClr val="accent4">
                  <a:lumMod val="60000"/>
                  <a:lumOff val="40000"/>
                </a:schemeClr>
              </a:solidFill>
              <a:effectLst/>
            </a:endParaRPr>
          </a:p>
          <a:p>
            <a:pPr marL="571500" marR="0" lvl="0" indent="-285750">
              <a:lnSpc>
                <a:spcPct val="90000"/>
              </a:lnSpc>
              <a:buFont typeface="Wingdings" panose="05000000000000000000" pitchFamily="2" charset="2"/>
              <a:buChar char="§"/>
            </a:pPr>
            <a:r>
              <a:rPr lang="en-US" b="1">
                <a:solidFill>
                  <a:schemeClr val="tx2">
                    <a:lumMod val="75000"/>
                    <a:lumOff val="25000"/>
                  </a:schemeClr>
                </a:solidFill>
                <a:effectLst/>
              </a:rPr>
              <a:t>Once the individual contacts the MAC Center, they will receive information on available services as well as referrals to applicable programs to meet their needs. </a:t>
            </a:r>
            <a:r>
              <a:rPr lang="en-US">
                <a:solidFill>
                  <a:schemeClr val="tx2">
                    <a:lumMod val="75000"/>
                    <a:lumOff val="25000"/>
                  </a:schemeClr>
                </a:solidFill>
                <a:effectLst/>
              </a:rPr>
              <a:t>After speaking with the MAC Center, if the individual is interested in applying for a Medicaid waiver, their name will be placed on a waiting list and will be evaluated for physical and financial eligibility when an open slot becomes available.</a:t>
            </a:r>
          </a:p>
          <a:p>
            <a:pPr marL="285750" marR="0" lvl="0">
              <a:lnSpc>
                <a:spcPct val="90000"/>
              </a:lnSpc>
            </a:pPr>
            <a:endParaRPr lang="en-US">
              <a:solidFill>
                <a:schemeClr val="tx2">
                  <a:lumMod val="75000"/>
                  <a:lumOff val="25000"/>
                </a:schemeClr>
              </a:solidFill>
              <a:effectLst/>
            </a:endParaRPr>
          </a:p>
          <a:p>
            <a:pPr marL="571500" marR="0" lvl="0" indent="-285750">
              <a:lnSpc>
                <a:spcPct val="90000"/>
              </a:lnSpc>
              <a:spcAft>
                <a:spcPts val="800"/>
              </a:spcAft>
              <a:buFont typeface="Wingdings" panose="05000000000000000000" pitchFamily="2" charset="2"/>
              <a:buChar char="§"/>
            </a:pPr>
            <a:r>
              <a:rPr lang="en-US" b="1">
                <a:solidFill>
                  <a:schemeClr val="tx2">
                    <a:lumMod val="75000"/>
                    <a:lumOff val="25000"/>
                  </a:schemeClr>
                </a:solidFill>
              </a:rPr>
              <a:t>When a referral is received</a:t>
            </a:r>
            <a:r>
              <a:rPr lang="en-US"/>
              <a:t> </a:t>
            </a:r>
            <a:r>
              <a:rPr lang="en-US" b="1">
                <a:solidFill>
                  <a:schemeClr val="tx2">
                    <a:lumMod val="75000"/>
                    <a:lumOff val="25000"/>
                  </a:schemeClr>
                </a:solidFill>
              </a:rPr>
              <a:t>whether it be for an initial enrollment or recertification, compare the frequency on that referral to the frequency on the PSS and confirm that the Provider Number listed is correct. </a:t>
            </a:r>
            <a:r>
              <a:rPr lang="en-US">
                <a:solidFill>
                  <a:schemeClr val="tx2">
                    <a:lumMod val="75000"/>
                    <a:lumOff val="25000"/>
                  </a:schemeClr>
                </a:solidFill>
              </a:rPr>
              <a:t>Notify the case managers of discrepancies. </a:t>
            </a:r>
          </a:p>
        </p:txBody>
      </p:sp>
      <p:sp>
        <p:nvSpPr>
          <p:cNvPr id="14" name="TextBox 13">
            <a:extLst>
              <a:ext uri="{FF2B5EF4-FFF2-40B4-BE49-F238E27FC236}">
                <a16:creationId xmlns:a16="http://schemas.microsoft.com/office/drawing/2014/main" id="{4A1F9B08-2DAA-B698-4DC3-E7E8F34B1C97}"/>
              </a:ext>
            </a:extLst>
          </p:cNvPr>
          <p:cNvSpPr txBox="1"/>
          <p:nvPr/>
        </p:nvSpPr>
        <p:spPr>
          <a:xfrm>
            <a:off x="5048790" y="137209"/>
            <a:ext cx="5283359" cy="769441"/>
          </a:xfrm>
          <a:prstGeom prst="rect">
            <a:avLst/>
          </a:prstGeom>
          <a:noFill/>
        </p:spPr>
        <p:txBody>
          <a:bodyPr wrap="square">
            <a:spAutoFit/>
            <a:scene3d>
              <a:camera prst="orthographicFront"/>
              <a:lightRig rig="threePt" dir="t"/>
            </a:scene3d>
            <a:sp3d extrusionH="57150">
              <a:bevelT w="38100" h="38100"/>
            </a:sp3d>
          </a:bodyPr>
          <a:lstStyle/>
          <a:p>
            <a:pPr algn="ctr"/>
            <a:r>
              <a:rPr lang="en-US" sz="4400" b="1" kern="1200">
                <a:solidFill>
                  <a:srgbClr val="0070C0"/>
                </a:solidFill>
                <a:latin typeface="+mj-lt"/>
                <a:ea typeface="+mj-ea"/>
                <a:cs typeface="+mj-cs"/>
              </a:rPr>
              <a:t>Referrals &amp; PSS</a:t>
            </a:r>
            <a:endParaRPr lang="en-US" sz="4400">
              <a:solidFill>
                <a:srgbClr val="0070C0"/>
              </a:solidFill>
            </a:endParaRPr>
          </a:p>
        </p:txBody>
      </p:sp>
      <p:pic>
        <p:nvPicPr>
          <p:cNvPr id="1026" name="Picture 2" descr="Contact Us – Mississippi Association of Planning and Development Districts  (MAPDD)">
            <a:extLst>
              <a:ext uri="{FF2B5EF4-FFF2-40B4-BE49-F238E27FC236}">
                <a16:creationId xmlns:a16="http://schemas.microsoft.com/office/drawing/2014/main" id="{6FF0CF43-1FFD-8706-F8E7-33A64B4A05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845" y="4001190"/>
            <a:ext cx="3484596" cy="145737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D881FD0-3779-8789-C70C-B30CA76031DC}"/>
              </a:ext>
            </a:extLst>
          </p:cNvPr>
          <p:cNvSpPr txBox="1"/>
          <p:nvPr/>
        </p:nvSpPr>
        <p:spPr>
          <a:xfrm>
            <a:off x="169870" y="5506641"/>
            <a:ext cx="3846546" cy="338554"/>
          </a:xfrm>
          <a:prstGeom prst="rect">
            <a:avLst/>
          </a:prstGeom>
          <a:solidFill>
            <a:schemeClr val="tx2">
              <a:lumMod val="10000"/>
              <a:lumOff val="90000"/>
            </a:schemeClr>
          </a:solidFill>
          <a:ln w="38100">
            <a:solidFill>
              <a:schemeClr val="tx2">
                <a:lumMod val="75000"/>
                <a:lumOff val="25000"/>
              </a:schemeClr>
            </a:solidFill>
          </a:ln>
        </p:spPr>
        <p:txBody>
          <a:bodyPr wrap="square">
            <a:spAutoFit/>
          </a:bodyPr>
          <a:lstStyle/>
          <a:p>
            <a:r>
              <a:rPr lang="en-US" sz="1600" b="1">
                <a:solidFill>
                  <a:srgbClr val="0070C0"/>
                </a:solidFill>
              </a:rPr>
              <a:t>Link:  </a:t>
            </a:r>
            <a:r>
              <a:rPr lang="en-US" sz="1600" b="1">
                <a:solidFill>
                  <a:srgbClr val="22639E"/>
                </a:solidFill>
                <a:hlinkClick r:id="rId4">
                  <a:extLst>
                    <a:ext uri="{A12FA001-AC4F-418D-AE19-62706E023703}">
                      <ahyp:hlinkClr xmlns:ahyp="http://schemas.microsoft.com/office/drawing/2018/hyperlinkcolor" val="tx"/>
                    </a:ext>
                  </a:extLst>
                </a:hlinkClick>
              </a:rPr>
              <a:t>http://mspdds.org/pdd-services/</a:t>
            </a:r>
            <a:endParaRPr lang="en-US" sz="1600" b="1">
              <a:solidFill>
                <a:srgbClr val="22639E"/>
              </a:solidFill>
            </a:endParaRPr>
          </a:p>
        </p:txBody>
      </p:sp>
      <p:pic>
        <p:nvPicPr>
          <p:cNvPr id="2" name="Picture 6">
            <a:extLst>
              <a:ext uri="{FF2B5EF4-FFF2-40B4-BE49-F238E27FC236}">
                <a16:creationId xmlns:a16="http://schemas.microsoft.com/office/drawing/2014/main" id="{F099AFDF-EEFC-44EA-8386-CB5F6F07C53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0888"/>
          <a:stretch/>
        </p:blipFill>
        <p:spPr bwMode="auto">
          <a:xfrm>
            <a:off x="253176" y="1101942"/>
            <a:ext cx="1053856" cy="1137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EA734841-62F3-07B3-D6FC-0C772AC3F9F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7748" r="2085"/>
          <a:stretch/>
        </p:blipFill>
        <p:spPr bwMode="auto">
          <a:xfrm>
            <a:off x="1351882" y="1199564"/>
            <a:ext cx="2365647" cy="109889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1D6AA1D-BDCD-46D3-C15C-3F988AE61F94}"/>
              </a:ext>
            </a:extLst>
          </p:cNvPr>
          <p:cNvSpPr txBox="1"/>
          <p:nvPr/>
        </p:nvSpPr>
        <p:spPr>
          <a:xfrm>
            <a:off x="208325" y="2262982"/>
            <a:ext cx="3724274" cy="830997"/>
          </a:xfrm>
          <a:prstGeom prst="rect">
            <a:avLst/>
          </a:prstGeom>
          <a:solidFill>
            <a:schemeClr val="tx2">
              <a:lumMod val="10000"/>
              <a:lumOff val="90000"/>
            </a:schemeClr>
          </a:solidFill>
          <a:ln w="38100">
            <a:solidFill>
              <a:srgbClr val="002060"/>
            </a:solidFill>
          </a:ln>
        </p:spPr>
        <p:txBody>
          <a:bodyPr wrap="square" rtlCol="0">
            <a:spAutoFit/>
          </a:bodyPr>
          <a:lstStyle/>
          <a:p>
            <a:r>
              <a:rPr lang="en-US" sz="1600" b="1">
                <a:solidFill>
                  <a:srgbClr val="0070C0"/>
                </a:solidFill>
              </a:rPr>
              <a:t>Link: </a:t>
            </a:r>
            <a:r>
              <a:rPr lang="en-US" sz="1600" b="1">
                <a:solidFill>
                  <a:srgbClr val="22639E"/>
                </a:solidFill>
                <a:hlinkClick r:id="rId6">
                  <a:extLst>
                    <a:ext uri="{A12FA001-AC4F-418D-AE19-62706E023703}">
                      <ahyp:hlinkClr xmlns:ahyp="http://schemas.microsoft.com/office/drawing/2018/hyperlinkcolor" val="tx"/>
                    </a:ext>
                  </a:extLst>
                </a:hlinkClick>
              </a:rPr>
              <a:t>https://www.mississippiaccesstocare.org/HelpInfo/ContactUs</a:t>
            </a:r>
            <a:endParaRPr lang="en-US" sz="1600" b="1">
              <a:solidFill>
                <a:srgbClr val="22639E"/>
              </a:solidFill>
            </a:endParaRPr>
          </a:p>
        </p:txBody>
      </p:sp>
      <p:pic>
        <p:nvPicPr>
          <p:cNvPr id="6" name="More Info Pic">
            <a:extLst>
              <a:ext uri="{FF2B5EF4-FFF2-40B4-BE49-F238E27FC236}">
                <a16:creationId xmlns:a16="http://schemas.microsoft.com/office/drawing/2014/main" id="{479462B7-3180-146F-7298-A13452D4E947}"/>
              </a:ext>
            </a:extLst>
          </p:cNvPr>
          <p:cNvPicPr>
            <a:picLocks noChangeAspect="1"/>
          </p:cNvPicPr>
          <p:nvPr/>
        </p:nvPicPr>
        <p:blipFill>
          <a:blip r:embed="rId7"/>
          <a:stretch>
            <a:fillRect/>
          </a:stretch>
        </p:blipFill>
        <p:spPr>
          <a:xfrm>
            <a:off x="10644088" y="73467"/>
            <a:ext cx="1419423" cy="776396"/>
          </a:xfrm>
          <a:prstGeom prst="rect">
            <a:avLst/>
          </a:prstGeom>
        </p:spPr>
      </p:pic>
      <p:sp>
        <p:nvSpPr>
          <p:cNvPr id="8" name="More Info Text">
            <a:extLst>
              <a:ext uri="{FF2B5EF4-FFF2-40B4-BE49-F238E27FC236}">
                <a16:creationId xmlns:a16="http://schemas.microsoft.com/office/drawing/2014/main" id="{CA2DBB14-E655-B4A3-23E2-F92FDB4E7CF6}"/>
              </a:ext>
            </a:extLst>
          </p:cNvPr>
          <p:cNvSpPr/>
          <p:nvPr/>
        </p:nvSpPr>
        <p:spPr>
          <a:xfrm>
            <a:off x="128489" y="522352"/>
            <a:ext cx="4396902" cy="5678424"/>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a:latin typeface="+mj-lt"/>
              </a:rPr>
              <a:t>The process shown here has been created to ensure providers are following requirements, so all members have freedom of choice. The E&amp;D waiver is not the only option for services, the MAC Center &amp; PDD can help members navigate those choices. </a:t>
            </a:r>
          </a:p>
          <a:p>
            <a:endParaRPr lang="en-US">
              <a:latin typeface="+mj-lt"/>
            </a:endParaRPr>
          </a:p>
          <a:p>
            <a:r>
              <a:rPr lang="en-US" sz="1600">
                <a:latin typeface="+mj-lt"/>
              </a:rPr>
              <a:t>Once a beneficiary chooses a waiver program, their name is placed on the local waitlist until a slot becomes available. Once a slot becomes available, an assessment is completed by the case managers at the PDD and financial eligibility is determined by the regional office. Once eligibility is established, the beneficiary then gets to choose a service provider approved for their area. This choice results in the submission of a referral and a Plan of Service.</a:t>
            </a:r>
          </a:p>
          <a:p>
            <a:endParaRPr lang="en-US" sz="1600">
              <a:latin typeface="+mj-lt"/>
            </a:endParaRPr>
          </a:p>
        </p:txBody>
      </p:sp>
      <p:sp>
        <p:nvSpPr>
          <p:cNvPr id="9" name="Date Placeholder 8">
            <a:extLst>
              <a:ext uri="{FF2B5EF4-FFF2-40B4-BE49-F238E27FC236}">
                <a16:creationId xmlns:a16="http://schemas.microsoft.com/office/drawing/2014/main" id="{E313B4B3-80A9-73F2-B464-94845FD657AC}"/>
              </a:ext>
            </a:extLst>
          </p:cNvPr>
          <p:cNvSpPr>
            <a:spLocks noGrp="1"/>
          </p:cNvSpPr>
          <p:nvPr>
            <p:ph type="dt" sz="half" idx="10"/>
          </p:nvPr>
        </p:nvSpPr>
        <p:spPr/>
        <p:txBody>
          <a:bodyPr/>
          <a:lstStyle/>
          <a:p>
            <a:r>
              <a:rPr lang="en-US"/>
              <a:t>7/21/2026</a:t>
            </a:r>
          </a:p>
        </p:txBody>
      </p:sp>
      <p:sp>
        <p:nvSpPr>
          <p:cNvPr id="11" name="Slide Number Placeholder 10">
            <a:extLst>
              <a:ext uri="{FF2B5EF4-FFF2-40B4-BE49-F238E27FC236}">
                <a16:creationId xmlns:a16="http://schemas.microsoft.com/office/drawing/2014/main" id="{39D0AAD8-CE85-B18A-F4FB-9B2202EEFAB6}"/>
              </a:ext>
            </a:extLst>
          </p:cNvPr>
          <p:cNvSpPr>
            <a:spLocks noGrp="1"/>
          </p:cNvSpPr>
          <p:nvPr>
            <p:ph type="sldNum" sz="quarter" idx="12"/>
          </p:nvPr>
        </p:nvSpPr>
        <p:spPr/>
        <p:txBody>
          <a:bodyPr/>
          <a:lstStyle/>
          <a:p>
            <a:fld id="{48FD3572-B86B-4083-B953-5D27BE9E57C8}" type="slidenum">
              <a:rPr lang="en-US" smtClean="0"/>
              <a:t>59</a:t>
            </a:fld>
            <a:endParaRPr lang="en-US"/>
          </a:p>
        </p:txBody>
      </p:sp>
    </p:spTree>
    <p:extLst>
      <p:ext uri="{BB962C8B-B14F-4D97-AF65-F5344CB8AC3E}">
        <p14:creationId xmlns:p14="http://schemas.microsoft.com/office/powerpoint/2010/main" val="1820143788"/>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animBg="1"/>
      <p:bldP spid="8"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6D53E633-B655-DA6E-406B-FE534E361DAA}"/>
              </a:ext>
            </a:extLst>
          </p:cNvPr>
          <p:cNvGrpSpPr/>
          <p:nvPr/>
        </p:nvGrpSpPr>
        <p:grpSpPr>
          <a:xfrm>
            <a:off x="409732" y="2014844"/>
            <a:ext cx="11372535" cy="3772106"/>
            <a:chOff x="421674" y="1479822"/>
            <a:chExt cx="11372535" cy="3772106"/>
          </a:xfrm>
        </p:grpSpPr>
        <p:sp>
          <p:nvSpPr>
            <p:cNvPr id="5" name="Rectangle 4" descr="Teacher">
              <a:extLst>
                <a:ext uri="{FF2B5EF4-FFF2-40B4-BE49-F238E27FC236}">
                  <a16:creationId xmlns:a16="http://schemas.microsoft.com/office/drawing/2014/main" id="{857EEDD3-6123-A76F-BA14-DE2B28FA60BD}"/>
                </a:ext>
              </a:extLst>
            </p:cNvPr>
            <p:cNvSpPr/>
            <p:nvPr/>
          </p:nvSpPr>
          <p:spPr>
            <a:xfrm>
              <a:off x="5362606" y="1479822"/>
              <a:ext cx="1194039" cy="1185679"/>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a:lstStyle/>
            <a:p>
              <a:endParaRPr lang="en-US"/>
            </a:p>
          </p:txBody>
        </p:sp>
        <p:sp>
          <p:nvSpPr>
            <p:cNvPr id="6" name="Freeform: Shape 5">
              <a:extLst>
                <a:ext uri="{FF2B5EF4-FFF2-40B4-BE49-F238E27FC236}">
                  <a16:creationId xmlns:a16="http://schemas.microsoft.com/office/drawing/2014/main" id="{7244FC0A-6FD7-408B-9CB8-CC8720576F19}"/>
                </a:ext>
              </a:extLst>
            </p:cNvPr>
            <p:cNvSpPr/>
            <p:nvPr/>
          </p:nvSpPr>
          <p:spPr>
            <a:xfrm>
              <a:off x="421674" y="2715206"/>
              <a:ext cx="3411543" cy="508149"/>
            </a:xfrm>
            <a:custGeom>
              <a:avLst/>
              <a:gdLst>
                <a:gd name="connsiteX0" fmla="*/ 0 w 3387656"/>
                <a:gd name="connsiteY0" fmla="*/ 0 h 508148"/>
                <a:gd name="connsiteX1" fmla="*/ 3387656 w 3387656"/>
                <a:gd name="connsiteY1" fmla="*/ 0 h 508148"/>
                <a:gd name="connsiteX2" fmla="*/ 3387656 w 3387656"/>
                <a:gd name="connsiteY2" fmla="*/ 508148 h 508148"/>
                <a:gd name="connsiteX3" fmla="*/ 0 w 3387656"/>
                <a:gd name="connsiteY3" fmla="*/ 508148 h 508148"/>
                <a:gd name="connsiteX4" fmla="*/ 0 w 3387656"/>
                <a:gd name="connsiteY4" fmla="*/ 0 h 508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7656" h="508148">
                  <a:moveTo>
                    <a:pt x="0" y="0"/>
                  </a:moveTo>
                  <a:lnTo>
                    <a:pt x="3387656" y="0"/>
                  </a:lnTo>
                  <a:lnTo>
                    <a:pt x="3387656" y="508148"/>
                  </a:lnTo>
                  <a:lnTo>
                    <a:pt x="0" y="508148"/>
                  </a:lnTo>
                  <a:lnTo>
                    <a:pt x="0" y="0"/>
                  </a:lnTo>
                  <a:close/>
                </a:path>
              </a:pathLst>
            </a:custGeom>
            <a:solidFill>
              <a:schemeClr val="tx2">
                <a:lumMod val="90000"/>
                <a:lumOff val="10000"/>
              </a:schemeClr>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1200150">
                <a:lnSpc>
                  <a:spcPct val="100000"/>
                </a:lnSpc>
                <a:spcBef>
                  <a:spcPct val="0"/>
                </a:spcBef>
                <a:spcAft>
                  <a:spcPct val="35000"/>
                </a:spcAft>
                <a:buNone/>
                <a:defRPr b="1"/>
              </a:pPr>
              <a:r>
                <a:rPr lang="en-US" sz="2700" b="1" kern="1200">
                  <a:solidFill>
                    <a:schemeClr val="bg1"/>
                  </a:solidFill>
                </a:rPr>
                <a:t>Introduction</a:t>
              </a:r>
            </a:p>
          </p:txBody>
        </p:sp>
        <p:sp>
          <p:nvSpPr>
            <p:cNvPr id="7" name="Freeform: Shape 6">
              <a:extLst>
                <a:ext uri="{FF2B5EF4-FFF2-40B4-BE49-F238E27FC236}">
                  <a16:creationId xmlns:a16="http://schemas.microsoft.com/office/drawing/2014/main" id="{B108A5DA-4E4E-6566-5AB1-6D512FA3F0EA}"/>
                </a:ext>
              </a:extLst>
            </p:cNvPr>
            <p:cNvSpPr/>
            <p:nvPr/>
          </p:nvSpPr>
          <p:spPr>
            <a:xfrm>
              <a:off x="421674" y="3301150"/>
              <a:ext cx="3411543" cy="1950778"/>
            </a:xfrm>
            <a:custGeom>
              <a:avLst/>
              <a:gdLst>
                <a:gd name="connsiteX0" fmla="*/ 0 w 3387656"/>
                <a:gd name="connsiteY0" fmla="*/ 0 h 1950778"/>
                <a:gd name="connsiteX1" fmla="*/ 3387656 w 3387656"/>
                <a:gd name="connsiteY1" fmla="*/ 0 h 1950778"/>
                <a:gd name="connsiteX2" fmla="*/ 3387656 w 3387656"/>
                <a:gd name="connsiteY2" fmla="*/ 1950778 h 1950778"/>
                <a:gd name="connsiteX3" fmla="*/ 0 w 3387656"/>
                <a:gd name="connsiteY3" fmla="*/ 1950778 h 1950778"/>
                <a:gd name="connsiteX4" fmla="*/ 0 w 3387656"/>
                <a:gd name="connsiteY4" fmla="*/ 0 h 195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7656" h="1950778">
                  <a:moveTo>
                    <a:pt x="0" y="0"/>
                  </a:moveTo>
                  <a:lnTo>
                    <a:pt x="3387656" y="0"/>
                  </a:lnTo>
                  <a:lnTo>
                    <a:pt x="3387656" y="1950778"/>
                  </a:lnTo>
                  <a:lnTo>
                    <a:pt x="0" y="195077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Font typeface="Wingdings" panose="05000000000000000000" pitchFamily="2" charset="2"/>
                <a:buNone/>
              </a:pPr>
              <a:r>
                <a:rPr lang="en-US" sz="1700" b="1" kern="1200">
                  <a:solidFill>
                    <a:srgbClr val="002060"/>
                  </a:solidFill>
                </a:rPr>
                <a:t>DOM HCBS Team</a:t>
              </a:r>
            </a:p>
            <a:p>
              <a:pPr marL="0" lvl="0" indent="0" algn="ctr" defTabSz="755650">
                <a:lnSpc>
                  <a:spcPct val="100000"/>
                </a:lnSpc>
                <a:spcBef>
                  <a:spcPct val="0"/>
                </a:spcBef>
                <a:spcAft>
                  <a:spcPct val="35000"/>
                </a:spcAft>
                <a:buNone/>
              </a:pPr>
              <a:r>
                <a:rPr lang="en-US" sz="1700" b="1" kern="1200">
                  <a:solidFill>
                    <a:srgbClr val="002060"/>
                  </a:solidFill>
                </a:rPr>
                <a:t>Overview of the Waiver Program</a:t>
              </a:r>
            </a:p>
            <a:p>
              <a:pPr marL="0" lvl="0" indent="0" algn="ctr" defTabSz="755650">
                <a:lnSpc>
                  <a:spcPct val="100000"/>
                </a:lnSpc>
                <a:spcBef>
                  <a:spcPct val="0"/>
                </a:spcBef>
                <a:spcAft>
                  <a:spcPct val="35000"/>
                </a:spcAft>
                <a:buNone/>
              </a:pPr>
              <a:r>
                <a:rPr lang="en-US" sz="1700" b="1" kern="1200">
                  <a:solidFill>
                    <a:srgbClr val="002060"/>
                  </a:solidFill>
                </a:rPr>
                <a:t>Covered Services</a:t>
              </a:r>
            </a:p>
            <a:p>
              <a:pPr marL="0" lvl="0" indent="0" algn="ctr" defTabSz="755650">
                <a:lnSpc>
                  <a:spcPct val="100000"/>
                </a:lnSpc>
                <a:spcBef>
                  <a:spcPct val="0"/>
                </a:spcBef>
                <a:spcAft>
                  <a:spcPct val="35000"/>
                </a:spcAft>
                <a:buNone/>
              </a:pPr>
              <a:r>
                <a:rPr lang="en-US" sz="1700" b="1" kern="1200">
                  <a:solidFill>
                    <a:srgbClr val="002060"/>
                  </a:solidFill>
                </a:rPr>
                <a:t>Admin Code Changes</a:t>
              </a:r>
            </a:p>
          </p:txBody>
        </p:sp>
        <p:sp>
          <p:nvSpPr>
            <p:cNvPr id="8" name="Rectangle 7" descr="Handshake">
              <a:extLst>
                <a:ext uri="{FF2B5EF4-FFF2-40B4-BE49-F238E27FC236}">
                  <a16:creationId xmlns:a16="http://schemas.microsoft.com/office/drawing/2014/main" id="{DB525AB3-469B-B56F-AF40-832A1E1D357F}"/>
                </a:ext>
              </a:extLst>
            </p:cNvPr>
            <p:cNvSpPr/>
            <p:nvPr/>
          </p:nvSpPr>
          <p:spPr>
            <a:xfrm>
              <a:off x="1500767" y="1500879"/>
              <a:ext cx="1194039" cy="1185679"/>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a:lstStyle/>
            <a:p>
              <a:endParaRPr lang="en-US"/>
            </a:p>
          </p:txBody>
        </p:sp>
        <p:sp>
          <p:nvSpPr>
            <p:cNvPr id="9" name="Freeform: Shape 8">
              <a:extLst>
                <a:ext uri="{FF2B5EF4-FFF2-40B4-BE49-F238E27FC236}">
                  <a16:creationId xmlns:a16="http://schemas.microsoft.com/office/drawing/2014/main" id="{B88CAAF3-FBC9-503C-AA08-5760F86E34F9}"/>
                </a:ext>
              </a:extLst>
            </p:cNvPr>
            <p:cNvSpPr/>
            <p:nvPr/>
          </p:nvSpPr>
          <p:spPr>
            <a:xfrm>
              <a:off x="4402170" y="2715208"/>
              <a:ext cx="3411543" cy="508148"/>
            </a:xfrm>
            <a:custGeom>
              <a:avLst/>
              <a:gdLst>
                <a:gd name="connsiteX0" fmla="*/ 0 w 3387656"/>
                <a:gd name="connsiteY0" fmla="*/ 0 h 508148"/>
                <a:gd name="connsiteX1" fmla="*/ 3387656 w 3387656"/>
                <a:gd name="connsiteY1" fmla="*/ 0 h 508148"/>
                <a:gd name="connsiteX2" fmla="*/ 3387656 w 3387656"/>
                <a:gd name="connsiteY2" fmla="*/ 508148 h 508148"/>
                <a:gd name="connsiteX3" fmla="*/ 0 w 3387656"/>
                <a:gd name="connsiteY3" fmla="*/ 508148 h 508148"/>
                <a:gd name="connsiteX4" fmla="*/ 0 w 3387656"/>
                <a:gd name="connsiteY4" fmla="*/ 0 h 508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7656" h="508148">
                  <a:moveTo>
                    <a:pt x="0" y="0"/>
                  </a:moveTo>
                  <a:lnTo>
                    <a:pt x="3387656" y="0"/>
                  </a:lnTo>
                  <a:lnTo>
                    <a:pt x="3387656" y="508148"/>
                  </a:lnTo>
                  <a:lnTo>
                    <a:pt x="0" y="508148"/>
                  </a:lnTo>
                  <a:lnTo>
                    <a:pt x="0" y="0"/>
                  </a:lnTo>
                  <a:close/>
                </a:path>
              </a:pathLst>
            </a:custGeom>
            <a:solidFill>
              <a:schemeClr val="tx2">
                <a:lumMod val="90000"/>
                <a:lumOff val="10000"/>
              </a:schemeClr>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1200150">
                <a:lnSpc>
                  <a:spcPct val="100000"/>
                </a:lnSpc>
                <a:spcBef>
                  <a:spcPct val="0"/>
                </a:spcBef>
                <a:spcAft>
                  <a:spcPct val="35000"/>
                </a:spcAft>
                <a:buNone/>
                <a:defRPr b="1"/>
              </a:pPr>
              <a:r>
                <a:rPr lang="en-US" sz="2700" b="1" kern="1200">
                  <a:solidFill>
                    <a:schemeClr val="bg1"/>
                  </a:solidFill>
                </a:rPr>
                <a:t>Training Topics</a:t>
              </a:r>
            </a:p>
          </p:txBody>
        </p:sp>
        <p:sp>
          <p:nvSpPr>
            <p:cNvPr id="10" name="Freeform: Shape 9">
              <a:extLst>
                <a:ext uri="{FF2B5EF4-FFF2-40B4-BE49-F238E27FC236}">
                  <a16:creationId xmlns:a16="http://schemas.microsoft.com/office/drawing/2014/main" id="{45FDD8B0-EA04-836B-ED8D-443AF01DFACF}"/>
                </a:ext>
              </a:extLst>
            </p:cNvPr>
            <p:cNvSpPr/>
            <p:nvPr/>
          </p:nvSpPr>
          <p:spPr>
            <a:xfrm>
              <a:off x="4145280" y="3300613"/>
              <a:ext cx="3857467" cy="1950778"/>
            </a:xfrm>
            <a:custGeom>
              <a:avLst/>
              <a:gdLst>
                <a:gd name="connsiteX0" fmla="*/ 0 w 3387656"/>
                <a:gd name="connsiteY0" fmla="*/ 0 h 1950778"/>
                <a:gd name="connsiteX1" fmla="*/ 3387656 w 3387656"/>
                <a:gd name="connsiteY1" fmla="*/ 0 h 1950778"/>
                <a:gd name="connsiteX2" fmla="*/ 3387656 w 3387656"/>
                <a:gd name="connsiteY2" fmla="*/ 1950778 h 1950778"/>
                <a:gd name="connsiteX3" fmla="*/ 0 w 3387656"/>
                <a:gd name="connsiteY3" fmla="*/ 1950778 h 1950778"/>
                <a:gd name="connsiteX4" fmla="*/ 0 w 3387656"/>
                <a:gd name="connsiteY4" fmla="*/ 0 h 195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7656" h="1950778">
                  <a:moveTo>
                    <a:pt x="0" y="0"/>
                  </a:moveTo>
                  <a:lnTo>
                    <a:pt x="3387656" y="0"/>
                  </a:lnTo>
                  <a:lnTo>
                    <a:pt x="3387656" y="1950778"/>
                  </a:lnTo>
                  <a:lnTo>
                    <a:pt x="0" y="195077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b="1" kern="1200">
                  <a:solidFill>
                    <a:schemeClr val="accent5"/>
                  </a:solidFill>
                </a:rPr>
                <a:t>Organizational Changes</a:t>
              </a:r>
            </a:p>
            <a:p>
              <a:pPr marL="0" lvl="0" indent="0" algn="ctr" defTabSz="755650">
                <a:lnSpc>
                  <a:spcPct val="100000"/>
                </a:lnSpc>
                <a:spcBef>
                  <a:spcPct val="0"/>
                </a:spcBef>
                <a:spcAft>
                  <a:spcPct val="35000"/>
                </a:spcAft>
                <a:buNone/>
              </a:pPr>
              <a:r>
                <a:rPr lang="en-US" sz="1700" b="1" kern="1200">
                  <a:solidFill>
                    <a:srgbClr val="800000"/>
                  </a:solidFill>
                </a:rPr>
                <a:t>Organizational Responsibilities</a:t>
              </a:r>
            </a:p>
            <a:p>
              <a:pPr marL="0" lvl="0" indent="0" algn="ctr" defTabSz="755650">
                <a:lnSpc>
                  <a:spcPct val="100000"/>
                </a:lnSpc>
                <a:spcBef>
                  <a:spcPct val="0"/>
                </a:spcBef>
                <a:spcAft>
                  <a:spcPct val="35000"/>
                </a:spcAft>
                <a:buNone/>
              </a:pPr>
              <a:r>
                <a:rPr lang="en-US" sz="1700" b="1" kern="1200">
                  <a:solidFill>
                    <a:schemeClr val="accent2">
                      <a:lumMod val="75000"/>
                    </a:schemeClr>
                  </a:solidFill>
                </a:rPr>
                <a:t>MS Electronic Visit Verification</a:t>
              </a:r>
            </a:p>
            <a:p>
              <a:pPr algn="ctr" defTabSz="755650">
                <a:spcBef>
                  <a:spcPct val="0"/>
                </a:spcBef>
                <a:spcAft>
                  <a:spcPct val="35000"/>
                </a:spcAft>
              </a:pPr>
              <a:r>
                <a:rPr lang="en-US" sz="1700" b="1">
                  <a:solidFill>
                    <a:srgbClr val="156153"/>
                  </a:solidFill>
                </a:rPr>
                <a:t>HHAeXchange (HHAX) Resources</a:t>
              </a:r>
            </a:p>
            <a:p>
              <a:pPr marL="0" lvl="0" indent="0" algn="ctr" defTabSz="755650">
                <a:lnSpc>
                  <a:spcPct val="100000"/>
                </a:lnSpc>
                <a:spcBef>
                  <a:spcPct val="0"/>
                </a:spcBef>
                <a:spcAft>
                  <a:spcPct val="35000"/>
                </a:spcAft>
                <a:buNone/>
              </a:pPr>
              <a:r>
                <a:rPr lang="en-US" sz="1700" b="1" kern="1200">
                  <a:solidFill>
                    <a:schemeClr val="accent6">
                      <a:lumMod val="75000"/>
                    </a:schemeClr>
                  </a:solidFill>
                </a:rPr>
                <a:t>Record Maintenance</a:t>
              </a:r>
            </a:p>
            <a:p>
              <a:pPr marL="0" lvl="0" indent="0" algn="ctr" defTabSz="755650">
                <a:lnSpc>
                  <a:spcPct val="100000"/>
                </a:lnSpc>
                <a:spcBef>
                  <a:spcPct val="0"/>
                </a:spcBef>
                <a:spcAft>
                  <a:spcPct val="35000"/>
                </a:spcAft>
                <a:buNone/>
              </a:pPr>
              <a:endParaRPr lang="en-US" sz="1700" b="1" kern="1200">
                <a:solidFill>
                  <a:schemeClr val="accent2">
                    <a:lumMod val="75000"/>
                  </a:schemeClr>
                </a:solidFill>
              </a:endParaRPr>
            </a:p>
          </p:txBody>
        </p:sp>
        <p:sp>
          <p:nvSpPr>
            <p:cNvPr id="11" name="Rectangle 10" descr="Check List">
              <a:extLst>
                <a:ext uri="{FF2B5EF4-FFF2-40B4-BE49-F238E27FC236}">
                  <a16:creationId xmlns:a16="http://schemas.microsoft.com/office/drawing/2014/main" id="{9782DAED-01E9-A819-37D4-9118121778D2}"/>
                </a:ext>
              </a:extLst>
            </p:cNvPr>
            <p:cNvSpPr/>
            <p:nvPr/>
          </p:nvSpPr>
          <p:spPr>
            <a:xfrm>
              <a:off x="9483656" y="1500879"/>
              <a:ext cx="1194039" cy="1047073"/>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a:lstStyle/>
            <a:p>
              <a:endParaRPr lang="en-US"/>
            </a:p>
          </p:txBody>
        </p:sp>
        <p:sp>
          <p:nvSpPr>
            <p:cNvPr id="12" name="Freeform: Shape 11">
              <a:extLst>
                <a:ext uri="{FF2B5EF4-FFF2-40B4-BE49-F238E27FC236}">
                  <a16:creationId xmlns:a16="http://schemas.microsoft.com/office/drawing/2014/main" id="{F42B89EA-D58C-EF3B-D90B-661216CFBC34}"/>
                </a:ext>
              </a:extLst>
            </p:cNvPr>
            <p:cNvSpPr/>
            <p:nvPr/>
          </p:nvSpPr>
          <p:spPr>
            <a:xfrm>
              <a:off x="8136610" y="2715208"/>
              <a:ext cx="3657599" cy="508148"/>
            </a:xfrm>
            <a:custGeom>
              <a:avLst/>
              <a:gdLst>
                <a:gd name="connsiteX0" fmla="*/ 0 w 3387656"/>
                <a:gd name="connsiteY0" fmla="*/ 0 h 508148"/>
                <a:gd name="connsiteX1" fmla="*/ 3387656 w 3387656"/>
                <a:gd name="connsiteY1" fmla="*/ 0 h 508148"/>
                <a:gd name="connsiteX2" fmla="*/ 3387656 w 3387656"/>
                <a:gd name="connsiteY2" fmla="*/ 508148 h 508148"/>
                <a:gd name="connsiteX3" fmla="*/ 0 w 3387656"/>
                <a:gd name="connsiteY3" fmla="*/ 508148 h 508148"/>
                <a:gd name="connsiteX4" fmla="*/ 0 w 3387656"/>
                <a:gd name="connsiteY4" fmla="*/ 0 h 508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7656" h="508148">
                  <a:moveTo>
                    <a:pt x="0" y="0"/>
                  </a:moveTo>
                  <a:lnTo>
                    <a:pt x="3387656" y="0"/>
                  </a:lnTo>
                  <a:lnTo>
                    <a:pt x="3387656" y="508148"/>
                  </a:lnTo>
                  <a:lnTo>
                    <a:pt x="0" y="508148"/>
                  </a:lnTo>
                  <a:lnTo>
                    <a:pt x="0" y="0"/>
                  </a:lnTo>
                  <a:close/>
                </a:path>
              </a:pathLst>
            </a:custGeom>
            <a:solidFill>
              <a:schemeClr val="tx2">
                <a:lumMod val="90000"/>
                <a:lumOff val="10000"/>
              </a:schemeClr>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1200150">
                <a:lnSpc>
                  <a:spcPct val="100000"/>
                </a:lnSpc>
                <a:spcBef>
                  <a:spcPct val="0"/>
                </a:spcBef>
                <a:spcAft>
                  <a:spcPct val="35000"/>
                </a:spcAft>
                <a:buNone/>
                <a:defRPr b="1"/>
              </a:pPr>
              <a:r>
                <a:rPr lang="en-US" sz="2700" b="1" kern="1200">
                  <a:solidFill>
                    <a:schemeClr val="bg1"/>
                  </a:solidFill>
                </a:rPr>
                <a:t>Additional Resources</a:t>
              </a:r>
            </a:p>
          </p:txBody>
        </p:sp>
        <p:sp>
          <p:nvSpPr>
            <p:cNvPr id="13" name="Freeform: Shape 12">
              <a:extLst>
                <a:ext uri="{FF2B5EF4-FFF2-40B4-BE49-F238E27FC236}">
                  <a16:creationId xmlns:a16="http://schemas.microsoft.com/office/drawing/2014/main" id="{4A4DF344-423C-D143-DDD6-416291DE12A2}"/>
                </a:ext>
              </a:extLst>
            </p:cNvPr>
            <p:cNvSpPr/>
            <p:nvPr/>
          </p:nvSpPr>
          <p:spPr>
            <a:xfrm>
              <a:off x="8259637" y="3301150"/>
              <a:ext cx="3411543" cy="1950778"/>
            </a:xfrm>
            <a:custGeom>
              <a:avLst/>
              <a:gdLst>
                <a:gd name="connsiteX0" fmla="*/ 0 w 3387656"/>
                <a:gd name="connsiteY0" fmla="*/ 0 h 1950778"/>
                <a:gd name="connsiteX1" fmla="*/ 3387656 w 3387656"/>
                <a:gd name="connsiteY1" fmla="*/ 0 h 1950778"/>
                <a:gd name="connsiteX2" fmla="*/ 3387656 w 3387656"/>
                <a:gd name="connsiteY2" fmla="*/ 1950778 h 1950778"/>
                <a:gd name="connsiteX3" fmla="*/ 0 w 3387656"/>
                <a:gd name="connsiteY3" fmla="*/ 1950778 h 1950778"/>
                <a:gd name="connsiteX4" fmla="*/ 0 w 3387656"/>
                <a:gd name="connsiteY4" fmla="*/ 0 h 1950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7656" h="1950778">
                  <a:moveTo>
                    <a:pt x="0" y="0"/>
                  </a:moveTo>
                  <a:lnTo>
                    <a:pt x="3387656" y="0"/>
                  </a:lnTo>
                  <a:lnTo>
                    <a:pt x="3387656" y="1950778"/>
                  </a:lnTo>
                  <a:lnTo>
                    <a:pt x="0" y="195077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b="1" kern="1200">
                  <a:solidFill>
                    <a:srgbClr val="002060"/>
                  </a:solidFill>
                </a:rPr>
                <a:t>Marketing, Referrals &amp; PSS</a:t>
              </a:r>
            </a:p>
            <a:p>
              <a:pPr marL="0" lvl="0" indent="0" algn="ctr" defTabSz="755650">
                <a:lnSpc>
                  <a:spcPct val="100000"/>
                </a:lnSpc>
                <a:spcBef>
                  <a:spcPct val="0"/>
                </a:spcBef>
                <a:spcAft>
                  <a:spcPct val="35000"/>
                </a:spcAft>
                <a:buNone/>
              </a:pPr>
              <a:r>
                <a:rPr lang="en-US" sz="1700" b="1" kern="1200">
                  <a:solidFill>
                    <a:srgbClr val="002060"/>
                  </a:solidFill>
                </a:rPr>
                <a:t>Contact Updates for FOC List</a:t>
              </a:r>
            </a:p>
            <a:p>
              <a:pPr algn="ctr" defTabSz="755650">
                <a:spcBef>
                  <a:spcPct val="0"/>
                </a:spcBef>
                <a:spcAft>
                  <a:spcPct val="35000"/>
                </a:spcAft>
              </a:pPr>
              <a:r>
                <a:rPr lang="en-US" sz="1700" b="1" kern="1200">
                  <a:solidFill>
                    <a:srgbClr val="002060"/>
                  </a:solidFill>
                </a:rPr>
                <a:t>Resources for Success</a:t>
              </a:r>
            </a:p>
            <a:p>
              <a:pPr marL="0" lvl="0" indent="0" algn="ctr" defTabSz="755650">
                <a:lnSpc>
                  <a:spcPct val="100000"/>
                </a:lnSpc>
                <a:spcBef>
                  <a:spcPct val="0"/>
                </a:spcBef>
                <a:spcAft>
                  <a:spcPct val="35000"/>
                </a:spcAft>
                <a:buNone/>
              </a:pPr>
              <a:endParaRPr lang="en-US" sz="1700" b="1" kern="1200">
                <a:solidFill>
                  <a:srgbClr val="002060"/>
                </a:solidFill>
              </a:endParaRPr>
            </a:p>
          </p:txBody>
        </p:sp>
      </p:grpSp>
      <p:sp>
        <p:nvSpPr>
          <p:cNvPr id="16" name="TextBox 15">
            <a:extLst>
              <a:ext uri="{FF2B5EF4-FFF2-40B4-BE49-F238E27FC236}">
                <a16:creationId xmlns:a16="http://schemas.microsoft.com/office/drawing/2014/main" id="{8BBE0DED-E8E2-F1FD-6486-7E544168DA4E}"/>
              </a:ext>
            </a:extLst>
          </p:cNvPr>
          <p:cNvSpPr txBox="1"/>
          <p:nvPr/>
        </p:nvSpPr>
        <p:spPr>
          <a:xfrm>
            <a:off x="3330341" y="461341"/>
            <a:ext cx="5463463" cy="830997"/>
          </a:xfrm>
          <a:prstGeom prst="rect">
            <a:avLst/>
          </a:prstGeom>
          <a:noFill/>
        </p:spPr>
        <p:txBody>
          <a:bodyPr wrap="square" rtlCol="0">
            <a:spAutoFit/>
          </a:bodyPr>
          <a:lstStyle/>
          <a:p>
            <a:r>
              <a:rPr lang="en-US" sz="4800" b="1">
                <a:solidFill>
                  <a:schemeClr val="tx2">
                    <a:lumMod val="75000"/>
                    <a:lumOff val="25000"/>
                  </a:schemeClr>
                </a:solidFill>
                <a:latin typeface="+mj-lt"/>
              </a:rPr>
              <a:t>Overview of Training</a:t>
            </a:r>
          </a:p>
        </p:txBody>
      </p:sp>
      <p:pic>
        <p:nvPicPr>
          <p:cNvPr id="4" name="More Info Pic">
            <a:extLst>
              <a:ext uri="{FF2B5EF4-FFF2-40B4-BE49-F238E27FC236}">
                <a16:creationId xmlns:a16="http://schemas.microsoft.com/office/drawing/2014/main" id="{3F6C4891-D884-C362-4750-39754D9BF864}"/>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2917" l="9091" r="96737">
                        <a14:foregroundMark x1="49136" y1="66784" x2="58642" y2="67942"/>
                        <a14:foregroundMark x1="93292" y1="53854" x2="92774" y2="41250"/>
                        <a14:foregroundMark x1="76457" y1="92083" x2="76457" y2="92083"/>
                        <a14:foregroundMark x1="78089" y1="92917" x2="78089" y2="92917"/>
                        <a14:foregroundMark x1="77389" y1="93333" x2="77389" y2="93333"/>
                        <a14:foregroundMark x1="77156" y1="86667" x2="77156" y2="86667"/>
                        <a14:foregroundMark x1="44606" y1="65500" x2="53147" y2="40417"/>
                        <a14:foregroundMark x1="53147" y1="40417" x2="79953" y2="43333"/>
                        <a14:foregroundMark x1="79953" y1="43333" x2="71868" y2="40739"/>
                        <a14:foregroundMark x1="86263" y1="39449" x2="87646" y2="39583"/>
                        <a14:foregroundMark x1="87646" y1="39583" x2="92167" y2="58170"/>
                        <a14:foregroundMark x1="39907" y1="67495" x2="40927" y2="53828"/>
                        <a14:foregroundMark x1="85400" y1="42467" x2="94316" y2="53961"/>
                        <a14:foregroundMark x1="37438" y1="63672" x2="37534" y2="64910"/>
                        <a14:foregroundMark x1="54779" y1="38750" x2="54779" y2="38750"/>
                        <a14:foregroundMark x1="86678" y1="40667" x2="93939" y2="42917"/>
                        <a14:foregroundMark x1="93939" y1="42917" x2="95150" y2="54049"/>
                        <a14:foregroundMark x1="30927" y1="47740" x2="30769" y2="47917"/>
                        <a14:foregroundMark x1="31469" y1="59583" x2="31749" y2="58581"/>
                        <a14:foregroundMark x1="40093" y1="46250" x2="40093" y2="46250"/>
                        <a14:foregroundMark x1="38462" y1="45833" x2="38462" y2="45833"/>
                        <a14:foregroundMark x1="37995" y1="46667" x2="39627" y2="47500"/>
                        <a14:foregroundMark x1="41492" y1="42500" x2="35664" y2="47917"/>
                        <a14:foregroundMark x1="41026" y1="41250" x2="41026" y2="41250"/>
                        <a14:foregroundMark x1="40793" y1="40833" x2="40793" y2="40833"/>
                        <a14:foregroundMark x1="42191" y1="40833" x2="38462" y2="40833"/>
                        <a14:foregroundMark x1="35198" y1="45000" x2="36597" y2="55000"/>
                        <a14:foregroundMark x1="35897" y1="58333" x2="34965" y2="56250"/>
                        <a14:foregroundMark x1="35198" y1="57083" x2="35198" y2="62917"/>
                        <a14:foregroundMark x1="35664" y1="56667" x2="35664" y2="56667"/>
                        <a14:foregroundMark x1="35198" y1="57917" x2="35198" y2="57917"/>
                        <a14:foregroundMark x1="35664" y1="57917" x2="35664" y2="57917"/>
                        <a14:foregroundMark x1="35198" y1="57917" x2="35198" y2="57917"/>
                        <a14:foregroundMark x1="35198" y1="57917" x2="35198" y2="57917"/>
                        <a14:foregroundMark x1="36364" y1="54167" x2="37995" y2="62083"/>
                        <a14:foregroundMark x1="91841" y1="67500" x2="90443" y2="67083"/>
                        <a14:foregroundMark x1="93939" y1="65833" x2="86946" y2="69583"/>
                        <a14:foregroundMark x1="89977" y1="68333" x2="93473" y2="57917"/>
                        <a14:foregroundMark x1="94172" y1="60417" x2="94172" y2="67083"/>
                        <a14:foregroundMark x1="84848" y1="70000" x2="88112" y2="70000"/>
                        <a14:foregroundMark x1="73660" y1="82917" x2="76690" y2="89167"/>
                        <a14:foregroundMark x1="78089" y1="85417" x2="68765" y2="79167"/>
                        <a14:foregroundMark x1="76690" y1="77917" x2="76690" y2="77917"/>
                        <a14:foregroundMark x1="76690" y1="75833" x2="76690" y2="75833"/>
                        <a14:foregroundMark x1="73660" y1="75833" x2="75058" y2="78750"/>
                        <a14:foregroundMark x1="75758" y1="78750" x2="75758" y2="78750"/>
                        <a14:foregroundMark x1="78089" y1="80000" x2="78089" y2="80000"/>
                        <a14:foregroundMark x1="77389" y1="77500" x2="77389" y2="77500"/>
                        <a14:backgroundMark x1="31469" y1="36667" x2="31469" y2="36667"/>
                        <a14:backgroundMark x1="99301" y1="65833" x2="99301" y2="65833"/>
                        <a14:backgroundMark x1="98601" y1="38333" x2="98601" y2="38333"/>
                        <a14:backgroundMark x1="60018" y1="32360" x2="39394" y2="31250"/>
                        <a14:backgroundMark x1="65088" y1="32633" x2="64811" y2="32618"/>
                        <a14:backgroundMark x1="39394" y1="31250" x2="38435" y2="34271"/>
                        <a14:backgroundMark x1="29546" y1="63284" x2="27972" y2="95833"/>
                        <a14:backgroundMark x1="27972" y1="95833" x2="29371" y2="98333"/>
                        <a14:backgroundMark x1="84600" y1="80045" x2="97902" y2="86667"/>
                        <a14:backgroundMark x1="97902" y1="86667" x2="82284" y2="81250"/>
                        <a14:backgroundMark x1="99068" y1="37083" x2="98368" y2="33333"/>
                        <a14:backgroundMark x1="98601" y1="35417" x2="96970" y2="34583"/>
                        <a14:backgroundMark x1="35664" y1="37500" x2="35664" y2="37500"/>
                        <a14:backgroundMark x1="32168" y1="43333" x2="32168" y2="43333"/>
                        <a14:backgroundMark x1="31469" y1="50000" x2="31469" y2="50000"/>
                        <a14:backgroundMark x1="32335" y1="62917" x2="36597" y2="76250"/>
                        <a14:backgroundMark x1="42424" y1="71250" x2="42424" y2="71250"/>
                        <a14:backgroundMark x1="45221" y1="71250" x2="45221" y2="71250"/>
                        <a14:backgroundMark x1="42191" y1="71250" x2="61305" y2="76667"/>
                        <a14:backgroundMark x1="79720" y1="73333" x2="84939" y2="69745"/>
                        <a14:backgroundMark x1="97902" y1="60833" x2="98368" y2="57917"/>
                        <a14:backgroundMark x1="85315" y1="36667" x2="39627" y2="30833"/>
                        <a14:backgroundMark x1="45921" y1="35833" x2="45921" y2="35833"/>
                        <a14:backgroundMark x1="42424" y1="38333" x2="42424" y2="38333"/>
                        <a14:backgroundMark x1="40536" y1="36186" x2="51748" y2="38333"/>
                        <a14:backgroundMark x1="95845" y1="67083" x2="95804" y2="68333"/>
                        <a14:backgroundMark x1="96270" y1="54167" x2="96064" y2="60417"/>
                        <a14:backgroundMark x1="87413" y1="73750" x2="87413" y2="73750"/>
                        <a14:backgroundMark x1="87646" y1="76250" x2="87646" y2="76250"/>
                        <a14:backgroundMark x1="86351" y1="74945" x2="88741" y2="73688"/>
                        <a14:backgroundMark x1="94872" y1="73333" x2="92075" y2="73750"/>
                        <a14:backgroundMark x1="84260" y1="71651" x2="79021" y2="72083"/>
                        <a14:backgroundMark x1="87726" y1="71365" x2="87623" y2="71374"/>
                        <a14:backgroundMark x1="42890" y1="72500" x2="43124" y2="73750"/>
                        <a14:backgroundMark x1="32945" y1="62917" x2="33566" y2="64583"/>
                        <a14:backgroundMark x1="35728" y1="40143" x2="35897" y2="38333"/>
                        <a14:backgroundMark x1="33566" y1="63333" x2="33605" y2="62917"/>
                        <a14:backgroundMark x1="31235" y1="51667" x2="31235" y2="51667"/>
                        <a14:backgroundMark x1="33100" y1="44583" x2="33100" y2="44583"/>
                        <a14:backgroundMark x1="31235" y1="56250" x2="31235" y2="56250"/>
                        <a14:backgroundMark x1="31235" y1="48750" x2="31235" y2="48750"/>
                        <a14:backgroundMark x1="30070" y1="52500" x2="30070" y2="57083"/>
                        <a14:backgroundMark x1="43590" y1="71250" x2="43590" y2="71250"/>
                        <a14:backgroundMark x1="39394" y1="72083" x2="39394" y2="72083"/>
                        <a14:backgroundMark x1="40093" y1="73333" x2="40093" y2="73333"/>
                        <a14:backgroundMark x1="42191" y1="72500" x2="42191" y2="72500"/>
                        <a14:backgroundMark x1="42191" y1="73333" x2="42191" y2="73333"/>
                        <a14:backgroundMark x1="42191" y1="73333" x2="40093" y2="73750"/>
                        <a14:backgroundMark x1="68224" y1="77303" x2="60839" y2="77917"/>
                        <a14:backgroundMark x1="80886" y1="76250" x2="76762" y2="76593"/>
                        <a14:backgroundMark x1="80856" y1="75833" x2="82845" y2="75626"/>
                        <a14:backgroundMark x1="77049" y1="76229" x2="80856" y2="75833"/>
                        <a14:backgroundMark x1="72630" y1="76689" x2="73016" y2="76649"/>
                        <a14:backgroundMark x1="60839" y1="77917" x2="68180" y2="77153"/>
                        <a14:backgroundMark x1="73433" y1="76121" x2="71921" y2="76214"/>
                        <a14:backgroundMark x1="78104" y1="75833" x2="77323" y2="75881"/>
                        <a14:backgroundMark x1="82876" y1="75539" x2="78104" y2="75833"/>
                        <a14:backgroundMark x1="84615" y1="69583" x2="64336" y2="69583"/>
                        <a14:backgroundMark x1="80070" y1="80000" x2="83217" y2="82083"/>
                        <a14:backgroundMark x1="78182" y1="78750" x2="80070" y2="80000"/>
                        <a14:backgroundMark x1="76924" y1="77917" x2="78182" y2="78750"/>
                        <a14:backgroundMark x1="76131" y1="77392" x2="76924" y2="77917"/>
                        <a14:backgroundMark x1="64336" y1="69583" x2="73776" y2="75833"/>
                        <a14:backgroundMark x1="83217" y1="82083" x2="86014" y2="82500"/>
                        <a14:backgroundMark x1="66200" y1="74583" x2="60606" y2="73750"/>
                        <a14:backgroundMark x1="43823" y1="71250" x2="42191" y2="76667"/>
                        <a14:backgroundMark x1="97669" y1="73750" x2="95252" y2="72022"/>
                        <a14:backgroundMark x1="31086" y1="46800" x2="31235" y2="46667"/>
                        <a14:backgroundMark x1="32168" y1="45833" x2="31332" y2="46580"/>
                        <a14:backgroundMark x1="34048" y1="44763" x2="33872" y2="45581"/>
                      </a14:backgroundRemoval>
                    </a14:imgEffect>
                  </a14:imgLayer>
                </a14:imgProps>
              </a:ext>
            </a:extLst>
          </a:blip>
          <a:stretch>
            <a:fillRect/>
          </a:stretch>
        </p:blipFill>
        <p:spPr>
          <a:xfrm>
            <a:off x="-572747" y="-384662"/>
            <a:ext cx="2724290" cy="1524078"/>
          </a:xfrm>
          <a:prstGeom prst="rect">
            <a:avLst/>
          </a:prstGeom>
        </p:spPr>
      </p:pic>
      <p:sp>
        <p:nvSpPr>
          <p:cNvPr id="14" name="More Info Text">
            <a:extLst>
              <a:ext uri="{FF2B5EF4-FFF2-40B4-BE49-F238E27FC236}">
                <a16:creationId xmlns:a16="http://schemas.microsoft.com/office/drawing/2014/main" id="{DB30437B-558E-8F9E-579B-DCF0E2E896B9}"/>
              </a:ext>
            </a:extLst>
          </p:cNvPr>
          <p:cNvSpPr/>
          <p:nvPr/>
        </p:nvSpPr>
        <p:spPr>
          <a:xfrm>
            <a:off x="7557379" y="540192"/>
            <a:ext cx="4224888" cy="4782086"/>
          </a:xfrm>
          <a:prstGeom prst="roundRect">
            <a:avLst/>
          </a:prstGeom>
          <a:solidFill>
            <a:srgbClr val="7030A0"/>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r>
              <a:rPr lang="en-US">
                <a:latin typeface="+mj-lt"/>
              </a:rPr>
              <a:t>This presentation is color coded with the corresponding colors shown under Training Topics. This will help you quickly locate the topics for future reference. </a:t>
            </a:r>
          </a:p>
          <a:p>
            <a:endParaRPr lang="en-US">
              <a:latin typeface="+mj-lt"/>
            </a:endParaRPr>
          </a:p>
          <a:p>
            <a:r>
              <a:rPr lang="en-US"/>
              <a:t>Please note the yellow “update” indicators. When you see this symbol know this indicates any changes or clarifications made in the Admin Code and updated made to the training materials. </a:t>
            </a:r>
          </a:p>
          <a:p>
            <a:endParaRPr lang="en-US">
              <a:latin typeface="+mj-lt"/>
            </a:endParaRPr>
          </a:p>
        </p:txBody>
      </p:sp>
      <p:sp>
        <p:nvSpPr>
          <p:cNvPr id="3" name="Date Placeholder 2">
            <a:extLst>
              <a:ext uri="{FF2B5EF4-FFF2-40B4-BE49-F238E27FC236}">
                <a16:creationId xmlns:a16="http://schemas.microsoft.com/office/drawing/2014/main" id="{1FC75419-814C-B10D-B0AA-5FAD731DA20C}"/>
              </a:ext>
            </a:extLst>
          </p:cNvPr>
          <p:cNvSpPr>
            <a:spLocks noGrp="1"/>
          </p:cNvSpPr>
          <p:nvPr>
            <p:ph type="dt" sz="half" idx="10"/>
          </p:nvPr>
        </p:nvSpPr>
        <p:spPr/>
        <p:txBody>
          <a:bodyPr/>
          <a:lstStyle/>
          <a:p>
            <a:r>
              <a:rPr lang="en-US"/>
              <a:t>7/21/2026</a:t>
            </a:r>
          </a:p>
        </p:txBody>
      </p:sp>
      <p:sp>
        <p:nvSpPr>
          <p:cNvPr id="17" name="Slide Number Placeholder 16">
            <a:extLst>
              <a:ext uri="{FF2B5EF4-FFF2-40B4-BE49-F238E27FC236}">
                <a16:creationId xmlns:a16="http://schemas.microsoft.com/office/drawing/2014/main" id="{24F13CE5-9D55-CB4F-E433-CBEB90436CDA}"/>
              </a:ext>
            </a:extLst>
          </p:cNvPr>
          <p:cNvSpPr>
            <a:spLocks noGrp="1"/>
          </p:cNvSpPr>
          <p:nvPr>
            <p:ph type="sldNum" sz="quarter" idx="12"/>
          </p:nvPr>
        </p:nvSpPr>
        <p:spPr/>
        <p:txBody>
          <a:bodyPr/>
          <a:lstStyle/>
          <a:p>
            <a:fld id="{48FD3572-B86B-4083-B953-5D27BE9E57C8}" type="slidenum">
              <a:rPr lang="en-US" smtClean="0"/>
              <a:t>6</a:t>
            </a:fld>
            <a:endParaRPr lang="en-US"/>
          </a:p>
        </p:txBody>
      </p:sp>
      <p:pic>
        <p:nvPicPr>
          <p:cNvPr id="19" name="Picture 2">
            <a:extLst>
              <a:ext uri="{FF2B5EF4-FFF2-40B4-BE49-F238E27FC236}">
                <a16:creationId xmlns:a16="http://schemas.microsoft.com/office/drawing/2014/main" id="{14CB373C-7639-8C38-24E8-2574BB0CE8E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05326" y="5332392"/>
            <a:ext cx="1104519" cy="1095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4518397"/>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4" grpId="0" animBg="1"/>
      <p:bldP spid="14" grpId="1"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5F241-27B5-2522-659B-710A5459CEBC}"/>
              </a:ext>
            </a:extLst>
          </p:cNvPr>
          <p:cNvSpPr>
            <a:spLocks noGrp="1"/>
          </p:cNvSpPr>
          <p:nvPr>
            <p:ph type="title"/>
          </p:nvPr>
        </p:nvSpPr>
        <p:spPr>
          <a:xfrm>
            <a:off x="392482" y="423458"/>
            <a:ext cx="3581788" cy="656312"/>
          </a:xfrm>
        </p:spPr>
        <p:txBody>
          <a:bodyPr>
            <a:normAutofit fontScale="90000"/>
            <a:scene3d>
              <a:camera prst="orthographicFront"/>
              <a:lightRig rig="threePt" dir="t"/>
            </a:scene3d>
            <a:sp3d extrusionH="57150">
              <a:bevelT w="38100" h="38100"/>
            </a:sp3d>
          </a:bodyPr>
          <a:lstStyle/>
          <a:p>
            <a:pPr algn="r"/>
            <a:r>
              <a:rPr lang="en-US" sz="4400" b="1">
                <a:solidFill>
                  <a:srgbClr val="0070C0"/>
                </a:solidFill>
              </a:rPr>
              <a:t>Referrals &amp; PSS</a:t>
            </a:r>
            <a:endParaRPr lang="en-US"/>
          </a:p>
        </p:txBody>
      </p:sp>
      <p:pic>
        <p:nvPicPr>
          <p:cNvPr id="9" name="Picture Placeholder 8">
            <a:extLst>
              <a:ext uri="{FF2B5EF4-FFF2-40B4-BE49-F238E27FC236}">
                <a16:creationId xmlns:a16="http://schemas.microsoft.com/office/drawing/2014/main" id="{D166A7B8-9AAD-3F64-7738-E3028871749F}"/>
              </a:ext>
            </a:extLst>
          </p:cNvPr>
          <p:cNvPicPr>
            <a:picLocks noGrp="1" noChangeAspect="1"/>
          </p:cNvPicPr>
          <p:nvPr>
            <p:ph type="pic" idx="1"/>
          </p:nvPr>
        </p:nvPicPr>
        <p:blipFill>
          <a:blip r:embed="rId3"/>
          <a:srcRect t="18597" b="18597"/>
          <a:stretch/>
        </p:blipFill>
        <p:spPr>
          <a:xfrm>
            <a:off x="6914367" y="102445"/>
            <a:ext cx="5277633" cy="6327538"/>
          </a:xfrm>
        </p:spPr>
      </p:pic>
      <p:sp>
        <p:nvSpPr>
          <p:cNvPr id="7" name="Text Placeholder 6">
            <a:extLst>
              <a:ext uri="{FF2B5EF4-FFF2-40B4-BE49-F238E27FC236}">
                <a16:creationId xmlns:a16="http://schemas.microsoft.com/office/drawing/2014/main" id="{5D7285E0-E9F3-47E4-5111-3A5C1E3EF7E8}"/>
              </a:ext>
            </a:extLst>
          </p:cNvPr>
          <p:cNvSpPr>
            <a:spLocks noGrp="1"/>
          </p:cNvSpPr>
          <p:nvPr>
            <p:ph type="body" sz="half" idx="2"/>
          </p:nvPr>
        </p:nvSpPr>
        <p:spPr>
          <a:xfrm>
            <a:off x="392482" y="1193186"/>
            <a:ext cx="6521885" cy="4638654"/>
          </a:xfrm>
        </p:spPr>
        <p:txBody>
          <a:bodyPr>
            <a:noAutofit/>
          </a:bodyPr>
          <a:lstStyle/>
          <a:p>
            <a:r>
              <a:rPr lang="en-US" sz="1800" b="1">
                <a:solidFill>
                  <a:schemeClr val="tx2">
                    <a:lumMod val="75000"/>
                    <a:lumOff val="25000"/>
                  </a:schemeClr>
                </a:solidFill>
              </a:rPr>
              <a:t>The Referral is received from the PDD to notify a Provider that a member is interested in receiving services.</a:t>
            </a:r>
          </a:p>
          <a:p>
            <a:r>
              <a:rPr lang="en-US" sz="1800" b="1">
                <a:solidFill>
                  <a:schemeClr val="tx2">
                    <a:lumMod val="75000"/>
                    <a:lumOff val="25000"/>
                  </a:schemeClr>
                </a:solidFill>
              </a:rPr>
              <a:t>Providers must review this information carefully to determine if they have DCW available to staff this referral.</a:t>
            </a:r>
          </a:p>
          <a:p>
            <a:r>
              <a:rPr lang="en-US" sz="1800" b="1">
                <a:solidFill>
                  <a:schemeClr val="tx2">
                    <a:lumMod val="75000"/>
                    <a:lumOff val="25000"/>
                  </a:schemeClr>
                </a:solidFill>
              </a:rPr>
              <a:t>Providers must confirm acceptance or decline the referral within three (3) working days.</a:t>
            </a:r>
          </a:p>
          <a:p>
            <a:r>
              <a:rPr lang="en-US" sz="1800" b="1">
                <a:solidFill>
                  <a:schemeClr val="tx2">
                    <a:lumMod val="75000"/>
                    <a:lumOff val="25000"/>
                  </a:schemeClr>
                </a:solidFill>
              </a:rPr>
              <a:t>If authorization starts or stops mid-week, claims submitted should accurately reflect authorization rather than span billing for the entire week or month.</a:t>
            </a:r>
          </a:p>
          <a:p>
            <a:pPr lvl="0"/>
            <a:r>
              <a:rPr lang="en-US" sz="1800" b="1">
                <a:solidFill>
                  <a:schemeClr val="tx2">
                    <a:lumMod val="75000"/>
                    <a:lumOff val="25000"/>
                  </a:schemeClr>
                </a:solidFill>
              </a:rPr>
              <a:t>Once the PSS is approved, the auth will be loaded into HHAX within 72 hours. Providers may use paper timesheets and manually enter the service information once the auth is received.</a:t>
            </a:r>
          </a:p>
          <a:p>
            <a:pPr lvl="0"/>
            <a:r>
              <a:rPr lang="en-US" sz="1800" b="1">
                <a:solidFill>
                  <a:schemeClr val="tx2">
                    <a:lumMod val="75000"/>
                    <a:lumOff val="25000"/>
                  </a:schemeClr>
                </a:solidFill>
              </a:rPr>
              <a:t>Providers should be reaching out to DOM via the HHAX Linked Communications Message Center if authorizations are missing.</a:t>
            </a:r>
          </a:p>
          <a:p>
            <a:endParaRPr lang="en-US" sz="1800">
              <a:solidFill>
                <a:schemeClr val="tx2">
                  <a:lumMod val="75000"/>
                  <a:lumOff val="25000"/>
                </a:schemeClr>
              </a:solidFill>
            </a:endParaRPr>
          </a:p>
          <a:p>
            <a:pPr marL="285750" indent="-285750">
              <a:buFont typeface="Arial" panose="020B0604020202020204" pitchFamily="34" charset="0"/>
              <a:buChar char="•"/>
            </a:pPr>
            <a:endParaRPr lang="en-US" sz="1800">
              <a:solidFill>
                <a:schemeClr val="tx2">
                  <a:lumMod val="75000"/>
                  <a:lumOff val="25000"/>
                </a:schemeClr>
              </a:solidFill>
            </a:endParaRPr>
          </a:p>
          <a:p>
            <a:endParaRPr lang="en-US" sz="1800"/>
          </a:p>
        </p:txBody>
      </p:sp>
      <p:sp>
        <p:nvSpPr>
          <p:cNvPr id="3" name="Date Placeholder 2">
            <a:extLst>
              <a:ext uri="{FF2B5EF4-FFF2-40B4-BE49-F238E27FC236}">
                <a16:creationId xmlns:a16="http://schemas.microsoft.com/office/drawing/2014/main" id="{FB7F563C-5372-007F-7D23-9E71CEB8BC49}"/>
              </a:ext>
            </a:extLst>
          </p:cNvPr>
          <p:cNvSpPr>
            <a:spLocks noGrp="1"/>
          </p:cNvSpPr>
          <p:nvPr>
            <p:ph type="dt" sz="half" idx="10"/>
          </p:nvPr>
        </p:nvSpPr>
        <p:spPr/>
        <p:txBody>
          <a:bodyPr/>
          <a:lstStyle/>
          <a:p>
            <a:r>
              <a:rPr lang="en-US"/>
              <a:t>7/21/2026</a:t>
            </a:r>
          </a:p>
        </p:txBody>
      </p:sp>
      <p:sp>
        <p:nvSpPr>
          <p:cNvPr id="4" name="Slide Number Placeholder 3">
            <a:extLst>
              <a:ext uri="{FF2B5EF4-FFF2-40B4-BE49-F238E27FC236}">
                <a16:creationId xmlns:a16="http://schemas.microsoft.com/office/drawing/2014/main" id="{F027CA65-6FED-F748-677D-84A1C32C8039}"/>
              </a:ext>
            </a:extLst>
          </p:cNvPr>
          <p:cNvSpPr>
            <a:spLocks noGrp="1"/>
          </p:cNvSpPr>
          <p:nvPr>
            <p:ph type="sldNum" sz="quarter" idx="12"/>
          </p:nvPr>
        </p:nvSpPr>
        <p:spPr/>
        <p:txBody>
          <a:bodyPr/>
          <a:lstStyle/>
          <a:p>
            <a:fld id="{48FD3572-B86B-4083-B953-5D27BE9E57C8}" type="slidenum">
              <a:rPr lang="en-US" smtClean="0"/>
              <a:t>60</a:t>
            </a:fld>
            <a:endParaRPr lang="en-US"/>
          </a:p>
        </p:txBody>
      </p:sp>
    </p:spTree>
    <p:extLst>
      <p:ext uri="{BB962C8B-B14F-4D97-AF65-F5344CB8AC3E}">
        <p14:creationId xmlns:p14="http://schemas.microsoft.com/office/powerpoint/2010/main" val="515264932"/>
      </p:ext>
    </p:extLst>
  </p:cSld>
  <p:clrMapOvr>
    <a:masterClrMapping/>
  </p:clrMapOvr>
  <p:transition spd="slow">
    <p:push dir="u"/>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DD300-B3FE-9EBF-A939-98D56BC51B4D}"/>
              </a:ext>
            </a:extLst>
          </p:cNvPr>
          <p:cNvSpPr>
            <a:spLocks noGrp="1"/>
          </p:cNvSpPr>
          <p:nvPr>
            <p:ph type="title"/>
          </p:nvPr>
        </p:nvSpPr>
        <p:spPr>
          <a:xfrm>
            <a:off x="515134" y="201974"/>
            <a:ext cx="10515600" cy="517621"/>
          </a:xfrm>
        </p:spPr>
        <p:txBody>
          <a:bodyPr>
            <a:normAutofit fontScale="90000"/>
            <a:scene3d>
              <a:camera prst="orthographicFront"/>
              <a:lightRig rig="threePt" dir="t"/>
            </a:scene3d>
            <a:sp3d extrusionH="57150">
              <a:bevelT w="38100" h="38100"/>
            </a:sp3d>
          </a:bodyPr>
          <a:lstStyle/>
          <a:p>
            <a:pPr algn="ctr"/>
            <a:r>
              <a:rPr lang="en-US" b="1">
                <a:solidFill>
                  <a:srgbClr val="0070C0"/>
                </a:solidFill>
              </a:rPr>
              <a:t>Referrals &amp; PSS</a:t>
            </a:r>
            <a:endParaRPr lang="en-US"/>
          </a:p>
        </p:txBody>
      </p:sp>
      <p:sp>
        <p:nvSpPr>
          <p:cNvPr id="5" name="Date Placeholder 4">
            <a:extLst>
              <a:ext uri="{FF2B5EF4-FFF2-40B4-BE49-F238E27FC236}">
                <a16:creationId xmlns:a16="http://schemas.microsoft.com/office/drawing/2014/main" id="{38E40F2F-CAEE-8733-DE20-0FBD5398CE7F}"/>
              </a:ext>
            </a:extLst>
          </p:cNvPr>
          <p:cNvSpPr>
            <a:spLocks noGrp="1"/>
          </p:cNvSpPr>
          <p:nvPr>
            <p:ph type="dt" sz="half" idx="10"/>
          </p:nvPr>
        </p:nvSpPr>
        <p:spPr/>
        <p:txBody>
          <a:bodyPr/>
          <a:lstStyle/>
          <a:p>
            <a:r>
              <a:rPr lang="en-US"/>
              <a:t>7/21/2026</a:t>
            </a:r>
          </a:p>
        </p:txBody>
      </p:sp>
      <p:pic>
        <p:nvPicPr>
          <p:cNvPr id="9" name="Content Placeholder 7">
            <a:extLst>
              <a:ext uri="{FF2B5EF4-FFF2-40B4-BE49-F238E27FC236}">
                <a16:creationId xmlns:a16="http://schemas.microsoft.com/office/drawing/2014/main" id="{361CB6BD-ED09-52C2-61B8-418136905DCA}"/>
              </a:ext>
            </a:extLst>
          </p:cNvPr>
          <p:cNvPicPr>
            <a:picLocks noChangeAspect="1"/>
          </p:cNvPicPr>
          <p:nvPr/>
        </p:nvPicPr>
        <p:blipFill>
          <a:blip r:embed="rId3"/>
          <a:srcRect r="23901"/>
          <a:stretch>
            <a:fillRect/>
          </a:stretch>
        </p:blipFill>
        <p:spPr>
          <a:xfrm>
            <a:off x="6419068" y="2616498"/>
            <a:ext cx="5290426" cy="3775106"/>
          </a:xfrm>
          <a:prstGeom prst="rect">
            <a:avLst/>
          </a:prstGeom>
        </p:spPr>
      </p:pic>
      <p:pic>
        <p:nvPicPr>
          <p:cNvPr id="15" name="Picture 14">
            <a:extLst>
              <a:ext uri="{FF2B5EF4-FFF2-40B4-BE49-F238E27FC236}">
                <a16:creationId xmlns:a16="http://schemas.microsoft.com/office/drawing/2014/main" id="{0149D491-5E43-AF3D-6173-6C0BCDE46772}"/>
              </a:ext>
            </a:extLst>
          </p:cNvPr>
          <p:cNvPicPr>
            <a:picLocks noChangeAspect="1"/>
          </p:cNvPicPr>
          <p:nvPr/>
        </p:nvPicPr>
        <p:blipFill>
          <a:blip r:embed="rId4"/>
          <a:stretch>
            <a:fillRect/>
          </a:stretch>
        </p:blipFill>
        <p:spPr>
          <a:xfrm>
            <a:off x="321391" y="2649302"/>
            <a:ext cx="5451543" cy="3742302"/>
          </a:xfrm>
          <a:prstGeom prst="rect">
            <a:avLst/>
          </a:prstGeom>
        </p:spPr>
      </p:pic>
      <p:sp>
        <p:nvSpPr>
          <p:cNvPr id="16" name="TextBox 15">
            <a:extLst>
              <a:ext uri="{FF2B5EF4-FFF2-40B4-BE49-F238E27FC236}">
                <a16:creationId xmlns:a16="http://schemas.microsoft.com/office/drawing/2014/main" id="{5EC70407-F114-A746-6F3A-4963A78C14C6}"/>
              </a:ext>
            </a:extLst>
          </p:cNvPr>
          <p:cNvSpPr txBox="1"/>
          <p:nvPr/>
        </p:nvSpPr>
        <p:spPr>
          <a:xfrm>
            <a:off x="74628" y="722376"/>
            <a:ext cx="12022884" cy="2031325"/>
          </a:xfrm>
          <a:prstGeom prst="rect">
            <a:avLst/>
          </a:prstGeom>
          <a:noFill/>
        </p:spPr>
        <p:txBody>
          <a:bodyPr wrap="square" rtlCol="0">
            <a:spAutoFit/>
          </a:bodyPr>
          <a:lstStyle/>
          <a:p>
            <a:r>
              <a:rPr lang="en-US" b="1">
                <a:solidFill>
                  <a:schemeClr val="tx2">
                    <a:lumMod val="75000"/>
                    <a:lumOff val="25000"/>
                  </a:schemeClr>
                </a:solidFill>
              </a:rPr>
              <a:t>When a PSS is received, Providers must confirm accuracy. If discrepancies are found, the Provider must notify the PDD immediately.</a:t>
            </a:r>
          </a:p>
          <a:p>
            <a:pPr marL="285750" indent="-285750">
              <a:buFont typeface="Arial" panose="020B0604020202020204" pitchFamily="34" charset="0"/>
              <a:buChar char="•"/>
            </a:pPr>
            <a:r>
              <a:rPr lang="en-US">
                <a:solidFill>
                  <a:schemeClr val="tx2">
                    <a:lumMod val="75000"/>
                    <a:lumOff val="25000"/>
                  </a:schemeClr>
                </a:solidFill>
              </a:rPr>
              <a:t>Confirm provider numbers are accurate,</a:t>
            </a:r>
          </a:p>
          <a:p>
            <a:pPr marL="285750" indent="-285750">
              <a:buFont typeface="Arial" panose="020B0604020202020204" pitchFamily="34" charset="0"/>
              <a:buChar char="•"/>
            </a:pPr>
            <a:r>
              <a:rPr lang="en-US">
                <a:solidFill>
                  <a:schemeClr val="tx2">
                    <a:lumMod val="75000"/>
                    <a:lumOff val="25000"/>
                  </a:schemeClr>
                </a:solidFill>
              </a:rPr>
              <a:t>Ensure start/end date is appropriate based on date received,</a:t>
            </a:r>
          </a:p>
          <a:p>
            <a:pPr marL="285750" indent="-285750">
              <a:buFont typeface="Arial" panose="020B0604020202020204" pitchFamily="34" charset="0"/>
              <a:buChar char="•"/>
            </a:pPr>
            <a:r>
              <a:rPr lang="en-US">
                <a:solidFill>
                  <a:schemeClr val="tx2">
                    <a:lumMod val="75000"/>
                    <a:lumOff val="25000"/>
                  </a:schemeClr>
                </a:solidFill>
              </a:rPr>
              <a:t>Compare the frequency on the referral to the frequency on the PSS.</a:t>
            </a:r>
          </a:p>
          <a:p>
            <a:r>
              <a:rPr lang="en-US" i="1">
                <a:solidFill>
                  <a:schemeClr val="tx2">
                    <a:lumMod val="75000"/>
                    <a:lumOff val="25000"/>
                  </a:schemeClr>
                </a:solidFill>
              </a:rPr>
              <a:t>	(Day X Hour) X 4.5 = Hours per Month | HrMnth x 4 = Units per month</a:t>
            </a:r>
          </a:p>
          <a:p>
            <a:endParaRPr lang="en-US"/>
          </a:p>
        </p:txBody>
      </p:sp>
      <p:sp>
        <p:nvSpPr>
          <p:cNvPr id="17" name="TextBox 16">
            <a:extLst>
              <a:ext uri="{FF2B5EF4-FFF2-40B4-BE49-F238E27FC236}">
                <a16:creationId xmlns:a16="http://schemas.microsoft.com/office/drawing/2014/main" id="{7997378A-1D12-5DAC-4BD9-05C94FD1CF85}"/>
              </a:ext>
            </a:extLst>
          </p:cNvPr>
          <p:cNvSpPr txBox="1"/>
          <p:nvPr/>
        </p:nvSpPr>
        <p:spPr>
          <a:xfrm>
            <a:off x="7982712" y="1234434"/>
            <a:ext cx="2697480" cy="923330"/>
          </a:xfrm>
          <a:prstGeom prst="rect">
            <a:avLst/>
          </a:prstGeom>
          <a:noFill/>
        </p:spPr>
        <p:txBody>
          <a:bodyPr wrap="square" rtlCol="0">
            <a:spAutoFit/>
          </a:bodyPr>
          <a:lstStyle/>
          <a:p>
            <a:r>
              <a:rPr lang="en-US" b="1"/>
              <a:t>Can you identify the error(s) below between the Referral &amp; PSS?</a:t>
            </a:r>
          </a:p>
        </p:txBody>
      </p:sp>
      <p:sp>
        <p:nvSpPr>
          <p:cNvPr id="18" name="TextBox 17">
            <a:extLst>
              <a:ext uri="{FF2B5EF4-FFF2-40B4-BE49-F238E27FC236}">
                <a16:creationId xmlns:a16="http://schemas.microsoft.com/office/drawing/2014/main" id="{2B32DDF9-97BF-7417-CE77-F87725FEF534}"/>
              </a:ext>
            </a:extLst>
          </p:cNvPr>
          <p:cNvSpPr txBox="1"/>
          <p:nvPr/>
        </p:nvSpPr>
        <p:spPr>
          <a:xfrm>
            <a:off x="10680192" y="2829746"/>
            <a:ext cx="925253" cy="369332"/>
          </a:xfrm>
          <a:prstGeom prst="rect">
            <a:avLst/>
          </a:prstGeom>
          <a:noFill/>
        </p:spPr>
        <p:txBody>
          <a:bodyPr wrap="none" rtlCol="0">
            <a:spAutoFit/>
          </a:bodyPr>
          <a:lstStyle/>
          <a:p>
            <a:r>
              <a:rPr lang="en-US"/>
              <a:t>543210</a:t>
            </a:r>
          </a:p>
        </p:txBody>
      </p:sp>
      <p:sp>
        <p:nvSpPr>
          <p:cNvPr id="19" name="TextBox 18">
            <a:extLst>
              <a:ext uri="{FF2B5EF4-FFF2-40B4-BE49-F238E27FC236}">
                <a16:creationId xmlns:a16="http://schemas.microsoft.com/office/drawing/2014/main" id="{6454295D-DDD9-E520-94FD-CFBFC3E522CB}"/>
              </a:ext>
            </a:extLst>
          </p:cNvPr>
          <p:cNvSpPr txBox="1"/>
          <p:nvPr/>
        </p:nvSpPr>
        <p:spPr>
          <a:xfrm>
            <a:off x="8970264" y="2835782"/>
            <a:ext cx="1233030" cy="369332"/>
          </a:xfrm>
          <a:prstGeom prst="rect">
            <a:avLst/>
          </a:prstGeom>
          <a:noFill/>
        </p:spPr>
        <p:txBody>
          <a:bodyPr wrap="none" rtlCol="0">
            <a:spAutoFit/>
          </a:bodyPr>
          <a:lstStyle/>
          <a:p>
            <a:r>
              <a:rPr lang="en-US"/>
              <a:t>AKME PCS</a:t>
            </a:r>
          </a:p>
        </p:txBody>
      </p:sp>
      <p:pic>
        <p:nvPicPr>
          <p:cNvPr id="20" name="Picture 2">
            <a:extLst>
              <a:ext uri="{FF2B5EF4-FFF2-40B4-BE49-F238E27FC236}">
                <a16:creationId xmlns:a16="http://schemas.microsoft.com/office/drawing/2014/main" id="{D05FF56A-BC5F-FDB1-C693-AEB3C73D20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6592" y="1316101"/>
            <a:ext cx="1104519" cy="109564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4243A474-1C43-598C-0E59-D02C555B1AB3}"/>
              </a:ext>
            </a:extLst>
          </p:cNvPr>
          <p:cNvSpPr>
            <a:spLocks noGrp="1"/>
          </p:cNvSpPr>
          <p:nvPr>
            <p:ph type="sldNum" sz="quarter" idx="12"/>
          </p:nvPr>
        </p:nvSpPr>
        <p:spPr/>
        <p:txBody>
          <a:bodyPr/>
          <a:lstStyle/>
          <a:p>
            <a:fld id="{48FD3572-B86B-4083-B953-5D27BE9E57C8}" type="slidenum">
              <a:rPr lang="en-US" smtClean="0"/>
              <a:t>61</a:t>
            </a:fld>
            <a:endParaRPr lang="en-US"/>
          </a:p>
        </p:txBody>
      </p:sp>
    </p:spTree>
    <p:extLst>
      <p:ext uri="{BB962C8B-B14F-4D97-AF65-F5344CB8AC3E}">
        <p14:creationId xmlns:p14="http://schemas.microsoft.com/office/powerpoint/2010/main" val="2556427725"/>
      </p:ext>
    </p:extLst>
  </p:cSld>
  <p:clrMapOvr>
    <a:masterClrMapping/>
  </p:clrMapOvr>
  <p:transition spd="slow">
    <p:push dir="u"/>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DCE6B43-F0E9-9723-D04F-4DB0D1445300}"/>
              </a:ext>
            </a:extLst>
          </p:cNvPr>
          <p:cNvSpPr>
            <a:spLocks noGrp="1"/>
          </p:cNvSpPr>
          <p:nvPr>
            <p:ph type="title"/>
          </p:nvPr>
        </p:nvSpPr>
        <p:spPr>
          <a:xfrm>
            <a:off x="2921115" y="590709"/>
            <a:ext cx="6349767" cy="715962"/>
          </a:xfrm>
        </p:spPr>
        <p:txBody>
          <a:bodyPr>
            <a:noAutofit/>
            <a:scene3d>
              <a:camera prst="orthographicFront"/>
              <a:lightRig rig="threePt" dir="t"/>
            </a:scene3d>
            <a:sp3d extrusionH="57150">
              <a:bevelT w="38100" h="38100"/>
            </a:sp3d>
          </a:bodyPr>
          <a:lstStyle/>
          <a:p>
            <a:pPr algn="ctr"/>
            <a:r>
              <a:rPr lang="en-US" altLang="en-US" sz="4000" b="1">
                <a:solidFill>
                  <a:srgbClr val="0070C0"/>
                </a:solidFill>
                <a:cs typeface="Times New Roman" panose="02020603050405020304" pitchFamily="18" charset="0"/>
              </a:rPr>
              <a:t>Elderly &amp; Disabled Waiver</a:t>
            </a:r>
            <a:br>
              <a:rPr lang="en-US" altLang="en-US" sz="4000" b="1">
                <a:solidFill>
                  <a:srgbClr val="0070C0"/>
                </a:solidFill>
                <a:cs typeface="Times New Roman" panose="02020603050405020304" pitchFamily="18" charset="0"/>
              </a:rPr>
            </a:br>
            <a:r>
              <a:rPr lang="en-US" altLang="en-US" sz="4000" b="1">
                <a:solidFill>
                  <a:srgbClr val="0070C0"/>
                </a:solidFill>
                <a:cs typeface="Times New Roman" panose="02020603050405020304" pitchFamily="18" charset="0"/>
              </a:rPr>
              <a:t>PCS-IHR Reimbursement</a:t>
            </a:r>
          </a:p>
        </p:txBody>
      </p:sp>
      <p:graphicFrame>
        <p:nvGraphicFramePr>
          <p:cNvPr id="3" name="Table 2">
            <a:extLst>
              <a:ext uri="{FF2B5EF4-FFF2-40B4-BE49-F238E27FC236}">
                <a16:creationId xmlns:a16="http://schemas.microsoft.com/office/drawing/2014/main" id="{F3D24F97-C2A0-631F-86EE-DB96E3CAB209}"/>
              </a:ext>
            </a:extLst>
          </p:cNvPr>
          <p:cNvGraphicFramePr>
            <a:graphicFrameLocks noGrp="1"/>
          </p:cNvGraphicFramePr>
          <p:nvPr>
            <p:extLst>
              <p:ext uri="{D42A27DB-BD31-4B8C-83A1-F6EECF244321}">
                <p14:modId xmlns:p14="http://schemas.microsoft.com/office/powerpoint/2010/main" val="1806904927"/>
              </p:ext>
            </p:extLst>
          </p:nvPr>
        </p:nvGraphicFramePr>
        <p:xfrm>
          <a:off x="1061483" y="1654607"/>
          <a:ext cx="10069032" cy="3209442"/>
        </p:xfrm>
        <a:graphic>
          <a:graphicData uri="http://schemas.openxmlformats.org/drawingml/2006/table">
            <a:tbl>
              <a:tblPr firstRow="1" firstCol="1" bandRow="1">
                <a:tableStyleId>{00A15C55-8517-42AA-B614-E9B94910E393}</a:tableStyleId>
              </a:tblPr>
              <a:tblGrid>
                <a:gridCol w="1234882">
                  <a:extLst>
                    <a:ext uri="{9D8B030D-6E8A-4147-A177-3AD203B41FA5}">
                      <a16:colId xmlns:a16="http://schemas.microsoft.com/office/drawing/2014/main" val="20000"/>
                    </a:ext>
                  </a:extLst>
                </a:gridCol>
                <a:gridCol w="1139890">
                  <a:extLst>
                    <a:ext uri="{9D8B030D-6E8A-4147-A177-3AD203B41FA5}">
                      <a16:colId xmlns:a16="http://schemas.microsoft.com/office/drawing/2014/main" val="20001"/>
                    </a:ext>
                  </a:extLst>
                </a:gridCol>
                <a:gridCol w="1804827">
                  <a:extLst>
                    <a:ext uri="{9D8B030D-6E8A-4147-A177-3AD203B41FA5}">
                      <a16:colId xmlns:a16="http://schemas.microsoft.com/office/drawing/2014/main" val="20002"/>
                    </a:ext>
                  </a:extLst>
                </a:gridCol>
                <a:gridCol w="1614845">
                  <a:extLst>
                    <a:ext uri="{9D8B030D-6E8A-4147-A177-3AD203B41FA5}">
                      <a16:colId xmlns:a16="http://schemas.microsoft.com/office/drawing/2014/main" val="20003"/>
                    </a:ext>
                  </a:extLst>
                </a:gridCol>
                <a:gridCol w="2279781">
                  <a:extLst>
                    <a:ext uri="{9D8B030D-6E8A-4147-A177-3AD203B41FA5}">
                      <a16:colId xmlns:a16="http://schemas.microsoft.com/office/drawing/2014/main" val="20004"/>
                    </a:ext>
                  </a:extLst>
                </a:gridCol>
                <a:gridCol w="1994807">
                  <a:extLst>
                    <a:ext uri="{9D8B030D-6E8A-4147-A177-3AD203B41FA5}">
                      <a16:colId xmlns:a16="http://schemas.microsoft.com/office/drawing/2014/main" val="20005"/>
                    </a:ext>
                  </a:extLst>
                </a:gridCol>
              </a:tblGrid>
              <a:tr h="923216">
                <a:tc>
                  <a:txBody>
                    <a:bodyPr/>
                    <a:lstStyle/>
                    <a:p>
                      <a:pPr marL="0" marR="0" algn="ctr">
                        <a:lnSpc>
                          <a:spcPct val="115000"/>
                        </a:lnSpc>
                        <a:spcBef>
                          <a:spcPts val="0"/>
                        </a:spcBef>
                        <a:spcAft>
                          <a:spcPts val="0"/>
                        </a:spcAft>
                      </a:pPr>
                      <a:r>
                        <a:rPr lang="en-US" sz="1400">
                          <a:effectLst/>
                        </a:rPr>
                        <a:t>Modifier</a:t>
                      </a:r>
                      <a:endParaRPr lang="en-US" sz="1400">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lumOff val="25000"/>
                      </a:schemeClr>
                    </a:solidFill>
                  </a:tcPr>
                </a:tc>
                <a:tc>
                  <a:txBody>
                    <a:bodyPr/>
                    <a:lstStyle/>
                    <a:p>
                      <a:pPr marL="0" marR="0" algn="ctr">
                        <a:lnSpc>
                          <a:spcPct val="115000"/>
                        </a:lnSpc>
                        <a:spcBef>
                          <a:spcPts val="0"/>
                        </a:spcBef>
                        <a:spcAft>
                          <a:spcPts val="0"/>
                        </a:spcAft>
                      </a:pPr>
                      <a:r>
                        <a:rPr lang="en-US" sz="1400">
                          <a:effectLst/>
                        </a:rPr>
                        <a:t>Procedure Code</a:t>
                      </a:r>
                      <a:endParaRPr lang="en-US" sz="1400">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2639E"/>
                    </a:solidFill>
                  </a:tcPr>
                </a:tc>
                <a:tc>
                  <a:txBody>
                    <a:bodyPr/>
                    <a:lstStyle/>
                    <a:p>
                      <a:pPr marL="0" marR="0" algn="ctr">
                        <a:lnSpc>
                          <a:spcPct val="115000"/>
                        </a:lnSpc>
                        <a:spcBef>
                          <a:spcPts val="0"/>
                        </a:spcBef>
                        <a:spcAft>
                          <a:spcPts val="0"/>
                        </a:spcAft>
                      </a:pPr>
                      <a:r>
                        <a:rPr lang="en-US" sz="1400">
                          <a:effectLst/>
                        </a:rPr>
                        <a:t>Service Name</a:t>
                      </a:r>
                      <a:endParaRPr lang="en-US" sz="1400">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lumOff val="25000"/>
                      </a:schemeClr>
                    </a:solidFill>
                  </a:tcPr>
                </a:tc>
                <a:tc>
                  <a:txBody>
                    <a:bodyPr/>
                    <a:lstStyle/>
                    <a:p>
                      <a:pPr marL="0" marR="0" algn="ctr">
                        <a:lnSpc>
                          <a:spcPct val="115000"/>
                        </a:lnSpc>
                        <a:spcBef>
                          <a:spcPts val="0"/>
                        </a:spcBef>
                        <a:spcAft>
                          <a:spcPts val="0"/>
                        </a:spcAft>
                      </a:pPr>
                      <a:r>
                        <a:rPr lang="en-US" sz="1400">
                          <a:effectLst/>
                        </a:rPr>
                        <a:t>Rate</a:t>
                      </a:r>
                      <a:endParaRPr lang="en-US" sz="1400">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lumOff val="25000"/>
                      </a:schemeClr>
                    </a:solidFill>
                  </a:tcPr>
                </a:tc>
                <a:tc>
                  <a:txBody>
                    <a:bodyPr/>
                    <a:lstStyle/>
                    <a:p>
                      <a:pPr marL="0" marR="0" algn="ctr">
                        <a:lnSpc>
                          <a:spcPct val="115000"/>
                        </a:lnSpc>
                        <a:spcBef>
                          <a:spcPts val="0"/>
                        </a:spcBef>
                        <a:spcAft>
                          <a:spcPts val="0"/>
                        </a:spcAft>
                      </a:pPr>
                      <a:r>
                        <a:rPr lang="en-US" sz="1400">
                          <a:effectLst/>
                        </a:rPr>
                        <a:t>Maximum Allowable Units and Ages</a:t>
                      </a:r>
                      <a:endParaRPr lang="en-US" sz="1400">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lumOff val="25000"/>
                      </a:schemeClr>
                    </a:solidFill>
                  </a:tcPr>
                </a:tc>
                <a:tc>
                  <a:txBody>
                    <a:bodyPr/>
                    <a:lstStyle/>
                    <a:p>
                      <a:pPr marL="0" marR="0" algn="ctr">
                        <a:lnSpc>
                          <a:spcPct val="115000"/>
                        </a:lnSpc>
                        <a:spcBef>
                          <a:spcPts val="0"/>
                        </a:spcBef>
                        <a:spcAft>
                          <a:spcPts val="0"/>
                        </a:spcAft>
                      </a:pPr>
                      <a:r>
                        <a:rPr lang="en-US" sz="1400">
                          <a:effectLst/>
                        </a:rPr>
                        <a:t>Provider Taxonomy and Place of Service (POS)</a:t>
                      </a:r>
                      <a:endParaRPr lang="en-US" sz="1400">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lumOff val="25000"/>
                      </a:schemeClr>
                    </a:solidFill>
                  </a:tcPr>
                </a:tc>
                <a:extLst>
                  <a:ext uri="{0D108BD9-81ED-4DB2-BD59-A6C34878D82A}">
                    <a16:rowId xmlns:a16="http://schemas.microsoft.com/office/drawing/2014/main" val="10000"/>
                  </a:ext>
                </a:extLst>
              </a:tr>
              <a:tr h="1028803">
                <a:tc>
                  <a:txBody>
                    <a:bodyPr/>
                    <a:lstStyle/>
                    <a:p>
                      <a:pPr marL="0" marR="0" algn="ctr">
                        <a:lnSpc>
                          <a:spcPct val="115000"/>
                        </a:lnSpc>
                        <a:spcBef>
                          <a:spcPts val="0"/>
                        </a:spcBef>
                        <a:spcAft>
                          <a:spcPts val="0"/>
                        </a:spcAft>
                      </a:pPr>
                      <a:r>
                        <a:rPr lang="en-US" sz="1400">
                          <a:effectLst/>
                        </a:rPr>
                        <a:t>(U1 Modifier)</a:t>
                      </a:r>
                      <a:endParaRPr lang="en-US" sz="1400">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lumOff val="25000"/>
                      </a:schemeClr>
                    </a:solidFill>
                  </a:tcPr>
                </a:tc>
                <a:tc>
                  <a:txBody>
                    <a:bodyPr/>
                    <a:lstStyle/>
                    <a:p>
                      <a:pPr marL="0" marR="0" algn="ctr">
                        <a:lnSpc>
                          <a:spcPct val="115000"/>
                        </a:lnSpc>
                        <a:spcBef>
                          <a:spcPts val="0"/>
                        </a:spcBef>
                        <a:spcAft>
                          <a:spcPts val="0"/>
                        </a:spcAft>
                      </a:pPr>
                      <a:r>
                        <a:rPr lang="en-US" sz="1400" b="1">
                          <a:solidFill>
                            <a:schemeClr val="bg1"/>
                          </a:solidFill>
                          <a:effectLst/>
                        </a:rPr>
                        <a:t>T1019</a:t>
                      </a:r>
                      <a:endParaRPr lang="en-US" sz="1400" b="1">
                        <a:solidFill>
                          <a:schemeClr val="bg1"/>
                        </a:solidFill>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A7BC4"/>
                    </a:solidFill>
                  </a:tcPr>
                </a:tc>
                <a:tc>
                  <a:txBody>
                    <a:bodyPr/>
                    <a:lstStyle/>
                    <a:p>
                      <a:pPr marL="0" marR="0" algn="ctr">
                        <a:lnSpc>
                          <a:spcPct val="115000"/>
                        </a:lnSpc>
                        <a:spcBef>
                          <a:spcPts val="0"/>
                        </a:spcBef>
                        <a:spcAft>
                          <a:spcPts val="0"/>
                        </a:spcAft>
                      </a:pPr>
                      <a:r>
                        <a:rPr lang="en-US" sz="1400" b="1">
                          <a:solidFill>
                            <a:schemeClr val="bg1"/>
                          </a:solidFill>
                          <a:effectLst/>
                        </a:rPr>
                        <a:t>Personal Care Services</a:t>
                      </a:r>
                      <a:endParaRPr lang="en-US" sz="1400" b="1">
                        <a:solidFill>
                          <a:schemeClr val="bg1"/>
                        </a:solidFill>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A7BC4"/>
                    </a:solidFill>
                  </a:tcPr>
                </a:tc>
                <a:tc>
                  <a:txBody>
                    <a:bodyPr/>
                    <a:lstStyle/>
                    <a:p>
                      <a:pPr marL="0" marR="0" algn="ctr">
                        <a:lnSpc>
                          <a:spcPct val="115000"/>
                        </a:lnSpc>
                        <a:spcBef>
                          <a:spcPts val="0"/>
                        </a:spcBef>
                        <a:spcAft>
                          <a:spcPts val="0"/>
                        </a:spcAft>
                      </a:pPr>
                      <a:r>
                        <a:rPr lang="en-US" sz="1400" b="1">
                          <a:solidFill>
                            <a:schemeClr val="bg1"/>
                          </a:solidFill>
                          <a:effectLst/>
                        </a:rPr>
                        <a:t>$6.24 per 15 minute unit </a:t>
                      </a:r>
                      <a:endParaRPr lang="en-US" sz="1400" b="1">
                        <a:solidFill>
                          <a:schemeClr val="bg1"/>
                        </a:solidFill>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A7BC4"/>
                    </a:solidFill>
                  </a:tcPr>
                </a:tc>
                <a:tc>
                  <a:txBody>
                    <a:bodyPr/>
                    <a:lstStyle/>
                    <a:p>
                      <a:pPr marL="0" marR="0" algn="ctr">
                        <a:lnSpc>
                          <a:spcPct val="115000"/>
                        </a:lnSpc>
                        <a:spcBef>
                          <a:spcPts val="0"/>
                        </a:spcBef>
                        <a:spcAft>
                          <a:spcPts val="0"/>
                        </a:spcAft>
                      </a:pPr>
                      <a:r>
                        <a:rPr lang="en-US" sz="1400" b="1">
                          <a:solidFill>
                            <a:schemeClr val="bg1"/>
                          </a:solidFill>
                          <a:effectLst/>
                        </a:rPr>
                        <a:t>Ages: </a:t>
                      </a:r>
                    </a:p>
                    <a:p>
                      <a:pPr marL="0" marR="0" algn="ctr">
                        <a:lnSpc>
                          <a:spcPct val="115000"/>
                        </a:lnSpc>
                        <a:spcBef>
                          <a:spcPts val="0"/>
                        </a:spcBef>
                        <a:spcAft>
                          <a:spcPts val="0"/>
                        </a:spcAft>
                      </a:pPr>
                      <a:r>
                        <a:rPr lang="en-US" sz="1400" b="1">
                          <a:solidFill>
                            <a:schemeClr val="bg1"/>
                          </a:solidFill>
                          <a:effectLst/>
                        </a:rPr>
                        <a:t>21-999</a:t>
                      </a:r>
                    </a:p>
                    <a:p>
                      <a:pPr marL="0" marR="0" algn="ctr">
                        <a:lnSpc>
                          <a:spcPct val="115000"/>
                        </a:lnSpc>
                        <a:spcBef>
                          <a:spcPts val="0"/>
                        </a:spcBef>
                        <a:spcAft>
                          <a:spcPts val="0"/>
                        </a:spcAft>
                      </a:pPr>
                      <a:r>
                        <a:rPr lang="en-US" sz="1400" b="1">
                          <a:solidFill>
                            <a:schemeClr val="bg1"/>
                          </a:solidFill>
                          <a:effectLst/>
                        </a:rPr>
                        <a:t>Maximum: Individualized </a:t>
                      </a:r>
                      <a:endParaRPr lang="en-US" sz="1400" b="1">
                        <a:solidFill>
                          <a:schemeClr val="bg1"/>
                        </a:solidFill>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A7BC4"/>
                    </a:solidFill>
                  </a:tcPr>
                </a:tc>
                <a:tc>
                  <a:txBody>
                    <a:bodyPr/>
                    <a:lstStyle/>
                    <a:p>
                      <a:pPr marL="0" marR="0" algn="ctr">
                        <a:lnSpc>
                          <a:spcPct val="115000"/>
                        </a:lnSpc>
                        <a:spcBef>
                          <a:spcPts val="0"/>
                        </a:spcBef>
                        <a:spcAft>
                          <a:spcPts val="0"/>
                        </a:spcAft>
                      </a:pPr>
                      <a:r>
                        <a:rPr lang="en-US" sz="1400" b="1">
                          <a:solidFill>
                            <a:schemeClr val="bg1"/>
                          </a:solidFill>
                          <a:effectLst/>
                        </a:rPr>
                        <a:t>Taxonomy:  3747P1801X</a:t>
                      </a:r>
                    </a:p>
                    <a:p>
                      <a:pPr marL="0" marR="0" algn="ctr">
                        <a:lnSpc>
                          <a:spcPct val="115000"/>
                        </a:lnSpc>
                        <a:spcBef>
                          <a:spcPts val="0"/>
                        </a:spcBef>
                        <a:spcAft>
                          <a:spcPts val="0"/>
                        </a:spcAft>
                      </a:pPr>
                      <a:r>
                        <a:rPr lang="en-US" sz="1400" b="1">
                          <a:solidFill>
                            <a:schemeClr val="bg1"/>
                          </a:solidFill>
                          <a:effectLst/>
                        </a:rPr>
                        <a:t>POS: 12 </a:t>
                      </a:r>
                      <a:endParaRPr lang="en-US" sz="1400" b="1">
                        <a:solidFill>
                          <a:schemeClr val="bg1"/>
                        </a:solidFill>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A7BC4"/>
                    </a:solidFill>
                  </a:tcPr>
                </a:tc>
                <a:extLst>
                  <a:ext uri="{0D108BD9-81ED-4DB2-BD59-A6C34878D82A}">
                    <a16:rowId xmlns:a16="http://schemas.microsoft.com/office/drawing/2014/main" val="10001"/>
                  </a:ext>
                </a:extLst>
              </a:tr>
              <a:tr h="1257423">
                <a:tc>
                  <a:txBody>
                    <a:bodyPr/>
                    <a:lstStyle/>
                    <a:p>
                      <a:pPr marL="0" marR="0" algn="ctr">
                        <a:lnSpc>
                          <a:spcPct val="115000"/>
                        </a:lnSpc>
                        <a:spcBef>
                          <a:spcPts val="0"/>
                        </a:spcBef>
                        <a:spcAft>
                          <a:spcPts val="0"/>
                        </a:spcAft>
                      </a:pPr>
                      <a:r>
                        <a:rPr lang="en-US" sz="1400">
                          <a:effectLst/>
                        </a:rPr>
                        <a:t>(U1 Modifier)</a:t>
                      </a:r>
                      <a:endParaRPr lang="en-US" sz="1400">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lumOff val="25000"/>
                      </a:schemeClr>
                    </a:solidFill>
                  </a:tcPr>
                </a:tc>
                <a:tc>
                  <a:txBody>
                    <a:bodyPr/>
                    <a:lstStyle/>
                    <a:p>
                      <a:pPr marL="0" marR="0" algn="ctr">
                        <a:lnSpc>
                          <a:spcPct val="115000"/>
                        </a:lnSpc>
                        <a:spcBef>
                          <a:spcPts val="0"/>
                        </a:spcBef>
                        <a:spcAft>
                          <a:spcPts val="0"/>
                        </a:spcAft>
                      </a:pPr>
                      <a:r>
                        <a:rPr lang="en-US" sz="1400" b="1">
                          <a:solidFill>
                            <a:schemeClr val="bg1"/>
                          </a:solidFill>
                          <a:effectLst/>
                        </a:rPr>
                        <a:t>S5150</a:t>
                      </a:r>
                      <a:endParaRPr lang="en-US" sz="1400" b="1">
                        <a:solidFill>
                          <a:schemeClr val="bg1"/>
                        </a:solidFill>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A7BC4"/>
                    </a:solidFill>
                  </a:tcPr>
                </a:tc>
                <a:tc>
                  <a:txBody>
                    <a:bodyPr/>
                    <a:lstStyle/>
                    <a:p>
                      <a:pPr marL="0" marR="0" algn="ctr">
                        <a:lnSpc>
                          <a:spcPct val="115000"/>
                        </a:lnSpc>
                        <a:spcBef>
                          <a:spcPts val="0"/>
                        </a:spcBef>
                        <a:spcAft>
                          <a:spcPts val="0"/>
                        </a:spcAft>
                      </a:pPr>
                      <a:r>
                        <a:rPr lang="en-US" sz="1400" b="1">
                          <a:solidFill>
                            <a:schemeClr val="bg1"/>
                          </a:solidFill>
                          <a:effectLst/>
                        </a:rPr>
                        <a:t>In Home Respite</a:t>
                      </a:r>
                      <a:endParaRPr lang="en-US" sz="1400" b="1">
                        <a:solidFill>
                          <a:schemeClr val="bg1"/>
                        </a:solidFill>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A7BC4"/>
                    </a:solidFill>
                  </a:tcPr>
                </a:tc>
                <a:tc>
                  <a:txBody>
                    <a:bodyPr/>
                    <a:lstStyle/>
                    <a:p>
                      <a:pPr marL="0" marR="0" algn="ctr">
                        <a:lnSpc>
                          <a:spcPct val="115000"/>
                        </a:lnSpc>
                        <a:spcBef>
                          <a:spcPts val="0"/>
                        </a:spcBef>
                        <a:spcAft>
                          <a:spcPts val="0"/>
                        </a:spcAft>
                      </a:pPr>
                      <a:r>
                        <a:rPr lang="en-US" sz="1400" b="1">
                          <a:solidFill>
                            <a:schemeClr val="bg1"/>
                          </a:solidFill>
                          <a:effectLst/>
                        </a:rPr>
                        <a:t>$6.24 per 15 minute unit </a:t>
                      </a:r>
                      <a:endParaRPr lang="en-US" sz="1400" b="1">
                        <a:solidFill>
                          <a:schemeClr val="bg1"/>
                        </a:solidFill>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A7BC4"/>
                    </a:solidFill>
                  </a:tcPr>
                </a:tc>
                <a:tc>
                  <a:txBody>
                    <a:bodyPr/>
                    <a:lstStyle/>
                    <a:p>
                      <a:pPr marL="0" marR="0" algn="ctr">
                        <a:lnSpc>
                          <a:spcPct val="115000"/>
                        </a:lnSpc>
                        <a:spcBef>
                          <a:spcPts val="0"/>
                        </a:spcBef>
                        <a:spcAft>
                          <a:spcPts val="0"/>
                        </a:spcAft>
                      </a:pPr>
                      <a:r>
                        <a:rPr lang="en-US" sz="1400" b="1">
                          <a:solidFill>
                            <a:schemeClr val="bg1"/>
                          </a:solidFill>
                          <a:effectLst/>
                        </a:rPr>
                        <a:t>Ages: </a:t>
                      </a:r>
                    </a:p>
                    <a:p>
                      <a:pPr marL="0" marR="0" algn="ctr">
                        <a:lnSpc>
                          <a:spcPct val="115000"/>
                        </a:lnSpc>
                        <a:spcBef>
                          <a:spcPts val="0"/>
                        </a:spcBef>
                        <a:spcAft>
                          <a:spcPts val="0"/>
                        </a:spcAft>
                      </a:pPr>
                      <a:r>
                        <a:rPr lang="en-US" sz="1400" b="1">
                          <a:solidFill>
                            <a:schemeClr val="bg1"/>
                          </a:solidFill>
                          <a:effectLst/>
                        </a:rPr>
                        <a:t>21-999</a:t>
                      </a:r>
                    </a:p>
                    <a:p>
                      <a:pPr marL="0" marR="0" algn="ctr">
                        <a:lnSpc>
                          <a:spcPct val="115000"/>
                        </a:lnSpc>
                        <a:spcBef>
                          <a:spcPts val="0"/>
                        </a:spcBef>
                        <a:spcAft>
                          <a:spcPts val="0"/>
                        </a:spcAft>
                      </a:pPr>
                      <a:r>
                        <a:rPr lang="en-US" sz="1400" b="1">
                          <a:solidFill>
                            <a:schemeClr val="bg1"/>
                          </a:solidFill>
                          <a:effectLst/>
                        </a:rPr>
                        <a:t>Maximum: Individualized</a:t>
                      </a:r>
                      <a:endParaRPr lang="en-US" sz="1400" b="1">
                        <a:solidFill>
                          <a:schemeClr val="bg1"/>
                        </a:solidFill>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A7BC4"/>
                    </a:solidFill>
                  </a:tcPr>
                </a:tc>
                <a:tc>
                  <a:txBody>
                    <a:bodyPr/>
                    <a:lstStyle/>
                    <a:p>
                      <a:pPr marL="0" marR="0" algn="ctr">
                        <a:lnSpc>
                          <a:spcPct val="115000"/>
                        </a:lnSpc>
                        <a:spcBef>
                          <a:spcPts val="0"/>
                        </a:spcBef>
                        <a:spcAft>
                          <a:spcPts val="0"/>
                        </a:spcAft>
                      </a:pPr>
                      <a:r>
                        <a:rPr lang="en-US" sz="1400" b="1">
                          <a:solidFill>
                            <a:schemeClr val="bg1"/>
                          </a:solidFill>
                          <a:effectLst/>
                        </a:rPr>
                        <a:t>Taxonomy: 253Z00000X</a:t>
                      </a:r>
                    </a:p>
                    <a:p>
                      <a:pPr marL="0" marR="0" algn="ctr">
                        <a:lnSpc>
                          <a:spcPct val="115000"/>
                        </a:lnSpc>
                        <a:spcBef>
                          <a:spcPts val="0"/>
                        </a:spcBef>
                        <a:spcAft>
                          <a:spcPts val="0"/>
                        </a:spcAft>
                      </a:pPr>
                      <a:r>
                        <a:rPr lang="en-US" sz="1400" b="1">
                          <a:solidFill>
                            <a:schemeClr val="bg1"/>
                          </a:solidFill>
                          <a:effectLst/>
                        </a:rPr>
                        <a:t>POS: 12</a:t>
                      </a:r>
                      <a:endParaRPr lang="en-US" sz="1400" b="1">
                        <a:solidFill>
                          <a:schemeClr val="bg1"/>
                        </a:solidFill>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A7BC4"/>
                    </a:solidFill>
                  </a:tcPr>
                </a:tc>
                <a:extLst>
                  <a:ext uri="{0D108BD9-81ED-4DB2-BD59-A6C34878D82A}">
                    <a16:rowId xmlns:a16="http://schemas.microsoft.com/office/drawing/2014/main" val="10002"/>
                  </a:ext>
                </a:extLst>
              </a:tr>
            </a:tbl>
          </a:graphicData>
        </a:graphic>
      </p:graphicFrame>
      <p:sp>
        <p:nvSpPr>
          <p:cNvPr id="2" name="Slide Number Placeholder 1">
            <a:extLst>
              <a:ext uri="{FF2B5EF4-FFF2-40B4-BE49-F238E27FC236}">
                <a16:creationId xmlns:a16="http://schemas.microsoft.com/office/drawing/2014/main" id="{432C8386-30DA-570B-DE0E-F8B11634F21A}"/>
              </a:ext>
            </a:extLst>
          </p:cNvPr>
          <p:cNvSpPr>
            <a:spLocks noGrp="1"/>
          </p:cNvSpPr>
          <p:nvPr>
            <p:ph type="sldNum" sz="quarter" idx="12"/>
          </p:nvPr>
        </p:nvSpPr>
        <p:spPr/>
        <p:txBody>
          <a:bodyPr/>
          <a:lstStyle/>
          <a:p>
            <a:fld id="{3970EB7F-EE7F-4D27-B2C8-13BEAE83BC5E}" type="slidenum">
              <a:rPr lang="en-US" smtClean="0"/>
              <a:t>62</a:t>
            </a:fld>
            <a:endParaRPr lang="en-US"/>
          </a:p>
        </p:txBody>
      </p:sp>
      <p:pic>
        <p:nvPicPr>
          <p:cNvPr id="5" name="Picture 2">
            <a:extLst>
              <a:ext uri="{FF2B5EF4-FFF2-40B4-BE49-F238E27FC236}">
                <a16:creationId xmlns:a16="http://schemas.microsoft.com/office/drawing/2014/main" id="{DFC482CE-6F76-518E-4F57-649F0CA891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32" y="42888"/>
            <a:ext cx="1104519" cy="1095642"/>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a:extLst>
              <a:ext uri="{FF2B5EF4-FFF2-40B4-BE49-F238E27FC236}">
                <a16:creationId xmlns:a16="http://schemas.microsoft.com/office/drawing/2014/main" id="{2343031B-8613-E43A-11F6-E09C650A1260}"/>
              </a:ext>
            </a:extLst>
          </p:cNvPr>
          <p:cNvSpPr>
            <a:spLocks noGrp="1"/>
          </p:cNvSpPr>
          <p:nvPr>
            <p:ph type="dt" sz="half" idx="10"/>
          </p:nvPr>
        </p:nvSpPr>
        <p:spPr/>
        <p:txBody>
          <a:bodyPr/>
          <a:lstStyle/>
          <a:p>
            <a:r>
              <a:rPr lang="en-US"/>
              <a:t>7/21/2026</a:t>
            </a:r>
          </a:p>
        </p:txBody>
      </p:sp>
      <p:pic>
        <p:nvPicPr>
          <p:cNvPr id="6" name="More Info">
            <a:extLst>
              <a:ext uri="{FF2B5EF4-FFF2-40B4-BE49-F238E27FC236}">
                <a16:creationId xmlns:a16="http://schemas.microsoft.com/office/drawing/2014/main" id="{A4CB1CE0-EF1B-9D01-5543-C706B245DCB4}"/>
              </a:ext>
            </a:extLst>
          </p:cNvPr>
          <p:cNvPicPr>
            <a:picLocks noChangeAspect="1"/>
          </p:cNvPicPr>
          <p:nvPr/>
        </p:nvPicPr>
        <p:blipFill>
          <a:blip r:embed="rId4"/>
          <a:srcRect l="30498" t="33881" r="685" b="12"/>
          <a:stretch>
            <a:fillRect/>
          </a:stretch>
        </p:blipFill>
        <p:spPr>
          <a:xfrm>
            <a:off x="10530840" y="42888"/>
            <a:ext cx="1645920" cy="884530"/>
          </a:xfrm>
          <a:prstGeom prst="rect">
            <a:avLst/>
          </a:prstGeom>
        </p:spPr>
      </p:pic>
      <p:sp>
        <p:nvSpPr>
          <p:cNvPr id="7" name="Rectangle: Rounded Corners 6">
            <a:extLst>
              <a:ext uri="{FF2B5EF4-FFF2-40B4-BE49-F238E27FC236}">
                <a16:creationId xmlns:a16="http://schemas.microsoft.com/office/drawing/2014/main" id="{355EE28C-59A2-1BDF-4810-5070E09D9C39}"/>
              </a:ext>
            </a:extLst>
          </p:cNvPr>
          <p:cNvSpPr/>
          <p:nvPr/>
        </p:nvSpPr>
        <p:spPr>
          <a:xfrm>
            <a:off x="1703213" y="1571730"/>
            <a:ext cx="8557846" cy="3359843"/>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Waiver claims are billed with a unique modifier to assist with identifying the source of coverage for services, for the E&amp;D waiver that modifier is U1.</a:t>
            </a:r>
          </a:p>
          <a:p>
            <a:br>
              <a:rPr lang="en-US">
                <a:latin typeface="+mj-lt"/>
              </a:rPr>
            </a:br>
            <a:r>
              <a:rPr lang="en-US">
                <a:latin typeface="+mj-lt"/>
              </a:rPr>
              <a:t>The chart reflected here outlines the rates and information needed for billing E&amp;D services.  To note, while ADC bills directly through our fiscal agent Gainwell, Personal Care and In-Home Respite providers are required to utilize an Electronic Visit Verification software.</a:t>
            </a:r>
          </a:p>
        </p:txBody>
      </p:sp>
      <p:sp>
        <p:nvSpPr>
          <p:cNvPr id="8" name="TextBox 7">
            <a:extLst>
              <a:ext uri="{FF2B5EF4-FFF2-40B4-BE49-F238E27FC236}">
                <a16:creationId xmlns:a16="http://schemas.microsoft.com/office/drawing/2014/main" id="{D7F3849B-2B55-CF36-FBA9-9414784315E7}"/>
              </a:ext>
            </a:extLst>
          </p:cNvPr>
          <p:cNvSpPr txBox="1"/>
          <p:nvPr/>
        </p:nvSpPr>
        <p:spPr>
          <a:xfrm>
            <a:off x="275842" y="5061584"/>
            <a:ext cx="11640312" cy="1477328"/>
          </a:xfrm>
          <a:prstGeom prst="rect">
            <a:avLst/>
          </a:prstGeom>
          <a:noFill/>
        </p:spPr>
        <p:txBody>
          <a:bodyPr wrap="square" rtlCol="0">
            <a:spAutoFit/>
          </a:bodyPr>
          <a:lstStyle/>
          <a:p>
            <a:r>
              <a:rPr lang="en-US">
                <a:solidFill>
                  <a:schemeClr val="tx2">
                    <a:lumMod val="75000"/>
                    <a:lumOff val="25000"/>
                  </a:schemeClr>
                </a:solidFill>
              </a:rPr>
              <a:t>The Division of Medicaid requires providers to submit claims no later than three hundred sixty-five (365) calendar days from the date of service. </a:t>
            </a:r>
          </a:p>
          <a:p>
            <a:r>
              <a:rPr lang="en-US">
                <a:solidFill>
                  <a:schemeClr val="tx2">
                    <a:lumMod val="75000"/>
                    <a:lumOff val="25000"/>
                  </a:schemeClr>
                </a:solidFill>
              </a:rPr>
              <a:t>The Division of Medicaid has three hundred sixty-five (365) calendar days from the date of receipt to process all claims.</a:t>
            </a:r>
          </a:p>
          <a:p>
            <a:endParaRPr lang="en-US"/>
          </a:p>
        </p:txBody>
      </p:sp>
    </p:spTree>
  </p:cSld>
  <p:clrMapOvr>
    <a:masterClrMapping/>
  </p:clrMapOvr>
  <mc:AlternateContent xmlns:mc="http://schemas.openxmlformats.org/markup-compatibility/2006" xmlns:p14="http://schemas.microsoft.com/office/powerpoint/2010/main">
    <mc:Choice Requires="p14">
      <p:transition spd="slow" p14:dur="1500">
        <p:push dir="u"/>
      </p:transition>
    </mc:Choice>
    <mc:Fallback xmlns="">
      <p:transition spd="slow">
        <p:push dir="u"/>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7" grpId="0" animBg="1"/>
      <p:bldP spid="7" grpId="1"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39032-E59A-4CCE-F135-AE9E0BE603AB}"/>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1456AAEE-D0B8-5758-08F0-B467F8CF3DC5}"/>
              </a:ext>
            </a:extLst>
          </p:cNvPr>
          <p:cNvGrpSpPr/>
          <p:nvPr/>
        </p:nvGrpSpPr>
        <p:grpSpPr>
          <a:xfrm>
            <a:off x="6445881" y="1332612"/>
            <a:ext cx="4998295" cy="3802992"/>
            <a:chOff x="6445881" y="1733512"/>
            <a:chExt cx="4998295" cy="3802992"/>
          </a:xfrm>
        </p:grpSpPr>
        <p:sp>
          <p:nvSpPr>
            <p:cNvPr id="7" name="Freeform: Shape 6">
              <a:extLst>
                <a:ext uri="{FF2B5EF4-FFF2-40B4-BE49-F238E27FC236}">
                  <a16:creationId xmlns:a16="http://schemas.microsoft.com/office/drawing/2014/main" id="{DC613D97-C556-F573-9B8B-E07A45C80882}"/>
                </a:ext>
              </a:extLst>
            </p:cNvPr>
            <p:cNvSpPr/>
            <p:nvPr/>
          </p:nvSpPr>
          <p:spPr>
            <a:xfrm>
              <a:off x="6445881" y="1733512"/>
              <a:ext cx="4998295" cy="1048715"/>
            </a:xfrm>
            <a:custGeom>
              <a:avLst/>
              <a:gdLst>
                <a:gd name="connsiteX0" fmla="*/ 0 w 3599565"/>
                <a:gd name="connsiteY0" fmla="*/ 0 h 674961"/>
                <a:gd name="connsiteX1" fmla="*/ 3599565 w 3599565"/>
                <a:gd name="connsiteY1" fmla="*/ 0 h 674961"/>
                <a:gd name="connsiteX2" fmla="*/ 3599565 w 3599565"/>
                <a:gd name="connsiteY2" fmla="*/ 674961 h 674961"/>
                <a:gd name="connsiteX3" fmla="*/ 0 w 3599565"/>
                <a:gd name="connsiteY3" fmla="*/ 674961 h 674961"/>
                <a:gd name="connsiteX4" fmla="*/ 0 w 3599565"/>
                <a:gd name="connsiteY4" fmla="*/ 0 h 674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9565" h="674961">
                  <a:moveTo>
                    <a:pt x="0" y="0"/>
                  </a:moveTo>
                  <a:lnTo>
                    <a:pt x="3599565" y="0"/>
                  </a:lnTo>
                  <a:lnTo>
                    <a:pt x="3599565" y="674961"/>
                  </a:lnTo>
                  <a:lnTo>
                    <a:pt x="0" y="674961"/>
                  </a:lnTo>
                  <a:lnTo>
                    <a:pt x="0" y="0"/>
                  </a:lnTo>
                  <a:close/>
                </a:path>
              </a:pathLst>
            </a:custGeom>
            <a:solidFill>
              <a:schemeClr val="tx2">
                <a:lumMod val="75000"/>
                <a:lumOff val="25000"/>
              </a:schemeClr>
            </a:solidFill>
            <a:scene3d>
              <a:camera prst="orthographicFront"/>
              <a:lightRig rig="threePt" dir="t">
                <a:rot lat="0" lon="0" rev="7500000"/>
              </a:lightRig>
            </a:scene3d>
            <a:sp3d prstMaterial="plastic">
              <a:bevelT w="127000" h="25400" prst="relaxedInset"/>
            </a:sp3d>
          </p:spPr>
          <p:style>
            <a:lnRef idx="0">
              <a:schemeClr val="accent4">
                <a:hueOff val="3299968"/>
                <a:satOff val="-14601"/>
                <a:lumOff val="-2452"/>
                <a:alphaOff val="0"/>
              </a:schemeClr>
            </a:lnRef>
            <a:fillRef idx="3">
              <a:schemeClr val="accent4">
                <a:hueOff val="3299968"/>
                <a:satOff val="-14601"/>
                <a:lumOff val="-2452"/>
                <a:alphaOff val="0"/>
              </a:schemeClr>
            </a:fillRef>
            <a:effectRef idx="2">
              <a:schemeClr val="accent4">
                <a:hueOff val="3299968"/>
                <a:satOff val="-14601"/>
                <a:lumOff val="-2452"/>
                <a:alphaOff val="0"/>
              </a:schemeClr>
            </a:effectRef>
            <a:fontRef idx="minor">
              <a:schemeClr val="lt1"/>
            </a:fontRef>
          </p:style>
          <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2800" b="1"/>
                <a:t>Personal Care Services (PCS) &amp; In-Home Respite (IHR)</a:t>
              </a:r>
              <a:endParaRPr lang="en-US" sz="2800" b="1" kern="1200"/>
            </a:p>
          </p:txBody>
        </p:sp>
        <p:sp>
          <p:nvSpPr>
            <p:cNvPr id="11" name="Freeform: Shape 10">
              <a:extLst>
                <a:ext uri="{FF2B5EF4-FFF2-40B4-BE49-F238E27FC236}">
                  <a16:creationId xmlns:a16="http://schemas.microsoft.com/office/drawing/2014/main" id="{03FCDB32-1735-8003-D776-2A0D442E8365}"/>
                </a:ext>
              </a:extLst>
            </p:cNvPr>
            <p:cNvSpPr/>
            <p:nvPr/>
          </p:nvSpPr>
          <p:spPr>
            <a:xfrm>
              <a:off x="6445881" y="2782227"/>
              <a:ext cx="4998295" cy="2754277"/>
            </a:xfrm>
            <a:custGeom>
              <a:avLst/>
              <a:gdLst>
                <a:gd name="connsiteX0" fmla="*/ 0 w 3599565"/>
                <a:gd name="connsiteY0" fmla="*/ 0 h 3074400"/>
                <a:gd name="connsiteX1" fmla="*/ 3599565 w 3599565"/>
                <a:gd name="connsiteY1" fmla="*/ 0 h 3074400"/>
                <a:gd name="connsiteX2" fmla="*/ 3599565 w 3599565"/>
                <a:gd name="connsiteY2" fmla="*/ 3074400 h 3074400"/>
                <a:gd name="connsiteX3" fmla="*/ 0 w 3599565"/>
                <a:gd name="connsiteY3" fmla="*/ 3074400 h 3074400"/>
                <a:gd name="connsiteX4" fmla="*/ 0 w 3599565"/>
                <a:gd name="connsiteY4" fmla="*/ 0 h 307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9565" h="3074400">
                  <a:moveTo>
                    <a:pt x="0" y="0"/>
                  </a:moveTo>
                  <a:lnTo>
                    <a:pt x="3599565" y="0"/>
                  </a:lnTo>
                  <a:lnTo>
                    <a:pt x="3599565" y="3074400"/>
                  </a:lnTo>
                  <a:lnTo>
                    <a:pt x="0" y="3074400"/>
                  </a:lnTo>
                  <a:lnTo>
                    <a:pt x="0" y="0"/>
                  </a:lnTo>
                  <a:close/>
                </a:path>
              </a:pathLst>
            </a:custGeom>
            <a:solidFill>
              <a:srgbClr val="2A7BC4">
                <a:alpha val="90000"/>
              </a:srgbClr>
            </a:solidFill>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4">
                <a:tint val="40000"/>
                <a:alpha val="90000"/>
                <a:hueOff val="3079768"/>
                <a:satOff val="-15334"/>
                <a:lumOff val="-1455"/>
                <a:alphaOff val="0"/>
              </a:schemeClr>
            </a:lnRef>
            <a:fillRef idx="1">
              <a:schemeClr val="accent4">
                <a:tint val="40000"/>
                <a:alpha val="90000"/>
                <a:hueOff val="3079768"/>
                <a:satOff val="-15334"/>
                <a:lumOff val="-1455"/>
                <a:alphaOff val="0"/>
              </a:schemeClr>
            </a:fillRef>
            <a:effectRef idx="2">
              <a:schemeClr val="accent4">
                <a:tint val="40000"/>
                <a:alpha val="90000"/>
                <a:hueOff val="3079768"/>
                <a:satOff val="-15334"/>
                <a:lumOff val="-1455"/>
                <a:alphaOff val="0"/>
              </a:schemeClr>
            </a:effectRef>
            <a:fontRef idx="minor">
              <a:schemeClr val="dk1">
                <a:hueOff val="0"/>
                <a:satOff val="0"/>
                <a:lumOff val="0"/>
                <a:alphaOff val="0"/>
              </a:schemeClr>
            </a:fontRef>
          </p:style>
          <p:txBody>
            <a:bodyPr spcFirstLastPara="0" vert="horz" wrap="square" lIns="85344" tIns="85344" rIns="113792" bIns="128016" numCol="1" spcCol="1270" anchor="t" anchorCtr="0">
              <a:noAutofit/>
            </a:bodyPr>
            <a:lstStyle/>
            <a:p>
              <a:pPr lvl="1" indent="-457200" algn="l" defTabSz="711200">
                <a:lnSpc>
                  <a:spcPct val="90000"/>
                </a:lnSpc>
                <a:spcBef>
                  <a:spcPct val="0"/>
                </a:spcBef>
                <a:spcAft>
                  <a:spcPct val="15000"/>
                </a:spcAft>
                <a:buFont typeface="Wingdings" panose="05000000000000000000" pitchFamily="2" charset="2"/>
                <a:buChar char="ü"/>
              </a:pPr>
              <a:r>
                <a:rPr lang="en-US" sz="2800" b="1">
                  <a:solidFill>
                    <a:schemeClr val="bg1"/>
                  </a:solidFill>
                </a:rPr>
                <a:t>Services are billed weekly</a:t>
              </a:r>
            </a:p>
            <a:p>
              <a:pPr lvl="1" indent="-457200" algn="l" defTabSz="711200">
                <a:lnSpc>
                  <a:spcPct val="90000"/>
                </a:lnSpc>
                <a:spcBef>
                  <a:spcPct val="0"/>
                </a:spcBef>
                <a:spcAft>
                  <a:spcPct val="15000"/>
                </a:spcAft>
                <a:buFont typeface="Wingdings" panose="05000000000000000000" pitchFamily="2" charset="2"/>
                <a:buChar char="ü"/>
              </a:pPr>
              <a:endParaRPr lang="en-US" sz="2800" b="1">
                <a:solidFill>
                  <a:schemeClr val="bg1"/>
                </a:solidFill>
              </a:endParaRPr>
            </a:p>
            <a:p>
              <a:pPr lvl="1" indent="-457200" algn="l" defTabSz="711200">
                <a:lnSpc>
                  <a:spcPct val="90000"/>
                </a:lnSpc>
                <a:spcBef>
                  <a:spcPct val="0"/>
                </a:spcBef>
                <a:spcAft>
                  <a:spcPct val="15000"/>
                </a:spcAft>
                <a:buFont typeface="Wingdings" panose="05000000000000000000" pitchFamily="2" charset="2"/>
                <a:buChar char="ü"/>
              </a:pPr>
              <a:r>
                <a:rPr lang="en-US" sz="2800" b="1" kern="1200">
                  <a:solidFill>
                    <a:schemeClr val="bg1"/>
                  </a:solidFill>
                </a:rPr>
                <a:t>Documentation </a:t>
              </a:r>
              <a:r>
                <a:rPr lang="en-US" sz="2800" b="1">
                  <a:solidFill>
                    <a:schemeClr val="bg1"/>
                  </a:solidFill>
                </a:rPr>
                <a:t>required to substantiate claims</a:t>
              </a:r>
            </a:p>
            <a:p>
              <a:pPr marL="0" lvl="1" algn="l" defTabSz="711200">
                <a:lnSpc>
                  <a:spcPct val="90000"/>
                </a:lnSpc>
                <a:spcBef>
                  <a:spcPct val="0"/>
                </a:spcBef>
                <a:spcAft>
                  <a:spcPct val="15000"/>
                </a:spcAft>
              </a:pPr>
              <a:endParaRPr lang="en-US" sz="2800" b="1">
                <a:solidFill>
                  <a:schemeClr val="bg1"/>
                </a:solidFill>
              </a:endParaRPr>
            </a:p>
            <a:p>
              <a:pPr lvl="1" indent="-457200" algn="l" defTabSz="711200">
                <a:lnSpc>
                  <a:spcPct val="90000"/>
                </a:lnSpc>
                <a:spcBef>
                  <a:spcPct val="0"/>
                </a:spcBef>
                <a:spcAft>
                  <a:spcPct val="15000"/>
                </a:spcAft>
                <a:buFont typeface="Wingdings" panose="05000000000000000000" pitchFamily="2" charset="2"/>
                <a:buChar char="ü"/>
              </a:pPr>
              <a:r>
                <a:rPr lang="en-US" sz="2800" b="1" kern="1200">
                  <a:solidFill>
                    <a:schemeClr val="bg1"/>
                  </a:solidFill>
                </a:rPr>
                <a:t>EVV use required</a:t>
              </a:r>
            </a:p>
          </p:txBody>
        </p:sp>
      </p:grpSp>
      <p:sp>
        <p:nvSpPr>
          <p:cNvPr id="2" name="Slide Number Placeholder 1">
            <a:extLst>
              <a:ext uri="{FF2B5EF4-FFF2-40B4-BE49-F238E27FC236}">
                <a16:creationId xmlns:a16="http://schemas.microsoft.com/office/drawing/2014/main" id="{41A6CE4C-D87A-4947-D75E-255797CFCED4}"/>
              </a:ext>
            </a:extLst>
          </p:cNvPr>
          <p:cNvSpPr>
            <a:spLocks noGrp="1"/>
          </p:cNvSpPr>
          <p:nvPr>
            <p:ph type="sldNum" sz="quarter" idx="12"/>
          </p:nvPr>
        </p:nvSpPr>
        <p:spPr/>
        <p:txBody>
          <a:bodyPr/>
          <a:lstStyle/>
          <a:p>
            <a:fld id="{48FD3572-B86B-4083-B953-5D27BE9E57C8}" type="slidenum">
              <a:rPr lang="en-US" smtClean="0"/>
              <a:t>63</a:t>
            </a:fld>
            <a:endParaRPr lang="en-US"/>
          </a:p>
        </p:txBody>
      </p:sp>
      <p:sp>
        <p:nvSpPr>
          <p:cNvPr id="3" name="TextBox 2">
            <a:extLst>
              <a:ext uri="{FF2B5EF4-FFF2-40B4-BE49-F238E27FC236}">
                <a16:creationId xmlns:a16="http://schemas.microsoft.com/office/drawing/2014/main" id="{E22C7FA2-E16A-BBE3-9E7A-6AA9CAB28262}"/>
              </a:ext>
            </a:extLst>
          </p:cNvPr>
          <p:cNvSpPr txBox="1"/>
          <p:nvPr/>
        </p:nvSpPr>
        <p:spPr>
          <a:xfrm>
            <a:off x="6445881" y="347314"/>
            <a:ext cx="5084107" cy="707886"/>
          </a:xfrm>
          <a:prstGeom prst="rect">
            <a:avLst/>
          </a:prstGeom>
          <a:noFill/>
        </p:spPr>
        <p:txBody>
          <a:bodyPr wrap="square" rtlCol="0">
            <a:spAutoFit/>
            <a:scene3d>
              <a:camera prst="orthographicFront"/>
              <a:lightRig rig="threePt" dir="t"/>
            </a:scene3d>
            <a:sp3d extrusionH="57150">
              <a:bevelT w="38100" h="38100"/>
            </a:sp3d>
          </a:bodyPr>
          <a:lstStyle/>
          <a:p>
            <a:r>
              <a:rPr lang="en-US" sz="4000" b="1">
                <a:solidFill>
                  <a:srgbClr val="0070C0"/>
                </a:solidFill>
                <a:latin typeface="+mj-lt"/>
                <a:ea typeface="+mj-ea"/>
                <a:cs typeface="Times New Roman" panose="02020603050405020304" pitchFamily="18" charset="0"/>
              </a:rPr>
              <a:t>Billing Requirements</a:t>
            </a:r>
          </a:p>
        </p:txBody>
      </p:sp>
      <p:sp>
        <p:nvSpPr>
          <p:cNvPr id="8" name="TextBox 7">
            <a:extLst>
              <a:ext uri="{FF2B5EF4-FFF2-40B4-BE49-F238E27FC236}">
                <a16:creationId xmlns:a16="http://schemas.microsoft.com/office/drawing/2014/main" id="{CF78CFDF-9F3D-B833-CE7F-3A740CDFA708}"/>
              </a:ext>
            </a:extLst>
          </p:cNvPr>
          <p:cNvSpPr txBox="1"/>
          <p:nvPr/>
        </p:nvSpPr>
        <p:spPr>
          <a:xfrm>
            <a:off x="173757" y="5722654"/>
            <a:ext cx="11695155" cy="923330"/>
          </a:xfrm>
          <a:prstGeom prst="rect">
            <a:avLst/>
          </a:prstGeom>
          <a:noFill/>
        </p:spPr>
        <p:txBody>
          <a:bodyPr wrap="square">
            <a:spAutoFit/>
          </a:bodyPr>
          <a:lstStyle/>
          <a:p>
            <a:pPr algn="ctr"/>
            <a:r>
              <a:rPr lang="en-US" i="1">
                <a:solidFill>
                  <a:schemeClr val="tx2">
                    <a:lumMod val="75000"/>
                    <a:lumOff val="25000"/>
                  </a:schemeClr>
                </a:solidFill>
                <a:cs typeface="Arial"/>
              </a:rPr>
              <a:t>All waiver services require documentation, which must include signatures of the beneficiary or their caregiver and/or GPS data captured in EVV at clock-in &amp; out. Employees of the provider agency are never authorized to sign for the beneficiary.</a:t>
            </a:r>
          </a:p>
        </p:txBody>
      </p:sp>
      <p:pic>
        <p:nvPicPr>
          <p:cNvPr id="12" name="Picture 11">
            <a:extLst>
              <a:ext uri="{FF2B5EF4-FFF2-40B4-BE49-F238E27FC236}">
                <a16:creationId xmlns:a16="http://schemas.microsoft.com/office/drawing/2014/main" id="{13203992-1D27-1D81-959A-C58EF6D54B7C}"/>
              </a:ext>
            </a:extLst>
          </p:cNvPr>
          <p:cNvPicPr>
            <a:picLocks noChangeAspect="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47824" y="1332612"/>
            <a:ext cx="4720596" cy="3686308"/>
          </a:xfrm>
          <a:prstGeom prst="rect">
            <a:avLst/>
          </a:prstGeom>
        </p:spPr>
      </p:pic>
      <p:pic>
        <p:nvPicPr>
          <p:cNvPr id="14" name="Picture 2">
            <a:extLst>
              <a:ext uri="{FF2B5EF4-FFF2-40B4-BE49-F238E27FC236}">
                <a16:creationId xmlns:a16="http://schemas.microsoft.com/office/drawing/2014/main" id="{18337B5A-5538-C39C-A8BF-3ABEAD166B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749" y="93692"/>
            <a:ext cx="1104519" cy="1095642"/>
          </a:xfrm>
          <a:prstGeom prst="rect">
            <a:avLst/>
          </a:prstGeom>
          <a:noFill/>
          <a:extLst>
            <a:ext uri="{909E8E84-426E-40DD-AFC4-6F175D3DCCD1}">
              <a14:hiddenFill xmlns:a14="http://schemas.microsoft.com/office/drawing/2010/main">
                <a:solidFill>
                  <a:srgbClr val="FFFFFF"/>
                </a:solidFill>
              </a14:hiddenFill>
            </a:ext>
          </a:extLst>
        </p:spPr>
      </p:pic>
      <p:sp>
        <p:nvSpPr>
          <p:cNvPr id="5" name="Date Placeholder 4">
            <a:extLst>
              <a:ext uri="{FF2B5EF4-FFF2-40B4-BE49-F238E27FC236}">
                <a16:creationId xmlns:a16="http://schemas.microsoft.com/office/drawing/2014/main" id="{22349495-A188-C5C9-86AB-4DBFF52AA43A}"/>
              </a:ext>
            </a:extLst>
          </p:cNvPr>
          <p:cNvSpPr>
            <a:spLocks noGrp="1"/>
          </p:cNvSpPr>
          <p:nvPr>
            <p:ph type="dt" sz="half" idx="10"/>
          </p:nvPr>
        </p:nvSpPr>
        <p:spPr/>
        <p:txBody>
          <a:bodyPr/>
          <a:lstStyle/>
          <a:p>
            <a:r>
              <a:rPr lang="en-US"/>
              <a:t>7/21/2026</a:t>
            </a:r>
          </a:p>
        </p:txBody>
      </p:sp>
    </p:spTree>
    <p:extLst>
      <p:ext uri="{BB962C8B-B14F-4D97-AF65-F5344CB8AC3E}">
        <p14:creationId xmlns:p14="http://schemas.microsoft.com/office/powerpoint/2010/main" val="2378542392"/>
      </p:ext>
    </p:extLst>
  </p:cSld>
  <p:clrMapOvr>
    <a:masterClrMapping/>
  </p:clrMapOvr>
  <mc:AlternateContent xmlns:mc="http://schemas.openxmlformats.org/markup-compatibility/2006" xmlns:p14="http://schemas.microsoft.com/office/powerpoint/2010/main">
    <mc:Choice Requires="p14">
      <p:transition spd="slow" p14:dur="1500">
        <p:push dir="u"/>
      </p:transition>
    </mc:Choice>
    <mc:Fallback xmlns="">
      <p:transition spd="slow">
        <p:push dir="u"/>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D99AC-DC56-53C6-BEAD-053EE18975D8}"/>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2D47177D-B52E-0679-C133-DDD77EE2631F}"/>
              </a:ext>
            </a:extLst>
          </p:cNvPr>
          <p:cNvGrpSpPr/>
          <p:nvPr/>
        </p:nvGrpSpPr>
        <p:grpSpPr>
          <a:xfrm>
            <a:off x="2805007" y="1090368"/>
            <a:ext cx="9037754" cy="5506268"/>
            <a:chOff x="6530474" y="1733513"/>
            <a:chExt cx="4913702" cy="3802991"/>
          </a:xfrm>
        </p:grpSpPr>
        <p:sp>
          <p:nvSpPr>
            <p:cNvPr id="7" name="Freeform: Shape 6">
              <a:extLst>
                <a:ext uri="{FF2B5EF4-FFF2-40B4-BE49-F238E27FC236}">
                  <a16:creationId xmlns:a16="http://schemas.microsoft.com/office/drawing/2014/main" id="{56EE4071-7F51-CCE4-4BB3-4635506F1945}"/>
                </a:ext>
              </a:extLst>
            </p:cNvPr>
            <p:cNvSpPr/>
            <p:nvPr/>
          </p:nvSpPr>
          <p:spPr>
            <a:xfrm>
              <a:off x="6530474" y="1733513"/>
              <a:ext cx="4913702" cy="829406"/>
            </a:xfrm>
            <a:custGeom>
              <a:avLst/>
              <a:gdLst>
                <a:gd name="connsiteX0" fmla="*/ 0 w 3599565"/>
                <a:gd name="connsiteY0" fmla="*/ 0 h 674961"/>
                <a:gd name="connsiteX1" fmla="*/ 3599565 w 3599565"/>
                <a:gd name="connsiteY1" fmla="*/ 0 h 674961"/>
                <a:gd name="connsiteX2" fmla="*/ 3599565 w 3599565"/>
                <a:gd name="connsiteY2" fmla="*/ 674961 h 674961"/>
                <a:gd name="connsiteX3" fmla="*/ 0 w 3599565"/>
                <a:gd name="connsiteY3" fmla="*/ 674961 h 674961"/>
                <a:gd name="connsiteX4" fmla="*/ 0 w 3599565"/>
                <a:gd name="connsiteY4" fmla="*/ 0 h 674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9565" h="674961">
                  <a:moveTo>
                    <a:pt x="0" y="0"/>
                  </a:moveTo>
                  <a:lnTo>
                    <a:pt x="3599565" y="0"/>
                  </a:lnTo>
                  <a:lnTo>
                    <a:pt x="3599565" y="674961"/>
                  </a:lnTo>
                  <a:lnTo>
                    <a:pt x="0" y="674961"/>
                  </a:lnTo>
                  <a:lnTo>
                    <a:pt x="0" y="0"/>
                  </a:lnTo>
                  <a:close/>
                </a:path>
              </a:pathLst>
            </a:custGeom>
            <a:solidFill>
              <a:schemeClr val="tx2">
                <a:lumMod val="75000"/>
                <a:lumOff val="25000"/>
              </a:schemeClr>
            </a:solidFill>
            <a:scene3d>
              <a:camera prst="orthographicFront"/>
              <a:lightRig rig="threePt" dir="t">
                <a:rot lat="0" lon="0" rev="7500000"/>
              </a:lightRig>
            </a:scene3d>
            <a:sp3d prstMaterial="plastic">
              <a:bevelT w="127000" h="25400" prst="relaxedInset"/>
            </a:sp3d>
          </p:spPr>
          <p:style>
            <a:lnRef idx="0">
              <a:schemeClr val="accent4">
                <a:hueOff val="3299968"/>
                <a:satOff val="-14601"/>
                <a:lumOff val="-2452"/>
                <a:alphaOff val="0"/>
              </a:schemeClr>
            </a:lnRef>
            <a:fillRef idx="3">
              <a:schemeClr val="accent4">
                <a:hueOff val="3299968"/>
                <a:satOff val="-14601"/>
                <a:lumOff val="-2452"/>
                <a:alphaOff val="0"/>
              </a:schemeClr>
            </a:fillRef>
            <a:effectRef idx="2">
              <a:schemeClr val="accent4">
                <a:hueOff val="3299968"/>
                <a:satOff val="-14601"/>
                <a:lumOff val="-2452"/>
                <a:alphaOff val="0"/>
              </a:schemeClr>
            </a:effectRef>
            <a:fontRef idx="minor">
              <a:schemeClr val="lt1"/>
            </a:fontRef>
          </p:style>
          <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2800" b="1"/>
                <a:t>Personal Care Services (PCS) &amp; In-Home Respite (IHR)</a:t>
              </a:r>
              <a:endParaRPr lang="en-US" sz="2800" b="1" kern="1200"/>
            </a:p>
          </p:txBody>
        </p:sp>
        <p:sp>
          <p:nvSpPr>
            <p:cNvPr id="11" name="Freeform: Shape 10">
              <a:extLst>
                <a:ext uri="{FF2B5EF4-FFF2-40B4-BE49-F238E27FC236}">
                  <a16:creationId xmlns:a16="http://schemas.microsoft.com/office/drawing/2014/main" id="{590220DB-F743-9801-4318-78E34F056B23}"/>
                </a:ext>
              </a:extLst>
            </p:cNvPr>
            <p:cNvSpPr/>
            <p:nvPr/>
          </p:nvSpPr>
          <p:spPr>
            <a:xfrm>
              <a:off x="6530474" y="2562919"/>
              <a:ext cx="4913702" cy="2973585"/>
            </a:xfrm>
            <a:custGeom>
              <a:avLst/>
              <a:gdLst>
                <a:gd name="connsiteX0" fmla="*/ 0 w 3599565"/>
                <a:gd name="connsiteY0" fmla="*/ 0 h 3074400"/>
                <a:gd name="connsiteX1" fmla="*/ 3599565 w 3599565"/>
                <a:gd name="connsiteY1" fmla="*/ 0 h 3074400"/>
                <a:gd name="connsiteX2" fmla="*/ 3599565 w 3599565"/>
                <a:gd name="connsiteY2" fmla="*/ 3074400 h 3074400"/>
                <a:gd name="connsiteX3" fmla="*/ 0 w 3599565"/>
                <a:gd name="connsiteY3" fmla="*/ 3074400 h 3074400"/>
                <a:gd name="connsiteX4" fmla="*/ 0 w 3599565"/>
                <a:gd name="connsiteY4" fmla="*/ 0 h 307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9565" h="3074400">
                  <a:moveTo>
                    <a:pt x="0" y="0"/>
                  </a:moveTo>
                  <a:lnTo>
                    <a:pt x="3599565" y="0"/>
                  </a:lnTo>
                  <a:lnTo>
                    <a:pt x="3599565" y="3074400"/>
                  </a:lnTo>
                  <a:lnTo>
                    <a:pt x="0" y="3074400"/>
                  </a:lnTo>
                  <a:lnTo>
                    <a:pt x="0" y="0"/>
                  </a:lnTo>
                  <a:close/>
                </a:path>
              </a:pathLst>
            </a:custGeom>
            <a:solidFill>
              <a:srgbClr val="2A7BC4">
                <a:alpha val="90000"/>
              </a:srgbClr>
            </a:solidFill>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p:spPr>
          <p:style>
            <a:lnRef idx="1">
              <a:schemeClr val="accent4">
                <a:tint val="40000"/>
                <a:alpha val="90000"/>
                <a:hueOff val="3079768"/>
                <a:satOff val="-15334"/>
                <a:lumOff val="-1455"/>
                <a:alphaOff val="0"/>
              </a:schemeClr>
            </a:lnRef>
            <a:fillRef idx="1">
              <a:schemeClr val="accent4">
                <a:tint val="40000"/>
                <a:alpha val="90000"/>
                <a:hueOff val="3079768"/>
                <a:satOff val="-15334"/>
                <a:lumOff val="-1455"/>
                <a:alphaOff val="0"/>
              </a:schemeClr>
            </a:fillRef>
            <a:effectRef idx="2">
              <a:schemeClr val="accent4">
                <a:tint val="40000"/>
                <a:alpha val="90000"/>
                <a:hueOff val="3079768"/>
                <a:satOff val="-15334"/>
                <a:lumOff val="-1455"/>
                <a:alphaOff val="0"/>
              </a:schemeClr>
            </a:effectRef>
            <a:fontRef idx="minor">
              <a:schemeClr val="dk1">
                <a:hueOff val="0"/>
                <a:satOff val="0"/>
                <a:lumOff val="0"/>
                <a:alphaOff val="0"/>
              </a:schemeClr>
            </a:fontRef>
          </p:style>
          <p:txBody>
            <a:bodyPr spcFirstLastPara="0" vert="horz" wrap="square" lIns="85344" tIns="85344" rIns="113792" bIns="128016" numCol="1" spcCol="1270" anchor="t" anchorCtr="0">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000" b="1">
                  <a:solidFill>
                    <a:schemeClr val="bg1"/>
                  </a:solidFill>
                </a:rPr>
                <a:t>It is the responsibility of the Medicaid provider to verify a Medicaid beneficiary’s eligibility each time the beneficiary appears for a service. Providers should not just rely on information from Case Managers. Instructions for verifying member eligibility and other insurance coverage is included in the below linked video. </a:t>
              </a:r>
              <a:r>
                <a:rPr lang="en-US" sz="2000" b="1">
                  <a:solidFill>
                    <a:schemeClr val="bg1"/>
                  </a:solidFill>
                  <a:hlinkClick r:id="rId3">
                    <a:extLst>
                      <a:ext uri="{A12FA001-AC4F-418D-AE19-62706E023703}">
                        <ahyp:hlinkClr xmlns:ahyp="http://schemas.microsoft.com/office/drawing/2018/hyperlinkcolor" val="tx"/>
                      </a:ext>
                    </a:extLst>
                  </a:hlinkClick>
                </a:rPr>
                <a:t>https://www.youtube.com/watch?v=DbQtKgLNy5M</a:t>
              </a:r>
              <a:br>
                <a:rPr lang="en-US" sz="2000" b="1">
                  <a:solidFill>
                    <a:schemeClr val="bg1"/>
                  </a:solidFill>
                </a:rPr>
              </a:br>
              <a:endParaRPr lang="en-US" sz="2000" b="1">
                <a:solidFill>
                  <a:schemeClr val="bg1"/>
                </a:solidFil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000" b="1">
                  <a:solidFill>
                    <a:schemeClr val="bg1"/>
                  </a:solidFill>
                </a:rPr>
                <a:t>Providers must review/reconcile their Remittance Advice (RA), available in MESA, with billed claims to ensure that all claims billed have been reimbursed or determine the reason for the denial. Providers should not assume that just because they received a deposit, that all claims were paid. You can access this information by following the instructions in the below linked video (beginning at minute 19:05). </a:t>
              </a:r>
              <a:r>
                <a:rPr lang="en-US" sz="2000" b="1">
                  <a:solidFill>
                    <a:schemeClr val="bg1"/>
                  </a:solidFill>
                  <a:hlinkClick r:id="rId4">
                    <a:extLst>
                      <a:ext uri="{A12FA001-AC4F-418D-AE19-62706E023703}">
                        <ahyp:hlinkClr xmlns:ahyp="http://schemas.microsoft.com/office/drawing/2018/hyperlinkcolor" val="tx"/>
                      </a:ext>
                    </a:extLst>
                  </a:hlinkClick>
                </a:rPr>
                <a:t>https://www.youtube.com/watch?v=lLeapclHFHs</a:t>
              </a:r>
              <a:endParaRPr lang="en-US" sz="2000" b="1">
                <a:solidFill>
                  <a:schemeClr val="bg1"/>
                </a:solidFill>
              </a:endParaRPr>
            </a:p>
          </p:txBody>
        </p:sp>
      </p:grpSp>
      <p:sp>
        <p:nvSpPr>
          <p:cNvPr id="2" name="Slide Number Placeholder 1">
            <a:extLst>
              <a:ext uri="{FF2B5EF4-FFF2-40B4-BE49-F238E27FC236}">
                <a16:creationId xmlns:a16="http://schemas.microsoft.com/office/drawing/2014/main" id="{0809BA73-8CE3-BC8B-D595-EC1007E9FB73}"/>
              </a:ext>
            </a:extLst>
          </p:cNvPr>
          <p:cNvSpPr>
            <a:spLocks noGrp="1"/>
          </p:cNvSpPr>
          <p:nvPr>
            <p:ph type="sldNum" sz="quarter" idx="12"/>
          </p:nvPr>
        </p:nvSpPr>
        <p:spPr/>
        <p:txBody>
          <a:bodyPr/>
          <a:lstStyle/>
          <a:p>
            <a:fld id="{48FD3572-B86B-4083-B953-5D27BE9E57C8}" type="slidenum">
              <a:rPr lang="en-US" smtClean="0"/>
              <a:t>64</a:t>
            </a:fld>
            <a:endParaRPr lang="en-US"/>
          </a:p>
        </p:txBody>
      </p:sp>
      <p:sp>
        <p:nvSpPr>
          <p:cNvPr id="3" name="TextBox 2">
            <a:extLst>
              <a:ext uri="{FF2B5EF4-FFF2-40B4-BE49-F238E27FC236}">
                <a16:creationId xmlns:a16="http://schemas.microsoft.com/office/drawing/2014/main" id="{2E898B13-D67B-1787-2017-CB81E47ADDAB}"/>
              </a:ext>
            </a:extLst>
          </p:cNvPr>
          <p:cNvSpPr txBox="1"/>
          <p:nvPr/>
        </p:nvSpPr>
        <p:spPr>
          <a:xfrm>
            <a:off x="4898093" y="287570"/>
            <a:ext cx="5084107" cy="707886"/>
          </a:xfrm>
          <a:prstGeom prst="rect">
            <a:avLst/>
          </a:prstGeom>
          <a:noFill/>
        </p:spPr>
        <p:txBody>
          <a:bodyPr wrap="square" rtlCol="0">
            <a:spAutoFit/>
            <a:scene3d>
              <a:camera prst="orthographicFront"/>
              <a:lightRig rig="threePt" dir="t"/>
            </a:scene3d>
            <a:sp3d extrusionH="57150">
              <a:bevelT w="38100" h="38100"/>
            </a:sp3d>
          </a:bodyPr>
          <a:lstStyle/>
          <a:p>
            <a:r>
              <a:rPr lang="en-US" sz="4000" b="1">
                <a:solidFill>
                  <a:srgbClr val="0070C0"/>
                </a:solidFill>
                <a:latin typeface="+mj-lt"/>
                <a:ea typeface="+mj-ea"/>
                <a:cs typeface="Times New Roman" panose="02020603050405020304" pitchFamily="18" charset="0"/>
              </a:rPr>
              <a:t>Remittance Advice</a:t>
            </a:r>
          </a:p>
        </p:txBody>
      </p:sp>
      <p:pic>
        <p:nvPicPr>
          <p:cNvPr id="14" name="Picture 2">
            <a:extLst>
              <a:ext uri="{FF2B5EF4-FFF2-40B4-BE49-F238E27FC236}">
                <a16:creationId xmlns:a16="http://schemas.microsoft.com/office/drawing/2014/main" id="{795A1AE3-FCAE-CEBE-44F6-261D05C8D4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749" y="93692"/>
            <a:ext cx="1104519" cy="1095642"/>
          </a:xfrm>
          <a:prstGeom prst="rect">
            <a:avLst/>
          </a:prstGeom>
          <a:noFill/>
          <a:extLst>
            <a:ext uri="{909E8E84-426E-40DD-AFC4-6F175D3DCCD1}">
              <a14:hiddenFill xmlns:a14="http://schemas.microsoft.com/office/drawing/2010/main">
                <a:solidFill>
                  <a:srgbClr val="FFFFFF"/>
                </a:solidFill>
              </a14:hiddenFill>
            </a:ext>
          </a:extLst>
        </p:spPr>
      </p:pic>
      <p:sp>
        <p:nvSpPr>
          <p:cNvPr id="5" name="Date Placeholder 4">
            <a:extLst>
              <a:ext uri="{FF2B5EF4-FFF2-40B4-BE49-F238E27FC236}">
                <a16:creationId xmlns:a16="http://schemas.microsoft.com/office/drawing/2014/main" id="{CAC21D3D-DFA3-6CC5-6766-C9BE3AC31B1E}"/>
              </a:ext>
            </a:extLst>
          </p:cNvPr>
          <p:cNvSpPr>
            <a:spLocks noGrp="1"/>
          </p:cNvSpPr>
          <p:nvPr>
            <p:ph type="dt" sz="half" idx="10"/>
          </p:nvPr>
        </p:nvSpPr>
        <p:spPr/>
        <p:txBody>
          <a:bodyPr/>
          <a:lstStyle/>
          <a:p>
            <a:r>
              <a:rPr lang="en-US"/>
              <a:t>7/21/2026</a:t>
            </a:r>
          </a:p>
        </p:txBody>
      </p:sp>
      <p:pic>
        <p:nvPicPr>
          <p:cNvPr id="9" name="Picture 2" descr="Registration Claim Form Document Providing Personal Stock Vector (Royalty  Free) 2658729251 | Shutterstock">
            <a:extLst>
              <a:ext uri="{FF2B5EF4-FFF2-40B4-BE49-F238E27FC236}">
                <a16:creationId xmlns:a16="http://schemas.microsoft.com/office/drawing/2014/main" id="{60209663-3A3D-E80A-18F5-984FC0176C1C}"/>
              </a:ext>
            </a:extLst>
          </p:cNvPr>
          <p:cNvPicPr>
            <a:picLocks noChangeAspect="1" noChangeArrowheads="1"/>
          </p:cNvPicPr>
          <p:nvPr/>
        </p:nvPicPr>
        <p:blipFill rotWithShape="1">
          <a:blip r:embed="rId6">
            <a:duotone>
              <a:schemeClr val="accent4">
                <a:shade val="45000"/>
                <a:satMod val="135000"/>
              </a:schemeClr>
              <a:prstClr val="white"/>
            </a:duotone>
            <a:extLst>
              <a:ext uri="{28A0092B-C50C-407E-A947-70E740481C1C}">
                <a14:useLocalDpi xmlns:a14="http://schemas.microsoft.com/office/drawing/2010/main" val="0"/>
              </a:ext>
            </a:extLst>
          </a:blip>
          <a:srcRect l="4299" t="4832" r="4222" b="14018"/>
          <a:stretch>
            <a:fillRect/>
          </a:stretch>
        </p:blipFill>
        <p:spPr bwMode="auto">
          <a:xfrm>
            <a:off x="0" y="2701817"/>
            <a:ext cx="2805008" cy="214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7548871"/>
      </p:ext>
    </p:extLst>
  </p:cSld>
  <p:clrMapOvr>
    <a:masterClrMapping/>
  </p:clrMapOvr>
  <mc:AlternateContent xmlns:mc="http://schemas.openxmlformats.org/markup-compatibility/2006" xmlns:p14="http://schemas.microsoft.com/office/powerpoint/2010/main">
    <mc:Choice Requires="p14">
      <p:transition spd="slow" p14:dur="1500">
        <p:push dir="u"/>
      </p:transition>
    </mc:Choice>
    <mc:Fallback xmlns="">
      <p:transition spd="slow">
        <p:push dir="u"/>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Content Placeholder 23">
            <a:extLst>
              <a:ext uri="{FF2B5EF4-FFF2-40B4-BE49-F238E27FC236}">
                <a16:creationId xmlns:a16="http://schemas.microsoft.com/office/drawing/2014/main" id="{5808C085-DF36-3F90-E9A8-E197275DEDB4}"/>
              </a:ext>
            </a:extLst>
          </p:cNvPr>
          <p:cNvPicPr>
            <a:picLocks noGrp="1" noChangeAspect="1"/>
          </p:cNvPicPr>
          <p:nvPr>
            <p:ph sz="half" idx="2"/>
          </p:nvPr>
        </p:nvPicPr>
        <p:blipFill>
          <a:blip r:embed="rId3"/>
          <a:stretch>
            <a:fillRect/>
          </a:stretch>
        </p:blipFill>
        <p:spPr>
          <a:xfrm>
            <a:off x="8607252" y="1652223"/>
            <a:ext cx="3586034" cy="3544845"/>
          </a:xfrm>
          <a:prstGeom prst="rect">
            <a:avLst/>
          </a:prstGeom>
        </p:spPr>
      </p:pic>
      <p:sp>
        <p:nvSpPr>
          <p:cNvPr id="2" name="Title 1">
            <a:extLst>
              <a:ext uri="{FF2B5EF4-FFF2-40B4-BE49-F238E27FC236}">
                <a16:creationId xmlns:a16="http://schemas.microsoft.com/office/drawing/2014/main" id="{CA12346C-D289-DE30-199B-0B9EBE226268}"/>
              </a:ext>
            </a:extLst>
          </p:cNvPr>
          <p:cNvSpPr>
            <a:spLocks noGrp="1"/>
          </p:cNvSpPr>
          <p:nvPr>
            <p:ph type="title"/>
          </p:nvPr>
        </p:nvSpPr>
        <p:spPr>
          <a:xfrm>
            <a:off x="3752069" y="9838"/>
            <a:ext cx="4473850" cy="1036955"/>
          </a:xfrm>
          <a:scene3d>
            <a:camera prst="orthographicFront"/>
            <a:lightRig rig="threePt" dir="t"/>
          </a:scene3d>
          <a:sp3d>
            <a:bevelT/>
          </a:sp3d>
        </p:spPr>
        <p:txBody>
          <a:bodyPr>
            <a:normAutofit/>
            <a:sp3d extrusionH="57150">
              <a:bevelT w="38100" h="38100"/>
            </a:sp3d>
          </a:bodyPr>
          <a:lstStyle/>
          <a:p>
            <a:pPr algn="ctr"/>
            <a:r>
              <a:rPr lang="en-US" sz="4000" b="1">
                <a:solidFill>
                  <a:srgbClr val="0070C0"/>
                </a:solidFill>
                <a:ea typeface="+mn-ea"/>
                <a:cs typeface="Times New Roman" panose="02020603050405020304" pitchFamily="18" charset="0"/>
              </a:rPr>
              <a:t>Contact Updates </a:t>
            </a:r>
          </a:p>
        </p:txBody>
      </p:sp>
      <p:grpSp>
        <p:nvGrpSpPr>
          <p:cNvPr id="3" name="Group 2">
            <a:extLst>
              <a:ext uri="{FF2B5EF4-FFF2-40B4-BE49-F238E27FC236}">
                <a16:creationId xmlns:a16="http://schemas.microsoft.com/office/drawing/2014/main" id="{0F4E8D44-3904-3678-032B-0499DF65BC53}"/>
              </a:ext>
            </a:extLst>
          </p:cNvPr>
          <p:cNvGrpSpPr/>
          <p:nvPr/>
        </p:nvGrpSpPr>
        <p:grpSpPr>
          <a:xfrm>
            <a:off x="209602" y="937378"/>
            <a:ext cx="8041857" cy="4983244"/>
            <a:chOff x="209602" y="1294444"/>
            <a:chExt cx="6751322" cy="4399597"/>
          </a:xfrm>
        </p:grpSpPr>
        <p:sp>
          <p:nvSpPr>
            <p:cNvPr id="4" name="Rectangle: Rounded Corners 3">
              <a:extLst>
                <a:ext uri="{FF2B5EF4-FFF2-40B4-BE49-F238E27FC236}">
                  <a16:creationId xmlns:a16="http://schemas.microsoft.com/office/drawing/2014/main" id="{4EAAF3C4-386A-A08C-188A-78D6BB32FD2E}"/>
                </a:ext>
              </a:extLst>
            </p:cNvPr>
            <p:cNvSpPr/>
            <p:nvPr/>
          </p:nvSpPr>
          <p:spPr>
            <a:xfrm>
              <a:off x="209602" y="1294444"/>
              <a:ext cx="6751322" cy="1080746"/>
            </a:xfrm>
            <a:prstGeom prst="roundRect">
              <a:avLst>
                <a:gd name="adj" fmla="val 10000"/>
              </a:avLst>
            </a:prstGeom>
            <a:ln w="38100">
              <a:solidFill>
                <a:srgbClr val="002060"/>
              </a:solidFill>
            </a:ln>
          </p:spPr>
          <p:style>
            <a:lnRef idx="0">
              <a:schemeClr val="dk1">
                <a:hueOff val="0"/>
                <a:satOff val="0"/>
                <a:lumOff val="0"/>
                <a:alphaOff val="0"/>
              </a:schemeClr>
            </a:lnRef>
            <a:fillRef idx="1">
              <a:schemeClr val="accent4">
                <a:tint val="40000"/>
                <a:hueOff val="0"/>
                <a:satOff val="0"/>
                <a:lumOff val="0"/>
                <a:alphaOff val="0"/>
              </a:schemeClr>
            </a:fillRef>
            <a:effectRef idx="2">
              <a:schemeClr val="accent4">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5" name="Rectangle 4" descr="Barcode">
              <a:extLst>
                <a:ext uri="{FF2B5EF4-FFF2-40B4-BE49-F238E27FC236}">
                  <a16:creationId xmlns:a16="http://schemas.microsoft.com/office/drawing/2014/main" id="{2E5FBF04-4A11-B1CC-DF2E-C26910F9B78B}"/>
                </a:ext>
              </a:extLst>
            </p:cNvPr>
            <p:cNvSpPr/>
            <p:nvPr/>
          </p:nvSpPr>
          <p:spPr>
            <a:xfrm>
              <a:off x="399891" y="1530171"/>
              <a:ext cx="346319" cy="345981"/>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a:lstStyle/>
            <a:p>
              <a:endParaRPr lang="en-US"/>
            </a:p>
          </p:txBody>
        </p:sp>
        <p:sp>
          <p:nvSpPr>
            <p:cNvPr id="6" name="Freeform: Shape 5">
              <a:extLst>
                <a:ext uri="{FF2B5EF4-FFF2-40B4-BE49-F238E27FC236}">
                  <a16:creationId xmlns:a16="http://schemas.microsoft.com/office/drawing/2014/main" id="{4109B018-2144-F2B5-70D8-FC924AC7EFB6}"/>
                </a:ext>
              </a:extLst>
            </p:cNvPr>
            <p:cNvSpPr/>
            <p:nvPr/>
          </p:nvSpPr>
          <p:spPr>
            <a:xfrm>
              <a:off x="907434" y="1304039"/>
              <a:ext cx="5738508" cy="989854"/>
            </a:xfrm>
            <a:custGeom>
              <a:avLst/>
              <a:gdLst>
                <a:gd name="connsiteX0" fmla="*/ 0 w 5738508"/>
                <a:gd name="connsiteY0" fmla="*/ 0 h 989854"/>
                <a:gd name="connsiteX1" fmla="*/ 5738508 w 5738508"/>
                <a:gd name="connsiteY1" fmla="*/ 0 h 989854"/>
                <a:gd name="connsiteX2" fmla="*/ 5738508 w 5738508"/>
                <a:gd name="connsiteY2" fmla="*/ 989854 h 989854"/>
                <a:gd name="connsiteX3" fmla="*/ 0 w 5738508"/>
                <a:gd name="connsiteY3" fmla="*/ 989854 h 989854"/>
                <a:gd name="connsiteX4" fmla="*/ 0 w 5738508"/>
                <a:gd name="connsiteY4" fmla="*/ 0 h 989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38508" h="989854">
                  <a:moveTo>
                    <a:pt x="0" y="0"/>
                  </a:moveTo>
                  <a:lnTo>
                    <a:pt x="5738508" y="0"/>
                  </a:lnTo>
                  <a:lnTo>
                    <a:pt x="5738508" y="989854"/>
                  </a:lnTo>
                  <a:lnTo>
                    <a:pt x="0" y="9898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4760" tIns="104760" rIns="104760" bIns="104760" numCol="1" spcCol="1270" anchor="ctr" anchorCtr="0">
              <a:noAutofit/>
            </a:bodyPr>
            <a:lstStyle/>
            <a:p>
              <a:pPr marL="0" lvl="0" indent="0" algn="l" defTabSz="711200">
                <a:lnSpc>
                  <a:spcPct val="100000"/>
                </a:lnSpc>
                <a:spcBef>
                  <a:spcPct val="0"/>
                </a:spcBef>
                <a:spcAft>
                  <a:spcPct val="35000"/>
                </a:spcAft>
                <a:buNone/>
              </a:pPr>
              <a:r>
                <a:rPr lang="en-US" b="1" kern="1200">
                  <a:solidFill>
                    <a:srgbClr val="002060"/>
                  </a:solidFill>
                </a:rPr>
                <a:t>LTSS is now utilizing SmartSheets to gather Contact Updates from PCS-IHR Providers. You can scan the QR code and fill out the form to ensure our office has the most current information for your agency. </a:t>
              </a:r>
            </a:p>
          </p:txBody>
        </p:sp>
        <p:sp>
          <p:nvSpPr>
            <p:cNvPr id="11" name="Rectangle: Rounded Corners 10">
              <a:extLst>
                <a:ext uri="{FF2B5EF4-FFF2-40B4-BE49-F238E27FC236}">
                  <a16:creationId xmlns:a16="http://schemas.microsoft.com/office/drawing/2014/main" id="{6214A955-6E76-E1E2-49E4-204DB0EB1F55}"/>
                </a:ext>
              </a:extLst>
            </p:cNvPr>
            <p:cNvSpPr/>
            <p:nvPr/>
          </p:nvSpPr>
          <p:spPr>
            <a:xfrm>
              <a:off x="209602" y="2532034"/>
              <a:ext cx="6751322" cy="1244714"/>
            </a:xfrm>
            <a:prstGeom prst="roundRect">
              <a:avLst>
                <a:gd name="adj" fmla="val 10000"/>
              </a:avLst>
            </a:prstGeom>
            <a:ln w="38100">
              <a:solidFill>
                <a:srgbClr val="002060"/>
              </a:solidFill>
            </a:ln>
          </p:spPr>
          <p:style>
            <a:lnRef idx="0">
              <a:schemeClr val="dk1">
                <a:hueOff val="0"/>
                <a:satOff val="0"/>
                <a:lumOff val="0"/>
                <a:alphaOff val="0"/>
              </a:schemeClr>
            </a:lnRef>
            <a:fillRef idx="1">
              <a:schemeClr val="accent4">
                <a:tint val="40000"/>
                <a:hueOff val="0"/>
                <a:satOff val="0"/>
                <a:lumOff val="0"/>
                <a:alphaOff val="0"/>
              </a:schemeClr>
            </a:fillRef>
            <a:effectRef idx="2">
              <a:schemeClr val="accent4">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2" name="Rectangle 11" descr="Daily Calendar">
              <a:extLst>
                <a:ext uri="{FF2B5EF4-FFF2-40B4-BE49-F238E27FC236}">
                  <a16:creationId xmlns:a16="http://schemas.microsoft.com/office/drawing/2014/main" id="{EDE53A95-8840-870D-174C-94EDB44A01D3}"/>
                </a:ext>
              </a:extLst>
            </p:cNvPr>
            <p:cNvSpPr/>
            <p:nvPr/>
          </p:nvSpPr>
          <p:spPr>
            <a:xfrm>
              <a:off x="399891" y="2822506"/>
              <a:ext cx="346319" cy="345981"/>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p:spPr>
          <p:style>
            <a:lnRef idx="0">
              <a:schemeClr val="lt1">
                <a:hueOff val="0"/>
                <a:satOff val="0"/>
                <a:lumOff val="0"/>
                <a:alphaOff val="0"/>
              </a:schemeClr>
            </a:lnRef>
            <a:fillRef idx="3">
              <a:scrgbClr r="0" g="0" b="0"/>
            </a:fillRef>
            <a:effectRef idx="2">
              <a:schemeClr val="accent4">
                <a:hueOff val="2199979"/>
                <a:satOff val="-9734"/>
                <a:lumOff val="-1634"/>
                <a:alphaOff val="0"/>
              </a:schemeClr>
            </a:effectRef>
            <a:fontRef idx="minor">
              <a:schemeClr val="lt1"/>
            </a:fontRef>
          </p:style>
          <p:txBody>
            <a:bodyPr/>
            <a:lstStyle/>
            <a:p>
              <a:endParaRPr lang="en-US"/>
            </a:p>
          </p:txBody>
        </p:sp>
        <p:sp>
          <p:nvSpPr>
            <p:cNvPr id="13" name="Freeform: Shape 12">
              <a:extLst>
                <a:ext uri="{FF2B5EF4-FFF2-40B4-BE49-F238E27FC236}">
                  <a16:creationId xmlns:a16="http://schemas.microsoft.com/office/drawing/2014/main" id="{83267C45-B279-94E6-2FE1-7E881E5BBB3A}"/>
                </a:ext>
              </a:extLst>
            </p:cNvPr>
            <p:cNvSpPr/>
            <p:nvPr/>
          </p:nvSpPr>
          <p:spPr>
            <a:xfrm>
              <a:off x="907434" y="2673560"/>
              <a:ext cx="5952259" cy="989854"/>
            </a:xfrm>
            <a:custGeom>
              <a:avLst/>
              <a:gdLst>
                <a:gd name="connsiteX0" fmla="*/ 0 w 5825418"/>
                <a:gd name="connsiteY0" fmla="*/ 0 h 989854"/>
                <a:gd name="connsiteX1" fmla="*/ 5825418 w 5825418"/>
                <a:gd name="connsiteY1" fmla="*/ 0 h 989854"/>
                <a:gd name="connsiteX2" fmla="*/ 5825418 w 5825418"/>
                <a:gd name="connsiteY2" fmla="*/ 989854 h 989854"/>
                <a:gd name="connsiteX3" fmla="*/ 0 w 5825418"/>
                <a:gd name="connsiteY3" fmla="*/ 989854 h 989854"/>
                <a:gd name="connsiteX4" fmla="*/ 0 w 5825418"/>
                <a:gd name="connsiteY4" fmla="*/ 0 h 989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5418" h="989854">
                  <a:moveTo>
                    <a:pt x="0" y="0"/>
                  </a:moveTo>
                  <a:lnTo>
                    <a:pt x="5825418" y="0"/>
                  </a:lnTo>
                  <a:lnTo>
                    <a:pt x="5825418" y="989854"/>
                  </a:lnTo>
                  <a:lnTo>
                    <a:pt x="0" y="9898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4760" tIns="104760" rIns="104760" bIns="104760" numCol="1" spcCol="1270" anchor="ctr" anchorCtr="0">
              <a:noAutofit/>
            </a:bodyPr>
            <a:lstStyle/>
            <a:p>
              <a:pPr marL="0" lvl="0" indent="0" algn="l" defTabSz="711200">
                <a:lnSpc>
                  <a:spcPct val="100000"/>
                </a:lnSpc>
                <a:spcBef>
                  <a:spcPct val="0"/>
                </a:spcBef>
                <a:spcAft>
                  <a:spcPct val="35000"/>
                </a:spcAft>
                <a:buNone/>
              </a:pPr>
              <a:r>
                <a:rPr lang="en-US" b="1" kern="1200">
                  <a:solidFill>
                    <a:srgbClr val="002060"/>
                  </a:solidFill>
                </a:rPr>
                <a:t>Providers are required to report changes in contact information, administrative staffing, ownership and licensure within ten (10) calendar days to the Division of Medicaid. You may also use the SmartSheet to report such changes.</a:t>
              </a:r>
            </a:p>
          </p:txBody>
        </p:sp>
        <p:sp>
          <p:nvSpPr>
            <p:cNvPr id="15" name="Rectangle: Rounded Corners 14">
              <a:extLst>
                <a:ext uri="{FF2B5EF4-FFF2-40B4-BE49-F238E27FC236}">
                  <a16:creationId xmlns:a16="http://schemas.microsoft.com/office/drawing/2014/main" id="{77F22DE2-037D-19AE-D8B5-9E2153C4031D}"/>
                </a:ext>
              </a:extLst>
            </p:cNvPr>
            <p:cNvSpPr/>
            <p:nvPr/>
          </p:nvSpPr>
          <p:spPr>
            <a:xfrm>
              <a:off x="209602" y="3918287"/>
              <a:ext cx="6751322" cy="989854"/>
            </a:xfrm>
            <a:prstGeom prst="roundRect">
              <a:avLst>
                <a:gd name="adj" fmla="val 10000"/>
              </a:avLst>
            </a:prstGeom>
            <a:ln w="38100">
              <a:solidFill>
                <a:srgbClr val="002060"/>
              </a:solidFill>
            </a:ln>
          </p:spPr>
          <p:style>
            <a:lnRef idx="0">
              <a:schemeClr val="dk1">
                <a:hueOff val="0"/>
                <a:satOff val="0"/>
                <a:lumOff val="0"/>
                <a:alphaOff val="0"/>
              </a:schemeClr>
            </a:lnRef>
            <a:fillRef idx="1">
              <a:schemeClr val="accent4">
                <a:tint val="40000"/>
                <a:hueOff val="0"/>
                <a:satOff val="0"/>
                <a:lumOff val="0"/>
                <a:alphaOff val="0"/>
              </a:schemeClr>
            </a:fillRef>
            <a:effectRef idx="2">
              <a:schemeClr val="accent4">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6" name="Rectangle 15" descr="Presentation with Checklist">
              <a:extLst>
                <a:ext uri="{FF2B5EF4-FFF2-40B4-BE49-F238E27FC236}">
                  <a16:creationId xmlns:a16="http://schemas.microsoft.com/office/drawing/2014/main" id="{A2922A1C-9208-BFC3-D105-97EFA06C18CE}"/>
                </a:ext>
              </a:extLst>
            </p:cNvPr>
            <p:cNvSpPr/>
            <p:nvPr/>
          </p:nvSpPr>
          <p:spPr>
            <a:xfrm>
              <a:off x="399891" y="4059825"/>
              <a:ext cx="346319" cy="345981"/>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p:spPr>
          <p:style>
            <a:lnRef idx="0">
              <a:schemeClr val="lt1">
                <a:hueOff val="0"/>
                <a:satOff val="0"/>
                <a:lumOff val="0"/>
                <a:alphaOff val="0"/>
              </a:schemeClr>
            </a:lnRef>
            <a:fillRef idx="3">
              <a:scrgbClr r="0" g="0" b="0"/>
            </a:fillRef>
            <a:effectRef idx="2">
              <a:schemeClr val="accent4">
                <a:hueOff val="4399958"/>
                <a:satOff val="-19468"/>
                <a:lumOff val="-3269"/>
                <a:alphaOff val="0"/>
              </a:schemeClr>
            </a:effectRef>
            <a:fontRef idx="minor">
              <a:schemeClr val="lt1"/>
            </a:fontRef>
          </p:style>
          <p:txBody>
            <a:bodyPr/>
            <a:lstStyle/>
            <a:p>
              <a:endParaRPr lang="en-US"/>
            </a:p>
          </p:txBody>
        </p:sp>
        <p:sp>
          <p:nvSpPr>
            <p:cNvPr id="17" name="Freeform: Shape 16">
              <a:extLst>
                <a:ext uri="{FF2B5EF4-FFF2-40B4-BE49-F238E27FC236}">
                  <a16:creationId xmlns:a16="http://schemas.microsoft.com/office/drawing/2014/main" id="{DDF3A2FC-B79E-475C-E63E-5E90A3D368FF}"/>
                </a:ext>
              </a:extLst>
            </p:cNvPr>
            <p:cNvSpPr/>
            <p:nvPr/>
          </p:nvSpPr>
          <p:spPr>
            <a:xfrm>
              <a:off x="907433" y="3933593"/>
              <a:ext cx="5952259" cy="989854"/>
            </a:xfrm>
            <a:custGeom>
              <a:avLst/>
              <a:gdLst>
                <a:gd name="connsiteX0" fmla="*/ 0 w 5825418"/>
                <a:gd name="connsiteY0" fmla="*/ 0 h 989854"/>
                <a:gd name="connsiteX1" fmla="*/ 5825418 w 5825418"/>
                <a:gd name="connsiteY1" fmla="*/ 0 h 989854"/>
                <a:gd name="connsiteX2" fmla="*/ 5825418 w 5825418"/>
                <a:gd name="connsiteY2" fmla="*/ 989854 h 989854"/>
                <a:gd name="connsiteX3" fmla="*/ 0 w 5825418"/>
                <a:gd name="connsiteY3" fmla="*/ 989854 h 989854"/>
                <a:gd name="connsiteX4" fmla="*/ 0 w 5825418"/>
                <a:gd name="connsiteY4" fmla="*/ 0 h 989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5418" h="989854">
                  <a:moveTo>
                    <a:pt x="0" y="0"/>
                  </a:moveTo>
                  <a:lnTo>
                    <a:pt x="5825418" y="0"/>
                  </a:lnTo>
                  <a:lnTo>
                    <a:pt x="5825418" y="989854"/>
                  </a:lnTo>
                  <a:lnTo>
                    <a:pt x="0" y="9898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4760" tIns="104760" rIns="104760" bIns="104760" numCol="1" spcCol="1270" anchor="ctr" anchorCtr="0">
              <a:noAutofit/>
            </a:bodyPr>
            <a:lstStyle/>
            <a:p>
              <a:pPr marL="0" lvl="0" indent="0" algn="l" defTabSz="711200">
                <a:lnSpc>
                  <a:spcPct val="100000"/>
                </a:lnSpc>
                <a:spcBef>
                  <a:spcPct val="0"/>
                </a:spcBef>
                <a:spcAft>
                  <a:spcPct val="35000"/>
                </a:spcAft>
                <a:buNone/>
              </a:pPr>
              <a:r>
                <a:rPr lang="en-US" b="1" kern="1200">
                  <a:solidFill>
                    <a:srgbClr val="002060"/>
                  </a:solidFill>
                </a:rPr>
                <a:t>LTSS uses the information from this annual update to ensure that the Case Managers have accurate contact information for the Freedom of Choice list so you can continue to receive referrals.</a:t>
              </a:r>
            </a:p>
          </p:txBody>
        </p:sp>
        <p:sp>
          <p:nvSpPr>
            <p:cNvPr id="18" name="Rectangle: Rounded Corners 17">
              <a:extLst>
                <a:ext uri="{FF2B5EF4-FFF2-40B4-BE49-F238E27FC236}">
                  <a16:creationId xmlns:a16="http://schemas.microsoft.com/office/drawing/2014/main" id="{513AA146-D53E-11A6-E842-2F7F3E717C14}"/>
                </a:ext>
              </a:extLst>
            </p:cNvPr>
            <p:cNvSpPr/>
            <p:nvPr/>
          </p:nvSpPr>
          <p:spPr>
            <a:xfrm>
              <a:off x="209602" y="5064985"/>
              <a:ext cx="6751322" cy="629056"/>
            </a:xfrm>
            <a:prstGeom prst="roundRect">
              <a:avLst>
                <a:gd name="adj" fmla="val 10000"/>
              </a:avLst>
            </a:prstGeom>
            <a:ln w="38100">
              <a:solidFill>
                <a:srgbClr val="002060"/>
              </a:solidFill>
            </a:ln>
          </p:spPr>
          <p:style>
            <a:lnRef idx="0">
              <a:schemeClr val="dk1">
                <a:hueOff val="0"/>
                <a:satOff val="0"/>
                <a:lumOff val="0"/>
                <a:alphaOff val="0"/>
              </a:schemeClr>
            </a:lnRef>
            <a:fillRef idx="1">
              <a:schemeClr val="accent4">
                <a:tint val="40000"/>
                <a:hueOff val="0"/>
                <a:satOff val="0"/>
                <a:lumOff val="0"/>
                <a:alphaOff val="0"/>
              </a:schemeClr>
            </a:fillRef>
            <a:effectRef idx="2">
              <a:schemeClr val="accent4">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0" name="Rectangle 19" descr="Bell">
              <a:extLst>
                <a:ext uri="{FF2B5EF4-FFF2-40B4-BE49-F238E27FC236}">
                  <a16:creationId xmlns:a16="http://schemas.microsoft.com/office/drawing/2014/main" id="{D1E63BCD-C61E-0898-D9D6-3F7BE7232378}"/>
                </a:ext>
              </a:extLst>
            </p:cNvPr>
            <p:cNvSpPr/>
            <p:nvPr/>
          </p:nvSpPr>
          <p:spPr>
            <a:xfrm>
              <a:off x="399891" y="5178130"/>
              <a:ext cx="346319" cy="345981"/>
            </a:xfrm>
            <a:prstGeom prst="rect">
              <a:avLst/>
            </a:prstGeom>
            <a:blipFill dpi="0" rotWithShape="1">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p:spPr>
          <p:style>
            <a:lnRef idx="0">
              <a:schemeClr val="lt1">
                <a:hueOff val="0"/>
                <a:satOff val="0"/>
                <a:lumOff val="0"/>
                <a:alphaOff val="0"/>
              </a:schemeClr>
            </a:lnRef>
            <a:fillRef idx="3">
              <a:scrgbClr r="0" g="0" b="0"/>
            </a:fillRef>
            <a:effectRef idx="2">
              <a:schemeClr val="accent4">
                <a:hueOff val="6599937"/>
                <a:satOff val="-29202"/>
                <a:lumOff val="-4903"/>
                <a:alphaOff val="0"/>
              </a:schemeClr>
            </a:effectRef>
            <a:fontRef idx="minor">
              <a:schemeClr val="lt1"/>
            </a:fontRef>
          </p:style>
          <p:txBody>
            <a:bodyPr/>
            <a:lstStyle/>
            <a:p>
              <a:endParaRPr lang="en-US"/>
            </a:p>
          </p:txBody>
        </p:sp>
        <p:sp>
          <p:nvSpPr>
            <p:cNvPr id="21" name="Freeform: Shape 20">
              <a:extLst>
                <a:ext uri="{FF2B5EF4-FFF2-40B4-BE49-F238E27FC236}">
                  <a16:creationId xmlns:a16="http://schemas.microsoft.com/office/drawing/2014/main" id="{C7085C70-210B-910C-75CA-34005EC734B7}"/>
                </a:ext>
              </a:extLst>
            </p:cNvPr>
            <p:cNvSpPr/>
            <p:nvPr/>
          </p:nvSpPr>
          <p:spPr>
            <a:xfrm>
              <a:off x="907433" y="5070341"/>
              <a:ext cx="5825418" cy="561563"/>
            </a:xfrm>
            <a:custGeom>
              <a:avLst/>
              <a:gdLst>
                <a:gd name="connsiteX0" fmla="*/ 0 w 5825418"/>
                <a:gd name="connsiteY0" fmla="*/ 0 h 1215680"/>
                <a:gd name="connsiteX1" fmla="*/ 5825418 w 5825418"/>
                <a:gd name="connsiteY1" fmla="*/ 0 h 1215680"/>
                <a:gd name="connsiteX2" fmla="*/ 5825418 w 5825418"/>
                <a:gd name="connsiteY2" fmla="*/ 1215680 h 1215680"/>
                <a:gd name="connsiteX3" fmla="*/ 0 w 5825418"/>
                <a:gd name="connsiteY3" fmla="*/ 1215680 h 1215680"/>
                <a:gd name="connsiteX4" fmla="*/ 0 w 5825418"/>
                <a:gd name="connsiteY4" fmla="*/ 0 h 1215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5418" h="1215680">
                  <a:moveTo>
                    <a:pt x="0" y="0"/>
                  </a:moveTo>
                  <a:lnTo>
                    <a:pt x="5825418" y="0"/>
                  </a:lnTo>
                  <a:lnTo>
                    <a:pt x="5825418" y="1215680"/>
                  </a:lnTo>
                  <a:lnTo>
                    <a:pt x="0" y="121568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4760" tIns="104760" rIns="104760" bIns="104760" numCol="1" spcCol="1270" anchor="ctr" anchorCtr="0">
              <a:noAutofit/>
            </a:bodyPr>
            <a:lstStyle/>
            <a:p>
              <a:pPr marL="0" lvl="0" indent="0" algn="l" defTabSz="711200">
                <a:lnSpc>
                  <a:spcPct val="100000"/>
                </a:lnSpc>
                <a:spcBef>
                  <a:spcPct val="0"/>
                </a:spcBef>
                <a:spcAft>
                  <a:spcPct val="35000"/>
                </a:spcAft>
                <a:buNone/>
              </a:pPr>
              <a:r>
                <a:rPr lang="en-US" b="1" kern="1200">
                  <a:solidFill>
                    <a:srgbClr val="002060"/>
                  </a:solidFill>
                </a:rPr>
                <a:t>LTSS also uses this information to confirm that your facility is still at the address we have on file.</a:t>
              </a:r>
            </a:p>
          </p:txBody>
        </p:sp>
      </p:grpSp>
      <p:sp>
        <p:nvSpPr>
          <p:cNvPr id="9" name="TextBox 8">
            <a:extLst>
              <a:ext uri="{FF2B5EF4-FFF2-40B4-BE49-F238E27FC236}">
                <a16:creationId xmlns:a16="http://schemas.microsoft.com/office/drawing/2014/main" id="{66161F81-2C02-5CC0-68AD-C1871D3A39D0}"/>
              </a:ext>
            </a:extLst>
          </p:cNvPr>
          <p:cNvSpPr txBox="1"/>
          <p:nvPr/>
        </p:nvSpPr>
        <p:spPr>
          <a:xfrm>
            <a:off x="209602" y="6094307"/>
            <a:ext cx="10187084" cy="338554"/>
          </a:xfrm>
          <a:prstGeom prst="rect">
            <a:avLst/>
          </a:prstGeom>
          <a:solidFill>
            <a:schemeClr val="accent4">
              <a:lumMod val="20000"/>
              <a:lumOff val="80000"/>
            </a:schemeClr>
          </a:solidFill>
          <a:ln w="28575">
            <a:solidFill>
              <a:srgbClr val="002060"/>
            </a:solidFill>
          </a:ln>
        </p:spPr>
        <p:txBody>
          <a:bodyPr wrap="none" lIns="91440" tIns="45720" rIns="91440" bIns="45720" rtlCol="0" anchor="t">
            <a:spAutoFit/>
          </a:bodyPr>
          <a:lstStyle/>
          <a:p>
            <a:r>
              <a:rPr lang="en-US" sz="1600" b="1">
                <a:solidFill>
                  <a:srgbClr val="002060"/>
                </a:solidFill>
              </a:rPr>
              <a:t>PCS-IHR Freedom of Choice List: </a:t>
            </a:r>
            <a:r>
              <a:rPr lang="en-US" sz="1600" b="1">
                <a:solidFill>
                  <a:srgbClr val="22639E"/>
                </a:solidFill>
                <a:hlinkClick r:id="rId8">
                  <a:extLst>
                    <a:ext uri="{A12FA001-AC4F-418D-AE19-62706E023703}">
                      <ahyp:hlinkClr xmlns:ahyp="http://schemas.microsoft.com/office/drawing/2018/hyperlinkcolor" val="tx"/>
                    </a:ext>
                  </a:extLst>
                </a:hlinkClick>
              </a:rPr>
              <a:t>https://app.smartsheet.com/b/form/224d528a39a34cef97236ac6fc01ccee</a:t>
            </a:r>
            <a:endParaRPr lang="en-US" sz="1600" b="1">
              <a:solidFill>
                <a:srgbClr val="22639E"/>
              </a:solidFill>
              <a:ea typeface="+mn-lt"/>
              <a:cs typeface="+mn-lt"/>
            </a:endParaRPr>
          </a:p>
        </p:txBody>
      </p:sp>
      <p:pic>
        <p:nvPicPr>
          <p:cNvPr id="10" name="Picture 9">
            <a:extLst>
              <a:ext uri="{FF2B5EF4-FFF2-40B4-BE49-F238E27FC236}">
                <a16:creationId xmlns:a16="http://schemas.microsoft.com/office/drawing/2014/main" id="{7341F311-5458-53AC-EB32-3BBEB7BF51D4}"/>
              </a:ext>
            </a:extLst>
          </p:cNvPr>
          <p:cNvPicPr>
            <a:picLocks noChangeAspect="1"/>
          </p:cNvPicPr>
          <p:nvPr/>
        </p:nvPicPr>
        <p:blipFill>
          <a:blip r:embed="rId9"/>
          <a:stretch>
            <a:fillRect/>
          </a:stretch>
        </p:blipFill>
        <p:spPr>
          <a:xfrm>
            <a:off x="9280808" y="-338446"/>
            <a:ext cx="2724290" cy="1524078"/>
          </a:xfrm>
          <a:prstGeom prst="rect">
            <a:avLst/>
          </a:prstGeom>
        </p:spPr>
      </p:pic>
      <p:sp>
        <p:nvSpPr>
          <p:cNvPr id="19" name="Rectangle: Rounded Corners 18">
            <a:extLst>
              <a:ext uri="{FF2B5EF4-FFF2-40B4-BE49-F238E27FC236}">
                <a16:creationId xmlns:a16="http://schemas.microsoft.com/office/drawing/2014/main" id="{79D53C31-6C8B-69C6-BBCE-9C0DA36F5B8D}"/>
              </a:ext>
            </a:extLst>
          </p:cNvPr>
          <p:cNvSpPr/>
          <p:nvPr/>
        </p:nvSpPr>
        <p:spPr>
          <a:xfrm>
            <a:off x="8443500" y="1919405"/>
            <a:ext cx="3748500" cy="3157690"/>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The Freedom of Choice list and provider contact information are maintained separately, outside of MESA, in our office. Changes in contact info submitted via the MESA portal do not get reported to our office. Any updates needed should start by contacting LTSS and if further actions are required, we will assist with that process.</a:t>
            </a:r>
          </a:p>
        </p:txBody>
      </p:sp>
      <p:sp>
        <p:nvSpPr>
          <p:cNvPr id="8" name="Date Placeholder 7">
            <a:extLst>
              <a:ext uri="{FF2B5EF4-FFF2-40B4-BE49-F238E27FC236}">
                <a16:creationId xmlns:a16="http://schemas.microsoft.com/office/drawing/2014/main" id="{412FED73-A957-4E63-CB0E-05071D6C9F25}"/>
              </a:ext>
            </a:extLst>
          </p:cNvPr>
          <p:cNvSpPr>
            <a:spLocks noGrp="1"/>
          </p:cNvSpPr>
          <p:nvPr>
            <p:ph type="dt" sz="half" idx="10"/>
          </p:nvPr>
        </p:nvSpPr>
        <p:spPr/>
        <p:txBody>
          <a:bodyPr/>
          <a:lstStyle/>
          <a:p>
            <a:r>
              <a:rPr lang="en-US"/>
              <a:t>7/21/2026</a:t>
            </a:r>
          </a:p>
        </p:txBody>
      </p:sp>
      <p:sp>
        <p:nvSpPr>
          <p:cNvPr id="7" name="Slide Number Placeholder 6">
            <a:extLst>
              <a:ext uri="{FF2B5EF4-FFF2-40B4-BE49-F238E27FC236}">
                <a16:creationId xmlns:a16="http://schemas.microsoft.com/office/drawing/2014/main" id="{AAE7DC91-8B5F-F312-A979-9C2F0D0E6CE0}"/>
              </a:ext>
            </a:extLst>
          </p:cNvPr>
          <p:cNvSpPr>
            <a:spLocks noGrp="1"/>
          </p:cNvSpPr>
          <p:nvPr>
            <p:ph type="sldNum" sz="quarter" idx="12"/>
          </p:nvPr>
        </p:nvSpPr>
        <p:spPr/>
        <p:txBody>
          <a:bodyPr/>
          <a:lstStyle/>
          <a:p>
            <a:fld id="{48FD3572-B86B-4083-B953-5D27BE9E57C8}" type="slidenum">
              <a:rPr lang="en-US" smtClean="0"/>
              <a:t>65</a:t>
            </a:fld>
            <a:endParaRPr lang="en-US"/>
          </a:p>
        </p:txBody>
      </p:sp>
    </p:spTree>
    <p:extLst>
      <p:ext uri="{BB962C8B-B14F-4D97-AF65-F5344CB8AC3E}">
        <p14:creationId xmlns:p14="http://schemas.microsoft.com/office/powerpoint/2010/main" val="1393806313"/>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7" restart="whenNotActive" fill="hold" evtFilter="cancelBubble" nodeType="interactiveSeq">
                <p:stCondLst>
                  <p:cond evt="onClick" delay="0">
                    <p:tgtEl>
                      <p:spTgt spid="19"/>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bldLst>
      <p:bldP spid="19" grpId="0" animBg="1"/>
      <p:bldP spid="19" grpId="1"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D3AB7-E462-9D15-76B4-B29D2A80F9F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DFFCC7F-C0D6-83C0-78F2-2DA4ACFA5F55}"/>
              </a:ext>
            </a:extLst>
          </p:cNvPr>
          <p:cNvSpPr txBox="1"/>
          <p:nvPr/>
        </p:nvSpPr>
        <p:spPr>
          <a:xfrm>
            <a:off x="755904" y="90805"/>
            <a:ext cx="10515600" cy="1325563"/>
          </a:xfrm>
          <a:prstGeom prst="rect">
            <a:avLst/>
          </a:prstGeom>
        </p:spPr>
        <p:txBody>
          <a:bodyPr vert="horz" lIns="91440" tIns="45720" rIns="91440" bIns="45720" rtlCol="0" anchor="ctr">
            <a:normAutofit/>
            <a:scene3d>
              <a:camera prst="orthographicFront"/>
              <a:lightRig rig="threePt" dir="t"/>
            </a:scene3d>
            <a:sp3d extrusionH="57150">
              <a:bevelT w="38100" h="38100"/>
            </a:sp3d>
          </a:bodyPr>
          <a:lstStyle/>
          <a:p>
            <a:pPr>
              <a:lnSpc>
                <a:spcPct val="90000"/>
              </a:lnSpc>
              <a:spcBef>
                <a:spcPct val="0"/>
              </a:spcBef>
              <a:spcAft>
                <a:spcPts val="600"/>
              </a:spcAft>
            </a:pPr>
            <a:r>
              <a:rPr lang="en-US" sz="4400" b="1">
                <a:solidFill>
                  <a:srgbClr val="7E9DEA"/>
                </a:solidFill>
                <a:latin typeface="+mj-lt"/>
                <a:ea typeface="+mj-ea"/>
                <a:cs typeface="Times New Roman" panose="02020603050405020304" pitchFamily="18" charset="0"/>
              </a:rPr>
              <a:t>Resources for Success</a:t>
            </a:r>
          </a:p>
        </p:txBody>
      </p:sp>
      <p:graphicFrame>
        <p:nvGraphicFramePr>
          <p:cNvPr id="7" name="TextBox 2">
            <a:extLst>
              <a:ext uri="{FF2B5EF4-FFF2-40B4-BE49-F238E27FC236}">
                <a16:creationId xmlns:a16="http://schemas.microsoft.com/office/drawing/2014/main" id="{4A38D38C-8804-DB17-DEBC-6B611A0CDC15}"/>
              </a:ext>
            </a:extLst>
          </p:cNvPr>
          <p:cNvGraphicFramePr/>
          <p:nvPr>
            <p:extLst>
              <p:ext uri="{D42A27DB-BD31-4B8C-83A1-F6EECF244321}">
                <p14:modId xmlns:p14="http://schemas.microsoft.com/office/powerpoint/2010/main" val="3449873515"/>
              </p:ext>
            </p:extLst>
          </p:nvPr>
        </p:nvGraphicFramePr>
        <p:xfrm>
          <a:off x="920496" y="1416368"/>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2469000"/>
      </p:ext>
    </p:extLst>
  </p:cSld>
  <p:clrMapOvr>
    <a:masterClrMapping/>
  </p:clrMapOvr>
  <p:transition spd="slow">
    <p:push dir="u"/>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E9117-834A-8DF9-23E9-E0D7981A63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19F968-1E48-0357-1382-FC7B2D623F7D}"/>
              </a:ext>
            </a:extLst>
          </p:cNvPr>
          <p:cNvSpPr>
            <a:spLocks noGrp="1"/>
          </p:cNvSpPr>
          <p:nvPr>
            <p:ph type="title"/>
          </p:nvPr>
        </p:nvSpPr>
        <p:spPr>
          <a:xfrm>
            <a:off x="7327078" y="721900"/>
            <a:ext cx="4940226" cy="1078936"/>
          </a:xfrm>
        </p:spPr>
        <p:txBody>
          <a:bodyPr>
            <a:normAutofit fontScale="90000"/>
            <a:scene3d>
              <a:camera prst="orthographicFront"/>
              <a:lightRig rig="threePt" dir="t"/>
            </a:scene3d>
            <a:sp3d extrusionH="57150">
              <a:bevelT w="38100" h="38100"/>
            </a:sp3d>
          </a:bodyPr>
          <a:lstStyle/>
          <a:p>
            <a:pPr algn="ctr"/>
            <a:r>
              <a:rPr lang="en-US" sz="3600" b="1">
                <a:solidFill>
                  <a:srgbClr val="88A8F8"/>
                </a:solidFill>
                <a:cs typeface="Times New Roman" panose="02020603050405020304" pitchFamily="18" charset="0"/>
              </a:rPr>
              <a:t>PCS &amp; IHR Frequently Asked Questions</a:t>
            </a:r>
          </a:p>
        </p:txBody>
      </p:sp>
      <p:graphicFrame>
        <p:nvGraphicFramePr>
          <p:cNvPr id="8" name="Content Placeholder 7">
            <a:extLst>
              <a:ext uri="{FF2B5EF4-FFF2-40B4-BE49-F238E27FC236}">
                <a16:creationId xmlns:a16="http://schemas.microsoft.com/office/drawing/2014/main" id="{09F2B25E-CECB-D877-14D5-591FB0F2244B}"/>
              </a:ext>
            </a:extLst>
          </p:cNvPr>
          <p:cNvGraphicFramePr>
            <a:graphicFrameLocks noGrp="1"/>
          </p:cNvGraphicFramePr>
          <p:nvPr>
            <p:ph sz="half" idx="1"/>
            <p:extLst>
              <p:ext uri="{D42A27DB-BD31-4B8C-83A1-F6EECF244321}">
                <p14:modId xmlns:p14="http://schemas.microsoft.com/office/powerpoint/2010/main" val="4277269041"/>
              </p:ext>
            </p:extLst>
          </p:nvPr>
        </p:nvGraphicFramePr>
        <p:xfrm>
          <a:off x="426917" y="364256"/>
          <a:ext cx="7280859" cy="61746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descr="Faq – Diamond Stock Online">
            <a:extLst>
              <a:ext uri="{FF2B5EF4-FFF2-40B4-BE49-F238E27FC236}">
                <a16:creationId xmlns:a16="http://schemas.microsoft.com/office/drawing/2014/main" id="{D45DF195-D921-5DA7-267C-8500FF30B7E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24654" y="1983399"/>
            <a:ext cx="3569864" cy="2571246"/>
          </a:xfrm>
          <a:prstGeom prst="rect">
            <a:avLst/>
          </a:prstGeom>
          <a:noFill/>
          <a:extLst>
            <a:ext uri="{909E8E84-426E-40DD-AFC4-6F175D3DCCD1}">
              <a14:hiddenFill xmlns:a14="http://schemas.microsoft.com/office/drawing/2010/main">
                <a:solidFill>
                  <a:srgbClr val="FFFFFF"/>
                </a:solidFill>
              </a14:hiddenFill>
            </a:ext>
          </a:extLst>
        </p:spPr>
      </p:pic>
      <p:sp>
        <p:nvSpPr>
          <p:cNvPr id="3" name="Date Placeholder 2">
            <a:extLst>
              <a:ext uri="{FF2B5EF4-FFF2-40B4-BE49-F238E27FC236}">
                <a16:creationId xmlns:a16="http://schemas.microsoft.com/office/drawing/2014/main" id="{05615544-CF01-7766-C15A-81245BEF9EE5}"/>
              </a:ext>
            </a:extLst>
          </p:cNvPr>
          <p:cNvSpPr>
            <a:spLocks noGrp="1"/>
          </p:cNvSpPr>
          <p:nvPr>
            <p:ph type="dt" sz="half" idx="10"/>
          </p:nvPr>
        </p:nvSpPr>
        <p:spPr/>
        <p:txBody>
          <a:bodyPr/>
          <a:lstStyle/>
          <a:p>
            <a:r>
              <a:rPr lang="en-US"/>
              <a:t>7/21/2026</a:t>
            </a:r>
          </a:p>
        </p:txBody>
      </p:sp>
      <p:sp>
        <p:nvSpPr>
          <p:cNvPr id="4" name="Slide Number Placeholder 3">
            <a:extLst>
              <a:ext uri="{FF2B5EF4-FFF2-40B4-BE49-F238E27FC236}">
                <a16:creationId xmlns:a16="http://schemas.microsoft.com/office/drawing/2014/main" id="{07301E8C-37F6-C481-2C70-08E35BF8308A}"/>
              </a:ext>
            </a:extLst>
          </p:cNvPr>
          <p:cNvSpPr>
            <a:spLocks noGrp="1"/>
          </p:cNvSpPr>
          <p:nvPr>
            <p:ph type="sldNum" sz="quarter" idx="12"/>
          </p:nvPr>
        </p:nvSpPr>
        <p:spPr/>
        <p:txBody>
          <a:bodyPr/>
          <a:lstStyle/>
          <a:p>
            <a:fld id="{48FD3572-B86B-4083-B953-5D27BE9E57C8}" type="slidenum">
              <a:rPr lang="en-US" smtClean="0"/>
              <a:t>67</a:t>
            </a:fld>
            <a:endParaRPr lang="en-US"/>
          </a:p>
        </p:txBody>
      </p:sp>
    </p:spTree>
    <p:extLst>
      <p:ext uri="{BB962C8B-B14F-4D97-AF65-F5344CB8AC3E}">
        <p14:creationId xmlns:p14="http://schemas.microsoft.com/office/powerpoint/2010/main" val="8022016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2050"/>
                                        </p:tgtEl>
                                        <p:attrNameLst>
                                          <p:attrName>r</p:attrName>
                                        </p:attrNameLst>
                                      </p:cBhvr>
                                    </p:animRot>
                                    <p:animRot by="-240000">
                                      <p:cBhvr>
                                        <p:cTn id="7" dur="200" fill="hold">
                                          <p:stCondLst>
                                            <p:cond delay="200"/>
                                          </p:stCondLst>
                                        </p:cTn>
                                        <p:tgtEl>
                                          <p:spTgt spid="2050"/>
                                        </p:tgtEl>
                                        <p:attrNameLst>
                                          <p:attrName>r</p:attrName>
                                        </p:attrNameLst>
                                      </p:cBhvr>
                                    </p:animRot>
                                    <p:animRot by="240000">
                                      <p:cBhvr>
                                        <p:cTn id="8" dur="200" fill="hold">
                                          <p:stCondLst>
                                            <p:cond delay="400"/>
                                          </p:stCondLst>
                                        </p:cTn>
                                        <p:tgtEl>
                                          <p:spTgt spid="2050"/>
                                        </p:tgtEl>
                                        <p:attrNameLst>
                                          <p:attrName>r</p:attrName>
                                        </p:attrNameLst>
                                      </p:cBhvr>
                                    </p:animRot>
                                    <p:animRot by="-240000">
                                      <p:cBhvr>
                                        <p:cTn id="9" dur="200" fill="hold">
                                          <p:stCondLst>
                                            <p:cond delay="600"/>
                                          </p:stCondLst>
                                        </p:cTn>
                                        <p:tgtEl>
                                          <p:spTgt spid="2050"/>
                                        </p:tgtEl>
                                        <p:attrNameLst>
                                          <p:attrName>r</p:attrName>
                                        </p:attrNameLst>
                                      </p:cBhvr>
                                    </p:animRot>
                                    <p:animRot by="120000">
                                      <p:cBhvr>
                                        <p:cTn id="10" dur="200" fill="hold">
                                          <p:stCondLst>
                                            <p:cond delay="800"/>
                                          </p:stCondLst>
                                        </p:cTn>
                                        <p:tgtEl>
                                          <p:spTgt spid="205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898C5-24B9-42AE-91F7-30321DABB7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8A9954-91BB-7676-2BBC-56ECD8BD7265}"/>
              </a:ext>
            </a:extLst>
          </p:cNvPr>
          <p:cNvSpPr>
            <a:spLocks noGrp="1"/>
          </p:cNvSpPr>
          <p:nvPr>
            <p:ph type="title"/>
          </p:nvPr>
        </p:nvSpPr>
        <p:spPr>
          <a:xfrm>
            <a:off x="1703195" y="84199"/>
            <a:ext cx="9201294" cy="1325563"/>
          </a:xfrm>
        </p:spPr>
        <p:txBody>
          <a:bodyPr>
            <a:normAutofit/>
            <a:scene3d>
              <a:camera prst="orthographicFront"/>
              <a:lightRig rig="threePt" dir="t"/>
            </a:scene3d>
            <a:sp3d extrusionH="57150">
              <a:bevelT w="38100" h="38100"/>
            </a:sp3d>
          </a:bodyPr>
          <a:lstStyle/>
          <a:p>
            <a:r>
              <a:rPr lang="en-US" sz="4000" b="1">
                <a:solidFill>
                  <a:srgbClr val="88A8F8"/>
                </a:solidFill>
                <a:cs typeface="Times New Roman" panose="02020603050405020304" pitchFamily="18" charset="0"/>
              </a:rPr>
              <a:t>PCS &amp; IHR Frequently Asked Questions</a:t>
            </a:r>
          </a:p>
        </p:txBody>
      </p:sp>
      <p:grpSp>
        <p:nvGrpSpPr>
          <p:cNvPr id="4" name="Group 3">
            <a:extLst>
              <a:ext uri="{FF2B5EF4-FFF2-40B4-BE49-F238E27FC236}">
                <a16:creationId xmlns:a16="http://schemas.microsoft.com/office/drawing/2014/main" id="{93339A1B-2FBF-D257-D86D-408D71BD84F7}"/>
              </a:ext>
            </a:extLst>
          </p:cNvPr>
          <p:cNvGrpSpPr/>
          <p:nvPr/>
        </p:nvGrpSpPr>
        <p:grpSpPr>
          <a:xfrm>
            <a:off x="730839" y="1173094"/>
            <a:ext cx="10730321" cy="4763969"/>
            <a:chOff x="838197" y="1539340"/>
            <a:chExt cx="10730321" cy="4763969"/>
          </a:xfrm>
        </p:grpSpPr>
        <p:sp>
          <p:nvSpPr>
            <p:cNvPr id="7" name="Freeform: Shape 6">
              <a:extLst>
                <a:ext uri="{FF2B5EF4-FFF2-40B4-BE49-F238E27FC236}">
                  <a16:creationId xmlns:a16="http://schemas.microsoft.com/office/drawing/2014/main" id="{77F11F37-C2E7-F969-9788-A2113CBE968A}"/>
                </a:ext>
              </a:extLst>
            </p:cNvPr>
            <p:cNvSpPr/>
            <p:nvPr/>
          </p:nvSpPr>
          <p:spPr>
            <a:xfrm>
              <a:off x="838199" y="1539340"/>
              <a:ext cx="10730319" cy="389513"/>
            </a:xfrm>
            <a:custGeom>
              <a:avLst/>
              <a:gdLst>
                <a:gd name="connsiteX0" fmla="*/ 0 w 10730319"/>
                <a:gd name="connsiteY0" fmla="*/ 64920 h 389513"/>
                <a:gd name="connsiteX1" fmla="*/ 64920 w 10730319"/>
                <a:gd name="connsiteY1" fmla="*/ 0 h 389513"/>
                <a:gd name="connsiteX2" fmla="*/ 10665399 w 10730319"/>
                <a:gd name="connsiteY2" fmla="*/ 0 h 389513"/>
                <a:gd name="connsiteX3" fmla="*/ 10730319 w 10730319"/>
                <a:gd name="connsiteY3" fmla="*/ 64920 h 389513"/>
                <a:gd name="connsiteX4" fmla="*/ 10730319 w 10730319"/>
                <a:gd name="connsiteY4" fmla="*/ 324593 h 389513"/>
                <a:gd name="connsiteX5" fmla="*/ 10665399 w 10730319"/>
                <a:gd name="connsiteY5" fmla="*/ 389513 h 389513"/>
                <a:gd name="connsiteX6" fmla="*/ 64920 w 10730319"/>
                <a:gd name="connsiteY6" fmla="*/ 389513 h 389513"/>
                <a:gd name="connsiteX7" fmla="*/ 0 w 10730319"/>
                <a:gd name="connsiteY7" fmla="*/ 324593 h 389513"/>
                <a:gd name="connsiteX8" fmla="*/ 0 w 10730319"/>
                <a:gd name="connsiteY8" fmla="*/ 64920 h 38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30319" h="389513">
                  <a:moveTo>
                    <a:pt x="0" y="64920"/>
                  </a:moveTo>
                  <a:cubicBezTo>
                    <a:pt x="0" y="29066"/>
                    <a:pt x="29066" y="0"/>
                    <a:pt x="64920" y="0"/>
                  </a:cubicBezTo>
                  <a:lnTo>
                    <a:pt x="10665399" y="0"/>
                  </a:lnTo>
                  <a:cubicBezTo>
                    <a:pt x="10701253" y="0"/>
                    <a:pt x="10730319" y="29066"/>
                    <a:pt x="10730319" y="64920"/>
                  </a:cubicBezTo>
                  <a:lnTo>
                    <a:pt x="10730319" y="324593"/>
                  </a:lnTo>
                  <a:cubicBezTo>
                    <a:pt x="10730319" y="360447"/>
                    <a:pt x="10701253" y="389513"/>
                    <a:pt x="10665399" y="389513"/>
                  </a:cubicBezTo>
                  <a:lnTo>
                    <a:pt x="64920" y="389513"/>
                  </a:lnTo>
                  <a:cubicBezTo>
                    <a:pt x="29066" y="389513"/>
                    <a:pt x="0" y="360447"/>
                    <a:pt x="0" y="324593"/>
                  </a:cubicBezTo>
                  <a:lnTo>
                    <a:pt x="0" y="64920"/>
                  </a:lnTo>
                  <a:close/>
                </a:path>
              </a:pathLst>
            </a:custGeom>
            <a:solidFill>
              <a:srgbClr val="7E9DEA"/>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87594" tIns="87594" rIns="87594" bIns="87594" numCol="1" spcCol="1270" anchor="ctr" anchorCtr="0">
              <a:noAutofit/>
            </a:bodyPr>
            <a:lstStyle/>
            <a:p>
              <a:pPr marL="0" lvl="0" indent="0" algn="l" defTabSz="800100">
                <a:lnSpc>
                  <a:spcPct val="90000"/>
                </a:lnSpc>
                <a:spcBef>
                  <a:spcPct val="0"/>
                </a:spcBef>
                <a:spcAft>
                  <a:spcPct val="35000"/>
                </a:spcAft>
                <a:buNone/>
              </a:pPr>
              <a:r>
                <a:rPr lang="en-US" sz="1800" b="1" i="0" kern="1200"/>
                <a:t>Will a DCW need to clock out if running errands with a beneficiary?</a:t>
              </a:r>
              <a:endParaRPr lang="en-US" sz="1800" b="1" kern="1200"/>
            </a:p>
          </p:txBody>
        </p:sp>
        <p:sp>
          <p:nvSpPr>
            <p:cNvPr id="8" name="Freeform: Shape 7">
              <a:extLst>
                <a:ext uri="{FF2B5EF4-FFF2-40B4-BE49-F238E27FC236}">
                  <a16:creationId xmlns:a16="http://schemas.microsoft.com/office/drawing/2014/main" id="{CDBA79D6-840B-A2B4-5272-96BD1C718415}"/>
                </a:ext>
              </a:extLst>
            </p:cNvPr>
            <p:cNvSpPr/>
            <p:nvPr/>
          </p:nvSpPr>
          <p:spPr>
            <a:xfrm>
              <a:off x="838197" y="1939967"/>
              <a:ext cx="10730319" cy="1284815"/>
            </a:xfrm>
            <a:custGeom>
              <a:avLst/>
              <a:gdLst>
                <a:gd name="connsiteX0" fmla="*/ 0 w 10730319"/>
                <a:gd name="connsiteY0" fmla="*/ 0 h 1284815"/>
                <a:gd name="connsiteX1" fmla="*/ 10730319 w 10730319"/>
                <a:gd name="connsiteY1" fmla="*/ 0 h 1284815"/>
                <a:gd name="connsiteX2" fmla="*/ 10730319 w 10730319"/>
                <a:gd name="connsiteY2" fmla="*/ 1284815 h 1284815"/>
                <a:gd name="connsiteX3" fmla="*/ 0 w 10730319"/>
                <a:gd name="connsiteY3" fmla="*/ 1284815 h 1284815"/>
                <a:gd name="connsiteX4" fmla="*/ 0 w 10730319"/>
                <a:gd name="connsiteY4" fmla="*/ 0 h 1284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0319" h="1284815">
                  <a:moveTo>
                    <a:pt x="0" y="0"/>
                  </a:moveTo>
                  <a:lnTo>
                    <a:pt x="10730319" y="0"/>
                  </a:lnTo>
                  <a:lnTo>
                    <a:pt x="10730319" y="1284815"/>
                  </a:lnTo>
                  <a:lnTo>
                    <a:pt x="0" y="12848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0688" tIns="20320" rIns="113792" bIns="20320" numCol="1" spcCol="1270" anchor="t" anchorCtr="0">
              <a:noAutofit/>
            </a:bodyPr>
            <a:lstStyle/>
            <a:p>
              <a:pPr marL="114300" lvl="1" indent="-114300" algn="l" defTabSz="688975">
                <a:lnSpc>
                  <a:spcPct val="90000"/>
                </a:lnSpc>
                <a:spcBef>
                  <a:spcPct val="0"/>
                </a:spcBef>
                <a:spcAft>
                  <a:spcPct val="20000"/>
                </a:spcAft>
                <a:buFont typeface="Wingdings" panose="05000000000000000000" pitchFamily="2" charset="2"/>
                <a:buChar char="§"/>
              </a:pPr>
              <a:r>
                <a:rPr lang="en-US" sz="1550" b="0" i="0" kern="1200">
                  <a:solidFill>
                    <a:schemeClr val="tx2">
                      <a:lumMod val="75000"/>
                      <a:lumOff val="25000"/>
                    </a:schemeClr>
                  </a:solidFill>
                </a:rPr>
                <a:t>A DCW can provide services both in the home and in the community. Usually if a participant needs assistance with running errands, the Case Manager will add CAT hours to the PSS, however this is not required. Services provided in the community are billed the same way as services provided inside the home. For example, if the DCW is on the clock, and the participant wants to run some errands, the DCW would remain on the clock and travel with (but not drive) the participant during the errands.  If the beneficiary leaves the home without the DCW, the DCW must clock out and leave.</a:t>
              </a:r>
              <a:endParaRPr lang="en-US" sz="1550" kern="1200">
                <a:solidFill>
                  <a:schemeClr val="tx2">
                    <a:lumMod val="75000"/>
                    <a:lumOff val="25000"/>
                  </a:schemeClr>
                </a:solidFill>
              </a:endParaRPr>
            </a:p>
          </p:txBody>
        </p:sp>
        <p:sp>
          <p:nvSpPr>
            <p:cNvPr id="9" name="Freeform: Shape 8">
              <a:extLst>
                <a:ext uri="{FF2B5EF4-FFF2-40B4-BE49-F238E27FC236}">
                  <a16:creationId xmlns:a16="http://schemas.microsoft.com/office/drawing/2014/main" id="{DB44719C-3D48-7A8B-552B-851B3D8D639F}"/>
                </a:ext>
              </a:extLst>
            </p:cNvPr>
            <p:cNvSpPr/>
            <p:nvPr/>
          </p:nvSpPr>
          <p:spPr>
            <a:xfrm>
              <a:off x="838197" y="3259703"/>
              <a:ext cx="10730319" cy="368276"/>
            </a:xfrm>
            <a:custGeom>
              <a:avLst/>
              <a:gdLst>
                <a:gd name="connsiteX0" fmla="*/ 0 w 10730319"/>
                <a:gd name="connsiteY0" fmla="*/ 61381 h 368276"/>
                <a:gd name="connsiteX1" fmla="*/ 61381 w 10730319"/>
                <a:gd name="connsiteY1" fmla="*/ 0 h 368276"/>
                <a:gd name="connsiteX2" fmla="*/ 10668938 w 10730319"/>
                <a:gd name="connsiteY2" fmla="*/ 0 h 368276"/>
                <a:gd name="connsiteX3" fmla="*/ 10730319 w 10730319"/>
                <a:gd name="connsiteY3" fmla="*/ 61381 h 368276"/>
                <a:gd name="connsiteX4" fmla="*/ 10730319 w 10730319"/>
                <a:gd name="connsiteY4" fmla="*/ 306895 h 368276"/>
                <a:gd name="connsiteX5" fmla="*/ 10668938 w 10730319"/>
                <a:gd name="connsiteY5" fmla="*/ 368276 h 368276"/>
                <a:gd name="connsiteX6" fmla="*/ 61381 w 10730319"/>
                <a:gd name="connsiteY6" fmla="*/ 368276 h 368276"/>
                <a:gd name="connsiteX7" fmla="*/ 0 w 10730319"/>
                <a:gd name="connsiteY7" fmla="*/ 306895 h 368276"/>
                <a:gd name="connsiteX8" fmla="*/ 0 w 10730319"/>
                <a:gd name="connsiteY8" fmla="*/ 61381 h 368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30319" h="368276">
                  <a:moveTo>
                    <a:pt x="0" y="61381"/>
                  </a:moveTo>
                  <a:cubicBezTo>
                    <a:pt x="0" y="27481"/>
                    <a:pt x="27481" y="0"/>
                    <a:pt x="61381" y="0"/>
                  </a:cubicBezTo>
                  <a:lnTo>
                    <a:pt x="10668938" y="0"/>
                  </a:lnTo>
                  <a:cubicBezTo>
                    <a:pt x="10702838" y="0"/>
                    <a:pt x="10730319" y="27481"/>
                    <a:pt x="10730319" y="61381"/>
                  </a:cubicBezTo>
                  <a:lnTo>
                    <a:pt x="10730319" y="306895"/>
                  </a:lnTo>
                  <a:cubicBezTo>
                    <a:pt x="10730319" y="340795"/>
                    <a:pt x="10702838" y="368276"/>
                    <a:pt x="10668938" y="368276"/>
                  </a:cubicBezTo>
                  <a:lnTo>
                    <a:pt x="61381" y="368276"/>
                  </a:lnTo>
                  <a:cubicBezTo>
                    <a:pt x="27481" y="368276"/>
                    <a:pt x="0" y="340795"/>
                    <a:pt x="0" y="306895"/>
                  </a:cubicBezTo>
                  <a:lnTo>
                    <a:pt x="0" y="61381"/>
                  </a:lnTo>
                  <a:close/>
                </a:path>
              </a:pathLst>
            </a:custGeom>
            <a:solidFill>
              <a:srgbClr val="7E9DEA"/>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86558" tIns="86558" rIns="86558" bIns="86558" numCol="1" spcCol="1270" anchor="ctr" anchorCtr="0">
              <a:noAutofit/>
            </a:bodyPr>
            <a:lstStyle/>
            <a:p>
              <a:pPr marL="0" lvl="0" indent="0" algn="l" defTabSz="800100">
                <a:lnSpc>
                  <a:spcPct val="90000"/>
                </a:lnSpc>
                <a:spcBef>
                  <a:spcPct val="0"/>
                </a:spcBef>
                <a:spcAft>
                  <a:spcPct val="35000"/>
                </a:spcAft>
                <a:buNone/>
              </a:pPr>
              <a:r>
                <a:rPr lang="en-US" sz="1800" b="1" i="0" kern="1200"/>
                <a:t>I am looking to provide services for Medicare.  How do I do that?</a:t>
              </a:r>
              <a:endParaRPr lang="en-US" sz="1800" b="1" kern="1200"/>
            </a:p>
          </p:txBody>
        </p:sp>
        <p:sp>
          <p:nvSpPr>
            <p:cNvPr id="10" name="Freeform: Shape 9">
              <a:extLst>
                <a:ext uri="{FF2B5EF4-FFF2-40B4-BE49-F238E27FC236}">
                  <a16:creationId xmlns:a16="http://schemas.microsoft.com/office/drawing/2014/main" id="{4CD14A77-A192-1762-05D1-17E73F9F6566}"/>
                </a:ext>
              </a:extLst>
            </p:cNvPr>
            <p:cNvSpPr/>
            <p:nvPr/>
          </p:nvSpPr>
          <p:spPr>
            <a:xfrm>
              <a:off x="838197" y="3659644"/>
              <a:ext cx="10730319" cy="447738"/>
            </a:xfrm>
            <a:custGeom>
              <a:avLst/>
              <a:gdLst>
                <a:gd name="connsiteX0" fmla="*/ 0 w 10730319"/>
                <a:gd name="connsiteY0" fmla="*/ 0 h 447738"/>
                <a:gd name="connsiteX1" fmla="*/ 10730319 w 10730319"/>
                <a:gd name="connsiteY1" fmla="*/ 0 h 447738"/>
                <a:gd name="connsiteX2" fmla="*/ 10730319 w 10730319"/>
                <a:gd name="connsiteY2" fmla="*/ 447738 h 447738"/>
                <a:gd name="connsiteX3" fmla="*/ 0 w 10730319"/>
                <a:gd name="connsiteY3" fmla="*/ 447738 h 447738"/>
                <a:gd name="connsiteX4" fmla="*/ 0 w 10730319"/>
                <a:gd name="connsiteY4" fmla="*/ 0 h 447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0319" h="447738">
                  <a:moveTo>
                    <a:pt x="0" y="0"/>
                  </a:moveTo>
                  <a:lnTo>
                    <a:pt x="10730319" y="0"/>
                  </a:lnTo>
                  <a:lnTo>
                    <a:pt x="10730319" y="447738"/>
                  </a:lnTo>
                  <a:lnTo>
                    <a:pt x="0" y="44773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0688" tIns="20320" rIns="113792" bIns="20320" numCol="1" spcCol="1270" anchor="t" anchorCtr="0">
              <a:noAutofit/>
            </a:bodyPr>
            <a:lstStyle/>
            <a:p>
              <a:pPr marL="114300" lvl="1" indent="-114300" defTabSz="688975">
                <a:lnSpc>
                  <a:spcPct val="90000"/>
                </a:lnSpc>
                <a:spcBef>
                  <a:spcPct val="0"/>
                </a:spcBef>
                <a:spcAft>
                  <a:spcPct val="20000"/>
                </a:spcAft>
                <a:buFont typeface="Wingdings" panose="05000000000000000000" pitchFamily="2" charset="2"/>
                <a:buChar char="§"/>
              </a:pPr>
              <a:r>
                <a:rPr lang="en-US" sz="1550">
                  <a:solidFill>
                    <a:schemeClr val="tx2">
                      <a:lumMod val="75000"/>
                      <a:lumOff val="25000"/>
                    </a:schemeClr>
                  </a:solidFill>
                </a:rPr>
                <a:t>Information</a:t>
              </a:r>
              <a:r>
                <a:rPr lang="en-US" sz="1550" b="0" i="0" kern="1200">
                  <a:solidFill>
                    <a:schemeClr val="tx2">
                      <a:lumMod val="75000"/>
                      <a:lumOff val="25000"/>
                    </a:schemeClr>
                  </a:solidFill>
                </a:rPr>
                <a:t> </a:t>
              </a:r>
              <a:r>
                <a:rPr lang="en-US" sz="1550">
                  <a:solidFill>
                    <a:schemeClr val="tx2">
                      <a:lumMod val="75000"/>
                      <a:lumOff val="25000"/>
                    </a:schemeClr>
                  </a:solidFill>
                </a:rPr>
                <a:t>on Medicare provider enrollment can</a:t>
              </a:r>
              <a:r>
                <a:rPr lang="en-US" sz="1550" b="0" i="0" kern="1200">
                  <a:solidFill>
                    <a:schemeClr val="tx2">
                      <a:lumMod val="75000"/>
                      <a:lumOff val="25000"/>
                    </a:schemeClr>
                  </a:solidFill>
                </a:rPr>
                <a:t> be found on the CMS </a:t>
              </a:r>
              <a:r>
                <a:rPr lang="en-US" sz="1550">
                  <a:solidFill>
                    <a:schemeClr val="tx2">
                      <a:lumMod val="75000"/>
                      <a:lumOff val="25000"/>
                    </a:schemeClr>
                  </a:solidFill>
                </a:rPr>
                <a:t>website linked</a:t>
              </a:r>
              <a:r>
                <a:rPr lang="en-US" sz="1550" b="0" i="0" kern="1200">
                  <a:solidFill>
                    <a:schemeClr val="tx2">
                      <a:lumMod val="75000"/>
                      <a:lumOff val="25000"/>
                    </a:schemeClr>
                  </a:solidFill>
                </a:rPr>
                <a:t> here.</a:t>
              </a:r>
              <a:r>
                <a:rPr lang="en-US" sz="1550">
                  <a:solidFill>
                    <a:schemeClr val="tx2">
                      <a:lumMod val="75000"/>
                      <a:lumOff val="25000"/>
                    </a:schemeClr>
                  </a:solidFill>
                </a:rPr>
                <a:t> </a:t>
              </a:r>
              <a:r>
                <a:rPr lang="en-US" sz="1550" b="1" i="0" kern="1200">
                  <a:solidFill>
                    <a:srgbClr val="7E9DEA"/>
                  </a:solidFill>
                </a:rPr>
                <a:t> </a:t>
              </a:r>
              <a:r>
                <a:rPr lang="en-US" sz="1550" b="1" i="0" u="sng" kern="1200">
                  <a:solidFill>
                    <a:srgbClr val="7E9DEA"/>
                  </a:solidFill>
                  <a:hlinkClick r:id="rId3">
                    <a:extLst>
                      <a:ext uri="{A12FA001-AC4F-418D-AE19-62706E023703}">
                        <ahyp:hlinkClr xmlns:ahyp="http://schemas.microsoft.com/office/drawing/2018/hyperlinkcolor" val="tx"/>
                      </a:ext>
                    </a:extLst>
                  </a:hlinkClick>
                </a:rPr>
                <a:t>https://www.cms.gov/medicare/enrollment-renewal/providers-suppliers</a:t>
              </a:r>
              <a:endParaRPr lang="en-US" sz="1550" b="1" kern="1200">
                <a:solidFill>
                  <a:srgbClr val="7E9DEA"/>
                </a:solidFill>
              </a:endParaRPr>
            </a:p>
          </p:txBody>
        </p:sp>
        <p:sp>
          <p:nvSpPr>
            <p:cNvPr id="11" name="Freeform: Shape 10">
              <a:extLst>
                <a:ext uri="{FF2B5EF4-FFF2-40B4-BE49-F238E27FC236}">
                  <a16:creationId xmlns:a16="http://schemas.microsoft.com/office/drawing/2014/main" id="{A91FAEC3-AA57-D45B-1ADA-792E050AD140}"/>
                </a:ext>
              </a:extLst>
            </p:cNvPr>
            <p:cNvSpPr/>
            <p:nvPr/>
          </p:nvSpPr>
          <p:spPr>
            <a:xfrm>
              <a:off x="838197" y="4121948"/>
              <a:ext cx="10730319" cy="379836"/>
            </a:xfrm>
            <a:custGeom>
              <a:avLst/>
              <a:gdLst>
                <a:gd name="connsiteX0" fmla="*/ 0 w 10730319"/>
                <a:gd name="connsiteY0" fmla="*/ 63307 h 379836"/>
                <a:gd name="connsiteX1" fmla="*/ 63307 w 10730319"/>
                <a:gd name="connsiteY1" fmla="*/ 0 h 379836"/>
                <a:gd name="connsiteX2" fmla="*/ 10667012 w 10730319"/>
                <a:gd name="connsiteY2" fmla="*/ 0 h 379836"/>
                <a:gd name="connsiteX3" fmla="*/ 10730319 w 10730319"/>
                <a:gd name="connsiteY3" fmla="*/ 63307 h 379836"/>
                <a:gd name="connsiteX4" fmla="*/ 10730319 w 10730319"/>
                <a:gd name="connsiteY4" fmla="*/ 316529 h 379836"/>
                <a:gd name="connsiteX5" fmla="*/ 10667012 w 10730319"/>
                <a:gd name="connsiteY5" fmla="*/ 379836 h 379836"/>
                <a:gd name="connsiteX6" fmla="*/ 63307 w 10730319"/>
                <a:gd name="connsiteY6" fmla="*/ 379836 h 379836"/>
                <a:gd name="connsiteX7" fmla="*/ 0 w 10730319"/>
                <a:gd name="connsiteY7" fmla="*/ 316529 h 379836"/>
                <a:gd name="connsiteX8" fmla="*/ 0 w 10730319"/>
                <a:gd name="connsiteY8" fmla="*/ 63307 h 379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30319" h="379836">
                  <a:moveTo>
                    <a:pt x="0" y="63307"/>
                  </a:moveTo>
                  <a:cubicBezTo>
                    <a:pt x="0" y="28344"/>
                    <a:pt x="28344" y="0"/>
                    <a:pt x="63307" y="0"/>
                  </a:cubicBezTo>
                  <a:lnTo>
                    <a:pt x="10667012" y="0"/>
                  </a:lnTo>
                  <a:cubicBezTo>
                    <a:pt x="10701975" y="0"/>
                    <a:pt x="10730319" y="28344"/>
                    <a:pt x="10730319" y="63307"/>
                  </a:cubicBezTo>
                  <a:lnTo>
                    <a:pt x="10730319" y="316529"/>
                  </a:lnTo>
                  <a:cubicBezTo>
                    <a:pt x="10730319" y="351492"/>
                    <a:pt x="10701975" y="379836"/>
                    <a:pt x="10667012" y="379836"/>
                  </a:cubicBezTo>
                  <a:lnTo>
                    <a:pt x="63307" y="379836"/>
                  </a:lnTo>
                  <a:cubicBezTo>
                    <a:pt x="28344" y="379836"/>
                    <a:pt x="0" y="351492"/>
                    <a:pt x="0" y="316529"/>
                  </a:cubicBezTo>
                  <a:lnTo>
                    <a:pt x="0" y="63307"/>
                  </a:lnTo>
                  <a:close/>
                </a:path>
              </a:pathLst>
            </a:custGeom>
            <a:solidFill>
              <a:srgbClr val="7E9DEA"/>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87122" tIns="87122" rIns="87122" bIns="87122" numCol="1" spcCol="1270" anchor="ctr" anchorCtr="0">
              <a:noAutofit/>
            </a:bodyPr>
            <a:lstStyle/>
            <a:p>
              <a:pPr marL="0" lvl="0" indent="0" algn="l" defTabSz="800100">
                <a:lnSpc>
                  <a:spcPct val="90000"/>
                </a:lnSpc>
                <a:spcBef>
                  <a:spcPct val="0"/>
                </a:spcBef>
                <a:spcAft>
                  <a:spcPct val="35000"/>
                </a:spcAft>
                <a:buNone/>
              </a:pPr>
              <a:r>
                <a:rPr lang="en-US" sz="1800" b="1" i="0" kern="1200"/>
                <a:t>Are there state-approved training programs?</a:t>
              </a:r>
              <a:endParaRPr lang="en-US" sz="1800" b="1" kern="1200"/>
            </a:p>
          </p:txBody>
        </p:sp>
        <p:sp>
          <p:nvSpPr>
            <p:cNvPr id="13" name="Freeform: Shape 12">
              <a:extLst>
                <a:ext uri="{FF2B5EF4-FFF2-40B4-BE49-F238E27FC236}">
                  <a16:creationId xmlns:a16="http://schemas.microsoft.com/office/drawing/2014/main" id="{7A882F35-C1D0-4FA6-3E1F-8A20E74F601E}"/>
                </a:ext>
              </a:extLst>
            </p:cNvPr>
            <p:cNvSpPr/>
            <p:nvPr/>
          </p:nvSpPr>
          <p:spPr>
            <a:xfrm>
              <a:off x="838197" y="4495996"/>
              <a:ext cx="10730319" cy="447738"/>
            </a:xfrm>
            <a:custGeom>
              <a:avLst/>
              <a:gdLst>
                <a:gd name="connsiteX0" fmla="*/ 0 w 10730319"/>
                <a:gd name="connsiteY0" fmla="*/ 0 h 447738"/>
                <a:gd name="connsiteX1" fmla="*/ 10730319 w 10730319"/>
                <a:gd name="connsiteY1" fmla="*/ 0 h 447738"/>
                <a:gd name="connsiteX2" fmla="*/ 10730319 w 10730319"/>
                <a:gd name="connsiteY2" fmla="*/ 447738 h 447738"/>
                <a:gd name="connsiteX3" fmla="*/ 0 w 10730319"/>
                <a:gd name="connsiteY3" fmla="*/ 447738 h 447738"/>
                <a:gd name="connsiteX4" fmla="*/ 0 w 10730319"/>
                <a:gd name="connsiteY4" fmla="*/ 0 h 447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0319" h="447738">
                  <a:moveTo>
                    <a:pt x="0" y="0"/>
                  </a:moveTo>
                  <a:lnTo>
                    <a:pt x="10730319" y="0"/>
                  </a:lnTo>
                  <a:lnTo>
                    <a:pt x="10730319" y="447738"/>
                  </a:lnTo>
                  <a:lnTo>
                    <a:pt x="0" y="44773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0688" tIns="20320" rIns="113792" bIns="20320" numCol="1" spcCol="1270" anchor="t" anchorCtr="0">
              <a:noAutofit/>
            </a:bodyPr>
            <a:lstStyle/>
            <a:p>
              <a:pPr marL="114300" lvl="1" indent="-114300" algn="l" defTabSz="688975">
                <a:lnSpc>
                  <a:spcPct val="90000"/>
                </a:lnSpc>
                <a:spcBef>
                  <a:spcPct val="0"/>
                </a:spcBef>
                <a:spcAft>
                  <a:spcPct val="20000"/>
                </a:spcAft>
                <a:buFont typeface="Wingdings" panose="05000000000000000000" pitchFamily="2" charset="2"/>
                <a:buChar char="§"/>
              </a:pPr>
              <a:r>
                <a:rPr lang="en-US" sz="1550" b="0" i="0" kern="1200">
                  <a:solidFill>
                    <a:schemeClr val="tx2">
                      <a:lumMod val="75000"/>
                      <a:lumOff val="25000"/>
                    </a:schemeClr>
                  </a:solidFill>
                </a:rPr>
                <a:t>Many providers choose to use the Arc of Mississippi for their training, but this is not a requirement. Please refer to the Administrative Code for </a:t>
              </a:r>
              <a:r>
                <a:rPr lang="en-US" sz="1550">
                  <a:solidFill>
                    <a:schemeClr val="tx2">
                      <a:lumMod val="75000"/>
                      <a:lumOff val="25000"/>
                    </a:schemeClr>
                  </a:solidFill>
                </a:rPr>
                <a:t>appropriate </a:t>
              </a:r>
              <a:r>
                <a:rPr lang="en-US" sz="1550" b="0" i="0" kern="1200">
                  <a:solidFill>
                    <a:schemeClr val="tx2">
                      <a:lumMod val="75000"/>
                      <a:lumOff val="25000"/>
                    </a:schemeClr>
                  </a:solidFill>
                </a:rPr>
                <a:t>procedures regarding for training staff.</a:t>
              </a:r>
              <a:endParaRPr lang="en-US" sz="1550" kern="1200">
                <a:solidFill>
                  <a:schemeClr val="tx2">
                    <a:lumMod val="75000"/>
                    <a:lumOff val="25000"/>
                  </a:schemeClr>
                </a:solidFill>
              </a:endParaRPr>
            </a:p>
          </p:txBody>
        </p:sp>
        <p:sp>
          <p:nvSpPr>
            <p:cNvPr id="14" name="Freeform: Shape 13">
              <a:extLst>
                <a:ext uri="{FF2B5EF4-FFF2-40B4-BE49-F238E27FC236}">
                  <a16:creationId xmlns:a16="http://schemas.microsoft.com/office/drawing/2014/main" id="{24EF513E-C203-4329-9EBF-9DDCBD043EB6}"/>
                </a:ext>
              </a:extLst>
            </p:cNvPr>
            <p:cNvSpPr/>
            <p:nvPr/>
          </p:nvSpPr>
          <p:spPr>
            <a:xfrm>
              <a:off x="838199" y="4978655"/>
              <a:ext cx="10730319" cy="464978"/>
            </a:xfrm>
            <a:custGeom>
              <a:avLst/>
              <a:gdLst>
                <a:gd name="connsiteX0" fmla="*/ 0 w 10730319"/>
                <a:gd name="connsiteY0" fmla="*/ 77498 h 464978"/>
                <a:gd name="connsiteX1" fmla="*/ 77498 w 10730319"/>
                <a:gd name="connsiteY1" fmla="*/ 0 h 464978"/>
                <a:gd name="connsiteX2" fmla="*/ 10652821 w 10730319"/>
                <a:gd name="connsiteY2" fmla="*/ 0 h 464978"/>
                <a:gd name="connsiteX3" fmla="*/ 10730319 w 10730319"/>
                <a:gd name="connsiteY3" fmla="*/ 77498 h 464978"/>
                <a:gd name="connsiteX4" fmla="*/ 10730319 w 10730319"/>
                <a:gd name="connsiteY4" fmla="*/ 387480 h 464978"/>
                <a:gd name="connsiteX5" fmla="*/ 10652821 w 10730319"/>
                <a:gd name="connsiteY5" fmla="*/ 464978 h 464978"/>
                <a:gd name="connsiteX6" fmla="*/ 77498 w 10730319"/>
                <a:gd name="connsiteY6" fmla="*/ 464978 h 464978"/>
                <a:gd name="connsiteX7" fmla="*/ 0 w 10730319"/>
                <a:gd name="connsiteY7" fmla="*/ 387480 h 464978"/>
                <a:gd name="connsiteX8" fmla="*/ 0 w 10730319"/>
                <a:gd name="connsiteY8" fmla="*/ 77498 h 46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30319" h="464978">
                  <a:moveTo>
                    <a:pt x="0" y="77498"/>
                  </a:moveTo>
                  <a:cubicBezTo>
                    <a:pt x="0" y="34697"/>
                    <a:pt x="34697" y="0"/>
                    <a:pt x="77498" y="0"/>
                  </a:cubicBezTo>
                  <a:lnTo>
                    <a:pt x="10652821" y="0"/>
                  </a:lnTo>
                  <a:cubicBezTo>
                    <a:pt x="10695622" y="0"/>
                    <a:pt x="10730319" y="34697"/>
                    <a:pt x="10730319" y="77498"/>
                  </a:cubicBezTo>
                  <a:lnTo>
                    <a:pt x="10730319" y="387480"/>
                  </a:lnTo>
                  <a:cubicBezTo>
                    <a:pt x="10730319" y="430281"/>
                    <a:pt x="10695622" y="464978"/>
                    <a:pt x="10652821" y="464978"/>
                  </a:cubicBezTo>
                  <a:lnTo>
                    <a:pt x="77498" y="464978"/>
                  </a:lnTo>
                  <a:cubicBezTo>
                    <a:pt x="34697" y="464978"/>
                    <a:pt x="0" y="430281"/>
                    <a:pt x="0" y="387480"/>
                  </a:cubicBezTo>
                  <a:lnTo>
                    <a:pt x="0" y="77498"/>
                  </a:lnTo>
                  <a:close/>
                </a:path>
              </a:pathLst>
            </a:custGeom>
            <a:solidFill>
              <a:srgbClr val="7E9DEA"/>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91278" tIns="91278" rIns="91278" bIns="91278" numCol="1" spcCol="1270" anchor="ctr" anchorCtr="0">
              <a:noAutofit/>
            </a:bodyPr>
            <a:lstStyle/>
            <a:p>
              <a:pPr marL="0" lvl="0" indent="0" algn="l" defTabSz="800100">
                <a:lnSpc>
                  <a:spcPct val="90000"/>
                </a:lnSpc>
                <a:spcBef>
                  <a:spcPct val="0"/>
                </a:spcBef>
                <a:spcAft>
                  <a:spcPct val="35000"/>
                </a:spcAft>
                <a:buNone/>
              </a:pPr>
              <a:r>
                <a:rPr lang="en-US" sz="1800" b="1" i="0" kern="1200"/>
                <a:t>Are DCWs able to service E&amp;D beneficiaries traveling out of state?</a:t>
              </a:r>
              <a:endParaRPr lang="en-US" sz="1800" b="1" kern="1200"/>
            </a:p>
          </p:txBody>
        </p:sp>
        <p:sp>
          <p:nvSpPr>
            <p:cNvPr id="15" name="Freeform: Shape 14">
              <a:extLst>
                <a:ext uri="{FF2B5EF4-FFF2-40B4-BE49-F238E27FC236}">
                  <a16:creationId xmlns:a16="http://schemas.microsoft.com/office/drawing/2014/main" id="{A71F273E-3DB4-8B8B-B61C-9E56BCE61098}"/>
                </a:ext>
              </a:extLst>
            </p:cNvPr>
            <p:cNvSpPr/>
            <p:nvPr/>
          </p:nvSpPr>
          <p:spPr>
            <a:xfrm>
              <a:off x="838198" y="5431485"/>
              <a:ext cx="10730319" cy="871824"/>
            </a:xfrm>
            <a:custGeom>
              <a:avLst/>
              <a:gdLst>
                <a:gd name="connsiteX0" fmla="*/ 0 w 10730319"/>
                <a:gd name="connsiteY0" fmla="*/ 0 h 871824"/>
                <a:gd name="connsiteX1" fmla="*/ 10730319 w 10730319"/>
                <a:gd name="connsiteY1" fmla="*/ 0 h 871824"/>
                <a:gd name="connsiteX2" fmla="*/ 10730319 w 10730319"/>
                <a:gd name="connsiteY2" fmla="*/ 871824 h 871824"/>
                <a:gd name="connsiteX3" fmla="*/ 0 w 10730319"/>
                <a:gd name="connsiteY3" fmla="*/ 871824 h 871824"/>
                <a:gd name="connsiteX4" fmla="*/ 0 w 10730319"/>
                <a:gd name="connsiteY4" fmla="*/ 0 h 871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0319" h="871824">
                  <a:moveTo>
                    <a:pt x="0" y="0"/>
                  </a:moveTo>
                  <a:lnTo>
                    <a:pt x="10730319" y="0"/>
                  </a:lnTo>
                  <a:lnTo>
                    <a:pt x="10730319" y="871824"/>
                  </a:lnTo>
                  <a:lnTo>
                    <a:pt x="0" y="87182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0688" tIns="20320" rIns="113792" bIns="20320" numCol="1" spcCol="1270" anchor="t" anchorCtr="0">
              <a:noAutofit/>
            </a:bodyPr>
            <a:lstStyle/>
            <a:p>
              <a:pPr marL="114300" lvl="1" indent="-114300" algn="l" defTabSz="688975">
                <a:lnSpc>
                  <a:spcPct val="90000"/>
                </a:lnSpc>
                <a:spcBef>
                  <a:spcPct val="0"/>
                </a:spcBef>
                <a:spcAft>
                  <a:spcPct val="20000"/>
                </a:spcAft>
                <a:buFont typeface="Wingdings" panose="05000000000000000000" pitchFamily="2" charset="2"/>
                <a:buChar char="§"/>
              </a:pPr>
              <a:r>
                <a:rPr lang="en-US" sz="1550" kern="1200">
                  <a:solidFill>
                    <a:schemeClr val="tx2">
                      <a:lumMod val="75000"/>
                      <a:lumOff val="25000"/>
                    </a:schemeClr>
                  </a:solidFill>
                </a:rPr>
                <a:t>As long as the provider allows it, then it is still a MS Medicaid provider rendering a MS Medicaid approved service to a MS Medicaid beneficiary even if it happens out of state on a short-term basis (i.e. a vacation, etc.).  There is no enhanced reimbursement for it.  Providers concerned about any liabilities for out of state provision, may address this in their own Policies &amp; Procedures.</a:t>
              </a:r>
              <a:endParaRPr lang="en-US" sz="1550" kern="1200">
                <a:solidFill>
                  <a:srgbClr val="7E9DEA"/>
                </a:solidFill>
              </a:endParaRPr>
            </a:p>
          </p:txBody>
        </p:sp>
      </p:grpSp>
      <p:sp>
        <p:nvSpPr>
          <p:cNvPr id="3" name="Date Placeholder 2">
            <a:extLst>
              <a:ext uri="{FF2B5EF4-FFF2-40B4-BE49-F238E27FC236}">
                <a16:creationId xmlns:a16="http://schemas.microsoft.com/office/drawing/2014/main" id="{6B275998-BF1C-AA86-FA95-9A923B0FC378}"/>
              </a:ext>
            </a:extLst>
          </p:cNvPr>
          <p:cNvSpPr>
            <a:spLocks noGrp="1"/>
          </p:cNvSpPr>
          <p:nvPr>
            <p:ph type="dt" sz="half" idx="10"/>
          </p:nvPr>
        </p:nvSpPr>
        <p:spPr/>
        <p:txBody>
          <a:bodyPr/>
          <a:lstStyle/>
          <a:p>
            <a:r>
              <a:rPr lang="en-US"/>
              <a:t>7/21/2026</a:t>
            </a:r>
          </a:p>
        </p:txBody>
      </p:sp>
      <p:sp>
        <p:nvSpPr>
          <p:cNvPr id="6" name="Slide Number Placeholder 5">
            <a:extLst>
              <a:ext uri="{FF2B5EF4-FFF2-40B4-BE49-F238E27FC236}">
                <a16:creationId xmlns:a16="http://schemas.microsoft.com/office/drawing/2014/main" id="{7A99FB1A-F57B-5CB6-A3CB-7F6EFD4BB94E}"/>
              </a:ext>
            </a:extLst>
          </p:cNvPr>
          <p:cNvSpPr>
            <a:spLocks noGrp="1"/>
          </p:cNvSpPr>
          <p:nvPr>
            <p:ph type="sldNum" sz="quarter" idx="12"/>
          </p:nvPr>
        </p:nvSpPr>
        <p:spPr/>
        <p:txBody>
          <a:bodyPr/>
          <a:lstStyle/>
          <a:p>
            <a:fld id="{48FD3572-B86B-4083-B953-5D27BE9E57C8}" type="slidenum">
              <a:rPr lang="en-US" smtClean="0"/>
              <a:t>68</a:t>
            </a:fld>
            <a:endParaRPr lang="en-US"/>
          </a:p>
        </p:txBody>
      </p:sp>
      <p:pic>
        <p:nvPicPr>
          <p:cNvPr id="12" name="Picture 2">
            <a:extLst>
              <a:ext uri="{FF2B5EF4-FFF2-40B4-BE49-F238E27FC236}">
                <a16:creationId xmlns:a16="http://schemas.microsoft.com/office/drawing/2014/main" id="{4C166BE6-6F1D-6C45-7D24-5AFF5078DF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886025" cy="878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1545896"/>
      </p:ext>
    </p:extLst>
  </p:cSld>
  <p:clrMapOvr>
    <a:masterClrMapping/>
  </p:clrMapOvr>
  <p:transition spd="slow">
    <p:push dir="u"/>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4F4E6-F136-5225-0FA2-31418ACD99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A3DA93-D8FE-8F54-7E82-4C0C35E806F2}"/>
              </a:ext>
            </a:extLst>
          </p:cNvPr>
          <p:cNvSpPr>
            <a:spLocks noGrp="1"/>
          </p:cNvSpPr>
          <p:nvPr>
            <p:ph type="title"/>
          </p:nvPr>
        </p:nvSpPr>
        <p:spPr>
          <a:xfrm>
            <a:off x="1703195" y="84199"/>
            <a:ext cx="9201294" cy="1325563"/>
          </a:xfrm>
        </p:spPr>
        <p:txBody>
          <a:bodyPr>
            <a:normAutofit/>
            <a:scene3d>
              <a:camera prst="orthographicFront"/>
              <a:lightRig rig="threePt" dir="t"/>
            </a:scene3d>
            <a:sp3d extrusionH="57150">
              <a:bevelT w="38100" h="38100"/>
            </a:sp3d>
          </a:bodyPr>
          <a:lstStyle/>
          <a:p>
            <a:r>
              <a:rPr lang="en-US" sz="4000" b="1">
                <a:solidFill>
                  <a:srgbClr val="88A8F8"/>
                </a:solidFill>
                <a:cs typeface="Times New Roman" panose="02020603050405020304" pitchFamily="18" charset="0"/>
              </a:rPr>
              <a:t>PCS &amp; IHR Frequently Asked Questions</a:t>
            </a:r>
          </a:p>
        </p:txBody>
      </p:sp>
      <p:grpSp>
        <p:nvGrpSpPr>
          <p:cNvPr id="4" name="Group 3">
            <a:extLst>
              <a:ext uri="{FF2B5EF4-FFF2-40B4-BE49-F238E27FC236}">
                <a16:creationId xmlns:a16="http://schemas.microsoft.com/office/drawing/2014/main" id="{A287BF0E-6100-AD86-DE41-36729301013C}"/>
              </a:ext>
            </a:extLst>
          </p:cNvPr>
          <p:cNvGrpSpPr/>
          <p:nvPr/>
        </p:nvGrpSpPr>
        <p:grpSpPr>
          <a:xfrm>
            <a:off x="730838" y="1069848"/>
            <a:ext cx="10730322" cy="4284472"/>
            <a:chOff x="838196" y="1539340"/>
            <a:chExt cx="10730322" cy="4157296"/>
          </a:xfrm>
        </p:grpSpPr>
        <p:sp>
          <p:nvSpPr>
            <p:cNvPr id="7" name="Freeform: Shape 6">
              <a:extLst>
                <a:ext uri="{FF2B5EF4-FFF2-40B4-BE49-F238E27FC236}">
                  <a16:creationId xmlns:a16="http://schemas.microsoft.com/office/drawing/2014/main" id="{40F79890-3C32-651C-6EFC-C97C516F8127}"/>
                </a:ext>
              </a:extLst>
            </p:cNvPr>
            <p:cNvSpPr/>
            <p:nvPr/>
          </p:nvSpPr>
          <p:spPr>
            <a:xfrm>
              <a:off x="838199" y="1539340"/>
              <a:ext cx="10730319" cy="537002"/>
            </a:xfrm>
            <a:custGeom>
              <a:avLst/>
              <a:gdLst>
                <a:gd name="connsiteX0" fmla="*/ 0 w 10730319"/>
                <a:gd name="connsiteY0" fmla="*/ 64920 h 389513"/>
                <a:gd name="connsiteX1" fmla="*/ 64920 w 10730319"/>
                <a:gd name="connsiteY1" fmla="*/ 0 h 389513"/>
                <a:gd name="connsiteX2" fmla="*/ 10665399 w 10730319"/>
                <a:gd name="connsiteY2" fmla="*/ 0 h 389513"/>
                <a:gd name="connsiteX3" fmla="*/ 10730319 w 10730319"/>
                <a:gd name="connsiteY3" fmla="*/ 64920 h 389513"/>
                <a:gd name="connsiteX4" fmla="*/ 10730319 w 10730319"/>
                <a:gd name="connsiteY4" fmla="*/ 324593 h 389513"/>
                <a:gd name="connsiteX5" fmla="*/ 10665399 w 10730319"/>
                <a:gd name="connsiteY5" fmla="*/ 389513 h 389513"/>
                <a:gd name="connsiteX6" fmla="*/ 64920 w 10730319"/>
                <a:gd name="connsiteY6" fmla="*/ 389513 h 389513"/>
                <a:gd name="connsiteX7" fmla="*/ 0 w 10730319"/>
                <a:gd name="connsiteY7" fmla="*/ 324593 h 389513"/>
                <a:gd name="connsiteX8" fmla="*/ 0 w 10730319"/>
                <a:gd name="connsiteY8" fmla="*/ 64920 h 38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30319" h="389513">
                  <a:moveTo>
                    <a:pt x="0" y="64920"/>
                  </a:moveTo>
                  <a:cubicBezTo>
                    <a:pt x="0" y="29066"/>
                    <a:pt x="29066" y="0"/>
                    <a:pt x="64920" y="0"/>
                  </a:cubicBezTo>
                  <a:lnTo>
                    <a:pt x="10665399" y="0"/>
                  </a:lnTo>
                  <a:cubicBezTo>
                    <a:pt x="10701253" y="0"/>
                    <a:pt x="10730319" y="29066"/>
                    <a:pt x="10730319" y="64920"/>
                  </a:cubicBezTo>
                  <a:lnTo>
                    <a:pt x="10730319" y="324593"/>
                  </a:lnTo>
                  <a:cubicBezTo>
                    <a:pt x="10730319" y="360447"/>
                    <a:pt x="10701253" y="389513"/>
                    <a:pt x="10665399" y="389513"/>
                  </a:cubicBezTo>
                  <a:lnTo>
                    <a:pt x="64920" y="389513"/>
                  </a:lnTo>
                  <a:cubicBezTo>
                    <a:pt x="29066" y="389513"/>
                    <a:pt x="0" y="360447"/>
                    <a:pt x="0" y="324593"/>
                  </a:cubicBezTo>
                  <a:lnTo>
                    <a:pt x="0" y="64920"/>
                  </a:lnTo>
                  <a:close/>
                </a:path>
              </a:pathLst>
            </a:custGeom>
            <a:solidFill>
              <a:srgbClr val="7E9DEA"/>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87594" tIns="87594" rIns="87594" bIns="87594" numCol="1" spcCol="1270" anchor="ctr" anchorCtr="0">
              <a:noAutofit/>
            </a:bodyPr>
            <a:lstStyle/>
            <a:p>
              <a:pPr marL="0" lvl="0" indent="0" algn="l" defTabSz="800100">
                <a:lnSpc>
                  <a:spcPct val="90000"/>
                </a:lnSpc>
                <a:spcBef>
                  <a:spcPct val="0"/>
                </a:spcBef>
                <a:spcAft>
                  <a:spcPct val="35000"/>
                </a:spcAft>
                <a:buNone/>
              </a:pPr>
              <a:r>
                <a:rPr lang="en-US" sz="1800" b="1" i="0" kern="1200"/>
                <a:t>Will the</a:t>
              </a:r>
              <a:r>
                <a:rPr lang="en-US" b="1"/>
                <a:t> DCW need to clock out if additional services are being rendered by hospice to the beneficiary?</a:t>
              </a:r>
              <a:endParaRPr lang="en-US" sz="1800" b="1" kern="1200"/>
            </a:p>
          </p:txBody>
        </p:sp>
        <p:sp>
          <p:nvSpPr>
            <p:cNvPr id="8" name="Freeform: Shape 7">
              <a:extLst>
                <a:ext uri="{FF2B5EF4-FFF2-40B4-BE49-F238E27FC236}">
                  <a16:creationId xmlns:a16="http://schemas.microsoft.com/office/drawing/2014/main" id="{EDF98ABD-FE9C-42FC-3609-6ED022696C61}"/>
                </a:ext>
              </a:extLst>
            </p:cNvPr>
            <p:cNvSpPr/>
            <p:nvPr/>
          </p:nvSpPr>
          <p:spPr>
            <a:xfrm>
              <a:off x="838197" y="2076341"/>
              <a:ext cx="10730319" cy="1009526"/>
            </a:xfrm>
            <a:custGeom>
              <a:avLst/>
              <a:gdLst>
                <a:gd name="connsiteX0" fmla="*/ 0 w 10730319"/>
                <a:gd name="connsiteY0" fmla="*/ 0 h 1284815"/>
                <a:gd name="connsiteX1" fmla="*/ 10730319 w 10730319"/>
                <a:gd name="connsiteY1" fmla="*/ 0 h 1284815"/>
                <a:gd name="connsiteX2" fmla="*/ 10730319 w 10730319"/>
                <a:gd name="connsiteY2" fmla="*/ 1284815 h 1284815"/>
                <a:gd name="connsiteX3" fmla="*/ 0 w 10730319"/>
                <a:gd name="connsiteY3" fmla="*/ 1284815 h 1284815"/>
                <a:gd name="connsiteX4" fmla="*/ 0 w 10730319"/>
                <a:gd name="connsiteY4" fmla="*/ 0 h 1284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0319" h="1284815">
                  <a:moveTo>
                    <a:pt x="0" y="0"/>
                  </a:moveTo>
                  <a:lnTo>
                    <a:pt x="10730319" y="0"/>
                  </a:lnTo>
                  <a:lnTo>
                    <a:pt x="10730319" y="1284815"/>
                  </a:lnTo>
                  <a:lnTo>
                    <a:pt x="0" y="12848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0688" tIns="20320" rIns="113792" bIns="20320" numCol="1" spcCol="1270" anchor="t" anchorCtr="0">
              <a:noAutofit/>
            </a:bodyPr>
            <a:lstStyle/>
            <a:p>
              <a:pPr marL="114300" lvl="1" indent="-114300" algn="l" defTabSz="688975">
                <a:lnSpc>
                  <a:spcPct val="90000"/>
                </a:lnSpc>
                <a:spcBef>
                  <a:spcPct val="0"/>
                </a:spcBef>
                <a:spcAft>
                  <a:spcPct val="20000"/>
                </a:spcAft>
                <a:buFont typeface="Wingdings" panose="05000000000000000000" pitchFamily="2" charset="2"/>
                <a:buChar char="§"/>
              </a:pPr>
              <a:r>
                <a:rPr lang="en-US" sz="1550">
                  <a:solidFill>
                    <a:schemeClr val="tx2">
                      <a:lumMod val="75000"/>
                      <a:lumOff val="25000"/>
                    </a:schemeClr>
                  </a:solidFill>
                </a:rPr>
                <a:t>If the hospice staff are providing non-medical care, such as bathing, those services cannot be provided while the E&amp;D DCW is in the home.  The best solution is to contact the hospice agency and determine what their planned schedule is, so that your DCW staff can come before or after the hospice staff.  The case managers should be able to assist you with this if you have issues getting their contact information.  If the hospice care provided is medical, such as wound care, then those services can be provided while the E&amp;D DCW is in the home.</a:t>
              </a:r>
              <a:endParaRPr lang="en-US" sz="1550" kern="1200">
                <a:solidFill>
                  <a:schemeClr val="tx2">
                    <a:lumMod val="75000"/>
                    <a:lumOff val="25000"/>
                  </a:schemeClr>
                </a:solidFill>
              </a:endParaRPr>
            </a:p>
          </p:txBody>
        </p:sp>
        <p:sp>
          <p:nvSpPr>
            <p:cNvPr id="9" name="Freeform: Shape 8">
              <a:extLst>
                <a:ext uri="{FF2B5EF4-FFF2-40B4-BE49-F238E27FC236}">
                  <a16:creationId xmlns:a16="http://schemas.microsoft.com/office/drawing/2014/main" id="{0EF18954-5054-695F-B835-EAC83FA270EC}"/>
                </a:ext>
              </a:extLst>
            </p:cNvPr>
            <p:cNvSpPr/>
            <p:nvPr/>
          </p:nvSpPr>
          <p:spPr>
            <a:xfrm>
              <a:off x="838197" y="3120789"/>
              <a:ext cx="10730319" cy="339125"/>
            </a:xfrm>
            <a:custGeom>
              <a:avLst/>
              <a:gdLst>
                <a:gd name="connsiteX0" fmla="*/ 0 w 10730319"/>
                <a:gd name="connsiteY0" fmla="*/ 61381 h 368276"/>
                <a:gd name="connsiteX1" fmla="*/ 61381 w 10730319"/>
                <a:gd name="connsiteY1" fmla="*/ 0 h 368276"/>
                <a:gd name="connsiteX2" fmla="*/ 10668938 w 10730319"/>
                <a:gd name="connsiteY2" fmla="*/ 0 h 368276"/>
                <a:gd name="connsiteX3" fmla="*/ 10730319 w 10730319"/>
                <a:gd name="connsiteY3" fmla="*/ 61381 h 368276"/>
                <a:gd name="connsiteX4" fmla="*/ 10730319 w 10730319"/>
                <a:gd name="connsiteY4" fmla="*/ 306895 h 368276"/>
                <a:gd name="connsiteX5" fmla="*/ 10668938 w 10730319"/>
                <a:gd name="connsiteY5" fmla="*/ 368276 h 368276"/>
                <a:gd name="connsiteX6" fmla="*/ 61381 w 10730319"/>
                <a:gd name="connsiteY6" fmla="*/ 368276 h 368276"/>
                <a:gd name="connsiteX7" fmla="*/ 0 w 10730319"/>
                <a:gd name="connsiteY7" fmla="*/ 306895 h 368276"/>
                <a:gd name="connsiteX8" fmla="*/ 0 w 10730319"/>
                <a:gd name="connsiteY8" fmla="*/ 61381 h 368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30319" h="368276">
                  <a:moveTo>
                    <a:pt x="0" y="61381"/>
                  </a:moveTo>
                  <a:cubicBezTo>
                    <a:pt x="0" y="27481"/>
                    <a:pt x="27481" y="0"/>
                    <a:pt x="61381" y="0"/>
                  </a:cubicBezTo>
                  <a:lnTo>
                    <a:pt x="10668938" y="0"/>
                  </a:lnTo>
                  <a:cubicBezTo>
                    <a:pt x="10702838" y="0"/>
                    <a:pt x="10730319" y="27481"/>
                    <a:pt x="10730319" y="61381"/>
                  </a:cubicBezTo>
                  <a:lnTo>
                    <a:pt x="10730319" y="306895"/>
                  </a:lnTo>
                  <a:cubicBezTo>
                    <a:pt x="10730319" y="340795"/>
                    <a:pt x="10702838" y="368276"/>
                    <a:pt x="10668938" y="368276"/>
                  </a:cubicBezTo>
                  <a:lnTo>
                    <a:pt x="61381" y="368276"/>
                  </a:lnTo>
                  <a:cubicBezTo>
                    <a:pt x="27481" y="368276"/>
                    <a:pt x="0" y="340795"/>
                    <a:pt x="0" y="306895"/>
                  </a:cubicBezTo>
                  <a:lnTo>
                    <a:pt x="0" y="61381"/>
                  </a:lnTo>
                  <a:close/>
                </a:path>
              </a:pathLst>
            </a:custGeom>
            <a:solidFill>
              <a:srgbClr val="7E9DEA"/>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86558" tIns="86558" rIns="86558" bIns="86558" numCol="1" spcCol="1270" anchor="ctr" anchorCtr="0">
              <a:noAutofit/>
            </a:bodyPr>
            <a:lstStyle/>
            <a:p>
              <a:pPr marL="0" lvl="0" indent="0" algn="l" defTabSz="800100">
                <a:lnSpc>
                  <a:spcPct val="90000"/>
                </a:lnSpc>
                <a:spcBef>
                  <a:spcPct val="0"/>
                </a:spcBef>
                <a:spcAft>
                  <a:spcPct val="35000"/>
                </a:spcAft>
                <a:buNone/>
              </a:pPr>
              <a:r>
                <a:rPr lang="en-US" b="1"/>
                <a:t>Are providers responsible for checking eligibility prior to rendering services?</a:t>
              </a:r>
              <a:endParaRPr lang="en-US" sz="1800" b="1" kern="1200"/>
            </a:p>
          </p:txBody>
        </p:sp>
        <p:sp>
          <p:nvSpPr>
            <p:cNvPr id="10" name="Freeform: Shape 9">
              <a:extLst>
                <a:ext uri="{FF2B5EF4-FFF2-40B4-BE49-F238E27FC236}">
                  <a16:creationId xmlns:a16="http://schemas.microsoft.com/office/drawing/2014/main" id="{9D61173C-E2D4-4E2F-D9BE-0176DDBE5262}"/>
                </a:ext>
              </a:extLst>
            </p:cNvPr>
            <p:cNvSpPr/>
            <p:nvPr/>
          </p:nvSpPr>
          <p:spPr>
            <a:xfrm>
              <a:off x="838197" y="3489048"/>
              <a:ext cx="10730319" cy="447738"/>
            </a:xfrm>
            <a:custGeom>
              <a:avLst/>
              <a:gdLst>
                <a:gd name="connsiteX0" fmla="*/ 0 w 10730319"/>
                <a:gd name="connsiteY0" fmla="*/ 0 h 447738"/>
                <a:gd name="connsiteX1" fmla="*/ 10730319 w 10730319"/>
                <a:gd name="connsiteY1" fmla="*/ 0 h 447738"/>
                <a:gd name="connsiteX2" fmla="*/ 10730319 w 10730319"/>
                <a:gd name="connsiteY2" fmla="*/ 447738 h 447738"/>
                <a:gd name="connsiteX3" fmla="*/ 0 w 10730319"/>
                <a:gd name="connsiteY3" fmla="*/ 447738 h 447738"/>
                <a:gd name="connsiteX4" fmla="*/ 0 w 10730319"/>
                <a:gd name="connsiteY4" fmla="*/ 0 h 447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0319" h="447738">
                  <a:moveTo>
                    <a:pt x="0" y="0"/>
                  </a:moveTo>
                  <a:lnTo>
                    <a:pt x="10730319" y="0"/>
                  </a:lnTo>
                  <a:lnTo>
                    <a:pt x="10730319" y="447738"/>
                  </a:lnTo>
                  <a:lnTo>
                    <a:pt x="0" y="44773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0688" tIns="20320" rIns="113792" bIns="20320" numCol="1" spcCol="1270" anchor="t" anchorCtr="0">
              <a:noAutofit/>
            </a:bodyPr>
            <a:lstStyle/>
            <a:p>
              <a:pPr marL="114300" lvl="1" indent="-114300" defTabSz="688975">
                <a:lnSpc>
                  <a:spcPct val="90000"/>
                </a:lnSpc>
                <a:spcBef>
                  <a:spcPct val="0"/>
                </a:spcBef>
                <a:spcAft>
                  <a:spcPct val="20000"/>
                </a:spcAft>
                <a:buFont typeface="Wingdings" panose="05000000000000000000" pitchFamily="2" charset="2"/>
                <a:buChar char="§"/>
              </a:pPr>
              <a:r>
                <a:rPr lang="en-US" sz="1550" kern="1200">
                  <a:solidFill>
                    <a:schemeClr val="tx2">
                      <a:lumMod val="75000"/>
                      <a:lumOff val="25000"/>
                    </a:schemeClr>
                  </a:solidFill>
                </a:rPr>
                <a:t>The Administrative Code does require that providers verify eligibility prio</a:t>
              </a:r>
              <a:r>
                <a:rPr lang="en-US" sz="1550">
                  <a:solidFill>
                    <a:schemeClr val="tx2">
                      <a:lumMod val="75000"/>
                      <a:lumOff val="25000"/>
                    </a:schemeClr>
                  </a:solidFill>
                </a:rPr>
                <a:t>r to rending services.  Providers checking eligibility must confirm that the member has both active eligibility and an active E&amp;D lock-in.</a:t>
              </a:r>
              <a:endParaRPr lang="en-US" sz="1550" kern="1200">
                <a:solidFill>
                  <a:srgbClr val="7E9DEA"/>
                </a:solidFill>
              </a:endParaRPr>
            </a:p>
          </p:txBody>
        </p:sp>
        <p:sp>
          <p:nvSpPr>
            <p:cNvPr id="11" name="Freeform: Shape 10">
              <a:extLst>
                <a:ext uri="{FF2B5EF4-FFF2-40B4-BE49-F238E27FC236}">
                  <a16:creationId xmlns:a16="http://schemas.microsoft.com/office/drawing/2014/main" id="{FB07CD2C-426B-0D20-BE90-3B373DA029B6}"/>
                </a:ext>
              </a:extLst>
            </p:cNvPr>
            <p:cNvSpPr/>
            <p:nvPr/>
          </p:nvSpPr>
          <p:spPr>
            <a:xfrm>
              <a:off x="838197" y="3936786"/>
              <a:ext cx="10730319" cy="327946"/>
            </a:xfrm>
            <a:custGeom>
              <a:avLst/>
              <a:gdLst>
                <a:gd name="connsiteX0" fmla="*/ 0 w 10730319"/>
                <a:gd name="connsiteY0" fmla="*/ 63307 h 379836"/>
                <a:gd name="connsiteX1" fmla="*/ 63307 w 10730319"/>
                <a:gd name="connsiteY1" fmla="*/ 0 h 379836"/>
                <a:gd name="connsiteX2" fmla="*/ 10667012 w 10730319"/>
                <a:gd name="connsiteY2" fmla="*/ 0 h 379836"/>
                <a:gd name="connsiteX3" fmla="*/ 10730319 w 10730319"/>
                <a:gd name="connsiteY3" fmla="*/ 63307 h 379836"/>
                <a:gd name="connsiteX4" fmla="*/ 10730319 w 10730319"/>
                <a:gd name="connsiteY4" fmla="*/ 316529 h 379836"/>
                <a:gd name="connsiteX5" fmla="*/ 10667012 w 10730319"/>
                <a:gd name="connsiteY5" fmla="*/ 379836 h 379836"/>
                <a:gd name="connsiteX6" fmla="*/ 63307 w 10730319"/>
                <a:gd name="connsiteY6" fmla="*/ 379836 h 379836"/>
                <a:gd name="connsiteX7" fmla="*/ 0 w 10730319"/>
                <a:gd name="connsiteY7" fmla="*/ 316529 h 379836"/>
                <a:gd name="connsiteX8" fmla="*/ 0 w 10730319"/>
                <a:gd name="connsiteY8" fmla="*/ 63307 h 379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30319" h="379836">
                  <a:moveTo>
                    <a:pt x="0" y="63307"/>
                  </a:moveTo>
                  <a:cubicBezTo>
                    <a:pt x="0" y="28344"/>
                    <a:pt x="28344" y="0"/>
                    <a:pt x="63307" y="0"/>
                  </a:cubicBezTo>
                  <a:lnTo>
                    <a:pt x="10667012" y="0"/>
                  </a:lnTo>
                  <a:cubicBezTo>
                    <a:pt x="10701975" y="0"/>
                    <a:pt x="10730319" y="28344"/>
                    <a:pt x="10730319" y="63307"/>
                  </a:cubicBezTo>
                  <a:lnTo>
                    <a:pt x="10730319" y="316529"/>
                  </a:lnTo>
                  <a:cubicBezTo>
                    <a:pt x="10730319" y="351492"/>
                    <a:pt x="10701975" y="379836"/>
                    <a:pt x="10667012" y="379836"/>
                  </a:cubicBezTo>
                  <a:lnTo>
                    <a:pt x="63307" y="379836"/>
                  </a:lnTo>
                  <a:cubicBezTo>
                    <a:pt x="28344" y="379836"/>
                    <a:pt x="0" y="351492"/>
                    <a:pt x="0" y="316529"/>
                  </a:cubicBezTo>
                  <a:lnTo>
                    <a:pt x="0" y="63307"/>
                  </a:lnTo>
                  <a:close/>
                </a:path>
              </a:pathLst>
            </a:custGeom>
            <a:solidFill>
              <a:srgbClr val="7E9DEA"/>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87122" tIns="87122" rIns="87122" bIns="87122" numCol="1" spcCol="1270" anchor="ctr" anchorCtr="0">
              <a:noAutofit/>
            </a:bodyPr>
            <a:lstStyle/>
            <a:p>
              <a:pPr marL="0" lvl="0" indent="0" algn="l" defTabSz="800100">
                <a:lnSpc>
                  <a:spcPct val="90000"/>
                </a:lnSpc>
                <a:spcBef>
                  <a:spcPct val="0"/>
                </a:spcBef>
                <a:spcAft>
                  <a:spcPct val="35000"/>
                </a:spcAft>
                <a:buNone/>
              </a:pPr>
              <a:r>
                <a:rPr lang="en-US" b="1"/>
                <a:t>May services be rendered once a beneficiary has been discharged from the hospital?</a:t>
              </a:r>
              <a:endParaRPr lang="en-US" sz="1800" b="1" kern="1200"/>
            </a:p>
          </p:txBody>
        </p:sp>
        <p:sp>
          <p:nvSpPr>
            <p:cNvPr id="13" name="Freeform: Shape 12">
              <a:extLst>
                <a:ext uri="{FF2B5EF4-FFF2-40B4-BE49-F238E27FC236}">
                  <a16:creationId xmlns:a16="http://schemas.microsoft.com/office/drawing/2014/main" id="{B8678A46-1FA7-6D34-D3A4-1EC8E5F212F3}"/>
                </a:ext>
              </a:extLst>
            </p:cNvPr>
            <p:cNvSpPr/>
            <p:nvPr/>
          </p:nvSpPr>
          <p:spPr>
            <a:xfrm>
              <a:off x="838197" y="4277915"/>
              <a:ext cx="10730319" cy="447738"/>
            </a:xfrm>
            <a:custGeom>
              <a:avLst/>
              <a:gdLst>
                <a:gd name="connsiteX0" fmla="*/ 0 w 10730319"/>
                <a:gd name="connsiteY0" fmla="*/ 0 h 447738"/>
                <a:gd name="connsiteX1" fmla="*/ 10730319 w 10730319"/>
                <a:gd name="connsiteY1" fmla="*/ 0 h 447738"/>
                <a:gd name="connsiteX2" fmla="*/ 10730319 w 10730319"/>
                <a:gd name="connsiteY2" fmla="*/ 447738 h 447738"/>
                <a:gd name="connsiteX3" fmla="*/ 0 w 10730319"/>
                <a:gd name="connsiteY3" fmla="*/ 447738 h 447738"/>
                <a:gd name="connsiteX4" fmla="*/ 0 w 10730319"/>
                <a:gd name="connsiteY4" fmla="*/ 0 h 447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0319" h="447738">
                  <a:moveTo>
                    <a:pt x="0" y="0"/>
                  </a:moveTo>
                  <a:lnTo>
                    <a:pt x="10730319" y="0"/>
                  </a:lnTo>
                  <a:lnTo>
                    <a:pt x="10730319" y="447738"/>
                  </a:lnTo>
                  <a:lnTo>
                    <a:pt x="0" y="44773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0688" tIns="20320" rIns="113792" bIns="20320" numCol="1" spcCol="1270" anchor="t" anchorCtr="0">
              <a:noAutofit/>
            </a:bodyPr>
            <a:lstStyle/>
            <a:p>
              <a:pPr marL="114300" lvl="1" indent="-114300" algn="l" defTabSz="688975">
                <a:lnSpc>
                  <a:spcPct val="90000"/>
                </a:lnSpc>
                <a:spcBef>
                  <a:spcPct val="0"/>
                </a:spcBef>
                <a:spcAft>
                  <a:spcPct val="20000"/>
                </a:spcAft>
                <a:buFont typeface="Wingdings" panose="05000000000000000000" pitchFamily="2" charset="2"/>
                <a:buChar char="§"/>
              </a:pPr>
              <a:r>
                <a:rPr lang="en-US" sz="1550">
                  <a:solidFill>
                    <a:schemeClr val="tx2">
                      <a:lumMod val="75000"/>
                      <a:lumOff val="25000"/>
                    </a:schemeClr>
                  </a:solidFill>
                </a:rPr>
                <a:t>In home services, such as personal care and in-home respite, may be provided on the date of admission or discharge, but cannot be provided while the beneficiary is at the hospital.</a:t>
              </a:r>
              <a:endParaRPr lang="en-US" sz="1550" kern="1200">
                <a:solidFill>
                  <a:schemeClr val="tx2">
                    <a:lumMod val="75000"/>
                    <a:lumOff val="25000"/>
                  </a:schemeClr>
                </a:solidFill>
              </a:endParaRPr>
            </a:p>
          </p:txBody>
        </p:sp>
        <p:sp>
          <p:nvSpPr>
            <p:cNvPr id="14" name="Freeform: Shape 13">
              <a:extLst>
                <a:ext uri="{FF2B5EF4-FFF2-40B4-BE49-F238E27FC236}">
                  <a16:creationId xmlns:a16="http://schemas.microsoft.com/office/drawing/2014/main" id="{73310B15-2078-6875-37F6-8BD42837A6B5}"/>
                </a:ext>
              </a:extLst>
            </p:cNvPr>
            <p:cNvSpPr/>
            <p:nvPr/>
          </p:nvSpPr>
          <p:spPr>
            <a:xfrm>
              <a:off x="838199" y="4738837"/>
              <a:ext cx="10730319" cy="318601"/>
            </a:xfrm>
            <a:custGeom>
              <a:avLst/>
              <a:gdLst>
                <a:gd name="connsiteX0" fmla="*/ 0 w 10730319"/>
                <a:gd name="connsiteY0" fmla="*/ 77498 h 464978"/>
                <a:gd name="connsiteX1" fmla="*/ 77498 w 10730319"/>
                <a:gd name="connsiteY1" fmla="*/ 0 h 464978"/>
                <a:gd name="connsiteX2" fmla="*/ 10652821 w 10730319"/>
                <a:gd name="connsiteY2" fmla="*/ 0 h 464978"/>
                <a:gd name="connsiteX3" fmla="*/ 10730319 w 10730319"/>
                <a:gd name="connsiteY3" fmla="*/ 77498 h 464978"/>
                <a:gd name="connsiteX4" fmla="*/ 10730319 w 10730319"/>
                <a:gd name="connsiteY4" fmla="*/ 387480 h 464978"/>
                <a:gd name="connsiteX5" fmla="*/ 10652821 w 10730319"/>
                <a:gd name="connsiteY5" fmla="*/ 464978 h 464978"/>
                <a:gd name="connsiteX6" fmla="*/ 77498 w 10730319"/>
                <a:gd name="connsiteY6" fmla="*/ 464978 h 464978"/>
                <a:gd name="connsiteX7" fmla="*/ 0 w 10730319"/>
                <a:gd name="connsiteY7" fmla="*/ 387480 h 464978"/>
                <a:gd name="connsiteX8" fmla="*/ 0 w 10730319"/>
                <a:gd name="connsiteY8" fmla="*/ 77498 h 46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30319" h="464978">
                  <a:moveTo>
                    <a:pt x="0" y="77498"/>
                  </a:moveTo>
                  <a:cubicBezTo>
                    <a:pt x="0" y="34697"/>
                    <a:pt x="34697" y="0"/>
                    <a:pt x="77498" y="0"/>
                  </a:cubicBezTo>
                  <a:lnTo>
                    <a:pt x="10652821" y="0"/>
                  </a:lnTo>
                  <a:cubicBezTo>
                    <a:pt x="10695622" y="0"/>
                    <a:pt x="10730319" y="34697"/>
                    <a:pt x="10730319" y="77498"/>
                  </a:cubicBezTo>
                  <a:lnTo>
                    <a:pt x="10730319" y="387480"/>
                  </a:lnTo>
                  <a:cubicBezTo>
                    <a:pt x="10730319" y="430281"/>
                    <a:pt x="10695622" y="464978"/>
                    <a:pt x="10652821" y="464978"/>
                  </a:cubicBezTo>
                  <a:lnTo>
                    <a:pt x="77498" y="464978"/>
                  </a:lnTo>
                  <a:cubicBezTo>
                    <a:pt x="34697" y="464978"/>
                    <a:pt x="0" y="430281"/>
                    <a:pt x="0" y="387480"/>
                  </a:cubicBezTo>
                  <a:lnTo>
                    <a:pt x="0" y="77498"/>
                  </a:lnTo>
                  <a:close/>
                </a:path>
              </a:pathLst>
            </a:custGeom>
            <a:solidFill>
              <a:srgbClr val="7E9DEA"/>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91278" tIns="91278" rIns="91278" bIns="91278" numCol="1" spcCol="1270" anchor="ctr" anchorCtr="0">
              <a:noAutofit/>
            </a:bodyPr>
            <a:lstStyle/>
            <a:p>
              <a:pPr marL="0" lvl="0" indent="0" algn="l" defTabSz="800100">
                <a:lnSpc>
                  <a:spcPct val="90000"/>
                </a:lnSpc>
                <a:spcBef>
                  <a:spcPct val="0"/>
                </a:spcBef>
                <a:spcAft>
                  <a:spcPct val="35000"/>
                </a:spcAft>
                <a:buNone/>
              </a:pPr>
              <a:r>
                <a:rPr lang="en-US" b="1"/>
                <a:t>Does DOM reimburse supplies and materials such a gloves?</a:t>
              </a:r>
              <a:endParaRPr lang="en-US" sz="1800" b="1" kern="1200"/>
            </a:p>
          </p:txBody>
        </p:sp>
        <p:sp>
          <p:nvSpPr>
            <p:cNvPr id="15" name="Freeform: Shape 14">
              <a:extLst>
                <a:ext uri="{FF2B5EF4-FFF2-40B4-BE49-F238E27FC236}">
                  <a16:creationId xmlns:a16="http://schemas.microsoft.com/office/drawing/2014/main" id="{BBF9D646-66C1-D096-C97A-2723521542C8}"/>
                </a:ext>
              </a:extLst>
            </p:cNvPr>
            <p:cNvSpPr/>
            <p:nvPr/>
          </p:nvSpPr>
          <p:spPr>
            <a:xfrm>
              <a:off x="838196" y="5066782"/>
              <a:ext cx="10730319" cy="629854"/>
            </a:xfrm>
            <a:custGeom>
              <a:avLst/>
              <a:gdLst>
                <a:gd name="connsiteX0" fmla="*/ 0 w 10730319"/>
                <a:gd name="connsiteY0" fmla="*/ 0 h 871824"/>
                <a:gd name="connsiteX1" fmla="*/ 10730319 w 10730319"/>
                <a:gd name="connsiteY1" fmla="*/ 0 h 871824"/>
                <a:gd name="connsiteX2" fmla="*/ 10730319 w 10730319"/>
                <a:gd name="connsiteY2" fmla="*/ 871824 h 871824"/>
                <a:gd name="connsiteX3" fmla="*/ 0 w 10730319"/>
                <a:gd name="connsiteY3" fmla="*/ 871824 h 871824"/>
                <a:gd name="connsiteX4" fmla="*/ 0 w 10730319"/>
                <a:gd name="connsiteY4" fmla="*/ 0 h 871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0319" h="871824">
                  <a:moveTo>
                    <a:pt x="0" y="0"/>
                  </a:moveTo>
                  <a:lnTo>
                    <a:pt x="10730319" y="0"/>
                  </a:lnTo>
                  <a:lnTo>
                    <a:pt x="10730319" y="871824"/>
                  </a:lnTo>
                  <a:lnTo>
                    <a:pt x="0" y="87182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0688" tIns="20320" rIns="113792" bIns="20320" numCol="1" spcCol="1270" anchor="t" anchorCtr="0">
              <a:noAutofit/>
            </a:bodyPr>
            <a:lstStyle/>
            <a:p>
              <a:pPr marL="114300" lvl="1" indent="-114300" algn="l" defTabSz="688975">
                <a:lnSpc>
                  <a:spcPct val="90000"/>
                </a:lnSpc>
                <a:spcBef>
                  <a:spcPct val="0"/>
                </a:spcBef>
                <a:spcAft>
                  <a:spcPct val="20000"/>
                </a:spcAft>
                <a:buFont typeface="Wingdings" panose="05000000000000000000" pitchFamily="2" charset="2"/>
                <a:buChar char="§"/>
              </a:pPr>
              <a:r>
                <a:rPr lang="en-US" sz="1550">
                  <a:solidFill>
                    <a:schemeClr val="tx2">
                      <a:lumMod val="75000"/>
                      <a:lumOff val="25000"/>
                    </a:schemeClr>
                  </a:solidFill>
                </a:rPr>
                <a:t>E&amp;D Waiver services do not specifically cover gloves; however, most waiver members do have coverage for Durable Medical Equipment (DME), which includes things like gloves, pull-ups, blue pads, etc.  To receive these items, the beneficiary’s physician would have to write a prescription and send it to a DME supplier.</a:t>
              </a:r>
              <a:endParaRPr lang="en-US" sz="1550" b="1" kern="1200">
                <a:solidFill>
                  <a:srgbClr val="7E9DEA"/>
                </a:solidFill>
              </a:endParaRPr>
            </a:p>
          </p:txBody>
        </p:sp>
      </p:grpSp>
      <p:sp>
        <p:nvSpPr>
          <p:cNvPr id="3" name="Date Placeholder 2">
            <a:extLst>
              <a:ext uri="{FF2B5EF4-FFF2-40B4-BE49-F238E27FC236}">
                <a16:creationId xmlns:a16="http://schemas.microsoft.com/office/drawing/2014/main" id="{BC2C1D55-E2BC-5CDA-001A-8BDA408A0E5E}"/>
              </a:ext>
            </a:extLst>
          </p:cNvPr>
          <p:cNvSpPr>
            <a:spLocks noGrp="1"/>
          </p:cNvSpPr>
          <p:nvPr>
            <p:ph type="dt" sz="half" idx="10"/>
          </p:nvPr>
        </p:nvSpPr>
        <p:spPr/>
        <p:txBody>
          <a:bodyPr/>
          <a:lstStyle/>
          <a:p>
            <a:r>
              <a:rPr lang="en-US"/>
              <a:t>7/21/2026</a:t>
            </a:r>
          </a:p>
        </p:txBody>
      </p:sp>
      <p:pic>
        <p:nvPicPr>
          <p:cNvPr id="6" name="Picture 2">
            <a:extLst>
              <a:ext uri="{FF2B5EF4-FFF2-40B4-BE49-F238E27FC236}">
                <a16:creationId xmlns:a16="http://schemas.microsoft.com/office/drawing/2014/main" id="{F61C4AB2-D370-8716-3B10-CDD986AE1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86025" cy="878904"/>
          </a:xfrm>
          <a:prstGeom prst="rect">
            <a:avLst/>
          </a:prstGeom>
          <a:noFill/>
          <a:extLst>
            <a:ext uri="{909E8E84-426E-40DD-AFC4-6F175D3DCCD1}">
              <a14:hiddenFill xmlns:a14="http://schemas.microsoft.com/office/drawing/2010/main">
                <a:solidFill>
                  <a:srgbClr val="FFFFFF"/>
                </a:solidFill>
              </a14:hiddenFill>
            </a:ext>
          </a:extLst>
        </p:spPr>
      </p:pic>
      <p:sp>
        <p:nvSpPr>
          <p:cNvPr id="12" name="Slide Number Placeholder 11">
            <a:extLst>
              <a:ext uri="{FF2B5EF4-FFF2-40B4-BE49-F238E27FC236}">
                <a16:creationId xmlns:a16="http://schemas.microsoft.com/office/drawing/2014/main" id="{4DA595EC-6CAE-2620-DBE3-4233B5635BBB}"/>
              </a:ext>
            </a:extLst>
          </p:cNvPr>
          <p:cNvSpPr>
            <a:spLocks noGrp="1"/>
          </p:cNvSpPr>
          <p:nvPr>
            <p:ph type="sldNum" sz="quarter" idx="12"/>
          </p:nvPr>
        </p:nvSpPr>
        <p:spPr/>
        <p:txBody>
          <a:bodyPr/>
          <a:lstStyle/>
          <a:p>
            <a:fld id="{48FD3572-B86B-4083-B953-5D27BE9E57C8}" type="slidenum">
              <a:rPr lang="en-US" smtClean="0"/>
              <a:t>69</a:t>
            </a:fld>
            <a:endParaRPr lang="en-US"/>
          </a:p>
        </p:txBody>
      </p:sp>
      <p:sp>
        <p:nvSpPr>
          <p:cNvPr id="5" name="Freeform: Shape 4">
            <a:extLst>
              <a:ext uri="{FF2B5EF4-FFF2-40B4-BE49-F238E27FC236}">
                <a16:creationId xmlns:a16="http://schemas.microsoft.com/office/drawing/2014/main" id="{ABA2EDEA-3597-8A5E-29A8-88E35240DADF}"/>
              </a:ext>
            </a:extLst>
          </p:cNvPr>
          <p:cNvSpPr/>
          <p:nvPr/>
        </p:nvSpPr>
        <p:spPr>
          <a:xfrm>
            <a:off x="730840" y="5413779"/>
            <a:ext cx="10730319" cy="374373"/>
          </a:xfrm>
          <a:custGeom>
            <a:avLst/>
            <a:gdLst>
              <a:gd name="connsiteX0" fmla="*/ 0 w 10730319"/>
              <a:gd name="connsiteY0" fmla="*/ 77498 h 464978"/>
              <a:gd name="connsiteX1" fmla="*/ 77498 w 10730319"/>
              <a:gd name="connsiteY1" fmla="*/ 0 h 464978"/>
              <a:gd name="connsiteX2" fmla="*/ 10652821 w 10730319"/>
              <a:gd name="connsiteY2" fmla="*/ 0 h 464978"/>
              <a:gd name="connsiteX3" fmla="*/ 10730319 w 10730319"/>
              <a:gd name="connsiteY3" fmla="*/ 77498 h 464978"/>
              <a:gd name="connsiteX4" fmla="*/ 10730319 w 10730319"/>
              <a:gd name="connsiteY4" fmla="*/ 387480 h 464978"/>
              <a:gd name="connsiteX5" fmla="*/ 10652821 w 10730319"/>
              <a:gd name="connsiteY5" fmla="*/ 464978 h 464978"/>
              <a:gd name="connsiteX6" fmla="*/ 77498 w 10730319"/>
              <a:gd name="connsiteY6" fmla="*/ 464978 h 464978"/>
              <a:gd name="connsiteX7" fmla="*/ 0 w 10730319"/>
              <a:gd name="connsiteY7" fmla="*/ 387480 h 464978"/>
              <a:gd name="connsiteX8" fmla="*/ 0 w 10730319"/>
              <a:gd name="connsiteY8" fmla="*/ 77498 h 46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30319" h="464978">
                <a:moveTo>
                  <a:pt x="0" y="77498"/>
                </a:moveTo>
                <a:cubicBezTo>
                  <a:pt x="0" y="34697"/>
                  <a:pt x="34697" y="0"/>
                  <a:pt x="77498" y="0"/>
                </a:cubicBezTo>
                <a:lnTo>
                  <a:pt x="10652821" y="0"/>
                </a:lnTo>
                <a:cubicBezTo>
                  <a:pt x="10695622" y="0"/>
                  <a:pt x="10730319" y="34697"/>
                  <a:pt x="10730319" y="77498"/>
                </a:cubicBezTo>
                <a:lnTo>
                  <a:pt x="10730319" y="387480"/>
                </a:lnTo>
                <a:cubicBezTo>
                  <a:pt x="10730319" y="430281"/>
                  <a:pt x="10695622" y="464978"/>
                  <a:pt x="10652821" y="464978"/>
                </a:cubicBezTo>
                <a:lnTo>
                  <a:pt x="77498" y="464978"/>
                </a:lnTo>
                <a:cubicBezTo>
                  <a:pt x="34697" y="464978"/>
                  <a:pt x="0" y="430281"/>
                  <a:pt x="0" y="387480"/>
                </a:cubicBezTo>
                <a:lnTo>
                  <a:pt x="0" y="77498"/>
                </a:lnTo>
                <a:close/>
              </a:path>
            </a:pathLst>
          </a:custGeom>
          <a:solidFill>
            <a:srgbClr val="7E9DEA"/>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91278" tIns="91278" rIns="91278" bIns="91278" numCol="1" spcCol="1270" anchor="ctr" anchorCtr="0">
            <a:noAutofit/>
          </a:bodyPr>
          <a:lstStyle/>
          <a:p>
            <a:pPr marL="0" lvl="0" indent="0" algn="l" defTabSz="800100">
              <a:lnSpc>
                <a:spcPct val="90000"/>
              </a:lnSpc>
              <a:spcBef>
                <a:spcPct val="0"/>
              </a:spcBef>
              <a:spcAft>
                <a:spcPct val="35000"/>
              </a:spcAft>
              <a:buNone/>
            </a:pPr>
            <a:r>
              <a:rPr lang="en-US" b="1"/>
              <a:t>Is it okay for the DCW to run errands for the beneficiary while providing IHR services?</a:t>
            </a:r>
            <a:endParaRPr lang="en-US" sz="1800" b="1" kern="1200"/>
          </a:p>
        </p:txBody>
      </p:sp>
      <p:sp>
        <p:nvSpPr>
          <p:cNvPr id="16" name="Freeform: Shape 15">
            <a:extLst>
              <a:ext uri="{FF2B5EF4-FFF2-40B4-BE49-F238E27FC236}">
                <a16:creationId xmlns:a16="http://schemas.microsoft.com/office/drawing/2014/main" id="{3FE18B67-2486-4072-F949-1EADD76629B3}"/>
              </a:ext>
            </a:extLst>
          </p:cNvPr>
          <p:cNvSpPr/>
          <p:nvPr/>
        </p:nvSpPr>
        <p:spPr>
          <a:xfrm>
            <a:off x="730838" y="5806534"/>
            <a:ext cx="10730319" cy="374372"/>
          </a:xfrm>
          <a:custGeom>
            <a:avLst/>
            <a:gdLst>
              <a:gd name="connsiteX0" fmla="*/ 0 w 10730319"/>
              <a:gd name="connsiteY0" fmla="*/ 0 h 871824"/>
              <a:gd name="connsiteX1" fmla="*/ 10730319 w 10730319"/>
              <a:gd name="connsiteY1" fmla="*/ 0 h 871824"/>
              <a:gd name="connsiteX2" fmla="*/ 10730319 w 10730319"/>
              <a:gd name="connsiteY2" fmla="*/ 871824 h 871824"/>
              <a:gd name="connsiteX3" fmla="*/ 0 w 10730319"/>
              <a:gd name="connsiteY3" fmla="*/ 871824 h 871824"/>
              <a:gd name="connsiteX4" fmla="*/ 0 w 10730319"/>
              <a:gd name="connsiteY4" fmla="*/ 0 h 871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0319" h="871824">
                <a:moveTo>
                  <a:pt x="0" y="0"/>
                </a:moveTo>
                <a:lnTo>
                  <a:pt x="10730319" y="0"/>
                </a:lnTo>
                <a:lnTo>
                  <a:pt x="10730319" y="871824"/>
                </a:lnTo>
                <a:lnTo>
                  <a:pt x="0" y="87182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40688" tIns="20320" rIns="113792" bIns="20320" numCol="1" spcCol="1270" anchor="t" anchorCtr="0">
            <a:noAutofit/>
          </a:bodyPr>
          <a:lstStyle/>
          <a:p>
            <a:pPr marL="114300" lvl="1" indent="-114300" algn="l" defTabSz="688975">
              <a:lnSpc>
                <a:spcPct val="90000"/>
              </a:lnSpc>
              <a:spcBef>
                <a:spcPct val="0"/>
              </a:spcBef>
              <a:spcAft>
                <a:spcPct val="20000"/>
              </a:spcAft>
              <a:buFont typeface="Wingdings" panose="05000000000000000000" pitchFamily="2" charset="2"/>
              <a:buChar char="§"/>
            </a:pPr>
            <a:r>
              <a:rPr lang="en-US" sz="1550" kern="1200">
                <a:solidFill>
                  <a:schemeClr val="tx2">
                    <a:lumMod val="75000"/>
                    <a:lumOff val="25000"/>
                  </a:schemeClr>
                </a:solidFill>
              </a:rPr>
              <a:t>No.  Members receiving IHR services cannot be left alone.</a:t>
            </a:r>
            <a:endParaRPr lang="en-US" sz="1550" kern="1200">
              <a:solidFill>
                <a:srgbClr val="7E9DEA"/>
              </a:solidFill>
            </a:endParaRPr>
          </a:p>
        </p:txBody>
      </p:sp>
    </p:spTree>
    <p:extLst>
      <p:ext uri="{BB962C8B-B14F-4D97-AF65-F5344CB8AC3E}">
        <p14:creationId xmlns:p14="http://schemas.microsoft.com/office/powerpoint/2010/main" val="1391707352"/>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EA262D-D174-4D19-904C-04019656EF2C}"/>
              </a:ext>
            </a:extLst>
          </p:cNvPr>
          <p:cNvSpPr>
            <a:spLocks noGrp="1"/>
          </p:cNvSpPr>
          <p:nvPr>
            <p:ph idx="1"/>
          </p:nvPr>
        </p:nvSpPr>
        <p:spPr>
          <a:xfrm>
            <a:off x="704035" y="1987219"/>
            <a:ext cx="6237752" cy="3885564"/>
          </a:xfrm>
        </p:spPr>
        <p:txBody>
          <a:bodyPr vert="horz" lIns="91440" tIns="45720" rIns="91440" bIns="45720" rtlCol="0" anchor="ctr">
            <a:normAutofit fontScale="85000" lnSpcReduction="20000"/>
          </a:bodyPr>
          <a:lstStyle/>
          <a:p>
            <a:pPr marL="0" indent="0">
              <a:buNone/>
            </a:pPr>
            <a:r>
              <a:rPr lang="en-US" b="1">
                <a:solidFill>
                  <a:schemeClr val="accent1">
                    <a:lumMod val="75000"/>
                  </a:schemeClr>
                </a:solidFill>
                <a:latin typeface="+mj-lt"/>
              </a:rPr>
              <a:t>High Risk Provider Revalidation</a:t>
            </a:r>
          </a:p>
          <a:p>
            <a:pPr marL="0" indent="0">
              <a:buNone/>
            </a:pPr>
            <a:r>
              <a:rPr lang="en-US">
                <a:solidFill>
                  <a:schemeClr val="accent1">
                    <a:lumMod val="75000"/>
                  </a:schemeClr>
                </a:solidFill>
                <a:latin typeface="+mj-lt"/>
              </a:rPr>
              <a:t>CMS is requiring “high risk” providers to complete off-cycle revalidation due to being in the high-risk category. This applies to all HCBS providers who have not already completed a revalidation in the past year.</a:t>
            </a:r>
          </a:p>
          <a:p>
            <a:pPr marL="0" indent="0">
              <a:buNone/>
            </a:pPr>
            <a:endParaRPr lang="en-US">
              <a:solidFill>
                <a:schemeClr val="accent1">
                  <a:lumMod val="75000"/>
                </a:schemeClr>
              </a:solidFill>
              <a:latin typeface="+mj-lt"/>
            </a:endParaRPr>
          </a:p>
          <a:p>
            <a:pPr marL="0" indent="0">
              <a:buNone/>
            </a:pPr>
            <a:r>
              <a:rPr lang="en-US">
                <a:solidFill>
                  <a:schemeClr val="accent1">
                    <a:lumMod val="75000"/>
                  </a:schemeClr>
                </a:solidFill>
                <a:latin typeface="+mj-lt"/>
              </a:rPr>
              <a:t>Providers who do not submit their revalidation packet by the date noted on the letter Gainwell mails to them, which is 60 days from the date of the letter, will go into payment suspension until the revalidation is submitted.</a:t>
            </a:r>
          </a:p>
        </p:txBody>
      </p:sp>
      <p:sp>
        <p:nvSpPr>
          <p:cNvPr id="6" name="TextBox 5">
            <a:extLst>
              <a:ext uri="{FF2B5EF4-FFF2-40B4-BE49-F238E27FC236}">
                <a16:creationId xmlns:a16="http://schemas.microsoft.com/office/drawing/2014/main" id="{D3FA8595-ED42-2D79-A50A-017FE02EB30F}"/>
              </a:ext>
            </a:extLst>
          </p:cNvPr>
          <p:cNvSpPr txBox="1"/>
          <p:nvPr/>
        </p:nvSpPr>
        <p:spPr>
          <a:xfrm>
            <a:off x="1890080" y="453850"/>
            <a:ext cx="8519245" cy="1261884"/>
          </a:xfrm>
          <a:prstGeom prst="rect">
            <a:avLst/>
          </a:prstGeom>
          <a:solidFill>
            <a:srgbClr val="169DCC"/>
          </a:solidFill>
        </p:spPr>
        <p:txBody>
          <a:bodyPr wrap="square" rtlCol="0">
            <a:spAutoFit/>
          </a:bodyPr>
          <a:lstStyle/>
          <a:p>
            <a:pPr algn="ctr"/>
            <a:r>
              <a:rPr lang="en-US" sz="4800" b="1">
                <a:solidFill>
                  <a:schemeClr val="bg1"/>
                </a:solidFill>
                <a:latin typeface="+mj-lt"/>
                <a:cs typeface="Times New Roman" panose="02020603050405020304" pitchFamily="18" charset="0"/>
              </a:rPr>
              <a:t>LTSS</a:t>
            </a:r>
          </a:p>
          <a:p>
            <a:pPr algn="ctr"/>
            <a:r>
              <a:rPr lang="en-US" sz="2800" b="1">
                <a:solidFill>
                  <a:schemeClr val="bg1"/>
                </a:solidFill>
                <a:latin typeface="+mj-lt"/>
                <a:cs typeface="Times New Roman" panose="02020603050405020304" pitchFamily="18" charset="0"/>
              </a:rPr>
              <a:t>Long Term Services &amp; Supports</a:t>
            </a:r>
          </a:p>
        </p:txBody>
      </p:sp>
      <p:sp>
        <p:nvSpPr>
          <p:cNvPr id="2" name="Date Placeholder 1">
            <a:extLst>
              <a:ext uri="{FF2B5EF4-FFF2-40B4-BE49-F238E27FC236}">
                <a16:creationId xmlns:a16="http://schemas.microsoft.com/office/drawing/2014/main" id="{E4C3D5FB-0DA7-453B-5D28-2BED5AC12D03}"/>
              </a:ext>
            </a:extLst>
          </p:cNvPr>
          <p:cNvSpPr>
            <a:spLocks noGrp="1"/>
          </p:cNvSpPr>
          <p:nvPr>
            <p:ph type="dt" sz="half" idx="10"/>
          </p:nvPr>
        </p:nvSpPr>
        <p:spPr/>
        <p:txBody>
          <a:bodyPr/>
          <a:lstStyle/>
          <a:p>
            <a:r>
              <a:rPr lang="en-US"/>
              <a:t>7/21/2026</a:t>
            </a:r>
          </a:p>
        </p:txBody>
      </p:sp>
      <p:pic>
        <p:nvPicPr>
          <p:cNvPr id="1026" name="Picture 2">
            <a:extLst>
              <a:ext uri="{FF2B5EF4-FFF2-40B4-BE49-F238E27FC236}">
                <a16:creationId xmlns:a16="http://schemas.microsoft.com/office/drawing/2014/main" id="{EA8A031E-9862-4293-B8C0-BAE0B11650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16" y="136525"/>
            <a:ext cx="1104519" cy="10956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B71A064-9B83-606F-52EA-3BCFD9DDD79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490" b="96018" l="1591" r="97031">
                        <a14:foregroundMark x1="41251" y1="6637" x2="41251" y2="6637"/>
                        <a14:foregroundMark x1="39873" y1="16224" x2="39873" y2="16224"/>
                        <a14:foregroundMark x1="41569" y1="14159" x2="41569" y2="14159"/>
                        <a14:foregroundMark x1="41569" y1="14159" x2="41569" y2="14159"/>
                        <a14:foregroundMark x1="51113" y1="13864" x2="51113" y2="13864"/>
                        <a14:foregroundMark x1="53871" y1="14307" x2="53871" y2="14307"/>
                        <a14:foregroundMark x1="57158" y1="17257" x2="57158" y2="17257"/>
                        <a14:foregroundMark x1="62036" y1="18437" x2="62036" y2="18437"/>
                        <a14:foregroundMark x1="63203" y1="19174" x2="63203" y2="19174"/>
                        <a14:foregroundMark x1="66702" y1="21386" x2="66702" y2="21386"/>
                        <a14:foregroundMark x1="66702" y1="21386" x2="66702" y2="21386"/>
                        <a14:foregroundMark x1="67550" y1="26549" x2="67550" y2="26549"/>
                        <a14:foregroundMark x1="71580" y1="24631" x2="71050" y2="28614"/>
                        <a14:foregroundMark x1="64793" y1="24484" x2="52810" y2="15634"/>
                        <a14:foregroundMark x1="52810" y1="15634" x2="31177" y2="17109"/>
                        <a14:foregroundMark x1="31177" y1="17109" x2="25239" y2="25664"/>
                        <a14:foregroundMark x1="25239" y1="25664" x2="23224" y2="40118"/>
                        <a14:foregroundMark x1="28632" y1="37758" x2="67020" y2="34071"/>
                        <a14:foregroundMark x1="67020" y1="34071" x2="55355" y2="25959"/>
                        <a14:foregroundMark x1="55355" y1="25959" x2="24814" y2="31711"/>
                        <a14:foregroundMark x1="39661" y1="33186" x2="39661" y2="33186"/>
                        <a14:foregroundMark x1="54613" y1="29204" x2="54613" y2="29204"/>
                        <a14:foregroundMark x1="33086" y1="28024" x2="33086" y2="28024"/>
                        <a14:foregroundMark x1="33086" y1="28024" x2="51220" y2="20944"/>
                        <a14:foregroundMark x1="51220" y1="20944" x2="61400" y2="24189"/>
                        <a14:foregroundMark x1="61400" y1="24189" x2="66702" y2="30236"/>
                        <a14:foregroundMark x1="21315" y1="74041" x2="31283" y2="85546"/>
                        <a14:foregroundMark x1="31283" y1="85546" x2="41145" y2="86431"/>
                        <a14:foregroundMark x1="41145" y1="86431" x2="56204" y2="80383"/>
                        <a14:foregroundMark x1="56204" y1="80383" x2="61294" y2="70944"/>
                        <a14:foregroundMark x1="61294" y1="70944" x2="37858" y2="71534"/>
                        <a14:foregroundMark x1="37858" y1="71534" x2="61612" y2="70501"/>
                        <a14:foregroundMark x1="61612" y1="70501" x2="81654" y2="56785"/>
                        <a14:foregroundMark x1="81654" y1="56785" x2="91304" y2="56490"/>
                        <a14:foregroundMark x1="91304" y1="56490" x2="88759" y2="41150"/>
                        <a14:foregroundMark x1="88759" y1="41150" x2="91835" y2="37168"/>
                        <a14:foregroundMark x1="5726" y1="58112" x2="10923" y2="61799"/>
                        <a14:foregroundMark x1="23754" y1="80826" x2="23754" y2="80826"/>
                        <a14:foregroundMark x1="23754" y1="80826" x2="38706" y2="94690"/>
                        <a14:foregroundMark x1="38706" y1="94690" x2="46235" y2="96165"/>
                        <a14:foregroundMark x1="93213" y1="57227" x2="93213" y2="57227"/>
                        <a14:foregroundMark x1="97031" y1="58702" x2="97031" y2="58702"/>
                        <a14:foregroundMark x1="97031" y1="58702" x2="97031" y2="58702"/>
                        <a14:foregroundMark x1="4666" y1="57227" x2="4666" y2="57227"/>
                        <a14:foregroundMark x1="1591" y1="56490" x2="1591" y2="56490"/>
                      </a14:backgroundRemoval>
                    </a14:imgEffect>
                    <a14:imgEffect>
                      <a14:saturation sat="66000"/>
                    </a14:imgEffect>
                  </a14:imgLayer>
                </a14:imgProps>
              </a:ext>
            </a:extLst>
          </a:blip>
          <a:stretch>
            <a:fillRect/>
          </a:stretch>
        </p:blipFill>
        <p:spPr>
          <a:xfrm rot="20420206">
            <a:off x="7024061" y="1929310"/>
            <a:ext cx="4733374" cy="3403211"/>
          </a:xfrm>
          <a:prstGeom prst="rect">
            <a:avLst/>
          </a:prstGeom>
        </p:spPr>
      </p:pic>
      <p:sp>
        <p:nvSpPr>
          <p:cNvPr id="8" name="Slide Number Placeholder 7">
            <a:extLst>
              <a:ext uri="{FF2B5EF4-FFF2-40B4-BE49-F238E27FC236}">
                <a16:creationId xmlns:a16="http://schemas.microsoft.com/office/drawing/2014/main" id="{BBE11BC3-420E-359A-0F9F-9235AF26E1A4}"/>
              </a:ext>
            </a:extLst>
          </p:cNvPr>
          <p:cNvSpPr>
            <a:spLocks noGrp="1"/>
          </p:cNvSpPr>
          <p:nvPr>
            <p:ph type="sldNum" sz="quarter" idx="12"/>
          </p:nvPr>
        </p:nvSpPr>
        <p:spPr/>
        <p:txBody>
          <a:bodyPr/>
          <a:lstStyle/>
          <a:p>
            <a:fld id="{48FD3572-B86B-4083-B953-5D27BE9E57C8}" type="slidenum">
              <a:rPr lang="en-US" smtClean="0"/>
              <a:t>7</a:t>
            </a:fld>
            <a:endParaRPr lang="en-US"/>
          </a:p>
        </p:txBody>
      </p:sp>
    </p:spTree>
    <p:extLst>
      <p:ext uri="{BB962C8B-B14F-4D97-AF65-F5344CB8AC3E}">
        <p14:creationId xmlns:p14="http://schemas.microsoft.com/office/powerpoint/2010/main" val="2105898295"/>
      </p:ext>
    </p:extLst>
  </p:cSld>
  <p:clrMapOvr>
    <a:masterClrMapping/>
  </p:clrMapOvr>
  <p:transition spd="slow">
    <p:push dir="u"/>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7E054-8764-2EE5-EA94-C49169B29F25}"/>
            </a:ext>
          </a:extLst>
        </p:cNvPr>
        <p:cNvGrpSpPr/>
        <p:nvPr/>
      </p:nvGrpSpPr>
      <p:grpSpPr>
        <a:xfrm>
          <a:off x="0" y="0"/>
          <a:ext cx="0" cy="0"/>
          <a:chOff x="0" y="0"/>
          <a:chExt cx="0" cy="0"/>
        </a:xfrm>
      </p:grpSpPr>
      <p:sp>
        <p:nvSpPr>
          <p:cNvPr id="9" name="Rectangle: Rounded Corners 4">
            <a:extLst>
              <a:ext uri="{FF2B5EF4-FFF2-40B4-BE49-F238E27FC236}">
                <a16:creationId xmlns:a16="http://schemas.microsoft.com/office/drawing/2014/main" id="{D1089DC0-BA69-5CBD-F2D2-15AE30D034EE}"/>
              </a:ext>
            </a:extLst>
          </p:cNvPr>
          <p:cNvSpPr txBox="1"/>
          <p:nvPr/>
        </p:nvSpPr>
        <p:spPr>
          <a:xfrm>
            <a:off x="7091609" y="875188"/>
            <a:ext cx="4677878" cy="577743"/>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US" sz="4400" b="1">
                <a:solidFill>
                  <a:srgbClr val="88A8F8"/>
                </a:solidFill>
                <a:latin typeface="+mj-lt"/>
                <a:cs typeface="Times New Roman" panose="02020603050405020304" pitchFamily="18" charset="0"/>
              </a:rPr>
              <a:t>Professional Provider Etiquette</a:t>
            </a:r>
            <a:endParaRPr lang="en-US" sz="4400" b="1" kern="1200">
              <a:solidFill>
                <a:srgbClr val="88A8F8"/>
              </a:solidFill>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B8A41183-4E3E-C7E2-2AED-821F29A384A5}"/>
              </a:ext>
            </a:extLst>
          </p:cNvPr>
          <p:cNvSpPr txBox="1"/>
          <p:nvPr/>
        </p:nvSpPr>
        <p:spPr>
          <a:xfrm>
            <a:off x="0" y="627050"/>
            <a:ext cx="6345382" cy="5577361"/>
          </a:xfrm>
          <a:prstGeom prst="rect">
            <a:avLst/>
          </a:prstGeom>
          <a:noFill/>
        </p:spPr>
        <p:txBody>
          <a:bodyPr wrap="square" lIns="91440" tIns="45720" rIns="91440" bIns="45720" rtlCol="0" anchor="t">
            <a:spAutoFit/>
          </a:bodyPr>
          <a:lstStyle/>
          <a:p>
            <a:pPr marL="742950" lvl="1" indent="-285750">
              <a:lnSpc>
                <a:spcPct val="105000"/>
              </a:lnSpc>
              <a:buSzPts val="2000"/>
              <a:buFont typeface="Wingdings" panose="05000000000000000000" pitchFamily="2" charset="2"/>
              <a:buChar char="§"/>
            </a:pPr>
            <a:r>
              <a:rPr lang="en-US" sz="1600" b="0" i="0" u="none" strike="noStrike" cap="none">
                <a:solidFill>
                  <a:schemeClr val="tx2">
                    <a:lumMod val="75000"/>
                    <a:lumOff val="25000"/>
                  </a:schemeClr>
                </a:solidFill>
                <a:ea typeface="Arial"/>
                <a:cs typeface="Arial"/>
                <a:sym typeface="Arial"/>
              </a:rPr>
              <a:t>All emails should include a signature.  The signature should have the name of the person emailing, role in agency, agency’s name, provider </a:t>
            </a:r>
            <a:r>
              <a:rPr lang="en-US" sz="1600">
                <a:solidFill>
                  <a:schemeClr val="tx2">
                    <a:lumMod val="75000"/>
                    <a:lumOff val="25000"/>
                  </a:schemeClr>
                </a:solidFill>
                <a:ea typeface="Arial"/>
                <a:cs typeface="Arial"/>
                <a:sym typeface="Arial"/>
              </a:rPr>
              <a:t>ID(s), </a:t>
            </a:r>
            <a:r>
              <a:rPr lang="en-US" sz="1600" b="0" i="0" u="none" strike="noStrike" cap="none">
                <a:solidFill>
                  <a:schemeClr val="tx2">
                    <a:lumMod val="75000"/>
                    <a:lumOff val="25000"/>
                  </a:schemeClr>
                </a:solidFill>
                <a:ea typeface="Arial"/>
                <a:cs typeface="Arial"/>
                <a:sym typeface="Arial"/>
              </a:rPr>
              <a:t>phone number, email, and fax number</a:t>
            </a:r>
          </a:p>
          <a:p>
            <a:pPr marL="1200150" lvl="2" indent="-285750">
              <a:lnSpc>
                <a:spcPct val="105000"/>
              </a:lnSpc>
              <a:spcBef>
                <a:spcPts val="0"/>
              </a:spcBef>
              <a:buSzPts val="2000"/>
              <a:buFont typeface="Wingdings" panose="05000000000000000000" pitchFamily="2" charset="2"/>
              <a:buChar char="§"/>
            </a:pPr>
            <a:endParaRPr lang="en-US" sz="1600" b="0" i="0" u="none" strike="noStrike" cap="none">
              <a:solidFill>
                <a:schemeClr val="tx2">
                  <a:lumMod val="75000"/>
                  <a:lumOff val="25000"/>
                </a:schemeClr>
              </a:solidFill>
              <a:ea typeface="Arial"/>
              <a:cs typeface="Arial"/>
              <a:sym typeface="Arial"/>
            </a:endParaRPr>
          </a:p>
          <a:p>
            <a:pPr marL="742950" lvl="1" indent="-285750">
              <a:lnSpc>
                <a:spcPct val="105000"/>
              </a:lnSpc>
              <a:spcBef>
                <a:spcPts val="0"/>
              </a:spcBef>
              <a:buSzPts val="2000"/>
              <a:buFont typeface="Wingdings" panose="05000000000000000000" pitchFamily="2" charset="2"/>
              <a:buChar char="§"/>
            </a:pPr>
            <a:r>
              <a:rPr lang="en-US" sz="1600" b="0" i="0" u="none" strike="noStrike" cap="none">
                <a:solidFill>
                  <a:schemeClr val="tx2">
                    <a:lumMod val="75000"/>
                    <a:lumOff val="25000"/>
                  </a:schemeClr>
                </a:solidFill>
                <a:ea typeface="Arial"/>
                <a:cs typeface="Arial"/>
                <a:sym typeface="Arial"/>
              </a:rPr>
              <a:t>The topic should be in the email subject line.</a:t>
            </a:r>
            <a:endParaRPr lang="en-US" sz="1600" b="0" i="0" u="none" strike="noStrike" cap="none">
              <a:solidFill>
                <a:schemeClr val="tx2">
                  <a:lumMod val="75000"/>
                  <a:lumOff val="25000"/>
                </a:schemeClr>
              </a:solidFill>
              <a:ea typeface="Arial"/>
              <a:cs typeface="Arial"/>
            </a:endParaRPr>
          </a:p>
          <a:p>
            <a:pPr marL="742950" lvl="1" indent="-285750">
              <a:lnSpc>
                <a:spcPct val="105000"/>
              </a:lnSpc>
              <a:spcBef>
                <a:spcPts val="0"/>
              </a:spcBef>
              <a:buSzPts val="2000"/>
              <a:buFont typeface="Wingdings" panose="05000000000000000000" pitchFamily="2" charset="2"/>
              <a:buChar char="§"/>
            </a:pPr>
            <a:endParaRPr lang="en-US" sz="1600" b="0" i="0" u="none" strike="noStrike" cap="none">
              <a:solidFill>
                <a:schemeClr val="tx2">
                  <a:lumMod val="75000"/>
                  <a:lumOff val="25000"/>
                </a:schemeClr>
              </a:solidFill>
              <a:ea typeface="Arial"/>
              <a:cs typeface="Arial"/>
              <a:sym typeface="Arial"/>
            </a:endParaRPr>
          </a:p>
          <a:p>
            <a:pPr marL="742950" lvl="1" indent="-285750">
              <a:lnSpc>
                <a:spcPct val="105000"/>
              </a:lnSpc>
              <a:buSzPts val="2000"/>
              <a:buFont typeface="Wingdings" panose="05000000000000000000" pitchFamily="2" charset="2"/>
              <a:buChar char="§"/>
            </a:pPr>
            <a:r>
              <a:rPr lang="en-US" sz="1600" b="0" i="0" u="none" strike="noStrike" cap="none">
                <a:solidFill>
                  <a:schemeClr val="tx2">
                    <a:lumMod val="75000"/>
                    <a:lumOff val="25000"/>
                  </a:schemeClr>
                </a:solidFill>
                <a:ea typeface="Arial"/>
                <a:cs typeface="Arial"/>
                <a:sym typeface="Arial"/>
              </a:rPr>
              <a:t>All messages should be clear and concise.  This includes phone calls, voicemails and emails.</a:t>
            </a:r>
            <a:endParaRPr lang="en-US" sz="1600" b="0" i="0" u="none" strike="noStrike" cap="none">
              <a:solidFill>
                <a:schemeClr val="tx2">
                  <a:lumMod val="75000"/>
                  <a:lumOff val="25000"/>
                </a:schemeClr>
              </a:solidFill>
              <a:ea typeface="Arial"/>
              <a:cs typeface="Arial"/>
            </a:endParaRPr>
          </a:p>
          <a:p>
            <a:pPr marL="742950" lvl="1" indent="-285750">
              <a:lnSpc>
                <a:spcPct val="105000"/>
              </a:lnSpc>
              <a:buSzPts val="2000"/>
              <a:buFont typeface="Wingdings" panose="05000000000000000000" pitchFamily="2" charset="2"/>
              <a:buChar char="§"/>
            </a:pPr>
            <a:endParaRPr lang="en-US" sz="1600" b="0" i="0" u="none" strike="noStrike" cap="none">
              <a:solidFill>
                <a:schemeClr val="tx2">
                  <a:lumMod val="75000"/>
                  <a:lumOff val="25000"/>
                </a:schemeClr>
              </a:solidFill>
              <a:ea typeface="Arial"/>
              <a:cs typeface="Arial"/>
              <a:sym typeface="Arial"/>
            </a:endParaRPr>
          </a:p>
          <a:p>
            <a:pPr marL="742950" lvl="1" indent="-285750">
              <a:lnSpc>
                <a:spcPct val="105000"/>
              </a:lnSpc>
              <a:spcBef>
                <a:spcPts val="0"/>
              </a:spcBef>
              <a:buSzPts val="2000"/>
              <a:buFont typeface="Wingdings" panose="05000000000000000000" pitchFamily="2" charset="2"/>
              <a:buChar char="§"/>
            </a:pPr>
            <a:r>
              <a:rPr lang="en-US" sz="1600" b="0" i="0" u="none" strike="noStrike" cap="none">
                <a:solidFill>
                  <a:schemeClr val="tx2">
                    <a:lumMod val="75000"/>
                    <a:lumOff val="25000"/>
                  </a:schemeClr>
                </a:solidFill>
                <a:ea typeface="Arial"/>
                <a:cs typeface="Arial"/>
                <a:sym typeface="Arial"/>
              </a:rPr>
              <a:t>Email addresses </a:t>
            </a:r>
            <a:r>
              <a:rPr lang="en-US" sz="1600">
                <a:solidFill>
                  <a:schemeClr val="tx2">
                    <a:lumMod val="75000"/>
                    <a:lumOff val="25000"/>
                  </a:schemeClr>
                </a:solidFill>
                <a:ea typeface="Arial"/>
                <a:cs typeface="Arial"/>
                <a:sym typeface="Arial"/>
              </a:rPr>
              <a:t>should</a:t>
            </a:r>
            <a:r>
              <a:rPr lang="en-US" sz="1600" b="0" i="0" u="none" strike="noStrike" cap="none">
                <a:solidFill>
                  <a:schemeClr val="tx2">
                    <a:lumMod val="75000"/>
                    <a:lumOff val="25000"/>
                  </a:schemeClr>
                </a:solidFill>
                <a:ea typeface="Arial"/>
                <a:cs typeface="Arial"/>
                <a:sym typeface="Arial"/>
              </a:rPr>
              <a:t> be appropriate.  This includes the following:</a:t>
            </a:r>
            <a:endParaRPr lang="en-US" sz="1600" b="0" i="0" u="none" strike="noStrike" cap="none">
              <a:solidFill>
                <a:schemeClr val="tx2">
                  <a:lumMod val="75000"/>
                  <a:lumOff val="25000"/>
                </a:schemeClr>
              </a:solidFill>
              <a:ea typeface="Arial"/>
              <a:cs typeface="Arial"/>
            </a:endParaRPr>
          </a:p>
          <a:p>
            <a:pPr marL="1200150" lvl="2" indent="-285750">
              <a:lnSpc>
                <a:spcPct val="105000"/>
              </a:lnSpc>
              <a:spcBef>
                <a:spcPts val="0"/>
              </a:spcBef>
              <a:buSzPts val="2000"/>
              <a:buFont typeface="Wingdings" panose="05000000000000000000" pitchFamily="2" charset="2"/>
              <a:buChar char="§"/>
            </a:pPr>
            <a:r>
              <a:rPr lang="en-US" sz="1600" b="0" i="0" u="none" strike="noStrike" cap="none">
                <a:solidFill>
                  <a:schemeClr val="tx2">
                    <a:lumMod val="75000"/>
                    <a:lumOff val="25000"/>
                  </a:schemeClr>
                </a:solidFill>
                <a:ea typeface="Arial"/>
                <a:cs typeface="Arial"/>
                <a:sym typeface="Arial"/>
              </a:rPr>
              <a:t>Email domain should be able to be passed down as staff roles change.</a:t>
            </a:r>
            <a:endParaRPr lang="en-US" sz="1600" b="0" i="0" u="none" strike="noStrike" cap="none">
              <a:solidFill>
                <a:schemeClr val="tx2">
                  <a:lumMod val="75000"/>
                  <a:lumOff val="25000"/>
                </a:schemeClr>
              </a:solidFill>
              <a:ea typeface="Arial"/>
              <a:cs typeface="Arial"/>
            </a:endParaRPr>
          </a:p>
          <a:p>
            <a:pPr marL="1657350" lvl="3" indent="-285750">
              <a:lnSpc>
                <a:spcPct val="105000"/>
              </a:lnSpc>
              <a:spcBef>
                <a:spcPts val="0"/>
              </a:spcBef>
              <a:buSzPts val="2000"/>
              <a:buFont typeface="Wingdings" panose="05000000000000000000" pitchFamily="2" charset="2"/>
              <a:buChar char="§"/>
            </a:pPr>
            <a:r>
              <a:rPr lang="en-US" sz="1600" b="0" i="0" u="none" strike="noStrike" cap="none">
                <a:solidFill>
                  <a:schemeClr val="tx2">
                    <a:lumMod val="75000"/>
                    <a:lumOff val="25000"/>
                  </a:schemeClr>
                </a:solidFill>
                <a:ea typeface="Arial"/>
                <a:cs typeface="Arial"/>
                <a:sym typeface="Arial"/>
              </a:rPr>
              <a:t>Ex) Approved: </a:t>
            </a:r>
            <a:r>
              <a:rPr lang="en-US" sz="1600" b="0" i="0" u="none" strike="noStrike" cap="none">
                <a:ea typeface="Arial"/>
                <a:cs typeface="Arial"/>
                <a:sym typeface="Arial"/>
              </a:rPr>
              <a:t>	</a:t>
            </a:r>
            <a:r>
              <a:rPr lang="en-US" sz="1600" b="1" i="0" u="sng" strike="noStrike" cap="none">
                <a:solidFill>
                  <a:srgbClr val="7E9DEA"/>
                </a:solidFill>
                <a:ea typeface="Arial"/>
                <a:cs typeface="Arial"/>
                <a:sym typeface="Arial"/>
              </a:rPr>
              <a:t>Admin@HealthCareAgency.com</a:t>
            </a:r>
            <a:r>
              <a:rPr lang="en-US" sz="1600" b="1" i="0" strike="noStrike" cap="none">
                <a:solidFill>
                  <a:srgbClr val="7E9DEA"/>
                </a:solidFill>
                <a:ea typeface="Arial"/>
                <a:cs typeface="Arial"/>
                <a:sym typeface="Arial"/>
              </a:rPr>
              <a:t> </a:t>
            </a:r>
            <a:r>
              <a:rPr lang="en-US" sz="1600" b="0" i="0" u="none" strike="noStrike" cap="none">
                <a:solidFill>
                  <a:schemeClr val="tx2">
                    <a:lumMod val="75000"/>
                    <a:lumOff val="25000"/>
                  </a:schemeClr>
                </a:solidFill>
                <a:ea typeface="Arial"/>
                <a:cs typeface="Arial"/>
                <a:sym typeface="Arial"/>
              </a:rPr>
              <a:t>or</a:t>
            </a:r>
            <a:r>
              <a:rPr lang="en-US" sz="1600" b="0" i="0" u="none" strike="noStrike" cap="none">
                <a:ea typeface="Arial"/>
                <a:cs typeface="Arial"/>
                <a:sym typeface="Arial"/>
              </a:rPr>
              <a:t> 	</a:t>
            </a:r>
            <a:r>
              <a:rPr lang="en-US" sz="1600" b="1" i="0" u="sng" strike="noStrike" cap="none">
                <a:solidFill>
                  <a:srgbClr val="7E9DEA"/>
                </a:solidFill>
                <a:ea typeface="Arial"/>
                <a:cs typeface="Arial"/>
                <a:sym typeface="Arial"/>
              </a:rPr>
              <a:t>AdminHealthCareAgency@gmail.com</a:t>
            </a:r>
            <a:endParaRPr lang="en-US" sz="1600" b="1" i="0" u="sng" strike="noStrike" cap="none">
              <a:solidFill>
                <a:srgbClr val="7E9DEA"/>
              </a:solidFill>
              <a:ea typeface="Arial"/>
              <a:cs typeface="Arial"/>
            </a:endParaRPr>
          </a:p>
          <a:p>
            <a:pPr marL="1657350" lvl="3" indent="-285750">
              <a:lnSpc>
                <a:spcPct val="105000"/>
              </a:lnSpc>
              <a:spcBef>
                <a:spcPts val="0"/>
              </a:spcBef>
              <a:buSzPts val="2000"/>
              <a:buFont typeface="Wingdings" panose="05000000000000000000" pitchFamily="2" charset="2"/>
              <a:buChar char="§"/>
            </a:pPr>
            <a:r>
              <a:rPr lang="en-US" sz="1600" b="0" i="0" u="none" strike="noStrike" cap="none">
                <a:solidFill>
                  <a:schemeClr val="tx2">
                    <a:lumMod val="75000"/>
                    <a:lumOff val="25000"/>
                  </a:schemeClr>
                </a:solidFill>
                <a:ea typeface="Arial"/>
                <a:cs typeface="Arial"/>
                <a:sym typeface="Arial"/>
              </a:rPr>
              <a:t>Ex) Not Approved:  </a:t>
            </a:r>
            <a:r>
              <a:rPr lang="en-US" sz="1600" b="0" i="0" u="none" strike="noStrike" cap="none">
                <a:solidFill>
                  <a:schemeClr val="accent1">
                    <a:lumMod val="75000"/>
                  </a:schemeClr>
                </a:solidFill>
                <a:ea typeface="Arial"/>
                <a:cs typeface="Arial"/>
                <a:sym typeface="Arial"/>
              </a:rPr>
              <a:t>	</a:t>
            </a:r>
            <a:r>
              <a:rPr lang="en-US" sz="1600" b="0" i="0" u="none" strike="noStrike" cap="none">
                <a:ea typeface="Arial"/>
                <a:cs typeface="Arial"/>
                <a:sym typeface="Arial"/>
              </a:rPr>
              <a:t>		        	</a:t>
            </a:r>
            <a:r>
              <a:rPr lang="en-US" sz="1600" b="1" i="0" u="sng" strike="noStrike" cap="none">
                <a:solidFill>
                  <a:srgbClr val="7E9DEA"/>
                </a:solidFill>
                <a:ea typeface="Arial"/>
                <a:cs typeface="Arial"/>
                <a:sym typeface="Arial"/>
              </a:rPr>
              <a:t>CowgirlJane601@gmail.com</a:t>
            </a:r>
            <a:endParaRPr lang="en-US" sz="1600" b="1" i="0" u="sng" strike="noStrike" cap="none">
              <a:solidFill>
                <a:srgbClr val="7E9DEA"/>
              </a:solidFill>
              <a:ea typeface="Arial"/>
              <a:cs typeface="Arial"/>
            </a:endParaRPr>
          </a:p>
          <a:p>
            <a:pPr lvl="3">
              <a:lnSpc>
                <a:spcPct val="105000"/>
              </a:lnSpc>
              <a:spcBef>
                <a:spcPts val="0"/>
              </a:spcBef>
              <a:buSzPts val="2000"/>
              <a:buFont typeface="Wingdings" panose="05000000000000000000" pitchFamily="2" charset="2"/>
              <a:buChar char="q"/>
            </a:pPr>
            <a:endParaRPr lang="en-US" b="0" i="0" u="none" strike="noStrike" cap="none">
              <a:ea typeface="Arial"/>
              <a:cs typeface="Arial"/>
              <a:sym typeface="Arial"/>
            </a:endParaRPr>
          </a:p>
          <a:p>
            <a:pPr lvl="1">
              <a:lnSpc>
                <a:spcPct val="105000"/>
              </a:lnSpc>
              <a:spcBef>
                <a:spcPts val="0"/>
              </a:spcBef>
              <a:buSzPts val="2000"/>
              <a:buFont typeface="Wingdings" panose="05000000000000000000" pitchFamily="2" charset="2"/>
              <a:buChar char="q"/>
            </a:pPr>
            <a:endParaRPr lang="en-US" b="0" i="0" u="none" strike="noStrike" cap="none">
              <a:ea typeface="Arial"/>
              <a:cs typeface="Arial"/>
              <a:sym typeface="Arial"/>
            </a:endParaRPr>
          </a:p>
        </p:txBody>
      </p:sp>
      <p:pic>
        <p:nvPicPr>
          <p:cNvPr id="5" name="Picture 4">
            <a:extLst>
              <a:ext uri="{FF2B5EF4-FFF2-40B4-BE49-F238E27FC236}">
                <a16:creationId xmlns:a16="http://schemas.microsoft.com/office/drawing/2014/main" id="{047D1EBA-E1C6-C838-973F-E967ABDA5247}"/>
              </a:ext>
            </a:extLst>
          </p:cNvPr>
          <p:cNvPicPr>
            <a:picLocks noChangeAspect="1"/>
          </p:cNvPicPr>
          <p:nvPr/>
        </p:nvPicPr>
        <p:blipFill>
          <a:blip r:embed="rId3"/>
          <a:stretch>
            <a:fillRect/>
          </a:stretch>
        </p:blipFill>
        <p:spPr>
          <a:xfrm>
            <a:off x="7176969" y="2425269"/>
            <a:ext cx="4592518" cy="2994262"/>
          </a:xfrm>
          <a:prstGeom prst="rect">
            <a:avLst/>
          </a:prstGeom>
          <a:effectLst>
            <a:softEdge rad="317500"/>
          </a:effectLst>
        </p:spPr>
      </p:pic>
      <p:pic>
        <p:nvPicPr>
          <p:cNvPr id="2" name="More Info Pic">
            <a:extLst>
              <a:ext uri="{FF2B5EF4-FFF2-40B4-BE49-F238E27FC236}">
                <a16:creationId xmlns:a16="http://schemas.microsoft.com/office/drawing/2014/main" id="{2B75ED4E-CD66-B814-4CB1-9B65AC82BA30}"/>
              </a:ext>
            </a:extLst>
          </p:cNvPr>
          <p:cNvPicPr>
            <a:picLocks noChangeAspect="1"/>
          </p:cNvPicPr>
          <p:nvPr/>
        </p:nvPicPr>
        <p:blipFill>
          <a:blip r:embed="rId4"/>
          <a:stretch>
            <a:fillRect/>
          </a:stretch>
        </p:blipFill>
        <p:spPr>
          <a:xfrm>
            <a:off x="10286971" y="5679462"/>
            <a:ext cx="1905029" cy="1042013"/>
          </a:xfrm>
          <a:prstGeom prst="rect">
            <a:avLst/>
          </a:prstGeom>
        </p:spPr>
      </p:pic>
      <p:sp>
        <p:nvSpPr>
          <p:cNvPr id="4" name="More Info Text">
            <a:extLst>
              <a:ext uri="{FF2B5EF4-FFF2-40B4-BE49-F238E27FC236}">
                <a16:creationId xmlns:a16="http://schemas.microsoft.com/office/drawing/2014/main" id="{B9D4DB87-14F8-659A-0C81-F880CDBF5CA7}"/>
              </a:ext>
            </a:extLst>
          </p:cNvPr>
          <p:cNvSpPr/>
          <p:nvPr/>
        </p:nvSpPr>
        <p:spPr>
          <a:xfrm>
            <a:off x="422513" y="816112"/>
            <a:ext cx="11346973" cy="4524906"/>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Professionalism from providers is key in helping improve effective communication with the Division of Medicaid.  This guide should be beneficial to those providers interested in helping improve the etiquette of staff and streamlining the best response from DOM in answering your questions or concerns.</a:t>
            </a:r>
          </a:p>
          <a:p>
            <a:endParaRPr lang="en-US">
              <a:latin typeface="+mj-lt"/>
            </a:endParaRPr>
          </a:p>
          <a:p>
            <a:r>
              <a:rPr lang="en-US">
                <a:latin typeface="+mj-lt"/>
              </a:rPr>
              <a:t>All emails should include a signature, topic, and, if PHI is used, they must be encrypted.  This helps ensure that the privacy of the beneficiary is protected and that DOM has a contact plus the issue addressed within the same email. If in doubt about your ability to encrypt emails, send us a request for an encrypted email and we can assist you. </a:t>
            </a:r>
          </a:p>
          <a:p>
            <a:endParaRPr lang="en-US">
              <a:latin typeface="+mj-lt"/>
            </a:endParaRPr>
          </a:p>
          <a:p>
            <a:r>
              <a:rPr lang="en-US">
                <a:latin typeface="+mj-lt"/>
              </a:rPr>
              <a:t>The HHAX Portal has a secure message feature that automatically protects PHI and allows you to communicate directly with our staff. Please limit the message portal to emails that require the use of PHI if not directly related to HHAX.</a:t>
            </a:r>
          </a:p>
          <a:p>
            <a:endParaRPr lang="en-US">
              <a:latin typeface="+mj-lt"/>
            </a:endParaRPr>
          </a:p>
          <a:p>
            <a:r>
              <a:rPr lang="en-US">
                <a:latin typeface="+mj-lt"/>
              </a:rPr>
              <a:t>Finally, please do not send the same email to multiple staff at DOM. Emailing HCBSProviders will get your request to our entire team. However, if you send that same email to multiple people, it can create confusion and additional work which slows down general response time.</a:t>
            </a:r>
          </a:p>
        </p:txBody>
      </p:sp>
      <p:sp>
        <p:nvSpPr>
          <p:cNvPr id="6" name="Date Placeholder 5">
            <a:extLst>
              <a:ext uri="{FF2B5EF4-FFF2-40B4-BE49-F238E27FC236}">
                <a16:creationId xmlns:a16="http://schemas.microsoft.com/office/drawing/2014/main" id="{D35618B4-CBFE-7D99-4259-8BA79E039899}"/>
              </a:ext>
            </a:extLst>
          </p:cNvPr>
          <p:cNvSpPr>
            <a:spLocks noGrp="1"/>
          </p:cNvSpPr>
          <p:nvPr>
            <p:ph type="dt" sz="half" idx="10"/>
          </p:nvPr>
        </p:nvSpPr>
        <p:spPr/>
        <p:txBody>
          <a:bodyPr/>
          <a:lstStyle/>
          <a:p>
            <a:r>
              <a:rPr lang="en-US"/>
              <a:t>7/21/2026</a:t>
            </a:r>
          </a:p>
        </p:txBody>
      </p:sp>
      <p:sp>
        <p:nvSpPr>
          <p:cNvPr id="7" name="Slide Number Placeholder 6">
            <a:extLst>
              <a:ext uri="{FF2B5EF4-FFF2-40B4-BE49-F238E27FC236}">
                <a16:creationId xmlns:a16="http://schemas.microsoft.com/office/drawing/2014/main" id="{D7F818C0-07C8-81BE-EEA7-1E24BAA95E8B}"/>
              </a:ext>
            </a:extLst>
          </p:cNvPr>
          <p:cNvSpPr>
            <a:spLocks noGrp="1"/>
          </p:cNvSpPr>
          <p:nvPr>
            <p:ph type="sldNum" sz="quarter" idx="12"/>
          </p:nvPr>
        </p:nvSpPr>
        <p:spPr/>
        <p:txBody>
          <a:bodyPr/>
          <a:lstStyle/>
          <a:p>
            <a:fld id="{48FD3572-B86B-4083-B953-5D27BE9E57C8}" type="slidenum">
              <a:rPr lang="en-US" smtClean="0"/>
              <a:t>70</a:t>
            </a:fld>
            <a:endParaRPr lang="en-US"/>
          </a:p>
        </p:txBody>
      </p:sp>
    </p:spTree>
    <p:extLst>
      <p:ext uri="{BB962C8B-B14F-4D97-AF65-F5344CB8AC3E}">
        <p14:creationId xmlns:p14="http://schemas.microsoft.com/office/powerpoint/2010/main" val="4211312378"/>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4" grpId="0" animBg="1"/>
      <p:bldP spid="4" grpId="1"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68302-B242-4AE9-2F1D-63B4E37E5124}"/>
              </a:ext>
            </a:extLst>
          </p:cNvPr>
          <p:cNvSpPr>
            <a:spLocks noGrp="1"/>
          </p:cNvSpPr>
          <p:nvPr>
            <p:ph type="title"/>
          </p:nvPr>
        </p:nvSpPr>
        <p:spPr>
          <a:xfrm>
            <a:off x="838200" y="157161"/>
            <a:ext cx="10515600" cy="772169"/>
          </a:xfrm>
          <a:scene3d>
            <a:camera prst="orthographicFront"/>
            <a:lightRig rig="threePt" dir="t"/>
          </a:scene3d>
          <a:sp3d>
            <a:bevelT/>
          </a:sp3d>
        </p:spPr>
        <p:txBody>
          <a:bodyPr>
            <a:sp3d extrusionH="57150">
              <a:bevelT w="38100" h="38100"/>
            </a:sp3d>
          </a:bodyPr>
          <a:lstStyle/>
          <a:p>
            <a:pPr algn="ctr"/>
            <a:r>
              <a:rPr lang="en-US" b="1">
                <a:solidFill>
                  <a:srgbClr val="88A8F8"/>
                </a:solidFill>
                <a:cs typeface="Times New Roman" panose="02020603050405020304" pitchFamily="18" charset="0"/>
              </a:rPr>
              <a:t>Professional Provider Etiquette</a:t>
            </a:r>
            <a:endParaRPr lang="en-US"/>
          </a:p>
        </p:txBody>
      </p:sp>
      <p:sp>
        <p:nvSpPr>
          <p:cNvPr id="3" name="Text Placeholder 2">
            <a:extLst>
              <a:ext uri="{FF2B5EF4-FFF2-40B4-BE49-F238E27FC236}">
                <a16:creationId xmlns:a16="http://schemas.microsoft.com/office/drawing/2014/main" id="{7EBD43C8-E13D-8305-CC83-5BC9F8D513A8}"/>
              </a:ext>
            </a:extLst>
          </p:cNvPr>
          <p:cNvSpPr>
            <a:spLocks noGrp="1"/>
          </p:cNvSpPr>
          <p:nvPr>
            <p:ph type="body" idx="1"/>
          </p:nvPr>
        </p:nvSpPr>
        <p:spPr>
          <a:xfrm>
            <a:off x="715868" y="1253901"/>
            <a:ext cx="5157787" cy="1507205"/>
          </a:xfrm>
        </p:spPr>
        <p:txBody>
          <a:bodyPr>
            <a:normAutofit fontScale="92500" lnSpcReduction="20000"/>
          </a:bodyPr>
          <a:lstStyle/>
          <a:p>
            <a:pPr algn="ctr"/>
            <a:r>
              <a:rPr lang="en-US" sz="3000" u="sng">
                <a:solidFill>
                  <a:schemeClr val="tx2">
                    <a:lumMod val="75000"/>
                    <a:lumOff val="25000"/>
                  </a:schemeClr>
                </a:solidFill>
              </a:rPr>
              <a:t>Do</a:t>
            </a:r>
          </a:p>
          <a:p>
            <a:pPr marL="342900" indent="-342900">
              <a:buFont typeface="Wingdings" panose="05000000000000000000" pitchFamily="2" charset="2"/>
              <a:buChar char="§"/>
            </a:pPr>
            <a:r>
              <a:rPr lang="en-US" sz="2200">
                <a:solidFill>
                  <a:schemeClr val="tx2">
                    <a:lumMod val="75000"/>
                    <a:lumOff val="25000"/>
                  </a:schemeClr>
                </a:solidFill>
              </a:rPr>
              <a:t>Use appropriate </a:t>
            </a:r>
            <a:r>
              <a:rPr lang="en-US" sz="2100">
                <a:solidFill>
                  <a:schemeClr val="tx2">
                    <a:lumMod val="75000"/>
                    <a:lumOff val="25000"/>
                  </a:schemeClr>
                </a:solidFill>
              </a:rPr>
              <a:t>email</a:t>
            </a:r>
            <a:r>
              <a:rPr lang="en-US" sz="2200">
                <a:solidFill>
                  <a:schemeClr val="tx2">
                    <a:lumMod val="75000"/>
                    <a:lumOff val="25000"/>
                  </a:schemeClr>
                </a:solidFill>
              </a:rPr>
              <a:t> addresses</a:t>
            </a:r>
          </a:p>
          <a:p>
            <a:pPr marL="342900" indent="-342900">
              <a:buFont typeface="Wingdings" panose="05000000000000000000" pitchFamily="2" charset="2"/>
              <a:buChar char="§"/>
            </a:pPr>
            <a:r>
              <a:rPr lang="en-US" sz="2200">
                <a:solidFill>
                  <a:schemeClr val="tx2">
                    <a:lumMod val="75000"/>
                    <a:lumOff val="25000"/>
                  </a:schemeClr>
                </a:solidFill>
              </a:rPr>
              <a:t>Include a subject </a:t>
            </a:r>
            <a:endParaRPr lang="en-US" sz="2100">
              <a:solidFill>
                <a:schemeClr val="tx2">
                  <a:lumMod val="75000"/>
                  <a:lumOff val="25000"/>
                </a:schemeClr>
              </a:solidFill>
            </a:endParaRPr>
          </a:p>
          <a:p>
            <a:pPr marL="342900" indent="-342900">
              <a:buFont typeface="Wingdings" panose="05000000000000000000" pitchFamily="2" charset="2"/>
              <a:buChar char="§"/>
            </a:pPr>
            <a:r>
              <a:rPr lang="en-US" sz="2200">
                <a:solidFill>
                  <a:schemeClr val="tx2">
                    <a:lumMod val="75000"/>
                    <a:lumOff val="25000"/>
                  </a:schemeClr>
                </a:solidFill>
              </a:rPr>
              <a:t>Include your contact information</a:t>
            </a:r>
          </a:p>
          <a:p>
            <a:pPr marL="342900" indent="-342900">
              <a:buFont typeface="Wingdings" panose="05000000000000000000" pitchFamily="2" charset="2"/>
              <a:buChar char="§"/>
            </a:pPr>
            <a:endParaRPr lang="en-US"/>
          </a:p>
        </p:txBody>
      </p:sp>
      <p:pic>
        <p:nvPicPr>
          <p:cNvPr id="12" name="Content Placeholder 11">
            <a:extLst>
              <a:ext uri="{FF2B5EF4-FFF2-40B4-BE49-F238E27FC236}">
                <a16:creationId xmlns:a16="http://schemas.microsoft.com/office/drawing/2014/main" id="{2B874297-7510-5283-C3E7-E0938CEECF6C}"/>
              </a:ext>
            </a:extLst>
          </p:cNvPr>
          <p:cNvPicPr>
            <a:picLocks noGrp="1" noChangeAspect="1"/>
          </p:cNvPicPr>
          <p:nvPr>
            <p:ph sz="half" idx="2"/>
          </p:nvPr>
        </p:nvPicPr>
        <p:blipFill>
          <a:blip r:embed="rId3"/>
          <a:stretch>
            <a:fillRect/>
          </a:stretch>
        </p:blipFill>
        <p:spPr>
          <a:xfrm>
            <a:off x="838201" y="2505075"/>
            <a:ext cx="4666488" cy="3684588"/>
          </a:xfrm>
          <a:prstGeom prst="rect">
            <a:avLst/>
          </a:prstGeom>
        </p:spPr>
      </p:pic>
      <p:pic>
        <p:nvPicPr>
          <p:cNvPr id="10" name="Content Placeholder 9">
            <a:extLst>
              <a:ext uri="{FF2B5EF4-FFF2-40B4-BE49-F238E27FC236}">
                <a16:creationId xmlns:a16="http://schemas.microsoft.com/office/drawing/2014/main" id="{3852A5E4-CA66-4C60-CDF1-5B5C13069A5D}"/>
              </a:ext>
            </a:extLst>
          </p:cNvPr>
          <p:cNvPicPr>
            <a:picLocks noGrp="1" noChangeAspect="1"/>
          </p:cNvPicPr>
          <p:nvPr>
            <p:ph sz="quarter" idx="4"/>
          </p:nvPr>
        </p:nvPicPr>
        <p:blipFill>
          <a:blip r:embed="rId4"/>
          <a:stretch>
            <a:fillRect/>
          </a:stretch>
        </p:blipFill>
        <p:spPr>
          <a:xfrm>
            <a:off x="6426644" y="2505075"/>
            <a:ext cx="4756468" cy="3526704"/>
          </a:xfrm>
          <a:prstGeom prst="rect">
            <a:avLst/>
          </a:prstGeom>
        </p:spPr>
      </p:pic>
      <p:sp>
        <p:nvSpPr>
          <p:cNvPr id="7" name="Date Placeholder 6">
            <a:extLst>
              <a:ext uri="{FF2B5EF4-FFF2-40B4-BE49-F238E27FC236}">
                <a16:creationId xmlns:a16="http://schemas.microsoft.com/office/drawing/2014/main" id="{8FAE2392-D19C-85A1-D557-6D24F3EB734D}"/>
              </a:ext>
            </a:extLst>
          </p:cNvPr>
          <p:cNvSpPr>
            <a:spLocks noGrp="1"/>
          </p:cNvSpPr>
          <p:nvPr>
            <p:ph type="dt" sz="half" idx="10"/>
          </p:nvPr>
        </p:nvSpPr>
        <p:spPr/>
        <p:txBody>
          <a:bodyPr/>
          <a:lstStyle/>
          <a:p>
            <a:r>
              <a:rPr lang="en-US"/>
              <a:t>7/21/2026</a:t>
            </a:r>
          </a:p>
        </p:txBody>
      </p:sp>
      <p:sp>
        <p:nvSpPr>
          <p:cNvPr id="13" name="Text Placeholder 2">
            <a:extLst>
              <a:ext uri="{FF2B5EF4-FFF2-40B4-BE49-F238E27FC236}">
                <a16:creationId xmlns:a16="http://schemas.microsoft.com/office/drawing/2014/main" id="{CB2DAEB9-280F-BBCA-CC54-CE93551E1DCC}"/>
              </a:ext>
            </a:extLst>
          </p:cNvPr>
          <p:cNvSpPr txBox="1">
            <a:spLocks/>
          </p:cNvSpPr>
          <p:nvPr/>
        </p:nvSpPr>
        <p:spPr>
          <a:xfrm>
            <a:off x="6318345" y="1253900"/>
            <a:ext cx="5157787" cy="150720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3000" u="sng">
                <a:solidFill>
                  <a:schemeClr val="tx2">
                    <a:lumMod val="75000"/>
                    <a:lumOff val="25000"/>
                  </a:schemeClr>
                </a:solidFill>
              </a:rPr>
              <a:t>Don’t</a:t>
            </a:r>
          </a:p>
          <a:p>
            <a:pPr marL="342900" indent="-342900">
              <a:buFont typeface="Wingdings" panose="05000000000000000000" pitchFamily="2" charset="2"/>
              <a:buChar char="§"/>
            </a:pPr>
            <a:r>
              <a:rPr lang="en-US" sz="2100">
                <a:solidFill>
                  <a:schemeClr val="tx2">
                    <a:lumMod val="75000"/>
                    <a:lumOff val="25000"/>
                  </a:schemeClr>
                </a:solidFill>
              </a:rPr>
              <a:t>Use personal email addresses</a:t>
            </a:r>
          </a:p>
          <a:p>
            <a:pPr marL="342900" indent="-342900">
              <a:buFont typeface="Wingdings" panose="05000000000000000000" pitchFamily="2" charset="2"/>
              <a:buChar char="§"/>
            </a:pPr>
            <a:r>
              <a:rPr lang="en-US" sz="2100">
                <a:solidFill>
                  <a:schemeClr val="tx2">
                    <a:lumMod val="75000"/>
                    <a:lumOff val="25000"/>
                  </a:schemeClr>
                </a:solidFill>
              </a:rPr>
              <a:t>Leave subject line blank</a:t>
            </a:r>
          </a:p>
          <a:p>
            <a:pPr marL="342900" indent="-342900">
              <a:buFont typeface="Wingdings" panose="05000000000000000000" pitchFamily="2" charset="2"/>
              <a:buChar char="§"/>
            </a:pPr>
            <a:r>
              <a:rPr lang="en-US" sz="2100">
                <a:solidFill>
                  <a:schemeClr val="tx2">
                    <a:lumMod val="75000"/>
                    <a:lumOff val="25000"/>
                  </a:schemeClr>
                </a:solidFill>
              </a:rPr>
              <a:t>Forget your contact information</a:t>
            </a:r>
          </a:p>
          <a:p>
            <a:pPr marL="342900" indent="-342900">
              <a:buFont typeface="Wingdings" panose="05000000000000000000" pitchFamily="2" charset="2"/>
              <a:buChar char="§"/>
            </a:pPr>
            <a:endParaRPr lang="en-US"/>
          </a:p>
        </p:txBody>
      </p:sp>
      <p:pic>
        <p:nvPicPr>
          <p:cNvPr id="16" name="Picture 2">
            <a:extLst>
              <a:ext uri="{FF2B5EF4-FFF2-40B4-BE49-F238E27FC236}">
                <a16:creationId xmlns:a16="http://schemas.microsoft.com/office/drawing/2014/main" id="{7B60C0B2-B942-C00B-85A7-26BAE8EEB4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6" y="17617"/>
            <a:ext cx="1202054" cy="1192393"/>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71161B1E-25A0-6517-CE65-B961AEC104A9}"/>
              </a:ext>
            </a:extLst>
          </p:cNvPr>
          <p:cNvSpPr>
            <a:spLocks noGrp="1"/>
          </p:cNvSpPr>
          <p:nvPr>
            <p:ph type="sldNum" sz="quarter" idx="12"/>
          </p:nvPr>
        </p:nvSpPr>
        <p:spPr/>
        <p:txBody>
          <a:bodyPr/>
          <a:lstStyle/>
          <a:p>
            <a:fld id="{48FD3572-B86B-4083-B953-5D27BE9E57C8}" type="slidenum">
              <a:rPr lang="en-US" smtClean="0"/>
              <a:t>71</a:t>
            </a:fld>
            <a:endParaRPr lang="en-US"/>
          </a:p>
        </p:txBody>
      </p:sp>
      <p:pic>
        <p:nvPicPr>
          <p:cNvPr id="5" name="More Info">
            <a:extLst>
              <a:ext uri="{FF2B5EF4-FFF2-40B4-BE49-F238E27FC236}">
                <a16:creationId xmlns:a16="http://schemas.microsoft.com/office/drawing/2014/main" id="{100C2C2B-AE27-1595-3A73-FF8BC593C2AD}"/>
              </a:ext>
            </a:extLst>
          </p:cNvPr>
          <p:cNvPicPr>
            <a:picLocks noChangeAspect="1"/>
          </p:cNvPicPr>
          <p:nvPr/>
        </p:nvPicPr>
        <p:blipFill>
          <a:blip r:embed="rId6"/>
          <a:srcRect l="30498" t="33881" r="685" b="12"/>
          <a:stretch>
            <a:fillRect/>
          </a:stretch>
        </p:blipFill>
        <p:spPr>
          <a:xfrm>
            <a:off x="10530840" y="42888"/>
            <a:ext cx="1645920" cy="884530"/>
          </a:xfrm>
          <a:prstGeom prst="rect">
            <a:avLst/>
          </a:prstGeom>
        </p:spPr>
      </p:pic>
      <p:sp>
        <p:nvSpPr>
          <p:cNvPr id="6" name="Rectangle: Rounded Corners 5">
            <a:extLst>
              <a:ext uri="{FF2B5EF4-FFF2-40B4-BE49-F238E27FC236}">
                <a16:creationId xmlns:a16="http://schemas.microsoft.com/office/drawing/2014/main" id="{73B3A905-AFE6-91C2-9002-411DB7BF5BC2}"/>
              </a:ext>
            </a:extLst>
          </p:cNvPr>
          <p:cNvSpPr/>
          <p:nvPr/>
        </p:nvSpPr>
        <p:spPr>
          <a:xfrm>
            <a:off x="4888523" y="1516983"/>
            <a:ext cx="6695908" cy="4347886"/>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Please reach out to the HCBSProviders email for any policy, enrollment, education, or general inquiries.  In order to supply you with a sufficient response to a question, our team will need to know </a:t>
            </a:r>
          </a:p>
          <a:p>
            <a:pPr marL="342900" indent="-342900">
              <a:buAutoNum type="arabicParenBoth"/>
            </a:pPr>
            <a:r>
              <a:rPr lang="en-US">
                <a:latin typeface="+mj-lt"/>
              </a:rPr>
              <a:t>who you are, </a:t>
            </a:r>
          </a:p>
          <a:p>
            <a:pPr marL="342900" indent="-342900">
              <a:buAutoNum type="arabicParenBoth"/>
            </a:pPr>
            <a:r>
              <a:rPr lang="en-US">
                <a:latin typeface="+mj-lt"/>
              </a:rPr>
              <a:t>how to contact you/your agency, </a:t>
            </a:r>
          </a:p>
          <a:p>
            <a:pPr marL="342900" indent="-342900">
              <a:buAutoNum type="arabicParenBoth"/>
            </a:pPr>
            <a:r>
              <a:rPr lang="en-US">
                <a:latin typeface="+mj-lt"/>
              </a:rPr>
              <a:t>the provider ID, and </a:t>
            </a:r>
          </a:p>
          <a:p>
            <a:pPr marL="342900" indent="-342900">
              <a:buAutoNum type="arabicParenBoth"/>
            </a:pPr>
            <a:r>
              <a:rPr lang="en-US">
                <a:latin typeface="+mj-lt"/>
              </a:rPr>
              <a:t>the actual question.  </a:t>
            </a:r>
          </a:p>
          <a:p>
            <a:r>
              <a:rPr lang="en-US">
                <a:latin typeface="+mj-lt"/>
              </a:rPr>
              <a:t>Remember to always include the subject line so that we may be able to know the topic at hand, and for continuing conversations, please Reply to the email rather than starting a new one.</a:t>
            </a:r>
          </a:p>
        </p:txBody>
      </p:sp>
    </p:spTree>
    <p:extLst>
      <p:ext uri="{BB962C8B-B14F-4D97-AF65-F5344CB8AC3E}">
        <p14:creationId xmlns:p14="http://schemas.microsoft.com/office/powerpoint/2010/main" val="3482364831"/>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P spid="6" grpId="1"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9C3BAF-C4E7-6FA2-46FE-B28261945D93}"/>
              </a:ext>
            </a:extLst>
          </p:cNvPr>
          <p:cNvSpPr>
            <a:spLocks noGrp="1"/>
          </p:cNvSpPr>
          <p:nvPr>
            <p:ph sz="half" idx="1"/>
          </p:nvPr>
        </p:nvSpPr>
        <p:spPr>
          <a:xfrm>
            <a:off x="254508" y="1759745"/>
            <a:ext cx="5841491" cy="4321015"/>
          </a:xfrm>
        </p:spPr>
        <p:txBody>
          <a:bodyPr>
            <a:normAutofit fontScale="92500" lnSpcReduction="20000"/>
          </a:bodyPr>
          <a:lstStyle/>
          <a:p>
            <a:pPr marL="0" indent="0" algn="ctr">
              <a:buNone/>
            </a:pPr>
            <a:r>
              <a:rPr lang="en-US" sz="2200" b="1" u="sng">
                <a:solidFill>
                  <a:schemeClr val="tx2">
                    <a:lumMod val="75000"/>
                    <a:lumOff val="25000"/>
                  </a:schemeClr>
                </a:solidFill>
              </a:rPr>
              <a:t>Sharing</a:t>
            </a:r>
            <a:r>
              <a:rPr lang="en-US" sz="3400" b="1" u="sng"/>
              <a:t> </a:t>
            </a:r>
            <a:r>
              <a:rPr lang="en-US" sz="2200" b="1" u="sng">
                <a:solidFill>
                  <a:schemeClr val="tx2">
                    <a:lumMod val="75000"/>
                    <a:lumOff val="25000"/>
                  </a:schemeClr>
                </a:solidFill>
              </a:rPr>
              <a:t>Credentials</a:t>
            </a:r>
          </a:p>
          <a:p>
            <a:pPr>
              <a:buFont typeface="Wingdings" panose="05000000000000000000" pitchFamily="2" charset="2"/>
              <a:buChar char="§"/>
            </a:pPr>
            <a:r>
              <a:rPr lang="en-US" sz="2200">
                <a:solidFill>
                  <a:schemeClr val="tx2">
                    <a:lumMod val="75000"/>
                    <a:lumOff val="25000"/>
                  </a:schemeClr>
                </a:solidFill>
              </a:rPr>
              <a:t>When accessing any system for the MS Division of Medicaid, whether that be MESA, HHAX or other EVV systems, or any other system that may contain MS Medicaid Beneficiary data, each user must have their own unique Username and Password. Credentials are the equivalent to a digital signature for these systems and are never to be shared amongst multiple staff. </a:t>
            </a:r>
          </a:p>
          <a:p>
            <a:pPr>
              <a:buFont typeface="Wingdings" panose="05000000000000000000" pitchFamily="2" charset="2"/>
              <a:buChar char="§"/>
            </a:pPr>
            <a:endParaRPr lang="en-US" sz="2200">
              <a:solidFill>
                <a:schemeClr val="tx2">
                  <a:lumMod val="75000"/>
                  <a:lumOff val="25000"/>
                </a:schemeClr>
              </a:solidFill>
            </a:endParaRPr>
          </a:p>
          <a:p>
            <a:pPr>
              <a:buFont typeface="Wingdings" panose="05000000000000000000" pitchFamily="2" charset="2"/>
              <a:buChar char="§"/>
            </a:pPr>
            <a:r>
              <a:rPr lang="en-US" sz="2200">
                <a:solidFill>
                  <a:schemeClr val="tx2">
                    <a:lumMod val="75000"/>
                    <a:lumOff val="25000"/>
                  </a:schemeClr>
                </a:solidFill>
              </a:rPr>
              <a:t>If you currently have staff which share credentials, new user accounts must be set up immediately and any shared passwords must be reset to ensure security. Credentials for staff who are no longer employed with your agency must be immediately deactivated.</a:t>
            </a:r>
          </a:p>
          <a:p>
            <a:endParaRPr lang="en-US"/>
          </a:p>
        </p:txBody>
      </p:sp>
      <p:sp>
        <p:nvSpPr>
          <p:cNvPr id="5" name="Date Placeholder 4">
            <a:extLst>
              <a:ext uri="{FF2B5EF4-FFF2-40B4-BE49-F238E27FC236}">
                <a16:creationId xmlns:a16="http://schemas.microsoft.com/office/drawing/2014/main" id="{080E0BF6-B76C-B8F6-5D21-132833B2A857}"/>
              </a:ext>
            </a:extLst>
          </p:cNvPr>
          <p:cNvSpPr>
            <a:spLocks noGrp="1"/>
          </p:cNvSpPr>
          <p:nvPr>
            <p:ph type="dt" sz="half" idx="10"/>
          </p:nvPr>
        </p:nvSpPr>
        <p:spPr/>
        <p:txBody>
          <a:bodyPr/>
          <a:lstStyle/>
          <a:p>
            <a:r>
              <a:rPr lang="en-US"/>
              <a:t>7/21/2026</a:t>
            </a:r>
          </a:p>
        </p:txBody>
      </p:sp>
      <p:sp>
        <p:nvSpPr>
          <p:cNvPr id="7" name="Rectangle: Rounded Corners 4">
            <a:extLst>
              <a:ext uri="{FF2B5EF4-FFF2-40B4-BE49-F238E27FC236}">
                <a16:creationId xmlns:a16="http://schemas.microsoft.com/office/drawing/2014/main" id="{921063A6-9145-355B-6F40-02DDA6A8D7A9}"/>
              </a:ext>
            </a:extLst>
          </p:cNvPr>
          <p:cNvSpPr txBox="1">
            <a:spLocks noGrp="1"/>
          </p:cNvSpPr>
          <p:nvPr>
            <p:ph type="title"/>
          </p:nvPr>
        </p:nvSpPr>
        <p:spPr>
          <a:xfrm>
            <a:off x="838200" y="365125"/>
            <a:ext cx="10515600" cy="1325563"/>
          </a:xfrm>
          <a:prstGeom prst="rect">
            <a:avLst/>
          </a:prstGeom>
          <a:scene3d>
            <a:camera prst="orthographicFront"/>
            <a:lightRig rig="threePt" dir="t"/>
          </a:scene3d>
          <a:sp3d>
            <a:bevelT/>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US" sz="4400" b="1">
                <a:solidFill>
                  <a:srgbClr val="88A8F8"/>
                </a:solidFill>
                <a:latin typeface="+mj-lt"/>
                <a:cs typeface="Times New Roman" panose="02020603050405020304" pitchFamily="18" charset="0"/>
              </a:rPr>
              <a:t>Professional Provider Etiquette</a:t>
            </a:r>
            <a:endParaRPr lang="en-US" sz="4400" b="1" kern="1200">
              <a:solidFill>
                <a:srgbClr val="88A8F8"/>
              </a:solidFill>
              <a:latin typeface="+mj-lt"/>
              <a:cs typeface="Times New Roman" panose="02020603050405020304" pitchFamily="18" charset="0"/>
            </a:endParaRPr>
          </a:p>
        </p:txBody>
      </p:sp>
      <p:sp>
        <p:nvSpPr>
          <p:cNvPr id="4" name="TextBox 3">
            <a:extLst>
              <a:ext uri="{FF2B5EF4-FFF2-40B4-BE49-F238E27FC236}">
                <a16:creationId xmlns:a16="http://schemas.microsoft.com/office/drawing/2014/main" id="{AC57FC9B-3C94-97CE-7BB4-0FEA05F6B997}"/>
              </a:ext>
            </a:extLst>
          </p:cNvPr>
          <p:cNvSpPr txBox="1"/>
          <p:nvPr/>
        </p:nvSpPr>
        <p:spPr>
          <a:xfrm>
            <a:off x="6574536" y="1759745"/>
            <a:ext cx="5285232" cy="4537909"/>
          </a:xfrm>
          <a:prstGeom prst="rect">
            <a:avLst/>
          </a:prstGeom>
          <a:noFill/>
        </p:spPr>
        <p:txBody>
          <a:bodyPr wrap="square" rtlCol="0">
            <a:spAutoFit/>
          </a:bodyPr>
          <a:lstStyle/>
          <a:p>
            <a:pPr algn="ctr"/>
            <a:r>
              <a:rPr lang="en-US" sz="2000" b="1" u="sng">
                <a:solidFill>
                  <a:schemeClr val="tx2">
                    <a:lumMod val="75000"/>
                    <a:lumOff val="25000"/>
                  </a:schemeClr>
                </a:solidFill>
              </a:rPr>
              <a:t>Protecting</a:t>
            </a:r>
            <a:r>
              <a:rPr lang="en-US" b="1" u="sng"/>
              <a:t> </a:t>
            </a:r>
            <a:r>
              <a:rPr lang="en-US" sz="2000" b="1" u="sng">
                <a:solidFill>
                  <a:schemeClr val="tx2">
                    <a:lumMod val="75000"/>
                    <a:lumOff val="25000"/>
                  </a:schemeClr>
                </a:solidFill>
              </a:rPr>
              <a:t>PHI</a:t>
            </a:r>
          </a:p>
          <a:p>
            <a:pPr marL="342900" indent="-342900">
              <a:lnSpc>
                <a:spcPct val="70000"/>
              </a:lnSpc>
              <a:spcBef>
                <a:spcPts val="1000"/>
              </a:spcBef>
              <a:buFont typeface="Wingdings" panose="05000000000000000000" pitchFamily="2" charset="2"/>
              <a:buChar char="§"/>
            </a:pPr>
            <a:r>
              <a:rPr lang="en-US" sz="2000">
                <a:solidFill>
                  <a:schemeClr val="tx2">
                    <a:lumMod val="75000"/>
                    <a:lumOff val="25000"/>
                  </a:schemeClr>
                </a:solidFill>
              </a:rPr>
              <a:t>Protected Health Information (PHI) must be secured at all times. PHI refers to any health data that identifies a specific individual, including Member Names, Medicaid IDs, Address, Medical History, PSS data, etc.</a:t>
            </a:r>
          </a:p>
          <a:p>
            <a:pPr marL="342900" indent="-342900">
              <a:lnSpc>
                <a:spcPct val="70000"/>
              </a:lnSpc>
              <a:spcBef>
                <a:spcPts val="1000"/>
              </a:spcBef>
              <a:buFont typeface="Wingdings" panose="05000000000000000000" pitchFamily="2" charset="2"/>
              <a:buChar char="§"/>
            </a:pPr>
            <a:endParaRPr lang="en-US" sz="1050">
              <a:solidFill>
                <a:schemeClr val="tx2">
                  <a:lumMod val="75000"/>
                  <a:lumOff val="25000"/>
                </a:schemeClr>
              </a:solidFill>
            </a:endParaRPr>
          </a:p>
          <a:p>
            <a:pPr marL="342900" indent="-342900">
              <a:lnSpc>
                <a:spcPct val="70000"/>
              </a:lnSpc>
              <a:spcBef>
                <a:spcPts val="1000"/>
              </a:spcBef>
              <a:buFont typeface="Wingdings" panose="05000000000000000000" pitchFamily="2" charset="2"/>
              <a:buChar char="§"/>
            </a:pPr>
            <a:r>
              <a:rPr lang="en-US" sz="2000">
                <a:solidFill>
                  <a:schemeClr val="tx2">
                    <a:lumMod val="75000"/>
                    <a:lumOff val="25000"/>
                  </a:schemeClr>
                </a:solidFill>
              </a:rPr>
              <a:t>PHI must never be shared via emails which are not encrypted. It must never be shared on personal mobile devices, via text, especially in group chats which may include individuals not relevant to the member’s care. </a:t>
            </a:r>
          </a:p>
          <a:p>
            <a:pPr marL="342900" indent="-342900">
              <a:lnSpc>
                <a:spcPct val="70000"/>
              </a:lnSpc>
              <a:spcBef>
                <a:spcPts val="1000"/>
              </a:spcBef>
              <a:buFont typeface="Wingdings" panose="05000000000000000000" pitchFamily="2" charset="2"/>
              <a:buChar char="§"/>
            </a:pPr>
            <a:endParaRPr lang="en-US" sz="1050">
              <a:solidFill>
                <a:schemeClr val="tx2">
                  <a:lumMod val="75000"/>
                  <a:lumOff val="25000"/>
                </a:schemeClr>
              </a:solidFill>
            </a:endParaRPr>
          </a:p>
          <a:p>
            <a:pPr marL="342900" indent="-342900">
              <a:lnSpc>
                <a:spcPct val="70000"/>
              </a:lnSpc>
              <a:spcBef>
                <a:spcPts val="1000"/>
              </a:spcBef>
              <a:buFont typeface="Wingdings" panose="05000000000000000000" pitchFamily="2" charset="2"/>
              <a:buChar char="§"/>
            </a:pPr>
            <a:r>
              <a:rPr lang="en-US" sz="2000">
                <a:solidFill>
                  <a:schemeClr val="tx2">
                    <a:lumMod val="75000"/>
                    <a:lumOff val="25000"/>
                  </a:schemeClr>
                </a:solidFill>
              </a:rPr>
              <a:t>To protect PHI, providers should use the HHAX Secure Message Portal when possible to communicate to DOM.</a:t>
            </a:r>
          </a:p>
        </p:txBody>
      </p:sp>
      <p:pic>
        <p:nvPicPr>
          <p:cNvPr id="8" name="Picture 2">
            <a:extLst>
              <a:ext uri="{FF2B5EF4-FFF2-40B4-BE49-F238E27FC236}">
                <a16:creationId xmlns:a16="http://schemas.microsoft.com/office/drawing/2014/main" id="{DC0BF816-6615-1322-F25F-8E1D6957B4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00" y="39894"/>
            <a:ext cx="1202054" cy="11923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1966853C-4D5C-FA78-A0FC-2534FCC4A1B1}"/>
              </a:ext>
            </a:extLst>
          </p:cNvPr>
          <p:cNvSpPr>
            <a:spLocks noGrp="1"/>
          </p:cNvSpPr>
          <p:nvPr>
            <p:ph type="sldNum" sz="quarter" idx="12"/>
          </p:nvPr>
        </p:nvSpPr>
        <p:spPr/>
        <p:txBody>
          <a:bodyPr/>
          <a:lstStyle/>
          <a:p>
            <a:fld id="{48FD3572-B86B-4083-B953-5D27BE9E57C8}" type="slidenum">
              <a:rPr lang="en-US" smtClean="0"/>
              <a:t>72</a:t>
            </a:fld>
            <a:endParaRPr lang="en-US"/>
          </a:p>
        </p:txBody>
      </p:sp>
      <p:pic>
        <p:nvPicPr>
          <p:cNvPr id="6" name="More Info">
            <a:extLst>
              <a:ext uri="{FF2B5EF4-FFF2-40B4-BE49-F238E27FC236}">
                <a16:creationId xmlns:a16="http://schemas.microsoft.com/office/drawing/2014/main" id="{375026DB-F0A9-DF99-DAB5-03F560359DCA}"/>
              </a:ext>
            </a:extLst>
          </p:cNvPr>
          <p:cNvPicPr>
            <a:picLocks noChangeAspect="1"/>
          </p:cNvPicPr>
          <p:nvPr/>
        </p:nvPicPr>
        <p:blipFill>
          <a:blip r:embed="rId4"/>
          <a:srcRect l="30498" t="33881" r="685" b="12"/>
          <a:stretch>
            <a:fillRect/>
          </a:stretch>
        </p:blipFill>
        <p:spPr>
          <a:xfrm>
            <a:off x="10530840" y="42888"/>
            <a:ext cx="1645920" cy="884530"/>
          </a:xfrm>
          <a:prstGeom prst="rect">
            <a:avLst/>
          </a:prstGeom>
        </p:spPr>
      </p:pic>
      <p:sp>
        <p:nvSpPr>
          <p:cNvPr id="9" name="Rectangle: Rounded Corners 8">
            <a:extLst>
              <a:ext uri="{FF2B5EF4-FFF2-40B4-BE49-F238E27FC236}">
                <a16:creationId xmlns:a16="http://schemas.microsoft.com/office/drawing/2014/main" id="{0257B56E-F9A8-464E-D7FB-7801E986388C}"/>
              </a:ext>
            </a:extLst>
          </p:cNvPr>
          <p:cNvSpPr/>
          <p:nvPr/>
        </p:nvSpPr>
        <p:spPr>
          <a:xfrm>
            <a:off x="2270759" y="1549243"/>
            <a:ext cx="7650480" cy="4347886"/>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Providers are responsible for safeguarding the confidentiality of applicant and beneficiary information in all forms to prevent unauthorized disclosure.  According to the HIPPA Security Rule, providers must also implement technical policies and procedures for electronic information systems that maintain electronic protected health information to allow access only to those persons or software programs that have been granted access rights as specified in the Code of Federal Regulations Title 45.</a:t>
            </a:r>
          </a:p>
          <a:p>
            <a:endParaRPr lang="en-US">
              <a:latin typeface="+mj-lt"/>
            </a:endParaRPr>
          </a:p>
          <a:p>
            <a:r>
              <a:rPr lang="en-US">
                <a:latin typeface="+mj-lt"/>
              </a:rPr>
              <a:t>As a general reminder, the subject line of an email must never contain PHI as subject lines themselves cannot be encrypted.  Also, do not share credentials when accessing any system for the MS Division of Medicaid.  A unique ID must be used in order to track and uphold proper user management.</a:t>
            </a:r>
          </a:p>
        </p:txBody>
      </p:sp>
    </p:spTree>
    <p:extLst>
      <p:ext uri="{BB962C8B-B14F-4D97-AF65-F5344CB8AC3E}">
        <p14:creationId xmlns:p14="http://schemas.microsoft.com/office/powerpoint/2010/main" val="3668054971"/>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9" grpId="0" animBg="1"/>
      <p:bldP spid="9" grpId="1"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CB1B6A8-5F5A-220C-E277-AE443C0CA343}"/>
              </a:ext>
            </a:extLst>
          </p:cNvPr>
          <p:cNvSpPr txBox="1"/>
          <p:nvPr/>
        </p:nvSpPr>
        <p:spPr>
          <a:xfrm>
            <a:off x="483367" y="1384058"/>
            <a:ext cx="7694014" cy="4455009"/>
          </a:xfrm>
          <a:prstGeom prst="rect">
            <a:avLst/>
          </a:prstGeom>
        </p:spPr>
        <p:txBody>
          <a:bodyPr vert="horz" lIns="91440" tIns="45720" rIns="91440" bIns="45720" rtlCol="0">
            <a:normAutofit fontScale="92500" lnSpcReduction="10000"/>
          </a:bodyPr>
          <a:lstStyle/>
          <a:p>
            <a:pPr marL="171450">
              <a:lnSpc>
                <a:spcPct val="90000"/>
              </a:lnSpc>
              <a:spcAft>
                <a:spcPts val="600"/>
              </a:spcAft>
            </a:pPr>
            <a:r>
              <a:rPr lang="en-US" sz="1600">
                <a:solidFill>
                  <a:schemeClr val="tx2">
                    <a:lumMod val="75000"/>
                    <a:lumOff val="25000"/>
                  </a:schemeClr>
                </a:solidFill>
              </a:rPr>
              <a:t>If an E&amp;D Waiver provider fails to respond to contact attempts timely or respond to requests for documentation/training verification in established timeframes, the Division of Medicaid may halt the acceptance of Medicaid referrals or waiver admissions until the E&amp;D waiver provider establishes contact or demonstrates compliance with the regulatory agency.</a:t>
            </a:r>
          </a:p>
          <a:p>
            <a:pPr marL="171450">
              <a:lnSpc>
                <a:spcPct val="90000"/>
              </a:lnSpc>
              <a:spcAft>
                <a:spcPts val="600"/>
              </a:spcAft>
            </a:pPr>
            <a:endParaRPr lang="en-US" sz="1600"/>
          </a:p>
          <a:p>
            <a:pPr marL="171450">
              <a:lnSpc>
                <a:spcPct val="90000"/>
              </a:lnSpc>
              <a:spcAft>
                <a:spcPts val="600"/>
              </a:spcAft>
            </a:pPr>
            <a:r>
              <a:rPr lang="en-US" sz="1600">
                <a:solidFill>
                  <a:schemeClr val="tx2">
                    <a:lumMod val="75000"/>
                    <a:lumOff val="25000"/>
                  </a:schemeClr>
                </a:solidFill>
              </a:rPr>
              <a:t>Please ensure that DOM is listed as a safe sender for your agency email domain by utilizing the resources below:</a:t>
            </a:r>
          </a:p>
          <a:p>
            <a:pPr marL="514350" indent="-342900">
              <a:spcAft>
                <a:spcPts val="600"/>
              </a:spcAft>
              <a:buFont typeface="Wingdings" panose="05000000000000000000" pitchFamily="2" charset="2"/>
              <a:buChar char="§"/>
            </a:pPr>
            <a:r>
              <a:rPr lang="en-US" sz="1600">
                <a:solidFill>
                  <a:schemeClr val="tx2">
                    <a:lumMod val="75000"/>
                    <a:lumOff val="25000"/>
                  </a:schemeClr>
                </a:solidFill>
              </a:rPr>
              <a:t>Yahoo Safe Sender: </a:t>
            </a:r>
            <a:r>
              <a:rPr lang="en-US" sz="1600" b="1" u="sng">
                <a:solidFill>
                  <a:srgbClr val="7E9DEA"/>
                </a:solidFill>
                <a:cs typeface="Arial"/>
                <a:hlinkClick r:id="rId3">
                  <a:extLst>
                    <a:ext uri="{A12FA001-AC4F-418D-AE19-62706E023703}">
                      <ahyp:hlinkClr xmlns:ahyp="http://schemas.microsoft.com/office/drawing/2018/hyperlinkcolor" val="tx"/>
                    </a:ext>
                  </a:extLst>
                </a:hlinkClick>
              </a:rPr>
              <a:t>https://help.yahoo.com/kb/add-edit-delete-contacts-yahoo-mail-sln28059.html</a:t>
            </a:r>
            <a:endParaRPr lang="en-US" sz="1600" b="1" u="sng">
              <a:solidFill>
                <a:srgbClr val="7E9DEA"/>
              </a:solidFill>
              <a:cs typeface="Arial"/>
            </a:endParaRPr>
          </a:p>
          <a:p>
            <a:pPr marL="514350" indent="-342900">
              <a:spcAft>
                <a:spcPts val="600"/>
              </a:spcAft>
              <a:buFont typeface="Wingdings" panose="05000000000000000000" pitchFamily="2" charset="2"/>
              <a:buChar char="§"/>
            </a:pPr>
            <a:r>
              <a:rPr lang="en-US" sz="1600">
                <a:solidFill>
                  <a:schemeClr val="tx2">
                    <a:lumMod val="75000"/>
                    <a:lumOff val="25000"/>
                  </a:schemeClr>
                </a:solidFill>
              </a:rPr>
              <a:t>Gmail Safe Sender: </a:t>
            </a:r>
            <a:r>
              <a:rPr lang="en-US" sz="1600" b="1" u="sng">
                <a:solidFill>
                  <a:srgbClr val="7E9DEA"/>
                </a:solidFill>
                <a:cs typeface="Arial"/>
                <a:hlinkClick r:id="rId4">
                  <a:extLst>
                    <a:ext uri="{A12FA001-AC4F-418D-AE19-62706E023703}">
                      <ahyp:hlinkClr xmlns:ahyp="http://schemas.microsoft.com/office/drawing/2018/hyperlinkcolor" val="tx"/>
                    </a:ext>
                  </a:extLst>
                </a:hlinkClick>
              </a:rPr>
              <a:t>https://support.google.com/contacts/answer/1069522?hl=en&amp;co=GENIE.Platform%3DDesktop</a:t>
            </a:r>
            <a:endParaRPr lang="en-US" sz="1600" b="1" u="sng">
              <a:solidFill>
                <a:srgbClr val="7E9DEA"/>
              </a:solidFill>
              <a:cs typeface="Arial"/>
            </a:endParaRPr>
          </a:p>
          <a:p>
            <a:pPr marL="514350" indent="-342900">
              <a:lnSpc>
                <a:spcPct val="90000"/>
              </a:lnSpc>
              <a:spcAft>
                <a:spcPts val="600"/>
              </a:spcAft>
              <a:buFont typeface="Wingdings" panose="05000000000000000000" pitchFamily="2" charset="2"/>
              <a:buChar char="§"/>
            </a:pPr>
            <a:r>
              <a:rPr lang="en-US" sz="1600">
                <a:solidFill>
                  <a:schemeClr val="tx2">
                    <a:lumMod val="75000"/>
                    <a:lumOff val="25000"/>
                  </a:schemeClr>
                </a:solidFill>
              </a:rPr>
              <a:t>AOL Safe Sender: </a:t>
            </a:r>
            <a:r>
              <a:rPr lang="en-US" sz="1600" b="1" u="sng">
                <a:solidFill>
                  <a:srgbClr val="7E9DEA"/>
                </a:solidFill>
                <a:cs typeface="Arial"/>
                <a:hlinkClick r:id="rId5">
                  <a:extLst>
                    <a:ext uri="{A12FA001-AC4F-418D-AE19-62706E023703}">
                      <ahyp:hlinkClr xmlns:ahyp="http://schemas.microsoft.com/office/drawing/2018/hyperlinkcolor" val="tx"/>
                    </a:ext>
                  </a:extLst>
                </a:hlinkClick>
              </a:rPr>
              <a:t>https://help.aol.com/articles/add-edit-or-delete-contacts-in-aol-mail </a:t>
            </a:r>
            <a:endParaRPr lang="en-US" sz="1600" b="1" u="sng">
              <a:solidFill>
                <a:srgbClr val="7E9DEA"/>
              </a:solidFill>
              <a:cs typeface="Arial"/>
            </a:endParaRPr>
          </a:p>
          <a:p>
            <a:pPr marL="514350" indent="-342900">
              <a:lnSpc>
                <a:spcPct val="90000"/>
              </a:lnSpc>
              <a:spcAft>
                <a:spcPts val="600"/>
              </a:spcAft>
              <a:buFont typeface="Wingdings" panose="05000000000000000000" pitchFamily="2" charset="2"/>
              <a:buChar char="§"/>
            </a:pPr>
            <a:r>
              <a:rPr lang="en-US" sz="1600">
                <a:solidFill>
                  <a:schemeClr val="tx2">
                    <a:lumMod val="75000"/>
                    <a:lumOff val="25000"/>
                  </a:schemeClr>
                </a:solidFill>
              </a:rPr>
              <a:t>AT&amp;T Safe Sender: </a:t>
            </a:r>
            <a:r>
              <a:rPr lang="en-US" sz="1600" b="1" u="sng">
                <a:solidFill>
                  <a:srgbClr val="7E9DEA"/>
                </a:solidFill>
                <a:cs typeface="Arial"/>
                <a:hlinkClick r:id="rId6">
                  <a:extLst>
                    <a:ext uri="{A12FA001-AC4F-418D-AE19-62706E023703}">
                      <ahyp:hlinkClr xmlns:ahyp="http://schemas.microsoft.com/office/drawing/2018/hyperlinkcolor" val="tx"/>
                    </a:ext>
                  </a:extLst>
                </a:hlinkClick>
              </a:rPr>
              <a:t>https://www.att.com/support/article/email-support/KM1049062/</a:t>
            </a:r>
            <a:endParaRPr lang="en-US" sz="1600" b="1" u="sng">
              <a:solidFill>
                <a:srgbClr val="7E9DEA"/>
              </a:solidFill>
              <a:cs typeface="Arial"/>
            </a:endParaRPr>
          </a:p>
          <a:p>
            <a:pPr marL="514350" indent="-342900">
              <a:lnSpc>
                <a:spcPct val="90000"/>
              </a:lnSpc>
              <a:spcAft>
                <a:spcPts val="600"/>
              </a:spcAft>
              <a:buFont typeface="Wingdings" panose="05000000000000000000" pitchFamily="2" charset="2"/>
              <a:buChar char="§"/>
            </a:pPr>
            <a:r>
              <a:rPr lang="en-US" sz="1600">
                <a:solidFill>
                  <a:schemeClr val="tx2">
                    <a:lumMod val="75000"/>
                    <a:lumOff val="25000"/>
                  </a:schemeClr>
                </a:solidFill>
              </a:rPr>
              <a:t>Outlook Safe Sender: </a:t>
            </a:r>
            <a:r>
              <a:rPr lang="en-US" sz="1600" b="1" u="sng">
                <a:solidFill>
                  <a:srgbClr val="7E9DEA"/>
                </a:solidFill>
                <a:cs typeface="Arial"/>
                <a:hlinkClick r:id="rId7">
                  <a:extLst>
                    <a:ext uri="{A12FA001-AC4F-418D-AE19-62706E023703}">
                      <ahyp:hlinkClr xmlns:ahyp="http://schemas.microsoft.com/office/drawing/2018/hyperlinkcolor" val="tx"/>
                    </a:ext>
                  </a:extLst>
                </a:hlinkClick>
              </a:rPr>
              <a:t>https://support.microsoft.com/en-us/outlook/mail/add-recipients-to-the-safe-senders-list-in-outlook</a:t>
            </a:r>
            <a:endParaRPr lang="en-US" sz="1600" b="1" u="sng">
              <a:solidFill>
                <a:srgbClr val="7E9DEA"/>
              </a:solidFill>
              <a:cs typeface="Arial"/>
            </a:endParaRPr>
          </a:p>
          <a:p>
            <a:pPr marL="514350" indent="-342900">
              <a:lnSpc>
                <a:spcPct val="90000"/>
              </a:lnSpc>
              <a:spcAft>
                <a:spcPts val="600"/>
              </a:spcAft>
              <a:buFont typeface="Wingdings" panose="05000000000000000000" pitchFamily="2" charset="2"/>
              <a:buChar char="§"/>
            </a:pPr>
            <a:endParaRPr lang="en-US" sz="1600"/>
          </a:p>
          <a:p>
            <a:pPr marL="628650" indent="-457200">
              <a:lnSpc>
                <a:spcPct val="90000"/>
              </a:lnSpc>
              <a:spcAft>
                <a:spcPts val="600"/>
              </a:spcAft>
              <a:buFont typeface="Wingdings" panose="05000000000000000000" pitchFamily="2" charset="2"/>
              <a:buChar char="§"/>
            </a:pPr>
            <a:endParaRPr lang="en-US" sz="1600">
              <a:solidFill>
                <a:schemeClr val="tx2">
                  <a:lumMod val="75000"/>
                  <a:lumOff val="25000"/>
                </a:schemeClr>
              </a:solidFill>
            </a:endParaRPr>
          </a:p>
          <a:p>
            <a:pPr marL="628650" indent="-457200">
              <a:lnSpc>
                <a:spcPct val="90000"/>
              </a:lnSpc>
              <a:spcAft>
                <a:spcPts val="600"/>
              </a:spcAft>
              <a:buFont typeface="Wingdings" panose="05000000000000000000" pitchFamily="2" charset="2"/>
              <a:buChar char="§"/>
            </a:pPr>
            <a:endParaRPr lang="en-US" sz="1600">
              <a:solidFill>
                <a:schemeClr val="tx2">
                  <a:lumMod val="75000"/>
                  <a:lumOff val="25000"/>
                </a:schemeClr>
              </a:solidFill>
            </a:endParaRPr>
          </a:p>
          <a:p>
            <a:pPr marL="628650" indent="-457200">
              <a:lnSpc>
                <a:spcPct val="90000"/>
              </a:lnSpc>
              <a:spcAft>
                <a:spcPts val="600"/>
              </a:spcAft>
              <a:buFont typeface="Wingdings" panose="05000000000000000000" pitchFamily="2" charset="2"/>
              <a:buChar char="§"/>
            </a:pPr>
            <a:endParaRPr lang="en-US" sz="1600"/>
          </a:p>
          <a:p>
            <a:pPr marL="628650" indent="-457200">
              <a:lnSpc>
                <a:spcPct val="90000"/>
              </a:lnSpc>
              <a:spcAft>
                <a:spcPts val="600"/>
              </a:spcAft>
              <a:buFont typeface="Wingdings" panose="05000000000000000000" pitchFamily="2" charset="2"/>
              <a:buChar char="§"/>
            </a:pPr>
            <a:endParaRPr lang="en-US" sz="1600"/>
          </a:p>
        </p:txBody>
      </p:sp>
      <p:sp>
        <p:nvSpPr>
          <p:cNvPr id="5" name="TextBox 4">
            <a:extLst>
              <a:ext uri="{FF2B5EF4-FFF2-40B4-BE49-F238E27FC236}">
                <a16:creationId xmlns:a16="http://schemas.microsoft.com/office/drawing/2014/main" id="{99051C6B-4ACA-E422-4C92-559E9378D38B}"/>
              </a:ext>
            </a:extLst>
          </p:cNvPr>
          <p:cNvSpPr txBox="1"/>
          <p:nvPr/>
        </p:nvSpPr>
        <p:spPr>
          <a:xfrm>
            <a:off x="847260" y="194412"/>
            <a:ext cx="10404909" cy="707886"/>
          </a:xfrm>
          <a:prstGeom prst="rect">
            <a:avLst/>
          </a:prstGeom>
          <a:solidFill>
            <a:schemeClr val="bg1"/>
          </a:solidFill>
          <a:ln w="38100">
            <a:noFill/>
          </a:ln>
        </p:spPr>
        <p:txBody>
          <a:bodyPr wrap="square" rtlCol="0">
            <a:spAutoFit/>
            <a:scene3d>
              <a:camera prst="orthographicFront"/>
              <a:lightRig rig="threePt" dir="t"/>
            </a:scene3d>
            <a:sp3d extrusionH="57150">
              <a:bevelT w="38100" h="38100"/>
            </a:sp3d>
          </a:bodyPr>
          <a:lstStyle/>
          <a:p>
            <a:pPr algn="ctr"/>
            <a:r>
              <a:rPr lang="en-US" sz="4000" b="1">
                <a:solidFill>
                  <a:srgbClr val="88A8F8"/>
                </a:solidFill>
              </a:rPr>
              <a:t>Quality Management</a:t>
            </a:r>
          </a:p>
        </p:txBody>
      </p:sp>
      <p:sp>
        <p:nvSpPr>
          <p:cNvPr id="3" name="Date Placeholder 2">
            <a:extLst>
              <a:ext uri="{FF2B5EF4-FFF2-40B4-BE49-F238E27FC236}">
                <a16:creationId xmlns:a16="http://schemas.microsoft.com/office/drawing/2014/main" id="{F0D20153-1763-A63A-CE77-84CE129A46E3}"/>
              </a:ext>
            </a:extLst>
          </p:cNvPr>
          <p:cNvSpPr>
            <a:spLocks noGrp="1"/>
          </p:cNvSpPr>
          <p:nvPr>
            <p:ph type="dt" sz="half" idx="10"/>
          </p:nvPr>
        </p:nvSpPr>
        <p:spPr/>
        <p:txBody>
          <a:bodyPr/>
          <a:lstStyle/>
          <a:p>
            <a:r>
              <a:rPr lang="en-US"/>
              <a:t>7/21/2026</a:t>
            </a:r>
          </a:p>
        </p:txBody>
      </p:sp>
      <p:sp>
        <p:nvSpPr>
          <p:cNvPr id="8" name="TextBox 7">
            <a:extLst>
              <a:ext uri="{FF2B5EF4-FFF2-40B4-BE49-F238E27FC236}">
                <a16:creationId xmlns:a16="http://schemas.microsoft.com/office/drawing/2014/main" id="{92514483-CDDD-1022-9BD5-FB6ADC5F1C34}"/>
              </a:ext>
            </a:extLst>
          </p:cNvPr>
          <p:cNvSpPr txBox="1"/>
          <p:nvPr/>
        </p:nvSpPr>
        <p:spPr>
          <a:xfrm>
            <a:off x="335480" y="6013115"/>
            <a:ext cx="11521039" cy="343235"/>
          </a:xfrm>
          <a:prstGeom prst="rect">
            <a:avLst/>
          </a:prstGeom>
          <a:noFill/>
        </p:spPr>
        <p:txBody>
          <a:bodyPr wrap="none" rtlCol="0">
            <a:spAutoFit/>
          </a:bodyPr>
          <a:lstStyle/>
          <a:p>
            <a:pPr marL="171450">
              <a:lnSpc>
                <a:spcPct val="90000"/>
              </a:lnSpc>
              <a:spcAft>
                <a:spcPts val="600"/>
              </a:spcAft>
            </a:pPr>
            <a:r>
              <a:rPr lang="en-US" b="1" i="1">
                <a:solidFill>
                  <a:schemeClr val="tx2">
                    <a:lumMod val="75000"/>
                    <a:lumOff val="25000"/>
                  </a:schemeClr>
                </a:solidFill>
              </a:rPr>
              <a:t>The decision to halt Medicaid referrals or waiver admissions is at the discretion of the Division of Medicaid</a:t>
            </a:r>
            <a:r>
              <a:rPr lang="en-US" b="1" i="1"/>
              <a:t>. </a:t>
            </a:r>
          </a:p>
        </p:txBody>
      </p:sp>
      <p:pic>
        <p:nvPicPr>
          <p:cNvPr id="9" name="Picture 8">
            <a:extLst>
              <a:ext uri="{FF2B5EF4-FFF2-40B4-BE49-F238E27FC236}">
                <a16:creationId xmlns:a16="http://schemas.microsoft.com/office/drawing/2014/main" id="{9656DD05-1529-9C2F-CEA0-DBD43A47A028}"/>
              </a:ext>
            </a:extLst>
          </p:cNvPr>
          <p:cNvPicPr>
            <a:picLocks noChangeAspect="1"/>
          </p:cNvPicPr>
          <p:nvPr/>
        </p:nvPicPr>
        <p:blipFill>
          <a:blip r:embed="rId8">
            <a:extLst>
              <a:ext uri="{BEBA8EAE-BF5A-486C-A8C5-ECC9F3942E4B}">
                <a14:imgProps xmlns:a14="http://schemas.microsoft.com/office/drawing/2010/main">
                  <a14:imgLayer r:embed="rId9">
                    <a14:imgEffect>
                      <a14:saturation sat="400000"/>
                    </a14:imgEffect>
                  </a14:imgLayer>
                </a14:imgProps>
              </a:ext>
              <a:ext uri="{28A0092B-C50C-407E-A947-70E740481C1C}">
                <a14:useLocalDpi xmlns:a14="http://schemas.microsoft.com/office/drawing/2010/main" val="0"/>
              </a:ext>
            </a:extLst>
          </a:blip>
          <a:stretch>
            <a:fillRect/>
          </a:stretch>
        </p:blipFill>
        <p:spPr>
          <a:xfrm>
            <a:off x="8620461" y="1907018"/>
            <a:ext cx="2892398" cy="2851810"/>
          </a:xfrm>
          <a:prstGeom prst="rect">
            <a:avLst/>
          </a:prstGeom>
          <a:solidFill>
            <a:sysClr val="windowText" lastClr="000000"/>
          </a:solidFill>
        </p:spPr>
      </p:pic>
      <p:pic>
        <p:nvPicPr>
          <p:cNvPr id="2050" name="Picture 2">
            <a:extLst>
              <a:ext uri="{FF2B5EF4-FFF2-40B4-BE49-F238E27FC236}">
                <a16:creationId xmlns:a16="http://schemas.microsoft.com/office/drawing/2014/main" id="{4F694705-6FC0-4555-D4A9-9D32E4D8BB5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96" y="17617"/>
            <a:ext cx="1202054" cy="1192393"/>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310BD4E4-95BE-E30F-3A14-A6B8B2F10135}"/>
              </a:ext>
            </a:extLst>
          </p:cNvPr>
          <p:cNvSpPr>
            <a:spLocks noGrp="1"/>
          </p:cNvSpPr>
          <p:nvPr>
            <p:ph type="sldNum" sz="quarter" idx="12"/>
          </p:nvPr>
        </p:nvSpPr>
        <p:spPr/>
        <p:txBody>
          <a:bodyPr/>
          <a:lstStyle/>
          <a:p>
            <a:fld id="{48FD3572-B86B-4083-B953-5D27BE9E57C8}" type="slidenum">
              <a:rPr lang="en-US" smtClean="0"/>
              <a:t>73</a:t>
            </a:fld>
            <a:endParaRPr lang="en-US"/>
          </a:p>
        </p:txBody>
      </p:sp>
      <p:pic>
        <p:nvPicPr>
          <p:cNvPr id="2" name="More Info">
            <a:extLst>
              <a:ext uri="{FF2B5EF4-FFF2-40B4-BE49-F238E27FC236}">
                <a16:creationId xmlns:a16="http://schemas.microsoft.com/office/drawing/2014/main" id="{28A15068-57E2-96A6-B22F-F8EF89F5B1DE}"/>
              </a:ext>
            </a:extLst>
          </p:cNvPr>
          <p:cNvPicPr>
            <a:picLocks noChangeAspect="1"/>
          </p:cNvPicPr>
          <p:nvPr/>
        </p:nvPicPr>
        <p:blipFill>
          <a:blip r:embed="rId11"/>
          <a:srcRect l="30498" t="33881" r="685" b="12"/>
          <a:stretch>
            <a:fillRect/>
          </a:stretch>
        </p:blipFill>
        <p:spPr>
          <a:xfrm>
            <a:off x="10530840" y="42888"/>
            <a:ext cx="1645920" cy="884530"/>
          </a:xfrm>
          <a:prstGeom prst="rect">
            <a:avLst/>
          </a:prstGeom>
        </p:spPr>
      </p:pic>
      <p:sp>
        <p:nvSpPr>
          <p:cNvPr id="7" name="Rectangle: Rounded Corners 6">
            <a:extLst>
              <a:ext uri="{FF2B5EF4-FFF2-40B4-BE49-F238E27FC236}">
                <a16:creationId xmlns:a16="http://schemas.microsoft.com/office/drawing/2014/main" id="{EC8D69FB-1743-02F5-C8F1-148974637F1F}"/>
              </a:ext>
            </a:extLst>
          </p:cNvPr>
          <p:cNvSpPr/>
          <p:nvPr/>
        </p:nvSpPr>
        <p:spPr>
          <a:xfrm>
            <a:off x="8192410" y="1357517"/>
            <a:ext cx="3748500" cy="4347886"/>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Please ensure that all contact information for your agency is accurate and true.  The Division of Medicaid has the right to halt E&amp;D Waiver referrals and admissions if your agency fails to respond to communications timely or if the Division of Medicaid is unable to contact your agency.  Your agency will remain removed from the Freedom of Choice list until contact is reestablished.</a:t>
            </a:r>
          </a:p>
        </p:txBody>
      </p:sp>
    </p:spTree>
    <p:extLst>
      <p:ext uri="{BB962C8B-B14F-4D97-AF65-F5344CB8AC3E}">
        <p14:creationId xmlns:p14="http://schemas.microsoft.com/office/powerpoint/2010/main" val="3164410375"/>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7" grpId="0" animBg="1"/>
      <p:bldP spid="7" grpId="1"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C:\Users\LMNMD\AppData\Local\Microsoft\Windows\Temporary Internet Files\Content.IE5\PTIAQTI1\20120821-justice-sword[1].jpg">
            <a:extLst>
              <a:ext uri="{FF2B5EF4-FFF2-40B4-BE49-F238E27FC236}">
                <a16:creationId xmlns:a16="http://schemas.microsoft.com/office/drawing/2014/main" id="{B3F18902-A645-DE29-6D43-C66274BB1E02}"/>
              </a:ext>
            </a:extLst>
          </p:cNvPr>
          <p:cNvPicPr>
            <a:picLocks noChangeAspect="1" noChangeArrowheads="1"/>
          </p:cNvPicPr>
          <p:nvPr/>
        </p:nvPicPr>
        <p:blipFill>
          <a:blip r:embed="rId4">
            <a:lum bright="70000" contrast="-70000"/>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370264" y="209550"/>
            <a:ext cx="5392737" cy="581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5D9D4CA2-8155-A0AA-8EE9-E4DD4C4F0B73}"/>
              </a:ext>
            </a:extLst>
          </p:cNvPr>
          <p:cNvSpPr>
            <a:spLocks noGrp="1"/>
          </p:cNvSpPr>
          <p:nvPr>
            <p:ph type="title"/>
          </p:nvPr>
        </p:nvSpPr>
        <p:spPr>
          <a:xfrm>
            <a:off x="3291968" y="243681"/>
            <a:ext cx="5608063" cy="487363"/>
          </a:xfrm>
        </p:spPr>
        <p:txBody>
          <a:bodyPr rtlCol="0">
            <a:noAutofit/>
            <a:scene3d>
              <a:camera prst="orthographicFront"/>
              <a:lightRig rig="threePt" dir="t"/>
            </a:scene3d>
            <a:sp3d extrusionH="57150">
              <a:bevelT w="38100" h="38100"/>
            </a:sp3d>
          </a:bodyPr>
          <a:lstStyle/>
          <a:p>
            <a:pPr eaLnBrk="1" fontAlgn="auto" hangingPunct="1">
              <a:spcAft>
                <a:spcPts val="0"/>
              </a:spcAft>
              <a:defRPr/>
            </a:pPr>
            <a:r>
              <a:rPr lang="en-US" sz="3200" b="1">
                <a:solidFill>
                  <a:srgbClr val="88A8F8"/>
                </a:solidFill>
                <a:latin typeface="+mn-lt"/>
                <a:ea typeface="+mn-ea"/>
                <a:cs typeface="+mn-cs"/>
              </a:rPr>
              <a:t>Provider Monitoring &amp; Audits</a:t>
            </a:r>
          </a:p>
        </p:txBody>
      </p:sp>
      <p:sp>
        <p:nvSpPr>
          <p:cNvPr id="3" name="Content Placeholder 2">
            <a:extLst>
              <a:ext uri="{FF2B5EF4-FFF2-40B4-BE49-F238E27FC236}">
                <a16:creationId xmlns:a16="http://schemas.microsoft.com/office/drawing/2014/main" id="{8D4AE4EE-47D8-0215-D1EC-F2122E51C372}"/>
              </a:ext>
            </a:extLst>
          </p:cNvPr>
          <p:cNvSpPr>
            <a:spLocks noGrp="1"/>
          </p:cNvSpPr>
          <p:nvPr>
            <p:ph idx="1"/>
          </p:nvPr>
        </p:nvSpPr>
        <p:spPr>
          <a:xfrm>
            <a:off x="255181" y="1066800"/>
            <a:ext cx="11727712" cy="5105400"/>
          </a:xfrm>
        </p:spPr>
        <p:txBody>
          <a:bodyPr rtlCol="0">
            <a:noAutofit/>
          </a:bodyPr>
          <a:lstStyle/>
          <a:p>
            <a:pPr eaLnBrk="1" fontAlgn="auto" hangingPunct="1">
              <a:spcAft>
                <a:spcPts val="0"/>
              </a:spcAft>
              <a:buFont typeface="Wingdings" panose="05000000000000000000" pitchFamily="2" charset="2"/>
              <a:buChar char="§"/>
              <a:defRPr/>
            </a:pPr>
            <a:r>
              <a:rPr lang="en-US" altLang="en-US" sz="2000">
                <a:solidFill>
                  <a:schemeClr val="tx2">
                    <a:lumMod val="75000"/>
                    <a:lumOff val="25000"/>
                  </a:schemeClr>
                </a:solidFill>
              </a:rPr>
              <a:t>DOM audits all waiver providers annually.  Additionally, providers may be audited by other DOM contractors, as well as State and Federal entities such as the Centers for Medicare and Medicaid Services (CMS) or the Office of the Inspector General (OIG).</a:t>
            </a:r>
          </a:p>
          <a:p>
            <a:pPr eaLnBrk="1" fontAlgn="auto" hangingPunct="1">
              <a:spcAft>
                <a:spcPts val="0"/>
              </a:spcAft>
              <a:buFont typeface="Wingdings" panose="05000000000000000000" pitchFamily="2" charset="2"/>
              <a:buChar char="§"/>
              <a:defRPr/>
            </a:pPr>
            <a:endParaRPr lang="en-US" altLang="en-US" sz="2000">
              <a:solidFill>
                <a:schemeClr val="tx2">
                  <a:lumMod val="75000"/>
                  <a:lumOff val="25000"/>
                </a:schemeClr>
              </a:solidFill>
            </a:endParaRPr>
          </a:p>
          <a:p>
            <a:pPr eaLnBrk="1" fontAlgn="auto" hangingPunct="1">
              <a:spcAft>
                <a:spcPts val="0"/>
              </a:spcAft>
              <a:buFont typeface="Wingdings" panose="05000000000000000000" pitchFamily="2" charset="2"/>
              <a:buChar char="§"/>
              <a:defRPr/>
            </a:pPr>
            <a:r>
              <a:rPr lang="en-US" altLang="en-US" sz="2000">
                <a:solidFill>
                  <a:schemeClr val="tx2">
                    <a:lumMod val="75000"/>
                    <a:lumOff val="25000"/>
                  </a:schemeClr>
                </a:solidFill>
              </a:rPr>
              <a:t>The provider must maintain auditable records to substantiate claims submitted to Medicaid and provide immediate access to the provider’s physical services location, facilities, or any records relating to licensure, medical care, and services rendered to beneficiaries, and billings/claims during regular business hours (8 a.m. to 5 p.m., Monday – Friday) and all other hours when employees of the provider are normally available and conducting the business of the provider.</a:t>
            </a:r>
          </a:p>
          <a:p>
            <a:pPr eaLnBrk="1" fontAlgn="auto" hangingPunct="1">
              <a:spcAft>
                <a:spcPts val="0"/>
              </a:spcAft>
              <a:buFont typeface="Wingdings" panose="05000000000000000000" pitchFamily="2" charset="2"/>
              <a:buChar char="§"/>
              <a:defRPr/>
            </a:pPr>
            <a:endParaRPr lang="en-US" altLang="en-US" sz="2000">
              <a:solidFill>
                <a:schemeClr val="tx2">
                  <a:lumMod val="75000"/>
                  <a:lumOff val="25000"/>
                </a:schemeClr>
              </a:solidFill>
            </a:endParaRPr>
          </a:p>
          <a:p>
            <a:pPr eaLnBrk="1" fontAlgn="auto" hangingPunct="1">
              <a:spcAft>
                <a:spcPts val="0"/>
              </a:spcAft>
              <a:buFont typeface="Wingdings" panose="05000000000000000000" pitchFamily="2" charset="2"/>
              <a:buChar char="§"/>
              <a:defRPr/>
            </a:pPr>
            <a:r>
              <a:rPr lang="en-US" sz="2000">
                <a:solidFill>
                  <a:schemeClr val="tx2">
                    <a:lumMod val="75000"/>
                    <a:lumOff val="25000"/>
                  </a:schemeClr>
                </a:solidFill>
              </a:rPr>
              <a:t>Records documenting the provision of services must be maintained by the providers of waiver services for a minimum of five (5) years. If, at the conclusion of the five-year period, there is ongoing litigation or an open audit, the provider must maintain these records until the litigation or audit is concluded.</a:t>
            </a:r>
            <a:endParaRPr lang="en-US" altLang="en-US" sz="2000">
              <a:solidFill>
                <a:schemeClr val="tx2">
                  <a:lumMod val="75000"/>
                  <a:lumOff val="25000"/>
                </a:schemeClr>
              </a:solidFill>
            </a:endParaRPr>
          </a:p>
          <a:p>
            <a:pPr eaLnBrk="1" fontAlgn="auto" hangingPunct="1">
              <a:spcAft>
                <a:spcPts val="0"/>
              </a:spcAft>
              <a:buFont typeface="Wingdings" panose="05000000000000000000" pitchFamily="2" charset="2"/>
              <a:buChar char="§"/>
              <a:defRPr/>
            </a:pPr>
            <a:endParaRPr lang="en-US" altLang="en-US" sz="2000">
              <a:solidFill>
                <a:schemeClr val="tx2">
                  <a:lumMod val="75000"/>
                  <a:lumOff val="25000"/>
                </a:schemeClr>
              </a:solidFill>
            </a:endParaRPr>
          </a:p>
          <a:p>
            <a:pPr eaLnBrk="1" fontAlgn="auto" hangingPunct="1">
              <a:spcAft>
                <a:spcPts val="0"/>
              </a:spcAft>
              <a:buFont typeface="Wingdings" panose="05000000000000000000" pitchFamily="2" charset="2"/>
              <a:buChar char="§"/>
              <a:defRPr/>
            </a:pPr>
            <a:r>
              <a:rPr lang="en-US" altLang="en-US" sz="2000">
                <a:solidFill>
                  <a:schemeClr val="tx2">
                    <a:lumMod val="75000"/>
                    <a:lumOff val="25000"/>
                  </a:schemeClr>
                </a:solidFill>
              </a:rPr>
              <a:t>Based on OIG and CMS guidance, DOM audits are unannounced. </a:t>
            </a:r>
            <a:br>
              <a:rPr lang="en-US" altLang="en-US" sz="2000">
                <a:solidFill>
                  <a:schemeClr val="tx2">
                    <a:lumMod val="75000"/>
                    <a:lumOff val="25000"/>
                  </a:schemeClr>
                </a:solidFill>
              </a:rPr>
            </a:br>
            <a:endParaRPr lang="en-US" altLang="en-US" sz="2000">
              <a:solidFill>
                <a:schemeClr val="tx2">
                  <a:lumMod val="75000"/>
                  <a:lumOff val="25000"/>
                </a:schemeClr>
              </a:solidFill>
            </a:endParaRPr>
          </a:p>
          <a:p>
            <a:pPr eaLnBrk="1" fontAlgn="auto" hangingPunct="1">
              <a:spcAft>
                <a:spcPts val="0"/>
              </a:spcAft>
              <a:defRPr/>
            </a:pPr>
            <a:endParaRPr lang="en-US" altLang="en-US" sz="1800">
              <a:solidFill>
                <a:srgbClr val="0E8D90"/>
              </a:solidFill>
              <a:cs typeface="Times New Roman" pitchFamily="18" charset="0"/>
            </a:endParaRPr>
          </a:p>
          <a:p>
            <a:pPr eaLnBrk="1" fontAlgn="auto" hangingPunct="1">
              <a:spcAft>
                <a:spcPts val="0"/>
              </a:spcAft>
              <a:defRPr/>
            </a:pPr>
            <a:endParaRPr lang="en-US">
              <a:solidFill>
                <a:srgbClr val="0E8D90"/>
              </a:solidFill>
              <a:cs typeface="Times New Roman" pitchFamily="18" charset="0"/>
            </a:endParaRPr>
          </a:p>
        </p:txBody>
      </p:sp>
      <p:sp>
        <p:nvSpPr>
          <p:cNvPr id="4" name="Slide Number Placeholder 3">
            <a:extLst>
              <a:ext uri="{FF2B5EF4-FFF2-40B4-BE49-F238E27FC236}">
                <a16:creationId xmlns:a16="http://schemas.microsoft.com/office/drawing/2014/main" id="{7461D8C9-1131-8BB9-D3DB-BEAD10430509}"/>
              </a:ext>
            </a:extLst>
          </p:cNvPr>
          <p:cNvSpPr>
            <a:spLocks noGrp="1"/>
          </p:cNvSpPr>
          <p:nvPr>
            <p:ph type="sldNum" sz="quarter" idx="12"/>
          </p:nvPr>
        </p:nvSpPr>
        <p:spPr/>
        <p:txBody>
          <a:bodyPr/>
          <a:lstStyle/>
          <a:p>
            <a:fld id="{3970EB7F-EE7F-4D27-B2C8-13BEAE83BC5E}" type="slidenum">
              <a:rPr lang="en-US" smtClean="0"/>
              <a:t>74</a:t>
            </a:fld>
            <a:endParaRPr lang="en-US"/>
          </a:p>
        </p:txBody>
      </p:sp>
      <p:pic>
        <p:nvPicPr>
          <p:cNvPr id="6" name="Picture 2">
            <a:extLst>
              <a:ext uri="{FF2B5EF4-FFF2-40B4-BE49-F238E27FC236}">
                <a16:creationId xmlns:a16="http://schemas.microsoft.com/office/drawing/2014/main" id="{D9EB8E84-DF58-B89A-A25F-72B70F643AB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076" y="46844"/>
            <a:ext cx="888173" cy="881035"/>
          </a:xfrm>
          <a:prstGeom prst="rect">
            <a:avLst/>
          </a:prstGeom>
          <a:noFill/>
          <a:extLst>
            <a:ext uri="{909E8E84-426E-40DD-AFC4-6F175D3DCCD1}">
              <a14:hiddenFill xmlns:a14="http://schemas.microsoft.com/office/drawing/2010/main">
                <a:solidFill>
                  <a:srgbClr val="FFFFFF"/>
                </a:solidFill>
              </a14:hiddenFill>
            </a:ext>
          </a:extLst>
        </p:spPr>
      </p:pic>
      <p:sp>
        <p:nvSpPr>
          <p:cNvPr id="7" name="Date Placeholder 6">
            <a:extLst>
              <a:ext uri="{FF2B5EF4-FFF2-40B4-BE49-F238E27FC236}">
                <a16:creationId xmlns:a16="http://schemas.microsoft.com/office/drawing/2014/main" id="{8995EDF2-CBC9-B73F-3F4C-5B58C4440C4E}"/>
              </a:ext>
            </a:extLst>
          </p:cNvPr>
          <p:cNvSpPr>
            <a:spLocks noGrp="1"/>
          </p:cNvSpPr>
          <p:nvPr>
            <p:ph type="dt" sz="half" idx="10"/>
          </p:nvPr>
        </p:nvSpPr>
        <p:spPr/>
        <p:txBody>
          <a:bodyPr/>
          <a:lstStyle/>
          <a:p>
            <a:r>
              <a:rPr lang="en-US"/>
              <a:t>7/21/2026</a:t>
            </a:r>
          </a:p>
        </p:txBody>
      </p:sp>
      <p:pic>
        <p:nvPicPr>
          <p:cNvPr id="5" name="More Info">
            <a:extLst>
              <a:ext uri="{FF2B5EF4-FFF2-40B4-BE49-F238E27FC236}">
                <a16:creationId xmlns:a16="http://schemas.microsoft.com/office/drawing/2014/main" id="{68D57866-90B6-5960-1AC6-3AB394442F3D}"/>
              </a:ext>
            </a:extLst>
          </p:cNvPr>
          <p:cNvPicPr>
            <a:picLocks noChangeAspect="1"/>
          </p:cNvPicPr>
          <p:nvPr/>
        </p:nvPicPr>
        <p:blipFill>
          <a:blip r:embed="rId7"/>
          <a:srcRect l="30498" t="33881" r="685" b="12"/>
          <a:stretch>
            <a:fillRect/>
          </a:stretch>
        </p:blipFill>
        <p:spPr>
          <a:xfrm>
            <a:off x="10530840" y="42888"/>
            <a:ext cx="1645920" cy="884530"/>
          </a:xfrm>
          <a:prstGeom prst="rect">
            <a:avLst/>
          </a:prstGeom>
        </p:spPr>
      </p:pic>
      <p:sp>
        <p:nvSpPr>
          <p:cNvPr id="8" name="Rectangle: Rounded Corners 7">
            <a:extLst>
              <a:ext uri="{FF2B5EF4-FFF2-40B4-BE49-F238E27FC236}">
                <a16:creationId xmlns:a16="http://schemas.microsoft.com/office/drawing/2014/main" id="{ED796670-0FBC-1D75-A88E-19F109571BF2}"/>
              </a:ext>
            </a:extLst>
          </p:cNvPr>
          <p:cNvSpPr/>
          <p:nvPr/>
        </p:nvSpPr>
        <p:spPr>
          <a:xfrm>
            <a:off x="1201597" y="1066339"/>
            <a:ext cx="9834880" cy="4347886"/>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All waiver providers are audited annually by staff from the DOM Office of Financial and Performance Auditing. Additionally, providers may be audited by other DOM contractors as well as state and federal entities such as the Centers for Medicare and Medicaid Services, or CMS, or the Office of the Inspector General, or OIG.</a:t>
            </a:r>
          </a:p>
          <a:p>
            <a:endParaRPr lang="en-US">
              <a:latin typeface="+mj-lt"/>
            </a:endParaRPr>
          </a:p>
          <a:p>
            <a:r>
              <a:rPr lang="en-US">
                <a:latin typeface="+mj-lt"/>
              </a:rPr>
              <a:t>Providers must maintain auditable records to substantiate claims submitted to Medicaid and provide immediate access to their offices, facilities or records during regular business hours 8 AM to 5 PM Monday through Friday and all other hours when employees of the provider are normally available in conducting the business of the provider.  If a provider's office is not open during the required hours and DOM is unable to complete an audit, the agency may be cited for abandonment of audit and all claims paid for the audit period may be recouped. As compliance audits are unannounced, it is very important that your office be open and that someone on site has access to all of your records daily, so that audit teams have immediate access.</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arn(inVertical)">
                                      <p:cBhvr>
                                        <p:cTn id="13" dur="500"/>
                                        <p:tgtEl>
                                          <p:spTgt spid="3">
                                            <p:txEl>
                                              <p:pRg st="4" end="4"/>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arn(inVertical)">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5"/>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22" restart="whenNotActive" fill="hold" evtFilter="cancelBubble" nodeType="interactiveSeq">
                <p:stCondLst>
                  <p:cond evt="onClick" delay="0">
                    <p:tgtEl>
                      <p:spTgt spid="8"/>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3" grpId="0" build="p"/>
      <p:bldP spid="8" grpId="0" animBg="1"/>
      <p:bldP spid="8" grpId="1"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BA17B6D-95E9-638B-4B1D-EE2082B67EA5}"/>
              </a:ext>
            </a:extLst>
          </p:cNvPr>
          <p:cNvSpPr txBox="1"/>
          <p:nvPr/>
        </p:nvSpPr>
        <p:spPr>
          <a:xfrm>
            <a:off x="1850053" y="261021"/>
            <a:ext cx="8491894" cy="923330"/>
          </a:xfrm>
          <a:prstGeom prst="rect">
            <a:avLst/>
          </a:prstGeom>
          <a:noFill/>
          <a:scene3d>
            <a:camera prst="orthographicFront"/>
            <a:lightRig rig="threePt" dir="t"/>
          </a:scene3d>
          <a:sp3d>
            <a:bevelT/>
          </a:sp3d>
        </p:spPr>
        <p:txBody>
          <a:bodyPr wrap="square" lIns="91440" tIns="45720" rIns="91440" bIns="45720" rtlCol="0" anchor="t">
            <a:spAutoFit/>
            <a:sp3d extrusionH="57150">
              <a:bevelT w="38100" h="38100"/>
            </a:sp3d>
          </a:bodyPr>
          <a:lstStyle/>
          <a:p>
            <a:pPr algn="ctr"/>
            <a:r>
              <a:rPr lang="en-US" sz="3600" b="1">
                <a:solidFill>
                  <a:srgbClr val="88A8F8"/>
                </a:solidFill>
                <a:latin typeface="+mj-lt"/>
                <a:cs typeface="Times New Roman"/>
              </a:rPr>
              <a:t>Reporting Critical Incidents &amp; Complaints</a:t>
            </a:r>
          </a:p>
          <a:p>
            <a:endParaRPr lang="en-US"/>
          </a:p>
        </p:txBody>
      </p:sp>
      <p:grpSp>
        <p:nvGrpSpPr>
          <p:cNvPr id="6" name="Group 5">
            <a:extLst>
              <a:ext uri="{FF2B5EF4-FFF2-40B4-BE49-F238E27FC236}">
                <a16:creationId xmlns:a16="http://schemas.microsoft.com/office/drawing/2014/main" id="{3A570DC4-E5B6-53E6-A49F-124DE868357D}"/>
              </a:ext>
            </a:extLst>
          </p:cNvPr>
          <p:cNvGrpSpPr/>
          <p:nvPr/>
        </p:nvGrpSpPr>
        <p:grpSpPr>
          <a:xfrm>
            <a:off x="1213003" y="1658613"/>
            <a:ext cx="9765993" cy="4223474"/>
            <a:chOff x="885203" y="2132876"/>
            <a:chExt cx="9765993" cy="4223474"/>
          </a:xfrm>
        </p:grpSpPr>
        <p:grpSp>
          <p:nvGrpSpPr>
            <p:cNvPr id="34" name="Group 33">
              <a:extLst>
                <a:ext uri="{FF2B5EF4-FFF2-40B4-BE49-F238E27FC236}">
                  <a16:creationId xmlns:a16="http://schemas.microsoft.com/office/drawing/2014/main" id="{23FA76DD-317E-FBC9-E62E-D2345597E944}"/>
                </a:ext>
              </a:extLst>
            </p:cNvPr>
            <p:cNvGrpSpPr/>
            <p:nvPr/>
          </p:nvGrpSpPr>
          <p:grpSpPr>
            <a:xfrm>
              <a:off x="885203" y="2234365"/>
              <a:ext cx="2605728" cy="4072193"/>
              <a:chOff x="885203" y="2234365"/>
              <a:chExt cx="2605728" cy="4072193"/>
            </a:xfrm>
          </p:grpSpPr>
          <p:grpSp>
            <p:nvGrpSpPr>
              <p:cNvPr id="2" name="Google Shape;759;p47">
                <a:extLst>
                  <a:ext uri="{FF2B5EF4-FFF2-40B4-BE49-F238E27FC236}">
                    <a16:creationId xmlns:a16="http://schemas.microsoft.com/office/drawing/2014/main" id="{AC3DA7EE-7318-4867-2D03-DBF2272C67D9}"/>
                  </a:ext>
                </a:extLst>
              </p:cNvPr>
              <p:cNvGrpSpPr/>
              <p:nvPr/>
            </p:nvGrpSpPr>
            <p:grpSpPr>
              <a:xfrm>
                <a:off x="1154608" y="2234365"/>
                <a:ext cx="2066922" cy="1754326"/>
                <a:chOff x="-366471" y="-11891"/>
                <a:chExt cx="15572971" cy="14863810"/>
              </a:xfrm>
            </p:grpSpPr>
            <p:sp>
              <p:nvSpPr>
                <p:cNvPr id="5" name="Google Shape;760;p47">
                  <a:extLst>
                    <a:ext uri="{FF2B5EF4-FFF2-40B4-BE49-F238E27FC236}">
                      <a16:creationId xmlns:a16="http://schemas.microsoft.com/office/drawing/2014/main" id="{055EFBCA-57A8-B39D-DCEA-6C7FD176D92C}"/>
                    </a:ext>
                  </a:extLst>
                </p:cNvPr>
                <p:cNvSpPr/>
                <p:nvPr/>
              </p:nvSpPr>
              <p:spPr>
                <a:xfrm>
                  <a:off x="-366471" y="-11891"/>
                  <a:ext cx="15572971" cy="14863810"/>
                </a:xfrm>
                <a:custGeom>
                  <a:avLst/>
                  <a:gdLst/>
                  <a:ahLst/>
                  <a:cxnLst/>
                  <a:rect l="l" t="t" r="r" b="b"/>
                  <a:pathLst>
                    <a:path w="15572971" h="14863810" extrusionOk="0">
                      <a:moveTo>
                        <a:pt x="7786486" y="11891"/>
                      </a:moveTo>
                      <a:cubicBezTo>
                        <a:pt x="5127664" y="0"/>
                        <a:pt x="2665709" y="1411641"/>
                        <a:pt x="1332855" y="3712286"/>
                      </a:cubicBezTo>
                      <a:cubicBezTo>
                        <a:pt x="0" y="6012931"/>
                        <a:pt x="0" y="8850880"/>
                        <a:pt x="1332855" y="11151525"/>
                      </a:cubicBezTo>
                      <a:cubicBezTo>
                        <a:pt x="2665709" y="13452170"/>
                        <a:pt x="5127664" y="14863811"/>
                        <a:pt x="7786486" y="14851920"/>
                      </a:cubicBezTo>
                      <a:cubicBezTo>
                        <a:pt x="10445306" y="14863811"/>
                        <a:pt x="12907262" y="13452170"/>
                        <a:pt x="14240117" y="11151525"/>
                      </a:cubicBezTo>
                      <a:cubicBezTo>
                        <a:pt x="15572971" y="8850880"/>
                        <a:pt x="15572971" y="6012931"/>
                        <a:pt x="14240117" y="3712286"/>
                      </a:cubicBezTo>
                      <a:cubicBezTo>
                        <a:pt x="12907262" y="1411641"/>
                        <a:pt x="10445306" y="0"/>
                        <a:pt x="7786486" y="11891"/>
                      </a:cubicBezTo>
                      <a:close/>
                    </a:path>
                  </a:pathLst>
                </a:custGeom>
                <a:solidFill>
                  <a:srgbClr val="3D92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 name="Google Shape;761;p47">
                  <a:extLst>
                    <a:ext uri="{FF2B5EF4-FFF2-40B4-BE49-F238E27FC236}">
                      <a16:creationId xmlns:a16="http://schemas.microsoft.com/office/drawing/2014/main" id="{9EC83D01-FBCB-62D6-24C5-54E41230F671}"/>
                    </a:ext>
                  </a:extLst>
                </p:cNvPr>
                <p:cNvSpPr/>
                <p:nvPr/>
              </p:nvSpPr>
              <p:spPr>
                <a:xfrm>
                  <a:off x="-156193" y="188812"/>
                  <a:ext cx="15152415" cy="14462405"/>
                </a:xfrm>
                <a:custGeom>
                  <a:avLst/>
                  <a:gdLst/>
                  <a:ahLst/>
                  <a:cxnLst/>
                  <a:rect l="l" t="t" r="r" b="b"/>
                  <a:pathLst>
                    <a:path w="15152415" h="14462405" extrusionOk="0">
                      <a:moveTo>
                        <a:pt x="7576208" y="11570"/>
                      </a:moveTo>
                      <a:cubicBezTo>
                        <a:pt x="4989189" y="0"/>
                        <a:pt x="2593721" y="1373519"/>
                        <a:pt x="1296860" y="3612034"/>
                      </a:cubicBezTo>
                      <a:cubicBezTo>
                        <a:pt x="0" y="5850548"/>
                        <a:pt x="0" y="8611857"/>
                        <a:pt x="1296860" y="10850372"/>
                      </a:cubicBezTo>
                      <a:cubicBezTo>
                        <a:pt x="2593721" y="13088886"/>
                        <a:pt x="4989189" y="14462405"/>
                        <a:pt x="7576208" y="14450835"/>
                      </a:cubicBezTo>
                      <a:cubicBezTo>
                        <a:pt x="10163226" y="14462405"/>
                        <a:pt x="12558694" y="13088886"/>
                        <a:pt x="13855555" y="10850372"/>
                      </a:cubicBezTo>
                      <a:cubicBezTo>
                        <a:pt x="15152416" y="8611857"/>
                        <a:pt x="15152416" y="5850548"/>
                        <a:pt x="13855555" y="3612034"/>
                      </a:cubicBezTo>
                      <a:cubicBezTo>
                        <a:pt x="12558694" y="1373519"/>
                        <a:pt x="10163226" y="0"/>
                        <a:pt x="7576208" y="1157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 name="Google Shape;762;p47">
                  <a:extLst>
                    <a:ext uri="{FF2B5EF4-FFF2-40B4-BE49-F238E27FC236}">
                      <a16:creationId xmlns:a16="http://schemas.microsoft.com/office/drawing/2014/main" id="{68EFEC3A-ABF8-48FF-6AAA-85694F4B06CE}"/>
                    </a:ext>
                  </a:extLst>
                </p:cNvPr>
                <p:cNvSpPr/>
                <p:nvPr/>
              </p:nvSpPr>
              <p:spPr>
                <a:xfrm>
                  <a:off x="223301" y="551024"/>
                  <a:ext cx="14393427" cy="13737979"/>
                </a:xfrm>
                <a:custGeom>
                  <a:avLst/>
                  <a:gdLst/>
                  <a:ahLst/>
                  <a:cxnLst/>
                  <a:rect l="l" t="t" r="r" b="b"/>
                  <a:pathLst>
                    <a:path w="14393427" h="13737979" extrusionOk="0">
                      <a:moveTo>
                        <a:pt x="7196714" y="10990"/>
                      </a:moveTo>
                      <a:cubicBezTo>
                        <a:pt x="4739280" y="0"/>
                        <a:pt x="2463801" y="1304719"/>
                        <a:pt x="1231900" y="3431106"/>
                      </a:cubicBezTo>
                      <a:cubicBezTo>
                        <a:pt x="0" y="5557493"/>
                        <a:pt x="0" y="8180487"/>
                        <a:pt x="1231900" y="10306874"/>
                      </a:cubicBezTo>
                      <a:cubicBezTo>
                        <a:pt x="2463801" y="12433261"/>
                        <a:pt x="4739280" y="13737980"/>
                        <a:pt x="7196714" y="13726990"/>
                      </a:cubicBezTo>
                      <a:cubicBezTo>
                        <a:pt x="9654147" y="13737980"/>
                        <a:pt x="11929626" y="12433261"/>
                        <a:pt x="13161527" y="10306874"/>
                      </a:cubicBezTo>
                      <a:cubicBezTo>
                        <a:pt x="14393427" y="8180487"/>
                        <a:pt x="14393427" y="5557493"/>
                        <a:pt x="13161527" y="3431106"/>
                      </a:cubicBezTo>
                      <a:cubicBezTo>
                        <a:pt x="11929626" y="1304719"/>
                        <a:pt x="9654147" y="0"/>
                        <a:pt x="7196714" y="10990"/>
                      </a:cubicBezTo>
                      <a:close/>
                    </a:path>
                  </a:pathLst>
                </a:custGeom>
                <a:blipFill rotWithShape="1">
                  <a:blip r:embed="rId3">
                    <a:alphaModFix/>
                  </a:blip>
                  <a:stretch>
                    <a:fillRect l="222" r="222"/>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8" name="Group 27">
                <a:extLst>
                  <a:ext uri="{FF2B5EF4-FFF2-40B4-BE49-F238E27FC236}">
                    <a16:creationId xmlns:a16="http://schemas.microsoft.com/office/drawing/2014/main" id="{F53CB2D7-C673-0391-2E12-F8DEC8CFFF98}"/>
                  </a:ext>
                </a:extLst>
              </p:cNvPr>
              <p:cNvGrpSpPr/>
              <p:nvPr/>
            </p:nvGrpSpPr>
            <p:grpSpPr>
              <a:xfrm>
                <a:off x="885203" y="4071232"/>
                <a:ext cx="2605728" cy="2235326"/>
                <a:chOff x="885203" y="4071232"/>
                <a:chExt cx="2605728" cy="2235326"/>
              </a:xfrm>
            </p:grpSpPr>
            <p:sp>
              <p:nvSpPr>
                <p:cNvPr id="29" name="Freeform: Shape 28">
                  <a:extLst>
                    <a:ext uri="{FF2B5EF4-FFF2-40B4-BE49-F238E27FC236}">
                      <a16:creationId xmlns:a16="http://schemas.microsoft.com/office/drawing/2014/main" id="{2DC6AF0E-589B-7375-2A64-8E751879CD2A}"/>
                    </a:ext>
                  </a:extLst>
                </p:cNvPr>
                <p:cNvSpPr/>
                <p:nvPr/>
              </p:nvSpPr>
              <p:spPr>
                <a:xfrm>
                  <a:off x="885203" y="4071232"/>
                  <a:ext cx="2605728" cy="676655"/>
                </a:xfrm>
                <a:custGeom>
                  <a:avLst/>
                  <a:gdLst>
                    <a:gd name="connsiteX0" fmla="*/ 0 w 2605728"/>
                    <a:gd name="connsiteY0" fmla="*/ 112778 h 676655"/>
                    <a:gd name="connsiteX1" fmla="*/ 112778 w 2605728"/>
                    <a:gd name="connsiteY1" fmla="*/ 0 h 676655"/>
                    <a:gd name="connsiteX2" fmla="*/ 2492950 w 2605728"/>
                    <a:gd name="connsiteY2" fmla="*/ 0 h 676655"/>
                    <a:gd name="connsiteX3" fmla="*/ 2605728 w 2605728"/>
                    <a:gd name="connsiteY3" fmla="*/ 112778 h 676655"/>
                    <a:gd name="connsiteX4" fmla="*/ 2605728 w 2605728"/>
                    <a:gd name="connsiteY4" fmla="*/ 563877 h 676655"/>
                    <a:gd name="connsiteX5" fmla="*/ 2492950 w 2605728"/>
                    <a:gd name="connsiteY5" fmla="*/ 676655 h 676655"/>
                    <a:gd name="connsiteX6" fmla="*/ 112778 w 2605728"/>
                    <a:gd name="connsiteY6" fmla="*/ 676655 h 676655"/>
                    <a:gd name="connsiteX7" fmla="*/ 0 w 2605728"/>
                    <a:gd name="connsiteY7" fmla="*/ 563877 h 676655"/>
                    <a:gd name="connsiteX8" fmla="*/ 0 w 2605728"/>
                    <a:gd name="connsiteY8" fmla="*/ 112778 h 67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5728" h="676655">
                      <a:moveTo>
                        <a:pt x="0" y="112778"/>
                      </a:moveTo>
                      <a:cubicBezTo>
                        <a:pt x="0" y="50492"/>
                        <a:pt x="50492" y="0"/>
                        <a:pt x="112778" y="0"/>
                      </a:cubicBezTo>
                      <a:lnTo>
                        <a:pt x="2492950" y="0"/>
                      </a:lnTo>
                      <a:cubicBezTo>
                        <a:pt x="2555236" y="0"/>
                        <a:pt x="2605728" y="50492"/>
                        <a:pt x="2605728" y="112778"/>
                      </a:cubicBezTo>
                      <a:lnTo>
                        <a:pt x="2605728" y="563877"/>
                      </a:lnTo>
                      <a:cubicBezTo>
                        <a:pt x="2605728" y="626163"/>
                        <a:pt x="2555236" y="676655"/>
                        <a:pt x="2492950" y="676655"/>
                      </a:cubicBezTo>
                      <a:lnTo>
                        <a:pt x="112778" y="676655"/>
                      </a:lnTo>
                      <a:cubicBezTo>
                        <a:pt x="50492" y="676655"/>
                        <a:pt x="0" y="626163"/>
                        <a:pt x="0" y="563877"/>
                      </a:cubicBezTo>
                      <a:lnTo>
                        <a:pt x="0" y="112778"/>
                      </a:lnTo>
                      <a:close/>
                    </a:path>
                  </a:pathLst>
                </a:custGeom>
                <a:solidFill>
                  <a:srgbClr val="7E9DEA"/>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97040" tIns="97040" rIns="97040" bIns="97040" numCol="1" spcCol="1270" anchor="ctr" anchorCtr="0">
                  <a:noAutofit/>
                </a:bodyPr>
                <a:lstStyle/>
                <a:p>
                  <a:pPr marL="0" lvl="0" indent="0" algn="l" defTabSz="800100">
                    <a:lnSpc>
                      <a:spcPct val="90000"/>
                    </a:lnSpc>
                    <a:spcBef>
                      <a:spcPct val="0"/>
                    </a:spcBef>
                    <a:spcAft>
                      <a:spcPct val="35000"/>
                    </a:spcAft>
                    <a:buNone/>
                  </a:pPr>
                  <a:r>
                    <a:rPr lang="en-US" sz="1800" b="1" kern="1200"/>
                    <a:t>Division of Medicaid</a:t>
                  </a:r>
                  <a:endParaRPr lang="en-US" sz="1800" kern="1200"/>
                </a:p>
              </p:txBody>
            </p:sp>
            <p:sp>
              <p:nvSpPr>
                <p:cNvPr id="30" name="Freeform: Shape 29">
                  <a:extLst>
                    <a:ext uri="{FF2B5EF4-FFF2-40B4-BE49-F238E27FC236}">
                      <a16:creationId xmlns:a16="http://schemas.microsoft.com/office/drawing/2014/main" id="{EA51A774-F1E9-8D9A-24B5-1AE93842B43F}"/>
                    </a:ext>
                  </a:extLst>
                </p:cNvPr>
                <p:cNvSpPr/>
                <p:nvPr/>
              </p:nvSpPr>
              <p:spPr>
                <a:xfrm>
                  <a:off x="885203" y="4802800"/>
                  <a:ext cx="2605728" cy="676655"/>
                </a:xfrm>
                <a:custGeom>
                  <a:avLst/>
                  <a:gdLst>
                    <a:gd name="connsiteX0" fmla="*/ 0 w 2605728"/>
                    <a:gd name="connsiteY0" fmla="*/ 112778 h 676655"/>
                    <a:gd name="connsiteX1" fmla="*/ 112778 w 2605728"/>
                    <a:gd name="connsiteY1" fmla="*/ 0 h 676655"/>
                    <a:gd name="connsiteX2" fmla="*/ 2492950 w 2605728"/>
                    <a:gd name="connsiteY2" fmla="*/ 0 h 676655"/>
                    <a:gd name="connsiteX3" fmla="*/ 2605728 w 2605728"/>
                    <a:gd name="connsiteY3" fmla="*/ 112778 h 676655"/>
                    <a:gd name="connsiteX4" fmla="*/ 2605728 w 2605728"/>
                    <a:gd name="connsiteY4" fmla="*/ 563877 h 676655"/>
                    <a:gd name="connsiteX5" fmla="*/ 2492950 w 2605728"/>
                    <a:gd name="connsiteY5" fmla="*/ 676655 h 676655"/>
                    <a:gd name="connsiteX6" fmla="*/ 112778 w 2605728"/>
                    <a:gd name="connsiteY6" fmla="*/ 676655 h 676655"/>
                    <a:gd name="connsiteX7" fmla="*/ 0 w 2605728"/>
                    <a:gd name="connsiteY7" fmla="*/ 563877 h 676655"/>
                    <a:gd name="connsiteX8" fmla="*/ 0 w 2605728"/>
                    <a:gd name="connsiteY8" fmla="*/ 112778 h 67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5728" h="676655">
                      <a:moveTo>
                        <a:pt x="0" y="112778"/>
                      </a:moveTo>
                      <a:cubicBezTo>
                        <a:pt x="0" y="50492"/>
                        <a:pt x="50492" y="0"/>
                        <a:pt x="112778" y="0"/>
                      </a:cubicBezTo>
                      <a:lnTo>
                        <a:pt x="2492950" y="0"/>
                      </a:lnTo>
                      <a:cubicBezTo>
                        <a:pt x="2555236" y="0"/>
                        <a:pt x="2605728" y="50492"/>
                        <a:pt x="2605728" y="112778"/>
                      </a:cubicBezTo>
                      <a:lnTo>
                        <a:pt x="2605728" y="563877"/>
                      </a:lnTo>
                      <a:cubicBezTo>
                        <a:pt x="2605728" y="626163"/>
                        <a:pt x="2555236" y="676655"/>
                        <a:pt x="2492950" y="676655"/>
                      </a:cubicBezTo>
                      <a:lnTo>
                        <a:pt x="112778" y="676655"/>
                      </a:lnTo>
                      <a:cubicBezTo>
                        <a:pt x="50492" y="676655"/>
                        <a:pt x="0" y="626163"/>
                        <a:pt x="0" y="563877"/>
                      </a:cubicBezTo>
                      <a:lnTo>
                        <a:pt x="0" y="112778"/>
                      </a:lnTo>
                      <a:close/>
                    </a:path>
                  </a:pathLst>
                </a:custGeom>
                <a:solidFill>
                  <a:srgbClr val="7E9DEA"/>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101612" tIns="101612" rIns="101612" bIns="101612" numCol="1" spcCol="1270" anchor="ctr" anchorCtr="0">
                  <a:noAutofit/>
                </a:bodyPr>
                <a:lstStyle/>
                <a:p>
                  <a:pPr marL="0" lvl="0" indent="0" algn="l" defTabSz="800100">
                    <a:lnSpc>
                      <a:spcPct val="90000"/>
                    </a:lnSpc>
                    <a:spcBef>
                      <a:spcPct val="0"/>
                    </a:spcBef>
                    <a:spcAft>
                      <a:spcPct val="35000"/>
                    </a:spcAft>
                    <a:buNone/>
                  </a:pPr>
                  <a:r>
                    <a:rPr lang="en-US" sz="1800" b="1" kern="1200"/>
                    <a:t>Phone</a:t>
                  </a:r>
                  <a:r>
                    <a:rPr lang="en-US" sz="1800" kern="1200"/>
                    <a:t>: (601) 359-6141</a:t>
                  </a:r>
                </a:p>
              </p:txBody>
            </p:sp>
            <p:sp>
              <p:nvSpPr>
                <p:cNvPr id="31" name="Freeform: Shape 30">
                  <a:extLst>
                    <a:ext uri="{FF2B5EF4-FFF2-40B4-BE49-F238E27FC236}">
                      <a16:creationId xmlns:a16="http://schemas.microsoft.com/office/drawing/2014/main" id="{4D4C8B68-1240-1E39-3FC4-8686C45EBFD3}"/>
                    </a:ext>
                  </a:extLst>
                </p:cNvPr>
                <p:cNvSpPr/>
                <p:nvPr/>
              </p:nvSpPr>
              <p:spPr>
                <a:xfrm>
                  <a:off x="885203" y="5541329"/>
                  <a:ext cx="2605728" cy="765229"/>
                </a:xfrm>
                <a:custGeom>
                  <a:avLst/>
                  <a:gdLst>
                    <a:gd name="connsiteX0" fmla="*/ 0 w 2605728"/>
                    <a:gd name="connsiteY0" fmla="*/ 127541 h 765229"/>
                    <a:gd name="connsiteX1" fmla="*/ 127541 w 2605728"/>
                    <a:gd name="connsiteY1" fmla="*/ 0 h 765229"/>
                    <a:gd name="connsiteX2" fmla="*/ 2478187 w 2605728"/>
                    <a:gd name="connsiteY2" fmla="*/ 0 h 765229"/>
                    <a:gd name="connsiteX3" fmla="*/ 2605728 w 2605728"/>
                    <a:gd name="connsiteY3" fmla="*/ 127541 h 765229"/>
                    <a:gd name="connsiteX4" fmla="*/ 2605728 w 2605728"/>
                    <a:gd name="connsiteY4" fmla="*/ 637688 h 765229"/>
                    <a:gd name="connsiteX5" fmla="*/ 2478187 w 2605728"/>
                    <a:gd name="connsiteY5" fmla="*/ 765229 h 765229"/>
                    <a:gd name="connsiteX6" fmla="*/ 127541 w 2605728"/>
                    <a:gd name="connsiteY6" fmla="*/ 765229 h 765229"/>
                    <a:gd name="connsiteX7" fmla="*/ 0 w 2605728"/>
                    <a:gd name="connsiteY7" fmla="*/ 637688 h 765229"/>
                    <a:gd name="connsiteX8" fmla="*/ 0 w 2605728"/>
                    <a:gd name="connsiteY8" fmla="*/ 127541 h 765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5728" h="765229">
                      <a:moveTo>
                        <a:pt x="0" y="127541"/>
                      </a:moveTo>
                      <a:cubicBezTo>
                        <a:pt x="0" y="57102"/>
                        <a:pt x="57102" y="0"/>
                        <a:pt x="127541" y="0"/>
                      </a:cubicBezTo>
                      <a:lnTo>
                        <a:pt x="2478187" y="0"/>
                      </a:lnTo>
                      <a:cubicBezTo>
                        <a:pt x="2548626" y="0"/>
                        <a:pt x="2605728" y="57102"/>
                        <a:pt x="2605728" y="127541"/>
                      </a:cubicBezTo>
                      <a:lnTo>
                        <a:pt x="2605728" y="637688"/>
                      </a:lnTo>
                      <a:cubicBezTo>
                        <a:pt x="2605728" y="708127"/>
                        <a:pt x="2548626" y="765229"/>
                        <a:pt x="2478187" y="765229"/>
                      </a:cubicBezTo>
                      <a:lnTo>
                        <a:pt x="127541" y="765229"/>
                      </a:lnTo>
                      <a:cubicBezTo>
                        <a:pt x="57102" y="765229"/>
                        <a:pt x="0" y="708127"/>
                        <a:pt x="0" y="637688"/>
                      </a:cubicBezTo>
                      <a:lnTo>
                        <a:pt x="0" y="127541"/>
                      </a:lnTo>
                      <a:close/>
                    </a:path>
                  </a:pathLst>
                </a:custGeom>
                <a:solidFill>
                  <a:srgbClr val="7E9DEA"/>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105935" tIns="105935" rIns="105935" bIns="105935" numCol="1" spcCol="1270" anchor="ctr" anchorCtr="0">
                  <a:noAutofit/>
                </a:bodyPr>
                <a:lstStyle/>
                <a:p>
                  <a:pPr marL="0" lvl="0" indent="0" algn="l" defTabSz="800100">
                    <a:lnSpc>
                      <a:spcPct val="90000"/>
                    </a:lnSpc>
                    <a:spcBef>
                      <a:spcPct val="0"/>
                    </a:spcBef>
                    <a:spcAft>
                      <a:spcPct val="35000"/>
                    </a:spcAft>
                    <a:buNone/>
                  </a:pPr>
                  <a:r>
                    <a:rPr lang="en-US" sz="1700" b="1" kern="1200"/>
                    <a:t>Email</a:t>
                  </a:r>
                  <a:r>
                    <a:rPr lang="en-US" sz="1700" kern="1200"/>
                    <a:t>:  </a:t>
                  </a:r>
                  <a:r>
                    <a:rPr lang="en-US" sz="1700" b="1" u="sng" kern="1200"/>
                    <a:t>HCBSProviders@medicaid.ms.gov</a:t>
                  </a:r>
                  <a:endParaRPr lang="en-US" sz="1700" kern="1200"/>
                </a:p>
              </p:txBody>
            </p:sp>
          </p:grpSp>
        </p:grpSp>
        <p:grpSp>
          <p:nvGrpSpPr>
            <p:cNvPr id="33" name="Group 32">
              <a:extLst>
                <a:ext uri="{FF2B5EF4-FFF2-40B4-BE49-F238E27FC236}">
                  <a16:creationId xmlns:a16="http://schemas.microsoft.com/office/drawing/2014/main" id="{769ED922-534A-BAC4-01B0-D5853D3F1834}"/>
                </a:ext>
              </a:extLst>
            </p:cNvPr>
            <p:cNvGrpSpPr/>
            <p:nvPr/>
          </p:nvGrpSpPr>
          <p:grpSpPr>
            <a:xfrm>
              <a:off x="4293094" y="2207280"/>
              <a:ext cx="2724150" cy="4149070"/>
              <a:chOff x="4293094" y="2207280"/>
              <a:chExt cx="2724150" cy="4149070"/>
            </a:xfrm>
          </p:grpSpPr>
          <p:grpSp>
            <p:nvGrpSpPr>
              <p:cNvPr id="9" name="Google Shape;763;p47">
                <a:extLst>
                  <a:ext uri="{FF2B5EF4-FFF2-40B4-BE49-F238E27FC236}">
                    <a16:creationId xmlns:a16="http://schemas.microsoft.com/office/drawing/2014/main" id="{B2AB4D59-3A77-A44F-A22A-D3F440065C19}"/>
                  </a:ext>
                </a:extLst>
              </p:cNvPr>
              <p:cNvGrpSpPr/>
              <p:nvPr/>
            </p:nvGrpSpPr>
            <p:grpSpPr>
              <a:xfrm>
                <a:off x="4681462" y="2207280"/>
                <a:ext cx="1947416" cy="1754326"/>
                <a:chOff x="-366471" y="-11891"/>
                <a:chExt cx="15572971" cy="14863810"/>
              </a:xfrm>
            </p:grpSpPr>
            <p:sp>
              <p:nvSpPr>
                <p:cNvPr id="10" name="Google Shape;764;p47">
                  <a:extLst>
                    <a:ext uri="{FF2B5EF4-FFF2-40B4-BE49-F238E27FC236}">
                      <a16:creationId xmlns:a16="http://schemas.microsoft.com/office/drawing/2014/main" id="{7F60E7D9-23B6-8D21-C60F-0ABCA0F9BD3B}"/>
                    </a:ext>
                  </a:extLst>
                </p:cNvPr>
                <p:cNvSpPr/>
                <p:nvPr/>
              </p:nvSpPr>
              <p:spPr>
                <a:xfrm>
                  <a:off x="-366471" y="-11891"/>
                  <a:ext cx="15572971" cy="14863810"/>
                </a:xfrm>
                <a:custGeom>
                  <a:avLst/>
                  <a:gdLst/>
                  <a:ahLst/>
                  <a:cxnLst/>
                  <a:rect l="l" t="t" r="r" b="b"/>
                  <a:pathLst>
                    <a:path w="15572971" h="14863810" extrusionOk="0">
                      <a:moveTo>
                        <a:pt x="7786486" y="11891"/>
                      </a:moveTo>
                      <a:cubicBezTo>
                        <a:pt x="5127664" y="0"/>
                        <a:pt x="2665709" y="1411641"/>
                        <a:pt x="1332855" y="3712286"/>
                      </a:cubicBezTo>
                      <a:cubicBezTo>
                        <a:pt x="0" y="6012931"/>
                        <a:pt x="0" y="8850880"/>
                        <a:pt x="1332855" y="11151525"/>
                      </a:cubicBezTo>
                      <a:cubicBezTo>
                        <a:pt x="2665709" y="13452170"/>
                        <a:pt x="5127664" y="14863811"/>
                        <a:pt x="7786486" y="14851920"/>
                      </a:cubicBezTo>
                      <a:cubicBezTo>
                        <a:pt x="10445306" y="14863811"/>
                        <a:pt x="12907262" y="13452170"/>
                        <a:pt x="14240117" y="11151525"/>
                      </a:cubicBezTo>
                      <a:cubicBezTo>
                        <a:pt x="15572971" y="8850880"/>
                        <a:pt x="15572971" y="6012931"/>
                        <a:pt x="14240117" y="3712286"/>
                      </a:cubicBezTo>
                      <a:cubicBezTo>
                        <a:pt x="12907262" y="1411641"/>
                        <a:pt x="10445306" y="0"/>
                        <a:pt x="7786486" y="11891"/>
                      </a:cubicBezTo>
                      <a:close/>
                    </a:path>
                  </a:pathLst>
                </a:custGeom>
                <a:solidFill>
                  <a:srgbClr val="3D92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 name="Google Shape;765;p47">
                  <a:extLst>
                    <a:ext uri="{FF2B5EF4-FFF2-40B4-BE49-F238E27FC236}">
                      <a16:creationId xmlns:a16="http://schemas.microsoft.com/office/drawing/2014/main" id="{5FA28336-D05D-60C8-BBF5-08F0D49B280A}"/>
                    </a:ext>
                  </a:extLst>
                </p:cNvPr>
                <p:cNvSpPr/>
                <p:nvPr/>
              </p:nvSpPr>
              <p:spPr>
                <a:xfrm>
                  <a:off x="-156193" y="188812"/>
                  <a:ext cx="15152415" cy="14462405"/>
                </a:xfrm>
                <a:custGeom>
                  <a:avLst/>
                  <a:gdLst/>
                  <a:ahLst/>
                  <a:cxnLst/>
                  <a:rect l="l" t="t" r="r" b="b"/>
                  <a:pathLst>
                    <a:path w="15152415" h="14462405" extrusionOk="0">
                      <a:moveTo>
                        <a:pt x="7576208" y="11570"/>
                      </a:moveTo>
                      <a:cubicBezTo>
                        <a:pt x="4989189" y="0"/>
                        <a:pt x="2593721" y="1373519"/>
                        <a:pt x="1296860" y="3612034"/>
                      </a:cubicBezTo>
                      <a:cubicBezTo>
                        <a:pt x="0" y="5850548"/>
                        <a:pt x="0" y="8611857"/>
                        <a:pt x="1296860" y="10850372"/>
                      </a:cubicBezTo>
                      <a:cubicBezTo>
                        <a:pt x="2593721" y="13088886"/>
                        <a:pt x="4989189" y="14462405"/>
                        <a:pt x="7576208" y="14450835"/>
                      </a:cubicBezTo>
                      <a:cubicBezTo>
                        <a:pt x="10163226" y="14462405"/>
                        <a:pt x="12558694" y="13088886"/>
                        <a:pt x="13855555" y="10850372"/>
                      </a:cubicBezTo>
                      <a:cubicBezTo>
                        <a:pt x="15152416" y="8611857"/>
                        <a:pt x="15152416" y="5850548"/>
                        <a:pt x="13855555" y="3612034"/>
                      </a:cubicBezTo>
                      <a:cubicBezTo>
                        <a:pt x="12558694" y="1373519"/>
                        <a:pt x="10163226" y="0"/>
                        <a:pt x="7576208" y="1157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 name="Google Shape;766;p47">
                  <a:extLst>
                    <a:ext uri="{FF2B5EF4-FFF2-40B4-BE49-F238E27FC236}">
                      <a16:creationId xmlns:a16="http://schemas.microsoft.com/office/drawing/2014/main" id="{71330AA3-1455-1A39-FCE4-1D879BD1C2A1}"/>
                    </a:ext>
                  </a:extLst>
                </p:cNvPr>
                <p:cNvSpPr/>
                <p:nvPr/>
              </p:nvSpPr>
              <p:spPr>
                <a:xfrm>
                  <a:off x="223301" y="551024"/>
                  <a:ext cx="14393427" cy="13737979"/>
                </a:xfrm>
                <a:custGeom>
                  <a:avLst/>
                  <a:gdLst/>
                  <a:ahLst/>
                  <a:cxnLst/>
                  <a:rect l="l" t="t" r="r" b="b"/>
                  <a:pathLst>
                    <a:path w="14393427" h="13737979" extrusionOk="0">
                      <a:moveTo>
                        <a:pt x="7196714" y="10990"/>
                      </a:moveTo>
                      <a:cubicBezTo>
                        <a:pt x="4739280" y="0"/>
                        <a:pt x="2463801" y="1304719"/>
                        <a:pt x="1231900" y="3431106"/>
                      </a:cubicBezTo>
                      <a:cubicBezTo>
                        <a:pt x="0" y="5557493"/>
                        <a:pt x="0" y="8180487"/>
                        <a:pt x="1231900" y="10306874"/>
                      </a:cubicBezTo>
                      <a:cubicBezTo>
                        <a:pt x="2463801" y="12433261"/>
                        <a:pt x="4739280" y="13737980"/>
                        <a:pt x="7196714" y="13726990"/>
                      </a:cubicBezTo>
                      <a:cubicBezTo>
                        <a:pt x="9654147" y="13737980"/>
                        <a:pt x="11929626" y="12433261"/>
                        <a:pt x="13161527" y="10306874"/>
                      </a:cubicBezTo>
                      <a:cubicBezTo>
                        <a:pt x="14393427" y="8180487"/>
                        <a:pt x="14393427" y="5557493"/>
                        <a:pt x="13161527" y="3431106"/>
                      </a:cubicBezTo>
                      <a:cubicBezTo>
                        <a:pt x="11929626" y="1304719"/>
                        <a:pt x="9654147" y="0"/>
                        <a:pt x="7196714" y="10990"/>
                      </a:cubicBezTo>
                      <a:close/>
                    </a:path>
                  </a:pathLst>
                </a:custGeom>
                <a:blipFill rotWithShape="1">
                  <a:blip r:embed="rId4">
                    <a:alphaModFix/>
                  </a:blip>
                  <a:stretch>
                    <a:fillRect l="-584" r="-148282"/>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aphicFrame>
            <p:nvGraphicFramePr>
              <p:cNvPr id="22" name="Diagram 21">
                <a:extLst>
                  <a:ext uri="{FF2B5EF4-FFF2-40B4-BE49-F238E27FC236}">
                    <a16:creationId xmlns:a16="http://schemas.microsoft.com/office/drawing/2014/main" id="{05AE99BB-26FE-1A52-E762-278ADB541886}"/>
                  </a:ext>
                </a:extLst>
              </p:cNvPr>
              <p:cNvGraphicFramePr/>
              <p:nvPr>
                <p:extLst>
                  <p:ext uri="{D42A27DB-BD31-4B8C-83A1-F6EECF244321}">
                    <p14:modId xmlns:p14="http://schemas.microsoft.com/office/powerpoint/2010/main" val="3139379563"/>
                  </p:ext>
                </p:extLst>
              </p:nvPr>
            </p:nvGraphicFramePr>
            <p:xfrm>
              <a:off x="4293094" y="4048026"/>
              <a:ext cx="2724150" cy="230832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grpSp>
          <p:nvGrpSpPr>
            <p:cNvPr id="32" name="Group 31">
              <a:extLst>
                <a:ext uri="{FF2B5EF4-FFF2-40B4-BE49-F238E27FC236}">
                  <a16:creationId xmlns:a16="http://schemas.microsoft.com/office/drawing/2014/main" id="{5AAF358E-CF15-6069-A8FC-921244F4B935}"/>
                </a:ext>
              </a:extLst>
            </p:cNvPr>
            <p:cNvGrpSpPr/>
            <p:nvPr/>
          </p:nvGrpSpPr>
          <p:grpSpPr>
            <a:xfrm>
              <a:off x="7926288" y="2132876"/>
              <a:ext cx="2724908" cy="4142218"/>
              <a:chOff x="7926288" y="2132876"/>
              <a:chExt cx="2724908" cy="4142218"/>
            </a:xfrm>
          </p:grpSpPr>
          <p:grpSp>
            <p:nvGrpSpPr>
              <p:cNvPr id="13" name="Google Shape;755;p47">
                <a:extLst>
                  <a:ext uri="{FF2B5EF4-FFF2-40B4-BE49-F238E27FC236}">
                    <a16:creationId xmlns:a16="http://schemas.microsoft.com/office/drawing/2014/main" id="{C408E200-DA44-B87D-33B7-BEC71F57680E}"/>
                  </a:ext>
                </a:extLst>
              </p:cNvPr>
              <p:cNvGrpSpPr/>
              <p:nvPr/>
            </p:nvGrpSpPr>
            <p:grpSpPr>
              <a:xfrm>
                <a:off x="8406261" y="2132876"/>
                <a:ext cx="1873664" cy="1754326"/>
                <a:chOff x="-366471" y="-11891"/>
                <a:chExt cx="15572971" cy="14863810"/>
              </a:xfrm>
            </p:grpSpPr>
            <p:sp>
              <p:nvSpPr>
                <p:cNvPr id="14" name="Google Shape;756;p47">
                  <a:extLst>
                    <a:ext uri="{FF2B5EF4-FFF2-40B4-BE49-F238E27FC236}">
                      <a16:creationId xmlns:a16="http://schemas.microsoft.com/office/drawing/2014/main" id="{8461B709-6E6D-6CB0-A38B-13CCC7601864}"/>
                    </a:ext>
                  </a:extLst>
                </p:cNvPr>
                <p:cNvSpPr/>
                <p:nvPr/>
              </p:nvSpPr>
              <p:spPr>
                <a:xfrm>
                  <a:off x="-366471" y="-11891"/>
                  <a:ext cx="15572971" cy="14863810"/>
                </a:xfrm>
                <a:custGeom>
                  <a:avLst/>
                  <a:gdLst/>
                  <a:ahLst/>
                  <a:cxnLst/>
                  <a:rect l="l" t="t" r="r" b="b"/>
                  <a:pathLst>
                    <a:path w="15572971" h="14863810" extrusionOk="0">
                      <a:moveTo>
                        <a:pt x="7786486" y="11891"/>
                      </a:moveTo>
                      <a:cubicBezTo>
                        <a:pt x="5127664" y="0"/>
                        <a:pt x="2665709" y="1411641"/>
                        <a:pt x="1332855" y="3712286"/>
                      </a:cubicBezTo>
                      <a:cubicBezTo>
                        <a:pt x="0" y="6012931"/>
                        <a:pt x="0" y="8850880"/>
                        <a:pt x="1332855" y="11151525"/>
                      </a:cubicBezTo>
                      <a:cubicBezTo>
                        <a:pt x="2665709" y="13452170"/>
                        <a:pt x="5127664" y="14863811"/>
                        <a:pt x="7786486" y="14851920"/>
                      </a:cubicBezTo>
                      <a:cubicBezTo>
                        <a:pt x="10445306" y="14863811"/>
                        <a:pt x="12907262" y="13452170"/>
                        <a:pt x="14240117" y="11151525"/>
                      </a:cubicBezTo>
                      <a:cubicBezTo>
                        <a:pt x="15572971" y="8850880"/>
                        <a:pt x="15572971" y="6012931"/>
                        <a:pt x="14240117" y="3712286"/>
                      </a:cubicBezTo>
                      <a:cubicBezTo>
                        <a:pt x="12907262" y="1411641"/>
                        <a:pt x="10445306" y="0"/>
                        <a:pt x="7786486" y="11891"/>
                      </a:cubicBezTo>
                      <a:close/>
                    </a:path>
                  </a:pathLst>
                </a:custGeom>
                <a:solidFill>
                  <a:srgbClr val="3D92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 name="Google Shape;757;p47">
                  <a:extLst>
                    <a:ext uri="{FF2B5EF4-FFF2-40B4-BE49-F238E27FC236}">
                      <a16:creationId xmlns:a16="http://schemas.microsoft.com/office/drawing/2014/main" id="{29892AA0-2269-7190-CBBB-90DBC472C086}"/>
                    </a:ext>
                  </a:extLst>
                </p:cNvPr>
                <p:cNvSpPr/>
                <p:nvPr/>
              </p:nvSpPr>
              <p:spPr>
                <a:xfrm>
                  <a:off x="-156193" y="188812"/>
                  <a:ext cx="15152415" cy="14462405"/>
                </a:xfrm>
                <a:custGeom>
                  <a:avLst/>
                  <a:gdLst/>
                  <a:ahLst/>
                  <a:cxnLst/>
                  <a:rect l="l" t="t" r="r" b="b"/>
                  <a:pathLst>
                    <a:path w="15152415" h="14462405" extrusionOk="0">
                      <a:moveTo>
                        <a:pt x="7576208" y="11570"/>
                      </a:moveTo>
                      <a:cubicBezTo>
                        <a:pt x="4989189" y="0"/>
                        <a:pt x="2593721" y="1373519"/>
                        <a:pt x="1296860" y="3612034"/>
                      </a:cubicBezTo>
                      <a:cubicBezTo>
                        <a:pt x="0" y="5850548"/>
                        <a:pt x="0" y="8611857"/>
                        <a:pt x="1296860" y="10850372"/>
                      </a:cubicBezTo>
                      <a:cubicBezTo>
                        <a:pt x="2593721" y="13088886"/>
                        <a:pt x="4989189" y="14462405"/>
                        <a:pt x="7576208" y="14450835"/>
                      </a:cubicBezTo>
                      <a:cubicBezTo>
                        <a:pt x="10163226" y="14462405"/>
                        <a:pt x="12558694" y="13088886"/>
                        <a:pt x="13855555" y="10850372"/>
                      </a:cubicBezTo>
                      <a:cubicBezTo>
                        <a:pt x="15152416" y="8611857"/>
                        <a:pt x="15152416" y="5850548"/>
                        <a:pt x="13855555" y="3612034"/>
                      </a:cubicBezTo>
                      <a:cubicBezTo>
                        <a:pt x="12558694" y="1373519"/>
                        <a:pt x="10163226" y="0"/>
                        <a:pt x="7576208" y="1157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 name="Google Shape;758;p47">
                  <a:extLst>
                    <a:ext uri="{FF2B5EF4-FFF2-40B4-BE49-F238E27FC236}">
                      <a16:creationId xmlns:a16="http://schemas.microsoft.com/office/drawing/2014/main" id="{62CB5943-364B-93B3-38CE-AA16A14C0FCE}"/>
                    </a:ext>
                  </a:extLst>
                </p:cNvPr>
                <p:cNvSpPr/>
                <p:nvPr/>
              </p:nvSpPr>
              <p:spPr>
                <a:xfrm>
                  <a:off x="223301" y="551024"/>
                  <a:ext cx="14393427" cy="13737979"/>
                </a:xfrm>
                <a:custGeom>
                  <a:avLst/>
                  <a:gdLst/>
                  <a:ahLst/>
                  <a:cxnLst/>
                  <a:rect l="l" t="t" r="r" b="b"/>
                  <a:pathLst>
                    <a:path w="14393427" h="13737979" extrusionOk="0">
                      <a:moveTo>
                        <a:pt x="7196714" y="10990"/>
                      </a:moveTo>
                      <a:cubicBezTo>
                        <a:pt x="4739280" y="0"/>
                        <a:pt x="2463801" y="1304719"/>
                        <a:pt x="1231900" y="3431106"/>
                      </a:cubicBezTo>
                      <a:cubicBezTo>
                        <a:pt x="0" y="5557493"/>
                        <a:pt x="0" y="8180487"/>
                        <a:pt x="1231900" y="10306874"/>
                      </a:cubicBezTo>
                      <a:cubicBezTo>
                        <a:pt x="2463801" y="12433261"/>
                        <a:pt x="4739280" y="13737980"/>
                        <a:pt x="7196714" y="13726990"/>
                      </a:cubicBezTo>
                      <a:cubicBezTo>
                        <a:pt x="9654147" y="13737980"/>
                        <a:pt x="11929626" y="12433261"/>
                        <a:pt x="13161527" y="10306874"/>
                      </a:cubicBezTo>
                      <a:cubicBezTo>
                        <a:pt x="14393427" y="8180487"/>
                        <a:pt x="14393427" y="5557493"/>
                        <a:pt x="13161527" y="3431106"/>
                      </a:cubicBezTo>
                      <a:cubicBezTo>
                        <a:pt x="11929626" y="1304719"/>
                        <a:pt x="9654147" y="0"/>
                        <a:pt x="7196714" y="10990"/>
                      </a:cubicBezTo>
                      <a:close/>
                    </a:path>
                  </a:pathLst>
                </a:custGeom>
                <a:blipFill rotWithShape="1">
                  <a:blip r:embed="rId10">
                    <a:alphaModFix/>
                  </a:blip>
                  <a:stretch>
                    <a:fillRect l="-499" r="-498"/>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4" name="Group 23">
                <a:extLst>
                  <a:ext uri="{FF2B5EF4-FFF2-40B4-BE49-F238E27FC236}">
                    <a16:creationId xmlns:a16="http://schemas.microsoft.com/office/drawing/2014/main" id="{DDE5D8B3-ECFB-198E-BA2E-7F816B897757}"/>
                  </a:ext>
                </a:extLst>
              </p:cNvPr>
              <p:cNvGrpSpPr/>
              <p:nvPr/>
            </p:nvGrpSpPr>
            <p:grpSpPr>
              <a:xfrm>
                <a:off x="7926288" y="4043954"/>
                <a:ext cx="2724908" cy="2231140"/>
                <a:chOff x="7926288" y="4043954"/>
                <a:chExt cx="2724908" cy="2231140"/>
              </a:xfrm>
            </p:grpSpPr>
            <p:sp>
              <p:nvSpPr>
                <p:cNvPr id="25" name="Freeform: Shape 24">
                  <a:extLst>
                    <a:ext uri="{FF2B5EF4-FFF2-40B4-BE49-F238E27FC236}">
                      <a16:creationId xmlns:a16="http://schemas.microsoft.com/office/drawing/2014/main" id="{A88E82A5-8C2B-B9C9-56E8-9723610B10DD}"/>
                    </a:ext>
                  </a:extLst>
                </p:cNvPr>
                <p:cNvSpPr/>
                <p:nvPr/>
              </p:nvSpPr>
              <p:spPr>
                <a:xfrm>
                  <a:off x="7926288" y="4043954"/>
                  <a:ext cx="2724908" cy="676653"/>
                </a:xfrm>
                <a:custGeom>
                  <a:avLst/>
                  <a:gdLst>
                    <a:gd name="connsiteX0" fmla="*/ 0 w 2724908"/>
                    <a:gd name="connsiteY0" fmla="*/ 112778 h 676653"/>
                    <a:gd name="connsiteX1" fmla="*/ 112778 w 2724908"/>
                    <a:gd name="connsiteY1" fmla="*/ 0 h 676653"/>
                    <a:gd name="connsiteX2" fmla="*/ 2612130 w 2724908"/>
                    <a:gd name="connsiteY2" fmla="*/ 0 h 676653"/>
                    <a:gd name="connsiteX3" fmla="*/ 2724908 w 2724908"/>
                    <a:gd name="connsiteY3" fmla="*/ 112778 h 676653"/>
                    <a:gd name="connsiteX4" fmla="*/ 2724908 w 2724908"/>
                    <a:gd name="connsiteY4" fmla="*/ 563875 h 676653"/>
                    <a:gd name="connsiteX5" fmla="*/ 2612130 w 2724908"/>
                    <a:gd name="connsiteY5" fmla="*/ 676653 h 676653"/>
                    <a:gd name="connsiteX6" fmla="*/ 112778 w 2724908"/>
                    <a:gd name="connsiteY6" fmla="*/ 676653 h 676653"/>
                    <a:gd name="connsiteX7" fmla="*/ 0 w 2724908"/>
                    <a:gd name="connsiteY7" fmla="*/ 563875 h 676653"/>
                    <a:gd name="connsiteX8" fmla="*/ 0 w 2724908"/>
                    <a:gd name="connsiteY8" fmla="*/ 112778 h 676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4908" h="676653">
                      <a:moveTo>
                        <a:pt x="0" y="112778"/>
                      </a:moveTo>
                      <a:cubicBezTo>
                        <a:pt x="0" y="50492"/>
                        <a:pt x="50492" y="0"/>
                        <a:pt x="112778" y="0"/>
                      </a:cubicBezTo>
                      <a:lnTo>
                        <a:pt x="2612130" y="0"/>
                      </a:lnTo>
                      <a:cubicBezTo>
                        <a:pt x="2674416" y="0"/>
                        <a:pt x="2724908" y="50492"/>
                        <a:pt x="2724908" y="112778"/>
                      </a:cubicBezTo>
                      <a:lnTo>
                        <a:pt x="2724908" y="563875"/>
                      </a:lnTo>
                      <a:cubicBezTo>
                        <a:pt x="2724908" y="626161"/>
                        <a:pt x="2674416" y="676653"/>
                        <a:pt x="2612130" y="676653"/>
                      </a:cubicBezTo>
                      <a:lnTo>
                        <a:pt x="112778" y="676653"/>
                      </a:lnTo>
                      <a:cubicBezTo>
                        <a:pt x="50492" y="676653"/>
                        <a:pt x="0" y="626161"/>
                        <a:pt x="0" y="563875"/>
                      </a:cubicBezTo>
                      <a:lnTo>
                        <a:pt x="0" y="112778"/>
                      </a:lnTo>
                      <a:close/>
                    </a:path>
                  </a:pathLst>
                </a:custGeom>
                <a:solidFill>
                  <a:srgbClr val="7E9DEA"/>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97039" tIns="97039" rIns="97039" bIns="97039" numCol="1" spcCol="1270" anchor="ctr" anchorCtr="0">
                  <a:noAutofit/>
                </a:bodyPr>
                <a:lstStyle/>
                <a:p>
                  <a:pPr marL="0" lvl="0" indent="0" algn="l" defTabSz="800100">
                    <a:lnSpc>
                      <a:spcPct val="90000"/>
                    </a:lnSpc>
                    <a:spcBef>
                      <a:spcPct val="0"/>
                    </a:spcBef>
                    <a:spcAft>
                      <a:spcPct val="35000"/>
                    </a:spcAft>
                    <a:buNone/>
                  </a:pPr>
                  <a:r>
                    <a:rPr lang="en-US" sz="1800" b="1" kern="1200"/>
                    <a:t>Adult Protective Services</a:t>
                  </a:r>
                  <a:endParaRPr lang="en-US" sz="1800" kern="1200"/>
                </a:p>
              </p:txBody>
            </p:sp>
            <p:sp>
              <p:nvSpPr>
                <p:cNvPr id="26" name="Freeform: Shape 25">
                  <a:extLst>
                    <a:ext uri="{FF2B5EF4-FFF2-40B4-BE49-F238E27FC236}">
                      <a16:creationId xmlns:a16="http://schemas.microsoft.com/office/drawing/2014/main" id="{AB09E0CB-C92C-3FB9-053A-4BF7B1A92051}"/>
                    </a:ext>
                  </a:extLst>
                </p:cNvPr>
                <p:cNvSpPr/>
                <p:nvPr/>
              </p:nvSpPr>
              <p:spPr>
                <a:xfrm>
                  <a:off x="7926288" y="4768348"/>
                  <a:ext cx="2724908" cy="676653"/>
                </a:xfrm>
                <a:custGeom>
                  <a:avLst/>
                  <a:gdLst>
                    <a:gd name="connsiteX0" fmla="*/ 0 w 2724908"/>
                    <a:gd name="connsiteY0" fmla="*/ 112778 h 676653"/>
                    <a:gd name="connsiteX1" fmla="*/ 112778 w 2724908"/>
                    <a:gd name="connsiteY1" fmla="*/ 0 h 676653"/>
                    <a:gd name="connsiteX2" fmla="*/ 2612130 w 2724908"/>
                    <a:gd name="connsiteY2" fmla="*/ 0 h 676653"/>
                    <a:gd name="connsiteX3" fmla="*/ 2724908 w 2724908"/>
                    <a:gd name="connsiteY3" fmla="*/ 112778 h 676653"/>
                    <a:gd name="connsiteX4" fmla="*/ 2724908 w 2724908"/>
                    <a:gd name="connsiteY4" fmla="*/ 563875 h 676653"/>
                    <a:gd name="connsiteX5" fmla="*/ 2612130 w 2724908"/>
                    <a:gd name="connsiteY5" fmla="*/ 676653 h 676653"/>
                    <a:gd name="connsiteX6" fmla="*/ 112778 w 2724908"/>
                    <a:gd name="connsiteY6" fmla="*/ 676653 h 676653"/>
                    <a:gd name="connsiteX7" fmla="*/ 0 w 2724908"/>
                    <a:gd name="connsiteY7" fmla="*/ 563875 h 676653"/>
                    <a:gd name="connsiteX8" fmla="*/ 0 w 2724908"/>
                    <a:gd name="connsiteY8" fmla="*/ 112778 h 676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4908" h="676653">
                      <a:moveTo>
                        <a:pt x="0" y="112778"/>
                      </a:moveTo>
                      <a:cubicBezTo>
                        <a:pt x="0" y="50492"/>
                        <a:pt x="50492" y="0"/>
                        <a:pt x="112778" y="0"/>
                      </a:cubicBezTo>
                      <a:lnTo>
                        <a:pt x="2612130" y="0"/>
                      </a:lnTo>
                      <a:cubicBezTo>
                        <a:pt x="2674416" y="0"/>
                        <a:pt x="2724908" y="50492"/>
                        <a:pt x="2724908" y="112778"/>
                      </a:cubicBezTo>
                      <a:lnTo>
                        <a:pt x="2724908" y="563875"/>
                      </a:lnTo>
                      <a:cubicBezTo>
                        <a:pt x="2724908" y="626161"/>
                        <a:pt x="2674416" y="676653"/>
                        <a:pt x="2612130" y="676653"/>
                      </a:cubicBezTo>
                      <a:lnTo>
                        <a:pt x="112778" y="676653"/>
                      </a:lnTo>
                      <a:cubicBezTo>
                        <a:pt x="50492" y="676653"/>
                        <a:pt x="0" y="626161"/>
                        <a:pt x="0" y="563875"/>
                      </a:cubicBezTo>
                      <a:lnTo>
                        <a:pt x="0" y="112778"/>
                      </a:lnTo>
                      <a:close/>
                    </a:path>
                  </a:pathLst>
                </a:custGeom>
                <a:solidFill>
                  <a:srgbClr val="7E9DEA"/>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101611" tIns="101611" rIns="101611" bIns="101611" numCol="1" spcCol="1270" anchor="ctr" anchorCtr="0">
                  <a:noAutofit/>
                </a:bodyPr>
                <a:lstStyle/>
                <a:p>
                  <a:pPr marL="0" lvl="0" indent="0" algn="l" defTabSz="800100">
                    <a:lnSpc>
                      <a:spcPct val="90000"/>
                    </a:lnSpc>
                    <a:spcBef>
                      <a:spcPct val="0"/>
                    </a:spcBef>
                    <a:spcAft>
                      <a:spcPct val="35000"/>
                    </a:spcAft>
                    <a:buNone/>
                  </a:pPr>
                  <a:r>
                    <a:rPr lang="en-US" sz="1800" b="1" kern="1200"/>
                    <a:t>Phone</a:t>
                  </a:r>
                  <a:r>
                    <a:rPr lang="en-US" sz="1800" kern="1200"/>
                    <a:t>:  844-437-6282</a:t>
                  </a:r>
                </a:p>
              </p:txBody>
            </p:sp>
            <p:sp>
              <p:nvSpPr>
                <p:cNvPr id="27" name="Freeform: Shape 26">
                  <a:extLst>
                    <a:ext uri="{FF2B5EF4-FFF2-40B4-BE49-F238E27FC236}">
                      <a16:creationId xmlns:a16="http://schemas.microsoft.com/office/drawing/2014/main" id="{B77C2A6E-7C3F-572F-DF10-F7D895BC4D34}"/>
                    </a:ext>
                  </a:extLst>
                </p:cNvPr>
                <p:cNvSpPr/>
                <p:nvPr/>
              </p:nvSpPr>
              <p:spPr>
                <a:xfrm>
                  <a:off x="7926288" y="5506998"/>
                  <a:ext cx="2724908" cy="768096"/>
                </a:xfrm>
                <a:custGeom>
                  <a:avLst/>
                  <a:gdLst>
                    <a:gd name="connsiteX0" fmla="*/ 0 w 2724908"/>
                    <a:gd name="connsiteY0" fmla="*/ 128019 h 768096"/>
                    <a:gd name="connsiteX1" fmla="*/ 128019 w 2724908"/>
                    <a:gd name="connsiteY1" fmla="*/ 0 h 768096"/>
                    <a:gd name="connsiteX2" fmla="*/ 2596889 w 2724908"/>
                    <a:gd name="connsiteY2" fmla="*/ 0 h 768096"/>
                    <a:gd name="connsiteX3" fmla="*/ 2724908 w 2724908"/>
                    <a:gd name="connsiteY3" fmla="*/ 128019 h 768096"/>
                    <a:gd name="connsiteX4" fmla="*/ 2724908 w 2724908"/>
                    <a:gd name="connsiteY4" fmla="*/ 640077 h 768096"/>
                    <a:gd name="connsiteX5" fmla="*/ 2596889 w 2724908"/>
                    <a:gd name="connsiteY5" fmla="*/ 768096 h 768096"/>
                    <a:gd name="connsiteX6" fmla="*/ 128019 w 2724908"/>
                    <a:gd name="connsiteY6" fmla="*/ 768096 h 768096"/>
                    <a:gd name="connsiteX7" fmla="*/ 0 w 2724908"/>
                    <a:gd name="connsiteY7" fmla="*/ 640077 h 768096"/>
                    <a:gd name="connsiteX8" fmla="*/ 0 w 2724908"/>
                    <a:gd name="connsiteY8" fmla="*/ 128019 h 768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4908" h="768096">
                      <a:moveTo>
                        <a:pt x="0" y="128019"/>
                      </a:moveTo>
                      <a:cubicBezTo>
                        <a:pt x="0" y="57316"/>
                        <a:pt x="57316" y="0"/>
                        <a:pt x="128019" y="0"/>
                      </a:cubicBezTo>
                      <a:lnTo>
                        <a:pt x="2596889" y="0"/>
                      </a:lnTo>
                      <a:cubicBezTo>
                        <a:pt x="2667592" y="0"/>
                        <a:pt x="2724908" y="57316"/>
                        <a:pt x="2724908" y="128019"/>
                      </a:cubicBezTo>
                      <a:lnTo>
                        <a:pt x="2724908" y="640077"/>
                      </a:lnTo>
                      <a:cubicBezTo>
                        <a:pt x="2724908" y="710780"/>
                        <a:pt x="2667592" y="768096"/>
                        <a:pt x="2596889" y="768096"/>
                      </a:cubicBezTo>
                      <a:lnTo>
                        <a:pt x="128019" y="768096"/>
                      </a:lnTo>
                      <a:cubicBezTo>
                        <a:pt x="57316" y="768096"/>
                        <a:pt x="0" y="710780"/>
                        <a:pt x="0" y="640077"/>
                      </a:cubicBezTo>
                      <a:lnTo>
                        <a:pt x="0" y="128019"/>
                      </a:lnTo>
                      <a:close/>
                    </a:path>
                  </a:pathLst>
                </a:custGeom>
                <a:solidFill>
                  <a:srgbClr val="7E9DEA"/>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106075" tIns="106075" rIns="106075" bIns="106075" numCol="1" spcCol="1270" anchor="ctr" anchorCtr="0">
                  <a:noAutofit/>
                </a:bodyPr>
                <a:lstStyle/>
                <a:p>
                  <a:pPr marL="0" lvl="0" indent="0" algn="l" defTabSz="800100">
                    <a:lnSpc>
                      <a:spcPct val="90000"/>
                    </a:lnSpc>
                    <a:spcBef>
                      <a:spcPct val="0"/>
                    </a:spcBef>
                    <a:spcAft>
                      <a:spcPct val="35000"/>
                    </a:spcAft>
                    <a:buNone/>
                  </a:pPr>
                  <a:r>
                    <a:rPr lang="en-US" sz="1400" b="1" kern="1200"/>
                    <a:t>Report Online: </a:t>
                  </a:r>
                  <a:r>
                    <a:rPr lang="en-US" sz="1400" b="1" u="sng" kern="1200"/>
                    <a:t>https://www.mdhs.ms.gov/aging/adult-protective-services/</a:t>
                  </a:r>
                  <a:endParaRPr lang="en-US" sz="1400" b="1" kern="1200"/>
                </a:p>
              </p:txBody>
            </p:sp>
          </p:grpSp>
        </p:grpSp>
      </p:grpSp>
      <p:sp>
        <p:nvSpPr>
          <p:cNvPr id="17" name="Date Placeholder 16">
            <a:extLst>
              <a:ext uri="{FF2B5EF4-FFF2-40B4-BE49-F238E27FC236}">
                <a16:creationId xmlns:a16="http://schemas.microsoft.com/office/drawing/2014/main" id="{8BDF6D62-EFB0-1189-EE52-B21D098B8D24}"/>
              </a:ext>
            </a:extLst>
          </p:cNvPr>
          <p:cNvSpPr>
            <a:spLocks noGrp="1"/>
          </p:cNvSpPr>
          <p:nvPr>
            <p:ph type="dt" sz="half" idx="10"/>
          </p:nvPr>
        </p:nvSpPr>
        <p:spPr/>
        <p:txBody>
          <a:bodyPr/>
          <a:lstStyle/>
          <a:p>
            <a:r>
              <a:rPr lang="en-US"/>
              <a:t>7/21/2026</a:t>
            </a:r>
          </a:p>
        </p:txBody>
      </p:sp>
      <p:sp>
        <p:nvSpPr>
          <p:cNvPr id="18" name="Slide Number Placeholder 17">
            <a:extLst>
              <a:ext uri="{FF2B5EF4-FFF2-40B4-BE49-F238E27FC236}">
                <a16:creationId xmlns:a16="http://schemas.microsoft.com/office/drawing/2014/main" id="{65CDEB38-DB9C-8648-E84E-5FA1A0B37A24}"/>
              </a:ext>
            </a:extLst>
          </p:cNvPr>
          <p:cNvSpPr>
            <a:spLocks noGrp="1"/>
          </p:cNvSpPr>
          <p:nvPr>
            <p:ph type="sldNum" sz="quarter" idx="12"/>
          </p:nvPr>
        </p:nvSpPr>
        <p:spPr/>
        <p:txBody>
          <a:bodyPr/>
          <a:lstStyle/>
          <a:p>
            <a:fld id="{48FD3572-B86B-4083-B953-5D27BE9E57C8}" type="slidenum">
              <a:rPr lang="en-US" smtClean="0"/>
              <a:t>75</a:t>
            </a:fld>
            <a:endParaRPr lang="en-US"/>
          </a:p>
        </p:txBody>
      </p:sp>
    </p:spTree>
    <p:extLst>
      <p:ext uri="{BB962C8B-B14F-4D97-AF65-F5344CB8AC3E}">
        <p14:creationId xmlns:p14="http://schemas.microsoft.com/office/powerpoint/2010/main" val="99572855"/>
      </p:ext>
    </p:extLst>
  </p:cSld>
  <p:clrMapOvr>
    <a:masterClrMapping/>
  </p:clrMapOvr>
  <p:transition spd="slow">
    <p:push dir="u"/>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ADULT PROTECTIVE SERVICES DAAS MISSION ...">
            <a:extLst>
              <a:ext uri="{FF2B5EF4-FFF2-40B4-BE49-F238E27FC236}">
                <a16:creationId xmlns:a16="http://schemas.microsoft.com/office/drawing/2014/main" id="{7974FDC8-C8AC-2981-6689-FE3DA328686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3346" y="136525"/>
            <a:ext cx="4002853" cy="2137478"/>
          </a:xfrm>
          <a:prstGeom prst="rect">
            <a:avLst/>
          </a:prstGeom>
          <a:noFill/>
          <a:extLst>
            <a:ext uri="{909E8E84-426E-40DD-AFC4-6F175D3DCCD1}">
              <a14:hiddenFill xmlns:a14="http://schemas.microsoft.com/office/drawing/2010/main">
                <a:solidFill>
                  <a:srgbClr val="FFFFFF"/>
                </a:solidFill>
              </a14:hiddenFill>
            </a:ext>
          </a:extLst>
        </p:spPr>
      </p:pic>
      <p:pic>
        <p:nvPicPr>
          <p:cNvPr id="9" name="Graphic 8" descr="Speaker Phone">
            <a:extLst>
              <a:ext uri="{FF2B5EF4-FFF2-40B4-BE49-F238E27FC236}">
                <a16:creationId xmlns:a16="http://schemas.microsoft.com/office/drawing/2014/main" id="{696B7A19-F7B8-6662-A6DA-1DBD210B7E9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09322" y="2360064"/>
            <a:ext cx="1620725" cy="1620725"/>
          </a:xfrm>
          <a:prstGeom prst="rect">
            <a:avLst/>
          </a:prstGeom>
        </p:spPr>
      </p:pic>
      <p:pic>
        <p:nvPicPr>
          <p:cNvPr id="24" name="Picture 23">
            <a:extLst>
              <a:ext uri="{FF2B5EF4-FFF2-40B4-BE49-F238E27FC236}">
                <a16:creationId xmlns:a16="http://schemas.microsoft.com/office/drawing/2014/main" id="{AE5F9318-DFEA-210D-0800-C81E227925F2}"/>
              </a:ext>
            </a:extLst>
          </p:cNvPr>
          <p:cNvPicPr>
            <a:picLocks noChangeAspect="1"/>
          </p:cNvPicPr>
          <p:nvPr/>
        </p:nvPicPr>
        <p:blipFill>
          <a:blip r:embed="rId5"/>
          <a:stretch>
            <a:fillRect/>
          </a:stretch>
        </p:blipFill>
        <p:spPr>
          <a:xfrm>
            <a:off x="653687" y="2165634"/>
            <a:ext cx="2331720" cy="2320509"/>
          </a:xfrm>
          <a:prstGeom prst="rect">
            <a:avLst/>
          </a:prstGeom>
        </p:spPr>
      </p:pic>
      <p:sp>
        <p:nvSpPr>
          <p:cNvPr id="7" name="TextBox 6">
            <a:extLst>
              <a:ext uri="{FF2B5EF4-FFF2-40B4-BE49-F238E27FC236}">
                <a16:creationId xmlns:a16="http://schemas.microsoft.com/office/drawing/2014/main" id="{DB3AB889-F55F-1FF2-DD44-DE38B61D825A}"/>
              </a:ext>
            </a:extLst>
          </p:cNvPr>
          <p:cNvSpPr txBox="1"/>
          <p:nvPr/>
        </p:nvSpPr>
        <p:spPr>
          <a:xfrm>
            <a:off x="325242" y="4550224"/>
            <a:ext cx="4731909" cy="741059"/>
          </a:xfrm>
          <a:prstGeom prst="rect">
            <a:avLst/>
          </a:prstGeom>
          <a:solidFill>
            <a:schemeClr val="tx2">
              <a:lumMod val="10000"/>
              <a:lumOff val="90000"/>
            </a:schemeClr>
          </a:solidFill>
          <a:ln w="38100">
            <a:solidFill>
              <a:schemeClr val="tx2">
                <a:lumMod val="75000"/>
                <a:lumOff val="25000"/>
              </a:schemeClr>
            </a:solidFill>
          </a:ln>
        </p:spPr>
        <p:txBody>
          <a:bodyPr vert="horz" lIns="91440" tIns="45720" rIns="91440" bIns="45720" rtlCol="0">
            <a:noAutofit/>
          </a:bodyPr>
          <a:lstStyle/>
          <a:p>
            <a:pPr>
              <a:lnSpc>
                <a:spcPct val="90000"/>
              </a:lnSpc>
              <a:spcAft>
                <a:spcPts val="600"/>
              </a:spcAft>
            </a:pPr>
            <a:r>
              <a:rPr lang="en-US" sz="1500" b="1">
                <a:solidFill>
                  <a:schemeClr val="tx2">
                    <a:lumMod val="75000"/>
                    <a:lumOff val="25000"/>
                  </a:schemeClr>
                </a:solidFill>
              </a:rPr>
              <a:t>APS Website: </a:t>
            </a:r>
            <a:r>
              <a:rPr lang="en-US" sz="1500" b="1">
                <a:solidFill>
                  <a:schemeClr val="tx2">
                    <a:lumMod val="90000"/>
                    <a:lumOff val="10000"/>
                  </a:schemeClr>
                </a:solidFill>
                <a:hlinkClick r:id="rId6">
                  <a:extLst>
                    <a:ext uri="{A12FA001-AC4F-418D-AE19-62706E023703}">
                      <ahyp:hlinkClr xmlns:ahyp="http://schemas.microsoft.com/office/drawing/2018/hyperlinkcolor" val="tx"/>
                    </a:ext>
                  </a:extLst>
                </a:hlinkClick>
              </a:rPr>
              <a:t>https://www.mdhs.ms.gov/aging/adult-protective-services/</a:t>
            </a:r>
            <a:endParaRPr lang="en-US" sz="1500" b="1">
              <a:solidFill>
                <a:schemeClr val="tx2">
                  <a:lumMod val="90000"/>
                  <a:lumOff val="10000"/>
                </a:schemeClr>
              </a:solidFill>
            </a:endParaRPr>
          </a:p>
        </p:txBody>
      </p:sp>
      <p:sp>
        <p:nvSpPr>
          <p:cNvPr id="5" name="TextBox 4">
            <a:extLst>
              <a:ext uri="{FF2B5EF4-FFF2-40B4-BE49-F238E27FC236}">
                <a16:creationId xmlns:a16="http://schemas.microsoft.com/office/drawing/2014/main" id="{8E4EDC96-A44B-3A9B-1191-BA19B4C908F5}"/>
              </a:ext>
            </a:extLst>
          </p:cNvPr>
          <p:cNvSpPr txBox="1"/>
          <p:nvPr/>
        </p:nvSpPr>
        <p:spPr>
          <a:xfrm>
            <a:off x="5956846" y="1074139"/>
            <a:ext cx="5909912" cy="530719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700"/>
          </a:p>
        </p:txBody>
      </p:sp>
      <p:sp>
        <p:nvSpPr>
          <p:cNvPr id="4" name="TextBox 3">
            <a:extLst>
              <a:ext uri="{FF2B5EF4-FFF2-40B4-BE49-F238E27FC236}">
                <a16:creationId xmlns:a16="http://schemas.microsoft.com/office/drawing/2014/main" id="{F90FD707-65EE-992C-AD1C-A7C3C3D2B094}"/>
              </a:ext>
            </a:extLst>
          </p:cNvPr>
          <p:cNvSpPr txBox="1"/>
          <p:nvPr/>
        </p:nvSpPr>
        <p:spPr>
          <a:xfrm>
            <a:off x="5709175" y="2748040"/>
            <a:ext cx="5909912" cy="3628942"/>
          </a:xfrm>
          <a:prstGeom prst="rect">
            <a:avLst/>
          </a:prstGeom>
          <a:noFill/>
        </p:spPr>
        <p:txBody>
          <a:bodyPr wrap="square">
            <a:spAutoFit/>
          </a:bodyPr>
          <a:lstStyle/>
          <a:p>
            <a:pPr>
              <a:lnSpc>
                <a:spcPct val="90000"/>
              </a:lnSpc>
              <a:spcAft>
                <a:spcPts val="600"/>
              </a:spcAft>
            </a:pPr>
            <a:endParaRPr lang="en-US" sz="500">
              <a:solidFill>
                <a:schemeClr val="tx2">
                  <a:lumMod val="75000"/>
                  <a:lumOff val="25000"/>
                </a:schemeClr>
              </a:solidFill>
            </a:endParaRPr>
          </a:p>
          <a:p>
            <a:pPr>
              <a:lnSpc>
                <a:spcPct val="90000"/>
              </a:lnSpc>
              <a:spcAft>
                <a:spcPts val="600"/>
              </a:spcAft>
            </a:pPr>
            <a:r>
              <a:rPr lang="en-US" sz="2000" b="1">
                <a:solidFill>
                  <a:schemeClr val="tx2">
                    <a:lumMod val="75000"/>
                    <a:lumOff val="25000"/>
                  </a:schemeClr>
                </a:solidFill>
              </a:rPr>
              <a:t>Providers must report: </a:t>
            </a:r>
          </a:p>
          <a:p>
            <a:pPr marL="514350" indent="-342900">
              <a:lnSpc>
                <a:spcPct val="90000"/>
              </a:lnSpc>
              <a:spcAft>
                <a:spcPts val="600"/>
              </a:spcAft>
              <a:buFont typeface="Wingdings" panose="05000000000000000000" pitchFamily="2" charset="2"/>
              <a:buChar char="§"/>
            </a:pPr>
            <a:r>
              <a:rPr lang="en-US" sz="2000">
                <a:solidFill>
                  <a:schemeClr val="tx2">
                    <a:lumMod val="75000"/>
                    <a:lumOff val="25000"/>
                  </a:schemeClr>
                </a:solidFill>
              </a:rPr>
              <a:t>Critical incidences including all instances of abuse, neglect, exploitation and suspicious death (including the unauthorized use of restraints, restrictive interventions, and/or seclusion) within twenty (24) hours of the occurrence or knowledge of the occurrence to the Division of Medicaid and other applicable agencies as required by law.</a:t>
            </a:r>
          </a:p>
          <a:p>
            <a:pPr marL="171450">
              <a:lnSpc>
                <a:spcPct val="90000"/>
              </a:lnSpc>
              <a:spcAft>
                <a:spcPts val="600"/>
              </a:spcAft>
            </a:pPr>
            <a:endParaRPr lang="en-US" sz="800">
              <a:solidFill>
                <a:schemeClr val="tx2">
                  <a:lumMod val="75000"/>
                  <a:lumOff val="25000"/>
                </a:schemeClr>
              </a:solidFill>
            </a:endParaRPr>
          </a:p>
          <a:p>
            <a:pPr marL="514350" indent="-342900">
              <a:lnSpc>
                <a:spcPct val="90000"/>
              </a:lnSpc>
              <a:spcAft>
                <a:spcPts val="600"/>
              </a:spcAft>
              <a:buFont typeface="Wingdings" panose="05000000000000000000" pitchFamily="2" charset="2"/>
              <a:buChar char="§"/>
            </a:pPr>
            <a:r>
              <a:rPr lang="en-US" sz="2000">
                <a:solidFill>
                  <a:schemeClr val="tx2">
                    <a:lumMod val="75000"/>
                    <a:lumOff val="25000"/>
                  </a:schemeClr>
                </a:solidFill>
              </a:rPr>
              <a:t>To DOM any complaints which are not resolved within seven (7) days. </a:t>
            </a:r>
          </a:p>
        </p:txBody>
      </p:sp>
      <p:pic>
        <p:nvPicPr>
          <p:cNvPr id="2" name="More Info Pic">
            <a:extLst>
              <a:ext uri="{FF2B5EF4-FFF2-40B4-BE49-F238E27FC236}">
                <a16:creationId xmlns:a16="http://schemas.microsoft.com/office/drawing/2014/main" id="{2B00B5D0-B90C-77D6-5D0D-9E1B8E027269}"/>
              </a:ext>
            </a:extLst>
          </p:cNvPr>
          <p:cNvPicPr>
            <a:picLocks noChangeAspect="1"/>
          </p:cNvPicPr>
          <p:nvPr/>
        </p:nvPicPr>
        <p:blipFill>
          <a:blip r:embed="rId7"/>
          <a:stretch>
            <a:fillRect/>
          </a:stretch>
        </p:blipFill>
        <p:spPr>
          <a:xfrm>
            <a:off x="9365016" y="6064850"/>
            <a:ext cx="1442667" cy="789110"/>
          </a:xfrm>
          <a:prstGeom prst="rect">
            <a:avLst/>
          </a:prstGeom>
        </p:spPr>
      </p:pic>
      <p:sp>
        <p:nvSpPr>
          <p:cNvPr id="10" name="Date Placeholder 9">
            <a:extLst>
              <a:ext uri="{FF2B5EF4-FFF2-40B4-BE49-F238E27FC236}">
                <a16:creationId xmlns:a16="http://schemas.microsoft.com/office/drawing/2014/main" id="{2DDF1E96-A8BE-3D40-D889-B34CEC3766AE}"/>
              </a:ext>
            </a:extLst>
          </p:cNvPr>
          <p:cNvSpPr>
            <a:spLocks noGrp="1"/>
          </p:cNvSpPr>
          <p:nvPr>
            <p:ph type="dt" sz="half" idx="10"/>
          </p:nvPr>
        </p:nvSpPr>
        <p:spPr/>
        <p:txBody>
          <a:bodyPr/>
          <a:lstStyle/>
          <a:p>
            <a:r>
              <a:rPr lang="en-US"/>
              <a:t>7/21/2026</a:t>
            </a:r>
          </a:p>
        </p:txBody>
      </p:sp>
      <p:sp>
        <p:nvSpPr>
          <p:cNvPr id="11" name="TextBox 10">
            <a:extLst>
              <a:ext uri="{FF2B5EF4-FFF2-40B4-BE49-F238E27FC236}">
                <a16:creationId xmlns:a16="http://schemas.microsoft.com/office/drawing/2014/main" id="{5EF0B1EA-22EC-9406-5F67-966AE4A7B6B4}"/>
              </a:ext>
            </a:extLst>
          </p:cNvPr>
          <p:cNvSpPr txBox="1"/>
          <p:nvPr/>
        </p:nvSpPr>
        <p:spPr>
          <a:xfrm>
            <a:off x="5717770" y="237007"/>
            <a:ext cx="5909912" cy="954107"/>
          </a:xfrm>
          <a:prstGeom prst="rect">
            <a:avLst/>
          </a:prstGeom>
          <a:noFill/>
        </p:spPr>
        <p:txBody>
          <a:bodyPr wrap="square" rtlCol="0">
            <a:spAutoFit/>
            <a:scene3d>
              <a:camera prst="orthographicFront"/>
              <a:lightRig rig="threePt" dir="t"/>
            </a:scene3d>
            <a:sp3d extrusionH="57150">
              <a:bevelT w="38100" h="38100"/>
            </a:sp3d>
          </a:bodyPr>
          <a:lstStyle/>
          <a:p>
            <a:r>
              <a:rPr lang="en-US" sz="2800" b="1">
                <a:solidFill>
                  <a:srgbClr val="88A8F8"/>
                </a:solidFill>
              </a:rPr>
              <a:t>Reporting Abuse, Neglect, and Exploitation</a:t>
            </a:r>
          </a:p>
        </p:txBody>
      </p:sp>
      <p:sp>
        <p:nvSpPr>
          <p:cNvPr id="12" name="Slide Number Placeholder 11">
            <a:extLst>
              <a:ext uri="{FF2B5EF4-FFF2-40B4-BE49-F238E27FC236}">
                <a16:creationId xmlns:a16="http://schemas.microsoft.com/office/drawing/2014/main" id="{C0A05A89-83A8-7B97-DC15-8E73BBDF591A}"/>
              </a:ext>
            </a:extLst>
          </p:cNvPr>
          <p:cNvSpPr>
            <a:spLocks noGrp="1"/>
          </p:cNvSpPr>
          <p:nvPr>
            <p:ph type="sldNum" sz="quarter" idx="12"/>
          </p:nvPr>
        </p:nvSpPr>
        <p:spPr/>
        <p:txBody>
          <a:bodyPr/>
          <a:lstStyle/>
          <a:p>
            <a:fld id="{48FD3572-B86B-4083-B953-5D27BE9E57C8}" type="slidenum">
              <a:rPr lang="en-US" smtClean="0"/>
              <a:t>76</a:t>
            </a:fld>
            <a:endParaRPr lang="en-US"/>
          </a:p>
        </p:txBody>
      </p:sp>
      <p:sp>
        <p:nvSpPr>
          <p:cNvPr id="13" name="TextBox 12">
            <a:extLst>
              <a:ext uri="{FF2B5EF4-FFF2-40B4-BE49-F238E27FC236}">
                <a16:creationId xmlns:a16="http://schemas.microsoft.com/office/drawing/2014/main" id="{54DC3DA2-2770-9A23-3D90-C6F435520A95}"/>
              </a:ext>
            </a:extLst>
          </p:cNvPr>
          <p:cNvSpPr txBox="1"/>
          <p:nvPr/>
        </p:nvSpPr>
        <p:spPr>
          <a:xfrm>
            <a:off x="5717770" y="1270268"/>
            <a:ext cx="6148988" cy="1631216"/>
          </a:xfrm>
          <a:prstGeom prst="rect">
            <a:avLst/>
          </a:prstGeom>
          <a:noFill/>
        </p:spPr>
        <p:txBody>
          <a:bodyPr wrap="square" rtlCol="0">
            <a:spAutoFit/>
          </a:bodyPr>
          <a:lstStyle/>
          <a:p>
            <a:r>
              <a:rPr lang="en-US" sz="2000">
                <a:solidFill>
                  <a:schemeClr val="tx2">
                    <a:lumMod val="75000"/>
                    <a:lumOff val="25000"/>
                  </a:schemeClr>
                </a:solidFill>
              </a:rPr>
              <a:t>Providers who need to report Critical Incidences should first make a report to Adult Protective Services (APS) and include that report number on the Reportable Incidents Form when sending to DOM &amp; the PDD case manager.</a:t>
            </a:r>
          </a:p>
        </p:txBody>
      </p:sp>
      <p:sp>
        <p:nvSpPr>
          <p:cNvPr id="14" name="TextBox 13">
            <a:extLst>
              <a:ext uri="{FF2B5EF4-FFF2-40B4-BE49-F238E27FC236}">
                <a16:creationId xmlns:a16="http://schemas.microsoft.com/office/drawing/2014/main" id="{57388998-2F71-F989-1A4C-1810997F1518}"/>
              </a:ext>
            </a:extLst>
          </p:cNvPr>
          <p:cNvSpPr txBox="1"/>
          <p:nvPr/>
        </p:nvSpPr>
        <p:spPr>
          <a:xfrm>
            <a:off x="325241" y="5364751"/>
            <a:ext cx="4731909" cy="991599"/>
          </a:xfrm>
          <a:prstGeom prst="rect">
            <a:avLst/>
          </a:prstGeom>
          <a:solidFill>
            <a:schemeClr val="tx2">
              <a:lumMod val="10000"/>
              <a:lumOff val="90000"/>
            </a:schemeClr>
          </a:solidFill>
          <a:ln w="38100">
            <a:solidFill>
              <a:schemeClr val="tx2">
                <a:lumMod val="75000"/>
                <a:lumOff val="25000"/>
              </a:schemeClr>
            </a:solidFill>
          </a:ln>
        </p:spPr>
        <p:txBody>
          <a:bodyPr vert="horz" lIns="91440" tIns="45720" rIns="91440" bIns="45720" rtlCol="0">
            <a:noAutofit/>
          </a:bodyPr>
          <a:lstStyle/>
          <a:p>
            <a:pPr>
              <a:lnSpc>
                <a:spcPct val="90000"/>
              </a:lnSpc>
              <a:spcAft>
                <a:spcPts val="600"/>
              </a:spcAft>
            </a:pPr>
            <a:r>
              <a:rPr lang="en-US" sz="1500" b="1">
                <a:solidFill>
                  <a:schemeClr val="tx2">
                    <a:lumMod val="75000"/>
                    <a:lumOff val="25000"/>
                  </a:schemeClr>
                </a:solidFill>
              </a:rPr>
              <a:t>Reportable Incidents Form: </a:t>
            </a:r>
            <a:r>
              <a:rPr lang="en-US" sz="1500" b="1">
                <a:solidFill>
                  <a:schemeClr val="tx2">
                    <a:lumMod val="90000"/>
                    <a:lumOff val="10000"/>
                  </a:schemeClr>
                </a:solidFill>
                <a:hlinkClick r:id="rId8">
                  <a:extLst>
                    <a:ext uri="{A12FA001-AC4F-418D-AE19-62706E023703}">
                      <ahyp:hlinkClr xmlns:ahyp="http://schemas.microsoft.com/office/drawing/2018/hyperlinkcolor" val="tx"/>
                    </a:ext>
                  </a:extLst>
                </a:hlinkClick>
              </a:rPr>
              <a:t>https://medicaid.ms.gov/wp-content/uploads/2026/02/ED-Reportable-Incidents-Fillable-Form-2.26.21.pdf</a:t>
            </a:r>
            <a:endParaRPr lang="en-US" sz="1500" b="1">
              <a:solidFill>
                <a:schemeClr val="tx2">
                  <a:lumMod val="90000"/>
                  <a:lumOff val="10000"/>
                </a:schemeClr>
              </a:solidFill>
            </a:endParaRPr>
          </a:p>
        </p:txBody>
      </p:sp>
      <p:sp>
        <p:nvSpPr>
          <p:cNvPr id="15" name="Rectangle: Rounded Corners 14">
            <a:extLst>
              <a:ext uri="{FF2B5EF4-FFF2-40B4-BE49-F238E27FC236}">
                <a16:creationId xmlns:a16="http://schemas.microsoft.com/office/drawing/2014/main" id="{172C0868-A293-D438-82A0-CAA6F448ACF5}"/>
              </a:ext>
            </a:extLst>
          </p:cNvPr>
          <p:cNvSpPr/>
          <p:nvPr/>
        </p:nvSpPr>
        <p:spPr>
          <a:xfrm>
            <a:off x="781547" y="1360494"/>
            <a:ext cx="3748500" cy="3157690"/>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US">
                <a:solidFill>
                  <a:prstClr val="white"/>
                </a:solidFill>
                <a:latin typeface="Aptos Display" panose="02110004020202020204"/>
              </a:rPr>
              <a:t>APS would receive reports of Abuse, Neglect, Exploitation, or suspicious death.</a:t>
            </a:r>
          </a:p>
          <a:p>
            <a:pPr lvl="0">
              <a:defRPr/>
            </a:pPr>
            <a:endParaRPr lang="en-US">
              <a:solidFill>
                <a:prstClr val="white"/>
              </a:solidFill>
              <a:latin typeface="Aptos Display" panose="02110004020202020204"/>
            </a:endParaRPr>
          </a:p>
          <a:p>
            <a:pPr lvl="0">
              <a:defRPr/>
            </a:pPr>
            <a:r>
              <a:rPr lang="en-US">
                <a:solidFill>
                  <a:prstClr val="white"/>
                </a:solidFill>
                <a:latin typeface="Aptos Display" panose="02110004020202020204"/>
              </a:rPr>
              <a:t>The PDD would receive reports of beneficiaries or their relatives acting inappropriately with Provider Staff.</a:t>
            </a:r>
          </a:p>
          <a:p>
            <a:pPr lvl="0">
              <a:defRPr/>
            </a:pPr>
            <a:endParaRPr lang="en-US">
              <a:solidFill>
                <a:prstClr val="white"/>
              </a:solidFill>
              <a:latin typeface="Aptos Display" panose="02110004020202020204"/>
            </a:endParaRPr>
          </a:p>
          <a:p>
            <a:pPr lvl="0">
              <a:defRPr/>
            </a:pPr>
            <a:r>
              <a:rPr lang="en-US">
                <a:solidFill>
                  <a:prstClr val="white"/>
                </a:solidFill>
                <a:latin typeface="Aptos Display" panose="02110004020202020204"/>
              </a:rPr>
              <a:t>DOM would receive all other complaints.</a:t>
            </a:r>
          </a:p>
        </p:txBody>
      </p:sp>
      <p:pic>
        <p:nvPicPr>
          <p:cNvPr id="16" name="Picture 2">
            <a:extLst>
              <a:ext uri="{FF2B5EF4-FFF2-40B4-BE49-F238E27FC236}">
                <a16:creationId xmlns:a16="http://schemas.microsoft.com/office/drawing/2014/main" id="{831651D6-C5AC-0DE7-B124-6CF58A76303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120853" y="-9442"/>
            <a:ext cx="1013657" cy="1005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559838"/>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5" grpId="0" animBg="1"/>
      <p:bldP spid="15" grpId="1"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0B9C9F3-081F-55FE-D94E-AA9A42F90B1B}"/>
              </a:ext>
            </a:extLst>
          </p:cNvPr>
          <p:cNvPicPr>
            <a:picLocks noChangeAspect="1"/>
          </p:cNvPicPr>
          <p:nvPr/>
        </p:nvPicPr>
        <p:blipFill>
          <a:blip r:embed="rId2"/>
          <a:stretch>
            <a:fillRect/>
          </a:stretch>
        </p:blipFill>
        <p:spPr>
          <a:xfrm>
            <a:off x="838200" y="905477"/>
            <a:ext cx="4220445" cy="4166250"/>
          </a:xfrm>
          <a:prstGeom prst="rect">
            <a:avLst/>
          </a:prstGeom>
        </p:spPr>
      </p:pic>
      <p:sp>
        <p:nvSpPr>
          <p:cNvPr id="2" name="Date Placeholder 1">
            <a:extLst>
              <a:ext uri="{FF2B5EF4-FFF2-40B4-BE49-F238E27FC236}">
                <a16:creationId xmlns:a16="http://schemas.microsoft.com/office/drawing/2014/main" id="{16FB0431-B826-6EA9-580E-318C06632DF2}"/>
              </a:ext>
            </a:extLst>
          </p:cNvPr>
          <p:cNvSpPr>
            <a:spLocks noGrp="1"/>
          </p:cNvSpPr>
          <p:nvPr>
            <p:ph type="dt" sz="half" idx="10"/>
          </p:nvPr>
        </p:nvSpPr>
        <p:spPr/>
        <p:txBody>
          <a:bodyPr/>
          <a:lstStyle/>
          <a:p>
            <a:r>
              <a:rPr lang="en-US"/>
              <a:t>7/21/2026</a:t>
            </a:r>
          </a:p>
        </p:txBody>
      </p:sp>
      <p:sp>
        <p:nvSpPr>
          <p:cNvPr id="4" name="TextBox 3">
            <a:extLst>
              <a:ext uri="{FF2B5EF4-FFF2-40B4-BE49-F238E27FC236}">
                <a16:creationId xmlns:a16="http://schemas.microsoft.com/office/drawing/2014/main" id="{E134DED0-7191-BC19-BE3A-3AA8A12ABE8B}"/>
              </a:ext>
            </a:extLst>
          </p:cNvPr>
          <p:cNvSpPr txBox="1"/>
          <p:nvPr/>
        </p:nvSpPr>
        <p:spPr>
          <a:xfrm>
            <a:off x="5922393" y="136525"/>
            <a:ext cx="5965416" cy="584775"/>
          </a:xfrm>
          <a:prstGeom prst="rect">
            <a:avLst/>
          </a:prstGeom>
          <a:noFill/>
        </p:spPr>
        <p:txBody>
          <a:bodyPr wrap="none" rtlCol="0">
            <a:spAutoFit/>
            <a:scene3d>
              <a:camera prst="orthographicFront"/>
              <a:lightRig rig="threePt" dir="t"/>
            </a:scene3d>
            <a:sp3d extrusionH="57150">
              <a:bevelT w="38100" h="38100"/>
            </a:sp3d>
          </a:bodyPr>
          <a:lstStyle/>
          <a:p>
            <a:r>
              <a:rPr lang="en-US" sz="3200" b="1">
                <a:solidFill>
                  <a:srgbClr val="88A8F8"/>
                </a:solidFill>
              </a:rPr>
              <a:t>Reporting Labor Law Violations</a:t>
            </a:r>
          </a:p>
        </p:txBody>
      </p:sp>
      <p:sp>
        <p:nvSpPr>
          <p:cNvPr id="5" name="TextBox 4">
            <a:extLst>
              <a:ext uri="{FF2B5EF4-FFF2-40B4-BE49-F238E27FC236}">
                <a16:creationId xmlns:a16="http://schemas.microsoft.com/office/drawing/2014/main" id="{71D657BF-2C81-1BE2-82A6-2A23759A5DBC}"/>
              </a:ext>
            </a:extLst>
          </p:cNvPr>
          <p:cNvSpPr txBox="1"/>
          <p:nvPr/>
        </p:nvSpPr>
        <p:spPr>
          <a:xfrm>
            <a:off x="5897741" y="1210010"/>
            <a:ext cx="6014720" cy="3416320"/>
          </a:xfrm>
          <a:prstGeom prst="rect">
            <a:avLst/>
          </a:prstGeom>
          <a:noFill/>
        </p:spPr>
        <p:txBody>
          <a:bodyPr wrap="square" rtlCol="0">
            <a:spAutoFit/>
          </a:bodyPr>
          <a:lstStyle/>
          <a:p>
            <a:pPr marL="285750" indent="-285750">
              <a:buFont typeface="Wingdings" panose="05000000000000000000" pitchFamily="2" charset="2"/>
              <a:buChar char="§"/>
            </a:pPr>
            <a:r>
              <a:rPr lang="en-US">
                <a:solidFill>
                  <a:schemeClr val="tx2">
                    <a:lumMod val="75000"/>
                    <a:lumOff val="25000"/>
                  </a:schemeClr>
                </a:solidFill>
              </a:rPr>
              <a:t>Providers are required to comply with all applicable federal and state regulations including but not limited to tax and labor laws.</a:t>
            </a:r>
          </a:p>
          <a:p>
            <a:pPr marL="285750" indent="-285750">
              <a:buFont typeface="Wingdings" panose="05000000000000000000" pitchFamily="2" charset="2"/>
              <a:buChar char="§"/>
            </a:pPr>
            <a:endParaRPr lang="en-US">
              <a:solidFill>
                <a:schemeClr val="tx2">
                  <a:lumMod val="75000"/>
                  <a:lumOff val="25000"/>
                </a:schemeClr>
              </a:solidFill>
            </a:endParaRPr>
          </a:p>
          <a:p>
            <a:pPr marL="285750" indent="-285750">
              <a:buFont typeface="Wingdings" panose="05000000000000000000" pitchFamily="2" charset="2"/>
              <a:buChar char="§"/>
            </a:pPr>
            <a:r>
              <a:rPr lang="en-US">
                <a:solidFill>
                  <a:schemeClr val="tx2">
                    <a:lumMod val="75000"/>
                    <a:lumOff val="25000"/>
                  </a:schemeClr>
                </a:solidFill>
              </a:rPr>
              <a:t>Any reports the Division of Medicaid receives regarding labor law violations are referred to the U.S. Department of Labor.</a:t>
            </a:r>
          </a:p>
          <a:p>
            <a:pPr marL="285750" indent="-285750">
              <a:buFont typeface="Wingdings" panose="05000000000000000000" pitchFamily="2" charset="2"/>
              <a:buChar char="§"/>
            </a:pPr>
            <a:endParaRPr lang="en-US">
              <a:solidFill>
                <a:schemeClr val="tx2">
                  <a:lumMod val="75000"/>
                  <a:lumOff val="25000"/>
                </a:schemeClr>
              </a:solidFill>
            </a:endParaRPr>
          </a:p>
          <a:p>
            <a:pPr marL="285750" indent="-285750">
              <a:buFont typeface="Wingdings" panose="05000000000000000000" pitchFamily="2" charset="2"/>
              <a:buChar char="§"/>
            </a:pPr>
            <a:r>
              <a:rPr lang="en-US">
                <a:solidFill>
                  <a:schemeClr val="tx2">
                    <a:lumMod val="75000"/>
                    <a:lumOff val="25000"/>
                  </a:schemeClr>
                </a:solidFill>
              </a:rPr>
              <a:t>To ensure providers can sustain payroll processes in instances where claims reimbursement is delayed, providers are required to have and maintain a business line of credit equal to three (3) months operating costs.</a:t>
            </a:r>
          </a:p>
        </p:txBody>
      </p:sp>
      <p:sp>
        <p:nvSpPr>
          <p:cNvPr id="6" name="TextBox 5">
            <a:extLst>
              <a:ext uri="{FF2B5EF4-FFF2-40B4-BE49-F238E27FC236}">
                <a16:creationId xmlns:a16="http://schemas.microsoft.com/office/drawing/2014/main" id="{72F97C58-232A-2719-A102-A5823DC746E6}"/>
              </a:ext>
            </a:extLst>
          </p:cNvPr>
          <p:cNvSpPr txBox="1"/>
          <p:nvPr/>
        </p:nvSpPr>
        <p:spPr>
          <a:xfrm>
            <a:off x="1219201" y="5752468"/>
            <a:ext cx="9753599" cy="646331"/>
          </a:xfrm>
          <a:prstGeom prst="rect">
            <a:avLst/>
          </a:prstGeom>
          <a:noFill/>
        </p:spPr>
        <p:txBody>
          <a:bodyPr wrap="square" rtlCol="0">
            <a:spAutoFit/>
          </a:bodyPr>
          <a:lstStyle/>
          <a:p>
            <a:pPr algn="ctr"/>
            <a:r>
              <a:rPr lang="en-US" i="1">
                <a:solidFill>
                  <a:schemeClr val="tx2">
                    <a:lumMod val="75000"/>
                    <a:lumOff val="25000"/>
                  </a:schemeClr>
                </a:solidFill>
              </a:rPr>
              <a:t>Any questions about your payroll responsibilities as an employer, please call the U.S. Department of Labor at 601-965-4347.</a:t>
            </a:r>
          </a:p>
        </p:txBody>
      </p:sp>
      <p:pic>
        <p:nvPicPr>
          <p:cNvPr id="9" name="Picture 2">
            <a:extLst>
              <a:ext uri="{FF2B5EF4-FFF2-40B4-BE49-F238E27FC236}">
                <a16:creationId xmlns:a16="http://schemas.microsoft.com/office/drawing/2014/main" id="{CC303E57-9377-B0EB-FA79-ACE4D8E2A4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 y="17617"/>
            <a:ext cx="1202054" cy="1192393"/>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9">
            <a:extLst>
              <a:ext uri="{FF2B5EF4-FFF2-40B4-BE49-F238E27FC236}">
                <a16:creationId xmlns:a16="http://schemas.microsoft.com/office/drawing/2014/main" id="{2130F313-3D1C-F1CF-9990-DE86307F6252}"/>
              </a:ext>
            </a:extLst>
          </p:cNvPr>
          <p:cNvSpPr>
            <a:spLocks noGrp="1"/>
          </p:cNvSpPr>
          <p:nvPr>
            <p:ph type="sldNum" sz="quarter" idx="12"/>
          </p:nvPr>
        </p:nvSpPr>
        <p:spPr/>
        <p:txBody>
          <a:bodyPr/>
          <a:lstStyle/>
          <a:p>
            <a:fld id="{48FD3572-B86B-4083-B953-5D27BE9E57C8}" type="slidenum">
              <a:rPr lang="en-US" smtClean="0"/>
              <a:t>77</a:t>
            </a:fld>
            <a:endParaRPr lang="en-US"/>
          </a:p>
        </p:txBody>
      </p:sp>
    </p:spTree>
    <p:extLst>
      <p:ext uri="{BB962C8B-B14F-4D97-AF65-F5344CB8AC3E}">
        <p14:creationId xmlns:p14="http://schemas.microsoft.com/office/powerpoint/2010/main" val="1701092868"/>
      </p:ext>
    </p:extLst>
  </p:cSld>
  <p:clrMapOvr>
    <a:masterClrMapping/>
  </p:clrMapOvr>
  <p:transition spd="slow">
    <p:push dir="u"/>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028C45-9761-1487-FC96-0DC7BB54EA93}"/>
              </a:ext>
            </a:extLst>
          </p:cNvPr>
          <p:cNvSpPr>
            <a:spLocks noGrp="1"/>
          </p:cNvSpPr>
          <p:nvPr>
            <p:ph type="dt" sz="half" idx="10"/>
          </p:nvPr>
        </p:nvSpPr>
        <p:spPr/>
        <p:txBody>
          <a:bodyPr/>
          <a:lstStyle/>
          <a:p>
            <a:r>
              <a:rPr lang="en-US"/>
              <a:t>7/21/2026</a:t>
            </a:r>
          </a:p>
        </p:txBody>
      </p:sp>
      <p:sp>
        <p:nvSpPr>
          <p:cNvPr id="4" name="TextBox 3">
            <a:extLst>
              <a:ext uri="{FF2B5EF4-FFF2-40B4-BE49-F238E27FC236}">
                <a16:creationId xmlns:a16="http://schemas.microsoft.com/office/drawing/2014/main" id="{C8D52BA9-035A-E54B-B847-F997C5D1972B}"/>
              </a:ext>
            </a:extLst>
          </p:cNvPr>
          <p:cNvSpPr txBox="1"/>
          <p:nvPr/>
        </p:nvSpPr>
        <p:spPr>
          <a:xfrm>
            <a:off x="380998" y="1350768"/>
            <a:ext cx="6822441" cy="2862322"/>
          </a:xfrm>
          <a:prstGeom prst="rect">
            <a:avLst/>
          </a:prstGeom>
          <a:noFill/>
        </p:spPr>
        <p:txBody>
          <a:bodyPr wrap="square" rtlCol="0">
            <a:spAutoFit/>
          </a:bodyPr>
          <a:lstStyle/>
          <a:p>
            <a:r>
              <a:rPr lang="en-US">
                <a:solidFill>
                  <a:schemeClr val="tx2">
                    <a:lumMod val="75000"/>
                    <a:lumOff val="25000"/>
                  </a:schemeClr>
                </a:solidFill>
              </a:rPr>
              <a:t>Providers must report any suspected instances of Fraud, Waste, or Abuse. This includes suspected or confirmed actions by employees of the provider agency. Every dollar lost to the misuse of Medicaid benefits, is one less dollar available to fund programs providing essential medical services for vulnerable Mississippians. If we do not work together to help stop fraud and abuse, the system might not be available for those whom the program was created to help. There are multiple ways to report, which can be found at the following link: </a:t>
            </a:r>
            <a:r>
              <a:rPr lang="en-US" b="1" u="sng">
                <a:solidFill>
                  <a:srgbClr val="7E9DEA"/>
                </a:solidFill>
                <a:cs typeface="Arial"/>
              </a:rPr>
              <a:t>https://medicaid.ms.gov/contact/report-fraud-and-abuse/</a:t>
            </a:r>
          </a:p>
        </p:txBody>
      </p:sp>
      <p:sp>
        <p:nvSpPr>
          <p:cNvPr id="5" name="TextBox 4">
            <a:extLst>
              <a:ext uri="{FF2B5EF4-FFF2-40B4-BE49-F238E27FC236}">
                <a16:creationId xmlns:a16="http://schemas.microsoft.com/office/drawing/2014/main" id="{5F7D6BDC-6960-A49A-E757-9D0918C7F409}"/>
              </a:ext>
            </a:extLst>
          </p:cNvPr>
          <p:cNvSpPr txBox="1"/>
          <p:nvPr/>
        </p:nvSpPr>
        <p:spPr>
          <a:xfrm>
            <a:off x="402066" y="4334502"/>
            <a:ext cx="6801373" cy="1754326"/>
          </a:xfrm>
          <a:prstGeom prst="rect">
            <a:avLst/>
          </a:prstGeom>
          <a:noFill/>
        </p:spPr>
        <p:txBody>
          <a:bodyPr wrap="square" rtlCol="0">
            <a:spAutoFit/>
          </a:bodyPr>
          <a:lstStyle/>
          <a:p>
            <a:r>
              <a:rPr lang="en-US">
                <a:solidFill>
                  <a:schemeClr val="tx2">
                    <a:lumMod val="75000"/>
                    <a:lumOff val="25000"/>
                  </a:schemeClr>
                </a:solidFill>
              </a:rPr>
              <a:t>To access educational booklets, fact sheets and provider checklist resources and tools which promote efforts to prevent Medicaid fraud, waste and improper payments, visit the </a:t>
            </a:r>
            <a:r>
              <a:rPr lang="en-US" b="1" u="sng">
                <a:solidFill>
                  <a:srgbClr val="7E9DEA"/>
                </a:solidFill>
                <a:cs typeface="Arial"/>
                <a:hlinkClick r:id="rId3">
                  <a:extLst>
                    <a:ext uri="{A12FA001-AC4F-418D-AE19-62706E023703}">
                      <ahyp:hlinkClr xmlns:ahyp="http://schemas.microsoft.com/office/drawing/2018/hyperlinkcolor" val="tx"/>
                    </a:ext>
                  </a:extLst>
                </a:hlinkClick>
              </a:rPr>
              <a:t>https://www.cms.gov/medicare/medicaid-coordination/states/education </a:t>
            </a:r>
            <a:r>
              <a:rPr lang="en-US">
                <a:solidFill>
                  <a:schemeClr val="tx2">
                    <a:lumMod val="75000"/>
                    <a:lumOff val="25000"/>
                  </a:schemeClr>
                </a:solidFill>
              </a:rPr>
              <a:t>on the Centers for Medicare and Medicaid Services website.</a:t>
            </a:r>
          </a:p>
        </p:txBody>
      </p:sp>
      <p:sp>
        <p:nvSpPr>
          <p:cNvPr id="6" name="TextBox 5">
            <a:extLst>
              <a:ext uri="{FF2B5EF4-FFF2-40B4-BE49-F238E27FC236}">
                <a16:creationId xmlns:a16="http://schemas.microsoft.com/office/drawing/2014/main" id="{8BC7A5E6-DA26-7914-92F7-B467E8A7910B}"/>
              </a:ext>
            </a:extLst>
          </p:cNvPr>
          <p:cNvSpPr txBox="1"/>
          <p:nvPr/>
        </p:nvSpPr>
        <p:spPr>
          <a:xfrm>
            <a:off x="1611919" y="342885"/>
            <a:ext cx="8968161" cy="707886"/>
          </a:xfrm>
          <a:prstGeom prst="rect">
            <a:avLst/>
          </a:prstGeom>
          <a:noFill/>
        </p:spPr>
        <p:txBody>
          <a:bodyPr wrap="none" rtlCol="0">
            <a:spAutoFit/>
            <a:scene3d>
              <a:camera prst="orthographicFront"/>
              <a:lightRig rig="threePt" dir="t"/>
            </a:scene3d>
            <a:sp3d extrusionH="57150">
              <a:bevelT w="38100" h="38100"/>
            </a:sp3d>
          </a:bodyPr>
          <a:lstStyle/>
          <a:p>
            <a:pPr algn="ctr"/>
            <a:r>
              <a:rPr lang="en-US" sz="4000" b="1">
                <a:solidFill>
                  <a:srgbClr val="88A8F8"/>
                </a:solidFill>
              </a:rPr>
              <a:t>Reporting Fraud, Waste, and/or Abuse</a:t>
            </a:r>
          </a:p>
        </p:txBody>
      </p:sp>
      <p:pic>
        <p:nvPicPr>
          <p:cNvPr id="7" name="Picture 2">
            <a:extLst>
              <a:ext uri="{FF2B5EF4-FFF2-40B4-BE49-F238E27FC236}">
                <a16:creationId xmlns:a16="http://schemas.microsoft.com/office/drawing/2014/main" id="{4315B2C2-FE2E-7D42-A39A-92488B8FAA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6" y="17617"/>
            <a:ext cx="1202054" cy="119239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89534DCD-3933-8755-3BDE-9C3251876C00}"/>
              </a:ext>
            </a:extLst>
          </p:cNvPr>
          <p:cNvPicPr>
            <a:picLocks noChangeAspect="1"/>
          </p:cNvPicPr>
          <p:nvPr/>
        </p:nvPicPr>
        <p:blipFill>
          <a:blip r:embed="rId5"/>
          <a:stretch>
            <a:fillRect/>
          </a:stretch>
        </p:blipFill>
        <p:spPr>
          <a:xfrm>
            <a:off x="7630160" y="1442720"/>
            <a:ext cx="4040203" cy="4381509"/>
          </a:xfrm>
          <a:prstGeom prst="rect">
            <a:avLst/>
          </a:prstGeom>
        </p:spPr>
      </p:pic>
      <p:sp>
        <p:nvSpPr>
          <p:cNvPr id="8" name="Slide Number Placeholder 7">
            <a:extLst>
              <a:ext uri="{FF2B5EF4-FFF2-40B4-BE49-F238E27FC236}">
                <a16:creationId xmlns:a16="http://schemas.microsoft.com/office/drawing/2014/main" id="{56C7868B-EC2A-C788-ECA5-EB43E0767DFC}"/>
              </a:ext>
            </a:extLst>
          </p:cNvPr>
          <p:cNvSpPr>
            <a:spLocks noGrp="1"/>
          </p:cNvSpPr>
          <p:nvPr>
            <p:ph type="sldNum" sz="quarter" idx="12"/>
          </p:nvPr>
        </p:nvSpPr>
        <p:spPr/>
        <p:txBody>
          <a:bodyPr/>
          <a:lstStyle/>
          <a:p>
            <a:fld id="{48FD3572-B86B-4083-B953-5D27BE9E57C8}" type="slidenum">
              <a:rPr lang="en-US" smtClean="0"/>
              <a:t>78</a:t>
            </a:fld>
            <a:endParaRPr lang="en-US"/>
          </a:p>
        </p:txBody>
      </p:sp>
      <p:pic>
        <p:nvPicPr>
          <p:cNvPr id="3" name="More Info">
            <a:extLst>
              <a:ext uri="{FF2B5EF4-FFF2-40B4-BE49-F238E27FC236}">
                <a16:creationId xmlns:a16="http://schemas.microsoft.com/office/drawing/2014/main" id="{C0941D75-B07F-CBAC-AD33-BB62314F125E}"/>
              </a:ext>
            </a:extLst>
          </p:cNvPr>
          <p:cNvPicPr>
            <a:picLocks noChangeAspect="1"/>
          </p:cNvPicPr>
          <p:nvPr/>
        </p:nvPicPr>
        <p:blipFill>
          <a:blip r:embed="rId6"/>
          <a:srcRect l="30498" t="33881" r="685" b="12"/>
          <a:stretch>
            <a:fillRect/>
          </a:stretch>
        </p:blipFill>
        <p:spPr>
          <a:xfrm>
            <a:off x="10530840" y="42888"/>
            <a:ext cx="1645920" cy="884530"/>
          </a:xfrm>
          <a:prstGeom prst="rect">
            <a:avLst/>
          </a:prstGeom>
        </p:spPr>
      </p:pic>
      <p:sp>
        <p:nvSpPr>
          <p:cNvPr id="10" name="Rectangle: Rounded Corners 9">
            <a:extLst>
              <a:ext uri="{FF2B5EF4-FFF2-40B4-BE49-F238E27FC236}">
                <a16:creationId xmlns:a16="http://schemas.microsoft.com/office/drawing/2014/main" id="{26E2AFE4-5BB2-49D7-38FE-1822530C49BB}"/>
              </a:ext>
            </a:extLst>
          </p:cNvPr>
          <p:cNvSpPr/>
          <p:nvPr/>
        </p:nvSpPr>
        <p:spPr>
          <a:xfrm>
            <a:off x="838200" y="1846048"/>
            <a:ext cx="10972802" cy="3574851"/>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All providers must report any suspected instances of Fraud, Waste, or Abuse.  </a:t>
            </a:r>
          </a:p>
          <a:p>
            <a:r>
              <a:rPr lang="en-US"/>
              <a:t>Types of Provider Fraud Billing for services not rendered:</a:t>
            </a:r>
          </a:p>
          <a:p>
            <a:pPr>
              <a:buFont typeface="Wingdings" panose="05000000000000000000" pitchFamily="2" charset="2"/>
              <a:buChar char="Ø"/>
            </a:pPr>
            <a:r>
              <a:rPr lang="en-US"/>
              <a:t>Inappropriate or lack of documentation to support services billed</a:t>
            </a:r>
          </a:p>
          <a:p>
            <a:pPr>
              <a:buFont typeface="Wingdings" panose="05000000000000000000" pitchFamily="2" charset="2"/>
              <a:buChar char="Ø"/>
            </a:pPr>
            <a:r>
              <a:rPr lang="en-US"/>
              <a:t>Quality of care issues that fail to meet professionally recognized health care standards</a:t>
            </a:r>
          </a:p>
          <a:p>
            <a:pPr>
              <a:buFont typeface="Wingdings" panose="05000000000000000000" pitchFamily="2" charset="2"/>
              <a:buChar char="Ø"/>
            </a:pPr>
            <a:r>
              <a:rPr lang="en-US"/>
              <a:t>Falsifying certificates of medical necessity, plans of treatment, and medical records to justify payment</a:t>
            </a:r>
          </a:p>
          <a:p>
            <a:pPr>
              <a:buFont typeface="Wingdings" panose="05000000000000000000" pitchFamily="2" charset="2"/>
              <a:buChar char="Ø"/>
            </a:pPr>
            <a:r>
              <a:rPr lang="en-US"/>
              <a:t>Soliciting or receiving kickbacks</a:t>
            </a:r>
          </a:p>
          <a:p>
            <a:pPr>
              <a:buFont typeface="Wingdings" panose="05000000000000000000" pitchFamily="2" charset="2"/>
              <a:buChar char="Ø"/>
            </a:pPr>
            <a:r>
              <a:rPr lang="en-US"/>
              <a:t>Violating Medicaid policies, procedures, rules, regulations, and/or statutes</a:t>
            </a:r>
          </a:p>
          <a:p>
            <a:endParaRPr lang="en-US">
              <a:latin typeface="+mj-lt"/>
            </a:endParaRPr>
          </a:p>
        </p:txBody>
      </p:sp>
    </p:spTree>
    <p:extLst>
      <p:ext uri="{BB962C8B-B14F-4D97-AF65-F5344CB8AC3E}">
        <p14:creationId xmlns:p14="http://schemas.microsoft.com/office/powerpoint/2010/main" val="251205097"/>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10" grpId="0" animBg="1"/>
      <p:bldP spid="10" grpId="1"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C86372-6B7D-E9B7-8B37-A1D1EEB4221C}"/>
              </a:ext>
            </a:extLst>
          </p:cNvPr>
          <p:cNvSpPr txBox="1"/>
          <p:nvPr/>
        </p:nvSpPr>
        <p:spPr>
          <a:xfrm>
            <a:off x="475423" y="330772"/>
            <a:ext cx="11241154" cy="646331"/>
          </a:xfrm>
          <a:prstGeom prst="rect">
            <a:avLst/>
          </a:prstGeom>
          <a:noFill/>
        </p:spPr>
        <p:txBody>
          <a:bodyPr wrap="none" rtlCol="0">
            <a:spAutoFit/>
            <a:scene3d>
              <a:camera prst="orthographicFront"/>
              <a:lightRig rig="threePt" dir="t"/>
            </a:scene3d>
            <a:sp3d extrusionH="57150">
              <a:bevelT w="38100" h="38100"/>
            </a:sp3d>
          </a:bodyPr>
          <a:lstStyle/>
          <a:p>
            <a:r>
              <a:rPr lang="en-US" sz="3600" b="1">
                <a:solidFill>
                  <a:srgbClr val="88A8F8"/>
                </a:solidFill>
              </a:rPr>
              <a:t>Mississippi Planning &amp; Development Districts (PDDs)</a:t>
            </a:r>
          </a:p>
        </p:txBody>
      </p:sp>
      <p:pic>
        <p:nvPicPr>
          <p:cNvPr id="7" name="Picture 6">
            <a:extLst>
              <a:ext uri="{FF2B5EF4-FFF2-40B4-BE49-F238E27FC236}">
                <a16:creationId xmlns:a16="http://schemas.microsoft.com/office/drawing/2014/main" id="{B85F7DEC-87B5-A3CB-80BE-40AD1F43CBA7}"/>
              </a:ext>
            </a:extLst>
          </p:cNvPr>
          <p:cNvPicPr>
            <a:picLocks noChangeAspect="1"/>
          </p:cNvPicPr>
          <p:nvPr/>
        </p:nvPicPr>
        <p:blipFill>
          <a:blip r:embed="rId3"/>
          <a:stretch>
            <a:fillRect/>
          </a:stretch>
        </p:blipFill>
        <p:spPr>
          <a:xfrm>
            <a:off x="951331" y="1115964"/>
            <a:ext cx="1820444" cy="1285020"/>
          </a:xfrm>
          <a:prstGeom prst="rect">
            <a:avLst/>
          </a:prstGeom>
        </p:spPr>
      </p:pic>
      <p:pic>
        <p:nvPicPr>
          <p:cNvPr id="8" name="Picture 7">
            <a:extLst>
              <a:ext uri="{FF2B5EF4-FFF2-40B4-BE49-F238E27FC236}">
                <a16:creationId xmlns:a16="http://schemas.microsoft.com/office/drawing/2014/main" id="{9512695C-51F4-10E9-77BA-0DC7F241FDD9}"/>
              </a:ext>
            </a:extLst>
          </p:cNvPr>
          <p:cNvPicPr>
            <a:picLocks noChangeAspect="1"/>
          </p:cNvPicPr>
          <p:nvPr/>
        </p:nvPicPr>
        <p:blipFill>
          <a:blip r:embed="rId4"/>
          <a:stretch>
            <a:fillRect/>
          </a:stretch>
        </p:blipFill>
        <p:spPr>
          <a:xfrm>
            <a:off x="5093617" y="1246113"/>
            <a:ext cx="1810003" cy="924054"/>
          </a:xfrm>
          <a:prstGeom prst="rect">
            <a:avLst/>
          </a:prstGeom>
        </p:spPr>
      </p:pic>
      <p:pic>
        <p:nvPicPr>
          <p:cNvPr id="9" name="Picture 8">
            <a:extLst>
              <a:ext uri="{FF2B5EF4-FFF2-40B4-BE49-F238E27FC236}">
                <a16:creationId xmlns:a16="http://schemas.microsoft.com/office/drawing/2014/main" id="{A553B062-0700-CDED-5EBB-BA3F508C2A51}"/>
              </a:ext>
            </a:extLst>
          </p:cNvPr>
          <p:cNvPicPr>
            <a:picLocks noChangeAspect="1"/>
          </p:cNvPicPr>
          <p:nvPr/>
        </p:nvPicPr>
        <p:blipFill>
          <a:blip r:embed="rId5"/>
          <a:stretch>
            <a:fillRect/>
          </a:stretch>
        </p:blipFill>
        <p:spPr>
          <a:xfrm>
            <a:off x="8532665" y="1338156"/>
            <a:ext cx="3086531" cy="962159"/>
          </a:xfrm>
          <a:prstGeom prst="rect">
            <a:avLst/>
          </a:prstGeom>
        </p:spPr>
      </p:pic>
      <p:graphicFrame>
        <p:nvGraphicFramePr>
          <p:cNvPr id="10" name="Diagram 9">
            <a:extLst>
              <a:ext uri="{FF2B5EF4-FFF2-40B4-BE49-F238E27FC236}">
                <a16:creationId xmlns:a16="http://schemas.microsoft.com/office/drawing/2014/main" id="{463BC8DE-29F4-B5EA-BCF3-51805E6DCD75}"/>
              </a:ext>
            </a:extLst>
          </p:cNvPr>
          <p:cNvGraphicFramePr/>
          <p:nvPr>
            <p:extLst>
              <p:ext uri="{D42A27DB-BD31-4B8C-83A1-F6EECF244321}">
                <p14:modId xmlns:p14="http://schemas.microsoft.com/office/powerpoint/2010/main" val="4289884560"/>
              </p:ext>
            </p:extLst>
          </p:nvPr>
        </p:nvGraphicFramePr>
        <p:xfrm>
          <a:off x="189021" y="2300315"/>
          <a:ext cx="11813958" cy="422112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Date Placeholder 3">
            <a:extLst>
              <a:ext uri="{FF2B5EF4-FFF2-40B4-BE49-F238E27FC236}">
                <a16:creationId xmlns:a16="http://schemas.microsoft.com/office/drawing/2014/main" id="{CF28BDE6-E449-FFFF-D4F3-4FA2879996D7}"/>
              </a:ext>
            </a:extLst>
          </p:cNvPr>
          <p:cNvSpPr>
            <a:spLocks noGrp="1"/>
          </p:cNvSpPr>
          <p:nvPr>
            <p:ph type="dt" sz="half" idx="10"/>
          </p:nvPr>
        </p:nvSpPr>
        <p:spPr/>
        <p:txBody>
          <a:bodyPr/>
          <a:lstStyle/>
          <a:p>
            <a:r>
              <a:rPr lang="en-US"/>
              <a:t>7/21/2026</a:t>
            </a:r>
          </a:p>
        </p:txBody>
      </p:sp>
      <p:sp>
        <p:nvSpPr>
          <p:cNvPr id="5" name="Slide Number Placeholder 4">
            <a:extLst>
              <a:ext uri="{FF2B5EF4-FFF2-40B4-BE49-F238E27FC236}">
                <a16:creationId xmlns:a16="http://schemas.microsoft.com/office/drawing/2014/main" id="{12095FB2-C8E3-D0BA-1F7E-AA534A2A2291}"/>
              </a:ext>
            </a:extLst>
          </p:cNvPr>
          <p:cNvSpPr>
            <a:spLocks noGrp="1"/>
          </p:cNvSpPr>
          <p:nvPr>
            <p:ph type="sldNum" sz="quarter" idx="12"/>
          </p:nvPr>
        </p:nvSpPr>
        <p:spPr/>
        <p:txBody>
          <a:bodyPr/>
          <a:lstStyle/>
          <a:p>
            <a:fld id="{48FD3572-B86B-4083-B953-5D27BE9E57C8}" type="slidenum">
              <a:rPr lang="en-US" smtClean="0"/>
              <a:t>79</a:t>
            </a:fld>
            <a:endParaRPr lang="en-US"/>
          </a:p>
        </p:txBody>
      </p:sp>
    </p:spTree>
    <p:extLst>
      <p:ext uri="{BB962C8B-B14F-4D97-AF65-F5344CB8AC3E}">
        <p14:creationId xmlns:p14="http://schemas.microsoft.com/office/powerpoint/2010/main" val="3842514690"/>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EDA76-73B2-7243-DD39-C69843E10202}"/>
            </a:ext>
          </a:extLst>
        </p:cNvPr>
        <p:cNvGrpSpPr/>
        <p:nvPr/>
      </p:nvGrpSpPr>
      <p:grpSpPr>
        <a:xfrm>
          <a:off x="0" y="0"/>
          <a:ext cx="0" cy="0"/>
          <a:chOff x="0" y="0"/>
          <a:chExt cx="0" cy="0"/>
        </a:xfrm>
      </p:grpSpPr>
      <p:sp>
        <p:nvSpPr>
          <p:cNvPr id="22" name="Freeform: Shape 21">
            <a:extLst>
              <a:ext uri="{FF2B5EF4-FFF2-40B4-BE49-F238E27FC236}">
                <a16:creationId xmlns:a16="http://schemas.microsoft.com/office/drawing/2014/main" id="{E8C60F50-2336-CC20-5D03-4470EDD67D8F}"/>
              </a:ext>
            </a:extLst>
          </p:cNvPr>
          <p:cNvSpPr/>
          <p:nvPr/>
        </p:nvSpPr>
        <p:spPr>
          <a:xfrm>
            <a:off x="8450145" y="2209844"/>
            <a:ext cx="3187457" cy="1930211"/>
          </a:xfrm>
          <a:custGeom>
            <a:avLst/>
            <a:gdLst>
              <a:gd name="connsiteX0" fmla="*/ 0 w 2957512"/>
              <a:gd name="connsiteY0" fmla="*/ 187802 h 1878020"/>
              <a:gd name="connsiteX1" fmla="*/ 187802 w 2957512"/>
              <a:gd name="connsiteY1" fmla="*/ 0 h 1878020"/>
              <a:gd name="connsiteX2" fmla="*/ 2769710 w 2957512"/>
              <a:gd name="connsiteY2" fmla="*/ 0 h 1878020"/>
              <a:gd name="connsiteX3" fmla="*/ 2957512 w 2957512"/>
              <a:gd name="connsiteY3" fmla="*/ 187802 h 1878020"/>
              <a:gd name="connsiteX4" fmla="*/ 2957512 w 2957512"/>
              <a:gd name="connsiteY4" fmla="*/ 1690218 h 1878020"/>
              <a:gd name="connsiteX5" fmla="*/ 2769710 w 2957512"/>
              <a:gd name="connsiteY5" fmla="*/ 1878020 h 1878020"/>
              <a:gd name="connsiteX6" fmla="*/ 187802 w 2957512"/>
              <a:gd name="connsiteY6" fmla="*/ 1878020 h 1878020"/>
              <a:gd name="connsiteX7" fmla="*/ 0 w 2957512"/>
              <a:gd name="connsiteY7" fmla="*/ 1690218 h 1878020"/>
              <a:gd name="connsiteX8" fmla="*/ 0 w 2957512"/>
              <a:gd name="connsiteY8" fmla="*/ 187802 h 187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7512" h="1878020">
                <a:moveTo>
                  <a:pt x="0" y="187802"/>
                </a:moveTo>
                <a:cubicBezTo>
                  <a:pt x="0" y="84082"/>
                  <a:pt x="84082" y="0"/>
                  <a:pt x="187802" y="0"/>
                </a:cubicBezTo>
                <a:lnTo>
                  <a:pt x="2769710" y="0"/>
                </a:lnTo>
                <a:cubicBezTo>
                  <a:pt x="2873430" y="0"/>
                  <a:pt x="2957512" y="84082"/>
                  <a:pt x="2957512" y="187802"/>
                </a:cubicBezTo>
                <a:lnTo>
                  <a:pt x="2957512" y="1690218"/>
                </a:lnTo>
                <a:cubicBezTo>
                  <a:pt x="2957512" y="1793938"/>
                  <a:pt x="2873430" y="1878020"/>
                  <a:pt x="2769710" y="1878020"/>
                </a:cubicBezTo>
                <a:lnTo>
                  <a:pt x="187802" y="1878020"/>
                </a:lnTo>
                <a:cubicBezTo>
                  <a:pt x="84082" y="1878020"/>
                  <a:pt x="0" y="1793938"/>
                  <a:pt x="0" y="1690218"/>
                </a:cubicBezTo>
                <a:lnTo>
                  <a:pt x="0" y="187802"/>
                </a:lnTo>
                <a:close/>
              </a:path>
            </a:pathLst>
          </a:custGeom>
          <a:solidFill>
            <a:schemeClr val="accent4">
              <a:lumMod val="20000"/>
              <a:lumOff val="80000"/>
              <a:alpha val="90000"/>
            </a:schemeClr>
          </a:solidFill>
          <a:ln>
            <a:noFill/>
          </a:ln>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38825" tIns="138825" rIns="138825" bIns="138825" numCol="1" spcCol="1270" anchor="ctr" anchorCtr="0">
            <a:noAutofit/>
          </a:bodyPr>
          <a:lstStyle/>
          <a:p>
            <a:pPr marL="0" lvl="0" indent="0" algn="ctr" defTabSz="977900">
              <a:lnSpc>
                <a:spcPct val="90000"/>
              </a:lnSpc>
              <a:spcBef>
                <a:spcPct val="0"/>
              </a:spcBef>
              <a:spcAft>
                <a:spcPct val="35000"/>
              </a:spcAft>
              <a:buNone/>
            </a:pPr>
            <a:endParaRPr lang="en-US" sz="2200" b="1" kern="1200"/>
          </a:p>
        </p:txBody>
      </p:sp>
      <p:sp>
        <p:nvSpPr>
          <p:cNvPr id="20" name="Freeform: Shape 19">
            <a:extLst>
              <a:ext uri="{FF2B5EF4-FFF2-40B4-BE49-F238E27FC236}">
                <a16:creationId xmlns:a16="http://schemas.microsoft.com/office/drawing/2014/main" id="{7E9B7FF3-2C58-DAF9-8AA7-D18996AF5770}"/>
              </a:ext>
            </a:extLst>
          </p:cNvPr>
          <p:cNvSpPr/>
          <p:nvPr/>
        </p:nvSpPr>
        <p:spPr>
          <a:xfrm>
            <a:off x="3858102" y="2209928"/>
            <a:ext cx="4053840" cy="1883424"/>
          </a:xfrm>
          <a:custGeom>
            <a:avLst/>
            <a:gdLst>
              <a:gd name="connsiteX0" fmla="*/ 0 w 2957512"/>
              <a:gd name="connsiteY0" fmla="*/ 187802 h 1878020"/>
              <a:gd name="connsiteX1" fmla="*/ 187802 w 2957512"/>
              <a:gd name="connsiteY1" fmla="*/ 0 h 1878020"/>
              <a:gd name="connsiteX2" fmla="*/ 2769710 w 2957512"/>
              <a:gd name="connsiteY2" fmla="*/ 0 h 1878020"/>
              <a:gd name="connsiteX3" fmla="*/ 2957512 w 2957512"/>
              <a:gd name="connsiteY3" fmla="*/ 187802 h 1878020"/>
              <a:gd name="connsiteX4" fmla="*/ 2957512 w 2957512"/>
              <a:gd name="connsiteY4" fmla="*/ 1690218 h 1878020"/>
              <a:gd name="connsiteX5" fmla="*/ 2769710 w 2957512"/>
              <a:gd name="connsiteY5" fmla="*/ 1878020 h 1878020"/>
              <a:gd name="connsiteX6" fmla="*/ 187802 w 2957512"/>
              <a:gd name="connsiteY6" fmla="*/ 1878020 h 1878020"/>
              <a:gd name="connsiteX7" fmla="*/ 0 w 2957512"/>
              <a:gd name="connsiteY7" fmla="*/ 1690218 h 1878020"/>
              <a:gd name="connsiteX8" fmla="*/ 0 w 2957512"/>
              <a:gd name="connsiteY8" fmla="*/ 187802 h 187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7512" h="1878020">
                <a:moveTo>
                  <a:pt x="0" y="187802"/>
                </a:moveTo>
                <a:cubicBezTo>
                  <a:pt x="0" y="84082"/>
                  <a:pt x="84082" y="0"/>
                  <a:pt x="187802" y="0"/>
                </a:cubicBezTo>
                <a:lnTo>
                  <a:pt x="2769710" y="0"/>
                </a:lnTo>
                <a:cubicBezTo>
                  <a:pt x="2873430" y="0"/>
                  <a:pt x="2957512" y="84082"/>
                  <a:pt x="2957512" y="187802"/>
                </a:cubicBezTo>
                <a:lnTo>
                  <a:pt x="2957512" y="1690218"/>
                </a:lnTo>
                <a:cubicBezTo>
                  <a:pt x="2957512" y="1793938"/>
                  <a:pt x="2873430" y="1878020"/>
                  <a:pt x="2769710" y="1878020"/>
                </a:cubicBezTo>
                <a:lnTo>
                  <a:pt x="187802" y="1878020"/>
                </a:lnTo>
                <a:cubicBezTo>
                  <a:pt x="84082" y="1878020"/>
                  <a:pt x="0" y="1793938"/>
                  <a:pt x="0" y="1690218"/>
                </a:cubicBezTo>
                <a:lnTo>
                  <a:pt x="0" y="187802"/>
                </a:lnTo>
                <a:close/>
              </a:path>
            </a:pathLst>
          </a:custGeom>
          <a:solidFill>
            <a:schemeClr val="accent4">
              <a:lumMod val="20000"/>
              <a:lumOff val="80000"/>
              <a:alpha val="90000"/>
            </a:schemeClr>
          </a:solidFill>
          <a:ln>
            <a:noFill/>
          </a:ln>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38825" tIns="138825" rIns="138825" bIns="138825" numCol="1" spcCol="1270" anchor="ctr" anchorCtr="0">
            <a:noAutofit/>
          </a:bodyPr>
          <a:lstStyle/>
          <a:p>
            <a:pPr marL="0" lvl="0" indent="0" algn="ctr" defTabSz="977900">
              <a:lnSpc>
                <a:spcPct val="90000"/>
              </a:lnSpc>
              <a:spcBef>
                <a:spcPct val="0"/>
              </a:spcBef>
              <a:spcAft>
                <a:spcPct val="35000"/>
              </a:spcAft>
              <a:buNone/>
            </a:pPr>
            <a:endParaRPr lang="en-US" sz="2200" b="1" kern="1200"/>
          </a:p>
        </p:txBody>
      </p:sp>
      <p:sp>
        <p:nvSpPr>
          <p:cNvPr id="18" name="Freeform: Shape 17">
            <a:extLst>
              <a:ext uri="{FF2B5EF4-FFF2-40B4-BE49-F238E27FC236}">
                <a16:creationId xmlns:a16="http://schemas.microsoft.com/office/drawing/2014/main" id="{6E1B099D-C24D-BA1F-012A-C2D1F4B8F0C0}"/>
              </a:ext>
            </a:extLst>
          </p:cNvPr>
          <p:cNvSpPr/>
          <p:nvPr/>
        </p:nvSpPr>
        <p:spPr>
          <a:xfrm>
            <a:off x="306244" y="2209928"/>
            <a:ext cx="2744995" cy="1878020"/>
          </a:xfrm>
          <a:custGeom>
            <a:avLst/>
            <a:gdLst>
              <a:gd name="connsiteX0" fmla="*/ 0 w 2957512"/>
              <a:gd name="connsiteY0" fmla="*/ 187802 h 1878020"/>
              <a:gd name="connsiteX1" fmla="*/ 187802 w 2957512"/>
              <a:gd name="connsiteY1" fmla="*/ 0 h 1878020"/>
              <a:gd name="connsiteX2" fmla="*/ 2769710 w 2957512"/>
              <a:gd name="connsiteY2" fmla="*/ 0 h 1878020"/>
              <a:gd name="connsiteX3" fmla="*/ 2957512 w 2957512"/>
              <a:gd name="connsiteY3" fmla="*/ 187802 h 1878020"/>
              <a:gd name="connsiteX4" fmla="*/ 2957512 w 2957512"/>
              <a:gd name="connsiteY4" fmla="*/ 1690218 h 1878020"/>
              <a:gd name="connsiteX5" fmla="*/ 2769710 w 2957512"/>
              <a:gd name="connsiteY5" fmla="*/ 1878020 h 1878020"/>
              <a:gd name="connsiteX6" fmla="*/ 187802 w 2957512"/>
              <a:gd name="connsiteY6" fmla="*/ 1878020 h 1878020"/>
              <a:gd name="connsiteX7" fmla="*/ 0 w 2957512"/>
              <a:gd name="connsiteY7" fmla="*/ 1690218 h 1878020"/>
              <a:gd name="connsiteX8" fmla="*/ 0 w 2957512"/>
              <a:gd name="connsiteY8" fmla="*/ 187802 h 187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7512" h="1878020">
                <a:moveTo>
                  <a:pt x="0" y="187802"/>
                </a:moveTo>
                <a:cubicBezTo>
                  <a:pt x="0" y="84082"/>
                  <a:pt x="84082" y="0"/>
                  <a:pt x="187802" y="0"/>
                </a:cubicBezTo>
                <a:lnTo>
                  <a:pt x="2769710" y="0"/>
                </a:lnTo>
                <a:cubicBezTo>
                  <a:pt x="2873430" y="0"/>
                  <a:pt x="2957512" y="84082"/>
                  <a:pt x="2957512" y="187802"/>
                </a:cubicBezTo>
                <a:lnTo>
                  <a:pt x="2957512" y="1690218"/>
                </a:lnTo>
                <a:cubicBezTo>
                  <a:pt x="2957512" y="1793938"/>
                  <a:pt x="2873430" y="1878020"/>
                  <a:pt x="2769710" y="1878020"/>
                </a:cubicBezTo>
                <a:lnTo>
                  <a:pt x="187802" y="1878020"/>
                </a:lnTo>
                <a:cubicBezTo>
                  <a:pt x="84082" y="1878020"/>
                  <a:pt x="0" y="1793938"/>
                  <a:pt x="0" y="1690218"/>
                </a:cubicBezTo>
                <a:lnTo>
                  <a:pt x="0" y="187802"/>
                </a:lnTo>
                <a:close/>
              </a:path>
            </a:pathLst>
          </a:custGeom>
          <a:solidFill>
            <a:schemeClr val="accent4">
              <a:lumMod val="20000"/>
              <a:lumOff val="80000"/>
              <a:alpha val="90000"/>
            </a:schemeClr>
          </a:solidFill>
          <a:ln>
            <a:noFill/>
          </a:ln>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38825" tIns="138825" rIns="138825" bIns="138825" numCol="1" spcCol="1270" anchor="ctr" anchorCtr="0">
            <a:noAutofit/>
          </a:bodyPr>
          <a:lstStyle/>
          <a:p>
            <a:pPr marL="0" lvl="0" indent="0" algn="ctr" defTabSz="977900">
              <a:lnSpc>
                <a:spcPct val="90000"/>
              </a:lnSpc>
              <a:spcBef>
                <a:spcPct val="0"/>
              </a:spcBef>
              <a:spcAft>
                <a:spcPct val="35000"/>
              </a:spcAft>
              <a:buNone/>
            </a:pPr>
            <a:endParaRPr lang="en-US" sz="2200" b="1" kern="1200"/>
          </a:p>
        </p:txBody>
      </p:sp>
      <p:sp>
        <p:nvSpPr>
          <p:cNvPr id="16" name="Rectangle 15">
            <a:extLst>
              <a:ext uri="{FF2B5EF4-FFF2-40B4-BE49-F238E27FC236}">
                <a16:creationId xmlns:a16="http://schemas.microsoft.com/office/drawing/2014/main" id="{42A4273A-CDEB-7FD5-8DF5-686AA5E56714}"/>
              </a:ext>
            </a:extLst>
          </p:cNvPr>
          <p:cNvSpPr/>
          <p:nvPr/>
        </p:nvSpPr>
        <p:spPr>
          <a:xfrm>
            <a:off x="0" y="989111"/>
            <a:ext cx="12191999" cy="4351338"/>
          </a:xfrm>
          <a:prstGeom prst="rect">
            <a:avLst/>
          </a:prstGeom>
          <a:noFill/>
          <a:effectLst/>
        </p:spPr>
        <p:txBody>
          <a:bodyPr/>
          <a:lstStyle/>
          <a:p>
            <a:endParaRPr lang="en-US"/>
          </a:p>
        </p:txBody>
      </p:sp>
      <p:sp>
        <p:nvSpPr>
          <p:cNvPr id="17" name="Rectangle: Rounded Corners 16">
            <a:extLst>
              <a:ext uri="{FF2B5EF4-FFF2-40B4-BE49-F238E27FC236}">
                <a16:creationId xmlns:a16="http://schemas.microsoft.com/office/drawing/2014/main" id="{57BE2B50-CB06-50DF-79C8-7E267024A473}"/>
              </a:ext>
            </a:extLst>
          </p:cNvPr>
          <p:cNvSpPr/>
          <p:nvPr/>
        </p:nvSpPr>
        <p:spPr>
          <a:xfrm>
            <a:off x="781561" y="2501696"/>
            <a:ext cx="2818064" cy="2565162"/>
          </a:xfrm>
          <a:prstGeom prst="roundRect">
            <a:avLst>
              <a:gd name="adj" fmla="val 10000"/>
            </a:avLst>
          </a:prstGeom>
          <a:solidFill>
            <a:srgbClr val="169DCC"/>
          </a:solidFill>
          <a:scene3d>
            <a:camera prst="orthographicFront"/>
            <a:lightRig rig="threePt" dir="t"/>
          </a:scene3d>
          <a:sp3d>
            <a:bevelT/>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lIns="91440" tIns="45720" rIns="91440" bIns="45720" anchor="ctr"/>
          <a:lstStyle/>
          <a:p>
            <a:pPr lvl="0">
              <a:lnSpc>
                <a:spcPct val="100000"/>
              </a:lnSpc>
            </a:pPr>
            <a:r>
              <a:rPr lang="en-US" sz="2000" b="1"/>
              <a:t>The E&amp;D Waiver is administered and operated by the Division of Medicaid.</a:t>
            </a:r>
            <a:endParaRPr lang="en-US"/>
          </a:p>
        </p:txBody>
      </p:sp>
      <p:sp>
        <p:nvSpPr>
          <p:cNvPr id="19" name="Rectangle: Rounded Corners 18">
            <a:extLst>
              <a:ext uri="{FF2B5EF4-FFF2-40B4-BE49-F238E27FC236}">
                <a16:creationId xmlns:a16="http://schemas.microsoft.com/office/drawing/2014/main" id="{D4DB2FB3-A4FC-8384-617F-AFE05915D328}"/>
              </a:ext>
            </a:extLst>
          </p:cNvPr>
          <p:cNvSpPr/>
          <p:nvPr/>
        </p:nvSpPr>
        <p:spPr>
          <a:xfrm>
            <a:off x="4233612" y="2499608"/>
            <a:ext cx="3980771" cy="2554724"/>
          </a:xfrm>
          <a:prstGeom prst="roundRect">
            <a:avLst>
              <a:gd name="adj" fmla="val 10000"/>
            </a:avLst>
          </a:prstGeom>
          <a:solidFill>
            <a:srgbClr val="169DCC"/>
          </a:solidFill>
          <a:scene3d>
            <a:camera prst="orthographicFront"/>
            <a:lightRig rig="threePt" dir="t"/>
          </a:scene3d>
          <a:sp3d>
            <a:bevelT/>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lIns="64008" tIns="64008" rIns="64008" bIns="64008" anchor="ctr" anchorCtr="0"/>
          <a:lstStyle/>
          <a:p>
            <a:pPr lvl="0">
              <a:lnSpc>
                <a:spcPct val="100000"/>
              </a:lnSpc>
            </a:pPr>
            <a:r>
              <a:rPr lang="en-US" b="1"/>
              <a:t>Beneficiaries enrolled in the E&amp;D Waiver must reside in a private residence that is fully integrated with opportunities for full access to the greater community and meets the requirements of a Home and Community-Based (HCB) setting in 42 C.F.R. § 441.301(c)(4) and (5).</a:t>
            </a:r>
            <a:endParaRPr lang="en-US"/>
          </a:p>
        </p:txBody>
      </p:sp>
      <p:sp>
        <p:nvSpPr>
          <p:cNvPr id="21" name="Rectangle: Rounded Corners 20">
            <a:extLst>
              <a:ext uri="{FF2B5EF4-FFF2-40B4-BE49-F238E27FC236}">
                <a16:creationId xmlns:a16="http://schemas.microsoft.com/office/drawing/2014/main" id="{9B7C56A4-AFBA-2584-657F-F91D35C5CAD2}"/>
              </a:ext>
            </a:extLst>
          </p:cNvPr>
          <p:cNvSpPr/>
          <p:nvPr/>
        </p:nvSpPr>
        <p:spPr>
          <a:xfrm>
            <a:off x="8741833" y="2595149"/>
            <a:ext cx="3172968" cy="2471218"/>
          </a:xfrm>
          <a:prstGeom prst="roundRect">
            <a:avLst>
              <a:gd name="adj" fmla="val 10000"/>
            </a:avLst>
          </a:prstGeom>
          <a:solidFill>
            <a:srgbClr val="169DCC"/>
          </a:solidFill>
          <a:scene3d>
            <a:camera prst="orthographicFront"/>
            <a:lightRig rig="threePt" dir="t"/>
          </a:scene3d>
          <a:sp3d>
            <a:bevelT/>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lIns="91440" tIns="45720" rIns="91440" bIns="45720" anchor="ctr"/>
          <a:lstStyle/>
          <a:p>
            <a:pPr lvl="0">
              <a:lnSpc>
                <a:spcPct val="100000"/>
              </a:lnSpc>
            </a:pPr>
            <a:r>
              <a:rPr lang="en-US" sz="2000" b="1"/>
              <a:t>Beneficiaries enrolled in the E&amp;D Waiver are prohibited from receiving additional Medicaid services through another waiver program</a:t>
            </a:r>
            <a:r>
              <a:rPr lang="en-US" sz="2000"/>
              <a:t>.</a:t>
            </a:r>
            <a:endParaRPr lang="en-US"/>
          </a:p>
        </p:txBody>
      </p:sp>
      <p:sp>
        <p:nvSpPr>
          <p:cNvPr id="2" name="Subtitle 2">
            <a:extLst>
              <a:ext uri="{FF2B5EF4-FFF2-40B4-BE49-F238E27FC236}">
                <a16:creationId xmlns:a16="http://schemas.microsoft.com/office/drawing/2014/main" id="{A50DAC20-431C-6B6F-FD12-67F990743360}"/>
              </a:ext>
            </a:extLst>
          </p:cNvPr>
          <p:cNvSpPr txBox="1">
            <a:spLocks/>
          </p:cNvSpPr>
          <p:nvPr/>
        </p:nvSpPr>
        <p:spPr>
          <a:xfrm>
            <a:off x="1640296" y="659950"/>
            <a:ext cx="8682273" cy="977774"/>
          </a:xfrm>
          <a:prstGeom prst="rect">
            <a:avLst/>
          </a:prstGeom>
        </p:spPr>
        <p:txBody>
          <a:bodyPr vert="horz" lIns="91440" tIns="45720" rIns="91440" bIns="45720" rtlCol="0">
            <a:normAutofit lnSpcReduction="10000"/>
            <a:scene3d>
              <a:camera prst="orthographicFront"/>
              <a:lightRig rig="threePt" dir="t"/>
            </a:scene3d>
            <a:sp3d extrusionH="57150">
              <a:bevelT w="38100" h="38100"/>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a:solidFill>
                  <a:srgbClr val="169DCC"/>
                </a:solidFill>
                <a:latin typeface="+mj-lt"/>
                <a:cs typeface="Times New Roman" panose="02020603050405020304" pitchFamily="18" charset="0"/>
              </a:rPr>
              <a:t>Elderly &amp; Disabled Waiver:</a:t>
            </a:r>
          </a:p>
          <a:p>
            <a:pPr marL="0" indent="0" algn="ctr">
              <a:buNone/>
            </a:pPr>
            <a:r>
              <a:rPr lang="en-US" b="1">
                <a:solidFill>
                  <a:srgbClr val="169DCC"/>
                </a:solidFill>
                <a:latin typeface="+mj-lt"/>
                <a:cs typeface="Times New Roman" panose="02020603050405020304" pitchFamily="18" charset="0"/>
              </a:rPr>
              <a:t>Home and Community Based Services</a:t>
            </a:r>
          </a:p>
          <a:p>
            <a:endParaRPr lang="en-US"/>
          </a:p>
        </p:txBody>
      </p:sp>
      <p:sp>
        <p:nvSpPr>
          <p:cNvPr id="3" name="Date Placeholder 2">
            <a:extLst>
              <a:ext uri="{FF2B5EF4-FFF2-40B4-BE49-F238E27FC236}">
                <a16:creationId xmlns:a16="http://schemas.microsoft.com/office/drawing/2014/main" id="{F73A6629-BEB3-0472-163D-BAA0D81B532D}"/>
              </a:ext>
            </a:extLst>
          </p:cNvPr>
          <p:cNvSpPr>
            <a:spLocks noGrp="1"/>
          </p:cNvSpPr>
          <p:nvPr>
            <p:ph type="dt" sz="half" idx="10"/>
          </p:nvPr>
        </p:nvSpPr>
        <p:spPr/>
        <p:txBody>
          <a:bodyPr/>
          <a:lstStyle/>
          <a:p>
            <a:r>
              <a:rPr lang="en-US"/>
              <a:t>7/21/2026</a:t>
            </a:r>
          </a:p>
        </p:txBody>
      </p:sp>
      <p:sp>
        <p:nvSpPr>
          <p:cNvPr id="4" name="Slide Number Placeholder 3">
            <a:extLst>
              <a:ext uri="{FF2B5EF4-FFF2-40B4-BE49-F238E27FC236}">
                <a16:creationId xmlns:a16="http://schemas.microsoft.com/office/drawing/2014/main" id="{63A37991-1E63-B803-A13A-5B9B28EC6CB4}"/>
              </a:ext>
            </a:extLst>
          </p:cNvPr>
          <p:cNvSpPr>
            <a:spLocks noGrp="1"/>
          </p:cNvSpPr>
          <p:nvPr>
            <p:ph type="sldNum" sz="quarter" idx="12"/>
          </p:nvPr>
        </p:nvSpPr>
        <p:spPr/>
        <p:txBody>
          <a:bodyPr/>
          <a:lstStyle/>
          <a:p>
            <a:fld id="{48FD3572-B86B-4083-B953-5D27BE9E57C8}" type="slidenum">
              <a:rPr lang="en-US" smtClean="0"/>
              <a:t>8</a:t>
            </a:fld>
            <a:endParaRPr lang="en-US"/>
          </a:p>
        </p:txBody>
      </p:sp>
      <p:sp>
        <p:nvSpPr>
          <p:cNvPr id="6" name="TextBox 5">
            <a:extLst>
              <a:ext uri="{FF2B5EF4-FFF2-40B4-BE49-F238E27FC236}">
                <a16:creationId xmlns:a16="http://schemas.microsoft.com/office/drawing/2014/main" id="{B1F97763-9A06-74A8-2A5E-FC86A185AF9E}"/>
              </a:ext>
            </a:extLst>
          </p:cNvPr>
          <p:cNvSpPr txBox="1"/>
          <p:nvPr/>
        </p:nvSpPr>
        <p:spPr>
          <a:xfrm>
            <a:off x="781561" y="5693986"/>
            <a:ext cx="11016279" cy="646331"/>
          </a:xfrm>
          <a:prstGeom prst="rect">
            <a:avLst/>
          </a:prstGeom>
          <a:noFill/>
        </p:spPr>
        <p:txBody>
          <a:bodyPr wrap="square">
            <a:spAutoFit/>
          </a:bodyPr>
          <a:lstStyle/>
          <a:p>
            <a:r>
              <a:rPr lang="en-US"/>
              <a:t>It is the responsibility of the Medicaid provider to verify a Medicaid beneficiary’s eligibility each time the beneficiary appears for a service. </a:t>
            </a:r>
          </a:p>
        </p:txBody>
      </p:sp>
    </p:spTree>
    <p:extLst>
      <p:ext uri="{BB962C8B-B14F-4D97-AF65-F5344CB8AC3E}">
        <p14:creationId xmlns:p14="http://schemas.microsoft.com/office/powerpoint/2010/main" val="3583964361"/>
      </p:ext>
    </p:extLst>
  </p:cSld>
  <p:clrMapOvr>
    <a:masterClrMapping/>
  </p:clrMapOvr>
  <p:transition spd="med">
    <p:pull/>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F47FC-B0A0-5736-5F1A-C304A606B6CF}"/>
            </a:ext>
          </a:extLst>
        </p:cNvPr>
        <p:cNvGrpSpPr/>
        <p:nvPr/>
      </p:nvGrpSpPr>
      <p:grpSpPr>
        <a:xfrm>
          <a:off x="0" y="0"/>
          <a:ext cx="0" cy="0"/>
          <a:chOff x="0" y="0"/>
          <a:chExt cx="0" cy="0"/>
        </a:xfrm>
      </p:grpSpPr>
      <p:graphicFrame>
        <p:nvGraphicFramePr>
          <p:cNvPr id="17" name="Diagram 16">
            <a:extLst>
              <a:ext uri="{FF2B5EF4-FFF2-40B4-BE49-F238E27FC236}">
                <a16:creationId xmlns:a16="http://schemas.microsoft.com/office/drawing/2014/main" id="{AB6F4CED-7D2B-38A4-2146-D01EFA9C464B}"/>
              </a:ext>
            </a:extLst>
          </p:cNvPr>
          <p:cNvGraphicFramePr/>
          <p:nvPr>
            <p:extLst>
              <p:ext uri="{D42A27DB-BD31-4B8C-83A1-F6EECF244321}">
                <p14:modId xmlns:p14="http://schemas.microsoft.com/office/powerpoint/2010/main" val="3760544041"/>
              </p:ext>
            </p:extLst>
          </p:nvPr>
        </p:nvGraphicFramePr>
        <p:xfrm>
          <a:off x="189021" y="1605710"/>
          <a:ext cx="11813958"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58AB274A-B2AB-D6A2-B415-E3341C469D31}"/>
              </a:ext>
            </a:extLst>
          </p:cNvPr>
          <p:cNvSpPr txBox="1"/>
          <p:nvPr/>
        </p:nvSpPr>
        <p:spPr>
          <a:xfrm>
            <a:off x="475423" y="261190"/>
            <a:ext cx="11241154" cy="646331"/>
          </a:xfrm>
          <a:prstGeom prst="rect">
            <a:avLst/>
          </a:prstGeom>
          <a:noFill/>
        </p:spPr>
        <p:txBody>
          <a:bodyPr wrap="none" rtlCol="0">
            <a:spAutoFit/>
            <a:scene3d>
              <a:camera prst="orthographicFront"/>
              <a:lightRig rig="threePt" dir="t"/>
            </a:scene3d>
            <a:sp3d extrusionH="57150">
              <a:bevelT w="38100" h="38100"/>
            </a:sp3d>
          </a:bodyPr>
          <a:lstStyle/>
          <a:p>
            <a:r>
              <a:rPr lang="en-US" sz="3600" b="1">
                <a:solidFill>
                  <a:srgbClr val="88A8F8"/>
                </a:solidFill>
              </a:rPr>
              <a:t>Mississippi Planning &amp; Development Districts (PDDs)</a:t>
            </a:r>
          </a:p>
        </p:txBody>
      </p:sp>
      <p:pic>
        <p:nvPicPr>
          <p:cNvPr id="8" name="Picture 7">
            <a:extLst>
              <a:ext uri="{FF2B5EF4-FFF2-40B4-BE49-F238E27FC236}">
                <a16:creationId xmlns:a16="http://schemas.microsoft.com/office/drawing/2014/main" id="{CA002305-ABA7-8CF5-9D70-AA493FBE15F3}"/>
              </a:ext>
            </a:extLst>
          </p:cNvPr>
          <p:cNvPicPr>
            <a:picLocks noChangeAspect="1"/>
          </p:cNvPicPr>
          <p:nvPr/>
        </p:nvPicPr>
        <p:blipFill>
          <a:blip r:embed="rId7"/>
          <a:stretch>
            <a:fillRect/>
          </a:stretch>
        </p:blipFill>
        <p:spPr>
          <a:xfrm>
            <a:off x="285579" y="1210423"/>
            <a:ext cx="2469933" cy="1126636"/>
          </a:xfrm>
          <a:prstGeom prst="rect">
            <a:avLst/>
          </a:prstGeom>
        </p:spPr>
      </p:pic>
      <p:pic>
        <p:nvPicPr>
          <p:cNvPr id="9" name="Picture 8">
            <a:extLst>
              <a:ext uri="{FF2B5EF4-FFF2-40B4-BE49-F238E27FC236}">
                <a16:creationId xmlns:a16="http://schemas.microsoft.com/office/drawing/2014/main" id="{7F8C64D4-9518-97AC-8D85-62B503D9E190}"/>
              </a:ext>
            </a:extLst>
          </p:cNvPr>
          <p:cNvPicPr>
            <a:picLocks noChangeAspect="1"/>
          </p:cNvPicPr>
          <p:nvPr/>
        </p:nvPicPr>
        <p:blipFill>
          <a:blip r:embed="rId8"/>
          <a:stretch>
            <a:fillRect/>
          </a:stretch>
        </p:blipFill>
        <p:spPr>
          <a:xfrm>
            <a:off x="3275779" y="1549590"/>
            <a:ext cx="2552493" cy="752074"/>
          </a:xfrm>
          <a:prstGeom prst="rect">
            <a:avLst/>
          </a:prstGeom>
        </p:spPr>
      </p:pic>
      <p:pic>
        <p:nvPicPr>
          <p:cNvPr id="10" name="Picture 9">
            <a:extLst>
              <a:ext uri="{FF2B5EF4-FFF2-40B4-BE49-F238E27FC236}">
                <a16:creationId xmlns:a16="http://schemas.microsoft.com/office/drawing/2014/main" id="{93A13CD1-273A-E3FA-9BA5-09696BCA0377}"/>
              </a:ext>
            </a:extLst>
          </p:cNvPr>
          <p:cNvPicPr>
            <a:picLocks noChangeAspect="1"/>
          </p:cNvPicPr>
          <p:nvPr/>
        </p:nvPicPr>
        <p:blipFill>
          <a:blip r:embed="rId9"/>
          <a:stretch>
            <a:fillRect/>
          </a:stretch>
        </p:blipFill>
        <p:spPr>
          <a:xfrm>
            <a:off x="6628390" y="1599903"/>
            <a:ext cx="1952898" cy="571580"/>
          </a:xfrm>
          <a:prstGeom prst="rect">
            <a:avLst/>
          </a:prstGeom>
        </p:spPr>
      </p:pic>
      <p:pic>
        <p:nvPicPr>
          <p:cNvPr id="11" name="Picture 10">
            <a:extLst>
              <a:ext uri="{FF2B5EF4-FFF2-40B4-BE49-F238E27FC236}">
                <a16:creationId xmlns:a16="http://schemas.microsoft.com/office/drawing/2014/main" id="{D22853FA-297E-5737-C1C6-AF841A0EE375}"/>
              </a:ext>
            </a:extLst>
          </p:cNvPr>
          <p:cNvPicPr>
            <a:picLocks noChangeAspect="1"/>
          </p:cNvPicPr>
          <p:nvPr/>
        </p:nvPicPr>
        <p:blipFill>
          <a:blip r:embed="rId10"/>
          <a:stretch>
            <a:fillRect/>
          </a:stretch>
        </p:blipFill>
        <p:spPr>
          <a:xfrm>
            <a:off x="9571530" y="1210423"/>
            <a:ext cx="2133898" cy="1187168"/>
          </a:xfrm>
          <a:prstGeom prst="rect">
            <a:avLst/>
          </a:prstGeom>
        </p:spPr>
      </p:pic>
      <p:sp>
        <p:nvSpPr>
          <p:cNvPr id="4" name="Date Placeholder 3">
            <a:extLst>
              <a:ext uri="{FF2B5EF4-FFF2-40B4-BE49-F238E27FC236}">
                <a16:creationId xmlns:a16="http://schemas.microsoft.com/office/drawing/2014/main" id="{B372F2A5-3388-A504-A95C-3CC48AC9E3D1}"/>
              </a:ext>
            </a:extLst>
          </p:cNvPr>
          <p:cNvSpPr>
            <a:spLocks noGrp="1"/>
          </p:cNvSpPr>
          <p:nvPr>
            <p:ph type="dt" sz="half" idx="10"/>
          </p:nvPr>
        </p:nvSpPr>
        <p:spPr/>
        <p:txBody>
          <a:bodyPr/>
          <a:lstStyle/>
          <a:p>
            <a:r>
              <a:rPr lang="en-US"/>
              <a:t>7/21/2026</a:t>
            </a:r>
          </a:p>
        </p:txBody>
      </p:sp>
      <p:sp>
        <p:nvSpPr>
          <p:cNvPr id="5" name="Slide Number Placeholder 4">
            <a:extLst>
              <a:ext uri="{FF2B5EF4-FFF2-40B4-BE49-F238E27FC236}">
                <a16:creationId xmlns:a16="http://schemas.microsoft.com/office/drawing/2014/main" id="{CA807960-00C2-8865-0CFF-9968FC6697E7}"/>
              </a:ext>
            </a:extLst>
          </p:cNvPr>
          <p:cNvSpPr>
            <a:spLocks noGrp="1"/>
          </p:cNvSpPr>
          <p:nvPr>
            <p:ph type="sldNum" sz="quarter" idx="12"/>
          </p:nvPr>
        </p:nvSpPr>
        <p:spPr/>
        <p:txBody>
          <a:bodyPr/>
          <a:lstStyle/>
          <a:p>
            <a:fld id="{48FD3572-B86B-4083-B953-5D27BE9E57C8}" type="slidenum">
              <a:rPr lang="en-US" smtClean="0"/>
              <a:t>80</a:t>
            </a:fld>
            <a:endParaRPr lang="en-US"/>
          </a:p>
        </p:txBody>
      </p:sp>
    </p:spTree>
    <p:extLst>
      <p:ext uri="{BB962C8B-B14F-4D97-AF65-F5344CB8AC3E}">
        <p14:creationId xmlns:p14="http://schemas.microsoft.com/office/powerpoint/2010/main" val="289216484"/>
      </p:ext>
    </p:extLst>
  </p:cSld>
  <p:clrMapOvr>
    <a:masterClrMapping/>
  </p:clrMapOvr>
  <p:transition spd="slow">
    <p:push dir="u"/>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39032-E59A-4CCE-F135-AE9E0BE603AB}"/>
            </a:ext>
          </a:extLst>
        </p:cNvPr>
        <p:cNvGrpSpPr/>
        <p:nvPr/>
      </p:nvGrpSpPr>
      <p:grpSpPr>
        <a:xfrm>
          <a:off x="0" y="0"/>
          <a:ext cx="0" cy="0"/>
          <a:chOff x="0" y="0"/>
          <a:chExt cx="0" cy="0"/>
        </a:xfrm>
      </p:grpSpPr>
      <p:graphicFrame>
        <p:nvGraphicFramePr>
          <p:cNvPr id="18" name="Diagram 17">
            <a:extLst>
              <a:ext uri="{FF2B5EF4-FFF2-40B4-BE49-F238E27FC236}">
                <a16:creationId xmlns:a16="http://schemas.microsoft.com/office/drawing/2014/main" id="{DB846EB5-801E-0D95-9BAF-46E5C1028223}"/>
              </a:ext>
            </a:extLst>
          </p:cNvPr>
          <p:cNvGraphicFramePr/>
          <p:nvPr>
            <p:extLst>
              <p:ext uri="{D42A27DB-BD31-4B8C-83A1-F6EECF244321}">
                <p14:modId xmlns:p14="http://schemas.microsoft.com/office/powerpoint/2010/main" val="2106592883"/>
              </p:ext>
            </p:extLst>
          </p:nvPr>
        </p:nvGraphicFramePr>
        <p:xfrm>
          <a:off x="189021" y="2433668"/>
          <a:ext cx="11813958" cy="39226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E22C7FA2-E16A-BBE3-9E7A-6AA9CAB28262}"/>
              </a:ext>
            </a:extLst>
          </p:cNvPr>
          <p:cNvSpPr txBox="1"/>
          <p:nvPr/>
        </p:nvSpPr>
        <p:spPr>
          <a:xfrm>
            <a:off x="475422" y="178484"/>
            <a:ext cx="11241154" cy="646331"/>
          </a:xfrm>
          <a:prstGeom prst="rect">
            <a:avLst/>
          </a:prstGeom>
          <a:noFill/>
        </p:spPr>
        <p:txBody>
          <a:bodyPr wrap="none" rtlCol="0">
            <a:spAutoFit/>
            <a:scene3d>
              <a:camera prst="orthographicFront"/>
              <a:lightRig rig="threePt" dir="t"/>
            </a:scene3d>
            <a:sp3d extrusionH="57150">
              <a:bevelT w="38100" h="38100"/>
            </a:sp3d>
          </a:bodyPr>
          <a:lstStyle/>
          <a:p>
            <a:r>
              <a:rPr lang="en-US" sz="3600" b="1">
                <a:solidFill>
                  <a:srgbClr val="88A8F8"/>
                </a:solidFill>
              </a:rPr>
              <a:t>Mississippi Planning &amp; Development Districts (PDDs)</a:t>
            </a:r>
          </a:p>
        </p:txBody>
      </p:sp>
      <p:pic>
        <p:nvPicPr>
          <p:cNvPr id="9" name="Picture 8">
            <a:extLst>
              <a:ext uri="{FF2B5EF4-FFF2-40B4-BE49-F238E27FC236}">
                <a16:creationId xmlns:a16="http://schemas.microsoft.com/office/drawing/2014/main" id="{8F3FA0E0-056D-27E7-AC0E-7DA98CE31A04}"/>
              </a:ext>
            </a:extLst>
          </p:cNvPr>
          <p:cNvPicPr>
            <a:picLocks noChangeAspect="1"/>
          </p:cNvPicPr>
          <p:nvPr/>
        </p:nvPicPr>
        <p:blipFill>
          <a:blip r:embed="rId7"/>
          <a:stretch>
            <a:fillRect/>
          </a:stretch>
        </p:blipFill>
        <p:spPr>
          <a:xfrm>
            <a:off x="5620783" y="1046159"/>
            <a:ext cx="950433" cy="1320822"/>
          </a:xfrm>
          <a:prstGeom prst="rect">
            <a:avLst/>
          </a:prstGeom>
        </p:spPr>
      </p:pic>
      <p:pic>
        <p:nvPicPr>
          <p:cNvPr id="10" name="Picture 9">
            <a:extLst>
              <a:ext uri="{FF2B5EF4-FFF2-40B4-BE49-F238E27FC236}">
                <a16:creationId xmlns:a16="http://schemas.microsoft.com/office/drawing/2014/main" id="{4DCFB138-0EEF-8014-E61A-788FF62B993F}"/>
              </a:ext>
            </a:extLst>
          </p:cNvPr>
          <p:cNvPicPr>
            <a:picLocks noChangeAspect="1"/>
          </p:cNvPicPr>
          <p:nvPr/>
        </p:nvPicPr>
        <p:blipFill>
          <a:blip r:embed="rId8"/>
          <a:stretch>
            <a:fillRect/>
          </a:stretch>
        </p:blipFill>
        <p:spPr>
          <a:xfrm>
            <a:off x="9668145" y="1173169"/>
            <a:ext cx="1131179" cy="1066802"/>
          </a:xfrm>
          <a:prstGeom prst="rect">
            <a:avLst/>
          </a:prstGeom>
        </p:spPr>
      </p:pic>
      <p:grpSp>
        <p:nvGrpSpPr>
          <p:cNvPr id="17" name="Group 16">
            <a:extLst>
              <a:ext uri="{FF2B5EF4-FFF2-40B4-BE49-F238E27FC236}">
                <a16:creationId xmlns:a16="http://schemas.microsoft.com/office/drawing/2014/main" id="{60401B39-EB74-10B4-8992-101398944F09}"/>
              </a:ext>
            </a:extLst>
          </p:cNvPr>
          <p:cNvGrpSpPr/>
          <p:nvPr/>
        </p:nvGrpSpPr>
        <p:grpSpPr>
          <a:xfrm>
            <a:off x="378043" y="1393690"/>
            <a:ext cx="3340342" cy="3705200"/>
            <a:chOff x="378043" y="1393690"/>
            <a:chExt cx="3340342" cy="3705200"/>
          </a:xfrm>
        </p:grpSpPr>
        <p:pic>
          <p:nvPicPr>
            <p:cNvPr id="8" name="Picture 7">
              <a:extLst>
                <a:ext uri="{FF2B5EF4-FFF2-40B4-BE49-F238E27FC236}">
                  <a16:creationId xmlns:a16="http://schemas.microsoft.com/office/drawing/2014/main" id="{5541E04E-4CE8-82E4-8ABF-5AC4F2C453C1}"/>
                </a:ext>
              </a:extLst>
            </p:cNvPr>
            <p:cNvPicPr>
              <a:picLocks noChangeAspect="1"/>
            </p:cNvPicPr>
            <p:nvPr/>
          </p:nvPicPr>
          <p:blipFill>
            <a:blip r:embed="rId9"/>
            <a:stretch>
              <a:fillRect/>
            </a:stretch>
          </p:blipFill>
          <p:spPr>
            <a:xfrm>
              <a:off x="378043" y="1393690"/>
              <a:ext cx="3017008" cy="977444"/>
            </a:xfrm>
            <a:prstGeom prst="rect">
              <a:avLst/>
            </a:prstGeom>
          </p:spPr>
        </p:pic>
        <p:sp>
          <p:nvSpPr>
            <p:cNvPr id="14" name="TextBox 13">
              <a:extLst>
                <a:ext uri="{FF2B5EF4-FFF2-40B4-BE49-F238E27FC236}">
                  <a16:creationId xmlns:a16="http://schemas.microsoft.com/office/drawing/2014/main" id="{DA24DD85-76CC-2EA3-B79D-1BE08CCC914E}"/>
                </a:ext>
              </a:extLst>
            </p:cNvPr>
            <p:cNvSpPr txBox="1"/>
            <p:nvPr/>
          </p:nvSpPr>
          <p:spPr>
            <a:xfrm>
              <a:off x="2072733" y="3529230"/>
              <a:ext cx="1645652" cy="1569660"/>
            </a:xfrm>
            <a:prstGeom prst="rect">
              <a:avLst/>
            </a:prstGeom>
            <a:noFill/>
          </p:spPr>
          <p:txBody>
            <a:bodyPr wrap="square">
              <a:spAutoFit/>
            </a:bodyPr>
            <a:lstStyle/>
            <a:p>
              <a:pPr marL="285750" indent="-285750">
                <a:buFont typeface="Wingdings" panose="05000000000000000000" pitchFamily="2" charset="2"/>
                <a:buChar char="§"/>
              </a:pPr>
              <a:r>
                <a:rPr lang="en-US" sz="1600">
                  <a:solidFill>
                    <a:srgbClr val="002060"/>
                  </a:solidFill>
                </a:rPr>
                <a:t>Lamar</a:t>
              </a:r>
            </a:p>
            <a:p>
              <a:pPr marL="285750" indent="-285750">
                <a:buFont typeface="Wingdings" panose="05000000000000000000" pitchFamily="2" charset="2"/>
                <a:buChar char="§"/>
              </a:pPr>
              <a:r>
                <a:rPr lang="en-US" sz="1600">
                  <a:solidFill>
                    <a:srgbClr val="002060"/>
                  </a:solidFill>
                </a:rPr>
                <a:t>Marion</a:t>
              </a:r>
            </a:p>
            <a:p>
              <a:pPr marL="285750" indent="-285750">
                <a:buFont typeface="Wingdings" panose="05000000000000000000" pitchFamily="2" charset="2"/>
                <a:buChar char="§"/>
              </a:pPr>
              <a:r>
                <a:rPr lang="en-US" sz="1600">
                  <a:solidFill>
                    <a:srgbClr val="002060"/>
                  </a:solidFill>
                </a:rPr>
                <a:t>Pearl River</a:t>
              </a:r>
            </a:p>
            <a:p>
              <a:pPr marL="285750" indent="-285750">
                <a:buFont typeface="Wingdings" panose="05000000000000000000" pitchFamily="2" charset="2"/>
                <a:buChar char="§"/>
              </a:pPr>
              <a:r>
                <a:rPr lang="en-US" sz="1600">
                  <a:solidFill>
                    <a:srgbClr val="002060"/>
                  </a:solidFill>
                </a:rPr>
                <a:t>Perry</a:t>
              </a:r>
            </a:p>
            <a:p>
              <a:pPr marL="285750" indent="-285750">
                <a:buFont typeface="Wingdings" panose="05000000000000000000" pitchFamily="2" charset="2"/>
                <a:buChar char="§"/>
              </a:pPr>
              <a:r>
                <a:rPr lang="en-US" sz="1600">
                  <a:solidFill>
                    <a:srgbClr val="002060"/>
                  </a:solidFill>
                </a:rPr>
                <a:t>Stone</a:t>
              </a:r>
            </a:p>
            <a:p>
              <a:pPr marL="285750" indent="-285750">
                <a:buFont typeface="Wingdings" panose="05000000000000000000" pitchFamily="2" charset="2"/>
                <a:buChar char="§"/>
              </a:pPr>
              <a:r>
                <a:rPr lang="en-US" sz="1600">
                  <a:solidFill>
                    <a:srgbClr val="002060"/>
                  </a:solidFill>
                </a:rPr>
                <a:t>Wayne</a:t>
              </a:r>
            </a:p>
          </p:txBody>
        </p:sp>
      </p:grpSp>
      <p:sp>
        <p:nvSpPr>
          <p:cNvPr id="19" name="TextBox 18">
            <a:extLst>
              <a:ext uri="{FF2B5EF4-FFF2-40B4-BE49-F238E27FC236}">
                <a16:creationId xmlns:a16="http://schemas.microsoft.com/office/drawing/2014/main" id="{D915FF19-3509-7E76-9F68-094E2954DF84}"/>
              </a:ext>
            </a:extLst>
          </p:cNvPr>
          <p:cNvSpPr txBox="1"/>
          <p:nvPr/>
        </p:nvSpPr>
        <p:spPr>
          <a:xfrm>
            <a:off x="6095999" y="3528565"/>
            <a:ext cx="1645652" cy="369332"/>
          </a:xfrm>
          <a:prstGeom prst="rect">
            <a:avLst/>
          </a:prstGeom>
          <a:noFill/>
        </p:spPr>
        <p:txBody>
          <a:bodyPr wrap="square">
            <a:spAutoFit/>
          </a:bodyPr>
          <a:lstStyle/>
          <a:p>
            <a:pPr marL="285750" indent="-285750">
              <a:buFont typeface="Wingdings" panose="05000000000000000000" pitchFamily="2" charset="2"/>
              <a:buChar char="§"/>
            </a:pPr>
            <a:r>
              <a:rPr lang="en-US">
                <a:solidFill>
                  <a:srgbClr val="002060"/>
                </a:solidFill>
              </a:rPr>
              <a:t>Wilkinson</a:t>
            </a:r>
          </a:p>
        </p:txBody>
      </p:sp>
      <p:sp>
        <p:nvSpPr>
          <p:cNvPr id="4" name="Date Placeholder 3">
            <a:extLst>
              <a:ext uri="{FF2B5EF4-FFF2-40B4-BE49-F238E27FC236}">
                <a16:creationId xmlns:a16="http://schemas.microsoft.com/office/drawing/2014/main" id="{1BBDE14B-6AD0-12DD-89C9-5C3F66F593FE}"/>
              </a:ext>
            </a:extLst>
          </p:cNvPr>
          <p:cNvSpPr>
            <a:spLocks noGrp="1"/>
          </p:cNvSpPr>
          <p:nvPr>
            <p:ph type="dt" sz="half" idx="10"/>
          </p:nvPr>
        </p:nvSpPr>
        <p:spPr/>
        <p:txBody>
          <a:bodyPr/>
          <a:lstStyle/>
          <a:p>
            <a:r>
              <a:rPr lang="en-US"/>
              <a:t>7/21/2026</a:t>
            </a:r>
          </a:p>
        </p:txBody>
      </p:sp>
      <p:sp>
        <p:nvSpPr>
          <p:cNvPr id="5" name="Slide Number Placeholder 4">
            <a:extLst>
              <a:ext uri="{FF2B5EF4-FFF2-40B4-BE49-F238E27FC236}">
                <a16:creationId xmlns:a16="http://schemas.microsoft.com/office/drawing/2014/main" id="{E700BE86-E80C-B3A0-7775-37B45CA3B331}"/>
              </a:ext>
            </a:extLst>
          </p:cNvPr>
          <p:cNvSpPr>
            <a:spLocks noGrp="1"/>
          </p:cNvSpPr>
          <p:nvPr>
            <p:ph type="sldNum" sz="quarter" idx="12"/>
          </p:nvPr>
        </p:nvSpPr>
        <p:spPr/>
        <p:txBody>
          <a:bodyPr/>
          <a:lstStyle/>
          <a:p>
            <a:fld id="{48FD3572-B86B-4083-B953-5D27BE9E57C8}" type="slidenum">
              <a:rPr lang="en-US" smtClean="0"/>
              <a:t>81</a:t>
            </a:fld>
            <a:endParaRPr lang="en-US"/>
          </a:p>
        </p:txBody>
      </p:sp>
    </p:spTree>
    <p:extLst>
      <p:ext uri="{BB962C8B-B14F-4D97-AF65-F5344CB8AC3E}">
        <p14:creationId xmlns:p14="http://schemas.microsoft.com/office/powerpoint/2010/main" val="1031920068"/>
      </p:ext>
    </p:extLst>
  </p:cSld>
  <p:clrMapOvr>
    <a:masterClrMapping/>
  </p:clrMapOvr>
  <p:transition spd="slow">
    <p:push dir="u"/>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86B08-B7F2-DEA8-0119-9E81F261B60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893FDF7-392D-4552-8833-B7CA560C0028}"/>
              </a:ext>
            </a:extLst>
          </p:cNvPr>
          <p:cNvSpPr txBox="1"/>
          <p:nvPr/>
        </p:nvSpPr>
        <p:spPr>
          <a:xfrm>
            <a:off x="4246326" y="426460"/>
            <a:ext cx="3699348" cy="1046440"/>
          </a:xfrm>
          <a:prstGeom prst="rect">
            <a:avLst/>
          </a:prstGeom>
          <a:noFill/>
        </p:spPr>
        <p:txBody>
          <a:bodyPr wrap="square" rtlCol="0">
            <a:spAutoFit/>
            <a:scene3d>
              <a:camera prst="orthographicFront"/>
              <a:lightRig rig="threePt" dir="t"/>
            </a:scene3d>
            <a:sp3d extrusionH="57150">
              <a:bevelT w="38100" h="38100"/>
            </a:sp3d>
          </a:bodyPr>
          <a:lstStyle/>
          <a:p>
            <a:pPr algn="ctr"/>
            <a:r>
              <a:rPr lang="en-US" sz="4400" b="1">
                <a:solidFill>
                  <a:srgbClr val="88A8F8"/>
                </a:solidFill>
                <a:latin typeface="+mj-lt"/>
                <a:cs typeface="Times New Roman" panose="02020603050405020304" pitchFamily="18" charset="0"/>
              </a:rPr>
              <a:t>Helpful Links</a:t>
            </a:r>
          </a:p>
          <a:p>
            <a:endParaRPr lang="en-US"/>
          </a:p>
        </p:txBody>
      </p:sp>
      <p:grpSp>
        <p:nvGrpSpPr>
          <p:cNvPr id="19" name="Group 18">
            <a:extLst>
              <a:ext uri="{FF2B5EF4-FFF2-40B4-BE49-F238E27FC236}">
                <a16:creationId xmlns:a16="http://schemas.microsoft.com/office/drawing/2014/main" id="{102B39A8-D693-5462-AA4E-5C3D896FF78E}"/>
              </a:ext>
            </a:extLst>
          </p:cNvPr>
          <p:cNvGrpSpPr/>
          <p:nvPr/>
        </p:nvGrpSpPr>
        <p:grpSpPr>
          <a:xfrm>
            <a:off x="328444" y="1587763"/>
            <a:ext cx="11327253" cy="4052272"/>
            <a:chOff x="395417" y="1657367"/>
            <a:chExt cx="11327253" cy="4052272"/>
          </a:xfrm>
        </p:grpSpPr>
        <p:sp>
          <p:nvSpPr>
            <p:cNvPr id="27" name="TextBox 26">
              <a:hlinkClick r:id="rId3"/>
              <a:extLst>
                <a:ext uri="{FF2B5EF4-FFF2-40B4-BE49-F238E27FC236}">
                  <a16:creationId xmlns:a16="http://schemas.microsoft.com/office/drawing/2014/main" id="{E201AD11-662A-AAB1-A901-A36A08F70F79}"/>
                </a:ext>
              </a:extLst>
            </p:cNvPr>
            <p:cNvSpPr txBox="1"/>
            <p:nvPr/>
          </p:nvSpPr>
          <p:spPr>
            <a:xfrm>
              <a:off x="419519" y="4632421"/>
              <a:ext cx="2290179" cy="830997"/>
            </a:xfrm>
            <a:prstGeom prst="rect">
              <a:avLst/>
            </a:prstGeom>
            <a:noFill/>
          </p:spPr>
          <p:txBody>
            <a:bodyPr wrap="square" rtlCol="0">
              <a:spAutoFit/>
            </a:bodyPr>
            <a:lstStyle/>
            <a:p>
              <a:pPr marL="0" marR="0" lvl="0" indent="0" algn="l" rtl="0">
                <a:spcBef>
                  <a:spcPts val="0"/>
                </a:spcBef>
                <a:spcAft>
                  <a:spcPts val="0"/>
                </a:spcAft>
                <a:buNone/>
              </a:pPr>
              <a:r>
                <a:rPr lang="en-US" sz="1600" b="1" u="sng">
                  <a:solidFill>
                    <a:srgbClr val="7E9DEA"/>
                  </a:solidFill>
                  <a:ea typeface="Cardo"/>
                  <a:cs typeface="Cardo"/>
                  <a:sym typeface="Cardo"/>
                  <a:hlinkClick r:id="rId3">
                    <a:extLst>
                      <a:ext uri="{A12FA001-AC4F-418D-AE19-62706E023703}">
                        <ahyp:hlinkClr xmlns:ahyp="http://schemas.microsoft.com/office/drawing/2018/hyperlinkcolor" val="tx"/>
                      </a:ext>
                    </a:extLst>
                  </a:hlinkClick>
                </a:rPr>
                <a:t>https://medicaid.ms.gov/hcbs-waiver-providers/</a:t>
              </a:r>
              <a:endParaRPr lang="en-US" sz="1600" b="1">
                <a:solidFill>
                  <a:srgbClr val="7E9DEA"/>
                </a:solidFill>
              </a:endParaRPr>
            </a:p>
          </p:txBody>
        </p:sp>
        <p:grpSp>
          <p:nvGrpSpPr>
            <p:cNvPr id="18" name="Group 17">
              <a:extLst>
                <a:ext uri="{FF2B5EF4-FFF2-40B4-BE49-F238E27FC236}">
                  <a16:creationId xmlns:a16="http://schemas.microsoft.com/office/drawing/2014/main" id="{B5454B7B-FC82-1A39-6A65-53E499122345}"/>
                </a:ext>
              </a:extLst>
            </p:cNvPr>
            <p:cNvGrpSpPr/>
            <p:nvPr/>
          </p:nvGrpSpPr>
          <p:grpSpPr>
            <a:xfrm>
              <a:off x="395417" y="1657367"/>
              <a:ext cx="11327253" cy="4052272"/>
              <a:chOff x="395417" y="1657367"/>
              <a:chExt cx="11327253" cy="4052272"/>
            </a:xfrm>
          </p:grpSpPr>
          <p:grpSp>
            <p:nvGrpSpPr>
              <p:cNvPr id="17" name="Group 16">
                <a:extLst>
                  <a:ext uri="{FF2B5EF4-FFF2-40B4-BE49-F238E27FC236}">
                    <a16:creationId xmlns:a16="http://schemas.microsoft.com/office/drawing/2014/main" id="{193868C8-BF03-ABF0-9016-04F046FBDDED}"/>
                  </a:ext>
                </a:extLst>
              </p:cNvPr>
              <p:cNvGrpSpPr/>
              <p:nvPr/>
            </p:nvGrpSpPr>
            <p:grpSpPr>
              <a:xfrm>
                <a:off x="395417" y="1657367"/>
                <a:ext cx="11327253" cy="2883638"/>
                <a:chOff x="395417" y="1657367"/>
                <a:chExt cx="11327253" cy="2883638"/>
              </a:xfrm>
            </p:grpSpPr>
            <p:grpSp>
              <p:nvGrpSpPr>
                <p:cNvPr id="15" name="Group 14">
                  <a:extLst>
                    <a:ext uri="{FF2B5EF4-FFF2-40B4-BE49-F238E27FC236}">
                      <a16:creationId xmlns:a16="http://schemas.microsoft.com/office/drawing/2014/main" id="{118BAD37-6102-B4E0-625C-57FA228C6058}"/>
                    </a:ext>
                  </a:extLst>
                </p:cNvPr>
                <p:cNvGrpSpPr/>
                <p:nvPr/>
              </p:nvGrpSpPr>
              <p:grpSpPr>
                <a:xfrm>
                  <a:off x="395417" y="2026699"/>
                  <a:ext cx="11202596" cy="2514306"/>
                  <a:chOff x="395417" y="2026699"/>
                  <a:chExt cx="11202596" cy="2514306"/>
                </a:xfrm>
              </p:grpSpPr>
              <p:grpSp>
                <p:nvGrpSpPr>
                  <p:cNvPr id="12" name="Group 11">
                    <a:extLst>
                      <a:ext uri="{FF2B5EF4-FFF2-40B4-BE49-F238E27FC236}">
                        <a16:creationId xmlns:a16="http://schemas.microsoft.com/office/drawing/2014/main" id="{04E75024-0BB0-6B09-58A9-E417B2E1781D}"/>
                      </a:ext>
                    </a:extLst>
                  </p:cNvPr>
                  <p:cNvGrpSpPr/>
                  <p:nvPr/>
                </p:nvGrpSpPr>
                <p:grpSpPr>
                  <a:xfrm>
                    <a:off x="395417" y="2026699"/>
                    <a:ext cx="8252284" cy="2514306"/>
                    <a:chOff x="395417" y="2026699"/>
                    <a:chExt cx="8252284" cy="2514306"/>
                  </a:xfrm>
                </p:grpSpPr>
                <p:sp>
                  <p:nvSpPr>
                    <p:cNvPr id="2" name="Google Shape;813;p49">
                      <a:extLst>
                        <a:ext uri="{FF2B5EF4-FFF2-40B4-BE49-F238E27FC236}">
                          <a16:creationId xmlns:a16="http://schemas.microsoft.com/office/drawing/2014/main" id="{C176D3B0-BC82-5B1E-0AEF-868765B1181C}"/>
                        </a:ext>
                      </a:extLst>
                    </p:cNvPr>
                    <p:cNvSpPr/>
                    <p:nvPr/>
                  </p:nvSpPr>
                  <p:spPr>
                    <a:xfrm>
                      <a:off x="395417" y="2026699"/>
                      <a:ext cx="2338386" cy="2493006"/>
                    </a:xfrm>
                    <a:custGeom>
                      <a:avLst/>
                      <a:gdLst/>
                      <a:ahLst/>
                      <a:cxnLst/>
                      <a:rect l="l" t="t" r="r" b="b"/>
                      <a:pathLst>
                        <a:path w="3541357" h="3541357" extrusionOk="0">
                          <a:moveTo>
                            <a:pt x="0" y="0"/>
                          </a:moveTo>
                          <a:lnTo>
                            <a:pt x="3541357" y="0"/>
                          </a:lnTo>
                          <a:lnTo>
                            <a:pt x="3541357" y="3541357"/>
                          </a:lnTo>
                          <a:lnTo>
                            <a:pt x="0" y="3541357"/>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 name="Google Shape;814;p49">
                      <a:extLst>
                        <a:ext uri="{FF2B5EF4-FFF2-40B4-BE49-F238E27FC236}">
                          <a16:creationId xmlns:a16="http://schemas.microsoft.com/office/drawing/2014/main" id="{FED7A57C-B271-F25A-7161-BBF25B27A817}"/>
                        </a:ext>
                      </a:extLst>
                    </p:cNvPr>
                    <p:cNvSpPr/>
                    <p:nvPr/>
                  </p:nvSpPr>
                  <p:spPr>
                    <a:xfrm>
                      <a:off x="3339922" y="2047999"/>
                      <a:ext cx="2457296" cy="2493006"/>
                    </a:xfrm>
                    <a:custGeom>
                      <a:avLst/>
                      <a:gdLst/>
                      <a:ahLst/>
                      <a:cxnLst/>
                      <a:rect l="l" t="t" r="r" b="b"/>
                      <a:pathLst>
                        <a:path w="3535633" h="3535633" extrusionOk="0">
                          <a:moveTo>
                            <a:pt x="0" y="0"/>
                          </a:moveTo>
                          <a:lnTo>
                            <a:pt x="3535633" y="0"/>
                          </a:lnTo>
                          <a:lnTo>
                            <a:pt x="3535633" y="3535632"/>
                          </a:lnTo>
                          <a:lnTo>
                            <a:pt x="0" y="353563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3" name="Picture 12">
                      <a:extLst>
                        <a:ext uri="{FF2B5EF4-FFF2-40B4-BE49-F238E27FC236}">
                          <a16:creationId xmlns:a16="http://schemas.microsoft.com/office/drawing/2014/main" id="{AA55E505-C0B3-DAED-E073-25B1E1E4E9C1}"/>
                        </a:ext>
                      </a:extLst>
                    </p:cNvPr>
                    <p:cNvPicPr>
                      <a:picLocks noChangeAspect="1"/>
                    </p:cNvPicPr>
                    <p:nvPr/>
                  </p:nvPicPr>
                  <p:blipFill>
                    <a:blip r:embed="rId6"/>
                    <a:stretch>
                      <a:fillRect/>
                    </a:stretch>
                  </p:blipFill>
                  <p:spPr>
                    <a:xfrm>
                      <a:off x="6403337" y="2130457"/>
                      <a:ext cx="2244364" cy="2325347"/>
                    </a:xfrm>
                    <a:prstGeom prst="rect">
                      <a:avLst/>
                    </a:prstGeom>
                  </p:spPr>
                </p:pic>
              </p:grpSp>
              <p:pic>
                <p:nvPicPr>
                  <p:cNvPr id="21" name="Picture 20">
                    <a:extLst>
                      <a:ext uri="{FF2B5EF4-FFF2-40B4-BE49-F238E27FC236}">
                        <a16:creationId xmlns:a16="http://schemas.microsoft.com/office/drawing/2014/main" id="{70825589-D852-721E-DE32-1AA34C909A2C}"/>
                      </a:ext>
                    </a:extLst>
                  </p:cNvPr>
                  <p:cNvPicPr>
                    <a:picLocks noChangeAspect="1"/>
                  </p:cNvPicPr>
                  <p:nvPr/>
                </p:nvPicPr>
                <p:blipFill>
                  <a:blip r:embed="rId7"/>
                  <a:stretch>
                    <a:fillRect/>
                  </a:stretch>
                </p:blipFill>
                <p:spPr>
                  <a:xfrm>
                    <a:off x="9099026" y="2042018"/>
                    <a:ext cx="2498987" cy="2498987"/>
                  </a:xfrm>
                  <a:prstGeom prst="rect">
                    <a:avLst/>
                  </a:prstGeom>
                </p:spPr>
              </p:pic>
            </p:grpSp>
            <p:grpSp>
              <p:nvGrpSpPr>
                <p:cNvPr id="16" name="Group 15">
                  <a:extLst>
                    <a:ext uri="{FF2B5EF4-FFF2-40B4-BE49-F238E27FC236}">
                      <a16:creationId xmlns:a16="http://schemas.microsoft.com/office/drawing/2014/main" id="{FEBD4D45-3570-33BE-4DD7-66443AABB439}"/>
                    </a:ext>
                  </a:extLst>
                </p:cNvPr>
                <p:cNvGrpSpPr/>
                <p:nvPr/>
              </p:nvGrpSpPr>
              <p:grpSpPr>
                <a:xfrm>
                  <a:off x="419520" y="1657367"/>
                  <a:ext cx="11303150" cy="387823"/>
                  <a:chOff x="419520" y="1657367"/>
                  <a:chExt cx="11303150" cy="387823"/>
                </a:xfrm>
              </p:grpSpPr>
              <p:sp>
                <p:nvSpPr>
                  <p:cNvPr id="5" name="TextBox 4">
                    <a:extLst>
                      <a:ext uri="{FF2B5EF4-FFF2-40B4-BE49-F238E27FC236}">
                        <a16:creationId xmlns:a16="http://schemas.microsoft.com/office/drawing/2014/main" id="{98FD9AB9-20C7-7265-0FD9-626A3FCAE10C}"/>
                      </a:ext>
                    </a:extLst>
                  </p:cNvPr>
                  <p:cNvSpPr txBox="1"/>
                  <p:nvPr/>
                </p:nvSpPr>
                <p:spPr>
                  <a:xfrm>
                    <a:off x="419520" y="1657367"/>
                    <a:ext cx="2290179" cy="369332"/>
                  </a:xfrm>
                  <a:prstGeom prst="rect">
                    <a:avLst/>
                  </a:prstGeom>
                  <a:noFill/>
                </p:spPr>
                <p:txBody>
                  <a:bodyPr wrap="none" rtlCol="0">
                    <a:spAutoFit/>
                  </a:bodyPr>
                  <a:lstStyle/>
                  <a:p>
                    <a:r>
                      <a:rPr lang="en-US" b="1">
                        <a:solidFill>
                          <a:schemeClr val="tx2">
                            <a:lumMod val="75000"/>
                            <a:lumOff val="25000"/>
                          </a:schemeClr>
                        </a:solidFill>
                      </a:rPr>
                      <a:t>HCBS Providers Site</a:t>
                    </a:r>
                  </a:p>
                </p:txBody>
              </p:sp>
              <p:sp>
                <p:nvSpPr>
                  <p:cNvPr id="7" name="TextBox 6">
                    <a:extLst>
                      <a:ext uri="{FF2B5EF4-FFF2-40B4-BE49-F238E27FC236}">
                        <a16:creationId xmlns:a16="http://schemas.microsoft.com/office/drawing/2014/main" id="{853512E5-7078-F1A6-5648-AC2B3046510D}"/>
                      </a:ext>
                    </a:extLst>
                  </p:cNvPr>
                  <p:cNvSpPr txBox="1"/>
                  <p:nvPr/>
                </p:nvSpPr>
                <p:spPr>
                  <a:xfrm>
                    <a:off x="3389816" y="1657367"/>
                    <a:ext cx="2357505" cy="369332"/>
                  </a:xfrm>
                  <a:prstGeom prst="rect">
                    <a:avLst/>
                  </a:prstGeom>
                  <a:noFill/>
                </p:spPr>
                <p:txBody>
                  <a:bodyPr wrap="none" rtlCol="0">
                    <a:spAutoFit/>
                  </a:bodyPr>
                  <a:lstStyle/>
                  <a:p>
                    <a:r>
                      <a:rPr lang="en-US" b="1">
                        <a:solidFill>
                          <a:schemeClr val="tx2">
                            <a:lumMod val="75000"/>
                            <a:lumOff val="25000"/>
                          </a:schemeClr>
                        </a:solidFill>
                      </a:rPr>
                      <a:t>Department of Labor</a:t>
                    </a:r>
                  </a:p>
                </p:txBody>
              </p:sp>
              <p:sp>
                <p:nvSpPr>
                  <p:cNvPr id="14" name="TextBox 13">
                    <a:extLst>
                      <a:ext uri="{FF2B5EF4-FFF2-40B4-BE49-F238E27FC236}">
                        <a16:creationId xmlns:a16="http://schemas.microsoft.com/office/drawing/2014/main" id="{EE0BEE19-4BE6-031D-B5FF-CFB695741E87}"/>
                      </a:ext>
                    </a:extLst>
                  </p:cNvPr>
                  <p:cNvSpPr txBox="1"/>
                  <p:nvPr/>
                </p:nvSpPr>
                <p:spPr>
                  <a:xfrm>
                    <a:off x="6227502" y="1657367"/>
                    <a:ext cx="2735814" cy="369332"/>
                  </a:xfrm>
                  <a:prstGeom prst="rect">
                    <a:avLst/>
                  </a:prstGeom>
                  <a:noFill/>
                </p:spPr>
                <p:txBody>
                  <a:bodyPr wrap="none" rtlCol="0">
                    <a:spAutoFit/>
                  </a:bodyPr>
                  <a:lstStyle/>
                  <a:p>
                    <a:r>
                      <a:rPr lang="en-US" b="1">
                        <a:solidFill>
                          <a:schemeClr val="tx2">
                            <a:lumMod val="75000"/>
                            <a:lumOff val="25000"/>
                          </a:schemeClr>
                        </a:solidFill>
                      </a:rPr>
                      <a:t>HHAX Resources Library</a:t>
                    </a:r>
                  </a:p>
                </p:txBody>
              </p:sp>
              <p:sp>
                <p:nvSpPr>
                  <p:cNvPr id="22" name="TextBox 21">
                    <a:extLst>
                      <a:ext uri="{FF2B5EF4-FFF2-40B4-BE49-F238E27FC236}">
                        <a16:creationId xmlns:a16="http://schemas.microsoft.com/office/drawing/2014/main" id="{1F227901-52F0-38C8-1262-A22814E61989}"/>
                      </a:ext>
                    </a:extLst>
                  </p:cNvPr>
                  <p:cNvSpPr txBox="1"/>
                  <p:nvPr/>
                </p:nvSpPr>
                <p:spPr>
                  <a:xfrm>
                    <a:off x="9149786" y="1675858"/>
                    <a:ext cx="2572884" cy="369332"/>
                  </a:xfrm>
                  <a:prstGeom prst="rect">
                    <a:avLst/>
                  </a:prstGeom>
                  <a:noFill/>
                </p:spPr>
                <p:txBody>
                  <a:bodyPr wrap="none" rtlCol="0">
                    <a:spAutoFit/>
                  </a:bodyPr>
                  <a:lstStyle/>
                  <a:p>
                    <a:r>
                      <a:rPr lang="en-US" b="1">
                        <a:solidFill>
                          <a:schemeClr val="tx2">
                            <a:lumMod val="75000"/>
                            <a:lumOff val="25000"/>
                          </a:schemeClr>
                        </a:solidFill>
                      </a:rPr>
                      <a:t>HHAX Knowledge Base</a:t>
                    </a:r>
                  </a:p>
                </p:txBody>
              </p:sp>
            </p:grpSp>
          </p:grpSp>
          <p:sp>
            <p:nvSpPr>
              <p:cNvPr id="37" name="TextBox 36">
                <a:extLst>
                  <a:ext uri="{FF2B5EF4-FFF2-40B4-BE49-F238E27FC236}">
                    <a16:creationId xmlns:a16="http://schemas.microsoft.com/office/drawing/2014/main" id="{9E50F647-448A-6335-FC95-AB672F6D6575}"/>
                  </a:ext>
                </a:extLst>
              </p:cNvPr>
              <p:cNvSpPr txBox="1"/>
              <p:nvPr/>
            </p:nvSpPr>
            <p:spPr>
              <a:xfrm>
                <a:off x="3389816" y="4632421"/>
                <a:ext cx="2357505" cy="1077218"/>
              </a:xfrm>
              <a:prstGeom prst="rect">
                <a:avLst/>
              </a:prstGeom>
              <a:noFill/>
            </p:spPr>
            <p:txBody>
              <a:bodyPr wrap="square" rtlCol="0">
                <a:spAutoFit/>
              </a:bodyPr>
              <a:lstStyle/>
              <a:p>
                <a:pPr marL="0" marR="0" lvl="0" indent="0" algn="l" rtl="0">
                  <a:spcBef>
                    <a:spcPts val="0"/>
                  </a:spcBef>
                  <a:spcAft>
                    <a:spcPts val="0"/>
                  </a:spcAft>
                  <a:buNone/>
                </a:pPr>
                <a:r>
                  <a:rPr lang="en-US" sz="1600" b="1" u="sng">
                    <a:solidFill>
                      <a:srgbClr val="7E9DEA"/>
                    </a:solidFill>
                    <a:ea typeface="Cardo"/>
                    <a:cs typeface="Cardo"/>
                    <a:sym typeface="Cardo"/>
                    <a:hlinkClick r:id="rId8">
                      <a:extLst>
                        <a:ext uri="{A12FA001-AC4F-418D-AE19-62706E023703}">
                          <ahyp:hlinkClr xmlns:ahyp="http://schemas.microsoft.com/office/drawing/2018/hyperlinkcolor" val="tx"/>
                        </a:ext>
                      </a:extLst>
                    </a:hlinkClick>
                  </a:rPr>
                  <a:t>https://www.dol.gov/sites/dolgov/files/WHD/legacy/files/homecare_guide.pdf</a:t>
                </a:r>
                <a:endParaRPr lang="en-US" sz="1600" b="1">
                  <a:solidFill>
                    <a:srgbClr val="7E9DEA"/>
                  </a:solidFill>
                </a:endParaRPr>
              </a:p>
            </p:txBody>
          </p:sp>
          <p:sp>
            <p:nvSpPr>
              <p:cNvPr id="39" name="TextBox 38">
                <a:extLst>
                  <a:ext uri="{FF2B5EF4-FFF2-40B4-BE49-F238E27FC236}">
                    <a16:creationId xmlns:a16="http://schemas.microsoft.com/office/drawing/2014/main" id="{E9560507-5304-C68E-5EDD-6EF6C6943B9B}"/>
                  </a:ext>
                </a:extLst>
              </p:cNvPr>
              <p:cNvSpPr txBox="1"/>
              <p:nvPr/>
            </p:nvSpPr>
            <p:spPr>
              <a:xfrm>
                <a:off x="9149786" y="4625865"/>
                <a:ext cx="2433102" cy="1077218"/>
              </a:xfrm>
              <a:prstGeom prst="rect">
                <a:avLst/>
              </a:prstGeom>
              <a:noFill/>
            </p:spPr>
            <p:txBody>
              <a:bodyPr wrap="square" rtlCol="0">
                <a:spAutoFit/>
              </a:bodyPr>
              <a:lstStyle/>
              <a:p>
                <a:r>
                  <a:rPr lang="en-US" sz="1600" b="1">
                    <a:solidFill>
                      <a:srgbClr val="7E9DEA"/>
                    </a:solidFill>
                    <a:hlinkClick r:id="rId9">
                      <a:extLst>
                        <a:ext uri="{A12FA001-AC4F-418D-AE19-62706E023703}">
                          <ahyp:hlinkClr xmlns:ahyp="http://schemas.microsoft.com/office/drawing/2018/hyperlinkcolor" val="tx"/>
                        </a:ext>
                      </a:extLst>
                    </a:hlinkClick>
                  </a:rPr>
                  <a:t>https://knowledge.hhaexchange.com/provider/Content/Home/Home-C.htm</a:t>
                </a:r>
                <a:endParaRPr lang="en-US" sz="1600" b="1">
                  <a:solidFill>
                    <a:srgbClr val="7E9DEA"/>
                  </a:solidFill>
                </a:endParaRPr>
              </a:p>
            </p:txBody>
          </p:sp>
          <p:sp>
            <p:nvSpPr>
              <p:cNvPr id="40" name="TextBox 39">
                <a:extLst>
                  <a:ext uri="{FF2B5EF4-FFF2-40B4-BE49-F238E27FC236}">
                    <a16:creationId xmlns:a16="http://schemas.microsoft.com/office/drawing/2014/main" id="{2D03EBB6-5C6F-FB04-D7AD-4B6AA7E6BBE9}"/>
                  </a:ext>
                </a:extLst>
              </p:cNvPr>
              <p:cNvSpPr txBox="1"/>
              <p:nvPr/>
            </p:nvSpPr>
            <p:spPr>
              <a:xfrm>
                <a:off x="6227502" y="4632421"/>
                <a:ext cx="2596032" cy="584775"/>
              </a:xfrm>
              <a:prstGeom prst="rect">
                <a:avLst/>
              </a:prstGeom>
              <a:noFill/>
            </p:spPr>
            <p:txBody>
              <a:bodyPr wrap="square" rtlCol="0">
                <a:spAutoFit/>
              </a:bodyPr>
              <a:lstStyle/>
              <a:p>
                <a:r>
                  <a:rPr lang="en-US" sz="1600" b="1">
                    <a:solidFill>
                      <a:srgbClr val="7E9DEA"/>
                    </a:solidFill>
                    <a:hlinkClick r:id="rId10">
                      <a:extLst>
                        <a:ext uri="{A12FA001-AC4F-418D-AE19-62706E023703}">
                          <ahyp:hlinkClr xmlns:ahyp="http://schemas.microsoft.com/office/drawing/2018/hyperlinkcolor" val="tx"/>
                        </a:ext>
                      </a:extLst>
                    </a:hlinkClick>
                  </a:rPr>
                  <a:t>https://www.hhaexchange.com/resources</a:t>
                </a:r>
                <a:endParaRPr lang="en-US" sz="1600" b="1">
                  <a:solidFill>
                    <a:srgbClr val="7E9DEA"/>
                  </a:solidFill>
                </a:endParaRPr>
              </a:p>
            </p:txBody>
          </p:sp>
        </p:grpSp>
      </p:grpSp>
      <p:pic>
        <p:nvPicPr>
          <p:cNvPr id="8" name="More Info Pic">
            <a:extLst>
              <a:ext uri="{FF2B5EF4-FFF2-40B4-BE49-F238E27FC236}">
                <a16:creationId xmlns:a16="http://schemas.microsoft.com/office/drawing/2014/main" id="{E20A8D84-88B3-E890-B64E-DEAFF4B64C7F}"/>
              </a:ext>
            </a:extLst>
          </p:cNvPr>
          <p:cNvPicPr>
            <a:picLocks noChangeAspect="1"/>
          </p:cNvPicPr>
          <p:nvPr/>
        </p:nvPicPr>
        <p:blipFill>
          <a:blip r:embed="rId11"/>
          <a:stretch>
            <a:fillRect/>
          </a:stretch>
        </p:blipFill>
        <p:spPr>
          <a:xfrm>
            <a:off x="10275219" y="203599"/>
            <a:ext cx="1591539" cy="870540"/>
          </a:xfrm>
          <a:prstGeom prst="rect">
            <a:avLst/>
          </a:prstGeom>
        </p:spPr>
      </p:pic>
      <p:sp>
        <p:nvSpPr>
          <p:cNvPr id="9" name="Rectangle: Rounded Corners 8">
            <a:extLst>
              <a:ext uri="{FF2B5EF4-FFF2-40B4-BE49-F238E27FC236}">
                <a16:creationId xmlns:a16="http://schemas.microsoft.com/office/drawing/2014/main" id="{3861DE1F-8634-3050-6BFB-EFAFF84F77CB}"/>
              </a:ext>
            </a:extLst>
          </p:cNvPr>
          <p:cNvSpPr/>
          <p:nvPr/>
        </p:nvSpPr>
        <p:spPr>
          <a:xfrm>
            <a:off x="902729" y="1710408"/>
            <a:ext cx="10515600" cy="4139281"/>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The links and QR Codes displayed offers Providers a multitude of resources as they pertain to general E&amp;D provider knowledge and properly filing claims.</a:t>
            </a:r>
          </a:p>
          <a:p>
            <a:endParaRPr lang="en-US">
              <a:latin typeface="+mj-lt"/>
            </a:endParaRPr>
          </a:p>
          <a:p>
            <a:r>
              <a:rPr lang="en-US">
                <a:latin typeface="+mj-lt"/>
              </a:rPr>
              <a:t>The HCBS Providers website is where you can find all forms, trainings, and the Administrative Code.</a:t>
            </a:r>
          </a:p>
          <a:p>
            <a:endParaRPr lang="en-US">
              <a:latin typeface="+mj-lt"/>
            </a:endParaRPr>
          </a:p>
          <a:p>
            <a:r>
              <a:rPr lang="en-US">
                <a:latin typeface="+mj-lt"/>
              </a:rPr>
              <a:t>The Department of Labor link directs you to their regulations for paying minimum wage and overtime for your staff of home care workers.</a:t>
            </a:r>
          </a:p>
          <a:p>
            <a:endParaRPr lang="en-US">
              <a:latin typeface="+mj-lt"/>
            </a:endParaRPr>
          </a:p>
          <a:p>
            <a:r>
              <a:rPr lang="en-US">
                <a:latin typeface="+mj-lt"/>
              </a:rPr>
              <a:t>The HHAX Resources Library hosts a series of webinars that may be beneficial to providers seeking to learn more about EVV, training videos, and guides to help grow your homecare agency. This should be your first resource for any issues with HHAX, prior to seeking assistance from their Help Desk, or DOM.</a:t>
            </a:r>
          </a:p>
          <a:p>
            <a:endParaRPr lang="en-US">
              <a:latin typeface="+mj-lt"/>
            </a:endParaRPr>
          </a:p>
          <a:p>
            <a:r>
              <a:rPr lang="en-US">
                <a:latin typeface="+mj-lt"/>
              </a:rPr>
              <a:t>HHAX Knowledge Base also provides training videos, access to HHAX frequently asked questions, a glossary for homecare terms, and troubleshooting guides.</a:t>
            </a:r>
          </a:p>
        </p:txBody>
      </p:sp>
      <p:sp>
        <p:nvSpPr>
          <p:cNvPr id="10" name="Date Placeholder 9">
            <a:extLst>
              <a:ext uri="{FF2B5EF4-FFF2-40B4-BE49-F238E27FC236}">
                <a16:creationId xmlns:a16="http://schemas.microsoft.com/office/drawing/2014/main" id="{ABA780F9-2CE5-3ED3-E4AE-22FDDBEB5647}"/>
              </a:ext>
            </a:extLst>
          </p:cNvPr>
          <p:cNvSpPr>
            <a:spLocks noGrp="1"/>
          </p:cNvSpPr>
          <p:nvPr>
            <p:ph type="dt" sz="half" idx="10"/>
          </p:nvPr>
        </p:nvSpPr>
        <p:spPr/>
        <p:txBody>
          <a:bodyPr/>
          <a:lstStyle/>
          <a:p>
            <a:r>
              <a:rPr lang="en-US"/>
              <a:t>7/21/2026</a:t>
            </a:r>
          </a:p>
        </p:txBody>
      </p:sp>
      <p:sp>
        <p:nvSpPr>
          <p:cNvPr id="11" name="Slide Number Placeholder 10">
            <a:extLst>
              <a:ext uri="{FF2B5EF4-FFF2-40B4-BE49-F238E27FC236}">
                <a16:creationId xmlns:a16="http://schemas.microsoft.com/office/drawing/2014/main" id="{8EE1B239-EC64-E40D-058A-F9B723298A71}"/>
              </a:ext>
            </a:extLst>
          </p:cNvPr>
          <p:cNvSpPr>
            <a:spLocks noGrp="1"/>
          </p:cNvSpPr>
          <p:nvPr>
            <p:ph type="sldNum" sz="quarter" idx="12"/>
          </p:nvPr>
        </p:nvSpPr>
        <p:spPr/>
        <p:txBody>
          <a:bodyPr/>
          <a:lstStyle/>
          <a:p>
            <a:fld id="{48FD3572-B86B-4083-B953-5D27BE9E57C8}" type="slidenum">
              <a:rPr lang="en-US" smtClean="0"/>
              <a:t>82</a:t>
            </a:fld>
            <a:endParaRPr lang="en-US"/>
          </a:p>
        </p:txBody>
      </p:sp>
    </p:spTree>
    <p:extLst>
      <p:ext uri="{BB962C8B-B14F-4D97-AF65-F5344CB8AC3E}">
        <p14:creationId xmlns:p14="http://schemas.microsoft.com/office/powerpoint/2010/main" val="2172242119"/>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9" grpId="0" animBg="1"/>
      <p:bldP spid="9" grpId="1"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79240-A380-A42C-5F9C-48FB2B83CA7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D097D4D-07F9-60EC-FA67-C48F4BB87A32}"/>
              </a:ext>
            </a:extLst>
          </p:cNvPr>
          <p:cNvSpPr txBox="1"/>
          <p:nvPr/>
        </p:nvSpPr>
        <p:spPr>
          <a:xfrm>
            <a:off x="2706929" y="321412"/>
            <a:ext cx="7246155" cy="984885"/>
          </a:xfrm>
          <a:prstGeom prst="rect">
            <a:avLst/>
          </a:prstGeom>
          <a:noFill/>
        </p:spPr>
        <p:txBody>
          <a:bodyPr wrap="square" rtlCol="0">
            <a:spAutoFit/>
            <a:scene3d>
              <a:camera prst="orthographicFront"/>
              <a:lightRig rig="threePt" dir="t"/>
            </a:scene3d>
            <a:sp3d extrusionH="57150">
              <a:bevelT w="38100" h="38100"/>
            </a:sp3d>
          </a:bodyPr>
          <a:lstStyle/>
          <a:p>
            <a:pPr algn="ctr"/>
            <a:r>
              <a:rPr lang="en-US" sz="4000" b="1">
                <a:solidFill>
                  <a:srgbClr val="88A8F8"/>
                </a:solidFill>
                <a:latin typeface="+mj-lt"/>
                <a:cs typeface="Times New Roman" panose="02020603050405020304" pitchFamily="18" charset="0"/>
              </a:rPr>
              <a:t>Need Technical Assistance?</a:t>
            </a:r>
          </a:p>
          <a:p>
            <a:endParaRPr lang="en-US"/>
          </a:p>
        </p:txBody>
      </p:sp>
      <p:grpSp>
        <p:nvGrpSpPr>
          <p:cNvPr id="42" name="Group 41">
            <a:extLst>
              <a:ext uri="{FF2B5EF4-FFF2-40B4-BE49-F238E27FC236}">
                <a16:creationId xmlns:a16="http://schemas.microsoft.com/office/drawing/2014/main" id="{C2F33603-2E09-423C-8A1F-D1AE1505237D}"/>
              </a:ext>
            </a:extLst>
          </p:cNvPr>
          <p:cNvGrpSpPr/>
          <p:nvPr/>
        </p:nvGrpSpPr>
        <p:grpSpPr>
          <a:xfrm>
            <a:off x="921246" y="1536930"/>
            <a:ext cx="2118899" cy="4361770"/>
            <a:chOff x="921246" y="1719521"/>
            <a:chExt cx="2118899" cy="4361770"/>
          </a:xfrm>
        </p:grpSpPr>
        <p:sp>
          <p:nvSpPr>
            <p:cNvPr id="43" name="Freeform: Shape 42">
              <a:extLst>
                <a:ext uri="{FF2B5EF4-FFF2-40B4-BE49-F238E27FC236}">
                  <a16:creationId xmlns:a16="http://schemas.microsoft.com/office/drawing/2014/main" id="{6F101308-5714-E834-D1E5-58D3E11D7C17}"/>
                </a:ext>
              </a:extLst>
            </p:cNvPr>
            <p:cNvSpPr/>
            <p:nvPr/>
          </p:nvSpPr>
          <p:spPr>
            <a:xfrm>
              <a:off x="921246" y="1719521"/>
              <a:ext cx="2118899" cy="4361770"/>
            </a:xfrm>
            <a:custGeom>
              <a:avLst/>
              <a:gdLst>
                <a:gd name="connsiteX0" fmla="*/ 0 w 2118899"/>
                <a:gd name="connsiteY0" fmla="*/ 211890 h 4361770"/>
                <a:gd name="connsiteX1" fmla="*/ 211890 w 2118899"/>
                <a:gd name="connsiteY1" fmla="*/ 0 h 4361770"/>
                <a:gd name="connsiteX2" fmla="*/ 1907009 w 2118899"/>
                <a:gd name="connsiteY2" fmla="*/ 0 h 4361770"/>
                <a:gd name="connsiteX3" fmla="*/ 2118899 w 2118899"/>
                <a:gd name="connsiteY3" fmla="*/ 211890 h 4361770"/>
                <a:gd name="connsiteX4" fmla="*/ 2118899 w 2118899"/>
                <a:gd name="connsiteY4" fmla="*/ 4149880 h 4361770"/>
                <a:gd name="connsiteX5" fmla="*/ 1907009 w 2118899"/>
                <a:gd name="connsiteY5" fmla="*/ 4361770 h 4361770"/>
                <a:gd name="connsiteX6" fmla="*/ 211890 w 2118899"/>
                <a:gd name="connsiteY6" fmla="*/ 4361770 h 4361770"/>
                <a:gd name="connsiteX7" fmla="*/ 0 w 2118899"/>
                <a:gd name="connsiteY7" fmla="*/ 4149880 h 4361770"/>
                <a:gd name="connsiteX8" fmla="*/ 0 w 2118899"/>
                <a:gd name="connsiteY8" fmla="*/ 211890 h 4361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8899" h="4361770">
                  <a:moveTo>
                    <a:pt x="0" y="211890"/>
                  </a:moveTo>
                  <a:cubicBezTo>
                    <a:pt x="0" y="94866"/>
                    <a:pt x="94866" y="0"/>
                    <a:pt x="211890" y="0"/>
                  </a:cubicBezTo>
                  <a:lnTo>
                    <a:pt x="1907009" y="0"/>
                  </a:lnTo>
                  <a:cubicBezTo>
                    <a:pt x="2024033" y="0"/>
                    <a:pt x="2118899" y="94866"/>
                    <a:pt x="2118899" y="211890"/>
                  </a:cubicBezTo>
                  <a:lnTo>
                    <a:pt x="2118899" y="4149880"/>
                  </a:lnTo>
                  <a:cubicBezTo>
                    <a:pt x="2118899" y="4266904"/>
                    <a:pt x="2024033" y="4361770"/>
                    <a:pt x="1907009" y="4361770"/>
                  </a:cubicBezTo>
                  <a:lnTo>
                    <a:pt x="211890" y="4361770"/>
                  </a:lnTo>
                  <a:cubicBezTo>
                    <a:pt x="94866" y="4361770"/>
                    <a:pt x="0" y="4266904"/>
                    <a:pt x="0" y="4149880"/>
                  </a:cubicBezTo>
                  <a:lnTo>
                    <a:pt x="0" y="211890"/>
                  </a:lnTo>
                  <a:close/>
                </a:path>
              </a:pathLst>
            </a:custGeom>
            <a:solidFill>
              <a:srgbClr val="7E9DEA"/>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1858500" rIns="113792" bIns="986146" numCol="1" spcCol="1270" anchor="t" anchorCtr="1">
              <a:noAutofit/>
            </a:bodyPr>
            <a:lstStyle/>
            <a:p>
              <a:pPr marL="0" lvl="0" indent="0" defTabSz="711200">
                <a:lnSpc>
                  <a:spcPct val="90000"/>
                </a:lnSpc>
                <a:spcBef>
                  <a:spcPct val="0"/>
                </a:spcBef>
                <a:spcAft>
                  <a:spcPct val="35000"/>
                </a:spcAft>
                <a:buNone/>
              </a:pPr>
              <a:r>
                <a:rPr lang="en-US" sz="2400" b="1" kern="1200"/>
                <a:t>         </a:t>
              </a:r>
              <a:r>
                <a:rPr lang="en-US" sz="2400" b="1" kern="1200">
                  <a:latin typeface="+mj-lt"/>
                </a:rPr>
                <a:t>HHAX</a:t>
              </a:r>
              <a:endParaRPr lang="en-US" sz="2400" kern="1200">
                <a:latin typeface="+mj-lt"/>
              </a:endParaRPr>
            </a:p>
            <a:p>
              <a:pPr marL="285750" lvl="1" indent="-285750" algn="l" defTabSz="533400">
                <a:lnSpc>
                  <a:spcPct val="90000"/>
                </a:lnSpc>
                <a:spcBef>
                  <a:spcPct val="0"/>
                </a:spcBef>
                <a:spcAft>
                  <a:spcPct val="15000"/>
                </a:spcAft>
                <a:buFont typeface="Wingdings" panose="05000000000000000000" pitchFamily="2" charset="2"/>
                <a:buChar char="§"/>
              </a:pPr>
              <a:r>
                <a:rPr lang="en-US" sz="1400" b="1" kern="1200"/>
                <a:t>Billing issues</a:t>
              </a:r>
            </a:p>
            <a:p>
              <a:pPr marL="285750" lvl="1" indent="-285750" algn="l" defTabSz="533400">
                <a:lnSpc>
                  <a:spcPct val="90000"/>
                </a:lnSpc>
                <a:spcBef>
                  <a:spcPct val="0"/>
                </a:spcBef>
                <a:spcAft>
                  <a:spcPct val="15000"/>
                </a:spcAft>
                <a:buFont typeface="Wingdings" panose="05000000000000000000" pitchFamily="2" charset="2"/>
                <a:buChar char="§"/>
              </a:pPr>
              <a:r>
                <a:rPr lang="en-US" sz="1400" b="1" kern="1200"/>
                <a:t>Staff unable to clock in/out</a:t>
              </a:r>
            </a:p>
            <a:p>
              <a:pPr marL="285750" lvl="1" indent="-285750" algn="l" defTabSz="533400">
                <a:lnSpc>
                  <a:spcPct val="90000"/>
                </a:lnSpc>
                <a:spcBef>
                  <a:spcPct val="0"/>
                </a:spcBef>
                <a:spcAft>
                  <a:spcPct val="15000"/>
                </a:spcAft>
                <a:buFont typeface="Wingdings" panose="05000000000000000000" pitchFamily="2" charset="2"/>
                <a:buChar char="§"/>
              </a:pPr>
              <a:r>
                <a:rPr lang="en-US" sz="1400" b="1" kern="1200"/>
                <a:t>Removing beneficiaries off roster</a:t>
              </a:r>
            </a:p>
            <a:p>
              <a:pPr marL="285750" lvl="1" indent="-285750" algn="l" defTabSz="533400">
                <a:lnSpc>
                  <a:spcPct val="90000"/>
                </a:lnSpc>
                <a:spcBef>
                  <a:spcPct val="0"/>
                </a:spcBef>
                <a:spcAft>
                  <a:spcPct val="15000"/>
                </a:spcAft>
                <a:buFont typeface="Wingdings" panose="05000000000000000000" pitchFamily="2" charset="2"/>
                <a:buChar char="§"/>
              </a:pPr>
              <a:r>
                <a:rPr lang="en-US" sz="1400" b="1" kern="1200"/>
                <a:t>Beneficiaries under wrong contract</a:t>
              </a:r>
            </a:p>
          </p:txBody>
        </p:sp>
        <p:sp>
          <p:nvSpPr>
            <p:cNvPr id="44" name="Oval 43">
              <a:extLst>
                <a:ext uri="{FF2B5EF4-FFF2-40B4-BE49-F238E27FC236}">
                  <a16:creationId xmlns:a16="http://schemas.microsoft.com/office/drawing/2014/main" id="{8123A594-1506-6415-2E5B-C0878153A075}"/>
                </a:ext>
              </a:extLst>
            </p:cNvPr>
            <p:cNvSpPr/>
            <p:nvPr/>
          </p:nvSpPr>
          <p:spPr>
            <a:xfrm>
              <a:off x="1254460" y="1981227"/>
              <a:ext cx="1452469" cy="1452469"/>
            </a:xfrm>
            <a:prstGeom prst="ellipse">
              <a:avLst/>
            </a:prstGeom>
            <a:blipFill rotWithShape="1">
              <a:blip r:embed="rId3">
                <a:duotone>
                  <a:schemeClr val="accent1">
                    <a:hueOff val="0"/>
                    <a:satOff val="0"/>
                    <a:lumOff val="0"/>
                    <a:alphaOff val="0"/>
                    <a:shade val="20000"/>
                    <a:satMod val="200000"/>
                  </a:schemeClr>
                  <a:schemeClr val="accent1">
                    <a:hueOff val="0"/>
                    <a:satOff val="0"/>
                    <a:lumOff val="0"/>
                    <a:alphaOff val="0"/>
                    <a:tint val="12000"/>
                    <a:satMod val="190000"/>
                  </a:schemeClr>
                </a:duotone>
              </a:blip>
              <a:srcRect/>
              <a:stretch>
                <a:fillRect l="-3000" r="-3000"/>
              </a:stretch>
            </a:blip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grpSp>
        <p:nvGrpSpPr>
          <p:cNvPr id="38" name="Group 37">
            <a:extLst>
              <a:ext uri="{FF2B5EF4-FFF2-40B4-BE49-F238E27FC236}">
                <a16:creationId xmlns:a16="http://schemas.microsoft.com/office/drawing/2014/main" id="{5C95E11C-63C4-9DDE-8F30-617EA3D5F34A}"/>
              </a:ext>
            </a:extLst>
          </p:cNvPr>
          <p:cNvGrpSpPr/>
          <p:nvPr/>
        </p:nvGrpSpPr>
        <p:grpSpPr>
          <a:xfrm>
            <a:off x="3661067" y="1523264"/>
            <a:ext cx="2203156" cy="4361771"/>
            <a:chOff x="3661067" y="1719520"/>
            <a:chExt cx="2203156" cy="4361771"/>
          </a:xfrm>
        </p:grpSpPr>
        <p:sp>
          <p:nvSpPr>
            <p:cNvPr id="39" name="Freeform: Shape 38">
              <a:extLst>
                <a:ext uri="{FF2B5EF4-FFF2-40B4-BE49-F238E27FC236}">
                  <a16:creationId xmlns:a16="http://schemas.microsoft.com/office/drawing/2014/main" id="{47703922-03BB-F537-08C7-76CE98EC6C61}"/>
                </a:ext>
              </a:extLst>
            </p:cNvPr>
            <p:cNvSpPr/>
            <p:nvPr/>
          </p:nvSpPr>
          <p:spPr>
            <a:xfrm>
              <a:off x="3661067" y="1719520"/>
              <a:ext cx="2203156" cy="4361771"/>
            </a:xfrm>
            <a:custGeom>
              <a:avLst/>
              <a:gdLst>
                <a:gd name="connsiteX0" fmla="*/ 0 w 2203156"/>
                <a:gd name="connsiteY0" fmla="*/ 220316 h 4361771"/>
                <a:gd name="connsiteX1" fmla="*/ 220316 w 2203156"/>
                <a:gd name="connsiteY1" fmla="*/ 0 h 4361771"/>
                <a:gd name="connsiteX2" fmla="*/ 1982840 w 2203156"/>
                <a:gd name="connsiteY2" fmla="*/ 0 h 4361771"/>
                <a:gd name="connsiteX3" fmla="*/ 2203156 w 2203156"/>
                <a:gd name="connsiteY3" fmla="*/ 220316 h 4361771"/>
                <a:gd name="connsiteX4" fmla="*/ 2203156 w 2203156"/>
                <a:gd name="connsiteY4" fmla="*/ 4141455 h 4361771"/>
                <a:gd name="connsiteX5" fmla="*/ 1982840 w 2203156"/>
                <a:gd name="connsiteY5" fmla="*/ 4361771 h 4361771"/>
                <a:gd name="connsiteX6" fmla="*/ 220316 w 2203156"/>
                <a:gd name="connsiteY6" fmla="*/ 4361771 h 4361771"/>
                <a:gd name="connsiteX7" fmla="*/ 0 w 2203156"/>
                <a:gd name="connsiteY7" fmla="*/ 4141455 h 4361771"/>
                <a:gd name="connsiteX8" fmla="*/ 0 w 2203156"/>
                <a:gd name="connsiteY8" fmla="*/ 220316 h 43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3156" h="4361771">
                  <a:moveTo>
                    <a:pt x="0" y="220316"/>
                  </a:moveTo>
                  <a:cubicBezTo>
                    <a:pt x="0" y="98639"/>
                    <a:pt x="98639" y="0"/>
                    <a:pt x="220316" y="0"/>
                  </a:cubicBezTo>
                  <a:lnTo>
                    <a:pt x="1982840" y="0"/>
                  </a:lnTo>
                  <a:cubicBezTo>
                    <a:pt x="2104517" y="0"/>
                    <a:pt x="2203156" y="98639"/>
                    <a:pt x="2203156" y="220316"/>
                  </a:cubicBezTo>
                  <a:lnTo>
                    <a:pt x="2203156" y="4141455"/>
                  </a:lnTo>
                  <a:cubicBezTo>
                    <a:pt x="2203156" y="4263132"/>
                    <a:pt x="2104517" y="4361771"/>
                    <a:pt x="1982840" y="4361771"/>
                  </a:cubicBezTo>
                  <a:lnTo>
                    <a:pt x="220316" y="4361771"/>
                  </a:lnTo>
                  <a:cubicBezTo>
                    <a:pt x="98639" y="4361771"/>
                    <a:pt x="0" y="4263132"/>
                    <a:pt x="0" y="4141455"/>
                  </a:cubicBezTo>
                  <a:lnTo>
                    <a:pt x="0" y="220316"/>
                  </a:lnTo>
                  <a:close/>
                </a:path>
              </a:pathLst>
            </a:custGeom>
            <a:solidFill>
              <a:srgbClr val="7E9DEA"/>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1858500" rIns="113792" bIns="986147" numCol="1" spcCol="1270" anchor="t" anchorCtr="1">
              <a:noAutofit/>
            </a:bodyPr>
            <a:lstStyle/>
            <a:p>
              <a:pPr marL="0" lvl="0" indent="0" defTabSz="711200">
                <a:lnSpc>
                  <a:spcPct val="90000"/>
                </a:lnSpc>
                <a:spcBef>
                  <a:spcPct val="0"/>
                </a:spcBef>
                <a:spcAft>
                  <a:spcPct val="35000"/>
                </a:spcAft>
                <a:buNone/>
              </a:pPr>
              <a:r>
                <a:rPr lang="en-US" sz="2400" b="1" kern="1200"/>
                <a:t>     </a:t>
              </a:r>
              <a:r>
                <a:rPr lang="en-US" sz="2400" b="1" kern="1200">
                  <a:latin typeface="+mj-lt"/>
                </a:rPr>
                <a:t>Gainwell</a:t>
              </a:r>
              <a:endParaRPr lang="en-US" sz="2400" kern="1200">
                <a:latin typeface="+mj-lt"/>
              </a:endParaRPr>
            </a:p>
            <a:p>
              <a:pPr marL="285750" lvl="1" indent="-285750" algn="l" defTabSz="533400">
                <a:lnSpc>
                  <a:spcPct val="90000"/>
                </a:lnSpc>
                <a:spcBef>
                  <a:spcPct val="0"/>
                </a:spcBef>
                <a:spcAft>
                  <a:spcPct val="15000"/>
                </a:spcAft>
                <a:buFont typeface="Wingdings" panose="05000000000000000000" pitchFamily="2" charset="2"/>
                <a:buChar char="§"/>
              </a:pPr>
              <a:r>
                <a:rPr lang="en-US" sz="1400" b="1" kern="1200"/>
                <a:t>Recredentialing applications</a:t>
              </a:r>
            </a:p>
            <a:p>
              <a:pPr marL="285750" lvl="1" indent="-285750" algn="l" defTabSz="533400">
                <a:lnSpc>
                  <a:spcPct val="90000"/>
                </a:lnSpc>
                <a:spcBef>
                  <a:spcPct val="0"/>
                </a:spcBef>
                <a:spcAft>
                  <a:spcPct val="15000"/>
                </a:spcAft>
                <a:buFont typeface="Wingdings" panose="05000000000000000000" pitchFamily="2" charset="2"/>
                <a:buChar char="§"/>
              </a:pPr>
              <a:r>
                <a:rPr lang="en-US" sz="1400" b="1" kern="1200"/>
                <a:t>Issues with MESA</a:t>
              </a:r>
            </a:p>
            <a:p>
              <a:pPr marL="285750" lvl="1" indent="-285750" algn="l" defTabSz="533400">
                <a:lnSpc>
                  <a:spcPct val="90000"/>
                </a:lnSpc>
                <a:spcBef>
                  <a:spcPct val="0"/>
                </a:spcBef>
                <a:spcAft>
                  <a:spcPct val="15000"/>
                </a:spcAft>
                <a:buFont typeface="Wingdings" panose="05000000000000000000" pitchFamily="2" charset="2"/>
                <a:buChar char="§"/>
              </a:pPr>
              <a:r>
                <a:rPr lang="en-US" sz="1400" b="1" kern="1200"/>
                <a:t>Updating agency contacts and address</a:t>
              </a:r>
            </a:p>
            <a:p>
              <a:pPr marL="285750" lvl="1" indent="-285750" algn="l" defTabSz="533400">
                <a:lnSpc>
                  <a:spcPct val="90000"/>
                </a:lnSpc>
                <a:spcBef>
                  <a:spcPct val="0"/>
                </a:spcBef>
                <a:spcAft>
                  <a:spcPct val="15000"/>
                </a:spcAft>
                <a:buFont typeface="Wingdings" panose="05000000000000000000" pitchFamily="2" charset="2"/>
                <a:buChar char="§"/>
              </a:pPr>
              <a:r>
                <a:rPr lang="en-US" sz="1400" b="1" kern="1200"/>
                <a:t>Requesting 1099 tax forms</a:t>
              </a:r>
            </a:p>
          </p:txBody>
        </p:sp>
        <p:sp>
          <p:nvSpPr>
            <p:cNvPr id="40" name="Oval 39">
              <a:extLst>
                <a:ext uri="{FF2B5EF4-FFF2-40B4-BE49-F238E27FC236}">
                  <a16:creationId xmlns:a16="http://schemas.microsoft.com/office/drawing/2014/main" id="{0471374B-CBDE-FDA7-496E-9286B4B9C17B}"/>
                </a:ext>
              </a:extLst>
            </p:cNvPr>
            <p:cNvSpPr/>
            <p:nvPr/>
          </p:nvSpPr>
          <p:spPr>
            <a:xfrm>
              <a:off x="4036410" y="1981226"/>
              <a:ext cx="1452469" cy="1452469"/>
            </a:xfrm>
            <a:prstGeom prst="ellipse">
              <a:avLst/>
            </a:prstGeom>
            <a:blipFill rotWithShape="1">
              <a:blip r:embed="rId4"/>
              <a:srcRect/>
              <a:stretch>
                <a:fillRect l="-3000" r="-3000"/>
              </a:stretch>
            </a:blip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grpSp>
        <p:nvGrpSpPr>
          <p:cNvPr id="21" name="Group 20">
            <a:extLst>
              <a:ext uri="{FF2B5EF4-FFF2-40B4-BE49-F238E27FC236}">
                <a16:creationId xmlns:a16="http://schemas.microsoft.com/office/drawing/2014/main" id="{49A23075-08BF-AFC0-E685-4A0D7FDB9C9E}"/>
              </a:ext>
            </a:extLst>
          </p:cNvPr>
          <p:cNvGrpSpPr/>
          <p:nvPr/>
        </p:nvGrpSpPr>
        <p:grpSpPr>
          <a:xfrm>
            <a:off x="6485145" y="1536930"/>
            <a:ext cx="2270746" cy="4361771"/>
            <a:chOff x="6485145" y="1719520"/>
            <a:chExt cx="2270746" cy="4361771"/>
          </a:xfrm>
        </p:grpSpPr>
        <p:sp>
          <p:nvSpPr>
            <p:cNvPr id="22" name="Freeform: Shape 21">
              <a:extLst>
                <a:ext uri="{FF2B5EF4-FFF2-40B4-BE49-F238E27FC236}">
                  <a16:creationId xmlns:a16="http://schemas.microsoft.com/office/drawing/2014/main" id="{E07AF354-1920-FC20-A4A5-4EC3D633788A}"/>
                </a:ext>
              </a:extLst>
            </p:cNvPr>
            <p:cNvSpPr/>
            <p:nvPr/>
          </p:nvSpPr>
          <p:spPr>
            <a:xfrm>
              <a:off x="6485145" y="1719520"/>
              <a:ext cx="2270746" cy="4361771"/>
            </a:xfrm>
            <a:custGeom>
              <a:avLst/>
              <a:gdLst>
                <a:gd name="connsiteX0" fmla="*/ 0 w 2270746"/>
                <a:gd name="connsiteY0" fmla="*/ 227075 h 4361771"/>
                <a:gd name="connsiteX1" fmla="*/ 227075 w 2270746"/>
                <a:gd name="connsiteY1" fmla="*/ 0 h 4361771"/>
                <a:gd name="connsiteX2" fmla="*/ 2043671 w 2270746"/>
                <a:gd name="connsiteY2" fmla="*/ 0 h 4361771"/>
                <a:gd name="connsiteX3" fmla="*/ 2270746 w 2270746"/>
                <a:gd name="connsiteY3" fmla="*/ 227075 h 4361771"/>
                <a:gd name="connsiteX4" fmla="*/ 2270746 w 2270746"/>
                <a:gd name="connsiteY4" fmla="*/ 4134696 h 4361771"/>
                <a:gd name="connsiteX5" fmla="*/ 2043671 w 2270746"/>
                <a:gd name="connsiteY5" fmla="*/ 4361771 h 4361771"/>
                <a:gd name="connsiteX6" fmla="*/ 227075 w 2270746"/>
                <a:gd name="connsiteY6" fmla="*/ 4361771 h 4361771"/>
                <a:gd name="connsiteX7" fmla="*/ 0 w 2270746"/>
                <a:gd name="connsiteY7" fmla="*/ 4134696 h 4361771"/>
                <a:gd name="connsiteX8" fmla="*/ 0 w 2270746"/>
                <a:gd name="connsiteY8" fmla="*/ 227075 h 43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0746" h="4361771">
                  <a:moveTo>
                    <a:pt x="0" y="227075"/>
                  </a:moveTo>
                  <a:cubicBezTo>
                    <a:pt x="0" y="101665"/>
                    <a:pt x="101665" y="0"/>
                    <a:pt x="227075" y="0"/>
                  </a:cubicBezTo>
                  <a:lnTo>
                    <a:pt x="2043671" y="0"/>
                  </a:lnTo>
                  <a:cubicBezTo>
                    <a:pt x="2169081" y="0"/>
                    <a:pt x="2270746" y="101665"/>
                    <a:pt x="2270746" y="227075"/>
                  </a:cubicBezTo>
                  <a:lnTo>
                    <a:pt x="2270746" y="4134696"/>
                  </a:lnTo>
                  <a:cubicBezTo>
                    <a:pt x="2270746" y="4260106"/>
                    <a:pt x="2169081" y="4361771"/>
                    <a:pt x="2043671" y="4361771"/>
                  </a:cubicBezTo>
                  <a:lnTo>
                    <a:pt x="227075" y="4361771"/>
                  </a:lnTo>
                  <a:cubicBezTo>
                    <a:pt x="101665" y="4361771"/>
                    <a:pt x="0" y="4260106"/>
                    <a:pt x="0" y="4134696"/>
                  </a:cubicBezTo>
                  <a:lnTo>
                    <a:pt x="0" y="227075"/>
                  </a:lnTo>
                  <a:close/>
                </a:path>
              </a:pathLst>
            </a:custGeom>
            <a:solidFill>
              <a:srgbClr val="7E9DEA"/>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8016" tIns="1872724" rIns="128016" bIns="1000371" numCol="1" spcCol="1270" anchor="t" anchorCtr="1">
              <a:noAutofit/>
            </a:bodyPr>
            <a:lstStyle/>
            <a:p>
              <a:pPr marL="0" lvl="0" indent="0" defTabSz="800100">
                <a:lnSpc>
                  <a:spcPct val="90000"/>
                </a:lnSpc>
                <a:spcBef>
                  <a:spcPct val="0"/>
                </a:spcBef>
                <a:spcAft>
                  <a:spcPct val="35000"/>
                </a:spcAft>
                <a:buNone/>
              </a:pPr>
              <a:r>
                <a:rPr lang="en-US" sz="2400" b="1" kern="1200">
                  <a:latin typeface="+mj-lt"/>
                </a:rPr>
                <a:t>         DOM</a:t>
              </a:r>
              <a:endParaRPr lang="en-US" sz="2400" kern="1200">
                <a:latin typeface="+mj-lt"/>
              </a:endParaRPr>
            </a:p>
            <a:p>
              <a:pPr marL="285750" lvl="1" indent="-285750" algn="l" defTabSz="622300">
                <a:lnSpc>
                  <a:spcPct val="90000"/>
                </a:lnSpc>
                <a:spcBef>
                  <a:spcPct val="0"/>
                </a:spcBef>
                <a:spcAft>
                  <a:spcPct val="15000"/>
                </a:spcAft>
                <a:buFont typeface="Wingdings" panose="05000000000000000000" pitchFamily="2" charset="2"/>
                <a:buChar char="§"/>
              </a:pPr>
              <a:r>
                <a:rPr lang="en-US" sz="1400" b="1" kern="1200"/>
                <a:t>Expanding service area</a:t>
              </a:r>
            </a:p>
            <a:p>
              <a:pPr marL="285750" lvl="1" indent="-285750" algn="l" defTabSz="622300">
                <a:lnSpc>
                  <a:spcPct val="90000"/>
                </a:lnSpc>
                <a:spcBef>
                  <a:spcPct val="0"/>
                </a:spcBef>
                <a:spcAft>
                  <a:spcPct val="15000"/>
                </a:spcAft>
                <a:buFont typeface="Wingdings" panose="05000000000000000000" pitchFamily="2" charset="2"/>
                <a:buChar char="§"/>
              </a:pPr>
              <a:r>
                <a:rPr lang="en-US" sz="1400" b="1" kern="1200"/>
                <a:t>Relocating</a:t>
              </a:r>
            </a:p>
            <a:p>
              <a:pPr marL="285750" lvl="1" indent="-285750" algn="l" defTabSz="622300">
                <a:lnSpc>
                  <a:spcPct val="90000"/>
                </a:lnSpc>
                <a:spcBef>
                  <a:spcPct val="0"/>
                </a:spcBef>
                <a:spcAft>
                  <a:spcPct val="15000"/>
                </a:spcAft>
                <a:buFont typeface="Wingdings" panose="05000000000000000000" pitchFamily="2" charset="2"/>
                <a:buChar char="§"/>
              </a:pPr>
              <a:r>
                <a:rPr lang="en-US" sz="1400" b="1" kern="1200"/>
                <a:t>Change of Ownership</a:t>
              </a:r>
            </a:p>
            <a:p>
              <a:pPr marL="285750" lvl="1" indent="-285750" algn="l" defTabSz="622300">
                <a:lnSpc>
                  <a:spcPct val="90000"/>
                </a:lnSpc>
                <a:spcBef>
                  <a:spcPct val="0"/>
                </a:spcBef>
                <a:spcAft>
                  <a:spcPct val="15000"/>
                </a:spcAft>
                <a:buFont typeface="Wingdings" panose="05000000000000000000" pitchFamily="2" charset="2"/>
                <a:buChar char="§"/>
              </a:pPr>
              <a:r>
                <a:rPr lang="en-US" sz="1400" b="1" kern="1200"/>
                <a:t>Staffing changes</a:t>
              </a:r>
            </a:p>
            <a:p>
              <a:pPr marL="285750" lvl="1" indent="-285750" algn="l" defTabSz="622300">
                <a:lnSpc>
                  <a:spcPct val="90000"/>
                </a:lnSpc>
                <a:spcBef>
                  <a:spcPct val="0"/>
                </a:spcBef>
                <a:spcAft>
                  <a:spcPct val="15000"/>
                </a:spcAft>
                <a:buFont typeface="Wingdings" panose="05000000000000000000" pitchFamily="2" charset="2"/>
                <a:buChar char="§"/>
              </a:pPr>
              <a:r>
                <a:rPr lang="en-US" sz="1400" b="1" kern="1200"/>
                <a:t>Audits</a:t>
              </a:r>
            </a:p>
            <a:p>
              <a:pPr marL="285750" lvl="1" indent="-285750" algn="l" defTabSz="622300">
                <a:lnSpc>
                  <a:spcPct val="90000"/>
                </a:lnSpc>
                <a:spcBef>
                  <a:spcPct val="0"/>
                </a:spcBef>
                <a:spcAft>
                  <a:spcPct val="15000"/>
                </a:spcAft>
                <a:buFont typeface="Wingdings" panose="05000000000000000000" pitchFamily="2" charset="2"/>
                <a:buChar char="§"/>
              </a:pPr>
              <a:r>
                <a:rPr lang="en-US" sz="1400" b="1"/>
                <a:t>Policy</a:t>
              </a:r>
              <a:endParaRPr lang="en-US" sz="1400" b="1" kern="1200"/>
            </a:p>
          </p:txBody>
        </p:sp>
        <p:sp>
          <p:nvSpPr>
            <p:cNvPr id="27" name="Oval 26">
              <a:extLst>
                <a:ext uri="{FF2B5EF4-FFF2-40B4-BE49-F238E27FC236}">
                  <a16:creationId xmlns:a16="http://schemas.microsoft.com/office/drawing/2014/main" id="{83F23419-C947-5C30-17D8-70802E51E153}"/>
                </a:ext>
              </a:extLst>
            </p:cNvPr>
            <p:cNvSpPr/>
            <p:nvPr/>
          </p:nvSpPr>
          <p:spPr>
            <a:xfrm>
              <a:off x="6894283" y="1981226"/>
              <a:ext cx="1452469" cy="1452469"/>
            </a:xfrm>
            <a:prstGeom prst="ellipse">
              <a:avLst/>
            </a:prstGeom>
            <a:blipFill rotWithShape="1">
              <a:blip r:embed="rId5"/>
              <a:srcRect/>
              <a:stretch>
                <a:fillRect l="-7000" r="-7000"/>
              </a:stretch>
            </a:blip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grpSp>
        <p:nvGrpSpPr>
          <p:cNvPr id="14" name="Group 13">
            <a:extLst>
              <a:ext uri="{FF2B5EF4-FFF2-40B4-BE49-F238E27FC236}">
                <a16:creationId xmlns:a16="http://schemas.microsoft.com/office/drawing/2014/main" id="{9FD5B794-7368-CDB1-9968-6A7E4AACC3F0}"/>
              </a:ext>
            </a:extLst>
          </p:cNvPr>
          <p:cNvGrpSpPr/>
          <p:nvPr/>
        </p:nvGrpSpPr>
        <p:grpSpPr>
          <a:xfrm>
            <a:off x="9165029" y="1536930"/>
            <a:ext cx="2270746" cy="4361771"/>
            <a:chOff x="9226087" y="1719520"/>
            <a:chExt cx="2270746" cy="4361771"/>
          </a:xfrm>
        </p:grpSpPr>
        <p:sp>
          <p:nvSpPr>
            <p:cNvPr id="15" name="Freeform: Shape 14">
              <a:extLst>
                <a:ext uri="{FF2B5EF4-FFF2-40B4-BE49-F238E27FC236}">
                  <a16:creationId xmlns:a16="http://schemas.microsoft.com/office/drawing/2014/main" id="{34F04AC5-7288-B246-D805-9F69BDAAB6E9}"/>
                </a:ext>
              </a:extLst>
            </p:cNvPr>
            <p:cNvSpPr/>
            <p:nvPr/>
          </p:nvSpPr>
          <p:spPr>
            <a:xfrm>
              <a:off x="9226087" y="1719520"/>
              <a:ext cx="2270746" cy="4361771"/>
            </a:xfrm>
            <a:custGeom>
              <a:avLst/>
              <a:gdLst>
                <a:gd name="connsiteX0" fmla="*/ 0 w 2270746"/>
                <a:gd name="connsiteY0" fmla="*/ 227075 h 4361771"/>
                <a:gd name="connsiteX1" fmla="*/ 227075 w 2270746"/>
                <a:gd name="connsiteY1" fmla="*/ 0 h 4361771"/>
                <a:gd name="connsiteX2" fmla="*/ 2043671 w 2270746"/>
                <a:gd name="connsiteY2" fmla="*/ 0 h 4361771"/>
                <a:gd name="connsiteX3" fmla="*/ 2270746 w 2270746"/>
                <a:gd name="connsiteY3" fmla="*/ 227075 h 4361771"/>
                <a:gd name="connsiteX4" fmla="*/ 2270746 w 2270746"/>
                <a:gd name="connsiteY4" fmla="*/ 4134696 h 4361771"/>
                <a:gd name="connsiteX5" fmla="*/ 2043671 w 2270746"/>
                <a:gd name="connsiteY5" fmla="*/ 4361771 h 4361771"/>
                <a:gd name="connsiteX6" fmla="*/ 227075 w 2270746"/>
                <a:gd name="connsiteY6" fmla="*/ 4361771 h 4361771"/>
                <a:gd name="connsiteX7" fmla="*/ 0 w 2270746"/>
                <a:gd name="connsiteY7" fmla="*/ 4134696 h 4361771"/>
                <a:gd name="connsiteX8" fmla="*/ 0 w 2270746"/>
                <a:gd name="connsiteY8" fmla="*/ 227075 h 43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0746" h="4361771">
                  <a:moveTo>
                    <a:pt x="0" y="227075"/>
                  </a:moveTo>
                  <a:cubicBezTo>
                    <a:pt x="0" y="101665"/>
                    <a:pt x="101665" y="0"/>
                    <a:pt x="227075" y="0"/>
                  </a:cubicBezTo>
                  <a:lnTo>
                    <a:pt x="2043671" y="0"/>
                  </a:lnTo>
                  <a:cubicBezTo>
                    <a:pt x="2169081" y="0"/>
                    <a:pt x="2270746" y="101665"/>
                    <a:pt x="2270746" y="227075"/>
                  </a:cubicBezTo>
                  <a:lnTo>
                    <a:pt x="2270746" y="4134696"/>
                  </a:lnTo>
                  <a:cubicBezTo>
                    <a:pt x="2270746" y="4260106"/>
                    <a:pt x="2169081" y="4361771"/>
                    <a:pt x="2043671" y="4361771"/>
                  </a:cubicBezTo>
                  <a:lnTo>
                    <a:pt x="227075" y="4361771"/>
                  </a:lnTo>
                  <a:cubicBezTo>
                    <a:pt x="101665" y="4361771"/>
                    <a:pt x="0" y="4260106"/>
                    <a:pt x="0" y="4134696"/>
                  </a:cubicBezTo>
                  <a:lnTo>
                    <a:pt x="0" y="227075"/>
                  </a:lnTo>
                  <a:close/>
                </a:path>
              </a:pathLst>
            </a:custGeom>
            <a:solidFill>
              <a:srgbClr val="7E9DEA"/>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9568" tIns="1844276" rIns="99568" bIns="971923" numCol="1" spcCol="1270" anchor="t" anchorCtr="1">
              <a:noAutofit/>
            </a:bodyPr>
            <a:lstStyle/>
            <a:p>
              <a:pPr marL="0" lvl="0" indent="0" algn="ctr" defTabSz="622300">
                <a:lnSpc>
                  <a:spcPct val="90000"/>
                </a:lnSpc>
                <a:spcBef>
                  <a:spcPct val="0"/>
                </a:spcBef>
                <a:spcAft>
                  <a:spcPct val="35000"/>
                </a:spcAft>
                <a:buNone/>
              </a:pPr>
              <a:r>
                <a:rPr lang="en-US" sz="2400" b="1" kern="1200">
                  <a:latin typeface="+mj-lt"/>
                </a:rPr>
                <a:t>PDD</a:t>
              </a:r>
              <a:endParaRPr lang="en-US" sz="2400" kern="1200">
                <a:latin typeface="+mj-lt"/>
              </a:endParaRPr>
            </a:p>
            <a:p>
              <a:pPr marL="285750" lvl="1" indent="-285750" algn="l" defTabSz="488950">
                <a:lnSpc>
                  <a:spcPct val="90000"/>
                </a:lnSpc>
                <a:spcBef>
                  <a:spcPct val="0"/>
                </a:spcBef>
                <a:spcAft>
                  <a:spcPct val="15000"/>
                </a:spcAft>
                <a:buFont typeface="Wingdings" panose="05000000000000000000" pitchFamily="2" charset="2"/>
                <a:buChar char="§"/>
              </a:pPr>
              <a:r>
                <a:rPr lang="en-US" sz="1400" b="1" kern="1200"/>
                <a:t>Requesting more hours for clients</a:t>
              </a:r>
            </a:p>
            <a:p>
              <a:pPr marL="285750" lvl="1" indent="-285750" algn="l" defTabSz="488950">
                <a:lnSpc>
                  <a:spcPct val="90000"/>
                </a:lnSpc>
                <a:spcBef>
                  <a:spcPct val="0"/>
                </a:spcBef>
                <a:spcAft>
                  <a:spcPct val="15000"/>
                </a:spcAft>
                <a:buFont typeface="Wingdings" panose="05000000000000000000" pitchFamily="2" charset="2"/>
                <a:buChar char="§"/>
              </a:pPr>
              <a:r>
                <a:rPr lang="en-US" sz="1400" b="1" kern="1200"/>
                <a:t>Any adjustments made to PSS</a:t>
              </a:r>
            </a:p>
            <a:p>
              <a:pPr marL="285750" lvl="1" indent="-285750" algn="l" defTabSz="488950">
                <a:lnSpc>
                  <a:spcPct val="90000"/>
                </a:lnSpc>
                <a:spcBef>
                  <a:spcPct val="0"/>
                </a:spcBef>
                <a:spcAft>
                  <a:spcPct val="15000"/>
                </a:spcAft>
                <a:buFont typeface="Wingdings" panose="05000000000000000000" pitchFamily="2" charset="2"/>
                <a:buChar char="§"/>
              </a:pPr>
              <a:r>
                <a:rPr lang="en-US" sz="1400" b="1" kern="1200"/>
                <a:t>Missing lock-in on PSS</a:t>
              </a:r>
            </a:p>
            <a:p>
              <a:pPr marL="285750" lvl="1" indent="-285750" algn="l" defTabSz="488950">
                <a:lnSpc>
                  <a:spcPct val="90000"/>
                </a:lnSpc>
                <a:spcBef>
                  <a:spcPct val="0"/>
                </a:spcBef>
                <a:spcAft>
                  <a:spcPct val="15000"/>
                </a:spcAft>
                <a:buFont typeface="Wingdings" panose="05000000000000000000" pitchFamily="2" charset="2"/>
                <a:buChar char="§"/>
              </a:pPr>
              <a:r>
                <a:rPr lang="en-US" sz="1400" b="1" kern="1200"/>
                <a:t>Beneficiaries needing transportation</a:t>
              </a:r>
            </a:p>
          </p:txBody>
        </p:sp>
        <p:sp>
          <p:nvSpPr>
            <p:cNvPr id="16" name="Oval 15">
              <a:extLst>
                <a:ext uri="{FF2B5EF4-FFF2-40B4-BE49-F238E27FC236}">
                  <a16:creationId xmlns:a16="http://schemas.microsoft.com/office/drawing/2014/main" id="{A940E490-6029-FBE3-EE0F-0C098AB9D89E}"/>
                </a:ext>
              </a:extLst>
            </p:cNvPr>
            <p:cNvSpPr/>
            <p:nvPr/>
          </p:nvSpPr>
          <p:spPr>
            <a:xfrm>
              <a:off x="9635225" y="1981227"/>
              <a:ext cx="1452469" cy="1452469"/>
            </a:xfrm>
            <a:prstGeom prst="ellipse">
              <a:avLst/>
            </a:prstGeom>
            <a:blipFill rotWithShape="1">
              <a:blip r:embed="rId6"/>
              <a:srcRect/>
              <a:stretch>
                <a:fillRect l="-7000" r="-7000"/>
              </a:stretch>
            </a:blipFill>
            <a:scene3d>
              <a:camera prst="orthographicFront"/>
              <a:lightRig rig="threePt" dir="t"/>
            </a:scene3d>
            <a:sp3d>
              <a:bevelT/>
              <a:bevelB w="0"/>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sp>
        <p:nvSpPr>
          <p:cNvPr id="7" name="TextBox 6">
            <a:extLst>
              <a:ext uri="{FF2B5EF4-FFF2-40B4-BE49-F238E27FC236}">
                <a16:creationId xmlns:a16="http://schemas.microsoft.com/office/drawing/2014/main" id="{E0162B4C-1D8B-F60B-E838-ABCE436CDEE3}"/>
              </a:ext>
            </a:extLst>
          </p:cNvPr>
          <p:cNvSpPr txBox="1"/>
          <p:nvPr/>
        </p:nvSpPr>
        <p:spPr>
          <a:xfrm>
            <a:off x="1953789" y="6075144"/>
            <a:ext cx="8735967" cy="584775"/>
          </a:xfrm>
          <a:prstGeom prst="rect">
            <a:avLst/>
          </a:prstGeom>
          <a:solidFill>
            <a:schemeClr val="tx2">
              <a:lumMod val="10000"/>
              <a:lumOff val="90000"/>
            </a:schemeClr>
          </a:solidFill>
          <a:ln w="19050">
            <a:solidFill>
              <a:schemeClr val="tx2">
                <a:lumMod val="90000"/>
                <a:lumOff val="10000"/>
              </a:schemeClr>
            </a:solidFill>
          </a:ln>
        </p:spPr>
        <p:txBody>
          <a:bodyPr wrap="square">
            <a:spAutoFit/>
          </a:bodyPr>
          <a:lstStyle/>
          <a:p>
            <a:r>
              <a:rPr lang="en-US" sz="1600" b="1">
                <a:solidFill>
                  <a:schemeClr val="tx2">
                    <a:lumMod val="75000"/>
                    <a:lumOff val="25000"/>
                  </a:schemeClr>
                </a:solidFill>
              </a:rPr>
              <a:t>Gainwell Representative Link: </a:t>
            </a:r>
            <a:r>
              <a:rPr lang="en-US" sz="1600" b="1">
                <a:solidFill>
                  <a:schemeClr val="tx2">
                    <a:lumMod val="90000"/>
                    <a:lumOff val="10000"/>
                  </a:schemeClr>
                </a:solidFill>
                <a:hlinkClick r:id="rId7">
                  <a:extLst>
                    <a:ext uri="{A12FA001-AC4F-418D-AE19-62706E023703}">
                      <ahyp:hlinkClr xmlns:ahyp="http://schemas.microsoft.com/office/drawing/2018/hyperlinkcolor" val="tx"/>
                    </a:ext>
                  </a:extLst>
                </a:hlinkClick>
              </a:rPr>
              <a:t>Q2-2026-PROVIDER-FIELD-REPRESENTATIVES_Map-and-By-County_v1.0.pdf</a:t>
            </a:r>
            <a:endParaRPr lang="en-US" sz="1600" b="1">
              <a:solidFill>
                <a:schemeClr val="tx2">
                  <a:lumMod val="90000"/>
                  <a:lumOff val="10000"/>
                </a:schemeClr>
              </a:solidFill>
            </a:endParaRPr>
          </a:p>
        </p:txBody>
      </p:sp>
      <p:sp>
        <p:nvSpPr>
          <p:cNvPr id="6" name="Date Placeholder 5">
            <a:extLst>
              <a:ext uri="{FF2B5EF4-FFF2-40B4-BE49-F238E27FC236}">
                <a16:creationId xmlns:a16="http://schemas.microsoft.com/office/drawing/2014/main" id="{0006E915-3BC4-B77B-96A3-D6671C0BB52D}"/>
              </a:ext>
            </a:extLst>
          </p:cNvPr>
          <p:cNvSpPr>
            <a:spLocks noGrp="1"/>
          </p:cNvSpPr>
          <p:nvPr>
            <p:ph type="dt" sz="half" idx="10"/>
          </p:nvPr>
        </p:nvSpPr>
        <p:spPr/>
        <p:txBody>
          <a:bodyPr/>
          <a:lstStyle/>
          <a:p>
            <a:r>
              <a:rPr lang="en-US"/>
              <a:t>7/21/2026</a:t>
            </a:r>
          </a:p>
        </p:txBody>
      </p:sp>
      <p:sp>
        <p:nvSpPr>
          <p:cNvPr id="8" name="Slide Number Placeholder 7">
            <a:extLst>
              <a:ext uri="{FF2B5EF4-FFF2-40B4-BE49-F238E27FC236}">
                <a16:creationId xmlns:a16="http://schemas.microsoft.com/office/drawing/2014/main" id="{6A862BE5-92B5-875B-7471-98B65D36F8C5}"/>
              </a:ext>
            </a:extLst>
          </p:cNvPr>
          <p:cNvSpPr>
            <a:spLocks noGrp="1"/>
          </p:cNvSpPr>
          <p:nvPr>
            <p:ph type="sldNum" sz="quarter" idx="12"/>
          </p:nvPr>
        </p:nvSpPr>
        <p:spPr/>
        <p:txBody>
          <a:bodyPr/>
          <a:lstStyle/>
          <a:p>
            <a:fld id="{48FD3572-B86B-4083-B953-5D27BE9E57C8}" type="slidenum">
              <a:rPr lang="en-US" smtClean="0"/>
              <a:t>83</a:t>
            </a:fld>
            <a:endParaRPr lang="en-US"/>
          </a:p>
        </p:txBody>
      </p:sp>
    </p:spTree>
    <p:extLst>
      <p:ext uri="{BB962C8B-B14F-4D97-AF65-F5344CB8AC3E}">
        <p14:creationId xmlns:p14="http://schemas.microsoft.com/office/powerpoint/2010/main" val="15462668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500"/>
                                        <p:tgtEl>
                                          <p:spTgt spid="3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F1235-FE00-C9D8-A323-FE8A56246DC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038D6AA-3805-F1A3-845B-260E3022DE5C}"/>
              </a:ext>
            </a:extLst>
          </p:cNvPr>
          <p:cNvSpPr txBox="1"/>
          <p:nvPr/>
        </p:nvSpPr>
        <p:spPr>
          <a:xfrm>
            <a:off x="3692424" y="240305"/>
            <a:ext cx="4592096" cy="1046440"/>
          </a:xfrm>
          <a:prstGeom prst="rect">
            <a:avLst/>
          </a:prstGeom>
          <a:noFill/>
        </p:spPr>
        <p:txBody>
          <a:bodyPr wrap="square" rtlCol="0">
            <a:spAutoFit/>
            <a:scene3d>
              <a:camera prst="orthographicFront"/>
              <a:lightRig rig="threePt" dir="t"/>
            </a:scene3d>
            <a:sp3d extrusionH="57150">
              <a:bevelT w="38100" h="38100"/>
            </a:sp3d>
          </a:bodyPr>
          <a:lstStyle/>
          <a:p>
            <a:pPr algn="ctr"/>
            <a:r>
              <a:rPr lang="en-US" sz="4400" b="1">
                <a:solidFill>
                  <a:srgbClr val="88A8F8"/>
                </a:solidFill>
                <a:latin typeface="+mj-lt"/>
                <a:cs typeface="Times New Roman" panose="02020603050405020304" pitchFamily="18" charset="0"/>
              </a:rPr>
              <a:t>Staying Informed</a:t>
            </a:r>
          </a:p>
          <a:p>
            <a:endParaRPr lang="en-US"/>
          </a:p>
        </p:txBody>
      </p:sp>
      <p:sp>
        <p:nvSpPr>
          <p:cNvPr id="19" name="TextBox 18">
            <a:extLst>
              <a:ext uri="{FF2B5EF4-FFF2-40B4-BE49-F238E27FC236}">
                <a16:creationId xmlns:a16="http://schemas.microsoft.com/office/drawing/2014/main" id="{0AFCD761-BE03-0CF3-9E47-0E4E6DA09B16}"/>
              </a:ext>
            </a:extLst>
          </p:cNvPr>
          <p:cNvSpPr txBox="1"/>
          <p:nvPr/>
        </p:nvSpPr>
        <p:spPr>
          <a:xfrm>
            <a:off x="73152" y="1094721"/>
            <a:ext cx="11830640" cy="4929298"/>
          </a:xfrm>
          <a:prstGeom prst="rect">
            <a:avLst/>
          </a:prstGeom>
          <a:noFill/>
        </p:spPr>
        <p:txBody>
          <a:bodyPr wrap="square" rtlCol="0">
            <a:spAutoFit/>
          </a:bodyPr>
          <a:lstStyle/>
          <a:p>
            <a:pPr marL="748665" marR="0" lvl="1" indent="-457200" algn="l" rtl="0">
              <a:lnSpc>
                <a:spcPct val="140014"/>
              </a:lnSpc>
              <a:spcBef>
                <a:spcPts val="0"/>
              </a:spcBef>
              <a:spcAft>
                <a:spcPts val="0"/>
              </a:spcAft>
              <a:buSzPts val="2699"/>
              <a:buFont typeface="Wingdings"/>
              <a:buChar char="q"/>
            </a:pPr>
            <a:r>
              <a:rPr lang="en-US" sz="1600" b="1" i="0" u="none" strike="noStrike" cap="none">
                <a:solidFill>
                  <a:schemeClr val="tx2">
                    <a:lumMod val="75000"/>
                    <a:lumOff val="25000"/>
                  </a:schemeClr>
                </a:solidFill>
                <a:latin typeface="Cardo"/>
                <a:ea typeface="Arial"/>
                <a:cs typeface="Arial"/>
                <a:sym typeface="Arial"/>
              </a:rPr>
              <a:t>Policy Updates</a:t>
            </a:r>
            <a:r>
              <a:rPr lang="en-US" sz="1600" b="0" i="0" u="none" strike="noStrike" cap="none">
                <a:solidFill>
                  <a:schemeClr val="tx2">
                    <a:lumMod val="75000"/>
                    <a:lumOff val="25000"/>
                  </a:schemeClr>
                </a:solidFill>
                <a:latin typeface="Cardo"/>
                <a:ea typeface="Arial"/>
                <a:cs typeface="Arial"/>
                <a:sym typeface="Arial"/>
              </a:rPr>
              <a:t>: Get notified when new policies are announced, email a contact name, place of business and a contact number (optional) to </a:t>
            </a:r>
            <a:r>
              <a:rPr lang="pl-PL" sz="1600" b="1" i="0" u="none" strike="noStrike" cap="none">
                <a:solidFill>
                  <a:srgbClr val="88A8F8"/>
                </a:solidFill>
                <a:latin typeface="Cardo"/>
                <a:ea typeface="Arial"/>
                <a:cs typeface="Arial"/>
                <a:sym typeface="Arial"/>
                <a:hlinkClick r:id="rId3">
                  <a:extLst>
                    <a:ext uri="{A12FA001-AC4F-418D-AE19-62706E023703}">
                      <ahyp:hlinkClr xmlns:ahyp="http://schemas.microsoft.com/office/drawing/2018/hyperlinkcolor" val="tx"/>
                    </a:ext>
                  </a:extLst>
                </a:hlinkClick>
              </a:rPr>
              <a:t>DOMPolicy@medicaid.ms.gov</a:t>
            </a:r>
            <a:br>
              <a:rPr lang="en-US" sz="1600" b="1" i="0" u="none" strike="noStrike" cap="none">
                <a:solidFill>
                  <a:srgbClr val="88A8F8"/>
                </a:solidFill>
                <a:latin typeface="Cardo"/>
                <a:ea typeface="Arial"/>
                <a:cs typeface="Arial"/>
                <a:sym typeface="Arial"/>
              </a:rPr>
            </a:br>
            <a:endParaRPr lang="en-US" sz="1100" b="1" u="sng">
              <a:solidFill>
                <a:srgbClr val="88A8F8"/>
              </a:solidFill>
              <a:latin typeface="Cardo"/>
              <a:ea typeface="Arial"/>
              <a:cs typeface="Arial"/>
              <a:hlinkClick r:id="rId4" invalidUrl="http://">
                <a:extLst>
                  <a:ext uri="{A12FA001-AC4F-418D-AE19-62706E023703}">
                    <ahyp:hlinkClr xmlns:ahyp="http://schemas.microsoft.com/office/drawing/2018/hyperlinkcolor" val="tx"/>
                  </a:ext>
                </a:extLst>
              </a:hlinkClick>
            </a:endParaRPr>
          </a:p>
          <a:p>
            <a:pPr marL="748665" marR="0" lvl="1" indent="-457200" algn="l" rtl="0">
              <a:lnSpc>
                <a:spcPct val="140014"/>
              </a:lnSpc>
              <a:spcBef>
                <a:spcPts val="0"/>
              </a:spcBef>
              <a:spcAft>
                <a:spcPts val="0"/>
              </a:spcAft>
              <a:buSzPts val="2699"/>
              <a:buFont typeface="Wingdings"/>
              <a:buChar char="q"/>
            </a:pPr>
            <a:r>
              <a:rPr lang="en-US" sz="1600" b="1" i="0" u="none" strike="noStrike" cap="none">
                <a:solidFill>
                  <a:schemeClr val="tx2">
                    <a:lumMod val="75000"/>
                    <a:lumOff val="25000"/>
                  </a:schemeClr>
                </a:solidFill>
                <a:latin typeface="Cardo"/>
                <a:ea typeface="Arial"/>
                <a:cs typeface="Arial"/>
                <a:sym typeface="Arial"/>
              </a:rPr>
              <a:t>Late Breaking News</a:t>
            </a:r>
            <a:r>
              <a:rPr lang="en-US" sz="1600" b="0" i="0" u="none" strike="noStrike" cap="none">
                <a:solidFill>
                  <a:schemeClr val="tx2">
                    <a:lumMod val="75000"/>
                    <a:lumOff val="25000"/>
                  </a:schemeClr>
                </a:solidFill>
                <a:latin typeface="Cardo"/>
                <a:ea typeface="Arial"/>
                <a:cs typeface="Arial"/>
                <a:sym typeface="Arial"/>
              </a:rPr>
              <a:t>: To sign up to receive email alerts every time DOM posts a Late Breaking News update, just email a contact name, place of business and a contact number (optional) to </a:t>
            </a:r>
            <a:r>
              <a:rPr lang="en-US" sz="1600" b="1" i="0" u="sng" strike="noStrike" cap="none">
                <a:solidFill>
                  <a:srgbClr val="7E9DEA"/>
                </a:solidFill>
                <a:latin typeface="Cardo"/>
                <a:ea typeface="Arial"/>
                <a:cs typeface="Arial"/>
                <a:sym typeface="Arial"/>
                <a:hlinkClick r:id="rId5">
                  <a:extLst>
                    <a:ext uri="{A12FA001-AC4F-418D-AE19-62706E023703}">
                      <ahyp:hlinkClr xmlns:ahyp="http://schemas.microsoft.com/office/drawing/2018/hyperlinkcolor" val="tx"/>
                    </a:ext>
                  </a:extLst>
                </a:hlinkClick>
              </a:rPr>
              <a:t>LateBreakingNews@medicaid.ms.gov</a:t>
            </a:r>
            <a:endParaRPr lang="en-US" sz="1600" b="1">
              <a:solidFill>
                <a:srgbClr val="7E9DEA"/>
              </a:solidFill>
              <a:latin typeface="Cardo"/>
            </a:endParaRPr>
          </a:p>
          <a:p>
            <a:pPr marL="457200" marR="0" lvl="0" indent="-457200" algn="l" rtl="0">
              <a:lnSpc>
                <a:spcPct val="140014"/>
              </a:lnSpc>
              <a:spcBef>
                <a:spcPts val="0"/>
              </a:spcBef>
              <a:spcAft>
                <a:spcPts val="0"/>
              </a:spcAft>
              <a:buFont typeface="Wingdings"/>
              <a:buChar char="q"/>
            </a:pPr>
            <a:endParaRPr lang="en-US" sz="1100" u="sng">
              <a:latin typeface="Cardo"/>
              <a:ea typeface="Arial"/>
              <a:cs typeface="Arial"/>
              <a:hlinkClick r:id="rId6" invalidUrl="http://">
                <a:extLst>
                  <a:ext uri="{A12FA001-AC4F-418D-AE19-62706E023703}">
                    <ahyp:hlinkClr xmlns:ahyp="http://schemas.microsoft.com/office/drawing/2018/hyperlinkcolor" val="tx"/>
                  </a:ext>
                </a:extLst>
              </a:hlinkClick>
            </a:endParaRPr>
          </a:p>
          <a:p>
            <a:pPr marL="748665" marR="0" lvl="1" indent="-457200" algn="l" rtl="0">
              <a:lnSpc>
                <a:spcPct val="140014"/>
              </a:lnSpc>
              <a:spcBef>
                <a:spcPts val="0"/>
              </a:spcBef>
              <a:spcAft>
                <a:spcPts val="0"/>
              </a:spcAft>
              <a:buSzPts val="2699"/>
              <a:buFont typeface="Wingdings"/>
              <a:buChar char="q"/>
            </a:pPr>
            <a:r>
              <a:rPr lang="en-US" sz="1600" b="0" i="0" u="none" strike="noStrike" cap="none">
                <a:solidFill>
                  <a:schemeClr val="tx2">
                    <a:lumMod val="75000"/>
                    <a:lumOff val="25000"/>
                  </a:schemeClr>
                </a:solidFill>
                <a:latin typeface="Cardo"/>
                <a:ea typeface="Arial"/>
                <a:cs typeface="Arial"/>
                <a:sym typeface="Arial"/>
              </a:rPr>
              <a:t>If you have questions about background checks, please contact MS Department of Health </a:t>
            </a:r>
            <a:r>
              <a:rPr lang="en-US" sz="1600" b="1" i="0" u="sng" strike="noStrike" cap="none">
                <a:solidFill>
                  <a:srgbClr val="7E9DEA"/>
                </a:solidFill>
                <a:latin typeface="Cardo"/>
                <a:ea typeface="Arial"/>
                <a:cs typeface="Arial"/>
                <a:sym typeface="Arial"/>
              </a:rPr>
              <a:t>CHRCUnit@msdh.ms.gov </a:t>
            </a:r>
          </a:p>
          <a:p>
            <a:pPr marL="748665" marR="0" lvl="1" indent="-457200" algn="l" rtl="0">
              <a:lnSpc>
                <a:spcPct val="140014"/>
              </a:lnSpc>
              <a:spcBef>
                <a:spcPts val="0"/>
              </a:spcBef>
              <a:spcAft>
                <a:spcPts val="0"/>
              </a:spcAft>
              <a:buSzPts val="2699"/>
              <a:buFont typeface="Wingdings"/>
              <a:buChar char="q"/>
            </a:pPr>
            <a:endParaRPr lang="en-US" sz="1100" b="1" i="0" u="none" strike="noStrike" cap="none">
              <a:solidFill>
                <a:srgbClr val="7E9DEA"/>
              </a:solidFill>
              <a:latin typeface="Cardo"/>
              <a:ea typeface="Arial"/>
              <a:cs typeface="Arial"/>
              <a:sym typeface="Arial"/>
            </a:endParaRPr>
          </a:p>
          <a:p>
            <a:pPr marL="748665" lvl="1" indent="-457200">
              <a:lnSpc>
                <a:spcPct val="140014"/>
              </a:lnSpc>
              <a:buSzPts val="2699"/>
              <a:buFont typeface="Wingdings"/>
              <a:buChar char="q"/>
            </a:pPr>
            <a:r>
              <a:rPr lang="en-US" sz="1600">
                <a:solidFill>
                  <a:schemeClr val="tx2">
                    <a:lumMod val="75000"/>
                    <a:lumOff val="25000"/>
                  </a:schemeClr>
                </a:solidFill>
                <a:latin typeface="Cardo"/>
                <a:cs typeface="Arial"/>
                <a:sym typeface="Arial"/>
              </a:rPr>
              <a:t>If you have questions about MESA, please contact your Gainwell Regional Field Representative </a:t>
            </a:r>
            <a:r>
              <a:rPr lang="en-US" sz="1600" b="1" u="sng">
                <a:solidFill>
                  <a:srgbClr val="7E9DEA"/>
                </a:solidFill>
                <a:latin typeface="Cardo"/>
                <a:cs typeface="Arial"/>
                <a:sym typeface="Arial"/>
                <a:hlinkClick r:id="rId7">
                  <a:extLst>
                    <a:ext uri="{A12FA001-AC4F-418D-AE19-62706E023703}">
                      <ahyp:hlinkClr xmlns:ahyp="http://schemas.microsoft.com/office/drawing/2018/hyperlinkcolor" val="tx"/>
                    </a:ext>
                  </a:extLst>
                </a:hlinkClick>
              </a:rPr>
              <a:t>https://medicaid.ms.gov/wp-content/uploads/2026/06/Q2-2026-PROVIDER-FIELD-REPRESENTATIVES_Map-and-By-County_v1.0.pdf</a:t>
            </a:r>
            <a:endParaRPr lang="en-US" sz="1600" b="1" u="sng">
              <a:solidFill>
                <a:srgbClr val="7E9DEA"/>
              </a:solidFill>
              <a:latin typeface="Cardo"/>
              <a:cs typeface="Arial"/>
              <a:sym typeface="Arial"/>
            </a:endParaRPr>
          </a:p>
          <a:p>
            <a:pPr marL="748665" marR="0" lvl="1" indent="-457200" algn="l" rtl="0">
              <a:lnSpc>
                <a:spcPct val="140014"/>
              </a:lnSpc>
              <a:spcBef>
                <a:spcPts val="0"/>
              </a:spcBef>
              <a:spcAft>
                <a:spcPts val="0"/>
              </a:spcAft>
              <a:buSzPts val="2699"/>
              <a:buFont typeface="Wingdings"/>
              <a:buChar char="q"/>
            </a:pPr>
            <a:endParaRPr lang="en-US" sz="1100">
              <a:latin typeface="Cardo"/>
              <a:ea typeface="Arial"/>
              <a:cs typeface="Arial"/>
            </a:endParaRPr>
          </a:p>
          <a:p>
            <a:pPr marL="748665" marR="0" lvl="1" indent="-457200" algn="l" rtl="0">
              <a:lnSpc>
                <a:spcPct val="140014"/>
              </a:lnSpc>
              <a:spcBef>
                <a:spcPts val="0"/>
              </a:spcBef>
              <a:spcAft>
                <a:spcPts val="0"/>
              </a:spcAft>
              <a:buSzPts val="2699"/>
              <a:buFont typeface="Wingdings"/>
              <a:buChar char="q"/>
            </a:pPr>
            <a:r>
              <a:rPr lang="en-US" sz="1600" b="0" i="0" u="none" strike="noStrike" cap="none">
                <a:solidFill>
                  <a:schemeClr val="tx2">
                    <a:lumMod val="75000"/>
                    <a:lumOff val="25000"/>
                  </a:schemeClr>
                </a:solidFill>
                <a:latin typeface="Cardo"/>
                <a:ea typeface="Arial"/>
                <a:cs typeface="Arial"/>
                <a:sym typeface="Arial"/>
              </a:rPr>
              <a:t>If you have questions about your responsibilities as an employer, please contact </a:t>
            </a:r>
            <a:r>
              <a:rPr lang="en-US" sz="1600">
                <a:solidFill>
                  <a:schemeClr val="tx2">
                    <a:lumMod val="75000"/>
                    <a:lumOff val="25000"/>
                  </a:schemeClr>
                </a:solidFill>
                <a:latin typeface="Cardo"/>
                <a:ea typeface="Arial"/>
                <a:cs typeface="Arial"/>
                <a:sym typeface="Arial"/>
              </a:rPr>
              <a:t>Mississippi’s</a:t>
            </a:r>
            <a:r>
              <a:rPr lang="en-US" sz="1600" b="0" i="0" u="none" strike="noStrike" cap="none">
                <a:solidFill>
                  <a:schemeClr val="tx2">
                    <a:lumMod val="75000"/>
                    <a:lumOff val="25000"/>
                  </a:schemeClr>
                </a:solidFill>
                <a:latin typeface="Cardo"/>
                <a:ea typeface="Arial"/>
                <a:cs typeface="Arial"/>
                <a:sym typeface="Arial"/>
              </a:rPr>
              <a:t> Department of Labor </a:t>
            </a:r>
            <a:r>
              <a:rPr lang="en-US" sz="1600" b="0" i="0" strike="noStrike" cap="none">
                <a:solidFill>
                  <a:schemeClr val="tx2">
                    <a:lumMod val="75000"/>
                    <a:lumOff val="25000"/>
                  </a:schemeClr>
                </a:solidFill>
                <a:latin typeface="Cardo"/>
                <a:ea typeface="Arial"/>
                <a:cs typeface="Arial"/>
                <a:sym typeface="Arial"/>
              </a:rPr>
              <a:t>at </a:t>
            </a:r>
            <a:r>
              <a:rPr lang="en-US" sz="1600" b="1" i="0" u="sng" strike="noStrike" cap="none">
                <a:solidFill>
                  <a:srgbClr val="7E9DEA"/>
                </a:solidFill>
                <a:latin typeface="Cardo"/>
                <a:ea typeface="Arial"/>
                <a:cs typeface="Arial"/>
                <a:sym typeface="Arial"/>
              </a:rPr>
              <a:t>601-965-4347</a:t>
            </a:r>
          </a:p>
          <a:p>
            <a:pPr marL="748665" marR="0" lvl="1" indent="-457200" algn="l" rtl="0">
              <a:lnSpc>
                <a:spcPct val="140014"/>
              </a:lnSpc>
              <a:spcBef>
                <a:spcPts val="0"/>
              </a:spcBef>
              <a:spcAft>
                <a:spcPts val="0"/>
              </a:spcAft>
              <a:buSzPts val="2699"/>
              <a:buFont typeface="Wingdings"/>
              <a:buChar char="q"/>
            </a:pPr>
            <a:endParaRPr lang="en-US" sz="1100" u="sng">
              <a:solidFill>
                <a:srgbClr val="002060"/>
              </a:solidFill>
              <a:latin typeface="Cardo"/>
              <a:cs typeface="Arial"/>
              <a:sym typeface="Arial"/>
            </a:endParaRPr>
          </a:p>
          <a:p>
            <a:pPr marL="748665" marR="0" lvl="1" indent="-457200" algn="l" rtl="0">
              <a:lnSpc>
                <a:spcPct val="140014"/>
              </a:lnSpc>
              <a:spcBef>
                <a:spcPts val="0"/>
              </a:spcBef>
              <a:spcAft>
                <a:spcPts val="0"/>
              </a:spcAft>
              <a:buSzPts val="2699"/>
              <a:buFont typeface="Wingdings"/>
              <a:buChar char="q"/>
            </a:pPr>
            <a:r>
              <a:rPr lang="en-US" sz="1600">
                <a:solidFill>
                  <a:schemeClr val="tx2">
                    <a:lumMod val="75000"/>
                    <a:lumOff val="25000"/>
                  </a:schemeClr>
                </a:solidFill>
                <a:latin typeface="Cardo"/>
                <a:cs typeface="Arial"/>
                <a:sym typeface="Arial"/>
              </a:rPr>
              <a:t>If you have policy questions about HHAX or EVV please contact </a:t>
            </a:r>
            <a:r>
              <a:rPr lang="en-US" sz="1600" b="1" u="sng">
                <a:solidFill>
                  <a:srgbClr val="7E9DEA"/>
                </a:solidFill>
                <a:latin typeface="Cardo"/>
                <a:cs typeface="Arial"/>
                <a:sym typeface="Arial"/>
                <a:hlinkClick r:id="rId8">
                  <a:extLst>
                    <a:ext uri="{A12FA001-AC4F-418D-AE19-62706E023703}">
                      <ahyp:hlinkClr xmlns:ahyp="http://schemas.microsoft.com/office/drawing/2018/hyperlinkcolor" val="tx"/>
                    </a:ext>
                  </a:extLst>
                </a:hlinkClick>
              </a:rPr>
              <a:t>EVV@medicaid.ms.gov</a:t>
            </a:r>
            <a:endParaRPr lang="en-US" sz="1600" b="1" u="sng">
              <a:solidFill>
                <a:srgbClr val="7E9DEA"/>
              </a:solidFill>
              <a:latin typeface="Cardo"/>
              <a:cs typeface="Arial"/>
              <a:sym typeface="Arial"/>
            </a:endParaRPr>
          </a:p>
          <a:p>
            <a:pPr marL="291465" marR="0" lvl="1" algn="l" rtl="0">
              <a:lnSpc>
                <a:spcPct val="140014"/>
              </a:lnSpc>
              <a:spcBef>
                <a:spcPts val="0"/>
              </a:spcBef>
              <a:spcAft>
                <a:spcPts val="0"/>
              </a:spcAft>
              <a:buSzPts val="2699"/>
            </a:pPr>
            <a:endParaRPr lang="en-US" sz="1100" b="1" u="sng">
              <a:solidFill>
                <a:srgbClr val="7E9DEA"/>
              </a:solidFill>
              <a:latin typeface="Cardo"/>
              <a:cs typeface="Arial"/>
              <a:sym typeface="Arial"/>
            </a:endParaRPr>
          </a:p>
          <a:p>
            <a:pPr marL="748665" lvl="1" indent="-457200">
              <a:lnSpc>
                <a:spcPct val="140014"/>
              </a:lnSpc>
              <a:buSzPts val="2699"/>
              <a:buFont typeface="Wingdings"/>
              <a:buChar char="q"/>
            </a:pPr>
            <a:r>
              <a:rPr lang="en-US" sz="1600">
                <a:solidFill>
                  <a:schemeClr val="tx2">
                    <a:lumMod val="75000"/>
                    <a:lumOff val="25000"/>
                  </a:schemeClr>
                </a:solidFill>
                <a:latin typeface="Cardo"/>
                <a:cs typeface="Arial"/>
                <a:sym typeface="Arial"/>
              </a:rPr>
              <a:t>If you are interested in joining the MS Homecare Provider Association, you can visit their website at </a:t>
            </a:r>
            <a:r>
              <a:rPr lang="en-US" sz="1600" b="1" u="sng">
                <a:solidFill>
                  <a:srgbClr val="7E9DEA"/>
                </a:solidFill>
                <a:latin typeface="Cardo"/>
                <a:cs typeface="Arial"/>
                <a:hlinkClick r:id="rId9">
                  <a:extLst>
                    <a:ext uri="{A12FA001-AC4F-418D-AE19-62706E023703}">
                      <ahyp:hlinkClr xmlns:ahyp="http://schemas.microsoft.com/office/drawing/2018/hyperlinkcolor" val="tx"/>
                    </a:ext>
                  </a:extLst>
                </a:hlinkClick>
              </a:rPr>
              <a:t>https://mshcpa.org/</a:t>
            </a:r>
            <a:endParaRPr lang="en-US" sz="1600" b="1" u="sng">
              <a:solidFill>
                <a:srgbClr val="7E9DEA"/>
              </a:solidFill>
              <a:latin typeface="Cardo"/>
              <a:cs typeface="Arial"/>
            </a:endParaRPr>
          </a:p>
        </p:txBody>
      </p:sp>
      <p:sp>
        <p:nvSpPr>
          <p:cNvPr id="2" name="Date Placeholder 1">
            <a:extLst>
              <a:ext uri="{FF2B5EF4-FFF2-40B4-BE49-F238E27FC236}">
                <a16:creationId xmlns:a16="http://schemas.microsoft.com/office/drawing/2014/main" id="{15115105-101F-5376-55EE-A31B1F505DE6}"/>
              </a:ext>
            </a:extLst>
          </p:cNvPr>
          <p:cNvSpPr>
            <a:spLocks noGrp="1"/>
          </p:cNvSpPr>
          <p:nvPr>
            <p:ph type="dt" sz="half" idx="10"/>
          </p:nvPr>
        </p:nvSpPr>
        <p:spPr/>
        <p:txBody>
          <a:bodyPr/>
          <a:lstStyle/>
          <a:p>
            <a:r>
              <a:rPr lang="en-US"/>
              <a:t>7/21/2026</a:t>
            </a:r>
          </a:p>
        </p:txBody>
      </p:sp>
      <p:sp>
        <p:nvSpPr>
          <p:cNvPr id="5" name="Slide Number Placeholder 4">
            <a:extLst>
              <a:ext uri="{FF2B5EF4-FFF2-40B4-BE49-F238E27FC236}">
                <a16:creationId xmlns:a16="http://schemas.microsoft.com/office/drawing/2014/main" id="{02A7A459-3E45-3D31-CC66-F2D70C510E7A}"/>
              </a:ext>
            </a:extLst>
          </p:cNvPr>
          <p:cNvSpPr>
            <a:spLocks noGrp="1"/>
          </p:cNvSpPr>
          <p:nvPr>
            <p:ph type="sldNum" sz="quarter" idx="12"/>
          </p:nvPr>
        </p:nvSpPr>
        <p:spPr/>
        <p:txBody>
          <a:bodyPr/>
          <a:lstStyle/>
          <a:p>
            <a:fld id="{48FD3572-B86B-4083-B953-5D27BE9E57C8}" type="slidenum">
              <a:rPr lang="en-US" smtClean="0"/>
              <a:t>84</a:t>
            </a:fld>
            <a:endParaRPr lang="en-US"/>
          </a:p>
        </p:txBody>
      </p:sp>
    </p:spTree>
    <p:extLst>
      <p:ext uri="{BB962C8B-B14F-4D97-AF65-F5344CB8AC3E}">
        <p14:creationId xmlns:p14="http://schemas.microsoft.com/office/powerpoint/2010/main" val="2042964549"/>
      </p:ext>
    </p:extLst>
  </p:cSld>
  <p:clrMapOvr>
    <a:masterClrMapping/>
  </p:clrMapOvr>
  <p:transition spd="slow">
    <p:push dir="u"/>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6B7F3-C88D-F4B1-5F13-EFEE1A7DEF2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063AA86-C7F4-D75C-0870-2144829245BE}"/>
              </a:ext>
            </a:extLst>
          </p:cNvPr>
          <p:cNvSpPr txBox="1"/>
          <p:nvPr/>
        </p:nvSpPr>
        <p:spPr>
          <a:xfrm>
            <a:off x="989251" y="490612"/>
            <a:ext cx="4592096" cy="1046440"/>
          </a:xfrm>
          <a:prstGeom prst="rect">
            <a:avLst/>
          </a:prstGeom>
          <a:noFill/>
        </p:spPr>
        <p:txBody>
          <a:bodyPr wrap="square" rtlCol="0">
            <a:spAutoFit/>
            <a:scene3d>
              <a:camera prst="orthographicFront"/>
              <a:lightRig rig="threePt" dir="t"/>
            </a:scene3d>
            <a:sp3d extrusionH="57150">
              <a:bevelT w="38100" h="38100"/>
            </a:sp3d>
          </a:bodyPr>
          <a:lstStyle/>
          <a:p>
            <a:pPr algn="ctr"/>
            <a:r>
              <a:rPr lang="en-US" sz="4400" b="1">
                <a:solidFill>
                  <a:srgbClr val="88A8F8"/>
                </a:solidFill>
                <a:latin typeface="+mj-lt"/>
                <a:cs typeface="Times New Roman" panose="02020603050405020304" pitchFamily="18" charset="0"/>
              </a:rPr>
              <a:t>Staying in Touch</a:t>
            </a:r>
          </a:p>
          <a:p>
            <a:endParaRPr lang="en-US"/>
          </a:p>
        </p:txBody>
      </p:sp>
      <p:sp>
        <p:nvSpPr>
          <p:cNvPr id="19" name="TextBox 18">
            <a:extLst>
              <a:ext uri="{FF2B5EF4-FFF2-40B4-BE49-F238E27FC236}">
                <a16:creationId xmlns:a16="http://schemas.microsoft.com/office/drawing/2014/main" id="{14F19289-CE1B-85F3-0383-86683818F066}"/>
              </a:ext>
            </a:extLst>
          </p:cNvPr>
          <p:cNvSpPr txBox="1"/>
          <p:nvPr/>
        </p:nvSpPr>
        <p:spPr>
          <a:xfrm>
            <a:off x="325898" y="1906182"/>
            <a:ext cx="7465432" cy="3737177"/>
          </a:xfrm>
          <a:prstGeom prst="rect">
            <a:avLst/>
          </a:prstGeom>
          <a:noFill/>
        </p:spPr>
        <p:txBody>
          <a:bodyPr wrap="square" rtlCol="0">
            <a:spAutoFit/>
          </a:bodyPr>
          <a:lstStyle/>
          <a:p>
            <a:pPr algn="l">
              <a:lnSpc>
                <a:spcPts val="3242"/>
              </a:lnSpc>
            </a:pPr>
            <a:r>
              <a:rPr lang="en-US" sz="1600" b="1">
                <a:solidFill>
                  <a:schemeClr val="tx2">
                    <a:lumMod val="75000"/>
                    <a:lumOff val="25000"/>
                  </a:schemeClr>
                </a:solidFill>
                <a:latin typeface="Garet Bold"/>
                <a:ea typeface="Garet Bold"/>
                <a:cs typeface="Garet Bold"/>
                <a:sym typeface="Garet Bold"/>
              </a:rPr>
              <a:t>Mississippi Division of Medicaid, Office of Long Term Services &amp; Supports</a:t>
            </a:r>
          </a:p>
          <a:p>
            <a:pPr algn="just">
              <a:lnSpc>
                <a:spcPts val="3242"/>
              </a:lnSpc>
            </a:pPr>
            <a:r>
              <a:rPr lang="en-US" sz="1600">
                <a:solidFill>
                  <a:schemeClr val="tx2">
                    <a:lumMod val="75000"/>
                    <a:lumOff val="25000"/>
                  </a:schemeClr>
                </a:solidFill>
                <a:latin typeface="Garet"/>
                <a:ea typeface="Garet"/>
                <a:cs typeface="Garet"/>
                <a:sym typeface="Garet"/>
              </a:rPr>
              <a:t>Phone:                           </a:t>
            </a:r>
            <a:r>
              <a:rPr lang="en-US" sz="1600" b="1">
                <a:solidFill>
                  <a:srgbClr val="7E9DEA"/>
                </a:solidFill>
                <a:latin typeface="Garet"/>
                <a:ea typeface="Garet"/>
                <a:cs typeface="Garet"/>
                <a:sym typeface="Garet"/>
              </a:rPr>
              <a:t>(601) 359-6141</a:t>
            </a:r>
          </a:p>
          <a:p>
            <a:pPr algn="l">
              <a:lnSpc>
                <a:spcPts val="3242"/>
              </a:lnSpc>
            </a:pPr>
            <a:r>
              <a:rPr lang="en-US" sz="1600">
                <a:solidFill>
                  <a:schemeClr val="tx2">
                    <a:lumMod val="75000"/>
                    <a:lumOff val="25000"/>
                  </a:schemeClr>
                </a:solidFill>
                <a:latin typeface="Garet"/>
                <a:ea typeface="Garet"/>
                <a:cs typeface="Garet"/>
                <a:sym typeface="Garet"/>
              </a:rPr>
              <a:t>Website:                        </a:t>
            </a:r>
            <a:r>
              <a:rPr lang="en-US" sz="1600" b="1" u="sng">
                <a:solidFill>
                  <a:srgbClr val="7E9DEA"/>
                </a:solidFill>
                <a:latin typeface="Garet"/>
                <a:ea typeface="Garet"/>
                <a:cs typeface="Garet"/>
                <a:sym typeface="Garet"/>
                <a:hlinkClick r:id="rId3" tooltip="https://medicaid.ms.gov/hcbs-waiver-providers/">
                  <a:extLst>
                    <a:ext uri="{A12FA001-AC4F-418D-AE19-62706E023703}">
                      <ahyp:hlinkClr xmlns:ahyp="http://schemas.microsoft.com/office/drawing/2018/hyperlinkcolor" val="tx"/>
                    </a:ext>
                  </a:extLst>
                </a:hlinkClick>
              </a:rPr>
              <a:t>https://medicaid.ms.gov/hcbs-waiver-providers/</a:t>
            </a:r>
          </a:p>
          <a:p>
            <a:pPr algn="l">
              <a:lnSpc>
                <a:spcPts val="3242"/>
              </a:lnSpc>
            </a:pPr>
            <a:r>
              <a:rPr lang="en-US" sz="1600">
                <a:solidFill>
                  <a:schemeClr val="tx2">
                    <a:lumMod val="75000"/>
                    <a:lumOff val="25000"/>
                  </a:schemeClr>
                </a:solidFill>
                <a:latin typeface="Garet"/>
                <a:ea typeface="Garet"/>
                <a:cs typeface="Garet"/>
                <a:sym typeface="Garet"/>
              </a:rPr>
              <a:t>Email Address:             </a:t>
            </a:r>
            <a:r>
              <a:rPr lang="en-US" sz="1600" b="1" u="sng">
                <a:solidFill>
                  <a:srgbClr val="7E9DEA"/>
                </a:solidFill>
                <a:latin typeface="Garet"/>
                <a:ea typeface="Garet"/>
                <a:cs typeface="Garet"/>
                <a:sym typeface="Garet"/>
                <a:hlinkClick r:id="rId4" tooltip="mailto:HCBSProviders@medicaid.ms.gov">
                  <a:extLst>
                    <a:ext uri="{A12FA001-AC4F-418D-AE19-62706E023703}">
                      <ahyp:hlinkClr xmlns:ahyp="http://schemas.microsoft.com/office/drawing/2018/hyperlinkcolor" val="tx"/>
                    </a:ext>
                  </a:extLst>
                </a:hlinkClick>
              </a:rPr>
              <a:t>HCBSProviders@medicaid.ms.gov</a:t>
            </a:r>
          </a:p>
          <a:p>
            <a:pPr algn="l">
              <a:lnSpc>
                <a:spcPts val="3242"/>
              </a:lnSpc>
            </a:pPr>
            <a:r>
              <a:rPr lang="en-US" sz="1600">
                <a:solidFill>
                  <a:schemeClr val="tx2">
                    <a:lumMod val="75000"/>
                    <a:lumOff val="25000"/>
                  </a:schemeClr>
                </a:solidFill>
                <a:latin typeface="Garet"/>
                <a:ea typeface="Garet"/>
                <a:cs typeface="Garet"/>
                <a:sym typeface="Garet"/>
              </a:rPr>
              <a:t>Address:                        </a:t>
            </a:r>
            <a:r>
              <a:rPr lang="en-US" sz="1600" b="1">
                <a:solidFill>
                  <a:srgbClr val="7E9DEA"/>
                </a:solidFill>
                <a:latin typeface="Garet"/>
                <a:ea typeface="Garet"/>
                <a:cs typeface="Garet"/>
                <a:sym typeface="Garet"/>
              </a:rPr>
              <a:t>Office of Long Term Services &amp; Supports</a:t>
            </a:r>
          </a:p>
          <a:p>
            <a:pPr algn="l">
              <a:lnSpc>
                <a:spcPts val="3242"/>
              </a:lnSpc>
            </a:pPr>
            <a:r>
              <a:rPr lang="en-US" sz="1600">
                <a:solidFill>
                  <a:schemeClr val="tx2">
                    <a:lumMod val="75000"/>
                    <a:lumOff val="25000"/>
                  </a:schemeClr>
                </a:solidFill>
                <a:latin typeface="Garet"/>
                <a:ea typeface="Garet"/>
                <a:cs typeface="Garet"/>
                <a:sym typeface="Garet"/>
              </a:rPr>
              <a:t>                                       </a:t>
            </a:r>
            <a:r>
              <a:rPr lang="en-US" sz="1600" b="1">
                <a:solidFill>
                  <a:srgbClr val="7E9DEA"/>
                </a:solidFill>
                <a:latin typeface="Garet"/>
                <a:ea typeface="Garet"/>
                <a:cs typeface="Garet"/>
                <a:sym typeface="Garet"/>
              </a:rPr>
              <a:t>Division of Medicaid</a:t>
            </a:r>
          </a:p>
          <a:p>
            <a:pPr algn="l">
              <a:lnSpc>
                <a:spcPts val="3242"/>
              </a:lnSpc>
            </a:pPr>
            <a:r>
              <a:rPr lang="en-US" sz="1600" b="1">
                <a:solidFill>
                  <a:srgbClr val="7E9DEA"/>
                </a:solidFill>
                <a:latin typeface="Garet"/>
                <a:ea typeface="Garet"/>
                <a:cs typeface="Garet"/>
                <a:sym typeface="Garet"/>
              </a:rPr>
              <a:t>                                       Walter Sillers Building</a:t>
            </a:r>
          </a:p>
          <a:p>
            <a:pPr algn="l">
              <a:lnSpc>
                <a:spcPts val="3242"/>
              </a:lnSpc>
            </a:pPr>
            <a:r>
              <a:rPr lang="en-US" sz="1600" b="1">
                <a:solidFill>
                  <a:srgbClr val="7E9DEA"/>
                </a:solidFill>
                <a:latin typeface="Garet"/>
                <a:ea typeface="Garet"/>
                <a:cs typeface="Garet"/>
                <a:sym typeface="Garet"/>
              </a:rPr>
              <a:t>                                       PO BOX 2222</a:t>
            </a:r>
          </a:p>
          <a:p>
            <a:pPr algn="l">
              <a:lnSpc>
                <a:spcPts val="3242"/>
              </a:lnSpc>
            </a:pPr>
            <a:r>
              <a:rPr lang="en-US" sz="1600" b="1">
                <a:solidFill>
                  <a:srgbClr val="7E9DEA"/>
                </a:solidFill>
                <a:latin typeface="Garet"/>
                <a:ea typeface="Garet"/>
                <a:cs typeface="Garet"/>
                <a:sym typeface="Garet"/>
              </a:rPr>
              <a:t>		Jackson, MS 39225</a:t>
            </a:r>
          </a:p>
        </p:txBody>
      </p:sp>
      <p:sp>
        <p:nvSpPr>
          <p:cNvPr id="2" name="Date Placeholder 1">
            <a:extLst>
              <a:ext uri="{FF2B5EF4-FFF2-40B4-BE49-F238E27FC236}">
                <a16:creationId xmlns:a16="http://schemas.microsoft.com/office/drawing/2014/main" id="{3297EC91-3A1B-21DC-FF39-451188F503EF}"/>
              </a:ext>
            </a:extLst>
          </p:cNvPr>
          <p:cNvSpPr>
            <a:spLocks noGrp="1"/>
          </p:cNvSpPr>
          <p:nvPr>
            <p:ph type="dt" sz="half" idx="10"/>
          </p:nvPr>
        </p:nvSpPr>
        <p:spPr/>
        <p:txBody>
          <a:bodyPr/>
          <a:lstStyle/>
          <a:p>
            <a:r>
              <a:rPr lang="en-US"/>
              <a:t>7/21/2026</a:t>
            </a:r>
          </a:p>
        </p:txBody>
      </p:sp>
      <p:sp>
        <p:nvSpPr>
          <p:cNvPr id="5" name="Slide Number Placeholder 4">
            <a:extLst>
              <a:ext uri="{FF2B5EF4-FFF2-40B4-BE49-F238E27FC236}">
                <a16:creationId xmlns:a16="http://schemas.microsoft.com/office/drawing/2014/main" id="{3D198215-8C27-33EE-447C-47072D269341}"/>
              </a:ext>
            </a:extLst>
          </p:cNvPr>
          <p:cNvSpPr>
            <a:spLocks noGrp="1"/>
          </p:cNvSpPr>
          <p:nvPr>
            <p:ph type="sldNum" sz="quarter" idx="12"/>
          </p:nvPr>
        </p:nvSpPr>
        <p:spPr/>
        <p:txBody>
          <a:bodyPr/>
          <a:lstStyle/>
          <a:p>
            <a:fld id="{48FD3572-B86B-4083-B953-5D27BE9E57C8}" type="slidenum">
              <a:rPr lang="en-US" smtClean="0"/>
              <a:t>85</a:t>
            </a:fld>
            <a:endParaRPr lang="en-US"/>
          </a:p>
        </p:txBody>
      </p:sp>
      <p:pic>
        <p:nvPicPr>
          <p:cNvPr id="3" name="Picture 2">
            <a:extLst>
              <a:ext uri="{FF2B5EF4-FFF2-40B4-BE49-F238E27FC236}">
                <a16:creationId xmlns:a16="http://schemas.microsoft.com/office/drawing/2014/main" id="{6EAB64F3-F0B3-35ED-6F0E-C9468D8F20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56704" y="1193191"/>
            <a:ext cx="4697096" cy="4365495"/>
          </a:xfrm>
          <a:prstGeom prst="rect">
            <a:avLst/>
          </a:prstGeom>
        </p:spPr>
      </p:pic>
    </p:spTree>
    <p:extLst>
      <p:ext uri="{BB962C8B-B14F-4D97-AF65-F5344CB8AC3E}">
        <p14:creationId xmlns:p14="http://schemas.microsoft.com/office/powerpoint/2010/main" val="31681431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22526-7018-3F87-9FF1-CB6A8EEA64D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CA0B881-6780-A86F-06A0-C4516FB88674}"/>
              </a:ext>
            </a:extLst>
          </p:cNvPr>
          <p:cNvSpPr txBox="1"/>
          <p:nvPr/>
        </p:nvSpPr>
        <p:spPr>
          <a:xfrm>
            <a:off x="6291923" y="1251284"/>
            <a:ext cx="4971824" cy="4669226"/>
          </a:xfrm>
          <a:prstGeom prst="rect">
            <a:avLst/>
          </a:prstGeom>
        </p:spPr>
        <p:txBody>
          <a:bodyPr vert="horz" lIns="91440" tIns="45720" rIns="91440" bIns="45720" rtlCol="0" anchor="ctr">
            <a:noAutofit/>
          </a:bodyPr>
          <a:lstStyle/>
          <a:p>
            <a:pPr marR="0">
              <a:lnSpc>
                <a:spcPct val="90000"/>
              </a:lnSpc>
              <a:spcAft>
                <a:spcPts val="600"/>
              </a:spcAft>
            </a:pPr>
            <a:endParaRPr lang="en-US" sz="1600">
              <a:effectLst/>
            </a:endParaRPr>
          </a:p>
        </p:txBody>
      </p:sp>
      <p:sp>
        <p:nvSpPr>
          <p:cNvPr id="6" name="Rectangle: Rounded Corners 5">
            <a:extLst>
              <a:ext uri="{FF2B5EF4-FFF2-40B4-BE49-F238E27FC236}">
                <a16:creationId xmlns:a16="http://schemas.microsoft.com/office/drawing/2014/main" id="{DCF88A6D-B0FC-BC32-1AC3-DE2A831D763E}"/>
              </a:ext>
            </a:extLst>
          </p:cNvPr>
          <p:cNvSpPr/>
          <p:nvPr/>
        </p:nvSpPr>
        <p:spPr>
          <a:xfrm>
            <a:off x="5432425" y="1757119"/>
            <a:ext cx="5913636" cy="1131455"/>
          </a:xfrm>
          <a:prstGeom prst="round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3CB688E4-D61D-3E2F-2158-52EAF4536BE0}"/>
              </a:ext>
            </a:extLst>
          </p:cNvPr>
          <p:cNvSpPr/>
          <p:nvPr/>
        </p:nvSpPr>
        <p:spPr>
          <a:xfrm>
            <a:off x="5432425" y="3010728"/>
            <a:ext cx="5913636" cy="692456"/>
          </a:xfrm>
          <a:prstGeom prst="round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9BEB9A9D-BF9E-68D2-E702-80B27A6CB28A}"/>
              </a:ext>
            </a:extLst>
          </p:cNvPr>
          <p:cNvSpPr/>
          <p:nvPr/>
        </p:nvSpPr>
        <p:spPr>
          <a:xfrm>
            <a:off x="5432425" y="3799419"/>
            <a:ext cx="5913636" cy="612030"/>
          </a:xfrm>
          <a:prstGeom prst="roundRect">
            <a:avLst/>
          </a:prstGeom>
          <a:solidFill>
            <a:schemeClr val="tx2">
              <a:lumMod val="90000"/>
              <a:lumOff val="1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189D3424-B657-22E9-6D5B-6C843CB40112}"/>
              </a:ext>
            </a:extLst>
          </p:cNvPr>
          <p:cNvSpPr txBox="1"/>
          <p:nvPr/>
        </p:nvSpPr>
        <p:spPr>
          <a:xfrm>
            <a:off x="819442" y="5327847"/>
            <a:ext cx="11111729" cy="840230"/>
          </a:xfrm>
          <a:prstGeom prst="rect">
            <a:avLst/>
          </a:prstGeom>
          <a:noFill/>
        </p:spPr>
        <p:txBody>
          <a:bodyPr wrap="square">
            <a:spAutoFit/>
          </a:bodyPr>
          <a:lstStyle/>
          <a:p>
            <a:pPr marR="0">
              <a:lnSpc>
                <a:spcPct val="90000"/>
              </a:lnSpc>
              <a:spcAft>
                <a:spcPts val="600"/>
              </a:spcAft>
            </a:pPr>
            <a:r>
              <a:rPr lang="en-US" sz="1800">
                <a:effectLst/>
              </a:rPr>
              <a:t>Simply email </a:t>
            </a:r>
            <a:r>
              <a:rPr lang="en-US" sz="1800">
                <a:effectLst/>
                <a:hlinkClick r:id="rId3"/>
              </a:rPr>
              <a:t>HCBSProviders@medicaid.ms.gov</a:t>
            </a:r>
            <a:r>
              <a:rPr lang="en-US" sz="1800">
                <a:effectLst/>
              </a:rPr>
              <a:t> with a brief description of your success or highlights and attach any photos</a:t>
            </a:r>
            <a:r>
              <a:rPr lang="en-US" sz="1800"/>
              <a:t> or videos</a:t>
            </a:r>
            <a:r>
              <a:rPr lang="en-US" sz="1800">
                <a:effectLst/>
              </a:rPr>
              <a:t> you’d like to share. We’d love the opportunity to show off the hard work and dedication of DOM’s PCS-IHR Providers!</a:t>
            </a:r>
          </a:p>
        </p:txBody>
      </p:sp>
      <p:sp>
        <p:nvSpPr>
          <p:cNvPr id="26" name="TextBox 25">
            <a:extLst>
              <a:ext uri="{FF2B5EF4-FFF2-40B4-BE49-F238E27FC236}">
                <a16:creationId xmlns:a16="http://schemas.microsoft.com/office/drawing/2014/main" id="{32915EC6-2B46-6547-22CB-9FA2B66E2805}"/>
              </a:ext>
            </a:extLst>
          </p:cNvPr>
          <p:cNvSpPr txBox="1"/>
          <p:nvPr/>
        </p:nvSpPr>
        <p:spPr>
          <a:xfrm>
            <a:off x="3706555" y="251307"/>
            <a:ext cx="5170733" cy="584775"/>
          </a:xfrm>
          <a:prstGeom prst="rect">
            <a:avLst/>
          </a:prstGeom>
          <a:noFill/>
        </p:spPr>
        <p:txBody>
          <a:bodyPr wrap="square">
            <a:spAutoFit/>
          </a:bodyPr>
          <a:lstStyle/>
          <a:p>
            <a:pPr marL="0" marR="0">
              <a:buNone/>
            </a:pPr>
            <a:r>
              <a:rPr lang="en-US" sz="3200" b="1">
                <a:effectLst/>
                <a:ea typeface="Aptos" panose="020B0004020202020204" pitchFamily="34" charset="0"/>
                <a:cs typeface="Aptos" panose="020B0004020202020204" pitchFamily="34" charset="0"/>
              </a:rPr>
              <a:t>We want to hear from you! </a:t>
            </a:r>
            <a:endParaRPr lang="en-US" sz="3200">
              <a:effectLst/>
              <a:ea typeface="Aptos" panose="020B0004020202020204" pitchFamily="34" charset="0"/>
              <a:cs typeface="Aptos" panose="020B0004020202020204" pitchFamily="34" charset="0"/>
            </a:endParaRPr>
          </a:p>
        </p:txBody>
      </p:sp>
      <p:sp>
        <p:nvSpPr>
          <p:cNvPr id="35" name="TextBox 34">
            <a:extLst>
              <a:ext uri="{FF2B5EF4-FFF2-40B4-BE49-F238E27FC236}">
                <a16:creationId xmlns:a16="http://schemas.microsoft.com/office/drawing/2014/main" id="{C81F239A-FB64-9FC3-19C4-2FB9AE850DC7}"/>
              </a:ext>
            </a:extLst>
          </p:cNvPr>
          <p:cNvSpPr txBox="1"/>
          <p:nvPr/>
        </p:nvSpPr>
        <p:spPr>
          <a:xfrm>
            <a:off x="862960" y="850110"/>
            <a:ext cx="10828297" cy="592535"/>
          </a:xfrm>
          <a:prstGeom prst="rect">
            <a:avLst/>
          </a:prstGeom>
          <a:noFill/>
        </p:spPr>
        <p:txBody>
          <a:bodyPr wrap="square">
            <a:spAutoFit/>
          </a:bodyPr>
          <a:lstStyle/>
          <a:p>
            <a:pPr marR="0">
              <a:lnSpc>
                <a:spcPct val="90000"/>
              </a:lnSpc>
              <a:spcAft>
                <a:spcPts val="600"/>
              </a:spcAft>
            </a:pPr>
            <a:r>
              <a:rPr lang="en-US" sz="1800"/>
              <a:t>Currently enrolled providers please s</a:t>
            </a:r>
            <a:r>
              <a:rPr lang="en-US" sz="1800">
                <a:effectLst/>
              </a:rPr>
              <a:t>hare with us your agency</a:t>
            </a:r>
            <a:r>
              <a:rPr lang="en-US"/>
              <a:t>’s success and highlight what makes your program unique in servicing your community. </a:t>
            </a:r>
            <a:endParaRPr lang="en-US" sz="1800">
              <a:effectLst/>
            </a:endParaRPr>
          </a:p>
        </p:txBody>
      </p:sp>
      <p:pic>
        <p:nvPicPr>
          <p:cNvPr id="2" name="Picture 2" descr="IMPORTANT INFORMATION – CORONAVIRUS** PLEASE READ ** - Makants Greyhound  Rescue N.W">
            <a:extLst>
              <a:ext uri="{FF2B5EF4-FFF2-40B4-BE49-F238E27FC236}">
                <a16:creationId xmlns:a16="http://schemas.microsoft.com/office/drawing/2014/main" id="{A1F7ACD2-DA6E-D69B-A6C0-A7CC4CCBB4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524" y="56688"/>
            <a:ext cx="981902" cy="9740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Create Outfits and Discover Outfit Ideas | ShopLook">
            <a:extLst>
              <a:ext uri="{FF2B5EF4-FFF2-40B4-BE49-F238E27FC236}">
                <a16:creationId xmlns:a16="http://schemas.microsoft.com/office/drawing/2014/main" id="{0A7C2CE1-7180-CD7A-D9E8-3D03B5B35E4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3465" y="1888534"/>
            <a:ext cx="4021536" cy="2654330"/>
          </a:xfrm>
          <a:prstGeom prst="rect">
            <a:avLst/>
          </a:prstGeom>
          <a:noFill/>
          <a:ln>
            <a:noFill/>
          </a:ln>
        </p:spPr>
      </p:pic>
      <p:graphicFrame>
        <p:nvGraphicFramePr>
          <p:cNvPr id="37" name="TextBox 4">
            <a:extLst>
              <a:ext uri="{FF2B5EF4-FFF2-40B4-BE49-F238E27FC236}">
                <a16:creationId xmlns:a16="http://schemas.microsoft.com/office/drawing/2014/main" id="{34384FBD-9047-747D-8FDE-1E7C8478D875}"/>
              </a:ext>
            </a:extLst>
          </p:cNvPr>
          <p:cNvGraphicFramePr/>
          <p:nvPr/>
        </p:nvGraphicFramePr>
        <p:xfrm>
          <a:off x="5098120" y="1503722"/>
          <a:ext cx="6593137" cy="357655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40695394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614D5-ED25-EB79-04C5-082730B9A49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C50B4DB-91AE-F65B-38BB-CFE1D62239CD}"/>
              </a:ext>
            </a:extLst>
          </p:cNvPr>
          <p:cNvSpPr txBox="1"/>
          <p:nvPr/>
        </p:nvSpPr>
        <p:spPr>
          <a:xfrm>
            <a:off x="4046212" y="285495"/>
            <a:ext cx="4099569" cy="769441"/>
          </a:xfrm>
          <a:prstGeom prst="rect">
            <a:avLst/>
          </a:prstGeom>
          <a:noFill/>
        </p:spPr>
        <p:txBody>
          <a:bodyPr wrap="square" rtlCol="0">
            <a:spAutoFit/>
            <a:scene3d>
              <a:camera prst="orthographicFront"/>
              <a:lightRig rig="threePt" dir="t"/>
            </a:scene3d>
            <a:sp3d extrusionH="57150">
              <a:bevelT w="38100" h="38100"/>
            </a:sp3d>
          </a:bodyPr>
          <a:lstStyle/>
          <a:p>
            <a:pPr algn="ctr"/>
            <a:r>
              <a:rPr lang="en-US" sz="4400" b="1">
                <a:solidFill>
                  <a:srgbClr val="88A8F8"/>
                </a:solidFill>
                <a:latin typeface="+mj-lt"/>
                <a:cs typeface="Times New Roman" panose="02020603050405020304" pitchFamily="18" charset="0"/>
              </a:rPr>
              <a:t>Any Questions?</a:t>
            </a:r>
          </a:p>
        </p:txBody>
      </p:sp>
      <p:pic>
        <p:nvPicPr>
          <p:cNvPr id="8" name="Picture 7">
            <a:extLst>
              <a:ext uri="{FF2B5EF4-FFF2-40B4-BE49-F238E27FC236}">
                <a16:creationId xmlns:a16="http://schemas.microsoft.com/office/drawing/2014/main" id="{A67874A9-03A3-7D29-65B9-BF2C8BD96EAB}"/>
              </a:ext>
            </a:extLst>
          </p:cNvPr>
          <p:cNvPicPr>
            <a:picLocks noChangeAspect="1"/>
          </p:cNvPicPr>
          <p:nvPr/>
        </p:nvPicPr>
        <p:blipFill>
          <a:blip r:embed="rId3"/>
          <a:stretch>
            <a:fillRect/>
          </a:stretch>
        </p:blipFill>
        <p:spPr>
          <a:xfrm>
            <a:off x="4169010" y="1054936"/>
            <a:ext cx="3853977" cy="3836924"/>
          </a:xfrm>
          <a:prstGeom prst="rect">
            <a:avLst/>
          </a:prstGeom>
        </p:spPr>
      </p:pic>
      <p:sp>
        <p:nvSpPr>
          <p:cNvPr id="9" name="TextBox 8">
            <a:extLst>
              <a:ext uri="{FF2B5EF4-FFF2-40B4-BE49-F238E27FC236}">
                <a16:creationId xmlns:a16="http://schemas.microsoft.com/office/drawing/2014/main" id="{A852A977-D898-5C9B-AC55-5D0F0613A8E8}"/>
              </a:ext>
            </a:extLst>
          </p:cNvPr>
          <p:cNvSpPr txBox="1"/>
          <p:nvPr/>
        </p:nvSpPr>
        <p:spPr>
          <a:xfrm>
            <a:off x="8401587" y="4381486"/>
            <a:ext cx="3362389" cy="1200329"/>
          </a:xfrm>
          <a:prstGeom prst="rect">
            <a:avLst/>
          </a:prstGeom>
          <a:solidFill>
            <a:schemeClr val="tx2">
              <a:lumMod val="10000"/>
              <a:lumOff val="90000"/>
            </a:schemeClr>
          </a:solidFill>
          <a:ln w="28575">
            <a:solidFill>
              <a:schemeClr val="accent5">
                <a:lumMod val="50000"/>
              </a:schemeClr>
            </a:solidFill>
          </a:ln>
        </p:spPr>
        <p:txBody>
          <a:bodyPr wrap="square" rtlCol="0">
            <a:spAutoFit/>
          </a:bodyPr>
          <a:lstStyle/>
          <a:p>
            <a:r>
              <a:rPr lang="en-US" b="1">
                <a:solidFill>
                  <a:srgbClr val="002060"/>
                </a:solidFill>
              </a:rPr>
              <a:t>E&amp;D FAQ Link: </a:t>
            </a:r>
            <a:r>
              <a:rPr lang="en-US" b="1">
                <a:solidFill>
                  <a:srgbClr val="002060"/>
                </a:solidFill>
                <a:hlinkClick r:id="rId4">
                  <a:extLst>
                    <a:ext uri="{A12FA001-AC4F-418D-AE19-62706E023703}">
                      <ahyp:hlinkClr xmlns:ahyp="http://schemas.microsoft.com/office/drawing/2018/hyperlinkcolor" val="tx"/>
                    </a:ext>
                  </a:extLst>
                </a:hlinkClick>
              </a:rPr>
              <a:t>https://app.smartsheet.com/b/form/857d8057557a4693a06cb00130302f4c</a:t>
            </a:r>
            <a:endParaRPr lang="en-US" b="1">
              <a:solidFill>
                <a:srgbClr val="002060"/>
              </a:solidFill>
            </a:endParaRPr>
          </a:p>
        </p:txBody>
      </p:sp>
      <p:sp>
        <p:nvSpPr>
          <p:cNvPr id="2" name="Date Placeholder 1">
            <a:extLst>
              <a:ext uri="{FF2B5EF4-FFF2-40B4-BE49-F238E27FC236}">
                <a16:creationId xmlns:a16="http://schemas.microsoft.com/office/drawing/2014/main" id="{8400704F-0F60-4484-B13F-87D73C2769AE}"/>
              </a:ext>
            </a:extLst>
          </p:cNvPr>
          <p:cNvSpPr>
            <a:spLocks noGrp="1"/>
          </p:cNvSpPr>
          <p:nvPr>
            <p:ph type="dt" sz="half" idx="10"/>
          </p:nvPr>
        </p:nvSpPr>
        <p:spPr/>
        <p:txBody>
          <a:bodyPr/>
          <a:lstStyle/>
          <a:p>
            <a:r>
              <a:rPr lang="en-US"/>
              <a:t>7/21/2026</a:t>
            </a:r>
          </a:p>
        </p:txBody>
      </p:sp>
      <p:sp>
        <p:nvSpPr>
          <p:cNvPr id="5" name="Slide Number Placeholder 4">
            <a:extLst>
              <a:ext uri="{FF2B5EF4-FFF2-40B4-BE49-F238E27FC236}">
                <a16:creationId xmlns:a16="http://schemas.microsoft.com/office/drawing/2014/main" id="{32BB4AA4-DB7C-7FBE-5BDC-39AA76F0CCA9}"/>
              </a:ext>
            </a:extLst>
          </p:cNvPr>
          <p:cNvSpPr>
            <a:spLocks noGrp="1"/>
          </p:cNvSpPr>
          <p:nvPr>
            <p:ph type="sldNum" sz="quarter" idx="12"/>
          </p:nvPr>
        </p:nvSpPr>
        <p:spPr/>
        <p:txBody>
          <a:bodyPr/>
          <a:lstStyle/>
          <a:p>
            <a:fld id="{48FD3572-B86B-4083-B953-5D27BE9E57C8}" type="slidenum">
              <a:rPr lang="en-US" smtClean="0"/>
              <a:t>87</a:t>
            </a:fld>
            <a:endParaRPr lang="en-US"/>
          </a:p>
        </p:txBody>
      </p:sp>
      <p:pic>
        <p:nvPicPr>
          <p:cNvPr id="11" name="Picture 10">
            <a:extLst>
              <a:ext uri="{FF2B5EF4-FFF2-40B4-BE49-F238E27FC236}">
                <a16:creationId xmlns:a16="http://schemas.microsoft.com/office/drawing/2014/main" id="{ECF472D9-19A8-C77F-A60D-18086AF43F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27438" y="0"/>
            <a:ext cx="3370949" cy="3364843"/>
          </a:xfrm>
          <a:prstGeom prst="rect">
            <a:avLst/>
          </a:prstGeom>
        </p:spPr>
      </p:pic>
      <p:pic>
        <p:nvPicPr>
          <p:cNvPr id="13" name="Picture 12">
            <a:extLst>
              <a:ext uri="{FF2B5EF4-FFF2-40B4-BE49-F238E27FC236}">
                <a16:creationId xmlns:a16="http://schemas.microsoft.com/office/drawing/2014/main" id="{A7C5EF32-5844-E524-C6BA-15F6E74774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882711"/>
            <a:ext cx="3464559" cy="3387099"/>
          </a:xfrm>
          <a:prstGeom prst="rect">
            <a:avLst/>
          </a:prstGeom>
        </p:spPr>
      </p:pic>
      <p:sp>
        <p:nvSpPr>
          <p:cNvPr id="6" name="TextBox 5">
            <a:extLst>
              <a:ext uri="{FF2B5EF4-FFF2-40B4-BE49-F238E27FC236}">
                <a16:creationId xmlns:a16="http://schemas.microsoft.com/office/drawing/2014/main" id="{A6F364D4-1482-3F38-D57C-5D833A5E59C4}"/>
              </a:ext>
            </a:extLst>
          </p:cNvPr>
          <p:cNvSpPr txBox="1"/>
          <p:nvPr/>
        </p:nvSpPr>
        <p:spPr>
          <a:xfrm>
            <a:off x="1444752" y="6007608"/>
            <a:ext cx="9481185" cy="369332"/>
          </a:xfrm>
          <a:prstGeom prst="rect">
            <a:avLst/>
          </a:prstGeom>
          <a:noFill/>
        </p:spPr>
        <p:txBody>
          <a:bodyPr wrap="none" rtlCol="0">
            <a:spAutoFit/>
          </a:bodyPr>
          <a:lstStyle/>
          <a:p>
            <a:r>
              <a:rPr lang="en-US"/>
              <a:t>To receive a training certificate, email </a:t>
            </a:r>
            <a:r>
              <a:rPr lang="en-US" err="1">
                <a:hlinkClick r:id="rId7"/>
              </a:rPr>
              <a:t>HCBSProviders@Medicaid.MS.Gov</a:t>
            </a:r>
            <a:r>
              <a:rPr lang="en-US"/>
              <a:t> to request next steps.</a:t>
            </a:r>
          </a:p>
        </p:txBody>
      </p:sp>
    </p:spTree>
    <p:extLst>
      <p:ext uri="{BB962C8B-B14F-4D97-AF65-F5344CB8AC3E}">
        <p14:creationId xmlns:p14="http://schemas.microsoft.com/office/powerpoint/2010/main" val="2390057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par>
                                <p:cTn id="16" presetID="45"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2000"/>
                                        <p:tgtEl>
                                          <p:spTgt spid="13"/>
                                        </p:tgtEl>
                                      </p:cBhvr>
                                    </p:animEffect>
                                    <p:anim calcmode="lin" valueType="num">
                                      <p:cBhvr>
                                        <p:cTn id="19" dur="2000" fill="hold"/>
                                        <p:tgtEl>
                                          <p:spTgt spid="13"/>
                                        </p:tgtEl>
                                        <p:attrNameLst>
                                          <p:attrName>ppt_w</p:attrName>
                                        </p:attrNameLst>
                                      </p:cBhvr>
                                      <p:tavLst>
                                        <p:tav tm="0" fmla="#ppt_w*sin(2.5*pi*$)">
                                          <p:val>
                                            <p:fltVal val="0"/>
                                          </p:val>
                                        </p:tav>
                                        <p:tav tm="100000">
                                          <p:val>
                                            <p:fltVal val="1"/>
                                          </p:val>
                                        </p:tav>
                                      </p:tavLst>
                                    </p:anim>
                                    <p:anim calcmode="lin" valueType="num">
                                      <p:cBhvr>
                                        <p:cTn id="20" dur="2000" fill="hold"/>
                                        <p:tgtEl>
                                          <p:spTgt spid="13"/>
                                        </p:tgtEl>
                                        <p:attrNameLst>
                                          <p:attrName>ppt_h</p:attrName>
                                        </p:attrNameLst>
                                      </p:cBhvr>
                                      <p:tavLst>
                                        <p:tav tm="0">
                                          <p:val>
                                            <p:strVal val="#ppt_h"/>
                                          </p:val>
                                        </p:tav>
                                        <p:tav tm="100000">
                                          <p:val>
                                            <p:strVal val="#ppt_h"/>
                                          </p:val>
                                        </p:tav>
                                      </p:tavLst>
                                    </p:anim>
                                  </p:childTnLst>
                                </p:cTn>
                              </p:par>
                              <p:par>
                                <p:cTn id="21" presetID="45"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2000"/>
                                        <p:tgtEl>
                                          <p:spTgt spid="11"/>
                                        </p:tgtEl>
                                      </p:cBhvr>
                                    </p:animEffect>
                                    <p:anim calcmode="lin" valueType="num">
                                      <p:cBhvr>
                                        <p:cTn id="24" dur="2000" fill="hold"/>
                                        <p:tgtEl>
                                          <p:spTgt spid="11"/>
                                        </p:tgtEl>
                                        <p:attrNameLst>
                                          <p:attrName>ppt_w</p:attrName>
                                        </p:attrNameLst>
                                      </p:cBhvr>
                                      <p:tavLst>
                                        <p:tav tm="0" fmla="#ppt_w*sin(2.5*pi*$)">
                                          <p:val>
                                            <p:fltVal val="0"/>
                                          </p:val>
                                        </p:tav>
                                        <p:tav tm="100000">
                                          <p:val>
                                            <p:fltVal val="1"/>
                                          </p:val>
                                        </p:tav>
                                      </p:tavLst>
                                    </p:anim>
                                    <p:anim calcmode="lin" valueType="num">
                                      <p:cBhvr>
                                        <p:cTn id="25"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Content Placeholder 19">
            <a:extLst>
              <a:ext uri="{FF2B5EF4-FFF2-40B4-BE49-F238E27FC236}">
                <a16:creationId xmlns:a16="http://schemas.microsoft.com/office/drawing/2014/main" id="{9E70A700-6CAC-6DC8-91EF-2CE01E24B00E}"/>
              </a:ext>
            </a:extLst>
          </p:cNvPr>
          <p:cNvGraphicFramePr>
            <a:graphicFrameLocks noGrp="1"/>
          </p:cNvGraphicFramePr>
          <p:nvPr>
            <p:ph idx="1"/>
            <p:extLst>
              <p:ext uri="{D42A27DB-BD31-4B8C-83A1-F6EECF244321}">
                <p14:modId xmlns:p14="http://schemas.microsoft.com/office/powerpoint/2010/main" val="3448276222"/>
              </p:ext>
            </p:extLst>
          </p:nvPr>
        </p:nvGraphicFramePr>
        <p:xfrm>
          <a:off x="580736" y="1739657"/>
          <a:ext cx="11030528" cy="50831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a:extLst>
              <a:ext uri="{FF2B5EF4-FFF2-40B4-BE49-F238E27FC236}">
                <a16:creationId xmlns:a16="http://schemas.microsoft.com/office/drawing/2014/main" id="{00899966-8B1B-A1D7-5BFE-71AF4D342668}"/>
              </a:ext>
            </a:extLst>
          </p:cNvPr>
          <p:cNvSpPr>
            <a:spLocks noGrp="1"/>
          </p:cNvSpPr>
          <p:nvPr>
            <p:ph type="title"/>
          </p:nvPr>
        </p:nvSpPr>
        <p:spPr>
          <a:xfrm>
            <a:off x="580736" y="630020"/>
            <a:ext cx="10515600" cy="730106"/>
          </a:xfrm>
        </p:spPr>
        <p:txBody>
          <a:bodyPr anchor="b">
            <a:normAutofit/>
            <a:scene3d>
              <a:camera prst="orthographicFront"/>
              <a:lightRig rig="threePt" dir="t"/>
            </a:scene3d>
            <a:sp3d extrusionH="57150">
              <a:bevelT w="38100" h="38100"/>
            </a:sp3d>
          </a:bodyPr>
          <a:lstStyle/>
          <a:p>
            <a:pPr algn="ctr"/>
            <a:r>
              <a:rPr lang="en-US" sz="3600" b="1">
                <a:solidFill>
                  <a:srgbClr val="169DCC"/>
                </a:solidFill>
              </a:rPr>
              <a:t>E&amp;D Waiver Beneficiary Eligibility Criteria</a:t>
            </a:r>
          </a:p>
        </p:txBody>
      </p:sp>
      <p:pic>
        <p:nvPicPr>
          <p:cNvPr id="2" name="More Info Pic">
            <a:extLst>
              <a:ext uri="{FF2B5EF4-FFF2-40B4-BE49-F238E27FC236}">
                <a16:creationId xmlns:a16="http://schemas.microsoft.com/office/drawing/2014/main" id="{916C4AD3-4611-2A64-D698-0D220E931753}"/>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816" b="93252" l="3356" r="91611">
                        <a14:foregroundMark x1="14765" y1="21472" x2="78859" y2="38037"/>
                        <a14:foregroundMark x1="78859" y1="38037" x2="69128" y2="26994"/>
                        <a14:foregroundMark x1="58054" y1="41104" x2="24497" y2="31288"/>
                        <a14:foregroundMark x1="24497" y1="31288" x2="67114" y2="39877"/>
                        <a14:foregroundMark x1="67114" y1="39877" x2="23490" y2="20859"/>
                        <a14:foregroundMark x1="23490" y1="20859" x2="64765" y2="42945"/>
                        <a14:foregroundMark x1="64765" y1="42945" x2="65436" y2="30061"/>
                        <a14:foregroundMark x1="65101" y1="48466" x2="26174" y2="42945"/>
                        <a14:foregroundMark x1="26174" y1="42945" x2="32215" y2="51534"/>
                        <a14:foregroundMark x1="42953" y1="46626" x2="42953" y2="46626"/>
                        <a14:foregroundMark x1="28188" y1="47239" x2="28188" y2="47239"/>
                        <a14:foregroundMark x1="42953" y1="48466" x2="42953" y2="48466"/>
                        <a14:foregroundMark x1="41946" y1="46626" x2="41946" y2="46626"/>
                        <a14:foregroundMark x1="31208" y1="45399" x2="31208" y2="45399"/>
                        <a14:foregroundMark x1="32886" y1="47239" x2="32886" y2="47239"/>
                        <a14:foregroundMark x1="62081" y1="77301" x2="62081" y2="77301"/>
                        <a14:foregroundMark x1="64430" y1="73620" x2="63423" y2="78528"/>
                        <a14:foregroundMark x1="64430" y1="80368" x2="62081" y2="93865"/>
                        <a14:foregroundMark x1="69463" y1="86503" x2="55369" y2="58896"/>
                        <a14:foregroundMark x1="91611" y1="45399" x2="91611" y2="38037"/>
                        <a14:foregroundMark x1="18121" y1="33129" x2="18121" y2="33129"/>
                        <a14:foregroundMark x1="22483" y1="31288" x2="22483" y2="31288"/>
                        <a14:foregroundMark x1="9060" y1="39264" x2="9060" y2="39264"/>
                        <a14:foregroundMark x1="6711" y1="54601" x2="6711" y2="54601"/>
                        <a14:foregroundMark x1="5705" y1="49693" x2="5705" y2="49693"/>
                        <a14:foregroundMark x1="3356" y1="41104" x2="3356" y2="41104"/>
                        <a14:foregroundMark x1="5034" y1="34969" x2="5034" y2="34969"/>
                        <a14:foregroundMark x1="17114" y1="30061" x2="17114" y2="30061"/>
                        <a14:foregroundMark x1="67114" y1="65031" x2="67114" y2="65031"/>
                        <a14:foregroundMark x1="56040" y1="77301" x2="56040" y2="77301"/>
                        <a14:foregroundMark x1="54362" y1="60736" x2="54362" y2="60736"/>
                        <a14:foregroundMark x1="53020" y1="53988" x2="53020" y2="53988"/>
                      </a14:backgroundRemoval>
                    </a14:imgEffect>
                  </a14:imgLayer>
                </a14:imgProps>
              </a:ext>
            </a:extLst>
          </a:blip>
          <a:stretch>
            <a:fillRect/>
          </a:stretch>
        </p:blipFill>
        <p:spPr>
          <a:xfrm>
            <a:off x="0" y="0"/>
            <a:ext cx="1634036" cy="893785"/>
          </a:xfrm>
          <a:prstGeom prst="rect">
            <a:avLst/>
          </a:prstGeom>
        </p:spPr>
      </p:pic>
      <p:sp>
        <p:nvSpPr>
          <p:cNvPr id="3" name="More Info Text">
            <a:extLst>
              <a:ext uri="{FF2B5EF4-FFF2-40B4-BE49-F238E27FC236}">
                <a16:creationId xmlns:a16="http://schemas.microsoft.com/office/drawing/2014/main" id="{3F9FF10C-1CD0-F0C2-1F3B-3C493805AED5}"/>
              </a:ext>
            </a:extLst>
          </p:cNvPr>
          <p:cNvSpPr/>
          <p:nvPr/>
        </p:nvSpPr>
        <p:spPr>
          <a:xfrm>
            <a:off x="8868064" y="2287166"/>
            <a:ext cx="2743200" cy="3521675"/>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Beneficiaries must have BOTH financial eligibility, as determined by the Regional Office, and clinical eligibility, as determined by the Division of Medicaid Office of Long Term Services &amp; Supports</a:t>
            </a:r>
            <a:r>
              <a:rPr lang="en-US"/>
              <a:t>.</a:t>
            </a:r>
          </a:p>
        </p:txBody>
      </p:sp>
      <p:sp>
        <p:nvSpPr>
          <p:cNvPr id="4" name="Date Placeholder 3">
            <a:extLst>
              <a:ext uri="{FF2B5EF4-FFF2-40B4-BE49-F238E27FC236}">
                <a16:creationId xmlns:a16="http://schemas.microsoft.com/office/drawing/2014/main" id="{2B9B0654-023D-0826-4EE6-442C86278716}"/>
              </a:ext>
            </a:extLst>
          </p:cNvPr>
          <p:cNvSpPr>
            <a:spLocks noGrp="1"/>
          </p:cNvSpPr>
          <p:nvPr>
            <p:ph type="dt" sz="half" idx="10"/>
          </p:nvPr>
        </p:nvSpPr>
        <p:spPr/>
        <p:txBody>
          <a:bodyPr/>
          <a:lstStyle/>
          <a:p>
            <a:r>
              <a:rPr lang="en-US"/>
              <a:t>7/21/2026</a:t>
            </a:r>
          </a:p>
        </p:txBody>
      </p:sp>
      <p:sp>
        <p:nvSpPr>
          <p:cNvPr id="5" name="Slide Number Placeholder 4">
            <a:extLst>
              <a:ext uri="{FF2B5EF4-FFF2-40B4-BE49-F238E27FC236}">
                <a16:creationId xmlns:a16="http://schemas.microsoft.com/office/drawing/2014/main" id="{1CBF46BB-A320-EB3A-2802-79A2C9239A6A}"/>
              </a:ext>
            </a:extLst>
          </p:cNvPr>
          <p:cNvSpPr>
            <a:spLocks noGrp="1"/>
          </p:cNvSpPr>
          <p:nvPr>
            <p:ph type="sldNum" sz="quarter" idx="12"/>
          </p:nvPr>
        </p:nvSpPr>
        <p:spPr/>
        <p:txBody>
          <a:bodyPr/>
          <a:lstStyle/>
          <a:p>
            <a:fld id="{48FD3572-B86B-4083-B953-5D27BE9E57C8}" type="slidenum">
              <a:rPr lang="en-US" smtClean="0"/>
              <a:t>9</a:t>
            </a:fld>
            <a:endParaRPr lang="en-US"/>
          </a:p>
        </p:txBody>
      </p:sp>
    </p:spTree>
    <p:extLst>
      <p:ext uri="{BB962C8B-B14F-4D97-AF65-F5344CB8AC3E}">
        <p14:creationId xmlns:p14="http://schemas.microsoft.com/office/powerpoint/2010/main" val="2796833836"/>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3" grpId="0" animBg="1"/>
      <p:bldP spid="3"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6"/>
</p:tagLst>
</file>

<file path=ppt/tags/tag2.xml><?xml version="1.0" encoding="utf-8"?>
<p:tagLst xmlns:a="http://schemas.openxmlformats.org/drawingml/2006/main" xmlns:r="http://schemas.openxmlformats.org/officeDocument/2006/relationships" xmlns:p="http://schemas.openxmlformats.org/presentationml/2006/main">
  <p:tag name="TIMING" val="|1"/>
</p:tagLst>
</file>

<file path=ppt/tags/tag3.xml><?xml version="1.0" encoding="utf-8"?>
<p:tagLst xmlns:a="http://schemas.openxmlformats.org/drawingml/2006/main" xmlns:r="http://schemas.openxmlformats.org/officeDocument/2006/relationships" xmlns:p="http://schemas.openxmlformats.org/presentationml/2006/main">
  <p:tag name="TIMING" val="|0.8"/>
</p:tagLst>
</file>

<file path=ppt/tags/tag4.xml><?xml version="1.0" encoding="utf-8"?>
<p:tagLst xmlns:a="http://schemas.openxmlformats.org/drawingml/2006/main" xmlns:r="http://schemas.openxmlformats.org/officeDocument/2006/relationships" xmlns:p="http://schemas.openxmlformats.org/presentationml/2006/main">
  <p:tag name="TIMING" val="|0.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0EF3BD66C4F924B9277737AAECD602B" ma:contentTypeVersion="16" ma:contentTypeDescription="Create a new document." ma:contentTypeScope="" ma:versionID="58d8e120162da17d092e2b3a1695ef73">
  <xsd:schema xmlns:xsd="http://www.w3.org/2001/XMLSchema" xmlns:xs="http://www.w3.org/2001/XMLSchema" xmlns:p="http://schemas.microsoft.com/office/2006/metadata/properties" xmlns:ns2="4a814497-2822-4e11-8931-23ef274facdb" xmlns:ns3="57157488-5c96-4bde-8fa4-734a97d4126d" targetNamespace="http://schemas.microsoft.com/office/2006/metadata/properties" ma:root="true" ma:fieldsID="af0a2afeaa9dc739a383f0e903ca22ee" ns2:_="" ns3:_="">
    <xsd:import namespace="4a814497-2822-4e11-8931-23ef274facdb"/>
    <xsd:import namespace="57157488-5c96-4bde-8fa4-734a97d4126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Sheila_x002d_FY2022"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814497-2822-4e11-8931-23ef274fac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034518c2-e3ea-4305-9d92-6699112c8d7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Sheila_x002d_FY2022" ma:index="21" nillable="true" ma:displayName="Sheila-FY2022" ma:format="Dropdown" ma:internalName="Sheila_x002d_FY2022">
      <xsd:simpleType>
        <xsd:restriction base="dms:Text">
          <xsd:maxLength value="255"/>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7157488-5c96-4bde-8fa4-734a97d4126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f5c71a9-8030-4068-b031-f1acd9a9e358}" ma:internalName="TaxCatchAll" ma:showField="CatchAllData" ma:web="57157488-5c96-4bde-8fa4-734a97d4126d">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BE5E062-AF27-491A-A986-D018ED15DB99}">
  <ds:schemaRefs>
    <ds:schemaRef ds:uri="http://schemas.microsoft.com/sharepoint/v3/contenttype/forms"/>
  </ds:schemaRefs>
</ds:datastoreItem>
</file>

<file path=customXml/itemProps2.xml><?xml version="1.0" encoding="utf-8"?>
<ds:datastoreItem xmlns:ds="http://schemas.openxmlformats.org/officeDocument/2006/customXml" ds:itemID="{E2EE1F0D-95B7-44DD-90FA-D6EA08E95B03}">
  <ds:schemaRefs>
    <ds:schemaRef ds:uri="4a814497-2822-4e11-8931-23ef274facdb"/>
    <ds:schemaRef ds:uri="57157488-5c96-4bde-8fa4-734a97d4126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22046</Words>
  <Application>Microsoft Office PowerPoint</Application>
  <PresentationFormat>Widescreen</PresentationFormat>
  <Paragraphs>1589</Paragraphs>
  <Slides>87</Slides>
  <Notes>79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87</vt:i4>
      </vt:variant>
    </vt:vector>
  </HeadingPairs>
  <TitlesOfParts>
    <vt:vector size="99" baseType="lpstr">
      <vt:lpstr>Aptos</vt:lpstr>
      <vt:lpstr>Aptos Display</vt:lpstr>
      <vt:lpstr>Arial</vt:lpstr>
      <vt:lpstr>Calibri</vt:lpstr>
      <vt:lpstr>Cambria</vt:lpstr>
      <vt:lpstr>Cardo</vt:lpstr>
      <vt:lpstr>Garet</vt:lpstr>
      <vt:lpstr>Garet Bold</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E&amp;D Waiver Beneficiary Eligibility Criteria</vt:lpstr>
      <vt:lpstr>Covered Services</vt:lpstr>
      <vt:lpstr>Personal Care and In-Home Respite Services are designed to meet the needs of aged and disabled individuals through:</vt:lpstr>
      <vt:lpstr>Personal Care Services</vt:lpstr>
      <vt:lpstr>In-Home Respite Services</vt:lpstr>
      <vt:lpstr>Service Specific Do’s &amp; Don’ts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Designated Worksites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CMS Requirements for EVV - Manual Entries</vt:lpstr>
      <vt:lpstr>Requesting EVV Assistance</vt:lpstr>
      <vt:lpstr>HHAeXchange (HHAX) Resources</vt:lpstr>
      <vt:lpstr>Record Maintenance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Freedom of Choice</vt:lpstr>
      <vt:lpstr>PowerPoint Presentation</vt:lpstr>
      <vt:lpstr>Referrals &amp; PSS</vt:lpstr>
      <vt:lpstr>Referrals &amp; PSS</vt:lpstr>
      <vt:lpstr>Elderly &amp; Disabled Waiver PCS-IHR Reimbursement</vt:lpstr>
      <vt:lpstr>PowerPoint Presentation</vt:lpstr>
      <vt:lpstr>PowerPoint Presentation</vt:lpstr>
      <vt:lpstr>Contact Updates </vt:lpstr>
      <vt:lpstr>PowerPoint Presentation</vt:lpstr>
      <vt:lpstr>PCS &amp; IHR Frequently Asked Questions</vt:lpstr>
      <vt:lpstr>PCS &amp; IHR Frequently Asked Questions</vt:lpstr>
      <vt:lpstr>PCS &amp; IHR Frequently Asked Questions</vt:lpstr>
      <vt:lpstr>PowerPoint Presentation</vt:lpstr>
      <vt:lpstr>Professional Provider Etiquette</vt:lpstr>
      <vt:lpstr>Professional Provider Etiquette</vt:lpstr>
      <vt:lpstr>PowerPoint Presentation</vt:lpstr>
      <vt:lpstr>Provider Monitoring &amp; Audits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Alexis J. Martin</dc:creator>
  <cp:lastModifiedBy>Matt D. Westerfield</cp:lastModifiedBy>
  <cp:revision>2</cp:revision>
  <dcterms:created xsi:type="dcterms:W3CDTF">2025-06-05T21:50:41Z</dcterms:created>
  <dcterms:modified xsi:type="dcterms:W3CDTF">2026-07-22T19:09:59Z</dcterms:modified>
</cp:coreProperties>
</file>