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7.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8.xml" ContentType="application/vnd.openxmlformats-officedocument.presentationml.tags+xml"/>
  <Override PartName="/ppt/notesSlides/notesSlide35.xml" ContentType="application/vnd.openxmlformats-officedocument.presentationml.notesSlide+xml"/>
  <Override PartName="/ppt/tags/tag19.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0.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1.xml" ContentType="application/vnd.openxmlformats-officedocument.presentationml.tags+xml"/>
  <Override PartName="/ppt/notesSlides/notesSlide40.xml" ContentType="application/vnd.openxmlformats-officedocument.presentationml.notesSlide+xml"/>
  <Override PartName="/ppt/tags/tag22.xml" ContentType="application/vnd.openxmlformats-officedocument.presentationml.tags+xml"/>
  <Override PartName="/ppt/notesSlides/notesSlide41.xml" ContentType="application/vnd.openxmlformats-officedocument.presentationml.notesSlide+xml"/>
  <Override PartName="/ppt/tags/tag23.xml" ContentType="application/vnd.openxmlformats-officedocument.presentationml.tags+xml"/>
  <Override PartName="/ppt/notesSlides/notesSlide42.xml" ContentType="application/vnd.openxmlformats-officedocument.presentationml.notesSlide+xml"/>
  <Override PartName="/ppt/tags/tag24.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5.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26.xml" ContentType="application/vnd.openxmlformats-officedocument.presentationml.tags+xml"/>
  <Override PartName="/ppt/notesSlides/notesSlide48.xml" ContentType="application/vnd.openxmlformats-officedocument.presentationml.notesSlide+xml"/>
  <Override PartName="/ppt/tags/tag27.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28.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4.xml" ContentType="application/vnd.openxmlformats-officedocument.presentationml.notesSlide+xml"/>
  <Override PartName="/ppt/tags/tag29.xml" ContentType="application/vnd.openxmlformats-officedocument.presentationml.tags+xml"/>
  <Override PartName="/ppt/notesSlides/notesSlide55.xml" ContentType="application/vnd.openxmlformats-officedocument.presentationml.notesSlide+xml"/>
  <Override PartName="/ppt/tags/tag30.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Lst>
  <p:notesMasterIdLst>
    <p:notesMasterId r:id="rId63"/>
  </p:notesMasterIdLst>
  <p:handoutMasterIdLst>
    <p:handoutMasterId r:id="rId64"/>
  </p:handoutMasterIdLst>
  <p:sldIdLst>
    <p:sldId id="257" r:id="rId5"/>
    <p:sldId id="399" r:id="rId6"/>
    <p:sldId id="404" r:id="rId7"/>
    <p:sldId id="293" r:id="rId8"/>
    <p:sldId id="363" r:id="rId9"/>
    <p:sldId id="343" r:id="rId10"/>
    <p:sldId id="446" r:id="rId11"/>
    <p:sldId id="351" r:id="rId12"/>
    <p:sldId id="457" r:id="rId13"/>
    <p:sldId id="337" r:id="rId14"/>
    <p:sldId id="445" r:id="rId15"/>
    <p:sldId id="354" r:id="rId16"/>
    <p:sldId id="344" r:id="rId17"/>
    <p:sldId id="478" r:id="rId18"/>
    <p:sldId id="345" r:id="rId19"/>
    <p:sldId id="357" r:id="rId20"/>
    <p:sldId id="353" r:id="rId21"/>
    <p:sldId id="452" r:id="rId22"/>
    <p:sldId id="355" r:id="rId23"/>
    <p:sldId id="475" r:id="rId24"/>
    <p:sldId id="477" r:id="rId25"/>
    <p:sldId id="479" r:id="rId26"/>
    <p:sldId id="258" r:id="rId27"/>
    <p:sldId id="256" r:id="rId28"/>
    <p:sldId id="379" r:id="rId29"/>
    <p:sldId id="348" r:id="rId30"/>
    <p:sldId id="474" r:id="rId31"/>
    <p:sldId id="359" r:id="rId32"/>
    <p:sldId id="473" r:id="rId33"/>
    <p:sldId id="364" r:id="rId34"/>
    <p:sldId id="455" r:id="rId35"/>
    <p:sldId id="365" r:id="rId36"/>
    <p:sldId id="447" r:id="rId37"/>
    <p:sldId id="380" r:id="rId38"/>
    <p:sldId id="346" r:id="rId39"/>
    <p:sldId id="347" r:id="rId40"/>
    <p:sldId id="451" r:id="rId41"/>
    <p:sldId id="371" r:id="rId42"/>
    <p:sldId id="431" r:id="rId43"/>
    <p:sldId id="454" r:id="rId44"/>
    <p:sldId id="360" r:id="rId45"/>
    <p:sldId id="372" r:id="rId46"/>
    <p:sldId id="370" r:id="rId47"/>
    <p:sldId id="382" r:id="rId48"/>
    <p:sldId id="373" r:id="rId49"/>
    <p:sldId id="448" r:id="rId50"/>
    <p:sldId id="458" r:id="rId51"/>
    <p:sldId id="358" r:id="rId52"/>
    <p:sldId id="362" r:id="rId53"/>
    <p:sldId id="352" r:id="rId54"/>
    <p:sldId id="464" r:id="rId55"/>
    <p:sldId id="367" r:id="rId56"/>
    <p:sldId id="476" r:id="rId57"/>
    <p:sldId id="444" r:id="rId58"/>
    <p:sldId id="349" r:id="rId59"/>
    <p:sldId id="350" r:id="rId60"/>
    <p:sldId id="376" r:id="rId61"/>
    <p:sldId id="342" r:id="rId6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7C2FF09-2F8F-4825-98CD-22B5C16EFEA6}">
          <p14:sldIdLst>
            <p14:sldId id="257"/>
            <p14:sldId id="399"/>
            <p14:sldId id="404"/>
            <p14:sldId id="293"/>
            <p14:sldId id="363"/>
            <p14:sldId id="343"/>
            <p14:sldId id="446"/>
            <p14:sldId id="351"/>
            <p14:sldId id="457"/>
            <p14:sldId id="337"/>
            <p14:sldId id="445"/>
            <p14:sldId id="354"/>
            <p14:sldId id="344"/>
            <p14:sldId id="478"/>
            <p14:sldId id="345"/>
            <p14:sldId id="357"/>
            <p14:sldId id="353"/>
            <p14:sldId id="452"/>
            <p14:sldId id="355"/>
            <p14:sldId id="475"/>
            <p14:sldId id="477"/>
            <p14:sldId id="479"/>
            <p14:sldId id="258"/>
            <p14:sldId id="256"/>
            <p14:sldId id="379"/>
            <p14:sldId id="348"/>
            <p14:sldId id="474"/>
            <p14:sldId id="359"/>
            <p14:sldId id="473"/>
            <p14:sldId id="364"/>
            <p14:sldId id="455"/>
            <p14:sldId id="365"/>
            <p14:sldId id="447"/>
            <p14:sldId id="380"/>
            <p14:sldId id="346"/>
            <p14:sldId id="347"/>
            <p14:sldId id="451"/>
            <p14:sldId id="371"/>
            <p14:sldId id="431"/>
            <p14:sldId id="454"/>
            <p14:sldId id="360"/>
            <p14:sldId id="372"/>
            <p14:sldId id="370"/>
            <p14:sldId id="382"/>
            <p14:sldId id="373"/>
            <p14:sldId id="448"/>
            <p14:sldId id="458"/>
            <p14:sldId id="358"/>
            <p14:sldId id="362"/>
            <p14:sldId id="352"/>
            <p14:sldId id="464"/>
            <p14:sldId id="367"/>
            <p14:sldId id="476"/>
            <p14:sldId id="444"/>
            <p14:sldId id="349"/>
            <p14:sldId id="350"/>
            <p14:sldId id="376"/>
            <p14:sldId id="342"/>
          </p14:sldIdLst>
        </p14:section>
        <p14:section name="Untitled Section" id="{032A2219-4C17-40BD-82A6-EF1956F5C67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04E103-1599-2484-0D3A-C5375C416CE9}" name="Nancy M. Dampier" initials="ND" userId="S::Nancy.Dampier@medicaid.ms.gov::29fa1adb-abf9-47af-bd19-83b0381c8680" providerId="AD"/>
  <p188:author id="{02CBF657-4F34-B7E5-7AF9-39D602B87205}" name="Kenosha R. Williams" initials="KW" userId="S::Kenosha.Williams@medicaid.ms.gov::ce53f5f7-04f8-479a-8710-8b5fd9d7fe5b" providerId="AD"/>
  <p188:author id="{1E246DD2-C5D2-1FC2-10F0-71AAD5FF347F}" name="Alexis J. Martin" initials="AM" userId="S::Alexis.Martin@medicaid.ms.gov::e34c3445-8fea-42c2-abdd-e64bc01de75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FA"/>
    <a:srgbClr val="A9CBCB"/>
    <a:srgbClr val="0F6C6D"/>
    <a:srgbClr val="149C78"/>
    <a:srgbClr val="19BF93"/>
    <a:srgbClr val="4B9F2D"/>
    <a:srgbClr val="002EC0"/>
    <a:srgbClr val="3366FF"/>
    <a:srgbClr val="6666FF"/>
    <a:srgbClr val="3FD5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9AB700-B224-4EB8-A3AE-63A194FA843B}" v="186" dt="2026-05-05T19:12:35.906"/>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3" d="100"/>
          <a:sy n="33" d="100"/>
        </p:scale>
        <p:origin x="1086" y="5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_rels/data1.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EF9E08-A37E-4902-BE77-91CBA35C0760}"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DB23C8-A154-40A2-A567-FB51ED48452A}">
      <dgm:prSet custT="1"/>
      <dgm:spPr/>
      <dgm:t>
        <a:bodyPr/>
        <a:lstStyle/>
        <a:p>
          <a:pPr>
            <a:lnSpc>
              <a:spcPct val="100000"/>
            </a:lnSpc>
          </a:pPr>
          <a:r>
            <a:rPr lang="en-US" sz="2400">
              <a:solidFill>
                <a:schemeClr val="accent5">
                  <a:lumMod val="50000"/>
                </a:schemeClr>
              </a:solidFill>
              <a:latin typeface="+mj-lt"/>
            </a:rPr>
            <a:t>Establish and </a:t>
          </a:r>
          <a:r>
            <a:rPr lang="en-US" sz="2400" b="1" i="1" u="sng">
              <a:solidFill>
                <a:schemeClr val="accent5">
                  <a:lumMod val="50000"/>
                </a:schemeClr>
              </a:solidFill>
              <a:latin typeface="+mj-lt"/>
            </a:rPr>
            <a:t>maintain</a:t>
          </a:r>
          <a:r>
            <a:rPr lang="en-US" sz="2400">
              <a:solidFill>
                <a:schemeClr val="accent5">
                  <a:lumMod val="50000"/>
                </a:schemeClr>
              </a:solidFill>
              <a:latin typeface="+mj-lt"/>
            </a:rPr>
            <a:t> a business line of credit for business operations from either a financial institution licensed to conduct banking or other Financial Deposit Insurance Corporation (FDIC) or National Credit Union Administration (NCUA) insured financial institutions. </a:t>
          </a:r>
        </a:p>
      </dgm:t>
    </dgm:pt>
    <dgm:pt modelId="{3BAFD451-EDEA-471E-8A67-2962CC3A27F8}" type="parTrans" cxnId="{B9FA6F97-A9DC-4D12-AFC3-F7D2D3CC0B3E}">
      <dgm:prSet/>
      <dgm:spPr/>
      <dgm:t>
        <a:bodyPr/>
        <a:lstStyle/>
        <a:p>
          <a:endParaRPr lang="en-US"/>
        </a:p>
      </dgm:t>
    </dgm:pt>
    <dgm:pt modelId="{60492690-29CD-473A-97D0-A89DA18742C0}" type="sibTrans" cxnId="{B9FA6F97-A9DC-4D12-AFC3-F7D2D3CC0B3E}">
      <dgm:prSet/>
      <dgm:spPr/>
      <dgm:t>
        <a:bodyPr/>
        <a:lstStyle/>
        <a:p>
          <a:endParaRPr lang="en-US"/>
        </a:p>
      </dgm:t>
    </dgm:pt>
    <dgm:pt modelId="{E0AE95A0-B715-47C6-A7E0-AE04167D6377}">
      <dgm:prSet custT="1"/>
      <dgm:spPr/>
      <dgm:t>
        <a:bodyPr/>
        <a:lstStyle/>
        <a:p>
          <a:pPr>
            <a:lnSpc>
              <a:spcPct val="100000"/>
            </a:lnSpc>
          </a:pPr>
          <a:r>
            <a:rPr lang="en-US" sz="2400">
              <a:solidFill>
                <a:schemeClr val="accent5">
                  <a:lumMod val="50000"/>
                </a:schemeClr>
              </a:solidFill>
            </a:rPr>
            <a:t>The approval amount for the business line of credit must be enough to cover operational costs/expenditures for at least three (3) months at all branch locations.</a:t>
          </a:r>
        </a:p>
      </dgm:t>
    </dgm:pt>
    <dgm:pt modelId="{FED53639-928C-4F59-8B3E-847F62BC086E}" type="parTrans" cxnId="{13D84F94-7034-44FA-A90D-EDBC66EFCB90}">
      <dgm:prSet/>
      <dgm:spPr/>
      <dgm:t>
        <a:bodyPr/>
        <a:lstStyle/>
        <a:p>
          <a:endParaRPr lang="en-US"/>
        </a:p>
      </dgm:t>
    </dgm:pt>
    <dgm:pt modelId="{2AA40B98-D240-496C-8878-D5A732273437}" type="sibTrans" cxnId="{13D84F94-7034-44FA-A90D-EDBC66EFCB90}">
      <dgm:prSet/>
      <dgm:spPr/>
      <dgm:t>
        <a:bodyPr/>
        <a:lstStyle/>
        <a:p>
          <a:endParaRPr lang="en-US"/>
        </a:p>
      </dgm:t>
    </dgm:pt>
    <dgm:pt modelId="{ED75EDEF-6C09-4097-B91F-F8FE1739FF93}" type="pres">
      <dgm:prSet presAssocID="{E8EF9E08-A37E-4902-BE77-91CBA35C0760}" presName="root" presStyleCnt="0">
        <dgm:presLayoutVars>
          <dgm:dir/>
          <dgm:resizeHandles val="exact"/>
        </dgm:presLayoutVars>
      </dgm:prSet>
      <dgm:spPr/>
    </dgm:pt>
    <dgm:pt modelId="{B5968374-1CD3-421F-9E50-5B36957C44B4}" type="pres">
      <dgm:prSet presAssocID="{DADB23C8-A154-40A2-A567-FB51ED48452A}" presName="compNode" presStyleCnt="0"/>
      <dgm:spPr/>
    </dgm:pt>
    <dgm:pt modelId="{520E0B15-E8BF-4AF9-9AB8-605F44617666}" type="pres">
      <dgm:prSet presAssocID="{DADB23C8-A154-40A2-A567-FB51ED48452A}" presName="iconRect" presStyleLbl="node1" presStyleIdx="0" presStyleCnt="2" custScaleX="83321" custScaleY="76834" custLinFactNeighborX="-10425" custLinFactNeighborY="-55279"/>
      <dgm:spPr>
        <a:blipFill>
          <a:blip xmlns:r="http://schemas.openxmlformats.org/officeDocument/2006/relationships">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Bank"/>
        </a:ext>
      </dgm:extLst>
    </dgm:pt>
    <dgm:pt modelId="{F18BCC77-5671-4870-97E7-90C1B8386C19}" type="pres">
      <dgm:prSet presAssocID="{DADB23C8-A154-40A2-A567-FB51ED48452A}" presName="spaceRect" presStyleCnt="0"/>
      <dgm:spPr/>
    </dgm:pt>
    <dgm:pt modelId="{EDCEBF57-7DDA-4D25-9935-C73C7D9D2EA2}" type="pres">
      <dgm:prSet presAssocID="{DADB23C8-A154-40A2-A567-FB51ED48452A}" presName="textRect" presStyleLbl="revTx" presStyleIdx="0" presStyleCnt="2" custScaleX="114378" custScaleY="65146" custLinFactY="-7994" custLinFactNeighborX="-1912" custLinFactNeighborY="-100000">
        <dgm:presLayoutVars>
          <dgm:chMax val="1"/>
          <dgm:chPref val="1"/>
        </dgm:presLayoutVars>
      </dgm:prSet>
      <dgm:spPr/>
    </dgm:pt>
    <dgm:pt modelId="{6621DE36-E8B6-4CD2-9658-4073B929862A}" type="pres">
      <dgm:prSet presAssocID="{60492690-29CD-473A-97D0-A89DA18742C0}" presName="sibTrans" presStyleCnt="0"/>
      <dgm:spPr/>
    </dgm:pt>
    <dgm:pt modelId="{7FB8C563-109F-4F4D-AD12-6318598B31FD}" type="pres">
      <dgm:prSet presAssocID="{E0AE95A0-B715-47C6-A7E0-AE04167D6377}" presName="compNode" presStyleCnt="0"/>
      <dgm:spPr/>
    </dgm:pt>
    <dgm:pt modelId="{EC85E9FF-F6F2-48A6-8437-EE44D64470BC}" type="pres">
      <dgm:prSet presAssocID="{E0AE95A0-B715-47C6-A7E0-AE04167D6377}" presName="iconRect" presStyleLbl="node1" presStyleIdx="1" presStyleCnt="2" custScaleX="90501" custScaleY="90972" custLinFactNeighborX="11918" custLinFactNeighborY="-31409"/>
      <dgm:spPr>
        <a:blipFill>
          <a:blip xmlns:r="http://schemas.openxmlformats.org/officeDocument/2006/relationships">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k Check"/>
        </a:ext>
      </dgm:extLst>
    </dgm:pt>
    <dgm:pt modelId="{FF41D67E-9E90-466A-83FC-0EBAD10568F8}" type="pres">
      <dgm:prSet presAssocID="{E0AE95A0-B715-47C6-A7E0-AE04167D6377}" presName="spaceRect" presStyleCnt="0"/>
      <dgm:spPr/>
    </dgm:pt>
    <dgm:pt modelId="{405027E5-BDC0-400F-BC75-3BCC5DAEE431}" type="pres">
      <dgm:prSet presAssocID="{E0AE95A0-B715-47C6-A7E0-AE04167D6377}" presName="textRect" presStyleLbl="revTx" presStyleIdx="1" presStyleCnt="2" custScaleX="107624" custScaleY="149348" custLinFactNeighborX="4253" custLinFactNeighborY="-69920">
        <dgm:presLayoutVars>
          <dgm:chMax val="1"/>
          <dgm:chPref val="1"/>
        </dgm:presLayoutVars>
      </dgm:prSet>
      <dgm:spPr/>
    </dgm:pt>
  </dgm:ptLst>
  <dgm:cxnLst>
    <dgm:cxn modelId="{CA9D2E4C-CF28-4944-9E34-E735C0ACB4BB}" type="presOf" srcId="{E8EF9E08-A37E-4902-BE77-91CBA35C0760}" destId="{ED75EDEF-6C09-4097-B91F-F8FE1739FF93}" srcOrd="0" destOrd="0" presId="urn:microsoft.com/office/officeart/2018/2/layout/IconLabelList"/>
    <dgm:cxn modelId="{3A555273-E31E-4871-9569-302BE38C223A}" type="presOf" srcId="{E0AE95A0-B715-47C6-A7E0-AE04167D6377}" destId="{405027E5-BDC0-400F-BC75-3BCC5DAEE431}" srcOrd="0" destOrd="0" presId="urn:microsoft.com/office/officeart/2018/2/layout/IconLabelList"/>
    <dgm:cxn modelId="{3B314784-CDD7-4065-BD88-82C49D51AF23}" type="presOf" srcId="{DADB23C8-A154-40A2-A567-FB51ED48452A}" destId="{EDCEBF57-7DDA-4D25-9935-C73C7D9D2EA2}" srcOrd="0" destOrd="0" presId="urn:microsoft.com/office/officeart/2018/2/layout/IconLabelList"/>
    <dgm:cxn modelId="{13D84F94-7034-44FA-A90D-EDBC66EFCB90}" srcId="{E8EF9E08-A37E-4902-BE77-91CBA35C0760}" destId="{E0AE95A0-B715-47C6-A7E0-AE04167D6377}" srcOrd="1" destOrd="0" parTransId="{FED53639-928C-4F59-8B3E-847F62BC086E}" sibTransId="{2AA40B98-D240-496C-8878-D5A732273437}"/>
    <dgm:cxn modelId="{B9FA6F97-A9DC-4D12-AFC3-F7D2D3CC0B3E}" srcId="{E8EF9E08-A37E-4902-BE77-91CBA35C0760}" destId="{DADB23C8-A154-40A2-A567-FB51ED48452A}" srcOrd="0" destOrd="0" parTransId="{3BAFD451-EDEA-471E-8A67-2962CC3A27F8}" sibTransId="{60492690-29CD-473A-97D0-A89DA18742C0}"/>
    <dgm:cxn modelId="{B5E6CEB9-16C7-490D-BC13-EBEB38FEC991}" type="presParOf" srcId="{ED75EDEF-6C09-4097-B91F-F8FE1739FF93}" destId="{B5968374-1CD3-421F-9E50-5B36957C44B4}" srcOrd="0" destOrd="0" presId="urn:microsoft.com/office/officeart/2018/2/layout/IconLabelList"/>
    <dgm:cxn modelId="{D7BC8586-F1AB-47C1-B94A-100299C40E58}" type="presParOf" srcId="{B5968374-1CD3-421F-9E50-5B36957C44B4}" destId="{520E0B15-E8BF-4AF9-9AB8-605F44617666}" srcOrd="0" destOrd="0" presId="urn:microsoft.com/office/officeart/2018/2/layout/IconLabelList"/>
    <dgm:cxn modelId="{282B79EC-C7AC-4378-B796-DD44A75DF58E}" type="presParOf" srcId="{B5968374-1CD3-421F-9E50-5B36957C44B4}" destId="{F18BCC77-5671-4870-97E7-90C1B8386C19}" srcOrd="1" destOrd="0" presId="urn:microsoft.com/office/officeart/2018/2/layout/IconLabelList"/>
    <dgm:cxn modelId="{A5309E4A-1404-48C0-82EE-5542785BD1FB}" type="presParOf" srcId="{B5968374-1CD3-421F-9E50-5B36957C44B4}" destId="{EDCEBF57-7DDA-4D25-9935-C73C7D9D2EA2}" srcOrd="2" destOrd="0" presId="urn:microsoft.com/office/officeart/2018/2/layout/IconLabelList"/>
    <dgm:cxn modelId="{0C3C7C69-FF9E-4B54-A260-521F8FE246ED}" type="presParOf" srcId="{ED75EDEF-6C09-4097-B91F-F8FE1739FF93}" destId="{6621DE36-E8B6-4CD2-9658-4073B929862A}" srcOrd="1" destOrd="0" presId="urn:microsoft.com/office/officeart/2018/2/layout/IconLabelList"/>
    <dgm:cxn modelId="{40531733-B7D7-425D-9045-EA6A0A1E09AC}" type="presParOf" srcId="{ED75EDEF-6C09-4097-B91F-F8FE1739FF93}" destId="{7FB8C563-109F-4F4D-AD12-6318598B31FD}" srcOrd="2" destOrd="0" presId="urn:microsoft.com/office/officeart/2018/2/layout/IconLabelList"/>
    <dgm:cxn modelId="{07FF312F-2180-41B3-9F5B-3655F57CEE39}" type="presParOf" srcId="{7FB8C563-109F-4F4D-AD12-6318598B31FD}" destId="{EC85E9FF-F6F2-48A6-8437-EE44D64470BC}" srcOrd="0" destOrd="0" presId="urn:microsoft.com/office/officeart/2018/2/layout/IconLabelList"/>
    <dgm:cxn modelId="{260D6A02-68D8-460C-A3AF-8B44CB236EF2}" type="presParOf" srcId="{7FB8C563-109F-4F4D-AD12-6318598B31FD}" destId="{FF41D67E-9E90-466A-83FC-0EBAD10568F8}" srcOrd="1" destOrd="0" presId="urn:microsoft.com/office/officeart/2018/2/layout/IconLabelList"/>
    <dgm:cxn modelId="{8D90D7B2-9152-4CA7-9908-6E06150028CC}" type="presParOf" srcId="{7FB8C563-109F-4F4D-AD12-6318598B31FD}" destId="{405027E5-BDC0-400F-BC75-3BCC5DAEE431}"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C91C33-6E0D-4FB1-A0E2-2449D3E3024C}"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9BCDEDF4-253C-4DA8-8D36-664D723685D7}">
      <dgm:prSet phldrT="[Text]" phldr="0" custT="1"/>
      <dgm:spPr/>
      <dgm:t>
        <a:bodyPr/>
        <a:lstStyle/>
        <a:p>
          <a:pPr>
            <a:defRPr b="1"/>
          </a:pPr>
          <a:r>
            <a:rPr lang="en-US" sz="2800"/>
            <a:t>Business Loan</a:t>
          </a:r>
        </a:p>
      </dgm:t>
    </dgm:pt>
    <dgm:pt modelId="{69F8A6FB-8108-4F35-B12E-A5DFF9268259}" type="parTrans" cxnId="{002A42AB-EC8D-4F40-B3CA-F1ED8D38D74D}">
      <dgm:prSet/>
      <dgm:spPr/>
      <dgm:t>
        <a:bodyPr/>
        <a:lstStyle/>
        <a:p>
          <a:endParaRPr lang="en-US"/>
        </a:p>
      </dgm:t>
    </dgm:pt>
    <dgm:pt modelId="{69C42A51-267E-40B0-BCA7-ADFF977E6F97}" type="sibTrans" cxnId="{002A42AB-EC8D-4F40-B3CA-F1ED8D38D74D}">
      <dgm:prSet/>
      <dgm:spPr/>
      <dgm:t>
        <a:bodyPr/>
        <a:lstStyle/>
        <a:p>
          <a:endParaRPr lang="en-US"/>
        </a:p>
      </dgm:t>
    </dgm:pt>
    <dgm:pt modelId="{35CE271C-2B9C-4B4A-B4AB-E4B5869862DE}">
      <dgm:prSet phldrT="[Text]"/>
      <dgm:spPr/>
      <dgm:t>
        <a:bodyPr/>
        <a:lstStyle/>
        <a:p>
          <a:r>
            <a:rPr lang="en-US"/>
            <a:t>Large, one-time expense like equipment purchases, property or expansion </a:t>
          </a:r>
        </a:p>
      </dgm:t>
    </dgm:pt>
    <dgm:pt modelId="{7D731C9F-E713-4385-9052-2FCA3A00E8FD}" type="parTrans" cxnId="{3DB29DC3-7ECC-4FA9-86E8-D19FB8C35019}">
      <dgm:prSet/>
      <dgm:spPr/>
      <dgm:t>
        <a:bodyPr/>
        <a:lstStyle/>
        <a:p>
          <a:endParaRPr lang="en-US"/>
        </a:p>
      </dgm:t>
    </dgm:pt>
    <dgm:pt modelId="{2E3E0B39-1ED0-4E00-B3B4-AE3302895DC3}" type="sibTrans" cxnId="{3DB29DC3-7ECC-4FA9-86E8-D19FB8C35019}">
      <dgm:prSet/>
      <dgm:spPr/>
      <dgm:t>
        <a:bodyPr/>
        <a:lstStyle/>
        <a:p>
          <a:endParaRPr lang="en-US"/>
        </a:p>
      </dgm:t>
    </dgm:pt>
    <dgm:pt modelId="{0F1FA89C-B1E2-4F9D-8419-BE29404C1A78}">
      <dgm:prSet phldrT="[Text]"/>
      <dgm:spPr/>
      <dgm:t>
        <a:bodyPr/>
        <a:lstStyle/>
        <a:p>
          <a:r>
            <a:rPr lang="en-US"/>
            <a:t>A single lump sum is disbursed at the start</a:t>
          </a:r>
        </a:p>
      </dgm:t>
    </dgm:pt>
    <dgm:pt modelId="{6DF26699-6B10-4AD7-B6CB-995B582488A7}" type="parTrans" cxnId="{D0B4D4A3-2CC1-43FC-92C4-87D61693848E}">
      <dgm:prSet/>
      <dgm:spPr/>
      <dgm:t>
        <a:bodyPr/>
        <a:lstStyle/>
        <a:p>
          <a:endParaRPr lang="en-US"/>
        </a:p>
      </dgm:t>
    </dgm:pt>
    <dgm:pt modelId="{9D0F8242-9BCC-472D-AC01-287DDE79EA86}" type="sibTrans" cxnId="{D0B4D4A3-2CC1-43FC-92C4-87D61693848E}">
      <dgm:prSet/>
      <dgm:spPr/>
      <dgm:t>
        <a:bodyPr/>
        <a:lstStyle/>
        <a:p>
          <a:endParaRPr lang="en-US"/>
        </a:p>
      </dgm:t>
    </dgm:pt>
    <dgm:pt modelId="{EF079E71-1953-473C-9127-DED925947C47}">
      <dgm:prSet phldrT="[Text]" phldr="0" custT="1"/>
      <dgm:spPr/>
      <dgm:t>
        <a:bodyPr/>
        <a:lstStyle/>
        <a:p>
          <a:pPr>
            <a:defRPr b="1"/>
          </a:pPr>
          <a:r>
            <a:rPr lang="en-US" sz="2800"/>
            <a:t>Business Line of Credit</a:t>
          </a:r>
        </a:p>
      </dgm:t>
    </dgm:pt>
    <dgm:pt modelId="{C574B1E7-0E90-48B4-91A3-C2C51124FFBD}" type="parTrans" cxnId="{02028ACB-1D74-496F-926A-23DA46A17264}">
      <dgm:prSet/>
      <dgm:spPr/>
      <dgm:t>
        <a:bodyPr/>
        <a:lstStyle/>
        <a:p>
          <a:endParaRPr lang="en-US"/>
        </a:p>
      </dgm:t>
    </dgm:pt>
    <dgm:pt modelId="{83EB774F-A117-40DC-80C1-7FDF76D8230D}" type="sibTrans" cxnId="{02028ACB-1D74-496F-926A-23DA46A17264}">
      <dgm:prSet/>
      <dgm:spPr/>
      <dgm:t>
        <a:bodyPr/>
        <a:lstStyle/>
        <a:p>
          <a:endParaRPr lang="en-US"/>
        </a:p>
      </dgm:t>
    </dgm:pt>
    <dgm:pt modelId="{1E82DBA3-6405-4B95-A9FF-FCEB90AE6412}">
      <dgm:prSet phldrT="[Text]"/>
      <dgm:spPr/>
      <dgm:t>
        <a:bodyPr/>
        <a:lstStyle/>
        <a:p>
          <a:pPr>
            <a:buFont typeface="Wingdings" panose="05000000000000000000" pitchFamily="2" charset="2"/>
            <a:buNone/>
          </a:pPr>
          <a:r>
            <a:rPr lang="en-US"/>
            <a:t>Ongoing or short-term needs like inventory, payroll, or managing seasonal cash flow. </a:t>
          </a:r>
        </a:p>
      </dgm:t>
    </dgm:pt>
    <dgm:pt modelId="{8D575CC3-535C-4560-A8AA-9F974750F74A}" type="parTrans" cxnId="{4661A693-5769-42E1-91DF-9370786CCE3A}">
      <dgm:prSet/>
      <dgm:spPr/>
      <dgm:t>
        <a:bodyPr/>
        <a:lstStyle/>
        <a:p>
          <a:endParaRPr lang="en-US"/>
        </a:p>
      </dgm:t>
    </dgm:pt>
    <dgm:pt modelId="{48FFFEE7-0BC6-4D7E-B2E9-C62C41D380E4}" type="sibTrans" cxnId="{4661A693-5769-42E1-91DF-9370786CCE3A}">
      <dgm:prSet/>
      <dgm:spPr/>
      <dgm:t>
        <a:bodyPr/>
        <a:lstStyle/>
        <a:p>
          <a:endParaRPr lang="en-US"/>
        </a:p>
      </dgm:t>
    </dgm:pt>
    <dgm:pt modelId="{94C13DA5-3136-4224-95A1-03E5D528BAD3}">
      <dgm:prSet phldrT="[Text]"/>
      <dgm:spPr/>
      <dgm:t>
        <a:bodyPr/>
        <a:lstStyle/>
        <a:p>
          <a:pPr>
            <a:buFont typeface="Arial" panose="020B0604020202020204" pitchFamily="34" charset="0"/>
            <a:buChar char="•"/>
          </a:pPr>
          <a:r>
            <a:rPr lang="en-US"/>
            <a:t>You can draw funds as needed up to your credit limit.</a:t>
          </a:r>
        </a:p>
      </dgm:t>
    </dgm:pt>
    <dgm:pt modelId="{8089952D-5B3F-4A24-87D8-17B99C5AA5D3}" type="parTrans" cxnId="{8D3D6BD7-A73F-44D1-81AC-9046CB230764}">
      <dgm:prSet/>
      <dgm:spPr/>
      <dgm:t>
        <a:bodyPr/>
        <a:lstStyle/>
        <a:p>
          <a:endParaRPr lang="en-US"/>
        </a:p>
      </dgm:t>
    </dgm:pt>
    <dgm:pt modelId="{630C95CE-A9A7-47A9-9A76-DD2E19E5F8AC}" type="sibTrans" cxnId="{8D3D6BD7-A73F-44D1-81AC-9046CB230764}">
      <dgm:prSet/>
      <dgm:spPr/>
      <dgm:t>
        <a:bodyPr/>
        <a:lstStyle/>
        <a:p>
          <a:endParaRPr lang="en-US"/>
        </a:p>
      </dgm:t>
    </dgm:pt>
    <dgm:pt modelId="{7CA15047-3AEE-4175-B4C8-E8CDB26B785F}">
      <dgm:prSet phldrT="[Text]"/>
      <dgm:spPr/>
      <dgm:t>
        <a:bodyPr/>
        <a:lstStyle/>
        <a:p>
          <a:r>
            <a:rPr lang="en-US"/>
            <a:t>Fixed monthly payments of principal an interest over a set term.</a:t>
          </a:r>
        </a:p>
      </dgm:t>
    </dgm:pt>
    <dgm:pt modelId="{5D132A0B-2FAC-4C57-894C-4367E7E51CAC}" type="parTrans" cxnId="{1701AFE2-8491-4834-A2B9-F303BE29607D}">
      <dgm:prSet/>
      <dgm:spPr/>
      <dgm:t>
        <a:bodyPr/>
        <a:lstStyle/>
        <a:p>
          <a:endParaRPr lang="en-US"/>
        </a:p>
      </dgm:t>
    </dgm:pt>
    <dgm:pt modelId="{B2E382F4-020E-47D9-A43B-2FCA0C2B9646}" type="sibTrans" cxnId="{1701AFE2-8491-4834-A2B9-F303BE29607D}">
      <dgm:prSet/>
      <dgm:spPr/>
      <dgm:t>
        <a:bodyPr/>
        <a:lstStyle/>
        <a:p>
          <a:endParaRPr lang="en-US"/>
        </a:p>
      </dgm:t>
    </dgm:pt>
    <dgm:pt modelId="{688C7C71-72C5-44FA-A22D-F35BC10D5199}">
      <dgm:prSet phldrT="[Text]"/>
      <dgm:spPr/>
      <dgm:t>
        <a:bodyPr/>
        <a:lstStyle/>
        <a:p>
          <a:r>
            <a:rPr lang="en-US"/>
            <a:t>Typically, lower interest rates, especially for large, long-term loans.</a:t>
          </a:r>
        </a:p>
      </dgm:t>
    </dgm:pt>
    <dgm:pt modelId="{66E8EB6E-6239-4214-B3E0-CA247697B7E4}" type="parTrans" cxnId="{7627B379-260A-4D26-BA03-7EC4D10293EA}">
      <dgm:prSet/>
      <dgm:spPr/>
      <dgm:t>
        <a:bodyPr/>
        <a:lstStyle/>
        <a:p>
          <a:endParaRPr lang="en-US"/>
        </a:p>
      </dgm:t>
    </dgm:pt>
    <dgm:pt modelId="{11C83A2D-F896-4098-B553-E831B73EA935}" type="sibTrans" cxnId="{7627B379-260A-4D26-BA03-7EC4D10293EA}">
      <dgm:prSet/>
      <dgm:spPr/>
      <dgm:t>
        <a:bodyPr/>
        <a:lstStyle/>
        <a:p>
          <a:endParaRPr lang="en-US"/>
        </a:p>
      </dgm:t>
    </dgm:pt>
    <dgm:pt modelId="{AE52A9BE-7103-4224-9FC1-82082695D96A}">
      <dgm:prSet phldrT="[Text]"/>
      <dgm:spPr/>
      <dgm:t>
        <a:bodyPr/>
        <a:lstStyle/>
        <a:p>
          <a:r>
            <a:rPr lang="en-US"/>
            <a:t>Less flexible, as the entire amount is disbursed upfront.</a:t>
          </a:r>
        </a:p>
      </dgm:t>
    </dgm:pt>
    <dgm:pt modelId="{4D5827A4-3E02-470F-A040-0C3A0602DAC6}" type="parTrans" cxnId="{D5839497-81A9-43DB-87D2-8C67F1FC0A38}">
      <dgm:prSet/>
      <dgm:spPr/>
      <dgm:t>
        <a:bodyPr/>
        <a:lstStyle/>
        <a:p>
          <a:endParaRPr lang="en-US"/>
        </a:p>
      </dgm:t>
    </dgm:pt>
    <dgm:pt modelId="{5C575577-924D-41B5-B06F-FADDFBC9975C}" type="sibTrans" cxnId="{D5839497-81A9-43DB-87D2-8C67F1FC0A38}">
      <dgm:prSet/>
      <dgm:spPr/>
      <dgm:t>
        <a:bodyPr/>
        <a:lstStyle/>
        <a:p>
          <a:endParaRPr lang="en-US"/>
        </a:p>
      </dgm:t>
    </dgm:pt>
    <dgm:pt modelId="{0431A56E-CCCA-4D11-BD3B-D3B63142D293}">
      <dgm:prSet phldrT="[Text]"/>
      <dgm:spPr/>
      <dgm:t>
        <a:bodyPr/>
        <a:lstStyle/>
        <a:p>
          <a:r>
            <a:rPr lang="en-US"/>
            <a:t>Planning major investments with predictable costs.</a:t>
          </a:r>
        </a:p>
      </dgm:t>
    </dgm:pt>
    <dgm:pt modelId="{58E27CC8-1161-4925-A5FD-FEA054CC1144}" type="parTrans" cxnId="{2DCB241D-21C8-4513-AF3D-7A800DECE7BB}">
      <dgm:prSet/>
      <dgm:spPr/>
      <dgm:t>
        <a:bodyPr/>
        <a:lstStyle/>
        <a:p>
          <a:endParaRPr lang="en-US"/>
        </a:p>
      </dgm:t>
    </dgm:pt>
    <dgm:pt modelId="{52AB134F-E9FF-40D7-85FD-FBD1A5C739A4}" type="sibTrans" cxnId="{2DCB241D-21C8-4513-AF3D-7A800DECE7BB}">
      <dgm:prSet/>
      <dgm:spPr/>
      <dgm:t>
        <a:bodyPr/>
        <a:lstStyle/>
        <a:p>
          <a:endParaRPr lang="en-US"/>
        </a:p>
      </dgm:t>
    </dgm:pt>
    <dgm:pt modelId="{73B1B773-D727-4CA7-9C69-CC539CC19F8A}">
      <dgm:prSet phldrT="[Text]"/>
      <dgm:spPr/>
      <dgm:t>
        <a:bodyPr/>
        <a:lstStyle/>
        <a:p>
          <a:pPr>
            <a:buNone/>
          </a:pPr>
          <a:endParaRPr lang="en-US"/>
        </a:p>
      </dgm:t>
    </dgm:pt>
    <dgm:pt modelId="{9F10371F-90C5-4D04-82C4-31F5762CE65D}" type="parTrans" cxnId="{9FB347AA-D952-4809-8BEF-DB4EEC6F6F21}">
      <dgm:prSet/>
      <dgm:spPr/>
      <dgm:t>
        <a:bodyPr/>
        <a:lstStyle/>
        <a:p>
          <a:endParaRPr lang="en-US"/>
        </a:p>
      </dgm:t>
    </dgm:pt>
    <dgm:pt modelId="{56F8E3E8-8339-4D47-B23A-59F7EAC5AD2C}" type="sibTrans" cxnId="{9FB347AA-D952-4809-8BEF-DB4EEC6F6F21}">
      <dgm:prSet/>
      <dgm:spPr/>
      <dgm:t>
        <a:bodyPr/>
        <a:lstStyle/>
        <a:p>
          <a:endParaRPr lang="en-US"/>
        </a:p>
      </dgm:t>
    </dgm:pt>
    <dgm:pt modelId="{CCBEA39C-AA96-4EA9-BE3A-9EA3816AC89B}">
      <dgm:prSet phldrT="[Text]"/>
      <dgm:spPr/>
      <dgm:t>
        <a:bodyPr/>
        <a:lstStyle/>
        <a:p>
          <a:pPr>
            <a:buNone/>
          </a:pPr>
          <a:r>
            <a:rPr lang="en-US"/>
            <a:t>Pay interest only on the amount drawn. As  you repay, the funds become available to borrow again</a:t>
          </a:r>
        </a:p>
      </dgm:t>
    </dgm:pt>
    <dgm:pt modelId="{C34C9B01-5B66-415A-BB7A-179A99A79028}" type="parTrans" cxnId="{A1D6922F-E0D7-4EAC-BD8D-05D504BEC4F6}">
      <dgm:prSet/>
      <dgm:spPr/>
      <dgm:t>
        <a:bodyPr/>
        <a:lstStyle/>
        <a:p>
          <a:endParaRPr lang="en-US"/>
        </a:p>
      </dgm:t>
    </dgm:pt>
    <dgm:pt modelId="{D37A3F09-FF9C-4D90-9701-41697167E128}" type="sibTrans" cxnId="{A1D6922F-E0D7-4EAC-BD8D-05D504BEC4F6}">
      <dgm:prSet/>
      <dgm:spPr/>
      <dgm:t>
        <a:bodyPr/>
        <a:lstStyle/>
        <a:p>
          <a:endParaRPr lang="en-US"/>
        </a:p>
      </dgm:t>
    </dgm:pt>
    <dgm:pt modelId="{641F2991-1685-43ED-A8A6-111F71E2BF12}">
      <dgm:prSet phldrT="[Text]"/>
      <dgm:spPr/>
      <dgm:t>
        <a:bodyPr/>
        <a:lstStyle/>
        <a:p>
          <a:pPr>
            <a:buNone/>
          </a:pPr>
          <a:r>
            <a:rPr lang="en-US"/>
            <a:t>Variable interest rates; you only pay interest on what you use.</a:t>
          </a:r>
        </a:p>
      </dgm:t>
    </dgm:pt>
    <dgm:pt modelId="{B02BD497-AE0C-4227-8EE6-BE506EDAA16D}" type="parTrans" cxnId="{69EBF94B-9DEB-429E-AAAF-DF0EEAAFFE0B}">
      <dgm:prSet/>
      <dgm:spPr/>
      <dgm:t>
        <a:bodyPr/>
        <a:lstStyle/>
        <a:p>
          <a:endParaRPr lang="en-US"/>
        </a:p>
      </dgm:t>
    </dgm:pt>
    <dgm:pt modelId="{68BD7137-F075-4821-B07C-572F5E8901F9}" type="sibTrans" cxnId="{69EBF94B-9DEB-429E-AAAF-DF0EEAAFFE0B}">
      <dgm:prSet/>
      <dgm:spPr/>
      <dgm:t>
        <a:bodyPr/>
        <a:lstStyle/>
        <a:p>
          <a:endParaRPr lang="en-US"/>
        </a:p>
      </dgm:t>
    </dgm:pt>
    <dgm:pt modelId="{61415529-2755-46DB-9465-4F64585FB216}">
      <dgm:prSet phldrT="[Text]"/>
      <dgm:spPr/>
      <dgm:t>
        <a:bodyPr/>
        <a:lstStyle/>
        <a:p>
          <a:pPr>
            <a:buNone/>
          </a:pPr>
          <a:r>
            <a:rPr lang="en-US"/>
            <a:t>Highly flexible, allowing you to borrow and repay as needed. </a:t>
          </a:r>
        </a:p>
      </dgm:t>
    </dgm:pt>
    <dgm:pt modelId="{722166CE-CD64-4D6E-A555-7FE38DD09599}" type="parTrans" cxnId="{DDF438A0-0094-4328-8C14-2F11F1A6742C}">
      <dgm:prSet/>
      <dgm:spPr/>
      <dgm:t>
        <a:bodyPr/>
        <a:lstStyle/>
        <a:p>
          <a:endParaRPr lang="en-US"/>
        </a:p>
      </dgm:t>
    </dgm:pt>
    <dgm:pt modelId="{694EAC87-2884-48E9-A9BE-8CF6BEFBA03F}" type="sibTrans" cxnId="{DDF438A0-0094-4328-8C14-2F11F1A6742C}">
      <dgm:prSet/>
      <dgm:spPr/>
      <dgm:t>
        <a:bodyPr/>
        <a:lstStyle/>
        <a:p>
          <a:endParaRPr lang="en-US"/>
        </a:p>
      </dgm:t>
    </dgm:pt>
    <dgm:pt modelId="{77DEC55F-07F5-4235-B156-AF1596240F86}">
      <dgm:prSet phldrT="[Text]"/>
      <dgm:spPr/>
      <dgm:t>
        <a:bodyPr/>
        <a:lstStyle/>
        <a:p>
          <a:pPr>
            <a:buNone/>
          </a:pPr>
          <a:r>
            <a:rPr lang="en-US"/>
            <a:t>Managing unpredictable cash flow fluctuations. </a:t>
          </a:r>
        </a:p>
      </dgm:t>
    </dgm:pt>
    <dgm:pt modelId="{4361A47C-9035-4E08-9D66-615ED155C085}" type="parTrans" cxnId="{041589BC-65F6-416E-AC9D-3A8BC8EA57EB}">
      <dgm:prSet/>
      <dgm:spPr/>
      <dgm:t>
        <a:bodyPr/>
        <a:lstStyle/>
        <a:p>
          <a:endParaRPr lang="en-US"/>
        </a:p>
      </dgm:t>
    </dgm:pt>
    <dgm:pt modelId="{5AB32483-CF49-4764-B4C2-F233235123BD}" type="sibTrans" cxnId="{041589BC-65F6-416E-AC9D-3A8BC8EA57EB}">
      <dgm:prSet/>
      <dgm:spPr/>
      <dgm:t>
        <a:bodyPr/>
        <a:lstStyle/>
        <a:p>
          <a:endParaRPr lang="en-US"/>
        </a:p>
      </dgm:t>
    </dgm:pt>
    <dgm:pt modelId="{AD9C8156-2519-4A9F-B354-C0A32EFE3304}">
      <dgm:prSet/>
      <dgm:spPr/>
      <dgm:t>
        <a:bodyPr/>
        <a:lstStyle/>
        <a:p>
          <a:r>
            <a:rPr lang="en-US" b="1" i="1" u="sng"/>
            <a:t>Business Loans does not meet the requirement for a business line of credit.  </a:t>
          </a:r>
        </a:p>
      </dgm:t>
    </dgm:pt>
    <dgm:pt modelId="{B8CF98C0-0AD9-444D-A95D-89B9BC933525}" type="parTrans" cxnId="{C5EDEF1F-81CD-48F0-A4A1-505856E79E9F}">
      <dgm:prSet/>
      <dgm:spPr/>
      <dgm:t>
        <a:bodyPr/>
        <a:lstStyle/>
        <a:p>
          <a:endParaRPr lang="en-US"/>
        </a:p>
      </dgm:t>
    </dgm:pt>
    <dgm:pt modelId="{E9E4F082-6BCB-487C-82A4-36F85556659F}" type="sibTrans" cxnId="{C5EDEF1F-81CD-48F0-A4A1-505856E79E9F}">
      <dgm:prSet/>
      <dgm:spPr/>
      <dgm:t>
        <a:bodyPr/>
        <a:lstStyle/>
        <a:p>
          <a:endParaRPr lang="en-US"/>
        </a:p>
      </dgm:t>
    </dgm:pt>
    <dgm:pt modelId="{12BA0E7B-492F-40A5-821F-FCE47CA55DDF}" type="pres">
      <dgm:prSet presAssocID="{31C91C33-6E0D-4FB1-A0E2-2449D3E3024C}" presName="vert0" presStyleCnt="0">
        <dgm:presLayoutVars>
          <dgm:dir/>
          <dgm:animOne val="branch"/>
          <dgm:animLvl val="lvl"/>
        </dgm:presLayoutVars>
      </dgm:prSet>
      <dgm:spPr/>
    </dgm:pt>
    <dgm:pt modelId="{2CC78EE3-2CA8-4672-8157-5D0A76EF3291}" type="pres">
      <dgm:prSet presAssocID="{9BCDEDF4-253C-4DA8-8D36-664D723685D7}" presName="thickLine" presStyleLbl="alignNode1" presStyleIdx="0" presStyleCnt="3"/>
      <dgm:spPr/>
    </dgm:pt>
    <dgm:pt modelId="{8CCC1A8A-6D06-420B-BB9A-327D2C6DDD70}" type="pres">
      <dgm:prSet presAssocID="{9BCDEDF4-253C-4DA8-8D36-664D723685D7}" presName="horz1" presStyleCnt="0"/>
      <dgm:spPr/>
    </dgm:pt>
    <dgm:pt modelId="{CED6E2B3-7D05-4B70-90F3-815269D5DE1D}" type="pres">
      <dgm:prSet presAssocID="{9BCDEDF4-253C-4DA8-8D36-664D723685D7}" presName="tx1" presStyleLbl="revTx" presStyleIdx="0" presStyleCnt="16"/>
      <dgm:spPr/>
    </dgm:pt>
    <dgm:pt modelId="{8D5F2C96-EE50-4CED-948D-9180BFBDAD71}" type="pres">
      <dgm:prSet presAssocID="{9BCDEDF4-253C-4DA8-8D36-664D723685D7}" presName="vert1" presStyleCnt="0"/>
      <dgm:spPr/>
    </dgm:pt>
    <dgm:pt modelId="{43D3D68E-4469-428C-87CA-E02CB31E1A8B}" type="pres">
      <dgm:prSet presAssocID="{35CE271C-2B9C-4B4A-B4AB-E4B5869862DE}" presName="vertSpace2a" presStyleCnt="0"/>
      <dgm:spPr/>
    </dgm:pt>
    <dgm:pt modelId="{6DE01233-2EA6-476A-B249-8035CD3AB421}" type="pres">
      <dgm:prSet presAssocID="{35CE271C-2B9C-4B4A-B4AB-E4B5869862DE}" presName="horz2" presStyleCnt="0"/>
      <dgm:spPr/>
    </dgm:pt>
    <dgm:pt modelId="{1BA69A38-8D85-4DA2-94E8-5D23719203A4}" type="pres">
      <dgm:prSet presAssocID="{35CE271C-2B9C-4B4A-B4AB-E4B5869862DE}" presName="horzSpace2" presStyleCnt="0"/>
      <dgm:spPr/>
    </dgm:pt>
    <dgm:pt modelId="{EF1E7D4D-5CE8-4CCE-9993-19E9A0BDD99D}" type="pres">
      <dgm:prSet presAssocID="{35CE271C-2B9C-4B4A-B4AB-E4B5869862DE}" presName="tx2" presStyleLbl="revTx" presStyleIdx="1" presStyleCnt="16"/>
      <dgm:spPr/>
    </dgm:pt>
    <dgm:pt modelId="{2DCE0624-49E8-459E-9275-E9B6C6D3BB5D}" type="pres">
      <dgm:prSet presAssocID="{35CE271C-2B9C-4B4A-B4AB-E4B5869862DE}" presName="vert2" presStyleCnt="0"/>
      <dgm:spPr/>
    </dgm:pt>
    <dgm:pt modelId="{EBB4DBAF-D8C2-435D-B5FF-47644BAD745D}" type="pres">
      <dgm:prSet presAssocID="{35CE271C-2B9C-4B4A-B4AB-E4B5869862DE}" presName="thinLine2b" presStyleLbl="callout" presStyleIdx="0" presStyleCnt="13"/>
      <dgm:spPr/>
    </dgm:pt>
    <dgm:pt modelId="{B8AEE5ED-C9BE-49B3-AF83-C7A021F7C0CE}" type="pres">
      <dgm:prSet presAssocID="{35CE271C-2B9C-4B4A-B4AB-E4B5869862DE}" presName="vertSpace2b" presStyleCnt="0"/>
      <dgm:spPr/>
    </dgm:pt>
    <dgm:pt modelId="{2BC7CCA0-6F71-4C2E-BE8D-57C44A9DD410}" type="pres">
      <dgm:prSet presAssocID="{0F1FA89C-B1E2-4F9D-8419-BE29404C1A78}" presName="horz2" presStyleCnt="0"/>
      <dgm:spPr/>
    </dgm:pt>
    <dgm:pt modelId="{7A31985B-B5C1-4F31-BCE1-9E18E42E3A1B}" type="pres">
      <dgm:prSet presAssocID="{0F1FA89C-B1E2-4F9D-8419-BE29404C1A78}" presName="horzSpace2" presStyleCnt="0"/>
      <dgm:spPr/>
    </dgm:pt>
    <dgm:pt modelId="{3448AF98-CA0F-4165-BB66-37D91A5725DC}" type="pres">
      <dgm:prSet presAssocID="{0F1FA89C-B1E2-4F9D-8419-BE29404C1A78}" presName="tx2" presStyleLbl="revTx" presStyleIdx="2" presStyleCnt="16"/>
      <dgm:spPr/>
    </dgm:pt>
    <dgm:pt modelId="{BC9D4D30-67FF-4346-A252-62B7C2C0B537}" type="pres">
      <dgm:prSet presAssocID="{0F1FA89C-B1E2-4F9D-8419-BE29404C1A78}" presName="vert2" presStyleCnt="0"/>
      <dgm:spPr/>
    </dgm:pt>
    <dgm:pt modelId="{861DEED3-FC36-41B5-BFD7-6D98E8C28DD2}" type="pres">
      <dgm:prSet presAssocID="{0F1FA89C-B1E2-4F9D-8419-BE29404C1A78}" presName="thinLine2b" presStyleLbl="callout" presStyleIdx="1" presStyleCnt="13"/>
      <dgm:spPr/>
    </dgm:pt>
    <dgm:pt modelId="{91DB9B22-2E6F-49BD-B005-D06AA80D61F4}" type="pres">
      <dgm:prSet presAssocID="{0F1FA89C-B1E2-4F9D-8419-BE29404C1A78}" presName="vertSpace2b" presStyleCnt="0"/>
      <dgm:spPr/>
    </dgm:pt>
    <dgm:pt modelId="{52D0A67E-6C79-47C3-A435-2CEA09676AF0}" type="pres">
      <dgm:prSet presAssocID="{7CA15047-3AEE-4175-B4C8-E8CDB26B785F}" presName="horz2" presStyleCnt="0"/>
      <dgm:spPr/>
    </dgm:pt>
    <dgm:pt modelId="{0DF8DE17-4EE9-4DA9-86F7-C28EA170E9D8}" type="pres">
      <dgm:prSet presAssocID="{7CA15047-3AEE-4175-B4C8-E8CDB26B785F}" presName="horzSpace2" presStyleCnt="0"/>
      <dgm:spPr/>
    </dgm:pt>
    <dgm:pt modelId="{C924EB9D-8B9D-4CD0-80C0-34B54E7A424C}" type="pres">
      <dgm:prSet presAssocID="{7CA15047-3AEE-4175-B4C8-E8CDB26B785F}" presName="tx2" presStyleLbl="revTx" presStyleIdx="3" presStyleCnt="16"/>
      <dgm:spPr/>
    </dgm:pt>
    <dgm:pt modelId="{64F2BAE4-544D-4599-97E9-DC0F807E545C}" type="pres">
      <dgm:prSet presAssocID="{7CA15047-3AEE-4175-B4C8-E8CDB26B785F}" presName="vert2" presStyleCnt="0"/>
      <dgm:spPr/>
    </dgm:pt>
    <dgm:pt modelId="{B1FD0EE0-45A8-4CE1-B3B1-CF6BCE912A5B}" type="pres">
      <dgm:prSet presAssocID="{7CA15047-3AEE-4175-B4C8-E8CDB26B785F}" presName="thinLine2b" presStyleLbl="callout" presStyleIdx="2" presStyleCnt="13"/>
      <dgm:spPr/>
    </dgm:pt>
    <dgm:pt modelId="{D9EFC795-58AE-4427-81C1-A70FD98A2314}" type="pres">
      <dgm:prSet presAssocID="{7CA15047-3AEE-4175-B4C8-E8CDB26B785F}" presName="vertSpace2b" presStyleCnt="0"/>
      <dgm:spPr/>
    </dgm:pt>
    <dgm:pt modelId="{66B9B2CB-B734-453E-BDEA-9C0E2062AD5B}" type="pres">
      <dgm:prSet presAssocID="{688C7C71-72C5-44FA-A22D-F35BC10D5199}" presName="horz2" presStyleCnt="0"/>
      <dgm:spPr/>
    </dgm:pt>
    <dgm:pt modelId="{FB9F5D09-B174-49B7-9C81-77330E55B91B}" type="pres">
      <dgm:prSet presAssocID="{688C7C71-72C5-44FA-A22D-F35BC10D5199}" presName="horzSpace2" presStyleCnt="0"/>
      <dgm:spPr/>
    </dgm:pt>
    <dgm:pt modelId="{7ED859C5-C5FE-484C-BD3F-461BE0699AE0}" type="pres">
      <dgm:prSet presAssocID="{688C7C71-72C5-44FA-A22D-F35BC10D5199}" presName="tx2" presStyleLbl="revTx" presStyleIdx="4" presStyleCnt="16"/>
      <dgm:spPr/>
    </dgm:pt>
    <dgm:pt modelId="{C8B54BD1-63F9-4AE2-8F19-F77EFF99C5DE}" type="pres">
      <dgm:prSet presAssocID="{688C7C71-72C5-44FA-A22D-F35BC10D5199}" presName="vert2" presStyleCnt="0"/>
      <dgm:spPr/>
    </dgm:pt>
    <dgm:pt modelId="{2E5EEB3C-F308-489A-9A11-F5B7965521CD}" type="pres">
      <dgm:prSet presAssocID="{688C7C71-72C5-44FA-A22D-F35BC10D5199}" presName="thinLine2b" presStyleLbl="callout" presStyleIdx="3" presStyleCnt="13"/>
      <dgm:spPr/>
    </dgm:pt>
    <dgm:pt modelId="{0F0EA463-53BC-462D-ACC4-EF9152A357D1}" type="pres">
      <dgm:prSet presAssocID="{688C7C71-72C5-44FA-A22D-F35BC10D5199}" presName="vertSpace2b" presStyleCnt="0"/>
      <dgm:spPr/>
    </dgm:pt>
    <dgm:pt modelId="{F117C3BD-4B8D-47A9-84C8-F2E0F99CDD2F}" type="pres">
      <dgm:prSet presAssocID="{AE52A9BE-7103-4224-9FC1-82082695D96A}" presName="horz2" presStyleCnt="0"/>
      <dgm:spPr/>
    </dgm:pt>
    <dgm:pt modelId="{BAB8CAD1-F32D-4E14-8226-2A0445B86540}" type="pres">
      <dgm:prSet presAssocID="{AE52A9BE-7103-4224-9FC1-82082695D96A}" presName="horzSpace2" presStyleCnt="0"/>
      <dgm:spPr/>
    </dgm:pt>
    <dgm:pt modelId="{741FA5C0-CEEA-4829-9A0B-2D0A026AC37A}" type="pres">
      <dgm:prSet presAssocID="{AE52A9BE-7103-4224-9FC1-82082695D96A}" presName="tx2" presStyleLbl="revTx" presStyleIdx="5" presStyleCnt="16"/>
      <dgm:spPr/>
    </dgm:pt>
    <dgm:pt modelId="{A129DC07-A431-4B98-A7B7-7BC3DD508CAD}" type="pres">
      <dgm:prSet presAssocID="{AE52A9BE-7103-4224-9FC1-82082695D96A}" presName="vert2" presStyleCnt="0"/>
      <dgm:spPr/>
    </dgm:pt>
    <dgm:pt modelId="{A6E7E642-6042-46BC-A8B7-AA3A6D253491}" type="pres">
      <dgm:prSet presAssocID="{AE52A9BE-7103-4224-9FC1-82082695D96A}" presName="thinLine2b" presStyleLbl="callout" presStyleIdx="4" presStyleCnt="13"/>
      <dgm:spPr/>
    </dgm:pt>
    <dgm:pt modelId="{C00468E5-AB54-452D-9DA3-8A3F708B16A1}" type="pres">
      <dgm:prSet presAssocID="{AE52A9BE-7103-4224-9FC1-82082695D96A}" presName="vertSpace2b" presStyleCnt="0"/>
      <dgm:spPr/>
    </dgm:pt>
    <dgm:pt modelId="{8A3EDDF2-1E5B-4BA0-9779-EBBC06A31A74}" type="pres">
      <dgm:prSet presAssocID="{0431A56E-CCCA-4D11-BD3B-D3B63142D293}" presName="horz2" presStyleCnt="0"/>
      <dgm:spPr/>
    </dgm:pt>
    <dgm:pt modelId="{C7131B71-2B18-461E-8EB1-028F598E8547}" type="pres">
      <dgm:prSet presAssocID="{0431A56E-CCCA-4D11-BD3B-D3B63142D293}" presName="horzSpace2" presStyleCnt="0"/>
      <dgm:spPr/>
    </dgm:pt>
    <dgm:pt modelId="{A165601F-542A-463D-A6CB-57CBF6884366}" type="pres">
      <dgm:prSet presAssocID="{0431A56E-CCCA-4D11-BD3B-D3B63142D293}" presName="tx2" presStyleLbl="revTx" presStyleIdx="6" presStyleCnt="16"/>
      <dgm:spPr/>
    </dgm:pt>
    <dgm:pt modelId="{70E00012-5805-4034-B7D4-44632FE463A1}" type="pres">
      <dgm:prSet presAssocID="{0431A56E-CCCA-4D11-BD3B-D3B63142D293}" presName="vert2" presStyleCnt="0"/>
      <dgm:spPr/>
    </dgm:pt>
    <dgm:pt modelId="{C5DA0CC1-6CA8-43BD-9457-F6CF53444E1F}" type="pres">
      <dgm:prSet presAssocID="{0431A56E-CCCA-4D11-BD3B-D3B63142D293}" presName="thinLine2b" presStyleLbl="callout" presStyleIdx="5" presStyleCnt="13"/>
      <dgm:spPr/>
    </dgm:pt>
    <dgm:pt modelId="{EEE8038D-D167-41BC-BD9F-40040C604E9D}" type="pres">
      <dgm:prSet presAssocID="{0431A56E-CCCA-4D11-BD3B-D3B63142D293}" presName="vertSpace2b" presStyleCnt="0"/>
      <dgm:spPr/>
    </dgm:pt>
    <dgm:pt modelId="{500DD9F7-66EB-48A2-AF71-47A67ED89E8A}" type="pres">
      <dgm:prSet presAssocID="{EF079E71-1953-473C-9127-DED925947C47}" presName="thickLine" presStyleLbl="alignNode1" presStyleIdx="1" presStyleCnt="3"/>
      <dgm:spPr/>
    </dgm:pt>
    <dgm:pt modelId="{426B4C07-4A8D-4DCB-8F5D-8E64A3FAD475}" type="pres">
      <dgm:prSet presAssocID="{EF079E71-1953-473C-9127-DED925947C47}" presName="horz1" presStyleCnt="0"/>
      <dgm:spPr/>
    </dgm:pt>
    <dgm:pt modelId="{91B72A0B-FFA8-4D9E-A95E-0BD06E7650E0}" type="pres">
      <dgm:prSet presAssocID="{EF079E71-1953-473C-9127-DED925947C47}" presName="tx1" presStyleLbl="revTx" presStyleIdx="7" presStyleCnt="16"/>
      <dgm:spPr/>
    </dgm:pt>
    <dgm:pt modelId="{F46CC1D6-7E45-4A5E-A122-858AD56A198E}" type="pres">
      <dgm:prSet presAssocID="{EF079E71-1953-473C-9127-DED925947C47}" presName="vert1" presStyleCnt="0"/>
      <dgm:spPr/>
    </dgm:pt>
    <dgm:pt modelId="{0E8DA594-CF4F-4767-9190-70BEBB7BBAE5}" type="pres">
      <dgm:prSet presAssocID="{1E82DBA3-6405-4B95-A9FF-FCEB90AE6412}" presName="vertSpace2a" presStyleCnt="0"/>
      <dgm:spPr/>
    </dgm:pt>
    <dgm:pt modelId="{12175756-E356-498E-B49D-EF0C6B0F7DD4}" type="pres">
      <dgm:prSet presAssocID="{1E82DBA3-6405-4B95-A9FF-FCEB90AE6412}" presName="horz2" presStyleCnt="0"/>
      <dgm:spPr/>
    </dgm:pt>
    <dgm:pt modelId="{FE42E787-F874-4B06-8E10-12AFACF803A8}" type="pres">
      <dgm:prSet presAssocID="{1E82DBA3-6405-4B95-A9FF-FCEB90AE6412}" presName="horzSpace2" presStyleCnt="0"/>
      <dgm:spPr/>
    </dgm:pt>
    <dgm:pt modelId="{821204D2-8E54-4F9E-A197-4C8E1C678F90}" type="pres">
      <dgm:prSet presAssocID="{1E82DBA3-6405-4B95-A9FF-FCEB90AE6412}" presName="tx2" presStyleLbl="revTx" presStyleIdx="8" presStyleCnt="16"/>
      <dgm:spPr/>
    </dgm:pt>
    <dgm:pt modelId="{63D3E9BF-5A77-475F-B82C-7A404AAB41CD}" type="pres">
      <dgm:prSet presAssocID="{1E82DBA3-6405-4B95-A9FF-FCEB90AE6412}" presName="vert2" presStyleCnt="0"/>
      <dgm:spPr/>
    </dgm:pt>
    <dgm:pt modelId="{AD5FE01F-F1F2-4A6A-BE03-D3985FDD4653}" type="pres">
      <dgm:prSet presAssocID="{1E82DBA3-6405-4B95-A9FF-FCEB90AE6412}" presName="thinLine2b" presStyleLbl="callout" presStyleIdx="6" presStyleCnt="13"/>
      <dgm:spPr/>
    </dgm:pt>
    <dgm:pt modelId="{A426A101-1AAC-443E-B709-B6AC3E5A88AC}" type="pres">
      <dgm:prSet presAssocID="{1E82DBA3-6405-4B95-A9FF-FCEB90AE6412}" presName="vertSpace2b" presStyleCnt="0"/>
      <dgm:spPr/>
    </dgm:pt>
    <dgm:pt modelId="{AF65EB23-AC0E-41ED-8986-563F7BC4461C}" type="pres">
      <dgm:prSet presAssocID="{94C13DA5-3136-4224-95A1-03E5D528BAD3}" presName="horz2" presStyleCnt="0"/>
      <dgm:spPr/>
    </dgm:pt>
    <dgm:pt modelId="{CB6C11C2-64CA-4974-A1CC-7634177327E4}" type="pres">
      <dgm:prSet presAssocID="{94C13DA5-3136-4224-95A1-03E5D528BAD3}" presName="horzSpace2" presStyleCnt="0"/>
      <dgm:spPr/>
    </dgm:pt>
    <dgm:pt modelId="{E7919602-EF2D-4CCB-AB34-49BB7953B7D3}" type="pres">
      <dgm:prSet presAssocID="{94C13DA5-3136-4224-95A1-03E5D528BAD3}" presName="tx2" presStyleLbl="revTx" presStyleIdx="9" presStyleCnt="16"/>
      <dgm:spPr/>
    </dgm:pt>
    <dgm:pt modelId="{B217C23B-CBD9-4F20-A9EE-EAED41C19FF3}" type="pres">
      <dgm:prSet presAssocID="{94C13DA5-3136-4224-95A1-03E5D528BAD3}" presName="vert2" presStyleCnt="0"/>
      <dgm:spPr/>
    </dgm:pt>
    <dgm:pt modelId="{EDD7AA58-DC28-4CE7-8A22-BB96F00C4408}" type="pres">
      <dgm:prSet presAssocID="{94C13DA5-3136-4224-95A1-03E5D528BAD3}" presName="thinLine2b" presStyleLbl="callout" presStyleIdx="7" presStyleCnt="13"/>
      <dgm:spPr/>
    </dgm:pt>
    <dgm:pt modelId="{FE78B0C5-E425-4123-B5BA-0B1AFAD79C11}" type="pres">
      <dgm:prSet presAssocID="{94C13DA5-3136-4224-95A1-03E5D528BAD3}" presName="vertSpace2b" presStyleCnt="0"/>
      <dgm:spPr/>
    </dgm:pt>
    <dgm:pt modelId="{A86F7B6D-7630-41C2-B1CA-A1DF38109FE1}" type="pres">
      <dgm:prSet presAssocID="{CCBEA39C-AA96-4EA9-BE3A-9EA3816AC89B}" presName="horz2" presStyleCnt="0"/>
      <dgm:spPr/>
    </dgm:pt>
    <dgm:pt modelId="{F4A37B76-3835-47F4-AFE3-8EF8CAAF1DDA}" type="pres">
      <dgm:prSet presAssocID="{CCBEA39C-AA96-4EA9-BE3A-9EA3816AC89B}" presName="horzSpace2" presStyleCnt="0"/>
      <dgm:spPr/>
    </dgm:pt>
    <dgm:pt modelId="{EFFBE916-5B68-449A-8413-1B153B9DCB48}" type="pres">
      <dgm:prSet presAssocID="{CCBEA39C-AA96-4EA9-BE3A-9EA3816AC89B}" presName="tx2" presStyleLbl="revTx" presStyleIdx="10" presStyleCnt="16"/>
      <dgm:spPr/>
    </dgm:pt>
    <dgm:pt modelId="{BF1792FA-0E78-4229-9D43-06906BF00B43}" type="pres">
      <dgm:prSet presAssocID="{CCBEA39C-AA96-4EA9-BE3A-9EA3816AC89B}" presName="vert2" presStyleCnt="0"/>
      <dgm:spPr/>
    </dgm:pt>
    <dgm:pt modelId="{0873961A-A422-4D0B-AD4E-99EE4D5759B7}" type="pres">
      <dgm:prSet presAssocID="{CCBEA39C-AA96-4EA9-BE3A-9EA3816AC89B}" presName="thinLine2b" presStyleLbl="callout" presStyleIdx="8" presStyleCnt="13"/>
      <dgm:spPr/>
    </dgm:pt>
    <dgm:pt modelId="{AF3952BC-F481-455A-A433-2A50D043253C}" type="pres">
      <dgm:prSet presAssocID="{CCBEA39C-AA96-4EA9-BE3A-9EA3816AC89B}" presName="vertSpace2b" presStyleCnt="0"/>
      <dgm:spPr/>
    </dgm:pt>
    <dgm:pt modelId="{9519E53D-9538-4C6A-8B4E-16C6631F565C}" type="pres">
      <dgm:prSet presAssocID="{641F2991-1685-43ED-A8A6-111F71E2BF12}" presName="horz2" presStyleCnt="0"/>
      <dgm:spPr/>
    </dgm:pt>
    <dgm:pt modelId="{63F9F156-9972-4B20-8134-D4E4D7D57C82}" type="pres">
      <dgm:prSet presAssocID="{641F2991-1685-43ED-A8A6-111F71E2BF12}" presName="horzSpace2" presStyleCnt="0"/>
      <dgm:spPr/>
    </dgm:pt>
    <dgm:pt modelId="{14037DB6-A675-420D-B814-B552542B0264}" type="pres">
      <dgm:prSet presAssocID="{641F2991-1685-43ED-A8A6-111F71E2BF12}" presName="tx2" presStyleLbl="revTx" presStyleIdx="11" presStyleCnt="16"/>
      <dgm:spPr/>
    </dgm:pt>
    <dgm:pt modelId="{22F7B3AC-E3B3-412A-87E7-A19BF0C361F4}" type="pres">
      <dgm:prSet presAssocID="{641F2991-1685-43ED-A8A6-111F71E2BF12}" presName="vert2" presStyleCnt="0"/>
      <dgm:spPr/>
    </dgm:pt>
    <dgm:pt modelId="{6703A385-FF67-4C5B-8BAF-F12A62E82B71}" type="pres">
      <dgm:prSet presAssocID="{641F2991-1685-43ED-A8A6-111F71E2BF12}" presName="thinLine2b" presStyleLbl="callout" presStyleIdx="9" presStyleCnt="13"/>
      <dgm:spPr/>
    </dgm:pt>
    <dgm:pt modelId="{B6E01E3E-C23A-49AC-ABDE-1C25D456BE15}" type="pres">
      <dgm:prSet presAssocID="{641F2991-1685-43ED-A8A6-111F71E2BF12}" presName="vertSpace2b" presStyleCnt="0"/>
      <dgm:spPr/>
    </dgm:pt>
    <dgm:pt modelId="{3BE9364D-2C13-4276-A2BB-086EA00CEB0E}" type="pres">
      <dgm:prSet presAssocID="{61415529-2755-46DB-9465-4F64585FB216}" presName="horz2" presStyleCnt="0"/>
      <dgm:spPr/>
    </dgm:pt>
    <dgm:pt modelId="{8DD7E6FC-7FA2-4801-A064-FA83CDCB8A12}" type="pres">
      <dgm:prSet presAssocID="{61415529-2755-46DB-9465-4F64585FB216}" presName="horzSpace2" presStyleCnt="0"/>
      <dgm:spPr/>
    </dgm:pt>
    <dgm:pt modelId="{97B853E3-317E-4242-8CEF-DC6CD5311F50}" type="pres">
      <dgm:prSet presAssocID="{61415529-2755-46DB-9465-4F64585FB216}" presName="tx2" presStyleLbl="revTx" presStyleIdx="12" presStyleCnt="16"/>
      <dgm:spPr/>
    </dgm:pt>
    <dgm:pt modelId="{8213FB2C-8FDD-412A-84D3-B4E20CBA4EBC}" type="pres">
      <dgm:prSet presAssocID="{61415529-2755-46DB-9465-4F64585FB216}" presName="vert2" presStyleCnt="0"/>
      <dgm:spPr/>
    </dgm:pt>
    <dgm:pt modelId="{149F35C8-30E9-467B-84B1-20A17E86F4ED}" type="pres">
      <dgm:prSet presAssocID="{61415529-2755-46DB-9465-4F64585FB216}" presName="thinLine2b" presStyleLbl="callout" presStyleIdx="10" presStyleCnt="13"/>
      <dgm:spPr/>
    </dgm:pt>
    <dgm:pt modelId="{937A4DA7-B03B-4084-8D91-9F69938BCC03}" type="pres">
      <dgm:prSet presAssocID="{61415529-2755-46DB-9465-4F64585FB216}" presName="vertSpace2b" presStyleCnt="0"/>
      <dgm:spPr/>
    </dgm:pt>
    <dgm:pt modelId="{277FEDF0-9CE6-440E-97BE-ED9D7C05CF68}" type="pres">
      <dgm:prSet presAssocID="{77DEC55F-07F5-4235-B156-AF1596240F86}" presName="horz2" presStyleCnt="0"/>
      <dgm:spPr/>
    </dgm:pt>
    <dgm:pt modelId="{E6D82C93-11F9-412D-A9C4-9C4379289017}" type="pres">
      <dgm:prSet presAssocID="{77DEC55F-07F5-4235-B156-AF1596240F86}" presName="horzSpace2" presStyleCnt="0"/>
      <dgm:spPr/>
    </dgm:pt>
    <dgm:pt modelId="{4723F669-B940-419C-904D-330B89627846}" type="pres">
      <dgm:prSet presAssocID="{77DEC55F-07F5-4235-B156-AF1596240F86}" presName="tx2" presStyleLbl="revTx" presStyleIdx="13" presStyleCnt="16"/>
      <dgm:spPr/>
    </dgm:pt>
    <dgm:pt modelId="{454D690C-A9A5-4A44-9501-7231D85BA85F}" type="pres">
      <dgm:prSet presAssocID="{77DEC55F-07F5-4235-B156-AF1596240F86}" presName="vert2" presStyleCnt="0"/>
      <dgm:spPr/>
    </dgm:pt>
    <dgm:pt modelId="{F36C53D8-BB61-4A1A-8891-EBC603F1C24E}" type="pres">
      <dgm:prSet presAssocID="{77DEC55F-07F5-4235-B156-AF1596240F86}" presName="thinLine2b" presStyleLbl="callout" presStyleIdx="11" presStyleCnt="13"/>
      <dgm:spPr/>
    </dgm:pt>
    <dgm:pt modelId="{D197FC70-FCB0-4CA6-BA3A-420F59AC0E0A}" type="pres">
      <dgm:prSet presAssocID="{77DEC55F-07F5-4235-B156-AF1596240F86}" presName="vertSpace2b" presStyleCnt="0"/>
      <dgm:spPr/>
    </dgm:pt>
    <dgm:pt modelId="{E05AAC91-93D5-4797-A9F3-2A75CE9FE9B0}" type="pres">
      <dgm:prSet presAssocID="{73B1B773-D727-4CA7-9C69-CC539CC19F8A}" presName="horz2" presStyleCnt="0"/>
      <dgm:spPr/>
    </dgm:pt>
    <dgm:pt modelId="{9167B52D-A600-4BD2-A559-7751808B1E3A}" type="pres">
      <dgm:prSet presAssocID="{73B1B773-D727-4CA7-9C69-CC539CC19F8A}" presName="horzSpace2" presStyleCnt="0"/>
      <dgm:spPr/>
    </dgm:pt>
    <dgm:pt modelId="{A3C044D1-DCD1-4911-B6FA-31526FE01A0A}" type="pres">
      <dgm:prSet presAssocID="{73B1B773-D727-4CA7-9C69-CC539CC19F8A}" presName="tx2" presStyleLbl="revTx" presStyleIdx="14" presStyleCnt="16"/>
      <dgm:spPr/>
    </dgm:pt>
    <dgm:pt modelId="{90CE8B23-FF68-4EBF-9940-5D6FC7068221}" type="pres">
      <dgm:prSet presAssocID="{73B1B773-D727-4CA7-9C69-CC539CC19F8A}" presName="vert2" presStyleCnt="0"/>
      <dgm:spPr/>
    </dgm:pt>
    <dgm:pt modelId="{8F3A156E-6814-49E0-9A67-914F735D0320}" type="pres">
      <dgm:prSet presAssocID="{73B1B773-D727-4CA7-9C69-CC539CC19F8A}" presName="thinLine2b" presStyleLbl="callout" presStyleIdx="12" presStyleCnt="13"/>
      <dgm:spPr/>
    </dgm:pt>
    <dgm:pt modelId="{49475CDA-E97C-459B-800D-B154041DCADD}" type="pres">
      <dgm:prSet presAssocID="{73B1B773-D727-4CA7-9C69-CC539CC19F8A}" presName="vertSpace2b" presStyleCnt="0"/>
      <dgm:spPr/>
    </dgm:pt>
    <dgm:pt modelId="{3B59329D-0F39-4717-BCE1-B7D12BFF54FF}" type="pres">
      <dgm:prSet presAssocID="{AD9C8156-2519-4A9F-B354-C0A32EFE3304}" presName="thickLine" presStyleLbl="alignNode1" presStyleIdx="2" presStyleCnt="3"/>
      <dgm:spPr/>
    </dgm:pt>
    <dgm:pt modelId="{49AA2B89-6A0A-41EF-BB5F-2FCBC24680F2}" type="pres">
      <dgm:prSet presAssocID="{AD9C8156-2519-4A9F-B354-C0A32EFE3304}" presName="horz1" presStyleCnt="0"/>
      <dgm:spPr/>
    </dgm:pt>
    <dgm:pt modelId="{F5CF1AED-029E-4A3B-BA43-ADA7E1C01928}" type="pres">
      <dgm:prSet presAssocID="{AD9C8156-2519-4A9F-B354-C0A32EFE3304}" presName="tx1" presStyleLbl="revTx" presStyleIdx="15" presStyleCnt="16" custFlipVert="0" custScaleX="500000" custScaleY="13798" custLinFactNeighborX="1087" custLinFactNeighborY="1515"/>
      <dgm:spPr/>
    </dgm:pt>
    <dgm:pt modelId="{8FCCA101-3E11-4DEF-A214-F82CF41716CE}" type="pres">
      <dgm:prSet presAssocID="{AD9C8156-2519-4A9F-B354-C0A32EFE3304}" presName="vert1" presStyleCnt="0"/>
      <dgm:spPr/>
    </dgm:pt>
  </dgm:ptLst>
  <dgm:cxnLst>
    <dgm:cxn modelId="{08123C03-F7DD-4267-9EDE-EEBAE4150400}" type="presOf" srcId="{1E82DBA3-6405-4B95-A9FF-FCEB90AE6412}" destId="{821204D2-8E54-4F9E-A197-4C8E1C678F90}" srcOrd="0" destOrd="0" presId="urn:microsoft.com/office/officeart/2008/layout/LinedList"/>
    <dgm:cxn modelId="{47B53318-C170-40EE-A425-E761001D1B29}" type="presOf" srcId="{0431A56E-CCCA-4D11-BD3B-D3B63142D293}" destId="{A165601F-542A-463D-A6CB-57CBF6884366}" srcOrd="0" destOrd="0" presId="urn:microsoft.com/office/officeart/2008/layout/LinedList"/>
    <dgm:cxn modelId="{2DCB241D-21C8-4513-AF3D-7A800DECE7BB}" srcId="{9BCDEDF4-253C-4DA8-8D36-664D723685D7}" destId="{0431A56E-CCCA-4D11-BD3B-D3B63142D293}" srcOrd="5" destOrd="0" parTransId="{58E27CC8-1161-4925-A5FD-FEA054CC1144}" sibTransId="{52AB134F-E9FF-40D7-85FD-FBD1A5C739A4}"/>
    <dgm:cxn modelId="{C5EDEF1F-81CD-48F0-A4A1-505856E79E9F}" srcId="{31C91C33-6E0D-4FB1-A0E2-2449D3E3024C}" destId="{AD9C8156-2519-4A9F-B354-C0A32EFE3304}" srcOrd="2" destOrd="0" parTransId="{B8CF98C0-0AD9-444D-A95D-89B9BC933525}" sibTransId="{E9E4F082-6BCB-487C-82A4-36F85556659F}"/>
    <dgm:cxn modelId="{A1D6922F-E0D7-4EAC-BD8D-05D504BEC4F6}" srcId="{EF079E71-1953-473C-9127-DED925947C47}" destId="{CCBEA39C-AA96-4EA9-BE3A-9EA3816AC89B}" srcOrd="2" destOrd="0" parTransId="{C34C9B01-5B66-415A-BB7A-179A99A79028}" sibTransId="{D37A3F09-FF9C-4D90-9701-41697167E128}"/>
    <dgm:cxn modelId="{58CFE430-282C-4705-A1A0-289F878FF284}" type="presOf" srcId="{73B1B773-D727-4CA7-9C69-CC539CC19F8A}" destId="{A3C044D1-DCD1-4911-B6FA-31526FE01A0A}" srcOrd="0" destOrd="0" presId="urn:microsoft.com/office/officeart/2008/layout/LinedList"/>
    <dgm:cxn modelId="{BFDF1C36-6A74-40EB-80BD-23A4961D3A55}" type="presOf" srcId="{9BCDEDF4-253C-4DA8-8D36-664D723685D7}" destId="{CED6E2B3-7D05-4B70-90F3-815269D5DE1D}" srcOrd="0" destOrd="0" presId="urn:microsoft.com/office/officeart/2008/layout/LinedList"/>
    <dgm:cxn modelId="{C5947838-F387-4EF5-AF43-5A34030AB330}" type="presOf" srcId="{EF079E71-1953-473C-9127-DED925947C47}" destId="{91B72A0B-FFA8-4D9E-A95E-0BD06E7650E0}" srcOrd="0" destOrd="0" presId="urn:microsoft.com/office/officeart/2008/layout/LinedList"/>
    <dgm:cxn modelId="{B8650F60-8B39-4C14-AF93-9CDE852E9B94}" type="presOf" srcId="{61415529-2755-46DB-9465-4F64585FB216}" destId="{97B853E3-317E-4242-8CEF-DC6CD5311F50}" srcOrd="0" destOrd="0" presId="urn:microsoft.com/office/officeart/2008/layout/LinedList"/>
    <dgm:cxn modelId="{3BB59741-BEF9-4728-B5DB-E714B1BBF5F3}" type="presOf" srcId="{688C7C71-72C5-44FA-A22D-F35BC10D5199}" destId="{7ED859C5-C5FE-484C-BD3F-461BE0699AE0}" srcOrd="0" destOrd="0" presId="urn:microsoft.com/office/officeart/2008/layout/LinedList"/>
    <dgm:cxn modelId="{E129054B-193A-451E-9C47-8C52D7E25F78}" type="presOf" srcId="{CCBEA39C-AA96-4EA9-BE3A-9EA3816AC89B}" destId="{EFFBE916-5B68-449A-8413-1B153B9DCB48}" srcOrd="0" destOrd="0" presId="urn:microsoft.com/office/officeart/2008/layout/LinedList"/>
    <dgm:cxn modelId="{69EBF94B-9DEB-429E-AAAF-DF0EEAAFFE0B}" srcId="{EF079E71-1953-473C-9127-DED925947C47}" destId="{641F2991-1685-43ED-A8A6-111F71E2BF12}" srcOrd="3" destOrd="0" parTransId="{B02BD497-AE0C-4227-8EE6-BE506EDAA16D}" sibTransId="{68BD7137-F075-4821-B07C-572F5E8901F9}"/>
    <dgm:cxn modelId="{1AC0504E-7873-4DD1-BD2B-806C395F9902}" type="presOf" srcId="{94C13DA5-3136-4224-95A1-03E5D528BAD3}" destId="{E7919602-EF2D-4CCB-AB34-49BB7953B7D3}" srcOrd="0" destOrd="0" presId="urn:microsoft.com/office/officeart/2008/layout/LinedList"/>
    <dgm:cxn modelId="{CAB2FE54-8995-4AAB-9BA7-50BAE5077F77}" type="presOf" srcId="{77DEC55F-07F5-4235-B156-AF1596240F86}" destId="{4723F669-B940-419C-904D-330B89627846}" srcOrd="0" destOrd="0" presId="urn:microsoft.com/office/officeart/2008/layout/LinedList"/>
    <dgm:cxn modelId="{7627B379-260A-4D26-BA03-7EC4D10293EA}" srcId="{9BCDEDF4-253C-4DA8-8D36-664D723685D7}" destId="{688C7C71-72C5-44FA-A22D-F35BC10D5199}" srcOrd="3" destOrd="0" parTransId="{66E8EB6E-6239-4214-B3E0-CA247697B7E4}" sibTransId="{11C83A2D-F896-4098-B553-E831B73EA935}"/>
    <dgm:cxn modelId="{4661A693-5769-42E1-91DF-9370786CCE3A}" srcId="{EF079E71-1953-473C-9127-DED925947C47}" destId="{1E82DBA3-6405-4B95-A9FF-FCEB90AE6412}" srcOrd="0" destOrd="0" parTransId="{8D575CC3-535C-4560-A8AA-9F974750F74A}" sibTransId="{48FFFEE7-0BC6-4D7E-B2E9-C62C41D380E4}"/>
    <dgm:cxn modelId="{8B7E1394-5180-4EBD-B345-53BADF0EE39F}" type="presOf" srcId="{7CA15047-3AEE-4175-B4C8-E8CDB26B785F}" destId="{C924EB9D-8B9D-4CD0-80C0-34B54E7A424C}" srcOrd="0" destOrd="0" presId="urn:microsoft.com/office/officeart/2008/layout/LinedList"/>
    <dgm:cxn modelId="{D5839497-81A9-43DB-87D2-8C67F1FC0A38}" srcId="{9BCDEDF4-253C-4DA8-8D36-664D723685D7}" destId="{AE52A9BE-7103-4224-9FC1-82082695D96A}" srcOrd="4" destOrd="0" parTransId="{4D5827A4-3E02-470F-A040-0C3A0602DAC6}" sibTransId="{5C575577-924D-41B5-B06F-FADDFBC9975C}"/>
    <dgm:cxn modelId="{DDF438A0-0094-4328-8C14-2F11F1A6742C}" srcId="{EF079E71-1953-473C-9127-DED925947C47}" destId="{61415529-2755-46DB-9465-4F64585FB216}" srcOrd="4" destOrd="0" parTransId="{722166CE-CD64-4D6E-A555-7FE38DD09599}" sibTransId="{694EAC87-2884-48E9-A9BE-8CF6BEFBA03F}"/>
    <dgm:cxn modelId="{75092AA2-BD2B-4B6E-A69A-3EB0FE0955F8}" type="presOf" srcId="{641F2991-1685-43ED-A8A6-111F71E2BF12}" destId="{14037DB6-A675-420D-B814-B552542B0264}" srcOrd="0" destOrd="0" presId="urn:microsoft.com/office/officeart/2008/layout/LinedList"/>
    <dgm:cxn modelId="{D0B4D4A3-2CC1-43FC-92C4-87D61693848E}" srcId="{9BCDEDF4-253C-4DA8-8D36-664D723685D7}" destId="{0F1FA89C-B1E2-4F9D-8419-BE29404C1A78}" srcOrd="1" destOrd="0" parTransId="{6DF26699-6B10-4AD7-B6CB-995B582488A7}" sibTransId="{9D0F8242-9BCC-472D-AC01-287DDE79EA86}"/>
    <dgm:cxn modelId="{BD49E1A6-3AD4-4160-9782-FC12DE5F2D7B}" type="presOf" srcId="{31C91C33-6E0D-4FB1-A0E2-2449D3E3024C}" destId="{12BA0E7B-492F-40A5-821F-FCE47CA55DDF}" srcOrd="0" destOrd="0" presId="urn:microsoft.com/office/officeart/2008/layout/LinedList"/>
    <dgm:cxn modelId="{1FED14A8-39D4-40B5-B897-2DA86BCE41BC}" type="presOf" srcId="{AD9C8156-2519-4A9F-B354-C0A32EFE3304}" destId="{F5CF1AED-029E-4A3B-BA43-ADA7E1C01928}" srcOrd="0" destOrd="0" presId="urn:microsoft.com/office/officeart/2008/layout/LinedList"/>
    <dgm:cxn modelId="{9FB347AA-D952-4809-8BEF-DB4EEC6F6F21}" srcId="{EF079E71-1953-473C-9127-DED925947C47}" destId="{73B1B773-D727-4CA7-9C69-CC539CC19F8A}" srcOrd="6" destOrd="0" parTransId="{9F10371F-90C5-4D04-82C4-31F5762CE65D}" sibTransId="{56F8E3E8-8339-4D47-B23A-59F7EAC5AD2C}"/>
    <dgm:cxn modelId="{002A42AB-EC8D-4F40-B3CA-F1ED8D38D74D}" srcId="{31C91C33-6E0D-4FB1-A0E2-2449D3E3024C}" destId="{9BCDEDF4-253C-4DA8-8D36-664D723685D7}" srcOrd="0" destOrd="0" parTransId="{69F8A6FB-8108-4F35-B12E-A5DFF9268259}" sibTransId="{69C42A51-267E-40B0-BCA7-ADFF977E6F97}"/>
    <dgm:cxn modelId="{041589BC-65F6-416E-AC9D-3A8BC8EA57EB}" srcId="{EF079E71-1953-473C-9127-DED925947C47}" destId="{77DEC55F-07F5-4235-B156-AF1596240F86}" srcOrd="5" destOrd="0" parTransId="{4361A47C-9035-4E08-9D66-615ED155C085}" sibTransId="{5AB32483-CF49-4764-B4C2-F233235123BD}"/>
    <dgm:cxn modelId="{3DB29DC3-7ECC-4FA9-86E8-D19FB8C35019}" srcId="{9BCDEDF4-253C-4DA8-8D36-664D723685D7}" destId="{35CE271C-2B9C-4B4A-B4AB-E4B5869862DE}" srcOrd="0" destOrd="0" parTransId="{7D731C9F-E713-4385-9052-2FCA3A00E8FD}" sibTransId="{2E3E0B39-1ED0-4E00-B3B4-AE3302895DC3}"/>
    <dgm:cxn modelId="{02028ACB-1D74-496F-926A-23DA46A17264}" srcId="{31C91C33-6E0D-4FB1-A0E2-2449D3E3024C}" destId="{EF079E71-1953-473C-9127-DED925947C47}" srcOrd="1" destOrd="0" parTransId="{C574B1E7-0E90-48B4-91A3-C2C51124FFBD}" sibTransId="{83EB774F-A117-40DC-80C1-7FDF76D8230D}"/>
    <dgm:cxn modelId="{7AEF14D7-0F3D-4B05-8384-8E642349F6ED}" type="presOf" srcId="{0F1FA89C-B1E2-4F9D-8419-BE29404C1A78}" destId="{3448AF98-CA0F-4165-BB66-37D91A5725DC}" srcOrd="0" destOrd="0" presId="urn:microsoft.com/office/officeart/2008/layout/LinedList"/>
    <dgm:cxn modelId="{8D3D6BD7-A73F-44D1-81AC-9046CB230764}" srcId="{EF079E71-1953-473C-9127-DED925947C47}" destId="{94C13DA5-3136-4224-95A1-03E5D528BAD3}" srcOrd="1" destOrd="0" parTransId="{8089952D-5B3F-4A24-87D8-17B99C5AA5D3}" sibTransId="{630C95CE-A9A7-47A9-9A76-DD2E19E5F8AC}"/>
    <dgm:cxn modelId="{1701AFE2-8491-4834-A2B9-F303BE29607D}" srcId="{9BCDEDF4-253C-4DA8-8D36-664D723685D7}" destId="{7CA15047-3AEE-4175-B4C8-E8CDB26B785F}" srcOrd="2" destOrd="0" parTransId="{5D132A0B-2FAC-4C57-894C-4367E7E51CAC}" sibTransId="{B2E382F4-020E-47D9-A43B-2FCA0C2B9646}"/>
    <dgm:cxn modelId="{658EA4EC-50B4-46A2-AD30-641080CC1CDE}" type="presOf" srcId="{AE52A9BE-7103-4224-9FC1-82082695D96A}" destId="{741FA5C0-CEEA-4829-9A0B-2D0A026AC37A}" srcOrd="0" destOrd="0" presId="urn:microsoft.com/office/officeart/2008/layout/LinedList"/>
    <dgm:cxn modelId="{884CB8F2-B3F4-4D84-A138-BCBBCAE67C46}" type="presOf" srcId="{35CE271C-2B9C-4B4A-B4AB-E4B5869862DE}" destId="{EF1E7D4D-5CE8-4CCE-9993-19E9A0BDD99D}" srcOrd="0" destOrd="0" presId="urn:microsoft.com/office/officeart/2008/layout/LinedList"/>
    <dgm:cxn modelId="{C2145AE6-8543-4BD0-9C96-77AB4350C241}" type="presParOf" srcId="{12BA0E7B-492F-40A5-821F-FCE47CA55DDF}" destId="{2CC78EE3-2CA8-4672-8157-5D0A76EF3291}" srcOrd="0" destOrd="0" presId="urn:microsoft.com/office/officeart/2008/layout/LinedList"/>
    <dgm:cxn modelId="{18ECFD92-3D6D-456D-9CD8-A196F1C41635}" type="presParOf" srcId="{12BA0E7B-492F-40A5-821F-FCE47CA55DDF}" destId="{8CCC1A8A-6D06-420B-BB9A-327D2C6DDD70}" srcOrd="1" destOrd="0" presId="urn:microsoft.com/office/officeart/2008/layout/LinedList"/>
    <dgm:cxn modelId="{A76AA839-97F5-49F7-90D3-A60B9F4CB295}" type="presParOf" srcId="{8CCC1A8A-6D06-420B-BB9A-327D2C6DDD70}" destId="{CED6E2B3-7D05-4B70-90F3-815269D5DE1D}" srcOrd="0" destOrd="0" presId="urn:microsoft.com/office/officeart/2008/layout/LinedList"/>
    <dgm:cxn modelId="{D4BF319A-6A3F-42FF-AB24-C3F9A2F68A70}" type="presParOf" srcId="{8CCC1A8A-6D06-420B-BB9A-327D2C6DDD70}" destId="{8D5F2C96-EE50-4CED-948D-9180BFBDAD71}" srcOrd="1" destOrd="0" presId="urn:microsoft.com/office/officeart/2008/layout/LinedList"/>
    <dgm:cxn modelId="{D069FCDD-1012-4BE6-8199-4CE50F7A9D3A}" type="presParOf" srcId="{8D5F2C96-EE50-4CED-948D-9180BFBDAD71}" destId="{43D3D68E-4469-428C-87CA-E02CB31E1A8B}" srcOrd="0" destOrd="0" presId="urn:microsoft.com/office/officeart/2008/layout/LinedList"/>
    <dgm:cxn modelId="{02E77491-3F96-4386-8B9B-2660068303A9}" type="presParOf" srcId="{8D5F2C96-EE50-4CED-948D-9180BFBDAD71}" destId="{6DE01233-2EA6-476A-B249-8035CD3AB421}" srcOrd="1" destOrd="0" presId="urn:microsoft.com/office/officeart/2008/layout/LinedList"/>
    <dgm:cxn modelId="{A7E3A4A8-3A78-4F6D-822F-71242959CFD7}" type="presParOf" srcId="{6DE01233-2EA6-476A-B249-8035CD3AB421}" destId="{1BA69A38-8D85-4DA2-94E8-5D23719203A4}" srcOrd="0" destOrd="0" presId="urn:microsoft.com/office/officeart/2008/layout/LinedList"/>
    <dgm:cxn modelId="{538F620C-FF8B-42F7-81CE-C534CC4745B5}" type="presParOf" srcId="{6DE01233-2EA6-476A-B249-8035CD3AB421}" destId="{EF1E7D4D-5CE8-4CCE-9993-19E9A0BDD99D}" srcOrd="1" destOrd="0" presId="urn:microsoft.com/office/officeart/2008/layout/LinedList"/>
    <dgm:cxn modelId="{C64D2058-00E8-42EF-86B4-E1B42BDDDB5E}" type="presParOf" srcId="{6DE01233-2EA6-476A-B249-8035CD3AB421}" destId="{2DCE0624-49E8-459E-9275-E9B6C6D3BB5D}" srcOrd="2" destOrd="0" presId="urn:microsoft.com/office/officeart/2008/layout/LinedList"/>
    <dgm:cxn modelId="{8B00772A-F11D-473C-AB5F-DE290CA9C3E6}" type="presParOf" srcId="{8D5F2C96-EE50-4CED-948D-9180BFBDAD71}" destId="{EBB4DBAF-D8C2-435D-B5FF-47644BAD745D}" srcOrd="2" destOrd="0" presId="urn:microsoft.com/office/officeart/2008/layout/LinedList"/>
    <dgm:cxn modelId="{4B6BB1FA-505B-46F1-8E6A-582F92ECC1EA}" type="presParOf" srcId="{8D5F2C96-EE50-4CED-948D-9180BFBDAD71}" destId="{B8AEE5ED-C9BE-49B3-AF83-C7A021F7C0CE}" srcOrd="3" destOrd="0" presId="urn:microsoft.com/office/officeart/2008/layout/LinedList"/>
    <dgm:cxn modelId="{FBE8C9B6-27DE-4170-8A69-B4DBB0E8A861}" type="presParOf" srcId="{8D5F2C96-EE50-4CED-948D-9180BFBDAD71}" destId="{2BC7CCA0-6F71-4C2E-BE8D-57C44A9DD410}" srcOrd="4" destOrd="0" presId="urn:microsoft.com/office/officeart/2008/layout/LinedList"/>
    <dgm:cxn modelId="{8B7E684A-A22C-4230-8EEC-BA0D0FB3B97E}" type="presParOf" srcId="{2BC7CCA0-6F71-4C2E-BE8D-57C44A9DD410}" destId="{7A31985B-B5C1-4F31-BCE1-9E18E42E3A1B}" srcOrd="0" destOrd="0" presId="urn:microsoft.com/office/officeart/2008/layout/LinedList"/>
    <dgm:cxn modelId="{DDF029E2-5523-4D7B-BFA6-33D45867CB4B}" type="presParOf" srcId="{2BC7CCA0-6F71-4C2E-BE8D-57C44A9DD410}" destId="{3448AF98-CA0F-4165-BB66-37D91A5725DC}" srcOrd="1" destOrd="0" presId="urn:microsoft.com/office/officeart/2008/layout/LinedList"/>
    <dgm:cxn modelId="{749E019F-2DBD-4F61-B809-A6E9286BB628}" type="presParOf" srcId="{2BC7CCA0-6F71-4C2E-BE8D-57C44A9DD410}" destId="{BC9D4D30-67FF-4346-A252-62B7C2C0B537}" srcOrd="2" destOrd="0" presId="urn:microsoft.com/office/officeart/2008/layout/LinedList"/>
    <dgm:cxn modelId="{9F7C49CC-883E-4A6F-9888-BB054A6B8302}" type="presParOf" srcId="{8D5F2C96-EE50-4CED-948D-9180BFBDAD71}" destId="{861DEED3-FC36-41B5-BFD7-6D98E8C28DD2}" srcOrd="5" destOrd="0" presId="urn:microsoft.com/office/officeart/2008/layout/LinedList"/>
    <dgm:cxn modelId="{EE69D58D-D8B2-4BC7-997F-E89A4E52372D}" type="presParOf" srcId="{8D5F2C96-EE50-4CED-948D-9180BFBDAD71}" destId="{91DB9B22-2E6F-49BD-B005-D06AA80D61F4}" srcOrd="6" destOrd="0" presId="urn:microsoft.com/office/officeart/2008/layout/LinedList"/>
    <dgm:cxn modelId="{E5787D6A-8E60-4B88-8C44-58799D127BDB}" type="presParOf" srcId="{8D5F2C96-EE50-4CED-948D-9180BFBDAD71}" destId="{52D0A67E-6C79-47C3-A435-2CEA09676AF0}" srcOrd="7" destOrd="0" presId="urn:microsoft.com/office/officeart/2008/layout/LinedList"/>
    <dgm:cxn modelId="{EAD97996-2745-4BBF-A914-6E2A4D81ADEB}" type="presParOf" srcId="{52D0A67E-6C79-47C3-A435-2CEA09676AF0}" destId="{0DF8DE17-4EE9-4DA9-86F7-C28EA170E9D8}" srcOrd="0" destOrd="0" presId="urn:microsoft.com/office/officeart/2008/layout/LinedList"/>
    <dgm:cxn modelId="{48E41F96-692F-4EF3-8A33-C652AB24FD1F}" type="presParOf" srcId="{52D0A67E-6C79-47C3-A435-2CEA09676AF0}" destId="{C924EB9D-8B9D-4CD0-80C0-34B54E7A424C}" srcOrd="1" destOrd="0" presId="urn:microsoft.com/office/officeart/2008/layout/LinedList"/>
    <dgm:cxn modelId="{5252FF73-B8B8-4986-BEF0-B6163D3A0AA6}" type="presParOf" srcId="{52D0A67E-6C79-47C3-A435-2CEA09676AF0}" destId="{64F2BAE4-544D-4599-97E9-DC0F807E545C}" srcOrd="2" destOrd="0" presId="urn:microsoft.com/office/officeart/2008/layout/LinedList"/>
    <dgm:cxn modelId="{B6E201D5-28C7-4D62-8057-56E8515257DE}" type="presParOf" srcId="{8D5F2C96-EE50-4CED-948D-9180BFBDAD71}" destId="{B1FD0EE0-45A8-4CE1-B3B1-CF6BCE912A5B}" srcOrd="8" destOrd="0" presId="urn:microsoft.com/office/officeart/2008/layout/LinedList"/>
    <dgm:cxn modelId="{47B41EC7-32B5-4EEE-8B02-C3B5F3856456}" type="presParOf" srcId="{8D5F2C96-EE50-4CED-948D-9180BFBDAD71}" destId="{D9EFC795-58AE-4427-81C1-A70FD98A2314}" srcOrd="9" destOrd="0" presId="urn:microsoft.com/office/officeart/2008/layout/LinedList"/>
    <dgm:cxn modelId="{BB1302E2-0682-4700-A5C0-01C9F7E47FEC}" type="presParOf" srcId="{8D5F2C96-EE50-4CED-948D-9180BFBDAD71}" destId="{66B9B2CB-B734-453E-BDEA-9C0E2062AD5B}" srcOrd="10" destOrd="0" presId="urn:microsoft.com/office/officeart/2008/layout/LinedList"/>
    <dgm:cxn modelId="{1E79FA6C-7F14-4227-ACC0-9048ECA5F747}" type="presParOf" srcId="{66B9B2CB-B734-453E-BDEA-9C0E2062AD5B}" destId="{FB9F5D09-B174-49B7-9C81-77330E55B91B}" srcOrd="0" destOrd="0" presId="urn:microsoft.com/office/officeart/2008/layout/LinedList"/>
    <dgm:cxn modelId="{0DA2896B-B05D-4EA3-B7F0-A1BDC860221A}" type="presParOf" srcId="{66B9B2CB-B734-453E-BDEA-9C0E2062AD5B}" destId="{7ED859C5-C5FE-484C-BD3F-461BE0699AE0}" srcOrd="1" destOrd="0" presId="urn:microsoft.com/office/officeart/2008/layout/LinedList"/>
    <dgm:cxn modelId="{3A3D5EF1-3A28-4EF3-88AB-57E53D4DA9A3}" type="presParOf" srcId="{66B9B2CB-B734-453E-BDEA-9C0E2062AD5B}" destId="{C8B54BD1-63F9-4AE2-8F19-F77EFF99C5DE}" srcOrd="2" destOrd="0" presId="urn:microsoft.com/office/officeart/2008/layout/LinedList"/>
    <dgm:cxn modelId="{B47D0C73-5D16-4E14-B406-A4C0A90CC868}" type="presParOf" srcId="{8D5F2C96-EE50-4CED-948D-9180BFBDAD71}" destId="{2E5EEB3C-F308-489A-9A11-F5B7965521CD}" srcOrd="11" destOrd="0" presId="urn:microsoft.com/office/officeart/2008/layout/LinedList"/>
    <dgm:cxn modelId="{06475D13-EFD7-4D94-B3E7-0311B7C4BF71}" type="presParOf" srcId="{8D5F2C96-EE50-4CED-948D-9180BFBDAD71}" destId="{0F0EA463-53BC-462D-ACC4-EF9152A357D1}" srcOrd="12" destOrd="0" presId="urn:microsoft.com/office/officeart/2008/layout/LinedList"/>
    <dgm:cxn modelId="{EB72A22F-7871-42E2-B702-40603C341FCE}" type="presParOf" srcId="{8D5F2C96-EE50-4CED-948D-9180BFBDAD71}" destId="{F117C3BD-4B8D-47A9-84C8-F2E0F99CDD2F}" srcOrd="13" destOrd="0" presId="urn:microsoft.com/office/officeart/2008/layout/LinedList"/>
    <dgm:cxn modelId="{8280B988-135D-4913-8EDA-769D2F75B106}" type="presParOf" srcId="{F117C3BD-4B8D-47A9-84C8-F2E0F99CDD2F}" destId="{BAB8CAD1-F32D-4E14-8226-2A0445B86540}" srcOrd="0" destOrd="0" presId="urn:microsoft.com/office/officeart/2008/layout/LinedList"/>
    <dgm:cxn modelId="{8F71C008-B0BF-448A-ABBD-B7C0358320C6}" type="presParOf" srcId="{F117C3BD-4B8D-47A9-84C8-F2E0F99CDD2F}" destId="{741FA5C0-CEEA-4829-9A0B-2D0A026AC37A}" srcOrd="1" destOrd="0" presId="urn:microsoft.com/office/officeart/2008/layout/LinedList"/>
    <dgm:cxn modelId="{E30C743D-71DA-4AC5-A2C8-EE390A040C62}" type="presParOf" srcId="{F117C3BD-4B8D-47A9-84C8-F2E0F99CDD2F}" destId="{A129DC07-A431-4B98-A7B7-7BC3DD508CAD}" srcOrd="2" destOrd="0" presId="urn:microsoft.com/office/officeart/2008/layout/LinedList"/>
    <dgm:cxn modelId="{BC4114C5-868D-4539-884C-E4D959D6589A}" type="presParOf" srcId="{8D5F2C96-EE50-4CED-948D-9180BFBDAD71}" destId="{A6E7E642-6042-46BC-A8B7-AA3A6D253491}" srcOrd="14" destOrd="0" presId="urn:microsoft.com/office/officeart/2008/layout/LinedList"/>
    <dgm:cxn modelId="{E8AA0EE1-BB16-4E3D-A05F-7E199D765AF4}" type="presParOf" srcId="{8D5F2C96-EE50-4CED-948D-9180BFBDAD71}" destId="{C00468E5-AB54-452D-9DA3-8A3F708B16A1}" srcOrd="15" destOrd="0" presId="urn:microsoft.com/office/officeart/2008/layout/LinedList"/>
    <dgm:cxn modelId="{76E63D1A-1DDC-468F-A18C-5709A9C481BE}" type="presParOf" srcId="{8D5F2C96-EE50-4CED-948D-9180BFBDAD71}" destId="{8A3EDDF2-1E5B-4BA0-9779-EBBC06A31A74}" srcOrd="16" destOrd="0" presId="urn:microsoft.com/office/officeart/2008/layout/LinedList"/>
    <dgm:cxn modelId="{B1C968EE-00D0-46C2-B0D6-B0B83C2F4AE8}" type="presParOf" srcId="{8A3EDDF2-1E5B-4BA0-9779-EBBC06A31A74}" destId="{C7131B71-2B18-461E-8EB1-028F598E8547}" srcOrd="0" destOrd="0" presId="urn:microsoft.com/office/officeart/2008/layout/LinedList"/>
    <dgm:cxn modelId="{A122C8E8-03D9-4DD1-B856-B21B1E203FB7}" type="presParOf" srcId="{8A3EDDF2-1E5B-4BA0-9779-EBBC06A31A74}" destId="{A165601F-542A-463D-A6CB-57CBF6884366}" srcOrd="1" destOrd="0" presId="urn:microsoft.com/office/officeart/2008/layout/LinedList"/>
    <dgm:cxn modelId="{2A98785F-286A-47D0-BEAA-0AE3DDD25E6E}" type="presParOf" srcId="{8A3EDDF2-1E5B-4BA0-9779-EBBC06A31A74}" destId="{70E00012-5805-4034-B7D4-44632FE463A1}" srcOrd="2" destOrd="0" presId="urn:microsoft.com/office/officeart/2008/layout/LinedList"/>
    <dgm:cxn modelId="{F4BD90ED-70DB-4C56-ABDE-17C613B5C349}" type="presParOf" srcId="{8D5F2C96-EE50-4CED-948D-9180BFBDAD71}" destId="{C5DA0CC1-6CA8-43BD-9457-F6CF53444E1F}" srcOrd="17" destOrd="0" presId="urn:microsoft.com/office/officeart/2008/layout/LinedList"/>
    <dgm:cxn modelId="{59F86F4C-6C61-4574-A626-3CA46D98F8B7}" type="presParOf" srcId="{8D5F2C96-EE50-4CED-948D-9180BFBDAD71}" destId="{EEE8038D-D167-41BC-BD9F-40040C604E9D}" srcOrd="18" destOrd="0" presId="urn:microsoft.com/office/officeart/2008/layout/LinedList"/>
    <dgm:cxn modelId="{A3FD3D56-A30E-408D-8123-471613777CB6}" type="presParOf" srcId="{12BA0E7B-492F-40A5-821F-FCE47CA55DDF}" destId="{500DD9F7-66EB-48A2-AF71-47A67ED89E8A}" srcOrd="2" destOrd="0" presId="urn:microsoft.com/office/officeart/2008/layout/LinedList"/>
    <dgm:cxn modelId="{8F70655F-3268-42DD-B3FE-97D8011E324E}" type="presParOf" srcId="{12BA0E7B-492F-40A5-821F-FCE47CA55DDF}" destId="{426B4C07-4A8D-4DCB-8F5D-8E64A3FAD475}" srcOrd="3" destOrd="0" presId="urn:microsoft.com/office/officeart/2008/layout/LinedList"/>
    <dgm:cxn modelId="{A0A9DE67-9460-47E5-B4F0-EBA2C4BADF26}" type="presParOf" srcId="{426B4C07-4A8D-4DCB-8F5D-8E64A3FAD475}" destId="{91B72A0B-FFA8-4D9E-A95E-0BD06E7650E0}" srcOrd="0" destOrd="0" presId="urn:microsoft.com/office/officeart/2008/layout/LinedList"/>
    <dgm:cxn modelId="{AC694D5A-999C-44F5-B29F-DB5E2BAE9143}" type="presParOf" srcId="{426B4C07-4A8D-4DCB-8F5D-8E64A3FAD475}" destId="{F46CC1D6-7E45-4A5E-A122-858AD56A198E}" srcOrd="1" destOrd="0" presId="urn:microsoft.com/office/officeart/2008/layout/LinedList"/>
    <dgm:cxn modelId="{6E63286A-0D61-4577-AFB4-064E42BD14E5}" type="presParOf" srcId="{F46CC1D6-7E45-4A5E-A122-858AD56A198E}" destId="{0E8DA594-CF4F-4767-9190-70BEBB7BBAE5}" srcOrd="0" destOrd="0" presId="urn:microsoft.com/office/officeart/2008/layout/LinedList"/>
    <dgm:cxn modelId="{2DD0A140-3617-482E-AFE6-7F161510F108}" type="presParOf" srcId="{F46CC1D6-7E45-4A5E-A122-858AD56A198E}" destId="{12175756-E356-498E-B49D-EF0C6B0F7DD4}" srcOrd="1" destOrd="0" presId="urn:microsoft.com/office/officeart/2008/layout/LinedList"/>
    <dgm:cxn modelId="{3491CE61-5889-4C19-A8D0-9E35C0E2BB98}" type="presParOf" srcId="{12175756-E356-498E-B49D-EF0C6B0F7DD4}" destId="{FE42E787-F874-4B06-8E10-12AFACF803A8}" srcOrd="0" destOrd="0" presId="urn:microsoft.com/office/officeart/2008/layout/LinedList"/>
    <dgm:cxn modelId="{70B4B10B-2C4A-46B5-B641-A28E2B244A8D}" type="presParOf" srcId="{12175756-E356-498E-B49D-EF0C6B0F7DD4}" destId="{821204D2-8E54-4F9E-A197-4C8E1C678F90}" srcOrd="1" destOrd="0" presId="urn:microsoft.com/office/officeart/2008/layout/LinedList"/>
    <dgm:cxn modelId="{FEC2FB99-8EAD-45E8-92F8-FF1676EA58B2}" type="presParOf" srcId="{12175756-E356-498E-B49D-EF0C6B0F7DD4}" destId="{63D3E9BF-5A77-475F-B82C-7A404AAB41CD}" srcOrd="2" destOrd="0" presId="urn:microsoft.com/office/officeart/2008/layout/LinedList"/>
    <dgm:cxn modelId="{1A48CBE3-836E-425F-80FC-8C370C8E6FE6}" type="presParOf" srcId="{F46CC1D6-7E45-4A5E-A122-858AD56A198E}" destId="{AD5FE01F-F1F2-4A6A-BE03-D3985FDD4653}" srcOrd="2" destOrd="0" presId="urn:microsoft.com/office/officeart/2008/layout/LinedList"/>
    <dgm:cxn modelId="{F6BF46C9-B9D6-407E-9DEE-57B4F43E85D3}" type="presParOf" srcId="{F46CC1D6-7E45-4A5E-A122-858AD56A198E}" destId="{A426A101-1AAC-443E-B709-B6AC3E5A88AC}" srcOrd="3" destOrd="0" presId="urn:microsoft.com/office/officeart/2008/layout/LinedList"/>
    <dgm:cxn modelId="{0625F072-C7BF-4A4A-904B-4365106EC746}" type="presParOf" srcId="{F46CC1D6-7E45-4A5E-A122-858AD56A198E}" destId="{AF65EB23-AC0E-41ED-8986-563F7BC4461C}" srcOrd="4" destOrd="0" presId="urn:microsoft.com/office/officeart/2008/layout/LinedList"/>
    <dgm:cxn modelId="{395D30AA-2C25-4F41-92E0-DC20B303192F}" type="presParOf" srcId="{AF65EB23-AC0E-41ED-8986-563F7BC4461C}" destId="{CB6C11C2-64CA-4974-A1CC-7634177327E4}" srcOrd="0" destOrd="0" presId="urn:microsoft.com/office/officeart/2008/layout/LinedList"/>
    <dgm:cxn modelId="{79527BD9-9F5A-4719-B4E7-85BBC50BDA12}" type="presParOf" srcId="{AF65EB23-AC0E-41ED-8986-563F7BC4461C}" destId="{E7919602-EF2D-4CCB-AB34-49BB7953B7D3}" srcOrd="1" destOrd="0" presId="urn:microsoft.com/office/officeart/2008/layout/LinedList"/>
    <dgm:cxn modelId="{FC0E4B0E-BAAD-41DB-B942-C6CA78C2EB49}" type="presParOf" srcId="{AF65EB23-AC0E-41ED-8986-563F7BC4461C}" destId="{B217C23B-CBD9-4F20-A9EE-EAED41C19FF3}" srcOrd="2" destOrd="0" presId="urn:microsoft.com/office/officeart/2008/layout/LinedList"/>
    <dgm:cxn modelId="{8C1B3AF8-976A-42AA-90EF-1288C8C18329}" type="presParOf" srcId="{F46CC1D6-7E45-4A5E-A122-858AD56A198E}" destId="{EDD7AA58-DC28-4CE7-8A22-BB96F00C4408}" srcOrd="5" destOrd="0" presId="urn:microsoft.com/office/officeart/2008/layout/LinedList"/>
    <dgm:cxn modelId="{0BB57E90-D9CD-42E6-BE8A-25E1ED080007}" type="presParOf" srcId="{F46CC1D6-7E45-4A5E-A122-858AD56A198E}" destId="{FE78B0C5-E425-4123-B5BA-0B1AFAD79C11}" srcOrd="6" destOrd="0" presId="urn:microsoft.com/office/officeart/2008/layout/LinedList"/>
    <dgm:cxn modelId="{1974F9FC-6AC4-4C1A-BA53-CCC04DD280B3}" type="presParOf" srcId="{F46CC1D6-7E45-4A5E-A122-858AD56A198E}" destId="{A86F7B6D-7630-41C2-B1CA-A1DF38109FE1}" srcOrd="7" destOrd="0" presId="urn:microsoft.com/office/officeart/2008/layout/LinedList"/>
    <dgm:cxn modelId="{2D2CEEF4-1EF0-4986-9D87-E9229A0C69E8}" type="presParOf" srcId="{A86F7B6D-7630-41C2-B1CA-A1DF38109FE1}" destId="{F4A37B76-3835-47F4-AFE3-8EF8CAAF1DDA}" srcOrd="0" destOrd="0" presId="urn:microsoft.com/office/officeart/2008/layout/LinedList"/>
    <dgm:cxn modelId="{63086DFE-7C2A-42C7-ACE3-C4EBBA1D96DA}" type="presParOf" srcId="{A86F7B6D-7630-41C2-B1CA-A1DF38109FE1}" destId="{EFFBE916-5B68-449A-8413-1B153B9DCB48}" srcOrd="1" destOrd="0" presId="urn:microsoft.com/office/officeart/2008/layout/LinedList"/>
    <dgm:cxn modelId="{5A7632E1-42E7-4C6A-96F3-2D9CC21A4D5B}" type="presParOf" srcId="{A86F7B6D-7630-41C2-B1CA-A1DF38109FE1}" destId="{BF1792FA-0E78-4229-9D43-06906BF00B43}" srcOrd="2" destOrd="0" presId="urn:microsoft.com/office/officeart/2008/layout/LinedList"/>
    <dgm:cxn modelId="{EAFC75AD-9E82-4305-8587-0D658C5684E9}" type="presParOf" srcId="{F46CC1D6-7E45-4A5E-A122-858AD56A198E}" destId="{0873961A-A422-4D0B-AD4E-99EE4D5759B7}" srcOrd="8" destOrd="0" presId="urn:microsoft.com/office/officeart/2008/layout/LinedList"/>
    <dgm:cxn modelId="{CF07BF87-4148-4EA4-AD12-715EAA9B1940}" type="presParOf" srcId="{F46CC1D6-7E45-4A5E-A122-858AD56A198E}" destId="{AF3952BC-F481-455A-A433-2A50D043253C}" srcOrd="9" destOrd="0" presId="urn:microsoft.com/office/officeart/2008/layout/LinedList"/>
    <dgm:cxn modelId="{0F508ADA-D081-46B4-990A-D4B1FA82E301}" type="presParOf" srcId="{F46CC1D6-7E45-4A5E-A122-858AD56A198E}" destId="{9519E53D-9538-4C6A-8B4E-16C6631F565C}" srcOrd="10" destOrd="0" presId="urn:microsoft.com/office/officeart/2008/layout/LinedList"/>
    <dgm:cxn modelId="{068F8519-342F-4EC5-A3E7-CCCA2B9F735E}" type="presParOf" srcId="{9519E53D-9538-4C6A-8B4E-16C6631F565C}" destId="{63F9F156-9972-4B20-8134-D4E4D7D57C82}" srcOrd="0" destOrd="0" presId="urn:microsoft.com/office/officeart/2008/layout/LinedList"/>
    <dgm:cxn modelId="{BB25A31B-2813-4D54-92F2-5BBF4A04B4C4}" type="presParOf" srcId="{9519E53D-9538-4C6A-8B4E-16C6631F565C}" destId="{14037DB6-A675-420D-B814-B552542B0264}" srcOrd="1" destOrd="0" presId="urn:microsoft.com/office/officeart/2008/layout/LinedList"/>
    <dgm:cxn modelId="{BEB67948-E132-4F77-9579-A2B5F0F452F2}" type="presParOf" srcId="{9519E53D-9538-4C6A-8B4E-16C6631F565C}" destId="{22F7B3AC-E3B3-412A-87E7-A19BF0C361F4}" srcOrd="2" destOrd="0" presId="urn:microsoft.com/office/officeart/2008/layout/LinedList"/>
    <dgm:cxn modelId="{BB92353D-7035-46F3-BE7D-05BF481381E7}" type="presParOf" srcId="{F46CC1D6-7E45-4A5E-A122-858AD56A198E}" destId="{6703A385-FF67-4C5B-8BAF-F12A62E82B71}" srcOrd="11" destOrd="0" presId="urn:microsoft.com/office/officeart/2008/layout/LinedList"/>
    <dgm:cxn modelId="{3F83BABC-BC3A-404D-A114-4029ADC6801E}" type="presParOf" srcId="{F46CC1D6-7E45-4A5E-A122-858AD56A198E}" destId="{B6E01E3E-C23A-49AC-ABDE-1C25D456BE15}" srcOrd="12" destOrd="0" presId="urn:microsoft.com/office/officeart/2008/layout/LinedList"/>
    <dgm:cxn modelId="{239FC060-C81C-4471-A2E7-356B7BDCE94F}" type="presParOf" srcId="{F46CC1D6-7E45-4A5E-A122-858AD56A198E}" destId="{3BE9364D-2C13-4276-A2BB-086EA00CEB0E}" srcOrd="13" destOrd="0" presId="urn:microsoft.com/office/officeart/2008/layout/LinedList"/>
    <dgm:cxn modelId="{53F77738-3C8D-40E2-ADA9-CE6A9BF36530}" type="presParOf" srcId="{3BE9364D-2C13-4276-A2BB-086EA00CEB0E}" destId="{8DD7E6FC-7FA2-4801-A064-FA83CDCB8A12}" srcOrd="0" destOrd="0" presId="urn:microsoft.com/office/officeart/2008/layout/LinedList"/>
    <dgm:cxn modelId="{3B05F018-13E3-4174-AFFA-5A332B86E739}" type="presParOf" srcId="{3BE9364D-2C13-4276-A2BB-086EA00CEB0E}" destId="{97B853E3-317E-4242-8CEF-DC6CD5311F50}" srcOrd="1" destOrd="0" presId="urn:microsoft.com/office/officeart/2008/layout/LinedList"/>
    <dgm:cxn modelId="{17CDF05C-6CFA-493E-A840-E824C6CADEF6}" type="presParOf" srcId="{3BE9364D-2C13-4276-A2BB-086EA00CEB0E}" destId="{8213FB2C-8FDD-412A-84D3-B4E20CBA4EBC}" srcOrd="2" destOrd="0" presId="urn:microsoft.com/office/officeart/2008/layout/LinedList"/>
    <dgm:cxn modelId="{71A05A13-EC63-4CCC-B562-DAA27B1A6BE0}" type="presParOf" srcId="{F46CC1D6-7E45-4A5E-A122-858AD56A198E}" destId="{149F35C8-30E9-467B-84B1-20A17E86F4ED}" srcOrd="14" destOrd="0" presId="urn:microsoft.com/office/officeart/2008/layout/LinedList"/>
    <dgm:cxn modelId="{3778C413-C751-46BE-97D8-E7FCAB01018B}" type="presParOf" srcId="{F46CC1D6-7E45-4A5E-A122-858AD56A198E}" destId="{937A4DA7-B03B-4084-8D91-9F69938BCC03}" srcOrd="15" destOrd="0" presId="urn:microsoft.com/office/officeart/2008/layout/LinedList"/>
    <dgm:cxn modelId="{0244AD7A-4C16-4009-AB1F-FC8FC4C016C6}" type="presParOf" srcId="{F46CC1D6-7E45-4A5E-A122-858AD56A198E}" destId="{277FEDF0-9CE6-440E-97BE-ED9D7C05CF68}" srcOrd="16" destOrd="0" presId="urn:microsoft.com/office/officeart/2008/layout/LinedList"/>
    <dgm:cxn modelId="{810E7520-17AE-412C-8871-50B0E6D7EB9B}" type="presParOf" srcId="{277FEDF0-9CE6-440E-97BE-ED9D7C05CF68}" destId="{E6D82C93-11F9-412D-A9C4-9C4379289017}" srcOrd="0" destOrd="0" presId="urn:microsoft.com/office/officeart/2008/layout/LinedList"/>
    <dgm:cxn modelId="{C1813374-1501-42E3-9016-516A142A543F}" type="presParOf" srcId="{277FEDF0-9CE6-440E-97BE-ED9D7C05CF68}" destId="{4723F669-B940-419C-904D-330B89627846}" srcOrd="1" destOrd="0" presId="urn:microsoft.com/office/officeart/2008/layout/LinedList"/>
    <dgm:cxn modelId="{0BE42ED6-0FF8-4E37-9126-75DB3C079892}" type="presParOf" srcId="{277FEDF0-9CE6-440E-97BE-ED9D7C05CF68}" destId="{454D690C-A9A5-4A44-9501-7231D85BA85F}" srcOrd="2" destOrd="0" presId="urn:microsoft.com/office/officeart/2008/layout/LinedList"/>
    <dgm:cxn modelId="{14744F0B-64ED-4B13-AF93-54A1E4246520}" type="presParOf" srcId="{F46CC1D6-7E45-4A5E-A122-858AD56A198E}" destId="{F36C53D8-BB61-4A1A-8891-EBC603F1C24E}" srcOrd="17" destOrd="0" presId="urn:microsoft.com/office/officeart/2008/layout/LinedList"/>
    <dgm:cxn modelId="{0739A5B2-6261-4408-B672-2114A97ED1A8}" type="presParOf" srcId="{F46CC1D6-7E45-4A5E-A122-858AD56A198E}" destId="{D197FC70-FCB0-4CA6-BA3A-420F59AC0E0A}" srcOrd="18" destOrd="0" presId="urn:microsoft.com/office/officeart/2008/layout/LinedList"/>
    <dgm:cxn modelId="{7FB0158E-8885-47E1-9C5D-8C0E1A18C9F7}" type="presParOf" srcId="{F46CC1D6-7E45-4A5E-A122-858AD56A198E}" destId="{E05AAC91-93D5-4797-A9F3-2A75CE9FE9B0}" srcOrd="19" destOrd="0" presId="urn:microsoft.com/office/officeart/2008/layout/LinedList"/>
    <dgm:cxn modelId="{74428631-F7D0-4697-97FC-2A3D3C3AF6EA}" type="presParOf" srcId="{E05AAC91-93D5-4797-A9F3-2A75CE9FE9B0}" destId="{9167B52D-A600-4BD2-A559-7751808B1E3A}" srcOrd="0" destOrd="0" presId="urn:microsoft.com/office/officeart/2008/layout/LinedList"/>
    <dgm:cxn modelId="{D76A45FD-C1B5-48ED-A628-67AFE8B34714}" type="presParOf" srcId="{E05AAC91-93D5-4797-A9F3-2A75CE9FE9B0}" destId="{A3C044D1-DCD1-4911-B6FA-31526FE01A0A}" srcOrd="1" destOrd="0" presId="urn:microsoft.com/office/officeart/2008/layout/LinedList"/>
    <dgm:cxn modelId="{3B9C5A62-14B2-43AB-8329-17193F838BAF}" type="presParOf" srcId="{E05AAC91-93D5-4797-A9F3-2A75CE9FE9B0}" destId="{90CE8B23-FF68-4EBF-9940-5D6FC7068221}" srcOrd="2" destOrd="0" presId="urn:microsoft.com/office/officeart/2008/layout/LinedList"/>
    <dgm:cxn modelId="{B10A0847-950B-420A-B8FB-615F86115CBE}" type="presParOf" srcId="{F46CC1D6-7E45-4A5E-A122-858AD56A198E}" destId="{8F3A156E-6814-49E0-9A67-914F735D0320}" srcOrd="20" destOrd="0" presId="urn:microsoft.com/office/officeart/2008/layout/LinedList"/>
    <dgm:cxn modelId="{95B8600C-D0CD-4EB7-A3D0-FCFC46EA77B0}" type="presParOf" srcId="{F46CC1D6-7E45-4A5E-A122-858AD56A198E}" destId="{49475CDA-E97C-459B-800D-B154041DCADD}" srcOrd="21" destOrd="0" presId="urn:microsoft.com/office/officeart/2008/layout/LinedList"/>
    <dgm:cxn modelId="{F23A78B6-6A22-49BB-BE1F-DC1D8882CE9A}" type="presParOf" srcId="{12BA0E7B-492F-40A5-821F-FCE47CA55DDF}" destId="{3B59329D-0F39-4717-BCE1-B7D12BFF54FF}" srcOrd="4" destOrd="0" presId="urn:microsoft.com/office/officeart/2008/layout/LinedList"/>
    <dgm:cxn modelId="{D3016966-BCF4-4AE2-8DE3-D0FBFA23CF3E}" type="presParOf" srcId="{12BA0E7B-492F-40A5-821F-FCE47CA55DDF}" destId="{49AA2B89-6A0A-41EF-BB5F-2FCBC24680F2}" srcOrd="5" destOrd="0" presId="urn:microsoft.com/office/officeart/2008/layout/LinedList"/>
    <dgm:cxn modelId="{3C70055D-0968-4863-9C74-D965C5C3CD75}" type="presParOf" srcId="{49AA2B89-6A0A-41EF-BB5F-2FCBC24680F2}" destId="{F5CF1AED-029E-4A3B-BA43-ADA7E1C01928}" srcOrd="0" destOrd="0" presId="urn:microsoft.com/office/officeart/2008/layout/LinedList"/>
    <dgm:cxn modelId="{0200DFFA-2F97-4D9D-ACDD-F7589648E844}" type="presParOf" srcId="{49AA2B89-6A0A-41EF-BB5F-2FCBC24680F2}" destId="{8FCCA101-3E11-4DEF-A214-F82CF41716C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28A8DB-38FB-4DBE-AF24-20FDB7AA540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31B89DAB-3836-49C9-83E6-8656707D2131}">
      <dgm:prSet phldrT="[Text]" custT="1"/>
      <dgm:spPr>
        <a:solidFill>
          <a:schemeClr val="accent3"/>
        </a:solidFill>
      </dgm:spPr>
      <dgm:t>
        <a:bodyPr/>
        <a:lstStyle/>
        <a:p>
          <a:r>
            <a:rPr lang="en-US" sz="1800"/>
            <a:t>Administrator/CEO/President</a:t>
          </a:r>
        </a:p>
      </dgm:t>
    </dgm:pt>
    <dgm:pt modelId="{93F16558-6BD2-4F5D-907A-9B6F6150A393}" type="parTrans" cxnId="{934D4105-A3EA-42A2-82EB-7672545D16F9}">
      <dgm:prSet/>
      <dgm:spPr/>
      <dgm:t>
        <a:bodyPr/>
        <a:lstStyle/>
        <a:p>
          <a:endParaRPr lang="en-US"/>
        </a:p>
      </dgm:t>
    </dgm:pt>
    <dgm:pt modelId="{121FFD0F-8E3D-4211-8ADF-1ED5B868DCFC}" type="sibTrans" cxnId="{934D4105-A3EA-42A2-82EB-7672545D16F9}">
      <dgm:prSet/>
      <dgm:spPr/>
      <dgm:t>
        <a:bodyPr/>
        <a:lstStyle/>
        <a:p>
          <a:endParaRPr lang="en-US"/>
        </a:p>
      </dgm:t>
    </dgm:pt>
    <dgm:pt modelId="{1A5DCF3F-6B44-4777-9D3B-ED424729FF8C}" type="asst">
      <dgm:prSet phldrT="[Text]" custT="1"/>
      <dgm:spPr>
        <a:solidFill>
          <a:schemeClr val="accent3"/>
        </a:solidFill>
      </dgm:spPr>
      <dgm:t>
        <a:bodyPr/>
        <a:lstStyle/>
        <a:p>
          <a:r>
            <a:rPr lang="en-US" sz="1800"/>
            <a:t>Program Director</a:t>
          </a:r>
        </a:p>
      </dgm:t>
    </dgm:pt>
    <dgm:pt modelId="{BECF4ADA-933C-4A51-B4DA-6857B01E4A0F}" type="parTrans" cxnId="{56892357-B236-41E8-A8D1-32F00F8DD824}">
      <dgm:prSet/>
      <dgm:spPr/>
      <dgm:t>
        <a:bodyPr/>
        <a:lstStyle/>
        <a:p>
          <a:endParaRPr lang="en-US"/>
        </a:p>
      </dgm:t>
    </dgm:pt>
    <dgm:pt modelId="{2FA78A6C-046A-4500-A4A8-87AEE0065B7C}" type="sibTrans" cxnId="{56892357-B236-41E8-A8D1-32F00F8DD824}">
      <dgm:prSet/>
      <dgm:spPr/>
      <dgm:t>
        <a:bodyPr/>
        <a:lstStyle/>
        <a:p>
          <a:endParaRPr lang="en-US"/>
        </a:p>
      </dgm:t>
    </dgm:pt>
    <dgm:pt modelId="{B8F58B53-6324-4B90-86BC-547FBCBDE501}">
      <dgm:prSet phldrT="[Text]" custT="1"/>
      <dgm:spPr>
        <a:solidFill>
          <a:schemeClr val="accent3"/>
        </a:solidFill>
      </dgm:spPr>
      <dgm:t>
        <a:bodyPr/>
        <a:lstStyle/>
        <a:p>
          <a:r>
            <a:rPr lang="en-US" sz="1800"/>
            <a:t>Licensed Nurse</a:t>
          </a:r>
        </a:p>
      </dgm:t>
    </dgm:pt>
    <dgm:pt modelId="{9D4EA0EE-DF47-43CB-AB9D-A7E21001C23C}" type="parTrans" cxnId="{EDD03A42-4A52-4997-910C-6B0F7FE03AB8}">
      <dgm:prSet/>
      <dgm:spPr/>
      <dgm:t>
        <a:bodyPr/>
        <a:lstStyle/>
        <a:p>
          <a:endParaRPr lang="en-US"/>
        </a:p>
      </dgm:t>
    </dgm:pt>
    <dgm:pt modelId="{AC617282-B8B3-4B6B-825A-F08290B430F4}" type="sibTrans" cxnId="{EDD03A42-4A52-4997-910C-6B0F7FE03AB8}">
      <dgm:prSet/>
      <dgm:spPr/>
      <dgm:t>
        <a:bodyPr/>
        <a:lstStyle/>
        <a:p>
          <a:endParaRPr lang="en-US"/>
        </a:p>
      </dgm:t>
    </dgm:pt>
    <dgm:pt modelId="{3FA6E02F-FE00-408C-A118-555E17E0E7E5}">
      <dgm:prSet phldrT="[Text]" custT="1"/>
      <dgm:spPr>
        <a:solidFill>
          <a:schemeClr val="accent3"/>
        </a:solidFill>
      </dgm:spPr>
      <dgm:t>
        <a:bodyPr/>
        <a:lstStyle/>
        <a:p>
          <a:r>
            <a:rPr lang="en-US" sz="1800"/>
            <a:t>Activities Director</a:t>
          </a:r>
        </a:p>
      </dgm:t>
    </dgm:pt>
    <dgm:pt modelId="{572933A2-9411-4E84-9137-8D4D43AC3155}" type="parTrans" cxnId="{2B2E886C-5739-42D7-9491-2D9B49129E62}">
      <dgm:prSet/>
      <dgm:spPr/>
      <dgm:t>
        <a:bodyPr/>
        <a:lstStyle/>
        <a:p>
          <a:endParaRPr lang="en-US"/>
        </a:p>
      </dgm:t>
    </dgm:pt>
    <dgm:pt modelId="{3698DD5C-CAF8-4A7F-99AC-07FB6EED9E49}" type="sibTrans" cxnId="{2B2E886C-5739-42D7-9491-2D9B49129E62}">
      <dgm:prSet/>
      <dgm:spPr/>
      <dgm:t>
        <a:bodyPr/>
        <a:lstStyle/>
        <a:p>
          <a:endParaRPr lang="en-US"/>
        </a:p>
      </dgm:t>
    </dgm:pt>
    <dgm:pt modelId="{687FB44F-1A4B-4635-8533-227FB60C3B41}">
      <dgm:prSet phldrT="[Text]" custT="1"/>
      <dgm:spPr>
        <a:solidFill>
          <a:schemeClr val="accent3"/>
        </a:solidFill>
      </dgm:spPr>
      <dgm:t>
        <a:bodyPr/>
        <a:lstStyle/>
        <a:p>
          <a:r>
            <a:rPr lang="en-US" sz="1800"/>
            <a:t>Food Services Coordinator/Food Server</a:t>
          </a:r>
        </a:p>
      </dgm:t>
    </dgm:pt>
    <dgm:pt modelId="{D669C481-9787-47BB-826C-41BC8BA84BCF}" type="parTrans" cxnId="{9B4B43FB-89BA-453D-BC6A-861AF1808635}">
      <dgm:prSet/>
      <dgm:spPr/>
      <dgm:t>
        <a:bodyPr/>
        <a:lstStyle/>
        <a:p>
          <a:endParaRPr lang="en-US"/>
        </a:p>
      </dgm:t>
    </dgm:pt>
    <dgm:pt modelId="{2EA158C4-F2E1-49A6-B288-BD96F686F7AB}" type="sibTrans" cxnId="{9B4B43FB-89BA-453D-BC6A-861AF1808635}">
      <dgm:prSet/>
      <dgm:spPr/>
      <dgm:t>
        <a:bodyPr/>
        <a:lstStyle/>
        <a:p>
          <a:endParaRPr lang="en-US"/>
        </a:p>
      </dgm:t>
    </dgm:pt>
    <dgm:pt modelId="{BA65568F-7403-4494-B72F-00EF9E16D2DC}">
      <dgm:prSet custT="1"/>
      <dgm:spPr>
        <a:solidFill>
          <a:schemeClr val="accent3"/>
        </a:solidFill>
      </dgm:spPr>
      <dgm:t>
        <a:bodyPr/>
        <a:lstStyle/>
        <a:p>
          <a:r>
            <a:rPr lang="en-US" sz="1800"/>
            <a:t>Program Assistant</a:t>
          </a:r>
        </a:p>
      </dgm:t>
    </dgm:pt>
    <dgm:pt modelId="{3710ABD1-33F9-4E61-BE3D-7DD2837057FD}" type="parTrans" cxnId="{627DE5DB-50E6-408D-9700-5C2D5D2AD830}">
      <dgm:prSet/>
      <dgm:spPr/>
      <dgm:t>
        <a:bodyPr/>
        <a:lstStyle/>
        <a:p>
          <a:endParaRPr lang="en-US"/>
        </a:p>
      </dgm:t>
    </dgm:pt>
    <dgm:pt modelId="{BD75ABDB-2DA7-4F35-B158-E7ED0C10E0A2}" type="sibTrans" cxnId="{627DE5DB-50E6-408D-9700-5C2D5D2AD830}">
      <dgm:prSet/>
      <dgm:spPr/>
      <dgm:t>
        <a:bodyPr/>
        <a:lstStyle/>
        <a:p>
          <a:endParaRPr lang="en-US"/>
        </a:p>
      </dgm:t>
    </dgm:pt>
    <dgm:pt modelId="{C5DED325-F28A-4A54-99E4-D1570F5908C0}">
      <dgm:prSet custT="1"/>
      <dgm:spPr>
        <a:solidFill>
          <a:schemeClr val="accent3"/>
        </a:solidFill>
      </dgm:spPr>
      <dgm:t>
        <a:bodyPr/>
        <a:lstStyle/>
        <a:p>
          <a:r>
            <a:rPr lang="en-US" sz="1800"/>
            <a:t>Driver</a:t>
          </a:r>
        </a:p>
      </dgm:t>
    </dgm:pt>
    <dgm:pt modelId="{8B455503-3B42-474D-98C1-7D0E40CACE5F}" type="parTrans" cxnId="{12101EEB-174E-45E9-9A58-D6C063F143D3}">
      <dgm:prSet/>
      <dgm:spPr/>
      <dgm:t>
        <a:bodyPr/>
        <a:lstStyle/>
        <a:p>
          <a:endParaRPr lang="en-US"/>
        </a:p>
      </dgm:t>
    </dgm:pt>
    <dgm:pt modelId="{B7D4289F-0247-4FBC-B55B-DD7EC9F91696}" type="sibTrans" cxnId="{12101EEB-174E-45E9-9A58-D6C063F143D3}">
      <dgm:prSet/>
      <dgm:spPr/>
      <dgm:t>
        <a:bodyPr/>
        <a:lstStyle/>
        <a:p>
          <a:endParaRPr lang="en-US"/>
        </a:p>
      </dgm:t>
    </dgm:pt>
    <dgm:pt modelId="{EBFD91C0-5803-46C2-AE23-D44A38566782}" type="pres">
      <dgm:prSet presAssocID="{2028A8DB-38FB-4DBE-AF24-20FDB7AA5408}" presName="hierChild1" presStyleCnt="0">
        <dgm:presLayoutVars>
          <dgm:orgChart val="1"/>
          <dgm:chPref val="1"/>
          <dgm:dir/>
          <dgm:animOne val="branch"/>
          <dgm:animLvl val="lvl"/>
          <dgm:resizeHandles/>
        </dgm:presLayoutVars>
      </dgm:prSet>
      <dgm:spPr/>
    </dgm:pt>
    <dgm:pt modelId="{7B429565-87A6-4344-A6B5-82D1CBE7C96A}" type="pres">
      <dgm:prSet presAssocID="{31B89DAB-3836-49C9-83E6-8656707D2131}" presName="hierRoot1" presStyleCnt="0">
        <dgm:presLayoutVars>
          <dgm:hierBranch val="init"/>
        </dgm:presLayoutVars>
      </dgm:prSet>
      <dgm:spPr/>
    </dgm:pt>
    <dgm:pt modelId="{25EF8892-1601-4AD2-AEC3-D5879B7698EA}" type="pres">
      <dgm:prSet presAssocID="{31B89DAB-3836-49C9-83E6-8656707D2131}" presName="rootComposite1" presStyleCnt="0"/>
      <dgm:spPr/>
    </dgm:pt>
    <dgm:pt modelId="{477B11F2-09D8-42A0-B8C9-B16C532A5814}" type="pres">
      <dgm:prSet presAssocID="{31B89DAB-3836-49C9-83E6-8656707D2131}" presName="rootText1" presStyleLbl="node0" presStyleIdx="0" presStyleCnt="1" custScaleX="173973" custScaleY="107111">
        <dgm:presLayoutVars>
          <dgm:chPref val="3"/>
        </dgm:presLayoutVars>
      </dgm:prSet>
      <dgm:spPr/>
    </dgm:pt>
    <dgm:pt modelId="{4218357B-446E-40A5-AF50-C13064481BA7}" type="pres">
      <dgm:prSet presAssocID="{31B89DAB-3836-49C9-83E6-8656707D2131}" presName="rootConnector1" presStyleLbl="node1" presStyleIdx="0" presStyleCnt="0"/>
      <dgm:spPr/>
    </dgm:pt>
    <dgm:pt modelId="{E0562CFC-0672-4369-A21E-2CEAE5719ED1}" type="pres">
      <dgm:prSet presAssocID="{31B89DAB-3836-49C9-83E6-8656707D2131}" presName="hierChild2" presStyleCnt="0"/>
      <dgm:spPr/>
    </dgm:pt>
    <dgm:pt modelId="{51EF6179-950F-4538-9183-F2B25C4EC671}" type="pres">
      <dgm:prSet presAssocID="{9D4EA0EE-DF47-43CB-AB9D-A7E21001C23C}" presName="Name37" presStyleLbl="parChTrans1D2" presStyleIdx="0" presStyleCnt="6"/>
      <dgm:spPr/>
    </dgm:pt>
    <dgm:pt modelId="{98301309-8375-4DB7-9004-6592E7E2306D}" type="pres">
      <dgm:prSet presAssocID="{B8F58B53-6324-4B90-86BC-547FBCBDE501}" presName="hierRoot2" presStyleCnt="0">
        <dgm:presLayoutVars>
          <dgm:hierBranch val="init"/>
        </dgm:presLayoutVars>
      </dgm:prSet>
      <dgm:spPr/>
    </dgm:pt>
    <dgm:pt modelId="{256AE8A3-6E3A-43A6-AFCE-89127478E2C3}" type="pres">
      <dgm:prSet presAssocID="{B8F58B53-6324-4B90-86BC-547FBCBDE501}" presName="rootComposite" presStyleCnt="0"/>
      <dgm:spPr/>
    </dgm:pt>
    <dgm:pt modelId="{07CAA76C-13D5-444F-A62B-51F3BB5C4917}" type="pres">
      <dgm:prSet presAssocID="{B8F58B53-6324-4B90-86BC-547FBCBDE501}" presName="rootText" presStyleLbl="node2" presStyleIdx="0" presStyleCnt="5">
        <dgm:presLayoutVars>
          <dgm:chPref val="3"/>
        </dgm:presLayoutVars>
      </dgm:prSet>
      <dgm:spPr/>
    </dgm:pt>
    <dgm:pt modelId="{DC300BEB-1436-41F0-949B-F2AFB9286509}" type="pres">
      <dgm:prSet presAssocID="{B8F58B53-6324-4B90-86BC-547FBCBDE501}" presName="rootConnector" presStyleLbl="node2" presStyleIdx="0" presStyleCnt="5"/>
      <dgm:spPr/>
    </dgm:pt>
    <dgm:pt modelId="{8359653B-7594-4710-A155-83FB5701F165}" type="pres">
      <dgm:prSet presAssocID="{B8F58B53-6324-4B90-86BC-547FBCBDE501}" presName="hierChild4" presStyleCnt="0"/>
      <dgm:spPr/>
    </dgm:pt>
    <dgm:pt modelId="{A3913328-43AB-426C-857B-ADEDC249CE25}" type="pres">
      <dgm:prSet presAssocID="{B8F58B53-6324-4B90-86BC-547FBCBDE501}" presName="hierChild5" presStyleCnt="0"/>
      <dgm:spPr/>
    </dgm:pt>
    <dgm:pt modelId="{C8FC17AC-06DE-423B-984F-14B239A9423A}" type="pres">
      <dgm:prSet presAssocID="{572933A2-9411-4E84-9137-8D4D43AC3155}" presName="Name37" presStyleLbl="parChTrans1D2" presStyleIdx="1" presStyleCnt="6"/>
      <dgm:spPr/>
    </dgm:pt>
    <dgm:pt modelId="{2733F070-13C0-4526-A031-F3E15A0B4A7A}" type="pres">
      <dgm:prSet presAssocID="{3FA6E02F-FE00-408C-A118-555E17E0E7E5}" presName="hierRoot2" presStyleCnt="0">
        <dgm:presLayoutVars>
          <dgm:hierBranch val="init"/>
        </dgm:presLayoutVars>
      </dgm:prSet>
      <dgm:spPr/>
    </dgm:pt>
    <dgm:pt modelId="{EAC11303-F132-4997-8E9A-32722DB721E0}" type="pres">
      <dgm:prSet presAssocID="{3FA6E02F-FE00-408C-A118-555E17E0E7E5}" presName="rootComposite" presStyleCnt="0"/>
      <dgm:spPr/>
    </dgm:pt>
    <dgm:pt modelId="{1921776C-41EF-472D-9131-90E27EBA45A4}" type="pres">
      <dgm:prSet presAssocID="{3FA6E02F-FE00-408C-A118-555E17E0E7E5}" presName="rootText" presStyleLbl="node2" presStyleIdx="1" presStyleCnt="5">
        <dgm:presLayoutVars>
          <dgm:chPref val="3"/>
        </dgm:presLayoutVars>
      </dgm:prSet>
      <dgm:spPr/>
    </dgm:pt>
    <dgm:pt modelId="{8047EE38-08CD-4DDB-915D-A1415459CDC7}" type="pres">
      <dgm:prSet presAssocID="{3FA6E02F-FE00-408C-A118-555E17E0E7E5}" presName="rootConnector" presStyleLbl="node2" presStyleIdx="1" presStyleCnt="5"/>
      <dgm:spPr/>
    </dgm:pt>
    <dgm:pt modelId="{66F2CAFB-D42F-4391-A994-C7003E6B5FF8}" type="pres">
      <dgm:prSet presAssocID="{3FA6E02F-FE00-408C-A118-555E17E0E7E5}" presName="hierChild4" presStyleCnt="0"/>
      <dgm:spPr/>
    </dgm:pt>
    <dgm:pt modelId="{A28CC488-54FE-4204-9BBE-9A5C68DF1B7E}" type="pres">
      <dgm:prSet presAssocID="{3FA6E02F-FE00-408C-A118-555E17E0E7E5}" presName="hierChild5" presStyleCnt="0"/>
      <dgm:spPr/>
    </dgm:pt>
    <dgm:pt modelId="{40BD37D0-4A08-4661-8A02-8ADCF2ABF3D9}" type="pres">
      <dgm:prSet presAssocID="{D669C481-9787-47BB-826C-41BC8BA84BCF}" presName="Name37" presStyleLbl="parChTrans1D2" presStyleIdx="2" presStyleCnt="6"/>
      <dgm:spPr/>
    </dgm:pt>
    <dgm:pt modelId="{C733633F-4EAE-4ADD-BEF7-9381A6DEAAE5}" type="pres">
      <dgm:prSet presAssocID="{687FB44F-1A4B-4635-8533-227FB60C3B41}" presName="hierRoot2" presStyleCnt="0">
        <dgm:presLayoutVars>
          <dgm:hierBranch val="init"/>
        </dgm:presLayoutVars>
      </dgm:prSet>
      <dgm:spPr/>
    </dgm:pt>
    <dgm:pt modelId="{B095E93A-E0CD-4F76-A18C-9A77E7B5F277}" type="pres">
      <dgm:prSet presAssocID="{687FB44F-1A4B-4635-8533-227FB60C3B41}" presName="rootComposite" presStyleCnt="0"/>
      <dgm:spPr/>
    </dgm:pt>
    <dgm:pt modelId="{456A6E58-8EB7-4976-B881-2AEAF4B8366B}" type="pres">
      <dgm:prSet presAssocID="{687FB44F-1A4B-4635-8533-227FB60C3B41}" presName="rootText" presStyleLbl="node2" presStyleIdx="2" presStyleCnt="5">
        <dgm:presLayoutVars>
          <dgm:chPref val="3"/>
        </dgm:presLayoutVars>
      </dgm:prSet>
      <dgm:spPr/>
    </dgm:pt>
    <dgm:pt modelId="{60036519-5749-44FA-A781-49AFD4DACEAD}" type="pres">
      <dgm:prSet presAssocID="{687FB44F-1A4B-4635-8533-227FB60C3B41}" presName="rootConnector" presStyleLbl="node2" presStyleIdx="2" presStyleCnt="5"/>
      <dgm:spPr/>
    </dgm:pt>
    <dgm:pt modelId="{81A0FF48-857D-4812-A7A7-DC59E465B5B8}" type="pres">
      <dgm:prSet presAssocID="{687FB44F-1A4B-4635-8533-227FB60C3B41}" presName="hierChild4" presStyleCnt="0"/>
      <dgm:spPr/>
    </dgm:pt>
    <dgm:pt modelId="{7F349A49-F118-413E-BEB4-2D9A2D595DBB}" type="pres">
      <dgm:prSet presAssocID="{687FB44F-1A4B-4635-8533-227FB60C3B41}" presName="hierChild5" presStyleCnt="0"/>
      <dgm:spPr/>
    </dgm:pt>
    <dgm:pt modelId="{572F8BBB-E899-45FA-9B1E-55D7F6BE63A2}" type="pres">
      <dgm:prSet presAssocID="{3710ABD1-33F9-4E61-BE3D-7DD2837057FD}" presName="Name37" presStyleLbl="parChTrans1D2" presStyleIdx="3" presStyleCnt="6"/>
      <dgm:spPr/>
    </dgm:pt>
    <dgm:pt modelId="{C95557CC-1930-4FF8-9B4B-4654B2F4C264}" type="pres">
      <dgm:prSet presAssocID="{BA65568F-7403-4494-B72F-00EF9E16D2DC}" presName="hierRoot2" presStyleCnt="0">
        <dgm:presLayoutVars>
          <dgm:hierBranch val="init"/>
        </dgm:presLayoutVars>
      </dgm:prSet>
      <dgm:spPr/>
    </dgm:pt>
    <dgm:pt modelId="{067E305D-FB1B-498B-AFBB-5D1DD87CD8E5}" type="pres">
      <dgm:prSet presAssocID="{BA65568F-7403-4494-B72F-00EF9E16D2DC}" presName="rootComposite" presStyleCnt="0"/>
      <dgm:spPr/>
    </dgm:pt>
    <dgm:pt modelId="{2C048929-6642-41F2-B760-9B92CBA46B68}" type="pres">
      <dgm:prSet presAssocID="{BA65568F-7403-4494-B72F-00EF9E16D2DC}" presName="rootText" presStyleLbl="node2" presStyleIdx="3" presStyleCnt="5">
        <dgm:presLayoutVars>
          <dgm:chPref val="3"/>
        </dgm:presLayoutVars>
      </dgm:prSet>
      <dgm:spPr/>
    </dgm:pt>
    <dgm:pt modelId="{4E351D68-5AEA-4D66-88B3-C9183F5B9294}" type="pres">
      <dgm:prSet presAssocID="{BA65568F-7403-4494-B72F-00EF9E16D2DC}" presName="rootConnector" presStyleLbl="node2" presStyleIdx="3" presStyleCnt="5"/>
      <dgm:spPr/>
    </dgm:pt>
    <dgm:pt modelId="{E046889E-91AF-4C3A-8DC3-07D6B4D04B44}" type="pres">
      <dgm:prSet presAssocID="{BA65568F-7403-4494-B72F-00EF9E16D2DC}" presName="hierChild4" presStyleCnt="0"/>
      <dgm:spPr/>
    </dgm:pt>
    <dgm:pt modelId="{2B2AD7A7-350D-47C3-940B-90E362E5126D}" type="pres">
      <dgm:prSet presAssocID="{BA65568F-7403-4494-B72F-00EF9E16D2DC}" presName="hierChild5" presStyleCnt="0"/>
      <dgm:spPr/>
    </dgm:pt>
    <dgm:pt modelId="{916C0221-60E9-42CD-85C9-9055BF5B85FF}" type="pres">
      <dgm:prSet presAssocID="{8B455503-3B42-474D-98C1-7D0E40CACE5F}" presName="Name37" presStyleLbl="parChTrans1D2" presStyleIdx="4" presStyleCnt="6"/>
      <dgm:spPr/>
    </dgm:pt>
    <dgm:pt modelId="{12382ABD-6070-410A-B70B-A5C6BC835961}" type="pres">
      <dgm:prSet presAssocID="{C5DED325-F28A-4A54-99E4-D1570F5908C0}" presName="hierRoot2" presStyleCnt="0">
        <dgm:presLayoutVars>
          <dgm:hierBranch val="init"/>
        </dgm:presLayoutVars>
      </dgm:prSet>
      <dgm:spPr/>
    </dgm:pt>
    <dgm:pt modelId="{683A4DC1-6EEC-43F1-8A99-197FACC1EA83}" type="pres">
      <dgm:prSet presAssocID="{C5DED325-F28A-4A54-99E4-D1570F5908C0}" presName="rootComposite" presStyleCnt="0"/>
      <dgm:spPr/>
    </dgm:pt>
    <dgm:pt modelId="{FD4FD7BB-B994-4B0A-9591-3E9ACD76CCF6}" type="pres">
      <dgm:prSet presAssocID="{C5DED325-F28A-4A54-99E4-D1570F5908C0}" presName="rootText" presStyleLbl="node2" presStyleIdx="4" presStyleCnt="5">
        <dgm:presLayoutVars>
          <dgm:chPref val="3"/>
        </dgm:presLayoutVars>
      </dgm:prSet>
      <dgm:spPr/>
    </dgm:pt>
    <dgm:pt modelId="{7F447230-6ADF-4263-B722-B1C6F58D39FB}" type="pres">
      <dgm:prSet presAssocID="{C5DED325-F28A-4A54-99E4-D1570F5908C0}" presName="rootConnector" presStyleLbl="node2" presStyleIdx="4" presStyleCnt="5"/>
      <dgm:spPr/>
    </dgm:pt>
    <dgm:pt modelId="{E88045DD-DCC2-45F8-A69D-93AF495FA720}" type="pres">
      <dgm:prSet presAssocID="{C5DED325-F28A-4A54-99E4-D1570F5908C0}" presName="hierChild4" presStyleCnt="0"/>
      <dgm:spPr/>
    </dgm:pt>
    <dgm:pt modelId="{A212B560-7DF8-4A73-8B33-FD007338F882}" type="pres">
      <dgm:prSet presAssocID="{C5DED325-F28A-4A54-99E4-D1570F5908C0}" presName="hierChild5" presStyleCnt="0"/>
      <dgm:spPr/>
    </dgm:pt>
    <dgm:pt modelId="{1FB63EEA-ED6A-484F-AF26-D29E1499F96C}" type="pres">
      <dgm:prSet presAssocID="{31B89DAB-3836-49C9-83E6-8656707D2131}" presName="hierChild3" presStyleCnt="0"/>
      <dgm:spPr/>
    </dgm:pt>
    <dgm:pt modelId="{F02C47F5-63D7-42B7-BAA2-D7349715C57E}" type="pres">
      <dgm:prSet presAssocID="{BECF4ADA-933C-4A51-B4DA-6857B01E4A0F}" presName="Name111" presStyleLbl="parChTrans1D2" presStyleIdx="5" presStyleCnt="6"/>
      <dgm:spPr/>
    </dgm:pt>
    <dgm:pt modelId="{A660862A-38FB-4F32-B6FB-E55485DF8CF8}" type="pres">
      <dgm:prSet presAssocID="{1A5DCF3F-6B44-4777-9D3B-ED424729FF8C}" presName="hierRoot3" presStyleCnt="0">
        <dgm:presLayoutVars>
          <dgm:hierBranch val="init"/>
        </dgm:presLayoutVars>
      </dgm:prSet>
      <dgm:spPr/>
    </dgm:pt>
    <dgm:pt modelId="{E987598E-792C-4F7D-8BE8-0F98EE1E92D4}" type="pres">
      <dgm:prSet presAssocID="{1A5DCF3F-6B44-4777-9D3B-ED424729FF8C}" presName="rootComposite3" presStyleCnt="0"/>
      <dgm:spPr/>
    </dgm:pt>
    <dgm:pt modelId="{E02DC2AC-8902-4174-ADF7-49CE5D395A10}" type="pres">
      <dgm:prSet presAssocID="{1A5DCF3F-6B44-4777-9D3B-ED424729FF8C}" presName="rootText3" presStyleLbl="asst1" presStyleIdx="0" presStyleCnt="1">
        <dgm:presLayoutVars>
          <dgm:chPref val="3"/>
        </dgm:presLayoutVars>
      </dgm:prSet>
      <dgm:spPr/>
    </dgm:pt>
    <dgm:pt modelId="{0B293BBC-23E1-4FEC-B6CE-CF87A939D1E2}" type="pres">
      <dgm:prSet presAssocID="{1A5DCF3F-6B44-4777-9D3B-ED424729FF8C}" presName="rootConnector3" presStyleLbl="asst1" presStyleIdx="0" presStyleCnt="1"/>
      <dgm:spPr/>
    </dgm:pt>
    <dgm:pt modelId="{D35696A0-78AC-47DE-88A8-DBEE96F210F6}" type="pres">
      <dgm:prSet presAssocID="{1A5DCF3F-6B44-4777-9D3B-ED424729FF8C}" presName="hierChild6" presStyleCnt="0"/>
      <dgm:spPr/>
    </dgm:pt>
    <dgm:pt modelId="{ACBF076B-8B98-47EB-ABD8-A2A68CF2ECDA}" type="pres">
      <dgm:prSet presAssocID="{1A5DCF3F-6B44-4777-9D3B-ED424729FF8C}" presName="hierChild7" presStyleCnt="0"/>
      <dgm:spPr/>
    </dgm:pt>
  </dgm:ptLst>
  <dgm:cxnLst>
    <dgm:cxn modelId="{934D4105-A3EA-42A2-82EB-7672545D16F9}" srcId="{2028A8DB-38FB-4DBE-AF24-20FDB7AA5408}" destId="{31B89DAB-3836-49C9-83E6-8656707D2131}" srcOrd="0" destOrd="0" parTransId="{93F16558-6BD2-4F5D-907A-9B6F6150A393}" sibTransId="{121FFD0F-8E3D-4211-8ADF-1ED5B868DCFC}"/>
    <dgm:cxn modelId="{7DA9662D-7DA9-4B16-8C26-5B778296071C}" type="presOf" srcId="{687FB44F-1A4B-4635-8533-227FB60C3B41}" destId="{60036519-5749-44FA-A781-49AFD4DACEAD}" srcOrd="1" destOrd="0" presId="urn:microsoft.com/office/officeart/2005/8/layout/orgChart1"/>
    <dgm:cxn modelId="{A4825C2F-8203-47E2-83BB-4C5CEABB9213}" type="presOf" srcId="{1A5DCF3F-6B44-4777-9D3B-ED424729FF8C}" destId="{0B293BBC-23E1-4FEC-B6CE-CF87A939D1E2}" srcOrd="1" destOrd="0" presId="urn:microsoft.com/office/officeart/2005/8/layout/orgChart1"/>
    <dgm:cxn modelId="{C7AD6A3A-95CB-45D1-879A-6FCA5A7054B5}" type="presOf" srcId="{3FA6E02F-FE00-408C-A118-555E17E0E7E5}" destId="{1921776C-41EF-472D-9131-90E27EBA45A4}" srcOrd="0" destOrd="0" presId="urn:microsoft.com/office/officeart/2005/8/layout/orgChart1"/>
    <dgm:cxn modelId="{AE01CD3C-8949-4DC3-8813-90BF7DCF2568}" type="presOf" srcId="{8B455503-3B42-474D-98C1-7D0E40CACE5F}" destId="{916C0221-60E9-42CD-85C9-9055BF5B85FF}" srcOrd="0" destOrd="0" presId="urn:microsoft.com/office/officeart/2005/8/layout/orgChart1"/>
    <dgm:cxn modelId="{B573E25E-F8B9-4AC2-BD58-319C1EB3306D}" type="presOf" srcId="{687FB44F-1A4B-4635-8533-227FB60C3B41}" destId="{456A6E58-8EB7-4976-B881-2AEAF4B8366B}" srcOrd="0" destOrd="0" presId="urn:microsoft.com/office/officeart/2005/8/layout/orgChart1"/>
    <dgm:cxn modelId="{63422160-B9DE-457C-8AE9-A3C63350CC59}" type="presOf" srcId="{31B89DAB-3836-49C9-83E6-8656707D2131}" destId="{477B11F2-09D8-42A0-B8C9-B16C532A5814}" srcOrd="0" destOrd="0" presId="urn:microsoft.com/office/officeart/2005/8/layout/orgChart1"/>
    <dgm:cxn modelId="{EDD03A42-4A52-4997-910C-6B0F7FE03AB8}" srcId="{31B89DAB-3836-49C9-83E6-8656707D2131}" destId="{B8F58B53-6324-4B90-86BC-547FBCBDE501}" srcOrd="1" destOrd="0" parTransId="{9D4EA0EE-DF47-43CB-AB9D-A7E21001C23C}" sibTransId="{AC617282-B8B3-4B6B-825A-F08290B430F4}"/>
    <dgm:cxn modelId="{71059B48-516D-4309-A489-85C1DFF67502}" type="presOf" srcId="{C5DED325-F28A-4A54-99E4-D1570F5908C0}" destId="{FD4FD7BB-B994-4B0A-9591-3E9ACD76CCF6}" srcOrd="0" destOrd="0" presId="urn:microsoft.com/office/officeart/2005/8/layout/orgChart1"/>
    <dgm:cxn modelId="{2B2E886C-5739-42D7-9491-2D9B49129E62}" srcId="{31B89DAB-3836-49C9-83E6-8656707D2131}" destId="{3FA6E02F-FE00-408C-A118-555E17E0E7E5}" srcOrd="2" destOrd="0" parTransId="{572933A2-9411-4E84-9137-8D4D43AC3155}" sibTransId="{3698DD5C-CAF8-4A7F-99AC-07FB6EED9E49}"/>
    <dgm:cxn modelId="{6BE2FB4D-3FC0-4E5A-A4B2-2C0E571B37DC}" type="presOf" srcId="{1A5DCF3F-6B44-4777-9D3B-ED424729FF8C}" destId="{E02DC2AC-8902-4174-ADF7-49CE5D395A10}" srcOrd="0" destOrd="0" presId="urn:microsoft.com/office/officeart/2005/8/layout/orgChart1"/>
    <dgm:cxn modelId="{CBB82F6E-4BC6-4381-A9A7-4202F4CC5F84}" type="presOf" srcId="{31B89DAB-3836-49C9-83E6-8656707D2131}" destId="{4218357B-446E-40A5-AF50-C13064481BA7}" srcOrd="1" destOrd="0" presId="urn:microsoft.com/office/officeart/2005/8/layout/orgChart1"/>
    <dgm:cxn modelId="{D52DB070-E633-4AB3-8EBA-F83165663087}" type="presOf" srcId="{3710ABD1-33F9-4E61-BE3D-7DD2837057FD}" destId="{572F8BBB-E899-45FA-9B1E-55D7F6BE63A2}" srcOrd="0" destOrd="0" presId="urn:microsoft.com/office/officeart/2005/8/layout/orgChart1"/>
    <dgm:cxn modelId="{56892357-B236-41E8-A8D1-32F00F8DD824}" srcId="{31B89DAB-3836-49C9-83E6-8656707D2131}" destId="{1A5DCF3F-6B44-4777-9D3B-ED424729FF8C}" srcOrd="0" destOrd="0" parTransId="{BECF4ADA-933C-4A51-B4DA-6857B01E4A0F}" sibTransId="{2FA78A6C-046A-4500-A4A8-87AEE0065B7C}"/>
    <dgm:cxn modelId="{53EACE83-CF81-4A97-A448-6B9F99C756A1}" type="presOf" srcId="{B8F58B53-6324-4B90-86BC-547FBCBDE501}" destId="{07CAA76C-13D5-444F-A62B-51F3BB5C4917}" srcOrd="0" destOrd="0" presId="urn:microsoft.com/office/officeart/2005/8/layout/orgChart1"/>
    <dgm:cxn modelId="{FC64C296-0CA0-4E99-95EC-D5629B426A1D}" type="presOf" srcId="{BA65568F-7403-4494-B72F-00EF9E16D2DC}" destId="{4E351D68-5AEA-4D66-88B3-C9183F5B9294}" srcOrd="1" destOrd="0" presId="urn:microsoft.com/office/officeart/2005/8/layout/orgChart1"/>
    <dgm:cxn modelId="{524EC3A4-7DD9-472C-A4DB-AC195CB50CDB}" type="presOf" srcId="{572933A2-9411-4E84-9137-8D4D43AC3155}" destId="{C8FC17AC-06DE-423B-984F-14B239A9423A}" srcOrd="0" destOrd="0" presId="urn:microsoft.com/office/officeart/2005/8/layout/orgChart1"/>
    <dgm:cxn modelId="{8AFC32A7-6C99-4631-8B81-328DA778EAC1}" type="presOf" srcId="{D669C481-9787-47BB-826C-41BC8BA84BCF}" destId="{40BD37D0-4A08-4661-8A02-8ADCF2ABF3D9}" srcOrd="0" destOrd="0" presId="urn:microsoft.com/office/officeart/2005/8/layout/orgChart1"/>
    <dgm:cxn modelId="{D4C8DDCA-93EB-493A-9B8A-EEC72A6C3300}" type="presOf" srcId="{BECF4ADA-933C-4A51-B4DA-6857B01E4A0F}" destId="{F02C47F5-63D7-42B7-BAA2-D7349715C57E}" srcOrd="0" destOrd="0" presId="urn:microsoft.com/office/officeart/2005/8/layout/orgChart1"/>
    <dgm:cxn modelId="{D9608FCF-B9EC-44BA-8D14-9E38113A6790}" type="presOf" srcId="{C5DED325-F28A-4A54-99E4-D1570F5908C0}" destId="{7F447230-6ADF-4263-B722-B1C6F58D39FB}" srcOrd="1" destOrd="0" presId="urn:microsoft.com/office/officeart/2005/8/layout/orgChart1"/>
    <dgm:cxn modelId="{82C38BD2-E2EC-4FC6-9228-3E5243C97245}" type="presOf" srcId="{9D4EA0EE-DF47-43CB-AB9D-A7E21001C23C}" destId="{51EF6179-950F-4538-9183-F2B25C4EC671}" srcOrd="0" destOrd="0" presId="urn:microsoft.com/office/officeart/2005/8/layout/orgChart1"/>
    <dgm:cxn modelId="{2449E8D9-CCC6-4FD7-B9E6-251A1BC28945}" type="presOf" srcId="{3FA6E02F-FE00-408C-A118-555E17E0E7E5}" destId="{8047EE38-08CD-4DDB-915D-A1415459CDC7}" srcOrd="1" destOrd="0" presId="urn:microsoft.com/office/officeart/2005/8/layout/orgChart1"/>
    <dgm:cxn modelId="{627DE5DB-50E6-408D-9700-5C2D5D2AD830}" srcId="{31B89DAB-3836-49C9-83E6-8656707D2131}" destId="{BA65568F-7403-4494-B72F-00EF9E16D2DC}" srcOrd="4" destOrd="0" parTransId="{3710ABD1-33F9-4E61-BE3D-7DD2837057FD}" sibTransId="{BD75ABDB-2DA7-4F35-B158-E7ED0C10E0A2}"/>
    <dgm:cxn modelId="{3C904EDF-BF7A-4365-ADD6-9A88CECE6455}" type="presOf" srcId="{BA65568F-7403-4494-B72F-00EF9E16D2DC}" destId="{2C048929-6642-41F2-B760-9B92CBA46B68}" srcOrd="0" destOrd="0" presId="urn:microsoft.com/office/officeart/2005/8/layout/orgChart1"/>
    <dgm:cxn modelId="{40CD80EA-8862-46EB-95E3-30713978000B}" type="presOf" srcId="{2028A8DB-38FB-4DBE-AF24-20FDB7AA5408}" destId="{EBFD91C0-5803-46C2-AE23-D44A38566782}" srcOrd="0" destOrd="0" presId="urn:microsoft.com/office/officeart/2005/8/layout/orgChart1"/>
    <dgm:cxn modelId="{12101EEB-174E-45E9-9A58-D6C063F143D3}" srcId="{31B89DAB-3836-49C9-83E6-8656707D2131}" destId="{C5DED325-F28A-4A54-99E4-D1570F5908C0}" srcOrd="5" destOrd="0" parTransId="{8B455503-3B42-474D-98C1-7D0E40CACE5F}" sibTransId="{B7D4289F-0247-4FBC-B55B-DD7EC9F91696}"/>
    <dgm:cxn modelId="{1E7B14FB-A846-404B-94B6-C84E2F691A83}" type="presOf" srcId="{B8F58B53-6324-4B90-86BC-547FBCBDE501}" destId="{DC300BEB-1436-41F0-949B-F2AFB9286509}" srcOrd="1" destOrd="0" presId="urn:microsoft.com/office/officeart/2005/8/layout/orgChart1"/>
    <dgm:cxn modelId="{9B4B43FB-89BA-453D-BC6A-861AF1808635}" srcId="{31B89DAB-3836-49C9-83E6-8656707D2131}" destId="{687FB44F-1A4B-4635-8533-227FB60C3B41}" srcOrd="3" destOrd="0" parTransId="{D669C481-9787-47BB-826C-41BC8BA84BCF}" sibTransId="{2EA158C4-F2E1-49A6-B288-BD96F686F7AB}"/>
    <dgm:cxn modelId="{A1668E6F-B460-4409-9C49-FD5BF542A649}" type="presParOf" srcId="{EBFD91C0-5803-46C2-AE23-D44A38566782}" destId="{7B429565-87A6-4344-A6B5-82D1CBE7C96A}" srcOrd="0" destOrd="0" presId="urn:microsoft.com/office/officeart/2005/8/layout/orgChart1"/>
    <dgm:cxn modelId="{7B235445-5595-41D5-9BB6-EC0AC68BA9C1}" type="presParOf" srcId="{7B429565-87A6-4344-A6B5-82D1CBE7C96A}" destId="{25EF8892-1601-4AD2-AEC3-D5879B7698EA}" srcOrd="0" destOrd="0" presId="urn:microsoft.com/office/officeart/2005/8/layout/orgChart1"/>
    <dgm:cxn modelId="{A27B9035-C686-443C-9033-41A959B47126}" type="presParOf" srcId="{25EF8892-1601-4AD2-AEC3-D5879B7698EA}" destId="{477B11F2-09D8-42A0-B8C9-B16C532A5814}" srcOrd="0" destOrd="0" presId="urn:microsoft.com/office/officeart/2005/8/layout/orgChart1"/>
    <dgm:cxn modelId="{B3486441-4547-4F2B-A12A-46FF47DA3F21}" type="presParOf" srcId="{25EF8892-1601-4AD2-AEC3-D5879B7698EA}" destId="{4218357B-446E-40A5-AF50-C13064481BA7}" srcOrd="1" destOrd="0" presId="urn:microsoft.com/office/officeart/2005/8/layout/orgChart1"/>
    <dgm:cxn modelId="{4181A63E-1673-4DFC-8424-7E9D9AADABE3}" type="presParOf" srcId="{7B429565-87A6-4344-A6B5-82D1CBE7C96A}" destId="{E0562CFC-0672-4369-A21E-2CEAE5719ED1}" srcOrd="1" destOrd="0" presId="urn:microsoft.com/office/officeart/2005/8/layout/orgChart1"/>
    <dgm:cxn modelId="{EED6549A-C289-4B58-8EF0-30DA4ED92DDF}" type="presParOf" srcId="{E0562CFC-0672-4369-A21E-2CEAE5719ED1}" destId="{51EF6179-950F-4538-9183-F2B25C4EC671}" srcOrd="0" destOrd="0" presId="urn:microsoft.com/office/officeart/2005/8/layout/orgChart1"/>
    <dgm:cxn modelId="{5A3A775A-A28E-4906-9346-9135AA4AA015}" type="presParOf" srcId="{E0562CFC-0672-4369-A21E-2CEAE5719ED1}" destId="{98301309-8375-4DB7-9004-6592E7E2306D}" srcOrd="1" destOrd="0" presId="urn:microsoft.com/office/officeart/2005/8/layout/orgChart1"/>
    <dgm:cxn modelId="{87CBD983-692F-4CA3-9834-E2505350CADD}" type="presParOf" srcId="{98301309-8375-4DB7-9004-6592E7E2306D}" destId="{256AE8A3-6E3A-43A6-AFCE-89127478E2C3}" srcOrd="0" destOrd="0" presId="urn:microsoft.com/office/officeart/2005/8/layout/orgChart1"/>
    <dgm:cxn modelId="{C48BE330-809C-4DA3-BD20-CBF8A4E281BD}" type="presParOf" srcId="{256AE8A3-6E3A-43A6-AFCE-89127478E2C3}" destId="{07CAA76C-13D5-444F-A62B-51F3BB5C4917}" srcOrd="0" destOrd="0" presId="urn:microsoft.com/office/officeart/2005/8/layout/orgChart1"/>
    <dgm:cxn modelId="{98663334-7A64-41AF-B173-AF4525CDF545}" type="presParOf" srcId="{256AE8A3-6E3A-43A6-AFCE-89127478E2C3}" destId="{DC300BEB-1436-41F0-949B-F2AFB9286509}" srcOrd="1" destOrd="0" presId="urn:microsoft.com/office/officeart/2005/8/layout/orgChart1"/>
    <dgm:cxn modelId="{FDADEB46-3904-4FD1-9817-BB2C2A792FC8}" type="presParOf" srcId="{98301309-8375-4DB7-9004-6592E7E2306D}" destId="{8359653B-7594-4710-A155-83FB5701F165}" srcOrd="1" destOrd="0" presId="urn:microsoft.com/office/officeart/2005/8/layout/orgChart1"/>
    <dgm:cxn modelId="{563C72FB-701C-454F-9F02-B4B1FA45E19D}" type="presParOf" srcId="{98301309-8375-4DB7-9004-6592E7E2306D}" destId="{A3913328-43AB-426C-857B-ADEDC249CE25}" srcOrd="2" destOrd="0" presId="urn:microsoft.com/office/officeart/2005/8/layout/orgChart1"/>
    <dgm:cxn modelId="{68B96B04-38EF-403A-ACAC-9A701B930E89}" type="presParOf" srcId="{E0562CFC-0672-4369-A21E-2CEAE5719ED1}" destId="{C8FC17AC-06DE-423B-984F-14B239A9423A}" srcOrd="2" destOrd="0" presId="urn:microsoft.com/office/officeart/2005/8/layout/orgChart1"/>
    <dgm:cxn modelId="{924589F9-8CFC-4978-9D69-B266CC8435F6}" type="presParOf" srcId="{E0562CFC-0672-4369-A21E-2CEAE5719ED1}" destId="{2733F070-13C0-4526-A031-F3E15A0B4A7A}" srcOrd="3" destOrd="0" presId="urn:microsoft.com/office/officeart/2005/8/layout/orgChart1"/>
    <dgm:cxn modelId="{1D4048A8-9F6C-4D11-ABDC-A0115F7D9315}" type="presParOf" srcId="{2733F070-13C0-4526-A031-F3E15A0B4A7A}" destId="{EAC11303-F132-4997-8E9A-32722DB721E0}" srcOrd="0" destOrd="0" presId="urn:microsoft.com/office/officeart/2005/8/layout/orgChart1"/>
    <dgm:cxn modelId="{60DC05A9-EAAA-44F9-83FB-BFDD779A01FB}" type="presParOf" srcId="{EAC11303-F132-4997-8E9A-32722DB721E0}" destId="{1921776C-41EF-472D-9131-90E27EBA45A4}" srcOrd="0" destOrd="0" presId="urn:microsoft.com/office/officeart/2005/8/layout/orgChart1"/>
    <dgm:cxn modelId="{9095110C-12E3-4600-8C49-8BC88F34C3AA}" type="presParOf" srcId="{EAC11303-F132-4997-8E9A-32722DB721E0}" destId="{8047EE38-08CD-4DDB-915D-A1415459CDC7}" srcOrd="1" destOrd="0" presId="urn:microsoft.com/office/officeart/2005/8/layout/orgChart1"/>
    <dgm:cxn modelId="{C6E94087-F26F-4521-99D9-7699A5680D5B}" type="presParOf" srcId="{2733F070-13C0-4526-A031-F3E15A0B4A7A}" destId="{66F2CAFB-D42F-4391-A994-C7003E6B5FF8}" srcOrd="1" destOrd="0" presId="urn:microsoft.com/office/officeart/2005/8/layout/orgChart1"/>
    <dgm:cxn modelId="{A911DD78-D1B7-4F3E-91B3-C11B2B8E7104}" type="presParOf" srcId="{2733F070-13C0-4526-A031-F3E15A0B4A7A}" destId="{A28CC488-54FE-4204-9BBE-9A5C68DF1B7E}" srcOrd="2" destOrd="0" presId="urn:microsoft.com/office/officeart/2005/8/layout/orgChart1"/>
    <dgm:cxn modelId="{10A83D5D-9F7A-4042-937D-A408A2B69F4B}" type="presParOf" srcId="{E0562CFC-0672-4369-A21E-2CEAE5719ED1}" destId="{40BD37D0-4A08-4661-8A02-8ADCF2ABF3D9}" srcOrd="4" destOrd="0" presId="urn:microsoft.com/office/officeart/2005/8/layout/orgChart1"/>
    <dgm:cxn modelId="{3A8D087D-649A-4D53-A3B0-D18114165867}" type="presParOf" srcId="{E0562CFC-0672-4369-A21E-2CEAE5719ED1}" destId="{C733633F-4EAE-4ADD-BEF7-9381A6DEAAE5}" srcOrd="5" destOrd="0" presId="urn:microsoft.com/office/officeart/2005/8/layout/orgChart1"/>
    <dgm:cxn modelId="{34302E18-9F9A-4049-B4A2-E135B87C4D9E}" type="presParOf" srcId="{C733633F-4EAE-4ADD-BEF7-9381A6DEAAE5}" destId="{B095E93A-E0CD-4F76-A18C-9A77E7B5F277}" srcOrd="0" destOrd="0" presId="urn:microsoft.com/office/officeart/2005/8/layout/orgChart1"/>
    <dgm:cxn modelId="{9622E009-6D71-46CE-9D44-E437834A5655}" type="presParOf" srcId="{B095E93A-E0CD-4F76-A18C-9A77E7B5F277}" destId="{456A6E58-8EB7-4976-B881-2AEAF4B8366B}" srcOrd="0" destOrd="0" presId="urn:microsoft.com/office/officeart/2005/8/layout/orgChart1"/>
    <dgm:cxn modelId="{A0A0E1BA-4BE9-4B46-BED4-9A4D5C312067}" type="presParOf" srcId="{B095E93A-E0CD-4F76-A18C-9A77E7B5F277}" destId="{60036519-5749-44FA-A781-49AFD4DACEAD}" srcOrd="1" destOrd="0" presId="urn:microsoft.com/office/officeart/2005/8/layout/orgChart1"/>
    <dgm:cxn modelId="{75CA0580-8D00-442C-925A-9C7B736E07AB}" type="presParOf" srcId="{C733633F-4EAE-4ADD-BEF7-9381A6DEAAE5}" destId="{81A0FF48-857D-4812-A7A7-DC59E465B5B8}" srcOrd="1" destOrd="0" presId="urn:microsoft.com/office/officeart/2005/8/layout/orgChart1"/>
    <dgm:cxn modelId="{5B48C281-47E4-44BA-A1AB-097BAD94FD45}" type="presParOf" srcId="{C733633F-4EAE-4ADD-BEF7-9381A6DEAAE5}" destId="{7F349A49-F118-413E-BEB4-2D9A2D595DBB}" srcOrd="2" destOrd="0" presId="urn:microsoft.com/office/officeart/2005/8/layout/orgChart1"/>
    <dgm:cxn modelId="{87D4D039-A3FB-4BA4-8F96-45E8AE96D7AA}" type="presParOf" srcId="{E0562CFC-0672-4369-A21E-2CEAE5719ED1}" destId="{572F8BBB-E899-45FA-9B1E-55D7F6BE63A2}" srcOrd="6" destOrd="0" presId="urn:microsoft.com/office/officeart/2005/8/layout/orgChart1"/>
    <dgm:cxn modelId="{668BF7B0-4EAB-4FFC-BB73-981213F7AEA9}" type="presParOf" srcId="{E0562CFC-0672-4369-A21E-2CEAE5719ED1}" destId="{C95557CC-1930-4FF8-9B4B-4654B2F4C264}" srcOrd="7" destOrd="0" presId="urn:microsoft.com/office/officeart/2005/8/layout/orgChart1"/>
    <dgm:cxn modelId="{CD8472FE-61E0-4D6E-A431-E158ED8283B7}" type="presParOf" srcId="{C95557CC-1930-4FF8-9B4B-4654B2F4C264}" destId="{067E305D-FB1B-498B-AFBB-5D1DD87CD8E5}" srcOrd="0" destOrd="0" presId="urn:microsoft.com/office/officeart/2005/8/layout/orgChart1"/>
    <dgm:cxn modelId="{16135D5D-2CEF-4502-8CDF-B11A451D6991}" type="presParOf" srcId="{067E305D-FB1B-498B-AFBB-5D1DD87CD8E5}" destId="{2C048929-6642-41F2-B760-9B92CBA46B68}" srcOrd="0" destOrd="0" presId="urn:microsoft.com/office/officeart/2005/8/layout/orgChart1"/>
    <dgm:cxn modelId="{516A39C4-3B66-44D6-AE33-6FEB9D11EA5A}" type="presParOf" srcId="{067E305D-FB1B-498B-AFBB-5D1DD87CD8E5}" destId="{4E351D68-5AEA-4D66-88B3-C9183F5B9294}" srcOrd="1" destOrd="0" presId="urn:microsoft.com/office/officeart/2005/8/layout/orgChart1"/>
    <dgm:cxn modelId="{80ADFABA-66B4-43B8-B74C-9CDE3D556A53}" type="presParOf" srcId="{C95557CC-1930-4FF8-9B4B-4654B2F4C264}" destId="{E046889E-91AF-4C3A-8DC3-07D6B4D04B44}" srcOrd="1" destOrd="0" presId="urn:microsoft.com/office/officeart/2005/8/layout/orgChart1"/>
    <dgm:cxn modelId="{E30DF8E7-D3C3-4DA4-9CCF-75C4536DBF1E}" type="presParOf" srcId="{C95557CC-1930-4FF8-9B4B-4654B2F4C264}" destId="{2B2AD7A7-350D-47C3-940B-90E362E5126D}" srcOrd="2" destOrd="0" presId="urn:microsoft.com/office/officeart/2005/8/layout/orgChart1"/>
    <dgm:cxn modelId="{E1FF2ADD-DBE7-4452-8F1E-E092D896213E}" type="presParOf" srcId="{E0562CFC-0672-4369-A21E-2CEAE5719ED1}" destId="{916C0221-60E9-42CD-85C9-9055BF5B85FF}" srcOrd="8" destOrd="0" presId="urn:microsoft.com/office/officeart/2005/8/layout/orgChart1"/>
    <dgm:cxn modelId="{B8643CA7-0DA5-44FE-B919-9293775C8D55}" type="presParOf" srcId="{E0562CFC-0672-4369-A21E-2CEAE5719ED1}" destId="{12382ABD-6070-410A-B70B-A5C6BC835961}" srcOrd="9" destOrd="0" presId="urn:microsoft.com/office/officeart/2005/8/layout/orgChart1"/>
    <dgm:cxn modelId="{BDD74C3B-6EF5-4D3F-9F7E-387B124F953B}" type="presParOf" srcId="{12382ABD-6070-410A-B70B-A5C6BC835961}" destId="{683A4DC1-6EEC-43F1-8A99-197FACC1EA83}" srcOrd="0" destOrd="0" presId="urn:microsoft.com/office/officeart/2005/8/layout/orgChart1"/>
    <dgm:cxn modelId="{316C5187-EB25-4F08-916B-4627AF10BFF7}" type="presParOf" srcId="{683A4DC1-6EEC-43F1-8A99-197FACC1EA83}" destId="{FD4FD7BB-B994-4B0A-9591-3E9ACD76CCF6}" srcOrd="0" destOrd="0" presId="urn:microsoft.com/office/officeart/2005/8/layout/orgChart1"/>
    <dgm:cxn modelId="{1FC51072-BD21-4238-8B98-901E9D64E7F8}" type="presParOf" srcId="{683A4DC1-6EEC-43F1-8A99-197FACC1EA83}" destId="{7F447230-6ADF-4263-B722-B1C6F58D39FB}" srcOrd="1" destOrd="0" presId="urn:microsoft.com/office/officeart/2005/8/layout/orgChart1"/>
    <dgm:cxn modelId="{D01837AB-35B1-4EE0-84D6-0A4430248A4B}" type="presParOf" srcId="{12382ABD-6070-410A-B70B-A5C6BC835961}" destId="{E88045DD-DCC2-45F8-A69D-93AF495FA720}" srcOrd="1" destOrd="0" presId="urn:microsoft.com/office/officeart/2005/8/layout/orgChart1"/>
    <dgm:cxn modelId="{4676C309-4E47-4E50-9E47-35FC5D25198E}" type="presParOf" srcId="{12382ABD-6070-410A-B70B-A5C6BC835961}" destId="{A212B560-7DF8-4A73-8B33-FD007338F882}" srcOrd="2" destOrd="0" presId="urn:microsoft.com/office/officeart/2005/8/layout/orgChart1"/>
    <dgm:cxn modelId="{14468AC3-D973-4DE7-A6C1-37373E2E7F44}" type="presParOf" srcId="{7B429565-87A6-4344-A6B5-82D1CBE7C96A}" destId="{1FB63EEA-ED6A-484F-AF26-D29E1499F96C}" srcOrd="2" destOrd="0" presId="urn:microsoft.com/office/officeart/2005/8/layout/orgChart1"/>
    <dgm:cxn modelId="{BEC2C788-034B-4A54-BA1C-B2CC33E0D7F2}" type="presParOf" srcId="{1FB63EEA-ED6A-484F-AF26-D29E1499F96C}" destId="{F02C47F5-63D7-42B7-BAA2-D7349715C57E}" srcOrd="0" destOrd="0" presId="urn:microsoft.com/office/officeart/2005/8/layout/orgChart1"/>
    <dgm:cxn modelId="{BC00D939-7473-470E-9036-6E961AF8ECE2}" type="presParOf" srcId="{1FB63EEA-ED6A-484F-AF26-D29E1499F96C}" destId="{A660862A-38FB-4F32-B6FB-E55485DF8CF8}" srcOrd="1" destOrd="0" presId="urn:microsoft.com/office/officeart/2005/8/layout/orgChart1"/>
    <dgm:cxn modelId="{363F1D56-E1C5-4E05-B5FB-DB28697AEE22}" type="presParOf" srcId="{A660862A-38FB-4F32-B6FB-E55485DF8CF8}" destId="{E987598E-792C-4F7D-8BE8-0F98EE1E92D4}" srcOrd="0" destOrd="0" presId="urn:microsoft.com/office/officeart/2005/8/layout/orgChart1"/>
    <dgm:cxn modelId="{6AFCF426-5C34-4F13-964A-C27C26094349}" type="presParOf" srcId="{E987598E-792C-4F7D-8BE8-0F98EE1E92D4}" destId="{E02DC2AC-8902-4174-ADF7-49CE5D395A10}" srcOrd="0" destOrd="0" presId="urn:microsoft.com/office/officeart/2005/8/layout/orgChart1"/>
    <dgm:cxn modelId="{BC62828E-F2DD-4BC5-B71C-97D38EBCD2E0}" type="presParOf" srcId="{E987598E-792C-4F7D-8BE8-0F98EE1E92D4}" destId="{0B293BBC-23E1-4FEC-B6CE-CF87A939D1E2}" srcOrd="1" destOrd="0" presId="urn:microsoft.com/office/officeart/2005/8/layout/orgChart1"/>
    <dgm:cxn modelId="{2D3D27D0-025F-4DC9-B9D0-72123FA57F84}" type="presParOf" srcId="{A660862A-38FB-4F32-B6FB-E55485DF8CF8}" destId="{D35696A0-78AC-47DE-88A8-DBEE96F210F6}" srcOrd="1" destOrd="0" presId="urn:microsoft.com/office/officeart/2005/8/layout/orgChart1"/>
    <dgm:cxn modelId="{8A78FB3C-7166-4924-828B-72D440A7F771}" type="presParOf" srcId="{A660862A-38FB-4F32-B6FB-E55485DF8CF8}" destId="{ACBF076B-8B98-47EB-ABD8-A2A68CF2ECDA}" srcOrd="2" destOrd="0" presId="urn:microsoft.com/office/officeart/2005/8/layout/orgChar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30E81A-07BB-426C-A961-D259B6A79AC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7FA717C-0E08-496A-ADC4-B8EA3098E0BE}">
      <dgm:prSet/>
      <dgm:spPr>
        <a:solidFill>
          <a:srgbClr val="7E9DEA"/>
        </a:solidFill>
        <a:scene3d>
          <a:camera prst="orthographicFront"/>
          <a:lightRig rig="threePt" dir="t"/>
        </a:scene3d>
        <a:sp3d>
          <a:bevelT/>
        </a:sp3d>
      </dgm:spPr>
      <dgm:t>
        <a:bodyPr/>
        <a:lstStyle/>
        <a:p>
          <a:pPr algn="ctr"/>
          <a:r>
            <a:rPr lang="en-US" b="1"/>
            <a:t>Professional Provider Etiquette</a:t>
          </a:r>
        </a:p>
      </dgm:t>
    </dgm:pt>
    <dgm:pt modelId="{32619FFA-55CC-420B-B65D-D154EC132841}" type="parTrans" cxnId="{53D3825E-4FC2-411C-8D0E-217EFEDADABC}">
      <dgm:prSet/>
      <dgm:spPr/>
      <dgm:t>
        <a:bodyPr/>
        <a:lstStyle/>
        <a:p>
          <a:endParaRPr lang="en-US"/>
        </a:p>
      </dgm:t>
    </dgm:pt>
    <dgm:pt modelId="{4C9D54AE-5ABF-4874-972B-5EEC05B1834F}" type="sibTrans" cxnId="{53D3825E-4FC2-411C-8D0E-217EFEDADABC}">
      <dgm:prSet/>
      <dgm:spPr/>
      <dgm:t>
        <a:bodyPr/>
        <a:lstStyle/>
        <a:p>
          <a:endParaRPr lang="en-US"/>
        </a:p>
      </dgm:t>
    </dgm:pt>
    <dgm:pt modelId="{BCA2F170-7623-43C1-97E3-7F3F33DFC9A5}">
      <dgm:prSet/>
      <dgm:spPr>
        <a:solidFill>
          <a:srgbClr val="7E9DEA"/>
        </a:solidFill>
        <a:scene3d>
          <a:camera prst="orthographicFront"/>
          <a:lightRig rig="threePt" dir="t"/>
        </a:scene3d>
        <a:sp3d>
          <a:bevelT/>
        </a:sp3d>
      </dgm:spPr>
      <dgm:t>
        <a:bodyPr/>
        <a:lstStyle/>
        <a:p>
          <a:pPr algn="ctr"/>
          <a:r>
            <a:rPr lang="en-US" b="1"/>
            <a:t>Quality Management</a:t>
          </a:r>
        </a:p>
      </dgm:t>
    </dgm:pt>
    <dgm:pt modelId="{74D7B3BC-A56A-478B-A930-86FE588DDF34}" type="parTrans" cxnId="{70719068-DD66-49E0-ABD8-73464188A9C0}">
      <dgm:prSet/>
      <dgm:spPr/>
      <dgm:t>
        <a:bodyPr/>
        <a:lstStyle/>
        <a:p>
          <a:endParaRPr lang="en-US"/>
        </a:p>
      </dgm:t>
    </dgm:pt>
    <dgm:pt modelId="{9F6465A0-DB0A-48F9-895B-6D9A3A498D03}" type="sibTrans" cxnId="{70719068-DD66-49E0-ABD8-73464188A9C0}">
      <dgm:prSet/>
      <dgm:spPr/>
      <dgm:t>
        <a:bodyPr/>
        <a:lstStyle/>
        <a:p>
          <a:endParaRPr lang="en-US"/>
        </a:p>
      </dgm:t>
    </dgm:pt>
    <dgm:pt modelId="{4884659C-F1E4-4A2C-B3BC-5D90C7DBC0B0}">
      <dgm:prSet/>
      <dgm:spPr>
        <a:solidFill>
          <a:srgbClr val="7E9DEA"/>
        </a:solidFill>
        <a:scene3d>
          <a:camera prst="orthographicFront"/>
          <a:lightRig rig="threePt" dir="t"/>
        </a:scene3d>
        <a:sp3d>
          <a:bevelT/>
        </a:sp3d>
      </dgm:spPr>
      <dgm:t>
        <a:bodyPr/>
        <a:lstStyle/>
        <a:p>
          <a:pPr algn="ctr"/>
          <a:r>
            <a:rPr lang="en-US" b="1"/>
            <a:t>Staying Informed</a:t>
          </a:r>
        </a:p>
      </dgm:t>
    </dgm:pt>
    <dgm:pt modelId="{B4D44A37-EB2C-4F11-9FCD-08952AC6E187}" type="parTrans" cxnId="{9B165A30-42CE-4EB6-AFD6-25FCDCD003C6}">
      <dgm:prSet/>
      <dgm:spPr/>
      <dgm:t>
        <a:bodyPr/>
        <a:lstStyle/>
        <a:p>
          <a:endParaRPr lang="en-US"/>
        </a:p>
      </dgm:t>
    </dgm:pt>
    <dgm:pt modelId="{882A1EC6-19DA-409A-955B-B482234BE52E}" type="sibTrans" cxnId="{9B165A30-42CE-4EB6-AFD6-25FCDCD003C6}">
      <dgm:prSet/>
      <dgm:spPr/>
      <dgm:t>
        <a:bodyPr/>
        <a:lstStyle/>
        <a:p>
          <a:endParaRPr lang="en-US"/>
        </a:p>
      </dgm:t>
    </dgm:pt>
    <dgm:pt modelId="{8ED77FFA-406C-406C-AA1B-523FEE6409D6}">
      <dgm:prSet/>
      <dgm:spPr>
        <a:solidFill>
          <a:srgbClr val="7E9DEA"/>
        </a:solidFill>
        <a:scene3d>
          <a:camera prst="orthographicFront"/>
          <a:lightRig rig="threePt" dir="t"/>
        </a:scene3d>
        <a:sp3d>
          <a:bevelT/>
        </a:sp3d>
      </dgm:spPr>
      <dgm:t>
        <a:bodyPr/>
        <a:lstStyle/>
        <a:p>
          <a:pPr algn="ctr"/>
          <a:r>
            <a:rPr lang="en-US" b="1"/>
            <a:t>Contact Information</a:t>
          </a:r>
        </a:p>
      </dgm:t>
    </dgm:pt>
    <dgm:pt modelId="{F62A1E21-DAA2-4A2F-8C08-CFC6341D737E}" type="parTrans" cxnId="{6E8C7159-3EC6-4A38-A6A7-3D577D840504}">
      <dgm:prSet/>
      <dgm:spPr/>
      <dgm:t>
        <a:bodyPr/>
        <a:lstStyle/>
        <a:p>
          <a:endParaRPr lang="en-US"/>
        </a:p>
      </dgm:t>
    </dgm:pt>
    <dgm:pt modelId="{36A04A78-2CBC-42B8-BF0E-419B3B8D6101}" type="sibTrans" cxnId="{6E8C7159-3EC6-4A38-A6A7-3D577D840504}">
      <dgm:prSet/>
      <dgm:spPr/>
      <dgm:t>
        <a:bodyPr/>
        <a:lstStyle/>
        <a:p>
          <a:endParaRPr lang="en-US"/>
        </a:p>
      </dgm:t>
    </dgm:pt>
    <dgm:pt modelId="{E2C8FBD7-A849-4098-8165-E165D8B3996B}" type="pres">
      <dgm:prSet presAssocID="{4830E81A-07BB-426C-A961-D259B6A79ACB}" presName="linear" presStyleCnt="0">
        <dgm:presLayoutVars>
          <dgm:dir/>
          <dgm:animLvl val="lvl"/>
          <dgm:resizeHandles val="exact"/>
        </dgm:presLayoutVars>
      </dgm:prSet>
      <dgm:spPr/>
    </dgm:pt>
    <dgm:pt modelId="{4849BAC8-02D4-4A05-B142-6D7623FD874E}" type="pres">
      <dgm:prSet presAssocID="{C7FA717C-0E08-496A-ADC4-B8EA3098E0BE}" presName="parentLin" presStyleCnt="0"/>
      <dgm:spPr/>
    </dgm:pt>
    <dgm:pt modelId="{B4732C6E-1301-4F28-818C-DD7A4B03DDB1}" type="pres">
      <dgm:prSet presAssocID="{C7FA717C-0E08-496A-ADC4-B8EA3098E0BE}" presName="parentLeftMargin" presStyleLbl="node1" presStyleIdx="0" presStyleCnt="4"/>
      <dgm:spPr/>
    </dgm:pt>
    <dgm:pt modelId="{8DC2C975-037A-4BA4-94EC-EFEE9C7992E2}" type="pres">
      <dgm:prSet presAssocID="{C7FA717C-0E08-496A-ADC4-B8EA3098E0BE}" presName="parentText" presStyleLbl="node1" presStyleIdx="0" presStyleCnt="4" custScaleX="97365" custLinFactX="5034" custLinFactNeighborX="100000" custLinFactNeighborY="14057">
        <dgm:presLayoutVars>
          <dgm:chMax val="0"/>
          <dgm:bulletEnabled val="1"/>
        </dgm:presLayoutVars>
      </dgm:prSet>
      <dgm:spPr/>
    </dgm:pt>
    <dgm:pt modelId="{263BDA77-9DD6-4C69-8B13-3821E136597D}" type="pres">
      <dgm:prSet presAssocID="{C7FA717C-0E08-496A-ADC4-B8EA3098E0BE}" presName="negativeSpace" presStyleCnt="0"/>
      <dgm:spPr/>
    </dgm:pt>
    <dgm:pt modelId="{1AF0ABD0-7B0C-4393-ADEA-FA9C8CA359EE}" type="pres">
      <dgm:prSet presAssocID="{C7FA717C-0E08-496A-ADC4-B8EA3098E0BE}" presName="childText" presStyleLbl="conFgAcc1" presStyleIdx="0" presStyleCnt="4">
        <dgm:presLayoutVars>
          <dgm:bulletEnabled val="1"/>
        </dgm:presLayoutVars>
      </dgm:prSet>
      <dgm:spPr>
        <a:ln>
          <a:solidFill>
            <a:schemeClr val="tx2">
              <a:lumMod val="75000"/>
              <a:lumOff val="25000"/>
            </a:schemeClr>
          </a:solidFill>
        </a:ln>
      </dgm:spPr>
    </dgm:pt>
    <dgm:pt modelId="{FF6D2AE5-25B8-489C-92BF-BBD356E6688C}" type="pres">
      <dgm:prSet presAssocID="{4C9D54AE-5ABF-4874-972B-5EEC05B1834F}" presName="spaceBetweenRectangles" presStyleCnt="0"/>
      <dgm:spPr/>
    </dgm:pt>
    <dgm:pt modelId="{C7E7FB83-5D87-46C4-89B5-1572281C37C4}" type="pres">
      <dgm:prSet presAssocID="{BCA2F170-7623-43C1-97E3-7F3F33DFC9A5}" presName="parentLin" presStyleCnt="0"/>
      <dgm:spPr/>
    </dgm:pt>
    <dgm:pt modelId="{56809D35-3455-4348-B2A5-2B68FFBEC900}" type="pres">
      <dgm:prSet presAssocID="{BCA2F170-7623-43C1-97E3-7F3F33DFC9A5}" presName="parentLeftMargin" presStyleLbl="node1" presStyleIdx="0" presStyleCnt="4"/>
      <dgm:spPr/>
    </dgm:pt>
    <dgm:pt modelId="{2CBCF464-5150-4DBC-8B29-57D11283C08B}" type="pres">
      <dgm:prSet presAssocID="{BCA2F170-7623-43C1-97E3-7F3F33DFC9A5}" presName="parentText" presStyleLbl="node1" presStyleIdx="1" presStyleCnt="4" custScaleX="97611" custLinFactX="5157" custLinFactNeighborX="100000" custLinFactNeighborY="-6390">
        <dgm:presLayoutVars>
          <dgm:chMax val="0"/>
          <dgm:bulletEnabled val="1"/>
        </dgm:presLayoutVars>
      </dgm:prSet>
      <dgm:spPr/>
    </dgm:pt>
    <dgm:pt modelId="{94F2EB8B-30C1-4F5B-9152-222F6A2DC34D}" type="pres">
      <dgm:prSet presAssocID="{BCA2F170-7623-43C1-97E3-7F3F33DFC9A5}" presName="negativeSpace" presStyleCnt="0"/>
      <dgm:spPr/>
    </dgm:pt>
    <dgm:pt modelId="{BF659D69-6B07-4CFF-B349-8573FB0AD8C2}" type="pres">
      <dgm:prSet presAssocID="{BCA2F170-7623-43C1-97E3-7F3F33DFC9A5}" presName="childText" presStyleLbl="conFgAcc1" presStyleIdx="1" presStyleCnt="4">
        <dgm:presLayoutVars>
          <dgm:bulletEnabled val="1"/>
        </dgm:presLayoutVars>
      </dgm:prSet>
      <dgm:spPr>
        <a:ln>
          <a:solidFill>
            <a:schemeClr val="tx2">
              <a:lumMod val="75000"/>
              <a:lumOff val="25000"/>
            </a:schemeClr>
          </a:solidFill>
        </a:ln>
      </dgm:spPr>
    </dgm:pt>
    <dgm:pt modelId="{FC0D7853-E9C8-4F93-B8A3-1BD1851F29F5}" type="pres">
      <dgm:prSet presAssocID="{9F6465A0-DB0A-48F9-895B-6D9A3A498D03}" presName="spaceBetweenRectangles" presStyleCnt="0"/>
      <dgm:spPr/>
    </dgm:pt>
    <dgm:pt modelId="{28341D3C-E63F-4BEF-BAA7-D9787F241DBA}" type="pres">
      <dgm:prSet presAssocID="{4884659C-F1E4-4A2C-B3BC-5D90C7DBC0B0}" presName="parentLin" presStyleCnt="0"/>
      <dgm:spPr/>
    </dgm:pt>
    <dgm:pt modelId="{7F9B003E-9619-4263-A99E-248A9F615589}" type="pres">
      <dgm:prSet presAssocID="{4884659C-F1E4-4A2C-B3BC-5D90C7DBC0B0}" presName="parentLeftMargin" presStyleLbl="node1" presStyleIdx="1" presStyleCnt="4"/>
      <dgm:spPr/>
    </dgm:pt>
    <dgm:pt modelId="{D5FA5800-DB19-4E79-AFBD-0CF4E43F7E98}" type="pres">
      <dgm:prSet presAssocID="{4884659C-F1E4-4A2C-B3BC-5D90C7DBC0B0}" presName="parentText" presStyleLbl="node1" presStyleIdx="2" presStyleCnt="4" custScaleX="97859" custLinFactX="5156" custLinFactNeighborX="100000" custLinFactNeighborY="2556">
        <dgm:presLayoutVars>
          <dgm:chMax val="0"/>
          <dgm:bulletEnabled val="1"/>
        </dgm:presLayoutVars>
      </dgm:prSet>
      <dgm:spPr/>
    </dgm:pt>
    <dgm:pt modelId="{C83EF87D-9004-423B-88BF-C7F5E2CC314A}" type="pres">
      <dgm:prSet presAssocID="{4884659C-F1E4-4A2C-B3BC-5D90C7DBC0B0}" presName="negativeSpace" presStyleCnt="0"/>
      <dgm:spPr/>
    </dgm:pt>
    <dgm:pt modelId="{CF6C6599-EE36-4A00-B9D6-ACD91E066A5D}" type="pres">
      <dgm:prSet presAssocID="{4884659C-F1E4-4A2C-B3BC-5D90C7DBC0B0}" presName="childText" presStyleLbl="conFgAcc1" presStyleIdx="2" presStyleCnt="4">
        <dgm:presLayoutVars>
          <dgm:bulletEnabled val="1"/>
        </dgm:presLayoutVars>
      </dgm:prSet>
      <dgm:spPr>
        <a:ln>
          <a:solidFill>
            <a:schemeClr val="tx2">
              <a:lumMod val="75000"/>
              <a:lumOff val="25000"/>
            </a:schemeClr>
          </a:solidFill>
        </a:ln>
      </dgm:spPr>
    </dgm:pt>
    <dgm:pt modelId="{E9B82DAD-0357-470E-B3DC-4CF02299C703}" type="pres">
      <dgm:prSet presAssocID="{882A1EC6-19DA-409A-955B-B482234BE52E}" presName="spaceBetweenRectangles" presStyleCnt="0"/>
      <dgm:spPr/>
    </dgm:pt>
    <dgm:pt modelId="{4614920D-5C2A-4924-B9BC-7798E27AE674}" type="pres">
      <dgm:prSet presAssocID="{8ED77FFA-406C-406C-AA1B-523FEE6409D6}" presName="parentLin" presStyleCnt="0"/>
      <dgm:spPr/>
    </dgm:pt>
    <dgm:pt modelId="{F321A93F-747C-4F77-BAA2-E4AFDB7D9525}" type="pres">
      <dgm:prSet presAssocID="{8ED77FFA-406C-406C-AA1B-523FEE6409D6}" presName="parentLeftMargin" presStyleLbl="node1" presStyleIdx="2" presStyleCnt="4"/>
      <dgm:spPr/>
    </dgm:pt>
    <dgm:pt modelId="{C0E3FA03-9895-4C13-82C5-059F7D87A026}" type="pres">
      <dgm:prSet presAssocID="{8ED77FFA-406C-406C-AA1B-523FEE6409D6}" presName="parentText" presStyleLbl="node1" presStyleIdx="3" presStyleCnt="4" custScaleX="97206" custLinFactX="5771" custLinFactNeighborX="100000" custLinFactNeighborY="2556">
        <dgm:presLayoutVars>
          <dgm:chMax val="0"/>
          <dgm:bulletEnabled val="1"/>
        </dgm:presLayoutVars>
      </dgm:prSet>
      <dgm:spPr/>
    </dgm:pt>
    <dgm:pt modelId="{570C37E2-B23F-4F4E-964A-192F8D8CA80F}" type="pres">
      <dgm:prSet presAssocID="{8ED77FFA-406C-406C-AA1B-523FEE6409D6}" presName="negativeSpace" presStyleCnt="0"/>
      <dgm:spPr/>
    </dgm:pt>
    <dgm:pt modelId="{CC0E0F65-F36E-4435-9B70-C1F048436CBB}" type="pres">
      <dgm:prSet presAssocID="{8ED77FFA-406C-406C-AA1B-523FEE6409D6}" presName="childText" presStyleLbl="conFgAcc1" presStyleIdx="3" presStyleCnt="4">
        <dgm:presLayoutVars>
          <dgm:bulletEnabled val="1"/>
        </dgm:presLayoutVars>
      </dgm:prSet>
      <dgm:spPr>
        <a:ln>
          <a:solidFill>
            <a:schemeClr val="tx2">
              <a:lumMod val="75000"/>
              <a:lumOff val="25000"/>
            </a:schemeClr>
          </a:solidFill>
        </a:ln>
      </dgm:spPr>
    </dgm:pt>
  </dgm:ptLst>
  <dgm:cxnLst>
    <dgm:cxn modelId="{CBE46427-4CD9-4E65-9C19-8AC21410A88C}" type="presOf" srcId="{BCA2F170-7623-43C1-97E3-7F3F33DFC9A5}" destId="{2CBCF464-5150-4DBC-8B29-57D11283C08B}" srcOrd="1" destOrd="0" presId="urn:microsoft.com/office/officeart/2005/8/layout/list1"/>
    <dgm:cxn modelId="{9B165A30-42CE-4EB6-AFD6-25FCDCD003C6}" srcId="{4830E81A-07BB-426C-A961-D259B6A79ACB}" destId="{4884659C-F1E4-4A2C-B3BC-5D90C7DBC0B0}" srcOrd="2" destOrd="0" parTransId="{B4D44A37-EB2C-4F11-9FCD-08952AC6E187}" sibTransId="{882A1EC6-19DA-409A-955B-B482234BE52E}"/>
    <dgm:cxn modelId="{A1EF355B-E8F7-4C1B-96A3-863958BD4523}" type="presOf" srcId="{4830E81A-07BB-426C-A961-D259B6A79ACB}" destId="{E2C8FBD7-A849-4098-8165-E165D8B3996B}" srcOrd="0" destOrd="0" presId="urn:microsoft.com/office/officeart/2005/8/layout/list1"/>
    <dgm:cxn modelId="{53D3825E-4FC2-411C-8D0E-217EFEDADABC}" srcId="{4830E81A-07BB-426C-A961-D259B6A79ACB}" destId="{C7FA717C-0E08-496A-ADC4-B8EA3098E0BE}" srcOrd="0" destOrd="0" parTransId="{32619FFA-55CC-420B-B65D-D154EC132841}" sibTransId="{4C9D54AE-5ABF-4874-972B-5EEC05B1834F}"/>
    <dgm:cxn modelId="{70719068-DD66-49E0-ABD8-73464188A9C0}" srcId="{4830E81A-07BB-426C-A961-D259B6A79ACB}" destId="{BCA2F170-7623-43C1-97E3-7F3F33DFC9A5}" srcOrd="1" destOrd="0" parTransId="{74D7B3BC-A56A-478B-A930-86FE588DDF34}" sibTransId="{9F6465A0-DB0A-48F9-895B-6D9A3A498D03}"/>
    <dgm:cxn modelId="{E19C9C72-23EF-4C18-9B5C-E3D358DEF762}" type="presOf" srcId="{C7FA717C-0E08-496A-ADC4-B8EA3098E0BE}" destId="{8DC2C975-037A-4BA4-94EC-EFEE9C7992E2}" srcOrd="1" destOrd="0" presId="urn:microsoft.com/office/officeart/2005/8/layout/list1"/>
    <dgm:cxn modelId="{4FFF6076-BA22-43F5-8E2E-91958AB5331A}" type="presOf" srcId="{C7FA717C-0E08-496A-ADC4-B8EA3098E0BE}" destId="{B4732C6E-1301-4F28-818C-DD7A4B03DDB1}" srcOrd="0" destOrd="0" presId="urn:microsoft.com/office/officeart/2005/8/layout/list1"/>
    <dgm:cxn modelId="{E7C4C957-4AAC-432F-9B7B-5B3638AB4012}" type="presOf" srcId="{8ED77FFA-406C-406C-AA1B-523FEE6409D6}" destId="{C0E3FA03-9895-4C13-82C5-059F7D87A026}" srcOrd="1" destOrd="0" presId="urn:microsoft.com/office/officeart/2005/8/layout/list1"/>
    <dgm:cxn modelId="{6E8C7159-3EC6-4A38-A6A7-3D577D840504}" srcId="{4830E81A-07BB-426C-A961-D259B6A79ACB}" destId="{8ED77FFA-406C-406C-AA1B-523FEE6409D6}" srcOrd="3" destOrd="0" parTransId="{F62A1E21-DAA2-4A2F-8C08-CFC6341D737E}" sibTransId="{36A04A78-2CBC-42B8-BF0E-419B3B8D6101}"/>
    <dgm:cxn modelId="{AF0A918F-94BD-4357-B536-C6B93C016406}" type="presOf" srcId="{8ED77FFA-406C-406C-AA1B-523FEE6409D6}" destId="{F321A93F-747C-4F77-BAA2-E4AFDB7D9525}" srcOrd="0" destOrd="0" presId="urn:microsoft.com/office/officeart/2005/8/layout/list1"/>
    <dgm:cxn modelId="{F5F8B09B-1A37-4856-BDA3-53B13C464DE9}" type="presOf" srcId="{BCA2F170-7623-43C1-97E3-7F3F33DFC9A5}" destId="{56809D35-3455-4348-B2A5-2B68FFBEC900}" srcOrd="0" destOrd="0" presId="urn:microsoft.com/office/officeart/2005/8/layout/list1"/>
    <dgm:cxn modelId="{EABD589E-32A9-45E2-965B-1AF69BB1CFD0}" type="presOf" srcId="{4884659C-F1E4-4A2C-B3BC-5D90C7DBC0B0}" destId="{7F9B003E-9619-4263-A99E-248A9F615589}" srcOrd="0" destOrd="0" presId="urn:microsoft.com/office/officeart/2005/8/layout/list1"/>
    <dgm:cxn modelId="{B2400ECC-3F7C-4B76-BF14-A1BF570D1D79}" type="presOf" srcId="{4884659C-F1E4-4A2C-B3BC-5D90C7DBC0B0}" destId="{D5FA5800-DB19-4E79-AFBD-0CF4E43F7E98}" srcOrd="1" destOrd="0" presId="urn:microsoft.com/office/officeart/2005/8/layout/list1"/>
    <dgm:cxn modelId="{880214BC-3307-4F4A-AAE2-5D091C58E4E2}" type="presParOf" srcId="{E2C8FBD7-A849-4098-8165-E165D8B3996B}" destId="{4849BAC8-02D4-4A05-B142-6D7623FD874E}" srcOrd="0" destOrd="0" presId="urn:microsoft.com/office/officeart/2005/8/layout/list1"/>
    <dgm:cxn modelId="{0122FCF2-865B-424E-8E42-CCDC47CE3A28}" type="presParOf" srcId="{4849BAC8-02D4-4A05-B142-6D7623FD874E}" destId="{B4732C6E-1301-4F28-818C-DD7A4B03DDB1}" srcOrd="0" destOrd="0" presId="urn:microsoft.com/office/officeart/2005/8/layout/list1"/>
    <dgm:cxn modelId="{547E9643-3CA9-4798-BB4F-6CA010CC29F9}" type="presParOf" srcId="{4849BAC8-02D4-4A05-B142-6D7623FD874E}" destId="{8DC2C975-037A-4BA4-94EC-EFEE9C7992E2}" srcOrd="1" destOrd="0" presId="urn:microsoft.com/office/officeart/2005/8/layout/list1"/>
    <dgm:cxn modelId="{4AE65518-9D7D-4D82-A112-7DB01663DEEF}" type="presParOf" srcId="{E2C8FBD7-A849-4098-8165-E165D8B3996B}" destId="{263BDA77-9DD6-4C69-8B13-3821E136597D}" srcOrd="1" destOrd="0" presId="urn:microsoft.com/office/officeart/2005/8/layout/list1"/>
    <dgm:cxn modelId="{90573265-9F95-46C5-A6CF-08EAC6F9C1A5}" type="presParOf" srcId="{E2C8FBD7-A849-4098-8165-E165D8B3996B}" destId="{1AF0ABD0-7B0C-4393-ADEA-FA9C8CA359EE}" srcOrd="2" destOrd="0" presId="urn:microsoft.com/office/officeart/2005/8/layout/list1"/>
    <dgm:cxn modelId="{624D9B5D-1E7B-479B-A66C-AE0EAF9346F0}" type="presParOf" srcId="{E2C8FBD7-A849-4098-8165-E165D8B3996B}" destId="{FF6D2AE5-25B8-489C-92BF-BBD356E6688C}" srcOrd="3" destOrd="0" presId="urn:microsoft.com/office/officeart/2005/8/layout/list1"/>
    <dgm:cxn modelId="{4628C908-2DD3-4DEC-9C07-51F73EDCF203}" type="presParOf" srcId="{E2C8FBD7-A849-4098-8165-E165D8B3996B}" destId="{C7E7FB83-5D87-46C4-89B5-1572281C37C4}" srcOrd="4" destOrd="0" presId="urn:microsoft.com/office/officeart/2005/8/layout/list1"/>
    <dgm:cxn modelId="{2257DE55-9D0C-47E5-ACC2-4D4DC8BBF04F}" type="presParOf" srcId="{C7E7FB83-5D87-46C4-89B5-1572281C37C4}" destId="{56809D35-3455-4348-B2A5-2B68FFBEC900}" srcOrd="0" destOrd="0" presId="urn:microsoft.com/office/officeart/2005/8/layout/list1"/>
    <dgm:cxn modelId="{2646A820-098F-4417-A070-7A49D2157B43}" type="presParOf" srcId="{C7E7FB83-5D87-46C4-89B5-1572281C37C4}" destId="{2CBCF464-5150-4DBC-8B29-57D11283C08B}" srcOrd="1" destOrd="0" presId="urn:microsoft.com/office/officeart/2005/8/layout/list1"/>
    <dgm:cxn modelId="{5C42F214-7062-4811-AC80-AAB77D7AC839}" type="presParOf" srcId="{E2C8FBD7-A849-4098-8165-E165D8B3996B}" destId="{94F2EB8B-30C1-4F5B-9152-222F6A2DC34D}" srcOrd="5" destOrd="0" presId="urn:microsoft.com/office/officeart/2005/8/layout/list1"/>
    <dgm:cxn modelId="{4C8E1ED9-FF46-4FE4-9CD6-7F9C091F2FF7}" type="presParOf" srcId="{E2C8FBD7-A849-4098-8165-E165D8B3996B}" destId="{BF659D69-6B07-4CFF-B349-8573FB0AD8C2}" srcOrd="6" destOrd="0" presId="urn:microsoft.com/office/officeart/2005/8/layout/list1"/>
    <dgm:cxn modelId="{A68541DE-9FBB-4A96-8CB6-1770C0815DED}" type="presParOf" srcId="{E2C8FBD7-A849-4098-8165-E165D8B3996B}" destId="{FC0D7853-E9C8-4F93-B8A3-1BD1851F29F5}" srcOrd="7" destOrd="0" presId="urn:microsoft.com/office/officeart/2005/8/layout/list1"/>
    <dgm:cxn modelId="{605E668F-5B4D-4B6E-A7EB-76355F0F3428}" type="presParOf" srcId="{E2C8FBD7-A849-4098-8165-E165D8B3996B}" destId="{28341D3C-E63F-4BEF-BAA7-D9787F241DBA}" srcOrd="8" destOrd="0" presId="urn:microsoft.com/office/officeart/2005/8/layout/list1"/>
    <dgm:cxn modelId="{E9400E63-932A-456C-88EC-234123B29B50}" type="presParOf" srcId="{28341D3C-E63F-4BEF-BAA7-D9787F241DBA}" destId="{7F9B003E-9619-4263-A99E-248A9F615589}" srcOrd="0" destOrd="0" presId="urn:microsoft.com/office/officeart/2005/8/layout/list1"/>
    <dgm:cxn modelId="{FD74A585-1DCD-4629-852C-85FFC6F24043}" type="presParOf" srcId="{28341D3C-E63F-4BEF-BAA7-D9787F241DBA}" destId="{D5FA5800-DB19-4E79-AFBD-0CF4E43F7E98}" srcOrd="1" destOrd="0" presId="urn:microsoft.com/office/officeart/2005/8/layout/list1"/>
    <dgm:cxn modelId="{B40CC7C4-0031-4545-90A8-7D68AF43E5CC}" type="presParOf" srcId="{E2C8FBD7-A849-4098-8165-E165D8B3996B}" destId="{C83EF87D-9004-423B-88BF-C7F5E2CC314A}" srcOrd="9" destOrd="0" presId="urn:microsoft.com/office/officeart/2005/8/layout/list1"/>
    <dgm:cxn modelId="{9A5A0380-D592-4CF4-95F6-5A14EB688632}" type="presParOf" srcId="{E2C8FBD7-A849-4098-8165-E165D8B3996B}" destId="{CF6C6599-EE36-4A00-B9D6-ACD91E066A5D}" srcOrd="10" destOrd="0" presId="urn:microsoft.com/office/officeart/2005/8/layout/list1"/>
    <dgm:cxn modelId="{0EA9507F-E92B-4D43-B808-BEB92CF6769B}" type="presParOf" srcId="{E2C8FBD7-A849-4098-8165-E165D8B3996B}" destId="{E9B82DAD-0357-470E-B3DC-4CF02299C703}" srcOrd="11" destOrd="0" presId="urn:microsoft.com/office/officeart/2005/8/layout/list1"/>
    <dgm:cxn modelId="{82A4BC5C-B51E-4ED5-87A0-55461EF1CECD}" type="presParOf" srcId="{E2C8FBD7-A849-4098-8165-E165D8B3996B}" destId="{4614920D-5C2A-4924-B9BC-7798E27AE674}" srcOrd="12" destOrd="0" presId="urn:microsoft.com/office/officeart/2005/8/layout/list1"/>
    <dgm:cxn modelId="{4B818B01-6C3A-4CF0-A3D8-AD7B0605E75D}" type="presParOf" srcId="{4614920D-5C2A-4924-B9BC-7798E27AE674}" destId="{F321A93F-747C-4F77-BAA2-E4AFDB7D9525}" srcOrd="0" destOrd="0" presId="urn:microsoft.com/office/officeart/2005/8/layout/list1"/>
    <dgm:cxn modelId="{B5B4962B-BC4C-489E-A353-C9B695F946B0}" type="presParOf" srcId="{4614920D-5C2A-4924-B9BC-7798E27AE674}" destId="{C0E3FA03-9895-4C13-82C5-059F7D87A026}" srcOrd="1" destOrd="0" presId="urn:microsoft.com/office/officeart/2005/8/layout/list1"/>
    <dgm:cxn modelId="{297EB8EE-4548-4436-84E0-741329615E1F}" type="presParOf" srcId="{E2C8FBD7-A849-4098-8165-E165D8B3996B}" destId="{570C37E2-B23F-4F4E-964A-192F8D8CA80F}" srcOrd="13" destOrd="0" presId="urn:microsoft.com/office/officeart/2005/8/layout/list1"/>
    <dgm:cxn modelId="{424DA6EE-F4CA-40FD-9F98-61D8459E1F53}" type="presParOf" srcId="{E2C8FBD7-A849-4098-8165-E165D8B3996B}" destId="{CC0E0F65-F36E-4435-9B70-C1F048436CBB}" srcOrd="14" destOrd="0" presId="urn:microsoft.com/office/officeart/2005/8/layout/list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E0B15-E8BF-4AF9-9AB8-605F44617666}">
      <dsp:nvSpPr>
        <dsp:cNvPr id="0" name=""/>
        <dsp:cNvSpPr/>
      </dsp:nvSpPr>
      <dsp:spPr>
        <a:xfrm>
          <a:off x="2612784" y="737738"/>
          <a:ext cx="1324998" cy="1126712"/>
        </a:xfrm>
        <a:prstGeom prst="rect">
          <a:avLst/>
        </a:prstGeom>
        <a:blipFill>
          <a:blip xmlns:r="http://schemas.openxmlformats.org/officeDocument/2006/relationships">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CEBF57-7DDA-4D25-9935-C73C7D9D2EA2}">
      <dsp:nvSpPr>
        <dsp:cNvPr id="0" name=""/>
        <dsp:cNvSpPr/>
      </dsp:nvSpPr>
      <dsp:spPr>
        <a:xfrm>
          <a:off x="934444" y="2348297"/>
          <a:ext cx="4851056" cy="744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solidFill>
                <a:schemeClr val="accent5">
                  <a:lumMod val="50000"/>
                </a:schemeClr>
              </a:solidFill>
              <a:latin typeface="+mj-lt"/>
            </a:rPr>
            <a:t>Establish and </a:t>
          </a:r>
          <a:r>
            <a:rPr lang="en-US" sz="2400" b="1" i="1" u="sng" kern="1200">
              <a:solidFill>
                <a:schemeClr val="accent5">
                  <a:lumMod val="50000"/>
                </a:schemeClr>
              </a:solidFill>
              <a:latin typeface="+mj-lt"/>
            </a:rPr>
            <a:t>maintain</a:t>
          </a:r>
          <a:r>
            <a:rPr lang="en-US" sz="2400" kern="1200">
              <a:solidFill>
                <a:schemeClr val="accent5">
                  <a:lumMod val="50000"/>
                </a:schemeClr>
              </a:solidFill>
              <a:latin typeface="+mj-lt"/>
            </a:rPr>
            <a:t> a business line of credit for business operations from either a financial institution licensed to conduct banking or other Financial Deposit Insurance Corporation (FDIC) or National Credit Union Administration (NCUA) insured financial institutions. </a:t>
          </a:r>
        </a:p>
      </dsp:txBody>
      <dsp:txXfrm>
        <a:off x="934444" y="2348297"/>
        <a:ext cx="4851056" cy="744833"/>
      </dsp:txXfrm>
    </dsp:sp>
    <dsp:sp modelId="{EC85E9FF-F6F2-48A6-8437-EE44D64470BC}">
      <dsp:nvSpPr>
        <dsp:cNvPr id="0" name=""/>
        <dsp:cNvSpPr/>
      </dsp:nvSpPr>
      <dsp:spPr>
        <a:xfrm>
          <a:off x="8254942" y="445306"/>
          <a:ext cx="1727268" cy="1736257"/>
        </a:xfrm>
        <a:prstGeom prst="rect">
          <a:avLst/>
        </a:prstGeom>
        <a:blipFill>
          <a:blip xmlns:r="http://schemas.openxmlformats.org/officeDocument/2006/relationships">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5027E5-BDC0-400F-BC75-3BCC5DAEE431}">
      <dsp:nvSpPr>
        <dsp:cNvPr id="0" name=""/>
        <dsp:cNvSpPr/>
      </dsp:nvSpPr>
      <dsp:spPr>
        <a:xfrm>
          <a:off x="6789192" y="2324499"/>
          <a:ext cx="4564602" cy="1707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solidFill>
                <a:schemeClr val="accent5">
                  <a:lumMod val="50000"/>
                </a:schemeClr>
              </a:solidFill>
            </a:rPr>
            <a:t>The approval amount for the business line of credit must be enough to cover operational costs/expenditures for at least three (3) months at all branch locations.</a:t>
          </a:r>
        </a:p>
      </dsp:txBody>
      <dsp:txXfrm>
        <a:off x="6789192" y="2324499"/>
        <a:ext cx="4564602" cy="17075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78EE3-2CA8-4672-8157-5D0A76EF3291}">
      <dsp:nvSpPr>
        <dsp:cNvPr id="0" name=""/>
        <dsp:cNvSpPr/>
      </dsp:nvSpPr>
      <dsp:spPr>
        <a:xfrm>
          <a:off x="0" y="2624"/>
          <a:ext cx="1183275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ED6E2B3-7D05-4B70-90F3-815269D5DE1D}">
      <dsp:nvSpPr>
        <dsp:cNvPr id="0" name=""/>
        <dsp:cNvSpPr/>
      </dsp:nvSpPr>
      <dsp:spPr>
        <a:xfrm>
          <a:off x="0" y="2624"/>
          <a:ext cx="2366550" cy="2572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defRPr b="1"/>
          </a:pPr>
          <a:r>
            <a:rPr lang="en-US" sz="2800" kern="1200"/>
            <a:t>Business Loan</a:t>
          </a:r>
        </a:p>
      </dsp:txBody>
      <dsp:txXfrm>
        <a:off x="0" y="2624"/>
        <a:ext cx="2366550" cy="2572162"/>
      </dsp:txXfrm>
    </dsp:sp>
    <dsp:sp modelId="{EF1E7D4D-5CE8-4CCE-9993-19E9A0BDD99D}">
      <dsp:nvSpPr>
        <dsp:cNvPr id="0" name=""/>
        <dsp:cNvSpPr/>
      </dsp:nvSpPr>
      <dsp:spPr>
        <a:xfrm>
          <a:off x="2544041" y="22876"/>
          <a:ext cx="9288710" cy="40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Large, one-time expense like equipment purchases, property or expansion </a:t>
          </a:r>
        </a:p>
      </dsp:txBody>
      <dsp:txXfrm>
        <a:off x="2544041" y="22876"/>
        <a:ext cx="9288710" cy="405040"/>
      </dsp:txXfrm>
    </dsp:sp>
    <dsp:sp modelId="{EBB4DBAF-D8C2-435D-B5FF-47644BAD745D}">
      <dsp:nvSpPr>
        <dsp:cNvPr id="0" name=""/>
        <dsp:cNvSpPr/>
      </dsp:nvSpPr>
      <dsp:spPr>
        <a:xfrm>
          <a:off x="2366550" y="427916"/>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3448AF98-CA0F-4165-BB66-37D91A5725DC}">
      <dsp:nvSpPr>
        <dsp:cNvPr id="0" name=""/>
        <dsp:cNvSpPr/>
      </dsp:nvSpPr>
      <dsp:spPr>
        <a:xfrm>
          <a:off x="2544041" y="448168"/>
          <a:ext cx="9288710" cy="40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A single lump sum is disbursed at the start</a:t>
          </a:r>
        </a:p>
      </dsp:txBody>
      <dsp:txXfrm>
        <a:off x="2544041" y="448168"/>
        <a:ext cx="9288710" cy="405040"/>
      </dsp:txXfrm>
    </dsp:sp>
    <dsp:sp modelId="{861DEED3-FC36-41B5-BFD7-6D98E8C28DD2}">
      <dsp:nvSpPr>
        <dsp:cNvPr id="0" name=""/>
        <dsp:cNvSpPr/>
      </dsp:nvSpPr>
      <dsp:spPr>
        <a:xfrm>
          <a:off x="2366550" y="853209"/>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C924EB9D-8B9D-4CD0-80C0-34B54E7A424C}">
      <dsp:nvSpPr>
        <dsp:cNvPr id="0" name=""/>
        <dsp:cNvSpPr/>
      </dsp:nvSpPr>
      <dsp:spPr>
        <a:xfrm>
          <a:off x="2544041" y="873461"/>
          <a:ext cx="9288710" cy="40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Fixed monthly payments of principal an interest over a set term.</a:t>
          </a:r>
        </a:p>
      </dsp:txBody>
      <dsp:txXfrm>
        <a:off x="2544041" y="873461"/>
        <a:ext cx="9288710" cy="405040"/>
      </dsp:txXfrm>
    </dsp:sp>
    <dsp:sp modelId="{B1FD0EE0-45A8-4CE1-B3B1-CF6BCE912A5B}">
      <dsp:nvSpPr>
        <dsp:cNvPr id="0" name=""/>
        <dsp:cNvSpPr/>
      </dsp:nvSpPr>
      <dsp:spPr>
        <a:xfrm>
          <a:off x="2366550" y="1278501"/>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7ED859C5-C5FE-484C-BD3F-461BE0699AE0}">
      <dsp:nvSpPr>
        <dsp:cNvPr id="0" name=""/>
        <dsp:cNvSpPr/>
      </dsp:nvSpPr>
      <dsp:spPr>
        <a:xfrm>
          <a:off x="2544041" y="1298753"/>
          <a:ext cx="9288710" cy="40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Typically, lower interest rates, especially for large, long-term loans.</a:t>
          </a:r>
        </a:p>
      </dsp:txBody>
      <dsp:txXfrm>
        <a:off x="2544041" y="1298753"/>
        <a:ext cx="9288710" cy="405040"/>
      </dsp:txXfrm>
    </dsp:sp>
    <dsp:sp modelId="{2E5EEB3C-F308-489A-9A11-F5B7965521CD}">
      <dsp:nvSpPr>
        <dsp:cNvPr id="0" name=""/>
        <dsp:cNvSpPr/>
      </dsp:nvSpPr>
      <dsp:spPr>
        <a:xfrm>
          <a:off x="2366550" y="1703793"/>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741FA5C0-CEEA-4829-9A0B-2D0A026AC37A}">
      <dsp:nvSpPr>
        <dsp:cNvPr id="0" name=""/>
        <dsp:cNvSpPr/>
      </dsp:nvSpPr>
      <dsp:spPr>
        <a:xfrm>
          <a:off x="2544041" y="1724045"/>
          <a:ext cx="9288710" cy="40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Less flexible, as the entire amount is disbursed upfront.</a:t>
          </a:r>
        </a:p>
      </dsp:txBody>
      <dsp:txXfrm>
        <a:off x="2544041" y="1724045"/>
        <a:ext cx="9288710" cy="405040"/>
      </dsp:txXfrm>
    </dsp:sp>
    <dsp:sp modelId="{A6E7E642-6042-46BC-A8B7-AA3A6D253491}">
      <dsp:nvSpPr>
        <dsp:cNvPr id="0" name=""/>
        <dsp:cNvSpPr/>
      </dsp:nvSpPr>
      <dsp:spPr>
        <a:xfrm>
          <a:off x="2366550" y="2129085"/>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A165601F-542A-463D-A6CB-57CBF6884366}">
      <dsp:nvSpPr>
        <dsp:cNvPr id="0" name=""/>
        <dsp:cNvSpPr/>
      </dsp:nvSpPr>
      <dsp:spPr>
        <a:xfrm>
          <a:off x="2544041" y="2149337"/>
          <a:ext cx="9288710" cy="40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Planning major investments with predictable costs.</a:t>
          </a:r>
        </a:p>
      </dsp:txBody>
      <dsp:txXfrm>
        <a:off x="2544041" y="2149337"/>
        <a:ext cx="9288710" cy="405040"/>
      </dsp:txXfrm>
    </dsp:sp>
    <dsp:sp modelId="{C5DA0CC1-6CA8-43BD-9457-F6CF53444E1F}">
      <dsp:nvSpPr>
        <dsp:cNvPr id="0" name=""/>
        <dsp:cNvSpPr/>
      </dsp:nvSpPr>
      <dsp:spPr>
        <a:xfrm>
          <a:off x="2366550" y="2554378"/>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500DD9F7-66EB-48A2-AF71-47A67ED89E8A}">
      <dsp:nvSpPr>
        <dsp:cNvPr id="0" name=""/>
        <dsp:cNvSpPr/>
      </dsp:nvSpPr>
      <dsp:spPr>
        <a:xfrm>
          <a:off x="0" y="2574787"/>
          <a:ext cx="1183275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1B72A0B-FFA8-4D9E-A95E-0BD06E7650E0}">
      <dsp:nvSpPr>
        <dsp:cNvPr id="0" name=""/>
        <dsp:cNvSpPr/>
      </dsp:nvSpPr>
      <dsp:spPr>
        <a:xfrm>
          <a:off x="0" y="2574787"/>
          <a:ext cx="2366550" cy="2572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defRPr b="1"/>
          </a:pPr>
          <a:r>
            <a:rPr lang="en-US" sz="2800" kern="1200"/>
            <a:t>Business Line of Credit</a:t>
          </a:r>
        </a:p>
      </dsp:txBody>
      <dsp:txXfrm>
        <a:off x="0" y="2574787"/>
        <a:ext cx="2366550" cy="2572162"/>
      </dsp:txXfrm>
    </dsp:sp>
    <dsp:sp modelId="{821204D2-8E54-4F9E-A197-4C8E1C678F90}">
      <dsp:nvSpPr>
        <dsp:cNvPr id="0" name=""/>
        <dsp:cNvSpPr/>
      </dsp:nvSpPr>
      <dsp:spPr>
        <a:xfrm>
          <a:off x="2544041" y="2592150"/>
          <a:ext cx="9288710" cy="347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Wingdings" panose="05000000000000000000" pitchFamily="2" charset="2"/>
            <a:buNone/>
          </a:pPr>
          <a:r>
            <a:rPr lang="en-US" sz="1600" kern="1200"/>
            <a:t>Ongoing or short-term needs like inventory, payroll, or managing seasonal cash flow. </a:t>
          </a:r>
        </a:p>
      </dsp:txBody>
      <dsp:txXfrm>
        <a:off x="2544041" y="2592150"/>
        <a:ext cx="9288710" cy="347267"/>
      </dsp:txXfrm>
    </dsp:sp>
    <dsp:sp modelId="{AD5FE01F-F1F2-4A6A-BE03-D3985FDD4653}">
      <dsp:nvSpPr>
        <dsp:cNvPr id="0" name=""/>
        <dsp:cNvSpPr/>
      </dsp:nvSpPr>
      <dsp:spPr>
        <a:xfrm>
          <a:off x="2366550" y="2939417"/>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E7919602-EF2D-4CCB-AB34-49BB7953B7D3}">
      <dsp:nvSpPr>
        <dsp:cNvPr id="0" name=""/>
        <dsp:cNvSpPr/>
      </dsp:nvSpPr>
      <dsp:spPr>
        <a:xfrm>
          <a:off x="2544041" y="2956780"/>
          <a:ext cx="9288710" cy="347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a:t>You can draw funds as needed up to your credit limit.</a:t>
          </a:r>
        </a:p>
      </dsp:txBody>
      <dsp:txXfrm>
        <a:off x="2544041" y="2956780"/>
        <a:ext cx="9288710" cy="347267"/>
      </dsp:txXfrm>
    </dsp:sp>
    <dsp:sp modelId="{EDD7AA58-DC28-4CE7-8A22-BB96F00C4408}">
      <dsp:nvSpPr>
        <dsp:cNvPr id="0" name=""/>
        <dsp:cNvSpPr/>
      </dsp:nvSpPr>
      <dsp:spPr>
        <a:xfrm>
          <a:off x="2366550" y="3304047"/>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EFFBE916-5B68-449A-8413-1B153B9DCB48}">
      <dsp:nvSpPr>
        <dsp:cNvPr id="0" name=""/>
        <dsp:cNvSpPr/>
      </dsp:nvSpPr>
      <dsp:spPr>
        <a:xfrm>
          <a:off x="2544041" y="3321411"/>
          <a:ext cx="9288710" cy="347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Pay interest only on the amount drawn. As  you repay, the funds become available to borrow again</a:t>
          </a:r>
        </a:p>
      </dsp:txBody>
      <dsp:txXfrm>
        <a:off x="2544041" y="3321411"/>
        <a:ext cx="9288710" cy="347267"/>
      </dsp:txXfrm>
    </dsp:sp>
    <dsp:sp modelId="{0873961A-A422-4D0B-AD4E-99EE4D5759B7}">
      <dsp:nvSpPr>
        <dsp:cNvPr id="0" name=""/>
        <dsp:cNvSpPr/>
      </dsp:nvSpPr>
      <dsp:spPr>
        <a:xfrm>
          <a:off x="2366550" y="3668678"/>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14037DB6-A675-420D-B814-B552542B0264}">
      <dsp:nvSpPr>
        <dsp:cNvPr id="0" name=""/>
        <dsp:cNvSpPr/>
      </dsp:nvSpPr>
      <dsp:spPr>
        <a:xfrm>
          <a:off x="2544041" y="3686041"/>
          <a:ext cx="9288710" cy="347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Variable interest rates; you only pay interest on what you use.</a:t>
          </a:r>
        </a:p>
      </dsp:txBody>
      <dsp:txXfrm>
        <a:off x="2544041" y="3686041"/>
        <a:ext cx="9288710" cy="347267"/>
      </dsp:txXfrm>
    </dsp:sp>
    <dsp:sp modelId="{6703A385-FF67-4C5B-8BAF-F12A62E82B71}">
      <dsp:nvSpPr>
        <dsp:cNvPr id="0" name=""/>
        <dsp:cNvSpPr/>
      </dsp:nvSpPr>
      <dsp:spPr>
        <a:xfrm>
          <a:off x="2366550" y="4033308"/>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97B853E3-317E-4242-8CEF-DC6CD5311F50}">
      <dsp:nvSpPr>
        <dsp:cNvPr id="0" name=""/>
        <dsp:cNvSpPr/>
      </dsp:nvSpPr>
      <dsp:spPr>
        <a:xfrm>
          <a:off x="2544041" y="4050671"/>
          <a:ext cx="9288710" cy="347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Highly flexible, allowing you to borrow and repay as needed. </a:t>
          </a:r>
        </a:p>
      </dsp:txBody>
      <dsp:txXfrm>
        <a:off x="2544041" y="4050671"/>
        <a:ext cx="9288710" cy="347267"/>
      </dsp:txXfrm>
    </dsp:sp>
    <dsp:sp modelId="{149F35C8-30E9-467B-84B1-20A17E86F4ED}">
      <dsp:nvSpPr>
        <dsp:cNvPr id="0" name=""/>
        <dsp:cNvSpPr/>
      </dsp:nvSpPr>
      <dsp:spPr>
        <a:xfrm>
          <a:off x="2366550" y="4397938"/>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4723F669-B940-419C-904D-330B89627846}">
      <dsp:nvSpPr>
        <dsp:cNvPr id="0" name=""/>
        <dsp:cNvSpPr/>
      </dsp:nvSpPr>
      <dsp:spPr>
        <a:xfrm>
          <a:off x="2544041" y="4415302"/>
          <a:ext cx="9288710" cy="347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Managing unpredictable cash flow fluctuations. </a:t>
          </a:r>
        </a:p>
      </dsp:txBody>
      <dsp:txXfrm>
        <a:off x="2544041" y="4415302"/>
        <a:ext cx="9288710" cy="347267"/>
      </dsp:txXfrm>
    </dsp:sp>
    <dsp:sp modelId="{F36C53D8-BB61-4A1A-8891-EBC603F1C24E}">
      <dsp:nvSpPr>
        <dsp:cNvPr id="0" name=""/>
        <dsp:cNvSpPr/>
      </dsp:nvSpPr>
      <dsp:spPr>
        <a:xfrm>
          <a:off x="2366550" y="4762569"/>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A3C044D1-DCD1-4911-B6FA-31526FE01A0A}">
      <dsp:nvSpPr>
        <dsp:cNvPr id="0" name=""/>
        <dsp:cNvSpPr/>
      </dsp:nvSpPr>
      <dsp:spPr>
        <a:xfrm>
          <a:off x="2544041" y="4779932"/>
          <a:ext cx="9288710" cy="347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en-US" sz="1600" kern="1200"/>
        </a:p>
      </dsp:txBody>
      <dsp:txXfrm>
        <a:off x="2544041" y="4779932"/>
        <a:ext cx="9288710" cy="347267"/>
      </dsp:txXfrm>
    </dsp:sp>
    <dsp:sp modelId="{8F3A156E-6814-49E0-9A67-914F735D0320}">
      <dsp:nvSpPr>
        <dsp:cNvPr id="0" name=""/>
        <dsp:cNvSpPr/>
      </dsp:nvSpPr>
      <dsp:spPr>
        <a:xfrm>
          <a:off x="2366550" y="5127199"/>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3B59329D-0F39-4717-BCE1-B7D12BFF54FF}">
      <dsp:nvSpPr>
        <dsp:cNvPr id="0" name=""/>
        <dsp:cNvSpPr/>
      </dsp:nvSpPr>
      <dsp:spPr>
        <a:xfrm>
          <a:off x="0" y="5146949"/>
          <a:ext cx="1183275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5CF1AED-029E-4A3B-BA43-ADA7E1C01928}">
      <dsp:nvSpPr>
        <dsp:cNvPr id="0" name=""/>
        <dsp:cNvSpPr/>
      </dsp:nvSpPr>
      <dsp:spPr>
        <a:xfrm>
          <a:off x="0" y="5149574"/>
          <a:ext cx="11832752" cy="354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1" u="sng" kern="1200"/>
            <a:t>Business Loans does not meet the requirement for a business line of credit.  </a:t>
          </a:r>
        </a:p>
      </dsp:txBody>
      <dsp:txXfrm>
        <a:off x="0" y="5149574"/>
        <a:ext cx="11832752" cy="3549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C47F5-63D7-42B7-BAA2-D7349715C57E}">
      <dsp:nvSpPr>
        <dsp:cNvPr id="0" name=""/>
        <dsp:cNvSpPr/>
      </dsp:nvSpPr>
      <dsp:spPr>
        <a:xfrm>
          <a:off x="5289148" y="1226648"/>
          <a:ext cx="197251" cy="864148"/>
        </a:xfrm>
        <a:custGeom>
          <a:avLst/>
          <a:gdLst/>
          <a:ahLst/>
          <a:cxnLst/>
          <a:rect l="0" t="0" r="0" b="0"/>
          <a:pathLst>
            <a:path>
              <a:moveTo>
                <a:pt x="197251" y="0"/>
              </a:moveTo>
              <a:lnTo>
                <a:pt x="197251" y="864148"/>
              </a:lnTo>
              <a:lnTo>
                <a:pt x="0" y="86414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6C0221-60E9-42CD-85C9-9055BF5B85FF}">
      <dsp:nvSpPr>
        <dsp:cNvPr id="0" name=""/>
        <dsp:cNvSpPr/>
      </dsp:nvSpPr>
      <dsp:spPr>
        <a:xfrm>
          <a:off x="5486400" y="1226648"/>
          <a:ext cx="4546170" cy="1728296"/>
        </a:xfrm>
        <a:custGeom>
          <a:avLst/>
          <a:gdLst/>
          <a:ahLst/>
          <a:cxnLst/>
          <a:rect l="0" t="0" r="0" b="0"/>
          <a:pathLst>
            <a:path>
              <a:moveTo>
                <a:pt x="0" y="0"/>
              </a:moveTo>
              <a:lnTo>
                <a:pt x="0" y="1531045"/>
              </a:lnTo>
              <a:lnTo>
                <a:pt x="4546170" y="1531045"/>
              </a:lnTo>
              <a:lnTo>
                <a:pt x="4546170" y="172829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2F8BBB-E899-45FA-9B1E-55D7F6BE63A2}">
      <dsp:nvSpPr>
        <dsp:cNvPr id="0" name=""/>
        <dsp:cNvSpPr/>
      </dsp:nvSpPr>
      <dsp:spPr>
        <a:xfrm>
          <a:off x="5486400" y="1226648"/>
          <a:ext cx="2273085" cy="1728296"/>
        </a:xfrm>
        <a:custGeom>
          <a:avLst/>
          <a:gdLst/>
          <a:ahLst/>
          <a:cxnLst/>
          <a:rect l="0" t="0" r="0" b="0"/>
          <a:pathLst>
            <a:path>
              <a:moveTo>
                <a:pt x="0" y="0"/>
              </a:moveTo>
              <a:lnTo>
                <a:pt x="0" y="1531045"/>
              </a:lnTo>
              <a:lnTo>
                <a:pt x="2273085" y="1531045"/>
              </a:lnTo>
              <a:lnTo>
                <a:pt x="2273085" y="172829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BD37D0-4A08-4661-8A02-8ADCF2ABF3D9}">
      <dsp:nvSpPr>
        <dsp:cNvPr id="0" name=""/>
        <dsp:cNvSpPr/>
      </dsp:nvSpPr>
      <dsp:spPr>
        <a:xfrm>
          <a:off x="5440680" y="1226648"/>
          <a:ext cx="91440" cy="1728296"/>
        </a:xfrm>
        <a:custGeom>
          <a:avLst/>
          <a:gdLst/>
          <a:ahLst/>
          <a:cxnLst/>
          <a:rect l="0" t="0" r="0" b="0"/>
          <a:pathLst>
            <a:path>
              <a:moveTo>
                <a:pt x="45720" y="0"/>
              </a:moveTo>
              <a:lnTo>
                <a:pt x="45720" y="172829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FC17AC-06DE-423B-984F-14B239A9423A}">
      <dsp:nvSpPr>
        <dsp:cNvPr id="0" name=""/>
        <dsp:cNvSpPr/>
      </dsp:nvSpPr>
      <dsp:spPr>
        <a:xfrm>
          <a:off x="3213314" y="1226648"/>
          <a:ext cx="2273085" cy="1728296"/>
        </a:xfrm>
        <a:custGeom>
          <a:avLst/>
          <a:gdLst/>
          <a:ahLst/>
          <a:cxnLst/>
          <a:rect l="0" t="0" r="0" b="0"/>
          <a:pathLst>
            <a:path>
              <a:moveTo>
                <a:pt x="2273085" y="0"/>
              </a:moveTo>
              <a:lnTo>
                <a:pt x="2273085" y="1531045"/>
              </a:lnTo>
              <a:lnTo>
                <a:pt x="0" y="1531045"/>
              </a:lnTo>
              <a:lnTo>
                <a:pt x="0" y="172829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EF6179-950F-4538-9183-F2B25C4EC671}">
      <dsp:nvSpPr>
        <dsp:cNvPr id="0" name=""/>
        <dsp:cNvSpPr/>
      </dsp:nvSpPr>
      <dsp:spPr>
        <a:xfrm>
          <a:off x="940229" y="1226648"/>
          <a:ext cx="4546170" cy="1728296"/>
        </a:xfrm>
        <a:custGeom>
          <a:avLst/>
          <a:gdLst/>
          <a:ahLst/>
          <a:cxnLst/>
          <a:rect l="0" t="0" r="0" b="0"/>
          <a:pathLst>
            <a:path>
              <a:moveTo>
                <a:pt x="4546170" y="0"/>
              </a:moveTo>
              <a:lnTo>
                <a:pt x="4546170" y="1531045"/>
              </a:lnTo>
              <a:lnTo>
                <a:pt x="0" y="1531045"/>
              </a:lnTo>
              <a:lnTo>
                <a:pt x="0" y="172829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7B11F2-09D8-42A0-B8C9-B16C532A5814}">
      <dsp:nvSpPr>
        <dsp:cNvPr id="0" name=""/>
        <dsp:cNvSpPr/>
      </dsp:nvSpPr>
      <dsp:spPr>
        <a:xfrm>
          <a:off x="3852286" y="220563"/>
          <a:ext cx="3268227" cy="1006084"/>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Administrator/CEO/President</a:t>
          </a:r>
        </a:p>
      </dsp:txBody>
      <dsp:txXfrm>
        <a:off x="3852286" y="220563"/>
        <a:ext cx="3268227" cy="1006084"/>
      </dsp:txXfrm>
    </dsp:sp>
    <dsp:sp modelId="{07CAA76C-13D5-444F-A62B-51F3BB5C4917}">
      <dsp:nvSpPr>
        <dsp:cNvPr id="0" name=""/>
        <dsp:cNvSpPr/>
      </dsp:nvSpPr>
      <dsp:spPr>
        <a:xfrm>
          <a:off x="937" y="2954944"/>
          <a:ext cx="1878583" cy="939291"/>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Licensed Nurse</a:t>
          </a:r>
        </a:p>
      </dsp:txBody>
      <dsp:txXfrm>
        <a:off x="937" y="2954944"/>
        <a:ext cx="1878583" cy="939291"/>
      </dsp:txXfrm>
    </dsp:sp>
    <dsp:sp modelId="{1921776C-41EF-472D-9131-90E27EBA45A4}">
      <dsp:nvSpPr>
        <dsp:cNvPr id="0" name=""/>
        <dsp:cNvSpPr/>
      </dsp:nvSpPr>
      <dsp:spPr>
        <a:xfrm>
          <a:off x="2274023" y="2954944"/>
          <a:ext cx="1878583" cy="939291"/>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Activities Director</a:t>
          </a:r>
        </a:p>
      </dsp:txBody>
      <dsp:txXfrm>
        <a:off x="2274023" y="2954944"/>
        <a:ext cx="1878583" cy="939291"/>
      </dsp:txXfrm>
    </dsp:sp>
    <dsp:sp modelId="{456A6E58-8EB7-4976-B881-2AEAF4B8366B}">
      <dsp:nvSpPr>
        <dsp:cNvPr id="0" name=""/>
        <dsp:cNvSpPr/>
      </dsp:nvSpPr>
      <dsp:spPr>
        <a:xfrm>
          <a:off x="4547108" y="2954944"/>
          <a:ext cx="1878583" cy="939291"/>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Food Services Coordinator/Food Server</a:t>
          </a:r>
        </a:p>
      </dsp:txBody>
      <dsp:txXfrm>
        <a:off x="4547108" y="2954944"/>
        <a:ext cx="1878583" cy="939291"/>
      </dsp:txXfrm>
    </dsp:sp>
    <dsp:sp modelId="{2C048929-6642-41F2-B760-9B92CBA46B68}">
      <dsp:nvSpPr>
        <dsp:cNvPr id="0" name=""/>
        <dsp:cNvSpPr/>
      </dsp:nvSpPr>
      <dsp:spPr>
        <a:xfrm>
          <a:off x="6820193" y="2954944"/>
          <a:ext cx="1878583" cy="939291"/>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Program Assistant</a:t>
          </a:r>
        </a:p>
      </dsp:txBody>
      <dsp:txXfrm>
        <a:off x="6820193" y="2954944"/>
        <a:ext cx="1878583" cy="939291"/>
      </dsp:txXfrm>
    </dsp:sp>
    <dsp:sp modelId="{FD4FD7BB-B994-4B0A-9591-3E9ACD76CCF6}">
      <dsp:nvSpPr>
        <dsp:cNvPr id="0" name=""/>
        <dsp:cNvSpPr/>
      </dsp:nvSpPr>
      <dsp:spPr>
        <a:xfrm>
          <a:off x="9093279" y="2954944"/>
          <a:ext cx="1878583" cy="939291"/>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Driver</a:t>
          </a:r>
        </a:p>
      </dsp:txBody>
      <dsp:txXfrm>
        <a:off x="9093279" y="2954944"/>
        <a:ext cx="1878583" cy="939291"/>
      </dsp:txXfrm>
    </dsp:sp>
    <dsp:sp modelId="{E02DC2AC-8902-4174-ADF7-49CE5D395A10}">
      <dsp:nvSpPr>
        <dsp:cNvPr id="0" name=""/>
        <dsp:cNvSpPr/>
      </dsp:nvSpPr>
      <dsp:spPr>
        <a:xfrm>
          <a:off x="3410565" y="1621150"/>
          <a:ext cx="1878583" cy="939291"/>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Program Director</a:t>
          </a:r>
        </a:p>
      </dsp:txBody>
      <dsp:txXfrm>
        <a:off x="3410565" y="1621150"/>
        <a:ext cx="1878583" cy="9392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0ABD0-7B0C-4393-ADEA-FA9C8CA359EE}">
      <dsp:nvSpPr>
        <dsp:cNvPr id="0" name=""/>
        <dsp:cNvSpPr/>
      </dsp:nvSpPr>
      <dsp:spPr>
        <a:xfrm>
          <a:off x="0" y="417429"/>
          <a:ext cx="10515600" cy="604800"/>
        </a:xfrm>
        <a:prstGeom prst="rect">
          <a:avLst/>
        </a:prstGeom>
        <a:solidFill>
          <a:schemeClr val="lt1">
            <a:alpha val="90000"/>
            <a:hueOff val="0"/>
            <a:satOff val="0"/>
            <a:lumOff val="0"/>
            <a:alphaOff val="0"/>
          </a:schemeClr>
        </a:solid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8DC2C975-037A-4BA4-94EC-EFEE9C7992E2}">
      <dsp:nvSpPr>
        <dsp:cNvPr id="0" name=""/>
        <dsp:cNvSpPr/>
      </dsp:nvSpPr>
      <dsp:spPr>
        <a:xfrm>
          <a:off x="1422108" y="162780"/>
          <a:ext cx="7166959" cy="708480"/>
        </a:xfrm>
        <a:prstGeom prst="roundRect">
          <a:avLst/>
        </a:prstGeom>
        <a:solidFill>
          <a:srgbClr val="7E9DEA"/>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ctr" defTabSz="1066800">
            <a:lnSpc>
              <a:spcPct val="90000"/>
            </a:lnSpc>
            <a:spcBef>
              <a:spcPct val="0"/>
            </a:spcBef>
            <a:spcAft>
              <a:spcPct val="35000"/>
            </a:spcAft>
            <a:buNone/>
          </a:pPr>
          <a:r>
            <a:rPr lang="en-US" sz="2400" b="1" kern="1200"/>
            <a:t>Professional Provider Etiquette</a:t>
          </a:r>
        </a:p>
      </dsp:txBody>
      <dsp:txXfrm>
        <a:off x="1456693" y="197365"/>
        <a:ext cx="7097789" cy="639310"/>
      </dsp:txXfrm>
    </dsp:sp>
    <dsp:sp modelId="{BF659D69-6B07-4CFF-B349-8573FB0AD8C2}">
      <dsp:nvSpPr>
        <dsp:cNvPr id="0" name=""/>
        <dsp:cNvSpPr/>
      </dsp:nvSpPr>
      <dsp:spPr>
        <a:xfrm>
          <a:off x="0" y="1506069"/>
          <a:ext cx="10515600" cy="604800"/>
        </a:xfrm>
        <a:prstGeom prst="rect">
          <a:avLst/>
        </a:prstGeom>
        <a:solidFill>
          <a:schemeClr val="lt1">
            <a:alpha val="90000"/>
            <a:hueOff val="0"/>
            <a:satOff val="0"/>
            <a:lumOff val="0"/>
            <a:alphaOff val="0"/>
          </a:schemeClr>
        </a:solid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2CBCF464-5150-4DBC-8B29-57D11283C08B}">
      <dsp:nvSpPr>
        <dsp:cNvPr id="0" name=""/>
        <dsp:cNvSpPr/>
      </dsp:nvSpPr>
      <dsp:spPr>
        <a:xfrm>
          <a:off x="1431162" y="1106557"/>
          <a:ext cx="7185067" cy="708480"/>
        </a:xfrm>
        <a:prstGeom prst="roundRect">
          <a:avLst/>
        </a:prstGeom>
        <a:solidFill>
          <a:srgbClr val="7E9DEA"/>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ctr" defTabSz="1066800">
            <a:lnSpc>
              <a:spcPct val="90000"/>
            </a:lnSpc>
            <a:spcBef>
              <a:spcPct val="0"/>
            </a:spcBef>
            <a:spcAft>
              <a:spcPct val="35000"/>
            </a:spcAft>
            <a:buNone/>
          </a:pPr>
          <a:r>
            <a:rPr lang="en-US" sz="2400" b="1" kern="1200"/>
            <a:t>Quality Management</a:t>
          </a:r>
        </a:p>
      </dsp:txBody>
      <dsp:txXfrm>
        <a:off x="1465747" y="1141142"/>
        <a:ext cx="7115897" cy="639310"/>
      </dsp:txXfrm>
    </dsp:sp>
    <dsp:sp modelId="{CF6C6599-EE36-4A00-B9D6-ACD91E066A5D}">
      <dsp:nvSpPr>
        <dsp:cNvPr id="0" name=""/>
        <dsp:cNvSpPr/>
      </dsp:nvSpPr>
      <dsp:spPr>
        <a:xfrm>
          <a:off x="0" y="2594709"/>
          <a:ext cx="10515600" cy="604800"/>
        </a:xfrm>
        <a:prstGeom prst="rect">
          <a:avLst/>
        </a:prstGeom>
        <a:solidFill>
          <a:schemeClr val="lt1">
            <a:alpha val="90000"/>
            <a:hueOff val="0"/>
            <a:satOff val="0"/>
            <a:lumOff val="0"/>
            <a:alphaOff val="0"/>
          </a:schemeClr>
        </a:solid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D5FA5800-DB19-4E79-AFBD-0CF4E43F7E98}">
      <dsp:nvSpPr>
        <dsp:cNvPr id="0" name=""/>
        <dsp:cNvSpPr/>
      </dsp:nvSpPr>
      <dsp:spPr>
        <a:xfrm>
          <a:off x="1431089" y="2258577"/>
          <a:ext cx="7203322" cy="708480"/>
        </a:xfrm>
        <a:prstGeom prst="roundRect">
          <a:avLst/>
        </a:prstGeom>
        <a:solidFill>
          <a:srgbClr val="7E9DEA"/>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ctr" defTabSz="1066800">
            <a:lnSpc>
              <a:spcPct val="90000"/>
            </a:lnSpc>
            <a:spcBef>
              <a:spcPct val="0"/>
            </a:spcBef>
            <a:spcAft>
              <a:spcPct val="35000"/>
            </a:spcAft>
            <a:buNone/>
          </a:pPr>
          <a:r>
            <a:rPr lang="en-US" sz="2400" b="1" kern="1200"/>
            <a:t>Staying Informed</a:t>
          </a:r>
        </a:p>
      </dsp:txBody>
      <dsp:txXfrm>
        <a:off x="1465674" y="2293162"/>
        <a:ext cx="7134152" cy="639310"/>
      </dsp:txXfrm>
    </dsp:sp>
    <dsp:sp modelId="{CC0E0F65-F36E-4435-9B70-C1F048436CBB}">
      <dsp:nvSpPr>
        <dsp:cNvPr id="0" name=""/>
        <dsp:cNvSpPr/>
      </dsp:nvSpPr>
      <dsp:spPr>
        <a:xfrm>
          <a:off x="0" y="3683349"/>
          <a:ext cx="10515600" cy="604800"/>
        </a:xfrm>
        <a:prstGeom prst="rect">
          <a:avLst/>
        </a:prstGeom>
        <a:solidFill>
          <a:schemeClr val="lt1">
            <a:alpha val="90000"/>
            <a:hueOff val="0"/>
            <a:satOff val="0"/>
            <a:lumOff val="0"/>
            <a:alphaOff val="0"/>
          </a:schemeClr>
        </a:solid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C0E3FA03-9895-4C13-82C5-059F7D87A026}">
      <dsp:nvSpPr>
        <dsp:cNvPr id="0" name=""/>
        <dsp:cNvSpPr/>
      </dsp:nvSpPr>
      <dsp:spPr>
        <a:xfrm>
          <a:off x="1476358" y="3347217"/>
          <a:ext cx="7155255" cy="708480"/>
        </a:xfrm>
        <a:prstGeom prst="roundRect">
          <a:avLst/>
        </a:prstGeom>
        <a:solidFill>
          <a:srgbClr val="7E9DEA"/>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ctr" defTabSz="1066800">
            <a:lnSpc>
              <a:spcPct val="90000"/>
            </a:lnSpc>
            <a:spcBef>
              <a:spcPct val="0"/>
            </a:spcBef>
            <a:spcAft>
              <a:spcPct val="35000"/>
            </a:spcAft>
            <a:buNone/>
          </a:pPr>
          <a:r>
            <a:rPr lang="en-US" sz="2400" b="1" kern="1200"/>
            <a:t>Contact Information</a:t>
          </a:r>
        </a:p>
      </dsp:txBody>
      <dsp:txXfrm>
        <a:off x="1510943" y="3381802"/>
        <a:ext cx="7086085" cy="63931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91016E-E9FB-17F5-20CB-CCF892A169A6}"/>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3DBB1C79-E34A-27DB-9D53-E57B071BB320}"/>
              </a:ext>
            </a:extLst>
          </p:cNvPr>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atin typeface="Arial" charset="0"/>
                <a:cs typeface="Arial" charset="0"/>
              </a:defRPr>
            </a:lvl1pPr>
          </a:lstStyle>
          <a:p>
            <a:pPr>
              <a:defRPr/>
            </a:pPr>
            <a:fld id="{0F7B0E39-4D1E-4686-9E87-722D77F4B990}" type="datetimeFigureOut">
              <a:rPr lang="en-US"/>
              <a:pPr>
                <a:defRPr/>
              </a:pPr>
              <a:t>5/11/2026</a:t>
            </a:fld>
            <a:endParaRPr lang="en-US"/>
          </a:p>
        </p:txBody>
      </p:sp>
      <p:sp>
        <p:nvSpPr>
          <p:cNvPr id="4" name="Footer Placeholder 3">
            <a:extLst>
              <a:ext uri="{FF2B5EF4-FFF2-40B4-BE49-F238E27FC236}">
                <a16:creationId xmlns:a16="http://schemas.microsoft.com/office/drawing/2014/main" id="{ABB7E12D-6F21-1083-34B9-386DAB6BE6EB}"/>
              </a:ext>
            </a:extLst>
          </p:cNvPr>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2AB2C1D5-0D57-55AA-8BCA-5288AE93E6C6}"/>
              </a:ext>
            </a:extLst>
          </p:cNvPr>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D3473EA-E573-4C30-AF4E-BC7FCB34DC0B}"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7EAEF6-8069-7BC8-E312-BBFC95291AD2}"/>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E12BAE2F-4CED-5D56-FB75-2352A2D6C65C}"/>
              </a:ext>
            </a:extLst>
          </p:cNvPr>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E2301FFF-3D1A-40FC-AAE8-0EFF4C9F0833}" type="datetimeFigureOut">
              <a:rPr lang="en-US"/>
              <a:pPr>
                <a:defRPr/>
              </a:pPr>
              <a:t>5/11/2026</a:t>
            </a:fld>
            <a:endParaRPr lang="en-US"/>
          </a:p>
        </p:txBody>
      </p:sp>
      <p:sp>
        <p:nvSpPr>
          <p:cNvPr id="4" name="Slide Image Placeholder 3">
            <a:extLst>
              <a:ext uri="{FF2B5EF4-FFF2-40B4-BE49-F238E27FC236}">
                <a16:creationId xmlns:a16="http://schemas.microsoft.com/office/drawing/2014/main" id="{A7ACE7B5-4AC0-6464-98B4-50FB9AE55CD6}"/>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ECA5EE0D-EA18-AFC6-C557-AADC5FFD5833}"/>
              </a:ext>
            </a:extLst>
          </p:cNvPr>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54B41B1-EAC7-6C54-03D4-47A672B6318F}"/>
              </a:ext>
            </a:extLst>
          </p:cNvPr>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360423DD-4B77-2F47-ADCF-C79B9CE4D0B6}"/>
              </a:ext>
            </a:extLst>
          </p:cNvPr>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anose="020F0502020204030204" pitchFamily="34" charset="0"/>
              </a:defRPr>
            </a:lvl1pPr>
          </a:lstStyle>
          <a:p>
            <a:fld id="{0B6D65C6-0E56-48FA-ACDF-D55551C0B65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F401B18A-FB2C-5CD2-B9FA-639CE568539A}"/>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E9F2D40D-97A6-22E1-7C14-D8A2676DCD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kern="100">
                <a:effectLst/>
                <a:latin typeface="Calibri" panose="020F0502020204030204" pitchFamily="34" charset="0"/>
                <a:ea typeface="Times New Roman" panose="02020603050405020304" pitchFamily="18" charset="0"/>
                <a:cs typeface="Times New Roman" panose="02020603050405020304" pitchFamily="18" charset="0"/>
              </a:rPr>
              <a:t>Welcome to the Mississippi Division</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 of Medicaid’s Office of Long Term Services &amp; Supports, 1915(c) Waiver Provider Orientation. Throughout this orientation, you will learn more about the process for applying to become a Medicaid waiver provider, the credentialing requirements for each provider type, and the ongoing compliance monitoring expectations following enrollment.  Please note the “sound on” symbol in the corner of the screen.  There are audio recordings throughout this presentation with additional information and tips, so please be mindful to have your sound on and volume up.</a:t>
            </a:r>
          </a:p>
          <a:p>
            <a:pPr eaLnBrk="1" hangingPunct="1">
              <a:spcBef>
                <a:spcPct val="0"/>
              </a:spcBef>
            </a:pPr>
            <a:endParaRPr lang="en-US" altLang="en-US"/>
          </a:p>
        </p:txBody>
      </p:sp>
      <p:sp>
        <p:nvSpPr>
          <p:cNvPr id="33796" name="Slide Number Placeholder 3">
            <a:extLst>
              <a:ext uri="{FF2B5EF4-FFF2-40B4-BE49-F238E27FC236}">
                <a16:creationId xmlns:a16="http://schemas.microsoft.com/office/drawing/2014/main" id="{C5ED1885-C93A-C4BC-5521-3B97EDEB2253}"/>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C7455FC-D0CC-4976-9DBD-ACDA32E4DCB4}" type="slidenum">
              <a:rPr lang="en-US" altLang="en-US">
                <a:latin typeface="Calibri" panose="020F0502020204030204" pitchFamily="34" charset="0"/>
              </a:rPr>
              <a:pPr eaLnBrk="1" hangingPunct="1"/>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2CAD31C4-C5EB-3CCD-8194-6CDC20249DCA}"/>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E53A8B67-FE32-A15F-8B1D-29F4284403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Now that we've outlined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the application and enrollment process, we'll focus in on the requirements associated with becoming a Medicaid provider.</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All Medicaid providers, regardless of provider type, are required to have the following information.</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indent="-342900">
              <a:lnSpc>
                <a:spcPct val="107000"/>
              </a:lnSpc>
              <a:spcBef>
                <a:spcPts val="0"/>
              </a:spcBef>
              <a:spcAft>
                <a:spcPts val="800"/>
              </a:spcAft>
              <a:buAutoNum type="arabicParenR"/>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 copy of the providers current license or permit. For E&amp;D waiver providers this will include a business privilege tax license.</a:t>
            </a:r>
          </a:p>
          <a:p>
            <a:pPr marL="342900" marR="0" indent="-342900">
              <a:lnSpc>
                <a:spcPct val="107000"/>
              </a:lnSpc>
              <a:spcBef>
                <a:spcPts val="0"/>
              </a:spcBef>
              <a:spcAft>
                <a:spcPts val="800"/>
              </a:spcAft>
              <a:buAutoNum type="arabicParenR"/>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2) Providers must have verification of a Social Security number by one of the outlined methods. </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3) A written confirmation from the IRS that confirms the providers tax ID number and legal business name. The DOM reviewer will check your tax identification number upon proposal review.  If the letter date is less than one year old, your proposal will be denied, and you'll have to resubmit after the required one year in business.  Note, this requirement is specific to the provider type for which you are applying. For example, an Elderly and Disabled Waiver Adult Day Care provider would not be able to use their time providing adult day care as experience for the one year required to provide personal care services.</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4) All providers must have a written confirmation of registration with the MS Secretary of State.</a:t>
            </a:r>
          </a:p>
          <a:p>
            <a:endParaRPr lang="en-US" altLang="en-US"/>
          </a:p>
        </p:txBody>
      </p:sp>
      <p:sp>
        <p:nvSpPr>
          <p:cNvPr id="4" name="Slide Number Placeholder 3">
            <a:extLst>
              <a:ext uri="{FF2B5EF4-FFF2-40B4-BE49-F238E27FC236}">
                <a16:creationId xmlns:a16="http://schemas.microsoft.com/office/drawing/2014/main" id="{60BE4411-6F8D-D28E-6088-10CE40AA15D3}"/>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4A0B75F-20D2-471F-A2ED-56CAE848057D}" type="slidenum">
              <a:rPr lang="en-US" altLang="en-US">
                <a:latin typeface="Calibri" panose="020F0502020204030204" pitchFamily="34" charset="0"/>
              </a:rPr>
              <a:pPr eaLnBrk="1" hangingPunct="1"/>
              <a:t>10</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F0CD1-583D-9F1C-E7F8-95D589FB41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817A19-C813-1045-F3D7-DE2F3AF9B7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E923A5-3453-2CBC-EC39-096E71BD9894}"/>
              </a:ext>
            </a:extLst>
          </p:cNvPr>
          <p:cNvSpPr>
            <a:spLocks noGrp="1"/>
          </p:cNvSpPr>
          <p:nvPr>
            <p:ph type="body" idx="1"/>
          </p:nvPr>
        </p:nvSpPr>
        <p:spPr/>
        <p:txBody>
          <a:bodyPr/>
          <a:lstStyle/>
          <a:p>
            <a:r>
              <a:rPr lang="en-US" sz="1200" b="0" kern="1200">
                <a:solidFill>
                  <a:schemeClr val="tx1"/>
                </a:solidFill>
                <a:effectLst/>
                <a:latin typeface="+mn-lt"/>
                <a:ea typeface="+mn-ea"/>
                <a:cs typeface="+mn-cs"/>
              </a:rPr>
              <a:t>This next set of requirements </a:t>
            </a:r>
            <a:r>
              <a:rPr lang="en-US" sz="1200" kern="1200">
                <a:solidFill>
                  <a:schemeClr val="tx1"/>
                </a:solidFill>
                <a:effectLst/>
                <a:latin typeface="+mn-lt"/>
                <a:ea typeface="+mn-ea"/>
                <a:cs typeface="+mn-cs"/>
              </a:rPr>
              <a:t>are specific to the Elderly and Disabled Waiver providers.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1) These provider types must have been in business, providing services within Mississippi for at least one year prior to the submission of their proposal.</a:t>
            </a:r>
          </a:p>
          <a:p>
            <a:endParaRPr lang="en-US" sz="120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2) Providers must also establish </a:t>
            </a:r>
            <a:r>
              <a:rPr lang="en-US" sz="1200" kern="1200">
                <a:solidFill>
                  <a:schemeClr val="tx1"/>
                </a:solidFill>
                <a:effectLst/>
                <a:latin typeface="+mn-lt"/>
                <a:ea typeface="+mn-ea"/>
                <a:cs typeface="+mn-cs"/>
              </a:rPr>
              <a:t>an office with a physical address in the State of Mississippi prior to enrollment and maintain the office’s physical address until the provider agreement is terminated.  If the provider would like to relocate, they must contact the Division of Medicaid prior to the move.  This office must not be located in or on the grounds of a personal residence. You will be required to send in a copy of your privilege tax license from the city or county.</a:t>
            </a:r>
          </a:p>
          <a:p>
            <a:endParaRPr lang="en-US" sz="120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3) Providers must also maintain responsible </a:t>
            </a:r>
            <a:r>
              <a:rPr lang="en-US" sz="1200" kern="1200">
                <a:solidFill>
                  <a:schemeClr val="tx1"/>
                </a:solidFill>
                <a:effectLst/>
                <a:latin typeface="+mn-lt"/>
                <a:ea typeface="+mn-ea"/>
                <a:cs typeface="+mn-cs"/>
              </a:rPr>
              <a:t>fiscal management and have an established business line of credit for business operations from a reputable financial institution.  This requirement is in place to ensure that provider agencies are able to support themselves until they are chosen by beneficiaries and to create stability in the provider pool.</a:t>
            </a:r>
          </a:p>
          <a:p>
            <a:endParaRPr lang="en-US" sz="120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a:solidFill>
                  <a:schemeClr val="tx1"/>
                </a:solidFill>
                <a:effectLst/>
                <a:latin typeface="+mn-lt"/>
                <a:ea typeface="+mn-ea"/>
                <a:cs typeface="+mn-cs"/>
              </a:rPr>
              <a:t>4) Provider agencies must have </a:t>
            </a:r>
            <a:r>
              <a:rPr lang="en-US" sz="1200" kern="1200">
                <a:solidFill>
                  <a:schemeClr val="tx1"/>
                </a:solidFill>
                <a:effectLst/>
                <a:latin typeface="+mn-lt"/>
                <a:ea typeface="+mn-ea"/>
                <a:cs typeface="+mn-cs"/>
              </a:rPr>
              <a:t>responsible personnel management, and this includes appropriate processes used in the recruitment, selection, retention and termination of employees, written personnel policies and job descriptions, maintenance of a current training plan as a component of policies and procedures that documents the method for the completion of required training and maintenance of a personnel file on every employee and volunteer with the required information.</a:t>
            </a:r>
          </a:p>
        </p:txBody>
      </p:sp>
      <p:sp>
        <p:nvSpPr>
          <p:cNvPr id="4" name="Slide Number Placeholder 3">
            <a:extLst>
              <a:ext uri="{FF2B5EF4-FFF2-40B4-BE49-F238E27FC236}">
                <a16:creationId xmlns:a16="http://schemas.microsoft.com/office/drawing/2014/main" id="{32B7B9FA-77A7-5084-476B-5FF5E0080639}"/>
              </a:ext>
            </a:extLst>
          </p:cNvPr>
          <p:cNvSpPr>
            <a:spLocks noGrp="1"/>
          </p:cNvSpPr>
          <p:nvPr>
            <p:ph type="sldNum" sz="quarter" idx="5"/>
          </p:nvPr>
        </p:nvSpPr>
        <p:spPr/>
        <p:txBody>
          <a:bodyPr/>
          <a:lstStyle/>
          <a:p>
            <a:fld id="{644E37BD-8B82-425D-9052-84A4749AF99E}" type="slidenum">
              <a:rPr lang="en-US" smtClean="0"/>
              <a:t>11</a:t>
            </a:fld>
            <a:endParaRPr lang="en-US"/>
          </a:p>
        </p:txBody>
      </p:sp>
    </p:spTree>
    <p:extLst>
      <p:ext uri="{BB962C8B-B14F-4D97-AF65-F5344CB8AC3E}">
        <p14:creationId xmlns:p14="http://schemas.microsoft.com/office/powerpoint/2010/main" val="13561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70184B72-DCF5-BB0E-071E-FDABF275C8A8}"/>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DB802C1A-3CBE-B7E0-653D-0522F0C5BE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In step four of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the enrollment process, providers will submit a proposal along with the required supporting documentation to the Medicaid Office of Long Term Services &amp; Supports.</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The proposal requirements are based on provider specifications outlined in the approved 1915(c) waiver application &amp; Medicaid Administrative Code Part 208 posted on our website.  As each waiver has different provider specifications, provider agencies must undergo an intensive review to ensure that they meet the criteria to serve as a provider for the services under a particular waiver, prior to enrollment.</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Instructions for accessing the proposal forms for submission will be provided to you upon successful completion of the test for this orientation.</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200" b="0" kern="1200">
                <a:solidFill>
                  <a:schemeClr val="tx1"/>
                </a:solidFill>
                <a:effectLst/>
                <a:latin typeface="+mn-lt"/>
                <a:ea typeface="+mn-ea"/>
                <a:cs typeface="+mn-cs"/>
              </a:rPr>
              <a:t>Providers must </a:t>
            </a:r>
            <a:r>
              <a:rPr lang="en-US" sz="1200" kern="1200">
                <a:solidFill>
                  <a:schemeClr val="tx1"/>
                </a:solidFill>
                <a:effectLst/>
                <a:latin typeface="+mn-lt"/>
                <a:ea typeface="+mn-ea"/>
                <a:cs typeface="+mn-cs"/>
              </a:rPr>
              <a:t>successfully pass a facility inspection by the Division of Medicaid.  This will be particularly important for adult day care providers, as DOM must ensure that the on-site facility meets the ADC requirements.</a:t>
            </a:r>
          </a:p>
          <a:p>
            <a:endParaRPr lang="en-US" altLang="en-US"/>
          </a:p>
        </p:txBody>
      </p:sp>
      <p:sp>
        <p:nvSpPr>
          <p:cNvPr id="4" name="Slide Number Placeholder 3">
            <a:extLst>
              <a:ext uri="{FF2B5EF4-FFF2-40B4-BE49-F238E27FC236}">
                <a16:creationId xmlns:a16="http://schemas.microsoft.com/office/drawing/2014/main" id="{65703BAA-4BC6-9816-13FF-0145FC3D4E5E}"/>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60E086F-5B96-46E9-939B-522F217CEB14}" type="slidenum">
              <a:rPr lang="en-US" altLang="en-US">
                <a:latin typeface="Calibri" panose="020F0502020204030204" pitchFamily="34" charset="0"/>
              </a:rPr>
              <a:pPr eaLnBrk="1" hangingPunct="1"/>
              <a:t>12</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1D3DCE8-F388-F812-F912-F93D6FAD6DE6}"/>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676F9B70-79CF-7FC1-5E5D-CB2A3F6C7B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Providers must complete this orientation and score at least 85 on the exam that follows. As a reminder, this process must be completed by the owner or an individual with authority to represent your agency in an audit. The Orientation certificate is good for one year and must be submitted with your proposal packet.</a:t>
            </a:r>
          </a:p>
          <a:p>
            <a:endParaRPr lang="en-US" altLang="en-US"/>
          </a:p>
          <a:p>
            <a:r>
              <a:rPr lang="en-US" altLang="en-US"/>
              <a:t>Any changes in location or organizational structure must be reported to our office within ten days. Relocations must be approved by our office prior to rendering services at the new location.</a:t>
            </a:r>
          </a:p>
          <a:p>
            <a:endParaRPr lang="en-US" altLang="en-US"/>
          </a:p>
          <a:p>
            <a:r>
              <a:rPr lang="en-US" altLang="en-US"/>
              <a:t>Enrolling providers must have been in business, providing the services being applied for, for at least 1 year.</a:t>
            </a:r>
          </a:p>
          <a:p>
            <a:endParaRPr lang="en-US" altLang="en-US"/>
          </a:p>
          <a:p>
            <a:r>
              <a:rPr lang="en-US" altLang="en-US"/>
              <a:t>If your proposal packet is approved, you must complete step 6, provider enrollment, within 6 months of the receipt of your approval letter.</a:t>
            </a:r>
          </a:p>
          <a:p>
            <a:endParaRPr lang="en-US" alt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solidFill>
                  <a:schemeClr val="accent6">
                    <a:lumMod val="50000"/>
                  </a:schemeClr>
                </a:solidFill>
              </a:rPr>
              <a:t>The purpose of the advisory committee is to ensure providers are actively soliciting feedback on their services and operations from applicable stakeholders in the local community in order to facilitate ongoing quality improvements.  For documentation, DOM would expect to see an agenda, sign in sheets/attendees list, and minutes from the meeting itself.</a:t>
            </a:r>
          </a:p>
          <a:p>
            <a:endParaRPr lang="en-US" altLang="en-US"/>
          </a:p>
        </p:txBody>
      </p:sp>
      <p:sp>
        <p:nvSpPr>
          <p:cNvPr id="4" name="Slide Number Placeholder 3">
            <a:extLst>
              <a:ext uri="{FF2B5EF4-FFF2-40B4-BE49-F238E27FC236}">
                <a16:creationId xmlns:a16="http://schemas.microsoft.com/office/drawing/2014/main" id="{CAE20FA4-FA27-A544-B680-04C08D04700D}"/>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05B0A8E-81EC-4C71-9DF9-EEB68730F680}" type="slidenum">
              <a:rPr lang="en-US" altLang="en-US">
                <a:latin typeface="Calibri" panose="020F0502020204030204" pitchFamily="34" charset="0"/>
              </a:rPr>
              <a:pPr eaLnBrk="1" hangingPunct="1"/>
              <a:t>13</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1D3DCE8-F388-F812-F912-F93D6FAD6DE6}"/>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676F9B70-79CF-7FC1-5E5D-CB2A3F6C7B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kern="1200">
                <a:solidFill>
                  <a:schemeClr val="tx1"/>
                </a:solidFill>
                <a:effectLst/>
                <a:latin typeface="+mn-lt"/>
                <a:ea typeface="+mn-ea"/>
                <a:cs typeface="+mn-cs"/>
              </a:rPr>
              <a:t>Providers must maintain responsible </a:t>
            </a:r>
            <a:r>
              <a:rPr lang="en-US" sz="1200" kern="1200">
                <a:solidFill>
                  <a:schemeClr val="tx1"/>
                </a:solidFill>
                <a:effectLst/>
                <a:latin typeface="+mn-lt"/>
                <a:ea typeface="+mn-ea"/>
                <a:cs typeface="+mn-cs"/>
              </a:rPr>
              <a:t>fiscal management and have an established business line of credit for business operations from a financial institution. </a:t>
            </a:r>
          </a:p>
          <a:p>
            <a:endParaRPr lang="en-US" sz="120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Providers must establish a business location that is not on residential property for at least 6 months prior to application &amp; successfully </a:t>
            </a:r>
            <a:r>
              <a:rPr lang="en-US" sz="1200" kern="1200">
                <a:solidFill>
                  <a:schemeClr val="tx1"/>
                </a:solidFill>
                <a:effectLst/>
                <a:latin typeface="+mn-lt"/>
                <a:ea typeface="+mn-ea"/>
                <a:cs typeface="+mn-cs"/>
              </a:rPr>
              <a:t>pass a facility inspection by the Division of Medicaid. </a:t>
            </a:r>
          </a:p>
          <a:p>
            <a:endParaRPr lang="en-US" sz="120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Providers must maintain </a:t>
            </a:r>
            <a:r>
              <a:rPr lang="en-US" sz="1200" kern="1200">
                <a:solidFill>
                  <a:schemeClr val="tx1"/>
                </a:solidFill>
                <a:effectLst/>
                <a:latin typeface="+mn-lt"/>
                <a:ea typeface="+mn-ea"/>
                <a:cs typeface="+mn-cs"/>
              </a:rPr>
              <a:t>policy &amp; procedure manuals that meet all minimum standards detailed in the Waiver &amp; Administrative Code and ensure that all PHI is protected at all times.</a:t>
            </a:r>
          </a:p>
          <a:p>
            <a:endParaRPr lang="en-US" sz="120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a:solidFill>
                  <a:schemeClr val="tx1"/>
                </a:solidFill>
                <a:effectLst/>
                <a:latin typeface="+mn-lt"/>
                <a:ea typeface="+mn-ea"/>
                <a:cs typeface="+mn-cs"/>
              </a:rPr>
              <a:t>As a final note</a:t>
            </a:r>
            <a:r>
              <a:rPr lang="en-US" sz="1200" kern="1200">
                <a:solidFill>
                  <a:schemeClr val="tx1"/>
                </a:solidFill>
                <a:effectLst/>
                <a:latin typeface="+mn-lt"/>
                <a:ea typeface="+mn-ea"/>
                <a:cs typeface="+mn-cs"/>
              </a:rPr>
              <a:t>, agencies may not apply for a Division of Medicaid provider number for the purpose of providing care to friends or family members.</a:t>
            </a:r>
          </a:p>
          <a:p>
            <a:endParaRPr lang="en-US" sz="1200" kern="1200">
              <a:solidFill>
                <a:schemeClr val="tx1"/>
              </a:solidFill>
              <a:effectLst/>
              <a:latin typeface="+mn-lt"/>
              <a:ea typeface="+mn-ea"/>
              <a:cs typeface="+mn-cs"/>
            </a:endParaRPr>
          </a:p>
          <a:p>
            <a:endParaRPr lang="en-US" altLang="en-US"/>
          </a:p>
        </p:txBody>
      </p:sp>
      <p:sp>
        <p:nvSpPr>
          <p:cNvPr id="4" name="Slide Number Placeholder 3">
            <a:extLst>
              <a:ext uri="{FF2B5EF4-FFF2-40B4-BE49-F238E27FC236}">
                <a16:creationId xmlns:a16="http://schemas.microsoft.com/office/drawing/2014/main" id="{CAE20FA4-FA27-A544-B680-04C08D04700D}"/>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05B0A8E-81EC-4C71-9DF9-EEB68730F680}" type="slidenum">
              <a:rPr lang="en-US" altLang="en-US">
                <a:latin typeface="Calibri" panose="020F0502020204030204" pitchFamily="34" charset="0"/>
              </a:rPr>
              <a:pPr eaLnBrk="1" hangingPunct="1"/>
              <a:t>14</a:t>
            </a:fld>
            <a:endParaRPr lang="en-US" altLang="en-US">
              <a:latin typeface="Calibri" panose="020F0502020204030204" pitchFamily="34" charset="0"/>
            </a:endParaRPr>
          </a:p>
        </p:txBody>
      </p:sp>
    </p:spTree>
    <p:extLst>
      <p:ext uri="{BB962C8B-B14F-4D97-AF65-F5344CB8AC3E}">
        <p14:creationId xmlns:p14="http://schemas.microsoft.com/office/powerpoint/2010/main" val="3844158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22246ACC-D86D-2516-5D71-8CC4DBFB9109}"/>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82047EBD-2521-BC6C-1294-0B3C580C8F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7000"/>
              </a:lnSpc>
              <a:spcBef>
                <a:spcPts val="0"/>
              </a:spcBef>
              <a:spcAft>
                <a:spcPts val="800"/>
              </a:spcAft>
              <a:buClrTx/>
              <a:buSzTx/>
              <a:buFontTx/>
              <a:buNone/>
              <a:tabLst/>
              <a:defRPr/>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Provider agencies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must have written criteria for service provision, including procedures for dealing with emergency service requests.</a:t>
            </a:r>
          </a:p>
          <a:p>
            <a:pPr marL="0" marR="0">
              <a:lnSpc>
                <a:spcPct val="107000"/>
              </a:lnSpc>
              <a:spcBef>
                <a:spcPts val="0"/>
              </a:spcBef>
              <a:spcAft>
                <a:spcPts val="800"/>
              </a:spcAft>
            </a:pPr>
            <a:endParaRPr lang="en-US" sz="1800" b="1"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Also, providers must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maintain a roster of qualified personnel necessary to provide authorized services. </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It is vital for your agency to track all employee credentialing closely, ensuring employees credentials do not expire. DOM will not pay for services rendered after the date of expiration. However, as the employer, Federal Labor Laws require you to pay your staff for the hours they have worked.</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Finally, all providers must be compliant with all federal and state regulations.  This includes tax and labor laws. It's important that you're familiar with these regulations and their effect on your business and employees. For example, federal tax laws require employees in this setting, with these requirements to be treated as employees. Therefore, they cannot be listed as independent contract workers or receive 1099s. DOM recommends reaching out to the US Department of Labor, Wage and Hour Division for additional information.</a:t>
            </a:r>
          </a:p>
          <a:p>
            <a:endParaRPr lang="en-US" altLang="en-US"/>
          </a:p>
        </p:txBody>
      </p:sp>
      <p:sp>
        <p:nvSpPr>
          <p:cNvPr id="4" name="Slide Number Placeholder 3">
            <a:extLst>
              <a:ext uri="{FF2B5EF4-FFF2-40B4-BE49-F238E27FC236}">
                <a16:creationId xmlns:a16="http://schemas.microsoft.com/office/drawing/2014/main" id="{AE9CAEBA-7379-A171-3B43-4307343B5CED}"/>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80EEF97-F3B3-4907-93FC-5568C13C48FD}" type="slidenum">
              <a:rPr lang="en-US" altLang="en-US">
                <a:latin typeface="Calibri" panose="020F0502020204030204" pitchFamily="34" charset="0"/>
              </a:rPr>
              <a:pPr eaLnBrk="1" hangingPunct="1"/>
              <a:t>15</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2BD4EDB7-F1A2-CA52-4983-67C56582B849}"/>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F61F81A2-79A2-6FD8-1E3A-D303026D5B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Providers must ensure all employees and volunteers complete National, Criminal Fingerprint based background checks. The results must be received prior to employment and maintained on file.</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Providers must not have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been nor employ individuals or volunteers who have been convicted of or pled guilty or nolo contendere to the listed felony offenses. There are no exceptions or time limitations to these convictions.</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In addition to fingerprint background checks every 2 years, providers must complete checks of the Nurse Aide Abuse Registry and Office of Inspector General on each employee every month.</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Individuals under investigation by any government entity are prohibited from applying for a Provider ID number.</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ltLang="en-US"/>
          </a:p>
        </p:txBody>
      </p:sp>
      <p:sp>
        <p:nvSpPr>
          <p:cNvPr id="4" name="Slide Number Placeholder 3">
            <a:extLst>
              <a:ext uri="{FF2B5EF4-FFF2-40B4-BE49-F238E27FC236}">
                <a16:creationId xmlns:a16="http://schemas.microsoft.com/office/drawing/2014/main" id="{61B55C2A-14B1-AEF8-D59C-16D307E7311C}"/>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428D8E0-A089-419E-A212-7AFA347F45E7}" type="slidenum">
              <a:rPr lang="en-US" altLang="en-US">
                <a:latin typeface="Calibri" panose="020F0502020204030204" pitchFamily="34" charset="0"/>
              </a:rPr>
              <a:pPr eaLnBrk="1" hangingPunct="1"/>
              <a:t>16</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56D7DDF-D55C-8C15-6010-76FB71363D89}"/>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C4D2EA63-D95A-150F-3611-D76A14A217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So, let's go over a couple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of tips for submitting your proposal to prevent unnecessary delays.</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First, read over the proposal &amp; required documents checklist carefully.  If you forget to attach required documents or complete necessary fields, your proposal will be denied, and you will have to start the process over.</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Once received, your proposal is automatically logged into the queue to be reviewed in the order received.  The review time will vary depending on the number of proposals under review at a given time, but three to four weeks is the average turnaround time.  </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If the reviewer has any questions, we will contact you.  If you have questions, please compile, and email them to HCBSProviders@medicaid.ms.gov so that we can address them.</a:t>
            </a: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All financial documents are thoroughly reviewed. The DOM reviewer will be comparing your taxes, to your itemized expense report, to your current financial summary to ensure the agency is financially stable. </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Lastly, the tax returns submitted must be a copy of the most recent filed tax return submitted to the IRS, and it must contain the submission identification number.  Please send a copy of Form 8879 or 9325 form with your taxes with the submission identification number validating the tax return was submitted and received.  If you do not have a copy of these forms, you can request a transcript of the most current filed returned from the IRS that will contain the information needed for review.</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If your proposal is approved, you will receive a proposal approval letter from the Office of Long Term Services &amp; Supports. This approval letter will include information on how to proceed to the next step of the enrollment process.</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ltLang="en-US"/>
          </a:p>
        </p:txBody>
      </p:sp>
      <p:sp>
        <p:nvSpPr>
          <p:cNvPr id="4" name="Slide Number Placeholder 3">
            <a:extLst>
              <a:ext uri="{FF2B5EF4-FFF2-40B4-BE49-F238E27FC236}">
                <a16:creationId xmlns:a16="http://schemas.microsoft.com/office/drawing/2014/main" id="{B2DC7F61-1BD8-DF51-9A36-3BF4394E6DFF}"/>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8CADF5C-8BC8-4F0B-957B-B834903B4155}" type="slidenum">
              <a:rPr lang="en-US" altLang="en-US">
                <a:latin typeface="Calibri" panose="020F0502020204030204" pitchFamily="34" charset="0"/>
              </a:rPr>
              <a:pPr eaLnBrk="1" hangingPunct="1"/>
              <a:t>17</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By submitting a proposal packet, you certify that all information is true and accurate. The submission of false information or documentation for the purposes of obtaining a Medicaid Provider ID number may result in a referral to the Attorney General’s Office. Anyone under investigation will be prohibited from enrolling as a provider for 18 months following the resolution of the investigation.</a:t>
            </a:r>
          </a:p>
        </p:txBody>
      </p:sp>
      <p:sp>
        <p:nvSpPr>
          <p:cNvPr id="4" name="Slide Number Placeholder 3"/>
          <p:cNvSpPr>
            <a:spLocks noGrp="1"/>
          </p:cNvSpPr>
          <p:nvPr>
            <p:ph type="sldNum" sz="quarter" idx="5"/>
          </p:nvPr>
        </p:nvSpPr>
        <p:spPr/>
        <p:txBody>
          <a:bodyPr/>
          <a:lstStyle/>
          <a:p>
            <a:fld id="{0B6D65C6-0E56-48FA-ACDF-D55551C0B651}" type="slidenum">
              <a:rPr lang="en-US" altLang="en-US" smtClean="0"/>
              <a:pPr/>
              <a:t>18</a:t>
            </a:fld>
            <a:endParaRPr lang="en-US" altLang="en-US"/>
          </a:p>
        </p:txBody>
      </p:sp>
    </p:spTree>
    <p:extLst>
      <p:ext uri="{BB962C8B-B14F-4D97-AF65-F5344CB8AC3E}">
        <p14:creationId xmlns:p14="http://schemas.microsoft.com/office/powerpoint/2010/main" val="3760542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B1C3FCB7-558A-92B2-27F7-8A77B7A5CB50}"/>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028BA2B1-43B4-3EE2-089C-79B9390BE9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DOM’s fiscal agent, Gainwell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is responsible for credentialing the provider owners and managing or directing employees of each provider agency per the federal regulations, though waiver providers are not currently required to be licensed, the credentialing includes checks of the following databases, the Office of the Inspector General's Exclusion list, the Sam or System for award management and the Death Master file. </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It's important that you ensure that all the parties associated with your agency meet the background check requirements to work with vulnerable populations and that none of them are listed on the referenced exclusion databases. For future reference, database checks are performed by the fiscal agent at enrollment, at revalidation every five years, and monthly for the provider owners and managing or directing employees. Once they ensure the credentialing requirements are met, the fiscal agent will forward the application back to DOM for final approval or denial.</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At that time, a letter will be generated and mailed to the address on the application outlining the outcome of the review.  If you are approved, DOM will notify the appropriate Planning and Development Districts, and your agency will be added to the Freedom of Choice list in your approved coverage counties.</a:t>
            </a:r>
          </a:p>
          <a:p>
            <a:endParaRPr lang="en-US" altLang="en-US"/>
          </a:p>
        </p:txBody>
      </p:sp>
      <p:sp>
        <p:nvSpPr>
          <p:cNvPr id="4" name="Slide Number Placeholder 3">
            <a:extLst>
              <a:ext uri="{FF2B5EF4-FFF2-40B4-BE49-F238E27FC236}">
                <a16:creationId xmlns:a16="http://schemas.microsoft.com/office/drawing/2014/main" id="{E85ADC5C-DB3A-6494-1F5A-A09983951B5C}"/>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E490481-FC65-454F-A2F8-E50614B717C4}" type="slidenum">
              <a:rPr lang="en-US" altLang="en-US">
                <a:latin typeface="Calibri" panose="020F0502020204030204" pitchFamily="34" charset="0"/>
              </a:rPr>
              <a:pPr eaLnBrk="1" hangingPunct="1"/>
              <a:t>19</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solidFill>
                  <a:srgbClr val="002060"/>
                </a:solidFill>
              </a:rPr>
              <a:t>This training is for providers who are seeking to enroll to provide Adult Day Care (ADC), Personal Care Services (PCS) or In-Home Respite (IHR) under the MS Division of Medicaid Elderly &amp; Disabled (E&amp;D) Waiver. This training must be completed by the owner or an individual authorized to represent the agency in an audit. </a:t>
            </a:r>
            <a:r>
              <a:rPr lang="en-US"/>
              <a:t>If there is a change in ownership or partnership within your agency, those individuals must also complete and attest to this training.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We do not recommend the use of a consultant to complete your proposal packet; this application process is designed to be completed by the owner of the agency and our office is here to guide you through DOM policies.</a:t>
            </a:r>
          </a:p>
        </p:txBody>
      </p:sp>
      <p:sp>
        <p:nvSpPr>
          <p:cNvPr id="4" name="Slide Number Placeholder 3"/>
          <p:cNvSpPr>
            <a:spLocks noGrp="1"/>
          </p:cNvSpPr>
          <p:nvPr>
            <p:ph type="sldNum" sz="quarter" idx="5"/>
          </p:nvPr>
        </p:nvSpPr>
        <p:spPr/>
        <p:txBody>
          <a:bodyPr/>
          <a:lstStyle/>
          <a:p>
            <a:fld id="{644E37BD-8B82-425D-9052-84A4749AF99E}" type="slidenum">
              <a:rPr lang="en-US" smtClean="0"/>
              <a:t>2</a:t>
            </a:fld>
            <a:endParaRPr lang="en-US"/>
          </a:p>
        </p:txBody>
      </p:sp>
    </p:spTree>
    <p:extLst>
      <p:ext uri="{BB962C8B-B14F-4D97-AF65-F5344CB8AC3E}">
        <p14:creationId xmlns:p14="http://schemas.microsoft.com/office/powerpoint/2010/main" val="3327391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Shown here is a general list of documents that are required to be submitted with your proposal packet, along with a description of the requirements for that document. For your convenience, a checklist can be found on the HCBS Providers Website, which is linked later in the presentation. The following slides will provide additional guidance on some of these documents.</a:t>
            </a:r>
          </a:p>
        </p:txBody>
      </p:sp>
      <p:sp>
        <p:nvSpPr>
          <p:cNvPr id="4" name="Slide Number Placeholder 3"/>
          <p:cNvSpPr>
            <a:spLocks noGrp="1"/>
          </p:cNvSpPr>
          <p:nvPr>
            <p:ph type="sldNum" sz="quarter" idx="5"/>
          </p:nvPr>
        </p:nvSpPr>
        <p:spPr/>
        <p:txBody>
          <a:bodyPr/>
          <a:lstStyle/>
          <a:p>
            <a:fld id="{0B6D65C6-0E56-48FA-ACDF-D55551C0B651}" type="slidenum">
              <a:rPr lang="en-US" altLang="en-US" smtClean="0"/>
              <a:pPr/>
              <a:t>20</a:t>
            </a:fld>
            <a:endParaRPr lang="en-US" altLang="en-US"/>
          </a:p>
        </p:txBody>
      </p:sp>
    </p:spTree>
    <p:extLst>
      <p:ext uri="{BB962C8B-B14F-4D97-AF65-F5344CB8AC3E}">
        <p14:creationId xmlns:p14="http://schemas.microsoft.com/office/powerpoint/2010/main" val="2541888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6D377-2159-44C2-9608-EC49CDCBA6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A138E-9989-882C-B32E-1C49C43DBD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45DBEC-3DB2-7C2F-0719-EB95D028780E}"/>
              </a:ext>
            </a:extLst>
          </p:cNvPr>
          <p:cNvSpPr>
            <a:spLocks noGrp="1"/>
          </p:cNvSpPr>
          <p:nvPr>
            <p:ph type="body" idx="1"/>
          </p:nvPr>
        </p:nvSpPr>
        <p:spPr/>
        <p:txBody>
          <a:bodyPr/>
          <a:lstStyle/>
          <a:p>
            <a:r>
              <a:rPr lang="en-US"/>
              <a:t>All E&amp;D providers are required to establish and maintain a business line of credit for operations as proof of financial solvency.</a:t>
            </a:r>
          </a:p>
          <a:p>
            <a:endParaRPr lang="en-US"/>
          </a:p>
          <a:p>
            <a:r>
              <a:rPr lang="en-US" sz="1200" kern="1200">
                <a:solidFill>
                  <a:schemeClr val="tx1"/>
                </a:solidFill>
                <a:effectLst/>
                <a:latin typeface="+mn-lt"/>
                <a:ea typeface="+mn-ea"/>
                <a:cs typeface="+mn-cs"/>
              </a:rPr>
              <a:t>The approval amount for the business line of credit must be enough to cover operational expenses for at least three months at all branch locations. The DOM reviewer will take your total monthly operating expenses from your proposals financial documentation and multiply it by three to confirm that your line of credit meets the requirement.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This requirement can only be met by a business line of credit. Many providers ask if a personal CD or bank account will meet this requirement. It will not. Instead, reach out to your financial institution and ask them to utilize those resources to create a secure line of credit.</a:t>
            </a:r>
          </a:p>
          <a:p>
            <a:endParaRPr lang="en-US" sz="120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This requirement is to ensure continuity of business operations and member services, in the event that there are reimbursement delays in claims processing with the Division of Medicaid. The business line of credit will ensure that your agency can continue payroll processes.</a:t>
            </a:r>
          </a:p>
          <a:p>
            <a:endParaRPr lang="en-US"/>
          </a:p>
        </p:txBody>
      </p:sp>
      <p:sp>
        <p:nvSpPr>
          <p:cNvPr id="4" name="Slide Number Placeholder 3">
            <a:extLst>
              <a:ext uri="{FF2B5EF4-FFF2-40B4-BE49-F238E27FC236}">
                <a16:creationId xmlns:a16="http://schemas.microsoft.com/office/drawing/2014/main" id="{D6235DE7-C987-D0C9-E193-DB2755F9DEBE}"/>
              </a:ext>
            </a:extLst>
          </p:cNvPr>
          <p:cNvSpPr>
            <a:spLocks noGrp="1"/>
          </p:cNvSpPr>
          <p:nvPr>
            <p:ph type="sldNum" sz="quarter" idx="5"/>
          </p:nvPr>
        </p:nvSpPr>
        <p:spPr/>
        <p:txBody>
          <a:bodyPr/>
          <a:lstStyle/>
          <a:p>
            <a:fld id="{7FC1BE12-36C0-4A10-BF82-EBE0A896852E}" type="slidenum">
              <a:rPr lang="en-US" smtClean="0"/>
              <a:t>21</a:t>
            </a:fld>
            <a:endParaRPr lang="en-US"/>
          </a:p>
        </p:txBody>
      </p:sp>
    </p:spTree>
    <p:extLst>
      <p:ext uri="{BB962C8B-B14F-4D97-AF65-F5344CB8AC3E}">
        <p14:creationId xmlns:p14="http://schemas.microsoft.com/office/powerpoint/2010/main" val="726018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Some may confuse a business loan as a business line of credit. A business loan is a one-time disbursement with fixed month payments until the loan is pay back in full with interest. A line of credit is revolving You can draw funds as needed and repay only the amount drawn. Once the amount drawn is repaid, the funds become available to borrow again. Business loans does not meet the requirement for business line of credit. </a:t>
            </a:r>
          </a:p>
          <a:p>
            <a:endParaRPr lang="en-US"/>
          </a:p>
        </p:txBody>
      </p:sp>
      <p:sp>
        <p:nvSpPr>
          <p:cNvPr id="4" name="Slide Number Placeholder 3"/>
          <p:cNvSpPr>
            <a:spLocks noGrp="1"/>
          </p:cNvSpPr>
          <p:nvPr>
            <p:ph type="sldNum" sz="quarter" idx="5"/>
          </p:nvPr>
        </p:nvSpPr>
        <p:spPr/>
        <p:txBody>
          <a:bodyPr/>
          <a:lstStyle/>
          <a:p>
            <a:fld id="{0B6D65C6-0E56-48FA-ACDF-D55551C0B651}" type="slidenum">
              <a:rPr lang="en-US" altLang="en-US" smtClean="0"/>
              <a:pPr/>
              <a:t>22</a:t>
            </a:fld>
            <a:endParaRPr lang="en-US" altLang="en-US"/>
          </a:p>
        </p:txBody>
      </p:sp>
    </p:spTree>
    <p:extLst>
      <p:ext uri="{BB962C8B-B14F-4D97-AF65-F5344CB8AC3E}">
        <p14:creationId xmlns:p14="http://schemas.microsoft.com/office/powerpoint/2010/main" val="2240868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will be required to submit an itemized expense report as an attachment to your proposal packet. This is </a:t>
            </a:r>
            <a:r>
              <a:rPr lang="en-US" sz="1200" b="0" i="0" kern="1200">
                <a:solidFill>
                  <a:schemeClr val="tx1"/>
                </a:solidFill>
                <a:effectLst/>
                <a:latin typeface="+mn-lt"/>
                <a:ea typeface="+mn-ea"/>
                <a:cs typeface="+mn-cs"/>
              </a:rPr>
              <a:t>a detailed list of actual business expenses, broken down by individual items or services. It allows companies to track and manage their spending effectively and provides a detailed record for accounting and tax purposes. A template is available for use on our website.</a:t>
            </a:r>
            <a:endParaRPr lang="en-US"/>
          </a:p>
        </p:txBody>
      </p:sp>
      <p:sp>
        <p:nvSpPr>
          <p:cNvPr id="4" name="Slide Number Placeholder 3"/>
          <p:cNvSpPr>
            <a:spLocks noGrp="1"/>
          </p:cNvSpPr>
          <p:nvPr>
            <p:ph type="sldNum" sz="quarter" idx="5"/>
          </p:nvPr>
        </p:nvSpPr>
        <p:spPr/>
        <p:txBody>
          <a:bodyPr/>
          <a:lstStyle/>
          <a:p>
            <a:fld id="{0B6D65C6-0E56-48FA-ACDF-D55551C0B651}" type="slidenum">
              <a:rPr lang="en-US" altLang="en-US" smtClean="0"/>
              <a:pPr/>
              <a:t>23</a:t>
            </a:fld>
            <a:endParaRPr lang="en-US" altLang="en-US"/>
          </a:p>
        </p:txBody>
      </p:sp>
    </p:spTree>
    <p:extLst>
      <p:ext uri="{BB962C8B-B14F-4D97-AF65-F5344CB8AC3E}">
        <p14:creationId xmlns:p14="http://schemas.microsoft.com/office/powerpoint/2010/main" val="2965441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An annual financial summary, should reflect the</a:t>
            </a:r>
            <a:r>
              <a:rPr lang="en-US" sz="1200" b="1" i="0" kern="1200">
                <a:solidFill>
                  <a:schemeClr val="tx1"/>
                </a:solidFill>
                <a:effectLst/>
                <a:latin typeface="+mn-lt"/>
                <a:ea typeface="+mn-ea"/>
                <a:cs typeface="+mn-cs"/>
              </a:rPr>
              <a:t> summary of total revenues and expenses over the prior 12 months</a:t>
            </a:r>
            <a:r>
              <a:rPr lang="en-US" sz="1200" b="0" i="0" kern="1200">
                <a:solidFill>
                  <a:schemeClr val="tx1"/>
                </a:solidFill>
                <a:effectLst/>
                <a:latin typeface="+mn-lt"/>
                <a:ea typeface="+mn-ea"/>
                <a:cs typeface="+mn-cs"/>
              </a:rPr>
              <a:t>. This information will be reported directly into the proposal packet and should reflect the information detailed in the itemized expense report.</a:t>
            </a:r>
            <a:endParaRPr lang="en-US"/>
          </a:p>
        </p:txBody>
      </p:sp>
      <p:sp>
        <p:nvSpPr>
          <p:cNvPr id="4" name="Slide Number Placeholder 3"/>
          <p:cNvSpPr>
            <a:spLocks noGrp="1"/>
          </p:cNvSpPr>
          <p:nvPr>
            <p:ph type="sldNum" sz="quarter" idx="5"/>
          </p:nvPr>
        </p:nvSpPr>
        <p:spPr/>
        <p:txBody>
          <a:bodyPr/>
          <a:lstStyle/>
          <a:p>
            <a:fld id="{0B6D65C6-0E56-48FA-ACDF-D55551C0B651}" type="slidenum">
              <a:rPr lang="en-US" altLang="en-US" smtClean="0"/>
              <a:pPr/>
              <a:t>24</a:t>
            </a:fld>
            <a:endParaRPr lang="en-US" altLang="en-US"/>
          </a:p>
        </p:txBody>
      </p:sp>
    </p:spTree>
    <p:extLst>
      <p:ext uri="{BB962C8B-B14F-4D97-AF65-F5344CB8AC3E}">
        <p14:creationId xmlns:p14="http://schemas.microsoft.com/office/powerpoint/2010/main" val="3613407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Now that we've discussed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the enrollment process in general provider requirements, we'll focus on criteria for specific provider types.</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As a reminder, providers are responsible for complying with all requirements outlined in the Medicaid Administrative code linked later in the presentation.  What is represented here is a brief summary of the major requirements. More in-depth training will be provided in the required Part 208 training for specific service type.</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Let's begin with Adult Day Care providers in Mississippi.</a:t>
            </a:r>
          </a:p>
          <a:p>
            <a:endParaRPr lang="en-US"/>
          </a:p>
        </p:txBody>
      </p:sp>
      <p:sp>
        <p:nvSpPr>
          <p:cNvPr id="4" name="Slide Number Placeholder 3"/>
          <p:cNvSpPr>
            <a:spLocks noGrp="1"/>
          </p:cNvSpPr>
          <p:nvPr>
            <p:ph type="sldNum" sz="quarter" idx="5"/>
          </p:nvPr>
        </p:nvSpPr>
        <p:spPr/>
        <p:txBody>
          <a:bodyPr/>
          <a:lstStyle/>
          <a:p>
            <a:fld id="{0B6D65C6-0E56-48FA-ACDF-D55551C0B651}" type="slidenum">
              <a:rPr lang="en-US" altLang="en-US" smtClean="0"/>
              <a:pPr/>
              <a:t>25</a:t>
            </a:fld>
            <a:endParaRPr lang="en-US" altLang="en-US"/>
          </a:p>
        </p:txBody>
      </p:sp>
    </p:spTree>
    <p:extLst>
      <p:ext uri="{BB962C8B-B14F-4D97-AF65-F5344CB8AC3E}">
        <p14:creationId xmlns:p14="http://schemas.microsoft.com/office/powerpoint/2010/main" val="3062576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826D3048-693C-9722-BFA6-64C4DA9E3331}"/>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D0FE45FA-2355-BC09-AC74-79B4C19BF5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Adult Day Care service encompasses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 variety of health, social and related supportive services offered in a protective setting during the daytime and early evening.</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This community-based service is designed to meet the needs of aged and disabled people through the development and implementation of an individualized service plan.  Services include personal care and supervision, the provision of meals, limited medical care and transportation to and from the site, as well as access to social, health and recreational activities.</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ADC Services are not reimbursed at night nor outside the state of Mississippi.</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All ADC facility sites must be compliant with all applicable state and local building restrictions, as well as all zoning, fire and health codes and ordinances, and meet the requirements of the Americans with Disabilities Act or the ADA.  This means that all doors, bathrooms, and hallways must be wide enough to accommodate individuals utilizing wheelchairs or other mobility aides.  Additionally, all changes in ground level, including at entrances or exits or any points of transition within the facility, must have a ramp that is appropriately graded and has rails to ensure safety.</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ADC providers may only serve beneficiaries residing in counties within a 60-minute radius of the facility to prevent extended transportation times.</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Additionally, providers must offer a variety of healthy food and drink throughout the day.  This will require providers to either contract with the food catering vendor licensed by MS Dept of Health to deliver food daily or obtain appropriate credentials and staff to prepare and serve meals on site.  If the physical site does not include a full kitchen, the facility will not be allowed to prepare food on site to prevent unsafe preparation or storage.</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Lastly, ADC providers must offer safe, accessible transportation to and from the facility and activities. To be considered accessible, a vehicle must have a fully functional lift or ramp.  If your facility does not own or lease an accessible vehicle or have credentialed drivers, you will need to enter into a transportation contract with a vendor who can fulfill those requirements.</a:t>
            </a:r>
          </a:p>
          <a:p>
            <a:endParaRPr lang="en-US" altLang="en-US"/>
          </a:p>
        </p:txBody>
      </p:sp>
      <p:sp>
        <p:nvSpPr>
          <p:cNvPr id="4" name="Slide Number Placeholder 3">
            <a:extLst>
              <a:ext uri="{FF2B5EF4-FFF2-40B4-BE49-F238E27FC236}">
                <a16:creationId xmlns:a16="http://schemas.microsoft.com/office/drawing/2014/main" id="{4E8BF985-EE2F-EA08-17B4-F8243508140A}"/>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70D634F-8226-4F9D-AEA8-B605AC199187}" type="slidenum">
              <a:rPr lang="en-US" altLang="en-US">
                <a:latin typeface="Calibri" panose="020F0502020204030204" pitchFamily="34" charset="0"/>
              </a:rPr>
              <a:pPr eaLnBrk="1" hangingPunct="1"/>
              <a:t>26</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Shown here are the additional required attachments that must be submitted with your proposal packet, along with a brief description of that requirement. The full checklist is available on our website for your convenience. Be sure to have all your documents ready prior to starting your proposal.</a:t>
            </a:r>
          </a:p>
        </p:txBody>
      </p:sp>
      <p:sp>
        <p:nvSpPr>
          <p:cNvPr id="4" name="Slide Number Placeholder 3"/>
          <p:cNvSpPr>
            <a:spLocks noGrp="1"/>
          </p:cNvSpPr>
          <p:nvPr>
            <p:ph type="sldNum" sz="quarter" idx="5"/>
          </p:nvPr>
        </p:nvSpPr>
        <p:spPr/>
        <p:txBody>
          <a:bodyPr/>
          <a:lstStyle/>
          <a:p>
            <a:fld id="{0B6D65C6-0E56-48FA-ACDF-D55551C0B651}" type="slidenum">
              <a:rPr lang="en-US" altLang="en-US" smtClean="0"/>
              <a:pPr/>
              <a:t>27</a:t>
            </a:fld>
            <a:endParaRPr lang="en-US" altLang="en-US"/>
          </a:p>
        </p:txBody>
      </p:sp>
    </p:spTree>
    <p:extLst>
      <p:ext uri="{BB962C8B-B14F-4D97-AF65-F5344CB8AC3E}">
        <p14:creationId xmlns:p14="http://schemas.microsoft.com/office/powerpoint/2010/main" val="4092791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6EEA77DA-3F7D-FB8C-D4E0-02B7D499E2A8}"/>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F9149A1F-0627-B5F6-63F3-1CC31845F1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With regards to physical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site requirements, all ADCs must have the following. </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At least 60 square feet of program space for multipurpose use for each participant, </a:t>
            </a:r>
          </a:p>
          <a:p>
            <a:pPr marL="285750" marR="0" indent="-285750">
              <a:lnSpc>
                <a:spcPct val="107000"/>
              </a:lnSpc>
              <a:spcBef>
                <a:spcPts val="0"/>
              </a:spcBef>
              <a:spcAft>
                <a:spcPts val="800"/>
              </a:spcAft>
              <a:buFont typeface="Arial" panose="020B0604020202020204" pitchFamily="34" charset="0"/>
              <a:buChar char="•"/>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At least one toilet for every 10 persons attending the ADC and a separate bathroom for staff, </a:t>
            </a:r>
          </a:p>
          <a:p>
            <a:pPr marL="285750" marR="0" indent="-285750">
              <a:lnSpc>
                <a:spcPct val="107000"/>
              </a:lnSpc>
              <a:spcBef>
                <a:spcPts val="0"/>
              </a:spcBef>
              <a:spcAft>
                <a:spcPts val="800"/>
              </a:spcAft>
              <a:buFont typeface="Arial" panose="020B0604020202020204" pitchFamily="34" charset="0"/>
              <a:buChar char="•"/>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Sufficient lighting, and parking available to accommodate family members, caregivers, visitors, employees, and volunteers.</a:t>
            </a:r>
          </a:p>
          <a:p>
            <a:pPr marL="285750" marR="0" indent="-285750">
              <a:lnSpc>
                <a:spcPct val="107000"/>
              </a:lnSpc>
              <a:spcBef>
                <a:spcPts val="0"/>
              </a:spcBef>
              <a:spcAft>
                <a:spcPts val="800"/>
              </a:spcAft>
              <a:buFont typeface="Arial" panose="020B0604020202020204" pitchFamily="34" charset="0"/>
              <a:buChar char="•"/>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 minimum of one parking space must be identified, with a sign, as parking for those with a disability, it must be at least 13 feet wide and located near the entrance door.</a:t>
            </a:r>
          </a:p>
          <a:p>
            <a:pPr marL="285750" marR="0" indent="-285750">
              <a:lnSpc>
                <a:spcPct val="107000"/>
              </a:lnSpc>
              <a:spcBef>
                <a:spcPts val="0"/>
              </a:spcBef>
              <a:spcAft>
                <a:spcPts val="800"/>
              </a:spcAft>
              <a:buFont typeface="Arial" panose="020B0604020202020204" pitchFamily="34" charset="0"/>
              <a:buChar char="•"/>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The facility must also have a quiet rest area for persons that may become ill, </a:t>
            </a:r>
          </a:p>
          <a:p>
            <a:pPr marL="285750" marR="0" indent="-285750">
              <a:lnSpc>
                <a:spcPct val="107000"/>
              </a:lnSpc>
              <a:spcBef>
                <a:spcPts val="0"/>
              </a:spcBef>
              <a:spcAft>
                <a:spcPts val="800"/>
              </a:spcAft>
              <a:buFont typeface="Arial" panose="020B0604020202020204" pitchFamily="34" charset="0"/>
              <a:buChar char="•"/>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Appropriate signage, </a:t>
            </a:r>
          </a:p>
          <a:p>
            <a:pPr marL="285750" marR="0" indent="-285750">
              <a:lnSpc>
                <a:spcPct val="107000"/>
              </a:lnSpc>
              <a:spcBef>
                <a:spcPts val="0"/>
              </a:spcBef>
              <a:spcAft>
                <a:spcPts val="800"/>
              </a:spcAft>
              <a:buFont typeface="Arial" panose="020B0604020202020204" pitchFamily="34" charset="0"/>
              <a:buChar char="•"/>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At least two well identified exits, with side-hinged doors that swing out and open to the outside.</a:t>
            </a:r>
          </a:p>
          <a:p>
            <a:pPr marL="285750" marR="0" indent="-285750">
              <a:lnSpc>
                <a:spcPct val="107000"/>
              </a:lnSpc>
              <a:spcBef>
                <a:spcPts val="0"/>
              </a:spcBef>
              <a:spcAft>
                <a:spcPts val="800"/>
              </a:spcAft>
              <a:buFont typeface="Arial" panose="020B0604020202020204" pitchFamily="34" charset="0"/>
              <a:buChar char="•"/>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 safe environment free from hazards including but not limited to weapons, high steps, steep grades, unstable furniture, and exposed electrical cords.</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At this time, we'd like to include some reminders regarding safe environment. Plastic lawn chairs, hard metal chairs and folding card tables are not appropriate as they do not provide adequate support for participants. Chairs must be cushioned and stable, similar to what you would find in the waiting room at a doctor's office or clinic, and must not be torn or broken.  Additionally, all cleaning products, cooking tools and crafts supplies must be securely stored in a locked cabinet when not actively in use.</a:t>
            </a:r>
          </a:p>
          <a:p>
            <a:pPr marL="0" marR="0">
              <a:lnSpc>
                <a:spcPct val="107000"/>
              </a:lnSpc>
              <a:spcBef>
                <a:spcPts val="0"/>
              </a:spcBef>
              <a:spcAft>
                <a:spcPts val="800"/>
              </a:spcAft>
            </a:pPr>
            <a:br>
              <a:rPr lang="en-US" sz="1800" kern="100">
                <a:effectLst/>
                <a:latin typeface="Calibri" panose="020F0502020204030204" pitchFamily="34" charset="0"/>
                <a:ea typeface="Times New Roman" panose="02020603050405020304" pitchFamily="18" charset="0"/>
                <a:cs typeface="Times New Roman" panose="02020603050405020304" pitchFamily="18" charset="0"/>
              </a:rPr>
            </a:br>
            <a:endParaRPr lang="en-US" altLang="en-US"/>
          </a:p>
        </p:txBody>
      </p:sp>
      <p:sp>
        <p:nvSpPr>
          <p:cNvPr id="4" name="Slide Number Placeholder 3">
            <a:extLst>
              <a:ext uri="{FF2B5EF4-FFF2-40B4-BE49-F238E27FC236}">
                <a16:creationId xmlns:a16="http://schemas.microsoft.com/office/drawing/2014/main" id="{0A5DA63D-AF91-CFF9-80B4-C877C0EDA62F}"/>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B1895BF-48E4-43BE-9E22-B31216A80BA2}" type="slidenum">
              <a:rPr lang="en-US" altLang="en-US">
                <a:latin typeface="Calibri" panose="020F0502020204030204" pitchFamily="34" charset="0"/>
              </a:rPr>
              <a:pPr eaLnBrk="1" hangingPunct="1"/>
              <a:t>28</a:t>
            </a:fld>
            <a:endParaRPr lang="en-US"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0AE20-2028-7F70-3D6F-72F027922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AE18D6-56F5-EEB3-FEB0-11FA7D7696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3B0AE3-53F8-F5AD-D7C2-B33F7563666E}"/>
              </a:ext>
            </a:extLst>
          </p:cNvPr>
          <p:cNvSpPr>
            <a:spLocks noGrp="1"/>
          </p:cNvSpPr>
          <p:nvPr>
            <p:ph type="body" idx="1"/>
          </p:nvPr>
        </p:nvSpPr>
        <p:spPr/>
        <p:txBody>
          <a:bodyPr/>
          <a:lstStyle/>
          <a:p>
            <a:r>
              <a:rPr lang="en-US"/>
              <a:t>Shown here is a list of all required documentation. This documentation is required to substantiate claims and without it you may be subject to claims recoupment. It is very important that files be maintained and stored not only in a HIPAA compliant manner, and available for auditors immediately, but also protects the documents from environmental issues like water damage or pests. </a:t>
            </a:r>
          </a:p>
        </p:txBody>
      </p:sp>
      <p:sp>
        <p:nvSpPr>
          <p:cNvPr id="4" name="Slide Number Placeholder 3">
            <a:extLst>
              <a:ext uri="{FF2B5EF4-FFF2-40B4-BE49-F238E27FC236}">
                <a16:creationId xmlns:a16="http://schemas.microsoft.com/office/drawing/2014/main" id="{E7D95B4D-6558-3036-2305-46B4F37A7F65}"/>
              </a:ext>
            </a:extLst>
          </p:cNvPr>
          <p:cNvSpPr>
            <a:spLocks noGrp="1"/>
          </p:cNvSpPr>
          <p:nvPr>
            <p:ph type="sldNum" sz="quarter" idx="5"/>
          </p:nvPr>
        </p:nvSpPr>
        <p:spPr/>
        <p:txBody>
          <a:bodyPr/>
          <a:lstStyle/>
          <a:p>
            <a:fld id="{3C3317C2-0447-492F-8E90-3466CCBD04DA}" type="slidenum">
              <a:rPr lang="en-US" smtClean="0"/>
              <a:t>29</a:t>
            </a:fld>
            <a:endParaRPr lang="en-US"/>
          </a:p>
        </p:txBody>
      </p:sp>
    </p:spTree>
    <p:extLst>
      <p:ext uri="{BB962C8B-B14F-4D97-AF65-F5344CB8AC3E}">
        <p14:creationId xmlns:p14="http://schemas.microsoft.com/office/powerpoint/2010/main" val="1353415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is color coded with the corresponding colors shown under Training Topics. This will help you quickly locate the topics for future reference. You may pause to read at any point, and resume when ready.</a:t>
            </a:r>
          </a:p>
        </p:txBody>
      </p:sp>
      <p:sp>
        <p:nvSpPr>
          <p:cNvPr id="4" name="Slide Number Placeholder 3"/>
          <p:cNvSpPr>
            <a:spLocks noGrp="1"/>
          </p:cNvSpPr>
          <p:nvPr>
            <p:ph type="sldNum" sz="quarter" idx="5"/>
          </p:nvPr>
        </p:nvSpPr>
        <p:spPr/>
        <p:txBody>
          <a:bodyPr/>
          <a:lstStyle/>
          <a:p>
            <a:fld id="{644E37BD-8B82-425D-9052-84A4749AF99E}" type="slidenum">
              <a:rPr lang="en-US" smtClean="0"/>
              <a:t>3</a:t>
            </a:fld>
            <a:endParaRPr lang="en-US"/>
          </a:p>
        </p:txBody>
      </p:sp>
    </p:spTree>
    <p:extLst>
      <p:ext uri="{BB962C8B-B14F-4D97-AF65-F5344CB8AC3E}">
        <p14:creationId xmlns:p14="http://schemas.microsoft.com/office/powerpoint/2010/main" val="3601020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389F1CC8-98CE-F54F-B40C-85F0A2DC6C9A}"/>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7AC3D22C-C427-B83C-DEAF-A2F0ECC722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Now we'll move on to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ADC staffing requirements.</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An ADC facility must have a sufficient number of credentialed employees to ensure participants safety.  Therefore, the participant to staff ratio cannot exceed one to six unless the facility serves a high percentage of individuals with high needs. In those instances, the staff ratio may not exceed one to four.</a:t>
            </a:r>
            <a:br>
              <a:rPr lang="en-US" sz="1800" kern="100">
                <a:effectLst/>
                <a:latin typeface="Calibri" panose="020F0502020204030204" pitchFamily="34" charset="0"/>
                <a:ea typeface="Times New Roman" panose="02020603050405020304" pitchFamily="18" charset="0"/>
                <a:cs typeface="Times New Roman" panose="02020603050405020304" pitchFamily="18" charset="0"/>
              </a:rPr>
            </a:b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During the hours of 8am – 5pm, Monday through Friday, there must be at least one staff on site even if no beneficiaries are present. if at least one beneficiary is on site, the facility must be staffed with at least two persons at all times, one of whom must be a paid employee.  When evaluating the staff to participate ratio, please remember that volunteers cannot substitute as required staff.</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Now we'll cover the required positions that must be staffed in ADC facility to maintain DOM approval.</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ltLang="en-US"/>
          </a:p>
        </p:txBody>
      </p:sp>
      <p:sp>
        <p:nvSpPr>
          <p:cNvPr id="4" name="Slide Number Placeholder 3">
            <a:extLst>
              <a:ext uri="{FF2B5EF4-FFF2-40B4-BE49-F238E27FC236}">
                <a16:creationId xmlns:a16="http://schemas.microsoft.com/office/drawing/2014/main" id="{A895B857-3716-7DBA-CE47-795B1C62FE16}"/>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01E395E-6C28-48DD-8408-8132134164A9}" type="slidenum">
              <a:rPr lang="en-US" altLang="en-US">
                <a:latin typeface="Calibri" panose="020F0502020204030204" pitchFamily="34" charset="0"/>
              </a:rPr>
              <a:pPr eaLnBrk="1" hangingPunct="1"/>
              <a:t>30</a:t>
            </a:fld>
            <a:endParaRPr lang="en-US" altLang="en-US">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389F1CC8-98CE-F54F-B40C-85F0A2DC6C9A}"/>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7AC3D22C-C427-B83C-DEAF-A2F0ECC722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1" kern="100">
                <a:effectLst/>
                <a:latin typeface="Calibri" panose="020F0502020204030204" pitchFamily="34" charset="0"/>
                <a:ea typeface="Times New Roman" panose="02020603050405020304" pitchFamily="18" charset="0"/>
                <a:cs typeface="Times New Roman" panose="02020603050405020304" pitchFamily="18" charset="0"/>
              </a:rPr>
              <a:t>This is an overview ADC staffing requirements. Full staffing requirements are detailed in Administrative Code Part 208 Rule 1.3</a:t>
            </a:r>
          </a:p>
          <a:p>
            <a:pPr marL="0" marR="0">
              <a:lnSpc>
                <a:spcPct val="107000"/>
              </a:lnSpc>
              <a:spcBef>
                <a:spcPts val="0"/>
              </a:spcBef>
              <a:spcAft>
                <a:spcPts val="800"/>
              </a:spcAft>
            </a:pPr>
            <a:br>
              <a:rPr lang="en-US" sz="1800" kern="100">
                <a:effectLst/>
                <a:latin typeface="Calibri" panose="020F0502020204030204" pitchFamily="34" charset="0"/>
                <a:ea typeface="Times New Roman" panose="02020603050405020304" pitchFamily="18" charset="0"/>
                <a:cs typeface="Times New Roman" panose="02020603050405020304" pitchFamily="18" charset="0"/>
              </a:rPr>
            </a:b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All staff listed in this training are required positions which must be fully staffed to maintain DOM approval.</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At a minimum, each facility must have a full-time qualified administrator responsible for the development, coordination, supervision, fiscal management and evaluation of services.</a:t>
            </a: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If the administrator is not on-site full time, a program director must be designated and report to the administrator.</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The full-time program director is responsible for the organization, implementation and coordination of the daily operation of the adult day care program.</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00">
                <a:effectLst/>
                <a:latin typeface="Calibri" panose="020F0502020204030204" pitchFamily="34" charset="0"/>
                <a:ea typeface="Times New Roman" panose="02020603050405020304" pitchFamily="18" charset="0"/>
                <a:cs typeface="Times New Roman" panose="02020603050405020304" pitchFamily="18" charset="0"/>
              </a:rPr>
              <a:t>A licensed nurse, who </a:t>
            </a:r>
            <a:r>
              <a:rPr lang="en-US" sz="1200" kern="100">
                <a:effectLst/>
                <a:latin typeface="Calibri" panose="020F0502020204030204" pitchFamily="34" charset="0"/>
                <a:ea typeface="Times New Roman" panose="02020603050405020304" pitchFamily="18" charset="0"/>
                <a:cs typeface="Times New Roman" panose="02020603050405020304" pitchFamily="18" charset="0"/>
              </a:rPr>
              <a:t>may be contracted, on-site a minimum of eight (8) hours per week during normal business hours and available on call as needed.  The licensed nurse must have a valid state license and a minimum of one-year applicable experience, either full-time or the equivalent.  The licensed nurse must adhere to the scope of practice pursuant to the Nursing Practice Law and the rules and regulations of the Mississippi Board of Nursing.  The service hours must be tracked on a service log including date, time in and time out.</a:t>
            </a:r>
          </a:p>
          <a:p>
            <a:endParaRPr lang="en-US" altLang="en-US"/>
          </a:p>
        </p:txBody>
      </p:sp>
      <p:sp>
        <p:nvSpPr>
          <p:cNvPr id="4" name="Slide Number Placeholder 3">
            <a:extLst>
              <a:ext uri="{FF2B5EF4-FFF2-40B4-BE49-F238E27FC236}">
                <a16:creationId xmlns:a16="http://schemas.microsoft.com/office/drawing/2014/main" id="{A895B857-3716-7DBA-CE47-795B1C62FE16}"/>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01E395E-6C28-48DD-8408-8132134164A9}" type="slidenum">
              <a:rPr lang="en-US" altLang="en-US">
                <a:latin typeface="Calibri" panose="020F0502020204030204" pitchFamily="34" charset="0"/>
              </a:rPr>
              <a:pPr eaLnBrk="1" hangingPunct="1"/>
              <a:t>31</a:t>
            </a:fld>
            <a:endParaRPr lang="en-US" altLang="en-US">
              <a:latin typeface="Calibri" panose="020F0502020204030204" pitchFamily="34" charset="0"/>
            </a:endParaRPr>
          </a:p>
        </p:txBody>
      </p:sp>
    </p:spTree>
    <p:extLst>
      <p:ext uri="{BB962C8B-B14F-4D97-AF65-F5344CB8AC3E}">
        <p14:creationId xmlns:p14="http://schemas.microsoft.com/office/powerpoint/2010/main" val="3311684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30FDA646-BA9C-94D2-0ACB-B66AB13F3D4D}"/>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74BCB644-80A2-0574-0A76-3BA151C446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Also required are an appropriately credentialed full-time, on-site activities coordinator and an appropriately credentialed full-time program assistant. The program assistant </a:t>
            </a:r>
            <a:r>
              <a:rPr lang="en-US" sz="1800"/>
              <a:t>is responsible for providing assistance to beneficiaries, other staff and may assist with escorting beneficiaries during transportation.</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 </a:t>
            </a:r>
            <a:r>
              <a:rPr lang="en-US" sz="1800" kern="100" err="1">
                <a:effectLst/>
                <a:latin typeface="Calibri" panose="020F0502020204030204" pitchFamily="34" charset="0"/>
                <a:ea typeface="Times New Roman" panose="02020603050405020304" pitchFamily="18" charset="0"/>
                <a:cs typeface="Times New Roman" panose="02020603050405020304" pitchFamily="18" charset="0"/>
              </a:rPr>
              <a:t>ServSafe</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 certified employee is required if food is prepared on site, and a driver is required unless transportation is contracted.</a:t>
            </a:r>
          </a:p>
          <a:p>
            <a:endParaRPr lang="en-US" altLang="en-US"/>
          </a:p>
        </p:txBody>
      </p:sp>
      <p:sp>
        <p:nvSpPr>
          <p:cNvPr id="4" name="Slide Number Placeholder 3">
            <a:extLst>
              <a:ext uri="{FF2B5EF4-FFF2-40B4-BE49-F238E27FC236}">
                <a16:creationId xmlns:a16="http://schemas.microsoft.com/office/drawing/2014/main" id="{DC300CE7-03D1-F894-19E6-21A7DAA57870}"/>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F0CEBEE-ACCA-453F-B492-E725B25210BE}" type="slidenum">
              <a:rPr lang="en-US" altLang="en-US">
                <a:latin typeface="Calibri" panose="020F0502020204030204" pitchFamily="34" charset="0"/>
              </a:rPr>
              <a:pPr eaLnBrk="1" hangingPunct="1"/>
              <a:t>32</a:t>
            </a:fld>
            <a:endParaRPr lang="en-US" altLang="en-US">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Shown here are some of the most common reasons that proposal are denied. Please use the provided checklist to ensure that you have all required documentation prior to beginning your proposal packet.</a:t>
            </a:r>
          </a:p>
        </p:txBody>
      </p:sp>
      <p:sp>
        <p:nvSpPr>
          <p:cNvPr id="4" name="Slide Number Placeholder 3"/>
          <p:cNvSpPr>
            <a:spLocks noGrp="1"/>
          </p:cNvSpPr>
          <p:nvPr>
            <p:ph type="sldNum" sz="quarter" idx="5"/>
          </p:nvPr>
        </p:nvSpPr>
        <p:spPr/>
        <p:txBody>
          <a:bodyPr/>
          <a:lstStyle/>
          <a:p>
            <a:fld id="{0B6D65C6-0E56-48FA-ACDF-D55551C0B651}" type="slidenum">
              <a:rPr lang="en-US" altLang="en-US" smtClean="0"/>
              <a:pPr/>
              <a:t>33</a:t>
            </a:fld>
            <a:endParaRPr lang="en-US" altLang="en-US"/>
          </a:p>
        </p:txBody>
      </p:sp>
    </p:spTree>
    <p:extLst>
      <p:ext uri="{BB962C8B-B14F-4D97-AF65-F5344CB8AC3E}">
        <p14:creationId xmlns:p14="http://schemas.microsoft.com/office/powerpoint/2010/main" val="3361526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Now we'll move into requirements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specific to the provision of Personal Care and In-Home Respite Services. Since the staffing and office requirements are the same for both Personal Care and In-Home Respite providers, we will cover them together.</a:t>
            </a:r>
          </a:p>
          <a:p>
            <a:endParaRPr lang="en-US"/>
          </a:p>
        </p:txBody>
      </p:sp>
      <p:sp>
        <p:nvSpPr>
          <p:cNvPr id="4" name="Slide Number Placeholder 3"/>
          <p:cNvSpPr>
            <a:spLocks noGrp="1"/>
          </p:cNvSpPr>
          <p:nvPr>
            <p:ph type="sldNum" sz="quarter" idx="5"/>
          </p:nvPr>
        </p:nvSpPr>
        <p:spPr/>
        <p:txBody>
          <a:bodyPr/>
          <a:lstStyle/>
          <a:p>
            <a:fld id="{0B6D65C6-0E56-48FA-ACDF-D55551C0B651}" type="slidenum">
              <a:rPr lang="en-US" altLang="en-US" smtClean="0"/>
              <a:pPr/>
              <a:t>34</a:t>
            </a:fld>
            <a:endParaRPr lang="en-US" altLang="en-US"/>
          </a:p>
        </p:txBody>
      </p:sp>
    </p:spTree>
    <p:extLst>
      <p:ext uri="{BB962C8B-B14F-4D97-AF65-F5344CB8AC3E}">
        <p14:creationId xmlns:p14="http://schemas.microsoft.com/office/powerpoint/2010/main" val="1088041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6AF0F5F6-6DC5-1C46-681C-5E3C629A6C89}"/>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F92FFDCE-FE77-844F-D05B-242555A87A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Personal care services are non-medical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services provided in the home of the participant or in the community. These services include assistance with daily living activities such as grooming, dressing, housekeeping meal prep and, in some cases, may involve accompanying the participant to medical appointments or trips to the grocery store or pharmacy.</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However, in those cases, it's important to note that the Direct Care Worker is never allowed to drive a vehicle occupied by the participant. </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Personal Care Service may be furnished by family members if they are not legally responsible for the person.  Family members must be employed by a Medicaid approved agency that provides Personal Care Services, must meet provider standards, and must be deemed competent to perform the required tasks</a:t>
            </a:r>
          </a:p>
          <a:p>
            <a:endParaRPr lang="en-US" altLang="en-US"/>
          </a:p>
        </p:txBody>
      </p:sp>
      <p:sp>
        <p:nvSpPr>
          <p:cNvPr id="4" name="Slide Number Placeholder 3">
            <a:extLst>
              <a:ext uri="{FF2B5EF4-FFF2-40B4-BE49-F238E27FC236}">
                <a16:creationId xmlns:a16="http://schemas.microsoft.com/office/drawing/2014/main" id="{25B46CE0-D694-6AB7-DE04-814FE218EB24}"/>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FC03DD2-B30A-442E-B1DF-762C86612E80}" type="slidenum">
              <a:rPr lang="en-US" altLang="en-US">
                <a:latin typeface="Calibri" panose="020F0502020204030204" pitchFamily="34" charset="0"/>
              </a:rPr>
              <a:pPr eaLnBrk="1" hangingPunct="1"/>
              <a:t>35</a:t>
            </a:fld>
            <a:endParaRPr lang="en-US" altLang="en-US">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495E1DF4-CFD7-5D41-25B5-7E342FC3ACB5}"/>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7AEC14D2-6160-EB4E-197A-059DCA3EED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In-Home Respite Services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are non-medical services provided in the home of participants that cannot be left alone. This service provides assistance in the absence of the primary caregiver during emergency situations or scheduled relief to the primary caregiver.</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In-Home Respite Services may be furnished by family members if they are not legally responsible for the person.  Family members must be employed by a Medicaid approved agency that provides In-Home Respite Services, must meet provider standards, and must be deemed competent to perform the required tasks </a:t>
            </a:r>
            <a:br>
              <a:rPr lang="en-US" sz="1800" kern="100">
                <a:effectLst/>
                <a:latin typeface="Calibri" panose="020F0502020204030204" pitchFamily="34" charset="0"/>
                <a:ea typeface="Times New Roman" panose="02020603050405020304" pitchFamily="18" charset="0"/>
                <a:cs typeface="Times New Roman" panose="02020603050405020304" pitchFamily="18" charset="0"/>
              </a:rPr>
            </a:b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ltLang="en-US"/>
          </a:p>
        </p:txBody>
      </p:sp>
      <p:sp>
        <p:nvSpPr>
          <p:cNvPr id="4" name="Slide Number Placeholder 3">
            <a:extLst>
              <a:ext uri="{FF2B5EF4-FFF2-40B4-BE49-F238E27FC236}">
                <a16:creationId xmlns:a16="http://schemas.microsoft.com/office/drawing/2014/main" id="{CF2EB435-ABAA-7E88-043A-4CCABAC67137}"/>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A93EC5B-18A3-4A5D-BB93-C71754048D05}" type="slidenum">
              <a:rPr lang="en-US" altLang="en-US">
                <a:latin typeface="Calibri" panose="020F0502020204030204" pitchFamily="34" charset="0"/>
              </a:rPr>
              <a:pPr eaLnBrk="1" hangingPunct="1"/>
              <a:t>36</a:t>
            </a:fld>
            <a:endParaRPr lang="en-US" altLang="en-US">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Shown here are the additional required attachments that must be submitted with your proposal packet, along with a brief description of that requirement. The full checklist is available on our website for your convenience. Be sure to have all your documents ready prior to starting your proposal.</a:t>
            </a:r>
          </a:p>
          <a:p>
            <a:endParaRPr lang="en-US"/>
          </a:p>
        </p:txBody>
      </p:sp>
      <p:sp>
        <p:nvSpPr>
          <p:cNvPr id="4" name="Slide Number Placeholder 3"/>
          <p:cNvSpPr>
            <a:spLocks noGrp="1"/>
          </p:cNvSpPr>
          <p:nvPr>
            <p:ph type="sldNum" sz="quarter" idx="5"/>
          </p:nvPr>
        </p:nvSpPr>
        <p:spPr/>
        <p:txBody>
          <a:bodyPr/>
          <a:lstStyle/>
          <a:p>
            <a:fld id="{0B6D65C6-0E56-48FA-ACDF-D55551C0B651}" type="slidenum">
              <a:rPr lang="en-US" altLang="en-US" smtClean="0"/>
              <a:pPr/>
              <a:t>37</a:t>
            </a:fld>
            <a:endParaRPr lang="en-US" altLang="en-US"/>
          </a:p>
        </p:txBody>
      </p:sp>
    </p:spTree>
    <p:extLst>
      <p:ext uri="{BB962C8B-B14F-4D97-AF65-F5344CB8AC3E}">
        <p14:creationId xmlns:p14="http://schemas.microsoft.com/office/powerpoint/2010/main" val="37343807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A272C841-500F-676E-A25A-ADDF124226A0}"/>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EC527EF5-7829-7C8A-8E91-A25F8F54C5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PCS and IHR providers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must establish and maintain an office which meets requirements detailed in Administrative Code Part 208, ensure that records are stored securely and that participants &amp; their caregivers have an accessible &amp; private location to meet with administrators.</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If you choose to relocate, you must notify DOM in advance and receive approval. if you wish to serve participants living in counties more than 60-miles from your office, you must submit an additional request to the Office of Long Term Services &amp; Supports to extend your coverage area.</a:t>
            </a:r>
          </a:p>
          <a:p>
            <a:endParaRPr lang="en-US" altLang="en-US"/>
          </a:p>
        </p:txBody>
      </p:sp>
      <p:sp>
        <p:nvSpPr>
          <p:cNvPr id="4" name="Slide Number Placeholder 3">
            <a:extLst>
              <a:ext uri="{FF2B5EF4-FFF2-40B4-BE49-F238E27FC236}">
                <a16:creationId xmlns:a16="http://schemas.microsoft.com/office/drawing/2014/main" id="{DBC658E2-E6FB-35D3-6F8D-1332AC8671BB}"/>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A5F1FC5-AD5C-44FD-8FE0-783675224CCB}" type="slidenum">
              <a:rPr lang="en-US" altLang="en-US">
                <a:latin typeface="Calibri" panose="020F0502020204030204" pitchFamily="34" charset="0"/>
              </a:rPr>
              <a:pPr eaLnBrk="1" hangingPunct="1"/>
              <a:t>38</a:t>
            </a:fld>
            <a:endParaRPr lang="en-US" altLang="en-US">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DC609-4306-D0D3-492C-54FE26D69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74F4B4-C222-FD1B-E49B-7F9B0FA431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D9B87-3948-71B2-601D-31C2A54107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Admin Code Part 208 Chapter 1 Rule 1.8: Documentation/Record Maintenance</a:t>
            </a:r>
          </a:p>
          <a:p>
            <a:endParaRPr lang="en-US"/>
          </a:p>
          <a:p>
            <a:r>
              <a:rPr lang="en-US"/>
              <a:t>Proper office documentation must consist of procedures, policies, records of quarterly advisory committee meetings, organizational charts, and both current and historical employee listings. This documentation is required to substantiate claims and without it you may be subject to claims recoupment. It is very important that files be maintained and stored not only in a HIPAA compliant manner, and available for auditors immediately, but also protects the documents from environmental issues like water damage or pests. </a:t>
            </a:r>
          </a:p>
          <a:p>
            <a:endParaRPr lang="en-US"/>
          </a:p>
        </p:txBody>
      </p:sp>
      <p:sp>
        <p:nvSpPr>
          <p:cNvPr id="4" name="Slide Number Placeholder 3">
            <a:extLst>
              <a:ext uri="{FF2B5EF4-FFF2-40B4-BE49-F238E27FC236}">
                <a16:creationId xmlns:a16="http://schemas.microsoft.com/office/drawing/2014/main" id="{04162E76-420B-2522-42DF-3189ED816E80}"/>
              </a:ext>
            </a:extLst>
          </p:cNvPr>
          <p:cNvSpPr>
            <a:spLocks noGrp="1"/>
          </p:cNvSpPr>
          <p:nvPr>
            <p:ph type="sldNum" sz="quarter" idx="5"/>
          </p:nvPr>
        </p:nvSpPr>
        <p:spPr/>
        <p:txBody>
          <a:bodyPr/>
          <a:lstStyle/>
          <a:p>
            <a:fld id="{3C3317C2-0447-492F-8E90-3466CCBD04DA}" type="slidenum">
              <a:rPr lang="en-US" smtClean="0"/>
              <a:t>39</a:t>
            </a:fld>
            <a:endParaRPr lang="en-US"/>
          </a:p>
        </p:txBody>
      </p:sp>
    </p:spTree>
    <p:extLst>
      <p:ext uri="{BB962C8B-B14F-4D97-AF65-F5344CB8AC3E}">
        <p14:creationId xmlns:p14="http://schemas.microsoft.com/office/powerpoint/2010/main" val="2552815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246FC3BD-6632-B810-F4FD-CEC98D76CF8B}"/>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B3F6DA5C-2B40-E9CF-6897-DD83846388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1" kern="100">
                <a:effectLst/>
                <a:latin typeface="Calibri" panose="020F0502020204030204" pitchFamily="34" charset="0"/>
                <a:ea typeface="Times New Roman" panose="02020603050405020304" pitchFamily="18" charset="0"/>
                <a:cs typeface="Times New Roman" panose="02020603050405020304" pitchFamily="18" charset="0"/>
              </a:rPr>
              <a:t>So what is a Medicaid waiver?</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1915(c) waivers allow the provision of long term care services to individuals who meet nursing facility or other institutional level of care in a home or community-based setting.</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Mississippi has five HCBS 1915(c) waivers: the Elderly and Disabled Waiver, the Independent Living Waiver, the Traumatic Brain Injury and Spinal Cord Injury Waiver, the Assisted Living Waiver, and the Intellectual Disabilities/Developmental Disabilities Waiver.  Today we'll be focusing on services provided under the Elderly and Disabled Waiver.</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If you are interested in providing services under the Intellectual Disabilities/Developmental Disabilities Waiver, you'll need to reach out to the Mississippi Department of Mental Health. Their agency is responsible for the credentialing of providers. Under this waiver, additionally, they have their own new provider orientation you'll be required to complete before pursuing that process.</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Services on the Independent Living Waiver and the Traumatic Brain Injury/Spinal Cord Injury Waiver are provided by individuals of the beneficiaries choosing as opposed to agencies. Therefore, DOM does not enroll providers for these programs. </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And finally, services on the Assisted Living Waiver are provided by licensed assisted living facilities. If you are the owner of a licensed assisted living facility who would like to become a Medicaid waiver provider, please reach out to the Office of Long Term Services &amp; Supports at 601-359-6141 for additional information.</a:t>
            </a:r>
          </a:p>
          <a:p>
            <a:endParaRPr lang="en-US" altLang="en-US"/>
          </a:p>
        </p:txBody>
      </p:sp>
      <p:sp>
        <p:nvSpPr>
          <p:cNvPr id="4" name="Slide Number Placeholder 3">
            <a:extLst>
              <a:ext uri="{FF2B5EF4-FFF2-40B4-BE49-F238E27FC236}">
                <a16:creationId xmlns:a16="http://schemas.microsoft.com/office/drawing/2014/main" id="{4D1BE648-39B0-B2C8-A192-84A612A8DDCA}"/>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AC29E62-2D25-4DF9-B37D-26E9154B3FEE}" type="slidenum">
              <a:rPr lang="en-US" altLang="en-US">
                <a:latin typeface="Calibri" panose="020F0502020204030204" pitchFamily="34" charset="0"/>
              </a:rPr>
              <a:pPr eaLnBrk="1" hangingPunct="1"/>
              <a:t>4</a:t>
            </a:fld>
            <a:endParaRPr lang="en-US" altLang="en-US">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6C8B31BC-B03B-3D71-246E-B0C77717F8EF}"/>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2DB78050-50FB-43EE-E588-48CB6D4E7C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7000"/>
              </a:lnSpc>
              <a:spcBef>
                <a:spcPts val="0"/>
              </a:spcBef>
              <a:spcAft>
                <a:spcPts val="800"/>
              </a:spcAft>
              <a:buClrTx/>
              <a:buSzTx/>
              <a:buFontTx/>
              <a:buNone/>
              <a:tabLst/>
              <a:defRPr/>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All staff positions shown on the organizational chart are required to maintain compliance with DOM regulations.</a:t>
            </a:r>
          </a:p>
          <a:p>
            <a:pPr marL="0" marR="0" lvl="0" indent="0" algn="l" defTabSz="914400" rtl="0" eaLnBrk="0" fontAlgn="base" latinLnBrk="0" hangingPunct="0">
              <a:lnSpc>
                <a:spcPct val="107000"/>
              </a:lnSpc>
              <a:spcBef>
                <a:spcPts val="0"/>
              </a:spcBef>
              <a:spcAft>
                <a:spcPts val="800"/>
              </a:spcAft>
              <a:buClrTx/>
              <a:buSzTx/>
              <a:buFontTx/>
              <a:buNone/>
              <a:tabLst/>
              <a:defRPr/>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Tx/>
              <a:buNone/>
              <a:tabLst/>
              <a:defRPr/>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Providers must ensure that all staff have the appropriate credentials, training, and experience as detailed in Administrative Code Part 208.</a:t>
            </a:r>
          </a:p>
          <a:p>
            <a:pPr marL="0" marR="0">
              <a:lnSpc>
                <a:spcPct val="107000"/>
              </a:lnSpc>
              <a:spcBef>
                <a:spcPts val="0"/>
              </a:spcBef>
              <a:spcAft>
                <a:spcPts val="800"/>
              </a:spcAft>
            </a:pPr>
            <a:endParaRPr lang="en-US" sz="1800" b="1" kern="1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ltLang="en-US"/>
          </a:p>
        </p:txBody>
      </p:sp>
      <p:sp>
        <p:nvSpPr>
          <p:cNvPr id="4" name="Slide Number Placeholder 3">
            <a:extLst>
              <a:ext uri="{FF2B5EF4-FFF2-40B4-BE49-F238E27FC236}">
                <a16:creationId xmlns:a16="http://schemas.microsoft.com/office/drawing/2014/main" id="{066840F3-5784-7C3D-E3FC-8CEF1A197DF5}"/>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1D11907-A490-41F8-A599-D566D0381FFF}" type="slidenum">
              <a:rPr lang="en-US" altLang="en-US">
                <a:latin typeface="Calibri" panose="020F0502020204030204" pitchFamily="34" charset="0"/>
              </a:rPr>
              <a:pPr eaLnBrk="1" hangingPunct="1"/>
              <a:t>40</a:t>
            </a:fld>
            <a:endParaRPr lang="en-US" altLang="en-US">
              <a:latin typeface="Calibri" panose="020F0502020204030204" pitchFamily="34" charset="0"/>
            </a:endParaRPr>
          </a:p>
        </p:txBody>
      </p:sp>
    </p:spTree>
    <p:extLst>
      <p:ext uri="{BB962C8B-B14F-4D97-AF65-F5344CB8AC3E}">
        <p14:creationId xmlns:p14="http://schemas.microsoft.com/office/powerpoint/2010/main" val="28284809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6C8B31BC-B03B-3D71-246E-B0C77717F8EF}"/>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2DB78050-50FB-43EE-E588-48CB6D4E7C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We ask that you do not accept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referrals for new participants if you do not already have a qualified staff member available to serve them.  Therefore, it is important to ensure your agency maintains an adequate number of qualified trained staff to cover your service area.</a:t>
            </a:r>
          </a:p>
          <a:p>
            <a:pPr marL="0" marR="0">
              <a:lnSpc>
                <a:spcPct val="107000"/>
              </a:lnSpc>
              <a:spcBef>
                <a:spcPts val="0"/>
              </a:spcBef>
              <a:spcAft>
                <a:spcPts val="800"/>
              </a:spcAft>
            </a:pPr>
            <a:br>
              <a:rPr lang="en-US" sz="1800" kern="100">
                <a:effectLst/>
                <a:latin typeface="Calibri" panose="020F0502020204030204" pitchFamily="34" charset="0"/>
                <a:ea typeface="Times New Roman" panose="02020603050405020304" pitchFamily="18" charset="0"/>
                <a:cs typeface="Times New Roman" panose="02020603050405020304" pitchFamily="18" charset="0"/>
              </a:rPr>
            </a:b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All workers must successfully complete a curriculum training course covering topics as defined by the Division of Medicaid and pass a scored examination upon hire prior to rendering services and annually thereafter.</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All workers must also complete a hands-on skills assessment to ensure their ability to provide care safely and appropriately.</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ltLang="en-US"/>
          </a:p>
        </p:txBody>
      </p:sp>
      <p:sp>
        <p:nvSpPr>
          <p:cNvPr id="4" name="Slide Number Placeholder 3">
            <a:extLst>
              <a:ext uri="{FF2B5EF4-FFF2-40B4-BE49-F238E27FC236}">
                <a16:creationId xmlns:a16="http://schemas.microsoft.com/office/drawing/2014/main" id="{066840F3-5784-7C3D-E3FC-8CEF1A197DF5}"/>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1D11907-A490-41F8-A599-D566D0381FFF}" type="slidenum">
              <a:rPr lang="en-US" altLang="en-US">
                <a:latin typeface="Calibri" panose="020F0502020204030204" pitchFamily="34" charset="0"/>
              </a:rPr>
              <a:pPr eaLnBrk="1" hangingPunct="1"/>
              <a:t>41</a:t>
            </a:fld>
            <a:endParaRPr lang="en-US" altLang="en-US">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Your Director/Compliance Officer has a very important role in your agency. </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The owner or administrator may also serve as the Compliance Officer as all other staff will report to the individual in this position.  This staff member will be tasked with ensuring your agency stays in compliance with DOM’s Administrative Codes, provider agreement, and the E&amp;D waiver, as well as all state and federal laws.</a:t>
            </a:r>
          </a:p>
          <a:p>
            <a:pPr marL="0" marR="0">
              <a:lnSpc>
                <a:spcPct val="107000"/>
              </a:lnSpc>
              <a:spcBef>
                <a:spcPts val="0"/>
              </a:spcBef>
              <a:spcAft>
                <a:spcPts val="800"/>
              </a:spcAft>
            </a:pPr>
            <a:br>
              <a:rPr lang="en-US" sz="1800" kern="100">
                <a:effectLst/>
                <a:latin typeface="Calibri" panose="020F0502020204030204" pitchFamily="34" charset="0"/>
                <a:ea typeface="Times New Roman" panose="02020603050405020304" pitchFamily="18" charset="0"/>
                <a:cs typeface="Times New Roman" panose="02020603050405020304" pitchFamily="18" charset="0"/>
              </a:rPr>
            </a:b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 proficient compliance officer will ensure your audits go smoothly and your payments are processed in a timely manner.</a:t>
            </a:r>
          </a:p>
          <a:p>
            <a:pPr marL="0" marR="0">
              <a:lnSpc>
                <a:spcPct val="107000"/>
              </a:lnSpc>
              <a:spcBef>
                <a:spcPts val="0"/>
              </a:spcBef>
              <a:spcAft>
                <a:spcPts val="800"/>
              </a:spcAft>
            </a:pPr>
            <a:br>
              <a:rPr lang="en-US" sz="1800" kern="100">
                <a:effectLst/>
                <a:latin typeface="Calibri" panose="020F0502020204030204" pitchFamily="34" charset="0"/>
                <a:ea typeface="Times New Roman" panose="02020603050405020304" pitchFamily="18" charset="0"/>
                <a:cs typeface="Times New Roman" panose="02020603050405020304" pitchFamily="18" charset="0"/>
              </a:rPr>
            </a:b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This position must be staffed by an individual who meets the credentialing requirements detailed here.</a:t>
            </a:r>
          </a:p>
          <a:p>
            <a:endParaRPr lang="en-US"/>
          </a:p>
        </p:txBody>
      </p:sp>
      <p:sp>
        <p:nvSpPr>
          <p:cNvPr id="4" name="Slide Number Placeholder 3"/>
          <p:cNvSpPr>
            <a:spLocks noGrp="1"/>
          </p:cNvSpPr>
          <p:nvPr>
            <p:ph type="sldNum" sz="quarter" idx="5"/>
          </p:nvPr>
        </p:nvSpPr>
        <p:spPr/>
        <p:txBody>
          <a:bodyPr/>
          <a:lstStyle/>
          <a:p>
            <a:fld id="{0B6D65C6-0E56-48FA-ACDF-D55551C0B651}" type="slidenum">
              <a:rPr lang="en-US" altLang="en-US" smtClean="0"/>
              <a:pPr/>
              <a:t>42</a:t>
            </a:fld>
            <a:endParaRPr lang="en-US" altLang="en-US"/>
          </a:p>
        </p:txBody>
      </p:sp>
    </p:spTree>
    <p:extLst>
      <p:ext uri="{BB962C8B-B14F-4D97-AF65-F5344CB8AC3E}">
        <p14:creationId xmlns:p14="http://schemas.microsoft.com/office/powerpoint/2010/main" val="37594779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091A696D-7CF6-7118-52E2-64F443A91147}"/>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D6CD3C36-DB9D-B86C-D159-4B7E7D0ECC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You must have at least one appropriately credentialed PCS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or IHR supervisor for every 20 staff. </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b="1" kern="100">
                <a:effectLst/>
                <a:latin typeface="Calibri" panose="020F0502020204030204" pitchFamily="34" charset="0"/>
                <a:ea typeface="Times New Roman" panose="02020603050405020304" pitchFamily="18" charset="0"/>
                <a:cs typeface="Times New Roman" panose="02020603050405020304" pitchFamily="18" charset="0"/>
              </a:rPr>
              <a:t>The owner, administrator, or compliance officer may not also serve as the Direct Care Supervisor.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It is important to establish a clear chain of command, and the supervisor must report to the Compliance Officer or Owner/Administrator.</a:t>
            </a:r>
          </a:p>
          <a:p>
            <a:endParaRPr lang="en-US" altLang="en-US"/>
          </a:p>
        </p:txBody>
      </p:sp>
      <p:sp>
        <p:nvSpPr>
          <p:cNvPr id="4" name="Slide Number Placeholder 3">
            <a:extLst>
              <a:ext uri="{FF2B5EF4-FFF2-40B4-BE49-F238E27FC236}">
                <a16:creationId xmlns:a16="http://schemas.microsoft.com/office/drawing/2014/main" id="{FB081B4A-68C6-8317-3083-828B8FAB42A3}"/>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B484D8D-0306-4986-AB25-A815134220C9}" type="slidenum">
              <a:rPr lang="en-US" altLang="en-US">
                <a:latin typeface="Calibri" panose="020F0502020204030204" pitchFamily="34" charset="0"/>
              </a:rPr>
              <a:pPr eaLnBrk="1" hangingPunct="1"/>
              <a:t>43</a:t>
            </a:fld>
            <a:endParaRPr lang="en-US" altLang="en-US">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0E843C44-C891-EC94-AD57-73AED1FDE7FA}"/>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B43B624D-CEDA-C340-0C3B-F2BBF412DF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One of the most important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responsibilities the supervisor has is to ensure that services are being provided appropriately by completing bi-weekly supervisory visits. One visit each month must be in person, while the other visit may be done by telephone.</a:t>
            </a:r>
          </a:p>
          <a:p>
            <a:pPr marL="0" marR="0">
              <a:lnSpc>
                <a:spcPct val="107000"/>
              </a:lnSpc>
              <a:spcBef>
                <a:spcPts val="0"/>
              </a:spcBef>
              <a:spcAft>
                <a:spcPts val="800"/>
              </a:spcAft>
            </a:pPr>
            <a:br>
              <a:rPr lang="en-US" sz="1800" kern="100">
                <a:effectLst/>
                <a:latin typeface="Calibri" panose="020F0502020204030204" pitchFamily="34" charset="0"/>
                <a:ea typeface="Times New Roman" panose="02020603050405020304" pitchFamily="18" charset="0"/>
                <a:cs typeface="Times New Roman" panose="02020603050405020304" pitchFamily="18" charset="0"/>
              </a:rPr>
            </a:b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The in-home visits should be while the staff is in the home and the telephonic visit should be while the staff is not in the home. This will allow you to both supervise the staffs work in person and have time alone with the participant or their caregiver to discuss performance.</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Direct Care Supervisors are responsible for all of the job duties listed here.  Additionally, Supervisors may need to temporarily provide direct care services themselves in cases where there are no workers available to provide service. For example, if a worker calls in sick and there's no available alternate staff. </a:t>
            </a:r>
            <a:r>
              <a:rPr lang="en-US" sz="1800" b="1" kern="100">
                <a:effectLst/>
                <a:latin typeface="Calibri" panose="020F0502020204030204" pitchFamily="34" charset="0"/>
                <a:ea typeface="Times New Roman" panose="02020603050405020304" pitchFamily="18" charset="0"/>
                <a:cs typeface="Times New Roman" panose="02020603050405020304" pitchFamily="18" charset="0"/>
              </a:rPr>
              <a:t>However, this must not be a permanent staffing solution.</a:t>
            </a:r>
          </a:p>
          <a:p>
            <a:br>
              <a:rPr lang="en-US">
                <a:effectLst/>
              </a:rPr>
            </a:br>
            <a:endParaRPr lang="en-US" altLang="en-US"/>
          </a:p>
        </p:txBody>
      </p:sp>
      <p:sp>
        <p:nvSpPr>
          <p:cNvPr id="4" name="Slide Number Placeholder 3">
            <a:extLst>
              <a:ext uri="{FF2B5EF4-FFF2-40B4-BE49-F238E27FC236}">
                <a16:creationId xmlns:a16="http://schemas.microsoft.com/office/drawing/2014/main" id="{0027E461-6593-BBE5-A20B-99D63F500617}"/>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647E688-C723-41AF-AD65-ACE7E142E7E5}" type="slidenum">
              <a:rPr lang="en-US" altLang="en-US">
                <a:latin typeface="Calibri" panose="020F0502020204030204" pitchFamily="34" charset="0"/>
              </a:rPr>
              <a:pPr eaLnBrk="1" hangingPunct="1"/>
              <a:t>44</a:t>
            </a:fld>
            <a:endParaRPr lang="en-US" altLang="en-US">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Finally, Direct Care Staff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providing Personal Care and In-Home Respite Services must be appropriately trained, be at least 18 years old, have a valid state issued ID and have a high school diploma or GED, </a:t>
            </a:r>
            <a:r>
              <a:rPr lang="en-US" sz="1800" b="1" kern="100">
                <a:effectLst/>
                <a:latin typeface="Calibri" panose="020F0502020204030204" pitchFamily="34" charset="0"/>
                <a:ea typeface="Times New Roman" panose="02020603050405020304" pitchFamily="18" charset="0"/>
                <a:cs typeface="Times New Roman" panose="02020603050405020304" pitchFamily="18" charset="0"/>
              </a:rPr>
              <a:t>OR</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 the ability to read and write.</a:t>
            </a: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They must also be physically able to perform the task of the job and have the ability to work well with aged and disabled person.</a:t>
            </a:r>
          </a:p>
          <a:p>
            <a:endParaRPr lang="en-US"/>
          </a:p>
        </p:txBody>
      </p:sp>
      <p:sp>
        <p:nvSpPr>
          <p:cNvPr id="4" name="Slide Number Placeholder 3"/>
          <p:cNvSpPr>
            <a:spLocks noGrp="1"/>
          </p:cNvSpPr>
          <p:nvPr>
            <p:ph type="sldNum" sz="quarter" idx="5"/>
          </p:nvPr>
        </p:nvSpPr>
        <p:spPr/>
        <p:txBody>
          <a:bodyPr/>
          <a:lstStyle/>
          <a:p>
            <a:fld id="{0B6D65C6-0E56-48FA-ACDF-D55551C0B651}" type="slidenum">
              <a:rPr lang="en-US" altLang="en-US" smtClean="0"/>
              <a:pPr/>
              <a:t>45</a:t>
            </a:fld>
            <a:endParaRPr lang="en-US" altLang="en-US"/>
          </a:p>
        </p:txBody>
      </p:sp>
    </p:spTree>
    <p:extLst>
      <p:ext uri="{BB962C8B-B14F-4D97-AF65-F5344CB8AC3E}">
        <p14:creationId xmlns:p14="http://schemas.microsoft.com/office/powerpoint/2010/main" val="11518482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Shown here are some of the most common reasons that proposal are denied. Please use the provided checklist to ensure that you have all required documentation prior to beginning your proposal packet.</a:t>
            </a:r>
          </a:p>
          <a:p>
            <a:endParaRPr lang="en-US"/>
          </a:p>
        </p:txBody>
      </p:sp>
      <p:sp>
        <p:nvSpPr>
          <p:cNvPr id="4" name="Slide Number Placeholder 3"/>
          <p:cNvSpPr>
            <a:spLocks noGrp="1"/>
          </p:cNvSpPr>
          <p:nvPr>
            <p:ph type="sldNum" sz="quarter" idx="5"/>
          </p:nvPr>
        </p:nvSpPr>
        <p:spPr/>
        <p:txBody>
          <a:bodyPr/>
          <a:lstStyle/>
          <a:p>
            <a:fld id="{0B6D65C6-0E56-48FA-ACDF-D55551C0B651}" type="slidenum">
              <a:rPr lang="en-US" altLang="en-US" smtClean="0"/>
              <a:pPr/>
              <a:t>46</a:t>
            </a:fld>
            <a:endParaRPr lang="en-US" altLang="en-US"/>
          </a:p>
        </p:txBody>
      </p:sp>
    </p:spTree>
    <p:extLst>
      <p:ext uri="{BB962C8B-B14F-4D97-AF65-F5344CB8AC3E}">
        <p14:creationId xmlns:p14="http://schemas.microsoft.com/office/powerpoint/2010/main" val="6888223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include additional information you will need to know to be successful in providing E&amp;D Waiver services.</a:t>
            </a:r>
          </a:p>
        </p:txBody>
      </p:sp>
      <p:sp>
        <p:nvSpPr>
          <p:cNvPr id="4" name="Slide Number Placeholder 3"/>
          <p:cNvSpPr>
            <a:spLocks noGrp="1"/>
          </p:cNvSpPr>
          <p:nvPr>
            <p:ph type="sldNum" sz="quarter" idx="5"/>
          </p:nvPr>
        </p:nvSpPr>
        <p:spPr/>
        <p:txBody>
          <a:bodyPr/>
          <a:lstStyle/>
          <a:p>
            <a:fld id="{0B6D65C6-0E56-48FA-ACDF-D55551C0B651}" type="slidenum">
              <a:rPr lang="en-US" altLang="en-US" smtClean="0"/>
              <a:pPr/>
              <a:t>47</a:t>
            </a:fld>
            <a:endParaRPr lang="en-US" altLang="en-US"/>
          </a:p>
        </p:txBody>
      </p:sp>
    </p:spTree>
    <p:extLst>
      <p:ext uri="{BB962C8B-B14F-4D97-AF65-F5344CB8AC3E}">
        <p14:creationId xmlns:p14="http://schemas.microsoft.com/office/powerpoint/2010/main" val="28241978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277407D0-277B-1B8B-B4E2-77C5A912CF5C}"/>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AB463767-E9C8-BD60-4103-635684BD3E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Now that we've finished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reviewing the requirements for provider agencies to enroll and maintain their provider status, I'll briefly cover provider compliance monitoring and audits.</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All waiver providers are audited annually by staff from the DOM Office of Financial and Performance Auditing. Additionally, providers may be audited by other DOM contractors as well as state and federal entities such as the Centers for Medicare and Medicaid Services, or CMS, or the Office of the Inspector General, or OIG.</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Providers must maintain auditable records to substantiate claims submitted to Medicaid and provide immediate access to their offices, facilities or records during regular business hours 8 AM to 5 PM Monday through Friday and all other hours when employees of the provider are normally available in conducting the business of the provider.  If a provider's office is not open during the required hours and DOM is unable to complete an audit, the agency may be cited for abandonment of audit and all claims paid for the audit period may be recouped. As compliance audits are unannounced, it is very important that your office be open and that someone on site has access to all of your records daily, so that audit teams have immediate access.</a:t>
            </a:r>
          </a:p>
          <a:p>
            <a:endParaRPr lang="en-US" altLang="en-US"/>
          </a:p>
        </p:txBody>
      </p:sp>
      <p:sp>
        <p:nvSpPr>
          <p:cNvPr id="4" name="Slide Number Placeholder 3">
            <a:extLst>
              <a:ext uri="{FF2B5EF4-FFF2-40B4-BE49-F238E27FC236}">
                <a16:creationId xmlns:a16="http://schemas.microsoft.com/office/drawing/2014/main" id="{968D74A9-576F-A54E-62E1-4C6D3D7BBB33}"/>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F1DB43-135C-40F1-A00A-0830FBB6415F}" type="slidenum">
              <a:rPr lang="en-US" altLang="en-US">
                <a:latin typeface="Calibri" panose="020F0502020204030204" pitchFamily="34" charset="0"/>
              </a:rPr>
              <a:pPr eaLnBrk="1" hangingPunct="1"/>
              <a:t>48</a:t>
            </a:fld>
            <a:endParaRPr lang="en-US" altLang="en-US">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2E5E8AC8-2FBE-1B91-7B3D-E80F133745FA}"/>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51A9862B-0783-8678-DE9E-5550531463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One of the most important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rights that Medicaid beneficiaries have is the right to Freedom of Choice of eligible providers for Medicaid covered services.  Once a beneficiary is enrolled in the Elderly and Disabled Waiver, case managers offer them the freedom to choose a provider for each of their services from a list of enrolled qualified providers in their area.</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It's important to note that approval of your proposal and enrollment as a Medicaid waiver provider does not guarantee beneficiaries will choose your agency as their provider of choice due to the overall limitations on the number of beneficiaries who may be served on the elderly and disabled waiver at a given time. Providers may experience delays in being chosen from the Freedom of Choice list.  At no time, should a provider complete referrals for services to deliver to the PDD expecting to receive those members as clients. Providers marketing their business in the community should refer interested parties to contact the PDD directly so the case management teams can ensure full compliance with their Freedom of Choice of providers.</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Enrolled waiver providers are not allowed to solicit beneficiaries from other provider agencies, nor are they allowed to offer inducements such as free transportation, refreshments, cash or gifts to influence a beneficiary to select them from the freedom of choice list.  </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As an example, if you hire a new employee who comes from another provider agency and that employee brings their client list along with them, you nor that employee are allowed to reach out to those members to ask them to switch to your agency. This would be considered solicitation and if DOM is notified, you will be reported to our Program Integrity Division for investigation. That employee should also be reported to DOM for a HIPAA violation for being in possession of PHI.</a:t>
            </a:r>
          </a:p>
          <a:p>
            <a:pPr marL="0" marR="0">
              <a:lnSpc>
                <a:spcPct val="107000"/>
              </a:lnSpc>
              <a:spcBef>
                <a:spcPts val="0"/>
              </a:spcBef>
              <a:spcAft>
                <a:spcPts val="800"/>
              </a:spcAft>
            </a:pPr>
            <a:br>
              <a:rPr lang="en-US" sz="1800" kern="100">
                <a:effectLst/>
                <a:latin typeface="Calibri" panose="020F0502020204030204" pitchFamily="34" charset="0"/>
                <a:ea typeface="Times New Roman" panose="02020603050405020304" pitchFamily="18" charset="0"/>
                <a:cs typeface="Times New Roman" panose="02020603050405020304" pitchFamily="18" charset="0"/>
              </a:rPr>
            </a:b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As another example, adult day care facilities who offer beneficiaries financial incentives such as gift cards or reward prizes for attending their facility a certain number of days each week, would be considered in violation of the Freedom of Choice requirements. This activity would also trigger a program integrity referral.</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ltLang="en-US"/>
          </a:p>
        </p:txBody>
      </p:sp>
      <p:sp>
        <p:nvSpPr>
          <p:cNvPr id="4" name="Slide Number Placeholder 3">
            <a:extLst>
              <a:ext uri="{FF2B5EF4-FFF2-40B4-BE49-F238E27FC236}">
                <a16:creationId xmlns:a16="http://schemas.microsoft.com/office/drawing/2014/main" id="{63184CC4-FCEC-A471-6AC2-0E528D34A7C4}"/>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DEC564B-59FD-439A-A260-625D92E2F348}" type="slidenum">
              <a:rPr lang="en-US" altLang="en-US">
                <a:latin typeface="Calibri" panose="020F0502020204030204" pitchFamily="34" charset="0"/>
              </a:rPr>
              <a:pPr eaLnBrk="1" hangingPunct="1"/>
              <a:t>49</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D558A7C2-F9BA-556B-5DFB-F774CDC43FA0}"/>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065631FC-6ABD-DFC3-60F7-FBC36250A1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Now that we've established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which waiver you're looking to enroll as a provider for, let's learn more about the beneficiaries who will be participating in that waiver. </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The Elderly and Disabled Waiver program is administered directly by the Division of Medicaid’s Office of Long Term Services &amp; Supports.  The provision of case management services on the E&amp;D waiver are provided by the Mississippi Planning and Development Districts. Individuals receiving services under the E&amp;D Waiver must have both physical and financial eligibility.  Each case management team from the Planning and Development Districts is comprised of a licensed registered nurse and a licensed social worker who are responsible for identifying, screening and completing assessments on individuals in need of at home services to qualify for the Elderly and Disabled Waiver. </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Individuals must be 21 years of age or older and require nursing facility level of care.  Beneficiaries must also reside in a private residence and qualify for Medicaid as SSI beneficiaries or meet the income and resource eligibility requirements for income levels up to 300% of the SSI federal benefit rate.</a:t>
            </a:r>
          </a:p>
          <a:p>
            <a:endParaRPr lang="en-US" altLang="en-US"/>
          </a:p>
        </p:txBody>
      </p:sp>
      <p:sp>
        <p:nvSpPr>
          <p:cNvPr id="4" name="Slide Number Placeholder 3">
            <a:extLst>
              <a:ext uri="{FF2B5EF4-FFF2-40B4-BE49-F238E27FC236}">
                <a16:creationId xmlns:a16="http://schemas.microsoft.com/office/drawing/2014/main" id="{6AFDE1FE-8FAB-A957-25C2-2C59ACE5DA83}"/>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CB2812D-3607-4AA3-B015-4A3DBC7BFE44}" type="slidenum">
              <a:rPr lang="en-US" altLang="en-US">
                <a:latin typeface="Calibri" panose="020F0502020204030204" pitchFamily="34" charset="0"/>
              </a:rPr>
              <a:pPr eaLnBrk="1" hangingPunct="1"/>
              <a:t>5</a:t>
            </a:fld>
            <a:endParaRPr lang="en-US" altLang="en-US">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F90E3C46-8891-3226-7DD8-5BA72E5F0C2A}"/>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3F97264D-6B25-3792-E7FA-EE075E4525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Waiver claims are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billed with a unique modifier to assist with identifying the source of coverage for services, for the E&amp;D waiver that modifier is U1.</a:t>
            </a:r>
          </a:p>
          <a:p>
            <a:pPr marL="0" marR="0">
              <a:lnSpc>
                <a:spcPct val="107000"/>
              </a:lnSpc>
              <a:spcBef>
                <a:spcPts val="0"/>
              </a:spcBef>
              <a:spcAft>
                <a:spcPts val="800"/>
              </a:spcAft>
            </a:pPr>
            <a:br>
              <a:rPr lang="en-US" sz="1800" kern="100">
                <a:effectLst/>
                <a:latin typeface="Calibri" panose="020F0502020204030204" pitchFamily="34" charset="0"/>
                <a:ea typeface="Times New Roman" panose="02020603050405020304" pitchFamily="18" charset="0"/>
                <a:cs typeface="Times New Roman" panose="02020603050405020304" pitchFamily="18" charset="0"/>
              </a:rPr>
            </a:b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The chart reflected here outlines the rates and information needed for billing E&amp;D services.  To note, while ADC bills directly through our fiscal agent Gainwell, Personal Care and In-Home Respite providers are also required to utilize an Electronic Visit Verification software, which is discussed on upcoming slides.</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Each of these services are billed in 15-minute units. However, you'll note that ADC is unique because it can only be billed up to a daily maximum of $73.60., which is equivalent to 4 hours. The rate is front loaded so that providers will still receive adequate compensation to cover services rendered This rate is set to include all activities, snacks, meals, and transportation to and from the ADC.</a:t>
            </a:r>
          </a:p>
          <a:p>
            <a:pPr marL="0" marR="0">
              <a:lnSpc>
                <a:spcPct val="107000"/>
              </a:lnSpc>
              <a:spcBef>
                <a:spcPts val="0"/>
              </a:spcBef>
              <a:spcAft>
                <a:spcPts val="800"/>
              </a:spcAft>
            </a:pPr>
            <a:br>
              <a:rPr lang="en-US" sz="1800" kern="100">
                <a:effectLst/>
                <a:latin typeface="Calibri" panose="020F0502020204030204" pitchFamily="34" charset="0"/>
                <a:ea typeface="Times New Roman" panose="02020603050405020304" pitchFamily="18" charset="0"/>
                <a:cs typeface="Times New Roman" panose="02020603050405020304" pitchFamily="18" charset="0"/>
              </a:rPr>
            </a:b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When billing, ADC providers must bill from the time the beneficiary enters the facility, to the time exiting the facility, up to the daily maximum. Transportation time is not tracked separately as it is already factored into the daily rate and not dependent upon the amount of time spent on travel.</a:t>
            </a:r>
          </a:p>
          <a:p>
            <a:endParaRPr lang="en-US" altLang="en-US"/>
          </a:p>
        </p:txBody>
      </p:sp>
      <p:sp>
        <p:nvSpPr>
          <p:cNvPr id="4" name="Slide Number Placeholder 3">
            <a:extLst>
              <a:ext uri="{FF2B5EF4-FFF2-40B4-BE49-F238E27FC236}">
                <a16:creationId xmlns:a16="http://schemas.microsoft.com/office/drawing/2014/main" id="{C30E124C-184D-14B8-F654-C4853F5BFA35}"/>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54BEE7C-D4D0-4318-9DD6-0C73AC63318F}" type="slidenum">
              <a:rPr lang="en-US" altLang="en-US">
                <a:latin typeface="Calibri" panose="020F0502020204030204" pitchFamily="34" charset="0"/>
              </a:rPr>
              <a:pPr eaLnBrk="1" hangingPunct="1"/>
              <a:t>50</a:t>
            </a:fld>
            <a:endParaRPr lang="en-US" altLang="en-US">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waiver services require documentation, which must include signatures of the beneficiary or their caregiver. Employees of the provider agency are never authorized to sign for the beneficiary.</a:t>
            </a:r>
          </a:p>
          <a:p>
            <a:endParaRPr lang="en-US"/>
          </a:p>
          <a:p>
            <a:r>
              <a:rPr lang="en-US"/>
              <a:t>ADC services are billed monthly, on the first business day following the month of service.</a:t>
            </a:r>
          </a:p>
          <a:p>
            <a:endParaRPr lang="en-US"/>
          </a:p>
          <a:p>
            <a:r>
              <a:rPr lang="en-US"/>
              <a:t>Personal Care &amp; In-Home Respite services can be billed weekly and require use of an Electronic Visit Verification system.</a:t>
            </a:r>
          </a:p>
        </p:txBody>
      </p:sp>
      <p:sp>
        <p:nvSpPr>
          <p:cNvPr id="4" name="Slide Number Placeholder 3"/>
          <p:cNvSpPr>
            <a:spLocks noGrp="1"/>
          </p:cNvSpPr>
          <p:nvPr>
            <p:ph type="sldNum" sz="quarter" idx="5"/>
          </p:nvPr>
        </p:nvSpPr>
        <p:spPr/>
        <p:txBody>
          <a:bodyPr/>
          <a:lstStyle/>
          <a:p>
            <a:fld id="{0B6D65C6-0E56-48FA-ACDF-D55551C0B651}" type="slidenum">
              <a:rPr lang="en-US" altLang="en-US" smtClean="0"/>
              <a:pPr/>
              <a:t>51</a:t>
            </a:fld>
            <a:endParaRPr lang="en-US" altLang="en-US"/>
          </a:p>
        </p:txBody>
      </p:sp>
    </p:spTree>
    <p:extLst>
      <p:ext uri="{BB962C8B-B14F-4D97-AF65-F5344CB8AC3E}">
        <p14:creationId xmlns:p14="http://schemas.microsoft.com/office/powerpoint/2010/main" val="1577168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As required under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the 21st Century Cures Act, Mississippi has implemented electronic visit verification for direct care services.</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Tx/>
              <a:buNone/>
              <a:tabLst/>
              <a:defRPr/>
            </a:pPr>
            <a:r>
              <a:rPr lang="en-US" sz="1800"/>
              <a:t>The Division of Medicaid offers HHA Exchange for free to providers.  This system is a way to ensure that beneficiaries are receiving the services provided as established in their plan of service and supports.  If a provider chooses to pick their own DOM approved provider contracted EVV solution,</a:t>
            </a:r>
            <a:r>
              <a:rPr lang="en-US" sz="1800">
                <a:effectLst/>
              </a:rPr>
              <a:t> the provider must </a:t>
            </a:r>
          </a:p>
          <a:p>
            <a:pPr marL="0" marR="0" lvl="0" indent="0" algn="l" defTabSz="914400" rtl="0" eaLnBrk="0" fontAlgn="base" latinLnBrk="0" hangingPunct="0">
              <a:lnSpc>
                <a:spcPct val="107000"/>
              </a:lnSpc>
              <a:spcBef>
                <a:spcPts val="0"/>
              </a:spcBef>
              <a:spcAft>
                <a:spcPts val="800"/>
              </a:spcAft>
              <a:buClrTx/>
              <a:buSzTx/>
              <a:buFontTx/>
              <a:buNone/>
              <a:tabLst/>
              <a:defRPr/>
            </a:pPr>
            <a:endParaRPr lang="en-US" sz="1800">
              <a:effectLst/>
            </a:endParaRPr>
          </a:p>
          <a:p>
            <a:pPr marL="0" marR="0" lvl="0" indent="0" algn="l" defTabSz="914400" rtl="0" eaLnBrk="0" fontAlgn="base" latinLnBrk="0" hangingPunct="0">
              <a:lnSpc>
                <a:spcPct val="107000"/>
              </a:lnSpc>
              <a:spcBef>
                <a:spcPts val="0"/>
              </a:spcBef>
              <a:spcAft>
                <a:spcPts val="800"/>
              </a:spcAft>
              <a:buClrTx/>
              <a:buSzTx/>
              <a:buFontTx/>
              <a:buNone/>
              <a:tabLst/>
              <a:defRPr/>
            </a:pPr>
            <a:r>
              <a:rPr lang="en-US" sz="1800">
                <a:effectLst/>
              </a:rPr>
              <a:t>1) Ensure that electronic records reflect a clear audit trail for any edits/updates and  </a:t>
            </a:r>
          </a:p>
          <a:p>
            <a:pPr marL="0" marR="0" lvl="0" indent="0" algn="l" defTabSz="914400" rtl="0" eaLnBrk="0" fontAlgn="base" latinLnBrk="0" hangingPunct="0">
              <a:lnSpc>
                <a:spcPct val="107000"/>
              </a:lnSpc>
              <a:spcBef>
                <a:spcPts val="0"/>
              </a:spcBef>
              <a:spcAft>
                <a:spcPts val="800"/>
              </a:spcAft>
              <a:buClrTx/>
              <a:buSzTx/>
              <a:buFontTx/>
              <a:buNone/>
              <a:tabLst/>
              <a:defRPr/>
            </a:pPr>
            <a:r>
              <a:rPr lang="en-US" sz="1800">
                <a:effectLst/>
              </a:rPr>
              <a:t>2) Grant system access to DOM, their contractors, and oversight entities for the purposes of auditing EVV data upon request. </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Your agency is responsible for ensuring that your workers do not evade the EVV system.</a:t>
            </a:r>
          </a:p>
          <a:p>
            <a:endParaRPr lang="en-US"/>
          </a:p>
        </p:txBody>
      </p:sp>
      <p:sp>
        <p:nvSpPr>
          <p:cNvPr id="4" name="Slide Number Placeholder 3"/>
          <p:cNvSpPr>
            <a:spLocks noGrp="1"/>
          </p:cNvSpPr>
          <p:nvPr>
            <p:ph type="sldNum" sz="quarter" idx="5"/>
          </p:nvPr>
        </p:nvSpPr>
        <p:spPr/>
        <p:txBody>
          <a:bodyPr/>
          <a:lstStyle/>
          <a:p>
            <a:fld id="{0B6D65C6-0E56-48FA-ACDF-D55551C0B651}" type="slidenum">
              <a:rPr lang="en-US" altLang="en-US" smtClean="0"/>
              <a:pPr/>
              <a:t>52</a:t>
            </a:fld>
            <a:endParaRPr lang="en-US" altLang="en-US"/>
          </a:p>
        </p:txBody>
      </p:sp>
    </p:spTree>
    <p:extLst>
      <p:ext uri="{BB962C8B-B14F-4D97-AF65-F5344CB8AC3E}">
        <p14:creationId xmlns:p14="http://schemas.microsoft.com/office/powerpoint/2010/main" val="35536850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additional resources for success</a:t>
            </a:r>
          </a:p>
        </p:txBody>
      </p:sp>
      <p:sp>
        <p:nvSpPr>
          <p:cNvPr id="4" name="Slide Number Placeholder 3"/>
          <p:cNvSpPr>
            <a:spLocks noGrp="1"/>
          </p:cNvSpPr>
          <p:nvPr>
            <p:ph type="sldNum" sz="quarter" idx="5"/>
          </p:nvPr>
        </p:nvSpPr>
        <p:spPr/>
        <p:txBody>
          <a:bodyPr/>
          <a:lstStyle/>
          <a:p>
            <a:fld id="{0B6D65C6-0E56-48FA-ACDF-D55551C0B651}" type="slidenum">
              <a:rPr lang="en-US" altLang="en-US" smtClean="0"/>
              <a:pPr/>
              <a:t>53</a:t>
            </a:fld>
            <a:endParaRPr lang="en-US" altLang="en-US"/>
          </a:p>
        </p:txBody>
      </p:sp>
    </p:spTree>
    <p:extLst>
      <p:ext uri="{BB962C8B-B14F-4D97-AF65-F5344CB8AC3E}">
        <p14:creationId xmlns:p14="http://schemas.microsoft.com/office/powerpoint/2010/main" val="35346256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B338C-6C1F-F8BA-F6D9-E5A7A0EF1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018C97-6BB3-CC4A-CF54-D83AB6743D41}"/>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9A05381C-04BA-9257-AB40-64F134D47AB2}"/>
              </a:ext>
            </a:extLst>
          </p:cNvPr>
          <p:cNvSpPr>
            <a:spLocks noGrp="1"/>
          </p:cNvSpPr>
          <p:nvPr>
            <p:ph type="body" idx="1"/>
          </p:nvPr>
        </p:nvSpPr>
        <p:spPr/>
        <p:txBody>
          <a:bodyPr/>
          <a:lstStyle/>
          <a:p>
            <a:r>
              <a:rPr lang="en-US"/>
              <a:t>Professionalism from providers is key in helping improve effective communication with the Division of Medicaid.  This guide should be beneficial to those providers interested in helping improve the etiquette of staff and streamlining the best response from DOM in answering your questions or concerns.</a:t>
            </a:r>
          </a:p>
          <a:p>
            <a:endParaRPr lang="en-US"/>
          </a:p>
          <a:p>
            <a:r>
              <a:rPr lang="en-US"/>
              <a:t>All emails should include a signature, topic in the subject line, a clear description of the question or concern in the body of the email and be encrypted if they contain PHI.  </a:t>
            </a:r>
          </a:p>
          <a:p>
            <a:endParaRPr lang="en-US"/>
          </a:p>
          <a:p>
            <a:r>
              <a:rPr lang="en-US"/>
              <a:t>Another note is that email addresses should be appropriate.  Having email domains that are able to be passed down will make it easier for providers in case there is an instance of the staff being removed from the position.  The new staff that fills the position should have a seamless transition to the approved email domain.</a:t>
            </a:r>
          </a:p>
          <a:p>
            <a:endParaRPr lang="en-US"/>
          </a:p>
          <a:p>
            <a:r>
              <a:rPr lang="en-US"/>
              <a:t>Finally, please do not send the same email to multiple staff at DOM. Emailing HCBSProviders will get your request to our entire team. However, if you send that same email to multiple people, it can create confusion and additional work which slows down general response time.</a:t>
            </a:r>
          </a:p>
        </p:txBody>
      </p:sp>
      <p:sp>
        <p:nvSpPr>
          <p:cNvPr id="4" name="Slide Number Placeholder 3">
            <a:extLst>
              <a:ext uri="{FF2B5EF4-FFF2-40B4-BE49-F238E27FC236}">
                <a16:creationId xmlns:a16="http://schemas.microsoft.com/office/drawing/2014/main" id="{39255245-95E9-55E6-BFC3-D977DA00DC2E}"/>
              </a:ext>
            </a:extLst>
          </p:cNvPr>
          <p:cNvSpPr>
            <a:spLocks noGrp="1"/>
          </p:cNvSpPr>
          <p:nvPr>
            <p:ph type="sldNum" sz="quarter" idx="5"/>
          </p:nvPr>
        </p:nvSpPr>
        <p:spPr/>
        <p:txBody>
          <a:bodyPr/>
          <a:lstStyle/>
          <a:p>
            <a:fld id="{3C3317C2-0447-492F-8E90-3466CCBD04DA}" type="slidenum">
              <a:rPr lang="en-US" smtClean="0"/>
              <a:t>54</a:t>
            </a:fld>
            <a:endParaRPr lang="en-US"/>
          </a:p>
        </p:txBody>
      </p:sp>
    </p:spTree>
    <p:extLst>
      <p:ext uri="{BB962C8B-B14F-4D97-AF65-F5344CB8AC3E}">
        <p14:creationId xmlns:p14="http://schemas.microsoft.com/office/powerpoint/2010/main" val="38599795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318B579B-132C-7527-8C76-37377CBBC136}"/>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DCD5C9CC-CE2F-B151-7FD5-D9A94A1C17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7000"/>
              </a:lnSpc>
              <a:spcBef>
                <a:spcPts val="0"/>
              </a:spcBef>
              <a:spcAft>
                <a:spcPts val="800"/>
              </a:spcAft>
              <a:buClrTx/>
              <a:buSzTx/>
              <a:buFontTx/>
              <a:buNone/>
              <a:tabLst/>
              <a:defRPr/>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The core purpose of Medicaid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waiver services is to ensure the health and safety of vulnerable waiver participants. Therefore, a robust quality management system is an important aspect to meeting those needs. Waiver providers must report any changes in contact information, staffing or licensure within 10 calendar days to the Division of Medicaid. This includes any temporary closures or changes of ownership.</a:t>
            </a:r>
          </a:p>
          <a:p>
            <a:pPr marL="0" marR="0" lvl="0" indent="0" algn="l" defTabSz="914400" rtl="0" eaLnBrk="0" fontAlgn="base" latinLnBrk="0" hangingPunct="0">
              <a:lnSpc>
                <a:spcPct val="107000"/>
              </a:lnSpc>
              <a:spcBef>
                <a:spcPts val="0"/>
              </a:spcBef>
              <a:spcAft>
                <a:spcPts val="800"/>
              </a:spcAft>
              <a:buClrTx/>
              <a:buSzTx/>
              <a:buFontTx/>
              <a:buNone/>
              <a:tabLst/>
              <a:defRPr/>
            </a:pPr>
            <a:br>
              <a:rPr lang="en-US" sz="1800" kern="100">
                <a:effectLst/>
                <a:latin typeface="Calibri" panose="020F0502020204030204" pitchFamily="34" charset="0"/>
                <a:ea typeface="Times New Roman" panose="02020603050405020304" pitchFamily="18" charset="0"/>
                <a:cs typeface="Times New Roman" panose="02020603050405020304" pitchFamily="18" charset="0"/>
              </a:rPr>
            </a:b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Providers must also report any suspicions or allegations of abuse, neglect or exploitation, including the unauthorized use of restraints, restrictive interventions and or seclusion within 24 hours of the occurrence, or the providers knowledge of the occurrence to the Division of Medicaid and other applicable agencies as required by law. this requirement also includes accidents such as falls occurring in the home during the provision of services or vehicle accidents at the ADC.</a:t>
            </a:r>
          </a:p>
          <a:p>
            <a:pPr marL="0" marR="0">
              <a:lnSpc>
                <a:spcPct val="107000"/>
              </a:lnSpc>
              <a:spcBef>
                <a:spcPts val="0"/>
              </a:spcBef>
              <a:spcAft>
                <a:spcPts val="800"/>
              </a:spcAft>
            </a:pPr>
            <a:br>
              <a:rPr lang="en-US" sz="1800" kern="100">
                <a:effectLst/>
                <a:latin typeface="Calibri" panose="020F0502020204030204" pitchFamily="34" charset="0"/>
                <a:ea typeface="Times New Roman" panose="02020603050405020304" pitchFamily="18" charset="0"/>
                <a:cs typeface="Times New Roman" panose="02020603050405020304" pitchFamily="18" charset="0"/>
              </a:rPr>
            </a:b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Applicable agencies may include the Department of Human Services, Child Protective Services Division, Adult Protective Services Division, or the Attorney General's Office. Additional information for ways to report will be provided in another training.</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Additionally, providers must report any complaints not resolved within seven days.</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For clarity, only the Division of Medicaid can initiate any interpretation or exception to Medicaid rules or regulations.  If DOM staff authorize you to deviate from the regulation, you will need to get that information in writing to have in your files upon audit.</a:t>
            </a:r>
          </a:p>
          <a:p>
            <a:endParaRPr lang="en-US" altLang="en-US"/>
          </a:p>
        </p:txBody>
      </p:sp>
      <p:sp>
        <p:nvSpPr>
          <p:cNvPr id="4" name="Slide Number Placeholder 3">
            <a:extLst>
              <a:ext uri="{FF2B5EF4-FFF2-40B4-BE49-F238E27FC236}">
                <a16:creationId xmlns:a16="http://schemas.microsoft.com/office/drawing/2014/main" id="{BBC61A8E-56E1-0D43-AAC2-92BE54097C0F}"/>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217C3C3-D049-4B9E-97E3-28A6954645C9}" type="slidenum">
              <a:rPr lang="en-US" altLang="en-US">
                <a:latin typeface="Calibri" panose="020F0502020204030204" pitchFamily="34" charset="0"/>
              </a:rPr>
              <a:pPr eaLnBrk="1" hangingPunct="1"/>
              <a:t>55</a:t>
            </a:fld>
            <a:endParaRPr lang="en-US" altLang="en-US">
              <a:latin typeface="Calibri" panose="020F050202020403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AB367B06-E393-E706-3A02-B1E662FB6F34}"/>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784DAAE8-83E6-BE7A-003F-6885C550C8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On this slide, we've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included a variety of helpful links to keep you updated on related policy and regulations.</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We encourage all providers to sign up for our policy distribution list by emailing us at DOM policy at medicaid.ms.gov.</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Once signed up, you will receive email notifications of all proposed or implemented changes to the Medicaid State Plan, the Administrative Codes or the Waivers.</a:t>
            </a:r>
          </a:p>
          <a:p>
            <a:endParaRPr lang="en-US" altLang="en-US"/>
          </a:p>
        </p:txBody>
      </p:sp>
      <p:sp>
        <p:nvSpPr>
          <p:cNvPr id="4" name="Slide Number Placeholder 3">
            <a:extLst>
              <a:ext uri="{FF2B5EF4-FFF2-40B4-BE49-F238E27FC236}">
                <a16:creationId xmlns:a16="http://schemas.microsoft.com/office/drawing/2014/main" id="{A2150C83-741F-3AC3-19CB-6BB072D16C9A}"/>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3F3B48E-1ACF-41E6-B73F-DD4DECC28EF5}" type="slidenum">
              <a:rPr lang="en-US" altLang="en-US">
                <a:latin typeface="Calibri" panose="020F0502020204030204" pitchFamily="34" charset="0"/>
              </a:rPr>
              <a:pPr eaLnBrk="1" hangingPunct="1"/>
              <a:t>56</a:t>
            </a:fld>
            <a:endParaRPr lang="en-US" altLang="en-US">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00">
                <a:effectLst/>
                <a:latin typeface="Calibri" panose="020F0502020204030204" pitchFamily="34" charset="0"/>
                <a:ea typeface="Times New Roman" panose="02020603050405020304" pitchFamily="18" charset="0"/>
                <a:cs typeface="Times New Roman" panose="02020603050405020304" pitchFamily="18" charset="0"/>
              </a:rPr>
              <a:t>Finally, we have included all of the applicable contact information for the Division of Medicaid Office of Long Term Services &amp; Supports.</a:t>
            </a:r>
          </a:p>
          <a:p>
            <a:r>
              <a:rPr lang="en-US" b="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Please be advised that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emails to the HCBSProviders account will result in more timely responses as multiple staff members monitor that account daily on behalf of the Division of Medicaid.</a:t>
            </a:r>
          </a:p>
          <a:p>
            <a:endParaRPr lang="en-US"/>
          </a:p>
        </p:txBody>
      </p:sp>
      <p:sp>
        <p:nvSpPr>
          <p:cNvPr id="4" name="Slide Number Placeholder 3"/>
          <p:cNvSpPr>
            <a:spLocks noGrp="1"/>
          </p:cNvSpPr>
          <p:nvPr>
            <p:ph type="sldNum" sz="quarter" idx="5"/>
          </p:nvPr>
        </p:nvSpPr>
        <p:spPr/>
        <p:txBody>
          <a:bodyPr/>
          <a:lstStyle/>
          <a:p>
            <a:fld id="{0B6D65C6-0E56-48FA-ACDF-D55551C0B651}" type="slidenum">
              <a:rPr lang="en-US" altLang="en-US" smtClean="0"/>
              <a:pPr/>
              <a:t>57</a:t>
            </a:fld>
            <a:endParaRPr lang="en-US" altLang="en-US"/>
          </a:p>
        </p:txBody>
      </p:sp>
    </p:spTree>
    <p:extLst>
      <p:ext uri="{BB962C8B-B14F-4D97-AF65-F5344CB8AC3E}">
        <p14:creationId xmlns:p14="http://schemas.microsoft.com/office/powerpoint/2010/main" val="35926830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E4309EFB-0425-06EC-245B-B3869EB63537}"/>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60FEF378-6E16-6698-52A8-D1CC89203D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To receive your Orientation Certificate</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 please email us at HCBSProviders@medicaid.ms.gov.</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The subject line of your email should read “Orientation Completed,” and the body of your email should include your name, your agency's name, the services you're applying to provide, EIN and date established, service address of your agency or office, photo of the exterior of your office building, current copy of your business privilege tax license and registration with the MS Secretary of State. This is a great opportunity to review the tips regarding provider etiquette to ensure that you are using a professional email address representative of your agency and set up a business signature line if you do not already have one.</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One of our team members will email you the link to the Orientation Quiz.</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Once you've passed the quiz, a completion certificate will be emailed to you along with any additional guidance needed.</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Thank you for your interest in becoming a provider of E&amp;D Waiver services.</a:t>
            </a:r>
          </a:p>
          <a:p>
            <a:endParaRPr lang="en-US" altLang="en-US"/>
          </a:p>
        </p:txBody>
      </p:sp>
      <p:sp>
        <p:nvSpPr>
          <p:cNvPr id="4" name="Slide Number Placeholder 3">
            <a:extLst>
              <a:ext uri="{FF2B5EF4-FFF2-40B4-BE49-F238E27FC236}">
                <a16:creationId xmlns:a16="http://schemas.microsoft.com/office/drawing/2014/main" id="{9CDA48E6-2C87-8ECD-ABE5-6748AA9DB30E}"/>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C7CF852-1E72-4859-933E-6EAA152C246F}" type="slidenum">
              <a:rPr lang="en-US" altLang="en-US">
                <a:latin typeface="Calibri" panose="020F0502020204030204" pitchFamily="34" charset="0"/>
              </a:rPr>
              <a:pPr eaLnBrk="1" hangingPunct="1"/>
              <a:t>58</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CA0B8983-BF06-B8E1-7E2B-A95C138D5F2B}"/>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4ED6B78D-DC26-71A8-2131-3A82445ED0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So which services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can agencies provide under the Elderly and Disabled Waiver?</a:t>
            </a:r>
          </a:p>
          <a:p>
            <a:pPr marL="0" marR="0">
              <a:lnSpc>
                <a:spcPct val="107000"/>
              </a:lnSpc>
              <a:spcBef>
                <a:spcPts val="0"/>
              </a:spcBef>
              <a:spcAft>
                <a:spcPts val="800"/>
              </a:spcAft>
            </a:pPr>
            <a:br>
              <a:rPr lang="en-US" sz="1800" kern="100">
                <a:effectLst/>
                <a:latin typeface="Calibri" panose="020F0502020204030204" pitchFamily="34" charset="0"/>
                <a:ea typeface="Times New Roman" panose="02020603050405020304" pitchFamily="18" charset="0"/>
                <a:cs typeface="Times New Roman" panose="02020603050405020304" pitchFamily="18" charset="0"/>
              </a:rPr>
            </a:b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Right now, DOM is enrolling providers for the following services: Personal Care Services, In-Home Respite Services and Adult Day Care Services. </a:t>
            </a:r>
          </a:p>
          <a:p>
            <a:pPr marL="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As we move through the presentation, you'll learn more about the service definition and requirements for each of these service types, as well as learn more about the credentialing requirements for staff working for agencies providing these services</a:t>
            </a:r>
          </a:p>
          <a:p>
            <a:endParaRPr lang="en-US" altLang="en-US"/>
          </a:p>
        </p:txBody>
      </p:sp>
      <p:sp>
        <p:nvSpPr>
          <p:cNvPr id="4" name="Slide Number Placeholder 3">
            <a:extLst>
              <a:ext uri="{FF2B5EF4-FFF2-40B4-BE49-F238E27FC236}">
                <a16:creationId xmlns:a16="http://schemas.microsoft.com/office/drawing/2014/main" id="{05A06C22-079D-F53F-7C6E-B505CBF21C10}"/>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A1E1866-9C1A-4A61-8F7D-D2D65713897F}" type="slidenum">
              <a:rPr lang="en-US" altLang="en-US">
                <a:latin typeface="Calibri" panose="020F0502020204030204" pitchFamily="34" charset="0"/>
              </a:rPr>
              <a:pPr eaLnBrk="1" hangingPunct="1"/>
              <a:t>6</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D558A7C2-F9BA-556B-5DFB-F774CDC43FA0}"/>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065631FC-6ABD-DFC3-60F7-FBC36250A1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Here you will find a list of frequently used acronyms and their definitions, such as ADC for Adult Day Care, PCS for Personal Care Services &amp; IHR for In-Home Respite.</a:t>
            </a:r>
          </a:p>
          <a:p>
            <a:endParaRPr lang="en-US" altLang="en-US"/>
          </a:p>
        </p:txBody>
      </p:sp>
      <p:sp>
        <p:nvSpPr>
          <p:cNvPr id="4" name="Slide Number Placeholder 3">
            <a:extLst>
              <a:ext uri="{FF2B5EF4-FFF2-40B4-BE49-F238E27FC236}">
                <a16:creationId xmlns:a16="http://schemas.microsoft.com/office/drawing/2014/main" id="{6AFDE1FE-8FAB-A957-25C2-2C59ACE5DA83}"/>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CB2812D-3607-4AA3-B015-4A3DBC7BFE44}" type="slidenum">
              <a:rPr lang="en-US" altLang="en-US">
                <a:latin typeface="Calibri" panose="020F0502020204030204" pitchFamily="34" charset="0"/>
              </a:rPr>
              <a:pPr eaLnBrk="1" hangingPunct="1"/>
              <a:t>7</a:t>
            </a:fld>
            <a:endParaRPr lang="en-US" altLang="en-US">
              <a:latin typeface="Calibri" panose="020F0502020204030204" pitchFamily="34" charset="0"/>
            </a:endParaRPr>
          </a:p>
        </p:txBody>
      </p:sp>
    </p:spTree>
    <p:extLst>
      <p:ext uri="{BB962C8B-B14F-4D97-AF65-F5344CB8AC3E}">
        <p14:creationId xmlns:p14="http://schemas.microsoft.com/office/powerpoint/2010/main" val="3332022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FA3B3DB5-5F6B-0412-D0B5-903FE1AAA3FC}"/>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EC2EF8AF-4C84-72BC-9B07-3173F409F2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Next, we'll discuss </a:t>
            </a: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what to expect with the application process in the State of Mississippi.</a:t>
            </a:r>
          </a:p>
          <a:p>
            <a:pPr marL="0" marR="0">
              <a:lnSpc>
                <a:spcPct val="107000"/>
              </a:lnSpc>
              <a:spcBef>
                <a:spcPts val="0"/>
              </a:spcBef>
              <a:spcAft>
                <a:spcPts val="800"/>
              </a:spcAft>
            </a:pPr>
            <a:br>
              <a:rPr lang="en-US" sz="1800" kern="100">
                <a:effectLst/>
                <a:latin typeface="Calibri" panose="020F0502020204030204" pitchFamily="34" charset="0"/>
                <a:ea typeface="Times New Roman" panose="02020603050405020304" pitchFamily="18" charset="0"/>
                <a:cs typeface="Times New Roman" panose="02020603050405020304" pitchFamily="18" charset="0"/>
              </a:rPr>
            </a:b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There is a multi step process to become an elderly and disabled waiver provider.  We will go into additional detail on the following slides to guide you through this process from start to finish. This Orientation video is step 2. Following this video, you will be required to take a test so be sure to allow time to absorb the information presented here today.</a:t>
            </a:r>
            <a:endParaRPr lang="en-US" altLang="en-US"/>
          </a:p>
        </p:txBody>
      </p:sp>
      <p:sp>
        <p:nvSpPr>
          <p:cNvPr id="4" name="Slide Number Placeholder 3">
            <a:extLst>
              <a:ext uri="{FF2B5EF4-FFF2-40B4-BE49-F238E27FC236}">
                <a16:creationId xmlns:a16="http://schemas.microsoft.com/office/drawing/2014/main" id="{218F3FF8-8A8F-C4FE-6A72-6A6EA117FAAE}"/>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CCCA240-9824-429E-8BF3-21612F7AE08B}" type="slidenum">
              <a:rPr lang="en-US" altLang="en-US">
                <a:latin typeface="Calibri" panose="020F0502020204030204" pitchFamily="34" charset="0"/>
              </a:rPr>
              <a:pPr eaLnBrk="1" hangingPunct="1"/>
              <a:t>8</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training topics will cover an overview of general requirements for all providers, requirements specific to the provider type you are applying for, and requirements for a successful submission of your proposal packet.</a:t>
            </a:r>
          </a:p>
        </p:txBody>
      </p:sp>
      <p:sp>
        <p:nvSpPr>
          <p:cNvPr id="4" name="Slide Number Placeholder 3"/>
          <p:cNvSpPr>
            <a:spLocks noGrp="1"/>
          </p:cNvSpPr>
          <p:nvPr>
            <p:ph type="sldNum" sz="quarter" idx="5"/>
          </p:nvPr>
        </p:nvSpPr>
        <p:spPr/>
        <p:txBody>
          <a:bodyPr/>
          <a:lstStyle/>
          <a:p>
            <a:fld id="{0B6D65C6-0E56-48FA-ACDF-D55551C0B651}" type="slidenum">
              <a:rPr lang="en-US" altLang="en-US" smtClean="0"/>
              <a:pPr/>
              <a:t>9</a:t>
            </a:fld>
            <a:endParaRPr lang="en-US" altLang="en-US"/>
          </a:p>
        </p:txBody>
      </p:sp>
    </p:spTree>
    <p:extLst>
      <p:ext uri="{BB962C8B-B14F-4D97-AF65-F5344CB8AC3E}">
        <p14:creationId xmlns:p14="http://schemas.microsoft.com/office/powerpoint/2010/main" val="2677810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E0EC1-95AE-8090-870F-246DBB42CE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681FC1-1E3B-EF41-B508-372D4F9CC3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162D2C-AF7B-49E5-5FF3-94DF0283CDF1}"/>
              </a:ext>
            </a:extLst>
          </p:cNvPr>
          <p:cNvSpPr>
            <a:spLocks noGrp="1"/>
          </p:cNvSpPr>
          <p:nvPr>
            <p:ph type="dt" sz="half" idx="10"/>
          </p:nvPr>
        </p:nvSpPr>
        <p:spPr/>
        <p:txBody>
          <a:bodyPr/>
          <a:lstStyle/>
          <a:p>
            <a:fld id="{D81F6CAD-CA37-4C39-BED1-57E300F645EC}" type="datetime1">
              <a:rPr lang="en-US" smtClean="0"/>
              <a:t>5/11/2026</a:t>
            </a:fld>
            <a:endParaRPr lang="en-US"/>
          </a:p>
        </p:txBody>
      </p:sp>
      <p:sp>
        <p:nvSpPr>
          <p:cNvPr id="5" name="Footer Placeholder 4">
            <a:extLst>
              <a:ext uri="{FF2B5EF4-FFF2-40B4-BE49-F238E27FC236}">
                <a16:creationId xmlns:a16="http://schemas.microsoft.com/office/drawing/2014/main" id="{6E5B125A-366C-E750-C59D-F9668AF43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F7219-5CF9-8381-6D63-AC49959297CB}"/>
              </a:ext>
            </a:extLst>
          </p:cNvPr>
          <p:cNvSpPr>
            <a:spLocks noGrp="1"/>
          </p:cNvSpPr>
          <p:nvPr>
            <p:ph type="sldNum" sz="quarter" idx="12"/>
          </p:nvPr>
        </p:nvSpPr>
        <p:spPr/>
        <p:txBody>
          <a:bodyPr/>
          <a:lstStyle/>
          <a:p>
            <a:fld id="{3970EB7F-EE7F-4D27-B2C8-13BEAE83BC5E}" type="slidenum">
              <a:rPr lang="en-US" smtClean="0"/>
              <a:t>‹#›</a:t>
            </a:fld>
            <a:endParaRPr lang="en-US"/>
          </a:p>
        </p:txBody>
      </p:sp>
    </p:spTree>
    <p:extLst>
      <p:ext uri="{BB962C8B-B14F-4D97-AF65-F5344CB8AC3E}">
        <p14:creationId xmlns:p14="http://schemas.microsoft.com/office/powerpoint/2010/main" val="814731360"/>
      </p:ext>
    </p:extLst>
  </p:cSld>
  <p:clrMapOvr>
    <a:masterClrMapping/>
  </p:clrMapOvr>
  <mc:AlternateContent xmlns:mc="http://schemas.openxmlformats.org/markup-compatibility/2006" xmlns:p14="http://schemas.microsoft.com/office/powerpoint/2010/main">
    <mc:Choice Requires="p14">
      <p:transition spd="slow" p14:dur="1500" advTm="3000">
        <p:push dir="u"/>
      </p:transition>
    </mc:Choice>
    <mc:Fallback xmlns="">
      <p:transition spd="slow" advTm="300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EBC32-C8C8-424B-E5DD-883F6D400D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97862C-130B-D280-882E-EA4136F9A4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A35E7-53F9-0C81-E270-2CDAB12176B1}"/>
              </a:ext>
            </a:extLst>
          </p:cNvPr>
          <p:cNvSpPr>
            <a:spLocks noGrp="1"/>
          </p:cNvSpPr>
          <p:nvPr>
            <p:ph type="dt" sz="half" idx="10"/>
          </p:nvPr>
        </p:nvSpPr>
        <p:spPr/>
        <p:txBody>
          <a:bodyPr/>
          <a:lstStyle/>
          <a:p>
            <a:fld id="{869A4182-B360-4C75-9267-2E1077990E7B}" type="datetime1">
              <a:rPr lang="en-US" smtClean="0"/>
              <a:t>5/11/2026</a:t>
            </a:fld>
            <a:endParaRPr lang="en-US"/>
          </a:p>
        </p:txBody>
      </p:sp>
      <p:sp>
        <p:nvSpPr>
          <p:cNvPr id="5" name="Footer Placeholder 4">
            <a:extLst>
              <a:ext uri="{FF2B5EF4-FFF2-40B4-BE49-F238E27FC236}">
                <a16:creationId xmlns:a16="http://schemas.microsoft.com/office/drawing/2014/main" id="{667842B2-4B5D-F071-714F-B1921AF2D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68AF5-036D-04C7-3B64-472F5F5D001D}"/>
              </a:ext>
            </a:extLst>
          </p:cNvPr>
          <p:cNvSpPr>
            <a:spLocks noGrp="1"/>
          </p:cNvSpPr>
          <p:nvPr>
            <p:ph type="sldNum" sz="quarter" idx="12"/>
          </p:nvPr>
        </p:nvSpPr>
        <p:spPr/>
        <p:txBody>
          <a:bodyPr/>
          <a:lstStyle/>
          <a:p>
            <a:fld id="{3970EB7F-EE7F-4D27-B2C8-13BEAE83BC5E}" type="slidenum">
              <a:rPr lang="en-US" smtClean="0"/>
              <a:t>‹#›</a:t>
            </a:fld>
            <a:endParaRPr lang="en-US"/>
          </a:p>
        </p:txBody>
      </p:sp>
    </p:spTree>
    <p:extLst>
      <p:ext uri="{BB962C8B-B14F-4D97-AF65-F5344CB8AC3E}">
        <p14:creationId xmlns:p14="http://schemas.microsoft.com/office/powerpoint/2010/main" val="3323342821"/>
      </p:ext>
    </p:extLst>
  </p:cSld>
  <p:clrMapOvr>
    <a:masterClrMapping/>
  </p:clrMapOvr>
  <mc:AlternateContent xmlns:mc="http://schemas.openxmlformats.org/markup-compatibility/2006" xmlns:p14="http://schemas.microsoft.com/office/powerpoint/2010/main">
    <mc:Choice Requires="p14">
      <p:transition spd="slow" p14:dur="1500" advTm="3000">
        <p:push dir="u"/>
      </p:transition>
    </mc:Choice>
    <mc:Fallback xmlns="">
      <p:transition spd="slow" advTm="300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879170-ED64-0454-6A48-7CABDCB71E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8EAFE4-23C6-E177-D16C-D7603FB659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4184E-4F68-8A41-BB2F-81907E6F9388}"/>
              </a:ext>
            </a:extLst>
          </p:cNvPr>
          <p:cNvSpPr>
            <a:spLocks noGrp="1"/>
          </p:cNvSpPr>
          <p:nvPr>
            <p:ph type="dt" sz="half" idx="10"/>
          </p:nvPr>
        </p:nvSpPr>
        <p:spPr/>
        <p:txBody>
          <a:bodyPr/>
          <a:lstStyle/>
          <a:p>
            <a:fld id="{27487DD7-6B82-49B6-BF9A-78AD97F42E75}" type="datetime1">
              <a:rPr lang="en-US" smtClean="0"/>
              <a:t>5/11/2026</a:t>
            </a:fld>
            <a:endParaRPr lang="en-US"/>
          </a:p>
        </p:txBody>
      </p:sp>
      <p:sp>
        <p:nvSpPr>
          <p:cNvPr id="5" name="Footer Placeholder 4">
            <a:extLst>
              <a:ext uri="{FF2B5EF4-FFF2-40B4-BE49-F238E27FC236}">
                <a16:creationId xmlns:a16="http://schemas.microsoft.com/office/drawing/2014/main" id="{101E4EDE-3679-B904-0331-099F71B87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7A728-BD07-31B9-135A-F7B401205EBA}"/>
              </a:ext>
            </a:extLst>
          </p:cNvPr>
          <p:cNvSpPr>
            <a:spLocks noGrp="1"/>
          </p:cNvSpPr>
          <p:nvPr>
            <p:ph type="sldNum" sz="quarter" idx="12"/>
          </p:nvPr>
        </p:nvSpPr>
        <p:spPr/>
        <p:txBody>
          <a:bodyPr/>
          <a:lstStyle/>
          <a:p>
            <a:fld id="{3970EB7F-EE7F-4D27-B2C8-13BEAE83BC5E}" type="slidenum">
              <a:rPr lang="en-US" smtClean="0"/>
              <a:t>‹#›</a:t>
            </a:fld>
            <a:endParaRPr lang="en-US"/>
          </a:p>
        </p:txBody>
      </p:sp>
    </p:spTree>
    <p:extLst>
      <p:ext uri="{BB962C8B-B14F-4D97-AF65-F5344CB8AC3E}">
        <p14:creationId xmlns:p14="http://schemas.microsoft.com/office/powerpoint/2010/main" val="577788419"/>
      </p:ext>
    </p:extLst>
  </p:cSld>
  <p:clrMapOvr>
    <a:masterClrMapping/>
  </p:clrMapOvr>
  <mc:AlternateContent xmlns:mc="http://schemas.openxmlformats.org/markup-compatibility/2006" xmlns:p14="http://schemas.microsoft.com/office/powerpoint/2010/main">
    <mc:Choice Requires="p14">
      <p:transition spd="slow" p14:dur="1500" advTm="3000">
        <p:push dir="u"/>
      </p:transition>
    </mc:Choice>
    <mc:Fallback xmlns="">
      <p:transition spd="slow" advTm="300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846338"/>
      </p:ext>
    </p:extLst>
  </p:cSld>
  <p:clrMapOvr>
    <a:masterClrMapping/>
  </p:clrMapOvr>
  <mc:AlternateContent xmlns:mc="http://schemas.openxmlformats.org/markup-compatibility/2006" xmlns:p14="http://schemas.microsoft.com/office/powerpoint/2010/main">
    <mc:Choice Requires="p14">
      <p:transition spd="slow" p14:dur="1500" advTm="3000">
        <p:push dir="u"/>
      </p:transition>
    </mc:Choice>
    <mc:Fallback xmlns="">
      <p:transition spd="slow" advTm="300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Cambria" panose="02040503050406030204" pitchFamily="18"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92006734"/>
      </p:ext>
    </p:extLst>
  </p:cSld>
  <p:clrMapOvr>
    <a:masterClrMapping/>
  </p:clrMapOvr>
  <mc:AlternateContent xmlns:mc="http://schemas.openxmlformats.org/markup-compatibility/2006" xmlns:p14="http://schemas.microsoft.com/office/powerpoint/2010/main">
    <mc:Choice Requires="p14">
      <p:transition spd="slow" p14:dur="1500" advTm="3000">
        <p:push dir="u"/>
      </p:transition>
    </mc:Choice>
    <mc:Fallback xmlns="">
      <p:transition spd="slow" advTm="300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b="1">
                <a:latin typeface="Cambria" panose="02040503050406030204" pitchFamily="18" charset="0"/>
              </a:defRPr>
            </a:lvl1pPr>
          </a:lstStyle>
          <a:p>
            <a:r>
              <a:rPr lang="en-US"/>
              <a:t>Click to edit Master title style</a:t>
            </a:r>
          </a:p>
        </p:txBody>
      </p:sp>
      <p:sp>
        <p:nvSpPr>
          <p:cNvPr id="3" name="Content Placeholder 2"/>
          <p:cNvSpPr>
            <a:spLocks noGrp="1"/>
          </p:cNvSpPr>
          <p:nvPr>
            <p:ph idx="1"/>
          </p:nvPr>
        </p:nvSpPr>
        <p:spPr>
          <a:xfrm>
            <a:off x="609600" y="1600201"/>
            <a:ext cx="10972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0839447"/>
      </p:ext>
    </p:extLst>
  </p:cSld>
  <p:clrMapOvr>
    <a:masterClrMapping/>
  </p:clrMapOvr>
  <mc:AlternateContent xmlns:mc="http://schemas.openxmlformats.org/markup-compatibility/2006" xmlns:p14="http://schemas.microsoft.com/office/powerpoint/2010/main">
    <mc:Choice Requires="p14">
      <p:transition spd="slow" p14:dur="1500" advTm="3000">
        <p:push dir="u"/>
      </p:transition>
    </mc:Choice>
    <mc:Fallback xmlns="">
      <p:transition spd="slow" advTm="3000">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Cambria" panose="02040503050406030204" pitchFamily="18"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55067034"/>
      </p:ext>
    </p:extLst>
  </p:cSld>
  <p:clrMapOvr>
    <a:masterClrMapping/>
  </p:clrMapOvr>
  <mc:AlternateContent xmlns:mc="http://schemas.openxmlformats.org/markup-compatibility/2006" xmlns:p14="http://schemas.microsoft.com/office/powerpoint/2010/main">
    <mc:Choice Requires="p14">
      <p:transition spd="slow" p14:dur="1500" advTm="3000">
        <p:push dir="u"/>
      </p:transition>
    </mc:Choice>
    <mc:Fallback xmlns="">
      <p:transition spd="slow" advTm="3000">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b="1">
                <a:latin typeface="Cambria" panose="02040503050406030204" pitchFamily="18" charset="0"/>
              </a:defRPr>
            </a:lvl1pPr>
          </a:lstStyle>
          <a:p>
            <a:r>
              <a:rPr lang="en-US"/>
              <a:t>Click to edit Master title style</a:t>
            </a:r>
          </a:p>
        </p:txBody>
      </p:sp>
      <p:sp>
        <p:nvSpPr>
          <p:cNvPr id="3" name="Content Placeholder 2"/>
          <p:cNvSpPr>
            <a:spLocks noGrp="1"/>
          </p:cNvSpPr>
          <p:nvPr>
            <p:ph idx="1"/>
          </p:nvPr>
        </p:nvSpPr>
        <p:spPr>
          <a:xfrm>
            <a:off x="609600" y="1600201"/>
            <a:ext cx="10972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4159196"/>
      </p:ext>
    </p:extLst>
  </p:cSld>
  <p:clrMapOvr>
    <a:masterClrMapping/>
  </p:clrMapOvr>
  <mc:AlternateContent xmlns:mc="http://schemas.openxmlformats.org/markup-compatibility/2006" xmlns:p14="http://schemas.microsoft.com/office/powerpoint/2010/main">
    <mc:Choice Requires="p14">
      <p:transition spd="slow" p14:dur="1500" advTm="3000">
        <p:push dir="u"/>
      </p:transition>
    </mc:Choice>
    <mc:Fallback xmlns="">
      <p:transition spd="slow" advTm="3000">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864491"/>
      </p:ext>
    </p:extLst>
  </p:cSld>
  <p:clrMapOvr>
    <a:masterClrMapping/>
  </p:clrMapOvr>
  <mc:AlternateContent xmlns:mc="http://schemas.openxmlformats.org/markup-compatibility/2006" xmlns:p14="http://schemas.microsoft.com/office/powerpoint/2010/main">
    <mc:Choice Requires="p14">
      <p:transition spd="slow" p14:dur="1500" advTm="3000">
        <p:push dir="u"/>
      </p:transition>
    </mc:Choice>
    <mc:Fallback xmlns="">
      <p:transition spd="slow" advTm="3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52C74-8BA6-BD1E-4066-D0F91BBAC8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000B4B-3B23-6326-0DFD-C8BA8D2A17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89EBD-E0DB-BF9D-A264-9E0525A17A25}"/>
              </a:ext>
            </a:extLst>
          </p:cNvPr>
          <p:cNvSpPr>
            <a:spLocks noGrp="1"/>
          </p:cNvSpPr>
          <p:nvPr>
            <p:ph type="dt" sz="half" idx="10"/>
          </p:nvPr>
        </p:nvSpPr>
        <p:spPr/>
        <p:txBody>
          <a:bodyPr/>
          <a:lstStyle/>
          <a:p>
            <a:fld id="{DA3130B8-F6CE-4A09-BE9F-BDDF9411695D}" type="datetime1">
              <a:rPr lang="en-US" smtClean="0"/>
              <a:t>5/11/2026</a:t>
            </a:fld>
            <a:endParaRPr lang="en-US"/>
          </a:p>
        </p:txBody>
      </p:sp>
      <p:sp>
        <p:nvSpPr>
          <p:cNvPr id="5" name="Footer Placeholder 4">
            <a:extLst>
              <a:ext uri="{FF2B5EF4-FFF2-40B4-BE49-F238E27FC236}">
                <a16:creationId xmlns:a16="http://schemas.microsoft.com/office/drawing/2014/main" id="{D8E0548B-F1FB-95E9-DFDE-AF6B8D58E3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E1970-7906-9782-93F8-31CBD06EBE72}"/>
              </a:ext>
            </a:extLst>
          </p:cNvPr>
          <p:cNvSpPr>
            <a:spLocks noGrp="1"/>
          </p:cNvSpPr>
          <p:nvPr>
            <p:ph type="sldNum" sz="quarter" idx="12"/>
          </p:nvPr>
        </p:nvSpPr>
        <p:spPr/>
        <p:txBody>
          <a:bodyPr/>
          <a:lstStyle/>
          <a:p>
            <a:fld id="{3970EB7F-EE7F-4D27-B2C8-13BEAE83BC5E}" type="slidenum">
              <a:rPr lang="en-US" smtClean="0"/>
              <a:t>‹#›</a:t>
            </a:fld>
            <a:endParaRPr lang="en-US"/>
          </a:p>
        </p:txBody>
      </p:sp>
    </p:spTree>
    <p:extLst>
      <p:ext uri="{BB962C8B-B14F-4D97-AF65-F5344CB8AC3E}">
        <p14:creationId xmlns:p14="http://schemas.microsoft.com/office/powerpoint/2010/main" val="3470901893"/>
      </p:ext>
    </p:extLst>
  </p:cSld>
  <p:clrMapOvr>
    <a:masterClrMapping/>
  </p:clrMapOvr>
  <mc:AlternateContent xmlns:mc="http://schemas.openxmlformats.org/markup-compatibility/2006" xmlns:p14="http://schemas.microsoft.com/office/powerpoint/2010/main">
    <mc:Choice Requires="p14">
      <p:transition spd="slow" p14:dur="1500" advTm="3000">
        <p:push dir="u"/>
      </p:transition>
    </mc:Choice>
    <mc:Fallback xmlns="">
      <p:transition spd="slow" advTm="300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1A544-ECF4-D457-D85C-BC6BF6C271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CF89DD-850B-6884-B0E1-AF558877270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8E3743-73BC-BA61-FCF2-CBC2A89A7CBE}"/>
              </a:ext>
            </a:extLst>
          </p:cNvPr>
          <p:cNvSpPr>
            <a:spLocks noGrp="1"/>
          </p:cNvSpPr>
          <p:nvPr>
            <p:ph type="dt" sz="half" idx="10"/>
          </p:nvPr>
        </p:nvSpPr>
        <p:spPr/>
        <p:txBody>
          <a:bodyPr/>
          <a:lstStyle/>
          <a:p>
            <a:fld id="{D1C510E5-6D02-44D9-BDE7-8572CBCD0841}" type="datetime1">
              <a:rPr lang="en-US" smtClean="0"/>
              <a:t>5/11/2026</a:t>
            </a:fld>
            <a:endParaRPr lang="en-US"/>
          </a:p>
        </p:txBody>
      </p:sp>
      <p:sp>
        <p:nvSpPr>
          <p:cNvPr id="5" name="Footer Placeholder 4">
            <a:extLst>
              <a:ext uri="{FF2B5EF4-FFF2-40B4-BE49-F238E27FC236}">
                <a16:creationId xmlns:a16="http://schemas.microsoft.com/office/drawing/2014/main" id="{D69182F7-F941-C7E6-B5A8-B30A11F1F5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38B6A3-9BC8-984E-AE82-9E2C79FF8D0B}"/>
              </a:ext>
            </a:extLst>
          </p:cNvPr>
          <p:cNvSpPr>
            <a:spLocks noGrp="1"/>
          </p:cNvSpPr>
          <p:nvPr>
            <p:ph type="sldNum" sz="quarter" idx="12"/>
          </p:nvPr>
        </p:nvSpPr>
        <p:spPr/>
        <p:txBody>
          <a:bodyPr/>
          <a:lstStyle/>
          <a:p>
            <a:fld id="{3970EB7F-EE7F-4D27-B2C8-13BEAE83BC5E}" type="slidenum">
              <a:rPr lang="en-US" smtClean="0"/>
              <a:t>‹#›</a:t>
            </a:fld>
            <a:endParaRPr lang="en-US"/>
          </a:p>
        </p:txBody>
      </p:sp>
    </p:spTree>
    <p:extLst>
      <p:ext uri="{BB962C8B-B14F-4D97-AF65-F5344CB8AC3E}">
        <p14:creationId xmlns:p14="http://schemas.microsoft.com/office/powerpoint/2010/main" val="700931150"/>
      </p:ext>
    </p:extLst>
  </p:cSld>
  <p:clrMapOvr>
    <a:masterClrMapping/>
  </p:clrMapOvr>
  <mc:AlternateContent xmlns:mc="http://schemas.openxmlformats.org/markup-compatibility/2006" xmlns:p14="http://schemas.microsoft.com/office/powerpoint/2010/main">
    <mc:Choice Requires="p14">
      <p:transition spd="slow" p14:dur="1500" advTm="3000">
        <p:push dir="u"/>
      </p:transition>
    </mc:Choice>
    <mc:Fallback xmlns="">
      <p:transition spd="slow" advTm="300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65B83-5E5C-CB8B-4EAE-9967E3CD77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4DC49A-161A-680D-1AA1-7768E2B0F5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3468BB-445F-2446-200D-1A63C49974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F8D316-0857-3CA1-A72B-367E85884099}"/>
              </a:ext>
            </a:extLst>
          </p:cNvPr>
          <p:cNvSpPr>
            <a:spLocks noGrp="1"/>
          </p:cNvSpPr>
          <p:nvPr>
            <p:ph type="dt" sz="half" idx="10"/>
          </p:nvPr>
        </p:nvSpPr>
        <p:spPr/>
        <p:txBody>
          <a:bodyPr/>
          <a:lstStyle/>
          <a:p>
            <a:fld id="{CA27EFB3-4E72-44CE-AFC9-39F9D7BD2729}" type="datetime1">
              <a:rPr lang="en-US" smtClean="0"/>
              <a:t>5/11/2026</a:t>
            </a:fld>
            <a:endParaRPr lang="en-US"/>
          </a:p>
        </p:txBody>
      </p:sp>
      <p:sp>
        <p:nvSpPr>
          <p:cNvPr id="6" name="Footer Placeholder 5">
            <a:extLst>
              <a:ext uri="{FF2B5EF4-FFF2-40B4-BE49-F238E27FC236}">
                <a16:creationId xmlns:a16="http://schemas.microsoft.com/office/drawing/2014/main" id="{E4372624-F533-6683-A056-4EB9DC3483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48181-147D-242C-25FB-76A85437B101}"/>
              </a:ext>
            </a:extLst>
          </p:cNvPr>
          <p:cNvSpPr>
            <a:spLocks noGrp="1"/>
          </p:cNvSpPr>
          <p:nvPr>
            <p:ph type="sldNum" sz="quarter" idx="12"/>
          </p:nvPr>
        </p:nvSpPr>
        <p:spPr/>
        <p:txBody>
          <a:bodyPr/>
          <a:lstStyle/>
          <a:p>
            <a:fld id="{3970EB7F-EE7F-4D27-B2C8-13BEAE83BC5E}" type="slidenum">
              <a:rPr lang="en-US" smtClean="0"/>
              <a:t>‹#›</a:t>
            </a:fld>
            <a:endParaRPr lang="en-US"/>
          </a:p>
        </p:txBody>
      </p:sp>
    </p:spTree>
    <p:extLst>
      <p:ext uri="{BB962C8B-B14F-4D97-AF65-F5344CB8AC3E}">
        <p14:creationId xmlns:p14="http://schemas.microsoft.com/office/powerpoint/2010/main" val="4250250915"/>
      </p:ext>
    </p:extLst>
  </p:cSld>
  <p:clrMapOvr>
    <a:masterClrMapping/>
  </p:clrMapOvr>
  <mc:AlternateContent xmlns:mc="http://schemas.openxmlformats.org/markup-compatibility/2006" xmlns:p14="http://schemas.microsoft.com/office/powerpoint/2010/main">
    <mc:Choice Requires="p14">
      <p:transition spd="slow" p14:dur="1500" advTm="3000">
        <p:push dir="u"/>
      </p:transition>
    </mc:Choice>
    <mc:Fallback xmlns="">
      <p:transition spd="slow" advTm="300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0F982-CB67-5415-200B-90C526531F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98410E-6EDC-93EA-195D-55B919580D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EF0371-1379-79C7-AEAC-F0603AC40D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4A45BD-DFE3-8C08-FE10-AED6FE23BC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57115D-EE7E-2BC7-E6A7-4280F1D72C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A2BF2E-418B-042D-A55D-F0B71048091B}"/>
              </a:ext>
            </a:extLst>
          </p:cNvPr>
          <p:cNvSpPr>
            <a:spLocks noGrp="1"/>
          </p:cNvSpPr>
          <p:nvPr>
            <p:ph type="dt" sz="half" idx="10"/>
          </p:nvPr>
        </p:nvSpPr>
        <p:spPr/>
        <p:txBody>
          <a:bodyPr/>
          <a:lstStyle/>
          <a:p>
            <a:fld id="{776DD3F5-1253-4656-9ABE-9E9AA4BF1B06}" type="datetime1">
              <a:rPr lang="en-US" smtClean="0"/>
              <a:t>5/11/2026</a:t>
            </a:fld>
            <a:endParaRPr lang="en-US"/>
          </a:p>
        </p:txBody>
      </p:sp>
      <p:sp>
        <p:nvSpPr>
          <p:cNvPr id="8" name="Footer Placeholder 7">
            <a:extLst>
              <a:ext uri="{FF2B5EF4-FFF2-40B4-BE49-F238E27FC236}">
                <a16:creationId xmlns:a16="http://schemas.microsoft.com/office/drawing/2014/main" id="{856A3109-BCEE-191E-D17D-7AA7B04DE0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BC21F6-3E9C-3E7A-E8E4-E884A937A77A}"/>
              </a:ext>
            </a:extLst>
          </p:cNvPr>
          <p:cNvSpPr>
            <a:spLocks noGrp="1"/>
          </p:cNvSpPr>
          <p:nvPr>
            <p:ph type="sldNum" sz="quarter" idx="12"/>
          </p:nvPr>
        </p:nvSpPr>
        <p:spPr/>
        <p:txBody>
          <a:bodyPr/>
          <a:lstStyle/>
          <a:p>
            <a:fld id="{3970EB7F-EE7F-4D27-B2C8-13BEAE83BC5E}" type="slidenum">
              <a:rPr lang="en-US" smtClean="0"/>
              <a:t>‹#›</a:t>
            </a:fld>
            <a:endParaRPr lang="en-US"/>
          </a:p>
        </p:txBody>
      </p:sp>
    </p:spTree>
    <p:extLst>
      <p:ext uri="{BB962C8B-B14F-4D97-AF65-F5344CB8AC3E}">
        <p14:creationId xmlns:p14="http://schemas.microsoft.com/office/powerpoint/2010/main" val="2558406522"/>
      </p:ext>
    </p:extLst>
  </p:cSld>
  <p:clrMapOvr>
    <a:masterClrMapping/>
  </p:clrMapOvr>
  <mc:AlternateContent xmlns:mc="http://schemas.openxmlformats.org/markup-compatibility/2006" xmlns:p14="http://schemas.microsoft.com/office/powerpoint/2010/main">
    <mc:Choice Requires="p14">
      <p:transition spd="slow" p14:dur="1500" advTm="3000">
        <p:push dir="u"/>
      </p:transition>
    </mc:Choice>
    <mc:Fallback xmlns="">
      <p:transition spd="slow" advTm="300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C79F-1E48-AB9C-05DE-3AA46CDDC2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3FCDDB-53C1-3186-E135-757CD110E5F2}"/>
              </a:ext>
            </a:extLst>
          </p:cNvPr>
          <p:cNvSpPr>
            <a:spLocks noGrp="1"/>
          </p:cNvSpPr>
          <p:nvPr>
            <p:ph type="dt" sz="half" idx="10"/>
          </p:nvPr>
        </p:nvSpPr>
        <p:spPr/>
        <p:txBody>
          <a:bodyPr/>
          <a:lstStyle/>
          <a:p>
            <a:fld id="{8BB25D31-BDD3-49C3-860C-A56F261C3C8D}" type="datetime1">
              <a:rPr lang="en-US" smtClean="0"/>
              <a:t>5/11/2026</a:t>
            </a:fld>
            <a:endParaRPr lang="en-US"/>
          </a:p>
        </p:txBody>
      </p:sp>
      <p:sp>
        <p:nvSpPr>
          <p:cNvPr id="4" name="Footer Placeholder 3">
            <a:extLst>
              <a:ext uri="{FF2B5EF4-FFF2-40B4-BE49-F238E27FC236}">
                <a16:creationId xmlns:a16="http://schemas.microsoft.com/office/drawing/2014/main" id="{5B8DD033-1AB0-A3EE-5958-E13A2070C8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02BECF-BF60-CCBC-81B0-D732FCA796B2}"/>
              </a:ext>
            </a:extLst>
          </p:cNvPr>
          <p:cNvSpPr>
            <a:spLocks noGrp="1"/>
          </p:cNvSpPr>
          <p:nvPr>
            <p:ph type="sldNum" sz="quarter" idx="12"/>
          </p:nvPr>
        </p:nvSpPr>
        <p:spPr/>
        <p:txBody>
          <a:bodyPr/>
          <a:lstStyle/>
          <a:p>
            <a:fld id="{3970EB7F-EE7F-4D27-B2C8-13BEAE83BC5E}" type="slidenum">
              <a:rPr lang="en-US" smtClean="0"/>
              <a:t>‹#›</a:t>
            </a:fld>
            <a:endParaRPr lang="en-US"/>
          </a:p>
        </p:txBody>
      </p:sp>
    </p:spTree>
    <p:extLst>
      <p:ext uri="{BB962C8B-B14F-4D97-AF65-F5344CB8AC3E}">
        <p14:creationId xmlns:p14="http://schemas.microsoft.com/office/powerpoint/2010/main" val="3969285567"/>
      </p:ext>
    </p:extLst>
  </p:cSld>
  <p:clrMapOvr>
    <a:masterClrMapping/>
  </p:clrMapOvr>
  <mc:AlternateContent xmlns:mc="http://schemas.openxmlformats.org/markup-compatibility/2006" xmlns:p14="http://schemas.microsoft.com/office/powerpoint/2010/main">
    <mc:Choice Requires="p14">
      <p:transition spd="slow" p14:dur="1500" advTm="3000">
        <p:push dir="u"/>
      </p:transition>
    </mc:Choice>
    <mc:Fallback xmlns="">
      <p:transition spd="slow" advTm="300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4D683-AD6C-26FD-1D89-EBE54F3BB9F5}"/>
              </a:ext>
            </a:extLst>
          </p:cNvPr>
          <p:cNvSpPr>
            <a:spLocks noGrp="1"/>
          </p:cNvSpPr>
          <p:nvPr>
            <p:ph type="dt" sz="half" idx="10"/>
          </p:nvPr>
        </p:nvSpPr>
        <p:spPr/>
        <p:txBody>
          <a:bodyPr/>
          <a:lstStyle/>
          <a:p>
            <a:fld id="{6D35DC09-FB96-4EF6-A906-DD6DEF4DF105}" type="datetime1">
              <a:rPr lang="en-US" smtClean="0"/>
              <a:t>5/11/2026</a:t>
            </a:fld>
            <a:endParaRPr lang="en-US"/>
          </a:p>
        </p:txBody>
      </p:sp>
      <p:sp>
        <p:nvSpPr>
          <p:cNvPr id="3" name="Footer Placeholder 2">
            <a:extLst>
              <a:ext uri="{FF2B5EF4-FFF2-40B4-BE49-F238E27FC236}">
                <a16:creationId xmlns:a16="http://schemas.microsoft.com/office/drawing/2014/main" id="{E61EFF60-7EFB-D37D-29CD-674F67A893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345CB2-C875-BB7D-2912-239E2C42B154}"/>
              </a:ext>
            </a:extLst>
          </p:cNvPr>
          <p:cNvSpPr>
            <a:spLocks noGrp="1"/>
          </p:cNvSpPr>
          <p:nvPr>
            <p:ph type="sldNum" sz="quarter" idx="12"/>
          </p:nvPr>
        </p:nvSpPr>
        <p:spPr/>
        <p:txBody>
          <a:bodyPr/>
          <a:lstStyle/>
          <a:p>
            <a:fld id="{3970EB7F-EE7F-4D27-B2C8-13BEAE83BC5E}" type="slidenum">
              <a:rPr lang="en-US" smtClean="0"/>
              <a:t>‹#›</a:t>
            </a:fld>
            <a:endParaRPr lang="en-US"/>
          </a:p>
        </p:txBody>
      </p:sp>
    </p:spTree>
    <p:extLst>
      <p:ext uri="{BB962C8B-B14F-4D97-AF65-F5344CB8AC3E}">
        <p14:creationId xmlns:p14="http://schemas.microsoft.com/office/powerpoint/2010/main" val="3253374220"/>
      </p:ext>
    </p:extLst>
  </p:cSld>
  <p:clrMapOvr>
    <a:masterClrMapping/>
  </p:clrMapOvr>
  <mc:AlternateContent xmlns:mc="http://schemas.openxmlformats.org/markup-compatibility/2006" xmlns:p14="http://schemas.microsoft.com/office/powerpoint/2010/main">
    <mc:Choice Requires="p14">
      <p:transition spd="slow" p14:dur="1500" advTm="3000">
        <p:push dir="u"/>
      </p:transition>
    </mc:Choice>
    <mc:Fallback xmlns="">
      <p:transition spd="slow" advTm="3000">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7D230-07FB-DF61-EDFC-B3E67A022B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62F06A-F5FF-B9A9-2A62-6BB1BBE492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14B359-F6AC-7EF9-06E4-4D7A794819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1703AA-9A8F-6B39-3376-D739EF0DE6DA}"/>
              </a:ext>
            </a:extLst>
          </p:cNvPr>
          <p:cNvSpPr>
            <a:spLocks noGrp="1"/>
          </p:cNvSpPr>
          <p:nvPr>
            <p:ph type="dt" sz="half" idx="10"/>
          </p:nvPr>
        </p:nvSpPr>
        <p:spPr/>
        <p:txBody>
          <a:bodyPr/>
          <a:lstStyle/>
          <a:p>
            <a:fld id="{A270FFD0-131A-41B8-AC71-A654F1CD09DE}" type="datetime1">
              <a:rPr lang="en-US" smtClean="0"/>
              <a:t>5/11/2026</a:t>
            </a:fld>
            <a:endParaRPr lang="en-US"/>
          </a:p>
        </p:txBody>
      </p:sp>
      <p:sp>
        <p:nvSpPr>
          <p:cNvPr id="6" name="Footer Placeholder 5">
            <a:extLst>
              <a:ext uri="{FF2B5EF4-FFF2-40B4-BE49-F238E27FC236}">
                <a16:creationId xmlns:a16="http://schemas.microsoft.com/office/drawing/2014/main" id="{D96460A0-2BC1-235D-1CFE-E5133EDFA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A45849-ADED-3FA0-1847-7508A3A427DC}"/>
              </a:ext>
            </a:extLst>
          </p:cNvPr>
          <p:cNvSpPr>
            <a:spLocks noGrp="1"/>
          </p:cNvSpPr>
          <p:nvPr>
            <p:ph type="sldNum" sz="quarter" idx="12"/>
          </p:nvPr>
        </p:nvSpPr>
        <p:spPr/>
        <p:txBody>
          <a:bodyPr/>
          <a:lstStyle/>
          <a:p>
            <a:fld id="{3970EB7F-EE7F-4D27-B2C8-13BEAE83BC5E}" type="slidenum">
              <a:rPr lang="en-US" smtClean="0"/>
              <a:t>‹#›</a:t>
            </a:fld>
            <a:endParaRPr lang="en-US"/>
          </a:p>
        </p:txBody>
      </p:sp>
    </p:spTree>
    <p:extLst>
      <p:ext uri="{BB962C8B-B14F-4D97-AF65-F5344CB8AC3E}">
        <p14:creationId xmlns:p14="http://schemas.microsoft.com/office/powerpoint/2010/main" val="268142342"/>
      </p:ext>
    </p:extLst>
  </p:cSld>
  <p:clrMapOvr>
    <a:masterClrMapping/>
  </p:clrMapOvr>
  <mc:AlternateContent xmlns:mc="http://schemas.openxmlformats.org/markup-compatibility/2006" xmlns:p14="http://schemas.microsoft.com/office/powerpoint/2010/main">
    <mc:Choice Requires="p14">
      <p:transition spd="slow" p14:dur="1500" advTm="3000">
        <p:push dir="u"/>
      </p:transition>
    </mc:Choice>
    <mc:Fallback xmlns="">
      <p:transition spd="slow" advTm="300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21A47-11E0-3238-D257-8A2B801983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8C199B-3DC5-F268-1D21-EDDEE0916C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25ACD8-EEB7-8649-BEE7-454ACF3A16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AE666B-2C76-3A20-B2BA-DF6122356586}"/>
              </a:ext>
            </a:extLst>
          </p:cNvPr>
          <p:cNvSpPr>
            <a:spLocks noGrp="1"/>
          </p:cNvSpPr>
          <p:nvPr>
            <p:ph type="dt" sz="half" idx="10"/>
          </p:nvPr>
        </p:nvSpPr>
        <p:spPr/>
        <p:txBody>
          <a:bodyPr/>
          <a:lstStyle/>
          <a:p>
            <a:fld id="{79F00B2B-E8E1-4A04-BA01-CACE29DD42DB}" type="datetime1">
              <a:rPr lang="en-US" smtClean="0"/>
              <a:t>5/11/2026</a:t>
            </a:fld>
            <a:endParaRPr lang="en-US"/>
          </a:p>
        </p:txBody>
      </p:sp>
      <p:sp>
        <p:nvSpPr>
          <p:cNvPr id="6" name="Footer Placeholder 5">
            <a:extLst>
              <a:ext uri="{FF2B5EF4-FFF2-40B4-BE49-F238E27FC236}">
                <a16:creationId xmlns:a16="http://schemas.microsoft.com/office/drawing/2014/main" id="{DED99647-F1B2-6366-C553-C9822CFD1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4B140-8DE6-58BB-1880-66E84B0A0D33}"/>
              </a:ext>
            </a:extLst>
          </p:cNvPr>
          <p:cNvSpPr>
            <a:spLocks noGrp="1"/>
          </p:cNvSpPr>
          <p:nvPr>
            <p:ph type="sldNum" sz="quarter" idx="12"/>
          </p:nvPr>
        </p:nvSpPr>
        <p:spPr/>
        <p:txBody>
          <a:bodyPr/>
          <a:lstStyle/>
          <a:p>
            <a:fld id="{3970EB7F-EE7F-4D27-B2C8-13BEAE83BC5E}" type="slidenum">
              <a:rPr lang="en-US" smtClean="0"/>
              <a:t>‹#›</a:t>
            </a:fld>
            <a:endParaRPr lang="en-US"/>
          </a:p>
        </p:txBody>
      </p:sp>
    </p:spTree>
    <p:extLst>
      <p:ext uri="{BB962C8B-B14F-4D97-AF65-F5344CB8AC3E}">
        <p14:creationId xmlns:p14="http://schemas.microsoft.com/office/powerpoint/2010/main" val="1261825357"/>
      </p:ext>
    </p:extLst>
  </p:cSld>
  <p:clrMapOvr>
    <a:masterClrMapping/>
  </p:clrMapOvr>
  <mc:AlternateContent xmlns:mc="http://schemas.openxmlformats.org/markup-compatibility/2006" xmlns:p14="http://schemas.microsoft.com/office/powerpoint/2010/main">
    <mc:Choice Requires="p14">
      <p:transition spd="slow" p14:dur="1500" advTm="3000">
        <p:push dir="u"/>
      </p:transition>
    </mc:Choice>
    <mc:Fallback xmlns="">
      <p:transition spd="slow" advTm="300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14797C-3AFA-B8AC-8AA1-9B9759B04A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7370CE-9FD3-05C6-FD7D-D39DCD1AF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7DD255-1DE3-D795-3BAA-0FBDC2FF79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EFB31E-0EDF-43C3-A85D-CE490A42779B}" type="datetime1">
              <a:rPr lang="en-US" smtClean="0"/>
              <a:t>5/11/2026</a:t>
            </a:fld>
            <a:endParaRPr lang="en-US"/>
          </a:p>
        </p:txBody>
      </p:sp>
      <p:sp>
        <p:nvSpPr>
          <p:cNvPr id="5" name="Footer Placeholder 4">
            <a:extLst>
              <a:ext uri="{FF2B5EF4-FFF2-40B4-BE49-F238E27FC236}">
                <a16:creationId xmlns:a16="http://schemas.microsoft.com/office/drawing/2014/main" id="{7066136A-382A-8CC3-D185-5A5C524354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4530C04-23A3-6F19-5325-F632217B03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970EB7F-EE7F-4D27-B2C8-13BEAE83BC5E}" type="slidenum">
              <a:rPr lang="en-US" smtClean="0"/>
              <a:t>‹#›</a:t>
            </a:fld>
            <a:endParaRPr lang="en-US"/>
          </a:p>
        </p:txBody>
      </p:sp>
    </p:spTree>
    <p:extLst>
      <p:ext uri="{BB962C8B-B14F-4D97-AF65-F5344CB8AC3E}">
        <p14:creationId xmlns:p14="http://schemas.microsoft.com/office/powerpoint/2010/main" val="401941928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662" r:id="rId13"/>
    <p:sldLayoutId id="2147483663" r:id="rId14"/>
    <p:sldLayoutId id="2147483674" r:id="rId15"/>
    <p:sldLayoutId id="2147483675" r:id="rId16"/>
    <p:sldLayoutId id="2147483685" r:id="rId17"/>
  </p:sldLayoutIdLst>
  <mc:AlternateContent xmlns:mc="http://schemas.openxmlformats.org/markup-compatibility/2006" xmlns:p14="http://schemas.microsoft.com/office/powerpoint/2010/main">
    <mc:Choice Requires="p14">
      <p:transition spd="slow" p14:dur="1500" advTm="3000">
        <p:push dir="u"/>
      </p:transition>
    </mc:Choice>
    <mc:Fallback xmlns="">
      <p:transition spd="slow" advTm="3000">
        <p:push dir="u"/>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12.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4.png"/><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13.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4.png"/><Relationship Id="rId2" Type="http://schemas.microsoft.com/office/2007/relationships/media" Target="../media/media16.m4a"/><Relationship Id="rId1" Type="http://schemas.openxmlformats.org/officeDocument/2006/relationships/tags" Target="../tags/tag11.xml"/><Relationship Id="rId6" Type="http://schemas.openxmlformats.org/officeDocument/2006/relationships/image" Target="../media/image14.png"/><Relationship Id="rId5" Type="http://schemas.openxmlformats.org/officeDocument/2006/relationships/notesSlide" Target="../notesSlides/notesSlide16.xml"/><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7.m4a"/><Relationship Id="rId7" Type="http://schemas.openxmlformats.org/officeDocument/2006/relationships/image" Target="../media/image15.svg"/><Relationship Id="rId2" Type="http://schemas.microsoft.com/office/2007/relationships/media" Target="../media/media17.m4a"/><Relationship Id="rId1" Type="http://schemas.openxmlformats.org/officeDocument/2006/relationships/tags" Target="../tags/tag12.xml"/><Relationship Id="rId6" Type="http://schemas.openxmlformats.org/officeDocument/2006/relationships/hyperlink" Target="mailto:HCBSProviders@medicaid.ms.gov" TargetMode="External"/><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4.png"/><Relationship Id="rId2" Type="http://schemas.microsoft.com/office/2007/relationships/media" Target="../media/media19.m4a"/><Relationship Id="rId1" Type="http://schemas.openxmlformats.org/officeDocument/2006/relationships/tags" Target="../tags/tag13.xml"/><Relationship Id="rId6" Type="http://schemas.openxmlformats.org/officeDocument/2006/relationships/image" Target="../media/image17.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21.xml"/><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1.sv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view.officeapps.live.com/op/view.aspx?src=https%3A%2F%2Fmedicaid.ms.gov%2Fwp-content%2Fuploads%2F2025%2F08%2FItemized-Expense-Report-Template.xlsx&amp;wdOrigin=BROWSELINK"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4.png"/><Relationship Id="rId2" Type="http://schemas.microsoft.com/office/2007/relationships/media" Target="../media/media25.m4a"/><Relationship Id="rId1" Type="http://schemas.openxmlformats.org/officeDocument/2006/relationships/tags" Target="../tags/tag14.xml"/><Relationship Id="rId6" Type="http://schemas.openxmlformats.org/officeDocument/2006/relationships/hyperlink" Target="https://www.ada.gov/" TargetMode="External"/><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s://www.amazon.com/Superday-Cabinet-Vertical-Locking-Assemble/dp/B0D8P5J9BL" TargetMode="External"/><Relationship Id="rId5" Type="http://schemas.openxmlformats.org/officeDocument/2006/relationships/image" Target="../media/image25.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8.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audio" Target="../media/media29.m4a"/><Relationship Id="rId7" Type="http://schemas.openxmlformats.org/officeDocument/2006/relationships/diagramLayout" Target="../diagrams/layout3.xml"/><Relationship Id="rId12" Type="http://schemas.openxmlformats.org/officeDocument/2006/relationships/hyperlink" Target="https://medicaid.ms.gov/wp-content/uploads/2025/08/ADC-Organizational-Chart-Templete-Form.pdf" TargetMode="External"/><Relationship Id="rId2" Type="http://schemas.microsoft.com/office/2007/relationships/media" Target="../media/media29.m4a"/><Relationship Id="rId1" Type="http://schemas.openxmlformats.org/officeDocument/2006/relationships/tags" Target="../tags/tag16.xml"/><Relationship Id="rId6" Type="http://schemas.openxmlformats.org/officeDocument/2006/relationships/diagramData" Target="../diagrams/data3.xml"/><Relationship Id="rId11" Type="http://schemas.openxmlformats.org/officeDocument/2006/relationships/image" Target="../media/image4.png"/><Relationship Id="rId5" Type="http://schemas.openxmlformats.org/officeDocument/2006/relationships/notesSlide" Target="../notesSlides/notesSlide30.xml"/><Relationship Id="rId10" Type="http://schemas.microsoft.com/office/2007/relationships/diagramDrawing" Target="../diagrams/drawing3.xml"/><Relationship Id="rId4" Type="http://schemas.openxmlformats.org/officeDocument/2006/relationships/slideLayout" Target="../slideLayouts/slideLayout2.xml"/><Relationship Id="rId9" Type="http://schemas.openxmlformats.org/officeDocument/2006/relationships/diagramColors" Target="../diagrams/colors3.xml"/></Relationships>
</file>

<file path=ppt/slides/_rels/slide31.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17.xml"/><Relationship Id="rId6" Type="http://schemas.openxmlformats.org/officeDocument/2006/relationships/image" Target="../media/image4.pn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2.m4a"/><Relationship Id="rId1" Type="http://schemas.microsoft.com/office/2007/relationships/media" Target="../media/media32.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18.xml"/><Relationship Id="rId6" Type="http://schemas.openxmlformats.org/officeDocument/2006/relationships/image" Target="../media/image4.pn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19.xml"/><Relationship Id="rId6" Type="http://schemas.openxmlformats.org/officeDocument/2006/relationships/image" Target="../media/image4.png"/><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20.xml"/><Relationship Id="rId6" Type="http://schemas.openxmlformats.org/officeDocument/2006/relationships/image" Target="../media/image4.pn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media39.m4a"/><Relationship Id="rId7" Type="http://schemas.openxmlformats.org/officeDocument/2006/relationships/hyperlink" Target="https://medicaid.ms.gov/wp-content/uploads/2025/08/PCS-IHR-Organizational-Chart-Templete-Form.pdf" TargetMode="External"/><Relationship Id="rId2" Type="http://schemas.microsoft.com/office/2007/relationships/media" Target="../media/media39.m4a"/><Relationship Id="rId1" Type="http://schemas.openxmlformats.org/officeDocument/2006/relationships/tags" Target="../tags/tag21.xml"/><Relationship Id="rId6" Type="http://schemas.openxmlformats.org/officeDocument/2006/relationships/image" Target="../media/image4.png"/><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audio" Target="../media/media40.m4a"/><Relationship Id="rId7" Type="http://schemas.openxmlformats.org/officeDocument/2006/relationships/image" Target="../media/image4.png"/><Relationship Id="rId2" Type="http://schemas.microsoft.com/office/2007/relationships/media" Target="../media/media40.m4a"/><Relationship Id="rId1" Type="http://schemas.openxmlformats.org/officeDocument/2006/relationships/tags" Target="../tags/tag22.xml"/><Relationship Id="rId6" Type="http://schemas.openxmlformats.org/officeDocument/2006/relationships/image" Target="../media/image29.png"/><Relationship Id="rId5" Type="http://schemas.openxmlformats.org/officeDocument/2006/relationships/notesSlide" Target="../notesSlides/notesSlide41.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audio" Target="../media/media41.m4a"/><Relationship Id="rId2" Type="http://schemas.microsoft.com/office/2007/relationships/media" Target="../media/media41.m4a"/><Relationship Id="rId1" Type="http://schemas.openxmlformats.org/officeDocument/2006/relationships/tags" Target="../tags/tag23.xml"/><Relationship Id="rId6" Type="http://schemas.openxmlformats.org/officeDocument/2006/relationships/image" Target="../media/image4.png"/><Relationship Id="rId5" Type="http://schemas.openxmlformats.org/officeDocument/2006/relationships/notesSlide" Target="../notesSlides/notesSlide42.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audio" Target="../media/media42.m4a"/><Relationship Id="rId2" Type="http://schemas.microsoft.com/office/2007/relationships/media" Target="../media/media42.m4a"/><Relationship Id="rId1" Type="http://schemas.openxmlformats.org/officeDocument/2006/relationships/tags" Target="../tags/tag24.xml"/><Relationship Id="rId6" Type="http://schemas.openxmlformats.org/officeDocument/2006/relationships/image" Target="../media/image4.png"/><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4.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ags" Target="../tags/tag25.xml"/><Relationship Id="rId6" Type="http://schemas.openxmlformats.org/officeDocument/2006/relationships/image" Target="../media/image4.png"/><Relationship Id="rId5" Type="http://schemas.openxmlformats.org/officeDocument/2006/relationships/notesSlide" Target="../notesSlides/notesSlide45.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5.m4a"/><Relationship Id="rId1" Type="http://schemas.microsoft.com/office/2007/relationships/media" Target="../media/media45.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audio" Target="../media/media47.m4a"/><Relationship Id="rId7" Type="http://schemas.openxmlformats.org/officeDocument/2006/relationships/image" Target="../media/image4.png"/><Relationship Id="rId2" Type="http://schemas.microsoft.com/office/2007/relationships/media" Target="../media/media47.m4a"/><Relationship Id="rId1" Type="http://schemas.openxmlformats.org/officeDocument/2006/relationships/tags" Target="../tags/tag26.xml"/><Relationship Id="rId6" Type="http://schemas.openxmlformats.org/officeDocument/2006/relationships/image" Target="../media/image30.png"/><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audio" Target="../media/media48.m4a"/><Relationship Id="rId7" Type="http://schemas.openxmlformats.org/officeDocument/2006/relationships/image" Target="../media/image4.png"/><Relationship Id="rId2" Type="http://schemas.microsoft.com/office/2007/relationships/media" Target="../media/media48.m4a"/><Relationship Id="rId1" Type="http://schemas.openxmlformats.org/officeDocument/2006/relationships/tags" Target="../tags/tag27.xml"/><Relationship Id="rId6" Type="http://schemas.openxmlformats.org/officeDocument/2006/relationships/image" Target="../media/image31.jpeg"/><Relationship Id="rId5" Type="http://schemas.openxmlformats.org/officeDocument/2006/relationships/notesSlide" Target="../notesSlides/notesSlide49.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4.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4.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audio" Target="../media/media51.m4a"/><Relationship Id="rId7" Type="http://schemas.openxmlformats.org/officeDocument/2006/relationships/image" Target="../media/image4.png"/><Relationship Id="rId2" Type="http://schemas.microsoft.com/office/2007/relationships/media" Target="../media/media51.m4a"/><Relationship Id="rId1" Type="http://schemas.openxmlformats.org/officeDocument/2006/relationships/tags" Target="../tags/tag28.xml"/><Relationship Id="rId6" Type="http://schemas.openxmlformats.org/officeDocument/2006/relationships/hyperlink" Target="https://www.hhaexchange.com/info-hub/mississippi" TargetMode="External"/><Relationship Id="rId5" Type="http://schemas.openxmlformats.org/officeDocument/2006/relationships/notesSlide" Target="../notesSlides/notesSlide52.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12.xml"/><Relationship Id="rId7" Type="http://schemas.openxmlformats.org/officeDocument/2006/relationships/diagramQuickStyle" Target="../diagrams/quickStyle4.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png"/><Relationship Id="rId4" Type="http://schemas.openxmlformats.org/officeDocument/2006/relationships/notesSlide" Target="../notesSlides/notesSlide53.xml"/><Relationship Id="rId9" Type="http://schemas.microsoft.com/office/2007/relationships/diagramDrawing" Target="../diagrams/drawing4.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audio" Target="../media/media54.m4a"/><Relationship Id="rId7" Type="http://schemas.openxmlformats.org/officeDocument/2006/relationships/image" Target="../media/image4.png"/><Relationship Id="rId2" Type="http://schemas.microsoft.com/office/2007/relationships/media" Target="../media/media54.m4a"/><Relationship Id="rId1" Type="http://schemas.openxmlformats.org/officeDocument/2006/relationships/tags" Target="../tags/tag29.xml"/><Relationship Id="rId6" Type="http://schemas.openxmlformats.org/officeDocument/2006/relationships/image" Target="../media/image33.jpeg"/><Relationship Id="rId5" Type="http://schemas.openxmlformats.org/officeDocument/2006/relationships/notesSlide" Target="../notesSlides/notesSlide55.xml"/><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https://medicaid.ms.gov/wp-content/uploads/2025/05/Title-23-Part-208-HCBS-LTC-eff.-6.1.25.pdf" TargetMode="External"/><Relationship Id="rId3" Type="http://schemas.openxmlformats.org/officeDocument/2006/relationships/audio" Target="../media/media55.m4a"/><Relationship Id="rId7" Type="http://schemas.openxmlformats.org/officeDocument/2006/relationships/hyperlink" Target="https://medicaid.ms.gov/wp-content/uploads/2025/05/Title-23-Part-200-General-Provider-Information-eff-6.1.25.pdf" TargetMode="External"/><Relationship Id="rId12" Type="http://schemas.openxmlformats.org/officeDocument/2006/relationships/image" Target="../media/image4.png"/><Relationship Id="rId2" Type="http://schemas.microsoft.com/office/2007/relationships/media" Target="../media/media55.m4a"/><Relationship Id="rId1" Type="http://schemas.openxmlformats.org/officeDocument/2006/relationships/tags" Target="../tags/tag30.xml"/><Relationship Id="rId6" Type="http://schemas.openxmlformats.org/officeDocument/2006/relationships/hyperlink" Target="https://medicaid.ms.gov/hcbs-waiver-providers/" TargetMode="External"/><Relationship Id="rId11" Type="http://schemas.openxmlformats.org/officeDocument/2006/relationships/hyperlink" Target="mailto:DOMPolicy@medicaid.ms.gov" TargetMode="External"/><Relationship Id="rId5" Type="http://schemas.openxmlformats.org/officeDocument/2006/relationships/notesSlide" Target="../notesSlides/notesSlide56.xml"/><Relationship Id="rId10" Type="http://schemas.openxmlformats.org/officeDocument/2006/relationships/hyperlink" Target="https://medicaid.ms.gov/providers/provider-resources/provider-bulletins/" TargetMode="External"/><Relationship Id="rId4" Type="http://schemas.openxmlformats.org/officeDocument/2006/relationships/slideLayout" Target="../slideLayouts/slideLayout2.xml"/><Relationship Id="rId9" Type="http://schemas.openxmlformats.org/officeDocument/2006/relationships/hyperlink" Target="https://medicaid.ms.gov/wp-content/uploads/2023/06/MS-ED-Waiver-Renewal-Approved-by-CMS-eff.-7.1.2023.pdf"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hyperlink" Target="mailto:HCBSProviders@medicaid.ms.gov" TargetMode="External"/><Relationship Id="rId5" Type="http://schemas.openxmlformats.org/officeDocument/2006/relationships/hyperlink" Target="https://medicaid.ms.gov/hcbs-waiver-providers/" TargetMode="External"/><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35.png"/><Relationship Id="rId5" Type="http://schemas.openxmlformats.org/officeDocument/2006/relationships/hyperlink" Target="mailto:HCBSProviders@medicaid.ms.gov" TargetMode="External"/><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6.m4a"/><Relationship Id="rId7" Type="http://schemas.openxmlformats.org/officeDocument/2006/relationships/image" Target="../media/image10.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notesSlide" Target="../notesSlides/notesSlide6.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4.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hyperlink" Target="https://medicaid.ms.gov/wp-content/uploads/2025/08/Provider-Enrollment-Step-by-Step-Guide-Revised-7.2025.pdf" TargetMode="External"/><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3074" name="TextBox 4">
            <a:extLst>
              <a:ext uri="{FF2B5EF4-FFF2-40B4-BE49-F238E27FC236}">
                <a16:creationId xmlns:a16="http://schemas.microsoft.com/office/drawing/2014/main" id="{72C7A37B-16F7-806A-2A1B-E4655B7E81EC}"/>
              </a:ext>
            </a:extLst>
          </p:cNvPr>
          <p:cNvSpPr txBox="1">
            <a:spLocks noChangeArrowheads="1"/>
          </p:cNvSpPr>
          <p:nvPr/>
        </p:nvSpPr>
        <p:spPr bwMode="auto">
          <a:xfrm>
            <a:off x="1676400" y="2026288"/>
            <a:ext cx="878522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b="1">
                <a:solidFill>
                  <a:srgbClr val="0081C2"/>
                </a:solidFill>
                <a:latin typeface="Times New Roman"/>
                <a:cs typeface="Times New Roman"/>
              </a:rPr>
              <a:t>Long Term Services &amp; Supports 1915(c) Waiver New Provider Orientation &amp; Enrollment Guide</a:t>
            </a:r>
          </a:p>
          <a:p>
            <a:pPr algn="ctr" eaLnBrk="1" hangingPunct="1">
              <a:spcBef>
                <a:spcPct val="0"/>
              </a:spcBef>
              <a:buFontTx/>
              <a:buNone/>
            </a:pPr>
            <a:endParaRPr lang="en-US" altLang="en-US" sz="2400" b="1">
              <a:solidFill>
                <a:srgbClr val="0081C2"/>
              </a:solidFill>
              <a:latin typeface="Times New Roman" panose="02020603050405020304" pitchFamily="18" charset="0"/>
              <a:cs typeface="Times New Roman" panose="02020603050405020304" pitchFamily="18" charset="0"/>
            </a:endParaRPr>
          </a:p>
          <a:p>
            <a:pPr algn="ctr">
              <a:spcBef>
                <a:spcPct val="0"/>
              </a:spcBef>
              <a:buNone/>
            </a:pPr>
            <a:r>
              <a:rPr lang="en-US" altLang="en-US" sz="1600" b="1">
                <a:solidFill>
                  <a:srgbClr val="0081C2"/>
                </a:solidFill>
                <a:latin typeface="Times New Roman"/>
                <a:cs typeface="Times New Roman"/>
              </a:rPr>
              <a:t>August 1, 2025</a:t>
            </a:r>
            <a:endParaRPr lang="en-US"/>
          </a:p>
        </p:txBody>
      </p:sp>
      <p:sp>
        <p:nvSpPr>
          <p:cNvPr id="2" name="TextBox 1">
            <a:extLst>
              <a:ext uri="{FF2B5EF4-FFF2-40B4-BE49-F238E27FC236}">
                <a16:creationId xmlns:a16="http://schemas.microsoft.com/office/drawing/2014/main" id="{72138F33-0707-7E87-CA23-48FBD814544E}"/>
              </a:ext>
            </a:extLst>
          </p:cNvPr>
          <p:cNvSpPr txBox="1"/>
          <p:nvPr/>
        </p:nvSpPr>
        <p:spPr>
          <a:xfrm>
            <a:off x="1774825" y="838200"/>
            <a:ext cx="8686800" cy="584200"/>
          </a:xfrm>
          <a:prstGeom prst="rect">
            <a:avLst/>
          </a:prstGeom>
          <a:noFill/>
        </p:spPr>
        <p:txBody>
          <a:bodyPr>
            <a:spAutoFit/>
          </a:bodyPr>
          <a:lstStyle/>
          <a:p>
            <a:pPr algn="ctr" fontAlgn="auto">
              <a:spcBef>
                <a:spcPts val="0"/>
              </a:spcBef>
              <a:spcAft>
                <a:spcPts val="0"/>
              </a:spcAft>
              <a:defRPr/>
            </a:pPr>
            <a:r>
              <a:rPr lang="en-US" sz="1400" b="1" spc="300">
                <a:solidFill>
                  <a:schemeClr val="bg1">
                    <a:lumMod val="75000"/>
                  </a:schemeClr>
                </a:solidFill>
                <a:latin typeface="Cambria" pitchFamily="18" charset="0"/>
                <a:cs typeface="+mn-cs"/>
              </a:rPr>
              <a:t>Office of the Governor | Mississippi Division of Medicaid</a:t>
            </a:r>
          </a:p>
          <a:p>
            <a:pPr fontAlgn="auto">
              <a:spcBef>
                <a:spcPts val="0"/>
              </a:spcBef>
              <a:spcAft>
                <a:spcPts val="0"/>
              </a:spcAft>
              <a:defRPr/>
            </a:pPr>
            <a:endParaRPr lang="en-US">
              <a:latin typeface="+mn-lt"/>
              <a:cs typeface="+mn-cs"/>
            </a:endParaRPr>
          </a:p>
        </p:txBody>
      </p:sp>
      <p:pic>
        <p:nvPicPr>
          <p:cNvPr id="3076" name="Picture 7">
            <a:extLst>
              <a:ext uri="{FF2B5EF4-FFF2-40B4-BE49-F238E27FC236}">
                <a16:creationId xmlns:a16="http://schemas.microsoft.com/office/drawing/2014/main" id="{A36101AF-E978-C61A-AB9C-C6632A9F84F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5105401"/>
            <a:ext cx="27432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Naklejka na auto SOUND ON 10 cm - Sticky Studio | Motoryzacja EMPIK">
            <a:extLst>
              <a:ext uri="{FF2B5EF4-FFF2-40B4-BE49-F238E27FC236}">
                <a16:creationId xmlns:a16="http://schemas.microsoft.com/office/drawing/2014/main" id="{D3C5085C-8A63-F00E-A650-7F29876BCB35}"/>
              </a:ext>
            </a:extLst>
          </p:cNvPr>
          <p:cNvPicPr>
            <a:picLocks noChangeAspect="1" noChangeArrowheads="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08504" y="4770361"/>
            <a:ext cx="1528176" cy="1528176"/>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A23E636B-9ADD-A286-8667-D9142AB1B1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3480" y="6284865"/>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41000">
        <p:push dir="u"/>
      </p:transition>
    </mc:Choice>
    <mc:Fallback xmlns="">
      <p:transition spd="slow" advTm="41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500" tmFilter="0, 0; .2, .5; .8, .5; 1, 0"/>
                                        <p:tgtEl>
                                          <p:spTgt spid="1026"/>
                                        </p:tgtEl>
                                      </p:cBhvr>
                                    </p:animEffect>
                                    <p:animScale>
                                      <p:cBhvr>
                                        <p:cTn id="7" dur="750" autoRev="1" fill="hold"/>
                                        <p:tgtEl>
                                          <p:spTgt spid="1026"/>
                                        </p:tgtEl>
                                      </p:cBhvr>
                                      <p:by x="105000" y="105000"/>
                                    </p:animScale>
                                  </p:childTnLst>
                                </p:cTn>
                              </p:par>
                              <p:par>
                                <p:cTn id="8" presetID="1" presetClass="mediacall" presetSubtype="0" fill="hold" nodeType="withEffect">
                                  <p:stCondLst>
                                    <p:cond delay="0"/>
                                  </p:stCondLst>
                                  <p:childTnLst>
                                    <p:cmd type="call" cmd="playFrom(0.0)">
                                      <p:cBhvr>
                                        <p:cTn id="9" dur="408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1">
            <a:extLst>
              <a:ext uri="{FF2B5EF4-FFF2-40B4-BE49-F238E27FC236}">
                <a16:creationId xmlns:a16="http://schemas.microsoft.com/office/drawing/2014/main" id="{A31700D3-D5A3-A099-49F7-FE59135E7DCC}"/>
              </a:ext>
            </a:extLst>
          </p:cNvPr>
          <p:cNvSpPr>
            <a:spLocks noGrp="1"/>
          </p:cNvSpPr>
          <p:nvPr>
            <p:ph type="title"/>
          </p:nvPr>
        </p:nvSpPr>
        <p:spPr>
          <a:xfrm>
            <a:off x="2437512" y="265814"/>
            <a:ext cx="6996225" cy="821808"/>
          </a:xfrm>
        </p:spPr>
        <p:txBody>
          <a:bodyPr>
            <a:noAutofit/>
            <a:scene3d>
              <a:camera prst="orthographicFront"/>
              <a:lightRig rig="threePt" dir="t"/>
            </a:scene3d>
            <a:sp3d extrusionH="57150">
              <a:bevelT w="38100" h="38100"/>
            </a:sp3d>
          </a:bodyPr>
          <a:lstStyle/>
          <a:p>
            <a:pPr algn="ctr"/>
            <a:r>
              <a:rPr lang="en-US" altLang="en-US" sz="3600" b="1">
                <a:solidFill>
                  <a:srgbClr val="3E3EE2"/>
                </a:solidFill>
                <a:cs typeface="Times New Roman" panose="02020603050405020304" pitchFamily="18" charset="0"/>
              </a:rPr>
              <a:t>Requirements for all Medicaid Providers:</a:t>
            </a:r>
          </a:p>
        </p:txBody>
      </p:sp>
      <p:sp>
        <p:nvSpPr>
          <p:cNvPr id="3" name="Content Placeholder 2">
            <a:extLst>
              <a:ext uri="{FF2B5EF4-FFF2-40B4-BE49-F238E27FC236}">
                <a16:creationId xmlns:a16="http://schemas.microsoft.com/office/drawing/2014/main" id="{16210DF1-2904-C0E8-9788-4BF376034ED3}"/>
              </a:ext>
            </a:extLst>
          </p:cNvPr>
          <p:cNvSpPr>
            <a:spLocks noGrp="1"/>
          </p:cNvSpPr>
          <p:nvPr>
            <p:ph idx="1"/>
          </p:nvPr>
        </p:nvSpPr>
        <p:spPr>
          <a:xfrm>
            <a:off x="439479" y="1364512"/>
            <a:ext cx="7938977" cy="5227674"/>
          </a:xfrm>
        </p:spPr>
        <p:txBody>
          <a:bodyPr/>
          <a:lstStyle/>
          <a:p>
            <a:pPr marL="0" indent="0">
              <a:buNone/>
              <a:defRPr/>
            </a:pPr>
            <a:r>
              <a:rPr lang="en-US" sz="1800">
                <a:solidFill>
                  <a:srgbClr val="18189C"/>
                </a:solidFill>
              </a:rPr>
              <a:t>1. A copy of the provider’s current privilege tax license or permit. Permit must include physical address of business, business name, date issued/expiration. </a:t>
            </a:r>
            <a:br>
              <a:rPr lang="en-US" sz="1800">
                <a:solidFill>
                  <a:srgbClr val="18189C"/>
                </a:solidFill>
              </a:rPr>
            </a:br>
            <a:endParaRPr lang="en-US" sz="1800">
              <a:solidFill>
                <a:srgbClr val="18189C"/>
              </a:solidFill>
            </a:endParaRPr>
          </a:p>
          <a:p>
            <a:pPr marL="0" indent="0">
              <a:buNone/>
              <a:defRPr/>
            </a:pPr>
            <a:r>
              <a:rPr lang="en-US" sz="1800">
                <a:solidFill>
                  <a:srgbClr val="18189C"/>
                </a:solidFill>
              </a:rPr>
              <a:t>2. Verification of social security numbers for all provider owners using a social security card, driver’s license with a social security number, military ID or a notarized statement signed by the provider noting the social security number. The name noted on verification document must match the name noted on the provider owners’ W-9, and </a:t>
            </a:r>
            <a:br>
              <a:rPr lang="en-US" sz="1800">
                <a:solidFill>
                  <a:srgbClr val="18189C"/>
                </a:solidFill>
              </a:rPr>
            </a:br>
            <a:endParaRPr lang="en-US" sz="1800">
              <a:solidFill>
                <a:srgbClr val="18189C"/>
              </a:solidFill>
            </a:endParaRPr>
          </a:p>
          <a:p>
            <a:pPr marL="0" indent="0">
              <a:buNone/>
              <a:defRPr/>
            </a:pPr>
            <a:r>
              <a:rPr lang="en-US" sz="1800">
                <a:solidFill>
                  <a:srgbClr val="18189C"/>
                </a:solidFill>
              </a:rPr>
              <a:t>3. Written confirmation from the Internal Revenue Service (IRS) confirming the provider’s tax identification number and legal business name. </a:t>
            </a:r>
            <a:br>
              <a:rPr lang="en-US" sz="1800">
                <a:solidFill>
                  <a:srgbClr val="18189C"/>
                </a:solidFill>
              </a:rPr>
            </a:br>
            <a:endParaRPr lang="en-US" sz="1800">
              <a:solidFill>
                <a:srgbClr val="18189C"/>
              </a:solidFill>
            </a:endParaRPr>
          </a:p>
          <a:p>
            <a:pPr marL="0" indent="0">
              <a:buNone/>
              <a:defRPr/>
            </a:pPr>
            <a:r>
              <a:rPr lang="en-US" sz="1800">
                <a:solidFill>
                  <a:srgbClr val="18189C"/>
                </a:solidFill>
              </a:rPr>
              <a:t>4. A copy of business registration with the Mississippi Secretary of State.</a:t>
            </a:r>
            <a:endParaRPr lang="en-US" sz="1600">
              <a:solidFill>
                <a:srgbClr val="18189C"/>
              </a:solidFill>
              <a:latin typeface="Times New Roman" pitchFamily="18" charset="0"/>
              <a:cs typeface="Times New Roman" pitchFamily="18" charset="0"/>
            </a:endParaRPr>
          </a:p>
        </p:txBody>
      </p:sp>
      <p:pic>
        <p:nvPicPr>
          <p:cNvPr id="2050" name="Picture 2">
            <a:extLst>
              <a:ext uri="{FF2B5EF4-FFF2-40B4-BE49-F238E27FC236}">
                <a16:creationId xmlns:a16="http://schemas.microsoft.com/office/drawing/2014/main" id="{78612265-B293-5AE3-6F5D-AC1D62E897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0317" y="1666645"/>
            <a:ext cx="2970660" cy="298386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717D571-9142-3694-2BF8-89FC16DF31CC}"/>
              </a:ext>
            </a:extLst>
          </p:cNvPr>
          <p:cNvSpPr>
            <a:spLocks noGrp="1"/>
          </p:cNvSpPr>
          <p:nvPr>
            <p:ph type="sldNum" sz="quarter" idx="12"/>
          </p:nvPr>
        </p:nvSpPr>
        <p:spPr/>
        <p:txBody>
          <a:bodyPr/>
          <a:lstStyle/>
          <a:p>
            <a:fld id="{3970EB7F-EE7F-4D27-B2C8-13BEAE83BC5E}" type="slidenum">
              <a:rPr lang="en-US" smtClean="0"/>
              <a:t>10</a:t>
            </a:fld>
            <a:endParaRPr lang="en-US"/>
          </a:p>
        </p:txBody>
      </p:sp>
      <p:pic>
        <p:nvPicPr>
          <p:cNvPr id="4" name="Recorded Sound">
            <a:hlinkClick r:id="" action="ppaction://media"/>
            <a:extLst>
              <a:ext uri="{FF2B5EF4-FFF2-40B4-BE49-F238E27FC236}">
                <a16:creationId xmlns:a16="http://schemas.microsoft.com/office/drawing/2014/main" id="{91B72DF5-81C3-B1C5-18CB-C84EF0D6884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4577" y="5856266"/>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76000">
        <p:push dir="u"/>
      </p:transition>
    </mc:Choice>
    <mc:Fallback xmlns="">
      <p:transition spd="slow" advTm="76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6F3F3-DCB3-F91B-A346-AA7DA1F1D85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ABD5788-E79F-B6C1-15CF-368A1B4DBC0F}"/>
              </a:ext>
            </a:extLst>
          </p:cNvPr>
          <p:cNvSpPr>
            <a:spLocks noGrp="1"/>
          </p:cNvSpPr>
          <p:nvPr>
            <p:ph type="subTitle" idx="1"/>
          </p:nvPr>
        </p:nvSpPr>
        <p:spPr>
          <a:xfrm>
            <a:off x="661806" y="1161539"/>
            <a:ext cx="11038510" cy="4675735"/>
          </a:xfrm>
        </p:spPr>
        <p:txBody>
          <a:bodyPr>
            <a:noAutofit/>
          </a:bodyPr>
          <a:lstStyle/>
          <a:p>
            <a:pPr algn="l"/>
            <a:r>
              <a:rPr lang="en-US" sz="1800" b="1" u="sng">
                <a:solidFill>
                  <a:srgbClr val="18189C"/>
                </a:solidFill>
              </a:rPr>
              <a:t>  </a:t>
            </a:r>
            <a:endParaRPr lang="en-US" sz="1800">
              <a:solidFill>
                <a:srgbClr val="18189C"/>
              </a:solidFill>
            </a:endParaRPr>
          </a:p>
          <a:p>
            <a:pPr algn="l"/>
            <a:r>
              <a:rPr lang="en-US" sz="1800">
                <a:solidFill>
                  <a:srgbClr val="18189C"/>
                </a:solidFill>
              </a:rPr>
              <a:t>To qualify to provide services for the E&amp;D waiver an agency will need to be currently established. By Division of Medicaid (DOM) standards, this means an agency must:</a:t>
            </a:r>
            <a:br>
              <a:rPr lang="en-US" sz="1800">
                <a:solidFill>
                  <a:srgbClr val="18189C"/>
                </a:solidFill>
              </a:rPr>
            </a:br>
            <a:endParaRPr lang="en-US" sz="1800">
              <a:solidFill>
                <a:srgbClr val="18189C"/>
              </a:solidFill>
            </a:endParaRPr>
          </a:p>
          <a:p>
            <a:pPr marL="342900" indent="-342900" algn="l">
              <a:buAutoNum type="arabicParenR"/>
            </a:pPr>
            <a:r>
              <a:rPr lang="en-US" sz="1800">
                <a:solidFill>
                  <a:srgbClr val="18189C"/>
                </a:solidFill>
              </a:rPr>
              <a:t>Have been providing this service for at least one (1) year to clients who pay privately, out-of-pocket, or through their private insurance. </a:t>
            </a:r>
          </a:p>
          <a:p>
            <a:pPr marL="342900" indent="-342900" algn="l">
              <a:buAutoNum type="arabicParenR"/>
            </a:pPr>
            <a:r>
              <a:rPr lang="en-US" sz="1800">
                <a:solidFill>
                  <a:srgbClr val="18189C"/>
                </a:solidFill>
              </a:rPr>
              <a:t>Establish an office with a physical address in the State of Mississippi that is not located in or on the grounds of a personal residence for a minimum of six (6) months prior to enrollment and maintain an approved physical office until the provider agreement is terminated.</a:t>
            </a:r>
          </a:p>
          <a:p>
            <a:pPr marL="342900" indent="-342900" algn="l">
              <a:buAutoNum type="arabicParenR"/>
            </a:pPr>
            <a:r>
              <a:rPr lang="en-US" sz="1800">
                <a:solidFill>
                  <a:srgbClr val="18189C"/>
                </a:solidFill>
              </a:rPr>
              <a:t>Provide proof of financial solvency by establishing and maintaining a business line of credit, providing a copy of the provider’s most current filed tax return, and providing a copy of the provider’s itemized expense report.</a:t>
            </a:r>
          </a:p>
          <a:p>
            <a:pPr marL="342900" indent="-342900" algn="l">
              <a:buAutoNum type="arabicParenR"/>
            </a:pPr>
            <a:r>
              <a:rPr lang="en-US" sz="1800">
                <a:solidFill>
                  <a:srgbClr val="18189C"/>
                </a:solidFill>
              </a:rPr>
              <a:t>Maintain and ensure responsible personnel management following all state and federal laws and meeting minimum staffing requirements detailed in Administrative Code Part 208.</a:t>
            </a:r>
          </a:p>
        </p:txBody>
      </p:sp>
      <p:sp>
        <p:nvSpPr>
          <p:cNvPr id="4" name="Slide Number Placeholder 3">
            <a:extLst>
              <a:ext uri="{FF2B5EF4-FFF2-40B4-BE49-F238E27FC236}">
                <a16:creationId xmlns:a16="http://schemas.microsoft.com/office/drawing/2014/main" id="{F8F11A4A-D820-5A1C-A2E1-FB67260E5FBF}"/>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D3572-B86B-4083-B953-5D27BE9E57C8}" type="slidenum">
              <a:rPr lang="en-US" smtClean="0"/>
              <a:pPr/>
              <a:t>11</a:t>
            </a:fld>
            <a:endParaRPr lang="en-US"/>
          </a:p>
        </p:txBody>
      </p:sp>
      <p:sp>
        <p:nvSpPr>
          <p:cNvPr id="8" name="Title 1">
            <a:extLst>
              <a:ext uri="{FF2B5EF4-FFF2-40B4-BE49-F238E27FC236}">
                <a16:creationId xmlns:a16="http://schemas.microsoft.com/office/drawing/2014/main" id="{1A5A0BA2-E0E4-B681-0738-DEEAC13FABFC}"/>
              </a:ext>
            </a:extLst>
          </p:cNvPr>
          <p:cNvSpPr txBox="1">
            <a:spLocks/>
          </p:cNvSpPr>
          <p:nvPr/>
        </p:nvSpPr>
        <p:spPr>
          <a:xfrm>
            <a:off x="2497648" y="564773"/>
            <a:ext cx="7196703" cy="596766"/>
          </a:xfrm>
          <a:prstGeom prst="rect">
            <a:avLst/>
          </a:prstGeom>
          <a:noFill/>
          <a:ln>
            <a:solidFill>
              <a:schemeClr val="bg1"/>
            </a:solidFill>
          </a:ln>
        </p:spPr>
        <p:txBody>
          <a:bodyPr vert="horz" lIns="91440" tIns="45720" rIns="91440" bIns="45720" rtlCol="0" anchor="b">
            <a:normAutofit/>
            <a:scene3d>
              <a:camera prst="orthographicFront"/>
              <a:lightRig rig="threePt" dir="t"/>
            </a:scene3d>
            <a:sp3d extrusionH="57150">
              <a:bevelT w="38100" h="38100"/>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a:solidFill>
                  <a:srgbClr val="3E3EE2"/>
                </a:solidFill>
                <a:ea typeface="+mn-ea"/>
                <a:cs typeface="Times New Roman" panose="02020603050405020304" pitchFamily="18" charset="0"/>
              </a:rPr>
              <a:t>Pre-Application Qualifications</a:t>
            </a:r>
          </a:p>
        </p:txBody>
      </p:sp>
      <p:pic>
        <p:nvPicPr>
          <p:cNvPr id="2" name="Recorded Sound">
            <a:hlinkClick r:id="" action="ppaction://media"/>
            <a:extLst>
              <a:ext uri="{FF2B5EF4-FFF2-40B4-BE49-F238E27FC236}">
                <a16:creationId xmlns:a16="http://schemas.microsoft.com/office/drawing/2014/main" id="{7FB6184C-F151-4937-56E9-5CD93AD42E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949950"/>
            <a:ext cx="406400" cy="406400"/>
          </a:xfrm>
          <a:prstGeom prst="rect">
            <a:avLst/>
          </a:prstGeom>
        </p:spPr>
      </p:pic>
    </p:spTree>
    <p:extLst>
      <p:ext uri="{BB962C8B-B14F-4D97-AF65-F5344CB8AC3E}">
        <p14:creationId xmlns:p14="http://schemas.microsoft.com/office/powerpoint/2010/main" val="2923230376"/>
      </p:ext>
    </p:extLst>
  </p:cSld>
  <p:clrMapOvr>
    <a:masterClrMapping/>
  </p:clrMapOvr>
  <mc:AlternateContent xmlns:mc="http://schemas.openxmlformats.org/markup-compatibility/2006" xmlns:p14="http://schemas.microsoft.com/office/powerpoint/2010/main">
    <mc:Choice Requires="p14">
      <p:transition spd="slow" p14:dur="1500" advTm="96000">
        <p:push dir="u"/>
      </p:transition>
    </mc:Choice>
    <mc:Fallback xmlns="">
      <p:transition spd="slow" advTm="96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9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a:extLst>
              <a:ext uri="{FF2B5EF4-FFF2-40B4-BE49-F238E27FC236}">
                <a16:creationId xmlns:a16="http://schemas.microsoft.com/office/drawing/2014/main" id="{E82AD8DF-56C5-D44D-8F2A-EBA58194A76F}"/>
              </a:ext>
            </a:extLst>
          </p:cNvPr>
          <p:cNvSpPr>
            <a:spLocks noGrp="1"/>
          </p:cNvSpPr>
          <p:nvPr>
            <p:ph type="title"/>
          </p:nvPr>
        </p:nvSpPr>
        <p:spPr>
          <a:xfrm>
            <a:off x="4573106" y="362683"/>
            <a:ext cx="7477125" cy="638978"/>
          </a:xfrm>
          <a:noFill/>
        </p:spPr>
        <p:txBody>
          <a:bodyPr>
            <a:noAutofit/>
            <a:scene3d>
              <a:camera prst="orthographicFront"/>
              <a:lightRig rig="threePt" dir="t"/>
            </a:scene3d>
            <a:sp3d extrusionH="57150">
              <a:bevelT w="38100" h="38100"/>
            </a:sp3d>
          </a:bodyPr>
          <a:lstStyle/>
          <a:p>
            <a:pPr algn="ctr" eaLnBrk="1" hangingPunct="1"/>
            <a:r>
              <a:rPr lang="en-US" altLang="en-US" sz="3600" b="1">
                <a:solidFill>
                  <a:srgbClr val="3E3EE2"/>
                </a:solidFill>
                <a:latin typeface="+mn-lt"/>
                <a:cs typeface="Times New Roman" panose="02020603050405020304" pitchFamily="18" charset="0"/>
              </a:rPr>
              <a:t>Meeting Waiver Specific Criteria</a:t>
            </a:r>
          </a:p>
        </p:txBody>
      </p:sp>
      <p:sp>
        <p:nvSpPr>
          <p:cNvPr id="3" name="Content Placeholder 2">
            <a:extLst>
              <a:ext uri="{FF2B5EF4-FFF2-40B4-BE49-F238E27FC236}">
                <a16:creationId xmlns:a16="http://schemas.microsoft.com/office/drawing/2014/main" id="{266182DF-EC1D-F356-872E-B87E0B43D3E0}"/>
              </a:ext>
            </a:extLst>
          </p:cNvPr>
          <p:cNvSpPr>
            <a:spLocks noGrp="1"/>
          </p:cNvSpPr>
          <p:nvPr>
            <p:ph idx="1"/>
          </p:nvPr>
        </p:nvSpPr>
        <p:spPr>
          <a:xfrm rot="10800000" flipH="1">
            <a:off x="4114800" y="5867400"/>
            <a:ext cx="3962400" cy="990600"/>
          </a:xfrm>
        </p:spPr>
        <p:txBody>
          <a:bodyPr rtlCol="0">
            <a:noAutofit/>
          </a:bodyPr>
          <a:lstStyle/>
          <a:p>
            <a:pPr eaLnBrk="1" fontAlgn="auto" hangingPunct="1">
              <a:spcAft>
                <a:spcPts val="0"/>
              </a:spcAft>
              <a:defRPr/>
            </a:pPr>
            <a:endParaRPr lang="en-US" sz="2000">
              <a:latin typeface="Times New Roman" pitchFamily="18" charset="0"/>
              <a:cs typeface="Times New Roman" pitchFamily="18" charset="0"/>
            </a:endParaRPr>
          </a:p>
          <a:p>
            <a:pPr eaLnBrk="1" fontAlgn="auto" hangingPunct="1">
              <a:spcAft>
                <a:spcPts val="0"/>
              </a:spcAft>
              <a:defRPr/>
            </a:pPr>
            <a:endParaRPr lang="en-US" sz="2000">
              <a:latin typeface="Times New Roman" pitchFamily="18" charset="0"/>
              <a:cs typeface="Times New Roman" pitchFamily="18" charset="0"/>
            </a:endParaRPr>
          </a:p>
          <a:p>
            <a:pPr eaLnBrk="1" fontAlgn="auto" hangingPunct="1">
              <a:spcAft>
                <a:spcPts val="0"/>
              </a:spcAft>
              <a:defRPr/>
            </a:pPr>
            <a:endParaRPr lang="en-US" sz="2000">
              <a:latin typeface="Times New Roman" pitchFamily="18" charset="0"/>
              <a:cs typeface="Times New Roman" pitchFamily="18" charset="0"/>
            </a:endParaRPr>
          </a:p>
          <a:p>
            <a:pPr eaLnBrk="1" fontAlgn="auto" hangingPunct="1">
              <a:spcAft>
                <a:spcPts val="0"/>
              </a:spcAft>
              <a:defRPr/>
            </a:pPr>
            <a:endParaRPr lang="en-US" sz="2000">
              <a:latin typeface="Times New Roman" pitchFamily="18" charset="0"/>
              <a:cs typeface="Times New Roman" pitchFamily="18" charset="0"/>
            </a:endParaRPr>
          </a:p>
          <a:p>
            <a:pPr marL="285750" indent="-285750" eaLnBrk="1" fontAlgn="auto" hangingPunct="1">
              <a:spcAft>
                <a:spcPts val="0"/>
              </a:spcAft>
              <a:defRPr/>
            </a:pPr>
            <a:endParaRPr lang="en-US" sz="2000">
              <a:latin typeface="Times New Roman" pitchFamily="18" charset="0"/>
              <a:cs typeface="Times New Roman" pitchFamily="18" charset="0"/>
            </a:endParaRPr>
          </a:p>
          <a:p>
            <a:pPr eaLnBrk="1" fontAlgn="auto" hangingPunct="1">
              <a:spcAft>
                <a:spcPts val="0"/>
              </a:spcAft>
              <a:defRPr/>
            </a:pPr>
            <a:endParaRPr lang="en-US" sz="2000">
              <a:latin typeface="Times New Roman" pitchFamily="18" charset="0"/>
              <a:cs typeface="Times New Roman" pitchFamily="18" charset="0"/>
            </a:endParaRPr>
          </a:p>
          <a:p>
            <a:pPr eaLnBrk="1" fontAlgn="auto" hangingPunct="1">
              <a:spcAft>
                <a:spcPts val="0"/>
              </a:spcAft>
              <a:defRPr/>
            </a:pPr>
            <a:endParaRPr lang="en-US" sz="200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CB531642-DEB2-21AD-35F7-B2A3CD380B42}"/>
              </a:ext>
            </a:extLst>
          </p:cNvPr>
          <p:cNvSpPr/>
          <p:nvPr/>
        </p:nvSpPr>
        <p:spPr>
          <a:xfrm>
            <a:off x="4714875" y="1143000"/>
            <a:ext cx="7193589" cy="4934684"/>
          </a:xfrm>
          <a:prstGeom prst="rect">
            <a:avLst/>
          </a:prstGeom>
        </p:spPr>
        <p:txBody>
          <a:bodyPr wrap="square">
            <a:spAutoFit/>
          </a:bodyPr>
          <a:lstStyle/>
          <a:p>
            <a:pPr marL="342900" indent="-342900" fontAlgn="auto">
              <a:spcBef>
                <a:spcPts val="2000"/>
              </a:spcBef>
              <a:spcAft>
                <a:spcPts val="0"/>
              </a:spcAft>
              <a:buFont typeface="Wingdings" panose="05000000000000000000" pitchFamily="2" charset="2"/>
              <a:buChar char="§"/>
              <a:defRPr/>
            </a:pPr>
            <a:r>
              <a:rPr lang="en-US" sz="2000">
                <a:solidFill>
                  <a:srgbClr val="18189C"/>
                </a:solidFill>
                <a:cs typeface="Times New Roman" pitchFamily="18" charset="0"/>
              </a:rPr>
              <a:t>Provider agencies submit proposals along with required supporting documentation to the DOM Office of Long Term Services &amp; Supports (OLTSS) for review.</a:t>
            </a:r>
          </a:p>
          <a:p>
            <a:pPr marL="342900" indent="-342900" fontAlgn="auto">
              <a:spcBef>
                <a:spcPts val="2000"/>
              </a:spcBef>
              <a:spcAft>
                <a:spcPts val="0"/>
              </a:spcAft>
              <a:buFont typeface="Wingdings" panose="05000000000000000000" pitchFamily="2" charset="2"/>
              <a:buChar char="§"/>
              <a:defRPr/>
            </a:pPr>
            <a:r>
              <a:rPr lang="en-US" sz="2000">
                <a:solidFill>
                  <a:srgbClr val="18189C"/>
                </a:solidFill>
                <a:cs typeface="Times New Roman" pitchFamily="18" charset="0"/>
              </a:rPr>
              <a:t>Proposal requirements are based on provider specifications outlined in the approved 1915(c) waiver applications and Medicaid Administrative Code.</a:t>
            </a:r>
          </a:p>
          <a:p>
            <a:pPr marL="342900" indent="-342900" fontAlgn="auto">
              <a:spcBef>
                <a:spcPts val="0"/>
              </a:spcBef>
              <a:spcAft>
                <a:spcPts val="0"/>
              </a:spcAft>
              <a:buFont typeface="Wingdings" panose="05000000000000000000" pitchFamily="2" charset="2"/>
              <a:buChar char="§"/>
              <a:defRPr/>
            </a:pPr>
            <a:endParaRPr lang="en-US" sz="2000">
              <a:solidFill>
                <a:srgbClr val="18189C"/>
              </a:solidFill>
              <a:cs typeface="Times New Roman" pitchFamily="18" charset="0"/>
            </a:endParaRPr>
          </a:p>
          <a:p>
            <a:pPr marL="342900" indent="-342900" fontAlgn="auto">
              <a:spcBef>
                <a:spcPts val="0"/>
              </a:spcBef>
              <a:spcAft>
                <a:spcPts val="0"/>
              </a:spcAft>
              <a:buFont typeface="Wingdings" panose="05000000000000000000" pitchFamily="2" charset="2"/>
              <a:buChar char="§"/>
              <a:defRPr/>
            </a:pPr>
            <a:r>
              <a:rPr lang="en-US" sz="2000">
                <a:solidFill>
                  <a:srgbClr val="18189C"/>
                </a:solidFill>
                <a:cs typeface="Times New Roman" pitchFamily="18" charset="0"/>
              </a:rPr>
              <a:t>As each waiver has different provider specifications, Provider Agencies must undergo an intensive review to ensure that they meet the criteria to serve as a provider for services under a particular waiver prior to </a:t>
            </a:r>
            <a:r>
              <a:rPr lang="en-US">
                <a:solidFill>
                  <a:schemeClr val="tx2">
                    <a:lumMod val="75000"/>
                    <a:lumOff val="25000"/>
                  </a:schemeClr>
                </a:solidFill>
              </a:rPr>
              <a:t>enrollment</a:t>
            </a:r>
            <a:r>
              <a:rPr lang="en-US" sz="2000">
                <a:solidFill>
                  <a:srgbClr val="18189C"/>
                </a:solidFill>
                <a:cs typeface="Times New Roman" pitchFamily="18" charset="0"/>
              </a:rPr>
              <a:t>. </a:t>
            </a:r>
            <a:br>
              <a:rPr lang="en-US" sz="2000">
                <a:solidFill>
                  <a:srgbClr val="18189C"/>
                </a:solidFill>
                <a:cs typeface="Times New Roman" pitchFamily="18" charset="0"/>
              </a:rPr>
            </a:br>
            <a:endParaRPr lang="en-US" sz="2000">
              <a:solidFill>
                <a:srgbClr val="18189C"/>
              </a:solidFill>
              <a:cs typeface="Times New Roman" pitchFamily="18" charset="0"/>
            </a:endParaRPr>
          </a:p>
          <a:p>
            <a:pPr marL="342900" indent="-342900" fontAlgn="auto">
              <a:spcBef>
                <a:spcPts val="0"/>
              </a:spcBef>
              <a:spcAft>
                <a:spcPts val="0"/>
              </a:spcAft>
              <a:buFont typeface="Wingdings" panose="05000000000000000000" pitchFamily="2" charset="2"/>
              <a:buChar char="§"/>
              <a:defRPr/>
            </a:pPr>
            <a:r>
              <a:rPr lang="en-US" sz="2000">
                <a:solidFill>
                  <a:srgbClr val="18189C"/>
                </a:solidFill>
                <a:cs typeface="Times New Roman" pitchFamily="18" charset="0"/>
              </a:rPr>
              <a:t>Someone from OLTSS will complete a site visit to ensure your physical service location meets DOM standards.</a:t>
            </a:r>
          </a:p>
          <a:p>
            <a:pPr fontAlgn="auto">
              <a:spcBef>
                <a:spcPts val="0"/>
              </a:spcBef>
              <a:spcAft>
                <a:spcPts val="0"/>
              </a:spcAft>
              <a:defRPr/>
            </a:pPr>
            <a:endParaRPr lang="en-US">
              <a:solidFill>
                <a:srgbClr val="18189C"/>
              </a:solidFill>
              <a:latin typeface="Times New Roman" pitchFamily="18" charset="0"/>
              <a:cs typeface="Times New Roman" pitchFamily="18" charset="0"/>
            </a:endParaRPr>
          </a:p>
        </p:txBody>
      </p:sp>
      <p:pic>
        <p:nvPicPr>
          <p:cNvPr id="1026" name="Picture 2" descr="Checklist Generic Blue icon | Freepik">
            <a:extLst>
              <a:ext uri="{FF2B5EF4-FFF2-40B4-BE49-F238E27FC236}">
                <a16:creationId xmlns:a16="http://schemas.microsoft.com/office/drawing/2014/main" id="{CF6AAE65-3EC0-B19B-F1E3-6713D62F50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01174">
            <a:off x="519716" y="1296251"/>
            <a:ext cx="3716161" cy="371616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114DDC89-D9A1-5378-D19B-80ECE5CC483F}"/>
              </a:ext>
            </a:extLst>
          </p:cNvPr>
          <p:cNvSpPr>
            <a:spLocks noGrp="1"/>
          </p:cNvSpPr>
          <p:nvPr>
            <p:ph type="sldNum" sz="quarter" idx="12"/>
          </p:nvPr>
        </p:nvSpPr>
        <p:spPr/>
        <p:txBody>
          <a:bodyPr/>
          <a:lstStyle/>
          <a:p>
            <a:fld id="{3970EB7F-EE7F-4D27-B2C8-13BEAE83BC5E}" type="slidenum">
              <a:rPr lang="en-US" smtClean="0"/>
              <a:t>12</a:t>
            </a:fld>
            <a:endParaRPr lang="en-US"/>
          </a:p>
        </p:txBody>
      </p:sp>
      <p:sp>
        <p:nvSpPr>
          <p:cNvPr id="4" name="TextBox 3">
            <a:extLst>
              <a:ext uri="{FF2B5EF4-FFF2-40B4-BE49-F238E27FC236}">
                <a16:creationId xmlns:a16="http://schemas.microsoft.com/office/drawing/2014/main" id="{E53C34C8-E370-FDCA-403F-EE478F83A40F}"/>
              </a:ext>
            </a:extLst>
          </p:cNvPr>
          <p:cNvSpPr txBox="1"/>
          <p:nvPr/>
        </p:nvSpPr>
        <p:spPr>
          <a:xfrm>
            <a:off x="1331265" y="5878463"/>
            <a:ext cx="9529468" cy="338554"/>
          </a:xfrm>
          <a:prstGeom prst="rect">
            <a:avLst/>
          </a:prstGeom>
          <a:effectLst>
            <a:glow rad="101600">
              <a:srgbClr val="003CFA">
                <a:alpha val="60000"/>
              </a:srgbClr>
            </a:glow>
          </a:effectLst>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1600" i="1">
                <a:solidFill>
                  <a:srgbClr val="18189C"/>
                </a:solidFill>
                <a:cs typeface="Times New Roman" pitchFamily="18" charset="0"/>
              </a:rPr>
              <a:t>Proposal links will </a:t>
            </a:r>
            <a:r>
              <a:rPr lang="en-US" sz="1600" i="1" u="sng">
                <a:solidFill>
                  <a:srgbClr val="18189C"/>
                </a:solidFill>
                <a:cs typeface="Times New Roman" pitchFamily="18" charset="0"/>
              </a:rPr>
              <a:t>only</a:t>
            </a:r>
            <a:r>
              <a:rPr lang="en-US" sz="1600" i="1">
                <a:solidFill>
                  <a:srgbClr val="18189C"/>
                </a:solidFill>
                <a:cs typeface="Times New Roman" pitchFamily="18" charset="0"/>
              </a:rPr>
              <a:t> be sent after the successful completion of the Orientation Test and Part 208 Training</a:t>
            </a:r>
          </a:p>
        </p:txBody>
      </p:sp>
      <p:pic>
        <p:nvPicPr>
          <p:cNvPr id="5" name="Recorded Sound">
            <a:hlinkClick r:id="" action="ppaction://media"/>
            <a:extLst>
              <a:ext uri="{FF2B5EF4-FFF2-40B4-BE49-F238E27FC236}">
                <a16:creationId xmlns:a16="http://schemas.microsoft.com/office/drawing/2014/main" id="{C9160070-8073-BEA4-E38C-FBE0059EEF2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43831" y="6315075"/>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7000">
        <p:push dir="u"/>
      </p:transition>
    </mc:Choice>
    <mc:Fallback xmlns="">
      <p:transition spd="slow" advTm="67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820" fill="hold"/>
                                        <p:tgtEl>
                                          <p:spTgt spid="5"/>
                                        </p:tgtEl>
                                      </p:cBhvr>
                                    </p:cmd>
                                  </p:childTnLst>
                                </p:cTn>
                              </p:par>
                              <p:par>
                                <p:cTn id="7" presetID="26"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wipe(down)">
                                      <p:cBhvr>
                                        <p:cTn id="9" dur="580">
                                          <p:stCondLst>
                                            <p:cond delay="0"/>
                                          </p:stCondLst>
                                        </p:cTn>
                                        <p:tgtEl>
                                          <p:spTgt spid="1026"/>
                                        </p:tgtEl>
                                      </p:cBhvr>
                                    </p:animEffect>
                                    <p:anim calcmode="lin" valueType="num">
                                      <p:cBhvr>
                                        <p:cTn id="10"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5" dur="26">
                                          <p:stCondLst>
                                            <p:cond delay="650"/>
                                          </p:stCondLst>
                                        </p:cTn>
                                        <p:tgtEl>
                                          <p:spTgt spid="1026"/>
                                        </p:tgtEl>
                                      </p:cBhvr>
                                      <p:to x="100000" y="60000"/>
                                    </p:animScale>
                                    <p:animScale>
                                      <p:cBhvr>
                                        <p:cTn id="16" dur="166" decel="50000">
                                          <p:stCondLst>
                                            <p:cond delay="676"/>
                                          </p:stCondLst>
                                        </p:cTn>
                                        <p:tgtEl>
                                          <p:spTgt spid="1026"/>
                                        </p:tgtEl>
                                      </p:cBhvr>
                                      <p:to x="100000" y="100000"/>
                                    </p:animScale>
                                    <p:animScale>
                                      <p:cBhvr>
                                        <p:cTn id="17" dur="26">
                                          <p:stCondLst>
                                            <p:cond delay="1312"/>
                                          </p:stCondLst>
                                        </p:cTn>
                                        <p:tgtEl>
                                          <p:spTgt spid="1026"/>
                                        </p:tgtEl>
                                      </p:cBhvr>
                                      <p:to x="100000" y="80000"/>
                                    </p:animScale>
                                    <p:animScale>
                                      <p:cBhvr>
                                        <p:cTn id="18" dur="166" decel="50000">
                                          <p:stCondLst>
                                            <p:cond delay="1338"/>
                                          </p:stCondLst>
                                        </p:cTn>
                                        <p:tgtEl>
                                          <p:spTgt spid="1026"/>
                                        </p:tgtEl>
                                      </p:cBhvr>
                                      <p:to x="100000" y="100000"/>
                                    </p:animScale>
                                    <p:animScale>
                                      <p:cBhvr>
                                        <p:cTn id="19" dur="26">
                                          <p:stCondLst>
                                            <p:cond delay="1642"/>
                                          </p:stCondLst>
                                        </p:cTn>
                                        <p:tgtEl>
                                          <p:spTgt spid="1026"/>
                                        </p:tgtEl>
                                      </p:cBhvr>
                                      <p:to x="100000" y="90000"/>
                                    </p:animScale>
                                    <p:animScale>
                                      <p:cBhvr>
                                        <p:cTn id="20" dur="166" decel="50000">
                                          <p:stCondLst>
                                            <p:cond delay="1668"/>
                                          </p:stCondLst>
                                        </p:cTn>
                                        <p:tgtEl>
                                          <p:spTgt spid="1026"/>
                                        </p:tgtEl>
                                      </p:cBhvr>
                                      <p:to x="100000" y="100000"/>
                                    </p:animScale>
                                    <p:animScale>
                                      <p:cBhvr>
                                        <p:cTn id="21" dur="26">
                                          <p:stCondLst>
                                            <p:cond delay="1808"/>
                                          </p:stCondLst>
                                        </p:cTn>
                                        <p:tgtEl>
                                          <p:spTgt spid="1026"/>
                                        </p:tgtEl>
                                      </p:cBhvr>
                                      <p:to x="100000" y="95000"/>
                                    </p:animScale>
                                    <p:animScale>
                                      <p:cBhvr>
                                        <p:cTn id="22"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395FB9FE-B30B-87AC-3CE2-F49B0DAC4830}"/>
              </a:ext>
            </a:extLst>
          </p:cNvPr>
          <p:cNvSpPr>
            <a:spLocks noGrp="1"/>
          </p:cNvSpPr>
          <p:nvPr>
            <p:ph type="title"/>
          </p:nvPr>
        </p:nvSpPr>
        <p:spPr>
          <a:xfrm>
            <a:off x="2654595" y="82296"/>
            <a:ext cx="7423533" cy="938430"/>
          </a:xfrm>
        </p:spPr>
        <p:txBody>
          <a:bodyPr>
            <a:normAutofit fontScale="90000"/>
            <a:scene3d>
              <a:camera prst="orthographicFront"/>
              <a:lightRig rig="threePt" dir="t"/>
            </a:scene3d>
            <a:sp3d extrusionH="57150">
              <a:bevelT w="38100" h="38100"/>
            </a:sp3d>
          </a:bodyPr>
          <a:lstStyle/>
          <a:p>
            <a:r>
              <a:rPr lang="en-US" altLang="en-US" sz="3200" b="1">
                <a:solidFill>
                  <a:srgbClr val="3E3EE2"/>
                </a:solidFill>
                <a:cs typeface="Times New Roman" panose="02020603050405020304" pitchFamily="18" charset="0"/>
              </a:rPr>
              <a:t>Requirements for all E&amp;D Waiver Providers</a:t>
            </a:r>
          </a:p>
        </p:txBody>
      </p:sp>
      <p:sp>
        <p:nvSpPr>
          <p:cNvPr id="3" name="Content Placeholder 2">
            <a:extLst>
              <a:ext uri="{FF2B5EF4-FFF2-40B4-BE49-F238E27FC236}">
                <a16:creationId xmlns:a16="http://schemas.microsoft.com/office/drawing/2014/main" id="{CE494C57-2C18-B74F-EAB9-32E0216FDB8B}"/>
              </a:ext>
            </a:extLst>
          </p:cNvPr>
          <p:cNvSpPr>
            <a:spLocks noGrp="1"/>
          </p:cNvSpPr>
          <p:nvPr>
            <p:ph idx="1"/>
          </p:nvPr>
        </p:nvSpPr>
        <p:spPr>
          <a:xfrm>
            <a:off x="425301" y="1142999"/>
            <a:ext cx="11525693" cy="5578475"/>
          </a:xfrm>
        </p:spPr>
        <p:txBody>
          <a:bodyPr>
            <a:normAutofit lnSpcReduction="10000"/>
          </a:bodyPr>
          <a:lstStyle/>
          <a:p>
            <a:pPr marL="0" indent="0">
              <a:buNone/>
              <a:defRPr/>
            </a:pPr>
            <a:r>
              <a:rPr lang="en-US" sz="1800" b="1">
                <a:solidFill>
                  <a:srgbClr val="18189C"/>
                </a:solidFill>
                <a:cs typeface="Times New Roman" pitchFamily="18" charset="0"/>
              </a:rPr>
              <a:t>To participate as a Home and Community-Based Services (HCBS) Elderly &amp; Disabled (E&amp;D) Waiver provider, the provider must, unless exempted in writing by the Division of Medicaid, at the time of application and at all times thereafter:</a:t>
            </a:r>
          </a:p>
          <a:p>
            <a:pPr marL="0" indent="0">
              <a:buNone/>
              <a:defRPr/>
            </a:pPr>
            <a:endParaRPr lang="en-US" sz="400" b="1">
              <a:solidFill>
                <a:srgbClr val="18189C"/>
              </a:solidFill>
              <a:cs typeface="Times New Roman" pitchFamily="18" charset="0"/>
            </a:endParaRPr>
          </a:p>
          <a:p>
            <a:pPr marL="0" indent="0">
              <a:spcBef>
                <a:spcPct val="0"/>
              </a:spcBef>
              <a:buNone/>
            </a:pPr>
            <a:endParaRPr lang="en-US" altLang="en-US" sz="800">
              <a:solidFill>
                <a:srgbClr val="18189C"/>
              </a:solidFill>
              <a:cs typeface="Times New Roman" panose="02020603050405020304" pitchFamily="18" charset="0"/>
            </a:endParaRPr>
          </a:p>
          <a:p>
            <a:pPr>
              <a:spcBef>
                <a:spcPct val="0"/>
              </a:spcBef>
              <a:buFont typeface="Wingdings" panose="05000000000000000000" pitchFamily="2" charset="2"/>
              <a:buChar char="§"/>
            </a:pPr>
            <a:r>
              <a:rPr lang="en-US" sz="1900">
                <a:solidFill>
                  <a:srgbClr val="18189C"/>
                </a:solidFill>
                <a:cs typeface="Times New Roman" panose="02020603050405020304" pitchFamily="18" charset="0"/>
              </a:rPr>
              <a:t>Attend mandatory orientation, score at least eighty-five (85) on the orientation exam, and submit a completed proposal package to the Office of Long Term Services &amp; Supports for approval by the Division of Medicaid.</a:t>
            </a:r>
            <a:br>
              <a:rPr lang="en-US" sz="1900">
                <a:solidFill>
                  <a:srgbClr val="18189C"/>
                </a:solidFill>
                <a:cs typeface="Times New Roman" panose="02020603050405020304" pitchFamily="18" charset="0"/>
              </a:rPr>
            </a:br>
            <a:endParaRPr lang="en-US" sz="1900">
              <a:solidFill>
                <a:srgbClr val="18189C"/>
              </a:solidFill>
              <a:cs typeface="Times New Roman" panose="02020603050405020304" pitchFamily="18" charset="0"/>
            </a:endParaRPr>
          </a:p>
          <a:p>
            <a:pPr>
              <a:buFont typeface="Wingdings" panose="05000000000000000000" pitchFamily="2" charset="2"/>
              <a:buChar char="§"/>
              <a:defRPr/>
            </a:pPr>
            <a:r>
              <a:rPr lang="en-US" sz="1900">
                <a:solidFill>
                  <a:srgbClr val="18189C"/>
                </a:solidFill>
                <a:cs typeface="Times New Roman" panose="02020603050405020304" pitchFamily="18" charset="0"/>
              </a:rPr>
              <a:t>Once a provider is enrolled, submit any proposed changes to location, supervisory staffing, or organizational contact information, to the Division of Medicaid for approval prior to implementing the requested change.</a:t>
            </a:r>
            <a:br>
              <a:rPr lang="en-US" sz="1900">
                <a:solidFill>
                  <a:srgbClr val="18189C"/>
                </a:solidFill>
                <a:cs typeface="Times New Roman" panose="02020603050405020304" pitchFamily="18" charset="0"/>
              </a:rPr>
            </a:br>
            <a:endParaRPr lang="en-US" sz="1900">
              <a:solidFill>
                <a:srgbClr val="18189C"/>
              </a:solidFill>
              <a:cs typeface="Times New Roman" panose="02020603050405020304" pitchFamily="18" charset="0"/>
            </a:endParaRPr>
          </a:p>
          <a:p>
            <a:pPr>
              <a:buFont typeface="Wingdings" panose="05000000000000000000" pitchFamily="2" charset="2"/>
              <a:buChar char="§"/>
              <a:defRPr/>
            </a:pPr>
            <a:r>
              <a:rPr lang="en-US" sz="1900">
                <a:solidFill>
                  <a:srgbClr val="18189C"/>
                </a:solidFill>
                <a:cs typeface="Times New Roman" panose="02020603050405020304" pitchFamily="18" charset="0"/>
              </a:rPr>
              <a:t>Be established as an agency a business entity and provide the specified service(s) for a minimum of one (1) year prior to application.</a:t>
            </a:r>
            <a:br>
              <a:rPr lang="en-US" sz="1900">
                <a:solidFill>
                  <a:srgbClr val="18189C"/>
                </a:solidFill>
                <a:cs typeface="Times New Roman" panose="02020603050405020304" pitchFamily="18" charset="0"/>
              </a:rPr>
            </a:br>
            <a:endParaRPr lang="en-US" sz="1900">
              <a:solidFill>
                <a:srgbClr val="18189C"/>
              </a:solidFill>
              <a:cs typeface="Times New Roman" panose="02020603050405020304" pitchFamily="18" charset="0"/>
            </a:endParaRPr>
          </a:p>
          <a:p>
            <a:pPr>
              <a:buFont typeface="Wingdings" panose="05000000000000000000" pitchFamily="2" charset="2"/>
              <a:buChar char="§"/>
              <a:defRPr/>
            </a:pPr>
            <a:r>
              <a:rPr lang="en-US" sz="1900">
                <a:solidFill>
                  <a:srgbClr val="18189C"/>
                </a:solidFill>
                <a:cs typeface="Times New Roman" panose="02020603050405020304" pitchFamily="18" charset="0"/>
              </a:rPr>
              <a:t>Be approved for enrollment by Provider Enrollment and enter into a provider agreement with the Division of Medicaid within six (6) months of receiving an approved proposal package letter from the Office of Long Term Services &amp; Supports.</a:t>
            </a:r>
            <a:br>
              <a:rPr lang="en-US" sz="1900">
                <a:solidFill>
                  <a:srgbClr val="18189C"/>
                </a:solidFill>
                <a:cs typeface="Times New Roman" panose="02020603050405020304" pitchFamily="18" charset="0"/>
              </a:rPr>
            </a:br>
            <a:endParaRPr lang="en-US" sz="1900">
              <a:solidFill>
                <a:srgbClr val="18189C"/>
              </a:solidFill>
              <a:cs typeface="Times New Roman" panose="02020603050405020304" pitchFamily="18" charset="0"/>
            </a:endParaRPr>
          </a:p>
          <a:p>
            <a:pPr>
              <a:buFont typeface="Wingdings" panose="05000000000000000000" pitchFamily="2" charset="2"/>
              <a:buChar char="§"/>
              <a:defRPr/>
            </a:pPr>
            <a:r>
              <a:rPr lang="en-US" sz="1900">
                <a:solidFill>
                  <a:srgbClr val="18189C"/>
                </a:solidFill>
                <a:cs typeface="Times New Roman" panose="02020603050405020304" pitchFamily="18" charset="0"/>
              </a:rPr>
              <a:t>Have an advisory committee, representative of the community and beneficiary population, that meets quarterly to assure responsibility and accountability for performance and quality improvement.</a:t>
            </a:r>
          </a:p>
          <a:p>
            <a:pPr>
              <a:buFont typeface="Arial" charset="0"/>
              <a:buChar char="•"/>
              <a:defRPr/>
            </a:pPr>
            <a:endParaRPr lang="en-US">
              <a:solidFill>
                <a:srgbClr val="18189C"/>
              </a:solidFill>
              <a:latin typeface="Times New Roman" pitchFamily="18" charset="0"/>
              <a:cs typeface="Times New Roman" pitchFamily="18" charset="0"/>
            </a:endParaRPr>
          </a:p>
        </p:txBody>
      </p:sp>
      <p:sp>
        <p:nvSpPr>
          <p:cNvPr id="2" name="Slide Number Placeholder 1">
            <a:extLst>
              <a:ext uri="{FF2B5EF4-FFF2-40B4-BE49-F238E27FC236}">
                <a16:creationId xmlns:a16="http://schemas.microsoft.com/office/drawing/2014/main" id="{549BF34D-CB1B-2A82-9EA6-C50F3CBF261F}"/>
              </a:ext>
            </a:extLst>
          </p:cNvPr>
          <p:cNvSpPr>
            <a:spLocks noGrp="1"/>
          </p:cNvSpPr>
          <p:nvPr>
            <p:ph type="sldNum" sz="quarter" idx="12"/>
          </p:nvPr>
        </p:nvSpPr>
        <p:spPr/>
        <p:txBody>
          <a:bodyPr/>
          <a:lstStyle/>
          <a:p>
            <a:fld id="{3970EB7F-EE7F-4D27-B2C8-13BEAE83BC5E}" type="slidenum">
              <a:rPr lang="en-US" smtClean="0"/>
              <a:t>13</a:t>
            </a:fld>
            <a:endParaRPr lang="en-US"/>
          </a:p>
        </p:txBody>
      </p:sp>
      <p:pic>
        <p:nvPicPr>
          <p:cNvPr id="4" name="Recorded Sound">
            <a:hlinkClick r:id="" action="ppaction://media"/>
            <a:extLst>
              <a:ext uri="{FF2B5EF4-FFF2-40B4-BE49-F238E27FC236}">
                <a16:creationId xmlns:a16="http://schemas.microsoft.com/office/drawing/2014/main" id="{D74F66EB-41CD-30FD-936D-B7B71297DB1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49197" y="6111875"/>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73000">
        <p:push dir="u"/>
      </p:transition>
    </mc:Choice>
    <mc:Fallback xmlns="">
      <p:transition spd="slow" advTm="73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2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395FB9FE-B30B-87AC-3CE2-F49B0DAC4830}"/>
              </a:ext>
            </a:extLst>
          </p:cNvPr>
          <p:cNvSpPr>
            <a:spLocks noGrp="1"/>
          </p:cNvSpPr>
          <p:nvPr>
            <p:ph type="title"/>
          </p:nvPr>
        </p:nvSpPr>
        <p:spPr>
          <a:xfrm>
            <a:off x="2201269" y="136525"/>
            <a:ext cx="7973755" cy="938430"/>
          </a:xfrm>
        </p:spPr>
        <p:txBody>
          <a:bodyPr>
            <a:normAutofit fontScale="90000"/>
            <a:scene3d>
              <a:camera prst="orthographicFront"/>
              <a:lightRig rig="threePt" dir="t"/>
            </a:scene3d>
            <a:sp3d extrusionH="57150">
              <a:bevelT w="38100" h="38100"/>
            </a:sp3d>
          </a:bodyPr>
          <a:lstStyle/>
          <a:p>
            <a:r>
              <a:rPr lang="en-US" altLang="en-US" sz="3200" b="1">
                <a:solidFill>
                  <a:srgbClr val="3E3EE2"/>
                </a:solidFill>
                <a:cs typeface="Times New Roman" panose="02020603050405020304" pitchFamily="18" charset="0"/>
              </a:rPr>
              <a:t>Requirements for all E&amp;D Waiver Providers, cont.</a:t>
            </a:r>
          </a:p>
        </p:txBody>
      </p:sp>
      <p:sp>
        <p:nvSpPr>
          <p:cNvPr id="3" name="Content Placeholder 2">
            <a:extLst>
              <a:ext uri="{FF2B5EF4-FFF2-40B4-BE49-F238E27FC236}">
                <a16:creationId xmlns:a16="http://schemas.microsoft.com/office/drawing/2014/main" id="{CE494C57-2C18-B74F-EAB9-32E0216FDB8B}"/>
              </a:ext>
            </a:extLst>
          </p:cNvPr>
          <p:cNvSpPr>
            <a:spLocks noGrp="1"/>
          </p:cNvSpPr>
          <p:nvPr>
            <p:ph idx="1"/>
          </p:nvPr>
        </p:nvSpPr>
        <p:spPr>
          <a:xfrm>
            <a:off x="425301" y="1142999"/>
            <a:ext cx="11525693" cy="5578475"/>
          </a:xfrm>
        </p:spPr>
        <p:txBody>
          <a:bodyPr>
            <a:normAutofit/>
          </a:bodyPr>
          <a:lstStyle/>
          <a:p>
            <a:pPr>
              <a:spcBef>
                <a:spcPct val="0"/>
              </a:spcBef>
              <a:buFont typeface="Wingdings" panose="05000000000000000000" pitchFamily="2" charset="2"/>
              <a:buChar char="§"/>
            </a:pPr>
            <a:r>
              <a:rPr lang="en-US" sz="1900">
                <a:solidFill>
                  <a:srgbClr val="18189C"/>
                </a:solidFill>
                <a:cs typeface="Times New Roman" panose="02020603050405020304" pitchFamily="18" charset="0"/>
              </a:rPr>
              <a:t>Provide proof of financial solvency by establishing and maintaining a business line of credit to cover operational costs/expenditures for at least three (3) months at all branch locations. </a:t>
            </a:r>
          </a:p>
          <a:p>
            <a:pPr>
              <a:buFont typeface="Wingdings" panose="05000000000000000000" pitchFamily="2" charset="2"/>
              <a:buChar char="§"/>
              <a:defRPr/>
            </a:pPr>
            <a:r>
              <a:rPr lang="en-US" sz="1900">
                <a:solidFill>
                  <a:srgbClr val="18189C"/>
                </a:solidFill>
                <a:cs typeface="Times New Roman" panose="02020603050405020304" pitchFamily="18" charset="0"/>
              </a:rPr>
              <a:t>Establish an office with a physical address in the State of Mississippi that is not located in or on the grounds of a personal residence for a minimum of six (6) months prior to enrollment and maintain an approved physical office until the provider agreement is terminated.</a:t>
            </a:r>
          </a:p>
          <a:p>
            <a:pPr>
              <a:buFont typeface="Wingdings" panose="05000000000000000000" pitchFamily="2" charset="2"/>
              <a:buChar char="§"/>
              <a:defRPr/>
            </a:pPr>
            <a:r>
              <a:rPr lang="en-US" sz="1900">
                <a:solidFill>
                  <a:srgbClr val="18189C"/>
                </a:solidFill>
                <a:cs typeface="Times New Roman" panose="02020603050405020304" pitchFamily="18" charset="0"/>
              </a:rPr>
              <a:t>Successfully pass a facility inspection by the Division of Medicaid;</a:t>
            </a:r>
          </a:p>
          <a:p>
            <a:pPr>
              <a:buFont typeface="Wingdings" panose="05000000000000000000" pitchFamily="2" charset="2"/>
              <a:buChar char="§"/>
              <a:defRPr/>
            </a:pPr>
            <a:r>
              <a:rPr lang="en-US" sz="1900">
                <a:solidFill>
                  <a:srgbClr val="18189C"/>
                </a:solidFill>
                <a:cs typeface="Times New Roman" panose="02020603050405020304" pitchFamily="18" charset="0"/>
              </a:rPr>
              <a:t>Not apply for a Division of Medicaid provider number for the purpose of providing care to friends/family members.</a:t>
            </a:r>
          </a:p>
          <a:p>
            <a:pPr>
              <a:buFont typeface="Wingdings" panose="05000000000000000000" pitchFamily="2" charset="2"/>
              <a:buChar char="§"/>
              <a:defRPr/>
            </a:pPr>
            <a:r>
              <a:rPr lang="en-US" sz="1900">
                <a:solidFill>
                  <a:srgbClr val="18189C"/>
                </a:solidFill>
                <a:cs typeface="Times New Roman" panose="02020603050405020304" pitchFamily="18" charset="0"/>
              </a:rPr>
              <a:t>Maintain policy and procedure manuals compliant with all state and federal laws and regulations, including Division of Medicaid’s regulations.</a:t>
            </a:r>
          </a:p>
          <a:p>
            <a:pPr>
              <a:buFont typeface="Wingdings" panose="05000000000000000000" pitchFamily="2" charset="2"/>
              <a:buChar char="§"/>
              <a:defRPr/>
            </a:pPr>
            <a:r>
              <a:rPr lang="en-US" sz="1900">
                <a:solidFill>
                  <a:srgbClr val="18189C"/>
                </a:solidFill>
                <a:cs typeface="Times New Roman" panose="02020603050405020304" pitchFamily="18" charset="0"/>
              </a:rPr>
              <a:t>Ensure all protected health information (PHI) and personal identifiable information (PII) is stored, transported and transmitted in a manner consistent with the requirements of the Health Insurance Portability and Accountability Act of 1996 (HIPAA).</a:t>
            </a:r>
          </a:p>
        </p:txBody>
      </p:sp>
      <p:sp>
        <p:nvSpPr>
          <p:cNvPr id="2" name="Slide Number Placeholder 1">
            <a:extLst>
              <a:ext uri="{FF2B5EF4-FFF2-40B4-BE49-F238E27FC236}">
                <a16:creationId xmlns:a16="http://schemas.microsoft.com/office/drawing/2014/main" id="{549BF34D-CB1B-2A82-9EA6-C50F3CBF261F}"/>
              </a:ext>
            </a:extLst>
          </p:cNvPr>
          <p:cNvSpPr>
            <a:spLocks noGrp="1"/>
          </p:cNvSpPr>
          <p:nvPr>
            <p:ph type="sldNum" sz="quarter" idx="12"/>
          </p:nvPr>
        </p:nvSpPr>
        <p:spPr/>
        <p:txBody>
          <a:bodyPr/>
          <a:lstStyle/>
          <a:p>
            <a:fld id="{3970EB7F-EE7F-4D27-B2C8-13BEAE83BC5E}" type="slidenum">
              <a:rPr lang="en-US" smtClean="0"/>
              <a:t>14</a:t>
            </a:fld>
            <a:endParaRPr lang="en-US"/>
          </a:p>
        </p:txBody>
      </p:sp>
      <p:pic>
        <p:nvPicPr>
          <p:cNvPr id="6" name="Recorded Sound">
            <a:hlinkClick r:id="" action="ppaction://media"/>
            <a:extLst>
              <a:ext uri="{FF2B5EF4-FFF2-40B4-BE49-F238E27FC236}">
                <a16:creationId xmlns:a16="http://schemas.microsoft.com/office/drawing/2014/main" id="{4CA06A5B-71CA-FB52-0350-762B9DA6BB0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44594" y="6108743"/>
            <a:ext cx="406400" cy="406400"/>
          </a:xfrm>
          <a:prstGeom prst="rect">
            <a:avLst/>
          </a:prstGeom>
        </p:spPr>
      </p:pic>
    </p:spTree>
    <p:custDataLst>
      <p:tags r:id="rId1"/>
    </p:custDataLst>
    <p:extLst>
      <p:ext uri="{BB962C8B-B14F-4D97-AF65-F5344CB8AC3E}">
        <p14:creationId xmlns:p14="http://schemas.microsoft.com/office/powerpoint/2010/main" val="3720757946"/>
      </p:ext>
    </p:extLst>
  </p:cSld>
  <p:clrMapOvr>
    <a:masterClrMapping/>
  </p:clrMapOvr>
  <mc:AlternateContent xmlns:mc="http://schemas.openxmlformats.org/markup-compatibility/2006" xmlns:p14="http://schemas.microsoft.com/office/powerpoint/2010/main">
    <mc:Choice Requires="p14">
      <p:transition spd="slow" p14:dur="1500" advTm="46000">
        <p:push dir="u"/>
      </p:transition>
    </mc:Choice>
    <mc:Fallback xmlns="">
      <p:transition spd="slow" advTm="46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6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7F997D-6B48-AC53-8680-C3E14CFE7A8E}"/>
              </a:ext>
            </a:extLst>
          </p:cNvPr>
          <p:cNvSpPr>
            <a:spLocks noGrp="1"/>
          </p:cNvSpPr>
          <p:nvPr>
            <p:ph idx="1"/>
          </p:nvPr>
        </p:nvSpPr>
        <p:spPr>
          <a:xfrm>
            <a:off x="1981200" y="914400"/>
            <a:ext cx="8229600" cy="4800600"/>
          </a:xfrm>
        </p:spPr>
        <p:txBody>
          <a:bodyPr/>
          <a:lstStyle/>
          <a:p>
            <a:pPr marL="0" indent="0">
              <a:buNone/>
              <a:defRPr/>
            </a:pPr>
            <a:endParaRPr lang="en-US" sz="1200">
              <a:latin typeface="Times New Roman" pitchFamily="18" charset="0"/>
              <a:cs typeface="Times New Roman" pitchFamily="18" charset="0"/>
            </a:endParaRPr>
          </a:p>
          <a:p>
            <a:pPr>
              <a:buFont typeface="Arial" charset="0"/>
              <a:buChar char="•"/>
              <a:defRPr/>
            </a:pPr>
            <a:endParaRPr lang="en-US">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790B1D1D-8C47-756C-E4D8-A0200CA8C1C7}"/>
              </a:ext>
            </a:extLst>
          </p:cNvPr>
          <p:cNvSpPr/>
          <p:nvPr/>
        </p:nvSpPr>
        <p:spPr>
          <a:xfrm>
            <a:off x="350874" y="1323708"/>
            <a:ext cx="11653284" cy="4724370"/>
          </a:xfrm>
          <a:prstGeom prst="rect">
            <a:avLst/>
          </a:prstGeom>
        </p:spPr>
        <p:txBody>
          <a:bodyPr wrap="square">
            <a:spAutoFit/>
          </a:bodyPr>
          <a:lstStyle/>
          <a:p>
            <a:pPr marL="285750" indent="-285750">
              <a:spcBef>
                <a:spcPct val="0"/>
              </a:spcBef>
              <a:buFont typeface="Wingdings" panose="05000000000000000000" pitchFamily="2" charset="2"/>
              <a:buChar char="§"/>
            </a:pPr>
            <a:r>
              <a:rPr lang="en-US">
                <a:solidFill>
                  <a:srgbClr val="18189C"/>
                </a:solidFill>
                <a:cs typeface="Times New Roman" panose="02020603050405020304" pitchFamily="18" charset="0"/>
              </a:rPr>
              <a:t>Have written criteria for service provision, including procedures for dealing with emergency service requests.</a:t>
            </a:r>
          </a:p>
          <a:p>
            <a:pPr marL="285750" indent="-285750">
              <a:spcBef>
                <a:spcPct val="0"/>
              </a:spcBef>
              <a:buFont typeface="Wingdings" panose="05000000000000000000" pitchFamily="2" charset="2"/>
              <a:buChar char="§"/>
            </a:pPr>
            <a:endParaRPr lang="en-US">
              <a:solidFill>
                <a:srgbClr val="18189C"/>
              </a:solidFill>
              <a:cs typeface="Times New Roman" panose="02020603050405020304" pitchFamily="18" charset="0"/>
            </a:endParaRPr>
          </a:p>
          <a:p>
            <a:pPr marL="285750" indent="-285750">
              <a:buFont typeface="Wingdings" panose="05000000000000000000" pitchFamily="2" charset="2"/>
              <a:buChar char="§"/>
              <a:defRPr/>
            </a:pPr>
            <a:r>
              <a:rPr lang="en-US">
                <a:solidFill>
                  <a:srgbClr val="18189C"/>
                </a:solidFill>
                <a:cs typeface="Times New Roman" panose="02020603050405020304" pitchFamily="18" charset="0"/>
              </a:rPr>
              <a:t>Maintain a roster of qualified personnel necessary to provide authorized services.</a:t>
            </a:r>
          </a:p>
          <a:p>
            <a:pPr>
              <a:defRPr/>
            </a:pPr>
            <a:endParaRPr lang="en-US">
              <a:solidFill>
                <a:srgbClr val="18189C"/>
              </a:solidFill>
              <a:cs typeface="Times New Roman" panose="02020603050405020304" pitchFamily="18" charset="0"/>
            </a:endParaRPr>
          </a:p>
          <a:p>
            <a:pPr marL="285750" indent="-285750">
              <a:buFont typeface="Wingdings" panose="05000000000000000000" pitchFamily="2" charset="2"/>
              <a:buChar char="§"/>
              <a:defRPr/>
            </a:pPr>
            <a:r>
              <a:rPr lang="en-US">
                <a:solidFill>
                  <a:srgbClr val="18189C"/>
                </a:solidFill>
                <a:cs typeface="Times New Roman" panose="02020603050405020304" pitchFamily="18" charset="0"/>
              </a:rPr>
              <a:t>Have responsible personnel management including:</a:t>
            </a:r>
          </a:p>
          <a:p>
            <a:pPr marL="285750" indent="-285750">
              <a:buFont typeface="Arial" pitchFamily="34" charset="0"/>
              <a:buChar char="•"/>
              <a:defRPr/>
            </a:pPr>
            <a:endParaRPr lang="en-US" sz="600">
              <a:solidFill>
                <a:srgbClr val="18189C"/>
              </a:solidFill>
              <a:cs typeface="Times New Roman" pitchFamily="18" charset="0"/>
            </a:endParaRPr>
          </a:p>
          <a:p>
            <a:pPr marL="742950" lvl="1" indent="-285750">
              <a:buFont typeface="Wingdings" panose="05000000000000000000" pitchFamily="2" charset="2"/>
              <a:buChar char="ü"/>
              <a:defRPr/>
            </a:pPr>
            <a:r>
              <a:rPr lang="en-US">
                <a:solidFill>
                  <a:srgbClr val="18189C"/>
                </a:solidFill>
                <a:cs typeface="Times New Roman" pitchFamily="18" charset="0"/>
              </a:rPr>
              <a:t>Appropriate process used in the recruitment, selection, retention, and termination of employees;</a:t>
            </a:r>
            <a:br>
              <a:rPr lang="en-US">
                <a:solidFill>
                  <a:srgbClr val="18189C"/>
                </a:solidFill>
                <a:cs typeface="Times New Roman" pitchFamily="18" charset="0"/>
              </a:rPr>
            </a:br>
            <a:endParaRPr lang="en-US" sz="800">
              <a:solidFill>
                <a:srgbClr val="18189C"/>
              </a:solidFill>
              <a:cs typeface="Times New Roman" pitchFamily="18" charset="0"/>
            </a:endParaRPr>
          </a:p>
          <a:p>
            <a:pPr marL="742950" lvl="1" indent="-285750">
              <a:buFont typeface="Wingdings" panose="05000000000000000000" pitchFamily="2" charset="2"/>
              <a:buChar char="ü"/>
              <a:defRPr/>
            </a:pPr>
            <a:r>
              <a:rPr lang="en-US">
                <a:solidFill>
                  <a:srgbClr val="18189C"/>
                </a:solidFill>
                <a:cs typeface="Times New Roman" pitchFamily="18" charset="0"/>
              </a:rPr>
              <a:t>Written personnel policies and job descriptions, and; </a:t>
            </a:r>
            <a:br>
              <a:rPr lang="en-US">
                <a:solidFill>
                  <a:srgbClr val="18189C"/>
                </a:solidFill>
                <a:cs typeface="Times New Roman" pitchFamily="18" charset="0"/>
              </a:rPr>
            </a:br>
            <a:endParaRPr lang="en-US" sz="800">
              <a:solidFill>
                <a:srgbClr val="18189C"/>
              </a:solidFill>
              <a:cs typeface="Times New Roman" pitchFamily="18" charset="0"/>
            </a:endParaRPr>
          </a:p>
          <a:p>
            <a:pPr marL="742950" lvl="1" indent="-285750">
              <a:buFont typeface="Wingdings" panose="05000000000000000000" pitchFamily="2" charset="2"/>
              <a:buChar char="ü"/>
              <a:defRPr/>
            </a:pPr>
            <a:r>
              <a:rPr lang="en-US">
                <a:solidFill>
                  <a:srgbClr val="18189C"/>
                </a:solidFill>
                <a:cs typeface="Times New Roman" pitchFamily="18" charset="0"/>
              </a:rPr>
              <a:t>Maintenance of a current training plan as a component of the policies/procedures documenting the method for the completion of required training.  The training plan must require all employees to meet training requirements as designated by the Division of Medicaid upon hire, and annually thereafter.</a:t>
            </a:r>
          </a:p>
          <a:p>
            <a:pPr marL="628650" lvl="1" indent="-171450">
              <a:buFont typeface="Wingdings" panose="05000000000000000000" pitchFamily="2" charset="2"/>
              <a:buChar char="ü"/>
              <a:defRPr/>
            </a:pPr>
            <a:endParaRPr lang="en-US" sz="800">
              <a:solidFill>
                <a:srgbClr val="18189C"/>
              </a:solidFill>
              <a:cs typeface="Times New Roman" pitchFamily="18" charset="0"/>
            </a:endParaRPr>
          </a:p>
          <a:p>
            <a:pPr marL="742950" lvl="1" indent="-285750">
              <a:buFont typeface="Wingdings" panose="05000000000000000000" pitchFamily="2" charset="2"/>
              <a:buChar char="ü"/>
              <a:defRPr/>
            </a:pPr>
            <a:r>
              <a:rPr lang="en-US">
                <a:solidFill>
                  <a:srgbClr val="18189C"/>
                </a:solidFill>
                <a:cs typeface="Times New Roman" pitchFamily="18" charset="0"/>
              </a:rPr>
              <a:t>Maintenance of a personnel file on every employee and volunteer with the following required information including, but not limited to, credentialing documentation, training records, and performance reviews which must be made available to the Division of Medicaid upon request.</a:t>
            </a:r>
          </a:p>
          <a:p>
            <a:pPr>
              <a:defRPr/>
            </a:pPr>
            <a:r>
              <a:rPr lang="en-US">
                <a:solidFill>
                  <a:srgbClr val="18189C"/>
                </a:solidFill>
                <a:cs typeface="Times New Roman" pitchFamily="18" charset="0"/>
              </a:rPr>
              <a:t> </a:t>
            </a:r>
          </a:p>
          <a:p>
            <a:pPr marL="285750" indent="-285750">
              <a:buFont typeface="Wingdings" panose="05000000000000000000" pitchFamily="2" charset="2"/>
              <a:buChar char="§"/>
              <a:defRPr/>
            </a:pPr>
            <a:r>
              <a:rPr lang="en-US" sz="1900">
                <a:solidFill>
                  <a:srgbClr val="18189C"/>
                </a:solidFill>
                <a:cs typeface="Times New Roman" panose="02020603050405020304" pitchFamily="18" charset="0"/>
              </a:rPr>
              <a:t>Comply with all applicable federal and state regulations including, but not limited to, tax and labor laws.</a:t>
            </a:r>
          </a:p>
        </p:txBody>
      </p:sp>
      <p:sp>
        <p:nvSpPr>
          <p:cNvPr id="17412" name="Title 1">
            <a:extLst>
              <a:ext uri="{FF2B5EF4-FFF2-40B4-BE49-F238E27FC236}">
                <a16:creationId xmlns:a16="http://schemas.microsoft.com/office/drawing/2014/main" id="{807BDC2C-8849-9CFE-D734-A9117DC0CD19}"/>
              </a:ext>
            </a:extLst>
          </p:cNvPr>
          <p:cNvSpPr txBox="1">
            <a:spLocks/>
          </p:cNvSpPr>
          <p:nvPr/>
        </p:nvSpPr>
        <p:spPr bwMode="auto">
          <a:xfrm>
            <a:off x="1204586" y="215711"/>
            <a:ext cx="978282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cene3d>
              <a:camera prst="orthographicFront"/>
              <a:lightRig rig="threePt" dir="t"/>
            </a:scene3d>
            <a:sp3d extrusionH="57150">
              <a:bevelT w="38100" h="38100"/>
            </a:sp3d>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3600" b="1">
                <a:solidFill>
                  <a:srgbClr val="3E3EE2"/>
                </a:solidFill>
                <a:cs typeface="Times New Roman" panose="02020603050405020304" pitchFamily="18" charset="0"/>
              </a:rPr>
              <a:t>Requirements for all E&amp;D Waiver Providers, cont.</a:t>
            </a:r>
            <a:endParaRPr lang="en-US" altLang="en-US" sz="3600" b="1">
              <a:solidFill>
                <a:srgbClr val="3E3EE2"/>
              </a:solidFill>
              <a:latin typeface="+mj-lt"/>
              <a:cs typeface="Times New Roman" panose="02020603050405020304" pitchFamily="18" charset="0"/>
            </a:endParaRPr>
          </a:p>
        </p:txBody>
      </p:sp>
      <p:sp>
        <p:nvSpPr>
          <p:cNvPr id="2" name="Slide Number Placeholder 1">
            <a:extLst>
              <a:ext uri="{FF2B5EF4-FFF2-40B4-BE49-F238E27FC236}">
                <a16:creationId xmlns:a16="http://schemas.microsoft.com/office/drawing/2014/main" id="{83C36ECD-37CB-3188-52C4-4B589D7D71E5}"/>
              </a:ext>
            </a:extLst>
          </p:cNvPr>
          <p:cNvSpPr>
            <a:spLocks noGrp="1"/>
          </p:cNvSpPr>
          <p:nvPr>
            <p:ph type="sldNum" sz="quarter" idx="12"/>
          </p:nvPr>
        </p:nvSpPr>
        <p:spPr/>
        <p:txBody>
          <a:bodyPr/>
          <a:lstStyle/>
          <a:p>
            <a:fld id="{3970EB7F-EE7F-4D27-B2C8-13BEAE83BC5E}" type="slidenum">
              <a:rPr lang="en-US" smtClean="0"/>
              <a:t>15</a:t>
            </a:fld>
            <a:endParaRPr lang="en-US"/>
          </a:p>
        </p:txBody>
      </p:sp>
      <p:pic>
        <p:nvPicPr>
          <p:cNvPr id="4" name="Recorded Sound">
            <a:hlinkClick r:id="" action="ppaction://media"/>
            <a:extLst>
              <a:ext uri="{FF2B5EF4-FFF2-40B4-BE49-F238E27FC236}">
                <a16:creationId xmlns:a16="http://schemas.microsoft.com/office/drawing/2014/main" id="{2BB78133-38F8-A5E2-605C-FC61E84E4E9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97758" y="6190875"/>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73000">
        <p:push dir="u"/>
      </p:transition>
    </mc:Choice>
    <mc:Fallback xmlns="">
      <p:transition spd="slow" advTm="73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1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C:\Users\LMNMD\AppData\Local\Microsoft\Windows\Temporary Internet Files\Content.IE5\SKMVM7YU\WindowsLiveWriter_IdentityTrend9IdentityAnalytics_A52A_image3[1].png">
            <a:extLst>
              <a:ext uri="{FF2B5EF4-FFF2-40B4-BE49-F238E27FC236}">
                <a16:creationId xmlns:a16="http://schemas.microsoft.com/office/drawing/2014/main" id="{5EE71BBD-7126-990A-D30A-119E7F2E6C7A}"/>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4878315">
            <a:off x="3488357" y="1060272"/>
            <a:ext cx="4619640" cy="5395199"/>
          </a:xfrm>
          <a:prstGeom prst="rect">
            <a:avLst/>
          </a:prstGeom>
          <a:noFill/>
          <a:extLst>
            <a:ext uri="{909E8E84-426E-40DD-AFC4-6F175D3DCCD1}">
              <a14:hiddenFill xmlns:a14="http://schemas.microsoft.com/office/drawing/2010/main">
                <a:solidFill>
                  <a:srgbClr val="FFFFFF"/>
                </a:solidFill>
              </a14:hiddenFill>
            </a:ext>
          </a:extLst>
        </p:spPr>
      </p:pic>
      <p:sp>
        <p:nvSpPr>
          <p:cNvPr id="16387" name="Title 1">
            <a:extLst>
              <a:ext uri="{FF2B5EF4-FFF2-40B4-BE49-F238E27FC236}">
                <a16:creationId xmlns:a16="http://schemas.microsoft.com/office/drawing/2014/main" id="{0024DE90-5E04-4201-BD43-6C1F801EC430}"/>
              </a:ext>
            </a:extLst>
          </p:cNvPr>
          <p:cNvSpPr>
            <a:spLocks noGrp="1"/>
          </p:cNvSpPr>
          <p:nvPr>
            <p:ph type="ctrTitle"/>
          </p:nvPr>
        </p:nvSpPr>
        <p:spPr>
          <a:xfrm>
            <a:off x="1765975" y="259829"/>
            <a:ext cx="8660049" cy="609600"/>
          </a:xfrm>
        </p:spPr>
        <p:txBody>
          <a:bodyPr>
            <a:normAutofit fontScale="90000"/>
            <a:scene3d>
              <a:camera prst="orthographicFront"/>
              <a:lightRig rig="threePt" dir="t"/>
            </a:scene3d>
            <a:sp3d extrusionH="57150">
              <a:bevelT w="38100" h="38100"/>
            </a:sp3d>
          </a:bodyPr>
          <a:lstStyle/>
          <a:p>
            <a:r>
              <a:rPr lang="en-US" altLang="en-US" sz="3600" b="1">
                <a:solidFill>
                  <a:srgbClr val="3E3EE2"/>
                </a:solidFill>
                <a:cs typeface="Times New Roman" panose="02020603050405020304" pitchFamily="18" charset="0"/>
              </a:rPr>
              <a:t>Requirements for all E&amp;D Waiver Providers, cont.</a:t>
            </a:r>
          </a:p>
        </p:txBody>
      </p:sp>
      <p:sp>
        <p:nvSpPr>
          <p:cNvPr id="3" name="Subtitle 2">
            <a:extLst>
              <a:ext uri="{FF2B5EF4-FFF2-40B4-BE49-F238E27FC236}">
                <a16:creationId xmlns:a16="http://schemas.microsoft.com/office/drawing/2014/main" id="{C2BC8CFE-171B-2069-2871-3C8562D116CC}"/>
              </a:ext>
            </a:extLst>
          </p:cNvPr>
          <p:cNvSpPr>
            <a:spLocks noGrp="1"/>
          </p:cNvSpPr>
          <p:nvPr>
            <p:ph type="subTitle" idx="1"/>
          </p:nvPr>
        </p:nvSpPr>
        <p:spPr>
          <a:xfrm>
            <a:off x="680483" y="962024"/>
            <a:ext cx="10580415" cy="5394325"/>
          </a:xfrm>
        </p:spPr>
        <p:txBody>
          <a:bodyPr>
            <a:normAutofit fontScale="92500" lnSpcReduction="20000"/>
          </a:bodyPr>
          <a:lstStyle/>
          <a:p>
            <a:pPr marL="342900" indent="-342900" algn="l">
              <a:buFont typeface="Wingdings" panose="05000000000000000000" pitchFamily="2" charset="2"/>
              <a:buChar char="§"/>
              <a:defRPr/>
            </a:pPr>
            <a:endParaRPr lang="en-US" sz="2000">
              <a:solidFill>
                <a:srgbClr val="18189C"/>
              </a:solidFill>
              <a:cs typeface="Times New Roman" pitchFamily="18" charset="0"/>
            </a:endParaRPr>
          </a:p>
          <a:p>
            <a:pPr marL="342900" indent="-342900" algn="l">
              <a:spcBef>
                <a:spcPct val="0"/>
              </a:spcBef>
              <a:buFont typeface="Wingdings" panose="05000000000000000000" pitchFamily="2" charset="2"/>
              <a:buChar char="§"/>
            </a:pPr>
            <a:r>
              <a:rPr lang="en-US" altLang="en-US" sz="2100">
                <a:solidFill>
                  <a:srgbClr val="18189C"/>
                </a:solidFill>
                <a:cs typeface="Times New Roman" panose="02020603050405020304" pitchFamily="18" charset="0"/>
              </a:rPr>
              <a:t>Conduct a national criminal background check with fingerprints on all employees and volunteers prior to employment and every two (2) years thereafter, and maintain the record in the employee’s personnel file. This must include a state and federal (FBI) check.</a:t>
            </a:r>
          </a:p>
          <a:p>
            <a:pPr algn="l">
              <a:spcBef>
                <a:spcPct val="0"/>
              </a:spcBef>
            </a:pPr>
            <a:br>
              <a:rPr lang="en-US" altLang="en-US" sz="2100">
                <a:solidFill>
                  <a:srgbClr val="18189C"/>
                </a:solidFill>
                <a:cs typeface="Times New Roman" panose="02020603050405020304" pitchFamily="18" charset="0"/>
              </a:rPr>
            </a:br>
            <a:endParaRPr lang="en-US" altLang="en-US" sz="2100">
              <a:solidFill>
                <a:srgbClr val="18189C"/>
              </a:solidFill>
              <a:cs typeface="Times New Roman" panose="02020603050405020304" pitchFamily="18" charset="0"/>
            </a:endParaRPr>
          </a:p>
          <a:p>
            <a:pPr marL="342900" indent="-342900" algn="l">
              <a:spcBef>
                <a:spcPct val="0"/>
              </a:spcBef>
              <a:buFont typeface="Wingdings" panose="05000000000000000000" pitchFamily="2" charset="2"/>
              <a:buChar char="§"/>
            </a:pPr>
            <a:r>
              <a:rPr lang="en-US" altLang="en-US" sz="2100">
                <a:solidFill>
                  <a:srgbClr val="18189C"/>
                </a:solidFill>
                <a:cs typeface="Times New Roman" panose="02020603050405020304" pitchFamily="18" charset="0"/>
              </a:rPr>
              <a:t>Conduct abuse registry checks, prior to employment and monthly thereafter, to ensure employees or volunteers are not listed on the Mississippi Nurse Aide Abuse Registry (NAAR) or listed on the Office of Inspector General’s (OIG) Exclusion Database and maintain the record in the employee’s personnel file.  </a:t>
            </a:r>
          </a:p>
          <a:p>
            <a:pPr marL="342900" indent="-342900" algn="l">
              <a:spcBef>
                <a:spcPct val="0"/>
              </a:spcBef>
              <a:buFont typeface="Wingdings" panose="05000000000000000000" pitchFamily="2" charset="2"/>
              <a:buChar char="§"/>
              <a:defRPr/>
            </a:pPr>
            <a:endParaRPr lang="en-US" sz="2100">
              <a:solidFill>
                <a:srgbClr val="18189C"/>
              </a:solidFill>
              <a:cs typeface="Times New Roman" panose="02020603050405020304" pitchFamily="18" charset="0"/>
            </a:endParaRPr>
          </a:p>
          <a:p>
            <a:pPr marL="342900" indent="-342900" algn="l">
              <a:spcBef>
                <a:spcPct val="0"/>
              </a:spcBef>
              <a:buFont typeface="Wingdings" panose="05000000000000000000" pitchFamily="2" charset="2"/>
              <a:buChar char="§"/>
              <a:defRPr/>
            </a:pPr>
            <a:r>
              <a:rPr lang="en-US" sz="2100">
                <a:solidFill>
                  <a:srgbClr val="18189C"/>
                </a:solidFill>
                <a:cs typeface="Times New Roman" panose="02020603050405020304" pitchFamily="18" charset="0"/>
              </a:rPr>
              <a:t>Not have been, or employ individuals or volunteers who have been, convicted of or pleaded guilty or nolo contendere to a felony of possession or sale of drugs, murder, manslaughter, armed robbery, rape, sexual battery, any sex offense listed in Miss. Code Ann. §  45-33-23(f) , child abuse, arson, grand larceny, burglary, gratification of lust, aggravated assault, or felonious abuse and/or battery of a vulnerable adult, or that any such conviction or plea was reversed on appeal or a pardon was granted for the conviction or plea.</a:t>
            </a:r>
          </a:p>
          <a:p>
            <a:pPr marL="342900" indent="-342900" algn="l">
              <a:spcBef>
                <a:spcPct val="0"/>
              </a:spcBef>
              <a:buFont typeface="Wingdings" panose="05000000000000000000" pitchFamily="2" charset="2"/>
              <a:buChar char="§"/>
              <a:defRPr/>
            </a:pPr>
            <a:endParaRPr lang="en-US" sz="2100">
              <a:solidFill>
                <a:srgbClr val="18189C"/>
              </a:solidFill>
              <a:cs typeface="Times New Roman" panose="02020603050405020304" pitchFamily="18" charset="0"/>
            </a:endParaRPr>
          </a:p>
          <a:p>
            <a:pPr marL="342900" indent="-342900" algn="l">
              <a:spcBef>
                <a:spcPct val="0"/>
              </a:spcBef>
              <a:buFont typeface="Wingdings" panose="05000000000000000000" pitchFamily="2" charset="2"/>
              <a:buChar char="§"/>
              <a:defRPr/>
            </a:pPr>
            <a:r>
              <a:rPr lang="en-US" sz="2100">
                <a:solidFill>
                  <a:srgbClr val="18189C"/>
                </a:solidFill>
                <a:cs typeface="Times New Roman" panose="02020603050405020304" pitchFamily="18" charset="0"/>
              </a:rPr>
              <a:t>At the time of enrollment, not be owned or operated by any individual, organization, or entity currently under investigation by the Division of Medicaid Office of Program Integrity, the Medicaid Fraud Control Unit, or any other government entity. Additionally, the provider must not have been found in violation of the Miss. Admin. Code or the Medicaid Provider Agreement in the eighteen (18) months leading up to their enrollment.</a:t>
            </a:r>
          </a:p>
        </p:txBody>
      </p:sp>
      <p:sp>
        <p:nvSpPr>
          <p:cNvPr id="2" name="Slide Number Placeholder 1">
            <a:extLst>
              <a:ext uri="{FF2B5EF4-FFF2-40B4-BE49-F238E27FC236}">
                <a16:creationId xmlns:a16="http://schemas.microsoft.com/office/drawing/2014/main" id="{3B1CD9F0-AB92-F3D9-121E-C7AA7D96036F}"/>
              </a:ext>
            </a:extLst>
          </p:cNvPr>
          <p:cNvSpPr>
            <a:spLocks noGrp="1"/>
          </p:cNvSpPr>
          <p:nvPr>
            <p:ph type="sldNum" sz="quarter" idx="12"/>
          </p:nvPr>
        </p:nvSpPr>
        <p:spPr/>
        <p:txBody>
          <a:bodyPr/>
          <a:lstStyle/>
          <a:p>
            <a:fld id="{3970EB7F-EE7F-4D27-B2C8-13BEAE83BC5E}" type="slidenum">
              <a:rPr lang="en-US" smtClean="0"/>
              <a:t>16</a:t>
            </a:fld>
            <a:endParaRPr lang="en-US"/>
          </a:p>
        </p:txBody>
      </p:sp>
      <p:pic>
        <p:nvPicPr>
          <p:cNvPr id="4" name="Recorded Sound">
            <a:hlinkClick r:id="" action="ppaction://media"/>
            <a:extLst>
              <a:ext uri="{FF2B5EF4-FFF2-40B4-BE49-F238E27FC236}">
                <a16:creationId xmlns:a16="http://schemas.microsoft.com/office/drawing/2014/main" id="{746062F7-3CBC-29AD-2B44-DBC133AD9B6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11517" y="6245744"/>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50000">
        <p:push dir="u"/>
      </p:transition>
    </mc:Choice>
    <mc:Fallback xmlns="">
      <p:transition spd="slow" advTm="50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319CEE0F-1690-E5C8-0FF7-6354B184323D}"/>
              </a:ext>
            </a:extLst>
          </p:cNvPr>
          <p:cNvSpPr>
            <a:spLocks noGrp="1"/>
          </p:cNvSpPr>
          <p:nvPr>
            <p:ph type="title"/>
          </p:nvPr>
        </p:nvSpPr>
        <p:spPr>
          <a:xfrm>
            <a:off x="2654263" y="333375"/>
            <a:ext cx="6883473" cy="1143000"/>
          </a:xfrm>
        </p:spPr>
        <p:txBody>
          <a:bodyPr>
            <a:scene3d>
              <a:camera prst="orthographicFront"/>
              <a:lightRig rig="threePt" dir="t"/>
            </a:scene3d>
            <a:sp3d extrusionH="57150">
              <a:bevelT w="38100" h="38100"/>
            </a:sp3d>
          </a:bodyPr>
          <a:lstStyle/>
          <a:p>
            <a:r>
              <a:rPr lang="en-US" altLang="en-US" sz="3200" b="1">
                <a:solidFill>
                  <a:srgbClr val="3E3EE2"/>
                </a:solidFill>
                <a:cs typeface="Times New Roman" panose="02020603050405020304" pitchFamily="18" charset="0"/>
              </a:rPr>
              <a:t>A few tips for submitting your proposal</a:t>
            </a:r>
          </a:p>
        </p:txBody>
      </p:sp>
      <p:sp>
        <p:nvSpPr>
          <p:cNvPr id="11267" name="Content Placeholder 2">
            <a:extLst>
              <a:ext uri="{FF2B5EF4-FFF2-40B4-BE49-F238E27FC236}">
                <a16:creationId xmlns:a16="http://schemas.microsoft.com/office/drawing/2014/main" id="{8FB1AC35-0F14-024C-0577-FED6876A850B}"/>
              </a:ext>
            </a:extLst>
          </p:cNvPr>
          <p:cNvSpPr>
            <a:spLocks noGrp="1"/>
          </p:cNvSpPr>
          <p:nvPr>
            <p:ph idx="1"/>
          </p:nvPr>
        </p:nvSpPr>
        <p:spPr>
          <a:xfrm>
            <a:off x="317205" y="1858589"/>
            <a:ext cx="11557590" cy="3295650"/>
          </a:xfrm>
          <a:effectLst>
            <a:glow rad="101600">
              <a:srgbClr val="3E3EE2">
                <a:alpha val="60000"/>
              </a:srgbClr>
            </a:glow>
          </a:effectLst>
        </p:spPr>
        <p:style>
          <a:lnRef idx="2">
            <a:schemeClr val="accent4"/>
          </a:lnRef>
          <a:fillRef idx="1">
            <a:schemeClr val="lt1"/>
          </a:fillRef>
          <a:effectRef idx="0">
            <a:schemeClr val="accent4"/>
          </a:effectRef>
          <a:fontRef idx="minor">
            <a:schemeClr val="dk1"/>
          </a:fontRef>
        </p:style>
        <p:txBody>
          <a:bodyPr/>
          <a:lstStyle/>
          <a:p>
            <a:pPr>
              <a:buFont typeface="Wingdings" panose="05000000000000000000" pitchFamily="2" charset="2"/>
              <a:buChar char="§"/>
            </a:pPr>
            <a:r>
              <a:rPr lang="en-US" altLang="en-US" sz="1800">
                <a:solidFill>
                  <a:srgbClr val="18189C"/>
                </a:solidFill>
                <a:cs typeface="Times New Roman" panose="02020603050405020304" pitchFamily="18" charset="0"/>
              </a:rPr>
              <a:t>Read over the entire proposal carefully before you begin!  If you forget to attach required documents or accurately complete necessary fields, your proposal will be denied, and you will have to start over. The proposal form cannot be saved and restarted.</a:t>
            </a:r>
            <a:br>
              <a:rPr lang="en-US" altLang="en-US" sz="1800">
                <a:solidFill>
                  <a:srgbClr val="18189C"/>
                </a:solidFill>
                <a:cs typeface="Times New Roman" panose="02020603050405020304" pitchFamily="18" charset="0"/>
              </a:rPr>
            </a:br>
            <a:endParaRPr lang="en-US" altLang="en-US" sz="800">
              <a:solidFill>
                <a:srgbClr val="18189C"/>
              </a:solidFill>
              <a:cs typeface="Times New Roman" panose="02020603050405020304" pitchFamily="18" charset="0"/>
            </a:endParaRPr>
          </a:p>
          <a:p>
            <a:pPr>
              <a:buFont typeface="Wingdings" panose="05000000000000000000" pitchFamily="2" charset="2"/>
              <a:buChar char="§"/>
            </a:pPr>
            <a:r>
              <a:rPr lang="en-US" altLang="en-US" sz="1800">
                <a:solidFill>
                  <a:srgbClr val="18189C"/>
                </a:solidFill>
                <a:cs typeface="Times New Roman" panose="02020603050405020304" pitchFamily="18" charset="0"/>
              </a:rPr>
              <a:t>Once submitted, your proposal is automatically logged into the queue for review. </a:t>
            </a:r>
            <a:br>
              <a:rPr lang="en-US" altLang="en-US" sz="1800">
                <a:solidFill>
                  <a:srgbClr val="18189C"/>
                </a:solidFill>
                <a:cs typeface="Times New Roman" panose="02020603050405020304" pitchFamily="18" charset="0"/>
              </a:rPr>
            </a:br>
            <a:endParaRPr lang="en-US" altLang="en-US" sz="1800">
              <a:solidFill>
                <a:srgbClr val="18189C"/>
              </a:solidFill>
              <a:cs typeface="Times New Roman" panose="02020603050405020304" pitchFamily="18" charset="0"/>
            </a:endParaRPr>
          </a:p>
          <a:p>
            <a:pPr>
              <a:buFont typeface="Wingdings" panose="05000000000000000000" pitchFamily="2" charset="2"/>
              <a:buChar char="§"/>
            </a:pPr>
            <a:r>
              <a:rPr lang="en-US" altLang="en-US" sz="1800">
                <a:solidFill>
                  <a:srgbClr val="18189C"/>
                </a:solidFill>
                <a:cs typeface="Times New Roman" panose="02020603050405020304" pitchFamily="18" charset="0"/>
              </a:rPr>
              <a:t>You will receive an email requesting additional attachments. Be sure to respond to that email with the remainder of the required attachments. </a:t>
            </a:r>
            <a:br>
              <a:rPr lang="en-US" altLang="en-US" sz="1800">
                <a:solidFill>
                  <a:srgbClr val="18189C"/>
                </a:solidFill>
                <a:cs typeface="Times New Roman" panose="02020603050405020304" pitchFamily="18" charset="0"/>
              </a:rPr>
            </a:br>
            <a:endParaRPr lang="en-US" altLang="en-US" sz="800">
              <a:solidFill>
                <a:srgbClr val="18189C"/>
              </a:solidFill>
              <a:cs typeface="Times New Roman" panose="02020603050405020304" pitchFamily="18" charset="0"/>
            </a:endParaRPr>
          </a:p>
          <a:p>
            <a:pPr>
              <a:buFont typeface="Wingdings" panose="05000000000000000000" pitchFamily="2" charset="2"/>
              <a:buChar char="§"/>
            </a:pPr>
            <a:r>
              <a:rPr lang="en-US" altLang="en-US" sz="1800">
                <a:solidFill>
                  <a:srgbClr val="18189C"/>
                </a:solidFill>
                <a:cs typeface="Times New Roman" panose="02020603050405020304" pitchFamily="18" charset="0"/>
              </a:rPr>
              <a:t>Your proposal will be reviewed in the order received.  If the reviewer has any questions, we will contact you.  If you have questions, please compile and email them to</a:t>
            </a:r>
            <a:r>
              <a:rPr lang="en-US" altLang="en-US" sz="1800" b="1">
                <a:solidFill>
                  <a:srgbClr val="18189C"/>
                </a:solidFill>
                <a:cs typeface="Times New Roman" panose="02020603050405020304" pitchFamily="18" charset="0"/>
              </a:rPr>
              <a:t> </a:t>
            </a:r>
            <a:r>
              <a:rPr lang="en-US" altLang="en-US" sz="1800" b="1">
                <a:solidFill>
                  <a:srgbClr val="3366FF"/>
                </a:solidFill>
                <a:cs typeface="Times New Roman" panose="02020603050405020304" pitchFamily="18" charset="0"/>
                <a:hlinkClick r:id="rId6">
                  <a:extLst>
                    <a:ext uri="{A12FA001-AC4F-418D-AE19-62706E023703}">
                      <ahyp:hlinkClr xmlns:ahyp="http://schemas.microsoft.com/office/drawing/2018/hyperlinkcolor" val="tx"/>
                    </a:ext>
                  </a:extLst>
                </a:hlinkClick>
              </a:rPr>
              <a:t>HCBSProviders@medicaid.ms.gov</a:t>
            </a:r>
            <a:r>
              <a:rPr lang="en-US" altLang="en-US" sz="1800" b="1">
                <a:solidFill>
                  <a:srgbClr val="3366FF"/>
                </a:solidFill>
                <a:cs typeface="Times New Roman" panose="02020603050405020304" pitchFamily="18" charset="0"/>
              </a:rPr>
              <a:t> </a:t>
            </a:r>
            <a:r>
              <a:rPr lang="en-US" altLang="en-US" sz="1800">
                <a:solidFill>
                  <a:srgbClr val="18189C"/>
                </a:solidFill>
                <a:cs typeface="Times New Roman" panose="02020603050405020304" pitchFamily="18" charset="0"/>
              </a:rPr>
              <a:t>so we can address them.</a:t>
            </a:r>
          </a:p>
        </p:txBody>
      </p:sp>
      <p:pic>
        <p:nvPicPr>
          <p:cNvPr id="3" name="Graphic 2" descr="Bell with solid fill">
            <a:extLst>
              <a:ext uri="{FF2B5EF4-FFF2-40B4-BE49-F238E27FC236}">
                <a16:creationId xmlns:a16="http://schemas.microsoft.com/office/drawing/2014/main" id="{1C6F4651-7E80-D62A-9268-911648DC758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638799" y="5536453"/>
            <a:ext cx="914400" cy="914400"/>
          </a:xfrm>
          <a:prstGeom prst="rect">
            <a:avLst/>
          </a:prstGeom>
        </p:spPr>
      </p:pic>
      <p:sp>
        <p:nvSpPr>
          <p:cNvPr id="2" name="Slide Number Placeholder 1">
            <a:extLst>
              <a:ext uri="{FF2B5EF4-FFF2-40B4-BE49-F238E27FC236}">
                <a16:creationId xmlns:a16="http://schemas.microsoft.com/office/drawing/2014/main" id="{FD7F21DC-A99F-608A-15F5-2761DD784643}"/>
              </a:ext>
            </a:extLst>
          </p:cNvPr>
          <p:cNvSpPr>
            <a:spLocks noGrp="1"/>
          </p:cNvSpPr>
          <p:nvPr>
            <p:ph type="sldNum" sz="quarter" idx="12"/>
          </p:nvPr>
        </p:nvSpPr>
        <p:spPr/>
        <p:txBody>
          <a:bodyPr/>
          <a:lstStyle/>
          <a:p>
            <a:fld id="{3970EB7F-EE7F-4D27-B2C8-13BEAE83BC5E}" type="slidenum">
              <a:rPr lang="en-US" smtClean="0"/>
              <a:t>17</a:t>
            </a:fld>
            <a:endParaRPr lang="en-US"/>
          </a:p>
        </p:txBody>
      </p:sp>
      <p:pic>
        <p:nvPicPr>
          <p:cNvPr id="4" name="Recorded Sound">
            <a:hlinkClick r:id="" action="ppaction://media"/>
            <a:extLst>
              <a:ext uri="{FF2B5EF4-FFF2-40B4-BE49-F238E27FC236}">
                <a16:creationId xmlns:a16="http://schemas.microsoft.com/office/drawing/2014/main" id="{464ABFC4-349E-7A05-3277-8253E29E4E7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9272" y="6315075"/>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07000">
        <p:push dir="u"/>
      </p:transition>
    </mc:Choice>
    <mc:Fallback xmlns="">
      <p:transition spd="slow" advTm="107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11267">
                                            <p:bg/>
                                          </p:spTgt>
                                        </p:tgtEl>
                                        <p:attrNameLst>
                                          <p:attrName>style.visibility</p:attrName>
                                        </p:attrNameLst>
                                      </p:cBhvr>
                                      <p:to>
                                        <p:strVal val="visible"/>
                                      </p:to>
                                    </p:set>
                                    <p:anim calcmode="lin" valueType="num">
                                      <p:cBhvr>
                                        <p:cTn id="7" dur="1000" fill="hold"/>
                                        <p:tgtEl>
                                          <p:spTgt spid="11267">
                                            <p:bg/>
                                          </p:spTgt>
                                        </p:tgtEl>
                                        <p:attrNameLst>
                                          <p:attrName>ppt_w</p:attrName>
                                        </p:attrNameLst>
                                      </p:cBhvr>
                                      <p:tavLst>
                                        <p:tav tm="0">
                                          <p:val>
                                            <p:fltVal val="0"/>
                                          </p:val>
                                        </p:tav>
                                        <p:tav tm="100000">
                                          <p:val>
                                            <p:strVal val="#ppt_w"/>
                                          </p:val>
                                        </p:tav>
                                      </p:tavLst>
                                    </p:anim>
                                    <p:anim calcmode="lin" valueType="num">
                                      <p:cBhvr>
                                        <p:cTn id="8" dur="1000" fill="hold"/>
                                        <p:tgtEl>
                                          <p:spTgt spid="11267">
                                            <p:bg/>
                                          </p:spTgt>
                                        </p:tgtEl>
                                        <p:attrNameLst>
                                          <p:attrName>ppt_h</p:attrName>
                                        </p:attrNameLst>
                                      </p:cBhvr>
                                      <p:tavLst>
                                        <p:tav tm="0">
                                          <p:val>
                                            <p:fltVal val="0"/>
                                          </p:val>
                                        </p:tav>
                                        <p:tav tm="100000">
                                          <p:val>
                                            <p:strVal val="#ppt_h"/>
                                          </p:val>
                                        </p:tav>
                                      </p:tavLst>
                                    </p:anim>
                                    <p:animEffect transition="in" filter="fade">
                                      <p:cBhvr>
                                        <p:cTn id="9" dur="1000"/>
                                        <p:tgtEl>
                                          <p:spTgt spid="11267">
                                            <p:bg/>
                                          </p:spTgt>
                                        </p:tgtEl>
                                      </p:cBhvr>
                                    </p:animEffect>
                                  </p:childTnLst>
                                </p:cTn>
                              </p:par>
                            </p:childTnLst>
                          </p:cTn>
                        </p:par>
                        <p:par>
                          <p:cTn id="10" fill="hold">
                            <p:stCondLst>
                              <p:cond delay="1000"/>
                            </p:stCondLst>
                            <p:childTnLst>
                              <p:par>
                                <p:cTn id="11" presetID="53" presetClass="entr" presetSubtype="16" fill="hold" grpId="1" nodeType="afterEffect">
                                  <p:stCondLst>
                                    <p:cond delay="0"/>
                                  </p:stCondLst>
                                  <p:childTnLst>
                                    <p:set>
                                      <p:cBhvr>
                                        <p:cTn id="12" dur="1" fill="hold">
                                          <p:stCondLst>
                                            <p:cond delay="0"/>
                                          </p:stCondLst>
                                        </p:cTn>
                                        <p:tgtEl>
                                          <p:spTgt spid="11267">
                                            <p:txEl>
                                              <p:pRg st="0" end="0"/>
                                            </p:txEl>
                                          </p:spTgt>
                                        </p:tgtEl>
                                        <p:attrNameLst>
                                          <p:attrName>style.visibility</p:attrName>
                                        </p:attrNameLst>
                                      </p:cBhvr>
                                      <p:to>
                                        <p:strVal val="visible"/>
                                      </p:to>
                                    </p:set>
                                    <p:anim calcmode="lin" valueType="num">
                                      <p:cBhvr>
                                        <p:cTn id="13" dur="10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1267">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11267">
                                            <p:txEl>
                                              <p:pRg st="0" end="0"/>
                                            </p:txEl>
                                          </p:spTgt>
                                        </p:tgtEl>
                                      </p:cBhvr>
                                    </p:animEffect>
                                  </p:childTnLst>
                                </p:cTn>
                              </p:par>
                            </p:childTnLst>
                          </p:cTn>
                        </p:par>
                        <p:par>
                          <p:cTn id="16" fill="hold">
                            <p:stCondLst>
                              <p:cond delay="2000"/>
                            </p:stCondLst>
                            <p:childTnLst>
                              <p:par>
                                <p:cTn id="17" presetID="53" presetClass="entr" presetSubtype="16" fill="hold" grpId="1" nodeType="after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anim calcmode="lin" valueType="num">
                                      <p:cBhvr>
                                        <p:cTn id="19" dur="10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11267">
                                            <p:txEl>
                                              <p:pRg st="1" end="1"/>
                                            </p:txEl>
                                          </p:spTgt>
                                        </p:tgtEl>
                                        <p:attrNameLst>
                                          <p:attrName>ppt_h</p:attrName>
                                        </p:attrNameLst>
                                      </p:cBhvr>
                                      <p:tavLst>
                                        <p:tav tm="0">
                                          <p:val>
                                            <p:fltVal val="0"/>
                                          </p:val>
                                        </p:tav>
                                        <p:tav tm="100000">
                                          <p:val>
                                            <p:strVal val="#ppt_h"/>
                                          </p:val>
                                        </p:tav>
                                      </p:tavLst>
                                    </p:anim>
                                    <p:animEffect transition="in" filter="fade">
                                      <p:cBhvr>
                                        <p:cTn id="21" dur="1000"/>
                                        <p:tgtEl>
                                          <p:spTgt spid="11267">
                                            <p:txEl>
                                              <p:pRg st="1" end="1"/>
                                            </p:txEl>
                                          </p:spTgt>
                                        </p:tgtEl>
                                      </p:cBhvr>
                                    </p:animEffect>
                                  </p:childTnLst>
                                </p:cTn>
                              </p:par>
                            </p:childTnLst>
                          </p:cTn>
                        </p:par>
                        <p:par>
                          <p:cTn id="22" fill="hold">
                            <p:stCondLst>
                              <p:cond delay="3000"/>
                            </p:stCondLst>
                            <p:childTnLst>
                              <p:par>
                                <p:cTn id="23" presetID="53" presetClass="entr" presetSubtype="16" fill="hold" grpId="1" nodeType="afterEffect">
                                  <p:stCondLst>
                                    <p:cond delay="0"/>
                                  </p:stCondLst>
                                  <p:childTnLst>
                                    <p:set>
                                      <p:cBhvr>
                                        <p:cTn id="24" dur="1" fill="hold">
                                          <p:stCondLst>
                                            <p:cond delay="0"/>
                                          </p:stCondLst>
                                        </p:cTn>
                                        <p:tgtEl>
                                          <p:spTgt spid="11267">
                                            <p:txEl>
                                              <p:pRg st="2" end="2"/>
                                            </p:txEl>
                                          </p:spTgt>
                                        </p:tgtEl>
                                        <p:attrNameLst>
                                          <p:attrName>style.visibility</p:attrName>
                                        </p:attrNameLst>
                                      </p:cBhvr>
                                      <p:to>
                                        <p:strVal val="visible"/>
                                      </p:to>
                                    </p:set>
                                    <p:anim calcmode="lin" valueType="num">
                                      <p:cBhvr>
                                        <p:cTn id="25" dur="10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11267">
                                            <p:txEl>
                                              <p:pRg st="2" end="2"/>
                                            </p:txEl>
                                          </p:spTgt>
                                        </p:tgtEl>
                                        <p:attrNameLst>
                                          <p:attrName>ppt_h</p:attrName>
                                        </p:attrNameLst>
                                      </p:cBhvr>
                                      <p:tavLst>
                                        <p:tav tm="0">
                                          <p:val>
                                            <p:fltVal val="0"/>
                                          </p:val>
                                        </p:tav>
                                        <p:tav tm="100000">
                                          <p:val>
                                            <p:strVal val="#ppt_h"/>
                                          </p:val>
                                        </p:tav>
                                      </p:tavLst>
                                    </p:anim>
                                    <p:animEffect transition="in" filter="fade">
                                      <p:cBhvr>
                                        <p:cTn id="27" dur="1000"/>
                                        <p:tgtEl>
                                          <p:spTgt spid="11267">
                                            <p:txEl>
                                              <p:pRg st="2" end="2"/>
                                            </p:txEl>
                                          </p:spTgt>
                                        </p:tgtEl>
                                      </p:cBhvr>
                                    </p:animEffect>
                                  </p:childTnLst>
                                </p:cTn>
                              </p:par>
                            </p:childTnLst>
                          </p:cTn>
                        </p:par>
                        <p:par>
                          <p:cTn id="28" fill="hold">
                            <p:stCondLst>
                              <p:cond delay="4000"/>
                            </p:stCondLst>
                            <p:childTnLst>
                              <p:par>
                                <p:cTn id="29" presetID="53" presetClass="entr" presetSubtype="16" fill="hold" grpId="1" nodeType="afterEffect">
                                  <p:stCondLst>
                                    <p:cond delay="0"/>
                                  </p:stCondLst>
                                  <p:childTnLst>
                                    <p:set>
                                      <p:cBhvr>
                                        <p:cTn id="30" dur="1" fill="hold">
                                          <p:stCondLst>
                                            <p:cond delay="0"/>
                                          </p:stCondLst>
                                        </p:cTn>
                                        <p:tgtEl>
                                          <p:spTgt spid="11267">
                                            <p:txEl>
                                              <p:pRg st="3" end="3"/>
                                            </p:txEl>
                                          </p:spTgt>
                                        </p:tgtEl>
                                        <p:attrNameLst>
                                          <p:attrName>style.visibility</p:attrName>
                                        </p:attrNameLst>
                                      </p:cBhvr>
                                      <p:to>
                                        <p:strVal val="visible"/>
                                      </p:to>
                                    </p:set>
                                    <p:anim calcmode="lin" valueType="num">
                                      <p:cBhvr>
                                        <p:cTn id="31" dur="10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267">
                                            <p:txEl>
                                              <p:pRg st="3" end="3"/>
                                            </p:txEl>
                                          </p:spTgt>
                                        </p:tgtEl>
                                        <p:attrNameLst>
                                          <p:attrName>ppt_h</p:attrName>
                                        </p:attrNameLst>
                                      </p:cBhvr>
                                      <p:tavLst>
                                        <p:tav tm="0">
                                          <p:val>
                                            <p:fltVal val="0"/>
                                          </p:val>
                                        </p:tav>
                                        <p:tav tm="100000">
                                          <p:val>
                                            <p:strVal val="#ppt_h"/>
                                          </p:val>
                                        </p:tav>
                                      </p:tavLst>
                                    </p:anim>
                                    <p:animEffect transition="in" filter="fade">
                                      <p:cBhvr>
                                        <p:cTn id="33" dur="1000"/>
                                        <p:tgtEl>
                                          <p:spTgt spid="11267">
                                            <p:txEl>
                                              <p:pRg st="3" end="3"/>
                                            </p:txEl>
                                          </p:spTgt>
                                        </p:tgtEl>
                                      </p:cBhvr>
                                    </p:animEffect>
                                  </p:childTnLst>
                                </p:cTn>
                              </p:par>
                              <p:par>
                                <p:cTn id="34" presetID="1" presetClass="mediacall" presetSubtype="0" fill="hold" nodeType="withEffect">
                                  <p:stCondLst>
                                    <p:cond delay="0"/>
                                  </p:stCondLst>
                                  <p:childTnLst>
                                    <p:cmd type="call" cmd="playFrom(0.0)">
                                      <p:cBhvr>
                                        <p:cTn id="35" dur="105396" fill="hold"/>
                                        <p:tgtEl>
                                          <p:spTgt spid="4"/>
                                        </p:tgtEl>
                                      </p:cBhvr>
                                    </p:cmd>
                                  </p:childTnLst>
                                </p:cTn>
                              </p:par>
                              <p:par>
                                <p:cTn id="36" presetID="32" presetClass="emph" presetSubtype="0" fill="hold" nodeType="withEffect">
                                  <p:stCondLst>
                                    <p:cond delay="0"/>
                                  </p:stCondLst>
                                  <p:childTnLst>
                                    <p:animRot by="120000">
                                      <p:cBhvr>
                                        <p:cTn id="37" dur="75" fill="hold">
                                          <p:stCondLst>
                                            <p:cond delay="0"/>
                                          </p:stCondLst>
                                        </p:cTn>
                                        <p:tgtEl>
                                          <p:spTgt spid="3"/>
                                        </p:tgtEl>
                                        <p:attrNameLst>
                                          <p:attrName>r</p:attrName>
                                        </p:attrNameLst>
                                      </p:cBhvr>
                                    </p:animRot>
                                    <p:animRot by="-240000">
                                      <p:cBhvr>
                                        <p:cTn id="38" dur="150" fill="hold">
                                          <p:stCondLst>
                                            <p:cond delay="150"/>
                                          </p:stCondLst>
                                        </p:cTn>
                                        <p:tgtEl>
                                          <p:spTgt spid="3"/>
                                        </p:tgtEl>
                                        <p:attrNameLst>
                                          <p:attrName>r</p:attrName>
                                        </p:attrNameLst>
                                      </p:cBhvr>
                                    </p:animRot>
                                    <p:animRot by="240000">
                                      <p:cBhvr>
                                        <p:cTn id="39" dur="150" fill="hold">
                                          <p:stCondLst>
                                            <p:cond delay="300"/>
                                          </p:stCondLst>
                                        </p:cTn>
                                        <p:tgtEl>
                                          <p:spTgt spid="3"/>
                                        </p:tgtEl>
                                        <p:attrNameLst>
                                          <p:attrName>r</p:attrName>
                                        </p:attrNameLst>
                                      </p:cBhvr>
                                    </p:animRot>
                                    <p:animRot by="-240000">
                                      <p:cBhvr>
                                        <p:cTn id="40" dur="150" fill="hold">
                                          <p:stCondLst>
                                            <p:cond delay="450"/>
                                          </p:stCondLst>
                                        </p:cTn>
                                        <p:tgtEl>
                                          <p:spTgt spid="3"/>
                                        </p:tgtEl>
                                        <p:attrNameLst>
                                          <p:attrName>r</p:attrName>
                                        </p:attrNameLst>
                                      </p:cBhvr>
                                    </p:animRot>
                                    <p:animRot by="120000">
                                      <p:cBhvr>
                                        <p:cTn id="41" dur="150" fill="hold">
                                          <p:stCondLst>
                                            <p:cond delay="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4"/>
                </p:tgtEl>
              </p:cMediaNode>
            </p:audio>
          </p:childTnLst>
        </p:cTn>
      </p:par>
    </p:tnLst>
    <p:bldLst>
      <p:bldP spid="11267" grpId="0" build="p"/>
      <p:bldP spid="11267" grpI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B42A5-E639-F40A-4535-155D9EAD3D88}"/>
              </a:ext>
            </a:extLst>
          </p:cNvPr>
          <p:cNvSpPr>
            <a:spLocks noGrp="1"/>
          </p:cNvSpPr>
          <p:nvPr>
            <p:ph type="title"/>
          </p:nvPr>
        </p:nvSpPr>
        <p:spPr>
          <a:xfrm>
            <a:off x="3391785" y="0"/>
            <a:ext cx="5408428" cy="1143000"/>
          </a:xfrm>
        </p:spPr>
        <p:txBody>
          <a:bodyPr>
            <a:normAutofit fontScale="90000"/>
            <a:scene3d>
              <a:camera prst="orthographicFront"/>
              <a:lightRig rig="threePt" dir="t"/>
            </a:scene3d>
            <a:sp3d extrusionH="57150">
              <a:bevelT w="38100" h="38100"/>
            </a:sp3d>
          </a:bodyPr>
          <a:lstStyle/>
          <a:p>
            <a:r>
              <a:rPr lang="en-US" b="1">
                <a:solidFill>
                  <a:srgbClr val="2AC0A3"/>
                </a:solidFill>
              </a:rPr>
              <a:t>Enrollment Attestation</a:t>
            </a:r>
          </a:p>
        </p:txBody>
      </p:sp>
      <p:sp>
        <p:nvSpPr>
          <p:cNvPr id="3" name="Content Placeholder 2">
            <a:extLst>
              <a:ext uri="{FF2B5EF4-FFF2-40B4-BE49-F238E27FC236}">
                <a16:creationId xmlns:a16="http://schemas.microsoft.com/office/drawing/2014/main" id="{5A07313C-352D-885D-ED3F-A37EF8619458}"/>
              </a:ext>
            </a:extLst>
          </p:cNvPr>
          <p:cNvSpPr>
            <a:spLocks noGrp="1"/>
          </p:cNvSpPr>
          <p:nvPr>
            <p:ph idx="1"/>
          </p:nvPr>
        </p:nvSpPr>
        <p:spPr>
          <a:xfrm>
            <a:off x="156333" y="1199671"/>
            <a:ext cx="11879333" cy="2229329"/>
          </a:xfrm>
          <a:effectLst>
            <a:glow rad="101600">
              <a:schemeClr val="accent3">
                <a:satMod val="175000"/>
                <a:alpha val="40000"/>
              </a:schemeClr>
            </a:glow>
          </a:effectLst>
        </p:spPr>
        <p:style>
          <a:lnRef idx="2">
            <a:schemeClr val="accent6"/>
          </a:lnRef>
          <a:fillRef idx="1">
            <a:schemeClr val="lt1"/>
          </a:fillRef>
          <a:effectRef idx="0">
            <a:schemeClr val="accent6"/>
          </a:effectRef>
          <a:fontRef idx="minor">
            <a:schemeClr val="dk1"/>
          </a:fontRef>
        </p:style>
        <p:txBody>
          <a:bodyPr/>
          <a:lstStyle/>
          <a:p>
            <a:pPr marL="0" indent="0">
              <a:buNone/>
            </a:pPr>
            <a:r>
              <a:rPr lang="en-US" altLang="en-US" sz="2000">
                <a:solidFill>
                  <a:srgbClr val="24A48C"/>
                </a:solidFill>
                <a:cs typeface="Times New Roman" panose="02020603050405020304" pitchFamily="18" charset="0"/>
              </a:rPr>
              <a:t>The below attestation is required as part of your proposal submission. Any misrepresentation or falsification of any information in the proposal application or any communication to DOM will result in the denial of your proposal packet and you may be prohibited from reapplying. The submission of false information or documentation for the purposes of obtaining a Medicaid Provider ID may result in a referral to the Medicaid Fraud Control Unit (MFCU) of the Attorney General’s Office. Any individual or entity under investigation by any government agency is prohibited from enrolling as a provider for a period of eighteen (18) months following the resolution of the investigation.</a:t>
            </a:r>
          </a:p>
          <a:p>
            <a:endParaRPr lang="en-US">
              <a:solidFill>
                <a:srgbClr val="24A48C"/>
              </a:solidFill>
            </a:endParaRPr>
          </a:p>
        </p:txBody>
      </p:sp>
      <p:pic>
        <p:nvPicPr>
          <p:cNvPr id="5" name="Picture 4">
            <a:extLst>
              <a:ext uri="{FF2B5EF4-FFF2-40B4-BE49-F238E27FC236}">
                <a16:creationId xmlns:a16="http://schemas.microsoft.com/office/drawing/2014/main" id="{E253CEEA-2A97-2A34-D361-18326C75948A}"/>
              </a:ext>
            </a:extLst>
          </p:cNvPr>
          <p:cNvPicPr>
            <a:picLocks noChangeAspect="1"/>
          </p:cNvPicPr>
          <p:nvPr/>
        </p:nvPicPr>
        <p:blipFill>
          <a:blip r:embed="rId5"/>
          <a:stretch>
            <a:fillRect/>
          </a:stretch>
        </p:blipFill>
        <p:spPr>
          <a:xfrm>
            <a:off x="156333" y="4076083"/>
            <a:ext cx="11879333" cy="1838582"/>
          </a:xfrm>
          <a:prstGeom prst="rect">
            <a:avLst/>
          </a:prstGeom>
          <a:effectLst>
            <a:innerShdw blurRad="114300">
              <a:prstClr val="black"/>
            </a:innerShdw>
          </a:effectLst>
        </p:spPr>
      </p:pic>
      <p:sp>
        <p:nvSpPr>
          <p:cNvPr id="4" name="Slide Number Placeholder 3">
            <a:extLst>
              <a:ext uri="{FF2B5EF4-FFF2-40B4-BE49-F238E27FC236}">
                <a16:creationId xmlns:a16="http://schemas.microsoft.com/office/drawing/2014/main" id="{68FEA0E5-7C93-1816-71AD-B8AD3D231D65}"/>
              </a:ext>
            </a:extLst>
          </p:cNvPr>
          <p:cNvSpPr>
            <a:spLocks noGrp="1"/>
          </p:cNvSpPr>
          <p:nvPr>
            <p:ph type="sldNum" sz="quarter" idx="12"/>
          </p:nvPr>
        </p:nvSpPr>
        <p:spPr/>
        <p:txBody>
          <a:bodyPr/>
          <a:lstStyle/>
          <a:p>
            <a:fld id="{3970EB7F-EE7F-4D27-B2C8-13BEAE83BC5E}" type="slidenum">
              <a:rPr lang="en-US" smtClean="0"/>
              <a:t>18</a:t>
            </a:fld>
            <a:endParaRPr lang="en-US"/>
          </a:p>
        </p:txBody>
      </p:sp>
      <p:pic>
        <p:nvPicPr>
          <p:cNvPr id="6" name="Recorded Sound">
            <a:hlinkClick r:id="" action="ppaction://media"/>
            <a:extLst>
              <a:ext uri="{FF2B5EF4-FFF2-40B4-BE49-F238E27FC236}">
                <a16:creationId xmlns:a16="http://schemas.microsoft.com/office/drawing/2014/main" id="{B4410ABE-605D-AED9-09A6-2DE7403088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29266" y="6335712"/>
            <a:ext cx="406400" cy="406400"/>
          </a:xfrm>
          <a:prstGeom prst="rect">
            <a:avLst/>
          </a:prstGeom>
        </p:spPr>
      </p:pic>
    </p:spTree>
    <p:extLst>
      <p:ext uri="{BB962C8B-B14F-4D97-AF65-F5344CB8AC3E}">
        <p14:creationId xmlns:p14="http://schemas.microsoft.com/office/powerpoint/2010/main" val="1005603076"/>
      </p:ext>
    </p:extLst>
  </p:cSld>
  <p:clrMapOvr>
    <a:masterClrMapping/>
  </p:clrMapOvr>
  <mc:AlternateContent xmlns:mc="http://schemas.openxmlformats.org/markup-compatibility/2006" xmlns:p14="http://schemas.microsoft.com/office/powerpoint/2010/main">
    <mc:Choice Requires="p14">
      <p:transition spd="slow" p14:dur="1500" advTm="32000">
        <p:push dir="u"/>
      </p:transition>
    </mc:Choice>
    <mc:Fallback xmlns="">
      <p:transition spd="slow" advTm="32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71"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anim calcmode="lin" valueType="num">
                                      <p:cBhvr>
                                        <p:cTn id="9" dur="1000" fill="hold"/>
                                        <p:tgtEl>
                                          <p:spTgt spid="3">
                                            <p:bg/>
                                          </p:spTgt>
                                        </p:tgtEl>
                                        <p:attrNameLst>
                                          <p:attrName>ppt_w</p:attrName>
                                        </p:attrNameLst>
                                      </p:cBhvr>
                                      <p:tavLst>
                                        <p:tav tm="0">
                                          <p:val>
                                            <p:fltVal val="0"/>
                                          </p:val>
                                        </p:tav>
                                        <p:tav tm="100000">
                                          <p:val>
                                            <p:strVal val="#ppt_w"/>
                                          </p:val>
                                        </p:tav>
                                      </p:tavLst>
                                    </p:anim>
                                    <p:anim calcmode="lin" valueType="num">
                                      <p:cBhvr>
                                        <p:cTn id="10" dur="1000" fill="hold"/>
                                        <p:tgtEl>
                                          <p:spTgt spid="3">
                                            <p:bg/>
                                          </p:spTgt>
                                        </p:tgtEl>
                                        <p:attrNameLst>
                                          <p:attrName>ppt_h</p:attrName>
                                        </p:attrNameLst>
                                      </p:cBhvr>
                                      <p:tavLst>
                                        <p:tav tm="0">
                                          <p:val>
                                            <p:fltVal val="0"/>
                                          </p:val>
                                        </p:tav>
                                        <p:tav tm="100000">
                                          <p:val>
                                            <p:strVal val="#ppt_h"/>
                                          </p:val>
                                        </p:tav>
                                      </p:tavLst>
                                    </p:anim>
                                    <p:animEffect transition="in" filter="fade">
                                      <p:cBhvr>
                                        <p:cTn id="11" dur="1000"/>
                                        <p:tgtEl>
                                          <p:spTgt spid="3">
                                            <p:bg/>
                                          </p:spTgt>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1000"/>
                                        <p:tgtEl>
                                          <p:spTgt spid="3">
                                            <p:txEl>
                                              <p:pRg st="0" end="0"/>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6"/>
                </p:tgtEl>
              </p:cMediaNode>
            </p:audio>
          </p:childTnLst>
        </p:cTn>
      </p:par>
    </p:tnLst>
    <p:bldLst>
      <p:bldP spid="3"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2E9AC-E1D9-FC48-53EA-D1788BEE235E}"/>
              </a:ext>
            </a:extLst>
          </p:cNvPr>
          <p:cNvSpPr>
            <a:spLocks noGrp="1"/>
          </p:cNvSpPr>
          <p:nvPr>
            <p:ph type="title"/>
          </p:nvPr>
        </p:nvSpPr>
        <p:spPr>
          <a:xfrm>
            <a:off x="2344479" y="156723"/>
            <a:ext cx="7503042" cy="1143000"/>
          </a:xfrm>
        </p:spPr>
        <p:txBody>
          <a:bodyPr>
            <a:normAutofit/>
            <a:scene3d>
              <a:camera prst="orthographicFront"/>
              <a:lightRig rig="threePt" dir="t"/>
            </a:scene3d>
            <a:sp3d extrusionH="57150">
              <a:bevelT w="38100" h="38100"/>
            </a:sp3d>
          </a:bodyPr>
          <a:lstStyle/>
          <a:p>
            <a:pPr algn="ctr"/>
            <a:r>
              <a:rPr lang="en-US" altLang="en-US" sz="3600" b="1">
                <a:solidFill>
                  <a:srgbClr val="3E3EE2"/>
                </a:solidFill>
                <a:cs typeface="Times New Roman" panose="02020603050405020304" pitchFamily="18" charset="0"/>
              </a:rPr>
              <a:t>Obtaining a MS Medicaid Provider Number</a:t>
            </a:r>
          </a:p>
        </p:txBody>
      </p:sp>
      <p:sp>
        <p:nvSpPr>
          <p:cNvPr id="12292" name="Content Placeholder 6">
            <a:extLst>
              <a:ext uri="{FF2B5EF4-FFF2-40B4-BE49-F238E27FC236}">
                <a16:creationId xmlns:a16="http://schemas.microsoft.com/office/drawing/2014/main" id="{4039E013-65C1-3514-2AB7-10CD8B55079A}"/>
              </a:ext>
            </a:extLst>
          </p:cNvPr>
          <p:cNvSpPr>
            <a:spLocks noGrp="1"/>
          </p:cNvSpPr>
          <p:nvPr>
            <p:ph idx="1"/>
          </p:nvPr>
        </p:nvSpPr>
        <p:spPr>
          <a:xfrm>
            <a:off x="354418" y="1654831"/>
            <a:ext cx="11483163" cy="4084149"/>
          </a:xfrm>
        </p:spPr>
        <p:txBody>
          <a:bodyPr/>
          <a:lstStyle/>
          <a:p>
            <a:pPr>
              <a:spcBef>
                <a:spcPts val="2000"/>
              </a:spcBef>
              <a:buFont typeface="Wingdings" panose="05000000000000000000" pitchFamily="2" charset="2"/>
              <a:buChar char="§"/>
            </a:pPr>
            <a:r>
              <a:rPr lang="en-US" altLang="en-US" sz="1800">
                <a:solidFill>
                  <a:srgbClr val="18189C"/>
                </a:solidFill>
                <a:cs typeface="Times New Roman" panose="02020603050405020304" pitchFamily="18" charset="0"/>
              </a:rPr>
              <a:t>After OLTSS approves the proposal packet and site visit, separate applications for each provider type are submitted to, and reviewed for completion of the paperwork, by the fiscal agent (FA). </a:t>
            </a:r>
          </a:p>
          <a:p>
            <a:pPr>
              <a:spcBef>
                <a:spcPts val="2000"/>
              </a:spcBef>
              <a:buFont typeface="Wingdings" panose="05000000000000000000" pitchFamily="2" charset="2"/>
              <a:buChar char="§"/>
            </a:pPr>
            <a:r>
              <a:rPr lang="en-US" altLang="en-US" sz="1800">
                <a:solidFill>
                  <a:srgbClr val="18189C"/>
                </a:solidFill>
                <a:cs typeface="Times New Roman" panose="02020603050405020304" pitchFamily="18" charset="0"/>
              </a:rPr>
              <a:t>The FA is also responsible for credentialing the provider, owners and managing/directing employees per the regulation by checking the following databases:  OIG, SAM and the Death Master File. </a:t>
            </a:r>
          </a:p>
          <a:p>
            <a:pPr>
              <a:spcBef>
                <a:spcPts val="2000"/>
              </a:spcBef>
              <a:buFont typeface="Wingdings" panose="05000000000000000000" pitchFamily="2" charset="2"/>
              <a:buChar char="§"/>
            </a:pPr>
            <a:r>
              <a:rPr lang="en-US" altLang="en-US" sz="1800">
                <a:solidFill>
                  <a:srgbClr val="18189C"/>
                </a:solidFill>
                <a:cs typeface="Times New Roman" panose="02020603050405020304" pitchFamily="18" charset="0"/>
              </a:rPr>
              <a:t>The DOM Office of Provider Enrollment reviews the application to make sure that the credentialing requirements are met and application is complete before routing to OLTSS for final approval/denial.  </a:t>
            </a:r>
          </a:p>
          <a:p>
            <a:pPr>
              <a:spcBef>
                <a:spcPts val="2000"/>
              </a:spcBef>
              <a:buFont typeface="Wingdings" panose="05000000000000000000" pitchFamily="2" charset="2"/>
              <a:buChar char="§"/>
            </a:pPr>
            <a:r>
              <a:rPr lang="en-US" altLang="en-US" sz="1800">
                <a:solidFill>
                  <a:srgbClr val="18189C"/>
                </a:solidFill>
                <a:cs typeface="Times New Roman" panose="02020603050405020304" pitchFamily="18" charset="0"/>
              </a:rPr>
              <a:t>The database checks are performed by the FA at enrollment, revalidation, reenrollment and on a monthly basis for the provider, owners and managing/directing employees.</a:t>
            </a:r>
          </a:p>
          <a:p>
            <a:pPr>
              <a:spcBef>
                <a:spcPts val="2000"/>
              </a:spcBef>
              <a:buFont typeface="Wingdings" panose="05000000000000000000" pitchFamily="2" charset="2"/>
              <a:buChar char="§"/>
            </a:pPr>
            <a:r>
              <a:rPr lang="en-US" altLang="en-US" sz="1800">
                <a:solidFill>
                  <a:srgbClr val="18189C"/>
                </a:solidFill>
                <a:cs typeface="Times New Roman" panose="02020603050405020304" pitchFamily="18" charset="0"/>
              </a:rPr>
              <a:t>NOTE:  Providers are not required to be licensed.</a:t>
            </a:r>
          </a:p>
        </p:txBody>
      </p:sp>
      <p:pic>
        <p:nvPicPr>
          <p:cNvPr id="12291" name="Picture 3">
            <a:extLst>
              <a:ext uri="{FF2B5EF4-FFF2-40B4-BE49-F238E27FC236}">
                <a16:creationId xmlns:a16="http://schemas.microsoft.com/office/drawing/2014/main" id="{8D389643-04AB-E3D5-8CC1-B1963F3EFC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843517"/>
            <a:ext cx="3505200"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B8AA66FF-A1A8-E7FA-9E55-E1E612F23745}"/>
              </a:ext>
            </a:extLst>
          </p:cNvPr>
          <p:cNvSpPr>
            <a:spLocks noGrp="1"/>
          </p:cNvSpPr>
          <p:nvPr>
            <p:ph type="sldNum" sz="quarter" idx="12"/>
          </p:nvPr>
        </p:nvSpPr>
        <p:spPr/>
        <p:txBody>
          <a:bodyPr/>
          <a:lstStyle/>
          <a:p>
            <a:fld id="{3970EB7F-EE7F-4D27-B2C8-13BEAE83BC5E}" type="slidenum">
              <a:rPr lang="en-US" smtClean="0"/>
              <a:t>19</a:t>
            </a:fld>
            <a:endParaRPr lang="en-US"/>
          </a:p>
        </p:txBody>
      </p:sp>
      <p:pic>
        <p:nvPicPr>
          <p:cNvPr id="4" name="Recorded Sound">
            <a:hlinkClick r:id="" action="ppaction://media"/>
            <a:extLst>
              <a:ext uri="{FF2B5EF4-FFF2-40B4-BE49-F238E27FC236}">
                <a16:creationId xmlns:a16="http://schemas.microsoft.com/office/drawing/2014/main" id="{9FA3E927-7477-F0B4-6953-16C195164CE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1181" y="6222184"/>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80000">
        <p:push dir="u"/>
      </p:transition>
    </mc:Choice>
    <mc:Fallback xmlns="">
      <p:transition spd="slow" advTm="80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9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bldLst>
      <p:bldP spid="1229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71793F-F023-FD47-7F61-DECA2697A837}"/>
              </a:ext>
            </a:extLst>
          </p:cNvPr>
          <p:cNvSpPr>
            <a:spLocks noGrp="1"/>
          </p:cNvSpPr>
          <p:nvPr>
            <p:ph type="subTitle" idx="1"/>
          </p:nvPr>
        </p:nvSpPr>
        <p:spPr>
          <a:xfrm>
            <a:off x="172016" y="974524"/>
            <a:ext cx="6296610" cy="5564388"/>
          </a:xfrm>
        </p:spPr>
        <p:txBody>
          <a:bodyPr>
            <a:noAutofit/>
          </a:bodyPr>
          <a:lstStyle/>
          <a:p>
            <a:pPr marL="342900" indent="-342900" algn="l">
              <a:buFont typeface="Wingdings" panose="05000000000000000000" pitchFamily="2" charset="2"/>
              <a:buChar char="§"/>
            </a:pPr>
            <a:r>
              <a:rPr lang="en-US" sz="2000">
                <a:solidFill>
                  <a:srgbClr val="002060"/>
                </a:solidFill>
              </a:rPr>
              <a:t>This training is for providers who are seeking to enroll to provide Adult Day Care (ADC), Personal Care Services (PCS) or In-Home Respite (IHR) under the MS Division of Medicaid Elderly &amp; Disabled (E&amp;D) Waiver. </a:t>
            </a:r>
          </a:p>
          <a:p>
            <a:pPr marL="342900" indent="-342900" algn="l">
              <a:buFont typeface="Wingdings" panose="05000000000000000000" pitchFamily="2" charset="2"/>
              <a:buChar char="§"/>
            </a:pPr>
            <a:endParaRPr lang="en-US" sz="1100">
              <a:solidFill>
                <a:srgbClr val="002060"/>
              </a:solidFill>
            </a:endParaRPr>
          </a:p>
          <a:p>
            <a:pPr marL="342900" indent="-342900" algn="l">
              <a:buFont typeface="Wingdings" panose="05000000000000000000" pitchFamily="2" charset="2"/>
              <a:buChar char="§"/>
            </a:pPr>
            <a:r>
              <a:rPr lang="en-US" sz="2000">
                <a:solidFill>
                  <a:srgbClr val="002060"/>
                </a:solidFill>
              </a:rPr>
              <a:t>Training must be completed by an individual with signature authority for the agency including:</a:t>
            </a:r>
          </a:p>
          <a:p>
            <a:pPr marL="800100" lvl="1" indent="-342900" algn="l">
              <a:buFont typeface="Wingdings" panose="05000000000000000000" pitchFamily="2" charset="2"/>
              <a:buChar char="§"/>
            </a:pPr>
            <a:r>
              <a:rPr lang="en-US">
                <a:solidFill>
                  <a:srgbClr val="002060"/>
                </a:solidFill>
              </a:rPr>
              <a:t>Agency Owner,</a:t>
            </a:r>
          </a:p>
          <a:p>
            <a:pPr marL="800100" lvl="1" indent="-342900" algn="l">
              <a:buFont typeface="Wingdings" panose="05000000000000000000" pitchFamily="2" charset="2"/>
              <a:buChar char="§"/>
            </a:pPr>
            <a:r>
              <a:rPr lang="en-US">
                <a:solidFill>
                  <a:srgbClr val="002060"/>
                </a:solidFill>
              </a:rPr>
              <a:t>Administrator, and/or </a:t>
            </a:r>
          </a:p>
          <a:p>
            <a:pPr marL="800100" lvl="1" indent="-342900" algn="l">
              <a:buFont typeface="Wingdings" panose="05000000000000000000" pitchFamily="2" charset="2"/>
              <a:buChar char="§"/>
            </a:pPr>
            <a:r>
              <a:rPr lang="en-US">
                <a:solidFill>
                  <a:srgbClr val="002060"/>
                </a:solidFill>
              </a:rPr>
              <a:t>Compliance Officer</a:t>
            </a:r>
            <a:br>
              <a:rPr lang="en-US">
                <a:solidFill>
                  <a:srgbClr val="002060"/>
                </a:solidFill>
              </a:rPr>
            </a:br>
            <a:endParaRPr lang="en-US">
              <a:solidFill>
                <a:srgbClr val="002060"/>
              </a:solidFill>
            </a:endParaRPr>
          </a:p>
          <a:p>
            <a:pPr marL="342900" indent="-342900" algn="l">
              <a:buFont typeface="Wingdings" panose="05000000000000000000" pitchFamily="2" charset="2"/>
              <a:buChar char="§"/>
            </a:pPr>
            <a:r>
              <a:rPr lang="en-US" sz="2000">
                <a:solidFill>
                  <a:srgbClr val="002060"/>
                </a:solidFill>
              </a:rPr>
              <a:t>If there is a change in ownership or partnership within your agency, those individuals must also complete and attest to this training. </a:t>
            </a:r>
          </a:p>
          <a:p>
            <a:pPr marL="342900" indent="-342900" algn="l">
              <a:buFont typeface="Wingdings" panose="05000000000000000000" pitchFamily="2" charset="2"/>
              <a:buChar char="§"/>
            </a:pPr>
            <a:endParaRPr lang="en-US" sz="1050" i="1">
              <a:solidFill>
                <a:srgbClr val="002060"/>
              </a:solidFill>
            </a:endParaRPr>
          </a:p>
          <a:p>
            <a:pPr marL="342900" indent="-342900" algn="l">
              <a:buFont typeface="Wingdings" panose="05000000000000000000" pitchFamily="2" charset="2"/>
              <a:buChar char="§"/>
            </a:pPr>
            <a:r>
              <a:rPr lang="en-US" sz="1800" i="1">
                <a:solidFill>
                  <a:srgbClr val="002060"/>
                </a:solidFill>
              </a:rPr>
              <a:t>The use of a consultant to complete your proposal packet is not recommended or required.</a:t>
            </a:r>
            <a:endParaRPr lang="en-US" sz="1800" i="1"/>
          </a:p>
        </p:txBody>
      </p:sp>
      <p:pic>
        <p:nvPicPr>
          <p:cNvPr id="7" name="Picture 6">
            <a:extLst>
              <a:ext uri="{FF2B5EF4-FFF2-40B4-BE49-F238E27FC236}">
                <a16:creationId xmlns:a16="http://schemas.microsoft.com/office/drawing/2014/main" id="{2989219C-C5B6-6CF1-6C67-7699669DBBFC}"/>
              </a:ext>
            </a:extLst>
          </p:cNvPr>
          <p:cNvPicPr>
            <a:picLocks noChangeAspect="1"/>
          </p:cNvPicPr>
          <p:nvPr/>
        </p:nvPicPr>
        <p:blipFill>
          <a:blip r:embed="rId5"/>
          <a:stretch>
            <a:fillRect/>
          </a:stretch>
        </p:blipFill>
        <p:spPr>
          <a:xfrm>
            <a:off x="6219731" y="1661240"/>
            <a:ext cx="5582551" cy="3473006"/>
          </a:xfrm>
          <a:prstGeom prst="rect">
            <a:avLst/>
          </a:prstGeom>
          <a:effectLst>
            <a:softEdge rad="127000"/>
          </a:effectLst>
        </p:spPr>
      </p:pic>
      <p:sp>
        <p:nvSpPr>
          <p:cNvPr id="8" name="Title 1">
            <a:extLst>
              <a:ext uri="{FF2B5EF4-FFF2-40B4-BE49-F238E27FC236}">
                <a16:creationId xmlns:a16="http://schemas.microsoft.com/office/drawing/2014/main" id="{9DE00320-D1CC-ACB3-B005-2B65AC0D6C3F}"/>
              </a:ext>
            </a:extLst>
          </p:cNvPr>
          <p:cNvSpPr txBox="1">
            <a:spLocks/>
          </p:cNvSpPr>
          <p:nvPr/>
        </p:nvSpPr>
        <p:spPr>
          <a:xfrm>
            <a:off x="2497648" y="155039"/>
            <a:ext cx="7196703" cy="596766"/>
          </a:xfrm>
          <a:prstGeom prst="rect">
            <a:avLst/>
          </a:prstGeom>
          <a:solidFill>
            <a:schemeClr val="tx2">
              <a:lumMod val="90000"/>
              <a:lumOff val="10000"/>
            </a:schemeClr>
          </a:solidFill>
          <a:ln>
            <a:solidFill>
              <a:schemeClr val="lt1">
                <a:hueOff val="0"/>
                <a:satOff val="0"/>
                <a:lumOff val="0"/>
              </a:schemeClr>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a:solidFill>
                  <a:schemeClr val="bg1"/>
                </a:solidFill>
                <a:ea typeface="+mn-ea"/>
                <a:cs typeface="Times New Roman" panose="02020603050405020304" pitchFamily="18" charset="0"/>
              </a:rPr>
              <a:t>Who is this training for?</a:t>
            </a:r>
          </a:p>
        </p:txBody>
      </p:sp>
      <p:sp>
        <p:nvSpPr>
          <p:cNvPr id="2" name="Slide Number Placeholder 1">
            <a:extLst>
              <a:ext uri="{FF2B5EF4-FFF2-40B4-BE49-F238E27FC236}">
                <a16:creationId xmlns:a16="http://schemas.microsoft.com/office/drawing/2014/main" id="{D98ACF7B-9040-7922-D601-2B388483A08F}"/>
              </a:ext>
            </a:extLst>
          </p:cNvPr>
          <p:cNvSpPr>
            <a:spLocks noGrp="1"/>
          </p:cNvSpPr>
          <p:nvPr>
            <p:ph type="sldNum" sz="quarter" idx="12"/>
          </p:nvPr>
        </p:nvSpPr>
        <p:spPr/>
        <p:txBody>
          <a:bodyPr/>
          <a:lstStyle/>
          <a:p>
            <a:fld id="{3970EB7F-EE7F-4D27-B2C8-13BEAE83BC5E}" type="slidenum">
              <a:rPr lang="en-US" smtClean="0"/>
              <a:t>2</a:t>
            </a:fld>
            <a:endParaRPr lang="en-US"/>
          </a:p>
        </p:txBody>
      </p:sp>
      <p:pic>
        <p:nvPicPr>
          <p:cNvPr id="4" name="Recorded Sound">
            <a:hlinkClick r:id="" action="ppaction://media"/>
            <a:extLst>
              <a:ext uri="{FF2B5EF4-FFF2-40B4-BE49-F238E27FC236}">
                <a16:creationId xmlns:a16="http://schemas.microsoft.com/office/drawing/2014/main" id="{66C80C4F-CDB6-74F0-2BDB-45914598C1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949950"/>
            <a:ext cx="406400" cy="406400"/>
          </a:xfrm>
          <a:prstGeom prst="rect">
            <a:avLst/>
          </a:prstGeom>
        </p:spPr>
      </p:pic>
    </p:spTree>
    <p:extLst>
      <p:ext uri="{BB962C8B-B14F-4D97-AF65-F5344CB8AC3E}">
        <p14:creationId xmlns:p14="http://schemas.microsoft.com/office/powerpoint/2010/main" val="1612746427"/>
      </p:ext>
    </p:extLst>
  </p:cSld>
  <p:clrMapOvr>
    <a:masterClrMapping/>
  </p:clrMapOvr>
  <mc:AlternateContent xmlns:mc="http://schemas.openxmlformats.org/markup-compatibility/2006" xmlns:p14="http://schemas.microsoft.com/office/powerpoint/2010/main">
    <mc:Choice Requires="p14">
      <p:transition spd="slow" p14:dur="1500" advTm="47000">
        <p:push dir="u"/>
      </p:transition>
    </mc:Choice>
    <mc:Fallback xmlns="">
      <p:transition spd="slow" advTm="47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460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85060FC-2653-68A6-428C-08BFAEBCFD06}"/>
              </a:ext>
            </a:extLst>
          </p:cNvPr>
          <p:cNvSpPr>
            <a:spLocks noGrp="1"/>
          </p:cNvSpPr>
          <p:nvPr>
            <p:ph type="title"/>
          </p:nvPr>
        </p:nvSpPr>
        <p:spPr>
          <a:xfrm>
            <a:off x="1569656" y="136525"/>
            <a:ext cx="9543405" cy="659183"/>
          </a:xfrm>
        </p:spPr>
        <p:txBody>
          <a:bodyPr>
            <a:normAutofit/>
            <a:scene3d>
              <a:camera prst="orthographicFront"/>
              <a:lightRig rig="threePt" dir="t"/>
            </a:scene3d>
            <a:sp3d extrusionH="57150">
              <a:bevelT w="38100" h="38100"/>
            </a:sp3d>
          </a:bodyPr>
          <a:lstStyle/>
          <a:p>
            <a:r>
              <a:rPr lang="en-US" sz="3600" b="1">
                <a:solidFill>
                  <a:schemeClr val="tx1">
                    <a:lumMod val="85000"/>
                    <a:lumOff val="15000"/>
                  </a:schemeClr>
                </a:solidFill>
              </a:rPr>
              <a:t>General Checklist of Required Documents</a:t>
            </a:r>
          </a:p>
        </p:txBody>
      </p:sp>
      <p:sp>
        <p:nvSpPr>
          <p:cNvPr id="3" name="Content Placeholder 2">
            <a:extLst>
              <a:ext uri="{FF2B5EF4-FFF2-40B4-BE49-F238E27FC236}">
                <a16:creationId xmlns:a16="http://schemas.microsoft.com/office/drawing/2014/main" id="{5DCAED87-010D-F918-AC66-6D705925F559}"/>
              </a:ext>
            </a:extLst>
          </p:cNvPr>
          <p:cNvSpPr>
            <a:spLocks noGrp="1"/>
          </p:cNvSpPr>
          <p:nvPr>
            <p:ph idx="1"/>
          </p:nvPr>
        </p:nvSpPr>
        <p:spPr>
          <a:xfrm>
            <a:off x="117987" y="683977"/>
            <a:ext cx="11956026" cy="6707610"/>
          </a:xfrm>
        </p:spPr>
        <p:txBody>
          <a:bodyPr anchor="ctr">
            <a:normAutofit fontScale="70000" lnSpcReduction="20000"/>
          </a:bodyPr>
          <a:lstStyle/>
          <a:p>
            <a:pPr marL="0" indent="0">
              <a:buNone/>
            </a:pPr>
            <a:r>
              <a:rPr lang="en-US" sz="2900" u="sng">
                <a:solidFill>
                  <a:schemeClr val="tx1">
                    <a:lumMod val="85000"/>
                    <a:lumOff val="15000"/>
                  </a:schemeClr>
                </a:solidFill>
              </a:rPr>
              <a:t>Below is a general list of documents required to be uploaded upon the submission of the proposal packet.</a:t>
            </a:r>
            <a:endParaRPr lang="en-US" sz="1100" u="sng">
              <a:solidFill>
                <a:schemeClr val="tx1">
                  <a:lumMod val="85000"/>
                  <a:lumOff val="15000"/>
                </a:schemeClr>
              </a:solidFill>
            </a:endParaRPr>
          </a:p>
          <a:p>
            <a:pPr>
              <a:buFont typeface="Wingdings" panose="05000000000000000000" pitchFamily="2" charset="2"/>
              <a:buChar char="ü"/>
            </a:pPr>
            <a:r>
              <a:rPr lang="en-US" sz="2400" b="1">
                <a:solidFill>
                  <a:schemeClr val="tx1">
                    <a:lumMod val="85000"/>
                    <a:lumOff val="15000"/>
                  </a:schemeClr>
                </a:solidFill>
              </a:rPr>
              <a:t>Current Certificate of Completion for New Provider Orientation</a:t>
            </a:r>
          </a:p>
          <a:p>
            <a:pPr lvl="1">
              <a:buFont typeface="Courier New" panose="02070309020205020404" pitchFamily="49" charset="0"/>
              <a:buChar char="o"/>
            </a:pPr>
            <a:r>
              <a:rPr lang="en-US">
                <a:solidFill>
                  <a:schemeClr val="tx1">
                    <a:lumMod val="85000"/>
                    <a:lumOff val="15000"/>
                  </a:schemeClr>
                </a:solidFill>
              </a:rPr>
              <a:t>Must pass New Provider Orientation quiz scoring 85 or above</a:t>
            </a:r>
          </a:p>
          <a:p>
            <a:pPr>
              <a:buFont typeface="Wingdings" panose="05000000000000000000" pitchFamily="2" charset="2"/>
              <a:buChar char="ü"/>
            </a:pPr>
            <a:r>
              <a:rPr lang="en-US" sz="2400" b="1">
                <a:solidFill>
                  <a:schemeClr val="tx1">
                    <a:lumMod val="85000"/>
                    <a:lumOff val="15000"/>
                  </a:schemeClr>
                </a:solidFill>
              </a:rPr>
              <a:t>Certificate of Completion of Administrative Code Part 208 Training</a:t>
            </a:r>
          </a:p>
          <a:p>
            <a:pPr lvl="1">
              <a:buFont typeface="Courier New" panose="02070309020205020404" pitchFamily="49" charset="0"/>
              <a:buChar char="o"/>
            </a:pPr>
            <a:r>
              <a:rPr lang="en-US">
                <a:solidFill>
                  <a:schemeClr val="tx1">
                    <a:lumMod val="85000"/>
                    <a:lumOff val="15000"/>
                  </a:schemeClr>
                </a:solidFill>
              </a:rPr>
              <a:t>Must complete attestation of training </a:t>
            </a:r>
          </a:p>
          <a:p>
            <a:pPr>
              <a:buFont typeface="Wingdings" panose="05000000000000000000" pitchFamily="2" charset="2"/>
              <a:buChar char="ü"/>
            </a:pPr>
            <a:r>
              <a:rPr lang="en-US" sz="2400" b="1">
                <a:solidFill>
                  <a:schemeClr val="tx1">
                    <a:lumMod val="85000"/>
                    <a:lumOff val="15000"/>
                  </a:schemeClr>
                </a:solidFill>
              </a:rPr>
              <a:t>Federal Employer Identification number (EIN) approval letter with effective date</a:t>
            </a:r>
          </a:p>
          <a:p>
            <a:pPr lvl="1">
              <a:buFont typeface="Courier New" panose="02070309020205020404" pitchFamily="49" charset="0"/>
              <a:buChar char="o"/>
            </a:pPr>
            <a:r>
              <a:rPr lang="en-US">
                <a:solidFill>
                  <a:schemeClr val="tx1">
                    <a:lumMod val="85000"/>
                    <a:lumOff val="15000"/>
                  </a:schemeClr>
                </a:solidFill>
              </a:rPr>
              <a:t>This is a federal tax ID number for business issued by the IRS. EIN must be effective for at least one (1) year prior.</a:t>
            </a:r>
          </a:p>
          <a:p>
            <a:pPr>
              <a:buFont typeface="Wingdings" panose="05000000000000000000" pitchFamily="2" charset="2"/>
              <a:buChar char="ü"/>
            </a:pPr>
            <a:r>
              <a:rPr lang="en-US" sz="2400" b="1">
                <a:solidFill>
                  <a:schemeClr val="tx1">
                    <a:lumMod val="85000"/>
                    <a:lumOff val="15000"/>
                  </a:schemeClr>
                </a:solidFill>
              </a:rPr>
              <a:t>IRS form 8879/9325 with submission identification number (SID)</a:t>
            </a:r>
          </a:p>
          <a:p>
            <a:pPr lvl="1">
              <a:buFont typeface="Courier New" panose="02070309020205020404" pitchFamily="49" charset="0"/>
              <a:buChar char="o"/>
            </a:pPr>
            <a:r>
              <a:rPr lang="en-US">
                <a:solidFill>
                  <a:schemeClr val="tx1">
                    <a:lumMod val="85000"/>
                    <a:lumOff val="15000"/>
                  </a:schemeClr>
                </a:solidFill>
              </a:rPr>
              <a:t>This is a unique number assigned by the IRS for each tax return submission. The SID must be included on form 8879/9325.</a:t>
            </a:r>
          </a:p>
          <a:p>
            <a:pPr>
              <a:buFont typeface="Wingdings" panose="05000000000000000000" pitchFamily="2" charset="2"/>
              <a:buChar char="ü"/>
            </a:pPr>
            <a:r>
              <a:rPr lang="en-US" sz="2400" b="1">
                <a:solidFill>
                  <a:schemeClr val="tx1">
                    <a:lumMod val="85000"/>
                    <a:lumOff val="15000"/>
                  </a:schemeClr>
                </a:solidFill>
              </a:rPr>
              <a:t>Verification of established business line of credit.</a:t>
            </a:r>
          </a:p>
          <a:p>
            <a:pPr lvl="1">
              <a:buFont typeface="Courier New" panose="02070309020205020404" pitchFamily="49" charset="0"/>
              <a:buChar char="o"/>
            </a:pPr>
            <a:r>
              <a:rPr lang="en-US">
                <a:solidFill>
                  <a:schemeClr val="tx1">
                    <a:lumMod val="85000"/>
                    <a:lumOff val="15000"/>
                  </a:schemeClr>
                </a:solidFill>
              </a:rPr>
              <a:t>Provide documentation from a reputable financial institution licensed to conduct banking or other Financial Deposit Insurance Corporation (FDIC) or National Credit Union Administration (NCUA) insured financial institutions.</a:t>
            </a:r>
          </a:p>
          <a:p>
            <a:pPr>
              <a:buFont typeface="Wingdings" panose="05000000000000000000" pitchFamily="2" charset="2"/>
              <a:buChar char="ü"/>
            </a:pPr>
            <a:r>
              <a:rPr lang="en-US" sz="2400" b="1">
                <a:solidFill>
                  <a:schemeClr val="tx1">
                    <a:lumMod val="85000"/>
                    <a:lumOff val="15000"/>
                  </a:schemeClr>
                </a:solidFill>
              </a:rPr>
              <a:t>Business Privilege Tax License</a:t>
            </a:r>
          </a:p>
          <a:p>
            <a:pPr lvl="1">
              <a:buFont typeface="Courier New" panose="02070309020205020404" pitchFamily="49" charset="0"/>
              <a:buChar char="o"/>
            </a:pPr>
            <a:r>
              <a:rPr lang="en-US">
                <a:solidFill>
                  <a:schemeClr val="tx1">
                    <a:lumMod val="85000"/>
                    <a:lumOff val="15000"/>
                  </a:schemeClr>
                </a:solidFill>
              </a:rPr>
              <a:t>A privilege license is a permit that allows a business to operate within a specific location, city or county level, granting the right to conduct business within that jurisdiction. Business operating address must be on the license.</a:t>
            </a:r>
          </a:p>
          <a:p>
            <a:pPr>
              <a:buFont typeface="Wingdings" panose="05000000000000000000" pitchFamily="2" charset="2"/>
              <a:buChar char="ü"/>
            </a:pPr>
            <a:r>
              <a:rPr lang="en-US" sz="2400" b="1">
                <a:solidFill>
                  <a:schemeClr val="tx1">
                    <a:lumMod val="85000"/>
                    <a:lumOff val="15000"/>
                  </a:schemeClr>
                </a:solidFill>
              </a:rPr>
              <a:t>Annual Operation Budget</a:t>
            </a:r>
          </a:p>
          <a:p>
            <a:pPr lvl="1">
              <a:buFont typeface="Courier New" panose="02070309020205020404" pitchFamily="49" charset="0"/>
              <a:buChar char="o"/>
            </a:pPr>
            <a:r>
              <a:rPr lang="en-US">
                <a:solidFill>
                  <a:schemeClr val="tx1">
                    <a:lumMod val="85000"/>
                    <a:lumOff val="15000"/>
                  </a:schemeClr>
                </a:solidFill>
              </a:rPr>
              <a:t>An annual operating budget is a statement of expected revenues/income and expenses over 12 months which plays a crucial role in determining how a business’s money should be allocated and spent over the next fiscal year.</a:t>
            </a:r>
          </a:p>
          <a:p>
            <a:pPr>
              <a:buFont typeface="Wingdings" panose="05000000000000000000" pitchFamily="2" charset="2"/>
              <a:buChar char="ü"/>
            </a:pPr>
            <a:r>
              <a:rPr lang="en-US" sz="2400" b="1">
                <a:solidFill>
                  <a:schemeClr val="tx1">
                    <a:lumMod val="85000"/>
                    <a:lumOff val="15000"/>
                  </a:schemeClr>
                </a:solidFill>
              </a:rPr>
              <a:t>Itemized Expense Report</a:t>
            </a:r>
          </a:p>
          <a:p>
            <a:pPr lvl="1">
              <a:buFont typeface="Courier New" panose="02070309020205020404" pitchFamily="49" charset="0"/>
              <a:buChar char="o"/>
            </a:pPr>
            <a:r>
              <a:rPr lang="en-US">
                <a:solidFill>
                  <a:schemeClr val="tx1">
                    <a:lumMod val="85000"/>
                    <a:lumOff val="15000"/>
                  </a:schemeClr>
                </a:solidFill>
              </a:rPr>
              <a:t>Businesses use these reports to monitor spending and identify areas for cost reduction. This is typically done monthly to track all income/revenue received and expenses paid out which will determine a monthly net operating budget.  </a:t>
            </a:r>
          </a:p>
          <a:p>
            <a:pPr marL="0" indent="0">
              <a:buNone/>
            </a:pPr>
            <a:r>
              <a:rPr lang="en-US" sz="2400" b="1" i="1" u="sng">
                <a:solidFill>
                  <a:schemeClr val="tx1">
                    <a:lumMod val="85000"/>
                    <a:lumOff val="15000"/>
                  </a:schemeClr>
                </a:solidFill>
              </a:rPr>
              <a:t>Other required documents to be uploaded will be listed on the specific service type proposal. </a:t>
            </a:r>
          </a:p>
          <a:p>
            <a:pPr marL="0" indent="0">
              <a:buNone/>
            </a:pPr>
            <a:endParaRPr lang="en-US" sz="500">
              <a:solidFill>
                <a:schemeClr val="tx1">
                  <a:lumMod val="85000"/>
                  <a:lumOff val="15000"/>
                </a:schemeClr>
              </a:solidFill>
            </a:endParaRPr>
          </a:p>
          <a:p>
            <a:endParaRPr lang="en-US" sz="500">
              <a:solidFill>
                <a:schemeClr val="tx1">
                  <a:lumMod val="85000"/>
                  <a:lumOff val="15000"/>
                </a:schemeClr>
              </a:solidFill>
            </a:endParaRPr>
          </a:p>
          <a:p>
            <a:pPr marL="0" indent="0">
              <a:buNone/>
            </a:pPr>
            <a:endParaRPr lang="en-US" sz="500">
              <a:solidFill>
                <a:schemeClr val="tx1">
                  <a:lumMod val="85000"/>
                  <a:lumOff val="15000"/>
                </a:schemeClr>
              </a:solidFill>
            </a:endParaRPr>
          </a:p>
        </p:txBody>
      </p:sp>
      <p:sp>
        <p:nvSpPr>
          <p:cNvPr id="33" name="Freeform: Shape 32">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4D5351C-D516-5F96-66EB-75AE70303222}"/>
              </a:ext>
            </a:extLst>
          </p:cNvPr>
          <p:cNvSpPr>
            <a:spLocks noGrp="1"/>
          </p:cNvSpPr>
          <p:nvPr>
            <p:ph type="sldNum" sz="quarter" idx="12"/>
          </p:nvPr>
        </p:nvSpPr>
        <p:spPr>
          <a:xfrm>
            <a:off x="8610600" y="6356350"/>
            <a:ext cx="2743200" cy="365125"/>
          </a:xfrm>
        </p:spPr>
        <p:txBody>
          <a:bodyPr>
            <a:normAutofit/>
          </a:bodyPr>
          <a:lstStyle/>
          <a:p>
            <a:pPr>
              <a:spcAft>
                <a:spcPts val="600"/>
              </a:spcAft>
            </a:pPr>
            <a:fld id="{3970EB7F-EE7F-4D27-B2C8-13BEAE83BC5E}" type="slidenum">
              <a:rPr lang="en-US" sz="1000"/>
              <a:pPr>
                <a:spcAft>
                  <a:spcPts val="600"/>
                </a:spcAft>
              </a:pPr>
              <a:t>20</a:t>
            </a:fld>
            <a:endParaRPr lang="en-US" sz="1000"/>
          </a:p>
        </p:txBody>
      </p:sp>
      <p:pic>
        <p:nvPicPr>
          <p:cNvPr id="5" name="Recorded Sound">
            <a:hlinkClick r:id="" action="ppaction://media"/>
            <a:extLst>
              <a:ext uri="{FF2B5EF4-FFF2-40B4-BE49-F238E27FC236}">
                <a16:creationId xmlns:a16="http://schemas.microsoft.com/office/drawing/2014/main" id="{7A2B7630-E372-C9B2-3954-C2C31F3B63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356350"/>
            <a:ext cx="406400" cy="406400"/>
          </a:xfrm>
          <a:prstGeom prst="rect">
            <a:avLst/>
          </a:prstGeom>
        </p:spPr>
      </p:pic>
    </p:spTree>
    <p:extLst>
      <p:ext uri="{BB962C8B-B14F-4D97-AF65-F5344CB8AC3E}">
        <p14:creationId xmlns:p14="http://schemas.microsoft.com/office/powerpoint/2010/main" val="3075120648"/>
      </p:ext>
    </p:extLst>
  </p:cSld>
  <p:clrMapOvr>
    <a:masterClrMapping/>
  </p:clrMapOvr>
  <mc:AlternateContent xmlns:mc="http://schemas.openxmlformats.org/markup-compatibility/2006" xmlns:p14="http://schemas.microsoft.com/office/powerpoint/2010/main">
    <mc:Choice Requires="p14">
      <p:transition spd="slow" p14:dur="1500" advTm="25000">
        <p:push dir="u"/>
      </p:transition>
    </mc:Choice>
    <mc:Fallback xmlns="">
      <p:transition spd="slow" advTm="25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6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DCE1F-9B0E-70E9-FD42-B9D6DC27EBD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2773585-A825-6502-141C-938A7C8F91A7}"/>
              </a:ext>
            </a:extLst>
          </p:cNvPr>
          <p:cNvSpPr txBox="1"/>
          <p:nvPr/>
        </p:nvSpPr>
        <p:spPr>
          <a:xfrm>
            <a:off x="3052011" y="136525"/>
            <a:ext cx="7093017" cy="982412"/>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800" b="1">
                <a:solidFill>
                  <a:schemeClr val="accent5">
                    <a:lumMod val="50000"/>
                  </a:schemeClr>
                </a:solidFill>
                <a:latin typeface="+mj-lt"/>
                <a:ea typeface="+mj-ea"/>
                <a:cs typeface="+mj-cs"/>
              </a:rPr>
              <a:t>Business Line of Credit</a:t>
            </a:r>
          </a:p>
        </p:txBody>
      </p:sp>
      <p:sp>
        <p:nvSpPr>
          <p:cNvPr id="2" name="Slide Number Placeholder 1">
            <a:extLst>
              <a:ext uri="{FF2B5EF4-FFF2-40B4-BE49-F238E27FC236}">
                <a16:creationId xmlns:a16="http://schemas.microsoft.com/office/drawing/2014/main" id="{2C006E06-8295-F5C9-3C0C-0F82B628579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smtClean="0">
                <a:solidFill>
                  <a:prstClr val="black">
                    <a:tint val="75000"/>
                  </a:prstClr>
                </a:solidFill>
                <a:latin typeface="Calibri" panose="020F0502020204030204"/>
              </a:rPr>
              <a:pPr>
                <a:spcAft>
                  <a:spcPts val="600"/>
                </a:spcAft>
                <a:defRPr/>
              </a:pPr>
              <a:t>21</a:t>
            </a:fld>
            <a:endParaRPr lang="en-US">
              <a:solidFill>
                <a:prstClr val="black">
                  <a:tint val="75000"/>
                </a:prstClr>
              </a:solidFill>
              <a:latin typeface="Calibri" panose="020F0502020204030204"/>
            </a:endParaRPr>
          </a:p>
        </p:txBody>
      </p:sp>
      <p:graphicFrame>
        <p:nvGraphicFramePr>
          <p:cNvPr id="9" name="TextBox 4">
            <a:extLst>
              <a:ext uri="{FF2B5EF4-FFF2-40B4-BE49-F238E27FC236}">
                <a16:creationId xmlns:a16="http://schemas.microsoft.com/office/drawing/2014/main" id="{29F5D1BE-D17D-45DD-CFD2-B072D46BE0E4}"/>
              </a:ext>
            </a:extLst>
          </p:cNvPr>
          <p:cNvGraphicFramePr/>
          <p:nvPr>
            <p:extLst>
              <p:ext uri="{D42A27DB-BD31-4B8C-83A1-F6EECF244321}">
                <p14:modId xmlns:p14="http://schemas.microsoft.com/office/powerpoint/2010/main" val="504800959"/>
              </p:ext>
            </p:extLst>
          </p:nvPr>
        </p:nvGraphicFramePr>
        <p:xfrm>
          <a:off x="-1" y="1004078"/>
          <a:ext cx="12188952" cy="58762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Recorded Sound">
            <a:hlinkClick r:id="" action="ppaction://media"/>
            <a:extLst>
              <a:ext uri="{FF2B5EF4-FFF2-40B4-BE49-F238E27FC236}">
                <a16:creationId xmlns:a16="http://schemas.microsoft.com/office/drawing/2014/main" id="{C5143328-74BD-7BFA-48CA-683B997FA3F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01578" y="6132512"/>
            <a:ext cx="406400" cy="406400"/>
          </a:xfrm>
          <a:prstGeom prst="rect">
            <a:avLst/>
          </a:prstGeom>
        </p:spPr>
      </p:pic>
    </p:spTree>
    <p:extLst>
      <p:ext uri="{BB962C8B-B14F-4D97-AF65-F5344CB8AC3E}">
        <p14:creationId xmlns:p14="http://schemas.microsoft.com/office/powerpoint/2010/main" val="3642644876"/>
      </p:ext>
    </p:extLst>
  </p:cSld>
  <p:clrMapOvr>
    <a:masterClrMapping/>
  </p:clrMapOvr>
  <mc:AlternateContent xmlns:mc="http://schemas.openxmlformats.org/markup-compatibility/2006" xmlns:p14="http://schemas.microsoft.com/office/powerpoint/2010/main">
    <mc:Choice Requires="p14">
      <p:transition spd="slow" p14:dur="1500" advTm="63000">
        <p:push dir="u"/>
      </p:transition>
    </mc:Choice>
    <mc:Fallback xmlns="">
      <p:transition spd="slow" advTm="63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6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A47FEB4-1294-ABC9-FA0F-7931DC145CB1}"/>
              </a:ext>
            </a:extLst>
          </p:cNvPr>
          <p:cNvSpPr txBox="1"/>
          <p:nvPr/>
        </p:nvSpPr>
        <p:spPr>
          <a:xfrm>
            <a:off x="86627" y="136797"/>
            <a:ext cx="11617694" cy="777604"/>
          </a:xfrm>
          <a:prstGeom prst="rect">
            <a:avLst/>
          </a:prstGeom>
        </p:spPr>
        <p:txBody>
          <a:bodyPr vert="horz" lIns="91440" tIns="45720" rIns="91440" bIns="45720" rtlCol="0" anchor="t">
            <a:normAutofit fontScale="92500"/>
          </a:bodyPr>
          <a:lstStyle/>
          <a:p>
            <a:pPr>
              <a:lnSpc>
                <a:spcPct val="90000"/>
              </a:lnSpc>
              <a:spcAft>
                <a:spcPts val="600"/>
              </a:spcAft>
            </a:pPr>
            <a:r>
              <a:rPr lang="en-US" sz="2000" b="1"/>
              <a:t>There are key differences of a business line of credit and a business loan. A loan is a one-time disbursement, whereas a line of credit is revolving and you only pay interest on the amount you draw.</a:t>
            </a:r>
          </a:p>
        </p:txBody>
      </p:sp>
      <p:sp>
        <p:nvSpPr>
          <p:cNvPr id="30" name="Rectangle 2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29A7724-BB92-3C77-8657-73A51398567F}"/>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defRPr/>
            </a:pPr>
            <a:fld id="{3970EB7F-EE7F-4D27-B2C8-13BEAE83BC5E}" type="slidenum">
              <a:rPr lang="en-US" sz="1100">
                <a:solidFill>
                  <a:srgbClr val="FFFFFF"/>
                </a:solidFill>
              </a:rPr>
              <a:pPr>
                <a:spcAft>
                  <a:spcPts val="600"/>
                </a:spcAft>
                <a:defRPr/>
              </a:pPr>
              <a:t>22</a:t>
            </a:fld>
            <a:endParaRPr lang="en-US" sz="1100">
              <a:solidFill>
                <a:srgbClr val="FFFFFF"/>
              </a:solidFill>
            </a:endParaRPr>
          </a:p>
        </p:txBody>
      </p:sp>
      <p:graphicFrame>
        <p:nvGraphicFramePr>
          <p:cNvPr id="16" name="Diagram 15">
            <a:extLst>
              <a:ext uri="{FF2B5EF4-FFF2-40B4-BE49-F238E27FC236}">
                <a16:creationId xmlns:a16="http://schemas.microsoft.com/office/drawing/2014/main" id="{206A081A-ACA5-21C6-766B-DC414DDAC205}"/>
              </a:ext>
            </a:extLst>
          </p:cNvPr>
          <p:cNvGraphicFramePr/>
          <p:nvPr>
            <p:extLst>
              <p:ext uri="{D42A27DB-BD31-4B8C-83A1-F6EECF244321}">
                <p14:modId xmlns:p14="http://schemas.microsoft.com/office/powerpoint/2010/main" val="1260621616"/>
              </p:ext>
            </p:extLst>
          </p:nvPr>
        </p:nvGraphicFramePr>
        <p:xfrm>
          <a:off x="153909" y="914401"/>
          <a:ext cx="11832752" cy="5504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9" name="Graphic 28" descr="Dollar with solid fill">
            <a:extLst>
              <a:ext uri="{FF2B5EF4-FFF2-40B4-BE49-F238E27FC236}">
                <a16:creationId xmlns:a16="http://schemas.microsoft.com/office/drawing/2014/main" id="{7268703A-EA1D-B508-06FA-5DA717F524A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97255" y="1975919"/>
            <a:ext cx="914400" cy="914400"/>
          </a:xfrm>
          <a:prstGeom prst="rect">
            <a:avLst/>
          </a:prstGeom>
        </p:spPr>
      </p:pic>
      <p:pic>
        <p:nvPicPr>
          <p:cNvPr id="33" name="Graphic 32" descr="Register with solid fill">
            <a:extLst>
              <a:ext uri="{FF2B5EF4-FFF2-40B4-BE49-F238E27FC236}">
                <a16:creationId xmlns:a16="http://schemas.microsoft.com/office/drawing/2014/main" id="{9F6F4BEB-BEEC-54C3-1EBF-AFB49DAE74C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14951" y="4909242"/>
            <a:ext cx="914400" cy="914400"/>
          </a:xfrm>
          <a:prstGeom prst="rect">
            <a:avLst/>
          </a:prstGeom>
        </p:spPr>
      </p:pic>
    </p:spTree>
    <p:extLst>
      <p:ext uri="{BB962C8B-B14F-4D97-AF65-F5344CB8AC3E}">
        <p14:creationId xmlns:p14="http://schemas.microsoft.com/office/powerpoint/2010/main" val="1316147925"/>
      </p:ext>
    </p:extLst>
  </p:cSld>
  <p:clrMapOvr>
    <a:masterClrMapping/>
  </p:clrMapOvr>
  <mc:AlternateContent xmlns:mc="http://schemas.openxmlformats.org/markup-compatibility/2006" xmlns:p14="http://schemas.microsoft.com/office/powerpoint/2010/main">
    <mc:Choice Requires="p14">
      <p:transition spd="slow" p14:dur="1500" advTm="3000">
        <p:push dir="u"/>
      </p:transition>
    </mc:Choice>
    <mc:Fallback xmlns="">
      <p:transition spd="slow" advTm="3000">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99FAF36-0A5A-F23F-D173-A7753894CA14}"/>
              </a:ext>
            </a:extLst>
          </p:cNvPr>
          <p:cNvSpPr>
            <a:spLocks noGrp="1"/>
          </p:cNvSpPr>
          <p:nvPr>
            <p:ph type="title"/>
          </p:nvPr>
        </p:nvSpPr>
        <p:spPr>
          <a:xfrm>
            <a:off x="100785" y="117797"/>
            <a:ext cx="3739341" cy="1330839"/>
          </a:xfrm>
        </p:spPr>
        <p:txBody>
          <a:bodyPr>
            <a:normAutofit/>
          </a:bodyPr>
          <a:lstStyle/>
          <a:p>
            <a:r>
              <a:rPr lang="en-US" sz="4100"/>
              <a:t>Itemized Expense Report</a:t>
            </a:r>
          </a:p>
        </p:txBody>
      </p:sp>
      <p:sp>
        <p:nvSpPr>
          <p:cNvPr id="3" name="Content Placeholder 2">
            <a:extLst>
              <a:ext uri="{FF2B5EF4-FFF2-40B4-BE49-F238E27FC236}">
                <a16:creationId xmlns:a16="http://schemas.microsoft.com/office/drawing/2014/main" id="{85D9EA6F-AE89-7624-6E5C-15809025D678}"/>
              </a:ext>
            </a:extLst>
          </p:cNvPr>
          <p:cNvSpPr>
            <a:spLocks noGrp="1"/>
          </p:cNvSpPr>
          <p:nvPr>
            <p:ph idx="1"/>
          </p:nvPr>
        </p:nvSpPr>
        <p:spPr>
          <a:xfrm>
            <a:off x="63374" y="3067212"/>
            <a:ext cx="3427001" cy="3908586"/>
          </a:xfrm>
        </p:spPr>
        <p:txBody>
          <a:bodyPr>
            <a:normAutofit/>
          </a:bodyPr>
          <a:lstStyle/>
          <a:p>
            <a:pPr>
              <a:buFont typeface="Wingdings" panose="05000000000000000000" pitchFamily="2" charset="2"/>
              <a:buChar char="§"/>
            </a:pPr>
            <a:r>
              <a:rPr lang="en-US" sz="2000"/>
              <a:t>An itemized expense report is a document that lists and details business income and expenses incurred. It also serves as documentation for tax and accounting purposes</a:t>
            </a:r>
            <a:r>
              <a:rPr lang="en-US" sz="2000">
                <a:effectLst/>
              </a:rPr>
              <a:t>.</a:t>
            </a:r>
            <a:r>
              <a:rPr lang="en-US" sz="2000"/>
              <a:t> </a:t>
            </a:r>
          </a:p>
          <a:p>
            <a:pPr>
              <a:buFont typeface="Wingdings" panose="05000000000000000000" pitchFamily="2" charset="2"/>
              <a:buChar char="§"/>
            </a:pPr>
            <a:r>
              <a:rPr lang="en-US" sz="2000"/>
              <a:t>By creating and utilizing an itemized expense report, businesses can maintain organized financial records and benefit from tax deductions.</a:t>
            </a:r>
            <a:r>
              <a:rPr lang="en-US" sz="2000">
                <a:effectLst/>
              </a:rPr>
              <a:t> </a:t>
            </a:r>
          </a:p>
          <a:p>
            <a:pPr>
              <a:buFont typeface="Wingdings" panose="05000000000000000000" pitchFamily="2" charset="2"/>
              <a:buChar char="§"/>
            </a:pPr>
            <a:endParaRPr lang="en-US" sz="2000"/>
          </a:p>
        </p:txBody>
      </p:sp>
      <p:pic>
        <p:nvPicPr>
          <p:cNvPr id="6" name="Picture 5" descr="Table&#10;&#10;AI-generated content may be incorrect.">
            <a:extLst>
              <a:ext uri="{FF2B5EF4-FFF2-40B4-BE49-F238E27FC236}">
                <a16:creationId xmlns:a16="http://schemas.microsoft.com/office/drawing/2014/main" id="{2103194A-E7AE-FF37-70AD-CADA030806C3}"/>
              </a:ext>
            </a:extLst>
          </p:cNvPr>
          <p:cNvPicPr>
            <a:picLocks noChangeAspect="1"/>
          </p:cNvPicPr>
          <p:nvPr/>
        </p:nvPicPr>
        <p:blipFill>
          <a:blip r:embed="rId5"/>
          <a:stretch>
            <a:fillRect/>
          </a:stretch>
        </p:blipFill>
        <p:spPr>
          <a:xfrm>
            <a:off x="5439907" y="404047"/>
            <a:ext cx="6453232" cy="6049906"/>
          </a:xfrm>
          <a:prstGeom prst="rect">
            <a:avLst/>
          </a:prstGeom>
        </p:spPr>
      </p:pic>
      <p:sp>
        <p:nvSpPr>
          <p:cNvPr id="11" name="TextBox 10">
            <a:extLst>
              <a:ext uri="{FF2B5EF4-FFF2-40B4-BE49-F238E27FC236}">
                <a16:creationId xmlns:a16="http://schemas.microsoft.com/office/drawing/2014/main" id="{924E0099-6C2D-6439-12A3-D302EBC44322}"/>
              </a:ext>
            </a:extLst>
          </p:cNvPr>
          <p:cNvSpPr txBox="1"/>
          <p:nvPr/>
        </p:nvSpPr>
        <p:spPr>
          <a:xfrm>
            <a:off x="63374" y="1448636"/>
            <a:ext cx="5477347" cy="1631216"/>
          </a:xfrm>
          <a:prstGeom prst="rect">
            <a:avLst/>
          </a:prstGeom>
          <a:noFill/>
        </p:spPr>
        <p:txBody>
          <a:bodyPr wrap="square">
            <a:spAutoFit/>
          </a:bodyPr>
          <a:lstStyle/>
          <a:p>
            <a:r>
              <a:rPr lang="en-US" sz="2000"/>
              <a:t>Managing expenses can be overwhelming, as it can be challenging to track costs in an organized manner. Utilizing an itemized expense report can be the determining factor of a business’s success or failure.  </a:t>
            </a:r>
          </a:p>
        </p:txBody>
      </p:sp>
      <p:pic>
        <p:nvPicPr>
          <p:cNvPr id="4" name="Recorded Sound">
            <a:hlinkClick r:id="" action="ppaction://media"/>
            <a:extLst>
              <a:ext uri="{FF2B5EF4-FFF2-40B4-BE49-F238E27FC236}">
                <a16:creationId xmlns:a16="http://schemas.microsoft.com/office/drawing/2014/main" id="{C51B860C-9738-56AB-0B22-FF17B5C5F0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89939" y="6394203"/>
            <a:ext cx="406400" cy="406400"/>
          </a:xfrm>
          <a:prstGeom prst="rect">
            <a:avLst/>
          </a:prstGeom>
        </p:spPr>
      </p:pic>
      <p:sp>
        <p:nvSpPr>
          <p:cNvPr id="5" name="TextBox 4">
            <a:extLst>
              <a:ext uri="{FF2B5EF4-FFF2-40B4-BE49-F238E27FC236}">
                <a16:creationId xmlns:a16="http://schemas.microsoft.com/office/drawing/2014/main" id="{0FC064CE-0D13-6C4F-BE6F-2438E8C93DA4}"/>
              </a:ext>
            </a:extLst>
          </p:cNvPr>
          <p:cNvSpPr txBox="1"/>
          <p:nvPr/>
        </p:nvSpPr>
        <p:spPr>
          <a:xfrm>
            <a:off x="6436392" y="6453953"/>
            <a:ext cx="4673793" cy="338554"/>
          </a:xfrm>
          <a:prstGeom prst="rect">
            <a:avLst/>
          </a:prstGeom>
          <a:ln/>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US" sz="1600" b="1">
                <a:solidFill>
                  <a:schemeClr val="bg1"/>
                </a:solidFill>
                <a:hlinkClick r:id="rId7">
                  <a:extLst>
                    <a:ext uri="{A12FA001-AC4F-418D-AE19-62706E023703}">
                      <ahyp:hlinkClr xmlns:ahyp="http://schemas.microsoft.com/office/drawing/2018/hyperlinkcolor" val="tx"/>
                    </a:ext>
                  </a:extLst>
                </a:hlinkClick>
              </a:rPr>
              <a:t>Link: Itemized-Expense-Report-Template.xlsx</a:t>
            </a:r>
            <a:endParaRPr lang="en-US" sz="1600" b="1">
              <a:solidFill>
                <a:schemeClr val="bg1"/>
              </a:solidFill>
            </a:endParaRPr>
          </a:p>
        </p:txBody>
      </p:sp>
    </p:spTree>
    <p:extLst>
      <p:ext uri="{BB962C8B-B14F-4D97-AF65-F5344CB8AC3E}">
        <p14:creationId xmlns:p14="http://schemas.microsoft.com/office/powerpoint/2010/main" val="915047749"/>
      </p:ext>
    </p:extLst>
  </p:cSld>
  <p:clrMapOvr>
    <a:masterClrMapping/>
  </p:clrMapOvr>
  <mc:AlternateContent xmlns:mc="http://schemas.openxmlformats.org/markup-compatibility/2006" xmlns:p14="http://schemas.microsoft.com/office/powerpoint/2010/main">
    <mc:Choice Requires="p14">
      <p:transition spd="slow" p14:dur="1500" advTm="27000">
        <p:push dir="u"/>
      </p:transition>
    </mc:Choice>
    <mc:Fallback xmlns="">
      <p:transition spd="slow" advTm="27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8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1BAD24-EEDF-2E96-1F0B-C72A88B84EDD}"/>
              </a:ext>
            </a:extLst>
          </p:cNvPr>
          <p:cNvSpPr>
            <a:spLocks noGrp="1"/>
          </p:cNvSpPr>
          <p:nvPr>
            <p:ph type="title"/>
          </p:nvPr>
        </p:nvSpPr>
        <p:spPr>
          <a:xfrm>
            <a:off x="5778620" y="338181"/>
            <a:ext cx="5816361" cy="1330839"/>
          </a:xfrm>
        </p:spPr>
        <p:txBody>
          <a:bodyPr vert="horz" lIns="91440" tIns="45720" rIns="91440" bIns="45720" numCol="1" rtlCol="0" anchor="ctr" anchorCtr="0" compatLnSpc="1">
            <a:prstTxWarp prst="textNoShape">
              <a:avLst/>
            </a:prstTxWarp>
            <a:normAutofit/>
            <a:scene3d>
              <a:camera prst="orthographicFront"/>
              <a:lightRig rig="threePt" dir="t"/>
            </a:scene3d>
            <a:sp3d extrusionH="57150">
              <a:bevelT w="38100" h="38100"/>
            </a:sp3d>
          </a:bodyPr>
          <a:lstStyle/>
          <a:p>
            <a:pPr algn="ctr"/>
            <a:r>
              <a:rPr lang="en-US" kern="1200">
                <a:solidFill>
                  <a:schemeClr val="tx1"/>
                </a:solidFill>
                <a:latin typeface="+mj-lt"/>
                <a:ea typeface="+mj-ea"/>
                <a:cs typeface="+mj-cs"/>
              </a:rPr>
              <a:t>Annual</a:t>
            </a:r>
            <a:r>
              <a:rPr lang="en-US" b="1" kern="1200">
                <a:solidFill>
                  <a:schemeClr val="tx1"/>
                </a:solidFill>
                <a:latin typeface="+mj-lt"/>
                <a:ea typeface="+mj-ea"/>
                <a:cs typeface="+mj-cs"/>
              </a:rPr>
              <a:t> </a:t>
            </a:r>
            <a:r>
              <a:rPr lang="en-US" kern="1200">
                <a:solidFill>
                  <a:schemeClr val="tx1"/>
                </a:solidFill>
                <a:latin typeface="+mj-lt"/>
                <a:ea typeface="+mj-ea"/>
                <a:cs typeface="+mj-cs"/>
              </a:rPr>
              <a:t>Financial Summary</a:t>
            </a:r>
          </a:p>
        </p:txBody>
      </p:sp>
      <p:sp>
        <p:nvSpPr>
          <p:cNvPr id="39"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F43E03B-02FE-2F0C-FCC8-A277B32F9336}"/>
              </a:ext>
            </a:extLst>
          </p:cNvPr>
          <p:cNvSpPr txBox="1"/>
          <p:nvPr/>
        </p:nvSpPr>
        <p:spPr bwMode="auto">
          <a:xfrm>
            <a:off x="5255395" y="1669020"/>
            <a:ext cx="6862812" cy="4717736"/>
          </a:xfrm>
          <a:prstGeom prst="rect">
            <a:avLst/>
          </a:prstGeom>
        </p:spPr>
        <p:txBody>
          <a:bodyPr vert="horz" lIns="91440" tIns="45720" rIns="91440" bIns="45720" numCol="1" rtlCol="0" anchorCtr="0" compatLnSpc="1">
            <a:prstTxWarp prst="textNoShape">
              <a:avLst/>
            </a:prstTxWarp>
            <a:normAutofit/>
          </a:bodyPr>
          <a:lstStyle/>
          <a:p>
            <a:pPr>
              <a:lnSpc>
                <a:spcPct val="90000"/>
              </a:lnSpc>
              <a:spcBef>
                <a:spcPct val="20000"/>
              </a:spcBef>
            </a:pPr>
            <a:r>
              <a:rPr lang="en-US" sz="2000"/>
              <a:t>An Annual Financial Summary also known as a financial statement, is a comprehensive report that summarizes a company’s financial performance over a 12-month period. </a:t>
            </a:r>
          </a:p>
          <a:p>
            <a:pPr>
              <a:lnSpc>
                <a:spcPct val="90000"/>
              </a:lnSpc>
              <a:spcBef>
                <a:spcPct val="20000"/>
              </a:spcBef>
            </a:pPr>
            <a:endParaRPr lang="en-US" sz="1200"/>
          </a:p>
          <a:p>
            <a:pPr>
              <a:lnSpc>
                <a:spcPct val="90000"/>
              </a:lnSpc>
              <a:spcBef>
                <a:spcPct val="20000"/>
              </a:spcBef>
            </a:pPr>
            <a:r>
              <a:rPr lang="en-US" sz="2000"/>
              <a:t>At a minimum, the Annual Financial Summary should include the following:</a:t>
            </a:r>
          </a:p>
          <a:p>
            <a:pPr marL="342900" indent="-228600">
              <a:lnSpc>
                <a:spcPct val="90000"/>
              </a:lnSpc>
              <a:spcBef>
                <a:spcPct val="20000"/>
              </a:spcBef>
              <a:buFont typeface="Arial" panose="020B0604020202020204" pitchFamily="34" charset="0"/>
              <a:buChar char="•"/>
            </a:pPr>
            <a:r>
              <a:rPr lang="en-US" sz="2000"/>
              <a:t>Summary of total revenue/income for the year.</a:t>
            </a:r>
          </a:p>
          <a:p>
            <a:pPr marL="342900" indent="-228600">
              <a:lnSpc>
                <a:spcPct val="90000"/>
              </a:lnSpc>
              <a:spcBef>
                <a:spcPct val="20000"/>
              </a:spcBef>
              <a:buFont typeface="Arial" panose="020B0604020202020204" pitchFamily="34" charset="0"/>
              <a:buChar char="•"/>
            </a:pPr>
            <a:r>
              <a:rPr lang="en-US" sz="2000"/>
              <a:t>Summary of total payroll expenses for the year.</a:t>
            </a:r>
          </a:p>
          <a:p>
            <a:pPr marL="342900" indent="-228600">
              <a:lnSpc>
                <a:spcPct val="90000"/>
              </a:lnSpc>
              <a:spcBef>
                <a:spcPct val="20000"/>
              </a:spcBef>
              <a:buFont typeface="Arial" panose="020B0604020202020204" pitchFamily="34" charset="0"/>
              <a:buChar char="•"/>
            </a:pPr>
            <a:r>
              <a:rPr lang="en-US" sz="2000"/>
              <a:t>Summary of total operating expenses for the year such as office supplies, utilities, travel, repairs/maintenance, etc.</a:t>
            </a:r>
          </a:p>
          <a:p>
            <a:pPr marL="342900" indent="-228600">
              <a:lnSpc>
                <a:spcPct val="90000"/>
              </a:lnSpc>
              <a:spcBef>
                <a:spcPct val="20000"/>
              </a:spcBef>
              <a:buFont typeface="Arial" panose="020B0604020202020204" pitchFamily="34" charset="0"/>
              <a:buChar char="•"/>
            </a:pPr>
            <a:r>
              <a:rPr lang="en-US" sz="2000"/>
              <a:t>Summary of total fixed cost for the year such as rent, insurance, certifications, and all other recurring expenses at a fixed rate. </a:t>
            </a:r>
          </a:p>
          <a:p>
            <a:pPr marL="114300">
              <a:lnSpc>
                <a:spcPct val="90000"/>
              </a:lnSpc>
              <a:spcBef>
                <a:spcPct val="20000"/>
              </a:spcBef>
            </a:pPr>
            <a:endParaRPr lang="en-US" sz="1200"/>
          </a:p>
          <a:p>
            <a:pPr marL="114300">
              <a:lnSpc>
                <a:spcPct val="90000"/>
              </a:lnSpc>
              <a:spcBef>
                <a:spcPct val="20000"/>
              </a:spcBef>
            </a:pPr>
            <a:r>
              <a:rPr lang="en-US" sz="1600" b="1" i="1" u="sng"/>
              <a:t>These items should reflect the summary of the Itemized Expense Report for each month of the last 12 months.</a:t>
            </a:r>
          </a:p>
          <a:p>
            <a:pPr indent="-228600">
              <a:lnSpc>
                <a:spcPct val="90000"/>
              </a:lnSpc>
              <a:spcBef>
                <a:spcPct val="20000"/>
              </a:spcBef>
              <a:buFont typeface="Arial" panose="020B0604020202020204" pitchFamily="34" charset="0"/>
              <a:buChar char="•"/>
            </a:pPr>
            <a:endParaRPr lang="en-US" sz="1700"/>
          </a:p>
        </p:txBody>
      </p:sp>
      <p:sp>
        <p:nvSpPr>
          <p:cNvPr id="5" name="Slide Number Placeholder 4">
            <a:extLst>
              <a:ext uri="{FF2B5EF4-FFF2-40B4-BE49-F238E27FC236}">
                <a16:creationId xmlns:a16="http://schemas.microsoft.com/office/drawing/2014/main" id="{97468DEF-31B3-E856-93A4-5D22DD72111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970EB7F-EE7F-4D27-B2C8-13BEAE83BC5E}" type="slidenum">
              <a:rPr lang="en-US" sz="1000">
                <a:solidFill>
                  <a:schemeClr val="tx1">
                    <a:tint val="75000"/>
                  </a:schemeClr>
                </a:solidFill>
              </a:rPr>
              <a:pPr>
                <a:spcAft>
                  <a:spcPts val="600"/>
                </a:spcAft>
              </a:pPr>
              <a:t>24</a:t>
            </a:fld>
            <a:endParaRPr lang="en-US" sz="1000">
              <a:solidFill>
                <a:schemeClr val="tx1">
                  <a:tint val="75000"/>
                </a:schemeClr>
              </a:solidFill>
            </a:endParaRPr>
          </a:p>
        </p:txBody>
      </p:sp>
      <p:pic>
        <p:nvPicPr>
          <p:cNvPr id="11" name="Picture 10">
            <a:extLst>
              <a:ext uri="{FF2B5EF4-FFF2-40B4-BE49-F238E27FC236}">
                <a16:creationId xmlns:a16="http://schemas.microsoft.com/office/drawing/2014/main" id="{C36E1CFA-3856-90BA-46D2-9A52E3A1D5C7}"/>
              </a:ext>
            </a:extLst>
          </p:cNvPr>
          <p:cNvPicPr>
            <a:picLocks noChangeAspect="1"/>
          </p:cNvPicPr>
          <p:nvPr/>
        </p:nvPicPr>
        <p:blipFill>
          <a:blip r:embed="rId5"/>
          <a:stretch>
            <a:fillRect/>
          </a:stretch>
        </p:blipFill>
        <p:spPr>
          <a:xfrm>
            <a:off x="274533" y="88568"/>
            <a:ext cx="4665887" cy="6618501"/>
          </a:xfrm>
          <a:prstGeom prst="rect">
            <a:avLst/>
          </a:prstGeom>
        </p:spPr>
      </p:pic>
      <p:pic>
        <p:nvPicPr>
          <p:cNvPr id="8" name="Recorded Sound">
            <a:hlinkClick r:id="" action="ppaction://media"/>
            <a:extLst>
              <a:ext uri="{FF2B5EF4-FFF2-40B4-BE49-F238E27FC236}">
                <a16:creationId xmlns:a16="http://schemas.microsoft.com/office/drawing/2014/main" id="{B90F7321-2BC8-02D3-DF9D-56F2D92576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5575" y="6215978"/>
            <a:ext cx="406400" cy="406400"/>
          </a:xfrm>
          <a:prstGeom prst="rect">
            <a:avLst/>
          </a:prstGeom>
        </p:spPr>
      </p:pic>
    </p:spTree>
    <p:extLst>
      <p:ext uri="{BB962C8B-B14F-4D97-AF65-F5344CB8AC3E}">
        <p14:creationId xmlns:p14="http://schemas.microsoft.com/office/powerpoint/2010/main" val="3173638328"/>
      </p:ext>
    </p:extLst>
  </p:cSld>
  <p:clrMapOvr>
    <a:masterClrMapping/>
  </p:clrMapOvr>
  <mc:AlternateContent xmlns:mc="http://schemas.openxmlformats.org/markup-compatibility/2006" xmlns:p14="http://schemas.microsoft.com/office/powerpoint/2010/main">
    <mc:Choice Requires="p14">
      <p:transition spd="slow" p14:dur="1500" advTm="19000">
        <p:push dir="u"/>
      </p:transition>
    </mc:Choice>
    <mc:Fallback xmlns="">
      <p:transition spd="slow" advTm="19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1DB2DA3-6456-A5E1-F0BE-5CA6815742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
            <a:ext cx="12192001"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6" name="Title 1">
            <a:extLst>
              <a:ext uri="{FF2B5EF4-FFF2-40B4-BE49-F238E27FC236}">
                <a16:creationId xmlns:a16="http://schemas.microsoft.com/office/drawing/2014/main" id="{ADC77DBF-CC97-2874-8288-8BD66E86247A}"/>
              </a:ext>
            </a:extLst>
          </p:cNvPr>
          <p:cNvSpPr>
            <a:spLocks noGrp="1"/>
          </p:cNvSpPr>
          <p:nvPr>
            <p:ph type="title"/>
          </p:nvPr>
        </p:nvSpPr>
        <p:spPr>
          <a:xfrm>
            <a:off x="827566" y="862123"/>
            <a:ext cx="10536866" cy="4226442"/>
          </a:xfrm>
        </p:spPr>
        <p:txBody>
          <a:bodyPr>
            <a:normAutofit/>
            <a:scene3d>
              <a:camera prst="orthographicFront"/>
              <a:lightRig rig="threePt" dir="t"/>
            </a:scene3d>
            <a:sp3d extrusionH="57150">
              <a:bevelT w="38100" h="38100"/>
            </a:sp3d>
          </a:bodyPr>
          <a:lstStyle/>
          <a:p>
            <a:pPr algn="ctr"/>
            <a:r>
              <a:rPr lang="en-US" altLang="en-US" sz="6000" b="1">
                <a:solidFill>
                  <a:schemeClr val="accent6"/>
                </a:solidFill>
              </a:rPr>
              <a:t>Adult Day Care </a:t>
            </a:r>
            <a:br>
              <a:rPr lang="en-US" altLang="en-US" sz="6000" b="1">
                <a:solidFill>
                  <a:schemeClr val="accent6"/>
                </a:solidFill>
              </a:rPr>
            </a:br>
            <a:r>
              <a:rPr lang="en-US" altLang="en-US" sz="6000" b="1">
                <a:solidFill>
                  <a:schemeClr val="accent6"/>
                </a:solidFill>
              </a:rPr>
              <a:t>Provider Requirements</a:t>
            </a:r>
            <a:endParaRPr lang="en-US" altLang="en-US" sz="6000"/>
          </a:p>
        </p:txBody>
      </p:sp>
      <p:sp>
        <p:nvSpPr>
          <p:cNvPr id="3" name="Slide Number Placeholder 2">
            <a:extLst>
              <a:ext uri="{FF2B5EF4-FFF2-40B4-BE49-F238E27FC236}">
                <a16:creationId xmlns:a16="http://schemas.microsoft.com/office/drawing/2014/main" id="{F386BFB5-BDB6-C9AE-0ACA-7CC4D3E51E36}"/>
              </a:ext>
            </a:extLst>
          </p:cNvPr>
          <p:cNvSpPr>
            <a:spLocks noGrp="1"/>
          </p:cNvSpPr>
          <p:nvPr>
            <p:ph type="sldNum" sz="quarter" idx="12"/>
          </p:nvPr>
        </p:nvSpPr>
        <p:spPr/>
        <p:txBody>
          <a:bodyPr/>
          <a:lstStyle/>
          <a:p>
            <a:fld id="{3970EB7F-EE7F-4D27-B2C8-13BEAE83BC5E}" type="slidenum">
              <a:rPr lang="en-US" smtClean="0"/>
              <a:t>25</a:t>
            </a:fld>
            <a:endParaRPr lang="en-US"/>
          </a:p>
        </p:txBody>
      </p:sp>
      <p:pic>
        <p:nvPicPr>
          <p:cNvPr id="5" name="Recorded Sound">
            <a:hlinkClick r:id="" action="ppaction://media"/>
            <a:extLst>
              <a:ext uri="{FF2B5EF4-FFF2-40B4-BE49-F238E27FC236}">
                <a16:creationId xmlns:a16="http://schemas.microsoft.com/office/drawing/2014/main" id="{CAA2AAD5-932D-5878-27B8-E62BF50398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13251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2000">
        <p:push dir="u"/>
      </p:transition>
    </mc:Choice>
    <mc:Fallback xmlns="">
      <p:transition spd="slow" advTm="32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0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itle 1">
            <a:extLst>
              <a:ext uri="{FF2B5EF4-FFF2-40B4-BE49-F238E27FC236}">
                <a16:creationId xmlns:a16="http://schemas.microsoft.com/office/drawing/2014/main" id="{BC985583-D8BD-9EFF-22D8-225AF40404F7}"/>
              </a:ext>
            </a:extLst>
          </p:cNvPr>
          <p:cNvSpPr>
            <a:spLocks noGrp="1"/>
          </p:cNvSpPr>
          <p:nvPr>
            <p:ph type="title"/>
          </p:nvPr>
        </p:nvSpPr>
        <p:spPr>
          <a:xfrm>
            <a:off x="3923414" y="237461"/>
            <a:ext cx="4345172" cy="563563"/>
          </a:xfrm>
        </p:spPr>
        <p:txBody>
          <a:bodyPr>
            <a:normAutofit fontScale="90000"/>
            <a:scene3d>
              <a:camera prst="orthographicFront"/>
              <a:lightRig rig="threePt" dir="t"/>
            </a:scene3d>
            <a:sp3d extrusionH="57150">
              <a:bevelT w="38100" h="38100"/>
            </a:sp3d>
          </a:bodyPr>
          <a:lstStyle/>
          <a:p>
            <a:r>
              <a:rPr lang="en-US" altLang="en-US" sz="3200" b="1">
                <a:solidFill>
                  <a:schemeClr val="accent6"/>
                </a:solidFill>
                <a:cs typeface="Times New Roman" panose="02020603050405020304" pitchFamily="18" charset="0"/>
              </a:rPr>
              <a:t>Adult Day Care Services</a:t>
            </a:r>
          </a:p>
        </p:txBody>
      </p:sp>
      <p:sp>
        <p:nvSpPr>
          <p:cNvPr id="20483" name="Content Placeholder 2">
            <a:extLst>
              <a:ext uri="{FF2B5EF4-FFF2-40B4-BE49-F238E27FC236}">
                <a16:creationId xmlns:a16="http://schemas.microsoft.com/office/drawing/2014/main" id="{4A79306B-8080-6B86-A590-20577B1BAB6E}"/>
              </a:ext>
            </a:extLst>
          </p:cNvPr>
          <p:cNvSpPr>
            <a:spLocks noGrp="1"/>
          </p:cNvSpPr>
          <p:nvPr>
            <p:ph idx="1"/>
          </p:nvPr>
        </p:nvSpPr>
        <p:spPr>
          <a:xfrm>
            <a:off x="535172" y="929481"/>
            <a:ext cx="10894828" cy="5791994"/>
          </a:xfrm>
        </p:spPr>
        <p:txBody>
          <a:bodyPr>
            <a:normAutofit/>
          </a:bodyPr>
          <a:lstStyle/>
          <a:p>
            <a:pPr marL="0" indent="0" eaLnBrk="1" hangingPunct="1">
              <a:buNone/>
              <a:defRPr/>
            </a:pPr>
            <a:r>
              <a:rPr lang="en-US" altLang="en-US" sz="1800" b="1">
                <a:solidFill>
                  <a:schemeClr val="accent6">
                    <a:lumMod val="75000"/>
                  </a:schemeClr>
                </a:solidFill>
                <a:cs typeface="Times New Roman" pitchFamily="18" charset="0"/>
              </a:rPr>
              <a:t>Adult Day Care (ADC) </a:t>
            </a:r>
            <a:r>
              <a:rPr lang="en-US" sz="1800">
                <a:solidFill>
                  <a:schemeClr val="accent6">
                    <a:lumMod val="75000"/>
                  </a:schemeClr>
                </a:solidFill>
                <a:cs typeface="Times New Roman" pitchFamily="18" charset="0"/>
              </a:rPr>
              <a:t>includes community-based comprehensive programs which provide a variety of health, social and related supportive services in a protective setting during daytime and early evening hours. </a:t>
            </a:r>
            <a:endParaRPr lang="en-US" altLang="en-US" sz="1800">
              <a:solidFill>
                <a:schemeClr val="accent6">
                  <a:lumMod val="75000"/>
                </a:schemeClr>
              </a:solidFill>
              <a:cs typeface="Times New Roman" pitchFamily="18" charset="0"/>
            </a:endParaRPr>
          </a:p>
          <a:p>
            <a:pPr marL="0" indent="0" eaLnBrk="1" hangingPunct="1">
              <a:buNone/>
              <a:defRPr/>
            </a:pPr>
            <a:r>
              <a:rPr lang="en-US" altLang="en-US" sz="1800">
                <a:solidFill>
                  <a:schemeClr val="accent6">
                    <a:lumMod val="75000"/>
                  </a:schemeClr>
                </a:solidFill>
                <a:cs typeface="Times New Roman" pitchFamily="18" charset="0"/>
              </a:rPr>
              <a:t>This community-based service is designed to meet the needs of aged and disabled people through an Individualized Service Plan (ISP), including personal care and supervision, provision of meals, limited medical care, transportation to and from the site, social, health and recreational activities. </a:t>
            </a:r>
          </a:p>
          <a:p>
            <a:pPr eaLnBrk="1" hangingPunct="1">
              <a:buFont typeface="Arial" charset="0"/>
              <a:buChar char="•"/>
              <a:defRPr/>
            </a:pPr>
            <a:endParaRPr lang="en-US" altLang="en-US" sz="800">
              <a:solidFill>
                <a:schemeClr val="accent6">
                  <a:lumMod val="75000"/>
                </a:schemeClr>
              </a:solidFill>
              <a:cs typeface="Times New Roman" pitchFamily="18" charset="0"/>
            </a:endParaRPr>
          </a:p>
          <a:p>
            <a:pPr>
              <a:buFont typeface="Wingdings" panose="05000000000000000000" pitchFamily="2" charset="2"/>
              <a:buChar char="ü"/>
              <a:defRPr/>
            </a:pPr>
            <a:r>
              <a:rPr lang="en-US" altLang="en-US" sz="1800">
                <a:solidFill>
                  <a:schemeClr val="accent6">
                    <a:lumMod val="75000"/>
                  </a:schemeClr>
                </a:solidFill>
                <a:cs typeface="Times New Roman" pitchFamily="18" charset="0"/>
              </a:rPr>
              <a:t>ADC providers must be compliant with all app</a:t>
            </a:r>
            <a:r>
              <a:rPr lang="en-US" altLang="en-US" sz="1800">
                <a:solidFill>
                  <a:schemeClr val="accent6">
                    <a:lumMod val="75000"/>
                  </a:schemeClr>
                </a:solidFill>
                <a:ea typeface="Calibri" pitchFamily="34" charset="0"/>
                <a:cs typeface="Times New Roman" pitchFamily="18" charset="0"/>
              </a:rPr>
              <a:t>licable state and local building restrictions as well as all zoning, fire, and health codes and ordinances and meet the requirements of the Americans with Disabilities Act (ADA). </a:t>
            </a:r>
            <a:r>
              <a:rPr lang="en-US" sz="1800">
                <a:hlinkClick r:id="rId6"/>
              </a:rPr>
              <a:t>The Americans with Disabilities Act | ADA.gov</a:t>
            </a:r>
            <a:endParaRPr lang="en-US" altLang="en-US" sz="1800">
              <a:solidFill>
                <a:schemeClr val="accent6">
                  <a:lumMod val="75000"/>
                </a:schemeClr>
              </a:solidFill>
              <a:ea typeface="Calibri" pitchFamily="34" charset="0"/>
              <a:cs typeface="Times New Roman" pitchFamily="18" charset="0"/>
            </a:endParaRPr>
          </a:p>
          <a:p>
            <a:pPr>
              <a:buFont typeface="Wingdings" panose="05000000000000000000" pitchFamily="2" charset="2"/>
              <a:buChar char="ü"/>
              <a:defRPr/>
            </a:pPr>
            <a:endParaRPr lang="en-US" altLang="en-US" sz="800">
              <a:solidFill>
                <a:schemeClr val="accent6">
                  <a:lumMod val="75000"/>
                </a:schemeClr>
              </a:solidFill>
              <a:ea typeface="Calibri" pitchFamily="34" charset="0"/>
              <a:cs typeface="Times New Roman" pitchFamily="18" charset="0"/>
            </a:endParaRPr>
          </a:p>
          <a:p>
            <a:pPr>
              <a:buFont typeface="Wingdings" panose="05000000000000000000" pitchFamily="2" charset="2"/>
              <a:buChar char="ü"/>
              <a:defRPr/>
            </a:pPr>
            <a:r>
              <a:rPr lang="en-US" altLang="en-US" sz="1800">
                <a:solidFill>
                  <a:schemeClr val="accent6">
                    <a:lumMod val="75000"/>
                  </a:schemeClr>
                </a:solidFill>
                <a:cs typeface="Times New Roman" pitchFamily="18" charset="0"/>
              </a:rPr>
              <a:t>ADC providers may only serve counties within sixty (60) minutes from the facility.</a:t>
            </a:r>
          </a:p>
          <a:p>
            <a:pPr>
              <a:buFont typeface="Wingdings" panose="05000000000000000000" pitchFamily="2" charset="2"/>
              <a:buChar char="ü"/>
              <a:defRPr/>
            </a:pPr>
            <a:endParaRPr lang="en-US" altLang="en-US" sz="700">
              <a:solidFill>
                <a:schemeClr val="accent6">
                  <a:lumMod val="75000"/>
                </a:schemeClr>
              </a:solidFill>
              <a:cs typeface="Times New Roman" pitchFamily="18" charset="0"/>
            </a:endParaRPr>
          </a:p>
          <a:p>
            <a:pPr>
              <a:buFont typeface="Wingdings" panose="05000000000000000000" pitchFamily="2" charset="2"/>
              <a:buChar char="ü"/>
              <a:defRPr/>
            </a:pPr>
            <a:r>
              <a:rPr lang="en-US" altLang="en-US" sz="1800">
                <a:solidFill>
                  <a:schemeClr val="accent6">
                    <a:lumMod val="75000"/>
                  </a:schemeClr>
                </a:solidFill>
                <a:cs typeface="Times New Roman" pitchFamily="18" charset="0"/>
              </a:rPr>
              <a:t>ADC providers must provide choices of food and drinks during the day, this will require a contract with a food vendor licensed by MS Department of Health, or a permit to operate a kitchen from the MSDH to prepare meals onsite.</a:t>
            </a:r>
            <a:br>
              <a:rPr lang="en-US" altLang="en-US" sz="1800">
                <a:solidFill>
                  <a:schemeClr val="accent6">
                    <a:lumMod val="75000"/>
                  </a:schemeClr>
                </a:solidFill>
                <a:cs typeface="Times New Roman" pitchFamily="18" charset="0"/>
              </a:rPr>
            </a:br>
            <a:endParaRPr lang="en-US" altLang="en-US" sz="800">
              <a:solidFill>
                <a:schemeClr val="accent6">
                  <a:lumMod val="75000"/>
                </a:schemeClr>
              </a:solidFill>
              <a:cs typeface="Times New Roman" pitchFamily="18" charset="0"/>
            </a:endParaRPr>
          </a:p>
          <a:p>
            <a:pPr>
              <a:buFont typeface="Wingdings" panose="05000000000000000000" pitchFamily="2" charset="2"/>
              <a:buChar char="ü"/>
              <a:defRPr/>
            </a:pPr>
            <a:r>
              <a:rPr lang="en-US" altLang="en-US" sz="1800">
                <a:solidFill>
                  <a:schemeClr val="accent6">
                    <a:lumMod val="75000"/>
                  </a:schemeClr>
                </a:solidFill>
                <a:cs typeface="Times New Roman" pitchFamily="18" charset="0"/>
              </a:rPr>
              <a:t>ADC providers must offer safe, accessible transportation.</a:t>
            </a:r>
          </a:p>
          <a:p>
            <a:pPr marL="0" indent="0">
              <a:buNone/>
              <a:defRPr/>
            </a:pPr>
            <a:endParaRPr lang="en-US" altLang="en-US" sz="1100">
              <a:solidFill>
                <a:schemeClr val="accent6">
                  <a:lumMod val="75000"/>
                </a:schemeClr>
              </a:solidFill>
              <a:cs typeface="Times New Roman" pitchFamily="18" charset="0"/>
            </a:endParaRPr>
          </a:p>
          <a:p>
            <a:pPr>
              <a:buFont typeface="Wingdings" panose="05000000000000000000" pitchFamily="2" charset="2"/>
              <a:buChar char="ü"/>
              <a:defRPr/>
            </a:pPr>
            <a:r>
              <a:rPr lang="en-US" altLang="en-US" sz="1800">
                <a:solidFill>
                  <a:schemeClr val="accent6">
                    <a:lumMod val="75000"/>
                  </a:schemeClr>
                </a:solidFill>
                <a:cs typeface="Times New Roman" pitchFamily="18" charset="0"/>
              </a:rPr>
              <a:t>ADC facilities must be open, at minimum, 8am – 5pm, Monday through Friday, except major holidays.</a:t>
            </a:r>
          </a:p>
          <a:p>
            <a:pPr>
              <a:buFont typeface="Wingdings" panose="05000000000000000000" pitchFamily="2" charset="2"/>
              <a:buChar char="ü"/>
              <a:defRPr/>
            </a:pPr>
            <a:endParaRPr lang="en-US" altLang="en-US" sz="1800">
              <a:solidFill>
                <a:schemeClr val="accent6">
                  <a:lumMod val="75000"/>
                </a:schemeClr>
              </a:solidFill>
              <a:latin typeface="Times New Roman" pitchFamily="18" charset="0"/>
              <a:cs typeface="Times New Roman" pitchFamily="18" charset="0"/>
            </a:endParaRPr>
          </a:p>
          <a:p>
            <a:pPr>
              <a:buFont typeface="Arial" charset="0"/>
              <a:buChar char="•"/>
              <a:defRPr/>
            </a:pPr>
            <a:endParaRPr lang="en-US" altLang="en-US" i="1">
              <a:solidFill>
                <a:schemeClr val="accent6">
                  <a:lumMod val="75000"/>
                </a:schemeClr>
              </a:solidFill>
              <a:latin typeface="Times New Roman" pitchFamily="18" charset="0"/>
              <a:cs typeface="Times New Roman" pitchFamily="18" charset="0"/>
            </a:endParaRPr>
          </a:p>
        </p:txBody>
      </p:sp>
      <p:sp>
        <p:nvSpPr>
          <p:cNvPr id="2" name="Slide Number Placeholder 1">
            <a:extLst>
              <a:ext uri="{FF2B5EF4-FFF2-40B4-BE49-F238E27FC236}">
                <a16:creationId xmlns:a16="http://schemas.microsoft.com/office/drawing/2014/main" id="{AA5579E8-8C0A-5CCB-030A-9504CBAAB75F}"/>
              </a:ext>
            </a:extLst>
          </p:cNvPr>
          <p:cNvSpPr>
            <a:spLocks noGrp="1"/>
          </p:cNvSpPr>
          <p:nvPr>
            <p:ph type="sldNum" sz="quarter" idx="12"/>
          </p:nvPr>
        </p:nvSpPr>
        <p:spPr/>
        <p:txBody>
          <a:bodyPr/>
          <a:lstStyle/>
          <a:p>
            <a:fld id="{3970EB7F-EE7F-4D27-B2C8-13BEAE83BC5E}" type="slidenum">
              <a:rPr lang="en-US" smtClean="0"/>
              <a:t>26</a:t>
            </a:fld>
            <a:endParaRPr lang="en-US"/>
          </a:p>
        </p:txBody>
      </p:sp>
      <p:pic>
        <p:nvPicPr>
          <p:cNvPr id="3" name="Recorded Sound">
            <a:hlinkClick r:id="" action="ppaction://media"/>
            <a:extLst>
              <a:ext uri="{FF2B5EF4-FFF2-40B4-BE49-F238E27FC236}">
                <a16:creationId xmlns:a16="http://schemas.microsoft.com/office/drawing/2014/main" id="{6D079278-FC73-F7FA-B1E1-79E4386AD30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56828" y="615315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40000">
        <p:push dir="u"/>
      </p:transition>
    </mc:Choice>
    <mc:Fallback xmlns="">
      <p:transition spd="slow" advTm="140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9754" fill="hold"/>
                                        <p:tgtEl>
                                          <p:spTgt spid="3"/>
                                        </p:tgtEl>
                                      </p:cBhvr>
                                    </p:cmd>
                                  </p:childTnLst>
                                </p:cTn>
                              </p:par>
                            </p:childTnLst>
                          </p:cTn>
                        </p:par>
                        <p:par>
                          <p:cTn id="7" fill="hold">
                            <p:stCondLst>
                              <p:cond delay="139754"/>
                            </p:stCondLst>
                            <p:childTnLst>
                              <p:par>
                                <p:cTn id="8" presetID="42" presetClass="entr" presetSubtype="0" fill="hold" grpId="1" nodeType="afterEffect">
                                  <p:stCondLst>
                                    <p:cond delay="0"/>
                                  </p:stCondLst>
                                  <p:childTnLst>
                                    <p:set>
                                      <p:cBhvr>
                                        <p:cTn id="9" dur="1" fill="hold">
                                          <p:stCondLst>
                                            <p:cond delay="0"/>
                                          </p:stCondLst>
                                        </p:cTn>
                                        <p:tgtEl>
                                          <p:spTgt spid="20483">
                                            <p:txEl>
                                              <p:pRg st="0" end="0"/>
                                            </p:txEl>
                                          </p:spTgt>
                                        </p:tgtEl>
                                        <p:attrNameLst>
                                          <p:attrName>style.visibility</p:attrName>
                                        </p:attrNameLst>
                                      </p:cBhvr>
                                      <p:to>
                                        <p:strVal val="visible"/>
                                      </p:to>
                                    </p:set>
                                    <p:animEffect transition="in" filter="fade">
                                      <p:cBhvr>
                                        <p:cTn id="10" dur="1000"/>
                                        <p:tgtEl>
                                          <p:spTgt spid="20483">
                                            <p:txEl>
                                              <p:pRg st="0" end="0"/>
                                            </p:txEl>
                                          </p:spTgt>
                                        </p:tgtEl>
                                      </p:cBhvr>
                                    </p:animEffect>
                                    <p:anim calcmode="lin" valueType="num">
                                      <p:cBhvr>
                                        <p:cTn id="11" dur="10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20483">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40754"/>
                            </p:stCondLst>
                            <p:childTnLst>
                              <p:par>
                                <p:cTn id="14" presetID="42" presetClass="entr" presetSubtype="0" fill="hold" grpId="1" nodeType="afterEffect">
                                  <p:stCondLst>
                                    <p:cond delay="0"/>
                                  </p:stCondLst>
                                  <p:childTnLst>
                                    <p:set>
                                      <p:cBhvr>
                                        <p:cTn id="15" dur="1" fill="hold">
                                          <p:stCondLst>
                                            <p:cond delay="0"/>
                                          </p:stCondLst>
                                        </p:cTn>
                                        <p:tgtEl>
                                          <p:spTgt spid="20483">
                                            <p:txEl>
                                              <p:pRg st="1" end="1"/>
                                            </p:txEl>
                                          </p:spTgt>
                                        </p:tgtEl>
                                        <p:attrNameLst>
                                          <p:attrName>style.visibility</p:attrName>
                                        </p:attrNameLst>
                                      </p:cBhvr>
                                      <p:to>
                                        <p:strVal val="visible"/>
                                      </p:to>
                                    </p:set>
                                    <p:animEffect transition="in" filter="fade">
                                      <p:cBhvr>
                                        <p:cTn id="16" dur="1000"/>
                                        <p:tgtEl>
                                          <p:spTgt spid="20483">
                                            <p:txEl>
                                              <p:pRg st="1" end="1"/>
                                            </p:txEl>
                                          </p:spTgt>
                                        </p:tgtEl>
                                      </p:cBhvr>
                                    </p:animEffect>
                                    <p:anim calcmode="lin" valueType="num">
                                      <p:cBhvr>
                                        <p:cTn id="17" dur="10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20483">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141754"/>
                            </p:stCondLst>
                            <p:childTnLst>
                              <p:par>
                                <p:cTn id="20" presetID="42" presetClass="entr" presetSubtype="0" fill="hold" grpId="1" nodeType="after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Effect transition="in" filter="fade">
                                      <p:cBhvr>
                                        <p:cTn id="22" dur="1000"/>
                                        <p:tgtEl>
                                          <p:spTgt spid="20483">
                                            <p:txEl>
                                              <p:pRg st="3" end="3"/>
                                            </p:txEl>
                                          </p:spTgt>
                                        </p:tgtEl>
                                      </p:cBhvr>
                                    </p:animEffect>
                                    <p:anim calcmode="lin" valueType="num">
                                      <p:cBhvr>
                                        <p:cTn id="23" dur="10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0483">
                                            <p:txEl>
                                              <p:pRg st="3" end="3"/>
                                            </p:txEl>
                                          </p:spTgt>
                                        </p:tgtEl>
                                        <p:attrNameLst>
                                          <p:attrName>ppt_y</p:attrName>
                                        </p:attrNameLst>
                                      </p:cBhvr>
                                      <p:tavLst>
                                        <p:tav tm="0">
                                          <p:val>
                                            <p:strVal val="#ppt_y+.1"/>
                                          </p:val>
                                        </p:tav>
                                        <p:tav tm="100000">
                                          <p:val>
                                            <p:strVal val="#ppt_y"/>
                                          </p:val>
                                        </p:tav>
                                      </p:tavLst>
                                    </p:anim>
                                  </p:childTnLst>
                                </p:cTn>
                              </p:par>
                            </p:childTnLst>
                          </p:cTn>
                        </p:par>
                        <p:par>
                          <p:cTn id="25" fill="hold">
                            <p:stCondLst>
                              <p:cond delay="142754"/>
                            </p:stCondLst>
                            <p:childTnLst>
                              <p:par>
                                <p:cTn id="26" presetID="42" presetClass="entr" presetSubtype="0" fill="hold" grpId="1" nodeType="afterEffect">
                                  <p:stCondLst>
                                    <p:cond delay="0"/>
                                  </p:stCondLst>
                                  <p:childTnLst>
                                    <p:set>
                                      <p:cBhvr>
                                        <p:cTn id="27" dur="1" fill="hold">
                                          <p:stCondLst>
                                            <p:cond delay="0"/>
                                          </p:stCondLst>
                                        </p:cTn>
                                        <p:tgtEl>
                                          <p:spTgt spid="20483">
                                            <p:txEl>
                                              <p:pRg st="5" end="5"/>
                                            </p:txEl>
                                          </p:spTgt>
                                        </p:tgtEl>
                                        <p:attrNameLst>
                                          <p:attrName>style.visibility</p:attrName>
                                        </p:attrNameLst>
                                      </p:cBhvr>
                                      <p:to>
                                        <p:strVal val="visible"/>
                                      </p:to>
                                    </p:set>
                                    <p:animEffect transition="in" filter="fade">
                                      <p:cBhvr>
                                        <p:cTn id="28" dur="1000"/>
                                        <p:tgtEl>
                                          <p:spTgt spid="20483">
                                            <p:txEl>
                                              <p:pRg st="5" end="5"/>
                                            </p:txEl>
                                          </p:spTgt>
                                        </p:tgtEl>
                                      </p:cBhvr>
                                    </p:animEffect>
                                    <p:anim calcmode="lin" valueType="num">
                                      <p:cBhvr>
                                        <p:cTn id="29" dur="1000" fill="hold"/>
                                        <p:tgtEl>
                                          <p:spTgt spid="2048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0483">
                                            <p:txEl>
                                              <p:pRg st="5" end="5"/>
                                            </p:txEl>
                                          </p:spTgt>
                                        </p:tgtEl>
                                        <p:attrNameLst>
                                          <p:attrName>ppt_y</p:attrName>
                                        </p:attrNameLst>
                                      </p:cBhvr>
                                      <p:tavLst>
                                        <p:tav tm="0">
                                          <p:val>
                                            <p:strVal val="#ppt_y+.1"/>
                                          </p:val>
                                        </p:tav>
                                        <p:tav tm="100000">
                                          <p:val>
                                            <p:strVal val="#ppt_y"/>
                                          </p:val>
                                        </p:tav>
                                      </p:tavLst>
                                    </p:anim>
                                  </p:childTnLst>
                                </p:cTn>
                              </p:par>
                            </p:childTnLst>
                          </p:cTn>
                        </p:par>
                        <p:par>
                          <p:cTn id="31" fill="hold">
                            <p:stCondLst>
                              <p:cond delay="143754"/>
                            </p:stCondLst>
                            <p:childTnLst>
                              <p:par>
                                <p:cTn id="32" presetID="42" presetClass="entr" presetSubtype="0" fill="hold" grpId="1" nodeType="afterEffect">
                                  <p:stCondLst>
                                    <p:cond delay="0"/>
                                  </p:stCondLst>
                                  <p:childTnLst>
                                    <p:set>
                                      <p:cBhvr>
                                        <p:cTn id="33" dur="1" fill="hold">
                                          <p:stCondLst>
                                            <p:cond delay="0"/>
                                          </p:stCondLst>
                                        </p:cTn>
                                        <p:tgtEl>
                                          <p:spTgt spid="20483">
                                            <p:txEl>
                                              <p:pRg st="7" end="7"/>
                                            </p:txEl>
                                          </p:spTgt>
                                        </p:tgtEl>
                                        <p:attrNameLst>
                                          <p:attrName>style.visibility</p:attrName>
                                        </p:attrNameLst>
                                      </p:cBhvr>
                                      <p:to>
                                        <p:strVal val="visible"/>
                                      </p:to>
                                    </p:set>
                                    <p:animEffect transition="in" filter="fade">
                                      <p:cBhvr>
                                        <p:cTn id="34" dur="1000"/>
                                        <p:tgtEl>
                                          <p:spTgt spid="20483">
                                            <p:txEl>
                                              <p:pRg st="7" end="7"/>
                                            </p:txEl>
                                          </p:spTgt>
                                        </p:tgtEl>
                                      </p:cBhvr>
                                    </p:animEffect>
                                    <p:anim calcmode="lin" valueType="num">
                                      <p:cBhvr>
                                        <p:cTn id="35" dur="1000" fill="hold"/>
                                        <p:tgtEl>
                                          <p:spTgt spid="20483">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20483">
                                            <p:txEl>
                                              <p:pRg st="7" end="7"/>
                                            </p:txEl>
                                          </p:spTgt>
                                        </p:tgtEl>
                                        <p:attrNameLst>
                                          <p:attrName>ppt_y</p:attrName>
                                        </p:attrNameLst>
                                      </p:cBhvr>
                                      <p:tavLst>
                                        <p:tav tm="0">
                                          <p:val>
                                            <p:strVal val="#ppt_y+.1"/>
                                          </p:val>
                                        </p:tav>
                                        <p:tav tm="100000">
                                          <p:val>
                                            <p:strVal val="#ppt_y"/>
                                          </p:val>
                                        </p:tav>
                                      </p:tavLst>
                                    </p:anim>
                                  </p:childTnLst>
                                </p:cTn>
                              </p:par>
                            </p:childTnLst>
                          </p:cTn>
                        </p:par>
                        <p:par>
                          <p:cTn id="37" fill="hold">
                            <p:stCondLst>
                              <p:cond delay="144754"/>
                            </p:stCondLst>
                            <p:childTnLst>
                              <p:par>
                                <p:cTn id="38" presetID="42" presetClass="entr" presetSubtype="0" fill="hold" grpId="1" nodeType="afterEffect">
                                  <p:stCondLst>
                                    <p:cond delay="0"/>
                                  </p:stCondLst>
                                  <p:childTnLst>
                                    <p:set>
                                      <p:cBhvr>
                                        <p:cTn id="39" dur="1" fill="hold">
                                          <p:stCondLst>
                                            <p:cond delay="0"/>
                                          </p:stCondLst>
                                        </p:cTn>
                                        <p:tgtEl>
                                          <p:spTgt spid="20483">
                                            <p:txEl>
                                              <p:pRg st="8" end="8"/>
                                            </p:txEl>
                                          </p:spTgt>
                                        </p:tgtEl>
                                        <p:attrNameLst>
                                          <p:attrName>style.visibility</p:attrName>
                                        </p:attrNameLst>
                                      </p:cBhvr>
                                      <p:to>
                                        <p:strVal val="visible"/>
                                      </p:to>
                                    </p:set>
                                    <p:animEffect transition="in" filter="fade">
                                      <p:cBhvr>
                                        <p:cTn id="40" dur="1000"/>
                                        <p:tgtEl>
                                          <p:spTgt spid="20483">
                                            <p:txEl>
                                              <p:pRg st="8" end="8"/>
                                            </p:txEl>
                                          </p:spTgt>
                                        </p:tgtEl>
                                      </p:cBhvr>
                                    </p:animEffect>
                                    <p:anim calcmode="lin" valueType="num">
                                      <p:cBhvr>
                                        <p:cTn id="41" dur="1000" fill="hold"/>
                                        <p:tgtEl>
                                          <p:spTgt spid="20483">
                                            <p:txEl>
                                              <p:pRg st="8" end="8"/>
                                            </p:txEl>
                                          </p:spTgt>
                                        </p:tgtEl>
                                        <p:attrNameLst>
                                          <p:attrName>ppt_x</p:attrName>
                                        </p:attrNameLst>
                                      </p:cBhvr>
                                      <p:tavLst>
                                        <p:tav tm="0">
                                          <p:val>
                                            <p:strVal val="#ppt_x"/>
                                          </p:val>
                                        </p:tav>
                                        <p:tav tm="100000">
                                          <p:val>
                                            <p:strVal val="#ppt_x"/>
                                          </p:val>
                                        </p:tav>
                                      </p:tavLst>
                                    </p:anim>
                                    <p:anim calcmode="lin" valueType="num">
                                      <p:cBhvr>
                                        <p:cTn id="42" dur="1000" fill="hold"/>
                                        <p:tgtEl>
                                          <p:spTgt spid="2048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1" nodeType="clickEffect">
                                  <p:stCondLst>
                                    <p:cond delay="0"/>
                                  </p:stCondLst>
                                  <p:childTnLst>
                                    <p:set>
                                      <p:cBhvr>
                                        <p:cTn id="46" dur="1" fill="hold">
                                          <p:stCondLst>
                                            <p:cond delay="0"/>
                                          </p:stCondLst>
                                        </p:cTn>
                                        <p:tgtEl>
                                          <p:spTgt spid="20483">
                                            <p:txEl>
                                              <p:pRg st="10" end="10"/>
                                            </p:txEl>
                                          </p:spTgt>
                                        </p:tgtEl>
                                        <p:attrNameLst>
                                          <p:attrName>style.visibility</p:attrName>
                                        </p:attrNameLst>
                                      </p:cBhvr>
                                      <p:to>
                                        <p:strVal val="visible"/>
                                      </p:to>
                                    </p:set>
                                    <p:animEffect transition="in" filter="fade">
                                      <p:cBhvr>
                                        <p:cTn id="47" dur="1000"/>
                                        <p:tgtEl>
                                          <p:spTgt spid="20483">
                                            <p:txEl>
                                              <p:pRg st="10" end="10"/>
                                            </p:txEl>
                                          </p:spTgt>
                                        </p:tgtEl>
                                      </p:cBhvr>
                                    </p:animEffect>
                                    <p:anim calcmode="lin" valueType="num">
                                      <p:cBhvr>
                                        <p:cTn id="48" dur="1000" fill="hold"/>
                                        <p:tgtEl>
                                          <p:spTgt spid="20483">
                                            <p:txEl>
                                              <p:pRg st="10" end="10"/>
                                            </p:txEl>
                                          </p:spTgt>
                                        </p:tgtEl>
                                        <p:attrNameLst>
                                          <p:attrName>ppt_x</p:attrName>
                                        </p:attrNameLst>
                                      </p:cBhvr>
                                      <p:tavLst>
                                        <p:tav tm="0">
                                          <p:val>
                                            <p:strVal val="#ppt_x"/>
                                          </p:val>
                                        </p:tav>
                                        <p:tav tm="100000">
                                          <p:val>
                                            <p:strVal val="#ppt_x"/>
                                          </p:val>
                                        </p:tav>
                                      </p:tavLst>
                                    </p:anim>
                                    <p:anim calcmode="lin" valueType="num">
                                      <p:cBhvr>
                                        <p:cTn id="49" dur="1000" fill="hold"/>
                                        <p:tgtEl>
                                          <p:spTgt spid="2048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3"/>
                </p:tgtEl>
              </p:cMediaNode>
            </p:audio>
          </p:childTnLst>
        </p:cTn>
      </p:par>
    </p:tnLst>
    <p:bldLst>
      <p:bldP spid="20483" grpId="0" build="p"/>
      <p:bldP spid="20483" grpI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51DFD-0F82-1BE6-E511-D192E5F4037F}"/>
              </a:ext>
            </a:extLst>
          </p:cNvPr>
          <p:cNvSpPr>
            <a:spLocks noGrp="1"/>
          </p:cNvSpPr>
          <p:nvPr>
            <p:ph type="title"/>
          </p:nvPr>
        </p:nvSpPr>
        <p:spPr>
          <a:xfrm>
            <a:off x="99588" y="63375"/>
            <a:ext cx="5767057" cy="452673"/>
          </a:xfrm>
        </p:spPr>
        <p:txBody>
          <a:bodyPr>
            <a:normAutofit fontScale="90000"/>
            <a:scene3d>
              <a:camera prst="orthographicFront"/>
              <a:lightRig rig="threePt" dir="t"/>
            </a:scene3d>
            <a:sp3d extrusionH="57150">
              <a:bevelT w="38100" h="38100"/>
            </a:sp3d>
          </a:bodyPr>
          <a:lstStyle/>
          <a:p>
            <a:r>
              <a:rPr lang="en-US" sz="2800" b="1">
                <a:solidFill>
                  <a:schemeClr val="accent6"/>
                </a:solidFill>
              </a:rPr>
              <a:t>ADC Other Required Documents </a:t>
            </a:r>
          </a:p>
        </p:txBody>
      </p:sp>
      <p:sp>
        <p:nvSpPr>
          <p:cNvPr id="3" name="Content Placeholder 2">
            <a:extLst>
              <a:ext uri="{FF2B5EF4-FFF2-40B4-BE49-F238E27FC236}">
                <a16:creationId xmlns:a16="http://schemas.microsoft.com/office/drawing/2014/main" id="{1D5D78EB-C4C4-C65F-3C87-047AE9A190A5}"/>
              </a:ext>
            </a:extLst>
          </p:cNvPr>
          <p:cNvSpPr>
            <a:spLocks noGrp="1"/>
          </p:cNvSpPr>
          <p:nvPr>
            <p:ph idx="1"/>
          </p:nvPr>
        </p:nvSpPr>
        <p:spPr>
          <a:xfrm>
            <a:off x="99588" y="609592"/>
            <a:ext cx="11564293" cy="6568290"/>
          </a:xfrm>
        </p:spPr>
        <p:txBody>
          <a:bodyPr>
            <a:normAutofit fontScale="92500" lnSpcReduction="10000"/>
          </a:bodyPr>
          <a:lstStyle/>
          <a:p>
            <a:pPr>
              <a:buFont typeface="Wingdings" panose="05000000000000000000" pitchFamily="2" charset="2"/>
              <a:buChar char="q"/>
            </a:pPr>
            <a:r>
              <a:rPr lang="en-US" sz="1600">
                <a:solidFill>
                  <a:schemeClr val="accent6">
                    <a:lumMod val="75000"/>
                  </a:schemeClr>
                </a:solidFill>
              </a:rPr>
              <a:t>National Fingerprint Background Check Results for all staff.</a:t>
            </a:r>
          </a:p>
          <a:p>
            <a:pPr lvl="1">
              <a:buFont typeface="Wingdings" panose="05000000000000000000" pitchFamily="2" charset="2"/>
              <a:buChar char="ü"/>
            </a:pPr>
            <a:r>
              <a:rPr lang="en-US" sz="1600">
                <a:solidFill>
                  <a:schemeClr val="accent6">
                    <a:lumMod val="75000"/>
                  </a:schemeClr>
                </a:solidFill>
              </a:rPr>
              <a:t>Full rap sheet results of the complete national fingerprint-based background check are required. Name only background checks do not meet the requirement.</a:t>
            </a:r>
          </a:p>
          <a:p>
            <a:pPr>
              <a:buFont typeface="Wingdings" panose="05000000000000000000" pitchFamily="2" charset="2"/>
              <a:buChar char="q"/>
            </a:pPr>
            <a:r>
              <a:rPr lang="en-US" sz="1600">
                <a:solidFill>
                  <a:schemeClr val="accent6">
                    <a:lumMod val="75000"/>
                  </a:schemeClr>
                </a:solidFill>
              </a:rPr>
              <a:t>Most recent OIG check results for all staff.</a:t>
            </a:r>
          </a:p>
          <a:p>
            <a:pPr lvl="1">
              <a:buFont typeface="Wingdings" panose="05000000000000000000" pitchFamily="2" charset="2"/>
              <a:buChar char="ü"/>
            </a:pPr>
            <a:r>
              <a:rPr lang="en-US" sz="1600">
                <a:solidFill>
                  <a:schemeClr val="accent6">
                    <a:lumMod val="75000"/>
                  </a:schemeClr>
                </a:solidFill>
              </a:rPr>
              <a:t>OIG results must include name and date information.</a:t>
            </a:r>
          </a:p>
          <a:p>
            <a:pPr>
              <a:buFont typeface="Wingdings" panose="05000000000000000000" pitchFamily="2" charset="2"/>
              <a:buChar char="q"/>
            </a:pPr>
            <a:r>
              <a:rPr lang="en-US" sz="1600">
                <a:solidFill>
                  <a:schemeClr val="accent6">
                    <a:lumMod val="75000"/>
                  </a:schemeClr>
                </a:solidFill>
              </a:rPr>
              <a:t>Most recent MS Nurse Aide Abuse Registry results for all staff. </a:t>
            </a:r>
          </a:p>
          <a:p>
            <a:pPr lvl="1">
              <a:buFont typeface="Wingdings" panose="05000000000000000000" pitchFamily="2" charset="2"/>
              <a:buChar char="ü"/>
            </a:pPr>
            <a:r>
              <a:rPr lang="en-US" sz="1600">
                <a:solidFill>
                  <a:schemeClr val="accent6">
                    <a:lumMod val="75000"/>
                  </a:schemeClr>
                </a:solidFill>
              </a:rPr>
              <a:t>NAAR checks are required for all staff, even if they are not nurses aides.</a:t>
            </a:r>
            <a:r>
              <a:rPr lang="en-US" sz="1600">
                <a:solidFill>
                  <a:schemeClr val="accent5">
                    <a:lumMod val="75000"/>
                  </a:schemeClr>
                </a:solidFill>
              </a:rPr>
              <a:t> </a:t>
            </a:r>
            <a:r>
              <a:rPr lang="en-US" sz="1600">
                <a:solidFill>
                  <a:schemeClr val="accent6">
                    <a:lumMod val="75000"/>
                  </a:schemeClr>
                </a:solidFill>
              </a:rPr>
              <a:t>The results must include name and date information.</a:t>
            </a:r>
          </a:p>
          <a:p>
            <a:pPr>
              <a:buFont typeface="Wingdings" panose="05000000000000000000" pitchFamily="2" charset="2"/>
              <a:buChar char="q"/>
            </a:pPr>
            <a:r>
              <a:rPr lang="en-US" sz="1600">
                <a:solidFill>
                  <a:schemeClr val="accent6">
                    <a:lumMod val="75000"/>
                  </a:schemeClr>
                </a:solidFill>
              </a:rPr>
              <a:t>Most recently filed business federal tax returns.</a:t>
            </a:r>
          </a:p>
          <a:p>
            <a:pPr lvl="1">
              <a:buFont typeface="Wingdings" panose="05000000000000000000" pitchFamily="2" charset="2"/>
              <a:buChar char="ü"/>
            </a:pPr>
            <a:r>
              <a:rPr lang="en-US" sz="1600">
                <a:solidFill>
                  <a:schemeClr val="accent6">
                    <a:lumMod val="75000"/>
                  </a:schemeClr>
                </a:solidFill>
              </a:rPr>
              <a:t>A complete copy of the business tax returns (federal form 1040A </a:t>
            </a:r>
            <a:r>
              <a:rPr lang="en-US" sz="1600" u="sng">
                <a:solidFill>
                  <a:schemeClr val="accent6">
                    <a:lumMod val="75000"/>
                  </a:schemeClr>
                </a:solidFill>
              </a:rPr>
              <a:t>with</a:t>
            </a:r>
            <a:r>
              <a:rPr lang="en-US" sz="1600">
                <a:solidFill>
                  <a:schemeClr val="accent6">
                    <a:lumMod val="75000"/>
                  </a:schemeClr>
                </a:solidFill>
              </a:rPr>
              <a:t> Schedule C </a:t>
            </a:r>
            <a:r>
              <a:rPr lang="en-US" sz="1600" i="1">
                <a:solidFill>
                  <a:schemeClr val="accent6">
                    <a:lumMod val="75000"/>
                  </a:schemeClr>
                </a:solidFill>
              </a:rPr>
              <a:t>or</a:t>
            </a:r>
            <a:r>
              <a:rPr lang="en-US" sz="1600">
                <a:solidFill>
                  <a:schemeClr val="accent6">
                    <a:lumMod val="75000"/>
                  </a:schemeClr>
                </a:solidFill>
              </a:rPr>
              <a:t> form 1120S </a:t>
            </a:r>
            <a:r>
              <a:rPr lang="en-US" sz="1600" i="1">
                <a:solidFill>
                  <a:schemeClr val="accent6">
                    <a:lumMod val="75000"/>
                  </a:schemeClr>
                </a:solidFill>
              </a:rPr>
              <a:t>or</a:t>
            </a:r>
            <a:r>
              <a:rPr lang="en-US" sz="1600">
                <a:solidFill>
                  <a:schemeClr val="accent6">
                    <a:lumMod val="75000"/>
                  </a:schemeClr>
                </a:solidFill>
              </a:rPr>
              <a:t> form 1120C)</a:t>
            </a:r>
          </a:p>
          <a:p>
            <a:pPr>
              <a:buFont typeface="Wingdings" panose="05000000000000000000" pitchFamily="2" charset="2"/>
              <a:buChar char="q"/>
            </a:pPr>
            <a:r>
              <a:rPr lang="en-US" sz="1600">
                <a:solidFill>
                  <a:schemeClr val="accent6">
                    <a:lumMod val="75000"/>
                  </a:schemeClr>
                </a:solidFill>
              </a:rPr>
              <a:t>Most provide three letters of support from client or their family member.</a:t>
            </a:r>
          </a:p>
          <a:p>
            <a:pPr lvl="1">
              <a:buFont typeface="Wingdings" panose="05000000000000000000" pitchFamily="2" charset="2"/>
              <a:buChar char="ü"/>
            </a:pPr>
            <a:r>
              <a:rPr lang="en-US" sz="1600">
                <a:solidFill>
                  <a:schemeClr val="accent6">
                    <a:lumMod val="75000"/>
                  </a:schemeClr>
                </a:solidFill>
              </a:rPr>
              <a:t>Letters must be original, dated and signed with client contact information. </a:t>
            </a:r>
          </a:p>
          <a:p>
            <a:pPr>
              <a:buFont typeface="Wingdings" panose="05000000000000000000" pitchFamily="2" charset="2"/>
              <a:buChar char="q"/>
            </a:pPr>
            <a:r>
              <a:rPr lang="en-US" sz="1600">
                <a:solidFill>
                  <a:schemeClr val="accent6">
                    <a:lumMod val="75000"/>
                  </a:schemeClr>
                </a:solidFill>
              </a:rPr>
              <a:t>Detailed job description of each staff position and resumes of the agency signatories and key staff.</a:t>
            </a:r>
          </a:p>
          <a:p>
            <a:pPr lvl="1">
              <a:buFont typeface="Wingdings" panose="05000000000000000000" pitchFamily="2" charset="2"/>
              <a:buChar char="ü"/>
            </a:pPr>
            <a:r>
              <a:rPr lang="en-US" sz="1600">
                <a:solidFill>
                  <a:schemeClr val="accent6">
                    <a:lumMod val="75000"/>
                  </a:schemeClr>
                </a:solidFill>
              </a:rPr>
              <a:t>Resumes should include qualifications, work experience, job duties and responsibilities, education, current license and certifications.</a:t>
            </a:r>
          </a:p>
          <a:p>
            <a:pPr>
              <a:buFont typeface="Wingdings" panose="05000000000000000000" pitchFamily="2" charset="2"/>
              <a:buChar char="q"/>
            </a:pPr>
            <a:r>
              <a:rPr lang="en-US" sz="1600">
                <a:solidFill>
                  <a:schemeClr val="accent6">
                    <a:lumMod val="75000"/>
                  </a:schemeClr>
                </a:solidFill>
              </a:rPr>
              <a:t>List of daily developmental activity schedule</a:t>
            </a:r>
          </a:p>
          <a:p>
            <a:pPr lvl="1">
              <a:buFont typeface="Wingdings" panose="05000000000000000000" pitchFamily="2" charset="2"/>
              <a:buChar char="ü"/>
            </a:pPr>
            <a:r>
              <a:rPr lang="en-US" sz="1600">
                <a:solidFill>
                  <a:schemeClr val="accent6">
                    <a:lumMod val="75000"/>
                  </a:schemeClr>
                </a:solidFill>
              </a:rPr>
              <a:t>Calendar outlining monthly activities and outings</a:t>
            </a:r>
          </a:p>
          <a:p>
            <a:pPr>
              <a:buFont typeface="Wingdings" panose="05000000000000000000" pitchFamily="2" charset="2"/>
              <a:buChar char="q"/>
            </a:pPr>
            <a:r>
              <a:rPr lang="en-US" sz="1600">
                <a:solidFill>
                  <a:schemeClr val="accent6">
                    <a:lumMod val="75000"/>
                  </a:schemeClr>
                </a:solidFill>
              </a:rPr>
              <a:t>List fully disclosing names, address and phone numbers of any individual(s) maintaining ownership or financial interest of the company.</a:t>
            </a:r>
          </a:p>
          <a:p>
            <a:pPr lvl="1">
              <a:buFont typeface="Wingdings" panose="05000000000000000000" pitchFamily="2" charset="2"/>
              <a:buChar char="ü"/>
            </a:pPr>
            <a:r>
              <a:rPr lang="en-US" sz="1600">
                <a:solidFill>
                  <a:schemeClr val="accent6">
                    <a:lumMod val="75000"/>
                  </a:schemeClr>
                </a:solidFill>
              </a:rPr>
              <a:t>Disclosed names should be from the period which care services will be provided</a:t>
            </a:r>
          </a:p>
          <a:p>
            <a:pPr>
              <a:buFont typeface="Wingdings" panose="05000000000000000000" pitchFamily="2" charset="2"/>
              <a:buChar char="q"/>
            </a:pPr>
            <a:r>
              <a:rPr lang="en-US" sz="1600">
                <a:solidFill>
                  <a:schemeClr val="accent6">
                    <a:lumMod val="75000"/>
                  </a:schemeClr>
                </a:solidFill>
              </a:rPr>
              <a:t>Must provide a kitchen permit or catering contract.</a:t>
            </a:r>
          </a:p>
          <a:p>
            <a:pPr lvl="1">
              <a:buFont typeface="Wingdings" panose="05000000000000000000" pitchFamily="2" charset="2"/>
              <a:buChar char="ü"/>
            </a:pPr>
            <a:r>
              <a:rPr lang="en-US" sz="1600">
                <a:solidFill>
                  <a:schemeClr val="accent6">
                    <a:lumMod val="75000"/>
                  </a:schemeClr>
                </a:solidFill>
              </a:rPr>
              <a:t>If food is prepared on site a kitchen permit from MSDH or copy of a catering agreement (detailed, signed and dated) from a reputable catering company licensed by MSDH with grade if food is not prepared onsite. </a:t>
            </a:r>
          </a:p>
          <a:p>
            <a:pPr>
              <a:buFont typeface="Wingdings" panose="05000000000000000000" pitchFamily="2" charset="2"/>
              <a:buChar char="q"/>
            </a:pPr>
            <a:r>
              <a:rPr lang="en-US" sz="1600">
                <a:solidFill>
                  <a:schemeClr val="accent6">
                    <a:lumMod val="75000"/>
                  </a:schemeClr>
                </a:solidFill>
              </a:rPr>
              <a:t>Must provide official blueprints or official document</a:t>
            </a:r>
          </a:p>
          <a:p>
            <a:pPr lvl="1">
              <a:buFont typeface="Wingdings" panose="05000000000000000000" pitchFamily="2" charset="2"/>
              <a:buChar char="ü"/>
            </a:pPr>
            <a:r>
              <a:rPr lang="en-US" sz="1600">
                <a:solidFill>
                  <a:schemeClr val="accent6">
                    <a:lumMod val="75000"/>
                  </a:schemeClr>
                </a:solidFill>
              </a:rPr>
              <a:t>Office document outlining the square footage of the ADC’s program space.</a:t>
            </a:r>
          </a:p>
          <a:p>
            <a:pPr>
              <a:buFont typeface="Wingdings" panose="05000000000000000000" pitchFamily="2" charset="2"/>
              <a:buChar char="q"/>
            </a:pPr>
            <a:endParaRPr lang="en-US" sz="1200">
              <a:solidFill>
                <a:schemeClr val="accent6">
                  <a:lumMod val="75000"/>
                </a:schemeClr>
              </a:solidFill>
            </a:endParaRPr>
          </a:p>
          <a:p>
            <a:pPr>
              <a:buFont typeface="Wingdings" panose="05000000000000000000" pitchFamily="2" charset="2"/>
              <a:buChar char="q"/>
            </a:pPr>
            <a:endParaRPr lang="en-US">
              <a:solidFill>
                <a:schemeClr val="accent6">
                  <a:lumMod val="75000"/>
                </a:schemeClr>
              </a:solidFill>
            </a:endParaRPr>
          </a:p>
        </p:txBody>
      </p:sp>
      <p:sp>
        <p:nvSpPr>
          <p:cNvPr id="4" name="Slide Number Placeholder 3">
            <a:extLst>
              <a:ext uri="{FF2B5EF4-FFF2-40B4-BE49-F238E27FC236}">
                <a16:creationId xmlns:a16="http://schemas.microsoft.com/office/drawing/2014/main" id="{FC8E7034-2FF9-72ED-ED16-F71FC5E627ED}"/>
              </a:ext>
            </a:extLst>
          </p:cNvPr>
          <p:cNvSpPr>
            <a:spLocks noGrp="1"/>
          </p:cNvSpPr>
          <p:nvPr>
            <p:ph type="sldNum" sz="quarter" idx="12"/>
          </p:nvPr>
        </p:nvSpPr>
        <p:spPr/>
        <p:txBody>
          <a:bodyPr/>
          <a:lstStyle/>
          <a:p>
            <a:fld id="{3970EB7F-EE7F-4D27-B2C8-13BEAE83BC5E}" type="slidenum">
              <a:rPr lang="en-US" smtClean="0"/>
              <a:t>27</a:t>
            </a:fld>
            <a:endParaRPr lang="en-US"/>
          </a:p>
        </p:txBody>
      </p:sp>
      <p:pic>
        <p:nvPicPr>
          <p:cNvPr id="5" name="Recorded Sound">
            <a:hlinkClick r:id="" action="ppaction://media"/>
            <a:extLst>
              <a:ext uri="{FF2B5EF4-FFF2-40B4-BE49-F238E27FC236}">
                <a16:creationId xmlns:a16="http://schemas.microsoft.com/office/drawing/2014/main" id="{F8CE244A-8275-FBFE-FE3F-42B6613521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0681" y="6116183"/>
            <a:ext cx="406400" cy="406400"/>
          </a:xfrm>
          <a:prstGeom prst="rect">
            <a:avLst/>
          </a:prstGeom>
        </p:spPr>
      </p:pic>
    </p:spTree>
    <p:extLst>
      <p:ext uri="{BB962C8B-B14F-4D97-AF65-F5344CB8AC3E}">
        <p14:creationId xmlns:p14="http://schemas.microsoft.com/office/powerpoint/2010/main" val="1689987937"/>
      </p:ext>
    </p:extLst>
  </p:cSld>
  <p:clrMapOvr>
    <a:masterClrMapping/>
  </p:clrMapOvr>
  <mc:AlternateContent xmlns:mc="http://schemas.openxmlformats.org/markup-compatibility/2006" xmlns:p14="http://schemas.microsoft.com/office/powerpoint/2010/main">
    <mc:Choice Requires="p14">
      <p:transition spd="slow" p14:dur="1500" advTm="19000">
        <p:push dir="u"/>
      </p:transition>
    </mc:Choice>
    <mc:Fallback xmlns="">
      <p:transition spd="slow" advTm="19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25" fill="hold"/>
                                        <p:tgtEl>
                                          <p:spTgt spid="5"/>
                                        </p:tgtEl>
                                      </p:cBhvr>
                                    </p:cmd>
                                  </p:childTnLst>
                                </p:cTn>
                              </p:par>
                              <p:par>
                                <p:cTn id="7" presetID="42"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anim calcmode="lin" valueType="num">
                                      <p:cBhvr>
                                        <p:cTn id="1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fade">
                                      <p:cBhvr>
                                        <p:cTn id="59" dur="1000"/>
                                        <p:tgtEl>
                                          <p:spTgt spid="3">
                                            <p:txEl>
                                              <p:pRg st="10" end="10"/>
                                            </p:txEl>
                                          </p:spTgt>
                                        </p:tgtEl>
                                      </p:cBhvr>
                                    </p:animEffect>
                                    <p:anim calcmode="lin" valueType="num">
                                      <p:cBhvr>
                                        <p:cTn id="6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
                                            <p:txEl>
                                              <p:pRg st="11" end="11"/>
                                            </p:txEl>
                                          </p:spTgt>
                                        </p:tgtEl>
                                        <p:attrNameLst>
                                          <p:attrName>style.visibility</p:attrName>
                                        </p:attrNameLst>
                                      </p:cBhvr>
                                      <p:to>
                                        <p:strVal val="visible"/>
                                      </p:to>
                                    </p:set>
                                    <p:animEffect transition="in" filter="fade">
                                      <p:cBhvr>
                                        <p:cTn id="64" dur="1000"/>
                                        <p:tgtEl>
                                          <p:spTgt spid="3">
                                            <p:txEl>
                                              <p:pRg st="11" end="11"/>
                                            </p:txEl>
                                          </p:spTgt>
                                        </p:tgtEl>
                                      </p:cBhvr>
                                    </p:animEffect>
                                    <p:anim calcmode="lin" valueType="num">
                                      <p:cBhvr>
                                        <p:cTn id="6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
                                            <p:txEl>
                                              <p:pRg st="12" end="12"/>
                                            </p:txEl>
                                          </p:spTgt>
                                        </p:tgtEl>
                                        <p:attrNameLst>
                                          <p:attrName>style.visibility</p:attrName>
                                        </p:attrNameLst>
                                      </p:cBhvr>
                                      <p:to>
                                        <p:strVal val="visible"/>
                                      </p:to>
                                    </p:set>
                                    <p:animEffect transition="in" filter="fade">
                                      <p:cBhvr>
                                        <p:cTn id="69" dur="1000"/>
                                        <p:tgtEl>
                                          <p:spTgt spid="3">
                                            <p:txEl>
                                              <p:pRg st="12" end="12"/>
                                            </p:txEl>
                                          </p:spTgt>
                                        </p:tgtEl>
                                      </p:cBhvr>
                                    </p:animEffect>
                                    <p:anim calcmode="lin" valueType="num">
                                      <p:cBhvr>
                                        <p:cTn id="70"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
                                            <p:txEl>
                                              <p:pRg st="13" end="13"/>
                                            </p:txEl>
                                          </p:spTgt>
                                        </p:tgtEl>
                                        <p:attrNameLst>
                                          <p:attrName>style.visibility</p:attrName>
                                        </p:attrNameLst>
                                      </p:cBhvr>
                                      <p:to>
                                        <p:strVal val="visible"/>
                                      </p:to>
                                    </p:set>
                                    <p:animEffect transition="in" filter="fade">
                                      <p:cBhvr>
                                        <p:cTn id="74" dur="1000"/>
                                        <p:tgtEl>
                                          <p:spTgt spid="3">
                                            <p:txEl>
                                              <p:pRg st="13" end="13"/>
                                            </p:txEl>
                                          </p:spTgt>
                                        </p:tgtEl>
                                      </p:cBhvr>
                                    </p:animEffect>
                                    <p:anim calcmode="lin" valueType="num">
                                      <p:cBhvr>
                                        <p:cTn id="75"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6"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
                                            <p:txEl>
                                              <p:pRg st="14" end="14"/>
                                            </p:txEl>
                                          </p:spTgt>
                                        </p:tgtEl>
                                        <p:attrNameLst>
                                          <p:attrName>style.visibility</p:attrName>
                                        </p:attrNameLst>
                                      </p:cBhvr>
                                      <p:to>
                                        <p:strVal val="visible"/>
                                      </p:to>
                                    </p:set>
                                    <p:animEffect transition="in" filter="fade">
                                      <p:cBhvr>
                                        <p:cTn id="79" dur="1000"/>
                                        <p:tgtEl>
                                          <p:spTgt spid="3">
                                            <p:txEl>
                                              <p:pRg st="14" end="14"/>
                                            </p:txEl>
                                          </p:spTgt>
                                        </p:tgtEl>
                                      </p:cBhvr>
                                    </p:animEffect>
                                    <p:anim calcmode="lin" valueType="num">
                                      <p:cBhvr>
                                        <p:cTn id="80"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81" dur="1000" fill="hold"/>
                                        <p:tgtEl>
                                          <p:spTgt spid="3">
                                            <p:txEl>
                                              <p:pRg st="14" end="14"/>
                                            </p:txEl>
                                          </p:spTgt>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
                                            <p:txEl>
                                              <p:pRg st="15" end="15"/>
                                            </p:txEl>
                                          </p:spTgt>
                                        </p:tgtEl>
                                        <p:attrNameLst>
                                          <p:attrName>style.visibility</p:attrName>
                                        </p:attrNameLst>
                                      </p:cBhvr>
                                      <p:to>
                                        <p:strVal val="visible"/>
                                      </p:to>
                                    </p:set>
                                    <p:animEffect transition="in" filter="fade">
                                      <p:cBhvr>
                                        <p:cTn id="84" dur="1000"/>
                                        <p:tgtEl>
                                          <p:spTgt spid="3">
                                            <p:txEl>
                                              <p:pRg st="15" end="15"/>
                                            </p:txEl>
                                          </p:spTgt>
                                        </p:tgtEl>
                                      </p:cBhvr>
                                    </p:animEffect>
                                    <p:anim calcmode="lin" valueType="num">
                                      <p:cBhvr>
                                        <p:cTn id="85"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5" end="15"/>
                                            </p:txEl>
                                          </p:spTgt>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3">
                                            <p:txEl>
                                              <p:pRg st="16" end="16"/>
                                            </p:txEl>
                                          </p:spTgt>
                                        </p:tgtEl>
                                        <p:attrNameLst>
                                          <p:attrName>style.visibility</p:attrName>
                                        </p:attrNameLst>
                                      </p:cBhvr>
                                      <p:to>
                                        <p:strVal val="visible"/>
                                      </p:to>
                                    </p:set>
                                    <p:animEffect transition="in" filter="fade">
                                      <p:cBhvr>
                                        <p:cTn id="89" dur="1000"/>
                                        <p:tgtEl>
                                          <p:spTgt spid="3">
                                            <p:txEl>
                                              <p:pRg st="16" end="16"/>
                                            </p:txEl>
                                          </p:spTgt>
                                        </p:tgtEl>
                                      </p:cBhvr>
                                    </p:animEffect>
                                    <p:anim calcmode="lin" valueType="num">
                                      <p:cBhvr>
                                        <p:cTn id="90"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91" dur="1000" fill="hold"/>
                                        <p:tgtEl>
                                          <p:spTgt spid="3">
                                            <p:txEl>
                                              <p:pRg st="16" end="16"/>
                                            </p:txEl>
                                          </p:spTgt>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
                                            <p:txEl>
                                              <p:pRg st="17" end="17"/>
                                            </p:txEl>
                                          </p:spTgt>
                                        </p:tgtEl>
                                        <p:attrNameLst>
                                          <p:attrName>style.visibility</p:attrName>
                                        </p:attrNameLst>
                                      </p:cBhvr>
                                      <p:to>
                                        <p:strVal val="visible"/>
                                      </p:to>
                                    </p:set>
                                    <p:animEffect transition="in" filter="fade">
                                      <p:cBhvr>
                                        <p:cTn id="94" dur="1000"/>
                                        <p:tgtEl>
                                          <p:spTgt spid="3">
                                            <p:txEl>
                                              <p:pRg st="17" end="17"/>
                                            </p:txEl>
                                          </p:spTgt>
                                        </p:tgtEl>
                                      </p:cBhvr>
                                    </p:animEffect>
                                    <p:anim calcmode="lin" valueType="num">
                                      <p:cBhvr>
                                        <p:cTn id="95" dur="1000" fill="hold"/>
                                        <p:tgtEl>
                                          <p:spTgt spid="3">
                                            <p:txEl>
                                              <p:pRg st="17" end="17"/>
                                            </p:txEl>
                                          </p:spTgt>
                                        </p:tgtEl>
                                        <p:attrNameLst>
                                          <p:attrName>ppt_x</p:attrName>
                                        </p:attrNameLst>
                                      </p:cBhvr>
                                      <p:tavLst>
                                        <p:tav tm="0">
                                          <p:val>
                                            <p:strVal val="#ppt_x"/>
                                          </p:val>
                                        </p:tav>
                                        <p:tav tm="100000">
                                          <p:val>
                                            <p:strVal val="#ppt_x"/>
                                          </p:val>
                                        </p:tav>
                                      </p:tavLst>
                                    </p:anim>
                                    <p:anim calcmode="lin" valueType="num">
                                      <p:cBhvr>
                                        <p:cTn id="96" dur="1000" fill="hold"/>
                                        <p:tgtEl>
                                          <p:spTgt spid="3">
                                            <p:txEl>
                                              <p:pRg st="17" end="17"/>
                                            </p:txEl>
                                          </p:spTgt>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3">
                                            <p:txEl>
                                              <p:pRg st="18" end="18"/>
                                            </p:txEl>
                                          </p:spTgt>
                                        </p:tgtEl>
                                        <p:attrNameLst>
                                          <p:attrName>style.visibility</p:attrName>
                                        </p:attrNameLst>
                                      </p:cBhvr>
                                      <p:to>
                                        <p:strVal val="visible"/>
                                      </p:to>
                                    </p:set>
                                    <p:animEffect transition="in" filter="fade">
                                      <p:cBhvr>
                                        <p:cTn id="99" dur="1000"/>
                                        <p:tgtEl>
                                          <p:spTgt spid="3">
                                            <p:txEl>
                                              <p:pRg st="18" end="18"/>
                                            </p:txEl>
                                          </p:spTgt>
                                        </p:tgtEl>
                                      </p:cBhvr>
                                    </p:animEffect>
                                    <p:anim calcmode="lin" valueType="num">
                                      <p:cBhvr>
                                        <p:cTn id="100" dur="1000" fill="hold"/>
                                        <p:tgtEl>
                                          <p:spTgt spid="3">
                                            <p:txEl>
                                              <p:pRg st="18" end="18"/>
                                            </p:txEl>
                                          </p:spTgt>
                                        </p:tgtEl>
                                        <p:attrNameLst>
                                          <p:attrName>ppt_x</p:attrName>
                                        </p:attrNameLst>
                                      </p:cBhvr>
                                      <p:tavLst>
                                        <p:tav tm="0">
                                          <p:val>
                                            <p:strVal val="#ppt_x"/>
                                          </p:val>
                                        </p:tav>
                                        <p:tav tm="100000">
                                          <p:val>
                                            <p:strVal val="#ppt_x"/>
                                          </p:val>
                                        </p:tav>
                                      </p:tavLst>
                                    </p:anim>
                                    <p:anim calcmode="lin" valueType="num">
                                      <p:cBhvr>
                                        <p:cTn id="101" dur="1000" fill="hold"/>
                                        <p:tgtEl>
                                          <p:spTgt spid="3">
                                            <p:txEl>
                                              <p:pRg st="18" end="18"/>
                                            </p:txEl>
                                          </p:spTgt>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3">
                                            <p:txEl>
                                              <p:pRg st="19" end="19"/>
                                            </p:txEl>
                                          </p:spTgt>
                                        </p:tgtEl>
                                        <p:attrNameLst>
                                          <p:attrName>style.visibility</p:attrName>
                                        </p:attrNameLst>
                                      </p:cBhvr>
                                      <p:to>
                                        <p:strVal val="visible"/>
                                      </p:to>
                                    </p:set>
                                    <p:animEffect transition="in" filter="fade">
                                      <p:cBhvr>
                                        <p:cTn id="104" dur="1000"/>
                                        <p:tgtEl>
                                          <p:spTgt spid="3">
                                            <p:txEl>
                                              <p:pRg st="19" end="19"/>
                                            </p:txEl>
                                          </p:spTgt>
                                        </p:tgtEl>
                                      </p:cBhvr>
                                    </p:animEffect>
                                    <p:anim calcmode="lin" valueType="num">
                                      <p:cBhvr>
                                        <p:cTn id="105" dur="1000" fill="hold"/>
                                        <p:tgtEl>
                                          <p:spTgt spid="3">
                                            <p:txEl>
                                              <p:pRg st="19" end="19"/>
                                            </p:txEl>
                                          </p:spTgt>
                                        </p:tgtEl>
                                        <p:attrNameLst>
                                          <p:attrName>ppt_x</p:attrName>
                                        </p:attrNameLst>
                                      </p:cBhvr>
                                      <p:tavLst>
                                        <p:tav tm="0">
                                          <p:val>
                                            <p:strVal val="#ppt_x"/>
                                          </p:val>
                                        </p:tav>
                                        <p:tav tm="100000">
                                          <p:val>
                                            <p:strVal val="#ppt_x"/>
                                          </p:val>
                                        </p:tav>
                                      </p:tavLst>
                                    </p:anim>
                                    <p:anim calcmode="lin" valueType="num">
                                      <p:cBhvr>
                                        <p:cTn id="106" dur="1000" fill="hold"/>
                                        <p:tgtEl>
                                          <p:spTgt spid="3">
                                            <p:txEl>
                                              <p:pRg st="19" end="1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7"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B5D94DDB-F778-FABD-2FAD-C2A6BA290852}"/>
              </a:ext>
            </a:extLst>
          </p:cNvPr>
          <p:cNvSpPr>
            <a:spLocks noGrp="1"/>
          </p:cNvSpPr>
          <p:nvPr>
            <p:ph type="title"/>
          </p:nvPr>
        </p:nvSpPr>
        <p:spPr>
          <a:xfrm>
            <a:off x="2704214" y="82296"/>
            <a:ext cx="6407888" cy="639763"/>
          </a:xfrm>
        </p:spPr>
        <p:txBody>
          <a:bodyPr>
            <a:normAutofit fontScale="90000"/>
            <a:scene3d>
              <a:camera prst="orthographicFront"/>
              <a:lightRig rig="threePt" dir="t"/>
            </a:scene3d>
            <a:sp3d extrusionH="57150">
              <a:bevelT w="38100" h="38100"/>
            </a:sp3d>
          </a:bodyPr>
          <a:lstStyle/>
          <a:p>
            <a:r>
              <a:rPr lang="en-US" altLang="en-US" sz="3200" b="1">
                <a:solidFill>
                  <a:schemeClr val="accent6"/>
                </a:solidFill>
                <a:cs typeface="Times New Roman" panose="02020603050405020304" pitchFamily="18" charset="0"/>
              </a:rPr>
              <a:t>Adult Day Care Facility Requirements</a:t>
            </a:r>
          </a:p>
        </p:txBody>
      </p:sp>
      <p:sp>
        <p:nvSpPr>
          <p:cNvPr id="3" name="Content Placeholder 2">
            <a:extLst>
              <a:ext uri="{FF2B5EF4-FFF2-40B4-BE49-F238E27FC236}">
                <a16:creationId xmlns:a16="http://schemas.microsoft.com/office/drawing/2014/main" id="{9289726D-8E19-5837-0F5B-87B51B28639A}"/>
              </a:ext>
            </a:extLst>
          </p:cNvPr>
          <p:cNvSpPr>
            <a:spLocks noGrp="1"/>
          </p:cNvSpPr>
          <p:nvPr>
            <p:ph idx="1"/>
          </p:nvPr>
        </p:nvSpPr>
        <p:spPr>
          <a:xfrm>
            <a:off x="308343" y="762000"/>
            <a:ext cx="11632019" cy="5864268"/>
          </a:xfrm>
        </p:spPr>
        <p:txBody>
          <a:bodyPr/>
          <a:lstStyle/>
          <a:p>
            <a:pPr marL="0" indent="0">
              <a:buNone/>
              <a:defRPr/>
            </a:pPr>
            <a:r>
              <a:rPr lang="en-US" altLang="en-US" sz="1550">
                <a:solidFill>
                  <a:schemeClr val="accent6">
                    <a:lumMod val="75000"/>
                  </a:schemeClr>
                </a:solidFill>
                <a:cs typeface="Times New Roman" pitchFamily="18" charset="0"/>
              </a:rPr>
              <a:t>An ADC facility must have:</a:t>
            </a:r>
          </a:p>
          <a:p>
            <a:pPr marL="0" indent="0">
              <a:buNone/>
              <a:defRPr/>
            </a:pPr>
            <a:endParaRPr lang="en-US" altLang="en-US" sz="1550">
              <a:solidFill>
                <a:schemeClr val="accent6">
                  <a:lumMod val="75000"/>
                </a:schemeClr>
              </a:solidFill>
              <a:ea typeface="Calibri" pitchFamily="34" charset="0"/>
              <a:cs typeface="Times New Roman" pitchFamily="18" charset="0"/>
            </a:endParaRPr>
          </a:p>
          <a:p>
            <a:pPr marL="568325" indent="-222250">
              <a:spcBef>
                <a:spcPct val="0"/>
              </a:spcBef>
              <a:buFont typeface="Wingdings" pitchFamily="2" charset="2"/>
              <a:buChar char="ü"/>
              <a:defRPr/>
            </a:pPr>
            <a:r>
              <a:rPr lang="en-US" altLang="en-US" sz="1550">
                <a:solidFill>
                  <a:schemeClr val="accent6">
                    <a:lumMod val="75000"/>
                  </a:schemeClr>
                </a:solidFill>
                <a:cs typeface="Times New Roman" pitchFamily="18" charset="0"/>
              </a:rPr>
              <a:t>At least sixty (60) square feet of program space for multi-purpose use for each day service person,</a:t>
            </a:r>
          </a:p>
          <a:p>
            <a:pPr marL="568325" indent="-222250">
              <a:spcBef>
                <a:spcPct val="0"/>
              </a:spcBef>
              <a:buFont typeface="Wingdings" pitchFamily="2" charset="2"/>
              <a:buChar char="ü"/>
              <a:defRPr/>
            </a:pPr>
            <a:endParaRPr lang="en-US" altLang="en-US" sz="1550">
              <a:solidFill>
                <a:schemeClr val="accent6">
                  <a:lumMod val="75000"/>
                </a:schemeClr>
              </a:solidFill>
              <a:cs typeface="Times New Roman" pitchFamily="18" charset="0"/>
            </a:endParaRPr>
          </a:p>
          <a:p>
            <a:pPr marL="568325" indent="-222250">
              <a:spcBef>
                <a:spcPct val="0"/>
              </a:spcBef>
              <a:buFont typeface="Wingdings" pitchFamily="2" charset="2"/>
              <a:buChar char="ü"/>
              <a:defRPr/>
            </a:pPr>
            <a:r>
              <a:rPr lang="en-US" altLang="en-US" sz="1550">
                <a:solidFill>
                  <a:schemeClr val="accent6">
                    <a:lumMod val="75000"/>
                  </a:schemeClr>
                </a:solidFill>
                <a:cs typeface="Times New Roman" pitchFamily="18" charset="0"/>
              </a:rPr>
              <a:t> At least one toilet for every ten (10) beneficiaries attending the ADC, at least one of which must be ADA compliant, and no more than forty (40) feet from the activity area and equipped with a call button,</a:t>
            </a:r>
          </a:p>
          <a:p>
            <a:pPr marL="568325" indent="-222250">
              <a:spcBef>
                <a:spcPct val="0"/>
              </a:spcBef>
              <a:buFont typeface="Wingdings" pitchFamily="2" charset="2"/>
              <a:buChar char="ü"/>
              <a:defRPr/>
            </a:pPr>
            <a:endParaRPr lang="en-US" altLang="en-US" sz="1550">
              <a:solidFill>
                <a:schemeClr val="accent6">
                  <a:lumMod val="75000"/>
                </a:schemeClr>
              </a:solidFill>
              <a:cs typeface="Times New Roman" pitchFamily="18" charset="0"/>
            </a:endParaRPr>
          </a:p>
          <a:p>
            <a:pPr marL="568325" indent="-222250">
              <a:spcBef>
                <a:spcPct val="0"/>
              </a:spcBef>
              <a:buFont typeface="Wingdings" pitchFamily="2" charset="2"/>
              <a:buChar char="ü"/>
              <a:defRPr/>
            </a:pPr>
            <a:r>
              <a:rPr lang="en-US" altLang="en-US" sz="1550">
                <a:solidFill>
                  <a:schemeClr val="accent6">
                    <a:lumMod val="75000"/>
                  </a:schemeClr>
                </a:solidFill>
                <a:cs typeface="Times New Roman" pitchFamily="18" charset="0"/>
              </a:rPr>
              <a:t>Sufficient, lighted parking available to accommodate family members, caregivers, visitors, employees and volunteers.  A minimum of one (1) parking spaces must be identified as parking for those with a disability being at least thirteen (13) feet wide and located near the entrance door,</a:t>
            </a:r>
          </a:p>
          <a:p>
            <a:pPr marL="568325" indent="-222250">
              <a:spcBef>
                <a:spcPct val="0"/>
              </a:spcBef>
              <a:buFont typeface="Wingdings" pitchFamily="2" charset="2"/>
              <a:buChar char="ü"/>
              <a:defRPr/>
            </a:pPr>
            <a:endParaRPr lang="en-US" altLang="en-US" sz="1550">
              <a:solidFill>
                <a:schemeClr val="accent6">
                  <a:lumMod val="75000"/>
                </a:schemeClr>
              </a:solidFill>
              <a:cs typeface="Times New Roman" pitchFamily="18" charset="0"/>
            </a:endParaRPr>
          </a:p>
          <a:p>
            <a:pPr marL="568325" indent="-222250">
              <a:spcBef>
                <a:spcPct val="0"/>
              </a:spcBef>
              <a:buFont typeface="Wingdings" pitchFamily="2" charset="2"/>
              <a:buChar char="ü"/>
              <a:defRPr/>
            </a:pPr>
            <a:r>
              <a:rPr lang="en-US" altLang="en-US" sz="1550">
                <a:solidFill>
                  <a:schemeClr val="accent6">
                    <a:lumMod val="75000"/>
                  </a:schemeClr>
                </a:solidFill>
                <a:cs typeface="Times New Roman" pitchFamily="18" charset="0"/>
              </a:rPr>
              <a:t>A rest area for beneficiaries that is separate from activity areas, reasonably near a restroom, supervised, equipped with a working call button, and appropriately furnished for safely resting and/or lying down, </a:t>
            </a:r>
          </a:p>
          <a:p>
            <a:pPr marL="568325" indent="-222250">
              <a:spcBef>
                <a:spcPct val="0"/>
              </a:spcBef>
              <a:buFont typeface="Wingdings" pitchFamily="2" charset="2"/>
              <a:buChar char="ü"/>
              <a:defRPr/>
            </a:pPr>
            <a:endParaRPr lang="en-US" altLang="en-US" sz="1550">
              <a:solidFill>
                <a:schemeClr val="accent6">
                  <a:lumMod val="75000"/>
                </a:schemeClr>
              </a:solidFill>
              <a:cs typeface="Times New Roman" pitchFamily="18" charset="0"/>
            </a:endParaRPr>
          </a:p>
          <a:p>
            <a:pPr marL="568325" indent="-222250">
              <a:spcBef>
                <a:spcPct val="0"/>
              </a:spcBef>
              <a:buFont typeface="Wingdings" pitchFamily="2" charset="2"/>
              <a:buChar char="ü"/>
              <a:defRPr/>
            </a:pPr>
            <a:r>
              <a:rPr lang="en-US" altLang="en-US" sz="1550">
                <a:solidFill>
                  <a:schemeClr val="accent6">
                    <a:lumMod val="75000"/>
                  </a:schemeClr>
                </a:solidFill>
                <a:cs typeface="Times New Roman" pitchFamily="18" charset="0"/>
              </a:rPr>
              <a:t>Appropriate visible signage,</a:t>
            </a:r>
          </a:p>
          <a:p>
            <a:pPr marL="568325" indent="-222250">
              <a:spcBef>
                <a:spcPct val="0"/>
              </a:spcBef>
              <a:buFont typeface="Wingdings" pitchFamily="2" charset="2"/>
              <a:buChar char="ü"/>
              <a:defRPr/>
            </a:pPr>
            <a:endParaRPr lang="en-US" altLang="en-US" sz="1550">
              <a:solidFill>
                <a:schemeClr val="accent6">
                  <a:lumMod val="75000"/>
                </a:schemeClr>
              </a:solidFill>
              <a:cs typeface="Times New Roman" pitchFamily="18" charset="0"/>
            </a:endParaRPr>
          </a:p>
          <a:p>
            <a:pPr marL="568325" indent="-222250">
              <a:spcBef>
                <a:spcPct val="0"/>
              </a:spcBef>
              <a:buFont typeface="Wingdings" pitchFamily="2" charset="2"/>
              <a:buChar char="ü"/>
              <a:defRPr/>
            </a:pPr>
            <a:r>
              <a:rPr lang="en-US" altLang="en-US" sz="1550">
                <a:solidFill>
                  <a:schemeClr val="accent6">
                    <a:lumMod val="75000"/>
                  </a:schemeClr>
                </a:solidFill>
                <a:cs typeface="Times New Roman" pitchFamily="18" charset="0"/>
              </a:rPr>
              <a:t>A locked storage area for all toxic substances including cleaning supplies, </a:t>
            </a:r>
          </a:p>
          <a:p>
            <a:pPr marL="568325" indent="-222250">
              <a:spcBef>
                <a:spcPct val="0"/>
              </a:spcBef>
              <a:buFont typeface="Wingdings" pitchFamily="2" charset="2"/>
              <a:buChar char="ü"/>
              <a:defRPr/>
            </a:pPr>
            <a:endParaRPr lang="en-US" altLang="en-US" sz="1550">
              <a:solidFill>
                <a:schemeClr val="accent6">
                  <a:lumMod val="75000"/>
                </a:schemeClr>
              </a:solidFill>
              <a:cs typeface="Times New Roman" pitchFamily="18" charset="0"/>
            </a:endParaRPr>
          </a:p>
          <a:p>
            <a:pPr marL="568325" indent="-222250">
              <a:spcBef>
                <a:spcPct val="0"/>
              </a:spcBef>
              <a:buFont typeface="Wingdings" pitchFamily="2" charset="2"/>
              <a:buChar char="ü"/>
              <a:defRPr/>
            </a:pPr>
            <a:r>
              <a:rPr lang="en-US" altLang="en-US" sz="1550">
                <a:solidFill>
                  <a:schemeClr val="accent6">
                    <a:lumMod val="75000"/>
                  </a:schemeClr>
                </a:solidFill>
                <a:cs typeface="Times New Roman" pitchFamily="18" charset="0"/>
              </a:rPr>
              <a:t>At least two (2) well-identified exits with doors opening to the outside or no more than ten (10) feet from an outside exit, </a:t>
            </a:r>
          </a:p>
          <a:p>
            <a:pPr marL="568325" indent="-222250">
              <a:spcBef>
                <a:spcPct val="0"/>
              </a:spcBef>
              <a:buFont typeface="Wingdings" pitchFamily="2" charset="2"/>
              <a:buChar char="ü"/>
              <a:defRPr/>
            </a:pPr>
            <a:endParaRPr lang="en-US" altLang="en-US" sz="1550">
              <a:solidFill>
                <a:schemeClr val="accent6">
                  <a:lumMod val="75000"/>
                </a:schemeClr>
              </a:solidFill>
              <a:cs typeface="Times New Roman" pitchFamily="18" charset="0"/>
            </a:endParaRPr>
          </a:p>
          <a:p>
            <a:pPr marL="568325" indent="-222250">
              <a:spcBef>
                <a:spcPct val="0"/>
              </a:spcBef>
              <a:buFont typeface="Wingdings" pitchFamily="2" charset="2"/>
              <a:buChar char="ü"/>
              <a:defRPr/>
            </a:pPr>
            <a:r>
              <a:rPr lang="en-US" altLang="en-US" sz="1550">
                <a:solidFill>
                  <a:schemeClr val="accent6">
                    <a:lumMod val="75000"/>
                  </a:schemeClr>
                </a:solidFill>
                <a:ea typeface="Calibri" pitchFamily="34" charset="0"/>
                <a:cs typeface="Calibri" pitchFamily="34" charset="0"/>
              </a:rPr>
              <a:t>A safe environment free from hazards including, but not limited to, weapons, high steps, steep grades, unstable furniture, and exposed electrical cords, and</a:t>
            </a:r>
          </a:p>
          <a:p>
            <a:pPr marL="346075" indent="0">
              <a:spcBef>
                <a:spcPct val="0"/>
              </a:spcBef>
              <a:buNone/>
              <a:defRPr/>
            </a:pPr>
            <a:endParaRPr lang="en-US" altLang="en-US" sz="1550">
              <a:solidFill>
                <a:schemeClr val="accent6">
                  <a:lumMod val="75000"/>
                </a:schemeClr>
              </a:solidFill>
              <a:ea typeface="Calibri" pitchFamily="34" charset="0"/>
              <a:cs typeface="Calibri" pitchFamily="34" charset="0"/>
            </a:endParaRPr>
          </a:p>
          <a:p>
            <a:pPr marL="568325" indent="-222250">
              <a:spcBef>
                <a:spcPct val="0"/>
              </a:spcBef>
              <a:buFont typeface="Wingdings" pitchFamily="2" charset="2"/>
              <a:buChar char="ü"/>
              <a:defRPr/>
            </a:pPr>
            <a:r>
              <a:rPr lang="en-US" altLang="en-US" sz="1550">
                <a:solidFill>
                  <a:schemeClr val="accent6">
                    <a:lumMod val="75000"/>
                  </a:schemeClr>
                </a:solidFill>
                <a:ea typeface="Calibri" pitchFamily="34" charset="0"/>
                <a:cs typeface="Calibri" pitchFamily="34" charset="0"/>
              </a:rPr>
              <a:t>Private space to permit staff to work and store records without interruption which must include a separate restroom and break space located within the facility.</a:t>
            </a:r>
          </a:p>
        </p:txBody>
      </p:sp>
      <p:sp>
        <p:nvSpPr>
          <p:cNvPr id="2" name="Slide Number Placeholder 1">
            <a:extLst>
              <a:ext uri="{FF2B5EF4-FFF2-40B4-BE49-F238E27FC236}">
                <a16:creationId xmlns:a16="http://schemas.microsoft.com/office/drawing/2014/main" id="{869EB20B-5B73-F1D7-F08D-394F027CCA9A}"/>
              </a:ext>
            </a:extLst>
          </p:cNvPr>
          <p:cNvSpPr>
            <a:spLocks noGrp="1"/>
          </p:cNvSpPr>
          <p:nvPr>
            <p:ph type="sldNum" sz="quarter" idx="12"/>
          </p:nvPr>
        </p:nvSpPr>
        <p:spPr/>
        <p:txBody>
          <a:bodyPr/>
          <a:lstStyle/>
          <a:p>
            <a:fld id="{3970EB7F-EE7F-4D27-B2C8-13BEAE83BC5E}" type="slidenum">
              <a:rPr lang="en-US" smtClean="0"/>
              <a:t>28</a:t>
            </a:fld>
            <a:endParaRPr lang="en-US"/>
          </a:p>
        </p:txBody>
      </p:sp>
      <p:pic>
        <p:nvPicPr>
          <p:cNvPr id="4" name="Recorded Sound">
            <a:hlinkClick r:id="" action="ppaction://media"/>
            <a:extLst>
              <a:ext uri="{FF2B5EF4-FFF2-40B4-BE49-F238E27FC236}">
                <a16:creationId xmlns:a16="http://schemas.microsoft.com/office/drawing/2014/main" id="{B7653B60-15C9-2CE6-967B-C5D0B7EE36E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24043" y="6144986"/>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94000">
        <p:push dir="u"/>
      </p:transition>
    </mc:Choice>
    <mc:Fallback xmlns="">
      <p:transition spd="slow" advTm="94000">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928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37D30-E8D4-E77E-5990-40C9EB7FF827}"/>
            </a:ext>
          </a:extLst>
        </p:cNvPr>
        <p:cNvGrpSpPr/>
        <p:nvPr/>
      </p:nvGrpSpPr>
      <p:grpSpPr>
        <a:xfrm>
          <a:off x="0" y="0"/>
          <a:ext cx="0" cy="0"/>
          <a:chOff x="0" y="0"/>
          <a:chExt cx="0" cy="0"/>
        </a:xfrm>
      </p:grpSpPr>
      <p:sp>
        <p:nvSpPr>
          <p:cNvPr id="14" name="Subtitle 4">
            <a:extLst>
              <a:ext uri="{FF2B5EF4-FFF2-40B4-BE49-F238E27FC236}">
                <a16:creationId xmlns:a16="http://schemas.microsoft.com/office/drawing/2014/main" id="{8E451BDC-D93E-EC73-F177-62A1152FAC8D}"/>
              </a:ext>
            </a:extLst>
          </p:cNvPr>
          <p:cNvSpPr>
            <a:spLocks noGrp="1"/>
          </p:cNvSpPr>
          <p:nvPr>
            <p:ph type="subTitle" idx="1"/>
          </p:nvPr>
        </p:nvSpPr>
        <p:spPr>
          <a:xfrm>
            <a:off x="197437" y="695904"/>
            <a:ext cx="9148693" cy="5832909"/>
          </a:xfrm>
          <a:solidFill>
            <a:schemeClr val="bg1"/>
          </a:solidFill>
        </p:spPr>
        <p:txBody>
          <a:bodyPr>
            <a:noAutofit/>
          </a:bodyPr>
          <a:lstStyle/>
          <a:p>
            <a:pPr algn="l"/>
            <a:endParaRPr lang="en-US" sz="1600"/>
          </a:p>
          <a:p>
            <a:pPr marL="342900" indent="-342900" algn="l">
              <a:buFont typeface="Wingdings" panose="05000000000000000000" pitchFamily="2" charset="2"/>
              <a:buChar char="§"/>
            </a:pPr>
            <a:r>
              <a:rPr lang="en-US" sz="1800">
                <a:solidFill>
                  <a:schemeClr val="accent6">
                    <a:lumMod val="75000"/>
                  </a:schemeClr>
                </a:solidFill>
              </a:rPr>
              <a:t>Documentation of maintenance and janitorial services including repairs, maintenance and pest control,</a:t>
            </a:r>
          </a:p>
          <a:p>
            <a:pPr marL="342900" indent="-342900" algn="l">
              <a:buFont typeface="Wingdings" panose="05000000000000000000" pitchFamily="2" charset="2"/>
              <a:buChar char="§"/>
            </a:pPr>
            <a:r>
              <a:rPr lang="en-US" sz="1800">
                <a:solidFill>
                  <a:schemeClr val="accent6">
                    <a:lumMod val="75000"/>
                  </a:schemeClr>
                </a:solidFill>
              </a:rPr>
              <a:t>Documentation of quarterly drills for fire and inclement weather,</a:t>
            </a:r>
          </a:p>
          <a:p>
            <a:pPr marL="342900" indent="-342900" algn="l">
              <a:buFont typeface="Wingdings" panose="05000000000000000000" pitchFamily="2" charset="2"/>
              <a:buChar char="§"/>
            </a:pPr>
            <a:r>
              <a:rPr lang="en-US" sz="1800">
                <a:solidFill>
                  <a:schemeClr val="accent6">
                    <a:lumMod val="75000"/>
                  </a:schemeClr>
                </a:solidFill>
              </a:rPr>
              <a:t>Annual fire safety inspection reports conducted by the fire department,</a:t>
            </a:r>
          </a:p>
          <a:p>
            <a:pPr marL="342900" indent="-342900" algn="l">
              <a:buFont typeface="Wingdings" panose="05000000000000000000" pitchFamily="2" charset="2"/>
              <a:buChar char="§"/>
            </a:pPr>
            <a:r>
              <a:rPr lang="en-US" sz="1800">
                <a:solidFill>
                  <a:schemeClr val="accent6">
                    <a:lumMod val="75000"/>
                  </a:schemeClr>
                </a:solidFill>
              </a:rPr>
              <a:t>Records of quarterly advisory committee meetings,</a:t>
            </a:r>
          </a:p>
          <a:p>
            <a:pPr marL="342900" indent="-342900" algn="l">
              <a:buFont typeface="Wingdings" panose="05000000000000000000" pitchFamily="2" charset="2"/>
              <a:buChar char="§"/>
            </a:pPr>
            <a:r>
              <a:rPr lang="en-US" sz="1800">
                <a:solidFill>
                  <a:schemeClr val="accent6">
                    <a:lumMod val="75000"/>
                  </a:schemeClr>
                </a:solidFill>
              </a:rPr>
              <a:t>Written criteria for service provision, including procedures for detailing with emergency service requests,</a:t>
            </a:r>
          </a:p>
          <a:p>
            <a:pPr marL="342900" indent="-342900" algn="l">
              <a:buFont typeface="Wingdings" panose="05000000000000000000" pitchFamily="2" charset="2"/>
              <a:buChar char="§"/>
            </a:pPr>
            <a:r>
              <a:rPr lang="en-US" sz="1800">
                <a:solidFill>
                  <a:schemeClr val="accent6">
                    <a:lumMod val="75000"/>
                  </a:schemeClr>
                </a:solidFill>
              </a:rPr>
              <a:t>Policy and procedure manuals,</a:t>
            </a:r>
          </a:p>
          <a:p>
            <a:pPr marL="342900" indent="-342900" algn="l">
              <a:buFont typeface="Wingdings" panose="05000000000000000000" pitchFamily="2" charset="2"/>
              <a:buChar char="§"/>
            </a:pPr>
            <a:r>
              <a:rPr lang="en-US" sz="1800">
                <a:solidFill>
                  <a:schemeClr val="accent6">
                    <a:lumMod val="75000"/>
                  </a:schemeClr>
                </a:solidFill>
              </a:rPr>
              <a:t>Written personnel policies including the process used in the recruitment, selection, training, retention, and termination of employees,</a:t>
            </a:r>
          </a:p>
          <a:p>
            <a:pPr marL="342900" indent="-342900" algn="l">
              <a:buFont typeface="Wingdings" panose="05000000000000000000" pitchFamily="2" charset="2"/>
              <a:buChar char="§"/>
            </a:pPr>
            <a:r>
              <a:rPr lang="en-US" sz="1800">
                <a:solidFill>
                  <a:schemeClr val="accent6">
                    <a:lumMod val="75000"/>
                  </a:schemeClr>
                </a:solidFill>
              </a:rPr>
              <a:t>Current and historical organizational charts including the names and job titles of owners, operators, managers, administrators, and other supervisory staff,</a:t>
            </a:r>
          </a:p>
          <a:p>
            <a:pPr marL="342900" indent="-342900" algn="l">
              <a:buFont typeface="Wingdings" panose="05000000000000000000" pitchFamily="2" charset="2"/>
              <a:buChar char="§"/>
            </a:pPr>
            <a:r>
              <a:rPr lang="en-US" sz="1800">
                <a:solidFill>
                  <a:schemeClr val="accent6">
                    <a:lumMod val="75000"/>
                  </a:schemeClr>
                </a:solidFill>
              </a:rPr>
              <a:t>Current and historical employee listing that captures names, staff/tax id numbers, employment hire and termination dates, and</a:t>
            </a:r>
          </a:p>
          <a:p>
            <a:pPr marL="342900" indent="-342900" algn="l">
              <a:buFont typeface="Wingdings" panose="05000000000000000000" pitchFamily="2" charset="2"/>
              <a:buChar char="§"/>
            </a:pPr>
            <a:r>
              <a:rPr lang="en-US" sz="1800">
                <a:solidFill>
                  <a:schemeClr val="accent6">
                    <a:lumMod val="75000"/>
                  </a:schemeClr>
                </a:solidFill>
              </a:rPr>
              <a:t>Service records of licensed nurses which includes dates in the facility, arrival and departure times, services performed, and signature of administrator or program director.</a:t>
            </a:r>
          </a:p>
          <a:p>
            <a:pPr algn="l"/>
            <a:endParaRPr lang="en-US" sz="1600"/>
          </a:p>
        </p:txBody>
      </p:sp>
      <p:sp>
        <p:nvSpPr>
          <p:cNvPr id="13" name="Slide Number Placeholder 12">
            <a:extLst>
              <a:ext uri="{FF2B5EF4-FFF2-40B4-BE49-F238E27FC236}">
                <a16:creationId xmlns:a16="http://schemas.microsoft.com/office/drawing/2014/main" id="{C019CF58-EB8A-EF4D-8B64-38C771FC5411}"/>
              </a:ext>
            </a:extLst>
          </p:cNvPr>
          <p:cNvSpPr>
            <a:spLocks noGrp="1"/>
          </p:cNvSpPr>
          <p:nvPr>
            <p:ph type="sldNum" sz="quarter" idx="12"/>
          </p:nvPr>
        </p:nvSpPr>
        <p:spPr>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E68F1C0E-076B-4C9D-A1F8-826B44A1103B}" type="slidenum">
              <a:rPr lang="en-US" smtClean="0"/>
              <a:pPr>
                <a:spcAft>
                  <a:spcPts val="600"/>
                </a:spcAft>
              </a:pPr>
              <a:t>29</a:t>
            </a:fld>
            <a:endParaRPr lang="en-US"/>
          </a:p>
        </p:txBody>
      </p:sp>
      <p:sp>
        <p:nvSpPr>
          <p:cNvPr id="9" name="Title 1">
            <a:extLst>
              <a:ext uri="{FF2B5EF4-FFF2-40B4-BE49-F238E27FC236}">
                <a16:creationId xmlns:a16="http://schemas.microsoft.com/office/drawing/2014/main" id="{63805D43-6B16-A431-C7BA-51BA0125ABB3}"/>
              </a:ext>
            </a:extLst>
          </p:cNvPr>
          <p:cNvSpPr txBox="1">
            <a:spLocks/>
          </p:cNvSpPr>
          <p:nvPr/>
        </p:nvSpPr>
        <p:spPr>
          <a:xfrm>
            <a:off x="197437" y="329187"/>
            <a:ext cx="9875520" cy="529390"/>
          </a:xfrm>
          <a:prstGeom prst="rect">
            <a:avLst/>
          </a:prstGeom>
        </p:spPr>
        <p:txBody>
          <a:bodyPr vert="horz" lIns="91440" tIns="45720" rIns="91440" bIns="45720" rtlCol="0" anchor="b">
            <a:noAutofit/>
            <a:scene3d>
              <a:camera prst="orthographicFront"/>
              <a:lightRig rig="threePt" dir="t"/>
            </a:scene3d>
            <a:sp3d extrusionH="57150">
              <a:bevelT w="38100" h="38100"/>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a:solidFill>
                  <a:schemeClr val="accent6"/>
                </a:solidFill>
                <a:cs typeface="Times New Roman" panose="02020603050405020304" pitchFamily="18" charset="0"/>
              </a:rPr>
              <a:t>ADC facility records should include, at minimum:</a:t>
            </a:r>
            <a:endParaRPr lang="en-US" sz="2800" b="1">
              <a:solidFill>
                <a:schemeClr val="accent6"/>
              </a:solidFill>
            </a:endParaRPr>
          </a:p>
        </p:txBody>
      </p:sp>
      <p:pic>
        <p:nvPicPr>
          <p:cNvPr id="17" name="Picture 16" descr="A picture containing file, furniture&#10;&#10;AI-generated content may be incorrect.">
            <a:extLst>
              <a:ext uri="{FF2B5EF4-FFF2-40B4-BE49-F238E27FC236}">
                <a16:creationId xmlns:a16="http://schemas.microsoft.com/office/drawing/2014/main" id="{1ED82AB5-95F8-891D-DC65-F8CEC92E4D5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449201" y="1411057"/>
            <a:ext cx="2545362" cy="3618999"/>
          </a:xfrm>
          <a:prstGeom prst="rect">
            <a:avLst/>
          </a:prstGeom>
          <a:effectLst/>
        </p:spPr>
      </p:pic>
      <p:pic>
        <p:nvPicPr>
          <p:cNvPr id="2" name="Recorded Sound">
            <a:hlinkClick r:id="" action="ppaction://media"/>
            <a:extLst>
              <a:ext uri="{FF2B5EF4-FFF2-40B4-BE49-F238E27FC236}">
                <a16:creationId xmlns:a16="http://schemas.microsoft.com/office/drawing/2014/main" id="{5F79A95B-6F8F-1818-C16A-42CB1AD824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8163" y="6153150"/>
            <a:ext cx="406400" cy="406400"/>
          </a:xfrm>
          <a:prstGeom prst="rect">
            <a:avLst/>
          </a:prstGeom>
        </p:spPr>
      </p:pic>
    </p:spTree>
    <p:extLst>
      <p:ext uri="{BB962C8B-B14F-4D97-AF65-F5344CB8AC3E}">
        <p14:creationId xmlns:p14="http://schemas.microsoft.com/office/powerpoint/2010/main" val="2042867919"/>
      </p:ext>
    </p:extLst>
  </p:cSld>
  <p:clrMapOvr>
    <a:masterClrMapping/>
  </p:clrMapOvr>
  <mc:AlternateContent xmlns:mc="http://schemas.openxmlformats.org/markup-compatibility/2006" xmlns:p14="http://schemas.microsoft.com/office/powerpoint/2010/main">
    <mc:Choice Requires="p14">
      <p:transition spd="slow" p14:dur="1500" advTm="27000">
        <p:push dir="u"/>
      </p:transition>
    </mc:Choice>
    <mc:Fallback xmlns="">
      <p:transition spd="slow" advTm="27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6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2A06EC-75D0-FA03-E16D-F9FE654208CA}"/>
              </a:ext>
            </a:extLst>
          </p:cNvPr>
          <p:cNvSpPr>
            <a:spLocks noGrp="1"/>
          </p:cNvSpPr>
          <p:nvPr>
            <p:ph type="sldNum" sz="quarter" idx="12"/>
          </p:nvPr>
        </p:nvSpPr>
        <p:spPr/>
        <p:txBody>
          <a:bodyPr/>
          <a:lstStyle/>
          <a:p>
            <a:fld id="{E68F1C0E-076B-4C9D-A1F8-826B44A1103B}" type="slidenum">
              <a:rPr lang="en-US" smtClean="0"/>
              <a:t>3</a:t>
            </a:fld>
            <a:endParaRPr lang="en-US"/>
          </a:p>
        </p:txBody>
      </p:sp>
      <p:grpSp>
        <p:nvGrpSpPr>
          <p:cNvPr id="15" name="Group 14">
            <a:extLst>
              <a:ext uri="{FF2B5EF4-FFF2-40B4-BE49-F238E27FC236}">
                <a16:creationId xmlns:a16="http://schemas.microsoft.com/office/drawing/2014/main" id="{6D53E633-B655-DA6E-406B-FE534E361DAA}"/>
              </a:ext>
            </a:extLst>
          </p:cNvPr>
          <p:cNvGrpSpPr/>
          <p:nvPr/>
        </p:nvGrpSpPr>
        <p:grpSpPr>
          <a:xfrm>
            <a:off x="409732" y="2014844"/>
            <a:ext cx="11372535" cy="3772106"/>
            <a:chOff x="421674" y="1479822"/>
            <a:chExt cx="11372535" cy="3772106"/>
          </a:xfrm>
        </p:grpSpPr>
        <p:sp>
          <p:nvSpPr>
            <p:cNvPr id="5" name="Rectangle 4" descr="Teacher">
              <a:extLst>
                <a:ext uri="{FF2B5EF4-FFF2-40B4-BE49-F238E27FC236}">
                  <a16:creationId xmlns:a16="http://schemas.microsoft.com/office/drawing/2014/main" id="{857EEDD3-6123-A76F-BA14-DE2B28FA60BD}"/>
                </a:ext>
              </a:extLst>
            </p:cNvPr>
            <p:cNvSpPr/>
            <p:nvPr/>
          </p:nvSpPr>
          <p:spPr>
            <a:xfrm>
              <a:off x="5362606" y="1479822"/>
              <a:ext cx="1194039" cy="1185679"/>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7244FC0A-6FD7-408B-9CB8-CC8720576F19}"/>
                </a:ext>
              </a:extLst>
            </p:cNvPr>
            <p:cNvSpPr/>
            <p:nvPr/>
          </p:nvSpPr>
          <p:spPr>
            <a:xfrm>
              <a:off x="421674" y="2715206"/>
              <a:ext cx="3411543" cy="508149"/>
            </a:xfrm>
            <a:custGeom>
              <a:avLst/>
              <a:gdLst>
                <a:gd name="connsiteX0" fmla="*/ 0 w 3387656"/>
                <a:gd name="connsiteY0" fmla="*/ 0 h 508148"/>
                <a:gd name="connsiteX1" fmla="*/ 3387656 w 3387656"/>
                <a:gd name="connsiteY1" fmla="*/ 0 h 508148"/>
                <a:gd name="connsiteX2" fmla="*/ 3387656 w 3387656"/>
                <a:gd name="connsiteY2" fmla="*/ 508148 h 508148"/>
                <a:gd name="connsiteX3" fmla="*/ 0 w 3387656"/>
                <a:gd name="connsiteY3" fmla="*/ 508148 h 508148"/>
                <a:gd name="connsiteX4" fmla="*/ 0 w 3387656"/>
                <a:gd name="connsiteY4" fmla="*/ 0 h 50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508148">
                  <a:moveTo>
                    <a:pt x="0" y="0"/>
                  </a:moveTo>
                  <a:lnTo>
                    <a:pt x="3387656" y="0"/>
                  </a:lnTo>
                  <a:lnTo>
                    <a:pt x="3387656" y="508148"/>
                  </a:lnTo>
                  <a:lnTo>
                    <a:pt x="0" y="508148"/>
                  </a:lnTo>
                  <a:lnTo>
                    <a:pt x="0" y="0"/>
                  </a:lnTo>
                  <a:close/>
                </a:path>
              </a:pathLst>
            </a:cu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b="1"/>
              </a:pPr>
              <a:r>
                <a:rPr lang="en-US" sz="2700" b="1" kern="1200">
                  <a:solidFill>
                    <a:schemeClr val="bg1"/>
                  </a:solidFill>
                </a:rPr>
                <a:t>Introduction</a:t>
              </a:r>
            </a:p>
          </p:txBody>
        </p:sp>
        <p:sp>
          <p:nvSpPr>
            <p:cNvPr id="7" name="Freeform: Shape 6">
              <a:extLst>
                <a:ext uri="{FF2B5EF4-FFF2-40B4-BE49-F238E27FC236}">
                  <a16:creationId xmlns:a16="http://schemas.microsoft.com/office/drawing/2014/main" id="{B108A5DA-4E4E-6566-5AB1-6D512FA3F0EA}"/>
                </a:ext>
              </a:extLst>
            </p:cNvPr>
            <p:cNvSpPr/>
            <p:nvPr/>
          </p:nvSpPr>
          <p:spPr>
            <a:xfrm>
              <a:off x="421674" y="3301150"/>
              <a:ext cx="3411543" cy="1950778"/>
            </a:xfrm>
            <a:custGeom>
              <a:avLst/>
              <a:gdLst>
                <a:gd name="connsiteX0" fmla="*/ 0 w 3387656"/>
                <a:gd name="connsiteY0" fmla="*/ 0 h 1950778"/>
                <a:gd name="connsiteX1" fmla="*/ 3387656 w 3387656"/>
                <a:gd name="connsiteY1" fmla="*/ 0 h 1950778"/>
                <a:gd name="connsiteX2" fmla="*/ 3387656 w 3387656"/>
                <a:gd name="connsiteY2" fmla="*/ 1950778 h 1950778"/>
                <a:gd name="connsiteX3" fmla="*/ 0 w 3387656"/>
                <a:gd name="connsiteY3" fmla="*/ 1950778 h 1950778"/>
                <a:gd name="connsiteX4" fmla="*/ 0 w 3387656"/>
                <a:gd name="connsiteY4" fmla="*/ 0 h 195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1950778">
                  <a:moveTo>
                    <a:pt x="0" y="0"/>
                  </a:moveTo>
                  <a:lnTo>
                    <a:pt x="3387656" y="0"/>
                  </a:lnTo>
                  <a:lnTo>
                    <a:pt x="3387656" y="1950778"/>
                  </a:lnTo>
                  <a:lnTo>
                    <a:pt x="0" y="195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Font typeface="Wingdings" panose="05000000000000000000" pitchFamily="2" charset="2"/>
                <a:buNone/>
              </a:pPr>
              <a:r>
                <a:rPr lang="en-US" sz="1700" b="1" kern="1200">
                  <a:solidFill>
                    <a:srgbClr val="002060"/>
                  </a:solidFill>
                </a:rPr>
                <a:t>Overview of the Waiver Program</a:t>
              </a:r>
            </a:p>
            <a:p>
              <a:pPr marL="0" lvl="0" indent="0" algn="ctr" defTabSz="755650">
                <a:lnSpc>
                  <a:spcPct val="100000"/>
                </a:lnSpc>
                <a:spcBef>
                  <a:spcPct val="0"/>
                </a:spcBef>
                <a:spcAft>
                  <a:spcPct val="35000"/>
                </a:spcAft>
                <a:buNone/>
              </a:pPr>
              <a:r>
                <a:rPr lang="en-US" sz="1700" b="1" kern="1200">
                  <a:solidFill>
                    <a:srgbClr val="002060"/>
                  </a:solidFill>
                </a:rPr>
                <a:t>Covered Services</a:t>
              </a:r>
            </a:p>
            <a:p>
              <a:pPr marL="0" lvl="0" indent="0" algn="ctr" defTabSz="755650">
                <a:lnSpc>
                  <a:spcPct val="100000"/>
                </a:lnSpc>
                <a:spcBef>
                  <a:spcPct val="0"/>
                </a:spcBef>
                <a:spcAft>
                  <a:spcPct val="35000"/>
                </a:spcAft>
                <a:buNone/>
              </a:pPr>
              <a:r>
                <a:rPr lang="en-US" sz="1700" b="1" kern="1200">
                  <a:solidFill>
                    <a:srgbClr val="002060"/>
                  </a:solidFill>
                </a:rPr>
                <a:t>Frequently Used Acronyms</a:t>
              </a:r>
            </a:p>
            <a:p>
              <a:pPr marL="0" lvl="0" indent="0" algn="ctr" defTabSz="755650">
                <a:lnSpc>
                  <a:spcPct val="100000"/>
                </a:lnSpc>
                <a:spcBef>
                  <a:spcPct val="0"/>
                </a:spcBef>
                <a:spcAft>
                  <a:spcPct val="35000"/>
                </a:spcAft>
                <a:buNone/>
              </a:pPr>
              <a:r>
                <a:rPr lang="en-US" sz="1700" b="1" kern="1200">
                  <a:solidFill>
                    <a:srgbClr val="002060"/>
                  </a:solidFill>
                </a:rPr>
                <a:t>Application Expectations</a:t>
              </a:r>
            </a:p>
          </p:txBody>
        </p:sp>
        <p:sp>
          <p:nvSpPr>
            <p:cNvPr id="8" name="Rectangle 7" descr="Handshake">
              <a:extLst>
                <a:ext uri="{FF2B5EF4-FFF2-40B4-BE49-F238E27FC236}">
                  <a16:creationId xmlns:a16="http://schemas.microsoft.com/office/drawing/2014/main" id="{DB525AB3-469B-B56F-AF40-832A1E1D357F}"/>
                </a:ext>
              </a:extLst>
            </p:cNvPr>
            <p:cNvSpPr/>
            <p:nvPr/>
          </p:nvSpPr>
          <p:spPr>
            <a:xfrm>
              <a:off x="1500767" y="1500879"/>
              <a:ext cx="1194039" cy="1185679"/>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lstStyle/>
            <a:p>
              <a:endParaRPr lang="en-US"/>
            </a:p>
          </p:txBody>
        </p:sp>
        <p:sp>
          <p:nvSpPr>
            <p:cNvPr id="9" name="Freeform: Shape 8">
              <a:extLst>
                <a:ext uri="{FF2B5EF4-FFF2-40B4-BE49-F238E27FC236}">
                  <a16:creationId xmlns:a16="http://schemas.microsoft.com/office/drawing/2014/main" id="{B88CAAF3-FBC9-503C-AA08-5760F86E34F9}"/>
                </a:ext>
              </a:extLst>
            </p:cNvPr>
            <p:cNvSpPr/>
            <p:nvPr/>
          </p:nvSpPr>
          <p:spPr>
            <a:xfrm>
              <a:off x="4402170" y="2715208"/>
              <a:ext cx="3411543" cy="508148"/>
            </a:xfrm>
            <a:custGeom>
              <a:avLst/>
              <a:gdLst>
                <a:gd name="connsiteX0" fmla="*/ 0 w 3387656"/>
                <a:gd name="connsiteY0" fmla="*/ 0 h 508148"/>
                <a:gd name="connsiteX1" fmla="*/ 3387656 w 3387656"/>
                <a:gd name="connsiteY1" fmla="*/ 0 h 508148"/>
                <a:gd name="connsiteX2" fmla="*/ 3387656 w 3387656"/>
                <a:gd name="connsiteY2" fmla="*/ 508148 h 508148"/>
                <a:gd name="connsiteX3" fmla="*/ 0 w 3387656"/>
                <a:gd name="connsiteY3" fmla="*/ 508148 h 508148"/>
                <a:gd name="connsiteX4" fmla="*/ 0 w 3387656"/>
                <a:gd name="connsiteY4" fmla="*/ 0 h 50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508148">
                  <a:moveTo>
                    <a:pt x="0" y="0"/>
                  </a:moveTo>
                  <a:lnTo>
                    <a:pt x="3387656" y="0"/>
                  </a:lnTo>
                  <a:lnTo>
                    <a:pt x="3387656" y="508148"/>
                  </a:lnTo>
                  <a:lnTo>
                    <a:pt x="0" y="508148"/>
                  </a:lnTo>
                  <a:lnTo>
                    <a:pt x="0" y="0"/>
                  </a:lnTo>
                  <a:close/>
                </a:path>
              </a:pathLst>
            </a:cu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b="1"/>
              </a:pPr>
              <a:r>
                <a:rPr lang="en-US" sz="2700" b="1" kern="1200">
                  <a:solidFill>
                    <a:schemeClr val="bg1"/>
                  </a:solidFill>
                </a:rPr>
                <a:t>Training Topics</a:t>
              </a:r>
            </a:p>
          </p:txBody>
        </p:sp>
        <p:sp>
          <p:nvSpPr>
            <p:cNvPr id="10" name="Freeform: Shape 9">
              <a:extLst>
                <a:ext uri="{FF2B5EF4-FFF2-40B4-BE49-F238E27FC236}">
                  <a16:creationId xmlns:a16="http://schemas.microsoft.com/office/drawing/2014/main" id="{45FDD8B0-EA04-836B-ED8D-443AF01DFACF}"/>
                </a:ext>
              </a:extLst>
            </p:cNvPr>
            <p:cNvSpPr/>
            <p:nvPr/>
          </p:nvSpPr>
          <p:spPr>
            <a:xfrm>
              <a:off x="4402170" y="3301150"/>
              <a:ext cx="3411543" cy="1950778"/>
            </a:xfrm>
            <a:custGeom>
              <a:avLst/>
              <a:gdLst>
                <a:gd name="connsiteX0" fmla="*/ 0 w 3387656"/>
                <a:gd name="connsiteY0" fmla="*/ 0 h 1950778"/>
                <a:gd name="connsiteX1" fmla="*/ 3387656 w 3387656"/>
                <a:gd name="connsiteY1" fmla="*/ 0 h 1950778"/>
                <a:gd name="connsiteX2" fmla="*/ 3387656 w 3387656"/>
                <a:gd name="connsiteY2" fmla="*/ 1950778 h 1950778"/>
                <a:gd name="connsiteX3" fmla="*/ 0 w 3387656"/>
                <a:gd name="connsiteY3" fmla="*/ 1950778 h 1950778"/>
                <a:gd name="connsiteX4" fmla="*/ 0 w 3387656"/>
                <a:gd name="connsiteY4" fmla="*/ 0 h 195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1950778">
                  <a:moveTo>
                    <a:pt x="0" y="0"/>
                  </a:moveTo>
                  <a:lnTo>
                    <a:pt x="3387656" y="0"/>
                  </a:lnTo>
                  <a:lnTo>
                    <a:pt x="3387656" y="1950778"/>
                  </a:lnTo>
                  <a:lnTo>
                    <a:pt x="0" y="195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b="1">
                  <a:solidFill>
                    <a:srgbClr val="3E3EE2"/>
                  </a:solidFill>
                </a:rPr>
                <a:t>Standards &amp; Procedures</a:t>
              </a:r>
              <a:endParaRPr lang="en-US" sz="1700" b="1" kern="1200">
                <a:solidFill>
                  <a:srgbClr val="3E3EE2"/>
                </a:solidFill>
              </a:endParaRPr>
            </a:p>
            <a:p>
              <a:pPr marL="0" lvl="0" indent="0" algn="ctr" defTabSz="755650">
                <a:lnSpc>
                  <a:spcPct val="100000"/>
                </a:lnSpc>
                <a:spcBef>
                  <a:spcPct val="0"/>
                </a:spcBef>
                <a:spcAft>
                  <a:spcPct val="35000"/>
                </a:spcAft>
                <a:buNone/>
              </a:pPr>
              <a:r>
                <a:rPr lang="en-US" sz="1700" b="1" kern="1200">
                  <a:solidFill>
                    <a:schemeClr val="accent2"/>
                  </a:solidFill>
                </a:rPr>
                <a:t>Annual Operating Budget</a:t>
              </a:r>
            </a:p>
            <a:p>
              <a:pPr marL="0" lvl="0" indent="0" algn="ctr" defTabSz="755650">
                <a:lnSpc>
                  <a:spcPct val="100000"/>
                </a:lnSpc>
                <a:spcBef>
                  <a:spcPct val="0"/>
                </a:spcBef>
                <a:spcAft>
                  <a:spcPct val="35000"/>
                </a:spcAft>
                <a:buNone/>
              </a:pPr>
              <a:r>
                <a:rPr lang="en-US" sz="1700" b="1">
                  <a:solidFill>
                    <a:schemeClr val="tx1">
                      <a:lumMod val="85000"/>
                      <a:lumOff val="15000"/>
                    </a:schemeClr>
                  </a:solidFill>
                </a:rPr>
                <a:t>General Requirements</a:t>
              </a:r>
              <a:endParaRPr lang="en-US" sz="1700" b="1" kern="1200">
                <a:solidFill>
                  <a:schemeClr val="tx1">
                    <a:lumMod val="85000"/>
                    <a:lumOff val="15000"/>
                  </a:schemeClr>
                </a:solidFill>
              </a:endParaRPr>
            </a:p>
            <a:p>
              <a:pPr marL="0" lvl="0" indent="0" algn="ctr" defTabSz="755650">
                <a:lnSpc>
                  <a:spcPct val="100000"/>
                </a:lnSpc>
                <a:spcBef>
                  <a:spcPct val="0"/>
                </a:spcBef>
                <a:spcAft>
                  <a:spcPct val="35000"/>
                </a:spcAft>
                <a:buNone/>
              </a:pPr>
              <a:r>
                <a:rPr lang="en-US" sz="1700" b="1" kern="1200">
                  <a:solidFill>
                    <a:srgbClr val="00B050"/>
                  </a:solidFill>
                </a:rPr>
                <a:t>ADC Provider Requirements</a:t>
              </a:r>
            </a:p>
            <a:p>
              <a:pPr marL="0" lvl="0" indent="0" algn="ctr" defTabSz="755650">
                <a:lnSpc>
                  <a:spcPct val="100000"/>
                </a:lnSpc>
                <a:spcBef>
                  <a:spcPct val="0"/>
                </a:spcBef>
                <a:spcAft>
                  <a:spcPct val="35000"/>
                </a:spcAft>
                <a:buNone/>
              </a:pPr>
              <a:r>
                <a:rPr lang="en-US" sz="1700" b="1" kern="1200">
                  <a:solidFill>
                    <a:schemeClr val="accent5"/>
                  </a:solidFill>
                </a:rPr>
                <a:t>PCS-IHR Provider Requirements</a:t>
              </a:r>
            </a:p>
            <a:p>
              <a:pPr marL="0" lvl="0" indent="0" algn="ctr" defTabSz="755650">
                <a:lnSpc>
                  <a:spcPct val="100000"/>
                </a:lnSpc>
                <a:spcBef>
                  <a:spcPct val="0"/>
                </a:spcBef>
                <a:spcAft>
                  <a:spcPct val="35000"/>
                </a:spcAft>
                <a:buNone/>
              </a:pPr>
              <a:endParaRPr lang="en-US" sz="1700" b="1" kern="1200">
                <a:solidFill>
                  <a:schemeClr val="accent2">
                    <a:lumMod val="75000"/>
                  </a:schemeClr>
                </a:solidFill>
              </a:endParaRPr>
            </a:p>
          </p:txBody>
        </p:sp>
        <p:sp>
          <p:nvSpPr>
            <p:cNvPr id="11" name="Rectangle 10" descr="Check List">
              <a:extLst>
                <a:ext uri="{FF2B5EF4-FFF2-40B4-BE49-F238E27FC236}">
                  <a16:creationId xmlns:a16="http://schemas.microsoft.com/office/drawing/2014/main" id="{9782DAED-01E9-A819-37D4-9118121778D2}"/>
                </a:ext>
              </a:extLst>
            </p:cNvPr>
            <p:cNvSpPr/>
            <p:nvPr/>
          </p:nvSpPr>
          <p:spPr>
            <a:xfrm>
              <a:off x="9483656" y="1500879"/>
              <a:ext cx="1194039" cy="1047073"/>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F42B89EA-D58C-EF3B-D90B-661216CFBC34}"/>
                </a:ext>
              </a:extLst>
            </p:cNvPr>
            <p:cNvSpPr/>
            <p:nvPr/>
          </p:nvSpPr>
          <p:spPr>
            <a:xfrm>
              <a:off x="8136610" y="2715208"/>
              <a:ext cx="3657599" cy="508148"/>
            </a:xfrm>
            <a:custGeom>
              <a:avLst/>
              <a:gdLst>
                <a:gd name="connsiteX0" fmla="*/ 0 w 3387656"/>
                <a:gd name="connsiteY0" fmla="*/ 0 h 508148"/>
                <a:gd name="connsiteX1" fmla="*/ 3387656 w 3387656"/>
                <a:gd name="connsiteY1" fmla="*/ 0 h 508148"/>
                <a:gd name="connsiteX2" fmla="*/ 3387656 w 3387656"/>
                <a:gd name="connsiteY2" fmla="*/ 508148 h 508148"/>
                <a:gd name="connsiteX3" fmla="*/ 0 w 3387656"/>
                <a:gd name="connsiteY3" fmla="*/ 508148 h 508148"/>
                <a:gd name="connsiteX4" fmla="*/ 0 w 3387656"/>
                <a:gd name="connsiteY4" fmla="*/ 0 h 50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508148">
                  <a:moveTo>
                    <a:pt x="0" y="0"/>
                  </a:moveTo>
                  <a:lnTo>
                    <a:pt x="3387656" y="0"/>
                  </a:lnTo>
                  <a:lnTo>
                    <a:pt x="3387656" y="508148"/>
                  </a:lnTo>
                  <a:lnTo>
                    <a:pt x="0" y="508148"/>
                  </a:lnTo>
                  <a:lnTo>
                    <a:pt x="0" y="0"/>
                  </a:lnTo>
                  <a:close/>
                </a:path>
              </a:pathLst>
            </a:cu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b="1"/>
              </a:pPr>
              <a:r>
                <a:rPr lang="en-US" sz="2700" b="1" kern="1200">
                  <a:solidFill>
                    <a:schemeClr val="bg1"/>
                  </a:solidFill>
                </a:rPr>
                <a:t>Additional Resources</a:t>
              </a:r>
            </a:p>
          </p:txBody>
        </p:sp>
        <p:sp>
          <p:nvSpPr>
            <p:cNvPr id="13" name="Freeform: Shape 12">
              <a:extLst>
                <a:ext uri="{FF2B5EF4-FFF2-40B4-BE49-F238E27FC236}">
                  <a16:creationId xmlns:a16="http://schemas.microsoft.com/office/drawing/2014/main" id="{4A4DF344-423C-D143-DDD6-416291DE12A2}"/>
                </a:ext>
              </a:extLst>
            </p:cNvPr>
            <p:cNvSpPr/>
            <p:nvPr/>
          </p:nvSpPr>
          <p:spPr>
            <a:xfrm>
              <a:off x="8259637" y="3301150"/>
              <a:ext cx="3411543" cy="1950778"/>
            </a:xfrm>
            <a:custGeom>
              <a:avLst/>
              <a:gdLst>
                <a:gd name="connsiteX0" fmla="*/ 0 w 3387656"/>
                <a:gd name="connsiteY0" fmla="*/ 0 h 1950778"/>
                <a:gd name="connsiteX1" fmla="*/ 3387656 w 3387656"/>
                <a:gd name="connsiteY1" fmla="*/ 0 h 1950778"/>
                <a:gd name="connsiteX2" fmla="*/ 3387656 w 3387656"/>
                <a:gd name="connsiteY2" fmla="*/ 1950778 h 1950778"/>
                <a:gd name="connsiteX3" fmla="*/ 0 w 3387656"/>
                <a:gd name="connsiteY3" fmla="*/ 1950778 h 1950778"/>
                <a:gd name="connsiteX4" fmla="*/ 0 w 3387656"/>
                <a:gd name="connsiteY4" fmla="*/ 0 h 195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1950778">
                  <a:moveTo>
                    <a:pt x="0" y="0"/>
                  </a:moveTo>
                  <a:lnTo>
                    <a:pt x="3387656" y="0"/>
                  </a:lnTo>
                  <a:lnTo>
                    <a:pt x="3387656" y="1950778"/>
                  </a:lnTo>
                  <a:lnTo>
                    <a:pt x="0" y="195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b="1" kern="1200">
                  <a:solidFill>
                    <a:srgbClr val="002060"/>
                  </a:solidFill>
                </a:rPr>
                <a:t>Provider Monitoring &amp; Audits</a:t>
              </a:r>
            </a:p>
            <a:p>
              <a:pPr marL="0" lvl="0" indent="0" algn="ctr" defTabSz="755650">
                <a:lnSpc>
                  <a:spcPct val="100000"/>
                </a:lnSpc>
                <a:spcBef>
                  <a:spcPct val="0"/>
                </a:spcBef>
                <a:spcAft>
                  <a:spcPct val="35000"/>
                </a:spcAft>
                <a:buNone/>
              </a:pPr>
              <a:r>
                <a:rPr lang="en-US" sz="1700" b="1" kern="1200">
                  <a:solidFill>
                    <a:srgbClr val="002060"/>
                  </a:solidFill>
                </a:rPr>
                <a:t>Freedom of Choice</a:t>
              </a:r>
            </a:p>
            <a:p>
              <a:pPr marL="0" lvl="0" indent="0" algn="ctr" defTabSz="755650">
                <a:lnSpc>
                  <a:spcPct val="100000"/>
                </a:lnSpc>
                <a:spcBef>
                  <a:spcPct val="0"/>
                </a:spcBef>
                <a:spcAft>
                  <a:spcPct val="35000"/>
                </a:spcAft>
                <a:buNone/>
              </a:pPr>
              <a:r>
                <a:rPr lang="en-US" sz="1700" b="1" kern="1200">
                  <a:solidFill>
                    <a:srgbClr val="002060"/>
                  </a:solidFill>
                </a:rPr>
                <a:t>Reimbursement Rates &amp; Billing Requirements</a:t>
              </a:r>
            </a:p>
            <a:p>
              <a:pPr marL="0" lvl="0" indent="0" algn="ctr" defTabSz="755650">
                <a:lnSpc>
                  <a:spcPct val="100000"/>
                </a:lnSpc>
                <a:spcBef>
                  <a:spcPct val="0"/>
                </a:spcBef>
                <a:spcAft>
                  <a:spcPct val="35000"/>
                </a:spcAft>
                <a:buNone/>
              </a:pPr>
              <a:r>
                <a:rPr lang="en-US" sz="1700" b="1" kern="1200">
                  <a:solidFill>
                    <a:srgbClr val="002060"/>
                  </a:solidFill>
                </a:rPr>
                <a:t>Resources for Success</a:t>
              </a:r>
            </a:p>
          </p:txBody>
        </p:sp>
      </p:grpSp>
      <p:sp>
        <p:nvSpPr>
          <p:cNvPr id="16" name="TextBox 15">
            <a:extLst>
              <a:ext uri="{FF2B5EF4-FFF2-40B4-BE49-F238E27FC236}">
                <a16:creationId xmlns:a16="http://schemas.microsoft.com/office/drawing/2014/main" id="{8BBE0DED-E8E2-F1FD-6486-7E544168DA4E}"/>
              </a:ext>
            </a:extLst>
          </p:cNvPr>
          <p:cNvSpPr txBox="1"/>
          <p:nvPr/>
        </p:nvSpPr>
        <p:spPr>
          <a:xfrm>
            <a:off x="3330341" y="461341"/>
            <a:ext cx="5463463" cy="830997"/>
          </a:xfrm>
          <a:prstGeom prst="rect">
            <a:avLst/>
          </a:prstGeom>
          <a:noFill/>
        </p:spPr>
        <p:txBody>
          <a:bodyPr wrap="square" rtlCol="0">
            <a:spAutoFit/>
          </a:bodyPr>
          <a:lstStyle/>
          <a:p>
            <a:r>
              <a:rPr lang="en-US" sz="4800" b="1">
                <a:solidFill>
                  <a:schemeClr val="tx2">
                    <a:lumMod val="75000"/>
                    <a:lumOff val="25000"/>
                  </a:schemeClr>
                </a:solidFill>
                <a:latin typeface="+mj-lt"/>
              </a:rPr>
              <a:t>Overview of Training</a:t>
            </a:r>
          </a:p>
        </p:txBody>
      </p:sp>
      <p:pic>
        <p:nvPicPr>
          <p:cNvPr id="25" name="Recorded Sound">
            <a:hlinkClick r:id="" action="ppaction://media"/>
            <a:extLst>
              <a:ext uri="{FF2B5EF4-FFF2-40B4-BE49-F238E27FC236}">
                <a16:creationId xmlns:a16="http://schemas.microsoft.com/office/drawing/2014/main" id="{AA8B98FF-6182-A0B4-DBB8-0082A3C1D19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97994" y="5851861"/>
            <a:ext cx="406400" cy="406400"/>
          </a:xfrm>
          <a:prstGeom prst="rect">
            <a:avLst/>
          </a:prstGeom>
        </p:spPr>
      </p:pic>
    </p:spTree>
    <p:extLst>
      <p:ext uri="{BB962C8B-B14F-4D97-AF65-F5344CB8AC3E}">
        <p14:creationId xmlns:p14="http://schemas.microsoft.com/office/powerpoint/2010/main" val="1804518397"/>
      </p:ext>
    </p:extLst>
  </p:cSld>
  <p:clrMapOvr>
    <a:masterClrMapping/>
  </p:clrMapOvr>
  <mc:AlternateContent xmlns:mc="http://schemas.openxmlformats.org/markup-compatibility/2006" xmlns:p14="http://schemas.microsoft.com/office/powerpoint/2010/main">
    <mc:Choice Requires="p14">
      <p:transition spd="slow" p14:dur="1500" advTm="15000">
        <p:push dir="u"/>
      </p:transition>
    </mc:Choice>
    <mc:Fallback xmlns="">
      <p:transition spd="slow" advTm="15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26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1BB300BF-2C2B-461F-4200-2ADA49C0DCCD}"/>
              </a:ext>
            </a:extLst>
          </p:cNvPr>
          <p:cNvSpPr>
            <a:spLocks noGrp="1"/>
          </p:cNvSpPr>
          <p:nvPr>
            <p:ph type="title"/>
          </p:nvPr>
        </p:nvSpPr>
        <p:spPr>
          <a:xfrm>
            <a:off x="120503" y="120502"/>
            <a:ext cx="4015563" cy="921488"/>
          </a:xfrm>
        </p:spPr>
        <p:txBody>
          <a:bodyPr>
            <a:normAutofit fontScale="90000"/>
            <a:scene3d>
              <a:camera prst="orthographicFront"/>
              <a:lightRig rig="threePt" dir="t"/>
            </a:scene3d>
            <a:sp3d extrusionH="57150">
              <a:bevelT w="38100" h="38100"/>
            </a:sp3d>
          </a:bodyPr>
          <a:lstStyle/>
          <a:p>
            <a:r>
              <a:rPr lang="en-US" altLang="en-US" sz="3200" b="1">
                <a:solidFill>
                  <a:schemeClr val="accent6"/>
                </a:solidFill>
                <a:cs typeface="Times New Roman" panose="02020603050405020304" pitchFamily="18" charset="0"/>
              </a:rPr>
              <a:t>ADC Staffing Requirements</a:t>
            </a:r>
          </a:p>
        </p:txBody>
      </p:sp>
      <p:graphicFrame>
        <p:nvGraphicFramePr>
          <p:cNvPr id="4" name="Content Placeholder 3">
            <a:extLst>
              <a:ext uri="{FF2B5EF4-FFF2-40B4-BE49-F238E27FC236}">
                <a16:creationId xmlns:a16="http://schemas.microsoft.com/office/drawing/2014/main" id="{81C7FAF8-B8AB-3869-43E7-F2051FEFE2C7}"/>
              </a:ext>
            </a:extLst>
          </p:cNvPr>
          <p:cNvGraphicFramePr>
            <a:graphicFrameLocks noGrp="1"/>
          </p:cNvGraphicFramePr>
          <p:nvPr>
            <p:ph idx="1"/>
            <p:extLst>
              <p:ext uri="{D42A27DB-BD31-4B8C-83A1-F6EECF244321}">
                <p14:modId xmlns:p14="http://schemas.microsoft.com/office/powerpoint/2010/main" val="1141843602"/>
              </p:ext>
            </p:extLst>
          </p:nvPr>
        </p:nvGraphicFramePr>
        <p:xfrm>
          <a:off x="485037" y="-28354"/>
          <a:ext cx="10972800" cy="4114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text box">
            <a:extLst>
              <a:ext uri="{FF2B5EF4-FFF2-40B4-BE49-F238E27FC236}">
                <a16:creationId xmlns:a16="http://schemas.microsoft.com/office/drawing/2014/main" id="{C9E3EC97-23A2-BD1E-09F0-3FA302AB9DB2}"/>
              </a:ext>
            </a:extLst>
          </p:cNvPr>
          <p:cNvSpPr txBox="1"/>
          <p:nvPr/>
        </p:nvSpPr>
        <p:spPr>
          <a:xfrm>
            <a:off x="235494" y="4235302"/>
            <a:ext cx="11471886" cy="1754326"/>
          </a:xfrm>
          <a:prstGeom prst="rect">
            <a:avLst/>
          </a:prstGeom>
          <a:solidFill>
            <a:schemeClr val="accent6">
              <a:lumMod val="20000"/>
              <a:lumOff val="80000"/>
            </a:schemeClr>
          </a:solidFill>
          <a:ln w="38100">
            <a:solidFill>
              <a:schemeClr val="accent3"/>
            </a:solidFill>
          </a:ln>
        </p:spPr>
        <p:txBody>
          <a:bodyPr wrap="square">
            <a:spAutoFit/>
          </a:bodyPr>
          <a:lstStyle/>
          <a:p>
            <a:pPr marL="285750" indent="-285750">
              <a:buFont typeface="Wingdings" panose="05000000000000000000" pitchFamily="2" charset="2"/>
              <a:buChar char="§"/>
            </a:pPr>
            <a:r>
              <a:rPr lang="en-US" b="1">
                <a:solidFill>
                  <a:schemeClr val="accent3"/>
                </a:solidFill>
              </a:rPr>
              <a:t>There must be at least two (2) persons, with one (1) being a paid employee, at the adult day care center at all times when there are beneficiaries in attendance.</a:t>
            </a:r>
          </a:p>
          <a:p>
            <a:endParaRPr lang="en-US" b="1">
              <a:solidFill>
                <a:schemeClr val="accent3"/>
              </a:solidFill>
            </a:endParaRPr>
          </a:p>
          <a:p>
            <a:pPr marL="285750" indent="-285750">
              <a:buFont typeface="Wingdings" panose="05000000000000000000" pitchFamily="2" charset="2"/>
              <a:buChar char="§"/>
            </a:pPr>
            <a:r>
              <a:rPr lang="en-US" b="1">
                <a:solidFill>
                  <a:schemeClr val="accent3"/>
                </a:solidFill>
              </a:rPr>
              <a:t>The employee-to-attendee ratio must be a minimum of one to six (1:6) in all programs except in programs serving a high percentage of day service attendees who are severely impaired which must maintain an employee ratio of one to four (1:4).</a:t>
            </a:r>
          </a:p>
        </p:txBody>
      </p:sp>
      <p:sp>
        <p:nvSpPr>
          <p:cNvPr id="2" name="Slide Number Placeholder 1">
            <a:extLst>
              <a:ext uri="{FF2B5EF4-FFF2-40B4-BE49-F238E27FC236}">
                <a16:creationId xmlns:a16="http://schemas.microsoft.com/office/drawing/2014/main" id="{DB2AFD58-DEB5-CE89-3E41-D9D708846C59}"/>
              </a:ext>
            </a:extLst>
          </p:cNvPr>
          <p:cNvSpPr>
            <a:spLocks noGrp="1"/>
          </p:cNvSpPr>
          <p:nvPr>
            <p:ph type="sldNum" sz="quarter" idx="12"/>
          </p:nvPr>
        </p:nvSpPr>
        <p:spPr/>
        <p:txBody>
          <a:bodyPr/>
          <a:lstStyle/>
          <a:p>
            <a:fld id="{3970EB7F-EE7F-4D27-B2C8-13BEAE83BC5E}" type="slidenum">
              <a:rPr lang="en-US" smtClean="0"/>
              <a:t>30</a:t>
            </a:fld>
            <a:endParaRPr lang="en-US"/>
          </a:p>
        </p:txBody>
      </p:sp>
      <p:pic>
        <p:nvPicPr>
          <p:cNvPr id="7" name="Recorded Sound">
            <a:hlinkClick r:id="" action="ppaction://media"/>
            <a:extLst>
              <a:ext uri="{FF2B5EF4-FFF2-40B4-BE49-F238E27FC236}">
                <a16:creationId xmlns:a16="http://schemas.microsoft.com/office/drawing/2014/main" id="{A5FCF1B4-3E76-5EAE-C347-A05FCC8FE903}"/>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57837" y="6335712"/>
            <a:ext cx="406400" cy="406400"/>
          </a:xfrm>
          <a:prstGeom prst="rect">
            <a:avLst/>
          </a:prstGeom>
        </p:spPr>
      </p:pic>
      <p:sp>
        <p:nvSpPr>
          <p:cNvPr id="3" name="TextBox 2">
            <a:extLst>
              <a:ext uri="{FF2B5EF4-FFF2-40B4-BE49-F238E27FC236}">
                <a16:creationId xmlns:a16="http://schemas.microsoft.com/office/drawing/2014/main" id="{84BFE363-4718-0839-0F85-E302E4FC6D6E}"/>
              </a:ext>
            </a:extLst>
          </p:cNvPr>
          <p:cNvSpPr txBox="1"/>
          <p:nvPr/>
        </p:nvSpPr>
        <p:spPr>
          <a:xfrm>
            <a:off x="3370907" y="6368166"/>
            <a:ext cx="5450186" cy="369332"/>
          </a:xfrm>
          <a:prstGeom prst="rect">
            <a:avLst/>
          </a:prstGeom>
          <a:ln w="28575">
            <a:solidFill>
              <a:schemeClr val="accent3">
                <a:lumMod val="75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hlinkClick r:id="rId12"/>
              </a:rPr>
              <a:t>Link: ADC-Organizational-Chart-Templete-Form.pdf</a:t>
            </a: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3000">
        <p:push dir="u"/>
      </p:transition>
    </mc:Choice>
    <mc:Fallback xmlns="">
      <p:transition spd="slow" advTm="63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6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1BB300BF-2C2B-461F-4200-2ADA49C0DCCD}"/>
              </a:ext>
            </a:extLst>
          </p:cNvPr>
          <p:cNvSpPr>
            <a:spLocks noGrp="1"/>
          </p:cNvSpPr>
          <p:nvPr>
            <p:ph type="title"/>
          </p:nvPr>
        </p:nvSpPr>
        <p:spPr>
          <a:xfrm>
            <a:off x="3501656" y="163033"/>
            <a:ext cx="4876800" cy="533400"/>
          </a:xfrm>
        </p:spPr>
        <p:txBody>
          <a:bodyPr>
            <a:normAutofit fontScale="90000"/>
            <a:scene3d>
              <a:camera prst="orthographicFront"/>
              <a:lightRig rig="threePt" dir="t"/>
            </a:scene3d>
            <a:sp3d extrusionH="57150">
              <a:bevelT w="38100" h="38100"/>
            </a:sp3d>
          </a:bodyPr>
          <a:lstStyle/>
          <a:p>
            <a:r>
              <a:rPr lang="en-US" altLang="en-US" sz="3200" b="1">
                <a:solidFill>
                  <a:schemeClr val="accent6"/>
                </a:solidFill>
                <a:cs typeface="Times New Roman" panose="02020603050405020304" pitchFamily="18" charset="0"/>
              </a:rPr>
              <a:t>ADC Staffing Requirements</a:t>
            </a:r>
          </a:p>
        </p:txBody>
      </p:sp>
      <p:sp>
        <p:nvSpPr>
          <p:cNvPr id="3" name="Content Placeholder 2">
            <a:extLst>
              <a:ext uri="{FF2B5EF4-FFF2-40B4-BE49-F238E27FC236}">
                <a16:creationId xmlns:a16="http://schemas.microsoft.com/office/drawing/2014/main" id="{30DE8FF2-0593-791D-8B3F-2DADC17865AE}"/>
              </a:ext>
            </a:extLst>
          </p:cNvPr>
          <p:cNvSpPr>
            <a:spLocks noGrp="1"/>
          </p:cNvSpPr>
          <p:nvPr>
            <p:ph idx="1"/>
          </p:nvPr>
        </p:nvSpPr>
        <p:spPr>
          <a:xfrm>
            <a:off x="365051" y="1043869"/>
            <a:ext cx="11461897" cy="5257800"/>
          </a:xfrm>
        </p:spPr>
        <p:txBody>
          <a:bodyPr/>
          <a:lstStyle/>
          <a:p>
            <a:pPr marL="0" indent="0">
              <a:buNone/>
            </a:pPr>
            <a:r>
              <a:rPr lang="en-US" altLang="en-US" sz="1800">
                <a:solidFill>
                  <a:schemeClr val="accent6">
                    <a:lumMod val="75000"/>
                  </a:schemeClr>
                </a:solidFill>
                <a:cs typeface="Times New Roman" panose="02020603050405020304" pitchFamily="18" charset="0"/>
              </a:rPr>
              <a:t>An ADC facility must have a sufficient number of employees, who must maintain current and active first aid and cardiopulmonary resuscitation (CPR) certification, with the necessary skills to provide essential administrative and direct care functions to meet the needs of the waiver persons as follows:</a:t>
            </a:r>
          </a:p>
          <a:p>
            <a:pPr marL="0" indent="0">
              <a:buNone/>
            </a:pPr>
            <a:endParaRPr lang="en-US" altLang="en-US" sz="600">
              <a:solidFill>
                <a:schemeClr val="accent6">
                  <a:lumMod val="75000"/>
                </a:schemeClr>
              </a:solidFill>
              <a:cs typeface="Times New Roman" panose="02020603050405020304" pitchFamily="18" charset="0"/>
            </a:endParaRPr>
          </a:p>
          <a:p>
            <a:pPr marL="742950" lvl="1" indent="-285750">
              <a:buFont typeface="Arial" panose="020B0604020202020204" pitchFamily="34" charset="0"/>
              <a:buChar char="•"/>
            </a:pPr>
            <a:endParaRPr lang="en-US" altLang="en-US" sz="600">
              <a:solidFill>
                <a:schemeClr val="accent6">
                  <a:lumMod val="75000"/>
                </a:schemeClr>
              </a:solidFill>
              <a:cs typeface="Times New Roman" panose="02020603050405020304" pitchFamily="18" charset="0"/>
            </a:endParaRPr>
          </a:p>
          <a:p>
            <a:pPr lvl="1">
              <a:buFont typeface="Wingdings" panose="05000000000000000000" pitchFamily="2" charset="2"/>
              <a:buChar char="§"/>
            </a:pPr>
            <a:r>
              <a:rPr lang="en-US" altLang="en-US" sz="1800">
                <a:solidFill>
                  <a:schemeClr val="accent6">
                    <a:lumMod val="75000"/>
                  </a:schemeClr>
                </a:solidFill>
                <a:cs typeface="Times New Roman" panose="02020603050405020304" pitchFamily="18" charset="0"/>
              </a:rPr>
              <a:t>A full-time qualified administrator, either a chief executive officer or president, responsible for the development, coordination, supervision, fiscal management, and evaluation of services. </a:t>
            </a:r>
          </a:p>
          <a:p>
            <a:pPr lvl="1">
              <a:buFont typeface="Wingdings" panose="05000000000000000000" pitchFamily="2" charset="2"/>
              <a:buChar char="§"/>
            </a:pPr>
            <a:endParaRPr lang="en-US" altLang="en-US" sz="600">
              <a:solidFill>
                <a:schemeClr val="accent6">
                  <a:lumMod val="75000"/>
                </a:schemeClr>
              </a:solidFill>
              <a:cs typeface="Times New Roman" panose="02020603050405020304" pitchFamily="18" charset="0"/>
            </a:endParaRPr>
          </a:p>
          <a:p>
            <a:pPr lvl="1">
              <a:buFont typeface="Wingdings" panose="05000000000000000000" pitchFamily="2" charset="2"/>
              <a:buChar char="§"/>
            </a:pPr>
            <a:r>
              <a:rPr lang="en-US" altLang="en-US" sz="1800">
                <a:solidFill>
                  <a:schemeClr val="accent6">
                    <a:lumMod val="75000"/>
                  </a:schemeClr>
                </a:solidFill>
                <a:cs typeface="Times New Roman" panose="02020603050405020304" pitchFamily="18" charset="0"/>
              </a:rPr>
              <a:t>A full-time program director, either center manager, site manager, or center coordinator, responsible for the organization, implementation, and coordination of the daily operation of the adult day care services program in accordance with the person’s needs and any mandatory requirements.</a:t>
            </a:r>
            <a:br>
              <a:rPr lang="en-US" altLang="en-US" sz="1800">
                <a:solidFill>
                  <a:schemeClr val="accent6">
                    <a:lumMod val="75000"/>
                  </a:schemeClr>
                </a:solidFill>
                <a:cs typeface="Times New Roman" panose="02020603050405020304" pitchFamily="18" charset="0"/>
              </a:rPr>
            </a:br>
            <a:endParaRPr lang="en-US" altLang="en-US" sz="600">
              <a:solidFill>
                <a:schemeClr val="accent6">
                  <a:lumMod val="75000"/>
                </a:schemeClr>
              </a:solidFill>
              <a:cs typeface="Times New Roman" panose="02020603050405020304" pitchFamily="18" charset="0"/>
            </a:endParaRPr>
          </a:p>
          <a:p>
            <a:pPr lvl="1">
              <a:buFont typeface="Wingdings" panose="05000000000000000000" pitchFamily="2" charset="2"/>
              <a:buChar char="§"/>
            </a:pPr>
            <a:r>
              <a:rPr lang="en-US" altLang="en-US" sz="1800">
                <a:solidFill>
                  <a:schemeClr val="accent6">
                    <a:lumMod val="75000"/>
                  </a:schemeClr>
                </a:solidFill>
                <a:cs typeface="Times New Roman" panose="02020603050405020304" pitchFamily="18" charset="0"/>
              </a:rPr>
              <a:t>A licensed nurse, who may be contracted, on-site a minimum of eight (8) hours per week during normal business hours and available on call as needed.  The licensed nurse must have a valid state license and a minimum of one (1) year applicable experience, either full-time or the equivalent.  The licensed nurse must adhere to the scope of practice pursuant to the Nursing Practice Law and the rules and regulations of the Mississippi Board of Nursing.  The service hours must be tracked on a service log including date, time in and time out. </a:t>
            </a:r>
          </a:p>
          <a:p>
            <a:pPr marL="742950" lvl="1" indent="-285750">
              <a:buFont typeface="Arial" panose="020B0604020202020204" pitchFamily="34" charset="0"/>
              <a:buChar char="•"/>
            </a:pPr>
            <a:endParaRPr lang="en-US" altLang="en-US" sz="1800">
              <a:solidFill>
                <a:schemeClr val="accent6">
                  <a:lumMod val="75000"/>
                </a:schemeClr>
              </a:solidFill>
              <a:cs typeface="Times New Roman" panose="02020603050405020304" pitchFamily="18" charset="0"/>
            </a:endParaRPr>
          </a:p>
          <a:p>
            <a:pPr marL="0" indent="0"/>
            <a:endParaRPr lang="en-US" altLang="en-US" sz="1800">
              <a:solidFill>
                <a:schemeClr val="accent6">
                  <a:lumMod val="75000"/>
                </a:schemeClr>
              </a:solidFill>
              <a:cs typeface="Times New Roman" panose="02020603050405020304" pitchFamily="18" charset="0"/>
            </a:endParaRPr>
          </a:p>
          <a:p>
            <a:pPr marL="0" indent="0">
              <a:buNone/>
            </a:pPr>
            <a:endParaRPr lang="en-US" altLang="en-US" sz="800">
              <a:solidFill>
                <a:schemeClr val="accent6">
                  <a:lumMod val="75000"/>
                </a:schemeClr>
              </a:solidFill>
              <a:cs typeface="Calibri" panose="020F0502020204030204" pitchFamily="34" charset="0"/>
            </a:endParaRPr>
          </a:p>
        </p:txBody>
      </p:sp>
      <p:sp>
        <p:nvSpPr>
          <p:cNvPr id="2" name="Slide Number Placeholder 1">
            <a:extLst>
              <a:ext uri="{FF2B5EF4-FFF2-40B4-BE49-F238E27FC236}">
                <a16:creationId xmlns:a16="http://schemas.microsoft.com/office/drawing/2014/main" id="{BBD10B4B-3285-0367-3DF5-D787A1B11952}"/>
              </a:ext>
            </a:extLst>
          </p:cNvPr>
          <p:cNvSpPr>
            <a:spLocks noGrp="1"/>
          </p:cNvSpPr>
          <p:nvPr>
            <p:ph type="sldNum" sz="quarter" idx="12"/>
          </p:nvPr>
        </p:nvSpPr>
        <p:spPr/>
        <p:txBody>
          <a:bodyPr/>
          <a:lstStyle/>
          <a:p>
            <a:fld id="{3970EB7F-EE7F-4D27-B2C8-13BEAE83BC5E}" type="slidenum">
              <a:rPr lang="en-US" smtClean="0"/>
              <a:t>31</a:t>
            </a:fld>
            <a:endParaRPr lang="en-US"/>
          </a:p>
        </p:txBody>
      </p:sp>
      <p:pic>
        <p:nvPicPr>
          <p:cNvPr id="4" name="Recorded Sound">
            <a:hlinkClick r:id="" action="ppaction://media"/>
            <a:extLst>
              <a:ext uri="{FF2B5EF4-FFF2-40B4-BE49-F238E27FC236}">
                <a16:creationId xmlns:a16="http://schemas.microsoft.com/office/drawing/2014/main" id="{E74F3E41-348C-EB23-E709-C8D947D5FE3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23748" y="6194224"/>
            <a:ext cx="406400" cy="406400"/>
          </a:xfrm>
          <a:prstGeom prst="rect">
            <a:avLst/>
          </a:prstGeom>
        </p:spPr>
      </p:pic>
    </p:spTree>
    <p:custDataLst>
      <p:tags r:id="rId1"/>
    </p:custDataLst>
    <p:extLst>
      <p:ext uri="{BB962C8B-B14F-4D97-AF65-F5344CB8AC3E}">
        <p14:creationId xmlns:p14="http://schemas.microsoft.com/office/powerpoint/2010/main" val="3489926719"/>
      </p:ext>
    </p:extLst>
  </p:cSld>
  <p:clrMapOvr>
    <a:masterClrMapping/>
  </p:clrMapOvr>
  <mc:AlternateContent xmlns:mc="http://schemas.openxmlformats.org/markup-compatibility/2006" xmlns:p14="http://schemas.microsoft.com/office/powerpoint/2010/main">
    <mc:Choice Requires="p14">
      <p:transition spd="slow" p14:dur="1500" advTm="90000">
        <p:push dir="u"/>
      </p:transition>
    </mc:Choice>
    <mc:Fallback xmlns="">
      <p:transition spd="slow" advTm="90000">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87129" fill="hold"/>
                                        <p:tgtEl>
                                          <p:spTgt spid="4"/>
                                        </p:tgtEl>
                                      </p:cBhvr>
                                    </p:cmd>
                                  </p:childTnLst>
                                </p:cTn>
                              </p:par>
                              <p:par>
                                <p:cTn id="7" presetID="22" presetClass="entr" presetSubtype="4"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down)">
                                      <p:cBhvr>
                                        <p:cTn id="9" dur="500"/>
                                        <p:tgtEl>
                                          <p:spTgt spid="3">
                                            <p:txEl>
                                              <p:pRg st="0" end="0"/>
                                            </p:txEl>
                                          </p:spTgt>
                                        </p:tgtEl>
                                      </p:cBhvr>
                                    </p:animEffect>
                                  </p:childTnLst>
                                </p:cTn>
                              </p:par>
                              <p:par>
                                <p:cTn id="10" presetID="22" presetClass="entr" presetSubtype="4"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wipe(down)">
                                      <p:cBhvr>
                                        <p:cTn id="15" dur="500"/>
                                        <p:tgtEl>
                                          <p:spTgt spid="3">
                                            <p:txEl>
                                              <p:pRg st="5" end="5"/>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wipe(down)">
                                      <p:cBhvr>
                                        <p:cTn id="1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B67AC99F-8BA7-6A35-93BD-D21B93147ABD}"/>
              </a:ext>
            </a:extLst>
          </p:cNvPr>
          <p:cNvSpPr>
            <a:spLocks noGrp="1"/>
          </p:cNvSpPr>
          <p:nvPr>
            <p:ph type="title"/>
          </p:nvPr>
        </p:nvSpPr>
        <p:spPr>
          <a:xfrm>
            <a:off x="2668772" y="226828"/>
            <a:ext cx="6699504" cy="533400"/>
          </a:xfrm>
        </p:spPr>
        <p:txBody>
          <a:bodyPr>
            <a:normAutofit fontScale="90000"/>
            <a:scene3d>
              <a:camera prst="orthographicFront"/>
              <a:lightRig rig="threePt" dir="t"/>
            </a:scene3d>
            <a:sp3d extrusionH="57150">
              <a:bevelT w="38100" h="38100"/>
            </a:sp3d>
          </a:bodyPr>
          <a:lstStyle/>
          <a:p>
            <a:r>
              <a:rPr lang="en-US" altLang="en-US" sz="3200" b="1">
                <a:solidFill>
                  <a:schemeClr val="accent6"/>
                </a:solidFill>
                <a:cs typeface="Times New Roman" panose="02020603050405020304" pitchFamily="18" charset="0"/>
              </a:rPr>
              <a:t>ADC Staffing Requirements (continued)</a:t>
            </a:r>
          </a:p>
        </p:txBody>
      </p:sp>
      <p:sp>
        <p:nvSpPr>
          <p:cNvPr id="3" name="Content Placeholder 2">
            <a:extLst>
              <a:ext uri="{FF2B5EF4-FFF2-40B4-BE49-F238E27FC236}">
                <a16:creationId xmlns:a16="http://schemas.microsoft.com/office/drawing/2014/main" id="{1DB82B72-F2D5-5A2F-5AFF-175BEA9362DC}"/>
              </a:ext>
            </a:extLst>
          </p:cNvPr>
          <p:cNvSpPr>
            <a:spLocks noGrp="1"/>
          </p:cNvSpPr>
          <p:nvPr>
            <p:ph idx="1"/>
          </p:nvPr>
        </p:nvSpPr>
        <p:spPr>
          <a:xfrm>
            <a:off x="349102" y="1307931"/>
            <a:ext cx="11493795" cy="3880104"/>
          </a:xfrm>
        </p:spPr>
        <p:txBody>
          <a:bodyPr/>
          <a:lstStyle/>
          <a:p>
            <a:pPr>
              <a:buFont typeface="Wingdings" panose="05000000000000000000" pitchFamily="2" charset="2"/>
              <a:buChar char="§"/>
              <a:defRPr/>
            </a:pPr>
            <a:r>
              <a:rPr lang="en-US" altLang="en-US" sz="1800">
                <a:solidFill>
                  <a:schemeClr val="accent6">
                    <a:lumMod val="75000"/>
                  </a:schemeClr>
                </a:solidFill>
                <a:cs typeface="Times New Roman" pitchFamily="18" charset="0"/>
              </a:rPr>
              <a:t>A full-time, on-site activities coordinator with a bachelor’s degree and at least one (1) year of experience, either full-time or an equivalent, in developing and conducting activities for the type of population to be served or an associate’s degree in a related field and at least two (2) years of appropriate experience, either full-time or equivalent. </a:t>
            </a:r>
            <a:br>
              <a:rPr lang="en-US" altLang="en-US" sz="1800">
                <a:solidFill>
                  <a:schemeClr val="accent6">
                    <a:lumMod val="75000"/>
                  </a:schemeClr>
                </a:solidFill>
                <a:cs typeface="Times New Roman" pitchFamily="18" charset="0"/>
              </a:rPr>
            </a:br>
            <a:endParaRPr lang="en-US" altLang="en-US" sz="600">
              <a:solidFill>
                <a:schemeClr val="accent6">
                  <a:lumMod val="75000"/>
                </a:schemeClr>
              </a:solidFill>
              <a:cs typeface="Times New Roman" pitchFamily="18" charset="0"/>
            </a:endParaRPr>
          </a:p>
          <a:p>
            <a:pPr>
              <a:buFont typeface="Wingdings" panose="05000000000000000000" pitchFamily="2" charset="2"/>
              <a:buChar char="§"/>
              <a:defRPr/>
            </a:pPr>
            <a:r>
              <a:rPr lang="en-US" sz="1800">
                <a:solidFill>
                  <a:schemeClr val="accent6">
                    <a:lumMod val="75000"/>
                  </a:schemeClr>
                </a:solidFill>
                <a:cs typeface="Times New Roman" pitchFamily="18" charset="0"/>
              </a:rPr>
              <a:t>A full-time program assistant  with a high school diploma or the equivalent and at least one (1) year experience, either full-time or an equivalent, in working with adults in a health care or social service setting.  The program assistant must receive training in working with older adults and conducting activities for the population served.</a:t>
            </a:r>
            <a:br>
              <a:rPr lang="en-US" sz="1800">
                <a:solidFill>
                  <a:schemeClr val="accent6">
                    <a:lumMod val="75000"/>
                  </a:schemeClr>
                </a:solidFill>
                <a:cs typeface="Times New Roman" pitchFamily="18" charset="0"/>
              </a:rPr>
            </a:br>
            <a:endParaRPr lang="en-US" sz="600">
              <a:solidFill>
                <a:schemeClr val="accent6">
                  <a:lumMod val="75000"/>
                </a:schemeClr>
              </a:solidFill>
              <a:cs typeface="Times New Roman" pitchFamily="18" charset="0"/>
            </a:endParaRPr>
          </a:p>
          <a:p>
            <a:pPr>
              <a:buFont typeface="Wingdings" panose="05000000000000000000" pitchFamily="2" charset="2"/>
              <a:buChar char="§"/>
              <a:defRPr/>
            </a:pPr>
            <a:r>
              <a:rPr lang="en-US" sz="1800">
                <a:solidFill>
                  <a:schemeClr val="accent6">
                    <a:lumMod val="75000"/>
                  </a:schemeClr>
                </a:solidFill>
                <a:cs typeface="Times New Roman" pitchFamily="18" charset="0"/>
              </a:rPr>
              <a:t>A ServSafe Certified employee responsible for overseeing the preparation and serving of food, if food is prepared on site. </a:t>
            </a:r>
            <a:br>
              <a:rPr lang="en-US" sz="1800">
                <a:solidFill>
                  <a:schemeClr val="accent6">
                    <a:lumMod val="75000"/>
                  </a:schemeClr>
                </a:solidFill>
                <a:cs typeface="Times New Roman" pitchFamily="18" charset="0"/>
              </a:rPr>
            </a:br>
            <a:endParaRPr lang="en-US" sz="600">
              <a:solidFill>
                <a:schemeClr val="accent6">
                  <a:lumMod val="75000"/>
                </a:schemeClr>
              </a:solidFill>
              <a:cs typeface="Times New Roman" pitchFamily="18" charset="0"/>
            </a:endParaRPr>
          </a:p>
          <a:p>
            <a:pPr>
              <a:buFont typeface="Wingdings" panose="05000000000000000000" pitchFamily="2" charset="2"/>
              <a:buChar char="§"/>
              <a:defRPr/>
            </a:pPr>
            <a:r>
              <a:rPr lang="en-US" sz="1800">
                <a:solidFill>
                  <a:schemeClr val="accent6">
                    <a:lumMod val="75000"/>
                  </a:schemeClr>
                </a:solidFill>
                <a:ea typeface="Times New Roman"/>
                <a:cs typeface="Times New Roman" pitchFamily="18" charset="0"/>
              </a:rPr>
              <a:t>A driver who maintains a valid state driver’s license, a safe driving record, and training in first aid and cardiopulmonary resuscitation (CPR),  also must maintain compliance with all state requirements for licensure/certification and m</a:t>
            </a:r>
            <a:r>
              <a:rPr lang="en-US" sz="1800">
                <a:solidFill>
                  <a:schemeClr val="accent6">
                    <a:lumMod val="75000"/>
                  </a:schemeClr>
                </a:solidFill>
                <a:ea typeface="Calibri"/>
                <a:cs typeface="Times New Roman" pitchFamily="18" charset="0"/>
              </a:rPr>
              <a:t>ust be trained in basic transfer techniques and safe ambulation.</a:t>
            </a:r>
            <a:endParaRPr lang="en-US" sz="1800">
              <a:solidFill>
                <a:schemeClr val="accent6">
                  <a:lumMod val="75000"/>
                </a:schemeClr>
              </a:solidFill>
              <a:cs typeface="Times New Roman" pitchFamily="18" charset="0"/>
            </a:endParaRPr>
          </a:p>
          <a:p>
            <a:pPr marL="625475" indent="-336550"/>
            <a:endParaRPr lang="en-US" altLang="en-US" sz="1700">
              <a:solidFill>
                <a:schemeClr val="accent6">
                  <a:lumMod val="75000"/>
                </a:schemeClr>
              </a:solidFill>
              <a:cs typeface="Times New Roman" panose="02020603050405020304" pitchFamily="18" charset="0"/>
            </a:endParaRPr>
          </a:p>
        </p:txBody>
      </p:sp>
      <p:sp>
        <p:nvSpPr>
          <p:cNvPr id="2" name="Slide Number Placeholder 1">
            <a:extLst>
              <a:ext uri="{FF2B5EF4-FFF2-40B4-BE49-F238E27FC236}">
                <a16:creationId xmlns:a16="http://schemas.microsoft.com/office/drawing/2014/main" id="{6DBADD12-F61A-90D8-4A80-D16F92051F66}"/>
              </a:ext>
            </a:extLst>
          </p:cNvPr>
          <p:cNvSpPr>
            <a:spLocks noGrp="1"/>
          </p:cNvSpPr>
          <p:nvPr>
            <p:ph type="sldNum" sz="quarter" idx="12"/>
          </p:nvPr>
        </p:nvSpPr>
        <p:spPr/>
        <p:txBody>
          <a:bodyPr/>
          <a:lstStyle/>
          <a:p>
            <a:fld id="{3970EB7F-EE7F-4D27-B2C8-13BEAE83BC5E}" type="slidenum">
              <a:rPr lang="en-US" smtClean="0"/>
              <a:t>32</a:t>
            </a:fld>
            <a:endParaRPr lang="en-US"/>
          </a:p>
        </p:txBody>
      </p:sp>
      <p:pic>
        <p:nvPicPr>
          <p:cNvPr id="4" name="Recorded Sound">
            <a:hlinkClick r:id="" action="ppaction://media"/>
            <a:extLst>
              <a:ext uri="{FF2B5EF4-FFF2-40B4-BE49-F238E27FC236}">
                <a16:creationId xmlns:a16="http://schemas.microsoft.com/office/drawing/2014/main" id="{73DB9EBC-7FCA-0826-81BD-8D72A91C23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6497" y="6165169"/>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0000">
        <p:push dir="u"/>
      </p:transition>
    </mc:Choice>
    <mc:Fallback xmlns="">
      <p:transition spd="slow" advTm="30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2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941D-B59A-07A3-6FED-19DA50DF3536}"/>
              </a:ext>
            </a:extLst>
          </p:cNvPr>
          <p:cNvSpPr>
            <a:spLocks noGrp="1"/>
          </p:cNvSpPr>
          <p:nvPr>
            <p:ph type="title"/>
          </p:nvPr>
        </p:nvSpPr>
        <p:spPr>
          <a:xfrm>
            <a:off x="838200" y="365125"/>
            <a:ext cx="5932055" cy="1325563"/>
          </a:xfrm>
        </p:spPr>
        <p:txBody>
          <a:bodyPr>
            <a:normAutofit fontScale="90000"/>
            <a:scene3d>
              <a:camera prst="orthographicFront"/>
              <a:lightRig rig="threePt" dir="t"/>
            </a:scene3d>
            <a:sp3d extrusionH="57150">
              <a:bevelT w="38100" h="38100"/>
            </a:sp3d>
          </a:bodyPr>
          <a:lstStyle/>
          <a:p>
            <a:r>
              <a:rPr lang="en-US" b="1">
                <a:solidFill>
                  <a:schemeClr val="accent6"/>
                </a:solidFill>
              </a:rPr>
              <a:t>Adult Day Care: Common Proposal Denial Reasons</a:t>
            </a:r>
          </a:p>
        </p:txBody>
      </p:sp>
      <p:sp>
        <p:nvSpPr>
          <p:cNvPr id="3" name="Content Placeholder 2">
            <a:extLst>
              <a:ext uri="{FF2B5EF4-FFF2-40B4-BE49-F238E27FC236}">
                <a16:creationId xmlns:a16="http://schemas.microsoft.com/office/drawing/2014/main" id="{1F622CEE-158C-B70F-6EBC-339D27381B91}"/>
              </a:ext>
            </a:extLst>
          </p:cNvPr>
          <p:cNvSpPr>
            <a:spLocks noGrp="1"/>
          </p:cNvSpPr>
          <p:nvPr>
            <p:ph idx="1"/>
          </p:nvPr>
        </p:nvSpPr>
        <p:spPr>
          <a:xfrm>
            <a:off x="238432" y="1690688"/>
            <a:ext cx="7165258" cy="4895850"/>
          </a:xfrm>
        </p:spPr>
        <p:txBody>
          <a:bodyPr>
            <a:normAutofit fontScale="92500"/>
          </a:bodyPr>
          <a:lstStyle/>
          <a:p>
            <a:pPr>
              <a:buFont typeface="Wingdings" panose="05000000000000000000" pitchFamily="2" charset="2"/>
              <a:buChar char="§"/>
            </a:pPr>
            <a:r>
              <a:rPr lang="en-US">
                <a:solidFill>
                  <a:schemeClr val="accent6">
                    <a:lumMod val="75000"/>
                  </a:schemeClr>
                </a:solidFill>
              </a:rPr>
              <a:t>Missing attachments</a:t>
            </a:r>
          </a:p>
          <a:p>
            <a:pPr>
              <a:buFont typeface="Wingdings" panose="05000000000000000000" pitchFamily="2" charset="2"/>
              <a:buChar char="§"/>
            </a:pPr>
            <a:r>
              <a:rPr lang="en-US">
                <a:solidFill>
                  <a:schemeClr val="accent6">
                    <a:lumMod val="75000"/>
                  </a:schemeClr>
                </a:solidFill>
              </a:rPr>
              <a:t>Staff who do not meet minimum credentialing requirements</a:t>
            </a:r>
          </a:p>
          <a:p>
            <a:pPr>
              <a:buFont typeface="Wingdings" panose="05000000000000000000" pitchFamily="2" charset="2"/>
              <a:buChar char="§"/>
            </a:pPr>
            <a:r>
              <a:rPr lang="en-US">
                <a:solidFill>
                  <a:schemeClr val="accent6">
                    <a:lumMod val="75000"/>
                  </a:schemeClr>
                </a:solidFill>
              </a:rPr>
              <a:t>Incomplete Annual Operating Budget and Itemized Expense Report.</a:t>
            </a:r>
          </a:p>
          <a:p>
            <a:pPr>
              <a:buFont typeface="Wingdings" panose="05000000000000000000" pitchFamily="2" charset="2"/>
              <a:buChar char="§"/>
            </a:pPr>
            <a:r>
              <a:rPr lang="en-US">
                <a:solidFill>
                  <a:schemeClr val="accent6">
                    <a:lumMod val="75000"/>
                  </a:schemeClr>
                </a:solidFill>
              </a:rPr>
              <a:t>Facility does not meet building requirements.</a:t>
            </a:r>
          </a:p>
          <a:p>
            <a:pPr>
              <a:buFont typeface="Wingdings" panose="05000000000000000000" pitchFamily="2" charset="2"/>
              <a:buChar char="§"/>
            </a:pPr>
            <a:r>
              <a:rPr lang="en-US">
                <a:solidFill>
                  <a:schemeClr val="accent6">
                    <a:lumMod val="75000"/>
                  </a:schemeClr>
                </a:solidFill>
              </a:rPr>
              <a:t>Business line of credit not established.</a:t>
            </a:r>
          </a:p>
          <a:p>
            <a:pPr>
              <a:buFont typeface="Wingdings" panose="05000000000000000000" pitchFamily="2" charset="2"/>
              <a:buChar char="§"/>
            </a:pPr>
            <a:r>
              <a:rPr lang="en-US">
                <a:solidFill>
                  <a:schemeClr val="accent6">
                    <a:lumMod val="75000"/>
                  </a:schemeClr>
                </a:solidFill>
              </a:rPr>
              <a:t>Letters of support are NOT from clients being serviced by the Adult Day Care.</a:t>
            </a:r>
          </a:p>
          <a:p>
            <a:pPr>
              <a:buFont typeface="Wingdings" panose="05000000000000000000" pitchFamily="2" charset="2"/>
              <a:buChar char="§"/>
            </a:pPr>
            <a:r>
              <a:rPr lang="en-US">
                <a:solidFill>
                  <a:schemeClr val="accent6">
                    <a:lumMod val="75000"/>
                  </a:schemeClr>
                </a:solidFill>
              </a:rPr>
              <a:t>No submission identification number verifying federal tax returns were filed. </a:t>
            </a:r>
          </a:p>
          <a:p>
            <a:pPr>
              <a:buFont typeface="Wingdings" panose="05000000000000000000" pitchFamily="2" charset="2"/>
              <a:buChar char="§"/>
            </a:pPr>
            <a:endParaRPr lang="en-US">
              <a:solidFill>
                <a:schemeClr val="accent6">
                  <a:lumMod val="75000"/>
                </a:schemeClr>
              </a:solidFill>
            </a:endParaRPr>
          </a:p>
        </p:txBody>
      </p:sp>
      <p:pic>
        <p:nvPicPr>
          <p:cNvPr id="5" name="Picture 4">
            <a:extLst>
              <a:ext uri="{FF2B5EF4-FFF2-40B4-BE49-F238E27FC236}">
                <a16:creationId xmlns:a16="http://schemas.microsoft.com/office/drawing/2014/main" id="{9937A995-F3CE-5760-31C4-4063544ADF4A}"/>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backgroundRemoval t="7143" b="93243" l="4520" r="95857">
                        <a14:foregroundMark x1="34275" y1="13514" x2="34275" y2="13514"/>
                        <a14:foregroundMark x1="36723" y1="14865" x2="27872" y2="20077"/>
                        <a14:foregroundMark x1="27872" y1="20077" x2="21281" y2="52510"/>
                        <a14:foregroundMark x1="21281" y1="52510" x2="25235" y2="66023"/>
                        <a14:foregroundMark x1="25235" y1="66023" x2="39360" y2="54247"/>
                        <a14:foregroundMark x1="39360" y1="54247" x2="77213" y2="44402"/>
                        <a14:foregroundMark x1="77213" y1="44402" x2="83239" y2="31467"/>
                        <a14:foregroundMark x1="83239" y1="31467" x2="58192" y2="19691"/>
                        <a14:foregroundMark x1="58192" y1="19691" x2="42938" y2="18726"/>
                        <a14:foregroundMark x1="42938" y1="18726" x2="33333" y2="21042"/>
                        <a14:foregroundMark x1="33333" y1="21042" x2="32957" y2="21429"/>
                        <a14:foregroundMark x1="73070" y1="24131" x2="82109" y2="36486"/>
                        <a14:foregroundMark x1="82109" y1="36486" x2="83804" y2="62355"/>
                        <a14:foregroundMark x1="83804" y1="62355" x2="73258" y2="76834"/>
                        <a14:foregroundMark x1="73258" y1="76834" x2="43691" y2="86680"/>
                        <a14:foregroundMark x1="43691" y1="86680" x2="30320" y2="82625"/>
                        <a14:foregroundMark x1="30320" y1="82625" x2="22787" y2="74517"/>
                        <a14:foregroundMark x1="22787" y1="74517" x2="22034" y2="71236"/>
                        <a14:foregroundMark x1="17514" y1="52124" x2="16196" y2="62162"/>
                        <a14:foregroundMark x1="6780" y1="55019" x2="6780" y2="55019"/>
                        <a14:foregroundMark x1="4708" y1="52317" x2="4708" y2="52317"/>
                        <a14:foregroundMark x1="53672" y1="7336" x2="53672" y2="7336"/>
                        <a14:foregroundMark x1="90207" y1="30888" x2="93409" y2="41120"/>
                        <a14:foregroundMark x1="93409" y1="41120" x2="93220" y2="46911"/>
                        <a14:foregroundMark x1="96045" y1="47490" x2="96045" y2="47490"/>
                        <a14:foregroundMark x1="59887" y1="90734" x2="59887" y2="90734"/>
                        <a14:foregroundMark x1="55744" y1="93436" x2="55744" y2="93436"/>
                        <a14:foregroundMark x1="44068" y1="7143" x2="44068" y2="7143"/>
                        <a14:foregroundMark x1="38418" y1="9653" x2="38418" y2="9653"/>
                        <a14:foregroundMark x1="29755" y1="12548" x2="29755" y2="12548"/>
                        <a14:foregroundMark x1="23917" y1="17568" x2="23164" y2="18340"/>
                        <a14:foregroundMark x1="8286" y1="45367" x2="8286" y2="45946"/>
                      </a14:backgroundRemoval>
                    </a14:imgEffect>
                  </a14:imgLayer>
                </a14:imgProps>
              </a:ext>
            </a:extLst>
          </a:blip>
          <a:stretch>
            <a:fillRect/>
          </a:stretch>
        </p:blipFill>
        <p:spPr>
          <a:xfrm rot="21267116">
            <a:off x="7070756" y="721556"/>
            <a:ext cx="4803864" cy="4686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lide Number Placeholder 3">
            <a:extLst>
              <a:ext uri="{FF2B5EF4-FFF2-40B4-BE49-F238E27FC236}">
                <a16:creationId xmlns:a16="http://schemas.microsoft.com/office/drawing/2014/main" id="{406031B6-7454-25EE-E324-16A93FAC76C4}"/>
              </a:ext>
            </a:extLst>
          </p:cNvPr>
          <p:cNvSpPr>
            <a:spLocks noGrp="1"/>
          </p:cNvSpPr>
          <p:nvPr>
            <p:ph type="sldNum" sz="quarter" idx="12"/>
          </p:nvPr>
        </p:nvSpPr>
        <p:spPr/>
        <p:txBody>
          <a:bodyPr/>
          <a:lstStyle/>
          <a:p>
            <a:fld id="{3970EB7F-EE7F-4D27-B2C8-13BEAE83BC5E}" type="slidenum">
              <a:rPr lang="en-US" smtClean="0"/>
              <a:t>33</a:t>
            </a:fld>
            <a:endParaRPr lang="en-US"/>
          </a:p>
        </p:txBody>
      </p:sp>
      <p:pic>
        <p:nvPicPr>
          <p:cNvPr id="6" name="Recorded Sound">
            <a:hlinkClick r:id="" action="ppaction://media"/>
            <a:extLst>
              <a:ext uri="{FF2B5EF4-FFF2-40B4-BE49-F238E27FC236}">
                <a16:creationId xmlns:a16="http://schemas.microsoft.com/office/drawing/2014/main" id="{8A3D572F-5CFB-D47C-6D1F-FDF9CF2C27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83504" y="5949950"/>
            <a:ext cx="406400" cy="406400"/>
          </a:xfrm>
          <a:prstGeom prst="rect">
            <a:avLst/>
          </a:prstGeom>
        </p:spPr>
      </p:pic>
    </p:spTree>
    <p:extLst>
      <p:ext uri="{BB962C8B-B14F-4D97-AF65-F5344CB8AC3E}">
        <p14:creationId xmlns:p14="http://schemas.microsoft.com/office/powerpoint/2010/main" val="3140044148"/>
      </p:ext>
    </p:extLst>
  </p:cSld>
  <p:clrMapOvr>
    <a:masterClrMapping/>
  </p:clrMapOvr>
  <mc:AlternateContent xmlns:mc="http://schemas.openxmlformats.org/markup-compatibility/2006" xmlns:p14="http://schemas.microsoft.com/office/powerpoint/2010/main">
    <mc:Choice Requires="p14">
      <p:transition spd="slow" p14:dur="1500" advTm="15000">
        <p:push dir="u"/>
      </p:transition>
    </mc:Choice>
    <mc:Fallback xmlns="">
      <p:transition spd="slow" advTm="15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DF67185-99D3-3A18-02AF-50ACBC8F68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0" name="Title 1">
            <a:extLst>
              <a:ext uri="{FF2B5EF4-FFF2-40B4-BE49-F238E27FC236}">
                <a16:creationId xmlns:a16="http://schemas.microsoft.com/office/drawing/2014/main" id="{C2C55C82-C6D6-23C8-AEAB-B2D6D8103229}"/>
              </a:ext>
            </a:extLst>
          </p:cNvPr>
          <p:cNvSpPr>
            <a:spLocks noGrp="1"/>
          </p:cNvSpPr>
          <p:nvPr>
            <p:ph type="title"/>
          </p:nvPr>
        </p:nvSpPr>
        <p:spPr>
          <a:xfrm>
            <a:off x="1981200" y="1483241"/>
            <a:ext cx="8229600" cy="3296093"/>
          </a:xfrm>
        </p:spPr>
        <p:txBody>
          <a:bodyPr>
            <a:noAutofit/>
            <a:scene3d>
              <a:camera prst="orthographicFront"/>
              <a:lightRig rig="threePt" dir="t"/>
            </a:scene3d>
            <a:sp3d extrusionH="57150">
              <a:bevelT w="38100" h="38100"/>
            </a:sp3d>
          </a:bodyPr>
          <a:lstStyle/>
          <a:p>
            <a:pPr algn="ctr"/>
            <a:r>
              <a:rPr lang="en-US" altLang="en-US" sz="6000" b="1">
                <a:solidFill>
                  <a:schemeClr val="accent5">
                    <a:lumMod val="75000"/>
                  </a:schemeClr>
                </a:solidFill>
              </a:rPr>
              <a:t>Personal Care Service </a:t>
            </a:r>
            <a:br>
              <a:rPr lang="en-US" altLang="en-US" sz="6000" b="1">
                <a:solidFill>
                  <a:schemeClr val="accent5">
                    <a:lumMod val="75000"/>
                  </a:schemeClr>
                </a:solidFill>
              </a:rPr>
            </a:br>
            <a:r>
              <a:rPr lang="en-US" altLang="en-US" sz="6000" b="1">
                <a:solidFill>
                  <a:schemeClr val="accent5">
                    <a:lumMod val="75000"/>
                  </a:schemeClr>
                </a:solidFill>
              </a:rPr>
              <a:t>&amp; In-Home Respite Provider Requirements</a:t>
            </a:r>
            <a:endParaRPr lang="en-US" altLang="en-US" sz="6000"/>
          </a:p>
        </p:txBody>
      </p:sp>
      <p:sp>
        <p:nvSpPr>
          <p:cNvPr id="3" name="Slide Number Placeholder 2">
            <a:extLst>
              <a:ext uri="{FF2B5EF4-FFF2-40B4-BE49-F238E27FC236}">
                <a16:creationId xmlns:a16="http://schemas.microsoft.com/office/drawing/2014/main" id="{D29BF513-EFE0-23C6-1403-5E18443EE2D7}"/>
              </a:ext>
            </a:extLst>
          </p:cNvPr>
          <p:cNvSpPr>
            <a:spLocks noGrp="1"/>
          </p:cNvSpPr>
          <p:nvPr>
            <p:ph type="sldNum" sz="quarter" idx="12"/>
          </p:nvPr>
        </p:nvSpPr>
        <p:spPr/>
        <p:txBody>
          <a:bodyPr/>
          <a:lstStyle/>
          <a:p>
            <a:fld id="{3970EB7F-EE7F-4D27-B2C8-13BEAE83BC5E}" type="slidenum">
              <a:rPr lang="en-US" smtClean="0"/>
              <a:t>34</a:t>
            </a:fld>
            <a:endParaRPr lang="en-US"/>
          </a:p>
        </p:txBody>
      </p:sp>
      <p:pic>
        <p:nvPicPr>
          <p:cNvPr id="5" name="Recorded Sound">
            <a:hlinkClick r:id="" action="ppaction://media"/>
            <a:extLst>
              <a:ext uri="{FF2B5EF4-FFF2-40B4-BE49-F238E27FC236}">
                <a16:creationId xmlns:a16="http://schemas.microsoft.com/office/drawing/2014/main" id="{304A30B4-4854-2331-0BA6-06C05383D7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9914" y="613251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15000">
        <p:push dir="u"/>
      </p:transition>
    </mc:Choice>
    <mc:Fallback xmlns="">
      <p:transition spd="slow" advTm="15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1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a:extLst>
              <a:ext uri="{FF2B5EF4-FFF2-40B4-BE49-F238E27FC236}">
                <a16:creationId xmlns:a16="http://schemas.microsoft.com/office/drawing/2014/main" id="{915800AC-43A2-4118-5EE9-B7CD933326CD}"/>
              </a:ext>
            </a:extLst>
          </p:cNvPr>
          <p:cNvSpPr>
            <a:spLocks noGrp="1"/>
          </p:cNvSpPr>
          <p:nvPr>
            <p:ph type="title"/>
          </p:nvPr>
        </p:nvSpPr>
        <p:spPr>
          <a:xfrm>
            <a:off x="3639493" y="122210"/>
            <a:ext cx="4505679" cy="860078"/>
          </a:xfrm>
        </p:spPr>
        <p:txBody>
          <a:bodyPr>
            <a:noAutofit/>
            <a:scene3d>
              <a:camera prst="orthographicFront"/>
              <a:lightRig rig="threePt" dir="t"/>
            </a:scene3d>
            <a:sp3d extrusionH="57150">
              <a:bevelT w="38100" h="38100"/>
            </a:sp3d>
          </a:bodyPr>
          <a:lstStyle/>
          <a:p>
            <a:pPr algn="ctr"/>
            <a:r>
              <a:rPr lang="en-US" altLang="en-US" sz="3600" b="1">
                <a:solidFill>
                  <a:schemeClr val="accent5">
                    <a:lumMod val="75000"/>
                  </a:schemeClr>
                </a:solidFill>
                <a:cs typeface="Times New Roman" panose="02020603050405020304" pitchFamily="18" charset="0"/>
              </a:rPr>
              <a:t>Personal Care Services</a:t>
            </a:r>
          </a:p>
        </p:txBody>
      </p:sp>
      <p:sp>
        <p:nvSpPr>
          <p:cNvPr id="25603" name="Content Placeholder 2">
            <a:extLst>
              <a:ext uri="{FF2B5EF4-FFF2-40B4-BE49-F238E27FC236}">
                <a16:creationId xmlns:a16="http://schemas.microsoft.com/office/drawing/2014/main" id="{A8552CFE-DB43-5633-1874-080DBBC741BB}"/>
              </a:ext>
            </a:extLst>
          </p:cNvPr>
          <p:cNvSpPr>
            <a:spLocks noGrp="1"/>
          </p:cNvSpPr>
          <p:nvPr>
            <p:ph idx="1"/>
          </p:nvPr>
        </p:nvSpPr>
        <p:spPr>
          <a:xfrm>
            <a:off x="178982" y="1241446"/>
            <a:ext cx="11834036" cy="5240561"/>
          </a:xfrm>
        </p:spPr>
        <p:txBody>
          <a:bodyPr/>
          <a:lstStyle/>
          <a:p>
            <a:pPr marL="0" indent="0">
              <a:buNone/>
              <a:defRPr/>
            </a:pPr>
            <a:r>
              <a:rPr lang="en-US" altLang="en-US" sz="2000" b="1">
                <a:solidFill>
                  <a:schemeClr val="accent5">
                    <a:lumMod val="75000"/>
                  </a:schemeClr>
                </a:solidFill>
                <a:cs typeface="Times New Roman" pitchFamily="18" charset="0"/>
              </a:rPr>
              <a:t>Personal Care Services (PCS) </a:t>
            </a:r>
            <a:r>
              <a:rPr lang="en-US" altLang="en-US" sz="2000">
                <a:solidFill>
                  <a:schemeClr val="accent5">
                    <a:lumMod val="75000"/>
                  </a:schemeClr>
                </a:solidFill>
                <a:cs typeface="Times New Roman" pitchFamily="18" charset="0"/>
              </a:rPr>
              <a:t>are non-medical support services provided in the home of eligible persons by trained Direct Care Workers (DCWs) to assist participants in meeting daily living needs and ensure optimal functioning at home and/or in the community.  Services include assistance with eating, bathing, dressing, personal hygiene, and other activities of daily living.  Meal preparation and housekeeping chores may be provided if the care is essential to the participant’s health and welfare.  These services may also involve accompanying and assisting the participant in accessing community resources and participating in community activities; supervision and monitoring in the home, during transportation, and in the community setting.</a:t>
            </a:r>
          </a:p>
          <a:p>
            <a:pPr marL="0" indent="0">
              <a:buNone/>
              <a:defRPr/>
            </a:pPr>
            <a:endParaRPr lang="en-US" sz="2000">
              <a:solidFill>
                <a:schemeClr val="accent5">
                  <a:lumMod val="75000"/>
                </a:schemeClr>
              </a:solidFill>
              <a:ea typeface="Calibri"/>
              <a:cs typeface="Times New Roman" pitchFamily="18" charset="0"/>
            </a:endParaRPr>
          </a:p>
          <a:p>
            <a:pPr marL="0" indent="0">
              <a:buNone/>
              <a:defRPr/>
            </a:pPr>
            <a:r>
              <a:rPr lang="en-US" sz="2000">
                <a:solidFill>
                  <a:schemeClr val="accent5">
                    <a:lumMod val="75000"/>
                  </a:schemeClr>
                </a:solidFill>
                <a:ea typeface="Calibri"/>
                <a:cs typeface="Times New Roman" pitchFamily="18" charset="0"/>
              </a:rPr>
              <a:t>Personal Care Service may be furnished by family members if they are not legally responsible for the person.  Family members must be employed by a Medicaid approved agency that provides Personal Care Services, must meet provider standards, and must be deemed competent to perform the required tasks.</a:t>
            </a:r>
          </a:p>
          <a:p>
            <a:pPr marL="0" indent="0">
              <a:buNone/>
              <a:defRPr/>
            </a:pPr>
            <a:endParaRPr lang="en-US" sz="2000">
              <a:solidFill>
                <a:schemeClr val="accent5">
                  <a:lumMod val="75000"/>
                </a:schemeClr>
              </a:solidFill>
              <a:cs typeface="Times New Roman" pitchFamily="18" charset="0"/>
            </a:endParaRPr>
          </a:p>
          <a:p>
            <a:pPr marL="0" indent="0">
              <a:buNone/>
              <a:defRPr/>
            </a:pPr>
            <a:r>
              <a:rPr lang="en-US" sz="2000">
                <a:solidFill>
                  <a:schemeClr val="accent5">
                    <a:lumMod val="75000"/>
                  </a:schemeClr>
                </a:solidFill>
                <a:cs typeface="Times New Roman" pitchFamily="18" charset="0"/>
              </a:rPr>
              <a:t>DCWs may accompany persons during community activities but cannot drive the vehicle.</a:t>
            </a:r>
          </a:p>
          <a:p>
            <a:pPr>
              <a:buFont typeface="Arial" charset="0"/>
              <a:buChar char="•"/>
              <a:defRPr/>
            </a:pPr>
            <a:endParaRPr lang="en-US" sz="800">
              <a:latin typeface="Times New Roman" pitchFamily="18" charset="0"/>
              <a:cs typeface="Times New Roman" pitchFamily="18" charset="0"/>
            </a:endParaRPr>
          </a:p>
          <a:p>
            <a:pPr>
              <a:buFont typeface="Arial" charset="0"/>
              <a:buChar char="•"/>
              <a:defRPr/>
            </a:pPr>
            <a:endParaRPr lang="en-US" sz="1800">
              <a:latin typeface="Times New Roman" pitchFamily="18" charset="0"/>
              <a:cs typeface="Times New Roman" pitchFamily="18" charset="0"/>
            </a:endParaRPr>
          </a:p>
        </p:txBody>
      </p:sp>
      <p:sp>
        <p:nvSpPr>
          <p:cNvPr id="2" name="Slide Number Placeholder 1">
            <a:extLst>
              <a:ext uri="{FF2B5EF4-FFF2-40B4-BE49-F238E27FC236}">
                <a16:creationId xmlns:a16="http://schemas.microsoft.com/office/drawing/2014/main" id="{280758C9-E61C-CDD8-9E20-1C3921F2D764}"/>
              </a:ext>
            </a:extLst>
          </p:cNvPr>
          <p:cNvSpPr>
            <a:spLocks noGrp="1"/>
          </p:cNvSpPr>
          <p:nvPr>
            <p:ph type="sldNum" sz="quarter" idx="12"/>
          </p:nvPr>
        </p:nvSpPr>
        <p:spPr/>
        <p:txBody>
          <a:bodyPr/>
          <a:lstStyle/>
          <a:p>
            <a:fld id="{3970EB7F-EE7F-4D27-B2C8-13BEAE83BC5E}" type="slidenum">
              <a:rPr lang="en-US" smtClean="0"/>
              <a:t>35</a:t>
            </a:fld>
            <a:endParaRPr lang="en-US"/>
          </a:p>
        </p:txBody>
      </p:sp>
      <p:pic>
        <p:nvPicPr>
          <p:cNvPr id="3" name="Recorded Sound">
            <a:hlinkClick r:id="" action="ppaction://media"/>
            <a:extLst>
              <a:ext uri="{FF2B5EF4-FFF2-40B4-BE49-F238E27FC236}">
                <a16:creationId xmlns:a16="http://schemas.microsoft.com/office/drawing/2014/main" id="{4031AFC3-F7CC-22AC-2349-C54ECE299A3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08229" y="5913682"/>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48000">
        <p:push dir="u"/>
      </p:transition>
    </mc:Choice>
    <mc:Fallback xmlns="">
      <p:transition spd="slow" advTm="48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350" fill="hold"/>
                                        <p:tgtEl>
                                          <p:spTgt spid="3"/>
                                        </p:tgtEl>
                                      </p:cBhvr>
                                    </p:cmd>
                                  </p:childTnLst>
                                </p:cTn>
                              </p:par>
                              <p:par>
                                <p:cTn id="7" presetID="2" presetClass="entr" presetSubtype="4" fill="hold" grpId="2" nodeType="withEffect">
                                  <p:stCondLst>
                                    <p:cond delay="0"/>
                                  </p:stCondLst>
                                  <p:childTnLst>
                                    <p:set>
                                      <p:cBhvr>
                                        <p:cTn id="8" dur="1" fill="hold">
                                          <p:stCondLst>
                                            <p:cond delay="0"/>
                                          </p:stCondLst>
                                        </p:cTn>
                                        <p:tgtEl>
                                          <p:spTgt spid="25603">
                                            <p:txEl>
                                              <p:pRg st="0" end="0"/>
                                            </p:txEl>
                                          </p:spTgt>
                                        </p:tgtEl>
                                        <p:attrNameLst>
                                          <p:attrName>style.visibility</p:attrName>
                                        </p:attrNameLst>
                                      </p:cBhvr>
                                      <p:to>
                                        <p:strVal val="visible"/>
                                      </p:to>
                                    </p:set>
                                    <p:anim calcmode="lin" valueType="num">
                                      <p:cBhvr additive="base">
                                        <p:cTn id="9" dur="750" fill="hold"/>
                                        <p:tgtEl>
                                          <p:spTgt spid="25603">
                                            <p:txEl>
                                              <p:pRg st="0" end="0"/>
                                            </p:txEl>
                                          </p:spTgt>
                                        </p:tgtEl>
                                        <p:attrNameLst>
                                          <p:attrName>ppt_x</p:attrName>
                                        </p:attrNameLst>
                                      </p:cBhvr>
                                      <p:tavLst>
                                        <p:tav tm="0">
                                          <p:val>
                                            <p:strVal val="#ppt_x"/>
                                          </p:val>
                                        </p:tav>
                                        <p:tav tm="100000">
                                          <p:val>
                                            <p:strVal val="#ppt_x"/>
                                          </p:val>
                                        </p:tav>
                                      </p:tavLst>
                                    </p:anim>
                                    <p:anim calcmode="lin" valueType="num">
                                      <p:cBhvr additive="base">
                                        <p:cTn id="10" dur="750" fill="hold"/>
                                        <p:tgtEl>
                                          <p:spTgt spid="25603">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grpId="2" nodeType="withEffect">
                                  <p:stCondLst>
                                    <p:cond delay="0"/>
                                  </p:stCondLst>
                                  <p:childTnLst>
                                    <p:set>
                                      <p:cBhvr>
                                        <p:cTn id="12" dur="1" fill="hold">
                                          <p:stCondLst>
                                            <p:cond delay="0"/>
                                          </p:stCondLst>
                                        </p:cTn>
                                        <p:tgtEl>
                                          <p:spTgt spid="25603">
                                            <p:txEl>
                                              <p:pRg st="2" end="2"/>
                                            </p:txEl>
                                          </p:spTgt>
                                        </p:tgtEl>
                                        <p:attrNameLst>
                                          <p:attrName>style.visibility</p:attrName>
                                        </p:attrNameLst>
                                      </p:cBhvr>
                                      <p:to>
                                        <p:strVal val="visible"/>
                                      </p:to>
                                    </p:set>
                                    <p:anim calcmode="lin" valueType="num">
                                      <p:cBhvr additive="base">
                                        <p:cTn id="13" dur="75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14" dur="750" fill="hold"/>
                                        <p:tgtEl>
                                          <p:spTgt spid="2560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2" nodeType="withEffect">
                                  <p:stCondLst>
                                    <p:cond delay="0"/>
                                  </p:stCondLst>
                                  <p:childTnLst>
                                    <p:set>
                                      <p:cBhvr>
                                        <p:cTn id="16" dur="1" fill="hold">
                                          <p:stCondLst>
                                            <p:cond delay="0"/>
                                          </p:stCondLst>
                                        </p:cTn>
                                        <p:tgtEl>
                                          <p:spTgt spid="25603">
                                            <p:txEl>
                                              <p:pRg st="4" end="4"/>
                                            </p:txEl>
                                          </p:spTgt>
                                        </p:tgtEl>
                                        <p:attrNameLst>
                                          <p:attrName>style.visibility</p:attrName>
                                        </p:attrNameLst>
                                      </p:cBhvr>
                                      <p:to>
                                        <p:strVal val="visible"/>
                                      </p:to>
                                    </p:set>
                                    <p:anim calcmode="lin" valueType="num">
                                      <p:cBhvr additive="base">
                                        <p:cTn id="17" dur="750" fill="hold"/>
                                        <p:tgtEl>
                                          <p:spTgt spid="25603">
                                            <p:txEl>
                                              <p:pRg st="4" end="4"/>
                                            </p:txEl>
                                          </p:spTgt>
                                        </p:tgtEl>
                                        <p:attrNameLst>
                                          <p:attrName>ppt_x</p:attrName>
                                        </p:attrNameLst>
                                      </p:cBhvr>
                                      <p:tavLst>
                                        <p:tav tm="0">
                                          <p:val>
                                            <p:strVal val="#ppt_x"/>
                                          </p:val>
                                        </p:tav>
                                        <p:tav tm="100000">
                                          <p:val>
                                            <p:strVal val="#ppt_x"/>
                                          </p:val>
                                        </p:tav>
                                      </p:tavLst>
                                    </p:anim>
                                    <p:anim calcmode="lin" valueType="num">
                                      <p:cBhvr additive="base">
                                        <p:cTn id="18" dur="750" fill="hold"/>
                                        <p:tgtEl>
                                          <p:spTgt spid="2560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25603" grpId="0" build="p"/>
      <p:bldP spid="25603" grpId="1" build="p"/>
      <p:bldP spid="25603" grpId="2"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itle 1">
            <a:extLst>
              <a:ext uri="{FF2B5EF4-FFF2-40B4-BE49-F238E27FC236}">
                <a16:creationId xmlns:a16="http://schemas.microsoft.com/office/drawing/2014/main" id="{F95FEB2C-1949-4061-FB0B-DD62AA709203}"/>
              </a:ext>
            </a:extLst>
          </p:cNvPr>
          <p:cNvSpPr>
            <a:spLocks noGrp="1"/>
          </p:cNvSpPr>
          <p:nvPr>
            <p:ph type="title"/>
          </p:nvPr>
        </p:nvSpPr>
        <p:spPr>
          <a:xfrm>
            <a:off x="3965804" y="153375"/>
            <a:ext cx="4504660" cy="960438"/>
          </a:xfrm>
        </p:spPr>
        <p:txBody>
          <a:bodyPr>
            <a:noAutofit/>
            <a:scene3d>
              <a:camera prst="orthographicFront"/>
              <a:lightRig rig="threePt" dir="t"/>
            </a:scene3d>
            <a:sp3d extrusionH="57150">
              <a:bevelT w="38100" h="38100"/>
            </a:sp3d>
          </a:bodyPr>
          <a:lstStyle/>
          <a:p>
            <a:pPr algn="ctr"/>
            <a:r>
              <a:rPr lang="en-US" altLang="en-US" sz="3600" b="1">
                <a:solidFill>
                  <a:schemeClr val="accent5">
                    <a:lumMod val="75000"/>
                  </a:schemeClr>
                </a:solidFill>
                <a:cs typeface="Times New Roman" panose="02020603050405020304" pitchFamily="18" charset="0"/>
              </a:rPr>
              <a:t>In-Home Respite Services</a:t>
            </a:r>
          </a:p>
        </p:txBody>
      </p:sp>
      <p:sp>
        <p:nvSpPr>
          <p:cNvPr id="27651" name="Content Placeholder 2">
            <a:extLst>
              <a:ext uri="{FF2B5EF4-FFF2-40B4-BE49-F238E27FC236}">
                <a16:creationId xmlns:a16="http://schemas.microsoft.com/office/drawing/2014/main" id="{51A5503B-8B29-3076-DF2C-5359EDE5A9A3}"/>
              </a:ext>
            </a:extLst>
          </p:cNvPr>
          <p:cNvSpPr>
            <a:spLocks noGrp="1"/>
          </p:cNvSpPr>
          <p:nvPr>
            <p:ph idx="1"/>
          </p:nvPr>
        </p:nvSpPr>
        <p:spPr>
          <a:xfrm>
            <a:off x="141768" y="1195829"/>
            <a:ext cx="11908464" cy="4874284"/>
          </a:xfrm>
        </p:spPr>
        <p:txBody>
          <a:bodyPr>
            <a:normAutofit/>
          </a:bodyPr>
          <a:lstStyle/>
          <a:p>
            <a:pPr marL="0" indent="0" eaLnBrk="1" hangingPunct="1">
              <a:buNone/>
              <a:defRPr/>
            </a:pPr>
            <a:r>
              <a:rPr lang="en-US" altLang="en-US" sz="2400" b="1">
                <a:solidFill>
                  <a:schemeClr val="accent5">
                    <a:lumMod val="75000"/>
                  </a:schemeClr>
                </a:solidFill>
                <a:cs typeface="Times New Roman" pitchFamily="18" charset="0"/>
              </a:rPr>
              <a:t>In-Home Respite Services (IHR) </a:t>
            </a:r>
            <a:r>
              <a:rPr lang="en-US" altLang="en-US" sz="2400">
                <a:solidFill>
                  <a:schemeClr val="accent5">
                    <a:lumMod val="75000"/>
                  </a:schemeClr>
                </a:solidFill>
                <a:cs typeface="Times New Roman" pitchFamily="18" charset="0"/>
              </a:rPr>
              <a:t>are non-medical support services provided in the home of eligible persons by trained Direct Care Workers (DCWs) to participants who cannot be left alone or unattended.  These services provide non-medical care and supervision/assistance in the absence of a primary full-time, live-in caregiver(s) on a short-term basis.  Services are rendered to provide assistance to the caregiver(s) during a crisis situation and/or scheduled relief to the primary caregiver(s) to prevent, delay or avoid premature institutionalization. </a:t>
            </a:r>
          </a:p>
          <a:p>
            <a:pPr marL="0" indent="0" eaLnBrk="1" hangingPunct="1">
              <a:buNone/>
              <a:defRPr/>
            </a:pPr>
            <a:endParaRPr lang="en-US" sz="2400">
              <a:solidFill>
                <a:schemeClr val="accent5">
                  <a:lumMod val="75000"/>
                </a:schemeClr>
              </a:solidFill>
              <a:ea typeface="Calibri"/>
              <a:cs typeface="Times New Roman" pitchFamily="18" charset="0"/>
            </a:endParaRPr>
          </a:p>
          <a:p>
            <a:pPr marL="0" indent="0" eaLnBrk="1" hangingPunct="1">
              <a:buNone/>
              <a:defRPr/>
            </a:pPr>
            <a:r>
              <a:rPr lang="en-US" sz="2400">
                <a:solidFill>
                  <a:schemeClr val="accent5">
                    <a:lumMod val="75000"/>
                  </a:schemeClr>
                </a:solidFill>
                <a:ea typeface="Calibri"/>
                <a:cs typeface="Times New Roman" pitchFamily="18" charset="0"/>
              </a:rPr>
              <a:t>In-Home Respite Services may be furnished by family members if they are not legally responsible for the person.  Family members must be employed by a Medicaid approved agency that provides Personal Care Services, must meet provider standards, and must be deemed competent to perform the required tasks.</a:t>
            </a:r>
          </a:p>
        </p:txBody>
      </p:sp>
      <p:sp>
        <p:nvSpPr>
          <p:cNvPr id="2" name="Slide Number Placeholder 1">
            <a:extLst>
              <a:ext uri="{FF2B5EF4-FFF2-40B4-BE49-F238E27FC236}">
                <a16:creationId xmlns:a16="http://schemas.microsoft.com/office/drawing/2014/main" id="{B69070C5-8FBB-8EBE-4D28-D85B6060A84E}"/>
              </a:ext>
            </a:extLst>
          </p:cNvPr>
          <p:cNvSpPr>
            <a:spLocks noGrp="1"/>
          </p:cNvSpPr>
          <p:nvPr>
            <p:ph type="sldNum" sz="quarter" idx="12"/>
          </p:nvPr>
        </p:nvSpPr>
        <p:spPr/>
        <p:txBody>
          <a:bodyPr/>
          <a:lstStyle/>
          <a:p>
            <a:fld id="{3970EB7F-EE7F-4D27-B2C8-13BEAE83BC5E}" type="slidenum">
              <a:rPr lang="en-US" smtClean="0"/>
              <a:t>36</a:t>
            </a:fld>
            <a:endParaRPr lang="en-US"/>
          </a:p>
        </p:txBody>
      </p:sp>
      <p:pic>
        <p:nvPicPr>
          <p:cNvPr id="3" name="Recorded Sound">
            <a:hlinkClick r:id="" action="ppaction://media"/>
            <a:extLst>
              <a:ext uri="{FF2B5EF4-FFF2-40B4-BE49-F238E27FC236}">
                <a16:creationId xmlns:a16="http://schemas.microsoft.com/office/drawing/2014/main" id="{997D2B2F-A5F2-98E3-69F6-FCF442454ED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43832" y="6070113"/>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34000">
        <p:push dir="u"/>
      </p:transition>
    </mc:Choice>
    <mc:Fallback xmlns="">
      <p:transition spd="slow" advTm="34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585" fill="hold"/>
                                        <p:tgtEl>
                                          <p:spTgt spid="3"/>
                                        </p:tgtEl>
                                      </p:cBhvr>
                                    </p:cmd>
                                  </p:childTnLst>
                                </p:cTn>
                              </p:par>
                              <p:par>
                                <p:cTn id="7" presetID="2" presetClass="entr" presetSubtype="4" fill="hold" grpId="1" nodeType="withEffect">
                                  <p:stCondLst>
                                    <p:cond delay="0"/>
                                  </p:stCondLst>
                                  <p:childTnLst>
                                    <p:set>
                                      <p:cBhvr>
                                        <p:cTn id="8" dur="1" fill="hold">
                                          <p:stCondLst>
                                            <p:cond delay="0"/>
                                          </p:stCondLst>
                                        </p:cTn>
                                        <p:tgtEl>
                                          <p:spTgt spid="27651">
                                            <p:txEl>
                                              <p:pRg st="0" end="0"/>
                                            </p:txEl>
                                          </p:spTgt>
                                        </p:tgtEl>
                                        <p:attrNameLst>
                                          <p:attrName>style.visibility</p:attrName>
                                        </p:attrNameLst>
                                      </p:cBhvr>
                                      <p:to>
                                        <p:strVal val="visible"/>
                                      </p:to>
                                    </p:set>
                                    <p:anim calcmode="lin" valueType="num">
                                      <p:cBhvr additive="base">
                                        <p:cTn id="9" dur="750" fill="hold"/>
                                        <p:tgtEl>
                                          <p:spTgt spid="27651">
                                            <p:txEl>
                                              <p:pRg st="0" end="0"/>
                                            </p:txEl>
                                          </p:spTgt>
                                        </p:tgtEl>
                                        <p:attrNameLst>
                                          <p:attrName>ppt_x</p:attrName>
                                        </p:attrNameLst>
                                      </p:cBhvr>
                                      <p:tavLst>
                                        <p:tav tm="0">
                                          <p:val>
                                            <p:strVal val="#ppt_x"/>
                                          </p:val>
                                        </p:tav>
                                        <p:tav tm="100000">
                                          <p:val>
                                            <p:strVal val="#ppt_x"/>
                                          </p:val>
                                        </p:tav>
                                      </p:tavLst>
                                    </p:anim>
                                    <p:anim calcmode="lin" valueType="num">
                                      <p:cBhvr additive="base">
                                        <p:cTn id="10" dur="750" fill="hold"/>
                                        <p:tgtEl>
                                          <p:spTgt spid="27651">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grpId="1" nodeType="withEffect">
                                  <p:stCondLst>
                                    <p:cond delay="0"/>
                                  </p:stCondLst>
                                  <p:childTnLst>
                                    <p:set>
                                      <p:cBhvr>
                                        <p:cTn id="12" dur="1" fill="hold">
                                          <p:stCondLst>
                                            <p:cond delay="0"/>
                                          </p:stCondLst>
                                        </p:cTn>
                                        <p:tgtEl>
                                          <p:spTgt spid="27651">
                                            <p:txEl>
                                              <p:pRg st="2" end="2"/>
                                            </p:txEl>
                                          </p:spTgt>
                                        </p:tgtEl>
                                        <p:attrNameLst>
                                          <p:attrName>style.visibility</p:attrName>
                                        </p:attrNameLst>
                                      </p:cBhvr>
                                      <p:to>
                                        <p:strVal val="visible"/>
                                      </p:to>
                                    </p:set>
                                    <p:anim calcmode="lin" valueType="num">
                                      <p:cBhvr additive="base">
                                        <p:cTn id="13" dur="75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14" dur="75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27651" grpId="0" build="p"/>
      <p:bldP spid="27651" grpI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28674-885E-1958-01A0-DC8DD4E8E9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06F334-130E-C08B-7E0F-E7F4314F27F7}"/>
              </a:ext>
            </a:extLst>
          </p:cNvPr>
          <p:cNvSpPr>
            <a:spLocks noGrp="1"/>
          </p:cNvSpPr>
          <p:nvPr>
            <p:ph type="title"/>
          </p:nvPr>
        </p:nvSpPr>
        <p:spPr>
          <a:xfrm>
            <a:off x="153278" y="234530"/>
            <a:ext cx="7487847" cy="683221"/>
          </a:xfrm>
        </p:spPr>
        <p:txBody>
          <a:bodyPr wrap="square" anchor="ctr">
            <a:normAutofit fontScale="90000"/>
            <a:scene3d>
              <a:camera prst="orthographicFront"/>
              <a:lightRig rig="threePt" dir="t"/>
            </a:scene3d>
            <a:sp3d extrusionH="57150">
              <a:bevelT w="38100" h="38100"/>
            </a:sp3d>
          </a:bodyPr>
          <a:lstStyle/>
          <a:p>
            <a:r>
              <a:rPr lang="en-US" sz="3600" b="1">
                <a:solidFill>
                  <a:schemeClr val="accent5">
                    <a:lumMod val="75000"/>
                  </a:schemeClr>
                </a:solidFill>
              </a:rPr>
              <a:t>PCS/IHR Other Required Attachments</a:t>
            </a:r>
          </a:p>
        </p:txBody>
      </p:sp>
      <p:sp>
        <p:nvSpPr>
          <p:cNvPr id="3" name="Slide Number Placeholder 2">
            <a:extLst>
              <a:ext uri="{FF2B5EF4-FFF2-40B4-BE49-F238E27FC236}">
                <a16:creationId xmlns:a16="http://schemas.microsoft.com/office/drawing/2014/main" id="{E10142B1-6E3A-71CE-05F1-C240EE6DB3A5}"/>
              </a:ext>
            </a:extLst>
          </p:cNvPr>
          <p:cNvSpPr>
            <a:spLocks noGrp="1"/>
          </p:cNvSpPr>
          <p:nvPr>
            <p:ph type="sldNum" sz="quarter" idx="12"/>
          </p:nvPr>
        </p:nvSpPr>
        <p:spPr/>
        <p:txBody>
          <a:bodyPr/>
          <a:lstStyle/>
          <a:p>
            <a:fld id="{3970EB7F-EE7F-4D27-B2C8-13BEAE83BC5E}" type="slidenum">
              <a:rPr lang="en-US" smtClean="0"/>
              <a:t>37</a:t>
            </a:fld>
            <a:endParaRPr lang="en-US"/>
          </a:p>
        </p:txBody>
      </p:sp>
      <p:sp>
        <p:nvSpPr>
          <p:cNvPr id="6" name="TextBox 5">
            <a:extLst>
              <a:ext uri="{FF2B5EF4-FFF2-40B4-BE49-F238E27FC236}">
                <a16:creationId xmlns:a16="http://schemas.microsoft.com/office/drawing/2014/main" id="{B9DBC1F6-A725-F347-73FA-62912B7B17B3}"/>
              </a:ext>
            </a:extLst>
          </p:cNvPr>
          <p:cNvSpPr txBox="1"/>
          <p:nvPr/>
        </p:nvSpPr>
        <p:spPr>
          <a:xfrm>
            <a:off x="153277" y="1097894"/>
            <a:ext cx="11960259" cy="5078313"/>
          </a:xfrm>
          <a:prstGeom prst="rect">
            <a:avLst/>
          </a:prstGeom>
          <a:noFill/>
        </p:spPr>
        <p:txBody>
          <a:bodyPr wrap="square">
            <a:spAutoFit/>
          </a:bodyPr>
          <a:lstStyle/>
          <a:p>
            <a:pPr>
              <a:buFont typeface="Wingdings" panose="05000000000000000000" pitchFamily="2" charset="2"/>
              <a:buChar char="q"/>
            </a:pPr>
            <a:r>
              <a:rPr lang="en-US">
                <a:solidFill>
                  <a:schemeClr val="accent5">
                    <a:lumMod val="75000"/>
                  </a:schemeClr>
                </a:solidFill>
              </a:rPr>
              <a:t>National Fingerprint Background Check Results for all staff.</a:t>
            </a:r>
          </a:p>
          <a:p>
            <a:pPr lvl="1">
              <a:buFont typeface="Wingdings" panose="05000000000000000000" pitchFamily="2" charset="2"/>
              <a:buChar char="ü"/>
            </a:pPr>
            <a:r>
              <a:rPr lang="en-US">
                <a:solidFill>
                  <a:schemeClr val="accent5">
                    <a:lumMod val="75000"/>
                  </a:schemeClr>
                </a:solidFill>
              </a:rPr>
              <a:t>Full rap sheet results of the complete national fingerprint-based background check are required. Name only background checks do not meet the requirement.</a:t>
            </a:r>
          </a:p>
          <a:p>
            <a:pPr>
              <a:buFont typeface="Wingdings" panose="05000000000000000000" pitchFamily="2" charset="2"/>
              <a:buChar char="q"/>
            </a:pPr>
            <a:r>
              <a:rPr lang="en-US">
                <a:solidFill>
                  <a:schemeClr val="accent5">
                    <a:lumMod val="75000"/>
                  </a:schemeClr>
                </a:solidFill>
              </a:rPr>
              <a:t>Most recent OIG check results for all staff.</a:t>
            </a:r>
          </a:p>
          <a:p>
            <a:pPr lvl="1">
              <a:buFont typeface="Wingdings" panose="05000000000000000000" pitchFamily="2" charset="2"/>
              <a:buChar char="ü"/>
            </a:pPr>
            <a:r>
              <a:rPr lang="en-US">
                <a:solidFill>
                  <a:schemeClr val="accent5">
                    <a:lumMod val="75000"/>
                  </a:schemeClr>
                </a:solidFill>
              </a:rPr>
              <a:t>OIG results must include name and date information.</a:t>
            </a:r>
          </a:p>
          <a:p>
            <a:pPr>
              <a:buFont typeface="Wingdings" panose="05000000000000000000" pitchFamily="2" charset="2"/>
              <a:buChar char="q"/>
            </a:pPr>
            <a:r>
              <a:rPr lang="en-US">
                <a:solidFill>
                  <a:schemeClr val="accent5">
                    <a:lumMod val="75000"/>
                  </a:schemeClr>
                </a:solidFill>
              </a:rPr>
              <a:t>Most recent MS Nurse Aide Abuse Registry results for all staff. </a:t>
            </a:r>
          </a:p>
          <a:p>
            <a:pPr lvl="1">
              <a:buFont typeface="Wingdings" panose="05000000000000000000" pitchFamily="2" charset="2"/>
              <a:buChar char="ü"/>
            </a:pPr>
            <a:r>
              <a:rPr lang="en-US">
                <a:solidFill>
                  <a:schemeClr val="accent5">
                    <a:lumMod val="75000"/>
                  </a:schemeClr>
                </a:solidFill>
              </a:rPr>
              <a:t>NAAR checks are required for all staff, even if they are not nurses aides.  The results must include name and date information.</a:t>
            </a:r>
          </a:p>
          <a:p>
            <a:pPr>
              <a:buFont typeface="Wingdings" panose="05000000000000000000" pitchFamily="2" charset="2"/>
              <a:buChar char="q"/>
            </a:pPr>
            <a:r>
              <a:rPr lang="en-US">
                <a:solidFill>
                  <a:schemeClr val="accent5">
                    <a:lumMod val="75000"/>
                  </a:schemeClr>
                </a:solidFill>
              </a:rPr>
              <a:t>Most recently filed business federal tax returns.</a:t>
            </a:r>
          </a:p>
          <a:p>
            <a:pPr lvl="1">
              <a:buFont typeface="Wingdings" panose="05000000000000000000" pitchFamily="2" charset="2"/>
              <a:buChar char="ü"/>
            </a:pPr>
            <a:r>
              <a:rPr lang="en-US">
                <a:solidFill>
                  <a:schemeClr val="accent5">
                    <a:lumMod val="75000"/>
                  </a:schemeClr>
                </a:solidFill>
              </a:rPr>
              <a:t>A complete copy of the business tax returns (federal form 1040A </a:t>
            </a:r>
            <a:r>
              <a:rPr lang="en-US" u="sng">
                <a:solidFill>
                  <a:schemeClr val="accent5">
                    <a:lumMod val="75000"/>
                  </a:schemeClr>
                </a:solidFill>
              </a:rPr>
              <a:t>with</a:t>
            </a:r>
            <a:r>
              <a:rPr lang="en-US">
                <a:solidFill>
                  <a:schemeClr val="accent5">
                    <a:lumMod val="75000"/>
                  </a:schemeClr>
                </a:solidFill>
              </a:rPr>
              <a:t> Schedule C </a:t>
            </a:r>
            <a:r>
              <a:rPr lang="en-US" i="1">
                <a:solidFill>
                  <a:schemeClr val="accent5">
                    <a:lumMod val="75000"/>
                  </a:schemeClr>
                </a:solidFill>
              </a:rPr>
              <a:t>or</a:t>
            </a:r>
            <a:r>
              <a:rPr lang="en-US">
                <a:solidFill>
                  <a:schemeClr val="accent5">
                    <a:lumMod val="75000"/>
                  </a:schemeClr>
                </a:solidFill>
              </a:rPr>
              <a:t> form 1120S </a:t>
            </a:r>
            <a:r>
              <a:rPr lang="en-US" i="1">
                <a:solidFill>
                  <a:schemeClr val="accent5">
                    <a:lumMod val="75000"/>
                  </a:schemeClr>
                </a:solidFill>
              </a:rPr>
              <a:t>or</a:t>
            </a:r>
            <a:r>
              <a:rPr lang="en-US">
                <a:solidFill>
                  <a:schemeClr val="accent5">
                    <a:lumMod val="75000"/>
                  </a:schemeClr>
                </a:solidFill>
              </a:rPr>
              <a:t> form 1120C)</a:t>
            </a:r>
          </a:p>
          <a:p>
            <a:pPr>
              <a:buFont typeface="Wingdings" panose="05000000000000000000" pitchFamily="2" charset="2"/>
              <a:buChar char="q"/>
            </a:pPr>
            <a:r>
              <a:rPr lang="en-US">
                <a:solidFill>
                  <a:schemeClr val="accent5">
                    <a:lumMod val="75000"/>
                  </a:schemeClr>
                </a:solidFill>
              </a:rPr>
              <a:t>Most provide three letters of support from client or their family member.</a:t>
            </a:r>
          </a:p>
          <a:p>
            <a:pPr lvl="1">
              <a:buFont typeface="Wingdings" panose="05000000000000000000" pitchFamily="2" charset="2"/>
              <a:buChar char="ü"/>
            </a:pPr>
            <a:r>
              <a:rPr lang="en-US">
                <a:solidFill>
                  <a:schemeClr val="accent5">
                    <a:lumMod val="75000"/>
                  </a:schemeClr>
                </a:solidFill>
              </a:rPr>
              <a:t>Letters must be original, dated and signed with client contact information. </a:t>
            </a:r>
          </a:p>
          <a:p>
            <a:pPr>
              <a:buFont typeface="Wingdings" panose="05000000000000000000" pitchFamily="2" charset="2"/>
              <a:buChar char="q"/>
            </a:pPr>
            <a:r>
              <a:rPr lang="en-US">
                <a:solidFill>
                  <a:schemeClr val="accent5">
                    <a:lumMod val="75000"/>
                  </a:schemeClr>
                </a:solidFill>
              </a:rPr>
              <a:t>Detailed job description of each staff position and resumes of the agency signatories and key staff.</a:t>
            </a:r>
          </a:p>
          <a:p>
            <a:pPr lvl="1">
              <a:buFont typeface="Wingdings" panose="05000000000000000000" pitchFamily="2" charset="2"/>
              <a:buChar char="ü"/>
            </a:pPr>
            <a:r>
              <a:rPr lang="en-US">
                <a:solidFill>
                  <a:schemeClr val="accent5">
                    <a:lumMod val="75000"/>
                  </a:schemeClr>
                </a:solidFill>
              </a:rPr>
              <a:t>Resumes should include qualifications, work experience, job duties and responsibilities, education, current     license and certifications.</a:t>
            </a:r>
          </a:p>
          <a:p>
            <a:pPr>
              <a:buFont typeface="Wingdings" panose="05000000000000000000" pitchFamily="2" charset="2"/>
              <a:buChar char="q"/>
            </a:pPr>
            <a:r>
              <a:rPr lang="en-US">
                <a:solidFill>
                  <a:schemeClr val="accent5">
                    <a:lumMod val="75000"/>
                  </a:schemeClr>
                </a:solidFill>
              </a:rPr>
              <a:t>List fully disclosing names, address and phone numbers of any individual(s) maintaining ownership or financial interest of the company.</a:t>
            </a:r>
          </a:p>
          <a:p>
            <a:pPr lvl="1">
              <a:buFont typeface="Wingdings" panose="05000000000000000000" pitchFamily="2" charset="2"/>
              <a:buChar char="ü"/>
            </a:pPr>
            <a:r>
              <a:rPr lang="en-US">
                <a:solidFill>
                  <a:schemeClr val="accent5">
                    <a:lumMod val="75000"/>
                  </a:schemeClr>
                </a:solidFill>
              </a:rPr>
              <a:t>Disclosed names should be from the period which care services will be provided</a:t>
            </a:r>
          </a:p>
        </p:txBody>
      </p:sp>
      <p:pic>
        <p:nvPicPr>
          <p:cNvPr id="5" name="Recorded Sound">
            <a:hlinkClick r:id="" action="ppaction://media"/>
            <a:extLst>
              <a:ext uri="{FF2B5EF4-FFF2-40B4-BE49-F238E27FC236}">
                <a16:creationId xmlns:a16="http://schemas.microsoft.com/office/drawing/2014/main" id="{067E0320-BE1C-EBA5-3927-1BAF8CF4BC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07136" y="6315075"/>
            <a:ext cx="406400" cy="406400"/>
          </a:xfrm>
          <a:prstGeom prst="rect">
            <a:avLst/>
          </a:prstGeom>
        </p:spPr>
      </p:pic>
    </p:spTree>
    <p:extLst>
      <p:ext uri="{BB962C8B-B14F-4D97-AF65-F5344CB8AC3E}">
        <p14:creationId xmlns:p14="http://schemas.microsoft.com/office/powerpoint/2010/main" val="4129621698"/>
      </p:ext>
    </p:extLst>
  </p:cSld>
  <p:clrMapOvr>
    <a:masterClrMapping/>
  </p:clrMapOvr>
  <mc:AlternateContent xmlns:mc="http://schemas.openxmlformats.org/markup-compatibility/2006" xmlns:p14="http://schemas.microsoft.com/office/powerpoint/2010/main">
    <mc:Choice Requires="p14">
      <p:transition spd="slow" p14:dur="1500" advTm="19000">
        <p:push dir="u"/>
      </p:transition>
    </mc:Choice>
    <mc:Fallback xmlns="">
      <p:transition spd="slow" advTm="19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B8E3F6F7-7759-3385-9972-7A3FB6DBA07D}"/>
              </a:ext>
            </a:extLst>
          </p:cNvPr>
          <p:cNvSpPr>
            <a:spLocks noGrp="1"/>
          </p:cNvSpPr>
          <p:nvPr>
            <p:ph type="title"/>
          </p:nvPr>
        </p:nvSpPr>
        <p:spPr>
          <a:xfrm>
            <a:off x="1035898" y="264549"/>
            <a:ext cx="10120204" cy="969340"/>
          </a:xfrm>
        </p:spPr>
        <p:txBody>
          <a:bodyPr>
            <a:noAutofit/>
            <a:scene3d>
              <a:camera prst="orthographicFront"/>
              <a:lightRig rig="threePt" dir="t"/>
            </a:scene3d>
            <a:sp3d extrusionH="57150">
              <a:bevelT w="38100" h="38100"/>
            </a:sp3d>
          </a:bodyPr>
          <a:lstStyle/>
          <a:p>
            <a:pPr algn="ctr"/>
            <a:r>
              <a:rPr lang="en-US" altLang="en-US" sz="3600" b="1">
                <a:solidFill>
                  <a:schemeClr val="accent5">
                    <a:lumMod val="75000"/>
                  </a:schemeClr>
                </a:solidFill>
                <a:cs typeface="Times New Roman" panose="02020603050405020304" pitchFamily="18" charset="0"/>
              </a:rPr>
              <a:t>PCS/IHR: Office Requirements</a:t>
            </a:r>
          </a:p>
        </p:txBody>
      </p:sp>
      <p:sp>
        <p:nvSpPr>
          <p:cNvPr id="29699" name="Content Placeholder 2">
            <a:extLst>
              <a:ext uri="{FF2B5EF4-FFF2-40B4-BE49-F238E27FC236}">
                <a16:creationId xmlns:a16="http://schemas.microsoft.com/office/drawing/2014/main" id="{18F89829-F5F6-67C0-3B4A-96F41482E879}"/>
              </a:ext>
            </a:extLst>
          </p:cNvPr>
          <p:cNvSpPr>
            <a:spLocks noGrp="1"/>
          </p:cNvSpPr>
          <p:nvPr>
            <p:ph idx="1"/>
          </p:nvPr>
        </p:nvSpPr>
        <p:spPr>
          <a:xfrm>
            <a:off x="296323" y="1233889"/>
            <a:ext cx="11599353" cy="5189090"/>
          </a:xfrm>
        </p:spPr>
        <p:txBody>
          <a:bodyPr>
            <a:noAutofit/>
          </a:bodyPr>
          <a:lstStyle/>
          <a:p>
            <a:pPr>
              <a:buFont typeface="Wingdings" panose="05000000000000000000" pitchFamily="2" charset="2"/>
              <a:buChar char="§"/>
            </a:pPr>
            <a:r>
              <a:rPr lang="en-US" altLang="en-US" sz="2000">
                <a:solidFill>
                  <a:schemeClr val="accent5">
                    <a:lumMod val="75000"/>
                  </a:schemeClr>
                </a:solidFill>
                <a:cs typeface="Times New Roman" panose="02020603050405020304" pitchFamily="18" charset="0"/>
              </a:rPr>
              <a:t>Providers must establish an office with a physical address in the state of Mississippi that is not located in, or on the grounds of, a personal residence for a minimum of six (6) months prior to enrollment and maintain the office’s physical address until the provider agreement is terminated.  The physical office must:</a:t>
            </a:r>
          </a:p>
          <a:p>
            <a:pPr lvl="1">
              <a:buFont typeface="Wingdings" panose="05000000000000000000" pitchFamily="2" charset="2"/>
              <a:buChar char="§"/>
            </a:pPr>
            <a:r>
              <a:rPr lang="en-US" altLang="en-US" sz="2000">
                <a:solidFill>
                  <a:schemeClr val="accent5">
                    <a:lumMod val="75000"/>
                  </a:schemeClr>
                </a:solidFill>
                <a:cs typeface="Times New Roman" panose="02020603050405020304" pitchFamily="18" charset="0"/>
              </a:rPr>
              <a:t>Have appropriate external signage with printed lettering that is visible and readable from the road,</a:t>
            </a:r>
          </a:p>
          <a:p>
            <a:pPr lvl="1">
              <a:buFont typeface="Wingdings" panose="05000000000000000000" pitchFamily="2" charset="2"/>
              <a:buChar char="§"/>
            </a:pPr>
            <a:r>
              <a:rPr lang="en-US" altLang="en-US" sz="2000">
                <a:solidFill>
                  <a:schemeClr val="accent5">
                    <a:lumMod val="75000"/>
                  </a:schemeClr>
                </a:solidFill>
                <a:cs typeface="Times New Roman" panose="02020603050405020304" pitchFamily="18" charset="0"/>
              </a:rPr>
              <a:t>Be compliant with applicable state and local building restrictions as well as all zoning, fire, OSHA, health codes and ordinances and meet the requirements of the Americans with Disabilities Act (ADA),</a:t>
            </a:r>
          </a:p>
          <a:p>
            <a:pPr lvl="1">
              <a:buFont typeface="Wingdings" panose="05000000000000000000" pitchFamily="2" charset="2"/>
              <a:buChar char="§"/>
            </a:pPr>
            <a:r>
              <a:rPr lang="en-US" altLang="en-US" sz="2000">
                <a:solidFill>
                  <a:schemeClr val="accent5">
                    <a:lumMod val="75000"/>
                  </a:schemeClr>
                </a:solidFill>
                <a:cs typeface="Times New Roman" panose="02020603050405020304" pitchFamily="18" charset="0"/>
              </a:rPr>
              <a:t>Maintain an active business privilege tax license,</a:t>
            </a:r>
          </a:p>
          <a:p>
            <a:pPr lvl="1">
              <a:buFont typeface="Wingdings" panose="05000000000000000000" pitchFamily="2" charset="2"/>
              <a:buChar char="§"/>
            </a:pPr>
            <a:r>
              <a:rPr lang="en-US" altLang="en-US" sz="2000">
                <a:solidFill>
                  <a:schemeClr val="accent5">
                    <a:lumMod val="75000"/>
                  </a:schemeClr>
                </a:solidFill>
                <a:cs typeface="Times New Roman" panose="02020603050405020304" pitchFamily="18" charset="0"/>
              </a:rPr>
              <a:t>Have an identified separate space available for participants and/or family/caregivers to have private discussions with staff,</a:t>
            </a:r>
          </a:p>
          <a:p>
            <a:pPr lvl="1">
              <a:buFont typeface="Wingdings" panose="05000000000000000000" pitchFamily="2" charset="2"/>
              <a:buChar char="§"/>
            </a:pPr>
            <a:r>
              <a:rPr lang="en-US" altLang="en-US" sz="2000">
                <a:solidFill>
                  <a:schemeClr val="accent5">
                    <a:lumMod val="75000"/>
                  </a:schemeClr>
                </a:solidFill>
                <a:cs typeface="Times New Roman" panose="02020603050405020304" pitchFamily="18" charset="0"/>
              </a:rPr>
              <a:t>Have lockable file storage for the security and maintenance of all files,</a:t>
            </a:r>
          </a:p>
          <a:p>
            <a:pPr lvl="1">
              <a:buFont typeface="Wingdings" panose="05000000000000000000" pitchFamily="2" charset="2"/>
              <a:buChar char="§"/>
            </a:pPr>
            <a:r>
              <a:rPr lang="en-US" altLang="en-US" sz="2000">
                <a:solidFill>
                  <a:schemeClr val="accent5">
                    <a:lumMod val="75000"/>
                  </a:schemeClr>
                </a:solidFill>
                <a:cs typeface="Times New Roman" panose="02020603050405020304" pitchFamily="18" charset="0"/>
              </a:rPr>
              <a:t>Maintain regular office hours of Monday through Friday, 8am – 5pm, with the exception of any federal or state holidays.</a:t>
            </a:r>
          </a:p>
          <a:p>
            <a:pPr lvl="1">
              <a:buFont typeface="Wingdings" panose="05000000000000000000" pitchFamily="2" charset="2"/>
              <a:buChar char="§"/>
            </a:pPr>
            <a:r>
              <a:rPr lang="en-US" altLang="en-US" sz="2000">
                <a:solidFill>
                  <a:schemeClr val="accent5">
                    <a:lumMod val="75000"/>
                  </a:schemeClr>
                </a:solidFill>
                <a:cs typeface="Times New Roman" panose="02020603050405020304" pitchFamily="18" charset="0"/>
              </a:rPr>
              <a:t>Not service an area larger than a 60-mile radius from the main office or must request a service area extension.</a:t>
            </a:r>
          </a:p>
        </p:txBody>
      </p:sp>
      <p:sp>
        <p:nvSpPr>
          <p:cNvPr id="2" name="Slide Number Placeholder 1">
            <a:extLst>
              <a:ext uri="{FF2B5EF4-FFF2-40B4-BE49-F238E27FC236}">
                <a16:creationId xmlns:a16="http://schemas.microsoft.com/office/drawing/2014/main" id="{77D3C8C2-ACAD-7185-7EB8-63FDC65D4FC0}"/>
              </a:ext>
            </a:extLst>
          </p:cNvPr>
          <p:cNvSpPr>
            <a:spLocks noGrp="1"/>
          </p:cNvSpPr>
          <p:nvPr>
            <p:ph type="sldNum" sz="quarter" idx="12"/>
          </p:nvPr>
        </p:nvSpPr>
        <p:spPr/>
        <p:txBody>
          <a:bodyPr/>
          <a:lstStyle/>
          <a:p>
            <a:fld id="{3970EB7F-EE7F-4D27-B2C8-13BEAE83BC5E}" type="slidenum">
              <a:rPr lang="en-US" smtClean="0"/>
              <a:t>38</a:t>
            </a:fld>
            <a:endParaRPr lang="en-US"/>
          </a:p>
        </p:txBody>
      </p:sp>
      <p:pic>
        <p:nvPicPr>
          <p:cNvPr id="3" name="Recorded Sound">
            <a:hlinkClick r:id="" action="ppaction://media"/>
            <a:extLst>
              <a:ext uri="{FF2B5EF4-FFF2-40B4-BE49-F238E27FC236}">
                <a16:creationId xmlns:a16="http://schemas.microsoft.com/office/drawing/2014/main" id="{3C6F75C5-C732-984F-182F-1BC528B6E07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92295" y="6165827"/>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37000">
        <p:push dir="u"/>
      </p:transition>
    </mc:Choice>
    <mc:Fallback xmlns="">
      <p:transition spd="slow" advTm="37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6106" fill="hold"/>
                                        <p:tgtEl>
                                          <p:spTgt spid="3"/>
                                        </p:tgtEl>
                                      </p:cBhvr>
                                    </p:cmd>
                                  </p:childTnLst>
                                </p:cTn>
                              </p:par>
                              <p:par>
                                <p:cTn id="7" presetID="53" presetClass="entr" presetSubtype="16" fill="hold" nodeType="withEffect">
                                  <p:stCondLst>
                                    <p:cond delay="0"/>
                                  </p:stCondLst>
                                  <p:childTnLst>
                                    <p:set>
                                      <p:cBhvr>
                                        <p:cTn id="8" dur="1" fill="hold">
                                          <p:stCondLst>
                                            <p:cond delay="0"/>
                                          </p:stCondLst>
                                        </p:cTn>
                                        <p:tgtEl>
                                          <p:spTgt spid="29699">
                                            <p:txEl>
                                              <p:pRg st="0" end="0"/>
                                            </p:txEl>
                                          </p:spTgt>
                                        </p:tgtEl>
                                        <p:attrNameLst>
                                          <p:attrName>style.visibility</p:attrName>
                                        </p:attrNameLst>
                                      </p:cBhvr>
                                      <p:to>
                                        <p:strVal val="visible"/>
                                      </p:to>
                                    </p:set>
                                    <p:anim calcmode="lin" valueType="num">
                                      <p:cBhvr>
                                        <p:cTn id="9" dur="750" fill="hold"/>
                                        <p:tgtEl>
                                          <p:spTgt spid="29699">
                                            <p:txEl>
                                              <p:pRg st="0" end="0"/>
                                            </p:txEl>
                                          </p:spTgt>
                                        </p:tgtEl>
                                        <p:attrNameLst>
                                          <p:attrName>ppt_w</p:attrName>
                                        </p:attrNameLst>
                                      </p:cBhvr>
                                      <p:tavLst>
                                        <p:tav tm="0">
                                          <p:val>
                                            <p:fltVal val="0"/>
                                          </p:val>
                                        </p:tav>
                                        <p:tav tm="100000">
                                          <p:val>
                                            <p:strVal val="#ppt_w"/>
                                          </p:val>
                                        </p:tav>
                                      </p:tavLst>
                                    </p:anim>
                                    <p:anim calcmode="lin" valueType="num">
                                      <p:cBhvr>
                                        <p:cTn id="10" dur="750" fill="hold"/>
                                        <p:tgtEl>
                                          <p:spTgt spid="29699">
                                            <p:txEl>
                                              <p:pRg st="0" end="0"/>
                                            </p:txEl>
                                          </p:spTgt>
                                        </p:tgtEl>
                                        <p:attrNameLst>
                                          <p:attrName>ppt_h</p:attrName>
                                        </p:attrNameLst>
                                      </p:cBhvr>
                                      <p:tavLst>
                                        <p:tav tm="0">
                                          <p:val>
                                            <p:fltVal val="0"/>
                                          </p:val>
                                        </p:tav>
                                        <p:tav tm="100000">
                                          <p:val>
                                            <p:strVal val="#ppt_h"/>
                                          </p:val>
                                        </p:tav>
                                      </p:tavLst>
                                    </p:anim>
                                    <p:animEffect transition="in" filter="fade">
                                      <p:cBhvr>
                                        <p:cTn id="11" dur="750"/>
                                        <p:tgtEl>
                                          <p:spTgt spid="29699">
                                            <p:txEl>
                                              <p:pRg st="0" end="0"/>
                                            </p:txEl>
                                          </p:spTgt>
                                        </p:tgtEl>
                                      </p:cBhvr>
                                    </p:animEffect>
                                  </p:childTnLst>
                                </p:cTn>
                              </p:par>
                              <p:par>
                                <p:cTn id="12" presetID="53" presetClass="entr" presetSubtype="16" fill="hold" nodeType="withEffect">
                                  <p:stCondLst>
                                    <p:cond delay="0"/>
                                  </p:stCondLst>
                                  <p:childTnLst>
                                    <p:set>
                                      <p:cBhvr>
                                        <p:cTn id="13" dur="1" fill="hold">
                                          <p:stCondLst>
                                            <p:cond delay="0"/>
                                          </p:stCondLst>
                                        </p:cTn>
                                        <p:tgtEl>
                                          <p:spTgt spid="29699">
                                            <p:txEl>
                                              <p:pRg st="1" end="1"/>
                                            </p:txEl>
                                          </p:spTgt>
                                        </p:tgtEl>
                                        <p:attrNameLst>
                                          <p:attrName>style.visibility</p:attrName>
                                        </p:attrNameLst>
                                      </p:cBhvr>
                                      <p:to>
                                        <p:strVal val="visible"/>
                                      </p:to>
                                    </p:set>
                                    <p:anim calcmode="lin" valueType="num">
                                      <p:cBhvr>
                                        <p:cTn id="14" dur="750" fill="hold"/>
                                        <p:tgtEl>
                                          <p:spTgt spid="29699">
                                            <p:txEl>
                                              <p:pRg st="1" end="1"/>
                                            </p:txEl>
                                          </p:spTgt>
                                        </p:tgtEl>
                                        <p:attrNameLst>
                                          <p:attrName>ppt_w</p:attrName>
                                        </p:attrNameLst>
                                      </p:cBhvr>
                                      <p:tavLst>
                                        <p:tav tm="0">
                                          <p:val>
                                            <p:fltVal val="0"/>
                                          </p:val>
                                        </p:tav>
                                        <p:tav tm="100000">
                                          <p:val>
                                            <p:strVal val="#ppt_w"/>
                                          </p:val>
                                        </p:tav>
                                      </p:tavLst>
                                    </p:anim>
                                    <p:anim calcmode="lin" valueType="num">
                                      <p:cBhvr>
                                        <p:cTn id="15" dur="750" fill="hold"/>
                                        <p:tgtEl>
                                          <p:spTgt spid="29699">
                                            <p:txEl>
                                              <p:pRg st="1" end="1"/>
                                            </p:txEl>
                                          </p:spTgt>
                                        </p:tgtEl>
                                        <p:attrNameLst>
                                          <p:attrName>ppt_h</p:attrName>
                                        </p:attrNameLst>
                                      </p:cBhvr>
                                      <p:tavLst>
                                        <p:tav tm="0">
                                          <p:val>
                                            <p:fltVal val="0"/>
                                          </p:val>
                                        </p:tav>
                                        <p:tav tm="100000">
                                          <p:val>
                                            <p:strVal val="#ppt_h"/>
                                          </p:val>
                                        </p:tav>
                                      </p:tavLst>
                                    </p:anim>
                                    <p:animEffect transition="in" filter="fade">
                                      <p:cBhvr>
                                        <p:cTn id="16" dur="750"/>
                                        <p:tgtEl>
                                          <p:spTgt spid="29699">
                                            <p:txEl>
                                              <p:pRg st="1" end="1"/>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29699">
                                            <p:txEl>
                                              <p:pRg st="2" end="2"/>
                                            </p:txEl>
                                          </p:spTgt>
                                        </p:tgtEl>
                                        <p:attrNameLst>
                                          <p:attrName>style.visibility</p:attrName>
                                        </p:attrNameLst>
                                      </p:cBhvr>
                                      <p:to>
                                        <p:strVal val="visible"/>
                                      </p:to>
                                    </p:set>
                                    <p:anim calcmode="lin" valueType="num">
                                      <p:cBhvr>
                                        <p:cTn id="19" dur="750" fill="hold"/>
                                        <p:tgtEl>
                                          <p:spTgt spid="29699">
                                            <p:txEl>
                                              <p:pRg st="2" end="2"/>
                                            </p:txEl>
                                          </p:spTgt>
                                        </p:tgtEl>
                                        <p:attrNameLst>
                                          <p:attrName>ppt_w</p:attrName>
                                        </p:attrNameLst>
                                      </p:cBhvr>
                                      <p:tavLst>
                                        <p:tav tm="0">
                                          <p:val>
                                            <p:fltVal val="0"/>
                                          </p:val>
                                        </p:tav>
                                        <p:tav tm="100000">
                                          <p:val>
                                            <p:strVal val="#ppt_w"/>
                                          </p:val>
                                        </p:tav>
                                      </p:tavLst>
                                    </p:anim>
                                    <p:anim calcmode="lin" valueType="num">
                                      <p:cBhvr>
                                        <p:cTn id="20" dur="750" fill="hold"/>
                                        <p:tgtEl>
                                          <p:spTgt spid="29699">
                                            <p:txEl>
                                              <p:pRg st="2" end="2"/>
                                            </p:txEl>
                                          </p:spTgt>
                                        </p:tgtEl>
                                        <p:attrNameLst>
                                          <p:attrName>ppt_h</p:attrName>
                                        </p:attrNameLst>
                                      </p:cBhvr>
                                      <p:tavLst>
                                        <p:tav tm="0">
                                          <p:val>
                                            <p:fltVal val="0"/>
                                          </p:val>
                                        </p:tav>
                                        <p:tav tm="100000">
                                          <p:val>
                                            <p:strVal val="#ppt_h"/>
                                          </p:val>
                                        </p:tav>
                                      </p:tavLst>
                                    </p:anim>
                                    <p:animEffect transition="in" filter="fade">
                                      <p:cBhvr>
                                        <p:cTn id="21" dur="750"/>
                                        <p:tgtEl>
                                          <p:spTgt spid="29699">
                                            <p:txEl>
                                              <p:pRg st="2" end="2"/>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29699">
                                            <p:txEl>
                                              <p:pRg st="3" end="3"/>
                                            </p:txEl>
                                          </p:spTgt>
                                        </p:tgtEl>
                                        <p:attrNameLst>
                                          <p:attrName>style.visibility</p:attrName>
                                        </p:attrNameLst>
                                      </p:cBhvr>
                                      <p:to>
                                        <p:strVal val="visible"/>
                                      </p:to>
                                    </p:set>
                                    <p:anim calcmode="lin" valueType="num">
                                      <p:cBhvr>
                                        <p:cTn id="24" dur="750" fill="hold"/>
                                        <p:tgtEl>
                                          <p:spTgt spid="29699">
                                            <p:txEl>
                                              <p:pRg st="3" end="3"/>
                                            </p:txEl>
                                          </p:spTgt>
                                        </p:tgtEl>
                                        <p:attrNameLst>
                                          <p:attrName>ppt_w</p:attrName>
                                        </p:attrNameLst>
                                      </p:cBhvr>
                                      <p:tavLst>
                                        <p:tav tm="0">
                                          <p:val>
                                            <p:fltVal val="0"/>
                                          </p:val>
                                        </p:tav>
                                        <p:tav tm="100000">
                                          <p:val>
                                            <p:strVal val="#ppt_w"/>
                                          </p:val>
                                        </p:tav>
                                      </p:tavLst>
                                    </p:anim>
                                    <p:anim calcmode="lin" valueType="num">
                                      <p:cBhvr>
                                        <p:cTn id="25" dur="750" fill="hold"/>
                                        <p:tgtEl>
                                          <p:spTgt spid="29699">
                                            <p:txEl>
                                              <p:pRg st="3" end="3"/>
                                            </p:txEl>
                                          </p:spTgt>
                                        </p:tgtEl>
                                        <p:attrNameLst>
                                          <p:attrName>ppt_h</p:attrName>
                                        </p:attrNameLst>
                                      </p:cBhvr>
                                      <p:tavLst>
                                        <p:tav tm="0">
                                          <p:val>
                                            <p:fltVal val="0"/>
                                          </p:val>
                                        </p:tav>
                                        <p:tav tm="100000">
                                          <p:val>
                                            <p:strVal val="#ppt_h"/>
                                          </p:val>
                                        </p:tav>
                                      </p:tavLst>
                                    </p:anim>
                                    <p:animEffect transition="in" filter="fade">
                                      <p:cBhvr>
                                        <p:cTn id="26" dur="750"/>
                                        <p:tgtEl>
                                          <p:spTgt spid="29699">
                                            <p:txEl>
                                              <p:pRg st="3" end="3"/>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29699">
                                            <p:txEl>
                                              <p:pRg st="4" end="4"/>
                                            </p:txEl>
                                          </p:spTgt>
                                        </p:tgtEl>
                                        <p:attrNameLst>
                                          <p:attrName>style.visibility</p:attrName>
                                        </p:attrNameLst>
                                      </p:cBhvr>
                                      <p:to>
                                        <p:strVal val="visible"/>
                                      </p:to>
                                    </p:set>
                                    <p:anim calcmode="lin" valueType="num">
                                      <p:cBhvr>
                                        <p:cTn id="29" dur="750" fill="hold"/>
                                        <p:tgtEl>
                                          <p:spTgt spid="29699">
                                            <p:txEl>
                                              <p:pRg st="4" end="4"/>
                                            </p:txEl>
                                          </p:spTgt>
                                        </p:tgtEl>
                                        <p:attrNameLst>
                                          <p:attrName>ppt_w</p:attrName>
                                        </p:attrNameLst>
                                      </p:cBhvr>
                                      <p:tavLst>
                                        <p:tav tm="0">
                                          <p:val>
                                            <p:fltVal val="0"/>
                                          </p:val>
                                        </p:tav>
                                        <p:tav tm="100000">
                                          <p:val>
                                            <p:strVal val="#ppt_w"/>
                                          </p:val>
                                        </p:tav>
                                      </p:tavLst>
                                    </p:anim>
                                    <p:anim calcmode="lin" valueType="num">
                                      <p:cBhvr>
                                        <p:cTn id="30" dur="750" fill="hold"/>
                                        <p:tgtEl>
                                          <p:spTgt spid="29699">
                                            <p:txEl>
                                              <p:pRg st="4" end="4"/>
                                            </p:txEl>
                                          </p:spTgt>
                                        </p:tgtEl>
                                        <p:attrNameLst>
                                          <p:attrName>ppt_h</p:attrName>
                                        </p:attrNameLst>
                                      </p:cBhvr>
                                      <p:tavLst>
                                        <p:tav tm="0">
                                          <p:val>
                                            <p:fltVal val="0"/>
                                          </p:val>
                                        </p:tav>
                                        <p:tav tm="100000">
                                          <p:val>
                                            <p:strVal val="#ppt_h"/>
                                          </p:val>
                                        </p:tav>
                                      </p:tavLst>
                                    </p:anim>
                                    <p:animEffect transition="in" filter="fade">
                                      <p:cBhvr>
                                        <p:cTn id="31" dur="750"/>
                                        <p:tgtEl>
                                          <p:spTgt spid="29699">
                                            <p:txEl>
                                              <p:pRg st="4" end="4"/>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29699">
                                            <p:txEl>
                                              <p:pRg st="5" end="5"/>
                                            </p:txEl>
                                          </p:spTgt>
                                        </p:tgtEl>
                                        <p:attrNameLst>
                                          <p:attrName>style.visibility</p:attrName>
                                        </p:attrNameLst>
                                      </p:cBhvr>
                                      <p:to>
                                        <p:strVal val="visible"/>
                                      </p:to>
                                    </p:set>
                                    <p:anim calcmode="lin" valueType="num">
                                      <p:cBhvr>
                                        <p:cTn id="34" dur="750" fill="hold"/>
                                        <p:tgtEl>
                                          <p:spTgt spid="29699">
                                            <p:txEl>
                                              <p:pRg st="5" end="5"/>
                                            </p:txEl>
                                          </p:spTgt>
                                        </p:tgtEl>
                                        <p:attrNameLst>
                                          <p:attrName>ppt_w</p:attrName>
                                        </p:attrNameLst>
                                      </p:cBhvr>
                                      <p:tavLst>
                                        <p:tav tm="0">
                                          <p:val>
                                            <p:fltVal val="0"/>
                                          </p:val>
                                        </p:tav>
                                        <p:tav tm="100000">
                                          <p:val>
                                            <p:strVal val="#ppt_w"/>
                                          </p:val>
                                        </p:tav>
                                      </p:tavLst>
                                    </p:anim>
                                    <p:anim calcmode="lin" valueType="num">
                                      <p:cBhvr>
                                        <p:cTn id="35" dur="750" fill="hold"/>
                                        <p:tgtEl>
                                          <p:spTgt spid="29699">
                                            <p:txEl>
                                              <p:pRg st="5" end="5"/>
                                            </p:txEl>
                                          </p:spTgt>
                                        </p:tgtEl>
                                        <p:attrNameLst>
                                          <p:attrName>ppt_h</p:attrName>
                                        </p:attrNameLst>
                                      </p:cBhvr>
                                      <p:tavLst>
                                        <p:tav tm="0">
                                          <p:val>
                                            <p:fltVal val="0"/>
                                          </p:val>
                                        </p:tav>
                                        <p:tav tm="100000">
                                          <p:val>
                                            <p:strVal val="#ppt_h"/>
                                          </p:val>
                                        </p:tav>
                                      </p:tavLst>
                                    </p:anim>
                                    <p:animEffect transition="in" filter="fade">
                                      <p:cBhvr>
                                        <p:cTn id="36" dur="750"/>
                                        <p:tgtEl>
                                          <p:spTgt spid="29699">
                                            <p:txEl>
                                              <p:pRg st="5" end="5"/>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29699">
                                            <p:txEl>
                                              <p:pRg st="6" end="6"/>
                                            </p:txEl>
                                          </p:spTgt>
                                        </p:tgtEl>
                                        <p:attrNameLst>
                                          <p:attrName>style.visibility</p:attrName>
                                        </p:attrNameLst>
                                      </p:cBhvr>
                                      <p:to>
                                        <p:strVal val="visible"/>
                                      </p:to>
                                    </p:set>
                                    <p:anim calcmode="lin" valueType="num">
                                      <p:cBhvr>
                                        <p:cTn id="39" dur="750" fill="hold"/>
                                        <p:tgtEl>
                                          <p:spTgt spid="29699">
                                            <p:txEl>
                                              <p:pRg st="6" end="6"/>
                                            </p:txEl>
                                          </p:spTgt>
                                        </p:tgtEl>
                                        <p:attrNameLst>
                                          <p:attrName>ppt_w</p:attrName>
                                        </p:attrNameLst>
                                      </p:cBhvr>
                                      <p:tavLst>
                                        <p:tav tm="0">
                                          <p:val>
                                            <p:fltVal val="0"/>
                                          </p:val>
                                        </p:tav>
                                        <p:tav tm="100000">
                                          <p:val>
                                            <p:strVal val="#ppt_w"/>
                                          </p:val>
                                        </p:tav>
                                      </p:tavLst>
                                    </p:anim>
                                    <p:anim calcmode="lin" valueType="num">
                                      <p:cBhvr>
                                        <p:cTn id="40" dur="750" fill="hold"/>
                                        <p:tgtEl>
                                          <p:spTgt spid="29699">
                                            <p:txEl>
                                              <p:pRg st="6" end="6"/>
                                            </p:txEl>
                                          </p:spTgt>
                                        </p:tgtEl>
                                        <p:attrNameLst>
                                          <p:attrName>ppt_h</p:attrName>
                                        </p:attrNameLst>
                                      </p:cBhvr>
                                      <p:tavLst>
                                        <p:tav tm="0">
                                          <p:val>
                                            <p:fltVal val="0"/>
                                          </p:val>
                                        </p:tav>
                                        <p:tav tm="100000">
                                          <p:val>
                                            <p:strVal val="#ppt_h"/>
                                          </p:val>
                                        </p:tav>
                                      </p:tavLst>
                                    </p:anim>
                                    <p:animEffect transition="in" filter="fade">
                                      <p:cBhvr>
                                        <p:cTn id="41" dur="750"/>
                                        <p:tgtEl>
                                          <p:spTgt spid="29699">
                                            <p:txEl>
                                              <p:pRg st="6" end="6"/>
                                            </p:txEl>
                                          </p:spTgt>
                                        </p:tgtEl>
                                      </p:cBhvr>
                                    </p:animEffect>
                                  </p:childTnLst>
                                </p:cTn>
                              </p:par>
                              <p:par>
                                <p:cTn id="42" presetID="53" presetClass="entr" presetSubtype="16" fill="hold" nodeType="withEffect">
                                  <p:stCondLst>
                                    <p:cond delay="0"/>
                                  </p:stCondLst>
                                  <p:childTnLst>
                                    <p:set>
                                      <p:cBhvr>
                                        <p:cTn id="43" dur="1" fill="hold">
                                          <p:stCondLst>
                                            <p:cond delay="0"/>
                                          </p:stCondLst>
                                        </p:cTn>
                                        <p:tgtEl>
                                          <p:spTgt spid="29699">
                                            <p:txEl>
                                              <p:pRg st="7" end="7"/>
                                            </p:txEl>
                                          </p:spTgt>
                                        </p:tgtEl>
                                        <p:attrNameLst>
                                          <p:attrName>style.visibility</p:attrName>
                                        </p:attrNameLst>
                                      </p:cBhvr>
                                      <p:to>
                                        <p:strVal val="visible"/>
                                      </p:to>
                                    </p:set>
                                    <p:anim calcmode="lin" valueType="num">
                                      <p:cBhvr>
                                        <p:cTn id="44" dur="750" fill="hold"/>
                                        <p:tgtEl>
                                          <p:spTgt spid="29699">
                                            <p:txEl>
                                              <p:pRg st="7" end="7"/>
                                            </p:txEl>
                                          </p:spTgt>
                                        </p:tgtEl>
                                        <p:attrNameLst>
                                          <p:attrName>ppt_w</p:attrName>
                                        </p:attrNameLst>
                                      </p:cBhvr>
                                      <p:tavLst>
                                        <p:tav tm="0">
                                          <p:val>
                                            <p:fltVal val="0"/>
                                          </p:val>
                                        </p:tav>
                                        <p:tav tm="100000">
                                          <p:val>
                                            <p:strVal val="#ppt_w"/>
                                          </p:val>
                                        </p:tav>
                                      </p:tavLst>
                                    </p:anim>
                                    <p:anim calcmode="lin" valueType="num">
                                      <p:cBhvr>
                                        <p:cTn id="45" dur="750" fill="hold"/>
                                        <p:tgtEl>
                                          <p:spTgt spid="29699">
                                            <p:txEl>
                                              <p:pRg st="7" end="7"/>
                                            </p:txEl>
                                          </p:spTgt>
                                        </p:tgtEl>
                                        <p:attrNameLst>
                                          <p:attrName>ppt_h</p:attrName>
                                        </p:attrNameLst>
                                      </p:cBhvr>
                                      <p:tavLst>
                                        <p:tav tm="0">
                                          <p:val>
                                            <p:fltVal val="0"/>
                                          </p:val>
                                        </p:tav>
                                        <p:tav tm="100000">
                                          <p:val>
                                            <p:strVal val="#ppt_h"/>
                                          </p:val>
                                        </p:tav>
                                      </p:tavLst>
                                    </p:anim>
                                    <p:animEffect transition="in" filter="fade">
                                      <p:cBhvr>
                                        <p:cTn id="46" dur="750"/>
                                        <p:tgtEl>
                                          <p:spTgt spid="296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85F9C-BB2D-3CDE-4D96-4EF4CC016CF5}"/>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2011989C-F2C8-6C6E-BB59-59DCC02BC9FF}"/>
              </a:ext>
            </a:extLst>
          </p:cNvPr>
          <p:cNvSpPr>
            <a:spLocks noGrp="1"/>
          </p:cNvSpPr>
          <p:nvPr>
            <p:ph type="sldNum" sz="quarter" idx="12"/>
          </p:nvPr>
        </p:nvSpPr>
        <p:spPr>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48FD3572-B86B-4083-B953-5D27BE9E57C8}" type="slidenum">
              <a:rPr lang="en-US" smtClean="0"/>
              <a:pPr>
                <a:spcAft>
                  <a:spcPts val="600"/>
                </a:spcAft>
                <a:defRPr/>
              </a:pPr>
              <a:t>39</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6611FBDC-FED1-00E6-1794-2B869CC2D6F1}"/>
              </a:ext>
            </a:extLst>
          </p:cNvPr>
          <p:cNvSpPr txBox="1"/>
          <p:nvPr/>
        </p:nvSpPr>
        <p:spPr>
          <a:xfrm>
            <a:off x="632292" y="323465"/>
            <a:ext cx="10868628"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3600" b="1">
                <a:solidFill>
                  <a:schemeClr val="accent5">
                    <a:lumMod val="75000"/>
                  </a:schemeClr>
                </a:solidFill>
                <a:latin typeface="+mj-lt"/>
                <a:cs typeface="Times New Roman" panose="02020603050405020304" pitchFamily="18" charset="0"/>
              </a:rPr>
              <a:t>PCS/IHR: Office Documentation</a:t>
            </a:r>
            <a:endParaRPr lang="en-US" sz="3600" b="1" kern="1200">
              <a:solidFill>
                <a:schemeClr val="accent5">
                  <a:lumMod val="75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4E72D84-190C-FBC0-96DA-88102DEA3576}"/>
              </a:ext>
            </a:extLst>
          </p:cNvPr>
          <p:cNvSpPr txBox="1"/>
          <p:nvPr/>
        </p:nvSpPr>
        <p:spPr>
          <a:xfrm>
            <a:off x="0" y="984730"/>
            <a:ext cx="7405852" cy="4094904"/>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600">
                <a:solidFill>
                  <a:schemeClr val="accent5">
                    <a:lumMod val="75000"/>
                  </a:schemeClr>
                </a:solidFill>
              </a:rPr>
              <a:t>Records for PCS/IHR offices should include at minimum: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600">
                <a:solidFill>
                  <a:schemeClr val="accent5">
                    <a:lumMod val="75000"/>
                  </a:schemeClr>
                </a:solidFill>
              </a:rPr>
              <a:t>Written criteria for service provision, including procedures for dealing with emergency service requests,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600">
                <a:solidFill>
                  <a:schemeClr val="accent5">
                    <a:lumMod val="75000"/>
                  </a:schemeClr>
                </a:solidFill>
              </a:rPr>
              <a:t>Policy and procedure manuals,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600">
                <a:solidFill>
                  <a:schemeClr val="accent5">
                    <a:lumMod val="75000"/>
                  </a:schemeClr>
                </a:solidFill>
              </a:rPr>
              <a:t>Records of quarterly advisory committee meetings,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600">
                <a:solidFill>
                  <a:schemeClr val="accent5">
                    <a:lumMod val="75000"/>
                  </a:schemeClr>
                </a:solidFill>
              </a:rPr>
              <a:t>Written personnel policies including the process used in the recruitment, selection, retention, and termination of employees,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600">
                <a:solidFill>
                  <a:schemeClr val="accent5">
                    <a:lumMod val="75000"/>
                  </a:schemeClr>
                </a:solidFill>
              </a:rPr>
              <a:t>Organizational chart including the names and job titles of owners, operators, managers, administrators, and other supervisory staff., and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600">
                <a:solidFill>
                  <a:schemeClr val="accent5">
                    <a:lumMod val="75000"/>
                  </a:schemeClr>
                </a:solidFill>
              </a:rPr>
              <a:t>Current and historical employee listing that captures names, staff/tax id numbers, and employment hire and termination dates.</a:t>
            </a:r>
            <a:endParaRPr lang="en-US" sz="1600">
              <a:solidFill>
                <a:schemeClr val="accent5">
                  <a:lumMod val="75000"/>
                </a:schemeClr>
              </a:solidFill>
              <a:ea typeface="Cardo"/>
              <a:cs typeface="Cardo"/>
              <a:sym typeface="Cardo"/>
            </a:endParaRPr>
          </a:p>
        </p:txBody>
      </p:sp>
      <p:pic>
        <p:nvPicPr>
          <p:cNvPr id="4" name="Picture 3">
            <a:extLst>
              <a:ext uri="{FF2B5EF4-FFF2-40B4-BE49-F238E27FC236}">
                <a16:creationId xmlns:a16="http://schemas.microsoft.com/office/drawing/2014/main" id="{527D8314-B4BA-5E7D-CE32-B61FD9CFAF5D}"/>
              </a:ext>
            </a:extLst>
          </p:cNvPr>
          <p:cNvPicPr>
            <a:picLocks noChangeAspect="1"/>
          </p:cNvPicPr>
          <p:nvPr/>
        </p:nvPicPr>
        <p:blipFill>
          <a:blip r:embed="rId5"/>
          <a:stretch>
            <a:fillRect/>
          </a:stretch>
        </p:blipFill>
        <p:spPr>
          <a:xfrm>
            <a:off x="7116227" y="1753343"/>
            <a:ext cx="4686243" cy="2653371"/>
          </a:xfrm>
          <a:prstGeom prst="rect">
            <a:avLst/>
          </a:prstGeom>
          <a:effectLst>
            <a:softEdge rad="127000"/>
          </a:effectLst>
        </p:spPr>
      </p:pic>
      <p:sp>
        <p:nvSpPr>
          <p:cNvPr id="2" name="TextBox 1">
            <a:extLst>
              <a:ext uri="{FF2B5EF4-FFF2-40B4-BE49-F238E27FC236}">
                <a16:creationId xmlns:a16="http://schemas.microsoft.com/office/drawing/2014/main" id="{11258CC0-D8EC-7D69-661B-85161F8B8FF5}"/>
              </a:ext>
            </a:extLst>
          </p:cNvPr>
          <p:cNvSpPr txBox="1"/>
          <p:nvPr/>
        </p:nvSpPr>
        <p:spPr>
          <a:xfrm>
            <a:off x="149987" y="5163156"/>
            <a:ext cx="11652483" cy="1164871"/>
          </a:xfrm>
          <a:prstGeom prst="rect">
            <a:avLst/>
          </a:prstGeom>
          <a:noFill/>
        </p:spPr>
        <p:txBody>
          <a:bodyPr wrap="square" rtlCol="0">
            <a:spAutoFit/>
          </a:bodyPr>
          <a:lstStyle/>
          <a:p>
            <a:pPr>
              <a:lnSpc>
                <a:spcPct val="150000"/>
              </a:lnSpc>
            </a:pPr>
            <a:r>
              <a:rPr lang="en-US" sz="1600">
                <a:solidFill>
                  <a:schemeClr val="accent5">
                    <a:lumMod val="75000"/>
                  </a:schemeClr>
                </a:solidFill>
              </a:rPr>
              <a:t>The purpose of the Advisory Board is to ensure providers are actively soliciting feedback on their services and operations from applicable stakeholders in the local community in order to facilitate ongoing quality improvements.  For documentation, DOM would expect to see an agenda, sign in sheets/attendees list, and minutes from the meeting itself.</a:t>
            </a:r>
          </a:p>
        </p:txBody>
      </p:sp>
      <p:pic>
        <p:nvPicPr>
          <p:cNvPr id="5" name="Recorded Sound">
            <a:hlinkClick r:id="" action="ppaction://media"/>
            <a:extLst>
              <a:ext uri="{FF2B5EF4-FFF2-40B4-BE49-F238E27FC236}">
                <a16:creationId xmlns:a16="http://schemas.microsoft.com/office/drawing/2014/main" id="{3882C606-9F5D-06C6-2642-ACD0DD9023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7720" y="5761920"/>
            <a:ext cx="406400" cy="406400"/>
          </a:xfrm>
          <a:prstGeom prst="rect">
            <a:avLst/>
          </a:prstGeom>
        </p:spPr>
      </p:pic>
    </p:spTree>
    <p:extLst>
      <p:ext uri="{BB962C8B-B14F-4D97-AF65-F5344CB8AC3E}">
        <p14:creationId xmlns:p14="http://schemas.microsoft.com/office/powerpoint/2010/main" val="1461244547"/>
      </p:ext>
    </p:extLst>
  </p:cSld>
  <p:clrMapOvr>
    <a:masterClrMapping/>
  </p:clrMapOvr>
  <mc:AlternateContent xmlns:mc="http://schemas.openxmlformats.org/markup-compatibility/2006" xmlns:p14="http://schemas.microsoft.com/office/powerpoint/2010/main">
    <mc:Choice Requires="p14">
      <p:transition spd="slow" p14:dur="1500" advTm="33000">
        <p:push dir="u"/>
      </p:transition>
    </mc:Choice>
    <mc:Fallback xmlns="">
      <p:transition spd="slow" advTm="33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327" fill="hold"/>
                                        <p:tgtEl>
                                          <p:spTgt spid="5"/>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0722E8FF-E438-A8E5-2AD1-ABA1272AA8D3}"/>
              </a:ext>
            </a:extLst>
          </p:cNvPr>
          <p:cNvSpPr>
            <a:spLocks noGrp="1"/>
          </p:cNvSpPr>
          <p:nvPr>
            <p:ph type="title"/>
          </p:nvPr>
        </p:nvSpPr>
        <p:spPr>
          <a:xfrm>
            <a:off x="2742474" y="141385"/>
            <a:ext cx="6707052" cy="639763"/>
          </a:xfrm>
          <a:noFill/>
        </p:spPr>
        <p:txBody>
          <a:bodyPr>
            <a:normAutofit/>
            <a:scene3d>
              <a:camera prst="orthographicFront"/>
              <a:lightRig rig="threePt" dir="t"/>
            </a:scene3d>
            <a:sp3d extrusionH="57150">
              <a:bevelT w="38100" h="38100"/>
            </a:sp3d>
          </a:bodyPr>
          <a:lstStyle/>
          <a:p>
            <a:pPr algn="ctr" eaLnBrk="1" hangingPunct="1"/>
            <a:r>
              <a:rPr lang="en-US" altLang="en-US" sz="3600" b="1">
                <a:solidFill>
                  <a:schemeClr val="accent4">
                    <a:lumMod val="75000"/>
                  </a:schemeClr>
                </a:solidFill>
                <a:cs typeface="Times New Roman" panose="02020603050405020304" pitchFamily="18" charset="0"/>
              </a:rPr>
              <a:t>What is a Medicaid Waiver? </a:t>
            </a:r>
          </a:p>
        </p:txBody>
      </p:sp>
      <p:sp>
        <p:nvSpPr>
          <p:cNvPr id="3" name="Content Placeholder 2">
            <a:extLst>
              <a:ext uri="{FF2B5EF4-FFF2-40B4-BE49-F238E27FC236}">
                <a16:creationId xmlns:a16="http://schemas.microsoft.com/office/drawing/2014/main" id="{CD73BAC1-49A0-6C88-9EE7-FF5FBB409636}"/>
              </a:ext>
            </a:extLst>
          </p:cNvPr>
          <p:cNvSpPr>
            <a:spLocks noGrp="1"/>
          </p:cNvSpPr>
          <p:nvPr>
            <p:ph idx="1"/>
          </p:nvPr>
        </p:nvSpPr>
        <p:spPr>
          <a:xfrm>
            <a:off x="595423" y="914400"/>
            <a:ext cx="11111024" cy="5029200"/>
          </a:xfrm>
        </p:spPr>
        <p:txBody>
          <a:bodyPr rtlCol="0">
            <a:normAutofit fontScale="85000" lnSpcReduction="20000"/>
          </a:bodyPr>
          <a:lstStyle/>
          <a:p>
            <a:pPr eaLnBrk="1" fontAlgn="auto" hangingPunct="1">
              <a:spcAft>
                <a:spcPts val="0"/>
              </a:spcAft>
              <a:buFont typeface="Wingdings" panose="05000000000000000000" pitchFamily="2" charset="2"/>
              <a:buChar char="§"/>
              <a:defRPr/>
            </a:pPr>
            <a:r>
              <a:rPr lang="en-US" sz="2100">
                <a:solidFill>
                  <a:schemeClr val="accent4">
                    <a:lumMod val="50000"/>
                  </a:schemeClr>
                </a:solidFill>
                <a:cs typeface="Times New Roman" pitchFamily="18" charset="0"/>
              </a:rPr>
              <a:t>1915(c) waivers allow the provision of long term care services in home and community-based settings (HCBS) under the Medicaid Program.  States can offer a variety of services under an HCBS Waiver program. </a:t>
            </a:r>
          </a:p>
          <a:p>
            <a:pPr eaLnBrk="1" fontAlgn="auto" hangingPunct="1">
              <a:spcAft>
                <a:spcPts val="0"/>
              </a:spcAft>
              <a:buFont typeface="Wingdings" panose="05000000000000000000" pitchFamily="2" charset="2"/>
              <a:buChar char="§"/>
              <a:defRPr/>
            </a:pPr>
            <a:endParaRPr lang="en-US" sz="2100">
              <a:solidFill>
                <a:schemeClr val="accent4">
                  <a:lumMod val="50000"/>
                </a:schemeClr>
              </a:solidFill>
              <a:cs typeface="Times New Roman" pitchFamily="18" charset="0"/>
            </a:endParaRPr>
          </a:p>
          <a:p>
            <a:pPr eaLnBrk="1" fontAlgn="auto" hangingPunct="1">
              <a:spcAft>
                <a:spcPts val="0"/>
              </a:spcAft>
              <a:buFont typeface="Wingdings" panose="05000000000000000000" pitchFamily="2" charset="2"/>
              <a:buChar char="§"/>
              <a:defRPr/>
            </a:pPr>
            <a:r>
              <a:rPr lang="en-US" sz="2100">
                <a:solidFill>
                  <a:schemeClr val="accent4">
                    <a:lumMod val="50000"/>
                  </a:schemeClr>
                </a:solidFill>
                <a:cs typeface="Times New Roman" pitchFamily="18" charset="0"/>
              </a:rPr>
              <a:t>Programs can provide a combination of standard medical services and non-medical services in order for persons to remain in a home or community-based setting as an alternative to nursing facility or other institutional care.</a:t>
            </a:r>
          </a:p>
          <a:p>
            <a:pPr eaLnBrk="1" fontAlgn="auto" hangingPunct="1">
              <a:spcAft>
                <a:spcPts val="0"/>
              </a:spcAft>
              <a:buFont typeface="Wingdings" panose="05000000000000000000" pitchFamily="2" charset="2"/>
              <a:buChar char="§"/>
              <a:defRPr/>
            </a:pPr>
            <a:endParaRPr lang="en-US" sz="2100">
              <a:solidFill>
                <a:schemeClr val="accent4">
                  <a:lumMod val="50000"/>
                </a:schemeClr>
              </a:solidFill>
              <a:cs typeface="Times New Roman" pitchFamily="18" charset="0"/>
            </a:endParaRPr>
          </a:p>
          <a:p>
            <a:pPr eaLnBrk="1" fontAlgn="auto" hangingPunct="1">
              <a:spcAft>
                <a:spcPts val="0"/>
              </a:spcAft>
              <a:buFont typeface="Wingdings" panose="05000000000000000000" pitchFamily="2" charset="2"/>
              <a:buChar char="§"/>
              <a:defRPr/>
            </a:pPr>
            <a:r>
              <a:rPr lang="en-US" sz="2100">
                <a:solidFill>
                  <a:schemeClr val="accent4">
                    <a:lumMod val="50000"/>
                  </a:schemeClr>
                </a:solidFill>
                <a:cs typeface="Times New Roman" pitchFamily="18" charset="0"/>
              </a:rPr>
              <a:t>Mississippi has five HCBS 1915(c) waivers:</a:t>
            </a:r>
          </a:p>
          <a:p>
            <a:pPr marL="0" indent="0" eaLnBrk="1" fontAlgn="auto" hangingPunct="1">
              <a:spcAft>
                <a:spcPts val="0"/>
              </a:spcAft>
              <a:buNone/>
              <a:defRPr/>
            </a:pPr>
            <a:endParaRPr lang="en-US" sz="2100">
              <a:solidFill>
                <a:schemeClr val="accent4">
                  <a:lumMod val="50000"/>
                </a:schemeClr>
              </a:solidFill>
              <a:cs typeface="Times New Roman" pitchFamily="18" charset="0"/>
            </a:endParaRPr>
          </a:p>
          <a:p>
            <a:pPr marL="800100" lvl="1" indent="-342900" eaLnBrk="1" hangingPunct="1">
              <a:buFont typeface="Wingdings" panose="05000000000000000000" pitchFamily="2" charset="2"/>
              <a:buChar char="v"/>
              <a:defRPr/>
            </a:pPr>
            <a:r>
              <a:rPr lang="en-US" altLang="en-US" sz="2100" b="1">
                <a:solidFill>
                  <a:schemeClr val="accent4"/>
                </a:solidFill>
                <a:cs typeface="Times New Roman" pitchFamily="18" charset="0"/>
              </a:rPr>
              <a:t>Elderly and Disabled (E&amp;D) Waiver</a:t>
            </a:r>
          </a:p>
          <a:p>
            <a:pPr marL="114300" lvl="1" eaLnBrk="1" hangingPunct="1">
              <a:defRPr/>
            </a:pPr>
            <a:endParaRPr lang="en-US" altLang="en-US" sz="2100">
              <a:solidFill>
                <a:schemeClr val="accent4">
                  <a:lumMod val="50000"/>
                </a:schemeClr>
              </a:solidFill>
              <a:cs typeface="Times New Roman" pitchFamily="18" charset="0"/>
            </a:endParaRPr>
          </a:p>
          <a:p>
            <a:pPr marL="800100" lvl="1" indent="-342900" eaLnBrk="1" hangingPunct="1">
              <a:buFont typeface="Wingdings" panose="05000000000000000000" pitchFamily="2" charset="2"/>
              <a:buChar char="v"/>
              <a:defRPr/>
            </a:pPr>
            <a:r>
              <a:rPr lang="en-US" altLang="en-US" sz="2100">
                <a:solidFill>
                  <a:schemeClr val="accent4">
                    <a:lumMod val="50000"/>
                  </a:schemeClr>
                </a:solidFill>
                <a:cs typeface="Times New Roman" pitchFamily="18" charset="0"/>
              </a:rPr>
              <a:t>Independent Living (IL) Waiver</a:t>
            </a:r>
          </a:p>
          <a:p>
            <a:pPr lvl="1" indent="-342900" eaLnBrk="1" hangingPunct="1">
              <a:buFont typeface="Wingdings" panose="05000000000000000000" pitchFamily="2" charset="2"/>
              <a:buChar char="v"/>
              <a:defRPr/>
            </a:pPr>
            <a:endParaRPr lang="en-US" altLang="en-US" sz="2100">
              <a:solidFill>
                <a:schemeClr val="accent4">
                  <a:lumMod val="50000"/>
                </a:schemeClr>
              </a:solidFill>
              <a:cs typeface="Times New Roman" pitchFamily="18" charset="0"/>
            </a:endParaRPr>
          </a:p>
          <a:p>
            <a:pPr marL="800100" lvl="1" indent="-342900" eaLnBrk="1" hangingPunct="1">
              <a:buFont typeface="Wingdings" panose="05000000000000000000" pitchFamily="2" charset="2"/>
              <a:buChar char="v"/>
              <a:defRPr/>
            </a:pPr>
            <a:r>
              <a:rPr lang="en-US" altLang="en-US" sz="2100">
                <a:solidFill>
                  <a:schemeClr val="accent4">
                    <a:lumMod val="50000"/>
                  </a:schemeClr>
                </a:solidFill>
                <a:cs typeface="Times New Roman" pitchFamily="18" charset="0"/>
              </a:rPr>
              <a:t>Traumatic Brain Injury/Spinal Cord Injury (TBI/SCI) Waiver</a:t>
            </a:r>
          </a:p>
          <a:p>
            <a:pPr lvl="1" indent="-342900" eaLnBrk="1" hangingPunct="1">
              <a:buFont typeface="Wingdings" panose="05000000000000000000" pitchFamily="2" charset="2"/>
              <a:buChar char="v"/>
              <a:defRPr/>
            </a:pPr>
            <a:endParaRPr lang="en-US" altLang="en-US" sz="2100">
              <a:solidFill>
                <a:schemeClr val="accent4">
                  <a:lumMod val="50000"/>
                </a:schemeClr>
              </a:solidFill>
              <a:cs typeface="Times New Roman" pitchFamily="18" charset="0"/>
            </a:endParaRPr>
          </a:p>
          <a:p>
            <a:pPr marL="800100" lvl="1" indent="-342900" eaLnBrk="1" hangingPunct="1">
              <a:buFont typeface="Wingdings" panose="05000000000000000000" pitchFamily="2" charset="2"/>
              <a:buChar char="v"/>
              <a:defRPr/>
            </a:pPr>
            <a:r>
              <a:rPr lang="en-US" altLang="en-US" sz="2100">
                <a:solidFill>
                  <a:schemeClr val="accent4">
                    <a:lumMod val="50000"/>
                  </a:schemeClr>
                </a:solidFill>
                <a:cs typeface="Times New Roman" pitchFamily="18" charset="0"/>
              </a:rPr>
              <a:t>Assisted Living (AL) Waiver</a:t>
            </a:r>
          </a:p>
          <a:p>
            <a:pPr lvl="1" indent="-342900" eaLnBrk="1" hangingPunct="1">
              <a:buFont typeface="Wingdings" panose="05000000000000000000" pitchFamily="2" charset="2"/>
              <a:buChar char="v"/>
              <a:defRPr/>
            </a:pPr>
            <a:endParaRPr lang="en-US" altLang="en-US" sz="2100">
              <a:solidFill>
                <a:schemeClr val="accent4">
                  <a:lumMod val="50000"/>
                </a:schemeClr>
              </a:solidFill>
              <a:cs typeface="Times New Roman" pitchFamily="18" charset="0"/>
            </a:endParaRPr>
          </a:p>
          <a:p>
            <a:pPr marL="800100" lvl="1" indent="-342900" eaLnBrk="1" hangingPunct="1">
              <a:buFont typeface="Wingdings" panose="05000000000000000000" pitchFamily="2" charset="2"/>
              <a:buChar char="v"/>
              <a:defRPr/>
            </a:pPr>
            <a:r>
              <a:rPr lang="en-US" altLang="en-US" sz="2100">
                <a:solidFill>
                  <a:schemeClr val="accent4">
                    <a:lumMod val="50000"/>
                  </a:schemeClr>
                </a:solidFill>
                <a:cs typeface="Times New Roman" pitchFamily="18" charset="0"/>
              </a:rPr>
              <a:t>Intellectual Disabilities/Developmental Disabilities (ID/DD) Waiver</a:t>
            </a:r>
          </a:p>
          <a:p>
            <a:pPr marL="0" indent="0" eaLnBrk="1" fontAlgn="auto" hangingPunct="1">
              <a:spcAft>
                <a:spcPts val="0"/>
              </a:spcAft>
              <a:buNone/>
              <a:defRPr/>
            </a:pPr>
            <a:endParaRPr lang="en-US" sz="2000">
              <a:solidFill>
                <a:schemeClr val="accent4">
                  <a:lumMod val="50000"/>
                </a:schemeClr>
              </a:solidFill>
              <a:latin typeface="Times New Roman" pitchFamily="18" charset="0"/>
              <a:cs typeface="Times New Roman" pitchFamily="18" charset="0"/>
            </a:endParaRPr>
          </a:p>
        </p:txBody>
      </p:sp>
      <p:sp>
        <p:nvSpPr>
          <p:cNvPr id="2" name="Slide Number Placeholder 1">
            <a:extLst>
              <a:ext uri="{FF2B5EF4-FFF2-40B4-BE49-F238E27FC236}">
                <a16:creationId xmlns:a16="http://schemas.microsoft.com/office/drawing/2014/main" id="{AEF692F5-B87F-92FA-242A-6049B904046A}"/>
              </a:ext>
            </a:extLst>
          </p:cNvPr>
          <p:cNvSpPr>
            <a:spLocks noGrp="1"/>
          </p:cNvSpPr>
          <p:nvPr>
            <p:ph type="sldNum" sz="quarter" idx="12"/>
          </p:nvPr>
        </p:nvSpPr>
        <p:spPr/>
        <p:txBody>
          <a:bodyPr/>
          <a:lstStyle/>
          <a:p>
            <a:fld id="{3970EB7F-EE7F-4D27-B2C8-13BEAE83BC5E}" type="slidenum">
              <a:rPr lang="en-US" smtClean="0"/>
              <a:t>4</a:t>
            </a:fld>
            <a:endParaRPr lang="en-US"/>
          </a:p>
        </p:txBody>
      </p:sp>
      <p:pic>
        <p:nvPicPr>
          <p:cNvPr id="4" name="Recorded Sound">
            <a:hlinkClick r:id="" action="ppaction://media"/>
            <a:extLst>
              <a:ext uri="{FF2B5EF4-FFF2-40B4-BE49-F238E27FC236}">
                <a16:creationId xmlns:a16="http://schemas.microsoft.com/office/drawing/2014/main" id="{ACA41E61-E02F-2E5A-9C91-D305F5DCE02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64694" y="6315075"/>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99000">
        <p:push dir="u"/>
      </p:transition>
    </mc:Choice>
    <mc:Fallback xmlns="">
      <p:transition spd="slow" advTm="99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
                                            <p:txEl>
                                              <p:pRg st="6" end="6"/>
                                            </p:txEl>
                                          </p:spTgt>
                                        </p:tgtEl>
                                        <p:attrNameLst>
                                          <p:attrName>r</p:attrName>
                                        </p:attrNameLst>
                                      </p:cBhvr>
                                    </p:animRot>
                                    <p:animRot by="-240000">
                                      <p:cBhvr>
                                        <p:cTn id="7" dur="200" fill="hold">
                                          <p:stCondLst>
                                            <p:cond delay="200"/>
                                          </p:stCondLst>
                                        </p:cTn>
                                        <p:tgtEl>
                                          <p:spTgt spid="3">
                                            <p:txEl>
                                              <p:pRg st="6" end="6"/>
                                            </p:txEl>
                                          </p:spTgt>
                                        </p:tgtEl>
                                        <p:attrNameLst>
                                          <p:attrName>r</p:attrName>
                                        </p:attrNameLst>
                                      </p:cBhvr>
                                    </p:animRot>
                                    <p:animRot by="240000">
                                      <p:cBhvr>
                                        <p:cTn id="8" dur="200" fill="hold">
                                          <p:stCondLst>
                                            <p:cond delay="400"/>
                                          </p:stCondLst>
                                        </p:cTn>
                                        <p:tgtEl>
                                          <p:spTgt spid="3">
                                            <p:txEl>
                                              <p:pRg st="6" end="6"/>
                                            </p:txEl>
                                          </p:spTgt>
                                        </p:tgtEl>
                                        <p:attrNameLst>
                                          <p:attrName>r</p:attrName>
                                        </p:attrNameLst>
                                      </p:cBhvr>
                                    </p:animRot>
                                    <p:animRot by="-240000">
                                      <p:cBhvr>
                                        <p:cTn id="9" dur="200" fill="hold">
                                          <p:stCondLst>
                                            <p:cond delay="600"/>
                                          </p:stCondLst>
                                        </p:cTn>
                                        <p:tgtEl>
                                          <p:spTgt spid="3">
                                            <p:txEl>
                                              <p:pRg st="6" end="6"/>
                                            </p:txEl>
                                          </p:spTgt>
                                        </p:tgtEl>
                                        <p:attrNameLst>
                                          <p:attrName>r</p:attrName>
                                        </p:attrNameLst>
                                      </p:cBhvr>
                                    </p:animRot>
                                    <p:animRot by="120000">
                                      <p:cBhvr>
                                        <p:cTn id="10" dur="200" fill="hold">
                                          <p:stCondLst>
                                            <p:cond delay="800"/>
                                          </p:stCondLst>
                                        </p:cTn>
                                        <p:tgtEl>
                                          <p:spTgt spid="3">
                                            <p:txEl>
                                              <p:pRg st="6" end="6"/>
                                            </p:txEl>
                                          </p:spTgt>
                                        </p:tgtEl>
                                        <p:attrNameLst>
                                          <p:attrName>r</p:attrName>
                                        </p:attrNameLst>
                                      </p:cBhvr>
                                    </p:animRot>
                                  </p:childTnLst>
                                </p:cTn>
                              </p:par>
                              <p:par>
                                <p:cTn id="11" presetID="1" presetClass="mediacall" presetSubtype="0" fill="hold" nodeType="withEffect">
                                  <p:stCondLst>
                                    <p:cond delay="0"/>
                                  </p:stCondLst>
                                  <p:childTnLst>
                                    <p:cmd type="call" cmd="playFrom(0.0)">
                                      <p:cBhvr>
                                        <p:cTn id="12" dur="97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9AB03C18-998B-C399-A882-9BB5ADF8E00B}"/>
              </a:ext>
            </a:extLst>
          </p:cNvPr>
          <p:cNvSpPr>
            <a:spLocks noGrp="1"/>
          </p:cNvSpPr>
          <p:nvPr>
            <p:ph type="title"/>
          </p:nvPr>
        </p:nvSpPr>
        <p:spPr>
          <a:xfrm>
            <a:off x="2610220" y="226613"/>
            <a:ext cx="6480056" cy="892812"/>
          </a:xfrm>
        </p:spPr>
        <p:txBody>
          <a:bodyPr>
            <a:noAutofit/>
            <a:scene3d>
              <a:camera prst="orthographicFront"/>
              <a:lightRig rig="threePt" dir="t"/>
            </a:scene3d>
            <a:sp3d extrusionH="57150">
              <a:bevelT w="38100" h="38100"/>
            </a:sp3d>
          </a:bodyPr>
          <a:lstStyle/>
          <a:p>
            <a:pPr algn="ctr"/>
            <a:r>
              <a:rPr lang="en-US" altLang="en-US" sz="3600" b="1">
                <a:solidFill>
                  <a:schemeClr val="accent5">
                    <a:lumMod val="75000"/>
                  </a:schemeClr>
                </a:solidFill>
                <a:cs typeface="Times New Roman" panose="02020603050405020304" pitchFamily="18" charset="0"/>
              </a:rPr>
              <a:t>PCS/IHR: Organizational Chart</a:t>
            </a:r>
          </a:p>
        </p:txBody>
      </p:sp>
      <p:grpSp>
        <p:nvGrpSpPr>
          <p:cNvPr id="20" name="Group 19">
            <a:extLst>
              <a:ext uri="{FF2B5EF4-FFF2-40B4-BE49-F238E27FC236}">
                <a16:creationId xmlns:a16="http://schemas.microsoft.com/office/drawing/2014/main" id="{A4FAB2A3-5EE2-46FA-6907-8B12FE18008B}"/>
              </a:ext>
            </a:extLst>
          </p:cNvPr>
          <p:cNvGrpSpPr/>
          <p:nvPr/>
        </p:nvGrpSpPr>
        <p:grpSpPr>
          <a:xfrm>
            <a:off x="2610219" y="1272286"/>
            <a:ext cx="6480056" cy="4696198"/>
            <a:chOff x="2610219" y="1080900"/>
            <a:chExt cx="6480056" cy="4696198"/>
          </a:xfrm>
          <a:solidFill>
            <a:schemeClr val="accent5"/>
          </a:solidFill>
        </p:grpSpPr>
        <p:cxnSp>
          <p:nvCxnSpPr>
            <p:cNvPr id="17" name="Straight Connector 16">
              <a:extLst>
                <a:ext uri="{FF2B5EF4-FFF2-40B4-BE49-F238E27FC236}">
                  <a16:creationId xmlns:a16="http://schemas.microsoft.com/office/drawing/2014/main" id="{56940DBF-90DD-9BD0-BE94-5012C5498DFF}"/>
                </a:ext>
              </a:extLst>
            </p:cNvPr>
            <p:cNvCxnSpPr>
              <a:cxnSpLocks/>
            </p:cNvCxnSpPr>
            <p:nvPr/>
          </p:nvCxnSpPr>
          <p:spPr>
            <a:xfrm>
              <a:off x="5850248" y="1963679"/>
              <a:ext cx="0" cy="1761061"/>
            </a:xfrm>
            <a:prstGeom prst="line">
              <a:avLst/>
            </a:prstGeom>
            <a:grpFill/>
          </p:spPr>
          <p:style>
            <a:lnRef idx="2">
              <a:schemeClr val="dk1"/>
            </a:lnRef>
            <a:fillRef idx="0">
              <a:schemeClr val="dk1"/>
            </a:fillRef>
            <a:effectRef idx="1">
              <a:schemeClr val="dk1"/>
            </a:effectRef>
            <a:fontRef idx="minor">
              <a:schemeClr val="tx1"/>
            </a:fontRef>
          </p:style>
        </p:cxnSp>
        <p:sp>
          <p:nvSpPr>
            <p:cNvPr id="4" name="Freeform: Shape 3">
              <a:extLst>
                <a:ext uri="{FF2B5EF4-FFF2-40B4-BE49-F238E27FC236}">
                  <a16:creationId xmlns:a16="http://schemas.microsoft.com/office/drawing/2014/main" id="{572F562B-159C-BE06-36F8-9DD83A9DD8E3}"/>
                </a:ext>
              </a:extLst>
            </p:cNvPr>
            <p:cNvSpPr/>
            <p:nvPr/>
          </p:nvSpPr>
          <p:spPr>
            <a:xfrm>
              <a:off x="5850248" y="4509303"/>
              <a:ext cx="187490" cy="821388"/>
            </a:xfrm>
            <a:custGeom>
              <a:avLst/>
              <a:gdLst/>
              <a:ahLst/>
              <a:cxnLst/>
              <a:rect l="0" t="0" r="0" b="0"/>
              <a:pathLst>
                <a:path>
                  <a:moveTo>
                    <a:pt x="0" y="0"/>
                  </a:moveTo>
                  <a:lnTo>
                    <a:pt x="0" y="821388"/>
                  </a:lnTo>
                  <a:lnTo>
                    <a:pt x="187490" y="821388"/>
                  </a:lnTo>
                </a:path>
              </a:pathLst>
            </a:custGeom>
            <a:solidFill>
              <a:schemeClr val="bg1"/>
            </a:solidFill>
            <a:scene3d>
              <a:camera prst="orthographicFront">
                <a:rot lat="0" lon="0" rev="0"/>
              </a:camera>
              <a:lightRig rig="contrasting" dir="t">
                <a:rot lat="0" lon="0" rev="1200000"/>
              </a:lightRig>
            </a:scene3d>
            <a:sp3d z="-110000"/>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 name="Freeform: Shape 4">
              <a:extLst>
                <a:ext uri="{FF2B5EF4-FFF2-40B4-BE49-F238E27FC236}">
                  <a16:creationId xmlns:a16="http://schemas.microsoft.com/office/drawing/2014/main" id="{35436F75-AC18-4D74-66DB-4E86CE8EB642}"/>
                </a:ext>
              </a:extLst>
            </p:cNvPr>
            <p:cNvSpPr/>
            <p:nvPr/>
          </p:nvSpPr>
          <p:spPr>
            <a:xfrm>
              <a:off x="5662757" y="4509303"/>
              <a:ext cx="100090" cy="821388"/>
            </a:xfrm>
            <a:custGeom>
              <a:avLst/>
              <a:gdLst/>
              <a:ahLst/>
              <a:cxnLst/>
              <a:rect l="0" t="0" r="0" b="0"/>
              <a:pathLst>
                <a:path>
                  <a:moveTo>
                    <a:pt x="187490" y="0"/>
                  </a:moveTo>
                  <a:lnTo>
                    <a:pt x="187490" y="821388"/>
                  </a:lnTo>
                  <a:lnTo>
                    <a:pt x="0" y="821388"/>
                  </a:lnTo>
                </a:path>
              </a:pathLst>
            </a:custGeom>
            <a:solidFill>
              <a:schemeClr val="bg1"/>
            </a:solidFill>
            <a:scene3d>
              <a:camera prst="orthographicFront">
                <a:rot lat="0" lon="0" rev="0"/>
              </a:camera>
              <a:lightRig rig="contrasting" dir="t">
                <a:rot lat="0" lon="0" rev="1200000"/>
              </a:lightRig>
            </a:scene3d>
            <a:sp3d z="-110000"/>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80745FBB-AC32-07CF-7902-A93F744E9974}"/>
                </a:ext>
              </a:extLst>
            </p:cNvPr>
            <p:cNvSpPr/>
            <p:nvPr/>
          </p:nvSpPr>
          <p:spPr>
            <a:xfrm>
              <a:off x="2610219" y="1080900"/>
              <a:ext cx="6480056" cy="892813"/>
            </a:xfrm>
            <a:custGeom>
              <a:avLst/>
              <a:gdLst>
                <a:gd name="connsiteX0" fmla="*/ 0 w 6480056"/>
                <a:gd name="connsiteY0" fmla="*/ 0 h 892813"/>
                <a:gd name="connsiteX1" fmla="*/ 6480056 w 6480056"/>
                <a:gd name="connsiteY1" fmla="*/ 0 h 892813"/>
                <a:gd name="connsiteX2" fmla="*/ 6480056 w 6480056"/>
                <a:gd name="connsiteY2" fmla="*/ 892813 h 892813"/>
                <a:gd name="connsiteX3" fmla="*/ 0 w 6480056"/>
                <a:gd name="connsiteY3" fmla="*/ 892813 h 892813"/>
                <a:gd name="connsiteX4" fmla="*/ 0 w 6480056"/>
                <a:gd name="connsiteY4" fmla="*/ 0 h 892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056" h="892813">
                  <a:moveTo>
                    <a:pt x="0" y="0"/>
                  </a:moveTo>
                  <a:lnTo>
                    <a:pt x="6480056" y="0"/>
                  </a:lnTo>
                  <a:lnTo>
                    <a:pt x="6480056" y="892813"/>
                  </a:lnTo>
                  <a:lnTo>
                    <a:pt x="0" y="892813"/>
                  </a:lnTo>
                  <a:lnTo>
                    <a:pt x="0" y="0"/>
                  </a:lnTo>
                  <a:close/>
                </a:path>
              </a:pathLst>
            </a:custGeom>
            <a:grp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rPr>
                <a:t>Administrator/CEO/President</a:t>
              </a:r>
            </a:p>
          </p:txBody>
        </p:sp>
        <p:sp>
          <p:nvSpPr>
            <p:cNvPr id="9" name="Freeform: Shape 8">
              <a:extLst>
                <a:ext uri="{FF2B5EF4-FFF2-40B4-BE49-F238E27FC236}">
                  <a16:creationId xmlns:a16="http://schemas.microsoft.com/office/drawing/2014/main" id="{67A039EE-4410-73DD-7D70-DC98BCC4CF30}"/>
                </a:ext>
              </a:extLst>
            </p:cNvPr>
            <p:cNvSpPr/>
            <p:nvPr/>
          </p:nvSpPr>
          <p:spPr>
            <a:xfrm>
              <a:off x="3853560" y="2314554"/>
              <a:ext cx="4061657" cy="892813"/>
            </a:xfrm>
            <a:custGeom>
              <a:avLst/>
              <a:gdLst>
                <a:gd name="connsiteX0" fmla="*/ 0 w 4061657"/>
                <a:gd name="connsiteY0" fmla="*/ 0 h 892813"/>
                <a:gd name="connsiteX1" fmla="*/ 4061657 w 4061657"/>
                <a:gd name="connsiteY1" fmla="*/ 0 h 892813"/>
                <a:gd name="connsiteX2" fmla="*/ 4061657 w 4061657"/>
                <a:gd name="connsiteY2" fmla="*/ 892813 h 892813"/>
                <a:gd name="connsiteX3" fmla="*/ 0 w 4061657"/>
                <a:gd name="connsiteY3" fmla="*/ 892813 h 892813"/>
                <a:gd name="connsiteX4" fmla="*/ 0 w 4061657"/>
                <a:gd name="connsiteY4" fmla="*/ 0 h 892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1657" h="892813">
                  <a:moveTo>
                    <a:pt x="0" y="0"/>
                  </a:moveTo>
                  <a:lnTo>
                    <a:pt x="4061657" y="0"/>
                  </a:lnTo>
                  <a:lnTo>
                    <a:pt x="4061657" y="892813"/>
                  </a:lnTo>
                  <a:lnTo>
                    <a:pt x="0" y="892813"/>
                  </a:lnTo>
                  <a:lnTo>
                    <a:pt x="0" y="0"/>
                  </a:lnTo>
                  <a:close/>
                </a:path>
              </a:pathLst>
            </a:custGeom>
            <a:grp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rPr>
                <a:t>Compliance Officer</a:t>
              </a:r>
            </a:p>
          </p:txBody>
        </p:sp>
        <p:sp>
          <p:nvSpPr>
            <p:cNvPr id="11" name="Freeform: Shape 10">
              <a:extLst>
                <a:ext uri="{FF2B5EF4-FFF2-40B4-BE49-F238E27FC236}">
                  <a16:creationId xmlns:a16="http://schemas.microsoft.com/office/drawing/2014/main" id="{1A2470E5-C6F1-0002-92E7-E7ADD214923C}"/>
                </a:ext>
              </a:extLst>
            </p:cNvPr>
            <p:cNvSpPr/>
            <p:nvPr/>
          </p:nvSpPr>
          <p:spPr>
            <a:xfrm>
              <a:off x="3846748" y="3616490"/>
              <a:ext cx="4006999" cy="892813"/>
            </a:xfrm>
            <a:custGeom>
              <a:avLst/>
              <a:gdLst>
                <a:gd name="connsiteX0" fmla="*/ 0 w 4006999"/>
                <a:gd name="connsiteY0" fmla="*/ 0 h 892813"/>
                <a:gd name="connsiteX1" fmla="*/ 4006999 w 4006999"/>
                <a:gd name="connsiteY1" fmla="*/ 0 h 892813"/>
                <a:gd name="connsiteX2" fmla="*/ 4006999 w 4006999"/>
                <a:gd name="connsiteY2" fmla="*/ 892813 h 892813"/>
                <a:gd name="connsiteX3" fmla="*/ 0 w 4006999"/>
                <a:gd name="connsiteY3" fmla="*/ 892813 h 892813"/>
                <a:gd name="connsiteX4" fmla="*/ 0 w 4006999"/>
                <a:gd name="connsiteY4" fmla="*/ 0 h 892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999" h="892813">
                  <a:moveTo>
                    <a:pt x="0" y="0"/>
                  </a:moveTo>
                  <a:lnTo>
                    <a:pt x="4006999" y="0"/>
                  </a:lnTo>
                  <a:lnTo>
                    <a:pt x="4006999" y="892813"/>
                  </a:lnTo>
                  <a:lnTo>
                    <a:pt x="0" y="892813"/>
                  </a:lnTo>
                  <a:lnTo>
                    <a:pt x="0" y="0"/>
                  </a:lnTo>
                  <a:close/>
                </a:path>
              </a:pathLst>
            </a:custGeom>
            <a:grp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rPr>
                <a:t>Supervisor</a:t>
              </a:r>
            </a:p>
          </p:txBody>
        </p:sp>
        <p:sp>
          <p:nvSpPr>
            <p:cNvPr id="12" name="Freeform: Shape 11">
              <a:extLst>
                <a:ext uri="{FF2B5EF4-FFF2-40B4-BE49-F238E27FC236}">
                  <a16:creationId xmlns:a16="http://schemas.microsoft.com/office/drawing/2014/main" id="{2567DF6C-69A4-C29F-86F4-67A3831FCB7E}"/>
                </a:ext>
              </a:extLst>
            </p:cNvPr>
            <p:cNvSpPr/>
            <p:nvPr/>
          </p:nvSpPr>
          <p:spPr>
            <a:xfrm>
              <a:off x="3311944" y="4884285"/>
              <a:ext cx="2350813" cy="892813"/>
            </a:xfrm>
            <a:custGeom>
              <a:avLst/>
              <a:gdLst>
                <a:gd name="connsiteX0" fmla="*/ 0 w 2350813"/>
                <a:gd name="connsiteY0" fmla="*/ 0 h 892813"/>
                <a:gd name="connsiteX1" fmla="*/ 2350813 w 2350813"/>
                <a:gd name="connsiteY1" fmla="*/ 0 h 892813"/>
                <a:gd name="connsiteX2" fmla="*/ 2350813 w 2350813"/>
                <a:gd name="connsiteY2" fmla="*/ 892813 h 892813"/>
                <a:gd name="connsiteX3" fmla="*/ 0 w 2350813"/>
                <a:gd name="connsiteY3" fmla="*/ 892813 h 892813"/>
                <a:gd name="connsiteX4" fmla="*/ 0 w 2350813"/>
                <a:gd name="connsiteY4" fmla="*/ 0 h 892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813" h="892813">
                  <a:moveTo>
                    <a:pt x="0" y="0"/>
                  </a:moveTo>
                  <a:lnTo>
                    <a:pt x="2350813" y="0"/>
                  </a:lnTo>
                  <a:lnTo>
                    <a:pt x="2350813" y="892813"/>
                  </a:lnTo>
                  <a:lnTo>
                    <a:pt x="0" y="892813"/>
                  </a:lnTo>
                  <a:lnTo>
                    <a:pt x="0" y="0"/>
                  </a:lnTo>
                  <a:close/>
                </a:path>
              </a:pathLst>
            </a:custGeom>
            <a:grp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b="1" kern="1200">
                  <a:solidFill>
                    <a:schemeClr val="bg1"/>
                  </a:solidFill>
                  <a:latin typeface="Aptos Display" panose="02110004020202020204"/>
                </a:rPr>
                <a:t>Direct Care Worker (DCW)</a:t>
              </a:r>
              <a:endParaRPr lang="en-US" sz="2800" kern="1200">
                <a:solidFill>
                  <a:schemeClr val="bg1"/>
                </a:solidFill>
              </a:endParaRPr>
            </a:p>
          </p:txBody>
        </p:sp>
        <p:sp>
          <p:nvSpPr>
            <p:cNvPr id="13" name="Freeform: Shape 12">
              <a:extLst>
                <a:ext uri="{FF2B5EF4-FFF2-40B4-BE49-F238E27FC236}">
                  <a16:creationId xmlns:a16="http://schemas.microsoft.com/office/drawing/2014/main" id="{3DF96B29-3F5E-9B02-3D87-339173242D65}"/>
                </a:ext>
              </a:extLst>
            </p:cNvPr>
            <p:cNvSpPr/>
            <p:nvPr/>
          </p:nvSpPr>
          <p:spPr>
            <a:xfrm>
              <a:off x="6037738" y="4884285"/>
              <a:ext cx="2477896" cy="892813"/>
            </a:xfrm>
            <a:custGeom>
              <a:avLst/>
              <a:gdLst>
                <a:gd name="connsiteX0" fmla="*/ 0 w 2477896"/>
                <a:gd name="connsiteY0" fmla="*/ 0 h 892813"/>
                <a:gd name="connsiteX1" fmla="*/ 2477896 w 2477896"/>
                <a:gd name="connsiteY1" fmla="*/ 0 h 892813"/>
                <a:gd name="connsiteX2" fmla="*/ 2477896 w 2477896"/>
                <a:gd name="connsiteY2" fmla="*/ 892813 h 892813"/>
                <a:gd name="connsiteX3" fmla="*/ 0 w 2477896"/>
                <a:gd name="connsiteY3" fmla="*/ 892813 h 892813"/>
                <a:gd name="connsiteX4" fmla="*/ 0 w 2477896"/>
                <a:gd name="connsiteY4" fmla="*/ 0 h 892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896" h="892813">
                  <a:moveTo>
                    <a:pt x="0" y="0"/>
                  </a:moveTo>
                  <a:lnTo>
                    <a:pt x="2477896" y="0"/>
                  </a:lnTo>
                  <a:lnTo>
                    <a:pt x="2477896" y="892813"/>
                  </a:lnTo>
                  <a:lnTo>
                    <a:pt x="0" y="892813"/>
                  </a:lnTo>
                  <a:lnTo>
                    <a:pt x="0" y="0"/>
                  </a:lnTo>
                  <a:close/>
                </a:path>
              </a:pathLst>
            </a:custGeom>
            <a:grp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b="1" kern="1200">
                  <a:solidFill>
                    <a:schemeClr val="bg1"/>
                  </a:solidFill>
                  <a:latin typeface="+mj-lt"/>
                  <a:ea typeface="Calibri"/>
                  <a:cs typeface="Calibri"/>
                </a:rPr>
                <a:t>Direct Care Worker (DCW)</a:t>
              </a:r>
            </a:p>
          </p:txBody>
        </p:sp>
      </p:grpSp>
      <p:sp>
        <p:nvSpPr>
          <p:cNvPr id="2" name="Slide Number Placeholder 1">
            <a:extLst>
              <a:ext uri="{FF2B5EF4-FFF2-40B4-BE49-F238E27FC236}">
                <a16:creationId xmlns:a16="http://schemas.microsoft.com/office/drawing/2014/main" id="{B440B796-CECD-AA29-1D78-7D87C5898730}"/>
              </a:ext>
            </a:extLst>
          </p:cNvPr>
          <p:cNvSpPr>
            <a:spLocks noGrp="1"/>
          </p:cNvSpPr>
          <p:nvPr>
            <p:ph type="sldNum" sz="quarter" idx="12"/>
          </p:nvPr>
        </p:nvSpPr>
        <p:spPr/>
        <p:txBody>
          <a:bodyPr/>
          <a:lstStyle/>
          <a:p>
            <a:fld id="{3970EB7F-EE7F-4D27-B2C8-13BEAE83BC5E}" type="slidenum">
              <a:rPr lang="en-US" smtClean="0"/>
              <a:t>40</a:t>
            </a:fld>
            <a:endParaRPr lang="en-US"/>
          </a:p>
        </p:txBody>
      </p:sp>
      <p:pic>
        <p:nvPicPr>
          <p:cNvPr id="3" name="Recorded Sound">
            <a:hlinkClick r:id="" action="ppaction://media"/>
            <a:extLst>
              <a:ext uri="{FF2B5EF4-FFF2-40B4-BE49-F238E27FC236}">
                <a16:creationId xmlns:a16="http://schemas.microsoft.com/office/drawing/2014/main" id="{4258CD86-ABDD-3D14-1BD1-84CD277B90E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09829" y="5765284"/>
            <a:ext cx="406400" cy="406400"/>
          </a:xfrm>
          <a:prstGeom prst="rect">
            <a:avLst/>
          </a:prstGeom>
        </p:spPr>
      </p:pic>
      <p:sp>
        <p:nvSpPr>
          <p:cNvPr id="6" name="TextBox 5">
            <a:extLst>
              <a:ext uri="{FF2B5EF4-FFF2-40B4-BE49-F238E27FC236}">
                <a16:creationId xmlns:a16="http://schemas.microsoft.com/office/drawing/2014/main" id="{CB0C11A9-421E-3313-97DE-574EE9A0C005}"/>
              </a:ext>
            </a:extLst>
          </p:cNvPr>
          <p:cNvSpPr txBox="1"/>
          <p:nvPr/>
        </p:nvSpPr>
        <p:spPr>
          <a:xfrm>
            <a:off x="2854523" y="6379493"/>
            <a:ext cx="5991448" cy="369332"/>
          </a:xfrm>
          <a:prstGeom prst="rect">
            <a:avLst/>
          </a:prstGeom>
          <a:ln w="28575"/>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b="1">
                <a:solidFill>
                  <a:schemeClr val="accent5">
                    <a:lumMod val="75000"/>
                  </a:schemeClr>
                </a:solidFill>
                <a:hlinkClick r:id="rId7">
                  <a:extLst>
                    <a:ext uri="{A12FA001-AC4F-418D-AE19-62706E023703}">
                      <ahyp:hlinkClr xmlns:ahyp="http://schemas.microsoft.com/office/drawing/2018/hyperlinkcolor" val="tx"/>
                    </a:ext>
                  </a:extLst>
                </a:hlinkClick>
              </a:rPr>
              <a:t>Link: PCS-IHR-Organizational-Chart-Templete-Form.pdf</a:t>
            </a:r>
            <a:endParaRPr lang="en-US" b="1">
              <a:solidFill>
                <a:schemeClr val="accent5">
                  <a:lumMod val="75000"/>
                </a:schemeClr>
              </a:solidFill>
            </a:endParaRPr>
          </a:p>
        </p:txBody>
      </p:sp>
    </p:spTree>
    <p:custDataLst>
      <p:tags r:id="rId1"/>
    </p:custDataLst>
    <p:extLst>
      <p:ext uri="{BB962C8B-B14F-4D97-AF65-F5344CB8AC3E}">
        <p14:creationId xmlns:p14="http://schemas.microsoft.com/office/powerpoint/2010/main" val="51998292"/>
      </p:ext>
    </p:extLst>
  </p:cSld>
  <p:clrMapOvr>
    <a:masterClrMapping/>
  </p:clrMapOvr>
  <mc:AlternateContent xmlns:mc="http://schemas.openxmlformats.org/markup-compatibility/2006" xmlns:p14="http://schemas.microsoft.com/office/powerpoint/2010/main">
    <mc:Choice Requires="p14">
      <p:transition spd="slow" p14:dur="1500" advTm="18000">
        <p:push dir="u"/>
      </p:transition>
    </mc:Choice>
    <mc:Fallback xmlns="">
      <p:transition spd="slow" advTm="18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9AB03C18-998B-C399-A882-9BB5ADF8E00B}"/>
              </a:ext>
            </a:extLst>
          </p:cNvPr>
          <p:cNvSpPr>
            <a:spLocks noGrp="1"/>
          </p:cNvSpPr>
          <p:nvPr>
            <p:ph type="title"/>
          </p:nvPr>
        </p:nvSpPr>
        <p:spPr>
          <a:xfrm>
            <a:off x="372141" y="240577"/>
            <a:ext cx="6427381" cy="822680"/>
          </a:xfrm>
        </p:spPr>
        <p:txBody>
          <a:bodyPr>
            <a:noAutofit/>
            <a:scene3d>
              <a:camera prst="orthographicFront"/>
              <a:lightRig rig="threePt" dir="t"/>
            </a:scene3d>
            <a:sp3d extrusionH="57150">
              <a:bevelT w="38100" h="38100"/>
            </a:sp3d>
          </a:bodyPr>
          <a:lstStyle/>
          <a:p>
            <a:r>
              <a:rPr lang="en-US" altLang="en-US" sz="3600" b="1">
                <a:solidFill>
                  <a:schemeClr val="accent5">
                    <a:lumMod val="75000"/>
                  </a:schemeClr>
                </a:solidFill>
                <a:cs typeface="Times New Roman" panose="02020603050405020304" pitchFamily="18" charset="0"/>
              </a:rPr>
              <a:t>PCS/IHR: Staffing Requirements</a:t>
            </a:r>
          </a:p>
        </p:txBody>
      </p:sp>
      <p:sp>
        <p:nvSpPr>
          <p:cNvPr id="26627" name="Content Placeholder 2">
            <a:extLst>
              <a:ext uri="{FF2B5EF4-FFF2-40B4-BE49-F238E27FC236}">
                <a16:creationId xmlns:a16="http://schemas.microsoft.com/office/drawing/2014/main" id="{37B4428D-A127-C0EB-C0B3-640D989ECC76}"/>
              </a:ext>
            </a:extLst>
          </p:cNvPr>
          <p:cNvSpPr>
            <a:spLocks noGrp="1"/>
          </p:cNvSpPr>
          <p:nvPr>
            <p:ph idx="1"/>
          </p:nvPr>
        </p:nvSpPr>
        <p:spPr>
          <a:xfrm>
            <a:off x="372141" y="1347568"/>
            <a:ext cx="6539022" cy="4447175"/>
          </a:xfrm>
        </p:spPr>
        <p:txBody>
          <a:bodyPr>
            <a:normAutofit fontScale="92500" lnSpcReduction="10000"/>
          </a:bodyPr>
          <a:lstStyle/>
          <a:p>
            <a:pPr marL="0" indent="0">
              <a:buNone/>
              <a:defRPr/>
            </a:pPr>
            <a:r>
              <a:rPr lang="en-US" altLang="en-US">
                <a:solidFill>
                  <a:schemeClr val="accent5">
                    <a:lumMod val="75000"/>
                  </a:schemeClr>
                </a:solidFill>
                <a:cs typeface="Times New Roman" pitchFamily="18" charset="0"/>
              </a:rPr>
              <a:t>As a provider of direct care services, you will be required to ensure</a:t>
            </a:r>
            <a:r>
              <a:rPr lang="en-US">
                <a:solidFill>
                  <a:schemeClr val="accent5">
                    <a:lumMod val="75000"/>
                  </a:schemeClr>
                </a:solidFill>
                <a:ea typeface="Times New Roman"/>
                <a:cs typeface="Times New Roman" pitchFamily="18" charset="0"/>
              </a:rPr>
              <a:t> the agency has an adequate number of full-time and part-time staff to cover the serviced counties.</a:t>
            </a:r>
            <a:r>
              <a:rPr lang="en-US" altLang="en-US">
                <a:solidFill>
                  <a:schemeClr val="accent5">
                    <a:lumMod val="75000"/>
                  </a:schemeClr>
                </a:solidFill>
                <a:cs typeface="Times New Roman" pitchFamily="18" charset="0"/>
              </a:rPr>
              <a:t> All workers must s</a:t>
            </a:r>
            <a:r>
              <a:rPr lang="en-US" altLang="en-US">
                <a:solidFill>
                  <a:schemeClr val="accent5">
                    <a:lumMod val="75000"/>
                  </a:schemeClr>
                </a:solidFill>
                <a:ea typeface="Calibri" pitchFamily="34" charset="0"/>
                <a:cs typeface="Times New Roman" pitchFamily="18" charset="0"/>
              </a:rPr>
              <a:t>uccessfully complete a curriculum training course covering topics as defined by DOM and pass a scored examination upon hire prior to rendering services, and annually thereafter.  All new hire training must include a hands-on skills assessment to ensure the trainee’s ability to provide the necessary care safely and appropriately.</a:t>
            </a:r>
            <a:r>
              <a:rPr lang="en-US">
                <a:solidFill>
                  <a:schemeClr val="accent5">
                    <a:lumMod val="75000"/>
                  </a:schemeClr>
                </a:solidFill>
                <a:ea typeface="Times New Roman"/>
                <a:cs typeface="Times New Roman" pitchFamily="18" charset="0"/>
              </a:rPr>
              <a:t> </a:t>
            </a:r>
            <a:endParaRPr lang="en-US" altLang="en-US">
              <a:solidFill>
                <a:schemeClr val="accent5">
                  <a:lumMod val="75000"/>
                </a:schemeClr>
              </a:solidFill>
              <a:ea typeface="Calibri" pitchFamily="34" charset="0"/>
              <a:cs typeface="Times New Roman" pitchFamily="18" charset="0"/>
            </a:endParaRPr>
          </a:p>
        </p:txBody>
      </p:sp>
      <p:pic>
        <p:nvPicPr>
          <p:cNvPr id="3" name="Picture 2">
            <a:extLst>
              <a:ext uri="{FF2B5EF4-FFF2-40B4-BE49-F238E27FC236}">
                <a16:creationId xmlns:a16="http://schemas.microsoft.com/office/drawing/2014/main" id="{E7F78E51-8784-C076-BE73-501EFEA26A77}"/>
              </a:ext>
            </a:extLst>
          </p:cNvPr>
          <p:cNvPicPr>
            <a:picLocks noChangeAspect="1"/>
          </p:cNvPicPr>
          <p:nvPr/>
        </p:nvPicPr>
        <p:blipFill>
          <a:blip r:embed="rId6"/>
          <a:stretch>
            <a:fillRect/>
          </a:stretch>
        </p:blipFill>
        <p:spPr>
          <a:xfrm>
            <a:off x="6911164" y="1778357"/>
            <a:ext cx="5006494" cy="2823568"/>
          </a:xfrm>
          <a:prstGeom prst="rect">
            <a:avLst/>
          </a:prstGeom>
          <a:effectLst>
            <a:softEdge rad="127000"/>
          </a:effectLst>
        </p:spPr>
      </p:pic>
      <p:sp>
        <p:nvSpPr>
          <p:cNvPr id="4" name="Slide Number Placeholder 3">
            <a:extLst>
              <a:ext uri="{FF2B5EF4-FFF2-40B4-BE49-F238E27FC236}">
                <a16:creationId xmlns:a16="http://schemas.microsoft.com/office/drawing/2014/main" id="{180EB531-0300-D71A-20DF-6DE99A252E99}"/>
              </a:ext>
            </a:extLst>
          </p:cNvPr>
          <p:cNvSpPr>
            <a:spLocks noGrp="1"/>
          </p:cNvSpPr>
          <p:nvPr>
            <p:ph type="sldNum" sz="quarter" idx="12"/>
          </p:nvPr>
        </p:nvSpPr>
        <p:spPr/>
        <p:txBody>
          <a:bodyPr/>
          <a:lstStyle/>
          <a:p>
            <a:fld id="{3970EB7F-EE7F-4D27-B2C8-13BEAE83BC5E}" type="slidenum">
              <a:rPr lang="en-US" smtClean="0"/>
              <a:t>41</a:t>
            </a:fld>
            <a:endParaRPr lang="en-US"/>
          </a:p>
        </p:txBody>
      </p:sp>
      <p:pic>
        <p:nvPicPr>
          <p:cNvPr id="2" name="Recorded Sound">
            <a:hlinkClick r:id="" action="ppaction://media"/>
            <a:extLst>
              <a:ext uri="{FF2B5EF4-FFF2-40B4-BE49-F238E27FC236}">
                <a16:creationId xmlns:a16="http://schemas.microsoft.com/office/drawing/2014/main" id="{E3AF1729-96B7-1B4F-1BA8-2F34F7F2115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53800" y="5794743"/>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41000">
        <p:push dir="u"/>
      </p:transition>
    </mc:Choice>
    <mc:Fallback xmlns="">
      <p:transition spd="slow" advTm="41000">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9526"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26627">
                                            <p:txEl>
                                              <p:pRg st="0" end="0"/>
                                            </p:txEl>
                                          </p:spTgt>
                                        </p:tgtEl>
                                        <p:attrNameLst>
                                          <p:attrName>style.visibility</p:attrName>
                                        </p:attrNameLst>
                                      </p:cBhvr>
                                      <p:to>
                                        <p:strVal val="visible"/>
                                      </p:to>
                                    </p:set>
                                    <p:anim calcmode="lin" valueType="num">
                                      <p:cBhvr additive="base">
                                        <p:cTn id="9"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26627">
                                            <p:txEl>
                                              <p:pRg st="0" end="0"/>
                                            </p:txEl>
                                          </p:spTgt>
                                        </p:tgtEl>
                                        <p:attrNameLst>
                                          <p:attrName>ppt_y</p:attrName>
                                        </p:attrNameLst>
                                      </p:cBhvr>
                                      <p:tavLst>
                                        <p:tav tm="0">
                                          <p:val>
                                            <p:strVal val="1+#ppt_h/2"/>
                                          </p:val>
                                        </p:tav>
                                        <p:tav tm="100000">
                                          <p:val>
                                            <p:strVal val="#ppt_y"/>
                                          </p:val>
                                        </p:tav>
                                      </p:tavLst>
                                    </p:anim>
                                  </p:childTnLst>
                                </p:cTn>
                              </p:par>
                              <p:par>
                                <p:cTn id="11" presetID="53"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Effect transition="in" filter="fade">
                                      <p:cBhvr>
                                        <p:cTn id="1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2662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31EE4554-F49F-CC27-4600-CDF4F88B2D78}"/>
              </a:ext>
            </a:extLst>
          </p:cNvPr>
          <p:cNvSpPr>
            <a:spLocks noGrp="1"/>
          </p:cNvSpPr>
          <p:nvPr>
            <p:ph type="title"/>
          </p:nvPr>
        </p:nvSpPr>
        <p:spPr>
          <a:xfrm>
            <a:off x="1446029" y="241910"/>
            <a:ext cx="9548037" cy="808038"/>
          </a:xfrm>
        </p:spPr>
        <p:txBody>
          <a:bodyPr>
            <a:noAutofit/>
            <a:scene3d>
              <a:camera prst="orthographicFront"/>
              <a:lightRig rig="threePt" dir="t"/>
            </a:scene3d>
            <a:sp3d extrusionH="57150">
              <a:bevelT w="38100" h="38100"/>
            </a:sp3d>
          </a:bodyPr>
          <a:lstStyle/>
          <a:p>
            <a:pPr algn="ctr"/>
            <a:r>
              <a:rPr lang="en-US" altLang="en-US" sz="3600" b="1">
                <a:solidFill>
                  <a:schemeClr val="accent5">
                    <a:lumMod val="75000"/>
                  </a:schemeClr>
                </a:solidFill>
                <a:cs typeface="Times New Roman" panose="02020603050405020304" pitchFamily="18" charset="0"/>
              </a:rPr>
              <a:t>PCS/IHR: Staffing Requirements </a:t>
            </a:r>
            <a:br>
              <a:rPr lang="en-US" altLang="en-US" sz="3600" b="1">
                <a:solidFill>
                  <a:schemeClr val="accent5">
                    <a:lumMod val="75000"/>
                  </a:schemeClr>
                </a:solidFill>
                <a:cs typeface="Times New Roman" panose="02020603050405020304" pitchFamily="18" charset="0"/>
              </a:rPr>
            </a:br>
            <a:r>
              <a:rPr lang="en-US" altLang="en-US" sz="3600" b="1">
                <a:solidFill>
                  <a:schemeClr val="accent5">
                    <a:lumMod val="75000"/>
                  </a:schemeClr>
                </a:solidFill>
                <a:cs typeface="Times New Roman" panose="02020603050405020304" pitchFamily="18" charset="0"/>
              </a:rPr>
              <a:t>Director/Compliance Officer</a:t>
            </a:r>
          </a:p>
        </p:txBody>
      </p:sp>
      <p:sp>
        <p:nvSpPr>
          <p:cNvPr id="3" name="Content Placeholder 2">
            <a:extLst>
              <a:ext uri="{FF2B5EF4-FFF2-40B4-BE49-F238E27FC236}">
                <a16:creationId xmlns:a16="http://schemas.microsoft.com/office/drawing/2014/main" id="{2A93B256-5C9C-0EBB-19CA-3337B7B6566A}"/>
              </a:ext>
            </a:extLst>
          </p:cNvPr>
          <p:cNvSpPr>
            <a:spLocks noGrp="1"/>
          </p:cNvSpPr>
          <p:nvPr>
            <p:ph idx="1"/>
          </p:nvPr>
        </p:nvSpPr>
        <p:spPr>
          <a:xfrm>
            <a:off x="241891" y="1282090"/>
            <a:ext cx="11708218" cy="5334000"/>
          </a:xfrm>
        </p:spPr>
        <p:txBody>
          <a:bodyPr/>
          <a:lstStyle/>
          <a:p>
            <a:pPr marL="0" indent="0">
              <a:buNone/>
              <a:defRPr/>
            </a:pPr>
            <a:r>
              <a:rPr lang="en-US" sz="1600">
                <a:solidFill>
                  <a:schemeClr val="accent5">
                    <a:lumMod val="75000"/>
                  </a:schemeClr>
                </a:solidFill>
                <a:cs typeface="Times New Roman" pitchFamily="18" charset="0"/>
              </a:rPr>
              <a:t>There must be a Director/Compliance Officer, with the following qualifications, responsible for ensuring overall program compliance. </a:t>
            </a:r>
          </a:p>
          <a:p>
            <a:pPr marL="631825" indent="-285750">
              <a:buFont typeface="Wingdings" panose="05000000000000000000" pitchFamily="2" charset="2"/>
              <a:buChar char="§"/>
              <a:defRPr/>
            </a:pPr>
            <a:r>
              <a:rPr lang="en-US" sz="1600">
                <a:solidFill>
                  <a:schemeClr val="accent5">
                    <a:lumMod val="75000"/>
                  </a:schemeClr>
                </a:solidFill>
                <a:cs typeface="Times New Roman" pitchFamily="18" charset="0"/>
              </a:rPr>
              <a:t>At least two (2) years supervisory experience in programs dealing with elderly and disabled individuals and meet one (1) of the following requirements:</a:t>
            </a:r>
          </a:p>
          <a:p>
            <a:pPr marL="1089025" lvl="1" indent="-285750">
              <a:buFont typeface="Wingdings" panose="05000000000000000000" pitchFamily="2" charset="2"/>
              <a:buChar char="§"/>
              <a:defRPr/>
            </a:pPr>
            <a:r>
              <a:rPr lang="en-US" sz="1600">
                <a:solidFill>
                  <a:schemeClr val="accent5">
                    <a:lumMod val="75000"/>
                  </a:schemeClr>
                </a:solidFill>
                <a:cs typeface="Times New Roman" pitchFamily="18" charset="0"/>
              </a:rPr>
              <a:t>A Bachelor's Degree in social work, home economics, or a related profession, with two (2) years of direct experience working with aged and disabled persons, </a:t>
            </a:r>
          </a:p>
          <a:p>
            <a:pPr marL="1089025" lvl="1" indent="-285750">
              <a:buFont typeface="Wingdings" panose="05000000000000000000" pitchFamily="2" charset="2"/>
              <a:buChar char="§"/>
              <a:defRPr/>
            </a:pPr>
            <a:r>
              <a:rPr lang="en-US" sz="1600">
                <a:solidFill>
                  <a:schemeClr val="accent5">
                    <a:lumMod val="75000"/>
                  </a:schemeClr>
                </a:solidFill>
                <a:cs typeface="Times New Roman" pitchFamily="18" charset="0"/>
              </a:rPr>
              <a:t>A Licensed Registered Nurse (R.N.) or Licensed Practical Nurse (L.P.N.), with two (2) years of direct experience working with aged and disabled participants, or</a:t>
            </a:r>
          </a:p>
          <a:p>
            <a:pPr marL="1089025" lvl="1" indent="-285750">
              <a:buFont typeface="Wingdings" panose="05000000000000000000" pitchFamily="2" charset="2"/>
              <a:buChar char="§"/>
              <a:defRPr/>
            </a:pPr>
            <a:r>
              <a:rPr lang="en-US" sz="1600">
                <a:solidFill>
                  <a:schemeClr val="accent5">
                    <a:lumMod val="75000"/>
                  </a:schemeClr>
                </a:solidFill>
                <a:cs typeface="Times New Roman" pitchFamily="18" charset="0"/>
              </a:rPr>
              <a:t>Be a high school graduate with diploma or have a General Educational Development (GED) certificate, and four (4) years of direct experience working with aged and disabled persons.</a:t>
            </a:r>
          </a:p>
          <a:p>
            <a:pPr marL="0" indent="0">
              <a:buNone/>
              <a:defRPr/>
            </a:pPr>
            <a:r>
              <a:rPr lang="en-US" sz="1600">
                <a:solidFill>
                  <a:schemeClr val="accent5">
                    <a:lumMod val="75000"/>
                  </a:schemeClr>
                </a:solidFill>
                <a:cs typeface="Times New Roman" pitchFamily="18" charset="0"/>
              </a:rPr>
              <a:t>Responsibilities for the Compliance Officer include but are not limited to:</a:t>
            </a:r>
          </a:p>
          <a:p>
            <a:pPr marL="631825" indent="-285750">
              <a:buFont typeface="Wingdings" panose="05000000000000000000" pitchFamily="2" charset="2"/>
              <a:buChar char="§"/>
              <a:defRPr/>
            </a:pPr>
            <a:r>
              <a:rPr lang="en-US" sz="1600">
                <a:solidFill>
                  <a:schemeClr val="accent5">
                    <a:lumMod val="75000"/>
                  </a:schemeClr>
                </a:solidFill>
                <a:cs typeface="Times New Roman" pitchFamily="18" charset="0"/>
              </a:rPr>
              <a:t>Ensuring continuing compliance with administrative code, provider agreement, all state and federal laws, quality assurance standards, and the waiver.</a:t>
            </a:r>
          </a:p>
          <a:p>
            <a:pPr marL="631825" indent="-285750">
              <a:buFont typeface="Wingdings" panose="05000000000000000000" pitchFamily="2" charset="2"/>
              <a:buChar char="§"/>
              <a:defRPr/>
            </a:pPr>
            <a:r>
              <a:rPr lang="en-US" sz="1600">
                <a:solidFill>
                  <a:schemeClr val="accent5">
                    <a:lumMod val="75000"/>
                  </a:schemeClr>
                </a:solidFill>
                <a:cs typeface="Times New Roman" pitchFamily="18" charset="0"/>
              </a:rPr>
              <a:t>Ensuring all mandatory training and certifications are completed timely.</a:t>
            </a:r>
          </a:p>
          <a:p>
            <a:pPr marL="631825" indent="-285750">
              <a:buFont typeface="Wingdings" panose="05000000000000000000" pitchFamily="2" charset="2"/>
              <a:buChar char="§"/>
              <a:defRPr/>
            </a:pPr>
            <a:r>
              <a:rPr lang="en-US" sz="1600">
                <a:solidFill>
                  <a:schemeClr val="accent5">
                    <a:lumMod val="75000"/>
                  </a:schemeClr>
                </a:solidFill>
                <a:cs typeface="Times New Roman" pitchFamily="18" charset="0"/>
              </a:rPr>
              <a:t>Ensuring all background checks are completed timely and maintained appropriately.</a:t>
            </a:r>
          </a:p>
          <a:p>
            <a:pPr marL="631825" indent="-285750">
              <a:buFont typeface="Wingdings" panose="05000000000000000000" pitchFamily="2" charset="2"/>
              <a:buChar char="§"/>
              <a:defRPr/>
            </a:pPr>
            <a:r>
              <a:rPr lang="en-US" sz="1600">
                <a:solidFill>
                  <a:schemeClr val="accent5">
                    <a:lumMod val="75000"/>
                  </a:schemeClr>
                </a:solidFill>
                <a:cs typeface="Times New Roman" pitchFamily="18" charset="0"/>
              </a:rPr>
              <a:t>Ensuring all OIG and Nursing Exclusion checks are completed timely and maintained appropriately.</a:t>
            </a:r>
          </a:p>
          <a:p>
            <a:pPr marL="631825" indent="-285750">
              <a:buFont typeface="Wingdings" panose="05000000000000000000" pitchFamily="2" charset="2"/>
              <a:buChar char="§"/>
              <a:defRPr/>
            </a:pPr>
            <a:r>
              <a:rPr lang="en-US" sz="1600">
                <a:solidFill>
                  <a:schemeClr val="accent5">
                    <a:lumMod val="75000"/>
                  </a:schemeClr>
                </a:solidFill>
                <a:cs typeface="Times New Roman" pitchFamily="18" charset="0"/>
              </a:rPr>
              <a:t>Ensuring all Corrective Action Plans are implemented appropriately if necessary.</a:t>
            </a:r>
          </a:p>
          <a:p>
            <a:pPr marL="631825" indent="-285750">
              <a:buFont typeface="Wingdings" panose="05000000000000000000" pitchFamily="2" charset="2"/>
              <a:buChar char="§"/>
              <a:defRPr/>
            </a:pPr>
            <a:r>
              <a:rPr lang="en-US" sz="1600">
                <a:solidFill>
                  <a:schemeClr val="accent5">
                    <a:lumMod val="75000"/>
                  </a:schemeClr>
                </a:solidFill>
                <a:cs typeface="Times New Roman" pitchFamily="18" charset="0"/>
              </a:rPr>
              <a:t>Ensuring immediate access to all participant and employee records as required for audit purposes.</a:t>
            </a:r>
            <a:endParaRPr lang="en-US" altLang="en-US" sz="1600">
              <a:solidFill>
                <a:schemeClr val="accent5">
                  <a:lumMod val="75000"/>
                </a:schemeClr>
              </a:solidFill>
              <a:ea typeface="Calibri" pitchFamily="34" charset="0"/>
              <a:cs typeface="Times New Roman" pitchFamily="18" charset="0"/>
            </a:endParaRPr>
          </a:p>
          <a:p>
            <a:pPr>
              <a:buFont typeface="Arial" charset="0"/>
              <a:buChar char="•"/>
              <a:defRPr/>
            </a:pPr>
            <a:endParaRPr lang="en-US">
              <a:solidFill>
                <a:schemeClr val="accent5">
                  <a:lumMod val="75000"/>
                </a:schemeClr>
              </a:solidFill>
              <a:cs typeface="Times New Roman" pitchFamily="18" charset="0"/>
            </a:endParaRPr>
          </a:p>
        </p:txBody>
      </p:sp>
      <p:sp>
        <p:nvSpPr>
          <p:cNvPr id="2" name="Slide Number Placeholder 1">
            <a:extLst>
              <a:ext uri="{FF2B5EF4-FFF2-40B4-BE49-F238E27FC236}">
                <a16:creationId xmlns:a16="http://schemas.microsoft.com/office/drawing/2014/main" id="{F6EEADE6-D986-0F07-7451-61C7873AE6A5}"/>
              </a:ext>
            </a:extLst>
          </p:cNvPr>
          <p:cNvSpPr>
            <a:spLocks noGrp="1"/>
          </p:cNvSpPr>
          <p:nvPr>
            <p:ph type="sldNum" sz="quarter" idx="12"/>
          </p:nvPr>
        </p:nvSpPr>
        <p:spPr/>
        <p:txBody>
          <a:bodyPr/>
          <a:lstStyle/>
          <a:p>
            <a:fld id="{3970EB7F-EE7F-4D27-B2C8-13BEAE83BC5E}" type="slidenum">
              <a:rPr lang="en-US" smtClean="0"/>
              <a:t>42</a:t>
            </a:fld>
            <a:endParaRPr lang="en-US"/>
          </a:p>
        </p:txBody>
      </p:sp>
      <p:pic>
        <p:nvPicPr>
          <p:cNvPr id="4" name="Recorded Sound">
            <a:hlinkClick r:id="" action="ppaction://media"/>
            <a:extLst>
              <a:ext uri="{FF2B5EF4-FFF2-40B4-BE49-F238E27FC236}">
                <a16:creationId xmlns:a16="http://schemas.microsoft.com/office/drawing/2014/main" id="{AD54FD5A-083B-9E4D-DDA4-6AF21334F5C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32823" y="594995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41000">
        <p:push dir="u"/>
      </p:transition>
    </mc:Choice>
    <mc:Fallback xmlns="">
      <p:transition spd="slow" advTm="41000">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9860" fill="hold"/>
                                        <p:tgtEl>
                                          <p:spTgt spid="4"/>
                                        </p:tgtEl>
                                      </p:cBhvr>
                                    </p:cmd>
                                  </p:childTnLst>
                                </p:cTn>
                              </p:par>
                              <p:par>
                                <p:cTn id="7" presetID="16" presetClass="entr" presetSubtype="21"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barn(inVertical)">
                                      <p:cBhvr>
                                        <p:cTn id="9" dur="500"/>
                                        <p:tgtEl>
                                          <p:spTgt spid="3">
                                            <p:txEl>
                                              <p:pRg st="0" end="0"/>
                                            </p:txEl>
                                          </p:spTgt>
                                        </p:tgtEl>
                                      </p:cBhvr>
                                    </p:animEffect>
                                  </p:childTnLst>
                                </p:cTn>
                              </p:par>
                              <p:par>
                                <p:cTn id="10" presetID="16" presetClass="entr" presetSubtype="21"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arn(inVertical)">
                                      <p:cBhvr>
                                        <p:cTn id="24" dur="500"/>
                                        <p:tgtEl>
                                          <p:spTgt spid="3">
                                            <p:txEl>
                                              <p:pRg st="5" end="5"/>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arn(inVertical)">
                                      <p:cBhvr>
                                        <p:cTn id="27" dur="500"/>
                                        <p:tgtEl>
                                          <p:spTgt spid="3">
                                            <p:txEl>
                                              <p:pRg st="6" end="6"/>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barn(inVertical)">
                                      <p:cBhvr>
                                        <p:cTn id="30" dur="500"/>
                                        <p:tgtEl>
                                          <p:spTgt spid="3">
                                            <p:txEl>
                                              <p:pRg st="7" end="7"/>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barn(inVertical)">
                                      <p:cBhvr>
                                        <p:cTn id="33" dur="500"/>
                                        <p:tgtEl>
                                          <p:spTgt spid="3">
                                            <p:txEl>
                                              <p:pRg st="8" end="8"/>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barn(inVertical)">
                                      <p:cBhvr>
                                        <p:cTn id="36" dur="500"/>
                                        <p:tgtEl>
                                          <p:spTgt spid="3">
                                            <p:txEl>
                                              <p:pRg st="9" end="9"/>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barn(inVertical)">
                                      <p:cBhvr>
                                        <p:cTn id="39" dur="500"/>
                                        <p:tgtEl>
                                          <p:spTgt spid="3">
                                            <p:txEl>
                                              <p:pRg st="10" end="10"/>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barn(inVertical)">
                                      <p:cBhvr>
                                        <p:cTn id="4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3F8CED61-EEC8-D75F-8FF5-90FD5F25E6E5}"/>
              </a:ext>
            </a:extLst>
          </p:cNvPr>
          <p:cNvSpPr>
            <a:spLocks noGrp="1"/>
          </p:cNvSpPr>
          <p:nvPr>
            <p:ph type="title"/>
          </p:nvPr>
        </p:nvSpPr>
        <p:spPr>
          <a:xfrm>
            <a:off x="964019" y="153908"/>
            <a:ext cx="10111562" cy="902416"/>
          </a:xfrm>
        </p:spPr>
        <p:txBody>
          <a:bodyPr>
            <a:noAutofit/>
            <a:scene3d>
              <a:camera prst="orthographicFront"/>
              <a:lightRig rig="threePt" dir="t"/>
            </a:scene3d>
            <a:sp3d extrusionH="57150">
              <a:bevelT w="38100" h="38100"/>
            </a:sp3d>
          </a:bodyPr>
          <a:lstStyle/>
          <a:p>
            <a:pPr algn="ctr"/>
            <a:r>
              <a:rPr lang="en-US" altLang="en-US" sz="3600" b="1">
                <a:solidFill>
                  <a:schemeClr val="accent5">
                    <a:lumMod val="75000"/>
                  </a:schemeClr>
                </a:solidFill>
                <a:cs typeface="Times New Roman" panose="02020603050405020304" pitchFamily="18" charset="0"/>
              </a:rPr>
              <a:t>PCS/IHR: Staffing Requirements</a:t>
            </a:r>
            <a:br>
              <a:rPr lang="en-US" altLang="en-US" sz="3600" b="1">
                <a:solidFill>
                  <a:schemeClr val="accent5">
                    <a:lumMod val="75000"/>
                  </a:schemeClr>
                </a:solidFill>
                <a:cs typeface="Times New Roman" panose="02020603050405020304" pitchFamily="18" charset="0"/>
              </a:rPr>
            </a:br>
            <a:r>
              <a:rPr lang="en-US" altLang="en-US" sz="3600" b="1">
                <a:solidFill>
                  <a:schemeClr val="accent5">
                    <a:lumMod val="75000"/>
                  </a:schemeClr>
                </a:solidFill>
                <a:cs typeface="Times New Roman" panose="02020603050405020304" pitchFamily="18" charset="0"/>
              </a:rPr>
              <a:t>DCW Supervisor</a:t>
            </a:r>
          </a:p>
        </p:txBody>
      </p:sp>
      <p:sp>
        <p:nvSpPr>
          <p:cNvPr id="3" name="Content Placeholder 2">
            <a:extLst>
              <a:ext uri="{FF2B5EF4-FFF2-40B4-BE49-F238E27FC236}">
                <a16:creationId xmlns:a16="http://schemas.microsoft.com/office/drawing/2014/main" id="{D34617D8-4DE0-8557-0D7E-9D900A823727}"/>
              </a:ext>
            </a:extLst>
          </p:cNvPr>
          <p:cNvSpPr>
            <a:spLocks noGrp="1"/>
          </p:cNvSpPr>
          <p:nvPr>
            <p:ph idx="1"/>
          </p:nvPr>
        </p:nvSpPr>
        <p:spPr>
          <a:xfrm>
            <a:off x="306572" y="1178442"/>
            <a:ext cx="11578856" cy="5222358"/>
          </a:xfrm>
        </p:spPr>
        <p:txBody>
          <a:bodyPr/>
          <a:lstStyle/>
          <a:p>
            <a:pPr marL="0" indent="0">
              <a:buNone/>
              <a:defRPr/>
            </a:pPr>
            <a:endParaRPr lang="en-US" sz="1600">
              <a:solidFill>
                <a:schemeClr val="accent5">
                  <a:lumMod val="75000"/>
                </a:schemeClr>
              </a:solidFill>
              <a:cs typeface="Times New Roman" pitchFamily="18" charset="0"/>
            </a:endParaRPr>
          </a:p>
          <a:p>
            <a:pPr marL="0" indent="0">
              <a:buNone/>
              <a:defRPr/>
            </a:pPr>
            <a:r>
              <a:rPr lang="en-US" sz="2000">
                <a:solidFill>
                  <a:schemeClr val="accent5">
                    <a:lumMod val="75000"/>
                  </a:schemeClr>
                </a:solidFill>
                <a:cs typeface="Times New Roman" pitchFamily="18" charset="0"/>
              </a:rPr>
              <a:t>There must be sufficient DCW Supervisors employed to meet staffing ratios.  The DCW Supervisor must have the following qualifications: </a:t>
            </a:r>
          </a:p>
          <a:p>
            <a:pPr marL="688975" indent="-342900">
              <a:buFont typeface="Wingdings" panose="05000000000000000000" pitchFamily="2" charset="2"/>
              <a:buChar char="§"/>
              <a:defRPr/>
            </a:pPr>
            <a:r>
              <a:rPr lang="en-US" sz="2000">
                <a:solidFill>
                  <a:schemeClr val="accent5">
                    <a:lumMod val="75000"/>
                  </a:schemeClr>
                </a:solidFill>
                <a:cs typeface="Times New Roman" pitchFamily="18" charset="0"/>
              </a:rPr>
              <a:t>At least two (2) years supervisory experience in programs dealing with elderly and disabled individuals and meet one (1) of the following requirements:</a:t>
            </a:r>
          </a:p>
          <a:p>
            <a:pPr marL="1146175" lvl="1" indent="-342900">
              <a:buFont typeface="Wingdings" panose="05000000000000000000" pitchFamily="2" charset="2"/>
              <a:buChar char="§"/>
              <a:defRPr/>
            </a:pPr>
            <a:r>
              <a:rPr lang="en-US" sz="2000">
                <a:solidFill>
                  <a:schemeClr val="accent5">
                    <a:lumMod val="75000"/>
                  </a:schemeClr>
                </a:solidFill>
                <a:cs typeface="Times New Roman" pitchFamily="18" charset="0"/>
              </a:rPr>
              <a:t>A Bachelor's Degree in social work, home economics, or a related profession, with two (2) years of direct experience working with aged and disabled persons, </a:t>
            </a:r>
          </a:p>
          <a:p>
            <a:pPr marL="1146175" lvl="1" indent="-342900">
              <a:buFont typeface="Wingdings" panose="05000000000000000000" pitchFamily="2" charset="2"/>
              <a:buChar char="§"/>
              <a:defRPr/>
            </a:pPr>
            <a:r>
              <a:rPr lang="en-US" sz="2000">
                <a:solidFill>
                  <a:schemeClr val="accent5">
                    <a:lumMod val="75000"/>
                  </a:schemeClr>
                </a:solidFill>
                <a:cs typeface="Times New Roman" pitchFamily="18" charset="0"/>
              </a:rPr>
              <a:t>A Licensed Registered Nurse (R.N.) or Licensed Practical Nurse (L.P.N.), with two (2) years of direct experience working with aged and disabled participants, and two years of supervisory experience, or</a:t>
            </a:r>
          </a:p>
          <a:p>
            <a:pPr marL="1146175" lvl="1" indent="-342900">
              <a:buFont typeface="Wingdings" panose="05000000000000000000" pitchFamily="2" charset="2"/>
              <a:buChar char="§"/>
              <a:defRPr/>
            </a:pPr>
            <a:r>
              <a:rPr lang="en-US" sz="2000">
                <a:solidFill>
                  <a:schemeClr val="accent5">
                    <a:lumMod val="75000"/>
                  </a:schemeClr>
                </a:solidFill>
                <a:cs typeface="Times New Roman" pitchFamily="18" charset="0"/>
              </a:rPr>
              <a:t>A high school graduate with a diploma or have a General Educational Development (GED) certificate, and four (4) years of direct experience working with the aged and disabled persons.</a:t>
            </a:r>
          </a:p>
        </p:txBody>
      </p:sp>
      <p:sp>
        <p:nvSpPr>
          <p:cNvPr id="2" name="Slide Number Placeholder 1">
            <a:extLst>
              <a:ext uri="{FF2B5EF4-FFF2-40B4-BE49-F238E27FC236}">
                <a16:creationId xmlns:a16="http://schemas.microsoft.com/office/drawing/2014/main" id="{1448F409-7852-CAA2-6FE5-CE8640164269}"/>
              </a:ext>
            </a:extLst>
          </p:cNvPr>
          <p:cNvSpPr>
            <a:spLocks noGrp="1"/>
          </p:cNvSpPr>
          <p:nvPr>
            <p:ph type="sldNum" sz="quarter" idx="12"/>
          </p:nvPr>
        </p:nvSpPr>
        <p:spPr/>
        <p:txBody>
          <a:bodyPr/>
          <a:lstStyle/>
          <a:p>
            <a:fld id="{3970EB7F-EE7F-4D27-B2C8-13BEAE83BC5E}" type="slidenum">
              <a:rPr lang="en-US" smtClean="0"/>
              <a:t>43</a:t>
            </a:fld>
            <a:endParaRPr lang="en-US"/>
          </a:p>
        </p:txBody>
      </p:sp>
      <p:pic>
        <p:nvPicPr>
          <p:cNvPr id="4" name="Recorded Sound">
            <a:hlinkClick r:id="" action="ppaction://media"/>
            <a:extLst>
              <a:ext uri="{FF2B5EF4-FFF2-40B4-BE49-F238E27FC236}">
                <a16:creationId xmlns:a16="http://schemas.microsoft.com/office/drawing/2014/main" id="{5DF96A10-6B4C-376D-E454-3E90B9F9CF1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16414" y="594995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25000">
        <p:push dir="u"/>
      </p:transition>
    </mc:Choice>
    <mc:Fallback xmlns="">
      <p:transition spd="slow" advTm="25000">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363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fade">
                                      <p:cBhvr>
                                        <p:cTn id="9" dur="1000"/>
                                        <p:tgtEl>
                                          <p:spTgt spid="3">
                                            <p:txEl>
                                              <p:pRg st="1" end="1"/>
                                            </p:txEl>
                                          </p:spTgt>
                                        </p:tgtEl>
                                      </p:cBhvr>
                                    </p:animEffect>
                                    <p:anim calcmode="lin" valueType="num">
                                      <p:cBhvr>
                                        <p:cTn id="1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20ACDA04-E6B0-2533-ECBF-8F1059EBE5F3}"/>
              </a:ext>
            </a:extLst>
          </p:cNvPr>
          <p:cNvSpPr>
            <a:spLocks noGrp="1"/>
          </p:cNvSpPr>
          <p:nvPr>
            <p:ph type="title"/>
          </p:nvPr>
        </p:nvSpPr>
        <p:spPr>
          <a:xfrm>
            <a:off x="1061483" y="136525"/>
            <a:ext cx="10069033" cy="878126"/>
          </a:xfrm>
        </p:spPr>
        <p:txBody>
          <a:bodyPr>
            <a:noAutofit/>
            <a:scene3d>
              <a:camera prst="orthographicFront"/>
              <a:lightRig rig="threePt" dir="t"/>
            </a:scene3d>
            <a:sp3d extrusionH="57150">
              <a:bevelT w="38100" h="38100"/>
            </a:sp3d>
          </a:bodyPr>
          <a:lstStyle/>
          <a:p>
            <a:pPr algn="ctr"/>
            <a:r>
              <a:rPr lang="en-US" altLang="en-US" sz="3400" b="1">
                <a:solidFill>
                  <a:schemeClr val="accent5">
                    <a:lumMod val="75000"/>
                  </a:schemeClr>
                </a:solidFill>
                <a:cs typeface="Times New Roman" panose="02020603050405020304" pitchFamily="18" charset="0"/>
              </a:rPr>
              <a:t>PCS/IHR: Staffing Requirements</a:t>
            </a:r>
            <a:br>
              <a:rPr lang="en-US" altLang="en-US" sz="3400" b="1">
                <a:solidFill>
                  <a:schemeClr val="accent5">
                    <a:lumMod val="75000"/>
                  </a:schemeClr>
                </a:solidFill>
                <a:cs typeface="Times New Roman" panose="02020603050405020304" pitchFamily="18" charset="0"/>
              </a:rPr>
            </a:br>
            <a:r>
              <a:rPr lang="en-US" altLang="en-US" sz="3400" b="1">
                <a:solidFill>
                  <a:schemeClr val="accent5">
                    <a:lumMod val="75000"/>
                  </a:schemeClr>
                </a:solidFill>
                <a:cs typeface="Times New Roman" panose="02020603050405020304" pitchFamily="18" charset="0"/>
              </a:rPr>
              <a:t>DCW Supervisor</a:t>
            </a:r>
          </a:p>
        </p:txBody>
      </p:sp>
      <p:sp>
        <p:nvSpPr>
          <p:cNvPr id="3" name="Content Placeholder 2">
            <a:extLst>
              <a:ext uri="{FF2B5EF4-FFF2-40B4-BE49-F238E27FC236}">
                <a16:creationId xmlns:a16="http://schemas.microsoft.com/office/drawing/2014/main" id="{1C7F0437-1605-8814-9869-75013B3295A4}"/>
              </a:ext>
            </a:extLst>
          </p:cNvPr>
          <p:cNvSpPr>
            <a:spLocks noGrp="1"/>
          </p:cNvSpPr>
          <p:nvPr>
            <p:ph idx="1"/>
          </p:nvPr>
        </p:nvSpPr>
        <p:spPr>
          <a:xfrm>
            <a:off x="173664" y="981628"/>
            <a:ext cx="11844670" cy="5374722"/>
          </a:xfrm>
        </p:spPr>
        <p:txBody>
          <a:bodyPr>
            <a:noAutofit/>
          </a:bodyPr>
          <a:lstStyle/>
          <a:p>
            <a:pPr marL="0" indent="0">
              <a:buNone/>
              <a:defRPr/>
            </a:pPr>
            <a:r>
              <a:rPr lang="en-US" sz="2000">
                <a:solidFill>
                  <a:schemeClr val="accent5">
                    <a:lumMod val="75000"/>
                  </a:schemeClr>
                </a:solidFill>
                <a:cs typeface="Times New Roman" pitchFamily="18" charset="0"/>
              </a:rPr>
              <a:t>Responsibilities for the DCW Supervisor include but are not limited to:</a:t>
            </a:r>
          </a:p>
          <a:p>
            <a:pPr marL="688975" indent="-342900">
              <a:buFont typeface="Wingdings" panose="05000000000000000000" pitchFamily="2" charset="2"/>
              <a:buChar char="§"/>
              <a:defRPr/>
            </a:pPr>
            <a:r>
              <a:rPr lang="en-US" sz="1800">
                <a:solidFill>
                  <a:schemeClr val="accent5">
                    <a:lumMod val="75000"/>
                  </a:schemeClr>
                </a:solidFill>
                <a:cs typeface="Times New Roman" pitchFamily="18" charset="0"/>
              </a:rPr>
              <a:t>Supervising no more than twenty (20) full-time DCW Staff;</a:t>
            </a:r>
          </a:p>
          <a:p>
            <a:pPr marL="688975" indent="-342900">
              <a:buFont typeface="Wingdings" panose="05000000000000000000" pitchFamily="2" charset="2"/>
              <a:buChar char="§"/>
              <a:defRPr/>
            </a:pPr>
            <a:r>
              <a:rPr lang="en-US" sz="1800">
                <a:solidFill>
                  <a:schemeClr val="accent5">
                    <a:lumMod val="75000"/>
                  </a:schemeClr>
                </a:solidFill>
                <a:cs typeface="Times New Roman" pitchFamily="18" charset="0"/>
              </a:rPr>
              <a:t>Reviewing and approving service plans;</a:t>
            </a:r>
          </a:p>
          <a:p>
            <a:pPr marL="688975" indent="-342900">
              <a:buFont typeface="Wingdings" panose="05000000000000000000" pitchFamily="2" charset="2"/>
              <a:buChar char="§"/>
              <a:defRPr/>
            </a:pPr>
            <a:r>
              <a:rPr lang="en-US" sz="1800">
                <a:solidFill>
                  <a:schemeClr val="accent5">
                    <a:lumMod val="75000"/>
                  </a:schemeClr>
                </a:solidFill>
                <a:cs typeface="Times New Roman" pitchFamily="18" charset="0"/>
              </a:rPr>
              <a:t>Receiving and processing requests for service;</a:t>
            </a:r>
          </a:p>
          <a:p>
            <a:pPr marL="688975" indent="-342900">
              <a:buFont typeface="Wingdings" panose="05000000000000000000" pitchFamily="2" charset="2"/>
              <a:buChar char="§"/>
              <a:defRPr/>
            </a:pPr>
            <a:r>
              <a:rPr lang="en-US" sz="1800">
                <a:solidFill>
                  <a:schemeClr val="accent5">
                    <a:lumMod val="75000"/>
                  </a:schemeClr>
                </a:solidFill>
                <a:cs typeface="Times New Roman" pitchFamily="18" charset="0"/>
              </a:rPr>
              <a:t>Observing and evaluating the DCW performing assigned tasks in the participants home;</a:t>
            </a:r>
          </a:p>
          <a:p>
            <a:pPr marL="688975" indent="-342900">
              <a:buFont typeface="Wingdings" panose="05000000000000000000" pitchFamily="2" charset="2"/>
              <a:buChar char="§"/>
              <a:defRPr/>
            </a:pPr>
            <a:r>
              <a:rPr lang="en-US" sz="1800">
                <a:solidFill>
                  <a:schemeClr val="accent5">
                    <a:lumMod val="75000"/>
                  </a:schemeClr>
                </a:solidFill>
                <a:cs typeface="Times New Roman" pitchFamily="18" charset="0"/>
              </a:rPr>
              <a:t>Perform supervised (worker is present) visits in the person’s home and unsupervised (worker is not present) visits which may be performed in the person’s home or by phone, alternating on a biweekly basis to assure services and care are provided according to the PSS.  Note:  At least one of the visits per month must be completed in the person’s home while the worker is present.  All supervisory contacts/visits must be documented and maintained in the provider’s records;</a:t>
            </a:r>
          </a:p>
          <a:p>
            <a:pPr marL="688975" indent="-342900">
              <a:buFont typeface="Wingdings" panose="05000000000000000000" pitchFamily="2" charset="2"/>
              <a:buChar char="§"/>
              <a:defRPr/>
            </a:pPr>
            <a:r>
              <a:rPr lang="en-US" sz="1800">
                <a:solidFill>
                  <a:schemeClr val="accent5">
                    <a:lumMod val="75000"/>
                  </a:schemeClr>
                </a:solidFill>
                <a:cs typeface="Times New Roman" pitchFamily="18" charset="0"/>
              </a:rPr>
              <a:t>Being accessible to DCW Staff for emergencies, case reviews, conferences, and problem solving;</a:t>
            </a:r>
          </a:p>
          <a:p>
            <a:pPr marL="688975" indent="-342900">
              <a:buFont typeface="Wingdings" panose="05000000000000000000" pitchFamily="2" charset="2"/>
              <a:buChar char="§"/>
              <a:defRPr/>
            </a:pPr>
            <a:r>
              <a:rPr lang="en-US" sz="1800">
                <a:solidFill>
                  <a:schemeClr val="accent5">
                    <a:lumMod val="75000"/>
                  </a:schemeClr>
                </a:solidFill>
                <a:cs typeface="Times New Roman" pitchFamily="18" charset="0"/>
              </a:rPr>
              <a:t>Interpreting agency policies and procedures relating to the direct care program;</a:t>
            </a:r>
          </a:p>
          <a:p>
            <a:pPr marL="688975" indent="-342900">
              <a:buFont typeface="Wingdings" panose="05000000000000000000" pitchFamily="2" charset="2"/>
              <a:buChar char="§"/>
              <a:defRPr/>
            </a:pPr>
            <a:r>
              <a:rPr lang="en-US" sz="1800">
                <a:solidFill>
                  <a:schemeClr val="accent5">
                    <a:lumMod val="75000"/>
                  </a:schemeClr>
                </a:solidFill>
                <a:cs typeface="Times New Roman" pitchFamily="18" charset="0"/>
              </a:rPr>
              <a:t>Preparing, submitting, or maintaining appropriate records and reports;</a:t>
            </a:r>
          </a:p>
          <a:p>
            <a:pPr marL="688975" indent="-342900">
              <a:buFont typeface="Wingdings" panose="05000000000000000000" pitchFamily="2" charset="2"/>
              <a:buChar char="§"/>
              <a:defRPr/>
            </a:pPr>
            <a:r>
              <a:rPr lang="en-US" sz="1800">
                <a:solidFill>
                  <a:schemeClr val="accent5">
                    <a:lumMod val="75000"/>
                  </a:schemeClr>
                </a:solidFill>
                <a:cs typeface="Times New Roman" pitchFamily="18" charset="0"/>
              </a:rPr>
              <a:t>Planning, coordinating, and recording ongoing in-service training for the DCW Staff.</a:t>
            </a:r>
          </a:p>
          <a:p>
            <a:pPr marL="688975" indent="-342900">
              <a:buFont typeface="Wingdings" panose="05000000000000000000" pitchFamily="2" charset="2"/>
              <a:buChar char="§"/>
              <a:defRPr/>
            </a:pPr>
            <a:r>
              <a:rPr lang="en-US" sz="1800">
                <a:solidFill>
                  <a:schemeClr val="accent5">
                    <a:lumMod val="75000"/>
                  </a:schemeClr>
                </a:solidFill>
                <a:cs typeface="Times New Roman" pitchFamily="18" charset="0"/>
              </a:rPr>
              <a:t>Reporting directly to the Agency’s Director;</a:t>
            </a:r>
          </a:p>
          <a:p>
            <a:pPr marL="688975" indent="-342900">
              <a:buFont typeface="Wingdings" panose="05000000000000000000" pitchFamily="2" charset="2"/>
              <a:buChar char="§"/>
              <a:defRPr/>
            </a:pPr>
            <a:r>
              <a:rPr lang="en-US" sz="1800">
                <a:solidFill>
                  <a:schemeClr val="accent5">
                    <a:lumMod val="75000"/>
                  </a:schemeClr>
                </a:solidFill>
                <a:cs typeface="Times New Roman" pitchFamily="18" charset="0"/>
              </a:rPr>
              <a:t>Maintaining the regular, routine, activities of the direct care services program in the absence of the Director.</a:t>
            </a:r>
          </a:p>
        </p:txBody>
      </p:sp>
      <p:sp>
        <p:nvSpPr>
          <p:cNvPr id="2" name="Slide Number Placeholder 1">
            <a:extLst>
              <a:ext uri="{FF2B5EF4-FFF2-40B4-BE49-F238E27FC236}">
                <a16:creationId xmlns:a16="http://schemas.microsoft.com/office/drawing/2014/main" id="{BAAF9844-9958-634B-9626-04795196E7AD}"/>
              </a:ext>
            </a:extLst>
          </p:cNvPr>
          <p:cNvSpPr>
            <a:spLocks noGrp="1"/>
          </p:cNvSpPr>
          <p:nvPr>
            <p:ph type="sldNum" sz="quarter" idx="12"/>
          </p:nvPr>
        </p:nvSpPr>
        <p:spPr/>
        <p:txBody>
          <a:bodyPr/>
          <a:lstStyle/>
          <a:p>
            <a:fld id="{3970EB7F-EE7F-4D27-B2C8-13BEAE83BC5E}" type="slidenum">
              <a:rPr lang="en-US" smtClean="0"/>
              <a:t>44</a:t>
            </a:fld>
            <a:endParaRPr lang="en-US"/>
          </a:p>
        </p:txBody>
      </p:sp>
      <p:pic>
        <p:nvPicPr>
          <p:cNvPr id="4" name="Recorded Sound">
            <a:hlinkClick r:id="" action="ppaction://media"/>
            <a:extLst>
              <a:ext uri="{FF2B5EF4-FFF2-40B4-BE49-F238E27FC236}">
                <a16:creationId xmlns:a16="http://schemas.microsoft.com/office/drawing/2014/main" id="{3667C980-6465-8E6B-BC81-501A9ADA5F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11934" y="587637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57000">
        <p:push dir="u"/>
      </p:transition>
    </mc:Choice>
    <mc:Fallback xmlns="">
      <p:transition spd="slow" advTm="57000">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5220"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anim calcmode="lin" valueType="num">
                                      <p:cBhvr>
                                        <p:cTn id="1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fade">
                                      <p:cBhvr>
                                        <p:cTn id="59" dur="1000"/>
                                        <p:tgtEl>
                                          <p:spTgt spid="3">
                                            <p:txEl>
                                              <p:pRg st="10" end="10"/>
                                            </p:txEl>
                                          </p:spTgt>
                                        </p:tgtEl>
                                      </p:cBhvr>
                                    </p:animEffect>
                                    <p:anim calcmode="lin" valueType="num">
                                      <p:cBhvr>
                                        <p:cTn id="6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
                                            <p:txEl>
                                              <p:pRg st="11" end="11"/>
                                            </p:txEl>
                                          </p:spTgt>
                                        </p:tgtEl>
                                        <p:attrNameLst>
                                          <p:attrName>style.visibility</p:attrName>
                                        </p:attrNameLst>
                                      </p:cBhvr>
                                      <p:to>
                                        <p:strVal val="visible"/>
                                      </p:to>
                                    </p:set>
                                    <p:animEffect transition="in" filter="fade">
                                      <p:cBhvr>
                                        <p:cTn id="64" dur="1000"/>
                                        <p:tgtEl>
                                          <p:spTgt spid="3">
                                            <p:txEl>
                                              <p:pRg st="11" end="11"/>
                                            </p:txEl>
                                          </p:spTgt>
                                        </p:tgtEl>
                                      </p:cBhvr>
                                    </p:animEffect>
                                    <p:anim calcmode="lin" valueType="num">
                                      <p:cBhvr>
                                        <p:cTn id="6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7B84FDD7-5243-96D1-DE1A-BFEF170EB8A6}"/>
              </a:ext>
            </a:extLst>
          </p:cNvPr>
          <p:cNvSpPr>
            <a:spLocks noGrp="1"/>
          </p:cNvSpPr>
          <p:nvPr>
            <p:ph type="title"/>
          </p:nvPr>
        </p:nvSpPr>
        <p:spPr>
          <a:xfrm>
            <a:off x="1190846" y="144513"/>
            <a:ext cx="10049540" cy="789379"/>
          </a:xfrm>
        </p:spPr>
        <p:txBody>
          <a:bodyPr>
            <a:noAutofit/>
            <a:scene3d>
              <a:camera prst="orthographicFront"/>
              <a:lightRig rig="threePt" dir="t"/>
            </a:scene3d>
            <a:sp3d extrusionH="57150">
              <a:bevelT w="38100" h="38100"/>
            </a:sp3d>
          </a:bodyPr>
          <a:lstStyle/>
          <a:p>
            <a:pPr algn="ctr"/>
            <a:r>
              <a:rPr lang="en-US" altLang="en-US" sz="3600" b="1">
                <a:solidFill>
                  <a:schemeClr val="accent5">
                    <a:lumMod val="75000"/>
                  </a:schemeClr>
                </a:solidFill>
                <a:cs typeface="Times New Roman" panose="02020603050405020304" pitchFamily="18" charset="0"/>
              </a:rPr>
              <a:t>PCS/IHR: Staffing Requirements</a:t>
            </a:r>
            <a:br>
              <a:rPr lang="en-US" altLang="en-US" sz="3600" b="1">
                <a:solidFill>
                  <a:schemeClr val="accent5">
                    <a:lumMod val="75000"/>
                  </a:schemeClr>
                </a:solidFill>
                <a:cs typeface="Times New Roman" panose="02020603050405020304" pitchFamily="18" charset="0"/>
              </a:rPr>
            </a:br>
            <a:r>
              <a:rPr lang="en-US" altLang="en-US" sz="3600" b="1">
                <a:solidFill>
                  <a:schemeClr val="accent5">
                    <a:lumMod val="75000"/>
                  </a:schemeClr>
                </a:solidFill>
                <a:cs typeface="Times New Roman" panose="02020603050405020304" pitchFamily="18" charset="0"/>
              </a:rPr>
              <a:t>Direct Care Staff</a:t>
            </a:r>
            <a:endParaRPr lang="en-US" altLang="en-US" sz="3600" b="1">
              <a:solidFill>
                <a:schemeClr val="accent5">
                  <a:lumMod val="75000"/>
                </a:schemeClr>
              </a:solidFill>
            </a:endParaRPr>
          </a:p>
        </p:txBody>
      </p:sp>
      <p:sp>
        <p:nvSpPr>
          <p:cNvPr id="33795" name="Content Placeholder 2">
            <a:extLst>
              <a:ext uri="{FF2B5EF4-FFF2-40B4-BE49-F238E27FC236}">
                <a16:creationId xmlns:a16="http://schemas.microsoft.com/office/drawing/2014/main" id="{91E0C340-8A62-541E-7E76-098D8A86F287}"/>
              </a:ext>
            </a:extLst>
          </p:cNvPr>
          <p:cNvSpPr>
            <a:spLocks noGrp="1"/>
          </p:cNvSpPr>
          <p:nvPr>
            <p:ph idx="1"/>
          </p:nvPr>
        </p:nvSpPr>
        <p:spPr>
          <a:xfrm>
            <a:off x="168349" y="1015374"/>
            <a:ext cx="11855302" cy="5486400"/>
          </a:xfrm>
        </p:spPr>
        <p:txBody>
          <a:bodyPr>
            <a:noAutofit/>
          </a:bodyPr>
          <a:lstStyle/>
          <a:p>
            <a:pPr marL="0" indent="0">
              <a:spcBef>
                <a:spcPts val="0"/>
              </a:spcBef>
              <a:spcAft>
                <a:spcPts val="0"/>
              </a:spcAft>
              <a:buSzPts val="1200"/>
              <a:buNone/>
              <a:tabLst>
                <a:tab pos="457200" algn="l"/>
              </a:tabLst>
              <a:defRPr/>
            </a:pPr>
            <a:r>
              <a:rPr lang="en-US" sz="1700">
                <a:solidFill>
                  <a:schemeClr val="accent5">
                    <a:lumMod val="75000"/>
                  </a:schemeClr>
                </a:solidFill>
                <a:ea typeface="Times New Roman"/>
              </a:rPr>
              <a:t>There must be sufficient Direct Care Staff to ensure adequate provision of services to serviced counties.</a:t>
            </a:r>
            <a:br>
              <a:rPr lang="en-US" sz="1700">
                <a:solidFill>
                  <a:schemeClr val="accent5">
                    <a:lumMod val="75000"/>
                  </a:schemeClr>
                </a:solidFill>
                <a:ea typeface="Times New Roman"/>
              </a:rPr>
            </a:br>
            <a:endParaRPr lang="en-US" sz="1700">
              <a:solidFill>
                <a:schemeClr val="accent5">
                  <a:lumMod val="75000"/>
                </a:schemeClr>
              </a:solidFill>
              <a:ea typeface="Times New Roman"/>
            </a:endParaRPr>
          </a:p>
          <a:p>
            <a:pPr marL="0" indent="0">
              <a:spcBef>
                <a:spcPts val="0"/>
              </a:spcBef>
              <a:spcAft>
                <a:spcPts val="0"/>
              </a:spcAft>
              <a:buSzPts val="1200"/>
              <a:buNone/>
              <a:tabLst>
                <a:tab pos="457200" algn="l"/>
              </a:tabLst>
              <a:defRPr/>
            </a:pPr>
            <a:r>
              <a:rPr lang="en-US" sz="1700">
                <a:solidFill>
                  <a:schemeClr val="accent5">
                    <a:lumMod val="75000"/>
                  </a:schemeClr>
                </a:solidFill>
                <a:ea typeface="Times New Roman"/>
              </a:rPr>
              <a:t>The Direct Care Staff shall have at a minimum:</a:t>
            </a:r>
          </a:p>
          <a:p>
            <a:pPr lvl="1">
              <a:spcBef>
                <a:spcPts val="0"/>
              </a:spcBef>
              <a:buSzPct val="100000"/>
              <a:buFont typeface="Wingdings" panose="05000000000000000000" pitchFamily="2" charset="2"/>
              <a:buChar char="§"/>
              <a:tabLst>
                <a:tab pos="457200" algn="l"/>
              </a:tabLst>
              <a:defRPr/>
            </a:pPr>
            <a:r>
              <a:rPr lang="en-US" sz="1700">
                <a:solidFill>
                  <a:schemeClr val="accent5">
                    <a:lumMod val="75000"/>
                  </a:schemeClr>
                </a:solidFill>
                <a:ea typeface="Times New Roman"/>
              </a:rPr>
              <a:t>Must be a high school graduate, have a GED, or demonstrate the ability to read the written personal care services assignment and write adequately to complete required forms and reports of visits.</a:t>
            </a:r>
          </a:p>
          <a:p>
            <a:pPr marL="0" indent="0">
              <a:spcBef>
                <a:spcPts val="0"/>
              </a:spcBef>
              <a:spcAft>
                <a:spcPts val="0"/>
              </a:spcAft>
              <a:buSzPts val="1200"/>
              <a:buNone/>
              <a:tabLst>
                <a:tab pos="457200" algn="l"/>
              </a:tabLst>
              <a:defRPr/>
            </a:pPr>
            <a:endParaRPr lang="en-US" sz="1700">
              <a:solidFill>
                <a:schemeClr val="accent5">
                  <a:lumMod val="75000"/>
                </a:schemeClr>
              </a:solidFill>
              <a:ea typeface="Times New Roman"/>
            </a:endParaRPr>
          </a:p>
          <a:p>
            <a:pPr marL="0" indent="0">
              <a:spcBef>
                <a:spcPts val="0"/>
              </a:spcBef>
              <a:spcAft>
                <a:spcPts val="0"/>
              </a:spcAft>
              <a:buSzPts val="1200"/>
              <a:buNone/>
              <a:defRPr/>
            </a:pPr>
            <a:r>
              <a:rPr lang="en-US" sz="1700">
                <a:solidFill>
                  <a:schemeClr val="accent5">
                    <a:lumMod val="75000"/>
                  </a:schemeClr>
                </a:solidFill>
                <a:ea typeface="Times New Roman"/>
              </a:rPr>
              <a:t>Additional requirements of the Direct Care Staff are as follows:</a:t>
            </a:r>
          </a:p>
          <a:p>
            <a:pPr marL="631825" indent="-285750">
              <a:spcBef>
                <a:spcPts val="0"/>
              </a:spcBef>
              <a:spcAft>
                <a:spcPts val="0"/>
              </a:spcAft>
              <a:buFont typeface="Wingdings" panose="05000000000000000000" pitchFamily="2" charset="2"/>
              <a:buChar char="§"/>
              <a:defRPr/>
            </a:pPr>
            <a:r>
              <a:rPr lang="en-US" sz="1700">
                <a:solidFill>
                  <a:schemeClr val="accent5">
                    <a:lumMod val="75000"/>
                  </a:schemeClr>
                </a:solidFill>
                <a:ea typeface="Times New Roman"/>
              </a:rPr>
              <a:t>Be at least 18 years of age;</a:t>
            </a:r>
          </a:p>
          <a:p>
            <a:pPr marL="631825" indent="-285750">
              <a:spcBef>
                <a:spcPts val="0"/>
              </a:spcBef>
              <a:spcAft>
                <a:spcPts val="0"/>
              </a:spcAft>
              <a:buFont typeface="Wingdings" panose="05000000000000000000" pitchFamily="2" charset="2"/>
              <a:buChar char="§"/>
              <a:defRPr/>
            </a:pPr>
            <a:r>
              <a:rPr lang="en-US" sz="1700">
                <a:solidFill>
                  <a:schemeClr val="accent5">
                    <a:lumMod val="75000"/>
                  </a:schemeClr>
                </a:solidFill>
                <a:ea typeface="Times New Roman"/>
              </a:rPr>
              <a:t>Must demonstrate the ability to work well with aged and disabled individuals who have limited functioning capacity;</a:t>
            </a:r>
          </a:p>
          <a:p>
            <a:pPr marL="631825" indent="-285750">
              <a:spcBef>
                <a:spcPts val="0"/>
              </a:spcBef>
              <a:spcAft>
                <a:spcPts val="0"/>
              </a:spcAft>
              <a:buFont typeface="Wingdings" panose="05000000000000000000" pitchFamily="2" charset="2"/>
              <a:buChar char="§"/>
              <a:defRPr/>
            </a:pPr>
            <a:r>
              <a:rPr lang="en-US" sz="1700">
                <a:solidFill>
                  <a:schemeClr val="accent5">
                    <a:lumMod val="75000"/>
                  </a:schemeClr>
                </a:solidFill>
                <a:ea typeface="Times New Roman"/>
              </a:rPr>
              <a:t>Possess a valid state issued ID, and have access to reliable transportation;</a:t>
            </a:r>
          </a:p>
          <a:p>
            <a:pPr marL="631825" indent="-285750">
              <a:spcBef>
                <a:spcPts val="0"/>
              </a:spcBef>
              <a:spcAft>
                <a:spcPts val="0"/>
              </a:spcAft>
              <a:buFont typeface="Wingdings" panose="05000000000000000000" pitchFamily="2" charset="2"/>
              <a:buChar char="§"/>
              <a:defRPr/>
            </a:pPr>
            <a:r>
              <a:rPr lang="en-US" sz="1700">
                <a:solidFill>
                  <a:schemeClr val="accent5">
                    <a:lumMod val="75000"/>
                  </a:schemeClr>
                </a:solidFill>
                <a:ea typeface="Times New Roman"/>
              </a:rPr>
              <a:t>Must maintain current and active first aid and CPR certification;</a:t>
            </a:r>
          </a:p>
          <a:p>
            <a:pPr marL="631825" indent="-285750">
              <a:spcBef>
                <a:spcPts val="0"/>
              </a:spcBef>
              <a:spcAft>
                <a:spcPts val="0"/>
              </a:spcAft>
              <a:buFont typeface="Wingdings" panose="05000000000000000000" pitchFamily="2" charset="2"/>
              <a:buChar char="§"/>
              <a:defRPr/>
            </a:pPr>
            <a:r>
              <a:rPr lang="en-US" sz="1700">
                <a:solidFill>
                  <a:schemeClr val="accent5">
                    <a:lumMod val="75000"/>
                  </a:schemeClr>
                </a:solidFill>
                <a:ea typeface="Times New Roman"/>
              </a:rPr>
              <a:t>Be physically able to perform the job tasks required and assurance that communicable diseases of major public health concern are not present,;</a:t>
            </a:r>
          </a:p>
          <a:p>
            <a:pPr marL="631825" indent="-285750">
              <a:spcBef>
                <a:spcPts val="0"/>
              </a:spcBef>
              <a:spcAft>
                <a:spcPts val="0"/>
              </a:spcAft>
              <a:buFont typeface="Wingdings" panose="05000000000000000000" pitchFamily="2" charset="2"/>
              <a:buChar char="§"/>
              <a:defRPr/>
            </a:pPr>
            <a:r>
              <a:rPr lang="en-US" sz="1700">
                <a:solidFill>
                  <a:schemeClr val="accent5">
                    <a:lumMod val="75000"/>
                  </a:schemeClr>
                </a:solidFill>
                <a:ea typeface="Times New Roman"/>
              </a:rPr>
              <a:t>Have interest in and empathy for, people who are ill, elderly, or disabled;</a:t>
            </a:r>
          </a:p>
          <a:p>
            <a:pPr marL="631825" indent="-285750">
              <a:spcBef>
                <a:spcPts val="0"/>
              </a:spcBef>
              <a:spcAft>
                <a:spcPts val="0"/>
              </a:spcAft>
              <a:buFont typeface="Wingdings" panose="05000000000000000000" pitchFamily="2" charset="2"/>
              <a:buChar char="§"/>
              <a:defRPr/>
            </a:pPr>
            <a:r>
              <a:rPr lang="en-US" sz="1700">
                <a:solidFill>
                  <a:schemeClr val="accent5">
                    <a:lumMod val="75000"/>
                  </a:schemeClr>
                </a:solidFill>
                <a:ea typeface="Times New Roman"/>
              </a:rPr>
              <a:t>Be emotionally mature and able to respond to participants and situations in a responsible manner;</a:t>
            </a:r>
          </a:p>
          <a:p>
            <a:pPr marL="631825" indent="-285750">
              <a:spcBef>
                <a:spcPts val="0"/>
              </a:spcBef>
              <a:spcAft>
                <a:spcPts val="0"/>
              </a:spcAft>
              <a:buFont typeface="Wingdings" panose="05000000000000000000" pitchFamily="2" charset="2"/>
              <a:buChar char="§"/>
              <a:defRPr/>
            </a:pPr>
            <a:r>
              <a:rPr lang="en-US" sz="1700">
                <a:solidFill>
                  <a:schemeClr val="accent5">
                    <a:lumMod val="75000"/>
                  </a:schemeClr>
                </a:solidFill>
                <a:ea typeface="Times New Roman"/>
              </a:rPr>
              <a:t>Have good communication and interpersonal skills and the ability to deal effectively, assertively, and cooperatively with a variety of people; </a:t>
            </a:r>
          </a:p>
          <a:p>
            <a:pPr marL="631825" indent="-285750">
              <a:spcBef>
                <a:spcPts val="0"/>
              </a:spcBef>
              <a:spcAft>
                <a:spcPts val="0"/>
              </a:spcAft>
              <a:buFont typeface="Wingdings" panose="05000000000000000000" pitchFamily="2" charset="2"/>
              <a:buChar char="§"/>
              <a:defRPr/>
            </a:pPr>
            <a:r>
              <a:rPr lang="en-US" sz="1700">
                <a:solidFill>
                  <a:schemeClr val="accent5">
                    <a:lumMod val="75000"/>
                  </a:schemeClr>
                </a:solidFill>
                <a:ea typeface="Times New Roman"/>
              </a:rPr>
              <a:t>Must not have been convicted of a crime substantially related to the dependent population or any violent crime;</a:t>
            </a:r>
          </a:p>
          <a:p>
            <a:pPr marL="631825" indent="-285750">
              <a:spcBef>
                <a:spcPts val="0"/>
              </a:spcBef>
              <a:spcAft>
                <a:spcPts val="0"/>
              </a:spcAft>
              <a:buFont typeface="Wingdings" panose="05000000000000000000" pitchFamily="2" charset="2"/>
              <a:buChar char="§"/>
              <a:defRPr/>
            </a:pPr>
            <a:r>
              <a:rPr lang="en-US" sz="1700">
                <a:solidFill>
                  <a:schemeClr val="accent5">
                    <a:lumMod val="75000"/>
                  </a:schemeClr>
                </a:solidFill>
                <a:ea typeface="Times New Roman"/>
              </a:rPr>
              <a:t>Must be able to recognize the signs of abuse, neglect and/or exploitation and the procedures to follow as required in the Vulnerable Adult Act; and </a:t>
            </a:r>
          </a:p>
          <a:p>
            <a:pPr marL="631825" indent="-285750">
              <a:spcBef>
                <a:spcPts val="0"/>
              </a:spcBef>
              <a:spcAft>
                <a:spcPts val="0"/>
              </a:spcAft>
              <a:buFont typeface="Wingdings" panose="05000000000000000000" pitchFamily="2" charset="2"/>
              <a:buChar char="§"/>
              <a:defRPr/>
            </a:pPr>
            <a:r>
              <a:rPr lang="en-US" sz="1700">
                <a:solidFill>
                  <a:schemeClr val="accent5">
                    <a:lumMod val="75000"/>
                  </a:schemeClr>
                </a:solidFill>
                <a:ea typeface="Times New Roman"/>
              </a:rPr>
              <a:t>Must have knowledge of how to prevent burns, falls, fires; and emergency numbers to contact emergency personnel if required.</a:t>
            </a:r>
          </a:p>
          <a:p>
            <a:pPr marL="631825" indent="-285750">
              <a:spcBef>
                <a:spcPts val="0"/>
              </a:spcBef>
              <a:spcAft>
                <a:spcPts val="0"/>
              </a:spcAft>
              <a:buFont typeface="Wingdings" panose="05000000000000000000" pitchFamily="2" charset="2"/>
              <a:buChar char="§"/>
              <a:defRPr/>
            </a:pPr>
            <a:endParaRPr lang="en-US" sz="1700">
              <a:solidFill>
                <a:schemeClr val="accent5">
                  <a:lumMod val="75000"/>
                </a:schemeClr>
              </a:solidFill>
              <a:ea typeface="Times New Roman"/>
            </a:endParaRPr>
          </a:p>
        </p:txBody>
      </p:sp>
      <p:sp>
        <p:nvSpPr>
          <p:cNvPr id="2" name="Slide Number Placeholder 1">
            <a:extLst>
              <a:ext uri="{FF2B5EF4-FFF2-40B4-BE49-F238E27FC236}">
                <a16:creationId xmlns:a16="http://schemas.microsoft.com/office/drawing/2014/main" id="{889BE1E0-52DC-37E9-DE2A-FBCC80ABC848}"/>
              </a:ext>
            </a:extLst>
          </p:cNvPr>
          <p:cNvSpPr>
            <a:spLocks noGrp="1"/>
          </p:cNvSpPr>
          <p:nvPr>
            <p:ph type="sldNum" sz="quarter" idx="12"/>
          </p:nvPr>
        </p:nvSpPr>
        <p:spPr/>
        <p:txBody>
          <a:bodyPr/>
          <a:lstStyle/>
          <a:p>
            <a:fld id="{3970EB7F-EE7F-4D27-B2C8-13BEAE83BC5E}" type="slidenum">
              <a:rPr lang="en-US" smtClean="0"/>
              <a:t>45</a:t>
            </a:fld>
            <a:endParaRPr lang="en-US"/>
          </a:p>
        </p:txBody>
      </p:sp>
      <p:pic>
        <p:nvPicPr>
          <p:cNvPr id="3" name="Recorded Sound">
            <a:hlinkClick r:id="" action="ppaction://media"/>
            <a:extLst>
              <a:ext uri="{FF2B5EF4-FFF2-40B4-BE49-F238E27FC236}">
                <a16:creationId xmlns:a16="http://schemas.microsoft.com/office/drawing/2014/main" id="{5440124B-3585-4D06-794F-188CAE3FCBF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17251" y="6176856"/>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27000">
        <p:push dir="u"/>
      </p:transition>
    </mc:Choice>
    <mc:Fallback xmlns="">
      <p:transition spd="slow" advTm="27000">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56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3795">
                                            <p:txEl>
                                              <p:pRg st="0" end="0"/>
                                            </p:txEl>
                                          </p:spTgt>
                                        </p:tgtEl>
                                        <p:attrNameLst>
                                          <p:attrName>style.visibility</p:attrName>
                                        </p:attrNameLst>
                                      </p:cBhvr>
                                      <p:to>
                                        <p:strVal val="visible"/>
                                      </p:to>
                                    </p:set>
                                    <p:anim calcmode="lin" valueType="num">
                                      <p:cBhvr additive="base">
                                        <p:cTn id="11"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379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795">
                                            <p:txEl>
                                              <p:pRg st="1" end="1"/>
                                            </p:txEl>
                                          </p:spTgt>
                                        </p:tgtEl>
                                        <p:attrNameLst>
                                          <p:attrName>style.visibility</p:attrName>
                                        </p:attrNameLst>
                                      </p:cBhvr>
                                      <p:to>
                                        <p:strVal val="visible"/>
                                      </p:to>
                                    </p:set>
                                    <p:anim calcmode="lin" valueType="num">
                                      <p:cBhvr additive="base">
                                        <p:cTn id="15"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3795">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3795">
                                            <p:txEl>
                                              <p:pRg st="2" end="2"/>
                                            </p:txEl>
                                          </p:spTgt>
                                        </p:tgtEl>
                                        <p:attrNameLst>
                                          <p:attrName>style.visibility</p:attrName>
                                        </p:attrNameLst>
                                      </p:cBhvr>
                                      <p:to>
                                        <p:strVal val="visible"/>
                                      </p:to>
                                    </p:set>
                                    <p:anim calcmode="lin" valueType="num">
                                      <p:cBhvr additive="base">
                                        <p:cTn id="19" dur="5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795">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3795">
                                            <p:txEl>
                                              <p:pRg st="4" end="4"/>
                                            </p:txEl>
                                          </p:spTgt>
                                        </p:tgtEl>
                                        <p:attrNameLst>
                                          <p:attrName>style.visibility</p:attrName>
                                        </p:attrNameLst>
                                      </p:cBhvr>
                                      <p:to>
                                        <p:strVal val="visible"/>
                                      </p:to>
                                    </p:set>
                                    <p:anim calcmode="lin" valueType="num">
                                      <p:cBhvr additive="base">
                                        <p:cTn id="23" dur="500" fill="hold"/>
                                        <p:tgtEl>
                                          <p:spTgt spid="3379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379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3795">
                                            <p:txEl>
                                              <p:pRg st="5" end="5"/>
                                            </p:txEl>
                                          </p:spTgt>
                                        </p:tgtEl>
                                        <p:attrNameLst>
                                          <p:attrName>style.visibility</p:attrName>
                                        </p:attrNameLst>
                                      </p:cBhvr>
                                      <p:to>
                                        <p:strVal val="visible"/>
                                      </p:to>
                                    </p:set>
                                    <p:anim calcmode="lin" valueType="num">
                                      <p:cBhvr additive="base">
                                        <p:cTn id="27" dur="500" fill="hold"/>
                                        <p:tgtEl>
                                          <p:spTgt spid="3379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3795">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3795">
                                            <p:txEl>
                                              <p:pRg st="6" end="6"/>
                                            </p:txEl>
                                          </p:spTgt>
                                        </p:tgtEl>
                                        <p:attrNameLst>
                                          <p:attrName>style.visibility</p:attrName>
                                        </p:attrNameLst>
                                      </p:cBhvr>
                                      <p:to>
                                        <p:strVal val="visible"/>
                                      </p:to>
                                    </p:set>
                                    <p:anim calcmode="lin" valueType="num">
                                      <p:cBhvr additive="base">
                                        <p:cTn id="31" dur="500" fill="hold"/>
                                        <p:tgtEl>
                                          <p:spTgt spid="3379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3795">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3795">
                                            <p:txEl>
                                              <p:pRg st="7" end="7"/>
                                            </p:txEl>
                                          </p:spTgt>
                                        </p:tgtEl>
                                        <p:attrNameLst>
                                          <p:attrName>style.visibility</p:attrName>
                                        </p:attrNameLst>
                                      </p:cBhvr>
                                      <p:to>
                                        <p:strVal val="visible"/>
                                      </p:to>
                                    </p:set>
                                    <p:anim calcmode="lin" valueType="num">
                                      <p:cBhvr additive="base">
                                        <p:cTn id="35" dur="500" fill="hold"/>
                                        <p:tgtEl>
                                          <p:spTgt spid="33795">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3795">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3795">
                                            <p:txEl>
                                              <p:pRg st="8" end="8"/>
                                            </p:txEl>
                                          </p:spTgt>
                                        </p:tgtEl>
                                        <p:attrNameLst>
                                          <p:attrName>style.visibility</p:attrName>
                                        </p:attrNameLst>
                                      </p:cBhvr>
                                      <p:to>
                                        <p:strVal val="visible"/>
                                      </p:to>
                                    </p:set>
                                    <p:anim calcmode="lin" valueType="num">
                                      <p:cBhvr additive="base">
                                        <p:cTn id="39" dur="500" fill="hold"/>
                                        <p:tgtEl>
                                          <p:spTgt spid="33795">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3795">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3795">
                                            <p:txEl>
                                              <p:pRg st="9" end="9"/>
                                            </p:txEl>
                                          </p:spTgt>
                                        </p:tgtEl>
                                        <p:attrNameLst>
                                          <p:attrName>style.visibility</p:attrName>
                                        </p:attrNameLst>
                                      </p:cBhvr>
                                      <p:to>
                                        <p:strVal val="visible"/>
                                      </p:to>
                                    </p:set>
                                    <p:anim calcmode="lin" valueType="num">
                                      <p:cBhvr additive="base">
                                        <p:cTn id="43" dur="500" fill="hold"/>
                                        <p:tgtEl>
                                          <p:spTgt spid="33795">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3795">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3795">
                                            <p:txEl>
                                              <p:pRg st="10" end="10"/>
                                            </p:txEl>
                                          </p:spTgt>
                                        </p:tgtEl>
                                        <p:attrNameLst>
                                          <p:attrName>style.visibility</p:attrName>
                                        </p:attrNameLst>
                                      </p:cBhvr>
                                      <p:to>
                                        <p:strVal val="visible"/>
                                      </p:to>
                                    </p:set>
                                    <p:anim calcmode="lin" valueType="num">
                                      <p:cBhvr additive="base">
                                        <p:cTn id="47" dur="500" fill="hold"/>
                                        <p:tgtEl>
                                          <p:spTgt spid="33795">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3795">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3795">
                                            <p:txEl>
                                              <p:pRg st="11" end="11"/>
                                            </p:txEl>
                                          </p:spTgt>
                                        </p:tgtEl>
                                        <p:attrNameLst>
                                          <p:attrName>style.visibility</p:attrName>
                                        </p:attrNameLst>
                                      </p:cBhvr>
                                      <p:to>
                                        <p:strVal val="visible"/>
                                      </p:to>
                                    </p:set>
                                    <p:anim calcmode="lin" valueType="num">
                                      <p:cBhvr additive="base">
                                        <p:cTn id="51" dur="500" fill="hold"/>
                                        <p:tgtEl>
                                          <p:spTgt spid="33795">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3795">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3795">
                                            <p:txEl>
                                              <p:pRg st="12" end="12"/>
                                            </p:txEl>
                                          </p:spTgt>
                                        </p:tgtEl>
                                        <p:attrNameLst>
                                          <p:attrName>style.visibility</p:attrName>
                                        </p:attrNameLst>
                                      </p:cBhvr>
                                      <p:to>
                                        <p:strVal val="visible"/>
                                      </p:to>
                                    </p:set>
                                    <p:anim calcmode="lin" valueType="num">
                                      <p:cBhvr additive="base">
                                        <p:cTn id="55" dur="500" fill="hold"/>
                                        <p:tgtEl>
                                          <p:spTgt spid="33795">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3795">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3795">
                                            <p:txEl>
                                              <p:pRg st="13" end="13"/>
                                            </p:txEl>
                                          </p:spTgt>
                                        </p:tgtEl>
                                        <p:attrNameLst>
                                          <p:attrName>style.visibility</p:attrName>
                                        </p:attrNameLst>
                                      </p:cBhvr>
                                      <p:to>
                                        <p:strVal val="visible"/>
                                      </p:to>
                                    </p:set>
                                    <p:anim calcmode="lin" valueType="num">
                                      <p:cBhvr additive="base">
                                        <p:cTn id="59" dur="500" fill="hold"/>
                                        <p:tgtEl>
                                          <p:spTgt spid="33795">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3795">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3795">
                                            <p:txEl>
                                              <p:pRg st="14" end="14"/>
                                            </p:txEl>
                                          </p:spTgt>
                                        </p:tgtEl>
                                        <p:attrNameLst>
                                          <p:attrName>style.visibility</p:attrName>
                                        </p:attrNameLst>
                                      </p:cBhvr>
                                      <p:to>
                                        <p:strVal val="visible"/>
                                      </p:to>
                                    </p:set>
                                    <p:anim calcmode="lin" valueType="num">
                                      <p:cBhvr additive="base">
                                        <p:cTn id="63" dur="500" fill="hold"/>
                                        <p:tgtEl>
                                          <p:spTgt spid="33795">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3795">
                                            <p:txEl>
                                              <p:pRg st="14" end="14"/>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3795">
                                            <p:txEl>
                                              <p:pRg st="15" end="15"/>
                                            </p:txEl>
                                          </p:spTgt>
                                        </p:tgtEl>
                                        <p:attrNameLst>
                                          <p:attrName>style.visibility</p:attrName>
                                        </p:attrNameLst>
                                      </p:cBhvr>
                                      <p:to>
                                        <p:strVal val="visible"/>
                                      </p:to>
                                    </p:set>
                                    <p:anim calcmode="lin" valueType="num">
                                      <p:cBhvr additive="base">
                                        <p:cTn id="67" dur="500" fill="hold"/>
                                        <p:tgtEl>
                                          <p:spTgt spid="33795">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3795">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AF144-5E04-9B29-A29B-5D8F32D8F8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1D4CF4-176F-8C56-252E-B754DFA8A796}"/>
              </a:ext>
            </a:extLst>
          </p:cNvPr>
          <p:cNvSpPr>
            <a:spLocks noGrp="1"/>
          </p:cNvSpPr>
          <p:nvPr>
            <p:ph type="title"/>
          </p:nvPr>
        </p:nvSpPr>
        <p:spPr>
          <a:xfrm>
            <a:off x="838200" y="509504"/>
            <a:ext cx="6232556" cy="1325563"/>
          </a:xfrm>
        </p:spPr>
        <p:txBody>
          <a:bodyPr>
            <a:scene3d>
              <a:camera prst="orthographicFront"/>
              <a:lightRig rig="threePt" dir="t"/>
            </a:scene3d>
            <a:sp3d extrusionH="57150">
              <a:bevelT w="38100" h="38100"/>
            </a:sp3d>
          </a:bodyPr>
          <a:lstStyle/>
          <a:p>
            <a:r>
              <a:rPr lang="en-US" b="1">
                <a:solidFill>
                  <a:schemeClr val="accent5">
                    <a:lumMod val="75000"/>
                  </a:schemeClr>
                </a:solidFill>
              </a:rPr>
              <a:t>PCS/IHR: Common Proposal Denial Reasons</a:t>
            </a:r>
          </a:p>
        </p:txBody>
      </p:sp>
      <p:sp>
        <p:nvSpPr>
          <p:cNvPr id="3" name="Content Placeholder 2">
            <a:extLst>
              <a:ext uri="{FF2B5EF4-FFF2-40B4-BE49-F238E27FC236}">
                <a16:creationId xmlns:a16="http://schemas.microsoft.com/office/drawing/2014/main" id="{FDC64651-D60D-F90B-9A54-8195B8EC3ABD}"/>
              </a:ext>
            </a:extLst>
          </p:cNvPr>
          <p:cNvSpPr>
            <a:spLocks noGrp="1"/>
          </p:cNvSpPr>
          <p:nvPr>
            <p:ph idx="1"/>
          </p:nvPr>
        </p:nvSpPr>
        <p:spPr>
          <a:xfrm>
            <a:off x="172016" y="2073245"/>
            <a:ext cx="6681458" cy="4019738"/>
          </a:xfrm>
        </p:spPr>
        <p:txBody>
          <a:bodyPr>
            <a:normAutofit fontScale="92500" lnSpcReduction="20000"/>
          </a:bodyPr>
          <a:lstStyle/>
          <a:p>
            <a:pPr>
              <a:buFont typeface="Wingdings" panose="05000000000000000000" pitchFamily="2" charset="2"/>
              <a:buChar char="§"/>
            </a:pPr>
            <a:r>
              <a:rPr lang="en-US">
                <a:solidFill>
                  <a:schemeClr val="accent5">
                    <a:lumMod val="75000"/>
                  </a:schemeClr>
                </a:solidFill>
              </a:rPr>
              <a:t>Missing attachments</a:t>
            </a:r>
          </a:p>
          <a:p>
            <a:pPr>
              <a:buFont typeface="Wingdings" panose="05000000000000000000" pitchFamily="2" charset="2"/>
              <a:buChar char="§"/>
            </a:pPr>
            <a:r>
              <a:rPr lang="en-US">
                <a:solidFill>
                  <a:schemeClr val="accent5">
                    <a:lumMod val="75000"/>
                  </a:schemeClr>
                </a:solidFill>
              </a:rPr>
              <a:t>Staff not meeting minimum credentialing requirements</a:t>
            </a:r>
          </a:p>
          <a:p>
            <a:pPr>
              <a:buFont typeface="Wingdings" panose="05000000000000000000" pitchFamily="2" charset="2"/>
              <a:buChar char="§"/>
            </a:pPr>
            <a:r>
              <a:rPr lang="en-US">
                <a:solidFill>
                  <a:schemeClr val="accent5">
                    <a:lumMod val="75000"/>
                  </a:schemeClr>
                </a:solidFill>
              </a:rPr>
              <a:t>Residential Office location</a:t>
            </a:r>
          </a:p>
          <a:p>
            <a:pPr>
              <a:buFont typeface="Wingdings" panose="05000000000000000000" pitchFamily="2" charset="2"/>
              <a:buChar char="§"/>
            </a:pPr>
            <a:r>
              <a:rPr lang="en-US">
                <a:solidFill>
                  <a:schemeClr val="accent5">
                    <a:lumMod val="75000"/>
                  </a:schemeClr>
                </a:solidFill>
              </a:rPr>
              <a:t>Business line of credit not established</a:t>
            </a:r>
          </a:p>
          <a:p>
            <a:pPr>
              <a:buFont typeface="Wingdings" panose="05000000000000000000" pitchFamily="2" charset="2"/>
              <a:buChar char="§"/>
            </a:pPr>
            <a:r>
              <a:rPr lang="en-US">
                <a:solidFill>
                  <a:schemeClr val="accent5">
                    <a:lumMod val="75000"/>
                  </a:schemeClr>
                </a:solidFill>
              </a:rPr>
              <a:t>Incomplete Annual Operating Budget and Itemized Expense Report.</a:t>
            </a:r>
          </a:p>
          <a:p>
            <a:pPr>
              <a:buFont typeface="Wingdings" panose="05000000000000000000" pitchFamily="2" charset="2"/>
              <a:buChar char="§"/>
            </a:pPr>
            <a:r>
              <a:rPr lang="en-US">
                <a:solidFill>
                  <a:schemeClr val="accent5">
                    <a:lumMod val="75000"/>
                  </a:schemeClr>
                </a:solidFill>
              </a:rPr>
              <a:t>Letters of support are NOT from clients being serviced by the PCS/IHR.</a:t>
            </a:r>
          </a:p>
          <a:p>
            <a:pPr>
              <a:buFont typeface="Wingdings" panose="05000000000000000000" pitchFamily="2" charset="2"/>
              <a:buChar char="§"/>
            </a:pPr>
            <a:r>
              <a:rPr lang="en-US">
                <a:solidFill>
                  <a:schemeClr val="accent5">
                    <a:lumMod val="75000"/>
                  </a:schemeClr>
                </a:solidFill>
              </a:rPr>
              <a:t>No submission identification number verifying federal tax returns were filed. </a:t>
            </a:r>
          </a:p>
          <a:p>
            <a:pPr>
              <a:buFont typeface="Wingdings" panose="05000000000000000000" pitchFamily="2" charset="2"/>
              <a:buChar char="§"/>
            </a:pPr>
            <a:endParaRPr lang="en-US">
              <a:solidFill>
                <a:schemeClr val="accent5">
                  <a:lumMod val="75000"/>
                </a:schemeClr>
              </a:solidFill>
            </a:endParaRPr>
          </a:p>
        </p:txBody>
      </p:sp>
      <p:pic>
        <p:nvPicPr>
          <p:cNvPr id="5" name="Picture 4">
            <a:extLst>
              <a:ext uri="{FF2B5EF4-FFF2-40B4-BE49-F238E27FC236}">
                <a16:creationId xmlns:a16="http://schemas.microsoft.com/office/drawing/2014/main" id="{B25DFD17-4213-21F6-63A0-2DD351E36F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143" b="93243" l="4520" r="95857">
                        <a14:foregroundMark x1="34275" y1="13514" x2="34275" y2="13514"/>
                        <a14:foregroundMark x1="36723" y1="14865" x2="27872" y2="20077"/>
                        <a14:foregroundMark x1="27872" y1="20077" x2="21281" y2="52510"/>
                        <a14:foregroundMark x1="21281" y1="52510" x2="25235" y2="66023"/>
                        <a14:foregroundMark x1="25235" y1="66023" x2="39360" y2="54247"/>
                        <a14:foregroundMark x1="39360" y1="54247" x2="77213" y2="44402"/>
                        <a14:foregroundMark x1="77213" y1="44402" x2="83239" y2="31467"/>
                        <a14:foregroundMark x1="83239" y1="31467" x2="58192" y2="19691"/>
                        <a14:foregroundMark x1="58192" y1="19691" x2="42938" y2="18726"/>
                        <a14:foregroundMark x1="42938" y1="18726" x2="33333" y2="21042"/>
                        <a14:foregroundMark x1="33333" y1="21042" x2="32957" y2="21429"/>
                        <a14:foregroundMark x1="73070" y1="24131" x2="82109" y2="36486"/>
                        <a14:foregroundMark x1="82109" y1="36486" x2="83804" y2="62355"/>
                        <a14:foregroundMark x1="83804" y1="62355" x2="73258" y2="76834"/>
                        <a14:foregroundMark x1="73258" y1="76834" x2="43691" y2="86680"/>
                        <a14:foregroundMark x1="43691" y1="86680" x2="30320" y2="82625"/>
                        <a14:foregroundMark x1="30320" y1="82625" x2="22787" y2="74517"/>
                        <a14:foregroundMark x1="22787" y1="74517" x2="22034" y2="71236"/>
                        <a14:foregroundMark x1="17514" y1="52124" x2="16196" y2="62162"/>
                        <a14:foregroundMark x1="6780" y1="55019" x2="6780" y2="55019"/>
                        <a14:foregroundMark x1="4708" y1="52317" x2="4708" y2="52317"/>
                        <a14:foregroundMark x1="53672" y1="7336" x2="53672" y2="7336"/>
                        <a14:foregroundMark x1="90207" y1="30888" x2="93409" y2="41120"/>
                        <a14:foregroundMark x1="93409" y1="41120" x2="93220" y2="46911"/>
                        <a14:foregroundMark x1="96045" y1="47490" x2="96045" y2="47490"/>
                        <a14:foregroundMark x1="59887" y1="90734" x2="59887" y2="90734"/>
                        <a14:foregroundMark x1="55744" y1="93436" x2="55744" y2="93436"/>
                        <a14:foregroundMark x1="44068" y1="7143" x2="44068" y2="7143"/>
                        <a14:foregroundMark x1="38418" y1="9653" x2="38418" y2="9653"/>
                        <a14:foregroundMark x1="29755" y1="12548" x2="29755" y2="12548"/>
                        <a14:foregroundMark x1="23917" y1="17568" x2="23164" y2="18340"/>
                        <a14:foregroundMark x1="8286" y1="45367" x2="8286" y2="45946"/>
                      </a14:backgroundRemoval>
                    </a14:imgEffect>
                  </a14:imgLayer>
                </a14:imgProps>
              </a:ext>
            </a:extLst>
          </a:blip>
          <a:stretch>
            <a:fillRect/>
          </a:stretch>
        </p:blipFill>
        <p:spPr>
          <a:xfrm rot="21267116">
            <a:off x="6868334" y="1085872"/>
            <a:ext cx="4803864" cy="4686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lide Number Placeholder 3">
            <a:extLst>
              <a:ext uri="{FF2B5EF4-FFF2-40B4-BE49-F238E27FC236}">
                <a16:creationId xmlns:a16="http://schemas.microsoft.com/office/drawing/2014/main" id="{5C17A438-AF3F-D526-307D-C3390B0E3732}"/>
              </a:ext>
            </a:extLst>
          </p:cNvPr>
          <p:cNvSpPr>
            <a:spLocks noGrp="1"/>
          </p:cNvSpPr>
          <p:nvPr>
            <p:ph type="sldNum" sz="quarter" idx="12"/>
          </p:nvPr>
        </p:nvSpPr>
        <p:spPr/>
        <p:txBody>
          <a:bodyPr/>
          <a:lstStyle/>
          <a:p>
            <a:fld id="{3970EB7F-EE7F-4D27-B2C8-13BEAE83BC5E}" type="slidenum">
              <a:rPr lang="en-US" smtClean="0"/>
              <a:t>46</a:t>
            </a:fld>
            <a:endParaRPr lang="en-US"/>
          </a:p>
        </p:txBody>
      </p:sp>
      <p:pic>
        <p:nvPicPr>
          <p:cNvPr id="6" name="Recorded Sound">
            <a:hlinkClick r:id="" action="ppaction://media"/>
            <a:extLst>
              <a:ext uri="{FF2B5EF4-FFF2-40B4-BE49-F238E27FC236}">
                <a16:creationId xmlns:a16="http://schemas.microsoft.com/office/drawing/2014/main" id="{2BF27E54-B221-8D7E-8DF2-B8314BEE31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8168" y="6132512"/>
            <a:ext cx="406400" cy="406400"/>
          </a:xfrm>
          <a:prstGeom prst="rect">
            <a:avLst/>
          </a:prstGeom>
        </p:spPr>
      </p:pic>
    </p:spTree>
    <p:extLst>
      <p:ext uri="{BB962C8B-B14F-4D97-AF65-F5344CB8AC3E}">
        <p14:creationId xmlns:p14="http://schemas.microsoft.com/office/powerpoint/2010/main" val="2300428635"/>
      </p:ext>
    </p:extLst>
  </p:cSld>
  <p:clrMapOvr>
    <a:masterClrMapping/>
  </p:clrMapOvr>
  <mc:AlternateContent xmlns:mc="http://schemas.openxmlformats.org/markup-compatibility/2006" xmlns:p14="http://schemas.microsoft.com/office/powerpoint/2010/main">
    <mc:Choice Requires="p14">
      <p:transition spd="slow" p14:dur="1500" advTm="15000">
        <p:push dir="u"/>
      </p:transition>
    </mc:Choice>
    <mc:Fallback xmlns="">
      <p:transition spd="slow" advTm="15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5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B3BED-990E-A31D-2F16-DAFE15E8785A}"/>
              </a:ext>
            </a:extLst>
          </p:cNvPr>
          <p:cNvSpPr>
            <a:spLocks noGrp="1"/>
          </p:cNvSpPr>
          <p:nvPr>
            <p:ph type="sldNum" sz="quarter" idx="12"/>
          </p:nvPr>
        </p:nvSpPr>
        <p:spPr/>
        <p:txBody>
          <a:bodyPr/>
          <a:lstStyle/>
          <a:p>
            <a:fld id="{E68F1C0E-076B-4C9D-A1F8-826B44A1103B}" type="slidenum">
              <a:rPr lang="en-US" smtClean="0"/>
              <a:t>47</a:t>
            </a:fld>
            <a:endParaRPr lang="en-US"/>
          </a:p>
        </p:txBody>
      </p:sp>
      <p:sp>
        <p:nvSpPr>
          <p:cNvPr id="6" name="Rectangle 5" descr="Check List">
            <a:extLst>
              <a:ext uri="{FF2B5EF4-FFF2-40B4-BE49-F238E27FC236}">
                <a16:creationId xmlns:a16="http://schemas.microsoft.com/office/drawing/2014/main" id="{2F8373A1-2AEC-3694-0EDB-E38999FF71B8}"/>
              </a:ext>
            </a:extLst>
          </p:cNvPr>
          <p:cNvSpPr/>
          <p:nvPr/>
        </p:nvSpPr>
        <p:spPr>
          <a:xfrm>
            <a:off x="4320683" y="901899"/>
            <a:ext cx="2945331" cy="2715341"/>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2568D20A-51E9-65B1-8A97-61E3240B3FF0}"/>
              </a:ext>
            </a:extLst>
          </p:cNvPr>
          <p:cNvGrpSpPr/>
          <p:nvPr/>
        </p:nvGrpSpPr>
        <p:grpSpPr>
          <a:xfrm>
            <a:off x="2288406" y="4136308"/>
            <a:ext cx="7615187" cy="1002308"/>
            <a:chOff x="7923065" y="3024638"/>
            <a:chExt cx="3689384" cy="334632"/>
          </a:xfrm>
        </p:grpSpPr>
        <p:sp>
          <p:nvSpPr>
            <p:cNvPr id="8" name="Rectangle 7">
              <a:extLst>
                <a:ext uri="{FF2B5EF4-FFF2-40B4-BE49-F238E27FC236}">
                  <a16:creationId xmlns:a16="http://schemas.microsoft.com/office/drawing/2014/main" id="{C48A478F-6208-FB87-AC1A-4D0917337031}"/>
                </a:ext>
              </a:extLst>
            </p:cNvPr>
            <p:cNvSpPr/>
            <p:nvPr/>
          </p:nvSpPr>
          <p:spPr>
            <a:xfrm>
              <a:off x="7923065" y="3024638"/>
              <a:ext cx="3689384" cy="334632"/>
            </a:xfrm>
            <a:prstGeom prst="rect">
              <a:avLst/>
            </a:pr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6CADB564-6586-112F-4415-7EFA4F1A760D}"/>
                </a:ext>
              </a:extLst>
            </p:cNvPr>
            <p:cNvSpPr txBox="1"/>
            <p:nvPr/>
          </p:nvSpPr>
          <p:spPr>
            <a:xfrm>
              <a:off x="7923065" y="3024638"/>
              <a:ext cx="3689384" cy="3346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5400" b="1" kern="1200">
                  <a:solidFill>
                    <a:schemeClr val="bg1"/>
                  </a:solidFill>
                  <a:latin typeface="+mj-lt"/>
                </a:rPr>
                <a:t>Additional Resources</a:t>
              </a:r>
            </a:p>
          </p:txBody>
        </p:sp>
      </p:grpSp>
      <p:pic>
        <p:nvPicPr>
          <p:cNvPr id="3" name="Recorded Sound">
            <a:hlinkClick r:id="" action="ppaction://media"/>
            <a:extLst>
              <a:ext uri="{FF2B5EF4-FFF2-40B4-BE49-F238E27FC236}">
                <a16:creationId xmlns:a16="http://schemas.microsoft.com/office/drawing/2014/main" id="{614538DF-BE51-2B8D-3B11-2135EBAD7E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8815" y="6040219"/>
            <a:ext cx="406400" cy="406400"/>
          </a:xfrm>
          <a:prstGeom prst="rect">
            <a:avLst/>
          </a:prstGeom>
        </p:spPr>
      </p:pic>
    </p:spTree>
    <p:extLst>
      <p:ext uri="{BB962C8B-B14F-4D97-AF65-F5344CB8AC3E}">
        <p14:creationId xmlns:p14="http://schemas.microsoft.com/office/powerpoint/2010/main" val="4290266971"/>
      </p:ext>
    </p:extLst>
  </p:cSld>
  <p:clrMapOvr>
    <a:masterClrMapping/>
  </p:clrMapOvr>
  <mc:AlternateContent xmlns:mc="http://schemas.openxmlformats.org/markup-compatibility/2006" xmlns:p14="http://schemas.microsoft.com/office/powerpoint/2010/main">
    <mc:Choice Requires="p14">
      <p:transition spd="slow" p14:dur="1500" advTm="9000">
        <p:push dir="u"/>
      </p:transition>
    </mc:Choice>
    <mc:Fallback xmlns="">
      <p:transition spd="slow" advTm="9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72" fill="hold"/>
                                        <p:tgtEl>
                                          <p:spTgt spid="3"/>
                                        </p:tgtEl>
                                      </p:cBhvr>
                                    </p:cmd>
                                  </p:childTnLst>
                                </p:cTn>
                              </p:par>
                              <p:par>
                                <p:cTn id="7" presetID="8" presetClass="emph" presetSubtype="0" fill="hold" grpId="0" nodeType="withEffect">
                                  <p:stCondLst>
                                    <p:cond delay="0"/>
                                  </p:stCondLst>
                                  <p:childTnLst>
                                    <p:animRot by="21600000">
                                      <p:cBhvr>
                                        <p:cTn id="8" dur="2000" fill="hold"/>
                                        <p:tgtEl>
                                          <p:spTgt spid="6"/>
                                        </p:tgtEl>
                                        <p:attrNameLst>
                                          <p:attrName>r</p:attrName>
                                        </p:attrNameLst>
                                      </p:cBhvr>
                                    </p:animRot>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C:\Users\LMNMD\AppData\Local\Microsoft\Windows\Temporary Internet Files\Content.IE5\PTIAQTI1\20120821-justice-sword[1].jpg">
            <a:extLst>
              <a:ext uri="{FF2B5EF4-FFF2-40B4-BE49-F238E27FC236}">
                <a16:creationId xmlns:a16="http://schemas.microsoft.com/office/drawing/2014/main" id="{B3F18902-A645-DE29-6D43-C66274BB1E02}"/>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70264" y="209550"/>
            <a:ext cx="5392737"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9D4CA2-8155-A0AA-8EE9-E4DD4C4F0B73}"/>
              </a:ext>
            </a:extLst>
          </p:cNvPr>
          <p:cNvSpPr>
            <a:spLocks noGrp="1"/>
          </p:cNvSpPr>
          <p:nvPr>
            <p:ph type="title"/>
          </p:nvPr>
        </p:nvSpPr>
        <p:spPr>
          <a:xfrm>
            <a:off x="3370264" y="219614"/>
            <a:ext cx="5163879" cy="487363"/>
          </a:xfrm>
        </p:spPr>
        <p:txBody>
          <a:bodyPr rtlCol="0">
            <a:normAutofit fontScale="90000"/>
            <a:scene3d>
              <a:camera prst="orthographicFront"/>
              <a:lightRig rig="threePt" dir="t"/>
            </a:scene3d>
            <a:sp3d extrusionH="57150">
              <a:bevelT w="38100" h="38100"/>
            </a:sp3d>
          </a:bodyPr>
          <a:lstStyle/>
          <a:p>
            <a:pPr eaLnBrk="1" fontAlgn="auto" hangingPunct="1">
              <a:spcAft>
                <a:spcPts val="0"/>
              </a:spcAft>
              <a:defRPr/>
            </a:pPr>
            <a:r>
              <a:rPr lang="en-US" sz="3600" b="1">
                <a:solidFill>
                  <a:srgbClr val="0E8D90"/>
                </a:solidFill>
                <a:cs typeface="Times New Roman" pitchFamily="18" charset="0"/>
              </a:rPr>
              <a:t>Provider Monitoring &amp; Audits</a:t>
            </a:r>
          </a:p>
        </p:txBody>
      </p:sp>
      <p:sp>
        <p:nvSpPr>
          <p:cNvPr id="3" name="Content Placeholder 2">
            <a:extLst>
              <a:ext uri="{FF2B5EF4-FFF2-40B4-BE49-F238E27FC236}">
                <a16:creationId xmlns:a16="http://schemas.microsoft.com/office/drawing/2014/main" id="{8D4AE4EE-47D8-0215-D1EC-F2122E51C372}"/>
              </a:ext>
            </a:extLst>
          </p:cNvPr>
          <p:cNvSpPr>
            <a:spLocks noGrp="1"/>
          </p:cNvSpPr>
          <p:nvPr>
            <p:ph idx="1"/>
          </p:nvPr>
        </p:nvSpPr>
        <p:spPr>
          <a:xfrm>
            <a:off x="255181" y="1066800"/>
            <a:ext cx="11727712" cy="5105400"/>
          </a:xfrm>
        </p:spPr>
        <p:txBody>
          <a:bodyPr rtlCol="0">
            <a:noAutofit/>
          </a:bodyPr>
          <a:lstStyle/>
          <a:p>
            <a:pPr eaLnBrk="1" fontAlgn="auto" hangingPunct="1">
              <a:spcAft>
                <a:spcPts val="0"/>
              </a:spcAft>
              <a:buFont typeface="Wingdings" panose="05000000000000000000" pitchFamily="2" charset="2"/>
              <a:buChar char="§"/>
              <a:defRPr/>
            </a:pPr>
            <a:r>
              <a:rPr lang="en-US" altLang="en-US" sz="2000">
                <a:ln w="1905">
                  <a:noFill/>
                </a:ln>
                <a:solidFill>
                  <a:srgbClr val="0A6466"/>
                </a:solidFill>
                <a:cs typeface="Times New Roman" pitchFamily="18" charset="0"/>
              </a:rPr>
              <a:t>DOM audits all waiver providers annually.  Additionally, providers may be audited by other DOM contractors, as well as State and Federal entities such as the Centers for Medicare and Medicaid Services (CMS) or the Office of the Inspector General (OIG).</a:t>
            </a:r>
          </a:p>
          <a:p>
            <a:pPr eaLnBrk="1" fontAlgn="auto" hangingPunct="1">
              <a:spcAft>
                <a:spcPts val="0"/>
              </a:spcAft>
              <a:buFont typeface="Wingdings" panose="05000000000000000000" pitchFamily="2" charset="2"/>
              <a:buChar char="§"/>
              <a:defRPr/>
            </a:pPr>
            <a:endParaRPr lang="en-US" altLang="en-US" sz="700">
              <a:ln w="1905">
                <a:noFill/>
              </a:ln>
              <a:solidFill>
                <a:srgbClr val="0A6466"/>
              </a:solidFill>
              <a:cs typeface="Times New Roman" pitchFamily="18" charset="0"/>
            </a:endParaRPr>
          </a:p>
          <a:p>
            <a:pPr eaLnBrk="1" fontAlgn="auto" hangingPunct="1">
              <a:spcAft>
                <a:spcPts val="0"/>
              </a:spcAft>
              <a:buFont typeface="Wingdings" panose="05000000000000000000" pitchFamily="2" charset="2"/>
              <a:buChar char="§"/>
              <a:defRPr/>
            </a:pPr>
            <a:r>
              <a:rPr lang="en-US" altLang="en-US" sz="2000">
                <a:ln w="1905">
                  <a:noFill/>
                </a:ln>
                <a:solidFill>
                  <a:srgbClr val="0A6466"/>
                </a:solidFill>
                <a:cs typeface="Times New Roman" pitchFamily="18" charset="0"/>
              </a:rPr>
              <a:t>The provider must maintain auditable records to substantiate claims submitted to Medicaid and provide immediate access to the provider’s physical services location, facilities, or any records relating to licensure, medical care, and services rendered to beneficiaries, and billings/claims during regular business hours (8 a.m. to 5 p.m., Monday – Friday) and all other hours when employees of the provider are normally available and conducting the business of the provider.</a:t>
            </a:r>
          </a:p>
          <a:p>
            <a:pPr eaLnBrk="1" fontAlgn="auto" hangingPunct="1">
              <a:spcAft>
                <a:spcPts val="0"/>
              </a:spcAft>
              <a:buFont typeface="Wingdings" panose="05000000000000000000" pitchFamily="2" charset="2"/>
              <a:buChar char="§"/>
              <a:defRPr/>
            </a:pPr>
            <a:r>
              <a:rPr lang="en-US" sz="2000">
                <a:ln w="1905">
                  <a:noFill/>
                </a:ln>
                <a:solidFill>
                  <a:srgbClr val="0A6466"/>
                </a:solidFill>
                <a:cs typeface="Times New Roman" pitchFamily="18" charset="0"/>
              </a:rPr>
              <a:t>Records documenting the provision of services must be maintained by the providers of waiver services for a minimum of five (5) years. If, at the conclusion of the five-year period, there is ongoing litigation or an open audit, the provider must maintain these records until the litigation or audit is concluded.</a:t>
            </a:r>
            <a:endParaRPr lang="en-US" altLang="en-US" sz="2000">
              <a:ln w="1905">
                <a:noFill/>
              </a:ln>
              <a:solidFill>
                <a:srgbClr val="0A6466"/>
              </a:solidFill>
              <a:cs typeface="Times New Roman" pitchFamily="18" charset="0"/>
            </a:endParaRPr>
          </a:p>
          <a:p>
            <a:pPr eaLnBrk="1" fontAlgn="auto" hangingPunct="1">
              <a:spcAft>
                <a:spcPts val="0"/>
              </a:spcAft>
              <a:buFont typeface="Wingdings" panose="05000000000000000000" pitchFamily="2" charset="2"/>
              <a:buChar char="§"/>
              <a:defRPr/>
            </a:pPr>
            <a:endParaRPr lang="en-US" altLang="en-US" sz="700">
              <a:ln w="1905">
                <a:noFill/>
              </a:ln>
              <a:solidFill>
                <a:srgbClr val="0A6466"/>
              </a:solidFill>
              <a:cs typeface="Times New Roman" pitchFamily="18" charset="0"/>
            </a:endParaRPr>
          </a:p>
          <a:p>
            <a:pPr eaLnBrk="1" fontAlgn="auto" hangingPunct="1">
              <a:spcAft>
                <a:spcPts val="0"/>
              </a:spcAft>
              <a:buFont typeface="Wingdings" panose="05000000000000000000" pitchFamily="2" charset="2"/>
              <a:buChar char="§"/>
              <a:defRPr/>
            </a:pPr>
            <a:r>
              <a:rPr lang="en-US" altLang="en-US" sz="2000">
                <a:ln w="1905">
                  <a:noFill/>
                </a:ln>
                <a:solidFill>
                  <a:srgbClr val="0A6466"/>
                </a:solidFill>
                <a:cs typeface="Times New Roman" pitchFamily="18" charset="0"/>
              </a:rPr>
              <a:t>Based on OIG and CMS guidance, DOM audits are unannounced. </a:t>
            </a:r>
            <a:br>
              <a:rPr lang="en-US" altLang="en-US" sz="1800">
                <a:ln w="1905">
                  <a:noFill/>
                </a:ln>
                <a:solidFill>
                  <a:srgbClr val="0E8D90"/>
                </a:solidFill>
                <a:cs typeface="Times New Roman" pitchFamily="18" charset="0"/>
              </a:rPr>
            </a:br>
            <a:endParaRPr lang="en-US" altLang="en-US" sz="600">
              <a:ln w="1905">
                <a:noFill/>
              </a:ln>
              <a:solidFill>
                <a:srgbClr val="0E8D90"/>
              </a:solidFill>
              <a:cs typeface="Times New Roman" pitchFamily="18" charset="0"/>
            </a:endParaRPr>
          </a:p>
          <a:p>
            <a:pPr eaLnBrk="1" fontAlgn="auto" hangingPunct="1">
              <a:spcAft>
                <a:spcPts val="0"/>
              </a:spcAft>
              <a:defRPr/>
            </a:pPr>
            <a:endParaRPr lang="en-US" altLang="en-US" sz="1800">
              <a:solidFill>
                <a:srgbClr val="0E8D90"/>
              </a:solidFill>
              <a:cs typeface="Times New Roman" pitchFamily="18" charset="0"/>
            </a:endParaRPr>
          </a:p>
          <a:p>
            <a:pPr eaLnBrk="1" fontAlgn="auto" hangingPunct="1">
              <a:spcAft>
                <a:spcPts val="0"/>
              </a:spcAft>
              <a:defRPr/>
            </a:pPr>
            <a:endParaRPr lang="en-US">
              <a:solidFill>
                <a:srgbClr val="0E8D90"/>
              </a:solidFill>
              <a:cs typeface="Times New Roman" pitchFamily="18" charset="0"/>
            </a:endParaRPr>
          </a:p>
        </p:txBody>
      </p:sp>
      <p:sp>
        <p:nvSpPr>
          <p:cNvPr id="4" name="Slide Number Placeholder 3">
            <a:extLst>
              <a:ext uri="{FF2B5EF4-FFF2-40B4-BE49-F238E27FC236}">
                <a16:creationId xmlns:a16="http://schemas.microsoft.com/office/drawing/2014/main" id="{7461D8C9-1131-8BB9-D3DB-BEAD10430509}"/>
              </a:ext>
            </a:extLst>
          </p:cNvPr>
          <p:cNvSpPr>
            <a:spLocks noGrp="1"/>
          </p:cNvSpPr>
          <p:nvPr>
            <p:ph type="sldNum" sz="quarter" idx="12"/>
          </p:nvPr>
        </p:nvSpPr>
        <p:spPr/>
        <p:txBody>
          <a:bodyPr/>
          <a:lstStyle/>
          <a:p>
            <a:fld id="{3970EB7F-EE7F-4D27-B2C8-13BEAE83BC5E}" type="slidenum">
              <a:rPr lang="en-US" smtClean="0"/>
              <a:t>48</a:t>
            </a:fld>
            <a:endParaRPr lang="en-US"/>
          </a:p>
        </p:txBody>
      </p:sp>
      <p:pic>
        <p:nvPicPr>
          <p:cNvPr id="5" name="Recorded Sound">
            <a:hlinkClick r:id="" action="ppaction://media"/>
            <a:extLst>
              <a:ext uri="{FF2B5EF4-FFF2-40B4-BE49-F238E27FC236}">
                <a16:creationId xmlns:a16="http://schemas.microsoft.com/office/drawing/2014/main" id="{1295A38A-67FC-0CAA-F467-84DBF03EDD1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24557" y="61722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80000">
        <p:push dir="u"/>
      </p:transition>
    </mc:Choice>
    <mc:Fallback xmlns="">
      <p:transition spd="slow" advTm="80000">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7834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inVertical)">
                                      <p:cBhvr>
                                        <p:cTn id="14" dur="500"/>
                                        <p:tgtEl>
                                          <p:spTgt spid="3">
                                            <p:txEl>
                                              <p:pRg st="2" end="2"/>
                                            </p:txEl>
                                          </p:spTgt>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par>
                          <p:cTn id="19" fill="hold">
                            <p:stCondLst>
                              <p:cond delay="1000"/>
                            </p:stCondLst>
                            <p:childTnLst>
                              <p:par>
                                <p:cTn id="20" presetID="16" presetClass="entr" presetSubtype="21" fill="hold"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C:\Users\LMNMD\AppData\Local\Microsoft\Windows\Temporary Internet Files\Content.IE5\PTIAQTI1\choices[1].jpg">
            <a:extLst>
              <a:ext uri="{FF2B5EF4-FFF2-40B4-BE49-F238E27FC236}">
                <a16:creationId xmlns:a16="http://schemas.microsoft.com/office/drawing/2014/main" id="{86E3EEED-5C1F-5990-AF3D-EC158ACB4142}"/>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399867"/>
            <a:ext cx="3032151" cy="263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itle 1">
            <a:extLst>
              <a:ext uri="{FF2B5EF4-FFF2-40B4-BE49-F238E27FC236}">
                <a16:creationId xmlns:a16="http://schemas.microsoft.com/office/drawing/2014/main" id="{1FC242F5-D759-EF3E-3FDE-4784C8BFB606}"/>
              </a:ext>
            </a:extLst>
          </p:cNvPr>
          <p:cNvSpPr>
            <a:spLocks noGrp="1"/>
          </p:cNvSpPr>
          <p:nvPr>
            <p:ph type="title"/>
          </p:nvPr>
        </p:nvSpPr>
        <p:spPr>
          <a:xfrm>
            <a:off x="4067549" y="254892"/>
            <a:ext cx="4056900" cy="639763"/>
          </a:xfrm>
        </p:spPr>
        <p:txBody>
          <a:bodyPr>
            <a:noAutofit/>
            <a:scene3d>
              <a:camera prst="orthographicFront"/>
              <a:lightRig rig="threePt" dir="t"/>
            </a:scene3d>
            <a:sp3d extrusionH="57150">
              <a:bevelT w="38100" h="38100"/>
            </a:sp3d>
          </a:bodyPr>
          <a:lstStyle/>
          <a:p>
            <a:pPr eaLnBrk="1" hangingPunct="1"/>
            <a:r>
              <a:rPr lang="en-US" altLang="en-US" sz="3600" b="1">
                <a:solidFill>
                  <a:srgbClr val="0E8D90"/>
                </a:solidFill>
                <a:cs typeface="Times New Roman" panose="02020603050405020304" pitchFamily="18" charset="0"/>
              </a:rPr>
              <a:t>Freedom of Choice</a:t>
            </a:r>
          </a:p>
        </p:txBody>
      </p:sp>
      <p:sp>
        <p:nvSpPr>
          <p:cNvPr id="8195" name="Content Placeholder 2">
            <a:extLst>
              <a:ext uri="{FF2B5EF4-FFF2-40B4-BE49-F238E27FC236}">
                <a16:creationId xmlns:a16="http://schemas.microsoft.com/office/drawing/2014/main" id="{5EF0F727-1565-36B9-8BB4-865296028C4A}"/>
              </a:ext>
            </a:extLst>
          </p:cNvPr>
          <p:cNvSpPr>
            <a:spLocks noGrp="1"/>
          </p:cNvSpPr>
          <p:nvPr>
            <p:ph idx="1"/>
          </p:nvPr>
        </p:nvSpPr>
        <p:spPr>
          <a:xfrm>
            <a:off x="2696346" y="2486047"/>
            <a:ext cx="9058939" cy="3986597"/>
          </a:xfrm>
          <a:noFill/>
        </p:spPr>
        <p:txBody>
          <a:bodyPr>
            <a:noAutofit/>
          </a:bodyPr>
          <a:lstStyle/>
          <a:p>
            <a:pPr eaLnBrk="1" hangingPunct="1">
              <a:buFont typeface="Wingdings" panose="05000000000000000000" pitchFamily="2" charset="2"/>
              <a:buChar char="§"/>
              <a:defRPr/>
            </a:pPr>
            <a:endParaRPr lang="en-US" altLang="en-US" sz="1800">
              <a:solidFill>
                <a:srgbClr val="0E8D90"/>
              </a:solidFill>
              <a:cs typeface="Times New Roman" pitchFamily="18" charset="0"/>
            </a:endParaRPr>
          </a:p>
          <a:p>
            <a:pPr eaLnBrk="1" hangingPunct="1">
              <a:buFont typeface="Wingdings" panose="05000000000000000000" pitchFamily="2" charset="2"/>
              <a:buChar char="§"/>
              <a:defRPr/>
            </a:pPr>
            <a:r>
              <a:rPr lang="en-US" altLang="en-US" sz="1800">
                <a:solidFill>
                  <a:srgbClr val="0E8D90"/>
                </a:solidFill>
                <a:cs typeface="Times New Roman" pitchFamily="18" charset="0"/>
              </a:rPr>
              <a:t>Providers of Medicaid services agree to comply with this section of the Act in the Provider Agreement. This means that providers may not take any action to deny Freedom of Choice to individuals eligible for Medicaid by using systems, methods, or devices which would require persons eligible for Medicaid to obtain a service from a particular provider. </a:t>
            </a:r>
          </a:p>
          <a:p>
            <a:pPr eaLnBrk="1" hangingPunct="1">
              <a:buFont typeface="Wingdings" panose="05000000000000000000" pitchFamily="2" charset="2"/>
              <a:buChar char="§"/>
              <a:defRPr/>
            </a:pPr>
            <a:endParaRPr lang="en-US" altLang="en-US" sz="1800">
              <a:solidFill>
                <a:srgbClr val="0E8D90"/>
              </a:solidFill>
              <a:cs typeface="Times New Roman" pitchFamily="18" charset="0"/>
            </a:endParaRPr>
          </a:p>
          <a:p>
            <a:pPr eaLnBrk="1" hangingPunct="1">
              <a:buFont typeface="Wingdings" panose="05000000000000000000" pitchFamily="2" charset="2"/>
              <a:buChar char="§"/>
              <a:defRPr/>
            </a:pPr>
            <a:r>
              <a:rPr lang="en-US" altLang="en-US" sz="1800">
                <a:solidFill>
                  <a:srgbClr val="0E8D90"/>
                </a:solidFill>
                <a:cs typeface="Times New Roman" pitchFamily="18" charset="0"/>
              </a:rPr>
              <a:t>This also means that providers may not require any individuals eligible for Medicaid to sign a statement of waiver, if such statement would, in any manner, deny or restrict that individual's free choice of a provider of any services for which the individual may be eligible. </a:t>
            </a:r>
            <a:r>
              <a:rPr lang="en-US" altLang="en-US" sz="1800" b="1">
                <a:solidFill>
                  <a:srgbClr val="0E8D90"/>
                </a:solidFill>
                <a:cs typeface="Times New Roman" pitchFamily="18" charset="0"/>
              </a:rPr>
              <a:t>Providers cannot use any method of inducement, including free transportation, refreshments, cash or gifts, to influence a beneficiary to select a certain provider. </a:t>
            </a:r>
          </a:p>
          <a:p>
            <a:pPr marL="0" indent="0" eaLnBrk="1" hangingPunct="1">
              <a:buNone/>
              <a:defRPr/>
            </a:pPr>
            <a:endParaRPr lang="en-US" altLang="en-US" sz="1800">
              <a:cs typeface="Times New Roman" pitchFamily="18" charset="0"/>
            </a:endParaRPr>
          </a:p>
        </p:txBody>
      </p:sp>
      <p:sp>
        <p:nvSpPr>
          <p:cNvPr id="7173" name="TextBox 1">
            <a:extLst>
              <a:ext uri="{FF2B5EF4-FFF2-40B4-BE49-F238E27FC236}">
                <a16:creationId xmlns:a16="http://schemas.microsoft.com/office/drawing/2014/main" id="{8714F50A-870D-DEFC-9A49-7C69876192FE}"/>
              </a:ext>
            </a:extLst>
          </p:cNvPr>
          <p:cNvSpPr txBox="1">
            <a:spLocks noChangeArrowheads="1"/>
          </p:cNvSpPr>
          <p:nvPr/>
        </p:nvSpPr>
        <p:spPr bwMode="auto">
          <a:xfrm>
            <a:off x="152399" y="1037913"/>
            <a:ext cx="1188720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Wingdings" panose="05000000000000000000" pitchFamily="2" charset="2"/>
              <a:buChar char="§"/>
            </a:pPr>
            <a:r>
              <a:rPr lang="en-US" altLang="en-US" sz="1800">
                <a:solidFill>
                  <a:srgbClr val="0E8D90"/>
                </a:solidFill>
                <a:latin typeface="+mn-lt"/>
                <a:cs typeface="Times New Roman" panose="02020603050405020304" pitchFamily="18" charset="0"/>
              </a:rPr>
              <a:t>Medicaid beneficiaries have the right to Freedom of Choice of eligible providers for Medicaid covered services. </a:t>
            </a:r>
            <a:br>
              <a:rPr lang="en-US" altLang="en-US" sz="1800">
                <a:solidFill>
                  <a:srgbClr val="0E8D90"/>
                </a:solidFill>
                <a:latin typeface="+mn-lt"/>
                <a:cs typeface="Times New Roman" panose="02020603050405020304" pitchFamily="18" charset="0"/>
              </a:rPr>
            </a:br>
            <a:endParaRPr lang="en-US" altLang="en-US" sz="1800">
              <a:solidFill>
                <a:srgbClr val="0E8D90"/>
              </a:solidFill>
              <a:latin typeface="+mn-lt"/>
              <a:cs typeface="Times New Roman" panose="02020603050405020304" pitchFamily="18" charset="0"/>
            </a:endParaRPr>
          </a:p>
          <a:p>
            <a:pPr eaLnBrk="1" hangingPunct="1">
              <a:spcBef>
                <a:spcPct val="0"/>
              </a:spcBef>
              <a:buFont typeface="Wingdings" panose="05000000000000000000" pitchFamily="2" charset="2"/>
              <a:buChar char="§"/>
            </a:pPr>
            <a:r>
              <a:rPr lang="en-US" altLang="en-US" sz="1800">
                <a:solidFill>
                  <a:srgbClr val="0E8D90"/>
                </a:solidFill>
                <a:latin typeface="+mn-lt"/>
                <a:cs typeface="Times New Roman" panose="02020603050405020304" pitchFamily="18" charset="0"/>
              </a:rPr>
              <a:t>Enrollment as a Medicaid Waiver provider does not guarantee that your agency will receive referrals for clients. If approved, your agency name and contact information will be added to the Freedom of Choice list to be chosen, at will, by beneficiaries enrolled to receive E&amp;D waiver services.</a:t>
            </a:r>
          </a:p>
        </p:txBody>
      </p:sp>
      <p:sp>
        <p:nvSpPr>
          <p:cNvPr id="2" name="Slide Number Placeholder 1">
            <a:extLst>
              <a:ext uri="{FF2B5EF4-FFF2-40B4-BE49-F238E27FC236}">
                <a16:creationId xmlns:a16="http://schemas.microsoft.com/office/drawing/2014/main" id="{5208ABB4-CA84-124F-4F9F-6F67C29104EC}"/>
              </a:ext>
            </a:extLst>
          </p:cNvPr>
          <p:cNvSpPr>
            <a:spLocks noGrp="1"/>
          </p:cNvSpPr>
          <p:nvPr>
            <p:ph type="sldNum" sz="quarter" idx="12"/>
          </p:nvPr>
        </p:nvSpPr>
        <p:spPr/>
        <p:txBody>
          <a:bodyPr/>
          <a:lstStyle/>
          <a:p>
            <a:fld id="{3970EB7F-EE7F-4D27-B2C8-13BEAE83BC5E}" type="slidenum">
              <a:rPr lang="en-US" smtClean="0"/>
              <a:t>49</a:t>
            </a:fld>
            <a:endParaRPr lang="en-US"/>
          </a:p>
        </p:txBody>
      </p:sp>
      <p:pic>
        <p:nvPicPr>
          <p:cNvPr id="3" name="Recorded Sound">
            <a:hlinkClick r:id="" action="ppaction://media"/>
            <a:extLst>
              <a:ext uri="{FF2B5EF4-FFF2-40B4-BE49-F238E27FC236}">
                <a16:creationId xmlns:a16="http://schemas.microsoft.com/office/drawing/2014/main" id="{37B46351-DB2D-F4E1-7795-A838DD4C365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3514" y="6132512"/>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29000">
        <p:push dir="u"/>
      </p:transition>
    </mc:Choice>
    <mc:Fallback xmlns="">
      <p:transition spd="slow" advTm="129000">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702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7173"/>
                                        </p:tgtEl>
                                        <p:attrNameLst>
                                          <p:attrName>style.visibility</p:attrName>
                                        </p:attrNameLst>
                                      </p:cBhvr>
                                      <p:to>
                                        <p:strVal val="visible"/>
                                      </p:to>
                                    </p:set>
                                    <p:anim calcmode="lin" valueType="num">
                                      <p:cBhvr>
                                        <p:cTn id="11" dur="1000" fill="hold"/>
                                        <p:tgtEl>
                                          <p:spTgt spid="7173"/>
                                        </p:tgtEl>
                                        <p:attrNameLst>
                                          <p:attrName>ppt_w</p:attrName>
                                        </p:attrNameLst>
                                      </p:cBhvr>
                                      <p:tavLst>
                                        <p:tav tm="0">
                                          <p:val>
                                            <p:fltVal val="0"/>
                                          </p:val>
                                        </p:tav>
                                        <p:tav tm="100000">
                                          <p:val>
                                            <p:strVal val="#ppt_w"/>
                                          </p:val>
                                        </p:tav>
                                      </p:tavLst>
                                    </p:anim>
                                    <p:anim calcmode="lin" valueType="num">
                                      <p:cBhvr>
                                        <p:cTn id="12" dur="1000" fill="hold"/>
                                        <p:tgtEl>
                                          <p:spTgt spid="7173"/>
                                        </p:tgtEl>
                                        <p:attrNameLst>
                                          <p:attrName>ppt_h</p:attrName>
                                        </p:attrNameLst>
                                      </p:cBhvr>
                                      <p:tavLst>
                                        <p:tav tm="0">
                                          <p:val>
                                            <p:fltVal val="0"/>
                                          </p:val>
                                        </p:tav>
                                        <p:tav tm="100000">
                                          <p:val>
                                            <p:strVal val="#ppt_h"/>
                                          </p:val>
                                        </p:tav>
                                      </p:tavLst>
                                    </p:anim>
                                    <p:anim calcmode="lin" valueType="num">
                                      <p:cBhvr>
                                        <p:cTn id="13" dur="1000" fill="hold"/>
                                        <p:tgtEl>
                                          <p:spTgt spid="7173"/>
                                        </p:tgtEl>
                                        <p:attrNameLst>
                                          <p:attrName>style.rotation</p:attrName>
                                        </p:attrNameLst>
                                      </p:cBhvr>
                                      <p:tavLst>
                                        <p:tav tm="0">
                                          <p:val>
                                            <p:fltVal val="90"/>
                                          </p:val>
                                        </p:tav>
                                        <p:tav tm="100000">
                                          <p:val>
                                            <p:fltVal val="0"/>
                                          </p:val>
                                        </p:tav>
                                      </p:tavLst>
                                    </p:anim>
                                    <p:animEffect transition="in" filter="fade">
                                      <p:cBhvr>
                                        <p:cTn id="14" dur="1000"/>
                                        <p:tgtEl>
                                          <p:spTgt spid="7173"/>
                                        </p:tgtEl>
                                      </p:cBhvr>
                                    </p:animEffect>
                                  </p:childTnLst>
                                </p:cTn>
                              </p:par>
                            </p:childTnLst>
                          </p:cTn>
                        </p:par>
                        <p:par>
                          <p:cTn id="15" fill="hold">
                            <p:stCondLst>
                              <p:cond delay="1000"/>
                            </p:stCondLst>
                            <p:childTnLst>
                              <p:par>
                                <p:cTn id="16" presetID="31" presetClass="entr" presetSubtype="0" fill="hold" nodeType="afterEffect">
                                  <p:stCondLst>
                                    <p:cond delay="0"/>
                                  </p:stCondLst>
                                  <p:childTnLst>
                                    <p:set>
                                      <p:cBhvr>
                                        <p:cTn id="17" dur="1" fill="hold">
                                          <p:stCondLst>
                                            <p:cond delay="0"/>
                                          </p:stCondLst>
                                        </p:cTn>
                                        <p:tgtEl>
                                          <p:spTgt spid="8195">
                                            <p:txEl>
                                              <p:pRg st="1" end="1"/>
                                            </p:txEl>
                                          </p:spTgt>
                                        </p:tgtEl>
                                        <p:attrNameLst>
                                          <p:attrName>style.visibility</p:attrName>
                                        </p:attrNameLst>
                                      </p:cBhvr>
                                      <p:to>
                                        <p:strVal val="visible"/>
                                      </p:to>
                                    </p:set>
                                    <p:anim calcmode="lin" valueType="num">
                                      <p:cBhvr>
                                        <p:cTn id="18" dur="1000" fill="hold"/>
                                        <p:tgtEl>
                                          <p:spTgt spid="8195">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8195">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8195">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8195">
                                            <p:txEl>
                                              <p:pRg st="1" end="1"/>
                                            </p:txEl>
                                          </p:spTgt>
                                        </p:tgtEl>
                                      </p:cBhvr>
                                    </p:animEffect>
                                  </p:childTnLst>
                                </p:cTn>
                              </p:par>
                            </p:childTnLst>
                          </p:cTn>
                        </p:par>
                        <p:par>
                          <p:cTn id="22" fill="hold">
                            <p:stCondLst>
                              <p:cond delay="2000"/>
                            </p:stCondLst>
                            <p:childTnLst>
                              <p:par>
                                <p:cTn id="23" presetID="31" presetClass="entr" presetSubtype="0" fill="hold" nodeType="after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p:cTn id="25" dur="1000" fill="hold"/>
                                        <p:tgtEl>
                                          <p:spTgt spid="8195">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8195">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8195">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8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8195" grpId="0" build="p"/>
      <p:bldP spid="717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1B202CCD-52A0-900B-23EA-B014D7CD0DB9}"/>
              </a:ext>
            </a:extLst>
          </p:cNvPr>
          <p:cNvSpPr>
            <a:spLocks noGrp="1"/>
          </p:cNvSpPr>
          <p:nvPr>
            <p:ph type="title"/>
          </p:nvPr>
        </p:nvSpPr>
        <p:spPr>
          <a:xfrm>
            <a:off x="1866899" y="281528"/>
            <a:ext cx="8458200" cy="1143000"/>
          </a:xfrm>
          <a:noFill/>
        </p:spPr>
        <p:txBody>
          <a:bodyPr>
            <a:normAutofit/>
            <a:scene3d>
              <a:camera prst="orthographicFront"/>
              <a:lightRig rig="threePt" dir="t"/>
            </a:scene3d>
            <a:sp3d extrusionH="57150">
              <a:bevelT w="38100" h="38100"/>
            </a:sp3d>
          </a:bodyPr>
          <a:lstStyle/>
          <a:p>
            <a:pPr algn="ctr" eaLnBrk="1" hangingPunct="1"/>
            <a:r>
              <a:rPr lang="en-US" altLang="en-US" sz="3600" b="1">
                <a:solidFill>
                  <a:schemeClr val="accent4">
                    <a:lumMod val="75000"/>
                  </a:schemeClr>
                </a:solidFill>
                <a:cs typeface="Times New Roman" panose="02020603050405020304" pitchFamily="18" charset="0"/>
              </a:rPr>
              <a:t>What is the Elderly &amp; Disabled (E&amp;D) Waiver and who is eligible ? </a:t>
            </a:r>
          </a:p>
        </p:txBody>
      </p:sp>
      <p:sp>
        <p:nvSpPr>
          <p:cNvPr id="3" name="Content Placeholder 2">
            <a:extLst>
              <a:ext uri="{FF2B5EF4-FFF2-40B4-BE49-F238E27FC236}">
                <a16:creationId xmlns:a16="http://schemas.microsoft.com/office/drawing/2014/main" id="{28ACA37E-5D91-A2FC-7670-C7F68E49C556}"/>
              </a:ext>
            </a:extLst>
          </p:cNvPr>
          <p:cNvSpPr>
            <a:spLocks noGrp="1"/>
          </p:cNvSpPr>
          <p:nvPr>
            <p:ph idx="1"/>
          </p:nvPr>
        </p:nvSpPr>
        <p:spPr>
          <a:xfrm>
            <a:off x="450111" y="1680830"/>
            <a:ext cx="11291777" cy="4488616"/>
          </a:xfrm>
        </p:spPr>
        <p:txBody>
          <a:bodyPr>
            <a:noAutofit/>
          </a:bodyPr>
          <a:lstStyle/>
          <a:p>
            <a:pPr eaLnBrk="1" hangingPunct="1">
              <a:buFont typeface="Wingdings" panose="05000000000000000000" pitchFamily="2" charset="2"/>
              <a:buChar char="§"/>
            </a:pPr>
            <a:r>
              <a:rPr lang="en-US" altLang="en-US" sz="2200">
                <a:solidFill>
                  <a:schemeClr val="accent4">
                    <a:lumMod val="50000"/>
                  </a:schemeClr>
                </a:solidFill>
                <a:cs typeface="Times New Roman" panose="02020603050405020304" pitchFamily="18" charset="0"/>
              </a:rPr>
              <a:t>The Elderly and Disabled Waiver program is administered directly by the Division of Medicaid (DOM) Office of Long Term Services &amp; Supports (OLTSS). Case Management services are provided by the Mississippi Planning and Development Districts. The case management team is composed of a registered nurse and a licensed social worker who are responsible for identifying, screening and completing an assessment on individuals in need of at-home services.</a:t>
            </a:r>
            <a:br>
              <a:rPr lang="en-US" altLang="en-US" sz="2200">
                <a:solidFill>
                  <a:schemeClr val="accent4">
                    <a:lumMod val="50000"/>
                  </a:schemeClr>
                </a:solidFill>
                <a:cs typeface="Times New Roman" panose="02020603050405020304" pitchFamily="18" charset="0"/>
              </a:rPr>
            </a:br>
            <a:endParaRPr lang="en-US" altLang="en-US" sz="2200">
              <a:solidFill>
                <a:schemeClr val="accent4">
                  <a:lumMod val="50000"/>
                </a:schemeClr>
              </a:solidFill>
              <a:cs typeface="Times New Roman" panose="02020603050405020304" pitchFamily="18" charset="0"/>
            </a:endParaRPr>
          </a:p>
          <a:p>
            <a:pPr eaLnBrk="1" hangingPunct="1">
              <a:buFont typeface="Wingdings" panose="05000000000000000000" pitchFamily="2" charset="2"/>
              <a:buChar char="§"/>
            </a:pPr>
            <a:r>
              <a:rPr lang="en-US" altLang="en-US" sz="2200">
                <a:solidFill>
                  <a:schemeClr val="accent4">
                    <a:lumMod val="50000"/>
                  </a:schemeClr>
                </a:solidFill>
                <a:cs typeface="Times New Roman" panose="02020603050405020304" pitchFamily="18" charset="0"/>
              </a:rPr>
              <a:t>The E&amp;D Waiver program provides home and community-based services to individuals age 21 years old and older who, but for the provision of such services, would require the level of care provided in a nursing facility. Beneficiaries of this waiver must reside in a private residence and qualify for Medicaid as Supplemental Security Income (SSI) beneficiaries or meet the income and resource eligibility requirements for income level up to 300% of the SSI federal benefit rate and meet medical criteria of the program.</a:t>
            </a:r>
          </a:p>
        </p:txBody>
      </p:sp>
      <p:sp>
        <p:nvSpPr>
          <p:cNvPr id="2" name="Slide Number Placeholder 1">
            <a:extLst>
              <a:ext uri="{FF2B5EF4-FFF2-40B4-BE49-F238E27FC236}">
                <a16:creationId xmlns:a16="http://schemas.microsoft.com/office/drawing/2014/main" id="{47A79AF4-39FF-EE7F-87C4-2E34CAAE09EF}"/>
              </a:ext>
            </a:extLst>
          </p:cNvPr>
          <p:cNvSpPr>
            <a:spLocks noGrp="1"/>
          </p:cNvSpPr>
          <p:nvPr>
            <p:ph type="sldNum" sz="quarter" idx="12"/>
          </p:nvPr>
        </p:nvSpPr>
        <p:spPr/>
        <p:txBody>
          <a:bodyPr/>
          <a:lstStyle/>
          <a:p>
            <a:fld id="{3970EB7F-EE7F-4D27-B2C8-13BEAE83BC5E}" type="slidenum">
              <a:rPr lang="en-US" smtClean="0"/>
              <a:t>5</a:t>
            </a:fld>
            <a:endParaRPr lang="en-US"/>
          </a:p>
        </p:txBody>
      </p:sp>
      <p:pic>
        <p:nvPicPr>
          <p:cNvPr id="4" name="Recorded Sound">
            <a:hlinkClick r:id="" action="ppaction://media"/>
            <a:extLst>
              <a:ext uri="{FF2B5EF4-FFF2-40B4-BE49-F238E27FC236}">
                <a16:creationId xmlns:a16="http://schemas.microsoft.com/office/drawing/2014/main" id="{F989079C-6450-E67C-700B-C7F7CE8C734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38688" y="6315075"/>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71000">
        <p:push dir="u"/>
      </p:transition>
    </mc:Choice>
    <mc:Fallback xmlns="">
      <p:transition spd="slow" advTm="71000">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70394" fill="hold"/>
                                        <p:tgtEl>
                                          <p:spTgt spid="4"/>
                                        </p:tgtEl>
                                      </p:cBhvr>
                                    </p:cmd>
                                  </p:childTnLst>
                                </p:cTn>
                              </p:par>
                              <p:par>
                                <p:cTn id="7" presetID="14" presetClass="entr" presetSubtype="1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9" dur="500"/>
                                        <p:tgtEl>
                                          <p:spTgt spid="3">
                                            <p:txEl>
                                              <p:pRg st="0" end="0"/>
                                            </p:txEl>
                                          </p:spTgt>
                                        </p:tgtEl>
                                      </p:cBhvr>
                                    </p:animEffect>
                                  </p:childTnLst>
                                </p:cTn>
                              </p:par>
                              <p:par>
                                <p:cTn id="10" presetID="14" presetClass="entr" presetSubtype="1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EDCE6B43-F0E9-9723-D04F-4DB0D1445300}"/>
              </a:ext>
            </a:extLst>
          </p:cNvPr>
          <p:cNvSpPr>
            <a:spLocks noGrp="1"/>
          </p:cNvSpPr>
          <p:nvPr>
            <p:ph type="title"/>
          </p:nvPr>
        </p:nvSpPr>
        <p:spPr>
          <a:xfrm>
            <a:off x="3464793" y="312738"/>
            <a:ext cx="5262414" cy="715962"/>
          </a:xfrm>
        </p:spPr>
        <p:txBody>
          <a:bodyPr>
            <a:normAutofit fontScale="90000"/>
            <a:scene3d>
              <a:camera prst="orthographicFront"/>
              <a:lightRig rig="threePt" dir="t"/>
            </a:scene3d>
            <a:sp3d extrusionH="57150">
              <a:bevelT w="38100" h="38100"/>
            </a:sp3d>
          </a:bodyPr>
          <a:lstStyle/>
          <a:p>
            <a:pPr algn="ctr"/>
            <a:r>
              <a:rPr lang="en-US" altLang="en-US" sz="3200" b="1">
                <a:solidFill>
                  <a:srgbClr val="0E8D90"/>
                </a:solidFill>
                <a:cs typeface="Times New Roman" panose="02020603050405020304" pitchFamily="18" charset="0"/>
              </a:rPr>
              <a:t>Elderly &amp; Disabled Waiver</a:t>
            </a:r>
            <a:br>
              <a:rPr lang="en-US" altLang="en-US" sz="3200" b="1">
                <a:solidFill>
                  <a:srgbClr val="0E8D90"/>
                </a:solidFill>
                <a:cs typeface="Times New Roman" panose="02020603050405020304" pitchFamily="18" charset="0"/>
              </a:rPr>
            </a:br>
            <a:r>
              <a:rPr lang="en-US" altLang="en-US" sz="3200" b="1">
                <a:solidFill>
                  <a:srgbClr val="0E8D90"/>
                </a:solidFill>
                <a:cs typeface="Times New Roman" panose="02020603050405020304" pitchFamily="18" charset="0"/>
              </a:rPr>
              <a:t>Reimbursement</a:t>
            </a:r>
          </a:p>
        </p:txBody>
      </p:sp>
      <p:graphicFrame>
        <p:nvGraphicFramePr>
          <p:cNvPr id="3" name="Table 2">
            <a:extLst>
              <a:ext uri="{FF2B5EF4-FFF2-40B4-BE49-F238E27FC236}">
                <a16:creationId xmlns:a16="http://schemas.microsoft.com/office/drawing/2014/main" id="{F3D24F97-C2A0-631F-86EE-DB96E3CAB209}"/>
              </a:ext>
            </a:extLst>
          </p:cNvPr>
          <p:cNvGraphicFramePr>
            <a:graphicFrameLocks noGrp="1"/>
          </p:cNvGraphicFramePr>
          <p:nvPr>
            <p:extLst>
              <p:ext uri="{D42A27DB-BD31-4B8C-83A1-F6EECF244321}">
                <p14:modId xmlns:p14="http://schemas.microsoft.com/office/powerpoint/2010/main" val="1481221884"/>
              </p:ext>
            </p:extLst>
          </p:nvPr>
        </p:nvGraphicFramePr>
        <p:xfrm>
          <a:off x="1061484" y="1322866"/>
          <a:ext cx="10069032" cy="4506434"/>
        </p:xfrm>
        <a:graphic>
          <a:graphicData uri="http://schemas.openxmlformats.org/drawingml/2006/table">
            <a:tbl>
              <a:tblPr firstRow="1" firstCol="1" bandRow="1">
                <a:tableStyleId>{21E4AEA4-8DFA-4A89-87EB-49C32662AFE0}</a:tableStyleId>
              </a:tblPr>
              <a:tblGrid>
                <a:gridCol w="1234882">
                  <a:extLst>
                    <a:ext uri="{9D8B030D-6E8A-4147-A177-3AD203B41FA5}">
                      <a16:colId xmlns:a16="http://schemas.microsoft.com/office/drawing/2014/main" val="20000"/>
                    </a:ext>
                  </a:extLst>
                </a:gridCol>
                <a:gridCol w="1139890">
                  <a:extLst>
                    <a:ext uri="{9D8B030D-6E8A-4147-A177-3AD203B41FA5}">
                      <a16:colId xmlns:a16="http://schemas.microsoft.com/office/drawing/2014/main" val="20001"/>
                    </a:ext>
                  </a:extLst>
                </a:gridCol>
                <a:gridCol w="1804827">
                  <a:extLst>
                    <a:ext uri="{9D8B030D-6E8A-4147-A177-3AD203B41FA5}">
                      <a16:colId xmlns:a16="http://schemas.microsoft.com/office/drawing/2014/main" val="20002"/>
                    </a:ext>
                  </a:extLst>
                </a:gridCol>
                <a:gridCol w="1614845">
                  <a:extLst>
                    <a:ext uri="{9D8B030D-6E8A-4147-A177-3AD203B41FA5}">
                      <a16:colId xmlns:a16="http://schemas.microsoft.com/office/drawing/2014/main" val="20003"/>
                    </a:ext>
                  </a:extLst>
                </a:gridCol>
                <a:gridCol w="2279781">
                  <a:extLst>
                    <a:ext uri="{9D8B030D-6E8A-4147-A177-3AD203B41FA5}">
                      <a16:colId xmlns:a16="http://schemas.microsoft.com/office/drawing/2014/main" val="20004"/>
                    </a:ext>
                  </a:extLst>
                </a:gridCol>
                <a:gridCol w="1994807">
                  <a:extLst>
                    <a:ext uri="{9D8B030D-6E8A-4147-A177-3AD203B41FA5}">
                      <a16:colId xmlns:a16="http://schemas.microsoft.com/office/drawing/2014/main" val="20005"/>
                    </a:ext>
                  </a:extLst>
                </a:gridCol>
              </a:tblGrid>
              <a:tr h="923216">
                <a:tc>
                  <a:txBody>
                    <a:bodyPr/>
                    <a:lstStyle/>
                    <a:p>
                      <a:pPr marL="0" marR="0" algn="ctr">
                        <a:lnSpc>
                          <a:spcPct val="115000"/>
                        </a:lnSpc>
                        <a:spcBef>
                          <a:spcPts val="0"/>
                        </a:spcBef>
                        <a:spcAft>
                          <a:spcPts val="0"/>
                        </a:spcAft>
                      </a:pPr>
                      <a:r>
                        <a:rPr lang="en-US" sz="1400">
                          <a:effectLst/>
                        </a:rPr>
                        <a:t>Modifier</a:t>
                      </a:r>
                      <a:endParaRPr lang="en-US" sz="1400">
                        <a:effectLst/>
                        <a:latin typeface="Cambria" panose="02040503050406030204" pitchFamily="18" charset="0"/>
                        <a:ea typeface="Calibri"/>
                        <a:cs typeface="Times New Roman"/>
                      </a:endParaRPr>
                    </a:p>
                  </a:txBody>
                  <a:tcPr marL="46829" marR="46829"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1A7866"/>
                    </a:solidFill>
                  </a:tcPr>
                </a:tc>
                <a:tc>
                  <a:txBody>
                    <a:bodyPr/>
                    <a:lstStyle/>
                    <a:p>
                      <a:pPr marL="0" marR="0" algn="ctr">
                        <a:lnSpc>
                          <a:spcPct val="115000"/>
                        </a:lnSpc>
                        <a:spcBef>
                          <a:spcPts val="0"/>
                        </a:spcBef>
                        <a:spcAft>
                          <a:spcPts val="0"/>
                        </a:spcAft>
                      </a:pPr>
                      <a:r>
                        <a:rPr lang="en-US" sz="1400">
                          <a:effectLst/>
                        </a:rPr>
                        <a:t>Procedure Code</a:t>
                      </a:r>
                      <a:endParaRPr lang="en-US" sz="1400">
                        <a:effectLst/>
                        <a:latin typeface="Cambria" panose="02040503050406030204" pitchFamily="18" charset="0"/>
                        <a:ea typeface="Calibri"/>
                        <a:cs typeface="Times New Roman"/>
                      </a:endParaRPr>
                    </a:p>
                  </a:txBody>
                  <a:tcPr marL="46829" marR="468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1A7866"/>
                    </a:solidFill>
                  </a:tcPr>
                </a:tc>
                <a:tc>
                  <a:txBody>
                    <a:bodyPr/>
                    <a:lstStyle/>
                    <a:p>
                      <a:pPr marL="0" marR="0" algn="ctr">
                        <a:lnSpc>
                          <a:spcPct val="115000"/>
                        </a:lnSpc>
                        <a:spcBef>
                          <a:spcPts val="0"/>
                        </a:spcBef>
                        <a:spcAft>
                          <a:spcPts val="0"/>
                        </a:spcAft>
                      </a:pPr>
                      <a:r>
                        <a:rPr lang="en-US" sz="1400">
                          <a:effectLst/>
                        </a:rPr>
                        <a:t>Service Name</a:t>
                      </a:r>
                      <a:endParaRPr lang="en-US" sz="1400">
                        <a:effectLst/>
                        <a:latin typeface="Cambria" panose="02040503050406030204" pitchFamily="18" charset="0"/>
                        <a:ea typeface="Calibri"/>
                        <a:cs typeface="Times New Roman"/>
                      </a:endParaRPr>
                    </a:p>
                  </a:txBody>
                  <a:tcPr marL="46829" marR="468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1A7866"/>
                    </a:solidFill>
                  </a:tcPr>
                </a:tc>
                <a:tc>
                  <a:txBody>
                    <a:bodyPr/>
                    <a:lstStyle/>
                    <a:p>
                      <a:pPr marL="0" marR="0" algn="ctr">
                        <a:lnSpc>
                          <a:spcPct val="115000"/>
                        </a:lnSpc>
                        <a:spcBef>
                          <a:spcPts val="0"/>
                        </a:spcBef>
                        <a:spcAft>
                          <a:spcPts val="0"/>
                        </a:spcAft>
                      </a:pPr>
                      <a:r>
                        <a:rPr lang="en-US" sz="1400">
                          <a:effectLst/>
                        </a:rPr>
                        <a:t>Rate</a:t>
                      </a:r>
                      <a:endParaRPr lang="en-US" sz="1400">
                        <a:effectLst/>
                        <a:latin typeface="Cambria" panose="02040503050406030204" pitchFamily="18" charset="0"/>
                        <a:ea typeface="Calibri"/>
                        <a:cs typeface="Times New Roman"/>
                      </a:endParaRPr>
                    </a:p>
                  </a:txBody>
                  <a:tcPr marL="46829" marR="468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1A7866"/>
                    </a:solidFill>
                  </a:tcPr>
                </a:tc>
                <a:tc>
                  <a:txBody>
                    <a:bodyPr/>
                    <a:lstStyle/>
                    <a:p>
                      <a:pPr marL="0" marR="0" algn="ctr">
                        <a:lnSpc>
                          <a:spcPct val="115000"/>
                        </a:lnSpc>
                        <a:spcBef>
                          <a:spcPts val="0"/>
                        </a:spcBef>
                        <a:spcAft>
                          <a:spcPts val="0"/>
                        </a:spcAft>
                      </a:pPr>
                      <a:r>
                        <a:rPr lang="en-US" sz="1400">
                          <a:effectLst/>
                        </a:rPr>
                        <a:t>Maximum Allowable Units and Ages</a:t>
                      </a:r>
                      <a:endParaRPr lang="en-US" sz="1400">
                        <a:effectLst/>
                        <a:latin typeface="Cambria" panose="02040503050406030204" pitchFamily="18" charset="0"/>
                        <a:ea typeface="Calibri"/>
                        <a:cs typeface="Times New Roman"/>
                      </a:endParaRPr>
                    </a:p>
                  </a:txBody>
                  <a:tcPr marL="46829" marR="468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1A7866"/>
                    </a:solidFill>
                  </a:tcPr>
                </a:tc>
                <a:tc>
                  <a:txBody>
                    <a:bodyPr/>
                    <a:lstStyle/>
                    <a:p>
                      <a:pPr marL="0" marR="0" algn="ctr">
                        <a:lnSpc>
                          <a:spcPct val="115000"/>
                        </a:lnSpc>
                        <a:spcBef>
                          <a:spcPts val="0"/>
                        </a:spcBef>
                        <a:spcAft>
                          <a:spcPts val="0"/>
                        </a:spcAft>
                      </a:pPr>
                      <a:r>
                        <a:rPr lang="en-US" sz="1400">
                          <a:effectLst/>
                        </a:rPr>
                        <a:t>Provider Type and Place of Service (POS)</a:t>
                      </a:r>
                      <a:endParaRPr lang="en-US" sz="1400">
                        <a:effectLst/>
                        <a:latin typeface="Cambria" panose="02040503050406030204" pitchFamily="18" charset="0"/>
                        <a:ea typeface="Calibri"/>
                        <a:cs typeface="Times New Roman"/>
                      </a:endParaRPr>
                    </a:p>
                  </a:txBody>
                  <a:tcPr marL="46829" marR="46829"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1A7866"/>
                    </a:solidFill>
                  </a:tcPr>
                </a:tc>
                <a:extLst>
                  <a:ext uri="{0D108BD9-81ED-4DB2-BD59-A6C34878D82A}">
                    <a16:rowId xmlns:a16="http://schemas.microsoft.com/office/drawing/2014/main" val="10000"/>
                  </a:ext>
                </a:extLst>
              </a:tr>
              <a:tr h="1028803">
                <a:tc>
                  <a:txBody>
                    <a:bodyPr/>
                    <a:lstStyle/>
                    <a:p>
                      <a:pPr marL="0" marR="0" algn="ctr">
                        <a:lnSpc>
                          <a:spcPct val="115000"/>
                        </a:lnSpc>
                        <a:spcBef>
                          <a:spcPts val="0"/>
                        </a:spcBef>
                        <a:spcAft>
                          <a:spcPts val="0"/>
                        </a:spcAft>
                      </a:pPr>
                      <a:r>
                        <a:rPr lang="en-US" sz="1400">
                          <a:effectLst/>
                        </a:rPr>
                        <a:t>(U1 Modifier)</a:t>
                      </a:r>
                      <a:endParaRPr lang="en-US" sz="1400">
                        <a:effectLst/>
                        <a:latin typeface="Cambria" panose="02040503050406030204" pitchFamily="18" charset="0"/>
                        <a:ea typeface="Calibri"/>
                        <a:cs typeface="Times New Roman"/>
                      </a:endParaRPr>
                    </a:p>
                  </a:txBody>
                  <a:tcPr marL="46829" marR="46829"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7866"/>
                    </a:solidFill>
                  </a:tcPr>
                </a:tc>
                <a:tc>
                  <a:txBody>
                    <a:bodyPr/>
                    <a:lstStyle/>
                    <a:p>
                      <a:pPr marL="0" marR="0" algn="ctr">
                        <a:lnSpc>
                          <a:spcPct val="115000"/>
                        </a:lnSpc>
                        <a:spcBef>
                          <a:spcPts val="0"/>
                        </a:spcBef>
                        <a:spcAft>
                          <a:spcPts val="0"/>
                        </a:spcAft>
                      </a:pPr>
                      <a:r>
                        <a:rPr lang="en-US" sz="1400" b="1">
                          <a:solidFill>
                            <a:schemeClr val="bg1"/>
                          </a:solidFill>
                          <a:effectLst/>
                        </a:rPr>
                        <a:t>T1019</a:t>
                      </a:r>
                      <a:endParaRPr lang="en-US" sz="1400" b="1">
                        <a:solidFill>
                          <a:schemeClr val="bg1"/>
                        </a:solidFill>
                        <a:effectLst/>
                        <a:latin typeface="Cambria" panose="02040503050406030204" pitchFamily="18" charset="0"/>
                        <a:ea typeface="Calibri"/>
                        <a:cs typeface="Times New Roman"/>
                      </a:endParaRPr>
                    </a:p>
                  </a:txBody>
                  <a:tcPr marL="46829" marR="468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4A48C"/>
                    </a:solidFill>
                  </a:tcPr>
                </a:tc>
                <a:tc>
                  <a:txBody>
                    <a:bodyPr/>
                    <a:lstStyle/>
                    <a:p>
                      <a:pPr marL="0" marR="0" algn="ctr">
                        <a:lnSpc>
                          <a:spcPct val="115000"/>
                        </a:lnSpc>
                        <a:spcBef>
                          <a:spcPts val="0"/>
                        </a:spcBef>
                        <a:spcAft>
                          <a:spcPts val="0"/>
                        </a:spcAft>
                      </a:pPr>
                      <a:r>
                        <a:rPr lang="en-US" sz="1400" b="1">
                          <a:solidFill>
                            <a:schemeClr val="bg1"/>
                          </a:solidFill>
                          <a:effectLst/>
                        </a:rPr>
                        <a:t>Personal Care Services</a:t>
                      </a:r>
                      <a:endParaRPr lang="en-US" sz="1400" b="1">
                        <a:solidFill>
                          <a:schemeClr val="bg1"/>
                        </a:solidFill>
                        <a:effectLst/>
                        <a:latin typeface="Cambria" panose="02040503050406030204" pitchFamily="18" charset="0"/>
                        <a:ea typeface="Calibri"/>
                        <a:cs typeface="Times New Roman"/>
                      </a:endParaRPr>
                    </a:p>
                  </a:txBody>
                  <a:tcPr marL="46829" marR="468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4A48C"/>
                    </a:solidFill>
                  </a:tcPr>
                </a:tc>
                <a:tc>
                  <a:txBody>
                    <a:bodyPr/>
                    <a:lstStyle/>
                    <a:p>
                      <a:pPr marL="0" marR="0" algn="ctr">
                        <a:lnSpc>
                          <a:spcPct val="115000"/>
                        </a:lnSpc>
                        <a:spcBef>
                          <a:spcPts val="0"/>
                        </a:spcBef>
                        <a:spcAft>
                          <a:spcPts val="0"/>
                        </a:spcAft>
                      </a:pPr>
                      <a:r>
                        <a:rPr lang="en-US" sz="1400" b="1">
                          <a:solidFill>
                            <a:schemeClr val="bg1"/>
                          </a:solidFill>
                          <a:effectLst/>
                        </a:rPr>
                        <a:t>$5.96 per 15 minute unit </a:t>
                      </a:r>
                      <a:endParaRPr lang="en-US" sz="1400" b="1">
                        <a:solidFill>
                          <a:schemeClr val="bg1"/>
                        </a:solidFill>
                        <a:effectLst/>
                        <a:latin typeface="Cambria" panose="02040503050406030204" pitchFamily="18" charset="0"/>
                        <a:ea typeface="Calibri"/>
                        <a:cs typeface="Times New Roman"/>
                      </a:endParaRPr>
                    </a:p>
                  </a:txBody>
                  <a:tcPr marL="46829" marR="468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4A48C"/>
                    </a:solidFill>
                  </a:tcPr>
                </a:tc>
                <a:tc>
                  <a:txBody>
                    <a:bodyPr/>
                    <a:lstStyle/>
                    <a:p>
                      <a:pPr marL="0" marR="0" algn="ctr">
                        <a:lnSpc>
                          <a:spcPct val="115000"/>
                        </a:lnSpc>
                        <a:spcBef>
                          <a:spcPts val="0"/>
                        </a:spcBef>
                        <a:spcAft>
                          <a:spcPts val="0"/>
                        </a:spcAft>
                      </a:pPr>
                      <a:r>
                        <a:rPr lang="en-US" sz="1400" b="1">
                          <a:solidFill>
                            <a:schemeClr val="bg1"/>
                          </a:solidFill>
                          <a:effectLst/>
                        </a:rPr>
                        <a:t>Ages: </a:t>
                      </a:r>
                    </a:p>
                    <a:p>
                      <a:pPr marL="0" marR="0" algn="ctr">
                        <a:lnSpc>
                          <a:spcPct val="115000"/>
                        </a:lnSpc>
                        <a:spcBef>
                          <a:spcPts val="0"/>
                        </a:spcBef>
                        <a:spcAft>
                          <a:spcPts val="0"/>
                        </a:spcAft>
                      </a:pPr>
                      <a:r>
                        <a:rPr lang="en-US" sz="1400" b="1">
                          <a:solidFill>
                            <a:schemeClr val="bg1"/>
                          </a:solidFill>
                          <a:effectLst/>
                        </a:rPr>
                        <a:t>21-999</a:t>
                      </a:r>
                    </a:p>
                    <a:p>
                      <a:pPr marL="0" marR="0" algn="ctr">
                        <a:lnSpc>
                          <a:spcPct val="115000"/>
                        </a:lnSpc>
                        <a:spcBef>
                          <a:spcPts val="0"/>
                        </a:spcBef>
                        <a:spcAft>
                          <a:spcPts val="0"/>
                        </a:spcAft>
                      </a:pPr>
                      <a:r>
                        <a:rPr lang="en-US" sz="1400" b="1">
                          <a:solidFill>
                            <a:schemeClr val="bg1"/>
                          </a:solidFill>
                          <a:effectLst/>
                        </a:rPr>
                        <a:t>Maximum: Individualized </a:t>
                      </a:r>
                      <a:endParaRPr lang="en-US" sz="1400" b="1">
                        <a:solidFill>
                          <a:schemeClr val="bg1"/>
                        </a:solidFill>
                        <a:effectLst/>
                        <a:latin typeface="Cambria" panose="02040503050406030204" pitchFamily="18" charset="0"/>
                        <a:ea typeface="Calibri"/>
                        <a:cs typeface="Times New Roman"/>
                      </a:endParaRPr>
                    </a:p>
                  </a:txBody>
                  <a:tcPr marL="46829" marR="468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4A48C"/>
                    </a:solidFill>
                  </a:tcPr>
                </a:tc>
                <a:tc>
                  <a:txBody>
                    <a:bodyPr/>
                    <a:lstStyle/>
                    <a:p>
                      <a:pPr marL="0" marR="0" algn="ctr">
                        <a:lnSpc>
                          <a:spcPct val="115000"/>
                        </a:lnSpc>
                        <a:spcBef>
                          <a:spcPts val="0"/>
                        </a:spcBef>
                        <a:spcAft>
                          <a:spcPts val="0"/>
                        </a:spcAft>
                      </a:pPr>
                      <a:r>
                        <a:rPr lang="en-US" sz="1400" b="1">
                          <a:solidFill>
                            <a:schemeClr val="bg1"/>
                          </a:solidFill>
                          <a:effectLst/>
                        </a:rPr>
                        <a:t>Prov. Type:  W01</a:t>
                      </a:r>
                    </a:p>
                    <a:p>
                      <a:pPr marL="0" marR="0" algn="ctr">
                        <a:lnSpc>
                          <a:spcPct val="115000"/>
                        </a:lnSpc>
                        <a:spcBef>
                          <a:spcPts val="0"/>
                        </a:spcBef>
                        <a:spcAft>
                          <a:spcPts val="0"/>
                        </a:spcAft>
                      </a:pPr>
                      <a:r>
                        <a:rPr lang="en-US" sz="1400" b="1">
                          <a:solidFill>
                            <a:schemeClr val="bg1"/>
                          </a:solidFill>
                          <a:effectLst/>
                        </a:rPr>
                        <a:t>POS: 12 </a:t>
                      </a:r>
                      <a:endParaRPr lang="en-US" sz="1400" b="1">
                        <a:solidFill>
                          <a:schemeClr val="bg1"/>
                        </a:solidFill>
                        <a:effectLst/>
                        <a:latin typeface="Cambria" panose="02040503050406030204" pitchFamily="18" charset="0"/>
                        <a:ea typeface="Calibri"/>
                        <a:cs typeface="Times New Roman"/>
                      </a:endParaRPr>
                    </a:p>
                  </a:txBody>
                  <a:tcPr marL="46829" marR="46829"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4A48C"/>
                    </a:solidFill>
                  </a:tcPr>
                </a:tc>
                <a:extLst>
                  <a:ext uri="{0D108BD9-81ED-4DB2-BD59-A6C34878D82A}">
                    <a16:rowId xmlns:a16="http://schemas.microsoft.com/office/drawing/2014/main" val="10001"/>
                  </a:ext>
                </a:extLst>
              </a:tr>
              <a:tr h="1257423">
                <a:tc>
                  <a:txBody>
                    <a:bodyPr/>
                    <a:lstStyle/>
                    <a:p>
                      <a:pPr marL="0" marR="0" algn="ctr">
                        <a:lnSpc>
                          <a:spcPct val="115000"/>
                        </a:lnSpc>
                        <a:spcBef>
                          <a:spcPts val="0"/>
                        </a:spcBef>
                        <a:spcAft>
                          <a:spcPts val="0"/>
                        </a:spcAft>
                      </a:pPr>
                      <a:r>
                        <a:rPr lang="en-US" sz="1400">
                          <a:effectLst/>
                        </a:rPr>
                        <a:t>(U1 Modifier)</a:t>
                      </a:r>
                      <a:endParaRPr lang="en-US" sz="1400">
                        <a:effectLst/>
                        <a:latin typeface="Cambria" panose="02040503050406030204" pitchFamily="18" charset="0"/>
                        <a:ea typeface="Calibri"/>
                        <a:cs typeface="Times New Roman"/>
                      </a:endParaRPr>
                    </a:p>
                  </a:txBody>
                  <a:tcPr marL="46829" marR="46829"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7866"/>
                    </a:solidFill>
                  </a:tcPr>
                </a:tc>
                <a:tc>
                  <a:txBody>
                    <a:bodyPr/>
                    <a:lstStyle/>
                    <a:p>
                      <a:pPr marL="0" marR="0" algn="ctr">
                        <a:lnSpc>
                          <a:spcPct val="115000"/>
                        </a:lnSpc>
                        <a:spcBef>
                          <a:spcPts val="0"/>
                        </a:spcBef>
                        <a:spcAft>
                          <a:spcPts val="0"/>
                        </a:spcAft>
                      </a:pPr>
                      <a:r>
                        <a:rPr lang="en-US" sz="1400" b="1">
                          <a:solidFill>
                            <a:schemeClr val="bg1"/>
                          </a:solidFill>
                          <a:effectLst/>
                        </a:rPr>
                        <a:t>S5150</a:t>
                      </a:r>
                      <a:endParaRPr lang="en-US" sz="1400" b="1">
                        <a:solidFill>
                          <a:schemeClr val="bg1"/>
                        </a:solidFill>
                        <a:effectLst/>
                        <a:latin typeface="Cambria" panose="02040503050406030204" pitchFamily="18" charset="0"/>
                        <a:ea typeface="Calibri"/>
                        <a:cs typeface="Times New Roman"/>
                      </a:endParaRPr>
                    </a:p>
                  </a:txBody>
                  <a:tcPr marL="46829" marR="468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FD5B8"/>
                    </a:solidFill>
                  </a:tcPr>
                </a:tc>
                <a:tc>
                  <a:txBody>
                    <a:bodyPr/>
                    <a:lstStyle/>
                    <a:p>
                      <a:pPr marL="0" marR="0" algn="ctr">
                        <a:lnSpc>
                          <a:spcPct val="115000"/>
                        </a:lnSpc>
                        <a:spcBef>
                          <a:spcPts val="0"/>
                        </a:spcBef>
                        <a:spcAft>
                          <a:spcPts val="0"/>
                        </a:spcAft>
                      </a:pPr>
                      <a:r>
                        <a:rPr lang="en-US" sz="1400" b="1">
                          <a:solidFill>
                            <a:schemeClr val="bg1"/>
                          </a:solidFill>
                          <a:effectLst/>
                        </a:rPr>
                        <a:t>In Home Respite</a:t>
                      </a:r>
                      <a:endParaRPr lang="en-US" sz="1400" b="1">
                        <a:solidFill>
                          <a:schemeClr val="bg1"/>
                        </a:solidFill>
                        <a:effectLst/>
                        <a:latin typeface="Cambria" panose="02040503050406030204" pitchFamily="18" charset="0"/>
                        <a:ea typeface="Calibri"/>
                        <a:cs typeface="Times New Roman"/>
                      </a:endParaRPr>
                    </a:p>
                  </a:txBody>
                  <a:tcPr marL="46829" marR="468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FD5B8"/>
                    </a:solidFill>
                  </a:tcPr>
                </a:tc>
                <a:tc>
                  <a:txBody>
                    <a:bodyPr/>
                    <a:lstStyle/>
                    <a:p>
                      <a:pPr marL="0" marR="0" algn="ctr">
                        <a:lnSpc>
                          <a:spcPct val="115000"/>
                        </a:lnSpc>
                        <a:spcBef>
                          <a:spcPts val="0"/>
                        </a:spcBef>
                        <a:spcAft>
                          <a:spcPts val="0"/>
                        </a:spcAft>
                      </a:pPr>
                      <a:r>
                        <a:rPr lang="en-US" sz="1400" b="1">
                          <a:solidFill>
                            <a:schemeClr val="bg1"/>
                          </a:solidFill>
                          <a:effectLst/>
                        </a:rPr>
                        <a:t>$5.96 per 15 minute unit </a:t>
                      </a:r>
                      <a:endParaRPr lang="en-US" sz="1400" b="1">
                        <a:solidFill>
                          <a:schemeClr val="bg1"/>
                        </a:solidFill>
                        <a:effectLst/>
                        <a:latin typeface="Cambria" panose="02040503050406030204" pitchFamily="18" charset="0"/>
                        <a:ea typeface="Calibri"/>
                        <a:cs typeface="Times New Roman"/>
                      </a:endParaRPr>
                    </a:p>
                  </a:txBody>
                  <a:tcPr marL="46829" marR="468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FD5B8"/>
                    </a:solidFill>
                  </a:tcPr>
                </a:tc>
                <a:tc>
                  <a:txBody>
                    <a:bodyPr/>
                    <a:lstStyle/>
                    <a:p>
                      <a:pPr marL="0" marR="0" algn="ctr">
                        <a:lnSpc>
                          <a:spcPct val="115000"/>
                        </a:lnSpc>
                        <a:spcBef>
                          <a:spcPts val="0"/>
                        </a:spcBef>
                        <a:spcAft>
                          <a:spcPts val="0"/>
                        </a:spcAft>
                      </a:pPr>
                      <a:r>
                        <a:rPr lang="en-US" sz="1400" b="1">
                          <a:solidFill>
                            <a:schemeClr val="bg1"/>
                          </a:solidFill>
                          <a:effectLst/>
                        </a:rPr>
                        <a:t>Ages: </a:t>
                      </a:r>
                    </a:p>
                    <a:p>
                      <a:pPr marL="0" marR="0" algn="ctr">
                        <a:lnSpc>
                          <a:spcPct val="115000"/>
                        </a:lnSpc>
                        <a:spcBef>
                          <a:spcPts val="0"/>
                        </a:spcBef>
                        <a:spcAft>
                          <a:spcPts val="0"/>
                        </a:spcAft>
                      </a:pPr>
                      <a:r>
                        <a:rPr lang="en-US" sz="1400" b="1">
                          <a:solidFill>
                            <a:schemeClr val="bg1"/>
                          </a:solidFill>
                          <a:effectLst/>
                        </a:rPr>
                        <a:t>21-999</a:t>
                      </a:r>
                    </a:p>
                    <a:p>
                      <a:pPr marL="0" marR="0" algn="ctr">
                        <a:lnSpc>
                          <a:spcPct val="115000"/>
                        </a:lnSpc>
                        <a:spcBef>
                          <a:spcPts val="0"/>
                        </a:spcBef>
                        <a:spcAft>
                          <a:spcPts val="0"/>
                        </a:spcAft>
                      </a:pPr>
                      <a:r>
                        <a:rPr lang="en-US" sz="1400" b="1">
                          <a:solidFill>
                            <a:schemeClr val="bg1"/>
                          </a:solidFill>
                          <a:effectLst/>
                        </a:rPr>
                        <a:t>Maximum: Individualized</a:t>
                      </a:r>
                      <a:endParaRPr lang="en-US" sz="1400" b="1">
                        <a:solidFill>
                          <a:schemeClr val="bg1"/>
                        </a:solidFill>
                        <a:effectLst/>
                        <a:latin typeface="Cambria" panose="02040503050406030204" pitchFamily="18" charset="0"/>
                        <a:ea typeface="Calibri"/>
                        <a:cs typeface="Times New Roman"/>
                      </a:endParaRPr>
                    </a:p>
                  </a:txBody>
                  <a:tcPr marL="46829" marR="468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FD5B8"/>
                    </a:solidFill>
                  </a:tcPr>
                </a:tc>
                <a:tc>
                  <a:txBody>
                    <a:bodyPr/>
                    <a:lstStyle/>
                    <a:p>
                      <a:pPr marL="0" marR="0" algn="ctr">
                        <a:lnSpc>
                          <a:spcPct val="115000"/>
                        </a:lnSpc>
                        <a:spcBef>
                          <a:spcPts val="0"/>
                        </a:spcBef>
                        <a:spcAft>
                          <a:spcPts val="0"/>
                        </a:spcAft>
                      </a:pPr>
                      <a:r>
                        <a:rPr lang="en-US" sz="1400" b="1">
                          <a:solidFill>
                            <a:schemeClr val="bg1"/>
                          </a:solidFill>
                          <a:effectLst/>
                        </a:rPr>
                        <a:t>Prov. Type: W03</a:t>
                      </a:r>
                    </a:p>
                    <a:p>
                      <a:pPr marL="0" marR="0" algn="ctr">
                        <a:lnSpc>
                          <a:spcPct val="115000"/>
                        </a:lnSpc>
                        <a:spcBef>
                          <a:spcPts val="0"/>
                        </a:spcBef>
                        <a:spcAft>
                          <a:spcPts val="0"/>
                        </a:spcAft>
                      </a:pPr>
                      <a:r>
                        <a:rPr lang="en-US" sz="1400" b="1">
                          <a:solidFill>
                            <a:schemeClr val="bg1"/>
                          </a:solidFill>
                          <a:effectLst/>
                        </a:rPr>
                        <a:t>POS: 12</a:t>
                      </a:r>
                      <a:endParaRPr lang="en-US" sz="1400" b="1">
                        <a:solidFill>
                          <a:schemeClr val="bg1"/>
                        </a:solidFill>
                        <a:effectLst/>
                        <a:latin typeface="Cambria" panose="02040503050406030204" pitchFamily="18" charset="0"/>
                        <a:ea typeface="Calibri"/>
                        <a:cs typeface="Times New Roman"/>
                      </a:endParaRPr>
                    </a:p>
                  </a:txBody>
                  <a:tcPr marL="46829" marR="46829"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FD5B8"/>
                    </a:solidFill>
                  </a:tcPr>
                </a:tc>
                <a:extLst>
                  <a:ext uri="{0D108BD9-81ED-4DB2-BD59-A6C34878D82A}">
                    <a16:rowId xmlns:a16="http://schemas.microsoft.com/office/drawing/2014/main" val="10002"/>
                  </a:ext>
                </a:extLst>
              </a:tr>
              <a:tr h="1296992">
                <a:tc>
                  <a:txBody>
                    <a:bodyPr/>
                    <a:lstStyle/>
                    <a:p>
                      <a:pPr marL="0" marR="0" algn="ctr">
                        <a:lnSpc>
                          <a:spcPct val="115000"/>
                        </a:lnSpc>
                        <a:spcBef>
                          <a:spcPts val="0"/>
                        </a:spcBef>
                        <a:spcAft>
                          <a:spcPts val="0"/>
                        </a:spcAft>
                      </a:pPr>
                      <a:r>
                        <a:rPr lang="en-US" sz="1400">
                          <a:effectLst/>
                        </a:rPr>
                        <a:t>(U1 Modifier)</a:t>
                      </a:r>
                      <a:endParaRPr lang="en-US" sz="1400">
                        <a:effectLst/>
                        <a:latin typeface="Cambria" panose="02040503050406030204" pitchFamily="18" charset="0"/>
                        <a:ea typeface="Calibri"/>
                        <a:cs typeface="Times New Roman"/>
                      </a:endParaRPr>
                    </a:p>
                  </a:txBody>
                  <a:tcPr marL="46829" marR="46829"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1A7866"/>
                    </a:solidFill>
                  </a:tcPr>
                </a:tc>
                <a:tc>
                  <a:txBody>
                    <a:bodyPr/>
                    <a:lstStyle/>
                    <a:p>
                      <a:pPr marL="0" marR="0" algn="ctr">
                        <a:lnSpc>
                          <a:spcPct val="115000"/>
                        </a:lnSpc>
                        <a:spcBef>
                          <a:spcPts val="0"/>
                        </a:spcBef>
                        <a:spcAft>
                          <a:spcPts val="0"/>
                        </a:spcAft>
                      </a:pPr>
                      <a:r>
                        <a:rPr lang="en-US" sz="1400" b="1">
                          <a:solidFill>
                            <a:schemeClr val="bg1"/>
                          </a:solidFill>
                          <a:effectLst/>
                        </a:rPr>
                        <a:t>S5100</a:t>
                      </a:r>
                      <a:endParaRPr lang="en-US" sz="1400" b="1">
                        <a:solidFill>
                          <a:schemeClr val="bg1"/>
                        </a:solidFill>
                        <a:effectLst/>
                        <a:latin typeface="Cambria" panose="02040503050406030204" pitchFamily="18" charset="0"/>
                        <a:ea typeface="Calibri"/>
                        <a:cs typeface="Times New Roman"/>
                      </a:endParaRPr>
                    </a:p>
                  </a:txBody>
                  <a:tcPr marL="46829" marR="468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24A48C"/>
                    </a:solidFill>
                  </a:tcPr>
                </a:tc>
                <a:tc>
                  <a:txBody>
                    <a:bodyPr/>
                    <a:lstStyle/>
                    <a:p>
                      <a:pPr marL="0" marR="0" algn="ctr">
                        <a:lnSpc>
                          <a:spcPct val="115000"/>
                        </a:lnSpc>
                        <a:spcBef>
                          <a:spcPts val="0"/>
                        </a:spcBef>
                        <a:spcAft>
                          <a:spcPts val="0"/>
                        </a:spcAft>
                      </a:pPr>
                      <a:r>
                        <a:rPr lang="en-US" sz="1400" b="1">
                          <a:solidFill>
                            <a:schemeClr val="bg1"/>
                          </a:solidFill>
                          <a:effectLst/>
                        </a:rPr>
                        <a:t>Adult Day Care</a:t>
                      </a:r>
                      <a:endParaRPr lang="en-US" sz="1400" b="1">
                        <a:solidFill>
                          <a:schemeClr val="bg1"/>
                        </a:solidFill>
                        <a:effectLst/>
                        <a:latin typeface="Cambria" panose="02040503050406030204" pitchFamily="18" charset="0"/>
                        <a:ea typeface="Calibri"/>
                        <a:cs typeface="Times New Roman"/>
                      </a:endParaRPr>
                    </a:p>
                  </a:txBody>
                  <a:tcPr marL="46829" marR="468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24A48C"/>
                    </a:solidFill>
                  </a:tcPr>
                </a:tc>
                <a:tc>
                  <a:txBody>
                    <a:bodyPr/>
                    <a:lstStyle/>
                    <a:p>
                      <a:pPr marL="0" marR="0" algn="ctr">
                        <a:lnSpc>
                          <a:spcPct val="115000"/>
                        </a:lnSpc>
                        <a:spcBef>
                          <a:spcPts val="0"/>
                        </a:spcBef>
                        <a:spcAft>
                          <a:spcPts val="0"/>
                        </a:spcAft>
                      </a:pPr>
                      <a:r>
                        <a:rPr lang="en-US" sz="1400" b="1">
                          <a:solidFill>
                            <a:schemeClr val="bg1"/>
                          </a:solidFill>
                          <a:effectLst/>
                        </a:rPr>
                        <a:t>$4.60 per 15 minute increment up to daily maximum </a:t>
                      </a:r>
                      <a:endParaRPr lang="en-US" sz="1400" b="1">
                        <a:solidFill>
                          <a:schemeClr val="bg1"/>
                        </a:solidFill>
                        <a:effectLst/>
                        <a:latin typeface="Cambria" panose="02040503050406030204" pitchFamily="18" charset="0"/>
                        <a:ea typeface="Calibri"/>
                        <a:cs typeface="Times New Roman"/>
                      </a:endParaRPr>
                    </a:p>
                  </a:txBody>
                  <a:tcPr marL="46829" marR="468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24A48C"/>
                    </a:solidFill>
                  </a:tcPr>
                </a:tc>
                <a:tc>
                  <a:txBody>
                    <a:bodyPr/>
                    <a:lstStyle/>
                    <a:p>
                      <a:pPr marL="0" marR="0" algn="ctr">
                        <a:lnSpc>
                          <a:spcPct val="115000"/>
                        </a:lnSpc>
                        <a:spcBef>
                          <a:spcPts val="0"/>
                        </a:spcBef>
                        <a:spcAft>
                          <a:spcPts val="0"/>
                        </a:spcAft>
                      </a:pPr>
                      <a:r>
                        <a:rPr lang="en-US" sz="1400" b="1">
                          <a:solidFill>
                            <a:schemeClr val="bg1"/>
                          </a:solidFill>
                          <a:effectLst/>
                        </a:rPr>
                        <a:t>Ages: </a:t>
                      </a:r>
                    </a:p>
                    <a:p>
                      <a:pPr marL="0" marR="0" algn="ctr">
                        <a:lnSpc>
                          <a:spcPct val="115000"/>
                        </a:lnSpc>
                        <a:spcBef>
                          <a:spcPts val="0"/>
                        </a:spcBef>
                        <a:spcAft>
                          <a:spcPts val="0"/>
                        </a:spcAft>
                      </a:pPr>
                      <a:r>
                        <a:rPr lang="en-US" sz="1400" b="1">
                          <a:solidFill>
                            <a:schemeClr val="bg1"/>
                          </a:solidFill>
                          <a:effectLst/>
                        </a:rPr>
                        <a:t>21-999</a:t>
                      </a:r>
                    </a:p>
                    <a:p>
                      <a:pPr marL="0" marR="0" algn="ctr">
                        <a:lnSpc>
                          <a:spcPct val="115000"/>
                        </a:lnSpc>
                        <a:spcBef>
                          <a:spcPts val="0"/>
                        </a:spcBef>
                        <a:spcAft>
                          <a:spcPts val="0"/>
                        </a:spcAft>
                      </a:pPr>
                      <a:r>
                        <a:rPr lang="en-US" sz="1400" b="1">
                          <a:solidFill>
                            <a:schemeClr val="bg1"/>
                          </a:solidFill>
                          <a:effectLst/>
                        </a:rPr>
                        <a:t>Maximum: $73.60 per day</a:t>
                      </a:r>
                    </a:p>
                    <a:p>
                      <a:pPr marL="0" marR="0" algn="ctr">
                        <a:lnSpc>
                          <a:spcPct val="115000"/>
                        </a:lnSpc>
                        <a:spcBef>
                          <a:spcPts val="0"/>
                        </a:spcBef>
                        <a:spcAft>
                          <a:spcPts val="0"/>
                        </a:spcAft>
                      </a:pPr>
                      <a:r>
                        <a:rPr lang="en-US" sz="1400" b="1">
                          <a:solidFill>
                            <a:schemeClr val="bg1"/>
                          </a:solidFill>
                          <a:effectLst/>
                        </a:rPr>
                        <a:t> </a:t>
                      </a:r>
                      <a:endParaRPr lang="en-US" sz="1400" b="1">
                        <a:solidFill>
                          <a:schemeClr val="bg1"/>
                        </a:solidFill>
                        <a:effectLst/>
                        <a:latin typeface="Cambria" panose="02040503050406030204" pitchFamily="18" charset="0"/>
                        <a:ea typeface="Calibri"/>
                        <a:cs typeface="Times New Roman"/>
                      </a:endParaRPr>
                    </a:p>
                  </a:txBody>
                  <a:tcPr marL="46829" marR="468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24A48C"/>
                    </a:solidFill>
                  </a:tcPr>
                </a:tc>
                <a:tc>
                  <a:txBody>
                    <a:bodyPr/>
                    <a:lstStyle/>
                    <a:p>
                      <a:pPr marL="0" marR="0" algn="ctr">
                        <a:lnSpc>
                          <a:spcPct val="115000"/>
                        </a:lnSpc>
                        <a:spcBef>
                          <a:spcPts val="0"/>
                        </a:spcBef>
                        <a:spcAft>
                          <a:spcPts val="0"/>
                        </a:spcAft>
                      </a:pPr>
                      <a:r>
                        <a:rPr lang="en-US" sz="1400" b="1">
                          <a:solidFill>
                            <a:schemeClr val="bg1"/>
                          </a:solidFill>
                          <a:effectLst/>
                        </a:rPr>
                        <a:t>Prov. Type:  W04</a:t>
                      </a:r>
                    </a:p>
                    <a:p>
                      <a:pPr marL="0" marR="0" algn="ctr">
                        <a:lnSpc>
                          <a:spcPct val="115000"/>
                        </a:lnSpc>
                        <a:spcBef>
                          <a:spcPts val="0"/>
                        </a:spcBef>
                        <a:spcAft>
                          <a:spcPts val="0"/>
                        </a:spcAft>
                      </a:pPr>
                      <a:r>
                        <a:rPr lang="en-US" sz="1400" b="1">
                          <a:solidFill>
                            <a:schemeClr val="bg1"/>
                          </a:solidFill>
                          <a:effectLst/>
                        </a:rPr>
                        <a:t>POS: 11</a:t>
                      </a:r>
                      <a:endParaRPr lang="en-US" sz="1400" b="1">
                        <a:solidFill>
                          <a:schemeClr val="bg1"/>
                        </a:solidFill>
                        <a:effectLst/>
                        <a:latin typeface="Cambria" panose="02040503050406030204" pitchFamily="18" charset="0"/>
                        <a:ea typeface="Calibri"/>
                        <a:cs typeface="Times New Roman"/>
                      </a:endParaRPr>
                    </a:p>
                  </a:txBody>
                  <a:tcPr marL="46829" marR="46829"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24A48C"/>
                    </a:solidFill>
                  </a:tcPr>
                </a:tc>
                <a:extLst>
                  <a:ext uri="{0D108BD9-81ED-4DB2-BD59-A6C34878D82A}">
                    <a16:rowId xmlns:a16="http://schemas.microsoft.com/office/drawing/2014/main" val="10003"/>
                  </a:ext>
                </a:extLst>
              </a:tr>
            </a:tbl>
          </a:graphicData>
        </a:graphic>
      </p:graphicFrame>
      <p:sp>
        <p:nvSpPr>
          <p:cNvPr id="2" name="Slide Number Placeholder 1">
            <a:extLst>
              <a:ext uri="{FF2B5EF4-FFF2-40B4-BE49-F238E27FC236}">
                <a16:creationId xmlns:a16="http://schemas.microsoft.com/office/drawing/2014/main" id="{432C8386-30DA-570B-DE0E-F8B11634F21A}"/>
              </a:ext>
            </a:extLst>
          </p:cNvPr>
          <p:cNvSpPr>
            <a:spLocks noGrp="1"/>
          </p:cNvSpPr>
          <p:nvPr>
            <p:ph type="sldNum" sz="quarter" idx="12"/>
          </p:nvPr>
        </p:nvSpPr>
        <p:spPr/>
        <p:txBody>
          <a:bodyPr/>
          <a:lstStyle/>
          <a:p>
            <a:fld id="{3970EB7F-EE7F-4D27-B2C8-13BEAE83BC5E}" type="slidenum">
              <a:rPr lang="en-US" smtClean="0"/>
              <a:t>50</a:t>
            </a:fld>
            <a:endParaRPr lang="en-US"/>
          </a:p>
        </p:txBody>
      </p:sp>
      <p:pic>
        <p:nvPicPr>
          <p:cNvPr id="6" name="Recorded Sound">
            <a:hlinkClick r:id="" action="ppaction://media"/>
            <a:extLst>
              <a:ext uri="{FF2B5EF4-FFF2-40B4-BE49-F238E27FC236}">
                <a16:creationId xmlns:a16="http://schemas.microsoft.com/office/drawing/2014/main" id="{E19F8389-7428-5E96-665C-3F37FC00AF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0886" y="6116183"/>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73000">
        <p:push dir="u"/>
      </p:transition>
    </mc:Choice>
    <mc:Fallback xmlns="">
      <p:transition spd="slow" advTm="73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4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39032-E59A-4CCE-F135-AE9E0BE603AB}"/>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84BBEA48-04DC-D0A3-6AC5-C3ECD352B04F}"/>
              </a:ext>
            </a:extLst>
          </p:cNvPr>
          <p:cNvGrpSpPr/>
          <p:nvPr/>
        </p:nvGrpSpPr>
        <p:grpSpPr>
          <a:xfrm>
            <a:off x="747823" y="1733512"/>
            <a:ext cx="10696353" cy="3802992"/>
            <a:chOff x="914400" y="1626780"/>
            <a:chExt cx="10696353" cy="3087527"/>
          </a:xfrm>
        </p:grpSpPr>
        <p:sp>
          <p:nvSpPr>
            <p:cNvPr id="5" name="Freeform: Shape 4">
              <a:extLst>
                <a:ext uri="{FF2B5EF4-FFF2-40B4-BE49-F238E27FC236}">
                  <a16:creationId xmlns:a16="http://schemas.microsoft.com/office/drawing/2014/main" id="{C3C36571-DF2C-20DB-9D73-CF637E614EA9}"/>
                </a:ext>
              </a:extLst>
            </p:cNvPr>
            <p:cNvSpPr/>
            <p:nvPr/>
          </p:nvSpPr>
          <p:spPr>
            <a:xfrm>
              <a:off x="914400" y="1626780"/>
              <a:ext cx="4998295" cy="851418"/>
            </a:xfrm>
            <a:custGeom>
              <a:avLst/>
              <a:gdLst>
                <a:gd name="connsiteX0" fmla="*/ 0 w 3599565"/>
                <a:gd name="connsiteY0" fmla="*/ 0 h 674961"/>
                <a:gd name="connsiteX1" fmla="*/ 3599565 w 3599565"/>
                <a:gd name="connsiteY1" fmla="*/ 0 h 674961"/>
                <a:gd name="connsiteX2" fmla="*/ 3599565 w 3599565"/>
                <a:gd name="connsiteY2" fmla="*/ 674961 h 674961"/>
                <a:gd name="connsiteX3" fmla="*/ 0 w 3599565"/>
                <a:gd name="connsiteY3" fmla="*/ 674961 h 674961"/>
                <a:gd name="connsiteX4" fmla="*/ 0 w 3599565"/>
                <a:gd name="connsiteY4" fmla="*/ 0 h 674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9565" h="674961">
                  <a:moveTo>
                    <a:pt x="0" y="0"/>
                  </a:moveTo>
                  <a:lnTo>
                    <a:pt x="3599565" y="0"/>
                  </a:lnTo>
                  <a:lnTo>
                    <a:pt x="3599565" y="674961"/>
                  </a:lnTo>
                  <a:lnTo>
                    <a:pt x="0" y="674961"/>
                  </a:lnTo>
                  <a:lnTo>
                    <a:pt x="0" y="0"/>
                  </a:lnTo>
                  <a:close/>
                </a:path>
              </a:pathLst>
            </a:custGeom>
            <a:solidFill>
              <a:srgbClr val="219781"/>
            </a:solidFill>
            <a:scene3d>
              <a:camera prst="orthographicFront"/>
              <a:lightRig rig="threePt" dir="t">
                <a:rot lat="0" lon="0" rev="7500000"/>
              </a:lightRig>
            </a:scene3d>
            <a:sp3d prstMaterial="plastic">
              <a:bevelT w="127000" h="25400" prst="relaxedInset"/>
            </a:sp3d>
          </p:spPr>
          <p:style>
            <a:lnRef idx="0">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3200" b="1" kern="1200"/>
                <a:t>Adult Day Care (ADC)</a:t>
              </a:r>
              <a:endParaRPr lang="en-US" sz="3200" kern="1200"/>
            </a:p>
          </p:txBody>
        </p:sp>
        <p:sp>
          <p:nvSpPr>
            <p:cNvPr id="6" name="Freeform: Shape 5">
              <a:extLst>
                <a:ext uri="{FF2B5EF4-FFF2-40B4-BE49-F238E27FC236}">
                  <a16:creationId xmlns:a16="http://schemas.microsoft.com/office/drawing/2014/main" id="{58FDBFBF-E8BE-DA7E-E5D1-2BAC06329B5F}"/>
                </a:ext>
              </a:extLst>
            </p:cNvPr>
            <p:cNvSpPr/>
            <p:nvPr/>
          </p:nvSpPr>
          <p:spPr>
            <a:xfrm>
              <a:off x="914400" y="2478198"/>
              <a:ext cx="4998295" cy="2236109"/>
            </a:xfrm>
            <a:custGeom>
              <a:avLst/>
              <a:gdLst>
                <a:gd name="connsiteX0" fmla="*/ 0 w 3599565"/>
                <a:gd name="connsiteY0" fmla="*/ 0 h 3074400"/>
                <a:gd name="connsiteX1" fmla="*/ 3599565 w 3599565"/>
                <a:gd name="connsiteY1" fmla="*/ 0 h 3074400"/>
                <a:gd name="connsiteX2" fmla="*/ 3599565 w 3599565"/>
                <a:gd name="connsiteY2" fmla="*/ 3074400 h 3074400"/>
                <a:gd name="connsiteX3" fmla="*/ 0 w 3599565"/>
                <a:gd name="connsiteY3" fmla="*/ 3074400 h 3074400"/>
                <a:gd name="connsiteX4" fmla="*/ 0 w 3599565"/>
                <a:gd name="connsiteY4" fmla="*/ 0 h 307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9565" h="3074400">
                  <a:moveTo>
                    <a:pt x="0" y="0"/>
                  </a:moveTo>
                  <a:lnTo>
                    <a:pt x="3599565" y="0"/>
                  </a:lnTo>
                  <a:lnTo>
                    <a:pt x="3599565" y="3074400"/>
                  </a:lnTo>
                  <a:lnTo>
                    <a:pt x="0" y="3074400"/>
                  </a:lnTo>
                  <a:lnTo>
                    <a:pt x="0" y="0"/>
                  </a:lnTo>
                  <a:close/>
                </a:path>
              </a:pathLst>
            </a:custGeom>
            <a:solidFill>
              <a:srgbClr val="2AC0A3">
                <a:alpha val="90000"/>
              </a:srgbClr>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2">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lvl="1" indent="-457200" algn="l" defTabSz="711200">
                <a:lnSpc>
                  <a:spcPct val="90000"/>
                </a:lnSpc>
                <a:spcBef>
                  <a:spcPct val="0"/>
                </a:spcBef>
                <a:spcAft>
                  <a:spcPct val="15000"/>
                </a:spcAft>
                <a:buFont typeface="Wingdings" panose="05000000000000000000" pitchFamily="2" charset="2"/>
                <a:buChar char="ü"/>
              </a:pPr>
              <a:r>
                <a:rPr lang="en-US" sz="2800" b="1">
                  <a:solidFill>
                    <a:schemeClr val="bg1"/>
                  </a:solidFill>
                </a:rPr>
                <a:t>Services are billed monthly</a:t>
              </a:r>
            </a:p>
            <a:p>
              <a:pPr lvl="1" indent="-457200" algn="l" defTabSz="711200">
                <a:lnSpc>
                  <a:spcPct val="90000"/>
                </a:lnSpc>
                <a:spcBef>
                  <a:spcPct val="0"/>
                </a:spcBef>
                <a:spcAft>
                  <a:spcPct val="15000"/>
                </a:spcAft>
                <a:buFont typeface="Wingdings" panose="05000000000000000000" pitchFamily="2" charset="2"/>
                <a:buChar char="ü"/>
              </a:pPr>
              <a:endParaRPr lang="en-US" sz="2800" b="1">
                <a:solidFill>
                  <a:schemeClr val="bg1"/>
                </a:solidFill>
              </a:endParaRPr>
            </a:p>
            <a:p>
              <a:pPr lvl="1" indent="-457200" algn="l" defTabSz="711200">
                <a:lnSpc>
                  <a:spcPct val="90000"/>
                </a:lnSpc>
                <a:spcBef>
                  <a:spcPct val="0"/>
                </a:spcBef>
                <a:spcAft>
                  <a:spcPct val="15000"/>
                </a:spcAft>
                <a:buFont typeface="Wingdings" panose="05000000000000000000" pitchFamily="2" charset="2"/>
                <a:buChar char="ü"/>
              </a:pPr>
              <a:r>
                <a:rPr lang="en-US" sz="2800" b="1" kern="1200">
                  <a:solidFill>
                    <a:schemeClr val="bg1"/>
                  </a:solidFill>
                </a:rPr>
                <a:t>Documentation required to substantiate claims</a:t>
              </a:r>
            </a:p>
            <a:p>
              <a:pPr marL="457200" lvl="2" indent="-285750" algn="l" defTabSz="711200">
                <a:lnSpc>
                  <a:spcPct val="90000"/>
                </a:lnSpc>
                <a:spcBef>
                  <a:spcPct val="0"/>
                </a:spcBef>
                <a:spcAft>
                  <a:spcPct val="15000"/>
                </a:spcAft>
                <a:buFont typeface="Wingdings" panose="05000000000000000000" pitchFamily="2" charset="2"/>
                <a:buChar char="ü"/>
              </a:pPr>
              <a:endParaRPr lang="en-US" sz="1600" kern="1200">
                <a:solidFill>
                  <a:schemeClr val="accent2">
                    <a:lumMod val="50000"/>
                  </a:schemeClr>
                </a:solidFill>
              </a:endParaRPr>
            </a:p>
          </p:txBody>
        </p:sp>
        <p:sp>
          <p:nvSpPr>
            <p:cNvPr id="7" name="Freeform: Shape 6">
              <a:extLst>
                <a:ext uri="{FF2B5EF4-FFF2-40B4-BE49-F238E27FC236}">
                  <a16:creationId xmlns:a16="http://schemas.microsoft.com/office/drawing/2014/main" id="{DC613D97-C556-F573-9B8B-E07A45C80882}"/>
                </a:ext>
              </a:extLst>
            </p:cNvPr>
            <p:cNvSpPr/>
            <p:nvPr/>
          </p:nvSpPr>
          <p:spPr>
            <a:xfrm>
              <a:off x="6612458" y="1626780"/>
              <a:ext cx="4998295" cy="851418"/>
            </a:xfrm>
            <a:custGeom>
              <a:avLst/>
              <a:gdLst>
                <a:gd name="connsiteX0" fmla="*/ 0 w 3599565"/>
                <a:gd name="connsiteY0" fmla="*/ 0 h 674961"/>
                <a:gd name="connsiteX1" fmla="*/ 3599565 w 3599565"/>
                <a:gd name="connsiteY1" fmla="*/ 0 h 674961"/>
                <a:gd name="connsiteX2" fmla="*/ 3599565 w 3599565"/>
                <a:gd name="connsiteY2" fmla="*/ 674961 h 674961"/>
                <a:gd name="connsiteX3" fmla="*/ 0 w 3599565"/>
                <a:gd name="connsiteY3" fmla="*/ 674961 h 674961"/>
                <a:gd name="connsiteX4" fmla="*/ 0 w 3599565"/>
                <a:gd name="connsiteY4" fmla="*/ 0 h 674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9565" h="674961">
                  <a:moveTo>
                    <a:pt x="0" y="0"/>
                  </a:moveTo>
                  <a:lnTo>
                    <a:pt x="3599565" y="0"/>
                  </a:lnTo>
                  <a:lnTo>
                    <a:pt x="3599565" y="674961"/>
                  </a:lnTo>
                  <a:lnTo>
                    <a:pt x="0" y="674961"/>
                  </a:lnTo>
                  <a:lnTo>
                    <a:pt x="0" y="0"/>
                  </a:lnTo>
                  <a:close/>
                </a:path>
              </a:pathLst>
            </a:custGeom>
            <a:solidFill>
              <a:srgbClr val="219781"/>
            </a:solidFill>
            <a:scene3d>
              <a:camera prst="orthographicFront"/>
              <a:lightRig rig="threePt" dir="t">
                <a:rot lat="0" lon="0" rev="7500000"/>
              </a:lightRig>
            </a:scene3d>
            <a:sp3d prstMaterial="plastic">
              <a:bevelT w="127000" h="25400" prst="relaxedInset"/>
            </a:sp3d>
          </p:spPr>
          <p:style>
            <a:lnRef idx="0">
              <a:schemeClr val="accent4">
                <a:hueOff val="3299968"/>
                <a:satOff val="-14601"/>
                <a:lumOff val="-2452"/>
                <a:alphaOff val="0"/>
              </a:schemeClr>
            </a:lnRef>
            <a:fillRef idx="3">
              <a:schemeClr val="accent4">
                <a:hueOff val="3299968"/>
                <a:satOff val="-14601"/>
                <a:lumOff val="-2452"/>
                <a:alphaOff val="0"/>
              </a:schemeClr>
            </a:fillRef>
            <a:effectRef idx="2">
              <a:schemeClr val="accent4">
                <a:hueOff val="3299968"/>
                <a:satOff val="-14601"/>
                <a:lumOff val="-2452"/>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2800" b="1"/>
                <a:t>Personal Care Services (PCS) &amp; In-Home Respite (IHR)</a:t>
              </a:r>
              <a:endParaRPr lang="en-US" sz="2800" b="1" kern="1200"/>
            </a:p>
          </p:txBody>
        </p:sp>
        <p:sp>
          <p:nvSpPr>
            <p:cNvPr id="11" name="Freeform: Shape 10">
              <a:extLst>
                <a:ext uri="{FF2B5EF4-FFF2-40B4-BE49-F238E27FC236}">
                  <a16:creationId xmlns:a16="http://schemas.microsoft.com/office/drawing/2014/main" id="{03FCDB32-1735-8003-D776-2A0D442E8365}"/>
                </a:ext>
              </a:extLst>
            </p:cNvPr>
            <p:cNvSpPr/>
            <p:nvPr/>
          </p:nvSpPr>
          <p:spPr>
            <a:xfrm>
              <a:off x="6612458" y="2478198"/>
              <a:ext cx="4998295" cy="2236109"/>
            </a:xfrm>
            <a:custGeom>
              <a:avLst/>
              <a:gdLst>
                <a:gd name="connsiteX0" fmla="*/ 0 w 3599565"/>
                <a:gd name="connsiteY0" fmla="*/ 0 h 3074400"/>
                <a:gd name="connsiteX1" fmla="*/ 3599565 w 3599565"/>
                <a:gd name="connsiteY1" fmla="*/ 0 h 3074400"/>
                <a:gd name="connsiteX2" fmla="*/ 3599565 w 3599565"/>
                <a:gd name="connsiteY2" fmla="*/ 3074400 h 3074400"/>
                <a:gd name="connsiteX3" fmla="*/ 0 w 3599565"/>
                <a:gd name="connsiteY3" fmla="*/ 3074400 h 3074400"/>
                <a:gd name="connsiteX4" fmla="*/ 0 w 3599565"/>
                <a:gd name="connsiteY4" fmla="*/ 0 h 307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9565" h="3074400">
                  <a:moveTo>
                    <a:pt x="0" y="0"/>
                  </a:moveTo>
                  <a:lnTo>
                    <a:pt x="3599565" y="0"/>
                  </a:lnTo>
                  <a:lnTo>
                    <a:pt x="3599565" y="3074400"/>
                  </a:lnTo>
                  <a:lnTo>
                    <a:pt x="0" y="3074400"/>
                  </a:lnTo>
                  <a:lnTo>
                    <a:pt x="0" y="0"/>
                  </a:lnTo>
                  <a:close/>
                </a:path>
              </a:pathLst>
            </a:custGeom>
            <a:solidFill>
              <a:srgbClr val="2AC0A3">
                <a:alpha val="90000"/>
              </a:srgbClr>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4">
                <a:tint val="40000"/>
                <a:alpha val="90000"/>
                <a:hueOff val="3079768"/>
                <a:satOff val="-15334"/>
                <a:lumOff val="-1455"/>
                <a:alphaOff val="0"/>
              </a:schemeClr>
            </a:lnRef>
            <a:fillRef idx="1">
              <a:schemeClr val="accent4">
                <a:tint val="40000"/>
                <a:alpha val="90000"/>
                <a:hueOff val="3079768"/>
                <a:satOff val="-15334"/>
                <a:lumOff val="-1455"/>
                <a:alphaOff val="0"/>
              </a:schemeClr>
            </a:fillRef>
            <a:effectRef idx="2">
              <a:schemeClr val="accent4">
                <a:tint val="40000"/>
                <a:alpha val="90000"/>
                <a:hueOff val="3079768"/>
                <a:satOff val="-15334"/>
                <a:lumOff val="-1455"/>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lvl="1" indent="-457200" algn="l" defTabSz="711200">
                <a:lnSpc>
                  <a:spcPct val="90000"/>
                </a:lnSpc>
                <a:spcBef>
                  <a:spcPct val="0"/>
                </a:spcBef>
                <a:spcAft>
                  <a:spcPct val="15000"/>
                </a:spcAft>
                <a:buFont typeface="Wingdings" panose="05000000000000000000" pitchFamily="2" charset="2"/>
                <a:buChar char="ü"/>
              </a:pPr>
              <a:r>
                <a:rPr lang="en-US" sz="2800" b="1">
                  <a:solidFill>
                    <a:schemeClr val="bg1"/>
                  </a:solidFill>
                </a:rPr>
                <a:t>Services are billed weekly</a:t>
              </a:r>
            </a:p>
            <a:p>
              <a:pPr lvl="1" indent="-457200" algn="l" defTabSz="711200">
                <a:lnSpc>
                  <a:spcPct val="90000"/>
                </a:lnSpc>
                <a:spcBef>
                  <a:spcPct val="0"/>
                </a:spcBef>
                <a:spcAft>
                  <a:spcPct val="15000"/>
                </a:spcAft>
                <a:buFont typeface="Wingdings" panose="05000000000000000000" pitchFamily="2" charset="2"/>
                <a:buChar char="ü"/>
              </a:pPr>
              <a:endParaRPr lang="en-US" sz="2800" b="1">
                <a:solidFill>
                  <a:schemeClr val="bg1"/>
                </a:solidFill>
              </a:endParaRPr>
            </a:p>
            <a:p>
              <a:pPr lvl="1" indent="-457200" algn="l" defTabSz="711200">
                <a:lnSpc>
                  <a:spcPct val="90000"/>
                </a:lnSpc>
                <a:spcBef>
                  <a:spcPct val="0"/>
                </a:spcBef>
                <a:spcAft>
                  <a:spcPct val="15000"/>
                </a:spcAft>
                <a:buFont typeface="Wingdings" panose="05000000000000000000" pitchFamily="2" charset="2"/>
                <a:buChar char="ü"/>
              </a:pPr>
              <a:r>
                <a:rPr lang="en-US" sz="2800" b="1" kern="1200">
                  <a:solidFill>
                    <a:schemeClr val="bg1"/>
                  </a:solidFill>
                </a:rPr>
                <a:t>Documentation </a:t>
              </a:r>
              <a:r>
                <a:rPr lang="en-US" sz="2800" b="1">
                  <a:solidFill>
                    <a:schemeClr val="bg1"/>
                  </a:solidFill>
                </a:rPr>
                <a:t>required to substantiate claims</a:t>
              </a:r>
            </a:p>
            <a:p>
              <a:pPr marL="0" lvl="1" algn="l" defTabSz="711200">
                <a:lnSpc>
                  <a:spcPct val="90000"/>
                </a:lnSpc>
                <a:spcBef>
                  <a:spcPct val="0"/>
                </a:spcBef>
                <a:spcAft>
                  <a:spcPct val="15000"/>
                </a:spcAft>
              </a:pPr>
              <a:endParaRPr lang="en-US" sz="2800" b="1">
                <a:solidFill>
                  <a:schemeClr val="bg1"/>
                </a:solidFill>
              </a:endParaRPr>
            </a:p>
            <a:p>
              <a:pPr lvl="1" indent="-457200" algn="l" defTabSz="711200">
                <a:lnSpc>
                  <a:spcPct val="90000"/>
                </a:lnSpc>
                <a:spcBef>
                  <a:spcPct val="0"/>
                </a:spcBef>
                <a:spcAft>
                  <a:spcPct val="15000"/>
                </a:spcAft>
                <a:buFont typeface="Wingdings" panose="05000000000000000000" pitchFamily="2" charset="2"/>
                <a:buChar char="ü"/>
              </a:pPr>
              <a:r>
                <a:rPr lang="en-US" sz="2800" b="1" kern="1200">
                  <a:solidFill>
                    <a:schemeClr val="bg1"/>
                  </a:solidFill>
                </a:rPr>
                <a:t>EVV use required</a:t>
              </a:r>
            </a:p>
          </p:txBody>
        </p:sp>
      </p:grpSp>
      <p:sp>
        <p:nvSpPr>
          <p:cNvPr id="2" name="Slide Number Placeholder 1">
            <a:extLst>
              <a:ext uri="{FF2B5EF4-FFF2-40B4-BE49-F238E27FC236}">
                <a16:creationId xmlns:a16="http://schemas.microsoft.com/office/drawing/2014/main" id="{41A6CE4C-D87A-4947-D75E-255797CFCED4}"/>
              </a:ext>
            </a:extLst>
          </p:cNvPr>
          <p:cNvSpPr>
            <a:spLocks noGrp="1"/>
          </p:cNvSpPr>
          <p:nvPr>
            <p:ph type="sldNum" sz="quarter" idx="12"/>
          </p:nvPr>
        </p:nvSpPr>
        <p:spPr/>
        <p:txBody>
          <a:bodyPr/>
          <a:lstStyle/>
          <a:p>
            <a:fld id="{48FD3572-B86B-4083-B953-5D27BE9E57C8}" type="slidenum">
              <a:rPr lang="en-US" smtClean="0"/>
              <a:t>51</a:t>
            </a:fld>
            <a:endParaRPr lang="en-US"/>
          </a:p>
        </p:txBody>
      </p:sp>
      <p:sp>
        <p:nvSpPr>
          <p:cNvPr id="3" name="TextBox 2">
            <a:extLst>
              <a:ext uri="{FF2B5EF4-FFF2-40B4-BE49-F238E27FC236}">
                <a16:creationId xmlns:a16="http://schemas.microsoft.com/office/drawing/2014/main" id="{E22C7FA2-E16A-BBE3-9E7A-6AA9CAB28262}"/>
              </a:ext>
            </a:extLst>
          </p:cNvPr>
          <p:cNvSpPr txBox="1"/>
          <p:nvPr/>
        </p:nvSpPr>
        <p:spPr>
          <a:xfrm>
            <a:off x="3431362" y="501649"/>
            <a:ext cx="5329275" cy="707886"/>
          </a:xfrm>
          <a:prstGeom prst="rect">
            <a:avLst/>
          </a:prstGeom>
          <a:noFill/>
        </p:spPr>
        <p:txBody>
          <a:bodyPr wrap="square" rtlCol="0">
            <a:spAutoFit/>
            <a:scene3d>
              <a:camera prst="orthographicFront"/>
              <a:lightRig rig="threePt" dir="t"/>
            </a:scene3d>
            <a:sp3d extrusionH="57150">
              <a:bevelT w="38100" h="38100"/>
            </a:sp3d>
          </a:bodyPr>
          <a:lstStyle/>
          <a:p>
            <a:r>
              <a:rPr lang="en-US" sz="4000" b="1">
                <a:solidFill>
                  <a:srgbClr val="0E8D90"/>
                </a:solidFill>
              </a:rPr>
              <a:t>Billing Requirements</a:t>
            </a:r>
          </a:p>
        </p:txBody>
      </p:sp>
      <p:sp>
        <p:nvSpPr>
          <p:cNvPr id="8" name="TextBox 7">
            <a:extLst>
              <a:ext uri="{FF2B5EF4-FFF2-40B4-BE49-F238E27FC236}">
                <a16:creationId xmlns:a16="http://schemas.microsoft.com/office/drawing/2014/main" id="{CF78CFDF-9F3D-B833-CE7F-3A740CDFA708}"/>
              </a:ext>
            </a:extLst>
          </p:cNvPr>
          <p:cNvSpPr txBox="1"/>
          <p:nvPr/>
        </p:nvSpPr>
        <p:spPr>
          <a:xfrm>
            <a:off x="662009" y="5710019"/>
            <a:ext cx="10867979" cy="646331"/>
          </a:xfrm>
          <a:prstGeom prst="rect">
            <a:avLst/>
          </a:prstGeom>
          <a:noFill/>
        </p:spPr>
        <p:txBody>
          <a:bodyPr wrap="square">
            <a:spAutoFit/>
          </a:bodyPr>
          <a:lstStyle/>
          <a:p>
            <a:pPr algn="ctr"/>
            <a:r>
              <a:rPr lang="en-US" i="1">
                <a:solidFill>
                  <a:srgbClr val="0F6C6D"/>
                </a:solidFill>
              </a:rPr>
              <a:t>All waiver services require documentation, which must include signatures of the beneficiary or their caregiver. Employees of the provider agency are never authorized to sign for the beneficiary.</a:t>
            </a:r>
          </a:p>
        </p:txBody>
      </p:sp>
      <p:pic>
        <p:nvPicPr>
          <p:cNvPr id="9" name="Recorded Sound">
            <a:hlinkClick r:id="" action="ppaction://media"/>
            <a:extLst>
              <a:ext uri="{FF2B5EF4-FFF2-40B4-BE49-F238E27FC236}">
                <a16:creationId xmlns:a16="http://schemas.microsoft.com/office/drawing/2014/main" id="{636BB986-6458-2B1C-D293-2027621AFD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17074" y="6368370"/>
            <a:ext cx="406400" cy="406400"/>
          </a:xfrm>
          <a:prstGeom prst="rect">
            <a:avLst/>
          </a:prstGeom>
        </p:spPr>
      </p:pic>
    </p:spTree>
    <p:extLst>
      <p:ext uri="{BB962C8B-B14F-4D97-AF65-F5344CB8AC3E}">
        <p14:creationId xmlns:p14="http://schemas.microsoft.com/office/powerpoint/2010/main" val="1031920068"/>
      </p:ext>
    </p:extLst>
  </p:cSld>
  <p:clrMapOvr>
    <a:masterClrMapping/>
  </p:clrMapOvr>
  <mc:AlternateContent xmlns:mc="http://schemas.openxmlformats.org/markup-compatibility/2006" xmlns:p14="http://schemas.microsoft.com/office/powerpoint/2010/main">
    <mc:Choice Requires="p14">
      <p:transition spd="slow" p14:dur="1500" advTm="27000">
        <p:push dir="u"/>
      </p:transition>
    </mc:Choice>
    <mc:Fallback xmlns="">
      <p:transition spd="slow" advTm="27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39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B907154B-1E71-947D-3D4E-8F8EB19AEA56}"/>
              </a:ext>
            </a:extLst>
          </p:cNvPr>
          <p:cNvSpPr>
            <a:spLocks noGrp="1"/>
          </p:cNvSpPr>
          <p:nvPr>
            <p:ph type="title"/>
          </p:nvPr>
        </p:nvSpPr>
        <p:spPr>
          <a:xfrm>
            <a:off x="2190939" y="312956"/>
            <a:ext cx="7422259" cy="914400"/>
          </a:xfrm>
        </p:spPr>
        <p:txBody>
          <a:bodyPr>
            <a:noAutofit/>
            <a:scene3d>
              <a:camera prst="orthographicFront"/>
              <a:lightRig rig="threePt" dir="t"/>
            </a:scene3d>
            <a:sp3d extrusionH="57150">
              <a:bevelT w="38100" h="38100"/>
            </a:sp3d>
          </a:bodyPr>
          <a:lstStyle/>
          <a:p>
            <a:r>
              <a:rPr lang="en-US" altLang="en-US" sz="3600" b="1">
                <a:solidFill>
                  <a:srgbClr val="0E8D90"/>
                </a:solidFill>
                <a:cs typeface="Times New Roman" panose="02020603050405020304" pitchFamily="18" charset="0"/>
              </a:rPr>
              <a:t>MS Electronic Visit Verification (EVV) </a:t>
            </a:r>
          </a:p>
        </p:txBody>
      </p:sp>
      <p:sp>
        <p:nvSpPr>
          <p:cNvPr id="2" name="TextBox 1">
            <a:extLst>
              <a:ext uri="{FF2B5EF4-FFF2-40B4-BE49-F238E27FC236}">
                <a16:creationId xmlns:a16="http://schemas.microsoft.com/office/drawing/2014/main" id="{12E00923-647D-F3C9-EF7D-CDCF3346EEC1}"/>
              </a:ext>
            </a:extLst>
          </p:cNvPr>
          <p:cNvSpPr txBox="1"/>
          <p:nvPr/>
        </p:nvSpPr>
        <p:spPr>
          <a:xfrm>
            <a:off x="372140" y="1441292"/>
            <a:ext cx="11659559" cy="4189352"/>
          </a:xfrm>
          <a:prstGeom prst="rect">
            <a:avLst/>
          </a:prstGeom>
          <a:noFill/>
        </p:spPr>
        <p:txBody>
          <a:bodyPr wrap="square" rtlCol="0">
            <a:spAutoFit/>
          </a:bodyPr>
          <a:lstStyle/>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rgbClr val="0E8D90"/>
                </a:solidFill>
                <a:ea typeface="Cardo"/>
                <a:cs typeface="Cardo"/>
                <a:sym typeface="Cardo"/>
              </a:rPr>
              <a:t>Effective 8/1/2023, providers have the option to either utilize the upgraded state provided EVV system through </a:t>
            </a:r>
            <a:r>
              <a:rPr lang="en-US" sz="1600" err="1">
                <a:solidFill>
                  <a:srgbClr val="0E8D90"/>
                </a:solidFill>
                <a:ea typeface="Cardo"/>
                <a:cs typeface="Cardo"/>
                <a:sym typeface="Cardo"/>
              </a:rPr>
              <a:t>HHAeXchange</a:t>
            </a:r>
            <a:r>
              <a:rPr lang="en-US" sz="1600">
                <a:solidFill>
                  <a:srgbClr val="0E8D90"/>
                </a:solidFill>
                <a:ea typeface="Cardo"/>
                <a:cs typeface="Cardo"/>
                <a:sym typeface="Cardo"/>
              </a:rPr>
              <a:t> or integrate their own provider selected EVV system with the </a:t>
            </a:r>
            <a:r>
              <a:rPr lang="en-US" sz="1600" err="1">
                <a:solidFill>
                  <a:srgbClr val="0E8D90"/>
                </a:solidFill>
                <a:ea typeface="Cardo"/>
                <a:cs typeface="Cardo"/>
                <a:sym typeface="Cardo"/>
              </a:rPr>
              <a:t>HHAeXchange</a:t>
            </a:r>
            <a:r>
              <a:rPr lang="en-US" sz="1600">
                <a:solidFill>
                  <a:srgbClr val="0E8D90"/>
                </a:solidFill>
                <a:ea typeface="Cardo"/>
                <a:cs typeface="Cardo"/>
                <a:sym typeface="Cardo"/>
              </a:rPr>
              <a:t> aggregator. For additional information on EVV in Mississippi, please visit the </a:t>
            </a:r>
            <a:r>
              <a:rPr lang="en-US" sz="1600" err="1">
                <a:solidFill>
                  <a:srgbClr val="0E8D90"/>
                </a:solidFill>
                <a:ea typeface="Cardo"/>
                <a:cs typeface="Cardo"/>
                <a:sym typeface="Cardo"/>
              </a:rPr>
              <a:t>HHAeXchange’s</a:t>
            </a:r>
            <a:r>
              <a:rPr lang="en-US" sz="1600">
                <a:solidFill>
                  <a:srgbClr val="0E8D90"/>
                </a:solidFill>
                <a:ea typeface="Cardo"/>
                <a:cs typeface="Cardo"/>
                <a:sym typeface="Cardo"/>
              </a:rPr>
              <a:t>  Mississippi Information Center webpage at  </a:t>
            </a:r>
            <a:r>
              <a:rPr lang="en-US" sz="1600" b="1">
                <a:solidFill>
                  <a:srgbClr val="3FD5B8"/>
                </a:solidFill>
                <a:ea typeface="Cardo"/>
                <a:cs typeface="Cardo"/>
                <a:sym typeface="Cardo"/>
                <a:hlinkClick r:id="rId6">
                  <a:extLst>
                    <a:ext uri="{A12FA001-AC4F-418D-AE19-62706E023703}">
                      <ahyp:hlinkClr xmlns:ahyp="http://schemas.microsoft.com/office/drawing/2018/hyperlinkcolor" val="tx"/>
                    </a:ext>
                  </a:extLst>
                </a:hlinkClick>
              </a:rPr>
              <a:t>https://www.hhaexchange.com/info-hub/mississippi</a:t>
            </a:r>
            <a:r>
              <a:rPr lang="en-US" sz="1600" b="1">
                <a:solidFill>
                  <a:srgbClr val="3FD5B8"/>
                </a:solidFill>
                <a:ea typeface="Cardo"/>
                <a:cs typeface="Cardo"/>
                <a:sym typeface="Cardo"/>
              </a:rPr>
              <a:t> </a:t>
            </a:r>
            <a:r>
              <a:rPr lang="en-US" sz="1600">
                <a:solidFill>
                  <a:srgbClr val="0E8D90"/>
                </a:solidFill>
                <a:ea typeface="Cardo"/>
                <a:cs typeface="Cardo"/>
                <a:sym typeface="Cardo"/>
              </a:rPr>
              <a:t>or email DOM at </a:t>
            </a:r>
            <a:r>
              <a:rPr lang="en-US" sz="1600" b="1" u="sng">
                <a:solidFill>
                  <a:srgbClr val="3FD5B8"/>
                </a:solidFill>
                <a:ea typeface="Cardo"/>
                <a:cs typeface="Cardo"/>
                <a:sym typeface="Cardo"/>
              </a:rPr>
              <a:t>evv@medicaid.ms.gov</a:t>
            </a:r>
            <a:r>
              <a:rPr lang="en-US" sz="1600">
                <a:solidFill>
                  <a:srgbClr val="0E8D90"/>
                </a:solidFill>
                <a:ea typeface="Cardo"/>
                <a:cs typeface="Cardo"/>
                <a:sym typeface="Cardo"/>
              </a:rPr>
              <a:t>.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endParaRPr lang="en-US" sz="1600">
              <a:solidFill>
                <a:srgbClr val="0E8D90"/>
              </a:solidFill>
              <a:ea typeface="Cardo"/>
              <a:cs typeface="Cardo"/>
              <a:sym typeface="Cardo"/>
            </a:endParaRP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rgbClr val="0E8D90"/>
                </a:solidFill>
                <a:ea typeface="Cardo"/>
                <a:cs typeface="Cardo"/>
                <a:sym typeface="Cardo"/>
              </a:rPr>
              <a:t>Providers must ensure that all personal care and in home respite services are electronically visit verified in a state approved solution as required by the 21st Century Cures Act.</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endParaRPr lang="en-US" sz="1600">
              <a:solidFill>
                <a:srgbClr val="0E8D90"/>
              </a:solidFill>
              <a:ea typeface="Cardo"/>
              <a:cs typeface="Cardo"/>
              <a:sym typeface="Cardo"/>
            </a:endParaRP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rgbClr val="0E8D90"/>
                </a:solidFill>
                <a:effectLst/>
              </a:rPr>
              <a:t>Manual entry of visit data shall be utilized only when the EVV system is unavailable and makes usage of the system impossible. Justification documentation must support any instance of human error in EVV and mus</a:t>
            </a:r>
            <a:r>
              <a:rPr lang="en-US" sz="1600">
                <a:solidFill>
                  <a:srgbClr val="0E8D90"/>
                </a:solidFill>
              </a:rPr>
              <a:t>t be entered into the EVV system</a:t>
            </a:r>
            <a:r>
              <a:rPr lang="en-US" sz="1600">
                <a:solidFill>
                  <a:srgbClr val="0E8D90"/>
                </a:solidFill>
                <a:effectLst/>
              </a:rPr>
              <a:t>.  Repeated instances of human error are subject to audit. Manual entry information shall include the date and time, the reason for the entry, and the identification of the person making the entry. </a:t>
            </a:r>
            <a:r>
              <a:rPr lang="en-US" sz="1400">
                <a:solidFill>
                  <a:srgbClr val="0E8D90"/>
                </a:solidFill>
                <a:effectLst/>
              </a:rPr>
              <a:t> </a:t>
            </a:r>
            <a:endParaRPr lang="en-US" sz="1400">
              <a:solidFill>
                <a:srgbClr val="0E8D90"/>
              </a:solidFill>
            </a:endParaRPr>
          </a:p>
        </p:txBody>
      </p:sp>
      <p:sp>
        <p:nvSpPr>
          <p:cNvPr id="3" name="Slide Number Placeholder 2">
            <a:extLst>
              <a:ext uri="{FF2B5EF4-FFF2-40B4-BE49-F238E27FC236}">
                <a16:creationId xmlns:a16="http://schemas.microsoft.com/office/drawing/2014/main" id="{BE9784C0-E4B5-D56E-0030-C23DA7CB846B}"/>
              </a:ext>
            </a:extLst>
          </p:cNvPr>
          <p:cNvSpPr>
            <a:spLocks noGrp="1"/>
          </p:cNvSpPr>
          <p:nvPr>
            <p:ph type="sldNum" sz="quarter" idx="12"/>
          </p:nvPr>
        </p:nvSpPr>
        <p:spPr/>
        <p:txBody>
          <a:bodyPr/>
          <a:lstStyle/>
          <a:p>
            <a:fld id="{3970EB7F-EE7F-4D27-B2C8-13BEAE83BC5E}" type="slidenum">
              <a:rPr lang="en-US" smtClean="0"/>
              <a:t>52</a:t>
            </a:fld>
            <a:endParaRPr lang="en-US"/>
          </a:p>
        </p:txBody>
      </p:sp>
      <p:pic>
        <p:nvPicPr>
          <p:cNvPr id="4" name="Recorded Sound">
            <a:hlinkClick r:id="" action="ppaction://media"/>
            <a:extLst>
              <a:ext uri="{FF2B5EF4-FFF2-40B4-BE49-F238E27FC236}">
                <a16:creationId xmlns:a16="http://schemas.microsoft.com/office/drawing/2014/main" id="{924B5705-7A90-A6AA-AF5E-CB26E2E6D19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53800" y="6099855"/>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49000">
        <p:push dir="u"/>
      </p:transition>
    </mc:Choice>
    <mc:Fallback xmlns="">
      <p:transition spd="slow" advTm="49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7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D3AB7-E462-9D15-76B4-B29D2A80F9F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DFFCC7F-C0D6-83C0-78F2-2DA4ACFA5F55}"/>
              </a:ext>
            </a:extLst>
          </p:cNvPr>
          <p:cNvSpPr txBox="1"/>
          <p:nvPr/>
        </p:nvSpPr>
        <p:spPr>
          <a:xfrm>
            <a:off x="838200" y="365125"/>
            <a:ext cx="10515600" cy="1325563"/>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p>
            <a:pPr>
              <a:lnSpc>
                <a:spcPct val="90000"/>
              </a:lnSpc>
              <a:spcBef>
                <a:spcPct val="0"/>
              </a:spcBef>
              <a:spcAft>
                <a:spcPts val="600"/>
              </a:spcAft>
            </a:pPr>
            <a:r>
              <a:rPr lang="en-US" sz="4400" b="1">
                <a:solidFill>
                  <a:srgbClr val="7E9DEA"/>
                </a:solidFill>
                <a:latin typeface="+mj-lt"/>
                <a:ea typeface="+mj-ea"/>
                <a:cs typeface="Times New Roman" panose="02020603050405020304" pitchFamily="18" charset="0"/>
              </a:rPr>
              <a:t>Resources for Success</a:t>
            </a:r>
          </a:p>
        </p:txBody>
      </p:sp>
      <p:graphicFrame>
        <p:nvGraphicFramePr>
          <p:cNvPr id="7" name="TextBox 2">
            <a:extLst>
              <a:ext uri="{FF2B5EF4-FFF2-40B4-BE49-F238E27FC236}">
                <a16:creationId xmlns:a16="http://schemas.microsoft.com/office/drawing/2014/main" id="{4A38D38C-8804-DB17-DEBC-6B611A0CDC15}"/>
              </a:ext>
            </a:extLst>
          </p:cNvPr>
          <p:cNvGraphicFramePr/>
          <p:nvPr>
            <p:extLst>
              <p:ext uri="{D42A27DB-BD31-4B8C-83A1-F6EECF244321}">
                <p14:modId xmlns:p14="http://schemas.microsoft.com/office/powerpoint/2010/main" val="270669511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Recorded Sound">
            <a:hlinkClick r:id="" action="ppaction://media"/>
            <a:extLst>
              <a:ext uri="{FF2B5EF4-FFF2-40B4-BE49-F238E27FC236}">
                <a16:creationId xmlns:a16="http://schemas.microsoft.com/office/drawing/2014/main" id="{6394C61E-AB17-43AB-D2D5-8659CBC264E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24128" y="6225949"/>
            <a:ext cx="406400" cy="406400"/>
          </a:xfrm>
          <a:prstGeom prst="rect">
            <a:avLst/>
          </a:prstGeom>
        </p:spPr>
      </p:pic>
    </p:spTree>
    <p:extLst>
      <p:ext uri="{BB962C8B-B14F-4D97-AF65-F5344CB8AC3E}">
        <p14:creationId xmlns:p14="http://schemas.microsoft.com/office/powerpoint/2010/main" val="2232469000"/>
      </p:ext>
    </p:extLst>
  </p:cSld>
  <p:clrMapOvr>
    <a:masterClrMapping/>
  </p:clrMapOvr>
  <mc:AlternateContent xmlns:mc="http://schemas.openxmlformats.org/markup-compatibility/2006" xmlns:p14="http://schemas.microsoft.com/office/powerpoint/2010/main">
    <mc:Choice Requires="p14">
      <p:transition spd="slow" p14:dur="1500" advTm="6000">
        <p:push dir="u"/>
      </p:transition>
    </mc:Choice>
    <mc:Fallback xmlns="">
      <p:transition spd="slow" advTm="6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7E054-8764-2EE5-EA94-C49169B29F25}"/>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CAF3F487-B7FC-BB4A-6B74-EFA87394E3E9}"/>
              </a:ext>
            </a:extLst>
          </p:cNvPr>
          <p:cNvSpPr>
            <a:spLocks noGrp="1"/>
          </p:cNvSpPr>
          <p:nvPr>
            <p:ph type="sldNum" sz="quarter" idx="12"/>
          </p:nvPr>
        </p:nvSpPr>
        <p:spPr>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defRPr/>
            </a:pPr>
            <a:fld id="{48FD3572-B86B-4083-B953-5D27BE9E57C8}" type="slidenum">
              <a:rPr lang="en-US" smtClean="0"/>
              <a:pPr>
                <a:spcAft>
                  <a:spcPts val="450"/>
                </a:spcAft>
                <a:defRPr/>
              </a:pPr>
              <a:t>54</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D1089DC0-BA69-5CBD-F2D2-15AE30D034EE}"/>
              </a:ext>
            </a:extLst>
          </p:cNvPr>
          <p:cNvSpPr txBox="1"/>
          <p:nvPr/>
        </p:nvSpPr>
        <p:spPr>
          <a:xfrm>
            <a:off x="2422544" y="-102814"/>
            <a:ext cx="7559656" cy="1177105"/>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7153" tIns="77153" rIns="77153" bIns="77153" numCol="1" spcCol="1270" anchor="ctr" anchorCtr="0">
            <a:noAutofit/>
            <a:sp3d extrusionH="57150">
              <a:bevelT w="38100" h="38100"/>
            </a:sp3d>
          </a:bodyPr>
          <a:lstStyle/>
          <a:p>
            <a:pPr algn="ctr" defTabSz="900113">
              <a:lnSpc>
                <a:spcPct val="90000"/>
              </a:lnSpc>
              <a:spcAft>
                <a:spcPct val="35000"/>
              </a:spcAft>
            </a:pPr>
            <a:r>
              <a:rPr lang="en-US" sz="3300" b="1">
                <a:solidFill>
                  <a:srgbClr val="88A8F8"/>
                </a:solidFill>
                <a:latin typeface="+mj-lt"/>
                <a:cs typeface="Times New Roman" panose="02020603050405020304" pitchFamily="18" charset="0"/>
              </a:rPr>
              <a:t>Professional Provider Etiquette</a:t>
            </a:r>
          </a:p>
        </p:txBody>
      </p:sp>
      <p:sp>
        <p:nvSpPr>
          <p:cNvPr id="3" name="TextBox 2">
            <a:extLst>
              <a:ext uri="{FF2B5EF4-FFF2-40B4-BE49-F238E27FC236}">
                <a16:creationId xmlns:a16="http://schemas.microsoft.com/office/drawing/2014/main" id="{B8A41183-4E3E-C7E2-2AED-821F29A384A5}"/>
              </a:ext>
            </a:extLst>
          </p:cNvPr>
          <p:cNvSpPr txBox="1"/>
          <p:nvPr/>
        </p:nvSpPr>
        <p:spPr>
          <a:xfrm>
            <a:off x="117719" y="957943"/>
            <a:ext cx="7559657" cy="5459315"/>
          </a:xfrm>
          <a:prstGeom prst="rect">
            <a:avLst/>
          </a:prstGeom>
          <a:noFill/>
        </p:spPr>
        <p:txBody>
          <a:bodyPr wrap="square" lIns="68580" tIns="34290" rIns="68580" bIns="34290" rtlCol="0" anchor="t">
            <a:spAutoFit/>
          </a:bodyPr>
          <a:lstStyle/>
          <a:p>
            <a:pPr marL="557213" lvl="1" indent="-214313">
              <a:lnSpc>
                <a:spcPct val="105000"/>
              </a:lnSpc>
              <a:buSzPts val="2000"/>
              <a:buFont typeface="Wingdings" panose="05000000000000000000" pitchFamily="2" charset="2"/>
              <a:buChar char="§"/>
            </a:pPr>
            <a:r>
              <a:rPr lang="en-US" sz="1600">
                <a:solidFill>
                  <a:schemeClr val="tx2">
                    <a:lumMod val="75000"/>
                    <a:lumOff val="25000"/>
                  </a:schemeClr>
                </a:solidFill>
                <a:ea typeface="Arial"/>
                <a:cs typeface="Arial"/>
                <a:sym typeface="Arial"/>
              </a:rPr>
              <a:t>All emails should include a signature. The signature should have the name of the person emailing, role in agency, agency’s name, provider ID(s), phone number, email, and fax number</a:t>
            </a:r>
          </a:p>
          <a:p>
            <a:pPr marL="900113" lvl="2" indent="-214313">
              <a:lnSpc>
                <a:spcPct val="105000"/>
              </a:lnSpc>
              <a:spcBef>
                <a:spcPts val="0"/>
              </a:spcBef>
              <a:buSzPts val="2000"/>
              <a:buFont typeface="Wingdings" panose="05000000000000000000" pitchFamily="2" charset="2"/>
              <a:buChar char="§"/>
            </a:pPr>
            <a:endParaRPr lang="en-US" sz="1600">
              <a:solidFill>
                <a:schemeClr val="tx2">
                  <a:lumMod val="75000"/>
                  <a:lumOff val="25000"/>
                </a:schemeClr>
              </a:solidFill>
              <a:ea typeface="Arial"/>
              <a:cs typeface="Arial"/>
              <a:sym typeface="Arial"/>
            </a:endParaRPr>
          </a:p>
          <a:p>
            <a:pPr marL="557213" lvl="1" indent="-214313">
              <a:lnSpc>
                <a:spcPct val="105000"/>
              </a:lnSpc>
              <a:spcBef>
                <a:spcPts val="0"/>
              </a:spcBef>
              <a:buSzPts val="2000"/>
              <a:buFont typeface="Wingdings" panose="05000000000000000000" pitchFamily="2" charset="2"/>
              <a:buChar char="§"/>
            </a:pPr>
            <a:r>
              <a:rPr lang="en-US" sz="1600">
                <a:solidFill>
                  <a:schemeClr val="tx2">
                    <a:lumMod val="75000"/>
                    <a:lumOff val="25000"/>
                  </a:schemeClr>
                </a:solidFill>
                <a:ea typeface="Arial"/>
                <a:cs typeface="Arial"/>
                <a:sym typeface="Arial"/>
              </a:rPr>
              <a:t>The topic should be in the email subject line. </a:t>
            </a:r>
            <a:r>
              <a:rPr lang="en-US" sz="1600" b="1">
                <a:solidFill>
                  <a:schemeClr val="tx2">
                    <a:lumMod val="75000"/>
                    <a:lumOff val="25000"/>
                  </a:schemeClr>
                </a:solidFill>
                <a:ea typeface="Arial"/>
                <a:cs typeface="Arial"/>
                <a:sym typeface="Arial"/>
              </a:rPr>
              <a:t>PHI must never be included in the subject line.</a:t>
            </a:r>
            <a:endParaRPr lang="en-US" sz="1600" b="1">
              <a:solidFill>
                <a:schemeClr val="tx2">
                  <a:lumMod val="75000"/>
                  <a:lumOff val="25000"/>
                </a:schemeClr>
              </a:solidFill>
              <a:ea typeface="Arial"/>
              <a:cs typeface="Arial"/>
            </a:endParaRPr>
          </a:p>
          <a:p>
            <a:pPr marL="557213" lvl="1" indent="-214313">
              <a:lnSpc>
                <a:spcPct val="105000"/>
              </a:lnSpc>
              <a:spcBef>
                <a:spcPts val="0"/>
              </a:spcBef>
              <a:buSzPts val="2000"/>
              <a:buFont typeface="Wingdings" panose="05000000000000000000" pitchFamily="2" charset="2"/>
              <a:buChar char="§"/>
            </a:pPr>
            <a:endParaRPr lang="en-US" sz="1600">
              <a:solidFill>
                <a:schemeClr val="tx2">
                  <a:lumMod val="75000"/>
                  <a:lumOff val="25000"/>
                </a:schemeClr>
              </a:solidFill>
              <a:ea typeface="Arial"/>
              <a:cs typeface="Arial"/>
              <a:sym typeface="Arial"/>
            </a:endParaRPr>
          </a:p>
          <a:p>
            <a:pPr marL="557213" lvl="1" indent="-214313">
              <a:lnSpc>
                <a:spcPct val="105000"/>
              </a:lnSpc>
              <a:buSzPts val="2000"/>
              <a:buFont typeface="Wingdings" panose="05000000000000000000" pitchFamily="2" charset="2"/>
              <a:buChar char="§"/>
            </a:pPr>
            <a:r>
              <a:rPr lang="en-US" sz="1600">
                <a:solidFill>
                  <a:schemeClr val="tx2">
                    <a:lumMod val="75000"/>
                    <a:lumOff val="25000"/>
                  </a:schemeClr>
                </a:solidFill>
                <a:ea typeface="Arial"/>
                <a:cs typeface="Arial"/>
                <a:sym typeface="Arial"/>
              </a:rPr>
              <a:t>All messages should be clear and concise.  This includes phone calls, voicemails and emails.</a:t>
            </a:r>
            <a:endParaRPr lang="en-US" sz="1600">
              <a:solidFill>
                <a:schemeClr val="tx2">
                  <a:lumMod val="75000"/>
                  <a:lumOff val="25000"/>
                </a:schemeClr>
              </a:solidFill>
              <a:ea typeface="Arial"/>
              <a:cs typeface="Arial"/>
            </a:endParaRPr>
          </a:p>
          <a:p>
            <a:pPr marL="557213" lvl="1" indent="-214313">
              <a:lnSpc>
                <a:spcPct val="105000"/>
              </a:lnSpc>
              <a:buSzPts val="2000"/>
              <a:buFont typeface="Wingdings" panose="05000000000000000000" pitchFamily="2" charset="2"/>
              <a:buChar char="§"/>
            </a:pPr>
            <a:endParaRPr lang="en-US" sz="1600">
              <a:solidFill>
                <a:schemeClr val="tx2">
                  <a:lumMod val="75000"/>
                  <a:lumOff val="25000"/>
                </a:schemeClr>
              </a:solidFill>
              <a:ea typeface="Arial"/>
              <a:cs typeface="Arial"/>
              <a:sym typeface="Arial"/>
            </a:endParaRPr>
          </a:p>
          <a:p>
            <a:pPr marL="557213" lvl="1" indent="-214313">
              <a:lnSpc>
                <a:spcPct val="105000"/>
              </a:lnSpc>
              <a:buSzPts val="2000"/>
              <a:buFont typeface="Wingdings" panose="05000000000000000000" pitchFamily="2" charset="2"/>
              <a:buChar char="§"/>
            </a:pPr>
            <a:r>
              <a:rPr lang="en-US" sz="1600">
                <a:solidFill>
                  <a:schemeClr val="tx2">
                    <a:lumMod val="75000"/>
                    <a:lumOff val="25000"/>
                  </a:schemeClr>
                </a:solidFill>
                <a:ea typeface="Arial"/>
                <a:cs typeface="Arial"/>
                <a:sym typeface="Arial"/>
              </a:rPr>
              <a:t>All emails containing beneficiary specific information (names, Medicaid ID, Date of Birth, etc.) </a:t>
            </a:r>
            <a:r>
              <a:rPr lang="en-US" sz="1600" b="1">
                <a:solidFill>
                  <a:schemeClr val="tx2">
                    <a:lumMod val="75000"/>
                    <a:lumOff val="25000"/>
                  </a:schemeClr>
                </a:solidFill>
                <a:ea typeface="Arial"/>
                <a:cs typeface="Arial"/>
                <a:sym typeface="Arial"/>
              </a:rPr>
              <a:t>must be encrypted</a:t>
            </a:r>
            <a:r>
              <a:rPr lang="en-US" sz="1600">
                <a:solidFill>
                  <a:schemeClr val="tx2">
                    <a:lumMod val="75000"/>
                    <a:lumOff val="25000"/>
                  </a:schemeClr>
                </a:solidFill>
                <a:ea typeface="Arial"/>
                <a:cs typeface="Arial"/>
                <a:sym typeface="Arial"/>
              </a:rPr>
              <a:t>.  This is to ensure that the privacy of the beneficiary is protected.</a:t>
            </a:r>
            <a:endParaRPr lang="en-US" sz="1600">
              <a:solidFill>
                <a:schemeClr val="tx2">
                  <a:lumMod val="75000"/>
                  <a:lumOff val="25000"/>
                </a:schemeClr>
              </a:solidFill>
              <a:ea typeface="Arial"/>
              <a:cs typeface="Arial"/>
            </a:endParaRPr>
          </a:p>
          <a:p>
            <a:pPr marL="557213" lvl="1" indent="-214313">
              <a:lnSpc>
                <a:spcPct val="105000"/>
              </a:lnSpc>
              <a:buSzPts val="2000"/>
              <a:buFont typeface="Wingdings" panose="05000000000000000000" pitchFamily="2" charset="2"/>
              <a:buChar char="§"/>
            </a:pPr>
            <a:endParaRPr lang="en-US" sz="1600">
              <a:solidFill>
                <a:schemeClr val="tx2">
                  <a:lumMod val="75000"/>
                  <a:lumOff val="25000"/>
                </a:schemeClr>
              </a:solidFill>
              <a:ea typeface="Arial"/>
              <a:cs typeface="Arial"/>
              <a:sym typeface="Arial"/>
            </a:endParaRPr>
          </a:p>
          <a:p>
            <a:pPr marL="557213" lvl="1" indent="-214313">
              <a:lnSpc>
                <a:spcPct val="105000"/>
              </a:lnSpc>
              <a:spcBef>
                <a:spcPts val="0"/>
              </a:spcBef>
              <a:buSzPts val="2000"/>
              <a:buFont typeface="Wingdings" panose="05000000000000000000" pitchFamily="2" charset="2"/>
              <a:buChar char="§"/>
            </a:pPr>
            <a:r>
              <a:rPr lang="en-US" sz="1600">
                <a:solidFill>
                  <a:schemeClr val="tx2">
                    <a:lumMod val="75000"/>
                    <a:lumOff val="25000"/>
                  </a:schemeClr>
                </a:solidFill>
                <a:ea typeface="Arial"/>
                <a:cs typeface="Arial"/>
                <a:sym typeface="Arial"/>
              </a:rPr>
              <a:t>Email addresses should be appropriate.  This includes the following:</a:t>
            </a:r>
            <a:endParaRPr lang="en-US" sz="1600">
              <a:solidFill>
                <a:schemeClr val="tx2">
                  <a:lumMod val="75000"/>
                  <a:lumOff val="25000"/>
                </a:schemeClr>
              </a:solidFill>
              <a:ea typeface="Arial"/>
              <a:cs typeface="Arial"/>
            </a:endParaRPr>
          </a:p>
          <a:p>
            <a:pPr marL="900113" lvl="2" indent="-214313">
              <a:lnSpc>
                <a:spcPct val="105000"/>
              </a:lnSpc>
              <a:spcBef>
                <a:spcPts val="0"/>
              </a:spcBef>
              <a:buSzPts val="2000"/>
              <a:buFont typeface="Wingdings" panose="05000000000000000000" pitchFamily="2" charset="2"/>
              <a:buChar char="§"/>
            </a:pPr>
            <a:r>
              <a:rPr lang="en-US" sz="1600">
                <a:solidFill>
                  <a:schemeClr val="tx2">
                    <a:lumMod val="75000"/>
                    <a:lumOff val="25000"/>
                  </a:schemeClr>
                </a:solidFill>
                <a:ea typeface="Arial"/>
                <a:cs typeface="Arial"/>
                <a:sym typeface="Arial"/>
              </a:rPr>
              <a:t>Email domain should be able to be passed down</a:t>
            </a:r>
            <a:endParaRPr lang="en-US" sz="1600">
              <a:solidFill>
                <a:schemeClr val="tx2">
                  <a:lumMod val="75000"/>
                  <a:lumOff val="25000"/>
                </a:schemeClr>
              </a:solidFill>
              <a:ea typeface="Arial"/>
              <a:cs typeface="Arial"/>
            </a:endParaRPr>
          </a:p>
          <a:p>
            <a:pPr marL="1243013" lvl="3" indent="-214313">
              <a:lnSpc>
                <a:spcPct val="105000"/>
              </a:lnSpc>
              <a:spcBef>
                <a:spcPts val="0"/>
              </a:spcBef>
              <a:buSzPts val="2000"/>
              <a:buFont typeface="Wingdings" panose="05000000000000000000" pitchFamily="2" charset="2"/>
              <a:buChar char="§"/>
            </a:pPr>
            <a:r>
              <a:rPr lang="en-US" sz="1600">
                <a:solidFill>
                  <a:schemeClr val="tx2">
                    <a:lumMod val="75000"/>
                    <a:lumOff val="25000"/>
                  </a:schemeClr>
                </a:solidFill>
                <a:ea typeface="Arial"/>
                <a:cs typeface="Arial"/>
                <a:sym typeface="Arial"/>
              </a:rPr>
              <a:t>Ex) Approved:  </a:t>
            </a:r>
            <a:r>
              <a:rPr lang="en-US" sz="1600" b="1" u="sng">
                <a:solidFill>
                  <a:srgbClr val="7E9DEA"/>
                </a:solidFill>
                <a:ea typeface="Arial"/>
                <a:cs typeface="Arial"/>
                <a:sym typeface="Arial"/>
              </a:rPr>
              <a:t>Admin@HealthCareAgency.com</a:t>
            </a:r>
            <a:r>
              <a:rPr lang="en-US" sz="1600" b="1">
                <a:solidFill>
                  <a:srgbClr val="7E9DEA"/>
                </a:solidFill>
                <a:ea typeface="Arial"/>
                <a:cs typeface="Arial"/>
                <a:sym typeface="Arial"/>
              </a:rPr>
              <a:t> </a:t>
            </a:r>
            <a:r>
              <a:rPr lang="en-US" sz="1600">
                <a:solidFill>
                  <a:schemeClr val="tx2">
                    <a:lumMod val="75000"/>
                    <a:lumOff val="25000"/>
                  </a:schemeClr>
                </a:solidFill>
                <a:ea typeface="Arial"/>
                <a:cs typeface="Arial"/>
                <a:sym typeface="Arial"/>
              </a:rPr>
              <a:t>or</a:t>
            </a:r>
            <a:r>
              <a:rPr lang="en-US" sz="1600">
                <a:ea typeface="Arial"/>
                <a:cs typeface="Arial"/>
                <a:sym typeface="Arial"/>
              </a:rPr>
              <a:t> </a:t>
            </a:r>
            <a:r>
              <a:rPr lang="en-US" sz="1600" b="1" u="sng">
                <a:solidFill>
                  <a:srgbClr val="7E9DEA"/>
                </a:solidFill>
                <a:ea typeface="Arial"/>
                <a:cs typeface="Arial"/>
                <a:sym typeface="Arial"/>
              </a:rPr>
              <a:t>AdminHealthCareAgency@gmail.com</a:t>
            </a:r>
            <a:endParaRPr lang="en-US" sz="1600" b="1" u="sng">
              <a:solidFill>
                <a:srgbClr val="7E9DEA"/>
              </a:solidFill>
              <a:ea typeface="Arial"/>
              <a:cs typeface="Arial"/>
            </a:endParaRPr>
          </a:p>
          <a:p>
            <a:pPr marL="1243013" lvl="3" indent="-214313">
              <a:lnSpc>
                <a:spcPct val="105000"/>
              </a:lnSpc>
              <a:spcBef>
                <a:spcPts val="0"/>
              </a:spcBef>
              <a:buSzPts val="2000"/>
              <a:buFont typeface="Wingdings" panose="05000000000000000000" pitchFamily="2" charset="2"/>
              <a:buChar char="§"/>
            </a:pPr>
            <a:r>
              <a:rPr lang="en-US" sz="1600">
                <a:solidFill>
                  <a:schemeClr val="tx2">
                    <a:lumMod val="75000"/>
                    <a:lumOff val="25000"/>
                  </a:schemeClr>
                </a:solidFill>
                <a:ea typeface="Arial"/>
                <a:cs typeface="Arial"/>
                <a:sym typeface="Arial"/>
              </a:rPr>
              <a:t>Ex) Not Approved:</a:t>
            </a:r>
          </a:p>
          <a:p>
            <a:pPr marL="1028700" lvl="3">
              <a:lnSpc>
                <a:spcPct val="105000"/>
              </a:lnSpc>
              <a:spcBef>
                <a:spcPts val="0"/>
              </a:spcBef>
              <a:buSzPts val="2000"/>
            </a:pPr>
            <a:r>
              <a:rPr lang="en-US" sz="1600">
                <a:solidFill>
                  <a:schemeClr val="tx2">
                    <a:lumMod val="75000"/>
                    <a:lumOff val="25000"/>
                  </a:schemeClr>
                </a:solidFill>
                <a:ea typeface="Arial"/>
                <a:cs typeface="Arial"/>
                <a:sym typeface="Arial"/>
              </a:rPr>
              <a:t>    </a:t>
            </a:r>
            <a:r>
              <a:rPr lang="en-US" sz="1600">
                <a:ea typeface="Arial"/>
                <a:cs typeface="Arial"/>
                <a:sym typeface="Arial"/>
              </a:rPr>
              <a:t> </a:t>
            </a:r>
            <a:r>
              <a:rPr lang="en-US" sz="1600" b="1" u="sng">
                <a:solidFill>
                  <a:srgbClr val="7E9DEA"/>
                </a:solidFill>
                <a:ea typeface="Arial"/>
                <a:cs typeface="Arial"/>
                <a:sym typeface="Arial"/>
              </a:rPr>
              <a:t>CowgirlJane601@gmail.com</a:t>
            </a:r>
            <a:endParaRPr lang="en-US" sz="1600" b="1" u="sng">
              <a:solidFill>
                <a:srgbClr val="7E9DEA"/>
              </a:solidFill>
              <a:ea typeface="Arial"/>
              <a:cs typeface="Arial"/>
            </a:endParaRPr>
          </a:p>
          <a:p>
            <a:pPr lvl="3">
              <a:lnSpc>
                <a:spcPct val="105000"/>
              </a:lnSpc>
              <a:spcBef>
                <a:spcPts val="0"/>
              </a:spcBef>
              <a:buSzPts val="2000"/>
              <a:buFont typeface="Wingdings" panose="05000000000000000000" pitchFamily="2" charset="2"/>
              <a:buChar char="q"/>
            </a:pPr>
            <a:endParaRPr lang="en-US" sz="1400" b="0" i="0" u="none" strike="noStrike" cap="none">
              <a:ea typeface="Arial"/>
              <a:cs typeface="Arial"/>
              <a:sym typeface="Arial"/>
            </a:endParaRPr>
          </a:p>
        </p:txBody>
      </p:sp>
      <p:pic>
        <p:nvPicPr>
          <p:cNvPr id="5" name="Picture 4">
            <a:extLst>
              <a:ext uri="{FF2B5EF4-FFF2-40B4-BE49-F238E27FC236}">
                <a16:creationId xmlns:a16="http://schemas.microsoft.com/office/drawing/2014/main" id="{047D1EBA-E1C6-C838-973F-E967ABDA5247}"/>
              </a:ext>
            </a:extLst>
          </p:cNvPr>
          <p:cNvPicPr>
            <a:picLocks noChangeAspect="1"/>
          </p:cNvPicPr>
          <p:nvPr/>
        </p:nvPicPr>
        <p:blipFill>
          <a:blip r:embed="rId5"/>
          <a:stretch>
            <a:fillRect/>
          </a:stretch>
        </p:blipFill>
        <p:spPr>
          <a:xfrm>
            <a:off x="7835900" y="944961"/>
            <a:ext cx="3838531" cy="2701753"/>
          </a:xfrm>
          <a:prstGeom prst="rect">
            <a:avLst/>
          </a:prstGeom>
          <a:effectLst>
            <a:softEdge rad="317500"/>
          </a:effectLst>
        </p:spPr>
      </p:pic>
      <p:sp>
        <p:nvSpPr>
          <p:cNvPr id="4" name="TextBox 3">
            <a:extLst>
              <a:ext uri="{FF2B5EF4-FFF2-40B4-BE49-F238E27FC236}">
                <a16:creationId xmlns:a16="http://schemas.microsoft.com/office/drawing/2014/main" id="{63AB9A0A-1BD1-C039-A4B4-AC61EBF73CDC}"/>
              </a:ext>
            </a:extLst>
          </p:cNvPr>
          <p:cNvSpPr txBox="1"/>
          <p:nvPr/>
        </p:nvSpPr>
        <p:spPr>
          <a:xfrm>
            <a:off x="7992766" y="3998781"/>
            <a:ext cx="3553377" cy="2031325"/>
          </a:xfrm>
          <a:prstGeom prst="rect">
            <a:avLst/>
          </a:prstGeom>
          <a:effectLst>
            <a:glow rad="1397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a:spAutoFit/>
          </a:bodyPr>
          <a:lstStyle/>
          <a:p>
            <a:pPr marL="0" marR="0">
              <a:buNone/>
            </a:pPr>
            <a:r>
              <a:rPr lang="en-US" sz="1800" u="sng" kern="100">
                <a:solidFill>
                  <a:schemeClr val="tx2">
                    <a:lumMod val="75000"/>
                    <a:lumOff val="25000"/>
                  </a:schemeClr>
                </a:solidFill>
                <a:effectLst/>
                <a:latin typeface="Cambria" panose="02040503050406030204" pitchFamily="18" charset="0"/>
                <a:ea typeface="Times New Roman" panose="02020603050405020304" pitchFamily="18" charset="0"/>
                <a:cs typeface="Calibri Light" panose="020F0302020204030204" pitchFamily="34" charset="0"/>
              </a:rPr>
              <a:t>Example:</a:t>
            </a:r>
          </a:p>
          <a:p>
            <a:pPr marL="0" marR="0">
              <a:buNone/>
            </a:pPr>
            <a:r>
              <a:rPr lang="en-US" sz="1800" b="1" kern="100">
                <a:solidFill>
                  <a:schemeClr val="tx2">
                    <a:lumMod val="75000"/>
                    <a:lumOff val="25000"/>
                  </a:schemeClr>
                </a:solidFill>
                <a:effectLst/>
                <a:latin typeface="Cambria" panose="02040503050406030204" pitchFamily="18" charset="0"/>
                <a:ea typeface="Times New Roman" panose="02020603050405020304" pitchFamily="18" charset="0"/>
                <a:cs typeface="Calibri Light" panose="020F0302020204030204" pitchFamily="34" charset="0"/>
              </a:rPr>
              <a:t>Jane Doe</a:t>
            </a:r>
            <a:endParaRPr lang="en-US" sz="1800" kern="100">
              <a:solidFill>
                <a:schemeClr val="tx2">
                  <a:lumMod val="75000"/>
                  <a:lumOff val="2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buNone/>
            </a:pPr>
            <a:r>
              <a:rPr lang="en-US" sz="1800" kern="100">
                <a:solidFill>
                  <a:schemeClr val="tx2">
                    <a:lumMod val="75000"/>
                    <a:lumOff val="25000"/>
                  </a:schemeClr>
                </a:solidFill>
                <a:effectLst/>
                <a:latin typeface="Cambria" panose="02040503050406030204" pitchFamily="18" charset="0"/>
                <a:ea typeface="Times New Roman" panose="02020603050405020304" pitchFamily="18" charset="0"/>
                <a:cs typeface="Calibri Light" panose="020F0302020204030204" pitchFamily="34" charset="0"/>
              </a:rPr>
              <a:t>Owner, MS Personal Care Co.</a:t>
            </a:r>
          </a:p>
          <a:p>
            <a:pPr marL="0" marR="0">
              <a:buNone/>
            </a:pPr>
            <a:r>
              <a:rPr lang="en-US" kern="100">
                <a:solidFill>
                  <a:schemeClr val="tx2">
                    <a:lumMod val="75000"/>
                    <a:lumOff val="25000"/>
                  </a:schemeClr>
                </a:solidFill>
                <a:latin typeface="Cambria" panose="02040503050406030204" pitchFamily="18" charset="0"/>
                <a:ea typeface="Aptos" panose="020B0004020202020204" pitchFamily="34" charset="0"/>
                <a:cs typeface="Calibri Light" panose="020F0302020204030204" pitchFamily="34" charset="0"/>
              </a:rPr>
              <a:t>Provider ID: 123456789</a:t>
            </a:r>
            <a:endParaRPr lang="en-US" sz="1800" kern="100">
              <a:solidFill>
                <a:schemeClr val="tx2">
                  <a:lumMod val="75000"/>
                  <a:lumOff val="2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buNone/>
            </a:pPr>
            <a:r>
              <a:rPr lang="en-US" sz="1800" kern="100">
                <a:solidFill>
                  <a:schemeClr val="tx2">
                    <a:lumMod val="75000"/>
                    <a:lumOff val="25000"/>
                  </a:schemeClr>
                </a:solidFill>
                <a:effectLst/>
                <a:latin typeface="Cambria" panose="02040503050406030204" pitchFamily="18" charset="0"/>
                <a:ea typeface="Times New Roman" panose="02020603050405020304" pitchFamily="18" charset="0"/>
                <a:cs typeface="Calibri Light" panose="020F0302020204030204" pitchFamily="34" charset="0"/>
              </a:rPr>
              <a:t>123 Main Street, Jackson, MS</a:t>
            </a:r>
            <a:endParaRPr lang="en-US" sz="1800" kern="100">
              <a:solidFill>
                <a:schemeClr val="tx2">
                  <a:lumMod val="75000"/>
                  <a:lumOff val="2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buNone/>
            </a:pPr>
            <a:r>
              <a:rPr lang="en-US" sz="1800" kern="100">
                <a:solidFill>
                  <a:schemeClr val="tx2">
                    <a:lumMod val="75000"/>
                    <a:lumOff val="25000"/>
                  </a:schemeClr>
                </a:solidFill>
                <a:effectLst/>
                <a:latin typeface="Cambria" panose="02040503050406030204" pitchFamily="18" charset="0"/>
                <a:ea typeface="Times New Roman" panose="02020603050405020304" pitchFamily="18" charset="0"/>
                <a:cs typeface="Calibri Light" panose="020F0302020204030204" pitchFamily="34" charset="0"/>
              </a:rPr>
              <a:t>Phone: 601-555-1000</a:t>
            </a:r>
            <a:endParaRPr lang="en-US" sz="1800" kern="100">
              <a:solidFill>
                <a:schemeClr val="tx2">
                  <a:lumMod val="75000"/>
                  <a:lumOff val="2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800" kern="100">
                <a:solidFill>
                  <a:schemeClr val="tx2">
                    <a:lumMod val="75000"/>
                    <a:lumOff val="25000"/>
                  </a:schemeClr>
                </a:solidFill>
                <a:effectLst/>
                <a:latin typeface="Cambria" panose="02040503050406030204" pitchFamily="18" charset="0"/>
                <a:ea typeface="Times New Roman" panose="02020603050405020304" pitchFamily="18" charset="0"/>
                <a:cs typeface="Calibri Light" panose="020F0302020204030204" pitchFamily="34" charset="0"/>
              </a:rPr>
              <a:t>Fax: 601-555-2000</a:t>
            </a:r>
            <a:endParaRPr lang="en-US" sz="1800" kern="100">
              <a:solidFill>
                <a:schemeClr val="tx2">
                  <a:lumMod val="75000"/>
                  <a:lumOff val="25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Recorded Sound">
            <a:hlinkClick r:id="" action="ppaction://media"/>
            <a:extLst>
              <a:ext uri="{FF2B5EF4-FFF2-40B4-BE49-F238E27FC236}">
                <a16:creationId xmlns:a16="http://schemas.microsoft.com/office/drawing/2014/main" id="{31DB377A-DDB2-FB8D-F23D-09BEB01695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00572" y="6214155"/>
            <a:ext cx="406400" cy="406400"/>
          </a:xfrm>
          <a:prstGeom prst="rect">
            <a:avLst/>
          </a:prstGeom>
        </p:spPr>
      </p:pic>
    </p:spTree>
    <p:extLst>
      <p:ext uri="{BB962C8B-B14F-4D97-AF65-F5344CB8AC3E}">
        <p14:creationId xmlns:p14="http://schemas.microsoft.com/office/powerpoint/2010/main" val="4211312378"/>
      </p:ext>
    </p:extLst>
  </p:cSld>
  <p:clrMapOvr>
    <a:masterClrMapping/>
  </p:clrMapOvr>
  <mc:AlternateContent xmlns:mc="http://schemas.openxmlformats.org/markup-compatibility/2006" xmlns:p14="http://schemas.microsoft.com/office/powerpoint/2010/main">
    <mc:Choice Requires="p14">
      <p:transition spd="slow" p14:dur="1500" advTm="70000">
        <p:push dir="u"/>
      </p:transition>
    </mc:Choice>
    <mc:Fallback xmlns="">
      <p:transition spd="slow" advTm="70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6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C7C5C581-8403-02DA-E159-D826180DCCAF}"/>
              </a:ext>
            </a:extLst>
          </p:cNvPr>
          <p:cNvSpPr>
            <a:spLocks noGrp="1"/>
          </p:cNvSpPr>
          <p:nvPr>
            <p:ph type="title"/>
          </p:nvPr>
        </p:nvSpPr>
        <p:spPr>
          <a:xfrm>
            <a:off x="7749766" y="742384"/>
            <a:ext cx="4166278" cy="960773"/>
          </a:xfrm>
        </p:spPr>
        <p:txBody>
          <a:bodyPr>
            <a:noAutofit/>
            <a:scene3d>
              <a:camera prst="orthographicFront"/>
              <a:lightRig rig="threePt" dir="t"/>
            </a:scene3d>
            <a:sp3d extrusionH="57150">
              <a:bevelT w="38100" h="38100"/>
            </a:sp3d>
          </a:bodyPr>
          <a:lstStyle/>
          <a:p>
            <a:pPr algn="ctr" eaLnBrk="1" hangingPunct="1"/>
            <a:r>
              <a:rPr lang="en-US" altLang="en-US" sz="3600" b="1">
                <a:solidFill>
                  <a:srgbClr val="88A8F8"/>
                </a:solidFill>
                <a:cs typeface="Times New Roman" panose="02020603050405020304" pitchFamily="18" charset="0"/>
              </a:rPr>
              <a:t>Quality </a:t>
            </a:r>
            <a:br>
              <a:rPr lang="en-US" altLang="en-US" sz="3600" b="1">
                <a:solidFill>
                  <a:srgbClr val="88A8F8"/>
                </a:solidFill>
                <a:cs typeface="Times New Roman" panose="02020603050405020304" pitchFamily="18" charset="0"/>
              </a:rPr>
            </a:br>
            <a:r>
              <a:rPr lang="en-US" altLang="en-US" sz="3600" b="1">
                <a:solidFill>
                  <a:srgbClr val="88A8F8"/>
                </a:solidFill>
                <a:cs typeface="Times New Roman" panose="02020603050405020304" pitchFamily="18" charset="0"/>
              </a:rPr>
              <a:t>Management</a:t>
            </a:r>
          </a:p>
        </p:txBody>
      </p:sp>
      <p:sp>
        <p:nvSpPr>
          <p:cNvPr id="3" name="Content Placeholder 2">
            <a:extLst>
              <a:ext uri="{FF2B5EF4-FFF2-40B4-BE49-F238E27FC236}">
                <a16:creationId xmlns:a16="http://schemas.microsoft.com/office/drawing/2014/main" id="{A22D313B-5053-640C-5900-D700E124DC34}"/>
              </a:ext>
            </a:extLst>
          </p:cNvPr>
          <p:cNvSpPr>
            <a:spLocks noGrp="1"/>
          </p:cNvSpPr>
          <p:nvPr>
            <p:ph idx="1"/>
          </p:nvPr>
        </p:nvSpPr>
        <p:spPr>
          <a:xfrm>
            <a:off x="275956" y="513567"/>
            <a:ext cx="7180873" cy="4241012"/>
          </a:xfrm>
        </p:spPr>
        <p:txBody>
          <a:bodyPr>
            <a:noAutofit/>
          </a:bodyPr>
          <a:lstStyle/>
          <a:p>
            <a:pPr marL="0" indent="0" eaLnBrk="1" hangingPunct="1">
              <a:buNone/>
              <a:defRPr/>
            </a:pPr>
            <a:r>
              <a:rPr lang="en-US" sz="2000">
                <a:solidFill>
                  <a:schemeClr val="tx2">
                    <a:lumMod val="75000"/>
                    <a:lumOff val="25000"/>
                  </a:schemeClr>
                </a:solidFill>
                <a:cs typeface="Times New Roman" pitchFamily="18" charset="0"/>
              </a:rPr>
              <a:t>Waiver providers must meet applicable service specifications as referenced in the Elderly and Disabled (E&amp;D) Waiver approved by the Centers for Medicare and Medicaid Services (CMS).</a:t>
            </a:r>
            <a:r>
              <a:rPr lang="en-US" sz="2000" strike="sngStrike">
                <a:solidFill>
                  <a:schemeClr val="tx2">
                    <a:lumMod val="75000"/>
                    <a:lumOff val="25000"/>
                  </a:schemeClr>
                </a:solidFill>
                <a:cs typeface="Times New Roman" pitchFamily="18" charset="0"/>
              </a:rPr>
              <a:t> </a:t>
            </a:r>
          </a:p>
          <a:p>
            <a:pPr marL="0" indent="0" eaLnBrk="1" hangingPunct="1">
              <a:buNone/>
              <a:defRPr/>
            </a:pPr>
            <a:endParaRPr lang="en-US" sz="2000">
              <a:solidFill>
                <a:schemeClr val="tx2">
                  <a:lumMod val="75000"/>
                  <a:lumOff val="25000"/>
                </a:schemeClr>
              </a:solidFill>
              <a:cs typeface="Times New Roman" pitchFamily="18" charset="0"/>
            </a:endParaRPr>
          </a:p>
          <a:p>
            <a:pPr marL="0" indent="0" eaLnBrk="1" hangingPunct="1">
              <a:buNone/>
              <a:defRPr/>
            </a:pPr>
            <a:r>
              <a:rPr lang="en-US" sz="2000">
                <a:solidFill>
                  <a:schemeClr val="tx2">
                    <a:lumMod val="75000"/>
                    <a:lumOff val="25000"/>
                  </a:schemeClr>
                </a:solidFill>
                <a:cs typeface="Times New Roman" pitchFamily="18" charset="0"/>
              </a:rPr>
              <a:t>Waiver providers must report:</a:t>
            </a:r>
          </a:p>
          <a:p>
            <a:pPr marL="569913" lvl="1" indent="-280988" eaLnBrk="1" hangingPunct="1">
              <a:buFont typeface="Wingdings" panose="05000000000000000000" pitchFamily="2" charset="2"/>
              <a:buChar char="§"/>
              <a:defRPr/>
            </a:pPr>
            <a:r>
              <a:rPr lang="en-US" sz="2000">
                <a:solidFill>
                  <a:schemeClr val="tx2">
                    <a:lumMod val="75000"/>
                    <a:lumOff val="25000"/>
                  </a:schemeClr>
                </a:solidFill>
                <a:cs typeface="Times New Roman" pitchFamily="18" charset="0"/>
              </a:rPr>
              <a:t>Changes in location, contact information, </a:t>
            </a:r>
            <a:br>
              <a:rPr lang="en-US" sz="2000">
                <a:solidFill>
                  <a:schemeClr val="tx2">
                    <a:lumMod val="75000"/>
                    <a:lumOff val="25000"/>
                  </a:schemeClr>
                </a:solidFill>
                <a:cs typeface="Times New Roman" pitchFamily="18" charset="0"/>
              </a:rPr>
            </a:br>
            <a:r>
              <a:rPr lang="en-US" sz="2000">
                <a:solidFill>
                  <a:schemeClr val="tx2">
                    <a:lumMod val="75000"/>
                    <a:lumOff val="25000"/>
                  </a:schemeClr>
                </a:solidFill>
                <a:cs typeface="Times New Roman" pitchFamily="18" charset="0"/>
              </a:rPr>
              <a:t>staffing, and licensure within ten (10) </a:t>
            </a:r>
            <a:br>
              <a:rPr lang="en-US" sz="2000">
                <a:solidFill>
                  <a:schemeClr val="tx2">
                    <a:lumMod val="75000"/>
                    <a:lumOff val="25000"/>
                  </a:schemeClr>
                </a:solidFill>
                <a:cs typeface="Times New Roman" pitchFamily="18" charset="0"/>
              </a:rPr>
            </a:br>
            <a:r>
              <a:rPr lang="en-US" sz="2000">
                <a:solidFill>
                  <a:schemeClr val="tx2">
                    <a:lumMod val="75000"/>
                    <a:lumOff val="25000"/>
                  </a:schemeClr>
                </a:solidFill>
                <a:cs typeface="Times New Roman" pitchFamily="18" charset="0"/>
              </a:rPr>
              <a:t>calendar days to the Division of Medicaid.</a:t>
            </a:r>
          </a:p>
          <a:p>
            <a:pPr marL="569913" lvl="1" indent="-280988" eaLnBrk="1" hangingPunct="1">
              <a:buFont typeface="Wingdings" panose="05000000000000000000" pitchFamily="2" charset="2"/>
              <a:buChar char="§"/>
              <a:defRPr/>
            </a:pPr>
            <a:r>
              <a:rPr lang="en-US" sz="2000">
                <a:solidFill>
                  <a:schemeClr val="tx2">
                    <a:lumMod val="75000"/>
                    <a:lumOff val="25000"/>
                  </a:schemeClr>
                </a:solidFill>
                <a:cs typeface="Times New Roman" pitchFamily="18" charset="0"/>
              </a:rPr>
              <a:t>Critical incidences of abuse, neglect, and exploitation (including the unauthorized use of restraints, restrictive interventions, and/or seclusion) within twenty-four (24) hours of the occurrence or knowledge of the occurrence to the Division of Medicaid and other applicable agencies as required by law.  </a:t>
            </a:r>
          </a:p>
          <a:p>
            <a:pPr marL="569913" lvl="1" indent="-280988" eaLnBrk="1" hangingPunct="1">
              <a:buFont typeface="Wingdings" panose="05000000000000000000" pitchFamily="2" charset="2"/>
              <a:buChar char="§"/>
              <a:defRPr/>
            </a:pPr>
            <a:r>
              <a:rPr lang="en-US" sz="2000">
                <a:solidFill>
                  <a:schemeClr val="tx2">
                    <a:lumMod val="75000"/>
                    <a:lumOff val="25000"/>
                  </a:schemeClr>
                </a:solidFill>
                <a:cs typeface="Times New Roman" pitchFamily="18" charset="0"/>
              </a:rPr>
              <a:t>Any complaints not resolved within seven (7) days. </a:t>
            </a:r>
          </a:p>
        </p:txBody>
      </p:sp>
      <p:pic>
        <p:nvPicPr>
          <p:cNvPr id="20484" name="Picture 7" descr="C:\Users\LMMAJ\AppData\Local\Microsoft\Windows\Temporary Internet Files\Content.IE5\X2RYKYWP\reportit[1].jpg">
            <a:extLst>
              <a:ext uri="{FF2B5EF4-FFF2-40B4-BE49-F238E27FC236}">
                <a16:creationId xmlns:a16="http://schemas.microsoft.com/office/drawing/2014/main" id="{77AC50DC-8128-B123-9E01-06092F220264}"/>
              </a:ext>
            </a:extLst>
          </p:cNvPr>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59232" y="1919334"/>
            <a:ext cx="4256812" cy="2375989"/>
          </a:xfrm>
          <a:prstGeom prst="rect">
            <a:avLst/>
          </a:prstGeom>
          <a:noFill/>
          <a:ln w="12700">
            <a:solidFill>
              <a:schemeClr val="tx1"/>
            </a:solidFill>
            <a:miter lim="800000"/>
            <a:headEnd/>
            <a:tailEnd/>
          </a:ln>
          <a:effectLst>
            <a:softEdge rad="1270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87BD3E4-2212-A280-06DB-D3567BB57A53}"/>
              </a:ext>
            </a:extLst>
          </p:cNvPr>
          <p:cNvSpPr txBox="1"/>
          <p:nvPr/>
        </p:nvSpPr>
        <p:spPr>
          <a:xfrm>
            <a:off x="388307" y="5807839"/>
            <a:ext cx="8780745" cy="892552"/>
          </a:xfrm>
          <a:prstGeom prst="rect">
            <a:avLst/>
          </a:prstGeom>
          <a:noFill/>
        </p:spPr>
        <p:txBody>
          <a:bodyPr wrap="square" rtlCol="0">
            <a:spAutoFit/>
          </a:bodyPr>
          <a:lstStyle/>
          <a:p>
            <a:r>
              <a:rPr lang="en-US" b="1" i="1">
                <a:solidFill>
                  <a:schemeClr val="tx2">
                    <a:lumMod val="75000"/>
                    <a:lumOff val="25000"/>
                  </a:schemeClr>
                </a:solidFill>
                <a:cs typeface="Times New Roman" pitchFamily="18" charset="0"/>
              </a:rPr>
              <a:t>Only the Division of Medicaid can initiate, in writing, any interpretation or exception to Medicaid rules or regulations.</a:t>
            </a:r>
          </a:p>
          <a:p>
            <a:endParaRPr lang="en-US" sz="1600" b="1" i="1"/>
          </a:p>
        </p:txBody>
      </p:sp>
      <p:sp>
        <p:nvSpPr>
          <p:cNvPr id="4" name="Slide Number Placeholder 3">
            <a:extLst>
              <a:ext uri="{FF2B5EF4-FFF2-40B4-BE49-F238E27FC236}">
                <a16:creationId xmlns:a16="http://schemas.microsoft.com/office/drawing/2014/main" id="{E21BF0E3-3BD9-0729-3238-942BB36239A6}"/>
              </a:ext>
            </a:extLst>
          </p:cNvPr>
          <p:cNvSpPr>
            <a:spLocks noGrp="1"/>
          </p:cNvSpPr>
          <p:nvPr>
            <p:ph type="sldNum" sz="quarter" idx="12"/>
          </p:nvPr>
        </p:nvSpPr>
        <p:spPr/>
        <p:txBody>
          <a:bodyPr/>
          <a:lstStyle/>
          <a:p>
            <a:fld id="{3970EB7F-EE7F-4D27-B2C8-13BEAE83BC5E}" type="slidenum">
              <a:rPr lang="en-US" smtClean="0"/>
              <a:t>55</a:t>
            </a:fld>
            <a:endParaRPr lang="en-US"/>
          </a:p>
        </p:txBody>
      </p:sp>
      <p:pic>
        <p:nvPicPr>
          <p:cNvPr id="6" name="Recorded Sound">
            <a:hlinkClick r:id="" action="ppaction://media"/>
            <a:extLst>
              <a:ext uri="{FF2B5EF4-FFF2-40B4-BE49-F238E27FC236}">
                <a16:creationId xmlns:a16="http://schemas.microsoft.com/office/drawing/2014/main" id="{8158241E-3424-5DE0-56A9-764FFFB631C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00493" y="6050915"/>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94000">
        <p:push dir="u"/>
      </p:transition>
    </mc:Choice>
    <mc:Fallback xmlns="">
      <p:transition spd="slow" advTm="94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925"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p:cTn id="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3">
                                            <p:txEl>
                                              <p:pRg st="0" end="0"/>
                                            </p:txEl>
                                          </p:spTgt>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3">
                                            <p:txEl>
                                              <p:pRg st="3" end="3"/>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p:cTn id="2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6" dur="500"/>
                                        <p:tgtEl>
                                          <p:spTgt spid="3">
                                            <p:txEl>
                                              <p:pRg st="4" end="4"/>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p:cTn id="2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1" dur="500"/>
                                        <p:tgtEl>
                                          <p:spTgt spid="3">
                                            <p:txEl>
                                              <p:pRg st="5" end="5"/>
                                            </p:txEl>
                                          </p:spTgt>
                                        </p:tgtEl>
                                      </p:cBhvr>
                                    </p:animEffect>
                                  </p:childTnLst>
                                </p:cTn>
                              </p:par>
                              <p:par>
                                <p:cTn id="32" presetID="32" presetClass="emph" presetSubtype="0" fill="hold" grpId="0" nodeType="withEffect">
                                  <p:stCondLst>
                                    <p:cond delay="0"/>
                                  </p:stCondLst>
                                  <p:childTnLst>
                                    <p:animRot by="120000">
                                      <p:cBhvr>
                                        <p:cTn id="33" dur="100" fill="hold">
                                          <p:stCondLst>
                                            <p:cond delay="0"/>
                                          </p:stCondLst>
                                        </p:cTn>
                                        <p:tgtEl>
                                          <p:spTgt spid="2"/>
                                        </p:tgtEl>
                                        <p:attrNameLst>
                                          <p:attrName>r</p:attrName>
                                        </p:attrNameLst>
                                      </p:cBhvr>
                                    </p:animRot>
                                    <p:animRot by="-240000">
                                      <p:cBhvr>
                                        <p:cTn id="34" dur="200" fill="hold">
                                          <p:stCondLst>
                                            <p:cond delay="200"/>
                                          </p:stCondLst>
                                        </p:cTn>
                                        <p:tgtEl>
                                          <p:spTgt spid="2"/>
                                        </p:tgtEl>
                                        <p:attrNameLst>
                                          <p:attrName>r</p:attrName>
                                        </p:attrNameLst>
                                      </p:cBhvr>
                                    </p:animRot>
                                    <p:animRot by="240000">
                                      <p:cBhvr>
                                        <p:cTn id="35" dur="200" fill="hold">
                                          <p:stCondLst>
                                            <p:cond delay="400"/>
                                          </p:stCondLst>
                                        </p:cTn>
                                        <p:tgtEl>
                                          <p:spTgt spid="2"/>
                                        </p:tgtEl>
                                        <p:attrNameLst>
                                          <p:attrName>r</p:attrName>
                                        </p:attrNameLst>
                                      </p:cBhvr>
                                    </p:animRot>
                                    <p:animRot by="-240000">
                                      <p:cBhvr>
                                        <p:cTn id="36" dur="200" fill="hold">
                                          <p:stCondLst>
                                            <p:cond delay="600"/>
                                          </p:stCondLst>
                                        </p:cTn>
                                        <p:tgtEl>
                                          <p:spTgt spid="2"/>
                                        </p:tgtEl>
                                        <p:attrNameLst>
                                          <p:attrName>r</p:attrName>
                                        </p:attrNameLst>
                                      </p:cBhvr>
                                    </p:animRot>
                                    <p:animRot by="120000">
                                      <p:cBhvr>
                                        <p:cTn id="3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6"/>
                </p:tgtEl>
              </p:cMediaNode>
            </p:audio>
          </p:childTnLst>
        </p:cTn>
      </p:par>
    </p:tnLst>
    <p:bldLst>
      <p:bldP spid="3" grpId="0" uiExpand="1" build="p"/>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913EF808-0C44-97E6-54B2-8BD17D544100}"/>
              </a:ext>
            </a:extLst>
          </p:cNvPr>
          <p:cNvSpPr>
            <a:spLocks noGrp="1"/>
          </p:cNvSpPr>
          <p:nvPr>
            <p:ph type="title"/>
          </p:nvPr>
        </p:nvSpPr>
        <p:spPr>
          <a:xfrm>
            <a:off x="4290348" y="274637"/>
            <a:ext cx="3611304" cy="639763"/>
          </a:xfrm>
        </p:spPr>
        <p:txBody>
          <a:bodyPr>
            <a:noAutofit/>
            <a:scene3d>
              <a:camera prst="orthographicFront"/>
              <a:lightRig rig="threePt" dir="t"/>
            </a:scene3d>
            <a:sp3d extrusionH="57150">
              <a:bevelT w="38100" h="38100"/>
            </a:sp3d>
          </a:bodyPr>
          <a:lstStyle/>
          <a:p>
            <a:r>
              <a:rPr lang="en-US" altLang="en-US" sz="3600" b="1">
                <a:solidFill>
                  <a:srgbClr val="88A8F8"/>
                </a:solidFill>
              </a:rPr>
              <a:t>Staying Informed</a:t>
            </a:r>
          </a:p>
        </p:txBody>
      </p:sp>
      <p:sp>
        <p:nvSpPr>
          <p:cNvPr id="30723" name="Content Placeholder 2">
            <a:extLst>
              <a:ext uri="{FF2B5EF4-FFF2-40B4-BE49-F238E27FC236}">
                <a16:creationId xmlns:a16="http://schemas.microsoft.com/office/drawing/2014/main" id="{AEDAA5BC-59A1-AEC8-F206-C29E1B1F7076}"/>
              </a:ext>
            </a:extLst>
          </p:cNvPr>
          <p:cNvSpPr>
            <a:spLocks noGrp="1"/>
          </p:cNvSpPr>
          <p:nvPr>
            <p:ph idx="1"/>
          </p:nvPr>
        </p:nvSpPr>
        <p:spPr>
          <a:xfrm>
            <a:off x="255181" y="838200"/>
            <a:ext cx="11568224" cy="5391150"/>
          </a:xfrm>
        </p:spPr>
        <p:txBody>
          <a:bodyPr>
            <a:normAutofit/>
          </a:bodyPr>
          <a:lstStyle/>
          <a:p>
            <a:pPr marL="0" indent="0">
              <a:buNone/>
              <a:defRPr/>
            </a:pPr>
            <a:endParaRPr lang="en-US" altLang="en-US" sz="800">
              <a:cs typeface="Times New Roman" panose="02020603050405020304" pitchFamily="18" charset="0"/>
            </a:endParaRPr>
          </a:p>
          <a:p>
            <a:pPr>
              <a:buFont typeface="Wingdings" panose="05000000000000000000" pitchFamily="2" charset="2"/>
              <a:buChar char="v"/>
              <a:defRPr/>
            </a:pPr>
            <a:r>
              <a:rPr lang="en-US" altLang="en-US" sz="1600">
                <a:solidFill>
                  <a:schemeClr val="tx2">
                    <a:lumMod val="75000"/>
                    <a:lumOff val="25000"/>
                  </a:schemeClr>
                </a:solidFill>
                <a:cs typeface="Times New Roman" panose="02020603050405020304" pitchFamily="18" charset="0"/>
              </a:rPr>
              <a:t>Long Term Care Home and Community Based Providers:</a:t>
            </a:r>
            <a:r>
              <a:rPr lang="en-US" altLang="en-US" sz="1600">
                <a:cs typeface="Times New Roman" panose="02020603050405020304" pitchFamily="18" charset="0"/>
              </a:rPr>
              <a:t> </a:t>
            </a:r>
            <a:r>
              <a:rPr lang="en-US" sz="1600" b="1" u="sng">
                <a:solidFill>
                  <a:srgbClr val="88A8F8"/>
                </a:solidFill>
                <a:cs typeface="Times New Roman" panose="02020603050405020304" pitchFamily="18" charset="0"/>
                <a:hlinkClick r:id="rId6">
                  <a:extLst>
                    <a:ext uri="{A12FA001-AC4F-418D-AE19-62706E023703}">
                      <ahyp:hlinkClr xmlns:ahyp="http://schemas.microsoft.com/office/drawing/2018/hyperlinkcolor" val="tx"/>
                    </a:ext>
                  </a:extLst>
                </a:hlinkClick>
              </a:rPr>
              <a:t>https://medicaid.ms.gov/hcbs-waiver-providers/</a:t>
            </a:r>
            <a:endParaRPr lang="en-US" sz="1600" b="1" u="sng">
              <a:solidFill>
                <a:srgbClr val="88A8F8"/>
              </a:solidFill>
              <a:cs typeface="Times New Roman" panose="02020603050405020304" pitchFamily="18" charset="0"/>
            </a:endParaRPr>
          </a:p>
          <a:p>
            <a:pPr>
              <a:buFont typeface="Wingdings" panose="05000000000000000000" pitchFamily="2" charset="2"/>
              <a:buChar char="v"/>
              <a:defRPr/>
            </a:pPr>
            <a:endParaRPr lang="en-US" sz="300" b="1" u="sng">
              <a:solidFill>
                <a:srgbClr val="88A8F8"/>
              </a:solidFill>
              <a:cs typeface="Times New Roman" panose="02020603050405020304" pitchFamily="18" charset="0"/>
            </a:endParaRPr>
          </a:p>
          <a:p>
            <a:pPr>
              <a:buFont typeface="Wingdings" panose="05000000000000000000" pitchFamily="2" charset="2"/>
              <a:buChar char="v"/>
              <a:defRPr/>
            </a:pPr>
            <a:r>
              <a:rPr lang="en-US" altLang="en-US" sz="1600">
                <a:solidFill>
                  <a:schemeClr val="tx2">
                    <a:lumMod val="75000"/>
                    <a:lumOff val="25000"/>
                  </a:schemeClr>
                </a:solidFill>
                <a:cs typeface="Times New Roman" panose="02020603050405020304" pitchFamily="18" charset="0"/>
              </a:rPr>
              <a:t>Administrative Code, Part 200: General Provider Information: </a:t>
            </a:r>
            <a:r>
              <a:rPr lang="en-US" altLang="en-US" sz="1600" b="1">
                <a:solidFill>
                  <a:srgbClr val="88A8F8"/>
                </a:solidFill>
                <a:cs typeface="Times New Roman" panose="02020603050405020304" pitchFamily="18" charset="0"/>
                <a:hlinkClick r:id="rId7">
                  <a:extLst>
                    <a:ext uri="{A12FA001-AC4F-418D-AE19-62706E023703}">
                      <ahyp:hlinkClr xmlns:ahyp="http://schemas.microsoft.com/office/drawing/2018/hyperlinkcolor" val="tx"/>
                    </a:ext>
                  </a:extLst>
                </a:hlinkClick>
              </a:rPr>
              <a:t>https://medicaid.ms.gov/wp-content/uploads/2025/05/Title-23-Part-200-General-Provider-Information-eff-6.1.25.pdf</a:t>
            </a:r>
            <a:endParaRPr lang="en-US" altLang="en-US" sz="1600" b="1">
              <a:solidFill>
                <a:srgbClr val="88A8F8"/>
              </a:solidFill>
              <a:cs typeface="Times New Roman" panose="02020603050405020304" pitchFamily="18" charset="0"/>
            </a:endParaRPr>
          </a:p>
          <a:p>
            <a:pPr>
              <a:buFont typeface="Wingdings" panose="05000000000000000000" pitchFamily="2" charset="2"/>
              <a:buChar char="v"/>
              <a:defRPr/>
            </a:pPr>
            <a:endParaRPr lang="en-US" altLang="en-US" sz="300" b="1">
              <a:solidFill>
                <a:srgbClr val="88A8F8"/>
              </a:solidFill>
              <a:cs typeface="Times New Roman" panose="02020603050405020304" pitchFamily="18" charset="0"/>
            </a:endParaRPr>
          </a:p>
          <a:p>
            <a:pPr>
              <a:buFont typeface="Wingdings" panose="05000000000000000000" pitchFamily="2" charset="2"/>
              <a:buChar char="v"/>
              <a:defRPr/>
            </a:pPr>
            <a:r>
              <a:rPr lang="en-US" altLang="en-US" sz="1600">
                <a:solidFill>
                  <a:schemeClr val="tx2">
                    <a:lumMod val="75000"/>
                    <a:lumOff val="25000"/>
                  </a:schemeClr>
                </a:solidFill>
                <a:cs typeface="Times New Roman" panose="02020603050405020304" pitchFamily="18" charset="0"/>
              </a:rPr>
              <a:t>Administrative Code, Part 208: Home and Community Based Services: </a:t>
            </a:r>
            <a:r>
              <a:rPr lang="en-US" altLang="en-US" sz="1600" b="1">
                <a:solidFill>
                  <a:srgbClr val="88A8F8"/>
                </a:solidFill>
                <a:cs typeface="Times New Roman" panose="02020603050405020304" pitchFamily="18" charset="0"/>
                <a:hlinkClick r:id="rId8">
                  <a:extLst>
                    <a:ext uri="{A12FA001-AC4F-418D-AE19-62706E023703}">
                      <ahyp:hlinkClr xmlns:ahyp="http://schemas.microsoft.com/office/drawing/2018/hyperlinkcolor" val="tx"/>
                    </a:ext>
                  </a:extLst>
                </a:hlinkClick>
              </a:rPr>
              <a:t>https://medicaid.ms.gov/wp-content/uploads/2025/05/Title-23-Part-208-HCBS-LTC-eff.-6.1.25.pdf</a:t>
            </a:r>
            <a:endParaRPr lang="en-US" altLang="en-US" sz="1600" b="1">
              <a:solidFill>
                <a:srgbClr val="88A8F8"/>
              </a:solidFill>
              <a:cs typeface="Times New Roman" panose="02020603050405020304" pitchFamily="18" charset="0"/>
            </a:endParaRPr>
          </a:p>
          <a:p>
            <a:pPr>
              <a:buFont typeface="Wingdings" panose="05000000000000000000" pitchFamily="2" charset="2"/>
              <a:buChar char="v"/>
              <a:defRPr/>
            </a:pPr>
            <a:endParaRPr lang="en-US" altLang="en-US" sz="300">
              <a:solidFill>
                <a:schemeClr val="tx2">
                  <a:lumMod val="75000"/>
                  <a:lumOff val="25000"/>
                </a:schemeClr>
              </a:solidFill>
              <a:cs typeface="Times New Roman" panose="02020603050405020304" pitchFamily="18" charset="0"/>
            </a:endParaRPr>
          </a:p>
          <a:p>
            <a:pPr>
              <a:buFont typeface="Wingdings" panose="05000000000000000000" pitchFamily="2" charset="2"/>
              <a:buChar char="v"/>
              <a:defRPr/>
            </a:pPr>
            <a:r>
              <a:rPr lang="en-US" altLang="en-US" sz="1600">
                <a:solidFill>
                  <a:schemeClr val="tx2">
                    <a:lumMod val="75000"/>
                    <a:lumOff val="25000"/>
                  </a:schemeClr>
                </a:solidFill>
                <a:cs typeface="Times New Roman" panose="02020603050405020304" pitchFamily="18" charset="0"/>
              </a:rPr>
              <a:t>DOM Elderly &amp; Disabled Waiver</a:t>
            </a:r>
          </a:p>
          <a:p>
            <a:pPr marL="0" indent="0">
              <a:buNone/>
              <a:defRPr/>
            </a:pPr>
            <a:r>
              <a:rPr lang="en-US" altLang="en-US" sz="1600" b="1">
                <a:solidFill>
                  <a:srgbClr val="88A8F8"/>
                </a:solidFill>
                <a:cs typeface="Times New Roman" panose="02020603050405020304" pitchFamily="18" charset="0"/>
              </a:rPr>
              <a:t>       </a:t>
            </a:r>
            <a:r>
              <a:rPr lang="en-US" altLang="en-US" sz="1600" b="1">
                <a:solidFill>
                  <a:srgbClr val="88A8F8"/>
                </a:solidFill>
                <a:cs typeface="Times New Roman" panose="02020603050405020304" pitchFamily="18" charset="0"/>
                <a:hlinkClick r:id="rId9">
                  <a:extLst>
                    <a:ext uri="{A12FA001-AC4F-418D-AE19-62706E023703}">
                      <ahyp:hlinkClr xmlns:ahyp="http://schemas.microsoft.com/office/drawing/2018/hyperlinkcolor" val="tx"/>
                    </a:ext>
                  </a:extLst>
                </a:hlinkClick>
              </a:rPr>
              <a:t>https://medicaid.ms.gov/wp-content/uploads/2023/06/MS-ED-Waiver-Renewal-Approved-by-CMS-eff.-7.1.2023.pdf</a:t>
            </a:r>
            <a:endParaRPr lang="en-US" altLang="en-US" sz="1600" b="1">
              <a:solidFill>
                <a:srgbClr val="88A8F8"/>
              </a:solidFill>
              <a:cs typeface="Times New Roman" panose="02020603050405020304" pitchFamily="18" charset="0"/>
            </a:endParaRPr>
          </a:p>
          <a:p>
            <a:pPr marL="0" indent="0">
              <a:buNone/>
              <a:defRPr/>
            </a:pPr>
            <a:endParaRPr lang="en-US" altLang="en-US" sz="300">
              <a:cs typeface="Times New Roman" panose="02020603050405020304" pitchFamily="18" charset="0"/>
            </a:endParaRPr>
          </a:p>
          <a:p>
            <a:pPr>
              <a:buFont typeface="Wingdings" panose="05000000000000000000" pitchFamily="2" charset="2"/>
              <a:buChar char="v"/>
              <a:defRPr/>
            </a:pPr>
            <a:r>
              <a:rPr lang="en-US" altLang="en-US" sz="1600">
                <a:solidFill>
                  <a:schemeClr val="tx2">
                    <a:lumMod val="75000"/>
                    <a:lumOff val="25000"/>
                  </a:schemeClr>
                </a:solidFill>
                <a:cs typeface="Times New Roman" panose="02020603050405020304" pitchFamily="18" charset="0"/>
              </a:rPr>
              <a:t>Sign up for our quarterly newsletter, the Provider Bulletin.   Find it here: </a:t>
            </a:r>
            <a:r>
              <a:rPr lang="en-US" altLang="en-US" sz="1600" b="1">
                <a:solidFill>
                  <a:srgbClr val="88A8F8"/>
                </a:solidFill>
                <a:cs typeface="Times New Roman" panose="02020603050405020304" pitchFamily="18" charset="0"/>
                <a:hlinkClick r:id="rId10">
                  <a:extLst>
                    <a:ext uri="{A12FA001-AC4F-418D-AE19-62706E023703}">
                      <ahyp:hlinkClr xmlns:ahyp="http://schemas.microsoft.com/office/drawing/2018/hyperlinkcolor" val="tx"/>
                    </a:ext>
                  </a:extLst>
                </a:hlinkClick>
              </a:rPr>
              <a:t>https://medicaid.ms.gov/providers/provider-resources/provider-bulletins/</a:t>
            </a:r>
            <a:endParaRPr lang="en-US" altLang="en-US" sz="1600" b="1">
              <a:solidFill>
                <a:srgbClr val="88A8F8"/>
              </a:solidFill>
              <a:cs typeface="Times New Roman" panose="02020603050405020304" pitchFamily="18" charset="0"/>
            </a:endParaRPr>
          </a:p>
          <a:p>
            <a:pPr>
              <a:buFont typeface="Arial" charset="0"/>
              <a:buChar char="•"/>
              <a:defRPr/>
            </a:pPr>
            <a:endParaRPr lang="en-US" altLang="en-US" sz="1000">
              <a:cs typeface="Times New Roman" panose="02020603050405020304" pitchFamily="18" charset="0"/>
            </a:endParaRPr>
          </a:p>
          <a:p>
            <a:pPr marL="0" indent="0">
              <a:buNone/>
              <a:defRPr/>
            </a:pPr>
            <a:r>
              <a:rPr lang="en-US" sz="1600" b="1">
                <a:solidFill>
                  <a:schemeClr val="tx2">
                    <a:lumMod val="75000"/>
                    <a:lumOff val="25000"/>
                  </a:schemeClr>
                </a:solidFill>
                <a:cs typeface="Times New Roman" panose="02020603050405020304" pitchFamily="18" charset="0"/>
              </a:rPr>
              <a:t>Notification of Updates on the State Plan, Administrative Code or Waivers</a:t>
            </a:r>
          </a:p>
          <a:p>
            <a:pPr marL="0" indent="0">
              <a:buNone/>
              <a:defRPr/>
            </a:pPr>
            <a:endParaRPr lang="en-US" sz="600">
              <a:solidFill>
                <a:schemeClr val="tx2">
                  <a:lumMod val="75000"/>
                  <a:lumOff val="25000"/>
                </a:schemeClr>
              </a:solidFill>
              <a:cs typeface="Times New Roman" panose="02020603050405020304" pitchFamily="18" charset="0"/>
            </a:endParaRPr>
          </a:p>
          <a:p>
            <a:pPr>
              <a:buFont typeface="Wingdings" panose="05000000000000000000" pitchFamily="2" charset="2"/>
              <a:buChar char="v"/>
              <a:defRPr/>
            </a:pPr>
            <a:r>
              <a:rPr lang="en-US" sz="1600">
                <a:solidFill>
                  <a:schemeClr val="tx2">
                    <a:lumMod val="75000"/>
                    <a:lumOff val="25000"/>
                  </a:schemeClr>
                </a:solidFill>
                <a:cs typeface="Times New Roman" panose="02020603050405020304" pitchFamily="18" charset="0"/>
              </a:rPr>
              <a:t>If a provider or individual would like to be added to the distribution list for notification of updates to the State Plan, Administrative Code, or Waiver please notify the Division of Medicaid at </a:t>
            </a:r>
            <a:r>
              <a:rPr lang="en-US" sz="1600" b="1">
                <a:solidFill>
                  <a:srgbClr val="88A8F8"/>
                </a:solidFill>
                <a:cs typeface="Times New Roman" panose="02020603050405020304" pitchFamily="18" charset="0"/>
                <a:hlinkClick r:id="rId11">
                  <a:extLst>
                    <a:ext uri="{A12FA001-AC4F-418D-AE19-62706E023703}">
                      <ahyp:hlinkClr xmlns:ahyp="http://schemas.microsoft.com/office/drawing/2018/hyperlinkcolor" val="tx"/>
                    </a:ext>
                  </a:extLst>
                </a:hlinkClick>
              </a:rPr>
              <a:t>DOMPolicy@medicaid.ms.gov</a:t>
            </a:r>
            <a:r>
              <a:rPr lang="en-US" sz="1600">
                <a:cs typeface="Times New Roman" panose="02020603050405020304" pitchFamily="18" charset="0"/>
              </a:rPr>
              <a:t>.</a:t>
            </a:r>
          </a:p>
          <a:p>
            <a:pPr marL="0" indent="0">
              <a:buNone/>
              <a:defRPr/>
            </a:pPr>
            <a:endParaRPr lang="en-US" altLang="en-US" sz="1600">
              <a:latin typeface="Cambria" pitchFamily="18" charset="0"/>
            </a:endParaRPr>
          </a:p>
        </p:txBody>
      </p:sp>
      <p:sp>
        <p:nvSpPr>
          <p:cNvPr id="2" name="Slide Number Placeholder 1">
            <a:extLst>
              <a:ext uri="{FF2B5EF4-FFF2-40B4-BE49-F238E27FC236}">
                <a16:creationId xmlns:a16="http://schemas.microsoft.com/office/drawing/2014/main" id="{D7ACFFCA-FFE4-B468-D923-B65017CC2A33}"/>
              </a:ext>
            </a:extLst>
          </p:cNvPr>
          <p:cNvSpPr>
            <a:spLocks noGrp="1"/>
          </p:cNvSpPr>
          <p:nvPr>
            <p:ph type="sldNum" sz="quarter" idx="12"/>
          </p:nvPr>
        </p:nvSpPr>
        <p:spPr/>
        <p:txBody>
          <a:bodyPr/>
          <a:lstStyle/>
          <a:p>
            <a:fld id="{3970EB7F-EE7F-4D27-B2C8-13BEAE83BC5E}" type="slidenum">
              <a:rPr lang="en-US" smtClean="0"/>
              <a:t>56</a:t>
            </a:fld>
            <a:endParaRPr lang="en-US"/>
          </a:p>
        </p:txBody>
      </p:sp>
      <p:pic>
        <p:nvPicPr>
          <p:cNvPr id="3" name="Recorded Sound">
            <a:hlinkClick r:id="" action="ppaction://media"/>
            <a:extLst>
              <a:ext uri="{FF2B5EF4-FFF2-40B4-BE49-F238E27FC236}">
                <a16:creationId xmlns:a16="http://schemas.microsoft.com/office/drawing/2014/main" id="{DCCD1994-75B1-158E-1C2E-50F2DCD47D49}"/>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620205" y="60198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29000">
        <p:push dir="u"/>
      </p:transition>
    </mc:Choice>
    <mc:Fallback xmlns="">
      <p:transition spd="slow" advTm="29000">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7438" fill="hold"/>
                                        <p:tgtEl>
                                          <p:spTgt spid="3"/>
                                        </p:tgtEl>
                                      </p:cBhvr>
                                    </p:cmd>
                                  </p:childTnLst>
                                </p:cTn>
                              </p:par>
                              <p:par>
                                <p:cTn id="7" presetID="14" presetClass="entr" presetSubtype="10" fill="hold" nodeType="withEffect">
                                  <p:stCondLst>
                                    <p:cond delay="0"/>
                                  </p:stCondLst>
                                  <p:childTnLst>
                                    <p:set>
                                      <p:cBhvr>
                                        <p:cTn id="8" dur="1" fill="hold">
                                          <p:stCondLst>
                                            <p:cond delay="0"/>
                                          </p:stCondLst>
                                        </p:cTn>
                                        <p:tgtEl>
                                          <p:spTgt spid="30723">
                                            <p:txEl>
                                              <p:pRg st="1" end="1"/>
                                            </p:txEl>
                                          </p:spTgt>
                                        </p:tgtEl>
                                        <p:attrNameLst>
                                          <p:attrName>style.visibility</p:attrName>
                                        </p:attrNameLst>
                                      </p:cBhvr>
                                      <p:to>
                                        <p:strVal val="visible"/>
                                      </p:to>
                                    </p:set>
                                    <p:animEffect transition="in" filter="randombar(horizontal)">
                                      <p:cBhvr>
                                        <p:cTn id="9" dur="500"/>
                                        <p:tgtEl>
                                          <p:spTgt spid="307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3072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061EB558-A86E-CC18-E580-A77416D8B2E3}"/>
              </a:ext>
            </a:extLst>
          </p:cNvPr>
          <p:cNvSpPr txBox="1">
            <a:spLocks/>
          </p:cNvSpPr>
          <p:nvPr/>
        </p:nvSpPr>
        <p:spPr bwMode="auto">
          <a:xfrm>
            <a:off x="1981200" y="274638"/>
            <a:ext cx="822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threePt" dir="t"/>
            </a:scene3d>
            <a:sp3d extrusionH="57150">
              <a:bevelT w="38100" h="38100"/>
            </a:sp3d>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3600" b="1">
                <a:solidFill>
                  <a:srgbClr val="88A8F8"/>
                </a:solidFill>
                <a:latin typeface="+mj-lt"/>
                <a:cs typeface="Times New Roman" panose="02020603050405020304" pitchFamily="18" charset="0"/>
              </a:rPr>
              <a:t>Contact Information</a:t>
            </a:r>
          </a:p>
        </p:txBody>
      </p:sp>
      <p:sp>
        <p:nvSpPr>
          <p:cNvPr id="4" name="Rectangle 3">
            <a:extLst>
              <a:ext uri="{FF2B5EF4-FFF2-40B4-BE49-F238E27FC236}">
                <a16:creationId xmlns:a16="http://schemas.microsoft.com/office/drawing/2014/main" id="{E6905673-8877-A243-E5DA-EF2F471C2EC6}"/>
              </a:ext>
            </a:extLst>
          </p:cNvPr>
          <p:cNvSpPr/>
          <p:nvPr/>
        </p:nvSpPr>
        <p:spPr>
          <a:xfrm>
            <a:off x="504825" y="1372612"/>
            <a:ext cx="8229600" cy="5165517"/>
          </a:xfrm>
          <a:prstGeom prst="rect">
            <a:avLst/>
          </a:prstGeom>
        </p:spPr>
        <p:txBody>
          <a:bodyPr wrap="square">
            <a:spAutoFit/>
          </a:bodyPr>
          <a:lstStyle/>
          <a:p>
            <a:pPr>
              <a:defRPr/>
            </a:pPr>
            <a:r>
              <a:rPr lang="en-US">
                <a:solidFill>
                  <a:schemeClr val="tx2">
                    <a:lumMod val="75000"/>
                    <a:lumOff val="25000"/>
                  </a:schemeClr>
                </a:solidFill>
                <a:cs typeface="Times New Roman" panose="02020603050405020304" pitchFamily="18" charset="0"/>
              </a:rPr>
              <a:t>For more information about becoming a waiver provider, contact:</a:t>
            </a:r>
          </a:p>
          <a:p>
            <a:pPr>
              <a:defRPr/>
            </a:pPr>
            <a:endParaRPr lang="en-US" b="1">
              <a:solidFill>
                <a:schemeClr val="tx2">
                  <a:lumMod val="75000"/>
                  <a:lumOff val="25000"/>
                </a:schemeClr>
              </a:solidFill>
              <a:cs typeface="Times New Roman" panose="02020603050405020304" pitchFamily="18" charset="0"/>
            </a:endParaRPr>
          </a:p>
          <a:p>
            <a:pPr>
              <a:defRPr/>
            </a:pPr>
            <a:r>
              <a:rPr lang="en-US" b="1">
                <a:solidFill>
                  <a:schemeClr val="tx2">
                    <a:lumMod val="75000"/>
                    <a:lumOff val="25000"/>
                  </a:schemeClr>
                </a:solidFill>
                <a:cs typeface="Times New Roman" panose="02020603050405020304" pitchFamily="18" charset="0"/>
              </a:rPr>
              <a:t>Mississippi Division of Medicaid, Office of Long Term Services &amp; Supports</a:t>
            </a:r>
          </a:p>
          <a:p>
            <a:pPr>
              <a:defRPr/>
            </a:pPr>
            <a:endParaRPr lang="en-US" sz="1100">
              <a:solidFill>
                <a:schemeClr val="tx2">
                  <a:lumMod val="75000"/>
                  <a:lumOff val="25000"/>
                </a:schemeClr>
              </a:solidFill>
              <a:cs typeface="Times New Roman" panose="02020603050405020304" pitchFamily="18" charset="0"/>
            </a:endParaRPr>
          </a:p>
          <a:p>
            <a:pPr>
              <a:defRPr/>
            </a:pPr>
            <a:r>
              <a:rPr lang="en-US">
                <a:solidFill>
                  <a:schemeClr val="tx2">
                    <a:lumMod val="75000"/>
                    <a:lumOff val="25000"/>
                  </a:schemeClr>
                </a:solidFill>
                <a:cs typeface="Times New Roman" panose="02020603050405020304" pitchFamily="18" charset="0"/>
              </a:rPr>
              <a:t>Toll-free: (800) 421-2408</a:t>
            </a:r>
          </a:p>
          <a:p>
            <a:pPr>
              <a:defRPr/>
            </a:pPr>
            <a:endParaRPr lang="en-US" sz="1100">
              <a:solidFill>
                <a:schemeClr val="tx2">
                  <a:lumMod val="75000"/>
                  <a:lumOff val="25000"/>
                </a:schemeClr>
              </a:solidFill>
              <a:cs typeface="Times New Roman" panose="02020603050405020304" pitchFamily="18" charset="0"/>
            </a:endParaRPr>
          </a:p>
          <a:p>
            <a:pPr>
              <a:defRPr/>
            </a:pPr>
            <a:r>
              <a:rPr lang="en-US">
                <a:solidFill>
                  <a:schemeClr val="tx2">
                    <a:lumMod val="75000"/>
                    <a:lumOff val="25000"/>
                  </a:schemeClr>
                </a:solidFill>
                <a:cs typeface="Times New Roman" panose="02020603050405020304" pitchFamily="18" charset="0"/>
              </a:rPr>
              <a:t>Phone: (601) 359-6141</a:t>
            </a:r>
          </a:p>
          <a:p>
            <a:pPr>
              <a:defRPr/>
            </a:pPr>
            <a:endParaRPr lang="en-US" sz="1100">
              <a:solidFill>
                <a:schemeClr val="tx2">
                  <a:lumMod val="75000"/>
                  <a:lumOff val="25000"/>
                </a:schemeClr>
              </a:solidFill>
              <a:cs typeface="Times New Roman" panose="02020603050405020304" pitchFamily="18" charset="0"/>
            </a:endParaRPr>
          </a:p>
          <a:p>
            <a:pPr>
              <a:lnSpc>
                <a:spcPts val="3242"/>
              </a:lnSpc>
            </a:pPr>
            <a:r>
              <a:rPr lang="en-US">
                <a:solidFill>
                  <a:schemeClr val="tx2">
                    <a:lumMod val="75000"/>
                    <a:lumOff val="25000"/>
                  </a:schemeClr>
                </a:solidFill>
                <a:cs typeface="Times New Roman" panose="02020603050405020304" pitchFamily="18" charset="0"/>
              </a:rPr>
              <a:t>Website: </a:t>
            </a:r>
            <a:r>
              <a:rPr lang="en-US" b="1" u="sng">
                <a:solidFill>
                  <a:srgbClr val="7E9DEA"/>
                </a:solidFill>
                <a:ea typeface="Garet"/>
                <a:cs typeface="Garet"/>
                <a:sym typeface="Garet"/>
                <a:hlinkClick r:id="rId5" tooltip="https://medicaid.ms.gov/hcbs-waiver-providers/">
                  <a:extLst>
                    <a:ext uri="{A12FA001-AC4F-418D-AE19-62706E023703}">
                      <ahyp:hlinkClr xmlns:ahyp="http://schemas.microsoft.com/office/drawing/2018/hyperlinkcolor" val="tx"/>
                    </a:ext>
                  </a:extLst>
                </a:hlinkClick>
              </a:rPr>
              <a:t>https://medicaid.ms.gov/hcbs-waiver-providers/</a:t>
            </a:r>
          </a:p>
          <a:p>
            <a:pPr>
              <a:defRPr/>
            </a:pPr>
            <a:endParaRPr lang="en-US">
              <a:solidFill>
                <a:schemeClr val="tx2">
                  <a:lumMod val="75000"/>
                  <a:lumOff val="25000"/>
                </a:schemeClr>
              </a:solidFill>
              <a:cs typeface="Times New Roman" panose="02020603050405020304" pitchFamily="18" charset="0"/>
            </a:endParaRPr>
          </a:p>
          <a:p>
            <a:pPr>
              <a:defRPr/>
            </a:pPr>
            <a:r>
              <a:rPr lang="en-US">
                <a:solidFill>
                  <a:schemeClr val="tx2">
                    <a:lumMod val="75000"/>
                    <a:lumOff val="25000"/>
                  </a:schemeClr>
                </a:solidFill>
                <a:cs typeface="Times New Roman" panose="02020603050405020304" pitchFamily="18" charset="0"/>
              </a:rPr>
              <a:t>Email Address: </a:t>
            </a:r>
            <a:r>
              <a:rPr lang="en-US" b="1">
                <a:solidFill>
                  <a:srgbClr val="88A8F8"/>
                </a:solidFill>
                <a:cs typeface="Times New Roman" panose="02020603050405020304" pitchFamily="18" charset="0"/>
                <a:hlinkClick r:id="rId6">
                  <a:extLst>
                    <a:ext uri="{A12FA001-AC4F-418D-AE19-62706E023703}">
                      <ahyp:hlinkClr xmlns:ahyp="http://schemas.microsoft.com/office/drawing/2018/hyperlinkcolor" val="tx"/>
                    </a:ext>
                  </a:extLst>
                </a:hlinkClick>
              </a:rPr>
              <a:t>HCBSProviders@medicaid.ms.gov</a:t>
            </a:r>
            <a:endParaRPr lang="en-US" b="1">
              <a:solidFill>
                <a:srgbClr val="88A8F8"/>
              </a:solidFill>
              <a:cs typeface="Times New Roman" panose="02020603050405020304" pitchFamily="18" charset="0"/>
            </a:endParaRPr>
          </a:p>
          <a:p>
            <a:pPr>
              <a:defRPr/>
            </a:pPr>
            <a:endParaRPr lang="en-US">
              <a:solidFill>
                <a:schemeClr val="tx2">
                  <a:lumMod val="75000"/>
                  <a:lumOff val="25000"/>
                </a:schemeClr>
              </a:solidFill>
              <a:cs typeface="Times New Roman" panose="02020603050405020304" pitchFamily="18" charset="0"/>
            </a:endParaRPr>
          </a:p>
          <a:p>
            <a:pPr>
              <a:defRPr/>
            </a:pPr>
            <a:r>
              <a:rPr lang="en-US">
                <a:solidFill>
                  <a:schemeClr val="tx2">
                    <a:lumMod val="75000"/>
                    <a:lumOff val="25000"/>
                  </a:schemeClr>
                </a:solidFill>
                <a:cs typeface="Times New Roman" panose="02020603050405020304" pitchFamily="18" charset="0"/>
              </a:rPr>
              <a:t>Address: Office of Long Term Services &amp; Supports</a:t>
            </a:r>
          </a:p>
          <a:p>
            <a:pPr indent="914400">
              <a:defRPr/>
            </a:pPr>
            <a:r>
              <a:rPr lang="en-US">
                <a:solidFill>
                  <a:schemeClr val="tx2">
                    <a:lumMod val="75000"/>
                    <a:lumOff val="25000"/>
                  </a:schemeClr>
                </a:solidFill>
                <a:cs typeface="Times New Roman" panose="02020603050405020304" pitchFamily="18" charset="0"/>
              </a:rPr>
              <a:t>Division of Medicaid</a:t>
            </a:r>
          </a:p>
          <a:p>
            <a:pPr indent="914400">
              <a:defRPr/>
            </a:pPr>
            <a:r>
              <a:rPr lang="en-US">
                <a:solidFill>
                  <a:schemeClr val="tx2">
                    <a:lumMod val="75000"/>
                    <a:lumOff val="25000"/>
                  </a:schemeClr>
                </a:solidFill>
                <a:cs typeface="Times New Roman" panose="02020603050405020304" pitchFamily="18" charset="0"/>
              </a:rPr>
              <a:t>Walter Sillers Building</a:t>
            </a:r>
          </a:p>
          <a:p>
            <a:pPr indent="914400">
              <a:defRPr/>
            </a:pPr>
            <a:r>
              <a:rPr lang="en-US">
                <a:solidFill>
                  <a:schemeClr val="tx2">
                    <a:lumMod val="75000"/>
                    <a:lumOff val="25000"/>
                  </a:schemeClr>
                </a:solidFill>
                <a:cs typeface="Times New Roman" panose="02020603050405020304" pitchFamily="18" charset="0"/>
              </a:rPr>
              <a:t>550 High Street</a:t>
            </a:r>
          </a:p>
          <a:p>
            <a:pPr indent="914400">
              <a:defRPr/>
            </a:pPr>
            <a:r>
              <a:rPr lang="en-US">
                <a:solidFill>
                  <a:schemeClr val="tx2">
                    <a:lumMod val="75000"/>
                    <a:lumOff val="25000"/>
                  </a:schemeClr>
                </a:solidFill>
                <a:cs typeface="Times New Roman" panose="02020603050405020304" pitchFamily="18" charset="0"/>
              </a:rPr>
              <a:t>Jackson, MS 39201</a:t>
            </a:r>
          </a:p>
          <a:p>
            <a:pPr>
              <a:defRPr/>
            </a:pPr>
            <a:endParaRPr lang="en-US">
              <a:latin typeface="Times New Roman" panose="02020603050405020304" pitchFamily="18" charset="0"/>
              <a:cs typeface="Times New Roman" panose="02020603050405020304" pitchFamily="18" charset="0"/>
            </a:endParaRPr>
          </a:p>
          <a:p>
            <a:pPr>
              <a:defRPr/>
            </a:pPr>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CE2291E-CB6C-BAF1-FCCA-1F7C2A1DB976}"/>
              </a:ext>
            </a:extLst>
          </p:cNvPr>
          <p:cNvPicPr>
            <a:picLocks noChangeAspect="1"/>
          </p:cNvPicPr>
          <p:nvPr/>
        </p:nvPicPr>
        <p:blipFill>
          <a:blip r:embed="rId7"/>
          <a:srcRect l="13662" t="8397" r="21058" b="6870"/>
          <a:stretch>
            <a:fillRect/>
          </a:stretch>
        </p:blipFill>
        <p:spPr>
          <a:xfrm>
            <a:off x="8583549" y="1372612"/>
            <a:ext cx="3254502" cy="3590666"/>
          </a:xfrm>
          <a:prstGeom prst="rect">
            <a:avLst/>
          </a:prstGeom>
        </p:spPr>
      </p:pic>
      <p:sp>
        <p:nvSpPr>
          <p:cNvPr id="2" name="Slide Number Placeholder 1">
            <a:extLst>
              <a:ext uri="{FF2B5EF4-FFF2-40B4-BE49-F238E27FC236}">
                <a16:creationId xmlns:a16="http://schemas.microsoft.com/office/drawing/2014/main" id="{5FBF7AEC-9BDE-5B0E-4F02-2253E51201B5}"/>
              </a:ext>
            </a:extLst>
          </p:cNvPr>
          <p:cNvSpPr>
            <a:spLocks noGrp="1"/>
          </p:cNvSpPr>
          <p:nvPr>
            <p:ph type="sldNum" sz="quarter" idx="12"/>
          </p:nvPr>
        </p:nvSpPr>
        <p:spPr/>
        <p:txBody>
          <a:bodyPr/>
          <a:lstStyle/>
          <a:p>
            <a:fld id="{3970EB7F-EE7F-4D27-B2C8-13BEAE83BC5E}" type="slidenum">
              <a:rPr lang="en-US" smtClean="0"/>
              <a:t>57</a:t>
            </a:fld>
            <a:endParaRPr lang="en-US"/>
          </a:p>
        </p:txBody>
      </p:sp>
      <p:pic>
        <p:nvPicPr>
          <p:cNvPr id="6" name="Recorded Sound">
            <a:hlinkClick r:id="" action="ppaction://media"/>
            <a:extLst>
              <a:ext uri="{FF2B5EF4-FFF2-40B4-BE49-F238E27FC236}">
                <a16:creationId xmlns:a16="http://schemas.microsoft.com/office/drawing/2014/main" id="{071E9D36-75FE-0E5A-799E-9E4D5AB4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50600" y="5645474"/>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21000">
        <p:push dir="u"/>
      </p:transition>
    </mc:Choice>
    <mc:Fallback xmlns="">
      <p:transition spd="slow" advTm="21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7" name="Title 1">
            <a:extLst>
              <a:ext uri="{FF2B5EF4-FFF2-40B4-BE49-F238E27FC236}">
                <a16:creationId xmlns:a16="http://schemas.microsoft.com/office/drawing/2014/main" id="{B730D56B-BDF5-E4E2-3DCD-24B29116D45D}"/>
              </a:ext>
            </a:extLst>
          </p:cNvPr>
          <p:cNvSpPr>
            <a:spLocks noGrp="1"/>
          </p:cNvSpPr>
          <p:nvPr>
            <p:ph type="ctrTitle"/>
          </p:nvPr>
        </p:nvSpPr>
        <p:spPr>
          <a:xfrm>
            <a:off x="3328047" y="284617"/>
            <a:ext cx="5050578" cy="590932"/>
          </a:xfrm>
        </p:spPr>
        <p:txBody>
          <a:bodyPr vert="horz" wrap="square" lIns="91440" tIns="45720" rIns="91440" bIns="45720" numCol="1" rtlCol="0" anchor="t" anchorCtr="0" compatLnSpc="1">
            <a:prstTxWarp prst="textNoShape">
              <a:avLst/>
            </a:prstTxWarp>
            <a:normAutofit fontScale="90000"/>
            <a:scene3d>
              <a:camera prst="orthographicFront"/>
              <a:lightRig rig="threePt" dir="t"/>
            </a:scene3d>
            <a:sp3d extrusionH="57150">
              <a:bevelT w="38100" h="38100"/>
            </a:sp3d>
          </a:bodyPr>
          <a:lstStyle/>
          <a:p>
            <a:pPr eaLnBrk="1" hangingPunct="1">
              <a:lnSpc>
                <a:spcPct val="90000"/>
              </a:lnSpc>
            </a:pPr>
            <a:r>
              <a:rPr lang="en-US" altLang="en-US" sz="3500" b="1">
                <a:solidFill>
                  <a:srgbClr val="149C78"/>
                </a:solidFill>
                <a:latin typeface="+mj-lt"/>
              </a:rPr>
              <a:t>Questions and Next Steps</a:t>
            </a:r>
          </a:p>
        </p:txBody>
      </p:sp>
      <p:sp>
        <p:nvSpPr>
          <p:cNvPr id="2" name="Subtitle 1">
            <a:extLst>
              <a:ext uri="{FF2B5EF4-FFF2-40B4-BE49-F238E27FC236}">
                <a16:creationId xmlns:a16="http://schemas.microsoft.com/office/drawing/2014/main" id="{1379A5BE-F4BB-B4AD-9358-25BACB04D404}"/>
              </a:ext>
            </a:extLst>
          </p:cNvPr>
          <p:cNvSpPr>
            <a:spLocks noGrp="1"/>
          </p:cNvSpPr>
          <p:nvPr>
            <p:ph type="subTitle" idx="1"/>
          </p:nvPr>
        </p:nvSpPr>
        <p:spPr>
          <a:xfrm>
            <a:off x="4946460" y="1353313"/>
            <a:ext cx="6864331" cy="4669470"/>
          </a:xfrm>
        </p:spPr>
        <p:txBody>
          <a:bodyPr vert="horz" wrap="square" lIns="91440" tIns="45720" rIns="91440" bIns="45720" numCol="1" rtlCol="0" anchor="b" anchorCtr="0" compatLnSpc="1">
            <a:prstTxWarp prst="textNoShape">
              <a:avLst/>
            </a:prstTxWarp>
            <a:normAutofit fontScale="92500" lnSpcReduction="10000"/>
          </a:bodyPr>
          <a:lstStyle/>
          <a:p>
            <a:pPr algn="l" eaLnBrk="1" hangingPunct="1">
              <a:lnSpc>
                <a:spcPct val="90000"/>
              </a:lnSpc>
              <a:spcBef>
                <a:spcPts val="1000"/>
              </a:spcBef>
            </a:pPr>
            <a:r>
              <a:rPr lang="en-US" sz="1800">
                <a:solidFill>
                  <a:srgbClr val="149C78"/>
                </a:solidFill>
              </a:rPr>
              <a:t>To receive your orientation certificate, email us at </a:t>
            </a:r>
            <a:r>
              <a:rPr lang="en-US" sz="1800" b="1">
                <a:solidFill>
                  <a:srgbClr val="149C78"/>
                </a:solidFill>
                <a:hlinkClick r:id="rId5">
                  <a:extLst>
                    <a:ext uri="{A12FA001-AC4F-418D-AE19-62706E023703}">
                      <ahyp:hlinkClr xmlns:ahyp="http://schemas.microsoft.com/office/drawing/2018/hyperlinkcolor" val="tx"/>
                    </a:ext>
                  </a:extLst>
                </a:hlinkClick>
              </a:rPr>
              <a:t>HCBSProviders@medicaid.ms.gov</a:t>
            </a:r>
            <a:r>
              <a:rPr lang="en-US" sz="1800" b="1">
                <a:solidFill>
                  <a:srgbClr val="149C78"/>
                </a:solidFill>
              </a:rPr>
              <a:t> </a:t>
            </a:r>
            <a:r>
              <a:rPr lang="en-US" sz="1800">
                <a:solidFill>
                  <a:srgbClr val="149C78"/>
                </a:solidFill>
              </a:rPr>
              <a:t>with the subject line “Orientation Completed.” In the body of the email, please include the following:</a:t>
            </a:r>
          </a:p>
          <a:p>
            <a:pPr algn="l" eaLnBrk="1" hangingPunct="1">
              <a:lnSpc>
                <a:spcPct val="90000"/>
              </a:lnSpc>
              <a:spcBef>
                <a:spcPts val="1000"/>
              </a:spcBef>
            </a:pPr>
            <a:r>
              <a:rPr lang="en-US" sz="1800">
                <a:solidFill>
                  <a:srgbClr val="149C78"/>
                </a:solidFill>
              </a:rPr>
              <a:t>1) Your name, </a:t>
            </a:r>
          </a:p>
          <a:p>
            <a:pPr algn="l" eaLnBrk="1" hangingPunct="1">
              <a:lnSpc>
                <a:spcPct val="90000"/>
              </a:lnSpc>
              <a:spcBef>
                <a:spcPts val="1000"/>
              </a:spcBef>
            </a:pPr>
            <a:r>
              <a:rPr lang="en-US" sz="1800">
                <a:solidFill>
                  <a:srgbClr val="149C78"/>
                </a:solidFill>
              </a:rPr>
              <a:t>2) Your agency’s name, </a:t>
            </a:r>
          </a:p>
          <a:p>
            <a:pPr algn="l" eaLnBrk="1" hangingPunct="1">
              <a:lnSpc>
                <a:spcPct val="90000"/>
              </a:lnSpc>
              <a:spcBef>
                <a:spcPts val="1000"/>
              </a:spcBef>
            </a:pPr>
            <a:r>
              <a:rPr lang="en-US" sz="1800">
                <a:solidFill>
                  <a:srgbClr val="149C78"/>
                </a:solidFill>
              </a:rPr>
              <a:t>3) The services you are applying to provide,</a:t>
            </a:r>
          </a:p>
          <a:p>
            <a:pPr algn="l" eaLnBrk="1" hangingPunct="1">
              <a:lnSpc>
                <a:spcPct val="90000"/>
              </a:lnSpc>
              <a:spcBef>
                <a:spcPts val="1000"/>
              </a:spcBef>
            </a:pPr>
            <a:r>
              <a:rPr lang="en-US" sz="1800">
                <a:solidFill>
                  <a:srgbClr val="149C78"/>
                </a:solidFill>
              </a:rPr>
              <a:t>4) EIN and date established,</a:t>
            </a:r>
          </a:p>
          <a:p>
            <a:pPr algn="l" eaLnBrk="1" hangingPunct="1">
              <a:lnSpc>
                <a:spcPct val="90000"/>
              </a:lnSpc>
              <a:spcBef>
                <a:spcPts val="1000"/>
              </a:spcBef>
            </a:pPr>
            <a:r>
              <a:rPr lang="en-US" sz="1800">
                <a:solidFill>
                  <a:srgbClr val="149C78"/>
                </a:solidFill>
              </a:rPr>
              <a:t>5) Service address of your agency/office, </a:t>
            </a:r>
          </a:p>
          <a:p>
            <a:pPr algn="l" eaLnBrk="1" hangingPunct="1">
              <a:lnSpc>
                <a:spcPct val="90000"/>
              </a:lnSpc>
              <a:spcBef>
                <a:spcPts val="1000"/>
              </a:spcBef>
            </a:pPr>
            <a:r>
              <a:rPr lang="en-US" sz="1800">
                <a:solidFill>
                  <a:srgbClr val="149C78"/>
                </a:solidFill>
              </a:rPr>
              <a:t>6) Photo of office building,</a:t>
            </a:r>
          </a:p>
          <a:p>
            <a:pPr algn="l" eaLnBrk="1" hangingPunct="1">
              <a:lnSpc>
                <a:spcPct val="90000"/>
              </a:lnSpc>
              <a:spcBef>
                <a:spcPts val="1000"/>
              </a:spcBef>
            </a:pPr>
            <a:r>
              <a:rPr lang="en-US" sz="1800">
                <a:solidFill>
                  <a:srgbClr val="149C78"/>
                </a:solidFill>
              </a:rPr>
              <a:t>7) Copy of Business Privilege Tax License, and</a:t>
            </a:r>
          </a:p>
          <a:p>
            <a:pPr algn="l" eaLnBrk="1" hangingPunct="1">
              <a:lnSpc>
                <a:spcPct val="90000"/>
              </a:lnSpc>
              <a:spcBef>
                <a:spcPts val="1000"/>
              </a:spcBef>
            </a:pPr>
            <a:r>
              <a:rPr lang="en-US" sz="1800">
                <a:solidFill>
                  <a:srgbClr val="149C78"/>
                </a:solidFill>
              </a:rPr>
              <a:t>8) Registration with MS Secretary Of State</a:t>
            </a:r>
          </a:p>
          <a:p>
            <a:pPr algn="l" eaLnBrk="1" hangingPunct="1">
              <a:lnSpc>
                <a:spcPct val="90000"/>
              </a:lnSpc>
              <a:spcBef>
                <a:spcPts val="1000"/>
              </a:spcBef>
            </a:pPr>
            <a:r>
              <a:rPr lang="en-US" sz="1800">
                <a:solidFill>
                  <a:srgbClr val="149C78"/>
                </a:solidFill>
              </a:rPr>
              <a:t>Once your email is received, our team will email you a link to the Orientation Quiz for completion.</a:t>
            </a:r>
          </a:p>
          <a:p>
            <a:pPr algn="l" eaLnBrk="1" hangingPunct="1">
              <a:lnSpc>
                <a:spcPct val="90000"/>
              </a:lnSpc>
              <a:spcBef>
                <a:spcPts val="1000"/>
              </a:spcBef>
            </a:pPr>
            <a:r>
              <a:rPr lang="en-US" sz="1800">
                <a:solidFill>
                  <a:srgbClr val="149C78"/>
                </a:solidFill>
              </a:rPr>
              <a:t>Once you receive the Orientation Certificate, you will be directed to complete Service Specific training on Administrative Code Part 208.</a:t>
            </a:r>
          </a:p>
        </p:txBody>
      </p:sp>
      <p:sp>
        <p:nvSpPr>
          <p:cNvPr id="4" name="TextBox 3">
            <a:extLst>
              <a:ext uri="{FF2B5EF4-FFF2-40B4-BE49-F238E27FC236}">
                <a16:creationId xmlns:a16="http://schemas.microsoft.com/office/drawing/2014/main" id="{81E5DA69-727F-CB0E-6CFE-CBB14E2BBD6D}"/>
              </a:ext>
            </a:extLst>
          </p:cNvPr>
          <p:cNvSpPr txBox="1"/>
          <p:nvPr/>
        </p:nvSpPr>
        <p:spPr>
          <a:xfrm>
            <a:off x="2089297" y="835218"/>
            <a:ext cx="7708605" cy="590931"/>
          </a:xfrm>
          <a:prstGeom prst="rect">
            <a:avLst/>
          </a:prstGeom>
          <a:noFill/>
        </p:spPr>
        <p:txBody>
          <a:bodyPr wrap="square">
            <a:spAutoFit/>
          </a:bodyPr>
          <a:lstStyle/>
          <a:p>
            <a:pPr algn="ctr" eaLnBrk="1" hangingPunct="1">
              <a:lnSpc>
                <a:spcPct val="90000"/>
              </a:lnSpc>
              <a:spcBef>
                <a:spcPts val="1000"/>
              </a:spcBef>
            </a:pPr>
            <a:r>
              <a:rPr lang="en-US" sz="1800">
                <a:solidFill>
                  <a:srgbClr val="149C78"/>
                </a:solidFill>
              </a:rPr>
              <a:t>If you have any questions regarding the contents of this presentation, please contact us at the email address below.</a:t>
            </a:r>
          </a:p>
        </p:txBody>
      </p:sp>
      <p:pic>
        <p:nvPicPr>
          <p:cNvPr id="9" name="Picture 8">
            <a:extLst>
              <a:ext uri="{FF2B5EF4-FFF2-40B4-BE49-F238E27FC236}">
                <a16:creationId xmlns:a16="http://schemas.microsoft.com/office/drawing/2014/main" id="{8F6BC6E1-80D7-ECA7-884C-6118FC4DBEBB}"/>
              </a:ext>
            </a:extLst>
          </p:cNvPr>
          <p:cNvPicPr>
            <a:picLocks noChangeAspect="1"/>
          </p:cNvPicPr>
          <p:nvPr/>
        </p:nvPicPr>
        <p:blipFill>
          <a:blip r:embed="rId6"/>
          <a:stretch>
            <a:fillRect/>
          </a:stretch>
        </p:blipFill>
        <p:spPr>
          <a:xfrm>
            <a:off x="137725" y="2218530"/>
            <a:ext cx="4647282" cy="3053017"/>
          </a:xfrm>
          <a:prstGeom prst="rect">
            <a:avLst/>
          </a:prstGeom>
          <a:effectLst>
            <a:softEdge rad="317500"/>
          </a:effectLst>
        </p:spPr>
      </p:pic>
      <p:sp>
        <p:nvSpPr>
          <p:cNvPr id="10" name="Slide Number Placeholder 9">
            <a:extLst>
              <a:ext uri="{FF2B5EF4-FFF2-40B4-BE49-F238E27FC236}">
                <a16:creationId xmlns:a16="http://schemas.microsoft.com/office/drawing/2014/main" id="{20848B5F-3402-6DB3-3887-A50696087823}"/>
              </a:ext>
            </a:extLst>
          </p:cNvPr>
          <p:cNvSpPr>
            <a:spLocks noGrp="1"/>
          </p:cNvSpPr>
          <p:nvPr>
            <p:ph type="sldNum" sz="quarter" idx="12"/>
          </p:nvPr>
        </p:nvSpPr>
        <p:spPr/>
        <p:txBody>
          <a:bodyPr/>
          <a:lstStyle/>
          <a:p>
            <a:fld id="{3970EB7F-EE7F-4D27-B2C8-13BEAE83BC5E}" type="slidenum">
              <a:rPr lang="en-US" smtClean="0"/>
              <a:t>58</a:t>
            </a:fld>
            <a:endParaRPr lang="en-US"/>
          </a:p>
        </p:txBody>
      </p:sp>
      <p:pic>
        <p:nvPicPr>
          <p:cNvPr id="5" name="Recorded Sound">
            <a:hlinkClick r:id="" action="ppaction://media"/>
            <a:extLst>
              <a:ext uri="{FF2B5EF4-FFF2-40B4-BE49-F238E27FC236}">
                <a16:creationId xmlns:a16="http://schemas.microsoft.com/office/drawing/2014/main" id="{60521A35-3FDD-F3F0-834B-498EC6AFD9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01191" y="589094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54000">
        <p:push dir="u"/>
      </p:transition>
    </mc:Choice>
    <mc:Fallback xmlns="">
      <p:transition spd="slow" advTm="54000">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25" fill="hold">
                                          <p:stCondLst>
                                            <p:cond delay="0"/>
                                          </p:stCondLst>
                                        </p:cTn>
                                        <p:tgtEl>
                                          <p:spTgt spid="4"/>
                                        </p:tgtEl>
                                        <p:attrNameLst>
                                          <p:attrName>r</p:attrName>
                                        </p:attrNameLst>
                                      </p:cBhvr>
                                    </p:animRot>
                                    <p:animRot by="-240000">
                                      <p:cBhvr>
                                        <p:cTn id="7" dur="250" fill="hold">
                                          <p:stCondLst>
                                            <p:cond delay="250"/>
                                          </p:stCondLst>
                                        </p:cTn>
                                        <p:tgtEl>
                                          <p:spTgt spid="4"/>
                                        </p:tgtEl>
                                        <p:attrNameLst>
                                          <p:attrName>r</p:attrName>
                                        </p:attrNameLst>
                                      </p:cBhvr>
                                    </p:animRot>
                                    <p:animRot by="240000">
                                      <p:cBhvr>
                                        <p:cTn id="8" dur="250" fill="hold">
                                          <p:stCondLst>
                                            <p:cond delay="500"/>
                                          </p:stCondLst>
                                        </p:cTn>
                                        <p:tgtEl>
                                          <p:spTgt spid="4"/>
                                        </p:tgtEl>
                                        <p:attrNameLst>
                                          <p:attrName>r</p:attrName>
                                        </p:attrNameLst>
                                      </p:cBhvr>
                                    </p:animRot>
                                    <p:animRot by="-240000">
                                      <p:cBhvr>
                                        <p:cTn id="9" dur="250" fill="hold">
                                          <p:stCondLst>
                                            <p:cond delay="750"/>
                                          </p:stCondLst>
                                        </p:cTn>
                                        <p:tgtEl>
                                          <p:spTgt spid="4"/>
                                        </p:tgtEl>
                                        <p:attrNameLst>
                                          <p:attrName>r</p:attrName>
                                        </p:attrNameLst>
                                      </p:cBhvr>
                                    </p:animRot>
                                    <p:animRot by="120000">
                                      <p:cBhvr>
                                        <p:cTn id="10" dur="250" fill="hold">
                                          <p:stCondLst>
                                            <p:cond delay="1000"/>
                                          </p:stCondLst>
                                        </p:cTn>
                                        <p:tgtEl>
                                          <p:spTgt spid="4"/>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additive="base">
                                        <p:cTn id="2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 calcmode="lin" valueType="num">
                                      <p:cBhvr additive="base">
                                        <p:cTn id="3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 calcmode="lin" valueType="num">
                                      <p:cBhvr additive="base">
                                        <p:cTn id="4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 calcmode="lin" valueType="num">
                                      <p:cBhvr additive="base">
                                        <p:cTn id="4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 calcmode="lin" valueType="num">
                                      <p:cBhvr additive="base">
                                        <p:cTn id="4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
                                            <p:txEl>
                                              <p:pRg st="10" end="10"/>
                                            </p:txEl>
                                          </p:spTgt>
                                        </p:tgtEl>
                                        <p:attrNameLst>
                                          <p:attrName>style.visibility</p:attrName>
                                        </p:attrNameLst>
                                      </p:cBhvr>
                                      <p:to>
                                        <p:strVal val="visible"/>
                                      </p:to>
                                    </p:set>
                                    <p:anim calcmode="lin" valueType="num">
                                      <p:cBhvr additive="base">
                                        <p:cTn id="53"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par>
                          <p:cTn id="55" fill="hold">
                            <p:stCondLst>
                              <p:cond delay="1250"/>
                            </p:stCondLst>
                            <p:childTnLst>
                              <p:par>
                                <p:cTn id="56" presetID="1" presetClass="mediacall" presetSubtype="0" fill="hold" nodeType="afterEffect">
                                  <p:stCondLst>
                                    <p:cond delay="0"/>
                                  </p:stCondLst>
                                  <p:childTnLst>
                                    <p:cmd type="call" cmd="playFrom(0.0)">
                                      <p:cBhvr>
                                        <p:cTn id="57" dur="634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8"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912D97D1-D6F1-8E07-19E5-C8F81DCDCFCF}"/>
              </a:ext>
            </a:extLst>
          </p:cNvPr>
          <p:cNvSpPr>
            <a:spLocks noGrp="1"/>
          </p:cNvSpPr>
          <p:nvPr>
            <p:ph type="title"/>
          </p:nvPr>
        </p:nvSpPr>
        <p:spPr>
          <a:xfrm>
            <a:off x="1981200" y="183502"/>
            <a:ext cx="8385544" cy="1365380"/>
          </a:xfrm>
          <a:scene3d>
            <a:camera prst="orthographicFront"/>
            <a:lightRig rig="threePt" dir="t"/>
          </a:scene3d>
          <a:sp3d>
            <a:bevelT/>
          </a:sp3d>
        </p:spPr>
        <p:txBody>
          <a:bodyPr>
            <a:sp3d extrusionH="57150">
              <a:bevelT w="38100" h="38100"/>
            </a:sp3d>
          </a:bodyPr>
          <a:lstStyle/>
          <a:p>
            <a:r>
              <a:rPr lang="en-US" altLang="en-US" b="1">
                <a:solidFill>
                  <a:schemeClr val="accent4">
                    <a:lumMod val="75000"/>
                  </a:schemeClr>
                </a:solidFill>
                <a:cs typeface="Times New Roman" panose="02020603050405020304" pitchFamily="18" charset="0"/>
              </a:rPr>
              <a:t>What services can I provide under Elderly &amp; Disabled (E&amp;D) Waiver? </a:t>
            </a:r>
          </a:p>
        </p:txBody>
      </p:sp>
      <p:grpSp>
        <p:nvGrpSpPr>
          <p:cNvPr id="12" name="Group 11">
            <a:extLst>
              <a:ext uri="{FF2B5EF4-FFF2-40B4-BE49-F238E27FC236}">
                <a16:creationId xmlns:a16="http://schemas.microsoft.com/office/drawing/2014/main" id="{F64210E7-4FAF-4DD4-FCB6-39E34C53C378}"/>
              </a:ext>
            </a:extLst>
          </p:cNvPr>
          <p:cNvGrpSpPr/>
          <p:nvPr/>
        </p:nvGrpSpPr>
        <p:grpSpPr>
          <a:xfrm>
            <a:off x="504595" y="1534474"/>
            <a:ext cx="3638198" cy="2850164"/>
            <a:chOff x="504595" y="1534474"/>
            <a:chExt cx="3638198" cy="2850164"/>
          </a:xfrm>
        </p:grpSpPr>
        <p:pic>
          <p:nvPicPr>
            <p:cNvPr id="4" name="Picture 3">
              <a:extLst>
                <a:ext uri="{FF2B5EF4-FFF2-40B4-BE49-F238E27FC236}">
                  <a16:creationId xmlns:a16="http://schemas.microsoft.com/office/drawing/2014/main" id="{18E5A111-85A7-DDB5-6326-B4C966E0D6CF}"/>
                </a:ext>
              </a:extLst>
            </p:cNvPr>
            <p:cNvPicPr>
              <a:picLocks noChangeAspect="1"/>
            </p:cNvPicPr>
            <p:nvPr/>
          </p:nvPicPr>
          <p:blipFill>
            <a:blip r:embed="rId6"/>
            <a:stretch>
              <a:fillRect/>
            </a:stretch>
          </p:blipFill>
          <p:spPr>
            <a:xfrm>
              <a:off x="504595" y="1534474"/>
              <a:ext cx="3638198" cy="2408622"/>
            </a:xfrm>
            <a:prstGeom prst="rect">
              <a:avLst/>
            </a:prstGeom>
            <a:effectLst>
              <a:softEdge rad="127000"/>
            </a:effectLst>
          </p:spPr>
        </p:pic>
        <p:sp>
          <p:nvSpPr>
            <p:cNvPr id="5" name="TextBox 4">
              <a:extLst>
                <a:ext uri="{FF2B5EF4-FFF2-40B4-BE49-F238E27FC236}">
                  <a16:creationId xmlns:a16="http://schemas.microsoft.com/office/drawing/2014/main" id="{6054CDA5-A34D-DDD6-0108-A35E30A9BABE}"/>
                </a:ext>
              </a:extLst>
            </p:cNvPr>
            <p:cNvSpPr txBox="1"/>
            <p:nvPr/>
          </p:nvSpPr>
          <p:spPr>
            <a:xfrm>
              <a:off x="882562" y="3984528"/>
              <a:ext cx="2882264" cy="400110"/>
            </a:xfrm>
            <a:prstGeom prst="rect">
              <a:avLst/>
            </a:prstGeom>
            <a:noFill/>
          </p:spPr>
          <p:txBody>
            <a:bodyPr wrap="none" rtlCol="0">
              <a:spAutoFit/>
            </a:bodyPr>
            <a:lstStyle/>
            <a:p>
              <a:r>
                <a:rPr lang="en-US" sz="2000" b="1">
                  <a:solidFill>
                    <a:schemeClr val="accent4">
                      <a:lumMod val="50000"/>
                    </a:schemeClr>
                  </a:solidFill>
                </a:rPr>
                <a:t>Personal Care Services</a:t>
              </a:r>
            </a:p>
          </p:txBody>
        </p:sp>
      </p:grpSp>
      <p:grpSp>
        <p:nvGrpSpPr>
          <p:cNvPr id="11" name="Group 10">
            <a:extLst>
              <a:ext uri="{FF2B5EF4-FFF2-40B4-BE49-F238E27FC236}">
                <a16:creationId xmlns:a16="http://schemas.microsoft.com/office/drawing/2014/main" id="{976AD0EE-5ADE-EC0D-1414-CEC0338657AC}"/>
              </a:ext>
            </a:extLst>
          </p:cNvPr>
          <p:cNvGrpSpPr/>
          <p:nvPr/>
        </p:nvGrpSpPr>
        <p:grpSpPr>
          <a:xfrm>
            <a:off x="8169765" y="1541678"/>
            <a:ext cx="3517640" cy="2842960"/>
            <a:chOff x="8169765" y="1541678"/>
            <a:chExt cx="3517640" cy="2842960"/>
          </a:xfrm>
        </p:grpSpPr>
        <p:pic>
          <p:nvPicPr>
            <p:cNvPr id="7" name="Content Placeholder 5">
              <a:extLst>
                <a:ext uri="{FF2B5EF4-FFF2-40B4-BE49-F238E27FC236}">
                  <a16:creationId xmlns:a16="http://schemas.microsoft.com/office/drawing/2014/main" id="{194567B5-A8A6-E5A3-C608-BC81518ECA7E}"/>
                </a:ext>
              </a:extLst>
            </p:cNvPr>
            <p:cNvPicPr>
              <a:picLocks noChangeAspect="1"/>
            </p:cNvPicPr>
            <p:nvPr/>
          </p:nvPicPr>
          <p:blipFill>
            <a:blip r:embed="rId7"/>
            <a:stretch>
              <a:fillRect/>
            </a:stretch>
          </p:blipFill>
          <p:spPr>
            <a:xfrm>
              <a:off x="8169765" y="1541678"/>
              <a:ext cx="3517640" cy="2394214"/>
            </a:xfrm>
            <a:prstGeom prst="rect">
              <a:avLst/>
            </a:prstGeom>
            <a:ln>
              <a:noFill/>
            </a:ln>
            <a:effectLst>
              <a:softEdge rad="112500"/>
            </a:effectLst>
          </p:spPr>
        </p:pic>
        <p:sp>
          <p:nvSpPr>
            <p:cNvPr id="8" name="TextBox 7">
              <a:extLst>
                <a:ext uri="{FF2B5EF4-FFF2-40B4-BE49-F238E27FC236}">
                  <a16:creationId xmlns:a16="http://schemas.microsoft.com/office/drawing/2014/main" id="{4AF01846-C3A7-EEAD-91CE-2DA5DA7C195C}"/>
                </a:ext>
              </a:extLst>
            </p:cNvPr>
            <p:cNvSpPr txBox="1"/>
            <p:nvPr/>
          </p:nvSpPr>
          <p:spPr>
            <a:xfrm>
              <a:off x="8365846" y="3984528"/>
              <a:ext cx="3204147" cy="400110"/>
            </a:xfrm>
            <a:prstGeom prst="rect">
              <a:avLst/>
            </a:prstGeom>
            <a:noFill/>
          </p:spPr>
          <p:txBody>
            <a:bodyPr wrap="none" rtlCol="0">
              <a:spAutoFit/>
            </a:bodyPr>
            <a:lstStyle/>
            <a:p>
              <a:r>
                <a:rPr lang="en-US" sz="2000" b="1">
                  <a:solidFill>
                    <a:schemeClr val="accent4">
                      <a:lumMod val="50000"/>
                    </a:schemeClr>
                  </a:solidFill>
                </a:rPr>
                <a:t>In-Home Respite Services</a:t>
              </a:r>
            </a:p>
          </p:txBody>
        </p:sp>
      </p:grpSp>
      <p:grpSp>
        <p:nvGrpSpPr>
          <p:cNvPr id="13" name="Group 12">
            <a:extLst>
              <a:ext uri="{FF2B5EF4-FFF2-40B4-BE49-F238E27FC236}">
                <a16:creationId xmlns:a16="http://schemas.microsoft.com/office/drawing/2014/main" id="{3FAB7BAD-0BDF-5B22-B281-90D1A1561E1F}"/>
              </a:ext>
            </a:extLst>
          </p:cNvPr>
          <p:cNvGrpSpPr/>
          <p:nvPr/>
        </p:nvGrpSpPr>
        <p:grpSpPr>
          <a:xfrm>
            <a:off x="4237621" y="3862348"/>
            <a:ext cx="3872702" cy="2456191"/>
            <a:chOff x="4237621" y="3356598"/>
            <a:chExt cx="3872702" cy="2456191"/>
          </a:xfrm>
        </p:grpSpPr>
        <p:pic>
          <p:nvPicPr>
            <p:cNvPr id="10" name="Picture 9">
              <a:extLst>
                <a:ext uri="{FF2B5EF4-FFF2-40B4-BE49-F238E27FC236}">
                  <a16:creationId xmlns:a16="http://schemas.microsoft.com/office/drawing/2014/main" id="{7866C662-961D-D96F-4EEC-527DDA858C9D}"/>
                </a:ext>
              </a:extLst>
            </p:cNvPr>
            <p:cNvPicPr>
              <a:picLocks noChangeAspect="1"/>
            </p:cNvPicPr>
            <p:nvPr/>
          </p:nvPicPr>
          <p:blipFill>
            <a:blip r:embed="rId8"/>
            <a:stretch>
              <a:fillRect/>
            </a:stretch>
          </p:blipFill>
          <p:spPr>
            <a:xfrm>
              <a:off x="4237621" y="3356598"/>
              <a:ext cx="3872702" cy="2056081"/>
            </a:xfrm>
            <a:prstGeom prst="rect">
              <a:avLst/>
            </a:prstGeom>
            <a:effectLst>
              <a:softEdge rad="127000"/>
            </a:effectLst>
          </p:spPr>
        </p:pic>
        <p:sp>
          <p:nvSpPr>
            <p:cNvPr id="9" name="TextBox 8">
              <a:extLst>
                <a:ext uri="{FF2B5EF4-FFF2-40B4-BE49-F238E27FC236}">
                  <a16:creationId xmlns:a16="http://schemas.microsoft.com/office/drawing/2014/main" id="{5E8C411C-F598-D1E5-6AC7-4E56DBC9AF80}"/>
                </a:ext>
              </a:extLst>
            </p:cNvPr>
            <p:cNvSpPr txBox="1"/>
            <p:nvPr/>
          </p:nvSpPr>
          <p:spPr>
            <a:xfrm>
              <a:off x="4769233" y="5412679"/>
              <a:ext cx="2979534" cy="400110"/>
            </a:xfrm>
            <a:prstGeom prst="rect">
              <a:avLst/>
            </a:prstGeom>
            <a:noFill/>
          </p:spPr>
          <p:txBody>
            <a:bodyPr wrap="none" rtlCol="0">
              <a:spAutoFit/>
            </a:bodyPr>
            <a:lstStyle/>
            <a:p>
              <a:r>
                <a:rPr lang="en-US" sz="2000" b="1">
                  <a:solidFill>
                    <a:schemeClr val="accent4">
                      <a:lumMod val="50000"/>
                    </a:schemeClr>
                  </a:solidFill>
                </a:rPr>
                <a:t>Adult Day Care Services</a:t>
              </a:r>
            </a:p>
          </p:txBody>
        </p:sp>
      </p:grpSp>
      <p:sp>
        <p:nvSpPr>
          <p:cNvPr id="14" name="Slide Number Placeholder 13">
            <a:extLst>
              <a:ext uri="{FF2B5EF4-FFF2-40B4-BE49-F238E27FC236}">
                <a16:creationId xmlns:a16="http://schemas.microsoft.com/office/drawing/2014/main" id="{F1CE14ED-5657-6E01-979A-5D0BFBB2423C}"/>
              </a:ext>
            </a:extLst>
          </p:cNvPr>
          <p:cNvSpPr>
            <a:spLocks noGrp="1"/>
          </p:cNvSpPr>
          <p:nvPr>
            <p:ph type="sldNum" sz="quarter" idx="12"/>
          </p:nvPr>
        </p:nvSpPr>
        <p:spPr/>
        <p:txBody>
          <a:bodyPr/>
          <a:lstStyle/>
          <a:p>
            <a:fld id="{3970EB7F-EE7F-4D27-B2C8-13BEAE83BC5E}" type="slidenum">
              <a:rPr lang="en-US" smtClean="0"/>
              <a:t>6</a:t>
            </a:fld>
            <a:endParaRPr lang="en-US"/>
          </a:p>
        </p:txBody>
      </p:sp>
      <p:pic>
        <p:nvPicPr>
          <p:cNvPr id="2" name="Recorded Sound">
            <a:hlinkClick r:id="" action="ppaction://media"/>
            <a:extLst>
              <a:ext uri="{FF2B5EF4-FFF2-40B4-BE49-F238E27FC236}">
                <a16:creationId xmlns:a16="http://schemas.microsoft.com/office/drawing/2014/main" id="{D8D45758-CC57-1955-0C03-C7793ED504E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87405" y="615315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27000">
        <p:push dir="u"/>
      </p:transition>
    </mc:Choice>
    <mc:Fallback xmlns="">
      <p:transition spd="slow" advTm="27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4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1B202CCD-52A0-900B-23EA-B014D7CD0DB9}"/>
              </a:ext>
            </a:extLst>
          </p:cNvPr>
          <p:cNvSpPr>
            <a:spLocks noGrp="1"/>
          </p:cNvSpPr>
          <p:nvPr>
            <p:ph type="title"/>
          </p:nvPr>
        </p:nvSpPr>
        <p:spPr>
          <a:xfrm>
            <a:off x="3819853" y="152400"/>
            <a:ext cx="4708451" cy="836428"/>
          </a:xfrm>
        </p:spPr>
        <p:txBody>
          <a:bodyPr>
            <a:noAutofit/>
            <a:scene3d>
              <a:camera prst="orthographicFront"/>
              <a:lightRig rig="threePt" dir="t"/>
            </a:scene3d>
            <a:sp3d extrusionH="57150">
              <a:bevelT w="38100" h="38100"/>
            </a:sp3d>
          </a:bodyPr>
          <a:lstStyle/>
          <a:p>
            <a:pPr algn="ctr" eaLnBrk="1" hangingPunct="1"/>
            <a:r>
              <a:rPr lang="en-US" altLang="en-US" sz="3600" b="1">
                <a:solidFill>
                  <a:schemeClr val="accent4">
                    <a:lumMod val="75000"/>
                  </a:schemeClr>
                </a:solidFill>
                <a:cs typeface="Times New Roman" panose="02020603050405020304" pitchFamily="18" charset="0"/>
              </a:rPr>
              <a:t>Frequently Used Acronyms</a:t>
            </a:r>
          </a:p>
        </p:txBody>
      </p:sp>
      <p:sp>
        <p:nvSpPr>
          <p:cNvPr id="3" name="Content Placeholder 2">
            <a:extLst>
              <a:ext uri="{FF2B5EF4-FFF2-40B4-BE49-F238E27FC236}">
                <a16:creationId xmlns:a16="http://schemas.microsoft.com/office/drawing/2014/main" id="{28ACA37E-5D91-A2FC-7670-C7F68E49C556}"/>
              </a:ext>
            </a:extLst>
          </p:cNvPr>
          <p:cNvSpPr>
            <a:spLocks noGrp="1"/>
          </p:cNvSpPr>
          <p:nvPr>
            <p:ph idx="1"/>
          </p:nvPr>
        </p:nvSpPr>
        <p:spPr>
          <a:xfrm>
            <a:off x="450111" y="1094763"/>
            <a:ext cx="11291777" cy="5261587"/>
          </a:xfrm>
        </p:spPr>
        <p:txBody>
          <a:bodyPr>
            <a:normAutofit fontScale="77500" lnSpcReduction="20000"/>
          </a:bodyPr>
          <a:lstStyle/>
          <a:p>
            <a:pPr marL="0" indent="0" eaLnBrk="1" hangingPunct="1">
              <a:buNone/>
            </a:pPr>
            <a:r>
              <a:rPr lang="en-US" altLang="en-US" sz="1800">
                <a:solidFill>
                  <a:schemeClr val="accent4">
                    <a:lumMod val="50000"/>
                  </a:schemeClr>
                </a:solidFill>
                <a:cs typeface="Times New Roman" panose="02020603050405020304" pitchFamily="18" charset="0"/>
              </a:rPr>
              <a:t>The following guide will help you navigate some of the frequently used acronyms</a:t>
            </a:r>
          </a:p>
          <a:p>
            <a:pPr marL="0" indent="0" eaLnBrk="1" hangingPunct="1">
              <a:buNone/>
            </a:pPr>
            <a:endParaRPr lang="en-US" altLang="en-US" sz="1800">
              <a:solidFill>
                <a:schemeClr val="accent4">
                  <a:lumMod val="50000"/>
                </a:schemeClr>
              </a:solidFill>
              <a:cs typeface="Times New Roman" panose="02020603050405020304" pitchFamily="18" charset="0"/>
            </a:endParaRPr>
          </a:p>
          <a:p>
            <a:pPr marL="0" indent="0" eaLnBrk="1" hangingPunct="1">
              <a:buNone/>
            </a:pPr>
            <a:r>
              <a:rPr lang="en-US" altLang="en-US" sz="1800">
                <a:solidFill>
                  <a:schemeClr val="accent4">
                    <a:lumMod val="50000"/>
                  </a:schemeClr>
                </a:solidFill>
                <a:cs typeface="Times New Roman" panose="02020603050405020304" pitchFamily="18" charset="0"/>
              </a:rPr>
              <a:t>DOM – Division of Medicaid </a:t>
            </a:r>
          </a:p>
          <a:p>
            <a:pPr marL="0" indent="0" eaLnBrk="1" hangingPunct="1">
              <a:buNone/>
            </a:pPr>
            <a:r>
              <a:rPr lang="en-US" altLang="en-US" sz="1800">
                <a:solidFill>
                  <a:schemeClr val="accent4">
                    <a:lumMod val="50000"/>
                  </a:schemeClr>
                </a:solidFill>
                <a:cs typeface="Times New Roman" panose="02020603050405020304" pitchFamily="18" charset="0"/>
              </a:rPr>
              <a:t>E&amp;D – Elderly &amp; Disabled</a:t>
            </a:r>
          </a:p>
          <a:p>
            <a:pPr marL="0" indent="0" eaLnBrk="1" hangingPunct="1">
              <a:buNone/>
            </a:pPr>
            <a:r>
              <a:rPr lang="en-US" altLang="en-US" sz="1800">
                <a:solidFill>
                  <a:schemeClr val="accent4">
                    <a:lumMod val="50000"/>
                  </a:schemeClr>
                </a:solidFill>
                <a:cs typeface="Times New Roman" panose="02020603050405020304" pitchFamily="18" charset="0"/>
              </a:rPr>
              <a:t>OLTSS – Office of Long Term Services &amp; Supports</a:t>
            </a:r>
          </a:p>
          <a:p>
            <a:pPr marL="0" indent="0" eaLnBrk="1" hangingPunct="1">
              <a:buNone/>
            </a:pPr>
            <a:r>
              <a:rPr lang="en-US" altLang="en-US" sz="1800">
                <a:solidFill>
                  <a:schemeClr val="accent4">
                    <a:lumMod val="50000"/>
                  </a:schemeClr>
                </a:solidFill>
                <a:cs typeface="Times New Roman" panose="02020603050405020304" pitchFamily="18" charset="0"/>
              </a:rPr>
              <a:t>DCW/PCA – Direct Care Worker/Personal Care Attendant (used interchangeably)</a:t>
            </a:r>
          </a:p>
          <a:p>
            <a:pPr marL="0" indent="0" eaLnBrk="1" hangingPunct="1">
              <a:buNone/>
            </a:pPr>
            <a:r>
              <a:rPr lang="en-US" altLang="en-US" sz="1800">
                <a:solidFill>
                  <a:schemeClr val="accent4">
                    <a:lumMod val="50000"/>
                  </a:schemeClr>
                </a:solidFill>
                <a:cs typeface="Times New Roman" panose="02020603050405020304" pitchFamily="18" charset="0"/>
              </a:rPr>
              <a:t>ADC – Adult Day Care</a:t>
            </a:r>
          </a:p>
          <a:p>
            <a:pPr marL="0" indent="0" eaLnBrk="1" hangingPunct="1">
              <a:buNone/>
            </a:pPr>
            <a:r>
              <a:rPr lang="en-US" altLang="en-US" sz="1800">
                <a:solidFill>
                  <a:schemeClr val="accent4">
                    <a:lumMod val="50000"/>
                  </a:schemeClr>
                </a:solidFill>
                <a:cs typeface="Times New Roman" panose="02020603050405020304" pitchFamily="18" charset="0"/>
              </a:rPr>
              <a:t>PCS – Personal Care Services</a:t>
            </a:r>
          </a:p>
          <a:p>
            <a:pPr marL="0" indent="0" eaLnBrk="1" hangingPunct="1">
              <a:buNone/>
            </a:pPr>
            <a:r>
              <a:rPr lang="en-US" altLang="en-US" sz="1800">
                <a:solidFill>
                  <a:schemeClr val="accent4">
                    <a:lumMod val="50000"/>
                  </a:schemeClr>
                </a:solidFill>
                <a:cs typeface="Times New Roman" panose="02020603050405020304" pitchFamily="18" charset="0"/>
              </a:rPr>
              <a:t>IHR – In Home Respite Services</a:t>
            </a:r>
          </a:p>
          <a:p>
            <a:pPr marL="0" indent="0" eaLnBrk="1" hangingPunct="1">
              <a:buNone/>
            </a:pPr>
            <a:r>
              <a:rPr lang="en-US" altLang="en-US" sz="1800">
                <a:solidFill>
                  <a:schemeClr val="accent4">
                    <a:lumMod val="50000"/>
                  </a:schemeClr>
                </a:solidFill>
                <a:cs typeface="Times New Roman" panose="02020603050405020304" pitchFamily="18" charset="0"/>
              </a:rPr>
              <a:t>PHI – Protected Health Information (includes any identifying information of a Medicaid beneficiary)</a:t>
            </a:r>
          </a:p>
          <a:p>
            <a:pPr marL="0" indent="0" eaLnBrk="1" hangingPunct="1">
              <a:buNone/>
            </a:pPr>
            <a:r>
              <a:rPr lang="en-US" altLang="en-US" sz="1800">
                <a:solidFill>
                  <a:schemeClr val="accent4">
                    <a:lumMod val="50000"/>
                  </a:schemeClr>
                </a:solidFill>
                <a:cs typeface="Times New Roman" panose="02020603050405020304" pitchFamily="18" charset="0"/>
              </a:rPr>
              <a:t>HCBS – Home &amp; Community Based Services</a:t>
            </a:r>
          </a:p>
          <a:p>
            <a:pPr marL="0" indent="0" eaLnBrk="1" hangingPunct="1">
              <a:buNone/>
            </a:pPr>
            <a:r>
              <a:rPr lang="en-US" altLang="en-US" sz="1800">
                <a:solidFill>
                  <a:schemeClr val="accent4">
                    <a:lumMod val="50000"/>
                  </a:schemeClr>
                </a:solidFill>
                <a:cs typeface="Times New Roman" panose="02020603050405020304" pitchFamily="18" charset="0"/>
              </a:rPr>
              <a:t>MFCU – Medicaid Fraud Control Unit</a:t>
            </a:r>
          </a:p>
          <a:p>
            <a:pPr marL="0" indent="0" eaLnBrk="1" hangingPunct="1">
              <a:buNone/>
            </a:pPr>
            <a:r>
              <a:rPr lang="en-US" altLang="en-US" sz="1800">
                <a:solidFill>
                  <a:schemeClr val="accent4">
                    <a:lumMod val="50000"/>
                  </a:schemeClr>
                </a:solidFill>
                <a:cs typeface="Times New Roman" panose="02020603050405020304" pitchFamily="18" charset="0"/>
              </a:rPr>
              <a:t>MAC Center – Mississippi Access to Care Center</a:t>
            </a:r>
          </a:p>
          <a:p>
            <a:pPr marL="0" indent="0" eaLnBrk="1" hangingPunct="1">
              <a:buNone/>
            </a:pPr>
            <a:r>
              <a:rPr lang="en-US" altLang="en-US" sz="1800">
                <a:solidFill>
                  <a:schemeClr val="accent4">
                    <a:lumMod val="50000"/>
                  </a:schemeClr>
                </a:solidFill>
                <a:cs typeface="Times New Roman" panose="02020603050405020304" pitchFamily="18" charset="0"/>
              </a:rPr>
              <a:t>PDD – Planning &amp; Development District</a:t>
            </a:r>
          </a:p>
          <a:p>
            <a:pPr marL="0" indent="0" eaLnBrk="1" hangingPunct="1">
              <a:buNone/>
            </a:pPr>
            <a:r>
              <a:rPr lang="en-US" altLang="en-US" sz="1800">
                <a:solidFill>
                  <a:schemeClr val="accent4">
                    <a:lumMod val="50000"/>
                  </a:schemeClr>
                </a:solidFill>
                <a:cs typeface="Times New Roman" panose="02020603050405020304" pitchFamily="18" charset="0"/>
              </a:rPr>
              <a:t>OIG – Office of the Inspector General</a:t>
            </a:r>
          </a:p>
          <a:p>
            <a:pPr marL="0" indent="0" eaLnBrk="1" hangingPunct="1">
              <a:buNone/>
            </a:pPr>
            <a:r>
              <a:rPr lang="en-US" altLang="en-US" sz="1800">
                <a:solidFill>
                  <a:schemeClr val="accent4">
                    <a:lumMod val="50000"/>
                  </a:schemeClr>
                </a:solidFill>
                <a:cs typeface="Times New Roman" panose="02020603050405020304" pitchFamily="18" charset="0"/>
              </a:rPr>
              <a:t>NAAR – Nurse Aide Abuse Registry</a:t>
            </a:r>
          </a:p>
          <a:p>
            <a:pPr marL="0" indent="0" eaLnBrk="1" hangingPunct="1">
              <a:buNone/>
            </a:pPr>
            <a:r>
              <a:rPr lang="en-US" altLang="en-US" sz="1800">
                <a:solidFill>
                  <a:schemeClr val="accent4">
                    <a:lumMod val="50000"/>
                  </a:schemeClr>
                </a:solidFill>
                <a:cs typeface="Times New Roman" panose="02020603050405020304" pitchFamily="18" charset="0"/>
              </a:rPr>
              <a:t>SAM – System for Award Management</a:t>
            </a:r>
          </a:p>
          <a:p>
            <a:pPr marL="0" indent="0" eaLnBrk="1" hangingPunct="1">
              <a:buNone/>
            </a:pPr>
            <a:r>
              <a:rPr lang="en-US" altLang="en-US" sz="1800">
                <a:solidFill>
                  <a:schemeClr val="accent4">
                    <a:lumMod val="50000"/>
                  </a:schemeClr>
                </a:solidFill>
                <a:cs typeface="Times New Roman" panose="02020603050405020304" pitchFamily="18" charset="0"/>
              </a:rPr>
              <a:t>ADA – Americans with Disabilities Act</a:t>
            </a:r>
          </a:p>
          <a:p>
            <a:pPr marL="0" indent="0" eaLnBrk="1" hangingPunct="1">
              <a:buNone/>
            </a:pPr>
            <a:r>
              <a:rPr lang="en-US" altLang="en-US" sz="1800">
                <a:solidFill>
                  <a:schemeClr val="accent4">
                    <a:lumMod val="50000"/>
                  </a:schemeClr>
                </a:solidFill>
                <a:cs typeface="Times New Roman" panose="02020603050405020304" pitchFamily="18" charset="0"/>
              </a:rPr>
              <a:t>MSDH – Mississippi Department of Health</a:t>
            </a:r>
          </a:p>
        </p:txBody>
      </p:sp>
      <p:sp>
        <p:nvSpPr>
          <p:cNvPr id="2" name="Slide Number Placeholder 1">
            <a:extLst>
              <a:ext uri="{FF2B5EF4-FFF2-40B4-BE49-F238E27FC236}">
                <a16:creationId xmlns:a16="http://schemas.microsoft.com/office/drawing/2014/main" id="{7154A863-40B5-D128-E6C0-0CF344953971}"/>
              </a:ext>
            </a:extLst>
          </p:cNvPr>
          <p:cNvSpPr>
            <a:spLocks noGrp="1"/>
          </p:cNvSpPr>
          <p:nvPr>
            <p:ph type="sldNum" sz="quarter" idx="12"/>
          </p:nvPr>
        </p:nvSpPr>
        <p:spPr/>
        <p:txBody>
          <a:bodyPr/>
          <a:lstStyle/>
          <a:p>
            <a:fld id="{3970EB7F-EE7F-4D27-B2C8-13BEAE83BC5E}" type="slidenum">
              <a:rPr lang="en-US" smtClean="0"/>
              <a:t>7</a:t>
            </a:fld>
            <a:endParaRPr lang="en-US"/>
          </a:p>
        </p:txBody>
      </p:sp>
      <p:pic>
        <p:nvPicPr>
          <p:cNvPr id="7" name="Recorded Sound">
            <a:hlinkClick r:id="" action="ppaction://media"/>
            <a:extLst>
              <a:ext uri="{FF2B5EF4-FFF2-40B4-BE49-F238E27FC236}">
                <a16:creationId xmlns:a16="http://schemas.microsoft.com/office/drawing/2014/main" id="{DACE9C24-EEAB-8540-6F69-719C4953023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47400" y="5560037"/>
            <a:ext cx="406400" cy="406400"/>
          </a:xfrm>
          <a:prstGeom prst="rect">
            <a:avLst/>
          </a:prstGeom>
        </p:spPr>
      </p:pic>
    </p:spTree>
    <p:custDataLst>
      <p:tags r:id="rId1"/>
    </p:custDataLst>
    <p:extLst>
      <p:ext uri="{BB962C8B-B14F-4D97-AF65-F5344CB8AC3E}">
        <p14:creationId xmlns:p14="http://schemas.microsoft.com/office/powerpoint/2010/main" val="665600045"/>
      </p:ext>
    </p:extLst>
  </p:cSld>
  <p:clrMapOvr>
    <a:masterClrMapping/>
  </p:clrMapOvr>
  <mc:AlternateContent xmlns:mc="http://schemas.openxmlformats.org/markup-compatibility/2006" xmlns:p14="http://schemas.microsoft.com/office/powerpoint/2010/main">
    <mc:Choice Requires="p14">
      <p:transition spd="slow" p14:dur="1500" advTm="18000">
        <p:push dir="u"/>
      </p:transition>
    </mc:Choice>
    <mc:Fallback xmlns="">
      <p:transition spd="slow" advTm="18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a:extLst>
              <a:ext uri="{FF2B5EF4-FFF2-40B4-BE49-F238E27FC236}">
                <a16:creationId xmlns:a16="http://schemas.microsoft.com/office/drawing/2014/main" id="{FA36F673-5BB4-B8C2-5A12-BDB6C41BC561}"/>
              </a:ext>
            </a:extLst>
          </p:cNvPr>
          <p:cNvSpPr>
            <a:spLocks noGrp="1"/>
          </p:cNvSpPr>
          <p:nvPr>
            <p:ph type="title"/>
          </p:nvPr>
        </p:nvSpPr>
        <p:spPr>
          <a:xfrm>
            <a:off x="2303189" y="222690"/>
            <a:ext cx="7485273" cy="568832"/>
          </a:xfrm>
        </p:spPr>
        <p:txBody>
          <a:bodyPr>
            <a:normAutofit fontScale="90000"/>
            <a:scene3d>
              <a:camera prst="orthographicFront"/>
              <a:lightRig rig="threePt" dir="t"/>
            </a:scene3d>
            <a:sp3d extrusionH="57150">
              <a:bevelT w="38100" h="38100"/>
            </a:sp3d>
          </a:bodyPr>
          <a:lstStyle/>
          <a:p>
            <a:r>
              <a:rPr lang="en-US" altLang="en-US" sz="3200" b="1">
                <a:solidFill>
                  <a:schemeClr val="accent4">
                    <a:lumMod val="75000"/>
                  </a:schemeClr>
                </a:solidFill>
                <a:cs typeface="Times New Roman" panose="02020603050405020304" pitchFamily="18" charset="0"/>
              </a:rPr>
              <a:t>What to expect with the application process?</a:t>
            </a:r>
          </a:p>
        </p:txBody>
      </p:sp>
      <p:sp>
        <p:nvSpPr>
          <p:cNvPr id="3" name="Content Placeholder 2">
            <a:extLst>
              <a:ext uri="{FF2B5EF4-FFF2-40B4-BE49-F238E27FC236}">
                <a16:creationId xmlns:a16="http://schemas.microsoft.com/office/drawing/2014/main" id="{13F042D3-A19D-FCC3-2AFF-49973F304ED4}"/>
              </a:ext>
            </a:extLst>
          </p:cNvPr>
          <p:cNvSpPr>
            <a:spLocks noGrp="1"/>
          </p:cNvSpPr>
          <p:nvPr>
            <p:ph idx="1"/>
          </p:nvPr>
        </p:nvSpPr>
        <p:spPr>
          <a:xfrm>
            <a:off x="1871330" y="643045"/>
            <a:ext cx="8569842" cy="471933"/>
          </a:xfrm>
        </p:spPr>
        <p:txBody>
          <a:bodyPr>
            <a:normAutofit fontScale="85000" lnSpcReduction="10000"/>
            <a:scene3d>
              <a:camera prst="orthographicFront"/>
              <a:lightRig rig="threePt" dir="t"/>
            </a:scene3d>
            <a:sp3d extrusionH="57150">
              <a:bevelT w="38100" h="38100"/>
            </a:sp3d>
          </a:bodyPr>
          <a:lstStyle/>
          <a:p>
            <a:pPr marL="0" indent="0">
              <a:lnSpc>
                <a:spcPct val="120000"/>
              </a:lnSpc>
              <a:buNone/>
              <a:defRPr/>
            </a:pPr>
            <a:r>
              <a:rPr lang="en-US" sz="2200" b="1">
                <a:solidFill>
                  <a:schemeClr val="accent4">
                    <a:lumMod val="75000"/>
                  </a:schemeClr>
                </a:solidFill>
                <a:cs typeface="Times New Roman" pitchFamily="18" charset="0"/>
              </a:rPr>
              <a:t>In Mississippi, there is a multi step process to becoming an E&amp;D Provider.   </a:t>
            </a:r>
          </a:p>
        </p:txBody>
      </p:sp>
      <p:grpSp>
        <p:nvGrpSpPr>
          <p:cNvPr id="37" name="Group 36">
            <a:extLst>
              <a:ext uri="{FF2B5EF4-FFF2-40B4-BE49-F238E27FC236}">
                <a16:creationId xmlns:a16="http://schemas.microsoft.com/office/drawing/2014/main" id="{37B907DC-69B1-1C8A-CAE3-473A6549D025}"/>
              </a:ext>
            </a:extLst>
          </p:cNvPr>
          <p:cNvGrpSpPr/>
          <p:nvPr/>
        </p:nvGrpSpPr>
        <p:grpSpPr>
          <a:xfrm>
            <a:off x="481612" y="1156068"/>
            <a:ext cx="11228776" cy="4814470"/>
            <a:chOff x="233122" y="1192925"/>
            <a:chExt cx="11354198" cy="5022030"/>
          </a:xfrm>
        </p:grpSpPr>
        <p:grpSp>
          <p:nvGrpSpPr>
            <p:cNvPr id="25" name="Group 24">
              <a:extLst>
                <a:ext uri="{FF2B5EF4-FFF2-40B4-BE49-F238E27FC236}">
                  <a16:creationId xmlns:a16="http://schemas.microsoft.com/office/drawing/2014/main" id="{C2CAE58E-69A8-4448-6577-F9C11CAAAA57}"/>
                </a:ext>
              </a:extLst>
            </p:cNvPr>
            <p:cNvGrpSpPr/>
            <p:nvPr/>
          </p:nvGrpSpPr>
          <p:grpSpPr>
            <a:xfrm>
              <a:off x="233122" y="1192925"/>
              <a:ext cx="11354198" cy="2308100"/>
              <a:chOff x="233122" y="1313693"/>
              <a:chExt cx="11546819" cy="2432657"/>
            </a:xfrm>
          </p:grpSpPr>
          <p:grpSp>
            <p:nvGrpSpPr>
              <p:cNvPr id="5" name="Group 4">
                <a:extLst>
                  <a:ext uri="{FF2B5EF4-FFF2-40B4-BE49-F238E27FC236}">
                    <a16:creationId xmlns:a16="http://schemas.microsoft.com/office/drawing/2014/main" id="{E6902708-0F1A-2B08-E1A3-70BB3DADA9AC}"/>
                  </a:ext>
                </a:extLst>
              </p:cNvPr>
              <p:cNvGrpSpPr/>
              <p:nvPr/>
            </p:nvGrpSpPr>
            <p:grpSpPr>
              <a:xfrm>
                <a:off x="233122" y="1313693"/>
                <a:ext cx="3295019" cy="2328872"/>
                <a:chOff x="132020" y="1710668"/>
                <a:chExt cx="3911613" cy="3162803"/>
              </a:xfrm>
            </p:grpSpPr>
            <p:sp>
              <p:nvSpPr>
                <p:cNvPr id="2" name="Freeform: Shape 1">
                  <a:extLst>
                    <a:ext uri="{FF2B5EF4-FFF2-40B4-BE49-F238E27FC236}">
                      <a16:creationId xmlns:a16="http://schemas.microsoft.com/office/drawing/2014/main" id="{29F351F3-1210-90FB-B788-479AB97521DE}"/>
                    </a:ext>
                  </a:extLst>
                </p:cNvPr>
                <p:cNvSpPr/>
                <p:nvPr/>
              </p:nvSpPr>
              <p:spPr>
                <a:xfrm>
                  <a:off x="132020" y="1710668"/>
                  <a:ext cx="3646476" cy="2756866"/>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4">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4" name="Rectangle: Rounded Corners 3">
                  <a:extLst>
                    <a:ext uri="{FF2B5EF4-FFF2-40B4-BE49-F238E27FC236}">
                      <a16:creationId xmlns:a16="http://schemas.microsoft.com/office/drawing/2014/main" id="{FBCC2B62-65A2-7A07-76E4-8038A36A8C78}"/>
                    </a:ext>
                  </a:extLst>
                </p:cNvPr>
                <p:cNvSpPr/>
                <p:nvPr/>
              </p:nvSpPr>
              <p:spPr>
                <a:xfrm>
                  <a:off x="397157" y="2116605"/>
                  <a:ext cx="3646476" cy="2756866"/>
                </a:xfrm>
                <a:prstGeom prst="roundRect">
                  <a:avLst>
                    <a:gd name="adj" fmla="val 10000"/>
                  </a:avLst>
                </a:prstGeom>
                <a:solidFill>
                  <a:srgbClr val="169DCC"/>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lIns="91440" tIns="45720" rIns="91440" bIns="45720" anchor="ctr"/>
                <a:lstStyle/>
                <a:p>
                  <a:pPr lvl="1">
                    <a:buFont typeface="Arial" charset="0"/>
                    <a:buNone/>
                    <a:defRPr/>
                  </a:pPr>
                  <a:endParaRPr lang="en-US" sz="2200" b="1">
                    <a:cs typeface="Times New Roman" pitchFamily="18" charset="0"/>
                  </a:endParaRPr>
                </a:p>
              </p:txBody>
            </p:sp>
          </p:grpSp>
          <p:grpSp>
            <p:nvGrpSpPr>
              <p:cNvPr id="12" name="Group 11">
                <a:extLst>
                  <a:ext uri="{FF2B5EF4-FFF2-40B4-BE49-F238E27FC236}">
                    <a16:creationId xmlns:a16="http://schemas.microsoft.com/office/drawing/2014/main" id="{80472C0D-8C05-BAEB-B2D3-08BB5A290619}"/>
                  </a:ext>
                </a:extLst>
              </p:cNvPr>
              <p:cNvGrpSpPr/>
              <p:nvPr/>
            </p:nvGrpSpPr>
            <p:grpSpPr>
              <a:xfrm>
                <a:off x="4356588" y="1432828"/>
                <a:ext cx="3346005" cy="2297627"/>
                <a:chOff x="6844272" y="1710668"/>
                <a:chExt cx="4550365" cy="3543727"/>
              </a:xfrm>
            </p:grpSpPr>
            <p:sp>
              <p:nvSpPr>
                <p:cNvPr id="7" name="Freeform: Shape 6">
                  <a:extLst>
                    <a:ext uri="{FF2B5EF4-FFF2-40B4-BE49-F238E27FC236}">
                      <a16:creationId xmlns:a16="http://schemas.microsoft.com/office/drawing/2014/main" id="{6FCE43E1-501A-03F4-E290-7D0C0C755A8E}"/>
                    </a:ext>
                  </a:extLst>
                </p:cNvPr>
                <p:cNvSpPr/>
                <p:nvPr/>
              </p:nvSpPr>
              <p:spPr>
                <a:xfrm>
                  <a:off x="6844272" y="1710668"/>
                  <a:ext cx="4279028" cy="3130905"/>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4">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6" name="Rectangle: Rounded Corners 5">
                  <a:extLst>
                    <a:ext uri="{FF2B5EF4-FFF2-40B4-BE49-F238E27FC236}">
                      <a16:creationId xmlns:a16="http://schemas.microsoft.com/office/drawing/2014/main" id="{E931EBB0-FFBE-B0DB-DD6D-DE75E158928B}"/>
                    </a:ext>
                  </a:extLst>
                </p:cNvPr>
                <p:cNvSpPr/>
                <p:nvPr/>
              </p:nvSpPr>
              <p:spPr>
                <a:xfrm>
                  <a:off x="7232888" y="2123491"/>
                  <a:ext cx="4161749" cy="3130904"/>
                </a:xfrm>
                <a:prstGeom prst="roundRect">
                  <a:avLst>
                    <a:gd name="adj" fmla="val 10000"/>
                  </a:avLst>
                </a:prstGeom>
                <a:solidFill>
                  <a:srgbClr val="169DCC"/>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lIns="91440" tIns="45720" rIns="91440" bIns="45720" anchor="ctr"/>
                <a:lstStyle/>
                <a:p>
                  <a:pPr lvl="1">
                    <a:buFont typeface="Arial" charset="0"/>
                    <a:buNone/>
                    <a:defRPr/>
                  </a:pPr>
                  <a:br>
                    <a:rPr lang="en-US" sz="2200">
                      <a:cs typeface="Times New Roman" pitchFamily="18" charset="0"/>
                    </a:rPr>
                  </a:br>
                  <a:endParaRPr lang="en-US" sz="2200" i="1">
                    <a:cs typeface="Times New Roman" pitchFamily="18" charset="0"/>
                  </a:endParaRPr>
                </a:p>
              </p:txBody>
            </p:sp>
          </p:grpSp>
          <p:grpSp>
            <p:nvGrpSpPr>
              <p:cNvPr id="8" name="Group 7">
                <a:extLst>
                  <a:ext uri="{FF2B5EF4-FFF2-40B4-BE49-F238E27FC236}">
                    <a16:creationId xmlns:a16="http://schemas.microsoft.com/office/drawing/2014/main" id="{1FEDA9B2-2137-344D-ED81-67B89869A4C4}"/>
                  </a:ext>
                </a:extLst>
              </p:cNvPr>
              <p:cNvGrpSpPr/>
              <p:nvPr/>
            </p:nvGrpSpPr>
            <p:grpSpPr>
              <a:xfrm>
                <a:off x="8507712" y="1459167"/>
                <a:ext cx="3272229" cy="2287183"/>
                <a:chOff x="204394" y="1772026"/>
                <a:chExt cx="5769169" cy="4227290"/>
              </a:xfrm>
            </p:grpSpPr>
            <p:sp>
              <p:nvSpPr>
                <p:cNvPr id="9" name="Freeform: Shape 8">
                  <a:extLst>
                    <a:ext uri="{FF2B5EF4-FFF2-40B4-BE49-F238E27FC236}">
                      <a16:creationId xmlns:a16="http://schemas.microsoft.com/office/drawing/2014/main" id="{D655883C-32D6-E1AE-00EF-280B5E898A07}"/>
                    </a:ext>
                  </a:extLst>
                </p:cNvPr>
                <p:cNvSpPr/>
                <p:nvPr/>
              </p:nvSpPr>
              <p:spPr>
                <a:xfrm>
                  <a:off x="204394" y="1772026"/>
                  <a:ext cx="5046035" cy="3751892"/>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4">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10" name="Rectangle: Rounded Corners 9">
                  <a:extLst>
                    <a:ext uri="{FF2B5EF4-FFF2-40B4-BE49-F238E27FC236}">
                      <a16:creationId xmlns:a16="http://schemas.microsoft.com/office/drawing/2014/main" id="{81F3E674-DC2C-8E23-6AAA-C75BEA386BD3}"/>
                    </a:ext>
                  </a:extLst>
                </p:cNvPr>
                <p:cNvSpPr/>
                <p:nvPr/>
              </p:nvSpPr>
              <p:spPr>
                <a:xfrm>
                  <a:off x="616388" y="2247424"/>
                  <a:ext cx="5357175" cy="3751892"/>
                </a:xfrm>
                <a:prstGeom prst="roundRect">
                  <a:avLst>
                    <a:gd name="adj" fmla="val 10000"/>
                  </a:avLst>
                </a:prstGeom>
                <a:solidFill>
                  <a:srgbClr val="169DCC"/>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lIns="91440" tIns="45720" rIns="91440" bIns="45720" anchor="ctr"/>
                <a:lstStyle/>
                <a:p>
                  <a:pPr lvl="1">
                    <a:buFont typeface="Arial" charset="0"/>
                    <a:buNone/>
                    <a:defRPr/>
                  </a:pPr>
                  <a:endParaRPr lang="en-US" sz="2200" b="1">
                    <a:cs typeface="Times New Roman" pitchFamily="18" charset="0"/>
                  </a:endParaRPr>
                </a:p>
              </p:txBody>
            </p:sp>
          </p:grpSp>
          <p:sp>
            <p:nvSpPr>
              <p:cNvPr id="22" name="Arrow: Right 21">
                <a:extLst>
                  <a:ext uri="{FF2B5EF4-FFF2-40B4-BE49-F238E27FC236}">
                    <a16:creationId xmlns:a16="http://schemas.microsoft.com/office/drawing/2014/main" id="{EA865314-DB64-0AA6-72B2-8FD3407B33D5}"/>
                  </a:ext>
                </a:extLst>
              </p:cNvPr>
              <p:cNvSpPr/>
              <p:nvPr/>
            </p:nvSpPr>
            <p:spPr>
              <a:xfrm>
                <a:off x="3674407" y="2360443"/>
                <a:ext cx="527781"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34B85605-630B-9083-8875-9678E60B37DF}"/>
                  </a:ext>
                </a:extLst>
              </p:cNvPr>
              <p:cNvSpPr/>
              <p:nvPr/>
            </p:nvSpPr>
            <p:spPr>
              <a:xfrm>
                <a:off x="7863091" y="2385265"/>
                <a:ext cx="527781"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Arrow: Down 32">
              <a:extLst>
                <a:ext uri="{FF2B5EF4-FFF2-40B4-BE49-F238E27FC236}">
                  <a16:creationId xmlns:a16="http://schemas.microsoft.com/office/drawing/2014/main" id="{0D6C96CF-2EB5-4BD6-A026-46CAEE4DB4F6}"/>
                </a:ext>
              </a:extLst>
            </p:cNvPr>
            <p:cNvSpPr/>
            <p:nvPr/>
          </p:nvSpPr>
          <p:spPr>
            <a:xfrm>
              <a:off x="9851073" y="3618662"/>
              <a:ext cx="484632" cy="49209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38768466-E000-0780-88F2-6BEB8C0D3AEB}"/>
                </a:ext>
              </a:extLst>
            </p:cNvPr>
            <p:cNvGrpSpPr/>
            <p:nvPr/>
          </p:nvGrpSpPr>
          <p:grpSpPr>
            <a:xfrm>
              <a:off x="285830" y="4110753"/>
              <a:ext cx="11301490" cy="2104202"/>
              <a:chOff x="285829" y="4110753"/>
              <a:chExt cx="11392111" cy="2223144"/>
            </a:xfrm>
          </p:grpSpPr>
          <p:grpSp>
            <p:nvGrpSpPr>
              <p:cNvPr id="30" name="Group 29">
                <a:extLst>
                  <a:ext uri="{FF2B5EF4-FFF2-40B4-BE49-F238E27FC236}">
                    <a16:creationId xmlns:a16="http://schemas.microsoft.com/office/drawing/2014/main" id="{EE65E855-5D1C-2D0F-1AD4-92940E62A25E}"/>
                  </a:ext>
                </a:extLst>
              </p:cNvPr>
              <p:cNvGrpSpPr/>
              <p:nvPr/>
            </p:nvGrpSpPr>
            <p:grpSpPr>
              <a:xfrm>
                <a:off x="8481818" y="4229556"/>
                <a:ext cx="3196122" cy="2104341"/>
                <a:chOff x="361832" y="3949469"/>
                <a:chExt cx="3196122" cy="2104341"/>
              </a:xfrm>
            </p:grpSpPr>
            <p:sp>
              <p:nvSpPr>
                <p:cNvPr id="14" name="Freeform: Shape 13">
                  <a:extLst>
                    <a:ext uri="{FF2B5EF4-FFF2-40B4-BE49-F238E27FC236}">
                      <a16:creationId xmlns:a16="http://schemas.microsoft.com/office/drawing/2014/main" id="{77C5329B-F9D7-9DDC-DCF3-6E747E107247}"/>
                    </a:ext>
                  </a:extLst>
                </p:cNvPr>
                <p:cNvSpPr/>
                <p:nvPr/>
              </p:nvSpPr>
              <p:spPr>
                <a:xfrm>
                  <a:off x="361832" y="3949469"/>
                  <a:ext cx="2956525" cy="1879648"/>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4">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15" name="Rectangle: Rounded Corners 14">
                  <a:extLst>
                    <a:ext uri="{FF2B5EF4-FFF2-40B4-BE49-F238E27FC236}">
                      <a16:creationId xmlns:a16="http://schemas.microsoft.com/office/drawing/2014/main" id="{4C901B35-C11C-8407-1D41-8CB9344F5271}"/>
                    </a:ext>
                  </a:extLst>
                </p:cNvPr>
                <p:cNvSpPr/>
                <p:nvPr/>
              </p:nvSpPr>
              <p:spPr>
                <a:xfrm>
                  <a:off x="601429" y="4168818"/>
                  <a:ext cx="2956525" cy="1884992"/>
                </a:xfrm>
                <a:prstGeom prst="roundRect">
                  <a:avLst>
                    <a:gd name="adj" fmla="val 10000"/>
                  </a:avLst>
                </a:prstGeom>
                <a:solidFill>
                  <a:srgbClr val="169DCC"/>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lIns="91440" tIns="45720" rIns="91440" bIns="45720" anchor="ctr"/>
                <a:lstStyle/>
                <a:p>
                  <a:pPr lvl="1">
                    <a:buFont typeface="Arial" charset="0"/>
                    <a:buNone/>
                    <a:defRPr/>
                  </a:pPr>
                  <a:endParaRPr lang="en-US" sz="2200">
                    <a:cs typeface="Times New Roman" pitchFamily="18" charset="0"/>
                  </a:endParaRPr>
                </a:p>
              </p:txBody>
            </p:sp>
          </p:grpSp>
          <p:grpSp>
            <p:nvGrpSpPr>
              <p:cNvPr id="31" name="Group 30">
                <a:extLst>
                  <a:ext uri="{FF2B5EF4-FFF2-40B4-BE49-F238E27FC236}">
                    <a16:creationId xmlns:a16="http://schemas.microsoft.com/office/drawing/2014/main" id="{B99C0C21-07F0-4178-ED52-877529D2DCA5}"/>
                  </a:ext>
                </a:extLst>
              </p:cNvPr>
              <p:cNvGrpSpPr/>
              <p:nvPr/>
            </p:nvGrpSpPr>
            <p:grpSpPr>
              <a:xfrm>
                <a:off x="285829" y="4110753"/>
                <a:ext cx="3218729" cy="2119377"/>
                <a:chOff x="8529685" y="3955281"/>
                <a:chExt cx="3218729" cy="2119377"/>
              </a:xfrm>
            </p:grpSpPr>
            <p:sp>
              <p:nvSpPr>
                <p:cNvPr id="17" name="Freeform: Shape 16">
                  <a:extLst>
                    <a:ext uri="{FF2B5EF4-FFF2-40B4-BE49-F238E27FC236}">
                      <a16:creationId xmlns:a16="http://schemas.microsoft.com/office/drawing/2014/main" id="{7F22BDF5-AC9F-A6A7-9D43-F8E31E3E5D09}"/>
                    </a:ext>
                  </a:extLst>
                </p:cNvPr>
                <p:cNvSpPr/>
                <p:nvPr/>
              </p:nvSpPr>
              <p:spPr>
                <a:xfrm>
                  <a:off x="8529685" y="3955281"/>
                  <a:ext cx="2893647" cy="1881209"/>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4">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18" name="Rectangle: Rounded Corners 17">
                  <a:extLst>
                    <a:ext uri="{FF2B5EF4-FFF2-40B4-BE49-F238E27FC236}">
                      <a16:creationId xmlns:a16="http://schemas.microsoft.com/office/drawing/2014/main" id="{561F16EF-0C0E-6B7D-F524-52449518F88C}"/>
                    </a:ext>
                  </a:extLst>
                </p:cNvPr>
                <p:cNvSpPr/>
                <p:nvPr/>
              </p:nvSpPr>
              <p:spPr>
                <a:xfrm>
                  <a:off x="8757916" y="4193449"/>
                  <a:ext cx="2990498" cy="1881209"/>
                </a:xfrm>
                <a:prstGeom prst="roundRect">
                  <a:avLst>
                    <a:gd name="adj" fmla="val 10000"/>
                  </a:avLst>
                </a:prstGeom>
                <a:solidFill>
                  <a:srgbClr val="169DCC"/>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lIns="91440" tIns="45720" rIns="91440" bIns="45720" anchor="ctr"/>
                <a:lstStyle/>
                <a:p>
                  <a:pPr lvl="1">
                    <a:buFont typeface="Arial" charset="0"/>
                    <a:buNone/>
                    <a:defRPr/>
                  </a:pPr>
                  <a:endParaRPr lang="en-US" sz="2200">
                    <a:cs typeface="Times New Roman" pitchFamily="18" charset="0"/>
                  </a:endParaRPr>
                </a:p>
              </p:txBody>
            </p:sp>
          </p:grpSp>
          <p:grpSp>
            <p:nvGrpSpPr>
              <p:cNvPr id="32" name="Group 31">
                <a:extLst>
                  <a:ext uri="{FF2B5EF4-FFF2-40B4-BE49-F238E27FC236}">
                    <a16:creationId xmlns:a16="http://schemas.microsoft.com/office/drawing/2014/main" id="{83F35A38-07BA-2593-BCC7-3655C4042E01}"/>
                  </a:ext>
                </a:extLst>
              </p:cNvPr>
              <p:cNvGrpSpPr/>
              <p:nvPr/>
            </p:nvGrpSpPr>
            <p:grpSpPr>
              <a:xfrm>
                <a:off x="4403137" y="4183614"/>
                <a:ext cx="3332672" cy="2114033"/>
                <a:chOff x="4355119" y="3939777"/>
                <a:chExt cx="3332672" cy="2114033"/>
              </a:xfrm>
            </p:grpSpPr>
            <p:sp>
              <p:nvSpPr>
                <p:cNvPr id="20" name="Freeform: Shape 19">
                  <a:extLst>
                    <a:ext uri="{FF2B5EF4-FFF2-40B4-BE49-F238E27FC236}">
                      <a16:creationId xmlns:a16="http://schemas.microsoft.com/office/drawing/2014/main" id="{D39AA20D-9CB2-6468-D3DB-CDC542C41639}"/>
                    </a:ext>
                  </a:extLst>
                </p:cNvPr>
                <p:cNvSpPr/>
                <p:nvPr/>
              </p:nvSpPr>
              <p:spPr>
                <a:xfrm>
                  <a:off x="4355119" y="3939777"/>
                  <a:ext cx="3137804" cy="1954161"/>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4">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1" name="Rectangle: Rounded Corners 20">
                  <a:extLst>
                    <a:ext uri="{FF2B5EF4-FFF2-40B4-BE49-F238E27FC236}">
                      <a16:creationId xmlns:a16="http://schemas.microsoft.com/office/drawing/2014/main" id="{66E4E034-BD47-A6F2-E85E-8C6F99FDE117}"/>
                    </a:ext>
                  </a:extLst>
                </p:cNvPr>
                <p:cNvSpPr/>
                <p:nvPr/>
              </p:nvSpPr>
              <p:spPr>
                <a:xfrm>
                  <a:off x="4603605" y="4174162"/>
                  <a:ext cx="3084186" cy="1879648"/>
                </a:xfrm>
                <a:prstGeom prst="roundRect">
                  <a:avLst>
                    <a:gd name="adj" fmla="val 10000"/>
                  </a:avLst>
                </a:prstGeom>
                <a:solidFill>
                  <a:srgbClr val="169DCC"/>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lIns="91440" tIns="45720" rIns="91440" bIns="45720" anchor="ctr"/>
                <a:lstStyle/>
                <a:p>
                  <a:pPr lvl="1">
                    <a:buFont typeface="Arial" charset="0"/>
                    <a:buNone/>
                    <a:defRPr/>
                  </a:pPr>
                  <a:endParaRPr lang="en-US" sz="2200">
                    <a:cs typeface="Times New Roman" pitchFamily="18" charset="0"/>
                  </a:endParaRPr>
                </a:p>
              </p:txBody>
            </p:sp>
          </p:grpSp>
          <p:sp>
            <p:nvSpPr>
              <p:cNvPr id="34" name="Arrow: Left 33">
                <a:extLst>
                  <a:ext uri="{FF2B5EF4-FFF2-40B4-BE49-F238E27FC236}">
                    <a16:creationId xmlns:a16="http://schemas.microsoft.com/office/drawing/2014/main" id="{2AE5080C-06E3-6688-E66E-4A1A6F3D678F}"/>
                  </a:ext>
                </a:extLst>
              </p:cNvPr>
              <p:cNvSpPr/>
              <p:nvPr/>
            </p:nvSpPr>
            <p:spPr>
              <a:xfrm>
                <a:off x="7815947" y="5051357"/>
                <a:ext cx="518977"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Left 34">
                <a:extLst>
                  <a:ext uri="{FF2B5EF4-FFF2-40B4-BE49-F238E27FC236}">
                    <a16:creationId xmlns:a16="http://schemas.microsoft.com/office/drawing/2014/main" id="{BB1D5F99-4C28-B1B0-D48E-595E03B65F9C}"/>
                  </a:ext>
                </a:extLst>
              </p:cNvPr>
              <p:cNvSpPr/>
              <p:nvPr/>
            </p:nvSpPr>
            <p:spPr>
              <a:xfrm>
                <a:off x="3613500" y="5115507"/>
                <a:ext cx="594769"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DFB8BA02-D9E2-D364-C84D-89A31DB9F735}"/>
              </a:ext>
            </a:extLst>
          </p:cNvPr>
          <p:cNvSpPr txBox="1"/>
          <p:nvPr/>
        </p:nvSpPr>
        <p:spPr>
          <a:xfrm>
            <a:off x="2654896" y="6322966"/>
            <a:ext cx="6781857" cy="369332"/>
          </a:xfrm>
          <a:prstGeom prst="rect">
            <a:avLst/>
          </a:prstGeom>
          <a:solidFill>
            <a:schemeClr val="accent4">
              <a:lumMod val="20000"/>
              <a:lumOff val="80000"/>
            </a:schemeClr>
          </a:solidFill>
          <a:ln w="38100">
            <a:solidFill>
              <a:srgbClr val="002060"/>
            </a:solidFill>
          </a:ln>
        </p:spPr>
        <p:txBody>
          <a:bodyPr wrap="none" rtlCol="0">
            <a:spAutoFit/>
          </a:bodyPr>
          <a:lstStyle/>
          <a:p>
            <a:r>
              <a:rPr lang="en-US" b="1">
                <a:solidFill>
                  <a:schemeClr val="tx2"/>
                </a:solidFill>
              </a:rPr>
              <a:t>Link: </a:t>
            </a:r>
            <a:r>
              <a:rPr lang="en-US">
                <a:solidFill>
                  <a:schemeClr val="tx2"/>
                </a:solidFill>
                <a:hlinkClick r:id="rId6">
                  <a:extLst>
                    <a:ext uri="{A12FA001-AC4F-418D-AE19-62706E023703}">
                      <ahyp:hlinkClr xmlns:ahyp="http://schemas.microsoft.com/office/drawing/2018/hyperlinkcolor" val="tx"/>
                    </a:ext>
                  </a:extLst>
                </a:hlinkClick>
              </a:rPr>
              <a:t>Provider-Enrollment-Step-by-Step-Guide-Revised-7.2025.pdf</a:t>
            </a:r>
            <a:endParaRPr lang="en-US" b="1">
              <a:solidFill>
                <a:schemeClr val="tx2"/>
              </a:solidFill>
            </a:endParaRPr>
          </a:p>
        </p:txBody>
      </p:sp>
      <p:sp>
        <p:nvSpPr>
          <p:cNvPr id="39" name="TextBox 38">
            <a:extLst>
              <a:ext uri="{FF2B5EF4-FFF2-40B4-BE49-F238E27FC236}">
                <a16:creationId xmlns:a16="http://schemas.microsoft.com/office/drawing/2014/main" id="{EC8CCE6D-A63C-5F1D-9750-944E5F608E62}"/>
              </a:ext>
            </a:extLst>
          </p:cNvPr>
          <p:cNvSpPr txBox="1"/>
          <p:nvPr/>
        </p:nvSpPr>
        <p:spPr>
          <a:xfrm>
            <a:off x="4816960" y="1701780"/>
            <a:ext cx="2834673" cy="1200329"/>
          </a:xfrm>
          <a:prstGeom prst="rect">
            <a:avLst/>
          </a:prstGeom>
          <a:noFill/>
        </p:spPr>
        <p:txBody>
          <a:bodyPr wrap="square" rtlCol="0">
            <a:spAutoFit/>
          </a:bodyPr>
          <a:lstStyle/>
          <a:p>
            <a:r>
              <a:rPr lang="en-US" sz="2400" b="1">
                <a:solidFill>
                  <a:schemeClr val="bg1"/>
                </a:solidFill>
              </a:rPr>
              <a:t>Step 2: </a:t>
            </a:r>
          </a:p>
          <a:p>
            <a:r>
              <a:rPr lang="en-US" sz="2400" b="1">
                <a:solidFill>
                  <a:schemeClr val="bg1"/>
                </a:solidFill>
              </a:rPr>
              <a:t>New Provider Orientation &amp; Test</a:t>
            </a:r>
          </a:p>
        </p:txBody>
      </p:sp>
      <p:sp>
        <p:nvSpPr>
          <p:cNvPr id="40" name="TextBox 39">
            <a:extLst>
              <a:ext uri="{FF2B5EF4-FFF2-40B4-BE49-F238E27FC236}">
                <a16:creationId xmlns:a16="http://schemas.microsoft.com/office/drawing/2014/main" id="{04BBB556-FBC7-589E-783F-B961BB3B29B4}"/>
              </a:ext>
            </a:extLst>
          </p:cNvPr>
          <p:cNvSpPr txBox="1"/>
          <p:nvPr/>
        </p:nvSpPr>
        <p:spPr>
          <a:xfrm>
            <a:off x="855291" y="1741951"/>
            <a:ext cx="2853267" cy="1200329"/>
          </a:xfrm>
          <a:prstGeom prst="rect">
            <a:avLst/>
          </a:prstGeom>
          <a:noFill/>
        </p:spPr>
        <p:txBody>
          <a:bodyPr wrap="square" rtlCol="0">
            <a:spAutoFit/>
          </a:bodyPr>
          <a:lstStyle/>
          <a:p>
            <a:r>
              <a:rPr lang="en-US" sz="2400" b="1">
                <a:solidFill>
                  <a:schemeClr val="bg1"/>
                </a:solidFill>
              </a:rPr>
              <a:t>Step 1: </a:t>
            </a:r>
          </a:p>
          <a:p>
            <a:r>
              <a:rPr lang="en-US" sz="2400" b="1">
                <a:solidFill>
                  <a:schemeClr val="bg1"/>
                </a:solidFill>
              </a:rPr>
              <a:t>Pre-application Qualifications</a:t>
            </a:r>
          </a:p>
        </p:txBody>
      </p:sp>
      <p:sp>
        <p:nvSpPr>
          <p:cNvPr id="41" name="TextBox 40">
            <a:extLst>
              <a:ext uri="{FF2B5EF4-FFF2-40B4-BE49-F238E27FC236}">
                <a16:creationId xmlns:a16="http://schemas.microsoft.com/office/drawing/2014/main" id="{6964078D-9052-F720-30E9-05AD5F0D8958}"/>
              </a:ext>
            </a:extLst>
          </p:cNvPr>
          <p:cNvSpPr txBox="1"/>
          <p:nvPr/>
        </p:nvSpPr>
        <p:spPr>
          <a:xfrm>
            <a:off x="8856795" y="1747947"/>
            <a:ext cx="3339643" cy="1154162"/>
          </a:xfrm>
          <a:prstGeom prst="rect">
            <a:avLst/>
          </a:prstGeom>
          <a:noFill/>
        </p:spPr>
        <p:txBody>
          <a:bodyPr wrap="square" rtlCol="0">
            <a:spAutoFit/>
          </a:bodyPr>
          <a:lstStyle/>
          <a:p>
            <a:r>
              <a:rPr lang="en-US" sz="2300" b="1">
                <a:solidFill>
                  <a:schemeClr val="bg1"/>
                </a:solidFill>
              </a:rPr>
              <a:t>Step 3: </a:t>
            </a:r>
          </a:p>
          <a:p>
            <a:r>
              <a:rPr lang="en-US" sz="2300" b="1">
                <a:solidFill>
                  <a:schemeClr val="bg1"/>
                </a:solidFill>
              </a:rPr>
              <a:t>Administrative Code Part 208 Training</a:t>
            </a:r>
          </a:p>
        </p:txBody>
      </p:sp>
      <p:sp>
        <p:nvSpPr>
          <p:cNvPr id="42" name="TextBox 41">
            <a:extLst>
              <a:ext uri="{FF2B5EF4-FFF2-40B4-BE49-F238E27FC236}">
                <a16:creationId xmlns:a16="http://schemas.microsoft.com/office/drawing/2014/main" id="{71E7EED4-93E1-3058-AF6F-1551084A0855}"/>
              </a:ext>
            </a:extLst>
          </p:cNvPr>
          <p:cNvSpPr txBox="1"/>
          <p:nvPr/>
        </p:nvSpPr>
        <p:spPr>
          <a:xfrm>
            <a:off x="795616" y="4169411"/>
            <a:ext cx="2810595" cy="1461939"/>
          </a:xfrm>
          <a:prstGeom prst="rect">
            <a:avLst/>
          </a:prstGeom>
          <a:noFill/>
        </p:spPr>
        <p:txBody>
          <a:bodyPr wrap="square" rtlCol="0">
            <a:spAutoFit/>
          </a:bodyPr>
          <a:lstStyle/>
          <a:p>
            <a:r>
              <a:rPr lang="en-US" sz="2300" b="1">
                <a:solidFill>
                  <a:schemeClr val="bg1"/>
                </a:solidFill>
              </a:rPr>
              <a:t>Step 6: </a:t>
            </a:r>
          </a:p>
          <a:p>
            <a:r>
              <a:rPr lang="en-US" sz="2200" b="1">
                <a:solidFill>
                  <a:schemeClr val="bg1"/>
                </a:solidFill>
              </a:rPr>
              <a:t>Application to Fiscal Agent with Provider Enrollment</a:t>
            </a:r>
          </a:p>
        </p:txBody>
      </p:sp>
      <p:sp>
        <p:nvSpPr>
          <p:cNvPr id="43" name="TextBox 42">
            <a:extLst>
              <a:ext uri="{FF2B5EF4-FFF2-40B4-BE49-F238E27FC236}">
                <a16:creationId xmlns:a16="http://schemas.microsoft.com/office/drawing/2014/main" id="{2149F88F-6634-D027-8C1F-FE3212A469B3}"/>
              </a:ext>
            </a:extLst>
          </p:cNvPr>
          <p:cNvSpPr txBox="1"/>
          <p:nvPr/>
        </p:nvSpPr>
        <p:spPr>
          <a:xfrm>
            <a:off x="4876356" y="4269715"/>
            <a:ext cx="2890103" cy="1461939"/>
          </a:xfrm>
          <a:prstGeom prst="rect">
            <a:avLst/>
          </a:prstGeom>
          <a:noFill/>
        </p:spPr>
        <p:txBody>
          <a:bodyPr wrap="square" rtlCol="0">
            <a:spAutoFit/>
          </a:bodyPr>
          <a:lstStyle/>
          <a:p>
            <a:r>
              <a:rPr lang="en-US" sz="2300" b="1">
                <a:solidFill>
                  <a:schemeClr val="bg1"/>
                </a:solidFill>
              </a:rPr>
              <a:t>Step 5: </a:t>
            </a:r>
          </a:p>
          <a:p>
            <a:r>
              <a:rPr lang="en-US" sz="2200" b="1">
                <a:solidFill>
                  <a:schemeClr val="bg1"/>
                </a:solidFill>
              </a:rPr>
              <a:t>Submission of Supporting Documents to OLTSS</a:t>
            </a:r>
          </a:p>
        </p:txBody>
      </p:sp>
      <p:sp>
        <p:nvSpPr>
          <p:cNvPr id="44" name="TextBox 43">
            <a:extLst>
              <a:ext uri="{FF2B5EF4-FFF2-40B4-BE49-F238E27FC236}">
                <a16:creationId xmlns:a16="http://schemas.microsoft.com/office/drawing/2014/main" id="{3AC8ED04-6A08-18A0-F85F-ACA45D614E1E}"/>
              </a:ext>
            </a:extLst>
          </p:cNvPr>
          <p:cNvSpPr txBox="1"/>
          <p:nvPr/>
        </p:nvSpPr>
        <p:spPr>
          <a:xfrm>
            <a:off x="8852152" y="4295060"/>
            <a:ext cx="2858236" cy="1154162"/>
          </a:xfrm>
          <a:prstGeom prst="rect">
            <a:avLst/>
          </a:prstGeom>
          <a:noFill/>
        </p:spPr>
        <p:txBody>
          <a:bodyPr wrap="square" rtlCol="0">
            <a:spAutoFit/>
          </a:bodyPr>
          <a:lstStyle/>
          <a:p>
            <a:r>
              <a:rPr lang="en-US" sz="2300" b="1">
                <a:solidFill>
                  <a:schemeClr val="bg1"/>
                </a:solidFill>
              </a:rPr>
              <a:t>Step 4: </a:t>
            </a:r>
          </a:p>
          <a:p>
            <a:r>
              <a:rPr lang="en-US" sz="2300" b="1">
                <a:solidFill>
                  <a:schemeClr val="bg1"/>
                </a:solidFill>
              </a:rPr>
              <a:t>Submission of Proposal Packet</a:t>
            </a:r>
          </a:p>
        </p:txBody>
      </p:sp>
      <p:sp>
        <p:nvSpPr>
          <p:cNvPr id="13" name="Slide Number Placeholder 12">
            <a:extLst>
              <a:ext uri="{FF2B5EF4-FFF2-40B4-BE49-F238E27FC236}">
                <a16:creationId xmlns:a16="http://schemas.microsoft.com/office/drawing/2014/main" id="{BACDA0F4-016D-0BC9-D417-996CCA606B15}"/>
              </a:ext>
            </a:extLst>
          </p:cNvPr>
          <p:cNvSpPr>
            <a:spLocks noGrp="1"/>
          </p:cNvSpPr>
          <p:nvPr>
            <p:ph type="sldNum" sz="quarter" idx="12"/>
          </p:nvPr>
        </p:nvSpPr>
        <p:spPr/>
        <p:txBody>
          <a:bodyPr/>
          <a:lstStyle/>
          <a:p>
            <a:fld id="{3970EB7F-EE7F-4D27-B2C8-13BEAE83BC5E}" type="slidenum">
              <a:rPr lang="en-US" smtClean="0"/>
              <a:t>8</a:t>
            </a:fld>
            <a:endParaRPr lang="en-US"/>
          </a:p>
        </p:txBody>
      </p:sp>
      <p:pic>
        <p:nvPicPr>
          <p:cNvPr id="16" name="Recorded Sound">
            <a:hlinkClick r:id="" action="ppaction://media"/>
            <a:extLst>
              <a:ext uri="{FF2B5EF4-FFF2-40B4-BE49-F238E27FC236}">
                <a16:creationId xmlns:a16="http://schemas.microsoft.com/office/drawing/2014/main" id="{09945C9D-98BC-FDB6-685B-E376D47B637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07188" y="6304674"/>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29000">
        <p:push dir="u"/>
      </p:transition>
    </mc:Choice>
    <mc:Fallback xmlns="">
      <p:transition spd="slow" advTm="29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7857" fill="hold"/>
                                        <p:tgtEl>
                                          <p:spTgt spid="16"/>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32" presetClass="emph" presetSubtype="0" fill="hold" nodeType="withEffect">
                                  <p:stCondLst>
                                    <p:cond delay="0"/>
                                  </p:stCondLst>
                                  <p:childTnLst>
                                    <p:animRot by="120000">
                                      <p:cBhvr>
                                        <p:cTn id="10" dur="100" fill="hold">
                                          <p:stCondLst>
                                            <p:cond delay="0"/>
                                          </p:stCondLst>
                                        </p:cTn>
                                        <p:tgtEl>
                                          <p:spTgt spid="3">
                                            <p:txEl>
                                              <p:pRg st="0" end="0"/>
                                            </p:txEl>
                                          </p:spTgt>
                                        </p:tgtEl>
                                        <p:attrNameLst>
                                          <p:attrName>r</p:attrName>
                                        </p:attrNameLst>
                                      </p:cBhvr>
                                    </p:animRot>
                                    <p:animRot by="-240000">
                                      <p:cBhvr>
                                        <p:cTn id="11" dur="200" fill="hold">
                                          <p:stCondLst>
                                            <p:cond delay="200"/>
                                          </p:stCondLst>
                                        </p:cTn>
                                        <p:tgtEl>
                                          <p:spTgt spid="3">
                                            <p:txEl>
                                              <p:pRg st="0" end="0"/>
                                            </p:txEl>
                                          </p:spTgt>
                                        </p:tgtEl>
                                        <p:attrNameLst>
                                          <p:attrName>r</p:attrName>
                                        </p:attrNameLst>
                                      </p:cBhvr>
                                    </p:animRot>
                                    <p:animRot by="240000">
                                      <p:cBhvr>
                                        <p:cTn id="12" dur="200" fill="hold">
                                          <p:stCondLst>
                                            <p:cond delay="400"/>
                                          </p:stCondLst>
                                        </p:cTn>
                                        <p:tgtEl>
                                          <p:spTgt spid="3">
                                            <p:txEl>
                                              <p:pRg st="0" end="0"/>
                                            </p:txEl>
                                          </p:spTgt>
                                        </p:tgtEl>
                                        <p:attrNameLst>
                                          <p:attrName>r</p:attrName>
                                        </p:attrNameLst>
                                      </p:cBhvr>
                                    </p:animRot>
                                    <p:animRot by="-240000">
                                      <p:cBhvr>
                                        <p:cTn id="13" dur="200" fill="hold">
                                          <p:stCondLst>
                                            <p:cond delay="600"/>
                                          </p:stCondLst>
                                        </p:cTn>
                                        <p:tgtEl>
                                          <p:spTgt spid="3">
                                            <p:txEl>
                                              <p:pRg st="0" end="0"/>
                                            </p:txEl>
                                          </p:spTgt>
                                        </p:tgtEl>
                                        <p:attrNameLst>
                                          <p:attrName>r</p:attrName>
                                        </p:attrNameLst>
                                      </p:cBhvr>
                                    </p:animRot>
                                    <p:animRot by="120000">
                                      <p:cBhvr>
                                        <p:cTn id="14" dur="200" fill="hold">
                                          <p:stCondLst>
                                            <p:cond delay="800"/>
                                          </p:stCondLst>
                                        </p:cTn>
                                        <p:tgtEl>
                                          <p:spTgt spid="3">
                                            <p:txEl>
                                              <p:pRg st="0" end="0"/>
                                            </p:txEl>
                                          </p:spTgt>
                                        </p:tgtEl>
                                        <p:attrNameLst>
                                          <p:attrName>r</p:attrName>
                                        </p:attrNameLst>
                                      </p:cBhvr>
                                    </p:animRot>
                                  </p:childTnLst>
                                </p:cTn>
                              </p:par>
                              <p:par>
                                <p:cTn id="15" presetID="21" presetClass="entr" presetSubtype="1"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heel(1)">
                                      <p:cBhvr>
                                        <p:cTn id="1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6"/>
                </p:tgtEl>
              </p:cMediaNode>
            </p:audio>
          </p:childTnLst>
        </p:cTn>
      </p:par>
    </p:tnLst>
    <p:bldLst>
      <p:bldP spid="3" grpId="0" build="p"/>
      <p:bldP spid="3" grpI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7A9C11-40E5-8029-2858-9E0E1AA438A3}"/>
              </a:ext>
            </a:extLst>
          </p:cNvPr>
          <p:cNvSpPr>
            <a:spLocks noGrp="1"/>
          </p:cNvSpPr>
          <p:nvPr>
            <p:ph type="sldNum" sz="quarter" idx="12"/>
          </p:nvPr>
        </p:nvSpPr>
        <p:spPr/>
        <p:txBody>
          <a:bodyPr/>
          <a:lstStyle/>
          <a:p>
            <a:fld id="{E68F1C0E-076B-4C9D-A1F8-826B44A1103B}" type="slidenum">
              <a:rPr lang="en-US" smtClean="0"/>
              <a:t>9</a:t>
            </a:fld>
            <a:endParaRPr lang="en-US"/>
          </a:p>
        </p:txBody>
      </p:sp>
      <p:sp>
        <p:nvSpPr>
          <p:cNvPr id="3" name="Rectangle 2" descr="Teacher">
            <a:extLst>
              <a:ext uri="{FF2B5EF4-FFF2-40B4-BE49-F238E27FC236}">
                <a16:creationId xmlns:a16="http://schemas.microsoft.com/office/drawing/2014/main" id="{303F2DEB-E638-151D-A546-F7215D8EB2A7}"/>
              </a:ext>
            </a:extLst>
          </p:cNvPr>
          <p:cNvSpPr/>
          <p:nvPr/>
        </p:nvSpPr>
        <p:spPr>
          <a:xfrm>
            <a:off x="4251692" y="794468"/>
            <a:ext cx="2815037" cy="2964973"/>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grpSp>
        <p:nvGrpSpPr>
          <p:cNvPr id="4" name="Group 3">
            <a:extLst>
              <a:ext uri="{FF2B5EF4-FFF2-40B4-BE49-F238E27FC236}">
                <a16:creationId xmlns:a16="http://schemas.microsoft.com/office/drawing/2014/main" id="{7433BC22-85D5-A062-28EC-C369409EA2CB}"/>
              </a:ext>
            </a:extLst>
          </p:cNvPr>
          <p:cNvGrpSpPr/>
          <p:nvPr/>
        </p:nvGrpSpPr>
        <p:grpSpPr>
          <a:xfrm>
            <a:off x="1829601" y="3759441"/>
            <a:ext cx="8027470" cy="922476"/>
            <a:chOff x="3881721" y="3035210"/>
            <a:chExt cx="3496110" cy="317981"/>
          </a:xfrm>
        </p:grpSpPr>
        <p:sp>
          <p:nvSpPr>
            <p:cNvPr id="5" name="Rectangle 4">
              <a:extLst>
                <a:ext uri="{FF2B5EF4-FFF2-40B4-BE49-F238E27FC236}">
                  <a16:creationId xmlns:a16="http://schemas.microsoft.com/office/drawing/2014/main" id="{0C4EBDF0-E899-67D2-67AD-E286588F36FF}"/>
                </a:ext>
              </a:extLst>
            </p:cNvPr>
            <p:cNvSpPr/>
            <p:nvPr/>
          </p:nvSpPr>
          <p:spPr>
            <a:xfrm>
              <a:off x="3881721" y="3035210"/>
              <a:ext cx="3496110" cy="317981"/>
            </a:xfrm>
            <a:prstGeom prst="rect">
              <a:avLst/>
            </a:pr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TextBox 5">
              <a:extLst>
                <a:ext uri="{FF2B5EF4-FFF2-40B4-BE49-F238E27FC236}">
                  <a16:creationId xmlns:a16="http://schemas.microsoft.com/office/drawing/2014/main" id="{56C85775-573F-C5D0-B7F9-9C7F5A71C05B}"/>
                </a:ext>
              </a:extLst>
            </p:cNvPr>
            <p:cNvSpPr txBox="1"/>
            <p:nvPr/>
          </p:nvSpPr>
          <p:spPr>
            <a:xfrm>
              <a:off x="3881721" y="3035210"/>
              <a:ext cx="3496110" cy="31798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5400" b="1" kern="1200">
                  <a:solidFill>
                    <a:schemeClr val="bg1"/>
                  </a:solidFill>
                </a:rPr>
                <a:t>Training Topics</a:t>
              </a:r>
            </a:p>
          </p:txBody>
        </p:sp>
      </p:grpSp>
      <p:pic>
        <p:nvPicPr>
          <p:cNvPr id="8" name="Recorded Sound">
            <a:hlinkClick r:id="" action="ppaction://media"/>
            <a:extLst>
              <a:ext uri="{FF2B5EF4-FFF2-40B4-BE49-F238E27FC236}">
                <a16:creationId xmlns:a16="http://schemas.microsoft.com/office/drawing/2014/main" id="{26469959-A794-A639-99E8-596B97242C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2445" y="5765800"/>
            <a:ext cx="406400" cy="406400"/>
          </a:xfrm>
          <a:prstGeom prst="rect">
            <a:avLst/>
          </a:prstGeom>
        </p:spPr>
      </p:pic>
    </p:spTree>
    <p:extLst>
      <p:ext uri="{BB962C8B-B14F-4D97-AF65-F5344CB8AC3E}">
        <p14:creationId xmlns:p14="http://schemas.microsoft.com/office/powerpoint/2010/main" val="1488353668"/>
      </p:ext>
    </p:extLst>
  </p:cSld>
  <p:clrMapOvr>
    <a:masterClrMapping/>
  </p:clrMapOvr>
  <mc:AlternateContent xmlns:mc="http://schemas.openxmlformats.org/markup-compatibility/2006" xmlns:p14="http://schemas.microsoft.com/office/powerpoint/2010/main">
    <mc:Choice Requires="p14">
      <p:transition spd="slow" p14:dur="1500" advTm="16000">
        <p:push dir="u"/>
      </p:transition>
    </mc:Choice>
    <mc:Fallback xmlns="">
      <p:transition spd="slow" advTm="16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20" fill="hold"/>
                                        <p:tgtEl>
                                          <p:spTgt spid="8"/>
                                        </p:tgtEl>
                                      </p:cBhvr>
                                    </p:cmd>
                                  </p:childTnLst>
                                </p:cTn>
                              </p:par>
                              <p:par>
                                <p:cTn id="7" presetID="3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000" fill="hold"/>
                                        <p:tgtEl>
                                          <p:spTgt spid="3"/>
                                        </p:tgtEl>
                                        <p:attrNameLst>
                                          <p:attrName>ppt_w</p:attrName>
                                        </p:attrNameLst>
                                      </p:cBhvr>
                                      <p:tavLst>
                                        <p:tav tm="0">
                                          <p:val>
                                            <p:fltVal val="0"/>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anim calcmode="lin" valueType="num">
                                      <p:cBhvr>
                                        <p:cTn id="11" dur="1000" fill="hold"/>
                                        <p:tgtEl>
                                          <p:spTgt spid="3"/>
                                        </p:tgtEl>
                                        <p:attrNameLst>
                                          <p:attrName>style.rotation</p:attrName>
                                        </p:attrNameLst>
                                      </p:cBhvr>
                                      <p:tavLst>
                                        <p:tav tm="0">
                                          <p:val>
                                            <p:fltVal val="90"/>
                                          </p:val>
                                        </p:tav>
                                        <p:tav tm="100000">
                                          <p:val>
                                            <p:fltVal val="0"/>
                                          </p:val>
                                        </p:tav>
                                      </p:tavLst>
                                    </p:anim>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
</p:tagLst>
</file>

<file path=ppt/tags/tag10.xml><?xml version="1.0" encoding="utf-8"?>
<p:tagLst xmlns:a="http://schemas.openxmlformats.org/drawingml/2006/main" xmlns:r="http://schemas.openxmlformats.org/officeDocument/2006/relationships" xmlns:p="http://schemas.openxmlformats.org/presentationml/2006/main">
  <p:tag name="TIMING" val="|0.8"/>
</p:tagLst>
</file>

<file path=ppt/tags/tag11.xml><?xml version="1.0" encoding="utf-8"?>
<p:tagLst xmlns:a="http://schemas.openxmlformats.org/drawingml/2006/main" xmlns:r="http://schemas.openxmlformats.org/officeDocument/2006/relationships" xmlns:p="http://schemas.openxmlformats.org/presentationml/2006/main">
  <p:tag name="TIMING" val="|0.8"/>
</p:tagLst>
</file>

<file path=ppt/tags/tag12.xml><?xml version="1.0" encoding="utf-8"?>
<p:tagLst xmlns:a="http://schemas.openxmlformats.org/drawingml/2006/main" xmlns:r="http://schemas.openxmlformats.org/officeDocument/2006/relationships" xmlns:p="http://schemas.openxmlformats.org/presentationml/2006/main">
  <p:tag name="TIMING" val="|2.4"/>
</p:tagLst>
</file>

<file path=ppt/tags/tag13.xml><?xml version="1.0" encoding="utf-8"?>
<p:tagLst xmlns:a="http://schemas.openxmlformats.org/drawingml/2006/main" xmlns:r="http://schemas.openxmlformats.org/officeDocument/2006/relationships" xmlns:p="http://schemas.openxmlformats.org/presentationml/2006/main">
  <p:tag name="TIMING" val="|2.2"/>
</p:tagLst>
</file>

<file path=ppt/tags/tag14.xml><?xml version="1.0" encoding="utf-8"?>
<p:tagLst xmlns:a="http://schemas.openxmlformats.org/drawingml/2006/main" xmlns:r="http://schemas.openxmlformats.org/officeDocument/2006/relationships" xmlns:p="http://schemas.openxmlformats.org/presentationml/2006/main">
  <p:tag name="TIMING" val="|0.9"/>
</p:tagLst>
</file>

<file path=ppt/tags/tag15.xml><?xml version="1.0" encoding="utf-8"?>
<p:tagLst xmlns:a="http://schemas.openxmlformats.org/drawingml/2006/main" xmlns:r="http://schemas.openxmlformats.org/officeDocument/2006/relationships" xmlns:p="http://schemas.openxmlformats.org/presentationml/2006/main">
  <p:tag name="TIMING" val="|0.4"/>
</p:tagLst>
</file>

<file path=ppt/tags/tag16.xml><?xml version="1.0" encoding="utf-8"?>
<p:tagLst xmlns:a="http://schemas.openxmlformats.org/drawingml/2006/main" xmlns:r="http://schemas.openxmlformats.org/officeDocument/2006/relationships" xmlns:p="http://schemas.openxmlformats.org/presentationml/2006/main">
  <p:tag name="TIMING" val="|0.7"/>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0.6"/>
</p:tagLst>
</file>

<file path=ppt/tags/tag19.xml><?xml version="1.0" encoding="utf-8"?>
<p:tagLst xmlns:a="http://schemas.openxmlformats.org/drawingml/2006/main" xmlns:r="http://schemas.openxmlformats.org/officeDocument/2006/relationships" xmlns:p="http://schemas.openxmlformats.org/presentationml/2006/main">
  <p:tag name="TIMING" val="|1"/>
</p:tagLst>
</file>

<file path=ppt/tags/tag2.xml><?xml version="1.0" encoding="utf-8"?>
<p:tagLst xmlns:a="http://schemas.openxmlformats.org/drawingml/2006/main" xmlns:r="http://schemas.openxmlformats.org/officeDocument/2006/relationships" xmlns:p="http://schemas.openxmlformats.org/presentationml/2006/main">
  <p:tag name="TIMING" val="|1.1"/>
</p:tagLst>
</file>

<file path=ppt/tags/tag20.xml><?xml version="1.0" encoding="utf-8"?>
<p:tagLst xmlns:a="http://schemas.openxmlformats.org/drawingml/2006/main" xmlns:r="http://schemas.openxmlformats.org/officeDocument/2006/relationships" xmlns:p="http://schemas.openxmlformats.org/presentationml/2006/main">
  <p:tag name="TIMING" val="|1|3.4|1.2|1.1|1.5|1.7|1.5"/>
</p:tagLst>
</file>

<file path=ppt/tags/tag21.xml><?xml version="1.0" encoding="utf-8"?>
<p:tagLst xmlns:a="http://schemas.openxmlformats.org/drawingml/2006/main" xmlns:r="http://schemas.openxmlformats.org/officeDocument/2006/relationships" xmlns:p="http://schemas.openxmlformats.org/presentationml/2006/main">
  <p:tag name="TIMING" val="|0.7"/>
</p:tagLst>
</file>

<file path=ppt/tags/tag22.xml><?xml version="1.0" encoding="utf-8"?>
<p:tagLst xmlns:a="http://schemas.openxmlformats.org/drawingml/2006/main" xmlns:r="http://schemas.openxmlformats.org/officeDocument/2006/relationships" xmlns:p="http://schemas.openxmlformats.org/presentationml/2006/main">
  <p:tag name="TIMING" val="|0.7"/>
</p:tagLst>
</file>

<file path=ppt/tags/tag23.xml><?xml version="1.0" encoding="utf-8"?>
<p:tagLst xmlns:a="http://schemas.openxmlformats.org/drawingml/2006/main" xmlns:r="http://schemas.openxmlformats.org/officeDocument/2006/relationships" xmlns:p="http://schemas.openxmlformats.org/presentationml/2006/main">
  <p:tag name="TIMING" val="|0.8"/>
</p:tagLst>
</file>

<file path=ppt/tags/tag24.xml><?xml version="1.0" encoding="utf-8"?>
<p:tagLst xmlns:a="http://schemas.openxmlformats.org/drawingml/2006/main" xmlns:r="http://schemas.openxmlformats.org/officeDocument/2006/relationships" xmlns:p="http://schemas.openxmlformats.org/presentationml/2006/main">
  <p:tag name="TIMING" val="|0.7"/>
</p:tagLst>
</file>

<file path=ppt/tags/tag25.xml><?xml version="1.0" encoding="utf-8"?>
<p:tagLst xmlns:a="http://schemas.openxmlformats.org/drawingml/2006/main" xmlns:r="http://schemas.openxmlformats.org/officeDocument/2006/relationships" xmlns:p="http://schemas.openxmlformats.org/presentationml/2006/main">
  <p:tag name="TIMING" val="|0.5"/>
</p:tagLst>
</file>

<file path=ppt/tags/tag26.xml><?xml version="1.0" encoding="utf-8"?>
<p:tagLst xmlns:a="http://schemas.openxmlformats.org/drawingml/2006/main" xmlns:r="http://schemas.openxmlformats.org/officeDocument/2006/relationships" xmlns:p="http://schemas.openxmlformats.org/presentationml/2006/main">
  <p:tag name="TIMING" val="|0.6"/>
</p:tagLst>
</file>

<file path=ppt/tags/tag27.xml><?xml version="1.0" encoding="utf-8"?>
<p:tagLst xmlns:a="http://schemas.openxmlformats.org/drawingml/2006/main" xmlns:r="http://schemas.openxmlformats.org/officeDocument/2006/relationships" xmlns:p="http://schemas.openxmlformats.org/presentationml/2006/main">
  <p:tag name="TIMING" val="|0.8"/>
</p:tagLst>
</file>

<file path=ppt/tags/tag28.xml><?xml version="1.0" encoding="utf-8"?>
<p:tagLst xmlns:a="http://schemas.openxmlformats.org/drawingml/2006/main" xmlns:r="http://schemas.openxmlformats.org/officeDocument/2006/relationships" xmlns:p="http://schemas.openxmlformats.org/presentationml/2006/main">
  <p:tag name="TIMING" val="|1.2|1.4|1.8"/>
</p:tagLst>
</file>

<file path=ppt/tags/tag29.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5.4"/>
</p:tagLst>
</file>

<file path=ppt/tags/tag30.xml><?xml version="1.0" encoding="utf-8"?>
<p:tagLst xmlns:a="http://schemas.openxmlformats.org/drawingml/2006/main" xmlns:r="http://schemas.openxmlformats.org/officeDocument/2006/relationships" xmlns:p="http://schemas.openxmlformats.org/presentationml/2006/main">
  <p:tag name="TIMING" val="|0.8"/>
</p:tagLst>
</file>

<file path=ppt/tags/tag4.xml><?xml version="1.0" encoding="utf-8"?>
<p:tagLst xmlns:a="http://schemas.openxmlformats.org/drawingml/2006/main" xmlns:r="http://schemas.openxmlformats.org/officeDocument/2006/relationships" xmlns:p="http://schemas.openxmlformats.org/presentationml/2006/main">
  <p:tag name="TIMING" val="|1.1"/>
</p:tagLst>
</file>

<file path=ppt/tags/tag5.xml><?xml version="1.0" encoding="utf-8"?>
<p:tagLst xmlns:a="http://schemas.openxmlformats.org/drawingml/2006/main" xmlns:r="http://schemas.openxmlformats.org/officeDocument/2006/relationships" xmlns:p="http://schemas.openxmlformats.org/presentationml/2006/main">
  <p:tag name="TIMING" val="|6.7"/>
</p:tagLst>
</file>

<file path=ppt/tags/tag6.xml><?xml version="1.0" encoding="utf-8"?>
<p:tagLst xmlns:a="http://schemas.openxmlformats.org/drawingml/2006/main" xmlns:r="http://schemas.openxmlformats.org/officeDocument/2006/relationships" xmlns:p="http://schemas.openxmlformats.org/presentationml/2006/main">
  <p:tag name="TIMING" val="|2.7"/>
</p:tagLst>
</file>

<file path=ppt/tags/tag7.xml><?xml version="1.0" encoding="utf-8"?>
<p:tagLst xmlns:a="http://schemas.openxmlformats.org/drawingml/2006/main" xmlns:r="http://schemas.openxmlformats.org/officeDocument/2006/relationships" xmlns:p="http://schemas.openxmlformats.org/presentationml/2006/main">
  <p:tag name="TIMING" val="|2"/>
</p:tagLst>
</file>

<file path=ppt/tags/tag8.xml><?xml version="1.0" encoding="utf-8"?>
<p:tagLst xmlns:a="http://schemas.openxmlformats.org/drawingml/2006/main" xmlns:r="http://schemas.openxmlformats.org/officeDocument/2006/relationships" xmlns:p="http://schemas.openxmlformats.org/presentationml/2006/main">
  <p:tag name="TIMING" val="|0.5"/>
</p:tagLst>
</file>

<file path=ppt/tags/tag9.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a814497-2822-4e11-8931-23ef274facdb">
      <Terms xmlns="http://schemas.microsoft.com/office/infopath/2007/PartnerControls"/>
    </lcf76f155ced4ddcb4097134ff3c332f>
    <TaxCatchAll xmlns="57157488-5c96-4bde-8fa4-734a97d4126d" xsi:nil="true"/>
    <Sheila_x002d_FY2022 xmlns="4a814497-2822-4e11-8931-23ef274facdb" xsi:nil="true"/>
    <SharedWithUsers xmlns="57157488-5c96-4bde-8fa4-734a97d4126d">
      <UserInfo>
        <DisplayName>Kenosha R. Williams</DisplayName>
        <AccountId>29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0EF3BD66C4F924B9277737AAECD602B" ma:contentTypeVersion="16" ma:contentTypeDescription="Create a new document." ma:contentTypeScope="" ma:versionID="58d8e120162da17d092e2b3a1695ef73">
  <xsd:schema xmlns:xsd="http://www.w3.org/2001/XMLSchema" xmlns:xs="http://www.w3.org/2001/XMLSchema" xmlns:p="http://schemas.microsoft.com/office/2006/metadata/properties" xmlns:ns2="4a814497-2822-4e11-8931-23ef274facdb" xmlns:ns3="57157488-5c96-4bde-8fa4-734a97d4126d" targetNamespace="http://schemas.microsoft.com/office/2006/metadata/properties" ma:root="true" ma:fieldsID="af0a2afeaa9dc739a383f0e903ca22ee" ns2:_="" ns3:_="">
    <xsd:import namespace="4a814497-2822-4e11-8931-23ef274facdb"/>
    <xsd:import namespace="57157488-5c96-4bde-8fa4-734a97d4126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Sheila_x002d_FY2022"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814497-2822-4e11-8931-23ef274fac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34518c2-e3ea-4305-9d92-6699112c8d75"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Sheila_x002d_FY2022" ma:index="21" nillable="true" ma:displayName="Sheila-FY2022" ma:format="Dropdown" ma:internalName="Sheila_x002d_FY2022">
      <xsd:simpleType>
        <xsd:restriction base="dms:Text">
          <xsd:maxLength value="255"/>
        </xsd:restrictio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157488-5c96-4bde-8fa4-734a97d4126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f5c71a9-8030-4068-b031-f1acd9a9e358}" ma:internalName="TaxCatchAll" ma:showField="CatchAllData" ma:web="57157488-5c96-4bde-8fa4-734a97d4126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952B13-2EEB-4234-A7B0-1F1BA899170B}">
  <ds:schemaRefs>
    <ds:schemaRef ds:uri="http://schemas.microsoft.com/office/infopath/2007/PartnerControls"/>
    <ds:schemaRef ds:uri="http://www.w3.org/XML/1998/namespace"/>
    <ds:schemaRef ds:uri="http://schemas.openxmlformats.org/package/2006/metadata/core-properties"/>
    <ds:schemaRef ds:uri="http://purl.org/dc/elements/1.1/"/>
    <ds:schemaRef ds:uri="http://purl.org/dc/terms/"/>
    <ds:schemaRef ds:uri="http://purl.org/dc/dcmitype/"/>
    <ds:schemaRef ds:uri="http://schemas.microsoft.com/office/2006/documentManagement/types"/>
    <ds:schemaRef ds:uri="57157488-5c96-4bde-8fa4-734a97d4126d"/>
    <ds:schemaRef ds:uri="4a814497-2822-4e11-8931-23ef274facdb"/>
    <ds:schemaRef ds:uri="http://schemas.microsoft.com/office/2006/metadata/properties"/>
  </ds:schemaRefs>
</ds:datastoreItem>
</file>

<file path=customXml/itemProps2.xml><?xml version="1.0" encoding="utf-8"?>
<ds:datastoreItem xmlns:ds="http://schemas.openxmlformats.org/officeDocument/2006/customXml" ds:itemID="{46DCC742-4793-4260-9B29-7D117D760B3A}">
  <ds:schemaRefs>
    <ds:schemaRef ds:uri="http://schemas.microsoft.com/sharepoint/v3/contenttype/forms"/>
  </ds:schemaRefs>
</ds:datastoreItem>
</file>

<file path=customXml/itemProps3.xml><?xml version="1.0" encoding="utf-8"?>
<ds:datastoreItem xmlns:ds="http://schemas.openxmlformats.org/officeDocument/2006/customXml" ds:itemID="{9ED5127F-6CD4-4B56-B93E-12E475F41C38}">
  <ds:schemaRefs>
    <ds:schemaRef ds:uri="4a814497-2822-4e11-8931-23ef274facdb"/>
    <ds:schemaRef ds:uri="57157488-5c96-4bde-8fa4-734a97d4126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16126</Words>
  <Application>Microsoft Office PowerPoint</Application>
  <PresentationFormat>Widescreen</PresentationFormat>
  <Paragraphs>964</Paragraphs>
  <Slides>58</Slides>
  <Notes>58</Notes>
  <HiddenSlides>0</HiddenSlides>
  <MMClips>57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Aptos</vt:lpstr>
      <vt:lpstr>Aptos Display</vt:lpstr>
      <vt:lpstr>Arial</vt:lpstr>
      <vt:lpstr>Calibri</vt:lpstr>
      <vt:lpstr>Cambria</vt:lpstr>
      <vt:lpstr>Cardo</vt:lpstr>
      <vt:lpstr>Courier New</vt:lpstr>
      <vt:lpstr>Garet</vt:lpstr>
      <vt:lpstr>Times New Roman</vt:lpstr>
      <vt:lpstr>Wingdings</vt:lpstr>
      <vt:lpstr>Office Theme</vt:lpstr>
      <vt:lpstr>PowerPoint Presentation</vt:lpstr>
      <vt:lpstr>PowerPoint Presentation</vt:lpstr>
      <vt:lpstr>PowerPoint Presentation</vt:lpstr>
      <vt:lpstr>What is a Medicaid Waiver? </vt:lpstr>
      <vt:lpstr>What is the Elderly &amp; Disabled (E&amp;D) Waiver and who is eligible ? </vt:lpstr>
      <vt:lpstr>What services can I provide under Elderly &amp; Disabled (E&amp;D) Waiver? </vt:lpstr>
      <vt:lpstr>Frequently Used Acronyms</vt:lpstr>
      <vt:lpstr>What to expect with the application process?</vt:lpstr>
      <vt:lpstr>PowerPoint Presentation</vt:lpstr>
      <vt:lpstr>Requirements for all Medicaid Providers:</vt:lpstr>
      <vt:lpstr>PowerPoint Presentation</vt:lpstr>
      <vt:lpstr>Meeting Waiver Specific Criteria</vt:lpstr>
      <vt:lpstr>Requirements for all E&amp;D Waiver Providers</vt:lpstr>
      <vt:lpstr>Requirements for all E&amp;D Waiver Providers, cont.</vt:lpstr>
      <vt:lpstr>PowerPoint Presentation</vt:lpstr>
      <vt:lpstr>Requirements for all E&amp;D Waiver Providers, cont.</vt:lpstr>
      <vt:lpstr>A few tips for submitting your proposal</vt:lpstr>
      <vt:lpstr>Enrollment Attestation</vt:lpstr>
      <vt:lpstr>Obtaining a MS Medicaid Provider Number</vt:lpstr>
      <vt:lpstr>General Checklist of Required Documents</vt:lpstr>
      <vt:lpstr>PowerPoint Presentation</vt:lpstr>
      <vt:lpstr>PowerPoint Presentation</vt:lpstr>
      <vt:lpstr>Itemized Expense Report</vt:lpstr>
      <vt:lpstr>Annual Financial Summary</vt:lpstr>
      <vt:lpstr>Adult Day Care  Provider Requirements</vt:lpstr>
      <vt:lpstr>Adult Day Care Services</vt:lpstr>
      <vt:lpstr>ADC Other Required Documents </vt:lpstr>
      <vt:lpstr>Adult Day Care Facility Requirements</vt:lpstr>
      <vt:lpstr>PowerPoint Presentation</vt:lpstr>
      <vt:lpstr>ADC Staffing Requirements</vt:lpstr>
      <vt:lpstr>ADC Staffing Requirements</vt:lpstr>
      <vt:lpstr>ADC Staffing Requirements (continued)</vt:lpstr>
      <vt:lpstr>Adult Day Care: Common Proposal Denial Reasons</vt:lpstr>
      <vt:lpstr>Personal Care Service  &amp; In-Home Respite Provider Requirements</vt:lpstr>
      <vt:lpstr>Personal Care Services</vt:lpstr>
      <vt:lpstr>In-Home Respite Services</vt:lpstr>
      <vt:lpstr>PCS/IHR Other Required Attachments</vt:lpstr>
      <vt:lpstr>PCS/IHR: Office Requirements</vt:lpstr>
      <vt:lpstr>PowerPoint Presentation</vt:lpstr>
      <vt:lpstr>PCS/IHR: Organizational Chart</vt:lpstr>
      <vt:lpstr>PCS/IHR: Staffing Requirements</vt:lpstr>
      <vt:lpstr>PCS/IHR: Staffing Requirements  Director/Compliance Officer</vt:lpstr>
      <vt:lpstr>PCS/IHR: Staffing Requirements DCW Supervisor</vt:lpstr>
      <vt:lpstr>PCS/IHR: Staffing Requirements DCW Supervisor</vt:lpstr>
      <vt:lpstr>PCS/IHR: Staffing Requirements Direct Care Staff</vt:lpstr>
      <vt:lpstr>PCS/IHR: Common Proposal Denial Reasons</vt:lpstr>
      <vt:lpstr>PowerPoint Presentation</vt:lpstr>
      <vt:lpstr>Provider Monitoring &amp; Audits</vt:lpstr>
      <vt:lpstr>Freedom of Choice</vt:lpstr>
      <vt:lpstr>Elderly &amp; Disabled Waiver Reimbursement</vt:lpstr>
      <vt:lpstr>PowerPoint Presentation</vt:lpstr>
      <vt:lpstr>MS Electronic Visit Verification (EVV) </vt:lpstr>
      <vt:lpstr>PowerPoint Presentation</vt:lpstr>
      <vt:lpstr>PowerPoint Presentation</vt:lpstr>
      <vt:lpstr>Quality  Management</vt:lpstr>
      <vt:lpstr>Staying Informed</vt:lpstr>
      <vt:lpstr>PowerPoint Presentation</vt:lpstr>
      <vt:lpstr>Questions and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H. Barham</dc:creator>
  <cp:lastModifiedBy>Matt D. Westerfield</cp:lastModifiedBy>
  <cp:revision>2</cp:revision>
  <cp:lastPrinted>2016-04-14T12:39:07Z</cp:lastPrinted>
  <dcterms:created xsi:type="dcterms:W3CDTF">2014-01-13T15:21:19Z</dcterms:created>
  <dcterms:modified xsi:type="dcterms:W3CDTF">2026-05-11T15:05:45Z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0x010100A0EF3BD66C4F924B9277737AAECD602B</vt:lpwstr>
  </property>
  <property fmtid="{D5CDD505-2E9C-101B-9397-08002B2CF9AE}" pid="3" name="MediaServiceImageTags">
    <vt:lpwstr/>
  </property>
</Properties>
</file>