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31"/>
  </p:notesMasterIdLst>
  <p:sldIdLst>
    <p:sldId id="257" r:id="rId6"/>
    <p:sldId id="299" r:id="rId7"/>
    <p:sldId id="259" r:id="rId8"/>
    <p:sldId id="279" r:id="rId9"/>
    <p:sldId id="260" r:id="rId10"/>
    <p:sldId id="258" r:id="rId11"/>
    <p:sldId id="295" r:id="rId12"/>
    <p:sldId id="296" r:id="rId13"/>
    <p:sldId id="297" r:id="rId14"/>
    <p:sldId id="280" r:id="rId15"/>
    <p:sldId id="294" r:id="rId16"/>
    <p:sldId id="289" r:id="rId17"/>
    <p:sldId id="267" r:id="rId18"/>
    <p:sldId id="265" r:id="rId19"/>
    <p:sldId id="290" r:id="rId20"/>
    <p:sldId id="269" r:id="rId21"/>
    <p:sldId id="284" r:id="rId22"/>
    <p:sldId id="291" r:id="rId23"/>
    <p:sldId id="285" r:id="rId24"/>
    <p:sldId id="292" r:id="rId25"/>
    <p:sldId id="286" r:id="rId26"/>
    <p:sldId id="273" r:id="rId27"/>
    <p:sldId id="293" r:id="rId28"/>
    <p:sldId id="272" r:id="rId29"/>
    <p:sldId id="298" r:id="rId3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432346-FD3F-82F5-44A9-1116301F7F04}" name="Gail Townsend" initials="GT" userId="S::Paula.Townsend@medicaid.ms.gov::6affb6e4-db9b-475a-8a41-0b0b78cf3422" providerId="AD"/>
  <p188:author id="{D7F826CD-FD48-BC6C-6753-3F3E1F497D4B}" name="LaShunda O. Woods" initials="LOW" userId="S::Lashunda.Woods@medicaid.ms.gov::7e1479d4-681c-4b16-aace-8208988700e3" providerId="AD"/>
  <p188:author id="{8110C5FB-542A-73BD-E5EF-E96845EF047E}" name="Paulette Johnson" initials="PJ" userId="S::Paulette.Johnson@medicaid.ms.gov::2e1c6b2e-fb04-4316-b6aa-73613572792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87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2" autoAdjust="0"/>
    <p:restoredTop sz="94604" autoAdjust="0"/>
  </p:normalViewPr>
  <p:slideViewPr>
    <p:cSldViewPr>
      <p:cViewPr varScale="1">
        <p:scale>
          <a:sx n="106" d="100"/>
          <a:sy n="106" d="100"/>
        </p:scale>
        <p:origin x="176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8/10/relationships/authors" Targe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tableStyles" Target="tableStyles.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513D65A-542A-8168-6A78-00A3E4CD43D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5F12E15C-E86B-B516-FF70-8CA1752BBC05}"/>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4A980E9C-C01A-4280-8C6E-85D12ABA09B4}" type="datetimeFigureOut">
              <a:rPr lang="en-US"/>
              <a:pPr>
                <a:defRPr/>
              </a:pPr>
              <a:t>4/8/2025</a:t>
            </a:fld>
            <a:endParaRPr lang="en-US"/>
          </a:p>
        </p:txBody>
      </p:sp>
      <p:sp>
        <p:nvSpPr>
          <p:cNvPr id="4" name="Slide Image Placeholder 3">
            <a:extLst>
              <a:ext uri="{FF2B5EF4-FFF2-40B4-BE49-F238E27FC236}">
                <a16:creationId xmlns:a16="http://schemas.microsoft.com/office/drawing/2014/main" id="{EC48ECB8-D66B-D552-2EE8-48DB1BA0738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72BE187F-5993-6666-C9A3-0EA2F4BBB56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1539941-BA40-84F6-D6E8-DAE16C197B2B}"/>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B9CD2F6-5BDD-E1E6-C853-CB05F99E550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BF4FB373-D5B0-4C78-87FC-FEDD5A6AFF2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FA80E264-640C-D3BF-71EB-13BA075CAD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a:extLst>
              <a:ext uri="{FF2B5EF4-FFF2-40B4-BE49-F238E27FC236}">
                <a16:creationId xmlns:a16="http://schemas.microsoft.com/office/drawing/2014/main" id="{7EB5C3F5-F435-5413-3499-BD3C56E82B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z="1400" dirty="0"/>
              <a:t>CMS and the CMPRP have made a new application template available.   It also includes a budget , which the older application did not have. </a:t>
            </a:r>
          </a:p>
          <a:p>
            <a:endParaRPr lang="en-US" altLang="en-US" sz="1400" dirty="0"/>
          </a:p>
          <a:p>
            <a:r>
              <a:rPr lang="en-US" altLang="en-US" sz="1400" dirty="0"/>
              <a:t>Many of the times, request for additional information at the State and CMS level, is regarding budget items, so this is a great change. </a:t>
            </a:r>
          </a:p>
          <a:p>
            <a:endParaRPr lang="en-US" altLang="en-US" sz="1400" dirty="0"/>
          </a:p>
          <a:p>
            <a:r>
              <a:rPr lang="en-US" altLang="en-US" sz="1400" dirty="0"/>
              <a:t>We feel this is going to help applications to be processed faster at the State and CMS level. </a:t>
            </a:r>
          </a:p>
          <a:p>
            <a:endParaRPr lang="en-US" altLang="en-US" sz="1400" dirty="0"/>
          </a:p>
          <a:p>
            <a:r>
              <a:rPr lang="en-US" altLang="en-US" sz="1400" dirty="0"/>
              <a:t>Effective January 1, 2020, all grant applications are required to be on the new application with the new budget.  </a:t>
            </a:r>
          </a:p>
          <a:p>
            <a:endParaRPr lang="en-US" altLang="en-US" sz="1400" dirty="0"/>
          </a:p>
          <a:p>
            <a:r>
              <a:rPr lang="en-US" altLang="en-US" sz="1400" dirty="0"/>
              <a:t>There is an Application Resource Guide with helpful information. The new application, budget, and resource guide are posted to the Medicaid CMP webpage under Resources. </a:t>
            </a:r>
          </a:p>
        </p:txBody>
      </p:sp>
      <p:sp>
        <p:nvSpPr>
          <p:cNvPr id="11268" name="Slide Number Placeholder 3">
            <a:extLst>
              <a:ext uri="{FF2B5EF4-FFF2-40B4-BE49-F238E27FC236}">
                <a16:creationId xmlns:a16="http://schemas.microsoft.com/office/drawing/2014/main" id="{9253D775-E6EB-B34D-FB6F-AE350E9165B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1C576F-9B54-4565-9E69-D3C7828DB892}" type="slidenum">
              <a:rPr lang="en-US" altLang="en-US" smtClean="0">
                <a:latin typeface="Arial" panose="020B0604020202020204" pitchFamily="34" charset="0"/>
              </a:rPr>
              <a:pPr>
                <a:spcBef>
                  <a:spcPct val="0"/>
                </a:spcBef>
              </a:pPr>
              <a:t>12</a:t>
            </a:fld>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110C9B4D-6229-7C9A-C919-545B620B65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35883287-2DE4-2E9D-676B-0D2F9C3F409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3316" name="Slide Number Placeholder 3">
            <a:extLst>
              <a:ext uri="{FF2B5EF4-FFF2-40B4-BE49-F238E27FC236}">
                <a16:creationId xmlns:a16="http://schemas.microsoft.com/office/drawing/2014/main" id="{6FDCD1FF-C305-BCC5-80C7-8661A0A0D96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334813B-C26C-4D8B-A67A-CE482CF54D6E}" type="slidenum">
              <a:rPr lang="en-US" altLang="en-US" smtClean="0">
                <a:latin typeface="Arial" panose="020B0604020202020204" pitchFamily="34" charset="0"/>
              </a:rPr>
              <a:pPr>
                <a:spcBef>
                  <a:spcPct val="0"/>
                </a:spcBef>
              </a:pPr>
              <a:t>13</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BF4FB373-D5B0-4C78-87FC-FEDD5A6AFF26}" type="slidenum">
              <a:rPr lang="en-US" altLang="en-US" smtClean="0"/>
              <a:pPr>
                <a:defRPr/>
              </a:pPr>
              <a:t>17</a:t>
            </a:fld>
            <a:endParaRPr lang="en-US" altLang="en-US"/>
          </a:p>
        </p:txBody>
      </p:sp>
    </p:spTree>
    <p:extLst>
      <p:ext uri="{BB962C8B-B14F-4D97-AF65-F5344CB8AC3E}">
        <p14:creationId xmlns:p14="http://schemas.microsoft.com/office/powerpoint/2010/main" val="352381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BF4FB373-D5B0-4C78-87FC-FEDD5A6AFF26}" type="slidenum">
              <a:rPr lang="en-US" altLang="en-US" smtClean="0"/>
              <a:pPr>
                <a:defRPr/>
              </a:pPr>
              <a:t>24</a:t>
            </a:fld>
            <a:endParaRPr lang="en-US" altLang="en-US"/>
          </a:p>
        </p:txBody>
      </p:sp>
    </p:spTree>
    <p:extLst>
      <p:ext uri="{BB962C8B-B14F-4D97-AF65-F5344CB8AC3E}">
        <p14:creationId xmlns:p14="http://schemas.microsoft.com/office/powerpoint/2010/main" val="9751315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4E4CA6A-1063-38F6-9FD0-A531E0DBD1DF}"/>
              </a:ext>
            </a:extLst>
          </p:cNvPr>
          <p:cNvSpPr>
            <a:spLocks noGrp="1"/>
          </p:cNvSpPr>
          <p:nvPr>
            <p:ph type="dt" sz="half" idx="10"/>
          </p:nvPr>
        </p:nvSpPr>
        <p:spPr/>
        <p:txBody>
          <a:bodyPr/>
          <a:lstStyle>
            <a:lvl1pPr>
              <a:defRPr/>
            </a:lvl1pPr>
          </a:lstStyle>
          <a:p>
            <a:pPr>
              <a:defRPr/>
            </a:pPr>
            <a:fld id="{2045286A-B4A8-4FFE-856D-961A712FD221}" type="datetimeFigureOut">
              <a:rPr lang="en-US"/>
              <a:pPr>
                <a:defRPr/>
              </a:pPr>
              <a:t>4/8/2025</a:t>
            </a:fld>
            <a:endParaRPr lang="en-US"/>
          </a:p>
        </p:txBody>
      </p:sp>
      <p:sp>
        <p:nvSpPr>
          <p:cNvPr id="5" name="Footer Placeholder 4">
            <a:extLst>
              <a:ext uri="{FF2B5EF4-FFF2-40B4-BE49-F238E27FC236}">
                <a16:creationId xmlns:a16="http://schemas.microsoft.com/office/drawing/2014/main" id="{EB2E8E3E-F108-3531-6AEB-9CE74693FB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84EED7C-EB00-76B6-68A6-C97D36DB2D4F}"/>
              </a:ext>
            </a:extLst>
          </p:cNvPr>
          <p:cNvSpPr>
            <a:spLocks noGrp="1"/>
          </p:cNvSpPr>
          <p:nvPr>
            <p:ph type="sldNum" sz="quarter" idx="12"/>
          </p:nvPr>
        </p:nvSpPr>
        <p:spPr/>
        <p:txBody>
          <a:bodyPr/>
          <a:lstStyle>
            <a:lvl1pPr>
              <a:defRPr/>
            </a:lvl1pPr>
          </a:lstStyle>
          <a:p>
            <a:pPr>
              <a:defRPr/>
            </a:pPr>
            <a:fld id="{34C68032-DC2C-418C-AA48-971227D37D46}" type="slidenum">
              <a:rPr lang="en-US" altLang="en-US"/>
              <a:pPr>
                <a:defRPr/>
              </a:pPr>
              <a:t>‹#›</a:t>
            </a:fld>
            <a:endParaRPr lang="en-US" altLang="en-US"/>
          </a:p>
        </p:txBody>
      </p:sp>
    </p:spTree>
    <p:extLst>
      <p:ext uri="{BB962C8B-B14F-4D97-AF65-F5344CB8AC3E}">
        <p14:creationId xmlns:p14="http://schemas.microsoft.com/office/powerpoint/2010/main" val="3438571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3C1737-1CE7-73E9-72FA-F8DF4D8819C4}"/>
              </a:ext>
            </a:extLst>
          </p:cNvPr>
          <p:cNvSpPr>
            <a:spLocks noGrp="1"/>
          </p:cNvSpPr>
          <p:nvPr>
            <p:ph type="dt" sz="half" idx="10"/>
          </p:nvPr>
        </p:nvSpPr>
        <p:spPr/>
        <p:txBody>
          <a:bodyPr/>
          <a:lstStyle>
            <a:lvl1pPr>
              <a:defRPr/>
            </a:lvl1pPr>
          </a:lstStyle>
          <a:p>
            <a:pPr>
              <a:defRPr/>
            </a:pPr>
            <a:fld id="{E621E72F-7415-4617-A0A6-C753EF11EC18}" type="datetimeFigureOut">
              <a:rPr lang="en-US"/>
              <a:pPr>
                <a:defRPr/>
              </a:pPr>
              <a:t>4/8/2025</a:t>
            </a:fld>
            <a:endParaRPr lang="en-US"/>
          </a:p>
        </p:txBody>
      </p:sp>
      <p:sp>
        <p:nvSpPr>
          <p:cNvPr id="5" name="Footer Placeholder 4">
            <a:extLst>
              <a:ext uri="{FF2B5EF4-FFF2-40B4-BE49-F238E27FC236}">
                <a16:creationId xmlns:a16="http://schemas.microsoft.com/office/drawing/2014/main" id="{919F039B-AA80-2FC2-3766-DAAFB6CEF7B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DD5A2FF-82DD-785B-80B1-145E4822168E}"/>
              </a:ext>
            </a:extLst>
          </p:cNvPr>
          <p:cNvSpPr>
            <a:spLocks noGrp="1"/>
          </p:cNvSpPr>
          <p:nvPr>
            <p:ph type="sldNum" sz="quarter" idx="12"/>
          </p:nvPr>
        </p:nvSpPr>
        <p:spPr/>
        <p:txBody>
          <a:bodyPr/>
          <a:lstStyle>
            <a:lvl1pPr>
              <a:defRPr/>
            </a:lvl1pPr>
          </a:lstStyle>
          <a:p>
            <a:pPr>
              <a:defRPr/>
            </a:pPr>
            <a:fld id="{DE1FE0C9-98A8-4A5B-95F8-E3EFE9F6DD9B}" type="slidenum">
              <a:rPr lang="en-US" altLang="en-US"/>
              <a:pPr>
                <a:defRPr/>
              </a:pPr>
              <a:t>‹#›</a:t>
            </a:fld>
            <a:endParaRPr lang="en-US" altLang="en-US"/>
          </a:p>
        </p:txBody>
      </p:sp>
    </p:spTree>
    <p:extLst>
      <p:ext uri="{BB962C8B-B14F-4D97-AF65-F5344CB8AC3E}">
        <p14:creationId xmlns:p14="http://schemas.microsoft.com/office/powerpoint/2010/main" val="1115423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2C056A-E78A-9E89-3F29-F5F64FEB1A56}"/>
              </a:ext>
            </a:extLst>
          </p:cNvPr>
          <p:cNvSpPr>
            <a:spLocks noGrp="1"/>
          </p:cNvSpPr>
          <p:nvPr>
            <p:ph type="dt" sz="half" idx="10"/>
          </p:nvPr>
        </p:nvSpPr>
        <p:spPr/>
        <p:txBody>
          <a:bodyPr/>
          <a:lstStyle>
            <a:lvl1pPr>
              <a:defRPr/>
            </a:lvl1pPr>
          </a:lstStyle>
          <a:p>
            <a:pPr>
              <a:defRPr/>
            </a:pPr>
            <a:fld id="{956863D5-E7DB-4C62-ABCB-1E3C61209213}" type="datetimeFigureOut">
              <a:rPr lang="en-US"/>
              <a:pPr>
                <a:defRPr/>
              </a:pPr>
              <a:t>4/8/2025</a:t>
            </a:fld>
            <a:endParaRPr lang="en-US"/>
          </a:p>
        </p:txBody>
      </p:sp>
      <p:sp>
        <p:nvSpPr>
          <p:cNvPr id="5" name="Footer Placeholder 4">
            <a:extLst>
              <a:ext uri="{FF2B5EF4-FFF2-40B4-BE49-F238E27FC236}">
                <a16:creationId xmlns:a16="http://schemas.microsoft.com/office/drawing/2014/main" id="{A9C88EA2-FA2C-AF5E-39CB-A288E260AFC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8600BD9-D6D0-226F-7660-4EB75E92DCF3}"/>
              </a:ext>
            </a:extLst>
          </p:cNvPr>
          <p:cNvSpPr>
            <a:spLocks noGrp="1"/>
          </p:cNvSpPr>
          <p:nvPr>
            <p:ph type="sldNum" sz="quarter" idx="12"/>
          </p:nvPr>
        </p:nvSpPr>
        <p:spPr/>
        <p:txBody>
          <a:bodyPr/>
          <a:lstStyle>
            <a:lvl1pPr>
              <a:defRPr/>
            </a:lvl1pPr>
          </a:lstStyle>
          <a:p>
            <a:pPr>
              <a:defRPr/>
            </a:pPr>
            <a:fld id="{B9B617A0-6133-41D2-B356-893ACB3AD37D}" type="slidenum">
              <a:rPr lang="en-US" altLang="en-US"/>
              <a:pPr>
                <a:defRPr/>
              </a:pPr>
              <a:t>‹#›</a:t>
            </a:fld>
            <a:endParaRPr lang="en-US" altLang="en-US"/>
          </a:p>
        </p:txBody>
      </p:sp>
    </p:spTree>
    <p:extLst>
      <p:ext uri="{BB962C8B-B14F-4D97-AF65-F5344CB8AC3E}">
        <p14:creationId xmlns:p14="http://schemas.microsoft.com/office/powerpoint/2010/main" val="3279867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66833-75ED-DABD-C1EC-CCE551477B75}"/>
              </a:ext>
            </a:extLst>
          </p:cNvPr>
          <p:cNvSpPr>
            <a:spLocks noGrp="1"/>
          </p:cNvSpPr>
          <p:nvPr>
            <p:ph type="dt" sz="half" idx="10"/>
          </p:nvPr>
        </p:nvSpPr>
        <p:spPr/>
        <p:txBody>
          <a:bodyPr/>
          <a:lstStyle>
            <a:lvl1pPr>
              <a:defRPr/>
            </a:lvl1pPr>
          </a:lstStyle>
          <a:p>
            <a:pPr>
              <a:defRPr/>
            </a:pPr>
            <a:fld id="{FF9C13F2-739B-433A-BDFF-AE31A13CD13E}" type="datetimeFigureOut">
              <a:rPr lang="en-US"/>
              <a:pPr>
                <a:defRPr/>
              </a:pPr>
              <a:t>4/8/2025</a:t>
            </a:fld>
            <a:endParaRPr lang="en-US"/>
          </a:p>
        </p:txBody>
      </p:sp>
      <p:sp>
        <p:nvSpPr>
          <p:cNvPr id="5" name="Footer Placeholder 4">
            <a:extLst>
              <a:ext uri="{FF2B5EF4-FFF2-40B4-BE49-F238E27FC236}">
                <a16:creationId xmlns:a16="http://schemas.microsoft.com/office/drawing/2014/main" id="{413D3981-F27D-0D61-94B7-27D8BC0B5E5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DE4362D-E0B3-5DFC-3B25-FDE2A10C387E}"/>
              </a:ext>
            </a:extLst>
          </p:cNvPr>
          <p:cNvSpPr>
            <a:spLocks noGrp="1"/>
          </p:cNvSpPr>
          <p:nvPr>
            <p:ph type="sldNum" sz="quarter" idx="12"/>
          </p:nvPr>
        </p:nvSpPr>
        <p:spPr/>
        <p:txBody>
          <a:bodyPr/>
          <a:lstStyle>
            <a:lvl1pPr>
              <a:defRPr/>
            </a:lvl1pPr>
          </a:lstStyle>
          <a:p>
            <a:pPr>
              <a:defRPr/>
            </a:pPr>
            <a:fld id="{EA364554-9C38-4285-AADA-B6799624C715}" type="slidenum">
              <a:rPr lang="en-US" altLang="en-US"/>
              <a:pPr>
                <a:defRPr/>
              </a:pPr>
              <a:t>‹#›</a:t>
            </a:fld>
            <a:endParaRPr lang="en-US" altLang="en-US"/>
          </a:p>
        </p:txBody>
      </p:sp>
    </p:spTree>
    <p:extLst>
      <p:ext uri="{BB962C8B-B14F-4D97-AF65-F5344CB8AC3E}">
        <p14:creationId xmlns:p14="http://schemas.microsoft.com/office/powerpoint/2010/main" val="2707697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53B904-851D-776C-8B11-C73F7DB004E5}"/>
              </a:ext>
            </a:extLst>
          </p:cNvPr>
          <p:cNvSpPr>
            <a:spLocks noGrp="1"/>
          </p:cNvSpPr>
          <p:nvPr>
            <p:ph type="dt" sz="half" idx="10"/>
          </p:nvPr>
        </p:nvSpPr>
        <p:spPr/>
        <p:txBody>
          <a:bodyPr/>
          <a:lstStyle>
            <a:lvl1pPr>
              <a:defRPr/>
            </a:lvl1pPr>
          </a:lstStyle>
          <a:p>
            <a:pPr>
              <a:defRPr/>
            </a:pPr>
            <a:fld id="{45C6FE13-5DF6-47BE-BBA1-20374DDB68DA}" type="datetimeFigureOut">
              <a:rPr lang="en-US"/>
              <a:pPr>
                <a:defRPr/>
              </a:pPr>
              <a:t>4/8/2025</a:t>
            </a:fld>
            <a:endParaRPr lang="en-US"/>
          </a:p>
        </p:txBody>
      </p:sp>
      <p:sp>
        <p:nvSpPr>
          <p:cNvPr id="5" name="Footer Placeholder 4">
            <a:extLst>
              <a:ext uri="{FF2B5EF4-FFF2-40B4-BE49-F238E27FC236}">
                <a16:creationId xmlns:a16="http://schemas.microsoft.com/office/drawing/2014/main" id="{BAB5E003-56C3-1BC3-00CC-1D2255865D6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AD5E059-C145-0B6B-C4EA-7C5CDA0DAB19}"/>
              </a:ext>
            </a:extLst>
          </p:cNvPr>
          <p:cNvSpPr>
            <a:spLocks noGrp="1"/>
          </p:cNvSpPr>
          <p:nvPr>
            <p:ph type="sldNum" sz="quarter" idx="12"/>
          </p:nvPr>
        </p:nvSpPr>
        <p:spPr/>
        <p:txBody>
          <a:bodyPr/>
          <a:lstStyle>
            <a:lvl1pPr>
              <a:defRPr/>
            </a:lvl1pPr>
          </a:lstStyle>
          <a:p>
            <a:pPr>
              <a:defRPr/>
            </a:pPr>
            <a:fld id="{697619CB-802C-4918-883D-F7F6B50D9D35}" type="slidenum">
              <a:rPr lang="en-US" altLang="en-US"/>
              <a:pPr>
                <a:defRPr/>
              </a:pPr>
              <a:t>‹#›</a:t>
            </a:fld>
            <a:endParaRPr lang="en-US" altLang="en-US"/>
          </a:p>
        </p:txBody>
      </p:sp>
    </p:spTree>
    <p:extLst>
      <p:ext uri="{BB962C8B-B14F-4D97-AF65-F5344CB8AC3E}">
        <p14:creationId xmlns:p14="http://schemas.microsoft.com/office/powerpoint/2010/main" val="1267374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E028AB26-2B09-AD34-FB47-5B56CB21C022}"/>
              </a:ext>
            </a:extLst>
          </p:cNvPr>
          <p:cNvSpPr>
            <a:spLocks noGrp="1"/>
          </p:cNvSpPr>
          <p:nvPr>
            <p:ph type="dt" sz="half" idx="10"/>
          </p:nvPr>
        </p:nvSpPr>
        <p:spPr/>
        <p:txBody>
          <a:bodyPr/>
          <a:lstStyle>
            <a:lvl1pPr>
              <a:defRPr/>
            </a:lvl1pPr>
          </a:lstStyle>
          <a:p>
            <a:pPr>
              <a:defRPr/>
            </a:pPr>
            <a:fld id="{2B41B5B8-0295-423B-B1B1-1F89B628997D}" type="datetimeFigureOut">
              <a:rPr lang="en-US"/>
              <a:pPr>
                <a:defRPr/>
              </a:pPr>
              <a:t>4/8/2025</a:t>
            </a:fld>
            <a:endParaRPr lang="en-US"/>
          </a:p>
        </p:txBody>
      </p:sp>
      <p:sp>
        <p:nvSpPr>
          <p:cNvPr id="6" name="Footer Placeholder 4">
            <a:extLst>
              <a:ext uri="{FF2B5EF4-FFF2-40B4-BE49-F238E27FC236}">
                <a16:creationId xmlns:a16="http://schemas.microsoft.com/office/drawing/2014/main" id="{CD3185FE-27BA-04DC-CFB2-88248953ADCD}"/>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F20F0ED-1263-2077-C939-900EE1C059DF}"/>
              </a:ext>
            </a:extLst>
          </p:cNvPr>
          <p:cNvSpPr>
            <a:spLocks noGrp="1"/>
          </p:cNvSpPr>
          <p:nvPr>
            <p:ph type="sldNum" sz="quarter" idx="12"/>
          </p:nvPr>
        </p:nvSpPr>
        <p:spPr/>
        <p:txBody>
          <a:bodyPr/>
          <a:lstStyle>
            <a:lvl1pPr>
              <a:defRPr/>
            </a:lvl1pPr>
          </a:lstStyle>
          <a:p>
            <a:pPr>
              <a:defRPr/>
            </a:pPr>
            <a:fld id="{04D7CDE0-794C-43A1-8DA5-367BA77A114D}" type="slidenum">
              <a:rPr lang="en-US" altLang="en-US"/>
              <a:pPr>
                <a:defRPr/>
              </a:pPr>
              <a:t>‹#›</a:t>
            </a:fld>
            <a:endParaRPr lang="en-US" altLang="en-US"/>
          </a:p>
        </p:txBody>
      </p:sp>
    </p:spTree>
    <p:extLst>
      <p:ext uri="{BB962C8B-B14F-4D97-AF65-F5344CB8AC3E}">
        <p14:creationId xmlns:p14="http://schemas.microsoft.com/office/powerpoint/2010/main" val="687824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78C7F880-3892-E6C3-29CC-415C3A627DF7}"/>
              </a:ext>
            </a:extLst>
          </p:cNvPr>
          <p:cNvSpPr>
            <a:spLocks noGrp="1"/>
          </p:cNvSpPr>
          <p:nvPr>
            <p:ph type="dt" sz="half" idx="10"/>
          </p:nvPr>
        </p:nvSpPr>
        <p:spPr/>
        <p:txBody>
          <a:bodyPr/>
          <a:lstStyle>
            <a:lvl1pPr>
              <a:defRPr/>
            </a:lvl1pPr>
          </a:lstStyle>
          <a:p>
            <a:pPr>
              <a:defRPr/>
            </a:pPr>
            <a:fld id="{BAC753B3-45B4-4778-8705-A99E41296256}" type="datetimeFigureOut">
              <a:rPr lang="en-US"/>
              <a:pPr>
                <a:defRPr/>
              </a:pPr>
              <a:t>4/8/2025</a:t>
            </a:fld>
            <a:endParaRPr lang="en-US"/>
          </a:p>
        </p:txBody>
      </p:sp>
      <p:sp>
        <p:nvSpPr>
          <p:cNvPr id="8" name="Footer Placeholder 4">
            <a:extLst>
              <a:ext uri="{FF2B5EF4-FFF2-40B4-BE49-F238E27FC236}">
                <a16:creationId xmlns:a16="http://schemas.microsoft.com/office/drawing/2014/main" id="{46EED193-CB5E-8828-5BD5-A57024EDBF1D}"/>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198DC541-06F4-288F-8105-E5C54260DDB5}"/>
              </a:ext>
            </a:extLst>
          </p:cNvPr>
          <p:cNvSpPr>
            <a:spLocks noGrp="1"/>
          </p:cNvSpPr>
          <p:nvPr>
            <p:ph type="sldNum" sz="quarter" idx="12"/>
          </p:nvPr>
        </p:nvSpPr>
        <p:spPr/>
        <p:txBody>
          <a:bodyPr/>
          <a:lstStyle>
            <a:lvl1pPr>
              <a:defRPr/>
            </a:lvl1pPr>
          </a:lstStyle>
          <a:p>
            <a:pPr>
              <a:defRPr/>
            </a:pPr>
            <a:fld id="{2B00BC78-3FE9-401B-82DD-3CDB5F732204}" type="slidenum">
              <a:rPr lang="en-US" altLang="en-US"/>
              <a:pPr>
                <a:defRPr/>
              </a:pPr>
              <a:t>‹#›</a:t>
            </a:fld>
            <a:endParaRPr lang="en-US" altLang="en-US"/>
          </a:p>
        </p:txBody>
      </p:sp>
    </p:spTree>
    <p:extLst>
      <p:ext uri="{BB962C8B-B14F-4D97-AF65-F5344CB8AC3E}">
        <p14:creationId xmlns:p14="http://schemas.microsoft.com/office/powerpoint/2010/main" val="3223365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6F04B307-8439-6269-140E-9B9D8E552F99}"/>
              </a:ext>
            </a:extLst>
          </p:cNvPr>
          <p:cNvSpPr>
            <a:spLocks noGrp="1"/>
          </p:cNvSpPr>
          <p:nvPr>
            <p:ph type="dt" sz="half" idx="10"/>
          </p:nvPr>
        </p:nvSpPr>
        <p:spPr/>
        <p:txBody>
          <a:bodyPr/>
          <a:lstStyle>
            <a:lvl1pPr>
              <a:defRPr/>
            </a:lvl1pPr>
          </a:lstStyle>
          <a:p>
            <a:pPr>
              <a:defRPr/>
            </a:pPr>
            <a:fld id="{519217CA-256F-441E-9DDE-F177AA7AFAD1}" type="datetimeFigureOut">
              <a:rPr lang="en-US"/>
              <a:pPr>
                <a:defRPr/>
              </a:pPr>
              <a:t>4/8/2025</a:t>
            </a:fld>
            <a:endParaRPr lang="en-US"/>
          </a:p>
        </p:txBody>
      </p:sp>
      <p:sp>
        <p:nvSpPr>
          <p:cNvPr id="4" name="Footer Placeholder 4">
            <a:extLst>
              <a:ext uri="{FF2B5EF4-FFF2-40B4-BE49-F238E27FC236}">
                <a16:creationId xmlns:a16="http://schemas.microsoft.com/office/drawing/2014/main" id="{69515D0E-BF03-5CAD-F419-1141735A397A}"/>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021655F0-E504-4AD5-E7FD-E91AFD37F8EC}"/>
              </a:ext>
            </a:extLst>
          </p:cNvPr>
          <p:cNvSpPr>
            <a:spLocks noGrp="1"/>
          </p:cNvSpPr>
          <p:nvPr>
            <p:ph type="sldNum" sz="quarter" idx="12"/>
          </p:nvPr>
        </p:nvSpPr>
        <p:spPr/>
        <p:txBody>
          <a:bodyPr/>
          <a:lstStyle>
            <a:lvl1pPr>
              <a:defRPr/>
            </a:lvl1pPr>
          </a:lstStyle>
          <a:p>
            <a:pPr>
              <a:defRPr/>
            </a:pPr>
            <a:fld id="{F11392F1-95DB-4861-BB7A-942A59165A05}" type="slidenum">
              <a:rPr lang="en-US" altLang="en-US"/>
              <a:pPr>
                <a:defRPr/>
              </a:pPr>
              <a:t>‹#›</a:t>
            </a:fld>
            <a:endParaRPr lang="en-US" altLang="en-US"/>
          </a:p>
        </p:txBody>
      </p:sp>
    </p:spTree>
    <p:extLst>
      <p:ext uri="{BB962C8B-B14F-4D97-AF65-F5344CB8AC3E}">
        <p14:creationId xmlns:p14="http://schemas.microsoft.com/office/powerpoint/2010/main" val="2406442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EBE36FA3-972B-537E-4596-C451967D5DFE}"/>
              </a:ext>
            </a:extLst>
          </p:cNvPr>
          <p:cNvSpPr>
            <a:spLocks noGrp="1"/>
          </p:cNvSpPr>
          <p:nvPr>
            <p:ph type="dt" sz="half" idx="10"/>
          </p:nvPr>
        </p:nvSpPr>
        <p:spPr/>
        <p:txBody>
          <a:bodyPr/>
          <a:lstStyle>
            <a:lvl1pPr>
              <a:defRPr/>
            </a:lvl1pPr>
          </a:lstStyle>
          <a:p>
            <a:pPr>
              <a:defRPr/>
            </a:pPr>
            <a:fld id="{59F6B061-4E75-4F99-B8F1-2F78D2504C07}" type="datetimeFigureOut">
              <a:rPr lang="en-US"/>
              <a:pPr>
                <a:defRPr/>
              </a:pPr>
              <a:t>4/8/2025</a:t>
            </a:fld>
            <a:endParaRPr lang="en-US"/>
          </a:p>
        </p:txBody>
      </p:sp>
      <p:sp>
        <p:nvSpPr>
          <p:cNvPr id="3" name="Footer Placeholder 4">
            <a:extLst>
              <a:ext uri="{FF2B5EF4-FFF2-40B4-BE49-F238E27FC236}">
                <a16:creationId xmlns:a16="http://schemas.microsoft.com/office/drawing/2014/main" id="{EF924719-4038-A746-E259-BC4AFC2D5E4C}"/>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B7BA8C50-D62F-F7CC-F2A4-52889FECC268}"/>
              </a:ext>
            </a:extLst>
          </p:cNvPr>
          <p:cNvSpPr>
            <a:spLocks noGrp="1"/>
          </p:cNvSpPr>
          <p:nvPr>
            <p:ph type="sldNum" sz="quarter" idx="12"/>
          </p:nvPr>
        </p:nvSpPr>
        <p:spPr/>
        <p:txBody>
          <a:bodyPr/>
          <a:lstStyle>
            <a:lvl1pPr>
              <a:defRPr/>
            </a:lvl1pPr>
          </a:lstStyle>
          <a:p>
            <a:pPr>
              <a:defRPr/>
            </a:pPr>
            <a:fld id="{9AF08794-E9E0-43EE-8E06-7808D980C959}" type="slidenum">
              <a:rPr lang="en-US" altLang="en-US"/>
              <a:pPr>
                <a:defRPr/>
              </a:pPr>
              <a:t>‹#›</a:t>
            </a:fld>
            <a:endParaRPr lang="en-US" altLang="en-US"/>
          </a:p>
        </p:txBody>
      </p:sp>
    </p:spTree>
    <p:extLst>
      <p:ext uri="{BB962C8B-B14F-4D97-AF65-F5344CB8AC3E}">
        <p14:creationId xmlns:p14="http://schemas.microsoft.com/office/powerpoint/2010/main" val="2735561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12E57EC-6DCC-250F-263E-850404CFF07B}"/>
              </a:ext>
            </a:extLst>
          </p:cNvPr>
          <p:cNvSpPr>
            <a:spLocks noGrp="1"/>
          </p:cNvSpPr>
          <p:nvPr>
            <p:ph type="dt" sz="half" idx="10"/>
          </p:nvPr>
        </p:nvSpPr>
        <p:spPr/>
        <p:txBody>
          <a:bodyPr/>
          <a:lstStyle>
            <a:lvl1pPr>
              <a:defRPr/>
            </a:lvl1pPr>
          </a:lstStyle>
          <a:p>
            <a:pPr>
              <a:defRPr/>
            </a:pPr>
            <a:fld id="{D575BBBD-B1F5-4013-874C-EBF5494B75E3}" type="datetimeFigureOut">
              <a:rPr lang="en-US"/>
              <a:pPr>
                <a:defRPr/>
              </a:pPr>
              <a:t>4/8/2025</a:t>
            </a:fld>
            <a:endParaRPr lang="en-US"/>
          </a:p>
        </p:txBody>
      </p:sp>
      <p:sp>
        <p:nvSpPr>
          <p:cNvPr id="6" name="Footer Placeholder 4">
            <a:extLst>
              <a:ext uri="{FF2B5EF4-FFF2-40B4-BE49-F238E27FC236}">
                <a16:creationId xmlns:a16="http://schemas.microsoft.com/office/drawing/2014/main" id="{AA801C80-2B85-449F-6FB5-F8A01D041E0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0EE8223-A3E6-16BC-BF83-8641AF0C44A3}"/>
              </a:ext>
            </a:extLst>
          </p:cNvPr>
          <p:cNvSpPr>
            <a:spLocks noGrp="1"/>
          </p:cNvSpPr>
          <p:nvPr>
            <p:ph type="sldNum" sz="quarter" idx="12"/>
          </p:nvPr>
        </p:nvSpPr>
        <p:spPr/>
        <p:txBody>
          <a:bodyPr/>
          <a:lstStyle>
            <a:lvl1pPr>
              <a:defRPr/>
            </a:lvl1pPr>
          </a:lstStyle>
          <a:p>
            <a:pPr>
              <a:defRPr/>
            </a:pPr>
            <a:fld id="{EB79DFBC-140E-4251-AD42-8944DFC26D82}" type="slidenum">
              <a:rPr lang="en-US" altLang="en-US"/>
              <a:pPr>
                <a:defRPr/>
              </a:pPr>
              <a:t>‹#›</a:t>
            </a:fld>
            <a:endParaRPr lang="en-US" altLang="en-US"/>
          </a:p>
        </p:txBody>
      </p:sp>
    </p:spTree>
    <p:extLst>
      <p:ext uri="{BB962C8B-B14F-4D97-AF65-F5344CB8AC3E}">
        <p14:creationId xmlns:p14="http://schemas.microsoft.com/office/powerpoint/2010/main" val="2363335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EA7644A-8D37-6784-4BD5-51847EF86228}"/>
              </a:ext>
            </a:extLst>
          </p:cNvPr>
          <p:cNvSpPr>
            <a:spLocks noGrp="1"/>
          </p:cNvSpPr>
          <p:nvPr>
            <p:ph type="dt" sz="half" idx="10"/>
          </p:nvPr>
        </p:nvSpPr>
        <p:spPr/>
        <p:txBody>
          <a:bodyPr/>
          <a:lstStyle>
            <a:lvl1pPr>
              <a:defRPr/>
            </a:lvl1pPr>
          </a:lstStyle>
          <a:p>
            <a:pPr>
              <a:defRPr/>
            </a:pPr>
            <a:fld id="{26ED0A97-5190-4375-BD78-223340F330CE}" type="datetimeFigureOut">
              <a:rPr lang="en-US"/>
              <a:pPr>
                <a:defRPr/>
              </a:pPr>
              <a:t>4/8/2025</a:t>
            </a:fld>
            <a:endParaRPr lang="en-US"/>
          </a:p>
        </p:txBody>
      </p:sp>
      <p:sp>
        <p:nvSpPr>
          <p:cNvPr id="6" name="Footer Placeholder 4">
            <a:extLst>
              <a:ext uri="{FF2B5EF4-FFF2-40B4-BE49-F238E27FC236}">
                <a16:creationId xmlns:a16="http://schemas.microsoft.com/office/drawing/2014/main" id="{9618FC48-66FE-DC83-2CFD-4B667D71E85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A5B4B5B-7F85-5B26-0826-C449467C031B}"/>
              </a:ext>
            </a:extLst>
          </p:cNvPr>
          <p:cNvSpPr>
            <a:spLocks noGrp="1"/>
          </p:cNvSpPr>
          <p:nvPr>
            <p:ph type="sldNum" sz="quarter" idx="12"/>
          </p:nvPr>
        </p:nvSpPr>
        <p:spPr/>
        <p:txBody>
          <a:bodyPr/>
          <a:lstStyle>
            <a:lvl1pPr>
              <a:defRPr/>
            </a:lvl1pPr>
          </a:lstStyle>
          <a:p>
            <a:pPr>
              <a:defRPr/>
            </a:pPr>
            <a:fld id="{242C6519-F3F8-4390-B64B-B8AB835D7385}" type="slidenum">
              <a:rPr lang="en-US" altLang="en-US"/>
              <a:pPr>
                <a:defRPr/>
              </a:pPr>
              <a:t>‹#›</a:t>
            </a:fld>
            <a:endParaRPr lang="en-US" altLang="en-US"/>
          </a:p>
        </p:txBody>
      </p:sp>
    </p:spTree>
    <p:extLst>
      <p:ext uri="{BB962C8B-B14F-4D97-AF65-F5344CB8AC3E}">
        <p14:creationId xmlns:p14="http://schemas.microsoft.com/office/powerpoint/2010/main" val="3199168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10253F"/>
            </a:gs>
            <a:gs pos="14999">
              <a:srgbClr val="558ED5"/>
            </a:gs>
            <a:gs pos="50000">
              <a:srgbClr val="C2D1ED"/>
            </a:gs>
            <a:gs pos="100000">
              <a:srgbClr val="E1E8F5"/>
            </a:gs>
          </a:gsLst>
          <a:lin ang="8100000" scaled="1"/>
        </a:gra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C00222FF-BF37-AAF5-FC0B-A8C912BE341E}"/>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FA4CDBD2-18F6-3F8E-2F9B-F38E2F1666F0}"/>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E6CE52C-DF2F-BBDE-9B3F-760ADD7840CC}"/>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99DEFE79-6174-41C5-9A8F-4D5D18D8EEC2}" type="datetimeFigureOut">
              <a:rPr lang="en-US"/>
              <a:pPr>
                <a:defRPr/>
              </a:pPr>
              <a:t>4/8/2025</a:t>
            </a:fld>
            <a:endParaRPr lang="en-US"/>
          </a:p>
        </p:txBody>
      </p:sp>
      <p:sp>
        <p:nvSpPr>
          <p:cNvPr id="5" name="Footer Placeholder 4">
            <a:extLst>
              <a:ext uri="{FF2B5EF4-FFF2-40B4-BE49-F238E27FC236}">
                <a16:creationId xmlns:a16="http://schemas.microsoft.com/office/drawing/2014/main" id="{9CBE1733-0674-FC19-AA3C-0A73B7002BE4}"/>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B6A7341D-3B23-45EA-5114-35616579ACA3}"/>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DA62153E-7940-46ED-AFE4-D4B5BED45450}" type="slidenum">
              <a:rPr lang="en-US" altLang="en-US"/>
              <a:pPr>
                <a:defRPr/>
              </a:pPr>
              <a:t>‹#›</a:t>
            </a:fld>
            <a:endParaRPr lang="en-US" altLang="en-US"/>
          </a:p>
        </p:txBody>
      </p:sp>
      <p:grpSp>
        <p:nvGrpSpPr>
          <p:cNvPr id="1031" name="Group 6">
            <a:extLst>
              <a:ext uri="{FF2B5EF4-FFF2-40B4-BE49-F238E27FC236}">
                <a16:creationId xmlns:a16="http://schemas.microsoft.com/office/drawing/2014/main" id="{B37133B5-2124-AFE8-7268-8A47E2D67AD8}"/>
              </a:ext>
            </a:extLst>
          </p:cNvPr>
          <p:cNvGrpSpPr>
            <a:grpSpLocks/>
          </p:cNvGrpSpPr>
          <p:nvPr userDrawn="1"/>
        </p:nvGrpSpPr>
        <p:grpSpPr bwMode="auto">
          <a:xfrm>
            <a:off x="381000" y="5715000"/>
            <a:ext cx="8458200" cy="762000"/>
            <a:chOff x="381000" y="5791200"/>
            <a:chExt cx="8458200" cy="761998"/>
          </a:xfrm>
        </p:grpSpPr>
        <p:pic>
          <p:nvPicPr>
            <p:cNvPr id="1032" name="Picture 4" descr="Mississippi Division of Medicaid">
              <a:extLst>
                <a:ext uri="{FF2B5EF4-FFF2-40B4-BE49-F238E27FC236}">
                  <a16:creationId xmlns:a16="http://schemas.microsoft.com/office/drawing/2014/main" id="{CA152238-1598-7BC5-1A9F-D54B4EEF28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81000" y="5943600"/>
              <a:ext cx="1914525"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033" name="Group 7">
              <a:extLst>
                <a:ext uri="{FF2B5EF4-FFF2-40B4-BE49-F238E27FC236}">
                  <a16:creationId xmlns:a16="http://schemas.microsoft.com/office/drawing/2014/main" id="{BCEFAF86-D1F0-9298-97A4-BCA9E85DE151}"/>
                </a:ext>
              </a:extLst>
            </p:cNvPr>
            <p:cNvGrpSpPr>
              <a:grpSpLocks/>
            </p:cNvGrpSpPr>
            <p:nvPr/>
          </p:nvGrpSpPr>
          <p:grpSpPr bwMode="auto">
            <a:xfrm>
              <a:off x="6324600" y="5791200"/>
              <a:ext cx="2514600" cy="761998"/>
              <a:chOff x="5334000" y="4572000"/>
              <a:chExt cx="2468880" cy="769372"/>
            </a:xfrm>
          </p:grpSpPr>
          <p:pic>
            <p:nvPicPr>
              <p:cNvPr id="10" name="Picture 1" descr="MSDH letterhead logo">
                <a:extLst>
                  <a:ext uri="{FF2B5EF4-FFF2-40B4-BE49-F238E27FC236}">
                    <a16:creationId xmlns:a16="http://schemas.microsoft.com/office/drawing/2014/main" id="{B653CF77-297E-2706-FD28-24EEB7017B6F}"/>
                  </a:ext>
                </a:extLst>
              </p:cNvPr>
              <p:cNvPicPr>
                <a:picLocks noChangeAspect="1" noChangeArrowheads="1"/>
              </p:cNvPicPr>
              <p:nvPr/>
            </p:nvPicPr>
            <p:blipFill>
              <a:blip r:embed="rId14" cstate="print">
                <a:clrChange>
                  <a:clrFrom>
                    <a:srgbClr val="FFFFFF"/>
                  </a:clrFrom>
                  <a:clrTo>
                    <a:srgbClr val="FFFFFF">
                      <a:alpha val="0"/>
                    </a:srgbClr>
                  </a:clrTo>
                </a:clrChange>
                <a:duotone>
                  <a:prstClr val="black"/>
                  <a:schemeClr val="tx1">
                    <a:tint val="45000"/>
                    <a:satMod val="400000"/>
                  </a:schemeClr>
                </a:duotone>
              </a:blip>
              <a:srcRect l="32558" r="39535" b="23298"/>
              <a:stretch>
                <a:fillRect/>
              </a:stretch>
            </p:blipFill>
            <p:spPr bwMode="auto">
              <a:xfrm>
                <a:off x="7315200" y="4572000"/>
                <a:ext cx="487680" cy="609600"/>
              </a:xfrm>
              <a:prstGeom prst="rect">
                <a:avLst/>
              </a:prstGeom>
              <a:noFill/>
              <a:ln w="9525">
                <a:noFill/>
                <a:miter lim="800000"/>
                <a:headEnd/>
                <a:tailEnd/>
              </a:ln>
            </p:spPr>
          </p:pic>
          <p:pic>
            <p:nvPicPr>
              <p:cNvPr id="11" name="Picture 1" descr="MSDH letterhead logo">
                <a:extLst>
                  <a:ext uri="{FF2B5EF4-FFF2-40B4-BE49-F238E27FC236}">
                    <a16:creationId xmlns:a16="http://schemas.microsoft.com/office/drawing/2014/main" id="{4A7D31BE-4B85-902B-6C62-16B52113B163}"/>
                  </a:ext>
                </a:extLst>
              </p:cNvPr>
              <p:cNvPicPr>
                <a:picLocks noChangeAspect="1" noChangeArrowheads="1"/>
              </p:cNvPicPr>
              <p:nvPr/>
            </p:nvPicPr>
            <p:blipFill>
              <a:blip r:embed="rId15" cstate="print">
                <a:clrChange>
                  <a:clrFrom>
                    <a:srgbClr val="FFFFFF"/>
                  </a:clrFrom>
                  <a:clrTo>
                    <a:srgbClr val="FFFFFF">
                      <a:alpha val="0"/>
                    </a:srgbClr>
                  </a:clrTo>
                </a:clrChange>
                <a:duotone>
                  <a:prstClr val="black"/>
                  <a:schemeClr val="tx1">
                    <a:tint val="45000"/>
                    <a:satMod val="400000"/>
                  </a:schemeClr>
                </a:duotone>
              </a:blip>
              <a:srcRect t="76702" b="2020"/>
              <a:stretch>
                <a:fillRect/>
              </a:stretch>
            </p:blipFill>
            <p:spPr bwMode="auto">
              <a:xfrm>
                <a:off x="5334000" y="5105398"/>
                <a:ext cx="2438400" cy="235974"/>
              </a:xfrm>
              <a:prstGeom prst="rect">
                <a:avLst/>
              </a:prstGeom>
              <a:noFill/>
              <a:ln w="9525">
                <a:noFill/>
                <a:miter lim="800000"/>
                <a:headEnd/>
                <a:tailEnd/>
              </a:ln>
            </p:spPr>
          </p:pic>
        </p:gr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CMPGrants@medicaid.ms.gov"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CMPGrants@medicaid.ms.go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medicaid.ms.gov/programs/civil-money-penalty-cmp-grant-awards-progra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cms.gov/files/zip/cmp-reinvestment-website-frequently-asked-questions-updated-september-2023.zip" TargetMode="External"/><Relationship Id="rId7" Type="http://schemas.openxmlformats.org/officeDocument/2006/relationships/hyperlink" Target="mailto:CMP-info@cms.hhs.gov" TargetMode="External"/><Relationship Id="rId2" Type="http://schemas.openxmlformats.org/officeDocument/2006/relationships/hyperlink" Target="https://www.cms.gov/medicare/health-safety-standards/quality-safety-oversight-general-information/civil-money-penalty-reinvestment-program" TargetMode="External"/><Relationship Id="rId1" Type="http://schemas.openxmlformats.org/officeDocument/2006/relationships/slideLayout" Target="../slideLayouts/slideLayout2.xml"/><Relationship Id="rId6" Type="http://schemas.openxmlformats.org/officeDocument/2006/relationships/hyperlink" Target="http://www.nursinghomebehavioralhealth.org/" TargetMode="External"/><Relationship Id="rId5" Type="http://schemas.openxmlformats.org/officeDocument/2006/relationships/hyperlink" Target="https://www.cms.gov/files/zip/allowable-and-non-allowable-uses-cmp-funds.zip" TargetMode="External"/><Relationship Id="rId4" Type="http://schemas.openxmlformats.org/officeDocument/2006/relationships/hyperlink" Target="https://www.cms.gov/medicare/provider-enrollment-and-certification/surveycertificationgeninfo/downloads/cmp-reinvestment-application-resources.zi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779E8282-F83A-AEC0-5EE3-E525F5B3C4F0}"/>
              </a:ext>
            </a:extLst>
          </p:cNvPr>
          <p:cNvSpPr>
            <a:spLocks noGrp="1"/>
          </p:cNvSpPr>
          <p:nvPr>
            <p:ph type="ctrTitle"/>
          </p:nvPr>
        </p:nvSpPr>
        <p:spPr>
          <a:xfrm>
            <a:off x="685800" y="1676400"/>
            <a:ext cx="7772400" cy="1470025"/>
          </a:xfrm>
        </p:spPr>
        <p:txBody>
          <a:bodyPr/>
          <a:lstStyle/>
          <a:p>
            <a:pPr eaLnBrk="1" hangingPunct="1"/>
            <a:r>
              <a:rPr lang="en-US" altLang="en-US" sz="4000" dirty="0">
                <a:latin typeface="Cambria" panose="02040503050406030204" pitchFamily="18" charset="0"/>
              </a:rPr>
              <a:t> CIVIL MONEY PENALTY (CMP) GRANT TRAINING</a:t>
            </a:r>
            <a:br>
              <a:rPr lang="en-US" altLang="en-US" sz="4000" dirty="0">
                <a:latin typeface="Cambria" panose="02040503050406030204" pitchFamily="18" charset="0"/>
              </a:rPr>
            </a:br>
            <a:r>
              <a:rPr lang="en-US" altLang="en-US" sz="4000" dirty="0">
                <a:latin typeface="Cambria" panose="02040503050406030204" pitchFamily="18" charset="0"/>
              </a:rPr>
              <a:t>April 10, 2025</a:t>
            </a:r>
          </a:p>
        </p:txBody>
      </p:sp>
      <p:sp>
        <p:nvSpPr>
          <p:cNvPr id="3075" name="Subtitle 2">
            <a:extLst>
              <a:ext uri="{FF2B5EF4-FFF2-40B4-BE49-F238E27FC236}">
                <a16:creationId xmlns:a16="http://schemas.microsoft.com/office/drawing/2014/main" id="{82B93278-46E0-84DE-E268-767B213B6B29}"/>
              </a:ext>
            </a:extLst>
          </p:cNvPr>
          <p:cNvSpPr>
            <a:spLocks noGrp="1"/>
          </p:cNvSpPr>
          <p:nvPr>
            <p:ph type="subTitle" idx="1"/>
          </p:nvPr>
        </p:nvSpPr>
        <p:spPr/>
        <p:txBody>
          <a:bodyPr/>
          <a:lstStyle/>
          <a:p>
            <a:pPr eaLnBrk="1" hangingPunct="1"/>
            <a:r>
              <a:rPr lang="en-US" altLang="en-US" sz="2400" u="sng" dirty="0">
                <a:solidFill>
                  <a:schemeClr val="tx1"/>
                </a:solidFill>
                <a:latin typeface="Cambria" panose="02040503050406030204" pitchFamily="18" charset="0"/>
              </a:rPr>
              <a:t>Hosted by:</a:t>
            </a:r>
          </a:p>
          <a:p>
            <a:pPr eaLnBrk="1" hangingPunct="1"/>
            <a:r>
              <a:rPr lang="en-US" altLang="en-US" sz="2400" dirty="0">
                <a:solidFill>
                  <a:schemeClr val="tx1"/>
                </a:solidFill>
                <a:latin typeface="Cambria" panose="02040503050406030204" pitchFamily="18" charset="0"/>
              </a:rPr>
              <a:t>Mississippi Division of Medicaid (DOM) &amp;</a:t>
            </a:r>
          </a:p>
          <a:p>
            <a:pPr eaLnBrk="1" hangingPunct="1"/>
            <a:r>
              <a:rPr lang="en-US" altLang="en-US" sz="2400" dirty="0">
                <a:solidFill>
                  <a:schemeClr val="tx1"/>
                </a:solidFill>
                <a:latin typeface="Cambria" panose="02040503050406030204" pitchFamily="18" charset="0"/>
              </a:rPr>
              <a:t>Mississippi State Department of Health (MSDH)</a:t>
            </a:r>
          </a:p>
          <a:p>
            <a:pPr eaLnBrk="1" hangingPunct="1"/>
            <a:endParaRPr lang="en-US" altLang="en-US" sz="2400" dirty="0">
              <a:solidFill>
                <a:schemeClr val="tx1"/>
              </a:solidFill>
              <a:latin typeface="Cambria" panose="020405030504060302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EFE591B6-E3D6-EEE6-751E-25F468E6382B}"/>
              </a:ext>
            </a:extLst>
          </p:cNvPr>
          <p:cNvSpPr>
            <a:spLocks noGrp="1"/>
          </p:cNvSpPr>
          <p:nvPr>
            <p:ph type="title"/>
          </p:nvPr>
        </p:nvSpPr>
        <p:spPr>
          <a:xfrm>
            <a:off x="533400" y="0"/>
            <a:ext cx="8229600" cy="1143000"/>
          </a:xfrm>
        </p:spPr>
        <p:txBody>
          <a:bodyPr/>
          <a:lstStyle/>
          <a:p>
            <a:r>
              <a:rPr lang="en-US" altLang="en-US" sz="4000" dirty="0">
                <a:latin typeface="Cambria" panose="02040503050406030204" pitchFamily="18" charset="0"/>
              </a:rPr>
              <a:t>Overview of the Process</a:t>
            </a:r>
            <a:r>
              <a:rPr lang="en-US" altLang="en-US" dirty="0">
                <a:latin typeface="Cambria" panose="02040503050406030204" pitchFamily="18" charset="0"/>
              </a:rPr>
              <a:t>	</a:t>
            </a:r>
          </a:p>
        </p:txBody>
      </p:sp>
      <p:sp>
        <p:nvSpPr>
          <p:cNvPr id="24579" name="Content Placeholder 2">
            <a:extLst>
              <a:ext uri="{FF2B5EF4-FFF2-40B4-BE49-F238E27FC236}">
                <a16:creationId xmlns:a16="http://schemas.microsoft.com/office/drawing/2014/main" id="{35034866-C9D4-B3C2-46D7-92C78AD5C3BF}"/>
              </a:ext>
            </a:extLst>
          </p:cNvPr>
          <p:cNvSpPr>
            <a:spLocks noGrp="1"/>
          </p:cNvSpPr>
          <p:nvPr>
            <p:ph idx="1"/>
          </p:nvPr>
        </p:nvSpPr>
        <p:spPr>
          <a:xfrm>
            <a:off x="457200" y="1176950"/>
            <a:ext cx="8229600" cy="4525963"/>
          </a:xfrm>
        </p:spPr>
        <p:txBody>
          <a:bodyPr/>
          <a:lstStyle/>
          <a:p>
            <a:pPr>
              <a:defRPr/>
            </a:pPr>
            <a:r>
              <a:rPr lang="en-US" altLang="en-US" sz="2400" dirty="0">
                <a:latin typeface="Cambria" panose="02040503050406030204" pitchFamily="18" charset="0"/>
              </a:rPr>
              <a:t>Get all involved parties onboard with the project.</a:t>
            </a:r>
          </a:p>
          <a:p>
            <a:pPr>
              <a:defRPr/>
            </a:pPr>
            <a:endParaRPr lang="en-US" altLang="en-US" sz="800" dirty="0">
              <a:latin typeface="Cambria" panose="02040503050406030204" pitchFamily="18" charset="0"/>
            </a:endParaRPr>
          </a:p>
          <a:p>
            <a:pPr>
              <a:defRPr/>
            </a:pPr>
            <a:r>
              <a:rPr lang="en-US" altLang="en-US" sz="2400" dirty="0">
                <a:latin typeface="Cambria" panose="02040503050406030204" pitchFamily="18" charset="0"/>
              </a:rPr>
              <a:t>Obtain letters of support from all participating nursing facilities. </a:t>
            </a:r>
          </a:p>
          <a:p>
            <a:pPr>
              <a:defRPr/>
            </a:pPr>
            <a:endParaRPr lang="en-US" altLang="en-US" sz="800" dirty="0">
              <a:latin typeface="Cambria" panose="02040503050406030204" pitchFamily="18" charset="0"/>
            </a:endParaRPr>
          </a:p>
          <a:p>
            <a:pPr>
              <a:defRPr/>
            </a:pPr>
            <a:r>
              <a:rPr lang="en-US" altLang="en-US" sz="2400" dirty="0">
                <a:latin typeface="Cambria" panose="02040503050406030204" pitchFamily="18" charset="0"/>
              </a:rPr>
              <a:t>Develop and write the grant.</a:t>
            </a:r>
          </a:p>
          <a:p>
            <a:pPr>
              <a:defRPr/>
            </a:pPr>
            <a:endParaRPr lang="en-US" altLang="en-US" sz="800" dirty="0">
              <a:latin typeface="Cambria" panose="02040503050406030204" pitchFamily="18" charset="0"/>
            </a:endParaRPr>
          </a:p>
          <a:p>
            <a:pPr>
              <a:defRPr/>
            </a:pPr>
            <a:r>
              <a:rPr lang="en-US" altLang="en-US" sz="2400" dirty="0">
                <a:latin typeface="Cambria" panose="02040503050406030204" pitchFamily="18" charset="0"/>
              </a:rPr>
              <a:t>Submit the grant application to the CMP grant mailbox (</a:t>
            </a:r>
            <a:r>
              <a:rPr lang="en-US" altLang="en-US" sz="2400" dirty="0">
                <a:latin typeface="Cambria" panose="02040503050406030204" pitchFamily="18" charset="0"/>
                <a:hlinkClick r:id="rId2"/>
              </a:rPr>
              <a:t>CMPGrants@medicaid.ms.gov</a:t>
            </a:r>
            <a:r>
              <a:rPr lang="en-US" altLang="en-US" sz="2400" dirty="0">
                <a:latin typeface="Cambria" panose="02040503050406030204" pitchFamily="18" charset="0"/>
              </a:rPr>
              <a:t>).</a:t>
            </a:r>
          </a:p>
          <a:p>
            <a:pPr>
              <a:defRPr/>
            </a:pPr>
            <a:endParaRPr lang="en-US" altLang="en-US" sz="800" dirty="0">
              <a:latin typeface="Cambria" panose="02040503050406030204" pitchFamily="18" charset="0"/>
            </a:endParaRPr>
          </a:p>
          <a:p>
            <a:pPr>
              <a:defRPr/>
            </a:pPr>
            <a:r>
              <a:rPr lang="en-US" altLang="en-US" sz="2400" dirty="0">
                <a:latin typeface="Cambria" panose="02040503050406030204" pitchFamily="18" charset="0"/>
              </a:rPr>
              <a:t>State review team reviews your application –  within 30 days of receipt to mailbox.</a:t>
            </a:r>
          </a:p>
          <a:p>
            <a:pPr>
              <a:defRPr/>
            </a:pPr>
            <a:endParaRPr lang="en-US" altLang="en-US" sz="800" dirty="0">
              <a:latin typeface="Cambria" panose="02040503050406030204" pitchFamily="18" charset="0"/>
            </a:endParaRPr>
          </a:p>
          <a:p>
            <a:pPr>
              <a:defRPr/>
            </a:pPr>
            <a:r>
              <a:rPr lang="en-US" altLang="en-US" sz="2400" dirty="0">
                <a:latin typeface="Cambria" panose="02040503050406030204" pitchFamily="18" charset="0"/>
              </a:rPr>
              <a:t>Submission to CMS by MSDH.</a:t>
            </a:r>
          </a:p>
          <a:p>
            <a:pPr marL="0" indent="0">
              <a:buNone/>
              <a:defRPr/>
            </a:pPr>
            <a:endParaRPr lang="en-US" altLang="en-US" sz="1800" dirty="0">
              <a:latin typeface="Cambria" panose="020405030504060302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765AAB-406F-C7D1-E675-1E4F8FD4FBB8}"/>
              </a:ext>
            </a:extLst>
          </p:cNvPr>
          <p:cNvSpPr>
            <a:spLocks noGrp="1"/>
          </p:cNvSpPr>
          <p:nvPr>
            <p:ph type="title"/>
          </p:nvPr>
        </p:nvSpPr>
        <p:spPr>
          <a:xfrm>
            <a:off x="487378" y="-76200"/>
            <a:ext cx="8229600" cy="1143000"/>
          </a:xfrm>
        </p:spPr>
        <p:txBody>
          <a:bodyPr/>
          <a:lstStyle/>
          <a:p>
            <a:r>
              <a:rPr lang="en-US" altLang="en-US" sz="4000" dirty="0">
                <a:latin typeface="Cambria" panose="02040503050406030204" pitchFamily="18" charset="0"/>
              </a:rPr>
              <a:t>Overview of the Process</a:t>
            </a:r>
            <a:endParaRPr lang="en-US" sz="4000" dirty="0"/>
          </a:p>
        </p:txBody>
      </p:sp>
      <p:sp>
        <p:nvSpPr>
          <p:cNvPr id="3" name="Content Placeholder 2">
            <a:extLst>
              <a:ext uri="{FF2B5EF4-FFF2-40B4-BE49-F238E27FC236}">
                <a16:creationId xmlns:a16="http://schemas.microsoft.com/office/drawing/2014/main" id="{30E5539B-AA87-4A6B-7856-13C1376C5788}"/>
              </a:ext>
            </a:extLst>
          </p:cNvPr>
          <p:cNvSpPr>
            <a:spLocks noGrp="1"/>
          </p:cNvSpPr>
          <p:nvPr>
            <p:ph idx="1"/>
          </p:nvPr>
        </p:nvSpPr>
        <p:spPr>
          <a:xfrm>
            <a:off x="227846" y="990600"/>
            <a:ext cx="8489132" cy="4525963"/>
          </a:xfrm>
        </p:spPr>
        <p:txBody>
          <a:bodyPr/>
          <a:lstStyle/>
          <a:p>
            <a:pPr>
              <a:defRPr/>
            </a:pPr>
            <a:r>
              <a:rPr lang="en-US" altLang="en-US" sz="2400" dirty="0">
                <a:latin typeface="Cambria" panose="02040503050406030204" pitchFamily="18" charset="0"/>
                <a:ea typeface="Cambria" panose="02040503050406030204" pitchFamily="18" charset="0"/>
              </a:rPr>
              <a:t>CMS determination letter – within 45 days of receipt. </a:t>
            </a:r>
          </a:p>
          <a:p>
            <a:pPr>
              <a:defRPr/>
            </a:pPr>
            <a:endParaRPr lang="en-US" altLang="en-US" sz="800" dirty="0">
              <a:latin typeface="Cambria" panose="02040503050406030204" pitchFamily="18" charset="0"/>
              <a:ea typeface="Cambria" panose="02040503050406030204" pitchFamily="18" charset="0"/>
            </a:endParaRPr>
          </a:p>
          <a:p>
            <a:pPr>
              <a:defRPr/>
            </a:pPr>
            <a:r>
              <a:rPr lang="en-US" altLang="en-US" sz="2400" dirty="0">
                <a:latin typeface="Cambria" panose="02040503050406030204" pitchFamily="18" charset="0"/>
                <a:ea typeface="Cambria" panose="02040503050406030204" pitchFamily="18" charset="0"/>
              </a:rPr>
              <a:t>Grantee sets up MAGIC account – upon grant approval. </a:t>
            </a:r>
          </a:p>
          <a:p>
            <a:pPr>
              <a:defRPr/>
            </a:pPr>
            <a:endParaRPr lang="en-US" altLang="en-US" sz="800" dirty="0">
              <a:latin typeface="Cambria" panose="02040503050406030204" pitchFamily="18" charset="0"/>
              <a:ea typeface="Cambria" panose="02040503050406030204" pitchFamily="18" charset="0"/>
            </a:endParaRPr>
          </a:p>
          <a:p>
            <a:pPr>
              <a:defRPr/>
            </a:pPr>
            <a:r>
              <a:rPr lang="en-US" altLang="en-US" sz="2400" dirty="0">
                <a:latin typeface="Cambria" panose="02040503050406030204" pitchFamily="18" charset="0"/>
                <a:ea typeface="Cambria" panose="02040503050406030204" pitchFamily="18" charset="0"/>
              </a:rPr>
              <a:t>Sub-grant by DOM Office of Procurement and Contracts to be signed by Executive Director and grantee’s signatory. </a:t>
            </a:r>
          </a:p>
          <a:p>
            <a:pPr>
              <a:defRPr/>
            </a:pPr>
            <a:endParaRPr lang="en-US" altLang="en-US" sz="800" dirty="0">
              <a:highlight>
                <a:srgbClr val="FFFF00"/>
              </a:highlight>
              <a:latin typeface="Cambria" panose="02040503050406030204" pitchFamily="18" charset="0"/>
              <a:ea typeface="Cambria" panose="02040503050406030204" pitchFamily="18" charset="0"/>
            </a:endParaRPr>
          </a:p>
          <a:p>
            <a:pPr>
              <a:defRPr/>
            </a:pPr>
            <a:r>
              <a:rPr lang="en-US" altLang="en-US" sz="2400" dirty="0">
                <a:latin typeface="Cambria" panose="02040503050406030204" pitchFamily="18" charset="0"/>
                <a:ea typeface="Cambria" panose="02040503050406030204" pitchFamily="18" charset="0"/>
              </a:rPr>
              <a:t>Grantee Submits invoice(s) to DOM through the CMP grant mailbox.</a:t>
            </a:r>
          </a:p>
          <a:p>
            <a:pPr>
              <a:defRPr/>
            </a:pPr>
            <a:endParaRPr lang="en-US" altLang="en-US" sz="800" dirty="0">
              <a:latin typeface="Cambria" panose="02040503050406030204" pitchFamily="18" charset="0"/>
              <a:ea typeface="Cambria" panose="02040503050406030204" pitchFamily="18" charset="0"/>
            </a:endParaRPr>
          </a:p>
          <a:p>
            <a:pPr>
              <a:defRPr/>
            </a:pPr>
            <a:r>
              <a:rPr lang="en-US" altLang="en-US" sz="2400" dirty="0">
                <a:latin typeface="Cambria" panose="02040503050406030204" pitchFamily="18" charset="0"/>
                <a:ea typeface="Cambria" panose="02040503050406030204" pitchFamily="18" charset="0"/>
              </a:rPr>
              <a:t>Grantee submits Quarterly, Follow Up, and Final reports through the CMP grant mailbox. </a:t>
            </a:r>
            <a:r>
              <a:rPr lang="en-US" sz="2400" dirty="0">
                <a:latin typeface="Cambria" panose="02040503050406030204" pitchFamily="18" charset="0"/>
                <a:ea typeface="Cambria" panose="02040503050406030204" pitchFamily="18" charset="0"/>
                <a:cs typeface="Times New Roman" panose="02020603050405020304" pitchFamily="18" charset="0"/>
              </a:rPr>
              <a:t>All communication to Medicaid should be submitted to </a:t>
            </a:r>
            <a:r>
              <a:rPr lang="en-US" sz="2400" dirty="0">
                <a:latin typeface="Cambria" panose="02040503050406030204" pitchFamily="18" charset="0"/>
                <a:ea typeface="Cambria" panose="02040503050406030204" pitchFamily="18" charset="0"/>
                <a:cs typeface="Times New Roman" panose="02020603050405020304" pitchFamily="18" charset="0"/>
                <a:hlinkClick r:id="rId2"/>
              </a:rPr>
              <a:t>CMPGrants@medicaid.ms.gov</a:t>
            </a:r>
            <a:r>
              <a:rPr lang="en-US" sz="2400" dirty="0">
                <a:latin typeface="Cambria" panose="02040503050406030204" pitchFamily="18" charset="0"/>
                <a:ea typeface="Cambria" panose="02040503050406030204" pitchFamily="18" charset="0"/>
                <a:cs typeface="Times New Roman" panose="02020603050405020304" pitchFamily="18" charset="0"/>
              </a:rPr>
              <a:t>. </a:t>
            </a:r>
            <a:r>
              <a:rPr lang="en-US" sz="2400" dirty="0">
                <a:effectLst/>
                <a:latin typeface="Cambria" panose="02040503050406030204" pitchFamily="18" charset="0"/>
                <a:ea typeface="Cambria" panose="020405030504060302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4057577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A8BDF1FB-61A1-7109-AAE6-4866334777B3}"/>
              </a:ext>
            </a:extLst>
          </p:cNvPr>
          <p:cNvSpPr>
            <a:spLocks noGrp="1"/>
          </p:cNvSpPr>
          <p:nvPr>
            <p:ph type="title"/>
          </p:nvPr>
        </p:nvSpPr>
        <p:spPr>
          <a:xfrm>
            <a:off x="457200" y="428625"/>
            <a:ext cx="8229600" cy="1143000"/>
          </a:xfrm>
        </p:spPr>
        <p:txBody>
          <a:bodyPr/>
          <a:lstStyle/>
          <a:p>
            <a:r>
              <a:rPr lang="en-US" altLang="en-US" sz="3600" dirty="0">
                <a:latin typeface="Cambria" panose="02040503050406030204" pitchFamily="18" charset="0"/>
              </a:rPr>
              <a:t>Civil Money Penalty Reinvestment Application Template</a:t>
            </a:r>
          </a:p>
        </p:txBody>
      </p:sp>
      <p:pic>
        <p:nvPicPr>
          <p:cNvPr id="10243" name="Picture 2">
            <a:extLst>
              <a:ext uri="{FF2B5EF4-FFF2-40B4-BE49-F238E27FC236}">
                <a16:creationId xmlns:a16="http://schemas.microsoft.com/office/drawing/2014/main" id="{650BD94A-9AB0-0CD6-A848-FA10302CE14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2146300"/>
            <a:ext cx="2971800" cy="3711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4" name="Picture 5">
            <a:extLst>
              <a:ext uri="{FF2B5EF4-FFF2-40B4-BE49-F238E27FC236}">
                <a16:creationId xmlns:a16="http://schemas.microsoft.com/office/drawing/2014/main" id="{69B5B2BA-CB46-9E6C-3D9B-33E28D37BE5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47585"/>
          <a:stretch>
            <a:fillRect/>
          </a:stretch>
        </p:blipFill>
        <p:spPr bwMode="auto">
          <a:xfrm>
            <a:off x="3821113" y="2146300"/>
            <a:ext cx="3116262" cy="321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4">
            <a:extLst>
              <a:ext uri="{FF2B5EF4-FFF2-40B4-BE49-F238E27FC236}">
                <a16:creationId xmlns:a16="http://schemas.microsoft.com/office/drawing/2014/main" id="{BFD33DD3-D2A1-8B93-959B-D20F86F4187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r="44006" b="32957"/>
          <a:stretch>
            <a:fillRect/>
          </a:stretch>
        </p:blipFill>
        <p:spPr bwMode="auto">
          <a:xfrm>
            <a:off x="4876800" y="4002088"/>
            <a:ext cx="3327400" cy="215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3E063F59-CD5E-9146-7B46-8F9FEF894246}"/>
              </a:ext>
            </a:extLst>
          </p:cNvPr>
          <p:cNvSpPr>
            <a:spLocks noGrp="1"/>
          </p:cNvSpPr>
          <p:nvPr>
            <p:ph type="title"/>
          </p:nvPr>
        </p:nvSpPr>
        <p:spPr>
          <a:xfrm>
            <a:off x="457200" y="237276"/>
            <a:ext cx="8229600" cy="838200"/>
          </a:xfrm>
        </p:spPr>
        <p:txBody>
          <a:bodyPr/>
          <a:lstStyle/>
          <a:p>
            <a:pPr eaLnBrk="1" hangingPunct="1"/>
            <a:r>
              <a:rPr lang="en-US" altLang="en-US" sz="2400" dirty="0">
                <a:latin typeface="Cambria" panose="02040503050406030204" pitchFamily="18" charset="0"/>
              </a:rPr>
              <a:t>  </a:t>
            </a:r>
            <a:r>
              <a:rPr lang="en-US" altLang="en-US" sz="3200" dirty="0">
                <a:latin typeface="Cambria" panose="02040503050406030204" pitchFamily="18" charset="0"/>
              </a:rPr>
              <a:t>State Specific Information For Application and Process  </a:t>
            </a:r>
          </a:p>
        </p:txBody>
      </p:sp>
      <p:sp>
        <p:nvSpPr>
          <p:cNvPr id="12291" name="Content Placeholder 2">
            <a:extLst>
              <a:ext uri="{FF2B5EF4-FFF2-40B4-BE49-F238E27FC236}">
                <a16:creationId xmlns:a16="http://schemas.microsoft.com/office/drawing/2014/main" id="{E217EBF8-B8F8-3A2E-10D9-AF62EB856836}"/>
              </a:ext>
            </a:extLst>
          </p:cNvPr>
          <p:cNvSpPr>
            <a:spLocks noGrp="1"/>
          </p:cNvSpPr>
          <p:nvPr>
            <p:ph sz="half" idx="1"/>
          </p:nvPr>
        </p:nvSpPr>
        <p:spPr>
          <a:xfrm>
            <a:off x="228600" y="1219200"/>
            <a:ext cx="8229599" cy="5058624"/>
          </a:xfrm>
        </p:spPr>
        <p:txBody>
          <a:bodyPr/>
          <a:lstStyle/>
          <a:p>
            <a:pPr marL="857250" lvl="1" indent="-342900" eaLnBrk="1" hangingPunct="1">
              <a:buFont typeface="Arial" panose="020B0604020202020204" pitchFamily="34" charset="0"/>
              <a:buChar char="•"/>
            </a:pPr>
            <a:r>
              <a:rPr lang="en-US" altLang="en-US" sz="2000" dirty="0">
                <a:latin typeface="Cambria" panose="02040503050406030204" pitchFamily="18" charset="0"/>
              </a:rPr>
              <a:t>The same project leader is not allowed for more than one project at a time for the project’s length, unless this is the project leader’s only job. </a:t>
            </a:r>
          </a:p>
          <a:p>
            <a:pPr marL="857250" lvl="1" indent="-342900" eaLnBrk="1" hangingPunct="1">
              <a:buFont typeface="Arial" panose="020B0604020202020204" pitchFamily="34" charset="0"/>
              <a:buChar char="•"/>
            </a:pPr>
            <a:r>
              <a:rPr lang="en-US" altLang="en-US" sz="2000" dirty="0">
                <a:latin typeface="Cambria" panose="02040503050406030204" pitchFamily="18" charset="0"/>
              </a:rPr>
              <a:t>A secondary or back up point of contact (project leader) is required. </a:t>
            </a:r>
          </a:p>
          <a:p>
            <a:pPr marL="857250" lvl="1" indent="-342900" eaLnBrk="1" hangingPunct="1">
              <a:buFont typeface="Arial" panose="020B0604020202020204" pitchFamily="34" charset="0"/>
              <a:buChar char="•"/>
            </a:pPr>
            <a:r>
              <a:rPr lang="en-US" altLang="en-US" sz="2000" dirty="0">
                <a:latin typeface="Cambria" panose="02040503050406030204" pitchFamily="18" charset="0"/>
              </a:rPr>
              <a:t>Applicant should project the start of the project 8 months out to account for the State, Federal, and Subgrant approval process.</a:t>
            </a:r>
          </a:p>
          <a:p>
            <a:pPr marL="857250" lvl="1" indent="-342900" eaLnBrk="1" hangingPunct="1">
              <a:buFont typeface="Arial" panose="020B0604020202020204" pitchFamily="34" charset="0"/>
              <a:buChar char="•"/>
            </a:pPr>
            <a:r>
              <a:rPr lang="en-US" altLang="en-US" sz="2000" dirty="0">
                <a:latin typeface="Cambria" panose="02040503050406030204" pitchFamily="18" charset="0"/>
              </a:rPr>
              <a:t>The budget should not include any sales tax.</a:t>
            </a:r>
          </a:p>
          <a:p>
            <a:pPr marL="857250" lvl="1" indent="-342900" eaLnBrk="1" hangingPunct="1">
              <a:buFont typeface="Arial" panose="020B0604020202020204" pitchFamily="34" charset="0"/>
              <a:buChar char="•"/>
            </a:pPr>
            <a:r>
              <a:rPr lang="en-US" altLang="en-US" sz="2000" dirty="0">
                <a:latin typeface="Cambria" panose="02040503050406030204" pitchFamily="18" charset="0"/>
              </a:rPr>
              <a:t>The Subgrant process is completed after the grant is approved and before any funds are disbursed.</a:t>
            </a:r>
          </a:p>
          <a:p>
            <a:pPr marL="857250" lvl="1" indent="-342900" eaLnBrk="1" hangingPunct="1">
              <a:buFont typeface="Arial" panose="020B0604020202020204" pitchFamily="34" charset="0"/>
              <a:buChar char="•"/>
            </a:pPr>
            <a:r>
              <a:rPr lang="en-US" altLang="en-US" sz="2000" dirty="0">
                <a:latin typeface="Cambria" panose="02040503050406030204" pitchFamily="18" charset="0"/>
              </a:rPr>
              <a:t>The grant payee must set up a MAGIC account to receive payment. </a:t>
            </a:r>
          </a:p>
          <a:p>
            <a:pPr marL="857250" lvl="1" indent="-342900" eaLnBrk="1" hangingPunct="1">
              <a:buFont typeface="Arial" panose="020B0604020202020204" pitchFamily="34" charset="0"/>
              <a:buChar char="•"/>
            </a:pPr>
            <a:r>
              <a:rPr lang="en-US" altLang="en-US" sz="2000" dirty="0">
                <a:latin typeface="Cambria" panose="02040503050406030204" pitchFamily="18" charset="0"/>
              </a:rPr>
              <a:t>Medicaid Long Term Care staff will send a survey or make an on-site visit within their grant period timeframe. </a:t>
            </a:r>
          </a:p>
          <a:p>
            <a:pPr marL="857250" lvl="1" indent="-342900" eaLnBrk="1" hangingPunct="1">
              <a:buFont typeface="Arial" panose="020B0604020202020204" pitchFamily="34" charset="0"/>
              <a:buChar char="•"/>
            </a:pPr>
            <a:endParaRPr lang="en-US" altLang="en-US" dirty="0">
              <a:solidFill>
                <a:schemeClr val="tx2"/>
              </a:solidFill>
              <a:latin typeface="Cambria" panose="020405030504060302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1">
            <a:extLst>
              <a:ext uri="{FF2B5EF4-FFF2-40B4-BE49-F238E27FC236}">
                <a16:creationId xmlns:a16="http://schemas.microsoft.com/office/drawing/2014/main" id="{48351156-B2C7-2EBE-06E2-25E1FF88C1E5}"/>
              </a:ext>
            </a:extLst>
          </p:cNvPr>
          <p:cNvSpPr>
            <a:spLocks noGrp="1" noRot="1" noMove="1" noResize="1" noEditPoints="1" noAdjustHandles="1" noChangeArrowheads="1" noChangeShapeType="1"/>
          </p:cNvSpPr>
          <p:nvPr>
            <p:ph type="title"/>
          </p:nvPr>
        </p:nvSpPr>
        <p:spPr/>
        <p:txBody>
          <a:bodyPr/>
          <a:lstStyle/>
          <a:p>
            <a:r>
              <a:rPr lang="en-US" altLang="en-US" sz="4000" dirty="0">
                <a:latin typeface="Cambria" panose="02040503050406030204" pitchFamily="18" charset="0"/>
                <a:ea typeface="Cambria" panose="02040503050406030204" pitchFamily="18" charset="0"/>
              </a:rPr>
              <a:t>Application Completion Tips </a:t>
            </a:r>
          </a:p>
        </p:txBody>
      </p:sp>
      <p:sp>
        <p:nvSpPr>
          <p:cNvPr id="3" name="TextBox 2">
            <a:extLst>
              <a:ext uri="{FF2B5EF4-FFF2-40B4-BE49-F238E27FC236}">
                <a16:creationId xmlns:a16="http://schemas.microsoft.com/office/drawing/2014/main" id="{24E6806C-4236-6627-7FC7-5E547C4B12DD}"/>
              </a:ext>
            </a:extLst>
          </p:cNvPr>
          <p:cNvSpPr txBox="1"/>
          <p:nvPr/>
        </p:nvSpPr>
        <p:spPr>
          <a:xfrm>
            <a:off x="457200" y="1417638"/>
            <a:ext cx="8153400" cy="5901680"/>
          </a:xfrm>
          <a:prstGeom prst="rect">
            <a:avLst/>
          </a:prstGeom>
          <a:noFill/>
        </p:spPr>
        <p:txBody>
          <a:bodyPr wrap="square">
            <a:spAutoFit/>
          </a:bodyPr>
          <a:lstStyle/>
          <a:p>
            <a:pPr marL="342900" marR="0" indent="-342900">
              <a:lnSpc>
                <a:spcPct val="107000"/>
              </a:lnSpc>
              <a:spcBef>
                <a:spcPts val="0"/>
              </a:spcBef>
              <a:spcAft>
                <a:spcPts val="800"/>
              </a:spcAft>
              <a:buFont typeface="Arial" panose="020B0604020202020204" pitchFamily="34" charset="0"/>
              <a:buChar char="•"/>
            </a:pPr>
            <a:r>
              <a:rPr lang="en-US" sz="2000" dirty="0">
                <a:effectLst/>
                <a:latin typeface="Cambria" panose="02040503050406030204" pitchFamily="18" charset="0"/>
                <a:ea typeface="Cambria" panose="02040503050406030204" pitchFamily="18" charset="0"/>
                <a:cs typeface="Times New Roman" panose="02020603050405020304" pitchFamily="18" charset="0"/>
              </a:rPr>
              <a:t>#1. Applicant Contact Information: Mississippi requires both a Primary and Secondary Point of Contact. The Primary Point of Contact is responsible for the project implementation. Identify  both the Primary and  Secondary Points of Contact . </a:t>
            </a:r>
          </a:p>
          <a:p>
            <a:pPr marL="342900" indent="-342900">
              <a:lnSpc>
                <a:spcPct val="107000"/>
              </a:lnSpc>
              <a:spcBef>
                <a:spcPts val="0"/>
              </a:spcBef>
              <a:spcAft>
                <a:spcPts val="800"/>
              </a:spcAft>
              <a:buFont typeface="Arial" panose="020B0604020202020204" pitchFamily="34" charset="0"/>
              <a:buChar char="•"/>
            </a:pPr>
            <a:r>
              <a:rPr lang="en-US" sz="2000" dirty="0">
                <a:effectLst/>
                <a:latin typeface="Cambria" panose="02040503050406030204" pitchFamily="18" charset="0"/>
                <a:ea typeface="Cambria" panose="02040503050406030204" pitchFamily="18" charset="0"/>
                <a:cs typeface="Times New Roman" panose="02020603050405020304" pitchFamily="18" charset="0"/>
              </a:rPr>
              <a:t>#10. Project Title: Name your project well.  Your grant project will be listed by its name on State and Federal Reports and posted on Medicaid and CMS websites.  </a:t>
            </a:r>
          </a:p>
          <a:p>
            <a:pPr marL="342900" indent="-342900">
              <a:lnSpc>
                <a:spcPct val="107000"/>
              </a:lnSpc>
              <a:spcBef>
                <a:spcPts val="0"/>
              </a:spcBef>
              <a:spcAft>
                <a:spcPts val="800"/>
              </a:spcAft>
              <a:buFont typeface="Arial" panose="020B0604020202020204" pitchFamily="34" charset="0"/>
              <a:buChar char="•"/>
            </a:pPr>
            <a:r>
              <a:rPr lang="en-US" sz="2000" dirty="0">
                <a:effectLst/>
                <a:latin typeface="Cambria" panose="02040503050406030204" pitchFamily="18" charset="0"/>
                <a:ea typeface="Cambria" panose="02040503050406030204" pitchFamily="18" charset="0"/>
                <a:cs typeface="Times New Roman" panose="02020603050405020304" pitchFamily="18" charset="0"/>
              </a:rPr>
              <a:t>#11. Project Time Period: In deciding your project’s length, give an adequate amount of time to implement your project, collect data and analyze the effectiveness of the project. </a:t>
            </a:r>
            <a:r>
              <a:rPr lang="en-US" sz="2000" dirty="0">
                <a:latin typeface="Cambria" panose="02040503050406030204" pitchFamily="18" charset="0"/>
                <a:ea typeface="Cambria" panose="02040503050406030204" pitchFamily="18" charset="0"/>
                <a:cs typeface="Times New Roman" panose="02020603050405020304" pitchFamily="18" charset="0"/>
              </a:rPr>
              <a:t>However</a:t>
            </a:r>
            <a:r>
              <a:rPr lang="en-US" sz="2000" dirty="0">
                <a:effectLst/>
                <a:latin typeface="Cambria" panose="02040503050406030204" pitchFamily="18" charset="0"/>
                <a:ea typeface="Cambria" panose="02040503050406030204" pitchFamily="18" charset="0"/>
                <a:cs typeface="Times New Roman" panose="02020603050405020304" pitchFamily="18" charset="0"/>
              </a:rPr>
              <a:t>, consider the commitment of reporting for the project’s duration. </a:t>
            </a:r>
          </a:p>
          <a:p>
            <a:pPr marL="285750" indent="-285750">
              <a:lnSpc>
                <a:spcPct val="107000"/>
              </a:lnSpc>
              <a:spcBef>
                <a:spcPts val="0"/>
              </a:spcBef>
              <a:spcAft>
                <a:spcPts val="800"/>
              </a:spcAft>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Bef>
                <a:spcPts val="0"/>
              </a:spcBef>
              <a:spcAft>
                <a:spcPts val="800"/>
              </a:spcAft>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07000"/>
              </a:lnSpc>
              <a:spcBef>
                <a:spcPts val="0"/>
              </a:spcBef>
              <a:spcAft>
                <a:spcPts val="800"/>
              </a:spcAft>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5E4DEE-8E33-434D-DE7F-305E8B68210C}"/>
              </a:ext>
            </a:extLst>
          </p:cNvPr>
          <p:cNvSpPr>
            <a:spLocks noGrp="1"/>
          </p:cNvSpPr>
          <p:nvPr>
            <p:ph idx="1"/>
          </p:nvPr>
        </p:nvSpPr>
        <p:spPr>
          <a:xfrm>
            <a:off x="228600" y="1219201"/>
            <a:ext cx="8763000" cy="4648200"/>
          </a:xfrm>
        </p:spPr>
        <p:txBody>
          <a:bodyPr/>
          <a:lstStyle/>
          <a:p>
            <a:pPr>
              <a:lnSpc>
                <a:spcPct val="107000"/>
              </a:lnSpc>
              <a:spcBef>
                <a:spcPts val="0"/>
              </a:spcBef>
              <a:spcAft>
                <a:spcPts val="800"/>
              </a:spcAft>
            </a:pPr>
            <a:r>
              <a:rPr lang="en-US" sz="2000" dirty="0">
                <a:effectLst/>
                <a:latin typeface="Cambria" panose="02040503050406030204" pitchFamily="18" charset="0"/>
                <a:ea typeface="Cambria" panose="02040503050406030204" pitchFamily="18" charset="0"/>
                <a:cs typeface="Times New Roman" panose="02020603050405020304" pitchFamily="18" charset="0"/>
              </a:rPr>
              <a:t>#13. Summary of the project and its purpose is a very important section. What problem or gap are you trying to improve?  What is your </a:t>
            </a:r>
            <a:r>
              <a:rPr lang="en-US" sz="2000" b="1" dirty="0">
                <a:effectLst/>
                <a:latin typeface="Cambria" panose="02040503050406030204" pitchFamily="18" charset="0"/>
                <a:ea typeface="Cambria" panose="02040503050406030204" pitchFamily="18" charset="0"/>
                <a:cs typeface="Times New Roman" panose="02020603050405020304" pitchFamily="18" charset="0"/>
              </a:rPr>
              <a:t>quantifiable goal?</a:t>
            </a:r>
            <a:r>
              <a:rPr lang="en-US" sz="2000" dirty="0">
                <a:effectLst/>
                <a:latin typeface="Cambria" panose="02040503050406030204" pitchFamily="18" charset="0"/>
                <a:ea typeface="Cambria" panose="02040503050406030204" pitchFamily="18" charset="0"/>
                <a:cs typeface="Times New Roman" panose="02020603050405020304" pitchFamily="18" charset="0"/>
              </a:rPr>
              <a:t> Include your plan and timeline for implementation.   Your goal or objective with metrics must be reflected in both Quarterly and Final Reports. </a:t>
            </a:r>
            <a:endParaRPr lang="en-US" sz="1000" dirty="0">
              <a:effectLst/>
              <a:latin typeface="Cambria" panose="02040503050406030204" pitchFamily="18" charset="0"/>
              <a:ea typeface="Cambria" panose="02040503050406030204" pitchFamily="18" charset="0"/>
              <a:cs typeface="Times New Roman" panose="02020603050405020304" pitchFamily="18" charset="0"/>
            </a:endParaRPr>
          </a:p>
          <a:p>
            <a:pPr>
              <a:lnSpc>
                <a:spcPct val="107000"/>
              </a:lnSpc>
              <a:spcBef>
                <a:spcPts val="0"/>
              </a:spcBef>
              <a:spcAft>
                <a:spcPts val="800"/>
              </a:spcAft>
            </a:pPr>
            <a:r>
              <a:rPr lang="en-US" sz="2000" dirty="0">
                <a:effectLst/>
                <a:latin typeface="Cambria" panose="02040503050406030204" pitchFamily="18" charset="0"/>
                <a:ea typeface="Cambria" panose="02040503050406030204" pitchFamily="18" charset="0"/>
                <a:cs typeface="Times New Roman" panose="02020603050405020304" pitchFamily="18" charset="0"/>
              </a:rPr>
              <a:t>If the </a:t>
            </a:r>
            <a:r>
              <a:rPr lang="en-US" sz="2000" dirty="0">
                <a:latin typeface="Cambria" panose="02040503050406030204" pitchFamily="18" charset="0"/>
                <a:ea typeface="Cambria" panose="02040503050406030204" pitchFamily="18" charset="0"/>
                <a:cs typeface="Times New Roman" panose="02020603050405020304" pitchFamily="18" charset="0"/>
              </a:rPr>
              <a:t>point of contact (</a:t>
            </a:r>
            <a:r>
              <a:rPr lang="en-US" sz="2000" dirty="0">
                <a:effectLst/>
                <a:latin typeface="Cambria" panose="02040503050406030204" pitchFamily="18" charset="0"/>
                <a:ea typeface="Cambria" panose="02040503050406030204" pitchFamily="18" charset="0"/>
                <a:cs typeface="Times New Roman" panose="02020603050405020304" pitchFamily="18" charset="0"/>
              </a:rPr>
              <a:t>project leader) </a:t>
            </a:r>
            <a:r>
              <a:rPr lang="en-US" sz="2000" dirty="0">
                <a:latin typeface="Cambria" panose="02040503050406030204" pitchFamily="18" charset="0"/>
                <a:ea typeface="Cambria" panose="02040503050406030204" pitchFamily="18" charset="0"/>
                <a:cs typeface="Times New Roman" panose="02020603050405020304" pitchFamily="18" charset="0"/>
              </a:rPr>
              <a:t>did not </a:t>
            </a:r>
            <a:r>
              <a:rPr lang="en-US" sz="2000" dirty="0">
                <a:effectLst/>
                <a:latin typeface="Cambria" panose="02040503050406030204" pitchFamily="18" charset="0"/>
                <a:ea typeface="Cambria" panose="02040503050406030204" pitchFamily="18" charset="0"/>
                <a:cs typeface="Times New Roman" panose="02020603050405020304" pitchFamily="18" charset="0"/>
              </a:rPr>
              <a:t> write the grant application, they must </a:t>
            </a:r>
            <a:r>
              <a:rPr lang="en-US" sz="2000" dirty="0">
                <a:latin typeface="Cambria" panose="02040503050406030204" pitchFamily="18" charset="0"/>
                <a:ea typeface="Cambria" panose="02040503050406030204" pitchFamily="18" charset="0"/>
                <a:cs typeface="Times New Roman" panose="02020603050405020304" pitchFamily="18" charset="0"/>
              </a:rPr>
              <a:t>be knowledgeable of</a:t>
            </a:r>
            <a:r>
              <a:rPr lang="en-US" sz="2000" dirty="0">
                <a:effectLst/>
                <a:latin typeface="Cambria" panose="02040503050406030204" pitchFamily="18" charset="0"/>
                <a:ea typeface="Cambria" panose="02040503050406030204" pitchFamily="18" charset="0"/>
                <a:cs typeface="Times New Roman" panose="02020603050405020304" pitchFamily="18" charset="0"/>
              </a:rPr>
              <a:t> its contents. If the point of contact  changes  within the time period, the secondary or back up point of contact  must be </a:t>
            </a:r>
            <a:r>
              <a:rPr lang="en-US" sz="2000" dirty="0">
                <a:latin typeface="Cambria" panose="02040503050406030204" pitchFamily="18" charset="0"/>
                <a:ea typeface="Cambria" panose="02040503050406030204" pitchFamily="18" charset="0"/>
                <a:cs typeface="Times New Roman" panose="02020603050405020304" pitchFamily="18" charset="0"/>
              </a:rPr>
              <a:t>knowledgeable </a:t>
            </a:r>
            <a:r>
              <a:rPr lang="en-US" sz="2000" dirty="0">
                <a:effectLst/>
                <a:latin typeface="Cambria" panose="02040503050406030204" pitchFamily="18" charset="0"/>
                <a:ea typeface="Cambria" panose="02040503050406030204" pitchFamily="18" charset="0"/>
                <a:cs typeface="Times New Roman" panose="02020603050405020304" pitchFamily="18" charset="0"/>
              </a:rPr>
              <a:t>of the project’s goals and objectives and responsible to carry out the project.</a:t>
            </a:r>
            <a:endParaRPr lang="en-US" sz="1000" dirty="0">
              <a:effectLst/>
              <a:latin typeface="Cambria" panose="02040503050406030204" pitchFamily="18" charset="0"/>
              <a:ea typeface="Cambria" panose="02040503050406030204" pitchFamily="18" charset="0"/>
              <a:cs typeface="Times New Roman" panose="02020603050405020304" pitchFamily="18" charset="0"/>
            </a:endParaRPr>
          </a:p>
          <a:p>
            <a:pPr>
              <a:lnSpc>
                <a:spcPct val="107000"/>
              </a:lnSpc>
              <a:spcBef>
                <a:spcPts val="0"/>
              </a:spcBef>
              <a:spcAft>
                <a:spcPts val="800"/>
              </a:spcAft>
            </a:pPr>
            <a:r>
              <a:rPr lang="en-US" sz="2000" dirty="0">
                <a:latin typeface="Cambria" panose="02040503050406030204" pitchFamily="18" charset="0"/>
                <a:ea typeface="Cambria" panose="02040503050406030204" pitchFamily="18" charset="0"/>
                <a:cs typeface="Times New Roman" panose="02020603050405020304" pitchFamily="18" charset="0"/>
              </a:rPr>
              <a:t>I</a:t>
            </a:r>
            <a:r>
              <a:rPr lang="en-US" sz="2000" dirty="0">
                <a:effectLst/>
                <a:latin typeface="Cambria" panose="02040503050406030204" pitchFamily="18" charset="0"/>
                <a:ea typeface="Cambria" panose="02040503050406030204" pitchFamily="18" charset="0"/>
                <a:cs typeface="Times New Roman" panose="02020603050405020304" pitchFamily="18" charset="0"/>
              </a:rPr>
              <a:t>t is the responsibility of the grantee to notify Medicaid and CMS of any changes in the Point of Contact. </a:t>
            </a:r>
          </a:p>
          <a:p>
            <a:endParaRPr lang="en-US" dirty="0"/>
          </a:p>
        </p:txBody>
      </p:sp>
      <p:sp>
        <p:nvSpPr>
          <p:cNvPr id="4" name="Title 1">
            <a:extLst>
              <a:ext uri="{FF2B5EF4-FFF2-40B4-BE49-F238E27FC236}">
                <a16:creationId xmlns:a16="http://schemas.microsoft.com/office/drawing/2014/main" id="{8902A30B-3E4F-DA6F-DCB1-011DA4B81E86}"/>
              </a:ext>
            </a:extLst>
          </p:cNvPr>
          <p:cNvSpPr>
            <a:spLocks noGrp="1"/>
          </p:cNvSpPr>
          <p:nvPr>
            <p:ph type="title"/>
          </p:nvPr>
        </p:nvSpPr>
        <p:spPr>
          <a:xfrm>
            <a:off x="457200" y="152400"/>
            <a:ext cx="8229600" cy="1143000"/>
          </a:xfrm>
        </p:spPr>
        <p:txBody>
          <a:bodyPr/>
          <a:lstStyle/>
          <a:p>
            <a:r>
              <a:rPr lang="en-US" altLang="en-US" sz="4000" dirty="0">
                <a:latin typeface="Cambria" panose="02040503050406030204" pitchFamily="18" charset="0"/>
                <a:ea typeface="Cambria" panose="02040503050406030204" pitchFamily="18" charset="0"/>
              </a:rPr>
              <a:t>Application Completion Tips </a:t>
            </a:r>
          </a:p>
        </p:txBody>
      </p:sp>
    </p:spTree>
    <p:extLst>
      <p:ext uri="{BB962C8B-B14F-4D97-AF65-F5344CB8AC3E}">
        <p14:creationId xmlns:p14="http://schemas.microsoft.com/office/powerpoint/2010/main" val="18871786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AA34C332-D981-0608-F204-666CEAF91372}"/>
              </a:ext>
            </a:extLst>
          </p:cNvPr>
          <p:cNvSpPr>
            <a:spLocks noGrp="1"/>
          </p:cNvSpPr>
          <p:nvPr>
            <p:ph type="title"/>
          </p:nvPr>
        </p:nvSpPr>
        <p:spPr>
          <a:xfrm>
            <a:off x="457200" y="76200"/>
            <a:ext cx="8001000" cy="1143000"/>
          </a:xfrm>
        </p:spPr>
        <p:txBody>
          <a:bodyPr/>
          <a:lstStyle/>
          <a:p>
            <a:pPr eaLnBrk="1" hangingPunct="1"/>
            <a:r>
              <a:rPr lang="en-US" altLang="en-US" sz="4000" dirty="0">
                <a:latin typeface="Cambria" panose="02040503050406030204" pitchFamily="18" charset="0"/>
              </a:rPr>
              <a:t>Application Completion Tips</a:t>
            </a:r>
          </a:p>
        </p:txBody>
      </p:sp>
      <p:sp>
        <p:nvSpPr>
          <p:cNvPr id="3" name="Content Placeholder 2">
            <a:extLst>
              <a:ext uri="{FF2B5EF4-FFF2-40B4-BE49-F238E27FC236}">
                <a16:creationId xmlns:a16="http://schemas.microsoft.com/office/drawing/2014/main" id="{CC352BDC-6BE2-4B39-2F7A-742F4BB040A7}"/>
              </a:ext>
            </a:extLst>
          </p:cNvPr>
          <p:cNvSpPr>
            <a:spLocks noGrp="1"/>
          </p:cNvSpPr>
          <p:nvPr>
            <p:ph idx="1"/>
          </p:nvPr>
        </p:nvSpPr>
        <p:spPr>
          <a:xfrm>
            <a:off x="457940" y="1600200"/>
            <a:ext cx="8229600" cy="4525963"/>
          </a:xfrm>
        </p:spPr>
        <p:txBody>
          <a:bodyPr/>
          <a:lstStyle/>
          <a:p>
            <a:pPr eaLnBrk="1" fontAlgn="auto" hangingPunct="1">
              <a:spcAft>
                <a:spcPts val="0"/>
              </a:spcAft>
              <a:defRPr/>
            </a:pPr>
            <a:r>
              <a:rPr lang="en-US" sz="2000" dirty="0">
                <a:latin typeface="Cambria" pitchFamily="18" charset="0"/>
              </a:rPr>
              <a:t>#16. Other Partnering Entities: If there are any other entities, individuals, organizations, associations, or facilities that will receive funds through this project, you will need to list contact names, addresses, email addresses, and telephone numbers for each entity.  This is in addition to how much funding they will receive and their specific deliverable.  This information will facilitate the approval of invoices. </a:t>
            </a:r>
          </a:p>
          <a:p>
            <a:pPr eaLnBrk="1" hangingPunct="1">
              <a:buFont typeface="Arial" charset="0"/>
              <a:buChar char="•"/>
              <a:defRPr/>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111F7108-4344-2316-78DC-CB82B1DFEF1B}"/>
              </a:ext>
            </a:extLst>
          </p:cNvPr>
          <p:cNvSpPr>
            <a:spLocks noGrp="1"/>
          </p:cNvSpPr>
          <p:nvPr>
            <p:ph type="title"/>
          </p:nvPr>
        </p:nvSpPr>
        <p:spPr>
          <a:xfrm>
            <a:off x="533400" y="7545"/>
            <a:ext cx="8229600" cy="1143000"/>
          </a:xfrm>
        </p:spPr>
        <p:txBody>
          <a:bodyPr/>
          <a:lstStyle/>
          <a:p>
            <a:r>
              <a:rPr lang="en-US" altLang="en-US" sz="4000" dirty="0">
                <a:latin typeface="Cambria" panose="02040503050406030204" pitchFamily="18" charset="0"/>
                <a:ea typeface="Cambria" panose="02040503050406030204" pitchFamily="18" charset="0"/>
              </a:rPr>
              <a:t>Quarterly Report Template</a:t>
            </a:r>
          </a:p>
        </p:txBody>
      </p:sp>
      <p:sp>
        <p:nvSpPr>
          <p:cNvPr id="20483" name="Content Placeholder 2">
            <a:extLst>
              <a:ext uri="{FF2B5EF4-FFF2-40B4-BE49-F238E27FC236}">
                <a16:creationId xmlns:a16="http://schemas.microsoft.com/office/drawing/2014/main" id="{14D6FF48-1A7E-4922-DE9E-5FA0AB069249}"/>
              </a:ext>
            </a:extLst>
          </p:cNvPr>
          <p:cNvSpPr>
            <a:spLocks noGrp="1"/>
          </p:cNvSpPr>
          <p:nvPr>
            <p:ph idx="1"/>
          </p:nvPr>
        </p:nvSpPr>
        <p:spPr>
          <a:xfrm>
            <a:off x="533400" y="1104900"/>
            <a:ext cx="8382000" cy="4648200"/>
          </a:xfrm>
        </p:spPr>
        <p:txBody>
          <a:bodyPr/>
          <a:lstStyle/>
          <a:p>
            <a:pPr marL="0" marR="0" indent="0">
              <a:spcBef>
                <a:spcPts val="0"/>
              </a:spcBef>
              <a:spcAft>
                <a:spcPts val="800"/>
              </a:spcAft>
            </a:pPr>
            <a:r>
              <a:rPr lang="en-US" sz="2000" dirty="0">
                <a:effectLst/>
                <a:latin typeface="Cambria" panose="02040503050406030204" pitchFamily="18" charset="0"/>
                <a:ea typeface="Cambria" panose="02040503050406030204" pitchFamily="18" charset="0"/>
                <a:cs typeface="Times New Roman" panose="02020603050405020304" pitchFamily="18" charset="0"/>
              </a:rPr>
              <a:t> Each report shall include a cover letter in addition to the Civil Money 	Penalty Grant Quarterly Report Template. </a:t>
            </a:r>
          </a:p>
          <a:p>
            <a:pPr marL="0" marR="0" indent="0">
              <a:spcBef>
                <a:spcPts val="0"/>
              </a:spcBef>
              <a:spcAft>
                <a:spcPts val="800"/>
              </a:spcAft>
            </a:pPr>
            <a:r>
              <a:rPr lang="en-US" sz="2000" dirty="0">
                <a:effectLst/>
                <a:latin typeface="Cambria" panose="02040503050406030204" pitchFamily="18" charset="0"/>
                <a:ea typeface="Cambria" panose="02040503050406030204" pitchFamily="18" charset="0"/>
                <a:cs typeface="Times New Roman" panose="02020603050405020304" pitchFamily="18" charset="0"/>
              </a:rPr>
              <a:t> Each report page must include the following:</a:t>
            </a:r>
          </a:p>
          <a:p>
            <a:pPr marL="971550" lvl="2" indent="-171450">
              <a:spcBef>
                <a:spcPts val="0"/>
              </a:spcBef>
              <a:spcAft>
                <a:spcPts val="800"/>
              </a:spcAft>
            </a:pPr>
            <a:r>
              <a:rPr lang="en-US" sz="1800" dirty="0">
                <a:effectLst/>
                <a:latin typeface="Cambria" panose="02040503050406030204" pitchFamily="18" charset="0"/>
                <a:ea typeface="Cambria" panose="02040503050406030204" pitchFamily="18" charset="0"/>
                <a:cs typeface="Times New Roman" panose="02020603050405020304" pitchFamily="18" charset="0"/>
              </a:rPr>
              <a:t>Project Title</a:t>
            </a:r>
          </a:p>
          <a:p>
            <a:pPr marL="800100" lvl="2" indent="0">
              <a:spcBef>
                <a:spcPts val="0"/>
              </a:spcBef>
              <a:spcAft>
                <a:spcPts val="800"/>
              </a:spcAft>
            </a:pPr>
            <a:r>
              <a:rPr lang="en-US" sz="1800" dirty="0">
                <a:effectLst/>
                <a:latin typeface="Cambria" panose="02040503050406030204" pitchFamily="18" charset="0"/>
                <a:ea typeface="Cambria" panose="02040503050406030204" pitchFamily="18" charset="0"/>
                <a:cs typeface="Times New Roman" panose="02020603050405020304" pitchFamily="18" charset="0"/>
              </a:rPr>
              <a:t> CMP Request Number</a:t>
            </a:r>
          </a:p>
          <a:p>
            <a:pPr marL="800100" lvl="2" indent="0">
              <a:spcBef>
                <a:spcPts val="0"/>
              </a:spcBef>
              <a:spcAft>
                <a:spcPts val="800"/>
              </a:spcAft>
            </a:pPr>
            <a:r>
              <a:rPr lang="en-US" sz="1800" dirty="0">
                <a:effectLst/>
                <a:latin typeface="Cambria" panose="02040503050406030204" pitchFamily="18" charset="0"/>
                <a:ea typeface="Cambria" panose="02040503050406030204" pitchFamily="18" charset="0"/>
                <a:cs typeface="Times New Roman" panose="02020603050405020304" pitchFamily="18" charset="0"/>
              </a:rPr>
              <a:t> Project Leader or Primary Point of Contact’s name</a:t>
            </a:r>
          </a:p>
          <a:p>
            <a:pPr marL="800100" lvl="2" indent="0">
              <a:spcBef>
                <a:spcPts val="0"/>
              </a:spcBef>
              <a:spcAft>
                <a:spcPts val="800"/>
              </a:spcAft>
            </a:pPr>
            <a:r>
              <a:rPr lang="en-US" sz="1800" dirty="0">
                <a:effectLst/>
                <a:latin typeface="Cambria" panose="02040503050406030204" pitchFamily="18" charset="0"/>
                <a:ea typeface="Cambria" panose="02040503050406030204" pitchFamily="18" charset="0"/>
                <a:cs typeface="Times New Roman" panose="02020603050405020304" pitchFamily="18" charset="0"/>
              </a:rPr>
              <a:t> Project Leader or Primary Point of Contact’s email address</a:t>
            </a:r>
          </a:p>
          <a:p>
            <a:pPr marL="800100" lvl="2" indent="0">
              <a:spcBef>
                <a:spcPts val="0"/>
              </a:spcBef>
              <a:spcAft>
                <a:spcPts val="800"/>
              </a:spcAft>
            </a:pPr>
            <a:r>
              <a:rPr lang="en-US" sz="1800" dirty="0">
                <a:effectLst/>
                <a:latin typeface="Cambria" panose="02040503050406030204" pitchFamily="18" charset="0"/>
                <a:ea typeface="Cambria" panose="02040503050406030204" pitchFamily="18" charset="0"/>
                <a:cs typeface="Times New Roman" panose="02020603050405020304" pitchFamily="18" charset="0"/>
              </a:rPr>
              <a:t> Project Leader or Primary Point of Contact’s phone number</a:t>
            </a:r>
          </a:p>
          <a:p>
            <a:pPr marL="0" marR="0" indent="0">
              <a:spcBef>
                <a:spcPts val="0"/>
              </a:spcBef>
              <a:spcAft>
                <a:spcPts val="800"/>
              </a:spcAft>
            </a:pPr>
            <a:r>
              <a:rPr lang="en-US" sz="2000" dirty="0">
                <a:effectLst/>
                <a:latin typeface="Cambria" panose="02040503050406030204" pitchFamily="18" charset="0"/>
                <a:ea typeface="Cambria" panose="02040503050406030204" pitchFamily="18" charset="0"/>
                <a:cs typeface="Times New Roman" panose="02020603050405020304" pitchFamily="18" charset="0"/>
              </a:rPr>
              <a:t> CMS award date (The quarter begins with the award letter date) </a:t>
            </a:r>
          </a:p>
          <a:p>
            <a:pPr marL="0" marR="0" indent="0">
              <a:spcBef>
                <a:spcPts val="0"/>
              </a:spcBef>
              <a:spcAft>
                <a:spcPts val="800"/>
              </a:spcAft>
            </a:pPr>
            <a:r>
              <a:rPr lang="en-US" sz="2000" dirty="0">
                <a:effectLst/>
                <a:latin typeface="Cambria" panose="02040503050406030204" pitchFamily="18" charset="0"/>
                <a:ea typeface="Cambria" panose="02040503050406030204" pitchFamily="18" charset="0"/>
                <a:cs typeface="Times New Roman" panose="02020603050405020304" pitchFamily="18" charset="0"/>
              </a:rPr>
              <a:t> This quarterly report’s three-month time period  </a:t>
            </a:r>
          </a:p>
          <a:p>
            <a:pPr marL="0" marR="0" indent="0">
              <a:spcBef>
                <a:spcPts val="0"/>
              </a:spcBef>
              <a:spcAft>
                <a:spcPts val="800"/>
              </a:spcAft>
            </a:pPr>
            <a:r>
              <a:rPr lang="en-US" sz="2000" dirty="0">
                <a:effectLst/>
                <a:latin typeface="Cambria" panose="02040503050406030204" pitchFamily="18" charset="0"/>
                <a:ea typeface="Cambria" panose="02040503050406030204" pitchFamily="18" charset="0"/>
                <a:cs typeface="Times New Roman" panose="02020603050405020304" pitchFamily="18" charset="0"/>
              </a:rPr>
              <a:t> Sub grant (state contract) terms</a:t>
            </a:r>
          </a:p>
          <a:p>
            <a:pPr marL="0" marR="0" indent="0">
              <a:spcBef>
                <a:spcPts val="0"/>
              </a:spcBef>
              <a:spcAft>
                <a:spcPts val="800"/>
              </a:spcAft>
            </a:pPr>
            <a:r>
              <a:rPr lang="en-US" sz="2000" dirty="0">
                <a:effectLst/>
                <a:latin typeface="Cambria" panose="02040503050406030204" pitchFamily="18" charset="0"/>
                <a:ea typeface="Cambria" panose="02040503050406030204" pitchFamily="18" charset="0"/>
                <a:cs typeface="Times New Roman" panose="02020603050405020304" pitchFamily="18" charset="0"/>
              </a:rPr>
              <a:t> Project’s goals to include metrics if applicable</a:t>
            </a:r>
          </a:p>
          <a:p>
            <a:endParaRPr lang="en-US"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78C66-A0D1-574B-EF49-4107415C0016}"/>
              </a:ext>
            </a:extLst>
          </p:cNvPr>
          <p:cNvSpPr>
            <a:spLocks noGrp="1"/>
          </p:cNvSpPr>
          <p:nvPr>
            <p:ph type="title"/>
          </p:nvPr>
        </p:nvSpPr>
        <p:spPr>
          <a:xfrm>
            <a:off x="457200" y="0"/>
            <a:ext cx="8229600" cy="1143000"/>
          </a:xfrm>
        </p:spPr>
        <p:txBody>
          <a:bodyPr/>
          <a:lstStyle/>
          <a:p>
            <a:r>
              <a:rPr lang="en-US" sz="4000" dirty="0">
                <a:latin typeface="Cambria" panose="02040503050406030204" pitchFamily="18" charset="0"/>
                <a:ea typeface="Cambria" panose="02040503050406030204" pitchFamily="18" charset="0"/>
              </a:rPr>
              <a:t>Quarterly Report Template</a:t>
            </a:r>
          </a:p>
        </p:txBody>
      </p:sp>
      <p:sp>
        <p:nvSpPr>
          <p:cNvPr id="3" name="Content Placeholder 2">
            <a:extLst>
              <a:ext uri="{FF2B5EF4-FFF2-40B4-BE49-F238E27FC236}">
                <a16:creationId xmlns:a16="http://schemas.microsoft.com/office/drawing/2014/main" id="{E3C43A21-AE81-3850-BF77-74C27FD0CA1E}"/>
              </a:ext>
            </a:extLst>
          </p:cNvPr>
          <p:cNvSpPr>
            <a:spLocks noGrp="1"/>
          </p:cNvSpPr>
          <p:nvPr>
            <p:ph idx="1"/>
          </p:nvPr>
        </p:nvSpPr>
        <p:spPr>
          <a:xfrm>
            <a:off x="609600" y="1066800"/>
            <a:ext cx="8077200" cy="5059363"/>
          </a:xfrm>
        </p:spPr>
        <p:txBody>
          <a:bodyPr/>
          <a:lstStyle/>
          <a:p>
            <a:pPr marR="139065">
              <a:lnSpc>
                <a:spcPct val="107000"/>
              </a:lnSpc>
              <a:spcBef>
                <a:spcPts val="280"/>
              </a:spcBef>
              <a:spcAft>
                <a:spcPts val="600"/>
              </a:spcAft>
            </a:pPr>
            <a:r>
              <a:rPr lang="en-US" sz="2000" dirty="0">
                <a:effectLst/>
                <a:latin typeface="Cambria" panose="02040503050406030204" pitchFamily="18" charset="0"/>
                <a:ea typeface="Cambria" panose="02040503050406030204" pitchFamily="18" charset="0"/>
                <a:cs typeface="Times New Roman" panose="02020603050405020304" pitchFamily="18" charset="0"/>
              </a:rPr>
              <a:t>Quarterly narrative should include new findings, project updates, progress toward implementation timeline, deliverables and goals, successes, pitfalls, and adherence to the budget.</a:t>
            </a:r>
            <a:r>
              <a:rPr lang="en-US" sz="2000" dirty="0">
                <a:effectLst/>
                <a:latin typeface="Cambria" panose="02040503050406030204" pitchFamily="18" charset="0"/>
                <a:ea typeface="Cambria" panose="02040503050406030204" pitchFamily="18" charset="0"/>
                <a:cs typeface="Calibri" panose="020F0502020204030204" pitchFamily="34" charset="0"/>
              </a:rPr>
              <a:t> Quarterly reports must comply with the CMS Award Letter and contain the following:</a:t>
            </a:r>
          </a:p>
          <a:p>
            <a:pPr marL="1257300" lvl="2" indent="-457200">
              <a:lnSpc>
                <a:spcPct val="107000"/>
              </a:lnSpc>
              <a:spcBef>
                <a:spcPts val="175"/>
              </a:spcBef>
              <a:spcAft>
                <a:spcPts val="0"/>
              </a:spcAft>
              <a:buSzPts val="1100"/>
              <a:buFont typeface="+mj-lt"/>
              <a:buAutoNum type="arabicPeriod"/>
              <a:tabLst>
                <a:tab pos="213360" algn="l"/>
              </a:tabLst>
            </a:pPr>
            <a:r>
              <a:rPr lang="en-US" sz="1800" dirty="0">
                <a:effectLst/>
                <a:latin typeface="Cambria" panose="02040503050406030204" pitchFamily="18" charset="0"/>
                <a:ea typeface="Cambria" panose="02040503050406030204" pitchFamily="18" charset="0"/>
                <a:cs typeface="Calibri" panose="020F0502020204030204" pitchFamily="34" charset="0"/>
              </a:rPr>
              <a:t>Progress made on the project during the past quarter</a:t>
            </a:r>
          </a:p>
          <a:p>
            <a:pPr marL="1257300" lvl="2" indent="-457200">
              <a:lnSpc>
                <a:spcPct val="107000"/>
              </a:lnSpc>
              <a:spcBef>
                <a:spcPts val="105"/>
              </a:spcBef>
              <a:spcAft>
                <a:spcPts val="0"/>
              </a:spcAft>
              <a:buSzPts val="1100"/>
              <a:buFont typeface="+mj-lt"/>
              <a:buAutoNum type="arabicPeriod"/>
              <a:tabLst>
                <a:tab pos="213360" algn="l"/>
              </a:tabLst>
            </a:pPr>
            <a:r>
              <a:rPr lang="en-US" sz="1800" dirty="0">
                <a:effectLst/>
                <a:latin typeface="Cambria" panose="02040503050406030204" pitchFamily="18" charset="0"/>
                <a:ea typeface="Cambria" panose="02040503050406030204" pitchFamily="18" charset="0"/>
                <a:cs typeface="Calibri" panose="020F0502020204030204" pitchFamily="34" charset="0"/>
              </a:rPr>
              <a:t>Progress made toward stated goals</a:t>
            </a:r>
          </a:p>
          <a:p>
            <a:pPr marL="1257300" lvl="2" indent="-457200">
              <a:lnSpc>
                <a:spcPct val="107000"/>
              </a:lnSpc>
              <a:spcBef>
                <a:spcPts val="105"/>
              </a:spcBef>
              <a:spcAft>
                <a:spcPts val="0"/>
              </a:spcAft>
              <a:buSzPts val="1100"/>
              <a:buFont typeface="+mj-lt"/>
              <a:buAutoNum type="arabicPeriod"/>
              <a:tabLst>
                <a:tab pos="213360" algn="l"/>
              </a:tabLst>
            </a:pPr>
            <a:r>
              <a:rPr lang="en-US" sz="1800" dirty="0">
                <a:effectLst/>
                <a:latin typeface="Cambria" panose="02040503050406030204" pitchFamily="18" charset="0"/>
                <a:ea typeface="Cambria" panose="02040503050406030204" pitchFamily="18" charset="0"/>
                <a:cs typeface="Calibri" panose="020F0502020204030204" pitchFamily="34" charset="0"/>
              </a:rPr>
              <a:t>Any difficulties encountered</a:t>
            </a:r>
          </a:p>
          <a:p>
            <a:pPr marL="1257300" lvl="2" indent="-457200">
              <a:lnSpc>
                <a:spcPct val="107000"/>
              </a:lnSpc>
              <a:spcBef>
                <a:spcPts val="105"/>
              </a:spcBef>
              <a:spcAft>
                <a:spcPts val="0"/>
              </a:spcAft>
              <a:buSzPts val="1100"/>
              <a:buFont typeface="+mj-lt"/>
              <a:buAutoNum type="arabicPeriod"/>
              <a:tabLst>
                <a:tab pos="213360" algn="l"/>
              </a:tabLst>
            </a:pPr>
            <a:r>
              <a:rPr lang="en-US" sz="1800" dirty="0">
                <a:effectLst/>
                <a:latin typeface="Cambria" panose="02040503050406030204" pitchFamily="18" charset="0"/>
                <a:ea typeface="Cambria" panose="02040503050406030204" pitchFamily="18" charset="0"/>
                <a:cs typeface="Calibri" panose="020F0502020204030204" pitchFamily="34" charset="0"/>
              </a:rPr>
              <a:t>Plans to address difficulties</a:t>
            </a:r>
          </a:p>
          <a:p>
            <a:pPr marL="1257300" lvl="2" indent="-457200">
              <a:lnSpc>
                <a:spcPct val="107000"/>
              </a:lnSpc>
              <a:spcBef>
                <a:spcPts val="105"/>
              </a:spcBef>
              <a:spcAft>
                <a:spcPts val="0"/>
              </a:spcAft>
              <a:buSzPts val="1100"/>
              <a:buFont typeface="+mj-lt"/>
              <a:buAutoNum type="arabicPeriod"/>
              <a:tabLst>
                <a:tab pos="213360" algn="l"/>
              </a:tabLst>
            </a:pPr>
            <a:r>
              <a:rPr lang="en-US" sz="1800" dirty="0">
                <a:effectLst/>
                <a:latin typeface="Cambria" panose="02040503050406030204" pitchFamily="18" charset="0"/>
                <a:ea typeface="Cambria" panose="02040503050406030204" pitchFamily="18" charset="0"/>
                <a:cs typeface="Calibri" panose="020F0502020204030204" pitchFamily="34" charset="0"/>
              </a:rPr>
              <a:t>Goals for the next quarter</a:t>
            </a:r>
          </a:p>
          <a:p>
            <a:pPr marL="1257300" lvl="2" indent="-457200">
              <a:lnSpc>
                <a:spcPct val="107000"/>
              </a:lnSpc>
              <a:spcBef>
                <a:spcPts val="105"/>
              </a:spcBef>
              <a:spcAft>
                <a:spcPts val="0"/>
              </a:spcAft>
              <a:buSzPts val="1100"/>
              <a:buFont typeface="+mj-lt"/>
              <a:buAutoNum type="arabicPeriod"/>
              <a:tabLst>
                <a:tab pos="213360" algn="l"/>
              </a:tabLst>
            </a:pPr>
            <a:r>
              <a:rPr lang="en-US" sz="1800" dirty="0">
                <a:effectLst/>
                <a:latin typeface="Cambria" panose="02040503050406030204" pitchFamily="18" charset="0"/>
                <a:ea typeface="Cambria" panose="02040503050406030204" pitchFamily="18" charset="0"/>
                <a:cs typeface="Calibri" panose="020F0502020204030204" pitchFamily="34" charset="0"/>
              </a:rPr>
              <a:t>How the project has benefited the residents over the past quarter</a:t>
            </a:r>
          </a:p>
          <a:p>
            <a:pPr marL="1257300" lvl="2" indent="-457200">
              <a:lnSpc>
                <a:spcPct val="107000"/>
              </a:lnSpc>
              <a:spcBef>
                <a:spcPts val="105"/>
              </a:spcBef>
              <a:spcAft>
                <a:spcPts val="0"/>
              </a:spcAft>
              <a:buSzPts val="1100"/>
              <a:buFont typeface="+mj-lt"/>
              <a:buAutoNum type="arabicPeriod"/>
              <a:tabLst>
                <a:tab pos="213360" algn="l"/>
              </a:tabLst>
            </a:pPr>
            <a:r>
              <a:rPr lang="en-US" sz="1800" dirty="0">
                <a:latin typeface="Cambria" panose="02040503050406030204" pitchFamily="18" charset="0"/>
                <a:ea typeface="Cambria" panose="02040503050406030204" pitchFamily="18" charset="0"/>
                <a:cs typeface="Calibri" panose="020F0502020204030204" pitchFamily="34" charset="0"/>
              </a:rPr>
              <a:t>Quarterly reports are due within thirty (30) days of the quarter’s end.</a:t>
            </a:r>
          </a:p>
          <a:p>
            <a:pPr marL="400050" lvl="1" indent="0">
              <a:lnSpc>
                <a:spcPct val="107000"/>
              </a:lnSpc>
              <a:spcBef>
                <a:spcPts val="105"/>
              </a:spcBef>
              <a:spcAft>
                <a:spcPts val="0"/>
              </a:spcAft>
              <a:buSzPts val="1100"/>
              <a:buNone/>
              <a:tabLst>
                <a:tab pos="213360" algn="l"/>
              </a:tabLst>
            </a:pPr>
            <a:endParaRPr lang="en-US" sz="800" dirty="0">
              <a:effectLst/>
              <a:latin typeface="Cambria" panose="02040503050406030204" pitchFamily="18" charset="0"/>
              <a:ea typeface="Cambria" panose="02040503050406030204" pitchFamily="18" charset="0"/>
              <a:cs typeface="Calibri" panose="020F0502020204030204" pitchFamily="34" charset="0"/>
            </a:endParaRPr>
          </a:p>
          <a:p>
            <a:r>
              <a:rPr lang="en-US" sz="2000" b="0" i="0" u="none" strike="noStrike" baseline="0" dirty="0">
                <a:solidFill>
                  <a:srgbClr val="000000"/>
                </a:solidFill>
                <a:latin typeface="Cambria" panose="02040503050406030204" pitchFamily="18" charset="0"/>
                <a:ea typeface="Cambria" panose="02040503050406030204" pitchFamily="18" charset="0"/>
              </a:rPr>
              <a:t>Submit report to </a:t>
            </a:r>
            <a:r>
              <a:rPr lang="en-US" sz="2000" b="0" i="0" u="none" strike="noStrike" baseline="0" dirty="0">
                <a:solidFill>
                  <a:srgbClr val="0562C1"/>
                </a:solidFill>
                <a:latin typeface="Cambria" panose="02040503050406030204" pitchFamily="18" charset="0"/>
                <a:ea typeface="Cambria" panose="02040503050406030204" pitchFamily="18" charset="0"/>
              </a:rPr>
              <a:t>CMPGrants@medicaid.ms.gov </a:t>
            </a:r>
            <a:r>
              <a:rPr lang="en-US" sz="2000" b="0" i="0" u="none" strike="noStrike" baseline="0" dirty="0">
                <a:solidFill>
                  <a:srgbClr val="000000"/>
                </a:solidFill>
                <a:latin typeface="Cambria" panose="02040503050406030204" pitchFamily="18" charset="0"/>
                <a:ea typeface="Cambria" panose="02040503050406030204" pitchFamily="18" charset="0"/>
              </a:rPr>
              <a:t>and Stephanie Davis at </a:t>
            </a:r>
            <a:r>
              <a:rPr lang="en-US" sz="2000" b="0" i="0" u="none" strike="noStrike" baseline="0" dirty="0">
                <a:solidFill>
                  <a:srgbClr val="0562C1"/>
                </a:solidFill>
                <a:latin typeface="Cambria" panose="02040503050406030204" pitchFamily="18" charset="0"/>
                <a:ea typeface="Cambria" panose="02040503050406030204" pitchFamily="18" charset="0"/>
              </a:rPr>
              <a:t>Stephanie.Davis@CMS.hhs.gov</a:t>
            </a:r>
            <a:r>
              <a:rPr lang="en-US" sz="2000" b="0" i="0" u="none" strike="noStrike" baseline="0" dirty="0">
                <a:solidFill>
                  <a:srgbClr val="000000"/>
                </a:solidFill>
                <a:latin typeface="Cambria" panose="02040503050406030204" pitchFamily="18" charset="0"/>
                <a:ea typeface="Cambria" panose="02040503050406030204" pitchFamily="18" charset="0"/>
              </a:rPr>
              <a:t>. </a:t>
            </a:r>
            <a:endParaRPr lang="en-US" sz="20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3687009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30E01922-E385-C69C-A724-C3B946AB37AC}"/>
              </a:ext>
            </a:extLst>
          </p:cNvPr>
          <p:cNvSpPr>
            <a:spLocks noGrp="1"/>
          </p:cNvSpPr>
          <p:nvPr>
            <p:ph type="title"/>
          </p:nvPr>
        </p:nvSpPr>
        <p:spPr>
          <a:xfrm>
            <a:off x="457200" y="160337"/>
            <a:ext cx="8229600" cy="1143000"/>
          </a:xfrm>
        </p:spPr>
        <p:txBody>
          <a:bodyPr/>
          <a:lstStyle/>
          <a:p>
            <a:r>
              <a:rPr lang="en-US" altLang="en-US" sz="4000" dirty="0">
                <a:latin typeface="Cambria" panose="02040503050406030204" pitchFamily="18" charset="0"/>
                <a:ea typeface="Cambria" panose="02040503050406030204" pitchFamily="18" charset="0"/>
              </a:rPr>
              <a:t>Final Report Template</a:t>
            </a:r>
          </a:p>
        </p:txBody>
      </p:sp>
      <p:sp>
        <p:nvSpPr>
          <p:cNvPr id="21507" name="Content Placeholder 2">
            <a:extLst>
              <a:ext uri="{FF2B5EF4-FFF2-40B4-BE49-F238E27FC236}">
                <a16:creationId xmlns:a16="http://schemas.microsoft.com/office/drawing/2014/main" id="{6AB73B45-248A-50A2-BD2B-573B69C502D0}"/>
              </a:ext>
            </a:extLst>
          </p:cNvPr>
          <p:cNvSpPr>
            <a:spLocks noGrp="1"/>
          </p:cNvSpPr>
          <p:nvPr>
            <p:ph idx="1"/>
          </p:nvPr>
        </p:nvSpPr>
        <p:spPr>
          <a:xfrm>
            <a:off x="457200" y="1337287"/>
            <a:ext cx="8229600" cy="4525963"/>
          </a:xfrm>
        </p:spPr>
        <p:txBody>
          <a:bodyPr/>
          <a:lstStyle/>
          <a:p>
            <a:r>
              <a:rPr lang="en-US" sz="2300" b="0" i="0" u="none" strike="noStrike" baseline="0" dirty="0">
                <a:solidFill>
                  <a:srgbClr val="000000"/>
                </a:solidFill>
                <a:latin typeface="Cambria" panose="02040503050406030204" pitchFamily="18" charset="0"/>
                <a:ea typeface="Cambria" panose="02040503050406030204" pitchFamily="18" charset="0"/>
              </a:rPr>
              <a:t>Each report shall include a cover letter in addition to the Civil Money Penalty Grant Final Report Te</a:t>
            </a:r>
            <a:r>
              <a:rPr lang="en-US" sz="2300" dirty="0">
                <a:solidFill>
                  <a:srgbClr val="000000"/>
                </a:solidFill>
                <a:latin typeface="Cambria" panose="02040503050406030204" pitchFamily="18" charset="0"/>
                <a:ea typeface="Cambria" panose="02040503050406030204" pitchFamily="18" charset="0"/>
              </a:rPr>
              <a:t>mplate</a:t>
            </a:r>
            <a:r>
              <a:rPr lang="en-US" sz="2300" b="0" i="0" u="none" strike="noStrike" baseline="0" dirty="0">
                <a:solidFill>
                  <a:srgbClr val="000000"/>
                </a:solidFill>
                <a:latin typeface="Cambria" panose="02040503050406030204" pitchFamily="18" charset="0"/>
                <a:ea typeface="Cambria" panose="02040503050406030204" pitchFamily="18" charset="0"/>
              </a:rPr>
              <a:t>.</a:t>
            </a:r>
          </a:p>
          <a:p>
            <a:endParaRPr lang="en-US" sz="800" b="0" i="0" u="none" strike="noStrike" baseline="0" dirty="0">
              <a:solidFill>
                <a:srgbClr val="000000"/>
              </a:solidFill>
              <a:latin typeface="Cambria" panose="02040503050406030204" pitchFamily="18" charset="0"/>
              <a:ea typeface="Cambria" panose="02040503050406030204" pitchFamily="18" charset="0"/>
            </a:endParaRPr>
          </a:p>
          <a:p>
            <a:r>
              <a:rPr lang="en-US" sz="2300" b="0" i="0" u="none" strike="noStrike" baseline="0" dirty="0">
                <a:latin typeface="Cambria" panose="02040503050406030204" pitchFamily="18" charset="0"/>
                <a:ea typeface="Cambria" panose="02040503050406030204" pitchFamily="18" charset="0"/>
              </a:rPr>
              <a:t>Each report page must include the following:</a:t>
            </a:r>
          </a:p>
          <a:p>
            <a:endParaRPr lang="en-US" sz="800" b="0" i="0" u="none" strike="noStrike" baseline="0" dirty="0">
              <a:latin typeface="Cambria" panose="02040503050406030204" pitchFamily="18" charset="0"/>
              <a:ea typeface="Cambria" panose="02040503050406030204" pitchFamily="18" charset="0"/>
            </a:endParaRPr>
          </a:p>
          <a:p>
            <a:pPr lvl="2"/>
            <a:r>
              <a:rPr lang="en-US" sz="2000" b="0" i="0" u="none" strike="noStrike" baseline="0" dirty="0">
                <a:latin typeface="Cambria" panose="02040503050406030204" pitchFamily="18" charset="0"/>
                <a:ea typeface="Cambria" panose="02040503050406030204" pitchFamily="18" charset="0"/>
              </a:rPr>
              <a:t>Project Title</a:t>
            </a:r>
          </a:p>
          <a:p>
            <a:pPr lvl="2"/>
            <a:r>
              <a:rPr lang="en-US" sz="2000" b="0" i="0" u="none" strike="noStrike" baseline="0" dirty="0">
                <a:latin typeface="Cambria" panose="02040503050406030204" pitchFamily="18" charset="0"/>
                <a:ea typeface="Cambria" panose="02040503050406030204" pitchFamily="18" charset="0"/>
              </a:rPr>
              <a:t>CMP Request Number</a:t>
            </a:r>
          </a:p>
          <a:p>
            <a:pPr lvl="2"/>
            <a:r>
              <a:rPr lang="en-US" sz="2000" b="0" i="0" u="none" strike="noStrike" baseline="0" dirty="0">
                <a:latin typeface="Cambria" panose="02040503050406030204" pitchFamily="18" charset="0"/>
                <a:ea typeface="Cambria" panose="02040503050406030204" pitchFamily="18" charset="0"/>
              </a:rPr>
              <a:t>Project Leader or Primary Point of Contact’s name</a:t>
            </a:r>
          </a:p>
          <a:p>
            <a:pPr lvl="2"/>
            <a:r>
              <a:rPr lang="en-US" sz="2000" b="0" i="0" u="none" strike="noStrike" baseline="0" dirty="0">
                <a:latin typeface="Cambria" panose="02040503050406030204" pitchFamily="18" charset="0"/>
                <a:ea typeface="Cambria" panose="02040503050406030204" pitchFamily="18" charset="0"/>
              </a:rPr>
              <a:t>Project Leader or Primary Point of Contact’s email address</a:t>
            </a:r>
          </a:p>
          <a:p>
            <a:pPr lvl="2"/>
            <a:r>
              <a:rPr lang="en-US" sz="2000" b="0" i="0" u="none" strike="noStrike" baseline="0" dirty="0">
                <a:latin typeface="Cambria" panose="02040503050406030204" pitchFamily="18" charset="0"/>
                <a:ea typeface="Cambria" panose="02040503050406030204" pitchFamily="18" charset="0"/>
              </a:rPr>
              <a:t>Project Leader or Primary Point of Contact’s phone number</a:t>
            </a:r>
          </a:p>
          <a:p>
            <a:endParaRPr lang="en-US" sz="800" b="0" i="0" u="none" strike="noStrike" baseline="0" dirty="0">
              <a:solidFill>
                <a:srgbClr val="000000"/>
              </a:solidFill>
              <a:latin typeface="Cambria" panose="02040503050406030204" pitchFamily="18" charset="0"/>
              <a:ea typeface="Cambria" panose="02040503050406030204" pitchFamily="18" charset="0"/>
            </a:endParaRPr>
          </a:p>
          <a:p>
            <a:r>
              <a:rPr lang="en-US" sz="2000" b="0" i="0" u="none" strike="noStrike" baseline="0" dirty="0">
                <a:solidFill>
                  <a:srgbClr val="000000"/>
                </a:solidFill>
                <a:latin typeface="Cambria" panose="02040503050406030204" pitchFamily="18" charset="0"/>
                <a:ea typeface="Cambria" panose="02040503050406030204" pitchFamily="18" charset="0"/>
              </a:rPr>
              <a:t> </a:t>
            </a:r>
            <a:r>
              <a:rPr lang="en-US" sz="2300" b="0" i="0" u="none" strike="noStrike" baseline="0" dirty="0">
                <a:solidFill>
                  <a:srgbClr val="000000"/>
                </a:solidFill>
                <a:latin typeface="Cambria" panose="02040503050406030204" pitchFamily="18" charset="0"/>
                <a:ea typeface="Cambria" panose="02040503050406030204" pitchFamily="18" charset="0"/>
              </a:rPr>
              <a:t>CMS Award Letter date.</a:t>
            </a:r>
          </a:p>
          <a:p>
            <a:endParaRPr lang="en-US" sz="800" b="0" i="0" u="none" strike="noStrike" baseline="0" dirty="0">
              <a:solidFill>
                <a:srgbClr val="000000"/>
              </a:solidFill>
              <a:latin typeface="Cambria" panose="02040503050406030204" pitchFamily="18" charset="0"/>
              <a:ea typeface="Cambria" panose="02040503050406030204" pitchFamily="18" charset="0"/>
            </a:endParaRPr>
          </a:p>
          <a:p>
            <a:r>
              <a:rPr lang="en-US" sz="2000" b="0" i="0" u="none" strike="noStrike" baseline="0" dirty="0">
                <a:solidFill>
                  <a:srgbClr val="000000"/>
                </a:solidFill>
                <a:latin typeface="Cambria" panose="02040503050406030204" pitchFamily="18" charset="0"/>
                <a:ea typeface="Cambria" panose="02040503050406030204" pitchFamily="18" charset="0"/>
              </a:rPr>
              <a:t> </a:t>
            </a:r>
            <a:r>
              <a:rPr lang="en-US" sz="2300" b="0" i="0" u="none" strike="noStrike" baseline="0" dirty="0">
                <a:solidFill>
                  <a:srgbClr val="000000"/>
                </a:solidFill>
                <a:latin typeface="Cambria" panose="02040503050406030204" pitchFamily="18" charset="0"/>
                <a:ea typeface="Cambria" panose="02040503050406030204" pitchFamily="18" charset="0"/>
              </a:rPr>
              <a:t>Sub grant (state contract) terms.</a:t>
            </a:r>
          </a:p>
          <a:p>
            <a:endParaRPr lang="en-US"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1A779-35D0-8237-0941-3BDF873B7FE5}"/>
              </a:ext>
            </a:extLst>
          </p:cNvPr>
          <p:cNvSpPr>
            <a:spLocks noGrp="1"/>
          </p:cNvSpPr>
          <p:nvPr>
            <p:ph type="title"/>
          </p:nvPr>
        </p:nvSpPr>
        <p:spPr>
          <a:xfrm>
            <a:off x="457200" y="381000"/>
            <a:ext cx="8229600" cy="1036638"/>
          </a:xfrm>
        </p:spPr>
        <p:txBody>
          <a:bodyPr>
            <a:normAutofit fontScale="90000"/>
          </a:bodyPr>
          <a:lstStyle/>
          <a:p>
            <a:br>
              <a:rPr lang="en-US" altLang="en-US" dirty="0">
                <a:latin typeface="Cambria" panose="02040503050406030204" pitchFamily="18" charset="0"/>
              </a:rPr>
            </a:br>
            <a:r>
              <a:rPr lang="en-US" altLang="en-US" dirty="0">
                <a:latin typeface="Cambria" panose="02040503050406030204" pitchFamily="18" charset="0"/>
              </a:rPr>
              <a:t>What is Civil Money Penalty (CMP) </a:t>
            </a:r>
            <a:br>
              <a:rPr lang="en-US" altLang="en-US" dirty="0">
                <a:latin typeface="Cambria" panose="02040503050406030204" pitchFamily="18" charset="0"/>
              </a:rPr>
            </a:br>
            <a:endParaRPr lang="en-US" dirty="0"/>
          </a:p>
        </p:txBody>
      </p:sp>
      <p:sp>
        <p:nvSpPr>
          <p:cNvPr id="3" name="Content Placeholder 2">
            <a:extLst>
              <a:ext uri="{FF2B5EF4-FFF2-40B4-BE49-F238E27FC236}">
                <a16:creationId xmlns:a16="http://schemas.microsoft.com/office/drawing/2014/main" id="{D55BA3AB-DB2F-5B6A-5E71-AC15063445D9}"/>
              </a:ext>
            </a:extLst>
          </p:cNvPr>
          <p:cNvSpPr>
            <a:spLocks noGrp="1"/>
          </p:cNvSpPr>
          <p:nvPr>
            <p:ph idx="1"/>
          </p:nvPr>
        </p:nvSpPr>
        <p:spPr>
          <a:xfrm>
            <a:off x="457200" y="1676399"/>
            <a:ext cx="8229600" cy="3048001"/>
          </a:xfrm>
        </p:spPr>
        <p:txBody>
          <a:bodyPr/>
          <a:lstStyle/>
          <a:p>
            <a:pPr eaLnBrk="1" hangingPunct="1">
              <a:spcBef>
                <a:spcPct val="0"/>
              </a:spcBef>
            </a:pPr>
            <a:r>
              <a:rPr lang="en-US" altLang="en-US" sz="2000" dirty="0">
                <a:latin typeface="Cambria" panose="02040503050406030204" pitchFamily="18" charset="0"/>
                <a:ea typeface="Cambria" panose="02040503050406030204" pitchFamily="18" charset="0"/>
              </a:rPr>
              <a:t>A CMP is a monetary penalty the Centers for Medicare &amp; Medicaid Services (CMS) may impose against nursing homes for either the number of days or for each instance a nursing home is not in substantial compliance with one or more Medicare and Medicaid participation requirements for long-term care facilities.</a:t>
            </a:r>
          </a:p>
          <a:p>
            <a:pPr eaLnBrk="1" hangingPunct="1">
              <a:spcBef>
                <a:spcPct val="0"/>
              </a:spcBef>
              <a:buFontTx/>
              <a:buNone/>
            </a:pPr>
            <a:endParaRPr lang="en-US" altLang="en-US" sz="2000" dirty="0">
              <a:latin typeface="Cambria" panose="02040503050406030204" pitchFamily="18" charset="0"/>
              <a:ea typeface="Cambria" panose="02040503050406030204" pitchFamily="18" charset="0"/>
            </a:endParaRPr>
          </a:p>
          <a:p>
            <a:pPr eaLnBrk="1" hangingPunct="1">
              <a:spcBef>
                <a:spcPct val="0"/>
              </a:spcBef>
            </a:pPr>
            <a:r>
              <a:rPr lang="en-US" altLang="en-US" sz="2000" dirty="0">
                <a:latin typeface="Cambria" panose="02040503050406030204" pitchFamily="18" charset="0"/>
                <a:ea typeface="Cambria" panose="02040503050406030204" pitchFamily="18" charset="0"/>
              </a:rPr>
              <a:t>A portion of CMPs collected from nursing homes are returned to the states in which CMPs are imposed. State CMP funds may be reinvested to support activities that benefit nursing home residents and that protect or improve their quality of care or quality of life.</a:t>
            </a:r>
          </a:p>
          <a:p>
            <a:endParaRPr lang="en-US" dirty="0"/>
          </a:p>
        </p:txBody>
      </p:sp>
    </p:spTree>
    <p:extLst>
      <p:ext uri="{BB962C8B-B14F-4D97-AF65-F5344CB8AC3E}">
        <p14:creationId xmlns:p14="http://schemas.microsoft.com/office/powerpoint/2010/main" val="18127706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C2BC5-5D6F-97A1-8AC5-365C81706048}"/>
              </a:ext>
            </a:extLst>
          </p:cNvPr>
          <p:cNvSpPr>
            <a:spLocks noGrp="1"/>
          </p:cNvSpPr>
          <p:nvPr>
            <p:ph type="title"/>
          </p:nvPr>
        </p:nvSpPr>
        <p:spPr>
          <a:xfrm>
            <a:off x="457200" y="76200"/>
            <a:ext cx="8229600" cy="1143000"/>
          </a:xfrm>
        </p:spPr>
        <p:txBody>
          <a:bodyPr/>
          <a:lstStyle/>
          <a:p>
            <a:r>
              <a:rPr lang="en-US" altLang="en-US" sz="4000" dirty="0">
                <a:latin typeface="Cambria" panose="02040503050406030204" pitchFamily="18" charset="0"/>
                <a:ea typeface="Cambria" panose="02040503050406030204" pitchFamily="18" charset="0"/>
              </a:rPr>
              <a:t>Final Report Template</a:t>
            </a:r>
            <a:endParaRPr lang="en-US" sz="4000" dirty="0">
              <a:latin typeface="Cambria" panose="02040503050406030204" pitchFamily="18" charset="0"/>
              <a:ea typeface="Cambria" panose="02040503050406030204" pitchFamily="18" charset="0"/>
            </a:endParaRPr>
          </a:p>
        </p:txBody>
      </p:sp>
      <p:sp>
        <p:nvSpPr>
          <p:cNvPr id="3" name="Content Placeholder 2">
            <a:extLst>
              <a:ext uri="{FF2B5EF4-FFF2-40B4-BE49-F238E27FC236}">
                <a16:creationId xmlns:a16="http://schemas.microsoft.com/office/drawing/2014/main" id="{4CE1E78D-44AC-C9A8-48FD-48921BE0A465}"/>
              </a:ext>
            </a:extLst>
          </p:cNvPr>
          <p:cNvSpPr>
            <a:spLocks noGrp="1"/>
          </p:cNvSpPr>
          <p:nvPr>
            <p:ph idx="1"/>
          </p:nvPr>
        </p:nvSpPr>
        <p:spPr>
          <a:xfrm>
            <a:off x="457200" y="1219200"/>
            <a:ext cx="8229600" cy="4708525"/>
          </a:xfrm>
        </p:spPr>
        <p:txBody>
          <a:bodyPr/>
          <a:lstStyle/>
          <a:p>
            <a:r>
              <a:rPr lang="en-US" sz="2400" b="0" i="0" u="none" strike="noStrike" baseline="0" dirty="0">
                <a:latin typeface="Cambria" panose="02040503050406030204" pitchFamily="18" charset="0"/>
                <a:ea typeface="Cambria" panose="02040503050406030204" pitchFamily="18" charset="0"/>
              </a:rPr>
              <a:t>Final Report narrative shall include: </a:t>
            </a:r>
          </a:p>
          <a:p>
            <a:endParaRPr lang="en-US" sz="800" b="0" i="0" u="none" strike="noStrike" baseline="0" dirty="0">
              <a:latin typeface="Cambria" panose="02040503050406030204" pitchFamily="18" charset="0"/>
              <a:ea typeface="Cambria" panose="02040503050406030204" pitchFamily="18" charset="0"/>
            </a:endParaRPr>
          </a:p>
          <a:p>
            <a:pPr marL="1257300" lvl="2" indent="-342900">
              <a:buFont typeface="+mj-lt"/>
              <a:buAutoNum type="arabicPeriod"/>
            </a:pPr>
            <a:r>
              <a:rPr lang="en-US" sz="1700" b="0" i="0" u="none" strike="noStrike" baseline="0" dirty="0">
                <a:latin typeface="Cambria" panose="02040503050406030204" pitchFamily="18" charset="0"/>
                <a:ea typeface="Cambria" panose="02040503050406030204" pitchFamily="18" charset="0"/>
              </a:rPr>
              <a:t>The purpose of the </a:t>
            </a:r>
            <a:r>
              <a:rPr lang="en-US" sz="1700" dirty="0">
                <a:latin typeface="Cambria" panose="02040503050406030204" pitchFamily="18" charset="0"/>
                <a:ea typeface="Cambria" panose="02040503050406030204" pitchFamily="18" charset="0"/>
              </a:rPr>
              <a:t>project</a:t>
            </a:r>
            <a:r>
              <a:rPr lang="en-US" sz="1700" b="0" i="0" u="none" strike="noStrike" baseline="0" dirty="0">
                <a:latin typeface="Cambria" panose="02040503050406030204" pitchFamily="18" charset="0"/>
                <a:ea typeface="Cambria" panose="02040503050406030204" pitchFamily="18" charset="0"/>
              </a:rPr>
              <a:t>; </a:t>
            </a:r>
          </a:p>
          <a:p>
            <a:pPr marL="1257300" lvl="2" indent="-342900">
              <a:buFont typeface="+mj-lt"/>
              <a:buAutoNum type="arabicPeriod"/>
            </a:pPr>
            <a:r>
              <a:rPr lang="en-US" sz="1700" dirty="0">
                <a:latin typeface="Cambria" panose="02040503050406030204" pitchFamily="18" charset="0"/>
                <a:ea typeface="Cambria" panose="02040503050406030204" pitchFamily="18" charset="0"/>
              </a:rPr>
              <a:t>T</a:t>
            </a:r>
            <a:r>
              <a:rPr lang="en-US" sz="1700" b="0" i="0" u="none" strike="noStrike" baseline="0" dirty="0">
                <a:latin typeface="Cambria" panose="02040503050406030204" pitchFamily="18" charset="0"/>
                <a:ea typeface="Cambria" panose="02040503050406030204" pitchFamily="18" charset="0"/>
              </a:rPr>
              <a:t>he expected outcomes; </a:t>
            </a:r>
          </a:p>
          <a:p>
            <a:pPr marL="1257300" lvl="2" indent="-342900">
              <a:buFont typeface="+mj-lt"/>
              <a:buAutoNum type="arabicPeriod"/>
            </a:pPr>
            <a:r>
              <a:rPr lang="en-US" sz="1700" dirty="0">
                <a:latin typeface="Cambria" panose="02040503050406030204" pitchFamily="18" charset="0"/>
                <a:ea typeface="Cambria" panose="02040503050406030204" pitchFamily="18" charset="0"/>
              </a:rPr>
              <a:t>The project’s quantifiable goal(s)/objective(s)</a:t>
            </a:r>
            <a:endParaRPr lang="en-US" sz="1700" b="0" i="0" u="none" strike="noStrike" baseline="0" dirty="0">
              <a:latin typeface="Cambria" panose="02040503050406030204" pitchFamily="18" charset="0"/>
              <a:ea typeface="Cambria" panose="02040503050406030204" pitchFamily="18" charset="0"/>
            </a:endParaRPr>
          </a:p>
          <a:p>
            <a:pPr marL="1257300" lvl="2" indent="-342900">
              <a:buFont typeface="+mj-lt"/>
              <a:buAutoNum type="arabicPeriod"/>
            </a:pPr>
            <a:r>
              <a:rPr lang="en-US" sz="1700" b="0" i="0" u="none" strike="noStrike" baseline="0" dirty="0">
                <a:latin typeface="Cambria" panose="02040503050406030204" pitchFamily="18" charset="0"/>
                <a:ea typeface="Cambria" panose="02040503050406030204" pitchFamily="18" charset="0"/>
              </a:rPr>
              <a:t>The actual outcomes;</a:t>
            </a:r>
          </a:p>
          <a:p>
            <a:pPr marL="1257300" lvl="2" indent="-342900">
              <a:buFont typeface="+mj-lt"/>
              <a:buAutoNum type="arabicPeriod"/>
            </a:pPr>
            <a:r>
              <a:rPr lang="en-US" sz="1700" dirty="0">
                <a:latin typeface="Cambria" panose="02040503050406030204" pitchFamily="18" charset="0"/>
                <a:ea typeface="Cambria" panose="02040503050406030204" pitchFamily="18" charset="0"/>
              </a:rPr>
              <a:t>The</a:t>
            </a:r>
            <a:r>
              <a:rPr lang="en-US" sz="1700" b="0" i="0" u="none" strike="noStrike" baseline="0" dirty="0">
                <a:latin typeface="Cambria" panose="02040503050406030204" pitchFamily="18" charset="0"/>
                <a:ea typeface="Cambria" panose="02040503050406030204" pitchFamily="18" charset="0"/>
              </a:rPr>
              <a:t> project’s results including the specific goals met/not met</a:t>
            </a:r>
          </a:p>
          <a:p>
            <a:pPr marL="1257300" lvl="2" indent="-342900">
              <a:buFont typeface="+mj-lt"/>
              <a:buAutoNum type="arabicPeriod"/>
            </a:pPr>
            <a:r>
              <a:rPr lang="en-US" sz="1700" b="0" i="0" u="none" strike="noStrike" baseline="0" dirty="0">
                <a:latin typeface="Cambria" panose="02040503050406030204" pitchFamily="18" charset="0"/>
                <a:ea typeface="Cambria" panose="02040503050406030204" pitchFamily="18" charset="0"/>
              </a:rPr>
              <a:t>The number of residents that benefited from the project; </a:t>
            </a:r>
          </a:p>
          <a:p>
            <a:pPr marL="1257300" lvl="2" indent="-342900">
              <a:buFont typeface="+mj-lt"/>
              <a:buAutoNum type="arabicPeriod"/>
            </a:pPr>
            <a:r>
              <a:rPr lang="en-US" sz="1700" b="0" i="0" u="none" strike="noStrike" baseline="0" dirty="0">
                <a:latin typeface="Cambria" panose="02040503050406030204" pitchFamily="18" charset="0"/>
                <a:ea typeface="Cambria" panose="02040503050406030204" pitchFamily="18" charset="0"/>
              </a:rPr>
              <a:t>The status of the action plan for sustainability if the project will continue beyond the grant funding period; and</a:t>
            </a:r>
          </a:p>
          <a:p>
            <a:pPr marL="1257300" lvl="2" indent="-342900">
              <a:buFont typeface="+mj-lt"/>
              <a:buAutoNum type="arabicPeriod"/>
            </a:pPr>
            <a:r>
              <a:rPr lang="en-US" sz="1700" dirty="0">
                <a:latin typeface="Cambria" panose="02040503050406030204" pitchFamily="18" charset="0"/>
                <a:ea typeface="Cambria" panose="02040503050406030204" pitchFamily="18" charset="0"/>
              </a:rPr>
              <a:t>A</a:t>
            </a:r>
            <a:r>
              <a:rPr lang="en-US" sz="1700" b="0" i="0" u="none" strike="noStrike" baseline="0" dirty="0">
                <a:latin typeface="Cambria" panose="02040503050406030204" pitchFamily="18" charset="0"/>
                <a:ea typeface="Cambria" panose="02040503050406030204" pitchFamily="18" charset="0"/>
              </a:rPr>
              <a:t>ll other requested information described in the Award Letter.</a:t>
            </a:r>
          </a:p>
          <a:p>
            <a:pPr marL="914400" lvl="2" indent="0">
              <a:buNone/>
            </a:pPr>
            <a:endParaRPr lang="en-US" sz="800" b="0" i="0" u="none" strike="noStrike" baseline="0" dirty="0">
              <a:latin typeface="Cambria" panose="02040503050406030204" pitchFamily="18" charset="0"/>
              <a:ea typeface="Cambria" panose="02040503050406030204" pitchFamily="18" charset="0"/>
            </a:endParaRPr>
          </a:p>
          <a:p>
            <a:r>
              <a:rPr lang="en-US" sz="2000" dirty="0">
                <a:latin typeface="Cambria" panose="02040503050406030204" pitchFamily="18" charset="0"/>
                <a:ea typeface="Cambria" panose="02040503050406030204" pitchFamily="18" charset="0"/>
              </a:rPr>
              <a:t>Final report is due within fifteen days of the project conclusion.</a:t>
            </a:r>
          </a:p>
          <a:p>
            <a:endParaRPr lang="en-US" sz="700" b="0" i="0" u="none" strike="noStrike" baseline="0" dirty="0">
              <a:latin typeface="Cambria" panose="02040503050406030204" pitchFamily="18" charset="0"/>
              <a:ea typeface="Cambria" panose="02040503050406030204" pitchFamily="18" charset="0"/>
            </a:endParaRPr>
          </a:p>
          <a:p>
            <a:r>
              <a:rPr lang="en-US" sz="2000" b="0" i="0" u="none" strike="noStrike" baseline="0" dirty="0">
                <a:solidFill>
                  <a:srgbClr val="000000"/>
                </a:solidFill>
                <a:latin typeface="Cambria" panose="02040503050406030204" pitchFamily="18" charset="0"/>
                <a:ea typeface="Cambria" panose="02040503050406030204" pitchFamily="18" charset="0"/>
              </a:rPr>
              <a:t>Submit report to </a:t>
            </a:r>
            <a:r>
              <a:rPr lang="en-US" sz="2000" b="0" i="0" u="none" strike="noStrike" baseline="0" dirty="0">
                <a:solidFill>
                  <a:srgbClr val="0562C1"/>
                </a:solidFill>
                <a:latin typeface="Cambria" panose="02040503050406030204" pitchFamily="18" charset="0"/>
                <a:ea typeface="Cambria" panose="02040503050406030204" pitchFamily="18" charset="0"/>
              </a:rPr>
              <a:t>CMPGrants@medicaid.ms.gov </a:t>
            </a:r>
            <a:r>
              <a:rPr lang="en-US" sz="2000" b="0" i="0" u="none" strike="noStrike" baseline="0" dirty="0">
                <a:solidFill>
                  <a:srgbClr val="000000"/>
                </a:solidFill>
                <a:latin typeface="Cambria" panose="02040503050406030204" pitchFamily="18" charset="0"/>
                <a:ea typeface="Cambria" panose="02040503050406030204" pitchFamily="18" charset="0"/>
              </a:rPr>
              <a:t>and Stephanie Davis at </a:t>
            </a:r>
            <a:r>
              <a:rPr lang="en-US" sz="2000" b="0" i="0" u="none" strike="noStrike" baseline="0" dirty="0">
                <a:solidFill>
                  <a:srgbClr val="0562C1"/>
                </a:solidFill>
                <a:latin typeface="Cambria" panose="02040503050406030204" pitchFamily="18" charset="0"/>
                <a:ea typeface="Cambria" panose="02040503050406030204" pitchFamily="18" charset="0"/>
              </a:rPr>
              <a:t>Stephanie.Davis@CMS.hhs.gov</a:t>
            </a:r>
            <a:r>
              <a:rPr lang="en-US" sz="2000" b="0" i="0" u="none" strike="noStrike" baseline="0" dirty="0">
                <a:solidFill>
                  <a:srgbClr val="000000"/>
                </a:solidFill>
                <a:latin typeface="Cambria" panose="02040503050406030204" pitchFamily="18" charset="0"/>
                <a:ea typeface="Cambria" panose="02040503050406030204" pitchFamily="18" charset="0"/>
              </a:rPr>
              <a:t>. </a:t>
            </a:r>
          </a:p>
          <a:p>
            <a:endParaRPr lang="en-US" sz="1800" b="0" i="0" u="none" strike="noStrike" baseline="0" dirty="0">
              <a:solidFill>
                <a:srgbClr val="000000"/>
              </a:solidFill>
              <a:latin typeface="Cambria" panose="02040503050406030204" pitchFamily="18" charset="0"/>
              <a:ea typeface="Cambria" panose="02040503050406030204" pitchFamily="18" charset="0"/>
            </a:endParaRPr>
          </a:p>
          <a:p>
            <a:pPr marL="0" indent="0">
              <a:buNone/>
            </a:pPr>
            <a:endParaRPr lang="en-US" sz="1800" b="0" i="0" u="none" strike="noStrike" baseline="0" dirty="0">
              <a:latin typeface="Calibri" panose="020F0502020204030204" pitchFamily="34" charset="0"/>
            </a:endParaRPr>
          </a:p>
        </p:txBody>
      </p:sp>
    </p:spTree>
    <p:extLst>
      <p:ext uri="{BB962C8B-B14F-4D97-AF65-F5344CB8AC3E}">
        <p14:creationId xmlns:p14="http://schemas.microsoft.com/office/powerpoint/2010/main" val="39283696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7CC2D135-7F53-03A6-9E88-5D0E2175386C}"/>
              </a:ext>
            </a:extLst>
          </p:cNvPr>
          <p:cNvSpPr>
            <a:spLocks noGrp="1"/>
          </p:cNvSpPr>
          <p:nvPr>
            <p:ph type="title"/>
          </p:nvPr>
        </p:nvSpPr>
        <p:spPr>
          <a:xfrm>
            <a:off x="381000" y="76200"/>
            <a:ext cx="8229600" cy="1143000"/>
          </a:xfrm>
        </p:spPr>
        <p:txBody>
          <a:bodyPr/>
          <a:lstStyle/>
          <a:p>
            <a:r>
              <a:rPr lang="en-US" altLang="en-US" sz="4000" dirty="0">
                <a:latin typeface="Cambria" panose="02040503050406030204" pitchFamily="18" charset="0"/>
                <a:ea typeface="Cambria" panose="02040503050406030204" pitchFamily="18" charset="0"/>
              </a:rPr>
              <a:t>Follow-Up Report </a:t>
            </a:r>
          </a:p>
        </p:txBody>
      </p:sp>
      <p:sp>
        <p:nvSpPr>
          <p:cNvPr id="22531" name="Content Placeholder 2">
            <a:extLst>
              <a:ext uri="{FF2B5EF4-FFF2-40B4-BE49-F238E27FC236}">
                <a16:creationId xmlns:a16="http://schemas.microsoft.com/office/drawing/2014/main" id="{E499FACF-0FBE-1A1E-157A-0F7D79691816}"/>
              </a:ext>
            </a:extLst>
          </p:cNvPr>
          <p:cNvSpPr>
            <a:spLocks noGrp="1"/>
          </p:cNvSpPr>
          <p:nvPr>
            <p:ph idx="1"/>
          </p:nvPr>
        </p:nvSpPr>
        <p:spPr>
          <a:xfrm>
            <a:off x="304800" y="1295400"/>
            <a:ext cx="8382000" cy="4525963"/>
          </a:xfrm>
        </p:spPr>
        <p:txBody>
          <a:bodyPr/>
          <a:lstStyle/>
          <a:p>
            <a:r>
              <a:rPr lang="en-US" sz="2400" b="0" i="0" u="none" strike="noStrike" baseline="0" dirty="0">
                <a:solidFill>
                  <a:srgbClr val="000000"/>
                </a:solidFill>
                <a:latin typeface="Cambria" panose="02040503050406030204" pitchFamily="18" charset="0"/>
                <a:ea typeface="Cambria" panose="02040503050406030204" pitchFamily="18" charset="0"/>
              </a:rPr>
              <a:t>Follow-Up Report: The report will include a financial statement accounting for the use of all  CMP funds. The statement shall be certified as true, complete, and accurate by the Chief Executive Officer or the Chief Financial Officer of the organization.</a:t>
            </a:r>
          </a:p>
          <a:p>
            <a:endParaRPr lang="en-US" sz="2000" b="0" i="0" u="none" strike="noStrike" baseline="0" dirty="0">
              <a:solidFill>
                <a:srgbClr val="000000"/>
              </a:solidFill>
              <a:latin typeface="Cambria" panose="02040503050406030204" pitchFamily="18" charset="0"/>
              <a:ea typeface="Cambria" panose="02040503050406030204" pitchFamily="18" charset="0"/>
            </a:endParaRPr>
          </a:p>
          <a:p>
            <a:r>
              <a:rPr lang="en-US" sz="2400" dirty="0">
                <a:solidFill>
                  <a:srgbClr val="000000"/>
                </a:solidFill>
                <a:latin typeface="Cambria" panose="02040503050406030204" pitchFamily="18" charset="0"/>
                <a:ea typeface="Cambria" panose="02040503050406030204" pitchFamily="18" charset="0"/>
              </a:rPr>
              <a:t>Follow-Up Report is due within five (5) days of the project’s completion.</a:t>
            </a:r>
          </a:p>
          <a:p>
            <a:endParaRPr lang="en-US" sz="2000" b="0" i="0" u="none" strike="noStrike" baseline="0" dirty="0">
              <a:solidFill>
                <a:srgbClr val="000000"/>
              </a:solidFill>
              <a:latin typeface="Cambria" panose="02040503050406030204" pitchFamily="18" charset="0"/>
              <a:ea typeface="Cambria" panose="02040503050406030204" pitchFamily="18" charset="0"/>
            </a:endParaRPr>
          </a:p>
          <a:p>
            <a:r>
              <a:rPr lang="en-US" sz="2400" b="0" i="0" u="none" strike="noStrike" baseline="0" dirty="0">
                <a:solidFill>
                  <a:srgbClr val="000000"/>
                </a:solidFill>
                <a:latin typeface="Cambria" panose="02040503050406030204" pitchFamily="18" charset="0"/>
                <a:ea typeface="Cambria" panose="02040503050406030204" pitchFamily="18" charset="0"/>
              </a:rPr>
              <a:t>Submit report to </a:t>
            </a:r>
            <a:r>
              <a:rPr lang="en-US" sz="2400" b="0" i="0" u="none" strike="noStrike" baseline="0" dirty="0">
                <a:solidFill>
                  <a:srgbClr val="0562C1"/>
                </a:solidFill>
                <a:latin typeface="Cambria" panose="02040503050406030204" pitchFamily="18" charset="0"/>
                <a:ea typeface="Cambria" panose="02040503050406030204" pitchFamily="18" charset="0"/>
              </a:rPr>
              <a:t>CMPGrants@medicaid.ms.gov </a:t>
            </a:r>
            <a:r>
              <a:rPr lang="en-US" sz="2400" b="0" i="0" u="none" strike="noStrike" baseline="0" dirty="0">
                <a:solidFill>
                  <a:srgbClr val="000000"/>
                </a:solidFill>
                <a:latin typeface="Cambria" panose="02040503050406030204" pitchFamily="18" charset="0"/>
                <a:ea typeface="Cambria" panose="02040503050406030204" pitchFamily="18" charset="0"/>
              </a:rPr>
              <a:t>and Stephanie Davis at </a:t>
            </a:r>
            <a:r>
              <a:rPr lang="en-US" sz="2400" b="0" i="0" u="none" strike="noStrike" baseline="0" dirty="0">
                <a:solidFill>
                  <a:srgbClr val="0562C1"/>
                </a:solidFill>
                <a:latin typeface="Cambria" panose="02040503050406030204" pitchFamily="18" charset="0"/>
                <a:ea typeface="Cambria" panose="02040503050406030204" pitchFamily="18" charset="0"/>
              </a:rPr>
              <a:t>Stephanie.Davis@CMS.hhs.gov</a:t>
            </a:r>
            <a:r>
              <a:rPr lang="en-US" sz="2400" b="0" i="0" u="none" strike="noStrike" baseline="0" dirty="0">
                <a:solidFill>
                  <a:srgbClr val="000000"/>
                </a:solidFill>
                <a:latin typeface="Cambria" panose="02040503050406030204" pitchFamily="18" charset="0"/>
                <a:ea typeface="Cambria" panose="02040503050406030204" pitchFamily="18" charset="0"/>
              </a:rPr>
              <a:t>.</a:t>
            </a:r>
          </a:p>
          <a:p>
            <a:endParaRPr lang="en-US"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B88F8CFA-9930-030B-A5F5-21074B1C1004}"/>
              </a:ext>
            </a:extLst>
          </p:cNvPr>
          <p:cNvSpPr>
            <a:spLocks noGrp="1"/>
          </p:cNvSpPr>
          <p:nvPr>
            <p:ph type="title"/>
          </p:nvPr>
        </p:nvSpPr>
        <p:spPr>
          <a:xfrm>
            <a:off x="457200" y="0"/>
            <a:ext cx="8229600" cy="1143000"/>
          </a:xfrm>
        </p:spPr>
        <p:txBody>
          <a:bodyPr/>
          <a:lstStyle/>
          <a:p>
            <a:pPr eaLnBrk="1" hangingPunct="1"/>
            <a:r>
              <a:rPr lang="en-US" altLang="en-US" sz="4000" dirty="0">
                <a:latin typeface="Cambria" panose="02040503050406030204" pitchFamily="18" charset="0"/>
              </a:rPr>
              <a:t>Grant Monitoring</a:t>
            </a:r>
          </a:p>
        </p:txBody>
      </p:sp>
      <p:sp>
        <p:nvSpPr>
          <p:cNvPr id="23555" name="Content Placeholder 2">
            <a:extLst>
              <a:ext uri="{FF2B5EF4-FFF2-40B4-BE49-F238E27FC236}">
                <a16:creationId xmlns:a16="http://schemas.microsoft.com/office/drawing/2014/main" id="{13B1C3A9-5BF6-7A28-CF9C-C8DD4D191AAE}"/>
              </a:ext>
            </a:extLst>
          </p:cNvPr>
          <p:cNvSpPr>
            <a:spLocks noGrp="1"/>
          </p:cNvSpPr>
          <p:nvPr>
            <p:ph idx="1"/>
          </p:nvPr>
        </p:nvSpPr>
        <p:spPr>
          <a:xfrm>
            <a:off x="304800" y="1143000"/>
            <a:ext cx="8534400" cy="3657600"/>
          </a:xfrm>
        </p:spPr>
        <p:txBody>
          <a:bodyPr/>
          <a:lstStyle/>
          <a:p>
            <a:pPr eaLnBrk="1" hangingPunct="1">
              <a:defRPr/>
            </a:pPr>
            <a:r>
              <a:rPr lang="en-US" altLang="en-US" sz="2400" dirty="0">
                <a:latin typeface="Cambria" panose="02040503050406030204" pitchFamily="18" charset="0"/>
              </a:rPr>
              <a:t>Timely submission of Quarterly, Follow Up, and Final Reports. </a:t>
            </a:r>
          </a:p>
          <a:p>
            <a:pPr eaLnBrk="1" hangingPunct="1">
              <a:defRPr/>
            </a:pPr>
            <a:endParaRPr lang="en-US" altLang="en-US" sz="800" dirty="0">
              <a:latin typeface="Cambria" panose="02040503050406030204" pitchFamily="18" charset="0"/>
            </a:endParaRPr>
          </a:p>
          <a:p>
            <a:pPr eaLnBrk="1" hangingPunct="1">
              <a:defRPr/>
            </a:pPr>
            <a:r>
              <a:rPr lang="en-US" altLang="en-US" sz="2400" dirty="0">
                <a:latin typeface="Cambria" panose="02040503050406030204" pitchFamily="18" charset="0"/>
              </a:rPr>
              <a:t>The Quarterly Reports are reviewed for addressing progress towards your goals and must include data per CMS and State Agency requirements. For example: include the number of nursing facility residents, facility staff and/or facilities affected.</a:t>
            </a:r>
            <a:r>
              <a:rPr lang="en-US" altLang="en-US" sz="2200" dirty="0">
                <a:latin typeface="Cambria" panose="02040503050406030204" pitchFamily="18" charset="0"/>
              </a:rPr>
              <a:t> </a:t>
            </a:r>
          </a:p>
          <a:p>
            <a:pPr eaLnBrk="1" hangingPunct="1">
              <a:defRPr/>
            </a:pPr>
            <a:endParaRPr lang="en-US" altLang="en-US" sz="800" dirty="0">
              <a:latin typeface="Cambria" panose="02040503050406030204" pitchFamily="18" charset="0"/>
            </a:endParaRPr>
          </a:p>
          <a:p>
            <a:pPr eaLnBrk="1" hangingPunct="1">
              <a:defRPr/>
            </a:pPr>
            <a:r>
              <a:rPr lang="en-US" altLang="en-US" sz="2400" dirty="0">
                <a:latin typeface="Cambria" panose="02040503050406030204" pitchFamily="18" charset="0"/>
              </a:rPr>
              <a:t>The Final Report must also include your project’s results with data. In addition, include any lessons learned or challenges.</a:t>
            </a:r>
            <a:r>
              <a:rPr lang="en-US" altLang="en-US" sz="2200" dirty="0">
                <a:latin typeface="Cambria" panose="02040503050406030204" pitchFamily="18" charset="0"/>
              </a:rPr>
              <a:t> </a:t>
            </a:r>
          </a:p>
          <a:p>
            <a:pPr eaLnBrk="1" hangingPunct="1">
              <a:defRPr/>
            </a:pPr>
            <a:endParaRPr lang="en-US" altLang="en-US" sz="800" dirty="0">
              <a:latin typeface="Cambria" panose="02040503050406030204" pitchFamily="18" charset="0"/>
            </a:endParaRPr>
          </a:p>
          <a:p>
            <a:pPr eaLnBrk="1" hangingPunct="1">
              <a:defRPr/>
            </a:pPr>
            <a:r>
              <a:rPr lang="en-US" altLang="en-US" sz="2400" dirty="0">
                <a:latin typeface="Cambria" panose="02040503050406030204" pitchFamily="18" charset="0"/>
              </a:rPr>
              <a:t>Failure to submit reports could impact receiving a future award.</a:t>
            </a:r>
          </a:p>
          <a:p>
            <a:pPr eaLnBrk="1" hangingPunct="1">
              <a:defRPr/>
            </a:pPr>
            <a:endParaRPr lang="en-US" altLang="en-US" sz="800" dirty="0">
              <a:latin typeface="Cambria" panose="02040503050406030204" pitchFamily="18" charset="0"/>
            </a:endParaRPr>
          </a:p>
          <a:p>
            <a:pPr eaLnBrk="1" hangingPunct="1">
              <a:defRPr/>
            </a:pPr>
            <a:endParaRPr lang="en-US" altLang="en-US" sz="1800" dirty="0">
              <a:latin typeface="Cambria" panose="020405030504060302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D3FEB-8B04-020A-B7EC-5D84572637E0}"/>
              </a:ext>
            </a:extLst>
          </p:cNvPr>
          <p:cNvSpPr>
            <a:spLocks noGrp="1"/>
          </p:cNvSpPr>
          <p:nvPr>
            <p:ph type="title"/>
          </p:nvPr>
        </p:nvSpPr>
        <p:spPr>
          <a:xfrm>
            <a:off x="457200" y="160337"/>
            <a:ext cx="8229600" cy="1143000"/>
          </a:xfrm>
        </p:spPr>
        <p:txBody>
          <a:bodyPr/>
          <a:lstStyle/>
          <a:p>
            <a:r>
              <a:rPr lang="en-US" altLang="en-US" sz="4000" dirty="0">
                <a:latin typeface="Cambria" panose="02040503050406030204" pitchFamily="18" charset="0"/>
              </a:rPr>
              <a:t>Grant Monitoring</a:t>
            </a:r>
            <a:endParaRPr lang="en-US" sz="4000" dirty="0"/>
          </a:p>
        </p:txBody>
      </p:sp>
      <p:sp>
        <p:nvSpPr>
          <p:cNvPr id="3" name="Content Placeholder 2">
            <a:extLst>
              <a:ext uri="{FF2B5EF4-FFF2-40B4-BE49-F238E27FC236}">
                <a16:creationId xmlns:a16="http://schemas.microsoft.com/office/drawing/2014/main" id="{72956F36-6377-823A-3581-9CA3C54E7D34}"/>
              </a:ext>
            </a:extLst>
          </p:cNvPr>
          <p:cNvSpPr>
            <a:spLocks noGrp="1"/>
          </p:cNvSpPr>
          <p:nvPr>
            <p:ph idx="1"/>
          </p:nvPr>
        </p:nvSpPr>
        <p:spPr>
          <a:xfrm>
            <a:off x="457200" y="1166018"/>
            <a:ext cx="8229600" cy="4525963"/>
          </a:xfrm>
        </p:spPr>
        <p:txBody>
          <a:bodyPr/>
          <a:lstStyle/>
          <a:p>
            <a:pPr eaLnBrk="1" hangingPunct="1">
              <a:defRPr/>
            </a:pPr>
            <a:r>
              <a:rPr lang="en-US" altLang="en-US" sz="2400" dirty="0">
                <a:latin typeface="Cambria" panose="02040503050406030204" pitchFamily="18" charset="0"/>
              </a:rPr>
              <a:t>It is the Project Leader’s responsibility to submit all reports to both CMS and Medicaid.  </a:t>
            </a:r>
          </a:p>
          <a:p>
            <a:pPr eaLnBrk="1" hangingPunct="1">
              <a:defRPr/>
            </a:pPr>
            <a:endParaRPr lang="en-US" altLang="en-US" sz="800" dirty="0">
              <a:latin typeface="Cambria" panose="02040503050406030204" pitchFamily="18" charset="0"/>
            </a:endParaRPr>
          </a:p>
          <a:p>
            <a:pPr eaLnBrk="1" hangingPunct="1">
              <a:defRPr/>
            </a:pPr>
            <a:r>
              <a:rPr lang="en-US" altLang="en-US" sz="2400" dirty="0">
                <a:latin typeface="Cambria" panose="02040503050406030204" pitchFamily="18" charset="0"/>
              </a:rPr>
              <a:t>DOM will send a survey or make an on-site visit to recipients of grant funds within the grant period timeframe.</a:t>
            </a:r>
          </a:p>
          <a:p>
            <a:pPr eaLnBrk="1" hangingPunct="1">
              <a:defRPr/>
            </a:pPr>
            <a:endParaRPr lang="en-US" altLang="en-US" sz="800" dirty="0">
              <a:latin typeface="Cambria" panose="02040503050406030204" pitchFamily="18" charset="0"/>
            </a:endParaRPr>
          </a:p>
          <a:p>
            <a:pPr eaLnBrk="1" hangingPunct="1">
              <a:defRPr/>
            </a:pPr>
            <a:r>
              <a:rPr lang="en-US" altLang="en-US" sz="2400" dirty="0">
                <a:latin typeface="Cambria" panose="02040503050406030204" pitchFamily="18" charset="0"/>
              </a:rPr>
              <a:t>Invoices must have supportive documentation such as receipts of equipment, supplies, travel and time records and be submitted on facility or company letterhead. </a:t>
            </a:r>
          </a:p>
          <a:p>
            <a:pPr eaLnBrk="1" hangingPunct="1">
              <a:defRPr/>
            </a:pPr>
            <a:endParaRPr lang="en-US" altLang="en-US" sz="800" dirty="0">
              <a:latin typeface="Cambria" panose="02040503050406030204" pitchFamily="18" charset="0"/>
            </a:endParaRPr>
          </a:p>
          <a:p>
            <a:pPr eaLnBrk="1" hangingPunct="1">
              <a:defRPr/>
            </a:pPr>
            <a:r>
              <a:rPr lang="en-US" altLang="en-US" sz="2400" dirty="0">
                <a:latin typeface="Cambria" panose="02040503050406030204" pitchFamily="18" charset="0"/>
              </a:rPr>
              <a:t>DOM Office of Accounting reports the CMP account balance quarterly to CMS. </a:t>
            </a:r>
          </a:p>
          <a:p>
            <a:endParaRPr lang="en-US"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690968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76714E2E-70FF-0526-F14D-23DA095F1E1F}"/>
              </a:ext>
            </a:extLst>
          </p:cNvPr>
          <p:cNvSpPr>
            <a:spLocks noGrp="1"/>
          </p:cNvSpPr>
          <p:nvPr>
            <p:ph type="title"/>
          </p:nvPr>
        </p:nvSpPr>
        <p:spPr>
          <a:xfrm>
            <a:off x="457200" y="152400"/>
            <a:ext cx="7620000" cy="1066800"/>
          </a:xfrm>
        </p:spPr>
        <p:txBody>
          <a:bodyPr/>
          <a:lstStyle/>
          <a:p>
            <a:pPr eaLnBrk="1" hangingPunct="1"/>
            <a:r>
              <a:rPr lang="en-US" altLang="en-US" sz="4000" dirty="0">
                <a:latin typeface="Cambria" panose="02040503050406030204" pitchFamily="18" charset="0"/>
              </a:rPr>
              <a:t>CMP Medicaid Resources</a:t>
            </a:r>
          </a:p>
        </p:txBody>
      </p:sp>
      <p:sp>
        <p:nvSpPr>
          <p:cNvPr id="3" name="Content Placeholder 2">
            <a:extLst>
              <a:ext uri="{FF2B5EF4-FFF2-40B4-BE49-F238E27FC236}">
                <a16:creationId xmlns:a16="http://schemas.microsoft.com/office/drawing/2014/main" id="{E4C7E9EE-E481-BBB8-1E76-D7057E7D8FB3}"/>
              </a:ext>
            </a:extLst>
          </p:cNvPr>
          <p:cNvSpPr>
            <a:spLocks noGrp="1"/>
          </p:cNvSpPr>
          <p:nvPr>
            <p:ph idx="1"/>
          </p:nvPr>
        </p:nvSpPr>
        <p:spPr>
          <a:xfrm>
            <a:off x="685800" y="1219200"/>
            <a:ext cx="8229600" cy="4648200"/>
          </a:xfrm>
        </p:spPr>
        <p:txBody>
          <a:bodyPr/>
          <a:lstStyle/>
          <a:p>
            <a:pPr marL="0" indent="0" eaLnBrk="1" hangingPunct="1">
              <a:buFont typeface="Arial" charset="0"/>
              <a:buNone/>
              <a:defRPr/>
            </a:pPr>
            <a:r>
              <a:rPr lang="en-US" sz="1600" dirty="0">
                <a:hlinkClick r:id="rId3"/>
              </a:rPr>
              <a:t>Civil Money Penalty Grant Awards Program - Mississippi Division of Medicaid</a:t>
            </a:r>
            <a:endParaRPr lang="en-US" sz="900" b="1" u="sng" dirty="0">
              <a:latin typeface="Cambria" pitchFamily="18" charset="0"/>
            </a:endParaRPr>
          </a:p>
          <a:p>
            <a:pPr eaLnBrk="1" hangingPunct="1">
              <a:buFont typeface="Arial" charset="0"/>
              <a:buChar char="•"/>
              <a:defRPr/>
            </a:pPr>
            <a:r>
              <a:rPr lang="en-US" sz="1600" dirty="0">
                <a:latin typeface="Cambria" pitchFamily="18" charset="0"/>
              </a:rPr>
              <a:t>2025 Civil Money Penalty Reinvestment State Plan</a:t>
            </a:r>
          </a:p>
          <a:p>
            <a:pPr eaLnBrk="1" hangingPunct="1">
              <a:buFont typeface="Arial" charset="0"/>
              <a:buChar char="•"/>
              <a:defRPr/>
            </a:pPr>
            <a:r>
              <a:rPr lang="en-US" sz="1600" dirty="0">
                <a:latin typeface="Cambria" pitchFamily="18" charset="0"/>
              </a:rPr>
              <a:t>Civil Money Penalty Grant Training</a:t>
            </a:r>
          </a:p>
          <a:p>
            <a:pPr eaLnBrk="1" hangingPunct="1">
              <a:buFont typeface="Arial" charset="0"/>
              <a:buChar char="•"/>
              <a:defRPr/>
            </a:pPr>
            <a:r>
              <a:rPr lang="en-US" sz="1600" dirty="0">
                <a:latin typeface="Cambria" pitchFamily="18" charset="0"/>
              </a:rPr>
              <a:t>Civil Money Penalty Grant Final Report Template</a:t>
            </a:r>
          </a:p>
          <a:p>
            <a:pPr eaLnBrk="1" hangingPunct="1">
              <a:buFont typeface="Arial" charset="0"/>
              <a:buChar char="•"/>
              <a:defRPr/>
            </a:pPr>
            <a:r>
              <a:rPr lang="en-US" sz="1600" dirty="0">
                <a:latin typeface="Cambria" pitchFamily="18" charset="0"/>
              </a:rPr>
              <a:t>Civil Money Penalty Grant Application Announcement</a:t>
            </a:r>
          </a:p>
          <a:p>
            <a:pPr eaLnBrk="1" hangingPunct="1">
              <a:buFont typeface="Arial" charset="0"/>
              <a:buChar char="•"/>
              <a:defRPr/>
            </a:pPr>
            <a:r>
              <a:rPr lang="en-US" sz="1600" dirty="0">
                <a:latin typeface="Cambria" pitchFamily="18" charset="0"/>
              </a:rPr>
              <a:t>Civil Money Penalty Grant Frequently Asked Questions</a:t>
            </a:r>
          </a:p>
          <a:p>
            <a:pPr eaLnBrk="1" hangingPunct="1">
              <a:buFont typeface="Arial" charset="0"/>
              <a:buChar char="•"/>
              <a:defRPr/>
            </a:pPr>
            <a:r>
              <a:rPr lang="en-US" sz="1600" dirty="0">
                <a:latin typeface="Cambria" pitchFamily="18" charset="0"/>
              </a:rPr>
              <a:t>Civil Money Penalty Sub-Grant Template</a:t>
            </a:r>
          </a:p>
          <a:p>
            <a:pPr eaLnBrk="1" hangingPunct="1">
              <a:buFont typeface="Arial" charset="0"/>
              <a:buChar char="•"/>
              <a:defRPr/>
            </a:pPr>
            <a:r>
              <a:rPr lang="en-US" sz="1600" dirty="0">
                <a:latin typeface="Cambria" pitchFamily="18" charset="0"/>
              </a:rPr>
              <a:t>Civil Money Penalty Grant Quarterly Report Template</a:t>
            </a:r>
          </a:p>
          <a:p>
            <a:pPr eaLnBrk="1" hangingPunct="1">
              <a:buFont typeface="Arial" charset="0"/>
              <a:buChar char="•"/>
              <a:defRPr/>
            </a:pPr>
            <a:r>
              <a:rPr lang="en-US" sz="1600" dirty="0">
                <a:latin typeface="Cambria" pitchFamily="18" charset="0"/>
              </a:rPr>
              <a:t>Civil Money Penalty Reinvestment Application Template – effective September 2023</a:t>
            </a:r>
          </a:p>
          <a:p>
            <a:pPr eaLnBrk="1" hangingPunct="1">
              <a:buFont typeface="Arial" charset="0"/>
              <a:buChar char="•"/>
              <a:defRPr/>
            </a:pPr>
            <a:r>
              <a:rPr lang="en-US" sz="1600" dirty="0">
                <a:latin typeface="Cambria" pitchFamily="18" charset="0"/>
              </a:rPr>
              <a:t>Civil Money Penalty Reinvestment Application Resource Guide</a:t>
            </a:r>
          </a:p>
          <a:p>
            <a:pPr eaLnBrk="1" hangingPunct="1">
              <a:buFont typeface="Arial" charset="0"/>
              <a:buChar char="•"/>
              <a:defRPr/>
            </a:pPr>
            <a:r>
              <a:rPr lang="en-US" sz="1600" dirty="0">
                <a:latin typeface="Cambria" pitchFamily="18" charset="0"/>
              </a:rPr>
              <a:t>Civil Money Penalty Reinvestment Application Budget Template – effective September 2023</a:t>
            </a:r>
          </a:p>
          <a:p>
            <a:pPr eaLnBrk="1" hangingPunct="1">
              <a:buFont typeface="Arial" charset="0"/>
              <a:buChar char="•"/>
              <a:defRPr/>
            </a:pPr>
            <a:r>
              <a:rPr lang="en-US" sz="1600" dirty="0">
                <a:latin typeface="Cambria" pitchFamily="18" charset="0"/>
              </a:rPr>
              <a:t>State CMP Reinvestment Projects</a:t>
            </a:r>
            <a:endParaRPr lang="en-US" sz="800" dirty="0">
              <a:latin typeface="Cambria" pitchFamily="18" charset="0"/>
            </a:endParaRPr>
          </a:p>
          <a:p>
            <a:pPr marL="0" indent="0" eaLnBrk="1" hangingPunct="1">
              <a:buNone/>
              <a:defRPr/>
            </a:pPr>
            <a:r>
              <a:rPr lang="en-US" sz="1400" dirty="0">
                <a:latin typeface="Cambria" pitchFamily="18" charset="0"/>
                <a:hlinkClick r:id="rId3"/>
              </a:rPr>
              <a:t>https://medicaid.ms.gov/programs/civil-money-penalty-cmp-grant-awards-program/</a:t>
            </a:r>
            <a:endParaRPr lang="en-US" sz="1400" dirty="0">
              <a:latin typeface="Cambria" pitchFamily="18" charset="0"/>
            </a:endParaRPr>
          </a:p>
          <a:p>
            <a:pPr marL="0" indent="0" eaLnBrk="1" hangingPunct="1">
              <a:buFont typeface="Arial" charset="0"/>
              <a:buNone/>
              <a:defRPr/>
            </a:pPr>
            <a:endParaRPr lang="en-US" sz="2400" dirty="0"/>
          </a:p>
          <a:p>
            <a:pPr marL="0" indent="0" eaLnBrk="1" hangingPunct="1">
              <a:buFont typeface="Arial" charset="0"/>
              <a:buNone/>
              <a:defRPr/>
            </a:pPr>
            <a:endParaRPr lang="en-US"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F82EF-319F-976F-D102-FBBD221057E0}"/>
              </a:ext>
            </a:extLst>
          </p:cNvPr>
          <p:cNvSpPr>
            <a:spLocks noGrp="1"/>
          </p:cNvSpPr>
          <p:nvPr>
            <p:ph type="title"/>
          </p:nvPr>
        </p:nvSpPr>
        <p:spPr/>
        <p:txBody>
          <a:bodyPr/>
          <a:lstStyle/>
          <a:p>
            <a:r>
              <a:rPr lang="en-US" sz="4000" dirty="0">
                <a:latin typeface="Cambria" panose="02040503050406030204" pitchFamily="18" charset="0"/>
                <a:ea typeface="Cambria" panose="02040503050406030204" pitchFamily="18" charset="0"/>
              </a:rPr>
              <a:t>CMS CMP Resources</a:t>
            </a:r>
          </a:p>
        </p:txBody>
      </p:sp>
      <p:sp>
        <p:nvSpPr>
          <p:cNvPr id="3" name="Content Placeholder 2">
            <a:extLst>
              <a:ext uri="{FF2B5EF4-FFF2-40B4-BE49-F238E27FC236}">
                <a16:creationId xmlns:a16="http://schemas.microsoft.com/office/drawing/2014/main" id="{D03B3ABB-41E5-E6E7-43B0-26D4EA882DDD}"/>
              </a:ext>
            </a:extLst>
          </p:cNvPr>
          <p:cNvSpPr>
            <a:spLocks noGrp="1"/>
          </p:cNvSpPr>
          <p:nvPr>
            <p:ph idx="1"/>
          </p:nvPr>
        </p:nvSpPr>
        <p:spPr>
          <a:xfrm>
            <a:off x="457200" y="1417638"/>
            <a:ext cx="8229600" cy="4403725"/>
          </a:xfrm>
        </p:spPr>
        <p:txBody>
          <a:bodyPr/>
          <a:lstStyle/>
          <a:p>
            <a:pPr marL="0" indent="0">
              <a:buNone/>
            </a:pPr>
            <a:r>
              <a:rPr lang="en-US" sz="1400" dirty="0">
                <a:latin typeface="Cambria" panose="02040503050406030204" pitchFamily="18" charset="0"/>
                <a:ea typeface="Cambria" panose="02040503050406030204" pitchFamily="18" charset="0"/>
                <a:hlinkClick r:id="rId2"/>
              </a:rPr>
              <a:t>Civil Money Penalty Reinvestment Program | CMS</a:t>
            </a:r>
            <a:endParaRPr lang="en-US" sz="1400" dirty="0">
              <a:latin typeface="Cambria" panose="02040503050406030204" pitchFamily="18" charset="0"/>
              <a:ea typeface="Cambria" panose="02040503050406030204" pitchFamily="18" charset="0"/>
            </a:endParaRPr>
          </a:p>
          <a:p>
            <a:pPr marL="0" indent="0">
              <a:buNone/>
            </a:pPr>
            <a:endParaRPr lang="en-US" sz="1400" i="0" dirty="0">
              <a:solidFill>
                <a:srgbClr val="262626"/>
              </a:solidFill>
              <a:effectLst/>
              <a:latin typeface="Cambria" panose="02040503050406030204" pitchFamily="18" charset="0"/>
              <a:ea typeface="Cambria" panose="02040503050406030204" pitchFamily="18" charset="0"/>
            </a:endParaRPr>
          </a:p>
          <a:p>
            <a:pPr marL="0" indent="0">
              <a:buNone/>
            </a:pPr>
            <a:r>
              <a:rPr lang="en-US" sz="1400" dirty="0">
                <a:latin typeface="Cambria" panose="02040503050406030204" pitchFamily="18" charset="0"/>
                <a:ea typeface="Cambria" panose="02040503050406030204" pitchFamily="18" charset="0"/>
              </a:rPr>
              <a:t>CMP Reinvestment FAQs - </a:t>
            </a:r>
            <a:r>
              <a:rPr lang="en-US" sz="1400" dirty="0">
                <a:latin typeface="Cambria" panose="02040503050406030204" pitchFamily="18" charset="0"/>
                <a:ea typeface="Cambria" panose="02040503050406030204" pitchFamily="18" charset="0"/>
                <a:hlinkClick r:id="rId3"/>
              </a:rPr>
              <a:t>https://www.cms.gov/files/zip/cmp-reinvestment-website-frequently-asked-questions-updated-september-2023.zip</a:t>
            </a:r>
            <a:endParaRPr lang="en-US" sz="1400" dirty="0">
              <a:latin typeface="Cambria" panose="02040503050406030204" pitchFamily="18" charset="0"/>
              <a:ea typeface="Cambria" panose="02040503050406030204" pitchFamily="18" charset="0"/>
            </a:endParaRPr>
          </a:p>
          <a:p>
            <a:pPr marL="0" indent="0">
              <a:buNone/>
            </a:pPr>
            <a:endParaRPr lang="en-US" sz="1400" dirty="0">
              <a:latin typeface="Cambria" panose="02040503050406030204" pitchFamily="18" charset="0"/>
              <a:ea typeface="Cambria" panose="02040503050406030204" pitchFamily="18" charset="0"/>
            </a:endParaRPr>
          </a:p>
          <a:p>
            <a:pPr marL="0" indent="0">
              <a:buNone/>
            </a:pPr>
            <a:r>
              <a:rPr lang="en-US" sz="1400" dirty="0">
                <a:latin typeface="Cambria" panose="02040503050406030204" pitchFamily="18" charset="0"/>
                <a:ea typeface="Cambria" panose="02040503050406030204" pitchFamily="18" charset="0"/>
              </a:rPr>
              <a:t>CMP Application Resources - </a:t>
            </a:r>
            <a:r>
              <a:rPr lang="en-US" sz="1400" dirty="0">
                <a:latin typeface="Cambria" panose="02040503050406030204" pitchFamily="18" charset="0"/>
                <a:ea typeface="Cambria" panose="02040503050406030204" pitchFamily="18" charset="0"/>
                <a:hlinkClick r:id="rId4"/>
              </a:rPr>
              <a:t>https://www.cms.gov/medicare/provider-enrollment-and-certification/surveycertificationgeninfo/downloads/cmp-reinvestment-application-resources.zip</a:t>
            </a:r>
            <a:endParaRPr lang="en-US" sz="1400" dirty="0">
              <a:latin typeface="Cambria" panose="02040503050406030204" pitchFamily="18" charset="0"/>
              <a:ea typeface="Cambria" panose="02040503050406030204" pitchFamily="18" charset="0"/>
            </a:endParaRPr>
          </a:p>
          <a:p>
            <a:pPr marL="0" indent="0">
              <a:buNone/>
            </a:pPr>
            <a:endParaRPr lang="en-US" sz="1400" dirty="0">
              <a:latin typeface="Cambria" panose="02040503050406030204" pitchFamily="18" charset="0"/>
              <a:ea typeface="Cambria" panose="02040503050406030204" pitchFamily="18" charset="0"/>
            </a:endParaRPr>
          </a:p>
          <a:p>
            <a:pPr marL="0" indent="0">
              <a:buNone/>
            </a:pPr>
            <a:r>
              <a:rPr lang="en-US" sz="1400" dirty="0">
                <a:latin typeface="Cambria" panose="02040503050406030204" pitchFamily="18" charset="0"/>
                <a:ea typeface="Cambria" panose="02040503050406030204" pitchFamily="18" charset="0"/>
              </a:rPr>
              <a:t>Allowable and Non-Allowable Uses of CMP Funds - </a:t>
            </a:r>
            <a:r>
              <a:rPr lang="en-US" sz="1400" dirty="0">
                <a:latin typeface="Cambria" panose="02040503050406030204" pitchFamily="18" charset="0"/>
                <a:ea typeface="Cambria" panose="02040503050406030204" pitchFamily="18" charset="0"/>
                <a:hlinkClick r:id="rId5"/>
              </a:rPr>
              <a:t>https://www.cms.gov/files/zip/allowable-and-non-allowable-uses-cmp-funds.zip</a:t>
            </a:r>
            <a:endParaRPr lang="en-US" sz="1400" dirty="0">
              <a:latin typeface="Cambria" panose="02040503050406030204" pitchFamily="18" charset="0"/>
              <a:ea typeface="Cambria" panose="02040503050406030204" pitchFamily="18" charset="0"/>
            </a:endParaRPr>
          </a:p>
          <a:p>
            <a:pPr marL="0" indent="0">
              <a:buNone/>
            </a:pPr>
            <a:endParaRPr lang="en-US" sz="1400" dirty="0">
              <a:latin typeface="Cambria" panose="02040503050406030204" pitchFamily="18" charset="0"/>
              <a:ea typeface="Cambria" panose="02040503050406030204" pitchFamily="18" charset="0"/>
            </a:endParaRPr>
          </a:p>
          <a:p>
            <a:pPr marL="0" indent="0">
              <a:buNone/>
            </a:pPr>
            <a:r>
              <a:rPr lang="en-US" sz="1400" i="0" dirty="0">
                <a:solidFill>
                  <a:srgbClr val="262626"/>
                </a:solidFill>
                <a:effectLst/>
                <a:latin typeface="Cambria" panose="02040503050406030204" pitchFamily="18" charset="0"/>
                <a:ea typeface="Cambria" panose="02040503050406030204" pitchFamily="18" charset="0"/>
              </a:rPr>
              <a:t>Mental &amp; Behavioral Health Support CMP Applications - </a:t>
            </a:r>
            <a:r>
              <a:rPr lang="en-US" sz="1400" i="0" dirty="0">
                <a:solidFill>
                  <a:srgbClr val="262626"/>
                </a:solidFill>
                <a:effectLst/>
                <a:latin typeface="Cambria" panose="02040503050406030204" pitchFamily="18" charset="0"/>
                <a:ea typeface="Cambria" panose="02040503050406030204" pitchFamily="18" charset="0"/>
                <a:hlinkClick r:id="rId6"/>
              </a:rPr>
              <a:t>http://www.nursinghomebehavioralhealth.org/</a:t>
            </a:r>
            <a:endParaRPr lang="en-US" sz="1400" i="0" dirty="0">
              <a:solidFill>
                <a:srgbClr val="262626"/>
              </a:solidFill>
              <a:effectLst/>
              <a:latin typeface="Cambria" panose="02040503050406030204" pitchFamily="18" charset="0"/>
              <a:ea typeface="Cambria" panose="02040503050406030204" pitchFamily="18" charset="0"/>
            </a:endParaRPr>
          </a:p>
          <a:p>
            <a:pPr marL="0" indent="0">
              <a:buNone/>
            </a:pPr>
            <a:endParaRPr lang="en-US" sz="1400" b="1" i="0" dirty="0">
              <a:solidFill>
                <a:srgbClr val="262626"/>
              </a:solidFill>
              <a:effectLst/>
              <a:latin typeface="Cambria" panose="02040503050406030204" pitchFamily="18" charset="0"/>
              <a:ea typeface="Cambria" panose="02040503050406030204" pitchFamily="18" charset="0"/>
            </a:endParaRPr>
          </a:p>
          <a:p>
            <a:pPr marL="0" indent="0">
              <a:buNone/>
            </a:pPr>
            <a:r>
              <a:rPr lang="en-US" sz="1400" i="0" dirty="0">
                <a:solidFill>
                  <a:srgbClr val="262626"/>
                </a:solidFill>
                <a:effectLst/>
                <a:latin typeface="Cambria" panose="02040503050406030204" pitchFamily="18" charset="0"/>
                <a:ea typeface="Cambria" panose="02040503050406030204" pitchFamily="18" charset="0"/>
              </a:rPr>
              <a:t>If you have CMPRP questions email the CMPRP Team at -  </a:t>
            </a:r>
            <a:r>
              <a:rPr lang="en-US" sz="1400" i="0" dirty="0">
                <a:effectLst/>
                <a:latin typeface="Cambria" panose="02040503050406030204" pitchFamily="18" charset="0"/>
                <a:ea typeface="Cambria" panose="02040503050406030204" pitchFamily="18" charset="0"/>
                <a:hlinkClick r:id="rId7"/>
              </a:rPr>
              <a:t>CMP-info@cms.hhs.gov</a:t>
            </a:r>
            <a:r>
              <a:rPr lang="en-US" sz="1400" i="0" dirty="0">
                <a:solidFill>
                  <a:srgbClr val="262626"/>
                </a:solidFill>
                <a:effectLst/>
                <a:latin typeface="Cambria" panose="02040503050406030204" pitchFamily="18" charset="0"/>
                <a:ea typeface="Cambria" panose="02040503050406030204" pitchFamily="18" charset="0"/>
              </a:rPr>
              <a:t>.</a:t>
            </a:r>
          </a:p>
          <a:p>
            <a:pPr marL="0" indent="0">
              <a:buNone/>
            </a:pPr>
            <a:endParaRPr lang="en-US" sz="1200" dirty="0">
              <a:latin typeface="Cambria" panose="02040503050406030204" pitchFamily="18" charset="0"/>
              <a:ea typeface="Cambria" panose="02040503050406030204" pitchFamily="18" charset="0"/>
            </a:endParaRPr>
          </a:p>
          <a:p>
            <a:pPr marL="0" indent="0">
              <a:buNone/>
            </a:pPr>
            <a:endParaRPr lang="en-US" u="sng"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579493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D94C24CE-C873-1B97-CAA1-FF5D273CF648}"/>
              </a:ext>
            </a:extLst>
          </p:cNvPr>
          <p:cNvSpPr>
            <a:spLocks noGrp="1"/>
          </p:cNvSpPr>
          <p:nvPr>
            <p:ph type="title"/>
          </p:nvPr>
        </p:nvSpPr>
        <p:spPr>
          <a:xfrm>
            <a:off x="381000" y="533400"/>
            <a:ext cx="8229600" cy="1066800"/>
          </a:xfrm>
        </p:spPr>
        <p:txBody>
          <a:bodyPr/>
          <a:lstStyle/>
          <a:p>
            <a:br>
              <a:rPr lang="en-US" altLang="en-US" sz="4000" dirty="0">
                <a:latin typeface="Cambria" panose="02040503050406030204" pitchFamily="18" charset="0"/>
              </a:rPr>
            </a:br>
            <a:r>
              <a:rPr lang="en-US" altLang="en-US" sz="4000" dirty="0">
                <a:latin typeface="Cambria" panose="02040503050406030204" pitchFamily="18" charset="0"/>
              </a:rPr>
              <a:t>How Can CMP Funds Be Used</a:t>
            </a:r>
            <a:br>
              <a:rPr lang="en-US" altLang="en-US" dirty="0">
                <a:latin typeface="Cambria" panose="02040503050406030204" pitchFamily="18" charset="0"/>
              </a:rPr>
            </a:br>
            <a:endParaRPr lang="en-US" altLang="en-US" dirty="0">
              <a:latin typeface="Cambria" panose="02040503050406030204" pitchFamily="18" charset="0"/>
            </a:endParaRPr>
          </a:p>
        </p:txBody>
      </p:sp>
      <p:sp>
        <p:nvSpPr>
          <p:cNvPr id="4" name="Subtitle 2">
            <a:extLst>
              <a:ext uri="{FF2B5EF4-FFF2-40B4-BE49-F238E27FC236}">
                <a16:creationId xmlns:a16="http://schemas.microsoft.com/office/drawing/2014/main" id="{8F22B38F-B517-F73F-B820-500A9D3AD613}"/>
              </a:ext>
            </a:extLst>
          </p:cNvPr>
          <p:cNvSpPr>
            <a:spLocks noGrp="1"/>
          </p:cNvSpPr>
          <p:nvPr>
            <p:ph idx="4294967295"/>
          </p:nvPr>
        </p:nvSpPr>
        <p:spPr>
          <a:xfrm>
            <a:off x="228600" y="1600200"/>
            <a:ext cx="8686800" cy="4221163"/>
          </a:xfrm>
          <a:effectLst>
            <a:outerShdw blurRad="76200" dist="12700" dir="2700000" sy="-23000" kx="-800400" algn="bl" rotWithShape="0">
              <a:prstClr val="black">
                <a:alpha val="20000"/>
              </a:prstClr>
            </a:outerShdw>
          </a:effectLst>
        </p:spPr>
        <p:txBody>
          <a:bodyPr rtlCol="0">
            <a:noAutofit/>
          </a:bodyPr>
          <a:lstStyle/>
          <a:p>
            <a:pPr marL="0" indent="0" eaLnBrk="1" fontAlgn="auto" hangingPunct="1">
              <a:spcAft>
                <a:spcPts val="0"/>
              </a:spcAft>
              <a:buFont typeface="Arial" charset="0"/>
              <a:buNone/>
              <a:defRPr/>
            </a:pPr>
            <a:r>
              <a:rPr lang="en-US" sz="2000" dirty="0">
                <a:latin typeface="Cambria" panose="02040503050406030204" pitchFamily="18" charset="0"/>
                <a:ea typeface="Cambria" panose="02040503050406030204" pitchFamily="18" charset="0"/>
              </a:rPr>
              <a:t>CMP funds can be used for (but not limited to) the following: </a:t>
            </a:r>
          </a:p>
          <a:p>
            <a:pPr marL="0" indent="0" eaLnBrk="1" fontAlgn="auto" hangingPunct="1">
              <a:spcAft>
                <a:spcPts val="0"/>
              </a:spcAft>
              <a:buFont typeface="Arial" charset="0"/>
              <a:buNone/>
              <a:defRPr/>
            </a:pPr>
            <a:endParaRPr lang="en-US" sz="800" dirty="0">
              <a:latin typeface="Cambria" panose="02040503050406030204" pitchFamily="18" charset="0"/>
              <a:ea typeface="Cambria" panose="02040503050406030204" pitchFamily="18" charset="0"/>
            </a:endParaRPr>
          </a:p>
          <a:p>
            <a:pPr eaLnBrk="1" fontAlgn="auto" hangingPunct="1">
              <a:spcAft>
                <a:spcPts val="0"/>
              </a:spcAft>
              <a:buFont typeface="Wingdings" pitchFamily="2" charset="2"/>
              <a:buChar char="§"/>
              <a:defRPr/>
            </a:pPr>
            <a:r>
              <a:rPr lang="en-US" sz="1850" dirty="0">
                <a:latin typeface="Cambria" panose="02040503050406030204" pitchFamily="18" charset="0"/>
                <a:ea typeface="Cambria" panose="02040503050406030204" pitchFamily="18" charset="0"/>
              </a:rPr>
              <a:t>Assistance to support and protect residents of a facility that closes or is decertified. </a:t>
            </a:r>
          </a:p>
          <a:p>
            <a:pPr eaLnBrk="1" fontAlgn="auto" hangingPunct="1">
              <a:spcAft>
                <a:spcPts val="0"/>
              </a:spcAft>
              <a:buFont typeface="Wingdings" pitchFamily="2" charset="2"/>
              <a:buChar char="§"/>
              <a:defRPr/>
            </a:pPr>
            <a:r>
              <a:rPr lang="en-US" sz="1850" dirty="0">
                <a:latin typeface="Cambria" panose="02040503050406030204" pitchFamily="18" charset="0"/>
                <a:ea typeface="Cambria" panose="02040503050406030204" pitchFamily="18" charset="0"/>
              </a:rPr>
              <a:t>Time-limited expenses incurred in the process of relocating residents to home and community-based settings or another facility when it closed or downsized pursuant to an agreement with Medicaid</a:t>
            </a:r>
          </a:p>
          <a:p>
            <a:pPr eaLnBrk="1" fontAlgn="auto" hangingPunct="1">
              <a:spcAft>
                <a:spcPts val="0"/>
              </a:spcAft>
              <a:buFont typeface="Wingdings" pitchFamily="2" charset="2"/>
              <a:buChar char="§"/>
              <a:defRPr/>
            </a:pPr>
            <a:r>
              <a:rPr lang="en-US" sz="1850" dirty="0">
                <a:latin typeface="Cambria" panose="02040503050406030204" pitchFamily="18" charset="0"/>
                <a:ea typeface="Cambria" panose="02040503050406030204" pitchFamily="18" charset="0"/>
              </a:rPr>
              <a:t>Projects that support resident and family councils and other consumer involvement in assuring quality care in facilities. </a:t>
            </a:r>
          </a:p>
          <a:p>
            <a:pPr eaLnBrk="1" fontAlgn="auto" hangingPunct="1">
              <a:spcAft>
                <a:spcPts val="0"/>
              </a:spcAft>
              <a:buFont typeface="Wingdings" pitchFamily="2" charset="2"/>
              <a:buChar char="§"/>
              <a:defRPr/>
            </a:pPr>
            <a:r>
              <a:rPr lang="en-US" sz="1850" dirty="0">
                <a:latin typeface="Cambria" panose="02040503050406030204" pitchFamily="18" charset="0"/>
                <a:ea typeface="Cambria" panose="02040503050406030204" pitchFamily="18" charset="0"/>
              </a:rPr>
              <a:t>Facility improvement initiatives, such as joint training of facility staff and surveyors</a:t>
            </a:r>
          </a:p>
          <a:p>
            <a:pPr eaLnBrk="1" fontAlgn="auto" hangingPunct="1">
              <a:spcAft>
                <a:spcPts val="0"/>
              </a:spcAft>
              <a:buFont typeface="Wingdings" pitchFamily="2" charset="2"/>
              <a:buChar char="§"/>
              <a:defRPr/>
            </a:pPr>
            <a:r>
              <a:rPr lang="en-US" sz="1850" dirty="0">
                <a:latin typeface="Cambria" panose="02040503050406030204" pitchFamily="18" charset="0"/>
                <a:ea typeface="Cambria" panose="02040503050406030204" pitchFamily="18" charset="0"/>
              </a:rPr>
              <a:t>Technical assistance for facilities implementing quality assurance and performance improvement programs. </a:t>
            </a:r>
          </a:p>
          <a:p>
            <a:pPr marL="0" indent="0" eaLnBrk="1" fontAlgn="auto" hangingPunct="1">
              <a:spcAft>
                <a:spcPts val="0"/>
              </a:spcAft>
              <a:buFont typeface="Arial" panose="020B0604020202020204" pitchFamily="34" charset="0"/>
              <a:buNone/>
              <a:defRPr/>
            </a:pP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a:extLst>
              <a:ext uri="{FF2B5EF4-FFF2-40B4-BE49-F238E27FC236}">
                <a16:creationId xmlns:a16="http://schemas.microsoft.com/office/drawing/2014/main" id="{199D24F4-649F-E534-E12A-BEFB20D59354}"/>
              </a:ext>
            </a:extLst>
          </p:cNvPr>
          <p:cNvSpPr>
            <a:spLocks noChangeArrowheads="1"/>
          </p:cNvSpPr>
          <p:nvPr/>
        </p:nvSpPr>
        <p:spPr bwMode="auto">
          <a:xfrm>
            <a:off x="381817" y="1385441"/>
            <a:ext cx="8496300" cy="1077218"/>
          </a:xfrm>
          <a:prstGeom prst="rect">
            <a:avLst/>
          </a:prstGeom>
          <a:noFill/>
          <a:ln>
            <a:noFill/>
          </a:ln>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SzPct val="70000"/>
              <a:buFontTx/>
              <a:buNone/>
              <a:defRPr/>
            </a:pPr>
            <a:r>
              <a:rPr lang="en-US" altLang="en-US" dirty="0">
                <a:latin typeface="Cambria" panose="02040503050406030204" pitchFamily="18" charset="0"/>
              </a:rPr>
              <a:t>As of March 31, 2025 there is $15,716,355.97                      in Mississippi’s CMP trust fund.</a:t>
            </a:r>
          </a:p>
        </p:txBody>
      </p:sp>
      <p:sp>
        <p:nvSpPr>
          <p:cNvPr id="7171" name="Rectangle 2">
            <a:extLst>
              <a:ext uri="{FF2B5EF4-FFF2-40B4-BE49-F238E27FC236}">
                <a16:creationId xmlns:a16="http://schemas.microsoft.com/office/drawing/2014/main" id="{68E77212-1DAE-AE4F-4607-3D25B0826F8A}"/>
              </a:ext>
            </a:extLst>
          </p:cNvPr>
          <p:cNvSpPr>
            <a:spLocks noChangeArrowheads="1"/>
          </p:cNvSpPr>
          <p:nvPr/>
        </p:nvSpPr>
        <p:spPr bwMode="auto">
          <a:xfrm>
            <a:off x="381816" y="2667000"/>
            <a:ext cx="8152583" cy="3016210"/>
          </a:xfrm>
          <a:prstGeom prst="rect">
            <a:avLst/>
          </a:prstGeom>
          <a:noFill/>
          <a:ln>
            <a:noFill/>
          </a:ln>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defRPr/>
            </a:pPr>
            <a:r>
              <a:rPr lang="en-US" altLang="en-US" dirty="0">
                <a:latin typeface="Cambria" panose="02040503050406030204" pitchFamily="18" charset="0"/>
                <a:ea typeface="Cambria" panose="02040503050406030204" pitchFamily="18" charset="0"/>
              </a:rPr>
              <a:t>CMP Funds Spent During CY 2024 on CMP Projects: $40,226.67 </a:t>
            </a:r>
          </a:p>
          <a:p>
            <a:pPr eaLnBrk="1" hangingPunct="1">
              <a:spcBef>
                <a:spcPct val="0"/>
              </a:spcBef>
              <a:buFontTx/>
              <a:buNone/>
              <a:defRPr/>
            </a:pPr>
            <a:endParaRPr lang="en-US" altLang="en-US" dirty="0">
              <a:latin typeface="Cambria" panose="02040503050406030204" pitchFamily="18" charset="0"/>
              <a:ea typeface="Cambria" panose="02040503050406030204" pitchFamily="18" charset="0"/>
            </a:endParaRPr>
          </a:p>
          <a:p>
            <a:pPr eaLnBrk="1" hangingPunct="1">
              <a:spcBef>
                <a:spcPct val="0"/>
              </a:spcBef>
              <a:buFontTx/>
              <a:buNone/>
              <a:defRPr/>
            </a:pPr>
            <a:r>
              <a:rPr lang="en-US" altLang="en-US" dirty="0">
                <a:latin typeface="Cambria" panose="02040503050406030204" pitchFamily="18" charset="0"/>
                <a:ea typeface="Cambria" panose="02040503050406030204" pitchFamily="18" charset="0"/>
              </a:rPr>
              <a:t>CMP Funds Added During CY 2024: </a:t>
            </a:r>
          </a:p>
          <a:p>
            <a:pPr eaLnBrk="1" hangingPunct="1">
              <a:spcBef>
                <a:spcPct val="0"/>
              </a:spcBef>
              <a:buFontTx/>
              <a:buNone/>
              <a:defRPr/>
            </a:pPr>
            <a:r>
              <a:rPr lang="en-US" altLang="en-US" dirty="0">
                <a:latin typeface="Cambria" panose="02040503050406030204" pitchFamily="18" charset="0"/>
                <a:ea typeface="Cambria" panose="02040503050406030204" pitchFamily="18" charset="0"/>
              </a:rPr>
              <a:t>$1,154,295.52 </a:t>
            </a:r>
          </a:p>
          <a:p>
            <a:pPr eaLnBrk="1" hangingPunct="1">
              <a:spcBef>
                <a:spcPct val="0"/>
              </a:spcBef>
              <a:buFontTx/>
              <a:buNone/>
              <a:defRPr/>
            </a:pPr>
            <a:endParaRPr lang="en-US" altLang="en-US" sz="3000" dirty="0">
              <a:latin typeface="Arial" panose="020B0604020202020204" pitchFamily="34" charset="0"/>
            </a:endParaRPr>
          </a:p>
        </p:txBody>
      </p:sp>
      <p:sp>
        <p:nvSpPr>
          <p:cNvPr id="7172" name="Title 1">
            <a:extLst>
              <a:ext uri="{FF2B5EF4-FFF2-40B4-BE49-F238E27FC236}">
                <a16:creationId xmlns:a16="http://schemas.microsoft.com/office/drawing/2014/main" id="{CE985B0F-4D66-BE52-79AE-F14A7DD47E27}"/>
              </a:ext>
            </a:extLst>
          </p:cNvPr>
          <p:cNvSpPr>
            <a:spLocks noGrp="1"/>
          </p:cNvSpPr>
          <p:nvPr>
            <p:ph type="title"/>
          </p:nvPr>
        </p:nvSpPr>
        <p:spPr>
          <a:xfrm>
            <a:off x="447675" y="38100"/>
            <a:ext cx="8229600" cy="1143000"/>
          </a:xfrm>
        </p:spPr>
        <p:txBody>
          <a:bodyPr/>
          <a:lstStyle/>
          <a:p>
            <a:pPr eaLnBrk="1" hangingPunct="1"/>
            <a:r>
              <a:rPr lang="en-US" altLang="en-US" sz="4000" dirty="0">
                <a:latin typeface="Cambria" panose="02040503050406030204" pitchFamily="18" charset="0"/>
              </a:rPr>
              <a:t>FACTS WORTH KNOWING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93AA7C76-2CC9-8DFE-35F3-BDB33D865531}"/>
              </a:ext>
            </a:extLst>
          </p:cNvPr>
          <p:cNvSpPr>
            <a:spLocks noGrp="1"/>
          </p:cNvSpPr>
          <p:nvPr>
            <p:ph type="title"/>
          </p:nvPr>
        </p:nvSpPr>
        <p:spPr/>
        <p:txBody>
          <a:bodyPr/>
          <a:lstStyle/>
          <a:p>
            <a:pPr eaLnBrk="1" hangingPunct="1"/>
            <a:r>
              <a:rPr lang="en-US" altLang="en-US" sz="4000" dirty="0">
                <a:latin typeface="Cambria" panose="02040503050406030204" pitchFamily="18" charset="0"/>
                <a:ea typeface="Cambria" panose="02040503050406030204" pitchFamily="18" charset="0"/>
              </a:rPr>
              <a:t>Who Can Apply For CMP Funds</a:t>
            </a:r>
          </a:p>
        </p:txBody>
      </p:sp>
      <p:sp>
        <p:nvSpPr>
          <p:cNvPr id="3" name="Content Placeholder 2">
            <a:extLst>
              <a:ext uri="{FF2B5EF4-FFF2-40B4-BE49-F238E27FC236}">
                <a16:creationId xmlns:a16="http://schemas.microsoft.com/office/drawing/2014/main" id="{75337889-7CA4-1A86-7AD1-B8C684DE3AED}"/>
              </a:ext>
            </a:extLst>
          </p:cNvPr>
          <p:cNvSpPr>
            <a:spLocks noGrp="1"/>
          </p:cNvSpPr>
          <p:nvPr>
            <p:ph idx="1"/>
          </p:nvPr>
        </p:nvSpPr>
        <p:spPr>
          <a:xfrm>
            <a:off x="457200" y="1600200"/>
            <a:ext cx="8229600" cy="4191000"/>
          </a:xfrm>
        </p:spPr>
        <p:txBody>
          <a:bodyPr/>
          <a:lstStyle/>
          <a:p>
            <a:pPr marL="0" indent="0">
              <a:buNone/>
            </a:pPr>
            <a:r>
              <a:rPr lang="en-US" sz="1800" b="0" i="0" u="none" strike="noStrike" baseline="0" dirty="0">
                <a:solidFill>
                  <a:srgbClr val="000000"/>
                </a:solidFill>
                <a:latin typeface="Cambria" panose="02040503050406030204" pitchFamily="18" charset="0"/>
                <a:ea typeface="Cambria" panose="02040503050406030204" pitchFamily="18" charset="0"/>
              </a:rPr>
              <a:t>Funds may be granted to any entity for proper use of Centers for Medicare &amp; Medicaid Services (CMS) approved CMP projects to protect or improve the quality of life or quality of care for long-term care (LTC) facility residents - provided the responsible receiving entity is: </a:t>
            </a:r>
          </a:p>
          <a:p>
            <a:r>
              <a:rPr lang="en-US" sz="1800" b="0" i="0" u="none" strike="noStrike" baseline="0" dirty="0">
                <a:solidFill>
                  <a:srgbClr val="000000"/>
                </a:solidFill>
                <a:latin typeface="Cambria" panose="02040503050406030204" pitchFamily="18" charset="0"/>
                <a:ea typeface="Cambria" panose="02040503050406030204" pitchFamily="18" charset="0"/>
              </a:rPr>
              <a:t>Qualified and capable of carrying out the intended project or use; </a:t>
            </a:r>
          </a:p>
          <a:p>
            <a:pPr marL="0" indent="0">
              <a:buNone/>
            </a:pPr>
            <a:endParaRPr lang="en-US" sz="1800" b="0" i="0" u="none" strike="noStrike" baseline="0" dirty="0">
              <a:solidFill>
                <a:srgbClr val="000000"/>
              </a:solidFill>
              <a:latin typeface="Cambria" panose="02040503050406030204" pitchFamily="18" charset="0"/>
              <a:ea typeface="Cambria" panose="02040503050406030204" pitchFamily="18" charset="0"/>
            </a:endParaRPr>
          </a:p>
          <a:p>
            <a:r>
              <a:rPr lang="en-US" sz="1800" b="0" i="0" u="none" strike="noStrike" baseline="0" dirty="0">
                <a:solidFill>
                  <a:srgbClr val="000000"/>
                </a:solidFill>
                <a:latin typeface="Cambria" panose="02040503050406030204" pitchFamily="18" charset="0"/>
                <a:ea typeface="Cambria" panose="02040503050406030204" pitchFamily="18" charset="0"/>
              </a:rPr>
              <a:t>Not in any conflict-of-interest relationship </a:t>
            </a:r>
            <a:r>
              <a:rPr lang="en-US" sz="1800" b="0" i="1" u="none" strike="noStrike" baseline="0" dirty="0">
                <a:solidFill>
                  <a:srgbClr val="FF0000"/>
                </a:solidFill>
                <a:latin typeface="Cambria" panose="02040503050406030204" pitchFamily="18" charset="0"/>
                <a:ea typeface="Cambria" panose="02040503050406030204" pitchFamily="18" charset="0"/>
              </a:rPr>
              <a:t>(or the appearance of conflict-of-interest) </a:t>
            </a:r>
            <a:r>
              <a:rPr lang="en-US" sz="1800" b="0" i="0" u="none" strike="noStrike" baseline="0" dirty="0">
                <a:solidFill>
                  <a:srgbClr val="000000"/>
                </a:solidFill>
                <a:latin typeface="Cambria" panose="02040503050406030204" pitchFamily="18" charset="0"/>
                <a:ea typeface="Cambria" panose="02040503050406030204" pitchFamily="18" charset="0"/>
              </a:rPr>
              <a:t>with the entity or entities that will benefit from the intended project or use; </a:t>
            </a:r>
          </a:p>
          <a:p>
            <a:pPr marL="0" indent="0">
              <a:buNone/>
            </a:pPr>
            <a:endParaRPr lang="en-US" sz="1800" b="0" i="0" u="none" strike="noStrike" baseline="0" dirty="0">
              <a:solidFill>
                <a:srgbClr val="000000"/>
              </a:solidFill>
              <a:latin typeface="Cambria" panose="02040503050406030204" pitchFamily="18" charset="0"/>
              <a:ea typeface="Cambria" panose="02040503050406030204" pitchFamily="18" charset="0"/>
            </a:endParaRPr>
          </a:p>
          <a:p>
            <a:r>
              <a:rPr lang="en-US" sz="1800" b="0" i="0" u="none" strike="noStrike" baseline="0" dirty="0">
                <a:solidFill>
                  <a:srgbClr val="000000"/>
                </a:solidFill>
                <a:latin typeface="Cambria" panose="02040503050406030204" pitchFamily="18" charset="0"/>
                <a:ea typeface="Cambria" panose="02040503050406030204" pitchFamily="18" charset="0"/>
              </a:rPr>
              <a:t>Not paid by a State or Federal source to perform the same function as the CMP project or use. CMP funds may not be used to enlarge or enhance an existing appropriation or statutory purpose. </a:t>
            </a:r>
          </a:p>
          <a:p>
            <a:endParaRPr lang="en-US" sz="1800" b="0" i="0" u="none" strike="noStrike" baseline="0" dirty="0">
              <a:solidFill>
                <a:srgbClr val="000000"/>
              </a:solidFill>
              <a:latin typeface="Calibri" panose="020F0502020204030204" pitchFamily="34" charset="0"/>
            </a:endParaRP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04420099-0534-6001-F450-DE01CDDCF63F}"/>
              </a:ext>
            </a:extLst>
          </p:cNvPr>
          <p:cNvSpPr>
            <a:spLocks noGrp="1"/>
          </p:cNvSpPr>
          <p:nvPr>
            <p:ph type="title"/>
          </p:nvPr>
        </p:nvSpPr>
        <p:spPr>
          <a:xfrm>
            <a:off x="457200" y="304800"/>
            <a:ext cx="8229600" cy="1143000"/>
          </a:xfrm>
        </p:spPr>
        <p:txBody>
          <a:bodyPr/>
          <a:lstStyle/>
          <a:p>
            <a:pPr eaLnBrk="1" hangingPunct="1"/>
            <a:r>
              <a:rPr lang="en-US" altLang="en-US" sz="4000" dirty="0">
                <a:latin typeface="Cambria" panose="02040503050406030204" pitchFamily="18" charset="0"/>
              </a:rPr>
              <a:t>Non-Allowable Uses of CMP Funds</a:t>
            </a:r>
          </a:p>
        </p:txBody>
      </p:sp>
      <p:sp>
        <p:nvSpPr>
          <p:cNvPr id="6147" name="Content Placeholder 2">
            <a:extLst>
              <a:ext uri="{FF2B5EF4-FFF2-40B4-BE49-F238E27FC236}">
                <a16:creationId xmlns:a16="http://schemas.microsoft.com/office/drawing/2014/main" id="{0BEEA8A3-2AFD-6F61-C25C-DC9EEA0A273B}"/>
              </a:ext>
            </a:extLst>
          </p:cNvPr>
          <p:cNvSpPr>
            <a:spLocks noGrp="1"/>
          </p:cNvSpPr>
          <p:nvPr>
            <p:ph idx="1"/>
          </p:nvPr>
        </p:nvSpPr>
        <p:spPr>
          <a:xfrm>
            <a:off x="457200" y="1600200"/>
            <a:ext cx="8229600" cy="4038600"/>
          </a:xfrm>
        </p:spPr>
        <p:txBody>
          <a:bodyPr/>
          <a:lstStyle/>
          <a:p>
            <a:pPr eaLnBrk="1" hangingPunct="1">
              <a:buSzPct val="67000"/>
              <a:buFont typeface="Wingdings" panose="05000000000000000000" pitchFamily="2" charset="2"/>
              <a:buChar char="Ø"/>
              <a:defRPr/>
            </a:pPr>
            <a:r>
              <a:rPr lang="en-US" altLang="en-US" sz="1800" dirty="0">
                <a:latin typeface="Cambria" panose="02040503050406030204" pitchFamily="18" charset="0"/>
                <a:ea typeface="Cambria" panose="02040503050406030204" pitchFamily="18" charset="0"/>
              </a:rPr>
              <a:t>Conflict of Interest Prohibitions</a:t>
            </a:r>
          </a:p>
          <a:p>
            <a:pPr eaLnBrk="1" hangingPunct="1">
              <a:buSzPct val="67000"/>
              <a:buFont typeface="Wingdings" panose="05000000000000000000" pitchFamily="2" charset="2"/>
              <a:buChar char="Ø"/>
              <a:defRPr/>
            </a:pPr>
            <a:r>
              <a:rPr lang="en-US" altLang="en-US" sz="1800" dirty="0">
                <a:latin typeface="Cambria" panose="02040503050406030204" pitchFamily="18" charset="0"/>
                <a:ea typeface="Cambria" panose="02040503050406030204" pitchFamily="18" charset="0"/>
              </a:rPr>
              <a:t>Duplication</a:t>
            </a:r>
          </a:p>
          <a:p>
            <a:pPr eaLnBrk="1" hangingPunct="1">
              <a:buSzPct val="67000"/>
              <a:buFont typeface="Wingdings" panose="05000000000000000000" pitchFamily="2" charset="2"/>
              <a:buChar char="Ø"/>
              <a:defRPr/>
            </a:pPr>
            <a:r>
              <a:rPr lang="en-US" altLang="en-US" sz="1800" dirty="0">
                <a:latin typeface="Cambria" panose="02040503050406030204" pitchFamily="18" charset="0"/>
                <a:ea typeface="Cambria" panose="02040503050406030204" pitchFamily="18" charset="0"/>
              </a:rPr>
              <a:t>Capital Improvements</a:t>
            </a:r>
          </a:p>
          <a:p>
            <a:pPr eaLnBrk="1" hangingPunct="1">
              <a:buSzPct val="67000"/>
              <a:buFont typeface="Wingdings" panose="05000000000000000000" pitchFamily="2" charset="2"/>
              <a:buChar char="Ø"/>
              <a:defRPr/>
            </a:pPr>
            <a:r>
              <a:rPr lang="en-US" altLang="en-US" sz="1800" dirty="0">
                <a:latin typeface="Cambria" panose="02040503050406030204" pitchFamily="18" charset="0"/>
                <a:ea typeface="Cambria" panose="02040503050406030204" pitchFamily="18" charset="0"/>
              </a:rPr>
              <a:t>Nursing Home Services or Supplies</a:t>
            </a:r>
          </a:p>
          <a:p>
            <a:pPr eaLnBrk="1" hangingPunct="1">
              <a:buSzPct val="67000"/>
              <a:buFont typeface="Wingdings" panose="05000000000000000000" pitchFamily="2" charset="2"/>
              <a:buChar char="Ø"/>
              <a:defRPr/>
            </a:pPr>
            <a:r>
              <a:rPr lang="en-US" altLang="en-US" sz="1800" dirty="0">
                <a:latin typeface="Cambria" panose="02040503050406030204" pitchFamily="18" charset="0"/>
                <a:ea typeface="Cambria" panose="02040503050406030204" pitchFamily="18" charset="0"/>
              </a:rPr>
              <a:t>Supplementary Funding of Federally Required Services</a:t>
            </a:r>
          </a:p>
          <a:p>
            <a:pPr eaLnBrk="1" hangingPunct="1">
              <a:buSzPct val="67000"/>
              <a:buFont typeface="Wingdings" panose="05000000000000000000" pitchFamily="2" charset="2"/>
              <a:buChar char="Ø"/>
              <a:defRPr/>
            </a:pPr>
            <a:r>
              <a:rPr lang="en-US" altLang="en-US" sz="1800" dirty="0">
                <a:latin typeface="Cambria" panose="02040503050406030204" pitchFamily="18" charset="0"/>
                <a:ea typeface="Cambria" panose="02040503050406030204" pitchFamily="18" charset="0"/>
              </a:rPr>
              <a:t>Complex Technology</a:t>
            </a:r>
          </a:p>
          <a:p>
            <a:pPr eaLnBrk="1" hangingPunct="1">
              <a:buSzPct val="67000"/>
              <a:buFont typeface="Wingdings" panose="05000000000000000000" pitchFamily="2" charset="2"/>
              <a:buChar char="Ø"/>
              <a:defRPr/>
            </a:pPr>
            <a:r>
              <a:rPr lang="en-US" altLang="en-US" sz="1800" dirty="0">
                <a:latin typeface="Cambria" panose="02040503050406030204" pitchFamily="18" charset="0"/>
                <a:ea typeface="Cambria" panose="02040503050406030204" pitchFamily="18" charset="0"/>
              </a:rPr>
              <a:t>Research</a:t>
            </a:r>
          </a:p>
          <a:p>
            <a:pPr eaLnBrk="1" hangingPunct="1">
              <a:buSzPct val="67000"/>
              <a:buFont typeface="Wingdings" panose="05000000000000000000" pitchFamily="2" charset="2"/>
              <a:buChar char="Ø"/>
              <a:defRPr/>
            </a:pPr>
            <a:r>
              <a:rPr lang="en-US" altLang="en-US" sz="1800" dirty="0">
                <a:latin typeface="Cambria" panose="02040503050406030204" pitchFamily="18" charset="0"/>
                <a:ea typeface="Cambria" panose="02040503050406030204" pitchFamily="18" charset="0"/>
              </a:rPr>
              <a:t>Charging for Nursing Home Employee Salary</a:t>
            </a:r>
          </a:p>
          <a:p>
            <a:pPr eaLnBrk="1" hangingPunct="1">
              <a:buSzPct val="67000"/>
              <a:buFont typeface="Wingdings" panose="05000000000000000000" pitchFamily="2" charset="2"/>
              <a:buChar char="Ø"/>
              <a:defRPr/>
            </a:pPr>
            <a:r>
              <a:rPr lang="en-US" altLang="en-US" sz="1800" dirty="0">
                <a:latin typeface="Cambria" panose="02040503050406030204" pitchFamily="18" charset="0"/>
                <a:ea typeface="Cambria" panose="02040503050406030204" pitchFamily="18" charset="0"/>
              </a:rPr>
              <a:t>Palliative Care Services</a:t>
            </a:r>
          </a:p>
          <a:p>
            <a:pPr eaLnBrk="1" hangingPunct="1">
              <a:buSzPct val="67000"/>
              <a:buFont typeface="Wingdings" panose="05000000000000000000" pitchFamily="2" charset="2"/>
              <a:buChar char="Ø"/>
              <a:defRPr/>
            </a:pPr>
            <a:r>
              <a:rPr lang="en-US" altLang="en-US" sz="1800" dirty="0">
                <a:latin typeface="Cambria" panose="02040503050406030204" pitchFamily="18" charset="0"/>
                <a:ea typeface="Cambria" panose="02040503050406030204" pitchFamily="18" charset="0"/>
              </a:rPr>
              <a:t>Dental, Vision, Hearing Services</a:t>
            </a:r>
          </a:p>
          <a:p>
            <a:pPr eaLnBrk="1" hangingPunct="1">
              <a:buSzPct val="67000"/>
              <a:buFont typeface="Wingdings" panose="05000000000000000000" pitchFamily="2" charset="2"/>
              <a:buChar char="Ø"/>
              <a:defRPr/>
            </a:pPr>
            <a:r>
              <a:rPr lang="en-US" altLang="en-US" sz="1800" dirty="0">
                <a:latin typeface="Cambria" panose="02040503050406030204" pitchFamily="18" charset="0"/>
                <a:ea typeface="Cambria" panose="02040503050406030204" pitchFamily="18" charset="0"/>
              </a:rPr>
              <a:t>Incentives</a:t>
            </a:r>
          </a:p>
          <a:p>
            <a:pPr eaLnBrk="1" hangingPunct="1">
              <a:buSzPct val="67000"/>
              <a:buFont typeface="Wingdings" panose="05000000000000000000" pitchFamily="2" charset="2"/>
              <a:buChar char="Ø"/>
              <a:defRPr/>
            </a:pPr>
            <a:r>
              <a:rPr lang="en-US" altLang="en-US" sz="1800" dirty="0">
                <a:latin typeface="Cambria" panose="02040503050406030204" pitchFamily="18" charset="0"/>
                <a:ea typeface="Cambria" panose="02040503050406030204" pitchFamily="18" charset="0"/>
              </a:rPr>
              <a:t>Telemedicine Services &amp; Equipment</a:t>
            </a:r>
          </a:p>
          <a:p>
            <a:pPr eaLnBrk="1" hangingPunct="1">
              <a:buSzPct val="67000"/>
              <a:buFont typeface="Wingdings" panose="05000000000000000000" pitchFamily="2" charset="2"/>
              <a:buChar char="Ø"/>
              <a:defRPr/>
            </a:pPr>
            <a:endParaRPr lang="en-US" alt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04420099-0534-6001-F450-DE01CDDCF63F}"/>
              </a:ext>
            </a:extLst>
          </p:cNvPr>
          <p:cNvSpPr>
            <a:spLocks noGrp="1"/>
          </p:cNvSpPr>
          <p:nvPr>
            <p:ph type="title"/>
          </p:nvPr>
        </p:nvSpPr>
        <p:spPr>
          <a:xfrm>
            <a:off x="457200" y="304800"/>
            <a:ext cx="8229600" cy="1143000"/>
          </a:xfrm>
        </p:spPr>
        <p:txBody>
          <a:bodyPr/>
          <a:lstStyle/>
          <a:p>
            <a:pPr eaLnBrk="1" hangingPunct="1"/>
            <a:r>
              <a:rPr lang="en-US" altLang="en-US" sz="4000" dirty="0">
                <a:latin typeface="Cambria" panose="02040503050406030204" pitchFamily="18" charset="0"/>
              </a:rPr>
              <a:t>Allowable Uses of CMP Funds</a:t>
            </a:r>
          </a:p>
        </p:txBody>
      </p:sp>
      <p:sp>
        <p:nvSpPr>
          <p:cNvPr id="6147" name="Content Placeholder 2">
            <a:extLst>
              <a:ext uri="{FF2B5EF4-FFF2-40B4-BE49-F238E27FC236}">
                <a16:creationId xmlns:a16="http://schemas.microsoft.com/office/drawing/2014/main" id="{0BEEA8A3-2AFD-6F61-C25C-DC9EEA0A273B}"/>
              </a:ext>
            </a:extLst>
          </p:cNvPr>
          <p:cNvSpPr>
            <a:spLocks noGrp="1"/>
          </p:cNvSpPr>
          <p:nvPr>
            <p:ph idx="1"/>
          </p:nvPr>
        </p:nvSpPr>
        <p:spPr>
          <a:xfrm>
            <a:off x="457200" y="1600200"/>
            <a:ext cx="8229600" cy="4038600"/>
          </a:xfrm>
        </p:spPr>
        <p:txBody>
          <a:bodyPr/>
          <a:lstStyle/>
          <a:p>
            <a:pPr marL="0" indent="0">
              <a:buNone/>
            </a:pPr>
            <a:r>
              <a:rPr lang="en-US" sz="1600" b="1" i="0" u="none" strike="noStrike" baseline="0" dirty="0">
                <a:solidFill>
                  <a:srgbClr val="000000"/>
                </a:solidFill>
                <a:latin typeface="Cambria" panose="02040503050406030204" pitchFamily="18" charset="0"/>
                <a:ea typeface="Cambria" panose="02040503050406030204" pitchFamily="18" charset="0"/>
              </a:rPr>
              <a:t>Resident or Family Councils: </a:t>
            </a:r>
            <a:r>
              <a:rPr lang="en-US" sz="1600" b="0" i="0" u="none" strike="noStrike" baseline="0" dirty="0">
                <a:solidFill>
                  <a:srgbClr val="000000"/>
                </a:solidFill>
                <a:latin typeface="Cambria" panose="02040503050406030204" pitchFamily="18" charset="0"/>
                <a:ea typeface="Cambria" panose="02040503050406030204" pitchFamily="18" charset="0"/>
              </a:rPr>
              <a:t>CMP funds may be used for projects by not-for-profit resident advocacy organizations that: Assist in the development of new independent family councils; </a:t>
            </a:r>
          </a:p>
          <a:p>
            <a:r>
              <a:rPr lang="en-US" sz="1600" b="0" i="0" u="none" strike="noStrike" baseline="0" dirty="0">
                <a:solidFill>
                  <a:srgbClr val="000000"/>
                </a:solidFill>
                <a:latin typeface="Cambria" panose="02040503050406030204" pitchFamily="18" charset="0"/>
                <a:ea typeface="Cambria" panose="02040503050406030204" pitchFamily="18" charset="0"/>
              </a:rPr>
              <a:t>Assist resident and family councils in effective advocacy on their family member’s behalf; </a:t>
            </a:r>
          </a:p>
          <a:p>
            <a:r>
              <a:rPr lang="en-US" sz="1600" b="0" i="0" u="none" strike="noStrike" baseline="0" dirty="0">
                <a:solidFill>
                  <a:srgbClr val="000000"/>
                </a:solidFill>
                <a:latin typeface="Cambria" panose="02040503050406030204" pitchFamily="18" charset="0"/>
                <a:ea typeface="Cambria" panose="02040503050406030204" pitchFamily="18" charset="0"/>
              </a:rPr>
              <a:t>Develop materials and training sessions for resident and family councils on state implementation of new federal or state legislation. </a:t>
            </a:r>
          </a:p>
          <a:p>
            <a:r>
              <a:rPr lang="en-US" sz="1600" b="1" i="0" u="none" strike="noStrike" baseline="0" dirty="0">
                <a:solidFill>
                  <a:srgbClr val="000000"/>
                </a:solidFill>
                <a:latin typeface="Cambria" panose="02040503050406030204" pitchFamily="18" charset="0"/>
                <a:ea typeface="Cambria" panose="02040503050406030204" pitchFamily="18" charset="0"/>
              </a:rPr>
              <a:t>Maximum project funding per nursing home-$5,000 (one-time funding) </a:t>
            </a:r>
          </a:p>
          <a:p>
            <a:pPr marL="0" indent="0">
              <a:buNone/>
            </a:pPr>
            <a:endParaRPr lang="en-US" sz="1600" b="1" i="0" u="none" strike="noStrike" baseline="0" dirty="0">
              <a:solidFill>
                <a:srgbClr val="000000"/>
              </a:solidFill>
              <a:latin typeface="Cambria" panose="02040503050406030204" pitchFamily="18" charset="0"/>
              <a:ea typeface="Cambria" panose="02040503050406030204" pitchFamily="18" charset="0"/>
            </a:endParaRPr>
          </a:p>
          <a:p>
            <a:pPr marL="0" indent="0">
              <a:buNone/>
            </a:pPr>
            <a:r>
              <a:rPr lang="en-US" sz="1600" b="1" i="0" u="none" strike="noStrike" baseline="0" dirty="0">
                <a:solidFill>
                  <a:srgbClr val="000000"/>
                </a:solidFill>
                <a:latin typeface="Cambria" panose="02040503050406030204" pitchFamily="18" charset="0"/>
                <a:ea typeface="Cambria" panose="02040503050406030204" pitchFamily="18" charset="0"/>
              </a:rPr>
              <a:t>Consumer Information: </a:t>
            </a:r>
            <a:r>
              <a:rPr lang="en-US" sz="1600" b="0" i="0" u="none" strike="noStrike" baseline="0" dirty="0">
                <a:solidFill>
                  <a:srgbClr val="000000"/>
                </a:solidFill>
                <a:latin typeface="Cambria" panose="02040503050406030204" pitchFamily="18" charset="0"/>
                <a:ea typeface="Cambria" panose="02040503050406030204" pitchFamily="18" charset="0"/>
              </a:rPr>
              <a:t>CMP funds may be used to develop and disseminate information that is directly useful to nursing home residents and their families in becoming knowledgeable about their rights, nursing home care processes, and other information useful to a resident. For example, developing educational materials (e.g., flyers, brochures, booklets, web-based materials, etc.) </a:t>
            </a:r>
          </a:p>
          <a:p>
            <a:r>
              <a:rPr lang="en-US" sz="1600" b="1" i="0" u="none" strike="noStrike" baseline="0" dirty="0">
                <a:solidFill>
                  <a:srgbClr val="000000"/>
                </a:solidFill>
                <a:latin typeface="Cambria" panose="02040503050406030204" pitchFamily="18" charset="0"/>
                <a:ea typeface="Cambria" panose="02040503050406030204" pitchFamily="18" charset="0"/>
              </a:rPr>
              <a:t>Maximum project funding per nursing home-$5,000 (one-time funding) </a:t>
            </a:r>
          </a:p>
          <a:p>
            <a:pPr marL="0" indent="0">
              <a:buNone/>
            </a:pPr>
            <a:endParaRPr lang="en-US" sz="1800" b="0" i="0" u="none" strike="noStrike" baseline="0" dirty="0">
              <a:solidFill>
                <a:srgbClr val="000000"/>
              </a:solidFill>
              <a:latin typeface="Calibri" panose="020F0502020204030204" pitchFamily="34" charset="0"/>
            </a:endParaRPr>
          </a:p>
          <a:p>
            <a:pPr marL="0" indent="0">
              <a:buNone/>
            </a:pPr>
            <a:endParaRPr lang="en-US" altLang="en-US" sz="3000" dirty="0"/>
          </a:p>
          <a:p>
            <a:pPr marL="0" indent="0" eaLnBrk="1" hangingPunct="1">
              <a:buSzPct val="67000"/>
              <a:buNone/>
              <a:defRPr/>
            </a:pPr>
            <a:endParaRPr lang="en-US" altLang="en-US" sz="3000" dirty="0"/>
          </a:p>
          <a:p>
            <a:pPr eaLnBrk="1" hangingPunct="1">
              <a:buSzPct val="96000"/>
              <a:buFont typeface="Arial" charset="0"/>
              <a:buChar char="•"/>
              <a:defRPr/>
            </a:pPr>
            <a:endParaRPr lang="en-US" altLang="en-US" dirty="0"/>
          </a:p>
        </p:txBody>
      </p:sp>
    </p:spTree>
    <p:extLst>
      <p:ext uri="{BB962C8B-B14F-4D97-AF65-F5344CB8AC3E}">
        <p14:creationId xmlns:p14="http://schemas.microsoft.com/office/powerpoint/2010/main" val="1053386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BD427-7E48-A7BE-CEFD-0FAA7C4E48D7}"/>
              </a:ext>
            </a:extLst>
          </p:cNvPr>
          <p:cNvSpPr>
            <a:spLocks noGrp="1"/>
          </p:cNvSpPr>
          <p:nvPr>
            <p:ph type="title"/>
          </p:nvPr>
        </p:nvSpPr>
        <p:spPr/>
        <p:txBody>
          <a:bodyPr/>
          <a:lstStyle/>
          <a:p>
            <a:r>
              <a:rPr lang="en-US" altLang="en-US" sz="4000" dirty="0">
                <a:latin typeface="Cambria" panose="02040503050406030204" pitchFamily="18" charset="0"/>
              </a:rPr>
              <a:t>Allowable Uses of CMP Funds</a:t>
            </a:r>
            <a:endParaRPr lang="en-US" sz="4000" dirty="0"/>
          </a:p>
        </p:txBody>
      </p:sp>
      <p:sp>
        <p:nvSpPr>
          <p:cNvPr id="3" name="Content Placeholder 2">
            <a:extLst>
              <a:ext uri="{FF2B5EF4-FFF2-40B4-BE49-F238E27FC236}">
                <a16:creationId xmlns:a16="http://schemas.microsoft.com/office/drawing/2014/main" id="{B3158C0A-715A-D26A-529E-CC555EBFF9E8}"/>
              </a:ext>
            </a:extLst>
          </p:cNvPr>
          <p:cNvSpPr>
            <a:spLocks noGrp="1"/>
          </p:cNvSpPr>
          <p:nvPr>
            <p:ph idx="1"/>
          </p:nvPr>
        </p:nvSpPr>
        <p:spPr>
          <a:xfrm>
            <a:off x="457200" y="1417639"/>
            <a:ext cx="8229600" cy="4449762"/>
          </a:xfrm>
        </p:spPr>
        <p:txBody>
          <a:bodyPr/>
          <a:lstStyle/>
          <a:p>
            <a:pPr marL="0" indent="0">
              <a:buNone/>
            </a:pPr>
            <a:r>
              <a:rPr lang="en-US" sz="1800" b="1" i="0" u="none" strike="noStrike" baseline="0" dirty="0">
                <a:solidFill>
                  <a:srgbClr val="000000"/>
                </a:solidFill>
                <a:latin typeface="Cambria" panose="02040503050406030204" pitchFamily="18" charset="0"/>
                <a:ea typeface="Cambria" panose="02040503050406030204" pitchFamily="18" charset="0"/>
              </a:rPr>
              <a:t>Training to Improve Quality of Care</a:t>
            </a:r>
            <a:r>
              <a:rPr lang="en-US" sz="1800" b="0" i="0" u="none" strike="noStrike" baseline="0" dirty="0">
                <a:solidFill>
                  <a:srgbClr val="000000"/>
                </a:solidFill>
                <a:latin typeface="Cambria" panose="02040503050406030204" pitchFamily="18" charset="0"/>
                <a:ea typeface="Cambria" panose="02040503050406030204" pitchFamily="18" charset="0"/>
              </a:rPr>
              <a:t>: CMP funds may be considered for training in facility improvement initiatives </a:t>
            </a:r>
            <a:r>
              <a:rPr lang="en-US" sz="1800" dirty="0">
                <a:solidFill>
                  <a:srgbClr val="000000"/>
                </a:solidFill>
                <a:latin typeface="Cambria" panose="02040503050406030204" pitchFamily="18" charset="0"/>
                <a:ea typeface="Cambria" panose="02040503050406030204" pitchFamily="18" charset="0"/>
              </a:rPr>
              <a:t>that are </a:t>
            </a:r>
            <a:r>
              <a:rPr lang="en-US" sz="1800" b="0" i="0" u="none" strike="noStrike" baseline="0" dirty="0">
                <a:solidFill>
                  <a:srgbClr val="000000"/>
                </a:solidFill>
                <a:latin typeface="Cambria" panose="02040503050406030204" pitchFamily="18" charset="0"/>
                <a:ea typeface="Cambria" panose="02040503050406030204" pitchFamily="18" charset="0"/>
              </a:rPr>
              <a:t>approved by CMS. Training topics include, but are not limited to: </a:t>
            </a:r>
          </a:p>
          <a:p>
            <a:pPr marL="0" indent="0">
              <a:buNone/>
            </a:pPr>
            <a:endParaRPr lang="en-US" sz="1800" b="0" i="0" u="none" strike="noStrike" baseline="0" dirty="0">
              <a:solidFill>
                <a:srgbClr val="000000"/>
              </a:solidFill>
              <a:latin typeface="Cambria" panose="02040503050406030204" pitchFamily="18" charset="0"/>
              <a:ea typeface="Cambria" panose="02040503050406030204" pitchFamily="18" charset="0"/>
            </a:endParaRPr>
          </a:p>
          <a:p>
            <a:pPr marL="0" indent="0">
              <a:buNone/>
            </a:pPr>
            <a:r>
              <a:rPr lang="en-US" sz="1800" dirty="0">
                <a:solidFill>
                  <a:srgbClr val="000000"/>
                </a:solidFill>
                <a:latin typeface="Cambria" panose="02040503050406030204" pitchFamily="18" charset="0"/>
                <a:ea typeface="Cambria" panose="02040503050406030204" pitchFamily="18" charset="0"/>
              </a:rPr>
              <a:t>      </a:t>
            </a:r>
            <a:r>
              <a:rPr lang="en-US" sz="1800" b="0" i="0" u="none" strike="noStrike" baseline="0" dirty="0">
                <a:solidFill>
                  <a:srgbClr val="000000"/>
                </a:solidFill>
                <a:latin typeface="Cambria" panose="02040503050406030204" pitchFamily="18" charset="0"/>
                <a:ea typeface="Cambria" panose="02040503050406030204" pitchFamily="18" charset="0"/>
              </a:rPr>
              <a:t>Alzheimer’s Disease and Dementia, 	Cultural Change</a:t>
            </a:r>
            <a:endParaRPr lang="en-US" sz="600" b="0" i="0" u="none" strike="noStrike" baseline="0" dirty="0">
              <a:solidFill>
                <a:srgbClr val="000000"/>
              </a:solidFill>
              <a:latin typeface="Cambria" panose="02040503050406030204" pitchFamily="18" charset="0"/>
              <a:ea typeface="Cambria" panose="02040503050406030204" pitchFamily="18" charset="0"/>
            </a:endParaRPr>
          </a:p>
          <a:p>
            <a:pPr marL="0" indent="0">
              <a:buNone/>
            </a:pPr>
            <a:r>
              <a:rPr lang="en-US" sz="1800" b="0" i="0" u="none" strike="noStrike" baseline="0" dirty="0">
                <a:solidFill>
                  <a:srgbClr val="000000"/>
                </a:solidFill>
                <a:latin typeface="Cambria" panose="02040503050406030204" pitchFamily="18" charset="0"/>
                <a:ea typeface="Cambria" panose="02040503050406030204" pitchFamily="18" charset="0"/>
              </a:rPr>
              <a:t>      Wound Care, 				Person-Centered Care</a:t>
            </a:r>
          </a:p>
          <a:p>
            <a:pPr marL="0" indent="0">
              <a:buNone/>
            </a:pPr>
            <a:r>
              <a:rPr lang="en-US" sz="1800" b="0" i="0" u="none" strike="noStrike" baseline="0" dirty="0">
                <a:solidFill>
                  <a:srgbClr val="000000"/>
                </a:solidFill>
                <a:latin typeface="Cambria" panose="02040503050406030204" pitchFamily="18" charset="0"/>
                <a:ea typeface="Cambria" panose="02040503050406030204" pitchFamily="18" charset="0"/>
              </a:rPr>
              <a:t>      Patient Safety, 				Safe Medication Management</a:t>
            </a:r>
          </a:p>
          <a:p>
            <a:pPr marL="0" indent="0">
              <a:buNone/>
            </a:pPr>
            <a:r>
              <a:rPr lang="en-US" sz="1800" b="0" i="0" u="none" strike="noStrike" baseline="0" dirty="0">
                <a:solidFill>
                  <a:srgbClr val="000000"/>
                </a:solidFill>
                <a:latin typeface="Cambria" panose="02040503050406030204" pitchFamily="18" charset="0"/>
                <a:ea typeface="Cambria" panose="02040503050406030204" pitchFamily="18" charset="0"/>
              </a:rPr>
              <a:t>      Trauma Centered Care, 			Oral Health</a:t>
            </a:r>
          </a:p>
          <a:p>
            <a:pPr marL="0" indent="0">
              <a:buNone/>
            </a:pPr>
            <a:r>
              <a:rPr lang="en-US" sz="1800" b="0" i="0" u="none" strike="noStrike" baseline="0" dirty="0">
                <a:solidFill>
                  <a:srgbClr val="000000"/>
                </a:solidFill>
                <a:latin typeface="Cambria" panose="02040503050406030204" pitchFamily="18" charset="0"/>
                <a:ea typeface="Cambria" panose="02040503050406030204" pitchFamily="18" charset="0"/>
              </a:rPr>
              <a:t>      Pain Management, 			Non-Pharmaceutical Solutions</a:t>
            </a:r>
          </a:p>
          <a:p>
            <a:pPr marL="0" indent="0">
              <a:buNone/>
            </a:pPr>
            <a:r>
              <a:rPr lang="en-US" sz="1800" b="0" i="0" u="none" strike="noStrike" baseline="0" dirty="0">
                <a:solidFill>
                  <a:srgbClr val="000000"/>
                </a:solidFill>
                <a:latin typeface="Cambria" panose="02040503050406030204" pitchFamily="18" charset="0"/>
                <a:ea typeface="Cambria" panose="02040503050406030204" pitchFamily="18" charset="0"/>
              </a:rPr>
              <a:t>      Cultural Sensitivity, 			Fall Education</a:t>
            </a:r>
          </a:p>
          <a:p>
            <a:pPr marL="0" indent="0">
              <a:buNone/>
            </a:pPr>
            <a:endParaRPr lang="en-US" sz="1800" b="0" i="0" u="none" strike="noStrike" baseline="0" dirty="0">
              <a:solidFill>
                <a:srgbClr val="000000"/>
              </a:solidFill>
              <a:latin typeface="Cambria" panose="02040503050406030204" pitchFamily="18" charset="0"/>
              <a:ea typeface="Cambria" panose="02040503050406030204" pitchFamily="18" charset="0"/>
            </a:endParaRPr>
          </a:p>
          <a:p>
            <a:r>
              <a:rPr lang="en-US" sz="1800" b="1" i="0" u="none" strike="noStrike" baseline="0" dirty="0">
                <a:solidFill>
                  <a:srgbClr val="000000"/>
                </a:solidFill>
                <a:latin typeface="Cambria" panose="02040503050406030204" pitchFamily="18" charset="0"/>
                <a:ea typeface="Cambria" panose="02040503050406030204" pitchFamily="18" charset="0"/>
              </a:rPr>
              <a:t>Maximum Project Funding Per Nursing Home Per Year -$5,000, (max of $15,000 for a three-year project). </a:t>
            </a:r>
            <a:endParaRPr lang="en-US" sz="1800" b="0" i="0" u="none" strike="noStrike" baseline="0" dirty="0">
              <a:solidFill>
                <a:srgbClr val="000000"/>
              </a:solidFill>
              <a:latin typeface="Cambria" panose="02040503050406030204" pitchFamily="18" charset="0"/>
              <a:ea typeface="Cambria" panose="02040503050406030204" pitchFamily="18" charset="0"/>
            </a:endParaRPr>
          </a:p>
          <a:p>
            <a:pPr marL="0" indent="0">
              <a:buNone/>
            </a:pPr>
            <a:endParaRPr lang="en-US" dirty="0"/>
          </a:p>
        </p:txBody>
      </p:sp>
    </p:spTree>
    <p:extLst>
      <p:ext uri="{BB962C8B-B14F-4D97-AF65-F5344CB8AC3E}">
        <p14:creationId xmlns:p14="http://schemas.microsoft.com/office/powerpoint/2010/main" val="1129816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D44A5-4804-59AD-0EBE-E907BEEAB83B}"/>
              </a:ext>
            </a:extLst>
          </p:cNvPr>
          <p:cNvSpPr>
            <a:spLocks noGrp="1"/>
          </p:cNvSpPr>
          <p:nvPr>
            <p:ph type="title"/>
          </p:nvPr>
        </p:nvSpPr>
        <p:spPr/>
        <p:txBody>
          <a:bodyPr/>
          <a:lstStyle/>
          <a:p>
            <a:r>
              <a:rPr lang="en-US" altLang="en-US" dirty="0">
                <a:latin typeface="Cambria" panose="02040503050406030204" pitchFamily="18" charset="0"/>
              </a:rPr>
              <a:t>Allowable Uses of CMP Funds</a:t>
            </a:r>
            <a:endParaRPr lang="en-US" dirty="0"/>
          </a:p>
        </p:txBody>
      </p:sp>
      <p:sp>
        <p:nvSpPr>
          <p:cNvPr id="3" name="Content Placeholder 2">
            <a:extLst>
              <a:ext uri="{FF2B5EF4-FFF2-40B4-BE49-F238E27FC236}">
                <a16:creationId xmlns:a16="http://schemas.microsoft.com/office/drawing/2014/main" id="{0D296669-908D-C536-2D7C-B08398E8AC68}"/>
              </a:ext>
            </a:extLst>
          </p:cNvPr>
          <p:cNvSpPr>
            <a:spLocks noGrp="1"/>
          </p:cNvSpPr>
          <p:nvPr>
            <p:ph idx="1"/>
          </p:nvPr>
        </p:nvSpPr>
        <p:spPr>
          <a:xfrm>
            <a:off x="457200" y="1600201"/>
            <a:ext cx="8229600" cy="4191000"/>
          </a:xfrm>
        </p:spPr>
        <p:txBody>
          <a:bodyPr/>
          <a:lstStyle/>
          <a:p>
            <a:pPr marL="0" indent="0">
              <a:buNone/>
            </a:pPr>
            <a:r>
              <a:rPr lang="en-US" sz="1800" b="1" i="0" u="none" strike="noStrike" baseline="0" dirty="0">
                <a:solidFill>
                  <a:srgbClr val="000000"/>
                </a:solidFill>
                <a:latin typeface="Cambria" panose="02040503050406030204" pitchFamily="18" charset="0"/>
                <a:ea typeface="Cambria" panose="02040503050406030204" pitchFamily="18" charset="0"/>
              </a:rPr>
              <a:t>Activities to Improve Quality of Life: </a:t>
            </a:r>
            <a:r>
              <a:rPr lang="en-US" sz="1800" b="0" i="0" u="none" strike="noStrike" baseline="0" dirty="0">
                <a:solidFill>
                  <a:srgbClr val="000000"/>
                </a:solidFill>
                <a:latin typeface="Cambria" panose="02040503050406030204" pitchFamily="18" charset="0"/>
                <a:ea typeface="Cambria" panose="02040503050406030204" pitchFamily="18" charset="0"/>
              </a:rPr>
              <a:t>CMP funds can be used for projects to foster social interaction, movement, and minimize loneliness. Projects include, but are not limited to: </a:t>
            </a:r>
          </a:p>
          <a:p>
            <a:r>
              <a:rPr lang="en-US" sz="1600" b="0" i="0" u="none" strike="noStrike" baseline="0" dirty="0">
                <a:solidFill>
                  <a:srgbClr val="000000"/>
                </a:solidFill>
                <a:latin typeface="Cambria" panose="02040503050406030204" pitchFamily="18" charset="0"/>
                <a:ea typeface="Cambria" panose="02040503050406030204" pitchFamily="18" charset="0"/>
              </a:rPr>
              <a:t>Horticulture/Gardening </a:t>
            </a:r>
          </a:p>
          <a:p>
            <a:r>
              <a:rPr lang="en-US" sz="1600" b="0" i="0" u="none" strike="noStrike" baseline="0" dirty="0">
                <a:solidFill>
                  <a:srgbClr val="000000"/>
                </a:solidFill>
                <a:latin typeface="Cambria" panose="02040503050406030204" pitchFamily="18" charset="0"/>
                <a:ea typeface="Cambria" panose="02040503050406030204" pitchFamily="18" charset="0"/>
              </a:rPr>
              <a:t>Music Therapy </a:t>
            </a:r>
          </a:p>
          <a:p>
            <a:r>
              <a:rPr lang="en-US" sz="1600" b="0" i="0" u="none" strike="noStrike" baseline="0" dirty="0">
                <a:solidFill>
                  <a:srgbClr val="000000"/>
                </a:solidFill>
                <a:latin typeface="Cambria" panose="02040503050406030204" pitchFamily="18" charset="0"/>
                <a:ea typeface="Cambria" panose="02040503050406030204" pitchFamily="18" charset="0"/>
              </a:rPr>
              <a:t>Animal Therapy Including Robotic Pets </a:t>
            </a:r>
          </a:p>
          <a:p>
            <a:r>
              <a:rPr lang="en-US" sz="1600" b="0" i="0" u="none" strike="noStrike" baseline="0" dirty="0">
                <a:solidFill>
                  <a:srgbClr val="000000"/>
                </a:solidFill>
                <a:latin typeface="Cambria" panose="02040503050406030204" pitchFamily="18" charset="0"/>
                <a:ea typeface="Cambria" panose="02040503050406030204" pitchFamily="18" charset="0"/>
              </a:rPr>
              <a:t>Activities and games fostering movement and function- This may include activities (e.g., Tai Chi), group games (e.g., bingo with movement components). </a:t>
            </a:r>
          </a:p>
          <a:p>
            <a:r>
              <a:rPr lang="en-US" sz="1600" b="0" i="0" u="none" strike="noStrike" baseline="0" dirty="0">
                <a:solidFill>
                  <a:srgbClr val="000000"/>
                </a:solidFill>
                <a:latin typeface="Cambria" panose="02040503050406030204" pitchFamily="18" charset="0"/>
                <a:ea typeface="Cambria" panose="02040503050406030204" pitchFamily="18" charset="0"/>
              </a:rPr>
              <a:t>Reading and Memory Interventions </a:t>
            </a:r>
          </a:p>
          <a:p>
            <a:r>
              <a:rPr lang="en-US" sz="1600" b="0" i="0" u="none" strike="noStrike" baseline="0" dirty="0">
                <a:solidFill>
                  <a:srgbClr val="000000"/>
                </a:solidFill>
                <a:latin typeface="Cambria" panose="02040503050406030204" pitchFamily="18" charset="0"/>
                <a:ea typeface="Cambria" panose="02040503050406030204" pitchFamily="18" charset="0"/>
              </a:rPr>
              <a:t>Crafting </a:t>
            </a:r>
          </a:p>
          <a:p>
            <a:pPr marL="0" indent="0">
              <a:buNone/>
            </a:pPr>
            <a:endParaRPr lang="en-US" sz="1600" b="0" i="0" u="none" strike="noStrike" baseline="0" dirty="0">
              <a:solidFill>
                <a:srgbClr val="000000"/>
              </a:solidFill>
              <a:latin typeface="Cambria" panose="02040503050406030204" pitchFamily="18" charset="0"/>
              <a:ea typeface="Cambria" panose="02040503050406030204" pitchFamily="18" charset="0"/>
            </a:endParaRPr>
          </a:p>
          <a:p>
            <a:pPr marL="0" indent="0">
              <a:buNone/>
            </a:pPr>
            <a:r>
              <a:rPr lang="en-US" sz="1800" b="1" i="0" u="none" strike="noStrike" baseline="0" dirty="0">
                <a:solidFill>
                  <a:srgbClr val="000000"/>
                </a:solidFill>
                <a:latin typeface="Cambria" panose="02040503050406030204" pitchFamily="18" charset="0"/>
                <a:ea typeface="Cambria" panose="02040503050406030204" pitchFamily="18" charset="0"/>
              </a:rPr>
              <a:t>Maximum Project Funding Per Nursing Home Per Year for each topic -$5,000, (max of $15,000 for a three-year project) </a:t>
            </a:r>
            <a:endParaRPr lang="en-US" sz="1800" b="0" i="0" u="none" strike="noStrike" baseline="0" dirty="0">
              <a:solidFill>
                <a:srgbClr val="000000"/>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13487104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0EF3BD66C4F924B9277737AAECD602B" ma:contentTypeVersion="16" ma:contentTypeDescription="Create a new document." ma:contentTypeScope="" ma:versionID="8cbf8b5e7a252e73542aad08351e2b3b">
  <xsd:schema xmlns:xsd="http://www.w3.org/2001/XMLSchema" xmlns:xs="http://www.w3.org/2001/XMLSchema" xmlns:p="http://schemas.microsoft.com/office/2006/metadata/properties" xmlns:ns2="4a814497-2822-4e11-8931-23ef274facdb" xmlns:ns3="57157488-5c96-4bde-8fa4-734a97d4126d" targetNamespace="http://schemas.microsoft.com/office/2006/metadata/properties" ma:root="true" ma:fieldsID="2c898d448811edb631fc0fdf2f257613" ns2:_="" ns3:_="">
    <xsd:import namespace="4a814497-2822-4e11-8931-23ef274facdb"/>
    <xsd:import namespace="57157488-5c96-4bde-8fa4-734a97d4126d"/>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Sheila_x002d_FY2022"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814497-2822-4e11-8931-23ef274fac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034518c2-e3ea-4305-9d92-6699112c8d75"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Sheila_x002d_FY2022" ma:index="21" nillable="true" ma:displayName="Sheila-FY2022" ma:format="Dropdown" ma:internalName="Sheila_x002d_FY2022">
      <xsd:simpleType>
        <xsd:restriction base="dms:Text">
          <xsd:maxLength value="255"/>
        </xsd:restrictio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7157488-5c96-4bde-8fa4-734a97d4126d"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f5c71a9-8030-4068-b031-f1acd9a9e358}" ma:internalName="TaxCatchAll" ma:showField="CatchAllData" ma:web="57157488-5c96-4bde-8fa4-734a97d4126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4a814497-2822-4e11-8931-23ef274facdb">
      <Terms xmlns="http://schemas.microsoft.com/office/infopath/2007/PartnerControls"/>
    </lcf76f155ced4ddcb4097134ff3c332f>
    <TaxCatchAll xmlns="57157488-5c96-4bde-8fa4-734a97d4126d" xsi:nil="true"/>
    <Sheila_x002d_FY2022 xmlns="4a814497-2822-4e11-8931-23ef274facdb" xsi:nil="true"/>
    <SharedWithUsers xmlns="57157488-5c96-4bde-8fa4-734a97d4126d">
      <UserInfo>
        <DisplayName>Paulette Johnson</DisplayName>
        <AccountId>13</AccountId>
        <AccountType/>
      </UserInfo>
      <UserInfo>
        <DisplayName>LaQuita M. Reed</DisplayName>
        <AccountId>269</AccountId>
        <AccountType/>
      </UserInfo>
    </SharedWithUsers>
  </documentManagement>
</p:properties>
</file>

<file path=customXml/item3.xml><?xml version="1.0" encoding="utf-8"?>
<LongProperties xmlns="http://schemas.microsoft.com/office/2006/metadata/long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164CBE-3964-4884-8528-69B613CE70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a814497-2822-4e11-8931-23ef274facdb"/>
    <ds:schemaRef ds:uri="57157488-5c96-4bde-8fa4-734a97d4126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03BF801-2EFD-471C-AEAA-9E3C59B94486}">
  <ds:schemaRefs>
    <ds:schemaRef ds:uri="4a814497-2822-4e11-8931-23ef274facdb"/>
    <ds:schemaRef ds:uri="http://schemas.microsoft.com/office/2006/documentManagement/types"/>
    <ds:schemaRef ds:uri="http://purl.org/dc/terms/"/>
    <ds:schemaRef ds:uri="57157488-5c96-4bde-8fa4-734a97d4126d"/>
    <ds:schemaRef ds:uri="http://schemas.microsoft.com/office/infopath/2007/PartnerControls"/>
    <ds:schemaRef ds:uri="http://www.w3.org/XML/1998/namespace"/>
    <ds:schemaRef ds:uri="http://schemas.microsoft.com/office/2006/metadata/properties"/>
    <ds:schemaRef ds:uri="http://schemas.openxmlformats.org/package/2006/metadata/core-properties"/>
    <ds:schemaRef ds:uri="http://purl.org/dc/dcmitype/"/>
    <ds:schemaRef ds:uri="http://purl.org/dc/elements/1.1/"/>
  </ds:schemaRefs>
</ds:datastoreItem>
</file>

<file path=customXml/itemProps3.xml><?xml version="1.0" encoding="utf-8"?>
<ds:datastoreItem xmlns:ds="http://schemas.openxmlformats.org/officeDocument/2006/customXml" ds:itemID="{4136E0AE-766C-4D4A-B430-8B77F2FDC3F2}">
  <ds:schemaRefs>
    <ds:schemaRef ds:uri="http://schemas.microsoft.com/office/2006/metadata/longProperties"/>
  </ds:schemaRefs>
</ds:datastoreItem>
</file>

<file path=customXml/itemProps4.xml><?xml version="1.0" encoding="utf-8"?>
<ds:datastoreItem xmlns:ds="http://schemas.openxmlformats.org/officeDocument/2006/customXml" ds:itemID="{A7900917-EBD6-42AC-BF20-E1654D81CC6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3700</TotalTime>
  <Words>2510</Words>
  <Application>Microsoft Office PowerPoint</Application>
  <PresentationFormat>On-screen Show (4:3)</PresentationFormat>
  <Paragraphs>230</Paragraphs>
  <Slides>25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Cambria</vt:lpstr>
      <vt:lpstr>Wingdings</vt:lpstr>
      <vt:lpstr>Office Theme</vt:lpstr>
      <vt:lpstr> CIVIL MONEY PENALTY (CMP) GRANT TRAINING April 10, 2025</vt:lpstr>
      <vt:lpstr> What is Civil Money Penalty (CMP)  </vt:lpstr>
      <vt:lpstr> How Can CMP Funds Be Used </vt:lpstr>
      <vt:lpstr>FACTS WORTH KNOWING</vt:lpstr>
      <vt:lpstr>Who Can Apply For CMP Funds</vt:lpstr>
      <vt:lpstr>Non-Allowable Uses of CMP Funds</vt:lpstr>
      <vt:lpstr>Allowable Uses of CMP Funds</vt:lpstr>
      <vt:lpstr>Allowable Uses of CMP Funds</vt:lpstr>
      <vt:lpstr>Allowable Uses of CMP Funds</vt:lpstr>
      <vt:lpstr>Overview of the Process </vt:lpstr>
      <vt:lpstr>Overview of the Process</vt:lpstr>
      <vt:lpstr>Civil Money Penalty Reinvestment Application Template</vt:lpstr>
      <vt:lpstr>  State Specific Information For Application and Process  </vt:lpstr>
      <vt:lpstr>Application Completion Tips </vt:lpstr>
      <vt:lpstr>Application Completion Tips </vt:lpstr>
      <vt:lpstr>Application Completion Tips</vt:lpstr>
      <vt:lpstr>Quarterly Report Template</vt:lpstr>
      <vt:lpstr>Quarterly Report Template</vt:lpstr>
      <vt:lpstr>Final Report Template</vt:lpstr>
      <vt:lpstr>Final Report Template</vt:lpstr>
      <vt:lpstr>Follow-Up Report </vt:lpstr>
      <vt:lpstr>Grant Monitoring</vt:lpstr>
      <vt:lpstr>Grant Monitoring</vt:lpstr>
      <vt:lpstr>CMP Medicaid Resources</vt:lpstr>
      <vt:lpstr>CMS CMP Resources</vt:lpstr>
    </vt:vector>
  </TitlesOfParts>
  <Company>Mississippi State Department of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Civil Money Penalty (CMP) Grant Provider Training</dc:title>
  <dc:creator>dawn.owens</dc:creator>
  <cp:lastModifiedBy>LaQuita M. Reed</cp:lastModifiedBy>
  <cp:revision>133</cp:revision>
  <dcterms:created xsi:type="dcterms:W3CDTF">2016-03-11T21:27:45Z</dcterms:created>
  <dcterms:modified xsi:type="dcterms:W3CDTF">2025-04-08T12:40:48Z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splay_urn:schemas-microsoft-com:office:office#Editor">
    <vt:lpwstr>Paula G. Townsend</vt:lpwstr>
  </property>
  <property fmtid="{D5CDD505-2E9C-101B-9397-08002B2CF9AE}" pid="3" name="Order">
    <vt:lpwstr>24386000.0000000</vt:lpwstr>
  </property>
  <property fmtid="{D5CDD505-2E9C-101B-9397-08002B2CF9AE}" pid="4" name="display_urn:schemas-microsoft-com:office:office#Author">
    <vt:lpwstr>Paula G. Townsend</vt:lpwstr>
  </property>
  <property fmtid="{D5CDD505-2E9C-101B-9397-08002B2CF9AE}" pid="5" name="ContentTypeId">
    <vt:lpwstr>0x010100A0EF3BD66C4F924B9277737AAECD602B</vt:lpwstr>
  </property>
  <property fmtid="{D5CDD505-2E9C-101B-9397-08002B2CF9AE}" pid="6" name="MediaServiceImageTags">
    <vt:lpwstr/>
  </property>
</Properties>
</file>