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73"/>
  </p:notesMasterIdLst>
  <p:sldIdLst>
    <p:sldId id="257" r:id="rId4"/>
    <p:sldId id="475" r:id="rId5"/>
    <p:sldId id="399" r:id="rId6"/>
    <p:sldId id="398" r:id="rId7"/>
    <p:sldId id="474" r:id="rId8"/>
    <p:sldId id="404" r:id="rId9"/>
    <p:sldId id="460" r:id="rId10"/>
    <p:sldId id="329" r:id="rId11"/>
    <p:sldId id="456" r:id="rId12"/>
    <p:sldId id="451" r:id="rId13"/>
    <p:sldId id="330" r:id="rId14"/>
    <p:sldId id="374" r:id="rId15"/>
    <p:sldId id="375" r:id="rId16"/>
    <p:sldId id="376" r:id="rId17"/>
    <p:sldId id="355" r:id="rId18"/>
    <p:sldId id="457" r:id="rId19"/>
    <p:sldId id="411" r:id="rId20"/>
    <p:sldId id="364" r:id="rId21"/>
    <p:sldId id="336" r:id="rId22"/>
    <p:sldId id="448" r:id="rId23"/>
    <p:sldId id="447" r:id="rId24"/>
    <p:sldId id="449" r:id="rId25"/>
    <p:sldId id="413" r:id="rId26"/>
    <p:sldId id="381" r:id="rId27"/>
    <p:sldId id="382" r:id="rId28"/>
    <p:sldId id="452" r:id="rId29"/>
    <p:sldId id="453" r:id="rId30"/>
    <p:sldId id="415" r:id="rId31"/>
    <p:sldId id="416" r:id="rId32"/>
    <p:sldId id="417" r:id="rId33"/>
    <p:sldId id="418" r:id="rId34"/>
    <p:sldId id="419" r:id="rId35"/>
    <p:sldId id="470" r:id="rId36"/>
    <p:sldId id="420" r:id="rId37"/>
    <p:sldId id="421" r:id="rId38"/>
    <p:sldId id="422" r:id="rId39"/>
    <p:sldId id="362" r:id="rId40"/>
    <p:sldId id="423" r:id="rId41"/>
    <p:sldId id="431" r:id="rId42"/>
    <p:sldId id="432" r:id="rId43"/>
    <p:sldId id="445" r:id="rId44"/>
    <p:sldId id="427" r:id="rId45"/>
    <p:sldId id="428" r:id="rId46"/>
    <p:sldId id="433" r:id="rId47"/>
    <p:sldId id="468" r:id="rId48"/>
    <p:sldId id="424" r:id="rId49"/>
    <p:sldId id="429" r:id="rId50"/>
    <p:sldId id="469" r:id="rId51"/>
    <p:sldId id="426" r:id="rId52"/>
    <p:sldId id="458" r:id="rId53"/>
    <p:sldId id="465" r:id="rId54"/>
    <p:sldId id="380" r:id="rId55"/>
    <p:sldId id="435" r:id="rId56"/>
    <p:sldId id="338" r:id="rId57"/>
    <p:sldId id="450" r:id="rId58"/>
    <p:sldId id="439" r:id="rId59"/>
    <p:sldId id="440" r:id="rId60"/>
    <p:sldId id="444" r:id="rId61"/>
    <p:sldId id="459" r:id="rId62"/>
    <p:sldId id="383" r:id="rId63"/>
    <p:sldId id="389" r:id="rId64"/>
    <p:sldId id="462" r:id="rId65"/>
    <p:sldId id="463" r:id="rId66"/>
    <p:sldId id="464" r:id="rId67"/>
    <p:sldId id="443" r:id="rId68"/>
    <p:sldId id="438" r:id="rId69"/>
    <p:sldId id="442" r:id="rId70"/>
    <p:sldId id="454" r:id="rId71"/>
    <p:sldId id="44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EDC01-B51D-BA93-2CE8-75C0C34222B6}" name="David Dumas" initials="DD" userId="S::David.Dumas@medicaid.ms.gov::93f4215a-a3c4-4891-bd0a-33c1726b8a9b" providerId="AD"/>
  <p188:author id="{6404E103-1599-2484-0D3A-C5375C416CE9}" name="Nancy M. Dampier" initials="ND" userId="S::Nancy.Dampier@medicaid.ms.gov::29fa1adb-abf9-47af-bd19-83b0381c8680" providerId="AD"/>
  <p188:author id="{02CBF657-4F34-B7E5-7AF9-39D602B87205}" name="Kenosha R. Williams" initials="KW" userId="S::Kenosha.Williams@medicaid.ms.gov::ce53f5f7-04f8-479a-8710-8b5fd9d7fe5b" providerId="AD"/>
  <p188:author id="{FD337DBD-AE36-F48D-B351-BAE2E0A8C024}" name="Paulette Johnson" initials="PJ" userId="S::paulette.johnson@medicaid.ms.gov::2e1c6b2e-fb04-4316-b6aa-73613572792e" providerId="AD"/>
  <p188:author id="{1E246DD2-C5D2-1FC2-10F0-71AAD5FF347F}" name="Alexis J. Martin" initials="AM" userId="S::Alexis.Martin@medicaid.ms.gov::e34c3445-8fea-42c2-abdd-e64bc01de756" providerId="AD"/>
  <p188:author id="{2A4A9FDC-8967-18EE-EA5B-9F750ED96900}" name="Misty A. Jenkins" initials="MJ" userId="S::misty.jenkins@medicaid.ms.gov::7869ac47-44fa-447b-a337-6f7876c9e1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8F8"/>
    <a:srgbClr val="F3D4F0"/>
    <a:srgbClr val="800000"/>
    <a:srgbClr val="3A18C9"/>
    <a:srgbClr val="FEF8F4"/>
    <a:srgbClr val="CCDFEF"/>
    <a:srgbClr val="79151C"/>
    <a:srgbClr val="169DCC"/>
    <a:srgbClr val="FDEEE3"/>
    <a:srgbClr val="E35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72EA8-F8B0-4864-905F-D9288830D48F}" v="753" dt="2025-07-01T21:22:26.540"/>
    <p1510:client id="{884F7043-9A8C-48AB-BBA4-EB52C56CC559}" v="233" dt="2025-07-01T19:59:41.883"/>
    <p1510:client id="{C9BA6FBA-9D82-3464-7B30-0F33F1B0BE9B}" v="1" dt="2025-07-01T20:45:26.588"/>
    <p1510:client id="{E39A9003-7E69-43AE-9F39-22FDACE2D68A}" v="227" dt="2025-07-01T20:44:26.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diagrams/_rels/data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9.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9.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48CBA-07A8-42BF-9A77-D3884CE85E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BFCD34-8598-42F4-A332-678F4DEC47D8}">
      <dgm:prSet custT="1"/>
      <dgm:spPr>
        <a:solidFill>
          <a:srgbClr val="169DCC"/>
        </a:solidFill>
        <a:scene3d>
          <a:camera prst="orthographicFront"/>
          <a:lightRig rig="threePt" dir="t"/>
        </a:scene3d>
        <a:sp3d>
          <a:bevelT/>
        </a:sp3d>
      </dgm:spPr>
      <dgm:t>
        <a:bodyPr/>
        <a:lstStyle/>
        <a:p>
          <a:r>
            <a:rPr lang="en-US" sz="1800" b="1"/>
            <a:t>Who is Eligible?</a:t>
          </a:r>
        </a:p>
      </dgm:t>
    </dgm:pt>
    <dgm:pt modelId="{1D36113F-3141-44D8-B76F-4F67E704E1F4}" type="parTrans" cxnId="{7DDB9095-BDFE-4ADF-97B5-33B482CE9C97}">
      <dgm:prSet/>
      <dgm:spPr/>
      <dgm:t>
        <a:bodyPr/>
        <a:lstStyle/>
        <a:p>
          <a:endParaRPr lang="en-US"/>
        </a:p>
      </dgm:t>
    </dgm:pt>
    <dgm:pt modelId="{2AFE87F5-018F-4CF6-A08E-711755A0DC6F}" type="sibTrans" cxnId="{7DDB9095-BDFE-4ADF-97B5-33B482CE9C97}">
      <dgm:prSet/>
      <dgm:spPr/>
      <dgm:t>
        <a:bodyPr/>
        <a:lstStyle/>
        <a:p>
          <a:endParaRPr lang="en-US"/>
        </a:p>
      </dgm:t>
    </dgm:pt>
    <dgm:pt modelId="{9A9E8324-7C97-4AAE-9607-FA19D2F40BDB}">
      <dgm:prSet custT="1"/>
      <dgm:spPr/>
      <dgm:t>
        <a:bodyPr/>
        <a:lstStyle/>
        <a:p>
          <a:pPr algn="l">
            <a:buFont typeface="Wingdings" panose="05000000000000000000" pitchFamily="2" charset="2"/>
            <a:buChar char="§"/>
          </a:pPr>
          <a:r>
            <a:rPr lang="en-US" sz="1800" b="0" i="0" baseline="0"/>
            <a:t>Must be twenty-one (21) years of age or older. </a:t>
          </a:r>
          <a:endParaRPr lang="en-US" sz="1800"/>
        </a:p>
      </dgm:t>
    </dgm:pt>
    <dgm:pt modelId="{EBF2D10C-46F9-4BEB-A556-5883B2C701B0}" type="parTrans" cxnId="{273CE090-7906-41F7-9DFF-0C0A33EEF989}">
      <dgm:prSet/>
      <dgm:spPr/>
      <dgm:t>
        <a:bodyPr/>
        <a:lstStyle/>
        <a:p>
          <a:endParaRPr lang="en-US"/>
        </a:p>
      </dgm:t>
    </dgm:pt>
    <dgm:pt modelId="{1AD3BA80-D1FA-4BFC-B715-B0ECA3E6A3C3}" type="sibTrans" cxnId="{273CE090-7906-41F7-9DFF-0C0A33EEF989}">
      <dgm:prSet/>
      <dgm:spPr/>
      <dgm:t>
        <a:bodyPr/>
        <a:lstStyle/>
        <a:p>
          <a:endParaRPr lang="en-US"/>
        </a:p>
      </dgm:t>
    </dgm:pt>
    <dgm:pt modelId="{BE88A646-9C14-4F28-8FA0-7336B6349386}">
      <dgm:prSet custT="1"/>
      <dgm:spPr/>
      <dgm:t>
        <a:bodyPr/>
        <a:lstStyle/>
        <a:p>
          <a:pPr algn="l">
            <a:buFont typeface="Wingdings" panose="05000000000000000000" pitchFamily="2" charset="2"/>
            <a:buChar char="§"/>
          </a:pPr>
          <a:r>
            <a:rPr lang="en-US" sz="1800" b="0" i="0" baseline="0"/>
            <a:t>Must require nursing facility level of care as determined by a comprehensive long-term services and supports (LTSS) assessment.  </a:t>
          </a:r>
          <a:endParaRPr lang="en-US" sz="1800"/>
        </a:p>
      </dgm:t>
    </dgm:pt>
    <dgm:pt modelId="{0C71748B-C95E-4CF3-9DB2-8C072E391956}" type="parTrans" cxnId="{B3A527BC-2675-4D3B-ADD9-DF833BEB97C2}">
      <dgm:prSet/>
      <dgm:spPr/>
      <dgm:t>
        <a:bodyPr/>
        <a:lstStyle/>
        <a:p>
          <a:endParaRPr lang="en-US"/>
        </a:p>
      </dgm:t>
    </dgm:pt>
    <dgm:pt modelId="{BBC6FD04-2944-4FA0-853B-B9313B2CA445}" type="sibTrans" cxnId="{B3A527BC-2675-4D3B-ADD9-DF833BEB97C2}">
      <dgm:prSet/>
      <dgm:spPr/>
      <dgm:t>
        <a:bodyPr/>
        <a:lstStyle/>
        <a:p>
          <a:endParaRPr lang="en-US"/>
        </a:p>
      </dgm:t>
    </dgm:pt>
    <dgm:pt modelId="{CC23D9CF-3F6B-4B80-AE92-723708518F23}">
      <dgm:prSet custT="1"/>
      <dgm:spPr/>
      <dgm:t>
        <a:bodyPr/>
        <a:lstStyle/>
        <a:p>
          <a:pPr algn="l">
            <a:buFont typeface="Wingdings" panose="05000000000000000000" pitchFamily="2" charset="2"/>
            <a:buChar char="§"/>
          </a:pPr>
          <a:r>
            <a:rPr lang="en-US" sz="1800" b="0" i="0" baseline="0"/>
            <a:t>Must meet the criteria in one (1) of the following Categories of Eligibility (COE): </a:t>
          </a:r>
          <a:endParaRPr lang="en-US" sz="1800"/>
        </a:p>
      </dgm:t>
    </dgm:pt>
    <dgm:pt modelId="{9EE422E1-2A1F-4B38-874F-504E7736C4CC}" type="parTrans" cxnId="{9EB8D12E-3B10-4731-82F4-AB9EDC8A62AD}">
      <dgm:prSet/>
      <dgm:spPr/>
      <dgm:t>
        <a:bodyPr/>
        <a:lstStyle/>
        <a:p>
          <a:endParaRPr lang="en-US"/>
        </a:p>
      </dgm:t>
    </dgm:pt>
    <dgm:pt modelId="{5539552E-E2DF-4F7A-9524-0F08DDCFFD42}" type="sibTrans" cxnId="{9EB8D12E-3B10-4731-82F4-AB9EDC8A62AD}">
      <dgm:prSet/>
      <dgm:spPr/>
      <dgm:t>
        <a:bodyPr/>
        <a:lstStyle/>
        <a:p>
          <a:endParaRPr lang="en-US"/>
        </a:p>
      </dgm:t>
    </dgm:pt>
    <dgm:pt modelId="{D1D204E3-095D-4B03-AC95-0CFE1D43CE20}">
      <dgm:prSet custT="1"/>
      <dgm:spPr/>
      <dgm:t>
        <a:bodyPr/>
        <a:lstStyle/>
        <a:p>
          <a:pPr algn="l">
            <a:buFont typeface="Wingdings" panose="05000000000000000000" pitchFamily="2" charset="2"/>
            <a:buChar char="§"/>
          </a:pPr>
          <a:r>
            <a:rPr lang="en-US" sz="1800" b="0" i="0" baseline="0"/>
            <a:t>Supplemental Security Income (SSI) eligible under 20 C.F.R. § 416.202, or </a:t>
          </a:r>
          <a:endParaRPr lang="en-US" sz="1800"/>
        </a:p>
      </dgm:t>
    </dgm:pt>
    <dgm:pt modelId="{9E20EFF2-CE73-4A6D-BA9D-6B51185FD3A0}" type="parTrans" cxnId="{A162B9C4-E13F-4E2E-918F-3B0E6ABF87A8}">
      <dgm:prSet/>
      <dgm:spPr/>
      <dgm:t>
        <a:bodyPr/>
        <a:lstStyle/>
        <a:p>
          <a:endParaRPr lang="en-US"/>
        </a:p>
      </dgm:t>
    </dgm:pt>
    <dgm:pt modelId="{BAF9E31D-7809-4AD2-BA85-1DDD885805A9}" type="sibTrans" cxnId="{A162B9C4-E13F-4E2E-918F-3B0E6ABF87A8}">
      <dgm:prSet/>
      <dgm:spPr/>
      <dgm:t>
        <a:bodyPr/>
        <a:lstStyle/>
        <a:p>
          <a:endParaRPr lang="en-US"/>
        </a:p>
      </dgm:t>
    </dgm:pt>
    <dgm:pt modelId="{82692901-120C-414C-8ED2-FE7F31F6B046}">
      <dgm:prSet custT="1"/>
      <dgm:spPr/>
      <dgm:t>
        <a:bodyPr/>
        <a:lstStyle/>
        <a:p>
          <a:pPr algn="l">
            <a:buFont typeface="Wingdings" panose="05000000000000000000" pitchFamily="2" charset="2"/>
            <a:buChar char="§"/>
          </a:pPr>
          <a:r>
            <a:rPr lang="en-US" sz="1800" b="0" i="0" baseline="0"/>
            <a:t>An aged, blind or disabled individual who meets all factors of institutional eligibility.</a:t>
          </a:r>
          <a:endParaRPr lang="en-US" sz="1800"/>
        </a:p>
      </dgm:t>
    </dgm:pt>
    <dgm:pt modelId="{5F858206-2564-4071-88B6-D0CEB048274A}" type="parTrans" cxnId="{325D363A-DD13-4903-ABB9-2440F26BD369}">
      <dgm:prSet/>
      <dgm:spPr/>
      <dgm:t>
        <a:bodyPr/>
        <a:lstStyle/>
        <a:p>
          <a:endParaRPr lang="en-US"/>
        </a:p>
      </dgm:t>
    </dgm:pt>
    <dgm:pt modelId="{69427B2E-7D6D-4B0B-93D5-FB6B0D598532}" type="sibTrans" cxnId="{325D363A-DD13-4903-ABB9-2440F26BD369}">
      <dgm:prSet/>
      <dgm:spPr/>
      <dgm:t>
        <a:bodyPr/>
        <a:lstStyle/>
        <a:p>
          <a:endParaRPr lang="en-US"/>
        </a:p>
      </dgm:t>
    </dgm:pt>
    <dgm:pt modelId="{704C56E8-B24A-4A67-9896-A8180A4D26B0}">
      <dgm:prSet custT="1"/>
      <dgm:spPr/>
      <dgm:t>
        <a:bodyPr/>
        <a:lstStyle/>
        <a:p>
          <a:pPr algn="l">
            <a:buFont typeface="Wingdings" panose="05000000000000000000" pitchFamily="2" charset="2"/>
            <a:buChar char="§"/>
          </a:pPr>
          <a:r>
            <a:rPr lang="en-US" sz="1800" b="0" i="0" baseline="0"/>
            <a:t>If  income exceeds the current institutional limit, the individual must pay the Division of Medicaid the portion of their income that is due under the terms of an Income Trust to qualify.  </a:t>
          </a:r>
          <a:endParaRPr lang="en-US" sz="1800"/>
        </a:p>
      </dgm:t>
    </dgm:pt>
    <dgm:pt modelId="{5B0709A2-3B6E-44AF-AD89-D42DA621DD48}" type="parTrans" cxnId="{67072B05-3CC2-407F-99D4-759FD3CD1071}">
      <dgm:prSet/>
      <dgm:spPr/>
      <dgm:t>
        <a:bodyPr/>
        <a:lstStyle/>
        <a:p>
          <a:endParaRPr lang="en-US"/>
        </a:p>
      </dgm:t>
    </dgm:pt>
    <dgm:pt modelId="{279AF180-83EE-4B79-97A8-514027D7AA87}" type="sibTrans" cxnId="{67072B05-3CC2-407F-99D4-759FD3CD1071}">
      <dgm:prSet/>
      <dgm:spPr/>
      <dgm:t>
        <a:bodyPr/>
        <a:lstStyle/>
        <a:p>
          <a:endParaRPr lang="en-US"/>
        </a:p>
      </dgm:t>
    </dgm:pt>
    <dgm:pt modelId="{05511C22-B78A-468E-8DFB-99B2DC1DF8AD}">
      <dgm:prSet custT="1"/>
      <dgm:spPr/>
      <dgm:t>
        <a:bodyPr/>
        <a:lstStyle/>
        <a:p>
          <a:pPr algn="l">
            <a:buFont typeface="Wingdings" panose="05000000000000000000" pitchFamily="2" charset="2"/>
            <a:buChar char="§"/>
          </a:pPr>
          <a:r>
            <a:rPr lang="en-US" sz="1800"/>
            <a:t>Beneficiaries enrolled in the E&amp;D Waiver cannot reside in a nursing facility or licensed or unlicensed personal care home. </a:t>
          </a:r>
        </a:p>
      </dgm:t>
    </dgm:pt>
    <dgm:pt modelId="{4612DB53-1497-4C86-AC4C-9D915B606548}" type="parTrans" cxnId="{A1C88A7B-7F4B-4C5D-8423-C66F16EDAE21}">
      <dgm:prSet/>
      <dgm:spPr/>
      <dgm:t>
        <a:bodyPr/>
        <a:lstStyle/>
        <a:p>
          <a:endParaRPr lang="en-US"/>
        </a:p>
      </dgm:t>
    </dgm:pt>
    <dgm:pt modelId="{078D6F2F-381B-4DCF-A6A6-77D07AEE8A54}" type="sibTrans" cxnId="{A1C88A7B-7F4B-4C5D-8423-C66F16EDAE21}">
      <dgm:prSet/>
      <dgm:spPr/>
      <dgm:t>
        <a:bodyPr/>
        <a:lstStyle/>
        <a:p>
          <a:endParaRPr lang="en-US"/>
        </a:p>
      </dgm:t>
    </dgm:pt>
    <dgm:pt modelId="{64B763F7-3729-4866-80E0-C0707460E1B8}">
      <dgm:prSet custT="1"/>
      <dgm:spPr/>
      <dgm:t>
        <a:bodyPr/>
        <a:lstStyle/>
        <a:p>
          <a:pPr algn="l">
            <a:buFont typeface="Wingdings" panose="05000000000000000000" pitchFamily="2" charset="2"/>
            <a:buChar char="§"/>
          </a:pPr>
          <a:r>
            <a:rPr lang="en-US" sz="1800"/>
            <a:t>In the event of imminent danger to the beneficiary, caregiver or service provider, the beneficiary may be discharged from the waiver immediately.</a:t>
          </a:r>
        </a:p>
      </dgm:t>
    </dgm:pt>
    <dgm:pt modelId="{490E2323-22E8-4D30-B60C-E5AD8F7A2A5E}" type="parTrans" cxnId="{BF4607FC-F187-4955-AFF6-8C1017C78341}">
      <dgm:prSet/>
      <dgm:spPr/>
      <dgm:t>
        <a:bodyPr/>
        <a:lstStyle/>
        <a:p>
          <a:endParaRPr lang="en-US"/>
        </a:p>
      </dgm:t>
    </dgm:pt>
    <dgm:pt modelId="{B461B3CD-37A4-4402-B555-D559465F7AC4}" type="sibTrans" cxnId="{BF4607FC-F187-4955-AFF6-8C1017C78341}">
      <dgm:prSet/>
      <dgm:spPr/>
      <dgm:t>
        <a:bodyPr/>
        <a:lstStyle/>
        <a:p>
          <a:endParaRPr lang="en-US"/>
        </a:p>
      </dgm:t>
    </dgm:pt>
    <dgm:pt modelId="{7B519520-85B0-43E8-B6D8-81A296DFA184}">
      <dgm:prSet/>
      <dgm:spPr/>
      <dgm:t>
        <a:bodyPr/>
        <a:lstStyle/>
        <a:p>
          <a:pPr algn="l">
            <a:buFontTx/>
            <a:buNone/>
          </a:pPr>
          <a:endParaRPr lang="en-US" sz="1600"/>
        </a:p>
      </dgm:t>
    </dgm:pt>
    <dgm:pt modelId="{EAE7C9DE-A0B3-4062-9AB4-4BA5DE42639E}" type="parTrans" cxnId="{18A64DAD-06DD-4594-8DE8-4CE1006B740E}">
      <dgm:prSet/>
      <dgm:spPr/>
      <dgm:t>
        <a:bodyPr/>
        <a:lstStyle/>
        <a:p>
          <a:endParaRPr lang="en-US"/>
        </a:p>
      </dgm:t>
    </dgm:pt>
    <dgm:pt modelId="{1E091279-C6DB-470B-8C63-38FF8FAD91DB}" type="sibTrans" cxnId="{18A64DAD-06DD-4594-8DE8-4CE1006B740E}">
      <dgm:prSet/>
      <dgm:spPr/>
      <dgm:t>
        <a:bodyPr/>
        <a:lstStyle/>
        <a:p>
          <a:endParaRPr lang="en-US"/>
        </a:p>
      </dgm:t>
    </dgm:pt>
    <dgm:pt modelId="{100C850A-0F99-426B-96DB-71B1C7FA3DEA}" type="pres">
      <dgm:prSet presAssocID="{5B548CBA-07A8-42BF-9A77-D3884CE85E37}" presName="linear" presStyleCnt="0">
        <dgm:presLayoutVars>
          <dgm:animLvl val="lvl"/>
          <dgm:resizeHandles val="exact"/>
        </dgm:presLayoutVars>
      </dgm:prSet>
      <dgm:spPr/>
    </dgm:pt>
    <dgm:pt modelId="{1BC0E0C4-0BFF-4FBB-BBAB-70DC90A950D6}" type="pres">
      <dgm:prSet presAssocID="{B3BFCD34-8598-42F4-A332-678F4DEC47D8}" presName="parentText" presStyleLbl="node1" presStyleIdx="0" presStyleCnt="1">
        <dgm:presLayoutVars>
          <dgm:chMax val="0"/>
          <dgm:bulletEnabled val="1"/>
        </dgm:presLayoutVars>
      </dgm:prSet>
      <dgm:spPr/>
    </dgm:pt>
    <dgm:pt modelId="{49CAFFCB-870B-4077-9AA3-ED06434F984B}" type="pres">
      <dgm:prSet presAssocID="{B3BFCD34-8598-42F4-A332-678F4DEC47D8}" presName="childText" presStyleLbl="revTx" presStyleIdx="0" presStyleCnt="1" custScaleY="118361">
        <dgm:presLayoutVars>
          <dgm:bulletEnabled val="1"/>
        </dgm:presLayoutVars>
      </dgm:prSet>
      <dgm:spPr/>
    </dgm:pt>
  </dgm:ptLst>
  <dgm:cxnLst>
    <dgm:cxn modelId="{67072B05-3CC2-407F-99D4-759FD3CD1071}" srcId="{B3BFCD34-8598-42F4-A332-678F4DEC47D8}" destId="{704C56E8-B24A-4A67-9896-A8180A4D26B0}" srcOrd="4" destOrd="0" parTransId="{5B0709A2-3B6E-44AF-AD89-D42DA621DD48}" sibTransId="{279AF180-83EE-4B79-97A8-514027D7AA87}"/>
    <dgm:cxn modelId="{9EB8D12E-3B10-4731-82F4-AB9EDC8A62AD}" srcId="{B3BFCD34-8598-42F4-A332-678F4DEC47D8}" destId="{CC23D9CF-3F6B-4B80-AE92-723708518F23}" srcOrd="3" destOrd="0" parTransId="{9EE422E1-2A1F-4B38-874F-504E7736C4CC}" sibTransId="{5539552E-E2DF-4F7A-9524-0F08DDCFFD42}"/>
    <dgm:cxn modelId="{325D363A-DD13-4903-ABB9-2440F26BD369}" srcId="{CC23D9CF-3F6B-4B80-AE92-723708518F23}" destId="{82692901-120C-414C-8ED2-FE7F31F6B046}" srcOrd="1" destOrd="0" parTransId="{5F858206-2564-4071-88B6-D0CEB048274A}" sibTransId="{69427B2E-7D6D-4B0B-93D5-FB6B0D598532}"/>
    <dgm:cxn modelId="{48B1A45B-8241-41A6-940F-B62DBB5ADB97}" type="presOf" srcId="{64B763F7-3729-4866-80E0-C0707460E1B8}" destId="{49CAFFCB-870B-4077-9AA3-ED06434F984B}" srcOrd="0" destOrd="8" presId="urn:microsoft.com/office/officeart/2005/8/layout/vList2"/>
    <dgm:cxn modelId="{1CD21B66-A605-456E-86F5-F77253CD0036}" type="presOf" srcId="{05511C22-B78A-468E-8DFB-99B2DC1DF8AD}" destId="{49CAFFCB-870B-4077-9AA3-ED06434F984B}" srcOrd="0" destOrd="7" presId="urn:microsoft.com/office/officeart/2005/8/layout/vList2"/>
    <dgm:cxn modelId="{1C663572-B811-4B45-A9FA-7F1079CA2BF1}" type="presOf" srcId="{704C56E8-B24A-4A67-9896-A8180A4D26B0}" destId="{49CAFFCB-870B-4077-9AA3-ED06434F984B}" srcOrd="0" destOrd="6" presId="urn:microsoft.com/office/officeart/2005/8/layout/vList2"/>
    <dgm:cxn modelId="{2C635775-6D56-459E-8EB6-9F5251D52730}" type="presOf" srcId="{D1D204E3-095D-4B03-AC95-0CFE1D43CE20}" destId="{49CAFFCB-870B-4077-9AA3-ED06434F984B}" srcOrd="0" destOrd="4" presId="urn:microsoft.com/office/officeart/2005/8/layout/vList2"/>
    <dgm:cxn modelId="{E7762076-EF19-4FBD-8F09-A220790DCCAD}" type="presOf" srcId="{9A9E8324-7C97-4AAE-9607-FA19D2F40BDB}" destId="{49CAFFCB-870B-4077-9AA3-ED06434F984B}" srcOrd="0" destOrd="1" presId="urn:microsoft.com/office/officeart/2005/8/layout/vList2"/>
    <dgm:cxn modelId="{A1C88A7B-7F4B-4C5D-8423-C66F16EDAE21}" srcId="{B3BFCD34-8598-42F4-A332-678F4DEC47D8}" destId="{05511C22-B78A-468E-8DFB-99B2DC1DF8AD}" srcOrd="5" destOrd="0" parTransId="{4612DB53-1497-4C86-AC4C-9D915B606548}" sibTransId="{078D6F2F-381B-4DCF-A6A6-77D07AEE8A54}"/>
    <dgm:cxn modelId="{E5993187-ED8C-4383-A86A-4BABB0B4049A}" type="presOf" srcId="{BE88A646-9C14-4F28-8FA0-7336B6349386}" destId="{49CAFFCB-870B-4077-9AA3-ED06434F984B}" srcOrd="0" destOrd="2" presId="urn:microsoft.com/office/officeart/2005/8/layout/vList2"/>
    <dgm:cxn modelId="{D939378B-44A1-4FC4-AE7E-3EDB5F294D9E}" type="presOf" srcId="{CC23D9CF-3F6B-4B80-AE92-723708518F23}" destId="{49CAFFCB-870B-4077-9AA3-ED06434F984B}" srcOrd="0" destOrd="3" presId="urn:microsoft.com/office/officeart/2005/8/layout/vList2"/>
    <dgm:cxn modelId="{273CE090-7906-41F7-9DFF-0C0A33EEF989}" srcId="{B3BFCD34-8598-42F4-A332-678F4DEC47D8}" destId="{9A9E8324-7C97-4AAE-9607-FA19D2F40BDB}" srcOrd="1" destOrd="0" parTransId="{EBF2D10C-46F9-4BEB-A556-5883B2C701B0}" sibTransId="{1AD3BA80-D1FA-4BFC-B715-B0ECA3E6A3C3}"/>
    <dgm:cxn modelId="{7DDB9095-BDFE-4ADF-97B5-33B482CE9C97}" srcId="{5B548CBA-07A8-42BF-9A77-D3884CE85E37}" destId="{B3BFCD34-8598-42F4-A332-678F4DEC47D8}" srcOrd="0" destOrd="0" parTransId="{1D36113F-3141-44D8-B76F-4F67E704E1F4}" sibTransId="{2AFE87F5-018F-4CF6-A08E-711755A0DC6F}"/>
    <dgm:cxn modelId="{18A64DAD-06DD-4594-8DE8-4CE1006B740E}" srcId="{B3BFCD34-8598-42F4-A332-678F4DEC47D8}" destId="{7B519520-85B0-43E8-B6D8-81A296DFA184}" srcOrd="0" destOrd="0" parTransId="{EAE7C9DE-A0B3-4062-9AB4-4BA5DE42639E}" sibTransId="{1E091279-C6DB-470B-8C63-38FF8FAD91DB}"/>
    <dgm:cxn modelId="{B3A527BC-2675-4D3B-ADD9-DF833BEB97C2}" srcId="{B3BFCD34-8598-42F4-A332-678F4DEC47D8}" destId="{BE88A646-9C14-4F28-8FA0-7336B6349386}" srcOrd="2" destOrd="0" parTransId="{0C71748B-C95E-4CF3-9DB2-8C072E391956}" sibTransId="{BBC6FD04-2944-4FA0-853B-B9313B2CA445}"/>
    <dgm:cxn modelId="{A162B9C4-E13F-4E2E-918F-3B0E6ABF87A8}" srcId="{CC23D9CF-3F6B-4B80-AE92-723708518F23}" destId="{D1D204E3-095D-4B03-AC95-0CFE1D43CE20}" srcOrd="0" destOrd="0" parTransId="{9E20EFF2-CE73-4A6D-BA9D-6B51185FD3A0}" sibTransId="{BAF9E31D-7809-4AD2-BA85-1DDD885805A9}"/>
    <dgm:cxn modelId="{11065EDA-760C-4522-813C-A2858BAB92C2}" type="presOf" srcId="{B3BFCD34-8598-42F4-A332-678F4DEC47D8}" destId="{1BC0E0C4-0BFF-4FBB-BBAB-70DC90A950D6}" srcOrd="0" destOrd="0" presId="urn:microsoft.com/office/officeart/2005/8/layout/vList2"/>
    <dgm:cxn modelId="{E4190EDD-E259-4358-A714-B89B63B4950D}" type="presOf" srcId="{5B548CBA-07A8-42BF-9A77-D3884CE85E37}" destId="{100C850A-0F99-426B-96DB-71B1C7FA3DEA}" srcOrd="0" destOrd="0" presId="urn:microsoft.com/office/officeart/2005/8/layout/vList2"/>
    <dgm:cxn modelId="{F20322E5-2668-4B9D-87F7-7A5F73E53625}" type="presOf" srcId="{82692901-120C-414C-8ED2-FE7F31F6B046}" destId="{49CAFFCB-870B-4077-9AA3-ED06434F984B}" srcOrd="0" destOrd="5" presId="urn:microsoft.com/office/officeart/2005/8/layout/vList2"/>
    <dgm:cxn modelId="{FBDC75F0-6C0B-4E10-A366-7D2D8D4FF53B}" type="presOf" srcId="{7B519520-85B0-43E8-B6D8-81A296DFA184}" destId="{49CAFFCB-870B-4077-9AA3-ED06434F984B}" srcOrd="0" destOrd="0" presId="urn:microsoft.com/office/officeart/2005/8/layout/vList2"/>
    <dgm:cxn modelId="{BF4607FC-F187-4955-AFF6-8C1017C78341}" srcId="{B3BFCD34-8598-42F4-A332-678F4DEC47D8}" destId="{64B763F7-3729-4866-80E0-C0707460E1B8}" srcOrd="6" destOrd="0" parTransId="{490E2323-22E8-4D30-B60C-E5AD8F7A2A5E}" sibTransId="{B461B3CD-37A4-4402-B555-D559465F7AC4}"/>
    <dgm:cxn modelId="{3EC89242-4973-43EF-9736-B856EB3A1485}" type="presParOf" srcId="{100C850A-0F99-426B-96DB-71B1C7FA3DEA}" destId="{1BC0E0C4-0BFF-4FBB-BBAB-70DC90A950D6}" srcOrd="0" destOrd="0" presId="urn:microsoft.com/office/officeart/2005/8/layout/vList2"/>
    <dgm:cxn modelId="{B83C9E6E-7C96-4C2C-86C6-A95FDC8CF212}" type="presParOf" srcId="{100C850A-0F99-426B-96DB-71B1C7FA3DEA}" destId="{49CAFFCB-870B-4077-9AA3-ED06434F98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A54D83-D6FD-4ACE-8428-39ACEABC516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CA049CAF-C7AC-4A18-ACA2-E8C1213C78B6}">
      <dgm:prSet/>
      <dgm:spPr>
        <a:solidFill>
          <a:srgbClr val="7E9DEA"/>
        </a:solidFill>
      </dgm:spPr>
      <dgm:t>
        <a:bodyPr/>
        <a:lstStyle/>
        <a:p>
          <a:r>
            <a:rPr lang="en-US" b="1"/>
            <a:t>Mississippi Planning and Development District</a:t>
          </a:r>
          <a:endParaRPr lang="en-US"/>
        </a:p>
      </dgm:t>
    </dgm:pt>
    <dgm:pt modelId="{32F19BED-6E39-45CE-BB9C-DE62F1EF848D}" type="parTrans" cxnId="{0C2BDAED-15C0-49D9-8C33-BFFA1BAD7EFC}">
      <dgm:prSet/>
      <dgm:spPr/>
      <dgm:t>
        <a:bodyPr/>
        <a:lstStyle/>
        <a:p>
          <a:endParaRPr lang="en-US"/>
        </a:p>
      </dgm:t>
    </dgm:pt>
    <dgm:pt modelId="{0CC0CACA-CC81-4583-9E20-791494CD0831}" type="sibTrans" cxnId="{0C2BDAED-15C0-49D9-8C33-BFFA1BAD7EFC}">
      <dgm:prSet/>
      <dgm:spPr/>
      <dgm:t>
        <a:bodyPr/>
        <a:lstStyle/>
        <a:p>
          <a:endParaRPr lang="en-US"/>
        </a:p>
      </dgm:t>
    </dgm:pt>
    <dgm:pt modelId="{3EA2E5D0-CFE2-4BD8-872E-623F9B8B418E}">
      <dgm:prSet/>
      <dgm:spPr>
        <a:solidFill>
          <a:srgbClr val="7E9DEA"/>
        </a:solidFill>
      </dgm:spPr>
      <dgm:t>
        <a:bodyPr/>
        <a:lstStyle/>
        <a:p>
          <a:r>
            <a:rPr lang="en-US" b="1"/>
            <a:t>Phone</a:t>
          </a:r>
          <a:r>
            <a:rPr lang="en-US"/>
            <a:t>: 844-822-4622</a:t>
          </a:r>
        </a:p>
      </dgm:t>
    </dgm:pt>
    <dgm:pt modelId="{27DCD61F-A08B-4ACF-8568-66BFBD1A729C}" type="parTrans" cxnId="{4059BCD6-4A40-48B9-B2B5-511DEADFB3B6}">
      <dgm:prSet/>
      <dgm:spPr/>
      <dgm:t>
        <a:bodyPr/>
        <a:lstStyle/>
        <a:p>
          <a:endParaRPr lang="en-US"/>
        </a:p>
      </dgm:t>
    </dgm:pt>
    <dgm:pt modelId="{4FB7022D-BEBA-4DDD-B372-25BD158B1983}" type="sibTrans" cxnId="{4059BCD6-4A40-48B9-B2B5-511DEADFB3B6}">
      <dgm:prSet/>
      <dgm:spPr/>
      <dgm:t>
        <a:bodyPr/>
        <a:lstStyle/>
        <a:p>
          <a:endParaRPr lang="en-US"/>
        </a:p>
      </dgm:t>
    </dgm:pt>
    <dgm:pt modelId="{71AA8183-1D7A-417F-85EC-A3565023E027}">
      <dgm:prSet/>
      <dgm:spPr>
        <a:solidFill>
          <a:srgbClr val="7E9DEA"/>
        </a:solidFill>
      </dgm:spPr>
      <dgm:t>
        <a:bodyPr/>
        <a:lstStyle/>
        <a:p>
          <a:r>
            <a:rPr lang="en-US" b="1"/>
            <a:t>Email</a:t>
          </a:r>
          <a:r>
            <a:rPr lang="en-US"/>
            <a:t>:  </a:t>
          </a:r>
          <a:r>
            <a:rPr lang="en-US" b="1" u="sng"/>
            <a:t>mail@mspdds.com</a:t>
          </a:r>
          <a:endParaRPr lang="en-US"/>
        </a:p>
      </dgm:t>
    </dgm:pt>
    <dgm:pt modelId="{36AF1AFA-B7C0-4E29-9315-687BB00AB853}" type="parTrans" cxnId="{B05C3998-D186-446C-B59E-5BAB79486402}">
      <dgm:prSet/>
      <dgm:spPr/>
      <dgm:t>
        <a:bodyPr/>
        <a:lstStyle/>
        <a:p>
          <a:endParaRPr lang="en-US"/>
        </a:p>
      </dgm:t>
    </dgm:pt>
    <dgm:pt modelId="{4F408E79-C794-4093-A0DE-4733EF444EF5}" type="sibTrans" cxnId="{B05C3998-D186-446C-B59E-5BAB79486402}">
      <dgm:prSet/>
      <dgm:spPr/>
      <dgm:t>
        <a:bodyPr/>
        <a:lstStyle/>
        <a:p>
          <a:endParaRPr lang="en-US"/>
        </a:p>
      </dgm:t>
    </dgm:pt>
    <dgm:pt modelId="{280B6B5C-EEDA-425E-B462-CA15FBA5A98F}" type="pres">
      <dgm:prSet presAssocID="{F7A54D83-D6FD-4ACE-8428-39ACEABC5161}" presName="linear" presStyleCnt="0">
        <dgm:presLayoutVars>
          <dgm:animLvl val="lvl"/>
          <dgm:resizeHandles val="exact"/>
        </dgm:presLayoutVars>
      </dgm:prSet>
      <dgm:spPr/>
    </dgm:pt>
    <dgm:pt modelId="{013CDD74-81AF-43EE-A48C-8825E27FCD44}" type="pres">
      <dgm:prSet presAssocID="{CA049CAF-C7AC-4A18-ACA2-E8C1213C78B6}" presName="parentText" presStyleLbl="node1" presStyleIdx="0" presStyleCnt="3">
        <dgm:presLayoutVars>
          <dgm:chMax val="0"/>
          <dgm:bulletEnabled val="1"/>
        </dgm:presLayoutVars>
      </dgm:prSet>
      <dgm:spPr/>
    </dgm:pt>
    <dgm:pt modelId="{66475BC4-3070-42BC-A9CC-9C455FDE6969}" type="pres">
      <dgm:prSet presAssocID="{0CC0CACA-CC81-4583-9E20-791494CD0831}" presName="spacer" presStyleCnt="0"/>
      <dgm:spPr/>
    </dgm:pt>
    <dgm:pt modelId="{C32894DE-CD29-45F2-9247-AEF47D863EAA}" type="pres">
      <dgm:prSet presAssocID="{3EA2E5D0-CFE2-4BD8-872E-623F9B8B418E}" presName="parentText" presStyleLbl="node1" presStyleIdx="1" presStyleCnt="3">
        <dgm:presLayoutVars>
          <dgm:chMax val="0"/>
          <dgm:bulletEnabled val="1"/>
        </dgm:presLayoutVars>
      </dgm:prSet>
      <dgm:spPr/>
    </dgm:pt>
    <dgm:pt modelId="{D3F8C704-5D9F-4EDA-8531-83943B6DDCAF}" type="pres">
      <dgm:prSet presAssocID="{4FB7022D-BEBA-4DDD-B372-25BD158B1983}" presName="spacer" presStyleCnt="0"/>
      <dgm:spPr/>
    </dgm:pt>
    <dgm:pt modelId="{685A8B2B-A129-48D0-B558-F6A90FF1BAC2}" type="pres">
      <dgm:prSet presAssocID="{71AA8183-1D7A-417F-85EC-A3565023E027}" presName="parentText" presStyleLbl="node1" presStyleIdx="2" presStyleCnt="3">
        <dgm:presLayoutVars>
          <dgm:chMax val="0"/>
          <dgm:bulletEnabled val="1"/>
        </dgm:presLayoutVars>
      </dgm:prSet>
      <dgm:spPr/>
    </dgm:pt>
  </dgm:ptLst>
  <dgm:cxnLst>
    <dgm:cxn modelId="{0B921603-6555-4BCA-BF2B-72ECA3925707}" type="presOf" srcId="{3EA2E5D0-CFE2-4BD8-872E-623F9B8B418E}" destId="{C32894DE-CD29-45F2-9247-AEF47D863EAA}" srcOrd="0" destOrd="0" presId="urn:microsoft.com/office/officeart/2005/8/layout/vList2"/>
    <dgm:cxn modelId="{41936965-3EC9-42B6-8A2E-99BA68CC0A80}" type="presOf" srcId="{71AA8183-1D7A-417F-85EC-A3565023E027}" destId="{685A8B2B-A129-48D0-B558-F6A90FF1BAC2}" srcOrd="0" destOrd="0" presId="urn:microsoft.com/office/officeart/2005/8/layout/vList2"/>
    <dgm:cxn modelId="{E2755170-83DA-4359-9F09-4BC8E7E83EBE}" type="presOf" srcId="{CA049CAF-C7AC-4A18-ACA2-E8C1213C78B6}" destId="{013CDD74-81AF-43EE-A48C-8825E27FCD44}" srcOrd="0" destOrd="0" presId="urn:microsoft.com/office/officeart/2005/8/layout/vList2"/>
    <dgm:cxn modelId="{B05C3998-D186-446C-B59E-5BAB79486402}" srcId="{F7A54D83-D6FD-4ACE-8428-39ACEABC5161}" destId="{71AA8183-1D7A-417F-85EC-A3565023E027}" srcOrd="2" destOrd="0" parTransId="{36AF1AFA-B7C0-4E29-9315-687BB00AB853}" sibTransId="{4F408E79-C794-4093-A0DE-4733EF444EF5}"/>
    <dgm:cxn modelId="{656DC3C3-3B64-4727-AEEF-F034AF0B218A}" type="presOf" srcId="{F7A54D83-D6FD-4ACE-8428-39ACEABC5161}" destId="{280B6B5C-EEDA-425E-B462-CA15FBA5A98F}" srcOrd="0" destOrd="0" presId="urn:microsoft.com/office/officeart/2005/8/layout/vList2"/>
    <dgm:cxn modelId="{4059BCD6-4A40-48B9-B2B5-511DEADFB3B6}" srcId="{F7A54D83-D6FD-4ACE-8428-39ACEABC5161}" destId="{3EA2E5D0-CFE2-4BD8-872E-623F9B8B418E}" srcOrd="1" destOrd="0" parTransId="{27DCD61F-A08B-4ACF-8568-66BFBD1A729C}" sibTransId="{4FB7022D-BEBA-4DDD-B372-25BD158B1983}"/>
    <dgm:cxn modelId="{0C2BDAED-15C0-49D9-8C33-BFFA1BAD7EFC}" srcId="{F7A54D83-D6FD-4ACE-8428-39ACEABC5161}" destId="{CA049CAF-C7AC-4A18-ACA2-E8C1213C78B6}" srcOrd="0" destOrd="0" parTransId="{32F19BED-6E39-45CE-BB9C-DE62F1EF848D}" sibTransId="{0CC0CACA-CC81-4583-9E20-791494CD0831}"/>
    <dgm:cxn modelId="{DDE86720-3BE4-4385-88FC-FE8C73E5207E}" type="presParOf" srcId="{280B6B5C-EEDA-425E-B462-CA15FBA5A98F}" destId="{013CDD74-81AF-43EE-A48C-8825E27FCD44}" srcOrd="0" destOrd="0" presId="urn:microsoft.com/office/officeart/2005/8/layout/vList2"/>
    <dgm:cxn modelId="{46602DDE-480F-4B21-8F49-684011F221EA}" type="presParOf" srcId="{280B6B5C-EEDA-425E-B462-CA15FBA5A98F}" destId="{66475BC4-3070-42BC-A9CC-9C455FDE6969}" srcOrd="1" destOrd="0" presId="urn:microsoft.com/office/officeart/2005/8/layout/vList2"/>
    <dgm:cxn modelId="{99CC906E-9F98-4633-A111-1148C02E3EF2}" type="presParOf" srcId="{280B6B5C-EEDA-425E-B462-CA15FBA5A98F}" destId="{C32894DE-CD29-45F2-9247-AEF47D863EAA}" srcOrd="2" destOrd="0" presId="urn:microsoft.com/office/officeart/2005/8/layout/vList2"/>
    <dgm:cxn modelId="{1FBFCE75-88CC-4935-A6B3-10DFC83E8A5C}" type="presParOf" srcId="{280B6B5C-EEDA-425E-B462-CA15FBA5A98F}" destId="{D3F8C704-5D9F-4EDA-8531-83943B6DDCAF}" srcOrd="3" destOrd="0" presId="urn:microsoft.com/office/officeart/2005/8/layout/vList2"/>
    <dgm:cxn modelId="{D46C797F-5D83-4C5E-8CA8-AD5D4692ED84}" type="presParOf" srcId="{280B6B5C-EEDA-425E-B462-CA15FBA5A98F}" destId="{685A8B2B-A129-48D0-B558-F6A90FF1BAC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Central Mississippi (CMPDD)</a:t>
          </a:r>
        </a:p>
        <a:p>
          <a:r>
            <a:rPr lang="en-US"/>
            <a:t>Phone:  (601) 981-1511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East Central (ECPDD)</a:t>
          </a:r>
        </a:p>
        <a:p>
          <a:r>
            <a:rPr lang="en-US"/>
            <a:t>Phone:  (601) 683-7409</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Golden Triangle (GTPDD)</a:t>
          </a:r>
        </a:p>
        <a:p>
          <a:r>
            <a:rPr lang="en-US"/>
            <a:t>Phone:  (662) 324-7860</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Copiah</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Clarke</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Choctaw</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22625739-E803-4F9A-9E75-E43E6B756372}">
      <dgm:prSet/>
      <dgm:spPr/>
      <dgm:t>
        <a:bodyPr/>
        <a:lstStyle/>
        <a:p>
          <a:pPr>
            <a:buFont typeface="Wingdings" panose="05000000000000000000" pitchFamily="2" charset="2"/>
            <a:buChar char="§"/>
          </a:pPr>
          <a:r>
            <a:rPr lang="en-US"/>
            <a:t>Hinds</a:t>
          </a:r>
        </a:p>
      </dgm:t>
    </dgm:pt>
    <dgm:pt modelId="{E05707C9-3FA6-44F7-8E22-1D3F1A30D252}" type="parTrans" cxnId="{11CBCAD0-CB85-43F7-8411-EE8A9C451DA7}">
      <dgm:prSet/>
      <dgm:spPr/>
      <dgm:t>
        <a:bodyPr/>
        <a:lstStyle/>
        <a:p>
          <a:endParaRPr lang="en-US"/>
        </a:p>
      </dgm:t>
    </dgm:pt>
    <dgm:pt modelId="{B75A41EC-1A82-47D8-A4E8-6D43112792FD}" type="sibTrans" cxnId="{11CBCAD0-CB85-43F7-8411-EE8A9C451DA7}">
      <dgm:prSet/>
      <dgm:spPr/>
      <dgm:t>
        <a:bodyPr/>
        <a:lstStyle/>
        <a:p>
          <a:endParaRPr lang="en-US"/>
        </a:p>
      </dgm:t>
    </dgm:pt>
    <dgm:pt modelId="{0B79A3DC-5AB1-45C0-B2E5-1BCA37E23196}">
      <dgm:prSet/>
      <dgm:spPr/>
      <dgm:t>
        <a:bodyPr/>
        <a:lstStyle/>
        <a:p>
          <a:pPr>
            <a:buFont typeface="Wingdings" panose="05000000000000000000" pitchFamily="2" charset="2"/>
            <a:buChar char="§"/>
          </a:pPr>
          <a:r>
            <a:rPr lang="en-US"/>
            <a:t>Madison</a:t>
          </a:r>
        </a:p>
      </dgm:t>
    </dgm:pt>
    <dgm:pt modelId="{2962B678-B5F1-41EA-BDEB-CE8749270973}" type="parTrans" cxnId="{AB9BA43A-F2BB-4A98-8AC3-DE6CB8588945}">
      <dgm:prSet/>
      <dgm:spPr/>
      <dgm:t>
        <a:bodyPr/>
        <a:lstStyle/>
        <a:p>
          <a:endParaRPr lang="en-US"/>
        </a:p>
      </dgm:t>
    </dgm:pt>
    <dgm:pt modelId="{859B0CE9-8F23-4D4A-943F-81B19B3D1DA7}" type="sibTrans" cxnId="{AB9BA43A-F2BB-4A98-8AC3-DE6CB8588945}">
      <dgm:prSet/>
      <dgm:spPr/>
      <dgm:t>
        <a:bodyPr/>
        <a:lstStyle/>
        <a:p>
          <a:endParaRPr lang="en-US"/>
        </a:p>
      </dgm:t>
    </dgm:pt>
    <dgm:pt modelId="{4F1D1821-1BA4-4467-A9A9-FCE3ACD68929}">
      <dgm:prSet/>
      <dgm:spPr/>
      <dgm:t>
        <a:bodyPr/>
        <a:lstStyle/>
        <a:p>
          <a:pPr>
            <a:buFont typeface="Wingdings" panose="05000000000000000000" pitchFamily="2" charset="2"/>
            <a:buChar char="§"/>
          </a:pPr>
          <a:r>
            <a:rPr lang="en-US"/>
            <a:t>Rankin</a:t>
          </a:r>
        </a:p>
      </dgm:t>
    </dgm:pt>
    <dgm:pt modelId="{7868784A-A6CD-4139-89BB-4BB14BBDB452}" type="parTrans" cxnId="{338C118C-4B85-40EC-9C05-2FD487B44DA0}">
      <dgm:prSet/>
      <dgm:spPr/>
      <dgm:t>
        <a:bodyPr/>
        <a:lstStyle/>
        <a:p>
          <a:endParaRPr lang="en-US"/>
        </a:p>
      </dgm:t>
    </dgm:pt>
    <dgm:pt modelId="{515D0677-BB7B-47C1-960C-7ECD4460F5EC}" type="sibTrans" cxnId="{338C118C-4B85-40EC-9C05-2FD487B44DA0}">
      <dgm:prSet/>
      <dgm:spPr/>
      <dgm:t>
        <a:bodyPr/>
        <a:lstStyle/>
        <a:p>
          <a:endParaRPr lang="en-US"/>
        </a:p>
      </dgm:t>
    </dgm:pt>
    <dgm:pt modelId="{846F22DF-BF5A-41A4-8FC5-DD1F13EEE06C}">
      <dgm:prSet/>
      <dgm:spPr/>
      <dgm:t>
        <a:bodyPr/>
        <a:lstStyle/>
        <a:p>
          <a:pPr>
            <a:buFont typeface="Wingdings" panose="05000000000000000000" pitchFamily="2" charset="2"/>
            <a:buChar char="§"/>
          </a:pPr>
          <a:r>
            <a:rPr lang="en-US"/>
            <a:t>Simpson</a:t>
          </a:r>
        </a:p>
      </dgm:t>
    </dgm:pt>
    <dgm:pt modelId="{6255D6CF-0177-4B91-9A1A-00A3283B2080}" type="parTrans" cxnId="{85696C71-C77B-4721-89DC-C2362777AA6A}">
      <dgm:prSet/>
      <dgm:spPr/>
      <dgm:t>
        <a:bodyPr/>
        <a:lstStyle/>
        <a:p>
          <a:endParaRPr lang="en-US"/>
        </a:p>
      </dgm:t>
    </dgm:pt>
    <dgm:pt modelId="{3D753FAF-D9BF-4F85-836D-15CD1BEA2C6D}" type="sibTrans" cxnId="{85696C71-C77B-4721-89DC-C2362777AA6A}">
      <dgm:prSet/>
      <dgm:spPr/>
      <dgm:t>
        <a:bodyPr/>
        <a:lstStyle/>
        <a:p>
          <a:endParaRPr lang="en-US"/>
        </a:p>
      </dgm:t>
    </dgm:pt>
    <dgm:pt modelId="{082846DD-7DC7-4E16-8AF3-D888BF531F2D}">
      <dgm:prSet/>
      <dgm:spPr/>
      <dgm:t>
        <a:bodyPr/>
        <a:lstStyle/>
        <a:p>
          <a:pPr>
            <a:buFont typeface="Wingdings" panose="05000000000000000000" pitchFamily="2" charset="2"/>
            <a:buChar char="§"/>
          </a:pPr>
          <a:r>
            <a:rPr lang="en-US"/>
            <a:t>Warren</a:t>
          </a:r>
        </a:p>
      </dgm:t>
    </dgm:pt>
    <dgm:pt modelId="{9750DBBA-4C17-4D4A-BDA0-A1F43E0C3A83}" type="parTrans" cxnId="{4695A1A0-4CD9-4405-A8B4-21E69A1AC4C9}">
      <dgm:prSet/>
      <dgm:spPr/>
      <dgm:t>
        <a:bodyPr/>
        <a:lstStyle/>
        <a:p>
          <a:endParaRPr lang="en-US"/>
        </a:p>
      </dgm:t>
    </dgm:pt>
    <dgm:pt modelId="{24DAA0C4-05AE-420D-B492-61F94F2E209A}" type="sibTrans" cxnId="{4695A1A0-4CD9-4405-A8B4-21E69A1AC4C9}">
      <dgm:prSet/>
      <dgm:spPr/>
      <dgm:t>
        <a:bodyPr/>
        <a:lstStyle/>
        <a:p>
          <a:endParaRPr lang="en-US"/>
        </a:p>
      </dgm:t>
    </dgm:pt>
    <dgm:pt modelId="{76B511D6-3AB8-4BDC-BF1B-26A9C1844087}">
      <dgm:prSet/>
      <dgm:spPr/>
      <dgm:t>
        <a:bodyPr/>
        <a:lstStyle/>
        <a:p>
          <a:pPr>
            <a:buFont typeface="Wingdings" panose="05000000000000000000" pitchFamily="2" charset="2"/>
            <a:buChar char="§"/>
          </a:pPr>
          <a:r>
            <a:rPr lang="en-US"/>
            <a:t>Yazoo</a:t>
          </a:r>
        </a:p>
      </dgm:t>
    </dgm:pt>
    <dgm:pt modelId="{73B224F2-A583-4265-BA20-C58F3A62EE3B}" type="parTrans" cxnId="{3A13A750-0C05-4F12-AB5A-D8E2486DE4C9}">
      <dgm:prSet/>
      <dgm:spPr/>
      <dgm:t>
        <a:bodyPr/>
        <a:lstStyle/>
        <a:p>
          <a:endParaRPr lang="en-US"/>
        </a:p>
      </dgm:t>
    </dgm:pt>
    <dgm:pt modelId="{509AFFF0-22F5-4EAA-8232-C0C289ECA0ED}" type="sibTrans" cxnId="{3A13A750-0C05-4F12-AB5A-D8E2486DE4C9}">
      <dgm:prSet/>
      <dgm:spPr/>
      <dgm:t>
        <a:bodyPr/>
        <a:lstStyle/>
        <a:p>
          <a:endParaRPr lang="en-US"/>
        </a:p>
      </dgm:t>
    </dgm:pt>
    <dgm:pt modelId="{D860DEC3-CE6B-4749-B065-54187EA25485}">
      <dgm:prSet/>
      <dgm:spPr/>
      <dgm:t>
        <a:bodyPr/>
        <a:lstStyle/>
        <a:p>
          <a:pPr>
            <a:buFont typeface="Wingdings" panose="05000000000000000000" pitchFamily="2" charset="2"/>
            <a:buChar char="§"/>
          </a:pPr>
          <a:r>
            <a:rPr lang="en-US"/>
            <a:t>Clay</a:t>
          </a:r>
        </a:p>
      </dgm:t>
    </dgm:pt>
    <dgm:pt modelId="{25FD992F-9C63-4A25-9EFF-3FB30603DBCF}" type="parTrans" cxnId="{49EAFB0F-4104-420D-8130-0597C80339C5}">
      <dgm:prSet/>
      <dgm:spPr/>
      <dgm:t>
        <a:bodyPr/>
        <a:lstStyle/>
        <a:p>
          <a:endParaRPr lang="en-US"/>
        </a:p>
      </dgm:t>
    </dgm:pt>
    <dgm:pt modelId="{A303FBA6-B019-47AC-BD79-ABEAB6FA16FC}" type="sibTrans" cxnId="{49EAFB0F-4104-420D-8130-0597C80339C5}">
      <dgm:prSet/>
      <dgm:spPr/>
      <dgm:t>
        <a:bodyPr/>
        <a:lstStyle/>
        <a:p>
          <a:endParaRPr lang="en-US"/>
        </a:p>
      </dgm:t>
    </dgm:pt>
    <dgm:pt modelId="{434446DC-0E79-4E79-9E83-AB8B0257265A}">
      <dgm:prSet/>
      <dgm:spPr/>
      <dgm:t>
        <a:bodyPr/>
        <a:lstStyle/>
        <a:p>
          <a:pPr>
            <a:buFont typeface="Wingdings" panose="05000000000000000000" pitchFamily="2" charset="2"/>
            <a:buChar char="§"/>
          </a:pPr>
          <a:r>
            <a:rPr lang="en-US"/>
            <a:t>Lowndes</a:t>
          </a:r>
        </a:p>
      </dgm:t>
    </dgm:pt>
    <dgm:pt modelId="{82F7736F-353B-41F1-B5F6-513861B9B97F}" type="parTrans" cxnId="{10A77E1B-13E9-4ECD-82FC-60B46EC71141}">
      <dgm:prSet/>
      <dgm:spPr/>
      <dgm:t>
        <a:bodyPr/>
        <a:lstStyle/>
        <a:p>
          <a:endParaRPr lang="en-US"/>
        </a:p>
      </dgm:t>
    </dgm:pt>
    <dgm:pt modelId="{1F675BF4-737A-47D2-A173-7D7BC765042B}" type="sibTrans" cxnId="{10A77E1B-13E9-4ECD-82FC-60B46EC71141}">
      <dgm:prSet/>
      <dgm:spPr/>
      <dgm:t>
        <a:bodyPr/>
        <a:lstStyle/>
        <a:p>
          <a:endParaRPr lang="en-US"/>
        </a:p>
      </dgm:t>
    </dgm:pt>
    <dgm:pt modelId="{76CA35C1-DFC6-45D8-B1D6-AB6A94AA2B22}">
      <dgm:prSet/>
      <dgm:spPr/>
      <dgm:t>
        <a:bodyPr/>
        <a:lstStyle/>
        <a:p>
          <a:pPr>
            <a:buFont typeface="Wingdings" panose="05000000000000000000" pitchFamily="2" charset="2"/>
            <a:buChar char="§"/>
          </a:pPr>
          <a:r>
            <a:rPr lang="en-US"/>
            <a:t>Noxubee</a:t>
          </a:r>
        </a:p>
      </dgm:t>
    </dgm:pt>
    <dgm:pt modelId="{FCC02451-C08F-4D26-B7A3-ED8CE19A1209}" type="parTrans" cxnId="{CBAEE089-5173-4664-9072-0BB72904D8B1}">
      <dgm:prSet/>
      <dgm:spPr/>
      <dgm:t>
        <a:bodyPr/>
        <a:lstStyle/>
        <a:p>
          <a:endParaRPr lang="en-US"/>
        </a:p>
      </dgm:t>
    </dgm:pt>
    <dgm:pt modelId="{ABDD44A5-40DF-4BCE-914B-5CB22E597BDE}" type="sibTrans" cxnId="{CBAEE089-5173-4664-9072-0BB72904D8B1}">
      <dgm:prSet/>
      <dgm:spPr/>
      <dgm:t>
        <a:bodyPr/>
        <a:lstStyle/>
        <a:p>
          <a:endParaRPr lang="en-US"/>
        </a:p>
      </dgm:t>
    </dgm:pt>
    <dgm:pt modelId="{DCE93406-73D4-4E13-A6A1-65C13301C646}">
      <dgm:prSet/>
      <dgm:spPr/>
      <dgm:t>
        <a:bodyPr/>
        <a:lstStyle/>
        <a:p>
          <a:pPr>
            <a:buFont typeface="Wingdings" panose="05000000000000000000" pitchFamily="2" charset="2"/>
            <a:buChar char="§"/>
          </a:pPr>
          <a:r>
            <a:rPr lang="en-US"/>
            <a:t>Oktibbeha</a:t>
          </a:r>
        </a:p>
      </dgm:t>
    </dgm:pt>
    <dgm:pt modelId="{2D20E754-AB69-4E1D-8AAF-903E6B83F999}" type="parTrans" cxnId="{3B3EE103-1B57-452C-A291-DC6722BB847F}">
      <dgm:prSet/>
      <dgm:spPr/>
      <dgm:t>
        <a:bodyPr/>
        <a:lstStyle/>
        <a:p>
          <a:endParaRPr lang="en-US"/>
        </a:p>
      </dgm:t>
    </dgm:pt>
    <dgm:pt modelId="{027BC1AF-FEBD-46B0-B80E-640F71723F01}" type="sibTrans" cxnId="{3B3EE103-1B57-452C-A291-DC6722BB847F}">
      <dgm:prSet/>
      <dgm:spPr/>
      <dgm:t>
        <a:bodyPr/>
        <a:lstStyle/>
        <a:p>
          <a:endParaRPr lang="en-US"/>
        </a:p>
      </dgm:t>
    </dgm:pt>
    <dgm:pt modelId="{6CBC8440-8CEC-4D3F-BFA0-3C47E079D536}">
      <dgm:prSet/>
      <dgm:spPr/>
      <dgm:t>
        <a:bodyPr/>
        <a:lstStyle/>
        <a:p>
          <a:pPr>
            <a:buFont typeface="Wingdings" panose="05000000000000000000" pitchFamily="2" charset="2"/>
            <a:buChar char="§"/>
          </a:pPr>
          <a:r>
            <a:rPr lang="en-US"/>
            <a:t>Webster</a:t>
          </a:r>
        </a:p>
      </dgm:t>
    </dgm:pt>
    <dgm:pt modelId="{135FE5A9-0D49-4D99-838A-50726C620D1F}" type="parTrans" cxnId="{6E5989B1-949C-4E9A-A361-AAAAB3EF01C4}">
      <dgm:prSet/>
      <dgm:spPr/>
      <dgm:t>
        <a:bodyPr/>
        <a:lstStyle/>
        <a:p>
          <a:endParaRPr lang="en-US"/>
        </a:p>
      </dgm:t>
    </dgm:pt>
    <dgm:pt modelId="{D404DBDD-C484-4455-A90C-6E0EB0B3CD8D}" type="sibTrans" cxnId="{6E5989B1-949C-4E9A-A361-AAAAB3EF01C4}">
      <dgm:prSet/>
      <dgm:spPr/>
      <dgm:t>
        <a:bodyPr/>
        <a:lstStyle/>
        <a:p>
          <a:endParaRPr lang="en-US"/>
        </a:p>
      </dgm:t>
    </dgm:pt>
    <dgm:pt modelId="{C7E083F5-8EB4-4E36-8A5A-24401B8C002F}">
      <dgm:prSet/>
      <dgm:spPr/>
      <dgm:t>
        <a:bodyPr/>
        <a:lstStyle/>
        <a:p>
          <a:pPr>
            <a:buFont typeface="Wingdings" panose="05000000000000000000" pitchFamily="2" charset="2"/>
            <a:buChar char="§"/>
          </a:pPr>
          <a:r>
            <a:rPr lang="en-US"/>
            <a:t>Winston</a:t>
          </a:r>
        </a:p>
      </dgm:t>
    </dgm:pt>
    <dgm:pt modelId="{3FC7BBDA-C9E6-4A5B-8D88-955543B74B41}" type="parTrans" cxnId="{B5AF3265-1F2D-4643-BBC2-F25485F11946}">
      <dgm:prSet/>
      <dgm:spPr/>
      <dgm:t>
        <a:bodyPr/>
        <a:lstStyle/>
        <a:p>
          <a:endParaRPr lang="en-US"/>
        </a:p>
      </dgm:t>
    </dgm:pt>
    <dgm:pt modelId="{A3650B1A-764F-46A4-91FA-8845FF3957AB}" type="sibTrans" cxnId="{B5AF3265-1F2D-4643-BBC2-F25485F11946}">
      <dgm:prSet/>
      <dgm:spPr/>
      <dgm:t>
        <a:bodyPr/>
        <a:lstStyle/>
        <a:p>
          <a:endParaRPr lang="en-US"/>
        </a:p>
      </dgm:t>
    </dgm:pt>
    <dgm:pt modelId="{18B2F8C1-12B1-4D21-9F95-51BB35723A17}">
      <dgm:prSet/>
      <dgm:spPr/>
      <dgm:t>
        <a:bodyPr/>
        <a:lstStyle/>
        <a:p>
          <a:pPr>
            <a:buFont typeface="Wingdings" panose="05000000000000000000" pitchFamily="2" charset="2"/>
            <a:buChar char="§"/>
          </a:pPr>
          <a:r>
            <a:rPr lang="en-US"/>
            <a:t>Jasper</a:t>
          </a:r>
        </a:p>
      </dgm:t>
    </dgm:pt>
    <dgm:pt modelId="{BA343C0B-8CC1-441B-A2A0-83D08818B98F}" type="parTrans" cxnId="{6A3C07F3-216C-41CD-9C8F-BA3EBB2ACAD2}">
      <dgm:prSet/>
      <dgm:spPr/>
      <dgm:t>
        <a:bodyPr/>
        <a:lstStyle/>
        <a:p>
          <a:endParaRPr lang="en-US"/>
        </a:p>
      </dgm:t>
    </dgm:pt>
    <dgm:pt modelId="{02B5D034-1B92-4285-BD6E-DD0E14AA1C49}" type="sibTrans" cxnId="{6A3C07F3-216C-41CD-9C8F-BA3EBB2ACAD2}">
      <dgm:prSet/>
      <dgm:spPr/>
      <dgm:t>
        <a:bodyPr/>
        <a:lstStyle/>
        <a:p>
          <a:endParaRPr lang="en-US"/>
        </a:p>
      </dgm:t>
    </dgm:pt>
    <dgm:pt modelId="{32BF1A2D-0156-473A-A308-14C3C262E48B}">
      <dgm:prSet/>
      <dgm:spPr/>
      <dgm:t>
        <a:bodyPr/>
        <a:lstStyle/>
        <a:p>
          <a:pPr>
            <a:buFont typeface="Wingdings" panose="05000000000000000000" pitchFamily="2" charset="2"/>
            <a:buChar char="§"/>
          </a:pPr>
          <a:r>
            <a:rPr lang="en-US"/>
            <a:t>Kemper</a:t>
          </a:r>
        </a:p>
      </dgm:t>
    </dgm:pt>
    <dgm:pt modelId="{4BB68FF4-EFC8-4E63-8B35-2DBDCCA6E7E7}" type="parTrans" cxnId="{8B836CB3-A5E0-48D4-A130-21F862B5A4B9}">
      <dgm:prSet/>
      <dgm:spPr/>
      <dgm:t>
        <a:bodyPr/>
        <a:lstStyle/>
        <a:p>
          <a:endParaRPr lang="en-US"/>
        </a:p>
      </dgm:t>
    </dgm:pt>
    <dgm:pt modelId="{59498167-D79D-47D9-858F-47FAE9344ECD}" type="sibTrans" cxnId="{8B836CB3-A5E0-48D4-A130-21F862B5A4B9}">
      <dgm:prSet/>
      <dgm:spPr/>
      <dgm:t>
        <a:bodyPr/>
        <a:lstStyle/>
        <a:p>
          <a:endParaRPr lang="en-US"/>
        </a:p>
      </dgm:t>
    </dgm:pt>
    <dgm:pt modelId="{FE81547F-35CB-41B1-B3D2-AA35BC0551E5}">
      <dgm:prSet/>
      <dgm:spPr/>
      <dgm:t>
        <a:bodyPr/>
        <a:lstStyle/>
        <a:p>
          <a:pPr>
            <a:buFont typeface="Wingdings" panose="05000000000000000000" pitchFamily="2" charset="2"/>
            <a:buChar char="§"/>
          </a:pPr>
          <a:r>
            <a:rPr lang="en-US"/>
            <a:t>Lauderdale</a:t>
          </a:r>
        </a:p>
      </dgm:t>
    </dgm:pt>
    <dgm:pt modelId="{5A99EE39-8A9E-4522-89C8-4D27F2415593}" type="parTrans" cxnId="{F922AD37-AB4C-42E0-8E30-36B22E8FCCC6}">
      <dgm:prSet/>
      <dgm:spPr/>
      <dgm:t>
        <a:bodyPr/>
        <a:lstStyle/>
        <a:p>
          <a:endParaRPr lang="en-US"/>
        </a:p>
      </dgm:t>
    </dgm:pt>
    <dgm:pt modelId="{C9452BE3-28E3-40F7-97E2-874187AA00F0}" type="sibTrans" cxnId="{F922AD37-AB4C-42E0-8E30-36B22E8FCCC6}">
      <dgm:prSet/>
      <dgm:spPr/>
      <dgm:t>
        <a:bodyPr/>
        <a:lstStyle/>
        <a:p>
          <a:endParaRPr lang="en-US"/>
        </a:p>
      </dgm:t>
    </dgm:pt>
    <dgm:pt modelId="{702702C9-00B5-4834-8894-992BC6870288}">
      <dgm:prSet/>
      <dgm:spPr/>
      <dgm:t>
        <a:bodyPr/>
        <a:lstStyle/>
        <a:p>
          <a:pPr>
            <a:buFont typeface="Wingdings" panose="05000000000000000000" pitchFamily="2" charset="2"/>
            <a:buChar char="§"/>
          </a:pPr>
          <a:r>
            <a:rPr lang="en-US"/>
            <a:t>Leake</a:t>
          </a:r>
        </a:p>
      </dgm:t>
    </dgm:pt>
    <dgm:pt modelId="{2BF0BADC-878B-45D3-BD5D-33CD019DD36F}" type="parTrans" cxnId="{317E2030-E90B-4BA0-98F4-D089A1FF7369}">
      <dgm:prSet/>
      <dgm:spPr/>
      <dgm:t>
        <a:bodyPr/>
        <a:lstStyle/>
        <a:p>
          <a:endParaRPr lang="en-US"/>
        </a:p>
      </dgm:t>
    </dgm:pt>
    <dgm:pt modelId="{D8BE3855-94FB-4DE2-A88F-9D05FD3D864C}" type="sibTrans" cxnId="{317E2030-E90B-4BA0-98F4-D089A1FF7369}">
      <dgm:prSet/>
      <dgm:spPr/>
      <dgm:t>
        <a:bodyPr/>
        <a:lstStyle/>
        <a:p>
          <a:endParaRPr lang="en-US"/>
        </a:p>
      </dgm:t>
    </dgm:pt>
    <dgm:pt modelId="{57D4984C-7CD2-4AE0-9F86-3148E02C8C42}">
      <dgm:prSet/>
      <dgm:spPr/>
      <dgm:t>
        <a:bodyPr/>
        <a:lstStyle/>
        <a:p>
          <a:pPr>
            <a:buFont typeface="Wingdings" panose="05000000000000000000" pitchFamily="2" charset="2"/>
            <a:buChar char="§"/>
          </a:pPr>
          <a:r>
            <a:rPr lang="en-US"/>
            <a:t>Neshoba</a:t>
          </a:r>
        </a:p>
      </dgm:t>
    </dgm:pt>
    <dgm:pt modelId="{9D99D203-9DB1-455D-B946-B97BF17E756D}" type="parTrans" cxnId="{0AB632B7-DDB7-4256-9073-75987080530D}">
      <dgm:prSet/>
      <dgm:spPr/>
      <dgm:t>
        <a:bodyPr/>
        <a:lstStyle/>
        <a:p>
          <a:endParaRPr lang="en-US"/>
        </a:p>
      </dgm:t>
    </dgm:pt>
    <dgm:pt modelId="{9CA5FEAB-0C67-424C-86AA-9550F6038F25}" type="sibTrans" cxnId="{0AB632B7-DDB7-4256-9073-75987080530D}">
      <dgm:prSet/>
      <dgm:spPr/>
      <dgm:t>
        <a:bodyPr/>
        <a:lstStyle/>
        <a:p>
          <a:endParaRPr lang="en-US"/>
        </a:p>
      </dgm:t>
    </dgm:pt>
    <dgm:pt modelId="{D0F6AD2E-B790-45AC-8C09-8187E9D524FB}">
      <dgm:prSet/>
      <dgm:spPr/>
      <dgm:t>
        <a:bodyPr/>
        <a:lstStyle/>
        <a:p>
          <a:pPr>
            <a:buFont typeface="Wingdings" panose="05000000000000000000" pitchFamily="2" charset="2"/>
            <a:buChar char="§"/>
          </a:pPr>
          <a:r>
            <a:rPr lang="en-US"/>
            <a:t>Newton</a:t>
          </a:r>
        </a:p>
      </dgm:t>
    </dgm:pt>
    <dgm:pt modelId="{84328C6B-01DE-43FB-A90B-9C32BC3801DA}" type="parTrans" cxnId="{3AAED2D1-D957-40B9-ABB2-93B0D0F14E8E}">
      <dgm:prSet/>
      <dgm:spPr/>
      <dgm:t>
        <a:bodyPr/>
        <a:lstStyle/>
        <a:p>
          <a:endParaRPr lang="en-US"/>
        </a:p>
      </dgm:t>
    </dgm:pt>
    <dgm:pt modelId="{B0FA82C1-A5B1-49EE-8C19-AE798D9736D5}" type="sibTrans" cxnId="{3AAED2D1-D957-40B9-ABB2-93B0D0F14E8E}">
      <dgm:prSet/>
      <dgm:spPr/>
      <dgm:t>
        <a:bodyPr/>
        <a:lstStyle/>
        <a:p>
          <a:endParaRPr lang="en-US"/>
        </a:p>
      </dgm:t>
    </dgm:pt>
    <dgm:pt modelId="{A09BFD77-449F-4D32-9AFA-3685DDDF799D}">
      <dgm:prSet/>
      <dgm:spPr/>
      <dgm:t>
        <a:bodyPr/>
        <a:lstStyle/>
        <a:p>
          <a:pPr>
            <a:buFont typeface="Wingdings" panose="05000000000000000000" pitchFamily="2" charset="2"/>
            <a:buChar char="§"/>
          </a:pPr>
          <a:r>
            <a:rPr lang="en-US"/>
            <a:t>Scott</a:t>
          </a:r>
        </a:p>
      </dgm:t>
    </dgm:pt>
    <dgm:pt modelId="{294825E6-642B-4260-A2FD-3E90E1D8213B}" type="parTrans" cxnId="{71F35F34-F374-4090-8462-23DCDEB2E810}">
      <dgm:prSet/>
      <dgm:spPr/>
      <dgm:t>
        <a:bodyPr/>
        <a:lstStyle/>
        <a:p>
          <a:endParaRPr lang="en-US"/>
        </a:p>
      </dgm:t>
    </dgm:pt>
    <dgm:pt modelId="{394A02A9-705C-483A-81B1-D8ED23079A7D}" type="sibTrans" cxnId="{71F35F34-F374-4090-8462-23DCDEB2E810}">
      <dgm:prSet/>
      <dgm:spPr/>
      <dgm:t>
        <a:bodyPr/>
        <a:lstStyle/>
        <a:p>
          <a:endParaRPr lang="en-US"/>
        </a:p>
      </dgm:t>
    </dgm:pt>
    <dgm:pt modelId="{0ECA72D9-B5CB-43A9-8F1D-B55E2F666A8F}">
      <dgm:prSet/>
      <dgm:spPr/>
      <dgm:t>
        <a:bodyPr/>
        <a:lstStyle/>
        <a:p>
          <a:pPr>
            <a:buFont typeface="Wingdings" panose="05000000000000000000" pitchFamily="2" charset="2"/>
            <a:buChar char="§"/>
          </a:pPr>
          <a:r>
            <a:rPr lang="en-US"/>
            <a:t>Smith</a:t>
          </a:r>
        </a:p>
      </dgm:t>
    </dgm:pt>
    <dgm:pt modelId="{1E52587E-3762-4754-95F9-BF19BFE80520}" type="parTrans" cxnId="{0FECCD33-81F7-4F37-BA3D-DFB975FBF399}">
      <dgm:prSet/>
      <dgm:spPr/>
      <dgm:t>
        <a:bodyPr/>
        <a:lstStyle/>
        <a:p>
          <a:endParaRPr lang="en-US"/>
        </a:p>
      </dgm:t>
    </dgm:pt>
    <dgm:pt modelId="{ED658F11-ABAD-4143-A284-E0C8AB7B160A}" type="sibTrans" cxnId="{0FECCD33-81F7-4F37-BA3D-DFB975FBF3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3B3EE103-1B57-452C-A291-DC6722BB847F}" srcId="{315DDA68-C0AE-4036-B77D-13E08A5667B5}" destId="{DCE93406-73D4-4E13-A6A1-65C13301C646}" srcOrd="4" destOrd="0" parTransId="{2D20E754-AB69-4E1D-8AAF-903E6B83F999}" sibTransId="{027BC1AF-FEBD-46B0-B80E-640F71723F01}"/>
    <dgm:cxn modelId="{2AC8D609-3D6A-40AA-B630-9D11A6CE5A56}" srcId="{0E9FDD58-85F1-4484-AB49-D350247CF06C}" destId="{0DDFAAB1-1C5C-4592-966C-74DAC36ED87B}" srcOrd="0" destOrd="0" parTransId="{9B745BE7-AD3A-4AB2-B696-B04D91B04D96}" sibTransId="{4BE59CE8-5E3A-401C-8BDC-AD9019EE81E9}"/>
    <dgm:cxn modelId="{5B49630F-A8E2-451F-B44F-C06C29453287}" srcId="{0E9FDD58-85F1-4484-AB49-D350247CF06C}" destId="{40688398-A399-4C4D-BAE4-A60B4845D465}" srcOrd="2" destOrd="0" parTransId="{0787E10B-4155-4A04-A5F3-4112DDCC9D49}" sibTransId="{1B1DE370-02D6-4170-A7EF-83C403861B4D}"/>
    <dgm:cxn modelId="{49EAFB0F-4104-420D-8130-0597C80339C5}" srcId="{315DDA68-C0AE-4036-B77D-13E08A5667B5}" destId="{D860DEC3-CE6B-4749-B065-54187EA25485}" srcOrd="1" destOrd="0" parTransId="{25FD992F-9C63-4A25-9EFF-3FB30603DBCF}" sibTransId="{A303FBA6-B019-47AC-BD79-ABEAB6FA16FC}"/>
    <dgm:cxn modelId="{4EBE0419-7556-468F-ACD0-74DB98467172}" type="presOf" srcId="{E6072B9B-3321-4CD7-B78E-58BC277449B9}" destId="{86CB4FEA-EED2-483D-AC8E-9EB431AA4629}" srcOrd="0" destOrd="1" presId="urn:microsoft.com/office/officeart/2005/8/layout/hList1"/>
    <dgm:cxn modelId="{10A77E1B-13E9-4ECD-82FC-60B46EC71141}" srcId="{315DDA68-C0AE-4036-B77D-13E08A5667B5}" destId="{434446DC-0E79-4E79-9E83-AB8B0257265A}" srcOrd="2" destOrd="0" parTransId="{82F7736F-353B-41F1-B5F6-513861B9B97F}" sibTransId="{1F675BF4-737A-47D2-A173-7D7BC765042B}"/>
    <dgm:cxn modelId="{3C97D51E-CC3E-485F-8114-044A2B783A3E}" type="presOf" srcId="{57D4984C-7CD2-4AE0-9F86-3148E02C8C42}" destId="{75C166D9-2749-40E6-9542-5D61887CB647}" srcOrd="0" destOrd="6" presId="urn:microsoft.com/office/officeart/2005/8/layout/hList1"/>
    <dgm:cxn modelId="{3145461F-8C4A-4140-AF9D-57A15B6E464F}" type="presOf" srcId="{32BF1A2D-0156-473A-A308-14C3C262E48B}" destId="{75C166D9-2749-40E6-9542-5D61887CB647}" srcOrd="0" destOrd="3" presId="urn:microsoft.com/office/officeart/2005/8/layout/hList1"/>
    <dgm:cxn modelId="{E9E9FC1F-C379-43D4-8E96-95E8D1960E7B}" type="presOf" srcId="{22625739-E803-4F9A-9E75-E43E6B756372}" destId="{BA67542A-D845-44C0-9D74-060BB3B0C872}" srcOrd="0" destOrd="2"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4CF1BC2B-1BE7-44D5-8663-54D3275AF0FE}" type="presOf" srcId="{DCE93406-73D4-4E13-A6A1-65C13301C646}" destId="{86CB4FEA-EED2-483D-AC8E-9EB431AA4629}" srcOrd="0" destOrd="5" presId="urn:microsoft.com/office/officeart/2005/8/layout/hList1"/>
    <dgm:cxn modelId="{317E2030-E90B-4BA0-98F4-D089A1FF7369}" srcId="{B13A7449-8EA6-4B89-92CE-6F9F5097065A}" destId="{702702C9-00B5-4834-8894-992BC6870288}" srcOrd="4" destOrd="0" parTransId="{2BF0BADC-878B-45D3-BD5D-33CD019DD36F}" sibTransId="{D8BE3855-94FB-4DE2-A88F-9D05FD3D864C}"/>
    <dgm:cxn modelId="{0FECCD33-81F7-4F37-BA3D-DFB975FBF399}" srcId="{B13A7449-8EA6-4B89-92CE-6F9F5097065A}" destId="{0ECA72D9-B5CB-43A9-8F1D-B55E2F666A8F}" srcOrd="8" destOrd="0" parTransId="{1E52587E-3762-4754-95F9-BF19BFE80520}" sibTransId="{ED658F11-ABAD-4143-A284-E0C8AB7B160A}"/>
    <dgm:cxn modelId="{71F35F34-F374-4090-8462-23DCDEB2E810}" srcId="{B13A7449-8EA6-4B89-92CE-6F9F5097065A}" destId="{A09BFD77-449F-4D32-9AFA-3685DDDF799D}" srcOrd="7" destOrd="0" parTransId="{294825E6-642B-4260-A2FD-3E90E1D8213B}" sibTransId="{394A02A9-705C-483A-81B1-D8ED23079A7D}"/>
    <dgm:cxn modelId="{F922AD37-AB4C-42E0-8E30-36B22E8FCCC6}" srcId="{B13A7449-8EA6-4B89-92CE-6F9F5097065A}" destId="{FE81547F-35CB-41B1-B3D2-AA35BC0551E5}" srcOrd="3" destOrd="0" parTransId="{5A99EE39-8A9E-4522-89C8-4D27F2415593}" sibTransId="{C9452BE3-28E3-40F7-97E2-874187AA00F0}"/>
    <dgm:cxn modelId="{AB9BA43A-F2BB-4A98-8AC3-DE6CB8588945}" srcId="{9C2C6E1C-CC7F-47FA-AA57-F25EA25EBB97}" destId="{0B79A3DC-5AB1-45C0-B2E5-1BCA37E23196}" srcOrd="2" destOrd="0" parTransId="{2962B678-B5F1-41EA-BDEB-CE8749270973}" sibTransId="{859B0CE9-8F23-4D4A-943F-81B19B3D1DA7}"/>
    <dgm:cxn modelId="{61BEAD5C-470D-417C-89B3-C4CE2E7BF533}" type="presOf" srcId="{54CA1B12-5871-483B-80D6-AD8795E20F7A}" destId="{BA67542A-D845-44C0-9D74-060BB3B0C872}" srcOrd="0" destOrd="8"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B5AF3265-1F2D-4643-BBC2-F25485F11946}" srcId="{315DDA68-C0AE-4036-B77D-13E08A5667B5}" destId="{C7E083F5-8EB4-4E36-8A5A-24401B8C002F}" srcOrd="6" destOrd="0" parTransId="{3FC7BBDA-C9E6-4A5B-8D88-955543B74B41}" sibTransId="{A3650B1A-764F-46A4-91FA-8845FF3957AB}"/>
    <dgm:cxn modelId="{8AB7D066-4E3E-4DF3-A32C-DFE67EC005D8}" type="presOf" srcId="{082846DD-7DC7-4E16-8AF3-D888BF531F2D}" destId="{BA67542A-D845-44C0-9D74-060BB3B0C872}" srcOrd="0" destOrd="6" presId="urn:microsoft.com/office/officeart/2005/8/layout/hList1"/>
    <dgm:cxn modelId="{23700D6A-7D01-46DB-A0F9-55A4909D3FB7}" srcId="{D4285D05-0D70-45FE-A013-D84AC19C6141}" destId="{B13A7449-8EA6-4B89-92CE-6F9F5097065A}" srcOrd="0" destOrd="0" parTransId="{9B6B7F15-FE58-40F2-9488-30FD8BDBB9DB}" sibTransId="{C0C6E597-1EC8-40B4-92AB-1A90B0ADCC4C}"/>
    <dgm:cxn modelId="{C5B0124E-20AB-49C0-B860-58D433FA326C}" type="presOf" srcId="{0B79A3DC-5AB1-45C0-B2E5-1BCA37E23196}" destId="{BA67542A-D845-44C0-9D74-060BB3B0C872}" srcOrd="0" destOrd="3" presId="urn:microsoft.com/office/officeart/2005/8/layout/hList1"/>
    <dgm:cxn modelId="{359E276F-428C-4A52-A5E1-129E5D83F721}" type="presOf" srcId="{D4285D05-0D70-45FE-A013-D84AC19C6141}" destId="{0F5948BF-61BF-49F2-A9BE-C2F02F5F4365}" srcOrd="0" destOrd="0" presId="urn:microsoft.com/office/officeart/2005/8/layout/hList1"/>
    <dgm:cxn modelId="{3A13A750-0C05-4F12-AB5A-D8E2486DE4C9}" srcId="{9C2C6E1C-CC7F-47FA-AA57-F25EA25EBB97}" destId="{76B511D6-3AB8-4BDC-BF1B-26A9C1844087}" srcOrd="6" destOrd="0" parTransId="{73B224F2-A583-4265-BA20-C58F3A62EE3B}" sibTransId="{509AFFF0-22F5-4EAA-8232-C0C289ECA0ED}"/>
    <dgm:cxn modelId="{85696C71-C77B-4721-89DC-C2362777AA6A}" srcId="{9C2C6E1C-CC7F-47FA-AA57-F25EA25EBB97}" destId="{846F22DF-BF5A-41A4-8FC5-DD1F13EEE06C}" srcOrd="4" destOrd="0" parTransId="{6255D6CF-0177-4B91-9A1A-00A3283B2080}" sibTransId="{3D753FAF-D9BF-4F85-836D-15CD1BEA2C6D}"/>
    <dgm:cxn modelId="{1847C059-B028-4AB5-87D1-EC89BB26453C}" type="presOf" srcId="{18B2F8C1-12B1-4D21-9F95-51BB35723A17}" destId="{75C166D9-2749-40E6-9542-5D61887CB647}" srcOrd="0" destOrd="2" presId="urn:microsoft.com/office/officeart/2005/8/layout/hList1"/>
    <dgm:cxn modelId="{E104ED7F-50EE-47FC-B4D1-86E86593F638}" type="presOf" srcId="{0ECA72D9-B5CB-43A9-8F1D-B55E2F666A8F}"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CBAEE089-5173-4664-9072-0BB72904D8B1}" srcId="{315DDA68-C0AE-4036-B77D-13E08A5667B5}" destId="{76CA35C1-DFC6-45D8-B1D6-AB6A94AA2B22}" srcOrd="3" destOrd="0" parTransId="{FCC02451-C08F-4D26-B7A3-ED8CE19A1209}" sibTransId="{ABDD44A5-40DF-4BCE-914B-5CB22E597BDE}"/>
    <dgm:cxn modelId="{338C118C-4B85-40EC-9C05-2FD487B44DA0}" srcId="{9C2C6E1C-CC7F-47FA-AA57-F25EA25EBB97}" destId="{4F1D1821-1BA4-4467-A9A9-FCE3ACD68929}" srcOrd="3" destOrd="0" parTransId="{7868784A-A6CD-4139-89BB-4BB14BBDB452}" sibTransId="{515D0677-BB7B-47C1-960C-7ECD4460F5EC}"/>
    <dgm:cxn modelId="{7DDB8B8E-F747-4B42-8C58-4600188752A3}" srcId="{0DDFAAB1-1C5C-4592-966C-74DAC36ED87B}" destId="{9C2C6E1C-CC7F-47FA-AA57-F25EA25EBB97}" srcOrd="0" destOrd="0" parTransId="{A5A6F6E2-2CE7-4777-BA36-55C5015B0539}" sibTransId="{2621D9FC-7E8C-4CED-A5C9-8027998C2E16}"/>
    <dgm:cxn modelId="{B4BF5C90-48B6-4ED4-9D53-5C528D5E4CA9}" type="presOf" srcId="{434446DC-0E79-4E79-9E83-AB8B0257265A}" destId="{86CB4FEA-EED2-483D-AC8E-9EB431AA4629}" srcOrd="0" destOrd="3" presId="urn:microsoft.com/office/officeart/2005/8/layout/hList1"/>
    <dgm:cxn modelId="{99ACBE92-0F95-4884-BA33-14C67CEEED15}" type="presOf" srcId="{6CBC8440-8CEC-4D3F-BFA0-3C47E079D536}" destId="{86CB4FEA-EED2-483D-AC8E-9EB431AA4629}" srcOrd="0" destOrd="6" presId="urn:microsoft.com/office/officeart/2005/8/layout/hList1"/>
    <dgm:cxn modelId="{50575097-CF2A-4A65-AFE1-A2731CF82899}" srcId="{9C2C6E1C-CC7F-47FA-AA57-F25EA25EBB97}" destId="{54CA1B12-5871-483B-80D6-AD8795E20F7A}" srcOrd="7" destOrd="0" parTransId="{A70CF87B-C25F-4DD3-B627-5CE843FA0799}" sibTransId="{001D1A3D-D6A9-42E2-ADD7-0C2B59B05ECB}"/>
    <dgm:cxn modelId="{4695A1A0-4CD9-4405-A8B4-21E69A1AC4C9}" srcId="{9C2C6E1C-CC7F-47FA-AA57-F25EA25EBB97}" destId="{082846DD-7DC7-4E16-8AF3-D888BF531F2D}" srcOrd="5" destOrd="0" parTransId="{9750DBBA-4C17-4D4A-BDA0-A1F43E0C3A83}" sibTransId="{24DAA0C4-05AE-420D-B492-61F94F2E209A}"/>
    <dgm:cxn modelId="{6E5989B1-949C-4E9A-A361-AAAAB3EF01C4}" srcId="{315DDA68-C0AE-4036-B77D-13E08A5667B5}" destId="{6CBC8440-8CEC-4D3F-BFA0-3C47E079D536}" srcOrd="5" destOrd="0" parTransId="{135FE5A9-0D49-4D99-838A-50726C620D1F}" sibTransId="{D404DBDD-C484-4455-A90C-6E0EB0B3CD8D}"/>
    <dgm:cxn modelId="{DEE6DDB2-8210-492D-8735-EA755C01FDE7}" type="presOf" srcId="{A294BAAB-0729-407F-BE11-C929F18BDDAC}" destId="{75C166D9-2749-40E6-9542-5D61887CB647}" srcOrd="0" destOrd="1" presId="urn:microsoft.com/office/officeart/2005/8/layout/hList1"/>
    <dgm:cxn modelId="{8B836CB3-A5E0-48D4-A130-21F862B5A4B9}" srcId="{B13A7449-8EA6-4B89-92CE-6F9F5097065A}" destId="{32BF1A2D-0156-473A-A308-14C3C262E48B}" srcOrd="2" destOrd="0" parTransId="{4BB68FF4-EFC8-4E63-8B35-2DBDCCA6E7E7}" sibTransId="{59498167-D79D-47D9-858F-47FAE9344ECD}"/>
    <dgm:cxn modelId="{0AB632B7-DDB7-4256-9073-75987080530D}" srcId="{B13A7449-8EA6-4B89-92CE-6F9F5097065A}" destId="{57D4984C-7CD2-4AE0-9F86-3148E02C8C42}" srcOrd="5" destOrd="0" parTransId="{9D99D203-9DB1-455D-B946-B97BF17E756D}" sibTransId="{9CA5FEAB-0C67-424C-86AA-9550F6038F25}"/>
    <dgm:cxn modelId="{96E2DCBE-29DD-4A60-A62C-1D66B0FC3530}" type="presOf" srcId="{76CA35C1-DFC6-45D8-B1D6-AB6A94AA2B22}" destId="{86CB4FEA-EED2-483D-AC8E-9EB431AA4629}" srcOrd="0" destOrd="4" presId="urn:microsoft.com/office/officeart/2005/8/layout/hList1"/>
    <dgm:cxn modelId="{79D0B0C4-40B1-4340-96B9-1BB87FA61209}" type="presOf" srcId="{D860DEC3-CE6B-4749-B065-54187EA25485}" destId="{86CB4FEA-EED2-483D-AC8E-9EB431AA4629}" srcOrd="0" destOrd="2"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11CBCAD0-CB85-43F7-8411-EE8A9C451DA7}" srcId="{9C2C6E1C-CC7F-47FA-AA57-F25EA25EBB97}" destId="{22625739-E803-4F9A-9E75-E43E6B756372}" srcOrd="1" destOrd="0" parTransId="{E05707C9-3FA6-44F7-8E22-1D3F1A30D252}" sibTransId="{B75A41EC-1A82-47D8-A4E8-6D43112792FD}"/>
    <dgm:cxn modelId="{3AAED2D1-D957-40B9-ABB2-93B0D0F14E8E}" srcId="{B13A7449-8EA6-4B89-92CE-6F9F5097065A}" destId="{D0F6AD2E-B790-45AC-8C09-8187E9D524FB}" srcOrd="6" destOrd="0" parTransId="{84328C6B-01DE-43FB-A90B-9C32BC3801DA}" sibTransId="{B0FA82C1-A5B1-49EE-8C19-AE798D9736D5}"/>
    <dgm:cxn modelId="{987935DD-281E-4780-A2C3-4E0127CADA84}" type="presOf" srcId="{702702C9-00B5-4834-8894-992BC6870288}" destId="{75C166D9-2749-40E6-9542-5D61887CB647}" srcOrd="0" destOrd="5" presId="urn:microsoft.com/office/officeart/2005/8/layout/hList1"/>
    <dgm:cxn modelId="{937321E3-3F0A-4EA3-A578-255DE4B67F28}" type="presOf" srcId="{76B511D6-3AB8-4BDC-BF1B-26A9C1844087}" destId="{BA67542A-D845-44C0-9D74-060BB3B0C872}" srcOrd="0" destOrd="7" presId="urn:microsoft.com/office/officeart/2005/8/layout/hList1"/>
    <dgm:cxn modelId="{B8C71AE6-9689-47F9-887C-BF0B318D4C5F}" type="presOf" srcId="{FE81547F-35CB-41B1-B3D2-AA35BC0551E5}" destId="{75C166D9-2749-40E6-9542-5D61887CB647}" srcOrd="0" destOrd="4" presId="urn:microsoft.com/office/officeart/2005/8/layout/hList1"/>
    <dgm:cxn modelId="{185104E9-ACDD-4808-AD5C-522FE9218977}" type="presOf" srcId="{846F22DF-BF5A-41A4-8FC5-DD1F13EEE06C}" destId="{BA67542A-D845-44C0-9D74-060BB3B0C872}" srcOrd="0" destOrd="5"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365102F3-D374-4DFA-99A9-FCA6FA6048B8}" type="presOf" srcId="{4F1D1821-1BA4-4467-A9A9-FCE3ACD68929}" destId="{BA67542A-D845-44C0-9D74-060BB3B0C872}" srcOrd="0" destOrd="4" presId="urn:microsoft.com/office/officeart/2005/8/layout/hList1"/>
    <dgm:cxn modelId="{6A3C07F3-216C-41CD-9C8F-BA3EBB2ACAD2}" srcId="{B13A7449-8EA6-4B89-92CE-6F9F5097065A}" destId="{18B2F8C1-12B1-4D21-9F95-51BB35723A17}" srcOrd="1" destOrd="0" parTransId="{BA343C0B-8CC1-441B-A2A0-83D08818B98F}" sibTransId="{02B5D034-1B92-4285-BD6E-DD0E14AA1C49}"/>
    <dgm:cxn modelId="{59D0BFF3-CAF5-4C28-9CA0-79D6D2F9FE0D}" type="presOf" srcId="{D0F6AD2E-B790-45AC-8C09-8187E9D524FB}" destId="{75C166D9-2749-40E6-9542-5D61887CB647}" srcOrd="0" destOrd="7"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2A0AF8F8-C729-4BB7-9051-4EACAC51D6FB}" type="presOf" srcId="{A09BFD77-449F-4D32-9AFA-3685DDDF799D}" destId="{75C166D9-2749-40E6-9542-5D61887CB647}" srcOrd="0" destOrd="8" presId="urn:microsoft.com/office/officeart/2005/8/layout/hList1"/>
    <dgm:cxn modelId="{899FE5FB-E7C4-4EB6-A304-BE5E7794A666}" type="presOf" srcId="{C7E083F5-8EB4-4E36-8A5A-24401B8C002F}" destId="{86CB4FEA-EED2-483D-AC8E-9EB431AA4629}" srcOrd="0" destOrd="7" presId="urn:microsoft.com/office/officeart/2005/8/layout/hList1"/>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North Central (NCPDD)</a:t>
          </a:r>
        </a:p>
        <a:p>
          <a:r>
            <a:rPr lang="en-US"/>
            <a:t>Phone:  (662) 283-2675</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North Delta (NDPDD)</a:t>
          </a:r>
        </a:p>
        <a:p>
          <a:r>
            <a:rPr lang="en-US"/>
            <a:t>Phone:  (662) 561-4100</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North East (NEPDD)</a:t>
          </a:r>
        </a:p>
        <a:p>
          <a:r>
            <a:rPr lang="en-US"/>
            <a:t>Phone:  (661) 728-7038</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315DDA68-C0AE-4036-B77D-13E08A5667B5}">
      <dgm:prSet phldrT="[Text]"/>
      <dgm:spPr/>
      <dgm:t>
        <a:bodyPr/>
        <a:lstStyle/>
        <a:p>
          <a:pPr>
            <a:buFontTx/>
            <a:buNone/>
          </a:pPr>
          <a:r>
            <a:rPr lang="en-US"/>
            <a:t>Counties Served:</a:t>
          </a:r>
        </a:p>
      </dgm:t>
    </dgm:pt>
    <dgm:pt modelId="{2DFB380D-D3DB-402C-9591-1744495296B9}" type="parTrans" cxnId="{588B5529-3076-4BD9-99C5-01B23621E6F8}">
      <dgm:prSet/>
      <dgm:spPr/>
      <dgm:t>
        <a:bodyPr/>
        <a:lstStyle/>
        <a:p>
          <a:endParaRPr lang="en-US"/>
        </a:p>
      </dgm:t>
    </dgm:pt>
    <dgm:pt modelId="{9CCE644C-768B-480C-B9B4-8436482FF3B8}" type="sibTrans" cxnId="{588B5529-3076-4BD9-99C5-01B23621E6F8}">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Attala</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7B2F418E-61B8-400B-854C-2A55C79A4376}">
      <dgm:prSet/>
      <dgm:spPr/>
      <dgm:t>
        <a:bodyPr/>
        <a:lstStyle/>
        <a:p>
          <a:pPr>
            <a:buFont typeface="Wingdings" panose="05000000000000000000" pitchFamily="2" charset="2"/>
            <a:buChar char="§"/>
          </a:pPr>
          <a:r>
            <a:rPr lang="en-US"/>
            <a:t>Carroll</a:t>
          </a:r>
        </a:p>
      </dgm:t>
    </dgm:pt>
    <dgm:pt modelId="{3877EBBF-D5E1-44A1-ADB2-FED4E49EA00D}" type="parTrans" cxnId="{DC9F41FE-F5F0-4309-B577-31EC5068918C}">
      <dgm:prSet/>
      <dgm:spPr/>
      <dgm:t>
        <a:bodyPr/>
        <a:lstStyle/>
        <a:p>
          <a:endParaRPr lang="en-US"/>
        </a:p>
      </dgm:t>
    </dgm:pt>
    <dgm:pt modelId="{5994D026-1975-49B8-B531-5D9EDC4585DD}" type="sibTrans" cxnId="{DC9F41FE-F5F0-4309-B577-31EC5068918C}">
      <dgm:prSet/>
      <dgm:spPr/>
      <dgm:t>
        <a:bodyPr/>
        <a:lstStyle/>
        <a:p>
          <a:endParaRPr lang="en-US"/>
        </a:p>
      </dgm:t>
    </dgm:pt>
    <dgm:pt modelId="{3D1787C1-E212-4252-B7BA-048F324445DD}">
      <dgm:prSet/>
      <dgm:spPr/>
      <dgm:t>
        <a:bodyPr/>
        <a:lstStyle/>
        <a:p>
          <a:pPr>
            <a:buFont typeface="Wingdings" panose="05000000000000000000" pitchFamily="2" charset="2"/>
            <a:buChar char="§"/>
          </a:pPr>
          <a:r>
            <a:rPr lang="en-US"/>
            <a:t>Grenada</a:t>
          </a:r>
        </a:p>
      </dgm:t>
    </dgm:pt>
    <dgm:pt modelId="{30859B47-E4EA-4DE1-80E1-45292785D613}" type="parTrans" cxnId="{536635D5-F4B9-4122-9B63-F8EC2DB32B8A}">
      <dgm:prSet/>
      <dgm:spPr/>
      <dgm:t>
        <a:bodyPr/>
        <a:lstStyle/>
        <a:p>
          <a:endParaRPr lang="en-US"/>
        </a:p>
      </dgm:t>
    </dgm:pt>
    <dgm:pt modelId="{796D2776-80B3-4EB4-8325-1D98C25DDD9B}" type="sibTrans" cxnId="{536635D5-F4B9-4122-9B63-F8EC2DB32B8A}">
      <dgm:prSet/>
      <dgm:spPr/>
      <dgm:t>
        <a:bodyPr/>
        <a:lstStyle/>
        <a:p>
          <a:endParaRPr lang="en-US"/>
        </a:p>
      </dgm:t>
    </dgm:pt>
    <dgm:pt modelId="{23186030-1763-4390-91A7-01E183DD3817}">
      <dgm:prSet/>
      <dgm:spPr/>
      <dgm:t>
        <a:bodyPr/>
        <a:lstStyle/>
        <a:p>
          <a:pPr>
            <a:buFont typeface="Wingdings" panose="05000000000000000000" pitchFamily="2" charset="2"/>
            <a:buChar char="§"/>
          </a:pPr>
          <a:r>
            <a:rPr lang="en-US"/>
            <a:t>Holmes</a:t>
          </a:r>
        </a:p>
      </dgm:t>
    </dgm:pt>
    <dgm:pt modelId="{94A36031-DE5A-4176-9C94-020D3EAEAB42}" type="parTrans" cxnId="{7B6ED951-519A-45D6-9445-C8FB96726BB0}">
      <dgm:prSet/>
      <dgm:spPr/>
      <dgm:t>
        <a:bodyPr/>
        <a:lstStyle/>
        <a:p>
          <a:endParaRPr lang="en-US"/>
        </a:p>
      </dgm:t>
    </dgm:pt>
    <dgm:pt modelId="{3DA0800E-AD3F-4503-849C-8904A43E9697}" type="sibTrans" cxnId="{7B6ED951-519A-45D6-9445-C8FB96726BB0}">
      <dgm:prSet/>
      <dgm:spPr/>
      <dgm:t>
        <a:bodyPr/>
        <a:lstStyle/>
        <a:p>
          <a:endParaRPr lang="en-US"/>
        </a:p>
      </dgm:t>
    </dgm:pt>
    <dgm:pt modelId="{F7CC1E03-4652-425B-9ABD-A80EB38F8310}">
      <dgm:prSet/>
      <dgm:spPr/>
      <dgm:t>
        <a:bodyPr/>
        <a:lstStyle/>
        <a:p>
          <a:pPr>
            <a:buFont typeface="Wingdings" panose="05000000000000000000" pitchFamily="2" charset="2"/>
            <a:buChar char="§"/>
          </a:pPr>
          <a:r>
            <a:rPr lang="en-US"/>
            <a:t>Leflore</a:t>
          </a:r>
        </a:p>
      </dgm:t>
    </dgm:pt>
    <dgm:pt modelId="{778CFBD9-043A-4CCD-B483-1526B75BFF63}" type="parTrans" cxnId="{1E6A8510-C34C-41A5-BE8D-48401725ECC8}">
      <dgm:prSet/>
      <dgm:spPr/>
      <dgm:t>
        <a:bodyPr/>
        <a:lstStyle/>
        <a:p>
          <a:endParaRPr lang="en-US"/>
        </a:p>
      </dgm:t>
    </dgm:pt>
    <dgm:pt modelId="{EA3ECFD2-A978-4823-BFC0-B4395A7B5C76}" type="sibTrans" cxnId="{1E6A8510-C34C-41A5-BE8D-48401725ECC8}">
      <dgm:prSet/>
      <dgm:spPr/>
      <dgm:t>
        <a:bodyPr/>
        <a:lstStyle/>
        <a:p>
          <a:endParaRPr lang="en-US"/>
        </a:p>
      </dgm:t>
    </dgm:pt>
    <dgm:pt modelId="{10CB59D5-7D5B-4C4B-82B3-CD7C76B23638}">
      <dgm:prSet/>
      <dgm:spPr/>
      <dgm:t>
        <a:bodyPr/>
        <a:lstStyle/>
        <a:p>
          <a:pPr>
            <a:buFont typeface="Wingdings" panose="05000000000000000000" pitchFamily="2" charset="2"/>
            <a:buChar char="§"/>
          </a:pPr>
          <a:r>
            <a:rPr lang="en-US"/>
            <a:t>Montgomery</a:t>
          </a:r>
        </a:p>
      </dgm:t>
    </dgm:pt>
    <dgm:pt modelId="{3E0EFDA0-DC80-4A7F-8D9E-BFD843CAE65A}" type="parTrans" cxnId="{3D0C29BF-03D1-4058-9D5C-F9D59BF42FE6}">
      <dgm:prSet/>
      <dgm:spPr/>
      <dgm:t>
        <a:bodyPr/>
        <a:lstStyle/>
        <a:p>
          <a:endParaRPr lang="en-US"/>
        </a:p>
      </dgm:t>
    </dgm:pt>
    <dgm:pt modelId="{71E03304-5DDE-4742-BEE7-68961DAC2D05}" type="sibTrans" cxnId="{3D0C29BF-03D1-4058-9D5C-F9D59BF42FE6}">
      <dgm:prSet/>
      <dgm:spPr/>
      <dgm:t>
        <a:bodyPr/>
        <a:lstStyle/>
        <a:p>
          <a:endParaRPr lang="en-US"/>
        </a:p>
      </dgm:t>
    </dgm:pt>
    <dgm:pt modelId="{08DA4A8A-1606-4144-A15A-FA7256348593}">
      <dgm:prSet/>
      <dgm:spPr/>
      <dgm:t>
        <a:bodyPr/>
        <a:lstStyle/>
        <a:p>
          <a:pPr>
            <a:buFont typeface="Wingdings" panose="05000000000000000000" pitchFamily="2" charset="2"/>
            <a:buChar char="§"/>
          </a:pPr>
          <a:r>
            <a:rPr lang="en-US"/>
            <a:t>Yalobusha</a:t>
          </a:r>
        </a:p>
      </dgm:t>
    </dgm:pt>
    <dgm:pt modelId="{C2BF3150-C30A-4485-8BD7-B74967D72ADD}" type="parTrans" cxnId="{7FF8DC90-FE27-42EF-8EC8-21696E5C5699}">
      <dgm:prSet/>
      <dgm:spPr/>
      <dgm:t>
        <a:bodyPr/>
        <a:lstStyle/>
        <a:p>
          <a:endParaRPr lang="en-US"/>
        </a:p>
      </dgm:t>
    </dgm:pt>
    <dgm:pt modelId="{C98AC1D6-BDAD-4E89-A2B2-25090900447F}" type="sibTrans" cxnId="{7FF8DC90-FE27-42EF-8EC8-21696E5C5699}">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Coahoma</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2C6E98C0-5D55-4037-8F4E-7DD8684950D0}">
      <dgm:prSet/>
      <dgm:spPr/>
      <dgm:t>
        <a:bodyPr/>
        <a:lstStyle/>
        <a:p>
          <a:pPr>
            <a:buFont typeface="Wingdings" panose="05000000000000000000" pitchFamily="2" charset="2"/>
            <a:buChar char="§"/>
          </a:pPr>
          <a:r>
            <a:rPr lang="en-US"/>
            <a:t>Desoto</a:t>
          </a:r>
        </a:p>
      </dgm:t>
    </dgm:pt>
    <dgm:pt modelId="{0046D0A6-BAA3-4D9B-9009-6602F5F87D8A}" type="parTrans" cxnId="{01268ADD-9AC2-4156-A4BE-755B71FD1BE4}">
      <dgm:prSet/>
      <dgm:spPr/>
      <dgm:t>
        <a:bodyPr/>
        <a:lstStyle/>
        <a:p>
          <a:endParaRPr lang="en-US"/>
        </a:p>
      </dgm:t>
    </dgm:pt>
    <dgm:pt modelId="{479117C3-5D93-4196-A42A-1A859B22A8E5}" type="sibTrans" cxnId="{01268ADD-9AC2-4156-A4BE-755B71FD1BE4}">
      <dgm:prSet/>
      <dgm:spPr/>
      <dgm:t>
        <a:bodyPr/>
        <a:lstStyle/>
        <a:p>
          <a:endParaRPr lang="en-US"/>
        </a:p>
      </dgm:t>
    </dgm:pt>
    <dgm:pt modelId="{7ACC0384-30CB-4967-9238-E905ACE0D05F}">
      <dgm:prSet/>
      <dgm:spPr/>
      <dgm:t>
        <a:bodyPr/>
        <a:lstStyle/>
        <a:p>
          <a:pPr>
            <a:buFont typeface="Wingdings" panose="05000000000000000000" pitchFamily="2" charset="2"/>
            <a:buChar char="§"/>
          </a:pPr>
          <a:r>
            <a:rPr lang="en-US"/>
            <a:t>Panola</a:t>
          </a:r>
        </a:p>
      </dgm:t>
    </dgm:pt>
    <dgm:pt modelId="{2027771C-0B1D-4531-9EE5-7DB528F3807B}" type="parTrans" cxnId="{2E42CA6E-8811-4864-BE01-7679E618ED08}">
      <dgm:prSet/>
      <dgm:spPr/>
      <dgm:t>
        <a:bodyPr/>
        <a:lstStyle/>
        <a:p>
          <a:endParaRPr lang="en-US"/>
        </a:p>
      </dgm:t>
    </dgm:pt>
    <dgm:pt modelId="{26D50217-760E-4F52-9665-F1D4ED1566E0}" type="sibTrans" cxnId="{2E42CA6E-8811-4864-BE01-7679E618ED08}">
      <dgm:prSet/>
      <dgm:spPr/>
      <dgm:t>
        <a:bodyPr/>
        <a:lstStyle/>
        <a:p>
          <a:endParaRPr lang="en-US"/>
        </a:p>
      </dgm:t>
    </dgm:pt>
    <dgm:pt modelId="{7A2D472D-1A8C-45FB-AA9C-A03806E383E8}">
      <dgm:prSet/>
      <dgm:spPr/>
      <dgm:t>
        <a:bodyPr/>
        <a:lstStyle/>
        <a:p>
          <a:pPr>
            <a:buFont typeface="Wingdings" panose="05000000000000000000" pitchFamily="2" charset="2"/>
            <a:buChar char="§"/>
          </a:pPr>
          <a:r>
            <a:rPr lang="en-US"/>
            <a:t>Quitman</a:t>
          </a:r>
        </a:p>
      </dgm:t>
    </dgm:pt>
    <dgm:pt modelId="{1C834958-BA58-4E45-A533-DDF50E9EBECB}" type="parTrans" cxnId="{E48E2572-3A8F-4CAF-98B3-80CE1B23E2E6}">
      <dgm:prSet/>
      <dgm:spPr/>
      <dgm:t>
        <a:bodyPr/>
        <a:lstStyle/>
        <a:p>
          <a:endParaRPr lang="en-US"/>
        </a:p>
      </dgm:t>
    </dgm:pt>
    <dgm:pt modelId="{7F41597D-04B3-4630-BE3C-0E227FF91CD3}" type="sibTrans" cxnId="{E48E2572-3A8F-4CAF-98B3-80CE1B23E2E6}">
      <dgm:prSet/>
      <dgm:spPr/>
      <dgm:t>
        <a:bodyPr/>
        <a:lstStyle/>
        <a:p>
          <a:endParaRPr lang="en-US"/>
        </a:p>
      </dgm:t>
    </dgm:pt>
    <dgm:pt modelId="{A3257AAD-F4B1-4AA8-894D-7A2595749DF5}">
      <dgm:prSet/>
      <dgm:spPr/>
      <dgm:t>
        <a:bodyPr/>
        <a:lstStyle/>
        <a:p>
          <a:pPr>
            <a:buFont typeface="Wingdings" panose="05000000000000000000" pitchFamily="2" charset="2"/>
            <a:buChar char="§"/>
          </a:pPr>
          <a:r>
            <a:rPr lang="en-US"/>
            <a:t>Tallahatchie</a:t>
          </a:r>
        </a:p>
      </dgm:t>
    </dgm:pt>
    <dgm:pt modelId="{2DB73DAF-5766-40C9-A62F-017749873851}" type="parTrans" cxnId="{20F5E9AB-6E60-4748-8A3B-4EC60254777B}">
      <dgm:prSet/>
      <dgm:spPr/>
      <dgm:t>
        <a:bodyPr/>
        <a:lstStyle/>
        <a:p>
          <a:endParaRPr lang="en-US"/>
        </a:p>
      </dgm:t>
    </dgm:pt>
    <dgm:pt modelId="{E4C28942-138E-43A1-B9EA-91F0B0DD1474}" type="sibTrans" cxnId="{20F5E9AB-6E60-4748-8A3B-4EC60254777B}">
      <dgm:prSet/>
      <dgm:spPr/>
      <dgm:t>
        <a:bodyPr/>
        <a:lstStyle/>
        <a:p>
          <a:endParaRPr lang="en-US"/>
        </a:p>
      </dgm:t>
    </dgm:pt>
    <dgm:pt modelId="{2FBF0A4D-DC86-492F-985E-C2BD9632D4AC}">
      <dgm:prSet/>
      <dgm:spPr/>
      <dgm:t>
        <a:bodyPr/>
        <a:lstStyle/>
        <a:p>
          <a:pPr>
            <a:buFont typeface="Wingdings" panose="05000000000000000000" pitchFamily="2" charset="2"/>
            <a:buChar char="§"/>
          </a:pPr>
          <a:r>
            <a:rPr lang="en-US"/>
            <a:t>Tate</a:t>
          </a:r>
        </a:p>
      </dgm:t>
    </dgm:pt>
    <dgm:pt modelId="{CCB3815C-7844-4916-B2CF-E56FC6B85066}" type="parTrans" cxnId="{1258C2BF-5DE2-4C4C-BB05-C8139D97D74B}">
      <dgm:prSet/>
      <dgm:spPr/>
      <dgm:t>
        <a:bodyPr/>
        <a:lstStyle/>
        <a:p>
          <a:endParaRPr lang="en-US"/>
        </a:p>
      </dgm:t>
    </dgm:pt>
    <dgm:pt modelId="{02FC252D-3BA0-4307-91B9-6F408BC95CE1}" type="sibTrans" cxnId="{1258C2BF-5DE2-4C4C-BB05-C8139D97D74B}">
      <dgm:prSet/>
      <dgm:spPr/>
      <dgm:t>
        <a:bodyPr/>
        <a:lstStyle/>
        <a:p>
          <a:endParaRPr lang="en-US"/>
        </a:p>
      </dgm:t>
    </dgm:pt>
    <dgm:pt modelId="{A74453DE-5967-4BC8-8523-B2CBCF4BE884}">
      <dgm:prSet/>
      <dgm:spPr/>
      <dgm:t>
        <a:bodyPr/>
        <a:lstStyle/>
        <a:p>
          <a:pPr>
            <a:buFont typeface="Wingdings" panose="05000000000000000000" pitchFamily="2" charset="2"/>
            <a:buChar char="§"/>
          </a:pPr>
          <a:r>
            <a:rPr lang="en-US"/>
            <a:t>Tunica</a:t>
          </a:r>
        </a:p>
      </dgm:t>
    </dgm:pt>
    <dgm:pt modelId="{02A736A6-5D43-4F0A-88BB-52B73CF60192}" type="parTrans" cxnId="{408784FA-FB85-49E9-89C9-C17F07EFE6E0}">
      <dgm:prSet/>
      <dgm:spPr/>
      <dgm:t>
        <a:bodyPr/>
        <a:lstStyle/>
        <a:p>
          <a:endParaRPr lang="en-US"/>
        </a:p>
      </dgm:t>
    </dgm:pt>
    <dgm:pt modelId="{CEC82783-32DB-4D9E-A9B3-690F124DE1E3}" type="sibTrans" cxnId="{408784FA-FB85-49E9-89C9-C17F07EFE6E0}">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Alcorn</a:t>
          </a:r>
        </a:p>
      </dgm:t>
    </dgm:pt>
    <dgm:pt modelId="{599FDA40-C990-4F7A-A519-04823283D944}" type="parTrans" cxnId="{263870C5-0809-4E69-A823-F6104A4CE92B}">
      <dgm:prSet/>
      <dgm:spPr/>
      <dgm:t>
        <a:bodyPr/>
        <a:lstStyle/>
        <a:p>
          <a:endParaRPr lang="en-US"/>
        </a:p>
      </dgm:t>
    </dgm:pt>
    <dgm:pt modelId="{33DCE05D-EE3B-4E7C-8926-9B500E4B626C}" type="sibTrans" cxnId="{263870C5-0809-4E69-A823-F6104A4CE92B}">
      <dgm:prSet/>
      <dgm:spPr/>
      <dgm:t>
        <a:bodyPr/>
        <a:lstStyle/>
        <a:p>
          <a:endParaRPr lang="en-US"/>
        </a:p>
      </dgm:t>
    </dgm:pt>
    <dgm:pt modelId="{F3A53CC4-9666-4C26-B3D8-43E172F9FCA4}">
      <dgm:prSet/>
      <dgm:spPr/>
      <dgm:t>
        <a:bodyPr/>
        <a:lstStyle/>
        <a:p>
          <a:pPr>
            <a:buFont typeface="Wingdings" panose="05000000000000000000" pitchFamily="2" charset="2"/>
            <a:buChar char="§"/>
          </a:pPr>
          <a:r>
            <a:rPr lang="en-US"/>
            <a:t>Benton</a:t>
          </a:r>
        </a:p>
      </dgm:t>
    </dgm:pt>
    <dgm:pt modelId="{5876162E-188C-4B41-822D-5E635C886CDD}" type="parTrans" cxnId="{292C4BB2-6EAF-4AC3-A6FD-B5697BDA2E1A}">
      <dgm:prSet/>
      <dgm:spPr/>
      <dgm:t>
        <a:bodyPr/>
        <a:lstStyle/>
        <a:p>
          <a:endParaRPr lang="en-US"/>
        </a:p>
      </dgm:t>
    </dgm:pt>
    <dgm:pt modelId="{0C3C9D3E-93F1-4D23-8AA1-E1F0E9959A8D}" type="sibTrans" cxnId="{292C4BB2-6EAF-4AC3-A6FD-B5697BDA2E1A}">
      <dgm:prSet/>
      <dgm:spPr/>
      <dgm:t>
        <a:bodyPr/>
        <a:lstStyle/>
        <a:p>
          <a:endParaRPr lang="en-US"/>
        </a:p>
      </dgm:t>
    </dgm:pt>
    <dgm:pt modelId="{6E079DA5-8F4D-4711-BC99-3C021D7994D2}">
      <dgm:prSet/>
      <dgm:spPr/>
      <dgm:t>
        <a:bodyPr/>
        <a:lstStyle/>
        <a:p>
          <a:pPr>
            <a:buFont typeface="Wingdings" panose="05000000000000000000" pitchFamily="2" charset="2"/>
            <a:buChar char="§"/>
          </a:pPr>
          <a:r>
            <a:rPr lang="en-US"/>
            <a:t>Marshall</a:t>
          </a:r>
        </a:p>
      </dgm:t>
    </dgm:pt>
    <dgm:pt modelId="{DC92A40C-7939-4878-AC22-151FCC84C2FA}" type="parTrans" cxnId="{58BCA19C-47AE-464B-AC63-C967F17E712D}">
      <dgm:prSet/>
      <dgm:spPr/>
      <dgm:t>
        <a:bodyPr/>
        <a:lstStyle/>
        <a:p>
          <a:endParaRPr lang="en-US"/>
        </a:p>
      </dgm:t>
    </dgm:pt>
    <dgm:pt modelId="{746D8F7B-B74F-408D-A541-0AF3EFE7CAC9}" type="sibTrans" cxnId="{58BCA19C-47AE-464B-AC63-C967F17E712D}">
      <dgm:prSet/>
      <dgm:spPr/>
      <dgm:t>
        <a:bodyPr/>
        <a:lstStyle/>
        <a:p>
          <a:endParaRPr lang="en-US"/>
        </a:p>
      </dgm:t>
    </dgm:pt>
    <dgm:pt modelId="{73A168EE-FC9D-475C-AFCD-2E0C2487AF25}">
      <dgm:prSet/>
      <dgm:spPr/>
      <dgm:t>
        <a:bodyPr/>
        <a:lstStyle/>
        <a:p>
          <a:pPr>
            <a:buFont typeface="Wingdings" panose="05000000000000000000" pitchFamily="2" charset="2"/>
            <a:buChar char="§"/>
          </a:pPr>
          <a:r>
            <a:rPr lang="en-US"/>
            <a:t>Prentiss</a:t>
          </a:r>
        </a:p>
      </dgm:t>
    </dgm:pt>
    <dgm:pt modelId="{6D4CB81A-D520-4333-B5ED-04A78E0F0BD5}" type="parTrans" cxnId="{10ED0068-F77D-496E-B379-7E5FCC5C1E8B}">
      <dgm:prSet/>
      <dgm:spPr/>
      <dgm:t>
        <a:bodyPr/>
        <a:lstStyle/>
        <a:p>
          <a:endParaRPr lang="en-US"/>
        </a:p>
      </dgm:t>
    </dgm:pt>
    <dgm:pt modelId="{F0F45D55-4D91-4933-BEBC-1A4DDF893FEF}" type="sibTrans" cxnId="{10ED0068-F77D-496E-B379-7E5FCC5C1E8B}">
      <dgm:prSet/>
      <dgm:spPr/>
      <dgm:t>
        <a:bodyPr/>
        <a:lstStyle/>
        <a:p>
          <a:endParaRPr lang="en-US"/>
        </a:p>
      </dgm:t>
    </dgm:pt>
    <dgm:pt modelId="{F069408A-3CE0-4691-BF50-E1D3BE27B55A}">
      <dgm:prSet/>
      <dgm:spPr/>
      <dgm:t>
        <a:bodyPr/>
        <a:lstStyle/>
        <a:p>
          <a:pPr>
            <a:buFont typeface="Wingdings" panose="05000000000000000000" pitchFamily="2" charset="2"/>
            <a:buChar char="§"/>
          </a:pPr>
          <a:r>
            <a:rPr lang="en-US"/>
            <a:t>Tippah</a:t>
          </a:r>
        </a:p>
      </dgm:t>
    </dgm:pt>
    <dgm:pt modelId="{75CCD64D-2827-4ECF-9C80-BC035126A692}" type="parTrans" cxnId="{4B3BA730-F70D-4250-AC82-455EAB750B9D}">
      <dgm:prSet/>
      <dgm:spPr/>
      <dgm:t>
        <a:bodyPr/>
        <a:lstStyle/>
        <a:p>
          <a:endParaRPr lang="en-US"/>
        </a:p>
      </dgm:t>
    </dgm:pt>
    <dgm:pt modelId="{9025B1BA-F7A6-4E7A-A8C2-5877B3973041}" type="sibTrans" cxnId="{4B3BA730-F70D-4250-AC82-455EAB750B9D}">
      <dgm:prSet/>
      <dgm:spPr/>
      <dgm:t>
        <a:bodyPr/>
        <a:lstStyle/>
        <a:p>
          <a:endParaRPr lang="en-US"/>
        </a:p>
      </dgm:t>
    </dgm:pt>
    <dgm:pt modelId="{AC839743-33B6-41BA-9093-1A81130AE0C5}">
      <dgm:prSet/>
      <dgm:spPr/>
      <dgm:t>
        <a:bodyPr/>
        <a:lstStyle/>
        <a:p>
          <a:pPr>
            <a:buFont typeface="Wingdings" panose="05000000000000000000" pitchFamily="2" charset="2"/>
            <a:buChar char="§"/>
          </a:pPr>
          <a:r>
            <a:rPr lang="en-US"/>
            <a:t>Tishamingo</a:t>
          </a:r>
        </a:p>
      </dgm:t>
    </dgm:pt>
    <dgm:pt modelId="{587E4D83-8D53-44C1-8A50-8632F1847D4D}" type="parTrans" cxnId="{5AA07098-2262-47A3-815D-4B45D01DBBB8}">
      <dgm:prSet/>
      <dgm:spPr/>
      <dgm:t>
        <a:bodyPr/>
        <a:lstStyle/>
        <a:p>
          <a:endParaRPr lang="en-US"/>
        </a:p>
      </dgm:t>
    </dgm:pt>
    <dgm:pt modelId="{C184D796-8F32-48CE-8E7A-014894FB8477}" type="sibTrans" cxnId="{5AA07098-2262-47A3-815D-4B45D01DBBB8}">
      <dgm:prSet/>
      <dgm:spPr/>
      <dgm:t>
        <a:bodyPr/>
        <a:lstStyle/>
        <a:p>
          <a:endParaRPr lang="en-US"/>
        </a:p>
      </dgm:t>
    </dgm:pt>
    <dgm:pt modelId="{887C542B-8877-4465-988B-8E5E57B3FA4C}">
      <dgm:prSet/>
      <dgm:spPr/>
      <dgm:t>
        <a:bodyPr/>
        <a:lstStyle/>
        <a:p>
          <a:r>
            <a:rPr lang="en-US" b="1"/>
            <a:t>South Delta (SDPDD)</a:t>
          </a:r>
        </a:p>
        <a:p>
          <a:r>
            <a:rPr lang="en-US"/>
            <a:t>Phone:  (662) 378-3831</a:t>
          </a:r>
        </a:p>
      </dgm:t>
    </dgm:pt>
    <dgm:pt modelId="{A713DE96-C980-42B1-8979-69B8B88AC600}" type="parTrans" cxnId="{BEB6A03C-7DE3-4796-9DB6-0CE70DBFC673}">
      <dgm:prSet/>
      <dgm:spPr/>
      <dgm:t>
        <a:bodyPr/>
        <a:lstStyle/>
        <a:p>
          <a:endParaRPr lang="en-US"/>
        </a:p>
      </dgm:t>
    </dgm:pt>
    <dgm:pt modelId="{5C73B771-C7D9-490F-9E19-6224A8ABC52B}" type="sibTrans" cxnId="{BEB6A03C-7DE3-4796-9DB6-0CE70DBFC673}">
      <dgm:prSet/>
      <dgm:spPr/>
      <dgm:t>
        <a:bodyPr/>
        <a:lstStyle/>
        <a:p>
          <a:endParaRPr lang="en-US"/>
        </a:p>
      </dgm:t>
    </dgm:pt>
    <dgm:pt modelId="{33A3B93F-00A7-4FD6-A691-CD16A6D6431C}">
      <dgm:prSet/>
      <dgm:spPr/>
      <dgm:t>
        <a:bodyPr/>
        <a:lstStyle/>
        <a:p>
          <a:pPr>
            <a:buFontTx/>
            <a:buNone/>
          </a:pPr>
          <a:r>
            <a:rPr lang="en-US"/>
            <a:t>Counties Served:</a:t>
          </a:r>
        </a:p>
      </dgm:t>
    </dgm:pt>
    <dgm:pt modelId="{21A2B32A-C49C-4776-93C4-AAA874DCA185}" type="parTrans" cxnId="{4DBC06BA-6EBD-4BE7-85A2-6121F0F57E81}">
      <dgm:prSet/>
      <dgm:spPr/>
      <dgm:t>
        <a:bodyPr/>
        <a:lstStyle/>
        <a:p>
          <a:endParaRPr lang="en-US"/>
        </a:p>
      </dgm:t>
    </dgm:pt>
    <dgm:pt modelId="{836CD943-DA8D-4229-8BE2-5C93B68811CF}" type="sibTrans" cxnId="{4DBC06BA-6EBD-4BE7-85A2-6121F0F57E81}">
      <dgm:prSet/>
      <dgm:spPr/>
      <dgm:t>
        <a:bodyPr/>
        <a:lstStyle/>
        <a:p>
          <a:endParaRPr lang="en-US"/>
        </a:p>
      </dgm:t>
    </dgm:pt>
    <dgm:pt modelId="{92E515E0-9022-4AB5-9290-3A572A3A29EA}">
      <dgm:prSet/>
      <dgm:spPr/>
      <dgm:t>
        <a:bodyPr/>
        <a:lstStyle/>
        <a:p>
          <a:pPr>
            <a:buFont typeface="Wingdings" panose="05000000000000000000" pitchFamily="2" charset="2"/>
            <a:buChar char="§"/>
          </a:pPr>
          <a:r>
            <a:rPr lang="en-US"/>
            <a:t>Boliver</a:t>
          </a:r>
        </a:p>
      </dgm:t>
    </dgm:pt>
    <dgm:pt modelId="{C947D59F-5C18-4BA2-863E-E13818153B6F}" type="parTrans" cxnId="{B056CEBB-1679-40DF-9A9A-441C92A1CEBC}">
      <dgm:prSet/>
      <dgm:spPr/>
      <dgm:t>
        <a:bodyPr/>
        <a:lstStyle/>
        <a:p>
          <a:endParaRPr lang="en-US"/>
        </a:p>
      </dgm:t>
    </dgm:pt>
    <dgm:pt modelId="{D40B57CD-A2B7-4A43-AFE6-C52D64752A7A}" type="sibTrans" cxnId="{B056CEBB-1679-40DF-9A9A-441C92A1CEBC}">
      <dgm:prSet/>
      <dgm:spPr/>
      <dgm:t>
        <a:bodyPr/>
        <a:lstStyle/>
        <a:p>
          <a:endParaRPr lang="en-US"/>
        </a:p>
      </dgm:t>
    </dgm:pt>
    <dgm:pt modelId="{02D2F4CA-1EBC-4306-88C6-AC3FEF065BA5}">
      <dgm:prSet/>
      <dgm:spPr/>
      <dgm:t>
        <a:bodyPr/>
        <a:lstStyle/>
        <a:p>
          <a:pPr>
            <a:buFont typeface="Wingdings" panose="05000000000000000000" pitchFamily="2" charset="2"/>
            <a:buChar char="§"/>
          </a:pPr>
          <a:r>
            <a:rPr lang="en-US"/>
            <a:t>Humphreys</a:t>
          </a:r>
        </a:p>
      </dgm:t>
    </dgm:pt>
    <dgm:pt modelId="{D75EA63C-E7A8-46EA-9804-8C87DCA086A9}" type="parTrans" cxnId="{9A3082A8-DB5F-4B16-BE69-C0EE381CCCB0}">
      <dgm:prSet/>
      <dgm:spPr/>
      <dgm:t>
        <a:bodyPr/>
        <a:lstStyle/>
        <a:p>
          <a:endParaRPr lang="en-US"/>
        </a:p>
      </dgm:t>
    </dgm:pt>
    <dgm:pt modelId="{CB2540E5-BE2A-4D5A-A02E-7CABCF74BB93}" type="sibTrans" cxnId="{9A3082A8-DB5F-4B16-BE69-C0EE381CCCB0}">
      <dgm:prSet/>
      <dgm:spPr/>
      <dgm:t>
        <a:bodyPr/>
        <a:lstStyle/>
        <a:p>
          <a:endParaRPr lang="en-US"/>
        </a:p>
      </dgm:t>
    </dgm:pt>
    <dgm:pt modelId="{58409E2E-4959-4355-A59D-DEBDCA93EA45}">
      <dgm:prSet/>
      <dgm:spPr/>
      <dgm:t>
        <a:bodyPr/>
        <a:lstStyle/>
        <a:p>
          <a:pPr>
            <a:buFont typeface="Wingdings" panose="05000000000000000000" pitchFamily="2" charset="2"/>
            <a:buChar char="§"/>
          </a:pPr>
          <a:r>
            <a:rPr lang="en-US"/>
            <a:t>Issaquena</a:t>
          </a:r>
        </a:p>
      </dgm:t>
    </dgm:pt>
    <dgm:pt modelId="{CD72837A-D764-468F-BD6E-D9780A01FE5E}" type="parTrans" cxnId="{66B0B40C-BDC3-455F-9585-0D902FF7ED56}">
      <dgm:prSet/>
      <dgm:spPr/>
      <dgm:t>
        <a:bodyPr/>
        <a:lstStyle/>
        <a:p>
          <a:endParaRPr lang="en-US"/>
        </a:p>
      </dgm:t>
    </dgm:pt>
    <dgm:pt modelId="{7EDC6644-C2E4-42CE-9114-0861740C379E}" type="sibTrans" cxnId="{66B0B40C-BDC3-455F-9585-0D902FF7ED56}">
      <dgm:prSet/>
      <dgm:spPr/>
      <dgm:t>
        <a:bodyPr/>
        <a:lstStyle/>
        <a:p>
          <a:endParaRPr lang="en-US"/>
        </a:p>
      </dgm:t>
    </dgm:pt>
    <dgm:pt modelId="{34C118AF-1294-42B1-B4BD-705540089CB3}">
      <dgm:prSet/>
      <dgm:spPr/>
      <dgm:t>
        <a:bodyPr/>
        <a:lstStyle/>
        <a:p>
          <a:pPr>
            <a:buFont typeface="Wingdings" panose="05000000000000000000" pitchFamily="2" charset="2"/>
            <a:buChar char="§"/>
          </a:pPr>
          <a:r>
            <a:rPr lang="en-US"/>
            <a:t>Sharkey</a:t>
          </a:r>
        </a:p>
      </dgm:t>
    </dgm:pt>
    <dgm:pt modelId="{764D3958-EDD3-450F-8CE5-ADC78948E052}" type="parTrans" cxnId="{485DCD27-EC78-444A-8798-C771E088FEEA}">
      <dgm:prSet/>
      <dgm:spPr/>
      <dgm:t>
        <a:bodyPr/>
        <a:lstStyle/>
        <a:p>
          <a:endParaRPr lang="en-US"/>
        </a:p>
      </dgm:t>
    </dgm:pt>
    <dgm:pt modelId="{AAF321E6-727A-4750-ACCE-EE8F267A1D91}" type="sibTrans" cxnId="{485DCD27-EC78-444A-8798-C771E088FEEA}">
      <dgm:prSet/>
      <dgm:spPr/>
      <dgm:t>
        <a:bodyPr/>
        <a:lstStyle/>
        <a:p>
          <a:endParaRPr lang="en-US"/>
        </a:p>
      </dgm:t>
    </dgm:pt>
    <dgm:pt modelId="{DA1D4077-FC28-404C-9C0E-0A919775E3AB}">
      <dgm:prSet/>
      <dgm:spPr/>
      <dgm:t>
        <a:bodyPr/>
        <a:lstStyle/>
        <a:p>
          <a:pPr>
            <a:buFont typeface="Wingdings" panose="05000000000000000000" pitchFamily="2" charset="2"/>
            <a:buChar char="§"/>
          </a:pPr>
          <a:r>
            <a:rPr lang="en-US"/>
            <a:t>Sunflower</a:t>
          </a:r>
        </a:p>
      </dgm:t>
    </dgm:pt>
    <dgm:pt modelId="{A4A2BC26-FB65-41AE-A9EE-43CFB7E50D92}" type="parTrans" cxnId="{EC59AA68-1313-4DEE-B11D-AC1555D65CB0}">
      <dgm:prSet/>
      <dgm:spPr/>
      <dgm:t>
        <a:bodyPr/>
        <a:lstStyle/>
        <a:p>
          <a:endParaRPr lang="en-US"/>
        </a:p>
      </dgm:t>
    </dgm:pt>
    <dgm:pt modelId="{52E040F0-15BA-49F6-9F28-31C86605C0F2}" type="sibTrans" cxnId="{EC59AA68-1313-4DEE-B11D-AC1555D65CB0}">
      <dgm:prSet/>
      <dgm:spPr/>
      <dgm:t>
        <a:bodyPr/>
        <a:lstStyle/>
        <a:p>
          <a:endParaRPr lang="en-US"/>
        </a:p>
      </dgm:t>
    </dgm:pt>
    <dgm:pt modelId="{0FF453DC-FF9E-4045-A5A1-340980F62C0B}">
      <dgm:prSet/>
      <dgm:spPr/>
      <dgm:t>
        <a:bodyPr/>
        <a:lstStyle/>
        <a:p>
          <a:pPr>
            <a:buFont typeface="Wingdings" panose="05000000000000000000" pitchFamily="2" charset="2"/>
            <a:buChar char="§"/>
          </a:pPr>
          <a:r>
            <a:rPr lang="en-US"/>
            <a:t>Washington</a:t>
          </a:r>
        </a:p>
      </dgm:t>
    </dgm:pt>
    <dgm:pt modelId="{A5E5F5E7-C6B2-4E1D-8DC3-A907E2F4DB07}" type="parTrans" cxnId="{42016545-326D-4561-8CEB-3AD2AFFE6CC3}">
      <dgm:prSet/>
      <dgm:spPr/>
      <dgm:t>
        <a:bodyPr/>
        <a:lstStyle/>
        <a:p>
          <a:endParaRPr lang="en-US"/>
        </a:p>
      </dgm:t>
    </dgm:pt>
    <dgm:pt modelId="{803544FE-656E-4F01-9837-1DF8255CD19B}" type="sibTrans" cxnId="{42016545-326D-4561-8CEB-3AD2AFFE6CC3}">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4">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4">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4">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4">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4">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4">
        <dgm:presLayoutVars>
          <dgm:bulletEnabled val="1"/>
        </dgm:presLayoutVars>
      </dgm:prSet>
      <dgm:spPr/>
    </dgm:pt>
    <dgm:pt modelId="{54C15B6D-96A3-4CB9-B24B-F8BB7BBD576D}" type="pres">
      <dgm:prSet presAssocID="{1B1DE370-02D6-4170-A7EF-83C403861B4D}" presName="space" presStyleCnt="0"/>
      <dgm:spPr/>
    </dgm:pt>
    <dgm:pt modelId="{ED41B0E3-84E6-48D0-88F4-E7711E065747}" type="pres">
      <dgm:prSet presAssocID="{887C542B-8877-4465-988B-8E5E57B3FA4C}" presName="composite" presStyleCnt="0"/>
      <dgm:spPr/>
    </dgm:pt>
    <dgm:pt modelId="{60746D5C-F48E-48D4-AF4A-D84C68624A4C}" type="pres">
      <dgm:prSet presAssocID="{887C542B-8877-4465-988B-8E5E57B3FA4C}" presName="parTx" presStyleLbl="alignNode1" presStyleIdx="3" presStyleCnt="4">
        <dgm:presLayoutVars>
          <dgm:chMax val="0"/>
          <dgm:chPref val="0"/>
          <dgm:bulletEnabled val="1"/>
        </dgm:presLayoutVars>
      </dgm:prSet>
      <dgm:spPr/>
    </dgm:pt>
    <dgm:pt modelId="{66211450-EF69-4C72-BE57-399B1C819491}" type="pres">
      <dgm:prSet presAssocID="{887C542B-8877-4465-988B-8E5E57B3FA4C}" presName="desTx" presStyleLbl="alignAccFollowNode1" presStyleIdx="3" presStyleCnt="4">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66B0B40C-BDC3-455F-9585-0D902FF7ED56}" srcId="{33A3B93F-00A7-4FD6-A691-CD16A6D6431C}" destId="{58409E2E-4959-4355-A59D-DEBDCA93EA45}" srcOrd="2" destOrd="0" parTransId="{CD72837A-D764-468F-BD6E-D9780A01FE5E}" sibTransId="{7EDC6644-C2E4-42CE-9114-0861740C379E}"/>
    <dgm:cxn modelId="{5B49630F-A8E2-451F-B44F-C06C29453287}" srcId="{0E9FDD58-85F1-4484-AB49-D350247CF06C}" destId="{40688398-A399-4C4D-BAE4-A60B4845D465}" srcOrd="2" destOrd="0" parTransId="{0787E10B-4155-4A04-A5F3-4112DDCC9D49}" sibTransId="{1B1DE370-02D6-4170-A7EF-83C403861B4D}"/>
    <dgm:cxn modelId="{4473B10F-1FB2-4BE9-A460-41FE89A72935}" type="presOf" srcId="{23186030-1763-4390-91A7-01E183DD3817}" destId="{BA67542A-D845-44C0-9D74-060BB3B0C872}" srcOrd="0" destOrd="4" presId="urn:microsoft.com/office/officeart/2005/8/layout/hList1"/>
    <dgm:cxn modelId="{1E6A8510-C34C-41A5-BE8D-48401725ECC8}" srcId="{9C2C6E1C-CC7F-47FA-AA57-F25EA25EBB97}" destId="{F7CC1E03-4652-425B-9ABD-A80EB38F8310}" srcOrd="4" destOrd="0" parTransId="{778CFBD9-043A-4CCD-B483-1526B75BFF63}" sibTransId="{EA3ECFD2-A978-4823-BFC0-B4395A7B5C76}"/>
    <dgm:cxn modelId="{0963E616-D536-42FE-B390-B12462AD9569}" type="presOf" srcId="{2C6E98C0-5D55-4037-8F4E-7DD8684950D0}" destId="{75C166D9-2749-40E6-9542-5D61887CB647}" srcOrd="0" destOrd="2" presId="urn:microsoft.com/office/officeart/2005/8/layout/hList1"/>
    <dgm:cxn modelId="{4EBE0419-7556-468F-ACD0-74DB98467172}" type="presOf" srcId="{E6072B9B-3321-4CD7-B78E-58BC277449B9}" destId="{86CB4FEA-EED2-483D-AC8E-9EB431AA4629}" srcOrd="0" destOrd="1" presId="urn:microsoft.com/office/officeart/2005/8/layout/hList1"/>
    <dgm:cxn modelId="{585FEE1A-B2A4-4661-BD5F-236EEF6EC05E}" type="presOf" srcId="{92E515E0-9022-4AB5-9290-3A572A3A29EA}" destId="{66211450-EF69-4C72-BE57-399B1C819491}" srcOrd="0" destOrd="1" presId="urn:microsoft.com/office/officeart/2005/8/layout/hList1"/>
    <dgm:cxn modelId="{485DCD27-EC78-444A-8798-C771E088FEEA}" srcId="{33A3B93F-00A7-4FD6-A691-CD16A6D6431C}" destId="{34C118AF-1294-42B1-B4BD-705540089CB3}" srcOrd="3" destOrd="0" parTransId="{764D3958-EDD3-450F-8CE5-ADC78948E052}" sibTransId="{AAF321E6-727A-4750-ACCE-EE8F267A1D91}"/>
    <dgm:cxn modelId="{588B5529-3076-4BD9-99C5-01B23621E6F8}" srcId="{40688398-A399-4C4D-BAE4-A60B4845D465}" destId="{315DDA68-C0AE-4036-B77D-13E08A5667B5}" srcOrd="0" destOrd="0" parTransId="{2DFB380D-D3DB-402C-9591-1744495296B9}" sibTransId="{9CCE644C-768B-480C-B9B4-8436482FF3B8}"/>
    <dgm:cxn modelId="{144AAB2A-6454-45D2-90F4-335D841D1FF2}" type="presOf" srcId="{7ACC0384-30CB-4967-9238-E905ACE0D05F}" destId="{75C166D9-2749-40E6-9542-5D61887CB647}" srcOrd="0" destOrd="3" presId="urn:microsoft.com/office/officeart/2005/8/layout/hList1"/>
    <dgm:cxn modelId="{4B3BA730-F70D-4250-AC82-455EAB750B9D}" srcId="{315DDA68-C0AE-4036-B77D-13E08A5667B5}" destId="{F069408A-3CE0-4691-BF50-E1D3BE27B55A}" srcOrd="4" destOrd="0" parTransId="{75CCD64D-2827-4ECF-9C80-BC035126A692}" sibTransId="{9025B1BA-F7A6-4E7A-A8C2-5877B3973041}"/>
    <dgm:cxn modelId="{46CFCD39-BA50-4270-85E5-6E8A87ACF40C}" type="presOf" srcId="{0FF453DC-FF9E-4045-A5A1-340980F62C0B}" destId="{66211450-EF69-4C72-BE57-399B1C819491}" srcOrd="0" destOrd="6" presId="urn:microsoft.com/office/officeart/2005/8/layout/hList1"/>
    <dgm:cxn modelId="{BEB6A03C-7DE3-4796-9DB6-0CE70DBFC673}" srcId="{0E9FDD58-85F1-4484-AB49-D350247CF06C}" destId="{887C542B-8877-4465-988B-8E5E57B3FA4C}" srcOrd="3" destOrd="0" parTransId="{A713DE96-C980-42B1-8979-69B8B88AC600}" sibTransId="{5C73B771-C7D9-490F-9E19-6224A8ABC52B}"/>
    <dgm:cxn modelId="{41C3593D-4C2D-47E1-9E89-F7CE6A91A437}" type="presOf" srcId="{58409E2E-4959-4355-A59D-DEBDCA93EA45}" destId="{66211450-EF69-4C72-BE57-399B1C819491}" srcOrd="0" destOrd="3" presId="urn:microsoft.com/office/officeart/2005/8/layout/hList1"/>
    <dgm:cxn modelId="{48171E5C-C409-4EAB-A6E3-BEDEABF9D1B2}" type="presOf" srcId="{F7CC1E03-4652-425B-9ABD-A80EB38F8310}" destId="{BA67542A-D845-44C0-9D74-060BB3B0C872}" srcOrd="0" destOrd="5"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42016545-326D-4561-8CEB-3AD2AFFE6CC3}" srcId="{33A3B93F-00A7-4FD6-A691-CD16A6D6431C}" destId="{0FF453DC-FF9E-4045-A5A1-340980F62C0B}" srcOrd="5" destOrd="0" parTransId="{A5E5F5E7-C6B2-4E1D-8DC3-A907E2F4DB07}" sibTransId="{803544FE-656E-4F01-9837-1DF8255CD19B}"/>
    <dgm:cxn modelId="{10ED0068-F77D-496E-B379-7E5FCC5C1E8B}" srcId="{315DDA68-C0AE-4036-B77D-13E08A5667B5}" destId="{73A168EE-FC9D-475C-AFCD-2E0C2487AF25}" srcOrd="3" destOrd="0" parTransId="{6D4CB81A-D520-4333-B5ED-04A78E0F0BD5}" sibTransId="{F0F45D55-4D91-4933-BEBC-1A4DDF893FEF}"/>
    <dgm:cxn modelId="{EC59AA68-1313-4DEE-B11D-AC1555D65CB0}" srcId="{33A3B93F-00A7-4FD6-A691-CD16A6D6431C}" destId="{DA1D4077-FC28-404C-9C0E-0A919775E3AB}" srcOrd="4" destOrd="0" parTransId="{A4A2BC26-FB65-41AE-A9EE-43CFB7E50D92}" sibTransId="{52E040F0-15BA-49F6-9F28-31C86605C0F2}"/>
    <dgm:cxn modelId="{23700D6A-7D01-46DB-A0F9-55A4909D3FB7}" srcId="{D4285D05-0D70-45FE-A013-D84AC19C6141}" destId="{B13A7449-8EA6-4B89-92CE-6F9F5097065A}" srcOrd="0" destOrd="0" parTransId="{9B6B7F15-FE58-40F2-9488-30FD8BDBB9DB}" sibTransId="{C0C6E597-1EC8-40B4-92AB-1A90B0ADCC4C}"/>
    <dgm:cxn modelId="{538B214C-7AE4-42F4-805B-1758E1C1B10B}" type="presOf" srcId="{DA1D4077-FC28-404C-9C0E-0A919775E3AB}" destId="{66211450-EF69-4C72-BE57-399B1C819491}" srcOrd="0" destOrd="5" presId="urn:microsoft.com/office/officeart/2005/8/layout/hList1"/>
    <dgm:cxn modelId="{2E42CA6E-8811-4864-BE01-7679E618ED08}" srcId="{B13A7449-8EA6-4B89-92CE-6F9F5097065A}" destId="{7ACC0384-30CB-4967-9238-E905ACE0D05F}" srcOrd="2" destOrd="0" parTransId="{2027771C-0B1D-4531-9EE5-7DB528F3807B}" sibTransId="{26D50217-760E-4F52-9665-F1D4ED1566E0}"/>
    <dgm:cxn modelId="{359E276F-428C-4A52-A5E1-129E5D83F721}" type="presOf" srcId="{D4285D05-0D70-45FE-A013-D84AC19C6141}" destId="{0F5948BF-61BF-49F2-A9BE-C2F02F5F4365}" srcOrd="0" destOrd="0" presId="urn:microsoft.com/office/officeart/2005/8/layout/hList1"/>
    <dgm:cxn modelId="{7E0FCD51-FA43-4F86-8A14-39D36B3B7CB6}" type="presOf" srcId="{02D2F4CA-1EBC-4306-88C6-AC3FEF065BA5}" destId="{66211450-EF69-4C72-BE57-399B1C819491}" srcOrd="0" destOrd="2" presId="urn:microsoft.com/office/officeart/2005/8/layout/hList1"/>
    <dgm:cxn modelId="{7B6ED951-519A-45D6-9445-C8FB96726BB0}" srcId="{9C2C6E1C-CC7F-47FA-AA57-F25EA25EBB97}" destId="{23186030-1763-4390-91A7-01E183DD3817}" srcOrd="3" destOrd="0" parTransId="{94A36031-DE5A-4176-9C94-020D3EAEAB42}" sibTransId="{3DA0800E-AD3F-4503-849C-8904A43E9697}"/>
    <dgm:cxn modelId="{E48E2572-3A8F-4CAF-98B3-80CE1B23E2E6}" srcId="{B13A7449-8EA6-4B89-92CE-6F9F5097065A}" destId="{7A2D472D-1A8C-45FB-AA9C-A03806E383E8}" srcOrd="3" destOrd="0" parTransId="{1C834958-BA58-4E45-A533-DDF50E9EBECB}" sibTransId="{7F41597D-04B3-4630-BE3C-0E227FF91CD3}"/>
    <dgm:cxn modelId="{D0646654-F422-49B9-9A31-AFB9885FCEB7}" type="presOf" srcId="{33A3B93F-00A7-4FD6-A691-CD16A6D6431C}" destId="{66211450-EF69-4C72-BE57-399B1C819491}" srcOrd="0" destOrd="0" presId="urn:microsoft.com/office/officeart/2005/8/layout/hList1"/>
    <dgm:cxn modelId="{D693007A-A3DB-4198-AED0-E2C2F8D2AD98}" type="presOf" srcId="{10CB59D5-7D5B-4C4B-82B3-CD7C76B23638}" destId="{BA67542A-D845-44C0-9D74-060BB3B0C872}" srcOrd="0" destOrd="6"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BE8D5B84-E39D-4DD4-82BB-022FD5158131}" type="presOf" srcId="{2FBF0A4D-DC86-492F-985E-C2BD9632D4AC}" destId="{75C166D9-2749-40E6-9542-5D61887CB647}" srcOrd="0" destOrd="6" presId="urn:microsoft.com/office/officeart/2005/8/layout/hList1"/>
    <dgm:cxn modelId="{1CDDFA84-3909-4B32-B256-2D43E66B1B82}" type="presOf" srcId="{A3257AAD-F4B1-4AA8-894D-7A2595749DF5}" destId="{75C166D9-2749-40E6-9542-5D61887CB647}" srcOrd="0" destOrd="5" presId="urn:microsoft.com/office/officeart/2005/8/layout/hList1"/>
    <dgm:cxn modelId="{DA965086-31EE-4811-B3C0-78DEAD029481}" type="presOf" srcId="{315DDA68-C0AE-4036-B77D-13E08A5667B5}" destId="{86CB4FEA-EED2-483D-AC8E-9EB431AA4629}" srcOrd="0" destOrd="0"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7FF8DC90-FE27-42EF-8EC8-21696E5C5699}" srcId="{9C2C6E1C-CC7F-47FA-AA57-F25EA25EBB97}" destId="{08DA4A8A-1606-4144-A15A-FA7256348593}" srcOrd="6" destOrd="0" parTransId="{C2BF3150-C30A-4485-8BD7-B74967D72ADD}" sibTransId="{C98AC1D6-BDAD-4E89-A2B2-25090900447F}"/>
    <dgm:cxn modelId="{5C684694-9AB2-4CD3-B615-B31930F380CE}" type="presOf" srcId="{7A2D472D-1A8C-45FB-AA9C-A03806E383E8}" destId="{75C166D9-2749-40E6-9542-5D61887CB647}" srcOrd="0" destOrd="4" presId="urn:microsoft.com/office/officeart/2005/8/layout/hList1"/>
    <dgm:cxn modelId="{A417BF96-404B-4984-9F03-F5BD05016086}" type="presOf" srcId="{73A168EE-FC9D-475C-AFCD-2E0C2487AF25}" destId="{86CB4FEA-EED2-483D-AC8E-9EB431AA4629}" srcOrd="0" destOrd="4" presId="urn:microsoft.com/office/officeart/2005/8/layout/hList1"/>
    <dgm:cxn modelId="{5AA07098-2262-47A3-815D-4B45D01DBBB8}" srcId="{315DDA68-C0AE-4036-B77D-13E08A5667B5}" destId="{AC839743-33B6-41BA-9093-1A81130AE0C5}" srcOrd="5" destOrd="0" parTransId="{587E4D83-8D53-44C1-8A50-8632F1847D4D}" sibTransId="{C184D796-8F32-48CE-8E7A-014894FB8477}"/>
    <dgm:cxn modelId="{58BCA19C-47AE-464B-AC63-C967F17E712D}" srcId="{315DDA68-C0AE-4036-B77D-13E08A5667B5}" destId="{6E079DA5-8F4D-4711-BC99-3C021D7994D2}" srcOrd="2" destOrd="0" parTransId="{DC92A40C-7939-4878-AC22-151FCC84C2FA}" sibTransId="{746D8F7B-B74F-408D-A541-0AF3EFE7CAC9}"/>
    <dgm:cxn modelId="{26FCDFA2-57A5-46B0-8B7E-1E5D10D64CBF}" type="presOf" srcId="{887C542B-8877-4465-988B-8E5E57B3FA4C}" destId="{60746D5C-F48E-48D4-AF4A-D84C68624A4C}" srcOrd="0" destOrd="0" presId="urn:microsoft.com/office/officeart/2005/8/layout/hList1"/>
    <dgm:cxn modelId="{9A3082A8-DB5F-4B16-BE69-C0EE381CCCB0}" srcId="{33A3B93F-00A7-4FD6-A691-CD16A6D6431C}" destId="{02D2F4CA-1EBC-4306-88C6-AC3FEF065BA5}" srcOrd="1" destOrd="0" parTransId="{D75EA63C-E7A8-46EA-9804-8C87DCA086A9}" sibTransId="{CB2540E5-BE2A-4D5A-A02E-7CABCF74BB93}"/>
    <dgm:cxn modelId="{9D43E2A8-CC9F-43DF-B569-05DBB4BEAC0F}" type="presOf" srcId="{3D1787C1-E212-4252-B7BA-048F324445DD}" destId="{BA67542A-D845-44C0-9D74-060BB3B0C872}" srcOrd="0" destOrd="3" presId="urn:microsoft.com/office/officeart/2005/8/layout/hList1"/>
    <dgm:cxn modelId="{20F5E9AB-6E60-4748-8A3B-4EC60254777B}" srcId="{B13A7449-8EA6-4B89-92CE-6F9F5097065A}" destId="{A3257AAD-F4B1-4AA8-894D-7A2595749DF5}" srcOrd="4" destOrd="0" parTransId="{2DB73DAF-5766-40C9-A62F-017749873851}" sibTransId="{E4C28942-138E-43A1-B9EA-91F0B0DD1474}"/>
    <dgm:cxn modelId="{75B508AC-4E47-4E13-BA7F-E8A2F0B6C2C6}" type="presOf" srcId="{7B2F418E-61B8-400B-854C-2A55C79A4376}" destId="{BA67542A-D845-44C0-9D74-060BB3B0C872}" srcOrd="0" destOrd="2" presId="urn:microsoft.com/office/officeart/2005/8/layout/hList1"/>
    <dgm:cxn modelId="{292C4BB2-6EAF-4AC3-A6FD-B5697BDA2E1A}" srcId="{315DDA68-C0AE-4036-B77D-13E08A5667B5}" destId="{F3A53CC4-9666-4C26-B3D8-43E172F9FCA4}" srcOrd="1" destOrd="0" parTransId="{5876162E-188C-4B41-822D-5E635C886CDD}" sibTransId="{0C3C9D3E-93F1-4D23-8AA1-E1F0E9959A8D}"/>
    <dgm:cxn modelId="{DEE6DDB2-8210-492D-8735-EA755C01FDE7}" type="presOf" srcId="{A294BAAB-0729-407F-BE11-C929F18BDDAC}" destId="{75C166D9-2749-40E6-9542-5D61887CB647}" srcOrd="0" destOrd="1" presId="urn:microsoft.com/office/officeart/2005/8/layout/hList1"/>
    <dgm:cxn modelId="{CB2245B3-EF54-43B9-BE58-8138A4AF438C}" type="presOf" srcId="{6E079DA5-8F4D-4711-BC99-3C021D7994D2}" destId="{86CB4FEA-EED2-483D-AC8E-9EB431AA4629}" srcOrd="0" destOrd="3" presId="urn:microsoft.com/office/officeart/2005/8/layout/hList1"/>
    <dgm:cxn modelId="{4DBC06BA-6EBD-4BE7-85A2-6121F0F57E81}" srcId="{887C542B-8877-4465-988B-8E5E57B3FA4C}" destId="{33A3B93F-00A7-4FD6-A691-CD16A6D6431C}" srcOrd="0" destOrd="0" parTransId="{21A2B32A-C49C-4776-93C4-AAA874DCA185}" sibTransId="{836CD943-DA8D-4229-8BE2-5C93B68811CF}"/>
    <dgm:cxn modelId="{B056CEBB-1679-40DF-9A9A-441C92A1CEBC}" srcId="{33A3B93F-00A7-4FD6-A691-CD16A6D6431C}" destId="{92E515E0-9022-4AB5-9290-3A572A3A29EA}" srcOrd="0" destOrd="0" parTransId="{C947D59F-5C18-4BA2-863E-E13818153B6F}" sibTransId="{D40B57CD-A2B7-4A43-AFE6-C52D64752A7A}"/>
    <dgm:cxn modelId="{437D92BD-C0D0-4837-814F-5EB9D3676A82}" type="presOf" srcId="{AC839743-33B6-41BA-9093-1A81130AE0C5}" destId="{86CB4FEA-EED2-483D-AC8E-9EB431AA4629}" srcOrd="0" destOrd="6" presId="urn:microsoft.com/office/officeart/2005/8/layout/hList1"/>
    <dgm:cxn modelId="{3D0C29BF-03D1-4058-9D5C-F9D59BF42FE6}" srcId="{9C2C6E1C-CC7F-47FA-AA57-F25EA25EBB97}" destId="{10CB59D5-7D5B-4C4B-82B3-CD7C76B23638}" srcOrd="5" destOrd="0" parTransId="{3E0EFDA0-DC80-4A7F-8D9E-BFD843CAE65A}" sibTransId="{71E03304-5DDE-4742-BEE7-68961DAC2D05}"/>
    <dgm:cxn modelId="{1258C2BF-5DE2-4C4C-BB05-C8139D97D74B}" srcId="{B13A7449-8EA6-4B89-92CE-6F9F5097065A}" destId="{2FBF0A4D-DC86-492F-985E-C2BD9632D4AC}" srcOrd="5" destOrd="0" parTransId="{CCB3815C-7844-4916-B2CF-E56FC6B85066}" sibTransId="{02FC252D-3BA0-4307-91B9-6F408BC95CE1}"/>
    <dgm:cxn modelId="{B713A0C0-AD6C-4A12-80CC-B99DC5DF5F04}" type="presOf" srcId="{F069408A-3CE0-4691-BF50-E1D3BE27B55A}" destId="{86CB4FEA-EED2-483D-AC8E-9EB431AA4629}" srcOrd="0" destOrd="5"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48A0CDD3-75D7-48F1-B36C-3A7B8891318E}" type="presOf" srcId="{A74453DE-5967-4BC8-8523-B2CBCF4BE884}" destId="{75C166D9-2749-40E6-9542-5D61887CB647}" srcOrd="0" destOrd="7" presId="urn:microsoft.com/office/officeart/2005/8/layout/hList1"/>
    <dgm:cxn modelId="{536635D5-F4B9-4122-9B63-F8EC2DB32B8A}" srcId="{9C2C6E1C-CC7F-47FA-AA57-F25EA25EBB97}" destId="{3D1787C1-E212-4252-B7BA-048F324445DD}" srcOrd="2" destOrd="0" parTransId="{30859B47-E4EA-4DE1-80E1-45292785D613}" sibTransId="{796D2776-80B3-4EB4-8325-1D98C25DDD9B}"/>
    <dgm:cxn modelId="{556B7ED8-9BD7-4AEA-8B1E-24D495CA7951}" type="presOf" srcId="{34C118AF-1294-42B1-B4BD-705540089CB3}" destId="{66211450-EF69-4C72-BE57-399B1C819491}" srcOrd="0" destOrd="4" presId="urn:microsoft.com/office/officeart/2005/8/layout/hList1"/>
    <dgm:cxn modelId="{01268ADD-9AC2-4156-A4BE-755B71FD1BE4}" srcId="{B13A7449-8EA6-4B89-92CE-6F9F5097065A}" destId="{2C6E98C0-5D55-4037-8F4E-7DD8684950D0}" srcOrd="1" destOrd="0" parTransId="{0046D0A6-BAA3-4D9B-9009-6602F5F87D8A}" sibTransId="{479117C3-5D93-4196-A42A-1A859B22A8E5}"/>
    <dgm:cxn modelId="{CA638DE3-4184-4CE7-9355-F2161241B03A}" type="presOf" srcId="{F3A53CC4-9666-4C26-B3D8-43E172F9FCA4}" destId="{86CB4FEA-EED2-483D-AC8E-9EB431AA4629}" srcOrd="0" destOrd="2" presId="urn:microsoft.com/office/officeart/2005/8/layout/hList1"/>
    <dgm:cxn modelId="{E329EBE5-1476-4FEB-AA4F-C0455CB4DCA3}" type="presOf" srcId="{08DA4A8A-1606-4144-A15A-FA7256348593}" destId="{BA67542A-D845-44C0-9D74-060BB3B0C872}" srcOrd="0" destOrd="7"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408784FA-FB85-49E9-89C9-C17F07EFE6E0}" srcId="{B13A7449-8EA6-4B89-92CE-6F9F5097065A}" destId="{A74453DE-5967-4BC8-8523-B2CBCF4BE884}" srcOrd="6" destOrd="0" parTransId="{02A736A6-5D43-4F0A-88BB-52B73CF60192}" sibTransId="{CEC82783-32DB-4D9E-A9B3-690F124DE1E3}"/>
    <dgm:cxn modelId="{BED634FC-EAD9-4BF2-BBAC-480E96215209}" type="presOf" srcId="{0E9FDD58-85F1-4484-AB49-D350247CF06C}" destId="{12F61E0C-BAD5-4822-ADD4-0725461CE335}" srcOrd="0" destOrd="0" presId="urn:microsoft.com/office/officeart/2005/8/layout/hList1"/>
    <dgm:cxn modelId="{DC9F41FE-F5F0-4309-B577-31EC5068918C}" srcId="{9C2C6E1C-CC7F-47FA-AA57-F25EA25EBB97}" destId="{7B2F418E-61B8-400B-854C-2A55C79A4376}" srcOrd="1" destOrd="0" parTransId="{3877EBBF-D5E1-44A1-ADB2-FED4E49EA00D}" sibTransId="{5994D026-1975-49B8-B531-5D9EDC4585DD}"/>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 modelId="{DCCA33D0-3FC0-4E00-BCFF-AD5EF6085254}" type="presParOf" srcId="{12F61E0C-BAD5-4822-ADD4-0725461CE335}" destId="{54C15B6D-96A3-4CB9-B24B-F8BB7BBD576D}" srcOrd="5" destOrd="0" presId="urn:microsoft.com/office/officeart/2005/8/layout/hList1"/>
    <dgm:cxn modelId="{98F398CE-2414-4536-BDDE-7F24A99EE25A}" type="presParOf" srcId="{12F61E0C-BAD5-4822-ADD4-0725461CE335}" destId="{ED41B0E3-84E6-48D0-88F4-E7711E065747}" srcOrd="6" destOrd="0" presId="urn:microsoft.com/office/officeart/2005/8/layout/hList1"/>
    <dgm:cxn modelId="{6FF2ECEA-BC54-4052-BF26-8E19DC7542D5}" type="presParOf" srcId="{ED41B0E3-84E6-48D0-88F4-E7711E065747}" destId="{60746D5C-F48E-48D4-AF4A-D84C68624A4C}" srcOrd="0" destOrd="0" presId="urn:microsoft.com/office/officeart/2005/8/layout/hList1"/>
    <dgm:cxn modelId="{5C484BCF-54C1-4074-BF9E-9F33480DB98B}" type="presParOf" srcId="{ED41B0E3-84E6-48D0-88F4-E7711E065747}" destId="{66211450-EF69-4C72-BE57-399B1C8194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Southern MS (SMPDD)</a:t>
          </a:r>
        </a:p>
        <a:p>
          <a:r>
            <a:rPr lang="en-US"/>
            <a:t>Phone:  (228) 868-2311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Southwest MS (SWPDD)</a:t>
          </a:r>
        </a:p>
        <a:p>
          <a:r>
            <a:rPr lang="en-US"/>
            <a:t>Phone:  (601) 446-6044</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Three Rivers (TRPDD)</a:t>
          </a:r>
        </a:p>
        <a:p>
          <a:r>
            <a:rPr lang="en-US"/>
            <a:t>Phone:  (662) 489-2415</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Covington</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Adams</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Calhoun</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7058E65D-B87B-406A-9E53-DED8C56C6077}">
      <dgm:prSet/>
      <dgm:spPr/>
      <dgm:t>
        <a:bodyPr/>
        <a:lstStyle/>
        <a:p>
          <a:pPr>
            <a:buFont typeface="Wingdings" panose="05000000000000000000" pitchFamily="2" charset="2"/>
            <a:buChar char="§"/>
          </a:pPr>
          <a:r>
            <a:rPr lang="en-US"/>
            <a:t>Forrest</a:t>
          </a:r>
        </a:p>
      </dgm:t>
    </dgm:pt>
    <dgm:pt modelId="{95F16833-01F8-44F7-BC63-5D2B4EF3CC85}" type="parTrans" cxnId="{361B2A1A-7F69-4281-A1DD-84C7E559EDBA}">
      <dgm:prSet/>
      <dgm:spPr/>
      <dgm:t>
        <a:bodyPr/>
        <a:lstStyle/>
        <a:p>
          <a:endParaRPr lang="en-US"/>
        </a:p>
      </dgm:t>
    </dgm:pt>
    <dgm:pt modelId="{E84608D8-9812-4440-B381-633015CC8144}" type="sibTrans" cxnId="{361B2A1A-7F69-4281-A1DD-84C7E559EDBA}">
      <dgm:prSet/>
      <dgm:spPr/>
      <dgm:t>
        <a:bodyPr/>
        <a:lstStyle/>
        <a:p>
          <a:endParaRPr lang="en-US"/>
        </a:p>
      </dgm:t>
    </dgm:pt>
    <dgm:pt modelId="{363D2A78-27C6-44FA-8029-CBE6392AB833}">
      <dgm:prSet/>
      <dgm:spPr/>
      <dgm:t>
        <a:bodyPr/>
        <a:lstStyle/>
        <a:p>
          <a:pPr>
            <a:buFont typeface="Wingdings" panose="05000000000000000000" pitchFamily="2" charset="2"/>
            <a:buChar char="§"/>
          </a:pPr>
          <a:r>
            <a:rPr lang="en-US"/>
            <a:t>George</a:t>
          </a:r>
        </a:p>
      </dgm:t>
    </dgm:pt>
    <dgm:pt modelId="{C93B67B3-292B-45EB-8A78-98C410E9724B}" type="parTrans" cxnId="{3B007CA4-5212-4577-96A7-87FEF96F6F35}">
      <dgm:prSet/>
      <dgm:spPr/>
      <dgm:t>
        <a:bodyPr/>
        <a:lstStyle/>
        <a:p>
          <a:endParaRPr lang="en-US"/>
        </a:p>
      </dgm:t>
    </dgm:pt>
    <dgm:pt modelId="{322AC4B7-0975-4173-BC1D-EED12297E1D1}" type="sibTrans" cxnId="{3B007CA4-5212-4577-96A7-87FEF96F6F35}">
      <dgm:prSet/>
      <dgm:spPr/>
      <dgm:t>
        <a:bodyPr/>
        <a:lstStyle/>
        <a:p>
          <a:endParaRPr lang="en-US"/>
        </a:p>
      </dgm:t>
    </dgm:pt>
    <dgm:pt modelId="{39BAB830-DE63-41C2-924B-368714888A9F}">
      <dgm:prSet/>
      <dgm:spPr/>
      <dgm:t>
        <a:bodyPr/>
        <a:lstStyle/>
        <a:p>
          <a:pPr>
            <a:buFont typeface="Wingdings" panose="05000000000000000000" pitchFamily="2" charset="2"/>
            <a:buChar char="§"/>
          </a:pPr>
          <a:r>
            <a:rPr lang="en-US"/>
            <a:t>Greene</a:t>
          </a:r>
        </a:p>
      </dgm:t>
    </dgm:pt>
    <dgm:pt modelId="{1FEAB850-5E10-47DD-8F22-8C754969EF2C}" type="parTrans" cxnId="{1CE2429F-7181-495F-81B7-6F220AD6E0CF}">
      <dgm:prSet/>
      <dgm:spPr/>
      <dgm:t>
        <a:bodyPr/>
        <a:lstStyle/>
        <a:p>
          <a:endParaRPr lang="en-US"/>
        </a:p>
      </dgm:t>
    </dgm:pt>
    <dgm:pt modelId="{1BD2A825-10F2-4971-A076-640C00270466}" type="sibTrans" cxnId="{1CE2429F-7181-495F-81B7-6F220AD6E0CF}">
      <dgm:prSet/>
      <dgm:spPr/>
      <dgm:t>
        <a:bodyPr/>
        <a:lstStyle/>
        <a:p>
          <a:endParaRPr lang="en-US"/>
        </a:p>
      </dgm:t>
    </dgm:pt>
    <dgm:pt modelId="{40E13583-4FEB-4958-BF21-88ECE2515A81}">
      <dgm:prSet/>
      <dgm:spPr/>
      <dgm:t>
        <a:bodyPr/>
        <a:lstStyle/>
        <a:p>
          <a:pPr>
            <a:buFont typeface="Wingdings" panose="05000000000000000000" pitchFamily="2" charset="2"/>
            <a:buChar char="§"/>
          </a:pPr>
          <a:r>
            <a:rPr lang="en-US"/>
            <a:t>Hancock</a:t>
          </a:r>
        </a:p>
      </dgm:t>
    </dgm:pt>
    <dgm:pt modelId="{3695278E-4C06-4C75-8938-A7ADD5837643}" type="parTrans" cxnId="{85FCA4B2-DEA8-4336-B10F-D2F6ED0F94DF}">
      <dgm:prSet/>
      <dgm:spPr/>
      <dgm:t>
        <a:bodyPr/>
        <a:lstStyle/>
        <a:p>
          <a:endParaRPr lang="en-US"/>
        </a:p>
      </dgm:t>
    </dgm:pt>
    <dgm:pt modelId="{E04BAFCB-DEC8-4EDB-9B06-66B3F695E94D}" type="sibTrans" cxnId="{85FCA4B2-DEA8-4336-B10F-D2F6ED0F94DF}">
      <dgm:prSet/>
      <dgm:spPr/>
      <dgm:t>
        <a:bodyPr/>
        <a:lstStyle/>
        <a:p>
          <a:endParaRPr lang="en-US"/>
        </a:p>
      </dgm:t>
    </dgm:pt>
    <dgm:pt modelId="{9BE506FE-6A8C-43E9-9E02-89505D25CE2B}">
      <dgm:prSet/>
      <dgm:spPr/>
      <dgm:t>
        <a:bodyPr/>
        <a:lstStyle/>
        <a:p>
          <a:pPr>
            <a:buFont typeface="Wingdings" panose="05000000000000000000" pitchFamily="2" charset="2"/>
            <a:buChar char="§"/>
          </a:pPr>
          <a:r>
            <a:rPr lang="en-US"/>
            <a:t>Harrison</a:t>
          </a:r>
        </a:p>
      </dgm:t>
    </dgm:pt>
    <dgm:pt modelId="{4EB21E8F-804E-4263-B7D2-057C026849C7}" type="parTrans" cxnId="{EA493130-C904-4542-B1D3-935C271CD277}">
      <dgm:prSet/>
      <dgm:spPr/>
      <dgm:t>
        <a:bodyPr/>
        <a:lstStyle/>
        <a:p>
          <a:endParaRPr lang="en-US"/>
        </a:p>
      </dgm:t>
    </dgm:pt>
    <dgm:pt modelId="{84B14E86-95A7-4FDE-8111-13A604A74B14}" type="sibTrans" cxnId="{EA493130-C904-4542-B1D3-935C271CD277}">
      <dgm:prSet/>
      <dgm:spPr/>
      <dgm:t>
        <a:bodyPr/>
        <a:lstStyle/>
        <a:p>
          <a:endParaRPr lang="en-US"/>
        </a:p>
      </dgm:t>
    </dgm:pt>
    <dgm:pt modelId="{727470B3-76F0-4F31-A622-B4D8CE3F6751}">
      <dgm:prSet/>
      <dgm:spPr/>
      <dgm:t>
        <a:bodyPr/>
        <a:lstStyle/>
        <a:p>
          <a:pPr>
            <a:buFont typeface="Wingdings" panose="05000000000000000000" pitchFamily="2" charset="2"/>
            <a:buChar char="§"/>
          </a:pPr>
          <a:r>
            <a:rPr lang="en-US"/>
            <a:t>Jackson</a:t>
          </a:r>
        </a:p>
      </dgm:t>
    </dgm:pt>
    <dgm:pt modelId="{4703ED90-34C5-47AE-8E98-AAAB42FFE37A}" type="parTrans" cxnId="{51ABEA77-2859-4A12-A2BA-32570F3D1A07}">
      <dgm:prSet/>
      <dgm:spPr/>
      <dgm:t>
        <a:bodyPr/>
        <a:lstStyle/>
        <a:p>
          <a:endParaRPr lang="en-US"/>
        </a:p>
      </dgm:t>
    </dgm:pt>
    <dgm:pt modelId="{5612CD12-C719-476F-B6F8-959047AE5DFB}" type="sibTrans" cxnId="{51ABEA77-2859-4A12-A2BA-32570F3D1A07}">
      <dgm:prSet/>
      <dgm:spPr/>
      <dgm:t>
        <a:bodyPr/>
        <a:lstStyle/>
        <a:p>
          <a:endParaRPr lang="en-US"/>
        </a:p>
      </dgm:t>
    </dgm:pt>
    <dgm:pt modelId="{D436E437-7355-4EEA-B367-E4905EBB9D0D}">
      <dgm:prSet/>
      <dgm:spPr/>
      <dgm:t>
        <a:bodyPr/>
        <a:lstStyle/>
        <a:p>
          <a:pPr>
            <a:buFont typeface="Wingdings" panose="05000000000000000000" pitchFamily="2" charset="2"/>
            <a:buChar char="§"/>
          </a:pPr>
          <a:r>
            <a:rPr lang="en-US"/>
            <a:t>Jefferson Davis</a:t>
          </a:r>
        </a:p>
      </dgm:t>
    </dgm:pt>
    <dgm:pt modelId="{F486D3A3-DFC7-4422-A00F-B11BD2720D8F}" type="parTrans" cxnId="{48D15A58-8E19-4F4A-84BE-F2C97101D9F5}">
      <dgm:prSet/>
      <dgm:spPr/>
      <dgm:t>
        <a:bodyPr/>
        <a:lstStyle/>
        <a:p>
          <a:endParaRPr lang="en-US"/>
        </a:p>
      </dgm:t>
    </dgm:pt>
    <dgm:pt modelId="{66B46EE5-442A-4E7F-9583-6DA643725ABB}" type="sibTrans" cxnId="{48D15A58-8E19-4F4A-84BE-F2C97101D9F5}">
      <dgm:prSet/>
      <dgm:spPr/>
      <dgm:t>
        <a:bodyPr/>
        <a:lstStyle/>
        <a:p>
          <a:endParaRPr lang="en-US"/>
        </a:p>
      </dgm:t>
    </dgm:pt>
    <dgm:pt modelId="{35BEA69C-DE33-40FF-9069-AEF7B576ABF8}">
      <dgm:prSet/>
      <dgm:spPr/>
      <dgm:t>
        <a:bodyPr/>
        <a:lstStyle/>
        <a:p>
          <a:pPr>
            <a:buFont typeface="Wingdings" panose="05000000000000000000" pitchFamily="2" charset="2"/>
            <a:buChar char="§"/>
          </a:pPr>
          <a:r>
            <a:rPr lang="en-US"/>
            <a:t>Chickasaw</a:t>
          </a:r>
        </a:p>
      </dgm:t>
    </dgm:pt>
    <dgm:pt modelId="{CD4573B4-9B06-4F46-BDAF-FE8311EEEED8}" type="parTrans" cxnId="{92737CC4-56E3-4464-BCBA-3DAB90205700}">
      <dgm:prSet/>
      <dgm:spPr/>
      <dgm:t>
        <a:bodyPr/>
        <a:lstStyle/>
        <a:p>
          <a:endParaRPr lang="en-US"/>
        </a:p>
      </dgm:t>
    </dgm:pt>
    <dgm:pt modelId="{0D4281B2-FA9C-4C0C-8026-7BB5C6840550}" type="sibTrans" cxnId="{92737CC4-56E3-4464-BCBA-3DAB90205700}">
      <dgm:prSet/>
      <dgm:spPr/>
      <dgm:t>
        <a:bodyPr/>
        <a:lstStyle/>
        <a:p>
          <a:endParaRPr lang="en-US"/>
        </a:p>
      </dgm:t>
    </dgm:pt>
    <dgm:pt modelId="{0DCABC11-931E-4400-B39E-01115DD8941B}">
      <dgm:prSet/>
      <dgm:spPr/>
      <dgm:t>
        <a:bodyPr/>
        <a:lstStyle/>
        <a:p>
          <a:pPr>
            <a:buFont typeface="Wingdings" panose="05000000000000000000" pitchFamily="2" charset="2"/>
            <a:buChar char="§"/>
          </a:pPr>
          <a:r>
            <a:rPr lang="en-US"/>
            <a:t>Itawamba</a:t>
          </a:r>
        </a:p>
      </dgm:t>
    </dgm:pt>
    <dgm:pt modelId="{1510FF71-C402-48F9-AC47-33C634C17D7E}" type="parTrans" cxnId="{D21F643D-6C77-4035-887C-9C1FB8936E47}">
      <dgm:prSet/>
      <dgm:spPr/>
      <dgm:t>
        <a:bodyPr/>
        <a:lstStyle/>
        <a:p>
          <a:endParaRPr lang="en-US"/>
        </a:p>
      </dgm:t>
    </dgm:pt>
    <dgm:pt modelId="{4843DBAE-2ADB-4360-A9D3-7E9BB1AB5332}" type="sibTrans" cxnId="{D21F643D-6C77-4035-887C-9C1FB8936E47}">
      <dgm:prSet/>
      <dgm:spPr/>
      <dgm:t>
        <a:bodyPr/>
        <a:lstStyle/>
        <a:p>
          <a:endParaRPr lang="en-US"/>
        </a:p>
      </dgm:t>
    </dgm:pt>
    <dgm:pt modelId="{0441D665-3072-462E-B9BA-DC0EED84CD66}">
      <dgm:prSet/>
      <dgm:spPr/>
      <dgm:t>
        <a:bodyPr/>
        <a:lstStyle/>
        <a:p>
          <a:pPr>
            <a:buFont typeface="Wingdings" panose="05000000000000000000" pitchFamily="2" charset="2"/>
            <a:buChar char="§"/>
          </a:pPr>
          <a:r>
            <a:rPr lang="en-US"/>
            <a:t>Lafayette</a:t>
          </a:r>
        </a:p>
      </dgm:t>
    </dgm:pt>
    <dgm:pt modelId="{437A61FD-FC16-4AC1-9A80-458777C2E6BD}" type="parTrans" cxnId="{52182A49-64B3-4BEE-A740-BC1704D75C7D}">
      <dgm:prSet/>
      <dgm:spPr/>
      <dgm:t>
        <a:bodyPr/>
        <a:lstStyle/>
        <a:p>
          <a:endParaRPr lang="en-US"/>
        </a:p>
      </dgm:t>
    </dgm:pt>
    <dgm:pt modelId="{240B5147-58D5-4749-8339-18DB13EA5AFA}" type="sibTrans" cxnId="{52182A49-64B3-4BEE-A740-BC1704D75C7D}">
      <dgm:prSet/>
      <dgm:spPr/>
      <dgm:t>
        <a:bodyPr/>
        <a:lstStyle/>
        <a:p>
          <a:endParaRPr lang="en-US"/>
        </a:p>
      </dgm:t>
    </dgm:pt>
    <dgm:pt modelId="{F9AC4460-B767-41DE-9557-BD6D538964CA}">
      <dgm:prSet/>
      <dgm:spPr/>
      <dgm:t>
        <a:bodyPr/>
        <a:lstStyle/>
        <a:p>
          <a:pPr>
            <a:buFont typeface="Wingdings" panose="05000000000000000000" pitchFamily="2" charset="2"/>
            <a:buChar char="§"/>
          </a:pPr>
          <a:r>
            <a:rPr lang="en-US"/>
            <a:t>Lee</a:t>
          </a:r>
        </a:p>
      </dgm:t>
    </dgm:pt>
    <dgm:pt modelId="{7E6581F9-0CB8-48CD-9DBD-0DAF57E1C9D3}" type="parTrans" cxnId="{79106164-D11D-4A4E-A870-88D250FAD9F3}">
      <dgm:prSet/>
      <dgm:spPr/>
      <dgm:t>
        <a:bodyPr/>
        <a:lstStyle/>
        <a:p>
          <a:endParaRPr lang="en-US"/>
        </a:p>
      </dgm:t>
    </dgm:pt>
    <dgm:pt modelId="{CD4E65E5-F0C5-41DE-9D36-976FE7A42DBF}" type="sibTrans" cxnId="{79106164-D11D-4A4E-A870-88D250FAD9F3}">
      <dgm:prSet/>
      <dgm:spPr/>
      <dgm:t>
        <a:bodyPr/>
        <a:lstStyle/>
        <a:p>
          <a:endParaRPr lang="en-US"/>
        </a:p>
      </dgm:t>
    </dgm:pt>
    <dgm:pt modelId="{48F8ED43-08E5-426D-AB09-2442E3DBC33E}">
      <dgm:prSet/>
      <dgm:spPr/>
      <dgm:t>
        <a:bodyPr/>
        <a:lstStyle/>
        <a:p>
          <a:pPr>
            <a:buFont typeface="Wingdings" panose="05000000000000000000" pitchFamily="2" charset="2"/>
            <a:buChar char="§"/>
          </a:pPr>
          <a:r>
            <a:rPr lang="en-US"/>
            <a:t>Monroe</a:t>
          </a:r>
        </a:p>
      </dgm:t>
    </dgm:pt>
    <dgm:pt modelId="{5E1769DB-D9D2-41A3-8EA0-6FF40B41F2F3}" type="parTrans" cxnId="{F675216A-9270-49F4-8E7C-B17830170874}">
      <dgm:prSet/>
      <dgm:spPr/>
      <dgm:t>
        <a:bodyPr/>
        <a:lstStyle/>
        <a:p>
          <a:endParaRPr lang="en-US"/>
        </a:p>
      </dgm:t>
    </dgm:pt>
    <dgm:pt modelId="{0538E4F0-CE18-418B-AA79-D8B30E0F0AC6}" type="sibTrans" cxnId="{F675216A-9270-49F4-8E7C-B17830170874}">
      <dgm:prSet/>
      <dgm:spPr/>
      <dgm:t>
        <a:bodyPr/>
        <a:lstStyle/>
        <a:p>
          <a:endParaRPr lang="en-US"/>
        </a:p>
      </dgm:t>
    </dgm:pt>
    <dgm:pt modelId="{6D0A4591-224D-4725-ABD2-C47F838A3DDE}">
      <dgm:prSet/>
      <dgm:spPr/>
      <dgm:t>
        <a:bodyPr/>
        <a:lstStyle/>
        <a:p>
          <a:pPr>
            <a:buFont typeface="Wingdings" panose="05000000000000000000" pitchFamily="2" charset="2"/>
            <a:buChar char="§"/>
          </a:pPr>
          <a:r>
            <a:rPr lang="en-US"/>
            <a:t>Pontotoc</a:t>
          </a:r>
        </a:p>
      </dgm:t>
    </dgm:pt>
    <dgm:pt modelId="{965D9D43-20E5-47B8-A4BE-34A83348944D}" type="parTrans" cxnId="{D8EDE10C-8F44-46FE-896C-D577BAC64130}">
      <dgm:prSet/>
      <dgm:spPr/>
      <dgm:t>
        <a:bodyPr/>
        <a:lstStyle/>
        <a:p>
          <a:endParaRPr lang="en-US"/>
        </a:p>
      </dgm:t>
    </dgm:pt>
    <dgm:pt modelId="{60F78148-2D27-4A75-999C-3B586458BE61}" type="sibTrans" cxnId="{D8EDE10C-8F44-46FE-896C-D577BAC64130}">
      <dgm:prSet/>
      <dgm:spPr/>
      <dgm:t>
        <a:bodyPr/>
        <a:lstStyle/>
        <a:p>
          <a:endParaRPr lang="en-US"/>
        </a:p>
      </dgm:t>
    </dgm:pt>
    <dgm:pt modelId="{3F4847CC-2C39-4BD3-AF91-106702DF5EFD}">
      <dgm:prSet/>
      <dgm:spPr/>
      <dgm:t>
        <a:bodyPr/>
        <a:lstStyle/>
        <a:p>
          <a:pPr>
            <a:buFont typeface="Wingdings" panose="05000000000000000000" pitchFamily="2" charset="2"/>
            <a:buChar char="§"/>
          </a:pPr>
          <a:r>
            <a:rPr lang="en-US"/>
            <a:t>Union</a:t>
          </a:r>
        </a:p>
      </dgm:t>
    </dgm:pt>
    <dgm:pt modelId="{AA6DC01E-4207-4364-8A0D-D5DB9370C011}" type="parTrans" cxnId="{F001AE4C-168E-4E14-A83F-7B367ABF486E}">
      <dgm:prSet/>
      <dgm:spPr/>
      <dgm:t>
        <a:bodyPr/>
        <a:lstStyle/>
        <a:p>
          <a:endParaRPr lang="en-US"/>
        </a:p>
      </dgm:t>
    </dgm:pt>
    <dgm:pt modelId="{BF826BE0-50D4-4D18-9B30-A75F43C876AC}" type="sibTrans" cxnId="{F001AE4C-168E-4E14-A83F-7B367ABF486E}">
      <dgm:prSet/>
      <dgm:spPr/>
      <dgm:t>
        <a:bodyPr/>
        <a:lstStyle/>
        <a:p>
          <a:endParaRPr lang="en-US"/>
        </a:p>
      </dgm:t>
    </dgm:pt>
    <dgm:pt modelId="{07B32DFE-72F2-469F-85BA-DB27538281C2}">
      <dgm:prSet/>
      <dgm:spPr/>
      <dgm:t>
        <a:bodyPr/>
        <a:lstStyle/>
        <a:p>
          <a:pPr>
            <a:buFont typeface="Wingdings" panose="05000000000000000000" pitchFamily="2" charset="2"/>
            <a:buChar char="§"/>
          </a:pPr>
          <a:r>
            <a:rPr lang="en-US"/>
            <a:t>Amite</a:t>
          </a:r>
        </a:p>
      </dgm:t>
    </dgm:pt>
    <dgm:pt modelId="{113C29CE-95C6-42B4-8D2A-120CC1C7875E}" type="parTrans" cxnId="{2385398F-8279-40F2-A04A-0060B2A40A8B}">
      <dgm:prSet/>
      <dgm:spPr/>
      <dgm:t>
        <a:bodyPr/>
        <a:lstStyle/>
        <a:p>
          <a:endParaRPr lang="en-US"/>
        </a:p>
      </dgm:t>
    </dgm:pt>
    <dgm:pt modelId="{3AA5C7E4-2CA8-402E-B688-30FC99844999}" type="sibTrans" cxnId="{2385398F-8279-40F2-A04A-0060B2A40A8B}">
      <dgm:prSet/>
      <dgm:spPr/>
      <dgm:t>
        <a:bodyPr/>
        <a:lstStyle/>
        <a:p>
          <a:endParaRPr lang="en-US"/>
        </a:p>
      </dgm:t>
    </dgm:pt>
    <dgm:pt modelId="{E5BCCAA4-844C-4E77-8F33-61EB71614AED}">
      <dgm:prSet/>
      <dgm:spPr/>
      <dgm:t>
        <a:bodyPr/>
        <a:lstStyle/>
        <a:p>
          <a:pPr>
            <a:buFont typeface="Wingdings" panose="05000000000000000000" pitchFamily="2" charset="2"/>
            <a:buChar char="§"/>
          </a:pPr>
          <a:r>
            <a:rPr lang="en-US"/>
            <a:t>Claiborne</a:t>
          </a:r>
        </a:p>
      </dgm:t>
    </dgm:pt>
    <dgm:pt modelId="{A938AC1F-2F2C-44A3-9B45-37AD4E6F5389}" type="parTrans" cxnId="{7C8A5F97-A326-4576-9368-7A997A26C656}">
      <dgm:prSet/>
      <dgm:spPr/>
      <dgm:t>
        <a:bodyPr/>
        <a:lstStyle/>
        <a:p>
          <a:endParaRPr lang="en-US"/>
        </a:p>
      </dgm:t>
    </dgm:pt>
    <dgm:pt modelId="{2EF9391D-0B9A-4889-9135-2D7717FE0A0C}" type="sibTrans" cxnId="{7C8A5F97-A326-4576-9368-7A997A26C656}">
      <dgm:prSet/>
      <dgm:spPr/>
      <dgm:t>
        <a:bodyPr/>
        <a:lstStyle/>
        <a:p>
          <a:endParaRPr lang="en-US"/>
        </a:p>
      </dgm:t>
    </dgm:pt>
    <dgm:pt modelId="{F7E99AF5-C942-4AE3-9F2B-2F3DC9A94C37}">
      <dgm:prSet/>
      <dgm:spPr/>
      <dgm:t>
        <a:bodyPr/>
        <a:lstStyle/>
        <a:p>
          <a:pPr>
            <a:buFont typeface="Wingdings" panose="05000000000000000000" pitchFamily="2" charset="2"/>
            <a:buChar char="§"/>
          </a:pPr>
          <a:r>
            <a:rPr lang="en-US"/>
            <a:t>Franklin</a:t>
          </a:r>
        </a:p>
      </dgm:t>
    </dgm:pt>
    <dgm:pt modelId="{85110A1B-F0A7-4C1D-92B6-63F133EC7E83}" type="parTrans" cxnId="{B28B6AEC-B97C-409E-B25D-5EB2946F7B35}">
      <dgm:prSet/>
      <dgm:spPr/>
      <dgm:t>
        <a:bodyPr/>
        <a:lstStyle/>
        <a:p>
          <a:endParaRPr lang="en-US"/>
        </a:p>
      </dgm:t>
    </dgm:pt>
    <dgm:pt modelId="{B4676603-D99E-40E0-B34B-B0538F6137FE}" type="sibTrans" cxnId="{B28B6AEC-B97C-409E-B25D-5EB2946F7B35}">
      <dgm:prSet/>
      <dgm:spPr/>
      <dgm:t>
        <a:bodyPr/>
        <a:lstStyle/>
        <a:p>
          <a:endParaRPr lang="en-US"/>
        </a:p>
      </dgm:t>
    </dgm:pt>
    <dgm:pt modelId="{90CE5BD2-1FEE-42F6-8AEE-B6B8FC244135}">
      <dgm:prSet/>
      <dgm:spPr/>
      <dgm:t>
        <a:bodyPr/>
        <a:lstStyle/>
        <a:p>
          <a:pPr>
            <a:buFont typeface="Wingdings" panose="05000000000000000000" pitchFamily="2" charset="2"/>
            <a:buChar char="§"/>
          </a:pPr>
          <a:r>
            <a:rPr lang="en-US"/>
            <a:t>Jefferson</a:t>
          </a:r>
        </a:p>
      </dgm:t>
    </dgm:pt>
    <dgm:pt modelId="{DBD6C525-DBDC-4E68-8AA2-3E0D31BE24B1}" type="parTrans" cxnId="{1854E865-49B3-4F31-B8E0-ED8EAFA11D03}">
      <dgm:prSet/>
      <dgm:spPr/>
      <dgm:t>
        <a:bodyPr/>
        <a:lstStyle/>
        <a:p>
          <a:endParaRPr lang="en-US"/>
        </a:p>
      </dgm:t>
    </dgm:pt>
    <dgm:pt modelId="{BD4AA67F-59DC-4850-9A18-F48FFCA806FD}" type="sibTrans" cxnId="{1854E865-49B3-4F31-B8E0-ED8EAFA11D03}">
      <dgm:prSet/>
      <dgm:spPr/>
      <dgm:t>
        <a:bodyPr/>
        <a:lstStyle/>
        <a:p>
          <a:endParaRPr lang="en-US"/>
        </a:p>
      </dgm:t>
    </dgm:pt>
    <dgm:pt modelId="{93949A7F-5C86-4F57-907F-930BF0E3589D}">
      <dgm:prSet/>
      <dgm:spPr/>
      <dgm:t>
        <a:bodyPr/>
        <a:lstStyle/>
        <a:p>
          <a:pPr>
            <a:buFont typeface="Wingdings" panose="05000000000000000000" pitchFamily="2" charset="2"/>
            <a:buChar char="§"/>
          </a:pPr>
          <a:r>
            <a:rPr lang="en-US"/>
            <a:t>Lawrence</a:t>
          </a:r>
        </a:p>
      </dgm:t>
    </dgm:pt>
    <dgm:pt modelId="{EB24E348-E684-4444-9F0F-F41B75698D50}" type="parTrans" cxnId="{B76BB9C4-9A0E-47D3-AD9F-FA6B5575FAD3}">
      <dgm:prSet/>
      <dgm:spPr/>
      <dgm:t>
        <a:bodyPr/>
        <a:lstStyle/>
        <a:p>
          <a:endParaRPr lang="en-US"/>
        </a:p>
      </dgm:t>
    </dgm:pt>
    <dgm:pt modelId="{CF711850-3B25-40D4-813E-0AC671C8C28F}" type="sibTrans" cxnId="{B76BB9C4-9A0E-47D3-AD9F-FA6B5575FAD3}">
      <dgm:prSet/>
      <dgm:spPr/>
      <dgm:t>
        <a:bodyPr/>
        <a:lstStyle/>
        <a:p>
          <a:endParaRPr lang="en-US"/>
        </a:p>
      </dgm:t>
    </dgm:pt>
    <dgm:pt modelId="{6A695955-DD0A-4E06-8C1C-5BE9C3E745CD}">
      <dgm:prSet/>
      <dgm:spPr/>
      <dgm:t>
        <a:bodyPr/>
        <a:lstStyle/>
        <a:p>
          <a:pPr>
            <a:buFont typeface="Wingdings" panose="05000000000000000000" pitchFamily="2" charset="2"/>
            <a:buChar char="§"/>
          </a:pPr>
          <a:r>
            <a:rPr lang="en-US"/>
            <a:t>Lincoln</a:t>
          </a:r>
        </a:p>
      </dgm:t>
    </dgm:pt>
    <dgm:pt modelId="{24C8CFA5-902D-4637-AAD4-F476636F9CD9}" type="parTrans" cxnId="{2760D62E-B2B8-44AD-AB57-99E53B6C7116}">
      <dgm:prSet/>
      <dgm:spPr/>
      <dgm:t>
        <a:bodyPr/>
        <a:lstStyle/>
        <a:p>
          <a:endParaRPr lang="en-US"/>
        </a:p>
      </dgm:t>
    </dgm:pt>
    <dgm:pt modelId="{172F20D2-DCAD-4147-A372-241C8A325EDB}" type="sibTrans" cxnId="{2760D62E-B2B8-44AD-AB57-99E53B6C7116}">
      <dgm:prSet/>
      <dgm:spPr/>
      <dgm:t>
        <a:bodyPr/>
        <a:lstStyle/>
        <a:p>
          <a:endParaRPr lang="en-US"/>
        </a:p>
      </dgm:t>
    </dgm:pt>
    <dgm:pt modelId="{3338A54B-231D-462F-A30E-C58934699D8B}">
      <dgm:prSet/>
      <dgm:spPr/>
      <dgm:t>
        <a:bodyPr/>
        <a:lstStyle/>
        <a:p>
          <a:pPr>
            <a:buFont typeface="Wingdings" panose="05000000000000000000" pitchFamily="2" charset="2"/>
            <a:buChar char="§"/>
          </a:pPr>
          <a:r>
            <a:rPr lang="en-US"/>
            <a:t>Pike</a:t>
          </a:r>
        </a:p>
      </dgm:t>
    </dgm:pt>
    <dgm:pt modelId="{434DC4D2-C9F6-4337-A21B-EC6B60B4E1F4}" type="parTrans" cxnId="{14A24C18-B34D-4104-B047-0378DF83215E}">
      <dgm:prSet/>
      <dgm:spPr/>
      <dgm:t>
        <a:bodyPr/>
        <a:lstStyle/>
        <a:p>
          <a:endParaRPr lang="en-US"/>
        </a:p>
      </dgm:t>
    </dgm:pt>
    <dgm:pt modelId="{6824DFC4-A506-4BD5-A493-DDA7C8C5E60D}" type="sibTrans" cxnId="{14A24C18-B34D-4104-B047-0378DF83215E}">
      <dgm:prSet/>
      <dgm:spPr/>
      <dgm:t>
        <a:bodyPr/>
        <a:lstStyle/>
        <a:p>
          <a:endParaRPr lang="en-US"/>
        </a:p>
      </dgm:t>
    </dgm:pt>
    <dgm:pt modelId="{AD2B338B-A70D-4E86-8DAB-0B9BB8F33046}">
      <dgm:prSet/>
      <dgm:spPr/>
      <dgm:t>
        <a:bodyPr/>
        <a:lstStyle/>
        <a:p>
          <a:pPr>
            <a:buFont typeface="Wingdings" panose="05000000000000000000" pitchFamily="2" charset="2"/>
            <a:buChar char="§"/>
          </a:pPr>
          <a:r>
            <a:rPr lang="en-US"/>
            <a:t>Walthall</a:t>
          </a:r>
        </a:p>
      </dgm:t>
    </dgm:pt>
    <dgm:pt modelId="{0EF15F8B-F6C8-4912-9177-151979258360}" type="parTrans" cxnId="{68A721B9-BA66-4A9F-ACDD-A4D47D9FBAC7}">
      <dgm:prSet/>
      <dgm:spPr/>
      <dgm:t>
        <a:bodyPr/>
        <a:lstStyle/>
        <a:p>
          <a:endParaRPr lang="en-US"/>
        </a:p>
      </dgm:t>
    </dgm:pt>
    <dgm:pt modelId="{A2AD0086-4FC8-46E3-9FB3-3E681899D795}" type="sibTrans" cxnId="{68A721B9-BA66-4A9F-ACDD-A4D47D9FBAC7}">
      <dgm:prSet/>
      <dgm:spPr/>
      <dgm:t>
        <a:bodyPr/>
        <a:lstStyle/>
        <a:p>
          <a:endParaRPr lang="en-US"/>
        </a:p>
      </dgm:t>
    </dgm:pt>
    <dgm:pt modelId="{C6171DF6-07AF-41D9-AC8C-98B743FDA40D}">
      <dgm:prSet/>
      <dgm:spPr/>
      <dgm:t>
        <a:bodyPr/>
        <a:lstStyle/>
        <a:p>
          <a:pPr>
            <a:buFont typeface="Wingdings" panose="05000000000000000000" pitchFamily="2" charset="2"/>
            <a:buChar char="§"/>
          </a:pPr>
          <a:r>
            <a:rPr lang="en-US"/>
            <a:t>Jones</a:t>
          </a:r>
        </a:p>
      </dgm:t>
    </dgm:pt>
    <dgm:pt modelId="{11319BF6-34D8-4E56-B812-7016D1C43D62}" type="parTrans" cxnId="{0F1D4B4D-AA74-4E8E-AB05-B4ACE979A170}">
      <dgm:prSet/>
      <dgm:spPr/>
      <dgm:t>
        <a:bodyPr/>
        <a:lstStyle/>
        <a:p>
          <a:endParaRPr lang="en-US"/>
        </a:p>
      </dgm:t>
    </dgm:pt>
    <dgm:pt modelId="{9FB5FA8D-70D4-436D-AC0D-F546981603D6}" type="sibTrans" cxnId="{0F1D4B4D-AA74-4E8E-AB05-B4ACE979A170}">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AA63BE0C-B8F0-413C-BECA-9029E65399E2}" type="presOf" srcId="{F9AC4460-B767-41DE-9557-BD6D538964CA}" destId="{86CB4FEA-EED2-483D-AC8E-9EB431AA4629}" srcOrd="0" destOrd="5" presId="urn:microsoft.com/office/officeart/2005/8/layout/hList1"/>
    <dgm:cxn modelId="{D8EDE10C-8F44-46FE-896C-D577BAC64130}" srcId="{315DDA68-C0AE-4036-B77D-13E08A5667B5}" destId="{6D0A4591-224D-4725-ABD2-C47F838A3DDE}" srcOrd="6" destOrd="0" parTransId="{965D9D43-20E5-47B8-A4BE-34A83348944D}" sibTransId="{60F78148-2D27-4A75-999C-3B586458BE61}"/>
    <dgm:cxn modelId="{5B49630F-A8E2-451F-B44F-C06C29453287}" srcId="{0E9FDD58-85F1-4484-AB49-D350247CF06C}" destId="{40688398-A399-4C4D-BAE4-A60B4845D465}" srcOrd="2" destOrd="0" parTransId="{0787E10B-4155-4A04-A5F3-4112DDCC9D49}" sibTransId="{1B1DE370-02D6-4170-A7EF-83C403861B4D}"/>
    <dgm:cxn modelId="{A5C88611-0696-4E26-8E4B-B516201EC15E}" type="presOf" srcId="{3F4847CC-2C39-4BD3-AF91-106702DF5EFD}" destId="{86CB4FEA-EED2-483D-AC8E-9EB431AA4629}" srcOrd="0" destOrd="8" presId="urn:microsoft.com/office/officeart/2005/8/layout/hList1"/>
    <dgm:cxn modelId="{14A24C18-B34D-4104-B047-0378DF83215E}" srcId="{B13A7449-8EA6-4B89-92CE-6F9F5097065A}" destId="{3338A54B-231D-462F-A30E-C58934699D8B}" srcOrd="7" destOrd="0" parTransId="{434DC4D2-C9F6-4337-A21B-EC6B60B4E1F4}" sibTransId="{6824DFC4-A506-4BD5-A493-DDA7C8C5E60D}"/>
    <dgm:cxn modelId="{4EBE0419-7556-468F-ACD0-74DB98467172}" type="presOf" srcId="{E6072B9B-3321-4CD7-B78E-58BC277449B9}" destId="{86CB4FEA-EED2-483D-AC8E-9EB431AA4629}" srcOrd="0" destOrd="1" presId="urn:microsoft.com/office/officeart/2005/8/layout/hList1"/>
    <dgm:cxn modelId="{361B2A1A-7F69-4281-A1DD-84C7E559EDBA}" srcId="{9C2C6E1C-CC7F-47FA-AA57-F25EA25EBB97}" destId="{7058E65D-B87B-406A-9E53-DED8C56C6077}" srcOrd="1" destOrd="0" parTransId="{95F16833-01F8-44F7-BC63-5D2B4EF3CC85}" sibTransId="{E84608D8-9812-4440-B381-633015CC8144}"/>
    <dgm:cxn modelId="{278E6B20-E7FB-46AB-A9FE-A674CD58E8D8}" type="presOf" srcId="{3338A54B-231D-462F-A30E-C58934699D8B}" destId="{75C166D9-2749-40E6-9542-5D61887CB647}" srcOrd="0" destOrd="8"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13D91C2D-72F7-4A8B-8DCE-902DEEE5D1B6}" type="presOf" srcId="{40E13583-4FEB-4958-BF21-88ECE2515A81}" destId="{BA67542A-D845-44C0-9D74-060BB3B0C872}" srcOrd="0" destOrd="5" presId="urn:microsoft.com/office/officeart/2005/8/layout/hList1"/>
    <dgm:cxn modelId="{2760D62E-B2B8-44AD-AB57-99E53B6C7116}" srcId="{B13A7449-8EA6-4B89-92CE-6F9F5097065A}" destId="{6A695955-DD0A-4E06-8C1C-5BE9C3E745CD}" srcOrd="6" destOrd="0" parTransId="{24C8CFA5-902D-4637-AAD4-F476636F9CD9}" sibTransId="{172F20D2-DCAD-4147-A372-241C8A325EDB}"/>
    <dgm:cxn modelId="{EA493130-C904-4542-B1D3-935C271CD277}" srcId="{9C2C6E1C-CC7F-47FA-AA57-F25EA25EBB97}" destId="{9BE506FE-6A8C-43E9-9E02-89505D25CE2B}" srcOrd="5" destOrd="0" parTransId="{4EB21E8F-804E-4263-B7D2-057C026849C7}" sibTransId="{84B14E86-95A7-4FDE-8111-13A604A74B14}"/>
    <dgm:cxn modelId="{1D45BE30-B5EA-430C-A25C-0882BB1DE46C}" type="presOf" srcId="{363D2A78-27C6-44FA-8029-CBE6392AB833}" destId="{BA67542A-D845-44C0-9D74-060BB3B0C872}" srcOrd="0" destOrd="3" presId="urn:microsoft.com/office/officeart/2005/8/layout/hList1"/>
    <dgm:cxn modelId="{8E39FA36-0714-4534-916E-A5B691499983}" type="presOf" srcId="{48F8ED43-08E5-426D-AB09-2442E3DBC33E}" destId="{86CB4FEA-EED2-483D-AC8E-9EB431AA4629}" srcOrd="0" destOrd="6" presId="urn:microsoft.com/office/officeart/2005/8/layout/hList1"/>
    <dgm:cxn modelId="{80153B3C-9917-426C-9A7C-562DD1582377}" type="presOf" srcId="{35BEA69C-DE33-40FF-9069-AEF7B576ABF8}" destId="{86CB4FEA-EED2-483D-AC8E-9EB431AA4629}" srcOrd="0" destOrd="2" presId="urn:microsoft.com/office/officeart/2005/8/layout/hList1"/>
    <dgm:cxn modelId="{D21F643D-6C77-4035-887C-9C1FB8936E47}" srcId="{315DDA68-C0AE-4036-B77D-13E08A5667B5}" destId="{0DCABC11-931E-4400-B39E-01115DD8941B}" srcOrd="2" destOrd="0" parTransId="{1510FF71-C402-48F9-AC47-33C634C17D7E}" sibTransId="{4843DBAE-2ADB-4360-A9D3-7E9BB1AB5332}"/>
    <dgm:cxn modelId="{61BEAD5C-470D-417C-89B3-C4CE2E7BF533}" type="presOf" srcId="{54CA1B12-5871-483B-80D6-AD8795E20F7A}" destId="{BA67542A-D845-44C0-9D74-060BB3B0C872}" srcOrd="0" destOrd="10"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79106164-D11D-4A4E-A870-88D250FAD9F3}" srcId="{315DDA68-C0AE-4036-B77D-13E08A5667B5}" destId="{F9AC4460-B767-41DE-9557-BD6D538964CA}" srcOrd="4" destOrd="0" parTransId="{7E6581F9-0CB8-48CD-9DBD-0DAF57E1C9D3}" sibTransId="{CD4E65E5-F0C5-41DE-9D36-976FE7A42DBF}"/>
    <dgm:cxn modelId="{1854E865-49B3-4F31-B8E0-ED8EAFA11D03}" srcId="{B13A7449-8EA6-4B89-92CE-6F9F5097065A}" destId="{90CE5BD2-1FEE-42F6-8AEE-B6B8FC244135}" srcOrd="4" destOrd="0" parTransId="{DBD6C525-DBDC-4E68-8AA2-3E0D31BE24B1}" sibTransId="{BD4AA67F-59DC-4850-9A18-F48FFCA806FD}"/>
    <dgm:cxn modelId="{3B3B2F46-E405-4EAC-90D2-8C6076460330}" type="presOf" srcId="{D436E437-7355-4EEA-B367-E4905EBB9D0D}" destId="{BA67542A-D845-44C0-9D74-060BB3B0C872}" srcOrd="0" destOrd="8" presId="urn:microsoft.com/office/officeart/2005/8/layout/hList1"/>
    <dgm:cxn modelId="{A9DA3948-54EA-4B52-8D3C-615FC46750AD}" type="presOf" srcId="{93949A7F-5C86-4F57-907F-930BF0E3589D}" destId="{75C166D9-2749-40E6-9542-5D61887CB647}" srcOrd="0" destOrd="6" presId="urn:microsoft.com/office/officeart/2005/8/layout/hList1"/>
    <dgm:cxn modelId="{52182A49-64B3-4BEE-A740-BC1704D75C7D}" srcId="{315DDA68-C0AE-4036-B77D-13E08A5667B5}" destId="{0441D665-3072-462E-B9BA-DC0EED84CD66}" srcOrd="3" destOrd="0" parTransId="{437A61FD-FC16-4AC1-9A80-458777C2E6BD}" sibTransId="{240B5147-58D5-4749-8339-18DB13EA5AFA}"/>
    <dgm:cxn modelId="{23700D6A-7D01-46DB-A0F9-55A4909D3FB7}" srcId="{D4285D05-0D70-45FE-A013-D84AC19C6141}" destId="{B13A7449-8EA6-4B89-92CE-6F9F5097065A}" srcOrd="0" destOrd="0" parTransId="{9B6B7F15-FE58-40F2-9488-30FD8BDBB9DB}" sibTransId="{C0C6E597-1EC8-40B4-92AB-1A90B0ADCC4C}"/>
    <dgm:cxn modelId="{F675216A-9270-49F4-8E7C-B17830170874}" srcId="{315DDA68-C0AE-4036-B77D-13E08A5667B5}" destId="{48F8ED43-08E5-426D-AB09-2442E3DBC33E}" srcOrd="5" destOrd="0" parTransId="{5E1769DB-D9D2-41A3-8EA0-6FF40B41F2F3}" sibTransId="{0538E4F0-CE18-418B-AA79-D8B30E0F0AC6}"/>
    <dgm:cxn modelId="{F001AE4C-168E-4E14-A83F-7B367ABF486E}" srcId="{315DDA68-C0AE-4036-B77D-13E08A5667B5}" destId="{3F4847CC-2C39-4BD3-AF91-106702DF5EFD}" srcOrd="7" destOrd="0" parTransId="{AA6DC01E-4207-4364-8A0D-D5DB9370C011}" sibTransId="{BF826BE0-50D4-4D18-9B30-A75F43C876AC}"/>
    <dgm:cxn modelId="{0F1D4B4D-AA74-4E8E-AB05-B4ACE979A170}" srcId="{9C2C6E1C-CC7F-47FA-AA57-F25EA25EBB97}" destId="{C6171DF6-07AF-41D9-AC8C-98B743FDA40D}" srcOrd="8" destOrd="0" parTransId="{11319BF6-34D8-4E56-B812-7016D1C43D62}" sibTransId="{9FB5FA8D-70D4-436D-AC0D-F546981603D6}"/>
    <dgm:cxn modelId="{359E276F-428C-4A52-A5E1-129E5D83F721}" type="presOf" srcId="{D4285D05-0D70-45FE-A013-D84AC19C6141}" destId="{0F5948BF-61BF-49F2-A9BE-C2F02F5F4365}" srcOrd="0" destOrd="0" presId="urn:microsoft.com/office/officeart/2005/8/layout/hList1"/>
    <dgm:cxn modelId="{64192C72-0BFB-4AE0-9257-4856D2BF3A92}" type="presOf" srcId="{9BE506FE-6A8C-43E9-9E02-89505D25CE2B}" destId="{BA67542A-D845-44C0-9D74-060BB3B0C872}" srcOrd="0" destOrd="6" presId="urn:microsoft.com/office/officeart/2005/8/layout/hList1"/>
    <dgm:cxn modelId="{51ABEA77-2859-4A12-A2BA-32570F3D1A07}" srcId="{9C2C6E1C-CC7F-47FA-AA57-F25EA25EBB97}" destId="{727470B3-76F0-4F31-A622-B4D8CE3F6751}" srcOrd="6" destOrd="0" parTransId="{4703ED90-34C5-47AE-8E98-AAAB42FFE37A}" sibTransId="{5612CD12-C719-476F-B6F8-959047AE5DFB}"/>
    <dgm:cxn modelId="{48D15A58-8E19-4F4A-84BE-F2C97101D9F5}" srcId="{9C2C6E1C-CC7F-47FA-AA57-F25EA25EBB97}" destId="{D436E437-7355-4EEA-B367-E4905EBB9D0D}" srcOrd="7" destOrd="0" parTransId="{F486D3A3-DFC7-4422-A00F-B11BD2720D8F}" sibTransId="{66B46EE5-442A-4E7F-9583-6DA643725ABB}"/>
    <dgm:cxn modelId="{6E079D78-61A7-46F3-9C5B-2281B1810D70}" type="presOf" srcId="{AD2B338B-A70D-4E86-8DAB-0B9BB8F33046}"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5ADADE86-E0FC-4845-8304-B8D436852522}" type="presOf" srcId="{E5BCCAA4-844C-4E77-8F33-61EB71614AED}" destId="{75C166D9-2749-40E6-9542-5D61887CB647}" srcOrd="0" destOrd="3" presId="urn:microsoft.com/office/officeart/2005/8/layout/hList1"/>
    <dgm:cxn modelId="{C1A2D488-BA6C-45C0-9EBE-FF416A4E513B}" type="presOf" srcId="{39BAB830-DE63-41C2-924B-368714888A9F}" destId="{BA67542A-D845-44C0-9D74-060BB3B0C872}" srcOrd="0" destOrd="4"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2385398F-8279-40F2-A04A-0060B2A40A8B}" srcId="{B13A7449-8EA6-4B89-92CE-6F9F5097065A}" destId="{07B32DFE-72F2-469F-85BA-DB27538281C2}" srcOrd="1" destOrd="0" parTransId="{113C29CE-95C6-42B4-8D2A-120CC1C7875E}" sibTransId="{3AA5C7E4-2CA8-402E-B688-30FC99844999}"/>
    <dgm:cxn modelId="{7C8A5F97-A326-4576-9368-7A997A26C656}" srcId="{B13A7449-8EA6-4B89-92CE-6F9F5097065A}" destId="{E5BCCAA4-844C-4E77-8F33-61EB71614AED}" srcOrd="2" destOrd="0" parTransId="{A938AC1F-2F2C-44A3-9B45-37AD4E6F5389}" sibTransId="{2EF9391D-0B9A-4889-9135-2D7717FE0A0C}"/>
    <dgm:cxn modelId="{50575097-CF2A-4A65-AFE1-A2731CF82899}" srcId="{9C2C6E1C-CC7F-47FA-AA57-F25EA25EBB97}" destId="{54CA1B12-5871-483B-80D6-AD8795E20F7A}" srcOrd="9" destOrd="0" parTransId="{A70CF87B-C25F-4DD3-B627-5CE843FA0799}" sibTransId="{001D1A3D-D6A9-42E2-ADD7-0C2B59B05ECB}"/>
    <dgm:cxn modelId="{2EBFB599-D2F9-4F10-A975-A096E3FD0618}" type="presOf" srcId="{C6171DF6-07AF-41D9-AC8C-98B743FDA40D}" destId="{BA67542A-D845-44C0-9D74-060BB3B0C872}" srcOrd="0" destOrd="9" presId="urn:microsoft.com/office/officeart/2005/8/layout/hList1"/>
    <dgm:cxn modelId="{1CE2429F-7181-495F-81B7-6F220AD6E0CF}" srcId="{9C2C6E1C-CC7F-47FA-AA57-F25EA25EBB97}" destId="{39BAB830-DE63-41C2-924B-368714888A9F}" srcOrd="3" destOrd="0" parTransId="{1FEAB850-5E10-47DD-8F22-8C754969EF2C}" sibTransId="{1BD2A825-10F2-4971-A076-640C00270466}"/>
    <dgm:cxn modelId="{6E1907A0-6CE1-43BE-963A-A45C447F58CE}" type="presOf" srcId="{7058E65D-B87B-406A-9E53-DED8C56C6077}" destId="{BA67542A-D845-44C0-9D74-060BB3B0C872}" srcOrd="0" destOrd="2" presId="urn:microsoft.com/office/officeart/2005/8/layout/hList1"/>
    <dgm:cxn modelId="{3B007CA4-5212-4577-96A7-87FEF96F6F35}" srcId="{9C2C6E1C-CC7F-47FA-AA57-F25EA25EBB97}" destId="{363D2A78-27C6-44FA-8029-CBE6392AB833}" srcOrd="2" destOrd="0" parTransId="{C93B67B3-292B-45EB-8A78-98C410E9724B}" sibTransId="{322AC4B7-0975-4173-BC1D-EED12297E1D1}"/>
    <dgm:cxn modelId="{7A9715A9-9BD0-4145-A46C-F5B0FC37CEB6}" type="presOf" srcId="{6A695955-DD0A-4E06-8C1C-5BE9C3E745CD}" destId="{75C166D9-2749-40E6-9542-5D61887CB647}" srcOrd="0" destOrd="7" presId="urn:microsoft.com/office/officeart/2005/8/layout/hList1"/>
    <dgm:cxn modelId="{6BA87AA9-2CBC-4083-9E03-42688445BF26}" type="presOf" srcId="{6D0A4591-224D-4725-ABD2-C47F838A3DDE}" destId="{86CB4FEA-EED2-483D-AC8E-9EB431AA4629}" srcOrd="0" destOrd="7" presId="urn:microsoft.com/office/officeart/2005/8/layout/hList1"/>
    <dgm:cxn modelId="{85FCA4B2-DEA8-4336-B10F-D2F6ED0F94DF}" srcId="{9C2C6E1C-CC7F-47FA-AA57-F25EA25EBB97}" destId="{40E13583-4FEB-4958-BF21-88ECE2515A81}" srcOrd="4" destOrd="0" parTransId="{3695278E-4C06-4C75-8938-A7ADD5837643}" sibTransId="{E04BAFCB-DEC8-4EDB-9B06-66B3F695E94D}"/>
    <dgm:cxn modelId="{DEE6DDB2-8210-492D-8735-EA755C01FDE7}" type="presOf" srcId="{A294BAAB-0729-407F-BE11-C929F18BDDAC}" destId="{75C166D9-2749-40E6-9542-5D61887CB647}" srcOrd="0" destOrd="1" presId="urn:microsoft.com/office/officeart/2005/8/layout/hList1"/>
    <dgm:cxn modelId="{68A721B9-BA66-4A9F-ACDD-A4D47D9FBAC7}" srcId="{B13A7449-8EA6-4B89-92CE-6F9F5097065A}" destId="{AD2B338B-A70D-4E86-8DAB-0B9BB8F33046}" srcOrd="8" destOrd="0" parTransId="{0EF15F8B-F6C8-4912-9177-151979258360}" sibTransId="{A2AD0086-4FC8-46E3-9FB3-3E681899D795}"/>
    <dgm:cxn modelId="{70A49BBA-7C48-43AD-AB03-234426668145}" type="presOf" srcId="{F7E99AF5-C942-4AE3-9F2B-2F3DC9A94C37}" destId="{75C166D9-2749-40E6-9542-5D61887CB647}" srcOrd="0" destOrd="4" presId="urn:microsoft.com/office/officeart/2005/8/layout/hList1"/>
    <dgm:cxn modelId="{92737CC4-56E3-4464-BCBA-3DAB90205700}" srcId="{315DDA68-C0AE-4036-B77D-13E08A5667B5}" destId="{35BEA69C-DE33-40FF-9069-AEF7B576ABF8}" srcOrd="1" destOrd="0" parTransId="{CD4573B4-9B06-4F46-BDAF-FE8311EEEED8}" sibTransId="{0D4281B2-FA9C-4C0C-8026-7BB5C6840550}"/>
    <dgm:cxn modelId="{B76BB9C4-9A0E-47D3-AD9F-FA6B5575FAD3}" srcId="{B13A7449-8EA6-4B89-92CE-6F9F5097065A}" destId="{93949A7F-5C86-4F57-907F-930BF0E3589D}" srcOrd="5" destOrd="0" parTransId="{EB24E348-E684-4444-9F0F-F41B75698D50}" sibTransId="{CF711850-3B25-40D4-813E-0AC671C8C28F}"/>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065014CF-F8C3-450F-B7C1-3DA228ED635A}" type="presOf" srcId="{0441D665-3072-462E-B9BA-DC0EED84CD66}" destId="{86CB4FEA-EED2-483D-AC8E-9EB431AA4629}" srcOrd="0" destOrd="4" presId="urn:microsoft.com/office/officeart/2005/8/layout/hList1"/>
    <dgm:cxn modelId="{285D3DD4-B95D-4365-A7A6-39AC33D8948C}" type="presOf" srcId="{0DCABC11-931E-4400-B39E-01115DD8941B}" destId="{86CB4FEA-EED2-483D-AC8E-9EB431AA4629}" srcOrd="0" destOrd="3" presId="urn:microsoft.com/office/officeart/2005/8/layout/hList1"/>
    <dgm:cxn modelId="{3DB840EC-27DB-46F1-8AB2-EC2E76EFDBD0}" type="presOf" srcId="{9C2C6E1C-CC7F-47FA-AA57-F25EA25EBB97}" destId="{BA67542A-D845-44C0-9D74-060BB3B0C872}" srcOrd="0" destOrd="0" presId="urn:microsoft.com/office/officeart/2005/8/layout/hList1"/>
    <dgm:cxn modelId="{B28B6AEC-B97C-409E-B25D-5EB2946F7B35}" srcId="{B13A7449-8EA6-4B89-92CE-6F9F5097065A}" destId="{F7E99AF5-C942-4AE3-9F2B-2F3DC9A94C37}" srcOrd="3" destOrd="0" parTransId="{85110A1B-F0A7-4C1D-92B6-63F133EC7E83}" sibTransId="{B4676603-D99E-40E0-B34B-B0538F6137FE}"/>
    <dgm:cxn modelId="{5D2957EC-2F78-465E-B4A8-3FD22555AA73}" type="presOf" srcId="{727470B3-76F0-4F31-A622-B4D8CE3F6751}" destId="{BA67542A-D845-44C0-9D74-060BB3B0C872}" srcOrd="0" destOrd="7" presId="urn:microsoft.com/office/officeart/2005/8/layout/hList1"/>
    <dgm:cxn modelId="{8E937CEC-5860-4049-93CB-4A37C0B8885B}" type="presOf" srcId="{07B32DFE-72F2-469F-85BA-DB27538281C2}" destId="{75C166D9-2749-40E6-9542-5D61887CB647}" srcOrd="0" destOrd="2" presId="urn:microsoft.com/office/officeart/2005/8/layout/hList1"/>
    <dgm:cxn modelId="{99D704F1-49F4-4013-8C61-2AAD28BBC500}" type="presOf" srcId="{40688398-A399-4C4D-BAE4-A60B4845D465}" destId="{27EB3DE9-DF8A-4A76-A066-D427645FA91D}" srcOrd="0" destOrd="0" presId="urn:microsoft.com/office/officeart/2005/8/layout/hList1"/>
    <dgm:cxn modelId="{99DB78F2-FEA5-4571-8554-18657806D1ED}" type="presOf" srcId="{90CE5BD2-1FEE-42F6-8AEE-B6B8FC244135}" destId="{75C166D9-2749-40E6-9542-5D61887CB647}" srcOrd="0" destOrd="5"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14A2FAA-8AE7-48D3-ABDA-3A45A5429016}" type="doc">
      <dgm:prSet loTypeId="urn:microsoft.com/office/officeart/2005/8/layout/hierarchy4" loCatId="hierarchy" qsTypeId="urn:microsoft.com/office/officeart/2005/8/quickstyle/3d3" qsCatId="3D" csTypeId="urn:microsoft.com/office/officeart/2005/8/colors/accent5_2" csCatId="accent5" phldr="1"/>
      <dgm:spPr/>
      <dgm:t>
        <a:bodyPr/>
        <a:lstStyle/>
        <a:p>
          <a:endParaRPr lang="en-US"/>
        </a:p>
      </dgm:t>
    </dgm:pt>
    <dgm:pt modelId="{EA46180F-C596-4AA1-A1C5-9F2A96405F61}">
      <dgm:prSet custT="1"/>
      <dgm:spPr>
        <a:solidFill>
          <a:schemeClr val="accent5">
            <a:lumMod val="75000"/>
          </a:schemeClr>
        </a:solidFill>
      </dgm:spPr>
      <dgm:t>
        <a:bodyPr/>
        <a:lstStyle/>
        <a:p>
          <a:r>
            <a:rPr lang="en-US" sz="2800" b="1"/>
            <a:t>Notifying DOM of Change of Ownership within 35 days of change</a:t>
          </a:r>
        </a:p>
      </dgm:t>
    </dgm:pt>
    <dgm:pt modelId="{948EB395-845B-4453-A2F5-EAE749D89ED5}" type="parTrans" cxnId="{CA6AECEF-EE03-4929-869A-BBBC02071A9D}">
      <dgm:prSet/>
      <dgm:spPr/>
      <dgm:t>
        <a:bodyPr/>
        <a:lstStyle/>
        <a:p>
          <a:endParaRPr lang="en-US"/>
        </a:p>
      </dgm:t>
    </dgm:pt>
    <dgm:pt modelId="{4242A16C-5895-4A63-AAD9-B98E9537ED88}" type="sibTrans" cxnId="{CA6AECEF-EE03-4929-869A-BBBC02071A9D}">
      <dgm:prSet/>
      <dgm:spPr/>
      <dgm:t>
        <a:bodyPr/>
        <a:lstStyle/>
        <a:p>
          <a:endParaRPr lang="en-US"/>
        </a:p>
      </dgm:t>
    </dgm:pt>
    <dgm:pt modelId="{64A11F23-9DB2-4F39-B35E-93B1080011EE}">
      <dgm:prSet custT="1"/>
      <dgm:spPr>
        <a:solidFill>
          <a:schemeClr val="accent5">
            <a:lumMod val="75000"/>
          </a:schemeClr>
        </a:solidFill>
      </dgm:spPr>
      <dgm:t>
        <a:bodyPr/>
        <a:lstStyle/>
        <a:p>
          <a:r>
            <a:rPr lang="en-US" sz="2800" b="1"/>
            <a:t>Completing a CHOW packet with LTSS</a:t>
          </a:r>
        </a:p>
      </dgm:t>
    </dgm:pt>
    <dgm:pt modelId="{EDA28060-1E53-4ADE-BEAE-AF7A50316EC1}" type="parTrans" cxnId="{C28E0ECC-0A98-4257-84E8-D5986B6A54A3}">
      <dgm:prSet/>
      <dgm:spPr/>
      <dgm:t>
        <a:bodyPr/>
        <a:lstStyle/>
        <a:p>
          <a:endParaRPr lang="en-US"/>
        </a:p>
      </dgm:t>
    </dgm:pt>
    <dgm:pt modelId="{8A40F930-BEE1-4ED5-A9AC-C27A17F9BF5D}" type="sibTrans" cxnId="{C28E0ECC-0A98-4257-84E8-D5986B6A54A3}">
      <dgm:prSet/>
      <dgm:spPr/>
      <dgm:t>
        <a:bodyPr/>
        <a:lstStyle/>
        <a:p>
          <a:endParaRPr lang="en-US"/>
        </a:p>
      </dgm:t>
    </dgm:pt>
    <dgm:pt modelId="{DCEFF095-CA85-4AD0-A755-EFF65CA7916E}">
      <dgm:prSet custT="1"/>
      <dgm:spPr>
        <a:solidFill>
          <a:schemeClr val="accent5">
            <a:lumMod val="75000"/>
          </a:schemeClr>
        </a:solidFill>
      </dgm:spPr>
      <dgm:t>
        <a:bodyPr/>
        <a:lstStyle/>
        <a:p>
          <a:r>
            <a:rPr lang="en-US" sz="2800" b="1"/>
            <a:t>New owner must maintain beneficiary file records for a minimum of five (5) years</a:t>
          </a:r>
        </a:p>
      </dgm:t>
    </dgm:pt>
    <dgm:pt modelId="{395787DC-BAD9-4134-8F0D-2C9A9A4E6C19}" type="parTrans" cxnId="{9074A2A3-9D64-453C-831F-80E9826D3128}">
      <dgm:prSet/>
      <dgm:spPr/>
      <dgm:t>
        <a:bodyPr/>
        <a:lstStyle/>
        <a:p>
          <a:endParaRPr lang="en-US"/>
        </a:p>
      </dgm:t>
    </dgm:pt>
    <dgm:pt modelId="{FD63DF86-8C07-4A4E-8BE8-BE2C987C7CE4}" type="sibTrans" cxnId="{9074A2A3-9D64-453C-831F-80E9826D3128}">
      <dgm:prSet/>
      <dgm:spPr/>
      <dgm:t>
        <a:bodyPr/>
        <a:lstStyle/>
        <a:p>
          <a:endParaRPr lang="en-US"/>
        </a:p>
      </dgm:t>
    </dgm:pt>
    <dgm:pt modelId="{5B06915C-37E7-4C1A-944E-3F2CDA0AD2E3}" type="pres">
      <dgm:prSet presAssocID="{314A2FAA-8AE7-48D3-ABDA-3A45A5429016}" presName="Name0" presStyleCnt="0">
        <dgm:presLayoutVars>
          <dgm:chPref val="1"/>
          <dgm:dir/>
          <dgm:animOne val="branch"/>
          <dgm:animLvl val="lvl"/>
          <dgm:resizeHandles/>
        </dgm:presLayoutVars>
      </dgm:prSet>
      <dgm:spPr/>
    </dgm:pt>
    <dgm:pt modelId="{7377A9A2-FA88-49BC-8CF7-3A13DE0A0FBE}" type="pres">
      <dgm:prSet presAssocID="{EA46180F-C596-4AA1-A1C5-9F2A96405F61}" presName="vertOne" presStyleCnt="0"/>
      <dgm:spPr/>
    </dgm:pt>
    <dgm:pt modelId="{0C66F764-CEFB-46A5-B6A0-345CC0CA0B99}" type="pres">
      <dgm:prSet presAssocID="{EA46180F-C596-4AA1-A1C5-9F2A96405F61}" presName="txOne" presStyleLbl="node0" presStyleIdx="0" presStyleCnt="3" custScaleX="54752">
        <dgm:presLayoutVars>
          <dgm:chPref val="3"/>
        </dgm:presLayoutVars>
      </dgm:prSet>
      <dgm:spPr/>
    </dgm:pt>
    <dgm:pt modelId="{B03F1001-1077-4810-A26B-BA4BB42616C3}" type="pres">
      <dgm:prSet presAssocID="{EA46180F-C596-4AA1-A1C5-9F2A96405F61}" presName="horzOne" presStyleCnt="0"/>
      <dgm:spPr/>
    </dgm:pt>
    <dgm:pt modelId="{E8C2EC69-0190-4558-B69E-EBB55CF9AF51}" type="pres">
      <dgm:prSet presAssocID="{4242A16C-5895-4A63-AAD9-B98E9537ED88}" presName="sibSpaceOne" presStyleCnt="0"/>
      <dgm:spPr/>
    </dgm:pt>
    <dgm:pt modelId="{636CD2E0-8CA8-49B9-B130-19324441075E}" type="pres">
      <dgm:prSet presAssocID="{64A11F23-9DB2-4F39-B35E-93B1080011EE}" presName="vertOne" presStyleCnt="0"/>
      <dgm:spPr/>
    </dgm:pt>
    <dgm:pt modelId="{CAF1E434-EC3A-41B2-910E-1A732952445D}" type="pres">
      <dgm:prSet presAssocID="{64A11F23-9DB2-4F39-B35E-93B1080011EE}" presName="txOne" presStyleLbl="node0" presStyleIdx="1" presStyleCnt="3" custScaleX="54460">
        <dgm:presLayoutVars>
          <dgm:chPref val="3"/>
        </dgm:presLayoutVars>
      </dgm:prSet>
      <dgm:spPr/>
    </dgm:pt>
    <dgm:pt modelId="{455ED22C-41FF-418D-A7C5-D24F920926F0}" type="pres">
      <dgm:prSet presAssocID="{64A11F23-9DB2-4F39-B35E-93B1080011EE}" presName="horzOne" presStyleCnt="0"/>
      <dgm:spPr/>
    </dgm:pt>
    <dgm:pt modelId="{0491BB41-CE48-4813-9832-DE1E4419042C}" type="pres">
      <dgm:prSet presAssocID="{8A40F930-BEE1-4ED5-A9AC-C27A17F9BF5D}" presName="sibSpaceOne" presStyleCnt="0"/>
      <dgm:spPr/>
    </dgm:pt>
    <dgm:pt modelId="{33F2330E-B737-4C5F-B3D1-516F4782E961}" type="pres">
      <dgm:prSet presAssocID="{DCEFF095-CA85-4AD0-A755-EFF65CA7916E}" presName="vertOne" presStyleCnt="0"/>
      <dgm:spPr/>
    </dgm:pt>
    <dgm:pt modelId="{3A776D00-FFD0-48B1-84CC-FD30E5A67660}" type="pres">
      <dgm:prSet presAssocID="{DCEFF095-CA85-4AD0-A755-EFF65CA7916E}" presName="txOne" presStyleLbl="node0" presStyleIdx="2" presStyleCnt="3" custScaleX="50813">
        <dgm:presLayoutVars>
          <dgm:chPref val="3"/>
        </dgm:presLayoutVars>
      </dgm:prSet>
      <dgm:spPr/>
    </dgm:pt>
    <dgm:pt modelId="{6F25B0AF-632F-4140-AD09-5B16B1B637E4}" type="pres">
      <dgm:prSet presAssocID="{DCEFF095-CA85-4AD0-A755-EFF65CA7916E}" presName="horzOne" presStyleCnt="0"/>
      <dgm:spPr/>
    </dgm:pt>
  </dgm:ptLst>
  <dgm:cxnLst>
    <dgm:cxn modelId="{35F1BF31-EF2C-4C62-AC89-6BCDC9D1F98F}" type="presOf" srcId="{DCEFF095-CA85-4AD0-A755-EFF65CA7916E}" destId="{3A776D00-FFD0-48B1-84CC-FD30E5A67660}" srcOrd="0" destOrd="0" presId="urn:microsoft.com/office/officeart/2005/8/layout/hierarchy4"/>
    <dgm:cxn modelId="{35A93B62-F1A4-446F-BCC8-17DA96D78F06}" type="presOf" srcId="{64A11F23-9DB2-4F39-B35E-93B1080011EE}" destId="{CAF1E434-EC3A-41B2-910E-1A732952445D}" srcOrd="0" destOrd="0" presId="urn:microsoft.com/office/officeart/2005/8/layout/hierarchy4"/>
    <dgm:cxn modelId="{8EF5DC8B-C05D-4C44-B1E6-7A0AF64675E5}" type="presOf" srcId="{EA46180F-C596-4AA1-A1C5-9F2A96405F61}" destId="{0C66F764-CEFB-46A5-B6A0-345CC0CA0B99}" srcOrd="0" destOrd="0" presId="urn:microsoft.com/office/officeart/2005/8/layout/hierarchy4"/>
    <dgm:cxn modelId="{9074A2A3-9D64-453C-831F-80E9826D3128}" srcId="{314A2FAA-8AE7-48D3-ABDA-3A45A5429016}" destId="{DCEFF095-CA85-4AD0-A755-EFF65CA7916E}" srcOrd="2" destOrd="0" parTransId="{395787DC-BAD9-4134-8F0D-2C9A9A4E6C19}" sibTransId="{FD63DF86-8C07-4A4E-8BE8-BE2C987C7CE4}"/>
    <dgm:cxn modelId="{C28E0ECC-0A98-4257-84E8-D5986B6A54A3}" srcId="{314A2FAA-8AE7-48D3-ABDA-3A45A5429016}" destId="{64A11F23-9DB2-4F39-B35E-93B1080011EE}" srcOrd="1" destOrd="0" parTransId="{EDA28060-1E53-4ADE-BEAE-AF7A50316EC1}" sibTransId="{8A40F930-BEE1-4ED5-A9AC-C27A17F9BF5D}"/>
    <dgm:cxn modelId="{C0B403D1-2D3D-456D-8254-2352BE976768}" type="presOf" srcId="{314A2FAA-8AE7-48D3-ABDA-3A45A5429016}" destId="{5B06915C-37E7-4C1A-944E-3F2CDA0AD2E3}" srcOrd="0" destOrd="0" presId="urn:microsoft.com/office/officeart/2005/8/layout/hierarchy4"/>
    <dgm:cxn modelId="{CA6AECEF-EE03-4929-869A-BBBC02071A9D}" srcId="{314A2FAA-8AE7-48D3-ABDA-3A45A5429016}" destId="{EA46180F-C596-4AA1-A1C5-9F2A96405F61}" srcOrd="0" destOrd="0" parTransId="{948EB395-845B-4453-A2F5-EAE749D89ED5}" sibTransId="{4242A16C-5895-4A63-AAD9-B98E9537ED88}"/>
    <dgm:cxn modelId="{05D0CB8D-F72C-498C-9AA0-CB9C82B104D6}" type="presParOf" srcId="{5B06915C-37E7-4C1A-944E-3F2CDA0AD2E3}" destId="{7377A9A2-FA88-49BC-8CF7-3A13DE0A0FBE}" srcOrd="0" destOrd="0" presId="urn:microsoft.com/office/officeart/2005/8/layout/hierarchy4"/>
    <dgm:cxn modelId="{D49976DF-1A57-4743-BBBB-BC25D1C07725}" type="presParOf" srcId="{7377A9A2-FA88-49BC-8CF7-3A13DE0A0FBE}" destId="{0C66F764-CEFB-46A5-B6A0-345CC0CA0B99}" srcOrd="0" destOrd="0" presId="urn:microsoft.com/office/officeart/2005/8/layout/hierarchy4"/>
    <dgm:cxn modelId="{8BA1FE41-1A90-4507-AD0F-90464C265F4A}" type="presParOf" srcId="{7377A9A2-FA88-49BC-8CF7-3A13DE0A0FBE}" destId="{B03F1001-1077-4810-A26B-BA4BB42616C3}" srcOrd="1" destOrd="0" presId="urn:microsoft.com/office/officeart/2005/8/layout/hierarchy4"/>
    <dgm:cxn modelId="{9EC74261-737E-4F65-9F6F-336D70EFA2A6}" type="presParOf" srcId="{5B06915C-37E7-4C1A-944E-3F2CDA0AD2E3}" destId="{E8C2EC69-0190-4558-B69E-EBB55CF9AF51}" srcOrd="1" destOrd="0" presId="urn:microsoft.com/office/officeart/2005/8/layout/hierarchy4"/>
    <dgm:cxn modelId="{571D7B4F-5875-4E12-B6E9-FB2E7AC9B79D}" type="presParOf" srcId="{5B06915C-37E7-4C1A-944E-3F2CDA0AD2E3}" destId="{636CD2E0-8CA8-49B9-B130-19324441075E}" srcOrd="2" destOrd="0" presId="urn:microsoft.com/office/officeart/2005/8/layout/hierarchy4"/>
    <dgm:cxn modelId="{AFABE796-705A-4E02-9F73-6109EFF260B9}" type="presParOf" srcId="{636CD2E0-8CA8-49B9-B130-19324441075E}" destId="{CAF1E434-EC3A-41B2-910E-1A732952445D}" srcOrd="0" destOrd="0" presId="urn:microsoft.com/office/officeart/2005/8/layout/hierarchy4"/>
    <dgm:cxn modelId="{EBEBD179-962B-4881-B3B5-830989E2FA98}" type="presParOf" srcId="{636CD2E0-8CA8-49B9-B130-19324441075E}" destId="{455ED22C-41FF-418D-A7C5-D24F920926F0}" srcOrd="1" destOrd="0" presId="urn:microsoft.com/office/officeart/2005/8/layout/hierarchy4"/>
    <dgm:cxn modelId="{C50B6290-22BC-40A5-8E8F-1E8DC9670DFD}" type="presParOf" srcId="{5B06915C-37E7-4C1A-944E-3F2CDA0AD2E3}" destId="{0491BB41-CE48-4813-9832-DE1E4419042C}" srcOrd="3" destOrd="0" presId="urn:microsoft.com/office/officeart/2005/8/layout/hierarchy4"/>
    <dgm:cxn modelId="{578420E8-F83D-46B5-8755-CD2EAE3D1CC4}" type="presParOf" srcId="{5B06915C-37E7-4C1A-944E-3F2CDA0AD2E3}" destId="{33F2330E-B737-4C5F-B3D1-516F4782E961}" srcOrd="4" destOrd="0" presId="urn:microsoft.com/office/officeart/2005/8/layout/hierarchy4"/>
    <dgm:cxn modelId="{B32BE243-646C-4F0C-899D-54FBB2B0ADB1}" type="presParOf" srcId="{33F2330E-B737-4C5F-B3D1-516F4782E961}" destId="{3A776D00-FFD0-48B1-84CC-FD30E5A67660}" srcOrd="0" destOrd="0" presId="urn:microsoft.com/office/officeart/2005/8/layout/hierarchy4"/>
    <dgm:cxn modelId="{67D3C24C-E248-47F8-8FA1-51210ED5F48D}" type="presParOf" srcId="{33F2330E-B737-4C5F-B3D1-516F4782E961}" destId="{6F25B0AF-632F-4140-AD09-5B16B1B637E4}" srcOrd="1" destOrd="0" presId="urn:microsoft.com/office/officeart/2005/8/layout/hierarchy4"/>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AAAAC-9E48-4E45-B85E-4A40F5C2483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9F934EF-E146-47BE-A757-978CBF07800B}">
      <dgm:prSet custT="1"/>
      <dgm:spPr>
        <a:solidFill>
          <a:schemeClr val="accent5">
            <a:lumMod val="75000"/>
          </a:schemeClr>
        </a:solidFill>
      </dgm:spPr>
      <dgm:t>
        <a:bodyPr/>
        <a:lstStyle/>
        <a:p>
          <a:r>
            <a:rPr lang="en-US" sz="2300" b="1"/>
            <a:t>Partnership to limited liability company, or single proprietorship to organization</a:t>
          </a:r>
        </a:p>
      </dgm:t>
    </dgm:pt>
    <dgm:pt modelId="{9A25B774-F1A0-44C8-9003-547A68EAE1A6}" type="parTrans" cxnId="{655423F2-853B-44EF-AAF3-15978A67B03B}">
      <dgm:prSet/>
      <dgm:spPr/>
      <dgm:t>
        <a:bodyPr/>
        <a:lstStyle/>
        <a:p>
          <a:endParaRPr lang="en-US"/>
        </a:p>
      </dgm:t>
    </dgm:pt>
    <dgm:pt modelId="{0DB44A88-12F4-489E-AEB8-E72C5D3387CE}" type="sibTrans" cxnId="{655423F2-853B-44EF-AAF3-15978A67B03B}">
      <dgm:prSet/>
      <dgm:spPr>
        <a:ln>
          <a:solidFill>
            <a:schemeClr val="accent5">
              <a:lumMod val="75000"/>
            </a:schemeClr>
          </a:solidFill>
        </a:ln>
      </dgm:spPr>
      <dgm:t>
        <a:bodyPr/>
        <a:lstStyle/>
        <a:p>
          <a:endParaRPr lang="en-US"/>
        </a:p>
      </dgm:t>
    </dgm:pt>
    <dgm:pt modelId="{C8718D03-49F9-42AE-84C0-C43F1CBED0B7}">
      <dgm:prSet custT="1"/>
      <dgm:spPr>
        <a:solidFill>
          <a:schemeClr val="accent5">
            <a:lumMod val="75000"/>
          </a:schemeClr>
        </a:solidFill>
      </dgm:spPr>
      <dgm:t>
        <a:bodyPr/>
        <a:lstStyle/>
        <a:p>
          <a:r>
            <a:rPr lang="en-US" sz="2300" b="1"/>
            <a:t>Mergers, when a new organization is formed, and the merging companies are non-surviving</a:t>
          </a:r>
        </a:p>
      </dgm:t>
    </dgm:pt>
    <dgm:pt modelId="{8EE27C17-76E1-4CA7-9D60-E3567AB7EF44}" type="parTrans" cxnId="{7B82673D-FF83-41C1-B401-EE55B46C6387}">
      <dgm:prSet/>
      <dgm:spPr/>
      <dgm:t>
        <a:bodyPr/>
        <a:lstStyle/>
        <a:p>
          <a:endParaRPr lang="en-US"/>
        </a:p>
      </dgm:t>
    </dgm:pt>
    <dgm:pt modelId="{B1BF22C3-21E6-4B90-978D-C3533C8C7333}" type="sibTrans" cxnId="{7B82673D-FF83-41C1-B401-EE55B46C6387}">
      <dgm:prSet/>
      <dgm:spPr>
        <a:ln>
          <a:solidFill>
            <a:schemeClr val="accent5">
              <a:lumMod val="75000"/>
            </a:schemeClr>
          </a:solidFill>
        </a:ln>
      </dgm:spPr>
      <dgm:t>
        <a:bodyPr/>
        <a:lstStyle/>
        <a:p>
          <a:endParaRPr lang="en-US"/>
        </a:p>
      </dgm:t>
    </dgm:pt>
    <dgm:pt modelId="{ED34523C-1CF9-4984-8C6A-697ABFFB469A}">
      <dgm:prSet custT="1"/>
      <dgm:spPr>
        <a:solidFill>
          <a:schemeClr val="accent5">
            <a:lumMod val="75000"/>
          </a:schemeClr>
        </a:solidFill>
      </dgm:spPr>
      <dgm:t>
        <a:bodyPr/>
        <a:lstStyle/>
        <a:p>
          <a:r>
            <a:rPr lang="en-US" sz="2300" b="1"/>
            <a:t>Consolidation of two or more corporations resulting in a new corporate entity</a:t>
          </a:r>
        </a:p>
      </dgm:t>
    </dgm:pt>
    <dgm:pt modelId="{046C96DF-7C95-4021-B5FA-FD0C1ED742C7}" type="parTrans" cxnId="{E501CC9A-FFCD-4837-9A1B-81B9025CDE3F}">
      <dgm:prSet/>
      <dgm:spPr/>
      <dgm:t>
        <a:bodyPr/>
        <a:lstStyle/>
        <a:p>
          <a:endParaRPr lang="en-US"/>
        </a:p>
      </dgm:t>
    </dgm:pt>
    <dgm:pt modelId="{67DFC47D-24B6-4FBF-AC62-2871F363564C}" type="sibTrans" cxnId="{E501CC9A-FFCD-4837-9A1B-81B9025CDE3F}">
      <dgm:prSet/>
      <dgm:spPr>
        <a:ln>
          <a:solidFill>
            <a:schemeClr val="accent5">
              <a:lumMod val="75000"/>
            </a:schemeClr>
          </a:solidFill>
        </a:ln>
      </dgm:spPr>
      <dgm:t>
        <a:bodyPr/>
        <a:lstStyle/>
        <a:p>
          <a:endParaRPr lang="en-US"/>
        </a:p>
      </dgm:t>
    </dgm:pt>
    <dgm:pt modelId="{097D4B22-CFD0-47AF-94EB-9F0BFF69C725}">
      <dgm:prSet custT="1"/>
      <dgm:spPr>
        <a:solidFill>
          <a:schemeClr val="accent5">
            <a:lumMod val="75000"/>
          </a:schemeClr>
        </a:solidFill>
      </dgm:spPr>
      <dgm:t>
        <a:bodyPr/>
        <a:lstStyle/>
        <a:p>
          <a:r>
            <a:rPr lang="en-US" sz="1800" b="1"/>
            <a:t>Removal, addition, or substitution of one or more individuals as partners (under Mississippi law, these actions result in dissolution of an older partnership and creation of a new one)</a:t>
          </a:r>
        </a:p>
      </dgm:t>
    </dgm:pt>
    <dgm:pt modelId="{CEAB18C2-EF30-4B83-9267-DFDDFFD56648}" type="parTrans" cxnId="{8A4D0326-0D24-4D0C-B098-CC42CD170E7A}">
      <dgm:prSet/>
      <dgm:spPr/>
      <dgm:t>
        <a:bodyPr/>
        <a:lstStyle/>
        <a:p>
          <a:endParaRPr lang="en-US"/>
        </a:p>
      </dgm:t>
    </dgm:pt>
    <dgm:pt modelId="{9F7A4852-CC68-4B2B-8BED-5DECD22E7B75}" type="sibTrans" cxnId="{8A4D0326-0D24-4D0C-B098-CC42CD170E7A}">
      <dgm:prSet/>
      <dgm:spPr>
        <a:ln>
          <a:solidFill>
            <a:schemeClr val="accent5">
              <a:lumMod val="75000"/>
            </a:schemeClr>
          </a:solidFill>
        </a:ln>
      </dgm:spPr>
      <dgm:t>
        <a:bodyPr/>
        <a:lstStyle/>
        <a:p>
          <a:endParaRPr lang="en-US"/>
        </a:p>
      </dgm:t>
    </dgm:pt>
    <dgm:pt modelId="{A92FEA08-9C48-47D9-99FD-56E281557D49}">
      <dgm:prSet/>
      <dgm:spPr>
        <a:solidFill>
          <a:schemeClr val="accent5">
            <a:lumMod val="75000"/>
          </a:schemeClr>
        </a:solidFill>
      </dgm:spPr>
      <dgm:t>
        <a:bodyPr/>
        <a:lstStyle/>
        <a:p>
          <a:r>
            <a:rPr lang="en-US" b="1"/>
            <a:t>Transfers between different levels of government, such as city to county, state to county, etc.</a:t>
          </a:r>
        </a:p>
      </dgm:t>
    </dgm:pt>
    <dgm:pt modelId="{4BD32778-0D4A-4A68-9A38-4C9085BB8047}" type="parTrans" cxnId="{20F39649-4416-4D75-9A09-7E5C58AB0F6E}">
      <dgm:prSet/>
      <dgm:spPr/>
      <dgm:t>
        <a:bodyPr/>
        <a:lstStyle/>
        <a:p>
          <a:endParaRPr lang="en-US"/>
        </a:p>
      </dgm:t>
    </dgm:pt>
    <dgm:pt modelId="{24F95C06-D25E-4913-9C39-A2C17BB0D054}" type="sibTrans" cxnId="{20F39649-4416-4D75-9A09-7E5C58AB0F6E}">
      <dgm:prSet/>
      <dgm:spPr>
        <a:ln>
          <a:solidFill>
            <a:schemeClr val="accent5">
              <a:lumMod val="75000"/>
            </a:schemeClr>
          </a:solidFill>
        </a:ln>
      </dgm:spPr>
      <dgm:t>
        <a:bodyPr/>
        <a:lstStyle/>
        <a:p>
          <a:endParaRPr lang="en-US"/>
        </a:p>
      </dgm:t>
    </dgm:pt>
    <dgm:pt modelId="{6CA8DD37-C03C-41AE-B8E3-46559FC7967B}">
      <dgm:prSet custT="1"/>
      <dgm:spPr>
        <a:solidFill>
          <a:schemeClr val="accent5">
            <a:lumMod val="75000"/>
          </a:schemeClr>
        </a:solidFill>
      </dgm:spPr>
      <dgm:t>
        <a:bodyPr/>
        <a:lstStyle/>
        <a:p>
          <a:r>
            <a:rPr lang="en-US" sz="2300" b="1"/>
            <a:t>Transfer (sale, gift, exchange of stock) that results in a fifty (50) percent or more change.</a:t>
          </a:r>
        </a:p>
      </dgm:t>
    </dgm:pt>
    <dgm:pt modelId="{B8922D01-73DB-40F6-8F0B-B69D5C9FB15D}" type="parTrans" cxnId="{80E8B5AF-0266-4E3D-8AD9-08B4ED0FCA54}">
      <dgm:prSet/>
      <dgm:spPr/>
      <dgm:t>
        <a:bodyPr/>
        <a:lstStyle/>
        <a:p>
          <a:endParaRPr lang="en-US"/>
        </a:p>
      </dgm:t>
    </dgm:pt>
    <dgm:pt modelId="{89BFE428-4823-4514-934F-656ECAF38F6B}" type="sibTrans" cxnId="{80E8B5AF-0266-4E3D-8AD9-08B4ED0FCA54}">
      <dgm:prSet/>
      <dgm:spPr/>
      <dgm:t>
        <a:bodyPr/>
        <a:lstStyle/>
        <a:p>
          <a:endParaRPr lang="en-US"/>
        </a:p>
      </dgm:t>
    </dgm:pt>
    <dgm:pt modelId="{5B777FCD-F745-41F8-910E-A8A6514CA0D1}" type="pres">
      <dgm:prSet presAssocID="{9BAAAAAC-9E48-4E45-B85E-4A40F5C24838}" presName="Name0" presStyleCnt="0">
        <dgm:presLayoutVars>
          <dgm:dir/>
          <dgm:resizeHandles val="exact"/>
        </dgm:presLayoutVars>
      </dgm:prSet>
      <dgm:spPr/>
    </dgm:pt>
    <dgm:pt modelId="{70069EB6-8B21-4E63-9BB2-46574DBD80D2}" type="pres">
      <dgm:prSet presAssocID="{49F934EF-E146-47BE-A757-978CBF07800B}" presName="node" presStyleLbl="node1" presStyleIdx="0" presStyleCnt="6">
        <dgm:presLayoutVars>
          <dgm:bulletEnabled val="1"/>
        </dgm:presLayoutVars>
      </dgm:prSet>
      <dgm:spPr/>
    </dgm:pt>
    <dgm:pt modelId="{EA8E61BA-09D1-4956-B310-CFAAE436E33E}" type="pres">
      <dgm:prSet presAssocID="{0DB44A88-12F4-489E-AEB8-E72C5D3387CE}" presName="sibTrans" presStyleLbl="sibTrans1D1" presStyleIdx="0" presStyleCnt="5"/>
      <dgm:spPr/>
    </dgm:pt>
    <dgm:pt modelId="{6B275C91-FB3A-4723-A4A4-347E7E4CDC29}" type="pres">
      <dgm:prSet presAssocID="{0DB44A88-12F4-489E-AEB8-E72C5D3387CE}" presName="connectorText" presStyleLbl="sibTrans1D1" presStyleIdx="0" presStyleCnt="5"/>
      <dgm:spPr/>
    </dgm:pt>
    <dgm:pt modelId="{5BBF9A63-B318-4521-8AB0-851309E13A49}" type="pres">
      <dgm:prSet presAssocID="{C8718D03-49F9-42AE-84C0-C43F1CBED0B7}" presName="node" presStyleLbl="node1" presStyleIdx="1" presStyleCnt="6">
        <dgm:presLayoutVars>
          <dgm:bulletEnabled val="1"/>
        </dgm:presLayoutVars>
      </dgm:prSet>
      <dgm:spPr/>
    </dgm:pt>
    <dgm:pt modelId="{541E8527-0E2D-489D-B8E4-A347513535A2}" type="pres">
      <dgm:prSet presAssocID="{B1BF22C3-21E6-4B90-978D-C3533C8C7333}" presName="sibTrans" presStyleLbl="sibTrans1D1" presStyleIdx="1" presStyleCnt="5"/>
      <dgm:spPr/>
    </dgm:pt>
    <dgm:pt modelId="{6465AAB4-69EA-4A5A-A1F5-2FCD0B36B625}" type="pres">
      <dgm:prSet presAssocID="{B1BF22C3-21E6-4B90-978D-C3533C8C7333}" presName="connectorText" presStyleLbl="sibTrans1D1" presStyleIdx="1" presStyleCnt="5"/>
      <dgm:spPr/>
    </dgm:pt>
    <dgm:pt modelId="{8E95157B-07A2-415D-8FB0-C607BA863DA1}" type="pres">
      <dgm:prSet presAssocID="{ED34523C-1CF9-4984-8C6A-697ABFFB469A}" presName="node" presStyleLbl="node1" presStyleIdx="2" presStyleCnt="6">
        <dgm:presLayoutVars>
          <dgm:bulletEnabled val="1"/>
        </dgm:presLayoutVars>
      </dgm:prSet>
      <dgm:spPr/>
    </dgm:pt>
    <dgm:pt modelId="{74F96133-A0B2-4AD9-A06D-B470D93920A1}" type="pres">
      <dgm:prSet presAssocID="{67DFC47D-24B6-4FBF-AC62-2871F363564C}" presName="sibTrans" presStyleLbl="sibTrans1D1" presStyleIdx="2" presStyleCnt="5"/>
      <dgm:spPr/>
    </dgm:pt>
    <dgm:pt modelId="{068E0EF8-C3DA-4DE2-BB1E-5D411263DF29}" type="pres">
      <dgm:prSet presAssocID="{67DFC47D-24B6-4FBF-AC62-2871F363564C}" presName="connectorText" presStyleLbl="sibTrans1D1" presStyleIdx="2" presStyleCnt="5"/>
      <dgm:spPr/>
    </dgm:pt>
    <dgm:pt modelId="{0E4117D9-17DC-4812-9444-C3F37B8FEB17}" type="pres">
      <dgm:prSet presAssocID="{097D4B22-CFD0-47AF-94EB-9F0BFF69C725}" presName="node" presStyleLbl="node1" presStyleIdx="3" presStyleCnt="6">
        <dgm:presLayoutVars>
          <dgm:bulletEnabled val="1"/>
        </dgm:presLayoutVars>
      </dgm:prSet>
      <dgm:spPr/>
    </dgm:pt>
    <dgm:pt modelId="{E539E3FD-DFFC-4F96-AB19-918D60A55DFD}" type="pres">
      <dgm:prSet presAssocID="{9F7A4852-CC68-4B2B-8BED-5DECD22E7B75}" presName="sibTrans" presStyleLbl="sibTrans1D1" presStyleIdx="3" presStyleCnt="5"/>
      <dgm:spPr/>
    </dgm:pt>
    <dgm:pt modelId="{F418F23D-C811-4B49-89BE-32CD831AF82B}" type="pres">
      <dgm:prSet presAssocID="{9F7A4852-CC68-4B2B-8BED-5DECD22E7B75}" presName="connectorText" presStyleLbl="sibTrans1D1" presStyleIdx="3" presStyleCnt="5"/>
      <dgm:spPr/>
    </dgm:pt>
    <dgm:pt modelId="{3A070842-29BF-4306-8B80-F0198765C400}" type="pres">
      <dgm:prSet presAssocID="{A92FEA08-9C48-47D9-99FD-56E281557D49}" presName="node" presStyleLbl="node1" presStyleIdx="4" presStyleCnt="6">
        <dgm:presLayoutVars>
          <dgm:bulletEnabled val="1"/>
        </dgm:presLayoutVars>
      </dgm:prSet>
      <dgm:spPr/>
    </dgm:pt>
    <dgm:pt modelId="{0C168B99-B013-48CA-B79A-496EB07E5A34}" type="pres">
      <dgm:prSet presAssocID="{24F95C06-D25E-4913-9C39-A2C17BB0D054}" presName="sibTrans" presStyleLbl="sibTrans1D1" presStyleIdx="4" presStyleCnt="5"/>
      <dgm:spPr/>
    </dgm:pt>
    <dgm:pt modelId="{B6D72AF2-AC5A-48D6-B93F-81208CE471DE}" type="pres">
      <dgm:prSet presAssocID="{24F95C06-D25E-4913-9C39-A2C17BB0D054}" presName="connectorText" presStyleLbl="sibTrans1D1" presStyleIdx="4" presStyleCnt="5"/>
      <dgm:spPr/>
    </dgm:pt>
    <dgm:pt modelId="{37F803FA-6B58-4C7B-818A-67C81E5B4847}" type="pres">
      <dgm:prSet presAssocID="{6CA8DD37-C03C-41AE-B8E3-46559FC7967B}" presName="node" presStyleLbl="node1" presStyleIdx="5" presStyleCnt="6">
        <dgm:presLayoutVars>
          <dgm:bulletEnabled val="1"/>
        </dgm:presLayoutVars>
      </dgm:prSet>
      <dgm:spPr/>
    </dgm:pt>
  </dgm:ptLst>
  <dgm:cxnLst>
    <dgm:cxn modelId="{B0961313-4BD6-43C8-B15F-714D50196D44}" type="presOf" srcId="{9BAAAAAC-9E48-4E45-B85E-4A40F5C24838}" destId="{5B777FCD-F745-41F8-910E-A8A6514CA0D1}" srcOrd="0" destOrd="0" presId="urn:microsoft.com/office/officeart/2016/7/layout/RepeatingBendingProcessNew"/>
    <dgm:cxn modelId="{45C48B13-31B5-481D-8059-E5276BF4A894}" type="presOf" srcId="{B1BF22C3-21E6-4B90-978D-C3533C8C7333}" destId="{541E8527-0E2D-489D-B8E4-A347513535A2}" srcOrd="0" destOrd="0" presId="urn:microsoft.com/office/officeart/2016/7/layout/RepeatingBendingProcessNew"/>
    <dgm:cxn modelId="{62324A1E-C980-4842-8BBE-C6A4454593DB}" type="presOf" srcId="{C8718D03-49F9-42AE-84C0-C43F1CBED0B7}" destId="{5BBF9A63-B318-4521-8AB0-851309E13A49}" srcOrd="0" destOrd="0" presId="urn:microsoft.com/office/officeart/2016/7/layout/RepeatingBendingProcessNew"/>
    <dgm:cxn modelId="{7E18A123-E78D-44C1-87A2-03A8981A0ECA}" type="presOf" srcId="{0DB44A88-12F4-489E-AEB8-E72C5D3387CE}" destId="{6B275C91-FB3A-4723-A4A4-347E7E4CDC29}" srcOrd="1" destOrd="0" presId="urn:microsoft.com/office/officeart/2016/7/layout/RepeatingBendingProcessNew"/>
    <dgm:cxn modelId="{8A4D0326-0D24-4D0C-B098-CC42CD170E7A}" srcId="{9BAAAAAC-9E48-4E45-B85E-4A40F5C24838}" destId="{097D4B22-CFD0-47AF-94EB-9F0BFF69C725}" srcOrd="3" destOrd="0" parTransId="{CEAB18C2-EF30-4B83-9267-DFDDFFD56648}" sibTransId="{9F7A4852-CC68-4B2B-8BED-5DECD22E7B75}"/>
    <dgm:cxn modelId="{E6544727-3635-4420-A496-A40AF08F0229}" type="presOf" srcId="{9F7A4852-CC68-4B2B-8BED-5DECD22E7B75}" destId="{E539E3FD-DFFC-4F96-AB19-918D60A55DFD}" srcOrd="0" destOrd="0" presId="urn:microsoft.com/office/officeart/2016/7/layout/RepeatingBendingProcessNew"/>
    <dgm:cxn modelId="{308E1D38-0F52-47F9-B44C-302176338E8A}" type="presOf" srcId="{24F95C06-D25E-4913-9C39-A2C17BB0D054}" destId="{B6D72AF2-AC5A-48D6-B93F-81208CE471DE}" srcOrd="1" destOrd="0" presId="urn:microsoft.com/office/officeart/2016/7/layout/RepeatingBendingProcessNew"/>
    <dgm:cxn modelId="{7B82673D-FF83-41C1-B401-EE55B46C6387}" srcId="{9BAAAAAC-9E48-4E45-B85E-4A40F5C24838}" destId="{C8718D03-49F9-42AE-84C0-C43F1CBED0B7}" srcOrd="1" destOrd="0" parTransId="{8EE27C17-76E1-4CA7-9D60-E3567AB7EF44}" sibTransId="{B1BF22C3-21E6-4B90-978D-C3533C8C7333}"/>
    <dgm:cxn modelId="{94065765-4C7C-44BB-8DDB-A75BAC86E300}" type="presOf" srcId="{6CA8DD37-C03C-41AE-B8E3-46559FC7967B}" destId="{37F803FA-6B58-4C7B-818A-67C81E5B4847}" srcOrd="0" destOrd="0" presId="urn:microsoft.com/office/officeart/2016/7/layout/RepeatingBendingProcessNew"/>
    <dgm:cxn modelId="{20F39649-4416-4D75-9A09-7E5C58AB0F6E}" srcId="{9BAAAAAC-9E48-4E45-B85E-4A40F5C24838}" destId="{A92FEA08-9C48-47D9-99FD-56E281557D49}" srcOrd="4" destOrd="0" parTransId="{4BD32778-0D4A-4A68-9A38-4C9085BB8047}" sibTransId="{24F95C06-D25E-4913-9C39-A2C17BB0D054}"/>
    <dgm:cxn modelId="{B852694C-AB76-4822-8F16-227F262F296E}" type="presOf" srcId="{67DFC47D-24B6-4FBF-AC62-2871F363564C}" destId="{068E0EF8-C3DA-4DE2-BB1E-5D411263DF29}" srcOrd="1" destOrd="0" presId="urn:microsoft.com/office/officeart/2016/7/layout/RepeatingBendingProcessNew"/>
    <dgm:cxn modelId="{90F0E64E-7AF5-4571-8892-29FE2F22522D}" type="presOf" srcId="{B1BF22C3-21E6-4B90-978D-C3533C8C7333}" destId="{6465AAB4-69EA-4A5A-A1F5-2FCD0B36B625}" srcOrd="1" destOrd="0" presId="urn:microsoft.com/office/officeart/2016/7/layout/RepeatingBendingProcessNew"/>
    <dgm:cxn modelId="{3467C178-A0E8-4C7A-9A29-49FE825581DF}" type="presOf" srcId="{A92FEA08-9C48-47D9-99FD-56E281557D49}" destId="{3A070842-29BF-4306-8B80-F0198765C400}" srcOrd="0" destOrd="0" presId="urn:microsoft.com/office/officeart/2016/7/layout/RepeatingBendingProcessNew"/>
    <dgm:cxn modelId="{C342CE83-EB85-498D-9ECC-9A80E6473243}" type="presOf" srcId="{24F95C06-D25E-4913-9C39-A2C17BB0D054}" destId="{0C168B99-B013-48CA-B79A-496EB07E5A34}" srcOrd="0" destOrd="0" presId="urn:microsoft.com/office/officeart/2016/7/layout/RepeatingBendingProcessNew"/>
    <dgm:cxn modelId="{C9CDF08C-CB2D-4AA7-A062-C0E6140E4E02}" type="presOf" srcId="{67DFC47D-24B6-4FBF-AC62-2871F363564C}" destId="{74F96133-A0B2-4AD9-A06D-B470D93920A1}" srcOrd="0" destOrd="0" presId="urn:microsoft.com/office/officeart/2016/7/layout/RepeatingBendingProcessNew"/>
    <dgm:cxn modelId="{5626F38F-993A-4939-AE1D-9A3E90236A34}" type="presOf" srcId="{49F934EF-E146-47BE-A757-978CBF07800B}" destId="{70069EB6-8B21-4E63-9BB2-46574DBD80D2}" srcOrd="0" destOrd="0" presId="urn:microsoft.com/office/officeart/2016/7/layout/RepeatingBendingProcessNew"/>
    <dgm:cxn modelId="{E2624394-0BEA-4E47-9D0E-8D600C860038}" type="presOf" srcId="{ED34523C-1CF9-4984-8C6A-697ABFFB469A}" destId="{8E95157B-07A2-415D-8FB0-C607BA863DA1}" srcOrd="0" destOrd="0" presId="urn:microsoft.com/office/officeart/2016/7/layout/RepeatingBendingProcessNew"/>
    <dgm:cxn modelId="{E501CC9A-FFCD-4837-9A1B-81B9025CDE3F}" srcId="{9BAAAAAC-9E48-4E45-B85E-4A40F5C24838}" destId="{ED34523C-1CF9-4984-8C6A-697ABFFB469A}" srcOrd="2" destOrd="0" parTransId="{046C96DF-7C95-4021-B5FA-FD0C1ED742C7}" sibTransId="{67DFC47D-24B6-4FBF-AC62-2871F363564C}"/>
    <dgm:cxn modelId="{DF91DD9F-1A85-4D11-BF1C-99EC81081CDE}" type="presOf" srcId="{0DB44A88-12F4-489E-AEB8-E72C5D3387CE}" destId="{EA8E61BA-09D1-4956-B310-CFAAE436E33E}" srcOrd="0" destOrd="0" presId="urn:microsoft.com/office/officeart/2016/7/layout/RepeatingBendingProcessNew"/>
    <dgm:cxn modelId="{80E8B5AF-0266-4E3D-8AD9-08B4ED0FCA54}" srcId="{9BAAAAAC-9E48-4E45-B85E-4A40F5C24838}" destId="{6CA8DD37-C03C-41AE-B8E3-46559FC7967B}" srcOrd="5" destOrd="0" parTransId="{B8922D01-73DB-40F6-8F0B-B69D5C9FB15D}" sibTransId="{89BFE428-4823-4514-934F-656ECAF38F6B}"/>
    <dgm:cxn modelId="{6D421BE1-FA15-4803-A1F6-0EAF3740E84C}" type="presOf" srcId="{9F7A4852-CC68-4B2B-8BED-5DECD22E7B75}" destId="{F418F23D-C811-4B49-89BE-32CD831AF82B}" srcOrd="1" destOrd="0" presId="urn:microsoft.com/office/officeart/2016/7/layout/RepeatingBendingProcessNew"/>
    <dgm:cxn modelId="{7F0E22F1-D903-456B-B0CE-CD2F1EF74050}" type="presOf" srcId="{097D4B22-CFD0-47AF-94EB-9F0BFF69C725}" destId="{0E4117D9-17DC-4812-9444-C3F37B8FEB17}" srcOrd="0" destOrd="0" presId="urn:microsoft.com/office/officeart/2016/7/layout/RepeatingBendingProcessNew"/>
    <dgm:cxn modelId="{655423F2-853B-44EF-AAF3-15978A67B03B}" srcId="{9BAAAAAC-9E48-4E45-B85E-4A40F5C24838}" destId="{49F934EF-E146-47BE-A757-978CBF07800B}" srcOrd="0" destOrd="0" parTransId="{9A25B774-F1A0-44C8-9003-547A68EAE1A6}" sibTransId="{0DB44A88-12F4-489E-AEB8-E72C5D3387CE}"/>
    <dgm:cxn modelId="{E02DC33A-8C0D-4547-93C8-EA63396FE001}" type="presParOf" srcId="{5B777FCD-F745-41F8-910E-A8A6514CA0D1}" destId="{70069EB6-8B21-4E63-9BB2-46574DBD80D2}" srcOrd="0" destOrd="0" presId="urn:microsoft.com/office/officeart/2016/7/layout/RepeatingBendingProcessNew"/>
    <dgm:cxn modelId="{CFC794F9-09B5-4594-A03B-30F73466B612}" type="presParOf" srcId="{5B777FCD-F745-41F8-910E-A8A6514CA0D1}" destId="{EA8E61BA-09D1-4956-B310-CFAAE436E33E}" srcOrd="1" destOrd="0" presId="urn:microsoft.com/office/officeart/2016/7/layout/RepeatingBendingProcessNew"/>
    <dgm:cxn modelId="{F025E22E-2EB4-496B-A50C-75B8CA769799}" type="presParOf" srcId="{EA8E61BA-09D1-4956-B310-CFAAE436E33E}" destId="{6B275C91-FB3A-4723-A4A4-347E7E4CDC29}" srcOrd="0" destOrd="0" presId="urn:microsoft.com/office/officeart/2016/7/layout/RepeatingBendingProcessNew"/>
    <dgm:cxn modelId="{406F6CAF-D2F1-4EF9-BE16-CC5A313419A8}" type="presParOf" srcId="{5B777FCD-F745-41F8-910E-A8A6514CA0D1}" destId="{5BBF9A63-B318-4521-8AB0-851309E13A49}" srcOrd="2" destOrd="0" presId="urn:microsoft.com/office/officeart/2016/7/layout/RepeatingBendingProcessNew"/>
    <dgm:cxn modelId="{082CC83D-A53A-4BC8-B01F-733CF1898386}" type="presParOf" srcId="{5B777FCD-F745-41F8-910E-A8A6514CA0D1}" destId="{541E8527-0E2D-489D-B8E4-A347513535A2}" srcOrd="3" destOrd="0" presId="urn:microsoft.com/office/officeart/2016/7/layout/RepeatingBendingProcessNew"/>
    <dgm:cxn modelId="{C4468D94-630F-45AE-965A-9B8CD8D3C1C8}" type="presParOf" srcId="{541E8527-0E2D-489D-B8E4-A347513535A2}" destId="{6465AAB4-69EA-4A5A-A1F5-2FCD0B36B625}" srcOrd="0" destOrd="0" presId="urn:microsoft.com/office/officeart/2016/7/layout/RepeatingBendingProcessNew"/>
    <dgm:cxn modelId="{63935A8B-B520-4F2B-9C48-D47922374762}" type="presParOf" srcId="{5B777FCD-F745-41F8-910E-A8A6514CA0D1}" destId="{8E95157B-07A2-415D-8FB0-C607BA863DA1}" srcOrd="4" destOrd="0" presId="urn:microsoft.com/office/officeart/2016/7/layout/RepeatingBendingProcessNew"/>
    <dgm:cxn modelId="{070F276C-9949-4DE1-A090-6EE99F77180E}" type="presParOf" srcId="{5B777FCD-F745-41F8-910E-A8A6514CA0D1}" destId="{74F96133-A0B2-4AD9-A06D-B470D93920A1}" srcOrd="5" destOrd="0" presId="urn:microsoft.com/office/officeart/2016/7/layout/RepeatingBendingProcessNew"/>
    <dgm:cxn modelId="{319B6EA5-DBBD-4213-B29F-5D37590BADA0}" type="presParOf" srcId="{74F96133-A0B2-4AD9-A06D-B470D93920A1}" destId="{068E0EF8-C3DA-4DE2-BB1E-5D411263DF29}" srcOrd="0" destOrd="0" presId="urn:microsoft.com/office/officeart/2016/7/layout/RepeatingBendingProcessNew"/>
    <dgm:cxn modelId="{ACED2DCE-0C20-4DF7-94B9-2FEA8A3BAD05}" type="presParOf" srcId="{5B777FCD-F745-41F8-910E-A8A6514CA0D1}" destId="{0E4117D9-17DC-4812-9444-C3F37B8FEB17}" srcOrd="6" destOrd="0" presId="urn:microsoft.com/office/officeart/2016/7/layout/RepeatingBendingProcessNew"/>
    <dgm:cxn modelId="{627B0114-8876-4E32-BC0E-E0BCB1CB24B4}" type="presParOf" srcId="{5B777FCD-F745-41F8-910E-A8A6514CA0D1}" destId="{E539E3FD-DFFC-4F96-AB19-918D60A55DFD}" srcOrd="7" destOrd="0" presId="urn:microsoft.com/office/officeart/2016/7/layout/RepeatingBendingProcessNew"/>
    <dgm:cxn modelId="{D83D72F9-2728-4905-B055-6232F19D4F3D}" type="presParOf" srcId="{E539E3FD-DFFC-4F96-AB19-918D60A55DFD}" destId="{F418F23D-C811-4B49-89BE-32CD831AF82B}" srcOrd="0" destOrd="0" presId="urn:microsoft.com/office/officeart/2016/7/layout/RepeatingBendingProcessNew"/>
    <dgm:cxn modelId="{7D869FF8-6305-44EF-AD53-234C33E34130}" type="presParOf" srcId="{5B777FCD-F745-41F8-910E-A8A6514CA0D1}" destId="{3A070842-29BF-4306-8B80-F0198765C400}" srcOrd="8" destOrd="0" presId="urn:microsoft.com/office/officeart/2016/7/layout/RepeatingBendingProcessNew"/>
    <dgm:cxn modelId="{8F4BE9E7-2DDF-47CD-96C6-259F2F00E566}" type="presParOf" srcId="{5B777FCD-F745-41F8-910E-A8A6514CA0D1}" destId="{0C168B99-B013-48CA-B79A-496EB07E5A34}" srcOrd="9" destOrd="0" presId="urn:microsoft.com/office/officeart/2016/7/layout/RepeatingBendingProcessNew"/>
    <dgm:cxn modelId="{9F45EAF7-F99A-46B0-809F-A262EA4923C4}" type="presParOf" srcId="{0C168B99-B013-48CA-B79A-496EB07E5A34}" destId="{B6D72AF2-AC5A-48D6-B93F-81208CE471DE}" srcOrd="0" destOrd="0" presId="urn:microsoft.com/office/officeart/2016/7/layout/RepeatingBendingProcessNew"/>
    <dgm:cxn modelId="{8FEFCBCD-A27E-4A70-AE94-3588D99A6B1F}" type="presParOf" srcId="{5B777FCD-F745-41F8-910E-A8A6514CA0D1}" destId="{37F803FA-6B58-4C7B-818A-67C81E5B484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relocate,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open a brick &amp; mortar,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The Supervisor and Compliance Officer must attest the responsibilities of the Designated Worksite Supervisor and notify any changes to LTSS within ten (10) calendar days.</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19A56E-2DCC-4624-B138-FD7C166FEC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5AC4FE-D943-4D05-9E0D-9DFCDCDB1C84}">
      <dgm:prSet custT="1"/>
      <dgm:spPr>
        <a:noFill/>
      </dgm:spPr>
      <dgm:t>
        <a:bodyPr/>
        <a:lstStyle/>
        <a:p>
          <a:pPr>
            <a:lnSpc>
              <a:spcPct val="100000"/>
            </a:lnSpc>
          </a:pPr>
          <a:r>
            <a:rPr lang="en-US" sz="1800" b="1">
              <a:solidFill>
                <a:srgbClr val="800000"/>
              </a:solidFill>
              <a:latin typeface="+mj-lt"/>
            </a:rPr>
            <a:t>Must conduct registry checks before employment and monthly thereafter</a:t>
          </a:r>
          <a:r>
            <a:rPr lang="en-US" sz="1800" b="1">
              <a:solidFill>
                <a:schemeClr val="accent3"/>
              </a:solidFill>
              <a:latin typeface="+mj-lt"/>
            </a:rPr>
            <a:t>.</a:t>
          </a:r>
        </a:p>
      </dgm:t>
    </dgm:pt>
    <dgm:pt modelId="{DA1F02FE-8298-4485-82ED-BB142992DEF7}" type="parTrans" cxnId="{8EED1B83-597C-44B4-9E9A-23A87F2F0D3B}">
      <dgm:prSet/>
      <dgm:spPr/>
      <dgm:t>
        <a:bodyPr/>
        <a:lstStyle/>
        <a:p>
          <a:endParaRPr lang="en-US"/>
        </a:p>
      </dgm:t>
    </dgm:pt>
    <dgm:pt modelId="{BB892213-4267-4B23-8DFC-4BA2177BF902}" type="sibTrans" cxnId="{8EED1B83-597C-44B4-9E9A-23A87F2F0D3B}">
      <dgm:prSet/>
      <dgm:spPr/>
      <dgm:t>
        <a:bodyPr/>
        <a:lstStyle/>
        <a:p>
          <a:endParaRPr lang="en-US"/>
        </a:p>
      </dgm:t>
    </dgm:pt>
    <dgm:pt modelId="{6A23B9BC-97CD-4530-B0BB-B4FF9066FE92}">
      <dgm:prSet custT="1"/>
      <dgm:spPr/>
      <dgm:t>
        <a:bodyPr/>
        <a:lstStyle/>
        <a:p>
          <a:pPr>
            <a:lnSpc>
              <a:spcPct val="100000"/>
            </a:lnSpc>
          </a:pPr>
          <a:r>
            <a:rPr lang="en-US" sz="1800" b="1">
              <a:solidFill>
                <a:srgbClr val="800000"/>
              </a:solidFill>
              <a:latin typeface="+mj-lt"/>
            </a:rPr>
            <a:t>Maintain these records in the employee’s personnel file. </a:t>
          </a:r>
        </a:p>
      </dgm:t>
    </dgm:pt>
    <dgm:pt modelId="{80073E71-9D80-46D2-9126-E8D6293F66AD}" type="parTrans" cxnId="{DF66C035-6EB6-4B38-AC41-019CBF99D9F8}">
      <dgm:prSet/>
      <dgm:spPr/>
      <dgm:t>
        <a:bodyPr/>
        <a:lstStyle/>
        <a:p>
          <a:endParaRPr lang="en-US"/>
        </a:p>
      </dgm:t>
    </dgm:pt>
    <dgm:pt modelId="{0ED79A31-8435-469A-9BEC-EEFCE67225AC}" type="sibTrans" cxnId="{DF66C035-6EB6-4B38-AC41-019CBF99D9F8}">
      <dgm:prSet/>
      <dgm:spPr/>
      <dgm:t>
        <a:bodyPr/>
        <a:lstStyle/>
        <a:p>
          <a:endParaRPr lang="en-US"/>
        </a:p>
      </dgm:t>
    </dgm:pt>
    <dgm:pt modelId="{96B9634A-A33D-47FC-A3A3-CF1EE2E38814}">
      <dgm:prSet custT="1"/>
      <dgm:spPr/>
      <dgm:t>
        <a:bodyPr/>
        <a:lstStyle/>
        <a:p>
          <a:pPr>
            <a:lnSpc>
              <a:spcPct val="100000"/>
            </a:lnSpc>
          </a:pPr>
          <a:r>
            <a:rPr lang="en-US" sz="1800" b="1">
              <a:solidFill>
                <a:srgbClr val="800000"/>
              </a:solidFill>
              <a:latin typeface="+mj-lt"/>
            </a:rPr>
            <a:t>The provider must not employ individuals whose name appears on the registry list.</a:t>
          </a:r>
        </a:p>
      </dgm:t>
    </dgm:pt>
    <dgm:pt modelId="{031C0AD0-6302-437F-9FBF-4D8A3FAACF17}" type="parTrans" cxnId="{1B8A237F-0335-4823-8D92-42DA3816B0D8}">
      <dgm:prSet/>
      <dgm:spPr/>
      <dgm:t>
        <a:bodyPr/>
        <a:lstStyle/>
        <a:p>
          <a:endParaRPr lang="en-US"/>
        </a:p>
      </dgm:t>
    </dgm:pt>
    <dgm:pt modelId="{42BFBF1A-721B-43DF-AB6D-89E1223132D1}" type="sibTrans" cxnId="{1B8A237F-0335-4823-8D92-42DA3816B0D8}">
      <dgm:prSet/>
      <dgm:spPr/>
      <dgm:t>
        <a:bodyPr/>
        <a:lstStyle/>
        <a:p>
          <a:endParaRPr lang="en-US"/>
        </a:p>
      </dgm:t>
    </dgm:pt>
    <dgm:pt modelId="{92642E7B-D206-407A-9658-DFA2BD2565DD}">
      <dgm:prSet custT="1"/>
      <dgm:spPr/>
      <dgm:t>
        <a:bodyPr/>
        <a:lstStyle/>
        <a:p>
          <a:pPr>
            <a:lnSpc>
              <a:spcPct val="100000"/>
            </a:lnSpc>
          </a:pPr>
          <a:r>
            <a:rPr lang="en-US" sz="1800" b="1">
              <a:solidFill>
                <a:srgbClr val="800000"/>
              </a:solidFill>
              <a:latin typeface="+mj-lt"/>
            </a:rPr>
            <a:t>Must include a printed copy with date of the check in employee’s and volunteer's personnel file for auditing purposes.</a:t>
          </a:r>
        </a:p>
      </dgm:t>
    </dgm:pt>
    <dgm:pt modelId="{05768AF2-1E3C-47DF-84BF-5AD63A7B20A4}" type="parTrans" cxnId="{E9B4BB5E-2A72-4E4C-992D-E5F110AD417A}">
      <dgm:prSet/>
      <dgm:spPr/>
      <dgm:t>
        <a:bodyPr/>
        <a:lstStyle/>
        <a:p>
          <a:endParaRPr lang="en-US"/>
        </a:p>
      </dgm:t>
    </dgm:pt>
    <dgm:pt modelId="{635D040D-BD6E-4A76-960C-1EB51DE98DD9}" type="sibTrans" cxnId="{E9B4BB5E-2A72-4E4C-992D-E5F110AD417A}">
      <dgm:prSet/>
      <dgm:spPr/>
      <dgm:t>
        <a:bodyPr/>
        <a:lstStyle/>
        <a:p>
          <a:endParaRPr lang="en-US"/>
        </a:p>
      </dgm:t>
    </dgm:pt>
    <dgm:pt modelId="{3EFC4CC1-15E5-4B22-BC19-25E60F62C5E0}" type="pres">
      <dgm:prSet presAssocID="{C119A56E-2DCC-4624-B138-FD7C166FEC43}" presName="root" presStyleCnt="0">
        <dgm:presLayoutVars>
          <dgm:dir/>
          <dgm:resizeHandles val="exact"/>
        </dgm:presLayoutVars>
      </dgm:prSet>
      <dgm:spPr/>
    </dgm:pt>
    <dgm:pt modelId="{0826A40E-2335-42AB-A86D-4C6CEA8449C9}" type="pres">
      <dgm:prSet presAssocID="{DD5AC4FE-D943-4D05-9E0D-9DFCDCDB1C84}" presName="compNode" presStyleCnt="0"/>
      <dgm:spPr/>
    </dgm:pt>
    <dgm:pt modelId="{CD94A140-0A45-4148-AA0D-3F88DD6E63E4}" type="pres">
      <dgm:prSet presAssocID="{DD5AC4FE-D943-4D05-9E0D-9DFCDCDB1C84}" presName="bgRect" presStyleLbl="bgShp" presStyleIdx="0" presStyleCnt="4"/>
      <dgm:spPr>
        <a:solidFill>
          <a:schemeClr val="bg1"/>
        </a:solidFill>
        <a:ln>
          <a:solidFill>
            <a:srgbClr val="79151C"/>
          </a:solidFill>
        </a:ln>
      </dgm:spPr>
    </dgm:pt>
    <dgm:pt modelId="{09E0C30C-D72D-4A85-AF3D-BC002A7D0CF2}" type="pres">
      <dgm:prSet presAssocID="{DD5AC4FE-D943-4D05-9E0D-9DFCDCDB1C84}" presName="iconRect" presStyleLbl="nod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DF0F08B9-7A56-493A-9DDC-80538A8546CF}" type="pres">
      <dgm:prSet presAssocID="{DD5AC4FE-D943-4D05-9E0D-9DFCDCDB1C84}" presName="spaceRect" presStyleCnt="0"/>
      <dgm:spPr/>
    </dgm:pt>
    <dgm:pt modelId="{5B0E5126-A347-441D-A1C1-5AFF011F4C44}" type="pres">
      <dgm:prSet presAssocID="{DD5AC4FE-D943-4D05-9E0D-9DFCDCDB1C84}" presName="parTx" presStyleLbl="revTx" presStyleIdx="0" presStyleCnt="4">
        <dgm:presLayoutVars>
          <dgm:chMax val="0"/>
          <dgm:chPref val="0"/>
        </dgm:presLayoutVars>
      </dgm:prSet>
      <dgm:spPr/>
    </dgm:pt>
    <dgm:pt modelId="{8202DA52-6FF0-41BE-A6BD-35D0CE285120}" type="pres">
      <dgm:prSet presAssocID="{BB892213-4267-4B23-8DFC-4BA2177BF902}" presName="sibTrans" presStyleCnt="0"/>
      <dgm:spPr/>
    </dgm:pt>
    <dgm:pt modelId="{64508373-F94C-4DA4-AAC7-C4AAD6E85B58}" type="pres">
      <dgm:prSet presAssocID="{6A23B9BC-97CD-4530-B0BB-B4FF9066FE92}" presName="compNode" presStyleCnt="0"/>
      <dgm:spPr/>
    </dgm:pt>
    <dgm:pt modelId="{83DEC49A-27A1-45E0-A216-08C7F81135E4}" type="pres">
      <dgm:prSet presAssocID="{6A23B9BC-97CD-4530-B0BB-B4FF9066FE92}" presName="bgRect" presStyleLbl="bgShp" presStyleIdx="1" presStyleCnt="4"/>
      <dgm:spPr>
        <a:solidFill>
          <a:schemeClr val="bg1"/>
        </a:solidFill>
        <a:ln>
          <a:solidFill>
            <a:srgbClr val="79151C"/>
          </a:solidFill>
        </a:ln>
      </dgm:spPr>
    </dgm:pt>
    <dgm:pt modelId="{A63BF12A-3E93-4D0E-80AA-579903CAB671}" type="pres">
      <dgm:prSet presAssocID="{6A23B9BC-97CD-4530-B0BB-B4FF9066FE92}" presName="iconRect" presStyleLbl="node1" presStyleIdx="1"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Folder"/>
        </a:ext>
      </dgm:extLst>
    </dgm:pt>
    <dgm:pt modelId="{330B8499-4AD0-4D35-8B57-BEB56F5A8FA2}" type="pres">
      <dgm:prSet presAssocID="{6A23B9BC-97CD-4530-B0BB-B4FF9066FE92}" presName="spaceRect" presStyleCnt="0"/>
      <dgm:spPr/>
    </dgm:pt>
    <dgm:pt modelId="{C6D2A7F7-37F3-4DAF-9864-A715DF147E9C}" type="pres">
      <dgm:prSet presAssocID="{6A23B9BC-97CD-4530-B0BB-B4FF9066FE92}" presName="parTx" presStyleLbl="revTx" presStyleIdx="1" presStyleCnt="4">
        <dgm:presLayoutVars>
          <dgm:chMax val="0"/>
          <dgm:chPref val="0"/>
        </dgm:presLayoutVars>
      </dgm:prSet>
      <dgm:spPr/>
    </dgm:pt>
    <dgm:pt modelId="{EDC36246-6B33-475C-A305-C29F7BA3C771}" type="pres">
      <dgm:prSet presAssocID="{0ED79A31-8435-469A-9BEC-EEFCE67225AC}" presName="sibTrans" presStyleCnt="0"/>
      <dgm:spPr/>
    </dgm:pt>
    <dgm:pt modelId="{4CF0BD87-147A-4A7E-AB1A-4621D5BE1E01}" type="pres">
      <dgm:prSet presAssocID="{96B9634A-A33D-47FC-A3A3-CF1EE2E38814}" presName="compNode" presStyleCnt="0"/>
      <dgm:spPr/>
    </dgm:pt>
    <dgm:pt modelId="{CA470091-F14D-4E34-AEE9-20396C2DA8FA}" type="pres">
      <dgm:prSet presAssocID="{96B9634A-A33D-47FC-A3A3-CF1EE2E38814}" presName="bgRect" presStyleLbl="bgShp" presStyleIdx="2" presStyleCnt="4"/>
      <dgm:spPr>
        <a:solidFill>
          <a:schemeClr val="bg1"/>
        </a:solidFill>
        <a:ln>
          <a:solidFill>
            <a:srgbClr val="79151C"/>
          </a:solidFill>
        </a:ln>
      </dgm:spPr>
    </dgm:pt>
    <dgm:pt modelId="{5775A54D-3799-49F0-AFE7-008604DD040A}" type="pres">
      <dgm:prSet presAssocID="{96B9634A-A33D-47FC-A3A3-CF1EE2E38814}" presName="iconRect" presStyleLbl="node1" presStyleIdx="2" presStyleCnt="4"/>
      <dgm:spPr>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5D8A1AEB-A67B-4713-B072-3BF43C04C445}" type="pres">
      <dgm:prSet presAssocID="{96B9634A-A33D-47FC-A3A3-CF1EE2E38814}" presName="spaceRect" presStyleCnt="0"/>
      <dgm:spPr/>
    </dgm:pt>
    <dgm:pt modelId="{6C206901-D6B9-4B87-ACE2-53DE9F30E0C8}" type="pres">
      <dgm:prSet presAssocID="{96B9634A-A33D-47FC-A3A3-CF1EE2E38814}" presName="parTx" presStyleLbl="revTx" presStyleIdx="2" presStyleCnt="4">
        <dgm:presLayoutVars>
          <dgm:chMax val="0"/>
          <dgm:chPref val="0"/>
        </dgm:presLayoutVars>
      </dgm:prSet>
      <dgm:spPr/>
    </dgm:pt>
    <dgm:pt modelId="{5BBA778F-F372-425D-8A20-0758D9EB3F69}" type="pres">
      <dgm:prSet presAssocID="{42BFBF1A-721B-43DF-AB6D-89E1223132D1}" presName="sibTrans" presStyleCnt="0"/>
      <dgm:spPr/>
    </dgm:pt>
    <dgm:pt modelId="{66D658E8-1BF4-49B3-BF25-5BFD189BC4EB}" type="pres">
      <dgm:prSet presAssocID="{92642E7B-D206-407A-9658-DFA2BD2565DD}" presName="compNode" presStyleCnt="0"/>
      <dgm:spPr/>
    </dgm:pt>
    <dgm:pt modelId="{EB1990AE-707A-4D2C-9492-60559C7C0102}" type="pres">
      <dgm:prSet presAssocID="{92642E7B-D206-407A-9658-DFA2BD2565DD}" presName="bgRect" presStyleLbl="bgShp" presStyleIdx="3" presStyleCnt="4"/>
      <dgm:spPr>
        <a:solidFill>
          <a:schemeClr val="bg1"/>
        </a:solidFill>
        <a:ln>
          <a:solidFill>
            <a:srgbClr val="79151C"/>
          </a:solidFill>
        </a:ln>
      </dgm:spPr>
    </dgm:pt>
    <dgm:pt modelId="{F0841707-60E6-4E14-A96F-46E3F1B11930}" type="pres">
      <dgm:prSet presAssocID="{92642E7B-D206-407A-9658-DFA2BD2565DD}" presName="iconRect" presStyleLbl="node1" presStyleIdx="3" presStyleCnt="4"/>
      <dgm:spPr>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93F29C07-2757-4074-A782-BFA9CCB94615}" type="pres">
      <dgm:prSet presAssocID="{92642E7B-D206-407A-9658-DFA2BD2565DD}" presName="spaceRect" presStyleCnt="0"/>
      <dgm:spPr/>
    </dgm:pt>
    <dgm:pt modelId="{EC8B50B2-C0BC-4673-8EEC-D970CBD845EC}" type="pres">
      <dgm:prSet presAssocID="{92642E7B-D206-407A-9658-DFA2BD2565DD}" presName="parTx" presStyleLbl="revTx" presStyleIdx="3" presStyleCnt="4">
        <dgm:presLayoutVars>
          <dgm:chMax val="0"/>
          <dgm:chPref val="0"/>
        </dgm:presLayoutVars>
      </dgm:prSet>
      <dgm:spPr/>
    </dgm:pt>
  </dgm:ptLst>
  <dgm:cxnLst>
    <dgm:cxn modelId="{FF45D32E-9154-40CD-BDAC-E380FA26BB59}" type="presOf" srcId="{6A23B9BC-97CD-4530-B0BB-B4FF9066FE92}" destId="{C6D2A7F7-37F3-4DAF-9864-A715DF147E9C}" srcOrd="0" destOrd="0" presId="urn:microsoft.com/office/officeart/2018/2/layout/IconVerticalSolidList"/>
    <dgm:cxn modelId="{DF66C035-6EB6-4B38-AC41-019CBF99D9F8}" srcId="{C119A56E-2DCC-4624-B138-FD7C166FEC43}" destId="{6A23B9BC-97CD-4530-B0BB-B4FF9066FE92}" srcOrd="1" destOrd="0" parTransId="{80073E71-9D80-46D2-9126-E8D6293F66AD}" sibTransId="{0ED79A31-8435-469A-9BEC-EEFCE67225AC}"/>
    <dgm:cxn modelId="{E9B4BB5E-2A72-4E4C-992D-E5F110AD417A}" srcId="{C119A56E-2DCC-4624-B138-FD7C166FEC43}" destId="{92642E7B-D206-407A-9658-DFA2BD2565DD}" srcOrd="3" destOrd="0" parTransId="{05768AF2-1E3C-47DF-84BF-5AD63A7B20A4}" sibTransId="{635D040D-BD6E-4A76-960C-1EB51DE98DD9}"/>
    <dgm:cxn modelId="{4EE36652-E611-4D3D-9243-26EF4AF8ED6B}" type="presOf" srcId="{92642E7B-D206-407A-9658-DFA2BD2565DD}" destId="{EC8B50B2-C0BC-4673-8EEC-D970CBD845EC}" srcOrd="0" destOrd="0" presId="urn:microsoft.com/office/officeart/2018/2/layout/IconVerticalSolidList"/>
    <dgm:cxn modelId="{1B8A237F-0335-4823-8D92-42DA3816B0D8}" srcId="{C119A56E-2DCC-4624-B138-FD7C166FEC43}" destId="{96B9634A-A33D-47FC-A3A3-CF1EE2E38814}" srcOrd="2" destOrd="0" parTransId="{031C0AD0-6302-437F-9FBF-4D8A3FAACF17}" sibTransId="{42BFBF1A-721B-43DF-AB6D-89E1223132D1}"/>
    <dgm:cxn modelId="{8EED1B83-597C-44B4-9E9A-23A87F2F0D3B}" srcId="{C119A56E-2DCC-4624-B138-FD7C166FEC43}" destId="{DD5AC4FE-D943-4D05-9E0D-9DFCDCDB1C84}" srcOrd="0" destOrd="0" parTransId="{DA1F02FE-8298-4485-82ED-BB142992DEF7}" sibTransId="{BB892213-4267-4B23-8DFC-4BA2177BF902}"/>
    <dgm:cxn modelId="{64B97F93-6244-48EA-A2CA-370FB391CE80}" type="presOf" srcId="{96B9634A-A33D-47FC-A3A3-CF1EE2E38814}" destId="{6C206901-D6B9-4B87-ACE2-53DE9F30E0C8}" srcOrd="0" destOrd="0" presId="urn:microsoft.com/office/officeart/2018/2/layout/IconVerticalSolidList"/>
    <dgm:cxn modelId="{4E24CBB0-4B19-43CA-81AA-11D876A4F35E}" type="presOf" srcId="{C119A56E-2DCC-4624-B138-FD7C166FEC43}" destId="{3EFC4CC1-15E5-4B22-BC19-25E60F62C5E0}" srcOrd="0" destOrd="0" presId="urn:microsoft.com/office/officeart/2018/2/layout/IconVerticalSolidList"/>
    <dgm:cxn modelId="{20661DE4-9DC2-4208-93BC-65FBA24BB51F}" type="presOf" srcId="{DD5AC4FE-D943-4D05-9E0D-9DFCDCDB1C84}" destId="{5B0E5126-A347-441D-A1C1-5AFF011F4C44}" srcOrd="0" destOrd="0" presId="urn:microsoft.com/office/officeart/2018/2/layout/IconVerticalSolidList"/>
    <dgm:cxn modelId="{9FCCE42E-CE7C-43A1-A68A-CCBBF4A2A651}" type="presParOf" srcId="{3EFC4CC1-15E5-4B22-BC19-25E60F62C5E0}" destId="{0826A40E-2335-42AB-A86D-4C6CEA8449C9}" srcOrd="0" destOrd="0" presId="urn:microsoft.com/office/officeart/2018/2/layout/IconVerticalSolidList"/>
    <dgm:cxn modelId="{1E9C4C55-9586-4796-A0D3-7A4EC7438BFE}" type="presParOf" srcId="{0826A40E-2335-42AB-A86D-4C6CEA8449C9}" destId="{CD94A140-0A45-4148-AA0D-3F88DD6E63E4}" srcOrd="0" destOrd="0" presId="urn:microsoft.com/office/officeart/2018/2/layout/IconVerticalSolidList"/>
    <dgm:cxn modelId="{2386E4B2-67A3-4188-84B3-AEDB5D831304}" type="presParOf" srcId="{0826A40E-2335-42AB-A86D-4C6CEA8449C9}" destId="{09E0C30C-D72D-4A85-AF3D-BC002A7D0CF2}" srcOrd="1" destOrd="0" presId="urn:microsoft.com/office/officeart/2018/2/layout/IconVerticalSolidList"/>
    <dgm:cxn modelId="{BBDC830A-B879-4F01-8B2D-153AAFFAD3E6}" type="presParOf" srcId="{0826A40E-2335-42AB-A86D-4C6CEA8449C9}" destId="{DF0F08B9-7A56-493A-9DDC-80538A8546CF}" srcOrd="2" destOrd="0" presId="urn:microsoft.com/office/officeart/2018/2/layout/IconVerticalSolidList"/>
    <dgm:cxn modelId="{E884A36C-C6C1-443A-AE7D-16F08059525F}" type="presParOf" srcId="{0826A40E-2335-42AB-A86D-4C6CEA8449C9}" destId="{5B0E5126-A347-441D-A1C1-5AFF011F4C44}" srcOrd="3" destOrd="0" presId="urn:microsoft.com/office/officeart/2018/2/layout/IconVerticalSolidList"/>
    <dgm:cxn modelId="{A9B9AF48-0294-4B1E-A8FD-DD9E13FB937B}" type="presParOf" srcId="{3EFC4CC1-15E5-4B22-BC19-25E60F62C5E0}" destId="{8202DA52-6FF0-41BE-A6BD-35D0CE285120}" srcOrd="1" destOrd="0" presId="urn:microsoft.com/office/officeart/2018/2/layout/IconVerticalSolidList"/>
    <dgm:cxn modelId="{D7A666BA-A2A1-4359-BD4B-ACA3057A6746}" type="presParOf" srcId="{3EFC4CC1-15E5-4B22-BC19-25E60F62C5E0}" destId="{64508373-F94C-4DA4-AAC7-C4AAD6E85B58}" srcOrd="2" destOrd="0" presId="urn:microsoft.com/office/officeart/2018/2/layout/IconVerticalSolidList"/>
    <dgm:cxn modelId="{06872BD5-F198-4920-A1FF-32D24132256C}" type="presParOf" srcId="{64508373-F94C-4DA4-AAC7-C4AAD6E85B58}" destId="{83DEC49A-27A1-45E0-A216-08C7F81135E4}" srcOrd="0" destOrd="0" presId="urn:microsoft.com/office/officeart/2018/2/layout/IconVerticalSolidList"/>
    <dgm:cxn modelId="{966DCE27-41CE-4CE4-ABEA-BBDF382AAEBE}" type="presParOf" srcId="{64508373-F94C-4DA4-AAC7-C4AAD6E85B58}" destId="{A63BF12A-3E93-4D0E-80AA-579903CAB671}" srcOrd="1" destOrd="0" presId="urn:microsoft.com/office/officeart/2018/2/layout/IconVerticalSolidList"/>
    <dgm:cxn modelId="{26C74168-8044-4F5A-A804-C15FDC32C99B}" type="presParOf" srcId="{64508373-F94C-4DA4-AAC7-C4AAD6E85B58}" destId="{330B8499-4AD0-4D35-8B57-BEB56F5A8FA2}" srcOrd="2" destOrd="0" presId="urn:microsoft.com/office/officeart/2018/2/layout/IconVerticalSolidList"/>
    <dgm:cxn modelId="{E2D73446-4E2F-4417-A8D1-93D55298BAE0}" type="presParOf" srcId="{64508373-F94C-4DA4-AAC7-C4AAD6E85B58}" destId="{C6D2A7F7-37F3-4DAF-9864-A715DF147E9C}" srcOrd="3" destOrd="0" presId="urn:microsoft.com/office/officeart/2018/2/layout/IconVerticalSolidList"/>
    <dgm:cxn modelId="{E4DCA18D-E18B-4875-8BB3-77F9D3F44E1D}" type="presParOf" srcId="{3EFC4CC1-15E5-4B22-BC19-25E60F62C5E0}" destId="{EDC36246-6B33-475C-A305-C29F7BA3C771}" srcOrd="3" destOrd="0" presId="urn:microsoft.com/office/officeart/2018/2/layout/IconVerticalSolidList"/>
    <dgm:cxn modelId="{3BBB138F-251B-490F-B616-4A77B3018928}" type="presParOf" srcId="{3EFC4CC1-15E5-4B22-BC19-25E60F62C5E0}" destId="{4CF0BD87-147A-4A7E-AB1A-4621D5BE1E01}" srcOrd="4" destOrd="0" presId="urn:microsoft.com/office/officeart/2018/2/layout/IconVerticalSolidList"/>
    <dgm:cxn modelId="{D617B625-13C7-4DAA-BA74-B11BE312CB7A}" type="presParOf" srcId="{4CF0BD87-147A-4A7E-AB1A-4621D5BE1E01}" destId="{CA470091-F14D-4E34-AEE9-20396C2DA8FA}" srcOrd="0" destOrd="0" presId="urn:microsoft.com/office/officeart/2018/2/layout/IconVerticalSolidList"/>
    <dgm:cxn modelId="{7F286746-AF48-470B-8E74-27B83E9F125C}" type="presParOf" srcId="{4CF0BD87-147A-4A7E-AB1A-4621D5BE1E01}" destId="{5775A54D-3799-49F0-AFE7-008604DD040A}" srcOrd="1" destOrd="0" presId="urn:microsoft.com/office/officeart/2018/2/layout/IconVerticalSolidList"/>
    <dgm:cxn modelId="{36C899AF-AB07-4228-94EC-3B8A740BDDFA}" type="presParOf" srcId="{4CF0BD87-147A-4A7E-AB1A-4621D5BE1E01}" destId="{5D8A1AEB-A67B-4713-B072-3BF43C04C445}" srcOrd="2" destOrd="0" presId="urn:microsoft.com/office/officeart/2018/2/layout/IconVerticalSolidList"/>
    <dgm:cxn modelId="{BA1189EE-7105-4B43-A320-8D33B8BCEE97}" type="presParOf" srcId="{4CF0BD87-147A-4A7E-AB1A-4621D5BE1E01}" destId="{6C206901-D6B9-4B87-ACE2-53DE9F30E0C8}" srcOrd="3" destOrd="0" presId="urn:microsoft.com/office/officeart/2018/2/layout/IconVerticalSolidList"/>
    <dgm:cxn modelId="{66627AED-5C5C-42B2-B426-B8E804B4823A}" type="presParOf" srcId="{3EFC4CC1-15E5-4B22-BC19-25E60F62C5E0}" destId="{5BBA778F-F372-425D-8A20-0758D9EB3F69}" srcOrd="5" destOrd="0" presId="urn:microsoft.com/office/officeart/2018/2/layout/IconVerticalSolidList"/>
    <dgm:cxn modelId="{089BE2F3-2C70-4B03-9317-42DA63129D3C}" type="presParOf" srcId="{3EFC4CC1-15E5-4B22-BC19-25E60F62C5E0}" destId="{66D658E8-1BF4-49B3-BF25-5BFD189BC4EB}" srcOrd="6" destOrd="0" presId="urn:microsoft.com/office/officeart/2018/2/layout/IconVerticalSolidList"/>
    <dgm:cxn modelId="{89631C2D-B0AB-4024-B15D-F99E42722D32}" type="presParOf" srcId="{66D658E8-1BF4-49B3-BF25-5BFD189BC4EB}" destId="{EB1990AE-707A-4D2C-9492-60559C7C0102}" srcOrd="0" destOrd="0" presId="urn:microsoft.com/office/officeart/2018/2/layout/IconVerticalSolidList"/>
    <dgm:cxn modelId="{095E6209-719F-4771-B119-01EEC1DA27F9}" type="presParOf" srcId="{66D658E8-1BF4-49B3-BF25-5BFD189BC4EB}" destId="{F0841707-60E6-4E14-A96F-46E3F1B11930}" srcOrd="1" destOrd="0" presId="urn:microsoft.com/office/officeart/2018/2/layout/IconVerticalSolidList"/>
    <dgm:cxn modelId="{6E60A3ED-6D6B-401B-AF8F-562D2DB049A8}" type="presParOf" srcId="{66D658E8-1BF4-49B3-BF25-5BFD189BC4EB}" destId="{93F29C07-2757-4074-A782-BFA9CCB94615}" srcOrd="2" destOrd="0" presId="urn:microsoft.com/office/officeart/2018/2/layout/IconVerticalSolidList"/>
    <dgm:cxn modelId="{AE4A9871-8453-49C2-818E-B3C538544643}" type="presParOf" srcId="{66D658E8-1BF4-49B3-BF25-5BFD189BC4EB}" destId="{EC8B50B2-C0BC-4673-8EEC-D970CBD845E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rgbClr val="7E9DEA"/>
        </a:solidFill>
        <a:scene3d>
          <a:camera prst="orthographicFront"/>
          <a:lightRig rig="threePt" dir="t"/>
        </a:scene3d>
        <a:sp3d>
          <a:bevelT/>
        </a:sp3d>
      </dgm:spPr>
      <dgm:t>
        <a:bodyPr/>
        <a:lstStyle/>
        <a:p>
          <a:pPr algn="ctr"/>
          <a:r>
            <a:rPr lang="en-US" b="1"/>
            <a:t>PCS &amp; IHR Frequently Asked Questions</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rgbClr val="7E9DEA"/>
        </a:solidFill>
        <a:scene3d>
          <a:camera prst="orthographicFront"/>
          <a:lightRig rig="threePt" dir="t"/>
        </a:scene3d>
        <a:sp3d>
          <a:bevelT/>
        </a:sp3d>
      </dgm:spPr>
      <dgm:t>
        <a:bodyPr/>
        <a:lstStyle/>
        <a:p>
          <a:pPr algn="ctr"/>
          <a:r>
            <a:rPr lang="en-US" b="1"/>
            <a:t>Professional Provider Etiquette</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rgbClr val="7E9DEA"/>
        </a:solidFill>
        <a:scene3d>
          <a:camera prst="orthographicFront"/>
          <a:lightRig rig="threePt" dir="t"/>
        </a:scene3d>
        <a:sp3d>
          <a:bevelT/>
        </a:sp3d>
      </dgm:spPr>
      <dgm:t>
        <a:bodyPr/>
        <a:lstStyle/>
        <a:p>
          <a:pPr algn="ctr"/>
          <a:r>
            <a:rPr lang="en-US" b="1"/>
            <a:t>Quality Management</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rgbClr val="7E9DEA"/>
        </a:solidFill>
        <a:scene3d>
          <a:camera prst="orthographicFront"/>
          <a:lightRig rig="threePt" dir="t"/>
        </a:scene3d>
        <a:sp3d>
          <a:bevelT/>
        </a:sp3d>
      </dgm:spPr>
      <dgm:t>
        <a:bodyPr/>
        <a:lstStyle/>
        <a:p>
          <a:pPr algn="ctr"/>
          <a:r>
            <a:rPr lang="en-US" b="1"/>
            <a:t>Helpful Links</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custScaleX="97365" custLinFactX="5034" custLinFactNeighborX="100000" custLinFactNeighborY="14057">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a:ln>
          <a:solidFill>
            <a:schemeClr val="tx2">
              <a:lumMod val="75000"/>
              <a:lumOff val="25000"/>
            </a:schemeClr>
          </a:solidFill>
        </a:ln>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custScaleX="97611" custLinFactX="5157" custLinFactNeighborX="100000" custLinFactNeighborY="-6390">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a:ln>
          <a:solidFill>
            <a:schemeClr val="tx2">
              <a:lumMod val="75000"/>
              <a:lumOff val="25000"/>
            </a:schemeClr>
          </a:solidFill>
        </a:ln>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custScaleX="97859" custLinFactX="5156" custLinFactNeighborX="100000" custLinFactNeighborY="2556">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a:ln>
          <a:solidFill>
            <a:schemeClr val="tx2">
              <a:lumMod val="75000"/>
              <a:lumOff val="25000"/>
            </a:schemeClr>
          </a:solidFill>
        </a:ln>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custScaleX="97206" custLinFactX="5771" custLinFactNeighborX="100000" custLinFactNeighborY="2556">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a:ln>
          <a:solidFill>
            <a:schemeClr val="tx2">
              <a:lumMod val="75000"/>
              <a:lumOff val="25000"/>
            </a:schemeClr>
          </a:solidFill>
        </a:ln>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B2400ECC-3F7C-4B76-BF14-A1BF570D1D79}" type="presOf" srcId="{4884659C-F1E4-4A2C-B3BC-5D90C7DBC0B0}" destId="{D5FA5800-DB19-4E79-AFBD-0CF4E43F7E98}" srcOrd="1"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D48CE5-58D9-40E4-8F7B-A36B8475572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89AB208-2B22-48D8-9440-338687C65DDC}">
      <dgm:prSet custT="1"/>
      <dgm:spPr>
        <a:solidFill>
          <a:srgbClr val="7E9DEA"/>
        </a:solidFill>
      </dgm:spPr>
      <dgm:t>
        <a:bodyPr/>
        <a:lstStyle/>
        <a:p>
          <a:r>
            <a:rPr lang="en-US" sz="1800" b="1"/>
            <a:t>Can family members serve as Direct Care Workers (DCWs)?</a:t>
          </a:r>
          <a:endParaRPr lang="en-US" sz="1800"/>
        </a:p>
      </dgm:t>
    </dgm:pt>
    <dgm:pt modelId="{FB1EA365-2232-4124-B602-E0E2A1A72BA2}" type="parTrans" cxnId="{CCDAF7DE-D6F2-4515-BC6D-3BEFC3AE1065}">
      <dgm:prSet/>
      <dgm:spPr/>
      <dgm:t>
        <a:bodyPr/>
        <a:lstStyle/>
        <a:p>
          <a:endParaRPr lang="en-US"/>
        </a:p>
      </dgm:t>
    </dgm:pt>
    <dgm:pt modelId="{2682F675-60CC-4BE4-941F-89E60D43BB6D}" type="sibTrans" cxnId="{CCDAF7DE-D6F2-4515-BC6D-3BEFC3AE1065}">
      <dgm:prSet/>
      <dgm:spPr/>
      <dgm:t>
        <a:bodyPr/>
        <a:lstStyle/>
        <a:p>
          <a:endParaRPr lang="en-US"/>
        </a:p>
      </dgm:t>
    </dgm:pt>
    <dgm:pt modelId="{B46AB264-B418-4129-8C03-AE14E5E2D158}">
      <dgm:prSet custT="1"/>
      <dgm:spPr/>
      <dgm:t>
        <a:bodyPr/>
        <a:lstStyle/>
        <a:p>
          <a:pPr>
            <a:buFont typeface="Wingdings" panose="05000000000000000000" pitchFamily="2" charset="2"/>
            <a:buChar char="§"/>
          </a:pPr>
          <a:r>
            <a:rPr lang="en-US" sz="15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gm:t>
    </dgm:pt>
    <dgm:pt modelId="{7C2F1C5D-687F-458E-BAF9-9B76AD0595A1}" type="parTrans" cxnId="{F57CA3C8-D67F-4E7E-BA74-3FBAEC5F00BF}">
      <dgm:prSet/>
      <dgm:spPr/>
      <dgm:t>
        <a:bodyPr/>
        <a:lstStyle/>
        <a:p>
          <a:endParaRPr lang="en-US"/>
        </a:p>
      </dgm:t>
    </dgm:pt>
    <dgm:pt modelId="{83097554-A8C4-4CA8-8BA3-73FF6C3D55E9}" type="sibTrans" cxnId="{F57CA3C8-D67F-4E7E-BA74-3FBAEC5F00BF}">
      <dgm:prSet/>
      <dgm:spPr/>
      <dgm:t>
        <a:bodyPr/>
        <a:lstStyle/>
        <a:p>
          <a:endParaRPr lang="en-US"/>
        </a:p>
      </dgm:t>
    </dgm:pt>
    <dgm:pt modelId="{C38E1F83-DAA2-4975-B5BB-5ABA9358D6FC}">
      <dgm:prSet custT="1"/>
      <dgm:spPr>
        <a:solidFill>
          <a:srgbClr val="7E9DEA"/>
        </a:solidFill>
      </dgm:spPr>
      <dgm:t>
        <a:bodyPr/>
        <a:lstStyle/>
        <a:p>
          <a:r>
            <a:rPr lang="en-US" sz="1800" b="1"/>
            <a:t>Can DCWs transport Medicaid beneficiaries?</a:t>
          </a:r>
          <a:endParaRPr lang="en-US" sz="1800"/>
        </a:p>
      </dgm:t>
    </dgm:pt>
    <dgm:pt modelId="{649DBCF1-34C2-4730-9523-DEE2388BC3B9}" type="parTrans" cxnId="{2849DBFA-C457-45A4-9A12-8A859318016A}">
      <dgm:prSet/>
      <dgm:spPr/>
      <dgm:t>
        <a:bodyPr/>
        <a:lstStyle/>
        <a:p>
          <a:endParaRPr lang="en-US"/>
        </a:p>
      </dgm:t>
    </dgm:pt>
    <dgm:pt modelId="{6B3A5330-F0A9-49D2-A2FD-02F1B7AE3712}" type="sibTrans" cxnId="{2849DBFA-C457-45A4-9A12-8A859318016A}">
      <dgm:prSet/>
      <dgm:spPr/>
      <dgm:t>
        <a:bodyPr/>
        <a:lstStyle/>
        <a:p>
          <a:endParaRPr lang="en-US"/>
        </a:p>
      </dgm:t>
    </dgm:pt>
    <dgm:pt modelId="{C26563FD-D692-4B24-8EF6-B759AB100C08}">
      <dgm:prSet custT="1"/>
      <dgm:spPr/>
      <dgm:t>
        <a:bodyPr/>
        <a:lstStyle/>
        <a:p>
          <a:pPr>
            <a:buFont typeface="Wingdings" panose="05000000000000000000" pitchFamily="2" charset="2"/>
            <a:buChar char="§"/>
          </a:pPr>
          <a:r>
            <a:rPr lang="en-US" sz="15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gm:t>
    </dgm:pt>
    <dgm:pt modelId="{8724C3FB-AEF0-4F12-B2B4-9BFDA39EF58A}" type="parTrans" cxnId="{27FD2882-F5AB-45A6-A239-FC561979F37E}">
      <dgm:prSet/>
      <dgm:spPr/>
      <dgm:t>
        <a:bodyPr/>
        <a:lstStyle/>
        <a:p>
          <a:endParaRPr lang="en-US"/>
        </a:p>
      </dgm:t>
    </dgm:pt>
    <dgm:pt modelId="{8DF3A0D2-58BA-4D3F-B24E-A4D1289A6896}" type="sibTrans" cxnId="{27FD2882-F5AB-45A6-A239-FC561979F37E}">
      <dgm:prSet/>
      <dgm:spPr/>
      <dgm:t>
        <a:bodyPr/>
        <a:lstStyle/>
        <a:p>
          <a:endParaRPr lang="en-US"/>
        </a:p>
      </dgm:t>
    </dgm:pt>
    <dgm:pt modelId="{3471B8A5-8F25-4DFD-BDBF-F4277892AEC1}">
      <dgm:prSet custT="1"/>
      <dgm:spPr>
        <a:solidFill>
          <a:srgbClr val="7E9DEA"/>
        </a:solidFill>
      </dgm:spPr>
      <dgm:t>
        <a:bodyPr/>
        <a:lstStyle/>
        <a:p>
          <a:r>
            <a:rPr lang="en-US" sz="1800" b="1"/>
            <a:t>Can my Compliance Officer also serve as a Supervisor?</a:t>
          </a:r>
          <a:endParaRPr lang="en-US" sz="1800"/>
        </a:p>
      </dgm:t>
    </dgm:pt>
    <dgm:pt modelId="{7678525C-6774-4C01-9FD8-E5CD755FE597}" type="parTrans" cxnId="{CBED3563-09B1-4372-B1CA-4D7E93666FF2}">
      <dgm:prSet/>
      <dgm:spPr/>
      <dgm:t>
        <a:bodyPr/>
        <a:lstStyle/>
        <a:p>
          <a:endParaRPr lang="en-US"/>
        </a:p>
      </dgm:t>
    </dgm:pt>
    <dgm:pt modelId="{30A7908C-EEE1-4513-933B-9084D77CEAF8}" type="sibTrans" cxnId="{CBED3563-09B1-4372-B1CA-4D7E93666FF2}">
      <dgm:prSet/>
      <dgm:spPr/>
      <dgm:t>
        <a:bodyPr/>
        <a:lstStyle/>
        <a:p>
          <a:endParaRPr lang="en-US"/>
        </a:p>
      </dgm:t>
    </dgm:pt>
    <dgm:pt modelId="{EAD58402-DB06-4B01-9E13-6306FDBF0064}">
      <dgm:prSet custT="1"/>
      <dgm:spPr/>
      <dgm:t>
        <a:bodyPr/>
        <a:lstStyle/>
        <a:p>
          <a:pPr>
            <a:buFont typeface="Wingdings" panose="05000000000000000000" pitchFamily="2" charset="2"/>
            <a:buChar char="§"/>
          </a:pPr>
          <a:r>
            <a:rPr lang="en-US" sz="1400">
              <a:solidFill>
                <a:schemeClr val="tx2">
                  <a:lumMod val="75000"/>
                  <a:lumOff val="25000"/>
                </a:schemeClr>
              </a:solidFill>
            </a:rPr>
            <a:t>No, Compliance Officers and Supervisors are two different positions.</a:t>
          </a:r>
        </a:p>
      </dgm:t>
    </dgm:pt>
    <dgm:pt modelId="{1D9900DB-DDB2-4ECB-9E03-D1078747D67D}" type="parTrans" cxnId="{5458B889-37AC-416C-AC38-CD5FB2C0AC63}">
      <dgm:prSet/>
      <dgm:spPr/>
      <dgm:t>
        <a:bodyPr/>
        <a:lstStyle/>
        <a:p>
          <a:endParaRPr lang="en-US"/>
        </a:p>
      </dgm:t>
    </dgm:pt>
    <dgm:pt modelId="{2C7353E2-9179-44AB-BC0C-79CCB0CB2CA1}" type="sibTrans" cxnId="{5458B889-37AC-416C-AC38-CD5FB2C0AC63}">
      <dgm:prSet/>
      <dgm:spPr/>
      <dgm:t>
        <a:bodyPr/>
        <a:lstStyle/>
        <a:p>
          <a:endParaRPr lang="en-US"/>
        </a:p>
      </dgm:t>
    </dgm:pt>
    <dgm:pt modelId="{532D2AB6-2E98-4436-8C23-5589DA914BA4}">
      <dgm:prSet custT="1"/>
      <dgm:spPr>
        <a:solidFill>
          <a:srgbClr val="7E9DEA"/>
        </a:solidFill>
      </dgm:spPr>
      <dgm:t>
        <a:bodyPr/>
        <a:lstStyle/>
        <a:p>
          <a:r>
            <a:rPr lang="en-US" sz="1800" b="1"/>
            <a:t>How do I expand my service area?</a:t>
          </a:r>
          <a:endParaRPr lang="en-US" sz="1800"/>
        </a:p>
      </dgm:t>
    </dgm:pt>
    <dgm:pt modelId="{F23D9905-DC0C-42FD-A6C8-F80158CBB845}" type="parTrans" cxnId="{51008D49-79A1-4A71-91E0-337D23F7E942}">
      <dgm:prSet/>
      <dgm:spPr/>
      <dgm:t>
        <a:bodyPr/>
        <a:lstStyle/>
        <a:p>
          <a:endParaRPr lang="en-US"/>
        </a:p>
      </dgm:t>
    </dgm:pt>
    <dgm:pt modelId="{BB35D585-C1BF-4315-97F7-2B4EBF19C51F}" type="sibTrans" cxnId="{51008D49-79A1-4A71-91E0-337D23F7E942}">
      <dgm:prSet/>
      <dgm:spPr/>
      <dgm:t>
        <a:bodyPr/>
        <a:lstStyle/>
        <a:p>
          <a:endParaRPr lang="en-US"/>
        </a:p>
      </dgm:t>
    </dgm:pt>
    <dgm:pt modelId="{15C9BA47-3407-47CC-9671-5826ED3C1B0E}">
      <dgm:prSet custT="1"/>
      <dgm:spPr/>
      <dgm:t>
        <a:bodyPr/>
        <a:lstStyle/>
        <a:p>
          <a:pPr>
            <a:buFont typeface="Wingdings" panose="05000000000000000000" pitchFamily="2" charset="2"/>
            <a:buChar char="§"/>
          </a:pPr>
          <a:r>
            <a:rPr lang="en-US" sz="1400">
              <a:solidFill>
                <a:schemeClr val="tx2">
                  <a:lumMod val="75000"/>
                  <a:lumOff val="25000"/>
                </a:schemeClr>
              </a:solidFill>
            </a:rPr>
            <a:t>Send an email to </a:t>
          </a:r>
          <a:r>
            <a:rPr lang="en-US" sz="1400" b="1" u="sng">
              <a:solidFill>
                <a:srgbClr val="7E9DEA"/>
              </a:solidFill>
            </a:rPr>
            <a:t>HCBSProviders@medicaid.ms.gov </a:t>
          </a:r>
          <a:r>
            <a:rPr lang="en-US" sz="1400">
              <a:solidFill>
                <a:schemeClr val="tx2">
                  <a:lumMod val="75000"/>
                  <a:lumOff val="25000"/>
                </a:schemeClr>
              </a:solidFill>
            </a:rPr>
            <a:t>requesting expansion and we will send a Satellite Office packet for your agency to fill out in order to expand the area.</a:t>
          </a:r>
        </a:p>
      </dgm:t>
    </dgm:pt>
    <dgm:pt modelId="{5282B616-CFCC-4E8A-BC3F-E6A4C9EB4266}" type="parTrans" cxnId="{2EF334B7-473A-4731-9E18-435B96F37DD8}">
      <dgm:prSet/>
      <dgm:spPr/>
      <dgm:t>
        <a:bodyPr/>
        <a:lstStyle/>
        <a:p>
          <a:endParaRPr lang="en-US"/>
        </a:p>
      </dgm:t>
    </dgm:pt>
    <dgm:pt modelId="{521DD8DC-AEA8-47B9-968B-1EA43B03CA5A}" type="sibTrans" cxnId="{2EF334B7-473A-4731-9E18-435B96F37DD8}">
      <dgm:prSet/>
      <dgm:spPr/>
      <dgm:t>
        <a:bodyPr/>
        <a:lstStyle/>
        <a:p>
          <a:endParaRPr lang="en-US"/>
        </a:p>
      </dgm:t>
    </dgm:pt>
    <dgm:pt modelId="{73D306F7-17BF-4A59-8288-A91BE9A44380}">
      <dgm:prSet custT="1"/>
      <dgm:spPr>
        <a:solidFill>
          <a:srgbClr val="7E9DEA"/>
        </a:solidFill>
      </dgm:spPr>
      <dgm:t>
        <a:bodyPr/>
        <a:lstStyle/>
        <a:p>
          <a:r>
            <a:rPr lang="en-US" sz="1800" b="1"/>
            <a:t>How much should DCWs be paid?</a:t>
          </a:r>
          <a:endParaRPr lang="en-US" sz="1800"/>
        </a:p>
      </dgm:t>
    </dgm:pt>
    <dgm:pt modelId="{D7CD0CC0-AEA0-40DF-A546-6776C79DDF5F}" type="parTrans" cxnId="{75AB208E-F3A4-42CA-8C9F-6D66FC907AAA}">
      <dgm:prSet/>
      <dgm:spPr/>
      <dgm:t>
        <a:bodyPr/>
        <a:lstStyle/>
        <a:p>
          <a:endParaRPr lang="en-US"/>
        </a:p>
      </dgm:t>
    </dgm:pt>
    <dgm:pt modelId="{B817791D-DBB7-4F93-92C1-8FE2383692D1}" type="sibTrans" cxnId="{75AB208E-F3A4-42CA-8C9F-6D66FC907AAA}">
      <dgm:prSet/>
      <dgm:spPr/>
      <dgm:t>
        <a:bodyPr/>
        <a:lstStyle/>
        <a:p>
          <a:endParaRPr lang="en-US"/>
        </a:p>
      </dgm:t>
    </dgm:pt>
    <dgm:pt modelId="{069B1BB8-72FA-455C-B92F-F328E9AC4DD9}">
      <dgm:prSet custT="1"/>
      <dgm:spPr/>
      <dgm:t>
        <a:bodyPr/>
        <a:lstStyle/>
        <a:p>
          <a:pPr>
            <a:buFont typeface="Wingdings" panose="05000000000000000000" pitchFamily="2" charset="2"/>
            <a:buChar char="§"/>
          </a:pPr>
          <a:r>
            <a:rPr lang="en-US" sz="14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a:solidFill>
              <a:srgbClr val="7E9DEA"/>
            </a:solidFill>
          </a:endParaRPr>
        </a:p>
      </dgm:t>
    </dgm:pt>
    <dgm:pt modelId="{76F44957-FFDC-4B31-A865-59119919E714}" type="parTrans" cxnId="{D1F32928-3016-4D17-8008-9FB256E14367}">
      <dgm:prSet/>
      <dgm:spPr/>
      <dgm:t>
        <a:bodyPr/>
        <a:lstStyle/>
        <a:p>
          <a:endParaRPr lang="en-US"/>
        </a:p>
      </dgm:t>
    </dgm:pt>
    <dgm:pt modelId="{9F2607A6-D335-4E6A-8FC7-22DBFE0C6534}" type="sibTrans" cxnId="{D1F32928-3016-4D17-8008-9FB256E14367}">
      <dgm:prSet/>
      <dgm:spPr/>
      <dgm:t>
        <a:bodyPr/>
        <a:lstStyle/>
        <a:p>
          <a:endParaRPr lang="en-US"/>
        </a:p>
      </dgm:t>
    </dgm:pt>
    <dgm:pt modelId="{70700443-B364-491E-8E1B-1AC61F5D928B}" type="pres">
      <dgm:prSet presAssocID="{EDD48CE5-58D9-40E4-8F7B-A36B84755721}" presName="linear" presStyleCnt="0">
        <dgm:presLayoutVars>
          <dgm:animLvl val="lvl"/>
          <dgm:resizeHandles val="exact"/>
        </dgm:presLayoutVars>
      </dgm:prSet>
      <dgm:spPr/>
    </dgm:pt>
    <dgm:pt modelId="{101B37FC-CF87-42B5-98EF-32FB17B6565C}" type="pres">
      <dgm:prSet presAssocID="{389AB208-2B22-48D8-9440-338687C65DDC}" presName="parentText" presStyleLbl="node1" presStyleIdx="0" presStyleCnt="5">
        <dgm:presLayoutVars>
          <dgm:chMax val="0"/>
          <dgm:bulletEnabled val="1"/>
        </dgm:presLayoutVars>
      </dgm:prSet>
      <dgm:spPr/>
    </dgm:pt>
    <dgm:pt modelId="{7A8C58B2-F8D1-4029-A1E3-8A9EB4E07BF4}" type="pres">
      <dgm:prSet presAssocID="{389AB208-2B22-48D8-9440-338687C65DDC}" presName="childText" presStyleLbl="revTx" presStyleIdx="0" presStyleCnt="5">
        <dgm:presLayoutVars>
          <dgm:bulletEnabled val="1"/>
        </dgm:presLayoutVars>
      </dgm:prSet>
      <dgm:spPr/>
    </dgm:pt>
    <dgm:pt modelId="{C0F85A27-DFBC-4A74-9BB6-77675A07B74B}" type="pres">
      <dgm:prSet presAssocID="{C38E1F83-DAA2-4975-B5BB-5ABA9358D6FC}" presName="parentText" presStyleLbl="node1" presStyleIdx="1" presStyleCnt="5" custScaleY="47632">
        <dgm:presLayoutVars>
          <dgm:chMax val="0"/>
          <dgm:bulletEnabled val="1"/>
        </dgm:presLayoutVars>
      </dgm:prSet>
      <dgm:spPr/>
    </dgm:pt>
    <dgm:pt modelId="{16720B73-7160-4C36-9E10-107E806C1F38}" type="pres">
      <dgm:prSet presAssocID="{C38E1F83-DAA2-4975-B5BB-5ABA9358D6FC}" presName="childText" presStyleLbl="revTx" presStyleIdx="1" presStyleCnt="5">
        <dgm:presLayoutVars>
          <dgm:bulletEnabled val="1"/>
        </dgm:presLayoutVars>
      </dgm:prSet>
      <dgm:spPr/>
    </dgm:pt>
    <dgm:pt modelId="{757B3FCB-DD5F-4517-851A-F95729ADC615}" type="pres">
      <dgm:prSet presAssocID="{3471B8A5-8F25-4DFD-BDBF-F4277892AEC1}" presName="parentText" presStyleLbl="node1" presStyleIdx="2" presStyleCnt="5" custScaleY="57248">
        <dgm:presLayoutVars>
          <dgm:chMax val="0"/>
          <dgm:bulletEnabled val="1"/>
        </dgm:presLayoutVars>
      </dgm:prSet>
      <dgm:spPr/>
    </dgm:pt>
    <dgm:pt modelId="{8C20EDC7-BA21-4F19-A737-A223388FB794}" type="pres">
      <dgm:prSet presAssocID="{3471B8A5-8F25-4DFD-BDBF-F4277892AEC1}" presName="childText" presStyleLbl="revTx" presStyleIdx="2" presStyleCnt="5">
        <dgm:presLayoutVars>
          <dgm:bulletEnabled val="1"/>
        </dgm:presLayoutVars>
      </dgm:prSet>
      <dgm:spPr/>
    </dgm:pt>
    <dgm:pt modelId="{ECFBFC0B-1CFD-44B6-A878-DEA3F06883DD}" type="pres">
      <dgm:prSet presAssocID="{532D2AB6-2E98-4436-8C23-5589DA914BA4}" presName="parentText" presStyleLbl="node1" presStyleIdx="3" presStyleCnt="5" custScaleY="51573">
        <dgm:presLayoutVars>
          <dgm:chMax val="0"/>
          <dgm:bulletEnabled val="1"/>
        </dgm:presLayoutVars>
      </dgm:prSet>
      <dgm:spPr/>
    </dgm:pt>
    <dgm:pt modelId="{672C7475-9D6E-4A03-9E16-960679506594}" type="pres">
      <dgm:prSet presAssocID="{532D2AB6-2E98-4436-8C23-5589DA914BA4}" presName="childText" presStyleLbl="revTx" presStyleIdx="3" presStyleCnt="5">
        <dgm:presLayoutVars>
          <dgm:bulletEnabled val="1"/>
        </dgm:presLayoutVars>
      </dgm:prSet>
      <dgm:spPr/>
    </dgm:pt>
    <dgm:pt modelId="{581787A0-2951-49F2-BD4A-8CB1AEAF66AF}" type="pres">
      <dgm:prSet presAssocID="{73D306F7-17BF-4A59-8288-A91BE9A44380}" presName="parentText" presStyleLbl="node1" presStyleIdx="4" presStyleCnt="5" custScaleY="50240">
        <dgm:presLayoutVars>
          <dgm:chMax val="0"/>
          <dgm:bulletEnabled val="1"/>
        </dgm:presLayoutVars>
      </dgm:prSet>
      <dgm:spPr/>
    </dgm:pt>
    <dgm:pt modelId="{CBD40064-CCDD-45E4-AE32-285B0ADFD309}" type="pres">
      <dgm:prSet presAssocID="{73D306F7-17BF-4A59-8288-A91BE9A44380}" presName="childText" presStyleLbl="revTx" presStyleIdx="4" presStyleCnt="5">
        <dgm:presLayoutVars>
          <dgm:bulletEnabled val="1"/>
        </dgm:presLayoutVars>
      </dgm:prSet>
      <dgm:spPr/>
    </dgm:pt>
  </dgm:ptLst>
  <dgm:cxnLst>
    <dgm:cxn modelId="{101D6110-C803-433E-B38A-AF01EA501472}" type="presOf" srcId="{532D2AB6-2E98-4436-8C23-5589DA914BA4}" destId="{ECFBFC0B-1CFD-44B6-A878-DEA3F06883DD}" srcOrd="0" destOrd="0" presId="urn:microsoft.com/office/officeart/2005/8/layout/vList2"/>
    <dgm:cxn modelId="{1AD44315-47DD-4C93-99F5-421C368B1BAD}" type="presOf" srcId="{C38E1F83-DAA2-4975-B5BB-5ABA9358D6FC}" destId="{C0F85A27-DFBC-4A74-9BB6-77675A07B74B}" srcOrd="0" destOrd="0" presId="urn:microsoft.com/office/officeart/2005/8/layout/vList2"/>
    <dgm:cxn modelId="{B6E6FE17-5C7B-4B1A-BD0D-ADB0C6A0A165}" type="presOf" srcId="{EDD48CE5-58D9-40E4-8F7B-A36B84755721}" destId="{70700443-B364-491E-8E1B-1AC61F5D928B}" srcOrd="0" destOrd="0" presId="urn:microsoft.com/office/officeart/2005/8/layout/vList2"/>
    <dgm:cxn modelId="{D1F32928-3016-4D17-8008-9FB256E14367}" srcId="{73D306F7-17BF-4A59-8288-A91BE9A44380}" destId="{069B1BB8-72FA-455C-B92F-F328E9AC4DD9}" srcOrd="0" destOrd="0" parTransId="{76F44957-FFDC-4B31-A865-59119919E714}" sibTransId="{9F2607A6-D335-4E6A-8FC7-22DBFE0C6534}"/>
    <dgm:cxn modelId="{4E06C360-1421-4F88-82E3-442DEA1C97E8}" type="presOf" srcId="{EAD58402-DB06-4B01-9E13-6306FDBF0064}" destId="{8C20EDC7-BA21-4F19-A737-A223388FB794}" srcOrd="0" destOrd="0" presId="urn:microsoft.com/office/officeart/2005/8/layout/vList2"/>
    <dgm:cxn modelId="{CBED3563-09B1-4372-B1CA-4D7E93666FF2}" srcId="{EDD48CE5-58D9-40E4-8F7B-A36B84755721}" destId="{3471B8A5-8F25-4DFD-BDBF-F4277892AEC1}" srcOrd="2" destOrd="0" parTransId="{7678525C-6774-4C01-9FD8-E5CD755FE597}" sibTransId="{30A7908C-EEE1-4513-933B-9084D77CEAF8}"/>
    <dgm:cxn modelId="{51008D49-79A1-4A71-91E0-337D23F7E942}" srcId="{EDD48CE5-58D9-40E4-8F7B-A36B84755721}" destId="{532D2AB6-2E98-4436-8C23-5589DA914BA4}" srcOrd="3" destOrd="0" parTransId="{F23D9905-DC0C-42FD-A6C8-F80158CBB845}" sibTransId="{BB35D585-C1BF-4315-97F7-2B4EBF19C51F}"/>
    <dgm:cxn modelId="{4BE6146F-6A4A-427C-9E78-EE08B9889D98}" type="presOf" srcId="{15C9BA47-3407-47CC-9671-5826ED3C1B0E}" destId="{672C7475-9D6E-4A03-9E16-960679506594}" srcOrd="0" destOrd="0" presId="urn:microsoft.com/office/officeart/2005/8/layout/vList2"/>
    <dgm:cxn modelId="{06326B80-43B7-4D26-8D22-473BE8011DD0}" type="presOf" srcId="{069B1BB8-72FA-455C-B92F-F328E9AC4DD9}" destId="{CBD40064-CCDD-45E4-AE32-285B0ADFD309}" srcOrd="0" destOrd="0" presId="urn:microsoft.com/office/officeart/2005/8/layout/vList2"/>
    <dgm:cxn modelId="{27FD2882-F5AB-45A6-A239-FC561979F37E}" srcId="{C38E1F83-DAA2-4975-B5BB-5ABA9358D6FC}" destId="{C26563FD-D692-4B24-8EF6-B759AB100C08}" srcOrd="0" destOrd="0" parTransId="{8724C3FB-AEF0-4F12-B2B4-9BFDA39EF58A}" sibTransId="{8DF3A0D2-58BA-4D3F-B24E-A4D1289A6896}"/>
    <dgm:cxn modelId="{A295F588-3DC0-4070-B4ED-C9FD6C687D22}" type="presOf" srcId="{389AB208-2B22-48D8-9440-338687C65DDC}" destId="{101B37FC-CF87-42B5-98EF-32FB17B6565C}" srcOrd="0" destOrd="0" presId="urn:microsoft.com/office/officeart/2005/8/layout/vList2"/>
    <dgm:cxn modelId="{5458B889-37AC-416C-AC38-CD5FB2C0AC63}" srcId="{3471B8A5-8F25-4DFD-BDBF-F4277892AEC1}" destId="{EAD58402-DB06-4B01-9E13-6306FDBF0064}" srcOrd="0" destOrd="0" parTransId="{1D9900DB-DDB2-4ECB-9E03-D1078747D67D}" sibTransId="{2C7353E2-9179-44AB-BC0C-79CCB0CB2CA1}"/>
    <dgm:cxn modelId="{75AB208E-F3A4-42CA-8C9F-6D66FC907AAA}" srcId="{EDD48CE5-58D9-40E4-8F7B-A36B84755721}" destId="{73D306F7-17BF-4A59-8288-A91BE9A44380}" srcOrd="4" destOrd="0" parTransId="{D7CD0CC0-AEA0-40DF-A546-6776C79DDF5F}" sibTransId="{B817791D-DBB7-4F93-92C1-8FE2383692D1}"/>
    <dgm:cxn modelId="{05DB249A-F212-4306-B8F8-27505DA04142}" type="presOf" srcId="{73D306F7-17BF-4A59-8288-A91BE9A44380}" destId="{581787A0-2951-49F2-BD4A-8CB1AEAF66AF}" srcOrd="0" destOrd="0" presId="urn:microsoft.com/office/officeart/2005/8/layout/vList2"/>
    <dgm:cxn modelId="{2EF334B7-473A-4731-9E18-435B96F37DD8}" srcId="{532D2AB6-2E98-4436-8C23-5589DA914BA4}" destId="{15C9BA47-3407-47CC-9671-5826ED3C1B0E}" srcOrd="0" destOrd="0" parTransId="{5282B616-CFCC-4E8A-BC3F-E6A4C9EB4266}" sibTransId="{521DD8DC-AEA8-47B9-968B-1EA43B03CA5A}"/>
    <dgm:cxn modelId="{F57CA3C8-D67F-4E7E-BA74-3FBAEC5F00BF}" srcId="{389AB208-2B22-48D8-9440-338687C65DDC}" destId="{B46AB264-B418-4129-8C03-AE14E5E2D158}" srcOrd="0" destOrd="0" parTransId="{7C2F1C5D-687F-458E-BAF9-9B76AD0595A1}" sibTransId="{83097554-A8C4-4CA8-8BA3-73FF6C3D55E9}"/>
    <dgm:cxn modelId="{A1F0BECE-41EE-4213-98D8-E162DB88826C}" type="presOf" srcId="{3471B8A5-8F25-4DFD-BDBF-F4277892AEC1}" destId="{757B3FCB-DD5F-4517-851A-F95729ADC615}" srcOrd="0" destOrd="0" presId="urn:microsoft.com/office/officeart/2005/8/layout/vList2"/>
    <dgm:cxn modelId="{CCDAF7DE-D6F2-4515-BC6D-3BEFC3AE1065}" srcId="{EDD48CE5-58D9-40E4-8F7B-A36B84755721}" destId="{389AB208-2B22-48D8-9440-338687C65DDC}" srcOrd="0" destOrd="0" parTransId="{FB1EA365-2232-4124-B602-E0E2A1A72BA2}" sibTransId="{2682F675-60CC-4BE4-941F-89E60D43BB6D}"/>
    <dgm:cxn modelId="{F16425E5-C471-4D2C-A45A-C2B445CAD2AD}" type="presOf" srcId="{B46AB264-B418-4129-8C03-AE14E5E2D158}" destId="{7A8C58B2-F8D1-4029-A1E3-8A9EB4E07BF4}" srcOrd="0" destOrd="0" presId="urn:microsoft.com/office/officeart/2005/8/layout/vList2"/>
    <dgm:cxn modelId="{FE1F76E5-E1E8-401A-A166-B60E34409FC4}" type="presOf" srcId="{C26563FD-D692-4B24-8EF6-B759AB100C08}" destId="{16720B73-7160-4C36-9E10-107E806C1F38}" srcOrd="0" destOrd="0" presId="urn:microsoft.com/office/officeart/2005/8/layout/vList2"/>
    <dgm:cxn modelId="{2849DBFA-C457-45A4-9A12-8A859318016A}" srcId="{EDD48CE5-58D9-40E4-8F7B-A36B84755721}" destId="{C38E1F83-DAA2-4975-B5BB-5ABA9358D6FC}" srcOrd="1" destOrd="0" parTransId="{649DBCF1-34C2-4730-9523-DEE2388BC3B9}" sibTransId="{6B3A5330-F0A9-49D2-A2FD-02F1B7AE3712}"/>
    <dgm:cxn modelId="{BAE6B603-7927-4AA4-87EF-A1A3F8A2A932}" type="presParOf" srcId="{70700443-B364-491E-8E1B-1AC61F5D928B}" destId="{101B37FC-CF87-42B5-98EF-32FB17B6565C}" srcOrd="0" destOrd="0" presId="urn:microsoft.com/office/officeart/2005/8/layout/vList2"/>
    <dgm:cxn modelId="{1ADA0598-F42F-4A03-98FD-F82BAC2A2319}" type="presParOf" srcId="{70700443-B364-491E-8E1B-1AC61F5D928B}" destId="{7A8C58B2-F8D1-4029-A1E3-8A9EB4E07BF4}" srcOrd="1" destOrd="0" presId="urn:microsoft.com/office/officeart/2005/8/layout/vList2"/>
    <dgm:cxn modelId="{20269F9F-A61D-4F00-9862-4118F84AADF4}" type="presParOf" srcId="{70700443-B364-491E-8E1B-1AC61F5D928B}" destId="{C0F85A27-DFBC-4A74-9BB6-77675A07B74B}" srcOrd="2" destOrd="0" presId="urn:microsoft.com/office/officeart/2005/8/layout/vList2"/>
    <dgm:cxn modelId="{CD81CB19-2DB2-4535-9296-B3E6FFE08229}" type="presParOf" srcId="{70700443-B364-491E-8E1B-1AC61F5D928B}" destId="{16720B73-7160-4C36-9E10-107E806C1F38}" srcOrd="3" destOrd="0" presId="urn:microsoft.com/office/officeart/2005/8/layout/vList2"/>
    <dgm:cxn modelId="{0780B36D-EF36-4CDB-B348-70A4551E4335}" type="presParOf" srcId="{70700443-B364-491E-8E1B-1AC61F5D928B}" destId="{757B3FCB-DD5F-4517-851A-F95729ADC615}" srcOrd="4" destOrd="0" presId="urn:microsoft.com/office/officeart/2005/8/layout/vList2"/>
    <dgm:cxn modelId="{F9AC50B5-721D-422F-88C1-FF78EE8BBE85}" type="presParOf" srcId="{70700443-B364-491E-8E1B-1AC61F5D928B}" destId="{8C20EDC7-BA21-4F19-A737-A223388FB794}" srcOrd="5" destOrd="0" presId="urn:microsoft.com/office/officeart/2005/8/layout/vList2"/>
    <dgm:cxn modelId="{E8B82681-ED21-4BE7-8986-561493BAD80C}" type="presParOf" srcId="{70700443-B364-491E-8E1B-1AC61F5D928B}" destId="{ECFBFC0B-1CFD-44B6-A878-DEA3F06883DD}" srcOrd="6" destOrd="0" presId="urn:microsoft.com/office/officeart/2005/8/layout/vList2"/>
    <dgm:cxn modelId="{2706C598-00C1-4F12-A104-39AF1024B1CE}" type="presParOf" srcId="{70700443-B364-491E-8E1B-1AC61F5D928B}" destId="{672C7475-9D6E-4A03-9E16-960679506594}" srcOrd="7" destOrd="0" presId="urn:microsoft.com/office/officeart/2005/8/layout/vList2"/>
    <dgm:cxn modelId="{D05432D2-F718-4440-B869-0591ED87B5CC}" type="presParOf" srcId="{70700443-B364-491E-8E1B-1AC61F5D928B}" destId="{581787A0-2951-49F2-BD4A-8CB1AEAF66AF}" srcOrd="8" destOrd="0" presId="urn:microsoft.com/office/officeart/2005/8/layout/vList2"/>
    <dgm:cxn modelId="{0BB53886-AFB0-4FBD-8045-2CA83FE14DE5}" type="presParOf" srcId="{70700443-B364-491E-8E1B-1AC61F5D928B}" destId="{CBD40064-CCDD-45E4-AE32-285B0ADFD309}"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E0C4-0BFF-4FBB-BBAB-70DC90A950D6}">
      <dsp:nvSpPr>
        <dsp:cNvPr id="0" name=""/>
        <dsp:cNvSpPr/>
      </dsp:nvSpPr>
      <dsp:spPr>
        <a:xfrm>
          <a:off x="0" y="15831"/>
          <a:ext cx="11030528" cy="636480"/>
        </a:xfrm>
        <a:prstGeom prst="roundRect">
          <a:avLst/>
        </a:prstGeom>
        <a:solidFill>
          <a:srgbClr val="169DCC"/>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Who is Eligible?</a:t>
          </a:r>
        </a:p>
      </dsp:txBody>
      <dsp:txXfrm>
        <a:off x="31070" y="46901"/>
        <a:ext cx="10968388" cy="574340"/>
      </dsp:txXfrm>
    </dsp:sp>
    <dsp:sp modelId="{49CAFFCB-870B-4077-9AA3-ED06434F984B}">
      <dsp:nvSpPr>
        <dsp:cNvPr id="0" name=""/>
        <dsp:cNvSpPr/>
      </dsp:nvSpPr>
      <dsp:spPr>
        <a:xfrm>
          <a:off x="0" y="652311"/>
          <a:ext cx="11030528" cy="4415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19" tIns="22860" rIns="128016" bIns="22860" numCol="1" spcCol="1270" anchor="t" anchorCtr="0">
          <a:noAutofit/>
        </a:bodyPr>
        <a:lstStyle/>
        <a:p>
          <a:pPr marL="171450" lvl="1" indent="-171450" algn="l" defTabSz="711200">
            <a:lnSpc>
              <a:spcPct val="90000"/>
            </a:lnSpc>
            <a:spcBef>
              <a:spcPct val="0"/>
            </a:spcBef>
            <a:spcAft>
              <a:spcPct val="20000"/>
            </a:spcAft>
            <a:buFontTx/>
            <a:buNone/>
          </a:pPr>
          <a:endParaRPr lang="en-US" sz="16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be twenty-one (21) years of age or older.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require nursing facility level of care as determined by a comprehensive long-term services and supports (LTSS) assessment.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meet the criteria in one (1) of the following Categories of Eligibility (COE):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Supplemental Security Income (SSI) eligible under 20 C.F.R. § 416.202, or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An aged, blind or disabled individual who meets all factors of institutional eligibility.</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If  income exceeds the current institutional limit, the individual must pay the Division of Medicaid the portion of their income that is due under the terms of an Income Trust to qualify.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Beneficiaries enrolled in the E&amp;D Waiver cannot reside in a nursing facility or licensed or unlicensed personal care home. </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In the event of imminent danger to the beneficiary, caregiver or service provider, the beneficiary may be discharged from the waiver immediately.</a:t>
          </a:r>
        </a:p>
      </dsp:txBody>
      <dsp:txXfrm>
        <a:off x="0" y="652311"/>
        <a:ext cx="11030528" cy="4415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DD74-81AF-43EE-A48C-8825E27FCD44}">
      <dsp:nvSpPr>
        <dsp:cNvPr id="0" name=""/>
        <dsp:cNvSpPr/>
      </dsp:nvSpPr>
      <dsp:spPr>
        <a:xfrm>
          <a:off x="0" y="9081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Mississippi Planning and Development District</a:t>
          </a:r>
          <a:endParaRPr lang="en-US" sz="1700" kern="1200"/>
        </a:p>
      </dsp:txBody>
      <dsp:txXfrm>
        <a:off x="33012" y="123824"/>
        <a:ext cx="2658126" cy="610236"/>
      </dsp:txXfrm>
    </dsp:sp>
    <dsp:sp modelId="{C32894DE-CD29-45F2-9247-AEF47D863EAA}">
      <dsp:nvSpPr>
        <dsp:cNvPr id="0" name=""/>
        <dsp:cNvSpPr/>
      </dsp:nvSpPr>
      <dsp:spPr>
        <a:xfrm>
          <a:off x="0" y="81603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Phone</a:t>
          </a:r>
          <a:r>
            <a:rPr lang="en-US" sz="1700" kern="1200"/>
            <a:t>: 844-822-4622</a:t>
          </a:r>
        </a:p>
      </dsp:txBody>
      <dsp:txXfrm>
        <a:off x="33012" y="849044"/>
        <a:ext cx="2658126" cy="610236"/>
      </dsp:txXfrm>
    </dsp:sp>
    <dsp:sp modelId="{685A8B2B-A129-48D0-B558-F6A90FF1BAC2}">
      <dsp:nvSpPr>
        <dsp:cNvPr id="0" name=""/>
        <dsp:cNvSpPr/>
      </dsp:nvSpPr>
      <dsp:spPr>
        <a:xfrm>
          <a:off x="0" y="154125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Email</a:t>
          </a:r>
          <a:r>
            <a:rPr lang="en-US" sz="1700" kern="1200"/>
            <a:t>:  </a:t>
          </a:r>
          <a:r>
            <a:rPr lang="en-US" sz="1700" b="1" u="sng" kern="1200"/>
            <a:t>mail@mspdds.com</a:t>
          </a:r>
          <a:endParaRPr lang="en-US" sz="1700" kern="1200"/>
        </a:p>
      </dsp:txBody>
      <dsp:txXfrm>
        <a:off x="33012" y="1574264"/>
        <a:ext cx="2658126" cy="6102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57143"/>
          <a:ext cx="3599565" cy="79825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Central Mississippi (CMPDD)</a:t>
          </a:r>
        </a:p>
        <a:p>
          <a:pPr marL="0" lvl="0" indent="0" algn="ctr" defTabSz="844550">
            <a:lnSpc>
              <a:spcPct val="90000"/>
            </a:lnSpc>
            <a:spcBef>
              <a:spcPct val="0"/>
            </a:spcBef>
            <a:spcAft>
              <a:spcPct val="35000"/>
            </a:spcAft>
            <a:buNone/>
          </a:pPr>
          <a:r>
            <a:rPr lang="en-US" sz="1900" kern="1200"/>
            <a:t>Phone:  (601) 981-1511</a:t>
          </a:r>
        </a:p>
      </dsp:txBody>
      <dsp:txXfrm>
        <a:off x="3691" y="57143"/>
        <a:ext cx="3599565" cy="798251"/>
      </dsp:txXfrm>
    </dsp:sp>
    <dsp:sp modelId="{BA67542A-D845-44C0-9D74-060BB3B0C872}">
      <dsp:nvSpPr>
        <dsp:cNvPr id="0" name=""/>
        <dsp:cNvSpPr/>
      </dsp:nvSpPr>
      <dsp:spPr>
        <a:xfrm>
          <a:off x="3691" y="855394"/>
          <a:ext cx="3599565" cy="330858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Copiah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Hinds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Madison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Rankin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Simpson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Warren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Yazoo</a:t>
          </a:r>
        </a:p>
        <a:p>
          <a:pPr marL="342900" lvl="2" indent="-171450" algn="l" defTabSz="844550">
            <a:lnSpc>
              <a:spcPct val="90000"/>
            </a:lnSpc>
            <a:spcBef>
              <a:spcPct val="0"/>
            </a:spcBef>
            <a:spcAft>
              <a:spcPct val="15000"/>
            </a:spcAft>
            <a:buFont typeface="Wingdings" panose="05000000000000000000" pitchFamily="2" charset="2"/>
            <a:buChar char="§"/>
          </a:pPr>
          <a:endParaRPr lang="en-US" sz="1900" kern="1200"/>
        </a:p>
      </dsp:txBody>
      <dsp:txXfrm>
        <a:off x="3691" y="855394"/>
        <a:ext cx="3599565" cy="3308582"/>
      </dsp:txXfrm>
    </dsp:sp>
    <dsp:sp modelId="{0F5948BF-61BF-49F2-A9BE-C2F02F5F4365}">
      <dsp:nvSpPr>
        <dsp:cNvPr id="0" name=""/>
        <dsp:cNvSpPr/>
      </dsp:nvSpPr>
      <dsp:spPr>
        <a:xfrm>
          <a:off x="4107196" y="57143"/>
          <a:ext cx="3599565" cy="79825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East Central (ECPDD)</a:t>
          </a:r>
        </a:p>
        <a:p>
          <a:pPr marL="0" lvl="0" indent="0" algn="ctr" defTabSz="844550">
            <a:lnSpc>
              <a:spcPct val="90000"/>
            </a:lnSpc>
            <a:spcBef>
              <a:spcPct val="0"/>
            </a:spcBef>
            <a:spcAft>
              <a:spcPct val="35000"/>
            </a:spcAft>
            <a:buNone/>
          </a:pPr>
          <a:r>
            <a:rPr lang="en-US" sz="1900" kern="1200"/>
            <a:t>Phone:  (601) 683-7409</a:t>
          </a:r>
        </a:p>
      </dsp:txBody>
      <dsp:txXfrm>
        <a:off x="4107196" y="57143"/>
        <a:ext cx="3599565" cy="798251"/>
      </dsp:txXfrm>
    </dsp:sp>
    <dsp:sp modelId="{75C166D9-2749-40E6-9542-5D61887CB647}">
      <dsp:nvSpPr>
        <dsp:cNvPr id="0" name=""/>
        <dsp:cNvSpPr/>
      </dsp:nvSpPr>
      <dsp:spPr>
        <a:xfrm>
          <a:off x="4107196" y="855394"/>
          <a:ext cx="3599565" cy="3308582"/>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Clarke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Jasper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Kemper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Lauderdale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Leake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Neshoba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Newton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Scott</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Smith</a:t>
          </a:r>
        </a:p>
      </dsp:txBody>
      <dsp:txXfrm>
        <a:off x="4107196" y="855394"/>
        <a:ext cx="3599565" cy="3308582"/>
      </dsp:txXfrm>
    </dsp:sp>
    <dsp:sp modelId="{27EB3DE9-DF8A-4A76-A066-D427645FA91D}">
      <dsp:nvSpPr>
        <dsp:cNvPr id="0" name=""/>
        <dsp:cNvSpPr/>
      </dsp:nvSpPr>
      <dsp:spPr>
        <a:xfrm>
          <a:off x="8210700" y="57143"/>
          <a:ext cx="3599565" cy="79825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Golden Triangle (GTPDD)</a:t>
          </a:r>
        </a:p>
        <a:p>
          <a:pPr marL="0" lvl="0" indent="0" algn="ctr" defTabSz="844550">
            <a:lnSpc>
              <a:spcPct val="90000"/>
            </a:lnSpc>
            <a:spcBef>
              <a:spcPct val="0"/>
            </a:spcBef>
            <a:spcAft>
              <a:spcPct val="35000"/>
            </a:spcAft>
            <a:buNone/>
          </a:pPr>
          <a:r>
            <a:rPr lang="en-US" sz="1900" kern="1200"/>
            <a:t>Phone:  (662) 324-7860</a:t>
          </a:r>
        </a:p>
      </dsp:txBody>
      <dsp:txXfrm>
        <a:off x="8210700" y="57143"/>
        <a:ext cx="3599565" cy="798251"/>
      </dsp:txXfrm>
    </dsp:sp>
    <dsp:sp modelId="{86CB4FEA-EED2-483D-AC8E-9EB431AA4629}">
      <dsp:nvSpPr>
        <dsp:cNvPr id="0" name=""/>
        <dsp:cNvSpPr/>
      </dsp:nvSpPr>
      <dsp:spPr>
        <a:xfrm>
          <a:off x="8210700" y="855394"/>
          <a:ext cx="3599565" cy="3308582"/>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Choctaw</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Lowndes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Noxubee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Oktibbeha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Webster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Winston</a:t>
          </a:r>
        </a:p>
      </dsp:txBody>
      <dsp:txXfrm>
        <a:off x="8210700" y="855394"/>
        <a:ext cx="3599565" cy="33085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4441" y="819137"/>
          <a:ext cx="2670831" cy="106833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Central (NCPDD)</a:t>
          </a:r>
        </a:p>
        <a:p>
          <a:pPr marL="0" lvl="0" indent="0" algn="ctr" defTabSz="844550">
            <a:lnSpc>
              <a:spcPct val="90000"/>
            </a:lnSpc>
            <a:spcBef>
              <a:spcPct val="0"/>
            </a:spcBef>
            <a:spcAft>
              <a:spcPct val="35000"/>
            </a:spcAft>
            <a:buNone/>
          </a:pPr>
          <a:r>
            <a:rPr lang="en-US" sz="1900" kern="1200"/>
            <a:t>Phone:  (662) 283-2675</a:t>
          </a:r>
        </a:p>
      </dsp:txBody>
      <dsp:txXfrm>
        <a:off x="4441" y="819137"/>
        <a:ext cx="2670831" cy="1068332"/>
      </dsp:txXfrm>
    </dsp:sp>
    <dsp:sp modelId="{BA67542A-D845-44C0-9D74-060BB3B0C872}">
      <dsp:nvSpPr>
        <dsp:cNvPr id="0" name=""/>
        <dsp:cNvSpPr/>
      </dsp:nvSpPr>
      <dsp:spPr>
        <a:xfrm>
          <a:off x="4441" y="1887469"/>
          <a:ext cx="2670831" cy="27120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Attala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Carroll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Grenada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Holmes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Leflore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Montgomery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Yalobusha</a:t>
          </a:r>
        </a:p>
      </dsp:txBody>
      <dsp:txXfrm>
        <a:off x="4441" y="1887469"/>
        <a:ext cx="2670831" cy="2712059"/>
      </dsp:txXfrm>
    </dsp:sp>
    <dsp:sp modelId="{0F5948BF-61BF-49F2-A9BE-C2F02F5F4365}">
      <dsp:nvSpPr>
        <dsp:cNvPr id="0" name=""/>
        <dsp:cNvSpPr/>
      </dsp:nvSpPr>
      <dsp:spPr>
        <a:xfrm>
          <a:off x="3049189" y="819137"/>
          <a:ext cx="2670831" cy="1068332"/>
        </a:xfrm>
        <a:prstGeom prst="rect">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Delta (NDPDD)</a:t>
          </a:r>
        </a:p>
        <a:p>
          <a:pPr marL="0" lvl="0" indent="0" algn="ctr" defTabSz="844550">
            <a:lnSpc>
              <a:spcPct val="90000"/>
            </a:lnSpc>
            <a:spcBef>
              <a:spcPct val="0"/>
            </a:spcBef>
            <a:spcAft>
              <a:spcPct val="35000"/>
            </a:spcAft>
            <a:buNone/>
          </a:pPr>
          <a:r>
            <a:rPr lang="en-US" sz="1900" kern="1200"/>
            <a:t>Phone:  (662) 561-4100</a:t>
          </a:r>
        </a:p>
      </dsp:txBody>
      <dsp:txXfrm>
        <a:off x="3049189" y="819137"/>
        <a:ext cx="2670831" cy="1068332"/>
      </dsp:txXfrm>
    </dsp:sp>
    <dsp:sp modelId="{75C166D9-2749-40E6-9542-5D61887CB647}">
      <dsp:nvSpPr>
        <dsp:cNvPr id="0" name=""/>
        <dsp:cNvSpPr/>
      </dsp:nvSpPr>
      <dsp:spPr>
        <a:xfrm>
          <a:off x="3049189" y="1887469"/>
          <a:ext cx="2670831" cy="2712059"/>
        </a:xfrm>
        <a:prstGeom prst="rect">
          <a:avLst/>
        </a:prstGeom>
        <a:solidFill>
          <a:schemeClr val="accent4">
            <a:tint val="40000"/>
            <a:alpha val="90000"/>
            <a:hueOff val="2053179"/>
            <a:satOff val="-10223"/>
            <a:lumOff val="-970"/>
            <a:alphaOff val="0"/>
          </a:schemeClr>
        </a:solidFill>
        <a:ln w="12700" cap="flat" cmpd="sng" algn="ctr">
          <a:solidFill>
            <a:schemeClr val="accent4">
              <a:tint val="40000"/>
              <a:alpha val="90000"/>
              <a:hueOff val="2053179"/>
              <a:satOff val="-10223"/>
              <a:lumOff val="-97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Coahoma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Desoto</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Panola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Quitman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Tallahatchie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Tate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Tunica</a:t>
          </a:r>
        </a:p>
      </dsp:txBody>
      <dsp:txXfrm>
        <a:off x="3049189" y="1887469"/>
        <a:ext cx="2670831" cy="2712059"/>
      </dsp:txXfrm>
    </dsp:sp>
    <dsp:sp modelId="{27EB3DE9-DF8A-4A76-A066-D427645FA91D}">
      <dsp:nvSpPr>
        <dsp:cNvPr id="0" name=""/>
        <dsp:cNvSpPr/>
      </dsp:nvSpPr>
      <dsp:spPr>
        <a:xfrm>
          <a:off x="6093937" y="819137"/>
          <a:ext cx="2670831" cy="1068332"/>
        </a:xfrm>
        <a:prstGeom prst="rect">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East (NEPDD)</a:t>
          </a:r>
        </a:p>
        <a:p>
          <a:pPr marL="0" lvl="0" indent="0" algn="ctr" defTabSz="844550">
            <a:lnSpc>
              <a:spcPct val="90000"/>
            </a:lnSpc>
            <a:spcBef>
              <a:spcPct val="0"/>
            </a:spcBef>
            <a:spcAft>
              <a:spcPct val="35000"/>
            </a:spcAft>
            <a:buNone/>
          </a:pPr>
          <a:r>
            <a:rPr lang="en-US" sz="1900" kern="1200"/>
            <a:t>Phone:  (661) 728-7038</a:t>
          </a:r>
        </a:p>
      </dsp:txBody>
      <dsp:txXfrm>
        <a:off x="6093937" y="819137"/>
        <a:ext cx="2670831" cy="1068332"/>
      </dsp:txXfrm>
    </dsp:sp>
    <dsp:sp modelId="{86CB4FEA-EED2-483D-AC8E-9EB431AA4629}">
      <dsp:nvSpPr>
        <dsp:cNvPr id="0" name=""/>
        <dsp:cNvSpPr/>
      </dsp:nvSpPr>
      <dsp:spPr>
        <a:xfrm>
          <a:off x="6093937" y="1887469"/>
          <a:ext cx="2670831" cy="2712059"/>
        </a:xfrm>
        <a:prstGeom prst="rect">
          <a:avLst/>
        </a:prstGeom>
        <a:solidFill>
          <a:schemeClr val="accent4">
            <a:tint val="40000"/>
            <a:alpha val="90000"/>
            <a:hueOff val="4106357"/>
            <a:satOff val="-20446"/>
            <a:lumOff val="-1940"/>
            <a:alphaOff val="0"/>
          </a:schemeClr>
        </a:solidFill>
        <a:ln w="12700" cap="flat" cmpd="sng" algn="ctr">
          <a:solidFill>
            <a:schemeClr val="accent4">
              <a:tint val="40000"/>
              <a:alpha val="90000"/>
              <a:hueOff val="4106357"/>
              <a:satOff val="-20446"/>
              <a:lumOff val="-194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Alcorn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Benton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Marshall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Prentiss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Tippah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Tishamingo</a:t>
          </a:r>
        </a:p>
      </dsp:txBody>
      <dsp:txXfrm>
        <a:off x="6093937" y="1887469"/>
        <a:ext cx="2670831" cy="2712059"/>
      </dsp:txXfrm>
    </dsp:sp>
    <dsp:sp modelId="{60746D5C-F48E-48D4-AF4A-D84C68624A4C}">
      <dsp:nvSpPr>
        <dsp:cNvPr id="0" name=""/>
        <dsp:cNvSpPr/>
      </dsp:nvSpPr>
      <dsp:spPr>
        <a:xfrm>
          <a:off x="9138684" y="819137"/>
          <a:ext cx="2670831" cy="1068332"/>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South Delta (SDPDD)</a:t>
          </a:r>
        </a:p>
        <a:p>
          <a:pPr marL="0" lvl="0" indent="0" algn="ctr" defTabSz="844550">
            <a:lnSpc>
              <a:spcPct val="90000"/>
            </a:lnSpc>
            <a:spcBef>
              <a:spcPct val="0"/>
            </a:spcBef>
            <a:spcAft>
              <a:spcPct val="35000"/>
            </a:spcAft>
            <a:buNone/>
          </a:pPr>
          <a:r>
            <a:rPr lang="en-US" sz="1900" kern="1200"/>
            <a:t>Phone:  (662) 378-3831</a:t>
          </a:r>
        </a:p>
      </dsp:txBody>
      <dsp:txXfrm>
        <a:off x="9138684" y="819137"/>
        <a:ext cx="2670831" cy="1068332"/>
      </dsp:txXfrm>
    </dsp:sp>
    <dsp:sp modelId="{66211450-EF69-4C72-BE57-399B1C819491}">
      <dsp:nvSpPr>
        <dsp:cNvPr id="0" name=""/>
        <dsp:cNvSpPr/>
      </dsp:nvSpPr>
      <dsp:spPr>
        <a:xfrm>
          <a:off x="9138684" y="1887469"/>
          <a:ext cx="2670831" cy="2712059"/>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Boliver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Humphreys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Issaquena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Sharkey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Sunflower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Washington</a:t>
          </a:r>
        </a:p>
      </dsp:txBody>
      <dsp:txXfrm>
        <a:off x="9138684" y="1887469"/>
        <a:ext cx="2670831" cy="27120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86660"/>
          <a:ext cx="3599565" cy="67496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Southern MS (SMPDD)</a:t>
          </a:r>
        </a:p>
        <a:p>
          <a:pPr marL="0" lvl="0" indent="0" algn="ctr" defTabSz="711200">
            <a:lnSpc>
              <a:spcPct val="90000"/>
            </a:lnSpc>
            <a:spcBef>
              <a:spcPct val="0"/>
            </a:spcBef>
            <a:spcAft>
              <a:spcPct val="35000"/>
            </a:spcAft>
            <a:buNone/>
          </a:pPr>
          <a:r>
            <a:rPr lang="en-US" sz="1600" kern="1200"/>
            <a:t>Phone:  (228) 868-2311</a:t>
          </a:r>
        </a:p>
      </dsp:txBody>
      <dsp:txXfrm>
        <a:off x="3691" y="86660"/>
        <a:ext cx="3599565" cy="674961"/>
      </dsp:txXfrm>
    </dsp:sp>
    <dsp:sp modelId="{BA67542A-D845-44C0-9D74-060BB3B0C872}">
      <dsp:nvSpPr>
        <dsp:cNvPr id="0" name=""/>
        <dsp:cNvSpPr/>
      </dsp:nvSpPr>
      <dsp:spPr>
        <a:xfrm>
          <a:off x="3691" y="761621"/>
          <a:ext cx="3599565" cy="30744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Covington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Forrest</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George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Greene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Hancock</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Harrison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Jackson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 Davis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Jones</a:t>
          </a:r>
        </a:p>
        <a:p>
          <a:pPr marL="342900" lvl="2" indent="-171450" algn="l" defTabSz="711200">
            <a:lnSpc>
              <a:spcPct val="90000"/>
            </a:lnSpc>
            <a:spcBef>
              <a:spcPct val="0"/>
            </a:spcBef>
            <a:spcAft>
              <a:spcPct val="15000"/>
            </a:spcAft>
            <a:buFont typeface="Wingdings" panose="05000000000000000000" pitchFamily="2" charset="2"/>
            <a:buChar char="§"/>
          </a:pPr>
          <a:endParaRPr lang="en-US" sz="1600" kern="1200"/>
        </a:p>
      </dsp:txBody>
      <dsp:txXfrm>
        <a:off x="3691" y="761621"/>
        <a:ext cx="3599565" cy="3074400"/>
      </dsp:txXfrm>
    </dsp:sp>
    <dsp:sp modelId="{0F5948BF-61BF-49F2-A9BE-C2F02F5F4365}">
      <dsp:nvSpPr>
        <dsp:cNvPr id="0" name=""/>
        <dsp:cNvSpPr/>
      </dsp:nvSpPr>
      <dsp:spPr>
        <a:xfrm>
          <a:off x="4107196" y="86660"/>
          <a:ext cx="3599565" cy="67496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Southwest MS (SWPDD)</a:t>
          </a:r>
        </a:p>
        <a:p>
          <a:pPr marL="0" lvl="0" indent="0" algn="ctr" defTabSz="711200">
            <a:lnSpc>
              <a:spcPct val="90000"/>
            </a:lnSpc>
            <a:spcBef>
              <a:spcPct val="0"/>
            </a:spcBef>
            <a:spcAft>
              <a:spcPct val="35000"/>
            </a:spcAft>
            <a:buNone/>
          </a:pPr>
          <a:r>
            <a:rPr lang="en-US" sz="1600" kern="1200"/>
            <a:t>Phone:  (601) 446-6044</a:t>
          </a:r>
        </a:p>
      </dsp:txBody>
      <dsp:txXfrm>
        <a:off x="4107196" y="86660"/>
        <a:ext cx="3599565" cy="674961"/>
      </dsp:txXfrm>
    </dsp:sp>
    <dsp:sp modelId="{75C166D9-2749-40E6-9542-5D61887CB647}">
      <dsp:nvSpPr>
        <dsp:cNvPr id="0" name=""/>
        <dsp:cNvSpPr/>
      </dsp:nvSpPr>
      <dsp:spPr>
        <a:xfrm>
          <a:off x="4107196" y="761621"/>
          <a:ext cx="3599565" cy="3074400"/>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Adams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Amite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Claiborne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Franklin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Lawrence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Lincoln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Pike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Walthall</a:t>
          </a:r>
        </a:p>
      </dsp:txBody>
      <dsp:txXfrm>
        <a:off x="4107196" y="761621"/>
        <a:ext cx="3599565" cy="3074400"/>
      </dsp:txXfrm>
    </dsp:sp>
    <dsp:sp modelId="{27EB3DE9-DF8A-4A76-A066-D427645FA91D}">
      <dsp:nvSpPr>
        <dsp:cNvPr id="0" name=""/>
        <dsp:cNvSpPr/>
      </dsp:nvSpPr>
      <dsp:spPr>
        <a:xfrm>
          <a:off x="8210700" y="86660"/>
          <a:ext cx="3599565" cy="67496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Three Rivers (TRPDD)</a:t>
          </a:r>
        </a:p>
        <a:p>
          <a:pPr marL="0" lvl="0" indent="0" algn="ctr" defTabSz="711200">
            <a:lnSpc>
              <a:spcPct val="90000"/>
            </a:lnSpc>
            <a:spcBef>
              <a:spcPct val="0"/>
            </a:spcBef>
            <a:spcAft>
              <a:spcPct val="35000"/>
            </a:spcAft>
            <a:buNone/>
          </a:pPr>
          <a:r>
            <a:rPr lang="en-US" sz="1600" kern="1200"/>
            <a:t>Phone:  (662) 489-2415</a:t>
          </a:r>
        </a:p>
      </dsp:txBody>
      <dsp:txXfrm>
        <a:off x="8210700" y="86660"/>
        <a:ext cx="3599565" cy="674961"/>
      </dsp:txXfrm>
    </dsp:sp>
    <dsp:sp modelId="{86CB4FEA-EED2-483D-AC8E-9EB431AA4629}">
      <dsp:nvSpPr>
        <dsp:cNvPr id="0" name=""/>
        <dsp:cNvSpPr/>
      </dsp:nvSpPr>
      <dsp:spPr>
        <a:xfrm>
          <a:off x="8210700" y="761621"/>
          <a:ext cx="3599565" cy="3074400"/>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Calhoun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Chickasaw</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Itawamba</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Lafayette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Lee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Monroe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Pontotoc</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Union</a:t>
          </a:r>
        </a:p>
      </dsp:txBody>
      <dsp:txXfrm>
        <a:off x="8210700" y="761621"/>
        <a:ext cx="3599565" cy="307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6F764-CEFB-46A5-B6A0-345CC0CA0B99}">
      <dsp:nvSpPr>
        <dsp:cNvPr id="0" name=""/>
        <dsp:cNvSpPr/>
      </dsp:nvSpPr>
      <dsp:spPr>
        <a:xfrm>
          <a:off x="9455" y="0"/>
          <a:ext cx="3293525"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Notifying DOM of Change of Ownership within 35 days of change</a:t>
          </a:r>
        </a:p>
      </dsp:txBody>
      <dsp:txXfrm>
        <a:off x="105919" y="96464"/>
        <a:ext cx="3100597" cy="3658766"/>
      </dsp:txXfrm>
    </dsp:sp>
    <dsp:sp modelId="{CAF1E434-EC3A-41B2-910E-1A732952445D}">
      <dsp:nvSpPr>
        <dsp:cNvPr id="0" name=""/>
        <dsp:cNvSpPr/>
      </dsp:nvSpPr>
      <dsp:spPr>
        <a:xfrm>
          <a:off x="4313560" y="0"/>
          <a:ext cx="327596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Completing a CHOW packet with LTSS</a:t>
          </a:r>
        </a:p>
      </dsp:txBody>
      <dsp:txXfrm>
        <a:off x="4409510" y="95950"/>
        <a:ext cx="3084060" cy="3659794"/>
      </dsp:txXfrm>
    </dsp:sp>
    <dsp:sp modelId="{3A776D00-FFD0-48B1-84CC-FD30E5A67660}">
      <dsp:nvSpPr>
        <dsp:cNvPr id="0" name=""/>
        <dsp:cNvSpPr/>
      </dsp:nvSpPr>
      <dsp:spPr>
        <a:xfrm>
          <a:off x="8600099" y="0"/>
          <a:ext cx="305658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New owner must maintain beneficiary file records for a minimum of five (5) years</a:t>
          </a:r>
        </a:p>
      </dsp:txBody>
      <dsp:txXfrm>
        <a:off x="8689623" y="89524"/>
        <a:ext cx="2877532" cy="3672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61BA-09D1-4956-B310-CFAAE436E33E}">
      <dsp:nvSpPr>
        <dsp:cNvPr id="0" name=""/>
        <dsp:cNvSpPr/>
      </dsp:nvSpPr>
      <dsp:spPr>
        <a:xfrm>
          <a:off x="3380600"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1257836"/>
        <a:ext cx="38729" cy="7753"/>
      </dsp:txXfrm>
    </dsp:sp>
    <dsp:sp modelId="{70069EB6-8B21-4E63-9BB2-46574DBD80D2}">
      <dsp:nvSpPr>
        <dsp:cNvPr id="0" name=""/>
        <dsp:cNvSpPr/>
      </dsp:nvSpPr>
      <dsp:spPr>
        <a:xfrm>
          <a:off x="14650"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Partnership to limited liability company, or single proprietorship to organization</a:t>
          </a:r>
        </a:p>
      </dsp:txBody>
      <dsp:txXfrm>
        <a:off x="14650" y="251388"/>
        <a:ext cx="3367750" cy="2020650"/>
      </dsp:txXfrm>
    </dsp:sp>
    <dsp:sp modelId="{541E8527-0E2D-489D-B8E4-A347513535A2}">
      <dsp:nvSpPr>
        <dsp:cNvPr id="0" name=""/>
        <dsp:cNvSpPr/>
      </dsp:nvSpPr>
      <dsp:spPr>
        <a:xfrm>
          <a:off x="7522933"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1257836"/>
        <a:ext cx="38729" cy="7753"/>
      </dsp:txXfrm>
    </dsp:sp>
    <dsp:sp modelId="{5BBF9A63-B318-4521-8AB0-851309E13A49}">
      <dsp:nvSpPr>
        <dsp:cNvPr id="0" name=""/>
        <dsp:cNvSpPr/>
      </dsp:nvSpPr>
      <dsp:spPr>
        <a:xfrm>
          <a:off x="4156983"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Mergers, when a new organization is formed, and the merging companies are non-surviving</a:t>
          </a:r>
        </a:p>
      </dsp:txBody>
      <dsp:txXfrm>
        <a:off x="4156983" y="251388"/>
        <a:ext cx="3367750" cy="2020650"/>
      </dsp:txXfrm>
    </dsp:sp>
    <dsp:sp modelId="{74F96133-A0B2-4AD9-A06D-B470D93920A1}">
      <dsp:nvSpPr>
        <dsp:cNvPr id="0" name=""/>
        <dsp:cNvSpPr/>
      </dsp:nvSpPr>
      <dsp:spPr>
        <a:xfrm>
          <a:off x="1698525" y="2270238"/>
          <a:ext cx="8284665" cy="743982"/>
        </a:xfrm>
        <a:custGeom>
          <a:avLst/>
          <a:gdLst/>
          <a:ahLst/>
          <a:cxnLst/>
          <a:rect l="0" t="0" r="0" b="0"/>
          <a:pathLst>
            <a:path>
              <a:moveTo>
                <a:pt x="8284665" y="0"/>
              </a:moveTo>
              <a:lnTo>
                <a:pt x="8284665" y="389091"/>
              </a:lnTo>
              <a:lnTo>
                <a:pt x="0" y="389091"/>
              </a:lnTo>
              <a:lnTo>
                <a:pt x="0" y="743982"/>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32838" y="2638353"/>
        <a:ext cx="416039" cy="7753"/>
      </dsp:txXfrm>
    </dsp:sp>
    <dsp:sp modelId="{8E95157B-07A2-415D-8FB0-C607BA863DA1}">
      <dsp:nvSpPr>
        <dsp:cNvPr id="0" name=""/>
        <dsp:cNvSpPr/>
      </dsp:nvSpPr>
      <dsp:spPr>
        <a:xfrm>
          <a:off x="8299316"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Consolidation of two or more corporations resulting in a new corporate entity</a:t>
          </a:r>
        </a:p>
      </dsp:txBody>
      <dsp:txXfrm>
        <a:off x="8299316" y="251388"/>
        <a:ext cx="3367750" cy="2020650"/>
      </dsp:txXfrm>
    </dsp:sp>
    <dsp:sp modelId="{E539E3FD-DFFC-4F96-AB19-918D60A55DFD}">
      <dsp:nvSpPr>
        <dsp:cNvPr id="0" name=""/>
        <dsp:cNvSpPr/>
      </dsp:nvSpPr>
      <dsp:spPr>
        <a:xfrm>
          <a:off x="3380600"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4053069"/>
        <a:ext cx="38729" cy="7753"/>
      </dsp:txXfrm>
    </dsp:sp>
    <dsp:sp modelId="{0E4117D9-17DC-4812-9444-C3F37B8FEB17}">
      <dsp:nvSpPr>
        <dsp:cNvPr id="0" name=""/>
        <dsp:cNvSpPr/>
      </dsp:nvSpPr>
      <dsp:spPr>
        <a:xfrm>
          <a:off x="14650"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800100">
            <a:lnSpc>
              <a:spcPct val="90000"/>
            </a:lnSpc>
            <a:spcBef>
              <a:spcPct val="0"/>
            </a:spcBef>
            <a:spcAft>
              <a:spcPct val="35000"/>
            </a:spcAft>
            <a:buNone/>
          </a:pPr>
          <a:r>
            <a:rPr lang="en-US" sz="1800" b="1" kern="1200"/>
            <a:t>Removal, addition, or substitution of one or more individuals as partners (under Mississippi law, these actions result in dissolution of an older partnership and creation of a new one)</a:t>
          </a:r>
        </a:p>
      </dsp:txBody>
      <dsp:txXfrm>
        <a:off x="14650" y="3046621"/>
        <a:ext cx="3367750" cy="2020650"/>
      </dsp:txXfrm>
    </dsp:sp>
    <dsp:sp modelId="{0C168B99-B013-48CA-B79A-496EB07E5A34}">
      <dsp:nvSpPr>
        <dsp:cNvPr id="0" name=""/>
        <dsp:cNvSpPr/>
      </dsp:nvSpPr>
      <dsp:spPr>
        <a:xfrm>
          <a:off x="7522933"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4053069"/>
        <a:ext cx="38729" cy="7753"/>
      </dsp:txXfrm>
    </dsp:sp>
    <dsp:sp modelId="{3A070842-29BF-4306-8B80-F0198765C400}">
      <dsp:nvSpPr>
        <dsp:cNvPr id="0" name=""/>
        <dsp:cNvSpPr/>
      </dsp:nvSpPr>
      <dsp:spPr>
        <a:xfrm>
          <a:off x="4156983"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66800">
            <a:lnSpc>
              <a:spcPct val="90000"/>
            </a:lnSpc>
            <a:spcBef>
              <a:spcPct val="0"/>
            </a:spcBef>
            <a:spcAft>
              <a:spcPct val="35000"/>
            </a:spcAft>
            <a:buNone/>
          </a:pPr>
          <a:r>
            <a:rPr lang="en-US" sz="2400" b="1" kern="1200"/>
            <a:t>Transfers between different levels of government, such as city to county, state to county, etc.</a:t>
          </a:r>
        </a:p>
      </dsp:txBody>
      <dsp:txXfrm>
        <a:off x="4156983" y="3046621"/>
        <a:ext cx="3367750" cy="2020650"/>
      </dsp:txXfrm>
    </dsp:sp>
    <dsp:sp modelId="{37F803FA-6B58-4C7B-818A-67C81E5B4847}">
      <dsp:nvSpPr>
        <dsp:cNvPr id="0" name=""/>
        <dsp:cNvSpPr/>
      </dsp:nvSpPr>
      <dsp:spPr>
        <a:xfrm>
          <a:off x="8299316"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 (sale, gift, exchange of stock) that results in a fifty (50) percent or more change.</a:t>
          </a:r>
        </a:p>
      </dsp:txBody>
      <dsp:txXfrm>
        <a:off x="8299316" y="3046621"/>
        <a:ext cx="3367750" cy="2020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relocate, the LTSS Office can complete a virtual site visit to ensure that the new location meets the requirements for PCS-IHR before the owner signs a new lease agreement or purchase</a:t>
          </a:r>
        </a:p>
      </dsp:txBody>
      <dsp:txXfrm>
        <a:off x="64109" y="125235"/>
        <a:ext cx="7730190" cy="1185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open a brick &amp; mortar, the LTSS Office can complete a virtual site visit to ensure that the new location meets the requirements for PCS-IHR before the owner signs a new lease agreement or purchase</a:t>
          </a:r>
        </a:p>
      </dsp:txBody>
      <dsp:txXfrm>
        <a:off x="64109" y="125235"/>
        <a:ext cx="7730190" cy="1185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The Supervisor and Compliance Officer must attest the responsibilities of the Designated Worksite Supervisor and notify any changes to LTSS within ten (10) calendar days.</a:t>
          </a:r>
        </a:p>
      </dsp:txBody>
      <dsp:txXfrm>
        <a:off x="64109" y="125235"/>
        <a:ext cx="7730190" cy="1185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A140-0A45-4148-AA0D-3F88DD6E63E4}">
      <dsp:nvSpPr>
        <dsp:cNvPr id="0" name=""/>
        <dsp:cNvSpPr/>
      </dsp:nvSpPr>
      <dsp:spPr>
        <a:xfrm>
          <a:off x="0" y="1917"/>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09E0C30C-D72D-4A85-AF3D-BC002A7D0CF2}">
      <dsp:nvSpPr>
        <dsp:cNvPr id="0" name=""/>
        <dsp:cNvSpPr/>
      </dsp:nvSpPr>
      <dsp:spPr>
        <a:xfrm>
          <a:off x="293984" y="220583"/>
          <a:ext cx="534518" cy="534518"/>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E5126-A347-441D-A1C1-5AFF011F4C44}">
      <dsp:nvSpPr>
        <dsp:cNvPr id="0" name=""/>
        <dsp:cNvSpPr/>
      </dsp:nvSpPr>
      <dsp:spPr>
        <a:xfrm>
          <a:off x="1122487" y="1917"/>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conduct registry checks before employment and monthly thereafter</a:t>
          </a:r>
          <a:r>
            <a:rPr lang="en-US" sz="1800" b="1" kern="1200">
              <a:solidFill>
                <a:schemeClr val="accent3"/>
              </a:solidFill>
              <a:latin typeface="+mj-lt"/>
            </a:rPr>
            <a:t>.</a:t>
          </a:r>
        </a:p>
      </dsp:txBody>
      <dsp:txXfrm>
        <a:off x="1122487" y="1917"/>
        <a:ext cx="10168465" cy="971850"/>
      </dsp:txXfrm>
    </dsp:sp>
    <dsp:sp modelId="{83DEC49A-27A1-45E0-A216-08C7F81135E4}">
      <dsp:nvSpPr>
        <dsp:cNvPr id="0" name=""/>
        <dsp:cNvSpPr/>
      </dsp:nvSpPr>
      <dsp:spPr>
        <a:xfrm>
          <a:off x="0" y="1216731"/>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A63BF12A-3E93-4D0E-80AA-579903CAB671}">
      <dsp:nvSpPr>
        <dsp:cNvPr id="0" name=""/>
        <dsp:cNvSpPr/>
      </dsp:nvSpPr>
      <dsp:spPr>
        <a:xfrm>
          <a:off x="293984" y="1435397"/>
          <a:ext cx="534518" cy="534518"/>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2A7F7-37F3-4DAF-9864-A715DF147E9C}">
      <dsp:nvSpPr>
        <dsp:cNvPr id="0" name=""/>
        <dsp:cNvSpPr/>
      </dsp:nvSpPr>
      <dsp:spPr>
        <a:xfrm>
          <a:off x="1122487" y="1216731"/>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Maintain these records in the employee’s personnel file. </a:t>
          </a:r>
        </a:p>
      </dsp:txBody>
      <dsp:txXfrm>
        <a:off x="1122487" y="1216731"/>
        <a:ext cx="10168465" cy="971850"/>
      </dsp:txXfrm>
    </dsp:sp>
    <dsp:sp modelId="{CA470091-F14D-4E34-AEE9-20396C2DA8FA}">
      <dsp:nvSpPr>
        <dsp:cNvPr id="0" name=""/>
        <dsp:cNvSpPr/>
      </dsp:nvSpPr>
      <dsp:spPr>
        <a:xfrm>
          <a:off x="0" y="2431544"/>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5775A54D-3799-49F0-AFE7-008604DD040A}">
      <dsp:nvSpPr>
        <dsp:cNvPr id="0" name=""/>
        <dsp:cNvSpPr/>
      </dsp:nvSpPr>
      <dsp:spPr>
        <a:xfrm>
          <a:off x="293984" y="2650211"/>
          <a:ext cx="534518" cy="534518"/>
        </a:xfrm>
        <a:prstGeom prst="rect">
          <a:avLst/>
        </a:prstGeom>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06901-D6B9-4B87-ACE2-53DE9F30E0C8}">
      <dsp:nvSpPr>
        <dsp:cNvPr id="0" name=""/>
        <dsp:cNvSpPr/>
      </dsp:nvSpPr>
      <dsp:spPr>
        <a:xfrm>
          <a:off x="1122487" y="2431544"/>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The provider must not employ individuals whose name appears on the registry list.</a:t>
          </a:r>
        </a:p>
      </dsp:txBody>
      <dsp:txXfrm>
        <a:off x="1122487" y="2431544"/>
        <a:ext cx="10168465" cy="971850"/>
      </dsp:txXfrm>
    </dsp:sp>
    <dsp:sp modelId="{EB1990AE-707A-4D2C-9492-60559C7C0102}">
      <dsp:nvSpPr>
        <dsp:cNvPr id="0" name=""/>
        <dsp:cNvSpPr/>
      </dsp:nvSpPr>
      <dsp:spPr>
        <a:xfrm>
          <a:off x="0" y="3646358"/>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F0841707-60E6-4E14-A96F-46E3F1B11930}">
      <dsp:nvSpPr>
        <dsp:cNvPr id="0" name=""/>
        <dsp:cNvSpPr/>
      </dsp:nvSpPr>
      <dsp:spPr>
        <a:xfrm>
          <a:off x="293984" y="3865024"/>
          <a:ext cx="534518" cy="534518"/>
        </a:xfrm>
        <a:prstGeom prst="rect">
          <a:avLst/>
        </a:prstGeom>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B50B2-C0BC-4673-8EEC-D970CBD845EC}">
      <dsp:nvSpPr>
        <dsp:cNvPr id="0" name=""/>
        <dsp:cNvSpPr/>
      </dsp:nvSpPr>
      <dsp:spPr>
        <a:xfrm>
          <a:off x="1122487" y="3646358"/>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include a printed copy with date of the check in employee’s and volunteer's personnel file for auditing purposes.</a:t>
          </a:r>
        </a:p>
      </dsp:txBody>
      <dsp:txXfrm>
        <a:off x="1122487" y="3646358"/>
        <a:ext cx="10168465" cy="9718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41742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8DC2C975-037A-4BA4-94EC-EFEE9C7992E2}">
      <dsp:nvSpPr>
        <dsp:cNvPr id="0" name=""/>
        <dsp:cNvSpPr/>
      </dsp:nvSpPr>
      <dsp:spPr>
        <a:xfrm>
          <a:off x="1422108" y="162780"/>
          <a:ext cx="7166959"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PCS &amp; IHR Frequently Asked Questions</a:t>
          </a:r>
        </a:p>
      </dsp:txBody>
      <dsp:txXfrm>
        <a:off x="1456693" y="197365"/>
        <a:ext cx="7097789" cy="639310"/>
      </dsp:txXfrm>
    </dsp:sp>
    <dsp:sp modelId="{BF659D69-6B07-4CFF-B349-8573FB0AD8C2}">
      <dsp:nvSpPr>
        <dsp:cNvPr id="0" name=""/>
        <dsp:cNvSpPr/>
      </dsp:nvSpPr>
      <dsp:spPr>
        <a:xfrm>
          <a:off x="0" y="150606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2CBCF464-5150-4DBC-8B29-57D11283C08B}">
      <dsp:nvSpPr>
        <dsp:cNvPr id="0" name=""/>
        <dsp:cNvSpPr/>
      </dsp:nvSpPr>
      <dsp:spPr>
        <a:xfrm>
          <a:off x="1431162" y="1106557"/>
          <a:ext cx="7185067"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Professional Provider Etiquette</a:t>
          </a:r>
        </a:p>
      </dsp:txBody>
      <dsp:txXfrm>
        <a:off x="1465747" y="1141142"/>
        <a:ext cx="7115897" cy="639310"/>
      </dsp:txXfrm>
    </dsp:sp>
    <dsp:sp modelId="{CF6C6599-EE36-4A00-B9D6-ACD91E066A5D}">
      <dsp:nvSpPr>
        <dsp:cNvPr id="0" name=""/>
        <dsp:cNvSpPr/>
      </dsp:nvSpPr>
      <dsp:spPr>
        <a:xfrm>
          <a:off x="0" y="259470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D5FA5800-DB19-4E79-AFBD-0CF4E43F7E98}">
      <dsp:nvSpPr>
        <dsp:cNvPr id="0" name=""/>
        <dsp:cNvSpPr/>
      </dsp:nvSpPr>
      <dsp:spPr>
        <a:xfrm>
          <a:off x="1431089" y="2258577"/>
          <a:ext cx="7203322"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Quality Management</a:t>
          </a:r>
        </a:p>
      </dsp:txBody>
      <dsp:txXfrm>
        <a:off x="1465674" y="2293162"/>
        <a:ext cx="7134152" cy="639310"/>
      </dsp:txXfrm>
    </dsp:sp>
    <dsp:sp modelId="{CC0E0F65-F36E-4435-9B70-C1F048436CBB}">
      <dsp:nvSpPr>
        <dsp:cNvPr id="0" name=""/>
        <dsp:cNvSpPr/>
      </dsp:nvSpPr>
      <dsp:spPr>
        <a:xfrm>
          <a:off x="0" y="368334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C0E3FA03-9895-4C13-82C5-059F7D87A026}">
      <dsp:nvSpPr>
        <dsp:cNvPr id="0" name=""/>
        <dsp:cNvSpPr/>
      </dsp:nvSpPr>
      <dsp:spPr>
        <a:xfrm>
          <a:off x="1476358" y="3347217"/>
          <a:ext cx="7155255"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Helpful Links</a:t>
          </a:r>
        </a:p>
      </dsp:txBody>
      <dsp:txXfrm>
        <a:off x="1510943" y="3381802"/>
        <a:ext cx="7086085" cy="639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B37FC-CF87-42B5-98EF-32FB17B6565C}">
      <dsp:nvSpPr>
        <dsp:cNvPr id="0" name=""/>
        <dsp:cNvSpPr/>
      </dsp:nvSpPr>
      <dsp:spPr>
        <a:xfrm>
          <a:off x="0" y="6847"/>
          <a:ext cx="5989172" cy="71135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family members serve as Direct Care Workers (DCWs)?</a:t>
          </a:r>
          <a:endParaRPr lang="en-US" sz="1800" kern="1200"/>
        </a:p>
      </dsp:txBody>
      <dsp:txXfrm>
        <a:off x="34726" y="41573"/>
        <a:ext cx="5919720" cy="641907"/>
      </dsp:txXfrm>
    </dsp:sp>
    <dsp:sp modelId="{7A8C58B2-F8D1-4029-A1E3-8A9EB4E07BF4}">
      <dsp:nvSpPr>
        <dsp:cNvPr id="0" name=""/>
        <dsp:cNvSpPr/>
      </dsp:nvSpPr>
      <dsp:spPr>
        <a:xfrm>
          <a:off x="0" y="718207"/>
          <a:ext cx="5989172" cy="132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sp:txBody>
      <dsp:txXfrm>
        <a:off x="0" y="718207"/>
        <a:ext cx="5989172" cy="1324800"/>
      </dsp:txXfrm>
    </dsp:sp>
    <dsp:sp modelId="{C0F85A27-DFBC-4A74-9BB6-77675A07B74B}">
      <dsp:nvSpPr>
        <dsp:cNvPr id="0" name=""/>
        <dsp:cNvSpPr/>
      </dsp:nvSpPr>
      <dsp:spPr>
        <a:xfrm>
          <a:off x="0" y="2043007"/>
          <a:ext cx="5989172" cy="338834"/>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DCWs transport Medicaid beneficiaries?</a:t>
          </a:r>
          <a:endParaRPr lang="en-US" sz="1800" kern="1200"/>
        </a:p>
      </dsp:txBody>
      <dsp:txXfrm>
        <a:off x="16541" y="2059548"/>
        <a:ext cx="5956090" cy="305752"/>
      </dsp:txXfrm>
    </dsp:sp>
    <dsp:sp modelId="{16720B73-7160-4C36-9E10-107E806C1F38}">
      <dsp:nvSpPr>
        <dsp:cNvPr id="0" name=""/>
        <dsp:cNvSpPr/>
      </dsp:nvSpPr>
      <dsp:spPr>
        <a:xfrm>
          <a:off x="0" y="2381842"/>
          <a:ext cx="5989172"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sp:txBody>
      <dsp:txXfrm>
        <a:off x="0" y="2381842"/>
        <a:ext cx="5989172" cy="877680"/>
      </dsp:txXfrm>
    </dsp:sp>
    <dsp:sp modelId="{757B3FCB-DD5F-4517-851A-F95729ADC615}">
      <dsp:nvSpPr>
        <dsp:cNvPr id="0" name=""/>
        <dsp:cNvSpPr/>
      </dsp:nvSpPr>
      <dsp:spPr>
        <a:xfrm>
          <a:off x="0" y="3259522"/>
          <a:ext cx="5989172" cy="40723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my Compliance Officer also serve as a Supervisor?</a:t>
          </a:r>
          <a:endParaRPr lang="en-US" sz="1800" kern="1200"/>
        </a:p>
      </dsp:txBody>
      <dsp:txXfrm>
        <a:off x="19880" y="3279402"/>
        <a:ext cx="5949412" cy="367479"/>
      </dsp:txXfrm>
    </dsp:sp>
    <dsp:sp modelId="{8C20EDC7-BA21-4F19-A737-A223388FB794}">
      <dsp:nvSpPr>
        <dsp:cNvPr id="0" name=""/>
        <dsp:cNvSpPr/>
      </dsp:nvSpPr>
      <dsp:spPr>
        <a:xfrm>
          <a:off x="0" y="3666761"/>
          <a:ext cx="5989172"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No, Compliance Officers and Supervisors are two different positions.</a:t>
          </a:r>
        </a:p>
      </dsp:txBody>
      <dsp:txXfrm>
        <a:off x="0" y="3666761"/>
        <a:ext cx="5989172" cy="264960"/>
      </dsp:txXfrm>
    </dsp:sp>
    <dsp:sp modelId="{ECFBFC0B-1CFD-44B6-A878-DEA3F06883DD}">
      <dsp:nvSpPr>
        <dsp:cNvPr id="0" name=""/>
        <dsp:cNvSpPr/>
      </dsp:nvSpPr>
      <dsp:spPr>
        <a:xfrm>
          <a:off x="0" y="3931721"/>
          <a:ext cx="5989172" cy="36686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I expand my service area?</a:t>
          </a:r>
          <a:endParaRPr lang="en-US" sz="1800" kern="1200"/>
        </a:p>
      </dsp:txBody>
      <dsp:txXfrm>
        <a:off x="17909" y="3949630"/>
        <a:ext cx="5953354" cy="331051"/>
      </dsp:txXfrm>
    </dsp:sp>
    <dsp:sp modelId="{672C7475-9D6E-4A03-9E16-960679506594}">
      <dsp:nvSpPr>
        <dsp:cNvPr id="0" name=""/>
        <dsp:cNvSpPr/>
      </dsp:nvSpPr>
      <dsp:spPr>
        <a:xfrm>
          <a:off x="0" y="4298591"/>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Send an email to </a:t>
          </a:r>
          <a:r>
            <a:rPr lang="en-US" sz="1400" b="1" u="sng" kern="1200">
              <a:solidFill>
                <a:srgbClr val="7E9DEA"/>
              </a:solidFill>
            </a:rPr>
            <a:t>HCBSProviders@medicaid.ms.gov </a:t>
          </a:r>
          <a:r>
            <a:rPr lang="en-US" sz="1400" kern="1200">
              <a:solidFill>
                <a:schemeClr val="tx2">
                  <a:lumMod val="75000"/>
                  <a:lumOff val="25000"/>
                </a:schemeClr>
              </a:solidFill>
            </a:rPr>
            <a:t>requesting expansion and we will send a Satellite Office packet for your agency to fill out in order to expand the area.</a:t>
          </a:r>
        </a:p>
      </dsp:txBody>
      <dsp:txXfrm>
        <a:off x="0" y="4298591"/>
        <a:ext cx="5989172" cy="629280"/>
      </dsp:txXfrm>
    </dsp:sp>
    <dsp:sp modelId="{581787A0-2951-49F2-BD4A-8CB1AEAF66AF}">
      <dsp:nvSpPr>
        <dsp:cNvPr id="0" name=""/>
        <dsp:cNvSpPr/>
      </dsp:nvSpPr>
      <dsp:spPr>
        <a:xfrm>
          <a:off x="0" y="4927871"/>
          <a:ext cx="5989172" cy="357387"/>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much should DCWs be paid?</a:t>
          </a:r>
          <a:endParaRPr lang="en-US" sz="1800" kern="1200"/>
        </a:p>
      </dsp:txBody>
      <dsp:txXfrm>
        <a:off x="17446" y="4945317"/>
        <a:ext cx="5954280" cy="322495"/>
      </dsp:txXfrm>
    </dsp:sp>
    <dsp:sp modelId="{CBD40064-CCDD-45E4-AE32-285B0ADFD309}">
      <dsp:nvSpPr>
        <dsp:cNvPr id="0" name=""/>
        <dsp:cNvSpPr/>
      </dsp:nvSpPr>
      <dsp:spPr>
        <a:xfrm>
          <a:off x="0" y="5285258"/>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kern="1200">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kern="1200">
            <a:solidFill>
              <a:srgbClr val="7E9DEA"/>
            </a:solidFill>
          </a:endParaRPr>
        </a:p>
      </dsp:txBody>
      <dsp:txXfrm>
        <a:off x="0" y="5285258"/>
        <a:ext cx="5989172" cy="629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31BD2-BC31-4A20-8265-43A237DAEF13}"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E37BD-8B82-425D-9052-84A4749AF99E}" type="slidenum">
              <a:rPr lang="en-US" smtClean="0"/>
              <a:t>‹#›</a:t>
            </a:fld>
            <a:endParaRPr lang="en-US"/>
          </a:p>
        </p:txBody>
      </p:sp>
    </p:spTree>
    <p:extLst>
      <p:ext uri="{BB962C8B-B14F-4D97-AF65-F5344CB8AC3E}">
        <p14:creationId xmlns:p14="http://schemas.microsoft.com/office/powerpoint/2010/main" val="17637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D48A0B-377B-434D-AC40-69672DB9F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E820B22-75EB-495F-82AE-E6ED40385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0F35E74C-4AD4-46AB-9B50-373AE2512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79E20-9737-449E-A2FB-F70FCB143183}"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many services covered under the E&amp;D Waiver, but this training covers Personal Care and In-Home Respite Services.</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12</a:t>
            </a:fld>
            <a:endParaRPr lang="en-US"/>
          </a:p>
        </p:txBody>
      </p:sp>
    </p:spTree>
    <p:extLst>
      <p:ext uri="{BB962C8B-B14F-4D97-AF65-F5344CB8AC3E}">
        <p14:creationId xmlns:p14="http://schemas.microsoft.com/office/powerpoint/2010/main" val="385732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13</a:t>
            </a:fld>
            <a:endParaRPr lang="en-US"/>
          </a:p>
        </p:txBody>
      </p:sp>
    </p:spTree>
    <p:extLst>
      <p:ext uri="{BB962C8B-B14F-4D97-AF65-F5344CB8AC3E}">
        <p14:creationId xmlns:p14="http://schemas.microsoft.com/office/powerpoint/2010/main" val="75371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14</a:t>
            </a:fld>
            <a:endParaRPr lang="en-US"/>
          </a:p>
        </p:txBody>
      </p:sp>
    </p:spTree>
    <p:extLst>
      <p:ext uri="{BB962C8B-B14F-4D97-AF65-F5344CB8AC3E}">
        <p14:creationId xmlns:p14="http://schemas.microsoft.com/office/powerpoint/2010/main" val="18097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see the “changes” picture, that indicates a change or clarification made in the admin code. </a:t>
            </a:r>
          </a:p>
        </p:txBody>
      </p:sp>
      <p:sp>
        <p:nvSpPr>
          <p:cNvPr id="4" name="Slide Number Placeholder 3"/>
          <p:cNvSpPr>
            <a:spLocks noGrp="1"/>
          </p:cNvSpPr>
          <p:nvPr>
            <p:ph type="sldNum" sz="quarter" idx="5"/>
          </p:nvPr>
        </p:nvSpPr>
        <p:spPr/>
        <p:txBody>
          <a:bodyPr/>
          <a:lstStyle/>
          <a:p>
            <a:fld id="{3C3317C2-0447-492F-8E90-3466CCBD04DA}" type="slidenum">
              <a:rPr lang="en-US" smtClean="0"/>
              <a:t>15</a:t>
            </a:fld>
            <a:endParaRPr lang="en-US"/>
          </a:p>
        </p:txBody>
      </p:sp>
    </p:spTree>
    <p:extLst>
      <p:ext uri="{BB962C8B-B14F-4D97-AF65-F5344CB8AC3E}">
        <p14:creationId xmlns:p14="http://schemas.microsoft.com/office/powerpoint/2010/main" val="233138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first round of training topics will be on different types of Organizational Changes.  This counts for changes in ownership or changes in office spaces.</a:t>
            </a:r>
          </a:p>
        </p:txBody>
      </p:sp>
      <p:sp>
        <p:nvSpPr>
          <p:cNvPr id="4" name="Slide Number Placeholder 3"/>
          <p:cNvSpPr>
            <a:spLocks noGrp="1"/>
          </p:cNvSpPr>
          <p:nvPr>
            <p:ph type="sldNum" sz="quarter" idx="5"/>
          </p:nvPr>
        </p:nvSpPr>
        <p:spPr/>
        <p:txBody>
          <a:bodyPr/>
          <a:lstStyle/>
          <a:p>
            <a:fld id="{644E37BD-8B82-425D-9052-84A4749AF99E}" type="slidenum">
              <a:rPr lang="en-US" smtClean="0"/>
              <a:t>17</a:t>
            </a:fld>
            <a:endParaRPr lang="en-US"/>
          </a:p>
        </p:txBody>
      </p:sp>
    </p:spTree>
    <p:extLst>
      <p:ext uri="{BB962C8B-B14F-4D97-AF65-F5344CB8AC3E}">
        <p14:creationId xmlns:p14="http://schemas.microsoft.com/office/powerpoint/2010/main" val="34401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2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2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20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
        <p:nvSpPr>
          <p:cNvPr id="4" name="Slide Number Placeholder 3"/>
          <p:cNvSpPr>
            <a:spLocks noGrp="1"/>
          </p:cNvSpPr>
          <p:nvPr>
            <p:ph type="sldNum" sz="quarter" idx="5"/>
          </p:nvPr>
        </p:nvSpPr>
        <p:spPr/>
        <p:txBody>
          <a:bodyPr/>
          <a:lstStyle/>
          <a:p>
            <a:fld id="{3C3317C2-0447-492F-8E90-3466CCBD04DA}" type="slidenum">
              <a:rPr lang="en-US" smtClean="0"/>
              <a:t>18</a:t>
            </a:fld>
            <a:endParaRPr lang="en-US"/>
          </a:p>
        </p:txBody>
      </p:sp>
    </p:spTree>
    <p:extLst>
      <p:ext uri="{BB962C8B-B14F-4D97-AF65-F5344CB8AC3E}">
        <p14:creationId xmlns:p14="http://schemas.microsoft.com/office/powerpoint/2010/main" val="790709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19</a:t>
            </a:fld>
            <a:endParaRPr lang="en-US"/>
          </a:p>
        </p:txBody>
      </p:sp>
    </p:spTree>
    <p:extLst>
      <p:ext uri="{BB962C8B-B14F-4D97-AF65-F5344CB8AC3E}">
        <p14:creationId xmlns:p14="http://schemas.microsoft.com/office/powerpoint/2010/main" val="224505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6C7A-7DB8-A4CD-B133-BFC0367E9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A5D0F-693A-1836-E137-B93DD9685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BACB9-F7BB-9759-26F0-9AD189F2EC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a:extLst>
              <a:ext uri="{FF2B5EF4-FFF2-40B4-BE49-F238E27FC236}">
                <a16:creationId xmlns:a16="http://schemas.microsoft.com/office/drawing/2014/main" id="{E0D0B794-783F-1F32-DCEA-AAEE6607BE14}"/>
              </a:ext>
            </a:extLst>
          </p:cNvPr>
          <p:cNvSpPr>
            <a:spLocks noGrp="1"/>
          </p:cNvSpPr>
          <p:nvPr>
            <p:ph type="sldNum" sz="quarter" idx="5"/>
          </p:nvPr>
        </p:nvSpPr>
        <p:spPr/>
        <p:txBody>
          <a:bodyPr/>
          <a:lstStyle/>
          <a:p>
            <a:fld id="{3C3317C2-0447-492F-8E90-3466CCBD04DA}" type="slidenum">
              <a:rPr lang="en-US" smtClean="0"/>
              <a:t>20</a:t>
            </a:fld>
            <a:endParaRPr lang="en-US"/>
          </a:p>
        </p:txBody>
      </p:sp>
    </p:spTree>
    <p:extLst>
      <p:ext uri="{BB962C8B-B14F-4D97-AF65-F5344CB8AC3E}">
        <p14:creationId xmlns:p14="http://schemas.microsoft.com/office/powerpoint/2010/main" val="3067917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F9EA-1086-3D81-393B-7EFABF5D2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6D538-68A8-0E5C-9E88-94C12EFC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008C2-8FBE-4D83-2572-FB982B0355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Satellite Offices </a:t>
            </a:r>
            <a:r>
              <a:rPr lang="en-US"/>
              <a:t>Admin Code Part 208 Chapter 1 Rule 1.3: Provider Enrollment</a:t>
            </a:r>
          </a:p>
          <a:p>
            <a:endParaRPr lang="en-US"/>
          </a:p>
          <a:p>
            <a:r>
              <a:rPr lang="en-US"/>
              <a:t>The process for opening up a Satellite Office is a little similar to a Relocation.  For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a:p>
          <a:p>
            <a:r>
              <a:rPr lang="en-US"/>
              <a:t>All files originating at the satellite office must be securely transported and stored at the main office to be available for audit.</a:t>
            </a:r>
          </a:p>
          <a:p>
            <a:endParaRPr lang="en-US"/>
          </a:p>
          <a:p>
            <a:r>
              <a:rPr lang="en-US"/>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
        <p:nvSpPr>
          <p:cNvPr id="4" name="Slide Number Placeholder 3">
            <a:extLst>
              <a:ext uri="{FF2B5EF4-FFF2-40B4-BE49-F238E27FC236}">
                <a16:creationId xmlns:a16="http://schemas.microsoft.com/office/drawing/2014/main" id="{7D8F7D0F-21FA-E18C-6E4D-78C7DEB39978}"/>
              </a:ext>
            </a:extLst>
          </p:cNvPr>
          <p:cNvSpPr>
            <a:spLocks noGrp="1"/>
          </p:cNvSpPr>
          <p:nvPr>
            <p:ph type="sldNum" sz="quarter" idx="5"/>
          </p:nvPr>
        </p:nvSpPr>
        <p:spPr/>
        <p:txBody>
          <a:bodyPr/>
          <a:lstStyle/>
          <a:p>
            <a:fld id="{3C3317C2-0447-492F-8E90-3466CCBD04DA}" type="slidenum">
              <a:rPr lang="en-US" smtClean="0"/>
              <a:t>21</a:t>
            </a:fld>
            <a:endParaRPr lang="en-US"/>
          </a:p>
        </p:txBody>
      </p:sp>
    </p:spTree>
    <p:extLst>
      <p:ext uri="{BB962C8B-B14F-4D97-AF65-F5344CB8AC3E}">
        <p14:creationId xmlns:p14="http://schemas.microsoft.com/office/powerpoint/2010/main" val="14421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60CF-78D1-5346-D943-1D5B0DCE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7EF9B-D5AF-4C15-D1C4-B39A2847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55FBB-7870-B5D3-4600-8DCC9A8D1F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Designated Workspaces </a:t>
            </a:r>
            <a:r>
              <a:rPr lang="en-US"/>
              <a:t>Admin Code Part 208 Chapter 1 Rule 1.3: Provider Enrollment</a:t>
            </a:r>
          </a:p>
          <a:p>
            <a:endParaRPr lang="en-US"/>
          </a:p>
          <a:p>
            <a:r>
              <a:rPr lang="en-US"/>
              <a:t>A huge change that has been made in the Administrative Code is the allowance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If any changes are to occur, the LTSS Office must be notified within 10 calendar days.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files originating at the designated worksite must be securely transported and stored at the main office to be available for audit.</a:t>
            </a:r>
          </a:p>
          <a:p>
            <a:endParaRPr lang="en-US"/>
          </a:p>
        </p:txBody>
      </p:sp>
      <p:sp>
        <p:nvSpPr>
          <p:cNvPr id="4" name="Slide Number Placeholder 3">
            <a:extLst>
              <a:ext uri="{FF2B5EF4-FFF2-40B4-BE49-F238E27FC236}">
                <a16:creationId xmlns:a16="http://schemas.microsoft.com/office/drawing/2014/main" id="{7E1CABCD-9437-8332-B8AC-7FD346AA76AF}"/>
              </a:ext>
            </a:extLst>
          </p:cNvPr>
          <p:cNvSpPr>
            <a:spLocks noGrp="1"/>
          </p:cNvSpPr>
          <p:nvPr>
            <p:ph type="sldNum" sz="quarter" idx="5"/>
          </p:nvPr>
        </p:nvSpPr>
        <p:spPr/>
        <p:txBody>
          <a:bodyPr/>
          <a:lstStyle/>
          <a:p>
            <a:fld id="{3C3317C2-0447-492F-8E90-3466CCBD04DA}" type="slidenum">
              <a:rPr lang="en-US" smtClean="0"/>
              <a:t>22</a:t>
            </a:fld>
            <a:endParaRPr lang="en-US"/>
          </a:p>
        </p:txBody>
      </p:sp>
    </p:spTree>
    <p:extLst>
      <p:ext uri="{BB962C8B-B14F-4D97-AF65-F5344CB8AC3E}">
        <p14:creationId xmlns:p14="http://schemas.microsoft.com/office/powerpoint/2010/main" val="257365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4ED1-524D-1BF0-47DB-4EC7FC6C28DF}"/>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5293003-2C84-3ACC-6733-8CA5435F80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84994788-17F1-D394-79D8-1B26185BD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994032CD-D50A-8807-F7DC-5097A865E0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79E20-9737-449E-A2FB-F70FCB143183}" type="slidenum">
              <a:rPr lang="en-US" altLang="en-US" smtClean="0"/>
              <a:pPr>
                <a:spcBef>
                  <a:spcPct val="0"/>
                </a:spcBef>
              </a:pPr>
              <a:t>2</a:t>
            </a:fld>
            <a:endParaRPr lang="en-US" altLang="en-US"/>
          </a:p>
        </p:txBody>
      </p:sp>
    </p:spTree>
    <p:extLst>
      <p:ext uri="{BB962C8B-B14F-4D97-AF65-F5344CB8AC3E}">
        <p14:creationId xmlns:p14="http://schemas.microsoft.com/office/powerpoint/2010/main" val="80857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23</a:t>
            </a:fld>
            <a:endParaRPr lang="en-US"/>
          </a:p>
        </p:txBody>
      </p:sp>
    </p:spTree>
    <p:extLst>
      <p:ext uri="{BB962C8B-B14F-4D97-AF65-F5344CB8AC3E}">
        <p14:creationId xmlns:p14="http://schemas.microsoft.com/office/powerpoint/2010/main" val="37722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Prior to employment and every two (2) years thereafter, providers must conduct a national criminal background check with fingerprints on all employees participating in interactions with beneficiaries.  Those employees must not have been convicted or have pleaded guilty or nolo contendere to this list of disqualifying events. Please keep full rap sheets with Mississippi Department of Health’s results letter in the employee’s file for auditing purposes.  For any questions regarding the background checks, you may visit Mississippi Department of Health’s website. There is also a section on the HCBS Providers Website which we are working on revising to reflect recent changes in MSDH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Providers are not authorized to offer a waiver of any kind to allow disqualified applicants to work in the waiver program.</a:t>
            </a:r>
            <a:r>
              <a:rPr lang="en-US" sz="1800">
                <a:effectLst/>
                <a:latin typeface="Calibri" panose="020F0502020204030204" pitchFamily="34" charset="0"/>
                <a:ea typeface="Aptos" panose="020B0004020202020204" pitchFamily="34" charset="0"/>
              </a:rPr>
              <a:t> The non-criminal justice form and the applicant authorization form are now auto generated thru SAFER.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24</a:t>
            </a:fld>
            <a:endParaRPr lang="en-US"/>
          </a:p>
        </p:txBody>
      </p:sp>
    </p:spTree>
    <p:extLst>
      <p:ext uri="{BB962C8B-B14F-4D97-AF65-F5344CB8AC3E}">
        <p14:creationId xmlns:p14="http://schemas.microsoft.com/office/powerpoint/2010/main" val="2251713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lvl="0"/>
            <a:endParaRPr lang="en-US" b="0"/>
          </a:p>
          <a:p>
            <a:pPr lvl="0"/>
            <a:r>
              <a:rPr lang="en-US" b="0"/>
              <a:t>Providers must conduct monthly OIG and Nurse Aide Abuse Registry Checks for all staff and ensure not to hire or employ individuals whose name appears on the registry list.  The results of these checks must be maintained in the employee’s personnel file.</a:t>
            </a:r>
          </a:p>
        </p:txBody>
      </p:sp>
      <p:sp>
        <p:nvSpPr>
          <p:cNvPr id="4" name="Slide Number Placeholder 3"/>
          <p:cNvSpPr>
            <a:spLocks noGrp="1"/>
          </p:cNvSpPr>
          <p:nvPr>
            <p:ph type="sldNum" sz="quarter" idx="5"/>
          </p:nvPr>
        </p:nvSpPr>
        <p:spPr/>
        <p:txBody>
          <a:bodyPr/>
          <a:lstStyle/>
          <a:p>
            <a:fld id="{7FC1BE12-36C0-4A10-BF82-EBE0A896852E}" type="slidenum">
              <a:rPr lang="en-US" smtClean="0"/>
              <a:t>25</a:t>
            </a:fld>
            <a:endParaRPr lang="en-US"/>
          </a:p>
        </p:txBody>
      </p:sp>
    </p:spTree>
    <p:extLst>
      <p:ext uri="{BB962C8B-B14F-4D97-AF65-F5344CB8AC3E}">
        <p14:creationId xmlns:p14="http://schemas.microsoft.com/office/powerpoint/2010/main" val="927095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r>
              <a:rPr lang="en-US"/>
              <a:t>Prior to the implementation of MESA, newly enrolling providers were required to establish a business line of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updates to the Administrative Code, all E&amp;D providers are required to establish and now maintain a business line of credit for operations as proof of financial solvency. 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26</a:t>
            </a:fld>
            <a:endParaRPr lang="en-US"/>
          </a:p>
        </p:txBody>
      </p:sp>
    </p:spTree>
    <p:extLst>
      <p:ext uri="{BB962C8B-B14F-4D97-AF65-F5344CB8AC3E}">
        <p14:creationId xmlns:p14="http://schemas.microsoft.com/office/powerpoint/2010/main" val="101715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must employ (as a W2 employee) all staff listed on the organizational chart shown. Contract staff (1099 self-employed) are not allowed by Federal Labor Law regulations.</a:t>
            </a:r>
          </a:p>
          <a:p>
            <a:endParaRPr lang="en-US"/>
          </a:p>
          <a:p>
            <a:r>
              <a:rPr lang="en-US"/>
              <a:t>When sending organizational charts to our office, please be sure to use the format provided along with the names and location for the staff.  Once again, let DOM know of any changes in organizational structure.  This must be reported in writing to DOM within 10 business days.</a:t>
            </a:r>
          </a:p>
          <a:p>
            <a:endParaRPr lang="en-US"/>
          </a:p>
          <a:p>
            <a:r>
              <a:rPr lang="en-US"/>
              <a:t>All staff must complete the training requirements detailed in Administrative Code, Part 208 Rule 1.3C</a:t>
            </a:r>
          </a:p>
        </p:txBody>
      </p:sp>
      <p:sp>
        <p:nvSpPr>
          <p:cNvPr id="4" name="Slide Number Placeholder 3"/>
          <p:cNvSpPr>
            <a:spLocks noGrp="1"/>
          </p:cNvSpPr>
          <p:nvPr>
            <p:ph type="sldNum" sz="quarter" idx="5"/>
          </p:nvPr>
        </p:nvSpPr>
        <p:spPr/>
        <p:txBody>
          <a:bodyPr/>
          <a:lstStyle/>
          <a:p>
            <a:fld id="{644E37BD-8B82-425D-9052-84A4749AF99E}" type="slidenum">
              <a:rPr lang="en-US" smtClean="0"/>
              <a:t>27</a:t>
            </a:fld>
            <a:endParaRPr lang="en-US"/>
          </a:p>
        </p:txBody>
      </p:sp>
    </p:spTree>
    <p:extLst>
      <p:ext uri="{BB962C8B-B14F-4D97-AF65-F5344CB8AC3E}">
        <p14:creationId xmlns:p14="http://schemas.microsoft.com/office/powerpoint/2010/main" val="3207341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7146-2AEC-005C-5226-8581FC09D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551F2-370C-64C5-1B81-49EDAA1D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B491A-6638-C300-1AEB-4A7406CFD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Providers are responsible for ensuring their facility passes DOM inspection, maintain the facility’s physical address, maintain a roster of qualified staff, and remain compliant with all federal and state regulations.</a:t>
            </a:r>
          </a:p>
        </p:txBody>
      </p:sp>
      <p:sp>
        <p:nvSpPr>
          <p:cNvPr id="4" name="Slide Number Placeholder 3">
            <a:extLst>
              <a:ext uri="{FF2B5EF4-FFF2-40B4-BE49-F238E27FC236}">
                <a16:creationId xmlns:a16="http://schemas.microsoft.com/office/drawing/2014/main" id="{3496FED5-FA70-BEED-ED85-A2FAFD7C0CEB}"/>
              </a:ext>
            </a:extLst>
          </p:cNvPr>
          <p:cNvSpPr>
            <a:spLocks noGrp="1"/>
          </p:cNvSpPr>
          <p:nvPr>
            <p:ph type="sldNum" sz="quarter" idx="5"/>
          </p:nvPr>
        </p:nvSpPr>
        <p:spPr/>
        <p:txBody>
          <a:bodyPr/>
          <a:lstStyle/>
          <a:p>
            <a:fld id="{3C3317C2-0447-492F-8E90-3466CCBD04DA}" type="slidenum">
              <a:rPr lang="en-US" smtClean="0"/>
              <a:t>28</a:t>
            </a:fld>
            <a:endParaRPr lang="en-US"/>
          </a:p>
        </p:txBody>
      </p:sp>
    </p:spTree>
    <p:extLst>
      <p:ext uri="{BB962C8B-B14F-4D97-AF65-F5344CB8AC3E}">
        <p14:creationId xmlns:p14="http://schemas.microsoft.com/office/powerpoint/2010/main" val="251641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7240-2587-F188-5CDA-F86C9BBA3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71D2C-D91E-E34D-C967-D0B65F1D5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E3208-EFC9-6C7C-F564-DE77C4901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(Edit notes)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Changes to the Administrative Code aligned the credentialing requirements for the Compliance Officer to match those of the Direct Care Supervisors. Compliance Officers with either a bachelor’s degree or a licensed RN or LPN must have at least two (2) years of direct experience working with aged and disabled persons in addition to two years of supervisory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that have a high school diploma or have a GED certificate must have at least four (4) years of direct experience working with aged and disabled persons.</a:t>
            </a:r>
          </a:p>
        </p:txBody>
      </p:sp>
      <p:sp>
        <p:nvSpPr>
          <p:cNvPr id="4" name="Slide Number Placeholder 3">
            <a:extLst>
              <a:ext uri="{FF2B5EF4-FFF2-40B4-BE49-F238E27FC236}">
                <a16:creationId xmlns:a16="http://schemas.microsoft.com/office/drawing/2014/main" id="{7CCE6ADE-F9DA-D280-DD2B-CE9186642DF0}"/>
              </a:ext>
            </a:extLst>
          </p:cNvPr>
          <p:cNvSpPr>
            <a:spLocks noGrp="1"/>
          </p:cNvSpPr>
          <p:nvPr>
            <p:ph type="sldNum" sz="quarter" idx="5"/>
          </p:nvPr>
        </p:nvSpPr>
        <p:spPr/>
        <p:txBody>
          <a:bodyPr/>
          <a:lstStyle/>
          <a:p>
            <a:fld id="{3C3317C2-0447-492F-8E90-3466CCBD04DA}" type="slidenum">
              <a:rPr lang="en-US" smtClean="0"/>
              <a:t>29</a:t>
            </a:fld>
            <a:endParaRPr lang="en-US"/>
          </a:p>
        </p:txBody>
      </p:sp>
    </p:spTree>
    <p:extLst>
      <p:ext uri="{BB962C8B-B14F-4D97-AF65-F5344CB8AC3E}">
        <p14:creationId xmlns:p14="http://schemas.microsoft.com/office/powerpoint/2010/main" val="92786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D60E-CFA4-ED56-1AD1-1FC79A11F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B2076-61F3-09E8-CA38-9006EFC7A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FADD9-6846-005B-F92A-0937784D69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Compliance Officer is responsible for ensuring overall program compliance with DOM policy as well as federal and state laws. This in-office role is tasked with making sure your agency is fully compliant and ready for an audit.</a:t>
            </a:r>
          </a:p>
        </p:txBody>
      </p:sp>
      <p:sp>
        <p:nvSpPr>
          <p:cNvPr id="4" name="Slide Number Placeholder 3">
            <a:extLst>
              <a:ext uri="{FF2B5EF4-FFF2-40B4-BE49-F238E27FC236}">
                <a16:creationId xmlns:a16="http://schemas.microsoft.com/office/drawing/2014/main" id="{0A419975-5E1D-776A-8C65-EB1FF122F9D1}"/>
              </a:ext>
            </a:extLst>
          </p:cNvPr>
          <p:cNvSpPr>
            <a:spLocks noGrp="1"/>
          </p:cNvSpPr>
          <p:nvPr>
            <p:ph type="sldNum" sz="quarter" idx="5"/>
          </p:nvPr>
        </p:nvSpPr>
        <p:spPr/>
        <p:txBody>
          <a:bodyPr/>
          <a:lstStyle/>
          <a:p>
            <a:fld id="{3C3317C2-0447-492F-8E90-3466CCBD04DA}" type="slidenum">
              <a:rPr lang="en-US" smtClean="0"/>
              <a:t>30</a:t>
            </a:fld>
            <a:endParaRPr lang="en-US"/>
          </a:p>
        </p:txBody>
      </p:sp>
    </p:spTree>
    <p:extLst>
      <p:ext uri="{BB962C8B-B14F-4D97-AF65-F5344CB8AC3E}">
        <p14:creationId xmlns:p14="http://schemas.microsoft.com/office/powerpoint/2010/main" val="93277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C007-159F-9898-99FA-0E324D694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5E8FA-261A-8234-EDDE-911D4C573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E8D6E-E5B4-3812-5A32-B5E3776282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 requirements are very similar to those in the role of Compliance Officer. However, where so much of the Compliance Officers responsibilities are in-office, much of the Supervisor’s responsibilities are field work, outside of the office.</a:t>
            </a:r>
          </a:p>
          <a:p>
            <a:r>
              <a:rPr lang="en-US"/>
              <a:t> Supervisors with either a bachelor’s degree or a licensed RN or LPN to must have at least two (2) years of direct experience working with aged and disabled persons</a:t>
            </a:r>
          </a:p>
        </p:txBody>
      </p:sp>
      <p:sp>
        <p:nvSpPr>
          <p:cNvPr id="4" name="Slide Number Placeholder 3">
            <a:extLst>
              <a:ext uri="{FF2B5EF4-FFF2-40B4-BE49-F238E27FC236}">
                <a16:creationId xmlns:a16="http://schemas.microsoft.com/office/drawing/2014/main" id="{F75F04E4-7898-E223-5068-35250FEEAB85}"/>
              </a:ext>
            </a:extLst>
          </p:cNvPr>
          <p:cNvSpPr>
            <a:spLocks noGrp="1"/>
          </p:cNvSpPr>
          <p:nvPr>
            <p:ph type="sldNum" sz="quarter" idx="5"/>
          </p:nvPr>
        </p:nvSpPr>
        <p:spPr/>
        <p:txBody>
          <a:bodyPr/>
          <a:lstStyle/>
          <a:p>
            <a:fld id="{3C3317C2-0447-492F-8E90-3466CCBD04DA}" type="slidenum">
              <a:rPr lang="en-US" smtClean="0"/>
              <a:t>31</a:t>
            </a:fld>
            <a:endParaRPr lang="en-US"/>
          </a:p>
        </p:txBody>
      </p:sp>
    </p:spTree>
    <p:extLst>
      <p:ext uri="{BB962C8B-B14F-4D97-AF65-F5344CB8AC3E}">
        <p14:creationId xmlns:p14="http://schemas.microsoft.com/office/powerpoint/2010/main" val="1654869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4A28-6CCD-80CD-3DDD-976BDA92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7F250-EC4B-827F-6DA4-ECCD7B74E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3A228-17B8-5306-D60A-DA0FD8C067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Supervisors are responsible for supervising all direct care staff and there must always be enough Supervisors to meet staffing ratios.  Each one (1) Supervisor may supervise a max of twenty (20) Direct Care Staff and must always be accessible to DCWs in case of emergencies. Supervisors are going into the homes, reviewing Plans of Service, evaluating job performance and making sure your agency’s services are aligned with Person Centered Care.</a:t>
            </a:r>
          </a:p>
        </p:txBody>
      </p:sp>
      <p:sp>
        <p:nvSpPr>
          <p:cNvPr id="4" name="Slide Number Placeholder 3">
            <a:extLst>
              <a:ext uri="{FF2B5EF4-FFF2-40B4-BE49-F238E27FC236}">
                <a16:creationId xmlns:a16="http://schemas.microsoft.com/office/drawing/2014/main" id="{AF81F600-CD6E-71CA-DEEC-67ED2A178D5F}"/>
              </a:ext>
            </a:extLst>
          </p:cNvPr>
          <p:cNvSpPr>
            <a:spLocks noGrp="1"/>
          </p:cNvSpPr>
          <p:nvPr>
            <p:ph type="sldNum" sz="quarter" idx="5"/>
          </p:nvPr>
        </p:nvSpPr>
        <p:spPr/>
        <p:txBody>
          <a:bodyPr/>
          <a:lstStyle/>
          <a:p>
            <a:fld id="{3C3317C2-0447-492F-8E90-3466CCBD04DA}" type="slidenum">
              <a:rPr lang="en-US" smtClean="0"/>
              <a:t>32</a:t>
            </a:fld>
            <a:endParaRPr lang="en-US"/>
          </a:p>
        </p:txBody>
      </p:sp>
    </p:spTree>
    <p:extLst>
      <p:ext uri="{BB962C8B-B14F-4D97-AF65-F5344CB8AC3E}">
        <p14:creationId xmlns:p14="http://schemas.microsoft.com/office/powerpoint/2010/main" val="252962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is a new owner or partnership is with to the agency, they must also complete and attest to this training. </a:t>
            </a:r>
          </a:p>
        </p:txBody>
      </p:sp>
      <p:sp>
        <p:nvSpPr>
          <p:cNvPr id="4" name="Slide Number Placeholder 3"/>
          <p:cNvSpPr>
            <a:spLocks noGrp="1"/>
          </p:cNvSpPr>
          <p:nvPr>
            <p:ph type="sldNum" sz="quarter" idx="5"/>
          </p:nvPr>
        </p:nvSpPr>
        <p:spPr/>
        <p:txBody>
          <a:bodyPr/>
          <a:lstStyle/>
          <a:p>
            <a:fld id="{644E37BD-8B82-425D-9052-84A4749AF99E}" type="slidenum">
              <a:rPr lang="en-US" smtClean="0"/>
              <a:t>3</a:t>
            </a:fld>
            <a:endParaRPr lang="en-US"/>
          </a:p>
        </p:txBody>
      </p:sp>
    </p:spTree>
    <p:extLst>
      <p:ext uri="{BB962C8B-B14F-4D97-AF65-F5344CB8AC3E}">
        <p14:creationId xmlns:p14="http://schemas.microsoft.com/office/powerpoint/2010/main" val="3327391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16A0-8AD5-097A-725E-707E28113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7D3A4-B400-774F-13CF-2A70A2AE3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2AB05-E475-9B01-57CB-00FCB52AE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
        <p:nvSpPr>
          <p:cNvPr id="4" name="Slide Number Placeholder 3">
            <a:extLst>
              <a:ext uri="{FF2B5EF4-FFF2-40B4-BE49-F238E27FC236}">
                <a16:creationId xmlns:a16="http://schemas.microsoft.com/office/drawing/2014/main" id="{4F727A98-D97D-3C3F-5EC7-DEDE9B6B189B}"/>
              </a:ext>
            </a:extLst>
          </p:cNvPr>
          <p:cNvSpPr>
            <a:spLocks noGrp="1"/>
          </p:cNvSpPr>
          <p:nvPr>
            <p:ph type="sldNum" sz="quarter" idx="5"/>
          </p:nvPr>
        </p:nvSpPr>
        <p:spPr/>
        <p:txBody>
          <a:bodyPr/>
          <a:lstStyle/>
          <a:p>
            <a:fld id="{3C3317C2-0447-492F-8E90-3466CCBD04DA}" type="slidenum">
              <a:rPr lang="en-US" smtClean="0"/>
              <a:t>33</a:t>
            </a:fld>
            <a:endParaRPr lang="en-US"/>
          </a:p>
        </p:txBody>
      </p:sp>
    </p:spTree>
    <p:extLst>
      <p:ext uri="{BB962C8B-B14F-4D97-AF65-F5344CB8AC3E}">
        <p14:creationId xmlns:p14="http://schemas.microsoft.com/office/powerpoint/2010/main" val="298089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4490-497C-6840-FC1F-ACA265A7F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D3D08-07BB-4CC8-1682-5CE54492A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3F23-2AF2-6231-B8F5-BD41E5E5D5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Include DCW training. </a:t>
            </a:r>
          </a:p>
          <a:p>
            <a:endParaRPr lang="en-US"/>
          </a:p>
          <a:p>
            <a:r>
              <a:rPr lang="en-US"/>
              <a:t>The minimum requirements to become a Direct Care worker are being at least 18 years old, have a valid ID, the ability to read and write, work well with those aged and disabled, and maintain the proper certification.</a:t>
            </a:r>
          </a:p>
        </p:txBody>
      </p:sp>
      <p:sp>
        <p:nvSpPr>
          <p:cNvPr id="4" name="Slide Number Placeholder 3">
            <a:extLst>
              <a:ext uri="{FF2B5EF4-FFF2-40B4-BE49-F238E27FC236}">
                <a16:creationId xmlns:a16="http://schemas.microsoft.com/office/drawing/2014/main" id="{5AF16DF8-D27A-38DB-1F0E-634BEE456F35}"/>
              </a:ext>
            </a:extLst>
          </p:cNvPr>
          <p:cNvSpPr>
            <a:spLocks noGrp="1"/>
          </p:cNvSpPr>
          <p:nvPr>
            <p:ph type="sldNum" sz="quarter" idx="5"/>
          </p:nvPr>
        </p:nvSpPr>
        <p:spPr/>
        <p:txBody>
          <a:bodyPr/>
          <a:lstStyle/>
          <a:p>
            <a:fld id="{3C3317C2-0447-492F-8E90-3466CCBD04DA}" type="slidenum">
              <a:rPr lang="en-US" smtClean="0"/>
              <a:t>34</a:t>
            </a:fld>
            <a:endParaRPr lang="en-US"/>
          </a:p>
        </p:txBody>
      </p:sp>
    </p:spTree>
    <p:extLst>
      <p:ext uri="{BB962C8B-B14F-4D97-AF65-F5344CB8AC3E}">
        <p14:creationId xmlns:p14="http://schemas.microsoft.com/office/powerpoint/2010/main" val="500503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C691-56E1-7650-5DD0-BCFC378E2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0CAB8-2142-E908-1218-E4FE5BB26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DEB20-369F-E254-48C2-5F7724987A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In practice, the direct care worker provides the care and companionship that allows the elderly and disabled to remain in their homes and community, rather than being forced to rely on institutional care. </a:t>
            </a:r>
          </a:p>
          <a:p>
            <a:endParaRPr lang="en-US"/>
          </a:p>
        </p:txBody>
      </p:sp>
      <p:sp>
        <p:nvSpPr>
          <p:cNvPr id="4" name="Slide Number Placeholder 3">
            <a:extLst>
              <a:ext uri="{FF2B5EF4-FFF2-40B4-BE49-F238E27FC236}">
                <a16:creationId xmlns:a16="http://schemas.microsoft.com/office/drawing/2014/main" id="{1722970C-CFBC-C6C3-B2A5-1C6CD9DB1AFF}"/>
              </a:ext>
            </a:extLst>
          </p:cNvPr>
          <p:cNvSpPr>
            <a:spLocks noGrp="1"/>
          </p:cNvSpPr>
          <p:nvPr>
            <p:ph type="sldNum" sz="quarter" idx="5"/>
          </p:nvPr>
        </p:nvSpPr>
        <p:spPr/>
        <p:txBody>
          <a:bodyPr/>
          <a:lstStyle/>
          <a:p>
            <a:fld id="{3C3317C2-0447-492F-8E90-3466CCBD04DA}" type="slidenum">
              <a:rPr lang="en-US" smtClean="0"/>
              <a:t>35</a:t>
            </a:fld>
            <a:endParaRPr lang="en-US"/>
          </a:p>
        </p:txBody>
      </p:sp>
    </p:spTree>
    <p:extLst>
      <p:ext uri="{BB962C8B-B14F-4D97-AF65-F5344CB8AC3E}">
        <p14:creationId xmlns:p14="http://schemas.microsoft.com/office/powerpoint/2010/main" val="653795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2674-3E9A-3E37-3534-CCF986D2A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E90B7-C133-D480-F349-F0CB355F7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19A6C-1FF4-DA77-5CB2-4D024068D3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MS Electronic Visit Verification (EVV) </a:t>
            </a:r>
            <a:r>
              <a:rPr lang="en-US"/>
              <a:t>Admin Code Part 208 Chapter 1 Rule 1.6: Covered Services</a:t>
            </a:r>
          </a:p>
          <a:p>
            <a:pPr marL="0" lvl="0" indent="0" algn="l" rtl="0">
              <a:spcBef>
                <a:spcPts val="0"/>
              </a:spcBef>
              <a:spcAft>
                <a:spcPts val="0"/>
              </a:spcAft>
              <a:buNone/>
            </a:pPr>
            <a:endParaRPr lang="en-US"/>
          </a:p>
          <a:p>
            <a:pPr marL="0" lvl="0" indent="0" algn="l" rtl="0">
              <a:spcBef>
                <a:spcPts val="0"/>
              </a:spcBef>
              <a:spcAft>
                <a:spcPts val="0"/>
              </a:spcAft>
              <a:buNone/>
            </a:pPr>
            <a:r>
              <a:rPr lang="en-US"/>
              <a:t>As of August 1, 2023, Providers must ensure that all personal care and in home respite services are electronically visit verified as required by the 21</a:t>
            </a:r>
            <a:r>
              <a:rPr lang="en-US" baseline="30000"/>
              <a:t>st</a:t>
            </a:r>
            <a:r>
              <a:rPr lang="en-US"/>
              <a:t> Century Cures Act.  </a:t>
            </a:r>
          </a:p>
          <a:p>
            <a:pPr marL="0" lvl="0" indent="0" algn="l" rtl="0">
              <a:spcBef>
                <a:spcPts val="0"/>
              </a:spcBef>
              <a:spcAft>
                <a:spcPts val="0"/>
              </a:spcAft>
              <a:buNone/>
            </a:pPr>
            <a:endParaRPr lang="en-US"/>
          </a:p>
          <a:p>
            <a:pPr>
              <a:buNone/>
            </a:pPr>
            <a:r>
              <a:rPr lang="en-US"/>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a:p>
          <a:p>
            <a:pPr marL="0" lvl="0" indent="0" algn="l" rtl="0">
              <a:spcBef>
                <a:spcPts val="0"/>
              </a:spcBef>
              <a:spcAft>
                <a:spcPts val="0"/>
              </a:spcAft>
              <a:buNone/>
            </a:pPr>
            <a:r>
              <a:rPr lang="en-US"/>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a:p>
            <a:endParaRPr lang="en-US"/>
          </a:p>
        </p:txBody>
      </p:sp>
      <p:sp>
        <p:nvSpPr>
          <p:cNvPr id="4" name="Slide Number Placeholder 3">
            <a:extLst>
              <a:ext uri="{FF2B5EF4-FFF2-40B4-BE49-F238E27FC236}">
                <a16:creationId xmlns:a16="http://schemas.microsoft.com/office/drawing/2014/main" id="{CCFD80A7-9429-1D8A-B7F7-23E18C740C9A}"/>
              </a:ext>
            </a:extLst>
          </p:cNvPr>
          <p:cNvSpPr>
            <a:spLocks noGrp="1"/>
          </p:cNvSpPr>
          <p:nvPr>
            <p:ph type="sldNum" sz="quarter" idx="5"/>
          </p:nvPr>
        </p:nvSpPr>
        <p:spPr/>
        <p:txBody>
          <a:bodyPr/>
          <a:lstStyle/>
          <a:p>
            <a:fld id="{3C3317C2-0447-492F-8E90-3466CCBD04DA}" type="slidenum">
              <a:rPr lang="en-US" smtClean="0"/>
              <a:t>36</a:t>
            </a:fld>
            <a:endParaRPr lang="en-US"/>
          </a:p>
        </p:txBody>
      </p:sp>
    </p:spTree>
    <p:extLst>
      <p:ext uri="{BB962C8B-B14F-4D97-AF65-F5344CB8AC3E}">
        <p14:creationId xmlns:p14="http://schemas.microsoft.com/office/powerpoint/2010/main" val="2088906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37</a:t>
            </a:fld>
            <a:endParaRPr lang="en-US"/>
          </a:p>
        </p:txBody>
      </p:sp>
    </p:spTree>
    <p:extLst>
      <p:ext uri="{BB962C8B-B14F-4D97-AF65-F5344CB8AC3E}">
        <p14:creationId xmlns:p14="http://schemas.microsoft.com/office/powerpoint/2010/main" val="1814182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1529-DD60-D8AA-46F7-EC6C60F9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863C3-A137-8471-2E78-C1E622D7C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F58DF-5A27-2716-A0D3-16A297D78C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
        <p:nvSpPr>
          <p:cNvPr id="4" name="Slide Number Placeholder 3">
            <a:extLst>
              <a:ext uri="{FF2B5EF4-FFF2-40B4-BE49-F238E27FC236}">
                <a16:creationId xmlns:a16="http://schemas.microsoft.com/office/drawing/2014/main" id="{1786E6E7-EA1E-C41F-8795-2722ECEF38A0}"/>
              </a:ext>
            </a:extLst>
          </p:cNvPr>
          <p:cNvSpPr>
            <a:spLocks noGrp="1"/>
          </p:cNvSpPr>
          <p:nvPr>
            <p:ph type="sldNum" sz="quarter" idx="5"/>
          </p:nvPr>
        </p:nvSpPr>
        <p:spPr/>
        <p:txBody>
          <a:bodyPr/>
          <a:lstStyle/>
          <a:p>
            <a:fld id="{3C3317C2-0447-492F-8E90-3466CCBD04DA}" type="slidenum">
              <a:rPr lang="en-US" smtClean="0"/>
              <a:t>38</a:t>
            </a:fld>
            <a:endParaRPr lang="en-US"/>
          </a:p>
        </p:txBody>
      </p:sp>
    </p:spTree>
    <p:extLst>
      <p:ext uri="{BB962C8B-B14F-4D97-AF65-F5344CB8AC3E}">
        <p14:creationId xmlns:p14="http://schemas.microsoft.com/office/powerpoint/2010/main" val="2460171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C609-4306-D0D3-492C-54FE26D69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4F4B4-C222-FD1B-E49B-7F9B0FA43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D9B87-3948-71B2-601D-31C2A54107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Proper office documentation must consist of procedures, policies, records of quarterly advisory committee meetings, organizational charts, and both current and historical employee listings.  </a:t>
            </a:r>
          </a:p>
          <a:p>
            <a:endParaRPr lang="en-US"/>
          </a:p>
        </p:txBody>
      </p:sp>
      <p:sp>
        <p:nvSpPr>
          <p:cNvPr id="4" name="Slide Number Placeholder 3">
            <a:extLst>
              <a:ext uri="{FF2B5EF4-FFF2-40B4-BE49-F238E27FC236}">
                <a16:creationId xmlns:a16="http://schemas.microsoft.com/office/drawing/2014/main" id="{04162E76-420B-2522-42DF-3189ED816E80}"/>
              </a:ext>
            </a:extLst>
          </p:cNvPr>
          <p:cNvSpPr>
            <a:spLocks noGrp="1"/>
          </p:cNvSpPr>
          <p:nvPr>
            <p:ph type="sldNum" sz="quarter" idx="5"/>
          </p:nvPr>
        </p:nvSpPr>
        <p:spPr/>
        <p:txBody>
          <a:bodyPr/>
          <a:lstStyle/>
          <a:p>
            <a:fld id="{3C3317C2-0447-492F-8E90-3466CCBD04DA}" type="slidenum">
              <a:rPr lang="en-US" smtClean="0"/>
              <a:t>39</a:t>
            </a:fld>
            <a:endParaRPr lang="en-US"/>
          </a:p>
        </p:txBody>
      </p:sp>
    </p:spTree>
    <p:extLst>
      <p:ext uri="{BB962C8B-B14F-4D97-AF65-F5344CB8AC3E}">
        <p14:creationId xmlns:p14="http://schemas.microsoft.com/office/powerpoint/2010/main" val="2552815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A067-80AD-84DF-0D41-28FD431F3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FE588-8669-05E1-5239-67EA32262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8AB05-E37B-AAB2-885D-1C74CC544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p:txBody>
      </p:sp>
      <p:sp>
        <p:nvSpPr>
          <p:cNvPr id="4" name="Slide Number Placeholder 3">
            <a:extLst>
              <a:ext uri="{FF2B5EF4-FFF2-40B4-BE49-F238E27FC236}">
                <a16:creationId xmlns:a16="http://schemas.microsoft.com/office/drawing/2014/main" id="{F91791EE-CAE4-0681-9E6C-0B316B75F048}"/>
              </a:ext>
            </a:extLst>
          </p:cNvPr>
          <p:cNvSpPr>
            <a:spLocks noGrp="1"/>
          </p:cNvSpPr>
          <p:nvPr>
            <p:ph type="sldNum" sz="quarter" idx="5"/>
          </p:nvPr>
        </p:nvSpPr>
        <p:spPr/>
        <p:txBody>
          <a:bodyPr/>
          <a:lstStyle/>
          <a:p>
            <a:fld id="{3C3317C2-0447-492F-8E90-3466CCBD04DA}" type="slidenum">
              <a:rPr lang="en-US" smtClean="0"/>
              <a:t>40</a:t>
            </a:fld>
            <a:endParaRPr lang="en-US"/>
          </a:p>
        </p:txBody>
      </p:sp>
    </p:spTree>
    <p:extLst>
      <p:ext uri="{BB962C8B-B14F-4D97-AF65-F5344CB8AC3E}">
        <p14:creationId xmlns:p14="http://schemas.microsoft.com/office/powerpoint/2010/main" val="2174743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6EC5-CF84-85AB-BB4E-577ACDB94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916DC-45DE-9849-EE60-447C37F6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B89BF-B8B8-4C62-9029-68DDEF5AF6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a:extLst>
              <a:ext uri="{FF2B5EF4-FFF2-40B4-BE49-F238E27FC236}">
                <a16:creationId xmlns:a16="http://schemas.microsoft.com/office/drawing/2014/main" id="{40689EE7-36EF-D5CB-6785-17E95BA19C94}"/>
              </a:ext>
            </a:extLst>
          </p:cNvPr>
          <p:cNvSpPr>
            <a:spLocks noGrp="1"/>
          </p:cNvSpPr>
          <p:nvPr>
            <p:ph type="sldNum" sz="quarter" idx="5"/>
          </p:nvPr>
        </p:nvSpPr>
        <p:spPr/>
        <p:txBody>
          <a:bodyPr/>
          <a:lstStyle/>
          <a:p>
            <a:fld id="{3C3317C2-0447-492F-8E90-3466CCBD04DA}" type="slidenum">
              <a:rPr lang="en-US" smtClean="0"/>
              <a:t>41</a:t>
            </a:fld>
            <a:endParaRPr lang="en-US"/>
          </a:p>
        </p:txBody>
      </p:sp>
    </p:spTree>
    <p:extLst>
      <p:ext uri="{BB962C8B-B14F-4D97-AF65-F5344CB8AC3E}">
        <p14:creationId xmlns:p14="http://schemas.microsoft.com/office/powerpoint/2010/main" val="2822142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5AC1-3132-CB8D-2122-7BEB03CC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35469-02A2-DABE-0A3E-8E583E4CD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07C62-F132-B49C-C31B-E1558EE6EC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DOM has created the Employee File Checklist to simplify the process of maintaining staff records.  This list includes, at a minimum, the required credentialing and qualification documents.  Upkeeping this list will help Compliance Officers ensure overall program compliance.  In case there is an audit by DOM, the agency will need to make sure that all files, including the employee file checklist, are easily accessible.</a:t>
            </a:r>
          </a:p>
        </p:txBody>
      </p:sp>
      <p:sp>
        <p:nvSpPr>
          <p:cNvPr id="4" name="Slide Number Placeholder 3">
            <a:extLst>
              <a:ext uri="{FF2B5EF4-FFF2-40B4-BE49-F238E27FC236}">
                <a16:creationId xmlns:a16="http://schemas.microsoft.com/office/drawing/2014/main" id="{5FE9B46B-673B-7B4C-D97B-44F0B3AA4802}"/>
              </a:ext>
            </a:extLst>
          </p:cNvPr>
          <p:cNvSpPr>
            <a:spLocks noGrp="1"/>
          </p:cNvSpPr>
          <p:nvPr>
            <p:ph type="sldNum" sz="quarter" idx="5"/>
          </p:nvPr>
        </p:nvSpPr>
        <p:spPr/>
        <p:txBody>
          <a:bodyPr/>
          <a:lstStyle/>
          <a:p>
            <a:fld id="{3C3317C2-0447-492F-8E90-3466CCBD04DA}" type="slidenum">
              <a:rPr lang="en-US" smtClean="0"/>
              <a:t>42</a:t>
            </a:fld>
            <a:endParaRPr lang="en-US"/>
          </a:p>
        </p:txBody>
      </p:sp>
    </p:spTree>
    <p:extLst>
      <p:ext uri="{BB962C8B-B14F-4D97-AF65-F5344CB8AC3E}">
        <p14:creationId xmlns:p14="http://schemas.microsoft.com/office/powerpoint/2010/main" val="236438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4</a:t>
            </a:fld>
            <a:endParaRPr lang="en-US"/>
          </a:p>
        </p:txBody>
      </p:sp>
    </p:spTree>
    <p:extLst>
      <p:ext uri="{BB962C8B-B14F-4D97-AF65-F5344CB8AC3E}">
        <p14:creationId xmlns:p14="http://schemas.microsoft.com/office/powerpoint/2010/main" val="3845890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4316-E74A-F803-A76D-A35C22EF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BC98F-C7EF-A8BE-6BA9-8F2DB63ED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8089-91AA-83DB-1427-0C7F718968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p:txBody>
      </p:sp>
      <p:sp>
        <p:nvSpPr>
          <p:cNvPr id="4" name="Slide Number Placeholder 3">
            <a:extLst>
              <a:ext uri="{FF2B5EF4-FFF2-40B4-BE49-F238E27FC236}">
                <a16:creationId xmlns:a16="http://schemas.microsoft.com/office/drawing/2014/main" id="{EC94A2A7-5365-6834-70C2-C3C52ABBBA1E}"/>
              </a:ext>
            </a:extLst>
          </p:cNvPr>
          <p:cNvSpPr>
            <a:spLocks noGrp="1"/>
          </p:cNvSpPr>
          <p:nvPr>
            <p:ph type="sldNum" sz="quarter" idx="5"/>
          </p:nvPr>
        </p:nvSpPr>
        <p:spPr/>
        <p:txBody>
          <a:bodyPr/>
          <a:lstStyle/>
          <a:p>
            <a:fld id="{3C3317C2-0447-492F-8E90-3466CCBD04DA}" type="slidenum">
              <a:rPr lang="en-US" smtClean="0"/>
              <a:t>43</a:t>
            </a:fld>
            <a:endParaRPr lang="en-US"/>
          </a:p>
        </p:txBody>
      </p:sp>
    </p:spTree>
    <p:extLst>
      <p:ext uri="{BB962C8B-B14F-4D97-AF65-F5344CB8AC3E}">
        <p14:creationId xmlns:p14="http://schemas.microsoft.com/office/powerpoint/2010/main" val="544193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0C2A-68E0-4A85-D002-A39AF2186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A25CA-4917-7D16-08F0-ACA2B315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A1D4A-CC6F-37B6-0BBD-E7ECD992B1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Health Self-Attestation should be completed at hire and annually thereafter.  Please keep in mind that </a:t>
            </a:r>
            <a:r>
              <a:rPr lang="en-US" sz="1200" b="0" i="0" kern="1200">
                <a:solidFill>
                  <a:schemeClr val="tx2">
                    <a:lumMod val="75000"/>
                    <a:lumOff val="25000"/>
                  </a:schemeClr>
                </a:solidFill>
              </a:rPr>
              <a:t>annual TB skin testing is not recommended by the </a:t>
            </a:r>
            <a:r>
              <a:rPr lang="en-US" sz="1200">
                <a:solidFill>
                  <a:schemeClr val="tx2">
                    <a:lumMod val="75000"/>
                    <a:lumOff val="25000"/>
                  </a:schemeClr>
                </a:solidFill>
              </a:rPr>
              <a:t>CDC </a:t>
            </a:r>
            <a:r>
              <a:rPr lang="en-US" sz="1200" b="0" i="0" kern="1200">
                <a:solidFill>
                  <a:schemeClr val="tx2">
                    <a:lumMod val="75000"/>
                    <a:lumOff val="25000"/>
                  </a:schemeClr>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a:p>
        </p:txBody>
      </p:sp>
      <p:sp>
        <p:nvSpPr>
          <p:cNvPr id="4" name="Slide Number Placeholder 3">
            <a:extLst>
              <a:ext uri="{FF2B5EF4-FFF2-40B4-BE49-F238E27FC236}">
                <a16:creationId xmlns:a16="http://schemas.microsoft.com/office/drawing/2014/main" id="{39C8333D-2A3A-7BDB-3D09-8317384C92F1}"/>
              </a:ext>
            </a:extLst>
          </p:cNvPr>
          <p:cNvSpPr>
            <a:spLocks noGrp="1"/>
          </p:cNvSpPr>
          <p:nvPr>
            <p:ph type="sldNum" sz="quarter" idx="5"/>
          </p:nvPr>
        </p:nvSpPr>
        <p:spPr/>
        <p:txBody>
          <a:bodyPr/>
          <a:lstStyle/>
          <a:p>
            <a:fld id="{3C3317C2-0447-492F-8E90-3466CCBD04DA}" type="slidenum">
              <a:rPr lang="en-US" smtClean="0"/>
              <a:t>44</a:t>
            </a:fld>
            <a:endParaRPr lang="en-US"/>
          </a:p>
        </p:txBody>
      </p:sp>
    </p:spTree>
    <p:extLst>
      <p:ext uri="{BB962C8B-B14F-4D97-AF65-F5344CB8AC3E}">
        <p14:creationId xmlns:p14="http://schemas.microsoft.com/office/powerpoint/2010/main" val="2288042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E7E6-7DB2-CD77-CC00-4F8D19410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E072-AE22-7B20-E837-B72BD946F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F8AFD-E39E-93D3-7E48-ED4C8474DF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Admin Code Part 208 Chapter 1 Rule 1.3: Provider Enrollment</a:t>
            </a:r>
          </a:p>
          <a:p>
            <a:pPr>
              <a:buFont typeface="Wingdings" panose="05000000000000000000" pitchFamily="2" charset="2"/>
              <a:buNone/>
            </a:pPr>
            <a:endParaRPr lang="en-US"/>
          </a:p>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
        <p:nvSpPr>
          <p:cNvPr id="4" name="Slide Number Placeholder 3">
            <a:extLst>
              <a:ext uri="{FF2B5EF4-FFF2-40B4-BE49-F238E27FC236}">
                <a16:creationId xmlns:a16="http://schemas.microsoft.com/office/drawing/2014/main" id="{C2E65989-CFF3-F298-F201-FCF13CF82AE3}"/>
              </a:ext>
            </a:extLst>
          </p:cNvPr>
          <p:cNvSpPr>
            <a:spLocks noGrp="1"/>
          </p:cNvSpPr>
          <p:nvPr>
            <p:ph type="sldNum" sz="quarter" idx="5"/>
          </p:nvPr>
        </p:nvSpPr>
        <p:spPr/>
        <p:txBody>
          <a:bodyPr/>
          <a:lstStyle/>
          <a:p>
            <a:fld id="{3C3317C2-0447-492F-8E90-3466CCBD04DA}" type="slidenum">
              <a:rPr lang="en-US" smtClean="0"/>
              <a:t>45</a:t>
            </a:fld>
            <a:endParaRPr lang="en-US"/>
          </a:p>
        </p:txBody>
      </p:sp>
    </p:spTree>
    <p:extLst>
      <p:ext uri="{BB962C8B-B14F-4D97-AF65-F5344CB8AC3E}">
        <p14:creationId xmlns:p14="http://schemas.microsoft.com/office/powerpoint/2010/main" val="1565174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C03D-C501-9702-77B0-207939B4F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BA275-57B3-2842-6C7A-E2FCA38B2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FB189-2C84-6032-44C4-9B2AB5A0DD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
        <p:nvSpPr>
          <p:cNvPr id="4" name="Slide Number Placeholder 3">
            <a:extLst>
              <a:ext uri="{FF2B5EF4-FFF2-40B4-BE49-F238E27FC236}">
                <a16:creationId xmlns:a16="http://schemas.microsoft.com/office/drawing/2014/main" id="{7DF28316-924E-F2B8-F686-4C1421C589DE}"/>
              </a:ext>
            </a:extLst>
          </p:cNvPr>
          <p:cNvSpPr>
            <a:spLocks noGrp="1"/>
          </p:cNvSpPr>
          <p:nvPr>
            <p:ph type="sldNum" sz="quarter" idx="5"/>
          </p:nvPr>
        </p:nvSpPr>
        <p:spPr/>
        <p:txBody>
          <a:bodyPr/>
          <a:lstStyle/>
          <a:p>
            <a:fld id="{3C3317C2-0447-492F-8E90-3466CCBD04DA}" type="slidenum">
              <a:rPr lang="en-US" smtClean="0"/>
              <a:t>46</a:t>
            </a:fld>
            <a:endParaRPr lang="en-US"/>
          </a:p>
        </p:txBody>
      </p:sp>
    </p:spTree>
    <p:extLst>
      <p:ext uri="{BB962C8B-B14F-4D97-AF65-F5344CB8AC3E}">
        <p14:creationId xmlns:p14="http://schemas.microsoft.com/office/powerpoint/2010/main" val="517439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FD59-76BE-D4E5-3123-6862D640A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6F44-B5C3-9941-44EC-E21A77A98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7D52A-3D46-B501-BD4A-14B06CB78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Supervisory Visit Forms should be completed by the Supervisor that performs the alternating supervisory visits on a bi-weekly basis.  This form is to ensure that the services and care have been provided to the beneficiaries by the direct care workers according to the PSS.  The visits performed should be both supervised visits (with DCW staff present) and unsupervised (with DCW staff not present).</a:t>
            </a:r>
          </a:p>
        </p:txBody>
      </p:sp>
      <p:sp>
        <p:nvSpPr>
          <p:cNvPr id="4" name="Slide Number Placeholder 3">
            <a:extLst>
              <a:ext uri="{FF2B5EF4-FFF2-40B4-BE49-F238E27FC236}">
                <a16:creationId xmlns:a16="http://schemas.microsoft.com/office/drawing/2014/main" id="{60722A73-37B1-7845-1B4A-BD06158CD7EE}"/>
              </a:ext>
            </a:extLst>
          </p:cNvPr>
          <p:cNvSpPr>
            <a:spLocks noGrp="1"/>
          </p:cNvSpPr>
          <p:nvPr>
            <p:ph type="sldNum" sz="quarter" idx="5"/>
          </p:nvPr>
        </p:nvSpPr>
        <p:spPr/>
        <p:txBody>
          <a:bodyPr/>
          <a:lstStyle/>
          <a:p>
            <a:fld id="{3C3317C2-0447-492F-8E90-3466CCBD04DA}" type="slidenum">
              <a:rPr lang="en-US" smtClean="0"/>
              <a:t>47</a:t>
            </a:fld>
            <a:endParaRPr lang="en-US"/>
          </a:p>
        </p:txBody>
      </p:sp>
    </p:spTree>
    <p:extLst>
      <p:ext uri="{BB962C8B-B14F-4D97-AF65-F5344CB8AC3E}">
        <p14:creationId xmlns:p14="http://schemas.microsoft.com/office/powerpoint/2010/main" val="3306359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E8C9-0EFE-6AA1-0448-1F527AB81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ECEC5-C018-FEAC-95A8-FA8F3A5E4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C424F-0BC6-968E-902C-FF381D15E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a:extLst>
              <a:ext uri="{FF2B5EF4-FFF2-40B4-BE49-F238E27FC236}">
                <a16:creationId xmlns:a16="http://schemas.microsoft.com/office/drawing/2014/main" id="{B5940B8E-CD95-786B-8F56-D0E295C99A7D}"/>
              </a:ext>
            </a:extLst>
          </p:cNvPr>
          <p:cNvSpPr>
            <a:spLocks noGrp="1"/>
          </p:cNvSpPr>
          <p:nvPr>
            <p:ph type="sldNum" sz="quarter" idx="5"/>
          </p:nvPr>
        </p:nvSpPr>
        <p:spPr/>
        <p:txBody>
          <a:bodyPr/>
          <a:lstStyle/>
          <a:p>
            <a:fld id="{3C3317C2-0447-492F-8E90-3466CCBD04DA}" type="slidenum">
              <a:rPr lang="en-US" smtClean="0"/>
              <a:t>48</a:t>
            </a:fld>
            <a:endParaRPr lang="en-US"/>
          </a:p>
        </p:txBody>
      </p:sp>
    </p:spTree>
    <p:extLst>
      <p:ext uri="{BB962C8B-B14F-4D97-AF65-F5344CB8AC3E}">
        <p14:creationId xmlns:p14="http://schemas.microsoft.com/office/powerpoint/2010/main" val="1593584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E2E99-E8DA-9F71-B082-6F07B5A3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15571-0FFC-C307-E897-02A61714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C5E1D-9948-AC41-0EBB-F1260BF7C7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According to the Administrative Code, Providers must have proper storage and accessibility.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
        <p:nvSpPr>
          <p:cNvPr id="4" name="Slide Number Placeholder 3">
            <a:extLst>
              <a:ext uri="{FF2B5EF4-FFF2-40B4-BE49-F238E27FC236}">
                <a16:creationId xmlns:a16="http://schemas.microsoft.com/office/drawing/2014/main" id="{CB0A7551-EC16-B7E9-4F1A-EA8BE5C2B218}"/>
              </a:ext>
            </a:extLst>
          </p:cNvPr>
          <p:cNvSpPr>
            <a:spLocks noGrp="1"/>
          </p:cNvSpPr>
          <p:nvPr>
            <p:ph type="sldNum" sz="quarter" idx="5"/>
          </p:nvPr>
        </p:nvSpPr>
        <p:spPr/>
        <p:txBody>
          <a:bodyPr/>
          <a:lstStyle/>
          <a:p>
            <a:fld id="{3C3317C2-0447-492F-8E90-3466CCBD04DA}" type="slidenum">
              <a:rPr lang="en-US" smtClean="0"/>
              <a:t>49</a:t>
            </a:fld>
            <a:endParaRPr lang="en-US"/>
          </a:p>
        </p:txBody>
      </p:sp>
    </p:spTree>
    <p:extLst>
      <p:ext uri="{BB962C8B-B14F-4D97-AF65-F5344CB8AC3E}">
        <p14:creationId xmlns:p14="http://schemas.microsoft.com/office/powerpoint/2010/main" val="3779114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
        <p:nvSpPr>
          <p:cNvPr id="4" name="Slide Number Placeholder 3"/>
          <p:cNvSpPr>
            <a:spLocks noGrp="1"/>
          </p:cNvSpPr>
          <p:nvPr>
            <p:ph type="sldNum" sz="quarter" idx="5"/>
          </p:nvPr>
        </p:nvSpPr>
        <p:spPr/>
        <p:txBody>
          <a:bodyPr/>
          <a:lstStyle/>
          <a:p>
            <a:fld id="{644E37BD-8B82-425D-9052-84A4749AF99E}" type="slidenum">
              <a:rPr lang="en-US" smtClean="0"/>
              <a:t>51</a:t>
            </a:fld>
            <a:endParaRPr lang="en-US"/>
          </a:p>
        </p:txBody>
      </p:sp>
    </p:spTree>
    <p:extLst>
      <p:ext uri="{BB962C8B-B14F-4D97-AF65-F5344CB8AC3E}">
        <p14:creationId xmlns:p14="http://schemas.microsoft.com/office/powerpoint/2010/main" val="1300564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you receive a referral, whether it be for an initial enrollment or recertification, compare the frequency on that referral to the frequency on the PSS and confirm that the Provider Number on the PSS is accurate. Notify the case managers of discrepancies. </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52</a:t>
            </a:fld>
            <a:endParaRPr lang="en-US"/>
          </a:p>
        </p:txBody>
      </p:sp>
    </p:spTree>
    <p:extLst>
      <p:ext uri="{BB962C8B-B14F-4D97-AF65-F5344CB8AC3E}">
        <p14:creationId xmlns:p14="http://schemas.microsoft.com/office/powerpoint/2010/main" val="3686833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1.4: Freedom of Choice</a:t>
            </a:r>
          </a:p>
          <a:p>
            <a:pPr marL="0" lvl="0" indent="0" algn="l" rtl="0">
              <a:spcBef>
                <a:spcPts val="0"/>
              </a:spcBef>
              <a:spcAft>
                <a:spcPts val="0"/>
              </a:spcAft>
              <a:buNone/>
            </a:pPr>
            <a:endParaRPr lang="en-US"/>
          </a:p>
          <a:p>
            <a:pPr marL="0" lvl="0" indent="0" algn="l" rtl="0">
              <a:spcBef>
                <a:spcPts val="0"/>
              </a:spcBef>
              <a:spcAft>
                <a:spcPts val="0"/>
              </a:spcAft>
              <a:buNone/>
            </a:pPr>
            <a:r>
              <a:rPr lang="en-US"/>
              <a:t>An undeniable right for beneficiaries is that they have the right to have the Freedom of Choice of eligible providers for covered services.  With this right, providers may not require beneficiaries to sign a statement restricting their free choice to a single provider or influence them by any method of inducement.  This includes and is not limited to free transportation, refreshments, cash or gifts.</a:t>
            </a:r>
          </a:p>
          <a:p>
            <a:pPr marL="0" lvl="0" indent="0" algn="l" rtl="0">
              <a:spcBef>
                <a:spcPts val="0"/>
              </a:spcBef>
              <a:spcAft>
                <a:spcPts val="0"/>
              </a:spcAft>
              <a:buNone/>
            </a:pPr>
            <a:endParaRPr lang="en-US"/>
          </a:p>
          <a:p>
            <a:pPr marL="0" lvl="0" indent="0" algn="l" rtl="0">
              <a:spcBef>
                <a:spcPts val="0"/>
              </a:spcBef>
              <a:spcAft>
                <a:spcPts val="0"/>
              </a:spcAft>
              <a:buNone/>
            </a:pPr>
            <a:r>
              <a:rPr lang="en-US"/>
              <a:t>If DOM is notified of any solicitation, your agency will be reported to our Program Integrity Division for investigation.</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53</a:t>
            </a:fld>
            <a:endParaRPr lang="en-US"/>
          </a:p>
        </p:txBody>
      </p:sp>
    </p:spTree>
    <p:extLst>
      <p:ext uri="{BB962C8B-B14F-4D97-AF65-F5344CB8AC3E}">
        <p14:creationId xmlns:p14="http://schemas.microsoft.com/office/powerpoint/2010/main" val="57785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color coded with the corresponding colors shown under Training Topics. This will help you quickly locate the topics for future reference. Please note the “changes” symbol beside Admin Code Changes. When you see this symbol know this indicates any changes or clarifications made in the Admin Code. </a:t>
            </a:r>
          </a:p>
        </p:txBody>
      </p:sp>
      <p:sp>
        <p:nvSpPr>
          <p:cNvPr id="4" name="Slide Number Placeholder 3"/>
          <p:cNvSpPr>
            <a:spLocks noGrp="1"/>
          </p:cNvSpPr>
          <p:nvPr>
            <p:ph type="sldNum" sz="quarter" idx="5"/>
          </p:nvPr>
        </p:nvSpPr>
        <p:spPr/>
        <p:txBody>
          <a:bodyPr/>
          <a:lstStyle/>
          <a:p>
            <a:fld id="{644E37BD-8B82-425D-9052-84A4749AF99E}" type="slidenum">
              <a:rPr lang="en-US" smtClean="0"/>
              <a:t>6</a:t>
            </a:fld>
            <a:endParaRPr lang="en-US"/>
          </a:p>
        </p:txBody>
      </p:sp>
    </p:spTree>
    <p:extLst>
      <p:ext uri="{BB962C8B-B14F-4D97-AF65-F5344CB8AC3E}">
        <p14:creationId xmlns:p14="http://schemas.microsoft.com/office/powerpoint/2010/main" val="3601020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1.5: Quality Management</a:t>
            </a:r>
          </a:p>
          <a:p>
            <a:endParaRPr lang="en-US"/>
          </a:p>
          <a:p>
            <a:r>
              <a:rPr lang="en-US"/>
              <a:t>The LTSS office is now utilizing </a:t>
            </a:r>
            <a:r>
              <a:rPr lang="en-US" err="1"/>
              <a:t>SmartSheets</a:t>
            </a:r>
            <a:r>
              <a:rPr lang="en-US"/>
              <a:t> to update contact information for Personal Care and In-Home Respite providers.  This information is used to ensure that your agency has an accurate address and contact for the Freedom of Choice list so that you may continue to receive referrals.</a:t>
            </a:r>
          </a:p>
          <a:p>
            <a:endParaRPr lang="en-US"/>
          </a:p>
          <a:p>
            <a:r>
              <a:rPr lang="en-US"/>
              <a:t>Once again, Providers are required to report any changes in contact information, staffing, ownership, and licensure within 10 calendar days to the Division of Medicaid.  Providers are able to use this Contact Form to report any changes.</a:t>
            </a:r>
          </a:p>
          <a:p>
            <a:endParaRPr lang="en-US"/>
          </a:p>
          <a:p>
            <a:r>
              <a:rPr lang="en-US"/>
              <a:t>The Freedom of Choice list and provider contact information is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
        <p:nvSpPr>
          <p:cNvPr id="4" name="Slide Number Placeholder 3"/>
          <p:cNvSpPr>
            <a:spLocks noGrp="1"/>
          </p:cNvSpPr>
          <p:nvPr>
            <p:ph type="sldNum" sz="quarter" idx="5"/>
          </p:nvPr>
        </p:nvSpPr>
        <p:spPr/>
        <p:txBody>
          <a:bodyPr/>
          <a:lstStyle/>
          <a:p>
            <a:fld id="{3C3317C2-0447-492F-8E90-3466CCBD04DA}" type="slidenum">
              <a:rPr lang="en-US" smtClean="0"/>
              <a:t>54</a:t>
            </a:fld>
            <a:endParaRPr lang="en-US"/>
          </a:p>
        </p:txBody>
      </p:sp>
    </p:spTree>
    <p:extLst>
      <p:ext uri="{BB962C8B-B14F-4D97-AF65-F5344CB8AC3E}">
        <p14:creationId xmlns:p14="http://schemas.microsoft.com/office/powerpoint/2010/main" val="1420809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56</a:t>
            </a:fld>
            <a:endParaRPr lang="en-US"/>
          </a:p>
        </p:txBody>
      </p:sp>
    </p:spTree>
    <p:extLst>
      <p:ext uri="{BB962C8B-B14F-4D97-AF65-F5344CB8AC3E}">
        <p14:creationId xmlns:p14="http://schemas.microsoft.com/office/powerpoint/2010/main" val="1703392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57</a:t>
            </a:fld>
            <a:endParaRPr lang="en-US"/>
          </a:p>
        </p:txBody>
      </p:sp>
    </p:spTree>
    <p:extLst>
      <p:ext uri="{BB962C8B-B14F-4D97-AF65-F5344CB8AC3E}">
        <p14:creationId xmlns:p14="http://schemas.microsoft.com/office/powerpoint/2010/main" val="2770940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338C-6C1F-F8BA-F6D9-E5A7A0EF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18C97-6BB3-CC4A-CF54-D83AB6743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5381C-04BA-9257-AB40-64F134D47AB2}"/>
              </a:ext>
            </a:extLst>
          </p:cNvPr>
          <p:cNvSpPr>
            <a:spLocks noGrp="1"/>
          </p:cNvSpPr>
          <p:nvPr>
            <p:ph type="body" idx="1"/>
          </p:nvPr>
        </p:nvSpPr>
        <p:spPr/>
        <p:txBody>
          <a:bodyP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be encrypted.  This helps ensure that the privacy of the beneficiary is protected and that DOM has a contact plus the issue addressed within the same email. If in doubt about your ability to encrypt emails,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4" name="Slide Number Placeholder 3">
            <a:extLst>
              <a:ext uri="{FF2B5EF4-FFF2-40B4-BE49-F238E27FC236}">
                <a16:creationId xmlns:a16="http://schemas.microsoft.com/office/drawing/2014/main" id="{39255245-95E9-55E6-BFC3-D977DA00DC2E}"/>
              </a:ext>
            </a:extLst>
          </p:cNvPr>
          <p:cNvSpPr>
            <a:spLocks noGrp="1"/>
          </p:cNvSpPr>
          <p:nvPr>
            <p:ph type="sldNum" sz="quarter" idx="5"/>
          </p:nvPr>
        </p:nvSpPr>
        <p:spPr/>
        <p:txBody>
          <a:bodyPr/>
          <a:lstStyle/>
          <a:p>
            <a:fld id="{3C3317C2-0447-492F-8E90-3466CCBD04DA}" type="slidenum">
              <a:rPr lang="en-US" smtClean="0"/>
              <a:t>58</a:t>
            </a:fld>
            <a:endParaRPr lang="en-US"/>
          </a:p>
        </p:txBody>
      </p:sp>
    </p:spTree>
    <p:extLst>
      <p:ext uri="{BB962C8B-B14F-4D97-AF65-F5344CB8AC3E}">
        <p14:creationId xmlns:p14="http://schemas.microsoft.com/office/powerpoint/2010/main" val="3859979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ensure that all contact information for your agency is accurate and true.  The Division of Medicaid has the right to halt E&amp;D Waiver referrals and admissions if your agency  fails to respond to communications timely or if the Division of Medicaid is unable to contact your agency.  Your agency will remain removed from the freedom of choice list until contact is reestablished.</a:t>
            </a:r>
          </a:p>
        </p:txBody>
      </p:sp>
      <p:sp>
        <p:nvSpPr>
          <p:cNvPr id="4" name="Slide Number Placeholder 3"/>
          <p:cNvSpPr>
            <a:spLocks noGrp="1"/>
          </p:cNvSpPr>
          <p:nvPr>
            <p:ph type="sldNum" sz="quarter" idx="5"/>
          </p:nvPr>
        </p:nvSpPr>
        <p:spPr/>
        <p:txBody>
          <a:bodyPr/>
          <a:lstStyle/>
          <a:p>
            <a:fld id="{7FC1BE12-36C0-4A10-BF82-EBE0A896852E}" type="slidenum">
              <a:rPr lang="en-US" smtClean="0"/>
              <a:t>59</a:t>
            </a:fld>
            <a:endParaRPr lang="en-US"/>
          </a:p>
        </p:txBody>
      </p:sp>
    </p:spTree>
    <p:extLst>
      <p:ext uri="{BB962C8B-B14F-4D97-AF65-F5344CB8AC3E}">
        <p14:creationId xmlns:p14="http://schemas.microsoft.com/office/powerpoint/2010/main" val="2343447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Any type of critical incidents, especially instances of abuse, neglect, exploitation, or suspicious death must be reported to the Mississippi Department of Human Service’s Division of Aging and Adult Services within 24 hours of knowledge of occurrence.</a:t>
            </a:r>
          </a:p>
          <a:p>
            <a:endParaRPr lang="en-US" b="0"/>
          </a:p>
          <a:p>
            <a:r>
              <a:rPr lang="en-US" b="0"/>
              <a:t>Providers must report any complaints which are not resolved within 7 days to the Division of Medicaid. A specific example of this is if a member is unsatisfied with their PCA, and your agency has been unable to staff a new PCA with them within 7 days.</a:t>
            </a:r>
          </a:p>
        </p:txBody>
      </p:sp>
      <p:sp>
        <p:nvSpPr>
          <p:cNvPr id="4" name="Slide Number Placeholder 3"/>
          <p:cNvSpPr>
            <a:spLocks noGrp="1"/>
          </p:cNvSpPr>
          <p:nvPr>
            <p:ph type="sldNum" sz="quarter" idx="5"/>
          </p:nvPr>
        </p:nvSpPr>
        <p:spPr/>
        <p:txBody>
          <a:bodyPr/>
          <a:lstStyle/>
          <a:p>
            <a:fld id="{7FC1BE12-36C0-4A10-BF82-EBE0A896852E}" type="slidenum">
              <a:rPr lang="en-US" smtClean="0"/>
              <a:t>60</a:t>
            </a:fld>
            <a:endParaRPr lang="en-US"/>
          </a:p>
        </p:txBody>
      </p:sp>
    </p:spTree>
    <p:extLst>
      <p:ext uri="{BB962C8B-B14F-4D97-AF65-F5344CB8AC3E}">
        <p14:creationId xmlns:p14="http://schemas.microsoft.com/office/powerpoint/2010/main" val="369031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61</a:t>
            </a:fld>
            <a:endParaRPr lang="en-US"/>
          </a:p>
        </p:txBody>
      </p:sp>
    </p:spTree>
    <p:extLst>
      <p:ext uri="{BB962C8B-B14F-4D97-AF65-F5344CB8AC3E}">
        <p14:creationId xmlns:p14="http://schemas.microsoft.com/office/powerpoint/2010/main" val="438847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have a list of counties and the contact number for each respective PDD.</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62</a:t>
            </a:fld>
            <a:endParaRPr lang="en-US"/>
          </a:p>
        </p:txBody>
      </p:sp>
    </p:spTree>
    <p:extLst>
      <p:ext uri="{BB962C8B-B14F-4D97-AF65-F5344CB8AC3E}">
        <p14:creationId xmlns:p14="http://schemas.microsoft.com/office/powerpoint/2010/main" val="1765948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
        <p:nvSpPr>
          <p:cNvPr id="4" name="Slide Number Placeholder 3"/>
          <p:cNvSpPr>
            <a:spLocks noGrp="1"/>
          </p:cNvSpPr>
          <p:nvPr>
            <p:ph type="sldNum" sz="quarter" idx="5"/>
          </p:nvPr>
        </p:nvSpPr>
        <p:spPr/>
        <p:txBody>
          <a:bodyPr/>
          <a:lstStyle/>
          <a:p>
            <a:fld id="{644E37BD-8B82-425D-9052-84A4749AF99E}" type="slidenum">
              <a:rPr lang="en-US" smtClean="0"/>
              <a:t>65</a:t>
            </a:fld>
            <a:endParaRPr lang="en-US"/>
          </a:p>
        </p:txBody>
      </p:sp>
    </p:spTree>
    <p:extLst>
      <p:ext uri="{BB962C8B-B14F-4D97-AF65-F5344CB8AC3E}">
        <p14:creationId xmlns:p14="http://schemas.microsoft.com/office/powerpoint/2010/main" val="3773855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
        <p:nvSpPr>
          <p:cNvPr id="4" name="Slide Number Placeholder 3"/>
          <p:cNvSpPr>
            <a:spLocks noGrp="1"/>
          </p:cNvSpPr>
          <p:nvPr>
            <p:ph type="sldNum" sz="quarter" idx="5"/>
          </p:nvPr>
        </p:nvSpPr>
        <p:spPr/>
        <p:txBody>
          <a:bodyPr/>
          <a:lstStyle/>
          <a:p>
            <a:fld id="{644E37BD-8B82-425D-9052-84A4749AF99E}" type="slidenum">
              <a:rPr lang="en-US" smtClean="0"/>
              <a:t>66</a:t>
            </a:fld>
            <a:endParaRPr lang="en-US"/>
          </a:p>
        </p:txBody>
      </p:sp>
    </p:spTree>
    <p:extLst>
      <p:ext uri="{BB962C8B-B14F-4D97-AF65-F5344CB8AC3E}">
        <p14:creationId xmlns:p14="http://schemas.microsoft.com/office/powerpoint/2010/main" val="394724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C3317C2-0447-492F-8E90-3466CCBD04DA}" type="slidenum">
              <a:rPr lang="en-US" smtClean="0"/>
              <a:t>8</a:t>
            </a:fld>
            <a:endParaRPr lang="en-US"/>
          </a:p>
        </p:txBody>
      </p:sp>
    </p:spTree>
    <p:extLst>
      <p:ext uri="{BB962C8B-B14F-4D97-AF65-F5344CB8AC3E}">
        <p14:creationId xmlns:p14="http://schemas.microsoft.com/office/powerpoint/2010/main" val="2133359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A </a:t>
            </a: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variety of helpful links have been provided to keep you updated on related policy and regulations.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We encourage all providers to sign up for our policy distribution list and Late Breaking newsletters by contacting the email listed onscreen.  Once signed up, you will receive email notifications of all proposed or implemented changes to the Medicaid State Plan, Administrative Code or the any of the Waiver Programs.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If you have any questions regarding background checks, MESA, or your responsibilities as an employer, you may click on the links above to be routed to the appropriate resource.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67</a:t>
            </a:fld>
            <a:endParaRPr lang="en-US"/>
          </a:p>
        </p:txBody>
      </p:sp>
    </p:spTree>
    <p:extLst>
      <p:ext uri="{BB962C8B-B14F-4D97-AF65-F5344CB8AC3E}">
        <p14:creationId xmlns:p14="http://schemas.microsoft.com/office/powerpoint/2010/main" val="12968126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To stay in touch with the Division of Medicaid's Office of Long Term Services and Supports, you may reach us by phone, email, or mail.</a:t>
            </a:r>
          </a:p>
          <a:p>
            <a:pPr marL="0" lvl="0" indent="0" algn="l" rtl="0">
              <a:spcBef>
                <a:spcPts val="0"/>
              </a:spcBef>
              <a:spcAft>
                <a:spcPts val="0"/>
              </a:spcAft>
              <a:buNone/>
            </a:pPr>
            <a:endParaRPr lang="en-US"/>
          </a:p>
          <a:p>
            <a:pPr marL="0" lvl="0" indent="0" algn="l" rtl="0">
              <a:spcBef>
                <a:spcPts val="0"/>
              </a:spcBef>
              <a:spcAft>
                <a:spcPts val="0"/>
              </a:spcAft>
              <a:buNone/>
            </a:pPr>
            <a:r>
              <a:rPr lang="en-US"/>
              <a:t>To effectively communicate responses to inquires, emails sent to the HCBS email account will result in more timely response.  We have multiple staff monitoring that account daily.</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68</a:t>
            </a:fld>
            <a:endParaRPr lang="en-US"/>
          </a:p>
        </p:txBody>
      </p:sp>
    </p:spTree>
    <p:extLst>
      <p:ext uri="{BB962C8B-B14F-4D97-AF65-F5344CB8AC3E}">
        <p14:creationId xmlns:p14="http://schemas.microsoft.com/office/powerpoint/2010/main" val="4218275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regarding the topics covered in this presentation, please scan the QR Code and submit any questions/concerns to our E&amp;D Frequently Asked Questions Smartsheet form.</a:t>
            </a:r>
          </a:p>
        </p:txBody>
      </p:sp>
      <p:sp>
        <p:nvSpPr>
          <p:cNvPr id="4" name="Slide Number Placeholder 3"/>
          <p:cNvSpPr>
            <a:spLocks noGrp="1"/>
          </p:cNvSpPr>
          <p:nvPr>
            <p:ph type="sldNum" sz="quarter" idx="5"/>
          </p:nvPr>
        </p:nvSpPr>
        <p:spPr/>
        <p:txBody>
          <a:bodyPr/>
          <a:lstStyle/>
          <a:p>
            <a:fld id="{644E37BD-8B82-425D-9052-84A4749AF99E}" type="slidenum">
              <a:rPr lang="en-US" smtClean="0"/>
              <a:t>69</a:t>
            </a:fld>
            <a:endParaRPr lang="en-US"/>
          </a:p>
        </p:txBody>
      </p:sp>
    </p:spTree>
    <p:extLst>
      <p:ext uri="{BB962C8B-B14F-4D97-AF65-F5344CB8AC3E}">
        <p14:creationId xmlns:p14="http://schemas.microsoft.com/office/powerpoint/2010/main" val="230690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644E37BD-8B82-425D-9052-84A4749AF99E}" type="slidenum">
              <a:rPr lang="en-US" smtClean="0"/>
              <a:t>9</a:t>
            </a:fld>
            <a:endParaRPr lang="en-US"/>
          </a:p>
        </p:txBody>
      </p:sp>
    </p:spTree>
    <p:extLst>
      <p:ext uri="{BB962C8B-B14F-4D97-AF65-F5344CB8AC3E}">
        <p14:creationId xmlns:p14="http://schemas.microsoft.com/office/powerpoint/2010/main" val="140618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435B-4F68-0FE2-CFB5-947AAC1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E344F-3EBA-E738-FEEF-331919840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9F619-80D3-EF19-C75D-0900FC5BC2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9DFC89-9FFB-62FC-ED15-D1C94AEEDCBD}"/>
              </a:ext>
            </a:extLst>
          </p:cNvPr>
          <p:cNvSpPr>
            <a:spLocks noGrp="1"/>
          </p:cNvSpPr>
          <p:nvPr>
            <p:ph type="sldNum" sz="quarter" idx="5"/>
          </p:nvPr>
        </p:nvSpPr>
        <p:spPr/>
        <p:txBody>
          <a:bodyPr/>
          <a:lstStyle/>
          <a:p>
            <a:fld id="{3C3317C2-0447-492F-8E90-3466CCBD04DA}" type="slidenum">
              <a:rPr lang="en-US" smtClean="0"/>
              <a:t>10</a:t>
            </a:fld>
            <a:endParaRPr lang="en-US"/>
          </a:p>
        </p:txBody>
      </p:sp>
    </p:spTree>
    <p:extLst>
      <p:ext uri="{BB962C8B-B14F-4D97-AF65-F5344CB8AC3E}">
        <p14:creationId xmlns:p14="http://schemas.microsoft.com/office/powerpoint/2010/main" val="346641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Beneficiaries must have BOTH financial eligibility, as determined by the Regional Office, and clinical eligibility, as determined by the Division of Medicaid office of Long Term Services &amp; Supports.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11</a:t>
            </a:fld>
            <a:endParaRPr lang="en-US"/>
          </a:p>
        </p:txBody>
      </p:sp>
    </p:spTree>
    <p:extLst>
      <p:ext uri="{BB962C8B-B14F-4D97-AF65-F5344CB8AC3E}">
        <p14:creationId xmlns:p14="http://schemas.microsoft.com/office/powerpoint/2010/main" val="398959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ADB1-FE51-87D9-0CF7-E2AF40FBE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99A9F-745A-5E02-5BC1-1E0A3C41E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EB27D-40EE-FEA0-A833-B74C1D040873}"/>
              </a:ext>
            </a:extLst>
          </p:cNvPr>
          <p:cNvSpPr>
            <a:spLocks noGrp="1"/>
          </p:cNvSpPr>
          <p:nvPr>
            <p:ph type="dt" sz="half" idx="10"/>
          </p:nvPr>
        </p:nvSpPr>
        <p:spPr/>
        <p:txBody>
          <a:bodyPr/>
          <a:lstStyle/>
          <a:p>
            <a:fld id="{A2328B3B-2E98-4DB8-988A-221C771C813E}" type="datetime1">
              <a:rPr lang="en-US" smtClean="0"/>
              <a:t>7/9/2025</a:t>
            </a:fld>
            <a:endParaRPr lang="en-US"/>
          </a:p>
        </p:txBody>
      </p:sp>
      <p:sp>
        <p:nvSpPr>
          <p:cNvPr id="5" name="Footer Placeholder 4">
            <a:extLst>
              <a:ext uri="{FF2B5EF4-FFF2-40B4-BE49-F238E27FC236}">
                <a16:creationId xmlns:a16="http://schemas.microsoft.com/office/drawing/2014/main" id="{F1039635-4C5D-5070-CECB-787145D4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7C7E-4D4D-DF9A-2F73-AF8E5B6985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94658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167E-9812-CE02-4541-B57CBC95D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702B1-777D-B01C-027D-AC4454543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E321F-F977-04FB-2D18-5A6604508136}"/>
              </a:ext>
            </a:extLst>
          </p:cNvPr>
          <p:cNvSpPr>
            <a:spLocks noGrp="1"/>
          </p:cNvSpPr>
          <p:nvPr>
            <p:ph type="dt" sz="half" idx="10"/>
          </p:nvPr>
        </p:nvSpPr>
        <p:spPr/>
        <p:txBody>
          <a:bodyPr/>
          <a:lstStyle/>
          <a:p>
            <a:fld id="{B9DDD313-7C67-4B1C-8F7C-E78C3F55D245}" type="datetime1">
              <a:rPr lang="en-US" smtClean="0"/>
              <a:t>7/9/2025</a:t>
            </a:fld>
            <a:endParaRPr lang="en-US"/>
          </a:p>
        </p:txBody>
      </p:sp>
      <p:sp>
        <p:nvSpPr>
          <p:cNvPr id="5" name="Footer Placeholder 4">
            <a:extLst>
              <a:ext uri="{FF2B5EF4-FFF2-40B4-BE49-F238E27FC236}">
                <a16:creationId xmlns:a16="http://schemas.microsoft.com/office/drawing/2014/main" id="{EDA77248-D97C-7425-2C5C-B1694057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A1DC2-EBED-0BFC-C28A-85D007F6FFA2}"/>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09834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7B1CF-043C-6FAA-DEF3-500E6ADB9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E6C6E-BF27-735E-5400-2158BECBF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9EF24-B8CC-9EBD-CF9D-64DA0517C0E7}"/>
              </a:ext>
            </a:extLst>
          </p:cNvPr>
          <p:cNvSpPr>
            <a:spLocks noGrp="1"/>
          </p:cNvSpPr>
          <p:nvPr>
            <p:ph type="dt" sz="half" idx="10"/>
          </p:nvPr>
        </p:nvSpPr>
        <p:spPr/>
        <p:txBody>
          <a:bodyPr/>
          <a:lstStyle/>
          <a:p>
            <a:fld id="{EA54E08B-7926-4918-A3EB-8DBEE8B9E7D8}" type="datetime1">
              <a:rPr lang="en-US" smtClean="0"/>
              <a:t>7/9/2025</a:t>
            </a:fld>
            <a:endParaRPr lang="en-US"/>
          </a:p>
        </p:txBody>
      </p:sp>
      <p:sp>
        <p:nvSpPr>
          <p:cNvPr id="5" name="Footer Placeholder 4">
            <a:extLst>
              <a:ext uri="{FF2B5EF4-FFF2-40B4-BE49-F238E27FC236}">
                <a16:creationId xmlns:a16="http://schemas.microsoft.com/office/drawing/2014/main" id="{65FDF701-AAF9-6AB9-6E02-F1A06A087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0D005-C31C-BBD6-BDB1-2A0BA55FFC6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18650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0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44B7-3D86-0F2F-1574-FDABA03B7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C6B6F-40C7-90FF-BC4C-A717DB3F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7AD88-65FE-D66E-64E8-E618F85EDB65}"/>
              </a:ext>
            </a:extLst>
          </p:cNvPr>
          <p:cNvSpPr>
            <a:spLocks noGrp="1"/>
          </p:cNvSpPr>
          <p:nvPr>
            <p:ph type="dt" sz="half" idx="10"/>
          </p:nvPr>
        </p:nvSpPr>
        <p:spPr/>
        <p:txBody>
          <a:bodyPr/>
          <a:lstStyle/>
          <a:p>
            <a:fld id="{A448596F-F89C-470E-84B6-67B57195570F}" type="datetime1">
              <a:rPr lang="en-US" smtClean="0"/>
              <a:t>7/9/2025</a:t>
            </a:fld>
            <a:endParaRPr lang="en-US"/>
          </a:p>
        </p:txBody>
      </p:sp>
      <p:sp>
        <p:nvSpPr>
          <p:cNvPr id="5" name="Footer Placeholder 4">
            <a:extLst>
              <a:ext uri="{FF2B5EF4-FFF2-40B4-BE49-F238E27FC236}">
                <a16:creationId xmlns:a16="http://schemas.microsoft.com/office/drawing/2014/main" id="{CBDD270B-697E-53B0-29CB-B0AE57F3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7EE5-A717-6C78-0009-176EDA92F73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85490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E653-6952-5907-69F3-4D3A615C2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46A2F-DBA6-47F2-17D5-B99FBF7657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BCB74-5230-AE2D-676E-3E0BA9B392CC}"/>
              </a:ext>
            </a:extLst>
          </p:cNvPr>
          <p:cNvSpPr>
            <a:spLocks noGrp="1"/>
          </p:cNvSpPr>
          <p:nvPr>
            <p:ph type="dt" sz="half" idx="10"/>
          </p:nvPr>
        </p:nvSpPr>
        <p:spPr/>
        <p:txBody>
          <a:bodyPr/>
          <a:lstStyle/>
          <a:p>
            <a:fld id="{452733BA-F464-4BFA-96BC-413BD71365C2}" type="datetime1">
              <a:rPr lang="en-US" smtClean="0"/>
              <a:t>7/9/2025</a:t>
            </a:fld>
            <a:endParaRPr lang="en-US"/>
          </a:p>
        </p:txBody>
      </p:sp>
      <p:sp>
        <p:nvSpPr>
          <p:cNvPr id="5" name="Footer Placeholder 4">
            <a:extLst>
              <a:ext uri="{FF2B5EF4-FFF2-40B4-BE49-F238E27FC236}">
                <a16:creationId xmlns:a16="http://schemas.microsoft.com/office/drawing/2014/main" id="{66CE223F-4055-7EEC-1C6E-D3911A9D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5A38B-DD8C-5F9D-CCAA-80B88F8DEFE3}"/>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98157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B42B-E4F2-DD46-157A-D80DF9D75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74755-D11F-6AA7-C06F-78E5C6E66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D4885-BFD2-F026-FBF2-FEC30D9F2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4ABFE-FE26-3845-4601-2B3D5B33BD0B}"/>
              </a:ext>
            </a:extLst>
          </p:cNvPr>
          <p:cNvSpPr>
            <a:spLocks noGrp="1"/>
          </p:cNvSpPr>
          <p:nvPr>
            <p:ph type="dt" sz="half" idx="10"/>
          </p:nvPr>
        </p:nvSpPr>
        <p:spPr/>
        <p:txBody>
          <a:bodyPr/>
          <a:lstStyle/>
          <a:p>
            <a:fld id="{5D8B2329-3835-490A-850C-660A82244B0C}" type="datetime1">
              <a:rPr lang="en-US" smtClean="0"/>
              <a:t>7/9/2025</a:t>
            </a:fld>
            <a:endParaRPr lang="en-US"/>
          </a:p>
        </p:txBody>
      </p:sp>
      <p:sp>
        <p:nvSpPr>
          <p:cNvPr id="6" name="Footer Placeholder 5">
            <a:extLst>
              <a:ext uri="{FF2B5EF4-FFF2-40B4-BE49-F238E27FC236}">
                <a16:creationId xmlns:a16="http://schemas.microsoft.com/office/drawing/2014/main" id="{C16D09A4-FB2F-D5F2-FF64-28479B4F4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30D99-F70D-8C98-7947-2DFC1FAFB72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705042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507-800C-6139-F792-9E98EBD78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A8A72-904E-1DF8-8B6E-3DA64B4F2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416570-65C3-771F-721A-B7E732876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59075-A2B5-31AA-C6D0-123C1572D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EE5E5-8B9E-F11E-785F-5BB6AD06D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1ED3-5CA1-6DA1-90E1-2D579FC882A1}"/>
              </a:ext>
            </a:extLst>
          </p:cNvPr>
          <p:cNvSpPr>
            <a:spLocks noGrp="1"/>
          </p:cNvSpPr>
          <p:nvPr>
            <p:ph type="dt" sz="half" idx="10"/>
          </p:nvPr>
        </p:nvSpPr>
        <p:spPr/>
        <p:txBody>
          <a:bodyPr/>
          <a:lstStyle/>
          <a:p>
            <a:fld id="{37BF2679-5ED1-4DB0-A2D4-57E4D37FBB27}" type="datetime1">
              <a:rPr lang="en-US" smtClean="0"/>
              <a:t>7/9/2025</a:t>
            </a:fld>
            <a:endParaRPr lang="en-US"/>
          </a:p>
        </p:txBody>
      </p:sp>
      <p:sp>
        <p:nvSpPr>
          <p:cNvPr id="8" name="Footer Placeholder 7">
            <a:extLst>
              <a:ext uri="{FF2B5EF4-FFF2-40B4-BE49-F238E27FC236}">
                <a16:creationId xmlns:a16="http://schemas.microsoft.com/office/drawing/2014/main" id="{C0BC3FEF-1891-6CB8-8978-D3AD9DB94C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54DE8-4578-37E7-B714-E985B9CE304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3355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4CA4-DC81-7150-11D0-8C5A57CD4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00BC0-6273-A78C-5B3C-CC66E92DC79B}"/>
              </a:ext>
            </a:extLst>
          </p:cNvPr>
          <p:cNvSpPr>
            <a:spLocks noGrp="1"/>
          </p:cNvSpPr>
          <p:nvPr>
            <p:ph type="dt" sz="half" idx="10"/>
          </p:nvPr>
        </p:nvSpPr>
        <p:spPr/>
        <p:txBody>
          <a:bodyPr/>
          <a:lstStyle/>
          <a:p>
            <a:fld id="{7838584F-0B6A-4AB3-9FEA-769CD9E6D20D}" type="datetime1">
              <a:rPr lang="en-US" smtClean="0"/>
              <a:t>7/9/2025</a:t>
            </a:fld>
            <a:endParaRPr lang="en-US"/>
          </a:p>
        </p:txBody>
      </p:sp>
      <p:sp>
        <p:nvSpPr>
          <p:cNvPr id="4" name="Footer Placeholder 3">
            <a:extLst>
              <a:ext uri="{FF2B5EF4-FFF2-40B4-BE49-F238E27FC236}">
                <a16:creationId xmlns:a16="http://schemas.microsoft.com/office/drawing/2014/main" id="{C68DB967-04F5-425B-A2D8-6E2C6F68B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A9445-A378-6CD3-8DF6-E98337E73E0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93403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02CDB-9C47-094C-2B77-2D3ABFD2A611}"/>
              </a:ext>
            </a:extLst>
          </p:cNvPr>
          <p:cNvSpPr>
            <a:spLocks noGrp="1"/>
          </p:cNvSpPr>
          <p:nvPr>
            <p:ph type="dt" sz="half" idx="10"/>
          </p:nvPr>
        </p:nvSpPr>
        <p:spPr/>
        <p:txBody>
          <a:bodyPr/>
          <a:lstStyle/>
          <a:p>
            <a:fld id="{D5609100-42DD-4C2D-9537-05096D4CF1A1}" type="datetime1">
              <a:rPr lang="en-US" smtClean="0"/>
              <a:t>7/9/2025</a:t>
            </a:fld>
            <a:endParaRPr lang="en-US"/>
          </a:p>
        </p:txBody>
      </p:sp>
      <p:sp>
        <p:nvSpPr>
          <p:cNvPr id="3" name="Footer Placeholder 2">
            <a:extLst>
              <a:ext uri="{FF2B5EF4-FFF2-40B4-BE49-F238E27FC236}">
                <a16:creationId xmlns:a16="http://schemas.microsoft.com/office/drawing/2014/main" id="{84D4A439-47F0-1068-D6A0-4912C7346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73AF-1A8F-BA2F-B10D-AFD00870C43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07850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AE2F-179B-3B5D-1C8F-B1E815BFB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BDB4B0-0458-661F-A49A-7D772ECC9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842CA8-648D-D76A-424B-EFD4AF318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8C621-2D2D-8DEA-2E30-AC358234A0DE}"/>
              </a:ext>
            </a:extLst>
          </p:cNvPr>
          <p:cNvSpPr>
            <a:spLocks noGrp="1"/>
          </p:cNvSpPr>
          <p:nvPr>
            <p:ph type="dt" sz="half" idx="10"/>
          </p:nvPr>
        </p:nvSpPr>
        <p:spPr/>
        <p:txBody>
          <a:bodyPr/>
          <a:lstStyle/>
          <a:p>
            <a:fld id="{CB17395B-C150-4263-AD69-0DB3EC32DDBE}" type="datetime1">
              <a:rPr lang="en-US" smtClean="0"/>
              <a:t>7/9/2025</a:t>
            </a:fld>
            <a:endParaRPr lang="en-US"/>
          </a:p>
        </p:txBody>
      </p:sp>
      <p:sp>
        <p:nvSpPr>
          <p:cNvPr id="6" name="Footer Placeholder 5">
            <a:extLst>
              <a:ext uri="{FF2B5EF4-FFF2-40B4-BE49-F238E27FC236}">
                <a16:creationId xmlns:a16="http://schemas.microsoft.com/office/drawing/2014/main" id="{8AB79ABD-AD7B-2AE4-3300-6DD0C3C37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DE073-5A30-74BD-7E12-7E7005152B55}"/>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62708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2851-EC91-2EF0-1A5A-DE970B5BE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C32E0-2744-514A-FEC7-1D38E1DB4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E8982-6C34-E052-EA74-95BBECEEE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39590-2523-FCEB-5474-0FEA487D40FC}"/>
              </a:ext>
            </a:extLst>
          </p:cNvPr>
          <p:cNvSpPr>
            <a:spLocks noGrp="1"/>
          </p:cNvSpPr>
          <p:nvPr>
            <p:ph type="dt" sz="half" idx="10"/>
          </p:nvPr>
        </p:nvSpPr>
        <p:spPr/>
        <p:txBody>
          <a:bodyPr/>
          <a:lstStyle/>
          <a:p>
            <a:fld id="{C7980C9E-0112-43A8-96F7-995AE70EF059}" type="datetime1">
              <a:rPr lang="en-US" smtClean="0"/>
              <a:t>7/9/2025</a:t>
            </a:fld>
            <a:endParaRPr lang="en-US"/>
          </a:p>
        </p:txBody>
      </p:sp>
      <p:sp>
        <p:nvSpPr>
          <p:cNvPr id="6" name="Footer Placeholder 5">
            <a:extLst>
              <a:ext uri="{FF2B5EF4-FFF2-40B4-BE49-F238E27FC236}">
                <a16:creationId xmlns:a16="http://schemas.microsoft.com/office/drawing/2014/main" id="{70D9092D-A8BC-802F-07F8-9D5E1BC60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BE2A-76A0-82A6-9B77-FD1F5C1678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4743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18253-EC90-1385-E6A0-98D60106F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A821B-51D5-03F7-91E2-8CDFE75D5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4B058-AACF-15A4-5810-D4479F321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D70271-8AE0-42BD-9C28-F6A4866855D6}" type="datetime1">
              <a:rPr lang="en-US" smtClean="0"/>
              <a:t>7/9/2025</a:t>
            </a:fld>
            <a:endParaRPr lang="en-US"/>
          </a:p>
        </p:txBody>
      </p:sp>
      <p:sp>
        <p:nvSpPr>
          <p:cNvPr id="5" name="Footer Placeholder 4">
            <a:extLst>
              <a:ext uri="{FF2B5EF4-FFF2-40B4-BE49-F238E27FC236}">
                <a16:creationId xmlns:a16="http://schemas.microsoft.com/office/drawing/2014/main" id="{27B86963-001F-CB88-F44F-2DD7A4CF5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5E1D8F-2DB0-0211-6CFD-51A249B75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D3572-B86B-4083-B953-5D27BE9E57C8}" type="slidenum">
              <a:rPr lang="en-US" smtClean="0"/>
              <a:t>‹#›</a:t>
            </a:fld>
            <a:endParaRPr lang="en-US"/>
          </a:p>
        </p:txBody>
      </p:sp>
    </p:spTree>
    <p:extLst>
      <p:ext uri="{BB962C8B-B14F-4D97-AF65-F5344CB8AC3E}">
        <p14:creationId xmlns:p14="http://schemas.microsoft.com/office/powerpoint/2010/main" val="207163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fity.club/lists/suggestions/lawson-sta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hyperlink" Target="https://medicaid.ms.gov/wp-content/uploads/2025/05/Title-23-Part-208-HCBS-LTC-eff.-6.1.25.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hyperlink" Target="https://www.property118.com/budget-changes-universal-credi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microsoft.com/office/2007/relationships/hdphoto" Target="../media/hdphoto1.wdp"/><Relationship Id="rId5" Type="http://schemas.openxmlformats.org/officeDocument/2006/relationships/diagramQuickStyle" Target="../diagrams/quickStyle5.xml"/><Relationship Id="rId10" Type="http://schemas.openxmlformats.org/officeDocument/2006/relationships/image" Target="../media/image23.png"/><Relationship Id="rId4" Type="http://schemas.openxmlformats.org/officeDocument/2006/relationships/diagramLayout" Target="../diagrams/layout5.xml"/><Relationship Id="rId9" Type="http://schemas.openxmlformats.org/officeDocument/2006/relationships/hyperlink" Target="https://www.property118.com/budget-changes-universal-credi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24.png"/><Relationship Id="rId5" Type="http://schemas.openxmlformats.org/officeDocument/2006/relationships/diagramQuickStyle" Target="../diagrams/quickStyle6.xml"/><Relationship Id="rId10" Type="http://schemas.openxmlformats.org/officeDocument/2006/relationships/hyperlink" Target="https://medicaid.ms.gov/wp-content/uploads/2025/06/Designated-Worksite-Form-6.5.2025.pdf" TargetMode="External"/><Relationship Id="rId4" Type="http://schemas.openxmlformats.org/officeDocument/2006/relationships/diagramLayout" Target="../diagrams/layout6.xml"/><Relationship Id="rId9" Type="http://schemas.openxmlformats.org/officeDocument/2006/relationships/hyperlink" Target="https://www.property118.com/budget-changes-universal-credi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msdh.ms.gov/page/30,0,206.htm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gcc02.safelinks.protection.outlook.com/?url=https%3A%2F%2Fexclusions.oig.hhs.gov%2F&amp;data=04%7C01%7CHCBSProviders%40medicaid.ms.gov%7C9750bd2a5d424377f03a08d960e19709%7Ca56c16c8a5294e06b1c945d508738292%7C0%7C0%7C637647344969114087%7CUnknown%7CTWFpbGZsb3d8eyJWIjoiMC4wLjAwMDAiLCJQIjoiV2luMzIiLCJBTiI6Ik1haWwiLCJXVCI6Mn0%3D%7C1000&amp;sdata=hPyz1ASkD5lZBkLx4b6K6KlYiMDXzLJWL%2BB6gkookrw%3D&amp;reserved=0" TargetMode="External"/><Relationship Id="rId7" Type="http://schemas.openxmlformats.org/officeDocument/2006/relationships/diagramQuickStyle" Target="../diagrams/quickStyle7.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ms.tmutest.com/search" TargetMode="External"/><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8" Type="http://schemas.openxmlformats.org/officeDocument/2006/relationships/hyperlink" Target="https://www.property118.com/budget-changes-universal-credit/" TargetMode="External"/><Relationship Id="rId3" Type="http://schemas.openxmlformats.org/officeDocument/2006/relationships/image" Target="../media/image35.png"/><Relationship Id="rId7"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36.sv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s://www.property118.com/budget-changes-universal-cred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hyperlink" Target="https://www.property118.com/budget-changes-universal-credit/"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hhaexchange.com/info-hub/mississippi" TargetMode="External"/><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10" Type="http://schemas.microsoft.com/office/2007/relationships/hdphoto" Target="../media/hdphoto1.wdp"/><Relationship Id="rId4" Type="http://schemas.openxmlformats.org/officeDocument/2006/relationships/image" Target="../media/image53.sv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hyperlink" Target="https://medicaid.ms.gov/wp-content/uploads/2025/05/PCS-IHR-Attestation-Review-Form-Website-1.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hyperlink" Target="https://medicaid.ms.gov/hcbs-waiver-provid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hyperlink" Target="https://medicaid.ms.gov/wp-content/uploads/2023/06/Notice-Regarding-Relatives-as-DCWs-Updated-6.20.23.pdf" TargetMode="External"/><Relationship Id="rId4" Type="http://schemas.openxmlformats.org/officeDocument/2006/relationships/hyperlink" Target="https://medicaid.ms.gov/wp-content/uploads/2023/06/Qualifying-Relative-DCW-Questionnaire-Updated-6.20.23.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hyperlink" Target="https://medicaid.ms.gov/wp-content/uploads/2023/05/Employee-File-Checklist-5.17.23.pdf" TargetMode="External"/></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medicaid.ms.gov/wp-content/uploads/2025/06/Employee-Performance-Appraisal.pdf" TargetMode="External"/><Relationship Id="rId5" Type="http://schemas.openxmlformats.org/officeDocument/2006/relationships/image" Target="../media/image68.png"/><Relationship Id="rId4" Type="http://schemas.openxmlformats.org/officeDocument/2006/relationships/hyperlink" Target="https://www.property118.com/budget-changes-universal-credi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hyperlink" Target="https://medicaid.ms.gov/wp-content/uploads/2023/06/HCBS-Provider-Health-Self-Attestation.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74.png"/><Relationship Id="rId4" Type="http://schemas.openxmlformats.org/officeDocument/2006/relationships/hyperlink" Target="https://medicaid.ms.gov/wp-content/uploads/2022/12/PCS.IHR-Participant-File-Checklist.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76.png"/><Relationship Id="rId4" Type="http://schemas.openxmlformats.org/officeDocument/2006/relationships/hyperlink" Target="https://medicaid.ms.gov/wp-content/uploads/2022/05/PCS-IHR-Supervisory-Visit-Form-1.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mississippiaccesstocare.org/help-info/contact-us" TargetMode="External"/><Relationship Id="rId5" Type="http://schemas.openxmlformats.org/officeDocument/2006/relationships/image" Target="../media/image82.png"/><Relationship Id="rId4" Type="http://schemas.openxmlformats.org/officeDocument/2006/relationships/hyperlink" Target="http://mspdds.org/pdd-service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hyperlink" Target="https://app.smartsheet.com/b/form/d54231454eaf4513a38bfd61c722a128"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www.cms.gov/medicare/enrollment-renewal/providers-supplier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www.cdc.gov/tb-healthcare-settings/hcp/risk-assessment/index.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sv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7.png"/><Relationship Id="rId7" Type="http://schemas.openxmlformats.org/officeDocument/2006/relationships/hyperlink" Target="https://www.mdhs.ms.gov/aging/adult-protective-services/"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01.png"/><Relationship Id="rId7" Type="http://schemas.openxmlformats.org/officeDocument/2006/relationships/diagramQuickStyle" Target="../diagrams/quickStyle10.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03.png"/><Relationship Id="rId4" Type="http://schemas.openxmlformats.org/officeDocument/2006/relationships/image" Target="../media/image102.png"/><Relationship Id="rId9" Type="http://schemas.microsoft.com/office/2007/relationships/diagramDrawing" Target="../diagrams/drawing10.xml"/></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104.png"/><Relationship Id="rId7" Type="http://schemas.openxmlformats.org/officeDocument/2006/relationships/diagramLayout" Target="../diagrams/layout11.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106.png"/><Relationship Id="rId10" Type="http://schemas.microsoft.com/office/2007/relationships/diagramDrawing" Target="../diagrams/drawing11.xml"/><Relationship Id="rId4" Type="http://schemas.openxmlformats.org/officeDocument/2006/relationships/image" Target="../media/image105.png"/><Relationship Id="rId9" Type="http://schemas.openxmlformats.org/officeDocument/2006/relationships/diagramColors" Target="../diagrams/colors11.xml"/></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Layout" Target="../diagrams/layout12.xml"/><Relationship Id="rId7" Type="http://schemas.openxmlformats.org/officeDocument/2006/relationships/image" Target="../media/image107.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110.png"/><Relationship Id="rId4" Type="http://schemas.openxmlformats.org/officeDocument/2006/relationships/diagramQuickStyle" Target="../diagrams/quickStyle12.xml"/><Relationship Id="rId9"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Layout" Target="../diagrams/layout13.xml"/><Relationship Id="rId7" Type="http://schemas.openxmlformats.org/officeDocument/2006/relationships/image" Target="../media/image111.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8" Type="http://schemas.openxmlformats.org/officeDocument/2006/relationships/hyperlink" Target="https://www.dol.gov/sites/dolgov/files/WHD/legacy/files/homecare_guide.pdf" TargetMode="External"/><Relationship Id="rId3" Type="http://schemas.openxmlformats.org/officeDocument/2006/relationships/image" Target="../media/image114.png"/><Relationship Id="rId7" Type="http://schemas.openxmlformats.org/officeDocument/2006/relationships/hyperlink" Target="https://medicaid.ms.gov/hcbs-waiver-providers/"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80.png"/><Relationship Id="rId5" Type="http://schemas.openxmlformats.org/officeDocument/2006/relationships/image" Target="../media/image116.png"/><Relationship Id="rId10" Type="http://schemas.openxmlformats.org/officeDocument/2006/relationships/hyperlink" Target="https://www.hhaexchange.com/resources" TargetMode="External"/><Relationship Id="rId4" Type="http://schemas.openxmlformats.org/officeDocument/2006/relationships/image" Target="../media/image115.png"/><Relationship Id="rId9" Type="http://schemas.openxmlformats.org/officeDocument/2006/relationships/hyperlink" Target="https://knowledge.hhaexchange.com/provider/Content/Home/Home-C.htm"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18.png"/><Relationship Id="rId7" Type="http://schemas.openxmlformats.org/officeDocument/2006/relationships/hyperlink" Target="https://medicaid.ms.gov/wp-content/uploads/2025/05/Q2-2025-PROVIDER-FIELD-REPRESENTATIVES_Map-and-By-County_v2.0.pdf"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8" Type="http://schemas.openxmlformats.org/officeDocument/2006/relationships/hyperlink" Target="https://medicaid.ms.gov/wp-content/uploads/2025/05/Q2-2025-PROVIDER-FIELD-REPRESENTATIVES_Map-and-By-County_v2.0.pdf" TargetMode="External"/><Relationship Id="rId3" Type="http://schemas.openxmlformats.org/officeDocument/2006/relationships/hyperlink" Target="mailto:DOMPolicy@medicaid.ms.gov" TargetMode="External"/><Relationship Id="rId7" Type="http://schemas.openxmlformats.org/officeDocument/2006/relationships/hyperlink" Target="mailto:Julie.Henderson@msdh.ms.gov"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NULL" TargetMode="External"/><Relationship Id="rId5" Type="http://schemas.openxmlformats.org/officeDocument/2006/relationships/hyperlink" Target="mailto:LateBreakingNews@medicaid.ms.gov" TargetMode="External"/><Relationship Id="rId4" Type="http://schemas.openxmlformats.org/officeDocument/2006/relationships/hyperlink" Target="NULL" TargetMode="External"/><Relationship Id="rId9" Type="http://schemas.openxmlformats.org/officeDocument/2006/relationships/hyperlink" Target="mailto:EVV@medicaid.ms.go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hyperlink" Target="mailto:HCBSProviders@medicaid.ms.gov" TargetMode="External"/><Relationship Id="rId5" Type="http://schemas.openxmlformats.org/officeDocument/2006/relationships/hyperlink" Target="https://medicaid.ms.gov/hcbs-waiver-providers/" TargetMode="External"/><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hyperlink" Target="https://app.smartsheet.com/b/form/857d8057557a4693a06cb00130302f4c" TargetMode="External"/><Relationship Id="rId4" Type="http://schemas.openxmlformats.org/officeDocument/2006/relationships/image" Target="../media/image125.emf"/></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Curved Up 7">
            <a:extLst>
              <a:ext uri="{FF2B5EF4-FFF2-40B4-BE49-F238E27FC236}">
                <a16:creationId xmlns:a16="http://schemas.microsoft.com/office/drawing/2014/main" id="{92E21684-ABD1-65F4-AE91-98FB4D7E05E4}"/>
              </a:ext>
            </a:extLst>
          </p:cNvPr>
          <p:cNvSpPr/>
          <p:nvPr/>
        </p:nvSpPr>
        <p:spPr>
          <a:xfrm rot="1043875">
            <a:off x="9981821" y="397843"/>
            <a:ext cx="2027976" cy="1529008"/>
          </a:xfrm>
          <a:prstGeom prst="curvedUpArrow">
            <a:avLst>
              <a:gd name="adj1" fmla="val 17428"/>
              <a:gd name="adj2" fmla="val 68609"/>
              <a:gd name="adj3" fmla="val 25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22" name="TextBox 4">
            <a:extLst>
              <a:ext uri="{FF2B5EF4-FFF2-40B4-BE49-F238E27FC236}">
                <a16:creationId xmlns:a16="http://schemas.microsoft.com/office/drawing/2014/main" id="{6D430C64-0C8F-4402-84BC-E08633DB836A}"/>
              </a:ext>
            </a:extLst>
          </p:cNvPr>
          <p:cNvSpPr txBox="1">
            <a:spLocks noChangeArrowheads="1"/>
          </p:cNvSpPr>
          <p:nvPr/>
        </p:nvSpPr>
        <p:spPr bwMode="auto">
          <a:xfrm>
            <a:off x="114724" y="3694038"/>
            <a:ext cx="1176813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4000" b="1" dirty="0">
                <a:solidFill>
                  <a:schemeClr val="accent1">
                    <a:lumMod val="75000"/>
                  </a:schemeClr>
                </a:solidFill>
                <a:latin typeface="+mj-lt"/>
                <a:cs typeface="Times New Roman" panose="02020603050405020304" pitchFamily="18" charset="0"/>
              </a:rPr>
              <a:t>The Division of Medicaid</a:t>
            </a:r>
          </a:p>
          <a:p>
            <a:pPr algn="ctr">
              <a:spcBef>
                <a:spcPct val="0"/>
              </a:spcBef>
              <a:buNone/>
            </a:pPr>
            <a:r>
              <a:rPr lang="en-US" altLang="en-US" sz="4000" b="1" dirty="0">
                <a:solidFill>
                  <a:schemeClr val="accent1">
                    <a:lumMod val="75000"/>
                  </a:schemeClr>
                </a:solidFill>
                <a:latin typeface="+mj-lt"/>
                <a:cs typeface="Times New Roman" panose="02020603050405020304" pitchFamily="18" charset="0"/>
              </a:rPr>
              <a:t>Personal Care and In-Home Respite Provider Training </a:t>
            </a:r>
          </a:p>
          <a:p>
            <a:pPr algn="ctr">
              <a:spcBef>
                <a:spcPct val="0"/>
              </a:spcBef>
              <a:buNone/>
            </a:pPr>
            <a:r>
              <a:rPr lang="en-US" altLang="en-US" sz="2800" b="1" dirty="0">
                <a:solidFill>
                  <a:schemeClr val="accent1">
                    <a:lumMod val="75000"/>
                  </a:schemeClr>
                </a:solidFill>
                <a:latin typeface="+mj-lt"/>
                <a:cs typeface="Times New Roman" panose="02020603050405020304" pitchFamily="18" charset="0"/>
              </a:rPr>
              <a:t>Office of Long Term Services and Supports</a:t>
            </a:r>
          </a:p>
          <a:p>
            <a:pPr algn="ctr" eaLnBrk="1" hangingPunct="1">
              <a:spcBef>
                <a:spcPct val="0"/>
              </a:spcBef>
              <a:buFontTx/>
              <a:buNone/>
            </a:pPr>
            <a:r>
              <a:rPr lang="en-US" altLang="en-US" sz="2800" b="1" dirty="0">
                <a:solidFill>
                  <a:schemeClr val="accent1">
                    <a:lumMod val="75000"/>
                  </a:schemeClr>
                </a:solidFill>
                <a:latin typeface="+mj-lt"/>
                <a:cs typeface="Times New Roman" panose="02020603050405020304" pitchFamily="18" charset="0"/>
              </a:rPr>
              <a:t>June 27, 2025</a:t>
            </a:r>
          </a:p>
        </p:txBody>
      </p:sp>
      <p:sp>
        <p:nvSpPr>
          <p:cNvPr id="2" name="TextBox 1">
            <a:extLst>
              <a:ext uri="{FF2B5EF4-FFF2-40B4-BE49-F238E27FC236}">
                <a16:creationId xmlns:a16="http://schemas.microsoft.com/office/drawing/2014/main" id="{A05D127B-88AB-4CA5-A041-512AD2AD2692}"/>
              </a:ext>
            </a:extLst>
          </p:cNvPr>
          <p:cNvSpPr txBox="1"/>
          <p:nvPr/>
        </p:nvSpPr>
        <p:spPr>
          <a:xfrm>
            <a:off x="1653012" y="3109838"/>
            <a:ext cx="8686800" cy="553998"/>
          </a:xfrm>
          <a:prstGeom prst="rect">
            <a:avLst/>
          </a:prstGeom>
          <a:noFill/>
        </p:spPr>
        <p:txBody>
          <a:bodyPr>
            <a:spAutoFit/>
          </a:bodyPr>
          <a:lstStyle/>
          <a:p>
            <a:pPr algn="ctr">
              <a:defRPr/>
            </a:pPr>
            <a:r>
              <a:rPr lang="en-US" sz="1100" b="1" spc="300" dirty="0">
                <a:solidFill>
                  <a:schemeClr val="bg1">
                    <a:lumMod val="75000"/>
                  </a:schemeClr>
                </a:solidFill>
                <a:latin typeface="Cambria" pitchFamily="18" charset="0"/>
              </a:rPr>
              <a:t>Office of the Governor | Mississippi Division of Medicaid</a:t>
            </a:r>
          </a:p>
          <a:p>
            <a:pPr>
              <a:defRPr/>
            </a:pPr>
            <a:endParaRPr lang="en-US" dirty="0"/>
          </a:p>
        </p:txBody>
      </p:sp>
      <p:pic>
        <p:nvPicPr>
          <p:cNvPr id="5124" name="Picture 7">
            <a:extLst>
              <a:ext uri="{FF2B5EF4-FFF2-40B4-BE49-F238E27FC236}">
                <a16:creationId xmlns:a16="http://schemas.microsoft.com/office/drawing/2014/main" id="{1BB5C7F7-1FFC-4FA0-BB1A-FB9CF1F27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223" y="5879252"/>
            <a:ext cx="2925872" cy="84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7526249-FCE6-C71D-A969-48F21E2C2113}"/>
              </a:ext>
            </a:extLst>
          </p:cNvPr>
          <p:cNvPicPr>
            <a:picLocks noChangeAspect="1"/>
          </p:cNvPicPr>
          <p:nvPr/>
        </p:nvPicPr>
        <p:blipFill>
          <a:blip r:embed="rId4"/>
          <a:stretch>
            <a:fillRect/>
          </a:stretch>
        </p:blipFill>
        <p:spPr>
          <a:xfrm>
            <a:off x="7297095" y="129630"/>
            <a:ext cx="3571628" cy="968364"/>
          </a:xfrm>
          <a:prstGeom prst="rect">
            <a:avLst/>
          </a:prstGeom>
        </p:spPr>
      </p:pic>
      <p:sp>
        <p:nvSpPr>
          <p:cNvPr id="7" name="TextBox 6">
            <a:extLst>
              <a:ext uri="{FF2B5EF4-FFF2-40B4-BE49-F238E27FC236}">
                <a16:creationId xmlns:a16="http://schemas.microsoft.com/office/drawing/2014/main" id="{E40E9559-D4E3-0125-A7EB-3A3419A5938C}"/>
              </a:ext>
            </a:extLst>
          </p:cNvPr>
          <p:cNvSpPr txBox="1"/>
          <p:nvPr/>
        </p:nvSpPr>
        <p:spPr>
          <a:xfrm>
            <a:off x="968721" y="187663"/>
            <a:ext cx="5404920" cy="2831544"/>
          </a:xfrm>
          <a:prstGeom prst="rect">
            <a:avLst/>
          </a:prstGeom>
          <a:noFill/>
        </p:spPr>
        <p:txBody>
          <a:bodyPr wrap="square">
            <a:spAutoFit/>
          </a:bodyPr>
          <a:lstStyle/>
          <a:p>
            <a:pPr algn="ctr">
              <a:defRPr/>
            </a:pPr>
            <a:r>
              <a:rPr lang="en-US" sz="4000" b="1" spc="300" dirty="0">
                <a:solidFill>
                  <a:schemeClr val="tx2">
                    <a:lumMod val="50000"/>
                    <a:lumOff val="50000"/>
                  </a:schemeClr>
                </a:solidFill>
                <a:latin typeface="+mj-lt"/>
              </a:rPr>
              <a:t>To get started, please select Start Slide Show on your screen.</a:t>
            </a:r>
          </a:p>
          <a:p>
            <a:pPr>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EDA76-73B2-7243-DD39-C69843E10202}"/>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E8C60F50-2336-CC20-5D03-4470EDD67D8F}"/>
              </a:ext>
            </a:extLst>
          </p:cNvPr>
          <p:cNvSpPr/>
          <p:nvPr/>
        </p:nvSpPr>
        <p:spPr>
          <a:xfrm>
            <a:off x="8450145" y="2209844"/>
            <a:ext cx="3187457" cy="1930211"/>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7E9B7FF3-2C58-DAF9-8AA7-D18996AF5770}"/>
              </a:ext>
            </a:extLst>
          </p:cNvPr>
          <p:cNvSpPr/>
          <p:nvPr/>
        </p:nvSpPr>
        <p:spPr>
          <a:xfrm>
            <a:off x="3858102" y="2209928"/>
            <a:ext cx="3291840" cy="1935615"/>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6E1B099D-C24D-BA1F-012A-C2D1F4B8F0C0}"/>
              </a:ext>
            </a:extLst>
          </p:cNvPr>
          <p:cNvSpPr/>
          <p:nvPr/>
        </p:nvSpPr>
        <p:spPr>
          <a:xfrm>
            <a:off x="306244" y="2209928"/>
            <a:ext cx="2744995"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4D8934F9-49BF-26AD-6054-39367556E3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10</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2A4273A-CDEB-7FD5-8DF5-686AA5E56714}"/>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57BE2B50-CB06-50DF-79C8-7E267024A473}"/>
              </a:ext>
            </a:extLst>
          </p:cNvPr>
          <p:cNvSpPr/>
          <p:nvPr/>
        </p:nvSpPr>
        <p:spPr>
          <a:xfrm>
            <a:off x="781561" y="2501696"/>
            <a:ext cx="2818064" cy="2565162"/>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The E&amp;D Waiver is administered and operated by the Division of Medicaid.</a:t>
            </a:r>
            <a:endParaRPr lang="en-US"/>
          </a:p>
        </p:txBody>
      </p:sp>
      <p:sp>
        <p:nvSpPr>
          <p:cNvPr id="19" name="Rectangle: Rounded Corners 18">
            <a:extLst>
              <a:ext uri="{FF2B5EF4-FFF2-40B4-BE49-F238E27FC236}">
                <a16:creationId xmlns:a16="http://schemas.microsoft.com/office/drawing/2014/main" id="{D4DB2FB3-A4FC-8384-617F-AFE05915D328}"/>
              </a:ext>
            </a:extLst>
          </p:cNvPr>
          <p:cNvSpPr/>
          <p:nvPr/>
        </p:nvSpPr>
        <p:spPr>
          <a:xfrm>
            <a:off x="4233612" y="2499608"/>
            <a:ext cx="3980771" cy="2554724"/>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64008" tIns="64008" rIns="64008" bIns="64008" anchor="ctr" anchorCtr="0"/>
          <a:lstStyle/>
          <a:p>
            <a:pPr lvl="0">
              <a:lnSpc>
                <a:spcPct val="100000"/>
              </a:lnSpc>
            </a:pPr>
            <a:r>
              <a:rPr lang="en-US" b="1"/>
              <a:t>Beneficiaries enrolled in the E&amp;D Waiver must reside in a private residence that is fully integrated with opportunities for full access to the greater community and meets the requirements of a Home and Community-Based (HCB) setting in 42 C.F.R. § 441.301(c)(4) and (5).</a:t>
            </a:r>
            <a:endParaRPr lang="en-US"/>
          </a:p>
        </p:txBody>
      </p:sp>
      <p:sp>
        <p:nvSpPr>
          <p:cNvPr id="21" name="Rectangle: Rounded Corners 20">
            <a:extLst>
              <a:ext uri="{FF2B5EF4-FFF2-40B4-BE49-F238E27FC236}">
                <a16:creationId xmlns:a16="http://schemas.microsoft.com/office/drawing/2014/main" id="{9B7C56A4-AFBA-2584-657F-F91D35C5CAD2}"/>
              </a:ext>
            </a:extLst>
          </p:cNvPr>
          <p:cNvSpPr/>
          <p:nvPr/>
        </p:nvSpPr>
        <p:spPr>
          <a:xfrm>
            <a:off x="8741833" y="2595149"/>
            <a:ext cx="3172968" cy="2471218"/>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Beneficiaries enrolled in the E&amp;D Waiver are prohibited from receiving additional Medicaid services through another waiver program</a:t>
            </a:r>
            <a:r>
              <a:rPr lang="en-US" sz="2000"/>
              <a:t>.</a:t>
            </a:r>
            <a:endParaRPr lang="en-US"/>
          </a:p>
        </p:txBody>
      </p:sp>
      <p:sp>
        <p:nvSpPr>
          <p:cNvPr id="2" name="Subtitle 2">
            <a:extLst>
              <a:ext uri="{FF2B5EF4-FFF2-40B4-BE49-F238E27FC236}">
                <a16:creationId xmlns:a16="http://schemas.microsoft.com/office/drawing/2014/main" id="{A50DAC20-431C-6B6F-FD12-67F990743360}"/>
              </a:ext>
            </a:extLst>
          </p:cNvPr>
          <p:cNvSpPr txBox="1">
            <a:spLocks/>
          </p:cNvSpPr>
          <p:nvPr/>
        </p:nvSpPr>
        <p:spPr>
          <a:xfrm>
            <a:off x="1640296" y="659950"/>
            <a:ext cx="8682273" cy="9777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169DCC"/>
                </a:solidFill>
                <a:latin typeface="+mj-lt"/>
                <a:cs typeface="Times New Roman" panose="02020603050405020304" pitchFamily="18" charset="0"/>
              </a:rPr>
              <a:t>Elderly &amp; Disabled Waiver:</a:t>
            </a:r>
          </a:p>
          <a:p>
            <a:pPr marL="0" indent="0" algn="ctr">
              <a:buNone/>
            </a:pPr>
            <a:r>
              <a:rPr lang="en-US" b="1">
                <a:solidFill>
                  <a:srgbClr val="169DCC"/>
                </a:solidFill>
                <a:latin typeface="+mj-lt"/>
                <a:cs typeface="Times New Roman" panose="02020603050405020304" pitchFamily="18" charset="0"/>
              </a:rPr>
              <a:t>Home and Community Based Services</a:t>
            </a:r>
          </a:p>
          <a:p>
            <a:endParaRPr lang="en-US"/>
          </a:p>
        </p:txBody>
      </p:sp>
    </p:spTree>
    <p:extLst>
      <p:ext uri="{BB962C8B-B14F-4D97-AF65-F5344CB8AC3E}">
        <p14:creationId xmlns:p14="http://schemas.microsoft.com/office/powerpoint/2010/main" val="358396436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F7AD67A-E869-1352-E01D-04B53D632A68}"/>
              </a:ext>
            </a:extLst>
          </p:cNvPr>
          <p:cNvSpPr>
            <a:spLocks noGrp="1"/>
          </p:cNvSpPr>
          <p:nvPr>
            <p:ph type="sldNum" sz="quarter" idx="12"/>
          </p:nvPr>
        </p:nvSpPr>
        <p:spPr>
          <a:xfrm>
            <a:off x="8610600" y="6356350"/>
            <a:ext cx="2743200" cy="365125"/>
          </a:xfrm>
        </p:spPr>
        <p:txBody>
          <a:bodyPr>
            <a:normAutofit/>
          </a:bodyPr>
          <a:lstStyle/>
          <a:p>
            <a:fld id="{E68F1C0E-076B-4C9D-A1F8-826B44A1103B}" type="slidenum">
              <a:rPr lang="en-US" smtClean="0"/>
              <a:pPr/>
              <a:t>11</a:t>
            </a:fld>
            <a:endParaRPr lang="en-US"/>
          </a:p>
        </p:txBody>
      </p:sp>
      <p:graphicFrame>
        <p:nvGraphicFramePr>
          <p:cNvPr id="22" name="Content Placeholder 19">
            <a:extLst>
              <a:ext uri="{FF2B5EF4-FFF2-40B4-BE49-F238E27FC236}">
                <a16:creationId xmlns:a16="http://schemas.microsoft.com/office/drawing/2014/main" id="{9E70A700-6CAC-6DC8-91EF-2CE01E24B00E}"/>
              </a:ext>
            </a:extLst>
          </p:cNvPr>
          <p:cNvGraphicFramePr>
            <a:graphicFrameLocks noGrp="1"/>
          </p:cNvGraphicFramePr>
          <p:nvPr>
            <p:ph idx="1"/>
            <p:extLst>
              <p:ext uri="{D42A27DB-BD31-4B8C-83A1-F6EECF244321}">
                <p14:modId xmlns:p14="http://schemas.microsoft.com/office/powerpoint/2010/main" val="1053283994"/>
              </p:ext>
            </p:extLst>
          </p:nvPr>
        </p:nvGraphicFramePr>
        <p:xfrm>
          <a:off x="580736" y="1739657"/>
          <a:ext cx="11030528" cy="50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0899966-8B1B-A1D7-5BFE-71AF4D342668}"/>
              </a:ext>
            </a:extLst>
          </p:cNvPr>
          <p:cNvSpPr>
            <a:spLocks noGrp="1"/>
          </p:cNvSpPr>
          <p:nvPr>
            <p:ph type="title"/>
          </p:nvPr>
        </p:nvSpPr>
        <p:spPr>
          <a:xfrm>
            <a:off x="580736" y="630020"/>
            <a:ext cx="10515600" cy="730106"/>
          </a:xfrm>
        </p:spPr>
        <p:txBody>
          <a:bodyPr anchor="b">
            <a:normAutofit/>
          </a:bodyPr>
          <a:lstStyle/>
          <a:p>
            <a:pPr algn="ctr"/>
            <a:r>
              <a:rPr lang="en-US" sz="3600" b="1">
                <a:solidFill>
                  <a:srgbClr val="169DCC"/>
                </a:solidFill>
              </a:rPr>
              <a:t>E&amp;D Waiver Beneficiary Eligibility Criteria</a:t>
            </a:r>
          </a:p>
        </p:txBody>
      </p:sp>
      <p:pic>
        <p:nvPicPr>
          <p:cNvPr id="2" name="More Info Pic">
            <a:extLst>
              <a:ext uri="{FF2B5EF4-FFF2-40B4-BE49-F238E27FC236}">
                <a16:creationId xmlns:a16="http://schemas.microsoft.com/office/drawing/2014/main" id="{916C4AD3-4611-2A64-D698-0D220E9317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6" b="93252" l="3356" r="91611">
                        <a14:foregroundMark x1="14765" y1="21472" x2="78859" y2="38037"/>
                        <a14:foregroundMark x1="78859" y1="38037" x2="69128" y2="26994"/>
                        <a14:foregroundMark x1="58054" y1="41104" x2="24497" y2="31288"/>
                        <a14:foregroundMark x1="24497" y1="31288" x2="67114" y2="39877"/>
                        <a14:foregroundMark x1="67114" y1="39877" x2="23490" y2="20859"/>
                        <a14:foregroundMark x1="23490" y1="20859" x2="64765" y2="42945"/>
                        <a14:foregroundMark x1="64765" y1="42945" x2="65436" y2="30061"/>
                        <a14:foregroundMark x1="65101" y1="48466" x2="26174" y2="42945"/>
                        <a14:foregroundMark x1="26174" y1="42945" x2="32215" y2="51534"/>
                        <a14:foregroundMark x1="42953" y1="46626" x2="42953" y2="46626"/>
                        <a14:foregroundMark x1="28188" y1="47239" x2="28188" y2="47239"/>
                        <a14:foregroundMark x1="42953" y1="48466" x2="42953" y2="48466"/>
                        <a14:foregroundMark x1="41946" y1="46626" x2="41946" y2="46626"/>
                        <a14:foregroundMark x1="31208" y1="45399" x2="31208" y2="45399"/>
                        <a14:foregroundMark x1="32886" y1="47239" x2="32886" y2="47239"/>
                        <a14:foregroundMark x1="62081" y1="77301" x2="62081" y2="77301"/>
                        <a14:foregroundMark x1="64430" y1="73620" x2="63423" y2="78528"/>
                        <a14:foregroundMark x1="64430" y1="80368" x2="62081" y2="93865"/>
                        <a14:foregroundMark x1="69463" y1="86503" x2="55369" y2="58896"/>
                        <a14:foregroundMark x1="91611" y1="45399" x2="91611" y2="38037"/>
                        <a14:foregroundMark x1="18121" y1="33129" x2="18121" y2="33129"/>
                        <a14:foregroundMark x1="22483" y1="31288" x2="22483" y2="31288"/>
                        <a14:foregroundMark x1="9060" y1="39264" x2="9060" y2="39264"/>
                        <a14:foregroundMark x1="6711" y1="54601" x2="6711" y2="54601"/>
                        <a14:foregroundMark x1="5705" y1="49693" x2="5705" y2="49693"/>
                        <a14:foregroundMark x1="3356" y1="41104" x2="3356" y2="41104"/>
                        <a14:foregroundMark x1="5034" y1="34969" x2="5034" y2="34969"/>
                        <a14:foregroundMark x1="17114" y1="30061" x2="17114" y2="30061"/>
                        <a14:foregroundMark x1="67114" y1="65031" x2="67114" y2="65031"/>
                        <a14:foregroundMark x1="56040" y1="77301" x2="56040" y2="77301"/>
                        <a14:foregroundMark x1="54362" y1="60736" x2="54362" y2="60736"/>
                        <a14:foregroundMark x1="53020" y1="53988" x2="53020" y2="53988"/>
                      </a14:backgroundRemoval>
                    </a14:imgEffect>
                  </a14:imgLayer>
                </a14:imgProps>
              </a:ext>
            </a:extLst>
          </a:blip>
          <a:stretch>
            <a:fillRect/>
          </a:stretch>
        </p:blipFill>
        <p:spPr>
          <a:xfrm>
            <a:off x="0" y="0"/>
            <a:ext cx="1634036" cy="893785"/>
          </a:xfrm>
          <a:prstGeom prst="rect">
            <a:avLst/>
          </a:prstGeom>
        </p:spPr>
      </p:pic>
      <p:sp>
        <p:nvSpPr>
          <p:cNvPr id="3" name="More Info Text">
            <a:extLst>
              <a:ext uri="{FF2B5EF4-FFF2-40B4-BE49-F238E27FC236}">
                <a16:creationId xmlns:a16="http://schemas.microsoft.com/office/drawing/2014/main" id="{3F9FF10C-1CD0-F0C2-1F3B-3C493805AED5}"/>
              </a:ext>
            </a:extLst>
          </p:cNvPr>
          <p:cNvSpPr/>
          <p:nvPr/>
        </p:nvSpPr>
        <p:spPr>
          <a:xfrm>
            <a:off x="8868064" y="2287166"/>
            <a:ext cx="2743200" cy="35216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Beneficiaries must have BOTH financial eligibility, as determined by the Regional Office, and clinical eligibility, as determined by the Division of Medicaid office of Long Term Services &amp; Supports.</a:t>
            </a:r>
          </a:p>
        </p:txBody>
      </p:sp>
    </p:spTree>
    <p:extLst>
      <p:ext uri="{BB962C8B-B14F-4D97-AF65-F5344CB8AC3E}">
        <p14:creationId xmlns:p14="http://schemas.microsoft.com/office/powerpoint/2010/main" val="279683383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83AC-9E1A-71E6-F1FC-CAC890C0F0C8}"/>
              </a:ext>
            </a:extLst>
          </p:cNvPr>
          <p:cNvSpPr>
            <a:spLocks noGrp="1"/>
          </p:cNvSpPr>
          <p:nvPr>
            <p:ph type="title"/>
          </p:nvPr>
        </p:nvSpPr>
        <p:spPr>
          <a:xfrm>
            <a:off x="284471" y="828841"/>
            <a:ext cx="5132185" cy="1130993"/>
          </a:xfrm>
        </p:spPr>
        <p:txBody>
          <a:bodyPr anchor="ctr">
            <a:noAutofit/>
          </a:bodyPr>
          <a:lstStyle/>
          <a:p>
            <a:pPr algn="ctr"/>
            <a:r>
              <a:rPr lang="en-US" b="1">
                <a:solidFill>
                  <a:srgbClr val="169DCC"/>
                </a:solidFill>
                <a:cs typeface="Times New Roman" panose="02020603050405020304" pitchFamily="18" charset="0"/>
              </a:rPr>
              <a:t>Covered Services</a:t>
            </a:r>
            <a:br>
              <a:rPr lang="en-US" b="0" i="0" u="none" strike="noStrike" baseline="0">
                <a:solidFill>
                  <a:srgbClr val="169DCC"/>
                </a:solidFill>
                <a:cs typeface="Times New Roman" panose="02020603050405020304" pitchFamily="18" charset="0"/>
              </a:rPr>
            </a:br>
            <a:endParaRPr lang="en-US">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20F88ECF-8796-1801-F555-2C18C5294A1F}"/>
              </a:ext>
            </a:extLst>
          </p:cNvPr>
          <p:cNvSpPr>
            <a:spLocks noGrp="1"/>
          </p:cNvSpPr>
          <p:nvPr>
            <p:ph idx="1"/>
          </p:nvPr>
        </p:nvSpPr>
        <p:spPr>
          <a:xfrm>
            <a:off x="5159242" y="429966"/>
            <a:ext cx="6747468" cy="5796267"/>
          </a:xfrm>
        </p:spPr>
        <p:txBody>
          <a:bodyPr anchor="ctr">
            <a:normAutofit/>
          </a:bodyPr>
          <a:lstStyle/>
          <a:p>
            <a:pPr marL="457200" lvl="1" indent="0">
              <a:buNone/>
            </a:pPr>
            <a:r>
              <a:rPr lang="en-US" b="0" i="0" u="none" strike="noStrike" baseline="0">
                <a:solidFill>
                  <a:schemeClr val="accent1">
                    <a:lumMod val="75000"/>
                  </a:schemeClr>
                </a:solidFill>
                <a:latin typeface="+mj-lt"/>
              </a:rPr>
              <a:t>The Division of Medicaid covers certain home and community-based services as an alternative to institutionalization in a nursing facility through the Elderly and Disabled Waiver (E&amp;D). These services are:</a:t>
            </a:r>
          </a:p>
          <a:p>
            <a:pPr lvl="2">
              <a:buFont typeface="Wingdings" panose="05000000000000000000" pitchFamily="2" charset="2"/>
              <a:buChar char="q"/>
            </a:pPr>
            <a:r>
              <a:rPr lang="en-US" sz="2400" b="1">
                <a:solidFill>
                  <a:srgbClr val="169DCC"/>
                </a:solidFill>
                <a:latin typeface="+mj-lt"/>
              </a:rPr>
              <a:t>Personal Care Services</a:t>
            </a:r>
          </a:p>
          <a:p>
            <a:pPr lvl="2">
              <a:buFont typeface="Wingdings" panose="05000000000000000000" pitchFamily="2" charset="2"/>
              <a:buChar char="q"/>
            </a:pPr>
            <a:r>
              <a:rPr lang="en-US" sz="2400" b="1">
                <a:solidFill>
                  <a:srgbClr val="169DCC"/>
                </a:solidFill>
                <a:latin typeface="+mj-lt"/>
              </a:rPr>
              <a:t>In-Home Respite Services</a:t>
            </a:r>
          </a:p>
          <a:p>
            <a:pPr lvl="2">
              <a:buFont typeface="Wingdings" panose="05000000000000000000" pitchFamily="2" charset="2"/>
              <a:buChar char="q"/>
            </a:pPr>
            <a:r>
              <a:rPr lang="en-US" sz="2400" i="0" u="none" strike="noStrike" baseline="0">
                <a:solidFill>
                  <a:schemeClr val="accent1">
                    <a:lumMod val="75000"/>
                  </a:schemeClr>
                </a:solidFill>
                <a:latin typeface="+mj-lt"/>
              </a:rPr>
              <a:t>Adult Day Care Services</a:t>
            </a:r>
          </a:p>
          <a:p>
            <a:pPr lvl="2">
              <a:buFont typeface="Wingdings" panose="05000000000000000000" pitchFamily="2" charset="2"/>
              <a:buChar char="q"/>
            </a:pPr>
            <a:r>
              <a:rPr lang="en-US" sz="2400">
                <a:solidFill>
                  <a:schemeClr val="accent1">
                    <a:lumMod val="75000"/>
                  </a:schemeClr>
                </a:solidFill>
                <a:latin typeface="+mj-lt"/>
              </a:rPr>
              <a:t>Case Management</a:t>
            </a:r>
          </a:p>
          <a:p>
            <a:pPr lvl="2">
              <a:buFont typeface="Wingdings" panose="05000000000000000000" pitchFamily="2" charset="2"/>
              <a:buChar char="q"/>
            </a:pPr>
            <a:r>
              <a:rPr lang="en-US" sz="2400">
                <a:solidFill>
                  <a:schemeClr val="accent1">
                    <a:lumMod val="75000"/>
                  </a:schemeClr>
                </a:solidFill>
                <a:latin typeface="+mj-lt"/>
              </a:rPr>
              <a:t>Environmental Safety Services</a:t>
            </a:r>
          </a:p>
          <a:p>
            <a:pPr lvl="2">
              <a:buFont typeface="Wingdings" panose="05000000000000000000" pitchFamily="2" charset="2"/>
              <a:buChar char="q"/>
            </a:pPr>
            <a:r>
              <a:rPr lang="en-US" sz="2400">
                <a:solidFill>
                  <a:schemeClr val="accent1">
                    <a:lumMod val="75000"/>
                  </a:schemeClr>
                </a:solidFill>
                <a:latin typeface="+mj-lt"/>
              </a:rPr>
              <a:t>Medication Management</a:t>
            </a:r>
          </a:p>
          <a:p>
            <a:pPr lvl="2">
              <a:buFont typeface="Wingdings" panose="05000000000000000000" pitchFamily="2" charset="2"/>
              <a:buChar char="q"/>
            </a:pPr>
            <a:r>
              <a:rPr lang="en-US" sz="2400">
                <a:solidFill>
                  <a:schemeClr val="accent1">
                    <a:lumMod val="75000"/>
                  </a:schemeClr>
                </a:solidFill>
                <a:latin typeface="+mj-lt"/>
              </a:rPr>
              <a:t>Home Delivered Meals</a:t>
            </a:r>
          </a:p>
          <a:p>
            <a:pPr lvl="2">
              <a:buFont typeface="Wingdings" panose="05000000000000000000" pitchFamily="2" charset="2"/>
              <a:buChar char="q"/>
            </a:pPr>
            <a:r>
              <a:rPr lang="en-US" sz="2400">
                <a:solidFill>
                  <a:schemeClr val="accent1">
                    <a:lumMod val="75000"/>
                  </a:schemeClr>
                </a:solidFill>
                <a:latin typeface="+mj-lt"/>
              </a:rPr>
              <a:t>Institutional Respite</a:t>
            </a:r>
          </a:p>
          <a:p>
            <a:pPr lvl="2">
              <a:buFont typeface="Wingdings" panose="05000000000000000000" pitchFamily="2" charset="2"/>
              <a:buChar char="q"/>
            </a:pPr>
            <a:r>
              <a:rPr lang="en-US" sz="2400">
                <a:solidFill>
                  <a:schemeClr val="accent1">
                    <a:lumMod val="75000"/>
                  </a:schemeClr>
                </a:solidFill>
                <a:latin typeface="+mj-lt"/>
              </a:rPr>
              <a:t>Extended Home Health</a:t>
            </a:r>
          </a:p>
          <a:p>
            <a:endParaRPr lang="en-US" sz="2000"/>
          </a:p>
        </p:txBody>
      </p:sp>
      <p:sp>
        <p:nvSpPr>
          <p:cNvPr id="5" name="Slide Number Placeholder 4">
            <a:extLst>
              <a:ext uri="{FF2B5EF4-FFF2-40B4-BE49-F238E27FC236}">
                <a16:creationId xmlns:a16="http://schemas.microsoft.com/office/drawing/2014/main" id="{50B502BB-E50A-F61A-45AD-2C710C1F71EF}"/>
              </a:ext>
            </a:extLst>
          </p:cNvPr>
          <p:cNvSpPr>
            <a:spLocks noGrp="1"/>
          </p:cNvSpPr>
          <p:nvPr>
            <p:ph type="sldNum" sz="quarter" idx="12"/>
          </p:nvPr>
        </p:nvSpPr>
        <p:spPr>
          <a:xfrm>
            <a:off x="8610600" y="6492240"/>
            <a:ext cx="1871749" cy="365125"/>
          </a:xfrm>
        </p:spPr>
        <p:txBody>
          <a:bodyPr>
            <a:normAutofit/>
          </a:bodyPr>
          <a:lstStyle/>
          <a:p>
            <a:pPr>
              <a:spcAft>
                <a:spcPts val="600"/>
              </a:spcAft>
            </a:pPr>
            <a:fld id="{E68F1C0E-076B-4C9D-A1F8-826B44A1103B}" type="slidenum">
              <a:rPr lang="en-US" smtClean="0"/>
              <a:pPr>
                <a:spcAft>
                  <a:spcPts val="600"/>
                </a:spcAft>
              </a:pPr>
              <a:t>12</a:t>
            </a:fld>
            <a:endParaRPr lang="en-US"/>
          </a:p>
        </p:txBody>
      </p:sp>
      <p:pic>
        <p:nvPicPr>
          <p:cNvPr id="8" name="Picture 7" descr="A picture containing person, outdoor, posing&#10;&#10;AI-generated content may be incorrect.">
            <a:extLst>
              <a:ext uri="{FF2B5EF4-FFF2-40B4-BE49-F238E27FC236}">
                <a16:creationId xmlns:a16="http://schemas.microsoft.com/office/drawing/2014/main" id="{C26BC5AB-7122-6FEC-4BF2-DB649BD14B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712" y="2561254"/>
            <a:ext cx="3973709" cy="2652338"/>
          </a:xfrm>
          <a:prstGeom prst="rect">
            <a:avLst/>
          </a:prstGeom>
          <a:effectLst>
            <a:softEdge rad="317500"/>
          </a:effectLst>
        </p:spPr>
      </p:pic>
    </p:spTree>
    <p:extLst>
      <p:ext uri="{BB962C8B-B14F-4D97-AF65-F5344CB8AC3E}">
        <p14:creationId xmlns:p14="http://schemas.microsoft.com/office/powerpoint/2010/main" val="416745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824B-010A-A4E9-7168-592F8A44DFDC}"/>
              </a:ext>
            </a:extLst>
          </p:cNvPr>
          <p:cNvSpPr>
            <a:spLocks noGrp="1"/>
          </p:cNvSpPr>
          <p:nvPr>
            <p:ph type="title"/>
          </p:nvPr>
        </p:nvSpPr>
        <p:spPr>
          <a:xfrm>
            <a:off x="2138585" y="349597"/>
            <a:ext cx="8176086" cy="782428"/>
          </a:xfrm>
        </p:spPr>
        <p:txBody>
          <a:bodyPr anchor="b">
            <a:noAutofit/>
          </a:bodyPr>
          <a:lstStyle/>
          <a:p>
            <a:r>
              <a:rPr lang="en-US" sz="2400" b="1">
                <a:solidFill>
                  <a:srgbClr val="169DCC"/>
                </a:solidFill>
                <a:cs typeface="Times New Roman" panose="02020603050405020304" pitchFamily="18" charset="0"/>
              </a:rPr>
              <a:t>Personal Care and In-Home Respite Services are designed to meet the needs of aged and disabled individuals through:</a:t>
            </a:r>
            <a:endParaRPr lang="en-US" sz="2400">
              <a:solidFill>
                <a:srgbClr val="169DCC"/>
              </a:solidFill>
              <a:cs typeface="Times New Roman" panose="02020603050405020304" pitchFamily="18" charset="0"/>
            </a:endParaRPr>
          </a:p>
        </p:txBody>
      </p:sp>
      <p:sp>
        <p:nvSpPr>
          <p:cNvPr id="5" name="Slide Number Placeholder 4">
            <a:extLst>
              <a:ext uri="{FF2B5EF4-FFF2-40B4-BE49-F238E27FC236}">
                <a16:creationId xmlns:a16="http://schemas.microsoft.com/office/drawing/2014/main" id="{E24CDC2B-2DFA-829C-E816-5D1EA3C238EC}"/>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13</a:t>
            </a:fld>
            <a:endParaRPr lang="en-US">
              <a:solidFill>
                <a:schemeClr val="tx1">
                  <a:tint val="75000"/>
                </a:schemeClr>
              </a:solidFill>
            </a:endParaRPr>
          </a:p>
        </p:txBody>
      </p:sp>
      <p:pic>
        <p:nvPicPr>
          <p:cNvPr id="15" name="Picture 14">
            <a:extLst>
              <a:ext uri="{FF2B5EF4-FFF2-40B4-BE49-F238E27FC236}">
                <a16:creationId xmlns:a16="http://schemas.microsoft.com/office/drawing/2014/main" id="{EA4A9BA1-1F3C-E6DA-5F25-DE82A343B1B5}"/>
              </a:ext>
            </a:extLst>
          </p:cNvPr>
          <p:cNvPicPr>
            <a:picLocks noChangeAspect="1"/>
          </p:cNvPicPr>
          <p:nvPr/>
        </p:nvPicPr>
        <p:blipFill>
          <a:blip r:embed="rId3"/>
          <a:srcRect t="880" b="1799"/>
          <a:stretch/>
        </p:blipFill>
        <p:spPr>
          <a:xfrm>
            <a:off x="534646" y="1588028"/>
            <a:ext cx="11383964" cy="4774633"/>
          </a:xfrm>
          <a:prstGeom prst="rect">
            <a:avLst/>
          </a:prstGeom>
        </p:spPr>
      </p:pic>
    </p:spTree>
    <p:extLst>
      <p:ext uri="{BB962C8B-B14F-4D97-AF65-F5344CB8AC3E}">
        <p14:creationId xmlns:p14="http://schemas.microsoft.com/office/powerpoint/2010/main" val="3104402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18BAFE-C8B8-653E-5BB1-D045A9F8147D}"/>
              </a:ext>
            </a:extLst>
          </p:cNvPr>
          <p:cNvSpPr>
            <a:spLocks noGrp="1"/>
          </p:cNvSpPr>
          <p:nvPr>
            <p:ph type="sldNum" sz="quarter" idx="12"/>
          </p:nvPr>
        </p:nvSpPr>
        <p:spPr/>
        <p:txBody>
          <a:bodyPr/>
          <a:lstStyle/>
          <a:p>
            <a:fld id="{E68F1C0E-076B-4C9D-A1F8-826B44A1103B}" type="slidenum">
              <a:rPr lang="en-US" smtClean="0"/>
              <a:t>14</a:t>
            </a:fld>
            <a:endParaRPr lang="en-US"/>
          </a:p>
        </p:txBody>
      </p:sp>
      <p:sp>
        <p:nvSpPr>
          <p:cNvPr id="5" name="TextBox 4">
            <a:extLst>
              <a:ext uri="{FF2B5EF4-FFF2-40B4-BE49-F238E27FC236}">
                <a16:creationId xmlns:a16="http://schemas.microsoft.com/office/drawing/2014/main" id="{A64D42D1-9503-987B-EFA1-944574668F8E}"/>
              </a:ext>
            </a:extLst>
          </p:cNvPr>
          <p:cNvSpPr txBox="1"/>
          <p:nvPr/>
        </p:nvSpPr>
        <p:spPr>
          <a:xfrm>
            <a:off x="2329208" y="278615"/>
            <a:ext cx="7404272" cy="1077218"/>
          </a:xfrm>
          <a:prstGeom prst="rect">
            <a:avLst/>
          </a:prstGeom>
          <a:noFill/>
        </p:spPr>
        <p:txBody>
          <a:bodyPr wrap="square">
            <a:spAutoFit/>
          </a:bodyPr>
          <a:lstStyle/>
          <a:p>
            <a:pPr algn="ctr"/>
            <a:r>
              <a:rPr lang="en-US" sz="3200" b="1">
                <a:solidFill>
                  <a:srgbClr val="169DCC"/>
                </a:solidFill>
                <a:latin typeface="+mj-lt"/>
                <a:cs typeface="Times New Roman" panose="02020603050405020304" pitchFamily="18" charset="0"/>
              </a:rPr>
              <a:t>Administrative Code Part 208, Chapter 1</a:t>
            </a:r>
          </a:p>
          <a:p>
            <a:pPr algn="ctr"/>
            <a:r>
              <a:rPr lang="en-US" sz="3200" b="1">
                <a:solidFill>
                  <a:srgbClr val="169DCC"/>
                </a:solidFill>
                <a:latin typeface="+mj-lt"/>
                <a:cs typeface="Times New Roman" panose="02020603050405020304" pitchFamily="18" charset="0"/>
              </a:rPr>
              <a:t>Home and Community Based Services</a:t>
            </a:r>
          </a:p>
        </p:txBody>
      </p:sp>
      <p:pic>
        <p:nvPicPr>
          <p:cNvPr id="9" name="Picture 8">
            <a:extLst>
              <a:ext uri="{FF2B5EF4-FFF2-40B4-BE49-F238E27FC236}">
                <a16:creationId xmlns:a16="http://schemas.microsoft.com/office/drawing/2014/main" id="{023D5F8F-1182-0CDE-BB89-419AD4D911A5}"/>
              </a:ext>
            </a:extLst>
          </p:cNvPr>
          <p:cNvPicPr>
            <a:picLocks noChangeAspect="1"/>
          </p:cNvPicPr>
          <p:nvPr/>
        </p:nvPicPr>
        <p:blipFill>
          <a:blip r:embed="rId3"/>
          <a:stretch>
            <a:fillRect/>
          </a:stretch>
        </p:blipFill>
        <p:spPr>
          <a:xfrm>
            <a:off x="3980151" y="1508809"/>
            <a:ext cx="4231698" cy="4231698"/>
          </a:xfrm>
          <a:prstGeom prst="rect">
            <a:avLst/>
          </a:prstGeom>
        </p:spPr>
      </p:pic>
      <p:sp>
        <p:nvSpPr>
          <p:cNvPr id="2" name="TextBox 1">
            <a:extLst>
              <a:ext uri="{FF2B5EF4-FFF2-40B4-BE49-F238E27FC236}">
                <a16:creationId xmlns:a16="http://schemas.microsoft.com/office/drawing/2014/main" id="{2856C24D-EC3B-8248-D21C-38727B5EA646}"/>
              </a:ext>
            </a:extLst>
          </p:cNvPr>
          <p:cNvSpPr txBox="1"/>
          <p:nvPr/>
        </p:nvSpPr>
        <p:spPr>
          <a:xfrm>
            <a:off x="1657060" y="5602962"/>
            <a:ext cx="8877880" cy="276999"/>
          </a:xfrm>
          <a:prstGeom prst="rect">
            <a:avLst/>
          </a:prstGeom>
          <a:solidFill>
            <a:schemeClr val="accent1">
              <a:lumMod val="20000"/>
              <a:lumOff val="80000"/>
            </a:schemeClr>
          </a:solidFill>
          <a:ln w="28575">
            <a:solidFill>
              <a:schemeClr val="accent1"/>
            </a:solidFill>
          </a:ln>
        </p:spPr>
        <p:txBody>
          <a:bodyPr wrap="none" rtlCol="0">
            <a:spAutoFit/>
          </a:bodyPr>
          <a:lstStyle/>
          <a:p>
            <a:r>
              <a:rPr lang="en-US" sz="1200" b="1">
                <a:solidFill>
                  <a:srgbClr val="002060"/>
                </a:solidFill>
              </a:rPr>
              <a:t>Administrative Code Link:  </a:t>
            </a:r>
            <a:r>
              <a:rPr lang="en-US" sz="1200" b="1">
                <a:solidFill>
                  <a:srgbClr val="002060"/>
                </a:solidFill>
                <a:hlinkClick r:id="rId4">
                  <a:extLst>
                    <a:ext uri="{A12FA001-AC4F-418D-AE19-62706E023703}">
                      <ahyp:hlinkClr xmlns:ahyp="http://schemas.microsoft.com/office/drawing/2018/hyperlinkcolor" val="tx"/>
                    </a:ext>
                  </a:extLst>
                </a:hlinkClick>
              </a:rPr>
              <a:t>https://medicaid.ms.gov/wp-content/uploads/2025/05/Title-23-Part-208-HCBS-LTC-eff.-6.1.25.pdf</a:t>
            </a:r>
            <a:endParaRPr lang="en-US" sz="1200" b="1">
              <a:solidFill>
                <a:srgbClr val="002060"/>
              </a:solidFill>
            </a:endParaRPr>
          </a:p>
        </p:txBody>
      </p:sp>
      <p:pic>
        <p:nvPicPr>
          <p:cNvPr id="4" name="More Info Pic">
            <a:extLst>
              <a:ext uri="{FF2B5EF4-FFF2-40B4-BE49-F238E27FC236}">
                <a16:creationId xmlns:a16="http://schemas.microsoft.com/office/drawing/2014/main" id="{609F3510-A00B-70FF-7B65-8CFD0393EE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5705" r="91611">
                        <a14:foregroundMark x1="13087" y1="17791" x2="63423" y2="25153"/>
                        <a14:foregroundMark x1="63423" y1="25153" x2="28523" y2="52761"/>
                        <a14:foregroundMark x1="28523" y1="52761" x2="76846" y2="49693"/>
                        <a14:foregroundMark x1="76846" y1="49693" x2="36577" y2="17791"/>
                        <a14:foregroundMark x1="36577" y1="17791" x2="72483" y2="17791"/>
                        <a14:foregroundMark x1="72483" y1="17791" x2="21812" y2="31288"/>
                        <a14:foregroundMark x1="21812" y1="31288" x2="62416" y2="40491"/>
                        <a14:foregroundMark x1="62416" y1="40491" x2="53020" y2="28221"/>
                        <a14:foregroundMark x1="76174" y1="33129" x2="82886" y2="35583"/>
                        <a14:foregroundMark x1="70470" y1="33129" x2="64094" y2="31902"/>
                        <a14:foregroundMark x1="80201" y1="26994" x2="83557" y2="30675"/>
                        <a14:foregroundMark x1="34228" y1="29448" x2="23826" y2="42945"/>
                        <a14:foregroundMark x1="18792" y1="33129" x2="18792" y2="33129"/>
                        <a14:foregroundMark x1="17450" y1="34356" x2="17450" y2="34356"/>
                        <a14:foregroundMark x1="15436" y1="30675" x2="15436" y2="30675"/>
                        <a14:foregroundMark x1="91946" y1="38037" x2="91946" y2="38037"/>
                        <a14:foregroundMark x1="5705" y1="35583" x2="5705" y2="35583"/>
                        <a14:foregroundMark x1="66779" y1="76687" x2="66779" y2="76687"/>
                        <a14:foregroundMark x1="60738" y1="69939" x2="61409" y2="69939"/>
                        <a14:foregroundMark x1="62752" y1="62577" x2="62752" y2="62577"/>
                        <a14:foregroundMark x1="59396" y1="63804" x2="59396" y2="63804"/>
                        <a14:foregroundMark x1="54362" y1="58282" x2="54362" y2="58282"/>
                        <a14:foregroundMark x1="53020" y1="55828" x2="66779" y2="81595"/>
                        <a14:foregroundMark x1="67450" y1="76687" x2="62752" y2="86503"/>
                        <a14:foregroundMark x1="63423" y1="85276" x2="56376" y2="79141"/>
                      </a14:backgroundRemoval>
                    </a14:imgEffect>
                  </a14:imgLayer>
                </a14:imgProps>
              </a:ext>
            </a:extLst>
          </a:blip>
          <a:stretch>
            <a:fillRect/>
          </a:stretch>
        </p:blipFill>
        <p:spPr>
          <a:xfrm>
            <a:off x="0" y="36322"/>
            <a:ext cx="1427661" cy="780902"/>
          </a:xfrm>
          <a:prstGeom prst="rect">
            <a:avLst/>
          </a:prstGeom>
        </p:spPr>
      </p:pic>
      <p:sp>
        <p:nvSpPr>
          <p:cNvPr id="7" name="More Info Text">
            <a:extLst>
              <a:ext uri="{FF2B5EF4-FFF2-40B4-BE49-F238E27FC236}">
                <a16:creationId xmlns:a16="http://schemas.microsoft.com/office/drawing/2014/main" id="{E6710769-E7DF-B5E9-F995-10AB7D911F22}"/>
              </a:ext>
            </a:extLst>
          </p:cNvPr>
          <p:cNvSpPr/>
          <p:nvPr/>
        </p:nvSpPr>
        <p:spPr>
          <a:xfrm>
            <a:off x="186606" y="1313151"/>
            <a:ext cx="2940908" cy="4231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p:txBody>
      </p:sp>
    </p:spTree>
    <p:extLst>
      <p:ext uri="{BB962C8B-B14F-4D97-AF65-F5344CB8AC3E}">
        <p14:creationId xmlns:p14="http://schemas.microsoft.com/office/powerpoint/2010/main" val="32002872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6268-D740-6641-FD55-6224DB66B4F0}"/>
              </a:ext>
            </a:extLst>
          </p:cNvPr>
          <p:cNvSpPr>
            <a:spLocks noGrp="1"/>
          </p:cNvSpPr>
          <p:nvPr>
            <p:ph type="title"/>
          </p:nvPr>
        </p:nvSpPr>
        <p:spPr>
          <a:xfrm>
            <a:off x="1479141" y="669788"/>
            <a:ext cx="9119836" cy="989307"/>
          </a:xfrm>
        </p:spPr>
        <p:txBody>
          <a:bodyPr anchor="b">
            <a:noAutofit/>
          </a:bodyPr>
          <a:lstStyle/>
          <a:p>
            <a:pPr algn="ctr"/>
            <a:r>
              <a:rPr lang="en-US" sz="3600" b="1">
                <a:solidFill>
                  <a:srgbClr val="169DCC"/>
                </a:solidFill>
                <a:ea typeface="+mn-ea"/>
                <a:cs typeface="Times New Roman" panose="02020603050405020304" pitchFamily="18" charset="0"/>
              </a:rPr>
              <a:t>Administrative Code Part 208, Chapter 1</a:t>
            </a:r>
            <a:br>
              <a:rPr lang="en-US" sz="3600" b="1">
                <a:solidFill>
                  <a:srgbClr val="169DCC"/>
                </a:solidFill>
                <a:ea typeface="+mn-ea"/>
                <a:cs typeface="Times New Roman" panose="02020603050405020304" pitchFamily="18" charset="0"/>
              </a:rPr>
            </a:br>
            <a:r>
              <a:rPr lang="en-US" sz="3600" b="1">
                <a:solidFill>
                  <a:srgbClr val="169DCC"/>
                </a:solidFill>
                <a:ea typeface="+mn-ea"/>
                <a:cs typeface="Times New Roman" panose="02020603050405020304" pitchFamily="18" charset="0"/>
              </a:rPr>
              <a:t>Personal Care &amp; In-Home Respite Services</a:t>
            </a:r>
            <a:endParaRPr lang="en-US" sz="3600">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820EF742-9333-5772-F173-5511FCFD76A3}"/>
              </a:ext>
            </a:extLst>
          </p:cNvPr>
          <p:cNvSpPr>
            <a:spLocks noGrp="1"/>
          </p:cNvSpPr>
          <p:nvPr>
            <p:ph idx="1"/>
          </p:nvPr>
        </p:nvSpPr>
        <p:spPr>
          <a:xfrm>
            <a:off x="838200" y="1975106"/>
            <a:ext cx="6713768" cy="4138846"/>
          </a:xfrm>
        </p:spPr>
        <p:txBody>
          <a:bodyPr anchor="ctr">
            <a:normAutofit/>
          </a:bodyPr>
          <a:lstStyle/>
          <a:p>
            <a:pPr marL="0" indent="0">
              <a:buNone/>
            </a:pPr>
            <a:r>
              <a:rPr lang="en-US" sz="2400"/>
              <a:t>Some of the most impactful changes for PCS &amp; IHR providers in the updated Admin Code, effective June 1, 2025, are:</a:t>
            </a:r>
          </a:p>
          <a:p>
            <a:pPr marL="0" indent="0">
              <a:buNone/>
            </a:pPr>
            <a:endParaRPr lang="en-US" sz="800"/>
          </a:p>
          <a:p>
            <a:pPr lvl="1">
              <a:buFont typeface="Wingdings" panose="05000000000000000000" pitchFamily="2" charset="2"/>
              <a:buChar char="§"/>
            </a:pPr>
            <a:r>
              <a:rPr lang="en-US"/>
              <a:t>Mandatory staffing changes</a:t>
            </a:r>
          </a:p>
          <a:p>
            <a:pPr lvl="1">
              <a:buFont typeface="Wingdings" panose="05000000000000000000" pitchFamily="2" charset="2"/>
              <a:buChar char="§"/>
            </a:pPr>
            <a:r>
              <a:rPr lang="en-US"/>
              <a:t>Required reporting</a:t>
            </a:r>
          </a:p>
          <a:p>
            <a:pPr lvl="1">
              <a:buFont typeface="Wingdings" panose="05000000000000000000" pitchFamily="2" charset="2"/>
              <a:buChar char="§"/>
            </a:pPr>
            <a:r>
              <a:rPr lang="en-US"/>
              <a:t>Updates to organizational requirements</a:t>
            </a:r>
          </a:p>
        </p:txBody>
      </p:sp>
      <p:sp>
        <p:nvSpPr>
          <p:cNvPr id="11" name="Slide Number Placeholder 10">
            <a:extLst>
              <a:ext uri="{FF2B5EF4-FFF2-40B4-BE49-F238E27FC236}">
                <a16:creationId xmlns:a16="http://schemas.microsoft.com/office/drawing/2014/main" id="{7E09EFE2-D619-47DC-721D-F261545307F8}"/>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15</a:t>
            </a:fld>
            <a:endParaRPr lang="en-US"/>
          </a:p>
        </p:txBody>
      </p:sp>
      <p:pic>
        <p:nvPicPr>
          <p:cNvPr id="13" name="Picture 12" descr="A picture containing icon&#10;&#10;AI-generated content may be incorrect.">
            <a:extLst>
              <a:ext uri="{FF2B5EF4-FFF2-40B4-BE49-F238E27FC236}">
                <a16:creationId xmlns:a16="http://schemas.microsoft.com/office/drawing/2014/main" id="{D73B18F0-E943-41A1-2F21-2B2171DBE3FB}"/>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9382" y="1861226"/>
            <a:ext cx="3669145" cy="3669145"/>
          </a:xfrm>
          <a:prstGeom prst="rect">
            <a:avLst/>
          </a:prstGeom>
        </p:spPr>
      </p:pic>
      <p:pic>
        <p:nvPicPr>
          <p:cNvPr id="4" name="More Info Pic">
            <a:extLst>
              <a:ext uri="{FF2B5EF4-FFF2-40B4-BE49-F238E27FC236}">
                <a16:creationId xmlns:a16="http://schemas.microsoft.com/office/drawing/2014/main" id="{C718DA93-38C4-89A6-1D9F-F954923ED7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7383" r="91611">
                        <a14:foregroundMark x1="29530" y1="33742" x2="29530" y2="33742"/>
                        <a14:foregroundMark x1="81879" y1="34969" x2="81879" y2="34969"/>
                        <a14:foregroundMark x1="91611" y1="26994" x2="91611" y2="26994"/>
                        <a14:foregroundMark x1="7383" y1="22086" x2="7383" y2="22086"/>
                        <a14:foregroundMark x1="18456" y1="42945" x2="18456" y2="42945"/>
                        <a14:foregroundMark x1="10738" y1="34969" x2="10738" y2="34969"/>
                        <a14:foregroundMark x1="20805" y1="29448" x2="20805" y2="29448"/>
                        <a14:foregroundMark x1="22483" y1="29448" x2="22483" y2="29448"/>
                        <a14:foregroundMark x1="27852" y1="29448" x2="27852" y2="29448"/>
                        <a14:foregroundMark x1="30201" y1="29448" x2="70134" y2="33129"/>
                        <a14:foregroundMark x1="70134" y1="33129" x2="49329" y2="30675"/>
                        <a14:foregroundMark x1="60738" y1="73006" x2="51678" y2="49693"/>
                        <a14:foregroundMark x1="60738" y1="76074" x2="56376" y2="76074"/>
                        <a14:foregroundMark x1="60738" y1="68712" x2="62752" y2="61350"/>
                        <a14:foregroundMark x1="63087" y1="55828" x2="66779" y2="66871"/>
                        <a14:foregroundMark x1="65436" y1="77301" x2="65436" y2="77301"/>
                        <a14:foregroundMark x1="65101" y1="81595" x2="65101" y2="81595"/>
                        <a14:foregroundMark x1="65436" y1="78528" x2="65436" y2="78528"/>
                      </a14:backgroundRemoval>
                    </a14:imgEffect>
                  </a14:imgLayer>
                </a14:imgProps>
              </a:ext>
            </a:extLst>
          </a:blip>
          <a:stretch>
            <a:fillRect/>
          </a:stretch>
        </p:blipFill>
        <p:spPr>
          <a:xfrm>
            <a:off x="169032" y="77247"/>
            <a:ext cx="1588855" cy="869072"/>
          </a:xfrm>
          <a:prstGeom prst="rect">
            <a:avLst/>
          </a:prstGeom>
        </p:spPr>
      </p:pic>
      <p:sp>
        <p:nvSpPr>
          <p:cNvPr id="5" name="More Info Text">
            <a:extLst>
              <a:ext uri="{FF2B5EF4-FFF2-40B4-BE49-F238E27FC236}">
                <a16:creationId xmlns:a16="http://schemas.microsoft.com/office/drawing/2014/main" id="{0441D690-862B-75D4-C239-73884BA014CE}"/>
              </a:ext>
            </a:extLst>
          </p:cNvPr>
          <p:cNvSpPr/>
          <p:nvPr/>
        </p:nvSpPr>
        <p:spPr>
          <a:xfrm>
            <a:off x="43772" y="956247"/>
            <a:ext cx="3904735" cy="159402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you see the blue “changes” sign, that indicates a change or clarification made in the admin code. </a:t>
            </a:r>
          </a:p>
        </p:txBody>
      </p:sp>
    </p:spTree>
    <p:extLst>
      <p:ext uri="{BB962C8B-B14F-4D97-AF65-F5344CB8AC3E}">
        <p14:creationId xmlns:p14="http://schemas.microsoft.com/office/powerpoint/2010/main" val="358847395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A9C11-40E5-8029-2858-9E0E1AA438A3}"/>
              </a:ext>
            </a:extLst>
          </p:cNvPr>
          <p:cNvSpPr>
            <a:spLocks noGrp="1"/>
          </p:cNvSpPr>
          <p:nvPr>
            <p:ph type="sldNum" sz="quarter" idx="12"/>
          </p:nvPr>
        </p:nvSpPr>
        <p:spPr/>
        <p:txBody>
          <a:bodyPr/>
          <a:lstStyle/>
          <a:p>
            <a:fld id="{E68F1C0E-076B-4C9D-A1F8-826B44A1103B}" type="slidenum">
              <a:rPr lang="en-US" smtClean="0"/>
              <a:t>16</a:t>
            </a:fld>
            <a:endParaRPr lang="en-US"/>
          </a:p>
        </p:txBody>
      </p:sp>
      <p:sp>
        <p:nvSpPr>
          <p:cNvPr id="3" name="Rectangle 2" descr="Teacher">
            <a:extLst>
              <a:ext uri="{FF2B5EF4-FFF2-40B4-BE49-F238E27FC236}">
                <a16:creationId xmlns:a16="http://schemas.microsoft.com/office/drawing/2014/main" id="{303F2DEB-E638-151D-A546-F7215D8EB2A7}"/>
              </a:ext>
            </a:extLst>
          </p:cNvPr>
          <p:cNvSpPr/>
          <p:nvPr/>
        </p:nvSpPr>
        <p:spPr>
          <a:xfrm>
            <a:off x="4251692" y="794468"/>
            <a:ext cx="2815037" cy="296497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433BC22-85D5-A062-28EC-C369409EA2CB}"/>
              </a:ext>
            </a:extLst>
          </p:cNvPr>
          <p:cNvGrpSpPr/>
          <p:nvPr/>
        </p:nvGrpSpPr>
        <p:grpSpPr>
          <a:xfrm>
            <a:off x="1829601" y="3759441"/>
            <a:ext cx="8027470" cy="922476"/>
            <a:chOff x="3881721" y="3035210"/>
            <a:chExt cx="3496110" cy="317981"/>
          </a:xfrm>
        </p:grpSpPr>
        <p:sp>
          <p:nvSpPr>
            <p:cNvPr id="5" name="Rectangle 4">
              <a:extLst>
                <a:ext uri="{FF2B5EF4-FFF2-40B4-BE49-F238E27FC236}">
                  <a16:creationId xmlns:a16="http://schemas.microsoft.com/office/drawing/2014/main" id="{0C4EBDF0-E899-67D2-67AD-E286588F36FF}"/>
                </a:ext>
              </a:extLst>
            </p:cNvPr>
            <p:cNvSpPr/>
            <p:nvPr/>
          </p:nvSpPr>
          <p:spPr>
            <a:xfrm>
              <a:off x="3881721" y="3035210"/>
              <a:ext cx="3496110" cy="317981"/>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56C85775-573F-C5D0-B7F9-9C7F5A71C05B}"/>
                </a:ext>
              </a:extLst>
            </p:cNvPr>
            <p:cNvSpPr txBox="1"/>
            <p:nvPr/>
          </p:nvSpPr>
          <p:spPr>
            <a:xfrm>
              <a:off x="3881721" y="3035210"/>
              <a:ext cx="3496110" cy="3179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rPr>
                <a:t>Training Topics</a:t>
              </a:r>
            </a:p>
          </p:txBody>
        </p:sp>
      </p:grpSp>
    </p:spTree>
    <p:extLst>
      <p:ext uri="{BB962C8B-B14F-4D97-AF65-F5344CB8AC3E}">
        <p14:creationId xmlns:p14="http://schemas.microsoft.com/office/powerpoint/2010/main" val="1488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F031A-A711-8277-96D7-B1ECC0891043}"/>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chemeClr val="accent5">
                    <a:lumMod val="75000"/>
                  </a:schemeClr>
                </a:solidFill>
                <a:latin typeface="+mj-lt"/>
                <a:ea typeface="+mj-ea"/>
                <a:cs typeface="Times New Roman" panose="02020603050405020304" pitchFamily="18" charset="0"/>
              </a:rPr>
              <a:t>Organizational Changes</a:t>
            </a:r>
          </a:p>
        </p:txBody>
      </p:sp>
      <p:grpSp>
        <p:nvGrpSpPr>
          <p:cNvPr id="2" name="Group 1">
            <a:extLst>
              <a:ext uri="{FF2B5EF4-FFF2-40B4-BE49-F238E27FC236}">
                <a16:creationId xmlns:a16="http://schemas.microsoft.com/office/drawing/2014/main" id="{F59D878E-B94C-1F5E-7331-9255228D196A}"/>
              </a:ext>
            </a:extLst>
          </p:cNvPr>
          <p:cNvGrpSpPr/>
          <p:nvPr/>
        </p:nvGrpSpPr>
        <p:grpSpPr>
          <a:xfrm>
            <a:off x="838200" y="1988405"/>
            <a:ext cx="10515600" cy="4125369"/>
            <a:chOff x="838200" y="1988405"/>
            <a:chExt cx="10515600" cy="4125369"/>
          </a:xfrm>
        </p:grpSpPr>
        <p:sp>
          <p:nvSpPr>
            <p:cNvPr id="3" name="Rectangle 2">
              <a:extLst>
                <a:ext uri="{FF2B5EF4-FFF2-40B4-BE49-F238E27FC236}">
                  <a16:creationId xmlns:a16="http://schemas.microsoft.com/office/drawing/2014/main" id="{98734525-53BA-5AD5-EDD9-1CE6699C328E}"/>
                </a:ext>
              </a:extLst>
            </p:cNvPr>
            <p:cNvSpPr/>
            <p:nvPr/>
          </p:nvSpPr>
          <p:spPr>
            <a:xfrm>
              <a:off x="838200" y="224305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0EF0ED48-3F03-449E-0AB1-CC1E97A3FA2F}"/>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Change of Ownership</a:t>
              </a:r>
            </a:p>
          </p:txBody>
        </p:sp>
        <p:sp>
          <p:nvSpPr>
            <p:cNvPr id="6" name="Rectangle 5">
              <a:extLst>
                <a:ext uri="{FF2B5EF4-FFF2-40B4-BE49-F238E27FC236}">
                  <a16:creationId xmlns:a16="http://schemas.microsoft.com/office/drawing/2014/main" id="{F112F9C0-C982-58AD-62DA-09C615D797F0}"/>
                </a:ext>
              </a:extLst>
            </p:cNvPr>
            <p:cNvSpPr/>
            <p:nvPr/>
          </p:nvSpPr>
          <p:spPr>
            <a:xfrm>
              <a:off x="838200" y="333169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268836A-119E-BCA6-4176-03E57DE8A514}"/>
                </a:ext>
              </a:extLst>
            </p:cNvPr>
            <p:cNvSpPr/>
            <p:nvPr/>
          </p:nvSpPr>
          <p:spPr>
            <a:xfrm>
              <a:off x="226936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Relocations</a:t>
              </a:r>
            </a:p>
          </p:txBody>
        </p:sp>
        <p:sp>
          <p:nvSpPr>
            <p:cNvPr id="9" name="Rectangle 8">
              <a:extLst>
                <a:ext uri="{FF2B5EF4-FFF2-40B4-BE49-F238E27FC236}">
                  <a16:creationId xmlns:a16="http://schemas.microsoft.com/office/drawing/2014/main" id="{2F9FA643-5C48-5649-A9F4-69E10567584C}"/>
                </a:ext>
              </a:extLst>
            </p:cNvPr>
            <p:cNvSpPr/>
            <p:nvPr/>
          </p:nvSpPr>
          <p:spPr>
            <a:xfrm>
              <a:off x="838200" y="442033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BE17C811-6200-F4FA-F3DA-888BFDE62019}"/>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Satellite Offices</a:t>
              </a:r>
            </a:p>
          </p:txBody>
        </p:sp>
        <p:sp>
          <p:nvSpPr>
            <p:cNvPr id="11" name="Rectangle 10">
              <a:extLst>
                <a:ext uri="{FF2B5EF4-FFF2-40B4-BE49-F238E27FC236}">
                  <a16:creationId xmlns:a16="http://schemas.microsoft.com/office/drawing/2014/main" id="{D0C31A62-3639-B11C-B405-A5BADB8B32B6}"/>
                </a:ext>
              </a:extLst>
            </p:cNvPr>
            <p:cNvSpPr/>
            <p:nvPr/>
          </p:nvSpPr>
          <p:spPr>
            <a:xfrm>
              <a:off x="838200" y="550897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4346D154-AE58-38CF-0327-1FE9B68D382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Designated Worksites</a:t>
              </a:r>
            </a:p>
          </p:txBody>
        </p:sp>
      </p:grpSp>
    </p:spTree>
    <p:extLst>
      <p:ext uri="{BB962C8B-B14F-4D97-AF65-F5344CB8AC3E}">
        <p14:creationId xmlns:p14="http://schemas.microsoft.com/office/powerpoint/2010/main" val="162382489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0E42F8A-8C59-3670-D238-F086D93AF5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18</a:t>
            </a:fld>
            <a:endParaRPr lang="en-US">
              <a:solidFill>
                <a:schemeClr val="tx1">
                  <a:lumMod val="50000"/>
                  <a:lumOff val="50000"/>
                </a:schemeClr>
              </a:solidFill>
              <a:latin typeface="Calibri" panose="020F0502020204030204"/>
            </a:endParaRPr>
          </a:p>
        </p:txBody>
      </p:sp>
      <p:graphicFrame>
        <p:nvGraphicFramePr>
          <p:cNvPr id="28" name="TextBox 2">
            <a:extLst>
              <a:ext uri="{FF2B5EF4-FFF2-40B4-BE49-F238E27FC236}">
                <a16:creationId xmlns:a16="http://schemas.microsoft.com/office/drawing/2014/main" id="{78FA63C9-7FDD-B91A-B686-D455651DE464}"/>
              </a:ext>
            </a:extLst>
          </p:cNvPr>
          <p:cNvGraphicFramePr/>
          <p:nvPr>
            <p:extLst>
              <p:ext uri="{D42A27DB-BD31-4B8C-83A1-F6EECF244321}">
                <p14:modId xmlns:p14="http://schemas.microsoft.com/office/powerpoint/2010/main" val="3387540606"/>
              </p:ext>
            </p:extLst>
          </p:nvPr>
        </p:nvGraphicFramePr>
        <p:xfrm>
          <a:off x="281354" y="1825625"/>
          <a:ext cx="11666136" cy="385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4">
            <a:extLst>
              <a:ext uri="{FF2B5EF4-FFF2-40B4-BE49-F238E27FC236}">
                <a16:creationId xmlns:a16="http://schemas.microsoft.com/office/drawing/2014/main" id="{9CE92F9F-9F4B-6154-19D3-01A7AE80CF89}"/>
              </a:ext>
            </a:extLst>
          </p:cNvPr>
          <p:cNvSpPr txBox="1"/>
          <p:nvPr/>
        </p:nvSpPr>
        <p:spPr>
          <a:xfrm>
            <a:off x="3341276" y="262647"/>
            <a:ext cx="5546292" cy="1018078"/>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Changes of Ownership (CHOW)</a:t>
            </a:r>
            <a:endParaRPr lang="en-US" sz="4800" b="1" kern="1200">
              <a:solidFill>
                <a:schemeClr val="accent5">
                  <a:lumMod val="75000"/>
                </a:schemeClr>
              </a:solidFill>
              <a:latin typeface="+mj-lt"/>
              <a:cs typeface="Times New Roman" panose="02020603050405020304" pitchFamily="18" charset="0"/>
            </a:endParaRPr>
          </a:p>
        </p:txBody>
      </p:sp>
      <p:sp>
        <p:nvSpPr>
          <p:cNvPr id="3" name="Arrow: Right 2">
            <a:extLst>
              <a:ext uri="{FF2B5EF4-FFF2-40B4-BE49-F238E27FC236}">
                <a16:creationId xmlns:a16="http://schemas.microsoft.com/office/drawing/2014/main" id="{94766072-C506-4CD2-F477-0040BE37961F}"/>
              </a:ext>
            </a:extLst>
          </p:cNvPr>
          <p:cNvSpPr/>
          <p:nvPr/>
        </p:nvSpPr>
        <p:spPr>
          <a:xfrm>
            <a:off x="3777167"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AAF7DB3-29E5-263E-012F-BD462ADA54C6}"/>
              </a:ext>
            </a:extLst>
          </p:cNvPr>
          <p:cNvSpPr/>
          <p:nvPr/>
        </p:nvSpPr>
        <p:spPr>
          <a:xfrm>
            <a:off x="8037669"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2" name="More Info pic">
            <a:extLst>
              <a:ext uri="{FF2B5EF4-FFF2-40B4-BE49-F238E27FC236}">
                <a16:creationId xmlns:a16="http://schemas.microsoft.com/office/drawing/2014/main" id="{A6B094B8-2F19-8873-9718-427993FA9C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6" b="89571" l="7383" r="93960">
                        <a14:foregroundMark x1="27852" y1="33742" x2="62752" y2="36196"/>
                        <a14:foregroundMark x1="62752" y1="36196" x2="27852" y2="30061"/>
                        <a14:foregroundMark x1="27852" y1="30061" x2="39597" y2="49693"/>
                        <a14:foregroundMark x1="70805" y1="36810" x2="93960" y2="31902"/>
                        <a14:foregroundMark x1="67785" y1="34969" x2="67785" y2="34969"/>
                        <a14:foregroundMark x1="65436" y1="36810" x2="65436" y2="36810"/>
                        <a14:foregroundMark x1="20805" y1="36196" x2="20805" y2="36196"/>
                        <a14:foregroundMark x1="20805" y1="31902" x2="20805" y2="31902"/>
                        <a14:foregroundMark x1="23154" y1="31902" x2="23154" y2="31902"/>
                        <a14:foregroundMark x1="7383" y1="36196" x2="7383" y2="36196"/>
                        <a14:foregroundMark x1="62752" y1="68712" x2="66107" y2="72393"/>
                        <a14:foregroundMark x1="66107" y1="72393" x2="59060" y2="76687"/>
                        <a14:foregroundMark x1="62081" y1="74233" x2="62081" y2="74233"/>
                        <a14:foregroundMark x1="61074" y1="68712" x2="61074" y2="68712"/>
                        <a14:foregroundMark x1="53356" y1="63804" x2="53356" y2="63804"/>
                        <a14:foregroundMark x1="53356" y1="57055" x2="53356" y2="57055"/>
                        <a14:foregroundMark x1="54027" y1="66871" x2="54027" y2="66871"/>
                        <a14:foregroundMark x1="56376" y1="66871" x2="56376" y2="66871"/>
                        <a14:foregroundMark x1="59060" y1="79755" x2="61409" y2="84663"/>
                        <a14:foregroundMark x1="63423" y1="88344" x2="67785" y2="77301"/>
                      </a14:backgroundRemoval>
                    </a14:imgEffect>
                  </a14:imgLayer>
                </a14:imgProps>
              </a:ext>
            </a:extLst>
          </a:blip>
          <a:stretch>
            <a:fillRect/>
          </a:stretch>
        </p:blipFill>
        <p:spPr>
          <a:xfrm>
            <a:off x="20239" y="65585"/>
            <a:ext cx="1588298" cy="868767"/>
          </a:xfrm>
          <a:prstGeom prst="rect">
            <a:avLst/>
          </a:prstGeom>
        </p:spPr>
      </p:pic>
      <p:sp>
        <p:nvSpPr>
          <p:cNvPr id="4" name="More info Text">
            <a:extLst>
              <a:ext uri="{FF2B5EF4-FFF2-40B4-BE49-F238E27FC236}">
                <a16:creationId xmlns:a16="http://schemas.microsoft.com/office/drawing/2014/main" id="{76471D94-6E2E-846B-3895-DDB0A112C560}"/>
              </a:ext>
            </a:extLst>
          </p:cNvPr>
          <p:cNvSpPr/>
          <p:nvPr/>
        </p:nvSpPr>
        <p:spPr>
          <a:xfrm>
            <a:off x="675503" y="1252318"/>
            <a:ext cx="10840994" cy="52865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8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8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80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Tree>
    <p:extLst>
      <p:ext uri="{BB962C8B-B14F-4D97-AF65-F5344CB8AC3E}">
        <p14:creationId xmlns:p14="http://schemas.microsoft.com/office/powerpoint/2010/main" val="165928257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5A6EB304-ECEB-9195-3987-32AEF80C5620}"/>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E68F1C0E-076B-4C9D-A1F8-826B44A1103B}" type="slidenum">
              <a:rPr lang="en-US" smtClean="0">
                <a:latin typeface="Calibri" panose="020F0502020204030204"/>
              </a:rPr>
              <a:pPr>
                <a:spcAft>
                  <a:spcPts val="600"/>
                </a:spcAft>
                <a:defRPr/>
              </a:pPr>
              <a:t>19</a:t>
            </a:fld>
            <a:endParaRPr lang="en-US">
              <a:latin typeface="Calibri" panose="020F0502020204030204"/>
            </a:endParaRPr>
          </a:p>
        </p:txBody>
      </p:sp>
      <p:sp>
        <p:nvSpPr>
          <p:cNvPr id="32" name="Rectangle: Rounded Corners 4">
            <a:extLst>
              <a:ext uri="{FF2B5EF4-FFF2-40B4-BE49-F238E27FC236}">
                <a16:creationId xmlns:a16="http://schemas.microsoft.com/office/drawing/2014/main" id="{87466B4E-CDE7-C646-CCDE-F50ADA378D1B}"/>
              </a:ext>
            </a:extLst>
          </p:cNvPr>
          <p:cNvSpPr txBox="1"/>
          <p:nvPr/>
        </p:nvSpPr>
        <p:spPr>
          <a:xfrm>
            <a:off x="2232606" y="259478"/>
            <a:ext cx="7881836" cy="778212"/>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200" b="1">
                <a:solidFill>
                  <a:schemeClr val="accent5">
                    <a:lumMod val="75000"/>
                  </a:schemeClr>
                </a:solidFill>
                <a:latin typeface="+mj-lt"/>
                <a:cs typeface="Times New Roman" panose="02020603050405020304" pitchFamily="18" charset="0"/>
              </a:rPr>
              <a:t>Transactions that constitute a CHOW are:</a:t>
            </a:r>
            <a:endParaRPr lang="en-US" sz="3200" b="1" kern="1200">
              <a:solidFill>
                <a:schemeClr val="accent5">
                  <a:lumMod val="75000"/>
                </a:schemeClr>
              </a:solidFill>
              <a:latin typeface="+mj-lt"/>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D6C91A9B-CDA3-C2BE-1220-569E615C0068}"/>
              </a:ext>
            </a:extLst>
          </p:cNvPr>
          <p:cNvGraphicFramePr>
            <a:graphicFrameLocks noGrp="1"/>
          </p:cNvGraphicFramePr>
          <p:nvPr>
            <p:ph sz="half" idx="1"/>
            <p:extLst>
              <p:ext uri="{D42A27DB-BD31-4B8C-83A1-F6EECF244321}">
                <p14:modId xmlns:p14="http://schemas.microsoft.com/office/powerpoint/2010/main" val="1845680073"/>
              </p:ext>
            </p:extLst>
          </p:nvPr>
        </p:nvGraphicFramePr>
        <p:xfrm>
          <a:off x="332666" y="1037690"/>
          <a:ext cx="11681717" cy="53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More Info Pic">
            <a:extLst>
              <a:ext uri="{FF2B5EF4-FFF2-40B4-BE49-F238E27FC236}">
                <a16:creationId xmlns:a16="http://schemas.microsoft.com/office/drawing/2014/main" id="{8EB884DE-180C-381A-1B8F-747E44623BE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6" b="89571" l="8389" r="94631">
                        <a14:foregroundMark x1="54362" y1="36196" x2="14765" y2="40491"/>
                        <a14:foregroundMark x1="14765" y1="40491" x2="56376" y2="24540"/>
                        <a14:foregroundMark x1="56376" y1="24540" x2="93289" y2="36196"/>
                        <a14:foregroundMark x1="93289" y1="36196" x2="94631" y2="41718"/>
                        <a14:foregroundMark x1="56376" y1="33742" x2="56376" y2="33742"/>
                        <a14:foregroundMark x1="8389" y1="33742" x2="8389" y2="33742"/>
                        <a14:foregroundMark x1="52349" y1="50307" x2="65436" y2="69325"/>
                        <a14:foregroundMark x1="65436" y1="82209" x2="64094" y2="60736"/>
                        <a14:foregroundMark x1="62752" y1="73620" x2="62752" y2="73620"/>
                        <a14:foregroundMark x1="58054" y1="77301" x2="58054" y2="77301"/>
                        <a14:foregroundMark x1="54362" y1="60736" x2="54362" y2="60736"/>
                        <a14:foregroundMark x1="53691" y1="56442" x2="53691" y2="56442"/>
                        <a14:foregroundMark x1="53691" y1="56442" x2="53691" y2="56442"/>
                        <a14:foregroundMark x1="56376" y1="71779" x2="56376" y2="71779"/>
                        <a14:foregroundMark x1="58054" y1="83436" x2="60738" y2="84663"/>
                        <a14:foregroundMark x1="63423" y1="84663" x2="63423" y2="84663"/>
                      </a14:backgroundRemoval>
                    </a14:imgEffect>
                  </a14:imgLayer>
                </a14:imgProps>
              </a:ext>
            </a:extLst>
          </a:blip>
          <a:stretch>
            <a:fillRect/>
          </a:stretch>
        </p:blipFill>
        <p:spPr>
          <a:xfrm>
            <a:off x="158097" y="143906"/>
            <a:ext cx="1426231" cy="780120"/>
          </a:xfrm>
          <a:prstGeom prst="rect">
            <a:avLst/>
          </a:prstGeom>
        </p:spPr>
      </p:pic>
      <p:sp>
        <p:nvSpPr>
          <p:cNvPr id="4" name="More Info Text">
            <a:extLst>
              <a:ext uri="{FF2B5EF4-FFF2-40B4-BE49-F238E27FC236}">
                <a16:creationId xmlns:a16="http://schemas.microsoft.com/office/drawing/2014/main" id="{F5806F9C-6BC2-A3E2-D9AD-6B41C44ACF96}"/>
              </a:ext>
            </a:extLst>
          </p:cNvPr>
          <p:cNvSpPr/>
          <p:nvPr/>
        </p:nvSpPr>
        <p:spPr>
          <a:xfrm>
            <a:off x="1810148" y="1961716"/>
            <a:ext cx="9057502" cy="366779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These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800"/>
              <a:t> Providers should contact the Division of Medicaid’s Office of Long Term Services &amp; Supports to begin this process. </a:t>
            </a:r>
            <a:endParaRPr lang="en-US"/>
          </a:p>
        </p:txBody>
      </p:sp>
    </p:spTree>
    <p:extLst>
      <p:ext uri="{BB962C8B-B14F-4D97-AF65-F5344CB8AC3E}">
        <p14:creationId xmlns:p14="http://schemas.microsoft.com/office/powerpoint/2010/main" val="369345851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DE05-4E85-D409-2FC8-0E38280D3080}"/>
            </a:ext>
          </a:extLst>
        </p:cNvPr>
        <p:cNvGrpSpPr/>
        <p:nvPr/>
      </p:nvGrpSpPr>
      <p:grpSpPr>
        <a:xfrm>
          <a:off x="0" y="0"/>
          <a:ext cx="0" cy="0"/>
          <a:chOff x="0" y="0"/>
          <a:chExt cx="0" cy="0"/>
        </a:xfrm>
      </p:grpSpPr>
      <p:sp>
        <p:nvSpPr>
          <p:cNvPr id="5122" name="TextBox 4">
            <a:extLst>
              <a:ext uri="{FF2B5EF4-FFF2-40B4-BE49-F238E27FC236}">
                <a16:creationId xmlns:a16="http://schemas.microsoft.com/office/drawing/2014/main" id="{99547D69-3393-457C-15EA-77E9FFBB10C6}"/>
              </a:ext>
            </a:extLst>
          </p:cNvPr>
          <p:cNvSpPr txBox="1">
            <a:spLocks noChangeArrowheads="1"/>
          </p:cNvSpPr>
          <p:nvPr/>
        </p:nvSpPr>
        <p:spPr bwMode="auto">
          <a:xfrm>
            <a:off x="214311" y="980656"/>
            <a:ext cx="11768139"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5400" b="1">
                <a:solidFill>
                  <a:schemeClr val="accent1">
                    <a:lumMod val="75000"/>
                  </a:schemeClr>
                </a:solidFill>
                <a:latin typeface="+mj-lt"/>
                <a:cs typeface="Times New Roman" panose="02020603050405020304" pitchFamily="18" charset="0"/>
              </a:rPr>
              <a:t>The Division of Medicaid</a:t>
            </a:r>
          </a:p>
          <a:p>
            <a:pPr algn="ctr">
              <a:spcBef>
                <a:spcPct val="0"/>
              </a:spcBef>
              <a:buNone/>
            </a:pPr>
            <a:r>
              <a:rPr lang="en-US" altLang="en-US" sz="5400" b="1">
                <a:solidFill>
                  <a:schemeClr val="accent1">
                    <a:lumMod val="75000"/>
                  </a:schemeClr>
                </a:solidFill>
                <a:latin typeface="+mj-lt"/>
                <a:cs typeface="Times New Roman" panose="02020603050405020304" pitchFamily="18" charset="0"/>
              </a:rPr>
              <a:t>Personal Care and In-Home Respite Provider Training </a:t>
            </a:r>
          </a:p>
          <a:p>
            <a:pPr algn="ctr">
              <a:spcBef>
                <a:spcPct val="0"/>
              </a:spcBef>
              <a:buNone/>
            </a:pPr>
            <a:r>
              <a:rPr lang="en-US" altLang="en-US" sz="4000" b="1">
                <a:solidFill>
                  <a:schemeClr val="accent1">
                    <a:lumMod val="75000"/>
                  </a:schemeClr>
                </a:solidFill>
                <a:latin typeface="+mj-lt"/>
                <a:cs typeface="Times New Roman" panose="02020603050405020304" pitchFamily="18" charset="0"/>
              </a:rPr>
              <a:t>Office of Long Term Services and Supports</a:t>
            </a:r>
          </a:p>
          <a:p>
            <a:pPr algn="ctr" eaLnBrk="1" hangingPunct="1">
              <a:spcBef>
                <a:spcPct val="0"/>
              </a:spcBef>
              <a:buFontTx/>
              <a:buNone/>
            </a:pPr>
            <a:r>
              <a:rPr lang="en-US" altLang="en-US" sz="4000" b="1">
                <a:solidFill>
                  <a:schemeClr val="accent1">
                    <a:lumMod val="75000"/>
                  </a:schemeClr>
                </a:solidFill>
                <a:latin typeface="+mj-lt"/>
                <a:cs typeface="Times New Roman" panose="02020603050405020304" pitchFamily="18" charset="0"/>
              </a:rPr>
              <a:t>June 27, 2025</a:t>
            </a:r>
          </a:p>
        </p:txBody>
      </p:sp>
      <p:sp>
        <p:nvSpPr>
          <p:cNvPr id="2" name="TextBox 1">
            <a:extLst>
              <a:ext uri="{FF2B5EF4-FFF2-40B4-BE49-F238E27FC236}">
                <a16:creationId xmlns:a16="http://schemas.microsoft.com/office/drawing/2014/main" id="{EE9AE9B9-B745-7AAB-A78C-FE5F35EF9F83}"/>
              </a:ext>
            </a:extLst>
          </p:cNvPr>
          <p:cNvSpPr txBox="1"/>
          <p:nvPr/>
        </p:nvSpPr>
        <p:spPr>
          <a:xfrm>
            <a:off x="1752599" y="396456"/>
            <a:ext cx="8686800" cy="584200"/>
          </a:xfrm>
          <a:prstGeom prst="rect">
            <a:avLst/>
          </a:prstGeom>
          <a:noFill/>
        </p:spPr>
        <p:txBody>
          <a:bodyPr>
            <a:spAutoFit/>
          </a:bodyPr>
          <a:lstStyle/>
          <a:p>
            <a:pPr algn="ctr">
              <a:defRPr/>
            </a:pPr>
            <a:r>
              <a:rPr lang="en-US" sz="1400" b="1" spc="300">
                <a:solidFill>
                  <a:schemeClr val="bg1">
                    <a:lumMod val="75000"/>
                  </a:schemeClr>
                </a:solidFill>
                <a:latin typeface="Cambria" pitchFamily="18" charset="0"/>
              </a:rPr>
              <a:t>Office of the Governor | Mississippi Division of Medicaid</a:t>
            </a:r>
          </a:p>
          <a:p>
            <a:pPr>
              <a:defRPr/>
            </a:pPr>
            <a:endParaRPr lang="en-US"/>
          </a:p>
        </p:txBody>
      </p:sp>
      <p:pic>
        <p:nvPicPr>
          <p:cNvPr id="5124" name="Picture 7">
            <a:extLst>
              <a:ext uri="{FF2B5EF4-FFF2-40B4-BE49-F238E27FC236}">
                <a16:creationId xmlns:a16="http://schemas.microsoft.com/office/drawing/2014/main" id="{0CA2306C-887C-CB79-AC67-E4B2374A54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5139434"/>
            <a:ext cx="4036982" cy="117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90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1D60A-79D0-B864-E282-4856EC3E1918}"/>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5560EDB4-0792-3CA4-0EFE-FB4E3EFCC30E}"/>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3338DA31-E201-302A-C229-14C67851A7A8}"/>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E877ED6-5FE3-E9E2-7B75-734FBD52CC17}"/>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08BD46DE-9466-624D-47F3-50113E806F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20</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BE8760D-B04C-F431-986E-3B09E4856733}"/>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F4B5273E-D710-80D4-DFFB-AD6D748A25F2}"/>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Provider must complete a Relocation packet through the LTSS Office for review</a:t>
            </a:r>
          </a:p>
        </p:txBody>
      </p:sp>
      <p:sp>
        <p:nvSpPr>
          <p:cNvPr id="19" name="Rectangle: Rounded Corners 18">
            <a:extLst>
              <a:ext uri="{FF2B5EF4-FFF2-40B4-BE49-F238E27FC236}">
                <a16:creationId xmlns:a16="http://schemas.microsoft.com/office/drawing/2014/main" id="{CAE4227C-E065-4016-70A6-2F5A4A2102E8}"/>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7EA50948-889D-A139-66FA-AA1D3072701A}"/>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Once th</a:t>
            </a:r>
            <a:r>
              <a:rPr lang="en-US" sz="2000" b="1"/>
              <a:t>e new location is approved, providers must submit a Change of Address form in MESA</a:t>
            </a:r>
            <a:endParaRPr lang="en-US" sz="2000" b="1" kern="1200"/>
          </a:p>
        </p:txBody>
      </p:sp>
      <p:sp>
        <p:nvSpPr>
          <p:cNvPr id="9" name="Rectangle: Rounded Corners 4">
            <a:extLst>
              <a:ext uri="{FF2B5EF4-FFF2-40B4-BE49-F238E27FC236}">
                <a16:creationId xmlns:a16="http://schemas.microsoft.com/office/drawing/2014/main" id="{F038EEAA-D985-C28D-C7F4-A260A2A8C822}"/>
              </a:ext>
            </a:extLst>
          </p:cNvPr>
          <p:cNvSpPr txBox="1"/>
          <p:nvPr/>
        </p:nvSpPr>
        <p:spPr>
          <a:xfrm>
            <a:off x="162570" y="538140"/>
            <a:ext cx="433465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Relocations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6B7E1C90-03F6-5B5D-869B-FA32E01B6FA9}"/>
              </a:ext>
            </a:extLst>
          </p:cNvPr>
          <p:cNvGraphicFramePr/>
          <p:nvPr>
            <p:extLst>
              <p:ext uri="{D42A27DB-BD31-4B8C-83A1-F6EECF244321}">
                <p14:modId xmlns:p14="http://schemas.microsoft.com/office/powerpoint/2010/main" val="231087752"/>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A96AEC38-11CE-5B11-75E6-96EF737AFBC1}"/>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C29CF05D-4D65-8122-A944-C61C6D131D5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More Info Pic">
            <a:extLst>
              <a:ext uri="{FF2B5EF4-FFF2-40B4-BE49-F238E27FC236}">
                <a16:creationId xmlns:a16="http://schemas.microsoft.com/office/drawing/2014/main" id="{DEE72787-121B-A6E0-BED5-A8B9BB2FA6C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6" b="93252" l="8054" r="91611">
                        <a14:foregroundMark x1="10738" y1="49693" x2="68792" y2="30675"/>
                        <a14:foregroundMark x1="68792" y1="30675" x2="31208" y2="41718"/>
                        <a14:foregroundMark x1="31208" y1="41718" x2="51678" y2="24540"/>
                        <a14:foregroundMark x1="73826" y1="28221" x2="75168" y2="33742"/>
                        <a14:foregroundMark x1="81879" y1="34356" x2="81879" y2="34356"/>
                        <a14:foregroundMark x1="82550" y1="29448" x2="82550" y2="29448"/>
                        <a14:foregroundMark x1="82550" y1="30675" x2="9396" y2="46626"/>
                        <a14:foregroundMark x1="9396" y1="46626" x2="8389" y2="21472"/>
                        <a14:foregroundMark x1="31879" y1="35583" x2="31879" y2="35583"/>
                        <a14:foregroundMark x1="20805" y1="32515" x2="20805" y2="32515"/>
                        <a14:foregroundMark x1="22819" y1="29448" x2="22819" y2="29448"/>
                        <a14:foregroundMark x1="91946" y1="33742" x2="91946" y2="33742"/>
                        <a14:foregroundMark x1="19128" y1="36810" x2="19128" y2="36810"/>
                        <a14:foregroundMark x1="53691" y1="58282" x2="53691" y2="58282"/>
                        <a14:foregroundMark x1="55369" y1="68098" x2="55369" y2="68098"/>
                        <a14:foregroundMark x1="55034" y1="78528" x2="55034" y2="78528"/>
                        <a14:foregroundMark x1="69463" y1="88957" x2="63758" y2="93252"/>
                        <a14:foregroundMark x1="63758" y1="87117" x2="66779" y2="87730"/>
                        <a14:foregroundMark x1="67785" y1="82822" x2="64430" y2="76687"/>
                        <a14:foregroundMark x1="66107" y1="70552" x2="63758" y2="85890"/>
                        <a14:foregroundMark x1="64430" y1="73620" x2="55369" y2="63190"/>
                        <a14:foregroundMark x1="17785" y1="31288" x2="17785" y2="31288"/>
                      </a14:backgroundRemoval>
                    </a14:imgEffect>
                  </a14:imgLayer>
                </a14:imgProps>
              </a:ext>
            </a:extLst>
          </a:blip>
          <a:stretch>
            <a:fillRect/>
          </a:stretch>
        </p:blipFill>
        <p:spPr>
          <a:xfrm>
            <a:off x="10530818" y="21763"/>
            <a:ext cx="1645964" cy="900309"/>
          </a:xfrm>
          <a:prstGeom prst="rect">
            <a:avLst/>
          </a:prstGeom>
        </p:spPr>
      </p:pic>
      <p:sp>
        <p:nvSpPr>
          <p:cNvPr id="6" name="More Info Text">
            <a:extLst>
              <a:ext uri="{FF2B5EF4-FFF2-40B4-BE49-F238E27FC236}">
                <a16:creationId xmlns:a16="http://schemas.microsoft.com/office/drawing/2014/main" id="{1A58FC5C-6311-90BB-DF88-1FB7563725C0}"/>
              </a:ext>
            </a:extLst>
          </p:cNvPr>
          <p:cNvSpPr/>
          <p:nvPr/>
        </p:nvSpPr>
        <p:spPr>
          <a:xfrm>
            <a:off x="6133640" y="697175"/>
            <a:ext cx="3534033" cy="559761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nSpc>
                <a:spcPct val="90000"/>
              </a:lnSpc>
              <a:spcAft>
                <a:spcPts val="600"/>
              </a:spcAft>
              <a:buFont typeface="Wingdings" panose="05000000000000000000" pitchFamily="2" charset="2"/>
              <a:buNone/>
            </a:pPr>
            <a:r>
              <a:rPr lang="en-US" sz="1800">
                <a:solidFill>
                  <a:schemeClr val="bg1"/>
                </a:solidFill>
                <a:latin typeface="+mj-lt"/>
              </a:rPr>
              <a:t>P</a:t>
            </a:r>
            <a:r>
              <a:rPr lang="en-US" sz="1800" b="0" i="0" u="none" strike="noStrike" baseline="0">
                <a:solidFill>
                  <a:schemeClr val="bg1"/>
                </a:solidFill>
                <a:latin typeface="+mj-lt"/>
              </a:rPr>
              <a:t>roviders </a:t>
            </a:r>
            <a:r>
              <a:rPr lang="en-US" sz="1800">
                <a:solidFill>
                  <a:schemeClr val="bg1"/>
                </a:solidFill>
                <a:latin typeface="+mj-lt"/>
              </a:rPr>
              <a:t>must </a:t>
            </a:r>
            <a:r>
              <a:rPr lang="en-US" sz="1800" b="0" i="0" u="none" strike="noStrike" baseline="0">
                <a:solidFill>
                  <a:schemeClr val="bg1"/>
                </a:solidFill>
                <a:latin typeface="+mj-lt"/>
              </a:rPr>
              <a:t>submit any proposed changes to location, supervisory staffing, or organizational contact information, to the Division of Medicaid Office of LTSS for approval prior to implementing the requested change. </a:t>
            </a:r>
            <a:endParaRPr lang="en-US" sz="1800">
              <a:solidFill>
                <a:schemeClr val="bg1"/>
              </a:solidFill>
              <a:latin typeface="+mj-lt"/>
            </a:endParaRPr>
          </a:p>
          <a:p>
            <a:r>
              <a:rPr lang="en-US"/>
              <a:t>If you’re planning to relocate, contact our office first. We are happy to do a virtual walk though with you of your new location.</a:t>
            </a:r>
          </a:p>
        </p:txBody>
      </p:sp>
    </p:spTree>
    <p:extLst>
      <p:ext uri="{BB962C8B-B14F-4D97-AF65-F5344CB8AC3E}">
        <p14:creationId xmlns:p14="http://schemas.microsoft.com/office/powerpoint/2010/main" val="350985152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C24C-35B0-3066-7E45-BAE187A80D5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F7FA120-84A0-6D75-6F0F-79912AEE8E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21</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75230BC6-BF94-2D5A-85D6-A7B6DA8B8239}"/>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28B225CC-F8DB-9435-0A97-1BD87221AB54}"/>
              </a:ext>
            </a:extLst>
          </p:cNvPr>
          <p:cNvSpPr txBox="1"/>
          <p:nvPr/>
        </p:nvSpPr>
        <p:spPr>
          <a:xfrm>
            <a:off x="3352921" y="726805"/>
            <a:ext cx="52078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Satellite Offices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E38F9F8E-D173-635E-02C9-9B45E6FFA702}"/>
              </a:ext>
            </a:extLst>
          </p:cNvPr>
          <p:cNvGraphicFramePr/>
          <p:nvPr>
            <p:extLst>
              <p:ext uri="{D42A27DB-BD31-4B8C-83A1-F6EECF244321}">
                <p14:modId xmlns:p14="http://schemas.microsoft.com/office/powerpoint/2010/main" val="3986719569"/>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81B1229A-5738-BAFE-C544-14C68C9C9913}"/>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91372C91-84B8-BC7B-FECC-9DDC0252C877}"/>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6474706-5017-0C3A-8C1D-AAEF14C683B0}"/>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7" name="Rectangle: Rounded Corners 16">
            <a:extLst>
              <a:ext uri="{FF2B5EF4-FFF2-40B4-BE49-F238E27FC236}">
                <a16:creationId xmlns:a16="http://schemas.microsoft.com/office/drawing/2014/main" id="{7DDB0580-0F2B-CB6E-8042-B3861FFCD0A9}"/>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Provider must complete a Satellite Office packet through the LTSS Office for review</a:t>
            </a:r>
          </a:p>
        </p:txBody>
      </p:sp>
      <p:sp>
        <p:nvSpPr>
          <p:cNvPr id="19" name="Rectangle: Rounded Corners 18">
            <a:extLst>
              <a:ext uri="{FF2B5EF4-FFF2-40B4-BE49-F238E27FC236}">
                <a16:creationId xmlns:a16="http://schemas.microsoft.com/office/drawing/2014/main" id="{19D97402-177C-CCAC-563D-47EDD773D7F4}"/>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FD1610C8-4A9B-6A68-D742-1CC541EFAD05}"/>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Once the new location is approved, the LTSS Office must share added counties to the appropriate PDD</a:t>
            </a:r>
          </a:p>
        </p:txBody>
      </p:sp>
      <p:sp>
        <p:nvSpPr>
          <p:cNvPr id="3" name="Arrow: Right 2">
            <a:extLst>
              <a:ext uri="{FF2B5EF4-FFF2-40B4-BE49-F238E27FC236}">
                <a16:creationId xmlns:a16="http://schemas.microsoft.com/office/drawing/2014/main" id="{E2F27EF6-4D30-B996-D4EA-A032E5EEC89B}"/>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F5C341FA-F891-A4D7-8231-9CC6B13C293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4" descr="A picture containing icon&#10;&#10;AI-generated content may be incorrect.">
            <a:extLst>
              <a:ext uri="{FF2B5EF4-FFF2-40B4-BE49-F238E27FC236}">
                <a16:creationId xmlns:a16="http://schemas.microsoft.com/office/drawing/2014/main" id="{D624D340-1258-CA05-1DF8-B4EAFBACE704}"/>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91800" y="3484"/>
            <a:ext cx="1600199" cy="1600199"/>
          </a:xfrm>
          <a:prstGeom prst="rect">
            <a:avLst/>
          </a:prstGeom>
        </p:spPr>
      </p:pic>
      <p:pic>
        <p:nvPicPr>
          <p:cNvPr id="6" name="More Info Pic">
            <a:extLst>
              <a:ext uri="{FF2B5EF4-FFF2-40B4-BE49-F238E27FC236}">
                <a16:creationId xmlns:a16="http://schemas.microsoft.com/office/drawing/2014/main" id="{EECAFD17-CC3C-BB49-FF2E-60B2EEF85DC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16" b="89571" l="9732" r="90940">
                        <a14:foregroundMark x1="19799" y1="26380" x2="54698" y2="47853"/>
                        <a14:foregroundMark x1="54698" y1="47853" x2="85906" y2="44172"/>
                        <a14:foregroundMark x1="85906" y1="44172" x2="19463" y2="33129"/>
                        <a14:foregroundMark x1="19463" y1="33129" x2="54362" y2="11043"/>
                        <a14:foregroundMark x1="54362" y1="11043" x2="64765" y2="23926"/>
                        <a14:foregroundMark x1="71477" y1="38650" x2="83221" y2="32515"/>
                        <a14:foregroundMark x1="90940" y1="39264" x2="90940" y2="39264"/>
                        <a14:foregroundMark x1="9732" y1="34356" x2="9732" y2="34356"/>
                        <a14:foregroundMark x1="66443" y1="68098" x2="67450" y2="66258"/>
                        <a14:foregroundMark x1="66443" y1="66258" x2="64765" y2="68098"/>
                        <a14:foregroundMark x1="65436" y1="78528" x2="64094" y2="75460"/>
                        <a14:foregroundMark x1="66443" y1="76687" x2="64765" y2="82822"/>
                        <a14:foregroundMark x1="55705" y1="64417" x2="55705" y2="64417"/>
                      </a14:backgroundRemoval>
                    </a14:imgEffect>
                  </a14:imgLayer>
                </a14:imgProps>
              </a:ext>
            </a:extLst>
          </a:blip>
          <a:stretch>
            <a:fillRect/>
          </a:stretch>
        </p:blipFill>
        <p:spPr>
          <a:xfrm>
            <a:off x="107847" y="115367"/>
            <a:ext cx="1645964" cy="900309"/>
          </a:xfrm>
          <a:prstGeom prst="rect">
            <a:avLst/>
          </a:prstGeom>
        </p:spPr>
      </p:pic>
      <p:sp>
        <p:nvSpPr>
          <p:cNvPr id="7" name="Rectangle: Rounded Corners 6">
            <a:extLst>
              <a:ext uri="{FF2B5EF4-FFF2-40B4-BE49-F238E27FC236}">
                <a16:creationId xmlns:a16="http://schemas.microsoft.com/office/drawing/2014/main" id="{40A7324D-CAFE-DF80-FC42-F1149CA36DD3}"/>
              </a:ext>
            </a:extLst>
          </p:cNvPr>
          <p:cNvSpPr/>
          <p:nvPr/>
        </p:nvSpPr>
        <p:spPr>
          <a:xfrm>
            <a:off x="557480" y="1304548"/>
            <a:ext cx="11077040" cy="541692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To open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a:p>
          <a:p>
            <a:r>
              <a:rPr lang="en-US"/>
              <a:t>All files originating at the satellite office must be securely transported and stored at the main office to be available for audit.</a:t>
            </a:r>
          </a:p>
          <a:p>
            <a:endParaRPr lang="en-US"/>
          </a:p>
          <a:p>
            <a:r>
              <a:rPr lang="en-US"/>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Tree>
    <p:extLst>
      <p:ext uri="{BB962C8B-B14F-4D97-AF65-F5344CB8AC3E}">
        <p14:creationId xmlns:p14="http://schemas.microsoft.com/office/powerpoint/2010/main" val="31958511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0758-F8ED-DCDE-0F41-1C8DB15DE696}"/>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2289AA1-D775-B021-9DF8-E62C7FB38E4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22</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FA41CB31-F32C-46A8-85F1-F1349D4284DA}"/>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6F97E2FF-A582-6A79-AC01-97632097813D}"/>
              </a:ext>
            </a:extLst>
          </p:cNvPr>
          <p:cNvSpPr txBox="1"/>
          <p:nvPr/>
        </p:nvSpPr>
        <p:spPr>
          <a:xfrm>
            <a:off x="3988606" y="382840"/>
            <a:ext cx="4082003" cy="105593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Designated Worksites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1E25443-AF4B-7D1E-DF9B-0404A9536160}"/>
              </a:ext>
            </a:extLst>
          </p:cNvPr>
          <p:cNvGraphicFramePr/>
          <p:nvPr>
            <p:extLst>
              <p:ext uri="{D42A27DB-BD31-4B8C-83A1-F6EECF244321}">
                <p14:modId xmlns:p14="http://schemas.microsoft.com/office/powerpoint/2010/main" val="2646248663"/>
              </p:ext>
            </p:extLst>
          </p:nvPr>
        </p:nvGraphicFramePr>
        <p:xfrm>
          <a:off x="2166795" y="4439272"/>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icon&#10;&#10;AI-generated content may be incorrect.">
            <a:extLst>
              <a:ext uri="{FF2B5EF4-FFF2-40B4-BE49-F238E27FC236}">
                <a16:creationId xmlns:a16="http://schemas.microsoft.com/office/drawing/2014/main" id="{6F0FB61B-4B51-AD8F-D019-6882E85A31FB}"/>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606462" y="12257"/>
            <a:ext cx="1585538" cy="1585538"/>
          </a:xfrm>
          <a:prstGeom prst="rect">
            <a:avLst/>
          </a:prstGeom>
        </p:spPr>
      </p:pic>
      <p:sp>
        <p:nvSpPr>
          <p:cNvPr id="14" name="Freeform: Shape 13">
            <a:extLst>
              <a:ext uri="{FF2B5EF4-FFF2-40B4-BE49-F238E27FC236}">
                <a16:creationId xmlns:a16="http://schemas.microsoft.com/office/drawing/2014/main" id="{A4147C7C-0543-4630-6C37-B1D11E49D238}"/>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5" name="Freeform: Shape 14">
            <a:extLst>
              <a:ext uri="{FF2B5EF4-FFF2-40B4-BE49-F238E27FC236}">
                <a16:creationId xmlns:a16="http://schemas.microsoft.com/office/drawing/2014/main" id="{F4BA5C0A-3C3A-47B8-AC29-5DEE24A92F69}"/>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3" name="Freeform: Shape 22">
            <a:extLst>
              <a:ext uri="{FF2B5EF4-FFF2-40B4-BE49-F238E27FC236}">
                <a16:creationId xmlns:a16="http://schemas.microsoft.com/office/drawing/2014/main" id="{E4AA36AE-0C1D-4AFC-858C-3C209B6DCF05}"/>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4" name="Rectangle: Rounded Corners 23">
            <a:extLst>
              <a:ext uri="{FF2B5EF4-FFF2-40B4-BE49-F238E27FC236}">
                <a16:creationId xmlns:a16="http://schemas.microsoft.com/office/drawing/2014/main" id="{A87ABEE8-0988-2891-63F0-2678F5D1720E}"/>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kern="1200"/>
              <a:t>Provider must complete</a:t>
            </a:r>
            <a:r>
              <a:rPr lang="en-US" sz="1900" b="1"/>
              <a:t> </a:t>
            </a:r>
            <a:r>
              <a:rPr lang="en-US" sz="1900" b="1" kern="1200"/>
              <a:t>a Designated Worksite packet through the LTSS Office for review</a:t>
            </a:r>
          </a:p>
        </p:txBody>
      </p:sp>
      <p:sp>
        <p:nvSpPr>
          <p:cNvPr id="26" name="Rectangle: Rounded Corners 25">
            <a:extLst>
              <a:ext uri="{FF2B5EF4-FFF2-40B4-BE49-F238E27FC236}">
                <a16:creationId xmlns:a16="http://schemas.microsoft.com/office/drawing/2014/main" id="{1420A5D6-896A-FFE4-B208-D29F4060059C}"/>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2000" b="1"/>
              <a:t>Provider must s</a:t>
            </a:r>
            <a:r>
              <a:rPr lang="en-US" sz="2000" b="1" kern="1200"/>
              <a:t>ubmit required documents to the LTSS Office for review</a:t>
            </a:r>
          </a:p>
        </p:txBody>
      </p:sp>
      <p:sp>
        <p:nvSpPr>
          <p:cNvPr id="27" name="Rectangle: Rounded Corners 26">
            <a:extLst>
              <a:ext uri="{FF2B5EF4-FFF2-40B4-BE49-F238E27FC236}">
                <a16:creationId xmlns:a16="http://schemas.microsoft.com/office/drawing/2014/main" id="{2A392774-3696-9EB5-90E5-F5583F31F350}"/>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a:t>Once the application is </a:t>
            </a:r>
            <a:r>
              <a:rPr lang="en-US" sz="1900" b="1" kern="1200"/>
              <a:t>approved, the LTSS Office must add the Designated Worksite to the Freedom of Choice (FOC) list</a:t>
            </a:r>
          </a:p>
        </p:txBody>
      </p:sp>
      <p:sp>
        <p:nvSpPr>
          <p:cNvPr id="28" name="Arrow: Right 27">
            <a:extLst>
              <a:ext uri="{FF2B5EF4-FFF2-40B4-BE49-F238E27FC236}">
                <a16:creationId xmlns:a16="http://schemas.microsoft.com/office/drawing/2014/main" id="{BAC6F13C-B600-D968-FBCE-FCA00F857B66}"/>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9" name="Arrow: Right 28">
            <a:extLst>
              <a:ext uri="{FF2B5EF4-FFF2-40B4-BE49-F238E27FC236}">
                <a16:creationId xmlns:a16="http://schemas.microsoft.com/office/drawing/2014/main" id="{AD9387C2-66FF-B6D2-758D-6A3C7DB88A67}"/>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75BE4E0-D055-B3CC-7A6F-C6EE83B3DF61}"/>
              </a:ext>
            </a:extLst>
          </p:cNvPr>
          <p:cNvSpPr txBox="1"/>
          <p:nvPr/>
        </p:nvSpPr>
        <p:spPr>
          <a:xfrm>
            <a:off x="971074" y="6009526"/>
            <a:ext cx="10117065" cy="307777"/>
          </a:xfrm>
          <a:prstGeom prst="rect">
            <a:avLst/>
          </a:prstGeom>
          <a:solidFill>
            <a:srgbClr val="F3D4F0"/>
          </a:solidFill>
          <a:ln w="28575">
            <a:solidFill>
              <a:schemeClr val="accent5">
                <a:lumMod val="50000"/>
              </a:schemeClr>
            </a:solidFill>
          </a:ln>
        </p:spPr>
        <p:txBody>
          <a:bodyPr wrap="none" rtlCol="0">
            <a:spAutoFit/>
          </a:bodyPr>
          <a:lstStyle/>
          <a:p>
            <a:r>
              <a:rPr lang="en-US" sz="1400" b="1">
                <a:solidFill>
                  <a:schemeClr val="accent5">
                    <a:lumMod val="50000"/>
                  </a:schemeClr>
                </a:solidFill>
              </a:rPr>
              <a:t>Designated Worksite Link: </a:t>
            </a:r>
            <a:r>
              <a:rPr lang="en-US" sz="1400" b="1">
                <a:solidFill>
                  <a:schemeClr val="accent5">
                    <a:lumMod val="50000"/>
                  </a:schemeClr>
                </a:solidFill>
                <a:hlinkClick r:id="rId10">
                  <a:extLst>
                    <a:ext uri="{A12FA001-AC4F-418D-AE19-62706E023703}">
                      <ahyp:hlinkClr xmlns:ahyp="http://schemas.microsoft.com/office/drawing/2018/hyperlinkcolor" val="tx"/>
                    </a:ext>
                  </a:extLst>
                </a:hlinkClick>
              </a:rPr>
              <a:t>https://medicaid.ms.gov/wp-content/uploads/2025/06/Designated-Worksite-Form-6.5.2025.pdf</a:t>
            </a:r>
            <a:endParaRPr lang="en-US" sz="1400" b="1">
              <a:solidFill>
                <a:schemeClr val="accent5">
                  <a:lumMod val="50000"/>
                </a:schemeClr>
              </a:solidFill>
            </a:endParaRPr>
          </a:p>
        </p:txBody>
      </p:sp>
      <p:pic>
        <p:nvPicPr>
          <p:cNvPr id="4" name="More Info Pic">
            <a:extLst>
              <a:ext uri="{FF2B5EF4-FFF2-40B4-BE49-F238E27FC236}">
                <a16:creationId xmlns:a16="http://schemas.microsoft.com/office/drawing/2014/main" id="{0EB12B8F-2A13-F5D5-44EF-BA5E145929E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16" b="89571" l="8725" r="92282">
                        <a14:foregroundMark x1="28188" y1="17178" x2="63087" y2="30675"/>
                        <a14:foregroundMark x1="63087" y1="30675" x2="65436" y2="84663"/>
                        <a14:foregroundMark x1="65436" y1="84663" x2="68792" y2="84049"/>
                        <a14:foregroundMark x1="58054" y1="40491" x2="28188" y2="33742"/>
                        <a14:foregroundMark x1="28188" y1="33742" x2="79195" y2="20245"/>
                        <a14:foregroundMark x1="79195" y1="20245" x2="78859" y2="34356"/>
                        <a14:foregroundMark x1="92282" y1="37423" x2="92282" y2="37423"/>
                        <a14:foregroundMark x1="72148" y1="32515" x2="72148" y2="32515"/>
                        <a14:foregroundMark x1="17450" y1="28221" x2="17450" y2="28221"/>
                        <a14:foregroundMark x1="8725" y1="32515" x2="8725" y2="32515"/>
                        <a14:foregroundMark x1="60067" y1="74847" x2="60067" y2="74847"/>
                        <a14:foregroundMark x1="60067" y1="73620" x2="58389" y2="78528"/>
                        <a14:foregroundMark x1="61409" y1="80982" x2="61409" y2="84049"/>
                        <a14:foregroundMark x1="60067" y1="72393" x2="60067" y2="72393"/>
                        <a14:foregroundMark x1="53020" y1="61350" x2="53020" y2="61350"/>
                        <a14:foregroundMark x1="55034" y1="55828" x2="55705" y2="68712"/>
                        <a14:foregroundMark x1="53356" y1="58282" x2="53356" y2="58282"/>
                        <a14:foregroundMark x1="19799" y1="34356" x2="19799" y2="34356"/>
                        <a14:foregroundMark x1="22483" y1="32515" x2="22483" y2="32515"/>
                      </a14:backgroundRemoval>
                    </a14:imgEffect>
                  </a14:imgLayer>
                </a14:imgProps>
              </a:ext>
            </a:extLst>
          </a:blip>
          <a:stretch>
            <a:fillRect/>
          </a:stretch>
        </p:blipFill>
        <p:spPr>
          <a:xfrm>
            <a:off x="107847" y="76828"/>
            <a:ext cx="1645964" cy="900309"/>
          </a:xfrm>
          <a:prstGeom prst="rect">
            <a:avLst/>
          </a:prstGeom>
        </p:spPr>
      </p:pic>
      <p:sp>
        <p:nvSpPr>
          <p:cNvPr id="6" name="Rectangle: Rounded Corners 5">
            <a:extLst>
              <a:ext uri="{FF2B5EF4-FFF2-40B4-BE49-F238E27FC236}">
                <a16:creationId xmlns:a16="http://schemas.microsoft.com/office/drawing/2014/main" id="{284C210F-2C6F-AF83-03F1-0FCB5081C45A}"/>
              </a:ext>
            </a:extLst>
          </p:cNvPr>
          <p:cNvSpPr/>
          <p:nvPr/>
        </p:nvSpPr>
        <p:spPr>
          <a:xfrm>
            <a:off x="1941534" y="1265129"/>
            <a:ext cx="8664927" cy="47443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Administrative Code changes now allow for the use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a:t>
            </a:r>
          </a:p>
          <a:p>
            <a:endParaRPr lang="en-US"/>
          </a:p>
          <a:p>
            <a:r>
              <a:rPr lang="en-US"/>
              <a:t>If any changes are to occur, the LTSS Office must be notified within 10 calendar days.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files originating at the designated worksite must be securely transported and stored at the main office to be available for audit.</a:t>
            </a:r>
          </a:p>
        </p:txBody>
      </p:sp>
    </p:spTree>
    <p:extLst>
      <p:ext uri="{BB962C8B-B14F-4D97-AF65-F5344CB8AC3E}">
        <p14:creationId xmlns:p14="http://schemas.microsoft.com/office/powerpoint/2010/main" val="13564679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378B-9C9E-B738-FA88-076443CA84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7E0841-9B30-50D5-8C87-1A99A3C2276E}"/>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9151C"/>
                </a:solidFill>
                <a:latin typeface="+mj-lt"/>
                <a:ea typeface="+mj-ea"/>
                <a:cs typeface="Times New Roman" panose="02020603050405020304" pitchFamily="18" charset="0"/>
              </a:rPr>
              <a:t>Organizational Requirements &amp; Responsibilities</a:t>
            </a:r>
          </a:p>
        </p:txBody>
      </p:sp>
      <p:grpSp>
        <p:nvGrpSpPr>
          <p:cNvPr id="2" name="Group 1">
            <a:extLst>
              <a:ext uri="{FF2B5EF4-FFF2-40B4-BE49-F238E27FC236}">
                <a16:creationId xmlns:a16="http://schemas.microsoft.com/office/drawing/2014/main" id="{743C4B05-AA62-D8CD-7D57-03ADB3EC73E2}"/>
              </a:ext>
            </a:extLst>
          </p:cNvPr>
          <p:cNvGrpSpPr/>
          <p:nvPr/>
        </p:nvGrpSpPr>
        <p:grpSpPr>
          <a:xfrm>
            <a:off x="838200" y="1825625"/>
            <a:ext cx="10515600" cy="4351338"/>
            <a:chOff x="838200" y="1825625"/>
            <a:chExt cx="10515600" cy="4351338"/>
          </a:xfrm>
        </p:grpSpPr>
        <p:sp>
          <p:nvSpPr>
            <p:cNvPr id="3" name="Rectangle 2">
              <a:extLst>
                <a:ext uri="{FF2B5EF4-FFF2-40B4-BE49-F238E27FC236}">
                  <a16:creationId xmlns:a16="http://schemas.microsoft.com/office/drawing/2014/main" id="{8B9427D5-2127-D5E7-CDB9-C0721BC08704}"/>
                </a:ext>
              </a:extLst>
            </p:cNvPr>
            <p:cNvSpPr/>
            <p:nvPr/>
          </p:nvSpPr>
          <p:spPr>
            <a:xfrm>
              <a:off x="838200" y="1825625"/>
              <a:ext cx="10515600" cy="4351338"/>
            </a:xfrm>
            <a:prstGeom prst="rect">
              <a:avLst/>
            </a:prstGeom>
            <a:ln>
              <a:noFill/>
            </a:ln>
          </p:spPr>
          <p:txBody>
            <a:bodyPr/>
            <a:lstStyle/>
            <a:p>
              <a:endParaRPr lang="en-US"/>
            </a:p>
          </p:txBody>
        </p:sp>
        <p:sp>
          <p:nvSpPr>
            <p:cNvPr id="4" name="Rectangle 3">
              <a:extLst>
                <a:ext uri="{FF2B5EF4-FFF2-40B4-BE49-F238E27FC236}">
                  <a16:creationId xmlns:a16="http://schemas.microsoft.com/office/drawing/2014/main" id="{D41ACFFD-799F-235F-B872-71647D5415E4}"/>
                </a:ext>
              </a:extLst>
            </p:cNvPr>
            <p:cNvSpPr/>
            <p:nvPr/>
          </p:nvSpPr>
          <p:spPr>
            <a:xfrm>
              <a:off x="838200" y="224305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7CC50B2C-A65D-7463-3912-A9F6C7D046DC}"/>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000" b="1" kern="1200"/>
                <a:t>Background, Office of the Inspector General (OIG), and Nurse Aide Abuse Registry (NAAR) Checks</a:t>
              </a:r>
            </a:p>
          </p:txBody>
        </p:sp>
        <p:sp>
          <p:nvSpPr>
            <p:cNvPr id="8" name="Rectangle 7">
              <a:extLst>
                <a:ext uri="{FF2B5EF4-FFF2-40B4-BE49-F238E27FC236}">
                  <a16:creationId xmlns:a16="http://schemas.microsoft.com/office/drawing/2014/main" id="{729E4242-53DC-3533-4937-E57266C7893E}"/>
                </a:ext>
              </a:extLst>
            </p:cNvPr>
            <p:cNvSpPr/>
            <p:nvPr/>
          </p:nvSpPr>
          <p:spPr>
            <a:xfrm>
              <a:off x="838200" y="333169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10F53A8E-DCEC-F98B-5F1F-F28478AA2DA8}"/>
                </a:ext>
              </a:extLst>
            </p:cNvPr>
            <p:cNvSpPr/>
            <p:nvPr/>
          </p:nvSpPr>
          <p:spPr>
            <a:xfrm>
              <a:off x="229954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a:t>Business Line of Credit</a:t>
              </a:r>
              <a:endParaRPr lang="en-US" sz="2400" b="1" kern="1200"/>
            </a:p>
          </p:txBody>
        </p:sp>
        <p:sp>
          <p:nvSpPr>
            <p:cNvPr id="10" name="Rectangle 9">
              <a:extLst>
                <a:ext uri="{FF2B5EF4-FFF2-40B4-BE49-F238E27FC236}">
                  <a16:creationId xmlns:a16="http://schemas.microsoft.com/office/drawing/2014/main" id="{6EB57024-AB4B-333B-526E-B8B2BF5DB1F4}"/>
                </a:ext>
              </a:extLst>
            </p:cNvPr>
            <p:cNvSpPr/>
            <p:nvPr/>
          </p:nvSpPr>
          <p:spPr>
            <a:xfrm>
              <a:off x="838200" y="442033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9B9B64F-8EEE-261E-7E59-8FA7377EA9D5}"/>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Organizational Chart</a:t>
              </a:r>
            </a:p>
          </p:txBody>
        </p:sp>
        <p:sp>
          <p:nvSpPr>
            <p:cNvPr id="12" name="Rectangle 11">
              <a:extLst>
                <a:ext uri="{FF2B5EF4-FFF2-40B4-BE49-F238E27FC236}">
                  <a16:creationId xmlns:a16="http://schemas.microsoft.com/office/drawing/2014/main" id="{77C0C7B4-9CF2-013D-4855-F7403369F5EA}"/>
                </a:ext>
              </a:extLst>
            </p:cNvPr>
            <p:cNvSpPr/>
            <p:nvPr/>
          </p:nvSpPr>
          <p:spPr>
            <a:xfrm>
              <a:off x="838200" y="550897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8FC129BC-C56B-4019-66D2-48EFFC49E5A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Staffing</a:t>
              </a:r>
            </a:p>
          </p:txBody>
        </p:sp>
      </p:grpSp>
    </p:spTree>
    <p:extLst>
      <p:ext uri="{BB962C8B-B14F-4D97-AF65-F5344CB8AC3E}">
        <p14:creationId xmlns:p14="http://schemas.microsoft.com/office/powerpoint/2010/main" val="388462336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D1DFF0-1A2A-CD10-2B89-D39DC02E2A75}"/>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24</a:t>
            </a:fld>
            <a:endParaRPr lang="en-US">
              <a:solidFill>
                <a:schemeClr val="tx1">
                  <a:tint val="75000"/>
                </a:schemeClr>
              </a:solidFill>
            </a:endParaRPr>
          </a:p>
        </p:txBody>
      </p:sp>
      <p:sp>
        <p:nvSpPr>
          <p:cNvPr id="4" name="Freeform: Shape 3">
            <a:extLst>
              <a:ext uri="{FF2B5EF4-FFF2-40B4-BE49-F238E27FC236}">
                <a16:creationId xmlns:a16="http://schemas.microsoft.com/office/drawing/2014/main" id="{E241A3AC-ADD3-7576-F812-9743A2475D52}"/>
              </a:ext>
            </a:extLst>
          </p:cNvPr>
          <p:cNvSpPr/>
          <p:nvPr/>
        </p:nvSpPr>
        <p:spPr>
          <a:xfrm>
            <a:off x="236152" y="394283"/>
            <a:ext cx="10528434" cy="564127"/>
          </a:xfrm>
          <a:custGeom>
            <a:avLst/>
            <a:gdLst>
              <a:gd name="connsiteX0" fmla="*/ 0 w 10528434"/>
              <a:gd name="connsiteY0" fmla="*/ 94023 h 564127"/>
              <a:gd name="connsiteX1" fmla="*/ 94023 w 10528434"/>
              <a:gd name="connsiteY1" fmla="*/ 0 h 564127"/>
              <a:gd name="connsiteX2" fmla="*/ 10434411 w 10528434"/>
              <a:gd name="connsiteY2" fmla="*/ 0 h 564127"/>
              <a:gd name="connsiteX3" fmla="*/ 10528434 w 10528434"/>
              <a:gd name="connsiteY3" fmla="*/ 94023 h 564127"/>
              <a:gd name="connsiteX4" fmla="*/ 10528434 w 10528434"/>
              <a:gd name="connsiteY4" fmla="*/ 470104 h 564127"/>
              <a:gd name="connsiteX5" fmla="*/ 10434411 w 10528434"/>
              <a:gd name="connsiteY5" fmla="*/ 564127 h 564127"/>
              <a:gd name="connsiteX6" fmla="*/ 94023 w 10528434"/>
              <a:gd name="connsiteY6" fmla="*/ 564127 h 564127"/>
              <a:gd name="connsiteX7" fmla="*/ 0 w 10528434"/>
              <a:gd name="connsiteY7" fmla="*/ 470104 h 564127"/>
              <a:gd name="connsiteX8" fmla="*/ 0 w 10528434"/>
              <a:gd name="connsiteY8" fmla="*/ 94023 h 56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434" h="564127">
                <a:moveTo>
                  <a:pt x="0" y="94023"/>
                </a:moveTo>
                <a:cubicBezTo>
                  <a:pt x="0" y="42096"/>
                  <a:pt x="42096" y="0"/>
                  <a:pt x="94023" y="0"/>
                </a:cubicBezTo>
                <a:lnTo>
                  <a:pt x="10434411" y="0"/>
                </a:lnTo>
                <a:cubicBezTo>
                  <a:pt x="10486338" y="0"/>
                  <a:pt x="10528434" y="42096"/>
                  <a:pt x="10528434" y="94023"/>
                </a:cubicBezTo>
                <a:lnTo>
                  <a:pt x="10528434" y="470104"/>
                </a:lnTo>
                <a:cubicBezTo>
                  <a:pt x="10528434" y="522031"/>
                  <a:pt x="10486338" y="564127"/>
                  <a:pt x="10434411" y="564127"/>
                </a:cubicBezTo>
                <a:lnTo>
                  <a:pt x="94023" y="564127"/>
                </a:lnTo>
                <a:cubicBezTo>
                  <a:pt x="42096" y="564127"/>
                  <a:pt x="0" y="522031"/>
                  <a:pt x="0" y="470104"/>
                </a:cubicBezTo>
                <a:lnTo>
                  <a:pt x="0" y="9402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458" tIns="149458" rIns="149458" bIns="149458"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800000"/>
                </a:solidFill>
                <a:latin typeface="+mj-lt"/>
                <a:cs typeface="Times New Roman" panose="02020603050405020304" pitchFamily="18" charset="0"/>
              </a:rPr>
              <a:t>National Fingerprint Criminal Background Check</a:t>
            </a:r>
            <a:endParaRPr lang="en-US" sz="3200" kern="1200">
              <a:solidFill>
                <a:srgbClr val="80000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63BC246B-614D-24AA-F7DB-C1C1D0B2C731}"/>
              </a:ext>
            </a:extLst>
          </p:cNvPr>
          <p:cNvSpPr txBox="1"/>
          <p:nvPr/>
        </p:nvSpPr>
        <p:spPr>
          <a:xfrm>
            <a:off x="236152" y="2939798"/>
            <a:ext cx="8374448" cy="3539430"/>
          </a:xfrm>
          <a:prstGeom prst="rect">
            <a:avLst/>
          </a:prstGeom>
          <a:noFill/>
        </p:spPr>
        <p:txBody>
          <a:bodyPr wrap="square">
            <a:spAutoFit/>
          </a:bodyPr>
          <a:lstStyle/>
          <a:p>
            <a:pPr lvl="0"/>
            <a:r>
              <a:rPr lang="en-US" sz="1600">
                <a:solidFill>
                  <a:srgbClr val="79151C"/>
                </a:solidFill>
              </a:rPr>
              <a:t>Not have been nor employ individuals or volunteers participating in face-to-face interactions with beneficiaries who have been convicted of or have pleaded guilty or nolo contendere to:</a:t>
            </a:r>
          </a:p>
          <a:p>
            <a:pPr marL="285750" lvl="0" indent="-285750">
              <a:buFont typeface="Wingdings" panose="05000000000000000000" pitchFamily="2" charset="2"/>
              <a:buChar char="§"/>
            </a:pPr>
            <a:r>
              <a:rPr lang="en-US" sz="1600">
                <a:solidFill>
                  <a:srgbClr val="79151C"/>
                </a:solidFill>
              </a:rPr>
              <a:t>A felony of possession or sale of drugs, </a:t>
            </a:r>
          </a:p>
          <a:p>
            <a:pPr marL="285750" lvl="0" indent="-285750">
              <a:buFont typeface="Wingdings" panose="05000000000000000000" pitchFamily="2" charset="2"/>
              <a:buChar char="§"/>
            </a:pPr>
            <a:r>
              <a:rPr lang="en-US" sz="1600">
                <a:solidFill>
                  <a:srgbClr val="79151C"/>
                </a:solidFill>
              </a:rPr>
              <a:t>Murder, manslaughter, armed robbery, </a:t>
            </a:r>
          </a:p>
          <a:p>
            <a:pPr marL="285750" lvl="0" indent="-285750">
              <a:buFont typeface="Wingdings" panose="05000000000000000000" pitchFamily="2" charset="2"/>
              <a:buChar char="§"/>
            </a:pPr>
            <a:r>
              <a:rPr lang="en-US" sz="1600">
                <a:solidFill>
                  <a:srgbClr val="79151C"/>
                </a:solidFill>
              </a:rPr>
              <a:t>Rape, sexual battery, any sex offense listed in Miss. Code Ann. § 45-33-23(h), </a:t>
            </a:r>
          </a:p>
          <a:p>
            <a:pPr marL="285750" lvl="0" indent="-285750">
              <a:buFont typeface="Wingdings" panose="05000000000000000000" pitchFamily="2" charset="2"/>
              <a:buChar char="§"/>
            </a:pPr>
            <a:r>
              <a:rPr lang="en-US" sz="1600">
                <a:solidFill>
                  <a:srgbClr val="79151C"/>
                </a:solidFill>
              </a:rPr>
              <a:t>Child abuse, </a:t>
            </a:r>
          </a:p>
          <a:p>
            <a:pPr marL="285750" lvl="0" indent="-285750">
              <a:buFont typeface="Wingdings" panose="05000000000000000000" pitchFamily="2" charset="2"/>
              <a:buChar char="§"/>
            </a:pPr>
            <a:r>
              <a:rPr lang="en-US" sz="1600">
                <a:solidFill>
                  <a:srgbClr val="79151C"/>
                </a:solidFill>
              </a:rPr>
              <a:t>Arson, </a:t>
            </a:r>
          </a:p>
          <a:p>
            <a:pPr marL="285750" lvl="0" indent="-285750">
              <a:buFont typeface="Wingdings" panose="05000000000000000000" pitchFamily="2" charset="2"/>
              <a:buChar char="§"/>
            </a:pPr>
            <a:r>
              <a:rPr lang="en-US" sz="1600">
                <a:solidFill>
                  <a:srgbClr val="79151C"/>
                </a:solidFill>
              </a:rPr>
              <a:t>Grand larceny, burglary, </a:t>
            </a:r>
          </a:p>
          <a:p>
            <a:pPr marL="285750" lvl="0" indent="-285750">
              <a:buFont typeface="Wingdings" panose="05000000000000000000" pitchFamily="2" charset="2"/>
              <a:buChar char="§"/>
            </a:pPr>
            <a:r>
              <a:rPr lang="en-US" sz="1600">
                <a:solidFill>
                  <a:srgbClr val="79151C"/>
                </a:solidFill>
              </a:rPr>
              <a:t>Gratification of lust, </a:t>
            </a:r>
          </a:p>
          <a:p>
            <a:pPr marL="285750" lvl="0" indent="-285750">
              <a:buFont typeface="Wingdings" panose="05000000000000000000" pitchFamily="2" charset="2"/>
              <a:buChar char="§"/>
            </a:pPr>
            <a:r>
              <a:rPr lang="en-US" sz="1600">
                <a:solidFill>
                  <a:srgbClr val="79151C"/>
                </a:solidFill>
              </a:rPr>
              <a:t>Aggravated assault, or </a:t>
            </a:r>
          </a:p>
          <a:p>
            <a:pPr marL="285750" lvl="0" indent="-285750">
              <a:buFont typeface="Wingdings" panose="05000000000000000000" pitchFamily="2" charset="2"/>
              <a:buChar char="§"/>
            </a:pPr>
            <a:r>
              <a:rPr lang="en-US" sz="1600">
                <a:solidFill>
                  <a:srgbClr val="79151C"/>
                </a:solidFill>
              </a:rPr>
              <a:t>Felonious abuse and/or battery of a vulnerable adult, </a:t>
            </a:r>
          </a:p>
          <a:p>
            <a:pPr marL="285750" lvl="0" indent="-285750">
              <a:buFont typeface="Wingdings" panose="05000000000000000000" pitchFamily="2" charset="2"/>
              <a:buChar char="§"/>
            </a:pPr>
            <a:endParaRPr lang="en-US" sz="1600">
              <a:solidFill>
                <a:srgbClr val="79151C"/>
              </a:solidFill>
            </a:endParaRPr>
          </a:p>
          <a:p>
            <a:pPr lvl="0"/>
            <a:r>
              <a:rPr lang="en-US" sz="1600">
                <a:solidFill>
                  <a:srgbClr val="79151C"/>
                </a:solidFill>
              </a:rPr>
              <a:t>Regardless of whether any such conviction or plea was reversed on appeal or a pardon was granted for the conviction or plea.</a:t>
            </a:r>
          </a:p>
        </p:txBody>
      </p:sp>
      <p:grpSp>
        <p:nvGrpSpPr>
          <p:cNvPr id="10" name="Group 9">
            <a:extLst>
              <a:ext uri="{FF2B5EF4-FFF2-40B4-BE49-F238E27FC236}">
                <a16:creationId xmlns:a16="http://schemas.microsoft.com/office/drawing/2014/main" id="{6210A6D0-CE18-710B-1480-AFF9D8BD0635}"/>
              </a:ext>
            </a:extLst>
          </p:cNvPr>
          <p:cNvGrpSpPr/>
          <p:nvPr/>
        </p:nvGrpSpPr>
        <p:grpSpPr>
          <a:xfrm>
            <a:off x="304799" y="2401159"/>
            <a:ext cx="3938020" cy="515130"/>
            <a:chOff x="0" y="5063"/>
            <a:chExt cx="10394348" cy="935085"/>
          </a:xfrm>
          <a:solidFill>
            <a:srgbClr val="800000"/>
          </a:solidFill>
        </p:grpSpPr>
        <p:sp>
          <p:nvSpPr>
            <p:cNvPr id="13" name="Rectangle: Rounded Corners 12">
              <a:extLst>
                <a:ext uri="{FF2B5EF4-FFF2-40B4-BE49-F238E27FC236}">
                  <a16:creationId xmlns:a16="http://schemas.microsoft.com/office/drawing/2014/main" id="{97F5E609-B278-D3AA-DA60-CF33F9EC86F9}"/>
                </a:ext>
              </a:extLst>
            </p:cNvPr>
            <p:cNvSpPr/>
            <p:nvPr/>
          </p:nvSpPr>
          <p:spPr>
            <a:xfrm>
              <a:off x="0" y="5063"/>
              <a:ext cx="10394348" cy="9350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1AE71F01-8F27-D00B-1508-31552800D13F}"/>
                </a:ext>
              </a:extLst>
            </p:cNvPr>
            <p:cNvSpPr txBox="1"/>
            <p:nvPr/>
          </p:nvSpPr>
          <p:spPr>
            <a:xfrm>
              <a:off x="45647" y="50710"/>
              <a:ext cx="10303054" cy="8437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buFont typeface="Wingdings" panose="05000000000000000000" pitchFamily="2" charset="2"/>
                <a:buNone/>
              </a:pPr>
              <a:r>
                <a:rPr lang="en-US" sz="2800" b="1">
                  <a:latin typeface="+mj-lt"/>
                  <a:cs typeface="Times New Roman" panose="02020603050405020304" pitchFamily="18" charset="0"/>
                </a:rPr>
                <a:t>Disqualifying Events: </a:t>
              </a:r>
            </a:p>
          </p:txBody>
        </p:sp>
      </p:grpSp>
      <p:sp>
        <p:nvSpPr>
          <p:cNvPr id="7" name="TextBox 6">
            <a:extLst>
              <a:ext uri="{FF2B5EF4-FFF2-40B4-BE49-F238E27FC236}">
                <a16:creationId xmlns:a16="http://schemas.microsoft.com/office/drawing/2014/main" id="{E9EB1D72-8A99-A868-40BC-69717C89820F}"/>
              </a:ext>
            </a:extLst>
          </p:cNvPr>
          <p:cNvSpPr txBox="1"/>
          <p:nvPr/>
        </p:nvSpPr>
        <p:spPr>
          <a:xfrm>
            <a:off x="304799" y="1088027"/>
            <a:ext cx="11291320" cy="1477328"/>
          </a:xfrm>
          <a:prstGeom prst="rect">
            <a:avLst/>
          </a:prstGeom>
          <a:noFill/>
        </p:spPr>
        <p:txBody>
          <a:bodyPr wrap="square" rtlCol="0">
            <a:spAutoFit/>
          </a:bodyPr>
          <a:lstStyle/>
          <a:p>
            <a:r>
              <a:rPr lang="en-US" sz="1800" i="0" kern="1200">
                <a:solidFill>
                  <a:srgbClr val="79151C"/>
                </a:solidFill>
              </a:rPr>
              <a:t>1915(c) HCBS waiver providers are required to conduct a national criminal background check with</a:t>
            </a:r>
            <a:r>
              <a:rPr lang="en-US" sz="1600">
                <a:solidFill>
                  <a:srgbClr val="79151C"/>
                </a:solidFill>
              </a:rPr>
              <a:t> </a:t>
            </a:r>
            <a:r>
              <a:rPr lang="en-US" sz="1800" i="0" kern="1200">
                <a:solidFill>
                  <a:srgbClr val="79151C"/>
                </a:solidFill>
              </a:rPr>
              <a:t>fingerprints on all employees and volunteers </a:t>
            </a:r>
            <a:r>
              <a:rPr lang="en-US" sz="1800" kern="1200">
                <a:solidFill>
                  <a:srgbClr val="79151C"/>
                </a:solidFill>
              </a:rPr>
              <a:t>participating in face-to-face interactions with beneficiaries </a:t>
            </a:r>
            <a:r>
              <a:rPr lang="en-US" sz="1800" i="0" kern="1200">
                <a:solidFill>
                  <a:srgbClr val="79151C"/>
                </a:solidFill>
              </a:rPr>
              <a:t>prior to employment and every two (2) years thereafter. The </a:t>
            </a:r>
            <a:r>
              <a:rPr lang="en-US" sz="1800" kern="1200">
                <a:solidFill>
                  <a:srgbClr val="79151C"/>
                </a:solidFill>
              </a:rPr>
              <a:t>provider must maintain these records in the employee’s and volunteer’s personnel file. </a:t>
            </a:r>
          </a:p>
          <a:p>
            <a:endParaRPr lang="en-US"/>
          </a:p>
        </p:txBody>
      </p:sp>
      <p:sp>
        <p:nvSpPr>
          <p:cNvPr id="11" name="TextBox 10">
            <a:extLst>
              <a:ext uri="{FF2B5EF4-FFF2-40B4-BE49-F238E27FC236}">
                <a16:creationId xmlns:a16="http://schemas.microsoft.com/office/drawing/2014/main" id="{E7289357-4A70-BC91-BD82-A4BA3AD948AB}"/>
              </a:ext>
            </a:extLst>
          </p:cNvPr>
          <p:cNvSpPr txBox="1"/>
          <p:nvPr/>
        </p:nvSpPr>
        <p:spPr>
          <a:xfrm>
            <a:off x="8913018" y="5147347"/>
            <a:ext cx="2743200" cy="738664"/>
          </a:xfrm>
          <a:prstGeom prst="rect">
            <a:avLst/>
          </a:prstGeom>
          <a:solidFill>
            <a:srgbClr val="FEF8F4"/>
          </a:solidFill>
          <a:ln w="28575">
            <a:solidFill>
              <a:srgbClr val="800000"/>
            </a:solidFill>
          </a:ln>
        </p:spPr>
        <p:txBody>
          <a:bodyPr wrap="square" rtlCol="0">
            <a:spAutoFit/>
          </a:bodyPr>
          <a:lstStyle/>
          <a:p>
            <a:r>
              <a:rPr lang="en-US" sz="1400" b="1">
                <a:solidFill>
                  <a:srgbClr val="800000"/>
                </a:solidFill>
              </a:rPr>
              <a:t>Link:  </a:t>
            </a:r>
            <a:r>
              <a:rPr lang="en-US" sz="1400" b="1">
                <a:solidFill>
                  <a:srgbClr val="800000"/>
                </a:solidFill>
                <a:hlinkClick r:id="rId3">
                  <a:extLst>
                    <a:ext uri="{A12FA001-AC4F-418D-AE19-62706E023703}">
                      <ahyp:hlinkClr xmlns:ahyp="http://schemas.microsoft.com/office/drawing/2018/hyperlinkcolor" val="tx"/>
                    </a:ext>
                  </a:extLst>
                </a:hlinkClick>
              </a:rPr>
              <a:t>https://msdh.ms.gov/page/30,0,206.html</a:t>
            </a:r>
            <a:endParaRPr lang="en-US" sz="1400" b="1">
              <a:solidFill>
                <a:srgbClr val="800000"/>
              </a:solidFill>
            </a:endParaRPr>
          </a:p>
        </p:txBody>
      </p:sp>
      <p:pic>
        <p:nvPicPr>
          <p:cNvPr id="12" name="Picture 11">
            <a:extLst>
              <a:ext uri="{FF2B5EF4-FFF2-40B4-BE49-F238E27FC236}">
                <a16:creationId xmlns:a16="http://schemas.microsoft.com/office/drawing/2014/main" id="{429A56D8-F6A7-4DAA-2EE4-2F62B3705343}"/>
              </a:ext>
            </a:extLst>
          </p:cNvPr>
          <p:cNvPicPr>
            <a:picLocks noChangeAspect="1"/>
          </p:cNvPicPr>
          <p:nvPr/>
        </p:nvPicPr>
        <p:blipFill>
          <a:blip r:embed="rId4"/>
          <a:stretch>
            <a:fillRect/>
          </a:stretch>
        </p:blipFill>
        <p:spPr>
          <a:xfrm>
            <a:off x="8913018" y="2939798"/>
            <a:ext cx="2743200" cy="2207549"/>
          </a:xfrm>
          <a:prstGeom prst="rect">
            <a:avLst/>
          </a:prstGeom>
        </p:spPr>
      </p:pic>
      <p:pic>
        <p:nvPicPr>
          <p:cNvPr id="2" name="More Info Pic">
            <a:extLst>
              <a:ext uri="{FF2B5EF4-FFF2-40B4-BE49-F238E27FC236}">
                <a16:creationId xmlns:a16="http://schemas.microsoft.com/office/drawing/2014/main" id="{83FA6FE5-88D4-2255-DA7E-871A48E27D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8054" r="92617">
                        <a14:foregroundMark x1="73826" y1="57669" x2="33221" y2="47239"/>
                        <a14:foregroundMark x1="33221" y1="47239" x2="74832" y2="32515"/>
                        <a14:foregroundMark x1="74832" y1="32515" x2="46309" y2="33742"/>
                        <a14:foregroundMark x1="56711" y1="24540" x2="15101" y2="25767"/>
                        <a14:foregroundMark x1="15101" y1="25767" x2="64765" y2="56442"/>
                        <a14:foregroundMark x1="64765" y1="56442" x2="24497" y2="45399"/>
                        <a14:foregroundMark x1="24497" y1="45399" x2="8054" y2="31288"/>
                        <a14:foregroundMark x1="80872" y1="34969" x2="80872" y2="34969"/>
                        <a14:foregroundMark x1="84228" y1="33742" x2="84228" y2="33742"/>
                        <a14:foregroundMark x1="92617" y1="28221" x2="92617" y2="28221"/>
                        <a14:foregroundMark x1="62752" y1="71779" x2="67114" y2="68712"/>
                        <a14:foregroundMark x1="65772" y1="67485" x2="65772" y2="71779"/>
                        <a14:foregroundMark x1="63423" y1="75460" x2="54027" y2="56442"/>
                        <a14:foregroundMark x1="62081" y1="80368" x2="62081" y2="80368"/>
                        <a14:foregroundMark x1="62752" y1="81595" x2="59396" y2="79141"/>
                      </a14:backgroundRemoval>
                    </a14:imgEffect>
                  </a14:imgLayer>
                </a14:imgProps>
              </a:ext>
            </a:extLst>
          </a:blip>
          <a:stretch>
            <a:fillRect/>
          </a:stretch>
        </p:blipFill>
        <p:spPr>
          <a:xfrm>
            <a:off x="10536425" y="124481"/>
            <a:ext cx="1419423" cy="776396"/>
          </a:xfrm>
          <a:prstGeom prst="rect">
            <a:avLst/>
          </a:prstGeom>
        </p:spPr>
      </p:pic>
      <p:sp>
        <p:nvSpPr>
          <p:cNvPr id="6" name="More Info Text">
            <a:extLst>
              <a:ext uri="{FF2B5EF4-FFF2-40B4-BE49-F238E27FC236}">
                <a16:creationId xmlns:a16="http://schemas.microsoft.com/office/drawing/2014/main" id="{75456763-CC29-16EB-DB6A-6809D14654F2}"/>
              </a:ext>
            </a:extLst>
          </p:cNvPr>
          <p:cNvSpPr/>
          <p:nvPr/>
        </p:nvSpPr>
        <p:spPr>
          <a:xfrm>
            <a:off x="2505413" y="1774478"/>
            <a:ext cx="6105187" cy="42007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Full rap sheet must be included with results letter from MSDH and placed in employee’s and volunteer's personnel file for auditing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are not authorized to offer a waiver of any kind to allow disqualified applicants to work in the waiver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non-criminal justice form and the applicant authorization form are now auto generated thru SAFER.</a:t>
            </a:r>
          </a:p>
        </p:txBody>
      </p:sp>
    </p:spTree>
    <p:extLst>
      <p:ext uri="{BB962C8B-B14F-4D97-AF65-F5344CB8AC3E}">
        <p14:creationId xmlns:p14="http://schemas.microsoft.com/office/powerpoint/2010/main" val="150182270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7F308-145C-EB71-12D5-5489F3B5C0A9}"/>
              </a:ext>
            </a:extLst>
          </p:cNvPr>
          <p:cNvSpPr txBox="1"/>
          <p:nvPr/>
        </p:nvSpPr>
        <p:spPr>
          <a:xfrm>
            <a:off x="331271" y="112192"/>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a:solidFill>
                  <a:srgbClr val="79151C"/>
                </a:solidFill>
                <a:latin typeface="+mj-lt"/>
                <a:ea typeface="+mj-ea"/>
                <a:cs typeface="Times New Roman" panose="02020603050405020304" pitchFamily="18" charset="0"/>
              </a:rPr>
              <a:t>OIG &amp; Nurse Aide Abuse Registry Checks</a:t>
            </a:r>
          </a:p>
        </p:txBody>
      </p:sp>
      <p:sp>
        <p:nvSpPr>
          <p:cNvPr id="3" name="Slide Number Placeholder 2">
            <a:extLst>
              <a:ext uri="{FF2B5EF4-FFF2-40B4-BE49-F238E27FC236}">
                <a16:creationId xmlns:a16="http://schemas.microsoft.com/office/drawing/2014/main" id="{96A29BF6-6541-263E-2ADA-8A5CD60C7398}"/>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25</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2502F87D-9645-9369-1585-2521C2DF6816}"/>
              </a:ext>
            </a:extLst>
          </p:cNvPr>
          <p:cNvSpPr txBox="1"/>
          <p:nvPr/>
        </p:nvSpPr>
        <p:spPr>
          <a:xfrm>
            <a:off x="919214" y="6211094"/>
            <a:ext cx="4447842"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rPr>
              <a:t>OIG Link: </a:t>
            </a:r>
            <a:r>
              <a:rPr lang="en-US" sz="1800" b="1" u="sng">
                <a:solidFill>
                  <a:srgbClr val="800000"/>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https://exclusions.oig.hhs.gov/</a:t>
            </a:r>
            <a:endPar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87F2C214-62A0-3DE7-035E-F664A2F2430C}"/>
              </a:ext>
            </a:extLst>
          </p:cNvPr>
          <p:cNvSpPr txBox="1"/>
          <p:nvPr/>
        </p:nvSpPr>
        <p:spPr>
          <a:xfrm>
            <a:off x="5789336" y="6211094"/>
            <a:ext cx="5073730"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mj-lt"/>
                <a:ea typeface="Aptos" panose="020B0004020202020204" pitchFamily="34" charset="0"/>
                <a:cs typeface="Aptos" panose="020B0004020202020204" pitchFamily="34" charset="0"/>
              </a:rPr>
              <a:t>NAAR Link:  </a:t>
            </a:r>
            <a:r>
              <a:rPr lang="en-US" sz="1800" b="1">
                <a:solidFill>
                  <a:srgbClr val="800000"/>
                </a:solidFill>
                <a:effectLst/>
                <a:latin typeface="+mj-lt"/>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https://ms.tmutest.com/search</a:t>
            </a:r>
            <a:endParaRPr lang="en-US" sz="1800">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13" name="TextBox 4">
            <a:extLst>
              <a:ext uri="{FF2B5EF4-FFF2-40B4-BE49-F238E27FC236}">
                <a16:creationId xmlns:a16="http://schemas.microsoft.com/office/drawing/2014/main" id="{19DE6EB9-7131-2ECA-1492-98C50A214F20}"/>
              </a:ext>
            </a:extLst>
          </p:cNvPr>
          <p:cNvGraphicFramePr/>
          <p:nvPr>
            <p:extLst>
              <p:ext uri="{D42A27DB-BD31-4B8C-83A1-F6EECF244321}">
                <p14:modId xmlns:p14="http://schemas.microsoft.com/office/powerpoint/2010/main" val="741234103"/>
              </p:ext>
            </p:extLst>
          </p:nvPr>
        </p:nvGraphicFramePr>
        <p:xfrm>
          <a:off x="278613" y="1424539"/>
          <a:ext cx="11290953" cy="4620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5797822"/>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298D8-A3A7-5594-8A8C-0DA6D1F4D9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26</a:t>
            </a:fld>
            <a:endParaRPr lang="en-US">
              <a:solidFill>
                <a:prstClr val="black">
                  <a:tint val="75000"/>
                </a:prstClr>
              </a:solidFill>
              <a:latin typeface="Calibri" panose="020F0502020204030204"/>
            </a:endParaRPr>
          </a:p>
        </p:txBody>
      </p:sp>
      <p:sp>
        <p:nvSpPr>
          <p:cNvPr id="8" name="Rectangle 7" descr="Bank">
            <a:extLst>
              <a:ext uri="{FF2B5EF4-FFF2-40B4-BE49-F238E27FC236}">
                <a16:creationId xmlns:a16="http://schemas.microsoft.com/office/drawing/2014/main" id="{82D06BD0-80E9-B868-1636-4FD5D5AC11D5}"/>
              </a:ext>
            </a:extLst>
          </p:cNvPr>
          <p:cNvSpPr/>
          <p:nvPr/>
        </p:nvSpPr>
        <p:spPr>
          <a:xfrm>
            <a:off x="2697472" y="1771943"/>
            <a:ext cx="1309173" cy="1126712"/>
          </a:xfrm>
          <a:prstGeom prst="rect">
            <a:avLst/>
          </a:prstGeom>
          <a:blipFill>
            <a:blip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E9AD807-E503-757C-4448-4F8BBB4832DF}"/>
              </a:ext>
            </a:extLst>
          </p:cNvPr>
          <p:cNvSpPr/>
          <p:nvPr/>
        </p:nvSpPr>
        <p:spPr>
          <a:xfrm>
            <a:off x="934443" y="3293098"/>
            <a:ext cx="4793117" cy="2896687"/>
          </a:xfrm>
          <a:custGeom>
            <a:avLst/>
            <a:gdLst>
              <a:gd name="connsiteX0" fmla="*/ 0 w 4851056"/>
              <a:gd name="connsiteY0" fmla="*/ 0 h 744833"/>
              <a:gd name="connsiteX1" fmla="*/ 4851056 w 4851056"/>
              <a:gd name="connsiteY1" fmla="*/ 0 h 744833"/>
              <a:gd name="connsiteX2" fmla="*/ 4851056 w 4851056"/>
              <a:gd name="connsiteY2" fmla="*/ 744833 h 744833"/>
              <a:gd name="connsiteX3" fmla="*/ 0 w 4851056"/>
              <a:gd name="connsiteY3" fmla="*/ 744833 h 744833"/>
              <a:gd name="connsiteX4" fmla="*/ 0 w 4851056"/>
              <a:gd name="connsiteY4" fmla="*/ 0 h 7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056" h="744833">
                <a:moveTo>
                  <a:pt x="0" y="0"/>
                </a:moveTo>
                <a:lnTo>
                  <a:pt x="4851056" y="0"/>
                </a:lnTo>
                <a:lnTo>
                  <a:pt x="4851056" y="744833"/>
                </a:lnTo>
                <a:lnTo>
                  <a:pt x="0" y="74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latin typeface="+mj-lt"/>
              </a:rPr>
              <a:t>Establish and </a:t>
            </a:r>
            <a:r>
              <a:rPr lang="en-US" sz="2400" b="1" i="1" u="sng" kern="1200">
                <a:solidFill>
                  <a:srgbClr val="79151C"/>
                </a:solidFill>
                <a:latin typeface="+mj-lt"/>
              </a:rPr>
              <a:t>maintain</a:t>
            </a:r>
            <a:r>
              <a:rPr lang="en-US" sz="2400" kern="1200">
                <a:solidFill>
                  <a:srgbClr val="79151C"/>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p:txBody>
      </p:sp>
      <p:sp>
        <p:nvSpPr>
          <p:cNvPr id="11" name="Rectangle 10" descr="Bank Check">
            <a:extLst>
              <a:ext uri="{FF2B5EF4-FFF2-40B4-BE49-F238E27FC236}">
                <a16:creationId xmlns:a16="http://schemas.microsoft.com/office/drawing/2014/main" id="{3AB34589-D884-926B-FFBA-543D1CA5D061}"/>
              </a:ext>
            </a:extLst>
          </p:cNvPr>
          <p:cNvSpPr/>
          <p:nvPr/>
        </p:nvSpPr>
        <p:spPr>
          <a:xfrm>
            <a:off x="8089446" y="1556841"/>
            <a:ext cx="1706638" cy="1736257"/>
          </a:xfrm>
          <a:prstGeom prst="rect">
            <a:avLst/>
          </a:prstGeom>
          <a:blipFill>
            <a:blip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3C388518-2D85-3468-F336-2D81BB663957}"/>
              </a:ext>
            </a:extLst>
          </p:cNvPr>
          <p:cNvSpPr/>
          <p:nvPr/>
        </p:nvSpPr>
        <p:spPr>
          <a:xfrm>
            <a:off x="6747473" y="3293098"/>
            <a:ext cx="4510084" cy="2331082"/>
          </a:xfrm>
          <a:custGeom>
            <a:avLst/>
            <a:gdLst>
              <a:gd name="connsiteX0" fmla="*/ 0 w 4564602"/>
              <a:gd name="connsiteY0" fmla="*/ 0 h 1707540"/>
              <a:gd name="connsiteX1" fmla="*/ 4564602 w 4564602"/>
              <a:gd name="connsiteY1" fmla="*/ 0 h 1707540"/>
              <a:gd name="connsiteX2" fmla="*/ 4564602 w 4564602"/>
              <a:gd name="connsiteY2" fmla="*/ 1707540 h 1707540"/>
              <a:gd name="connsiteX3" fmla="*/ 0 w 4564602"/>
              <a:gd name="connsiteY3" fmla="*/ 1707540 h 1707540"/>
              <a:gd name="connsiteX4" fmla="*/ 0 w 4564602"/>
              <a:gd name="connsiteY4" fmla="*/ 0 h 170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602" h="1707540">
                <a:moveTo>
                  <a:pt x="0" y="0"/>
                </a:moveTo>
                <a:lnTo>
                  <a:pt x="4564602" y="0"/>
                </a:lnTo>
                <a:lnTo>
                  <a:pt x="4564602" y="1707540"/>
                </a:lnTo>
                <a:lnTo>
                  <a:pt x="0" y="1707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rPr>
              <a:t>The approval amount for the business line of credit must be enough to cover operational costs/expenditures for at least three (3) months at all branch locations.</a:t>
            </a:r>
          </a:p>
        </p:txBody>
      </p:sp>
      <p:pic>
        <p:nvPicPr>
          <p:cNvPr id="6" name="Picture 5" descr="A picture containing icon&#10;&#10;AI-generated content may be incorrect.">
            <a:extLst>
              <a:ext uri="{FF2B5EF4-FFF2-40B4-BE49-F238E27FC236}">
                <a16:creationId xmlns:a16="http://schemas.microsoft.com/office/drawing/2014/main" id="{88E5BEE8-54CE-86B6-B155-9A4C76EB971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34675" y="0"/>
            <a:ext cx="1454275" cy="1454275"/>
          </a:xfrm>
          <a:prstGeom prst="rect">
            <a:avLst/>
          </a:prstGeom>
        </p:spPr>
      </p:pic>
      <p:sp>
        <p:nvSpPr>
          <p:cNvPr id="3" name="TextBox 2">
            <a:extLst>
              <a:ext uri="{FF2B5EF4-FFF2-40B4-BE49-F238E27FC236}">
                <a16:creationId xmlns:a16="http://schemas.microsoft.com/office/drawing/2014/main" id="{F279C9A0-811B-EF69-0DDB-3BBF2B595470}"/>
              </a:ext>
            </a:extLst>
          </p:cNvPr>
          <p:cNvSpPr txBox="1"/>
          <p:nvPr/>
        </p:nvSpPr>
        <p:spPr>
          <a:xfrm>
            <a:off x="3260736" y="439950"/>
            <a:ext cx="5670527" cy="769441"/>
          </a:xfrm>
          <a:prstGeom prst="rect">
            <a:avLst/>
          </a:prstGeom>
          <a:noFill/>
        </p:spPr>
        <p:txBody>
          <a:bodyPr wrap="none" rtlCol="0">
            <a:spAutoFit/>
            <a:scene3d>
              <a:camera prst="orthographicFront"/>
              <a:lightRig rig="threePt" dir="t"/>
            </a:scene3d>
            <a:sp3d extrusionH="57150">
              <a:bevelT w="38100" h="38100"/>
            </a:sp3d>
          </a:bodyPr>
          <a:lstStyle/>
          <a:p>
            <a:r>
              <a:rPr lang="en-US" sz="4400" b="1">
                <a:solidFill>
                  <a:srgbClr val="79151C"/>
                </a:solidFill>
                <a:latin typeface="+mj-lt"/>
              </a:rPr>
              <a:t>Business Line of Credit</a:t>
            </a:r>
          </a:p>
        </p:txBody>
      </p:sp>
      <p:pic>
        <p:nvPicPr>
          <p:cNvPr id="4" name="More Info Pic">
            <a:extLst>
              <a:ext uri="{FF2B5EF4-FFF2-40B4-BE49-F238E27FC236}">
                <a16:creationId xmlns:a16="http://schemas.microsoft.com/office/drawing/2014/main" id="{68B63B95-28C2-B7C8-B20D-E219BA1A682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16" b="89571" l="8054" r="90268">
                        <a14:foregroundMark x1="52349" y1="23926" x2="17785" y2="38650"/>
                        <a14:foregroundMark x1="17785" y1="38650" x2="69128" y2="42331"/>
                        <a14:foregroundMark x1="69128" y1="42331" x2="90604" y2="25153"/>
                        <a14:foregroundMark x1="8054" y1="38037" x2="8054" y2="38037"/>
                        <a14:foregroundMark x1="66107" y1="33742" x2="66107" y2="33742"/>
                        <a14:foregroundMark x1="71141" y1="32515" x2="71141" y2="32515"/>
                        <a14:foregroundMark x1="56711" y1="34356" x2="56711" y2="34356"/>
                        <a14:foregroundMark x1="57383" y1="72393" x2="69463" y2="85276"/>
                        <a14:foregroundMark x1="67785" y1="81595" x2="54362" y2="54601"/>
                        <a14:foregroundMark x1="64765" y1="66871" x2="70470" y2="84049"/>
                        <a14:foregroundMark x1="58054" y1="66871" x2="58054" y2="66871"/>
                        <a14:foregroundMark x1="55705" y1="61963" x2="55705" y2="61963"/>
                        <a14:foregroundMark x1="54362" y1="61963" x2="54362" y2="61963"/>
                      </a14:backgroundRemoval>
                    </a14:imgEffect>
                  </a14:imgLayer>
                </a14:imgProps>
              </a:ext>
            </a:extLst>
          </a:blip>
          <a:stretch>
            <a:fillRect/>
          </a:stretch>
        </p:blipFill>
        <p:spPr>
          <a:xfrm>
            <a:off x="130787" y="111473"/>
            <a:ext cx="1607311" cy="879167"/>
          </a:xfrm>
          <a:prstGeom prst="rect">
            <a:avLst/>
          </a:prstGeom>
        </p:spPr>
      </p:pic>
      <p:sp>
        <p:nvSpPr>
          <p:cNvPr id="5" name="More Info Text">
            <a:extLst>
              <a:ext uri="{FF2B5EF4-FFF2-40B4-BE49-F238E27FC236}">
                <a16:creationId xmlns:a16="http://schemas.microsoft.com/office/drawing/2014/main" id="{E0C0C348-574B-78AC-9806-EF5DCD9B6824}"/>
              </a:ext>
            </a:extLst>
          </p:cNvPr>
          <p:cNvSpPr/>
          <p:nvPr/>
        </p:nvSpPr>
        <p:spPr>
          <a:xfrm>
            <a:off x="2697472" y="2916324"/>
            <a:ext cx="7339913" cy="370083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Prior to the implementation of MESA, newly enrolling providers were required to establish a business line of credit.</a:t>
            </a:r>
          </a:p>
          <a:p>
            <a:r>
              <a:rPr lang="en-US"/>
              <a:t>With updates to the Administrative Code, all E&amp;D providers are required to establish and now maintain a business line of credit for operations as proof of financial solvency.</a:t>
            </a:r>
          </a:p>
          <a:p>
            <a:r>
              <a:rPr lang="en-US"/>
              <a:t>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p:txBody>
      </p:sp>
    </p:spTree>
    <p:extLst>
      <p:ext uri="{BB962C8B-B14F-4D97-AF65-F5344CB8AC3E}">
        <p14:creationId xmlns:p14="http://schemas.microsoft.com/office/powerpoint/2010/main" val="13514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7A0F77-DB75-BF6F-EA54-A4F836F8106B}"/>
              </a:ext>
            </a:extLst>
          </p:cNvPr>
          <p:cNvGrpSpPr/>
          <p:nvPr/>
        </p:nvGrpSpPr>
        <p:grpSpPr>
          <a:xfrm>
            <a:off x="556516" y="1178314"/>
            <a:ext cx="11208079" cy="4817410"/>
            <a:chOff x="665133" y="1025560"/>
            <a:chExt cx="11208079" cy="4817410"/>
          </a:xfrm>
        </p:grpSpPr>
        <p:sp>
          <p:nvSpPr>
            <p:cNvPr id="7" name="Freeform: Shape 6">
              <a:extLst>
                <a:ext uri="{FF2B5EF4-FFF2-40B4-BE49-F238E27FC236}">
                  <a16:creationId xmlns:a16="http://schemas.microsoft.com/office/drawing/2014/main" id="{505D2238-ACC1-6C46-CEBE-E3064FE9109E}"/>
                </a:ext>
              </a:extLst>
            </p:cNvPr>
            <p:cNvSpPr/>
            <p:nvPr/>
          </p:nvSpPr>
          <p:spPr>
            <a:xfrm>
              <a:off x="6088130" y="2965901"/>
              <a:ext cx="4258035" cy="484773"/>
            </a:xfrm>
            <a:custGeom>
              <a:avLst/>
              <a:gdLst/>
              <a:ahLst/>
              <a:cxnLst/>
              <a:rect l="0" t="0" r="0" b="0"/>
              <a:pathLst>
                <a:path>
                  <a:moveTo>
                    <a:pt x="0" y="0"/>
                  </a:moveTo>
                  <a:lnTo>
                    <a:pt x="0" y="242386"/>
                  </a:lnTo>
                  <a:lnTo>
                    <a:pt x="4258035" y="242386"/>
                  </a:lnTo>
                  <a:lnTo>
                    <a:pt x="4258035" y="484773"/>
                  </a:lnTo>
                </a:path>
              </a:pathLst>
            </a:custGeom>
            <a:no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5BD8C1B1-E07B-247A-95B4-F3EC8A650232}"/>
                </a:ext>
              </a:extLst>
            </p:cNvPr>
            <p:cNvSpPr/>
            <p:nvPr/>
          </p:nvSpPr>
          <p:spPr>
            <a:xfrm>
              <a:off x="1830094" y="2965901"/>
              <a:ext cx="4258035" cy="484773"/>
            </a:xfrm>
            <a:custGeom>
              <a:avLst/>
              <a:gdLst/>
              <a:ahLst/>
              <a:cxnLst/>
              <a:rect l="0" t="0" r="0" b="0"/>
              <a:pathLst>
                <a:path>
                  <a:moveTo>
                    <a:pt x="4258035" y="0"/>
                  </a:moveTo>
                  <a:lnTo>
                    <a:pt x="4258035" y="242386"/>
                  </a:lnTo>
                  <a:lnTo>
                    <a:pt x="0" y="242386"/>
                  </a:lnTo>
                  <a:lnTo>
                    <a:pt x="0" y="484773"/>
                  </a:lnTo>
                </a:path>
              </a:pathLst>
            </a:custGeom>
            <a:no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65606C94-3504-B121-C5CE-1B651EB55E10}"/>
                </a:ext>
              </a:extLst>
            </p:cNvPr>
            <p:cNvSpPr/>
            <p:nvPr/>
          </p:nvSpPr>
          <p:spPr>
            <a:xfrm>
              <a:off x="6042410" y="1720864"/>
              <a:ext cx="91440" cy="484773"/>
            </a:xfrm>
            <a:custGeom>
              <a:avLst/>
              <a:gdLst/>
              <a:ahLst/>
              <a:cxnLst/>
              <a:rect l="0" t="0" r="0" b="0"/>
              <a:pathLst>
                <a:path>
                  <a:moveTo>
                    <a:pt x="45720" y="0"/>
                  </a:moveTo>
                  <a:lnTo>
                    <a:pt x="45720" y="484773"/>
                  </a:lnTo>
                </a:path>
              </a:pathLst>
            </a:custGeom>
            <a:noFill/>
            <a:scene3d>
              <a:camera prst="orthographicFront">
                <a:rot lat="0" lon="0" rev="0"/>
              </a:camera>
              <a:lightRig rig="contrasting" dir="t">
                <a:rot lat="0" lon="0" rev="1200000"/>
              </a:lightRig>
            </a:scene3d>
            <a:sp3d z="-110000"/>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91EAC57-7A40-3D28-4982-8CB2B641C110}"/>
                </a:ext>
              </a:extLst>
            </p:cNvPr>
            <p:cNvSpPr/>
            <p:nvPr/>
          </p:nvSpPr>
          <p:spPr>
            <a:xfrm>
              <a:off x="3197380" y="1025560"/>
              <a:ext cx="5781499" cy="695303"/>
            </a:xfrm>
            <a:custGeom>
              <a:avLst/>
              <a:gdLst>
                <a:gd name="connsiteX0" fmla="*/ 0 w 5781499"/>
                <a:gd name="connsiteY0" fmla="*/ 0 h 695303"/>
                <a:gd name="connsiteX1" fmla="*/ 5781499 w 5781499"/>
                <a:gd name="connsiteY1" fmla="*/ 0 h 695303"/>
                <a:gd name="connsiteX2" fmla="*/ 5781499 w 5781499"/>
                <a:gd name="connsiteY2" fmla="*/ 695303 h 695303"/>
                <a:gd name="connsiteX3" fmla="*/ 0 w 5781499"/>
                <a:gd name="connsiteY3" fmla="*/ 695303 h 695303"/>
                <a:gd name="connsiteX4" fmla="*/ 0 w 5781499"/>
                <a:gd name="connsiteY4" fmla="*/ 0 h 69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499" h="695303">
                  <a:moveTo>
                    <a:pt x="0" y="0"/>
                  </a:moveTo>
                  <a:lnTo>
                    <a:pt x="5781499" y="0"/>
                  </a:lnTo>
                  <a:lnTo>
                    <a:pt x="5781499" y="695303"/>
                  </a:lnTo>
                  <a:lnTo>
                    <a:pt x="0" y="695303"/>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a:p>
              <a:pPr marL="0" lvl="0" indent="0" algn="ctr" defTabSz="889000">
                <a:lnSpc>
                  <a:spcPct val="90000"/>
                </a:lnSpc>
                <a:spcBef>
                  <a:spcPct val="0"/>
                </a:spcBef>
                <a:spcAft>
                  <a:spcPct val="35000"/>
                </a:spcAft>
                <a:buNone/>
              </a:pPr>
              <a:r>
                <a:rPr lang="en-US" sz="2000" b="1" kern="1200">
                  <a:solidFill>
                    <a:schemeClr val="bg1"/>
                  </a:solidFill>
                </a:rPr>
                <a:t>Administrator/CEO/President: Name</a:t>
              </a:r>
            </a:p>
          </p:txBody>
        </p:sp>
        <p:sp>
          <p:nvSpPr>
            <p:cNvPr id="11" name="Freeform: Shape 10">
              <a:extLst>
                <a:ext uri="{FF2B5EF4-FFF2-40B4-BE49-F238E27FC236}">
                  <a16:creationId xmlns:a16="http://schemas.microsoft.com/office/drawing/2014/main" id="{41A589E6-0A79-1483-7074-8BFCDB40B3BF}"/>
                </a:ext>
              </a:extLst>
            </p:cNvPr>
            <p:cNvSpPr/>
            <p:nvPr/>
          </p:nvSpPr>
          <p:spPr>
            <a:xfrm>
              <a:off x="4314056" y="2205637"/>
              <a:ext cx="3548148" cy="760263"/>
            </a:xfrm>
            <a:custGeom>
              <a:avLst/>
              <a:gdLst>
                <a:gd name="connsiteX0" fmla="*/ 0 w 3548148"/>
                <a:gd name="connsiteY0" fmla="*/ 0 h 760263"/>
                <a:gd name="connsiteX1" fmla="*/ 3548148 w 3548148"/>
                <a:gd name="connsiteY1" fmla="*/ 0 h 760263"/>
                <a:gd name="connsiteX2" fmla="*/ 3548148 w 3548148"/>
                <a:gd name="connsiteY2" fmla="*/ 760263 h 760263"/>
                <a:gd name="connsiteX3" fmla="*/ 0 w 3548148"/>
                <a:gd name="connsiteY3" fmla="*/ 760263 h 760263"/>
                <a:gd name="connsiteX4" fmla="*/ 0 w 3548148"/>
                <a:gd name="connsiteY4" fmla="*/ 0 h 76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148" h="760263">
                  <a:moveTo>
                    <a:pt x="0" y="0"/>
                  </a:moveTo>
                  <a:lnTo>
                    <a:pt x="3548148" y="0"/>
                  </a:lnTo>
                  <a:lnTo>
                    <a:pt x="3548148" y="760263"/>
                  </a:lnTo>
                  <a:lnTo>
                    <a:pt x="0" y="760263"/>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a:p>
              <a:pPr marL="0" lvl="0" indent="0" algn="ctr" defTabSz="889000">
                <a:lnSpc>
                  <a:spcPct val="90000"/>
                </a:lnSpc>
                <a:spcBef>
                  <a:spcPct val="0"/>
                </a:spcBef>
                <a:spcAft>
                  <a:spcPct val="35000"/>
                </a:spcAft>
                <a:buNone/>
              </a:pPr>
              <a:r>
                <a:rPr lang="en-US" sz="2000" b="1" kern="1200">
                  <a:solidFill>
                    <a:schemeClr val="bg1"/>
                  </a:solidFill>
                </a:rPr>
                <a:t>Compliance Officer: Name</a:t>
              </a:r>
            </a:p>
          </p:txBody>
        </p:sp>
        <p:sp>
          <p:nvSpPr>
            <p:cNvPr id="12" name="Freeform: Shape 11">
              <a:extLst>
                <a:ext uri="{FF2B5EF4-FFF2-40B4-BE49-F238E27FC236}">
                  <a16:creationId xmlns:a16="http://schemas.microsoft.com/office/drawing/2014/main" id="{E5519D4F-DA2F-31DF-B9D2-517C12D64D9D}"/>
                </a:ext>
              </a:extLst>
            </p:cNvPr>
            <p:cNvSpPr/>
            <p:nvPr/>
          </p:nvSpPr>
          <p:spPr>
            <a:xfrm>
              <a:off x="665133" y="3424084"/>
              <a:ext cx="2852928" cy="640362"/>
            </a:xfrm>
            <a:custGeom>
              <a:avLst/>
              <a:gdLst>
                <a:gd name="connsiteX0" fmla="*/ 0 w 2308444"/>
                <a:gd name="connsiteY0" fmla="*/ 0 h 640362"/>
                <a:gd name="connsiteX1" fmla="*/ 2308444 w 2308444"/>
                <a:gd name="connsiteY1" fmla="*/ 0 h 640362"/>
                <a:gd name="connsiteX2" fmla="*/ 2308444 w 2308444"/>
                <a:gd name="connsiteY2" fmla="*/ 640362 h 640362"/>
                <a:gd name="connsiteX3" fmla="*/ 0 w 2308444"/>
                <a:gd name="connsiteY3" fmla="*/ 640362 h 640362"/>
                <a:gd name="connsiteX4" fmla="*/ 0 w 2308444"/>
                <a:gd name="connsiteY4" fmla="*/ 0 h 64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640362">
                  <a:moveTo>
                    <a:pt x="0" y="0"/>
                  </a:moveTo>
                  <a:lnTo>
                    <a:pt x="2308444" y="0"/>
                  </a:lnTo>
                  <a:lnTo>
                    <a:pt x="2308444" y="640362"/>
                  </a:lnTo>
                  <a:lnTo>
                    <a:pt x="0" y="64036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Satellite Office: Location</a:t>
              </a:r>
            </a:p>
          </p:txBody>
        </p:sp>
        <p:sp>
          <p:nvSpPr>
            <p:cNvPr id="13" name="Freeform: Shape 12">
              <a:extLst>
                <a:ext uri="{FF2B5EF4-FFF2-40B4-BE49-F238E27FC236}">
                  <a16:creationId xmlns:a16="http://schemas.microsoft.com/office/drawing/2014/main" id="{C3C422DC-EE09-CE7C-B7CE-3BDF7860484A}"/>
                </a:ext>
              </a:extLst>
            </p:cNvPr>
            <p:cNvSpPr/>
            <p:nvPr/>
          </p:nvSpPr>
          <p:spPr>
            <a:xfrm>
              <a:off x="683739" y="4688748"/>
              <a:ext cx="2849169" cy="1154222"/>
            </a:xfrm>
            <a:custGeom>
              <a:avLst/>
              <a:gdLst>
                <a:gd name="connsiteX0" fmla="*/ 0 w 2308444"/>
                <a:gd name="connsiteY0" fmla="*/ 0 h 1154222"/>
                <a:gd name="connsiteX1" fmla="*/ 2308444 w 2308444"/>
                <a:gd name="connsiteY1" fmla="*/ 0 h 1154222"/>
                <a:gd name="connsiteX2" fmla="*/ 2308444 w 2308444"/>
                <a:gd name="connsiteY2" fmla="*/ 1154222 h 1154222"/>
                <a:gd name="connsiteX3" fmla="*/ 0 w 2308444"/>
                <a:gd name="connsiteY3" fmla="*/ 1154222 h 1154222"/>
                <a:gd name="connsiteX4" fmla="*/ 0 w 2308444"/>
                <a:gd name="connsiteY4" fmla="*/ 0 h 11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1154222">
                  <a:moveTo>
                    <a:pt x="0" y="0"/>
                  </a:moveTo>
                  <a:lnTo>
                    <a:pt x="2308444" y="0"/>
                  </a:lnTo>
                  <a:lnTo>
                    <a:pt x="2308444" y="1154222"/>
                  </a:lnTo>
                  <a:lnTo>
                    <a:pt x="0" y="115422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PCS Supervisor: Name</a:t>
              </a:r>
            </a:p>
            <a:p>
              <a:pPr marL="0" lvl="0" indent="0" algn="ctr" defTabSz="889000">
                <a:lnSpc>
                  <a:spcPct val="90000"/>
                </a:lnSpc>
                <a:spcBef>
                  <a:spcPct val="0"/>
                </a:spcBef>
                <a:spcAft>
                  <a:spcPct val="35000"/>
                </a:spcAft>
                <a:buNone/>
              </a:pPr>
              <a:r>
                <a:rPr lang="en-US" sz="2000" b="1" kern="1200">
                  <a:solidFill>
                    <a:schemeClr val="bg1"/>
                  </a:solidFill>
                </a:rPr>
                <a:t>IHR Supervisor: Name</a:t>
              </a:r>
            </a:p>
          </p:txBody>
        </p:sp>
        <p:sp>
          <p:nvSpPr>
            <p:cNvPr id="14" name="Freeform: Shape 13">
              <a:extLst>
                <a:ext uri="{FF2B5EF4-FFF2-40B4-BE49-F238E27FC236}">
                  <a16:creationId xmlns:a16="http://schemas.microsoft.com/office/drawing/2014/main" id="{B36D8A94-055D-430C-0427-0A2F78EACD3B}"/>
                </a:ext>
              </a:extLst>
            </p:cNvPr>
            <p:cNvSpPr/>
            <p:nvPr/>
          </p:nvSpPr>
          <p:spPr>
            <a:xfrm>
              <a:off x="4716530" y="3426033"/>
              <a:ext cx="2852928" cy="640080"/>
            </a:xfrm>
            <a:custGeom>
              <a:avLst/>
              <a:gdLst>
                <a:gd name="connsiteX0" fmla="*/ 0 w 2758937"/>
                <a:gd name="connsiteY0" fmla="*/ 0 h 647680"/>
                <a:gd name="connsiteX1" fmla="*/ 2758937 w 2758937"/>
                <a:gd name="connsiteY1" fmla="*/ 0 h 647680"/>
                <a:gd name="connsiteX2" fmla="*/ 2758937 w 2758937"/>
                <a:gd name="connsiteY2" fmla="*/ 647680 h 647680"/>
                <a:gd name="connsiteX3" fmla="*/ 0 w 2758937"/>
                <a:gd name="connsiteY3" fmla="*/ 647680 h 647680"/>
                <a:gd name="connsiteX4" fmla="*/ 0 w 2758937"/>
                <a:gd name="connsiteY4" fmla="*/ 0 h 64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937" h="647680">
                  <a:moveTo>
                    <a:pt x="0" y="0"/>
                  </a:moveTo>
                  <a:lnTo>
                    <a:pt x="2758937" y="0"/>
                  </a:lnTo>
                  <a:lnTo>
                    <a:pt x="2758937" y="647680"/>
                  </a:lnTo>
                  <a:lnTo>
                    <a:pt x="0" y="647680"/>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p:txBody>
        </p:sp>
        <p:sp>
          <p:nvSpPr>
            <p:cNvPr id="15" name="Freeform: Shape 14">
              <a:extLst>
                <a:ext uri="{FF2B5EF4-FFF2-40B4-BE49-F238E27FC236}">
                  <a16:creationId xmlns:a16="http://schemas.microsoft.com/office/drawing/2014/main" id="{5224A6B2-54E6-EBC7-B3E3-3AC2DA5E34A6}"/>
                </a:ext>
              </a:extLst>
            </p:cNvPr>
            <p:cNvSpPr/>
            <p:nvPr/>
          </p:nvSpPr>
          <p:spPr>
            <a:xfrm>
              <a:off x="4662941" y="4625424"/>
              <a:ext cx="2852928" cy="1154222"/>
            </a:xfrm>
            <a:custGeom>
              <a:avLst/>
              <a:gdLst>
                <a:gd name="connsiteX0" fmla="*/ 0 w 3039113"/>
                <a:gd name="connsiteY0" fmla="*/ 0 h 614046"/>
                <a:gd name="connsiteX1" fmla="*/ 3039113 w 3039113"/>
                <a:gd name="connsiteY1" fmla="*/ 0 h 614046"/>
                <a:gd name="connsiteX2" fmla="*/ 3039113 w 3039113"/>
                <a:gd name="connsiteY2" fmla="*/ 614046 h 614046"/>
                <a:gd name="connsiteX3" fmla="*/ 0 w 3039113"/>
                <a:gd name="connsiteY3" fmla="*/ 614046 h 614046"/>
                <a:gd name="connsiteX4" fmla="*/ 0 w 3039113"/>
                <a:gd name="connsiteY4" fmla="*/ 0 h 6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113" h="614046">
                  <a:moveTo>
                    <a:pt x="0" y="0"/>
                  </a:moveTo>
                  <a:lnTo>
                    <a:pt x="3039113" y="0"/>
                  </a:lnTo>
                  <a:lnTo>
                    <a:pt x="3039113" y="614046"/>
                  </a:lnTo>
                  <a:lnTo>
                    <a:pt x="0" y="614046"/>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bg1"/>
                  </a:solidFill>
                  <a:latin typeface="Aptos Display" panose="02110004020202020204"/>
                </a:rPr>
                <a:t>PCS Supervisor: Name</a:t>
              </a:r>
            </a:p>
            <a:p>
              <a:pPr marL="0" lvl="0" indent="0" algn="ctr" defTabSz="889000" rtl="0">
                <a:lnSpc>
                  <a:spcPct val="90000"/>
                </a:lnSpc>
                <a:spcBef>
                  <a:spcPct val="0"/>
                </a:spcBef>
                <a:spcAft>
                  <a:spcPct val="35000"/>
                </a:spcAft>
                <a:buNone/>
              </a:pPr>
              <a:r>
                <a:rPr lang="en-US" sz="2000" b="1" kern="1200">
                  <a:solidFill>
                    <a:schemeClr val="bg1"/>
                  </a:solidFill>
                  <a:latin typeface="Aptos Display" panose="02110004020202020204"/>
                </a:rPr>
                <a:t>IHR Supervisor: Name</a:t>
              </a:r>
              <a:endParaRPr lang="en-US" sz="2000" kern="1200">
                <a:solidFill>
                  <a:schemeClr val="bg1"/>
                </a:solidFill>
              </a:endParaRPr>
            </a:p>
          </p:txBody>
        </p:sp>
        <p:sp>
          <p:nvSpPr>
            <p:cNvPr id="16" name="Freeform: Shape 15">
              <a:extLst>
                <a:ext uri="{FF2B5EF4-FFF2-40B4-BE49-F238E27FC236}">
                  <a16:creationId xmlns:a16="http://schemas.microsoft.com/office/drawing/2014/main" id="{81F07B8C-993D-5E0B-1801-C136F3D47A1A}"/>
                </a:ext>
              </a:extLst>
            </p:cNvPr>
            <p:cNvSpPr/>
            <p:nvPr/>
          </p:nvSpPr>
          <p:spPr>
            <a:xfrm>
              <a:off x="8978879" y="3450674"/>
              <a:ext cx="2852928" cy="640080"/>
            </a:xfrm>
            <a:custGeom>
              <a:avLst/>
              <a:gdLst>
                <a:gd name="connsiteX0" fmla="*/ 0 w 2308444"/>
                <a:gd name="connsiteY0" fmla="*/ 0 h 676385"/>
                <a:gd name="connsiteX1" fmla="*/ 2308444 w 2308444"/>
                <a:gd name="connsiteY1" fmla="*/ 0 h 676385"/>
                <a:gd name="connsiteX2" fmla="*/ 2308444 w 2308444"/>
                <a:gd name="connsiteY2" fmla="*/ 676385 h 676385"/>
                <a:gd name="connsiteX3" fmla="*/ 0 w 2308444"/>
                <a:gd name="connsiteY3" fmla="*/ 676385 h 676385"/>
                <a:gd name="connsiteX4" fmla="*/ 0 w 2308444"/>
                <a:gd name="connsiteY4" fmla="*/ 0 h 67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676385">
                  <a:moveTo>
                    <a:pt x="0" y="0"/>
                  </a:moveTo>
                  <a:lnTo>
                    <a:pt x="2308444" y="0"/>
                  </a:lnTo>
                  <a:lnTo>
                    <a:pt x="2308444" y="676385"/>
                  </a:lnTo>
                  <a:lnTo>
                    <a:pt x="0" y="676385"/>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Designated Worksite: Location</a:t>
              </a:r>
            </a:p>
          </p:txBody>
        </p:sp>
        <p:sp>
          <p:nvSpPr>
            <p:cNvPr id="17" name="Freeform: Shape 16">
              <a:extLst>
                <a:ext uri="{FF2B5EF4-FFF2-40B4-BE49-F238E27FC236}">
                  <a16:creationId xmlns:a16="http://schemas.microsoft.com/office/drawing/2014/main" id="{D673EC35-DAA1-330A-CE14-4EB0C666BD52}"/>
                </a:ext>
              </a:extLst>
            </p:cNvPr>
            <p:cNvSpPr/>
            <p:nvPr/>
          </p:nvSpPr>
          <p:spPr>
            <a:xfrm>
              <a:off x="9020284" y="4670414"/>
              <a:ext cx="2852928" cy="1154222"/>
            </a:xfrm>
            <a:custGeom>
              <a:avLst/>
              <a:gdLst>
                <a:gd name="connsiteX0" fmla="*/ 0 w 2308444"/>
                <a:gd name="connsiteY0" fmla="*/ 0 h 1154222"/>
                <a:gd name="connsiteX1" fmla="*/ 2308444 w 2308444"/>
                <a:gd name="connsiteY1" fmla="*/ 0 h 1154222"/>
                <a:gd name="connsiteX2" fmla="*/ 2308444 w 2308444"/>
                <a:gd name="connsiteY2" fmla="*/ 1154222 h 1154222"/>
                <a:gd name="connsiteX3" fmla="*/ 0 w 2308444"/>
                <a:gd name="connsiteY3" fmla="*/ 1154222 h 1154222"/>
                <a:gd name="connsiteX4" fmla="*/ 0 w 2308444"/>
                <a:gd name="connsiteY4" fmla="*/ 0 h 11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1154222">
                  <a:moveTo>
                    <a:pt x="0" y="0"/>
                  </a:moveTo>
                  <a:lnTo>
                    <a:pt x="2308444" y="0"/>
                  </a:lnTo>
                  <a:lnTo>
                    <a:pt x="2308444" y="1154222"/>
                  </a:lnTo>
                  <a:lnTo>
                    <a:pt x="0" y="115422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PCS Supervisor: Name</a:t>
              </a:r>
            </a:p>
            <a:p>
              <a:pPr marL="0" lvl="0" indent="0" algn="ctr" defTabSz="889000">
                <a:lnSpc>
                  <a:spcPct val="90000"/>
                </a:lnSpc>
                <a:spcBef>
                  <a:spcPct val="0"/>
                </a:spcBef>
                <a:spcAft>
                  <a:spcPct val="35000"/>
                </a:spcAft>
                <a:buNone/>
              </a:pPr>
              <a:r>
                <a:rPr lang="en-US" sz="2000" b="1" kern="1200">
                  <a:solidFill>
                    <a:schemeClr val="bg1"/>
                  </a:solidFill>
                </a:rPr>
                <a:t>IHR Supervisor: Name</a:t>
              </a:r>
            </a:p>
          </p:txBody>
        </p:sp>
        <p:cxnSp>
          <p:nvCxnSpPr>
            <p:cNvPr id="18" name="Straight Connector 17">
              <a:extLst>
                <a:ext uri="{FF2B5EF4-FFF2-40B4-BE49-F238E27FC236}">
                  <a16:creationId xmlns:a16="http://schemas.microsoft.com/office/drawing/2014/main" id="{99F7D11B-AF20-704D-8B70-3493E64CC4CD}"/>
                </a:ext>
              </a:extLst>
            </p:cNvPr>
            <p:cNvCxnSpPr/>
            <p:nvPr/>
          </p:nvCxnSpPr>
          <p:spPr>
            <a:xfrm>
              <a:off x="1830094" y="4064446"/>
              <a:ext cx="0" cy="62430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88882763-258E-58DB-65D3-BFBF24672458}"/>
                </a:ext>
              </a:extLst>
            </p:cNvPr>
            <p:cNvCxnSpPr/>
            <p:nvPr/>
          </p:nvCxnSpPr>
          <p:spPr>
            <a:xfrm>
              <a:off x="6088128" y="3208287"/>
              <a:ext cx="0" cy="21579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229855A-2B70-E806-F889-F9190A8C46BD}"/>
                </a:ext>
              </a:extLst>
            </p:cNvPr>
            <p:cNvCxnSpPr/>
            <p:nvPr/>
          </p:nvCxnSpPr>
          <p:spPr>
            <a:xfrm>
              <a:off x="6088128" y="4064446"/>
              <a:ext cx="0" cy="56097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02F67292-06F4-A482-D022-37B9B1CC641A}"/>
                </a:ext>
              </a:extLst>
            </p:cNvPr>
            <p:cNvCxnSpPr/>
            <p:nvPr/>
          </p:nvCxnSpPr>
          <p:spPr>
            <a:xfrm>
              <a:off x="10346164" y="4090754"/>
              <a:ext cx="0" cy="597994"/>
            </a:xfrm>
            <a:prstGeom prst="line">
              <a:avLst/>
            </a:prstGeom>
          </p:spPr>
          <p:style>
            <a:lnRef idx="2">
              <a:schemeClr val="dk1"/>
            </a:lnRef>
            <a:fillRef idx="0">
              <a:schemeClr val="dk1"/>
            </a:fillRef>
            <a:effectRef idx="1">
              <a:schemeClr val="dk1"/>
            </a:effectRef>
            <a:fontRef idx="minor">
              <a:schemeClr val="tx1"/>
            </a:fontRef>
          </p:style>
        </p:cxnSp>
      </p:grpSp>
      <p:sp>
        <p:nvSpPr>
          <p:cNvPr id="3" name="TextBox 2">
            <a:extLst>
              <a:ext uri="{FF2B5EF4-FFF2-40B4-BE49-F238E27FC236}">
                <a16:creationId xmlns:a16="http://schemas.microsoft.com/office/drawing/2014/main" id="{DF599C31-A1C3-E47B-FA18-C5ACE0A96601}"/>
              </a:ext>
            </a:extLst>
          </p:cNvPr>
          <p:cNvSpPr txBox="1"/>
          <p:nvPr/>
        </p:nvSpPr>
        <p:spPr>
          <a:xfrm>
            <a:off x="3763949" y="345149"/>
            <a:ext cx="4664097" cy="707886"/>
          </a:xfrm>
          <a:prstGeom prst="rect">
            <a:avLst/>
          </a:prstGeom>
          <a:noFill/>
        </p:spPr>
        <p:txBody>
          <a:bodyPr wrap="none" rtlCol="0">
            <a:spAutoFit/>
            <a:scene3d>
              <a:camera prst="orthographicFront"/>
              <a:lightRig rig="threePt" dir="t"/>
            </a:scene3d>
            <a:sp3d extrusionH="57150">
              <a:bevelT w="38100" h="38100"/>
            </a:sp3d>
          </a:bodyPr>
          <a:lstStyle/>
          <a:p>
            <a:r>
              <a:rPr lang="en-US" sz="4000" b="1">
                <a:solidFill>
                  <a:srgbClr val="800000"/>
                </a:solidFill>
                <a:latin typeface="+mj-lt"/>
                <a:cs typeface="Times New Roman" panose="02020603050405020304" pitchFamily="18" charset="0"/>
              </a:rPr>
              <a:t>Organizational Chart</a:t>
            </a:r>
          </a:p>
        </p:txBody>
      </p:sp>
      <p:pic>
        <p:nvPicPr>
          <p:cNvPr id="4" name="More Info">
            <a:extLst>
              <a:ext uri="{FF2B5EF4-FFF2-40B4-BE49-F238E27FC236}">
                <a16:creationId xmlns:a16="http://schemas.microsoft.com/office/drawing/2014/main" id="{7ED135BA-2363-FBAA-10DA-8243A4CC99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0809" l="8668" r="89641">
                        <a14:foregroundMark x1="60888" y1="34926" x2="28753" y2="26471"/>
                        <a14:foregroundMark x1="28753" y1="26471" x2="65116" y2="51471"/>
                        <a14:foregroundMark x1="65116" y1="51471" x2="67865" y2="51103"/>
                        <a14:foregroundMark x1="75476" y1="32353" x2="45877" y2="38235"/>
                        <a14:foregroundMark x1="45877" y1="38235" x2="47780" y2="37132"/>
                        <a14:foregroundMark x1="26638" y1="37868" x2="28541" y2="37132"/>
                        <a14:foregroundMark x1="21564" y1="39706" x2="26638" y2="40441"/>
                        <a14:foregroundMark x1="79070" y1="37132" x2="79070" y2="37132"/>
                        <a14:foregroundMark x1="79070" y1="34926" x2="79070" y2="34926"/>
                        <a14:foregroundMark x1="79070" y1="32353" x2="79070" y2="32353"/>
                        <a14:foregroundMark x1="8879" y1="37132" x2="8879" y2="37132"/>
                        <a14:foregroundMark x1="60465" y1="65809" x2="57082" y2="69118"/>
                        <a14:foregroundMark x1="65539" y1="71324" x2="63636" y2="77206"/>
                        <a14:foregroundMark x1="64693" y1="67279" x2="67442" y2="80515"/>
                        <a14:foregroundMark x1="59408" y1="77941" x2="62368" y2="77206"/>
                        <a14:foregroundMark x1="63214" y1="75368" x2="63214" y2="75368"/>
                        <a14:foregroundMark x1="63214" y1="75368" x2="60888" y2="77941"/>
                        <a14:foregroundMark x1="58562" y1="77941" x2="58562" y2="77941"/>
                        <a14:foregroundMark x1="57082" y1="78676" x2="57082" y2="78676"/>
                        <a14:foregroundMark x1="56237" y1="69118" x2="56237" y2="69118"/>
                        <a14:foregroundMark x1="54334" y1="61765" x2="54334" y2="61765"/>
                        <a14:foregroundMark x1="53277" y1="61765" x2="53277" y2="61765"/>
                        <a14:foregroundMark x1="52854" y1="59191" x2="52854" y2="59191"/>
                        <a14:foregroundMark x1="63636" y1="90809" x2="63636" y2="90809"/>
                      </a14:backgroundRemoval>
                    </a14:imgEffect>
                  </a14:imgLayer>
                </a14:imgProps>
              </a:ext>
            </a:extLst>
          </a:blip>
          <a:stretch>
            <a:fillRect/>
          </a:stretch>
        </p:blipFill>
        <p:spPr>
          <a:xfrm>
            <a:off x="46284" y="49173"/>
            <a:ext cx="1972703" cy="1134409"/>
          </a:xfrm>
          <a:prstGeom prst="rect">
            <a:avLst/>
          </a:prstGeom>
        </p:spPr>
      </p:pic>
      <p:sp>
        <p:nvSpPr>
          <p:cNvPr id="5" name="More Info Text">
            <a:extLst>
              <a:ext uri="{FF2B5EF4-FFF2-40B4-BE49-F238E27FC236}">
                <a16:creationId xmlns:a16="http://schemas.microsoft.com/office/drawing/2014/main" id="{DB29CE4B-C40F-87BA-1BB8-82D511D38197}"/>
              </a:ext>
            </a:extLst>
          </p:cNvPr>
          <p:cNvSpPr/>
          <p:nvPr/>
        </p:nvSpPr>
        <p:spPr>
          <a:xfrm>
            <a:off x="641013" y="1965690"/>
            <a:ext cx="11256418" cy="28574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sending updated organizational charts to DOM, please use the shown template and include the names, job titles, &amp; office locations of the staff assigned to each role.</a:t>
            </a:r>
          </a:p>
          <a:p>
            <a:r>
              <a:rPr lang="en-US"/>
              <a:t>Names of DCW staff do not need to be included.</a:t>
            </a:r>
          </a:p>
          <a:p>
            <a:endParaRPr lang="en-US"/>
          </a:p>
          <a:p>
            <a:pPr lvl="0">
              <a:defRPr/>
            </a:pPr>
            <a:r>
              <a:rPr lang="en-US"/>
              <a:t>Providers must employ (as a W2 employee) all staff listed on the organizational chart shown. Contract staff (1099 self-employed) are not allowed by Federal Labor Law regulations.</a:t>
            </a:r>
          </a:p>
          <a:p>
            <a:endParaRPr lang="en-US"/>
          </a:p>
          <a:p>
            <a:r>
              <a:rPr lang="en-US"/>
              <a:t>All staff must complete the training requirements detailed in Administrative Code, Part 208 Rule 1.3C</a:t>
            </a:r>
          </a:p>
        </p:txBody>
      </p:sp>
    </p:spTree>
    <p:extLst>
      <p:ext uri="{BB962C8B-B14F-4D97-AF65-F5344CB8AC3E}">
        <p14:creationId xmlns:p14="http://schemas.microsoft.com/office/powerpoint/2010/main" val="323780629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4AB5-1557-BD7D-0A35-DB89133826EE}"/>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43EE3019-7E15-BB80-0AFF-F98E7EBF4E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FA30518-5FD0-E17C-4B08-9E72B77FDE6F}"/>
              </a:ext>
            </a:extLst>
          </p:cNvPr>
          <p:cNvSpPr txBox="1"/>
          <p:nvPr/>
        </p:nvSpPr>
        <p:spPr>
          <a:xfrm>
            <a:off x="542727" y="613654"/>
            <a:ext cx="5267720" cy="94763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Provider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CC5CD2D-A805-4AD6-1DFC-4A43D5B68071}"/>
              </a:ext>
            </a:extLst>
          </p:cNvPr>
          <p:cNvSpPr txBox="1"/>
          <p:nvPr/>
        </p:nvSpPr>
        <p:spPr>
          <a:xfrm>
            <a:off x="257175" y="2001312"/>
            <a:ext cx="5838825" cy="4355038"/>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Successfully pass a facility inspection by the Division of Medicaid.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Maintain the office’s physical address until the provider agreement is terminated. </a:t>
            </a:r>
          </a:p>
          <a:p>
            <a:pPr marL="569596" lvl="1" indent="-342900">
              <a:lnSpc>
                <a:spcPct val="140000"/>
              </a:lnSpc>
              <a:buClr>
                <a:srgbClr val="000000"/>
              </a:buClr>
              <a:buSzPts val="2100"/>
              <a:buFont typeface="Wingdings" panose="05000000000000000000" pitchFamily="2" charset="2"/>
              <a:buChar char="§"/>
            </a:pPr>
            <a:r>
              <a:rPr lang="en-US" sz="1900">
                <a:ea typeface="Cardo"/>
                <a:cs typeface="Cardo"/>
                <a:sym typeface="Cardo"/>
              </a:rPr>
              <a:t>M</a:t>
            </a:r>
            <a:r>
              <a:rPr lang="en-US" sz="1900" i="0" u="none" strike="noStrike" cap="none">
                <a:solidFill>
                  <a:srgbClr val="000000"/>
                </a:solidFill>
                <a:ea typeface="Cardo"/>
                <a:cs typeface="Cardo"/>
                <a:sym typeface="Cardo"/>
              </a:rPr>
              <a:t>aintain a roster of qualified personnel necessary to provide authorized services.</a:t>
            </a:r>
            <a:endParaRPr lang="en-US" sz="1900">
              <a:solidFill>
                <a:srgbClr val="000000"/>
              </a:solidFill>
              <a:ea typeface="Cardo"/>
              <a:cs typeface="Cardo"/>
              <a:sym typeface="Cardo"/>
            </a:endParaRP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Have responsible personnel management</a:t>
            </a: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Be compliant with all federal and state regulations.</a:t>
            </a:r>
            <a:endParaRPr lang="en-US" sz="19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pic>
        <p:nvPicPr>
          <p:cNvPr id="4" name="Picture 3">
            <a:extLst>
              <a:ext uri="{FF2B5EF4-FFF2-40B4-BE49-F238E27FC236}">
                <a16:creationId xmlns:a16="http://schemas.microsoft.com/office/drawing/2014/main" id="{BC2B3998-E5EC-C5AE-B80E-DA397296302D}"/>
              </a:ext>
            </a:extLst>
          </p:cNvPr>
          <p:cNvPicPr>
            <a:picLocks noChangeAspect="1"/>
          </p:cNvPicPr>
          <p:nvPr/>
        </p:nvPicPr>
        <p:blipFill>
          <a:blip r:embed="rId3"/>
          <a:stretch>
            <a:fillRect/>
          </a:stretch>
        </p:blipFill>
        <p:spPr>
          <a:xfrm>
            <a:off x="6825265" y="1775156"/>
            <a:ext cx="5014538" cy="3307687"/>
          </a:xfrm>
          <a:prstGeom prst="rect">
            <a:avLst/>
          </a:prstGeom>
          <a:effectLst>
            <a:softEdge rad="127000"/>
          </a:effectLst>
        </p:spPr>
      </p:pic>
      <p:pic>
        <p:nvPicPr>
          <p:cNvPr id="2" name="More Info">
            <a:extLst>
              <a:ext uri="{FF2B5EF4-FFF2-40B4-BE49-F238E27FC236}">
                <a16:creationId xmlns:a16="http://schemas.microsoft.com/office/drawing/2014/main" id="{35283E03-37EB-19FC-28A6-19C43C995B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59" b="90441" l="8457" r="89641">
                        <a14:foregroundMark x1="66385" y1="41544" x2="23467" y2="41912"/>
                        <a14:foregroundMark x1="23467" y1="41912" x2="48203" y2="42279"/>
                        <a14:foregroundMark x1="48203" y1="42279" x2="8668" y2="52941"/>
                        <a14:foregroundMark x1="74841" y1="36765" x2="46723" y2="34926"/>
                        <a14:foregroundMark x1="46723" y1="34926" x2="49049" y2="36029"/>
                        <a14:foregroundMark x1="80761" y1="37500" x2="78436" y2="40074"/>
                        <a14:foregroundMark x1="19027" y1="36029" x2="29387" y2="44853"/>
                        <a14:foregroundMark x1="64482" y1="85662" x2="62579" y2="77574"/>
                        <a14:foregroundMark x1="61734" y1="74265" x2="61734" y2="74265"/>
                        <a14:foregroundMark x1="60677" y1="74265" x2="60677" y2="74265"/>
                        <a14:foregroundMark x1="59831" y1="75000" x2="59831" y2="75000"/>
                        <a14:foregroundMark x1="59831" y1="75000" x2="59831" y2="75000"/>
                        <a14:foregroundMark x1="59831" y1="75000" x2="59831" y2="75000"/>
                        <a14:foregroundMark x1="62579" y1="76838" x2="62579" y2="76838"/>
                        <a14:foregroundMark x1="68710" y1="76838" x2="68710" y2="76838"/>
                        <a14:foregroundMark x1="68710" y1="75735" x2="68710" y2="75735"/>
                        <a14:foregroundMark x1="68710" y1="75735" x2="68710" y2="75735"/>
                        <a14:foregroundMark x1="63636" y1="72794" x2="63636" y2="72794"/>
                        <a14:foregroundMark x1="63002" y1="72794" x2="63002" y2="72794"/>
                        <a14:foregroundMark x1="62579" y1="71691" x2="42283" y2="28676"/>
                        <a14:foregroundMark x1="42283" y1="28676" x2="44820" y2="31250"/>
                        <a14:foregroundMark x1="66385" y1="76838" x2="54545" y2="70956"/>
                        <a14:foregroundMark x1="53700" y1="64338" x2="53700" y2="64338"/>
                        <a14:foregroundMark x1="53700" y1="59559" x2="53700" y2="59559"/>
                        <a14:foregroundMark x1="63636" y1="90441" x2="63636" y2="90441"/>
                      </a14:backgroundRemoval>
                    </a14:imgEffect>
                  </a14:imgLayer>
                </a14:imgProps>
              </a:ext>
            </a:extLst>
          </a:blip>
          <a:stretch>
            <a:fillRect/>
          </a:stretch>
        </p:blipFill>
        <p:spPr>
          <a:xfrm>
            <a:off x="10070396" y="136525"/>
            <a:ext cx="1972703" cy="1134409"/>
          </a:xfrm>
          <a:prstGeom prst="rect">
            <a:avLst/>
          </a:prstGeom>
        </p:spPr>
      </p:pic>
      <p:sp>
        <p:nvSpPr>
          <p:cNvPr id="5" name="Rectangle: Rounded Corners 4">
            <a:extLst>
              <a:ext uri="{FF2B5EF4-FFF2-40B4-BE49-F238E27FC236}">
                <a16:creationId xmlns:a16="http://schemas.microsoft.com/office/drawing/2014/main" id="{5F30B2AD-D7E3-C88F-8D31-5533474EEB55}"/>
              </a:ext>
            </a:extLst>
          </p:cNvPr>
          <p:cNvSpPr/>
          <p:nvPr/>
        </p:nvSpPr>
        <p:spPr>
          <a:xfrm>
            <a:off x="4922729" y="2718148"/>
            <a:ext cx="4797468" cy="286891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are responsible for ensuring their facility passes DOM inspection, maintain the facility’s physical address, maintain a roster of qualified staff, and remain compliant with all federal and state regulations.</a:t>
            </a:r>
          </a:p>
        </p:txBody>
      </p:sp>
    </p:spTree>
    <p:extLst>
      <p:ext uri="{BB962C8B-B14F-4D97-AF65-F5344CB8AC3E}">
        <p14:creationId xmlns:p14="http://schemas.microsoft.com/office/powerpoint/2010/main" val="620260013"/>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A07F-65E9-DD65-7126-79BAFD8F5BAD}"/>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6510A97C-510A-4CDE-2050-7BF1D52971E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13226" y="0"/>
            <a:ext cx="1654623" cy="1654623"/>
          </a:xfrm>
          <a:prstGeom prst="rect">
            <a:avLst/>
          </a:prstGeom>
        </p:spPr>
      </p:pic>
      <p:sp>
        <p:nvSpPr>
          <p:cNvPr id="25" name="Slide Number Placeholder 24">
            <a:extLst>
              <a:ext uri="{FF2B5EF4-FFF2-40B4-BE49-F238E27FC236}">
                <a16:creationId xmlns:a16="http://schemas.microsoft.com/office/drawing/2014/main" id="{0E93FBA0-04CC-DDB4-108F-4CB02D6E33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78900BE-537C-8AFD-0D90-3F2FA0407E7B}"/>
              </a:ext>
            </a:extLst>
          </p:cNvPr>
          <p:cNvSpPr txBox="1"/>
          <p:nvPr/>
        </p:nvSpPr>
        <p:spPr>
          <a:xfrm>
            <a:off x="261605" y="538439"/>
            <a:ext cx="559627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7796A12-D8C3-AE4E-F3D5-766AA65ED2FB}"/>
              </a:ext>
            </a:extLst>
          </p:cNvPr>
          <p:cNvSpPr txBox="1"/>
          <p:nvPr/>
        </p:nvSpPr>
        <p:spPr>
          <a:xfrm>
            <a:off x="89526" y="1704114"/>
            <a:ext cx="7095044" cy="428937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a Director/Compliance Officer, with the following qualifications, responsible for ensuring overall program compliance.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of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t>Be a high school graduate with diploma or have a General Educational Development (GED) certificate, and four (4) years of direct experience working with aged and disabled persons.</a:t>
            </a:r>
            <a:endParaRPr lang="en-US"/>
          </a:p>
        </p:txBody>
      </p:sp>
      <p:pic>
        <p:nvPicPr>
          <p:cNvPr id="4" name="Picture 3">
            <a:extLst>
              <a:ext uri="{FF2B5EF4-FFF2-40B4-BE49-F238E27FC236}">
                <a16:creationId xmlns:a16="http://schemas.microsoft.com/office/drawing/2014/main" id="{825FD824-5A20-D1CD-FC4E-4D91E940B0C0}"/>
              </a:ext>
            </a:extLst>
          </p:cNvPr>
          <p:cNvPicPr>
            <a:picLocks noChangeAspect="1"/>
          </p:cNvPicPr>
          <p:nvPr/>
        </p:nvPicPr>
        <p:blipFill>
          <a:blip r:embed="rId5"/>
          <a:stretch>
            <a:fillRect/>
          </a:stretch>
        </p:blipFill>
        <p:spPr>
          <a:xfrm>
            <a:off x="7184570" y="1654623"/>
            <a:ext cx="4818537" cy="3696345"/>
          </a:xfrm>
          <a:prstGeom prst="rect">
            <a:avLst/>
          </a:prstGeom>
          <a:effectLst>
            <a:softEdge rad="127000"/>
          </a:effectLst>
        </p:spPr>
      </p:pic>
    </p:spTree>
    <p:extLst>
      <p:ext uri="{BB962C8B-B14F-4D97-AF65-F5344CB8AC3E}">
        <p14:creationId xmlns:p14="http://schemas.microsoft.com/office/powerpoint/2010/main" val="38362415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71793F-F023-FD47-7F61-DECA2697A837}"/>
              </a:ext>
            </a:extLst>
          </p:cNvPr>
          <p:cNvSpPr>
            <a:spLocks noGrp="1"/>
          </p:cNvSpPr>
          <p:nvPr>
            <p:ph type="subTitle" idx="1"/>
          </p:nvPr>
        </p:nvSpPr>
        <p:spPr>
          <a:xfrm>
            <a:off x="389714" y="1730878"/>
            <a:ext cx="6078911" cy="4990597"/>
          </a:xfrm>
        </p:spPr>
        <p:txBody>
          <a:bodyPr>
            <a:noAutofit/>
          </a:bodyPr>
          <a:lstStyle/>
          <a:p>
            <a:pPr marL="342900" indent="-342900" algn="l">
              <a:buFont typeface="Wingdings" panose="05000000000000000000" pitchFamily="2" charset="2"/>
              <a:buChar char="§"/>
            </a:pPr>
            <a:r>
              <a:rPr lang="en-US" sz="2000">
                <a:solidFill>
                  <a:srgbClr val="002060"/>
                </a:solidFill>
              </a:rPr>
              <a:t>This training is for providers who are currently enrolled to provide Personal Care (PCS) Services or In-Home Respite (IHR) under the MS Division of Medicaid Elderly &amp; Disabled (E&amp;D) Waiver. </a:t>
            </a:r>
          </a:p>
          <a:p>
            <a:pPr marL="342900" indent="-342900" algn="l">
              <a:buFont typeface="Wingdings" panose="05000000000000000000" pitchFamily="2" charset="2"/>
              <a:buChar char="§"/>
            </a:pPr>
            <a:endParaRPr lang="en-US" sz="2000">
              <a:solidFill>
                <a:srgbClr val="002060"/>
              </a:solidFill>
            </a:endParaRPr>
          </a:p>
          <a:p>
            <a:pPr marL="342900" indent="-342900" algn="l">
              <a:buFont typeface="Wingdings" panose="05000000000000000000" pitchFamily="2" charset="2"/>
              <a:buChar char="§"/>
            </a:pPr>
            <a:r>
              <a:rPr lang="en-US" sz="2000">
                <a:solidFill>
                  <a:srgbClr val="002060"/>
                </a:solidFill>
              </a:rPr>
              <a:t>Training should be completed by:</a:t>
            </a:r>
          </a:p>
          <a:p>
            <a:pPr marL="800100" lvl="1" indent="-342900" algn="l">
              <a:buFont typeface="Wingdings" panose="05000000000000000000" pitchFamily="2" charset="2"/>
              <a:buChar char="§"/>
            </a:pPr>
            <a:r>
              <a:rPr lang="en-US">
                <a:solidFill>
                  <a:srgbClr val="002060"/>
                </a:solidFill>
              </a:rPr>
              <a:t>Agency Owner,</a:t>
            </a:r>
          </a:p>
          <a:p>
            <a:pPr marL="800100" lvl="1" indent="-342900" algn="l">
              <a:buFont typeface="Wingdings" panose="05000000000000000000" pitchFamily="2" charset="2"/>
              <a:buChar char="§"/>
            </a:pPr>
            <a:r>
              <a:rPr lang="en-US">
                <a:solidFill>
                  <a:srgbClr val="002060"/>
                </a:solidFill>
              </a:rPr>
              <a:t>Administrator, and/or </a:t>
            </a:r>
          </a:p>
          <a:p>
            <a:pPr marL="800100" lvl="1" indent="-342900" algn="l">
              <a:buFont typeface="Wingdings" panose="05000000000000000000" pitchFamily="2" charset="2"/>
              <a:buChar char="§"/>
            </a:pPr>
            <a:r>
              <a:rPr lang="en-US">
                <a:solidFill>
                  <a:srgbClr val="002060"/>
                </a:solidFill>
              </a:rPr>
              <a:t>Compliance Officer</a:t>
            </a:r>
          </a:p>
          <a:p>
            <a:pPr marL="800100" lvl="1" indent="-342900" algn="l">
              <a:buFont typeface="Wingdings" panose="05000000000000000000" pitchFamily="2" charset="2"/>
              <a:buChar char="§"/>
            </a:pPr>
            <a:endParaRPr lang="en-US"/>
          </a:p>
          <a:p>
            <a:pPr algn="l"/>
            <a:r>
              <a:rPr lang="en-US" sz="2000" b="1" i="1" u="sng">
                <a:solidFill>
                  <a:srgbClr val="002060"/>
                </a:solidFill>
              </a:rPr>
              <a:t>If the individual completing this training exits the company, the training must be completed by the individual hired to fill that vacant role. If there is a new owner or partnership is with to the agency, they must also complete and attest to this training. </a:t>
            </a:r>
          </a:p>
        </p:txBody>
      </p:sp>
      <p:sp>
        <p:nvSpPr>
          <p:cNvPr id="4" name="Slide Number Placeholder 3">
            <a:extLst>
              <a:ext uri="{FF2B5EF4-FFF2-40B4-BE49-F238E27FC236}">
                <a16:creationId xmlns:a16="http://schemas.microsoft.com/office/drawing/2014/main" id="{D7DFD770-94AE-DE4B-69A5-230F9355EF3C}"/>
              </a:ext>
            </a:extLst>
          </p:cNvPr>
          <p:cNvSpPr>
            <a:spLocks noGrp="1"/>
          </p:cNvSpPr>
          <p:nvPr>
            <p:ph type="sldNum" sz="quarter" idx="12"/>
          </p:nvPr>
        </p:nvSpPr>
        <p:spPr/>
        <p:txBody>
          <a:bodyPr/>
          <a:lstStyle/>
          <a:p>
            <a:fld id="{E68F1C0E-076B-4C9D-A1F8-826B44A1103B}" type="slidenum">
              <a:rPr lang="en-US" smtClean="0"/>
              <a:t>3</a:t>
            </a:fld>
            <a:endParaRPr lang="en-US"/>
          </a:p>
        </p:txBody>
      </p:sp>
      <p:pic>
        <p:nvPicPr>
          <p:cNvPr id="7" name="Picture 6">
            <a:extLst>
              <a:ext uri="{FF2B5EF4-FFF2-40B4-BE49-F238E27FC236}">
                <a16:creationId xmlns:a16="http://schemas.microsoft.com/office/drawing/2014/main" id="{2989219C-C5B6-6CF1-6C67-7699669DBBFC}"/>
              </a:ext>
            </a:extLst>
          </p:cNvPr>
          <p:cNvPicPr>
            <a:picLocks noChangeAspect="1"/>
          </p:cNvPicPr>
          <p:nvPr/>
        </p:nvPicPr>
        <p:blipFill>
          <a:blip r:embed="rId3"/>
          <a:stretch>
            <a:fillRect/>
          </a:stretch>
        </p:blipFill>
        <p:spPr>
          <a:xfrm>
            <a:off x="6468626" y="2235399"/>
            <a:ext cx="5333656" cy="3318164"/>
          </a:xfrm>
          <a:prstGeom prst="rect">
            <a:avLst/>
          </a:prstGeom>
          <a:effectLst>
            <a:softEdge rad="127000"/>
          </a:effectLst>
        </p:spPr>
      </p:pic>
      <p:sp>
        <p:nvSpPr>
          <p:cNvPr id="8" name="Title 1">
            <a:extLst>
              <a:ext uri="{FF2B5EF4-FFF2-40B4-BE49-F238E27FC236}">
                <a16:creationId xmlns:a16="http://schemas.microsoft.com/office/drawing/2014/main" id="{9DE00320-D1CC-ACB3-B005-2B65AC0D6C3F}"/>
              </a:ext>
            </a:extLst>
          </p:cNvPr>
          <p:cNvSpPr txBox="1">
            <a:spLocks/>
          </p:cNvSpPr>
          <p:nvPr/>
        </p:nvSpPr>
        <p:spPr>
          <a:xfrm>
            <a:off x="2785497" y="629708"/>
            <a:ext cx="7196703" cy="596766"/>
          </a:xfrm>
          <a:prstGeom prst="rect">
            <a:avLst/>
          </a:prstGeom>
          <a:solidFill>
            <a:schemeClr val="tx2">
              <a:lumMod val="90000"/>
              <a:lumOff val="10000"/>
            </a:schemeClr>
          </a:solidFill>
          <a:ln>
            <a:solidFill>
              <a:schemeClr val="lt1">
                <a:hueOff val="0"/>
                <a:satOff val="0"/>
                <a:lumOff val="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bg1"/>
                </a:solidFill>
                <a:ea typeface="+mn-ea"/>
                <a:cs typeface="Times New Roman" panose="02020603050405020304" pitchFamily="18" charset="0"/>
              </a:rPr>
              <a:t>Who is this training for?</a:t>
            </a:r>
          </a:p>
        </p:txBody>
      </p:sp>
    </p:spTree>
    <p:extLst>
      <p:ext uri="{BB962C8B-B14F-4D97-AF65-F5344CB8AC3E}">
        <p14:creationId xmlns:p14="http://schemas.microsoft.com/office/powerpoint/2010/main" val="1612746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EE03-F6D5-30A8-2725-FCC45A334FE9}"/>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35D44E-E26C-4601-3497-E994CD0F6DB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A7BB7D49-5A02-A528-F6B5-47FE79267419}"/>
              </a:ext>
            </a:extLst>
          </p:cNvPr>
          <p:cNvSpPr txBox="1"/>
          <p:nvPr/>
        </p:nvSpPr>
        <p:spPr>
          <a:xfrm>
            <a:off x="3076289" y="668736"/>
            <a:ext cx="553431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421D727-03BE-FABF-363B-82EA32AA1C83}"/>
              </a:ext>
            </a:extLst>
          </p:cNvPr>
          <p:cNvSpPr txBox="1"/>
          <p:nvPr/>
        </p:nvSpPr>
        <p:spPr>
          <a:xfrm>
            <a:off x="0" y="1954696"/>
            <a:ext cx="11960636" cy="3945696"/>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900">
                <a:ea typeface="Cardo"/>
                <a:cs typeface="Cardo"/>
                <a:sym typeface="Cardo"/>
              </a:rPr>
              <a:t>Responsibilities for the Compliance Officer include but are not limited to:</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continuing compliance with the Medicaid Administrative Code, Medicaid provider agreement, all applicable state and federal laws, quality assurance standards, and the CMS approved waiver.</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mandatory training and certifications are completed timely.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background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OIG and Nursing Exclusion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Corrective Action Plans are implemented appropriately if necessary.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immediate access to all participant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spTree>
    <p:extLst>
      <p:ext uri="{BB962C8B-B14F-4D97-AF65-F5344CB8AC3E}">
        <p14:creationId xmlns:p14="http://schemas.microsoft.com/office/powerpoint/2010/main" val="1477682314"/>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56F3-A4DA-1DD3-4878-0975329FDD08}"/>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CAE76A3D-6D15-4F4A-F7F9-24A77DEDA74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29900" y="1"/>
            <a:ext cx="1562100" cy="1562100"/>
          </a:xfrm>
          <a:prstGeom prst="rect">
            <a:avLst/>
          </a:prstGeom>
        </p:spPr>
      </p:pic>
      <p:sp>
        <p:nvSpPr>
          <p:cNvPr id="25" name="Slide Number Placeholder 24">
            <a:extLst>
              <a:ext uri="{FF2B5EF4-FFF2-40B4-BE49-F238E27FC236}">
                <a16:creationId xmlns:a16="http://schemas.microsoft.com/office/drawing/2014/main" id="{CB0B6C9B-E4A4-208D-2152-D8E7BDC9EC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9D80426-CFF0-B6F5-0C85-1F2AFA5067DE}"/>
              </a:ext>
            </a:extLst>
          </p:cNvPr>
          <p:cNvSpPr txBox="1"/>
          <p:nvPr/>
        </p:nvSpPr>
        <p:spPr>
          <a:xfrm>
            <a:off x="280655" y="645892"/>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Supervisor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7E6A767-EF06-0DF0-A3B1-A4800FD4DD10}"/>
              </a:ext>
            </a:extLst>
          </p:cNvPr>
          <p:cNvSpPr txBox="1"/>
          <p:nvPr/>
        </p:nvSpPr>
        <p:spPr>
          <a:xfrm>
            <a:off x="0" y="1667616"/>
            <a:ext cx="6752491" cy="4893647"/>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sufficient DCW Supervisors employed to meet staffing ratios and must have the following qualifications: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participants, and two years of supervisory experience,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high school graduate with a diploma or have a General Educational Development (GED) certificate, and four (4) years of direct experience working with the aged and disabled persons.</a:t>
            </a:r>
          </a:p>
          <a:p>
            <a:endParaRPr lang="en-US"/>
          </a:p>
        </p:txBody>
      </p:sp>
      <p:pic>
        <p:nvPicPr>
          <p:cNvPr id="4" name="Picture 3">
            <a:extLst>
              <a:ext uri="{FF2B5EF4-FFF2-40B4-BE49-F238E27FC236}">
                <a16:creationId xmlns:a16="http://schemas.microsoft.com/office/drawing/2014/main" id="{49AE72B7-65E7-E403-2D54-A4CDC35E1E7E}"/>
              </a:ext>
            </a:extLst>
          </p:cNvPr>
          <p:cNvPicPr>
            <a:picLocks noChangeAspect="1"/>
          </p:cNvPicPr>
          <p:nvPr/>
        </p:nvPicPr>
        <p:blipFill>
          <a:blip r:embed="rId5"/>
          <a:stretch>
            <a:fillRect/>
          </a:stretch>
        </p:blipFill>
        <p:spPr>
          <a:xfrm>
            <a:off x="7073232" y="1704114"/>
            <a:ext cx="4934974" cy="3862673"/>
          </a:xfrm>
          <a:prstGeom prst="rect">
            <a:avLst/>
          </a:prstGeom>
          <a:ln>
            <a:noFill/>
          </a:ln>
          <a:effectLst>
            <a:softEdge rad="127000"/>
          </a:effectLst>
        </p:spPr>
      </p:pic>
    </p:spTree>
    <p:extLst>
      <p:ext uri="{BB962C8B-B14F-4D97-AF65-F5344CB8AC3E}">
        <p14:creationId xmlns:p14="http://schemas.microsoft.com/office/powerpoint/2010/main" val="2557591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C950-BCC8-734A-6FC0-D6DBA945495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430788-93D5-1D73-87FF-BCC6E6BCFA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C214D4C-0EF3-9151-BD8E-3674AF326506}"/>
              </a:ext>
            </a:extLst>
          </p:cNvPr>
          <p:cNvSpPr txBox="1"/>
          <p:nvPr/>
        </p:nvSpPr>
        <p:spPr>
          <a:xfrm>
            <a:off x="3790866" y="321253"/>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6E11CD9-DDDA-8548-59E1-47ED82F5C037}"/>
              </a:ext>
            </a:extLst>
          </p:cNvPr>
          <p:cNvSpPr txBox="1"/>
          <p:nvPr/>
        </p:nvSpPr>
        <p:spPr>
          <a:xfrm>
            <a:off x="0" y="1037945"/>
            <a:ext cx="11965259" cy="545380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ea typeface="Cardo"/>
                <a:cs typeface="Cardo"/>
                <a:sym typeface="Cardo"/>
              </a:rPr>
              <a:t>Responsibilities for the DCW Supervisor include but are not limited to:</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Supervising no more than twenty (20) full-time DCW Staff. If less than twenty PCA staff are working, only a pro rata share of a supervisor’s time is needed. For example, if four full-time PCA staff are employed, then 20% of a supervisor’s time would be required to meet this standard;</a:t>
            </a:r>
          </a:p>
          <a:p>
            <a:pPr marL="1026796" lvl="2" indent="-342900">
              <a:lnSpc>
                <a:spcPct val="140000"/>
              </a:lnSpc>
              <a:buClr>
                <a:srgbClr val="000000"/>
              </a:buClr>
              <a:buSzPts val="2100"/>
              <a:buFont typeface="Wingdings" panose="05000000000000000000" pitchFamily="2" charset="2"/>
              <a:buChar char="§"/>
            </a:pPr>
            <a:r>
              <a:rPr lang="en-US"/>
              <a:t>Ensuring DCW staff timesheets and any other documents containing protected health or identifying information are securely stored while in the possession of the DCW staff or supervisor in a manner that prevents unauthorized disclosure and are returned to the main office location within ten (10) business days;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Reviewing and approving duties on approved service plans;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Receiving and processing requests for service;</a:t>
            </a:r>
          </a:p>
          <a:p>
            <a:pPr marL="1026796" lvl="2" indent="-342900">
              <a:lnSpc>
                <a:spcPct val="140000"/>
              </a:lnSpc>
              <a:buClr>
                <a:srgbClr val="000000"/>
              </a:buClr>
              <a:buSzPts val="2100"/>
              <a:buFont typeface="Wingdings" panose="05000000000000000000" pitchFamily="2" charset="2"/>
              <a:buChar char="§"/>
            </a:pPr>
            <a:r>
              <a:rPr lang="en-US"/>
              <a:t>Evaluating the work, skills, and job performance of the DCW staff, including the completion of hands-on skills assessments;</a:t>
            </a:r>
            <a:endParaRPr lang="en-US">
              <a:ea typeface="Cardo"/>
              <a:cs typeface="Cardo"/>
              <a:sym typeface="Cardo"/>
            </a:endParaRPr>
          </a:p>
          <a:p>
            <a:pPr marL="1026796" lvl="2" indent="-342900">
              <a:lnSpc>
                <a:spcPct val="140000"/>
              </a:lnSpc>
              <a:buClr>
                <a:srgbClr val="000000"/>
              </a:buClr>
              <a:buSzPts val="2100"/>
              <a:buFont typeface="Wingdings" panose="05000000000000000000" pitchFamily="2" charset="2"/>
              <a:buChar char="§"/>
            </a:pPr>
            <a:r>
              <a:rPr lang="en-US"/>
              <a:t>Making home visits with DCW staff to observe and evaluate job performance, maintain supervisory reports, and submit monthly activity sheets</a:t>
            </a:r>
            <a:r>
              <a:rPr lang="en-US">
                <a:ea typeface="Cardo"/>
                <a:cs typeface="Cardo"/>
                <a:sym typeface="Cardo"/>
              </a:rPr>
              <a:t>;</a:t>
            </a:r>
          </a:p>
          <a:p>
            <a:endParaRPr lang="en-US"/>
          </a:p>
        </p:txBody>
      </p:sp>
    </p:spTree>
    <p:extLst>
      <p:ext uri="{BB962C8B-B14F-4D97-AF65-F5344CB8AC3E}">
        <p14:creationId xmlns:p14="http://schemas.microsoft.com/office/powerpoint/2010/main" val="1092901172"/>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955B-A346-C5C9-400C-DBB7885E544A}"/>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7B3C7C6-FC1E-8EA6-3822-6E9B988E3E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408B69-54EE-39B4-6D39-CF06080567F8}"/>
              </a:ext>
            </a:extLst>
          </p:cNvPr>
          <p:cNvSpPr txBox="1"/>
          <p:nvPr/>
        </p:nvSpPr>
        <p:spPr>
          <a:xfrm>
            <a:off x="3790866" y="437365"/>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4C55C6-2D30-D3F9-37F0-4E3C143B5B36}"/>
              </a:ext>
            </a:extLst>
          </p:cNvPr>
          <p:cNvSpPr txBox="1"/>
          <p:nvPr/>
        </p:nvSpPr>
        <p:spPr>
          <a:xfrm>
            <a:off x="0" y="1516916"/>
            <a:ext cx="11117766" cy="4635115"/>
          </a:xfrm>
          <a:prstGeom prst="rect">
            <a:avLst/>
          </a:prstGeom>
          <a:noFill/>
        </p:spPr>
        <p:txBody>
          <a:bodyPr wrap="square" rtlCol="0">
            <a:spAutoFit/>
          </a:bodyPr>
          <a:lstStyle/>
          <a:p>
            <a:pPr marL="1026796" lvl="2" indent="-342900">
              <a:lnSpc>
                <a:spcPct val="140000"/>
              </a:lnSpc>
              <a:buClr>
                <a:srgbClr val="000000"/>
              </a:buClr>
              <a:buSzPts val="2100"/>
              <a:buFont typeface="Wingdings" panose="05000000000000000000" pitchFamily="2" charset="2"/>
              <a:buChar char="§"/>
            </a:pPr>
            <a:r>
              <a:rPr lang="en-US"/>
              <a:t>Performing supervised direct monitoring visits in the beneficiary’s home while the DCW staff is on-site and unsupervised indirect monitoring visits, which may be performed in the beneficiary’s home or by phone, while the DCW staff is not onsite, alternating on a biweekly basis to ensure services and care are provided according to the PSS, and</a:t>
            </a:r>
            <a:r>
              <a:rPr lang="en-US">
                <a:ea typeface="Cardo"/>
                <a:cs typeface="Cardo"/>
                <a:sym typeface="Cardo"/>
              </a:rPr>
              <a:t>;</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Being accessible to DCW Staff and beneficiaries/their representatives for emergencies, case reviews, conferences, and problem solving;</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Interpreting agency policies and procedures relating to the program;</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Preparing, submitting, or maintaining appropriate records and reports;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Planning, coordinating, and recording ongoing in-service training for the DCW Staff.</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Reporting directly to the Agency’s Director and, in the absence of the Director,  is responsible for the regular, routine activities of the program.</a:t>
            </a:r>
          </a:p>
          <a:p>
            <a:endParaRPr lang="en-US"/>
          </a:p>
        </p:txBody>
      </p:sp>
      <p:pic>
        <p:nvPicPr>
          <p:cNvPr id="2" name="More Info Pic">
            <a:extLst>
              <a:ext uri="{FF2B5EF4-FFF2-40B4-BE49-F238E27FC236}">
                <a16:creationId xmlns:a16="http://schemas.microsoft.com/office/drawing/2014/main" id="{B631810F-BCD3-AAE5-79D8-4BB3A052B0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6" b="89571" l="7047" r="91611">
                        <a14:foregroundMark x1="72819" y1="29448" x2="10067" y2="25767"/>
                        <a14:foregroundMark x1="10067" y1="25767" x2="91611" y2="45399"/>
                        <a14:foregroundMark x1="91611" y1="45399" x2="43289" y2="31288"/>
                        <a14:foregroundMark x1="43289" y1="31288" x2="40940" y2="34969"/>
                        <a14:foregroundMark x1="58389" y1="69325" x2="54698" y2="57669"/>
                        <a14:foregroundMark x1="58725" y1="71166" x2="63087" y2="74233"/>
                        <a14:foregroundMark x1="7047" y1="24540" x2="7047" y2="24540"/>
                        <a14:foregroundMark x1="82215" y1="37423" x2="82215" y2="37423"/>
                        <a14:foregroundMark x1="62416" y1="80982" x2="66443" y2="82822"/>
                        <a14:foregroundMark x1="64094" y1="74233" x2="60067" y2="75460"/>
                        <a14:foregroundMark x1="64094" y1="73620" x2="64094" y2="69939"/>
                        <a14:foregroundMark x1="65101" y1="62577" x2="62416" y2="66871"/>
                      </a14:backgroundRemoval>
                    </a14:imgEffect>
                  </a14:imgLayer>
                </a14:imgProps>
              </a:ext>
            </a:extLst>
          </a:blip>
          <a:stretch>
            <a:fillRect/>
          </a:stretch>
        </p:blipFill>
        <p:spPr>
          <a:xfrm>
            <a:off x="43772" y="157112"/>
            <a:ext cx="1588855" cy="869072"/>
          </a:xfrm>
          <a:prstGeom prst="rect">
            <a:avLst/>
          </a:prstGeom>
        </p:spPr>
      </p:pic>
      <p:sp>
        <p:nvSpPr>
          <p:cNvPr id="4" name="Rectangle: Rounded Corners 3">
            <a:extLst>
              <a:ext uri="{FF2B5EF4-FFF2-40B4-BE49-F238E27FC236}">
                <a16:creationId xmlns:a16="http://schemas.microsoft.com/office/drawing/2014/main" id="{753963E3-456D-7BD7-3CB6-86A6662B8482}"/>
              </a:ext>
            </a:extLst>
          </p:cNvPr>
          <p:cNvSpPr/>
          <p:nvPr/>
        </p:nvSpPr>
        <p:spPr>
          <a:xfrm>
            <a:off x="7926109" y="1290181"/>
            <a:ext cx="3710570" cy="3945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Tree>
    <p:extLst>
      <p:ext uri="{BB962C8B-B14F-4D97-AF65-F5344CB8AC3E}">
        <p14:creationId xmlns:p14="http://schemas.microsoft.com/office/powerpoint/2010/main" val="1335458286"/>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1353-2360-45A2-8FBD-24DDCCBE78C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3FC5CEE-7FBB-32BA-E18D-A38EDB30058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F5893C5-3E78-7AA2-9CE0-A46A0BD131BA}"/>
              </a:ext>
            </a:extLst>
          </p:cNvPr>
          <p:cNvSpPr txBox="1"/>
          <p:nvPr/>
        </p:nvSpPr>
        <p:spPr>
          <a:xfrm>
            <a:off x="328056" y="531592"/>
            <a:ext cx="55193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2396765-BAE7-9E0F-4340-377938A38DA1}"/>
              </a:ext>
            </a:extLst>
          </p:cNvPr>
          <p:cNvSpPr txBox="1"/>
          <p:nvPr/>
        </p:nvSpPr>
        <p:spPr>
          <a:xfrm>
            <a:off x="79469" y="1504187"/>
            <a:ext cx="6016531" cy="5188728"/>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700">
                <a:ea typeface="Cardo"/>
                <a:cs typeface="Cardo"/>
                <a:sym typeface="Cardo"/>
              </a:rPr>
              <a:t>The Direct Care Staff shall have at a minimum:</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be a high school graduate or have a General Education Development (GED) certificate or must demonstrate the ability to read the written personal care services assignment and write adequately to complete required forms and reports of visits.</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Be at least 18 years of age;</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demonstrate the ability to work well with aged and disabled individuals who have limited functioning capacity;</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Possess a valid state issued ID, and have access to reliable transportation;</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maintain current and active first aid and CPR certification</a:t>
            </a:r>
          </a:p>
        </p:txBody>
      </p:sp>
      <p:pic>
        <p:nvPicPr>
          <p:cNvPr id="12" name="Picture 11">
            <a:extLst>
              <a:ext uri="{FF2B5EF4-FFF2-40B4-BE49-F238E27FC236}">
                <a16:creationId xmlns:a16="http://schemas.microsoft.com/office/drawing/2014/main" id="{9C8F314A-9F40-A264-A151-BB215DC3BB57}"/>
              </a:ext>
            </a:extLst>
          </p:cNvPr>
          <p:cNvPicPr>
            <a:picLocks noChangeAspect="1"/>
          </p:cNvPicPr>
          <p:nvPr/>
        </p:nvPicPr>
        <p:blipFill>
          <a:blip r:embed="rId3"/>
          <a:stretch>
            <a:fillRect/>
          </a:stretch>
        </p:blipFill>
        <p:spPr>
          <a:xfrm>
            <a:off x="6872405" y="1745463"/>
            <a:ext cx="5106872" cy="3367073"/>
          </a:xfrm>
          <a:prstGeom prst="rect">
            <a:avLst/>
          </a:prstGeom>
          <a:effectLst>
            <a:softEdge rad="127000"/>
          </a:effectLst>
        </p:spPr>
      </p:pic>
    </p:spTree>
    <p:extLst>
      <p:ext uri="{BB962C8B-B14F-4D97-AF65-F5344CB8AC3E}">
        <p14:creationId xmlns:p14="http://schemas.microsoft.com/office/powerpoint/2010/main" val="1160676278"/>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3ED4B-12ED-125E-CB25-37A78231905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7352D4A-A03E-23D3-FA07-3B32AB68E18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D01F708-F147-6607-FCC4-1E290A5B7674}"/>
              </a:ext>
            </a:extLst>
          </p:cNvPr>
          <p:cNvSpPr txBox="1"/>
          <p:nvPr/>
        </p:nvSpPr>
        <p:spPr>
          <a:xfrm>
            <a:off x="3095482" y="498719"/>
            <a:ext cx="600103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527976C-7332-5720-D4F6-380BEF312E3E}"/>
              </a:ext>
            </a:extLst>
          </p:cNvPr>
          <p:cNvSpPr txBox="1"/>
          <p:nvPr/>
        </p:nvSpPr>
        <p:spPr>
          <a:xfrm>
            <a:off x="0" y="1232985"/>
            <a:ext cx="11905307" cy="5488490"/>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Be physically able to perform the job tasks required and assurance that communicable diseases of major public health concern are not present,;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Have interest in and empathy for, people who are ill, elderly, or disabled;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Be emotionally mature and able to respond to participants and situations in a responsible manner;</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Have good communication and interpersonal skills and the ability to deal effectively, assertively, and cooperatively with a variety of people;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Must not have been convicted of a crime substantially related to the dependent population or any violent crime;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Must be able to recognize the signs of abuse, neglect and/or exploitation and the procedures to follow as required in the Vulnerable Adult Act; and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Must have knowledge of how to prevent burns, falls, fires; and emergency numbers to contact emergency personnel if required.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t>Successfully complete a mandatory training course upon hire covering each of the topics in Admin Code, Part 208, Rule 1.3C, and pass a scored examination prior to rendering services. This training course must also be attended annually for each year after hire.</a:t>
            </a:r>
            <a:endParaRPr lang="en-US">
              <a:ea typeface="Cardo"/>
              <a:cs typeface="Cardo"/>
              <a:sym typeface="Cardo"/>
            </a:endParaRPr>
          </a:p>
        </p:txBody>
      </p:sp>
      <p:pic>
        <p:nvPicPr>
          <p:cNvPr id="2" name="More Info Pic">
            <a:extLst>
              <a:ext uri="{FF2B5EF4-FFF2-40B4-BE49-F238E27FC236}">
                <a16:creationId xmlns:a16="http://schemas.microsoft.com/office/drawing/2014/main" id="{E8107167-DCA1-10D1-6580-F0E49036C3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6" b="90184" l="5705" r="92282">
                        <a14:foregroundMark x1="67785" y1="28834" x2="15772" y2="29448"/>
                        <a14:foregroundMark x1="15772" y1="29448" x2="79530" y2="38650"/>
                        <a14:foregroundMark x1="79530" y1="38650" x2="43960" y2="30675"/>
                        <a14:foregroundMark x1="43960" y1="30675" x2="49664" y2="24540"/>
                        <a14:foregroundMark x1="58389" y1="66871" x2="53691" y2="65031"/>
                        <a14:foregroundMark x1="61409" y1="65644" x2="65436" y2="66871"/>
                        <a14:foregroundMark x1="92282" y1="34969" x2="92282" y2="34969"/>
                        <a14:foregroundMark x1="6040" y1="34356" x2="6040" y2="34356"/>
                        <a14:foregroundMark x1="57383" y1="56442" x2="67785" y2="90184"/>
                        <a14:foregroundMark x1="55034" y1="60736" x2="55034" y2="60736"/>
                        <a14:foregroundMark x1="52013" y1="57669" x2="52013" y2="57669"/>
                        <a14:foregroundMark x1="53356" y1="56442" x2="48658" y2="53374"/>
                      </a14:backgroundRemoval>
                    </a14:imgEffect>
                  </a14:imgLayer>
                </a14:imgProps>
              </a:ext>
            </a:extLst>
          </a:blip>
          <a:stretch>
            <a:fillRect/>
          </a:stretch>
        </p:blipFill>
        <p:spPr>
          <a:xfrm>
            <a:off x="10440375" y="64183"/>
            <a:ext cx="1588855" cy="869072"/>
          </a:xfrm>
          <a:prstGeom prst="rect">
            <a:avLst/>
          </a:prstGeom>
        </p:spPr>
      </p:pic>
      <p:sp>
        <p:nvSpPr>
          <p:cNvPr id="4" name="Rectangle: Rounded Corners 3">
            <a:extLst>
              <a:ext uri="{FF2B5EF4-FFF2-40B4-BE49-F238E27FC236}">
                <a16:creationId xmlns:a16="http://schemas.microsoft.com/office/drawing/2014/main" id="{44727418-BD14-1030-8EBF-5EA355AEAB86}"/>
              </a:ext>
            </a:extLst>
          </p:cNvPr>
          <p:cNvSpPr/>
          <p:nvPr/>
        </p:nvSpPr>
        <p:spPr>
          <a:xfrm>
            <a:off x="7052154" y="1841326"/>
            <a:ext cx="4484318" cy="42152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practice, the direct care worker provides the care and companionship that allows the elderly and disabled to remain in their homes and community, rather than being forced to rely on institutional care. Therefore, providers must ensure that compassionate, qualified staff are providing this care.</a:t>
            </a:r>
          </a:p>
        </p:txBody>
      </p:sp>
    </p:spTree>
    <p:extLst>
      <p:ext uri="{BB962C8B-B14F-4D97-AF65-F5344CB8AC3E}">
        <p14:creationId xmlns:p14="http://schemas.microsoft.com/office/powerpoint/2010/main" val="2967929557"/>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96A5-EEA0-BDE5-20DE-EE48F89D9868}"/>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6B791B-2CBD-735F-52EB-8123DEA08DE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CDA02EEC-7492-2F66-08FC-2ED18D8BDF98}"/>
              </a:ext>
            </a:extLst>
          </p:cNvPr>
          <p:cNvSpPr txBox="1"/>
          <p:nvPr/>
        </p:nvSpPr>
        <p:spPr>
          <a:xfrm>
            <a:off x="6096000" y="513146"/>
            <a:ext cx="486727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chemeClr val="accent2">
                    <a:lumMod val="75000"/>
                  </a:schemeClr>
                </a:solidFill>
                <a:latin typeface="+mj-lt"/>
                <a:cs typeface="Times New Roman" panose="02020603050405020304" pitchFamily="18" charset="0"/>
              </a:rPr>
              <a:t>MS Electronic Visit Verification (EVV)</a:t>
            </a:r>
            <a:endParaRPr lang="en-US" sz="4400" b="1" kern="1200">
              <a:solidFill>
                <a:schemeClr val="accent2">
                  <a:lumMod val="75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38BBF3E-6C1C-606D-00B7-41D69F2E56EB}"/>
              </a:ext>
            </a:extLst>
          </p:cNvPr>
          <p:cNvSpPr txBox="1"/>
          <p:nvPr/>
        </p:nvSpPr>
        <p:spPr>
          <a:xfrm>
            <a:off x="4925152" y="1441292"/>
            <a:ext cx="7106547" cy="5194242"/>
          </a:xfrm>
          <a:prstGeom prst="rect">
            <a:avLst/>
          </a:prstGeom>
          <a:noFill/>
        </p:spPr>
        <p:txBody>
          <a:bodyPr wrap="square" rtlCol="0">
            <a:spAutoFit/>
          </a:bodyPr>
          <a:lstStyle/>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Effective 8/1/2023, providers have the option to either utilize the upgraded state provided EVV system through HHAeXchange or integrate their own provider selected EVV system with the HHAeXchange aggregator. For additional information on EVV in Mississippi, please visit the HHAeXchange’s  Mississippi Information Center webpage at  </a:t>
            </a:r>
            <a:r>
              <a:rPr lang="en-US" sz="1400" b="1">
                <a:solidFill>
                  <a:schemeClr val="accent2"/>
                </a:solidFill>
                <a:ea typeface="Cardo"/>
                <a:cs typeface="Cardo"/>
                <a:sym typeface="Cardo"/>
                <a:hlinkClick r:id="rId3">
                  <a:extLst>
                    <a:ext uri="{A12FA001-AC4F-418D-AE19-62706E023703}">
                      <ahyp:hlinkClr xmlns:ahyp="http://schemas.microsoft.com/office/drawing/2018/hyperlinkcolor" val="tx"/>
                    </a:ext>
                  </a:extLst>
                </a:hlinkClick>
              </a:rPr>
              <a:t>https://www.hhaexchange.com/info-hub/mississippi</a:t>
            </a:r>
            <a:r>
              <a:rPr lang="en-US" sz="1400" b="1">
                <a:solidFill>
                  <a:schemeClr val="accent2"/>
                </a:solidFill>
                <a:ea typeface="Cardo"/>
                <a:cs typeface="Cardo"/>
                <a:sym typeface="Cardo"/>
              </a:rPr>
              <a:t> </a:t>
            </a:r>
            <a:r>
              <a:rPr lang="en-US" sz="1400">
                <a:ea typeface="Cardo"/>
                <a:cs typeface="Cardo"/>
                <a:sym typeface="Cardo"/>
              </a:rPr>
              <a:t>or email DOM at </a:t>
            </a:r>
            <a:r>
              <a:rPr lang="en-US" sz="1400" b="1" u="sng">
                <a:solidFill>
                  <a:schemeClr val="accent2"/>
                </a:solidFill>
                <a:ea typeface="Cardo"/>
                <a:cs typeface="Cardo"/>
                <a:sym typeface="Cardo"/>
              </a:rPr>
              <a:t>evv@medicaid.ms.gov</a:t>
            </a:r>
            <a:r>
              <a:rPr lang="en-US" sz="1400">
                <a:ea typeface="Cardo"/>
                <a:cs typeface="Cardo"/>
                <a:sym typeface="Cardo"/>
              </a:rPr>
              <a:t>.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Providers must ensure that all personal care and in home respite services are electronically visit verified in a state approved solution as required by the 21st Century Cures Act.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ffectLst/>
              </a:rPr>
              <a:t>Manual entry of visit data shall be utilized only when the EVV system is unavailable and makes usage of the system impossible. Justification documentation must support any instance of human error in EVV and mus</a:t>
            </a:r>
            <a:r>
              <a:rPr lang="en-US" sz="1400"/>
              <a:t>t be entered into the EVV system</a:t>
            </a:r>
            <a:r>
              <a:rPr lang="en-US" sz="1400">
                <a:effectLst/>
              </a:rPr>
              <a:t>.  Repeated instances of human error are subject to audit. Manual entry information shall include the date and time, the reason for the entry, and the identification of the person making the entry.  </a:t>
            </a:r>
            <a:endParaRPr lang="en-US" sz="1400"/>
          </a:p>
        </p:txBody>
      </p:sp>
      <p:pic>
        <p:nvPicPr>
          <p:cNvPr id="2" name="Content Placeholder 5">
            <a:extLst>
              <a:ext uri="{FF2B5EF4-FFF2-40B4-BE49-F238E27FC236}">
                <a16:creationId xmlns:a16="http://schemas.microsoft.com/office/drawing/2014/main" id="{A94F7C91-4B46-798B-8480-FC3F3354DA9F}"/>
              </a:ext>
            </a:extLst>
          </p:cNvPr>
          <p:cNvPicPr>
            <a:picLocks noGrp="1" noChangeAspect="1"/>
          </p:cNvPicPr>
          <p:nvPr>
            <p:ph sz="half" idx="1"/>
          </p:nvPr>
        </p:nvPicPr>
        <p:blipFill>
          <a:blip r:embed="rId4"/>
          <a:stretch>
            <a:fillRect/>
          </a:stretch>
        </p:blipFill>
        <p:spPr>
          <a:xfrm>
            <a:off x="1798228" y="267753"/>
            <a:ext cx="3080461" cy="2181529"/>
          </a:xfrm>
          <a:prstGeom prst="flowChartConnector">
            <a:avLst/>
          </a:prstGeom>
        </p:spPr>
      </p:pic>
      <p:pic>
        <p:nvPicPr>
          <p:cNvPr id="4" name="Picture 3">
            <a:extLst>
              <a:ext uri="{FF2B5EF4-FFF2-40B4-BE49-F238E27FC236}">
                <a16:creationId xmlns:a16="http://schemas.microsoft.com/office/drawing/2014/main" id="{C9594B56-5F1A-9C2C-762B-2C82DDC2B2FF}"/>
              </a:ext>
            </a:extLst>
          </p:cNvPr>
          <p:cNvPicPr>
            <a:picLocks noChangeAspect="1"/>
          </p:cNvPicPr>
          <p:nvPr/>
        </p:nvPicPr>
        <p:blipFill>
          <a:blip r:embed="rId5"/>
          <a:stretch>
            <a:fillRect/>
          </a:stretch>
        </p:blipFill>
        <p:spPr>
          <a:xfrm>
            <a:off x="1387724" y="3112232"/>
            <a:ext cx="3300580" cy="2365319"/>
          </a:xfrm>
          <a:prstGeom prst="flowChartConnector">
            <a:avLst/>
          </a:prstGeom>
        </p:spPr>
      </p:pic>
      <p:pic>
        <p:nvPicPr>
          <p:cNvPr id="5" name="Picture 4">
            <a:extLst>
              <a:ext uri="{FF2B5EF4-FFF2-40B4-BE49-F238E27FC236}">
                <a16:creationId xmlns:a16="http://schemas.microsoft.com/office/drawing/2014/main" id="{BBEF9964-58BD-389F-E5EA-34EB32F04AE6}"/>
              </a:ext>
            </a:extLst>
          </p:cNvPr>
          <p:cNvPicPr>
            <a:picLocks noChangeAspect="1"/>
          </p:cNvPicPr>
          <p:nvPr/>
        </p:nvPicPr>
        <p:blipFill>
          <a:blip r:embed="rId6"/>
          <a:stretch>
            <a:fillRect/>
          </a:stretch>
        </p:blipFill>
        <p:spPr>
          <a:xfrm>
            <a:off x="314217" y="1579184"/>
            <a:ext cx="2802158" cy="2365319"/>
          </a:xfrm>
          <a:prstGeom prst="flowChartConnector">
            <a:avLst/>
          </a:prstGeom>
        </p:spPr>
      </p:pic>
      <p:pic>
        <p:nvPicPr>
          <p:cNvPr id="6" name="More Info Pic">
            <a:extLst>
              <a:ext uri="{FF2B5EF4-FFF2-40B4-BE49-F238E27FC236}">
                <a16:creationId xmlns:a16="http://schemas.microsoft.com/office/drawing/2014/main" id="{7F2F5DAB-BB58-363E-30D4-0082FBD739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16" b="89571" l="7718" r="90268">
                        <a14:foregroundMark x1="63423" y1="23313" x2="26174" y2="12270"/>
                        <a14:foregroundMark x1="26174" y1="12270" x2="59732" y2="19018"/>
                        <a14:foregroundMark x1="59732" y1="19018" x2="28188" y2="27607"/>
                        <a14:foregroundMark x1="28188" y1="27607" x2="60403" y2="40491"/>
                        <a14:foregroundMark x1="60403" y1="40491" x2="90604" y2="36196"/>
                        <a14:foregroundMark x1="90604" y1="36196" x2="77852" y2="37423"/>
                        <a14:foregroundMark x1="55369" y1="57669" x2="68121" y2="85276"/>
                        <a14:foregroundMark x1="7718" y1="37423" x2="7718" y2="37423"/>
                        <a14:foregroundMark x1="62081" y1="33129" x2="66779" y2="81595"/>
                        <a14:foregroundMark x1="55705" y1="66871" x2="63423" y2="80982"/>
                        <a14:foregroundMark x1="52349" y1="55215" x2="52349" y2="55215"/>
                        <a14:foregroundMark x1="67450" y1="30061" x2="67450" y2="30061"/>
                        <a14:foregroundMark x1="63423" y1="30675" x2="63423" y2="30675"/>
                        <a14:foregroundMark x1="63423" y1="33129" x2="56376" y2="34969"/>
                        <a14:foregroundMark x1="20805" y1="36196" x2="24497" y2="30675"/>
                      </a14:backgroundRemoval>
                    </a14:imgEffect>
                  </a14:imgLayer>
                </a14:imgProps>
              </a:ext>
            </a:extLst>
          </a:blip>
          <a:stretch>
            <a:fillRect/>
          </a:stretch>
        </p:blipFill>
        <p:spPr>
          <a:xfrm>
            <a:off x="0" y="0"/>
            <a:ext cx="1588855" cy="869072"/>
          </a:xfrm>
          <a:prstGeom prst="rect">
            <a:avLst/>
          </a:prstGeom>
        </p:spPr>
      </p:pic>
      <p:sp>
        <p:nvSpPr>
          <p:cNvPr id="7" name="Rectangle: Rounded Corners 6">
            <a:extLst>
              <a:ext uri="{FF2B5EF4-FFF2-40B4-BE49-F238E27FC236}">
                <a16:creationId xmlns:a16="http://schemas.microsoft.com/office/drawing/2014/main" id="{23581C64-1E59-9FF7-0D2D-CD887D377252}"/>
              </a:ext>
            </a:extLst>
          </p:cNvPr>
          <p:cNvSpPr/>
          <p:nvPr/>
        </p:nvSpPr>
        <p:spPr>
          <a:xfrm>
            <a:off x="475989" y="1358517"/>
            <a:ext cx="10597019" cy="509238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rtl="0">
              <a:spcBef>
                <a:spcPts val="0"/>
              </a:spcBef>
              <a:spcAft>
                <a:spcPts val="0"/>
              </a:spcAft>
              <a:buNone/>
            </a:pPr>
            <a:r>
              <a:rPr lang="en-US"/>
              <a:t>As of August 1, 2023, Providers must ensure that all personal care and in home respite services are electronically visit verified as required by the 21</a:t>
            </a:r>
            <a:r>
              <a:rPr lang="en-US" baseline="30000"/>
              <a:t>st</a:t>
            </a:r>
            <a:r>
              <a:rPr lang="en-US"/>
              <a:t> Century Cures Act.  </a:t>
            </a:r>
          </a:p>
          <a:p>
            <a:pPr marL="0" lvl="0" indent="0" algn="l" rtl="0">
              <a:spcBef>
                <a:spcPts val="0"/>
              </a:spcBef>
              <a:spcAft>
                <a:spcPts val="0"/>
              </a:spcAft>
              <a:buNone/>
            </a:pPr>
            <a:endParaRPr lang="en-US"/>
          </a:p>
          <a:p>
            <a:pPr>
              <a:buNone/>
            </a:pPr>
            <a:r>
              <a:rPr lang="en-US"/>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a:p>
          <a:p>
            <a:pPr marL="0" lvl="0" indent="0" algn="l" rtl="0">
              <a:spcBef>
                <a:spcPts val="0"/>
              </a:spcBef>
              <a:spcAft>
                <a:spcPts val="0"/>
              </a:spcAft>
              <a:buNone/>
            </a:pPr>
            <a:r>
              <a:rPr lang="en-US"/>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p:txBody>
      </p:sp>
    </p:spTree>
    <p:extLst>
      <p:ext uri="{BB962C8B-B14F-4D97-AF65-F5344CB8AC3E}">
        <p14:creationId xmlns:p14="http://schemas.microsoft.com/office/powerpoint/2010/main" val="3004207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FF33CB-FE60-9FDE-0751-081ED5DA2192}"/>
              </a:ext>
            </a:extLst>
          </p:cNvPr>
          <p:cNvSpPr/>
          <p:nvPr/>
        </p:nvSpPr>
        <p:spPr>
          <a:xfrm>
            <a:off x="7961015" y="4441605"/>
            <a:ext cx="3564046"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1" name="Rectangle: Rounded Corners 10">
            <a:extLst>
              <a:ext uri="{FF2B5EF4-FFF2-40B4-BE49-F238E27FC236}">
                <a16:creationId xmlns:a16="http://schemas.microsoft.com/office/drawing/2014/main" id="{891B4085-685E-4B2B-2DEB-4153757205BF}"/>
              </a:ext>
            </a:extLst>
          </p:cNvPr>
          <p:cNvSpPr/>
          <p:nvPr/>
        </p:nvSpPr>
        <p:spPr>
          <a:xfrm>
            <a:off x="8131242" y="4571184"/>
            <a:ext cx="3222558"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Rounded Corners 13">
            <a:extLst>
              <a:ext uri="{FF2B5EF4-FFF2-40B4-BE49-F238E27FC236}">
                <a16:creationId xmlns:a16="http://schemas.microsoft.com/office/drawing/2014/main" id="{6AD6FAE7-0103-CBEB-C8A3-FE8A6028DC8A}"/>
              </a:ext>
            </a:extLst>
          </p:cNvPr>
          <p:cNvSpPr/>
          <p:nvPr/>
        </p:nvSpPr>
        <p:spPr>
          <a:xfrm>
            <a:off x="4397449" y="4441605"/>
            <a:ext cx="3080713"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8" name="Rectangle: Rounded Corners 7">
            <a:extLst>
              <a:ext uri="{FF2B5EF4-FFF2-40B4-BE49-F238E27FC236}">
                <a16:creationId xmlns:a16="http://schemas.microsoft.com/office/drawing/2014/main" id="{CD24C43E-C485-1702-1E90-03F80C6F1B8F}"/>
              </a:ext>
            </a:extLst>
          </p:cNvPr>
          <p:cNvSpPr/>
          <p:nvPr/>
        </p:nvSpPr>
        <p:spPr>
          <a:xfrm>
            <a:off x="4642339" y="4571184"/>
            <a:ext cx="265777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Rounded Corners 14">
            <a:extLst>
              <a:ext uri="{FF2B5EF4-FFF2-40B4-BE49-F238E27FC236}">
                <a16:creationId xmlns:a16="http://schemas.microsoft.com/office/drawing/2014/main" id="{DF8B8D00-995F-0576-D033-A5AEA697CD03}"/>
              </a:ext>
            </a:extLst>
          </p:cNvPr>
          <p:cNvSpPr/>
          <p:nvPr/>
        </p:nvSpPr>
        <p:spPr>
          <a:xfrm>
            <a:off x="1303699" y="4441605"/>
            <a:ext cx="2308634"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086037A6-F2B1-6D29-44C8-FD611080709B}"/>
              </a:ext>
            </a:extLst>
          </p:cNvPr>
          <p:cNvSpPr/>
          <p:nvPr/>
        </p:nvSpPr>
        <p:spPr>
          <a:xfrm>
            <a:off x="1520982" y="4571184"/>
            <a:ext cx="191028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Oval 5">
            <a:extLst>
              <a:ext uri="{FF2B5EF4-FFF2-40B4-BE49-F238E27FC236}">
                <a16:creationId xmlns:a16="http://schemas.microsoft.com/office/drawing/2014/main" id="{2B508D8F-16B6-C1BA-C21E-D999C6BC015C}"/>
              </a:ext>
            </a:extLst>
          </p:cNvPr>
          <p:cNvSpPr/>
          <p:nvPr/>
        </p:nvSpPr>
        <p:spPr>
          <a:xfrm>
            <a:off x="1553654" y="2008864"/>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7224C49A-B742-0696-4EAC-BB5B02DCEA1B}"/>
              </a:ext>
            </a:extLst>
          </p:cNvPr>
          <p:cNvSpPr/>
          <p:nvPr/>
        </p:nvSpPr>
        <p:spPr>
          <a:xfrm>
            <a:off x="1955833" y="2423286"/>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alpha val="90000"/>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F9C372B-8B33-BA06-3D9A-274142F13FB0}"/>
              </a:ext>
            </a:extLst>
          </p:cNvPr>
          <p:cNvSpPr/>
          <p:nvPr/>
        </p:nvSpPr>
        <p:spPr>
          <a:xfrm>
            <a:off x="935086" y="488568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Staff Files</a:t>
            </a:r>
          </a:p>
        </p:txBody>
      </p:sp>
      <p:sp>
        <p:nvSpPr>
          <p:cNvPr id="10" name="Oval 9">
            <a:extLst>
              <a:ext uri="{FF2B5EF4-FFF2-40B4-BE49-F238E27FC236}">
                <a16:creationId xmlns:a16="http://schemas.microsoft.com/office/drawing/2014/main" id="{1B4E144E-BCD4-770F-00E3-578AB51E7A12}"/>
              </a:ext>
            </a:extLst>
          </p:cNvPr>
          <p:cNvSpPr/>
          <p:nvPr/>
        </p:nvSpPr>
        <p:spPr>
          <a:xfrm>
            <a:off x="5027631" y="2114415"/>
            <a:ext cx="1887187" cy="1887187"/>
          </a:xfrm>
          <a:prstGeom prst="ellipse">
            <a:avLst/>
          </a:prstGeom>
          <a:ln>
            <a:noFill/>
          </a:ln>
          <a:scene3d>
            <a:camera prst="orthographicFront"/>
            <a:lightRig rig="threePt" dir="t"/>
          </a:scene3d>
          <a:sp3d>
            <a:bevelT/>
          </a:sp3d>
        </p:spPr>
        <p:style>
          <a:lnRef idx="0">
            <a:scrgbClr r="0" g="0" b="0"/>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Document">
            <a:extLst>
              <a:ext uri="{FF2B5EF4-FFF2-40B4-BE49-F238E27FC236}">
                <a16:creationId xmlns:a16="http://schemas.microsoft.com/office/drawing/2014/main" id="{306FCFF1-707C-03B1-86D2-091170CC1964}"/>
              </a:ext>
            </a:extLst>
          </p:cNvPr>
          <p:cNvSpPr/>
          <p:nvPr/>
        </p:nvSpPr>
        <p:spPr>
          <a:xfrm>
            <a:off x="5429818" y="2464132"/>
            <a:ext cx="1082812" cy="10828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alpha val="90000"/>
              <a:hueOff val="0"/>
              <a:satOff val="0"/>
              <a:lumOff val="0"/>
              <a:alphaOff val="-2000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428A14D9-3684-7AC7-1278-ACF4DA89A4D0}"/>
              </a:ext>
            </a:extLst>
          </p:cNvPr>
          <p:cNvSpPr/>
          <p:nvPr/>
        </p:nvSpPr>
        <p:spPr>
          <a:xfrm>
            <a:off x="4682011" y="4725794"/>
            <a:ext cx="2511587"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Beneficiary Files</a:t>
            </a:r>
          </a:p>
        </p:txBody>
      </p:sp>
      <p:sp>
        <p:nvSpPr>
          <p:cNvPr id="17" name="Oval 16">
            <a:extLst>
              <a:ext uri="{FF2B5EF4-FFF2-40B4-BE49-F238E27FC236}">
                <a16:creationId xmlns:a16="http://schemas.microsoft.com/office/drawing/2014/main" id="{5C83CBF5-7154-DD98-0682-0A22F27710BF}"/>
              </a:ext>
            </a:extLst>
          </p:cNvPr>
          <p:cNvSpPr/>
          <p:nvPr/>
        </p:nvSpPr>
        <p:spPr>
          <a:xfrm>
            <a:off x="8820041" y="2129436"/>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Checkmark">
            <a:extLst>
              <a:ext uri="{FF2B5EF4-FFF2-40B4-BE49-F238E27FC236}">
                <a16:creationId xmlns:a16="http://schemas.microsoft.com/office/drawing/2014/main" id="{E2A8E578-F708-BDAD-CDC7-1A1913507A95}"/>
              </a:ext>
            </a:extLst>
          </p:cNvPr>
          <p:cNvSpPr/>
          <p:nvPr/>
        </p:nvSpPr>
        <p:spPr>
          <a:xfrm>
            <a:off x="9222237" y="2516603"/>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6">
              <a:alpha val="90000"/>
              <a:hueOff val="0"/>
              <a:satOff val="0"/>
              <a:lumOff val="0"/>
              <a:alphaOff val="-4000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6FFEB755-BC1E-D4B0-4B08-51E39475E129}"/>
              </a:ext>
            </a:extLst>
          </p:cNvPr>
          <p:cNvSpPr/>
          <p:nvPr/>
        </p:nvSpPr>
        <p:spPr>
          <a:xfrm>
            <a:off x="8216753" y="4738192"/>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Proper Storage and Accessibility</a:t>
            </a:r>
          </a:p>
        </p:txBody>
      </p:sp>
      <p:sp>
        <p:nvSpPr>
          <p:cNvPr id="2" name="Title 1">
            <a:extLst>
              <a:ext uri="{FF2B5EF4-FFF2-40B4-BE49-F238E27FC236}">
                <a16:creationId xmlns:a16="http://schemas.microsoft.com/office/drawing/2014/main" id="{B7D3BFB0-4840-0B5E-C3CA-0F0E2401C018}"/>
              </a:ext>
            </a:extLst>
          </p:cNvPr>
          <p:cNvSpPr>
            <a:spLocks noGrp="1"/>
          </p:cNvSpPr>
          <p:nvPr>
            <p:ph type="title"/>
          </p:nvPr>
        </p:nvSpPr>
        <p:spPr/>
        <p:txBody>
          <a:bodyPr>
            <a:scene3d>
              <a:camera prst="orthographicFront"/>
              <a:lightRig rig="threePt" dir="t"/>
            </a:scene3d>
            <a:sp3d extrusionH="57150">
              <a:bevelT w="38100" h="38100"/>
            </a:sp3d>
          </a:bodyPr>
          <a:lstStyle/>
          <a:p>
            <a:pPr algn="ctr"/>
            <a:r>
              <a:rPr lang="en-US" b="1">
                <a:solidFill>
                  <a:schemeClr val="accent6">
                    <a:lumMod val="50000"/>
                  </a:schemeClr>
                </a:solidFill>
                <a:cs typeface="Times New Roman" panose="02020603050405020304" pitchFamily="18" charset="0"/>
              </a:rPr>
              <a:t>Record Maintenance</a:t>
            </a:r>
          </a:p>
        </p:txBody>
      </p:sp>
      <p:sp>
        <p:nvSpPr>
          <p:cNvPr id="12" name="Slide Number Placeholder 11">
            <a:extLst>
              <a:ext uri="{FF2B5EF4-FFF2-40B4-BE49-F238E27FC236}">
                <a16:creationId xmlns:a16="http://schemas.microsoft.com/office/drawing/2014/main" id="{33C3F9EF-803F-7C58-39A0-774F0C6DFF8B}"/>
              </a:ext>
            </a:extLst>
          </p:cNvPr>
          <p:cNvSpPr>
            <a:spLocks noGrp="1"/>
          </p:cNvSpPr>
          <p:nvPr>
            <p:ph type="sldNum" sz="quarter" idx="12"/>
          </p:nvPr>
        </p:nvSpPr>
        <p:spPr/>
        <p:txBody>
          <a:bodyPr/>
          <a:lstStyle/>
          <a:p>
            <a:fld id="{E68F1C0E-076B-4C9D-A1F8-826B44A1103B}" type="slidenum">
              <a:rPr lang="en-US" smtClean="0"/>
              <a:t>37</a:t>
            </a:fld>
            <a:endParaRPr lang="en-US"/>
          </a:p>
        </p:txBody>
      </p:sp>
      <p:pic>
        <p:nvPicPr>
          <p:cNvPr id="4" name="More Info Pic">
            <a:extLst>
              <a:ext uri="{FF2B5EF4-FFF2-40B4-BE49-F238E27FC236}">
                <a16:creationId xmlns:a16="http://schemas.microsoft.com/office/drawing/2014/main" id="{ABE6493E-06DD-B733-B3AA-C600EC16E27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16" b="89571" l="7047" r="91611">
                        <a14:foregroundMark x1="15101" y1="23313" x2="79530" y2="41104"/>
                        <a14:foregroundMark x1="79530" y1="41104" x2="49664" y2="32515"/>
                        <a14:foregroundMark x1="49664" y1="32515" x2="42617" y2="20859"/>
                        <a14:foregroundMark x1="84564" y1="26380" x2="84564" y2="26380"/>
                        <a14:foregroundMark x1="91946" y1="28834" x2="90268" y2="28834"/>
                        <a14:foregroundMark x1="83557" y1="33129" x2="83557" y2="33129"/>
                        <a14:foregroundMark x1="7047" y1="36810" x2="7047" y2="36810"/>
                        <a14:foregroundMark x1="62081" y1="56442" x2="55369" y2="65644"/>
                        <a14:foregroundMark x1="54362" y1="57055" x2="62752" y2="80982"/>
                        <a14:foregroundMark x1="62752" y1="57055" x2="66107" y2="76074"/>
                      </a14:backgroundRemoval>
                    </a14:imgEffect>
                  </a14:imgLayer>
                </a14:imgProps>
              </a:ext>
            </a:extLst>
          </a:blip>
          <a:stretch>
            <a:fillRect/>
          </a:stretch>
        </p:blipFill>
        <p:spPr>
          <a:xfrm>
            <a:off x="10292855" y="93446"/>
            <a:ext cx="1794567" cy="981592"/>
          </a:xfrm>
          <a:prstGeom prst="rect">
            <a:avLst/>
          </a:prstGeom>
        </p:spPr>
      </p:pic>
      <p:sp>
        <p:nvSpPr>
          <p:cNvPr id="20" name="More Info Text">
            <a:extLst>
              <a:ext uri="{FF2B5EF4-FFF2-40B4-BE49-F238E27FC236}">
                <a16:creationId xmlns:a16="http://schemas.microsoft.com/office/drawing/2014/main" id="{73947C28-D9FA-C624-2F4D-EDE7439A3629}"/>
              </a:ext>
            </a:extLst>
          </p:cNvPr>
          <p:cNvSpPr/>
          <p:nvPr/>
        </p:nvSpPr>
        <p:spPr>
          <a:xfrm>
            <a:off x="3064475" y="1646238"/>
            <a:ext cx="6400477" cy="32868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will address requirements for record maintenance and give several templates providers may use to meet minimum standards. </a:t>
            </a:r>
          </a:p>
          <a:p>
            <a:endParaRPr lang="en-US"/>
          </a:p>
          <a:p>
            <a:r>
              <a:rPr lang="en-US"/>
              <a:t>Providers are not required to use templates provided, and may instead use their own, as long as minimum standards are met in accordance with Medicaid Administrative Code, Part 208.</a:t>
            </a:r>
          </a:p>
        </p:txBody>
      </p:sp>
    </p:spTree>
    <p:extLst>
      <p:ext uri="{BB962C8B-B14F-4D97-AF65-F5344CB8AC3E}">
        <p14:creationId xmlns:p14="http://schemas.microsoft.com/office/powerpoint/2010/main" val="31690692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2DE5-1868-AEA7-87BD-8A3A171889C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145AC7CA-A04D-0124-E53F-21E73475C18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8D666615-A8A5-59C3-E1B1-26352727F88D}"/>
              </a:ext>
            </a:extLst>
          </p:cNvPr>
          <p:cNvSpPr txBox="1"/>
          <p:nvPr/>
        </p:nvSpPr>
        <p:spPr>
          <a:xfrm>
            <a:off x="66676" y="747121"/>
            <a:ext cx="5629274"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Attestation Review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D5F495B-2569-D101-EAD6-95AA8C194E87}"/>
              </a:ext>
            </a:extLst>
          </p:cNvPr>
          <p:cNvSpPr txBox="1"/>
          <p:nvPr/>
        </p:nvSpPr>
        <p:spPr>
          <a:xfrm>
            <a:off x="302407" y="2006604"/>
            <a:ext cx="5925997" cy="3815403"/>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compliance of:</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ADA Regulations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Proper File Storage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Non-Discrimination Notice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Business Licenses/Permits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Organizational Chart</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Administrative Code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Building Requirements</a:t>
            </a:r>
          </a:p>
          <a:p>
            <a:pPr marL="1026796" lvl="2" indent="-342900">
              <a:lnSpc>
                <a:spcPct val="140000"/>
              </a:lnSpc>
              <a:buClr>
                <a:srgbClr val="000000"/>
              </a:buClr>
              <a:buSzPts val="2100"/>
              <a:buFont typeface="Wingdings" panose="05000000000000000000" pitchFamily="2" charset="2"/>
              <a:buChar char="q"/>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p:txBody>
      </p:sp>
      <p:pic>
        <p:nvPicPr>
          <p:cNvPr id="2" name="Picture 1">
            <a:extLst>
              <a:ext uri="{FF2B5EF4-FFF2-40B4-BE49-F238E27FC236}">
                <a16:creationId xmlns:a16="http://schemas.microsoft.com/office/drawing/2014/main" id="{6406A50F-2EC5-4849-C359-E68C70533339}"/>
              </a:ext>
            </a:extLst>
          </p:cNvPr>
          <p:cNvPicPr>
            <a:picLocks noChangeAspect="1"/>
          </p:cNvPicPr>
          <p:nvPr/>
        </p:nvPicPr>
        <p:blipFill>
          <a:blip r:embed="rId3"/>
          <a:srcRect l="697" t="7288" r="2733" b="30245"/>
          <a:stretch/>
        </p:blipFill>
        <p:spPr>
          <a:xfrm>
            <a:off x="6096000" y="0"/>
            <a:ext cx="6096000" cy="5506497"/>
          </a:xfrm>
          <a:prstGeom prst="rect">
            <a:avLst/>
          </a:prstGeom>
        </p:spPr>
      </p:pic>
      <p:sp>
        <p:nvSpPr>
          <p:cNvPr id="4" name="TextBox 3">
            <a:extLst>
              <a:ext uri="{FF2B5EF4-FFF2-40B4-BE49-F238E27FC236}">
                <a16:creationId xmlns:a16="http://schemas.microsoft.com/office/drawing/2014/main" id="{5FE50E81-117A-A939-EFD4-6D7077F3F327}"/>
              </a:ext>
            </a:extLst>
          </p:cNvPr>
          <p:cNvSpPr txBox="1"/>
          <p:nvPr/>
        </p:nvSpPr>
        <p:spPr>
          <a:xfrm>
            <a:off x="6202734" y="5640583"/>
            <a:ext cx="5882532"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Facility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https://medicaid.ms.gov/wp-content/uploads/2025/05/PCS-IHR-Attestation-Review-Form-Website-1.pdf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5241AD90-9E56-C72F-FEDC-2241F90C25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6040" r="93289">
                        <a14:foregroundMark x1="55369" y1="41104" x2="24161" y2="38650"/>
                        <a14:foregroundMark x1="24161" y1="38650" x2="66443" y2="47239"/>
                        <a14:foregroundMark x1="66443" y1="47239" x2="20134" y2="24540"/>
                        <a14:foregroundMark x1="20134" y1="24540" x2="67785" y2="55828"/>
                        <a14:foregroundMark x1="67785" y1="55828" x2="64094" y2="67485"/>
                        <a14:foregroundMark x1="65101" y1="66258" x2="58725" y2="79755"/>
                        <a14:foregroundMark x1="93624" y1="42945" x2="93624" y2="42945"/>
                        <a14:foregroundMark x1="77517" y1="37423" x2="65101" y2="33742"/>
                        <a14:foregroundMark x1="56040" y1="33742" x2="56040" y2="33742"/>
                        <a14:foregroundMark x1="53356" y1="51534" x2="62752" y2="59509"/>
                        <a14:foregroundMark x1="54027" y1="55215" x2="65101" y2="77914"/>
                        <a14:foregroundMark x1="54362" y1="61963" x2="54362" y2="61963"/>
                        <a14:foregroundMark x1="6040" y1="31288" x2="6040" y2="31288"/>
                      </a14:backgroundRemoval>
                    </a14:imgEffect>
                  </a14:imgLayer>
                </a14:imgProps>
              </a:ext>
            </a:extLst>
          </a:blip>
          <a:stretch>
            <a:fillRect/>
          </a:stretch>
        </p:blipFill>
        <p:spPr>
          <a:xfrm>
            <a:off x="66676" y="5739883"/>
            <a:ext cx="1794567" cy="981592"/>
          </a:xfrm>
          <a:prstGeom prst="rect">
            <a:avLst/>
          </a:prstGeom>
        </p:spPr>
      </p:pic>
      <p:sp>
        <p:nvSpPr>
          <p:cNvPr id="6" name="Rectangle: Rounded Corners 5">
            <a:extLst>
              <a:ext uri="{FF2B5EF4-FFF2-40B4-BE49-F238E27FC236}">
                <a16:creationId xmlns:a16="http://schemas.microsoft.com/office/drawing/2014/main" id="{A6314A67-D789-EC1E-E2FB-25C491CD1690}"/>
              </a:ext>
            </a:extLst>
          </p:cNvPr>
          <p:cNvSpPr/>
          <p:nvPr/>
        </p:nvSpPr>
        <p:spPr>
          <a:xfrm>
            <a:off x="5035463" y="1829617"/>
            <a:ext cx="6096000" cy="277923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Tree>
    <p:extLst>
      <p:ext uri="{BB962C8B-B14F-4D97-AF65-F5344CB8AC3E}">
        <p14:creationId xmlns:p14="http://schemas.microsoft.com/office/powerpoint/2010/main" val="382155611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5F9C-BB2D-3CDE-4D96-4EF4CC016CF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011989C-F2C8-6C6E-BB59-59DCC02BC9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11FBDC-FED1-00E6-1794-2B869CC2D6F1}"/>
              </a:ext>
            </a:extLst>
          </p:cNvPr>
          <p:cNvSpPr txBox="1"/>
          <p:nvPr/>
        </p:nvSpPr>
        <p:spPr>
          <a:xfrm>
            <a:off x="720860" y="501650"/>
            <a:ext cx="490167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Office Documentation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4E72D84-190C-FBC0-96DA-88102DEA3576}"/>
              </a:ext>
            </a:extLst>
          </p:cNvPr>
          <p:cNvSpPr txBox="1"/>
          <p:nvPr/>
        </p:nvSpPr>
        <p:spPr>
          <a:xfrm>
            <a:off x="79469" y="1504187"/>
            <a:ext cx="7036759" cy="3637662"/>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600">
                <a:solidFill>
                  <a:schemeClr val="accent6">
                    <a:lumMod val="50000"/>
                  </a:schemeClr>
                </a:solidFill>
              </a:rPr>
              <a:t>Records for PCS/IHR offices should include at minimum: </a:t>
            </a:r>
            <a:endParaRPr lang="en-US" sz="1400">
              <a:solidFill>
                <a:schemeClr val="accent6">
                  <a:lumMod val="50000"/>
                </a:schemeClr>
              </a:solidFill>
            </a:endParaRP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criteria for service provision, including procedures for dealing with emergency service requests,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Policy and procedure manuals,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Records of quarterly advisory committee meetings,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personnel policies including the process used in the recruitment, selection, retention, and termination of employees,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Organizational chart including the names and job titles of owners, operators, managers, administrators, and other supervisory staff., and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Current and historical employee listing that captures names, staff/tax id numbers, and employment hire and termination dates</a:t>
            </a:r>
            <a:r>
              <a:rPr lang="en-US" sz="1400"/>
              <a:t>.</a:t>
            </a:r>
            <a:endParaRPr lang="en-US" sz="1400">
              <a:ea typeface="Cardo"/>
              <a:cs typeface="Cardo"/>
              <a:sym typeface="Cardo"/>
            </a:endParaRPr>
          </a:p>
        </p:txBody>
      </p:sp>
      <p:pic>
        <p:nvPicPr>
          <p:cNvPr id="4" name="Picture 3">
            <a:extLst>
              <a:ext uri="{FF2B5EF4-FFF2-40B4-BE49-F238E27FC236}">
                <a16:creationId xmlns:a16="http://schemas.microsoft.com/office/drawing/2014/main" id="{527D8314-B4BA-5E7D-CE32-B61FD9CFAF5D}"/>
              </a:ext>
            </a:extLst>
          </p:cNvPr>
          <p:cNvPicPr>
            <a:picLocks noChangeAspect="1"/>
          </p:cNvPicPr>
          <p:nvPr/>
        </p:nvPicPr>
        <p:blipFill>
          <a:blip r:embed="rId3"/>
          <a:stretch>
            <a:fillRect/>
          </a:stretch>
        </p:blipFill>
        <p:spPr>
          <a:xfrm>
            <a:off x="7116228" y="1860263"/>
            <a:ext cx="4686243" cy="2653371"/>
          </a:xfrm>
          <a:prstGeom prst="rect">
            <a:avLst/>
          </a:prstGeom>
          <a:effectLst>
            <a:softEdge rad="127000"/>
          </a:effectLst>
        </p:spPr>
      </p:pic>
      <p:sp>
        <p:nvSpPr>
          <p:cNvPr id="2" name="TextBox 1">
            <a:extLst>
              <a:ext uri="{FF2B5EF4-FFF2-40B4-BE49-F238E27FC236}">
                <a16:creationId xmlns:a16="http://schemas.microsoft.com/office/drawing/2014/main" id="{11258CC0-D8EC-7D69-661B-85161F8B8FF5}"/>
              </a:ext>
            </a:extLst>
          </p:cNvPr>
          <p:cNvSpPr txBox="1"/>
          <p:nvPr/>
        </p:nvSpPr>
        <p:spPr>
          <a:xfrm>
            <a:off x="330741" y="5275040"/>
            <a:ext cx="6785487" cy="1263872"/>
          </a:xfrm>
          <a:prstGeom prst="rect">
            <a:avLst/>
          </a:prstGeom>
          <a:noFill/>
        </p:spPr>
        <p:txBody>
          <a:bodyPr wrap="square" rtlCol="0">
            <a:spAutoFit/>
          </a:bodyPr>
          <a:lstStyle/>
          <a:p>
            <a:pPr>
              <a:lnSpc>
                <a:spcPct val="150000"/>
              </a:lnSpc>
            </a:pPr>
            <a:r>
              <a:rPr lang="en-US" sz="1300">
                <a:solidFill>
                  <a:schemeClr val="accent6">
                    <a:lumMod val="50000"/>
                  </a:schemeClr>
                </a:solidFill>
              </a:rPr>
              <a:t>The purpose of the Advisory Board is to ensure providers are actively soliciting feedback on their services and operations from applicable stakeholders in the local community in order to facilitate ongoing quality improvements.  For documentation, DOM would expect to see an agenda, sign in sheets/attendees list, and minutes from the meeting itself.</a:t>
            </a:r>
          </a:p>
        </p:txBody>
      </p:sp>
      <p:pic>
        <p:nvPicPr>
          <p:cNvPr id="5" name="More Info Pic">
            <a:extLst>
              <a:ext uri="{FF2B5EF4-FFF2-40B4-BE49-F238E27FC236}">
                <a16:creationId xmlns:a16="http://schemas.microsoft.com/office/drawing/2014/main" id="{3F564DB7-C35F-3CD1-CC16-2A5AD42C32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6" b="92025" l="5705" r="90940">
                        <a14:foregroundMark x1="17450" y1="31902" x2="70805" y2="33129"/>
                        <a14:foregroundMark x1="70805" y1="33129" x2="37584" y2="28834"/>
                        <a14:foregroundMark x1="37584" y1="28834" x2="61409" y2="28834"/>
                        <a14:foregroundMark x1="81208" y1="28834" x2="81208" y2="28834"/>
                        <a14:foregroundMark x1="83557" y1="31902" x2="83557" y2="31902"/>
                        <a14:foregroundMark x1="79530" y1="33742" x2="79195" y2="38650"/>
                        <a14:foregroundMark x1="16779" y1="28834" x2="16779" y2="28834"/>
                        <a14:foregroundMark x1="6040" y1="35583" x2="6040" y2="35583"/>
                        <a14:foregroundMark x1="58054" y1="58896" x2="57047" y2="71166"/>
                        <a14:foregroundMark x1="90940" y1="28834" x2="90940" y2="28834"/>
                        <a14:foregroundMark x1="55034" y1="57055" x2="66107" y2="75460"/>
                        <a14:foregroundMark x1="60403" y1="53374" x2="50336" y2="54601"/>
                        <a14:foregroundMark x1="55034" y1="50920" x2="64094" y2="77301"/>
                        <a14:foregroundMark x1="66107" y1="92025" x2="64765" y2="68712"/>
                      </a14:backgroundRemoval>
                    </a14:imgEffect>
                  </a14:imgLayer>
                </a14:imgProps>
              </a:ext>
            </a:extLst>
          </a:blip>
          <a:stretch>
            <a:fillRect/>
          </a:stretch>
        </p:blipFill>
        <p:spPr>
          <a:xfrm>
            <a:off x="10292855" y="93446"/>
            <a:ext cx="1794567" cy="981592"/>
          </a:xfrm>
          <a:prstGeom prst="rect">
            <a:avLst/>
          </a:prstGeom>
        </p:spPr>
      </p:pic>
      <p:sp>
        <p:nvSpPr>
          <p:cNvPr id="6" name="Rectangle: Rounded Corners 5">
            <a:extLst>
              <a:ext uri="{FF2B5EF4-FFF2-40B4-BE49-F238E27FC236}">
                <a16:creationId xmlns:a16="http://schemas.microsoft.com/office/drawing/2014/main" id="{41CC0EF0-B78D-4544-D0E4-5C18CF2A65AA}"/>
              </a:ext>
            </a:extLst>
          </p:cNvPr>
          <p:cNvSpPr/>
          <p:nvPr/>
        </p:nvSpPr>
        <p:spPr>
          <a:xfrm>
            <a:off x="6666800" y="1618232"/>
            <a:ext cx="5135671" cy="255848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Proper office documentation must consist of procedures, policies, records of quarterly advisory committee meetings, organizational charts, and both current and historical employee listings.  </a:t>
            </a:r>
          </a:p>
        </p:txBody>
      </p:sp>
    </p:spTree>
    <p:extLst>
      <p:ext uri="{BB962C8B-B14F-4D97-AF65-F5344CB8AC3E}">
        <p14:creationId xmlns:p14="http://schemas.microsoft.com/office/powerpoint/2010/main" val="1461244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B6415-A115-86B1-922B-7E618D885198}"/>
              </a:ext>
            </a:extLst>
          </p:cNvPr>
          <p:cNvSpPr>
            <a:spLocks noGrp="1"/>
          </p:cNvSpPr>
          <p:nvPr>
            <p:ph type="sldNum" sz="quarter" idx="12"/>
          </p:nvPr>
        </p:nvSpPr>
        <p:spPr/>
        <p:txBody>
          <a:bodyPr/>
          <a:lstStyle/>
          <a:p>
            <a:fld id="{E68F1C0E-076B-4C9D-A1F8-826B44A1103B}" type="slidenum">
              <a:rPr lang="en-US" smtClean="0"/>
              <a:t>4</a:t>
            </a:fld>
            <a:endParaRPr lang="en-US"/>
          </a:p>
        </p:txBody>
      </p:sp>
      <p:sp>
        <p:nvSpPr>
          <p:cNvPr id="12" name="Content Placeholder 2">
            <a:extLst>
              <a:ext uri="{FF2B5EF4-FFF2-40B4-BE49-F238E27FC236}">
                <a16:creationId xmlns:a16="http://schemas.microsoft.com/office/drawing/2014/main" id="{C37037C7-5BC2-F7C6-CBB6-EF6248B627EF}"/>
              </a:ext>
            </a:extLst>
          </p:cNvPr>
          <p:cNvSpPr>
            <a:spLocks noGrp="1"/>
          </p:cNvSpPr>
          <p:nvPr>
            <p:ph idx="1"/>
          </p:nvPr>
        </p:nvSpPr>
        <p:spPr>
          <a:xfrm>
            <a:off x="745879" y="2346515"/>
            <a:ext cx="10890888" cy="2164970"/>
          </a:xfrm>
        </p:spPr>
        <p:txBody>
          <a:bodyPr/>
          <a:lstStyle/>
          <a:p>
            <a:pPr marL="0" indent="0">
              <a:buNone/>
            </a:pPr>
            <a:r>
              <a:rPr lang="en-US">
                <a:solidFill>
                  <a:schemeClr val="accent1">
                    <a:lumMod val="75000"/>
                  </a:schemeClr>
                </a:solidFill>
                <a:latin typeface="+mj-lt"/>
              </a:rPr>
              <a:t>If you are not yet enrolled as a Medicaid Waiver Provider of E&amp;D Personal Care or In-Home Respite Services, you may continue to review the following training materials; however, you will also be required to complete the New Provider Orientation as part of the enrollment process.</a:t>
            </a:r>
          </a:p>
        </p:txBody>
      </p:sp>
      <p:sp>
        <p:nvSpPr>
          <p:cNvPr id="14" name="TextBox 13">
            <a:extLst>
              <a:ext uri="{FF2B5EF4-FFF2-40B4-BE49-F238E27FC236}">
                <a16:creationId xmlns:a16="http://schemas.microsoft.com/office/drawing/2014/main" id="{962C2899-95E5-4531-3A47-AB39200F8B4D}"/>
              </a:ext>
            </a:extLst>
          </p:cNvPr>
          <p:cNvSpPr txBox="1"/>
          <p:nvPr/>
        </p:nvSpPr>
        <p:spPr>
          <a:xfrm>
            <a:off x="3163904" y="5529379"/>
            <a:ext cx="6180121" cy="369332"/>
          </a:xfrm>
          <a:prstGeom prst="rect">
            <a:avLst/>
          </a:prstGeom>
          <a:solidFill>
            <a:schemeClr val="tx2">
              <a:lumMod val="10000"/>
              <a:lumOff val="90000"/>
            </a:schemeClr>
          </a:solidFill>
          <a:ln w="38100">
            <a:solidFill>
              <a:schemeClr val="tx2">
                <a:lumMod val="90000"/>
                <a:lumOff val="10000"/>
              </a:schemeClr>
            </a:solidFill>
          </a:ln>
        </p:spPr>
        <p:txBody>
          <a:bodyPr wrap="square">
            <a:spAutoFit/>
          </a:bodyPr>
          <a:lstStyle/>
          <a:p>
            <a:pPr algn="ctr"/>
            <a:r>
              <a:rPr lang="en-US" b="1">
                <a:solidFill>
                  <a:schemeClr val="accent1">
                    <a:lumMod val="75000"/>
                  </a:schemeClr>
                </a:solidFill>
                <a:hlinkClick r:id="rId3">
                  <a:extLst>
                    <a:ext uri="{A12FA001-AC4F-418D-AE19-62706E023703}">
                      <ahyp:hlinkClr xmlns:ahyp="http://schemas.microsoft.com/office/drawing/2018/hyperlinkcolor" val="tx"/>
                    </a:ext>
                  </a:extLst>
                </a:hlinkClick>
              </a:rPr>
              <a:t>https://medicaid.ms.gov/hcbs-waiver-providers/</a:t>
            </a:r>
            <a:endParaRPr lang="en-US" b="1">
              <a:solidFill>
                <a:schemeClr val="accent1">
                  <a:lumMod val="75000"/>
                </a:schemeClr>
              </a:solidFill>
            </a:endParaRPr>
          </a:p>
        </p:txBody>
      </p:sp>
      <p:sp>
        <p:nvSpPr>
          <p:cNvPr id="20" name="Title 1">
            <a:extLst>
              <a:ext uri="{FF2B5EF4-FFF2-40B4-BE49-F238E27FC236}">
                <a16:creationId xmlns:a16="http://schemas.microsoft.com/office/drawing/2014/main" id="{210C2A91-3E9A-FC86-4436-96EA702A8E1F}"/>
              </a:ext>
            </a:extLst>
          </p:cNvPr>
          <p:cNvSpPr>
            <a:spLocks noGrp="1"/>
          </p:cNvSpPr>
          <p:nvPr>
            <p:ph type="title"/>
          </p:nvPr>
        </p:nvSpPr>
        <p:spPr>
          <a:xfrm>
            <a:off x="2714324" y="1029557"/>
            <a:ext cx="6953998" cy="553883"/>
          </a:xfrm>
          <a:solidFill>
            <a:schemeClr val="tx2">
              <a:lumMod val="90000"/>
              <a:lumOff val="10000"/>
            </a:schemeClr>
          </a:solidFill>
        </p:spPr>
        <p:txBody>
          <a:bodyPr>
            <a:normAutofit fontScale="90000"/>
          </a:bodyPr>
          <a:lstStyle/>
          <a:p>
            <a:pPr algn="ctr"/>
            <a:r>
              <a:rPr lang="en-US" sz="3600" b="1">
                <a:solidFill>
                  <a:schemeClr val="bg1"/>
                </a:solidFill>
                <a:ea typeface="+mn-ea"/>
                <a:cs typeface="Times New Roman" panose="02020603050405020304" pitchFamily="18" charset="0"/>
              </a:rPr>
              <a:t>New Provider Orientation</a:t>
            </a:r>
          </a:p>
        </p:txBody>
      </p:sp>
    </p:spTree>
    <p:extLst>
      <p:ext uri="{BB962C8B-B14F-4D97-AF65-F5344CB8AC3E}">
        <p14:creationId xmlns:p14="http://schemas.microsoft.com/office/powerpoint/2010/main" val="375715639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4CC5-2484-CAB7-F1B6-9EA7D3BA6314}"/>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5D6B0714-FB13-4FEE-27C4-A3CA13E3ADF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57CC003-86AC-644B-8EEC-EDEC8F8BFCA7}"/>
              </a:ext>
            </a:extLst>
          </p:cNvPr>
          <p:cNvSpPr txBox="1"/>
          <p:nvPr/>
        </p:nvSpPr>
        <p:spPr>
          <a:xfrm>
            <a:off x="79470" y="563205"/>
            <a:ext cx="678470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Qualifying Relative DCW Questionnaire</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0492E10-9A37-0898-C861-67405ACBB658}"/>
              </a:ext>
            </a:extLst>
          </p:cNvPr>
          <p:cNvSpPr txBox="1"/>
          <p:nvPr/>
        </p:nvSpPr>
        <p:spPr>
          <a:xfrm>
            <a:off x="79469" y="1600410"/>
            <a:ext cx="6784703" cy="489262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may allow payments for furnishing waiver services to non-legally responsible relatives only when the following criteria are met: </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is a non-legally responsible relative who is at least 18,</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be qualified to provide services as specified in Appendix C-1/C-3 of the CMS approved waiver application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beneficiary or a designated representative signs verification that services were rendered by the selected relative, and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agree in writing, signed prior to providing services, to render services in accordance with the scope, limitations, and professional requirements of the service during their designated hours</a:t>
            </a:r>
          </a:p>
          <a:p>
            <a:pPr marL="569596" marR="0" lvl="1" indent="-342900" algn="l" rtl="0">
              <a:lnSpc>
                <a:spcPct val="140000"/>
              </a:lnSpc>
              <a:spcBef>
                <a:spcPts val="0"/>
              </a:spcBef>
              <a:spcAft>
                <a:spcPts val="0"/>
              </a:spcAft>
              <a:buClr>
                <a:srgbClr val="000000"/>
              </a:buClr>
              <a:buSzPts val="2100"/>
              <a:buAutoNum type="alphaLcParenBoth"/>
            </a:pPr>
            <a:endParaRPr lang="en-US" sz="1400">
              <a:solidFill>
                <a:schemeClr val="accent6">
                  <a:lumMod val="50000"/>
                </a:schemeClr>
              </a:solidFill>
            </a:endParaRPr>
          </a:p>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reserves the right to remove a selected relative from the provision of services. If the Division of Medicaid removes a selected relative from the provision of services, the beneficiary will be asked to select an alternate qualified provider</a:t>
            </a:r>
            <a:endParaRPr lang="en-US" sz="1400">
              <a:solidFill>
                <a:schemeClr val="accent6">
                  <a:lumMod val="50000"/>
                </a:schemeClr>
              </a:solidFill>
              <a:ea typeface="Cardo"/>
              <a:cs typeface="Cardo"/>
              <a:sym typeface="Cardo"/>
            </a:endParaRPr>
          </a:p>
        </p:txBody>
      </p:sp>
      <p:pic>
        <p:nvPicPr>
          <p:cNvPr id="4" name="Picture 3">
            <a:extLst>
              <a:ext uri="{FF2B5EF4-FFF2-40B4-BE49-F238E27FC236}">
                <a16:creationId xmlns:a16="http://schemas.microsoft.com/office/drawing/2014/main" id="{6F19ACC4-6B7F-E1AF-DC59-4A7E43646F7A}"/>
              </a:ext>
            </a:extLst>
          </p:cNvPr>
          <p:cNvPicPr>
            <a:picLocks noChangeAspect="1"/>
          </p:cNvPicPr>
          <p:nvPr/>
        </p:nvPicPr>
        <p:blipFill>
          <a:blip r:embed="rId3"/>
          <a:srcRect t="5931" b="4063"/>
          <a:stretch/>
        </p:blipFill>
        <p:spPr>
          <a:xfrm>
            <a:off x="6692630" y="7057"/>
            <a:ext cx="5499370" cy="4691404"/>
          </a:xfrm>
          <a:prstGeom prst="rect">
            <a:avLst/>
          </a:prstGeom>
        </p:spPr>
      </p:pic>
      <p:sp>
        <p:nvSpPr>
          <p:cNvPr id="5" name="TextBox 4">
            <a:extLst>
              <a:ext uri="{FF2B5EF4-FFF2-40B4-BE49-F238E27FC236}">
                <a16:creationId xmlns:a16="http://schemas.microsoft.com/office/drawing/2014/main" id="{FFA70985-8782-ED94-824B-3B4B9A9C3104}"/>
              </a:ext>
            </a:extLst>
          </p:cNvPr>
          <p:cNvSpPr txBox="1"/>
          <p:nvPr/>
        </p:nvSpPr>
        <p:spPr>
          <a:xfrm>
            <a:off x="6864172" y="4707522"/>
            <a:ext cx="5248359"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Questionnaire Link</a:t>
            </a:r>
            <a:r>
              <a:rPr lang="en-US" sz="1400" b="1">
                <a:solidFill>
                  <a:srgbClr val="467886"/>
                </a:solidFill>
                <a:hlinkClick r:id="rId4">
                  <a:extLst>
                    <a:ext uri="{A12FA001-AC4F-418D-AE19-62706E023703}">
                      <ahyp:hlinkClr xmlns:ahyp="http://schemas.microsoft.com/office/drawing/2018/hyperlinkcolor" val="tx"/>
                    </a:ext>
                  </a:extLst>
                </a:hlinkClick>
              </a:rPr>
              <a:t>: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https://medicaid.ms.gov/wp-content/uploads/2023/06/Qualifying-Relative-DCW-Questionnaire-Updated-6.20.23.pdf</a:t>
            </a:r>
            <a:endParaRPr lang="en-US" sz="1400" b="1">
              <a:solidFill>
                <a:schemeClr val="accent6">
                  <a:lumMod val="50000"/>
                </a:schemeClr>
              </a:solidFill>
            </a:endParaRPr>
          </a:p>
        </p:txBody>
      </p:sp>
      <p:sp>
        <p:nvSpPr>
          <p:cNvPr id="11" name="TextBox 10">
            <a:extLst>
              <a:ext uri="{FF2B5EF4-FFF2-40B4-BE49-F238E27FC236}">
                <a16:creationId xmlns:a16="http://schemas.microsoft.com/office/drawing/2014/main" id="{C97CA62C-791E-4CC3-8DED-5035C3ABC720}"/>
              </a:ext>
            </a:extLst>
          </p:cNvPr>
          <p:cNvSpPr txBox="1"/>
          <p:nvPr/>
        </p:nvSpPr>
        <p:spPr>
          <a:xfrm>
            <a:off x="6864172" y="5556131"/>
            <a:ext cx="5248359"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Questionnaire Memo Link: </a:t>
            </a:r>
            <a:r>
              <a:rPr lang="en-US" sz="1400" b="1">
                <a:solidFill>
                  <a:schemeClr val="accent6">
                    <a:lumMod val="50000"/>
                  </a:schemeClr>
                </a:solidFill>
                <a:hlinkClick r:id="rId5">
                  <a:extLst>
                    <a:ext uri="{A12FA001-AC4F-418D-AE19-62706E023703}">
                      <ahyp:hlinkClr xmlns:ahyp="http://schemas.microsoft.com/office/drawing/2018/hyperlinkcolor" val="tx"/>
                    </a:ext>
                  </a:extLst>
                </a:hlinkClick>
              </a:rPr>
              <a:t>https://medicaid.ms.gov/wp-content/uploads/2023/06/Notice-Regarding-Relatives-as-DCWs-Updated-6.20.23.pdf</a:t>
            </a:r>
            <a:endParaRPr lang="en-US" sz="1400" b="1">
              <a:solidFill>
                <a:schemeClr val="accent6">
                  <a:lumMod val="50000"/>
                </a:schemeClr>
              </a:solidFill>
            </a:endParaRPr>
          </a:p>
        </p:txBody>
      </p:sp>
      <p:pic>
        <p:nvPicPr>
          <p:cNvPr id="2" name="More Info Pic">
            <a:extLst>
              <a:ext uri="{FF2B5EF4-FFF2-40B4-BE49-F238E27FC236}">
                <a16:creationId xmlns:a16="http://schemas.microsoft.com/office/drawing/2014/main" id="{AC3F9C67-9255-ED45-4B5F-26BBC9E190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16" b="89571" l="8054" r="89933">
                        <a14:foregroundMark x1="55369" y1="49080" x2="31208" y2="22086"/>
                        <a14:foregroundMark x1="31208" y1="22086" x2="79866" y2="34969"/>
                        <a14:foregroundMark x1="79866" y1="34969" x2="89597" y2="33742"/>
                        <a14:foregroundMark x1="64094" y1="24540" x2="25503" y2="30675"/>
                        <a14:foregroundMark x1="63087" y1="36810" x2="63087" y2="39264"/>
                        <a14:foregroundMark x1="55369" y1="37423" x2="55369" y2="37423"/>
                        <a14:foregroundMark x1="17785" y1="35583" x2="17785" y2="35583"/>
                        <a14:foregroundMark x1="20805" y1="33129" x2="20805" y2="33129"/>
                        <a14:foregroundMark x1="21141" y1="33129" x2="21141" y2="33129"/>
                        <a14:foregroundMark x1="14094" y1="31902" x2="8054" y2="31902"/>
                        <a14:foregroundMark x1="57718" y1="42945" x2="65436" y2="79755"/>
                        <a14:foregroundMark x1="58389" y1="51534" x2="62416" y2="63190"/>
                        <a14:foregroundMark x1="66443" y1="51534" x2="57383" y2="77301"/>
                        <a14:foregroundMark x1="64430" y1="61350" x2="65101" y2="75460"/>
                        <a14:foregroundMark x1="55369" y1="60123" x2="55369" y2="60123"/>
                        <a14:foregroundMark x1="55369" y1="53374" x2="55369" y2="53374"/>
                        <a14:foregroundMark x1="53691" y1="58282" x2="53691" y2="58282"/>
                        <a14:foregroundMark x1="22819" y1="30675" x2="22819" y2="30675"/>
                      </a14:backgroundRemoval>
                    </a14:imgEffect>
                  </a14:imgLayer>
                </a14:imgProps>
              </a:ext>
            </a:extLst>
          </a:blip>
          <a:stretch>
            <a:fillRect/>
          </a:stretch>
        </p:blipFill>
        <p:spPr>
          <a:xfrm>
            <a:off x="10230225" y="361280"/>
            <a:ext cx="1794567" cy="981592"/>
          </a:xfrm>
          <a:prstGeom prst="rect">
            <a:avLst/>
          </a:prstGeom>
        </p:spPr>
      </p:pic>
      <p:sp>
        <p:nvSpPr>
          <p:cNvPr id="6" name="Rectangle: Rounded Corners 5">
            <a:extLst>
              <a:ext uri="{FF2B5EF4-FFF2-40B4-BE49-F238E27FC236}">
                <a16:creationId xmlns:a16="http://schemas.microsoft.com/office/drawing/2014/main" id="{8F9F68BB-637B-39C4-AA42-9963FE9A55C5}"/>
              </a:ext>
            </a:extLst>
          </p:cNvPr>
          <p:cNvSpPr/>
          <p:nvPr/>
        </p:nvSpPr>
        <p:spPr>
          <a:xfrm>
            <a:off x="413359" y="1600409"/>
            <a:ext cx="6279271" cy="419914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a:p>
            <a:endParaRPr lang="en-US"/>
          </a:p>
          <a:p>
            <a:r>
              <a:rPr lang="en-US"/>
              <a:t>If providers become aware that DCW staff have misrepresented themselves in order to qualify to provide care, that staff should be reported to the DOM Office of Program Integrity.</a:t>
            </a:r>
          </a:p>
        </p:txBody>
      </p:sp>
    </p:spTree>
    <p:extLst>
      <p:ext uri="{BB962C8B-B14F-4D97-AF65-F5344CB8AC3E}">
        <p14:creationId xmlns:p14="http://schemas.microsoft.com/office/powerpoint/2010/main" val="420437515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C53A-560B-F676-DF45-9770658E79E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95841B5-798A-5C4A-1920-F4F92D821E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EA0DF73-F31A-FA14-1883-826DB2B1E351}"/>
              </a:ext>
            </a:extLst>
          </p:cNvPr>
          <p:cNvSpPr txBox="1"/>
          <p:nvPr/>
        </p:nvSpPr>
        <p:spPr>
          <a:xfrm>
            <a:off x="3363301" y="831217"/>
            <a:ext cx="56064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Agency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4AD2A04C-C95D-4B5E-F067-E4D18D763220}"/>
              </a:ext>
            </a:extLst>
          </p:cNvPr>
          <p:cNvPicPr>
            <a:picLocks noChangeAspect="1"/>
          </p:cNvPicPr>
          <p:nvPr/>
        </p:nvPicPr>
        <p:blipFill>
          <a:blip r:embed="rId3">
            <a:duotone>
              <a:schemeClr val="accent6">
                <a:shade val="45000"/>
                <a:satMod val="135000"/>
              </a:schemeClr>
              <a:prstClr val="white"/>
            </a:duotone>
          </a:blip>
          <a:stretch>
            <a:fillRect/>
          </a:stretch>
        </p:blipFill>
        <p:spPr>
          <a:xfrm>
            <a:off x="7336064" y="1827357"/>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AA9560BC-234B-77A0-5D0C-E5FBE52F6B15}"/>
              </a:ext>
            </a:extLst>
          </p:cNvPr>
          <p:cNvGrpSpPr/>
          <p:nvPr/>
        </p:nvGrpSpPr>
        <p:grpSpPr>
          <a:xfrm>
            <a:off x="395641" y="2122239"/>
            <a:ext cx="5293960" cy="3437041"/>
            <a:chOff x="395641" y="1750338"/>
            <a:chExt cx="5293960" cy="1471725"/>
          </a:xfrm>
        </p:grpSpPr>
        <p:sp>
          <p:nvSpPr>
            <p:cNvPr id="5" name="Freeform: Shape 4">
              <a:extLst>
                <a:ext uri="{FF2B5EF4-FFF2-40B4-BE49-F238E27FC236}">
                  <a16:creationId xmlns:a16="http://schemas.microsoft.com/office/drawing/2014/main" id="{8CF6F3C7-6293-8192-6D67-E0FEBBFA755D}"/>
                </a:ext>
              </a:extLst>
            </p:cNvPr>
            <p:cNvSpPr/>
            <p:nvPr/>
          </p:nvSpPr>
          <p:spPr>
            <a:xfrm>
              <a:off x="395641" y="1861263"/>
              <a:ext cx="5293960" cy="1360800"/>
            </a:xfrm>
            <a:custGeom>
              <a:avLst/>
              <a:gdLst>
                <a:gd name="connsiteX0" fmla="*/ 0 w 6104595"/>
                <a:gd name="connsiteY0" fmla="*/ 0 h 1360800"/>
                <a:gd name="connsiteX1" fmla="*/ 6104595 w 6104595"/>
                <a:gd name="connsiteY1" fmla="*/ 0 h 1360800"/>
                <a:gd name="connsiteX2" fmla="*/ 6104595 w 6104595"/>
                <a:gd name="connsiteY2" fmla="*/ 1360800 h 1360800"/>
                <a:gd name="connsiteX3" fmla="*/ 0 w 6104595"/>
                <a:gd name="connsiteY3" fmla="*/ 1360800 h 1360800"/>
                <a:gd name="connsiteX4" fmla="*/ 0 w 6104595"/>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1360800">
                  <a:moveTo>
                    <a:pt x="0" y="0"/>
                  </a:moveTo>
                  <a:lnTo>
                    <a:pt x="6104595" y="0"/>
                  </a:lnTo>
                  <a:lnTo>
                    <a:pt x="6104595" y="1360800"/>
                  </a:lnTo>
                  <a:lnTo>
                    <a:pt x="0" y="13608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Improper File Storage</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Missing/Incomplete files or records</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Appropriate Signage Not Visible</a:t>
              </a:r>
            </a:p>
            <a:p>
              <a:pPr marL="171450" lvl="1" indent="-171450" algn="l" defTabSz="800100">
                <a:lnSpc>
                  <a:spcPct val="20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Business Line of Credit Not Maintained</a:t>
              </a:r>
            </a:p>
          </p:txBody>
        </p:sp>
        <p:sp>
          <p:nvSpPr>
            <p:cNvPr id="6" name="Freeform: Shape 5">
              <a:extLst>
                <a:ext uri="{FF2B5EF4-FFF2-40B4-BE49-F238E27FC236}">
                  <a16:creationId xmlns:a16="http://schemas.microsoft.com/office/drawing/2014/main" id="{2C0CE19A-ACFD-842A-A130-718A54A7F6C0}"/>
                </a:ext>
              </a:extLst>
            </p:cNvPr>
            <p:cNvSpPr/>
            <p:nvPr/>
          </p:nvSpPr>
          <p:spPr>
            <a:xfrm>
              <a:off x="675523" y="1750338"/>
              <a:ext cx="4273217" cy="221849"/>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Agency</a:t>
              </a:r>
            </a:p>
          </p:txBody>
        </p:sp>
      </p:grpSp>
    </p:spTree>
    <p:extLst>
      <p:ext uri="{BB962C8B-B14F-4D97-AF65-F5344CB8AC3E}">
        <p14:creationId xmlns:p14="http://schemas.microsoft.com/office/powerpoint/2010/main" val="263126186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2402-18CF-53F9-8CBB-23B92FF791E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E7A779-D3F9-9694-4F01-D3B39850BC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41A8BC23-6C96-C730-3F51-C93826C574FE}"/>
              </a:ext>
            </a:extLst>
          </p:cNvPr>
          <p:cNvSpPr txBox="1"/>
          <p:nvPr/>
        </p:nvSpPr>
        <p:spPr>
          <a:xfrm>
            <a:off x="633080" y="598267"/>
            <a:ext cx="507239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File Checklist</a:t>
            </a:r>
            <a:endParaRPr lang="en-US" sz="4000" b="1" kern="1200">
              <a:solidFill>
                <a:schemeClr val="accent6">
                  <a:lumMod val="50000"/>
                </a:schemeClr>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591350DF-2DEC-7D49-79F1-691DDF12D9B8}"/>
              </a:ext>
            </a:extLst>
          </p:cNvPr>
          <p:cNvPicPr>
            <a:picLocks noChangeAspect="1"/>
          </p:cNvPicPr>
          <p:nvPr/>
        </p:nvPicPr>
        <p:blipFill>
          <a:blip r:embed="rId3"/>
          <a:srcRect l="9342" t="5922" r="14567"/>
          <a:stretch/>
        </p:blipFill>
        <p:spPr>
          <a:xfrm>
            <a:off x="6690626" y="20289"/>
            <a:ext cx="5228800" cy="5166719"/>
          </a:xfrm>
          <a:prstGeom prst="rect">
            <a:avLst/>
          </a:prstGeom>
        </p:spPr>
      </p:pic>
      <p:sp>
        <p:nvSpPr>
          <p:cNvPr id="11" name="TextBox 10">
            <a:extLst>
              <a:ext uri="{FF2B5EF4-FFF2-40B4-BE49-F238E27FC236}">
                <a16:creationId xmlns:a16="http://schemas.microsoft.com/office/drawing/2014/main" id="{6808388D-1D1A-8B7D-C155-F6802D67C484}"/>
              </a:ext>
            </a:extLst>
          </p:cNvPr>
          <p:cNvSpPr txBox="1"/>
          <p:nvPr/>
        </p:nvSpPr>
        <p:spPr>
          <a:xfrm>
            <a:off x="6654759" y="5402382"/>
            <a:ext cx="5300535"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Employee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https://medicaid.ms.gov/wp-content/uploads/2023/05/Employee-File-Checklist-5.17.23.pdf</a:t>
            </a:r>
            <a:endParaRPr lang="en-US" sz="1400" b="1">
              <a:solidFill>
                <a:schemeClr val="accent6">
                  <a:lumMod val="50000"/>
                </a:schemeClr>
              </a:solidFill>
            </a:endParaRPr>
          </a:p>
        </p:txBody>
      </p:sp>
      <p:sp>
        <p:nvSpPr>
          <p:cNvPr id="4" name="TextBox 3">
            <a:extLst>
              <a:ext uri="{FF2B5EF4-FFF2-40B4-BE49-F238E27FC236}">
                <a16:creationId xmlns:a16="http://schemas.microsoft.com/office/drawing/2014/main" id="{52D37F19-7529-30C8-CBC2-ADCF2C7F272A}"/>
              </a:ext>
            </a:extLst>
          </p:cNvPr>
          <p:cNvSpPr txBox="1"/>
          <p:nvPr/>
        </p:nvSpPr>
        <p:spPr>
          <a:xfrm>
            <a:off x="338478" y="1455618"/>
            <a:ext cx="6316281" cy="5016758"/>
          </a:xfrm>
          <a:prstGeom prst="rect">
            <a:avLst/>
          </a:prstGeom>
          <a:noFill/>
        </p:spPr>
        <p:txBody>
          <a:bodyPr wrap="square" rtlCol="0">
            <a:spAutoFit/>
          </a:bodyPr>
          <a:lstStyle/>
          <a:p>
            <a:r>
              <a:rPr lang="en-US" sz="1600">
                <a:solidFill>
                  <a:schemeClr val="accent6">
                    <a:lumMod val="50000"/>
                  </a:schemeClr>
                </a:solidFill>
              </a:rPr>
              <a:t>All staff records should include, at a minimum, the following required credentialing and qualification documents: </a:t>
            </a:r>
          </a:p>
          <a:p>
            <a:endParaRPr lang="en-US" sz="1600">
              <a:solidFill>
                <a:schemeClr val="accent6">
                  <a:lumMod val="50000"/>
                </a:schemeClr>
              </a:solidFill>
            </a:endParaRPr>
          </a:p>
          <a:p>
            <a:pPr marL="342900" indent="-342900">
              <a:buFont typeface="Wingdings" panose="05000000000000000000" pitchFamily="2" charset="2"/>
              <a:buChar char="§"/>
            </a:pPr>
            <a:r>
              <a:rPr lang="en-US" sz="1600">
                <a:solidFill>
                  <a:schemeClr val="accent6">
                    <a:lumMod val="50000"/>
                  </a:schemeClr>
                </a:solidFill>
              </a:rPr>
              <a:t>Copy of valid, state issued ID,</a:t>
            </a:r>
          </a:p>
          <a:p>
            <a:pPr marL="342900" indent="-342900">
              <a:buFont typeface="Wingdings" panose="05000000000000000000" pitchFamily="2" charset="2"/>
              <a:buChar char="§"/>
            </a:pPr>
            <a:r>
              <a:rPr lang="en-US" sz="1600">
                <a:solidFill>
                  <a:schemeClr val="accent6">
                    <a:lumMod val="50000"/>
                  </a:schemeClr>
                </a:solidFill>
              </a:rPr>
              <a:t>Job description, </a:t>
            </a:r>
          </a:p>
          <a:p>
            <a:pPr marL="342900" indent="-342900">
              <a:buFont typeface="Wingdings" panose="05000000000000000000" pitchFamily="2" charset="2"/>
              <a:buChar char="§"/>
            </a:pPr>
            <a:r>
              <a:rPr lang="en-US" sz="1600">
                <a:solidFill>
                  <a:schemeClr val="accent6">
                    <a:lumMod val="50000"/>
                  </a:schemeClr>
                </a:solidFill>
              </a:rPr>
              <a:t>Application and date of hire, </a:t>
            </a:r>
          </a:p>
          <a:p>
            <a:pPr marL="342900" indent="-342900">
              <a:buFont typeface="Wingdings" panose="05000000000000000000" pitchFamily="2" charset="2"/>
              <a:buChar char="§"/>
            </a:pPr>
            <a:r>
              <a:rPr lang="en-US" sz="1600">
                <a:solidFill>
                  <a:schemeClr val="accent6">
                    <a:lumMod val="50000"/>
                  </a:schemeClr>
                </a:solidFill>
              </a:rPr>
              <a:t>High school diploma, General Educational Development (GED) certificate, other educational degrees, or proof of ability to read and write accurately, </a:t>
            </a:r>
          </a:p>
          <a:p>
            <a:pPr marL="342900" indent="-342900">
              <a:buFont typeface="Wingdings" panose="05000000000000000000" pitchFamily="2" charset="2"/>
              <a:buChar char="§"/>
            </a:pPr>
            <a:r>
              <a:rPr lang="en-US" sz="1600">
                <a:solidFill>
                  <a:schemeClr val="accent6">
                    <a:lumMod val="50000"/>
                  </a:schemeClr>
                </a:solidFill>
              </a:rPr>
              <a:t>Any licensure and/or certifications as required by the Division of Medicaid for job description, </a:t>
            </a:r>
          </a:p>
          <a:p>
            <a:pPr marL="342900" indent="-342900">
              <a:buFont typeface="Wingdings" panose="05000000000000000000" pitchFamily="2" charset="2"/>
              <a:buChar char="§"/>
            </a:pPr>
            <a:r>
              <a:rPr lang="en-US" sz="1600">
                <a:solidFill>
                  <a:schemeClr val="accent6">
                    <a:lumMod val="50000"/>
                  </a:schemeClr>
                </a:solidFill>
              </a:rPr>
              <a:t>Results of fingerprint-based National Criminal Background check(s), </a:t>
            </a:r>
          </a:p>
          <a:p>
            <a:pPr marL="342900" indent="-342900">
              <a:buFont typeface="Wingdings" panose="05000000000000000000" pitchFamily="2" charset="2"/>
              <a:buChar char="§"/>
            </a:pPr>
            <a:r>
              <a:rPr lang="en-US" sz="1600">
                <a:solidFill>
                  <a:schemeClr val="accent6">
                    <a:lumMod val="50000"/>
                  </a:schemeClr>
                </a:solidFill>
              </a:rPr>
              <a:t>Results of monthly Nurse Aide Abuse Registry checks, </a:t>
            </a:r>
          </a:p>
          <a:p>
            <a:pPr marL="342900" indent="-342900">
              <a:buFont typeface="Wingdings" panose="05000000000000000000" pitchFamily="2" charset="2"/>
              <a:buChar char="§"/>
            </a:pPr>
            <a:r>
              <a:rPr lang="en-US" sz="1600">
                <a:solidFill>
                  <a:schemeClr val="accent6">
                    <a:lumMod val="50000"/>
                  </a:schemeClr>
                </a:solidFill>
              </a:rPr>
              <a:t>Results of monthly Office of Inspector General (OIG) checks, </a:t>
            </a:r>
          </a:p>
          <a:p>
            <a:pPr marL="342900" indent="-342900">
              <a:buFont typeface="Wingdings" panose="05000000000000000000" pitchFamily="2" charset="2"/>
              <a:buChar char="§"/>
            </a:pPr>
            <a:r>
              <a:rPr lang="en-US" sz="1600">
                <a:solidFill>
                  <a:schemeClr val="accent6">
                    <a:lumMod val="50000"/>
                  </a:schemeClr>
                </a:solidFill>
              </a:rPr>
              <a:t>Annual attestation of health, </a:t>
            </a:r>
          </a:p>
          <a:p>
            <a:pPr marL="342900" indent="-342900">
              <a:buFont typeface="Wingdings" panose="05000000000000000000" pitchFamily="2" charset="2"/>
              <a:buChar char="§"/>
            </a:pPr>
            <a:r>
              <a:rPr lang="en-US" sz="1600">
                <a:solidFill>
                  <a:schemeClr val="accent6">
                    <a:lumMod val="50000"/>
                  </a:schemeClr>
                </a:solidFill>
              </a:rPr>
              <a:t>Signed confidentiality agreement that includes social media waiver, and </a:t>
            </a:r>
          </a:p>
          <a:p>
            <a:pPr marL="342900" indent="-342900">
              <a:buFont typeface="Wingdings" panose="05000000000000000000" pitchFamily="2" charset="2"/>
              <a:buChar char="§"/>
            </a:pPr>
            <a:r>
              <a:rPr lang="en-US" sz="1600">
                <a:solidFill>
                  <a:schemeClr val="accent6">
                    <a:lumMod val="50000"/>
                  </a:schemeClr>
                </a:solidFill>
              </a:rPr>
              <a:t>Proof of training/evaluations, required professional certifications, and credentials including CPR and First Aid.</a:t>
            </a:r>
          </a:p>
        </p:txBody>
      </p:sp>
      <p:pic>
        <p:nvPicPr>
          <p:cNvPr id="3" name="More Info Pic">
            <a:extLst>
              <a:ext uri="{FF2B5EF4-FFF2-40B4-BE49-F238E27FC236}">
                <a16:creationId xmlns:a16="http://schemas.microsoft.com/office/drawing/2014/main" id="{E67CD65B-3798-B1F1-9661-D0899AEC06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8725" r="91611">
                        <a14:foregroundMark x1="60738" y1="58282" x2="9060" y2="27607"/>
                        <a14:foregroundMark x1="9060" y1="27607" x2="42953" y2="23313"/>
                        <a14:foregroundMark x1="42953" y1="23313" x2="87248" y2="35583"/>
                        <a14:foregroundMark x1="71458" y1="62577" x2="61409" y2="79755"/>
                        <a14:foregroundMark x1="71752" y1="62075" x2="71458" y2="62577"/>
                        <a14:foregroundMark x1="87248" y1="35583" x2="75227" y2="56135"/>
                        <a14:foregroundMark x1="61409" y1="79755" x2="67114" y2="50307"/>
                        <a14:foregroundMark x1="91611" y1="32515" x2="91611" y2="32515"/>
                        <a14:foregroundMark x1="49329" y1="46626" x2="59060" y2="68098"/>
                        <a14:foregroundMark x1="62752" y1="62577" x2="70134" y2="70552"/>
                        <a14:foregroundMark x1="59060" y1="55828" x2="64430" y2="68098"/>
                        <a14:foregroundMark x1="63423" y1="70552" x2="43624" y2="39877"/>
                        <a14:foregroundMark x1="40604" y1="34356" x2="42953" y2="33129"/>
                        <a14:foregroundMark x1="57047" y1="45399" x2="65772" y2="84049"/>
                        <a14:backgroundMark x1="73826" y1="62577" x2="73826" y2="62577"/>
                        <a14:backgroundMark x1="74832" y1="62577" x2="72483" y2="63804"/>
                        <a14:backgroundMark x1="77517" y1="63804" x2="72483" y2="61350"/>
                      </a14:backgroundRemoval>
                    </a14:imgEffect>
                  </a14:imgLayer>
                </a14:imgProps>
              </a:ext>
            </a:extLst>
          </a:blip>
          <a:stretch>
            <a:fillRect/>
          </a:stretch>
        </p:blipFill>
        <p:spPr>
          <a:xfrm>
            <a:off x="10600150" y="6033537"/>
            <a:ext cx="1507299" cy="824463"/>
          </a:xfrm>
          <a:prstGeom prst="rect">
            <a:avLst/>
          </a:prstGeom>
        </p:spPr>
      </p:pic>
      <p:sp>
        <p:nvSpPr>
          <p:cNvPr id="5" name="More Info Text">
            <a:extLst>
              <a:ext uri="{FF2B5EF4-FFF2-40B4-BE49-F238E27FC236}">
                <a16:creationId xmlns:a16="http://schemas.microsoft.com/office/drawing/2014/main" id="{FA6AFF2A-B1A2-5534-BDA7-2DB733E42546}"/>
              </a:ext>
            </a:extLst>
          </p:cNvPr>
          <p:cNvSpPr/>
          <p:nvPr/>
        </p:nvSpPr>
        <p:spPr>
          <a:xfrm>
            <a:off x="7350041" y="1176010"/>
            <a:ext cx="3534033" cy="399867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checklist for staff files is available on the HCBS Providers Webpage to help track that all credentialing requirements are addressed timely. </a:t>
            </a:r>
          </a:p>
          <a:p>
            <a:endParaRPr lang="en-US"/>
          </a:p>
          <a:p>
            <a:r>
              <a:rPr lang="en-US"/>
              <a:t>If providers do not have proof that all staff are fully and appropriately credentialed, claims may be subject to claims recoupments.</a:t>
            </a:r>
          </a:p>
        </p:txBody>
      </p:sp>
    </p:spTree>
    <p:extLst>
      <p:ext uri="{BB962C8B-B14F-4D97-AF65-F5344CB8AC3E}">
        <p14:creationId xmlns:p14="http://schemas.microsoft.com/office/powerpoint/2010/main" val="461514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CC24-11B0-F13A-4CEC-7B4F9EB1D72F}"/>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E1F44DE5-3C51-0845-1DD6-4E7C9F175BD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467351"/>
            <a:ext cx="1390650" cy="1390650"/>
          </a:xfrm>
          <a:prstGeom prst="rect">
            <a:avLst/>
          </a:prstGeom>
        </p:spPr>
      </p:pic>
      <p:sp>
        <p:nvSpPr>
          <p:cNvPr id="25" name="Slide Number Placeholder 24">
            <a:extLst>
              <a:ext uri="{FF2B5EF4-FFF2-40B4-BE49-F238E27FC236}">
                <a16:creationId xmlns:a16="http://schemas.microsoft.com/office/drawing/2014/main" id="{714A2927-7027-3662-278D-F3E6ADCADF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58E20360-A57C-A13A-CD20-EEA134640065}"/>
              </a:ext>
            </a:extLst>
          </p:cNvPr>
          <p:cNvSpPr txBox="1"/>
          <p:nvPr/>
        </p:nvSpPr>
        <p:spPr>
          <a:xfrm>
            <a:off x="695325" y="572631"/>
            <a:ext cx="534197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Performance Appraisal</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33A49C09-AF60-FA76-937A-8BF5E066C99A}"/>
              </a:ext>
            </a:extLst>
          </p:cNvPr>
          <p:cNvSpPr txBox="1"/>
          <p:nvPr/>
        </p:nvSpPr>
        <p:spPr>
          <a:xfrm>
            <a:off x="381787" y="1600411"/>
            <a:ext cx="6260173" cy="4107215"/>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ea typeface="Cardo"/>
                <a:cs typeface="Cardo"/>
                <a:sym typeface="Cardo"/>
              </a:rPr>
              <a:t>Employee Performance Appraisals should be completed at hire and annually thereafter.</a:t>
            </a:r>
          </a:p>
          <a:p>
            <a:pPr marL="226696" marR="0" lvl="1" algn="l" rtl="0">
              <a:lnSpc>
                <a:spcPct val="140000"/>
              </a:lnSpc>
              <a:spcBef>
                <a:spcPts val="0"/>
              </a:spcBef>
              <a:spcAft>
                <a:spcPts val="0"/>
              </a:spcAft>
              <a:buClr>
                <a:srgbClr val="000000"/>
              </a:buClr>
              <a:buSzPts val="2100"/>
            </a:pPr>
            <a:r>
              <a:rPr lang="en-US">
                <a:solidFill>
                  <a:schemeClr val="accent6">
                    <a:lumMod val="50000"/>
                  </a:schemeClr>
                </a:solidFill>
                <a:ea typeface="Cardo"/>
                <a:cs typeface="Cardo"/>
                <a:sym typeface="Cardo"/>
              </a:rPr>
              <a:t>Addresses the performance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Home Maker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Care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Service Delivery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Technical Skills and Communication</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Health and Safety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Work Habits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Attributes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Accountability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Overall Performance</a:t>
            </a:r>
          </a:p>
        </p:txBody>
      </p:sp>
      <p:pic>
        <p:nvPicPr>
          <p:cNvPr id="4" name="Picture 3">
            <a:extLst>
              <a:ext uri="{FF2B5EF4-FFF2-40B4-BE49-F238E27FC236}">
                <a16:creationId xmlns:a16="http://schemas.microsoft.com/office/drawing/2014/main" id="{67BB9EAE-E2B4-B460-316E-A8B3BB5763DF}"/>
              </a:ext>
            </a:extLst>
          </p:cNvPr>
          <p:cNvPicPr>
            <a:picLocks noChangeAspect="1"/>
          </p:cNvPicPr>
          <p:nvPr/>
        </p:nvPicPr>
        <p:blipFill>
          <a:blip r:embed="rId5"/>
          <a:srcRect l="8838" t="6133" r="8656" b="-743"/>
          <a:stretch/>
        </p:blipFill>
        <p:spPr>
          <a:xfrm>
            <a:off x="6641960" y="0"/>
            <a:ext cx="5341976" cy="5157579"/>
          </a:xfrm>
          <a:prstGeom prst="rect">
            <a:avLst/>
          </a:prstGeom>
        </p:spPr>
      </p:pic>
      <p:sp>
        <p:nvSpPr>
          <p:cNvPr id="6" name="TextBox 5">
            <a:extLst>
              <a:ext uri="{FF2B5EF4-FFF2-40B4-BE49-F238E27FC236}">
                <a16:creationId xmlns:a16="http://schemas.microsoft.com/office/drawing/2014/main" id="{6A47C3F9-3653-F913-ACEC-BF78323ADD62}"/>
              </a:ext>
            </a:extLst>
          </p:cNvPr>
          <p:cNvSpPr txBox="1"/>
          <p:nvPr/>
        </p:nvSpPr>
        <p:spPr>
          <a:xfrm>
            <a:off x="6641961" y="5262546"/>
            <a:ext cx="5410610" cy="523220"/>
          </a:xfrm>
          <a:prstGeom prst="rect">
            <a:avLst/>
          </a:prstGeom>
          <a:solidFill>
            <a:schemeClr val="accent6">
              <a:lumMod val="20000"/>
              <a:lumOff val="80000"/>
            </a:schemeClr>
          </a:solidFill>
          <a:ln w="28575">
            <a:solidFill>
              <a:schemeClr val="accent6">
                <a:lumMod val="50000"/>
              </a:schemeClr>
            </a:solidFill>
          </a:ln>
        </p:spPr>
        <p:txBody>
          <a:bodyPr wrap="square">
            <a:spAutoFit/>
          </a:bodyPr>
          <a:lstStyle/>
          <a:p>
            <a:r>
              <a:rPr lang="en-US" sz="1400" b="1">
                <a:solidFill>
                  <a:schemeClr val="accent6">
                    <a:lumMod val="50000"/>
                  </a:schemeClr>
                </a:solidFill>
              </a:rPr>
              <a:t>Performance Appraisal Link: </a:t>
            </a:r>
            <a:r>
              <a:rPr lang="en-US" sz="1400" b="1" u="sng">
                <a:solidFill>
                  <a:schemeClr val="accent6">
                    <a:lumMod val="50000"/>
                  </a:schemeClr>
                </a:solidFill>
                <a:hlinkClick r:id="rId6">
                  <a:extLst>
                    <a:ext uri="{A12FA001-AC4F-418D-AE19-62706E023703}">
                      <ahyp:hlinkClr xmlns:ahyp="http://schemas.microsoft.com/office/drawing/2018/hyperlinkcolor" val="tx"/>
                    </a:ext>
                  </a:extLst>
                </a:hlinkClick>
              </a:rPr>
              <a:t>https://medicaid.ms.gov/wp-content/uploads/2025/06/Employee-Performance-Appraisal.pdf</a:t>
            </a:r>
            <a:endParaRPr lang="en-US" sz="1400" b="1" u="sng">
              <a:solidFill>
                <a:schemeClr val="accent6">
                  <a:lumMod val="50000"/>
                </a:schemeClr>
              </a:solidFill>
            </a:endParaRPr>
          </a:p>
        </p:txBody>
      </p:sp>
      <p:pic>
        <p:nvPicPr>
          <p:cNvPr id="5" name="More Info Pic">
            <a:extLst>
              <a:ext uri="{FF2B5EF4-FFF2-40B4-BE49-F238E27FC236}">
                <a16:creationId xmlns:a16="http://schemas.microsoft.com/office/drawing/2014/main" id="{E5F513E7-9F04-2EFD-72CE-E76DE904CA2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16" b="89571" l="9732" r="91611">
                        <a14:foregroundMark x1="53691" y1="41104" x2="15436" y2="42945"/>
                        <a14:foregroundMark x1="15436" y1="42945" x2="9732" y2="31288"/>
                        <a14:foregroundMark x1="72819" y1="38037" x2="45638" y2="26994"/>
                        <a14:foregroundMark x1="45638" y1="26994" x2="39933" y2="34356"/>
                        <a14:foregroundMark x1="51342" y1="31288" x2="18792" y2="23926"/>
                        <a14:foregroundMark x1="18792" y1="23926" x2="35906" y2="38650"/>
                        <a14:foregroundMark x1="81208" y1="32515" x2="48322" y2="50307"/>
                        <a14:foregroundMark x1="48322" y1="50307" x2="62081" y2="74233"/>
                        <a14:foregroundMark x1="91611" y1="25767" x2="91611" y2="25767"/>
                        <a14:foregroundMark x1="66779" y1="77914" x2="64094" y2="86503"/>
                      </a14:backgroundRemoval>
                    </a14:imgEffect>
                  </a14:imgLayer>
                </a14:imgProps>
              </a:ext>
            </a:extLst>
          </a:blip>
          <a:stretch>
            <a:fillRect/>
          </a:stretch>
        </p:blipFill>
        <p:spPr>
          <a:xfrm>
            <a:off x="10283867" y="5876338"/>
            <a:ext cx="1768703" cy="967445"/>
          </a:xfrm>
          <a:prstGeom prst="rect">
            <a:avLst/>
          </a:prstGeom>
        </p:spPr>
      </p:pic>
      <p:sp>
        <p:nvSpPr>
          <p:cNvPr id="7" name="Rectangle: Rounded Corners 6">
            <a:extLst>
              <a:ext uri="{FF2B5EF4-FFF2-40B4-BE49-F238E27FC236}">
                <a16:creationId xmlns:a16="http://schemas.microsoft.com/office/drawing/2014/main" id="{6E8823A2-A8FF-541B-629B-D40D4DBED22F}"/>
              </a:ext>
            </a:extLst>
          </p:cNvPr>
          <p:cNvSpPr/>
          <p:nvPr/>
        </p:nvSpPr>
        <p:spPr>
          <a:xfrm>
            <a:off x="5448822" y="2129425"/>
            <a:ext cx="5341976" cy="301081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p:txBody>
      </p:sp>
    </p:spTree>
    <p:extLst>
      <p:ext uri="{BB962C8B-B14F-4D97-AF65-F5344CB8AC3E}">
        <p14:creationId xmlns:p14="http://schemas.microsoft.com/office/powerpoint/2010/main" val="3289598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F99A-BC7B-B736-F35B-D37EDD767B42}"/>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5DC6A8D-D6E0-926E-9541-3EBAA10B41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E0A811EB-0F41-F4A6-A802-8BAB7E6702AF}"/>
              </a:ext>
            </a:extLst>
          </p:cNvPr>
          <p:cNvSpPr txBox="1"/>
          <p:nvPr/>
        </p:nvSpPr>
        <p:spPr>
          <a:xfrm>
            <a:off x="1176005" y="560167"/>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Health Attestation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643A44-0374-6E62-4B4C-8BA9DC7B7B5A}"/>
              </a:ext>
            </a:extLst>
          </p:cNvPr>
          <p:cNvSpPr txBox="1"/>
          <p:nvPr/>
        </p:nvSpPr>
        <p:spPr>
          <a:xfrm>
            <a:off x="533819" y="1879076"/>
            <a:ext cx="5276303" cy="2269147"/>
          </a:xfrm>
          <a:prstGeom prst="rect">
            <a:avLst/>
          </a:prstGeom>
          <a:noFill/>
        </p:spPr>
        <p:txBody>
          <a:bodyPr wrap="square" rtlCol="0">
            <a:spAutoFit/>
          </a:bodyPr>
          <a:lstStyle/>
          <a:p>
            <a:pPr marL="226696" lvl="1">
              <a:buClr>
                <a:srgbClr val="000000"/>
              </a:buClr>
              <a:buSzPts val="2100"/>
            </a:pPr>
            <a:r>
              <a:rPr lang="en-US" sz="2000">
                <a:solidFill>
                  <a:schemeClr val="accent6">
                    <a:lumMod val="50000"/>
                  </a:schemeClr>
                </a:solidFill>
                <a:ea typeface="Cardo"/>
                <a:cs typeface="Cardo"/>
                <a:sym typeface="Cardo"/>
              </a:rPr>
              <a:t>Health Self-Attestation forms should be completed at hire and annually thereafter.</a:t>
            </a:r>
          </a:p>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accountability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Being physically/mentally able to provide care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COVID-19</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tuberculosis</a:t>
            </a:r>
          </a:p>
        </p:txBody>
      </p:sp>
      <p:pic>
        <p:nvPicPr>
          <p:cNvPr id="2" name="Picture 1">
            <a:extLst>
              <a:ext uri="{FF2B5EF4-FFF2-40B4-BE49-F238E27FC236}">
                <a16:creationId xmlns:a16="http://schemas.microsoft.com/office/drawing/2014/main" id="{85448101-8FE6-B688-6A09-090C9FD6C9DF}"/>
              </a:ext>
            </a:extLst>
          </p:cNvPr>
          <p:cNvPicPr>
            <a:picLocks noChangeAspect="1"/>
          </p:cNvPicPr>
          <p:nvPr/>
        </p:nvPicPr>
        <p:blipFill>
          <a:blip r:embed="rId3"/>
          <a:srcRect t="2619" r="6835" b="13789"/>
          <a:stretch/>
        </p:blipFill>
        <p:spPr>
          <a:xfrm>
            <a:off x="6293871" y="136525"/>
            <a:ext cx="5754996" cy="4863492"/>
          </a:xfrm>
          <a:prstGeom prst="rect">
            <a:avLst/>
          </a:prstGeom>
        </p:spPr>
      </p:pic>
      <p:sp>
        <p:nvSpPr>
          <p:cNvPr id="5" name="TextBox 4">
            <a:extLst>
              <a:ext uri="{FF2B5EF4-FFF2-40B4-BE49-F238E27FC236}">
                <a16:creationId xmlns:a16="http://schemas.microsoft.com/office/drawing/2014/main" id="{17BF76CB-0EA9-7CDC-88FE-F9703AC0534A}"/>
              </a:ext>
            </a:extLst>
          </p:cNvPr>
          <p:cNvSpPr txBox="1"/>
          <p:nvPr/>
        </p:nvSpPr>
        <p:spPr>
          <a:xfrm>
            <a:off x="6332706" y="5342601"/>
            <a:ext cx="5754997"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Health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https://medicaid.ms.gov/wp-content/uploads/2023/06/HCBS-Provider-Health-Self-Attestation.pdf</a:t>
            </a:r>
            <a:endParaRPr lang="en-US" sz="1400" b="1">
              <a:solidFill>
                <a:schemeClr val="accent6">
                  <a:lumMod val="50000"/>
                </a:schemeClr>
              </a:solidFill>
            </a:endParaRPr>
          </a:p>
        </p:txBody>
      </p:sp>
      <p:pic>
        <p:nvPicPr>
          <p:cNvPr id="4" name="More Info pic">
            <a:extLst>
              <a:ext uri="{FF2B5EF4-FFF2-40B4-BE49-F238E27FC236}">
                <a16:creationId xmlns:a16="http://schemas.microsoft.com/office/drawing/2014/main" id="{950ACA94-1DD9-FC96-14CA-E2C1FE2A5F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8725" r="89933">
                        <a14:foregroundMark x1="90268" y1="27607" x2="90268" y2="27607"/>
                        <a14:foregroundMark x1="81544" y1="34356" x2="81544" y2="34356"/>
                        <a14:foregroundMark x1="33893" y1="31902" x2="33893" y2="31902"/>
                        <a14:foregroundMark x1="36242" y1="34356" x2="67114" y2="35583"/>
                        <a14:foregroundMark x1="67114" y1="35583" x2="76174" y2="30061"/>
                        <a14:foregroundMark x1="84564" y1="34356" x2="13423" y2="33129"/>
                        <a14:foregroundMark x1="8725" y1="33129" x2="8725" y2="33129"/>
                        <a14:foregroundMark x1="65772" y1="77914" x2="65772" y2="77914"/>
                        <a14:foregroundMark x1="63423" y1="74847" x2="63423" y2="74847"/>
                        <a14:foregroundMark x1="58725" y1="71166" x2="58725" y2="71166"/>
                        <a14:foregroundMark x1="56040" y1="68098" x2="56040" y2="63804"/>
                        <a14:foregroundMark x1="55369" y1="55215" x2="55369" y2="55215"/>
                        <a14:foregroundMark x1="59396" y1="65031" x2="69799" y2="72393"/>
                      </a14:backgroundRemoval>
                    </a14:imgEffect>
                  </a14:imgLayer>
                </a14:imgProps>
              </a:ext>
            </a:extLst>
          </a:blip>
          <a:stretch>
            <a:fillRect/>
          </a:stretch>
        </p:blipFill>
        <p:spPr>
          <a:xfrm>
            <a:off x="44051" y="5863449"/>
            <a:ext cx="1588298" cy="868767"/>
          </a:xfrm>
          <a:prstGeom prst="rect">
            <a:avLst/>
          </a:prstGeom>
        </p:spPr>
      </p:pic>
      <p:sp>
        <p:nvSpPr>
          <p:cNvPr id="6" name="Rectangle: Rounded Corners 5">
            <a:extLst>
              <a:ext uri="{FF2B5EF4-FFF2-40B4-BE49-F238E27FC236}">
                <a16:creationId xmlns:a16="http://schemas.microsoft.com/office/drawing/2014/main" id="{6ABCBBDD-872D-B17E-6E8F-459CC4F23167}"/>
              </a:ext>
            </a:extLst>
          </p:cNvPr>
          <p:cNvSpPr/>
          <p:nvPr/>
        </p:nvSpPr>
        <p:spPr>
          <a:xfrm>
            <a:off x="341004" y="2710867"/>
            <a:ext cx="5754996" cy="263173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rPr>
              <a:t>A</a:t>
            </a:r>
            <a:r>
              <a:rPr lang="en-US" sz="1800" b="0" i="0" kern="1200">
                <a:solidFill>
                  <a:schemeClr val="bg1"/>
                </a:solidFill>
              </a:rPr>
              <a:t>nnual TB skin testing is not recommended by the </a:t>
            </a:r>
            <a:r>
              <a:rPr lang="en-US" sz="1800">
                <a:solidFill>
                  <a:schemeClr val="bg1"/>
                </a:solidFill>
              </a:rPr>
              <a:t>CDC </a:t>
            </a:r>
            <a:r>
              <a:rPr lang="en-US" sz="1800" b="0" i="0" kern="1200">
                <a:solidFill>
                  <a:schemeClr val="bg1"/>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a:solidFill>
                <a:schemeClr val="bg1"/>
              </a:solidFill>
            </a:endParaRPr>
          </a:p>
        </p:txBody>
      </p:sp>
    </p:spTree>
    <p:extLst>
      <p:ext uri="{BB962C8B-B14F-4D97-AF65-F5344CB8AC3E}">
        <p14:creationId xmlns:p14="http://schemas.microsoft.com/office/powerpoint/2010/main" val="33935475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18CD-82B7-0FDF-D185-7BE33BDB4983}"/>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1F4796C-893E-B3BC-59EA-60D150610D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4B4E562-F6F3-B29D-2B84-A02BD065CE34}"/>
              </a:ext>
            </a:extLst>
          </p:cNvPr>
          <p:cNvSpPr txBox="1"/>
          <p:nvPr/>
        </p:nvSpPr>
        <p:spPr>
          <a:xfrm>
            <a:off x="4273971" y="418362"/>
            <a:ext cx="47499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Staff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22A50916-45C5-98AD-2FAC-649654544A59}"/>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1D86906E-6C76-9FEC-0298-10E558688F5F}"/>
              </a:ext>
            </a:extLst>
          </p:cNvPr>
          <p:cNvGrpSpPr/>
          <p:nvPr/>
        </p:nvGrpSpPr>
        <p:grpSpPr>
          <a:xfrm>
            <a:off x="358693" y="1515247"/>
            <a:ext cx="6104595" cy="4774625"/>
            <a:chOff x="404876" y="3565694"/>
            <a:chExt cx="6104595" cy="2617628"/>
          </a:xfrm>
        </p:grpSpPr>
        <p:sp>
          <p:nvSpPr>
            <p:cNvPr id="7" name="Freeform: Shape 6">
              <a:extLst>
                <a:ext uri="{FF2B5EF4-FFF2-40B4-BE49-F238E27FC236}">
                  <a16:creationId xmlns:a16="http://schemas.microsoft.com/office/drawing/2014/main" id="{F927DB8A-0FFB-618B-A8F4-03E9EAD2BB01}"/>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Resumes (Does Not Meet Minimum Requirements)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OIG and Nurse Aide Registry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Background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Incomplete Training</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Staff Orientation Upon Hire</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Social Media Confidentiality Agreement</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Inappropriate Ratio of Supervisors to DCWs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Missing Valid State IDs</a:t>
              </a:r>
            </a:p>
          </p:txBody>
        </p:sp>
        <p:sp>
          <p:nvSpPr>
            <p:cNvPr id="8" name="Freeform: Shape 7">
              <a:extLst>
                <a:ext uri="{FF2B5EF4-FFF2-40B4-BE49-F238E27FC236}">
                  <a16:creationId xmlns:a16="http://schemas.microsoft.com/office/drawing/2014/main" id="{FA5C3B23-824E-04D7-29FB-4A4DE3145923}"/>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Staff</a:t>
              </a:r>
              <a:endParaRPr lang="en-US" sz="1800" kern="1200"/>
            </a:p>
          </p:txBody>
        </p:sp>
      </p:grpSp>
      <p:pic>
        <p:nvPicPr>
          <p:cNvPr id="2" name="More Info pic">
            <a:extLst>
              <a:ext uri="{FF2B5EF4-FFF2-40B4-BE49-F238E27FC236}">
                <a16:creationId xmlns:a16="http://schemas.microsoft.com/office/drawing/2014/main" id="{17B9C666-450E-80D6-EE96-3938423F0D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6" b="89571" l="3691" r="92282">
                        <a14:foregroundMark x1="62416" y1="79141" x2="62416" y2="79141"/>
                        <a14:foregroundMark x1="92953" y1="31902" x2="92953" y2="31902"/>
                        <a14:foregroundMark x1="75839" y1="35583" x2="75839" y2="35583"/>
                        <a14:foregroundMark x1="8389" y1="41718" x2="8389" y2="41718"/>
                        <a14:foregroundMark x1="53356" y1="40491" x2="53356" y2="40491"/>
                        <a14:foregroundMark x1="39933" y1="37423" x2="39933" y2="37423"/>
                        <a14:foregroundMark x1="31879" y1="37423" x2="31879" y2="37423"/>
                        <a14:foregroundMark x1="28859" y1="35583" x2="3691" y2="39264"/>
                        <a14:foregroundMark x1="47315" y1="34356" x2="37584" y2="37423"/>
                        <a14:foregroundMark x1="51678" y1="58896" x2="51678" y2="58896"/>
                        <a14:foregroundMark x1="53356" y1="60736" x2="55034" y2="63804"/>
                        <a14:foregroundMark x1="58054" y1="68098" x2="58054" y2="68098"/>
                        <a14:foregroundMark x1="57383" y1="63190" x2="57383" y2="63190"/>
                        <a14:foregroundMark x1="56711" y1="77914" x2="56711" y2="77914"/>
                        <a14:foregroundMark x1="56711" y1="77914" x2="56711" y2="77914"/>
                        <a14:foregroundMark x1="56711" y1="77914" x2="56711" y2="77914"/>
                        <a14:foregroundMark x1="60738" y1="73620" x2="60738" y2="73620"/>
                        <a14:foregroundMark x1="62416" y1="73620" x2="62416" y2="73620"/>
                        <a14:foregroundMark x1="66107" y1="72393" x2="63758" y2="83436"/>
                        <a14:foregroundMark x1="54362" y1="56442" x2="83893" y2="32515"/>
                        <a14:foregroundMark x1="83893" y1="32515" x2="82886" y2="36196"/>
                        <a14:foregroundMark x1="67785" y1="27607" x2="47987" y2="31288"/>
                        <a14:foregroundMark x1="75839" y1="34356" x2="73490" y2="30061"/>
                        <a14:foregroundMark x1="64430" y1="23926" x2="73490" y2="31288"/>
                        <a14:foregroundMark x1="39933" y1="34356" x2="51678" y2="27607"/>
                        <a14:foregroundMark x1="38255" y1="28834" x2="42953" y2="35583"/>
                        <a14:foregroundMark x1="59732" y1="60736" x2="60403" y2="63804"/>
                        <a14:foregroundMark x1="62081" y1="76687" x2="67785" y2="79755"/>
                      </a14:backgroundRemoval>
                    </a14:imgEffect>
                  </a14:imgLayer>
                </a14:imgProps>
              </a:ext>
            </a:extLst>
          </a:blip>
          <a:stretch>
            <a:fillRect/>
          </a:stretch>
        </p:blipFill>
        <p:spPr>
          <a:xfrm>
            <a:off x="10366737" y="136525"/>
            <a:ext cx="1588298" cy="868767"/>
          </a:xfrm>
          <a:prstGeom prst="rect">
            <a:avLst/>
          </a:prstGeom>
        </p:spPr>
      </p:pic>
      <p:sp>
        <p:nvSpPr>
          <p:cNvPr id="5" name="Rectangle: Rounded Corners 4">
            <a:extLst>
              <a:ext uri="{FF2B5EF4-FFF2-40B4-BE49-F238E27FC236}">
                <a16:creationId xmlns:a16="http://schemas.microsoft.com/office/drawing/2014/main" id="{7F19F4D4-E593-6914-6B46-32739503618C}"/>
              </a:ext>
            </a:extLst>
          </p:cNvPr>
          <p:cNvSpPr/>
          <p:nvPr/>
        </p:nvSpPr>
        <p:spPr>
          <a:xfrm>
            <a:off x="5461348" y="1995596"/>
            <a:ext cx="5799551" cy="444404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Tree>
    <p:extLst>
      <p:ext uri="{BB962C8B-B14F-4D97-AF65-F5344CB8AC3E}">
        <p14:creationId xmlns:p14="http://schemas.microsoft.com/office/powerpoint/2010/main" val="225389958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DEC7-B108-C1EB-E7C5-4598DEE86A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30BA3DB8-3058-CE84-4C6A-FEE719000A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97C49A33-6BE8-5035-EFB7-A041E22A66D9}"/>
              </a:ext>
            </a:extLst>
          </p:cNvPr>
          <p:cNvSpPr txBox="1"/>
          <p:nvPr/>
        </p:nvSpPr>
        <p:spPr>
          <a:xfrm>
            <a:off x="203294" y="503017"/>
            <a:ext cx="616893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Participant File Checklist</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3713E93-970A-87E0-D266-CEB8FDE989D6}"/>
              </a:ext>
            </a:extLst>
          </p:cNvPr>
          <p:cNvSpPr txBox="1"/>
          <p:nvPr/>
        </p:nvSpPr>
        <p:spPr>
          <a:xfrm>
            <a:off x="79469" y="1504187"/>
            <a:ext cx="5925997" cy="5030544"/>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rPr>
              <a:t>Records for beneficiaries receiving Personal Care Services (PCS) &amp; In-Home Respite (IHR) should include, at minimum: </a:t>
            </a:r>
          </a:p>
          <a:p>
            <a:pPr marL="226696" marR="0" lvl="1" algn="l" rtl="0">
              <a:lnSpc>
                <a:spcPct val="140000"/>
              </a:lnSpc>
              <a:spcBef>
                <a:spcPts val="0"/>
              </a:spcBef>
              <a:spcAft>
                <a:spcPts val="0"/>
              </a:spcAft>
              <a:buClr>
                <a:srgbClr val="000000"/>
              </a:buClr>
              <a:buSzPts val="2100"/>
            </a:pPr>
            <a:endParaRPr lang="en-US" sz="1600">
              <a:solidFill>
                <a:schemeClr val="accent6">
                  <a:lumMod val="50000"/>
                </a:schemeClr>
              </a:solidFill>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Referral form/authorization,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Approve Plan of Services and Supports (PSS)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Daily activity or time sheets capturing tasks completed and the beneficiary/representative’s signature verifying the provision of services, if task and global positioning system (GPS) information is not captured electronically in the state approved electronic visit verification system.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Service note indicating the causes of any significant variation in the case management recommended/agreed upon schedule of service provision.</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ea typeface="Cardo"/>
                <a:cs typeface="Cardo"/>
                <a:sym typeface="Cardo"/>
              </a:rPr>
              <a:t>Documentation of bi-weekly supervisory visits.</a:t>
            </a:r>
          </a:p>
        </p:txBody>
      </p:sp>
      <p:pic>
        <p:nvPicPr>
          <p:cNvPr id="2" name="Picture 1">
            <a:extLst>
              <a:ext uri="{FF2B5EF4-FFF2-40B4-BE49-F238E27FC236}">
                <a16:creationId xmlns:a16="http://schemas.microsoft.com/office/drawing/2014/main" id="{C5AE6C97-8047-973B-3AD9-A950A435C4F3}"/>
              </a:ext>
            </a:extLst>
          </p:cNvPr>
          <p:cNvPicPr>
            <a:picLocks noChangeAspect="1"/>
          </p:cNvPicPr>
          <p:nvPr/>
        </p:nvPicPr>
        <p:blipFill>
          <a:blip r:embed="rId3"/>
          <a:srcRect l="5876" t="6078" r="9658"/>
          <a:stretch/>
        </p:blipFill>
        <p:spPr>
          <a:xfrm>
            <a:off x="6605081" y="0"/>
            <a:ext cx="5586919" cy="5269584"/>
          </a:xfrm>
          <a:prstGeom prst="rect">
            <a:avLst/>
          </a:prstGeom>
        </p:spPr>
      </p:pic>
      <p:sp>
        <p:nvSpPr>
          <p:cNvPr id="4" name="TextBox 3">
            <a:extLst>
              <a:ext uri="{FF2B5EF4-FFF2-40B4-BE49-F238E27FC236}">
                <a16:creationId xmlns:a16="http://schemas.microsoft.com/office/drawing/2014/main" id="{E11889F4-9D75-8CD4-081E-22B5561E24E9}"/>
              </a:ext>
            </a:extLst>
          </p:cNvPr>
          <p:cNvSpPr txBox="1"/>
          <p:nvPr/>
        </p:nvSpPr>
        <p:spPr>
          <a:xfrm>
            <a:off x="6644815" y="5289747"/>
            <a:ext cx="5507450"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Participant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https://medicaid.ms.gov/wp-content/uploads/2022/12/PCS.IHR-Participant-File-Checklist.pdf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10B25041-85A2-C0FC-E9B8-A7D466C063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6376" r="91611">
                        <a14:foregroundMark x1="27852" y1="45399" x2="61409" y2="51534"/>
                        <a14:foregroundMark x1="61409" y1="51534" x2="88926" y2="22086"/>
                        <a14:foregroundMark x1="88926" y1="22086" x2="23154" y2="36196"/>
                        <a14:foregroundMark x1="23154" y1="36196" x2="6711" y2="26994"/>
                        <a14:foregroundMark x1="91611" y1="26994" x2="91611" y2="26994"/>
                        <a14:foregroundMark x1="59396" y1="73006" x2="59396" y2="73006"/>
                        <a14:foregroundMark x1="60067" y1="73006" x2="60067" y2="73006"/>
                        <a14:foregroundMark x1="60403" y1="73006" x2="60403" y2="73006"/>
                        <a14:foregroundMark x1="57718" y1="60123" x2="59060" y2="55215"/>
                        <a14:foregroundMark x1="57718" y1="56442" x2="65436" y2="71166"/>
                        <a14:foregroundMark x1="56711" y1="61350" x2="54698" y2="56442"/>
                        <a14:foregroundMark x1="59396" y1="53988" x2="61745" y2="80982"/>
                        <a14:foregroundMark x1="55034" y1="60123" x2="57718" y2="77914"/>
                        <a14:foregroundMark x1="59396" y1="76687" x2="68121" y2="71166"/>
                      </a14:backgroundRemoval>
                    </a14:imgEffect>
                  </a14:imgLayer>
                </a14:imgProps>
              </a:ext>
            </a:extLst>
          </a:blip>
          <a:stretch>
            <a:fillRect/>
          </a:stretch>
        </p:blipFill>
        <p:spPr>
          <a:xfrm>
            <a:off x="10393916" y="5863144"/>
            <a:ext cx="1718615" cy="940048"/>
          </a:xfrm>
          <a:prstGeom prst="rect">
            <a:avLst/>
          </a:prstGeom>
        </p:spPr>
      </p:pic>
      <p:sp>
        <p:nvSpPr>
          <p:cNvPr id="6" name="Rectangle: Rounded Corners 5">
            <a:extLst>
              <a:ext uri="{FF2B5EF4-FFF2-40B4-BE49-F238E27FC236}">
                <a16:creationId xmlns:a16="http://schemas.microsoft.com/office/drawing/2014/main" id="{F7A72EE8-49F0-D483-938E-5C990B691709}"/>
              </a:ext>
            </a:extLst>
          </p:cNvPr>
          <p:cNvSpPr/>
          <p:nvPr/>
        </p:nvSpPr>
        <p:spPr>
          <a:xfrm>
            <a:off x="508379" y="1728592"/>
            <a:ext cx="5925997" cy="426752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Tree>
    <p:extLst>
      <p:ext uri="{BB962C8B-B14F-4D97-AF65-F5344CB8AC3E}">
        <p14:creationId xmlns:p14="http://schemas.microsoft.com/office/powerpoint/2010/main" val="337457480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1C07-A87E-6860-BAB9-C03B843F7F7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580CEEA-C69A-B213-F8B6-211E331C0E9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0A2DEF46-90C9-FE51-6F93-41EE69803568}"/>
              </a:ext>
            </a:extLst>
          </p:cNvPr>
          <p:cNvSpPr txBox="1"/>
          <p:nvPr/>
        </p:nvSpPr>
        <p:spPr>
          <a:xfrm>
            <a:off x="280257" y="560167"/>
            <a:ext cx="5705487"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Supervisory Visit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F3BA0B4D-BDB4-5CF0-11BA-006793BC3DB9}"/>
              </a:ext>
            </a:extLst>
          </p:cNvPr>
          <p:cNvSpPr txBox="1"/>
          <p:nvPr/>
        </p:nvSpPr>
        <p:spPr>
          <a:xfrm>
            <a:off x="170003" y="1926218"/>
            <a:ext cx="5925997" cy="3501471"/>
          </a:xfrm>
          <a:prstGeom prst="rect">
            <a:avLst/>
          </a:prstGeom>
          <a:noFill/>
        </p:spPr>
        <p:txBody>
          <a:bodyPr wrap="square" rtlCol="0">
            <a:spAutoFit/>
          </a:bodyPr>
          <a:lstStyle/>
          <a:p>
            <a:pPr marL="226696" lvl="1">
              <a:buClr>
                <a:srgbClr val="000000"/>
              </a:buClr>
              <a:buSzPts val="2100"/>
            </a:pPr>
            <a:r>
              <a:rPr lang="en-US">
                <a:solidFill>
                  <a:schemeClr val="accent6">
                    <a:lumMod val="50000"/>
                  </a:schemeClr>
                </a:solidFill>
              </a:rPr>
              <a:t>Supervisory visits should be alternating on a bi-weekly basis to assure services and care are provided according to the PSS</a:t>
            </a:r>
            <a:r>
              <a:rPr lang="en-US">
                <a:solidFill>
                  <a:schemeClr val="accent6">
                    <a:lumMod val="50000"/>
                  </a:schemeClr>
                </a:solidFill>
                <a:ea typeface="Cardo"/>
                <a:cs typeface="Cardo"/>
                <a:sym typeface="Cardo"/>
              </a:rPr>
              <a:t>.  </a:t>
            </a:r>
            <a:r>
              <a:rPr lang="en-US">
                <a:solidFill>
                  <a:schemeClr val="accent6">
                    <a:lumMod val="50000"/>
                  </a:schemeClr>
                </a:solidFill>
              </a:rPr>
              <a:t>Supervisors should perform following:</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Supervised direct monitoring visits in the beneficiary’s home while the PCA staff is on-site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Unsupervised indirect monitoring visits, which may be performed in the beneficiary’s home or by phone while the PCA staff is not on-site</a:t>
            </a:r>
          </a:p>
          <a:p>
            <a:pPr marL="226696" marR="0" lvl="1" algn="l" rtl="0">
              <a:lnSpc>
                <a:spcPct val="140000"/>
              </a:lnSpc>
              <a:spcBef>
                <a:spcPts val="0"/>
              </a:spcBef>
              <a:spcAft>
                <a:spcPts val="0"/>
              </a:spcAft>
              <a:buClr>
                <a:srgbClr val="000000"/>
              </a:buClr>
              <a:buSzPts val="2100"/>
            </a:pPr>
            <a:endParaRPr lang="en-US" sz="1400"/>
          </a:p>
        </p:txBody>
      </p:sp>
      <p:pic>
        <p:nvPicPr>
          <p:cNvPr id="2" name="Picture 1">
            <a:extLst>
              <a:ext uri="{FF2B5EF4-FFF2-40B4-BE49-F238E27FC236}">
                <a16:creationId xmlns:a16="http://schemas.microsoft.com/office/drawing/2014/main" id="{E7281380-5304-7F01-D1D2-F865693BDB22}"/>
              </a:ext>
            </a:extLst>
          </p:cNvPr>
          <p:cNvPicPr>
            <a:picLocks noChangeAspect="1"/>
          </p:cNvPicPr>
          <p:nvPr/>
        </p:nvPicPr>
        <p:blipFill>
          <a:blip r:embed="rId3"/>
          <a:stretch>
            <a:fillRect/>
          </a:stretch>
        </p:blipFill>
        <p:spPr>
          <a:xfrm>
            <a:off x="6486513" y="0"/>
            <a:ext cx="5705487" cy="5241303"/>
          </a:xfrm>
          <a:prstGeom prst="rect">
            <a:avLst/>
          </a:prstGeom>
        </p:spPr>
      </p:pic>
      <p:sp>
        <p:nvSpPr>
          <p:cNvPr id="4" name="TextBox 3">
            <a:extLst>
              <a:ext uri="{FF2B5EF4-FFF2-40B4-BE49-F238E27FC236}">
                <a16:creationId xmlns:a16="http://schemas.microsoft.com/office/drawing/2014/main" id="{9FA5246B-D3FB-3FD5-3C98-B47A775685C4}"/>
              </a:ext>
            </a:extLst>
          </p:cNvPr>
          <p:cNvSpPr txBox="1"/>
          <p:nvPr/>
        </p:nvSpPr>
        <p:spPr>
          <a:xfrm>
            <a:off x="6585627" y="5433020"/>
            <a:ext cx="5457216"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Supervisory Visit Form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https://medicaid.ms.gov/wp-content/uploads/2022/05/PCS-IHR-Supervisory-Visit-Form-1.pdf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CB49AF5E-C646-C80A-8549-E3D9193EF4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6" b="89571" l="8054" r="91611">
                        <a14:foregroundMark x1="69799" y1="37423" x2="31544" y2="35583"/>
                        <a14:foregroundMark x1="31544" y1="35583" x2="91946" y2="45399"/>
                        <a14:foregroundMark x1="91946" y1="45399" x2="54362" y2="42331"/>
                        <a14:foregroundMark x1="54362" y1="42331" x2="37919" y2="24540"/>
                        <a14:foregroundMark x1="85906" y1="30061" x2="85906" y2="30061"/>
                        <a14:foregroundMark x1="82215" y1="31288" x2="79866" y2="34969"/>
                        <a14:foregroundMark x1="78523" y1="37423" x2="78523" y2="37423"/>
                        <a14:foregroundMark x1="81544" y1="50307" x2="83221" y2="50307"/>
                        <a14:foregroundMark x1="18792" y1="32515" x2="18792" y2="32515"/>
                        <a14:foregroundMark x1="11745" y1="32515" x2="11745" y2="32515"/>
                        <a14:foregroundMark x1="8054" y1="34356" x2="8054" y2="34356"/>
                        <a14:foregroundMark x1="23490" y1="34969" x2="17785" y2="42331"/>
                        <a14:foregroundMark x1="52685" y1="53988" x2="61074" y2="76687"/>
                        <a14:foregroundMark x1="59732" y1="60736" x2="69128" y2="81595"/>
                      </a14:backgroundRemoval>
                    </a14:imgEffect>
                  </a14:imgLayer>
                </a14:imgProps>
              </a:ext>
            </a:extLst>
          </a:blip>
          <a:stretch>
            <a:fillRect/>
          </a:stretch>
        </p:blipFill>
        <p:spPr>
          <a:xfrm>
            <a:off x="149157" y="5745973"/>
            <a:ext cx="1718615" cy="940048"/>
          </a:xfrm>
          <a:prstGeom prst="rect">
            <a:avLst/>
          </a:prstGeom>
        </p:spPr>
      </p:pic>
      <p:sp>
        <p:nvSpPr>
          <p:cNvPr id="6" name="Rectangle: Rounded Corners 5">
            <a:extLst>
              <a:ext uri="{FF2B5EF4-FFF2-40B4-BE49-F238E27FC236}">
                <a16:creationId xmlns:a16="http://schemas.microsoft.com/office/drawing/2014/main" id="{074FD2B9-AFE1-8507-12A6-07B19E81F291}"/>
              </a:ext>
            </a:extLst>
          </p:cNvPr>
          <p:cNvSpPr/>
          <p:nvPr/>
        </p:nvSpPr>
        <p:spPr>
          <a:xfrm>
            <a:off x="1029298" y="1565753"/>
            <a:ext cx="5457215" cy="386193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Supervisory Visit Forms are to be completed by the Supervisor that performs the alternating supervisory visits on a bi-weekly basis. </a:t>
            </a:r>
          </a:p>
          <a:p>
            <a:r>
              <a:rPr lang="en-US"/>
              <a:t> This form is to ensure that the services and care have been provided to the beneficiaries by the direct care workers according to the PSS.  </a:t>
            </a:r>
          </a:p>
          <a:p>
            <a:r>
              <a:rPr lang="en-US"/>
              <a:t>The visits performed should be both supervised visits (in the home with DCW staff present) and unsupervised (by phone with DCW staff not present).</a:t>
            </a:r>
          </a:p>
        </p:txBody>
      </p:sp>
    </p:spTree>
    <p:extLst>
      <p:ext uri="{BB962C8B-B14F-4D97-AF65-F5344CB8AC3E}">
        <p14:creationId xmlns:p14="http://schemas.microsoft.com/office/powerpoint/2010/main" val="3958863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6481-EF33-B326-F9E1-C40CB8E8B6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D1E6031-55B7-B91D-5322-37453B84D0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BFCC053-E538-67E3-CFD3-F98873B3B111}"/>
              </a:ext>
            </a:extLst>
          </p:cNvPr>
          <p:cNvSpPr txBox="1"/>
          <p:nvPr/>
        </p:nvSpPr>
        <p:spPr>
          <a:xfrm>
            <a:off x="3226245" y="686217"/>
            <a:ext cx="630166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Beneficiary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C2D81BA-77F1-B4BB-5C7F-E522D0EE1420}"/>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611C6BD5-0B14-F6CA-58F4-21AA625ED1F9}"/>
              </a:ext>
            </a:extLst>
          </p:cNvPr>
          <p:cNvGrpSpPr/>
          <p:nvPr/>
        </p:nvGrpSpPr>
        <p:grpSpPr>
          <a:xfrm>
            <a:off x="398450" y="2350134"/>
            <a:ext cx="6104595" cy="2758579"/>
            <a:chOff x="404876" y="3565694"/>
            <a:chExt cx="6104595" cy="2617628"/>
          </a:xfrm>
        </p:grpSpPr>
        <p:sp>
          <p:nvSpPr>
            <p:cNvPr id="7" name="Freeform: Shape 6">
              <a:extLst>
                <a:ext uri="{FF2B5EF4-FFF2-40B4-BE49-F238E27FC236}">
                  <a16:creationId xmlns:a16="http://schemas.microsoft.com/office/drawing/2014/main" id="{A5A8E1EA-3822-39B8-EF8A-CE795332C3C3}"/>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rPr>
                <a:t>PSS (Current and Previous) Not on File</a:t>
              </a:r>
            </a:p>
            <a:p>
              <a:pPr marL="171450" lvl="1" indent="-171450" defTabSz="800100">
                <a:lnSpc>
                  <a:spcPct val="150000"/>
                </a:lnSpc>
                <a:spcBef>
                  <a:spcPct val="0"/>
                </a:spcBef>
                <a:spcAft>
                  <a:spcPct val="15000"/>
                </a:spcAft>
                <a:buFont typeface="Wingdings" panose="05000000000000000000" pitchFamily="2" charset="2"/>
                <a:buChar char="§"/>
              </a:pPr>
              <a:r>
                <a:rPr lang="en-US" sz="1800">
                  <a:solidFill>
                    <a:schemeClr val="accent6">
                      <a:lumMod val="50000"/>
                    </a:schemeClr>
                  </a:solidFill>
                  <a:ea typeface="Cardo"/>
                  <a:cs typeface="Cardo"/>
                  <a:sym typeface="Cardo"/>
                </a:rPr>
                <a:t>Missing Documentation of Bi-weekly </a:t>
              </a:r>
              <a:r>
                <a:rPr lang="en-US">
                  <a:solidFill>
                    <a:schemeClr val="accent6">
                      <a:lumMod val="50000"/>
                    </a:schemeClr>
                  </a:solidFill>
                  <a:ea typeface="Cardo"/>
                  <a:cs typeface="Cardo"/>
                  <a:sym typeface="Cardo"/>
                </a:rPr>
                <a:t>S</a:t>
              </a:r>
              <a:r>
                <a:rPr lang="en-US" sz="1800">
                  <a:solidFill>
                    <a:schemeClr val="accent6">
                      <a:lumMod val="50000"/>
                    </a:schemeClr>
                  </a:solidFill>
                  <a:ea typeface="Cardo"/>
                  <a:cs typeface="Cardo"/>
                  <a:sym typeface="Cardo"/>
                </a:rPr>
                <a:t>upervisory </a:t>
              </a:r>
              <a:r>
                <a:rPr lang="en-US">
                  <a:solidFill>
                    <a:schemeClr val="accent6">
                      <a:lumMod val="50000"/>
                    </a:schemeClr>
                  </a:solidFill>
                  <a:ea typeface="Cardo"/>
                  <a:cs typeface="Cardo"/>
                  <a:sym typeface="Cardo"/>
                </a:rPr>
                <a:t>V</a:t>
              </a:r>
              <a:r>
                <a:rPr lang="en-US" sz="1800">
                  <a:solidFill>
                    <a:schemeClr val="accent6">
                      <a:lumMod val="50000"/>
                    </a:schemeClr>
                  </a:solidFill>
                  <a:ea typeface="Cardo"/>
                  <a:cs typeface="Cardo"/>
                  <a:sym typeface="Cardo"/>
                </a:rPr>
                <a:t>isits</a:t>
              </a:r>
            </a:p>
            <a:p>
              <a:pPr marL="171450" lvl="1" indent="-171450"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sym typeface="Cardo"/>
                </a:rPr>
                <a:t>Incident Reports Not Recorded</a:t>
              </a: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sz="1800" kern="1200">
                <a:solidFill>
                  <a:schemeClr val="accent6">
                    <a:lumMod val="50000"/>
                  </a:schemeClr>
                </a:solidFill>
              </a:endParaRPr>
            </a:p>
          </p:txBody>
        </p:sp>
        <p:sp>
          <p:nvSpPr>
            <p:cNvPr id="8" name="Freeform: Shape 7">
              <a:extLst>
                <a:ext uri="{FF2B5EF4-FFF2-40B4-BE49-F238E27FC236}">
                  <a16:creationId xmlns:a16="http://schemas.microsoft.com/office/drawing/2014/main" id="{EA032B1D-E050-98A1-7AF8-0D391A69C680}"/>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Beneficiary</a:t>
              </a:r>
              <a:endParaRPr lang="en-US" sz="1800" kern="1200"/>
            </a:p>
          </p:txBody>
        </p:sp>
      </p:grpSp>
    </p:spTree>
    <p:extLst>
      <p:ext uri="{BB962C8B-B14F-4D97-AF65-F5344CB8AC3E}">
        <p14:creationId xmlns:p14="http://schemas.microsoft.com/office/powerpoint/2010/main" val="20964539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639-AD98-ACED-2700-B39CF6CB65E1}"/>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84F9C1D9-38EC-FC7E-BC61-4E043628D0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6A7C650-5097-B6D7-887F-33DA1A1020A0}"/>
              </a:ext>
            </a:extLst>
          </p:cNvPr>
          <p:cNvSpPr txBox="1"/>
          <p:nvPr/>
        </p:nvSpPr>
        <p:spPr>
          <a:xfrm>
            <a:off x="1176005" y="560167"/>
            <a:ext cx="4558045"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Proper Storage and Accessibility</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D440912-F5E3-1BE2-1457-A8E78D51EDB6}"/>
              </a:ext>
            </a:extLst>
          </p:cNvPr>
          <p:cNvSpPr txBox="1"/>
          <p:nvPr/>
        </p:nvSpPr>
        <p:spPr>
          <a:xfrm>
            <a:off x="10669" y="1397966"/>
            <a:ext cx="7141463" cy="532350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Storage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Lockable file storage for the security and maintenance of all files in compliance with HIPAA standards.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Climate controlled storage safe from pests and weather damage.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p>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Accessibility</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Ensuring immediate access to all beneficiary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Filing system of storage of records to be more accessible for auditors.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Annual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Alphabetical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Numerical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Color Code</a:t>
            </a:r>
          </a:p>
        </p:txBody>
      </p:sp>
      <p:pic>
        <p:nvPicPr>
          <p:cNvPr id="4" name="Picture 3">
            <a:extLst>
              <a:ext uri="{FF2B5EF4-FFF2-40B4-BE49-F238E27FC236}">
                <a16:creationId xmlns:a16="http://schemas.microsoft.com/office/drawing/2014/main" id="{AC6326CA-C33C-764D-4238-777EC81EC49D}"/>
              </a:ext>
            </a:extLst>
          </p:cNvPr>
          <p:cNvPicPr>
            <a:picLocks noChangeAspect="1"/>
          </p:cNvPicPr>
          <p:nvPr/>
        </p:nvPicPr>
        <p:blipFill>
          <a:blip r:embed="rId3"/>
          <a:stretch>
            <a:fillRect/>
          </a:stretch>
        </p:blipFill>
        <p:spPr>
          <a:xfrm>
            <a:off x="7070102" y="1659118"/>
            <a:ext cx="4939646" cy="3597011"/>
          </a:xfrm>
          <a:prstGeom prst="rect">
            <a:avLst/>
          </a:prstGeom>
          <a:effectLst>
            <a:softEdge rad="317500"/>
          </a:effectLst>
        </p:spPr>
      </p:pic>
      <p:pic>
        <p:nvPicPr>
          <p:cNvPr id="2" name="More Info Pic">
            <a:extLst>
              <a:ext uri="{FF2B5EF4-FFF2-40B4-BE49-F238E27FC236}">
                <a16:creationId xmlns:a16="http://schemas.microsoft.com/office/drawing/2014/main" id="{E812E045-72EC-E545-2240-531831D971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6" b="89571" l="8054" r="91946">
                        <a14:foregroundMark x1="69128" y1="32515" x2="8389" y2="22699"/>
                        <a14:foregroundMark x1="8389" y1="22699" x2="61409" y2="78528"/>
                        <a14:foregroundMark x1="61074" y1="60123" x2="57047" y2="66871"/>
                        <a14:foregroundMark x1="82550" y1="35583" x2="82550" y2="35583"/>
                        <a14:foregroundMark x1="91946" y1="31902" x2="91946" y2="31902"/>
                        <a14:foregroundMark x1="66779" y1="63804" x2="66779" y2="83436"/>
                        <a14:foregroundMark x1="55705" y1="61350" x2="55705" y2="61350"/>
                        <a14:foregroundMark x1="55705" y1="58896" x2="55705" y2="58896"/>
                        <a14:foregroundMark x1="55705" y1="58282" x2="58725" y2="60123"/>
                        <a14:foregroundMark x1="55034" y1="53374" x2="46309" y2="53988"/>
                        <a14:foregroundMark x1="56040" y1="47239" x2="66443" y2="61963"/>
                        <a14:foregroundMark x1="66779" y1="51534" x2="60403" y2="68098"/>
                        <a14:foregroundMark x1="50671" y1="71166" x2="53356" y2="74847"/>
                      </a14:backgroundRemoval>
                    </a14:imgEffect>
                  </a14:imgLayer>
                </a14:imgProps>
              </a:ext>
            </a:extLst>
          </a:blip>
          <a:stretch>
            <a:fillRect/>
          </a:stretch>
        </p:blipFill>
        <p:spPr>
          <a:xfrm>
            <a:off x="10156687" y="118470"/>
            <a:ext cx="1718615" cy="940048"/>
          </a:xfrm>
          <a:prstGeom prst="rect">
            <a:avLst/>
          </a:prstGeom>
        </p:spPr>
      </p:pic>
      <p:sp>
        <p:nvSpPr>
          <p:cNvPr id="5" name="Rectangle: Rounded Corners 4">
            <a:extLst>
              <a:ext uri="{FF2B5EF4-FFF2-40B4-BE49-F238E27FC236}">
                <a16:creationId xmlns:a16="http://schemas.microsoft.com/office/drawing/2014/main" id="{DB085254-54C1-8E21-3BE2-FD5796E34AE4}"/>
              </a:ext>
            </a:extLst>
          </p:cNvPr>
          <p:cNvSpPr/>
          <p:nvPr/>
        </p:nvSpPr>
        <p:spPr>
          <a:xfrm>
            <a:off x="7070102" y="1397966"/>
            <a:ext cx="4691838" cy="495838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must have proper storage and accessibility for all files.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Tree>
    <p:extLst>
      <p:ext uri="{BB962C8B-B14F-4D97-AF65-F5344CB8AC3E}">
        <p14:creationId xmlns:p14="http://schemas.microsoft.com/office/powerpoint/2010/main" val="36767928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9AA7-90C3-DBD2-F6C0-CB592279CE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56C2A-90F3-CFCF-D763-CCA2045A3751}"/>
              </a:ext>
            </a:extLst>
          </p:cNvPr>
          <p:cNvSpPr>
            <a:spLocks noGrp="1"/>
          </p:cNvSpPr>
          <p:nvPr>
            <p:ph type="sldNum" sz="quarter" idx="12"/>
          </p:nvPr>
        </p:nvSpPr>
        <p:spPr/>
        <p:txBody>
          <a:bodyPr/>
          <a:lstStyle/>
          <a:p>
            <a:fld id="{E68F1C0E-076B-4C9D-A1F8-826B44A1103B}" type="slidenum">
              <a:rPr lang="en-US" smtClean="0"/>
              <a:t>5</a:t>
            </a:fld>
            <a:endParaRPr lang="en-US"/>
          </a:p>
        </p:txBody>
      </p:sp>
      <p:pic>
        <p:nvPicPr>
          <p:cNvPr id="4" name="Picture 3">
            <a:extLst>
              <a:ext uri="{FF2B5EF4-FFF2-40B4-BE49-F238E27FC236}">
                <a16:creationId xmlns:a16="http://schemas.microsoft.com/office/drawing/2014/main" id="{7B62613B-2994-6B32-B15F-092039C49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62" b="93252" l="2685" r="94631">
                        <a14:foregroundMark x1="14346" y1="9545" x2="15436" y2="7975"/>
                        <a14:foregroundMark x1="12597" y1="12064" x2="13316" y2="11028"/>
                        <a14:foregroundMark x1="15436" y1="7975" x2="17669" y2="7661"/>
                        <a14:foregroundMark x1="69481" y1="70447" x2="70470" y2="81595"/>
                        <a14:foregroundMark x1="70470" y1="81595" x2="65101" y2="86503"/>
                        <a14:foregroundMark x1="56390" y1="57710" x2="50031" y2="56402"/>
                        <a14:foregroundMark x1="50228" y1="55876" x2="56059" y2="56707"/>
                        <a14:foregroundMark x1="54817" y1="48955" x2="35570" y2="34356"/>
                        <a14:foregroundMark x1="35570" y1="34356" x2="59396" y2="30061"/>
                        <a14:foregroundMark x1="59396" y1="30061" x2="51169" y2="19719"/>
                        <a14:foregroundMark x1="25352" y1="15735" x2="35235" y2="27607"/>
                        <a14:foregroundMark x1="35235" y1="27607" x2="25503" y2="43558"/>
                        <a14:foregroundMark x1="25503" y1="43558" x2="22483" y2="44785"/>
                        <a14:foregroundMark x1="40179" y1="55784" x2="40048" y2="55757"/>
                        <a14:foregroundMark x1="27564" y1="51784" x2="43624" y2="44172"/>
                        <a14:foregroundMark x1="43624" y1="44172" x2="34228" y2="26380"/>
                        <a14:foregroundMark x1="34228" y1="26380" x2="23154" y2="22699"/>
                        <a14:foregroundMark x1="23154" y1="22699" x2="36596" y2="17470"/>
                        <a14:foregroundMark x1="34317" y1="17119" x2="13423" y2="19632"/>
                        <a14:foregroundMark x1="13423" y1="19632" x2="11035" y2="39278"/>
                        <a14:foregroundMark x1="83557" y1="39264" x2="72148" y2="39877"/>
                        <a14:foregroundMark x1="72148" y1="39877" x2="71262" y2="20988"/>
                        <a14:foregroundMark x1="69205" y1="21843" x2="59396" y2="39264"/>
                        <a14:foregroundMark x1="59396" y1="39264" x2="64765" y2="39877"/>
                        <a14:foregroundMark x1="17450" y1="30061" x2="25839" y2="37423"/>
                        <a14:foregroundMark x1="61409" y1="68712" x2="59396" y2="76074"/>
                        <a14:foregroundMark x1="63423" y1="72393" x2="66107" y2="71166"/>
                        <a14:foregroundMark x1="39246" y1="58282" x2="39097" y2="58282"/>
                        <a14:foregroundMark x1="14863" y1="11217" x2="16443" y2="10429"/>
                        <a14:foregroundMark x1="12847" y1="12222" x2="13573" y2="11860"/>
                        <a14:foregroundMark x1="16443" y1="10429" x2="16443" y2="11043"/>
                        <a14:foregroundMark x1="13421" y1="11368" x2="12479" y2="11990"/>
                        <a14:foregroundMark x1="15772" y1="9816" x2="14657" y2="10552"/>
                        <a14:foregroundMark x1="12848" y1="9513" x2="10993" y2="11054"/>
                        <a14:foregroundMark x1="15436" y1="7362" x2="14031" y2="8529"/>
                        <a14:foregroundMark x1="12822" y1="9431" x2="10511" y2="10751"/>
                        <a14:foregroundMark x1="16443" y1="7362" x2="14087" y2="8708"/>
                        <a14:foregroundMark x1="12800" y1="9359" x2="10027" y2="10445"/>
                        <a14:foregroundMark x1="14765" y1="8589" x2="14127" y2="8839"/>
                        <a14:foregroundMark x1="12908" y1="9708" x2="8167" y2="9274"/>
                        <a14:foregroundMark x1="93289" y1="57669" x2="93289" y2="57669"/>
                        <a14:foregroundMark x1="8496" y1="57481" x2="8723" y2="57951"/>
                        <a14:foregroundMark x1="71002" y1="57669" x2="71366" y2="57669"/>
                        <a14:foregroundMark x1="61409" y1="71779" x2="66443" y2="93252"/>
                        <a14:foregroundMark x1="66443" y1="93252" x2="57383" y2="79141"/>
                        <a14:foregroundMark x1="57383" y1="79141" x2="59060" y2="79755"/>
                        <a14:foregroundMark x1="66443" y1="69939" x2="54698" y2="62577"/>
                        <a14:foregroundMark x1="54698" y1="62577" x2="54027" y2="58282"/>
                        <a14:foregroundMark x1="65772" y1="60736" x2="65772" y2="60736"/>
                        <a14:foregroundMark x1="91275" y1="17791" x2="91275" y2="17791"/>
                        <a14:foregroundMark x1="90940" y1="15951" x2="90940" y2="15951"/>
                        <a14:foregroundMark x1="89597" y1="14724" x2="89597" y2="14724"/>
                        <a14:foregroundMark x1="89262" y1="14724" x2="89262" y2="14724"/>
                        <a14:foregroundMark x1="89262" y1="15951" x2="89262" y2="15951"/>
                        <a14:foregroundMark x1="88591" y1="14110" x2="89918" y2="18235"/>
                        <a14:foregroundMark x1="86913" y1="12883" x2="89933" y2="15337"/>
                        <a14:foregroundMark x1="86577" y1="12270" x2="55034" y2="15337"/>
                        <a14:foregroundMark x1="55034" y1="12270" x2="46309" y2="11656"/>
                        <a14:foregroundMark x1="87584" y1="12270" x2="87584" y2="12270"/>
                        <a14:foregroundMark x1="87584" y1="12270" x2="87584" y2="12270"/>
                        <a14:foregroundMark x1="86913" y1="11656" x2="86913" y2="11656"/>
                        <a14:foregroundMark x1="86913" y1="11656" x2="88591" y2="13497"/>
                        <a14:foregroundMark x1="88926" y1="13497" x2="83557" y2="13497"/>
                        <a14:foregroundMark x1="87731" y1="52720" x2="85570" y2="54601"/>
                        <a14:foregroundMark x1="11745" y1="13497" x2="6711" y2="23313"/>
                        <a14:foregroundMark x1="6376" y1="18405" x2="6376" y2="39877"/>
                        <a14:foregroundMark x1="6376" y1="39877" x2="9396" y2="53374"/>
                        <a14:foregroundMark x1="9060" y1="55215" x2="5705" y2="42331"/>
                        <a14:foregroundMark x1="66107" y1="60736" x2="66107" y2="60736"/>
                        <a14:foregroundMark x1="66107" y1="59509" x2="66107" y2="59509"/>
                        <a14:foregroundMark x1="66107" y1="59509" x2="66443" y2="60736"/>
                        <a14:foregroundMark x1="66443" y1="60736" x2="66107" y2="59509"/>
                        <a14:foregroundMark x1="66107" y1="59509" x2="66107" y2="59509"/>
                        <a14:foregroundMark x1="66779" y1="63190" x2="64765" y2="60736"/>
                        <a14:foregroundMark x1="66443" y1="60123" x2="64094" y2="60736"/>
                        <a14:foregroundMark x1="66443" y1="60736" x2="65101" y2="59509"/>
                        <a14:foregroundMark x1="67114" y1="61963" x2="65101" y2="59509"/>
                        <a14:foregroundMark x1="62416" y1="61963" x2="61745" y2="60736"/>
                        <a14:foregroundMark x1="48993" y1="11043" x2="42282" y2="10429"/>
                        <a14:foregroundMark x1="19128" y1="12270" x2="12081" y2="11043"/>
                        <a14:foregroundMark x1="7047" y1="52761" x2="5369" y2="39264"/>
                        <a14:foregroundMark x1="93289" y1="39877" x2="91611" y2="49693"/>
                        <a14:backgroundMark x1="2685" y1="51534" x2="2685" y2="51534"/>
                        <a14:backgroundMark x1="12081" y1="60736" x2="12081" y2="60736"/>
                        <a14:backgroundMark x1="2685" y1="52761" x2="2685" y2="52761"/>
                        <a14:backgroundMark x1="2685" y1="52761" x2="2685" y2="52761"/>
                        <a14:backgroundMark x1="81648" y1="61225" x2="81832" y2="61216"/>
                        <a14:backgroundMark x1="11745" y1="60736" x2="11745" y2="60736"/>
                        <a14:backgroundMark x1="2945" y1="42313" x2="2896" y2="39877"/>
                        <a14:backgroundMark x1="2685" y1="51534" x2="2685" y2="51534"/>
                        <a14:backgroundMark x1="2905" y1="51917" x2="3044" y2="52936"/>
                        <a14:backgroundMark x1="69463" y1="61963" x2="69463" y2="61963"/>
                        <a14:backgroundMark x1="69128" y1="63190" x2="69128" y2="63190"/>
                        <a14:backgroundMark x1="69128" y1="61350" x2="69128" y2="61350"/>
                        <a14:backgroundMark x1="69128" y1="60736" x2="69128" y2="60736"/>
                        <a14:backgroundMark x1="70470" y1="60736" x2="70470" y2="60736"/>
                        <a14:backgroundMark x1="11074" y1="60736" x2="11074" y2="60736"/>
                        <a14:backgroundMark x1="9060" y1="60736" x2="9060" y2="60736"/>
                        <a14:backgroundMark x1="4949" y1="39877" x2="5156" y2="40743"/>
                        <a14:backgroundMark x1="9450" y1="57140" x2="37248" y2="63190"/>
                        <a14:backgroundMark x1="37248" y1="63190" x2="11074" y2="58282"/>
                        <a14:backgroundMark x1="71141" y1="58282" x2="83557" y2="60123"/>
                        <a14:backgroundMark x1="83557" y1="60123" x2="86401" y2="56310"/>
                        <a14:backgroundMark x1="94193" y1="27894" x2="94239" y2="26380"/>
                        <a14:backgroundMark x1="93902" y1="37474" x2="93971" y2="35207"/>
                        <a14:backgroundMark x1="93820" y1="40172" x2="93902" y2="37479"/>
                        <a14:backgroundMark x1="41040" y1="6748" x2="18456" y2="5521"/>
                        <a14:backgroundMark x1="18456" y1="5521" x2="41844" y2="9131"/>
                        <a14:backgroundMark x1="91353" y1="4680" x2="92282" y2="4294"/>
                        <a14:backgroundMark x1="86550" y1="6675" x2="90409" y2="5072"/>
                        <a14:backgroundMark x1="94262" y1="26380" x2="95973" y2="33129"/>
                        <a14:backgroundMark x1="94746" y1="39656" x2="94571" y2="40587"/>
                        <a14:backgroundMark x1="95973" y1="33129" x2="95020" y2="38197"/>
                        <a14:backgroundMark x1="61211" y1="58438" x2="59817" y2="58216"/>
                        <a14:backgroundMark x1="63344" y1="58777" x2="61612" y2="58502"/>
                        <a14:backgroundMark x1="71812" y1="60123" x2="67950" y2="59509"/>
                        <a14:backgroundMark x1="39933" y1="56442" x2="49329" y2="58282"/>
                        <a14:backgroundMark x1="92897" y1="50406" x2="92617" y2="53988"/>
                        <a14:backgroundMark x1="95302" y1="19632" x2="93702" y2="40106"/>
                      </a14:backgroundRemoval>
                    </a14:imgEffect>
                  </a14:imgLayer>
                </a14:imgProps>
              </a:ext>
            </a:extLst>
          </a:blip>
          <a:stretch>
            <a:fillRect/>
          </a:stretch>
        </p:blipFill>
        <p:spPr>
          <a:xfrm>
            <a:off x="1011195" y="1486940"/>
            <a:ext cx="4209395" cy="2302455"/>
          </a:xfrm>
          <a:prstGeom prst="rect">
            <a:avLst/>
          </a:prstGeom>
        </p:spPr>
      </p:pic>
      <p:sp>
        <p:nvSpPr>
          <p:cNvPr id="8" name="Rectangle: Rounded Corners 7">
            <a:extLst>
              <a:ext uri="{FF2B5EF4-FFF2-40B4-BE49-F238E27FC236}">
                <a16:creationId xmlns:a16="http://schemas.microsoft.com/office/drawing/2014/main" id="{6DF587DF-BA24-75E9-5EE2-9CE1CBAC855D}"/>
              </a:ext>
            </a:extLst>
          </p:cNvPr>
          <p:cNvSpPr/>
          <p:nvPr/>
        </p:nvSpPr>
        <p:spPr>
          <a:xfrm>
            <a:off x="5993028" y="986353"/>
            <a:ext cx="5187778" cy="511788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Throughout this presentation you will see the purple “MORE INFO” graphic. Click this graphic for a pop-up with additional information or helpful tips. </a:t>
            </a:r>
          </a:p>
          <a:p>
            <a:endParaRPr lang="en-US" sz="2800"/>
          </a:p>
          <a:p>
            <a:r>
              <a:rPr lang="en-US" sz="2800"/>
              <a:t>Click the pop-up box again to collapse the box and move to the next slide.</a:t>
            </a:r>
          </a:p>
        </p:txBody>
      </p:sp>
    </p:spTree>
    <p:extLst>
      <p:ext uri="{BB962C8B-B14F-4D97-AF65-F5344CB8AC3E}">
        <p14:creationId xmlns:p14="http://schemas.microsoft.com/office/powerpoint/2010/main" val="2801454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B3BED-990E-A31D-2F16-DAFE15E8785A}"/>
              </a:ext>
            </a:extLst>
          </p:cNvPr>
          <p:cNvSpPr>
            <a:spLocks noGrp="1"/>
          </p:cNvSpPr>
          <p:nvPr>
            <p:ph type="sldNum" sz="quarter" idx="12"/>
          </p:nvPr>
        </p:nvSpPr>
        <p:spPr/>
        <p:txBody>
          <a:bodyPr/>
          <a:lstStyle/>
          <a:p>
            <a:fld id="{E68F1C0E-076B-4C9D-A1F8-826B44A1103B}" type="slidenum">
              <a:rPr lang="en-US" smtClean="0"/>
              <a:t>50</a:t>
            </a:fld>
            <a:endParaRPr lang="en-US"/>
          </a:p>
        </p:txBody>
      </p:sp>
      <p:sp>
        <p:nvSpPr>
          <p:cNvPr id="6" name="Rectangle 5" descr="Check List">
            <a:extLst>
              <a:ext uri="{FF2B5EF4-FFF2-40B4-BE49-F238E27FC236}">
                <a16:creationId xmlns:a16="http://schemas.microsoft.com/office/drawing/2014/main" id="{2F8373A1-2AEC-3694-0EDB-E38999FF71B8}"/>
              </a:ext>
            </a:extLst>
          </p:cNvPr>
          <p:cNvSpPr/>
          <p:nvPr/>
        </p:nvSpPr>
        <p:spPr>
          <a:xfrm>
            <a:off x="4320683" y="901899"/>
            <a:ext cx="2945331" cy="271534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568D20A-51E9-65B1-8A97-61E3240B3FF0}"/>
              </a:ext>
            </a:extLst>
          </p:cNvPr>
          <p:cNvGrpSpPr/>
          <p:nvPr/>
        </p:nvGrpSpPr>
        <p:grpSpPr>
          <a:xfrm>
            <a:off x="2288406" y="4136308"/>
            <a:ext cx="7615187" cy="1002308"/>
            <a:chOff x="7923065" y="3024638"/>
            <a:chExt cx="3689384" cy="334632"/>
          </a:xfrm>
        </p:grpSpPr>
        <p:sp>
          <p:nvSpPr>
            <p:cNvPr id="8" name="Rectangle 7">
              <a:extLst>
                <a:ext uri="{FF2B5EF4-FFF2-40B4-BE49-F238E27FC236}">
                  <a16:creationId xmlns:a16="http://schemas.microsoft.com/office/drawing/2014/main" id="{C48A478F-6208-FB87-AC1A-4D0917337031}"/>
                </a:ext>
              </a:extLst>
            </p:cNvPr>
            <p:cNvSpPr/>
            <p:nvPr/>
          </p:nvSpPr>
          <p:spPr>
            <a:xfrm>
              <a:off x="7923065" y="3024638"/>
              <a:ext cx="3689384" cy="334632"/>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CADB564-6586-112F-4415-7EFA4F1A760D}"/>
                </a:ext>
              </a:extLst>
            </p:cNvPr>
            <p:cNvSpPr txBox="1"/>
            <p:nvPr/>
          </p:nvSpPr>
          <p:spPr>
            <a:xfrm>
              <a:off x="7923065" y="3024638"/>
              <a:ext cx="3689384" cy="33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latin typeface="+mj-lt"/>
                </a:rPr>
                <a:t>Additional Resources</a:t>
              </a:r>
            </a:p>
          </p:txBody>
        </p:sp>
      </p:grpSp>
    </p:spTree>
    <p:extLst>
      <p:ext uri="{BB962C8B-B14F-4D97-AF65-F5344CB8AC3E}">
        <p14:creationId xmlns:p14="http://schemas.microsoft.com/office/powerpoint/2010/main" val="42902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ABE97F-803E-7A42-932B-AA459E8F94C8}"/>
              </a:ext>
            </a:extLst>
          </p:cNvPr>
          <p:cNvSpPr>
            <a:spLocks noGrp="1"/>
          </p:cNvSpPr>
          <p:nvPr>
            <p:ph type="sldNum" sz="quarter" idx="12"/>
          </p:nvPr>
        </p:nvSpPr>
        <p:spPr/>
        <p:txBody>
          <a:bodyPr/>
          <a:lstStyle/>
          <a:p>
            <a:fld id="{48FD3572-B86B-4083-B953-5D27BE9E57C8}" type="slidenum">
              <a:rPr lang="en-US" smtClean="0"/>
              <a:t>51</a:t>
            </a:fld>
            <a:endParaRPr lang="en-US"/>
          </a:p>
        </p:txBody>
      </p:sp>
      <p:sp>
        <p:nvSpPr>
          <p:cNvPr id="6" name="TextBox 5">
            <a:extLst>
              <a:ext uri="{FF2B5EF4-FFF2-40B4-BE49-F238E27FC236}">
                <a16:creationId xmlns:a16="http://schemas.microsoft.com/office/drawing/2014/main" id="{FAA1D62D-119F-FB6B-AFCD-19EEB058940F}"/>
              </a:ext>
            </a:extLst>
          </p:cNvPr>
          <p:cNvSpPr txBox="1"/>
          <p:nvPr/>
        </p:nvSpPr>
        <p:spPr>
          <a:xfrm>
            <a:off x="6347452" y="1075422"/>
            <a:ext cx="5382928" cy="1446550"/>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400" b="1">
                <a:solidFill>
                  <a:srgbClr val="0070C0"/>
                </a:solidFill>
              </a:rPr>
              <a:t>Marketing, Referrals, &amp; PSS</a:t>
            </a:r>
          </a:p>
        </p:txBody>
      </p:sp>
      <p:sp>
        <p:nvSpPr>
          <p:cNvPr id="8" name="TextBox 7">
            <a:extLst>
              <a:ext uri="{FF2B5EF4-FFF2-40B4-BE49-F238E27FC236}">
                <a16:creationId xmlns:a16="http://schemas.microsoft.com/office/drawing/2014/main" id="{4B251ACF-CEF2-E3CD-870B-B242B4934C18}"/>
              </a:ext>
            </a:extLst>
          </p:cNvPr>
          <p:cNvSpPr txBox="1"/>
          <p:nvPr/>
        </p:nvSpPr>
        <p:spPr>
          <a:xfrm>
            <a:off x="6362299" y="2875140"/>
            <a:ext cx="5296301" cy="2246769"/>
          </a:xfrm>
          <a:prstGeom prst="rect">
            <a:avLst/>
          </a:prstGeom>
          <a:noFill/>
        </p:spPr>
        <p:txBody>
          <a:bodyPr wrap="square">
            <a:spAutoFit/>
          </a:bodyPr>
          <a:lstStyle/>
          <a:p>
            <a:r>
              <a:rPr lang="en-US" sz="2000">
                <a:solidFill>
                  <a:schemeClr val="tx2">
                    <a:lumMod val="75000"/>
                    <a:lumOff val="25000"/>
                  </a:schemeClr>
                </a:solidFill>
                <a:effectLst/>
              </a:rPr>
              <a:t>In order to ensure that waiver providers are in compliance with DOM regulations regarding freedom of choice, solicitation, and protection of Protected Health Information (PHI), please refer to </a:t>
            </a:r>
            <a:r>
              <a:rPr lang="en-US" sz="2000">
                <a:solidFill>
                  <a:schemeClr val="tx2">
                    <a:lumMod val="75000"/>
                    <a:lumOff val="25000"/>
                  </a:schemeClr>
                </a:solidFill>
              </a:rPr>
              <a:t>the following </a:t>
            </a:r>
            <a:r>
              <a:rPr lang="en-US" sz="2000">
                <a:solidFill>
                  <a:schemeClr val="tx2">
                    <a:lumMod val="75000"/>
                    <a:lumOff val="25000"/>
                  </a:schemeClr>
                </a:solidFill>
                <a:effectLst/>
              </a:rPr>
              <a:t>guidance for appropriate marketing and referrals of potential waiver beneficiaries.</a:t>
            </a:r>
            <a:endParaRPr lang="en-US" sz="2000"/>
          </a:p>
        </p:txBody>
      </p:sp>
      <p:pic>
        <p:nvPicPr>
          <p:cNvPr id="7" name="Picture 6">
            <a:extLst>
              <a:ext uri="{FF2B5EF4-FFF2-40B4-BE49-F238E27FC236}">
                <a16:creationId xmlns:a16="http://schemas.microsoft.com/office/drawing/2014/main" id="{568FC76F-61AB-E94C-5842-FFE7EF5A3D46}"/>
              </a:ext>
            </a:extLst>
          </p:cNvPr>
          <p:cNvPicPr>
            <a:picLocks noChangeAspect="1"/>
          </p:cNvPicPr>
          <p:nvPr/>
        </p:nvPicPr>
        <p:blipFill>
          <a:blip r:embed="rId3"/>
          <a:stretch>
            <a:fillRect/>
          </a:stretch>
        </p:blipFill>
        <p:spPr>
          <a:xfrm>
            <a:off x="445456" y="1366901"/>
            <a:ext cx="5470873" cy="4124197"/>
          </a:xfrm>
          <a:prstGeom prst="rect">
            <a:avLst/>
          </a:prstGeom>
          <a:effectLst>
            <a:softEdge rad="317500"/>
          </a:effectLst>
        </p:spPr>
      </p:pic>
      <p:pic>
        <p:nvPicPr>
          <p:cNvPr id="2" name="More Info Pic">
            <a:extLst>
              <a:ext uri="{FF2B5EF4-FFF2-40B4-BE49-F238E27FC236}">
                <a16:creationId xmlns:a16="http://schemas.microsoft.com/office/drawing/2014/main" id="{CF26F3FB-EA45-7C2A-541D-A34BD8A6B8F3}"/>
              </a:ext>
            </a:extLst>
          </p:cNvPr>
          <p:cNvPicPr>
            <a:picLocks noChangeAspect="1"/>
          </p:cNvPicPr>
          <p:nvPr/>
        </p:nvPicPr>
        <p:blipFill>
          <a:blip r:embed="rId4"/>
          <a:stretch>
            <a:fillRect/>
          </a:stretch>
        </p:blipFill>
        <p:spPr>
          <a:xfrm>
            <a:off x="10359024" y="5781427"/>
            <a:ext cx="1718615" cy="940048"/>
          </a:xfrm>
          <a:prstGeom prst="rect">
            <a:avLst/>
          </a:prstGeom>
        </p:spPr>
      </p:pic>
      <p:sp>
        <p:nvSpPr>
          <p:cNvPr id="3" name="Rectangle: Rounded Corners 2">
            <a:extLst>
              <a:ext uri="{FF2B5EF4-FFF2-40B4-BE49-F238E27FC236}">
                <a16:creationId xmlns:a16="http://schemas.microsoft.com/office/drawing/2014/main" id="{B7AE7505-67BC-BC23-9A5C-BAB31DFD2C79}"/>
              </a:ext>
            </a:extLst>
          </p:cNvPr>
          <p:cNvSpPr/>
          <p:nvPr/>
        </p:nvSpPr>
        <p:spPr>
          <a:xfrm>
            <a:off x="675687" y="2203344"/>
            <a:ext cx="5010410" cy="291856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Tree>
    <p:extLst>
      <p:ext uri="{BB962C8B-B14F-4D97-AF65-F5344CB8AC3E}">
        <p14:creationId xmlns:p14="http://schemas.microsoft.com/office/powerpoint/2010/main" val="25023034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A713B-42A2-FEA7-B77C-6F0669935F9E}"/>
              </a:ext>
            </a:extLst>
          </p:cNvPr>
          <p:cNvSpPr txBox="1"/>
          <p:nvPr/>
        </p:nvSpPr>
        <p:spPr>
          <a:xfrm>
            <a:off x="4106117" y="1121614"/>
            <a:ext cx="7943007" cy="5079162"/>
          </a:xfrm>
          <a:prstGeom prst="rect">
            <a:avLst/>
          </a:prstGeom>
        </p:spPr>
        <p:txBody>
          <a:bodyPr vert="horz" lIns="91440" tIns="45720" rIns="91440" bIns="45720" rtlCol="0" anchor="ctr">
            <a:noAutofit/>
          </a:bodyPr>
          <a:lstStyle/>
          <a:p>
            <a:pPr marL="571500" marR="0" lvl="0" indent="-285750">
              <a:lnSpc>
                <a:spcPct val="90000"/>
              </a:lnSpc>
              <a:buFont typeface="Wingdings" panose="05000000000000000000" pitchFamily="2" charset="2"/>
              <a:buChar char="§"/>
            </a:pPr>
            <a:r>
              <a:rPr lang="en-US" b="1">
                <a:solidFill>
                  <a:schemeClr val="tx2">
                    <a:lumMod val="75000"/>
                    <a:lumOff val="25000"/>
                  </a:schemeClr>
                </a:solidFill>
                <a:effectLst/>
              </a:rPr>
              <a:t>Waiver providers should not be completing waiver intake referral forms and sending them to Case Managers</a:t>
            </a:r>
            <a:r>
              <a:rPr lang="en-US">
                <a:solidFill>
                  <a:schemeClr val="tx2">
                    <a:lumMod val="75000"/>
                    <a:lumOff val="25000"/>
                  </a:schemeClr>
                </a:solidFill>
                <a:effectLst/>
              </a:rPr>
              <a:t>. While performing marketing for your agency, if an individual shows interest in Home &amp; Community Based Services, that individual should be provided with contact information for the Mississippi Access to Care Network, or the MAC Centers.  The MAC Center in their area can be contacted by phone at 1-844-822-4622 or via the “Send a message to MAC Center” button on their webpage.</a:t>
            </a:r>
            <a:endParaRPr lang="en-US" b="1">
              <a:solidFill>
                <a:schemeClr val="accent4">
                  <a:lumMod val="60000"/>
                  <a:lumOff val="40000"/>
                </a:schemeClr>
              </a:solidFill>
              <a:effectLst/>
            </a:endParaRPr>
          </a:p>
          <a:p>
            <a:pPr marL="285750" marR="0" lvl="0">
              <a:lnSpc>
                <a:spcPct val="90000"/>
              </a:lnSpc>
            </a:pPr>
            <a:endParaRPr lang="en-US">
              <a:solidFill>
                <a:schemeClr val="accent4">
                  <a:lumMod val="60000"/>
                  <a:lumOff val="40000"/>
                </a:schemeClr>
              </a:solidFill>
              <a:effectLst/>
            </a:endParaRPr>
          </a:p>
          <a:p>
            <a:pPr marL="571500" marR="0" lvl="0" indent="-285750">
              <a:lnSpc>
                <a:spcPct val="90000"/>
              </a:lnSpc>
              <a:buFont typeface="Wingdings" panose="05000000000000000000" pitchFamily="2" charset="2"/>
              <a:buChar char="§"/>
            </a:pPr>
            <a:r>
              <a:rPr lang="en-US" b="1">
                <a:solidFill>
                  <a:schemeClr val="tx2">
                    <a:lumMod val="75000"/>
                    <a:lumOff val="25000"/>
                  </a:schemeClr>
                </a:solidFill>
                <a:effectLst/>
              </a:rPr>
              <a:t>Once the individual contacts the MAC Center, they will receive information on available services as well as referrals to applicable programs to meet their needs. </a:t>
            </a:r>
            <a:r>
              <a:rPr lang="en-US">
                <a:solidFill>
                  <a:schemeClr val="tx2">
                    <a:lumMod val="75000"/>
                    <a:lumOff val="25000"/>
                  </a:schemeClr>
                </a:solidFill>
                <a:effectLst/>
              </a:rPr>
              <a:t>After speaking with the MAC Center, if the individual is interested in applying for a Medicaid waiver, their name will be placed on a waiting list and will be evaluated for physical and financial eligibility when an open slot becomes available.</a:t>
            </a:r>
          </a:p>
          <a:p>
            <a:pPr marL="285750" marR="0" lvl="0">
              <a:lnSpc>
                <a:spcPct val="90000"/>
              </a:lnSpc>
            </a:pPr>
            <a:endParaRPr lang="en-US">
              <a:solidFill>
                <a:schemeClr val="tx2">
                  <a:lumMod val="75000"/>
                  <a:lumOff val="25000"/>
                </a:schemeClr>
              </a:solidFill>
              <a:effectLst/>
            </a:endParaRPr>
          </a:p>
          <a:p>
            <a:pPr marL="571500" marR="0" lvl="0" indent="-285750">
              <a:lnSpc>
                <a:spcPct val="90000"/>
              </a:lnSpc>
              <a:spcAft>
                <a:spcPts val="800"/>
              </a:spcAft>
              <a:buFont typeface="Wingdings" panose="05000000000000000000" pitchFamily="2" charset="2"/>
              <a:buChar char="§"/>
            </a:pPr>
            <a:r>
              <a:rPr lang="en-US" b="1">
                <a:solidFill>
                  <a:schemeClr val="tx2">
                    <a:lumMod val="75000"/>
                    <a:lumOff val="25000"/>
                  </a:schemeClr>
                </a:solidFill>
              </a:rPr>
              <a:t>When a referral is received, Providers must compare the frequency on the referral to the frequency on the PSS. </a:t>
            </a:r>
            <a:r>
              <a:rPr lang="en-US">
                <a:solidFill>
                  <a:schemeClr val="tx2">
                    <a:lumMod val="75000"/>
                    <a:lumOff val="25000"/>
                  </a:schemeClr>
                </a:solidFill>
              </a:rPr>
              <a:t>If discrepancies are found, the Provider must notify the PDD immediately.</a:t>
            </a:r>
          </a:p>
        </p:txBody>
      </p:sp>
      <p:sp>
        <p:nvSpPr>
          <p:cNvPr id="3" name="Slide Number Placeholder 2">
            <a:extLst>
              <a:ext uri="{FF2B5EF4-FFF2-40B4-BE49-F238E27FC236}">
                <a16:creationId xmlns:a16="http://schemas.microsoft.com/office/drawing/2014/main" id="{ED8E6A0E-CE05-2600-5EA6-D04565A01E1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52</a:t>
            </a:fld>
            <a:endParaRPr lang="en-US">
              <a:solidFill>
                <a:schemeClr val="tx1">
                  <a:tint val="75000"/>
                </a:schemeClr>
              </a:solidFill>
            </a:endParaRPr>
          </a:p>
        </p:txBody>
      </p:sp>
      <p:sp>
        <p:nvSpPr>
          <p:cNvPr id="14" name="TextBox 13">
            <a:extLst>
              <a:ext uri="{FF2B5EF4-FFF2-40B4-BE49-F238E27FC236}">
                <a16:creationId xmlns:a16="http://schemas.microsoft.com/office/drawing/2014/main" id="{4A1F9B08-2DAA-B698-4DC3-E7E8F34B1C97}"/>
              </a:ext>
            </a:extLst>
          </p:cNvPr>
          <p:cNvSpPr txBox="1"/>
          <p:nvPr/>
        </p:nvSpPr>
        <p:spPr>
          <a:xfrm>
            <a:off x="5048790" y="137209"/>
            <a:ext cx="5283359" cy="769441"/>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kern="1200">
                <a:solidFill>
                  <a:srgbClr val="0070C0"/>
                </a:solidFill>
                <a:latin typeface="+mj-lt"/>
                <a:ea typeface="+mj-ea"/>
                <a:cs typeface="+mj-cs"/>
              </a:rPr>
              <a:t>Referrals &amp; PSS</a:t>
            </a:r>
            <a:endParaRPr lang="en-US" sz="4400">
              <a:solidFill>
                <a:srgbClr val="0070C0"/>
              </a:solidFill>
            </a:endParaRPr>
          </a:p>
        </p:txBody>
      </p:sp>
      <p:pic>
        <p:nvPicPr>
          <p:cNvPr id="1026" name="Picture 2" descr="Contact Us – Mississippi Association of Planning and Development Districts  (MAPDD)">
            <a:extLst>
              <a:ext uri="{FF2B5EF4-FFF2-40B4-BE49-F238E27FC236}">
                <a16:creationId xmlns:a16="http://schemas.microsoft.com/office/drawing/2014/main" id="{6FF0CF43-1FFD-8706-F8E7-33A64B4A0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45" y="4001190"/>
            <a:ext cx="3484596" cy="1457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881FD0-3779-8789-C70C-B30CA76031DC}"/>
              </a:ext>
            </a:extLst>
          </p:cNvPr>
          <p:cNvSpPr txBox="1"/>
          <p:nvPr/>
        </p:nvSpPr>
        <p:spPr>
          <a:xfrm>
            <a:off x="169870" y="5506641"/>
            <a:ext cx="3846546" cy="338554"/>
          </a:xfrm>
          <a:prstGeom prst="rect">
            <a:avLst/>
          </a:prstGeom>
          <a:solidFill>
            <a:schemeClr val="tx2">
              <a:lumMod val="10000"/>
              <a:lumOff val="90000"/>
            </a:schemeClr>
          </a:solidFill>
          <a:ln w="38100">
            <a:solidFill>
              <a:schemeClr val="tx2">
                <a:lumMod val="75000"/>
                <a:lumOff val="25000"/>
              </a:schemeClr>
            </a:solidFill>
          </a:ln>
        </p:spPr>
        <p:txBody>
          <a:bodyPr wrap="square">
            <a:spAutoFit/>
          </a:bodyPr>
          <a:lstStyle/>
          <a:p>
            <a:r>
              <a:rPr lang="en-US" sz="1600" b="1">
                <a:solidFill>
                  <a:srgbClr val="0070C0"/>
                </a:solidFill>
              </a:rPr>
              <a:t>Link:  </a:t>
            </a:r>
            <a:r>
              <a:rPr lang="en-US" sz="1600" b="1">
                <a:solidFill>
                  <a:srgbClr val="0070C0"/>
                </a:solidFill>
                <a:hlinkClick r:id="rId4">
                  <a:extLst>
                    <a:ext uri="{A12FA001-AC4F-418D-AE19-62706E023703}">
                      <ahyp:hlinkClr xmlns:ahyp="http://schemas.microsoft.com/office/drawing/2018/hyperlinkcolor" val="tx"/>
                    </a:ext>
                  </a:extLst>
                </a:hlinkClick>
              </a:rPr>
              <a:t>http://mspdds.org/pdd-services/</a:t>
            </a:r>
            <a:endParaRPr lang="en-US" sz="1600" b="1">
              <a:solidFill>
                <a:srgbClr val="0070C0"/>
              </a:solidFill>
            </a:endParaRPr>
          </a:p>
        </p:txBody>
      </p:sp>
      <p:pic>
        <p:nvPicPr>
          <p:cNvPr id="2" name="Picture 6">
            <a:extLst>
              <a:ext uri="{FF2B5EF4-FFF2-40B4-BE49-F238E27FC236}">
                <a16:creationId xmlns:a16="http://schemas.microsoft.com/office/drawing/2014/main" id="{F099AFDF-EEFC-44EA-8386-CB5F6F07C5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0888"/>
          <a:stretch/>
        </p:blipFill>
        <p:spPr bwMode="auto">
          <a:xfrm>
            <a:off x="253176" y="1101942"/>
            <a:ext cx="1053856" cy="113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A734841-62F3-07B3-D6FC-0C772AC3F9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48" r="2085"/>
          <a:stretch/>
        </p:blipFill>
        <p:spPr bwMode="auto">
          <a:xfrm>
            <a:off x="1351882" y="1199564"/>
            <a:ext cx="2365647" cy="1098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D6AA1D-BDCD-46D3-C15C-3F988AE61F94}"/>
              </a:ext>
            </a:extLst>
          </p:cNvPr>
          <p:cNvSpPr txBox="1"/>
          <p:nvPr/>
        </p:nvSpPr>
        <p:spPr>
          <a:xfrm>
            <a:off x="208325" y="2262982"/>
            <a:ext cx="3724274" cy="738664"/>
          </a:xfrm>
          <a:prstGeom prst="rect">
            <a:avLst/>
          </a:prstGeom>
          <a:solidFill>
            <a:schemeClr val="tx2">
              <a:lumMod val="10000"/>
              <a:lumOff val="90000"/>
            </a:schemeClr>
          </a:solidFill>
          <a:ln w="38100">
            <a:solidFill>
              <a:srgbClr val="002060"/>
            </a:solidFill>
          </a:ln>
        </p:spPr>
        <p:txBody>
          <a:bodyPr wrap="square" rtlCol="0">
            <a:spAutoFit/>
          </a:bodyPr>
          <a:lstStyle/>
          <a:p>
            <a:r>
              <a:rPr lang="en-US" sz="1400" b="1">
                <a:solidFill>
                  <a:srgbClr val="0070C0"/>
                </a:solidFill>
              </a:rPr>
              <a:t>Link: </a:t>
            </a:r>
            <a:r>
              <a:rPr lang="en-US" sz="1400" b="1" u="sng">
                <a:solidFill>
                  <a:srgbClr val="0070C0"/>
                </a:solidFill>
                <a:effectLst/>
                <a:hlinkClick r:id="rId6">
                  <a:extLst>
                    <a:ext uri="{A12FA001-AC4F-418D-AE19-62706E023703}">
                      <ahyp:hlinkClr xmlns:ahyp="http://schemas.microsoft.com/office/drawing/2018/hyperlinkcolor" val="tx"/>
                    </a:ext>
                  </a:extLst>
                </a:hlinkClick>
              </a:rPr>
              <a:t>https://www.mississippiaccesstocare.org/help-info/contact-us</a:t>
            </a:r>
            <a:endParaRPr lang="en-US" sz="1400" b="1">
              <a:solidFill>
                <a:srgbClr val="0070C0"/>
              </a:solidFill>
            </a:endParaRPr>
          </a:p>
        </p:txBody>
      </p:sp>
      <p:pic>
        <p:nvPicPr>
          <p:cNvPr id="6" name="More Info Pic">
            <a:extLst>
              <a:ext uri="{FF2B5EF4-FFF2-40B4-BE49-F238E27FC236}">
                <a16:creationId xmlns:a16="http://schemas.microsoft.com/office/drawing/2014/main" id="{479462B7-3180-146F-7298-A13452D4E947}"/>
              </a:ext>
            </a:extLst>
          </p:cNvPr>
          <p:cNvPicPr>
            <a:picLocks noChangeAspect="1"/>
          </p:cNvPicPr>
          <p:nvPr/>
        </p:nvPicPr>
        <p:blipFill>
          <a:blip r:embed="rId7"/>
          <a:stretch>
            <a:fillRect/>
          </a:stretch>
        </p:blipFill>
        <p:spPr>
          <a:xfrm>
            <a:off x="10644088" y="73467"/>
            <a:ext cx="1419423" cy="776396"/>
          </a:xfrm>
          <a:prstGeom prst="rect">
            <a:avLst/>
          </a:prstGeom>
        </p:spPr>
      </p:pic>
      <p:sp>
        <p:nvSpPr>
          <p:cNvPr id="8" name="More Info Text">
            <a:extLst>
              <a:ext uri="{FF2B5EF4-FFF2-40B4-BE49-F238E27FC236}">
                <a16:creationId xmlns:a16="http://schemas.microsoft.com/office/drawing/2014/main" id="{CA2DBB14-E655-B4A3-23E2-F92FDB4E7CF6}"/>
              </a:ext>
            </a:extLst>
          </p:cNvPr>
          <p:cNvSpPr/>
          <p:nvPr/>
        </p:nvSpPr>
        <p:spPr>
          <a:xfrm>
            <a:off x="4503301" y="903715"/>
            <a:ext cx="7337854" cy="564237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a referral is received, whether it be for an initial enrollment or recertification, compare the frequency on that referral to the frequency on the PSS and confirm that the Provider Number listed is correct. Notify the case managers of discrepancies. </a:t>
            </a:r>
          </a:p>
        </p:txBody>
      </p:sp>
    </p:spTree>
    <p:extLst>
      <p:ext uri="{BB962C8B-B14F-4D97-AF65-F5344CB8AC3E}">
        <p14:creationId xmlns:p14="http://schemas.microsoft.com/office/powerpoint/2010/main" val="18201437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13DD-3A8B-7C6D-F54E-8FEFC5DE751F}"/>
              </a:ext>
            </a:extLst>
          </p:cNvPr>
          <p:cNvSpPr>
            <a:spLocks noGrp="1"/>
          </p:cNvSpPr>
          <p:nvPr>
            <p:ph type="title"/>
          </p:nvPr>
        </p:nvSpPr>
        <p:spPr>
          <a:xfrm>
            <a:off x="5510056" y="501649"/>
            <a:ext cx="5004497" cy="659807"/>
          </a:xfrm>
        </p:spPr>
        <p:txBody>
          <a:bodyPr>
            <a:noAutofit/>
            <a:scene3d>
              <a:camera prst="orthographicFront"/>
              <a:lightRig rig="threePt" dir="t"/>
            </a:scene3d>
            <a:sp3d extrusionH="57150">
              <a:bevelT w="38100" h="38100"/>
            </a:sp3d>
          </a:bodyPr>
          <a:lstStyle/>
          <a:p>
            <a:r>
              <a:rPr lang="en-US" b="1">
                <a:solidFill>
                  <a:srgbClr val="0070C0"/>
                </a:solidFill>
                <a:cs typeface="Times New Roman" panose="02020603050405020304" pitchFamily="18" charset="0"/>
              </a:rPr>
              <a:t>Freedom of Choice</a:t>
            </a:r>
          </a:p>
        </p:txBody>
      </p:sp>
      <p:sp>
        <p:nvSpPr>
          <p:cNvPr id="3" name="Content Placeholder 2">
            <a:extLst>
              <a:ext uri="{FF2B5EF4-FFF2-40B4-BE49-F238E27FC236}">
                <a16:creationId xmlns:a16="http://schemas.microsoft.com/office/drawing/2014/main" id="{AD0972D0-BB5A-B4E3-C016-B4335351B0C1}"/>
              </a:ext>
            </a:extLst>
          </p:cNvPr>
          <p:cNvSpPr>
            <a:spLocks noGrp="1"/>
          </p:cNvSpPr>
          <p:nvPr>
            <p:ph sz="half" idx="1"/>
          </p:nvPr>
        </p:nvSpPr>
        <p:spPr>
          <a:xfrm>
            <a:off x="3954655" y="1557337"/>
            <a:ext cx="8115300" cy="3743325"/>
          </a:xfrm>
        </p:spPr>
        <p:txBody>
          <a:bodyPr>
            <a:normAutofit/>
          </a:bodyPr>
          <a:lstStyle/>
          <a:p>
            <a:pPr marR="0" lvl="1" algn="l" rtl="0">
              <a:lnSpc>
                <a:spcPct val="105000"/>
              </a:lnSpc>
              <a:spcBef>
                <a:spcPts val="0"/>
              </a:spcBef>
              <a:spcAft>
                <a:spcPts val="0"/>
              </a:spcAft>
              <a:buClr>
                <a:srgbClr val="002060"/>
              </a:buClr>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must keep in mind that not all individuals interested in services will qualify. </a:t>
            </a:r>
            <a:r>
              <a:rPr lang="en-US" sz="2000" b="0" i="0" u="none" strike="noStrike" cap="none">
                <a:solidFill>
                  <a:schemeClr val="tx2">
                    <a:lumMod val="75000"/>
                    <a:lumOff val="25000"/>
                  </a:schemeClr>
                </a:solidFill>
                <a:ea typeface="Arial"/>
                <a:cs typeface="Arial"/>
                <a:sym typeface="Arial"/>
              </a:rPr>
              <a:t>Additionally, those who do qualify </a:t>
            </a:r>
            <a:r>
              <a:rPr lang="en-US" sz="2000" b="0" i="0" u="sng" strike="noStrike" cap="none">
                <a:solidFill>
                  <a:schemeClr val="tx2">
                    <a:lumMod val="75000"/>
                    <a:lumOff val="25000"/>
                  </a:schemeClr>
                </a:solidFill>
                <a:ea typeface="Arial"/>
                <a:cs typeface="Arial"/>
                <a:sym typeface="Arial"/>
              </a:rPr>
              <a:t>must</a:t>
            </a:r>
            <a:r>
              <a:rPr lang="en-US" sz="2000" b="0" i="0" u="none" strike="noStrike" cap="none">
                <a:solidFill>
                  <a:schemeClr val="tx2">
                    <a:lumMod val="75000"/>
                    <a:lumOff val="25000"/>
                  </a:schemeClr>
                </a:solidFill>
                <a:ea typeface="Arial"/>
                <a:cs typeface="Arial"/>
                <a:sym typeface="Arial"/>
              </a:rPr>
              <a:t> be guaranteed the freedom to choose any qualified provider servicing their area.</a:t>
            </a:r>
          </a:p>
          <a:p>
            <a:pPr marR="0" lvl="1" algn="l" rtl="0">
              <a:lnSpc>
                <a:spcPct val="105000"/>
              </a:lnSpc>
              <a:spcBef>
                <a:spcPts val="0"/>
              </a:spcBef>
              <a:spcAft>
                <a:spcPts val="0"/>
              </a:spcAft>
              <a:buClr>
                <a:schemeClr val="lt1"/>
              </a:buClr>
              <a:buSzPts val="2000"/>
              <a:buFont typeface="Wingdings" panose="05000000000000000000" pitchFamily="2" charset="2"/>
              <a:buChar char="§"/>
            </a:pPr>
            <a:endParaRPr lang="en-US" sz="2000" b="0" i="0" u="none" strike="noStrike" cap="none">
              <a:solidFill>
                <a:schemeClr val="tx2">
                  <a:lumMod val="75000"/>
                  <a:lumOff val="25000"/>
                </a:schemeClr>
              </a:solidFill>
              <a:ea typeface="Arial"/>
              <a:cs typeface="Arial"/>
            </a:endParaRPr>
          </a:p>
          <a:p>
            <a:pPr marR="0" lvl="1" algn="l" rtl="0">
              <a:lnSpc>
                <a:spcPct val="105000"/>
              </a:lnSpc>
              <a:spcBef>
                <a:spcPts val="0"/>
              </a:spcBef>
              <a:spcAft>
                <a:spcPts val="0"/>
              </a:spcAft>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are prohibited from any actions which would in any manner, deny or restrict that individual's free choice of a provider of any services for which the individual may be eligible. </a:t>
            </a:r>
            <a:r>
              <a:rPr lang="en-US" sz="2000" b="0" i="0" u="none" strike="noStrike" cap="none">
                <a:solidFill>
                  <a:schemeClr val="tx2">
                    <a:lumMod val="75000"/>
                    <a:lumOff val="25000"/>
                  </a:schemeClr>
                </a:solidFill>
                <a:ea typeface="Arial"/>
                <a:cs typeface="Arial"/>
                <a:sym typeface="Arial"/>
              </a:rPr>
              <a:t>Providers cannot use any method of inducement, including free transportation, refreshments, cash or gifts, to influence a beneficiary to select a certain provider.</a:t>
            </a:r>
            <a:endParaRPr lang="en-US" sz="2000">
              <a:solidFill>
                <a:schemeClr val="tx2">
                  <a:lumMod val="75000"/>
                  <a:lumOff val="25000"/>
                </a:schemeClr>
              </a:solidFill>
            </a:endParaRPr>
          </a:p>
          <a:p>
            <a:endParaRPr lang="en-US"/>
          </a:p>
        </p:txBody>
      </p:sp>
      <p:sp>
        <p:nvSpPr>
          <p:cNvPr id="5" name="Slide Number Placeholder 4">
            <a:extLst>
              <a:ext uri="{FF2B5EF4-FFF2-40B4-BE49-F238E27FC236}">
                <a16:creationId xmlns:a16="http://schemas.microsoft.com/office/drawing/2014/main" id="{CFB34CE5-F363-85FB-8D89-FA39A363B0D9}"/>
              </a:ext>
            </a:extLst>
          </p:cNvPr>
          <p:cNvSpPr>
            <a:spLocks noGrp="1"/>
          </p:cNvSpPr>
          <p:nvPr>
            <p:ph type="sldNum" sz="quarter" idx="12"/>
          </p:nvPr>
        </p:nvSpPr>
        <p:spPr/>
        <p:txBody>
          <a:bodyPr/>
          <a:lstStyle/>
          <a:p>
            <a:fld id="{48FD3572-B86B-4083-B953-5D27BE9E57C8}" type="slidenum">
              <a:rPr lang="en-US" smtClean="0"/>
              <a:t>53</a:t>
            </a:fld>
            <a:endParaRPr lang="en-US"/>
          </a:p>
        </p:txBody>
      </p:sp>
      <p:pic>
        <p:nvPicPr>
          <p:cNvPr id="6" name="Picture 5">
            <a:extLst>
              <a:ext uri="{FF2B5EF4-FFF2-40B4-BE49-F238E27FC236}">
                <a16:creationId xmlns:a16="http://schemas.microsoft.com/office/drawing/2014/main" id="{6952725B-F99B-A312-480C-FA55C5EF71A4}"/>
              </a:ext>
            </a:extLst>
          </p:cNvPr>
          <p:cNvPicPr>
            <a:picLocks noChangeAspect="1"/>
          </p:cNvPicPr>
          <p:nvPr/>
        </p:nvPicPr>
        <p:blipFill>
          <a:blip r:embed="rId3"/>
          <a:stretch>
            <a:fillRect/>
          </a:stretch>
        </p:blipFill>
        <p:spPr>
          <a:xfrm>
            <a:off x="846648" y="1374165"/>
            <a:ext cx="2915727" cy="4109668"/>
          </a:xfrm>
          <a:prstGeom prst="rect">
            <a:avLst/>
          </a:prstGeom>
          <a:effectLst>
            <a:softEdge rad="317500"/>
          </a:effectLst>
        </p:spPr>
      </p:pic>
    </p:spTree>
    <p:extLst>
      <p:ext uri="{BB962C8B-B14F-4D97-AF65-F5344CB8AC3E}">
        <p14:creationId xmlns:p14="http://schemas.microsoft.com/office/powerpoint/2010/main" val="943082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346C-D289-DE30-199B-0B9EBE226268}"/>
              </a:ext>
            </a:extLst>
          </p:cNvPr>
          <p:cNvSpPr>
            <a:spLocks noGrp="1"/>
          </p:cNvSpPr>
          <p:nvPr>
            <p:ph type="title"/>
          </p:nvPr>
        </p:nvSpPr>
        <p:spPr>
          <a:xfrm>
            <a:off x="3752069" y="9838"/>
            <a:ext cx="4473850" cy="1036955"/>
          </a:xfrm>
          <a:scene3d>
            <a:camera prst="orthographicFront"/>
            <a:lightRig rig="threePt" dir="t"/>
          </a:scene3d>
          <a:sp3d>
            <a:bevelT/>
          </a:sp3d>
        </p:spPr>
        <p:txBody>
          <a:bodyPr>
            <a:normAutofit/>
            <a:sp3d extrusionH="57150">
              <a:bevelT w="38100" h="38100"/>
            </a:sp3d>
          </a:bodyPr>
          <a:lstStyle/>
          <a:p>
            <a:pPr algn="ctr"/>
            <a:r>
              <a:rPr lang="en-US" sz="4000" b="1">
                <a:solidFill>
                  <a:srgbClr val="0070C0"/>
                </a:solidFill>
                <a:ea typeface="+mn-ea"/>
                <a:cs typeface="Times New Roman" panose="02020603050405020304" pitchFamily="18" charset="0"/>
              </a:rPr>
              <a:t>Contact Updates </a:t>
            </a:r>
          </a:p>
        </p:txBody>
      </p:sp>
      <p:grpSp>
        <p:nvGrpSpPr>
          <p:cNvPr id="3" name="Group 2">
            <a:extLst>
              <a:ext uri="{FF2B5EF4-FFF2-40B4-BE49-F238E27FC236}">
                <a16:creationId xmlns:a16="http://schemas.microsoft.com/office/drawing/2014/main" id="{0F4E8D44-3904-3678-032B-0499DF65BC53}"/>
              </a:ext>
            </a:extLst>
          </p:cNvPr>
          <p:cNvGrpSpPr/>
          <p:nvPr/>
        </p:nvGrpSpPr>
        <p:grpSpPr>
          <a:xfrm>
            <a:off x="209602" y="937378"/>
            <a:ext cx="8041857" cy="4983244"/>
            <a:chOff x="209602" y="1294444"/>
            <a:chExt cx="6751322" cy="4399597"/>
          </a:xfrm>
        </p:grpSpPr>
        <p:sp>
          <p:nvSpPr>
            <p:cNvPr id="4" name="Rectangle: Rounded Corners 3">
              <a:extLst>
                <a:ext uri="{FF2B5EF4-FFF2-40B4-BE49-F238E27FC236}">
                  <a16:creationId xmlns:a16="http://schemas.microsoft.com/office/drawing/2014/main" id="{4EAAF3C4-386A-A08C-188A-78D6BB32FD2E}"/>
                </a:ext>
              </a:extLst>
            </p:cNvPr>
            <p:cNvSpPr/>
            <p:nvPr/>
          </p:nvSpPr>
          <p:spPr>
            <a:xfrm>
              <a:off x="209602" y="1294444"/>
              <a:ext cx="6751322" cy="108074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Barcode">
              <a:extLst>
                <a:ext uri="{FF2B5EF4-FFF2-40B4-BE49-F238E27FC236}">
                  <a16:creationId xmlns:a16="http://schemas.microsoft.com/office/drawing/2014/main" id="{2E5FBF04-4A11-B1CC-DF2E-C26910F9B78B}"/>
                </a:ext>
              </a:extLst>
            </p:cNvPr>
            <p:cNvSpPr/>
            <p:nvPr/>
          </p:nvSpPr>
          <p:spPr>
            <a:xfrm>
              <a:off x="399891" y="1530171"/>
              <a:ext cx="346319" cy="34598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4109B018-2144-F2B5-70D8-FC924AC7EFB6}"/>
                </a:ext>
              </a:extLst>
            </p:cNvPr>
            <p:cNvSpPr/>
            <p:nvPr/>
          </p:nvSpPr>
          <p:spPr>
            <a:xfrm>
              <a:off x="907434" y="1304039"/>
              <a:ext cx="5738508" cy="989854"/>
            </a:xfrm>
            <a:custGeom>
              <a:avLst/>
              <a:gdLst>
                <a:gd name="connsiteX0" fmla="*/ 0 w 5738508"/>
                <a:gd name="connsiteY0" fmla="*/ 0 h 989854"/>
                <a:gd name="connsiteX1" fmla="*/ 5738508 w 5738508"/>
                <a:gd name="connsiteY1" fmla="*/ 0 h 989854"/>
                <a:gd name="connsiteX2" fmla="*/ 5738508 w 5738508"/>
                <a:gd name="connsiteY2" fmla="*/ 989854 h 989854"/>
                <a:gd name="connsiteX3" fmla="*/ 0 w 5738508"/>
                <a:gd name="connsiteY3" fmla="*/ 989854 h 989854"/>
                <a:gd name="connsiteX4" fmla="*/ 0 w 573850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08" h="989854">
                  <a:moveTo>
                    <a:pt x="0" y="0"/>
                  </a:moveTo>
                  <a:lnTo>
                    <a:pt x="5738508" y="0"/>
                  </a:lnTo>
                  <a:lnTo>
                    <a:pt x="573850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is now utilizing </a:t>
              </a:r>
              <a:r>
                <a:rPr lang="en-US" b="1" kern="1200" err="1">
                  <a:solidFill>
                    <a:srgbClr val="002060"/>
                  </a:solidFill>
                </a:rPr>
                <a:t>SmartSheets</a:t>
              </a:r>
              <a:r>
                <a:rPr lang="en-US" b="1" kern="1200">
                  <a:solidFill>
                    <a:srgbClr val="002060"/>
                  </a:solidFill>
                </a:rPr>
                <a:t> to gather Contact Updates from PCS-IHR Providers. You can scan the QR code and fill out the form to ensure our office has the most current information for your agency. </a:t>
              </a:r>
            </a:p>
          </p:txBody>
        </p:sp>
        <p:sp>
          <p:nvSpPr>
            <p:cNvPr id="11" name="Rectangle: Rounded Corners 10">
              <a:extLst>
                <a:ext uri="{FF2B5EF4-FFF2-40B4-BE49-F238E27FC236}">
                  <a16:creationId xmlns:a16="http://schemas.microsoft.com/office/drawing/2014/main" id="{6214A955-6E76-E1E2-49E4-204DB0EB1F55}"/>
                </a:ext>
              </a:extLst>
            </p:cNvPr>
            <p:cNvSpPr/>
            <p:nvPr/>
          </p:nvSpPr>
          <p:spPr>
            <a:xfrm>
              <a:off x="209602" y="2532034"/>
              <a:ext cx="6751322" cy="124471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Daily Calendar">
              <a:extLst>
                <a:ext uri="{FF2B5EF4-FFF2-40B4-BE49-F238E27FC236}">
                  <a16:creationId xmlns:a16="http://schemas.microsoft.com/office/drawing/2014/main" id="{EDE53A95-8840-870D-174C-94EDB44A01D3}"/>
                </a:ext>
              </a:extLst>
            </p:cNvPr>
            <p:cNvSpPr/>
            <p:nvPr/>
          </p:nvSpPr>
          <p:spPr>
            <a:xfrm>
              <a:off x="399891" y="2822506"/>
              <a:ext cx="346319" cy="34598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4">
                <a:hueOff val="2199979"/>
                <a:satOff val="-9734"/>
                <a:lumOff val="-1634"/>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83267C45-B279-94E6-2FE1-7E881E5BBB3A}"/>
                </a:ext>
              </a:extLst>
            </p:cNvPr>
            <p:cNvSpPr/>
            <p:nvPr/>
          </p:nvSpPr>
          <p:spPr>
            <a:xfrm>
              <a:off x="907434" y="2673560"/>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Providers are required to report changes in contact information, administrative staffing, ownership and licensure within ten (10) calendar days to the Division of Medicaid. You may also use the </a:t>
              </a:r>
              <a:r>
                <a:rPr lang="en-US" b="1" kern="1200" err="1">
                  <a:solidFill>
                    <a:srgbClr val="002060"/>
                  </a:solidFill>
                </a:rPr>
                <a:t>SmartSheet</a:t>
              </a:r>
              <a:r>
                <a:rPr lang="en-US" b="1" kern="1200">
                  <a:solidFill>
                    <a:srgbClr val="002060"/>
                  </a:solidFill>
                </a:rPr>
                <a:t> to report such changes.</a:t>
              </a:r>
            </a:p>
          </p:txBody>
        </p:sp>
        <p:sp>
          <p:nvSpPr>
            <p:cNvPr id="15" name="Rectangle: Rounded Corners 14">
              <a:extLst>
                <a:ext uri="{FF2B5EF4-FFF2-40B4-BE49-F238E27FC236}">
                  <a16:creationId xmlns:a16="http://schemas.microsoft.com/office/drawing/2014/main" id="{77F22DE2-037D-19AE-D8B5-9E2153C4031D}"/>
                </a:ext>
              </a:extLst>
            </p:cNvPr>
            <p:cNvSpPr/>
            <p:nvPr/>
          </p:nvSpPr>
          <p:spPr>
            <a:xfrm>
              <a:off x="209602" y="3918287"/>
              <a:ext cx="6751322" cy="98985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Presentation with Checklist">
              <a:extLst>
                <a:ext uri="{FF2B5EF4-FFF2-40B4-BE49-F238E27FC236}">
                  <a16:creationId xmlns:a16="http://schemas.microsoft.com/office/drawing/2014/main" id="{A2922A1C-9208-BFC3-D105-97EFA06C18CE}"/>
                </a:ext>
              </a:extLst>
            </p:cNvPr>
            <p:cNvSpPr/>
            <p:nvPr/>
          </p:nvSpPr>
          <p:spPr>
            <a:xfrm>
              <a:off x="399891" y="4059825"/>
              <a:ext cx="346319" cy="34598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4399958"/>
                <a:satOff val="-19468"/>
                <a:lumOff val="-3269"/>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DDF3A2FC-B79E-475C-E63E-5E90A3D368FF}"/>
                </a:ext>
              </a:extLst>
            </p:cNvPr>
            <p:cNvSpPr/>
            <p:nvPr/>
          </p:nvSpPr>
          <p:spPr>
            <a:xfrm>
              <a:off x="907433" y="3933593"/>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uses the information from this annual update to ensure that the Case Managers have accurate contact information for the Freedom of Choice list so you can continue to receive referrals.</a:t>
              </a:r>
            </a:p>
          </p:txBody>
        </p:sp>
        <p:sp>
          <p:nvSpPr>
            <p:cNvPr id="18" name="Rectangle: Rounded Corners 17">
              <a:extLst>
                <a:ext uri="{FF2B5EF4-FFF2-40B4-BE49-F238E27FC236}">
                  <a16:creationId xmlns:a16="http://schemas.microsoft.com/office/drawing/2014/main" id="{513AA146-D53E-11A6-E842-2F7F3E717C14}"/>
                </a:ext>
              </a:extLst>
            </p:cNvPr>
            <p:cNvSpPr/>
            <p:nvPr/>
          </p:nvSpPr>
          <p:spPr>
            <a:xfrm>
              <a:off x="209602" y="5064985"/>
              <a:ext cx="6751322" cy="62905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Bell">
              <a:extLst>
                <a:ext uri="{FF2B5EF4-FFF2-40B4-BE49-F238E27FC236}">
                  <a16:creationId xmlns:a16="http://schemas.microsoft.com/office/drawing/2014/main" id="{D1E63BCD-C61E-0898-D9D6-3F7BE7232378}"/>
                </a:ext>
              </a:extLst>
            </p:cNvPr>
            <p:cNvSpPr/>
            <p:nvPr/>
          </p:nvSpPr>
          <p:spPr>
            <a:xfrm>
              <a:off x="399891" y="5178130"/>
              <a:ext cx="346319" cy="345981"/>
            </a:xfrm>
            <a:prstGeom prst="rect">
              <a:avLst/>
            </a:prstGeom>
            <a:blipFill dpi="0"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4">
                <a:hueOff val="6599937"/>
                <a:satOff val="-29202"/>
                <a:lumOff val="-4903"/>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C7085C70-210B-910C-75CA-34005EC734B7}"/>
                </a:ext>
              </a:extLst>
            </p:cNvPr>
            <p:cNvSpPr/>
            <p:nvPr/>
          </p:nvSpPr>
          <p:spPr>
            <a:xfrm>
              <a:off x="907433" y="5070341"/>
              <a:ext cx="5825418" cy="561563"/>
            </a:xfrm>
            <a:custGeom>
              <a:avLst/>
              <a:gdLst>
                <a:gd name="connsiteX0" fmla="*/ 0 w 5825418"/>
                <a:gd name="connsiteY0" fmla="*/ 0 h 1215680"/>
                <a:gd name="connsiteX1" fmla="*/ 5825418 w 5825418"/>
                <a:gd name="connsiteY1" fmla="*/ 0 h 1215680"/>
                <a:gd name="connsiteX2" fmla="*/ 5825418 w 5825418"/>
                <a:gd name="connsiteY2" fmla="*/ 1215680 h 1215680"/>
                <a:gd name="connsiteX3" fmla="*/ 0 w 5825418"/>
                <a:gd name="connsiteY3" fmla="*/ 1215680 h 1215680"/>
                <a:gd name="connsiteX4" fmla="*/ 0 w 5825418"/>
                <a:gd name="connsiteY4" fmla="*/ 0 h 121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1215680">
                  <a:moveTo>
                    <a:pt x="0" y="0"/>
                  </a:moveTo>
                  <a:lnTo>
                    <a:pt x="5825418" y="0"/>
                  </a:lnTo>
                  <a:lnTo>
                    <a:pt x="5825418" y="1215680"/>
                  </a:lnTo>
                  <a:lnTo>
                    <a:pt x="0" y="1215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also uses this information to confirm that your facility is still at the address we have on file.</a:t>
              </a:r>
            </a:p>
          </p:txBody>
        </p:sp>
      </p:grpSp>
      <p:sp>
        <p:nvSpPr>
          <p:cNvPr id="14" name="Slide Number Placeholder 13">
            <a:extLst>
              <a:ext uri="{FF2B5EF4-FFF2-40B4-BE49-F238E27FC236}">
                <a16:creationId xmlns:a16="http://schemas.microsoft.com/office/drawing/2014/main" id="{508E8B79-4EA0-D102-C54E-E689A5B4252C}"/>
              </a:ext>
            </a:extLst>
          </p:cNvPr>
          <p:cNvSpPr>
            <a:spLocks noGrp="1"/>
          </p:cNvSpPr>
          <p:nvPr>
            <p:ph type="sldNum" sz="quarter" idx="12"/>
          </p:nvPr>
        </p:nvSpPr>
        <p:spPr/>
        <p:txBody>
          <a:bodyPr/>
          <a:lstStyle/>
          <a:p>
            <a:fld id="{E68F1C0E-076B-4C9D-A1F8-826B44A1103B}" type="slidenum">
              <a:rPr lang="en-US" smtClean="0"/>
              <a:t>54</a:t>
            </a:fld>
            <a:endParaRPr lang="en-US"/>
          </a:p>
        </p:txBody>
      </p:sp>
      <p:pic>
        <p:nvPicPr>
          <p:cNvPr id="7" name="Content Placeholder 6">
            <a:extLst>
              <a:ext uri="{FF2B5EF4-FFF2-40B4-BE49-F238E27FC236}">
                <a16:creationId xmlns:a16="http://schemas.microsoft.com/office/drawing/2014/main" id="{E172F9F4-9BB1-C074-A4AB-B23D0F610250}"/>
              </a:ext>
            </a:extLst>
          </p:cNvPr>
          <p:cNvPicPr>
            <a:picLocks noGrp="1" noChangeAspect="1"/>
          </p:cNvPicPr>
          <p:nvPr>
            <p:ph sz="half" idx="2"/>
          </p:nvPr>
        </p:nvPicPr>
        <p:blipFill>
          <a:blip r:embed="rId11"/>
          <a:stretch>
            <a:fillRect/>
          </a:stretch>
        </p:blipFill>
        <p:spPr>
          <a:xfrm>
            <a:off x="8478122" y="1596255"/>
            <a:ext cx="3526976" cy="3526976"/>
          </a:xfrm>
        </p:spPr>
      </p:pic>
      <p:sp>
        <p:nvSpPr>
          <p:cNvPr id="9" name="TextBox 8">
            <a:extLst>
              <a:ext uri="{FF2B5EF4-FFF2-40B4-BE49-F238E27FC236}">
                <a16:creationId xmlns:a16="http://schemas.microsoft.com/office/drawing/2014/main" id="{66161F81-2C02-5CC0-68AD-C1871D3A39D0}"/>
              </a:ext>
            </a:extLst>
          </p:cNvPr>
          <p:cNvSpPr txBox="1"/>
          <p:nvPr/>
        </p:nvSpPr>
        <p:spPr>
          <a:xfrm>
            <a:off x="209602" y="6094307"/>
            <a:ext cx="9668801" cy="338554"/>
          </a:xfrm>
          <a:prstGeom prst="rect">
            <a:avLst/>
          </a:prstGeom>
          <a:solidFill>
            <a:schemeClr val="accent4">
              <a:lumMod val="20000"/>
              <a:lumOff val="80000"/>
            </a:schemeClr>
          </a:solidFill>
          <a:ln w="28575">
            <a:solidFill>
              <a:srgbClr val="002060"/>
            </a:solidFill>
          </a:ln>
        </p:spPr>
        <p:txBody>
          <a:bodyPr wrap="none" rtlCol="0">
            <a:spAutoFit/>
          </a:bodyPr>
          <a:lstStyle/>
          <a:p>
            <a:r>
              <a:rPr lang="en-US" sz="1600" b="1">
                <a:solidFill>
                  <a:srgbClr val="002060"/>
                </a:solidFill>
              </a:rPr>
              <a:t>Office Location Intake Link:  </a:t>
            </a:r>
            <a:r>
              <a:rPr lang="en-US" sz="1600" b="1">
                <a:solidFill>
                  <a:srgbClr val="002060"/>
                </a:solidFill>
                <a:hlinkClick r:id="rId12">
                  <a:extLst>
                    <a:ext uri="{A12FA001-AC4F-418D-AE19-62706E023703}">
                      <ahyp:hlinkClr xmlns:ahyp="http://schemas.microsoft.com/office/drawing/2018/hyperlinkcolor" val="tx"/>
                    </a:ext>
                  </a:extLst>
                </a:hlinkClick>
              </a:rPr>
              <a:t>https://app.smartsheet.com/b/form/d54231454eaf4513a38bfd61c722a128</a:t>
            </a:r>
            <a:endParaRPr lang="en-US" sz="1600" b="1">
              <a:solidFill>
                <a:srgbClr val="002060"/>
              </a:solidFill>
            </a:endParaRPr>
          </a:p>
        </p:txBody>
      </p:sp>
      <p:pic>
        <p:nvPicPr>
          <p:cNvPr id="10" name="Picture 9">
            <a:extLst>
              <a:ext uri="{FF2B5EF4-FFF2-40B4-BE49-F238E27FC236}">
                <a16:creationId xmlns:a16="http://schemas.microsoft.com/office/drawing/2014/main" id="{7341F311-5458-53AC-EB32-3BBEB7BF51D4}"/>
              </a:ext>
            </a:extLst>
          </p:cNvPr>
          <p:cNvPicPr>
            <a:picLocks noChangeAspect="1"/>
          </p:cNvPicPr>
          <p:nvPr/>
        </p:nvPicPr>
        <p:blipFill>
          <a:blip r:embed="rId13"/>
          <a:stretch>
            <a:fillRect/>
          </a:stretch>
        </p:blipFill>
        <p:spPr>
          <a:xfrm>
            <a:off x="9280808" y="-338446"/>
            <a:ext cx="2724290" cy="1524078"/>
          </a:xfrm>
          <a:prstGeom prst="rect">
            <a:avLst/>
          </a:prstGeom>
        </p:spPr>
      </p:pic>
      <p:sp>
        <p:nvSpPr>
          <p:cNvPr id="19" name="Rectangle: Rounded Corners 18">
            <a:extLst>
              <a:ext uri="{FF2B5EF4-FFF2-40B4-BE49-F238E27FC236}">
                <a16:creationId xmlns:a16="http://schemas.microsoft.com/office/drawing/2014/main" id="{79D53C31-6C8B-69C6-BBCE-9C0DA36F5B8D}"/>
              </a:ext>
            </a:extLst>
          </p:cNvPr>
          <p:cNvSpPr/>
          <p:nvPr/>
        </p:nvSpPr>
        <p:spPr>
          <a:xfrm>
            <a:off x="1094760" y="2337057"/>
            <a:ext cx="6449739" cy="248075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Freedom of Choice list and provider contact information are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Tree>
    <p:extLst>
      <p:ext uri="{BB962C8B-B14F-4D97-AF65-F5344CB8AC3E}">
        <p14:creationId xmlns:p14="http://schemas.microsoft.com/office/powerpoint/2010/main" val="13938063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3AB7-E462-9D15-76B4-B29D2A80F9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FFCC7F-C0D6-83C0-78F2-2DA4ACFA5F55}"/>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E9DEA"/>
                </a:solidFill>
                <a:latin typeface="+mj-lt"/>
                <a:ea typeface="+mj-ea"/>
                <a:cs typeface="Times New Roman" panose="02020603050405020304" pitchFamily="18" charset="0"/>
              </a:rPr>
              <a:t>Resources for Success</a:t>
            </a:r>
          </a:p>
        </p:txBody>
      </p:sp>
      <p:graphicFrame>
        <p:nvGraphicFramePr>
          <p:cNvPr id="7" name="TextBox 2">
            <a:extLst>
              <a:ext uri="{FF2B5EF4-FFF2-40B4-BE49-F238E27FC236}">
                <a16:creationId xmlns:a16="http://schemas.microsoft.com/office/drawing/2014/main" id="{4A38D38C-8804-DB17-DEBC-6B611A0CDC15}"/>
              </a:ext>
            </a:extLst>
          </p:cNvPr>
          <p:cNvGraphicFramePr/>
          <p:nvPr>
            <p:extLst>
              <p:ext uri="{D42A27DB-BD31-4B8C-83A1-F6EECF244321}">
                <p14:modId xmlns:p14="http://schemas.microsoft.com/office/powerpoint/2010/main" val="37087032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46900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9117-834A-8DF9-23E9-E0D7981A6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9F968-1E48-0357-1382-FC7B2D623F7D}"/>
              </a:ext>
            </a:extLst>
          </p:cNvPr>
          <p:cNvSpPr>
            <a:spLocks noGrp="1"/>
          </p:cNvSpPr>
          <p:nvPr>
            <p:ph type="title"/>
          </p:nvPr>
        </p:nvSpPr>
        <p:spPr>
          <a:xfrm>
            <a:off x="6809363" y="203048"/>
            <a:ext cx="4940226" cy="1078936"/>
          </a:xfrm>
        </p:spPr>
        <p:txBody>
          <a:bodyPr>
            <a:normAutofit fontScale="90000"/>
            <a:scene3d>
              <a:camera prst="orthographicFront"/>
              <a:lightRig rig="threePt" dir="t"/>
            </a:scene3d>
            <a:sp3d extrusionH="57150">
              <a:bevelT w="38100" h="38100"/>
            </a:sp3d>
          </a:bodyPr>
          <a:lstStyle/>
          <a:p>
            <a:pPr algn="ctr"/>
            <a:r>
              <a:rPr lang="en-US" sz="3600" b="1">
                <a:solidFill>
                  <a:srgbClr val="88A8F8"/>
                </a:solidFill>
                <a:cs typeface="Times New Roman" panose="02020603050405020304" pitchFamily="18" charset="0"/>
              </a:rPr>
              <a:t>PCS &amp; IHR Frequently Asked Questions</a:t>
            </a:r>
          </a:p>
        </p:txBody>
      </p:sp>
      <p:graphicFrame>
        <p:nvGraphicFramePr>
          <p:cNvPr id="8" name="Content Placeholder 7">
            <a:extLst>
              <a:ext uri="{FF2B5EF4-FFF2-40B4-BE49-F238E27FC236}">
                <a16:creationId xmlns:a16="http://schemas.microsoft.com/office/drawing/2014/main" id="{09F2B25E-CECB-D877-14D5-591FB0F2244B}"/>
              </a:ext>
            </a:extLst>
          </p:cNvPr>
          <p:cNvGraphicFramePr>
            <a:graphicFrameLocks noGrp="1"/>
          </p:cNvGraphicFramePr>
          <p:nvPr>
            <p:ph sz="half" idx="1"/>
            <p:extLst>
              <p:ext uri="{D42A27DB-BD31-4B8C-83A1-F6EECF244321}">
                <p14:modId xmlns:p14="http://schemas.microsoft.com/office/powerpoint/2010/main" val="2030803633"/>
              </p:ext>
            </p:extLst>
          </p:nvPr>
        </p:nvGraphicFramePr>
        <p:xfrm>
          <a:off x="346313" y="405166"/>
          <a:ext cx="5989172" cy="5921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7EDDAB4-DB82-67E3-194E-5190363DA18A}"/>
              </a:ext>
            </a:extLst>
          </p:cNvPr>
          <p:cNvSpPr>
            <a:spLocks noGrp="1"/>
          </p:cNvSpPr>
          <p:nvPr>
            <p:ph type="sldNum" sz="quarter" idx="12"/>
          </p:nvPr>
        </p:nvSpPr>
        <p:spPr/>
        <p:txBody>
          <a:bodyPr/>
          <a:lstStyle/>
          <a:p>
            <a:fld id="{48FD3572-B86B-4083-B953-5D27BE9E57C8}" type="slidenum">
              <a:rPr lang="en-US" smtClean="0"/>
              <a:t>56</a:t>
            </a:fld>
            <a:endParaRPr lang="en-US"/>
          </a:p>
        </p:txBody>
      </p:sp>
      <p:pic>
        <p:nvPicPr>
          <p:cNvPr id="2050" name="Picture 2" descr="Faq – Diamond Stock Online">
            <a:extLst>
              <a:ext uri="{FF2B5EF4-FFF2-40B4-BE49-F238E27FC236}">
                <a16:creationId xmlns:a16="http://schemas.microsoft.com/office/drawing/2014/main" id="{D45DF195-D921-5DA7-267C-8500FF30B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2582" y="1871662"/>
            <a:ext cx="432435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01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98C5-24B9-42AE-91F7-30321DABB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A9954-91BB-7676-2BBC-56ECD8BD7265}"/>
              </a:ext>
            </a:extLst>
          </p:cNvPr>
          <p:cNvSpPr>
            <a:spLocks noGrp="1"/>
          </p:cNvSpPr>
          <p:nvPr>
            <p:ph type="title"/>
          </p:nvPr>
        </p:nvSpPr>
        <p:spPr>
          <a:xfrm>
            <a:off x="1703195" y="84199"/>
            <a:ext cx="9201294" cy="1325563"/>
          </a:xfrm>
        </p:spPr>
        <p:txBody>
          <a:bodyPr>
            <a:normAutofit/>
            <a:scene3d>
              <a:camera prst="orthographicFront"/>
              <a:lightRig rig="threePt" dir="t"/>
            </a:scene3d>
            <a:sp3d extrusionH="57150">
              <a:bevelT w="38100" h="38100"/>
            </a:sp3d>
          </a:bodyPr>
          <a:lstStyle/>
          <a:p>
            <a:r>
              <a:rPr lang="en-US" sz="4000" b="1">
                <a:solidFill>
                  <a:srgbClr val="88A8F8"/>
                </a:solidFill>
                <a:cs typeface="Times New Roman" panose="02020603050405020304" pitchFamily="18" charset="0"/>
              </a:rPr>
              <a:t>PCS &amp; IHR Frequently Asked Questions</a:t>
            </a:r>
          </a:p>
        </p:txBody>
      </p:sp>
      <p:sp>
        <p:nvSpPr>
          <p:cNvPr id="5" name="Slide Number Placeholder 4">
            <a:extLst>
              <a:ext uri="{FF2B5EF4-FFF2-40B4-BE49-F238E27FC236}">
                <a16:creationId xmlns:a16="http://schemas.microsoft.com/office/drawing/2014/main" id="{0F8FE9A2-CDBC-9CD8-3274-5D543C16B0E7}"/>
              </a:ext>
            </a:extLst>
          </p:cNvPr>
          <p:cNvSpPr>
            <a:spLocks noGrp="1"/>
          </p:cNvSpPr>
          <p:nvPr>
            <p:ph type="sldNum" sz="quarter" idx="12"/>
          </p:nvPr>
        </p:nvSpPr>
        <p:spPr/>
        <p:txBody>
          <a:bodyPr/>
          <a:lstStyle/>
          <a:p>
            <a:fld id="{48FD3572-B86B-4083-B953-5D27BE9E57C8}" type="slidenum">
              <a:rPr lang="en-US" smtClean="0"/>
              <a:t>57</a:t>
            </a:fld>
            <a:endParaRPr lang="en-US"/>
          </a:p>
        </p:txBody>
      </p:sp>
      <p:sp>
        <p:nvSpPr>
          <p:cNvPr id="7" name="Freeform: Shape 6">
            <a:extLst>
              <a:ext uri="{FF2B5EF4-FFF2-40B4-BE49-F238E27FC236}">
                <a16:creationId xmlns:a16="http://schemas.microsoft.com/office/drawing/2014/main" id="{77F11F37-C2E7-F969-9788-A2113CBE968A}"/>
              </a:ext>
            </a:extLst>
          </p:cNvPr>
          <p:cNvSpPr/>
          <p:nvPr/>
        </p:nvSpPr>
        <p:spPr>
          <a:xfrm>
            <a:off x="838199" y="1539340"/>
            <a:ext cx="10730319" cy="389513"/>
          </a:xfrm>
          <a:custGeom>
            <a:avLst/>
            <a:gdLst>
              <a:gd name="connsiteX0" fmla="*/ 0 w 10730319"/>
              <a:gd name="connsiteY0" fmla="*/ 64920 h 389513"/>
              <a:gd name="connsiteX1" fmla="*/ 64920 w 10730319"/>
              <a:gd name="connsiteY1" fmla="*/ 0 h 389513"/>
              <a:gd name="connsiteX2" fmla="*/ 10665399 w 10730319"/>
              <a:gd name="connsiteY2" fmla="*/ 0 h 389513"/>
              <a:gd name="connsiteX3" fmla="*/ 10730319 w 10730319"/>
              <a:gd name="connsiteY3" fmla="*/ 64920 h 389513"/>
              <a:gd name="connsiteX4" fmla="*/ 10730319 w 10730319"/>
              <a:gd name="connsiteY4" fmla="*/ 324593 h 389513"/>
              <a:gd name="connsiteX5" fmla="*/ 10665399 w 10730319"/>
              <a:gd name="connsiteY5" fmla="*/ 389513 h 389513"/>
              <a:gd name="connsiteX6" fmla="*/ 64920 w 10730319"/>
              <a:gd name="connsiteY6" fmla="*/ 389513 h 389513"/>
              <a:gd name="connsiteX7" fmla="*/ 0 w 10730319"/>
              <a:gd name="connsiteY7" fmla="*/ 324593 h 389513"/>
              <a:gd name="connsiteX8" fmla="*/ 0 w 10730319"/>
              <a:gd name="connsiteY8" fmla="*/ 64920 h 38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89513">
                <a:moveTo>
                  <a:pt x="0" y="64920"/>
                </a:moveTo>
                <a:cubicBezTo>
                  <a:pt x="0" y="29066"/>
                  <a:pt x="29066" y="0"/>
                  <a:pt x="64920" y="0"/>
                </a:cubicBezTo>
                <a:lnTo>
                  <a:pt x="10665399" y="0"/>
                </a:lnTo>
                <a:cubicBezTo>
                  <a:pt x="10701253" y="0"/>
                  <a:pt x="10730319" y="29066"/>
                  <a:pt x="10730319" y="64920"/>
                </a:cubicBezTo>
                <a:lnTo>
                  <a:pt x="10730319" y="324593"/>
                </a:lnTo>
                <a:cubicBezTo>
                  <a:pt x="10730319" y="360447"/>
                  <a:pt x="10701253" y="389513"/>
                  <a:pt x="10665399" y="389513"/>
                </a:cubicBezTo>
                <a:lnTo>
                  <a:pt x="64920" y="389513"/>
                </a:lnTo>
                <a:cubicBezTo>
                  <a:pt x="29066" y="389513"/>
                  <a:pt x="0" y="360447"/>
                  <a:pt x="0" y="324593"/>
                </a:cubicBezTo>
                <a:lnTo>
                  <a:pt x="0" y="64920"/>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594" tIns="87594" rIns="87594" bIns="87594" numCol="1" spcCol="1270" anchor="ctr" anchorCtr="0">
            <a:noAutofit/>
          </a:bodyPr>
          <a:lstStyle/>
          <a:p>
            <a:pPr marL="0" lvl="0" indent="0" algn="l" defTabSz="800100">
              <a:lnSpc>
                <a:spcPct val="90000"/>
              </a:lnSpc>
              <a:spcBef>
                <a:spcPct val="0"/>
              </a:spcBef>
              <a:spcAft>
                <a:spcPct val="35000"/>
              </a:spcAft>
              <a:buNone/>
            </a:pPr>
            <a:r>
              <a:rPr lang="en-US" sz="1800" b="1" i="0" kern="1200"/>
              <a:t>Will a DCW need to clock out if running errands with a beneficiary?</a:t>
            </a:r>
            <a:endParaRPr lang="en-US" sz="1800" b="1" kern="1200"/>
          </a:p>
        </p:txBody>
      </p:sp>
      <p:sp>
        <p:nvSpPr>
          <p:cNvPr id="8" name="Freeform: Shape 7">
            <a:extLst>
              <a:ext uri="{FF2B5EF4-FFF2-40B4-BE49-F238E27FC236}">
                <a16:creationId xmlns:a16="http://schemas.microsoft.com/office/drawing/2014/main" id="{CDBA79D6-840B-A2B4-5272-96BD1C718415}"/>
              </a:ext>
            </a:extLst>
          </p:cNvPr>
          <p:cNvSpPr/>
          <p:nvPr/>
        </p:nvSpPr>
        <p:spPr>
          <a:xfrm>
            <a:off x="838197" y="1939967"/>
            <a:ext cx="10730319" cy="1284815"/>
          </a:xfrm>
          <a:custGeom>
            <a:avLst/>
            <a:gdLst>
              <a:gd name="connsiteX0" fmla="*/ 0 w 10730319"/>
              <a:gd name="connsiteY0" fmla="*/ 0 h 1284815"/>
              <a:gd name="connsiteX1" fmla="*/ 10730319 w 10730319"/>
              <a:gd name="connsiteY1" fmla="*/ 0 h 1284815"/>
              <a:gd name="connsiteX2" fmla="*/ 10730319 w 10730319"/>
              <a:gd name="connsiteY2" fmla="*/ 1284815 h 1284815"/>
              <a:gd name="connsiteX3" fmla="*/ 0 w 10730319"/>
              <a:gd name="connsiteY3" fmla="*/ 1284815 h 1284815"/>
              <a:gd name="connsiteX4" fmla="*/ 0 w 10730319"/>
              <a:gd name="connsiteY4" fmla="*/ 0 h 128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1284815">
                <a:moveTo>
                  <a:pt x="0" y="0"/>
                </a:moveTo>
                <a:lnTo>
                  <a:pt x="10730319" y="0"/>
                </a:lnTo>
                <a:lnTo>
                  <a:pt x="10730319" y="1284815"/>
                </a:lnTo>
                <a:lnTo>
                  <a:pt x="0" y="12848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 DCW can provide services both in the home and in the community. Usually if a participant needs assistance with running errands, the Case Manager will add CAT hours to the PSS, however this is not required. Services provided in the community are billed the same way as services provided inside the home. For example, if the DCW is on the clock, and the participant wants to run some errands, the DCW would remain on the clock and travel with (but not drive) the participant during the errands.  If the beneficiary leaves the home without the DCW, the DCW must clock out and leave.</a:t>
            </a:r>
            <a:endParaRPr lang="en-US" sz="1550" kern="1200">
              <a:solidFill>
                <a:schemeClr val="tx2">
                  <a:lumMod val="75000"/>
                  <a:lumOff val="25000"/>
                </a:schemeClr>
              </a:solidFill>
            </a:endParaRPr>
          </a:p>
        </p:txBody>
      </p:sp>
      <p:sp>
        <p:nvSpPr>
          <p:cNvPr id="9" name="Freeform: Shape 8">
            <a:extLst>
              <a:ext uri="{FF2B5EF4-FFF2-40B4-BE49-F238E27FC236}">
                <a16:creationId xmlns:a16="http://schemas.microsoft.com/office/drawing/2014/main" id="{DB44719C-3D48-7A8B-552B-851B3D8D639F}"/>
              </a:ext>
            </a:extLst>
          </p:cNvPr>
          <p:cNvSpPr/>
          <p:nvPr/>
        </p:nvSpPr>
        <p:spPr>
          <a:xfrm>
            <a:off x="838197" y="3259703"/>
            <a:ext cx="10730319" cy="368276"/>
          </a:xfrm>
          <a:custGeom>
            <a:avLst/>
            <a:gdLst>
              <a:gd name="connsiteX0" fmla="*/ 0 w 10730319"/>
              <a:gd name="connsiteY0" fmla="*/ 61381 h 368276"/>
              <a:gd name="connsiteX1" fmla="*/ 61381 w 10730319"/>
              <a:gd name="connsiteY1" fmla="*/ 0 h 368276"/>
              <a:gd name="connsiteX2" fmla="*/ 10668938 w 10730319"/>
              <a:gd name="connsiteY2" fmla="*/ 0 h 368276"/>
              <a:gd name="connsiteX3" fmla="*/ 10730319 w 10730319"/>
              <a:gd name="connsiteY3" fmla="*/ 61381 h 368276"/>
              <a:gd name="connsiteX4" fmla="*/ 10730319 w 10730319"/>
              <a:gd name="connsiteY4" fmla="*/ 306895 h 368276"/>
              <a:gd name="connsiteX5" fmla="*/ 10668938 w 10730319"/>
              <a:gd name="connsiteY5" fmla="*/ 368276 h 368276"/>
              <a:gd name="connsiteX6" fmla="*/ 61381 w 10730319"/>
              <a:gd name="connsiteY6" fmla="*/ 368276 h 368276"/>
              <a:gd name="connsiteX7" fmla="*/ 0 w 10730319"/>
              <a:gd name="connsiteY7" fmla="*/ 306895 h 368276"/>
              <a:gd name="connsiteX8" fmla="*/ 0 w 10730319"/>
              <a:gd name="connsiteY8" fmla="*/ 61381 h 3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68276">
                <a:moveTo>
                  <a:pt x="0" y="61381"/>
                </a:moveTo>
                <a:cubicBezTo>
                  <a:pt x="0" y="27481"/>
                  <a:pt x="27481" y="0"/>
                  <a:pt x="61381" y="0"/>
                </a:cubicBezTo>
                <a:lnTo>
                  <a:pt x="10668938" y="0"/>
                </a:lnTo>
                <a:cubicBezTo>
                  <a:pt x="10702838" y="0"/>
                  <a:pt x="10730319" y="27481"/>
                  <a:pt x="10730319" y="61381"/>
                </a:cubicBezTo>
                <a:lnTo>
                  <a:pt x="10730319" y="306895"/>
                </a:lnTo>
                <a:cubicBezTo>
                  <a:pt x="10730319" y="340795"/>
                  <a:pt x="10702838" y="368276"/>
                  <a:pt x="10668938" y="368276"/>
                </a:cubicBezTo>
                <a:lnTo>
                  <a:pt x="61381" y="368276"/>
                </a:lnTo>
                <a:cubicBezTo>
                  <a:pt x="27481" y="368276"/>
                  <a:pt x="0" y="340795"/>
                  <a:pt x="0" y="306895"/>
                </a:cubicBezTo>
                <a:lnTo>
                  <a:pt x="0" y="6138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6558" tIns="86558" rIns="86558" bIns="86558" numCol="1" spcCol="1270" anchor="ctr" anchorCtr="0">
            <a:noAutofit/>
          </a:bodyPr>
          <a:lstStyle/>
          <a:p>
            <a:pPr marL="0" lvl="0" indent="0" algn="l" defTabSz="800100">
              <a:lnSpc>
                <a:spcPct val="90000"/>
              </a:lnSpc>
              <a:spcBef>
                <a:spcPct val="0"/>
              </a:spcBef>
              <a:spcAft>
                <a:spcPct val="35000"/>
              </a:spcAft>
              <a:buNone/>
            </a:pPr>
            <a:r>
              <a:rPr lang="en-US" sz="1800" b="1" i="0" kern="1200"/>
              <a:t>I am looking to provide services for Medicare.  How do I do that?</a:t>
            </a:r>
            <a:endParaRPr lang="en-US" sz="1800" b="1" kern="1200"/>
          </a:p>
        </p:txBody>
      </p:sp>
      <p:sp>
        <p:nvSpPr>
          <p:cNvPr id="10" name="Freeform: Shape 9">
            <a:extLst>
              <a:ext uri="{FF2B5EF4-FFF2-40B4-BE49-F238E27FC236}">
                <a16:creationId xmlns:a16="http://schemas.microsoft.com/office/drawing/2014/main" id="{4CD14A77-A192-1762-05D1-17E73F9F6566}"/>
              </a:ext>
            </a:extLst>
          </p:cNvPr>
          <p:cNvSpPr/>
          <p:nvPr/>
        </p:nvSpPr>
        <p:spPr>
          <a:xfrm>
            <a:off x="838197" y="3659644"/>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defTabSz="688975">
              <a:lnSpc>
                <a:spcPct val="90000"/>
              </a:lnSpc>
              <a:spcBef>
                <a:spcPct val="0"/>
              </a:spcBef>
              <a:spcAft>
                <a:spcPct val="20000"/>
              </a:spcAft>
              <a:buFont typeface="Wingdings" panose="05000000000000000000" pitchFamily="2" charset="2"/>
              <a:buChar char="§"/>
            </a:pPr>
            <a:r>
              <a:rPr lang="en-US" sz="1550">
                <a:solidFill>
                  <a:schemeClr val="tx2">
                    <a:lumMod val="75000"/>
                    <a:lumOff val="25000"/>
                  </a:schemeClr>
                </a:solidFill>
              </a:rPr>
              <a:t>Information</a:t>
            </a:r>
            <a:r>
              <a:rPr lang="en-US" sz="1550" b="0" i="0" kern="1200">
                <a:solidFill>
                  <a:schemeClr val="tx2">
                    <a:lumMod val="75000"/>
                    <a:lumOff val="25000"/>
                  </a:schemeClr>
                </a:solidFill>
              </a:rPr>
              <a:t> </a:t>
            </a:r>
            <a:r>
              <a:rPr lang="en-US" sz="1550">
                <a:solidFill>
                  <a:schemeClr val="tx2">
                    <a:lumMod val="75000"/>
                    <a:lumOff val="25000"/>
                  </a:schemeClr>
                </a:solidFill>
              </a:rPr>
              <a:t>on Medicare provider enrollment can</a:t>
            </a:r>
            <a:r>
              <a:rPr lang="en-US" sz="1550" b="0" i="0" kern="1200">
                <a:solidFill>
                  <a:schemeClr val="tx2">
                    <a:lumMod val="75000"/>
                    <a:lumOff val="25000"/>
                  </a:schemeClr>
                </a:solidFill>
              </a:rPr>
              <a:t> be found on the CMS </a:t>
            </a:r>
            <a:r>
              <a:rPr lang="en-US" sz="1550">
                <a:solidFill>
                  <a:schemeClr val="tx2">
                    <a:lumMod val="75000"/>
                    <a:lumOff val="25000"/>
                  </a:schemeClr>
                </a:solidFill>
              </a:rPr>
              <a:t>website linked</a:t>
            </a:r>
            <a:r>
              <a:rPr lang="en-US" sz="1550" b="0" i="0" kern="1200">
                <a:solidFill>
                  <a:schemeClr val="tx2">
                    <a:lumMod val="75000"/>
                    <a:lumOff val="25000"/>
                  </a:schemeClr>
                </a:solidFill>
              </a:rPr>
              <a:t> here.</a:t>
            </a:r>
            <a:r>
              <a:rPr lang="en-US" sz="1550">
                <a:solidFill>
                  <a:schemeClr val="tx2">
                    <a:lumMod val="75000"/>
                    <a:lumOff val="25000"/>
                  </a:schemeClr>
                </a:solidFill>
              </a:rPr>
              <a:t> </a:t>
            </a:r>
            <a:r>
              <a:rPr lang="en-US" sz="1550" b="1" i="0" kern="1200">
                <a:solidFill>
                  <a:srgbClr val="7E9DEA"/>
                </a:solidFill>
              </a:rPr>
              <a:t> </a:t>
            </a:r>
            <a:r>
              <a:rPr lang="en-US" sz="1550" b="1" i="0" u="sng" kern="1200">
                <a:solidFill>
                  <a:srgbClr val="7E9DEA"/>
                </a:solidFill>
                <a:hlinkClick r:id="rId3">
                  <a:extLst>
                    <a:ext uri="{A12FA001-AC4F-418D-AE19-62706E023703}">
                      <ahyp:hlinkClr xmlns:ahyp="http://schemas.microsoft.com/office/drawing/2018/hyperlinkcolor" val="tx"/>
                    </a:ext>
                  </a:extLst>
                </a:hlinkClick>
              </a:rPr>
              <a:t>https://www.cms.gov/medicare/enrollment-renewal/providers-suppliers</a:t>
            </a:r>
            <a:endParaRPr lang="en-US" sz="1550" b="1" kern="1200">
              <a:solidFill>
                <a:srgbClr val="7E9DEA"/>
              </a:solidFill>
            </a:endParaRPr>
          </a:p>
        </p:txBody>
      </p:sp>
      <p:sp>
        <p:nvSpPr>
          <p:cNvPr id="11" name="Freeform: Shape 10">
            <a:extLst>
              <a:ext uri="{FF2B5EF4-FFF2-40B4-BE49-F238E27FC236}">
                <a16:creationId xmlns:a16="http://schemas.microsoft.com/office/drawing/2014/main" id="{A91FAEC3-AA57-D45B-1ADA-792E050AD140}"/>
              </a:ext>
            </a:extLst>
          </p:cNvPr>
          <p:cNvSpPr/>
          <p:nvPr/>
        </p:nvSpPr>
        <p:spPr>
          <a:xfrm>
            <a:off x="838197" y="4121948"/>
            <a:ext cx="10730319" cy="379836"/>
          </a:xfrm>
          <a:custGeom>
            <a:avLst/>
            <a:gdLst>
              <a:gd name="connsiteX0" fmla="*/ 0 w 10730319"/>
              <a:gd name="connsiteY0" fmla="*/ 63307 h 379836"/>
              <a:gd name="connsiteX1" fmla="*/ 63307 w 10730319"/>
              <a:gd name="connsiteY1" fmla="*/ 0 h 379836"/>
              <a:gd name="connsiteX2" fmla="*/ 10667012 w 10730319"/>
              <a:gd name="connsiteY2" fmla="*/ 0 h 379836"/>
              <a:gd name="connsiteX3" fmla="*/ 10730319 w 10730319"/>
              <a:gd name="connsiteY3" fmla="*/ 63307 h 379836"/>
              <a:gd name="connsiteX4" fmla="*/ 10730319 w 10730319"/>
              <a:gd name="connsiteY4" fmla="*/ 316529 h 379836"/>
              <a:gd name="connsiteX5" fmla="*/ 10667012 w 10730319"/>
              <a:gd name="connsiteY5" fmla="*/ 379836 h 379836"/>
              <a:gd name="connsiteX6" fmla="*/ 63307 w 10730319"/>
              <a:gd name="connsiteY6" fmla="*/ 379836 h 379836"/>
              <a:gd name="connsiteX7" fmla="*/ 0 w 10730319"/>
              <a:gd name="connsiteY7" fmla="*/ 316529 h 379836"/>
              <a:gd name="connsiteX8" fmla="*/ 0 w 10730319"/>
              <a:gd name="connsiteY8" fmla="*/ 63307 h 3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79836">
                <a:moveTo>
                  <a:pt x="0" y="63307"/>
                </a:moveTo>
                <a:cubicBezTo>
                  <a:pt x="0" y="28344"/>
                  <a:pt x="28344" y="0"/>
                  <a:pt x="63307" y="0"/>
                </a:cubicBezTo>
                <a:lnTo>
                  <a:pt x="10667012" y="0"/>
                </a:lnTo>
                <a:cubicBezTo>
                  <a:pt x="10701975" y="0"/>
                  <a:pt x="10730319" y="28344"/>
                  <a:pt x="10730319" y="63307"/>
                </a:cubicBezTo>
                <a:lnTo>
                  <a:pt x="10730319" y="316529"/>
                </a:lnTo>
                <a:cubicBezTo>
                  <a:pt x="10730319" y="351492"/>
                  <a:pt x="10701975" y="379836"/>
                  <a:pt x="10667012" y="379836"/>
                </a:cubicBezTo>
                <a:lnTo>
                  <a:pt x="63307" y="379836"/>
                </a:lnTo>
                <a:cubicBezTo>
                  <a:pt x="28344" y="379836"/>
                  <a:pt x="0" y="351492"/>
                  <a:pt x="0" y="316529"/>
                </a:cubicBezTo>
                <a:lnTo>
                  <a:pt x="0" y="63307"/>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122" tIns="87122" rIns="87122" bIns="87122" numCol="1" spcCol="1270" anchor="ctr" anchorCtr="0">
            <a:noAutofit/>
          </a:bodyPr>
          <a:lstStyle/>
          <a:p>
            <a:pPr marL="0" lvl="0" indent="0" algn="l" defTabSz="800100">
              <a:lnSpc>
                <a:spcPct val="90000"/>
              </a:lnSpc>
              <a:spcBef>
                <a:spcPct val="0"/>
              </a:spcBef>
              <a:spcAft>
                <a:spcPct val="35000"/>
              </a:spcAft>
              <a:buNone/>
            </a:pPr>
            <a:r>
              <a:rPr lang="en-US" sz="1800" b="1" i="0" kern="1200"/>
              <a:t>Are there state-approved training programs?</a:t>
            </a:r>
            <a:endParaRPr lang="en-US" sz="1800" b="1" kern="1200"/>
          </a:p>
        </p:txBody>
      </p:sp>
      <p:sp>
        <p:nvSpPr>
          <p:cNvPr id="13" name="Freeform: Shape 12">
            <a:extLst>
              <a:ext uri="{FF2B5EF4-FFF2-40B4-BE49-F238E27FC236}">
                <a16:creationId xmlns:a16="http://schemas.microsoft.com/office/drawing/2014/main" id="{7A882F35-C1D0-4FA6-3E1F-8A20E74F601E}"/>
              </a:ext>
            </a:extLst>
          </p:cNvPr>
          <p:cNvSpPr/>
          <p:nvPr/>
        </p:nvSpPr>
        <p:spPr>
          <a:xfrm>
            <a:off x="838197" y="4495996"/>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Many providers choose to use the Arc of Mississippi for their training, but this is not a requirement. Please refer to the Administrative Code for </a:t>
            </a:r>
            <a:r>
              <a:rPr lang="en-US" sz="1550">
                <a:solidFill>
                  <a:schemeClr val="tx2">
                    <a:lumMod val="75000"/>
                    <a:lumOff val="25000"/>
                  </a:schemeClr>
                </a:solidFill>
              </a:rPr>
              <a:t>appropriate </a:t>
            </a:r>
            <a:r>
              <a:rPr lang="en-US" sz="1550" b="0" i="0" kern="1200">
                <a:solidFill>
                  <a:schemeClr val="tx2">
                    <a:lumMod val="75000"/>
                    <a:lumOff val="25000"/>
                  </a:schemeClr>
                </a:solidFill>
              </a:rPr>
              <a:t>procedures regarding for training staff.</a:t>
            </a:r>
            <a:endParaRPr lang="en-US" sz="1550" kern="1200">
              <a:solidFill>
                <a:schemeClr val="tx2">
                  <a:lumMod val="75000"/>
                  <a:lumOff val="25000"/>
                </a:schemeClr>
              </a:solidFill>
            </a:endParaRPr>
          </a:p>
        </p:txBody>
      </p:sp>
      <p:sp>
        <p:nvSpPr>
          <p:cNvPr id="14" name="Freeform: Shape 13">
            <a:extLst>
              <a:ext uri="{FF2B5EF4-FFF2-40B4-BE49-F238E27FC236}">
                <a16:creationId xmlns:a16="http://schemas.microsoft.com/office/drawing/2014/main" id="{24EF513E-C203-4329-9EBF-9DDCBD043EB6}"/>
              </a:ext>
            </a:extLst>
          </p:cNvPr>
          <p:cNvSpPr/>
          <p:nvPr/>
        </p:nvSpPr>
        <p:spPr>
          <a:xfrm>
            <a:off x="838199" y="4978655"/>
            <a:ext cx="10730319" cy="464978"/>
          </a:xfrm>
          <a:custGeom>
            <a:avLst/>
            <a:gdLst>
              <a:gd name="connsiteX0" fmla="*/ 0 w 10730319"/>
              <a:gd name="connsiteY0" fmla="*/ 77498 h 464978"/>
              <a:gd name="connsiteX1" fmla="*/ 77498 w 10730319"/>
              <a:gd name="connsiteY1" fmla="*/ 0 h 464978"/>
              <a:gd name="connsiteX2" fmla="*/ 10652821 w 10730319"/>
              <a:gd name="connsiteY2" fmla="*/ 0 h 464978"/>
              <a:gd name="connsiteX3" fmla="*/ 10730319 w 10730319"/>
              <a:gd name="connsiteY3" fmla="*/ 77498 h 464978"/>
              <a:gd name="connsiteX4" fmla="*/ 10730319 w 10730319"/>
              <a:gd name="connsiteY4" fmla="*/ 387480 h 464978"/>
              <a:gd name="connsiteX5" fmla="*/ 10652821 w 10730319"/>
              <a:gd name="connsiteY5" fmla="*/ 464978 h 464978"/>
              <a:gd name="connsiteX6" fmla="*/ 77498 w 10730319"/>
              <a:gd name="connsiteY6" fmla="*/ 464978 h 464978"/>
              <a:gd name="connsiteX7" fmla="*/ 0 w 10730319"/>
              <a:gd name="connsiteY7" fmla="*/ 387480 h 464978"/>
              <a:gd name="connsiteX8" fmla="*/ 0 w 10730319"/>
              <a:gd name="connsiteY8" fmla="*/ 77498 h 46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464978">
                <a:moveTo>
                  <a:pt x="0" y="77498"/>
                </a:moveTo>
                <a:cubicBezTo>
                  <a:pt x="0" y="34697"/>
                  <a:pt x="34697" y="0"/>
                  <a:pt x="77498" y="0"/>
                </a:cubicBezTo>
                <a:lnTo>
                  <a:pt x="10652821" y="0"/>
                </a:lnTo>
                <a:cubicBezTo>
                  <a:pt x="10695622" y="0"/>
                  <a:pt x="10730319" y="34697"/>
                  <a:pt x="10730319" y="77498"/>
                </a:cubicBezTo>
                <a:lnTo>
                  <a:pt x="10730319" y="387480"/>
                </a:lnTo>
                <a:cubicBezTo>
                  <a:pt x="10730319" y="430281"/>
                  <a:pt x="10695622" y="464978"/>
                  <a:pt x="10652821" y="464978"/>
                </a:cubicBezTo>
                <a:lnTo>
                  <a:pt x="77498" y="464978"/>
                </a:lnTo>
                <a:cubicBezTo>
                  <a:pt x="34697" y="464978"/>
                  <a:pt x="0" y="430281"/>
                  <a:pt x="0" y="387480"/>
                </a:cubicBezTo>
                <a:lnTo>
                  <a:pt x="0" y="7749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278" tIns="91278" rIns="91278" bIns="91278" numCol="1" spcCol="1270" anchor="ctr" anchorCtr="0">
            <a:noAutofit/>
          </a:bodyPr>
          <a:lstStyle/>
          <a:p>
            <a:pPr marL="0" lvl="0" indent="0" algn="l" defTabSz="800100">
              <a:lnSpc>
                <a:spcPct val="90000"/>
              </a:lnSpc>
              <a:spcBef>
                <a:spcPct val="0"/>
              </a:spcBef>
              <a:spcAft>
                <a:spcPct val="35000"/>
              </a:spcAft>
              <a:buNone/>
            </a:pPr>
            <a:r>
              <a:rPr lang="en-US" sz="1800" b="1" i="0" kern="1200"/>
              <a:t>Are TB skin tests and physicals still required in the Employee File?</a:t>
            </a:r>
            <a:endParaRPr lang="en-US" sz="1800" b="1" kern="1200"/>
          </a:p>
        </p:txBody>
      </p:sp>
      <p:sp>
        <p:nvSpPr>
          <p:cNvPr id="15" name="Freeform: Shape 14">
            <a:extLst>
              <a:ext uri="{FF2B5EF4-FFF2-40B4-BE49-F238E27FC236}">
                <a16:creationId xmlns:a16="http://schemas.microsoft.com/office/drawing/2014/main" id="{A71F273E-3DB4-8B8B-B61C-9E56BCE61098}"/>
              </a:ext>
            </a:extLst>
          </p:cNvPr>
          <p:cNvSpPr/>
          <p:nvPr/>
        </p:nvSpPr>
        <p:spPr>
          <a:xfrm>
            <a:off x="838198" y="5431485"/>
            <a:ext cx="10730319" cy="871824"/>
          </a:xfrm>
          <a:custGeom>
            <a:avLst/>
            <a:gdLst>
              <a:gd name="connsiteX0" fmla="*/ 0 w 10730319"/>
              <a:gd name="connsiteY0" fmla="*/ 0 h 871824"/>
              <a:gd name="connsiteX1" fmla="*/ 10730319 w 10730319"/>
              <a:gd name="connsiteY1" fmla="*/ 0 h 871824"/>
              <a:gd name="connsiteX2" fmla="*/ 10730319 w 10730319"/>
              <a:gd name="connsiteY2" fmla="*/ 871824 h 871824"/>
              <a:gd name="connsiteX3" fmla="*/ 0 w 10730319"/>
              <a:gd name="connsiteY3" fmla="*/ 871824 h 871824"/>
              <a:gd name="connsiteX4" fmla="*/ 0 w 10730319"/>
              <a:gd name="connsiteY4" fmla="*/ 0 h 87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871824">
                <a:moveTo>
                  <a:pt x="0" y="0"/>
                </a:moveTo>
                <a:lnTo>
                  <a:pt x="10730319" y="0"/>
                </a:lnTo>
                <a:lnTo>
                  <a:pt x="10730319" y="871824"/>
                </a:lnTo>
                <a:lnTo>
                  <a:pt x="0" y="871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Annual TB skin testing of Health Care Personnel (HCP) is not recommended by the </a:t>
            </a:r>
            <a:r>
              <a:rPr lang="en-US" sz="1550">
                <a:solidFill>
                  <a:schemeClr val="tx2">
                    <a:lumMod val="75000"/>
                    <a:lumOff val="25000"/>
                  </a:schemeClr>
                </a:solidFill>
              </a:rPr>
              <a:t>CDC </a:t>
            </a:r>
            <a:r>
              <a:rPr lang="en-US" sz="1550" b="0" i="0" kern="1200">
                <a:solidFill>
                  <a:schemeClr val="tx2">
                    <a:lumMod val="75000"/>
                    <a:lumOff val="25000"/>
                  </a:schemeClr>
                </a:solidFill>
              </a:rPr>
              <a:t>unless there is a known exposure or ongoing transmission at a health care facility.  All HCP are required to complete LTSS Annual Health Self Attestation, including the TB Risk Assessment from the CDC.  </a:t>
            </a:r>
            <a:r>
              <a:rPr lang="en-US" sz="1550" b="1" i="0" kern="1200">
                <a:solidFill>
                  <a:srgbClr val="7E9DEA"/>
                </a:solidFill>
                <a:hlinkClick r:id="rId4">
                  <a:extLst>
                    <a:ext uri="{A12FA001-AC4F-418D-AE19-62706E023703}">
                      <ahyp:hlinkClr xmlns:ahyp="http://schemas.microsoft.com/office/drawing/2018/hyperlinkcolor" val="tx"/>
                    </a:ext>
                  </a:extLst>
                </a:hlinkClick>
              </a:rPr>
              <a:t>https://www.cdc.gov/tb-healthcare-settings/hcp/risk-assessment/index.html</a:t>
            </a:r>
            <a:endParaRPr lang="en-US" sz="1550" b="1" kern="1200">
              <a:solidFill>
                <a:srgbClr val="7E9DEA"/>
              </a:solidFill>
            </a:endParaRPr>
          </a:p>
        </p:txBody>
      </p:sp>
    </p:spTree>
    <p:extLst>
      <p:ext uri="{BB962C8B-B14F-4D97-AF65-F5344CB8AC3E}">
        <p14:creationId xmlns:p14="http://schemas.microsoft.com/office/powerpoint/2010/main" val="380154589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E054-8764-2EE5-EA94-C49169B29F2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CAF3F487-B7FC-BB4A-6B74-EFA87394E3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D1089DC0-BA69-5CBD-F2D2-15AE30D034EE}"/>
              </a:ext>
            </a:extLst>
          </p:cNvPr>
          <p:cNvSpPr txBox="1"/>
          <p:nvPr/>
        </p:nvSpPr>
        <p:spPr>
          <a:xfrm>
            <a:off x="7091609" y="875188"/>
            <a:ext cx="4677878"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8A8F8"/>
                </a:solidFill>
                <a:latin typeface="+mj-lt"/>
                <a:cs typeface="Times New Roman" panose="02020603050405020304" pitchFamily="18" charset="0"/>
              </a:rPr>
              <a:t>Professional Provider Etiquette</a:t>
            </a:r>
            <a:endParaRPr lang="en-US" sz="4400" b="1" kern="1200">
              <a:solidFill>
                <a:srgbClr val="88A8F8"/>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8A41183-4E3E-C7E2-2AED-821F29A384A5}"/>
              </a:ext>
            </a:extLst>
          </p:cNvPr>
          <p:cNvSpPr txBox="1"/>
          <p:nvPr/>
        </p:nvSpPr>
        <p:spPr>
          <a:xfrm>
            <a:off x="0" y="627050"/>
            <a:ext cx="6345382" cy="6352958"/>
          </a:xfrm>
          <a:prstGeom prst="rect">
            <a:avLst/>
          </a:prstGeom>
          <a:noFill/>
        </p:spPr>
        <p:txBody>
          <a:bodyPr wrap="square" lIns="91440" tIns="45720" rIns="91440" bIns="45720" rtlCol="0" anchor="t">
            <a:spAutoFit/>
          </a:bodyPr>
          <a:lstStyle/>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 should include a signature.  The signature should have the name of the person emailing, role in agency, agency’s name, provider </a:t>
            </a:r>
            <a:r>
              <a:rPr lang="en-US" sz="1600">
                <a:solidFill>
                  <a:schemeClr val="tx2">
                    <a:lumMod val="75000"/>
                    <a:lumOff val="25000"/>
                  </a:schemeClr>
                </a:solidFill>
                <a:ea typeface="Arial"/>
                <a:cs typeface="Arial"/>
                <a:sym typeface="Arial"/>
              </a:rPr>
              <a:t>ID(s), </a:t>
            </a:r>
            <a:r>
              <a:rPr lang="en-US" sz="1600" b="0" i="0" u="none" strike="noStrike" cap="none">
                <a:solidFill>
                  <a:schemeClr val="tx2">
                    <a:lumMod val="75000"/>
                    <a:lumOff val="25000"/>
                  </a:schemeClr>
                </a:solidFill>
                <a:ea typeface="Arial"/>
                <a:cs typeface="Arial"/>
                <a:sym typeface="Arial"/>
              </a:rPr>
              <a:t>phone number, email, and fax number</a:t>
            </a:r>
          </a:p>
          <a:p>
            <a:pPr marL="1200150" lvl="2"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The topic should be in the email subject line.</a:t>
            </a:r>
            <a:endParaRPr lang="en-US" sz="1600" b="0" i="0" u="none" strike="noStrike" cap="none">
              <a:solidFill>
                <a:schemeClr val="tx2">
                  <a:lumMod val="75000"/>
                  <a:lumOff val="25000"/>
                </a:schemeClr>
              </a:solidFill>
              <a:ea typeface="Arial"/>
              <a:cs typeface="Arial"/>
            </a:endParaRPr>
          </a:p>
          <a:p>
            <a:pPr marL="742950" lvl="1"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messages should be clear and concise.  This includes phone calls, voicemails and emails.</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a:t>
            </a:r>
            <a:r>
              <a:rPr lang="en-US" sz="1600">
                <a:solidFill>
                  <a:schemeClr val="tx2">
                    <a:lumMod val="75000"/>
                    <a:lumOff val="25000"/>
                  </a:schemeClr>
                </a:solidFill>
                <a:ea typeface="Arial"/>
                <a:cs typeface="Arial"/>
                <a:sym typeface="Arial"/>
              </a:rPr>
              <a:t> containing beneficiary specific</a:t>
            </a:r>
            <a:r>
              <a:rPr lang="en-US" sz="1600" b="0" i="0" u="none" strike="noStrike" cap="none">
                <a:solidFill>
                  <a:schemeClr val="tx2">
                    <a:lumMod val="75000"/>
                    <a:lumOff val="25000"/>
                  </a:schemeClr>
                </a:solidFill>
                <a:ea typeface="Arial"/>
                <a:cs typeface="Arial"/>
                <a:sym typeface="Arial"/>
              </a:rPr>
              <a:t> </a:t>
            </a:r>
            <a:r>
              <a:rPr lang="en-US" sz="1600">
                <a:solidFill>
                  <a:schemeClr val="tx2">
                    <a:lumMod val="75000"/>
                    <a:lumOff val="25000"/>
                  </a:schemeClr>
                </a:solidFill>
                <a:ea typeface="Arial"/>
                <a:cs typeface="Arial"/>
                <a:sym typeface="Arial"/>
              </a:rPr>
              <a:t>information (names, Medicaid ID, Date of Birth, etc.) </a:t>
            </a:r>
            <a:r>
              <a:rPr lang="en-US" sz="1600" b="1" i="0" u="none" strike="noStrike" cap="none">
                <a:solidFill>
                  <a:schemeClr val="tx2">
                    <a:lumMod val="75000"/>
                    <a:lumOff val="25000"/>
                  </a:schemeClr>
                </a:solidFill>
                <a:ea typeface="Arial"/>
                <a:cs typeface="Arial"/>
                <a:sym typeface="Arial"/>
              </a:rPr>
              <a:t>must be encrypted</a:t>
            </a:r>
            <a:r>
              <a:rPr lang="en-US" sz="1600" b="0" i="0" u="none" strike="noStrike" cap="none">
                <a:solidFill>
                  <a:schemeClr val="tx2">
                    <a:lumMod val="75000"/>
                    <a:lumOff val="25000"/>
                  </a:schemeClr>
                </a:solidFill>
                <a:ea typeface="Arial"/>
                <a:cs typeface="Arial"/>
                <a:sym typeface="Arial"/>
              </a:rPr>
              <a:t>.  This is to ensure that the privacy of the beneficiary is protected.</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addresses </a:t>
            </a:r>
            <a:r>
              <a:rPr lang="en-US" sz="1600">
                <a:solidFill>
                  <a:schemeClr val="tx2">
                    <a:lumMod val="75000"/>
                    <a:lumOff val="25000"/>
                  </a:schemeClr>
                </a:solidFill>
                <a:ea typeface="Arial"/>
                <a:cs typeface="Arial"/>
                <a:sym typeface="Arial"/>
              </a:rPr>
              <a:t>should</a:t>
            </a:r>
            <a:r>
              <a:rPr lang="en-US" sz="1600" b="0" i="0" u="none" strike="noStrike" cap="none">
                <a:solidFill>
                  <a:schemeClr val="tx2">
                    <a:lumMod val="75000"/>
                    <a:lumOff val="25000"/>
                  </a:schemeClr>
                </a:solidFill>
                <a:ea typeface="Arial"/>
                <a:cs typeface="Arial"/>
                <a:sym typeface="Arial"/>
              </a:rPr>
              <a:t> be appropriate.  This includes the following:</a:t>
            </a:r>
            <a:endParaRPr lang="en-US" sz="1600" b="0" i="0" u="none" strike="noStrike" cap="none">
              <a:solidFill>
                <a:schemeClr val="tx2">
                  <a:lumMod val="75000"/>
                  <a:lumOff val="25000"/>
                </a:schemeClr>
              </a:solidFill>
              <a:ea typeface="Arial"/>
              <a:cs typeface="Arial"/>
            </a:endParaRPr>
          </a:p>
          <a:p>
            <a:pPr marL="1200150" lvl="2"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domain should be able to be passed down</a:t>
            </a:r>
            <a:endParaRPr lang="en-US" sz="1600" b="0" i="0" u="none" strike="noStrike" cap="none">
              <a:solidFill>
                <a:schemeClr val="tx2">
                  <a:lumMod val="75000"/>
                  <a:lumOff val="25000"/>
                </a:schemeClr>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Approved: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Admin@HealthCareAgency.com</a:t>
            </a:r>
            <a:r>
              <a:rPr lang="en-US" sz="1600" b="1" i="0" strike="noStrike" cap="none">
                <a:solidFill>
                  <a:srgbClr val="7E9DEA"/>
                </a:solidFill>
                <a:ea typeface="Arial"/>
                <a:cs typeface="Arial"/>
                <a:sym typeface="Arial"/>
              </a:rPr>
              <a:t> </a:t>
            </a:r>
            <a:r>
              <a:rPr lang="en-US" sz="1600" b="0" i="0" u="none" strike="noStrike" cap="none">
                <a:solidFill>
                  <a:schemeClr val="tx2">
                    <a:lumMod val="75000"/>
                    <a:lumOff val="25000"/>
                  </a:schemeClr>
                </a:solidFill>
                <a:ea typeface="Arial"/>
                <a:cs typeface="Arial"/>
                <a:sym typeface="Arial"/>
              </a:rPr>
              <a:t>or</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AdminHealthCareAgency@gmail.com</a:t>
            </a:r>
            <a:endParaRPr lang="en-US" sz="1600" b="1" i="0" u="sng" strike="noStrike" cap="none">
              <a:solidFill>
                <a:srgbClr val="7E9DEA"/>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Not Approved:  </a:t>
            </a:r>
            <a:r>
              <a:rPr lang="en-US" sz="1600" b="0" i="0" u="none" strike="noStrike" cap="none">
                <a:solidFill>
                  <a:schemeClr val="accent1">
                    <a:lumMod val="75000"/>
                  </a:schemeClr>
                </a:solidFill>
                <a:ea typeface="Arial"/>
                <a:cs typeface="Arial"/>
                <a:sym typeface="Arial"/>
              </a:rPr>
              <a:t>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CowgirlJane601@gmail.com</a:t>
            </a:r>
            <a:endParaRPr lang="en-US" sz="1600" b="1" i="0" u="sng" strike="noStrike" cap="none">
              <a:solidFill>
                <a:srgbClr val="7E9DEA"/>
              </a:solidFill>
              <a:ea typeface="Arial"/>
              <a:cs typeface="Arial"/>
            </a:endParaRPr>
          </a:p>
          <a:p>
            <a:pPr lvl="3">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a:p>
            <a:pPr lvl="1">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p:txBody>
      </p:sp>
      <p:pic>
        <p:nvPicPr>
          <p:cNvPr id="5" name="Picture 4">
            <a:extLst>
              <a:ext uri="{FF2B5EF4-FFF2-40B4-BE49-F238E27FC236}">
                <a16:creationId xmlns:a16="http://schemas.microsoft.com/office/drawing/2014/main" id="{047D1EBA-E1C6-C838-973F-E967ABDA5247}"/>
              </a:ext>
            </a:extLst>
          </p:cNvPr>
          <p:cNvPicPr>
            <a:picLocks noChangeAspect="1"/>
          </p:cNvPicPr>
          <p:nvPr/>
        </p:nvPicPr>
        <p:blipFill>
          <a:blip r:embed="rId3"/>
          <a:stretch>
            <a:fillRect/>
          </a:stretch>
        </p:blipFill>
        <p:spPr>
          <a:xfrm>
            <a:off x="7176969" y="2425269"/>
            <a:ext cx="4592518" cy="2994262"/>
          </a:xfrm>
          <a:prstGeom prst="rect">
            <a:avLst/>
          </a:prstGeom>
          <a:effectLst>
            <a:softEdge rad="317500"/>
          </a:effectLst>
        </p:spPr>
      </p:pic>
      <p:pic>
        <p:nvPicPr>
          <p:cNvPr id="2" name="More Info Pic">
            <a:extLst>
              <a:ext uri="{FF2B5EF4-FFF2-40B4-BE49-F238E27FC236}">
                <a16:creationId xmlns:a16="http://schemas.microsoft.com/office/drawing/2014/main" id="{2B75ED4E-CD66-B814-4CB1-9B65AC82BA30}"/>
              </a:ext>
            </a:extLst>
          </p:cNvPr>
          <p:cNvPicPr>
            <a:picLocks noChangeAspect="1"/>
          </p:cNvPicPr>
          <p:nvPr/>
        </p:nvPicPr>
        <p:blipFill>
          <a:blip r:embed="rId4"/>
          <a:stretch>
            <a:fillRect/>
          </a:stretch>
        </p:blipFill>
        <p:spPr>
          <a:xfrm>
            <a:off x="10188571" y="5679462"/>
            <a:ext cx="1905029" cy="1042013"/>
          </a:xfrm>
          <a:prstGeom prst="rect">
            <a:avLst/>
          </a:prstGeom>
        </p:spPr>
      </p:pic>
      <p:sp>
        <p:nvSpPr>
          <p:cNvPr id="4" name="More Info Text">
            <a:extLst>
              <a:ext uri="{FF2B5EF4-FFF2-40B4-BE49-F238E27FC236}">
                <a16:creationId xmlns:a16="http://schemas.microsoft.com/office/drawing/2014/main" id="{B9D4DB87-14F8-659A-0C81-F880CDBF5CA7}"/>
              </a:ext>
            </a:extLst>
          </p:cNvPr>
          <p:cNvSpPr/>
          <p:nvPr/>
        </p:nvSpPr>
        <p:spPr>
          <a:xfrm>
            <a:off x="422513" y="314472"/>
            <a:ext cx="11346973" cy="53649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if PHI is used, they must be encrypted.  This helps ensure that the privacy of the beneficiary is protected and that DOM has a contact plus the issue addressed within the same email. If in doubt about your ability to encrypt emails, send us a request for an encrypted email and we can assist you.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Tree>
    <p:extLst>
      <p:ext uri="{BB962C8B-B14F-4D97-AF65-F5344CB8AC3E}">
        <p14:creationId xmlns:p14="http://schemas.microsoft.com/office/powerpoint/2010/main" val="42113123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BAC90-19F1-E793-C2D6-4FD9B5B71E9C}"/>
              </a:ext>
            </a:extLst>
          </p:cNvPr>
          <p:cNvPicPr>
            <a:picLocks noChangeAspect="1"/>
          </p:cNvPicPr>
          <p:nvPr/>
        </p:nvPicPr>
        <p:blipFill>
          <a:blip r:embed="rId3"/>
          <a:stretch>
            <a:fillRect/>
          </a:stretch>
        </p:blipFill>
        <p:spPr>
          <a:xfrm>
            <a:off x="7782681" y="1741472"/>
            <a:ext cx="3790523" cy="3614753"/>
          </a:xfrm>
          <a:prstGeom prst="rect">
            <a:avLst/>
          </a:prstGeom>
        </p:spPr>
      </p:pic>
      <p:sp>
        <p:nvSpPr>
          <p:cNvPr id="4" name="TextBox 3">
            <a:extLst>
              <a:ext uri="{FF2B5EF4-FFF2-40B4-BE49-F238E27FC236}">
                <a16:creationId xmlns:a16="http://schemas.microsoft.com/office/drawing/2014/main" id="{0CB1B6A8-5F5A-220C-E277-AE443C0CA343}"/>
              </a:ext>
            </a:extLst>
          </p:cNvPr>
          <p:cNvSpPr txBox="1"/>
          <p:nvPr/>
        </p:nvSpPr>
        <p:spPr>
          <a:xfrm>
            <a:off x="440336" y="1349486"/>
            <a:ext cx="7694014" cy="4849521"/>
          </a:xfrm>
          <a:prstGeom prst="rect">
            <a:avLst/>
          </a:prstGeom>
        </p:spPr>
        <p:txBody>
          <a:bodyPr vert="horz" lIns="91440" tIns="45720" rIns="91440" bIns="45720" rtlCol="0">
            <a:normAutofit/>
          </a:bodyPr>
          <a:lstStyle/>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If an E&amp;D Waiver provider fails to respond to contact attempts timely or respond to requests for documentation/training verification in established timeframes, the Division of Medicaid may halt the acceptance of Medicaid referrals or waiver admissions until the E&amp;D waiver provider establishes contact or demonstrates compliance with the regulatory agency</a:t>
            </a:r>
          </a:p>
          <a:p>
            <a:pPr marL="628650" indent="-457200">
              <a:lnSpc>
                <a:spcPct val="90000"/>
              </a:lnSpc>
              <a:spcAft>
                <a:spcPts val="600"/>
              </a:spcAft>
              <a:buFont typeface="Wingdings" panose="05000000000000000000" pitchFamily="2" charset="2"/>
              <a:buChar char="§"/>
            </a:pPr>
            <a:endParaRPr lang="en-US" sz="2300">
              <a:solidFill>
                <a:schemeClr val="tx2">
                  <a:lumMod val="75000"/>
                  <a:lumOff val="25000"/>
                </a:schemeClr>
              </a:solidFill>
            </a:endParaRPr>
          </a:p>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The decision to halt Medicaid referrals or waiver admissions is at the discretion of the Division of Medicaid</a:t>
            </a:r>
            <a:r>
              <a:rPr lang="en-US" sz="2300"/>
              <a:t>. </a:t>
            </a:r>
          </a:p>
        </p:txBody>
      </p:sp>
      <p:sp>
        <p:nvSpPr>
          <p:cNvPr id="2" name="Slide Number Placeholder 1">
            <a:extLst>
              <a:ext uri="{FF2B5EF4-FFF2-40B4-BE49-F238E27FC236}">
                <a16:creationId xmlns:a16="http://schemas.microsoft.com/office/drawing/2014/main" id="{A90C1F5C-F667-77B5-A10B-18FA3BB339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59</a:t>
            </a:fld>
            <a:endParaRPr lang="en-US">
              <a:solidFill>
                <a:schemeClr val="tx1">
                  <a:tint val="75000"/>
                </a:schemeClr>
              </a:solidFill>
            </a:endParaRPr>
          </a:p>
        </p:txBody>
      </p:sp>
      <p:sp>
        <p:nvSpPr>
          <p:cNvPr id="5" name="TextBox 4">
            <a:extLst>
              <a:ext uri="{FF2B5EF4-FFF2-40B4-BE49-F238E27FC236}">
                <a16:creationId xmlns:a16="http://schemas.microsoft.com/office/drawing/2014/main" id="{99051C6B-4ACA-E422-4C92-559E9378D38B}"/>
              </a:ext>
            </a:extLst>
          </p:cNvPr>
          <p:cNvSpPr txBox="1"/>
          <p:nvPr/>
        </p:nvSpPr>
        <p:spPr>
          <a:xfrm>
            <a:off x="847260" y="194412"/>
            <a:ext cx="10404909" cy="707886"/>
          </a:xfrm>
          <a:prstGeom prst="rect">
            <a:avLst/>
          </a:prstGeom>
          <a:solidFill>
            <a:schemeClr val="bg1"/>
          </a:solidFill>
          <a:ln w="38100">
            <a:noFill/>
          </a:ln>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rPr>
              <a:t>Quality Management</a:t>
            </a:r>
          </a:p>
        </p:txBody>
      </p:sp>
    </p:spTree>
    <p:extLst>
      <p:ext uri="{BB962C8B-B14F-4D97-AF65-F5344CB8AC3E}">
        <p14:creationId xmlns:p14="http://schemas.microsoft.com/office/powerpoint/2010/main" val="31644103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A06EC-75D0-FA03-E16D-F9FE654208CA}"/>
              </a:ext>
            </a:extLst>
          </p:cNvPr>
          <p:cNvSpPr>
            <a:spLocks noGrp="1"/>
          </p:cNvSpPr>
          <p:nvPr>
            <p:ph type="sldNum" sz="quarter" idx="12"/>
          </p:nvPr>
        </p:nvSpPr>
        <p:spPr/>
        <p:txBody>
          <a:bodyPr/>
          <a:lstStyle/>
          <a:p>
            <a:fld id="{E68F1C0E-076B-4C9D-A1F8-826B44A1103B}" type="slidenum">
              <a:rPr lang="en-US" smtClean="0"/>
              <a:t>6</a:t>
            </a:fld>
            <a:endParaRPr lang="en-US"/>
          </a:p>
        </p:txBody>
      </p:sp>
      <p:grpSp>
        <p:nvGrpSpPr>
          <p:cNvPr id="15" name="Group 14">
            <a:extLst>
              <a:ext uri="{FF2B5EF4-FFF2-40B4-BE49-F238E27FC236}">
                <a16:creationId xmlns:a16="http://schemas.microsoft.com/office/drawing/2014/main" id="{6D53E633-B655-DA6E-406B-FE534E361DAA}"/>
              </a:ext>
            </a:extLst>
          </p:cNvPr>
          <p:cNvGrpSpPr/>
          <p:nvPr/>
        </p:nvGrpSpPr>
        <p:grpSpPr>
          <a:xfrm>
            <a:off x="409732" y="2014844"/>
            <a:ext cx="11372535" cy="3772106"/>
            <a:chOff x="421674" y="1479822"/>
            <a:chExt cx="11372535" cy="3772106"/>
          </a:xfrm>
        </p:grpSpPr>
        <p:sp>
          <p:nvSpPr>
            <p:cNvPr id="5" name="Rectangle 4" descr="Teacher">
              <a:extLst>
                <a:ext uri="{FF2B5EF4-FFF2-40B4-BE49-F238E27FC236}">
                  <a16:creationId xmlns:a16="http://schemas.microsoft.com/office/drawing/2014/main" id="{857EEDD3-6123-A76F-BA14-DE2B28FA60BD}"/>
                </a:ext>
              </a:extLst>
            </p:cNvPr>
            <p:cNvSpPr/>
            <p:nvPr/>
          </p:nvSpPr>
          <p:spPr>
            <a:xfrm>
              <a:off x="5362606" y="1479822"/>
              <a:ext cx="1194039" cy="118567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7244FC0A-6FD7-408B-9CB8-CC8720576F19}"/>
                </a:ext>
              </a:extLst>
            </p:cNvPr>
            <p:cNvSpPr/>
            <p:nvPr/>
          </p:nvSpPr>
          <p:spPr>
            <a:xfrm>
              <a:off x="421674" y="2715206"/>
              <a:ext cx="3411543" cy="508149"/>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Introduction</a:t>
              </a:r>
            </a:p>
          </p:txBody>
        </p:sp>
        <p:sp>
          <p:nvSpPr>
            <p:cNvPr id="7" name="Freeform: Shape 6">
              <a:extLst>
                <a:ext uri="{FF2B5EF4-FFF2-40B4-BE49-F238E27FC236}">
                  <a16:creationId xmlns:a16="http://schemas.microsoft.com/office/drawing/2014/main" id="{B108A5DA-4E4E-6566-5AB1-6D512FA3F0EA}"/>
                </a:ext>
              </a:extLst>
            </p:cNvPr>
            <p:cNvSpPr/>
            <p:nvPr/>
          </p:nvSpPr>
          <p:spPr>
            <a:xfrm>
              <a:off x="421674"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Font typeface="Wingdings" panose="05000000000000000000" pitchFamily="2" charset="2"/>
                <a:buNone/>
              </a:pPr>
              <a:r>
                <a:rPr lang="en-US" sz="1700" b="1" kern="1200">
                  <a:solidFill>
                    <a:srgbClr val="002060"/>
                  </a:solidFill>
                </a:rPr>
                <a:t>DOM HCBS Team</a:t>
              </a:r>
            </a:p>
            <a:p>
              <a:pPr marL="0" lvl="0" indent="0" algn="ctr" defTabSz="755650">
                <a:lnSpc>
                  <a:spcPct val="100000"/>
                </a:lnSpc>
                <a:spcBef>
                  <a:spcPct val="0"/>
                </a:spcBef>
                <a:spcAft>
                  <a:spcPct val="35000"/>
                </a:spcAft>
                <a:buNone/>
              </a:pPr>
              <a:r>
                <a:rPr lang="en-US" sz="1700" b="1" kern="1200">
                  <a:solidFill>
                    <a:srgbClr val="002060"/>
                  </a:solidFill>
                </a:rPr>
                <a:t>Overview of the Waiver Program</a:t>
              </a:r>
            </a:p>
            <a:p>
              <a:pPr marL="0" lvl="0" indent="0" algn="ctr" defTabSz="755650">
                <a:lnSpc>
                  <a:spcPct val="100000"/>
                </a:lnSpc>
                <a:spcBef>
                  <a:spcPct val="0"/>
                </a:spcBef>
                <a:spcAft>
                  <a:spcPct val="35000"/>
                </a:spcAft>
                <a:buNone/>
              </a:pPr>
              <a:r>
                <a:rPr lang="en-US" sz="1700" b="1" kern="1200">
                  <a:solidFill>
                    <a:srgbClr val="002060"/>
                  </a:solidFill>
                </a:rPr>
                <a:t>Covered Services</a:t>
              </a:r>
            </a:p>
            <a:p>
              <a:pPr marL="0" lvl="0" indent="0" algn="ctr" defTabSz="755650">
                <a:lnSpc>
                  <a:spcPct val="100000"/>
                </a:lnSpc>
                <a:spcBef>
                  <a:spcPct val="0"/>
                </a:spcBef>
                <a:spcAft>
                  <a:spcPct val="35000"/>
                </a:spcAft>
                <a:buNone/>
              </a:pPr>
              <a:r>
                <a:rPr lang="en-US" sz="1700" b="1" kern="1200">
                  <a:solidFill>
                    <a:srgbClr val="002060"/>
                  </a:solidFill>
                </a:rPr>
                <a:t>Admin Code Changes</a:t>
              </a:r>
            </a:p>
          </p:txBody>
        </p:sp>
        <p:sp>
          <p:nvSpPr>
            <p:cNvPr id="8" name="Rectangle 7" descr="Handshake">
              <a:extLst>
                <a:ext uri="{FF2B5EF4-FFF2-40B4-BE49-F238E27FC236}">
                  <a16:creationId xmlns:a16="http://schemas.microsoft.com/office/drawing/2014/main" id="{DB525AB3-469B-B56F-AF40-832A1E1D357F}"/>
                </a:ext>
              </a:extLst>
            </p:cNvPr>
            <p:cNvSpPr/>
            <p:nvPr/>
          </p:nvSpPr>
          <p:spPr>
            <a:xfrm>
              <a:off x="1500767" y="1500879"/>
              <a:ext cx="1194039" cy="11856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88CAAF3-FBC9-503C-AA08-5760F86E34F9}"/>
                </a:ext>
              </a:extLst>
            </p:cNvPr>
            <p:cNvSpPr/>
            <p:nvPr/>
          </p:nvSpPr>
          <p:spPr>
            <a:xfrm>
              <a:off x="4402170" y="2715208"/>
              <a:ext cx="3411543"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Training Topics</a:t>
              </a:r>
            </a:p>
          </p:txBody>
        </p:sp>
        <p:sp>
          <p:nvSpPr>
            <p:cNvPr id="10" name="Freeform: Shape 9">
              <a:extLst>
                <a:ext uri="{FF2B5EF4-FFF2-40B4-BE49-F238E27FC236}">
                  <a16:creationId xmlns:a16="http://schemas.microsoft.com/office/drawing/2014/main" id="{45FDD8B0-EA04-836B-ED8D-443AF01DFACF}"/>
                </a:ext>
              </a:extLst>
            </p:cNvPr>
            <p:cNvSpPr/>
            <p:nvPr/>
          </p:nvSpPr>
          <p:spPr>
            <a:xfrm>
              <a:off x="4402170"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chemeClr val="accent5"/>
                  </a:solidFill>
                </a:rPr>
                <a:t>Organizational Changes</a:t>
              </a:r>
            </a:p>
            <a:p>
              <a:pPr marL="0" lvl="0" indent="0" algn="ctr" defTabSz="755650">
                <a:lnSpc>
                  <a:spcPct val="100000"/>
                </a:lnSpc>
                <a:spcBef>
                  <a:spcPct val="0"/>
                </a:spcBef>
                <a:spcAft>
                  <a:spcPct val="35000"/>
                </a:spcAft>
                <a:buNone/>
              </a:pPr>
              <a:r>
                <a:rPr lang="en-US" sz="1700" b="1" kern="1200">
                  <a:solidFill>
                    <a:srgbClr val="800000"/>
                  </a:solidFill>
                </a:rPr>
                <a:t>Organizational Requirements &amp; Responsibilities</a:t>
              </a:r>
            </a:p>
            <a:p>
              <a:pPr marL="0" lvl="0" indent="0" algn="ctr" defTabSz="755650">
                <a:lnSpc>
                  <a:spcPct val="100000"/>
                </a:lnSpc>
                <a:spcBef>
                  <a:spcPct val="0"/>
                </a:spcBef>
                <a:spcAft>
                  <a:spcPct val="35000"/>
                </a:spcAft>
                <a:buNone/>
              </a:pPr>
              <a:r>
                <a:rPr lang="en-US" sz="1700" b="1" kern="1200">
                  <a:solidFill>
                    <a:schemeClr val="accent2">
                      <a:lumMod val="75000"/>
                    </a:schemeClr>
                  </a:solidFill>
                </a:rPr>
                <a:t>MS Electronic Visit Verification</a:t>
              </a:r>
            </a:p>
            <a:p>
              <a:pPr marL="0" lvl="0" indent="0" algn="ctr" defTabSz="755650">
                <a:lnSpc>
                  <a:spcPct val="100000"/>
                </a:lnSpc>
                <a:spcBef>
                  <a:spcPct val="0"/>
                </a:spcBef>
                <a:spcAft>
                  <a:spcPct val="35000"/>
                </a:spcAft>
                <a:buNone/>
              </a:pPr>
              <a:r>
                <a:rPr lang="en-US" sz="1700" b="1" kern="1200">
                  <a:solidFill>
                    <a:schemeClr val="accent6">
                      <a:lumMod val="75000"/>
                    </a:schemeClr>
                  </a:solidFill>
                </a:rPr>
                <a:t>Record Maintenance</a:t>
              </a:r>
            </a:p>
            <a:p>
              <a:pPr marL="0" lvl="0" indent="0" algn="ctr" defTabSz="755650">
                <a:lnSpc>
                  <a:spcPct val="100000"/>
                </a:lnSpc>
                <a:spcBef>
                  <a:spcPct val="0"/>
                </a:spcBef>
                <a:spcAft>
                  <a:spcPct val="35000"/>
                </a:spcAft>
                <a:buNone/>
              </a:pPr>
              <a:endParaRPr lang="en-US" sz="1700" b="1" kern="1200">
                <a:solidFill>
                  <a:schemeClr val="accent2">
                    <a:lumMod val="75000"/>
                  </a:schemeClr>
                </a:solidFill>
              </a:endParaRPr>
            </a:p>
          </p:txBody>
        </p:sp>
        <p:sp>
          <p:nvSpPr>
            <p:cNvPr id="11" name="Rectangle 10" descr="Check List">
              <a:extLst>
                <a:ext uri="{FF2B5EF4-FFF2-40B4-BE49-F238E27FC236}">
                  <a16:creationId xmlns:a16="http://schemas.microsoft.com/office/drawing/2014/main" id="{9782DAED-01E9-A819-37D4-9118121778D2}"/>
                </a:ext>
              </a:extLst>
            </p:cNvPr>
            <p:cNvSpPr/>
            <p:nvPr/>
          </p:nvSpPr>
          <p:spPr>
            <a:xfrm>
              <a:off x="9483656" y="1500879"/>
              <a:ext cx="1194039" cy="104707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F42B89EA-D58C-EF3B-D90B-661216CFBC34}"/>
                </a:ext>
              </a:extLst>
            </p:cNvPr>
            <p:cNvSpPr/>
            <p:nvPr/>
          </p:nvSpPr>
          <p:spPr>
            <a:xfrm>
              <a:off x="8136610" y="2715208"/>
              <a:ext cx="3657599"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Additional Resources</a:t>
              </a:r>
            </a:p>
          </p:txBody>
        </p:sp>
        <p:sp>
          <p:nvSpPr>
            <p:cNvPr id="13" name="Freeform: Shape 12">
              <a:extLst>
                <a:ext uri="{FF2B5EF4-FFF2-40B4-BE49-F238E27FC236}">
                  <a16:creationId xmlns:a16="http://schemas.microsoft.com/office/drawing/2014/main" id="{4A4DF344-423C-D143-DDD6-416291DE12A2}"/>
                </a:ext>
              </a:extLst>
            </p:cNvPr>
            <p:cNvSpPr/>
            <p:nvPr/>
          </p:nvSpPr>
          <p:spPr>
            <a:xfrm>
              <a:off x="8259637"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rgbClr val="002060"/>
                  </a:solidFill>
                </a:rPr>
                <a:t>Marketing, Referrals &amp; PSS</a:t>
              </a:r>
            </a:p>
            <a:p>
              <a:pPr marL="0" lvl="0" indent="0" algn="ctr" defTabSz="755650">
                <a:lnSpc>
                  <a:spcPct val="100000"/>
                </a:lnSpc>
                <a:spcBef>
                  <a:spcPct val="0"/>
                </a:spcBef>
                <a:spcAft>
                  <a:spcPct val="35000"/>
                </a:spcAft>
                <a:buNone/>
              </a:pPr>
              <a:r>
                <a:rPr lang="en-US" sz="1700" b="1" kern="1200">
                  <a:solidFill>
                    <a:srgbClr val="002060"/>
                  </a:solidFill>
                </a:rPr>
                <a:t>Contact Updates for FOC List</a:t>
              </a:r>
            </a:p>
            <a:p>
              <a:pPr marL="0" lvl="0" indent="0" algn="ctr" defTabSz="755650">
                <a:lnSpc>
                  <a:spcPct val="100000"/>
                </a:lnSpc>
                <a:spcBef>
                  <a:spcPct val="0"/>
                </a:spcBef>
                <a:spcAft>
                  <a:spcPct val="35000"/>
                </a:spcAft>
                <a:buNone/>
              </a:pPr>
              <a:r>
                <a:rPr lang="en-US" sz="1700" b="1" kern="1200">
                  <a:solidFill>
                    <a:srgbClr val="002060"/>
                  </a:solidFill>
                </a:rPr>
                <a:t>Resources for Success</a:t>
              </a:r>
            </a:p>
          </p:txBody>
        </p:sp>
      </p:grpSp>
      <p:sp>
        <p:nvSpPr>
          <p:cNvPr id="16" name="TextBox 15">
            <a:extLst>
              <a:ext uri="{FF2B5EF4-FFF2-40B4-BE49-F238E27FC236}">
                <a16:creationId xmlns:a16="http://schemas.microsoft.com/office/drawing/2014/main" id="{8BBE0DED-E8E2-F1FD-6486-7E544168DA4E}"/>
              </a:ext>
            </a:extLst>
          </p:cNvPr>
          <p:cNvSpPr txBox="1"/>
          <p:nvPr/>
        </p:nvSpPr>
        <p:spPr>
          <a:xfrm>
            <a:off x="3330341" y="461341"/>
            <a:ext cx="5463463" cy="830997"/>
          </a:xfrm>
          <a:prstGeom prst="rect">
            <a:avLst/>
          </a:prstGeom>
          <a:noFill/>
        </p:spPr>
        <p:txBody>
          <a:bodyPr wrap="square" rtlCol="0">
            <a:spAutoFit/>
          </a:bodyPr>
          <a:lstStyle/>
          <a:p>
            <a:r>
              <a:rPr lang="en-US" sz="4800" b="1">
                <a:solidFill>
                  <a:schemeClr val="tx2">
                    <a:lumMod val="75000"/>
                    <a:lumOff val="25000"/>
                  </a:schemeClr>
                </a:solidFill>
                <a:latin typeface="+mj-lt"/>
              </a:rPr>
              <a:t>Overview of Training</a:t>
            </a:r>
          </a:p>
        </p:txBody>
      </p:sp>
      <p:pic>
        <p:nvPicPr>
          <p:cNvPr id="4" name="More Info Pic">
            <a:extLst>
              <a:ext uri="{FF2B5EF4-FFF2-40B4-BE49-F238E27FC236}">
                <a16:creationId xmlns:a16="http://schemas.microsoft.com/office/drawing/2014/main" id="{3F6C4891-D884-C362-4750-39754D9BF8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2917" l="9091" r="96737">
                        <a14:foregroundMark x1="49136" y1="66784" x2="58642" y2="67942"/>
                        <a14:foregroundMark x1="93292" y1="53854" x2="92774" y2="41250"/>
                        <a14:foregroundMark x1="76457" y1="92083" x2="76457" y2="92083"/>
                        <a14:foregroundMark x1="78089" y1="92917" x2="78089" y2="92917"/>
                        <a14:foregroundMark x1="77389" y1="93333" x2="77389" y2="93333"/>
                        <a14:foregroundMark x1="77156" y1="86667" x2="77156" y2="86667"/>
                        <a14:foregroundMark x1="44606" y1="65500" x2="53147" y2="40417"/>
                        <a14:foregroundMark x1="53147" y1="40417" x2="79953" y2="43333"/>
                        <a14:foregroundMark x1="79953" y1="43333" x2="71868" y2="40739"/>
                        <a14:foregroundMark x1="86263" y1="39449" x2="87646" y2="39583"/>
                        <a14:foregroundMark x1="87646" y1="39583" x2="92167" y2="58170"/>
                        <a14:foregroundMark x1="39907" y1="67495" x2="40927" y2="53828"/>
                        <a14:foregroundMark x1="85400" y1="42467" x2="94316" y2="53961"/>
                        <a14:foregroundMark x1="37438" y1="63672" x2="37534" y2="64910"/>
                        <a14:foregroundMark x1="54779" y1="38750" x2="54779" y2="38750"/>
                        <a14:foregroundMark x1="86678" y1="40667" x2="93939" y2="42917"/>
                        <a14:foregroundMark x1="93939" y1="42917" x2="95150" y2="54049"/>
                        <a14:foregroundMark x1="30927" y1="47740" x2="30769" y2="47917"/>
                        <a14:foregroundMark x1="31469" y1="59583" x2="31749" y2="58581"/>
                        <a14:foregroundMark x1="40093" y1="46250" x2="40093" y2="46250"/>
                        <a14:foregroundMark x1="38462" y1="45833" x2="38462" y2="45833"/>
                        <a14:foregroundMark x1="37995" y1="46667" x2="39627" y2="47500"/>
                        <a14:foregroundMark x1="41492" y1="42500" x2="35664" y2="47917"/>
                        <a14:foregroundMark x1="41026" y1="41250" x2="41026" y2="41250"/>
                        <a14:foregroundMark x1="40793" y1="40833" x2="40793" y2="40833"/>
                        <a14:foregroundMark x1="42191" y1="40833" x2="38462" y2="40833"/>
                        <a14:foregroundMark x1="35198" y1="45000" x2="36597" y2="55000"/>
                        <a14:foregroundMark x1="35897" y1="58333" x2="34965" y2="56250"/>
                        <a14:foregroundMark x1="35198" y1="57083" x2="35198" y2="62917"/>
                        <a14:foregroundMark x1="35664" y1="56667" x2="35664" y2="56667"/>
                        <a14:foregroundMark x1="35198" y1="57917" x2="35198" y2="57917"/>
                        <a14:foregroundMark x1="35664" y1="57917" x2="35664" y2="57917"/>
                        <a14:foregroundMark x1="35198" y1="57917" x2="35198" y2="57917"/>
                        <a14:foregroundMark x1="35198" y1="57917" x2="35198" y2="57917"/>
                        <a14:foregroundMark x1="36364" y1="54167" x2="37995" y2="62083"/>
                        <a14:foregroundMark x1="91841" y1="67500" x2="90443" y2="67083"/>
                        <a14:foregroundMark x1="93939" y1="65833" x2="86946" y2="69583"/>
                        <a14:foregroundMark x1="89977" y1="68333" x2="93473" y2="57917"/>
                        <a14:foregroundMark x1="94172" y1="60417" x2="94172" y2="67083"/>
                        <a14:foregroundMark x1="84848" y1="70000" x2="88112" y2="70000"/>
                        <a14:foregroundMark x1="73660" y1="82917" x2="76690" y2="89167"/>
                        <a14:foregroundMark x1="78089" y1="85417" x2="68765" y2="79167"/>
                        <a14:foregroundMark x1="76690" y1="77917" x2="76690" y2="77917"/>
                        <a14:foregroundMark x1="76690" y1="75833" x2="76690" y2="75833"/>
                        <a14:foregroundMark x1="73660" y1="75833" x2="75058" y2="78750"/>
                        <a14:foregroundMark x1="75758" y1="78750" x2="75758" y2="78750"/>
                        <a14:foregroundMark x1="78089" y1="80000" x2="78089" y2="80000"/>
                        <a14:foregroundMark x1="77389" y1="77500" x2="77389" y2="77500"/>
                        <a14:foregroundMark x1="77389" y1="78750" x2="76690" y2="76250"/>
                        <a14:foregroundMark x1="75991" y1="76667" x2="78788" y2="81250"/>
                        <a14:foregroundMark x1="69464" y1="76667" x2="69464" y2="76667"/>
                        <a14:foregroundMark x1="68065" y1="72500" x2="68065" y2="72500"/>
                        <a14:foregroundMark x1="66667" y1="70000" x2="66667" y2="70000"/>
                        <a14:foregroundMark x1="67366" y1="69583" x2="69231" y2="73333"/>
                        <a14:foregroundMark x1="74359" y1="76250" x2="74359" y2="76250"/>
                        <a14:foregroundMark x1="72494" y1="75000" x2="72494" y2="75000"/>
                        <a14:foregroundMark x1="72960" y1="74583" x2="72960" y2="74583"/>
                        <a14:foregroundMark x1="73660" y1="74583" x2="69930" y2="76667"/>
                        <a14:foregroundMark x1="66667" y1="69583" x2="66667" y2="67500"/>
                        <a14:foregroundMark x1="68065" y1="70833" x2="66667" y2="68333"/>
                        <a14:foregroundMark x1="86247" y1="68750" x2="72028" y2="68333"/>
                        <a14:foregroundMark x1="75758" y1="70833" x2="61538" y2="68750"/>
                        <a14:foregroundMark x1="65035" y1="70833" x2="65035" y2="70833"/>
                        <a14:foregroundMark x1="63636" y1="70833" x2="63636" y2="70833"/>
                        <a14:foregroundMark x1="75991" y1="88333" x2="70163" y2="84167"/>
                        <a14:foregroundMark x1="69016" y1="79167" x2="67832" y2="74583"/>
                        <a14:foregroundMark x1="69231" y1="80000" x2="69016" y2="79167"/>
                        <a14:foregroundMark x1="69464" y1="78750" x2="69464" y2="78750"/>
                        <a14:foregroundMark x1="68765" y1="76250" x2="68765" y2="76250"/>
                        <a14:foregroundMark x1="69697" y1="79167" x2="67832" y2="75000"/>
                        <a14:foregroundMark x1="70629" y1="81250" x2="69697" y2="79167"/>
                        <a14:foregroundMark x1="70070" y1="79167" x2="68765" y2="76250"/>
                        <a14:foregroundMark x1="70629" y1="80417" x2="70070" y2="79167"/>
                        <a14:foregroundMark x1="71562" y1="85000" x2="69930" y2="82917"/>
                        <a14:foregroundMark x1="71329" y1="81250" x2="67366" y2="79167"/>
                        <a14:backgroundMark x1="31469" y1="36667" x2="31469" y2="36667"/>
                        <a14:backgroundMark x1="99301" y1="65833" x2="99301" y2="65833"/>
                        <a14:backgroundMark x1="98601" y1="38333" x2="98601" y2="38333"/>
                        <a14:backgroundMark x1="60018" y1="32360" x2="39394" y2="31250"/>
                        <a14:backgroundMark x1="65088" y1="32633" x2="64811" y2="32618"/>
                        <a14:backgroundMark x1="39394" y1="31250" x2="38435" y2="34271"/>
                        <a14:backgroundMark x1="29546" y1="63284" x2="27972" y2="95833"/>
                        <a14:backgroundMark x1="27972" y1="95833" x2="29371" y2="98333"/>
                        <a14:backgroundMark x1="84600" y1="80045" x2="97902" y2="86667"/>
                        <a14:backgroundMark x1="97902" y1="86667" x2="82284" y2="81250"/>
                        <a14:backgroundMark x1="99068" y1="37083" x2="98368" y2="33333"/>
                        <a14:backgroundMark x1="98601" y1="35417" x2="96970" y2="34583"/>
                        <a14:backgroundMark x1="35664" y1="37500" x2="35664" y2="37500"/>
                        <a14:backgroundMark x1="32168" y1="43333" x2="32168" y2="43333"/>
                        <a14:backgroundMark x1="31469" y1="50000" x2="31469" y2="50000"/>
                        <a14:backgroundMark x1="32335" y1="62917" x2="36597" y2="76250"/>
                        <a14:backgroundMark x1="42424" y1="71250" x2="42424" y2="71250"/>
                        <a14:backgroundMark x1="45221" y1="71250" x2="45221" y2="71250"/>
                        <a14:backgroundMark x1="42191" y1="71250" x2="61305" y2="76667"/>
                        <a14:backgroundMark x1="97902" y1="60833" x2="98368" y2="57917"/>
                        <a14:backgroundMark x1="85315" y1="36667" x2="39627" y2="30833"/>
                        <a14:backgroundMark x1="45921" y1="35833" x2="45921" y2="35833"/>
                        <a14:backgroundMark x1="42424" y1="38333" x2="42424" y2="38333"/>
                        <a14:backgroundMark x1="40536" y1="36186" x2="51748" y2="38333"/>
                        <a14:backgroundMark x1="95845" y1="67083" x2="95804" y2="68333"/>
                        <a14:backgroundMark x1="96270" y1="54167" x2="96064" y2="60417"/>
                        <a14:backgroundMark x1="87646" y1="76250" x2="87646" y2="76250"/>
                        <a14:backgroundMark x1="88105" y1="74022" x2="88741" y2="73688"/>
                        <a14:backgroundMark x1="86351" y1="74945" x2="86815" y2="74701"/>
                        <a14:backgroundMark x1="94872" y1="73333" x2="92075" y2="73750"/>
                        <a14:backgroundMark x1="87726" y1="71365" x2="87623" y2="71374"/>
                        <a14:backgroundMark x1="42890" y1="72500" x2="43124" y2="73750"/>
                        <a14:backgroundMark x1="32945" y1="62917" x2="33566" y2="64583"/>
                        <a14:backgroundMark x1="35728" y1="40143" x2="35897" y2="38333"/>
                        <a14:backgroundMark x1="33566" y1="63333" x2="33605" y2="62917"/>
                        <a14:backgroundMark x1="31235" y1="51667" x2="31235" y2="51667"/>
                        <a14:backgroundMark x1="33100" y1="44583" x2="33100" y2="44583"/>
                        <a14:backgroundMark x1="31235" y1="56250" x2="31235" y2="56250"/>
                        <a14:backgroundMark x1="31235" y1="48750" x2="31235" y2="48750"/>
                        <a14:backgroundMark x1="30070" y1="52500" x2="30070" y2="57083"/>
                        <a14:backgroundMark x1="43590" y1="71250" x2="43590" y2="71250"/>
                        <a14:backgroundMark x1="39394" y1="72083" x2="39394" y2="72083"/>
                        <a14:backgroundMark x1="40093" y1="73333" x2="40093" y2="73333"/>
                        <a14:backgroundMark x1="42191" y1="72500" x2="42191" y2="72500"/>
                        <a14:backgroundMark x1="42191" y1="73333" x2="42191" y2="73333"/>
                        <a14:backgroundMark x1="42191" y1="73333" x2="40093" y2="73750"/>
                        <a14:backgroundMark x1="66018" y1="77486" x2="60839" y2="77917"/>
                        <a14:backgroundMark x1="66839" y1="77418" x2="66035" y2="77485"/>
                        <a14:backgroundMark x1="81268" y1="75790" x2="82845" y2="75626"/>
                        <a14:backgroundMark x1="66126" y1="77367" x2="66803" y2="77297"/>
                        <a14:backgroundMark x1="60839" y1="77917" x2="65966" y2="77383"/>
                        <a14:backgroundMark x1="82876" y1="75539" x2="81178" y2="75644"/>
                        <a14:backgroundMark x1="80070" y1="80000" x2="83217" y2="82083"/>
                        <a14:backgroundMark x1="79767" y1="79799" x2="80070" y2="80000"/>
                        <a14:backgroundMark x1="83217" y1="82083" x2="86014" y2="82500"/>
                        <a14:backgroundMark x1="63370" y1="74161" x2="60606" y2="73750"/>
                        <a14:backgroundMark x1="43823" y1="71250" x2="42191" y2="76667"/>
                        <a14:backgroundMark x1="97669" y1="73750" x2="95252" y2="72022"/>
                        <a14:backgroundMark x1="31086" y1="46800" x2="31235" y2="46667"/>
                        <a14:backgroundMark x1="32168" y1="45833" x2="31332" y2="46580"/>
                        <a14:backgroundMark x1="34048" y1="44763" x2="33872" y2="45581"/>
                        <a14:backgroundMark x1="67832" y1="79167" x2="67832" y2="79167"/>
                      </a14:backgroundRemoval>
                    </a14:imgEffect>
                  </a14:imgLayer>
                </a14:imgProps>
              </a:ext>
            </a:extLst>
          </a:blip>
          <a:stretch>
            <a:fillRect/>
          </a:stretch>
        </p:blipFill>
        <p:spPr>
          <a:xfrm>
            <a:off x="-699501" y="-453028"/>
            <a:ext cx="2724290" cy="1524078"/>
          </a:xfrm>
          <a:prstGeom prst="rect">
            <a:avLst/>
          </a:prstGeom>
        </p:spPr>
      </p:pic>
      <p:sp>
        <p:nvSpPr>
          <p:cNvPr id="14" name="More Info Text">
            <a:extLst>
              <a:ext uri="{FF2B5EF4-FFF2-40B4-BE49-F238E27FC236}">
                <a16:creationId xmlns:a16="http://schemas.microsoft.com/office/drawing/2014/main" id="{DB30437B-558E-8F9E-579B-DCF0E2E896B9}"/>
              </a:ext>
            </a:extLst>
          </p:cNvPr>
          <p:cNvSpPr/>
          <p:nvPr/>
        </p:nvSpPr>
        <p:spPr>
          <a:xfrm>
            <a:off x="7801771" y="3021828"/>
            <a:ext cx="4224888" cy="2542783"/>
          </a:xfrm>
          <a:prstGeom prst="roundRect">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a:t>This presentation is color coded with the corresponding colors shown under Training Topics. This will help you quickly locate the topics for future reference. </a:t>
            </a:r>
          </a:p>
        </p:txBody>
      </p:sp>
    </p:spTree>
    <p:extLst>
      <p:ext uri="{BB962C8B-B14F-4D97-AF65-F5344CB8AC3E}">
        <p14:creationId xmlns:p14="http://schemas.microsoft.com/office/powerpoint/2010/main" val="18045183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DULT PROTECTIVE SERVICES DAAS MISSION ...">
            <a:extLst>
              <a:ext uri="{FF2B5EF4-FFF2-40B4-BE49-F238E27FC236}">
                <a16:creationId xmlns:a16="http://schemas.microsoft.com/office/drawing/2014/main" id="{7974FDC8-C8AC-2981-6689-FE3DA32868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769" y="630763"/>
            <a:ext cx="4002853" cy="21374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peaker Phone">
            <a:extLst>
              <a:ext uri="{FF2B5EF4-FFF2-40B4-BE49-F238E27FC236}">
                <a16:creationId xmlns:a16="http://schemas.microsoft.com/office/drawing/2014/main" id="{696B7A19-F7B8-6662-A6DA-1DBD210B7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4693" y="2917373"/>
            <a:ext cx="1620725" cy="1620725"/>
          </a:xfrm>
          <a:prstGeom prst="rect">
            <a:avLst/>
          </a:prstGeom>
        </p:spPr>
      </p:pic>
      <p:pic>
        <p:nvPicPr>
          <p:cNvPr id="24" name="Picture 23">
            <a:extLst>
              <a:ext uri="{FF2B5EF4-FFF2-40B4-BE49-F238E27FC236}">
                <a16:creationId xmlns:a16="http://schemas.microsoft.com/office/drawing/2014/main" id="{AE5F9318-DFEA-210D-0800-C81E227925F2}"/>
              </a:ext>
            </a:extLst>
          </p:cNvPr>
          <p:cNvPicPr>
            <a:picLocks noChangeAspect="1"/>
          </p:cNvPicPr>
          <p:nvPr/>
        </p:nvPicPr>
        <p:blipFill>
          <a:blip r:embed="rId6"/>
          <a:stretch>
            <a:fillRect/>
          </a:stretch>
        </p:blipFill>
        <p:spPr>
          <a:xfrm>
            <a:off x="1481985" y="3061855"/>
            <a:ext cx="2331720" cy="2320509"/>
          </a:xfrm>
          <a:prstGeom prst="rect">
            <a:avLst/>
          </a:prstGeom>
        </p:spPr>
      </p:pic>
      <p:sp>
        <p:nvSpPr>
          <p:cNvPr id="7" name="TextBox 6">
            <a:extLst>
              <a:ext uri="{FF2B5EF4-FFF2-40B4-BE49-F238E27FC236}">
                <a16:creationId xmlns:a16="http://schemas.microsoft.com/office/drawing/2014/main" id="{DB3AB889-F55F-1FF2-DD44-DE38B61D825A}"/>
              </a:ext>
            </a:extLst>
          </p:cNvPr>
          <p:cNvSpPr txBox="1"/>
          <p:nvPr/>
        </p:nvSpPr>
        <p:spPr>
          <a:xfrm>
            <a:off x="325242" y="5608892"/>
            <a:ext cx="4731909" cy="618345"/>
          </a:xfrm>
          <a:prstGeom prst="rect">
            <a:avLst/>
          </a:prstGeom>
          <a:solidFill>
            <a:schemeClr val="tx2">
              <a:lumMod val="10000"/>
              <a:lumOff val="90000"/>
            </a:schemeClr>
          </a:solidFill>
          <a:ln w="38100">
            <a:solidFill>
              <a:schemeClr val="tx2">
                <a:lumMod val="75000"/>
                <a:lumOff val="25000"/>
              </a:schemeClr>
            </a:solidFill>
          </a:ln>
        </p:spPr>
        <p:txBody>
          <a:bodyPr vert="horz" lIns="91440" tIns="45720" rIns="91440" bIns="45720" rtlCol="0">
            <a:normAutofit lnSpcReduction="10000"/>
          </a:bodyPr>
          <a:lstStyle/>
          <a:p>
            <a:pPr algn="ctr">
              <a:lnSpc>
                <a:spcPct val="90000"/>
              </a:lnSpc>
              <a:spcAft>
                <a:spcPts val="600"/>
              </a:spcAft>
            </a:pPr>
            <a:r>
              <a:rPr lang="en-US" sz="2000" b="1">
                <a:solidFill>
                  <a:schemeClr val="tx2">
                    <a:lumMod val="75000"/>
                    <a:lumOff val="25000"/>
                  </a:schemeClr>
                </a:solidFill>
                <a:hlinkClick r:id="rId7">
                  <a:extLst>
                    <a:ext uri="{A12FA001-AC4F-418D-AE19-62706E023703}">
                      <ahyp:hlinkClr xmlns:ahyp="http://schemas.microsoft.com/office/drawing/2018/hyperlinkcolor" val="tx"/>
                    </a:ext>
                  </a:extLst>
                </a:hlinkClick>
              </a:rPr>
              <a:t>Adult Protective Services - Mississippi Department of Human Services</a:t>
            </a:r>
            <a:endParaRPr lang="en-US" sz="2000" b="1">
              <a:solidFill>
                <a:schemeClr val="tx2">
                  <a:lumMod val="75000"/>
                  <a:lumOff val="25000"/>
                </a:schemeClr>
              </a:solidFill>
            </a:endParaRPr>
          </a:p>
        </p:txBody>
      </p:sp>
      <p:sp>
        <p:nvSpPr>
          <p:cNvPr id="3" name="Slide Number Placeholder 2">
            <a:extLst>
              <a:ext uri="{FF2B5EF4-FFF2-40B4-BE49-F238E27FC236}">
                <a16:creationId xmlns:a16="http://schemas.microsoft.com/office/drawing/2014/main" id="{563A29EA-6F3C-0EF8-E989-0316AAAF59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60</a:t>
            </a:fld>
            <a:endParaRPr lang="en-US">
              <a:solidFill>
                <a:schemeClr val="tx1">
                  <a:tint val="75000"/>
                </a:schemeClr>
              </a:solidFill>
            </a:endParaRPr>
          </a:p>
        </p:txBody>
      </p:sp>
      <p:sp>
        <p:nvSpPr>
          <p:cNvPr id="5" name="TextBox 4">
            <a:extLst>
              <a:ext uri="{FF2B5EF4-FFF2-40B4-BE49-F238E27FC236}">
                <a16:creationId xmlns:a16="http://schemas.microsoft.com/office/drawing/2014/main" id="{8E4EDC96-A44B-3A9B-1191-BA19B4C908F5}"/>
              </a:ext>
            </a:extLst>
          </p:cNvPr>
          <p:cNvSpPr txBox="1"/>
          <p:nvPr/>
        </p:nvSpPr>
        <p:spPr>
          <a:xfrm>
            <a:off x="5956846" y="1074139"/>
            <a:ext cx="5909912" cy="53071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700"/>
          </a:p>
        </p:txBody>
      </p:sp>
      <p:sp>
        <p:nvSpPr>
          <p:cNvPr id="4" name="TextBox 3">
            <a:extLst>
              <a:ext uri="{FF2B5EF4-FFF2-40B4-BE49-F238E27FC236}">
                <a16:creationId xmlns:a16="http://schemas.microsoft.com/office/drawing/2014/main" id="{F90FD707-65EE-992C-AD1C-A7C3C3D2B094}"/>
              </a:ext>
            </a:extLst>
          </p:cNvPr>
          <p:cNvSpPr txBox="1"/>
          <p:nvPr/>
        </p:nvSpPr>
        <p:spPr>
          <a:xfrm>
            <a:off x="5895894" y="1057441"/>
            <a:ext cx="5909912" cy="5146602"/>
          </a:xfrm>
          <a:prstGeom prst="rect">
            <a:avLst/>
          </a:prstGeom>
          <a:noFill/>
        </p:spPr>
        <p:txBody>
          <a:bodyPr wrap="square">
            <a:spAutoFit/>
          </a:bodyPr>
          <a:lstStyle/>
          <a:p>
            <a:pPr>
              <a:lnSpc>
                <a:spcPct val="90000"/>
              </a:lnSpc>
              <a:spcAft>
                <a:spcPts val="600"/>
              </a:spcAft>
            </a:pPr>
            <a:endParaRPr lang="en-US" sz="500">
              <a:solidFill>
                <a:schemeClr val="tx2">
                  <a:lumMod val="75000"/>
                  <a:lumOff val="25000"/>
                </a:schemeClr>
              </a:solidFill>
            </a:endParaRPr>
          </a:p>
          <a:p>
            <a:pPr>
              <a:lnSpc>
                <a:spcPct val="90000"/>
              </a:lnSpc>
              <a:spcAft>
                <a:spcPts val="600"/>
              </a:spcAft>
            </a:pPr>
            <a:r>
              <a:rPr lang="en-US" sz="2400" b="1">
                <a:solidFill>
                  <a:schemeClr val="tx2">
                    <a:lumMod val="75000"/>
                    <a:lumOff val="25000"/>
                  </a:schemeClr>
                </a:solidFill>
              </a:rPr>
              <a:t>Providers must report: </a:t>
            </a:r>
          </a:p>
          <a:p>
            <a:pPr>
              <a:lnSpc>
                <a:spcPct val="90000"/>
              </a:lnSpc>
              <a:spcAft>
                <a:spcPts val="600"/>
              </a:spcAft>
            </a:pPr>
            <a:endParaRPr lang="en-US" sz="2000" b="1">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Critical incidences including all instances of abuse, neglect, and exploitation (including the unauthorized use of restraints, restrictive interventions, and/or seclusion) within twenty (24) hours of the occurrence or knowledge of the occurrence to the Division of Medicaid and other applicable agencies as required by law.</a:t>
            </a:r>
          </a:p>
          <a:p>
            <a:pPr marL="171450">
              <a:lnSpc>
                <a:spcPct val="90000"/>
              </a:lnSpc>
              <a:spcAft>
                <a:spcPts val="600"/>
              </a:spcAft>
            </a:pPr>
            <a:endParaRPr lang="en-US" sz="2400">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To DOM any complaints which are not resolved within seven (7) days. </a:t>
            </a:r>
          </a:p>
        </p:txBody>
      </p:sp>
      <p:pic>
        <p:nvPicPr>
          <p:cNvPr id="2" name="More Info Pic">
            <a:extLst>
              <a:ext uri="{FF2B5EF4-FFF2-40B4-BE49-F238E27FC236}">
                <a16:creationId xmlns:a16="http://schemas.microsoft.com/office/drawing/2014/main" id="{2B00B5D0-B90C-77D6-5D0D-9E1B8E027269}"/>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8" name="More Info Text">
            <a:extLst>
              <a:ext uri="{FF2B5EF4-FFF2-40B4-BE49-F238E27FC236}">
                <a16:creationId xmlns:a16="http://schemas.microsoft.com/office/drawing/2014/main" id="{90D2AA91-3B29-CB44-D614-3B7BB83D30DA}"/>
              </a:ext>
            </a:extLst>
          </p:cNvPr>
          <p:cNvSpPr/>
          <p:nvPr/>
        </p:nvSpPr>
        <p:spPr>
          <a:xfrm>
            <a:off x="7072380" y="1903259"/>
            <a:ext cx="3323967" cy="402617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p:txBody>
      </p:sp>
    </p:spTree>
    <p:extLst>
      <p:ext uri="{BB962C8B-B14F-4D97-AF65-F5344CB8AC3E}">
        <p14:creationId xmlns:p14="http://schemas.microsoft.com/office/powerpoint/2010/main" val="40165598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F0D803-6BF4-3C74-9E12-53CFEEC4920E}"/>
              </a:ext>
            </a:extLst>
          </p:cNvPr>
          <p:cNvSpPr>
            <a:spLocks noGrp="1"/>
          </p:cNvSpPr>
          <p:nvPr>
            <p:ph type="sldNum" sz="quarter" idx="12"/>
          </p:nvPr>
        </p:nvSpPr>
        <p:spPr/>
        <p:txBody>
          <a:bodyPr/>
          <a:lstStyle/>
          <a:p>
            <a:fld id="{E68F1C0E-076B-4C9D-A1F8-826B44A1103B}" type="slidenum">
              <a:rPr lang="en-US" smtClean="0"/>
              <a:t>61</a:t>
            </a:fld>
            <a:endParaRPr lang="en-US"/>
          </a:p>
        </p:txBody>
      </p:sp>
      <p:sp>
        <p:nvSpPr>
          <p:cNvPr id="4" name="TextBox 3">
            <a:extLst>
              <a:ext uri="{FF2B5EF4-FFF2-40B4-BE49-F238E27FC236}">
                <a16:creationId xmlns:a16="http://schemas.microsoft.com/office/drawing/2014/main" id="{8BA17B6D-95E9-638B-4B1D-EE2082B67EA5}"/>
              </a:ext>
            </a:extLst>
          </p:cNvPr>
          <p:cNvSpPr txBox="1"/>
          <p:nvPr/>
        </p:nvSpPr>
        <p:spPr>
          <a:xfrm>
            <a:off x="1789890" y="331203"/>
            <a:ext cx="8491894" cy="923330"/>
          </a:xfrm>
          <a:prstGeom prst="rect">
            <a:avLst/>
          </a:prstGeom>
          <a:noFill/>
          <a:scene3d>
            <a:camera prst="orthographicFront"/>
            <a:lightRig rig="threePt" dir="t"/>
          </a:scene3d>
          <a:sp3d>
            <a:bevelT/>
          </a:sp3d>
        </p:spPr>
        <p:txBody>
          <a:bodyPr wrap="square" lIns="91440" tIns="45720" rIns="91440" bIns="45720" rtlCol="0" anchor="t">
            <a:spAutoFit/>
            <a:sp3d extrusionH="57150">
              <a:bevelT w="38100" h="38100"/>
            </a:sp3d>
          </a:bodyPr>
          <a:lstStyle/>
          <a:p>
            <a:pPr algn="ctr"/>
            <a:r>
              <a:rPr lang="en-US" sz="3600" b="1">
                <a:solidFill>
                  <a:srgbClr val="88A8F8"/>
                </a:solidFill>
                <a:latin typeface="+mj-lt"/>
                <a:cs typeface="Times New Roman"/>
              </a:rPr>
              <a:t>Reporting Critical Incidents &amp; Complaints</a:t>
            </a:r>
          </a:p>
          <a:p>
            <a:endParaRPr lang="en-US"/>
          </a:p>
        </p:txBody>
      </p:sp>
      <p:grpSp>
        <p:nvGrpSpPr>
          <p:cNvPr id="6" name="Group 5">
            <a:extLst>
              <a:ext uri="{FF2B5EF4-FFF2-40B4-BE49-F238E27FC236}">
                <a16:creationId xmlns:a16="http://schemas.microsoft.com/office/drawing/2014/main" id="{3A570DC4-E5B6-53E6-A49F-124DE868357D}"/>
              </a:ext>
            </a:extLst>
          </p:cNvPr>
          <p:cNvGrpSpPr/>
          <p:nvPr/>
        </p:nvGrpSpPr>
        <p:grpSpPr>
          <a:xfrm>
            <a:off x="904253" y="1693704"/>
            <a:ext cx="9765993" cy="4223474"/>
            <a:chOff x="885203" y="2132876"/>
            <a:chExt cx="9765993" cy="4223474"/>
          </a:xfrm>
        </p:grpSpPr>
        <p:grpSp>
          <p:nvGrpSpPr>
            <p:cNvPr id="34" name="Group 33">
              <a:extLst>
                <a:ext uri="{FF2B5EF4-FFF2-40B4-BE49-F238E27FC236}">
                  <a16:creationId xmlns:a16="http://schemas.microsoft.com/office/drawing/2014/main" id="{23FA76DD-317E-FBC9-E62E-D2345597E944}"/>
                </a:ext>
              </a:extLst>
            </p:cNvPr>
            <p:cNvGrpSpPr/>
            <p:nvPr/>
          </p:nvGrpSpPr>
          <p:grpSpPr>
            <a:xfrm>
              <a:off x="885203" y="2234365"/>
              <a:ext cx="2605728" cy="4072193"/>
              <a:chOff x="885203" y="2234365"/>
              <a:chExt cx="2605728" cy="4072193"/>
            </a:xfrm>
          </p:grpSpPr>
          <p:grpSp>
            <p:nvGrpSpPr>
              <p:cNvPr id="2" name="Google Shape;759;p47">
                <a:extLst>
                  <a:ext uri="{FF2B5EF4-FFF2-40B4-BE49-F238E27FC236}">
                    <a16:creationId xmlns:a16="http://schemas.microsoft.com/office/drawing/2014/main" id="{AC3DA7EE-7318-4867-2D03-DBF2272C67D9}"/>
                  </a:ext>
                </a:extLst>
              </p:cNvPr>
              <p:cNvGrpSpPr/>
              <p:nvPr/>
            </p:nvGrpSpPr>
            <p:grpSpPr>
              <a:xfrm>
                <a:off x="1154608" y="2234365"/>
                <a:ext cx="2066922" cy="1754326"/>
                <a:chOff x="-366471" y="-11891"/>
                <a:chExt cx="15572971" cy="14863810"/>
              </a:xfrm>
            </p:grpSpPr>
            <p:sp>
              <p:nvSpPr>
                <p:cNvPr id="5" name="Google Shape;760;p47">
                  <a:extLst>
                    <a:ext uri="{FF2B5EF4-FFF2-40B4-BE49-F238E27FC236}">
                      <a16:creationId xmlns:a16="http://schemas.microsoft.com/office/drawing/2014/main" id="{055EFBCA-57A8-B39D-DCEA-6C7FD176D92C}"/>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61;p47">
                  <a:extLst>
                    <a:ext uri="{FF2B5EF4-FFF2-40B4-BE49-F238E27FC236}">
                      <a16:creationId xmlns:a16="http://schemas.microsoft.com/office/drawing/2014/main" id="{9EC83D01-FBCB-62D6-24C5-54E41230F671}"/>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2;p47">
                  <a:extLst>
                    <a:ext uri="{FF2B5EF4-FFF2-40B4-BE49-F238E27FC236}">
                      <a16:creationId xmlns:a16="http://schemas.microsoft.com/office/drawing/2014/main" id="{68EFEC3A-ABF8-48FF-6AAA-85694F4B06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3">
                    <a:alphaModFix/>
                  </a:blip>
                  <a:stretch>
                    <a:fillRect l="222" r="2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8" name="Group 27">
                <a:extLst>
                  <a:ext uri="{FF2B5EF4-FFF2-40B4-BE49-F238E27FC236}">
                    <a16:creationId xmlns:a16="http://schemas.microsoft.com/office/drawing/2014/main" id="{F53CB2D7-C673-0391-2E12-F8DEC8CFFF98}"/>
                  </a:ext>
                </a:extLst>
              </p:cNvPr>
              <p:cNvGrpSpPr/>
              <p:nvPr/>
            </p:nvGrpSpPr>
            <p:grpSpPr>
              <a:xfrm>
                <a:off x="885203" y="4071232"/>
                <a:ext cx="2605728" cy="2235326"/>
                <a:chOff x="885203" y="4071232"/>
                <a:chExt cx="2605728" cy="2235326"/>
              </a:xfrm>
            </p:grpSpPr>
            <p:sp>
              <p:nvSpPr>
                <p:cNvPr id="29" name="Freeform: Shape 28">
                  <a:extLst>
                    <a:ext uri="{FF2B5EF4-FFF2-40B4-BE49-F238E27FC236}">
                      <a16:creationId xmlns:a16="http://schemas.microsoft.com/office/drawing/2014/main" id="{2DC6AF0E-589B-7375-2A64-8E751879CD2A}"/>
                    </a:ext>
                  </a:extLst>
                </p:cNvPr>
                <p:cNvSpPr/>
                <p:nvPr/>
              </p:nvSpPr>
              <p:spPr>
                <a:xfrm>
                  <a:off x="885203" y="4071232"/>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40" tIns="97040" rIns="97040" bIns="97040" numCol="1" spcCol="1270" anchor="ctr" anchorCtr="0">
                  <a:noAutofit/>
                </a:bodyPr>
                <a:lstStyle/>
                <a:p>
                  <a:pPr marL="0" lvl="0" indent="0" algn="l" defTabSz="800100">
                    <a:lnSpc>
                      <a:spcPct val="90000"/>
                    </a:lnSpc>
                    <a:spcBef>
                      <a:spcPct val="0"/>
                    </a:spcBef>
                    <a:spcAft>
                      <a:spcPct val="35000"/>
                    </a:spcAft>
                    <a:buNone/>
                  </a:pPr>
                  <a:r>
                    <a:rPr lang="en-US" sz="1800" b="1" kern="1200"/>
                    <a:t>Division of Medicaid</a:t>
                  </a:r>
                  <a:endParaRPr lang="en-US" sz="1800" kern="1200"/>
                </a:p>
              </p:txBody>
            </p:sp>
            <p:sp>
              <p:nvSpPr>
                <p:cNvPr id="30" name="Freeform: Shape 29">
                  <a:extLst>
                    <a:ext uri="{FF2B5EF4-FFF2-40B4-BE49-F238E27FC236}">
                      <a16:creationId xmlns:a16="http://schemas.microsoft.com/office/drawing/2014/main" id="{EA51A774-F1E9-8D9A-24B5-1AE93842B43F}"/>
                    </a:ext>
                  </a:extLst>
                </p:cNvPr>
                <p:cNvSpPr/>
                <p:nvPr/>
              </p:nvSpPr>
              <p:spPr>
                <a:xfrm>
                  <a:off x="885203" y="4802800"/>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2" tIns="101612" rIns="101612" bIns="101612"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(601) 359-6141</a:t>
                  </a:r>
                </a:p>
              </p:txBody>
            </p:sp>
            <p:sp>
              <p:nvSpPr>
                <p:cNvPr id="31" name="Freeform: Shape 30">
                  <a:extLst>
                    <a:ext uri="{FF2B5EF4-FFF2-40B4-BE49-F238E27FC236}">
                      <a16:creationId xmlns:a16="http://schemas.microsoft.com/office/drawing/2014/main" id="{4D4C8B68-1240-1E39-3FC4-8686C45EBFD3}"/>
                    </a:ext>
                  </a:extLst>
                </p:cNvPr>
                <p:cNvSpPr/>
                <p:nvPr/>
              </p:nvSpPr>
              <p:spPr>
                <a:xfrm>
                  <a:off x="885203" y="5541329"/>
                  <a:ext cx="2605728" cy="765229"/>
                </a:xfrm>
                <a:custGeom>
                  <a:avLst/>
                  <a:gdLst>
                    <a:gd name="connsiteX0" fmla="*/ 0 w 2605728"/>
                    <a:gd name="connsiteY0" fmla="*/ 127541 h 765229"/>
                    <a:gd name="connsiteX1" fmla="*/ 127541 w 2605728"/>
                    <a:gd name="connsiteY1" fmla="*/ 0 h 765229"/>
                    <a:gd name="connsiteX2" fmla="*/ 2478187 w 2605728"/>
                    <a:gd name="connsiteY2" fmla="*/ 0 h 765229"/>
                    <a:gd name="connsiteX3" fmla="*/ 2605728 w 2605728"/>
                    <a:gd name="connsiteY3" fmla="*/ 127541 h 765229"/>
                    <a:gd name="connsiteX4" fmla="*/ 2605728 w 2605728"/>
                    <a:gd name="connsiteY4" fmla="*/ 637688 h 765229"/>
                    <a:gd name="connsiteX5" fmla="*/ 2478187 w 2605728"/>
                    <a:gd name="connsiteY5" fmla="*/ 765229 h 765229"/>
                    <a:gd name="connsiteX6" fmla="*/ 127541 w 2605728"/>
                    <a:gd name="connsiteY6" fmla="*/ 765229 h 765229"/>
                    <a:gd name="connsiteX7" fmla="*/ 0 w 2605728"/>
                    <a:gd name="connsiteY7" fmla="*/ 637688 h 765229"/>
                    <a:gd name="connsiteX8" fmla="*/ 0 w 2605728"/>
                    <a:gd name="connsiteY8" fmla="*/ 127541 h 7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765229">
                      <a:moveTo>
                        <a:pt x="0" y="127541"/>
                      </a:moveTo>
                      <a:cubicBezTo>
                        <a:pt x="0" y="57102"/>
                        <a:pt x="57102" y="0"/>
                        <a:pt x="127541" y="0"/>
                      </a:cubicBezTo>
                      <a:lnTo>
                        <a:pt x="2478187" y="0"/>
                      </a:lnTo>
                      <a:cubicBezTo>
                        <a:pt x="2548626" y="0"/>
                        <a:pt x="2605728" y="57102"/>
                        <a:pt x="2605728" y="127541"/>
                      </a:cubicBezTo>
                      <a:lnTo>
                        <a:pt x="2605728" y="637688"/>
                      </a:lnTo>
                      <a:cubicBezTo>
                        <a:pt x="2605728" y="708127"/>
                        <a:pt x="2548626" y="765229"/>
                        <a:pt x="2478187" y="765229"/>
                      </a:cubicBezTo>
                      <a:lnTo>
                        <a:pt x="127541" y="765229"/>
                      </a:lnTo>
                      <a:cubicBezTo>
                        <a:pt x="57102" y="765229"/>
                        <a:pt x="0" y="708127"/>
                        <a:pt x="0" y="637688"/>
                      </a:cubicBezTo>
                      <a:lnTo>
                        <a:pt x="0" y="12754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5935" tIns="105935" rIns="105935" bIns="105935" numCol="1" spcCol="1270" anchor="ctr" anchorCtr="0">
                  <a:noAutofit/>
                </a:bodyPr>
                <a:lstStyle/>
                <a:p>
                  <a:pPr marL="0" lvl="0" indent="0" algn="l" defTabSz="800100">
                    <a:lnSpc>
                      <a:spcPct val="90000"/>
                    </a:lnSpc>
                    <a:spcBef>
                      <a:spcPct val="0"/>
                    </a:spcBef>
                    <a:spcAft>
                      <a:spcPct val="35000"/>
                    </a:spcAft>
                    <a:buNone/>
                  </a:pPr>
                  <a:r>
                    <a:rPr lang="en-US" sz="1700" b="1" kern="1200"/>
                    <a:t>Email</a:t>
                  </a:r>
                  <a:r>
                    <a:rPr lang="en-US" sz="1700" kern="1200"/>
                    <a:t>:  </a:t>
                  </a:r>
                  <a:r>
                    <a:rPr lang="en-US" sz="1700" b="1" u="sng" kern="1200"/>
                    <a:t>HCBSProviders@medicaid.ms.gov</a:t>
                  </a:r>
                  <a:endParaRPr lang="en-US" sz="1700" kern="1200"/>
                </a:p>
              </p:txBody>
            </p:sp>
          </p:grpSp>
        </p:grpSp>
        <p:grpSp>
          <p:nvGrpSpPr>
            <p:cNvPr id="33" name="Group 32">
              <a:extLst>
                <a:ext uri="{FF2B5EF4-FFF2-40B4-BE49-F238E27FC236}">
                  <a16:creationId xmlns:a16="http://schemas.microsoft.com/office/drawing/2014/main" id="{769ED922-534A-BAC4-01B0-D5853D3F1834}"/>
                </a:ext>
              </a:extLst>
            </p:cNvPr>
            <p:cNvGrpSpPr/>
            <p:nvPr/>
          </p:nvGrpSpPr>
          <p:grpSpPr>
            <a:xfrm>
              <a:off x="4293094" y="2207280"/>
              <a:ext cx="2724150" cy="4149070"/>
              <a:chOff x="4293094" y="2207280"/>
              <a:chExt cx="2724150" cy="4149070"/>
            </a:xfrm>
          </p:grpSpPr>
          <p:grpSp>
            <p:nvGrpSpPr>
              <p:cNvPr id="9" name="Google Shape;763;p47">
                <a:extLst>
                  <a:ext uri="{FF2B5EF4-FFF2-40B4-BE49-F238E27FC236}">
                    <a16:creationId xmlns:a16="http://schemas.microsoft.com/office/drawing/2014/main" id="{B2AB4D59-3A77-A44F-A22A-D3F440065C19}"/>
                  </a:ext>
                </a:extLst>
              </p:cNvPr>
              <p:cNvGrpSpPr/>
              <p:nvPr/>
            </p:nvGrpSpPr>
            <p:grpSpPr>
              <a:xfrm>
                <a:off x="4681462" y="2207280"/>
                <a:ext cx="1947416" cy="1754326"/>
                <a:chOff x="-366471" y="-11891"/>
                <a:chExt cx="15572971" cy="14863810"/>
              </a:xfrm>
            </p:grpSpPr>
            <p:sp>
              <p:nvSpPr>
                <p:cNvPr id="10" name="Google Shape;764;p47">
                  <a:extLst>
                    <a:ext uri="{FF2B5EF4-FFF2-40B4-BE49-F238E27FC236}">
                      <a16:creationId xmlns:a16="http://schemas.microsoft.com/office/drawing/2014/main" id="{7F60E7D9-23B6-8D21-C60F-0ABCA0F9BD3B}"/>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65;p47">
                  <a:extLst>
                    <a:ext uri="{FF2B5EF4-FFF2-40B4-BE49-F238E27FC236}">
                      <a16:creationId xmlns:a16="http://schemas.microsoft.com/office/drawing/2014/main" id="{5FA28336-D05D-60C8-BBF5-08F0D49B280A}"/>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66;p47">
                  <a:extLst>
                    <a:ext uri="{FF2B5EF4-FFF2-40B4-BE49-F238E27FC236}">
                      <a16:creationId xmlns:a16="http://schemas.microsoft.com/office/drawing/2014/main" id="{71330AA3-1455-1A39-FCE4-1D879BD1C2A1}"/>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4">
                    <a:alphaModFix/>
                  </a:blip>
                  <a:stretch>
                    <a:fillRect l="-584" r="-1482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22" name="Diagram 21">
                <a:extLst>
                  <a:ext uri="{FF2B5EF4-FFF2-40B4-BE49-F238E27FC236}">
                    <a16:creationId xmlns:a16="http://schemas.microsoft.com/office/drawing/2014/main" id="{05AE99BB-26FE-1A52-E762-278ADB541886}"/>
                  </a:ext>
                </a:extLst>
              </p:cNvPr>
              <p:cNvGraphicFramePr/>
              <p:nvPr>
                <p:extLst>
                  <p:ext uri="{D42A27DB-BD31-4B8C-83A1-F6EECF244321}">
                    <p14:modId xmlns:p14="http://schemas.microsoft.com/office/powerpoint/2010/main" val="3139379563"/>
                  </p:ext>
                </p:extLst>
              </p:nvPr>
            </p:nvGraphicFramePr>
            <p:xfrm>
              <a:off x="4293094" y="4048026"/>
              <a:ext cx="2724150"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32" name="Group 31">
              <a:extLst>
                <a:ext uri="{FF2B5EF4-FFF2-40B4-BE49-F238E27FC236}">
                  <a16:creationId xmlns:a16="http://schemas.microsoft.com/office/drawing/2014/main" id="{5AAF358E-CF15-6069-A8FC-921244F4B935}"/>
                </a:ext>
              </a:extLst>
            </p:cNvPr>
            <p:cNvGrpSpPr/>
            <p:nvPr/>
          </p:nvGrpSpPr>
          <p:grpSpPr>
            <a:xfrm>
              <a:off x="7926288" y="2132876"/>
              <a:ext cx="2724908" cy="4142218"/>
              <a:chOff x="7926288" y="2132876"/>
              <a:chExt cx="2724908" cy="4142218"/>
            </a:xfrm>
          </p:grpSpPr>
          <p:grpSp>
            <p:nvGrpSpPr>
              <p:cNvPr id="13" name="Google Shape;755;p47">
                <a:extLst>
                  <a:ext uri="{FF2B5EF4-FFF2-40B4-BE49-F238E27FC236}">
                    <a16:creationId xmlns:a16="http://schemas.microsoft.com/office/drawing/2014/main" id="{C408E200-DA44-B87D-33B7-BEC71F57680E}"/>
                  </a:ext>
                </a:extLst>
              </p:cNvPr>
              <p:cNvGrpSpPr/>
              <p:nvPr/>
            </p:nvGrpSpPr>
            <p:grpSpPr>
              <a:xfrm>
                <a:off x="8406261" y="2132876"/>
                <a:ext cx="1873664" cy="1754326"/>
                <a:chOff x="-366471" y="-11891"/>
                <a:chExt cx="15572971" cy="14863810"/>
              </a:xfrm>
            </p:grpSpPr>
            <p:sp>
              <p:nvSpPr>
                <p:cNvPr id="14" name="Google Shape;756;p47">
                  <a:extLst>
                    <a:ext uri="{FF2B5EF4-FFF2-40B4-BE49-F238E27FC236}">
                      <a16:creationId xmlns:a16="http://schemas.microsoft.com/office/drawing/2014/main" id="{8461B709-6E6D-6CB0-A38B-13CCC7601864}"/>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757;p47">
                  <a:extLst>
                    <a:ext uri="{FF2B5EF4-FFF2-40B4-BE49-F238E27FC236}">
                      <a16:creationId xmlns:a16="http://schemas.microsoft.com/office/drawing/2014/main" id="{29892AA0-2269-7190-CBBB-90DBC472C086}"/>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758;p47">
                  <a:extLst>
                    <a:ext uri="{FF2B5EF4-FFF2-40B4-BE49-F238E27FC236}">
                      <a16:creationId xmlns:a16="http://schemas.microsoft.com/office/drawing/2014/main" id="{62CB5943-364B-93B3-38CE-AA16A14C0F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10">
                    <a:alphaModFix/>
                  </a:blip>
                  <a:stretch>
                    <a:fillRect l="-499" r="-4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 name="Group 23">
                <a:extLst>
                  <a:ext uri="{FF2B5EF4-FFF2-40B4-BE49-F238E27FC236}">
                    <a16:creationId xmlns:a16="http://schemas.microsoft.com/office/drawing/2014/main" id="{DDE5D8B3-ECFB-198E-BA2E-7F816B897757}"/>
                  </a:ext>
                </a:extLst>
              </p:cNvPr>
              <p:cNvGrpSpPr/>
              <p:nvPr/>
            </p:nvGrpSpPr>
            <p:grpSpPr>
              <a:xfrm>
                <a:off x="7926288" y="4043954"/>
                <a:ext cx="2724908" cy="2231140"/>
                <a:chOff x="7926288" y="4043954"/>
                <a:chExt cx="2724908" cy="2231140"/>
              </a:xfrm>
            </p:grpSpPr>
            <p:sp>
              <p:nvSpPr>
                <p:cNvPr id="25" name="Freeform: Shape 24">
                  <a:extLst>
                    <a:ext uri="{FF2B5EF4-FFF2-40B4-BE49-F238E27FC236}">
                      <a16:creationId xmlns:a16="http://schemas.microsoft.com/office/drawing/2014/main" id="{A88E82A5-8C2B-B9C9-56E8-9723610B10DD}"/>
                    </a:ext>
                  </a:extLst>
                </p:cNvPr>
                <p:cNvSpPr/>
                <p:nvPr/>
              </p:nvSpPr>
              <p:spPr>
                <a:xfrm>
                  <a:off x="7926288" y="4043954"/>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39" tIns="97039" rIns="97039" bIns="97039" numCol="1" spcCol="1270" anchor="ctr" anchorCtr="0">
                  <a:noAutofit/>
                </a:bodyPr>
                <a:lstStyle/>
                <a:p>
                  <a:pPr marL="0" lvl="0" indent="0" algn="l" defTabSz="800100">
                    <a:lnSpc>
                      <a:spcPct val="90000"/>
                    </a:lnSpc>
                    <a:spcBef>
                      <a:spcPct val="0"/>
                    </a:spcBef>
                    <a:spcAft>
                      <a:spcPct val="35000"/>
                    </a:spcAft>
                    <a:buNone/>
                  </a:pPr>
                  <a:r>
                    <a:rPr lang="en-US" sz="1800" b="1" kern="1200"/>
                    <a:t>Adult Protective Services</a:t>
                  </a:r>
                  <a:endParaRPr lang="en-US" sz="1800" kern="1200"/>
                </a:p>
              </p:txBody>
            </p:sp>
            <p:sp>
              <p:nvSpPr>
                <p:cNvPr id="26" name="Freeform: Shape 25">
                  <a:extLst>
                    <a:ext uri="{FF2B5EF4-FFF2-40B4-BE49-F238E27FC236}">
                      <a16:creationId xmlns:a16="http://schemas.microsoft.com/office/drawing/2014/main" id="{AB09E0CB-C92C-3FB9-053A-4BF7B1A92051}"/>
                    </a:ext>
                  </a:extLst>
                </p:cNvPr>
                <p:cNvSpPr/>
                <p:nvPr/>
              </p:nvSpPr>
              <p:spPr>
                <a:xfrm>
                  <a:off x="7926288" y="4768348"/>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1" tIns="101611" rIns="101611" bIns="101611"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844-437-6282</a:t>
                  </a:r>
                </a:p>
              </p:txBody>
            </p:sp>
            <p:sp>
              <p:nvSpPr>
                <p:cNvPr id="27" name="Freeform: Shape 26">
                  <a:extLst>
                    <a:ext uri="{FF2B5EF4-FFF2-40B4-BE49-F238E27FC236}">
                      <a16:creationId xmlns:a16="http://schemas.microsoft.com/office/drawing/2014/main" id="{B77C2A6E-7C3F-572F-DF10-F7D895BC4D34}"/>
                    </a:ext>
                  </a:extLst>
                </p:cNvPr>
                <p:cNvSpPr/>
                <p:nvPr/>
              </p:nvSpPr>
              <p:spPr>
                <a:xfrm>
                  <a:off x="7926288" y="5506998"/>
                  <a:ext cx="2724908" cy="768096"/>
                </a:xfrm>
                <a:custGeom>
                  <a:avLst/>
                  <a:gdLst>
                    <a:gd name="connsiteX0" fmla="*/ 0 w 2724908"/>
                    <a:gd name="connsiteY0" fmla="*/ 128019 h 768096"/>
                    <a:gd name="connsiteX1" fmla="*/ 128019 w 2724908"/>
                    <a:gd name="connsiteY1" fmla="*/ 0 h 768096"/>
                    <a:gd name="connsiteX2" fmla="*/ 2596889 w 2724908"/>
                    <a:gd name="connsiteY2" fmla="*/ 0 h 768096"/>
                    <a:gd name="connsiteX3" fmla="*/ 2724908 w 2724908"/>
                    <a:gd name="connsiteY3" fmla="*/ 128019 h 768096"/>
                    <a:gd name="connsiteX4" fmla="*/ 2724908 w 2724908"/>
                    <a:gd name="connsiteY4" fmla="*/ 640077 h 768096"/>
                    <a:gd name="connsiteX5" fmla="*/ 2596889 w 2724908"/>
                    <a:gd name="connsiteY5" fmla="*/ 768096 h 768096"/>
                    <a:gd name="connsiteX6" fmla="*/ 128019 w 2724908"/>
                    <a:gd name="connsiteY6" fmla="*/ 768096 h 768096"/>
                    <a:gd name="connsiteX7" fmla="*/ 0 w 2724908"/>
                    <a:gd name="connsiteY7" fmla="*/ 640077 h 768096"/>
                    <a:gd name="connsiteX8" fmla="*/ 0 w 2724908"/>
                    <a:gd name="connsiteY8" fmla="*/ 128019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768096">
                      <a:moveTo>
                        <a:pt x="0" y="128019"/>
                      </a:moveTo>
                      <a:cubicBezTo>
                        <a:pt x="0" y="57316"/>
                        <a:pt x="57316" y="0"/>
                        <a:pt x="128019" y="0"/>
                      </a:cubicBezTo>
                      <a:lnTo>
                        <a:pt x="2596889" y="0"/>
                      </a:lnTo>
                      <a:cubicBezTo>
                        <a:pt x="2667592" y="0"/>
                        <a:pt x="2724908" y="57316"/>
                        <a:pt x="2724908" y="128019"/>
                      </a:cubicBezTo>
                      <a:lnTo>
                        <a:pt x="2724908" y="640077"/>
                      </a:lnTo>
                      <a:cubicBezTo>
                        <a:pt x="2724908" y="710780"/>
                        <a:pt x="2667592" y="768096"/>
                        <a:pt x="2596889" y="768096"/>
                      </a:cubicBezTo>
                      <a:lnTo>
                        <a:pt x="128019" y="768096"/>
                      </a:lnTo>
                      <a:cubicBezTo>
                        <a:pt x="57316" y="768096"/>
                        <a:pt x="0" y="710780"/>
                        <a:pt x="0" y="640077"/>
                      </a:cubicBezTo>
                      <a:lnTo>
                        <a:pt x="0" y="128019"/>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6075" tIns="106075" rIns="106075" bIns="106075" numCol="1" spcCol="1270" anchor="ctr" anchorCtr="0">
                  <a:noAutofit/>
                </a:bodyPr>
                <a:lstStyle/>
                <a:p>
                  <a:pPr marL="0" lvl="0" indent="0" algn="l" defTabSz="800100">
                    <a:lnSpc>
                      <a:spcPct val="90000"/>
                    </a:lnSpc>
                    <a:spcBef>
                      <a:spcPct val="0"/>
                    </a:spcBef>
                    <a:spcAft>
                      <a:spcPct val="35000"/>
                    </a:spcAft>
                    <a:buNone/>
                  </a:pPr>
                  <a:r>
                    <a:rPr lang="en-US" sz="1400" b="1" kern="1200"/>
                    <a:t>Report Online: </a:t>
                  </a:r>
                  <a:r>
                    <a:rPr lang="en-US" sz="1400" b="1" u="sng" kern="1200"/>
                    <a:t>https://www.mdhs.ms.gov/aging/adult-protective-services/</a:t>
                  </a:r>
                  <a:endParaRPr lang="en-US" sz="1400" b="1" kern="1200"/>
                </a:p>
              </p:txBody>
            </p:sp>
          </p:grpSp>
        </p:grpSp>
      </p:grpSp>
    </p:spTree>
    <p:extLst>
      <p:ext uri="{BB962C8B-B14F-4D97-AF65-F5344CB8AC3E}">
        <p14:creationId xmlns:p14="http://schemas.microsoft.com/office/powerpoint/2010/main" val="9957285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489F9-8F94-D589-7DF0-E8E9885138EE}"/>
              </a:ext>
            </a:extLst>
          </p:cNvPr>
          <p:cNvSpPr>
            <a:spLocks noGrp="1"/>
          </p:cNvSpPr>
          <p:nvPr>
            <p:ph type="sldNum" sz="quarter" idx="12"/>
          </p:nvPr>
        </p:nvSpPr>
        <p:spPr/>
        <p:txBody>
          <a:bodyPr/>
          <a:lstStyle/>
          <a:p>
            <a:fld id="{48FD3572-B86B-4083-B953-5D27BE9E57C8}" type="slidenum">
              <a:rPr lang="en-US" smtClean="0"/>
              <a:t>62</a:t>
            </a:fld>
            <a:endParaRPr lang="en-US"/>
          </a:p>
        </p:txBody>
      </p:sp>
      <p:sp>
        <p:nvSpPr>
          <p:cNvPr id="3" name="TextBox 2">
            <a:extLst>
              <a:ext uri="{FF2B5EF4-FFF2-40B4-BE49-F238E27FC236}">
                <a16:creationId xmlns:a16="http://schemas.microsoft.com/office/drawing/2014/main" id="{4CC86372-6B7D-E9B7-8B37-A1D1EEB4221C}"/>
              </a:ext>
            </a:extLst>
          </p:cNvPr>
          <p:cNvSpPr txBox="1"/>
          <p:nvPr/>
        </p:nvSpPr>
        <p:spPr>
          <a:xfrm>
            <a:off x="475423" y="33948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7" name="Picture 6">
            <a:extLst>
              <a:ext uri="{FF2B5EF4-FFF2-40B4-BE49-F238E27FC236}">
                <a16:creationId xmlns:a16="http://schemas.microsoft.com/office/drawing/2014/main" id="{B85F7DEC-87B5-A3CB-80BE-40AD1F43CBA7}"/>
              </a:ext>
            </a:extLst>
          </p:cNvPr>
          <p:cNvPicPr>
            <a:picLocks noChangeAspect="1"/>
          </p:cNvPicPr>
          <p:nvPr/>
        </p:nvPicPr>
        <p:blipFill>
          <a:blip r:embed="rId3"/>
          <a:stretch>
            <a:fillRect/>
          </a:stretch>
        </p:blipFill>
        <p:spPr>
          <a:xfrm>
            <a:off x="951331" y="1115964"/>
            <a:ext cx="1820444" cy="1285020"/>
          </a:xfrm>
          <a:prstGeom prst="rect">
            <a:avLst/>
          </a:prstGeom>
        </p:spPr>
      </p:pic>
      <p:pic>
        <p:nvPicPr>
          <p:cNvPr id="8" name="Picture 7">
            <a:extLst>
              <a:ext uri="{FF2B5EF4-FFF2-40B4-BE49-F238E27FC236}">
                <a16:creationId xmlns:a16="http://schemas.microsoft.com/office/drawing/2014/main" id="{9512695C-51F4-10E9-77BA-0DC7F241FDD9}"/>
              </a:ext>
            </a:extLst>
          </p:cNvPr>
          <p:cNvPicPr>
            <a:picLocks noChangeAspect="1"/>
          </p:cNvPicPr>
          <p:nvPr/>
        </p:nvPicPr>
        <p:blipFill>
          <a:blip r:embed="rId4"/>
          <a:stretch>
            <a:fillRect/>
          </a:stretch>
        </p:blipFill>
        <p:spPr>
          <a:xfrm>
            <a:off x="5093617" y="1246113"/>
            <a:ext cx="1810003" cy="924054"/>
          </a:xfrm>
          <a:prstGeom prst="rect">
            <a:avLst/>
          </a:prstGeom>
        </p:spPr>
      </p:pic>
      <p:pic>
        <p:nvPicPr>
          <p:cNvPr id="9" name="Picture 8">
            <a:extLst>
              <a:ext uri="{FF2B5EF4-FFF2-40B4-BE49-F238E27FC236}">
                <a16:creationId xmlns:a16="http://schemas.microsoft.com/office/drawing/2014/main" id="{A553B062-0700-CDED-5EBB-BA3F508C2A51}"/>
              </a:ext>
            </a:extLst>
          </p:cNvPr>
          <p:cNvPicPr>
            <a:picLocks noChangeAspect="1"/>
          </p:cNvPicPr>
          <p:nvPr/>
        </p:nvPicPr>
        <p:blipFill>
          <a:blip r:embed="rId5"/>
          <a:stretch>
            <a:fillRect/>
          </a:stretch>
        </p:blipFill>
        <p:spPr>
          <a:xfrm>
            <a:off x="8532665" y="1338156"/>
            <a:ext cx="3086531" cy="962159"/>
          </a:xfrm>
          <a:prstGeom prst="rect">
            <a:avLst/>
          </a:prstGeom>
        </p:spPr>
      </p:pic>
      <p:graphicFrame>
        <p:nvGraphicFramePr>
          <p:cNvPr id="10" name="Diagram 9">
            <a:extLst>
              <a:ext uri="{FF2B5EF4-FFF2-40B4-BE49-F238E27FC236}">
                <a16:creationId xmlns:a16="http://schemas.microsoft.com/office/drawing/2014/main" id="{463BC8DE-29F4-B5EA-BCF3-51805E6DCD75}"/>
              </a:ext>
            </a:extLst>
          </p:cNvPr>
          <p:cNvGraphicFramePr/>
          <p:nvPr>
            <p:extLst>
              <p:ext uri="{D42A27DB-BD31-4B8C-83A1-F6EECF244321}">
                <p14:modId xmlns:p14="http://schemas.microsoft.com/office/powerpoint/2010/main" val="4289884560"/>
              </p:ext>
            </p:extLst>
          </p:nvPr>
        </p:nvGraphicFramePr>
        <p:xfrm>
          <a:off x="189021" y="2300315"/>
          <a:ext cx="11813958" cy="4221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4251469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F47FC-B0A0-5736-5F1A-C304A606B6CF}"/>
            </a:ext>
          </a:extLst>
        </p:cNvPr>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AB6F4CED-7D2B-38A4-2146-D01EFA9C464B}"/>
              </a:ext>
            </a:extLst>
          </p:cNvPr>
          <p:cNvGraphicFramePr/>
          <p:nvPr>
            <p:extLst>
              <p:ext uri="{D42A27DB-BD31-4B8C-83A1-F6EECF244321}">
                <p14:modId xmlns:p14="http://schemas.microsoft.com/office/powerpoint/2010/main" val="1191576264"/>
              </p:ext>
            </p:extLst>
          </p:nvPr>
        </p:nvGraphicFramePr>
        <p:xfrm>
          <a:off x="189021" y="1605710"/>
          <a:ext cx="118139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D5D05A6-87C7-00D5-3E42-B46B1FA549D3}"/>
              </a:ext>
            </a:extLst>
          </p:cNvPr>
          <p:cNvSpPr>
            <a:spLocks noGrp="1"/>
          </p:cNvSpPr>
          <p:nvPr>
            <p:ph type="sldNum" sz="quarter" idx="12"/>
          </p:nvPr>
        </p:nvSpPr>
        <p:spPr/>
        <p:txBody>
          <a:bodyPr/>
          <a:lstStyle/>
          <a:p>
            <a:fld id="{48FD3572-B86B-4083-B953-5D27BE9E57C8}" type="slidenum">
              <a:rPr lang="en-US" smtClean="0"/>
              <a:t>63</a:t>
            </a:fld>
            <a:endParaRPr lang="en-US"/>
          </a:p>
        </p:txBody>
      </p:sp>
      <p:sp>
        <p:nvSpPr>
          <p:cNvPr id="3" name="TextBox 2">
            <a:extLst>
              <a:ext uri="{FF2B5EF4-FFF2-40B4-BE49-F238E27FC236}">
                <a16:creationId xmlns:a16="http://schemas.microsoft.com/office/drawing/2014/main" id="{58AB274A-B2AB-D6A2-B415-E3341C469D31}"/>
              </a:ext>
            </a:extLst>
          </p:cNvPr>
          <p:cNvSpPr txBox="1"/>
          <p:nvPr/>
        </p:nvSpPr>
        <p:spPr>
          <a:xfrm>
            <a:off x="550058" y="261190"/>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8" name="Picture 7">
            <a:extLst>
              <a:ext uri="{FF2B5EF4-FFF2-40B4-BE49-F238E27FC236}">
                <a16:creationId xmlns:a16="http://schemas.microsoft.com/office/drawing/2014/main" id="{CA002305-ABA7-8CF5-9D70-AA493FBE15F3}"/>
              </a:ext>
            </a:extLst>
          </p:cNvPr>
          <p:cNvPicPr>
            <a:picLocks noChangeAspect="1"/>
          </p:cNvPicPr>
          <p:nvPr/>
        </p:nvPicPr>
        <p:blipFill>
          <a:blip r:embed="rId7"/>
          <a:stretch>
            <a:fillRect/>
          </a:stretch>
        </p:blipFill>
        <p:spPr>
          <a:xfrm>
            <a:off x="285579" y="1210423"/>
            <a:ext cx="2469933" cy="1126636"/>
          </a:xfrm>
          <a:prstGeom prst="rect">
            <a:avLst/>
          </a:prstGeom>
        </p:spPr>
      </p:pic>
      <p:pic>
        <p:nvPicPr>
          <p:cNvPr id="9" name="Picture 8">
            <a:extLst>
              <a:ext uri="{FF2B5EF4-FFF2-40B4-BE49-F238E27FC236}">
                <a16:creationId xmlns:a16="http://schemas.microsoft.com/office/drawing/2014/main" id="{7F8C64D4-9518-97AC-8D85-62B503D9E190}"/>
              </a:ext>
            </a:extLst>
          </p:cNvPr>
          <p:cNvPicPr>
            <a:picLocks noChangeAspect="1"/>
          </p:cNvPicPr>
          <p:nvPr/>
        </p:nvPicPr>
        <p:blipFill>
          <a:blip r:embed="rId8"/>
          <a:stretch>
            <a:fillRect/>
          </a:stretch>
        </p:blipFill>
        <p:spPr>
          <a:xfrm>
            <a:off x="3275779" y="1549590"/>
            <a:ext cx="2552493" cy="752074"/>
          </a:xfrm>
          <a:prstGeom prst="rect">
            <a:avLst/>
          </a:prstGeom>
        </p:spPr>
      </p:pic>
      <p:pic>
        <p:nvPicPr>
          <p:cNvPr id="10" name="Picture 9">
            <a:extLst>
              <a:ext uri="{FF2B5EF4-FFF2-40B4-BE49-F238E27FC236}">
                <a16:creationId xmlns:a16="http://schemas.microsoft.com/office/drawing/2014/main" id="{93A13CD1-273A-E3FA-9BA5-09696BCA0377}"/>
              </a:ext>
            </a:extLst>
          </p:cNvPr>
          <p:cNvPicPr>
            <a:picLocks noChangeAspect="1"/>
          </p:cNvPicPr>
          <p:nvPr/>
        </p:nvPicPr>
        <p:blipFill>
          <a:blip r:embed="rId9"/>
          <a:stretch>
            <a:fillRect/>
          </a:stretch>
        </p:blipFill>
        <p:spPr>
          <a:xfrm>
            <a:off x="6628390" y="1599903"/>
            <a:ext cx="1952898" cy="571580"/>
          </a:xfrm>
          <a:prstGeom prst="rect">
            <a:avLst/>
          </a:prstGeom>
        </p:spPr>
      </p:pic>
      <p:pic>
        <p:nvPicPr>
          <p:cNvPr id="11" name="Picture 10">
            <a:extLst>
              <a:ext uri="{FF2B5EF4-FFF2-40B4-BE49-F238E27FC236}">
                <a16:creationId xmlns:a16="http://schemas.microsoft.com/office/drawing/2014/main" id="{D22853FA-297E-5737-C1C6-AF841A0EE375}"/>
              </a:ext>
            </a:extLst>
          </p:cNvPr>
          <p:cNvPicPr>
            <a:picLocks noChangeAspect="1"/>
          </p:cNvPicPr>
          <p:nvPr/>
        </p:nvPicPr>
        <p:blipFill>
          <a:blip r:embed="rId10"/>
          <a:stretch>
            <a:fillRect/>
          </a:stretch>
        </p:blipFill>
        <p:spPr>
          <a:xfrm>
            <a:off x="9571530" y="1210423"/>
            <a:ext cx="2133898" cy="1187168"/>
          </a:xfrm>
          <a:prstGeom prst="rect">
            <a:avLst/>
          </a:prstGeom>
        </p:spPr>
      </p:pic>
    </p:spTree>
    <p:extLst>
      <p:ext uri="{BB962C8B-B14F-4D97-AF65-F5344CB8AC3E}">
        <p14:creationId xmlns:p14="http://schemas.microsoft.com/office/powerpoint/2010/main" val="28921648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9032-E59A-4CCE-F135-AE9E0BE603AB}"/>
            </a:ext>
          </a:extLst>
        </p:cNvPr>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B846EB5-801E-0D95-9BAF-46E5C1028223}"/>
              </a:ext>
            </a:extLst>
          </p:cNvPr>
          <p:cNvGraphicFramePr/>
          <p:nvPr>
            <p:extLst>
              <p:ext uri="{D42A27DB-BD31-4B8C-83A1-F6EECF244321}">
                <p14:modId xmlns:p14="http://schemas.microsoft.com/office/powerpoint/2010/main" val="1562662254"/>
              </p:ext>
            </p:extLst>
          </p:nvPr>
        </p:nvGraphicFramePr>
        <p:xfrm>
          <a:off x="189021" y="2433668"/>
          <a:ext cx="11813958" cy="392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41A6CE4C-D87A-4947-D75E-255797CFCED4}"/>
              </a:ext>
            </a:extLst>
          </p:cNvPr>
          <p:cNvSpPr>
            <a:spLocks noGrp="1"/>
          </p:cNvSpPr>
          <p:nvPr>
            <p:ph type="sldNum" sz="quarter" idx="12"/>
          </p:nvPr>
        </p:nvSpPr>
        <p:spPr/>
        <p:txBody>
          <a:bodyPr/>
          <a:lstStyle/>
          <a:p>
            <a:fld id="{48FD3572-B86B-4083-B953-5D27BE9E57C8}" type="slidenum">
              <a:rPr lang="en-US" smtClean="0"/>
              <a:t>64</a:t>
            </a:fld>
            <a:endParaRPr lang="en-US"/>
          </a:p>
        </p:txBody>
      </p:sp>
      <p:sp>
        <p:nvSpPr>
          <p:cNvPr id="3" name="TextBox 2">
            <a:extLst>
              <a:ext uri="{FF2B5EF4-FFF2-40B4-BE49-F238E27FC236}">
                <a16:creationId xmlns:a16="http://schemas.microsoft.com/office/drawing/2014/main" id="{E22C7FA2-E16A-BBE3-9E7A-6AA9CAB28262}"/>
              </a:ext>
            </a:extLst>
          </p:cNvPr>
          <p:cNvSpPr txBox="1"/>
          <p:nvPr/>
        </p:nvSpPr>
        <p:spPr>
          <a:xfrm>
            <a:off x="378042" y="18685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9" name="Picture 8">
            <a:extLst>
              <a:ext uri="{FF2B5EF4-FFF2-40B4-BE49-F238E27FC236}">
                <a16:creationId xmlns:a16="http://schemas.microsoft.com/office/drawing/2014/main" id="{8F3FA0E0-056D-27E7-AC0E-7DA98CE31A04}"/>
              </a:ext>
            </a:extLst>
          </p:cNvPr>
          <p:cNvPicPr>
            <a:picLocks noChangeAspect="1"/>
          </p:cNvPicPr>
          <p:nvPr/>
        </p:nvPicPr>
        <p:blipFill>
          <a:blip r:embed="rId7"/>
          <a:stretch>
            <a:fillRect/>
          </a:stretch>
        </p:blipFill>
        <p:spPr>
          <a:xfrm>
            <a:off x="5620783" y="1046159"/>
            <a:ext cx="950433" cy="1320822"/>
          </a:xfrm>
          <a:prstGeom prst="rect">
            <a:avLst/>
          </a:prstGeom>
        </p:spPr>
      </p:pic>
      <p:pic>
        <p:nvPicPr>
          <p:cNvPr id="10" name="Picture 9">
            <a:extLst>
              <a:ext uri="{FF2B5EF4-FFF2-40B4-BE49-F238E27FC236}">
                <a16:creationId xmlns:a16="http://schemas.microsoft.com/office/drawing/2014/main" id="{4DCFB138-0EEF-8014-E61A-788FF62B993F}"/>
              </a:ext>
            </a:extLst>
          </p:cNvPr>
          <p:cNvPicPr>
            <a:picLocks noChangeAspect="1"/>
          </p:cNvPicPr>
          <p:nvPr/>
        </p:nvPicPr>
        <p:blipFill>
          <a:blip r:embed="rId8"/>
          <a:stretch>
            <a:fillRect/>
          </a:stretch>
        </p:blipFill>
        <p:spPr>
          <a:xfrm>
            <a:off x="9668145" y="1173169"/>
            <a:ext cx="1131179" cy="1066802"/>
          </a:xfrm>
          <a:prstGeom prst="rect">
            <a:avLst/>
          </a:prstGeom>
        </p:spPr>
      </p:pic>
      <p:grpSp>
        <p:nvGrpSpPr>
          <p:cNvPr id="17" name="Group 16">
            <a:extLst>
              <a:ext uri="{FF2B5EF4-FFF2-40B4-BE49-F238E27FC236}">
                <a16:creationId xmlns:a16="http://schemas.microsoft.com/office/drawing/2014/main" id="{60401B39-EB74-10B4-8992-101398944F09}"/>
              </a:ext>
            </a:extLst>
          </p:cNvPr>
          <p:cNvGrpSpPr/>
          <p:nvPr/>
        </p:nvGrpSpPr>
        <p:grpSpPr>
          <a:xfrm>
            <a:off x="378043" y="1393690"/>
            <a:ext cx="3340342" cy="4166865"/>
            <a:chOff x="378043" y="1393690"/>
            <a:chExt cx="3340342" cy="4166865"/>
          </a:xfrm>
        </p:grpSpPr>
        <p:pic>
          <p:nvPicPr>
            <p:cNvPr id="8" name="Picture 7">
              <a:extLst>
                <a:ext uri="{FF2B5EF4-FFF2-40B4-BE49-F238E27FC236}">
                  <a16:creationId xmlns:a16="http://schemas.microsoft.com/office/drawing/2014/main" id="{5541E04E-4CE8-82E4-8ABF-5AC4F2C453C1}"/>
                </a:ext>
              </a:extLst>
            </p:cNvPr>
            <p:cNvPicPr>
              <a:picLocks noChangeAspect="1"/>
            </p:cNvPicPr>
            <p:nvPr/>
          </p:nvPicPr>
          <p:blipFill>
            <a:blip r:embed="rId9"/>
            <a:stretch>
              <a:fillRect/>
            </a:stretch>
          </p:blipFill>
          <p:spPr>
            <a:xfrm>
              <a:off x="378043" y="1393690"/>
              <a:ext cx="3017008" cy="977444"/>
            </a:xfrm>
            <a:prstGeom prst="rect">
              <a:avLst/>
            </a:prstGeom>
          </p:spPr>
        </p:pic>
        <p:sp>
          <p:nvSpPr>
            <p:cNvPr id="14" name="TextBox 13">
              <a:extLst>
                <a:ext uri="{FF2B5EF4-FFF2-40B4-BE49-F238E27FC236}">
                  <a16:creationId xmlns:a16="http://schemas.microsoft.com/office/drawing/2014/main" id="{DA24DD85-76CC-2EA3-B79D-1BE08CCC914E}"/>
                </a:ext>
              </a:extLst>
            </p:cNvPr>
            <p:cNvSpPr txBox="1"/>
            <p:nvPr/>
          </p:nvSpPr>
          <p:spPr>
            <a:xfrm>
              <a:off x="2072733" y="3529230"/>
              <a:ext cx="1645652" cy="2031325"/>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Jones</a:t>
              </a:r>
            </a:p>
            <a:p>
              <a:pPr marL="285750" indent="-285750">
                <a:buFont typeface="Wingdings" panose="05000000000000000000" pitchFamily="2" charset="2"/>
                <a:buChar char="§"/>
              </a:pPr>
              <a:r>
                <a:rPr lang="en-US">
                  <a:solidFill>
                    <a:srgbClr val="002060"/>
                  </a:solidFill>
                </a:rPr>
                <a:t>Lamar</a:t>
              </a:r>
            </a:p>
            <a:p>
              <a:pPr marL="285750" indent="-285750">
                <a:buFont typeface="Wingdings" panose="05000000000000000000" pitchFamily="2" charset="2"/>
                <a:buChar char="§"/>
              </a:pPr>
              <a:r>
                <a:rPr lang="en-US">
                  <a:solidFill>
                    <a:srgbClr val="002060"/>
                  </a:solidFill>
                </a:rPr>
                <a:t>Marion</a:t>
              </a:r>
            </a:p>
            <a:p>
              <a:pPr marL="285750" indent="-285750">
                <a:buFont typeface="Wingdings" panose="05000000000000000000" pitchFamily="2" charset="2"/>
                <a:buChar char="§"/>
              </a:pPr>
              <a:r>
                <a:rPr lang="en-US">
                  <a:solidFill>
                    <a:srgbClr val="002060"/>
                  </a:solidFill>
                </a:rPr>
                <a:t>Pearl River</a:t>
              </a:r>
            </a:p>
            <a:p>
              <a:pPr marL="285750" indent="-285750">
                <a:buFont typeface="Wingdings" panose="05000000000000000000" pitchFamily="2" charset="2"/>
                <a:buChar char="§"/>
              </a:pPr>
              <a:r>
                <a:rPr lang="en-US">
                  <a:solidFill>
                    <a:srgbClr val="002060"/>
                  </a:solidFill>
                </a:rPr>
                <a:t>Perry</a:t>
              </a:r>
            </a:p>
            <a:p>
              <a:pPr marL="285750" indent="-285750">
                <a:buFont typeface="Wingdings" panose="05000000000000000000" pitchFamily="2" charset="2"/>
                <a:buChar char="§"/>
              </a:pPr>
              <a:r>
                <a:rPr lang="en-US">
                  <a:solidFill>
                    <a:srgbClr val="002060"/>
                  </a:solidFill>
                </a:rPr>
                <a:t>Stone</a:t>
              </a:r>
            </a:p>
            <a:p>
              <a:pPr marL="285750" indent="-285750">
                <a:buFont typeface="Wingdings" panose="05000000000000000000" pitchFamily="2" charset="2"/>
                <a:buChar char="§"/>
              </a:pPr>
              <a:r>
                <a:rPr lang="en-US">
                  <a:solidFill>
                    <a:srgbClr val="002060"/>
                  </a:solidFill>
                </a:rPr>
                <a:t>Wayne</a:t>
              </a:r>
            </a:p>
          </p:txBody>
        </p:sp>
      </p:grpSp>
      <p:sp>
        <p:nvSpPr>
          <p:cNvPr id="19" name="TextBox 18">
            <a:extLst>
              <a:ext uri="{FF2B5EF4-FFF2-40B4-BE49-F238E27FC236}">
                <a16:creationId xmlns:a16="http://schemas.microsoft.com/office/drawing/2014/main" id="{D915FF19-3509-7E76-9F68-094E2954DF84}"/>
              </a:ext>
            </a:extLst>
          </p:cNvPr>
          <p:cNvSpPr txBox="1"/>
          <p:nvPr/>
        </p:nvSpPr>
        <p:spPr>
          <a:xfrm>
            <a:off x="6095999" y="3528565"/>
            <a:ext cx="1645652" cy="369332"/>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Wilkinson</a:t>
            </a:r>
          </a:p>
        </p:txBody>
      </p:sp>
    </p:spTree>
    <p:extLst>
      <p:ext uri="{BB962C8B-B14F-4D97-AF65-F5344CB8AC3E}">
        <p14:creationId xmlns:p14="http://schemas.microsoft.com/office/powerpoint/2010/main" val="1031920068"/>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86B08-B7F2-DEA8-0119-9E81F261B6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C03FB-C205-0EDB-8309-AA0A12049D7D}"/>
              </a:ext>
            </a:extLst>
          </p:cNvPr>
          <p:cNvSpPr>
            <a:spLocks noGrp="1"/>
          </p:cNvSpPr>
          <p:nvPr>
            <p:ph type="sldNum" sz="quarter" idx="12"/>
          </p:nvPr>
        </p:nvSpPr>
        <p:spPr/>
        <p:txBody>
          <a:bodyPr/>
          <a:lstStyle/>
          <a:p>
            <a:fld id="{E68F1C0E-076B-4C9D-A1F8-826B44A1103B}" type="slidenum">
              <a:rPr lang="en-US" smtClean="0"/>
              <a:t>65</a:t>
            </a:fld>
            <a:endParaRPr lang="en-US"/>
          </a:p>
        </p:txBody>
      </p:sp>
      <p:sp>
        <p:nvSpPr>
          <p:cNvPr id="4" name="TextBox 3">
            <a:extLst>
              <a:ext uri="{FF2B5EF4-FFF2-40B4-BE49-F238E27FC236}">
                <a16:creationId xmlns:a16="http://schemas.microsoft.com/office/drawing/2014/main" id="{F893FDF7-392D-4552-8833-B7CA560C0028}"/>
              </a:ext>
            </a:extLst>
          </p:cNvPr>
          <p:cNvSpPr txBox="1"/>
          <p:nvPr/>
        </p:nvSpPr>
        <p:spPr>
          <a:xfrm>
            <a:off x="4437428" y="436377"/>
            <a:ext cx="3699348"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Helpful Links</a:t>
            </a:r>
          </a:p>
          <a:p>
            <a:endParaRPr lang="en-US"/>
          </a:p>
        </p:txBody>
      </p:sp>
      <p:sp>
        <p:nvSpPr>
          <p:cNvPr id="2" name="Google Shape;813;p49">
            <a:extLst>
              <a:ext uri="{FF2B5EF4-FFF2-40B4-BE49-F238E27FC236}">
                <a16:creationId xmlns:a16="http://schemas.microsoft.com/office/drawing/2014/main" id="{C176D3B0-BC82-5B1E-0AEF-868765B1181C}"/>
              </a:ext>
            </a:extLst>
          </p:cNvPr>
          <p:cNvSpPr/>
          <p:nvPr/>
        </p:nvSpPr>
        <p:spPr>
          <a:xfrm>
            <a:off x="395417" y="2026699"/>
            <a:ext cx="2338386" cy="2493006"/>
          </a:xfrm>
          <a:custGeom>
            <a:avLst/>
            <a:gdLst/>
            <a:ahLst/>
            <a:cxnLst/>
            <a:rect l="l" t="t" r="r" b="b"/>
            <a:pathLst>
              <a:path w="3541357" h="3541357" extrusionOk="0">
                <a:moveTo>
                  <a:pt x="0" y="0"/>
                </a:moveTo>
                <a:lnTo>
                  <a:pt x="3541357" y="0"/>
                </a:lnTo>
                <a:lnTo>
                  <a:pt x="3541357" y="3541357"/>
                </a:lnTo>
                <a:lnTo>
                  <a:pt x="0" y="354135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8FD9AB9-20C7-7265-0FD9-626A3FCAE10C}"/>
              </a:ext>
            </a:extLst>
          </p:cNvPr>
          <p:cNvSpPr txBox="1"/>
          <p:nvPr/>
        </p:nvSpPr>
        <p:spPr>
          <a:xfrm>
            <a:off x="500751" y="1657367"/>
            <a:ext cx="2290179" cy="369332"/>
          </a:xfrm>
          <a:prstGeom prst="rect">
            <a:avLst/>
          </a:prstGeom>
          <a:noFill/>
        </p:spPr>
        <p:txBody>
          <a:bodyPr wrap="none" rtlCol="0">
            <a:spAutoFit/>
          </a:bodyPr>
          <a:lstStyle/>
          <a:p>
            <a:r>
              <a:rPr lang="en-US" b="1">
                <a:solidFill>
                  <a:schemeClr val="tx2">
                    <a:lumMod val="75000"/>
                    <a:lumOff val="25000"/>
                  </a:schemeClr>
                </a:solidFill>
              </a:rPr>
              <a:t>HCBS Providers Site</a:t>
            </a:r>
          </a:p>
        </p:txBody>
      </p:sp>
      <p:sp>
        <p:nvSpPr>
          <p:cNvPr id="6" name="Google Shape;814;p49">
            <a:extLst>
              <a:ext uri="{FF2B5EF4-FFF2-40B4-BE49-F238E27FC236}">
                <a16:creationId xmlns:a16="http://schemas.microsoft.com/office/drawing/2014/main" id="{FED7A57C-B271-F25A-7161-BBF25B27A817}"/>
              </a:ext>
            </a:extLst>
          </p:cNvPr>
          <p:cNvSpPr/>
          <p:nvPr/>
        </p:nvSpPr>
        <p:spPr>
          <a:xfrm>
            <a:off x="3339922" y="2047999"/>
            <a:ext cx="2457296" cy="2493006"/>
          </a:xfrm>
          <a:custGeom>
            <a:avLst/>
            <a:gdLst/>
            <a:ahLst/>
            <a:cxnLst/>
            <a:rect l="l" t="t" r="r" b="b"/>
            <a:pathLst>
              <a:path w="3535633" h="3535633" extrusionOk="0">
                <a:moveTo>
                  <a:pt x="0" y="0"/>
                </a:moveTo>
                <a:lnTo>
                  <a:pt x="3535633" y="0"/>
                </a:lnTo>
                <a:lnTo>
                  <a:pt x="3535633" y="3535632"/>
                </a:lnTo>
                <a:lnTo>
                  <a:pt x="0" y="3535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id="{853512E5-7078-F1A6-5648-AC2B3046510D}"/>
              </a:ext>
            </a:extLst>
          </p:cNvPr>
          <p:cNvSpPr txBox="1"/>
          <p:nvPr/>
        </p:nvSpPr>
        <p:spPr>
          <a:xfrm>
            <a:off x="3440889" y="1657367"/>
            <a:ext cx="2357505" cy="369332"/>
          </a:xfrm>
          <a:prstGeom prst="rect">
            <a:avLst/>
          </a:prstGeom>
          <a:noFill/>
        </p:spPr>
        <p:txBody>
          <a:bodyPr wrap="none" rtlCol="0">
            <a:spAutoFit/>
          </a:bodyPr>
          <a:lstStyle/>
          <a:p>
            <a:r>
              <a:rPr lang="en-US" b="1">
                <a:solidFill>
                  <a:schemeClr val="tx2">
                    <a:lumMod val="75000"/>
                    <a:lumOff val="25000"/>
                  </a:schemeClr>
                </a:solidFill>
              </a:rPr>
              <a:t>Department of Labor</a:t>
            </a:r>
          </a:p>
        </p:txBody>
      </p:sp>
      <p:pic>
        <p:nvPicPr>
          <p:cNvPr id="13" name="Picture 12">
            <a:extLst>
              <a:ext uri="{FF2B5EF4-FFF2-40B4-BE49-F238E27FC236}">
                <a16:creationId xmlns:a16="http://schemas.microsoft.com/office/drawing/2014/main" id="{AA55E505-C0B3-DAED-E073-25B1E1E4E9C1}"/>
              </a:ext>
            </a:extLst>
          </p:cNvPr>
          <p:cNvPicPr>
            <a:picLocks noChangeAspect="1"/>
          </p:cNvPicPr>
          <p:nvPr/>
        </p:nvPicPr>
        <p:blipFill>
          <a:blip r:embed="rId5"/>
          <a:stretch>
            <a:fillRect/>
          </a:stretch>
        </p:blipFill>
        <p:spPr>
          <a:xfrm>
            <a:off x="6403337" y="2130457"/>
            <a:ext cx="2244364" cy="2325347"/>
          </a:xfrm>
          <a:prstGeom prst="rect">
            <a:avLst/>
          </a:prstGeom>
        </p:spPr>
      </p:pic>
      <p:sp>
        <p:nvSpPr>
          <p:cNvPr id="14" name="TextBox 13">
            <a:extLst>
              <a:ext uri="{FF2B5EF4-FFF2-40B4-BE49-F238E27FC236}">
                <a16:creationId xmlns:a16="http://schemas.microsoft.com/office/drawing/2014/main" id="{EE0BEE19-4BE6-031D-B5FF-CFB695741E87}"/>
              </a:ext>
            </a:extLst>
          </p:cNvPr>
          <p:cNvSpPr txBox="1"/>
          <p:nvPr/>
        </p:nvSpPr>
        <p:spPr>
          <a:xfrm>
            <a:off x="6287103" y="1657367"/>
            <a:ext cx="2596032" cy="369332"/>
          </a:xfrm>
          <a:prstGeom prst="rect">
            <a:avLst/>
          </a:prstGeom>
          <a:noFill/>
        </p:spPr>
        <p:txBody>
          <a:bodyPr wrap="none" rtlCol="0">
            <a:spAutoFit/>
          </a:bodyPr>
          <a:lstStyle/>
          <a:p>
            <a:r>
              <a:rPr lang="en-US" b="1">
                <a:solidFill>
                  <a:schemeClr val="tx2">
                    <a:lumMod val="75000"/>
                    <a:lumOff val="25000"/>
                  </a:schemeClr>
                </a:solidFill>
              </a:rPr>
              <a:t>HHA Resources Library</a:t>
            </a:r>
          </a:p>
        </p:txBody>
      </p:sp>
      <p:pic>
        <p:nvPicPr>
          <p:cNvPr id="21" name="Picture 20">
            <a:extLst>
              <a:ext uri="{FF2B5EF4-FFF2-40B4-BE49-F238E27FC236}">
                <a16:creationId xmlns:a16="http://schemas.microsoft.com/office/drawing/2014/main" id="{70825589-D852-721E-DE32-1AA34C909A2C}"/>
              </a:ext>
            </a:extLst>
          </p:cNvPr>
          <p:cNvPicPr>
            <a:picLocks noChangeAspect="1"/>
          </p:cNvPicPr>
          <p:nvPr/>
        </p:nvPicPr>
        <p:blipFill>
          <a:blip r:embed="rId6"/>
          <a:stretch>
            <a:fillRect/>
          </a:stretch>
        </p:blipFill>
        <p:spPr>
          <a:xfrm>
            <a:off x="9099026" y="2042018"/>
            <a:ext cx="2498987" cy="2498987"/>
          </a:xfrm>
          <a:prstGeom prst="rect">
            <a:avLst/>
          </a:prstGeom>
        </p:spPr>
      </p:pic>
      <p:sp>
        <p:nvSpPr>
          <p:cNvPr id="22" name="TextBox 21">
            <a:extLst>
              <a:ext uri="{FF2B5EF4-FFF2-40B4-BE49-F238E27FC236}">
                <a16:creationId xmlns:a16="http://schemas.microsoft.com/office/drawing/2014/main" id="{1F227901-52F0-38C8-1262-A22814E61989}"/>
              </a:ext>
            </a:extLst>
          </p:cNvPr>
          <p:cNvSpPr txBox="1"/>
          <p:nvPr/>
        </p:nvSpPr>
        <p:spPr>
          <a:xfrm>
            <a:off x="9183777" y="1677591"/>
            <a:ext cx="2433102" cy="369332"/>
          </a:xfrm>
          <a:prstGeom prst="rect">
            <a:avLst/>
          </a:prstGeom>
          <a:noFill/>
        </p:spPr>
        <p:txBody>
          <a:bodyPr wrap="none" rtlCol="0">
            <a:spAutoFit/>
          </a:bodyPr>
          <a:lstStyle/>
          <a:p>
            <a:r>
              <a:rPr lang="en-US" b="1">
                <a:solidFill>
                  <a:schemeClr val="tx2">
                    <a:lumMod val="75000"/>
                    <a:lumOff val="25000"/>
                  </a:schemeClr>
                </a:solidFill>
              </a:rPr>
              <a:t>HHA Knowledge Base</a:t>
            </a:r>
          </a:p>
        </p:txBody>
      </p:sp>
      <p:sp>
        <p:nvSpPr>
          <p:cNvPr id="27" name="TextBox 26">
            <a:hlinkClick r:id="rId7"/>
            <a:extLst>
              <a:ext uri="{FF2B5EF4-FFF2-40B4-BE49-F238E27FC236}">
                <a16:creationId xmlns:a16="http://schemas.microsoft.com/office/drawing/2014/main" id="{E201AD11-662A-AAB1-A901-A36A08F70F79}"/>
              </a:ext>
            </a:extLst>
          </p:cNvPr>
          <p:cNvSpPr txBox="1"/>
          <p:nvPr/>
        </p:nvSpPr>
        <p:spPr>
          <a:xfrm>
            <a:off x="395417" y="4603151"/>
            <a:ext cx="2180521" cy="1097160"/>
          </a:xfrm>
          <a:prstGeom prst="rect">
            <a:avLst/>
          </a:prstGeom>
          <a:noFill/>
        </p:spPr>
        <p:txBody>
          <a:bodyPr wrap="square" rtlCol="0">
            <a:spAutoFit/>
          </a:bodyPr>
          <a:lstStyle/>
          <a:p>
            <a:pPr marL="0" marR="0" lvl="0" indent="0" algn="l" rtl="0">
              <a:lnSpc>
                <a:spcPct val="140000"/>
              </a:lnSpc>
              <a:spcBef>
                <a:spcPts val="0"/>
              </a:spcBef>
              <a:spcAft>
                <a:spcPts val="0"/>
              </a:spcAft>
              <a:buNone/>
            </a:pPr>
            <a:r>
              <a:rPr lang="en-US" sz="1600" b="1" u="sng">
                <a:solidFill>
                  <a:srgbClr val="7E9DEA"/>
                </a:solidFill>
                <a:ea typeface="Cardo"/>
                <a:cs typeface="Cardo"/>
                <a:sym typeface="Cardo"/>
                <a:hlinkClick r:id="rId7">
                  <a:extLst>
                    <a:ext uri="{A12FA001-AC4F-418D-AE19-62706E023703}">
                      <ahyp:hlinkClr xmlns:ahyp="http://schemas.microsoft.com/office/drawing/2018/hyperlinkcolor" val="tx"/>
                    </a:ext>
                  </a:extLst>
                </a:hlinkClick>
              </a:rPr>
              <a:t>https://medicaid.ms.gov/hcbs-waiver-providers/</a:t>
            </a:r>
            <a:endParaRPr lang="en-US" sz="1600" b="1">
              <a:solidFill>
                <a:srgbClr val="7E9DEA"/>
              </a:solidFill>
            </a:endParaRPr>
          </a:p>
        </p:txBody>
      </p:sp>
      <p:sp>
        <p:nvSpPr>
          <p:cNvPr id="37" name="TextBox 36">
            <a:extLst>
              <a:ext uri="{FF2B5EF4-FFF2-40B4-BE49-F238E27FC236}">
                <a16:creationId xmlns:a16="http://schemas.microsoft.com/office/drawing/2014/main" id="{9E50F647-448A-6335-FC95-AB672F6D6575}"/>
              </a:ext>
            </a:extLst>
          </p:cNvPr>
          <p:cNvSpPr txBox="1"/>
          <p:nvPr/>
        </p:nvSpPr>
        <p:spPr>
          <a:xfrm>
            <a:off x="3518031" y="4632421"/>
            <a:ext cx="2101076" cy="1441870"/>
          </a:xfrm>
          <a:prstGeom prst="rect">
            <a:avLst/>
          </a:prstGeom>
          <a:noFill/>
        </p:spPr>
        <p:txBody>
          <a:bodyPr wrap="square" rtlCol="0">
            <a:spAutoFit/>
          </a:bodyPr>
          <a:lstStyle/>
          <a:p>
            <a:pPr marL="0" marR="0" lvl="0" indent="0" algn="l" rtl="0">
              <a:lnSpc>
                <a:spcPct val="140014"/>
              </a:lnSpc>
              <a:spcBef>
                <a:spcPts val="0"/>
              </a:spcBef>
              <a:spcAft>
                <a:spcPts val="0"/>
              </a:spcAft>
              <a:buNone/>
            </a:pPr>
            <a:r>
              <a:rPr lang="en-US" sz="1600" b="1" u="sng">
                <a:solidFill>
                  <a:srgbClr val="7E9DEA"/>
                </a:solidFill>
                <a:ea typeface="Cardo"/>
                <a:cs typeface="Cardo"/>
                <a:sym typeface="Cardo"/>
                <a:hlinkClick r:id="rId8">
                  <a:extLst>
                    <a:ext uri="{A12FA001-AC4F-418D-AE19-62706E023703}">
                      <ahyp:hlinkClr xmlns:ahyp="http://schemas.microsoft.com/office/drawing/2018/hyperlinkcolor" val="tx"/>
                    </a:ext>
                  </a:extLst>
                </a:hlinkClick>
              </a:rPr>
              <a:t>https://www.dol.gov/sites/dolgov/files/WHD/legacy/files/homecare_guide.pdf</a:t>
            </a:r>
            <a:endParaRPr lang="en-US" sz="1600" b="1">
              <a:solidFill>
                <a:srgbClr val="7E9DEA"/>
              </a:solidFill>
            </a:endParaRPr>
          </a:p>
        </p:txBody>
      </p:sp>
      <p:sp>
        <p:nvSpPr>
          <p:cNvPr id="39" name="TextBox 38">
            <a:extLst>
              <a:ext uri="{FF2B5EF4-FFF2-40B4-BE49-F238E27FC236}">
                <a16:creationId xmlns:a16="http://schemas.microsoft.com/office/drawing/2014/main" id="{E9560507-5304-C68E-5EDD-6EF6C6943B9B}"/>
              </a:ext>
            </a:extLst>
          </p:cNvPr>
          <p:cNvSpPr txBox="1"/>
          <p:nvPr/>
        </p:nvSpPr>
        <p:spPr>
          <a:xfrm>
            <a:off x="9416974" y="4625865"/>
            <a:ext cx="1898726" cy="1323439"/>
          </a:xfrm>
          <a:prstGeom prst="rect">
            <a:avLst/>
          </a:prstGeom>
          <a:noFill/>
        </p:spPr>
        <p:txBody>
          <a:bodyPr wrap="square" rtlCol="0">
            <a:spAutoFit/>
          </a:bodyPr>
          <a:lstStyle/>
          <a:p>
            <a:r>
              <a:rPr lang="en-US" sz="1600" b="1">
                <a:solidFill>
                  <a:srgbClr val="7E9DEA"/>
                </a:solidFill>
                <a:hlinkClick r:id="rId9">
                  <a:extLst>
                    <a:ext uri="{A12FA001-AC4F-418D-AE19-62706E023703}">
                      <ahyp:hlinkClr xmlns:ahyp="http://schemas.microsoft.com/office/drawing/2018/hyperlinkcolor" val="tx"/>
                    </a:ext>
                  </a:extLst>
                </a:hlinkClick>
              </a:rPr>
              <a:t>https://knowledge.hhaexchange.com/provider/Content/Home/Home-C.htm</a:t>
            </a:r>
            <a:endParaRPr lang="en-US" sz="1600" b="1">
              <a:solidFill>
                <a:srgbClr val="7E9DEA"/>
              </a:solidFill>
            </a:endParaRPr>
          </a:p>
        </p:txBody>
      </p:sp>
      <p:sp>
        <p:nvSpPr>
          <p:cNvPr id="40" name="TextBox 39">
            <a:extLst>
              <a:ext uri="{FF2B5EF4-FFF2-40B4-BE49-F238E27FC236}">
                <a16:creationId xmlns:a16="http://schemas.microsoft.com/office/drawing/2014/main" id="{2D03EBB6-5C6F-FB04-D7AD-4B6AA7E6BBE9}"/>
              </a:ext>
            </a:extLst>
          </p:cNvPr>
          <p:cNvSpPr txBox="1"/>
          <p:nvPr/>
        </p:nvSpPr>
        <p:spPr>
          <a:xfrm>
            <a:off x="6576156" y="4738968"/>
            <a:ext cx="1898725" cy="830997"/>
          </a:xfrm>
          <a:prstGeom prst="rect">
            <a:avLst/>
          </a:prstGeom>
          <a:noFill/>
        </p:spPr>
        <p:txBody>
          <a:bodyPr wrap="square" rtlCol="0">
            <a:spAutoFit/>
          </a:bodyPr>
          <a:lstStyle/>
          <a:p>
            <a:r>
              <a:rPr lang="en-US" sz="1600" b="1">
                <a:solidFill>
                  <a:srgbClr val="7E9DEA"/>
                </a:solidFill>
                <a:hlinkClick r:id="rId10">
                  <a:extLst>
                    <a:ext uri="{A12FA001-AC4F-418D-AE19-62706E023703}">
                      <ahyp:hlinkClr xmlns:ahyp="http://schemas.microsoft.com/office/drawing/2018/hyperlinkcolor" val="tx"/>
                    </a:ext>
                  </a:extLst>
                </a:hlinkClick>
              </a:rPr>
              <a:t>https://www.hhaexchange.com/resources</a:t>
            </a:r>
            <a:endParaRPr lang="en-US" sz="1600" b="1">
              <a:solidFill>
                <a:srgbClr val="7E9DEA"/>
              </a:solidFill>
            </a:endParaRPr>
          </a:p>
        </p:txBody>
      </p:sp>
      <p:pic>
        <p:nvPicPr>
          <p:cNvPr id="8" name="More Info Pic">
            <a:extLst>
              <a:ext uri="{FF2B5EF4-FFF2-40B4-BE49-F238E27FC236}">
                <a16:creationId xmlns:a16="http://schemas.microsoft.com/office/drawing/2014/main" id="{E20A8D84-88B3-E890-B64E-DEAFF4B64C7F}"/>
              </a:ext>
            </a:extLst>
          </p:cNvPr>
          <p:cNvPicPr>
            <a:picLocks noChangeAspect="1"/>
          </p:cNvPicPr>
          <p:nvPr/>
        </p:nvPicPr>
        <p:blipFill>
          <a:blip r:embed="rId11"/>
          <a:stretch>
            <a:fillRect/>
          </a:stretch>
        </p:blipFill>
        <p:spPr>
          <a:xfrm>
            <a:off x="10275219" y="203599"/>
            <a:ext cx="1591539" cy="870540"/>
          </a:xfrm>
          <a:prstGeom prst="rect">
            <a:avLst/>
          </a:prstGeom>
        </p:spPr>
      </p:pic>
      <p:sp>
        <p:nvSpPr>
          <p:cNvPr id="9" name="Rectangle: Rounded Corners 8">
            <a:extLst>
              <a:ext uri="{FF2B5EF4-FFF2-40B4-BE49-F238E27FC236}">
                <a16:creationId xmlns:a16="http://schemas.microsoft.com/office/drawing/2014/main" id="{3861DE1F-8634-3050-6BFB-EFAFF84F77CB}"/>
              </a:ext>
            </a:extLst>
          </p:cNvPr>
          <p:cNvSpPr/>
          <p:nvPr/>
        </p:nvSpPr>
        <p:spPr>
          <a:xfrm>
            <a:off x="838201" y="1481185"/>
            <a:ext cx="10515600" cy="50448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Tree>
    <p:extLst>
      <p:ext uri="{BB962C8B-B14F-4D97-AF65-F5344CB8AC3E}">
        <p14:creationId xmlns:p14="http://schemas.microsoft.com/office/powerpoint/2010/main" val="217224211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9240-A380-A42C-5F9C-48FB2B83CA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0BE41B-6829-8B4B-456A-B47123644D69}"/>
              </a:ext>
            </a:extLst>
          </p:cNvPr>
          <p:cNvSpPr>
            <a:spLocks noGrp="1"/>
          </p:cNvSpPr>
          <p:nvPr>
            <p:ph type="sldNum" sz="quarter" idx="12"/>
          </p:nvPr>
        </p:nvSpPr>
        <p:spPr/>
        <p:txBody>
          <a:bodyPr/>
          <a:lstStyle/>
          <a:p>
            <a:fld id="{E68F1C0E-076B-4C9D-A1F8-826B44A1103B}" type="slidenum">
              <a:rPr lang="en-US" smtClean="0"/>
              <a:t>66</a:t>
            </a:fld>
            <a:endParaRPr lang="en-US"/>
          </a:p>
        </p:txBody>
      </p:sp>
      <p:sp>
        <p:nvSpPr>
          <p:cNvPr id="4" name="TextBox 3">
            <a:extLst>
              <a:ext uri="{FF2B5EF4-FFF2-40B4-BE49-F238E27FC236}">
                <a16:creationId xmlns:a16="http://schemas.microsoft.com/office/drawing/2014/main" id="{ED097D4D-07F9-60EC-FA67-C48F4BB87A32}"/>
              </a:ext>
            </a:extLst>
          </p:cNvPr>
          <p:cNvSpPr txBox="1"/>
          <p:nvPr/>
        </p:nvSpPr>
        <p:spPr>
          <a:xfrm>
            <a:off x="2706929" y="321412"/>
            <a:ext cx="7246155" cy="98488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latin typeface="+mj-lt"/>
                <a:cs typeface="Times New Roman" panose="02020603050405020304" pitchFamily="18" charset="0"/>
              </a:rPr>
              <a:t>Need Technical Assistance?</a:t>
            </a:r>
          </a:p>
          <a:p>
            <a:endParaRPr lang="en-US"/>
          </a:p>
        </p:txBody>
      </p:sp>
      <p:grpSp>
        <p:nvGrpSpPr>
          <p:cNvPr id="42" name="Group 41">
            <a:extLst>
              <a:ext uri="{FF2B5EF4-FFF2-40B4-BE49-F238E27FC236}">
                <a16:creationId xmlns:a16="http://schemas.microsoft.com/office/drawing/2014/main" id="{C2F33603-2E09-423C-8A1F-D1AE1505237D}"/>
              </a:ext>
            </a:extLst>
          </p:cNvPr>
          <p:cNvGrpSpPr/>
          <p:nvPr/>
        </p:nvGrpSpPr>
        <p:grpSpPr>
          <a:xfrm>
            <a:off x="921246" y="1536930"/>
            <a:ext cx="2118899" cy="4361770"/>
            <a:chOff x="921246" y="1719521"/>
            <a:chExt cx="2118899" cy="4361770"/>
          </a:xfrm>
        </p:grpSpPr>
        <p:sp>
          <p:nvSpPr>
            <p:cNvPr id="43" name="Freeform: Shape 42">
              <a:extLst>
                <a:ext uri="{FF2B5EF4-FFF2-40B4-BE49-F238E27FC236}">
                  <a16:creationId xmlns:a16="http://schemas.microsoft.com/office/drawing/2014/main" id="{6F101308-5714-E834-D1E5-58D3E11D7C17}"/>
                </a:ext>
              </a:extLst>
            </p:cNvPr>
            <p:cNvSpPr/>
            <p:nvPr/>
          </p:nvSpPr>
          <p:spPr>
            <a:xfrm>
              <a:off x="921246" y="1719521"/>
              <a:ext cx="2118899" cy="4361770"/>
            </a:xfrm>
            <a:custGeom>
              <a:avLst/>
              <a:gdLst>
                <a:gd name="connsiteX0" fmla="*/ 0 w 2118899"/>
                <a:gd name="connsiteY0" fmla="*/ 211890 h 4361770"/>
                <a:gd name="connsiteX1" fmla="*/ 211890 w 2118899"/>
                <a:gd name="connsiteY1" fmla="*/ 0 h 4361770"/>
                <a:gd name="connsiteX2" fmla="*/ 1907009 w 2118899"/>
                <a:gd name="connsiteY2" fmla="*/ 0 h 4361770"/>
                <a:gd name="connsiteX3" fmla="*/ 2118899 w 2118899"/>
                <a:gd name="connsiteY3" fmla="*/ 211890 h 4361770"/>
                <a:gd name="connsiteX4" fmla="*/ 2118899 w 2118899"/>
                <a:gd name="connsiteY4" fmla="*/ 4149880 h 4361770"/>
                <a:gd name="connsiteX5" fmla="*/ 1907009 w 2118899"/>
                <a:gd name="connsiteY5" fmla="*/ 4361770 h 4361770"/>
                <a:gd name="connsiteX6" fmla="*/ 211890 w 2118899"/>
                <a:gd name="connsiteY6" fmla="*/ 4361770 h 4361770"/>
                <a:gd name="connsiteX7" fmla="*/ 0 w 2118899"/>
                <a:gd name="connsiteY7" fmla="*/ 4149880 h 4361770"/>
                <a:gd name="connsiteX8" fmla="*/ 0 w 2118899"/>
                <a:gd name="connsiteY8" fmla="*/ 211890 h 4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899" h="4361770">
                  <a:moveTo>
                    <a:pt x="0" y="211890"/>
                  </a:moveTo>
                  <a:cubicBezTo>
                    <a:pt x="0" y="94866"/>
                    <a:pt x="94866" y="0"/>
                    <a:pt x="211890" y="0"/>
                  </a:cubicBezTo>
                  <a:lnTo>
                    <a:pt x="1907009" y="0"/>
                  </a:lnTo>
                  <a:cubicBezTo>
                    <a:pt x="2024033" y="0"/>
                    <a:pt x="2118899" y="94866"/>
                    <a:pt x="2118899" y="211890"/>
                  </a:cubicBezTo>
                  <a:lnTo>
                    <a:pt x="2118899" y="4149880"/>
                  </a:lnTo>
                  <a:cubicBezTo>
                    <a:pt x="2118899" y="4266904"/>
                    <a:pt x="2024033" y="4361770"/>
                    <a:pt x="1907009" y="4361770"/>
                  </a:cubicBezTo>
                  <a:lnTo>
                    <a:pt x="211890" y="4361770"/>
                  </a:lnTo>
                  <a:cubicBezTo>
                    <a:pt x="94866" y="4361770"/>
                    <a:pt x="0" y="4266904"/>
                    <a:pt x="0" y="4149880"/>
                  </a:cubicBezTo>
                  <a:lnTo>
                    <a:pt x="0" y="211890"/>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6" numCol="1" spcCol="1270" anchor="t" anchorCtr="1">
              <a:noAutofit/>
            </a:bodyPr>
            <a:lstStyle/>
            <a:p>
              <a:pPr marL="0" lvl="0" indent="0" defTabSz="711200">
                <a:lnSpc>
                  <a:spcPct val="90000"/>
                </a:lnSpc>
                <a:spcBef>
                  <a:spcPct val="0"/>
                </a:spcBef>
                <a:spcAft>
                  <a:spcPct val="35000"/>
                </a:spcAft>
                <a:buNone/>
              </a:pPr>
              <a:r>
                <a:rPr lang="en-US" sz="2400" b="1" kern="1200"/>
                <a:t>         HHA</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Billing issues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Staff unable to clock in/out</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Removing beneficiaries off roster</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Beneficiaries under wrong contract</a:t>
              </a:r>
            </a:p>
          </p:txBody>
        </p:sp>
        <p:sp>
          <p:nvSpPr>
            <p:cNvPr id="44" name="Oval 43">
              <a:extLst>
                <a:ext uri="{FF2B5EF4-FFF2-40B4-BE49-F238E27FC236}">
                  <a16:creationId xmlns:a16="http://schemas.microsoft.com/office/drawing/2014/main" id="{8123A594-1506-6415-2E5B-C0878153A075}"/>
                </a:ext>
              </a:extLst>
            </p:cNvPr>
            <p:cNvSpPr/>
            <p:nvPr/>
          </p:nvSpPr>
          <p:spPr>
            <a:xfrm>
              <a:off x="1254460" y="1981227"/>
              <a:ext cx="1452469" cy="1452469"/>
            </a:xfrm>
            <a:prstGeom prst="ellipse">
              <a:avLst/>
            </a:prstGeom>
            <a:blipFill rotWithShape="1">
              <a:blip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38" name="Group 37">
            <a:extLst>
              <a:ext uri="{FF2B5EF4-FFF2-40B4-BE49-F238E27FC236}">
                <a16:creationId xmlns:a16="http://schemas.microsoft.com/office/drawing/2014/main" id="{5C95E11C-63C4-9DDE-8F30-617EA3D5F34A}"/>
              </a:ext>
            </a:extLst>
          </p:cNvPr>
          <p:cNvGrpSpPr/>
          <p:nvPr/>
        </p:nvGrpSpPr>
        <p:grpSpPr>
          <a:xfrm>
            <a:off x="3661067" y="1523264"/>
            <a:ext cx="2203156" cy="4361771"/>
            <a:chOff x="3661067" y="1719520"/>
            <a:chExt cx="2203156" cy="4361771"/>
          </a:xfrm>
        </p:grpSpPr>
        <p:sp>
          <p:nvSpPr>
            <p:cNvPr id="39" name="Freeform: Shape 38">
              <a:extLst>
                <a:ext uri="{FF2B5EF4-FFF2-40B4-BE49-F238E27FC236}">
                  <a16:creationId xmlns:a16="http://schemas.microsoft.com/office/drawing/2014/main" id="{47703922-03BB-F537-08C7-76CE98EC6C61}"/>
                </a:ext>
              </a:extLst>
            </p:cNvPr>
            <p:cNvSpPr/>
            <p:nvPr/>
          </p:nvSpPr>
          <p:spPr>
            <a:xfrm>
              <a:off x="3661067" y="1719520"/>
              <a:ext cx="2203156" cy="4361771"/>
            </a:xfrm>
            <a:custGeom>
              <a:avLst/>
              <a:gdLst>
                <a:gd name="connsiteX0" fmla="*/ 0 w 2203156"/>
                <a:gd name="connsiteY0" fmla="*/ 220316 h 4361771"/>
                <a:gd name="connsiteX1" fmla="*/ 220316 w 2203156"/>
                <a:gd name="connsiteY1" fmla="*/ 0 h 4361771"/>
                <a:gd name="connsiteX2" fmla="*/ 1982840 w 2203156"/>
                <a:gd name="connsiteY2" fmla="*/ 0 h 4361771"/>
                <a:gd name="connsiteX3" fmla="*/ 2203156 w 2203156"/>
                <a:gd name="connsiteY3" fmla="*/ 220316 h 4361771"/>
                <a:gd name="connsiteX4" fmla="*/ 2203156 w 2203156"/>
                <a:gd name="connsiteY4" fmla="*/ 4141455 h 4361771"/>
                <a:gd name="connsiteX5" fmla="*/ 1982840 w 2203156"/>
                <a:gd name="connsiteY5" fmla="*/ 4361771 h 4361771"/>
                <a:gd name="connsiteX6" fmla="*/ 220316 w 2203156"/>
                <a:gd name="connsiteY6" fmla="*/ 4361771 h 4361771"/>
                <a:gd name="connsiteX7" fmla="*/ 0 w 2203156"/>
                <a:gd name="connsiteY7" fmla="*/ 4141455 h 4361771"/>
                <a:gd name="connsiteX8" fmla="*/ 0 w 2203156"/>
                <a:gd name="connsiteY8" fmla="*/ 220316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56" h="4361771">
                  <a:moveTo>
                    <a:pt x="0" y="220316"/>
                  </a:moveTo>
                  <a:cubicBezTo>
                    <a:pt x="0" y="98639"/>
                    <a:pt x="98639" y="0"/>
                    <a:pt x="220316" y="0"/>
                  </a:cubicBezTo>
                  <a:lnTo>
                    <a:pt x="1982840" y="0"/>
                  </a:lnTo>
                  <a:cubicBezTo>
                    <a:pt x="2104517" y="0"/>
                    <a:pt x="2203156" y="98639"/>
                    <a:pt x="2203156" y="220316"/>
                  </a:cubicBezTo>
                  <a:lnTo>
                    <a:pt x="2203156" y="4141455"/>
                  </a:lnTo>
                  <a:cubicBezTo>
                    <a:pt x="2203156" y="4263132"/>
                    <a:pt x="2104517" y="4361771"/>
                    <a:pt x="1982840" y="4361771"/>
                  </a:cubicBezTo>
                  <a:lnTo>
                    <a:pt x="220316" y="4361771"/>
                  </a:lnTo>
                  <a:cubicBezTo>
                    <a:pt x="98639" y="4361771"/>
                    <a:pt x="0" y="4263132"/>
                    <a:pt x="0" y="4141455"/>
                  </a:cubicBezTo>
                  <a:lnTo>
                    <a:pt x="0" y="220316"/>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7" numCol="1" spcCol="1270" anchor="t" anchorCtr="1">
              <a:noAutofit/>
            </a:bodyPr>
            <a:lstStyle/>
            <a:p>
              <a:pPr marL="0" lvl="0" indent="0" defTabSz="711200">
                <a:lnSpc>
                  <a:spcPct val="90000"/>
                </a:lnSpc>
                <a:spcBef>
                  <a:spcPct val="0"/>
                </a:spcBef>
                <a:spcAft>
                  <a:spcPct val="35000"/>
                </a:spcAft>
                <a:buNone/>
              </a:pPr>
              <a:r>
                <a:rPr lang="en-US" sz="2400" b="1" kern="1200"/>
                <a:t>    Gainwell</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Recredentialing applications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Issues with MESA</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Updating agency contacts and address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Requesting 1099 tax forms</a:t>
              </a:r>
            </a:p>
          </p:txBody>
        </p:sp>
        <p:sp>
          <p:nvSpPr>
            <p:cNvPr id="40" name="Oval 39">
              <a:extLst>
                <a:ext uri="{FF2B5EF4-FFF2-40B4-BE49-F238E27FC236}">
                  <a16:creationId xmlns:a16="http://schemas.microsoft.com/office/drawing/2014/main" id="{0471374B-CBDE-FDA7-496E-9286B4B9C17B}"/>
                </a:ext>
              </a:extLst>
            </p:cNvPr>
            <p:cNvSpPr/>
            <p:nvPr/>
          </p:nvSpPr>
          <p:spPr>
            <a:xfrm>
              <a:off x="4036410" y="1981226"/>
              <a:ext cx="1452469" cy="1452469"/>
            </a:xfrm>
            <a:prstGeom prst="ellipse">
              <a:avLst/>
            </a:prstGeom>
            <a:blipFill rotWithShape="1">
              <a:blip r:embed="rId4"/>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49A23075-08BF-AFC0-E685-4A0D7FDB9C9E}"/>
              </a:ext>
            </a:extLst>
          </p:cNvPr>
          <p:cNvGrpSpPr/>
          <p:nvPr/>
        </p:nvGrpSpPr>
        <p:grpSpPr>
          <a:xfrm>
            <a:off x="6485145" y="1536930"/>
            <a:ext cx="2270746" cy="4361771"/>
            <a:chOff x="6485145" y="1719520"/>
            <a:chExt cx="2270746" cy="4361771"/>
          </a:xfrm>
        </p:grpSpPr>
        <p:sp>
          <p:nvSpPr>
            <p:cNvPr id="22" name="Freeform: Shape 21">
              <a:extLst>
                <a:ext uri="{FF2B5EF4-FFF2-40B4-BE49-F238E27FC236}">
                  <a16:creationId xmlns:a16="http://schemas.microsoft.com/office/drawing/2014/main" id="{E07AF354-1920-FC20-A4A5-4EC3D633788A}"/>
                </a:ext>
              </a:extLst>
            </p:cNvPr>
            <p:cNvSpPr/>
            <p:nvPr/>
          </p:nvSpPr>
          <p:spPr>
            <a:xfrm>
              <a:off x="6485145"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872724" rIns="128016" bIns="1000371" numCol="1" spcCol="1270" anchor="t" anchorCtr="1">
              <a:noAutofit/>
            </a:bodyPr>
            <a:lstStyle/>
            <a:p>
              <a:pPr marL="0" lvl="0" indent="0" defTabSz="800100">
                <a:lnSpc>
                  <a:spcPct val="90000"/>
                </a:lnSpc>
                <a:spcBef>
                  <a:spcPct val="0"/>
                </a:spcBef>
                <a:spcAft>
                  <a:spcPct val="35000"/>
                </a:spcAft>
                <a:buNone/>
              </a:pPr>
              <a:r>
                <a:rPr lang="en-US" sz="2400" b="1" kern="1200"/>
                <a:t>         DOM</a:t>
              </a:r>
              <a:endParaRPr lang="en-US" sz="2400" kern="1200"/>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Expanding service area</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Relocating</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Change of Ownership</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Staffing changes</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Audits</a:t>
              </a:r>
            </a:p>
          </p:txBody>
        </p:sp>
        <p:sp>
          <p:nvSpPr>
            <p:cNvPr id="27" name="Oval 26">
              <a:extLst>
                <a:ext uri="{FF2B5EF4-FFF2-40B4-BE49-F238E27FC236}">
                  <a16:creationId xmlns:a16="http://schemas.microsoft.com/office/drawing/2014/main" id="{83F23419-C947-5C30-17D8-70802E51E153}"/>
                </a:ext>
              </a:extLst>
            </p:cNvPr>
            <p:cNvSpPr/>
            <p:nvPr/>
          </p:nvSpPr>
          <p:spPr>
            <a:xfrm>
              <a:off x="6894283" y="1981226"/>
              <a:ext cx="1452469" cy="1452469"/>
            </a:xfrm>
            <a:prstGeom prst="ellipse">
              <a:avLst/>
            </a:prstGeom>
            <a:blipFill rotWithShape="1">
              <a:blip r:embed="rId5"/>
              <a:srcRect/>
              <a:stretch>
                <a:fillRect l="-7000" r="-7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4" name="Group 13">
            <a:extLst>
              <a:ext uri="{FF2B5EF4-FFF2-40B4-BE49-F238E27FC236}">
                <a16:creationId xmlns:a16="http://schemas.microsoft.com/office/drawing/2014/main" id="{9FD5B794-7368-CDB1-9968-6A7E4AACC3F0}"/>
              </a:ext>
            </a:extLst>
          </p:cNvPr>
          <p:cNvGrpSpPr/>
          <p:nvPr/>
        </p:nvGrpSpPr>
        <p:grpSpPr>
          <a:xfrm>
            <a:off x="9165029" y="1536930"/>
            <a:ext cx="2270746" cy="4361771"/>
            <a:chOff x="9226087" y="1719520"/>
            <a:chExt cx="2270746" cy="4361771"/>
          </a:xfrm>
        </p:grpSpPr>
        <p:sp>
          <p:nvSpPr>
            <p:cNvPr id="15" name="Freeform: Shape 14">
              <a:extLst>
                <a:ext uri="{FF2B5EF4-FFF2-40B4-BE49-F238E27FC236}">
                  <a16:creationId xmlns:a16="http://schemas.microsoft.com/office/drawing/2014/main" id="{34F04AC5-7288-B246-D805-9F69BDAAB6E9}"/>
                </a:ext>
              </a:extLst>
            </p:cNvPr>
            <p:cNvSpPr/>
            <p:nvPr/>
          </p:nvSpPr>
          <p:spPr>
            <a:xfrm>
              <a:off x="9226087"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1844276" rIns="99568" bIns="971923" numCol="1" spcCol="1270" anchor="t" anchorCtr="1">
              <a:noAutofit/>
            </a:bodyPr>
            <a:lstStyle/>
            <a:p>
              <a:pPr marL="0" lvl="0" indent="0" algn="ctr" defTabSz="622300">
                <a:lnSpc>
                  <a:spcPct val="90000"/>
                </a:lnSpc>
                <a:spcBef>
                  <a:spcPct val="0"/>
                </a:spcBef>
                <a:spcAft>
                  <a:spcPct val="35000"/>
                </a:spcAft>
                <a:buNone/>
              </a:pPr>
              <a:r>
                <a:rPr lang="en-US" sz="2400" b="1" kern="1200"/>
                <a:t>PDD</a:t>
              </a:r>
              <a:endParaRPr lang="en-US" sz="2400" kern="1200"/>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Requesting more hours for clients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Any adjustments made to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Missing lock-in on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Beneficiaries needing transportation</a:t>
              </a:r>
            </a:p>
          </p:txBody>
        </p:sp>
        <p:sp>
          <p:nvSpPr>
            <p:cNvPr id="16" name="Oval 15">
              <a:extLst>
                <a:ext uri="{FF2B5EF4-FFF2-40B4-BE49-F238E27FC236}">
                  <a16:creationId xmlns:a16="http://schemas.microsoft.com/office/drawing/2014/main" id="{A940E490-6029-FBE3-EE0F-0C098AB9D89E}"/>
                </a:ext>
              </a:extLst>
            </p:cNvPr>
            <p:cNvSpPr/>
            <p:nvPr/>
          </p:nvSpPr>
          <p:spPr>
            <a:xfrm>
              <a:off x="9635225" y="1981227"/>
              <a:ext cx="1452469" cy="1452469"/>
            </a:xfrm>
            <a:prstGeom prst="ellipse">
              <a:avLst/>
            </a:prstGeom>
            <a:blipFill rotWithShape="1">
              <a:blip r:embed="rId6"/>
              <a:srcRect/>
              <a:stretch>
                <a:fillRect l="-7000" r="-7000"/>
              </a:stretch>
            </a:blipFill>
            <a:scene3d>
              <a:camera prst="orthographicFront"/>
              <a:lightRig rig="threePt" dir="t"/>
            </a:scene3d>
            <a:sp3d>
              <a:bevelT/>
              <a:bevelB w="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7" name="TextBox 6">
            <a:extLst>
              <a:ext uri="{FF2B5EF4-FFF2-40B4-BE49-F238E27FC236}">
                <a16:creationId xmlns:a16="http://schemas.microsoft.com/office/drawing/2014/main" id="{E0162B4C-1D8B-F60B-E838-ABCE436CDEE3}"/>
              </a:ext>
            </a:extLst>
          </p:cNvPr>
          <p:cNvSpPr txBox="1"/>
          <p:nvPr/>
        </p:nvSpPr>
        <p:spPr>
          <a:xfrm>
            <a:off x="1953789" y="6075144"/>
            <a:ext cx="8735967" cy="584775"/>
          </a:xfrm>
          <a:prstGeom prst="rect">
            <a:avLst/>
          </a:prstGeom>
          <a:solidFill>
            <a:schemeClr val="tx2">
              <a:lumMod val="10000"/>
              <a:lumOff val="90000"/>
            </a:schemeClr>
          </a:solidFill>
          <a:ln w="19050">
            <a:solidFill>
              <a:schemeClr val="tx2">
                <a:lumMod val="90000"/>
                <a:lumOff val="10000"/>
              </a:schemeClr>
            </a:solidFill>
          </a:ln>
        </p:spPr>
        <p:txBody>
          <a:bodyPr wrap="square">
            <a:spAutoFit/>
          </a:bodyPr>
          <a:lstStyle/>
          <a:p>
            <a:r>
              <a:rPr lang="en-US" sz="1600" b="1">
                <a:solidFill>
                  <a:schemeClr val="tx2">
                    <a:lumMod val="75000"/>
                    <a:lumOff val="25000"/>
                  </a:schemeClr>
                </a:solidFill>
              </a:rPr>
              <a:t>Gainwell Representative Link: </a:t>
            </a:r>
            <a:r>
              <a:rPr lang="en-US" sz="1600" b="1">
                <a:solidFill>
                  <a:schemeClr val="tx2">
                    <a:lumMod val="75000"/>
                    <a:lumOff val="25000"/>
                  </a:schemeClr>
                </a:solidFill>
                <a:hlinkClick r:id="rId7">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a:solidFill>
                <a:schemeClr val="tx2">
                  <a:lumMod val="75000"/>
                  <a:lumOff val="25000"/>
                </a:schemeClr>
              </a:solidFill>
            </a:endParaRPr>
          </a:p>
        </p:txBody>
      </p:sp>
      <p:pic>
        <p:nvPicPr>
          <p:cNvPr id="2" name="More Info Pic">
            <a:extLst>
              <a:ext uri="{FF2B5EF4-FFF2-40B4-BE49-F238E27FC236}">
                <a16:creationId xmlns:a16="http://schemas.microsoft.com/office/drawing/2014/main" id="{D1AB2FAF-ECAC-4CEE-A070-A939788B2BE9}"/>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5" name="Rectangle: Rounded Corners 4">
            <a:extLst>
              <a:ext uri="{FF2B5EF4-FFF2-40B4-BE49-F238E27FC236}">
                <a16:creationId xmlns:a16="http://schemas.microsoft.com/office/drawing/2014/main" id="{081392D7-A654-3233-474A-1181CAE94C8E}"/>
              </a:ext>
            </a:extLst>
          </p:cNvPr>
          <p:cNvSpPr/>
          <p:nvPr/>
        </p:nvSpPr>
        <p:spPr>
          <a:xfrm>
            <a:off x="538619" y="1074139"/>
            <a:ext cx="11148165" cy="500100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Tree>
    <p:extLst>
      <p:ext uri="{BB962C8B-B14F-4D97-AF65-F5344CB8AC3E}">
        <p14:creationId xmlns:p14="http://schemas.microsoft.com/office/powerpoint/2010/main" val="1546266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1235-FE00-C9D8-A323-FE8A56246D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F749B-85D4-A5B6-6013-03ED7270EACB}"/>
              </a:ext>
            </a:extLst>
          </p:cNvPr>
          <p:cNvSpPr>
            <a:spLocks noGrp="1"/>
          </p:cNvSpPr>
          <p:nvPr>
            <p:ph type="sldNum" sz="quarter" idx="12"/>
          </p:nvPr>
        </p:nvSpPr>
        <p:spPr/>
        <p:txBody>
          <a:bodyPr/>
          <a:lstStyle/>
          <a:p>
            <a:fld id="{E68F1C0E-076B-4C9D-A1F8-826B44A1103B}" type="slidenum">
              <a:rPr lang="en-US" smtClean="0"/>
              <a:t>67</a:t>
            </a:fld>
            <a:endParaRPr lang="en-US"/>
          </a:p>
        </p:txBody>
      </p:sp>
      <p:sp>
        <p:nvSpPr>
          <p:cNvPr id="4" name="TextBox 3">
            <a:extLst>
              <a:ext uri="{FF2B5EF4-FFF2-40B4-BE49-F238E27FC236}">
                <a16:creationId xmlns:a16="http://schemas.microsoft.com/office/drawing/2014/main" id="{9038D6AA-3805-F1A3-845B-260E3022DE5C}"/>
              </a:ext>
            </a:extLst>
          </p:cNvPr>
          <p:cNvSpPr txBox="1"/>
          <p:nvPr/>
        </p:nvSpPr>
        <p:spPr>
          <a:xfrm>
            <a:off x="3858567" y="304718"/>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Informed</a:t>
            </a:r>
          </a:p>
          <a:p>
            <a:endParaRPr lang="en-US"/>
          </a:p>
        </p:txBody>
      </p:sp>
      <p:sp>
        <p:nvSpPr>
          <p:cNvPr id="19" name="TextBox 18">
            <a:extLst>
              <a:ext uri="{FF2B5EF4-FFF2-40B4-BE49-F238E27FC236}">
                <a16:creationId xmlns:a16="http://schemas.microsoft.com/office/drawing/2014/main" id="{0AFCD761-BE03-0CF3-9E47-0E4E6DA09B16}"/>
              </a:ext>
            </a:extLst>
          </p:cNvPr>
          <p:cNvSpPr txBox="1"/>
          <p:nvPr/>
        </p:nvSpPr>
        <p:spPr>
          <a:xfrm>
            <a:off x="104480" y="1330605"/>
            <a:ext cx="11830640" cy="4886209"/>
          </a:xfrm>
          <a:prstGeom prst="rect">
            <a:avLst/>
          </a:prstGeom>
          <a:noFill/>
        </p:spPr>
        <p:txBody>
          <a:bodyPr wrap="square" rtlCol="0">
            <a:spAutoFit/>
          </a:bodyPr>
          <a:lstStyle/>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Policy Updates</a:t>
            </a:r>
            <a:r>
              <a:rPr lang="en-US" sz="1600" b="0" i="0" u="none" strike="noStrike" cap="none">
                <a:solidFill>
                  <a:schemeClr val="tx2">
                    <a:lumMod val="75000"/>
                    <a:lumOff val="25000"/>
                  </a:schemeClr>
                </a:solidFill>
                <a:latin typeface="Cardo"/>
                <a:ea typeface="Arial"/>
                <a:cs typeface="Arial"/>
                <a:sym typeface="Arial"/>
              </a:rPr>
              <a:t>: Get notified when new policies are announced, email a contact name, place of business and a contact number (optional) to </a:t>
            </a:r>
            <a:r>
              <a:rPr lang="pl-PL" sz="1600" b="1" i="0" u="none" strike="noStrike" cap="none">
                <a:solidFill>
                  <a:srgbClr val="88A8F8"/>
                </a:solidFill>
                <a:latin typeface="Cardo"/>
                <a:ea typeface="Arial"/>
                <a:cs typeface="Arial"/>
                <a:sym typeface="Arial"/>
                <a:hlinkClick r:id="rId3">
                  <a:extLst>
                    <a:ext uri="{A12FA001-AC4F-418D-AE19-62706E023703}">
                      <ahyp:hlinkClr xmlns:ahyp="http://schemas.microsoft.com/office/drawing/2018/hyperlinkcolor" val="tx"/>
                    </a:ext>
                  </a:extLst>
                </a:hlinkClick>
              </a:rPr>
              <a:t>DOMPolicy@medicaid.ms.gov</a:t>
            </a:r>
            <a:br>
              <a:rPr lang="en-US" sz="1600" b="1" i="0" u="none" strike="noStrike" cap="none">
                <a:solidFill>
                  <a:srgbClr val="88A8F8"/>
                </a:solidFill>
                <a:latin typeface="Cardo"/>
                <a:ea typeface="Arial"/>
                <a:cs typeface="Arial"/>
                <a:sym typeface="Arial"/>
              </a:rPr>
            </a:br>
            <a:endParaRPr lang="en-US" sz="1600" b="1" u="sng">
              <a:solidFill>
                <a:srgbClr val="88A8F8"/>
              </a:solidFill>
              <a:latin typeface="Cardo"/>
              <a:ea typeface="Arial"/>
              <a:cs typeface="Arial"/>
              <a:hlinkClick r:id="rId4"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Late Breaking News</a:t>
            </a:r>
            <a:r>
              <a:rPr lang="en-US" sz="1600" b="0" i="0" u="none" strike="noStrike" cap="none">
                <a:solidFill>
                  <a:schemeClr val="tx2">
                    <a:lumMod val="75000"/>
                    <a:lumOff val="25000"/>
                  </a:schemeClr>
                </a:solidFill>
                <a:latin typeface="Cardo"/>
                <a:ea typeface="Arial"/>
                <a:cs typeface="Arial"/>
                <a:sym typeface="Arial"/>
              </a:rPr>
              <a:t>: To sign up to receive email alerts every time DOM posts a Late Breaking News update, just email a contact name, place of business and a contact number (optional) to </a:t>
            </a:r>
            <a:r>
              <a:rPr lang="en-US" sz="1600" b="1" i="0" u="sng" strike="noStrike" cap="none">
                <a:solidFill>
                  <a:srgbClr val="7E9DEA"/>
                </a:solidFill>
                <a:latin typeface="Cardo"/>
                <a:ea typeface="Arial"/>
                <a:cs typeface="Arial"/>
                <a:sym typeface="Arial"/>
                <a:hlinkClick r:id="rId5">
                  <a:extLst>
                    <a:ext uri="{A12FA001-AC4F-418D-AE19-62706E023703}">
                      <ahyp:hlinkClr xmlns:ahyp="http://schemas.microsoft.com/office/drawing/2018/hyperlinkcolor" val="tx"/>
                    </a:ext>
                  </a:extLst>
                </a:hlinkClick>
              </a:rPr>
              <a:t>LateBreakingNews@medicaid.ms.gov</a:t>
            </a:r>
            <a:endParaRPr lang="en-US" sz="1600" b="1">
              <a:solidFill>
                <a:srgbClr val="7E9DEA"/>
              </a:solidFill>
              <a:latin typeface="Cardo"/>
            </a:endParaRPr>
          </a:p>
          <a:p>
            <a:pPr marL="457200" marR="0" lvl="0" indent="-457200" algn="l" rtl="0">
              <a:lnSpc>
                <a:spcPct val="140014"/>
              </a:lnSpc>
              <a:spcBef>
                <a:spcPts val="0"/>
              </a:spcBef>
              <a:spcAft>
                <a:spcPts val="0"/>
              </a:spcAft>
              <a:buFont typeface="Wingdings"/>
              <a:buChar char="q"/>
            </a:pPr>
            <a:endParaRPr lang="en-US" sz="1600" u="sng">
              <a:latin typeface="Cardo"/>
              <a:ea typeface="Arial"/>
              <a:cs typeface="Arial"/>
              <a:hlinkClick r:id="rId6"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background checks please contact MS Department of Health </a:t>
            </a:r>
            <a:r>
              <a:rPr lang="en-US" sz="1600" b="1" i="0" u="sng" strike="noStrike" cap="none">
                <a:solidFill>
                  <a:srgbClr val="7E9DEA"/>
                </a:solidFill>
                <a:latin typeface="Cardo"/>
                <a:ea typeface="Arial"/>
                <a:cs typeface="Arial"/>
                <a:sym typeface="Arial"/>
                <a:hlinkClick r:id="rId7">
                  <a:extLst>
                    <a:ext uri="{A12FA001-AC4F-418D-AE19-62706E023703}">
                      <ahyp:hlinkClr xmlns:ahyp="http://schemas.microsoft.com/office/drawing/2018/hyperlinkcolor" val="tx"/>
                    </a:ext>
                  </a:extLst>
                </a:hlinkClick>
              </a:rPr>
              <a:t>Julie.Henderson@msdh.ms.gov</a:t>
            </a:r>
            <a:r>
              <a:rPr lang="en-US" sz="1600" b="1" i="0" u="none" strike="noStrike" cap="none">
                <a:solidFill>
                  <a:srgbClr val="7E9DEA"/>
                </a:solidFill>
                <a:latin typeface="Cardo"/>
                <a:ea typeface="Arial"/>
                <a:cs typeface="Arial"/>
                <a:sym typeface="Arial"/>
              </a:rPr>
              <a:t> </a:t>
            </a:r>
          </a:p>
          <a:p>
            <a:pPr marL="748665" marR="0" lvl="1" indent="-457200" algn="l" rtl="0">
              <a:lnSpc>
                <a:spcPct val="140014"/>
              </a:lnSpc>
              <a:spcBef>
                <a:spcPts val="0"/>
              </a:spcBef>
              <a:spcAft>
                <a:spcPts val="0"/>
              </a:spcAft>
              <a:buSzPts val="2699"/>
              <a:buFont typeface="Wingdings"/>
              <a:buChar char="q"/>
            </a:pPr>
            <a:endParaRPr lang="en-US" sz="1600" b="1" i="0" u="none" strike="noStrike" cap="none">
              <a:solidFill>
                <a:srgbClr val="7E9DEA"/>
              </a:solidFill>
              <a:latin typeface="Cardo"/>
              <a:ea typeface="Arial"/>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questions about MESA please contact your Gainwell Regional Field Representative </a:t>
            </a:r>
            <a:r>
              <a:rPr lang="en-US" sz="1600" b="1" u="sng">
                <a:solidFill>
                  <a:srgbClr val="88A8F8"/>
                </a:solidFill>
                <a:latin typeface="Cardo"/>
                <a:cs typeface="Arial"/>
                <a:sym typeface="Arial"/>
                <a:hlinkClick r:id="rId8">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u="sng">
              <a:solidFill>
                <a:srgbClr val="88A8F8"/>
              </a:solidFill>
              <a:latin typeface="Cardo"/>
            </a:endParaRPr>
          </a:p>
          <a:p>
            <a:pPr marL="457200" marR="0" lvl="0" indent="-457200" algn="l" rtl="0">
              <a:lnSpc>
                <a:spcPct val="140014"/>
              </a:lnSpc>
              <a:spcBef>
                <a:spcPts val="0"/>
              </a:spcBef>
              <a:spcAft>
                <a:spcPts val="0"/>
              </a:spcAft>
              <a:buFont typeface="Wingdings"/>
              <a:buChar char="q"/>
            </a:pPr>
            <a:endParaRPr lang="en-US" sz="1600">
              <a:latin typeface="Cardo"/>
              <a:ea typeface="Arial"/>
              <a:cs typeface="Arial"/>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your responsibilities as an employer, please contact </a:t>
            </a:r>
            <a:r>
              <a:rPr lang="en-US" sz="1600">
                <a:solidFill>
                  <a:schemeClr val="tx2">
                    <a:lumMod val="75000"/>
                    <a:lumOff val="25000"/>
                  </a:schemeClr>
                </a:solidFill>
                <a:latin typeface="Cardo"/>
                <a:ea typeface="Arial"/>
                <a:cs typeface="Arial"/>
                <a:sym typeface="Arial"/>
              </a:rPr>
              <a:t>Mississippi’s</a:t>
            </a:r>
            <a:r>
              <a:rPr lang="en-US" sz="1600" b="0" i="0" u="none" strike="noStrike" cap="none">
                <a:solidFill>
                  <a:schemeClr val="tx2">
                    <a:lumMod val="75000"/>
                    <a:lumOff val="25000"/>
                  </a:schemeClr>
                </a:solidFill>
                <a:latin typeface="Cardo"/>
                <a:ea typeface="Arial"/>
                <a:cs typeface="Arial"/>
                <a:sym typeface="Arial"/>
              </a:rPr>
              <a:t> Department of Labor </a:t>
            </a:r>
            <a:r>
              <a:rPr lang="en-US" sz="1600" b="0" i="0" strike="noStrike" cap="none">
                <a:solidFill>
                  <a:schemeClr val="tx2">
                    <a:lumMod val="75000"/>
                    <a:lumOff val="25000"/>
                  </a:schemeClr>
                </a:solidFill>
                <a:latin typeface="Cardo"/>
                <a:ea typeface="Arial"/>
                <a:cs typeface="Arial"/>
                <a:sym typeface="Arial"/>
              </a:rPr>
              <a:t>at </a:t>
            </a:r>
            <a:r>
              <a:rPr lang="en-US" sz="1600" b="1" i="0" u="sng" strike="noStrike" cap="none">
                <a:solidFill>
                  <a:srgbClr val="7E9DEA"/>
                </a:solidFill>
                <a:latin typeface="Cardo"/>
                <a:ea typeface="Arial"/>
                <a:cs typeface="Arial"/>
                <a:sym typeface="Arial"/>
              </a:rPr>
              <a:t>601-956-4347</a:t>
            </a:r>
          </a:p>
          <a:p>
            <a:pPr marL="748665" marR="0" lvl="1" indent="-457200" algn="l" rtl="0">
              <a:lnSpc>
                <a:spcPct val="140014"/>
              </a:lnSpc>
              <a:spcBef>
                <a:spcPts val="0"/>
              </a:spcBef>
              <a:spcAft>
                <a:spcPts val="0"/>
              </a:spcAft>
              <a:buSzPts val="2699"/>
              <a:buFont typeface="Wingdings"/>
              <a:buChar char="q"/>
            </a:pPr>
            <a:endParaRPr lang="en-US" sz="1600" u="sng">
              <a:solidFill>
                <a:srgbClr val="002060"/>
              </a:solidFill>
              <a:latin typeface="Cardo"/>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policy questions about HHA or EVV please contact </a:t>
            </a:r>
            <a:r>
              <a:rPr lang="en-US" sz="1600" b="1" u="sng">
                <a:solidFill>
                  <a:srgbClr val="7E9DEA"/>
                </a:solidFill>
                <a:latin typeface="Cardo"/>
                <a:cs typeface="Arial"/>
                <a:sym typeface="Arial"/>
                <a:hlinkClick r:id="rId9">
                  <a:extLst>
                    <a:ext uri="{A12FA001-AC4F-418D-AE19-62706E023703}">
                      <ahyp:hlinkClr xmlns:ahyp="http://schemas.microsoft.com/office/drawing/2018/hyperlinkcolor" val="tx"/>
                    </a:ext>
                  </a:extLst>
                </a:hlinkClick>
              </a:rPr>
              <a:t>EVV@medicaid.ms.gov</a:t>
            </a:r>
            <a:endParaRPr lang="en-US" sz="1600" b="1" u="sng">
              <a:solidFill>
                <a:srgbClr val="7E9DEA"/>
              </a:solidFill>
              <a:latin typeface="Cardo"/>
              <a:cs typeface="Arial"/>
            </a:endParaRPr>
          </a:p>
        </p:txBody>
      </p:sp>
    </p:spTree>
    <p:extLst>
      <p:ext uri="{BB962C8B-B14F-4D97-AF65-F5344CB8AC3E}">
        <p14:creationId xmlns:p14="http://schemas.microsoft.com/office/powerpoint/2010/main" val="204296454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B7F3-C88D-F4B1-5F13-EFEE1A7DEF2A}"/>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AA232A9-F146-6CC1-90A0-6A0ABC6FE6FE}"/>
              </a:ext>
            </a:extLst>
          </p:cNvPr>
          <p:cNvPicPr>
            <a:picLocks noChangeAspect="1"/>
          </p:cNvPicPr>
          <p:nvPr/>
        </p:nvPicPr>
        <p:blipFill>
          <a:blip r:embed="rId3"/>
          <a:srcRect l="13495" r="18859"/>
          <a:stretch/>
        </p:blipFill>
        <p:spPr>
          <a:xfrm>
            <a:off x="8042711" y="980537"/>
            <a:ext cx="2026048" cy="4492576"/>
          </a:xfrm>
          <a:prstGeom prst="rect">
            <a:avLst/>
          </a:prstGeom>
          <a:effectLst>
            <a:softEdge rad="63500"/>
          </a:effectLst>
        </p:spPr>
      </p:pic>
      <p:grpSp>
        <p:nvGrpSpPr>
          <p:cNvPr id="6" name="Group 7">
            <a:extLst>
              <a:ext uri="{FF2B5EF4-FFF2-40B4-BE49-F238E27FC236}">
                <a16:creationId xmlns:a16="http://schemas.microsoft.com/office/drawing/2014/main" id="{F4E87FAE-FFFF-D085-CB0B-19E7F581B1A4}"/>
              </a:ext>
            </a:extLst>
          </p:cNvPr>
          <p:cNvGrpSpPr>
            <a:grpSpLocks noChangeAspect="1"/>
          </p:cNvGrpSpPr>
          <p:nvPr/>
        </p:nvGrpSpPr>
        <p:grpSpPr>
          <a:xfrm>
            <a:off x="7972524" y="929440"/>
            <a:ext cx="2293537" cy="4537046"/>
            <a:chOff x="0" y="0"/>
            <a:chExt cx="2620010" cy="5182870"/>
          </a:xfrm>
        </p:grpSpPr>
        <p:sp>
          <p:nvSpPr>
            <p:cNvPr id="7" name="Freeform 8">
              <a:extLst>
                <a:ext uri="{FF2B5EF4-FFF2-40B4-BE49-F238E27FC236}">
                  <a16:creationId xmlns:a16="http://schemas.microsoft.com/office/drawing/2014/main" id="{5E75B549-6B99-F77D-BD00-9692425FC6EF}"/>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10">
              <a:extLst>
                <a:ext uri="{FF2B5EF4-FFF2-40B4-BE49-F238E27FC236}">
                  <a16:creationId xmlns:a16="http://schemas.microsoft.com/office/drawing/2014/main" id="{400B8EFF-E53D-DFC9-79D4-CA5D3B396D31}"/>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1">
              <a:extLst>
                <a:ext uri="{FF2B5EF4-FFF2-40B4-BE49-F238E27FC236}">
                  <a16:creationId xmlns:a16="http://schemas.microsoft.com/office/drawing/2014/main" id="{18EF7CA6-6878-0A3C-FBC9-BDCC966ADA4C}"/>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12">
              <a:extLst>
                <a:ext uri="{FF2B5EF4-FFF2-40B4-BE49-F238E27FC236}">
                  <a16:creationId xmlns:a16="http://schemas.microsoft.com/office/drawing/2014/main" id="{20BC4B90-60E0-AAF7-39E0-786DAF36F754}"/>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3">
              <a:extLst>
                <a:ext uri="{FF2B5EF4-FFF2-40B4-BE49-F238E27FC236}">
                  <a16:creationId xmlns:a16="http://schemas.microsoft.com/office/drawing/2014/main" id="{E441607E-FF11-48A9-E6BE-009CB2FB4A01}"/>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4">
              <a:extLst>
                <a:ext uri="{FF2B5EF4-FFF2-40B4-BE49-F238E27FC236}">
                  <a16:creationId xmlns:a16="http://schemas.microsoft.com/office/drawing/2014/main" id="{F9EF49CA-C88D-F1A5-2069-275293DE47C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15">
              <a:extLst>
                <a:ext uri="{FF2B5EF4-FFF2-40B4-BE49-F238E27FC236}">
                  <a16:creationId xmlns:a16="http://schemas.microsoft.com/office/drawing/2014/main" id="{E46BC46B-7901-E550-BB89-856CBB50794F}"/>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16">
              <a:extLst>
                <a:ext uri="{FF2B5EF4-FFF2-40B4-BE49-F238E27FC236}">
                  <a16:creationId xmlns:a16="http://schemas.microsoft.com/office/drawing/2014/main" id="{353FF4F3-44C1-1242-26D2-60448CD509DC}"/>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pic>
        <p:nvPicPr>
          <p:cNvPr id="27" name="Picture 26">
            <a:extLst>
              <a:ext uri="{FF2B5EF4-FFF2-40B4-BE49-F238E27FC236}">
                <a16:creationId xmlns:a16="http://schemas.microsoft.com/office/drawing/2014/main" id="{E0E2BD84-146A-B99F-4767-4B911933E4FF}"/>
              </a:ext>
            </a:extLst>
          </p:cNvPr>
          <p:cNvPicPr>
            <a:picLocks noChangeAspect="1"/>
          </p:cNvPicPr>
          <p:nvPr/>
        </p:nvPicPr>
        <p:blipFill>
          <a:blip r:embed="rId4"/>
          <a:srcRect l="3034" t="1" r="14727" b="446"/>
          <a:stretch/>
        </p:blipFill>
        <p:spPr>
          <a:xfrm>
            <a:off x="10057174" y="2081215"/>
            <a:ext cx="1646264" cy="3379674"/>
          </a:xfrm>
          <a:prstGeom prst="roundRect">
            <a:avLst>
              <a:gd name="adj" fmla="val 8594"/>
            </a:avLst>
          </a:prstGeom>
          <a:solidFill>
            <a:srgbClr val="FFFFFF">
              <a:shade val="85000"/>
            </a:srgbClr>
          </a:solidFill>
          <a:ln>
            <a:noFill/>
          </a:ln>
          <a:effectLst>
            <a:softEdge rad="31750"/>
          </a:effectLst>
        </p:spPr>
      </p:pic>
      <p:sp>
        <p:nvSpPr>
          <p:cNvPr id="3" name="Slide Number Placeholder 2">
            <a:extLst>
              <a:ext uri="{FF2B5EF4-FFF2-40B4-BE49-F238E27FC236}">
                <a16:creationId xmlns:a16="http://schemas.microsoft.com/office/drawing/2014/main" id="{0FBE3B4C-7C6A-A40A-425B-3AAE6367E630}"/>
              </a:ext>
            </a:extLst>
          </p:cNvPr>
          <p:cNvSpPr>
            <a:spLocks noGrp="1"/>
          </p:cNvSpPr>
          <p:nvPr>
            <p:ph type="sldNum" sz="quarter" idx="12"/>
          </p:nvPr>
        </p:nvSpPr>
        <p:spPr/>
        <p:txBody>
          <a:bodyPr/>
          <a:lstStyle/>
          <a:p>
            <a:fld id="{E68F1C0E-076B-4C9D-A1F8-826B44A1103B}" type="slidenum">
              <a:rPr lang="en-US" smtClean="0"/>
              <a:t>68</a:t>
            </a:fld>
            <a:endParaRPr lang="en-US"/>
          </a:p>
        </p:txBody>
      </p:sp>
      <p:sp>
        <p:nvSpPr>
          <p:cNvPr id="4" name="TextBox 3">
            <a:extLst>
              <a:ext uri="{FF2B5EF4-FFF2-40B4-BE49-F238E27FC236}">
                <a16:creationId xmlns:a16="http://schemas.microsoft.com/office/drawing/2014/main" id="{D063AA86-C7F4-D75C-0870-2144829245BE}"/>
              </a:ext>
            </a:extLst>
          </p:cNvPr>
          <p:cNvSpPr txBox="1"/>
          <p:nvPr/>
        </p:nvSpPr>
        <p:spPr>
          <a:xfrm>
            <a:off x="989251" y="490612"/>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 Touch</a:t>
            </a:r>
          </a:p>
          <a:p>
            <a:endParaRPr lang="en-US"/>
          </a:p>
        </p:txBody>
      </p:sp>
      <p:sp>
        <p:nvSpPr>
          <p:cNvPr id="19" name="TextBox 18">
            <a:extLst>
              <a:ext uri="{FF2B5EF4-FFF2-40B4-BE49-F238E27FC236}">
                <a16:creationId xmlns:a16="http://schemas.microsoft.com/office/drawing/2014/main" id="{14F19289-CE1B-85F3-0383-86683818F066}"/>
              </a:ext>
            </a:extLst>
          </p:cNvPr>
          <p:cNvSpPr txBox="1"/>
          <p:nvPr/>
        </p:nvSpPr>
        <p:spPr>
          <a:xfrm>
            <a:off x="325898" y="1906182"/>
            <a:ext cx="7465432" cy="3729739"/>
          </a:xfrm>
          <a:prstGeom prst="rect">
            <a:avLst/>
          </a:prstGeom>
          <a:noFill/>
        </p:spPr>
        <p:txBody>
          <a:bodyPr wrap="square" rtlCol="0">
            <a:spAutoFit/>
          </a:bodyPr>
          <a:lstStyle/>
          <a:p>
            <a:pPr algn="l">
              <a:lnSpc>
                <a:spcPts val="3242"/>
              </a:lnSpc>
            </a:pPr>
            <a:r>
              <a:rPr lang="en-US" sz="1600" b="1">
                <a:solidFill>
                  <a:schemeClr val="tx2">
                    <a:lumMod val="75000"/>
                    <a:lumOff val="25000"/>
                  </a:schemeClr>
                </a:solidFill>
                <a:latin typeface="Garet Bold"/>
                <a:ea typeface="Garet Bold"/>
                <a:cs typeface="Garet Bold"/>
                <a:sym typeface="Garet Bold"/>
              </a:rPr>
              <a:t>Mississippi Division of Medicaid, Office of Long Term Services &amp; Supports</a:t>
            </a:r>
          </a:p>
          <a:p>
            <a:pPr algn="just">
              <a:lnSpc>
                <a:spcPts val="3242"/>
              </a:lnSpc>
            </a:pPr>
            <a:r>
              <a:rPr lang="en-US" sz="1600">
                <a:solidFill>
                  <a:schemeClr val="tx2">
                    <a:lumMod val="75000"/>
                    <a:lumOff val="25000"/>
                  </a:schemeClr>
                </a:solidFill>
                <a:latin typeface="Garet"/>
                <a:ea typeface="Garet"/>
                <a:cs typeface="Garet"/>
                <a:sym typeface="Garet"/>
              </a:rPr>
              <a:t>Phone:                           </a:t>
            </a:r>
            <a:r>
              <a:rPr lang="en-US" sz="1600" b="1">
                <a:solidFill>
                  <a:srgbClr val="7E9DEA"/>
                </a:solidFill>
                <a:latin typeface="Garet"/>
                <a:ea typeface="Garet"/>
                <a:cs typeface="Garet"/>
                <a:sym typeface="Garet"/>
              </a:rPr>
              <a:t>(601) 359-6141</a:t>
            </a:r>
          </a:p>
          <a:p>
            <a:pPr algn="l">
              <a:lnSpc>
                <a:spcPts val="3242"/>
              </a:lnSpc>
            </a:pPr>
            <a:r>
              <a:rPr lang="en-US" sz="1600">
                <a:solidFill>
                  <a:schemeClr val="tx2">
                    <a:lumMod val="75000"/>
                    <a:lumOff val="25000"/>
                  </a:schemeClr>
                </a:solidFill>
                <a:latin typeface="Garet"/>
                <a:ea typeface="Garet"/>
                <a:cs typeface="Garet"/>
                <a:sym typeface="Garet"/>
              </a:rPr>
              <a:t>Website:                        </a:t>
            </a:r>
            <a:r>
              <a:rPr lang="en-US" sz="1600" b="1" u="sng">
                <a:solidFill>
                  <a:srgbClr val="7E9DEA"/>
                </a:solidFill>
                <a:latin typeface="Garet"/>
                <a:ea typeface="Garet"/>
                <a:cs typeface="Garet"/>
                <a:sym typeface="Garet"/>
                <a:hlinkClick r:id="rId5" tooltip="https://medicaid.ms.gov/hcbs-waiver-providers/">
                  <a:extLst>
                    <a:ext uri="{A12FA001-AC4F-418D-AE19-62706E023703}">
                      <ahyp:hlinkClr xmlns:ahyp="http://schemas.microsoft.com/office/drawing/2018/hyperlinkcolor" val="tx"/>
                    </a:ext>
                  </a:extLst>
                </a:hlinkClick>
              </a:rPr>
              <a:t>https://medicaid.ms.gov/hcbs-waiver-providers/</a:t>
            </a:r>
          </a:p>
          <a:p>
            <a:pPr algn="l">
              <a:lnSpc>
                <a:spcPts val="3242"/>
              </a:lnSpc>
            </a:pPr>
            <a:r>
              <a:rPr lang="en-US" sz="1600">
                <a:solidFill>
                  <a:schemeClr val="tx2">
                    <a:lumMod val="75000"/>
                    <a:lumOff val="25000"/>
                  </a:schemeClr>
                </a:solidFill>
                <a:latin typeface="Garet"/>
                <a:ea typeface="Garet"/>
                <a:cs typeface="Garet"/>
                <a:sym typeface="Garet"/>
              </a:rPr>
              <a:t>Email Address:             </a:t>
            </a:r>
            <a:r>
              <a:rPr lang="en-US" sz="1600" b="1" u="sng">
                <a:solidFill>
                  <a:srgbClr val="7E9DEA"/>
                </a:solidFill>
                <a:latin typeface="Garet"/>
                <a:ea typeface="Garet"/>
                <a:cs typeface="Garet"/>
                <a:sym typeface="Garet"/>
                <a:hlinkClick r:id="rId6" tooltip="mailto:HCBSProviders@medicaid.ms.gov">
                  <a:extLst>
                    <a:ext uri="{A12FA001-AC4F-418D-AE19-62706E023703}">
                      <ahyp:hlinkClr xmlns:ahyp="http://schemas.microsoft.com/office/drawing/2018/hyperlinkcolor" val="tx"/>
                    </a:ext>
                  </a:extLst>
                </a:hlinkClick>
              </a:rPr>
              <a:t>HCBSProviders@medicaid.ms.gov</a:t>
            </a:r>
          </a:p>
          <a:p>
            <a:pPr algn="l">
              <a:lnSpc>
                <a:spcPts val="3242"/>
              </a:lnSpc>
            </a:pPr>
            <a:r>
              <a:rPr lang="en-US" sz="1600">
                <a:solidFill>
                  <a:schemeClr val="tx2">
                    <a:lumMod val="75000"/>
                    <a:lumOff val="25000"/>
                  </a:schemeClr>
                </a:solidFill>
                <a:latin typeface="Garet"/>
                <a:ea typeface="Garet"/>
                <a:cs typeface="Garet"/>
                <a:sym typeface="Garet"/>
              </a:rPr>
              <a:t>Address:                        </a:t>
            </a:r>
            <a:r>
              <a:rPr lang="en-US" sz="1600" b="1">
                <a:solidFill>
                  <a:srgbClr val="7E9DEA"/>
                </a:solidFill>
                <a:latin typeface="Garet"/>
                <a:ea typeface="Garet"/>
                <a:cs typeface="Garet"/>
                <a:sym typeface="Garet"/>
              </a:rPr>
              <a:t>Office of Long Term Services &amp; Supports</a:t>
            </a:r>
          </a:p>
          <a:p>
            <a:pPr algn="l">
              <a:lnSpc>
                <a:spcPts val="3242"/>
              </a:lnSpc>
            </a:pPr>
            <a:r>
              <a:rPr lang="en-US" sz="1600">
                <a:solidFill>
                  <a:schemeClr val="tx2">
                    <a:lumMod val="75000"/>
                    <a:lumOff val="25000"/>
                  </a:schemeClr>
                </a:solidFill>
                <a:latin typeface="Garet"/>
                <a:ea typeface="Garet"/>
                <a:cs typeface="Garet"/>
                <a:sym typeface="Garet"/>
              </a:rPr>
              <a:t>                                       </a:t>
            </a:r>
            <a:r>
              <a:rPr lang="en-US" sz="1600" b="1">
                <a:solidFill>
                  <a:srgbClr val="7E9DEA"/>
                </a:solidFill>
                <a:latin typeface="Garet"/>
                <a:ea typeface="Garet"/>
                <a:cs typeface="Garet"/>
                <a:sym typeface="Garet"/>
              </a:rPr>
              <a:t>Division of Medicaid</a:t>
            </a:r>
          </a:p>
          <a:p>
            <a:pPr algn="l">
              <a:lnSpc>
                <a:spcPts val="3242"/>
              </a:lnSpc>
            </a:pPr>
            <a:r>
              <a:rPr lang="en-US" sz="1600" b="1">
                <a:solidFill>
                  <a:srgbClr val="7E9DEA"/>
                </a:solidFill>
                <a:latin typeface="Garet"/>
                <a:ea typeface="Garet"/>
                <a:cs typeface="Garet"/>
                <a:sym typeface="Garet"/>
              </a:rPr>
              <a:t>                                       Walter Sillers Building</a:t>
            </a:r>
          </a:p>
          <a:p>
            <a:pPr algn="l">
              <a:lnSpc>
                <a:spcPts val="3242"/>
              </a:lnSpc>
            </a:pPr>
            <a:r>
              <a:rPr lang="en-US" sz="1600" b="1">
                <a:solidFill>
                  <a:srgbClr val="7E9DEA"/>
                </a:solidFill>
                <a:latin typeface="Garet"/>
                <a:ea typeface="Garet"/>
                <a:cs typeface="Garet"/>
                <a:sym typeface="Garet"/>
              </a:rPr>
              <a:t>                                       550 High Street</a:t>
            </a:r>
          </a:p>
          <a:p>
            <a:pPr algn="l">
              <a:lnSpc>
                <a:spcPts val="3242"/>
              </a:lnSpc>
            </a:pPr>
            <a:r>
              <a:rPr lang="en-US" sz="1600" b="1">
                <a:solidFill>
                  <a:srgbClr val="7E9DEA"/>
                </a:solidFill>
                <a:latin typeface="Garet"/>
                <a:ea typeface="Garet"/>
                <a:cs typeface="Garet"/>
                <a:sym typeface="Garet"/>
              </a:rPr>
              <a:t>                                       Jackson, MS 39201</a:t>
            </a:r>
          </a:p>
        </p:txBody>
      </p:sp>
      <p:grpSp>
        <p:nvGrpSpPr>
          <p:cNvPr id="16" name="Group 21">
            <a:extLst>
              <a:ext uri="{FF2B5EF4-FFF2-40B4-BE49-F238E27FC236}">
                <a16:creationId xmlns:a16="http://schemas.microsoft.com/office/drawing/2014/main" id="{BC3184AC-E6A9-A661-EB73-DAA1BD1B3D28}"/>
              </a:ext>
            </a:extLst>
          </p:cNvPr>
          <p:cNvGrpSpPr>
            <a:grpSpLocks noChangeAspect="1"/>
          </p:cNvGrpSpPr>
          <p:nvPr/>
        </p:nvGrpSpPr>
        <p:grpSpPr>
          <a:xfrm>
            <a:off x="9987297" y="2023957"/>
            <a:ext cx="1716141" cy="3394848"/>
            <a:chOff x="0" y="0"/>
            <a:chExt cx="2620010" cy="5182870"/>
          </a:xfrm>
        </p:grpSpPr>
        <p:sp>
          <p:nvSpPr>
            <p:cNvPr id="17" name="Freeform 22">
              <a:extLst>
                <a:ext uri="{FF2B5EF4-FFF2-40B4-BE49-F238E27FC236}">
                  <a16:creationId xmlns:a16="http://schemas.microsoft.com/office/drawing/2014/main" id="{8C961C8B-D1C4-8A5D-66EC-65A5A738E7D0}"/>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0" name="Freeform 24">
              <a:extLst>
                <a:ext uri="{FF2B5EF4-FFF2-40B4-BE49-F238E27FC236}">
                  <a16:creationId xmlns:a16="http://schemas.microsoft.com/office/drawing/2014/main" id="{4AAB0F8E-2A80-2D1C-3C9C-F01B0E826E30}"/>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1" name="Freeform 25">
              <a:extLst>
                <a:ext uri="{FF2B5EF4-FFF2-40B4-BE49-F238E27FC236}">
                  <a16:creationId xmlns:a16="http://schemas.microsoft.com/office/drawing/2014/main" id="{D56DAEE3-6FAD-69D5-2099-7D5C689F4BD4}"/>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2" name="Freeform 26">
              <a:extLst>
                <a:ext uri="{FF2B5EF4-FFF2-40B4-BE49-F238E27FC236}">
                  <a16:creationId xmlns:a16="http://schemas.microsoft.com/office/drawing/2014/main" id="{AF37F3E8-C65D-75E5-32CD-B4D19AD0D779}"/>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3" name="Freeform 27">
              <a:extLst>
                <a:ext uri="{FF2B5EF4-FFF2-40B4-BE49-F238E27FC236}">
                  <a16:creationId xmlns:a16="http://schemas.microsoft.com/office/drawing/2014/main" id="{ADC91635-C3A2-FE94-3E8C-3D1B1C30C0C0}"/>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4" name="Freeform 28">
              <a:extLst>
                <a:ext uri="{FF2B5EF4-FFF2-40B4-BE49-F238E27FC236}">
                  <a16:creationId xmlns:a16="http://schemas.microsoft.com/office/drawing/2014/main" id="{7FC30F81-EC12-5D79-99FA-54C71B25C60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5" name="Freeform 29">
              <a:extLst>
                <a:ext uri="{FF2B5EF4-FFF2-40B4-BE49-F238E27FC236}">
                  <a16:creationId xmlns:a16="http://schemas.microsoft.com/office/drawing/2014/main" id="{6C3EE14B-A773-CCB1-4CD0-CC86A38218D8}"/>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6" name="Freeform 30">
              <a:extLst>
                <a:ext uri="{FF2B5EF4-FFF2-40B4-BE49-F238E27FC236}">
                  <a16:creationId xmlns:a16="http://schemas.microsoft.com/office/drawing/2014/main" id="{0CAC526A-6758-F619-E117-599E1115A939}"/>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Tree>
    <p:extLst>
      <p:ext uri="{BB962C8B-B14F-4D97-AF65-F5344CB8AC3E}">
        <p14:creationId xmlns:p14="http://schemas.microsoft.com/office/powerpoint/2010/main" val="3168143145"/>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4D5-ED25-EB79-04C5-082730B9A4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F1110-4B60-A7F0-8B38-8233AB245E30}"/>
              </a:ext>
            </a:extLst>
          </p:cNvPr>
          <p:cNvSpPr>
            <a:spLocks noGrp="1"/>
          </p:cNvSpPr>
          <p:nvPr>
            <p:ph type="sldNum" sz="quarter" idx="12"/>
          </p:nvPr>
        </p:nvSpPr>
        <p:spPr/>
        <p:txBody>
          <a:bodyPr/>
          <a:lstStyle/>
          <a:p>
            <a:fld id="{E68F1C0E-076B-4C9D-A1F8-826B44A1103B}" type="slidenum">
              <a:rPr lang="en-US" smtClean="0"/>
              <a:t>69</a:t>
            </a:fld>
            <a:endParaRPr lang="en-US"/>
          </a:p>
        </p:txBody>
      </p:sp>
      <p:sp>
        <p:nvSpPr>
          <p:cNvPr id="4" name="TextBox 3">
            <a:extLst>
              <a:ext uri="{FF2B5EF4-FFF2-40B4-BE49-F238E27FC236}">
                <a16:creationId xmlns:a16="http://schemas.microsoft.com/office/drawing/2014/main" id="{9C50B4DB-91AE-F65B-38BB-CFE1D62239CD}"/>
              </a:ext>
            </a:extLst>
          </p:cNvPr>
          <p:cNvSpPr txBox="1"/>
          <p:nvPr/>
        </p:nvSpPr>
        <p:spPr>
          <a:xfrm>
            <a:off x="3918857" y="357508"/>
            <a:ext cx="4937794"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Questions?</a:t>
            </a:r>
          </a:p>
          <a:p>
            <a:endParaRPr lang="en-US"/>
          </a:p>
        </p:txBody>
      </p:sp>
      <p:pic>
        <p:nvPicPr>
          <p:cNvPr id="7" name="Picture 6">
            <a:extLst>
              <a:ext uri="{FF2B5EF4-FFF2-40B4-BE49-F238E27FC236}">
                <a16:creationId xmlns:a16="http://schemas.microsoft.com/office/drawing/2014/main" id="{5FD5E0C4-BE82-54FF-679D-A400D85DFF87}"/>
              </a:ext>
            </a:extLst>
          </p:cNvPr>
          <p:cNvPicPr>
            <a:picLocks noChangeAspect="1"/>
          </p:cNvPicPr>
          <p:nvPr/>
        </p:nvPicPr>
        <p:blipFill>
          <a:blip r:embed="rId3"/>
          <a:stretch>
            <a:fillRect/>
          </a:stretch>
        </p:blipFill>
        <p:spPr>
          <a:xfrm>
            <a:off x="790282" y="1820487"/>
            <a:ext cx="4944165" cy="3639058"/>
          </a:xfrm>
          <a:prstGeom prst="rect">
            <a:avLst/>
          </a:prstGeom>
        </p:spPr>
      </p:pic>
      <p:pic>
        <p:nvPicPr>
          <p:cNvPr id="8" name="Picture 7">
            <a:extLst>
              <a:ext uri="{FF2B5EF4-FFF2-40B4-BE49-F238E27FC236}">
                <a16:creationId xmlns:a16="http://schemas.microsoft.com/office/drawing/2014/main" id="{A67874A9-03A3-7D29-65B9-BF2C8BD96EAB}"/>
              </a:ext>
            </a:extLst>
          </p:cNvPr>
          <p:cNvPicPr>
            <a:picLocks noChangeAspect="1"/>
          </p:cNvPicPr>
          <p:nvPr/>
        </p:nvPicPr>
        <p:blipFill>
          <a:blip r:embed="rId4"/>
          <a:stretch>
            <a:fillRect/>
          </a:stretch>
        </p:blipFill>
        <p:spPr>
          <a:xfrm>
            <a:off x="6929662" y="1538485"/>
            <a:ext cx="3853977" cy="3836924"/>
          </a:xfrm>
          <a:prstGeom prst="rect">
            <a:avLst/>
          </a:prstGeom>
        </p:spPr>
      </p:pic>
      <p:sp>
        <p:nvSpPr>
          <p:cNvPr id="9" name="TextBox 8">
            <a:extLst>
              <a:ext uri="{FF2B5EF4-FFF2-40B4-BE49-F238E27FC236}">
                <a16:creationId xmlns:a16="http://schemas.microsoft.com/office/drawing/2014/main" id="{A852A977-D898-5C9B-AC55-5D0F0613A8E8}"/>
              </a:ext>
            </a:extLst>
          </p:cNvPr>
          <p:cNvSpPr txBox="1"/>
          <p:nvPr/>
        </p:nvSpPr>
        <p:spPr>
          <a:xfrm>
            <a:off x="7175455" y="5338583"/>
            <a:ext cx="3362389" cy="1200329"/>
          </a:xfrm>
          <a:prstGeom prst="rect">
            <a:avLst/>
          </a:prstGeom>
          <a:solidFill>
            <a:schemeClr val="tx2">
              <a:lumMod val="10000"/>
              <a:lumOff val="90000"/>
            </a:schemeClr>
          </a:solidFill>
          <a:ln w="28575">
            <a:solidFill>
              <a:schemeClr val="accent5">
                <a:lumMod val="50000"/>
              </a:schemeClr>
            </a:solidFill>
          </a:ln>
        </p:spPr>
        <p:txBody>
          <a:bodyPr wrap="square" rtlCol="0">
            <a:spAutoFit/>
          </a:bodyPr>
          <a:lstStyle/>
          <a:p>
            <a:r>
              <a:rPr lang="en-US" b="1">
                <a:solidFill>
                  <a:srgbClr val="002060"/>
                </a:solidFill>
              </a:rPr>
              <a:t>E&amp;D FAQ Link: </a:t>
            </a:r>
            <a:r>
              <a:rPr lang="en-US" b="1">
                <a:solidFill>
                  <a:srgbClr val="002060"/>
                </a:solidFill>
                <a:hlinkClick r:id="rId5">
                  <a:extLst>
                    <a:ext uri="{A12FA001-AC4F-418D-AE19-62706E023703}">
                      <ahyp:hlinkClr xmlns:ahyp="http://schemas.microsoft.com/office/drawing/2018/hyperlinkcolor" val="tx"/>
                    </a:ext>
                  </a:extLst>
                </a:hlinkClick>
              </a:rPr>
              <a:t>https://app.smartsheet.com/b/form/857d8057557a4693a06cb00130302f4c</a:t>
            </a:r>
            <a:endParaRPr lang="en-US" b="1">
              <a:solidFill>
                <a:srgbClr val="002060"/>
              </a:solidFill>
            </a:endParaRPr>
          </a:p>
        </p:txBody>
      </p:sp>
    </p:spTree>
    <p:extLst>
      <p:ext uri="{BB962C8B-B14F-4D97-AF65-F5344CB8AC3E}">
        <p14:creationId xmlns:p14="http://schemas.microsoft.com/office/powerpoint/2010/main" val="239005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AF7DA-FBD8-6790-3D74-B15076A5D7C9}"/>
              </a:ext>
            </a:extLst>
          </p:cNvPr>
          <p:cNvSpPr>
            <a:spLocks noGrp="1"/>
          </p:cNvSpPr>
          <p:nvPr>
            <p:ph type="sldNum" sz="quarter" idx="12"/>
          </p:nvPr>
        </p:nvSpPr>
        <p:spPr/>
        <p:txBody>
          <a:bodyPr/>
          <a:lstStyle/>
          <a:p>
            <a:fld id="{E68F1C0E-076B-4C9D-A1F8-826B44A1103B}" type="slidenum">
              <a:rPr lang="en-US" smtClean="0"/>
              <a:t>7</a:t>
            </a:fld>
            <a:endParaRPr lang="en-US"/>
          </a:p>
        </p:txBody>
      </p:sp>
      <p:sp>
        <p:nvSpPr>
          <p:cNvPr id="3" name="Rectangle 2" descr="Handshake">
            <a:extLst>
              <a:ext uri="{FF2B5EF4-FFF2-40B4-BE49-F238E27FC236}">
                <a16:creationId xmlns:a16="http://schemas.microsoft.com/office/drawing/2014/main" id="{F79A281E-DB3D-C5F8-35A4-B8E9D387E521}"/>
              </a:ext>
            </a:extLst>
          </p:cNvPr>
          <p:cNvSpPr/>
          <p:nvPr/>
        </p:nvSpPr>
        <p:spPr>
          <a:xfrm>
            <a:off x="4017643" y="616018"/>
            <a:ext cx="3682567" cy="36768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0150BF1F-33A5-8C69-93EC-2B0FA0BFE78A}"/>
              </a:ext>
            </a:extLst>
          </p:cNvPr>
          <p:cNvGrpSpPr/>
          <p:nvPr/>
        </p:nvGrpSpPr>
        <p:grpSpPr>
          <a:xfrm>
            <a:off x="2644789" y="4129238"/>
            <a:ext cx="6428273" cy="937003"/>
            <a:chOff x="63697" y="3076913"/>
            <a:chExt cx="3256950" cy="300275"/>
          </a:xfrm>
        </p:grpSpPr>
        <p:sp>
          <p:nvSpPr>
            <p:cNvPr id="5" name="Rectangle 4">
              <a:extLst>
                <a:ext uri="{FF2B5EF4-FFF2-40B4-BE49-F238E27FC236}">
                  <a16:creationId xmlns:a16="http://schemas.microsoft.com/office/drawing/2014/main" id="{2026F652-74CB-008D-AFD2-DA1E95672104}"/>
                </a:ext>
              </a:extLst>
            </p:cNvPr>
            <p:cNvSpPr/>
            <p:nvPr/>
          </p:nvSpPr>
          <p:spPr>
            <a:xfrm>
              <a:off x="63697" y="3076913"/>
              <a:ext cx="3256950" cy="300275"/>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03D162DC-47FF-2033-716E-09FC4DA8E033}"/>
                </a:ext>
              </a:extLst>
            </p:cNvPr>
            <p:cNvSpPr txBox="1"/>
            <p:nvPr/>
          </p:nvSpPr>
          <p:spPr>
            <a:xfrm>
              <a:off x="63697" y="3076913"/>
              <a:ext cx="3256950" cy="300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6000" b="1" kern="1200">
                  <a:solidFill>
                    <a:schemeClr val="bg1"/>
                  </a:solidFill>
                </a:rPr>
                <a:t>Introduction</a:t>
              </a:r>
            </a:p>
          </p:txBody>
        </p:sp>
      </p:grpSp>
    </p:spTree>
    <p:extLst>
      <p:ext uri="{BB962C8B-B14F-4D97-AF65-F5344CB8AC3E}">
        <p14:creationId xmlns:p14="http://schemas.microsoft.com/office/powerpoint/2010/main" val="31531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A262D-D174-4D19-904C-04019656EF2C}"/>
              </a:ext>
            </a:extLst>
          </p:cNvPr>
          <p:cNvSpPr>
            <a:spLocks noGrp="1"/>
          </p:cNvSpPr>
          <p:nvPr>
            <p:ph idx="1"/>
          </p:nvPr>
        </p:nvSpPr>
        <p:spPr>
          <a:xfrm>
            <a:off x="655615" y="2324101"/>
            <a:ext cx="5346218" cy="3792600"/>
          </a:xfrm>
        </p:spPr>
        <p:txBody>
          <a:bodyPr vert="horz" lIns="91440" tIns="45720" rIns="91440" bIns="45720" rtlCol="0" anchor="ctr">
            <a:normAutofit/>
          </a:bodyPr>
          <a:lstStyle/>
          <a:p>
            <a:pPr marL="0" indent="0">
              <a:buNone/>
            </a:pPr>
            <a:r>
              <a:rPr lang="en-US" sz="2000">
                <a:solidFill>
                  <a:schemeClr val="accent1">
                    <a:lumMod val="75000"/>
                  </a:schemeClr>
                </a:solidFill>
                <a:cs typeface="Calibri"/>
              </a:rPr>
              <a:t>Organizational restructuring at the Division of Medicaid has resulted in HCBS Provider Relations being moved under the umbrella of </a:t>
            </a:r>
            <a:r>
              <a:rPr lang="en-US" sz="2000" b="1">
                <a:solidFill>
                  <a:schemeClr val="accent1">
                    <a:lumMod val="75000"/>
                  </a:schemeClr>
                </a:solidFill>
                <a:cs typeface="Calibri"/>
              </a:rPr>
              <a:t>Long Term Services and Supports (LTSS)</a:t>
            </a:r>
            <a:r>
              <a:rPr lang="en-US" sz="2000">
                <a:solidFill>
                  <a:schemeClr val="accent1">
                    <a:lumMod val="75000"/>
                  </a:schemeClr>
                </a:solidFill>
                <a:cs typeface="Calibri"/>
              </a:rPr>
              <a:t>. We continue to work in collaboration with the Office of Long Term Care, but now also provide supports to Waiver Providers under the Intellectual Disabilities/Developmental Disabilities (ID/DD) &amp; Community Support Programs (CSP).</a:t>
            </a:r>
          </a:p>
          <a:p>
            <a:pPr lvl="1">
              <a:buFont typeface="Wingdings" panose="05000000000000000000" pitchFamily="2" charset="2"/>
              <a:buChar char="ü"/>
            </a:pPr>
            <a:endParaRPr lang="en-US" sz="1800">
              <a:cs typeface="Calibri"/>
            </a:endParaRPr>
          </a:p>
          <a:p>
            <a:pPr marL="0" indent="0">
              <a:buNone/>
            </a:pPr>
            <a:endParaRPr lang="en-US" sz="1800">
              <a:cs typeface="Calibri"/>
            </a:endParaRPr>
          </a:p>
          <a:p>
            <a:pPr marL="457200" lvl="1" indent="0">
              <a:buNone/>
            </a:pPr>
            <a:endParaRPr lang="en-US" sz="1800"/>
          </a:p>
          <a:p>
            <a:endParaRPr lang="en-US" sz="1800">
              <a:cs typeface="Calibri"/>
            </a:endParaRPr>
          </a:p>
        </p:txBody>
      </p:sp>
      <p:sp>
        <p:nvSpPr>
          <p:cNvPr id="11" name="Slide Number Placeholder 10">
            <a:extLst>
              <a:ext uri="{FF2B5EF4-FFF2-40B4-BE49-F238E27FC236}">
                <a16:creationId xmlns:a16="http://schemas.microsoft.com/office/drawing/2014/main" id="{73F2562E-637E-7F0F-BAD9-73DD87C1210C}"/>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8</a:t>
            </a:fld>
            <a:endParaRPr lang="en-US"/>
          </a:p>
        </p:txBody>
      </p:sp>
      <p:pic>
        <p:nvPicPr>
          <p:cNvPr id="7" name="Picture 6">
            <a:extLst>
              <a:ext uri="{FF2B5EF4-FFF2-40B4-BE49-F238E27FC236}">
                <a16:creationId xmlns:a16="http://schemas.microsoft.com/office/drawing/2014/main" id="{6290B23C-D44E-B304-457D-7F3F04BBABDB}"/>
              </a:ext>
            </a:extLst>
          </p:cNvPr>
          <p:cNvPicPr>
            <a:picLocks noChangeAspect="1"/>
          </p:cNvPicPr>
          <p:nvPr/>
        </p:nvPicPr>
        <p:blipFill>
          <a:blip r:embed="rId3"/>
          <a:stretch>
            <a:fillRect/>
          </a:stretch>
        </p:blipFill>
        <p:spPr>
          <a:xfrm rot="21042344">
            <a:off x="6724635" y="2270625"/>
            <a:ext cx="4703573" cy="2688340"/>
          </a:xfrm>
          <a:prstGeom prst="rect">
            <a:avLst/>
          </a:prstGeom>
          <a:noFill/>
        </p:spPr>
      </p:pic>
      <p:sp>
        <p:nvSpPr>
          <p:cNvPr id="6" name="TextBox 5">
            <a:extLst>
              <a:ext uri="{FF2B5EF4-FFF2-40B4-BE49-F238E27FC236}">
                <a16:creationId xmlns:a16="http://schemas.microsoft.com/office/drawing/2014/main" id="{D3FA8595-ED42-2D79-A50A-017FE02EB30F}"/>
              </a:ext>
            </a:extLst>
          </p:cNvPr>
          <p:cNvSpPr txBox="1"/>
          <p:nvPr/>
        </p:nvSpPr>
        <p:spPr>
          <a:xfrm>
            <a:off x="1890080" y="453850"/>
            <a:ext cx="8519245" cy="1261884"/>
          </a:xfrm>
          <a:prstGeom prst="rect">
            <a:avLst/>
          </a:prstGeom>
          <a:solidFill>
            <a:srgbClr val="169DCC"/>
          </a:solidFill>
        </p:spPr>
        <p:txBody>
          <a:bodyPr wrap="square" rtlCol="0">
            <a:spAutoFit/>
          </a:bodyPr>
          <a:lstStyle/>
          <a:p>
            <a:pPr algn="ctr"/>
            <a:r>
              <a:rPr lang="en-US" sz="4800" b="1">
                <a:solidFill>
                  <a:schemeClr val="bg1"/>
                </a:solidFill>
                <a:latin typeface="+mj-lt"/>
                <a:cs typeface="Times New Roman" panose="02020603050405020304" pitchFamily="18" charset="0"/>
              </a:rPr>
              <a:t>LTSS</a:t>
            </a:r>
          </a:p>
          <a:p>
            <a:pPr algn="ctr"/>
            <a:r>
              <a:rPr lang="en-US" sz="2800" b="1">
                <a:solidFill>
                  <a:schemeClr val="bg1"/>
                </a:solidFill>
                <a:latin typeface="+mj-lt"/>
                <a:cs typeface="Times New Roman" panose="02020603050405020304" pitchFamily="18" charset="0"/>
              </a:rPr>
              <a:t>Long Term Services &amp; Supports</a:t>
            </a:r>
          </a:p>
        </p:txBody>
      </p:sp>
    </p:spTree>
    <p:extLst>
      <p:ext uri="{BB962C8B-B14F-4D97-AF65-F5344CB8AC3E}">
        <p14:creationId xmlns:p14="http://schemas.microsoft.com/office/powerpoint/2010/main" val="2105898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F40EB91C-176C-FCA1-8DDC-46DAD5399DAE}"/>
              </a:ext>
            </a:extLst>
          </p:cNvPr>
          <p:cNvCxnSpPr>
            <a:cxnSpLocks/>
          </p:cNvCxnSpPr>
          <p:nvPr/>
        </p:nvCxnSpPr>
        <p:spPr>
          <a:xfrm>
            <a:off x="1367422" y="4144027"/>
            <a:ext cx="9404958" cy="20873"/>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E3EB2F4-5AEC-604F-F119-B2D290FB7165}"/>
              </a:ext>
            </a:extLst>
          </p:cNvPr>
          <p:cNvCxnSpPr>
            <a:cxnSpLocks/>
          </p:cNvCxnSpPr>
          <p:nvPr/>
        </p:nvCxnSpPr>
        <p:spPr>
          <a:xfrm flipV="1">
            <a:off x="2160738" y="3695176"/>
            <a:ext cx="0" cy="459287"/>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59C1729-2A20-4FC5-C64D-C05AC484B8B9}"/>
              </a:ext>
            </a:extLst>
          </p:cNvPr>
          <p:cNvCxnSpPr>
            <a:cxnSpLocks/>
          </p:cNvCxnSpPr>
          <p:nvPr/>
        </p:nvCxnSpPr>
        <p:spPr>
          <a:xfrm flipV="1">
            <a:off x="7254655" y="1910217"/>
            <a:ext cx="10438" cy="490602"/>
          </a:xfrm>
          <a:prstGeom prst="straightConnector1">
            <a:avLst/>
          </a:prstGeom>
          <a:ln w="57150"/>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7F852F6-F54C-C838-A958-2A482C213B4C}"/>
              </a:ext>
            </a:extLst>
          </p:cNvPr>
          <p:cNvSpPr>
            <a:spLocks noGrp="1"/>
          </p:cNvSpPr>
          <p:nvPr>
            <p:ph type="sldNum" sz="quarter" idx="12"/>
          </p:nvPr>
        </p:nvSpPr>
        <p:spPr/>
        <p:txBody>
          <a:bodyPr/>
          <a:lstStyle/>
          <a:p>
            <a:fld id="{48FD3572-B86B-4083-B953-5D27BE9E57C8}" type="slidenum">
              <a:rPr lang="en-US" smtClean="0"/>
              <a:t>9</a:t>
            </a:fld>
            <a:endParaRPr lang="en-US"/>
          </a:p>
        </p:txBody>
      </p:sp>
      <p:sp>
        <p:nvSpPr>
          <p:cNvPr id="5" name="Rectangle 4">
            <a:extLst>
              <a:ext uri="{FF2B5EF4-FFF2-40B4-BE49-F238E27FC236}">
                <a16:creationId xmlns:a16="http://schemas.microsoft.com/office/drawing/2014/main" id="{1C285B1A-B22A-91D3-A898-C09F2E97088E}"/>
              </a:ext>
            </a:extLst>
          </p:cNvPr>
          <p:cNvSpPr/>
          <p:nvPr/>
        </p:nvSpPr>
        <p:spPr>
          <a:xfrm>
            <a:off x="5135670" y="929013"/>
            <a:ext cx="4874712" cy="1085588"/>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a:ea typeface="Verdana"/>
              </a:rPr>
              <a:t>Misty Jenkins</a:t>
            </a:r>
          </a:p>
          <a:p>
            <a:pPr algn="ctr"/>
            <a:r>
              <a:rPr lang="en-US" sz="1600">
                <a:latin typeface="Aptos"/>
                <a:ea typeface="Verdana"/>
              </a:rPr>
              <a:t>Senior Director</a:t>
            </a:r>
          </a:p>
          <a:p>
            <a:pPr algn="ctr"/>
            <a:r>
              <a:rPr lang="en-US" sz="1600">
                <a:latin typeface="Aptos"/>
                <a:ea typeface="Verdana"/>
              </a:rPr>
              <a:t>Long Term Services &amp; Supports</a:t>
            </a:r>
          </a:p>
        </p:txBody>
      </p:sp>
      <p:sp>
        <p:nvSpPr>
          <p:cNvPr id="6" name="Rectangle 4">
            <a:extLst>
              <a:ext uri="{FF2B5EF4-FFF2-40B4-BE49-F238E27FC236}">
                <a16:creationId xmlns:a16="http://schemas.microsoft.com/office/drawing/2014/main" id="{99156F16-9D63-56FA-6067-4F43662611C6}"/>
              </a:ext>
            </a:extLst>
          </p:cNvPr>
          <p:cNvSpPr/>
          <p:nvPr/>
        </p:nvSpPr>
        <p:spPr>
          <a:xfrm>
            <a:off x="647177" y="2713971"/>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Nancy Dampier</a:t>
            </a:r>
          </a:p>
          <a:p>
            <a:pPr algn="ctr"/>
            <a:r>
              <a:rPr lang="en-US" sz="1600">
                <a:ea typeface="Verdana"/>
              </a:rPr>
              <a:t>Director</a:t>
            </a:r>
          </a:p>
          <a:p>
            <a:pPr algn="ctr"/>
            <a:r>
              <a:rPr lang="en-US" sz="1600">
                <a:ea typeface="Verdana"/>
              </a:rPr>
              <a:t>HCBS Provider Relations</a:t>
            </a:r>
          </a:p>
        </p:txBody>
      </p:sp>
      <p:sp>
        <p:nvSpPr>
          <p:cNvPr id="8" name="Rectangle 4">
            <a:extLst>
              <a:ext uri="{FF2B5EF4-FFF2-40B4-BE49-F238E27FC236}">
                <a16:creationId xmlns:a16="http://schemas.microsoft.com/office/drawing/2014/main" id="{C45B7197-56E3-C44A-86C5-3BFC6405C25C}"/>
              </a:ext>
            </a:extLst>
          </p:cNvPr>
          <p:cNvSpPr/>
          <p:nvPr/>
        </p:nvSpPr>
        <p:spPr>
          <a:xfrm>
            <a:off x="4144025"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Gabrielle Grant</a:t>
            </a:r>
          </a:p>
          <a:p>
            <a:pPr algn="ctr"/>
            <a:r>
              <a:rPr lang="en-US" sz="1600">
                <a:ea typeface="Verdana"/>
              </a:rPr>
              <a:t>LTSS Solutions Manager</a:t>
            </a:r>
          </a:p>
        </p:txBody>
      </p:sp>
      <p:sp>
        <p:nvSpPr>
          <p:cNvPr id="9" name="Rectangle 4">
            <a:extLst>
              <a:ext uri="{FF2B5EF4-FFF2-40B4-BE49-F238E27FC236}">
                <a16:creationId xmlns:a16="http://schemas.microsoft.com/office/drawing/2014/main" id="{380746AE-9923-B3DE-8EDB-74462B89C53D}"/>
              </a:ext>
            </a:extLst>
          </p:cNvPr>
          <p:cNvSpPr/>
          <p:nvPr/>
        </p:nvSpPr>
        <p:spPr>
          <a:xfrm>
            <a:off x="7693066"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Paulette Johnson</a:t>
            </a:r>
          </a:p>
          <a:p>
            <a:pPr algn="ctr"/>
            <a:r>
              <a:rPr lang="en-US" sz="1600">
                <a:ea typeface="Verdana"/>
              </a:rPr>
              <a:t>Director</a:t>
            </a:r>
          </a:p>
          <a:p>
            <a:pPr algn="ctr"/>
            <a:r>
              <a:rPr lang="en-US" sz="1600">
                <a:ea typeface="Verdana"/>
              </a:rPr>
              <a:t>Long Term Care</a:t>
            </a:r>
            <a:endParaRPr lang="en-US"/>
          </a:p>
        </p:txBody>
      </p:sp>
      <p:sp>
        <p:nvSpPr>
          <p:cNvPr id="10" name="Rectangle 4">
            <a:extLst>
              <a:ext uri="{FF2B5EF4-FFF2-40B4-BE49-F238E27FC236}">
                <a16:creationId xmlns:a16="http://schemas.microsoft.com/office/drawing/2014/main" id="{6766B70F-700D-EA52-178E-BF1D8AD77142}"/>
              </a:ext>
            </a:extLst>
          </p:cNvPr>
          <p:cNvSpPr/>
          <p:nvPr/>
        </p:nvSpPr>
        <p:spPr>
          <a:xfrm>
            <a:off x="292272" y="4488490"/>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Kenosha Williams</a:t>
            </a:r>
          </a:p>
          <a:p>
            <a:pPr algn="ctr"/>
            <a:r>
              <a:rPr lang="en-US" sz="1600">
                <a:ea typeface="Verdana"/>
              </a:rPr>
              <a:t>Lead Reviewer</a:t>
            </a:r>
          </a:p>
          <a:p>
            <a:pPr algn="ctr"/>
            <a:r>
              <a:rPr lang="en-US" sz="1600">
                <a:ea typeface="Verdana"/>
              </a:rPr>
              <a:t>E&amp;D Provider Enrollment</a:t>
            </a:r>
          </a:p>
        </p:txBody>
      </p:sp>
      <p:sp>
        <p:nvSpPr>
          <p:cNvPr id="11" name="Rectangle 4">
            <a:extLst>
              <a:ext uri="{FF2B5EF4-FFF2-40B4-BE49-F238E27FC236}">
                <a16:creationId xmlns:a16="http://schemas.microsoft.com/office/drawing/2014/main" id="{0050D1A9-9D68-C6B2-F4F0-E22DF9F65DC1}"/>
              </a:ext>
            </a:extLst>
          </p:cNvPr>
          <p:cNvSpPr/>
          <p:nvPr/>
        </p:nvSpPr>
        <p:spPr>
          <a:xfrm>
            <a:off x="2661779"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Alexis Martin</a:t>
            </a:r>
          </a:p>
          <a:p>
            <a:pPr algn="ctr"/>
            <a:r>
              <a:rPr lang="en-US" sz="1500">
                <a:ea typeface="Verdana"/>
              </a:rPr>
              <a:t>Reviewer</a:t>
            </a:r>
            <a:endParaRPr lang="en-US" sz="1500">
              <a:solidFill>
                <a:srgbClr val="000000"/>
              </a:solidFill>
              <a:ea typeface="Verdana"/>
            </a:endParaRPr>
          </a:p>
          <a:p>
            <a:pPr algn="ctr"/>
            <a:r>
              <a:rPr lang="en-US" sz="1500">
                <a:ea typeface="Verdana"/>
              </a:rPr>
              <a:t>E&amp;D Provider Enrollment</a:t>
            </a:r>
            <a:endParaRPr lang="en-US"/>
          </a:p>
        </p:txBody>
      </p:sp>
      <p:sp>
        <p:nvSpPr>
          <p:cNvPr id="12" name="Rectangle 4">
            <a:extLst>
              <a:ext uri="{FF2B5EF4-FFF2-40B4-BE49-F238E27FC236}">
                <a16:creationId xmlns:a16="http://schemas.microsoft.com/office/drawing/2014/main" id="{67FC9E4F-2983-97A8-7889-BEDFE06A84BD}"/>
              </a:ext>
            </a:extLst>
          </p:cNvPr>
          <p:cNvSpPr/>
          <p:nvPr/>
        </p:nvSpPr>
        <p:spPr>
          <a:xfrm>
            <a:off x="5031285"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Penelope Boyd</a:t>
            </a:r>
          </a:p>
          <a:p>
            <a:pPr algn="ctr"/>
            <a:r>
              <a:rPr lang="en-US" sz="1600">
                <a:ea typeface="Verdana"/>
              </a:rPr>
              <a:t>CSP Beneficiary Support</a:t>
            </a:r>
            <a:endParaRPr lang="en-US"/>
          </a:p>
        </p:txBody>
      </p:sp>
      <p:sp>
        <p:nvSpPr>
          <p:cNvPr id="13" name="Rectangle 4">
            <a:extLst>
              <a:ext uri="{FF2B5EF4-FFF2-40B4-BE49-F238E27FC236}">
                <a16:creationId xmlns:a16="http://schemas.microsoft.com/office/drawing/2014/main" id="{8AA93865-DF7D-7807-6694-15D243A02DD3}"/>
              </a:ext>
            </a:extLst>
          </p:cNvPr>
          <p:cNvSpPr/>
          <p:nvPr/>
        </p:nvSpPr>
        <p:spPr>
          <a:xfrm>
            <a:off x="7411229" y="4488489"/>
            <a:ext cx="2077234"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Terri Wilkerson</a:t>
            </a:r>
            <a:endParaRPr lang="en-US"/>
          </a:p>
          <a:p>
            <a:pPr algn="ctr"/>
            <a:r>
              <a:rPr lang="en-US" sz="1600">
                <a:ea typeface="Verdana"/>
              </a:rPr>
              <a:t>E&amp;D Beneficiary Support</a:t>
            </a:r>
            <a:endParaRPr lang="en-US"/>
          </a:p>
        </p:txBody>
      </p:sp>
      <p:sp>
        <p:nvSpPr>
          <p:cNvPr id="14" name="Rectangle 4">
            <a:extLst>
              <a:ext uri="{FF2B5EF4-FFF2-40B4-BE49-F238E27FC236}">
                <a16:creationId xmlns:a16="http://schemas.microsoft.com/office/drawing/2014/main" id="{BEB7228A-C5AE-6D07-9FA2-A5189A33747D}"/>
              </a:ext>
            </a:extLst>
          </p:cNvPr>
          <p:cNvSpPr/>
          <p:nvPr/>
        </p:nvSpPr>
        <p:spPr>
          <a:xfrm>
            <a:off x="9676354"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Estel Stringer</a:t>
            </a:r>
          </a:p>
          <a:p>
            <a:pPr algn="ctr"/>
            <a:r>
              <a:rPr lang="en-US" sz="1600">
                <a:ea typeface="Verdana"/>
              </a:rPr>
              <a:t>ID/DD Beneficiary Support</a:t>
            </a:r>
          </a:p>
        </p:txBody>
      </p:sp>
      <p:cxnSp>
        <p:nvCxnSpPr>
          <p:cNvPr id="16" name="Straight Arrow Connector 15">
            <a:extLst>
              <a:ext uri="{FF2B5EF4-FFF2-40B4-BE49-F238E27FC236}">
                <a16:creationId xmlns:a16="http://schemas.microsoft.com/office/drawing/2014/main" id="{9EF61C05-EC6E-530F-846F-1027ACAB130A}"/>
              </a:ext>
            </a:extLst>
          </p:cNvPr>
          <p:cNvCxnSpPr/>
          <p:nvPr/>
        </p:nvCxnSpPr>
        <p:spPr>
          <a:xfrm>
            <a:off x="2035478" y="2379943"/>
            <a:ext cx="7317288" cy="31315"/>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2C5B5BB-5A89-101F-9B03-0122AF9B3F76}"/>
              </a:ext>
            </a:extLst>
          </p:cNvPr>
          <p:cNvCxnSpPr/>
          <p:nvPr/>
        </p:nvCxnSpPr>
        <p:spPr>
          <a:xfrm>
            <a:off x="9331892" y="2421698"/>
            <a:ext cx="6262" cy="30689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326DC9E-27C6-64E2-1568-51CDACF48DD2}"/>
              </a:ext>
            </a:extLst>
          </p:cNvPr>
          <p:cNvCxnSpPr>
            <a:cxnSpLocks/>
          </p:cNvCxnSpPr>
          <p:nvPr/>
        </p:nvCxnSpPr>
        <p:spPr>
          <a:xfrm>
            <a:off x="5782850" y="2432137"/>
            <a:ext cx="6262" cy="29645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5C855DE-D574-2C50-80EF-DF794202CB6E}"/>
              </a:ext>
            </a:extLst>
          </p:cNvPr>
          <p:cNvCxnSpPr>
            <a:cxnSpLocks/>
          </p:cNvCxnSpPr>
          <p:nvPr/>
        </p:nvCxnSpPr>
        <p:spPr>
          <a:xfrm flipH="1">
            <a:off x="2041742" y="2390382"/>
            <a:ext cx="14614"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DE90F74-711D-824C-EFB6-AFEB251709F2}"/>
              </a:ext>
            </a:extLst>
          </p:cNvPr>
          <p:cNvCxnSpPr>
            <a:cxnSpLocks/>
          </p:cNvCxnSpPr>
          <p:nvPr/>
        </p:nvCxnSpPr>
        <p:spPr>
          <a:xfrm>
            <a:off x="1398740" y="4133587"/>
            <a:ext cx="6262" cy="35908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65BDFB6-B214-37AB-AD9D-30F980410284}"/>
              </a:ext>
            </a:extLst>
          </p:cNvPr>
          <p:cNvCxnSpPr>
            <a:cxnSpLocks/>
          </p:cNvCxnSpPr>
          <p:nvPr/>
        </p:nvCxnSpPr>
        <p:spPr>
          <a:xfrm>
            <a:off x="3757808" y="4133587"/>
            <a:ext cx="6262" cy="34864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B33C45-570F-D394-5A19-F776F1033B53}"/>
              </a:ext>
            </a:extLst>
          </p:cNvPr>
          <p:cNvCxnSpPr>
            <a:cxnSpLocks/>
          </p:cNvCxnSpPr>
          <p:nvPr/>
        </p:nvCxnSpPr>
        <p:spPr>
          <a:xfrm>
            <a:off x="6116876" y="4154464"/>
            <a:ext cx="6262" cy="33820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6FDB5CD-8BCA-4F23-0A05-42A97B7D8A1F}"/>
              </a:ext>
            </a:extLst>
          </p:cNvPr>
          <p:cNvCxnSpPr>
            <a:cxnSpLocks/>
          </p:cNvCxnSpPr>
          <p:nvPr/>
        </p:nvCxnSpPr>
        <p:spPr>
          <a:xfrm>
            <a:off x="8434191" y="4154465"/>
            <a:ext cx="6262"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97D3844-97BC-4BE4-12F4-946C0E1BF33E}"/>
              </a:ext>
            </a:extLst>
          </p:cNvPr>
          <p:cNvCxnSpPr>
            <a:cxnSpLocks/>
          </p:cNvCxnSpPr>
          <p:nvPr/>
        </p:nvCxnSpPr>
        <p:spPr>
          <a:xfrm>
            <a:off x="10772383" y="4144027"/>
            <a:ext cx="6263" cy="3486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9" name="Rectangle: Rounded Corners 28">
            <a:extLst>
              <a:ext uri="{FF2B5EF4-FFF2-40B4-BE49-F238E27FC236}">
                <a16:creationId xmlns:a16="http://schemas.microsoft.com/office/drawing/2014/main" id="{26A3791E-DC51-CE00-8CFD-B4967B61D619}"/>
              </a:ext>
            </a:extLst>
          </p:cNvPr>
          <p:cNvSpPr/>
          <p:nvPr/>
        </p:nvSpPr>
        <p:spPr>
          <a:xfrm>
            <a:off x="331593" y="347484"/>
            <a:ext cx="4347487" cy="1299400"/>
          </a:xfrm>
          <a:prstGeom prst="roundRect">
            <a:avLst>
              <a:gd name="adj" fmla="val 11716"/>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1" name="Rectangle: Rounded Corners 30">
            <a:extLst>
              <a:ext uri="{FF2B5EF4-FFF2-40B4-BE49-F238E27FC236}">
                <a16:creationId xmlns:a16="http://schemas.microsoft.com/office/drawing/2014/main" id="{53A53D25-D9B0-72BF-CEEB-15126A0105C4}"/>
              </a:ext>
            </a:extLst>
          </p:cNvPr>
          <p:cNvSpPr/>
          <p:nvPr/>
        </p:nvSpPr>
        <p:spPr>
          <a:xfrm>
            <a:off x="507371" y="463514"/>
            <a:ext cx="3995930"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Title 1">
            <a:extLst>
              <a:ext uri="{FF2B5EF4-FFF2-40B4-BE49-F238E27FC236}">
                <a16:creationId xmlns:a16="http://schemas.microsoft.com/office/drawing/2014/main" id="{8D62E49F-044C-6E7F-05F5-9362E9FB45CC}"/>
              </a:ext>
            </a:extLst>
          </p:cNvPr>
          <p:cNvSpPr txBox="1">
            <a:spLocks/>
          </p:cNvSpPr>
          <p:nvPr/>
        </p:nvSpPr>
        <p:spPr>
          <a:xfrm>
            <a:off x="-99982" y="391438"/>
            <a:ext cx="5210635" cy="1184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75000"/>
                  </a:schemeClr>
                </a:solidFill>
                <a:latin typeface="Times New Roman" panose="02020603050405020304" pitchFamily="18" charset="0"/>
                <a:cs typeface="Times New Roman" panose="02020603050405020304" pitchFamily="18" charset="0"/>
              </a:rPr>
              <a:t>LTSS Team</a:t>
            </a:r>
          </a:p>
        </p:txBody>
      </p:sp>
    </p:spTree>
    <p:extLst>
      <p:ext uri="{BB962C8B-B14F-4D97-AF65-F5344CB8AC3E}">
        <p14:creationId xmlns:p14="http://schemas.microsoft.com/office/powerpoint/2010/main" val="184967449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F3BD66C4F924B9277737AAECD602B" ma:contentTypeVersion="16" ma:contentTypeDescription="Create a new document." ma:contentTypeScope="" ma:versionID="8cbf8b5e7a252e73542aad08351e2b3b">
  <xsd:schema xmlns:xsd="http://www.w3.org/2001/XMLSchema" xmlns:xs="http://www.w3.org/2001/XMLSchema" xmlns:p="http://schemas.microsoft.com/office/2006/metadata/properties" xmlns:ns2="4a814497-2822-4e11-8931-23ef274facdb" xmlns:ns3="57157488-5c96-4bde-8fa4-734a97d4126d" targetNamespace="http://schemas.microsoft.com/office/2006/metadata/properties" ma:root="true" ma:fieldsID="2c898d448811edb631fc0fdf2f257613" ns2:_="" ns3:_="">
    <xsd:import namespace="4a814497-2822-4e11-8931-23ef274facdb"/>
    <xsd:import namespace="57157488-5c96-4bde-8fa4-734a97d412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Sheila_x002d_FY2022"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14497-2822-4e11-8931-23ef274fa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34518c2-e3ea-4305-9d92-6699112c8d7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Sheila_x002d_FY2022" ma:index="21" nillable="true" ma:displayName="Sheila-FY2022" ma:format="Dropdown" ma:internalName="Sheila_x002d_FY2022">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157488-5c96-4bde-8fa4-734a97d412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5c71a9-8030-4068-b031-f1acd9a9e358}" ma:internalName="TaxCatchAll" ma:showField="CatchAllData" ma:web="57157488-5c96-4bde-8fa4-734a97d412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643BB-6A51-4594-9FAB-201CBA19107E}">
  <ds:schemaRefs>
    <ds:schemaRef ds:uri="4a814497-2822-4e11-8931-23ef274facdb"/>
    <ds:schemaRef ds:uri="57157488-5c96-4bde-8fa4-734a97d412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E5E062-AF27-491A-A986-D018ED15DB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14291</Words>
  <Application>Microsoft Office PowerPoint</Application>
  <PresentationFormat>Widescreen</PresentationFormat>
  <Paragraphs>1012</Paragraphs>
  <Slides>69</Slides>
  <Notes>62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Aptos</vt:lpstr>
      <vt:lpstr>Aptos Display</vt:lpstr>
      <vt:lpstr>Arial</vt:lpstr>
      <vt:lpstr>Calibri</vt:lpstr>
      <vt:lpstr>Cambria</vt:lpstr>
      <vt:lpstr>Cardo</vt:lpstr>
      <vt:lpstr>Garet</vt:lpstr>
      <vt:lpstr>Garet Bold</vt:lpstr>
      <vt:lpstr>Times New Roman</vt:lpstr>
      <vt:lpstr>Verdana</vt:lpstr>
      <vt:lpstr>Wingdings</vt:lpstr>
      <vt:lpstr>Office Theme</vt:lpstr>
      <vt:lpstr>PowerPoint Presentation</vt:lpstr>
      <vt:lpstr>PowerPoint Presentation</vt:lpstr>
      <vt:lpstr>PowerPoint Presentation</vt:lpstr>
      <vt:lpstr>New Provider Orientation</vt:lpstr>
      <vt:lpstr>PowerPoint Presentation</vt:lpstr>
      <vt:lpstr>PowerPoint Presentation</vt:lpstr>
      <vt:lpstr>PowerPoint Presentation</vt:lpstr>
      <vt:lpstr>PowerPoint Presentation</vt:lpstr>
      <vt:lpstr>PowerPoint Presentation</vt:lpstr>
      <vt:lpstr>PowerPoint Presentation</vt:lpstr>
      <vt:lpstr>E&amp;D Waiver Beneficiary Eligibility Criteria</vt:lpstr>
      <vt:lpstr>Covered Services </vt:lpstr>
      <vt:lpstr>Personal Care and In-Home Respite Services are designed to meet the needs of aged and disabled individuals through:</vt:lpstr>
      <vt:lpstr>PowerPoint Presentation</vt:lpstr>
      <vt:lpstr>Administrative Code Part 208, Chapter 1 Personal Care &amp; In-Home Respite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Freedom of Choice</vt:lpstr>
      <vt:lpstr>Contact Updates </vt:lpstr>
      <vt:lpstr>PowerPoint Presentation</vt:lpstr>
      <vt:lpstr>PCS &amp; IHR Frequently Asked Questions</vt:lpstr>
      <vt:lpstr>PCS &amp; IHR 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Alexis J. Martin</dc:creator>
  <cp:lastModifiedBy>Nancy M. Dampier</cp:lastModifiedBy>
  <cp:revision>3</cp:revision>
  <dcterms:created xsi:type="dcterms:W3CDTF">2025-06-05T21:50:41Z</dcterms:created>
  <dcterms:modified xsi:type="dcterms:W3CDTF">2025-07-09T15:32:42Z</dcterms:modified>
</cp:coreProperties>
</file>