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x-e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708" r:id="rId5"/>
    <p:sldId id="257" r:id="rId6"/>
    <p:sldId id="258" r:id="rId7"/>
    <p:sldId id="709" r:id="rId8"/>
    <p:sldId id="260" r:id="rId9"/>
    <p:sldId id="261" r:id="rId10"/>
    <p:sldId id="262" r:id="rId11"/>
    <p:sldId id="263" r:id="rId12"/>
    <p:sldId id="264" r:id="rId13"/>
    <p:sldId id="402" r:id="rId14"/>
    <p:sldId id="831" r:id="rId15"/>
    <p:sldId id="833" r:id="rId16"/>
    <p:sldId id="834" r:id="rId17"/>
    <p:sldId id="374" r:id="rId18"/>
    <p:sldId id="265" r:id="rId19"/>
    <p:sldId id="832" r:id="rId20"/>
    <p:sldId id="836" r:id="rId21"/>
    <p:sldId id="837" r:id="rId22"/>
    <p:sldId id="267" r:id="rId23"/>
    <p:sldId id="268" r:id="rId24"/>
    <p:sldId id="835" r:id="rId25"/>
    <p:sldId id="448" r:id="rId26"/>
    <p:sldId id="449" r:id="rId27"/>
    <p:sldId id="450" r:id="rId28"/>
    <p:sldId id="451"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Schick" initials="DS" lastIdx="1" clrIdx="0">
    <p:extLst>
      <p:ext uri="{19B8F6BF-5375-455C-9EA6-DF929625EA0E}">
        <p15:presenceInfo xmlns:p15="http://schemas.microsoft.com/office/powerpoint/2012/main" userId="S::dschick@briljent.com::23398a11-26f9-4e55-9227-cb270f2f7733" providerId="AD"/>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1C2"/>
    <a:srgbClr val="7FC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8ECC4-9577-467D-B000-89E604E4D710}" v="5" dt="2022-09-30T15:16:34.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7" autoAdjust="0"/>
    <p:restoredTop sz="89388"/>
  </p:normalViewPr>
  <p:slideViewPr>
    <p:cSldViewPr snapToGrid="0">
      <p:cViewPr varScale="1">
        <p:scale>
          <a:sx n="59" d="100"/>
          <a:sy n="59" d="100"/>
        </p:scale>
        <p:origin x="1268" y="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Gunn" userId="bbb3e570-8275-45ee-ab4c-0324124486c4" providerId="ADAL" clId="{2CE8ECC4-9577-467D-B000-89E604E4D710}"/>
    <pc:docChg chg="custSel modSld">
      <pc:chgData name="Chris Gunn" userId="bbb3e570-8275-45ee-ab4c-0324124486c4" providerId="ADAL" clId="{2CE8ECC4-9577-467D-B000-89E604E4D710}" dt="2022-09-30T15:16:47.768" v="72" actId="1076"/>
      <pc:docMkLst>
        <pc:docMk/>
      </pc:docMkLst>
      <pc:sldChg chg="modSp mod">
        <pc:chgData name="Chris Gunn" userId="bbb3e570-8275-45ee-ab4c-0324124486c4" providerId="ADAL" clId="{2CE8ECC4-9577-467D-B000-89E604E4D710}" dt="2022-09-30T14:52:42.078" v="28" actId="1037"/>
        <pc:sldMkLst>
          <pc:docMk/>
          <pc:sldMk cId="1401743365" sldId="374"/>
        </pc:sldMkLst>
        <pc:spChg chg="mod">
          <ac:chgData name="Chris Gunn" userId="bbb3e570-8275-45ee-ab4c-0324124486c4" providerId="ADAL" clId="{2CE8ECC4-9577-467D-B000-89E604E4D710}" dt="2022-09-30T14:52:42.078" v="28" actId="1037"/>
          <ac:spMkLst>
            <pc:docMk/>
            <pc:sldMk cId="1401743365" sldId="374"/>
            <ac:spMk id="28" creationId="{7EFEB2E2-AE01-B842-9311-3AF5F0BBC8B9}"/>
          </ac:spMkLst>
        </pc:spChg>
      </pc:sldChg>
      <pc:sldChg chg="addSp delSp modSp mod">
        <pc:chgData name="Chris Gunn" userId="bbb3e570-8275-45ee-ab4c-0324124486c4" providerId="ADAL" clId="{2CE8ECC4-9577-467D-B000-89E604E4D710}" dt="2022-09-30T15:16:47.768" v="72" actId="1076"/>
        <pc:sldMkLst>
          <pc:docMk/>
          <pc:sldMk cId="1053545748" sldId="832"/>
        </pc:sldMkLst>
        <pc:spChg chg="mod">
          <ac:chgData name="Chris Gunn" userId="bbb3e570-8275-45ee-ab4c-0324124486c4" providerId="ADAL" clId="{2CE8ECC4-9577-467D-B000-89E604E4D710}" dt="2022-09-30T14:53:36.785" v="37" actId="20577"/>
          <ac:spMkLst>
            <pc:docMk/>
            <pc:sldMk cId="1053545748" sldId="832"/>
            <ac:spMk id="3" creationId="{00000000-0000-0000-0000-000000000000}"/>
          </ac:spMkLst>
        </pc:spChg>
        <pc:graphicFrameChg chg="add del mod">
          <ac:chgData name="Chris Gunn" userId="bbb3e570-8275-45ee-ab4c-0324124486c4" providerId="ADAL" clId="{2CE8ECC4-9577-467D-B000-89E604E4D710}" dt="2022-09-30T14:54:42.954" v="40" actId="478"/>
          <ac:graphicFrameMkLst>
            <pc:docMk/>
            <pc:sldMk cId="1053545748" sldId="832"/>
            <ac:graphicFrameMk id="4" creationId="{3FCF1319-EB33-4543-9012-F7BB34E26900}"/>
          </ac:graphicFrameMkLst>
        </pc:graphicFrameChg>
        <pc:graphicFrameChg chg="add del mod">
          <ac:chgData name="Chris Gunn" userId="bbb3e570-8275-45ee-ab4c-0324124486c4" providerId="ADAL" clId="{2CE8ECC4-9577-467D-B000-89E604E4D710}" dt="2022-09-30T14:58:37.065" v="44" actId="478"/>
          <ac:graphicFrameMkLst>
            <pc:docMk/>
            <pc:sldMk cId="1053545748" sldId="832"/>
            <ac:graphicFrameMk id="7" creationId="{E3ABA9FB-A617-4F68-9A45-B1BE418A8CC8}"/>
          </ac:graphicFrameMkLst>
        </pc:graphicFrameChg>
        <pc:picChg chg="add del mod">
          <ac:chgData name="Chris Gunn" userId="bbb3e570-8275-45ee-ab4c-0324124486c4" providerId="ADAL" clId="{2CE8ECC4-9577-467D-B000-89E604E4D710}" dt="2022-09-30T14:56:33.149" v="42" actId="478"/>
          <ac:picMkLst>
            <pc:docMk/>
            <pc:sldMk cId="1053545748" sldId="832"/>
            <ac:picMk id="6" creationId="{4F333D6B-1D01-499D-9A25-DFEF91DCEA9D}"/>
          </ac:picMkLst>
        </pc:picChg>
        <pc:picChg chg="del">
          <ac:chgData name="Chris Gunn" userId="bbb3e570-8275-45ee-ab4c-0324124486c4" providerId="ADAL" clId="{2CE8ECC4-9577-467D-B000-89E604E4D710}" dt="2022-09-30T14:53:39.795" v="38" actId="478"/>
          <ac:picMkLst>
            <pc:docMk/>
            <pc:sldMk cId="1053545748" sldId="832"/>
            <ac:picMk id="8" creationId="{25B58ABB-F145-4FA9-ABCC-8199AE431B10}"/>
          </ac:picMkLst>
        </pc:picChg>
        <pc:picChg chg="add del mod">
          <ac:chgData name="Chris Gunn" userId="bbb3e570-8275-45ee-ab4c-0324124486c4" providerId="ADAL" clId="{2CE8ECC4-9577-467D-B000-89E604E4D710}" dt="2022-09-30T15:02:23.973" v="50" actId="478"/>
          <ac:picMkLst>
            <pc:docMk/>
            <pc:sldMk cId="1053545748" sldId="832"/>
            <ac:picMk id="10" creationId="{527E44E4-A1EE-4FCA-AF17-DD886D042A59}"/>
          </ac:picMkLst>
        </pc:picChg>
        <pc:picChg chg="add mod">
          <ac:chgData name="Chris Gunn" userId="bbb3e570-8275-45ee-ab4c-0324124486c4" providerId="ADAL" clId="{2CE8ECC4-9577-467D-B000-89E604E4D710}" dt="2022-09-30T15:16:47.768" v="72" actId="1076"/>
          <ac:picMkLst>
            <pc:docMk/>
            <pc:sldMk cId="1053545748" sldId="832"/>
            <ac:picMk id="12" creationId="{961A87A8-9407-4ABB-9D9A-A9EC99062075}"/>
          </ac:picMkLst>
        </pc:picChg>
      </pc:sldChg>
      <pc:sldChg chg="modSp mod">
        <pc:chgData name="Chris Gunn" userId="bbb3e570-8275-45ee-ab4c-0324124486c4" providerId="ADAL" clId="{2CE8ECC4-9577-467D-B000-89E604E4D710}" dt="2022-09-30T15:03:03.421" v="66" actId="14100"/>
        <pc:sldMkLst>
          <pc:docMk/>
          <pc:sldMk cId="3169950601" sldId="836"/>
        </pc:sldMkLst>
        <pc:spChg chg="mod">
          <ac:chgData name="Chris Gunn" userId="bbb3e570-8275-45ee-ab4c-0324124486c4" providerId="ADAL" clId="{2CE8ECC4-9577-467D-B000-89E604E4D710}" dt="2022-09-30T15:03:03.421" v="66" actId="14100"/>
          <ac:spMkLst>
            <pc:docMk/>
            <pc:sldMk cId="3169950601" sldId="836"/>
            <ac:spMk id="10" creationId="{826894B2-445D-144D-A346-B67181BB08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90F3A-FA79-4680-81A7-BC0D864434B4}" type="doc">
      <dgm:prSet loTypeId="urn:microsoft.com/office/officeart/2005/8/layout/chevron1" loCatId="process" qsTypeId="urn:microsoft.com/office/officeart/2005/8/quickstyle/simple1" qsCatId="simple" csTypeId="urn:microsoft.com/office/officeart/2005/8/colors/accent1_2" csCatId="accent1" phldr="1"/>
      <dgm:spPr/>
    </dgm:pt>
    <dgm:pt modelId="{9B2342D1-3E7C-4547-B2AD-CE3334633C9A}">
      <dgm:prSet phldrT="[Text]"/>
      <dgm:spPr>
        <a:xfrm>
          <a:off x="2031" y="83244"/>
          <a:ext cx="1807872" cy="723149"/>
        </a:xfrm>
        <a:solidFill>
          <a:schemeClr val="accent1"/>
        </a:solidFill>
        <a:ln w="6350" cap="sq" cmpd="sng" algn="ctr">
          <a:solidFill>
            <a:srgbClr val="000000"/>
          </a:solidFill>
          <a:prstDash val="solid"/>
        </a:ln>
        <a:effectLst>
          <a:outerShdw blurRad="50800" dist="38100" dir="2700000" algn="tl" rotWithShape="0">
            <a:prstClr val="black">
              <a:alpha val="40000"/>
            </a:prstClr>
          </a:outerShdw>
        </a:effectLst>
      </dgm:spPr>
      <dgm:t>
        <a:bodyPr/>
        <a:lstStyle/>
        <a:p>
          <a:r>
            <a:rPr lang="en-US" dirty="0">
              <a:solidFill>
                <a:srgbClr val="FFFFFF"/>
              </a:solidFill>
              <a:latin typeface="Cambria" panose="02040503050406030204" pitchFamily="18" charset="0"/>
              <a:ea typeface="+mn-ea"/>
              <a:cs typeface="+mn-cs"/>
            </a:rPr>
            <a:t>2018</a:t>
          </a:r>
        </a:p>
      </dgm:t>
    </dgm:pt>
    <dgm:pt modelId="{4EFC401D-4A2A-4503-BECE-F7365F4B41E2}" type="parTrans" cxnId="{967FE74C-4C79-4C1D-83A6-97DD9E66ED0B}">
      <dgm:prSet/>
      <dgm:spPr/>
      <dgm:t>
        <a:bodyPr/>
        <a:lstStyle/>
        <a:p>
          <a:endParaRPr lang="en-US"/>
        </a:p>
      </dgm:t>
    </dgm:pt>
    <dgm:pt modelId="{790C7880-AAE0-4AC4-A7C5-3DBE63DE7540}" type="sibTrans" cxnId="{967FE74C-4C79-4C1D-83A6-97DD9E66ED0B}">
      <dgm:prSet/>
      <dgm:spPr/>
      <dgm:t>
        <a:bodyPr/>
        <a:lstStyle/>
        <a:p>
          <a:endParaRPr lang="en-US"/>
        </a:p>
      </dgm:t>
    </dgm:pt>
    <dgm:pt modelId="{70E9C09F-D65C-46F9-9841-7068669DAE1D}">
      <dgm:prSet phldrT="[Text]"/>
      <dgm:spPr>
        <a:xfrm>
          <a:off x="1629116" y="83244"/>
          <a:ext cx="1807872" cy="723149"/>
        </a:xfr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en-US" dirty="0">
              <a:solidFill>
                <a:srgbClr val="FFFFFF"/>
              </a:solidFill>
              <a:latin typeface="Cambria" panose="02040503050406030204" pitchFamily="18" charset="0"/>
              <a:ea typeface="+mn-ea"/>
              <a:cs typeface="+mn-cs"/>
            </a:rPr>
            <a:t>2019</a:t>
          </a:r>
        </a:p>
      </dgm:t>
    </dgm:pt>
    <dgm:pt modelId="{4ED3C30D-3B63-4A60-AD0C-D2311882ABAA}" type="parTrans" cxnId="{ABEB8929-2A3D-441F-93E5-F0CB788808F4}">
      <dgm:prSet/>
      <dgm:spPr/>
      <dgm:t>
        <a:bodyPr/>
        <a:lstStyle/>
        <a:p>
          <a:endParaRPr lang="en-US"/>
        </a:p>
      </dgm:t>
    </dgm:pt>
    <dgm:pt modelId="{90027BA2-C9F3-4F02-B439-2EBB619DB08C}" type="sibTrans" cxnId="{ABEB8929-2A3D-441F-93E5-F0CB788808F4}">
      <dgm:prSet/>
      <dgm:spPr/>
      <dgm:t>
        <a:bodyPr/>
        <a:lstStyle/>
        <a:p>
          <a:endParaRPr lang="en-US"/>
        </a:p>
      </dgm:t>
    </dgm:pt>
    <dgm:pt modelId="{DF11DFE4-49CD-495C-9C94-BB2BF68F0DA4}">
      <dgm:prSet/>
      <dgm:spPr>
        <a:xfrm>
          <a:off x="3256202" y="83244"/>
          <a:ext cx="1807872" cy="723149"/>
        </a:xfr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en-US" dirty="0">
              <a:solidFill>
                <a:srgbClr val="FFFFFF"/>
              </a:solidFill>
              <a:latin typeface="Cambria" panose="02040503050406030204" pitchFamily="18" charset="0"/>
              <a:ea typeface="+mn-ea"/>
              <a:cs typeface="+mn-cs"/>
            </a:rPr>
            <a:t>2020</a:t>
          </a:r>
        </a:p>
      </dgm:t>
    </dgm:pt>
    <dgm:pt modelId="{4FC2D68E-1ABE-4E1E-B47D-3D829A3E27E5}" type="parTrans" cxnId="{22B0C59C-B28E-4EEF-89AD-56D0FCB74F6D}">
      <dgm:prSet/>
      <dgm:spPr/>
      <dgm:t>
        <a:bodyPr/>
        <a:lstStyle/>
        <a:p>
          <a:endParaRPr lang="en-US"/>
        </a:p>
      </dgm:t>
    </dgm:pt>
    <dgm:pt modelId="{087B7D67-9A0C-46FF-B68F-F41529F44207}" type="sibTrans" cxnId="{22B0C59C-B28E-4EEF-89AD-56D0FCB74F6D}">
      <dgm:prSet/>
      <dgm:spPr/>
      <dgm:t>
        <a:bodyPr/>
        <a:lstStyle/>
        <a:p>
          <a:endParaRPr lang="en-US"/>
        </a:p>
      </dgm:t>
    </dgm:pt>
    <dgm:pt modelId="{50D7EA01-4871-4C25-B89B-BB7BA5F262EE}">
      <dgm:prSet/>
      <dgm:spPr>
        <a:xfrm>
          <a:off x="4883288" y="83244"/>
          <a:ext cx="1807872" cy="723149"/>
        </a:xfr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en-US" dirty="0">
              <a:solidFill>
                <a:srgbClr val="FFFFFF"/>
              </a:solidFill>
              <a:latin typeface="Cambria" panose="02040503050406030204" pitchFamily="18" charset="0"/>
              <a:ea typeface="+mn-ea"/>
              <a:cs typeface="+mn-cs"/>
            </a:rPr>
            <a:t>2021</a:t>
          </a:r>
        </a:p>
      </dgm:t>
    </dgm:pt>
    <dgm:pt modelId="{D1FC9EBA-5A9E-48C0-9F6C-8A7D5E596881}" type="parTrans" cxnId="{7796D364-4474-4E3E-A3B1-46ABD61008F0}">
      <dgm:prSet/>
      <dgm:spPr/>
      <dgm:t>
        <a:bodyPr/>
        <a:lstStyle/>
        <a:p>
          <a:endParaRPr lang="en-US"/>
        </a:p>
      </dgm:t>
    </dgm:pt>
    <dgm:pt modelId="{E9AD886D-A61E-4F22-9C26-C598C1ACF406}" type="sibTrans" cxnId="{7796D364-4474-4E3E-A3B1-46ABD61008F0}">
      <dgm:prSet/>
      <dgm:spPr/>
      <dgm:t>
        <a:bodyPr/>
        <a:lstStyle/>
        <a:p>
          <a:endParaRPr lang="en-US"/>
        </a:p>
      </dgm:t>
    </dgm:pt>
    <dgm:pt modelId="{D8C1A52F-C2B9-498B-A4E0-FA0804C75ACD}">
      <dgm:prSet/>
      <dgm:spPr>
        <a:xfrm>
          <a:off x="6510373" y="83244"/>
          <a:ext cx="1807872" cy="723149"/>
        </a:xfr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en-US" dirty="0">
              <a:solidFill>
                <a:srgbClr val="FFFFFF"/>
              </a:solidFill>
              <a:latin typeface="Cambria" panose="02040503050406030204" pitchFamily="18" charset="0"/>
              <a:ea typeface="+mn-ea"/>
              <a:cs typeface="+mn-cs"/>
            </a:rPr>
            <a:t>2022</a:t>
          </a:r>
        </a:p>
      </dgm:t>
    </dgm:pt>
    <dgm:pt modelId="{40BE56CA-B552-4E26-A712-2C4BC1037DFE}" type="parTrans" cxnId="{C2E069AC-EA44-4F34-8691-3A438A972317}">
      <dgm:prSet/>
      <dgm:spPr/>
      <dgm:t>
        <a:bodyPr/>
        <a:lstStyle/>
        <a:p>
          <a:endParaRPr lang="en-US"/>
        </a:p>
      </dgm:t>
    </dgm:pt>
    <dgm:pt modelId="{F4E3D2FF-D7C8-4021-A563-A433C5156EE0}" type="sibTrans" cxnId="{C2E069AC-EA44-4F34-8691-3A438A972317}">
      <dgm:prSet/>
      <dgm:spPr/>
      <dgm:t>
        <a:bodyPr/>
        <a:lstStyle/>
        <a:p>
          <a:endParaRPr lang="en-US"/>
        </a:p>
      </dgm:t>
    </dgm:pt>
    <dgm:pt modelId="{053557B0-55E5-401D-B0FF-0068FD86B226}" type="pres">
      <dgm:prSet presAssocID="{B8F90F3A-FA79-4680-81A7-BC0D864434B4}" presName="Name0" presStyleCnt="0">
        <dgm:presLayoutVars>
          <dgm:dir/>
          <dgm:animLvl val="lvl"/>
          <dgm:resizeHandles val="exact"/>
        </dgm:presLayoutVars>
      </dgm:prSet>
      <dgm:spPr/>
    </dgm:pt>
    <dgm:pt modelId="{9CFC50A3-5970-47A1-AA24-3FEF42973DF6}" type="pres">
      <dgm:prSet presAssocID="{9B2342D1-3E7C-4547-B2AD-CE3334633C9A}" presName="parTxOnly" presStyleLbl="node1" presStyleIdx="0" presStyleCnt="5">
        <dgm:presLayoutVars>
          <dgm:chMax val="0"/>
          <dgm:chPref val="0"/>
          <dgm:bulletEnabled val="1"/>
        </dgm:presLayoutVars>
      </dgm:prSet>
      <dgm:spPr>
        <a:prstGeom prst="chevron">
          <a:avLst/>
        </a:prstGeom>
      </dgm:spPr>
    </dgm:pt>
    <dgm:pt modelId="{139E35B0-B294-4A38-8672-9444AB850852}" type="pres">
      <dgm:prSet presAssocID="{790C7880-AAE0-4AC4-A7C5-3DBE63DE7540}" presName="parTxOnlySpace" presStyleCnt="0"/>
      <dgm:spPr/>
    </dgm:pt>
    <dgm:pt modelId="{DE753EA1-E059-4CE8-91CC-30C575470D33}" type="pres">
      <dgm:prSet presAssocID="{70E9C09F-D65C-46F9-9841-7068669DAE1D}" presName="parTxOnly" presStyleLbl="node1" presStyleIdx="1" presStyleCnt="5">
        <dgm:presLayoutVars>
          <dgm:chMax val="0"/>
          <dgm:chPref val="0"/>
          <dgm:bulletEnabled val="1"/>
        </dgm:presLayoutVars>
      </dgm:prSet>
      <dgm:spPr>
        <a:prstGeom prst="chevron">
          <a:avLst/>
        </a:prstGeom>
      </dgm:spPr>
    </dgm:pt>
    <dgm:pt modelId="{578BE1BF-F0E0-4DBE-AD0F-22E7877210E9}" type="pres">
      <dgm:prSet presAssocID="{90027BA2-C9F3-4F02-B439-2EBB619DB08C}" presName="parTxOnlySpace" presStyleCnt="0"/>
      <dgm:spPr/>
    </dgm:pt>
    <dgm:pt modelId="{23DA7C01-1E19-4DAD-8E7E-154E90D81463}" type="pres">
      <dgm:prSet presAssocID="{DF11DFE4-49CD-495C-9C94-BB2BF68F0DA4}" presName="parTxOnly" presStyleLbl="node1" presStyleIdx="2" presStyleCnt="5">
        <dgm:presLayoutVars>
          <dgm:chMax val="0"/>
          <dgm:chPref val="0"/>
          <dgm:bulletEnabled val="1"/>
        </dgm:presLayoutVars>
      </dgm:prSet>
      <dgm:spPr>
        <a:prstGeom prst="chevron">
          <a:avLst/>
        </a:prstGeom>
      </dgm:spPr>
    </dgm:pt>
    <dgm:pt modelId="{F955C48C-0F3D-4586-92B1-52B79518C03C}" type="pres">
      <dgm:prSet presAssocID="{087B7D67-9A0C-46FF-B68F-F41529F44207}" presName="parTxOnlySpace" presStyleCnt="0"/>
      <dgm:spPr/>
    </dgm:pt>
    <dgm:pt modelId="{960F2FE8-6F9E-4BF4-B450-CDEBD6B8057F}" type="pres">
      <dgm:prSet presAssocID="{50D7EA01-4871-4C25-B89B-BB7BA5F262EE}" presName="parTxOnly" presStyleLbl="node1" presStyleIdx="3" presStyleCnt="5">
        <dgm:presLayoutVars>
          <dgm:chMax val="0"/>
          <dgm:chPref val="0"/>
          <dgm:bulletEnabled val="1"/>
        </dgm:presLayoutVars>
      </dgm:prSet>
      <dgm:spPr>
        <a:prstGeom prst="chevron">
          <a:avLst/>
        </a:prstGeom>
      </dgm:spPr>
    </dgm:pt>
    <dgm:pt modelId="{4D5CF9E5-EE81-4C5A-BE7F-75FF65A30D64}" type="pres">
      <dgm:prSet presAssocID="{E9AD886D-A61E-4F22-9C26-C598C1ACF406}" presName="parTxOnlySpace" presStyleCnt="0"/>
      <dgm:spPr/>
    </dgm:pt>
    <dgm:pt modelId="{F18C8BB0-D36B-423B-B87E-D54414BD0C4E}" type="pres">
      <dgm:prSet presAssocID="{D8C1A52F-C2B9-498B-A4E0-FA0804C75ACD}" presName="parTxOnly" presStyleLbl="node1" presStyleIdx="4" presStyleCnt="5">
        <dgm:presLayoutVars>
          <dgm:chMax val="0"/>
          <dgm:chPref val="0"/>
          <dgm:bulletEnabled val="1"/>
        </dgm:presLayoutVars>
      </dgm:prSet>
      <dgm:spPr>
        <a:prstGeom prst="chevron">
          <a:avLst/>
        </a:prstGeom>
      </dgm:spPr>
    </dgm:pt>
  </dgm:ptLst>
  <dgm:cxnLst>
    <dgm:cxn modelId="{DD0A8706-1869-43E4-BAED-91B743903882}" type="presOf" srcId="{B8F90F3A-FA79-4680-81A7-BC0D864434B4}" destId="{053557B0-55E5-401D-B0FF-0068FD86B226}" srcOrd="0" destOrd="0" presId="urn:microsoft.com/office/officeart/2005/8/layout/chevron1"/>
    <dgm:cxn modelId="{87DF9316-7A7C-4709-A59A-6F9916E081E1}" type="presOf" srcId="{50D7EA01-4871-4C25-B89B-BB7BA5F262EE}" destId="{960F2FE8-6F9E-4BF4-B450-CDEBD6B8057F}" srcOrd="0" destOrd="0" presId="urn:microsoft.com/office/officeart/2005/8/layout/chevron1"/>
    <dgm:cxn modelId="{ABEB8929-2A3D-441F-93E5-F0CB788808F4}" srcId="{B8F90F3A-FA79-4680-81A7-BC0D864434B4}" destId="{70E9C09F-D65C-46F9-9841-7068669DAE1D}" srcOrd="1" destOrd="0" parTransId="{4ED3C30D-3B63-4A60-AD0C-D2311882ABAA}" sibTransId="{90027BA2-C9F3-4F02-B439-2EBB619DB08C}"/>
    <dgm:cxn modelId="{7796D364-4474-4E3E-A3B1-46ABD61008F0}" srcId="{B8F90F3A-FA79-4680-81A7-BC0D864434B4}" destId="{50D7EA01-4871-4C25-B89B-BB7BA5F262EE}" srcOrd="3" destOrd="0" parTransId="{D1FC9EBA-5A9E-48C0-9F6C-8A7D5E596881}" sibTransId="{E9AD886D-A61E-4F22-9C26-C598C1ACF406}"/>
    <dgm:cxn modelId="{967FE74C-4C79-4C1D-83A6-97DD9E66ED0B}" srcId="{B8F90F3A-FA79-4680-81A7-BC0D864434B4}" destId="{9B2342D1-3E7C-4547-B2AD-CE3334633C9A}" srcOrd="0" destOrd="0" parTransId="{4EFC401D-4A2A-4503-BECE-F7365F4B41E2}" sibTransId="{790C7880-AAE0-4AC4-A7C5-3DBE63DE7540}"/>
    <dgm:cxn modelId="{22B0C59C-B28E-4EEF-89AD-56D0FCB74F6D}" srcId="{B8F90F3A-FA79-4680-81A7-BC0D864434B4}" destId="{DF11DFE4-49CD-495C-9C94-BB2BF68F0DA4}" srcOrd="2" destOrd="0" parTransId="{4FC2D68E-1ABE-4E1E-B47D-3D829A3E27E5}" sibTransId="{087B7D67-9A0C-46FF-B68F-F41529F44207}"/>
    <dgm:cxn modelId="{BE4A7AA2-1CDF-46FA-9474-95C2ED19586F}" type="presOf" srcId="{70E9C09F-D65C-46F9-9841-7068669DAE1D}" destId="{DE753EA1-E059-4CE8-91CC-30C575470D33}" srcOrd="0" destOrd="0" presId="urn:microsoft.com/office/officeart/2005/8/layout/chevron1"/>
    <dgm:cxn modelId="{C2E069AC-EA44-4F34-8691-3A438A972317}" srcId="{B8F90F3A-FA79-4680-81A7-BC0D864434B4}" destId="{D8C1A52F-C2B9-498B-A4E0-FA0804C75ACD}" srcOrd="4" destOrd="0" parTransId="{40BE56CA-B552-4E26-A712-2C4BC1037DFE}" sibTransId="{F4E3D2FF-D7C8-4021-A563-A433C5156EE0}"/>
    <dgm:cxn modelId="{C2FCF1BD-DCD6-46BD-BCCE-73AE1C37C8F1}" type="presOf" srcId="{DF11DFE4-49CD-495C-9C94-BB2BF68F0DA4}" destId="{23DA7C01-1E19-4DAD-8E7E-154E90D81463}" srcOrd="0" destOrd="0" presId="urn:microsoft.com/office/officeart/2005/8/layout/chevron1"/>
    <dgm:cxn modelId="{724B7BC5-A643-408C-86ED-D5E7C1AC30BA}" type="presOf" srcId="{D8C1A52F-C2B9-498B-A4E0-FA0804C75ACD}" destId="{F18C8BB0-D36B-423B-B87E-D54414BD0C4E}" srcOrd="0" destOrd="0" presId="urn:microsoft.com/office/officeart/2005/8/layout/chevron1"/>
    <dgm:cxn modelId="{07EBDBDC-D024-46A6-AD4A-A01290495DB5}" type="presOf" srcId="{9B2342D1-3E7C-4547-B2AD-CE3334633C9A}" destId="{9CFC50A3-5970-47A1-AA24-3FEF42973DF6}" srcOrd="0" destOrd="0" presId="urn:microsoft.com/office/officeart/2005/8/layout/chevron1"/>
    <dgm:cxn modelId="{94F17679-C655-4BF6-AB2E-B1E65E825913}" type="presParOf" srcId="{053557B0-55E5-401D-B0FF-0068FD86B226}" destId="{9CFC50A3-5970-47A1-AA24-3FEF42973DF6}" srcOrd="0" destOrd="0" presId="urn:microsoft.com/office/officeart/2005/8/layout/chevron1"/>
    <dgm:cxn modelId="{AE71A31A-9174-48BC-96E6-0E974E5CD056}" type="presParOf" srcId="{053557B0-55E5-401D-B0FF-0068FD86B226}" destId="{139E35B0-B294-4A38-8672-9444AB850852}" srcOrd="1" destOrd="0" presId="urn:microsoft.com/office/officeart/2005/8/layout/chevron1"/>
    <dgm:cxn modelId="{55C0FE11-8B7E-4209-B972-705FA5C4E6C5}" type="presParOf" srcId="{053557B0-55E5-401D-B0FF-0068FD86B226}" destId="{DE753EA1-E059-4CE8-91CC-30C575470D33}" srcOrd="2" destOrd="0" presId="urn:microsoft.com/office/officeart/2005/8/layout/chevron1"/>
    <dgm:cxn modelId="{26570700-DE7E-4CD2-BD22-7DB7792940B2}" type="presParOf" srcId="{053557B0-55E5-401D-B0FF-0068FD86B226}" destId="{578BE1BF-F0E0-4DBE-AD0F-22E7877210E9}" srcOrd="3" destOrd="0" presId="urn:microsoft.com/office/officeart/2005/8/layout/chevron1"/>
    <dgm:cxn modelId="{4617F380-49F2-46A4-837E-CD44F4127CEC}" type="presParOf" srcId="{053557B0-55E5-401D-B0FF-0068FD86B226}" destId="{23DA7C01-1E19-4DAD-8E7E-154E90D81463}" srcOrd="4" destOrd="0" presId="urn:microsoft.com/office/officeart/2005/8/layout/chevron1"/>
    <dgm:cxn modelId="{B94C268D-2009-4B2B-9B79-BDC1FD64B15F}" type="presParOf" srcId="{053557B0-55E5-401D-B0FF-0068FD86B226}" destId="{F955C48C-0F3D-4586-92B1-52B79518C03C}" srcOrd="5" destOrd="0" presId="urn:microsoft.com/office/officeart/2005/8/layout/chevron1"/>
    <dgm:cxn modelId="{E54B609E-2BC2-471D-889D-AFF469189AF7}" type="presParOf" srcId="{053557B0-55E5-401D-B0FF-0068FD86B226}" destId="{960F2FE8-6F9E-4BF4-B450-CDEBD6B8057F}" srcOrd="6" destOrd="0" presId="urn:microsoft.com/office/officeart/2005/8/layout/chevron1"/>
    <dgm:cxn modelId="{4D62E13B-B78C-4BC4-A88E-22C6F3476417}" type="presParOf" srcId="{053557B0-55E5-401D-B0FF-0068FD86B226}" destId="{4D5CF9E5-EE81-4C5A-BE7F-75FF65A30D64}" srcOrd="7" destOrd="0" presId="urn:microsoft.com/office/officeart/2005/8/layout/chevron1"/>
    <dgm:cxn modelId="{413BC49F-2578-4EA5-B976-09A95B510939}" type="presParOf" srcId="{053557B0-55E5-401D-B0FF-0068FD86B226}" destId="{F18C8BB0-D36B-423B-B87E-D54414BD0C4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C50A3-5970-47A1-AA24-3FEF42973DF6}">
      <dsp:nvSpPr>
        <dsp:cNvPr id="0" name=""/>
        <dsp:cNvSpPr/>
      </dsp:nvSpPr>
      <dsp:spPr>
        <a:xfrm>
          <a:off x="2031" y="0"/>
          <a:ext cx="1807872" cy="633540"/>
        </a:xfrm>
        <a:prstGeom prst="chevron">
          <a:avLst/>
        </a:prstGeom>
        <a:solidFill>
          <a:schemeClr val="accent1"/>
        </a:solidFill>
        <a:ln w="6350" cap="sq" cmpd="sng" algn="ctr">
          <a:solidFill>
            <a:srgbClr val="00000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latin typeface="Cambria" panose="02040503050406030204" pitchFamily="18" charset="0"/>
              <a:ea typeface="+mn-ea"/>
              <a:cs typeface="+mn-cs"/>
            </a:rPr>
            <a:t>2018</a:t>
          </a:r>
        </a:p>
      </dsp:txBody>
      <dsp:txXfrm>
        <a:off x="318801" y="0"/>
        <a:ext cx="1174332" cy="633540"/>
      </dsp:txXfrm>
    </dsp:sp>
    <dsp:sp modelId="{DE753EA1-E059-4CE8-91CC-30C575470D33}">
      <dsp:nvSpPr>
        <dsp:cNvPr id="0" name=""/>
        <dsp:cNvSpPr/>
      </dsp:nvSpPr>
      <dsp:spPr>
        <a:xfrm>
          <a:off x="1629116" y="0"/>
          <a:ext cx="1807872" cy="633540"/>
        </a:xfrm>
        <a:prstGeom prst="chevron">
          <a:avLst/>
        </a:prstGeo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latin typeface="Cambria" panose="02040503050406030204" pitchFamily="18" charset="0"/>
              <a:ea typeface="+mn-ea"/>
              <a:cs typeface="+mn-cs"/>
            </a:rPr>
            <a:t>2019</a:t>
          </a:r>
        </a:p>
      </dsp:txBody>
      <dsp:txXfrm>
        <a:off x="1945886" y="0"/>
        <a:ext cx="1174332" cy="633540"/>
      </dsp:txXfrm>
    </dsp:sp>
    <dsp:sp modelId="{23DA7C01-1E19-4DAD-8E7E-154E90D81463}">
      <dsp:nvSpPr>
        <dsp:cNvPr id="0" name=""/>
        <dsp:cNvSpPr/>
      </dsp:nvSpPr>
      <dsp:spPr>
        <a:xfrm>
          <a:off x="3256202" y="0"/>
          <a:ext cx="1807872" cy="633540"/>
        </a:xfrm>
        <a:prstGeom prst="chevron">
          <a:avLst/>
        </a:prstGeo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latin typeface="Cambria" panose="02040503050406030204" pitchFamily="18" charset="0"/>
              <a:ea typeface="+mn-ea"/>
              <a:cs typeface="+mn-cs"/>
            </a:rPr>
            <a:t>2020</a:t>
          </a:r>
        </a:p>
      </dsp:txBody>
      <dsp:txXfrm>
        <a:off x="3572972" y="0"/>
        <a:ext cx="1174332" cy="633540"/>
      </dsp:txXfrm>
    </dsp:sp>
    <dsp:sp modelId="{960F2FE8-6F9E-4BF4-B450-CDEBD6B8057F}">
      <dsp:nvSpPr>
        <dsp:cNvPr id="0" name=""/>
        <dsp:cNvSpPr/>
      </dsp:nvSpPr>
      <dsp:spPr>
        <a:xfrm>
          <a:off x="4883288" y="0"/>
          <a:ext cx="1807872" cy="633540"/>
        </a:xfrm>
        <a:prstGeom prst="chevron">
          <a:avLst/>
        </a:prstGeo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latin typeface="Cambria" panose="02040503050406030204" pitchFamily="18" charset="0"/>
              <a:ea typeface="+mn-ea"/>
              <a:cs typeface="+mn-cs"/>
            </a:rPr>
            <a:t>2021</a:t>
          </a:r>
        </a:p>
      </dsp:txBody>
      <dsp:txXfrm>
        <a:off x="5200058" y="0"/>
        <a:ext cx="1174332" cy="633540"/>
      </dsp:txXfrm>
    </dsp:sp>
    <dsp:sp modelId="{F18C8BB0-D36B-423B-B87E-D54414BD0C4E}">
      <dsp:nvSpPr>
        <dsp:cNvPr id="0" name=""/>
        <dsp:cNvSpPr/>
      </dsp:nvSpPr>
      <dsp:spPr>
        <a:xfrm>
          <a:off x="6510373" y="0"/>
          <a:ext cx="1807872" cy="633540"/>
        </a:xfrm>
        <a:prstGeom prst="chevron">
          <a:avLst/>
        </a:prstGeom>
        <a:solidFill>
          <a:schemeClr val="accent1"/>
        </a:solidFill>
        <a:ln w="6350" cap="sq"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latin typeface="Cambria" panose="02040503050406030204" pitchFamily="18" charset="0"/>
              <a:ea typeface="+mn-ea"/>
              <a:cs typeface="+mn-cs"/>
            </a:rPr>
            <a:t>2022</a:t>
          </a:r>
        </a:p>
      </dsp:txBody>
      <dsp:txXfrm>
        <a:off x="6827143" y="0"/>
        <a:ext cx="1174332" cy="6335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6DF75-E4D0-C042-BFEE-9FC430E9C578}" type="datetimeFigureOut">
              <a:rPr lang="en-US" smtClean="0"/>
              <a:t>9/30/2022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7085B-E119-E642-9DD3-4F28C5893303}" type="slidenum">
              <a:rPr lang="en-US" smtClean="0"/>
              <a:t>‹#›</a:t>
            </a:fld>
            <a:endParaRPr lang="en-US" dirty="0"/>
          </a:p>
        </p:txBody>
      </p:sp>
    </p:spTree>
    <p:extLst>
      <p:ext uri="{BB962C8B-B14F-4D97-AF65-F5344CB8AC3E}">
        <p14:creationId xmlns:p14="http://schemas.microsoft.com/office/powerpoint/2010/main" val="233136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on the blue bar points to DOM OneDrive. This will be the master copy location. All updates will cascade from here. This toolkit is also posted to the MRP SME Community Teams channel.</a:t>
            </a:r>
          </a:p>
        </p:txBody>
      </p:sp>
      <p:sp>
        <p:nvSpPr>
          <p:cNvPr id="4" name="Slide Number Placeholder 3"/>
          <p:cNvSpPr>
            <a:spLocks noGrp="1"/>
          </p:cNvSpPr>
          <p:nvPr>
            <p:ph type="sldNum" sz="quarter" idx="5"/>
          </p:nvPr>
        </p:nvSpPr>
        <p:spPr/>
        <p:txBody>
          <a:bodyPr/>
          <a:lstStyle/>
          <a:p>
            <a:fld id="{5837085B-E119-E642-9DD3-4F28C5893303}" type="slidenum">
              <a:rPr lang="en-US" smtClean="0"/>
              <a:t>2</a:t>
            </a:fld>
            <a:endParaRPr lang="en-US" dirty="0"/>
          </a:p>
        </p:txBody>
      </p:sp>
    </p:spTree>
    <p:extLst>
      <p:ext uri="{BB962C8B-B14F-4D97-AF65-F5344CB8AC3E}">
        <p14:creationId xmlns:p14="http://schemas.microsoft.com/office/powerpoint/2010/main" val="65898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9E35B-8FF3-4603-8B73-7FA531F0C475}" type="slidenum">
              <a:rPr lang="en-US" smtClean="0"/>
              <a:t>24</a:t>
            </a:fld>
            <a:endParaRPr lang="en-US" dirty="0"/>
          </a:p>
        </p:txBody>
      </p:sp>
    </p:spTree>
    <p:extLst>
      <p:ext uri="{BB962C8B-B14F-4D97-AF65-F5344CB8AC3E}">
        <p14:creationId xmlns:p14="http://schemas.microsoft.com/office/powerpoint/2010/main" val="187139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9E35B-8FF3-4603-8B73-7FA531F0C475}" type="slidenum">
              <a:rPr lang="en-US" smtClean="0"/>
              <a:t>25</a:t>
            </a:fld>
            <a:endParaRPr lang="en-US" dirty="0"/>
          </a:p>
        </p:txBody>
      </p:sp>
    </p:spTree>
    <p:extLst>
      <p:ext uri="{BB962C8B-B14F-4D97-AF65-F5344CB8AC3E}">
        <p14:creationId xmlns:p14="http://schemas.microsoft.com/office/powerpoint/2010/main" val="5134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892A-43CC-4CA0-8690-CC494F7646DA}" type="slidenum">
              <a:rPr lang="en-US" smtClean="0"/>
              <a:pPr/>
              <a:t>10</a:t>
            </a:fld>
            <a:endParaRPr lang="en-US" dirty="0"/>
          </a:p>
        </p:txBody>
      </p:sp>
    </p:spTree>
    <p:extLst>
      <p:ext uri="{BB962C8B-B14F-4D97-AF65-F5344CB8AC3E}">
        <p14:creationId xmlns:p14="http://schemas.microsoft.com/office/powerpoint/2010/main" val="119820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a:ea typeface="Cambria"/>
                <a:cs typeface="Arial"/>
              </a:rPr>
              <a:t>PROJECT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mbria" panose="02040503050406030204" pitchFamily="18" charset="0"/>
                <a:cs typeface="Calibri"/>
              </a:rPr>
              <a:t>The MMIS Replacement Project (MRP) is DOM’s multi-year project to modernize technology and connections between health services systems to improve access to health information for our Medicaid members and the Providers who serve them.  </a:t>
            </a:r>
          </a:p>
          <a:p>
            <a:endParaRPr lang="en-US" dirty="0"/>
          </a:p>
        </p:txBody>
      </p:sp>
      <p:sp>
        <p:nvSpPr>
          <p:cNvPr id="4" name="Slide Number Placeholder 3"/>
          <p:cNvSpPr>
            <a:spLocks noGrp="1"/>
          </p:cNvSpPr>
          <p:nvPr>
            <p:ph type="sldNum" sz="quarter" idx="5"/>
          </p:nvPr>
        </p:nvSpPr>
        <p:spPr/>
        <p:txBody>
          <a:bodyPr/>
          <a:lstStyle/>
          <a:p>
            <a:fld id="{5837085B-E119-E642-9DD3-4F28C5893303}" type="slidenum">
              <a:rPr lang="en-US" smtClean="0"/>
              <a:t>14</a:t>
            </a:fld>
            <a:endParaRPr lang="en-US" dirty="0"/>
          </a:p>
        </p:txBody>
      </p:sp>
    </p:spTree>
    <p:extLst>
      <p:ext uri="{BB962C8B-B14F-4D97-AF65-F5344CB8AC3E}">
        <p14:creationId xmlns:p14="http://schemas.microsoft.com/office/powerpoint/2010/main" val="303606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PMO TIMELINE</a:t>
            </a:r>
          </a:p>
        </p:txBody>
      </p:sp>
      <p:sp>
        <p:nvSpPr>
          <p:cNvPr id="4" name="Slide Number Placeholder 3"/>
          <p:cNvSpPr>
            <a:spLocks noGrp="1"/>
          </p:cNvSpPr>
          <p:nvPr>
            <p:ph type="sldNum" sz="quarter" idx="5"/>
          </p:nvPr>
        </p:nvSpPr>
        <p:spPr/>
        <p:txBody>
          <a:bodyPr/>
          <a:lstStyle/>
          <a:p>
            <a:fld id="{5837085B-E119-E642-9DD3-4F28C5893303}" type="slidenum">
              <a:rPr lang="en-US" smtClean="0"/>
              <a:t>15</a:t>
            </a:fld>
            <a:endParaRPr lang="en-US" dirty="0"/>
          </a:p>
        </p:txBody>
      </p:sp>
    </p:spTree>
    <p:extLst>
      <p:ext uri="{BB962C8B-B14F-4D97-AF65-F5344CB8AC3E}">
        <p14:creationId xmlns:p14="http://schemas.microsoft.com/office/powerpoint/2010/main" val="291205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7085B-E119-E642-9DD3-4F28C5893303}" type="slidenum">
              <a:rPr lang="en-US" smtClean="0"/>
              <a:t>16</a:t>
            </a:fld>
            <a:endParaRPr lang="en-US" dirty="0"/>
          </a:p>
        </p:txBody>
      </p:sp>
    </p:spTree>
    <p:extLst>
      <p:ext uri="{BB962C8B-B14F-4D97-AF65-F5344CB8AC3E}">
        <p14:creationId xmlns:p14="http://schemas.microsoft.com/office/powerpoint/2010/main" val="423543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7085B-E119-E642-9DD3-4F28C5893303}" type="slidenum">
              <a:rPr lang="en-US" smtClean="0"/>
              <a:t>17</a:t>
            </a:fld>
            <a:endParaRPr lang="en-US" dirty="0"/>
          </a:p>
        </p:txBody>
      </p:sp>
    </p:spTree>
    <p:extLst>
      <p:ext uri="{BB962C8B-B14F-4D97-AF65-F5344CB8AC3E}">
        <p14:creationId xmlns:p14="http://schemas.microsoft.com/office/powerpoint/2010/main" val="62446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MESA Training-related FAQs on LMS &amp; MRP Teams channels.</a:t>
            </a:r>
          </a:p>
        </p:txBody>
      </p:sp>
      <p:sp>
        <p:nvSpPr>
          <p:cNvPr id="4" name="Slide Number Placeholder 3"/>
          <p:cNvSpPr>
            <a:spLocks noGrp="1"/>
          </p:cNvSpPr>
          <p:nvPr>
            <p:ph type="sldNum" sz="quarter" idx="5"/>
          </p:nvPr>
        </p:nvSpPr>
        <p:spPr/>
        <p:txBody>
          <a:bodyPr/>
          <a:lstStyle/>
          <a:p>
            <a:fld id="{5837085B-E119-E642-9DD3-4F28C5893303}" type="slidenum">
              <a:rPr lang="en-US" smtClean="0"/>
              <a:t>19</a:t>
            </a:fld>
            <a:endParaRPr lang="en-US" dirty="0"/>
          </a:p>
        </p:txBody>
      </p:sp>
    </p:spTree>
    <p:extLst>
      <p:ext uri="{BB962C8B-B14F-4D97-AF65-F5344CB8AC3E}">
        <p14:creationId xmlns:p14="http://schemas.microsoft.com/office/powerpoint/2010/main" val="426129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9E35B-8FF3-4603-8B73-7FA531F0C475}" type="slidenum">
              <a:rPr lang="en-US" smtClean="0"/>
              <a:t>22</a:t>
            </a:fld>
            <a:endParaRPr lang="en-US" dirty="0"/>
          </a:p>
        </p:txBody>
      </p:sp>
    </p:spTree>
    <p:extLst>
      <p:ext uri="{BB962C8B-B14F-4D97-AF65-F5344CB8AC3E}">
        <p14:creationId xmlns:p14="http://schemas.microsoft.com/office/powerpoint/2010/main" val="80899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9E35B-8FF3-4603-8B73-7FA531F0C475}" type="slidenum">
              <a:rPr lang="en-US" smtClean="0"/>
              <a:t>23</a:t>
            </a:fld>
            <a:endParaRPr lang="en-US" dirty="0"/>
          </a:p>
        </p:txBody>
      </p:sp>
    </p:spTree>
    <p:extLst>
      <p:ext uri="{BB962C8B-B14F-4D97-AF65-F5344CB8AC3E}">
        <p14:creationId xmlns:p14="http://schemas.microsoft.com/office/powerpoint/2010/main" val="256526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latin typeface="Cambr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609600" y="1905000"/>
            <a:ext cx="10972800" cy="1143000"/>
          </a:xfrm>
        </p:spPr>
        <p:txBody>
          <a:bodyPr/>
          <a:lstStyle/>
          <a:p>
            <a:r>
              <a:rPr lang="en-US"/>
              <a:t>Click to edit Master title style</a:t>
            </a:r>
          </a:p>
        </p:txBody>
      </p:sp>
    </p:spTree>
    <p:extLst>
      <p:ext uri="{BB962C8B-B14F-4D97-AF65-F5344CB8AC3E}">
        <p14:creationId xmlns:p14="http://schemas.microsoft.com/office/powerpoint/2010/main" val="250095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2389717" y="5367338"/>
            <a:ext cx="7315200" cy="6524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01488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64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104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latin typeface="Cambr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609600" y="1905000"/>
            <a:ext cx="10972800" cy="1143000"/>
          </a:xfrm>
        </p:spPr>
        <p:txBody>
          <a:bodyPr/>
          <a:lstStyle/>
          <a:p>
            <a:r>
              <a:rPr lang="en-US"/>
              <a:t>Click to edit Master title style</a:t>
            </a:r>
          </a:p>
        </p:txBody>
      </p:sp>
    </p:spTree>
    <p:extLst>
      <p:ext uri="{BB962C8B-B14F-4D97-AF65-F5344CB8AC3E}">
        <p14:creationId xmlns:p14="http://schemas.microsoft.com/office/powerpoint/2010/main" val="294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109728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26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14" name="Text Placeholder 22"/>
          <p:cNvSpPr>
            <a:spLocks noGrp="1"/>
          </p:cNvSpPr>
          <p:nvPr>
            <p:ph type="body" sz="quarter" idx="11" hasCustomPrompt="1"/>
          </p:nvPr>
        </p:nvSpPr>
        <p:spPr>
          <a:xfrm>
            <a:off x="460744" y="471715"/>
            <a:ext cx="7235456" cy="533400"/>
          </a:xfrm>
          <a:prstGeom prst="rect">
            <a:avLst/>
          </a:prstGeom>
        </p:spPr>
        <p:txBody>
          <a:bodyPr lIns="0" anchor="ctr"/>
          <a:lstStyle>
            <a:lvl1pPr>
              <a:defRPr sz="2250" baseline="0">
                <a:solidFill>
                  <a:srgbClr val="063161"/>
                </a:solidFill>
                <a:latin typeface="Georgia" panose="02040502050405020303" pitchFamily="18" charset="0"/>
              </a:defRPr>
            </a:lvl1pPr>
          </a:lstStyle>
          <a:p>
            <a:pPr lvl="0"/>
            <a:r>
              <a:rPr lang="en-IN"/>
              <a:t>Content slide title goes here</a:t>
            </a:r>
            <a:endParaRPr lang="en-US"/>
          </a:p>
        </p:txBody>
      </p:sp>
      <p:sp>
        <p:nvSpPr>
          <p:cNvPr id="15" name="Text Placeholder 22"/>
          <p:cNvSpPr>
            <a:spLocks noGrp="1"/>
          </p:cNvSpPr>
          <p:nvPr>
            <p:ph type="body" sz="quarter" idx="12" hasCustomPrompt="1"/>
          </p:nvPr>
        </p:nvSpPr>
        <p:spPr>
          <a:xfrm>
            <a:off x="460744" y="976087"/>
            <a:ext cx="9673856" cy="533400"/>
          </a:xfrm>
          <a:prstGeom prst="rect">
            <a:avLst/>
          </a:prstGeom>
        </p:spPr>
        <p:txBody>
          <a:bodyPr lIns="0" anchor="ctr"/>
          <a:lstStyle>
            <a:lvl1pPr>
              <a:defRPr sz="1650">
                <a:solidFill>
                  <a:srgbClr val="063161"/>
                </a:solidFill>
                <a:latin typeface="Georgia" panose="02040502050405020303" pitchFamily="18" charset="0"/>
              </a:defRPr>
            </a:lvl1pPr>
          </a:lstStyle>
          <a:p>
            <a:pPr lvl="0"/>
            <a:r>
              <a:rPr lang="en-US"/>
              <a:t>Lorem ipsum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7" name="Slide Number Placeholder 5"/>
          <p:cNvSpPr txBox="1">
            <a:spLocks/>
          </p:cNvSpPr>
          <p:nvPr userDrawn="1"/>
        </p:nvSpPr>
        <p:spPr>
          <a:xfrm>
            <a:off x="464595" y="6546567"/>
            <a:ext cx="682256" cy="215444"/>
          </a:xfrm>
          <a:prstGeom prst="rect">
            <a:avLst/>
          </a:prstGeom>
        </p:spPr>
        <p:txBody>
          <a:bodyPr lIns="0" tIns="0" rIns="0" bIns="0" anchor="ctr">
            <a:noAutofit/>
          </a:bodyPr>
          <a:lstStyle>
            <a:defPPr>
              <a:defRPr lang="en-US"/>
            </a:defPPr>
            <a:lvl1pPr marL="0" algn="l" defTabSz="914400" rtl="0" eaLnBrk="1" latinLnBrk="0" hangingPunct="1">
              <a:defRPr sz="800" kern="1200">
                <a:solidFill>
                  <a:srgbClr val="053061"/>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5110E-A93C-E24B-BA01-8EFF0EF70079}" type="slidenum">
              <a:rPr lang="en-US" sz="600" b="1" smtClean="0">
                <a:solidFill>
                  <a:schemeClr val="accent6"/>
                </a:solidFill>
                <a:latin typeface="+mn-lt"/>
              </a:rPr>
              <a:pPr/>
              <a:t>‹#›</a:t>
            </a:fld>
            <a:endParaRPr lang="en-US" sz="600" b="1" dirty="0">
              <a:solidFill>
                <a:schemeClr val="accent6"/>
              </a:solidFill>
              <a:latin typeface="+mn-lt"/>
            </a:endParaRPr>
          </a:p>
        </p:txBody>
      </p:sp>
      <p:sp>
        <p:nvSpPr>
          <p:cNvPr id="8" name="TextBox 7"/>
          <p:cNvSpPr txBox="1"/>
          <p:nvPr userDrawn="1"/>
        </p:nvSpPr>
        <p:spPr>
          <a:xfrm>
            <a:off x="805723" y="6546567"/>
            <a:ext cx="2361408" cy="215444"/>
          </a:xfrm>
          <a:prstGeom prst="rect">
            <a:avLst/>
          </a:prstGeom>
          <a:noFill/>
        </p:spPr>
        <p:txBody>
          <a:bodyPr wrap="square" lIns="0" tIns="0" rIns="0" bIns="0" rtlCol="0" anchor="ctr">
            <a:noAutofit/>
          </a:bodyPr>
          <a:lstStyle/>
          <a:p>
            <a:r>
              <a:rPr lang="en-US" sz="600" dirty="0">
                <a:solidFill>
                  <a:schemeClr val="accent6"/>
                </a:solidFill>
                <a:latin typeface="+mn-lt"/>
                <a:ea typeface="Georgia" charset="0"/>
                <a:cs typeface="Georgia" charset="0"/>
              </a:rPr>
              <a:t>© 2019 Copyright Genpact. All Rights Reserved.</a:t>
            </a: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894219" y="6463445"/>
            <a:ext cx="838200" cy="3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81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A8A66-CF2F-4BFA-9B7F-B8DAF657023C}"/>
              </a:ext>
            </a:extLst>
          </p:cNvPr>
          <p:cNvSpPr>
            <a:spLocks noGrp="1"/>
          </p:cNvSpPr>
          <p:nvPr>
            <p:ph type="dt" sz="half" idx="10"/>
          </p:nvPr>
        </p:nvSpPr>
        <p:spPr>
          <a:xfrm>
            <a:off x="838200" y="6356352"/>
            <a:ext cx="2743200" cy="365125"/>
          </a:xfrm>
          <a:prstGeom prst="rect">
            <a:avLst/>
          </a:prstGeom>
        </p:spPr>
        <p:txBody>
          <a:bodyPr/>
          <a:lstStyle>
            <a:lvl1pPr>
              <a:defRPr sz="1050">
                <a:solidFill>
                  <a:schemeClr val="bg1"/>
                </a:solidFill>
                <a:latin typeface="Arial" panose="020B0604020202020204" pitchFamily="34" charset="0"/>
                <a:cs typeface="Arial" panose="020B0604020202020204" pitchFamily="34" charset="0"/>
              </a:defRPr>
            </a:lvl1pPr>
          </a:lstStyle>
          <a:p>
            <a:fld id="{BAAB4379-A2D9-41E9-AD09-392EE724573E}" type="datetime1">
              <a:rPr lang="en-US" smtClean="0"/>
              <a:t>9/30/2022</a:t>
            </a:fld>
            <a:endParaRPr lang="en-US" dirty="0"/>
          </a:p>
        </p:txBody>
      </p:sp>
      <p:sp>
        <p:nvSpPr>
          <p:cNvPr id="3" name="Footer Placeholder 2">
            <a:extLst>
              <a:ext uri="{FF2B5EF4-FFF2-40B4-BE49-F238E27FC236}">
                <a16:creationId xmlns:a16="http://schemas.microsoft.com/office/drawing/2014/main" id="{8087B00E-0086-4A4C-93F5-29890AA6F56C}"/>
              </a:ext>
            </a:extLst>
          </p:cNvPr>
          <p:cNvSpPr>
            <a:spLocks noGrp="1"/>
          </p:cNvSpPr>
          <p:nvPr>
            <p:ph type="ftr" sz="quarter" idx="11"/>
          </p:nvPr>
        </p:nvSpPr>
        <p:spPr>
          <a:xfrm>
            <a:off x="4038600" y="6356352"/>
            <a:ext cx="4114800" cy="365125"/>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MEMS Program</a:t>
            </a:r>
          </a:p>
        </p:txBody>
      </p:sp>
      <p:sp>
        <p:nvSpPr>
          <p:cNvPr id="4" name="Slide Number Placeholder 3">
            <a:extLst>
              <a:ext uri="{FF2B5EF4-FFF2-40B4-BE49-F238E27FC236}">
                <a16:creationId xmlns:a16="http://schemas.microsoft.com/office/drawing/2014/main" id="{ECC8E8E5-0C1E-46FE-A51D-616D5C396C5B}"/>
              </a:ext>
            </a:extLst>
          </p:cNvPr>
          <p:cNvSpPr>
            <a:spLocks noGrp="1"/>
          </p:cNvSpPr>
          <p:nvPr>
            <p:ph type="sldNum" sz="quarter" idx="12"/>
          </p:nvPr>
        </p:nvSpPr>
        <p:spPr>
          <a:xfrm>
            <a:off x="8610600" y="6356352"/>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F44E14F-CEE5-456B-8D3E-127D4F68D8F5}" type="slidenum">
              <a:rPr lang="en-US" smtClean="0"/>
              <a:pPr/>
              <a:t>‹#›</a:t>
            </a:fld>
            <a:endParaRPr lang="en-US" dirty="0"/>
          </a:p>
        </p:txBody>
      </p:sp>
      <p:sp>
        <p:nvSpPr>
          <p:cNvPr id="5" name="Title 1">
            <a:extLst>
              <a:ext uri="{FF2B5EF4-FFF2-40B4-BE49-F238E27FC236}">
                <a16:creationId xmlns:a16="http://schemas.microsoft.com/office/drawing/2014/main" id="{C71FC8A9-FB0A-4EB6-BDC2-4381F67AEC45}"/>
              </a:ext>
            </a:extLst>
          </p:cNvPr>
          <p:cNvSpPr>
            <a:spLocks noGrp="1"/>
          </p:cNvSpPr>
          <p:nvPr>
            <p:ph type="title"/>
          </p:nvPr>
        </p:nvSpPr>
        <p:spPr>
          <a:xfrm>
            <a:off x="838200" y="346078"/>
            <a:ext cx="9705971" cy="625475"/>
          </a:xfrm>
        </p:spPr>
        <p:txBody>
          <a:bodyPr/>
          <a:lstStyle/>
          <a:p>
            <a:r>
              <a:rPr lang="en-US" dirty="0"/>
              <a:t>Click to edit Master title style</a:t>
            </a:r>
          </a:p>
        </p:txBody>
      </p:sp>
    </p:spTree>
    <p:extLst>
      <p:ext uri="{BB962C8B-B14F-4D97-AF65-F5344CB8AC3E}">
        <p14:creationId xmlns:p14="http://schemas.microsoft.com/office/powerpoint/2010/main" val="256251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16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none" baseline="0"/>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b="1">
                <a:solidFill>
                  <a:schemeClr val="tx1"/>
                </a:solidFill>
                <a:latin typeface="Cambria"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92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19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19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25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109728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6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8"/>
            <a:ext cx="5386917" cy="38449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8"/>
            <a:ext cx="5389033" cy="38449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9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79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69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1"/>
            <a:ext cx="6815667" cy="56705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5085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39339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65600" y="6216046"/>
            <a:ext cx="2674189" cy="583036"/>
          </a:xfrm>
          <a:prstGeom prst="rect">
            <a:avLst/>
          </a:prstGeom>
        </p:spPr>
      </p:pic>
    </p:spTree>
    <p:extLst>
      <p:ext uri="{BB962C8B-B14F-4D97-AF65-F5344CB8AC3E}">
        <p14:creationId xmlns:p14="http://schemas.microsoft.com/office/powerpoint/2010/main" val="3319374094"/>
      </p:ext>
    </p:extLst>
  </p:cSld>
  <p:clrMap bg1="lt1" tx1="dk1" bg2="lt2" tx2="dk2" accent1="accent1" accent2="accent2" accent3="accent3" accent4="accent4" accent5="accent5" accent6="accent6" hlink="hlink" folHlink="folHlink"/>
  <p:sldLayoutIdLst>
    <p:sldLayoutId id="2147483690" r:id="rId1"/>
    <p:sldLayoutId id="2147483662"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1" r:id="rId16"/>
  </p:sldLayoutIdLst>
  <p:hf hdr="0" dt="0"/>
  <p:txStyles>
    <p:titleStyle>
      <a:lvl1pPr algn="ctr" defTabSz="685800" rtl="0" eaLnBrk="1" latinLnBrk="0" hangingPunct="1">
        <a:spcBef>
          <a:spcPct val="0"/>
        </a:spcBef>
        <a:buNone/>
        <a:defRPr sz="3300" b="1" kern="1200">
          <a:solidFill>
            <a:srgbClr val="0081C2"/>
          </a:solidFill>
          <a:latin typeface="Cambria" pitchFamily="18"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ambriasolutionsinc.sharepoint.com/:x:/r/MS%20MES%20Project/Shared%20Documents/CSI%20-%20OCM/Communications/MRP%20Communications%20Matrix.xlsx?d=wb1a24b42d7424b868509d3cc643bcec7&amp;csf=1&amp;web=1&amp;e=AAkToj" TargetMode="External"/><Relationship Id="rId5" Type="http://schemas.openxmlformats.org/officeDocument/2006/relationships/hyperlink" Target="https://cambriasolutionsinc.sharepoint.com/:b:/r/MS%20MES%20Project/Shared%20Documents/CSI%20-%20OCM/Deliverables/Deliverable%20Documents/Communication%20Plan/v1.0/20210607_MRP_CSI_OCM_Communication_Plan_v1.0.pdf?csf=1&amp;web=1&amp;e=oMqlDn"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hyperlink" Target="https://medicaid.ms.gov/wp-content/uploads/2022/02/SME-Reflections-January-202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mbriasolutionsinc.sharepoint.com/MS%20MES%20Project/Lists/MS%20MRP%20Acronyms/AllItem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34163A-7320-4358-A694-92F6ED3769A2}"/>
              </a:ext>
            </a:extLst>
          </p:cNvPr>
          <p:cNvSpPr>
            <a:spLocks noGrp="1"/>
          </p:cNvSpPr>
          <p:nvPr>
            <p:ph type="subTitle" idx="1"/>
          </p:nvPr>
        </p:nvSpPr>
        <p:spPr>
          <a:xfrm>
            <a:off x="203200" y="5549900"/>
            <a:ext cx="2768600" cy="419100"/>
          </a:xfrm>
        </p:spPr>
        <p:txBody>
          <a:bodyPr vert="horz" lIns="91440" tIns="45720" rIns="91440" bIns="45720" rtlCol="0" anchor="t">
            <a:normAutofit fontScale="92500"/>
          </a:bodyPr>
          <a:lstStyle/>
          <a:p>
            <a:r>
              <a:rPr lang="en-US" sz="1800" b="0" dirty="0">
                <a:latin typeface="Cambria"/>
                <a:ea typeface="Cambria"/>
              </a:rPr>
              <a:t>Published as of 9/30/2022</a:t>
            </a:r>
          </a:p>
        </p:txBody>
      </p:sp>
      <p:sp>
        <p:nvSpPr>
          <p:cNvPr id="5" name="Title 4">
            <a:extLst>
              <a:ext uri="{FF2B5EF4-FFF2-40B4-BE49-F238E27FC236}">
                <a16:creationId xmlns:a16="http://schemas.microsoft.com/office/drawing/2014/main" id="{EF0380C8-F698-724C-8D99-DE7151343BCA}"/>
              </a:ext>
            </a:extLst>
          </p:cNvPr>
          <p:cNvSpPr>
            <a:spLocks noGrp="1"/>
          </p:cNvSpPr>
          <p:nvPr>
            <p:ph type="title"/>
          </p:nvPr>
        </p:nvSpPr>
        <p:spPr>
          <a:xfrm>
            <a:off x="1104900" y="2286000"/>
            <a:ext cx="9982200" cy="1143000"/>
          </a:xfrm>
        </p:spPr>
        <p:txBody>
          <a:bodyPr>
            <a:noAutofit/>
          </a:bodyPr>
          <a:lstStyle/>
          <a:p>
            <a:r>
              <a:rPr lang="en-US" sz="4800" dirty="0"/>
              <a:t>Communications Reference Guide (Toolkit)</a:t>
            </a:r>
          </a:p>
        </p:txBody>
      </p:sp>
      <p:sp>
        <p:nvSpPr>
          <p:cNvPr id="7" name="Title 4">
            <a:extLst>
              <a:ext uri="{FF2B5EF4-FFF2-40B4-BE49-F238E27FC236}">
                <a16:creationId xmlns:a16="http://schemas.microsoft.com/office/drawing/2014/main" id="{9D41FCBF-61F1-F64D-81F2-208AC7B7E344}"/>
              </a:ext>
            </a:extLst>
          </p:cNvPr>
          <p:cNvSpPr txBox="1">
            <a:spLocks/>
          </p:cNvSpPr>
          <p:nvPr/>
        </p:nvSpPr>
        <p:spPr>
          <a:xfrm>
            <a:off x="203200" y="4959350"/>
            <a:ext cx="8474635" cy="59055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b="1" kern="1200">
                <a:solidFill>
                  <a:srgbClr val="0081C2"/>
                </a:solidFill>
                <a:latin typeface="Cambria" pitchFamily="18" charset="0"/>
                <a:ea typeface="+mj-ea"/>
                <a:cs typeface="+mj-cs"/>
              </a:defRPr>
            </a:lvl1pPr>
          </a:lstStyle>
          <a:p>
            <a:pPr algn="l"/>
            <a:r>
              <a:rPr lang="en-US" sz="1800" dirty="0">
                <a:solidFill>
                  <a:schemeClr val="tx1"/>
                </a:solidFill>
              </a:rPr>
              <a:t>Medicaid Management Information System (MMIS) Replacement Project (MRP)</a:t>
            </a:r>
          </a:p>
        </p:txBody>
      </p:sp>
      <p:pic>
        <p:nvPicPr>
          <p:cNvPr id="8" name="Picture 2" descr="Logo&#10;&#10;Description automatically generated">
            <a:extLst>
              <a:ext uri="{FF2B5EF4-FFF2-40B4-BE49-F238E27FC236}">
                <a16:creationId xmlns:a16="http://schemas.microsoft.com/office/drawing/2014/main" id="{80096325-97A0-F941-97DE-BF4F59FFB348}"/>
              </a:ext>
            </a:extLst>
          </p:cNvPr>
          <p:cNvPicPr>
            <a:picLocks noChangeAspect="1"/>
          </p:cNvPicPr>
          <p:nvPr/>
        </p:nvPicPr>
        <p:blipFill>
          <a:blip r:embed="rId3"/>
          <a:stretch>
            <a:fillRect/>
          </a:stretch>
        </p:blipFill>
        <p:spPr>
          <a:xfrm>
            <a:off x="7967630" y="194670"/>
            <a:ext cx="3956453" cy="1761130"/>
          </a:xfrm>
          <a:prstGeom prst="rect">
            <a:avLst/>
          </a:prstGeom>
        </p:spPr>
      </p:pic>
    </p:spTree>
    <p:custDataLst>
      <p:tags r:id="rId1"/>
    </p:custDataLst>
    <p:extLst>
      <p:ext uri="{BB962C8B-B14F-4D97-AF65-F5344CB8AC3E}">
        <p14:creationId xmlns:p14="http://schemas.microsoft.com/office/powerpoint/2010/main" val="17721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33D779-AEF2-8B46-A85C-DEECE74EAB98}"/>
              </a:ext>
            </a:extLst>
          </p:cNvPr>
          <p:cNvSpPr/>
          <p:nvPr/>
        </p:nvSpPr>
        <p:spPr>
          <a:xfrm>
            <a:off x="6418729" y="242047"/>
            <a:ext cx="5504330" cy="53071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667211-5B44-8248-8852-51A374D77E33}"/>
              </a:ext>
            </a:extLst>
          </p:cNvPr>
          <p:cNvSpPr/>
          <p:nvPr/>
        </p:nvSpPr>
        <p:spPr>
          <a:xfrm>
            <a:off x="134471" y="1438979"/>
            <a:ext cx="5889811" cy="448669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E433B-F8CC-4283-996E-3A908DE40A8F}"/>
              </a:ext>
            </a:extLst>
          </p:cNvPr>
          <p:cNvSpPr>
            <a:spLocks noGrp="1"/>
          </p:cNvSpPr>
          <p:nvPr>
            <p:ph type="title"/>
          </p:nvPr>
        </p:nvSpPr>
        <p:spPr>
          <a:xfrm>
            <a:off x="1344561" y="242047"/>
            <a:ext cx="3621886" cy="647513"/>
          </a:xfrm>
        </p:spPr>
        <p:txBody>
          <a:bodyPr>
            <a:noAutofit/>
          </a:bodyPr>
          <a:lstStyle/>
          <a:p>
            <a:br>
              <a:rPr lang="en-US" sz="2930" dirty="0"/>
            </a:br>
            <a:r>
              <a:rPr lang="en-US" sz="2930" dirty="0"/>
              <a:t>What’s changing?</a:t>
            </a:r>
            <a:br>
              <a:rPr lang="en-US" sz="2930" dirty="0"/>
            </a:br>
            <a:endParaRPr lang="en-US" sz="2930" dirty="0"/>
          </a:p>
        </p:txBody>
      </p:sp>
      <p:pic>
        <p:nvPicPr>
          <p:cNvPr id="1026" name="Picture 1" descr="image003">
            <a:extLst>
              <a:ext uri="{FF2B5EF4-FFF2-40B4-BE49-F238E27FC236}">
                <a16:creationId xmlns:a16="http://schemas.microsoft.com/office/drawing/2014/main" id="{5E435F66-F2A1-412B-B1F8-311FF1145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37" y="2059831"/>
            <a:ext cx="5512842" cy="347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92504895-6598-374B-B8EF-3DB955C6429F}"/>
              </a:ext>
            </a:extLst>
          </p:cNvPr>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pic>
        <p:nvPicPr>
          <p:cNvPr id="6" name="Picture 5">
            <a:extLst>
              <a:ext uri="{FF2B5EF4-FFF2-40B4-BE49-F238E27FC236}">
                <a16:creationId xmlns:a16="http://schemas.microsoft.com/office/drawing/2014/main" id="{D4E240EC-2498-604B-AAB6-44D49CDF893A}"/>
              </a:ext>
            </a:extLst>
          </p:cNvPr>
          <p:cNvPicPr>
            <a:picLocks/>
          </p:cNvPicPr>
          <p:nvPr/>
        </p:nvPicPr>
        <p:blipFill>
          <a:blip r:embed="rId4">
            <a:extLst>
              <a:ext uri="{28A0092B-C50C-407E-A947-70E740481C1C}">
                <a14:useLocalDpi xmlns:a14="http://schemas.microsoft.com/office/drawing/2010/main" val="0"/>
              </a:ext>
            </a:extLst>
          </a:blip>
          <a:srcRect t="-1515" b="37879"/>
          <a:stretch>
            <a:fillRect/>
          </a:stretch>
        </p:blipFill>
        <p:spPr>
          <a:xfrm>
            <a:off x="6167720" y="675528"/>
            <a:ext cx="5993393" cy="4873625"/>
          </a:xfrm>
          <a:prstGeom prst="rect">
            <a:avLst/>
          </a:prstGeom>
        </p:spPr>
      </p:pic>
      <p:sp>
        <p:nvSpPr>
          <p:cNvPr id="7" name="TextBox 6">
            <a:extLst>
              <a:ext uri="{FF2B5EF4-FFF2-40B4-BE49-F238E27FC236}">
                <a16:creationId xmlns:a16="http://schemas.microsoft.com/office/drawing/2014/main" id="{93964436-A11C-EB46-9786-6E1DA3B669E4}"/>
              </a:ext>
            </a:extLst>
          </p:cNvPr>
          <p:cNvSpPr txBox="1"/>
          <p:nvPr/>
        </p:nvSpPr>
        <p:spPr>
          <a:xfrm>
            <a:off x="553068" y="1582670"/>
            <a:ext cx="1452283" cy="369332"/>
          </a:xfrm>
          <a:prstGeom prst="rect">
            <a:avLst/>
          </a:prstGeom>
          <a:noFill/>
        </p:spPr>
        <p:txBody>
          <a:bodyPr wrap="square" rtlCol="0">
            <a:spAutoFit/>
          </a:bodyPr>
          <a:lstStyle/>
          <a:p>
            <a:r>
              <a:rPr lang="en-US" dirty="0"/>
              <a:t>Current State </a:t>
            </a:r>
          </a:p>
        </p:txBody>
      </p:sp>
      <p:sp>
        <p:nvSpPr>
          <p:cNvPr id="9" name="TextBox 8">
            <a:extLst>
              <a:ext uri="{FF2B5EF4-FFF2-40B4-BE49-F238E27FC236}">
                <a16:creationId xmlns:a16="http://schemas.microsoft.com/office/drawing/2014/main" id="{4CFD3EAC-7954-9D4C-98CC-D9D33A9C8472}"/>
              </a:ext>
            </a:extLst>
          </p:cNvPr>
          <p:cNvSpPr txBox="1"/>
          <p:nvPr/>
        </p:nvSpPr>
        <p:spPr>
          <a:xfrm>
            <a:off x="6732494" y="367553"/>
            <a:ext cx="1452282" cy="376518"/>
          </a:xfrm>
          <a:prstGeom prst="rect">
            <a:avLst/>
          </a:prstGeom>
          <a:noFill/>
        </p:spPr>
        <p:txBody>
          <a:bodyPr wrap="square" rtlCol="0">
            <a:spAutoFit/>
          </a:bodyPr>
          <a:lstStyle/>
          <a:p>
            <a:r>
              <a:rPr lang="en-US" dirty="0"/>
              <a:t>Future State</a:t>
            </a:r>
          </a:p>
        </p:txBody>
      </p:sp>
      <p:sp>
        <p:nvSpPr>
          <p:cNvPr id="10" name="TextBox 9">
            <a:extLst>
              <a:ext uri="{FF2B5EF4-FFF2-40B4-BE49-F238E27FC236}">
                <a16:creationId xmlns:a16="http://schemas.microsoft.com/office/drawing/2014/main" id="{EDC53842-DC24-E64A-8B48-3142D1DF23BD}"/>
              </a:ext>
            </a:extLst>
          </p:cNvPr>
          <p:cNvSpPr txBox="1"/>
          <p:nvPr/>
        </p:nvSpPr>
        <p:spPr>
          <a:xfrm>
            <a:off x="9950824" y="385482"/>
            <a:ext cx="1757082" cy="376518"/>
          </a:xfrm>
          <a:prstGeom prst="rect">
            <a:avLst/>
          </a:prstGeom>
          <a:noFill/>
        </p:spPr>
        <p:txBody>
          <a:bodyPr wrap="square" rtlCol="0">
            <a:spAutoFit/>
          </a:bodyPr>
          <a:lstStyle/>
          <a:p>
            <a:r>
              <a:rPr lang="en-US" dirty="0"/>
              <a:t>MESA</a:t>
            </a:r>
          </a:p>
        </p:txBody>
      </p:sp>
      <p:sp>
        <p:nvSpPr>
          <p:cNvPr id="11" name="TextBox 10">
            <a:extLst>
              <a:ext uri="{FF2B5EF4-FFF2-40B4-BE49-F238E27FC236}">
                <a16:creationId xmlns:a16="http://schemas.microsoft.com/office/drawing/2014/main" id="{075C7F24-FE2D-4144-98F5-1E4A9BF03DA4}"/>
              </a:ext>
            </a:extLst>
          </p:cNvPr>
          <p:cNvSpPr txBox="1"/>
          <p:nvPr/>
        </p:nvSpPr>
        <p:spPr>
          <a:xfrm>
            <a:off x="3971365" y="1582905"/>
            <a:ext cx="1958301" cy="369332"/>
          </a:xfrm>
          <a:prstGeom prst="rect">
            <a:avLst/>
          </a:prstGeom>
          <a:noFill/>
        </p:spPr>
        <p:txBody>
          <a:bodyPr wrap="square" rtlCol="0">
            <a:spAutoFit/>
          </a:bodyPr>
          <a:lstStyle/>
          <a:p>
            <a:r>
              <a:rPr lang="en-US" dirty="0"/>
              <a:t>Envision</a:t>
            </a:r>
          </a:p>
        </p:txBody>
      </p:sp>
      <p:sp>
        <p:nvSpPr>
          <p:cNvPr id="18" name="Right Arrow 17">
            <a:extLst>
              <a:ext uri="{FF2B5EF4-FFF2-40B4-BE49-F238E27FC236}">
                <a16:creationId xmlns:a16="http://schemas.microsoft.com/office/drawing/2014/main" id="{928FC188-86CE-CD47-A144-0722F554F4C3}"/>
              </a:ext>
            </a:extLst>
          </p:cNvPr>
          <p:cNvSpPr/>
          <p:nvPr/>
        </p:nvSpPr>
        <p:spPr>
          <a:xfrm>
            <a:off x="5217456" y="414431"/>
            <a:ext cx="1061555" cy="347569"/>
          </a:xfrm>
          <a:prstGeom prst="rightArrow">
            <a:avLst/>
          </a:prstGeom>
          <a:solidFill>
            <a:srgbClr val="3E81C2">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19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1693" cy="160019"/>
          </a:xfrm>
          <a:custGeom>
            <a:avLst/>
            <a:gdLst/>
            <a:ahLst/>
            <a:cxnLst/>
            <a:rect l="l" t="t" r="r" b="b"/>
            <a:pathLst>
              <a:path w="1270" h="120015">
                <a:moveTo>
                  <a:pt x="0" y="120014"/>
                </a:moveTo>
                <a:lnTo>
                  <a:pt x="879" y="120014"/>
                </a:lnTo>
                <a:lnTo>
                  <a:pt x="879" y="0"/>
                </a:lnTo>
                <a:lnTo>
                  <a:pt x="0" y="0"/>
                </a:lnTo>
                <a:lnTo>
                  <a:pt x="0" y="120014"/>
                </a:lnTo>
                <a:close/>
              </a:path>
            </a:pathLst>
          </a:custGeom>
          <a:solidFill>
            <a:srgbClr val="E82034"/>
          </a:solidFill>
        </p:spPr>
        <p:txBody>
          <a:bodyPr wrap="square" lIns="0" tIns="0" rIns="0" bIns="0" rtlCol="0"/>
          <a:lstStyle/>
          <a:p>
            <a:endParaRPr sz="2400"/>
          </a:p>
        </p:txBody>
      </p:sp>
      <p:sp>
        <p:nvSpPr>
          <p:cNvPr id="3" name="object 3"/>
          <p:cNvSpPr/>
          <p:nvPr/>
        </p:nvSpPr>
        <p:spPr>
          <a:xfrm>
            <a:off x="396733" y="502923"/>
            <a:ext cx="74507" cy="160019"/>
          </a:xfrm>
          <a:custGeom>
            <a:avLst/>
            <a:gdLst/>
            <a:ahLst/>
            <a:cxnLst/>
            <a:rect l="l" t="t" r="r" b="b"/>
            <a:pathLst>
              <a:path w="55879" h="120015">
                <a:moveTo>
                  <a:pt x="0" y="120014"/>
                </a:moveTo>
                <a:lnTo>
                  <a:pt x="55581" y="120014"/>
                </a:lnTo>
                <a:lnTo>
                  <a:pt x="55581" y="0"/>
                </a:lnTo>
                <a:lnTo>
                  <a:pt x="0" y="0"/>
                </a:lnTo>
                <a:lnTo>
                  <a:pt x="0" y="120014"/>
                </a:lnTo>
                <a:close/>
              </a:path>
            </a:pathLst>
          </a:custGeom>
          <a:solidFill>
            <a:srgbClr val="E82034"/>
          </a:solidFill>
        </p:spPr>
        <p:txBody>
          <a:bodyPr wrap="square" lIns="0" tIns="0" rIns="0" bIns="0" rtlCol="0"/>
          <a:lstStyle/>
          <a:p>
            <a:endParaRPr sz="2400"/>
          </a:p>
        </p:txBody>
      </p:sp>
      <p:sp>
        <p:nvSpPr>
          <p:cNvPr id="4" name="object 4"/>
          <p:cNvSpPr txBox="1"/>
          <p:nvPr/>
        </p:nvSpPr>
        <p:spPr>
          <a:xfrm>
            <a:off x="11518897" y="6464183"/>
            <a:ext cx="66040" cy="128240"/>
          </a:xfrm>
          <a:prstGeom prst="rect">
            <a:avLst/>
          </a:prstGeom>
        </p:spPr>
        <p:txBody>
          <a:bodyPr vert="horz" wrap="square" lIns="0" tIns="0" rIns="0" bIns="0" rtlCol="0">
            <a:spAutoFit/>
          </a:bodyPr>
          <a:lstStyle/>
          <a:p>
            <a:pPr>
              <a:lnSpc>
                <a:spcPts val="1033"/>
              </a:lnSpc>
            </a:pPr>
            <a:r>
              <a:rPr sz="933" dirty="0">
                <a:solidFill>
                  <a:srgbClr val="344447"/>
                </a:solidFill>
                <a:latin typeface="Arial"/>
                <a:cs typeface="Arial"/>
              </a:rPr>
              <a:t>9</a:t>
            </a:r>
            <a:endParaRPr sz="933" dirty="0">
              <a:latin typeface="Arial"/>
              <a:cs typeface="Arial"/>
            </a:endParaRPr>
          </a:p>
        </p:txBody>
      </p:sp>
      <p:sp>
        <p:nvSpPr>
          <p:cNvPr id="7" name="object 7"/>
          <p:cNvSpPr/>
          <p:nvPr/>
        </p:nvSpPr>
        <p:spPr>
          <a:xfrm>
            <a:off x="8246614" y="6664163"/>
            <a:ext cx="3690620" cy="111760"/>
          </a:xfrm>
          <a:custGeom>
            <a:avLst/>
            <a:gdLst/>
            <a:ahLst/>
            <a:cxnLst/>
            <a:rect l="l" t="t" r="r" b="b"/>
            <a:pathLst>
              <a:path w="2767965" h="83820">
                <a:moveTo>
                  <a:pt x="0" y="83417"/>
                </a:moveTo>
                <a:lnTo>
                  <a:pt x="2767796" y="83417"/>
                </a:lnTo>
                <a:lnTo>
                  <a:pt x="2767796" y="0"/>
                </a:lnTo>
                <a:lnTo>
                  <a:pt x="0" y="0"/>
                </a:lnTo>
                <a:lnTo>
                  <a:pt x="0" y="83417"/>
                </a:lnTo>
                <a:close/>
              </a:path>
            </a:pathLst>
          </a:custGeom>
          <a:solidFill>
            <a:srgbClr val="FFFFFF"/>
          </a:solidFill>
        </p:spPr>
        <p:txBody>
          <a:bodyPr wrap="square" lIns="0" tIns="0" rIns="0" bIns="0" rtlCol="0"/>
          <a:lstStyle/>
          <a:p>
            <a:endParaRPr sz="2400"/>
          </a:p>
        </p:txBody>
      </p:sp>
      <p:sp>
        <p:nvSpPr>
          <p:cNvPr id="12" name="object 12"/>
          <p:cNvSpPr/>
          <p:nvPr/>
        </p:nvSpPr>
        <p:spPr>
          <a:xfrm>
            <a:off x="10780196" y="2029707"/>
            <a:ext cx="296333" cy="239607"/>
          </a:xfrm>
          <a:custGeom>
            <a:avLst/>
            <a:gdLst/>
            <a:ahLst/>
            <a:cxnLst/>
            <a:rect l="l" t="t" r="r" b="b"/>
            <a:pathLst>
              <a:path w="222250" h="179705">
                <a:moveTo>
                  <a:pt x="0" y="0"/>
                </a:moveTo>
                <a:lnTo>
                  <a:pt x="197526" y="179127"/>
                </a:lnTo>
                <a:lnTo>
                  <a:pt x="222216" y="41958"/>
                </a:lnTo>
                <a:lnTo>
                  <a:pt x="0" y="0"/>
                </a:lnTo>
                <a:close/>
              </a:path>
            </a:pathLst>
          </a:custGeom>
          <a:solidFill>
            <a:schemeClr val="tx2">
              <a:lumMod val="75000"/>
            </a:schemeClr>
          </a:solidFill>
        </p:spPr>
        <p:txBody>
          <a:bodyPr wrap="square" lIns="0" tIns="0" rIns="0" bIns="0" rtlCol="0"/>
          <a:lstStyle/>
          <a:p>
            <a:endParaRPr sz="2400"/>
          </a:p>
        </p:txBody>
      </p:sp>
      <p:sp>
        <p:nvSpPr>
          <p:cNvPr id="13" name="object 13"/>
          <p:cNvSpPr/>
          <p:nvPr/>
        </p:nvSpPr>
        <p:spPr>
          <a:xfrm>
            <a:off x="9674053" y="2081347"/>
            <a:ext cx="201507" cy="181187"/>
          </a:xfrm>
          <a:custGeom>
            <a:avLst/>
            <a:gdLst/>
            <a:ahLst/>
            <a:cxnLst/>
            <a:rect l="l" t="t" r="r" b="b"/>
            <a:pathLst>
              <a:path w="151129" h="135889">
                <a:moveTo>
                  <a:pt x="150614" y="0"/>
                </a:moveTo>
                <a:lnTo>
                  <a:pt x="0" y="0"/>
                </a:lnTo>
                <a:lnTo>
                  <a:pt x="130862" y="135554"/>
                </a:lnTo>
                <a:lnTo>
                  <a:pt x="150614" y="0"/>
                </a:lnTo>
                <a:close/>
              </a:path>
            </a:pathLst>
          </a:custGeom>
          <a:solidFill>
            <a:schemeClr val="tx2">
              <a:lumMod val="60000"/>
              <a:lumOff val="40000"/>
            </a:schemeClr>
          </a:solidFill>
        </p:spPr>
        <p:txBody>
          <a:bodyPr wrap="square" lIns="0" tIns="0" rIns="0" bIns="0" rtlCol="0"/>
          <a:lstStyle/>
          <a:p>
            <a:endParaRPr sz="2400"/>
          </a:p>
        </p:txBody>
      </p:sp>
      <p:sp>
        <p:nvSpPr>
          <p:cNvPr id="14" name="object 14"/>
          <p:cNvSpPr/>
          <p:nvPr/>
        </p:nvSpPr>
        <p:spPr>
          <a:xfrm>
            <a:off x="8758849" y="2085650"/>
            <a:ext cx="201507" cy="183727"/>
          </a:xfrm>
          <a:custGeom>
            <a:avLst/>
            <a:gdLst/>
            <a:ahLst/>
            <a:cxnLst/>
            <a:rect l="l" t="t" r="r" b="b"/>
            <a:pathLst>
              <a:path w="151129" h="137794">
                <a:moveTo>
                  <a:pt x="150614" y="0"/>
                </a:moveTo>
                <a:lnTo>
                  <a:pt x="0" y="0"/>
                </a:lnTo>
                <a:lnTo>
                  <a:pt x="125924" y="137168"/>
                </a:lnTo>
                <a:lnTo>
                  <a:pt x="150614" y="0"/>
                </a:lnTo>
                <a:close/>
              </a:path>
            </a:pathLst>
          </a:custGeom>
          <a:solidFill>
            <a:schemeClr val="tx2">
              <a:lumMod val="40000"/>
              <a:lumOff val="60000"/>
            </a:schemeClr>
          </a:solidFill>
        </p:spPr>
        <p:txBody>
          <a:bodyPr wrap="square" lIns="0" tIns="0" rIns="0" bIns="0" rtlCol="0"/>
          <a:lstStyle/>
          <a:p>
            <a:endParaRPr sz="2400"/>
          </a:p>
        </p:txBody>
      </p:sp>
      <p:sp>
        <p:nvSpPr>
          <p:cNvPr id="15" name="object 15"/>
          <p:cNvSpPr/>
          <p:nvPr/>
        </p:nvSpPr>
        <p:spPr>
          <a:xfrm>
            <a:off x="10589256" y="70721"/>
            <a:ext cx="309880" cy="206587"/>
          </a:xfrm>
          <a:custGeom>
            <a:avLst/>
            <a:gdLst/>
            <a:ahLst/>
            <a:cxnLst/>
            <a:rect l="l" t="t" r="r" b="b"/>
            <a:pathLst>
              <a:path w="232409" h="154940">
                <a:moveTo>
                  <a:pt x="143205" y="0"/>
                </a:moveTo>
                <a:lnTo>
                  <a:pt x="0" y="154920"/>
                </a:lnTo>
                <a:lnTo>
                  <a:pt x="232092" y="132327"/>
                </a:lnTo>
                <a:lnTo>
                  <a:pt x="143205" y="0"/>
                </a:lnTo>
                <a:close/>
              </a:path>
            </a:pathLst>
          </a:custGeom>
          <a:solidFill>
            <a:schemeClr val="tx2">
              <a:lumMod val="60000"/>
              <a:lumOff val="40000"/>
            </a:schemeClr>
          </a:solidFill>
        </p:spPr>
        <p:txBody>
          <a:bodyPr wrap="square" lIns="0" tIns="0" rIns="0" bIns="0" rtlCol="0"/>
          <a:lstStyle/>
          <a:p>
            <a:endParaRPr sz="2400"/>
          </a:p>
        </p:txBody>
      </p:sp>
      <p:sp>
        <p:nvSpPr>
          <p:cNvPr id="16" name="object 16"/>
          <p:cNvSpPr/>
          <p:nvPr/>
        </p:nvSpPr>
        <p:spPr>
          <a:xfrm>
            <a:off x="9674054" y="70721"/>
            <a:ext cx="303105" cy="206587"/>
          </a:xfrm>
          <a:custGeom>
            <a:avLst/>
            <a:gdLst/>
            <a:ahLst/>
            <a:cxnLst/>
            <a:rect l="l" t="t" r="r" b="b"/>
            <a:pathLst>
              <a:path w="227329" h="154940">
                <a:moveTo>
                  <a:pt x="143205" y="0"/>
                </a:moveTo>
                <a:lnTo>
                  <a:pt x="0" y="154920"/>
                </a:lnTo>
                <a:lnTo>
                  <a:pt x="227153" y="127486"/>
                </a:lnTo>
                <a:lnTo>
                  <a:pt x="143205" y="0"/>
                </a:lnTo>
                <a:close/>
              </a:path>
            </a:pathLst>
          </a:custGeom>
          <a:solidFill>
            <a:schemeClr val="tx2">
              <a:lumMod val="40000"/>
              <a:lumOff val="60000"/>
            </a:schemeClr>
          </a:solidFill>
        </p:spPr>
        <p:txBody>
          <a:bodyPr wrap="square" lIns="0" tIns="0" rIns="0" bIns="0" rtlCol="0"/>
          <a:lstStyle/>
          <a:p>
            <a:endParaRPr sz="2400"/>
          </a:p>
        </p:txBody>
      </p:sp>
      <p:sp>
        <p:nvSpPr>
          <p:cNvPr id="17" name="object 17"/>
          <p:cNvSpPr/>
          <p:nvPr/>
        </p:nvSpPr>
        <p:spPr>
          <a:xfrm>
            <a:off x="8758849" y="70721"/>
            <a:ext cx="313267" cy="206587"/>
          </a:xfrm>
          <a:custGeom>
            <a:avLst/>
            <a:gdLst/>
            <a:ahLst/>
            <a:cxnLst/>
            <a:rect l="l" t="t" r="r" b="b"/>
            <a:pathLst>
              <a:path w="234950" h="154940">
                <a:moveTo>
                  <a:pt x="143207" y="0"/>
                </a:moveTo>
                <a:lnTo>
                  <a:pt x="0" y="154920"/>
                </a:lnTo>
                <a:lnTo>
                  <a:pt x="234563" y="127486"/>
                </a:lnTo>
                <a:lnTo>
                  <a:pt x="143207" y="0"/>
                </a:lnTo>
                <a:close/>
              </a:path>
            </a:pathLst>
          </a:custGeom>
          <a:solidFill>
            <a:schemeClr val="tx2">
              <a:lumMod val="20000"/>
              <a:lumOff val="80000"/>
            </a:schemeClr>
          </a:solidFill>
        </p:spPr>
        <p:txBody>
          <a:bodyPr wrap="square" lIns="0" tIns="0" rIns="0" bIns="0" rtlCol="0"/>
          <a:lstStyle/>
          <a:p>
            <a:endParaRPr sz="2400"/>
          </a:p>
        </p:txBody>
      </p:sp>
      <p:grpSp>
        <p:nvGrpSpPr>
          <p:cNvPr id="18" name="object 18"/>
          <p:cNvGrpSpPr/>
          <p:nvPr/>
        </p:nvGrpSpPr>
        <p:grpSpPr>
          <a:xfrm>
            <a:off x="231398" y="70721"/>
            <a:ext cx="11706013" cy="2192019"/>
            <a:chOff x="173548" y="53041"/>
            <a:chExt cx="8779510" cy="1644014"/>
          </a:xfrm>
        </p:grpSpPr>
        <p:sp>
          <p:nvSpPr>
            <p:cNvPr id="19" name="object 19"/>
            <p:cNvSpPr/>
            <p:nvPr/>
          </p:nvSpPr>
          <p:spPr>
            <a:xfrm>
              <a:off x="8574026" y="53041"/>
              <a:ext cx="234950" cy="154940"/>
            </a:xfrm>
            <a:custGeom>
              <a:avLst/>
              <a:gdLst/>
              <a:ahLst/>
              <a:cxnLst/>
              <a:rect l="l" t="t" r="r" b="b"/>
              <a:pathLst>
                <a:path w="234950" h="154940">
                  <a:moveTo>
                    <a:pt x="150614" y="0"/>
                  </a:moveTo>
                  <a:lnTo>
                    <a:pt x="0" y="154920"/>
                  </a:lnTo>
                  <a:lnTo>
                    <a:pt x="234563" y="127486"/>
                  </a:lnTo>
                  <a:lnTo>
                    <a:pt x="150614" y="0"/>
                  </a:lnTo>
                  <a:close/>
                </a:path>
              </a:pathLst>
            </a:custGeom>
            <a:solidFill>
              <a:schemeClr val="tx2">
                <a:lumMod val="75000"/>
              </a:schemeClr>
            </a:solidFill>
          </p:spPr>
          <p:txBody>
            <a:bodyPr wrap="square" lIns="0" tIns="0" rIns="0" bIns="0" rtlCol="0"/>
            <a:lstStyle/>
            <a:p>
              <a:endParaRPr sz="2400"/>
            </a:p>
          </p:txBody>
        </p:sp>
        <p:sp>
          <p:nvSpPr>
            <p:cNvPr id="20" name="object 20"/>
            <p:cNvSpPr/>
            <p:nvPr/>
          </p:nvSpPr>
          <p:spPr>
            <a:xfrm>
              <a:off x="173549" y="138569"/>
              <a:ext cx="8779377" cy="1447786"/>
            </a:xfrm>
            <a:custGeom>
              <a:avLst/>
              <a:gdLst/>
              <a:ahLst/>
              <a:cxnLst/>
              <a:rect l="l" t="t" r="r" b="b"/>
              <a:pathLst>
                <a:path w="8779510" h="1446530">
                  <a:moveTo>
                    <a:pt x="8779210" y="0"/>
                  </a:moveTo>
                  <a:lnTo>
                    <a:pt x="0" y="0"/>
                  </a:lnTo>
                  <a:lnTo>
                    <a:pt x="0" y="1446109"/>
                  </a:lnTo>
                  <a:lnTo>
                    <a:pt x="8779210" y="1446109"/>
                  </a:lnTo>
                  <a:lnTo>
                    <a:pt x="8779210" y="0"/>
                  </a:lnTo>
                  <a:close/>
                </a:path>
              </a:pathLst>
            </a:custGeom>
            <a:solidFill>
              <a:srgbClr val="FFFFFF"/>
            </a:solidFill>
          </p:spPr>
          <p:txBody>
            <a:bodyPr wrap="square" lIns="0" tIns="0" rIns="0" bIns="0" rtlCol="0"/>
            <a:lstStyle/>
            <a:p>
              <a:endParaRPr sz="2400"/>
            </a:p>
          </p:txBody>
        </p:sp>
        <p:sp>
          <p:nvSpPr>
            <p:cNvPr id="21" name="object 21"/>
            <p:cNvSpPr/>
            <p:nvPr/>
          </p:nvSpPr>
          <p:spPr>
            <a:xfrm>
              <a:off x="173548" y="138569"/>
              <a:ext cx="8779510" cy="1446530"/>
            </a:xfrm>
            <a:custGeom>
              <a:avLst/>
              <a:gdLst/>
              <a:ahLst/>
              <a:cxnLst/>
              <a:rect l="l" t="t" r="r" b="b"/>
              <a:pathLst>
                <a:path w="8779510" h="1446530">
                  <a:moveTo>
                    <a:pt x="0" y="0"/>
                  </a:moveTo>
                  <a:lnTo>
                    <a:pt x="8779210" y="0"/>
                  </a:lnTo>
                  <a:lnTo>
                    <a:pt x="8779210" y="1446109"/>
                  </a:lnTo>
                  <a:lnTo>
                    <a:pt x="0" y="1446109"/>
                  </a:lnTo>
                  <a:lnTo>
                    <a:pt x="0" y="0"/>
                  </a:lnTo>
                  <a:close/>
                </a:path>
              </a:pathLst>
            </a:custGeom>
            <a:ln w="19050">
              <a:solidFill>
                <a:srgbClr val="344447"/>
              </a:solidFill>
            </a:ln>
          </p:spPr>
          <p:txBody>
            <a:bodyPr wrap="square" lIns="0" tIns="0" rIns="0" bIns="0" rtlCol="0"/>
            <a:lstStyle/>
            <a:p>
              <a:endParaRPr sz="2400"/>
            </a:p>
          </p:txBody>
        </p:sp>
        <p:sp>
          <p:nvSpPr>
            <p:cNvPr id="22" name="object 22"/>
            <p:cNvSpPr/>
            <p:nvPr/>
          </p:nvSpPr>
          <p:spPr>
            <a:xfrm>
              <a:off x="6695060" y="53041"/>
              <a:ext cx="704215" cy="1644014"/>
            </a:xfrm>
            <a:custGeom>
              <a:avLst/>
              <a:gdLst/>
              <a:ahLst/>
              <a:cxnLst/>
              <a:rect l="l" t="t" r="r" b="b"/>
              <a:pathLst>
                <a:path w="704215" h="1644014">
                  <a:moveTo>
                    <a:pt x="703687" y="0"/>
                  </a:moveTo>
                  <a:lnTo>
                    <a:pt x="172835" y="0"/>
                  </a:lnTo>
                  <a:lnTo>
                    <a:pt x="0" y="1643522"/>
                  </a:lnTo>
                  <a:lnTo>
                    <a:pt x="530852" y="1643522"/>
                  </a:lnTo>
                  <a:lnTo>
                    <a:pt x="703687" y="0"/>
                  </a:lnTo>
                  <a:close/>
                </a:path>
              </a:pathLst>
            </a:custGeom>
            <a:solidFill>
              <a:schemeClr val="tx2">
                <a:lumMod val="40000"/>
                <a:lumOff val="60000"/>
              </a:schemeClr>
            </a:solidFill>
          </p:spPr>
          <p:txBody>
            <a:bodyPr wrap="square" lIns="0" tIns="0" rIns="0" bIns="0" rtlCol="0"/>
            <a:lstStyle/>
            <a:p>
              <a:endParaRPr sz="2400"/>
            </a:p>
          </p:txBody>
        </p:sp>
        <p:sp>
          <p:nvSpPr>
            <p:cNvPr id="23" name="object 23"/>
            <p:cNvSpPr/>
            <p:nvPr/>
          </p:nvSpPr>
          <p:spPr>
            <a:xfrm>
              <a:off x="5996310" y="53041"/>
              <a:ext cx="716280" cy="1464945"/>
            </a:xfrm>
            <a:custGeom>
              <a:avLst/>
              <a:gdLst/>
              <a:ahLst/>
              <a:cxnLst/>
              <a:rect l="l" t="t" r="r" b="b"/>
              <a:pathLst>
                <a:path w="716279" h="1464945">
                  <a:moveTo>
                    <a:pt x="716032" y="0"/>
                  </a:moveTo>
                  <a:lnTo>
                    <a:pt x="185181" y="0"/>
                  </a:lnTo>
                  <a:lnTo>
                    <a:pt x="0" y="1464945"/>
                  </a:lnTo>
                  <a:lnTo>
                    <a:pt x="298758" y="1156299"/>
                  </a:lnTo>
                  <a:lnTo>
                    <a:pt x="530852" y="1464945"/>
                  </a:lnTo>
                  <a:lnTo>
                    <a:pt x="716032" y="0"/>
                  </a:lnTo>
                  <a:close/>
                </a:path>
              </a:pathLst>
            </a:custGeom>
            <a:solidFill>
              <a:schemeClr val="tx2">
                <a:lumMod val="20000"/>
                <a:lumOff val="80000"/>
              </a:schemeClr>
            </a:solidFill>
          </p:spPr>
          <p:txBody>
            <a:bodyPr wrap="square" lIns="0" tIns="0" rIns="0" bIns="0" rtlCol="0"/>
            <a:lstStyle/>
            <a:p>
              <a:endParaRPr sz="2400"/>
            </a:p>
          </p:txBody>
        </p:sp>
        <p:sp>
          <p:nvSpPr>
            <p:cNvPr id="24" name="object 24"/>
            <p:cNvSpPr/>
            <p:nvPr/>
          </p:nvSpPr>
          <p:spPr>
            <a:xfrm>
              <a:off x="7386400" y="53041"/>
              <a:ext cx="699135" cy="1644014"/>
            </a:xfrm>
            <a:custGeom>
              <a:avLst/>
              <a:gdLst/>
              <a:ahLst/>
              <a:cxnLst/>
              <a:rect l="l" t="t" r="r" b="b"/>
              <a:pathLst>
                <a:path w="699134" h="1644014">
                  <a:moveTo>
                    <a:pt x="698748" y="0"/>
                  </a:moveTo>
                  <a:lnTo>
                    <a:pt x="167897" y="0"/>
                  </a:lnTo>
                  <a:lnTo>
                    <a:pt x="0" y="1643522"/>
                  </a:lnTo>
                  <a:lnTo>
                    <a:pt x="533321" y="1643522"/>
                  </a:lnTo>
                  <a:lnTo>
                    <a:pt x="698748" y="0"/>
                  </a:lnTo>
                  <a:close/>
                </a:path>
              </a:pathLst>
            </a:custGeom>
            <a:solidFill>
              <a:schemeClr val="tx2">
                <a:lumMod val="60000"/>
                <a:lumOff val="40000"/>
              </a:schemeClr>
            </a:solidFill>
          </p:spPr>
          <p:txBody>
            <a:bodyPr wrap="square" lIns="0" tIns="0" rIns="0" bIns="0" rtlCol="0"/>
            <a:lstStyle/>
            <a:p>
              <a:endParaRPr sz="2400"/>
            </a:p>
          </p:txBody>
        </p:sp>
        <p:sp>
          <p:nvSpPr>
            <p:cNvPr id="25" name="object 25"/>
            <p:cNvSpPr/>
            <p:nvPr/>
          </p:nvSpPr>
          <p:spPr>
            <a:xfrm>
              <a:off x="8193788" y="53041"/>
              <a:ext cx="619760" cy="1644014"/>
            </a:xfrm>
            <a:custGeom>
              <a:avLst/>
              <a:gdLst/>
              <a:ahLst/>
              <a:cxnLst/>
              <a:rect l="l" t="t" r="r" b="b"/>
              <a:pathLst>
                <a:path w="619759" h="1644014">
                  <a:moveTo>
                    <a:pt x="530852" y="0"/>
                  </a:moveTo>
                  <a:lnTo>
                    <a:pt x="0" y="0"/>
                  </a:lnTo>
                  <a:lnTo>
                    <a:pt x="88886" y="1643522"/>
                  </a:lnTo>
                  <a:lnTo>
                    <a:pt x="619739" y="1643522"/>
                  </a:lnTo>
                  <a:lnTo>
                    <a:pt x="530852" y="0"/>
                  </a:lnTo>
                  <a:close/>
                </a:path>
              </a:pathLst>
            </a:custGeom>
            <a:solidFill>
              <a:schemeClr val="tx2">
                <a:lumMod val="75000"/>
              </a:schemeClr>
            </a:solidFill>
          </p:spPr>
          <p:txBody>
            <a:bodyPr wrap="square" lIns="0" tIns="0" rIns="0" bIns="0" rtlCol="0"/>
            <a:lstStyle/>
            <a:p>
              <a:endParaRPr sz="2400"/>
            </a:p>
          </p:txBody>
        </p:sp>
      </p:grpSp>
      <p:sp>
        <p:nvSpPr>
          <p:cNvPr id="26" name="object 26"/>
          <p:cNvSpPr txBox="1">
            <a:spLocks noGrp="1"/>
          </p:cNvSpPr>
          <p:nvPr>
            <p:ph type="title"/>
          </p:nvPr>
        </p:nvSpPr>
        <p:spPr>
          <a:xfrm>
            <a:off x="416904" y="261975"/>
            <a:ext cx="2384213" cy="666122"/>
          </a:xfrm>
          <a:prstGeom prst="rect">
            <a:avLst/>
          </a:prstGeom>
        </p:spPr>
        <p:txBody>
          <a:bodyPr vert="horz" wrap="square" lIns="0" tIns="16933" rIns="0" bIns="0" rtlCol="0" anchor="ctr">
            <a:spAutoFit/>
          </a:bodyPr>
          <a:lstStyle/>
          <a:p>
            <a:pPr marL="16933">
              <a:spcBef>
                <a:spcPts val="133"/>
              </a:spcBef>
            </a:pPr>
            <a:r>
              <a:rPr lang="en-US" sz="2667" i="1" spc="-7" dirty="0">
                <a:solidFill>
                  <a:srgbClr val="3E81C2"/>
                </a:solidFill>
                <a:latin typeface="Arial-BoldItalicMT"/>
                <a:cs typeface="Arial-BoldItalicMT"/>
              </a:rPr>
              <a:t>MRP</a:t>
            </a:r>
            <a:endParaRPr sz="2667" dirty="0">
              <a:solidFill>
                <a:srgbClr val="3E81C2"/>
              </a:solidFill>
              <a:latin typeface="Arial-BoldItalicMT"/>
              <a:cs typeface="Arial-BoldItalicMT"/>
            </a:endParaRPr>
          </a:p>
          <a:p>
            <a:pPr marL="16933">
              <a:spcBef>
                <a:spcPts val="80"/>
              </a:spcBef>
            </a:pPr>
            <a:r>
              <a:rPr lang="en-US" sz="1467" dirty="0"/>
              <a:t>Staff </a:t>
            </a:r>
            <a:r>
              <a:rPr sz="1467" dirty="0"/>
              <a:t>Key</a:t>
            </a:r>
            <a:r>
              <a:rPr sz="1467" spc="-53" dirty="0"/>
              <a:t> </a:t>
            </a:r>
            <a:r>
              <a:rPr lang="en-US" sz="1467" spc="-7" dirty="0"/>
              <a:t>Messages</a:t>
            </a:r>
            <a:endParaRPr sz="1467" dirty="0"/>
          </a:p>
        </p:txBody>
      </p:sp>
      <p:grpSp>
        <p:nvGrpSpPr>
          <p:cNvPr id="27" name="object 27"/>
          <p:cNvGrpSpPr/>
          <p:nvPr/>
        </p:nvGrpSpPr>
        <p:grpSpPr>
          <a:xfrm>
            <a:off x="0" y="368234"/>
            <a:ext cx="11922635" cy="6400052"/>
            <a:chOff x="0" y="276175"/>
            <a:chExt cx="8941976" cy="4800039"/>
          </a:xfrm>
        </p:grpSpPr>
        <p:sp>
          <p:nvSpPr>
            <p:cNvPr id="28" name="object 28"/>
            <p:cNvSpPr/>
            <p:nvPr/>
          </p:nvSpPr>
          <p:spPr>
            <a:xfrm>
              <a:off x="2141156" y="276175"/>
              <a:ext cx="0" cy="1097280"/>
            </a:xfrm>
            <a:custGeom>
              <a:avLst/>
              <a:gdLst/>
              <a:ahLst/>
              <a:cxnLst/>
              <a:rect l="l" t="t" r="r" b="b"/>
              <a:pathLst>
                <a:path h="1097280">
                  <a:moveTo>
                    <a:pt x="0" y="0"/>
                  </a:moveTo>
                  <a:lnTo>
                    <a:pt x="1" y="1097281"/>
                  </a:lnTo>
                </a:path>
              </a:pathLst>
            </a:custGeom>
            <a:ln w="9525">
              <a:solidFill>
                <a:srgbClr val="344447"/>
              </a:solidFill>
            </a:ln>
          </p:spPr>
          <p:txBody>
            <a:bodyPr wrap="square" lIns="0" tIns="0" rIns="0" bIns="0" rtlCol="0"/>
            <a:lstStyle/>
            <a:p>
              <a:endParaRPr sz="2400"/>
            </a:p>
          </p:txBody>
        </p:sp>
        <p:sp>
          <p:nvSpPr>
            <p:cNvPr id="29" name="object 29"/>
            <p:cNvSpPr/>
            <p:nvPr/>
          </p:nvSpPr>
          <p:spPr>
            <a:xfrm>
              <a:off x="0" y="2003059"/>
              <a:ext cx="328930" cy="285115"/>
            </a:xfrm>
            <a:custGeom>
              <a:avLst/>
              <a:gdLst/>
              <a:ahLst/>
              <a:cxnLst/>
              <a:rect l="l" t="t" r="r" b="b"/>
              <a:pathLst>
                <a:path w="328930" h="285114">
                  <a:moveTo>
                    <a:pt x="0" y="0"/>
                  </a:moveTo>
                  <a:lnTo>
                    <a:pt x="0" y="48558"/>
                  </a:lnTo>
                  <a:lnTo>
                    <a:pt x="200808" y="284656"/>
                  </a:lnTo>
                  <a:lnTo>
                    <a:pt x="328678" y="30264"/>
                  </a:lnTo>
                  <a:lnTo>
                    <a:pt x="0" y="0"/>
                  </a:lnTo>
                  <a:close/>
                </a:path>
              </a:pathLst>
            </a:custGeom>
            <a:solidFill>
              <a:srgbClr val="2F4245"/>
            </a:solidFill>
          </p:spPr>
          <p:txBody>
            <a:bodyPr wrap="square" lIns="0" tIns="0" rIns="0" bIns="0" rtlCol="0"/>
            <a:lstStyle/>
            <a:p>
              <a:endParaRPr sz="2400"/>
            </a:p>
          </p:txBody>
        </p:sp>
        <p:sp>
          <p:nvSpPr>
            <p:cNvPr id="30" name="object 30"/>
            <p:cNvSpPr/>
            <p:nvPr/>
          </p:nvSpPr>
          <p:spPr>
            <a:xfrm>
              <a:off x="177749" y="1758002"/>
              <a:ext cx="8764227" cy="3318212"/>
            </a:xfrm>
            <a:custGeom>
              <a:avLst/>
              <a:gdLst/>
              <a:ahLst/>
              <a:cxnLst/>
              <a:rect l="l" t="t" r="r" b="b"/>
              <a:pathLst>
                <a:path w="2834640" h="3326765">
                  <a:moveTo>
                    <a:pt x="2834640" y="3248672"/>
                  </a:moveTo>
                  <a:lnTo>
                    <a:pt x="0" y="3248672"/>
                  </a:lnTo>
                  <a:lnTo>
                    <a:pt x="0" y="3326371"/>
                  </a:lnTo>
                  <a:lnTo>
                    <a:pt x="2834640" y="3326371"/>
                  </a:lnTo>
                  <a:lnTo>
                    <a:pt x="2834640" y="3248672"/>
                  </a:lnTo>
                  <a:close/>
                </a:path>
                <a:path w="2834640" h="3326765">
                  <a:moveTo>
                    <a:pt x="2834640" y="0"/>
                  </a:moveTo>
                  <a:lnTo>
                    <a:pt x="0" y="0"/>
                  </a:lnTo>
                  <a:lnTo>
                    <a:pt x="0" y="2563431"/>
                  </a:lnTo>
                  <a:lnTo>
                    <a:pt x="2834640" y="2563431"/>
                  </a:lnTo>
                  <a:lnTo>
                    <a:pt x="2834640" y="0"/>
                  </a:lnTo>
                  <a:close/>
                </a:path>
              </a:pathLst>
            </a:custGeom>
            <a:solidFill>
              <a:srgbClr val="FFFFFF"/>
            </a:solidFill>
          </p:spPr>
          <p:txBody>
            <a:bodyPr wrap="square" lIns="0" tIns="0" rIns="0" bIns="0" rtlCol="0"/>
            <a:lstStyle/>
            <a:p>
              <a:endParaRPr sz="2400"/>
            </a:p>
          </p:txBody>
        </p:sp>
        <p:sp>
          <p:nvSpPr>
            <p:cNvPr id="31" name="object 31"/>
            <p:cNvSpPr/>
            <p:nvPr/>
          </p:nvSpPr>
          <p:spPr>
            <a:xfrm>
              <a:off x="177761" y="1749442"/>
              <a:ext cx="8294409" cy="3326765"/>
            </a:xfrm>
            <a:custGeom>
              <a:avLst/>
              <a:gdLst/>
              <a:ahLst/>
              <a:cxnLst/>
              <a:rect l="l" t="t" r="r" b="b"/>
              <a:pathLst>
                <a:path w="2834640" h="3326765">
                  <a:moveTo>
                    <a:pt x="0" y="0"/>
                  </a:moveTo>
                  <a:lnTo>
                    <a:pt x="2834640" y="0"/>
                  </a:lnTo>
                  <a:lnTo>
                    <a:pt x="2834640" y="3326376"/>
                  </a:lnTo>
                  <a:lnTo>
                    <a:pt x="0" y="3326376"/>
                  </a:lnTo>
                  <a:lnTo>
                    <a:pt x="0" y="0"/>
                  </a:lnTo>
                  <a:close/>
                </a:path>
              </a:pathLst>
            </a:custGeom>
            <a:ln w="19050">
              <a:solidFill>
                <a:srgbClr val="344447"/>
              </a:solidFill>
            </a:ln>
          </p:spPr>
          <p:txBody>
            <a:bodyPr wrap="square" lIns="0" tIns="0" rIns="0" bIns="0" rtlCol="0"/>
            <a:lstStyle/>
            <a:p>
              <a:endParaRPr sz="2400"/>
            </a:p>
          </p:txBody>
        </p:sp>
        <p:sp>
          <p:nvSpPr>
            <p:cNvPr id="32" name="object 32"/>
            <p:cNvSpPr/>
            <p:nvPr/>
          </p:nvSpPr>
          <p:spPr>
            <a:xfrm>
              <a:off x="0" y="1845928"/>
              <a:ext cx="8472170" cy="304800"/>
            </a:xfrm>
            <a:custGeom>
              <a:avLst/>
              <a:gdLst/>
              <a:ahLst/>
              <a:cxnLst/>
              <a:rect l="l" t="t" r="r" b="b"/>
              <a:pathLst>
                <a:path w="8472170" h="304800">
                  <a:moveTo>
                    <a:pt x="8471903" y="0"/>
                  </a:moveTo>
                  <a:lnTo>
                    <a:pt x="0" y="0"/>
                  </a:lnTo>
                  <a:lnTo>
                    <a:pt x="0" y="304800"/>
                  </a:lnTo>
                  <a:lnTo>
                    <a:pt x="8471903" y="304800"/>
                  </a:lnTo>
                  <a:lnTo>
                    <a:pt x="8319502" y="152396"/>
                  </a:lnTo>
                  <a:lnTo>
                    <a:pt x="8471903" y="0"/>
                  </a:lnTo>
                  <a:close/>
                </a:path>
              </a:pathLst>
            </a:custGeom>
            <a:solidFill>
              <a:srgbClr val="7FC1E0"/>
            </a:solidFill>
          </p:spPr>
          <p:txBody>
            <a:bodyPr wrap="square" lIns="0" tIns="0" rIns="0" bIns="0" rtlCol="0"/>
            <a:lstStyle/>
            <a:p>
              <a:endParaRPr sz="2400"/>
            </a:p>
          </p:txBody>
        </p:sp>
      </p:grpSp>
      <p:sp>
        <p:nvSpPr>
          <p:cNvPr id="34" name="object 34"/>
          <p:cNvSpPr txBox="1"/>
          <p:nvPr/>
        </p:nvSpPr>
        <p:spPr>
          <a:xfrm rot="16620000">
            <a:off x="8662511" y="1052556"/>
            <a:ext cx="1564347" cy="205184"/>
          </a:xfrm>
          <a:prstGeom prst="rect">
            <a:avLst/>
          </a:prstGeom>
        </p:spPr>
        <p:txBody>
          <a:bodyPr vert="horz" wrap="square" lIns="0" tIns="0" rIns="0" bIns="0" rtlCol="0">
            <a:spAutoFit/>
          </a:bodyPr>
          <a:lstStyle/>
          <a:p>
            <a:pPr>
              <a:lnSpc>
                <a:spcPts val="1600"/>
              </a:lnSpc>
            </a:pPr>
            <a:r>
              <a:rPr sz="1600" b="1" spc="-7" dirty="0">
                <a:solidFill>
                  <a:srgbClr val="FFFFFF"/>
                </a:solidFill>
                <a:latin typeface="Arial"/>
                <a:cs typeface="Arial"/>
              </a:rPr>
              <a:t>B</a:t>
            </a:r>
            <a:r>
              <a:rPr sz="1600" b="1" spc="-33" dirty="0">
                <a:solidFill>
                  <a:srgbClr val="FFFFFF"/>
                </a:solidFill>
                <a:latin typeface="Arial"/>
                <a:cs typeface="Arial"/>
              </a:rPr>
              <a:t>E</a:t>
            </a:r>
            <a:r>
              <a:rPr sz="2400" b="1" spc="-49" baseline="2314" dirty="0">
                <a:solidFill>
                  <a:srgbClr val="FFFFFF"/>
                </a:solidFill>
                <a:latin typeface="Arial"/>
                <a:cs typeface="Arial"/>
              </a:rPr>
              <a:t>S</a:t>
            </a:r>
            <a:r>
              <a:rPr sz="2400" b="1" baseline="2314" dirty="0">
                <a:solidFill>
                  <a:srgbClr val="FFFFFF"/>
                </a:solidFill>
                <a:latin typeface="Arial"/>
                <a:cs typeface="Arial"/>
              </a:rPr>
              <a:t>T</a:t>
            </a:r>
            <a:r>
              <a:rPr sz="2400" b="1" spc="-29" baseline="2314" dirty="0">
                <a:solidFill>
                  <a:srgbClr val="FFFFFF"/>
                </a:solidFill>
                <a:latin typeface="Arial"/>
                <a:cs typeface="Arial"/>
              </a:rPr>
              <a:t> </a:t>
            </a:r>
            <a:r>
              <a:rPr sz="2400" b="1" spc="-40" baseline="2314" dirty="0">
                <a:solidFill>
                  <a:srgbClr val="FFFFFF"/>
                </a:solidFill>
                <a:latin typeface="Arial"/>
                <a:cs typeface="Arial"/>
              </a:rPr>
              <a:t>I</a:t>
            </a:r>
            <a:r>
              <a:rPr sz="2400" b="1" baseline="2314" dirty="0">
                <a:solidFill>
                  <a:srgbClr val="FFFFFF"/>
                </a:solidFill>
                <a:latin typeface="Arial"/>
                <a:cs typeface="Arial"/>
              </a:rPr>
              <a:t>N</a:t>
            </a:r>
            <a:r>
              <a:rPr sz="2400" b="1" spc="-49" baseline="2314" dirty="0">
                <a:solidFill>
                  <a:srgbClr val="FFFFFF"/>
                </a:solidFill>
                <a:latin typeface="Arial"/>
                <a:cs typeface="Arial"/>
              </a:rPr>
              <a:t> </a:t>
            </a:r>
            <a:r>
              <a:rPr sz="2400" b="1" spc="-9" baseline="4629" dirty="0">
                <a:solidFill>
                  <a:srgbClr val="FFFFFF"/>
                </a:solidFill>
                <a:latin typeface="Arial"/>
                <a:cs typeface="Arial"/>
              </a:rPr>
              <a:t>C</a:t>
            </a:r>
            <a:r>
              <a:rPr sz="2400" b="1" spc="-40" baseline="4629" dirty="0">
                <a:solidFill>
                  <a:srgbClr val="FFFFFF"/>
                </a:solidFill>
                <a:latin typeface="Arial"/>
                <a:cs typeface="Arial"/>
              </a:rPr>
              <a:t>L</a:t>
            </a:r>
            <a:r>
              <a:rPr sz="2400" b="1" spc="-9" baseline="4629" dirty="0">
                <a:solidFill>
                  <a:srgbClr val="FFFFFF"/>
                </a:solidFill>
                <a:latin typeface="Arial"/>
                <a:cs typeface="Arial"/>
              </a:rPr>
              <a:t>A</a:t>
            </a:r>
            <a:r>
              <a:rPr sz="2400" b="1" spc="-49" baseline="4629" dirty="0">
                <a:solidFill>
                  <a:srgbClr val="FFFFFF"/>
                </a:solidFill>
                <a:latin typeface="Arial"/>
                <a:cs typeface="Arial"/>
              </a:rPr>
              <a:t>S</a:t>
            </a:r>
            <a:r>
              <a:rPr sz="2400" b="1" baseline="6944" dirty="0">
                <a:solidFill>
                  <a:srgbClr val="FFFFFF"/>
                </a:solidFill>
                <a:latin typeface="Arial"/>
                <a:cs typeface="Arial"/>
              </a:rPr>
              <a:t>S</a:t>
            </a:r>
            <a:endParaRPr sz="2400" baseline="6944">
              <a:latin typeface="Arial"/>
              <a:cs typeface="Arial"/>
            </a:endParaRPr>
          </a:p>
        </p:txBody>
      </p:sp>
      <p:sp>
        <p:nvSpPr>
          <p:cNvPr id="35" name="object 35"/>
          <p:cNvSpPr txBox="1"/>
          <p:nvPr/>
        </p:nvSpPr>
        <p:spPr>
          <a:xfrm rot="16740000">
            <a:off x="7844708" y="749493"/>
            <a:ext cx="1327971" cy="205184"/>
          </a:xfrm>
          <a:prstGeom prst="rect">
            <a:avLst/>
          </a:prstGeom>
        </p:spPr>
        <p:txBody>
          <a:bodyPr vert="horz" wrap="square" lIns="0" tIns="0" rIns="0" bIns="0" rtlCol="0">
            <a:spAutoFit/>
          </a:bodyPr>
          <a:lstStyle/>
          <a:p>
            <a:pPr>
              <a:lnSpc>
                <a:spcPts val="1600"/>
              </a:lnSpc>
            </a:pPr>
            <a:r>
              <a:rPr lang="en-US" sz="1600" b="1" spc="-7" dirty="0">
                <a:solidFill>
                  <a:srgbClr val="FFFFFF"/>
                </a:solidFill>
                <a:latin typeface="Arial"/>
                <a:cs typeface="Arial"/>
              </a:rPr>
              <a:t>EFFICIENCY</a:t>
            </a:r>
            <a:endParaRPr sz="2400" baseline="4629" dirty="0">
              <a:latin typeface="Arial"/>
              <a:cs typeface="Arial"/>
            </a:endParaRPr>
          </a:p>
        </p:txBody>
      </p:sp>
      <p:sp>
        <p:nvSpPr>
          <p:cNvPr id="36" name="object 36"/>
          <p:cNvSpPr txBox="1"/>
          <p:nvPr/>
        </p:nvSpPr>
        <p:spPr>
          <a:xfrm rot="16620000">
            <a:off x="9278372" y="1079630"/>
            <a:ext cx="2103643"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USER</a:t>
            </a:r>
            <a:r>
              <a:rPr sz="2400" b="1" spc="-40" baseline="2314" dirty="0">
                <a:solidFill>
                  <a:srgbClr val="FFFFFF"/>
                </a:solidFill>
                <a:latin typeface="Arial"/>
                <a:cs typeface="Arial"/>
              </a:rPr>
              <a:t> </a:t>
            </a:r>
            <a:r>
              <a:rPr sz="2400" b="1" spc="-59" baseline="4629" dirty="0">
                <a:solidFill>
                  <a:srgbClr val="FFFFFF"/>
                </a:solidFill>
                <a:latin typeface="Arial"/>
                <a:cs typeface="Arial"/>
              </a:rPr>
              <a:t>C</a:t>
            </a:r>
            <a:r>
              <a:rPr sz="2400" b="1" spc="-9" baseline="4629" dirty="0">
                <a:solidFill>
                  <a:srgbClr val="FFFFFF"/>
                </a:solidFill>
                <a:latin typeface="Arial"/>
                <a:cs typeface="Arial"/>
              </a:rPr>
              <a:t>E</a:t>
            </a:r>
            <a:r>
              <a:rPr sz="2400" b="1" spc="-49" baseline="4629" dirty="0">
                <a:solidFill>
                  <a:srgbClr val="FFFFFF"/>
                </a:solidFill>
                <a:latin typeface="Arial"/>
                <a:cs typeface="Arial"/>
              </a:rPr>
              <a:t>N</a:t>
            </a:r>
            <a:r>
              <a:rPr sz="2400" b="1" spc="-40" baseline="6944" dirty="0">
                <a:solidFill>
                  <a:srgbClr val="FFFFFF"/>
                </a:solidFill>
                <a:latin typeface="Arial"/>
                <a:cs typeface="Arial"/>
              </a:rPr>
              <a:t>T</a:t>
            </a:r>
            <a:r>
              <a:rPr sz="2400" b="1" spc="-59" baseline="6944" dirty="0">
                <a:solidFill>
                  <a:srgbClr val="FFFFFF"/>
                </a:solidFill>
                <a:latin typeface="Arial"/>
                <a:cs typeface="Arial"/>
              </a:rPr>
              <a:t>R</a:t>
            </a:r>
            <a:r>
              <a:rPr sz="2400" b="1" spc="-40" baseline="6944" dirty="0">
                <a:solidFill>
                  <a:srgbClr val="FFFFFF"/>
                </a:solidFill>
                <a:latin typeface="Arial"/>
                <a:cs typeface="Arial"/>
              </a:rPr>
              <a:t>I</a:t>
            </a:r>
            <a:r>
              <a:rPr sz="2400" b="1" baseline="9259" dirty="0">
                <a:solidFill>
                  <a:srgbClr val="FFFFFF"/>
                </a:solidFill>
                <a:latin typeface="Arial"/>
                <a:cs typeface="Arial"/>
              </a:rPr>
              <a:t>C</a:t>
            </a:r>
            <a:endParaRPr sz="2400" baseline="9259" dirty="0">
              <a:latin typeface="Arial"/>
              <a:cs typeface="Arial"/>
            </a:endParaRPr>
          </a:p>
        </p:txBody>
      </p:sp>
      <p:sp>
        <p:nvSpPr>
          <p:cNvPr id="37" name="object 37"/>
          <p:cNvSpPr txBox="1"/>
          <p:nvPr/>
        </p:nvSpPr>
        <p:spPr>
          <a:xfrm rot="15960000">
            <a:off x="10328676" y="1078872"/>
            <a:ext cx="2046347" cy="205184"/>
          </a:xfrm>
          <a:prstGeom prst="rect">
            <a:avLst/>
          </a:prstGeom>
        </p:spPr>
        <p:txBody>
          <a:bodyPr vert="horz" wrap="square" lIns="0" tIns="0" rIns="0" bIns="0" rtlCol="0">
            <a:spAutoFit/>
          </a:bodyPr>
          <a:lstStyle/>
          <a:p>
            <a:pPr algn="ctr">
              <a:lnSpc>
                <a:spcPts val="1600"/>
              </a:lnSpc>
            </a:pPr>
            <a:r>
              <a:rPr lang="en-US" sz="2400" b="1" spc="-7" baseline="4629" dirty="0">
                <a:solidFill>
                  <a:srgbClr val="FFFFFF"/>
                </a:solidFill>
                <a:latin typeface="Arial"/>
                <a:cs typeface="Arial"/>
              </a:rPr>
              <a:t>AUTOMATION</a:t>
            </a:r>
            <a:endParaRPr sz="2400" baseline="4629" dirty="0">
              <a:latin typeface="Arial"/>
              <a:cs typeface="Arial"/>
            </a:endParaRPr>
          </a:p>
        </p:txBody>
      </p:sp>
      <p:sp>
        <p:nvSpPr>
          <p:cNvPr id="38" name="object 38"/>
          <p:cNvSpPr txBox="1"/>
          <p:nvPr/>
        </p:nvSpPr>
        <p:spPr>
          <a:xfrm>
            <a:off x="3360308" y="352890"/>
            <a:ext cx="3984413" cy="1520202"/>
          </a:xfrm>
          <a:prstGeom prst="rect">
            <a:avLst/>
          </a:prstGeom>
        </p:spPr>
        <p:txBody>
          <a:bodyPr vert="horz" wrap="square" lIns="0" tIns="16933" rIns="0" bIns="0" rtlCol="0">
            <a:spAutoFit/>
          </a:bodyPr>
          <a:lstStyle/>
          <a:p>
            <a:pPr algn="ctr">
              <a:lnSpc>
                <a:spcPts val="2840"/>
              </a:lnSpc>
              <a:spcBef>
                <a:spcPts val="133"/>
              </a:spcBef>
            </a:pPr>
            <a:r>
              <a:rPr sz="1867" i="1" dirty="0">
                <a:solidFill>
                  <a:srgbClr val="344447"/>
                </a:solidFill>
                <a:latin typeface="Arial"/>
                <a:cs typeface="Arial"/>
              </a:rPr>
              <a:t>C</a:t>
            </a:r>
            <a:r>
              <a:rPr sz="1867" i="1" spc="-7" dirty="0">
                <a:solidFill>
                  <a:srgbClr val="344447"/>
                </a:solidFill>
                <a:latin typeface="Arial"/>
                <a:cs typeface="Arial"/>
              </a:rPr>
              <a:t>reat</a:t>
            </a:r>
            <a:r>
              <a:rPr sz="1867" i="1" dirty="0">
                <a:solidFill>
                  <a:srgbClr val="344447"/>
                </a:solidFill>
                <a:latin typeface="Arial"/>
                <a:cs typeface="Arial"/>
              </a:rPr>
              <a:t>i</a:t>
            </a:r>
            <a:r>
              <a:rPr sz="1867" i="1" spc="-7" dirty="0">
                <a:solidFill>
                  <a:srgbClr val="344447"/>
                </a:solidFill>
                <a:latin typeface="Arial"/>
                <a:cs typeface="Arial"/>
              </a:rPr>
              <a:t>n</a:t>
            </a:r>
            <a:r>
              <a:rPr sz="1867" i="1" dirty="0">
                <a:solidFill>
                  <a:srgbClr val="344447"/>
                </a:solidFill>
                <a:latin typeface="Arial"/>
                <a:cs typeface="Arial"/>
              </a:rPr>
              <a:t>g</a:t>
            </a:r>
            <a:r>
              <a:rPr sz="1867" i="1" spc="-7" dirty="0">
                <a:solidFill>
                  <a:srgbClr val="344447"/>
                </a:solidFill>
                <a:latin typeface="Arial"/>
                <a:cs typeface="Arial"/>
              </a:rPr>
              <a:t> </a:t>
            </a:r>
            <a:r>
              <a:rPr sz="1867" i="1" dirty="0">
                <a:solidFill>
                  <a:srgbClr val="344447"/>
                </a:solidFill>
                <a:latin typeface="Arial"/>
                <a:cs typeface="Arial"/>
              </a:rPr>
              <a:t>a</a:t>
            </a:r>
            <a:r>
              <a:rPr sz="1867" i="1" spc="-7" dirty="0">
                <a:solidFill>
                  <a:srgbClr val="344447"/>
                </a:solidFill>
                <a:latin typeface="Arial"/>
                <a:cs typeface="Arial"/>
              </a:rPr>
              <a:t> </a:t>
            </a:r>
            <a:r>
              <a:rPr sz="2400" b="1" i="1" dirty="0">
                <a:solidFill>
                  <a:srgbClr val="344447"/>
                </a:solidFill>
                <a:latin typeface="Arial-BoldItalicMT"/>
                <a:cs typeface="Arial-BoldItalicMT"/>
              </a:rPr>
              <a:t>b</a:t>
            </a:r>
            <a:r>
              <a:rPr sz="2400" b="1" i="1" spc="-7" dirty="0">
                <a:solidFill>
                  <a:srgbClr val="344447"/>
                </a:solidFill>
                <a:latin typeface="Arial-BoldItalicMT"/>
                <a:cs typeface="Arial-BoldItalicMT"/>
              </a:rPr>
              <a:t>es</a:t>
            </a:r>
            <a:r>
              <a:rPr sz="2400" b="1" i="1" dirty="0">
                <a:solidFill>
                  <a:srgbClr val="344447"/>
                </a:solidFill>
                <a:latin typeface="Arial-BoldItalicMT"/>
                <a:cs typeface="Arial-BoldItalicMT"/>
              </a:rPr>
              <a:t>t</a:t>
            </a:r>
            <a:r>
              <a:rPr sz="2400" b="1" i="1" spc="-152" dirty="0">
                <a:solidFill>
                  <a:srgbClr val="344447"/>
                </a:solidFill>
                <a:latin typeface="Arial-BoldItalicMT"/>
                <a:cs typeface="Arial-BoldItalicMT"/>
              </a:rPr>
              <a:t> </a:t>
            </a:r>
            <a:r>
              <a:rPr sz="1867" i="1" dirty="0">
                <a:solidFill>
                  <a:srgbClr val="344447"/>
                </a:solidFill>
                <a:latin typeface="Arial"/>
                <a:cs typeface="Arial"/>
              </a:rPr>
              <a:t>in</a:t>
            </a:r>
            <a:r>
              <a:rPr sz="1867" i="1" spc="-7" dirty="0">
                <a:solidFill>
                  <a:srgbClr val="344447"/>
                </a:solidFill>
                <a:latin typeface="Arial"/>
                <a:cs typeface="Arial"/>
              </a:rPr>
              <a:t> </a:t>
            </a:r>
            <a:r>
              <a:rPr sz="1867" i="1" dirty="0">
                <a:solidFill>
                  <a:srgbClr val="344447"/>
                </a:solidFill>
                <a:latin typeface="Arial"/>
                <a:cs typeface="Arial"/>
              </a:rPr>
              <a:t>cl</a:t>
            </a:r>
            <a:r>
              <a:rPr sz="1867" i="1" spc="-7" dirty="0">
                <a:solidFill>
                  <a:srgbClr val="344447"/>
                </a:solidFill>
                <a:latin typeface="Arial"/>
                <a:cs typeface="Arial"/>
              </a:rPr>
              <a:t>a</a:t>
            </a:r>
            <a:r>
              <a:rPr sz="1867" i="1" dirty="0">
                <a:solidFill>
                  <a:srgbClr val="344447"/>
                </a:solidFill>
                <a:latin typeface="Arial"/>
                <a:cs typeface="Arial"/>
              </a:rPr>
              <a:t>ss</a:t>
            </a:r>
            <a:endParaRPr sz="1867" dirty="0">
              <a:latin typeface="Arial"/>
              <a:cs typeface="Arial"/>
            </a:endParaRPr>
          </a:p>
          <a:p>
            <a:pPr algn="ctr">
              <a:lnSpc>
                <a:spcPts val="3160"/>
              </a:lnSpc>
            </a:pPr>
            <a:r>
              <a:rPr lang="en-US" sz="2667" b="1" i="1" spc="-7" dirty="0">
                <a:solidFill>
                  <a:srgbClr val="3E81C2"/>
                </a:solidFill>
                <a:latin typeface="Arial-BoldItalicMT"/>
                <a:cs typeface="Arial-BoldItalicMT"/>
              </a:rPr>
              <a:t>healthcare</a:t>
            </a:r>
            <a:r>
              <a:rPr sz="2667" b="1" i="1" spc="-107" dirty="0">
                <a:solidFill>
                  <a:srgbClr val="3E81C2"/>
                </a:solidFill>
                <a:latin typeface="Arial-BoldItalicMT"/>
                <a:cs typeface="Arial-BoldItalicMT"/>
              </a:rPr>
              <a:t> </a:t>
            </a:r>
            <a:r>
              <a:rPr sz="2667" b="1" i="1" spc="-7" dirty="0">
                <a:solidFill>
                  <a:srgbClr val="3E81C2"/>
                </a:solidFill>
                <a:latin typeface="Arial-BoldItalicMT"/>
                <a:cs typeface="Arial-BoldItalicMT"/>
              </a:rPr>
              <a:t>experience</a:t>
            </a:r>
            <a:endParaRPr sz="2667" dirty="0">
              <a:solidFill>
                <a:srgbClr val="3E81C2"/>
              </a:solidFill>
              <a:latin typeface="Arial-BoldItalicMT"/>
              <a:cs typeface="Arial-BoldItalicMT"/>
            </a:endParaRPr>
          </a:p>
          <a:p>
            <a:pPr marL="16086" marR="6773" algn="ctr">
              <a:lnSpc>
                <a:spcPts val="2907"/>
              </a:lnSpc>
              <a:spcBef>
                <a:spcPts val="80"/>
              </a:spcBef>
            </a:pPr>
            <a:r>
              <a:rPr sz="1867" i="1" spc="-7" dirty="0">
                <a:solidFill>
                  <a:srgbClr val="344447"/>
                </a:solidFill>
                <a:latin typeface="Arial"/>
                <a:cs typeface="Arial"/>
              </a:rPr>
              <a:t>by </a:t>
            </a:r>
            <a:r>
              <a:rPr sz="1867" b="1" i="1" spc="-13" dirty="0">
                <a:solidFill>
                  <a:srgbClr val="344447"/>
                </a:solidFill>
                <a:latin typeface="Arial-BoldItalicMT"/>
                <a:cs typeface="Arial-BoldItalicMT"/>
              </a:rPr>
              <a:t>redesigning </a:t>
            </a:r>
            <a:r>
              <a:rPr sz="1867" i="1" spc="-7" dirty="0">
                <a:solidFill>
                  <a:srgbClr val="344447"/>
                </a:solidFill>
                <a:latin typeface="Arial"/>
                <a:cs typeface="Arial"/>
              </a:rPr>
              <a:t>the way </a:t>
            </a:r>
            <a:r>
              <a:rPr sz="1867" i="1" dirty="0">
                <a:solidFill>
                  <a:srgbClr val="344447"/>
                </a:solidFill>
                <a:latin typeface="Arial"/>
                <a:cs typeface="Arial"/>
              </a:rPr>
              <a:t>we </a:t>
            </a:r>
            <a:r>
              <a:rPr sz="2400" b="1" i="1" spc="-7" dirty="0">
                <a:solidFill>
                  <a:srgbClr val="344447"/>
                </a:solidFill>
                <a:latin typeface="Arial-BoldItalicMT"/>
                <a:cs typeface="Arial-BoldItalicMT"/>
              </a:rPr>
              <a:t>deliver </a:t>
            </a:r>
            <a:r>
              <a:rPr sz="2400" b="1" i="1" spc="-653" dirty="0">
                <a:solidFill>
                  <a:srgbClr val="344447"/>
                </a:solidFill>
                <a:latin typeface="Arial-BoldItalicMT"/>
                <a:cs typeface="Arial-BoldItalicMT"/>
              </a:rPr>
              <a:t> </a:t>
            </a:r>
            <a:r>
              <a:rPr lang="en-US" sz="2400" b="1" i="1" spc="-7" dirty="0">
                <a:solidFill>
                  <a:srgbClr val="344447"/>
                </a:solidFill>
                <a:latin typeface="Arial-BoldItalicMT"/>
                <a:cs typeface="Arial-BoldItalicMT"/>
              </a:rPr>
              <a:t>services</a:t>
            </a:r>
            <a:r>
              <a:rPr sz="2400" b="1" i="1" spc="-160" dirty="0">
                <a:solidFill>
                  <a:srgbClr val="344447"/>
                </a:solidFill>
                <a:latin typeface="Arial-BoldItalicMT"/>
                <a:cs typeface="Arial-BoldItalicMT"/>
              </a:rPr>
              <a:t> </a:t>
            </a:r>
            <a:r>
              <a:rPr sz="1867" i="1" spc="-7" dirty="0">
                <a:solidFill>
                  <a:srgbClr val="344447"/>
                </a:solidFill>
                <a:latin typeface="Arial"/>
                <a:cs typeface="Arial"/>
              </a:rPr>
              <a:t>through</a:t>
            </a:r>
            <a:r>
              <a:rPr sz="1867" i="1" spc="-13" dirty="0">
                <a:solidFill>
                  <a:srgbClr val="344447"/>
                </a:solidFill>
                <a:latin typeface="Arial"/>
                <a:cs typeface="Arial"/>
              </a:rPr>
              <a:t> </a:t>
            </a:r>
            <a:r>
              <a:rPr lang="en-US" sz="2133" b="1" i="1" spc="-13" dirty="0">
                <a:solidFill>
                  <a:srgbClr val="344447"/>
                </a:solidFill>
                <a:latin typeface="Arial-BoldItalicMT"/>
                <a:cs typeface="Arial-BoldItalicMT"/>
              </a:rPr>
              <a:t>technology</a:t>
            </a:r>
            <a:r>
              <a:rPr sz="1867" i="1" spc="-13" dirty="0">
                <a:solidFill>
                  <a:srgbClr val="344447"/>
                </a:solidFill>
                <a:latin typeface="Arial"/>
                <a:cs typeface="Arial"/>
              </a:rPr>
              <a:t>.</a:t>
            </a:r>
            <a:endParaRPr sz="1867" dirty="0">
              <a:latin typeface="Arial"/>
              <a:cs typeface="Arial"/>
            </a:endParaRPr>
          </a:p>
        </p:txBody>
      </p:sp>
      <p:sp>
        <p:nvSpPr>
          <p:cNvPr id="44" name="object 44"/>
          <p:cNvSpPr txBox="1"/>
          <p:nvPr/>
        </p:nvSpPr>
        <p:spPr>
          <a:xfrm>
            <a:off x="269365" y="2523743"/>
            <a:ext cx="5628640" cy="242866"/>
          </a:xfrm>
          <a:prstGeom prst="rect">
            <a:avLst/>
          </a:prstGeom>
        </p:spPr>
        <p:txBody>
          <a:bodyPr vert="horz" wrap="square" lIns="0" tIns="16933" rIns="0" bIns="0" rtlCol="0">
            <a:spAutoFit/>
          </a:bodyPr>
          <a:lstStyle/>
          <a:p>
            <a:pPr marL="16933">
              <a:spcBef>
                <a:spcPts val="133"/>
              </a:spcBef>
            </a:pPr>
            <a:r>
              <a:rPr sz="1467" b="1" dirty="0">
                <a:solidFill>
                  <a:srgbClr val="FFFFFF"/>
                </a:solidFill>
                <a:latin typeface="Arial"/>
                <a:cs typeface="Arial"/>
              </a:rPr>
              <a:t>WHAT</a:t>
            </a:r>
            <a:r>
              <a:rPr sz="1467" b="1" spc="-20" dirty="0">
                <a:solidFill>
                  <a:srgbClr val="FFFFFF"/>
                </a:solidFill>
                <a:latin typeface="Arial"/>
                <a:cs typeface="Arial"/>
              </a:rPr>
              <a:t> </a:t>
            </a:r>
            <a:r>
              <a:rPr lang="en-US" sz="1467" b="1" spc="-7" dirty="0">
                <a:solidFill>
                  <a:srgbClr val="FFFFFF"/>
                </a:solidFill>
                <a:latin typeface="Arial"/>
                <a:cs typeface="Arial"/>
              </a:rPr>
              <a:t>DO WE WANT DOM STAFF TO KNOW ABOUT MRP</a:t>
            </a:r>
            <a:r>
              <a:rPr sz="1467" b="1" spc="-7" dirty="0">
                <a:solidFill>
                  <a:srgbClr val="FFFFFF"/>
                </a:solidFill>
                <a:latin typeface="Arial"/>
                <a:cs typeface="Arial"/>
              </a:rPr>
              <a:t>…</a:t>
            </a:r>
            <a:endParaRPr sz="1467" dirty="0">
              <a:latin typeface="Arial"/>
              <a:cs typeface="Arial"/>
            </a:endParaRPr>
          </a:p>
        </p:txBody>
      </p:sp>
      <p:grpSp>
        <p:nvGrpSpPr>
          <p:cNvPr id="45" name="object 45"/>
          <p:cNvGrpSpPr/>
          <p:nvPr/>
        </p:nvGrpSpPr>
        <p:grpSpPr>
          <a:xfrm>
            <a:off x="0" y="1027848"/>
            <a:ext cx="12110594" cy="5764455"/>
            <a:chOff x="0" y="770886"/>
            <a:chExt cx="9082944" cy="4323340"/>
          </a:xfrm>
        </p:grpSpPr>
        <p:sp>
          <p:nvSpPr>
            <p:cNvPr id="46" name="object 46"/>
            <p:cNvSpPr/>
            <p:nvPr/>
          </p:nvSpPr>
          <p:spPr>
            <a:xfrm>
              <a:off x="0" y="1803789"/>
              <a:ext cx="80010" cy="357505"/>
            </a:xfrm>
            <a:custGeom>
              <a:avLst/>
              <a:gdLst/>
              <a:ahLst/>
              <a:cxnLst/>
              <a:rect l="l" t="t" r="r" b="b"/>
              <a:pathLst>
                <a:path w="80010" h="357505">
                  <a:moveTo>
                    <a:pt x="0" y="357176"/>
                  </a:moveTo>
                  <a:lnTo>
                    <a:pt x="0" y="0"/>
                  </a:lnTo>
                  <a:lnTo>
                    <a:pt x="79706" y="0"/>
                  </a:lnTo>
                  <a:lnTo>
                    <a:pt x="79706" y="357176"/>
                  </a:lnTo>
                  <a:lnTo>
                    <a:pt x="0" y="357176"/>
                  </a:lnTo>
                  <a:close/>
                </a:path>
              </a:pathLst>
            </a:custGeom>
            <a:solidFill>
              <a:srgbClr val="FFFFFF"/>
            </a:solidFill>
          </p:spPr>
          <p:txBody>
            <a:bodyPr wrap="square" lIns="0" tIns="0" rIns="0" bIns="0" rtlCol="0"/>
            <a:lstStyle/>
            <a:p>
              <a:endParaRPr sz="2400"/>
            </a:p>
          </p:txBody>
        </p:sp>
        <p:pic>
          <p:nvPicPr>
            <p:cNvPr id="47" name="object 47"/>
            <p:cNvPicPr/>
            <p:nvPr/>
          </p:nvPicPr>
          <p:blipFill>
            <a:blip r:embed="rId2" cstate="print"/>
            <a:stretch>
              <a:fillRect/>
            </a:stretch>
          </p:blipFill>
          <p:spPr>
            <a:xfrm>
              <a:off x="517414" y="770886"/>
              <a:ext cx="1041322" cy="699516"/>
            </a:xfrm>
            <a:prstGeom prst="rect">
              <a:avLst/>
            </a:prstGeom>
            <a:blipFill>
              <a:blip r:embed="rId3"/>
              <a:tile tx="0" ty="0" sx="100000" sy="100000" flip="none" algn="tl"/>
            </a:blipFill>
          </p:spPr>
        </p:pic>
        <p:sp>
          <p:nvSpPr>
            <p:cNvPr id="48" name="object 48"/>
            <p:cNvSpPr/>
            <p:nvPr/>
          </p:nvSpPr>
          <p:spPr>
            <a:xfrm>
              <a:off x="114391" y="4321336"/>
              <a:ext cx="8968553" cy="772890"/>
            </a:xfrm>
            <a:custGeom>
              <a:avLst/>
              <a:gdLst/>
              <a:ahLst/>
              <a:cxnLst/>
              <a:rect l="l" t="t" r="r" b="b"/>
              <a:pathLst>
                <a:path w="8994775" h="685800">
                  <a:moveTo>
                    <a:pt x="8994676" y="0"/>
                  </a:moveTo>
                  <a:lnTo>
                    <a:pt x="0" y="0"/>
                  </a:lnTo>
                  <a:lnTo>
                    <a:pt x="0" y="685251"/>
                  </a:lnTo>
                  <a:lnTo>
                    <a:pt x="8994676" y="685251"/>
                  </a:lnTo>
                  <a:lnTo>
                    <a:pt x="8994676" y="0"/>
                  </a:lnTo>
                  <a:close/>
                </a:path>
              </a:pathLst>
            </a:custGeom>
            <a:solidFill>
              <a:srgbClr val="7FC1E0"/>
            </a:solidFill>
          </p:spPr>
          <p:txBody>
            <a:bodyPr wrap="square" lIns="0" tIns="0" rIns="0" bIns="0" rtlCol="0"/>
            <a:lstStyle/>
            <a:p>
              <a:endParaRPr sz="2400"/>
            </a:p>
          </p:txBody>
        </p:sp>
      </p:grpSp>
      <p:sp>
        <p:nvSpPr>
          <p:cNvPr id="53" name="object 53"/>
          <p:cNvSpPr txBox="1"/>
          <p:nvPr/>
        </p:nvSpPr>
        <p:spPr>
          <a:xfrm>
            <a:off x="235986" y="5687093"/>
            <a:ext cx="307777" cy="989240"/>
          </a:xfrm>
          <a:prstGeom prst="rect">
            <a:avLst/>
          </a:prstGeom>
        </p:spPr>
        <p:txBody>
          <a:bodyPr vert="vert270" wrap="square" lIns="0" tIns="17780" rIns="0" bIns="0" rtlCol="0">
            <a:spAutoFit/>
          </a:bodyPr>
          <a:lstStyle/>
          <a:p>
            <a:pPr marL="16933" marR="6773" indent="259920">
              <a:lnSpc>
                <a:spcPts val="1200"/>
              </a:lnSpc>
              <a:spcBef>
                <a:spcPts val="140"/>
              </a:spcBef>
            </a:pPr>
            <a:r>
              <a:rPr sz="1067" b="1" spc="-7" dirty="0">
                <a:solidFill>
                  <a:srgbClr val="FFFFFF"/>
                </a:solidFill>
                <a:latin typeface="Arial"/>
                <a:cs typeface="Arial"/>
              </a:rPr>
              <a:t>Your </a:t>
            </a:r>
            <a:r>
              <a:rPr sz="1067" b="1" dirty="0">
                <a:solidFill>
                  <a:srgbClr val="FFFFFF"/>
                </a:solidFill>
                <a:latin typeface="Arial"/>
                <a:cs typeface="Arial"/>
              </a:rPr>
              <a:t> </a:t>
            </a:r>
            <a:r>
              <a:rPr sz="1067" b="1" spc="-7" dirty="0">
                <a:solidFill>
                  <a:srgbClr val="FFFFFF"/>
                </a:solidFill>
                <a:latin typeface="Arial"/>
                <a:cs typeface="Arial"/>
              </a:rPr>
              <a:t>Co</a:t>
            </a:r>
            <a:r>
              <a:rPr sz="1067" b="1" dirty="0">
                <a:solidFill>
                  <a:srgbClr val="FFFFFF"/>
                </a:solidFill>
                <a:latin typeface="Arial"/>
                <a:cs typeface="Arial"/>
              </a:rPr>
              <a:t>mmi</a:t>
            </a:r>
            <a:r>
              <a:rPr sz="1067" b="1" spc="-7" dirty="0">
                <a:solidFill>
                  <a:srgbClr val="FFFFFF"/>
                </a:solidFill>
                <a:latin typeface="Arial"/>
                <a:cs typeface="Arial"/>
              </a:rPr>
              <a:t>t</a:t>
            </a:r>
            <a:r>
              <a:rPr sz="1067" b="1" dirty="0">
                <a:solidFill>
                  <a:srgbClr val="FFFFFF"/>
                </a:solidFill>
                <a:latin typeface="Arial"/>
                <a:cs typeface="Arial"/>
              </a:rPr>
              <a:t>m</a:t>
            </a:r>
            <a:r>
              <a:rPr sz="1067" b="1" spc="7" dirty="0">
                <a:solidFill>
                  <a:srgbClr val="FFFFFF"/>
                </a:solidFill>
                <a:latin typeface="Arial"/>
                <a:cs typeface="Arial"/>
              </a:rPr>
              <a:t>e</a:t>
            </a:r>
            <a:r>
              <a:rPr sz="1067" b="1" spc="-7" dirty="0">
                <a:solidFill>
                  <a:srgbClr val="FFFFFF"/>
                </a:solidFill>
                <a:latin typeface="Arial"/>
                <a:cs typeface="Arial"/>
              </a:rPr>
              <a:t>n</a:t>
            </a:r>
            <a:r>
              <a:rPr sz="1067" b="1" dirty="0">
                <a:solidFill>
                  <a:srgbClr val="FFFFFF"/>
                </a:solidFill>
                <a:latin typeface="Arial"/>
                <a:cs typeface="Arial"/>
              </a:rPr>
              <a:t>t</a:t>
            </a:r>
            <a:endParaRPr sz="1067" dirty="0">
              <a:latin typeface="Arial"/>
              <a:cs typeface="Arial"/>
            </a:endParaRPr>
          </a:p>
        </p:txBody>
      </p:sp>
      <p:sp>
        <p:nvSpPr>
          <p:cNvPr id="5" name="TextBox 4">
            <a:extLst>
              <a:ext uri="{FF2B5EF4-FFF2-40B4-BE49-F238E27FC236}">
                <a16:creationId xmlns:a16="http://schemas.microsoft.com/office/drawing/2014/main" id="{193B57DE-8AAD-CD42-B791-5181485349FA}"/>
              </a:ext>
            </a:extLst>
          </p:cNvPr>
          <p:cNvSpPr txBox="1"/>
          <p:nvPr/>
        </p:nvSpPr>
        <p:spPr>
          <a:xfrm>
            <a:off x="396733" y="2989719"/>
            <a:ext cx="10781401" cy="275460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DOM is building a new MMIS, known as MESA. This updated technology will allow for better interactions and more transparency with Medicaid providers and members. MESA will replace dated technology with a more efficient version that is easier to maintain:</a:t>
            </a:r>
          </a:p>
          <a:p>
            <a:endParaRPr lang="en-US"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MESA will be more efficient, with workflow automation so it is clear what needs to happen.</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Providers will have a new, enhanced self-service portal where they can verify member eligibility, submit claims and supporting documentation.</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new member portal will allow self-service and access to account information. This means DOM will get fewer requests for simple information, allowing focus on other important work.</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MESA will enhance security – further protecting the confidentiality and integrity of Medicaid data.</a:t>
            </a:r>
          </a:p>
          <a:p>
            <a:pPr marL="628650" lvl="1"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All of this means we are setting our provider and members up for successful and respectful relationships with DOM, and generally improving their experience with government. The successful implementation of the new MMIS will support DOM’s overarching objectives of improving health outcomes, elevating quality, lowering spending trends in Medicaid, reducing unnecessary burdens on members and providers, and increasing transparency to the public.</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MESA is expected to go-live in 2022. Before that happens, DOM will ensure MESA has been thoroughly tested, and staff, providers, and members have the resources they need to use it successfully.</a:t>
            </a:r>
          </a:p>
          <a:p>
            <a:endParaRPr lang="en-US" sz="800" dirty="0"/>
          </a:p>
        </p:txBody>
      </p:sp>
      <p:sp>
        <p:nvSpPr>
          <p:cNvPr id="66" name="object 54">
            <a:extLst>
              <a:ext uri="{FF2B5EF4-FFF2-40B4-BE49-F238E27FC236}">
                <a16:creationId xmlns:a16="http://schemas.microsoft.com/office/drawing/2014/main" id="{F1C4744D-B14A-C645-A2EC-2AC82F4AE3DE}"/>
              </a:ext>
            </a:extLst>
          </p:cNvPr>
          <p:cNvSpPr txBox="1"/>
          <p:nvPr/>
        </p:nvSpPr>
        <p:spPr>
          <a:xfrm>
            <a:off x="653917" y="5860289"/>
            <a:ext cx="3108113" cy="790515"/>
          </a:xfrm>
          <a:prstGeom prst="rect">
            <a:avLst/>
          </a:prstGeom>
        </p:spPr>
        <p:txBody>
          <a:bodyPr vert="horz" wrap="square" lIns="0" tIns="14393" rIns="0" bIns="0" rtlCol="0">
            <a:spAutoFit/>
          </a:bodyPr>
          <a:lstStyle/>
          <a:p>
            <a:pPr marL="16086" marR="6773" indent="-847" algn="ctr">
              <a:lnSpc>
                <a:spcPct val="101099"/>
              </a:lnSpc>
              <a:spcBef>
                <a:spcPts val="113"/>
              </a:spcBef>
            </a:pPr>
            <a:r>
              <a:rPr sz="1467" b="1" i="1" u="sng" spc="-27" dirty="0">
                <a:solidFill>
                  <a:srgbClr val="FFFFFF"/>
                </a:solidFill>
                <a:uFill>
                  <a:solidFill>
                    <a:srgbClr val="FFFFFF"/>
                  </a:solidFill>
                </a:uFill>
                <a:latin typeface="Arial-BoldItalicMT"/>
                <a:cs typeface="Arial-BoldItalicMT"/>
              </a:rPr>
              <a:t>Be</a:t>
            </a:r>
            <a:r>
              <a:rPr sz="1467" b="1" i="1" u="sng" spc="-73" dirty="0">
                <a:solidFill>
                  <a:srgbClr val="FFFFFF"/>
                </a:solidFill>
                <a:uFill>
                  <a:solidFill>
                    <a:srgbClr val="FFFFFF"/>
                  </a:solidFill>
                </a:uFill>
                <a:latin typeface="Arial-BoldItalicMT"/>
                <a:cs typeface="Arial-BoldItalicMT"/>
              </a:rPr>
              <a:t> </a:t>
            </a:r>
            <a:r>
              <a:rPr sz="1467" b="1" i="1" u="sng" spc="-40" dirty="0">
                <a:solidFill>
                  <a:srgbClr val="FFFFFF"/>
                </a:solidFill>
                <a:uFill>
                  <a:solidFill>
                    <a:srgbClr val="FFFFFF"/>
                  </a:solidFill>
                </a:uFill>
                <a:latin typeface="Arial-BoldItalicMT"/>
                <a:cs typeface="Arial-BoldItalicMT"/>
              </a:rPr>
              <a:t>engaged</a:t>
            </a:r>
            <a:r>
              <a:rPr sz="1200" i="1" spc="-40" dirty="0">
                <a:solidFill>
                  <a:srgbClr val="FFFFFF"/>
                </a:solidFill>
                <a:latin typeface="Arial"/>
                <a:cs typeface="Arial"/>
              </a:rPr>
              <a:t>,</a:t>
            </a:r>
            <a:r>
              <a:rPr sz="1200" i="1" spc="-7" dirty="0">
                <a:solidFill>
                  <a:srgbClr val="FFFFFF"/>
                </a:solidFill>
                <a:latin typeface="Arial"/>
                <a:cs typeface="Arial"/>
              </a:rPr>
              <a:t> open,</a:t>
            </a:r>
            <a:r>
              <a:rPr sz="1200" i="1" spc="20" dirty="0">
                <a:solidFill>
                  <a:srgbClr val="FFFFFF"/>
                </a:solidFill>
                <a:latin typeface="Arial"/>
                <a:cs typeface="Arial"/>
              </a:rPr>
              <a:t> </a:t>
            </a:r>
            <a:r>
              <a:rPr sz="1200" i="1" spc="-7" dirty="0">
                <a:solidFill>
                  <a:srgbClr val="FFFFFF"/>
                </a:solidFill>
                <a:latin typeface="Arial"/>
                <a:cs typeface="Arial"/>
              </a:rPr>
              <a:t>and</a:t>
            </a:r>
            <a:r>
              <a:rPr sz="1200" i="1" spc="-13" dirty="0">
                <a:solidFill>
                  <a:srgbClr val="FFFFFF"/>
                </a:solidFill>
                <a:latin typeface="Arial"/>
                <a:cs typeface="Arial"/>
              </a:rPr>
              <a:t> </a:t>
            </a:r>
            <a:r>
              <a:rPr sz="1200" i="1" spc="-7" dirty="0">
                <a:solidFill>
                  <a:srgbClr val="FFFFFF"/>
                </a:solidFill>
                <a:latin typeface="Arial"/>
                <a:cs typeface="Arial"/>
              </a:rPr>
              <a:t>honest</a:t>
            </a:r>
            <a:r>
              <a:rPr sz="1200" i="1" spc="-13" dirty="0">
                <a:solidFill>
                  <a:srgbClr val="FFFFFF"/>
                </a:solidFill>
                <a:latin typeface="Arial"/>
                <a:cs typeface="Arial"/>
              </a:rPr>
              <a:t> </a:t>
            </a:r>
            <a:r>
              <a:rPr sz="1200" i="1" spc="-7" dirty="0">
                <a:solidFill>
                  <a:srgbClr val="FFFFFF"/>
                </a:solidFill>
                <a:latin typeface="Arial"/>
                <a:cs typeface="Arial"/>
              </a:rPr>
              <a:t>throughout </a:t>
            </a:r>
            <a:r>
              <a:rPr sz="1200" i="1" dirty="0">
                <a:solidFill>
                  <a:srgbClr val="FFFFFF"/>
                </a:solidFill>
                <a:latin typeface="Arial"/>
                <a:cs typeface="Arial"/>
              </a:rPr>
              <a:t> </a:t>
            </a:r>
            <a:r>
              <a:rPr sz="1200" i="1" spc="-7" dirty="0">
                <a:solidFill>
                  <a:srgbClr val="FFFFFF"/>
                </a:solidFill>
                <a:latin typeface="Arial"/>
                <a:cs typeface="Arial"/>
              </a:rPr>
              <a:t>the process and please be patient as </a:t>
            </a:r>
            <a:r>
              <a:rPr sz="1200" i="1" dirty="0">
                <a:solidFill>
                  <a:srgbClr val="FFFFFF"/>
                </a:solidFill>
                <a:latin typeface="Arial"/>
                <a:cs typeface="Arial"/>
              </a:rPr>
              <a:t>we </a:t>
            </a:r>
            <a:r>
              <a:rPr sz="1200" i="1" spc="7" dirty="0">
                <a:solidFill>
                  <a:srgbClr val="FFFFFF"/>
                </a:solidFill>
                <a:latin typeface="Arial"/>
                <a:cs typeface="Arial"/>
              </a:rPr>
              <a:t> </a:t>
            </a:r>
            <a:r>
              <a:rPr sz="1200" i="1" spc="-7" dirty="0">
                <a:solidFill>
                  <a:srgbClr val="FFFFFF"/>
                </a:solidFill>
                <a:latin typeface="Arial"/>
                <a:cs typeface="Arial"/>
              </a:rPr>
              <a:t>collectively</a:t>
            </a:r>
            <a:r>
              <a:rPr sz="1200" i="1" dirty="0">
                <a:solidFill>
                  <a:srgbClr val="FFFFFF"/>
                </a:solidFill>
                <a:latin typeface="Arial"/>
                <a:cs typeface="Arial"/>
              </a:rPr>
              <a:t> </a:t>
            </a:r>
            <a:r>
              <a:rPr sz="1200" i="1" spc="-7" dirty="0">
                <a:solidFill>
                  <a:srgbClr val="FFFFFF"/>
                </a:solidFill>
                <a:latin typeface="Arial"/>
                <a:cs typeface="Arial"/>
              </a:rPr>
              <a:t>make</a:t>
            </a:r>
            <a:r>
              <a:rPr sz="1200" i="1" dirty="0">
                <a:solidFill>
                  <a:srgbClr val="FFFFFF"/>
                </a:solidFill>
                <a:latin typeface="Arial"/>
                <a:cs typeface="Arial"/>
              </a:rPr>
              <a:t> </a:t>
            </a:r>
            <a:r>
              <a:rPr sz="1200" i="1" spc="-7" dirty="0">
                <a:solidFill>
                  <a:srgbClr val="FFFFFF"/>
                </a:solidFill>
                <a:latin typeface="Arial"/>
                <a:cs typeface="Arial"/>
              </a:rPr>
              <a:t>progress</a:t>
            </a:r>
            <a:r>
              <a:rPr sz="1200" i="1" spc="7" dirty="0">
                <a:solidFill>
                  <a:srgbClr val="FFFFFF"/>
                </a:solidFill>
                <a:latin typeface="Arial"/>
                <a:cs typeface="Arial"/>
              </a:rPr>
              <a:t> </a:t>
            </a:r>
            <a:r>
              <a:rPr sz="1200" i="1" spc="-7" dirty="0">
                <a:solidFill>
                  <a:srgbClr val="FFFFFF"/>
                </a:solidFill>
                <a:latin typeface="Arial"/>
                <a:cs typeface="Arial"/>
              </a:rPr>
              <a:t>towards</a:t>
            </a:r>
            <a:r>
              <a:rPr sz="1200" i="1" dirty="0">
                <a:solidFill>
                  <a:srgbClr val="FFFFFF"/>
                </a:solidFill>
                <a:latin typeface="Arial"/>
                <a:cs typeface="Arial"/>
              </a:rPr>
              <a:t> </a:t>
            </a:r>
            <a:r>
              <a:rPr sz="1200" i="1" spc="-7" dirty="0">
                <a:solidFill>
                  <a:srgbClr val="FFFFFF"/>
                </a:solidFill>
                <a:latin typeface="Arial"/>
                <a:cs typeface="Arial"/>
              </a:rPr>
              <a:t>creating</a:t>
            </a:r>
            <a:r>
              <a:rPr sz="1200" i="1" dirty="0">
                <a:solidFill>
                  <a:srgbClr val="FFFFFF"/>
                </a:solidFill>
                <a:latin typeface="Arial"/>
                <a:cs typeface="Arial"/>
              </a:rPr>
              <a:t> a </a:t>
            </a:r>
            <a:r>
              <a:rPr sz="1200" i="1" spc="-313" dirty="0">
                <a:solidFill>
                  <a:srgbClr val="FFFFFF"/>
                </a:solidFill>
                <a:latin typeface="Arial"/>
                <a:cs typeface="Arial"/>
              </a:rPr>
              <a:t> </a:t>
            </a:r>
            <a:r>
              <a:rPr sz="1200" i="1" spc="-7" dirty="0">
                <a:solidFill>
                  <a:srgbClr val="FFFFFF"/>
                </a:solidFill>
                <a:latin typeface="Arial"/>
                <a:cs typeface="Arial"/>
              </a:rPr>
              <a:t>best-in-class</a:t>
            </a:r>
            <a:r>
              <a:rPr sz="1200" i="1" spc="-13" dirty="0">
                <a:solidFill>
                  <a:srgbClr val="FFFFFF"/>
                </a:solidFill>
                <a:latin typeface="Arial"/>
                <a:cs typeface="Arial"/>
              </a:rPr>
              <a:t> </a:t>
            </a:r>
            <a:r>
              <a:rPr lang="en-US" sz="1200" i="1" spc="-7" dirty="0">
                <a:solidFill>
                  <a:srgbClr val="FFFFFF"/>
                </a:solidFill>
                <a:latin typeface="Arial"/>
                <a:cs typeface="Arial"/>
              </a:rPr>
              <a:t>healthcare</a:t>
            </a:r>
            <a:r>
              <a:rPr sz="1200" i="1" spc="-7" dirty="0">
                <a:solidFill>
                  <a:srgbClr val="FFFFFF"/>
                </a:solidFill>
                <a:latin typeface="Arial"/>
                <a:cs typeface="Arial"/>
              </a:rPr>
              <a:t> experience.</a:t>
            </a:r>
            <a:endParaRPr sz="1200" dirty="0">
              <a:latin typeface="Arial"/>
              <a:cs typeface="Arial"/>
            </a:endParaRPr>
          </a:p>
        </p:txBody>
      </p:sp>
      <p:sp>
        <p:nvSpPr>
          <p:cNvPr id="67" name="object 56">
            <a:extLst>
              <a:ext uri="{FF2B5EF4-FFF2-40B4-BE49-F238E27FC236}">
                <a16:creationId xmlns:a16="http://schemas.microsoft.com/office/drawing/2014/main" id="{B8342183-C756-7446-B6E4-4C8FF2A77D70}"/>
              </a:ext>
            </a:extLst>
          </p:cNvPr>
          <p:cNvSpPr txBox="1"/>
          <p:nvPr/>
        </p:nvSpPr>
        <p:spPr>
          <a:xfrm>
            <a:off x="4666841" y="5872988"/>
            <a:ext cx="2930313" cy="604054"/>
          </a:xfrm>
          <a:prstGeom prst="rect">
            <a:avLst/>
          </a:prstGeom>
        </p:spPr>
        <p:txBody>
          <a:bodyPr vert="horz" wrap="square" lIns="0" tIns="14393" rIns="0" bIns="0" rtlCol="0">
            <a:spAutoFit/>
          </a:bodyPr>
          <a:lstStyle/>
          <a:p>
            <a:pPr marL="16086"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l</a:t>
            </a:r>
            <a:r>
              <a:rPr sz="1467" b="1" i="1" u="sng" spc="-33" dirty="0">
                <a:solidFill>
                  <a:srgbClr val="FFFFFF"/>
                </a:solidFill>
                <a:uFill>
                  <a:solidFill>
                    <a:srgbClr val="FFFFFF"/>
                  </a:solidFill>
                </a:uFill>
                <a:latin typeface="Arial-BoldItalicMT"/>
                <a:cs typeface="Arial-BoldItalicMT"/>
              </a:rPr>
              <a:t>ea</a:t>
            </a:r>
            <a:r>
              <a:rPr sz="1467" b="1" i="1" u="sng" spc="-47" dirty="0">
                <a:solidFill>
                  <a:srgbClr val="FFFFFF"/>
                </a:solidFill>
                <a:uFill>
                  <a:solidFill>
                    <a:srgbClr val="FFFFFF"/>
                  </a:solidFill>
                </a:uFill>
                <a:latin typeface="Arial-BoldItalicMT"/>
                <a:cs typeface="Arial-BoldItalicMT"/>
              </a:rPr>
              <a:t>d</a:t>
            </a:r>
            <a:r>
              <a:rPr sz="1467" b="1" i="1" u="sng" spc="-33" dirty="0">
                <a:solidFill>
                  <a:srgbClr val="FFFFFF"/>
                </a:solidFill>
                <a:uFill>
                  <a:solidFill>
                    <a:srgbClr val="FFFFFF"/>
                  </a:solidFill>
                </a:uFill>
                <a:latin typeface="Arial-BoldItalicMT"/>
                <a:cs typeface="Arial-BoldItalicMT"/>
              </a:rPr>
              <a:t>e</a:t>
            </a:r>
            <a:r>
              <a:rPr sz="1467" b="1" i="1" u="sng" spc="-27" dirty="0">
                <a:solidFill>
                  <a:srgbClr val="FFFFFF"/>
                </a:solidFill>
                <a:uFill>
                  <a:solidFill>
                    <a:srgbClr val="FFFFFF"/>
                  </a:solidFill>
                </a:uFill>
                <a:latin typeface="Arial-BoldItalicMT"/>
                <a:cs typeface="Arial-BoldItalicMT"/>
              </a:rPr>
              <a:t>r</a:t>
            </a:r>
            <a:r>
              <a:rPr sz="1467" b="1" i="1" u="sng" dirty="0">
                <a:solidFill>
                  <a:srgbClr val="FFFFFF"/>
                </a:solidFill>
                <a:uFill>
                  <a:solidFill>
                    <a:srgbClr val="FFFFFF"/>
                  </a:solidFill>
                </a:uFill>
                <a:latin typeface="Arial-BoldItalicMT"/>
                <a:cs typeface="Arial-BoldItalicMT"/>
              </a:rPr>
              <a:t>s</a:t>
            </a:r>
            <a:r>
              <a:rPr sz="1467" b="1" i="1" spc="-73" dirty="0">
                <a:solidFill>
                  <a:srgbClr val="FFFFFF"/>
                </a:solidFill>
                <a:latin typeface="Arial-BoldItalicMT"/>
                <a:cs typeface="Arial-BoldItalicMT"/>
              </a:rPr>
              <a:t> </a:t>
            </a:r>
            <a:r>
              <a:rPr sz="1200" i="1" spc="-7" dirty="0">
                <a:solidFill>
                  <a:srgbClr val="FFFFFF"/>
                </a:solidFill>
                <a:latin typeface="Arial"/>
                <a:cs typeface="Arial"/>
              </a:rPr>
              <a:t>o</a:t>
            </a:r>
            <a:r>
              <a:rPr sz="1200" i="1" dirty="0">
                <a:solidFill>
                  <a:srgbClr val="FFFFFF"/>
                </a:solidFill>
                <a:latin typeface="Arial"/>
                <a:cs typeface="Arial"/>
              </a:rPr>
              <a:t>f</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c</a:t>
            </a:r>
            <a:r>
              <a:rPr sz="1200" i="1" spc="-7" dirty="0">
                <a:solidFill>
                  <a:srgbClr val="FFFFFF"/>
                </a:solidFill>
                <a:latin typeface="Arial"/>
                <a:cs typeface="Arial"/>
              </a:rPr>
              <a:t>hang</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r</a:t>
            </a:r>
            <a:r>
              <a:rPr sz="1200" i="1" spc="-7" dirty="0">
                <a:solidFill>
                  <a:srgbClr val="FFFFFF"/>
                </a:solidFill>
                <a:latin typeface="Arial"/>
                <a:cs typeface="Arial"/>
              </a:rPr>
              <a:t>oughou</a:t>
            </a:r>
            <a:r>
              <a:rPr sz="1200" i="1" dirty="0">
                <a:solidFill>
                  <a:srgbClr val="FFFFFF"/>
                </a:solidFill>
                <a:latin typeface="Arial"/>
                <a:cs typeface="Arial"/>
              </a:rPr>
              <a:t>t</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  </a:t>
            </a:r>
            <a:r>
              <a:rPr lang="en-US" sz="1200" i="1" spc="-7" dirty="0">
                <a:solidFill>
                  <a:srgbClr val="FFFFFF"/>
                </a:solidFill>
                <a:latin typeface="Arial"/>
                <a:cs typeface="Arial"/>
              </a:rPr>
              <a:t>project</a:t>
            </a:r>
            <a:r>
              <a:rPr sz="1200" i="1" spc="-7" dirty="0">
                <a:solidFill>
                  <a:srgbClr val="FFFFFF"/>
                </a:solidFill>
                <a:latin typeface="Arial"/>
                <a:cs typeface="Arial"/>
              </a:rPr>
              <a:t> by staying engaged </a:t>
            </a:r>
            <a:r>
              <a:rPr sz="1200" i="1" dirty="0">
                <a:solidFill>
                  <a:srgbClr val="FFFFFF"/>
                </a:solidFill>
                <a:latin typeface="Arial"/>
                <a:cs typeface="Arial"/>
              </a:rPr>
              <a:t>in </a:t>
            </a:r>
            <a:r>
              <a:rPr sz="1200" i="1" spc="-7" dirty="0">
                <a:solidFill>
                  <a:srgbClr val="FFFFFF"/>
                </a:solidFill>
                <a:latin typeface="Arial"/>
                <a:cs typeface="Arial"/>
              </a:rPr>
              <a:t>our process </a:t>
            </a:r>
            <a:r>
              <a:rPr sz="1200" i="1" spc="-313" dirty="0">
                <a:solidFill>
                  <a:srgbClr val="FFFFFF"/>
                </a:solidFill>
                <a:latin typeface="Arial"/>
                <a:cs typeface="Arial"/>
              </a:rPr>
              <a:t> </a:t>
            </a:r>
            <a:r>
              <a:rPr sz="1200" i="1" spc="-7" dirty="0">
                <a:solidFill>
                  <a:srgbClr val="FFFFFF"/>
                </a:solidFill>
                <a:latin typeface="Arial"/>
                <a:cs typeface="Arial"/>
              </a:rPr>
              <a:t>towards creating the best experience.</a:t>
            </a:r>
            <a:endParaRPr sz="1200" dirty="0">
              <a:latin typeface="Arial"/>
              <a:cs typeface="Arial"/>
            </a:endParaRPr>
          </a:p>
        </p:txBody>
      </p:sp>
      <p:sp>
        <p:nvSpPr>
          <p:cNvPr id="68" name="object 57">
            <a:extLst>
              <a:ext uri="{FF2B5EF4-FFF2-40B4-BE49-F238E27FC236}">
                <a16:creationId xmlns:a16="http://schemas.microsoft.com/office/drawing/2014/main" id="{A6F6BB00-FDD6-0D44-860C-E1E992F3C36D}"/>
              </a:ext>
            </a:extLst>
          </p:cNvPr>
          <p:cNvSpPr txBox="1"/>
          <p:nvPr/>
        </p:nvSpPr>
        <p:spPr>
          <a:xfrm>
            <a:off x="8552378" y="5872988"/>
            <a:ext cx="3067473" cy="790580"/>
          </a:xfrm>
          <a:prstGeom prst="rect">
            <a:avLst/>
          </a:prstGeom>
        </p:spPr>
        <p:txBody>
          <a:bodyPr vert="horz" wrap="square" lIns="0" tIns="14393" rIns="0" bIns="0" rtlCol="0">
            <a:spAutoFit/>
          </a:bodyPr>
          <a:lstStyle/>
          <a:p>
            <a:pPr marL="16933"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i</a:t>
            </a:r>
            <a:r>
              <a:rPr sz="1467" b="1" i="1" u="sng" spc="-47" dirty="0">
                <a:solidFill>
                  <a:srgbClr val="FFFFFF"/>
                </a:solidFill>
                <a:uFill>
                  <a:solidFill>
                    <a:srgbClr val="FFFFFF"/>
                  </a:solidFill>
                </a:uFill>
                <a:latin typeface="Arial-BoldItalicMT"/>
                <a:cs typeface="Arial-BoldItalicMT"/>
              </a:rPr>
              <a:t>nno</a:t>
            </a:r>
            <a:r>
              <a:rPr sz="1467" b="1" i="1" u="sng" spc="-33" dirty="0">
                <a:solidFill>
                  <a:srgbClr val="FFFFFF"/>
                </a:solidFill>
                <a:uFill>
                  <a:solidFill>
                    <a:srgbClr val="FFFFFF"/>
                  </a:solidFill>
                </a:uFill>
                <a:latin typeface="Arial-BoldItalicMT"/>
                <a:cs typeface="Arial-BoldItalicMT"/>
              </a:rPr>
              <a:t>va</a:t>
            </a:r>
            <a:r>
              <a:rPr sz="1467" b="1" i="1" u="sng" spc="-27" dirty="0">
                <a:solidFill>
                  <a:srgbClr val="FFFFFF"/>
                </a:solidFill>
                <a:uFill>
                  <a:solidFill>
                    <a:srgbClr val="FFFFFF"/>
                  </a:solidFill>
                </a:uFill>
                <a:latin typeface="Arial-BoldItalicMT"/>
                <a:cs typeface="Arial-BoldItalicMT"/>
              </a:rPr>
              <a:t>ti</a:t>
            </a:r>
            <a:r>
              <a:rPr sz="1467" b="1" i="1" u="sng" spc="-33" dirty="0">
                <a:solidFill>
                  <a:srgbClr val="FFFFFF"/>
                </a:solidFill>
                <a:uFill>
                  <a:solidFill>
                    <a:srgbClr val="FFFFFF"/>
                  </a:solidFill>
                </a:uFill>
                <a:latin typeface="Arial-BoldItalicMT"/>
                <a:cs typeface="Arial-BoldItalicMT"/>
              </a:rPr>
              <a:t>v</a:t>
            </a:r>
            <a:r>
              <a:rPr sz="1467" b="1" i="1" u="sng" dirty="0">
                <a:solidFill>
                  <a:srgbClr val="FFFFFF"/>
                </a:solidFill>
                <a:uFill>
                  <a:solidFill>
                    <a:srgbClr val="FFFFFF"/>
                  </a:solidFill>
                </a:uFill>
                <a:latin typeface="Arial-BoldItalicMT"/>
                <a:cs typeface="Arial-BoldItalicMT"/>
              </a:rPr>
              <a:t>e</a:t>
            </a:r>
            <a:r>
              <a:rPr sz="1467" b="1" i="1" spc="-60" dirty="0">
                <a:solidFill>
                  <a:srgbClr val="FFFFFF"/>
                </a:solidFill>
                <a:latin typeface="Arial-BoldItalicMT"/>
                <a:cs typeface="Arial-BoldItalicMT"/>
              </a:rPr>
              <a:t> </a:t>
            </a:r>
            <a:r>
              <a:rPr sz="1200" i="1" spc="-7" dirty="0">
                <a:solidFill>
                  <a:srgbClr val="FFFFFF"/>
                </a:solidFill>
                <a:latin typeface="Arial"/>
                <a:cs typeface="Arial"/>
              </a:rPr>
              <a:t>an</a:t>
            </a:r>
            <a:r>
              <a:rPr sz="1200" i="1" dirty="0">
                <a:solidFill>
                  <a:srgbClr val="FFFFFF"/>
                </a:solidFill>
                <a:latin typeface="Arial"/>
                <a:cs typeface="Arial"/>
              </a:rPr>
              <a:t>d</a:t>
            </a:r>
            <a:r>
              <a:rPr sz="1200" i="1" spc="-7" dirty="0">
                <a:solidFill>
                  <a:srgbClr val="FFFFFF"/>
                </a:solidFill>
                <a:latin typeface="Arial"/>
                <a:cs typeface="Arial"/>
              </a:rPr>
              <a:t> ope</a:t>
            </a:r>
            <a:r>
              <a:rPr sz="1200" i="1" dirty="0">
                <a:solidFill>
                  <a:srgbClr val="FFFFFF"/>
                </a:solidFill>
                <a:latin typeface="Arial"/>
                <a:cs typeface="Arial"/>
              </a:rPr>
              <a:t>n</a:t>
            </a:r>
            <a:r>
              <a:rPr sz="1200" i="1" spc="-7" dirty="0">
                <a:solidFill>
                  <a:srgbClr val="FFFFFF"/>
                </a:solidFill>
                <a:latin typeface="Arial"/>
                <a:cs typeface="Arial"/>
              </a:rPr>
              <a:t> </a:t>
            </a:r>
            <a:r>
              <a:rPr sz="1200" i="1" dirty="0">
                <a:solidFill>
                  <a:srgbClr val="FFFFFF"/>
                </a:solidFill>
                <a:latin typeface="Arial"/>
                <a:cs typeface="Arial"/>
              </a:rPr>
              <a:t>to</a:t>
            </a:r>
            <a:r>
              <a:rPr sz="1200" i="1" spc="-7" dirty="0">
                <a:solidFill>
                  <a:srgbClr val="FFFFFF"/>
                </a:solidFill>
                <a:latin typeface="Arial"/>
                <a:cs typeface="Arial"/>
              </a:rPr>
              <a:t> ne</a:t>
            </a:r>
            <a:r>
              <a:rPr sz="1200" i="1" dirty="0">
                <a:solidFill>
                  <a:srgbClr val="FFFFFF"/>
                </a:solidFill>
                <a:latin typeface="Arial"/>
                <a:cs typeface="Arial"/>
              </a:rPr>
              <a:t>w i</a:t>
            </a:r>
            <a:r>
              <a:rPr sz="1200" i="1" spc="-7" dirty="0">
                <a:solidFill>
                  <a:srgbClr val="FFFFFF"/>
                </a:solidFill>
                <a:latin typeface="Arial"/>
                <a:cs typeface="Arial"/>
              </a:rPr>
              <a:t>dea</a:t>
            </a:r>
            <a:r>
              <a:rPr sz="1200" i="1" dirty="0">
                <a:solidFill>
                  <a:srgbClr val="FFFFFF"/>
                </a:solidFill>
                <a:latin typeface="Arial"/>
                <a:cs typeface="Arial"/>
              </a:rPr>
              <a:t>s </a:t>
            </a:r>
            <a:r>
              <a:rPr sz="1200" i="1" spc="-7" dirty="0">
                <a:solidFill>
                  <a:srgbClr val="FFFFFF"/>
                </a:solidFill>
                <a:latin typeface="Arial"/>
                <a:cs typeface="Arial"/>
              </a:rPr>
              <a:t>an</a:t>
            </a:r>
            <a:r>
              <a:rPr sz="1200" i="1" dirty="0">
                <a:solidFill>
                  <a:srgbClr val="FFFFFF"/>
                </a:solidFill>
                <a:latin typeface="Arial"/>
                <a:cs typeface="Arial"/>
              </a:rPr>
              <a:t>d  </a:t>
            </a:r>
            <a:r>
              <a:rPr sz="1200" i="1" spc="-7" dirty="0">
                <a:solidFill>
                  <a:srgbClr val="FFFFFF"/>
                </a:solidFill>
                <a:latin typeface="Arial"/>
                <a:cs typeface="Arial"/>
              </a:rPr>
              <a:t>ways of thinking </a:t>
            </a:r>
            <a:r>
              <a:rPr sz="1200" i="1" dirty="0">
                <a:solidFill>
                  <a:srgbClr val="FFFFFF"/>
                </a:solidFill>
                <a:latin typeface="Arial"/>
                <a:cs typeface="Arial"/>
              </a:rPr>
              <a:t>to </a:t>
            </a:r>
            <a:r>
              <a:rPr sz="1200" i="1" spc="-7" dirty="0">
                <a:solidFill>
                  <a:srgbClr val="FFFFFF"/>
                </a:solidFill>
                <a:latin typeface="Arial"/>
                <a:cs typeface="Arial"/>
              </a:rPr>
              <a:t>enable strategic</a:t>
            </a:r>
            <a:r>
              <a:rPr sz="1200" i="1" dirty="0">
                <a:solidFill>
                  <a:srgbClr val="FFFFFF"/>
                </a:solidFill>
                <a:latin typeface="Arial"/>
                <a:cs typeface="Arial"/>
              </a:rPr>
              <a:t> </a:t>
            </a:r>
            <a:r>
              <a:rPr sz="1200" i="1" spc="-7" dirty="0">
                <a:solidFill>
                  <a:srgbClr val="FFFFFF"/>
                </a:solidFill>
                <a:latin typeface="Arial"/>
                <a:cs typeface="Arial"/>
              </a:rPr>
              <a:t>and </a:t>
            </a:r>
            <a:r>
              <a:rPr sz="1200" i="1" dirty="0">
                <a:solidFill>
                  <a:srgbClr val="FFFFFF"/>
                </a:solidFill>
                <a:latin typeface="Arial"/>
                <a:cs typeface="Arial"/>
              </a:rPr>
              <a:t> </a:t>
            </a:r>
            <a:r>
              <a:rPr sz="1200" i="1" spc="-7" dirty="0">
                <a:solidFill>
                  <a:srgbClr val="FFFFFF"/>
                </a:solidFill>
                <a:latin typeface="Arial"/>
                <a:cs typeface="Arial"/>
              </a:rPr>
              <a:t>realize the full</a:t>
            </a:r>
            <a:r>
              <a:rPr sz="1200" i="1" dirty="0">
                <a:solidFill>
                  <a:srgbClr val="FFFFFF"/>
                </a:solidFill>
                <a:latin typeface="Arial"/>
                <a:cs typeface="Arial"/>
              </a:rPr>
              <a:t> </a:t>
            </a:r>
            <a:r>
              <a:rPr sz="1200" i="1" spc="-7" dirty="0">
                <a:solidFill>
                  <a:srgbClr val="FFFFFF"/>
                </a:solidFill>
                <a:latin typeface="Arial"/>
                <a:cs typeface="Arial"/>
              </a:rPr>
              <a:t>potential</a:t>
            </a:r>
            <a:r>
              <a:rPr sz="1200" i="1" dirty="0">
                <a:solidFill>
                  <a:srgbClr val="FFFFFF"/>
                </a:solidFill>
                <a:latin typeface="Arial"/>
                <a:cs typeface="Arial"/>
              </a:rPr>
              <a:t> </a:t>
            </a:r>
            <a:r>
              <a:rPr sz="1200" i="1" spc="-7" dirty="0">
                <a:solidFill>
                  <a:srgbClr val="FFFFFF"/>
                </a:solidFill>
                <a:latin typeface="Arial"/>
                <a:cs typeface="Arial"/>
              </a:rPr>
              <a:t>of the </a:t>
            </a:r>
            <a:r>
              <a:rPr lang="en-US" sz="1200" i="1" spc="-7" dirty="0">
                <a:solidFill>
                  <a:srgbClr val="FFFFFF"/>
                </a:solidFill>
                <a:latin typeface="Arial"/>
                <a:cs typeface="Arial"/>
              </a:rPr>
              <a:t>user</a:t>
            </a:r>
            <a:r>
              <a:rPr sz="1200" i="1" spc="-7" dirty="0">
                <a:solidFill>
                  <a:srgbClr val="FFFFFF"/>
                </a:solidFill>
                <a:latin typeface="Arial"/>
                <a:cs typeface="Arial"/>
              </a:rPr>
              <a:t> </a:t>
            </a:r>
            <a:r>
              <a:rPr sz="1200" i="1" dirty="0">
                <a:solidFill>
                  <a:srgbClr val="FFFFFF"/>
                </a:solidFill>
                <a:latin typeface="Arial"/>
                <a:cs typeface="Arial"/>
              </a:rPr>
              <a:t> </a:t>
            </a:r>
            <a:r>
              <a:rPr sz="1200" i="1" spc="-7" dirty="0">
                <a:solidFill>
                  <a:srgbClr val="FFFFFF"/>
                </a:solidFill>
                <a:latin typeface="Arial"/>
                <a:cs typeface="Arial"/>
              </a:rPr>
              <a:t>experience.</a:t>
            </a:r>
            <a:endParaRPr sz="1200" dirty="0">
              <a:latin typeface="Arial"/>
              <a:cs typeface="Arial"/>
            </a:endParaRPr>
          </a:p>
        </p:txBody>
      </p:sp>
    </p:spTree>
    <p:extLst>
      <p:ext uri="{BB962C8B-B14F-4D97-AF65-F5344CB8AC3E}">
        <p14:creationId xmlns:p14="http://schemas.microsoft.com/office/powerpoint/2010/main" val="42805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1693" cy="160019"/>
          </a:xfrm>
          <a:custGeom>
            <a:avLst/>
            <a:gdLst/>
            <a:ahLst/>
            <a:cxnLst/>
            <a:rect l="l" t="t" r="r" b="b"/>
            <a:pathLst>
              <a:path w="1270" h="120015">
                <a:moveTo>
                  <a:pt x="0" y="120014"/>
                </a:moveTo>
                <a:lnTo>
                  <a:pt x="879" y="120014"/>
                </a:lnTo>
                <a:lnTo>
                  <a:pt x="879" y="0"/>
                </a:lnTo>
                <a:lnTo>
                  <a:pt x="0" y="0"/>
                </a:lnTo>
                <a:lnTo>
                  <a:pt x="0" y="120014"/>
                </a:lnTo>
                <a:close/>
              </a:path>
            </a:pathLst>
          </a:custGeom>
          <a:solidFill>
            <a:srgbClr val="E82034"/>
          </a:solidFill>
        </p:spPr>
        <p:txBody>
          <a:bodyPr wrap="square" lIns="0" tIns="0" rIns="0" bIns="0" rtlCol="0"/>
          <a:lstStyle/>
          <a:p>
            <a:endParaRPr sz="2400"/>
          </a:p>
        </p:txBody>
      </p:sp>
      <p:sp>
        <p:nvSpPr>
          <p:cNvPr id="3" name="object 3"/>
          <p:cNvSpPr/>
          <p:nvPr/>
        </p:nvSpPr>
        <p:spPr>
          <a:xfrm>
            <a:off x="396733" y="502923"/>
            <a:ext cx="74507" cy="160019"/>
          </a:xfrm>
          <a:custGeom>
            <a:avLst/>
            <a:gdLst/>
            <a:ahLst/>
            <a:cxnLst/>
            <a:rect l="l" t="t" r="r" b="b"/>
            <a:pathLst>
              <a:path w="55879" h="120015">
                <a:moveTo>
                  <a:pt x="0" y="120014"/>
                </a:moveTo>
                <a:lnTo>
                  <a:pt x="55581" y="120014"/>
                </a:lnTo>
                <a:lnTo>
                  <a:pt x="55581" y="0"/>
                </a:lnTo>
                <a:lnTo>
                  <a:pt x="0" y="0"/>
                </a:lnTo>
                <a:lnTo>
                  <a:pt x="0" y="120014"/>
                </a:lnTo>
                <a:close/>
              </a:path>
            </a:pathLst>
          </a:custGeom>
          <a:solidFill>
            <a:srgbClr val="E82034"/>
          </a:solidFill>
        </p:spPr>
        <p:txBody>
          <a:bodyPr wrap="square" lIns="0" tIns="0" rIns="0" bIns="0" rtlCol="0"/>
          <a:lstStyle/>
          <a:p>
            <a:endParaRPr sz="2400"/>
          </a:p>
        </p:txBody>
      </p:sp>
      <p:sp>
        <p:nvSpPr>
          <p:cNvPr id="4" name="object 4"/>
          <p:cNvSpPr txBox="1"/>
          <p:nvPr/>
        </p:nvSpPr>
        <p:spPr>
          <a:xfrm>
            <a:off x="11518897" y="6464183"/>
            <a:ext cx="66040" cy="128240"/>
          </a:xfrm>
          <a:prstGeom prst="rect">
            <a:avLst/>
          </a:prstGeom>
        </p:spPr>
        <p:txBody>
          <a:bodyPr vert="horz" wrap="square" lIns="0" tIns="0" rIns="0" bIns="0" rtlCol="0">
            <a:spAutoFit/>
          </a:bodyPr>
          <a:lstStyle/>
          <a:p>
            <a:pPr>
              <a:lnSpc>
                <a:spcPts val="1033"/>
              </a:lnSpc>
            </a:pPr>
            <a:r>
              <a:rPr sz="933" dirty="0">
                <a:solidFill>
                  <a:srgbClr val="344447"/>
                </a:solidFill>
                <a:latin typeface="Arial"/>
                <a:cs typeface="Arial"/>
              </a:rPr>
              <a:t>9</a:t>
            </a:r>
            <a:endParaRPr sz="933">
              <a:latin typeface="Arial"/>
              <a:cs typeface="Arial"/>
            </a:endParaRPr>
          </a:p>
        </p:txBody>
      </p:sp>
      <p:sp>
        <p:nvSpPr>
          <p:cNvPr id="7" name="object 7"/>
          <p:cNvSpPr/>
          <p:nvPr/>
        </p:nvSpPr>
        <p:spPr>
          <a:xfrm>
            <a:off x="8246614" y="6664163"/>
            <a:ext cx="3690620" cy="111760"/>
          </a:xfrm>
          <a:custGeom>
            <a:avLst/>
            <a:gdLst/>
            <a:ahLst/>
            <a:cxnLst/>
            <a:rect l="l" t="t" r="r" b="b"/>
            <a:pathLst>
              <a:path w="2767965" h="83820">
                <a:moveTo>
                  <a:pt x="0" y="83417"/>
                </a:moveTo>
                <a:lnTo>
                  <a:pt x="2767796" y="83417"/>
                </a:lnTo>
                <a:lnTo>
                  <a:pt x="2767796" y="0"/>
                </a:lnTo>
                <a:lnTo>
                  <a:pt x="0" y="0"/>
                </a:lnTo>
                <a:lnTo>
                  <a:pt x="0" y="83417"/>
                </a:lnTo>
                <a:close/>
              </a:path>
            </a:pathLst>
          </a:custGeom>
          <a:solidFill>
            <a:srgbClr val="FFFFFF"/>
          </a:solidFill>
        </p:spPr>
        <p:txBody>
          <a:bodyPr wrap="square" lIns="0" tIns="0" rIns="0" bIns="0" rtlCol="0"/>
          <a:lstStyle/>
          <a:p>
            <a:endParaRPr sz="2400"/>
          </a:p>
        </p:txBody>
      </p:sp>
      <p:sp>
        <p:nvSpPr>
          <p:cNvPr id="12" name="object 12"/>
          <p:cNvSpPr/>
          <p:nvPr/>
        </p:nvSpPr>
        <p:spPr>
          <a:xfrm>
            <a:off x="10780196" y="2029707"/>
            <a:ext cx="296333" cy="239607"/>
          </a:xfrm>
          <a:custGeom>
            <a:avLst/>
            <a:gdLst/>
            <a:ahLst/>
            <a:cxnLst/>
            <a:rect l="l" t="t" r="r" b="b"/>
            <a:pathLst>
              <a:path w="222250" h="179705">
                <a:moveTo>
                  <a:pt x="0" y="0"/>
                </a:moveTo>
                <a:lnTo>
                  <a:pt x="197526" y="179127"/>
                </a:lnTo>
                <a:lnTo>
                  <a:pt x="222216" y="41958"/>
                </a:lnTo>
                <a:lnTo>
                  <a:pt x="0" y="0"/>
                </a:lnTo>
                <a:close/>
              </a:path>
            </a:pathLst>
          </a:custGeom>
          <a:solidFill>
            <a:schemeClr val="tx2">
              <a:lumMod val="75000"/>
            </a:schemeClr>
          </a:solidFill>
        </p:spPr>
        <p:txBody>
          <a:bodyPr wrap="square" lIns="0" tIns="0" rIns="0" bIns="0" rtlCol="0"/>
          <a:lstStyle/>
          <a:p>
            <a:endParaRPr sz="2400"/>
          </a:p>
        </p:txBody>
      </p:sp>
      <p:sp>
        <p:nvSpPr>
          <p:cNvPr id="13" name="object 13"/>
          <p:cNvSpPr/>
          <p:nvPr/>
        </p:nvSpPr>
        <p:spPr>
          <a:xfrm>
            <a:off x="9674053" y="2081347"/>
            <a:ext cx="201507" cy="181187"/>
          </a:xfrm>
          <a:custGeom>
            <a:avLst/>
            <a:gdLst/>
            <a:ahLst/>
            <a:cxnLst/>
            <a:rect l="l" t="t" r="r" b="b"/>
            <a:pathLst>
              <a:path w="151129" h="135889">
                <a:moveTo>
                  <a:pt x="150614" y="0"/>
                </a:moveTo>
                <a:lnTo>
                  <a:pt x="0" y="0"/>
                </a:lnTo>
                <a:lnTo>
                  <a:pt x="130862" y="135554"/>
                </a:lnTo>
                <a:lnTo>
                  <a:pt x="150614" y="0"/>
                </a:lnTo>
                <a:close/>
              </a:path>
            </a:pathLst>
          </a:custGeom>
          <a:solidFill>
            <a:schemeClr val="tx2">
              <a:lumMod val="60000"/>
              <a:lumOff val="40000"/>
            </a:schemeClr>
          </a:solidFill>
        </p:spPr>
        <p:txBody>
          <a:bodyPr wrap="square" lIns="0" tIns="0" rIns="0" bIns="0" rtlCol="0"/>
          <a:lstStyle/>
          <a:p>
            <a:endParaRPr sz="2400"/>
          </a:p>
        </p:txBody>
      </p:sp>
      <p:sp>
        <p:nvSpPr>
          <p:cNvPr id="14" name="object 14"/>
          <p:cNvSpPr/>
          <p:nvPr/>
        </p:nvSpPr>
        <p:spPr>
          <a:xfrm>
            <a:off x="8758849" y="2085650"/>
            <a:ext cx="201507" cy="183727"/>
          </a:xfrm>
          <a:custGeom>
            <a:avLst/>
            <a:gdLst/>
            <a:ahLst/>
            <a:cxnLst/>
            <a:rect l="l" t="t" r="r" b="b"/>
            <a:pathLst>
              <a:path w="151129" h="137794">
                <a:moveTo>
                  <a:pt x="150614" y="0"/>
                </a:moveTo>
                <a:lnTo>
                  <a:pt x="0" y="0"/>
                </a:lnTo>
                <a:lnTo>
                  <a:pt x="125924" y="137168"/>
                </a:lnTo>
                <a:lnTo>
                  <a:pt x="150614" y="0"/>
                </a:lnTo>
                <a:close/>
              </a:path>
            </a:pathLst>
          </a:custGeom>
          <a:solidFill>
            <a:schemeClr val="tx2">
              <a:lumMod val="40000"/>
              <a:lumOff val="60000"/>
            </a:schemeClr>
          </a:solidFill>
        </p:spPr>
        <p:txBody>
          <a:bodyPr wrap="square" lIns="0" tIns="0" rIns="0" bIns="0" rtlCol="0"/>
          <a:lstStyle/>
          <a:p>
            <a:endParaRPr sz="2400"/>
          </a:p>
        </p:txBody>
      </p:sp>
      <p:sp>
        <p:nvSpPr>
          <p:cNvPr id="15" name="object 15"/>
          <p:cNvSpPr/>
          <p:nvPr/>
        </p:nvSpPr>
        <p:spPr>
          <a:xfrm>
            <a:off x="10589256" y="70721"/>
            <a:ext cx="309880" cy="206587"/>
          </a:xfrm>
          <a:custGeom>
            <a:avLst/>
            <a:gdLst/>
            <a:ahLst/>
            <a:cxnLst/>
            <a:rect l="l" t="t" r="r" b="b"/>
            <a:pathLst>
              <a:path w="232409" h="154940">
                <a:moveTo>
                  <a:pt x="143205" y="0"/>
                </a:moveTo>
                <a:lnTo>
                  <a:pt x="0" y="154920"/>
                </a:lnTo>
                <a:lnTo>
                  <a:pt x="232092" y="132327"/>
                </a:lnTo>
                <a:lnTo>
                  <a:pt x="143205" y="0"/>
                </a:lnTo>
                <a:close/>
              </a:path>
            </a:pathLst>
          </a:custGeom>
          <a:solidFill>
            <a:schemeClr val="tx2">
              <a:lumMod val="60000"/>
              <a:lumOff val="40000"/>
            </a:schemeClr>
          </a:solidFill>
        </p:spPr>
        <p:txBody>
          <a:bodyPr wrap="square" lIns="0" tIns="0" rIns="0" bIns="0" rtlCol="0"/>
          <a:lstStyle/>
          <a:p>
            <a:endParaRPr sz="2400"/>
          </a:p>
        </p:txBody>
      </p:sp>
      <p:sp>
        <p:nvSpPr>
          <p:cNvPr id="16" name="object 16"/>
          <p:cNvSpPr/>
          <p:nvPr/>
        </p:nvSpPr>
        <p:spPr>
          <a:xfrm>
            <a:off x="9674054" y="70721"/>
            <a:ext cx="303105" cy="206587"/>
          </a:xfrm>
          <a:custGeom>
            <a:avLst/>
            <a:gdLst/>
            <a:ahLst/>
            <a:cxnLst/>
            <a:rect l="l" t="t" r="r" b="b"/>
            <a:pathLst>
              <a:path w="227329" h="154940">
                <a:moveTo>
                  <a:pt x="143205" y="0"/>
                </a:moveTo>
                <a:lnTo>
                  <a:pt x="0" y="154920"/>
                </a:lnTo>
                <a:lnTo>
                  <a:pt x="227153" y="127486"/>
                </a:lnTo>
                <a:lnTo>
                  <a:pt x="143205" y="0"/>
                </a:lnTo>
                <a:close/>
              </a:path>
            </a:pathLst>
          </a:custGeom>
          <a:solidFill>
            <a:schemeClr val="tx2">
              <a:lumMod val="40000"/>
              <a:lumOff val="60000"/>
            </a:schemeClr>
          </a:solidFill>
        </p:spPr>
        <p:txBody>
          <a:bodyPr wrap="square" lIns="0" tIns="0" rIns="0" bIns="0" rtlCol="0"/>
          <a:lstStyle/>
          <a:p>
            <a:endParaRPr sz="2400"/>
          </a:p>
        </p:txBody>
      </p:sp>
      <p:sp>
        <p:nvSpPr>
          <p:cNvPr id="17" name="object 17"/>
          <p:cNvSpPr/>
          <p:nvPr/>
        </p:nvSpPr>
        <p:spPr>
          <a:xfrm>
            <a:off x="8758849" y="70721"/>
            <a:ext cx="313267" cy="206587"/>
          </a:xfrm>
          <a:custGeom>
            <a:avLst/>
            <a:gdLst/>
            <a:ahLst/>
            <a:cxnLst/>
            <a:rect l="l" t="t" r="r" b="b"/>
            <a:pathLst>
              <a:path w="234950" h="154940">
                <a:moveTo>
                  <a:pt x="143207" y="0"/>
                </a:moveTo>
                <a:lnTo>
                  <a:pt x="0" y="154920"/>
                </a:lnTo>
                <a:lnTo>
                  <a:pt x="234563" y="127486"/>
                </a:lnTo>
                <a:lnTo>
                  <a:pt x="143207" y="0"/>
                </a:lnTo>
                <a:close/>
              </a:path>
            </a:pathLst>
          </a:custGeom>
          <a:solidFill>
            <a:schemeClr val="tx2">
              <a:lumMod val="20000"/>
              <a:lumOff val="80000"/>
            </a:schemeClr>
          </a:solidFill>
        </p:spPr>
        <p:txBody>
          <a:bodyPr wrap="square" lIns="0" tIns="0" rIns="0" bIns="0" rtlCol="0"/>
          <a:lstStyle/>
          <a:p>
            <a:endParaRPr sz="2400"/>
          </a:p>
        </p:txBody>
      </p:sp>
      <p:grpSp>
        <p:nvGrpSpPr>
          <p:cNvPr id="18" name="object 18"/>
          <p:cNvGrpSpPr/>
          <p:nvPr/>
        </p:nvGrpSpPr>
        <p:grpSpPr>
          <a:xfrm>
            <a:off x="231398" y="70721"/>
            <a:ext cx="11706013" cy="2192019"/>
            <a:chOff x="173548" y="53041"/>
            <a:chExt cx="8779510" cy="1644014"/>
          </a:xfrm>
        </p:grpSpPr>
        <p:sp>
          <p:nvSpPr>
            <p:cNvPr id="19" name="object 19"/>
            <p:cNvSpPr/>
            <p:nvPr/>
          </p:nvSpPr>
          <p:spPr>
            <a:xfrm>
              <a:off x="8574026" y="53041"/>
              <a:ext cx="234950" cy="154940"/>
            </a:xfrm>
            <a:custGeom>
              <a:avLst/>
              <a:gdLst/>
              <a:ahLst/>
              <a:cxnLst/>
              <a:rect l="l" t="t" r="r" b="b"/>
              <a:pathLst>
                <a:path w="234950" h="154940">
                  <a:moveTo>
                    <a:pt x="150614" y="0"/>
                  </a:moveTo>
                  <a:lnTo>
                    <a:pt x="0" y="154920"/>
                  </a:lnTo>
                  <a:lnTo>
                    <a:pt x="234563" y="127486"/>
                  </a:lnTo>
                  <a:lnTo>
                    <a:pt x="150614" y="0"/>
                  </a:lnTo>
                  <a:close/>
                </a:path>
              </a:pathLst>
            </a:custGeom>
            <a:solidFill>
              <a:schemeClr val="tx2">
                <a:lumMod val="75000"/>
              </a:schemeClr>
            </a:solidFill>
          </p:spPr>
          <p:txBody>
            <a:bodyPr wrap="square" lIns="0" tIns="0" rIns="0" bIns="0" rtlCol="0"/>
            <a:lstStyle/>
            <a:p>
              <a:endParaRPr sz="2400"/>
            </a:p>
          </p:txBody>
        </p:sp>
        <p:sp>
          <p:nvSpPr>
            <p:cNvPr id="20" name="object 20"/>
            <p:cNvSpPr/>
            <p:nvPr/>
          </p:nvSpPr>
          <p:spPr>
            <a:xfrm>
              <a:off x="173549" y="138569"/>
              <a:ext cx="8779377" cy="1447786"/>
            </a:xfrm>
            <a:custGeom>
              <a:avLst/>
              <a:gdLst/>
              <a:ahLst/>
              <a:cxnLst/>
              <a:rect l="l" t="t" r="r" b="b"/>
              <a:pathLst>
                <a:path w="8779510" h="1446530">
                  <a:moveTo>
                    <a:pt x="8779210" y="0"/>
                  </a:moveTo>
                  <a:lnTo>
                    <a:pt x="0" y="0"/>
                  </a:lnTo>
                  <a:lnTo>
                    <a:pt x="0" y="1446109"/>
                  </a:lnTo>
                  <a:lnTo>
                    <a:pt x="8779210" y="1446109"/>
                  </a:lnTo>
                  <a:lnTo>
                    <a:pt x="8779210" y="0"/>
                  </a:lnTo>
                  <a:close/>
                </a:path>
              </a:pathLst>
            </a:custGeom>
            <a:solidFill>
              <a:srgbClr val="FFFFFF"/>
            </a:solidFill>
          </p:spPr>
          <p:txBody>
            <a:bodyPr wrap="square" lIns="0" tIns="0" rIns="0" bIns="0" rtlCol="0"/>
            <a:lstStyle/>
            <a:p>
              <a:endParaRPr sz="2400"/>
            </a:p>
          </p:txBody>
        </p:sp>
        <p:sp>
          <p:nvSpPr>
            <p:cNvPr id="21" name="object 21"/>
            <p:cNvSpPr/>
            <p:nvPr/>
          </p:nvSpPr>
          <p:spPr>
            <a:xfrm>
              <a:off x="173548" y="138569"/>
              <a:ext cx="8779510" cy="1446530"/>
            </a:xfrm>
            <a:custGeom>
              <a:avLst/>
              <a:gdLst/>
              <a:ahLst/>
              <a:cxnLst/>
              <a:rect l="l" t="t" r="r" b="b"/>
              <a:pathLst>
                <a:path w="8779510" h="1446530">
                  <a:moveTo>
                    <a:pt x="0" y="0"/>
                  </a:moveTo>
                  <a:lnTo>
                    <a:pt x="8779210" y="0"/>
                  </a:lnTo>
                  <a:lnTo>
                    <a:pt x="8779210" y="1446109"/>
                  </a:lnTo>
                  <a:lnTo>
                    <a:pt x="0" y="1446109"/>
                  </a:lnTo>
                  <a:lnTo>
                    <a:pt x="0" y="0"/>
                  </a:lnTo>
                  <a:close/>
                </a:path>
              </a:pathLst>
            </a:custGeom>
            <a:ln w="19050">
              <a:solidFill>
                <a:srgbClr val="344447"/>
              </a:solidFill>
            </a:ln>
          </p:spPr>
          <p:txBody>
            <a:bodyPr wrap="square" lIns="0" tIns="0" rIns="0" bIns="0" rtlCol="0"/>
            <a:lstStyle/>
            <a:p>
              <a:endParaRPr sz="2400"/>
            </a:p>
          </p:txBody>
        </p:sp>
        <p:sp>
          <p:nvSpPr>
            <p:cNvPr id="22" name="object 22"/>
            <p:cNvSpPr/>
            <p:nvPr/>
          </p:nvSpPr>
          <p:spPr>
            <a:xfrm>
              <a:off x="6695060" y="53041"/>
              <a:ext cx="704215" cy="1644014"/>
            </a:xfrm>
            <a:custGeom>
              <a:avLst/>
              <a:gdLst/>
              <a:ahLst/>
              <a:cxnLst/>
              <a:rect l="l" t="t" r="r" b="b"/>
              <a:pathLst>
                <a:path w="704215" h="1644014">
                  <a:moveTo>
                    <a:pt x="703687" y="0"/>
                  </a:moveTo>
                  <a:lnTo>
                    <a:pt x="172835" y="0"/>
                  </a:lnTo>
                  <a:lnTo>
                    <a:pt x="0" y="1643522"/>
                  </a:lnTo>
                  <a:lnTo>
                    <a:pt x="530852" y="1643522"/>
                  </a:lnTo>
                  <a:lnTo>
                    <a:pt x="703687" y="0"/>
                  </a:lnTo>
                  <a:close/>
                </a:path>
              </a:pathLst>
            </a:custGeom>
            <a:solidFill>
              <a:schemeClr val="tx2">
                <a:lumMod val="40000"/>
                <a:lumOff val="60000"/>
              </a:schemeClr>
            </a:solidFill>
          </p:spPr>
          <p:txBody>
            <a:bodyPr wrap="square" lIns="0" tIns="0" rIns="0" bIns="0" rtlCol="0"/>
            <a:lstStyle/>
            <a:p>
              <a:endParaRPr sz="2400"/>
            </a:p>
          </p:txBody>
        </p:sp>
        <p:sp>
          <p:nvSpPr>
            <p:cNvPr id="23" name="object 23"/>
            <p:cNvSpPr/>
            <p:nvPr/>
          </p:nvSpPr>
          <p:spPr>
            <a:xfrm>
              <a:off x="5996310" y="53041"/>
              <a:ext cx="716280" cy="1464945"/>
            </a:xfrm>
            <a:custGeom>
              <a:avLst/>
              <a:gdLst/>
              <a:ahLst/>
              <a:cxnLst/>
              <a:rect l="l" t="t" r="r" b="b"/>
              <a:pathLst>
                <a:path w="716279" h="1464945">
                  <a:moveTo>
                    <a:pt x="716032" y="0"/>
                  </a:moveTo>
                  <a:lnTo>
                    <a:pt x="185181" y="0"/>
                  </a:lnTo>
                  <a:lnTo>
                    <a:pt x="0" y="1464945"/>
                  </a:lnTo>
                  <a:lnTo>
                    <a:pt x="298758" y="1156299"/>
                  </a:lnTo>
                  <a:lnTo>
                    <a:pt x="530852" y="1464945"/>
                  </a:lnTo>
                  <a:lnTo>
                    <a:pt x="716032" y="0"/>
                  </a:lnTo>
                  <a:close/>
                </a:path>
              </a:pathLst>
            </a:custGeom>
            <a:solidFill>
              <a:schemeClr val="tx2">
                <a:lumMod val="20000"/>
                <a:lumOff val="80000"/>
              </a:schemeClr>
            </a:solidFill>
          </p:spPr>
          <p:txBody>
            <a:bodyPr wrap="square" lIns="0" tIns="0" rIns="0" bIns="0" rtlCol="0"/>
            <a:lstStyle/>
            <a:p>
              <a:endParaRPr sz="2400"/>
            </a:p>
          </p:txBody>
        </p:sp>
        <p:sp>
          <p:nvSpPr>
            <p:cNvPr id="24" name="object 24"/>
            <p:cNvSpPr/>
            <p:nvPr/>
          </p:nvSpPr>
          <p:spPr>
            <a:xfrm>
              <a:off x="7386400" y="53041"/>
              <a:ext cx="699135" cy="1644014"/>
            </a:xfrm>
            <a:custGeom>
              <a:avLst/>
              <a:gdLst/>
              <a:ahLst/>
              <a:cxnLst/>
              <a:rect l="l" t="t" r="r" b="b"/>
              <a:pathLst>
                <a:path w="699134" h="1644014">
                  <a:moveTo>
                    <a:pt x="698748" y="0"/>
                  </a:moveTo>
                  <a:lnTo>
                    <a:pt x="167897" y="0"/>
                  </a:lnTo>
                  <a:lnTo>
                    <a:pt x="0" y="1643522"/>
                  </a:lnTo>
                  <a:lnTo>
                    <a:pt x="533321" y="1643522"/>
                  </a:lnTo>
                  <a:lnTo>
                    <a:pt x="698748" y="0"/>
                  </a:lnTo>
                  <a:close/>
                </a:path>
              </a:pathLst>
            </a:custGeom>
            <a:solidFill>
              <a:schemeClr val="tx2">
                <a:lumMod val="60000"/>
                <a:lumOff val="40000"/>
              </a:schemeClr>
            </a:solidFill>
          </p:spPr>
          <p:txBody>
            <a:bodyPr wrap="square" lIns="0" tIns="0" rIns="0" bIns="0" rtlCol="0"/>
            <a:lstStyle/>
            <a:p>
              <a:endParaRPr sz="2400"/>
            </a:p>
          </p:txBody>
        </p:sp>
        <p:sp>
          <p:nvSpPr>
            <p:cNvPr id="25" name="object 25"/>
            <p:cNvSpPr/>
            <p:nvPr/>
          </p:nvSpPr>
          <p:spPr>
            <a:xfrm>
              <a:off x="8193788" y="53041"/>
              <a:ext cx="619760" cy="1644014"/>
            </a:xfrm>
            <a:custGeom>
              <a:avLst/>
              <a:gdLst/>
              <a:ahLst/>
              <a:cxnLst/>
              <a:rect l="l" t="t" r="r" b="b"/>
              <a:pathLst>
                <a:path w="619759" h="1644014">
                  <a:moveTo>
                    <a:pt x="530852" y="0"/>
                  </a:moveTo>
                  <a:lnTo>
                    <a:pt x="0" y="0"/>
                  </a:lnTo>
                  <a:lnTo>
                    <a:pt x="88886" y="1643522"/>
                  </a:lnTo>
                  <a:lnTo>
                    <a:pt x="619739" y="1643522"/>
                  </a:lnTo>
                  <a:lnTo>
                    <a:pt x="530852" y="0"/>
                  </a:lnTo>
                  <a:close/>
                </a:path>
              </a:pathLst>
            </a:custGeom>
            <a:solidFill>
              <a:schemeClr val="tx2">
                <a:lumMod val="75000"/>
              </a:schemeClr>
            </a:solidFill>
          </p:spPr>
          <p:txBody>
            <a:bodyPr wrap="square" lIns="0" tIns="0" rIns="0" bIns="0" rtlCol="0"/>
            <a:lstStyle/>
            <a:p>
              <a:endParaRPr sz="2400"/>
            </a:p>
          </p:txBody>
        </p:sp>
      </p:grpSp>
      <p:sp>
        <p:nvSpPr>
          <p:cNvPr id="26" name="object 26"/>
          <p:cNvSpPr txBox="1">
            <a:spLocks noGrp="1"/>
          </p:cNvSpPr>
          <p:nvPr>
            <p:ph type="title"/>
          </p:nvPr>
        </p:nvSpPr>
        <p:spPr>
          <a:xfrm>
            <a:off x="416904" y="261975"/>
            <a:ext cx="2384213" cy="666122"/>
          </a:xfrm>
          <a:prstGeom prst="rect">
            <a:avLst/>
          </a:prstGeom>
        </p:spPr>
        <p:txBody>
          <a:bodyPr vert="horz" wrap="square" lIns="0" tIns="16933" rIns="0" bIns="0" rtlCol="0" anchor="ctr">
            <a:spAutoFit/>
          </a:bodyPr>
          <a:lstStyle/>
          <a:p>
            <a:pPr marL="16933">
              <a:spcBef>
                <a:spcPts val="133"/>
              </a:spcBef>
            </a:pPr>
            <a:r>
              <a:rPr lang="en-US" sz="2667" i="1" spc="-7" dirty="0">
                <a:solidFill>
                  <a:srgbClr val="3E81C2"/>
                </a:solidFill>
                <a:latin typeface="Arial-BoldItalicMT"/>
                <a:cs typeface="Arial-BoldItalicMT"/>
              </a:rPr>
              <a:t>MRP</a:t>
            </a:r>
            <a:endParaRPr sz="2667" dirty="0">
              <a:solidFill>
                <a:srgbClr val="3E81C2"/>
              </a:solidFill>
              <a:latin typeface="Arial-BoldItalicMT"/>
              <a:cs typeface="Arial-BoldItalicMT"/>
            </a:endParaRPr>
          </a:p>
          <a:p>
            <a:pPr marL="16933">
              <a:spcBef>
                <a:spcPts val="80"/>
              </a:spcBef>
            </a:pPr>
            <a:r>
              <a:rPr lang="en-US" sz="1467" dirty="0"/>
              <a:t>Provider </a:t>
            </a:r>
            <a:r>
              <a:rPr sz="1467" dirty="0"/>
              <a:t>Key</a:t>
            </a:r>
            <a:r>
              <a:rPr sz="1467" spc="-53" dirty="0"/>
              <a:t> </a:t>
            </a:r>
            <a:r>
              <a:rPr lang="en-US" sz="1467" spc="-7" dirty="0"/>
              <a:t>Messages</a:t>
            </a:r>
            <a:endParaRPr sz="1467" dirty="0"/>
          </a:p>
        </p:txBody>
      </p:sp>
      <p:grpSp>
        <p:nvGrpSpPr>
          <p:cNvPr id="27" name="object 27"/>
          <p:cNvGrpSpPr/>
          <p:nvPr/>
        </p:nvGrpSpPr>
        <p:grpSpPr>
          <a:xfrm>
            <a:off x="0" y="391281"/>
            <a:ext cx="11922635" cy="6400052"/>
            <a:chOff x="0" y="276175"/>
            <a:chExt cx="8941976" cy="4800039"/>
          </a:xfrm>
        </p:grpSpPr>
        <p:sp>
          <p:nvSpPr>
            <p:cNvPr id="28" name="object 28"/>
            <p:cNvSpPr/>
            <p:nvPr/>
          </p:nvSpPr>
          <p:spPr>
            <a:xfrm>
              <a:off x="2141156" y="276175"/>
              <a:ext cx="0" cy="1097280"/>
            </a:xfrm>
            <a:custGeom>
              <a:avLst/>
              <a:gdLst/>
              <a:ahLst/>
              <a:cxnLst/>
              <a:rect l="l" t="t" r="r" b="b"/>
              <a:pathLst>
                <a:path h="1097280">
                  <a:moveTo>
                    <a:pt x="0" y="0"/>
                  </a:moveTo>
                  <a:lnTo>
                    <a:pt x="1" y="1097281"/>
                  </a:lnTo>
                </a:path>
              </a:pathLst>
            </a:custGeom>
            <a:ln w="9525">
              <a:solidFill>
                <a:srgbClr val="344447"/>
              </a:solidFill>
            </a:ln>
          </p:spPr>
          <p:txBody>
            <a:bodyPr wrap="square" lIns="0" tIns="0" rIns="0" bIns="0" rtlCol="0"/>
            <a:lstStyle/>
            <a:p>
              <a:endParaRPr sz="2400"/>
            </a:p>
          </p:txBody>
        </p:sp>
        <p:sp>
          <p:nvSpPr>
            <p:cNvPr id="29" name="object 29"/>
            <p:cNvSpPr/>
            <p:nvPr/>
          </p:nvSpPr>
          <p:spPr>
            <a:xfrm>
              <a:off x="0" y="2003059"/>
              <a:ext cx="328930" cy="285115"/>
            </a:xfrm>
            <a:custGeom>
              <a:avLst/>
              <a:gdLst/>
              <a:ahLst/>
              <a:cxnLst/>
              <a:rect l="l" t="t" r="r" b="b"/>
              <a:pathLst>
                <a:path w="328930" h="285114">
                  <a:moveTo>
                    <a:pt x="0" y="0"/>
                  </a:moveTo>
                  <a:lnTo>
                    <a:pt x="0" y="48558"/>
                  </a:lnTo>
                  <a:lnTo>
                    <a:pt x="200808" y="284656"/>
                  </a:lnTo>
                  <a:lnTo>
                    <a:pt x="328678" y="30264"/>
                  </a:lnTo>
                  <a:lnTo>
                    <a:pt x="0" y="0"/>
                  </a:lnTo>
                  <a:close/>
                </a:path>
              </a:pathLst>
            </a:custGeom>
            <a:solidFill>
              <a:srgbClr val="2F4245"/>
            </a:solidFill>
          </p:spPr>
          <p:txBody>
            <a:bodyPr wrap="square" lIns="0" tIns="0" rIns="0" bIns="0" rtlCol="0"/>
            <a:lstStyle/>
            <a:p>
              <a:endParaRPr sz="2400"/>
            </a:p>
          </p:txBody>
        </p:sp>
        <p:sp>
          <p:nvSpPr>
            <p:cNvPr id="30" name="object 30"/>
            <p:cNvSpPr/>
            <p:nvPr/>
          </p:nvSpPr>
          <p:spPr>
            <a:xfrm>
              <a:off x="177749" y="1758002"/>
              <a:ext cx="8764227" cy="3318212"/>
            </a:xfrm>
            <a:custGeom>
              <a:avLst/>
              <a:gdLst/>
              <a:ahLst/>
              <a:cxnLst/>
              <a:rect l="l" t="t" r="r" b="b"/>
              <a:pathLst>
                <a:path w="2834640" h="3326765">
                  <a:moveTo>
                    <a:pt x="2834640" y="3248672"/>
                  </a:moveTo>
                  <a:lnTo>
                    <a:pt x="0" y="3248672"/>
                  </a:lnTo>
                  <a:lnTo>
                    <a:pt x="0" y="3326371"/>
                  </a:lnTo>
                  <a:lnTo>
                    <a:pt x="2834640" y="3326371"/>
                  </a:lnTo>
                  <a:lnTo>
                    <a:pt x="2834640" y="3248672"/>
                  </a:lnTo>
                  <a:close/>
                </a:path>
                <a:path w="2834640" h="3326765">
                  <a:moveTo>
                    <a:pt x="2834640" y="0"/>
                  </a:moveTo>
                  <a:lnTo>
                    <a:pt x="0" y="0"/>
                  </a:lnTo>
                  <a:lnTo>
                    <a:pt x="0" y="2563431"/>
                  </a:lnTo>
                  <a:lnTo>
                    <a:pt x="2834640" y="2563431"/>
                  </a:lnTo>
                  <a:lnTo>
                    <a:pt x="2834640" y="0"/>
                  </a:lnTo>
                  <a:close/>
                </a:path>
              </a:pathLst>
            </a:custGeom>
            <a:solidFill>
              <a:srgbClr val="FFFFFF"/>
            </a:solidFill>
          </p:spPr>
          <p:txBody>
            <a:bodyPr wrap="square" lIns="0" tIns="0" rIns="0" bIns="0" rtlCol="0"/>
            <a:lstStyle/>
            <a:p>
              <a:endParaRPr sz="2400"/>
            </a:p>
          </p:txBody>
        </p:sp>
        <p:sp>
          <p:nvSpPr>
            <p:cNvPr id="31" name="object 31"/>
            <p:cNvSpPr/>
            <p:nvPr/>
          </p:nvSpPr>
          <p:spPr>
            <a:xfrm>
              <a:off x="177761" y="1749442"/>
              <a:ext cx="8294409" cy="3326765"/>
            </a:xfrm>
            <a:custGeom>
              <a:avLst/>
              <a:gdLst/>
              <a:ahLst/>
              <a:cxnLst/>
              <a:rect l="l" t="t" r="r" b="b"/>
              <a:pathLst>
                <a:path w="2834640" h="3326765">
                  <a:moveTo>
                    <a:pt x="0" y="0"/>
                  </a:moveTo>
                  <a:lnTo>
                    <a:pt x="2834640" y="0"/>
                  </a:lnTo>
                  <a:lnTo>
                    <a:pt x="2834640" y="3326376"/>
                  </a:lnTo>
                  <a:lnTo>
                    <a:pt x="0" y="3326376"/>
                  </a:lnTo>
                  <a:lnTo>
                    <a:pt x="0" y="0"/>
                  </a:lnTo>
                  <a:close/>
                </a:path>
              </a:pathLst>
            </a:custGeom>
            <a:ln w="19050">
              <a:solidFill>
                <a:srgbClr val="344447"/>
              </a:solidFill>
            </a:ln>
          </p:spPr>
          <p:txBody>
            <a:bodyPr wrap="square" lIns="0" tIns="0" rIns="0" bIns="0" rtlCol="0"/>
            <a:lstStyle/>
            <a:p>
              <a:endParaRPr sz="2400"/>
            </a:p>
          </p:txBody>
        </p:sp>
        <p:sp>
          <p:nvSpPr>
            <p:cNvPr id="32" name="object 32"/>
            <p:cNvSpPr/>
            <p:nvPr/>
          </p:nvSpPr>
          <p:spPr>
            <a:xfrm>
              <a:off x="0" y="1845928"/>
              <a:ext cx="8472170" cy="304800"/>
            </a:xfrm>
            <a:custGeom>
              <a:avLst/>
              <a:gdLst/>
              <a:ahLst/>
              <a:cxnLst/>
              <a:rect l="l" t="t" r="r" b="b"/>
              <a:pathLst>
                <a:path w="8472170" h="304800">
                  <a:moveTo>
                    <a:pt x="8471903" y="0"/>
                  </a:moveTo>
                  <a:lnTo>
                    <a:pt x="0" y="0"/>
                  </a:lnTo>
                  <a:lnTo>
                    <a:pt x="0" y="304800"/>
                  </a:lnTo>
                  <a:lnTo>
                    <a:pt x="8471903" y="304800"/>
                  </a:lnTo>
                  <a:lnTo>
                    <a:pt x="8319502" y="152396"/>
                  </a:lnTo>
                  <a:lnTo>
                    <a:pt x="8471903" y="0"/>
                  </a:lnTo>
                  <a:close/>
                </a:path>
              </a:pathLst>
            </a:custGeom>
            <a:solidFill>
              <a:srgbClr val="7FC1E0"/>
            </a:solidFill>
          </p:spPr>
          <p:txBody>
            <a:bodyPr wrap="square" lIns="0" tIns="0" rIns="0" bIns="0" rtlCol="0"/>
            <a:lstStyle/>
            <a:p>
              <a:endParaRPr sz="2400"/>
            </a:p>
          </p:txBody>
        </p:sp>
      </p:grpSp>
      <p:sp>
        <p:nvSpPr>
          <p:cNvPr id="34" name="object 34"/>
          <p:cNvSpPr txBox="1"/>
          <p:nvPr/>
        </p:nvSpPr>
        <p:spPr>
          <a:xfrm rot="16620000">
            <a:off x="8662511" y="1052556"/>
            <a:ext cx="1564347"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SECURE</a:t>
            </a:r>
            <a:endParaRPr sz="2400" baseline="6944" dirty="0">
              <a:latin typeface="Arial"/>
              <a:cs typeface="Arial"/>
            </a:endParaRPr>
          </a:p>
        </p:txBody>
      </p:sp>
      <p:sp>
        <p:nvSpPr>
          <p:cNvPr id="35" name="object 35"/>
          <p:cNvSpPr txBox="1"/>
          <p:nvPr/>
        </p:nvSpPr>
        <p:spPr>
          <a:xfrm rot="16740000">
            <a:off x="7844708" y="646901"/>
            <a:ext cx="1327971" cy="410369"/>
          </a:xfrm>
          <a:prstGeom prst="rect">
            <a:avLst/>
          </a:prstGeom>
        </p:spPr>
        <p:txBody>
          <a:bodyPr vert="horz" wrap="square" lIns="0" tIns="0" rIns="0" bIns="0" rtlCol="0">
            <a:spAutoFit/>
          </a:bodyPr>
          <a:lstStyle/>
          <a:p>
            <a:pPr>
              <a:lnSpc>
                <a:spcPts val="1600"/>
              </a:lnSpc>
            </a:pPr>
            <a:r>
              <a:rPr lang="en-US" sz="1600" b="1" spc="-7" dirty="0">
                <a:solidFill>
                  <a:srgbClr val="FFFFFF"/>
                </a:solidFill>
                <a:latin typeface="Arial"/>
                <a:cs typeface="Arial"/>
              </a:rPr>
              <a:t>SELF-SERVICE</a:t>
            </a:r>
            <a:endParaRPr sz="2400" baseline="4629" dirty="0">
              <a:latin typeface="Arial"/>
              <a:cs typeface="Arial"/>
            </a:endParaRPr>
          </a:p>
        </p:txBody>
      </p:sp>
      <p:sp>
        <p:nvSpPr>
          <p:cNvPr id="36" name="object 36"/>
          <p:cNvSpPr txBox="1"/>
          <p:nvPr/>
        </p:nvSpPr>
        <p:spPr>
          <a:xfrm rot="16620000">
            <a:off x="9278372" y="1079630"/>
            <a:ext cx="2103643"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AUTOMATION</a:t>
            </a:r>
            <a:endParaRPr sz="2400" baseline="9259" dirty="0">
              <a:latin typeface="Arial"/>
              <a:cs typeface="Arial"/>
            </a:endParaRPr>
          </a:p>
        </p:txBody>
      </p:sp>
      <p:sp>
        <p:nvSpPr>
          <p:cNvPr id="37" name="object 37"/>
          <p:cNvSpPr txBox="1"/>
          <p:nvPr/>
        </p:nvSpPr>
        <p:spPr>
          <a:xfrm rot="15960000">
            <a:off x="10328676" y="1078872"/>
            <a:ext cx="2046347"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INTEGRATED</a:t>
            </a:r>
            <a:endParaRPr sz="2400" baseline="4629" dirty="0">
              <a:latin typeface="Arial"/>
              <a:cs typeface="Arial"/>
            </a:endParaRPr>
          </a:p>
        </p:txBody>
      </p:sp>
      <p:sp>
        <p:nvSpPr>
          <p:cNvPr id="38" name="object 38"/>
          <p:cNvSpPr txBox="1"/>
          <p:nvPr/>
        </p:nvSpPr>
        <p:spPr>
          <a:xfrm>
            <a:off x="3360308" y="352890"/>
            <a:ext cx="3984413" cy="1520202"/>
          </a:xfrm>
          <a:prstGeom prst="rect">
            <a:avLst/>
          </a:prstGeom>
        </p:spPr>
        <p:txBody>
          <a:bodyPr vert="horz" wrap="square" lIns="0" tIns="16933" rIns="0" bIns="0" rtlCol="0">
            <a:spAutoFit/>
          </a:bodyPr>
          <a:lstStyle/>
          <a:p>
            <a:pPr algn="ctr">
              <a:lnSpc>
                <a:spcPts val="2840"/>
              </a:lnSpc>
              <a:spcBef>
                <a:spcPts val="133"/>
              </a:spcBef>
            </a:pPr>
            <a:r>
              <a:rPr sz="1867" i="1" dirty="0">
                <a:solidFill>
                  <a:srgbClr val="344447"/>
                </a:solidFill>
                <a:latin typeface="Arial"/>
                <a:cs typeface="Arial"/>
              </a:rPr>
              <a:t>C</a:t>
            </a:r>
            <a:r>
              <a:rPr sz="1867" i="1" spc="-7" dirty="0">
                <a:solidFill>
                  <a:srgbClr val="344447"/>
                </a:solidFill>
                <a:latin typeface="Arial"/>
                <a:cs typeface="Arial"/>
              </a:rPr>
              <a:t>reat</a:t>
            </a:r>
            <a:r>
              <a:rPr sz="1867" i="1" dirty="0">
                <a:solidFill>
                  <a:srgbClr val="344447"/>
                </a:solidFill>
                <a:latin typeface="Arial"/>
                <a:cs typeface="Arial"/>
              </a:rPr>
              <a:t>i</a:t>
            </a:r>
            <a:r>
              <a:rPr sz="1867" i="1" spc="-7" dirty="0">
                <a:solidFill>
                  <a:srgbClr val="344447"/>
                </a:solidFill>
                <a:latin typeface="Arial"/>
                <a:cs typeface="Arial"/>
              </a:rPr>
              <a:t>n</a:t>
            </a:r>
            <a:r>
              <a:rPr sz="1867" i="1" dirty="0">
                <a:solidFill>
                  <a:srgbClr val="344447"/>
                </a:solidFill>
                <a:latin typeface="Arial"/>
                <a:cs typeface="Arial"/>
              </a:rPr>
              <a:t>g</a:t>
            </a:r>
            <a:r>
              <a:rPr sz="1867" i="1" spc="-7" dirty="0">
                <a:solidFill>
                  <a:srgbClr val="344447"/>
                </a:solidFill>
                <a:latin typeface="Arial"/>
                <a:cs typeface="Arial"/>
              </a:rPr>
              <a:t> </a:t>
            </a:r>
            <a:r>
              <a:rPr sz="1867" i="1" dirty="0">
                <a:solidFill>
                  <a:srgbClr val="344447"/>
                </a:solidFill>
                <a:latin typeface="Arial"/>
                <a:cs typeface="Arial"/>
              </a:rPr>
              <a:t>a</a:t>
            </a:r>
            <a:r>
              <a:rPr sz="1867" i="1" spc="-7" dirty="0">
                <a:solidFill>
                  <a:srgbClr val="344447"/>
                </a:solidFill>
                <a:latin typeface="Arial"/>
                <a:cs typeface="Arial"/>
              </a:rPr>
              <a:t> </a:t>
            </a:r>
            <a:r>
              <a:rPr sz="2400" b="1" i="1" dirty="0">
                <a:solidFill>
                  <a:srgbClr val="344447"/>
                </a:solidFill>
                <a:latin typeface="Arial-BoldItalicMT"/>
                <a:cs typeface="Arial-BoldItalicMT"/>
              </a:rPr>
              <a:t>b</a:t>
            </a:r>
            <a:r>
              <a:rPr sz="2400" b="1" i="1" spc="-7" dirty="0">
                <a:solidFill>
                  <a:srgbClr val="344447"/>
                </a:solidFill>
                <a:latin typeface="Arial-BoldItalicMT"/>
                <a:cs typeface="Arial-BoldItalicMT"/>
              </a:rPr>
              <a:t>es</a:t>
            </a:r>
            <a:r>
              <a:rPr sz="2400" b="1" i="1" dirty="0">
                <a:solidFill>
                  <a:srgbClr val="344447"/>
                </a:solidFill>
                <a:latin typeface="Arial-BoldItalicMT"/>
                <a:cs typeface="Arial-BoldItalicMT"/>
              </a:rPr>
              <a:t>t</a:t>
            </a:r>
            <a:r>
              <a:rPr sz="2400" b="1" i="1" spc="-152" dirty="0">
                <a:solidFill>
                  <a:srgbClr val="344447"/>
                </a:solidFill>
                <a:latin typeface="Arial-BoldItalicMT"/>
                <a:cs typeface="Arial-BoldItalicMT"/>
              </a:rPr>
              <a:t> </a:t>
            </a:r>
            <a:r>
              <a:rPr sz="1867" i="1" dirty="0">
                <a:solidFill>
                  <a:srgbClr val="344447"/>
                </a:solidFill>
                <a:latin typeface="Arial"/>
                <a:cs typeface="Arial"/>
              </a:rPr>
              <a:t>in</a:t>
            </a:r>
            <a:r>
              <a:rPr sz="1867" i="1" spc="-7" dirty="0">
                <a:solidFill>
                  <a:srgbClr val="344447"/>
                </a:solidFill>
                <a:latin typeface="Arial"/>
                <a:cs typeface="Arial"/>
              </a:rPr>
              <a:t> </a:t>
            </a:r>
            <a:r>
              <a:rPr sz="1867" i="1" dirty="0">
                <a:solidFill>
                  <a:srgbClr val="344447"/>
                </a:solidFill>
                <a:latin typeface="Arial"/>
                <a:cs typeface="Arial"/>
              </a:rPr>
              <a:t>cl</a:t>
            </a:r>
            <a:r>
              <a:rPr sz="1867" i="1" spc="-7" dirty="0">
                <a:solidFill>
                  <a:srgbClr val="344447"/>
                </a:solidFill>
                <a:latin typeface="Arial"/>
                <a:cs typeface="Arial"/>
              </a:rPr>
              <a:t>a</a:t>
            </a:r>
            <a:r>
              <a:rPr sz="1867" i="1" dirty="0">
                <a:solidFill>
                  <a:srgbClr val="344447"/>
                </a:solidFill>
                <a:latin typeface="Arial"/>
                <a:cs typeface="Arial"/>
              </a:rPr>
              <a:t>ss</a:t>
            </a:r>
            <a:endParaRPr sz="1867" dirty="0">
              <a:latin typeface="Arial"/>
              <a:cs typeface="Arial"/>
            </a:endParaRPr>
          </a:p>
          <a:p>
            <a:pPr algn="ctr">
              <a:lnSpc>
                <a:spcPts val="3160"/>
              </a:lnSpc>
            </a:pPr>
            <a:r>
              <a:rPr lang="en-US" sz="2667" b="1" i="1" spc="-7" dirty="0">
                <a:solidFill>
                  <a:srgbClr val="3E81C2"/>
                </a:solidFill>
                <a:latin typeface="Arial-BoldItalicMT"/>
                <a:cs typeface="Arial-BoldItalicMT"/>
              </a:rPr>
              <a:t>healthcare</a:t>
            </a:r>
            <a:r>
              <a:rPr sz="2667" b="1" i="1" spc="-107" dirty="0">
                <a:solidFill>
                  <a:srgbClr val="3E81C2"/>
                </a:solidFill>
                <a:latin typeface="Arial-BoldItalicMT"/>
                <a:cs typeface="Arial-BoldItalicMT"/>
              </a:rPr>
              <a:t> </a:t>
            </a:r>
            <a:r>
              <a:rPr sz="2667" b="1" i="1" spc="-7" dirty="0">
                <a:solidFill>
                  <a:srgbClr val="3E81C2"/>
                </a:solidFill>
                <a:latin typeface="Arial-BoldItalicMT"/>
                <a:cs typeface="Arial-BoldItalicMT"/>
              </a:rPr>
              <a:t>experience</a:t>
            </a:r>
            <a:endParaRPr sz="2667" dirty="0">
              <a:solidFill>
                <a:srgbClr val="3E81C2"/>
              </a:solidFill>
              <a:latin typeface="Arial-BoldItalicMT"/>
              <a:cs typeface="Arial-BoldItalicMT"/>
            </a:endParaRPr>
          </a:p>
          <a:p>
            <a:pPr marL="16086" marR="6773" algn="ctr">
              <a:lnSpc>
                <a:spcPts val="2907"/>
              </a:lnSpc>
              <a:spcBef>
                <a:spcPts val="80"/>
              </a:spcBef>
            </a:pPr>
            <a:r>
              <a:rPr sz="1867" i="1" spc="-7" dirty="0">
                <a:solidFill>
                  <a:srgbClr val="344447"/>
                </a:solidFill>
                <a:latin typeface="Arial"/>
                <a:cs typeface="Arial"/>
              </a:rPr>
              <a:t>by </a:t>
            </a:r>
            <a:r>
              <a:rPr sz="1867" b="1" i="1" spc="-13" dirty="0">
                <a:solidFill>
                  <a:srgbClr val="344447"/>
                </a:solidFill>
                <a:latin typeface="Arial-BoldItalicMT"/>
                <a:cs typeface="Arial-BoldItalicMT"/>
              </a:rPr>
              <a:t>redesigning </a:t>
            </a:r>
            <a:r>
              <a:rPr sz="1867" i="1" spc="-7" dirty="0">
                <a:solidFill>
                  <a:srgbClr val="344447"/>
                </a:solidFill>
                <a:latin typeface="Arial"/>
                <a:cs typeface="Arial"/>
              </a:rPr>
              <a:t>the way </a:t>
            </a:r>
            <a:r>
              <a:rPr sz="1867" i="1" dirty="0">
                <a:solidFill>
                  <a:srgbClr val="344447"/>
                </a:solidFill>
                <a:latin typeface="Arial"/>
                <a:cs typeface="Arial"/>
              </a:rPr>
              <a:t>we </a:t>
            </a:r>
            <a:r>
              <a:rPr sz="2400" b="1" i="1" spc="-7" dirty="0">
                <a:solidFill>
                  <a:srgbClr val="344447"/>
                </a:solidFill>
                <a:latin typeface="Arial-BoldItalicMT"/>
                <a:cs typeface="Arial-BoldItalicMT"/>
              </a:rPr>
              <a:t>deliver </a:t>
            </a:r>
            <a:r>
              <a:rPr sz="2400" b="1" i="1" spc="-653" dirty="0">
                <a:solidFill>
                  <a:srgbClr val="344447"/>
                </a:solidFill>
                <a:latin typeface="Arial-BoldItalicMT"/>
                <a:cs typeface="Arial-BoldItalicMT"/>
              </a:rPr>
              <a:t> </a:t>
            </a:r>
            <a:r>
              <a:rPr lang="en-US" sz="2400" b="1" i="1" spc="-7" dirty="0">
                <a:solidFill>
                  <a:srgbClr val="344447"/>
                </a:solidFill>
                <a:latin typeface="Arial-BoldItalicMT"/>
                <a:cs typeface="Arial-BoldItalicMT"/>
              </a:rPr>
              <a:t>services</a:t>
            </a:r>
            <a:r>
              <a:rPr sz="2400" b="1" i="1" spc="-160" dirty="0">
                <a:solidFill>
                  <a:srgbClr val="344447"/>
                </a:solidFill>
                <a:latin typeface="Arial-BoldItalicMT"/>
                <a:cs typeface="Arial-BoldItalicMT"/>
              </a:rPr>
              <a:t> </a:t>
            </a:r>
            <a:r>
              <a:rPr sz="1867" i="1" spc="-7" dirty="0">
                <a:solidFill>
                  <a:srgbClr val="344447"/>
                </a:solidFill>
                <a:latin typeface="Arial"/>
                <a:cs typeface="Arial"/>
              </a:rPr>
              <a:t>through</a:t>
            </a:r>
            <a:r>
              <a:rPr sz="1867" i="1" spc="-13" dirty="0">
                <a:solidFill>
                  <a:srgbClr val="344447"/>
                </a:solidFill>
                <a:latin typeface="Arial"/>
                <a:cs typeface="Arial"/>
              </a:rPr>
              <a:t> </a:t>
            </a:r>
            <a:r>
              <a:rPr lang="en-US" sz="2133" b="1" i="1" spc="-13" dirty="0">
                <a:solidFill>
                  <a:srgbClr val="344447"/>
                </a:solidFill>
                <a:latin typeface="Arial-BoldItalicMT"/>
                <a:cs typeface="Arial-BoldItalicMT"/>
              </a:rPr>
              <a:t>technology</a:t>
            </a:r>
            <a:r>
              <a:rPr sz="1867" i="1" spc="-13" dirty="0">
                <a:solidFill>
                  <a:srgbClr val="344447"/>
                </a:solidFill>
                <a:latin typeface="Arial"/>
                <a:cs typeface="Arial"/>
              </a:rPr>
              <a:t>.</a:t>
            </a:r>
            <a:endParaRPr sz="1867" dirty="0">
              <a:latin typeface="Arial"/>
              <a:cs typeface="Arial"/>
            </a:endParaRPr>
          </a:p>
        </p:txBody>
      </p:sp>
      <p:sp>
        <p:nvSpPr>
          <p:cNvPr id="44" name="object 44"/>
          <p:cNvSpPr txBox="1"/>
          <p:nvPr/>
        </p:nvSpPr>
        <p:spPr>
          <a:xfrm>
            <a:off x="269365" y="2523743"/>
            <a:ext cx="5628640" cy="242866"/>
          </a:xfrm>
          <a:prstGeom prst="rect">
            <a:avLst/>
          </a:prstGeom>
        </p:spPr>
        <p:txBody>
          <a:bodyPr vert="horz" wrap="square" lIns="0" tIns="16933" rIns="0" bIns="0" rtlCol="0">
            <a:spAutoFit/>
          </a:bodyPr>
          <a:lstStyle/>
          <a:p>
            <a:pPr marL="16933">
              <a:spcBef>
                <a:spcPts val="133"/>
              </a:spcBef>
            </a:pPr>
            <a:r>
              <a:rPr sz="1467" b="1" dirty="0">
                <a:solidFill>
                  <a:srgbClr val="FFFFFF"/>
                </a:solidFill>
                <a:latin typeface="Arial"/>
                <a:cs typeface="Arial"/>
              </a:rPr>
              <a:t>WHAT</a:t>
            </a:r>
            <a:r>
              <a:rPr sz="1467" b="1" spc="-20" dirty="0">
                <a:solidFill>
                  <a:srgbClr val="FFFFFF"/>
                </a:solidFill>
                <a:latin typeface="Arial"/>
                <a:cs typeface="Arial"/>
              </a:rPr>
              <a:t> </a:t>
            </a:r>
            <a:r>
              <a:rPr lang="en-US" sz="1467" b="1" spc="-7" dirty="0">
                <a:solidFill>
                  <a:srgbClr val="FFFFFF"/>
                </a:solidFill>
                <a:latin typeface="Arial"/>
                <a:cs typeface="Arial"/>
              </a:rPr>
              <a:t>DO WE WANT PROVIDERS TO KNOW ABOUT MRP</a:t>
            </a:r>
            <a:r>
              <a:rPr sz="1467" b="1" spc="-7" dirty="0">
                <a:solidFill>
                  <a:srgbClr val="FFFFFF"/>
                </a:solidFill>
                <a:latin typeface="Arial"/>
                <a:cs typeface="Arial"/>
              </a:rPr>
              <a:t>…</a:t>
            </a:r>
            <a:endParaRPr sz="1467" dirty="0">
              <a:latin typeface="Arial"/>
              <a:cs typeface="Arial"/>
            </a:endParaRPr>
          </a:p>
        </p:txBody>
      </p:sp>
      <p:grpSp>
        <p:nvGrpSpPr>
          <p:cNvPr id="45" name="object 45"/>
          <p:cNvGrpSpPr/>
          <p:nvPr/>
        </p:nvGrpSpPr>
        <p:grpSpPr>
          <a:xfrm>
            <a:off x="0" y="1027848"/>
            <a:ext cx="12110592" cy="5764455"/>
            <a:chOff x="0" y="770886"/>
            <a:chExt cx="9082944" cy="4323340"/>
          </a:xfrm>
        </p:grpSpPr>
        <p:sp>
          <p:nvSpPr>
            <p:cNvPr id="46" name="object 46"/>
            <p:cNvSpPr/>
            <p:nvPr/>
          </p:nvSpPr>
          <p:spPr>
            <a:xfrm>
              <a:off x="0" y="1803789"/>
              <a:ext cx="80010" cy="357505"/>
            </a:xfrm>
            <a:custGeom>
              <a:avLst/>
              <a:gdLst/>
              <a:ahLst/>
              <a:cxnLst/>
              <a:rect l="l" t="t" r="r" b="b"/>
              <a:pathLst>
                <a:path w="80010" h="357505">
                  <a:moveTo>
                    <a:pt x="0" y="357176"/>
                  </a:moveTo>
                  <a:lnTo>
                    <a:pt x="0" y="0"/>
                  </a:lnTo>
                  <a:lnTo>
                    <a:pt x="79706" y="0"/>
                  </a:lnTo>
                  <a:lnTo>
                    <a:pt x="79706" y="357176"/>
                  </a:lnTo>
                  <a:lnTo>
                    <a:pt x="0" y="357176"/>
                  </a:lnTo>
                  <a:close/>
                </a:path>
              </a:pathLst>
            </a:custGeom>
            <a:solidFill>
              <a:srgbClr val="FFFFFF"/>
            </a:solidFill>
          </p:spPr>
          <p:txBody>
            <a:bodyPr wrap="square" lIns="0" tIns="0" rIns="0" bIns="0" rtlCol="0"/>
            <a:lstStyle/>
            <a:p>
              <a:endParaRPr sz="2400"/>
            </a:p>
          </p:txBody>
        </p:sp>
        <p:pic>
          <p:nvPicPr>
            <p:cNvPr id="47" name="object 47"/>
            <p:cNvPicPr/>
            <p:nvPr/>
          </p:nvPicPr>
          <p:blipFill>
            <a:blip r:embed="rId2" cstate="print"/>
            <a:stretch>
              <a:fillRect/>
            </a:stretch>
          </p:blipFill>
          <p:spPr>
            <a:xfrm>
              <a:off x="517414" y="770886"/>
              <a:ext cx="1041322" cy="699516"/>
            </a:xfrm>
            <a:prstGeom prst="rect">
              <a:avLst/>
            </a:prstGeom>
            <a:blipFill>
              <a:blip r:embed="rId3"/>
              <a:tile tx="0" ty="0" sx="100000" sy="100000" flip="none" algn="tl"/>
            </a:blipFill>
          </p:spPr>
        </p:pic>
        <p:sp>
          <p:nvSpPr>
            <p:cNvPr id="48" name="object 48"/>
            <p:cNvSpPr/>
            <p:nvPr/>
          </p:nvSpPr>
          <p:spPr>
            <a:xfrm>
              <a:off x="114391" y="4321336"/>
              <a:ext cx="8968553" cy="772890"/>
            </a:xfrm>
            <a:custGeom>
              <a:avLst/>
              <a:gdLst/>
              <a:ahLst/>
              <a:cxnLst/>
              <a:rect l="l" t="t" r="r" b="b"/>
              <a:pathLst>
                <a:path w="8994775" h="685800">
                  <a:moveTo>
                    <a:pt x="8994676" y="0"/>
                  </a:moveTo>
                  <a:lnTo>
                    <a:pt x="0" y="0"/>
                  </a:lnTo>
                  <a:lnTo>
                    <a:pt x="0" y="685251"/>
                  </a:lnTo>
                  <a:lnTo>
                    <a:pt x="8994676" y="685251"/>
                  </a:lnTo>
                  <a:lnTo>
                    <a:pt x="8994676" y="0"/>
                  </a:lnTo>
                  <a:close/>
                </a:path>
              </a:pathLst>
            </a:custGeom>
            <a:solidFill>
              <a:srgbClr val="7FC1E0"/>
            </a:solidFill>
          </p:spPr>
          <p:txBody>
            <a:bodyPr wrap="square" lIns="0" tIns="0" rIns="0" bIns="0" rtlCol="0"/>
            <a:lstStyle/>
            <a:p>
              <a:endParaRPr sz="2400"/>
            </a:p>
          </p:txBody>
        </p:sp>
      </p:grpSp>
      <p:sp>
        <p:nvSpPr>
          <p:cNvPr id="53" name="object 53"/>
          <p:cNvSpPr txBox="1"/>
          <p:nvPr/>
        </p:nvSpPr>
        <p:spPr>
          <a:xfrm>
            <a:off x="235986" y="5687093"/>
            <a:ext cx="307777" cy="989240"/>
          </a:xfrm>
          <a:prstGeom prst="rect">
            <a:avLst/>
          </a:prstGeom>
        </p:spPr>
        <p:txBody>
          <a:bodyPr vert="vert270" wrap="square" lIns="0" tIns="17780" rIns="0" bIns="0" rtlCol="0">
            <a:spAutoFit/>
          </a:bodyPr>
          <a:lstStyle/>
          <a:p>
            <a:pPr marL="16933" marR="6773" indent="259920">
              <a:lnSpc>
                <a:spcPts val="1200"/>
              </a:lnSpc>
              <a:spcBef>
                <a:spcPts val="140"/>
              </a:spcBef>
            </a:pPr>
            <a:r>
              <a:rPr sz="1067" b="1" spc="-7" dirty="0">
                <a:solidFill>
                  <a:srgbClr val="FFFFFF"/>
                </a:solidFill>
                <a:latin typeface="Arial"/>
                <a:cs typeface="Arial"/>
              </a:rPr>
              <a:t>Your </a:t>
            </a:r>
            <a:r>
              <a:rPr sz="1067" b="1" dirty="0">
                <a:solidFill>
                  <a:srgbClr val="FFFFFF"/>
                </a:solidFill>
                <a:latin typeface="Arial"/>
                <a:cs typeface="Arial"/>
              </a:rPr>
              <a:t> </a:t>
            </a:r>
            <a:r>
              <a:rPr sz="1067" b="1" spc="-7" dirty="0">
                <a:solidFill>
                  <a:srgbClr val="FFFFFF"/>
                </a:solidFill>
                <a:latin typeface="Arial"/>
                <a:cs typeface="Arial"/>
              </a:rPr>
              <a:t>Co</a:t>
            </a:r>
            <a:r>
              <a:rPr sz="1067" b="1" dirty="0">
                <a:solidFill>
                  <a:srgbClr val="FFFFFF"/>
                </a:solidFill>
                <a:latin typeface="Arial"/>
                <a:cs typeface="Arial"/>
              </a:rPr>
              <a:t>mmi</a:t>
            </a:r>
            <a:r>
              <a:rPr sz="1067" b="1" spc="-7" dirty="0">
                <a:solidFill>
                  <a:srgbClr val="FFFFFF"/>
                </a:solidFill>
                <a:latin typeface="Arial"/>
                <a:cs typeface="Arial"/>
              </a:rPr>
              <a:t>t</a:t>
            </a:r>
            <a:r>
              <a:rPr sz="1067" b="1" dirty="0">
                <a:solidFill>
                  <a:srgbClr val="FFFFFF"/>
                </a:solidFill>
                <a:latin typeface="Arial"/>
                <a:cs typeface="Arial"/>
              </a:rPr>
              <a:t>m</a:t>
            </a:r>
            <a:r>
              <a:rPr sz="1067" b="1" spc="7" dirty="0">
                <a:solidFill>
                  <a:srgbClr val="FFFFFF"/>
                </a:solidFill>
                <a:latin typeface="Arial"/>
                <a:cs typeface="Arial"/>
              </a:rPr>
              <a:t>e</a:t>
            </a:r>
            <a:r>
              <a:rPr sz="1067" b="1" spc="-7" dirty="0">
                <a:solidFill>
                  <a:srgbClr val="FFFFFF"/>
                </a:solidFill>
                <a:latin typeface="Arial"/>
                <a:cs typeface="Arial"/>
              </a:rPr>
              <a:t>n</a:t>
            </a:r>
            <a:r>
              <a:rPr sz="1067" b="1" dirty="0">
                <a:solidFill>
                  <a:srgbClr val="FFFFFF"/>
                </a:solidFill>
                <a:latin typeface="Arial"/>
                <a:cs typeface="Arial"/>
              </a:rPr>
              <a:t>t</a:t>
            </a:r>
            <a:endParaRPr sz="1067" dirty="0">
              <a:latin typeface="Arial"/>
              <a:cs typeface="Arial"/>
            </a:endParaRPr>
          </a:p>
        </p:txBody>
      </p:sp>
      <p:sp>
        <p:nvSpPr>
          <p:cNvPr id="6" name="Rectangle 5">
            <a:extLst>
              <a:ext uri="{FF2B5EF4-FFF2-40B4-BE49-F238E27FC236}">
                <a16:creationId xmlns:a16="http://schemas.microsoft.com/office/drawing/2014/main" id="{1A8E4047-9B94-804B-9372-71C673A79006}"/>
              </a:ext>
            </a:extLst>
          </p:cNvPr>
          <p:cNvSpPr/>
          <p:nvPr/>
        </p:nvSpPr>
        <p:spPr>
          <a:xfrm>
            <a:off x="396733" y="2948901"/>
            <a:ext cx="10679796" cy="2557110"/>
          </a:xfrm>
          <a:prstGeom prst="rect">
            <a:avLst/>
          </a:prstGeom>
        </p:spPr>
        <p:txBody>
          <a:bodyPr wrap="square">
            <a:spAutoFit/>
          </a:bodyPr>
          <a:lstStyle/>
          <a:p>
            <a:pPr marL="165735" marR="327025">
              <a:spcBef>
                <a:spcPts val="595"/>
              </a:spcBef>
              <a:spcAft>
                <a:spcPts val="0"/>
              </a:spcAft>
            </a:pPr>
            <a:r>
              <a:rPr lang="en-US" sz="1100" dirty="0">
                <a:latin typeface="Arial" panose="020B0604020202020204" pitchFamily="34" charset="0"/>
                <a:ea typeface="Arial" panose="020B0604020202020204" pitchFamily="34" charset="0"/>
              </a:rPr>
              <a:t>The Mississippi DOM is building a new Medicaid Management Information System (MMIS), known as MESA. This updated technology will allow for</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better interactions</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more</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transparency</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with</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Medicaid</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providers</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members.</a:t>
            </a:r>
          </a:p>
          <a:p>
            <a:pPr marL="742950" marR="128270" lvl="1" indent="-285750">
              <a:spcBef>
                <a:spcPts val="680"/>
              </a:spcBef>
              <a:spcAft>
                <a:spcPts val="0"/>
              </a:spcAft>
              <a:buSzPts val="1100"/>
              <a:buFont typeface="Arial" panose="020B0604020202020204" pitchFamily="34" charset="0"/>
              <a:buChar char="•"/>
              <a:tabLst>
                <a:tab pos="622935" algn="l"/>
                <a:tab pos="623570" algn="l"/>
              </a:tabLst>
            </a:pPr>
            <a:r>
              <a:rPr lang="en-US" sz="1100" dirty="0">
                <a:latin typeface="Arial" panose="020B0604020202020204" pitchFamily="34" charset="0"/>
                <a:ea typeface="Arial" panose="020B0604020202020204" pitchFamily="34" charset="0"/>
              </a:rPr>
              <a:t>MESA will be more efficient, with workflow automation and easy access to a broad range </a:t>
            </a:r>
            <a:r>
              <a:rPr lang="en-US" sz="1100" spc="-29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of</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information.</a:t>
            </a:r>
          </a:p>
          <a:p>
            <a:pPr marL="742950" marR="299720" lvl="1" indent="-285750">
              <a:spcBef>
                <a:spcPts val="675"/>
              </a:spcBef>
              <a:spcAft>
                <a:spcPts val="0"/>
              </a:spcAft>
              <a:buSzPts val="1100"/>
              <a:buFont typeface="Arial" panose="020B0604020202020204" pitchFamily="34" charset="0"/>
              <a:buChar char="•"/>
              <a:tabLst>
                <a:tab pos="622935" algn="l"/>
                <a:tab pos="623570" algn="l"/>
              </a:tabLst>
            </a:pPr>
            <a:r>
              <a:rPr lang="en-US" sz="1100" dirty="0">
                <a:latin typeface="Arial" panose="020B0604020202020204" pitchFamily="34" charset="0"/>
                <a:ea typeface="Arial" panose="020B0604020202020204" pitchFamily="34" charset="0"/>
              </a:rPr>
              <a:t>Providers will have a new, enhanced self-service portal where they can verify member</a:t>
            </a:r>
            <a:r>
              <a:rPr lang="en-US" sz="1100" spc="-29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eligibility,</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submit</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claims</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 access supporting</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documentation.</a:t>
            </a:r>
          </a:p>
          <a:p>
            <a:pPr marL="742950" marR="391160" lvl="1" indent="-285750">
              <a:spcBef>
                <a:spcPts val="675"/>
              </a:spcBef>
              <a:spcAft>
                <a:spcPts val="0"/>
              </a:spcAft>
              <a:buSzPts val="1100"/>
              <a:buFont typeface="Arial" panose="020B0604020202020204" pitchFamily="34" charset="0"/>
              <a:buChar char="•"/>
              <a:tabLst>
                <a:tab pos="622935" algn="l"/>
                <a:tab pos="623570" algn="l"/>
              </a:tabLst>
            </a:pPr>
            <a:r>
              <a:rPr lang="en-US" sz="1100" dirty="0">
                <a:latin typeface="Arial" panose="020B0604020202020204" pitchFamily="34" charset="0"/>
                <a:ea typeface="Arial" panose="020B0604020202020204" pitchFamily="34" charset="0"/>
              </a:rPr>
              <a:t>DOM will implement centralized credentialing that will reduce Provider administrative </a:t>
            </a:r>
            <a:r>
              <a:rPr lang="en-US" sz="1100" spc="-29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burden.</a:t>
            </a:r>
          </a:p>
          <a:p>
            <a:pPr marL="742950" marR="600710" lvl="1" indent="-285750">
              <a:spcBef>
                <a:spcPts val="675"/>
              </a:spcBef>
              <a:spcAft>
                <a:spcPts val="0"/>
              </a:spcAft>
              <a:buSzPts val="1100"/>
              <a:buFont typeface="Arial" panose="020B0604020202020204" pitchFamily="34" charset="0"/>
              <a:buChar char="•"/>
              <a:tabLst>
                <a:tab pos="622935" algn="l"/>
                <a:tab pos="623570" algn="l"/>
              </a:tabLst>
            </a:pPr>
            <a:r>
              <a:rPr lang="en-US" sz="1100" dirty="0">
                <a:latin typeface="Arial" panose="020B0604020202020204" pitchFamily="34" charset="0"/>
                <a:ea typeface="Arial" panose="020B0604020202020204" pitchFamily="34" charset="0"/>
              </a:rPr>
              <a:t>MESA will enhance security – further protecting the confidentiality and integrity of </a:t>
            </a:r>
            <a:r>
              <a:rPr lang="en-US" sz="1100" spc="-29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Medicaid</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a:t>
            </a:r>
          </a:p>
          <a:p>
            <a:pPr marL="742950" marR="531495" lvl="1" indent="-285750">
              <a:spcBef>
                <a:spcPts val="670"/>
              </a:spcBef>
              <a:spcAft>
                <a:spcPts val="0"/>
              </a:spcAft>
              <a:buSzPts val="1100"/>
              <a:buFont typeface="Arial" panose="020B0604020202020204" pitchFamily="34" charset="0"/>
              <a:buChar char="•"/>
              <a:tabLst>
                <a:tab pos="622935" algn="l"/>
                <a:tab pos="623570" algn="l"/>
              </a:tabLst>
            </a:pPr>
            <a:r>
              <a:rPr lang="en-US" sz="1100" dirty="0">
                <a:latin typeface="Arial" panose="020B0604020202020204" pitchFamily="34" charset="0"/>
                <a:ea typeface="Arial" panose="020B0604020202020204" pitchFamily="34" charset="0"/>
              </a:rPr>
              <a:t>MESA will allow us to analyze data to work toward better health care outcomes for </a:t>
            </a:r>
            <a:r>
              <a:rPr lang="en-US" sz="1100" spc="-29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Mississippians.</a:t>
            </a:r>
          </a:p>
          <a:p>
            <a:pPr marL="165735" marR="264795">
              <a:spcBef>
                <a:spcPts val="590"/>
              </a:spcBef>
              <a:spcAft>
                <a:spcPts val="0"/>
              </a:spcAft>
            </a:pPr>
            <a:r>
              <a:rPr lang="en-US" sz="1100" dirty="0">
                <a:latin typeface="Arial" panose="020B0604020202020204" pitchFamily="34" charset="0"/>
                <a:ea typeface="Arial" panose="020B0604020202020204" pitchFamily="34" charset="0"/>
              </a:rPr>
              <a:t>The successful implementation of the new MMIS will support DOM’s overarching objectives of </a:t>
            </a:r>
            <a:r>
              <a:rPr lang="en-US" sz="1100" spc="-29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improving health outcomes, elevating quality, lowering spending trends in Medicaid, reducing</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unnecessary</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burdens</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on</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members</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providers,</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increasing</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transparency</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a:t>
            </a:r>
            <a:r>
              <a:rPr lang="en-US" sz="1100" spc="-1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public.</a:t>
            </a:r>
          </a:p>
          <a:p>
            <a:pPr marL="165735" marR="0" indent="-635">
              <a:spcBef>
                <a:spcPts val="600"/>
              </a:spcBef>
              <a:spcAft>
                <a:spcPts val="0"/>
              </a:spcAft>
            </a:pPr>
            <a:r>
              <a:rPr lang="en-US" sz="1100" dirty="0">
                <a:latin typeface="Arial" panose="020B0604020202020204" pitchFamily="34" charset="0"/>
                <a:ea typeface="Arial" panose="020B0604020202020204" pitchFamily="34" charset="0"/>
              </a:rPr>
              <a:t>MESA is expected to go live in 2022. Before that happens, DOM will ensure MESA has</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been</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thoroughly</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tested,</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10" dirty="0">
                <a:latin typeface="Arial" panose="020B0604020202020204" pitchFamily="34" charset="0"/>
                <a:ea typeface="Arial" panose="020B0604020202020204" pitchFamily="34" charset="0"/>
              </a:rPr>
              <a:t> staff</a:t>
            </a:r>
            <a:r>
              <a:rPr lang="en-US" sz="1100" dirty="0">
                <a:latin typeface="Arial" panose="020B0604020202020204" pitchFamily="34" charset="0"/>
                <a:ea typeface="Arial" panose="020B0604020202020204" pitchFamily="34" charset="0"/>
              </a:rPr>
              <a:t>,</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providers, and</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members</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have</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 resources</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they</a:t>
            </a:r>
            <a:r>
              <a:rPr lang="en-US" sz="1100" spc="-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need</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use</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it.</a:t>
            </a:r>
            <a:endParaRPr lang="en-US" sz="1100" dirty="0">
              <a:effectLst/>
              <a:latin typeface="Arial" panose="020B0604020202020204" pitchFamily="34" charset="0"/>
              <a:ea typeface="Arial" panose="020B0604020202020204" pitchFamily="34" charset="0"/>
            </a:endParaRPr>
          </a:p>
        </p:txBody>
      </p:sp>
      <p:sp>
        <p:nvSpPr>
          <p:cNvPr id="43" name="object 54">
            <a:extLst>
              <a:ext uri="{FF2B5EF4-FFF2-40B4-BE49-F238E27FC236}">
                <a16:creationId xmlns:a16="http://schemas.microsoft.com/office/drawing/2014/main" id="{C5FC4843-1EE3-6142-919E-6704D8A6AC4A}"/>
              </a:ext>
            </a:extLst>
          </p:cNvPr>
          <p:cNvSpPr txBox="1"/>
          <p:nvPr/>
        </p:nvSpPr>
        <p:spPr>
          <a:xfrm>
            <a:off x="653917" y="5860289"/>
            <a:ext cx="3108113" cy="790515"/>
          </a:xfrm>
          <a:prstGeom prst="rect">
            <a:avLst/>
          </a:prstGeom>
        </p:spPr>
        <p:txBody>
          <a:bodyPr vert="horz" wrap="square" lIns="0" tIns="14393" rIns="0" bIns="0" rtlCol="0">
            <a:spAutoFit/>
          </a:bodyPr>
          <a:lstStyle/>
          <a:p>
            <a:pPr marL="16086" marR="6773" indent="-847" algn="ctr">
              <a:lnSpc>
                <a:spcPct val="101099"/>
              </a:lnSpc>
              <a:spcBef>
                <a:spcPts val="113"/>
              </a:spcBef>
            </a:pPr>
            <a:r>
              <a:rPr sz="1467" b="1" i="1" u="sng" spc="-27" dirty="0">
                <a:solidFill>
                  <a:srgbClr val="FFFFFF"/>
                </a:solidFill>
                <a:uFill>
                  <a:solidFill>
                    <a:srgbClr val="FFFFFF"/>
                  </a:solidFill>
                </a:uFill>
                <a:latin typeface="Arial-BoldItalicMT"/>
                <a:cs typeface="Arial-BoldItalicMT"/>
              </a:rPr>
              <a:t>Be</a:t>
            </a:r>
            <a:r>
              <a:rPr sz="1467" b="1" i="1" u="sng" spc="-73" dirty="0">
                <a:solidFill>
                  <a:srgbClr val="FFFFFF"/>
                </a:solidFill>
                <a:uFill>
                  <a:solidFill>
                    <a:srgbClr val="FFFFFF"/>
                  </a:solidFill>
                </a:uFill>
                <a:latin typeface="Arial-BoldItalicMT"/>
                <a:cs typeface="Arial-BoldItalicMT"/>
              </a:rPr>
              <a:t> </a:t>
            </a:r>
            <a:r>
              <a:rPr sz="1467" b="1" i="1" u="sng" spc="-40" dirty="0">
                <a:solidFill>
                  <a:srgbClr val="FFFFFF"/>
                </a:solidFill>
                <a:uFill>
                  <a:solidFill>
                    <a:srgbClr val="FFFFFF"/>
                  </a:solidFill>
                </a:uFill>
                <a:latin typeface="Arial-BoldItalicMT"/>
                <a:cs typeface="Arial-BoldItalicMT"/>
              </a:rPr>
              <a:t>engaged</a:t>
            </a:r>
            <a:r>
              <a:rPr sz="1200" i="1" spc="-40" dirty="0">
                <a:solidFill>
                  <a:srgbClr val="FFFFFF"/>
                </a:solidFill>
                <a:latin typeface="Arial"/>
                <a:cs typeface="Arial"/>
              </a:rPr>
              <a:t>,</a:t>
            </a:r>
            <a:r>
              <a:rPr sz="1200" i="1" spc="-7" dirty="0">
                <a:solidFill>
                  <a:srgbClr val="FFFFFF"/>
                </a:solidFill>
                <a:latin typeface="Arial"/>
                <a:cs typeface="Arial"/>
              </a:rPr>
              <a:t> open,</a:t>
            </a:r>
            <a:r>
              <a:rPr sz="1200" i="1" spc="20" dirty="0">
                <a:solidFill>
                  <a:srgbClr val="FFFFFF"/>
                </a:solidFill>
                <a:latin typeface="Arial"/>
                <a:cs typeface="Arial"/>
              </a:rPr>
              <a:t> </a:t>
            </a:r>
            <a:r>
              <a:rPr sz="1200" i="1" spc="-7" dirty="0">
                <a:solidFill>
                  <a:srgbClr val="FFFFFF"/>
                </a:solidFill>
                <a:latin typeface="Arial"/>
                <a:cs typeface="Arial"/>
              </a:rPr>
              <a:t>and</a:t>
            </a:r>
            <a:r>
              <a:rPr sz="1200" i="1" spc="-13" dirty="0">
                <a:solidFill>
                  <a:srgbClr val="FFFFFF"/>
                </a:solidFill>
                <a:latin typeface="Arial"/>
                <a:cs typeface="Arial"/>
              </a:rPr>
              <a:t> </a:t>
            </a:r>
            <a:r>
              <a:rPr sz="1200" i="1" spc="-7" dirty="0">
                <a:solidFill>
                  <a:srgbClr val="FFFFFF"/>
                </a:solidFill>
                <a:latin typeface="Arial"/>
                <a:cs typeface="Arial"/>
              </a:rPr>
              <a:t>honest</a:t>
            </a:r>
            <a:r>
              <a:rPr sz="1200" i="1" spc="-13" dirty="0">
                <a:solidFill>
                  <a:srgbClr val="FFFFFF"/>
                </a:solidFill>
                <a:latin typeface="Arial"/>
                <a:cs typeface="Arial"/>
              </a:rPr>
              <a:t> </a:t>
            </a:r>
            <a:r>
              <a:rPr sz="1200" i="1" spc="-7" dirty="0">
                <a:solidFill>
                  <a:srgbClr val="FFFFFF"/>
                </a:solidFill>
                <a:latin typeface="Arial"/>
                <a:cs typeface="Arial"/>
              </a:rPr>
              <a:t>throughout </a:t>
            </a:r>
            <a:r>
              <a:rPr sz="1200" i="1" dirty="0">
                <a:solidFill>
                  <a:srgbClr val="FFFFFF"/>
                </a:solidFill>
                <a:latin typeface="Arial"/>
                <a:cs typeface="Arial"/>
              </a:rPr>
              <a:t> </a:t>
            </a:r>
            <a:r>
              <a:rPr sz="1200" i="1" spc="-7" dirty="0">
                <a:solidFill>
                  <a:srgbClr val="FFFFFF"/>
                </a:solidFill>
                <a:latin typeface="Arial"/>
                <a:cs typeface="Arial"/>
              </a:rPr>
              <a:t>the process and please be patient as </a:t>
            </a:r>
            <a:r>
              <a:rPr sz="1200" i="1" dirty="0">
                <a:solidFill>
                  <a:srgbClr val="FFFFFF"/>
                </a:solidFill>
                <a:latin typeface="Arial"/>
                <a:cs typeface="Arial"/>
              </a:rPr>
              <a:t>we </a:t>
            </a:r>
            <a:r>
              <a:rPr sz="1200" i="1" spc="7" dirty="0">
                <a:solidFill>
                  <a:srgbClr val="FFFFFF"/>
                </a:solidFill>
                <a:latin typeface="Arial"/>
                <a:cs typeface="Arial"/>
              </a:rPr>
              <a:t> </a:t>
            </a:r>
            <a:r>
              <a:rPr sz="1200" i="1" spc="-7" dirty="0">
                <a:solidFill>
                  <a:srgbClr val="FFFFFF"/>
                </a:solidFill>
                <a:latin typeface="Arial"/>
                <a:cs typeface="Arial"/>
              </a:rPr>
              <a:t>collectively</a:t>
            </a:r>
            <a:r>
              <a:rPr sz="1200" i="1" dirty="0">
                <a:solidFill>
                  <a:srgbClr val="FFFFFF"/>
                </a:solidFill>
                <a:latin typeface="Arial"/>
                <a:cs typeface="Arial"/>
              </a:rPr>
              <a:t> </a:t>
            </a:r>
            <a:r>
              <a:rPr sz="1200" i="1" spc="-7" dirty="0">
                <a:solidFill>
                  <a:srgbClr val="FFFFFF"/>
                </a:solidFill>
                <a:latin typeface="Arial"/>
                <a:cs typeface="Arial"/>
              </a:rPr>
              <a:t>make</a:t>
            </a:r>
            <a:r>
              <a:rPr sz="1200" i="1" dirty="0">
                <a:solidFill>
                  <a:srgbClr val="FFFFFF"/>
                </a:solidFill>
                <a:latin typeface="Arial"/>
                <a:cs typeface="Arial"/>
              </a:rPr>
              <a:t> </a:t>
            </a:r>
            <a:r>
              <a:rPr sz="1200" i="1" spc="-7" dirty="0">
                <a:solidFill>
                  <a:srgbClr val="FFFFFF"/>
                </a:solidFill>
                <a:latin typeface="Arial"/>
                <a:cs typeface="Arial"/>
              </a:rPr>
              <a:t>progress</a:t>
            </a:r>
            <a:r>
              <a:rPr sz="1200" i="1" spc="7" dirty="0">
                <a:solidFill>
                  <a:srgbClr val="FFFFFF"/>
                </a:solidFill>
                <a:latin typeface="Arial"/>
                <a:cs typeface="Arial"/>
              </a:rPr>
              <a:t> </a:t>
            </a:r>
            <a:r>
              <a:rPr sz="1200" i="1" spc="-7" dirty="0">
                <a:solidFill>
                  <a:srgbClr val="FFFFFF"/>
                </a:solidFill>
                <a:latin typeface="Arial"/>
                <a:cs typeface="Arial"/>
              </a:rPr>
              <a:t>towards</a:t>
            </a:r>
            <a:r>
              <a:rPr sz="1200" i="1" dirty="0">
                <a:solidFill>
                  <a:srgbClr val="FFFFFF"/>
                </a:solidFill>
                <a:latin typeface="Arial"/>
                <a:cs typeface="Arial"/>
              </a:rPr>
              <a:t> </a:t>
            </a:r>
            <a:r>
              <a:rPr sz="1200" i="1" spc="-7" dirty="0">
                <a:solidFill>
                  <a:srgbClr val="FFFFFF"/>
                </a:solidFill>
                <a:latin typeface="Arial"/>
                <a:cs typeface="Arial"/>
              </a:rPr>
              <a:t>creating</a:t>
            </a:r>
            <a:r>
              <a:rPr sz="1200" i="1" dirty="0">
                <a:solidFill>
                  <a:srgbClr val="FFFFFF"/>
                </a:solidFill>
                <a:latin typeface="Arial"/>
                <a:cs typeface="Arial"/>
              </a:rPr>
              <a:t> a </a:t>
            </a:r>
            <a:r>
              <a:rPr sz="1200" i="1" spc="-313" dirty="0">
                <a:solidFill>
                  <a:srgbClr val="FFFFFF"/>
                </a:solidFill>
                <a:latin typeface="Arial"/>
                <a:cs typeface="Arial"/>
              </a:rPr>
              <a:t> </a:t>
            </a:r>
            <a:r>
              <a:rPr sz="1200" i="1" spc="-7" dirty="0">
                <a:solidFill>
                  <a:srgbClr val="FFFFFF"/>
                </a:solidFill>
                <a:latin typeface="Arial"/>
                <a:cs typeface="Arial"/>
              </a:rPr>
              <a:t>best-in-class</a:t>
            </a:r>
            <a:r>
              <a:rPr sz="1200" i="1" spc="-13" dirty="0">
                <a:solidFill>
                  <a:srgbClr val="FFFFFF"/>
                </a:solidFill>
                <a:latin typeface="Arial"/>
                <a:cs typeface="Arial"/>
              </a:rPr>
              <a:t> </a:t>
            </a:r>
            <a:r>
              <a:rPr lang="en-US" sz="1200" i="1" spc="-7" dirty="0">
                <a:solidFill>
                  <a:srgbClr val="FFFFFF"/>
                </a:solidFill>
                <a:latin typeface="Arial"/>
                <a:cs typeface="Arial"/>
              </a:rPr>
              <a:t>healthcare</a:t>
            </a:r>
            <a:r>
              <a:rPr sz="1200" i="1" spc="-7" dirty="0">
                <a:solidFill>
                  <a:srgbClr val="FFFFFF"/>
                </a:solidFill>
                <a:latin typeface="Arial"/>
                <a:cs typeface="Arial"/>
              </a:rPr>
              <a:t> experience.</a:t>
            </a:r>
            <a:endParaRPr sz="1200" dirty="0">
              <a:latin typeface="Arial"/>
              <a:cs typeface="Arial"/>
            </a:endParaRPr>
          </a:p>
        </p:txBody>
      </p:sp>
      <p:sp>
        <p:nvSpPr>
          <p:cNvPr id="49" name="object 56">
            <a:extLst>
              <a:ext uri="{FF2B5EF4-FFF2-40B4-BE49-F238E27FC236}">
                <a16:creationId xmlns:a16="http://schemas.microsoft.com/office/drawing/2014/main" id="{1593DD9E-6EA2-4E40-9FD1-342E554C3330}"/>
              </a:ext>
            </a:extLst>
          </p:cNvPr>
          <p:cNvSpPr txBox="1"/>
          <p:nvPr/>
        </p:nvSpPr>
        <p:spPr>
          <a:xfrm>
            <a:off x="4666841" y="5872988"/>
            <a:ext cx="2930313" cy="604054"/>
          </a:xfrm>
          <a:prstGeom prst="rect">
            <a:avLst/>
          </a:prstGeom>
        </p:spPr>
        <p:txBody>
          <a:bodyPr vert="horz" wrap="square" lIns="0" tIns="14393" rIns="0" bIns="0" rtlCol="0">
            <a:spAutoFit/>
          </a:bodyPr>
          <a:lstStyle/>
          <a:p>
            <a:pPr marL="16086"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l</a:t>
            </a:r>
            <a:r>
              <a:rPr sz="1467" b="1" i="1" u="sng" spc="-33" dirty="0">
                <a:solidFill>
                  <a:srgbClr val="FFFFFF"/>
                </a:solidFill>
                <a:uFill>
                  <a:solidFill>
                    <a:srgbClr val="FFFFFF"/>
                  </a:solidFill>
                </a:uFill>
                <a:latin typeface="Arial-BoldItalicMT"/>
                <a:cs typeface="Arial-BoldItalicMT"/>
              </a:rPr>
              <a:t>ea</a:t>
            </a:r>
            <a:r>
              <a:rPr sz="1467" b="1" i="1" u="sng" spc="-47" dirty="0">
                <a:solidFill>
                  <a:srgbClr val="FFFFFF"/>
                </a:solidFill>
                <a:uFill>
                  <a:solidFill>
                    <a:srgbClr val="FFFFFF"/>
                  </a:solidFill>
                </a:uFill>
                <a:latin typeface="Arial-BoldItalicMT"/>
                <a:cs typeface="Arial-BoldItalicMT"/>
              </a:rPr>
              <a:t>d</a:t>
            </a:r>
            <a:r>
              <a:rPr sz="1467" b="1" i="1" u="sng" spc="-33" dirty="0">
                <a:solidFill>
                  <a:srgbClr val="FFFFFF"/>
                </a:solidFill>
                <a:uFill>
                  <a:solidFill>
                    <a:srgbClr val="FFFFFF"/>
                  </a:solidFill>
                </a:uFill>
                <a:latin typeface="Arial-BoldItalicMT"/>
                <a:cs typeface="Arial-BoldItalicMT"/>
              </a:rPr>
              <a:t>e</a:t>
            </a:r>
            <a:r>
              <a:rPr sz="1467" b="1" i="1" u="sng" spc="-27" dirty="0">
                <a:solidFill>
                  <a:srgbClr val="FFFFFF"/>
                </a:solidFill>
                <a:uFill>
                  <a:solidFill>
                    <a:srgbClr val="FFFFFF"/>
                  </a:solidFill>
                </a:uFill>
                <a:latin typeface="Arial-BoldItalicMT"/>
                <a:cs typeface="Arial-BoldItalicMT"/>
              </a:rPr>
              <a:t>r</a:t>
            </a:r>
            <a:r>
              <a:rPr sz="1467" b="1" i="1" u="sng" dirty="0">
                <a:solidFill>
                  <a:srgbClr val="FFFFFF"/>
                </a:solidFill>
                <a:uFill>
                  <a:solidFill>
                    <a:srgbClr val="FFFFFF"/>
                  </a:solidFill>
                </a:uFill>
                <a:latin typeface="Arial-BoldItalicMT"/>
                <a:cs typeface="Arial-BoldItalicMT"/>
              </a:rPr>
              <a:t>s</a:t>
            </a:r>
            <a:r>
              <a:rPr sz="1467" b="1" i="1" spc="-73" dirty="0">
                <a:solidFill>
                  <a:srgbClr val="FFFFFF"/>
                </a:solidFill>
                <a:latin typeface="Arial-BoldItalicMT"/>
                <a:cs typeface="Arial-BoldItalicMT"/>
              </a:rPr>
              <a:t> </a:t>
            </a:r>
            <a:r>
              <a:rPr sz="1200" i="1" spc="-7" dirty="0">
                <a:solidFill>
                  <a:srgbClr val="FFFFFF"/>
                </a:solidFill>
                <a:latin typeface="Arial"/>
                <a:cs typeface="Arial"/>
              </a:rPr>
              <a:t>o</a:t>
            </a:r>
            <a:r>
              <a:rPr sz="1200" i="1" dirty="0">
                <a:solidFill>
                  <a:srgbClr val="FFFFFF"/>
                </a:solidFill>
                <a:latin typeface="Arial"/>
                <a:cs typeface="Arial"/>
              </a:rPr>
              <a:t>f</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c</a:t>
            </a:r>
            <a:r>
              <a:rPr sz="1200" i="1" spc="-7" dirty="0">
                <a:solidFill>
                  <a:srgbClr val="FFFFFF"/>
                </a:solidFill>
                <a:latin typeface="Arial"/>
                <a:cs typeface="Arial"/>
              </a:rPr>
              <a:t>hang</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r</a:t>
            </a:r>
            <a:r>
              <a:rPr sz="1200" i="1" spc="-7" dirty="0">
                <a:solidFill>
                  <a:srgbClr val="FFFFFF"/>
                </a:solidFill>
                <a:latin typeface="Arial"/>
                <a:cs typeface="Arial"/>
              </a:rPr>
              <a:t>oughou</a:t>
            </a:r>
            <a:r>
              <a:rPr sz="1200" i="1" dirty="0">
                <a:solidFill>
                  <a:srgbClr val="FFFFFF"/>
                </a:solidFill>
                <a:latin typeface="Arial"/>
                <a:cs typeface="Arial"/>
              </a:rPr>
              <a:t>t</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  </a:t>
            </a:r>
            <a:r>
              <a:rPr lang="en-US" sz="1200" i="1" spc="-7" dirty="0">
                <a:solidFill>
                  <a:srgbClr val="FFFFFF"/>
                </a:solidFill>
                <a:latin typeface="Arial"/>
                <a:cs typeface="Arial"/>
              </a:rPr>
              <a:t>project</a:t>
            </a:r>
            <a:r>
              <a:rPr sz="1200" i="1" spc="-7" dirty="0">
                <a:solidFill>
                  <a:srgbClr val="FFFFFF"/>
                </a:solidFill>
                <a:latin typeface="Arial"/>
                <a:cs typeface="Arial"/>
              </a:rPr>
              <a:t> by staying engaged </a:t>
            </a:r>
            <a:r>
              <a:rPr sz="1200" i="1" dirty="0">
                <a:solidFill>
                  <a:srgbClr val="FFFFFF"/>
                </a:solidFill>
                <a:latin typeface="Arial"/>
                <a:cs typeface="Arial"/>
              </a:rPr>
              <a:t>in </a:t>
            </a:r>
            <a:r>
              <a:rPr sz="1200" i="1" spc="-7" dirty="0">
                <a:solidFill>
                  <a:srgbClr val="FFFFFF"/>
                </a:solidFill>
                <a:latin typeface="Arial"/>
                <a:cs typeface="Arial"/>
              </a:rPr>
              <a:t>our process </a:t>
            </a:r>
            <a:r>
              <a:rPr sz="1200" i="1" spc="-313" dirty="0">
                <a:solidFill>
                  <a:srgbClr val="FFFFFF"/>
                </a:solidFill>
                <a:latin typeface="Arial"/>
                <a:cs typeface="Arial"/>
              </a:rPr>
              <a:t> </a:t>
            </a:r>
            <a:r>
              <a:rPr sz="1200" i="1" spc="-7" dirty="0">
                <a:solidFill>
                  <a:srgbClr val="FFFFFF"/>
                </a:solidFill>
                <a:latin typeface="Arial"/>
                <a:cs typeface="Arial"/>
              </a:rPr>
              <a:t>towards creating the best experience.</a:t>
            </a:r>
            <a:endParaRPr sz="1200" dirty="0">
              <a:latin typeface="Arial"/>
              <a:cs typeface="Arial"/>
            </a:endParaRPr>
          </a:p>
        </p:txBody>
      </p:sp>
      <p:sp>
        <p:nvSpPr>
          <p:cNvPr id="50" name="object 57">
            <a:extLst>
              <a:ext uri="{FF2B5EF4-FFF2-40B4-BE49-F238E27FC236}">
                <a16:creationId xmlns:a16="http://schemas.microsoft.com/office/drawing/2014/main" id="{C81BDBCA-B793-D643-AA8F-EA5E89AF2F7C}"/>
              </a:ext>
            </a:extLst>
          </p:cNvPr>
          <p:cNvSpPr txBox="1"/>
          <p:nvPr/>
        </p:nvSpPr>
        <p:spPr>
          <a:xfrm>
            <a:off x="8552378" y="5872988"/>
            <a:ext cx="3067473" cy="790580"/>
          </a:xfrm>
          <a:prstGeom prst="rect">
            <a:avLst/>
          </a:prstGeom>
        </p:spPr>
        <p:txBody>
          <a:bodyPr vert="horz" wrap="square" lIns="0" tIns="14393" rIns="0" bIns="0" rtlCol="0">
            <a:spAutoFit/>
          </a:bodyPr>
          <a:lstStyle/>
          <a:p>
            <a:pPr marL="16933"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i</a:t>
            </a:r>
            <a:r>
              <a:rPr sz="1467" b="1" i="1" u="sng" spc="-47" dirty="0">
                <a:solidFill>
                  <a:srgbClr val="FFFFFF"/>
                </a:solidFill>
                <a:uFill>
                  <a:solidFill>
                    <a:srgbClr val="FFFFFF"/>
                  </a:solidFill>
                </a:uFill>
                <a:latin typeface="Arial-BoldItalicMT"/>
                <a:cs typeface="Arial-BoldItalicMT"/>
              </a:rPr>
              <a:t>nno</a:t>
            </a:r>
            <a:r>
              <a:rPr sz="1467" b="1" i="1" u="sng" spc="-33" dirty="0">
                <a:solidFill>
                  <a:srgbClr val="FFFFFF"/>
                </a:solidFill>
                <a:uFill>
                  <a:solidFill>
                    <a:srgbClr val="FFFFFF"/>
                  </a:solidFill>
                </a:uFill>
                <a:latin typeface="Arial-BoldItalicMT"/>
                <a:cs typeface="Arial-BoldItalicMT"/>
              </a:rPr>
              <a:t>va</a:t>
            </a:r>
            <a:r>
              <a:rPr sz="1467" b="1" i="1" u="sng" spc="-27" dirty="0">
                <a:solidFill>
                  <a:srgbClr val="FFFFFF"/>
                </a:solidFill>
                <a:uFill>
                  <a:solidFill>
                    <a:srgbClr val="FFFFFF"/>
                  </a:solidFill>
                </a:uFill>
                <a:latin typeface="Arial-BoldItalicMT"/>
                <a:cs typeface="Arial-BoldItalicMT"/>
              </a:rPr>
              <a:t>ti</a:t>
            </a:r>
            <a:r>
              <a:rPr sz="1467" b="1" i="1" u="sng" spc="-33" dirty="0">
                <a:solidFill>
                  <a:srgbClr val="FFFFFF"/>
                </a:solidFill>
                <a:uFill>
                  <a:solidFill>
                    <a:srgbClr val="FFFFFF"/>
                  </a:solidFill>
                </a:uFill>
                <a:latin typeface="Arial-BoldItalicMT"/>
                <a:cs typeface="Arial-BoldItalicMT"/>
              </a:rPr>
              <a:t>v</a:t>
            </a:r>
            <a:r>
              <a:rPr sz="1467" b="1" i="1" u="sng" dirty="0">
                <a:solidFill>
                  <a:srgbClr val="FFFFFF"/>
                </a:solidFill>
                <a:uFill>
                  <a:solidFill>
                    <a:srgbClr val="FFFFFF"/>
                  </a:solidFill>
                </a:uFill>
                <a:latin typeface="Arial-BoldItalicMT"/>
                <a:cs typeface="Arial-BoldItalicMT"/>
              </a:rPr>
              <a:t>e</a:t>
            </a:r>
            <a:r>
              <a:rPr sz="1467" b="1" i="1" spc="-60" dirty="0">
                <a:solidFill>
                  <a:srgbClr val="FFFFFF"/>
                </a:solidFill>
                <a:latin typeface="Arial-BoldItalicMT"/>
                <a:cs typeface="Arial-BoldItalicMT"/>
              </a:rPr>
              <a:t> </a:t>
            </a:r>
            <a:r>
              <a:rPr sz="1200" i="1" spc="-7" dirty="0">
                <a:solidFill>
                  <a:srgbClr val="FFFFFF"/>
                </a:solidFill>
                <a:latin typeface="Arial"/>
                <a:cs typeface="Arial"/>
              </a:rPr>
              <a:t>an</a:t>
            </a:r>
            <a:r>
              <a:rPr sz="1200" i="1" dirty="0">
                <a:solidFill>
                  <a:srgbClr val="FFFFFF"/>
                </a:solidFill>
                <a:latin typeface="Arial"/>
                <a:cs typeface="Arial"/>
              </a:rPr>
              <a:t>d</a:t>
            </a:r>
            <a:r>
              <a:rPr sz="1200" i="1" spc="-7" dirty="0">
                <a:solidFill>
                  <a:srgbClr val="FFFFFF"/>
                </a:solidFill>
                <a:latin typeface="Arial"/>
                <a:cs typeface="Arial"/>
              </a:rPr>
              <a:t> ope</a:t>
            </a:r>
            <a:r>
              <a:rPr sz="1200" i="1" dirty="0">
                <a:solidFill>
                  <a:srgbClr val="FFFFFF"/>
                </a:solidFill>
                <a:latin typeface="Arial"/>
                <a:cs typeface="Arial"/>
              </a:rPr>
              <a:t>n</a:t>
            </a:r>
            <a:r>
              <a:rPr sz="1200" i="1" spc="-7" dirty="0">
                <a:solidFill>
                  <a:srgbClr val="FFFFFF"/>
                </a:solidFill>
                <a:latin typeface="Arial"/>
                <a:cs typeface="Arial"/>
              </a:rPr>
              <a:t> </a:t>
            </a:r>
            <a:r>
              <a:rPr sz="1200" i="1" dirty="0">
                <a:solidFill>
                  <a:srgbClr val="FFFFFF"/>
                </a:solidFill>
                <a:latin typeface="Arial"/>
                <a:cs typeface="Arial"/>
              </a:rPr>
              <a:t>to</a:t>
            </a:r>
            <a:r>
              <a:rPr sz="1200" i="1" spc="-7" dirty="0">
                <a:solidFill>
                  <a:srgbClr val="FFFFFF"/>
                </a:solidFill>
                <a:latin typeface="Arial"/>
                <a:cs typeface="Arial"/>
              </a:rPr>
              <a:t> ne</a:t>
            </a:r>
            <a:r>
              <a:rPr sz="1200" i="1" dirty="0">
                <a:solidFill>
                  <a:srgbClr val="FFFFFF"/>
                </a:solidFill>
                <a:latin typeface="Arial"/>
                <a:cs typeface="Arial"/>
              </a:rPr>
              <a:t>w i</a:t>
            </a:r>
            <a:r>
              <a:rPr sz="1200" i="1" spc="-7" dirty="0">
                <a:solidFill>
                  <a:srgbClr val="FFFFFF"/>
                </a:solidFill>
                <a:latin typeface="Arial"/>
                <a:cs typeface="Arial"/>
              </a:rPr>
              <a:t>dea</a:t>
            </a:r>
            <a:r>
              <a:rPr sz="1200" i="1" dirty="0">
                <a:solidFill>
                  <a:srgbClr val="FFFFFF"/>
                </a:solidFill>
                <a:latin typeface="Arial"/>
                <a:cs typeface="Arial"/>
              </a:rPr>
              <a:t>s </a:t>
            </a:r>
            <a:r>
              <a:rPr sz="1200" i="1" spc="-7" dirty="0">
                <a:solidFill>
                  <a:srgbClr val="FFFFFF"/>
                </a:solidFill>
                <a:latin typeface="Arial"/>
                <a:cs typeface="Arial"/>
              </a:rPr>
              <a:t>an</a:t>
            </a:r>
            <a:r>
              <a:rPr sz="1200" i="1" dirty="0">
                <a:solidFill>
                  <a:srgbClr val="FFFFFF"/>
                </a:solidFill>
                <a:latin typeface="Arial"/>
                <a:cs typeface="Arial"/>
              </a:rPr>
              <a:t>d  </a:t>
            </a:r>
            <a:r>
              <a:rPr sz="1200" i="1" spc="-7" dirty="0">
                <a:solidFill>
                  <a:srgbClr val="FFFFFF"/>
                </a:solidFill>
                <a:latin typeface="Arial"/>
                <a:cs typeface="Arial"/>
              </a:rPr>
              <a:t>ways of thinking </a:t>
            </a:r>
            <a:r>
              <a:rPr sz="1200" i="1" dirty="0">
                <a:solidFill>
                  <a:srgbClr val="FFFFFF"/>
                </a:solidFill>
                <a:latin typeface="Arial"/>
                <a:cs typeface="Arial"/>
              </a:rPr>
              <a:t>to </a:t>
            </a:r>
            <a:r>
              <a:rPr sz="1200" i="1" spc="-7" dirty="0">
                <a:solidFill>
                  <a:srgbClr val="FFFFFF"/>
                </a:solidFill>
                <a:latin typeface="Arial"/>
                <a:cs typeface="Arial"/>
              </a:rPr>
              <a:t>enable strategic</a:t>
            </a:r>
            <a:r>
              <a:rPr sz="1200" i="1" dirty="0">
                <a:solidFill>
                  <a:srgbClr val="FFFFFF"/>
                </a:solidFill>
                <a:latin typeface="Arial"/>
                <a:cs typeface="Arial"/>
              </a:rPr>
              <a:t> </a:t>
            </a:r>
            <a:r>
              <a:rPr sz="1200" i="1" spc="-7" dirty="0">
                <a:solidFill>
                  <a:srgbClr val="FFFFFF"/>
                </a:solidFill>
                <a:latin typeface="Arial"/>
                <a:cs typeface="Arial"/>
              </a:rPr>
              <a:t>and </a:t>
            </a:r>
            <a:r>
              <a:rPr sz="1200" i="1" dirty="0">
                <a:solidFill>
                  <a:srgbClr val="FFFFFF"/>
                </a:solidFill>
                <a:latin typeface="Arial"/>
                <a:cs typeface="Arial"/>
              </a:rPr>
              <a:t> </a:t>
            </a:r>
            <a:r>
              <a:rPr sz="1200" i="1" spc="-7" dirty="0">
                <a:solidFill>
                  <a:srgbClr val="FFFFFF"/>
                </a:solidFill>
                <a:latin typeface="Arial"/>
                <a:cs typeface="Arial"/>
              </a:rPr>
              <a:t>realize the full</a:t>
            </a:r>
            <a:r>
              <a:rPr sz="1200" i="1" dirty="0">
                <a:solidFill>
                  <a:srgbClr val="FFFFFF"/>
                </a:solidFill>
                <a:latin typeface="Arial"/>
                <a:cs typeface="Arial"/>
              </a:rPr>
              <a:t> </a:t>
            </a:r>
            <a:r>
              <a:rPr sz="1200" i="1" spc="-7" dirty="0">
                <a:solidFill>
                  <a:srgbClr val="FFFFFF"/>
                </a:solidFill>
                <a:latin typeface="Arial"/>
                <a:cs typeface="Arial"/>
              </a:rPr>
              <a:t>potential</a:t>
            </a:r>
            <a:r>
              <a:rPr sz="1200" i="1" dirty="0">
                <a:solidFill>
                  <a:srgbClr val="FFFFFF"/>
                </a:solidFill>
                <a:latin typeface="Arial"/>
                <a:cs typeface="Arial"/>
              </a:rPr>
              <a:t> </a:t>
            </a:r>
            <a:r>
              <a:rPr sz="1200" i="1" spc="-7" dirty="0">
                <a:solidFill>
                  <a:srgbClr val="FFFFFF"/>
                </a:solidFill>
                <a:latin typeface="Arial"/>
                <a:cs typeface="Arial"/>
              </a:rPr>
              <a:t>of the </a:t>
            </a:r>
            <a:r>
              <a:rPr lang="en-US" sz="1200" i="1" spc="-7" dirty="0">
                <a:solidFill>
                  <a:srgbClr val="FFFFFF"/>
                </a:solidFill>
                <a:latin typeface="Arial"/>
                <a:cs typeface="Arial"/>
              </a:rPr>
              <a:t>user</a:t>
            </a:r>
            <a:r>
              <a:rPr sz="1200" i="1" spc="-7" dirty="0">
                <a:solidFill>
                  <a:srgbClr val="FFFFFF"/>
                </a:solidFill>
                <a:latin typeface="Arial"/>
                <a:cs typeface="Arial"/>
              </a:rPr>
              <a:t> </a:t>
            </a:r>
            <a:r>
              <a:rPr sz="1200" i="1" dirty="0">
                <a:solidFill>
                  <a:srgbClr val="FFFFFF"/>
                </a:solidFill>
                <a:latin typeface="Arial"/>
                <a:cs typeface="Arial"/>
              </a:rPr>
              <a:t> </a:t>
            </a:r>
            <a:r>
              <a:rPr sz="1200" i="1" spc="-7" dirty="0">
                <a:solidFill>
                  <a:srgbClr val="FFFFFF"/>
                </a:solidFill>
                <a:latin typeface="Arial"/>
                <a:cs typeface="Arial"/>
              </a:rPr>
              <a:t>experience.</a:t>
            </a:r>
            <a:endParaRPr sz="1200" dirty="0">
              <a:latin typeface="Arial"/>
              <a:cs typeface="Arial"/>
            </a:endParaRPr>
          </a:p>
        </p:txBody>
      </p:sp>
    </p:spTree>
    <p:extLst>
      <p:ext uri="{BB962C8B-B14F-4D97-AF65-F5344CB8AC3E}">
        <p14:creationId xmlns:p14="http://schemas.microsoft.com/office/powerpoint/2010/main" val="81089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1693" cy="160019"/>
          </a:xfrm>
          <a:custGeom>
            <a:avLst/>
            <a:gdLst/>
            <a:ahLst/>
            <a:cxnLst/>
            <a:rect l="l" t="t" r="r" b="b"/>
            <a:pathLst>
              <a:path w="1270" h="120015">
                <a:moveTo>
                  <a:pt x="0" y="120014"/>
                </a:moveTo>
                <a:lnTo>
                  <a:pt x="879" y="120014"/>
                </a:lnTo>
                <a:lnTo>
                  <a:pt x="879" y="0"/>
                </a:lnTo>
                <a:lnTo>
                  <a:pt x="0" y="0"/>
                </a:lnTo>
                <a:lnTo>
                  <a:pt x="0" y="120014"/>
                </a:lnTo>
                <a:close/>
              </a:path>
            </a:pathLst>
          </a:custGeom>
          <a:solidFill>
            <a:srgbClr val="E82034"/>
          </a:solidFill>
        </p:spPr>
        <p:txBody>
          <a:bodyPr wrap="square" lIns="0" tIns="0" rIns="0" bIns="0" rtlCol="0"/>
          <a:lstStyle/>
          <a:p>
            <a:endParaRPr sz="2400"/>
          </a:p>
        </p:txBody>
      </p:sp>
      <p:sp>
        <p:nvSpPr>
          <p:cNvPr id="3" name="object 3"/>
          <p:cNvSpPr/>
          <p:nvPr/>
        </p:nvSpPr>
        <p:spPr>
          <a:xfrm>
            <a:off x="396733" y="502923"/>
            <a:ext cx="74507" cy="160019"/>
          </a:xfrm>
          <a:custGeom>
            <a:avLst/>
            <a:gdLst/>
            <a:ahLst/>
            <a:cxnLst/>
            <a:rect l="l" t="t" r="r" b="b"/>
            <a:pathLst>
              <a:path w="55879" h="120015">
                <a:moveTo>
                  <a:pt x="0" y="120014"/>
                </a:moveTo>
                <a:lnTo>
                  <a:pt x="55581" y="120014"/>
                </a:lnTo>
                <a:lnTo>
                  <a:pt x="55581" y="0"/>
                </a:lnTo>
                <a:lnTo>
                  <a:pt x="0" y="0"/>
                </a:lnTo>
                <a:lnTo>
                  <a:pt x="0" y="120014"/>
                </a:lnTo>
                <a:close/>
              </a:path>
            </a:pathLst>
          </a:custGeom>
          <a:solidFill>
            <a:srgbClr val="E82034"/>
          </a:solidFill>
        </p:spPr>
        <p:txBody>
          <a:bodyPr wrap="square" lIns="0" tIns="0" rIns="0" bIns="0" rtlCol="0"/>
          <a:lstStyle/>
          <a:p>
            <a:endParaRPr sz="2400"/>
          </a:p>
        </p:txBody>
      </p:sp>
      <p:sp>
        <p:nvSpPr>
          <p:cNvPr id="4" name="object 4"/>
          <p:cNvSpPr txBox="1"/>
          <p:nvPr/>
        </p:nvSpPr>
        <p:spPr>
          <a:xfrm>
            <a:off x="11518897" y="6464183"/>
            <a:ext cx="66040" cy="128240"/>
          </a:xfrm>
          <a:prstGeom prst="rect">
            <a:avLst/>
          </a:prstGeom>
        </p:spPr>
        <p:txBody>
          <a:bodyPr vert="horz" wrap="square" lIns="0" tIns="0" rIns="0" bIns="0" rtlCol="0">
            <a:spAutoFit/>
          </a:bodyPr>
          <a:lstStyle/>
          <a:p>
            <a:pPr>
              <a:lnSpc>
                <a:spcPts val="1033"/>
              </a:lnSpc>
            </a:pPr>
            <a:r>
              <a:rPr sz="933" dirty="0">
                <a:solidFill>
                  <a:srgbClr val="344447"/>
                </a:solidFill>
                <a:latin typeface="Arial"/>
                <a:cs typeface="Arial"/>
              </a:rPr>
              <a:t>9</a:t>
            </a:r>
            <a:endParaRPr sz="933">
              <a:latin typeface="Arial"/>
              <a:cs typeface="Arial"/>
            </a:endParaRPr>
          </a:p>
        </p:txBody>
      </p:sp>
      <p:sp>
        <p:nvSpPr>
          <p:cNvPr id="7" name="object 7"/>
          <p:cNvSpPr/>
          <p:nvPr/>
        </p:nvSpPr>
        <p:spPr>
          <a:xfrm>
            <a:off x="8246614" y="6664163"/>
            <a:ext cx="3690620" cy="111760"/>
          </a:xfrm>
          <a:custGeom>
            <a:avLst/>
            <a:gdLst/>
            <a:ahLst/>
            <a:cxnLst/>
            <a:rect l="l" t="t" r="r" b="b"/>
            <a:pathLst>
              <a:path w="2767965" h="83820">
                <a:moveTo>
                  <a:pt x="0" y="83417"/>
                </a:moveTo>
                <a:lnTo>
                  <a:pt x="2767796" y="83417"/>
                </a:lnTo>
                <a:lnTo>
                  <a:pt x="2767796" y="0"/>
                </a:lnTo>
                <a:lnTo>
                  <a:pt x="0" y="0"/>
                </a:lnTo>
                <a:lnTo>
                  <a:pt x="0" y="83417"/>
                </a:lnTo>
                <a:close/>
              </a:path>
            </a:pathLst>
          </a:custGeom>
          <a:solidFill>
            <a:srgbClr val="FFFFFF"/>
          </a:solidFill>
        </p:spPr>
        <p:txBody>
          <a:bodyPr wrap="square" lIns="0" tIns="0" rIns="0" bIns="0" rtlCol="0"/>
          <a:lstStyle/>
          <a:p>
            <a:endParaRPr sz="2400"/>
          </a:p>
        </p:txBody>
      </p:sp>
      <p:sp>
        <p:nvSpPr>
          <p:cNvPr id="12" name="object 12"/>
          <p:cNvSpPr/>
          <p:nvPr/>
        </p:nvSpPr>
        <p:spPr>
          <a:xfrm>
            <a:off x="10780196" y="2029707"/>
            <a:ext cx="296333" cy="239607"/>
          </a:xfrm>
          <a:custGeom>
            <a:avLst/>
            <a:gdLst/>
            <a:ahLst/>
            <a:cxnLst/>
            <a:rect l="l" t="t" r="r" b="b"/>
            <a:pathLst>
              <a:path w="222250" h="179705">
                <a:moveTo>
                  <a:pt x="0" y="0"/>
                </a:moveTo>
                <a:lnTo>
                  <a:pt x="197526" y="179127"/>
                </a:lnTo>
                <a:lnTo>
                  <a:pt x="222216" y="41958"/>
                </a:lnTo>
                <a:lnTo>
                  <a:pt x="0" y="0"/>
                </a:lnTo>
                <a:close/>
              </a:path>
            </a:pathLst>
          </a:custGeom>
          <a:solidFill>
            <a:schemeClr val="tx2">
              <a:lumMod val="75000"/>
            </a:schemeClr>
          </a:solidFill>
        </p:spPr>
        <p:txBody>
          <a:bodyPr wrap="square" lIns="0" tIns="0" rIns="0" bIns="0" rtlCol="0"/>
          <a:lstStyle/>
          <a:p>
            <a:endParaRPr sz="2400"/>
          </a:p>
        </p:txBody>
      </p:sp>
      <p:sp>
        <p:nvSpPr>
          <p:cNvPr id="13" name="object 13"/>
          <p:cNvSpPr/>
          <p:nvPr/>
        </p:nvSpPr>
        <p:spPr>
          <a:xfrm>
            <a:off x="9674053" y="2081347"/>
            <a:ext cx="201507" cy="181187"/>
          </a:xfrm>
          <a:custGeom>
            <a:avLst/>
            <a:gdLst/>
            <a:ahLst/>
            <a:cxnLst/>
            <a:rect l="l" t="t" r="r" b="b"/>
            <a:pathLst>
              <a:path w="151129" h="135889">
                <a:moveTo>
                  <a:pt x="150614" y="0"/>
                </a:moveTo>
                <a:lnTo>
                  <a:pt x="0" y="0"/>
                </a:lnTo>
                <a:lnTo>
                  <a:pt x="130862" y="135554"/>
                </a:lnTo>
                <a:lnTo>
                  <a:pt x="150614" y="0"/>
                </a:lnTo>
                <a:close/>
              </a:path>
            </a:pathLst>
          </a:custGeom>
          <a:solidFill>
            <a:schemeClr val="tx2">
              <a:lumMod val="60000"/>
              <a:lumOff val="40000"/>
            </a:schemeClr>
          </a:solidFill>
        </p:spPr>
        <p:txBody>
          <a:bodyPr wrap="square" lIns="0" tIns="0" rIns="0" bIns="0" rtlCol="0"/>
          <a:lstStyle/>
          <a:p>
            <a:endParaRPr sz="2400"/>
          </a:p>
        </p:txBody>
      </p:sp>
      <p:sp>
        <p:nvSpPr>
          <p:cNvPr id="14" name="object 14"/>
          <p:cNvSpPr/>
          <p:nvPr/>
        </p:nvSpPr>
        <p:spPr>
          <a:xfrm>
            <a:off x="8758849" y="2085650"/>
            <a:ext cx="201507" cy="183727"/>
          </a:xfrm>
          <a:custGeom>
            <a:avLst/>
            <a:gdLst/>
            <a:ahLst/>
            <a:cxnLst/>
            <a:rect l="l" t="t" r="r" b="b"/>
            <a:pathLst>
              <a:path w="151129" h="137794">
                <a:moveTo>
                  <a:pt x="150614" y="0"/>
                </a:moveTo>
                <a:lnTo>
                  <a:pt x="0" y="0"/>
                </a:lnTo>
                <a:lnTo>
                  <a:pt x="125924" y="137168"/>
                </a:lnTo>
                <a:lnTo>
                  <a:pt x="150614" y="0"/>
                </a:lnTo>
                <a:close/>
              </a:path>
            </a:pathLst>
          </a:custGeom>
          <a:solidFill>
            <a:schemeClr val="tx2">
              <a:lumMod val="40000"/>
              <a:lumOff val="60000"/>
            </a:schemeClr>
          </a:solidFill>
        </p:spPr>
        <p:txBody>
          <a:bodyPr wrap="square" lIns="0" tIns="0" rIns="0" bIns="0" rtlCol="0"/>
          <a:lstStyle/>
          <a:p>
            <a:endParaRPr sz="2400"/>
          </a:p>
        </p:txBody>
      </p:sp>
      <p:sp>
        <p:nvSpPr>
          <p:cNvPr id="15" name="object 15"/>
          <p:cNvSpPr/>
          <p:nvPr/>
        </p:nvSpPr>
        <p:spPr>
          <a:xfrm>
            <a:off x="10589256" y="70721"/>
            <a:ext cx="309880" cy="206587"/>
          </a:xfrm>
          <a:custGeom>
            <a:avLst/>
            <a:gdLst/>
            <a:ahLst/>
            <a:cxnLst/>
            <a:rect l="l" t="t" r="r" b="b"/>
            <a:pathLst>
              <a:path w="232409" h="154940">
                <a:moveTo>
                  <a:pt x="143205" y="0"/>
                </a:moveTo>
                <a:lnTo>
                  <a:pt x="0" y="154920"/>
                </a:lnTo>
                <a:lnTo>
                  <a:pt x="232092" y="132327"/>
                </a:lnTo>
                <a:lnTo>
                  <a:pt x="143205" y="0"/>
                </a:lnTo>
                <a:close/>
              </a:path>
            </a:pathLst>
          </a:custGeom>
          <a:solidFill>
            <a:schemeClr val="tx2">
              <a:lumMod val="60000"/>
              <a:lumOff val="40000"/>
            </a:schemeClr>
          </a:solidFill>
        </p:spPr>
        <p:txBody>
          <a:bodyPr wrap="square" lIns="0" tIns="0" rIns="0" bIns="0" rtlCol="0"/>
          <a:lstStyle/>
          <a:p>
            <a:endParaRPr sz="2400"/>
          </a:p>
        </p:txBody>
      </p:sp>
      <p:sp>
        <p:nvSpPr>
          <p:cNvPr id="16" name="object 16"/>
          <p:cNvSpPr/>
          <p:nvPr/>
        </p:nvSpPr>
        <p:spPr>
          <a:xfrm>
            <a:off x="9674054" y="70721"/>
            <a:ext cx="303105" cy="206587"/>
          </a:xfrm>
          <a:custGeom>
            <a:avLst/>
            <a:gdLst/>
            <a:ahLst/>
            <a:cxnLst/>
            <a:rect l="l" t="t" r="r" b="b"/>
            <a:pathLst>
              <a:path w="227329" h="154940">
                <a:moveTo>
                  <a:pt x="143205" y="0"/>
                </a:moveTo>
                <a:lnTo>
                  <a:pt x="0" y="154920"/>
                </a:lnTo>
                <a:lnTo>
                  <a:pt x="227153" y="127486"/>
                </a:lnTo>
                <a:lnTo>
                  <a:pt x="143205" y="0"/>
                </a:lnTo>
                <a:close/>
              </a:path>
            </a:pathLst>
          </a:custGeom>
          <a:solidFill>
            <a:schemeClr val="tx2">
              <a:lumMod val="40000"/>
              <a:lumOff val="60000"/>
            </a:schemeClr>
          </a:solidFill>
        </p:spPr>
        <p:txBody>
          <a:bodyPr wrap="square" lIns="0" tIns="0" rIns="0" bIns="0" rtlCol="0"/>
          <a:lstStyle/>
          <a:p>
            <a:endParaRPr sz="2400"/>
          </a:p>
        </p:txBody>
      </p:sp>
      <p:sp>
        <p:nvSpPr>
          <p:cNvPr id="17" name="object 17"/>
          <p:cNvSpPr/>
          <p:nvPr/>
        </p:nvSpPr>
        <p:spPr>
          <a:xfrm>
            <a:off x="8758849" y="70721"/>
            <a:ext cx="313267" cy="206587"/>
          </a:xfrm>
          <a:custGeom>
            <a:avLst/>
            <a:gdLst/>
            <a:ahLst/>
            <a:cxnLst/>
            <a:rect l="l" t="t" r="r" b="b"/>
            <a:pathLst>
              <a:path w="234950" h="154940">
                <a:moveTo>
                  <a:pt x="143207" y="0"/>
                </a:moveTo>
                <a:lnTo>
                  <a:pt x="0" y="154920"/>
                </a:lnTo>
                <a:lnTo>
                  <a:pt x="234563" y="127486"/>
                </a:lnTo>
                <a:lnTo>
                  <a:pt x="143207" y="0"/>
                </a:lnTo>
                <a:close/>
              </a:path>
            </a:pathLst>
          </a:custGeom>
          <a:solidFill>
            <a:schemeClr val="tx2">
              <a:lumMod val="20000"/>
              <a:lumOff val="80000"/>
            </a:schemeClr>
          </a:solidFill>
        </p:spPr>
        <p:txBody>
          <a:bodyPr wrap="square" lIns="0" tIns="0" rIns="0" bIns="0" rtlCol="0"/>
          <a:lstStyle/>
          <a:p>
            <a:endParaRPr sz="2400"/>
          </a:p>
        </p:txBody>
      </p:sp>
      <p:grpSp>
        <p:nvGrpSpPr>
          <p:cNvPr id="18" name="object 18"/>
          <p:cNvGrpSpPr/>
          <p:nvPr/>
        </p:nvGrpSpPr>
        <p:grpSpPr>
          <a:xfrm>
            <a:off x="231398" y="70721"/>
            <a:ext cx="11706013" cy="2192019"/>
            <a:chOff x="173548" y="53041"/>
            <a:chExt cx="8779510" cy="1644014"/>
          </a:xfrm>
        </p:grpSpPr>
        <p:sp>
          <p:nvSpPr>
            <p:cNvPr id="19" name="object 19"/>
            <p:cNvSpPr/>
            <p:nvPr/>
          </p:nvSpPr>
          <p:spPr>
            <a:xfrm>
              <a:off x="8574026" y="53041"/>
              <a:ext cx="234950" cy="154940"/>
            </a:xfrm>
            <a:custGeom>
              <a:avLst/>
              <a:gdLst/>
              <a:ahLst/>
              <a:cxnLst/>
              <a:rect l="l" t="t" r="r" b="b"/>
              <a:pathLst>
                <a:path w="234950" h="154940">
                  <a:moveTo>
                    <a:pt x="150614" y="0"/>
                  </a:moveTo>
                  <a:lnTo>
                    <a:pt x="0" y="154920"/>
                  </a:lnTo>
                  <a:lnTo>
                    <a:pt x="234563" y="127486"/>
                  </a:lnTo>
                  <a:lnTo>
                    <a:pt x="150614" y="0"/>
                  </a:lnTo>
                  <a:close/>
                </a:path>
              </a:pathLst>
            </a:custGeom>
            <a:solidFill>
              <a:schemeClr val="tx2">
                <a:lumMod val="75000"/>
              </a:schemeClr>
            </a:solidFill>
          </p:spPr>
          <p:txBody>
            <a:bodyPr wrap="square" lIns="0" tIns="0" rIns="0" bIns="0" rtlCol="0"/>
            <a:lstStyle/>
            <a:p>
              <a:endParaRPr sz="2400"/>
            </a:p>
          </p:txBody>
        </p:sp>
        <p:sp>
          <p:nvSpPr>
            <p:cNvPr id="20" name="object 20"/>
            <p:cNvSpPr/>
            <p:nvPr/>
          </p:nvSpPr>
          <p:spPr>
            <a:xfrm>
              <a:off x="173549" y="138569"/>
              <a:ext cx="8779377" cy="1447786"/>
            </a:xfrm>
            <a:custGeom>
              <a:avLst/>
              <a:gdLst/>
              <a:ahLst/>
              <a:cxnLst/>
              <a:rect l="l" t="t" r="r" b="b"/>
              <a:pathLst>
                <a:path w="8779510" h="1446530">
                  <a:moveTo>
                    <a:pt x="8779210" y="0"/>
                  </a:moveTo>
                  <a:lnTo>
                    <a:pt x="0" y="0"/>
                  </a:lnTo>
                  <a:lnTo>
                    <a:pt x="0" y="1446109"/>
                  </a:lnTo>
                  <a:lnTo>
                    <a:pt x="8779210" y="1446109"/>
                  </a:lnTo>
                  <a:lnTo>
                    <a:pt x="8779210" y="0"/>
                  </a:lnTo>
                  <a:close/>
                </a:path>
              </a:pathLst>
            </a:custGeom>
            <a:solidFill>
              <a:srgbClr val="FFFFFF"/>
            </a:solidFill>
          </p:spPr>
          <p:txBody>
            <a:bodyPr wrap="square" lIns="0" tIns="0" rIns="0" bIns="0" rtlCol="0"/>
            <a:lstStyle/>
            <a:p>
              <a:endParaRPr sz="2400"/>
            </a:p>
          </p:txBody>
        </p:sp>
        <p:sp>
          <p:nvSpPr>
            <p:cNvPr id="21" name="object 21"/>
            <p:cNvSpPr/>
            <p:nvPr/>
          </p:nvSpPr>
          <p:spPr>
            <a:xfrm>
              <a:off x="173548" y="138569"/>
              <a:ext cx="8779510" cy="1446530"/>
            </a:xfrm>
            <a:custGeom>
              <a:avLst/>
              <a:gdLst/>
              <a:ahLst/>
              <a:cxnLst/>
              <a:rect l="l" t="t" r="r" b="b"/>
              <a:pathLst>
                <a:path w="8779510" h="1446530">
                  <a:moveTo>
                    <a:pt x="0" y="0"/>
                  </a:moveTo>
                  <a:lnTo>
                    <a:pt x="8779210" y="0"/>
                  </a:lnTo>
                  <a:lnTo>
                    <a:pt x="8779210" y="1446109"/>
                  </a:lnTo>
                  <a:lnTo>
                    <a:pt x="0" y="1446109"/>
                  </a:lnTo>
                  <a:lnTo>
                    <a:pt x="0" y="0"/>
                  </a:lnTo>
                  <a:close/>
                </a:path>
              </a:pathLst>
            </a:custGeom>
            <a:ln w="19050">
              <a:solidFill>
                <a:srgbClr val="344447"/>
              </a:solidFill>
            </a:ln>
          </p:spPr>
          <p:txBody>
            <a:bodyPr wrap="square" lIns="0" tIns="0" rIns="0" bIns="0" rtlCol="0"/>
            <a:lstStyle/>
            <a:p>
              <a:endParaRPr sz="2400"/>
            </a:p>
          </p:txBody>
        </p:sp>
        <p:sp>
          <p:nvSpPr>
            <p:cNvPr id="22" name="object 22"/>
            <p:cNvSpPr/>
            <p:nvPr/>
          </p:nvSpPr>
          <p:spPr>
            <a:xfrm>
              <a:off x="6695060" y="53041"/>
              <a:ext cx="704215" cy="1644014"/>
            </a:xfrm>
            <a:custGeom>
              <a:avLst/>
              <a:gdLst/>
              <a:ahLst/>
              <a:cxnLst/>
              <a:rect l="l" t="t" r="r" b="b"/>
              <a:pathLst>
                <a:path w="704215" h="1644014">
                  <a:moveTo>
                    <a:pt x="703687" y="0"/>
                  </a:moveTo>
                  <a:lnTo>
                    <a:pt x="172835" y="0"/>
                  </a:lnTo>
                  <a:lnTo>
                    <a:pt x="0" y="1643522"/>
                  </a:lnTo>
                  <a:lnTo>
                    <a:pt x="530852" y="1643522"/>
                  </a:lnTo>
                  <a:lnTo>
                    <a:pt x="703687" y="0"/>
                  </a:lnTo>
                  <a:close/>
                </a:path>
              </a:pathLst>
            </a:custGeom>
            <a:solidFill>
              <a:schemeClr val="tx2">
                <a:lumMod val="40000"/>
                <a:lumOff val="60000"/>
              </a:schemeClr>
            </a:solidFill>
          </p:spPr>
          <p:txBody>
            <a:bodyPr wrap="square" lIns="0" tIns="0" rIns="0" bIns="0" rtlCol="0"/>
            <a:lstStyle/>
            <a:p>
              <a:endParaRPr sz="2400"/>
            </a:p>
          </p:txBody>
        </p:sp>
        <p:sp>
          <p:nvSpPr>
            <p:cNvPr id="23" name="object 23"/>
            <p:cNvSpPr/>
            <p:nvPr/>
          </p:nvSpPr>
          <p:spPr>
            <a:xfrm>
              <a:off x="5996310" y="53041"/>
              <a:ext cx="716280" cy="1464945"/>
            </a:xfrm>
            <a:custGeom>
              <a:avLst/>
              <a:gdLst/>
              <a:ahLst/>
              <a:cxnLst/>
              <a:rect l="l" t="t" r="r" b="b"/>
              <a:pathLst>
                <a:path w="716279" h="1464945">
                  <a:moveTo>
                    <a:pt x="716032" y="0"/>
                  </a:moveTo>
                  <a:lnTo>
                    <a:pt x="185181" y="0"/>
                  </a:lnTo>
                  <a:lnTo>
                    <a:pt x="0" y="1464945"/>
                  </a:lnTo>
                  <a:lnTo>
                    <a:pt x="298758" y="1156299"/>
                  </a:lnTo>
                  <a:lnTo>
                    <a:pt x="530852" y="1464945"/>
                  </a:lnTo>
                  <a:lnTo>
                    <a:pt x="716032" y="0"/>
                  </a:lnTo>
                  <a:close/>
                </a:path>
              </a:pathLst>
            </a:custGeom>
            <a:solidFill>
              <a:schemeClr val="tx2">
                <a:lumMod val="20000"/>
                <a:lumOff val="80000"/>
              </a:schemeClr>
            </a:solidFill>
          </p:spPr>
          <p:txBody>
            <a:bodyPr wrap="square" lIns="0" tIns="0" rIns="0" bIns="0" rtlCol="0"/>
            <a:lstStyle/>
            <a:p>
              <a:endParaRPr sz="2400"/>
            </a:p>
          </p:txBody>
        </p:sp>
        <p:sp>
          <p:nvSpPr>
            <p:cNvPr id="24" name="object 24"/>
            <p:cNvSpPr/>
            <p:nvPr/>
          </p:nvSpPr>
          <p:spPr>
            <a:xfrm>
              <a:off x="7386400" y="53041"/>
              <a:ext cx="699135" cy="1644014"/>
            </a:xfrm>
            <a:custGeom>
              <a:avLst/>
              <a:gdLst/>
              <a:ahLst/>
              <a:cxnLst/>
              <a:rect l="l" t="t" r="r" b="b"/>
              <a:pathLst>
                <a:path w="699134" h="1644014">
                  <a:moveTo>
                    <a:pt x="698748" y="0"/>
                  </a:moveTo>
                  <a:lnTo>
                    <a:pt x="167897" y="0"/>
                  </a:lnTo>
                  <a:lnTo>
                    <a:pt x="0" y="1643522"/>
                  </a:lnTo>
                  <a:lnTo>
                    <a:pt x="533321" y="1643522"/>
                  </a:lnTo>
                  <a:lnTo>
                    <a:pt x="698748" y="0"/>
                  </a:lnTo>
                  <a:close/>
                </a:path>
              </a:pathLst>
            </a:custGeom>
            <a:solidFill>
              <a:schemeClr val="tx2">
                <a:lumMod val="60000"/>
                <a:lumOff val="40000"/>
              </a:schemeClr>
            </a:solidFill>
          </p:spPr>
          <p:txBody>
            <a:bodyPr wrap="square" lIns="0" tIns="0" rIns="0" bIns="0" rtlCol="0"/>
            <a:lstStyle/>
            <a:p>
              <a:endParaRPr sz="2400"/>
            </a:p>
          </p:txBody>
        </p:sp>
        <p:sp>
          <p:nvSpPr>
            <p:cNvPr id="25" name="object 25"/>
            <p:cNvSpPr/>
            <p:nvPr/>
          </p:nvSpPr>
          <p:spPr>
            <a:xfrm>
              <a:off x="8193788" y="53041"/>
              <a:ext cx="619760" cy="1644014"/>
            </a:xfrm>
            <a:custGeom>
              <a:avLst/>
              <a:gdLst/>
              <a:ahLst/>
              <a:cxnLst/>
              <a:rect l="l" t="t" r="r" b="b"/>
              <a:pathLst>
                <a:path w="619759" h="1644014">
                  <a:moveTo>
                    <a:pt x="530852" y="0"/>
                  </a:moveTo>
                  <a:lnTo>
                    <a:pt x="0" y="0"/>
                  </a:lnTo>
                  <a:lnTo>
                    <a:pt x="88886" y="1643522"/>
                  </a:lnTo>
                  <a:lnTo>
                    <a:pt x="619739" y="1643522"/>
                  </a:lnTo>
                  <a:lnTo>
                    <a:pt x="530852" y="0"/>
                  </a:lnTo>
                  <a:close/>
                </a:path>
              </a:pathLst>
            </a:custGeom>
            <a:solidFill>
              <a:schemeClr val="tx2">
                <a:lumMod val="75000"/>
              </a:schemeClr>
            </a:solidFill>
          </p:spPr>
          <p:txBody>
            <a:bodyPr wrap="square" lIns="0" tIns="0" rIns="0" bIns="0" rtlCol="0"/>
            <a:lstStyle/>
            <a:p>
              <a:endParaRPr sz="2400"/>
            </a:p>
          </p:txBody>
        </p:sp>
      </p:grpSp>
      <p:sp>
        <p:nvSpPr>
          <p:cNvPr id="26" name="object 26"/>
          <p:cNvSpPr txBox="1">
            <a:spLocks noGrp="1"/>
          </p:cNvSpPr>
          <p:nvPr>
            <p:ph type="title"/>
          </p:nvPr>
        </p:nvSpPr>
        <p:spPr>
          <a:xfrm>
            <a:off x="416904" y="261975"/>
            <a:ext cx="2384213" cy="666122"/>
          </a:xfrm>
          <a:prstGeom prst="rect">
            <a:avLst/>
          </a:prstGeom>
        </p:spPr>
        <p:txBody>
          <a:bodyPr vert="horz" wrap="square" lIns="0" tIns="16933" rIns="0" bIns="0" rtlCol="0" anchor="ctr">
            <a:spAutoFit/>
          </a:bodyPr>
          <a:lstStyle/>
          <a:p>
            <a:pPr marL="16933">
              <a:spcBef>
                <a:spcPts val="133"/>
              </a:spcBef>
            </a:pPr>
            <a:r>
              <a:rPr lang="en-US" sz="2667" i="1" spc="-7" dirty="0">
                <a:solidFill>
                  <a:srgbClr val="3E81C2"/>
                </a:solidFill>
                <a:latin typeface="Arial-BoldItalicMT"/>
                <a:cs typeface="Arial-BoldItalicMT"/>
              </a:rPr>
              <a:t>MRP</a:t>
            </a:r>
            <a:endParaRPr sz="2667" dirty="0">
              <a:solidFill>
                <a:srgbClr val="3E81C2"/>
              </a:solidFill>
              <a:latin typeface="Arial-BoldItalicMT"/>
              <a:cs typeface="Arial-BoldItalicMT"/>
            </a:endParaRPr>
          </a:p>
          <a:p>
            <a:pPr marL="16933">
              <a:spcBef>
                <a:spcPts val="80"/>
              </a:spcBef>
            </a:pPr>
            <a:r>
              <a:rPr lang="en-US" sz="1467" dirty="0"/>
              <a:t>Member </a:t>
            </a:r>
            <a:r>
              <a:rPr sz="1467" dirty="0"/>
              <a:t>Key</a:t>
            </a:r>
            <a:r>
              <a:rPr sz="1467" spc="-53" dirty="0"/>
              <a:t> </a:t>
            </a:r>
            <a:r>
              <a:rPr lang="en-US" sz="1467" spc="-7" dirty="0"/>
              <a:t>Messages</a:t>
            </a:r>
            <a:endParaRPr sz="1467" dirty="0"/>
          </a:p>
        </p:txBody>
      </p:sp>
      <p:grpSp>
        <p:nvGrpSpPr>
          <p:cNvPr id="27" name="object 27"/>
          <p:cNvGrpSpPr/>
          <p:nvPr/>
        </p:nvGrpSpPr>
        <p:grpSpPr>
          <a:xfrm>
            <a:off x="8423" y="403548"/>
            <a:ext cx="11922635" cy="6400052"/>
            <a:chOff x="0" y="276175"/>
            <a:chExt cx="8941976" cy="4800039"/>
          </a:xfrm>
        </p:grpSpPr>
        <p:sp>
          <p:nvSpPr>
            <p:cNvPr id="28" name="object 28"/>
            <p:cNvSpPr/>
            <p:nvPr/>
          </p:nvSpPr>
          <p:spPr>
            <a:xfrm>
              <a:off x="2141156" y="276175"/>
              <a:ext cx="0" cy="1097280"/>
            </a:xfrm>
            <a:custGeom>
              <a:avLst/>
              <a:gdLst/>
              <a:ahLst/>
              <a:cxnLst/>
              <a:rect l="l" t="t" r="r" b="b"/>
              <a:pathLst>
                <a:path h="1097280">
                  <a:moveTo>
                    <a:pt x="0" y="0"/>
                  </a:moveTo>
                  <a:lnTo>
                    <a:pt x="1" y="1097281"/>
                  </a:lnTo>
                </a:path>
              </a:pathLst>
            </a:custGeom>
            <a:ln w="9525">
              <a:solidFill>
                <a:srgbClr val="344447"/>
              </a:solidFill>
            </a:ln>
          </p:spPr>
          <p:txBody>
            <a:bodyPr wrap="square" lIns="0" tIns="0" rIns="0" bIns="0" rtlCol="0"/>
            <a:lstStyle/>
            <a:p>
              <a:endParaRPr sz="2400"/>
            </a:p>
          </p:txBody>
        </p:sp>
        <p:sp>
          <p:nvSpPr>
            <p:cNvPr id="29" name="object 29"/>
            <p:cNvSpPr/>
            <p:nvPr/>
          </p:nvSpPr>
          <p:spPr>
            <a:xfrm>
              <a:off x="0" y="2003059"/>
              <a:ext cx="328930" cy="285115"/>
            </a:xfrm>
            <a:custGeom>
              <a:avLst/>
              <a:gdLst/>
              <a:ahLst/>
              <a:cxnLst/>
              <a:rect l="l" t="t" r="r" b="b"/>
              <a:pathLst>
                <a:path w="328930" h="285114">
                  <a:moveTo>
                    <a:pt x="0" y="0"/>
                  </a:moveTo>
                  <a:lnTo>
                    <a:pt x="0" y="48558"/>
                  </a:lnTo>
                  <a:lnTo>
                    <a:pt x="200808" y="284656"/>
                  </a:lnTo>
                  <a:lnTo>
                    <a:pt x="328678" y="30264"/>
                  </a:lnTo>
                  <a:lnTo>
                    <a:pt x="0" y="0"/>
                  </a:lnTo>
                  <a:close/>
                </a:path>
              </a:pathLst>
            </a:custGeom>
            <a:solidFill>
              <a:srgbClr val="2F4245"/>
            </a:solidFill>
          </p:spPr>
          <p:txBody>
            <a:bodyPr wrap="square" lIns="0" tIns="0" rIns="0" bIns="0" rtlCol="0"/>
            <a:lstStyle/>
            <a:p>
              <a:endParaRPr sz="2400"/>
            </a:p>
          </p:txBody>
        </p:sp>
        <p:sp>
          <p:nvSpPr>
            <p:cNvPr id="30" name="object 30"/>
            <p:cNvSpPr/>
            <p:nvPr/>
          </p:nvSpPr>
          <p:spPr>
            <a:xfrm>
              <a:off x="177749" y="1758002"/>
              <a:ext cx="8764227" cy="3318212"/>
            </a:xfrm>
            <a:custGeom>
              <a:avLst/>
              <a:gdLst/>
              <a:ahLst/>
              <a:cxnLst/>
              <a:rect l="l" t="t" r="r" b="b"/>
              <a:pathLst>
                <a:path w="2834640" h="3326765">
                  <a:moveTo>
                    <a:pt x="2834640" y="3248672"/>
                  </a:moveTo>
                  <a:lnTo>
                    <a:pt x="0" y="3248672"/>
                  </a:lnTo>
                  <a:lnTo>
                    <a:pt x="0" y="3326371"/>
                  </a:lnTo>
                  <a:lnTo>
                    <a:pt x="2834640" y="3326371"/>
                  </a:lnTo>
                  <a:lnTo>
                    <a:pt x="2834640" y="3248672"/>
                  </a:lnTo>
                  <a:close/>
                </a:path>
                <a:path w="2834640" h="3326765">
                  <a:moveTo>
                    <a:pt x="2834640" y="0"/>
                  </a:moveTo>
                  <a:lnTo>
                    <a:pt x="0" y="0"/>
                  </a:lnTo>
                  <a:lnTo>
                    <a:pt x="0" y="2563431"/>
                  </a:lnTo>
                  <a:lnTo>
                    <a:pt x="2834640" y="2563431"/>
                  </a:lnTo>
                  <a:lnTo>
                    <a:pt x="2834640" y="0"/>
                  </a:lnTo>
                  <a:close/>
                </a:path>
              </a:pathLst>
            </a:custGeom>
            <a:solidFill>
              <a:srgbClr val="FFFFFF"/>
            </a:solidFill>
          </p:spPr>
          <p:txBody>
            <a:bodyPr wrap="square" lIns="0" tIns="0" rIns="0" bIns="0" rtlCol="0"/>
            <a:lstStyle/>
            <a:p>
              <a:endParaRPr sz="2400"/>
            </a:p>
          </p:txBody>
        </p:sp>
        <p:sp>
          <p:nvSpPr>
            <p:cNvPr id="31" name="object 31"/>
            <p:cNvSpPr/>
            <p:nvPr/>
          </p:nvSpPr>
          <p:spPr>
            <a:xfrm>
              <a:off x="177761" y="1749442"/>
              <a:ext cx="8294409" cy="3326765"/>
            </a:xfrm>
            <a:custGeom>
              <a:avLst/>
              <a:gdLst/>
              <a:ahLst/>
              <a:cxnLst/>
              <a:rect l="l" t="t" r="r" b="b"/>
              <a:pathLst>
                <a:path w="2834640" h="3326765">
                  <a:moveTo>
                    <a:pt x="0" y="0"/>
                  </a:moveTo>
                  <a:lnTo>
                    <a:pt x="2834640" y="0"/>
                  </a:lnTo>
                  <a:lnTo>
                    <a:pt x="2834640" y="3326376"/>
                  </a:lnTo>
                  <a:lnTo>
                    <a:pt x="0" y="3326376"/>
                  </a:lnTo>
                  <a:lnTo>
                    <a:pt x="0" y="0"/>
                  </a:lnTo>
                  <a:close/>
                </a:path>
              </a:pathLst>
            </a:custGeom>
            <a:ln w="19050">
              <a:solidFill>
                <a:srgbClr val="344447"/>
              </a:solidFill>
            </a:ln>
          </p:spPr>
          <p:txBody>
            <a:bodyPr wrap="square" lIns="0" tIns="0" rIns="0" bIns="0" rtlCol="0"/>
            <a:lstStyle/>
            <a:p>
              <a:endParaRPr sz="2400"/>
            </a:p>
          </p:txBody>
        </p:sp>
        <p:sp>
          <p:nvSpPr>
            <p:cNvPr id="32" name="object 32"/>
            <p:cNvSpPr/>
            <p:nvPr/>
          </p:nvSpPr>
          <p:spPr>
            <a:xfrm>
              <a:off x="0" y="1845928"/>
              <a:ext cx="8472170" cy="304800"/>
            </a:xfrm>
            <a:custGeom>
              <a:avLst/>
              <a:gdLst/>
              <a:ahLst/>
              <a:cxnLst/>
              <a:rect l="l" t="t" r="r" b="b"/>
              <a:pathLst>
                <a:path w="8472170" h="304800">
                  <a:moveTo>
                    <a:pt x="8471903" y="0"/>
                  </a:moveTo>
                  <a:lnTo>
                    <a:pt x="0" y="0"/>
                  </a:lnTo>
                  <a:lnTo>
                    <a:pt x="0" y="304800"/>
                  </a:lnTo>
                  <a:lnTo>
                    <a:pt x="8471903" y="304800"/>
                  </a:lnTo>
                  <a:lnTo>
                    <a:pt x="8319502" y="152396"/>
                  </a:lnTo>
                  <a:lnTo>
                    <a:pt x="8471903" y="0"/>
                  </a:lnTo>
                  <a:close/>
                </a:path>
              </a:pathLst>
            </a:custGeom>
            <a:solidFill>
              <a:srgbClr val="7FC1E0"/>
            </a:solidFill>
          </p:spPr>
          <p:txBody>
            <a:bodyPr wrap="square" lIns="0" tIns="0" rIns="0" bIns="0" rtlCol="0"/>
            <a:lstStyle/>
            <a:p>
              <a:endParaRPr sz="2400"/>
            </a:p>
          </p:txBody>
        </p:sp>
      </p:grpSp>
      <p:sp>
        <p:nvSpPr>
          <p:cNvPr id="34" name="object 34"/>
          <p:cNvSpPr txBox="1"/>
          <p:nvPr/>
        </p:nvSpPr>
        <p:spPr>
          <a:xfrm rot="16620000">
            <a:off x="8662511" y="1052556"/>
            <a:ext cx="1564347" cy="205184"/>
          </a:xfrm>
          <a:prstGeom prst="rect">
            <a:avLst/>
          </a:prstGeom>
        </p:spPr>
        <p:txBody>
          <a:bodyPr vert="horz" wrap="square" lIns="0" tIns="0" rIns="0" bIns="0" rtlCol="0">
            <a:spAutoFit/>
          </a:bodyPr>
          <a:lstStyle/>
          <a:p>
            <a:pPr>
              <a:lnSpc>
                <a:spcPts val="1600"/>
              </a:lnSpc>
            </a:pPr>
            <a:r>
              <a:rPr lang="en-US" sz="1600" b="1" spc="-7" dirty="0">
                <a:solidFill>
                  <a:srgbClr val="FFFFFF"/>
                </a:solidFill>
                <a:latin typeface="Arial"/>
                <a:cs typeface="Arial"/>
              </a:rPr>
              <a:t>ACCESSIBILITY</a:t>
            </a:r>
            <a:endParaRPr sz="2400" baseline="6944" dirty="0">
              <a:latin typeface="Arial"/>
              <a:cs typeface="Arial"/>
            </a:endParaRPr>
          </a:p>
        </p:txBody>
      </p:sp>
      <p:sp>
        <p:nvSpPr>
          <p:cNvPr id="35" name="object 35"/>
          <p:cNvSpPr txBox="1"/>
          <p:nvPr/>
        </p:nvSpPr>
        <p:spPr>
          <a:xfrm rot="16740000">
            <a:off x="7844708" y="646901"/>
            <a:ext cx="1327971" cy="410369"/>
          </a:xfrm>
          <a:prstGeom prst="rect">
            <a:avLst/>
          </a:prstGeom>
        </p:spPr>
        <p:txBody>
          <a:bodyPr vert="horz" wrap="square" lIns="0" tIns="0" rIns="0" bIns="0" rtlCol="0">
            <a:spAutoFit/>
          </a:bodyPr>
          <a:lstStyle/>
          <a:p>
            <a:pPr>
              <a:lnSpc>
                <a:spcPts val="1600"/>
              </a:lnSpc>
            </a:pPr>
            <a:r>
              <a:rPr lang="en-US" sz="1600" b="1" spc="-7" dirty="0">
                <a:solidFill>
                  <a:srgbClr val="FFFFFF"/>
                </a:solidFill>
                <a:latin typeface="Arial"/>
                <a:cs typeface="Arial"/>
              </a:rPr>
              <a:t>SELF-SERVICE</a:t>
            </a:r>
            <a:endParaRPr sz="2400" baseline="4629" dirty="0">
              <a:latin typeface="Arial"/>
              <a:cs typeface="Arial"/>
            </a:endParaRPr>
          </a:p>
        </p:txBody>
      </p:sp>
      <p:sp>
        <p:nvSpPr>
          <p:cNvPr id="36" name="object 36"/>
          <p:cNvSpPr txBox="1"/>
          <p:nvPr/>
        </p:nvSpPr>
        <p:spPr>
          <a:xfrm rot="16620000">
            <a:off x="9278372" y="1079630"/>
            <a:ext cx="2103643"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MEMBER</a:t>
            </a:r>
            <a:r>
              <a:rPr sz="2400" b="1" spc="-40" baseline="2314" dirty="0">
                <a:solidFill>
                  <a:srgbClr val="FFFFFF"/>
                </a:solidFill>
                <a:latin typeface="Arial"/>
                <a:cs typeface="Arial"/>
              </a:rPr>
              <a:t> </a:t>
            </a:r>
            <a:r>
              <a:rPr sz="2400" b="1" spc="-59" baseline="4629" dirty="0">
                <a:solidFill>
                  <a:srgbClr val="FFFFFF"/>
                </a:solidFill>
                <a:latin typeface="Arial"/>
                <a:cs typeface="Arial"/>
              </a:rPr>
              <a:t>C</a:t>
            </a:r>
            <a:r>
              <a:rPr sz="2400" b="1" spc="-9" baseline="4629" dirty="0">
                <a:solidFill>
                  <a:srgbClr val="FFFFFF"/>
                </a:solidFill>
                <a:latin typeface="Arial"/>
                <a:cs typeface="Arial"/>
              </a:rPr>
              <a:t>E</a:t>
            </a:r>
            <a:r>
              <a:rPr sz="2400" b="1" spc="-49" baseline="4629" dirty="0">
                <a:solidFill>
                  <a:srgbClr val="FFFFFF"/>
                </a:solidFill>
                <a:latin typeface="Arial"/>
                <a:cs typeface="Arial"/>
              </a:rPr>
              <a:t>N</a:t>
            </a:r>
            <a:r>
              <a:rPr sz="2400" b="1" spc="-40" baseline="6944" dirty="0">
                <a:solidFill>
                  <a:srgbClr val="FFFFFF"/>
                </a:solidFill>
                <a:latin typeface="Arial"/>
                <a:cs typeface="Arial"/>
              </a:rPr>
              <a:t>T</a:t>
            </a:r>
            <a:r>
              <a:rPr sz="2400" b="1" spc="-59" baseline="6944" dirty="0">
                <a:solidFill>
                  <a:srgbClr val="FFFFFF"/>
                </a:solidFill>
                <a:latin typeface="Arial"/>
                <a:cs typeface="Arial"/>
              </a:rPr>
              <a:t>R</a:t>
            </a:r>
            <a:r>
              <a:rPr sz="2400" b="1" spc="-40" baseline="6944" dirty="0">
                <a:solidFill>
                  <a:srgbClr val="FFFFFF"/>
                </a:solidFill>
                <a:latin typeface="Arial"/>
                <a:cs typeface="Arial"/>
              </a:rPr>
              <a:t>I</a:t>
            </a:r>
            <a:r>
              <a:rPr sz="2400" b="1" baseline="9259" dirty="0">
                <a:solidFill>
                  <a:srgbClr val="FFFFFF"/>
                </a:solidFill>
                <a:latin typeface="Arial"/>
                <a:cs typeface="Arial"/>
              </a:rPr>
              <a:t>C</a:t>
            </a:r>
            <a:endParaRPr sz="2400" baseline="9259" dirty="0">
              <a:latin typeface="Arial"/>
              <a:cs typeface="Arial"/>
            </a:endParaRPr>
          </a:p>
        </p:txBody>
      </p:sp>
      <p:sp>
        <p:nvSpPr>
          <p:cNvPr id="37" name="object 37"/>
          <p:cNvSpPr txBox="1"/>
          <p:nvPr/>
        </p:nvSpPr>
        <p:spPr>
          <a:xfrm rot="15960000">
            <a:off x="10328676" y="1078872"/>
            <a:ext cx="2046347"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SECURE</a:t>
            </a:r>
            <a:endParaRPr sz="2400" baseline="4629" dirty="0">
              <a:latin typeface="Arial"/>
              <a:cs typeface="Arial"/>
            </a:endParaRPr>
          </a:p>
        </p:txBody>
      </p:sp>
      <p:sp>
        <p:nvSpPr>
          <p:cNvPr id="38" name="object 38"/>
          <p:cNvSpPr txBox="1"/>
          <p:nvPr/>
        </p:nvSpPr>
        <p:spPr>
          <a:xfrm>
            <a:off x="3360308" y="352890"/>
            <a:ext cx="3984413" cy="1520202"/>
          </a:xfrm>
          <a:prstGeom prst="rect">
            <a:avLst/>
          </a:prstGeom>
        </p:spPr>
        <p:txBody>
          <a:bodyPr vert="horz" wrap="square" lIns="0" tIns="16933" rIns="0" bIns="0" rtlCol="0">
            <a:spAutoFit/>
          </a:bodyPr>
          <a:lstStyle/>
          <a:p>
            <a:pPr algn="ctr">
              <a:lnSpc>
                <a:spcPts val="2840"/>
              </a:lnSpc>
              <a:spcBef>
                <a:spcPts val="133"/>
              </a:spcBef>
            </a:pPr>
            <a:r>
              <a:rPr sz="1867" i="1" dirty="0">
                <a:solidFill>
                  <a:srgbClr val="344447"/>
                </a:solidFill>
                <a:latin typeface="Arial"/>
                <a:cs typeface="Arial"/>
              </a:rPr>
              <a:t>C</a:t>
            </a:r>
            <a:r>
              <a:rPr sz="1867" i="1" spc="-7" dirty="0">
                <a:solidFill>
                  <a:srgbClr val="344447"/>
                </a:solidFill>
                <a:latin typeface="Arial"/>
                <a:cs typeface="Arial"/>
              </a:rPr>
              <a:t>reat</a:t>
            </a:r>
            <a:r>
              <a:rPr sz="1867" i="1" dirty="0">
                <a:solidFill>
                  <a:srgbClr val="344447"/>
                </a:solidFill>
                <a:latin typeface="Arial"/>
                <a:cs typeface="Arial"/>
              </a:rPr>
              <a:t>i</a:t>
            </a:r>
            <a:r>
              <a:rPr sz="1867" i="1" spc="-7" dirty="0">
                <a:solidFill>
                  <a:srgbClr val="344447"/>
                </a:solidFill>
                <a:latin typeface="Arial"/>
                <a:cs typeface="Arial"/>
              </a:rPr>
              <a:t>n</a:t>
            </a:r>
            <a:r>
              <a:rPr sz="1867" i="1" dirty="0">
                <a:solidFill>
                  <a:srgbClr val="344447"/>
                </a:solidFill>
                <a:latin typeface="Arial"/>
                <a:cs typeface="Arial"/>
              </a:rPr>
              <a:t>g</a:t>
            </a:r>
            <a:r>
              <a:rPr sz="1867" i="1" spc="-7" dirty="0">
                <a:solidFill>
                  <a:srgbClr val="344447"/>
                </a:solidFill>
                <a:latin typeface="Arial"/>
                <a:cs typeface="Arial"/>
              </a:rPr>
              <a:t> </a:t>
            </a:r>
            <a:r>
              <a:rPr sz="1867" i="1" dirty="0">
                <a:solidFill>
                  <a:srgbClr val="344447"/>
                </a:solidFill>
                <a:latin typeface="Arial"/>
                <a:cs typeface="Arial"/>
              </a:rPr>
              <a:t>a</a:t>
            </a:r>
            <a:r>
              <a:rPr sz="1867" i="1" spc="-7" dirty="0">
                <a:solidFill>
                  <a:srgbClr val="344447"/>
                </a:solidFill>
                <a:latin typeface="Arial"/>
                <a:cs typeface="Arial"/>
              </a:rPr>
              <a:t> </a:t>
            </a:r>
            <a:r>
              <a:rPr sz="2400" b="1" i="1" dirty="0">
                <a:solidFill>
                  <a:srgbClr val="344447"/>
                </a:solidFill>
                <a:latin typeface="Arial-BoldItalicMT"/>
                <a:cs typeface="Arial-BoldItalicMT"/>
              </a:rPr>
              <a:t>b</a:t>
            </a:r>
            <a:r>
              <a:rPr sz="2400" b="1" i="1" spc="-7" dirty="0">
                <a:solidFill>
                  <a:srgbClr val="344447"/>
                </a:solidFill>
                <a:latin typeface="Arial-BoldItalicMT"/>
                <a:cs typeface="Arial-BoldItalicMT"/>
              </a:rPr>
              <a:t>es</a:t>
            </a:r>
            <a:r>
              <a:rPr sz="2400" b="1" i="1" dirty="0">
                <a:solidFill>
                  <a:srgbClr val="344447"/>
                </a:solidFill>
                <a:latin typeface="Arial-BoldItalicMT"/>
                <a:cs typeface="Arial-BoldItalicMT"/>
              </a:rPr>
              <a:t>t</a:t>
            </a:r>
            <a:r>
              <a:rPr sz="2400" b="1" i="1" spc="-152" dirty="0">
                <a:solidFill>
                  <a:srgbClr val="344447"/>
                </a:solidFill>
                <a:latin typeface="Arial-BoldItalicMT"/>
                <a:cs typeface="Arial-BoldItalicMT"/>
              </a:rPr>
              <a:t> </a:t>
            </a:r>
            <a:r>
              <a:rPr sz="1867" i="1" dirty="0">
                <a:solidFill>
                  <a:srgbClr val="344447"/>
                </a:solidFill>
                <a:latin typeface="Arial"/>
                <a:cs typeface="Arial"/>
              </a:rPr>
              <a:t>in</a:t>
            </a:r>
            <a:r>
              <a:rPr sz="1867" i="1" spc="-7" dirty="0">
                <a:solidFill>
                  <a:srgbClr val="344447"/>
                </a:solidFill>
                <a:latin typeface="Arial"/>
                <a:cs typeface="Arial"/>
              </a:rPr>
              <a:t> </a:t>
            </a:r>
            <a:r>
              <a:rPr sz="1867" i="1" dirty="0">
                <a:solidFill>
                  <a:srgbClr val="344447"/>
                </a:solidFill>
                <a:latin typeface="Arial"/>
                <a:cs typeface="Arial"/>
              </a:rPr>
              <a:t>cl</a:t>
            </a:r>
            <a:r>
              <a:rPr sz="1867" i="1" spc="-7" dirty="0">
                <a:solidFill>
                  <a:srgbClr val="344447"/>
                </a:solidFill>
                <a:latin typeface="Arial"/>
                <a:cs typeface="Arial"/>
              </a:rPr>
              <a:t>a</a:t>
            </a:r>
            <a:r>
              <a:rPr sz="1867" i="1" dirty="0">
                <a:solidFill>
                  <a:srgbClr val="344447"/>
                </a:solidFill>
                <a:latin typeface="Arial"/>
                <a:cs typeface="Arial"/>
              </a:rPr>
              <a:t>ss</a:t>
            </a:r>
            <a:endParaRPr sz="1867" dirty="0">
              <a:latin typeface="Arial"/>
              <a:cs typeface="Arial"/>
            </a:endParaRPr>
          </a:p>
          <a:p>
            <a:pPr algn="ctr">
              <a:lnSpc>
                <a:spcPts val="3160"/>
              </a:lnSpc>
            </a:pPr>
            <a:r>
              <a:rPr lang="en-US" sz="2667" b="1" i="1" spc="-7" dirty="0">
                <a:solidFill>
                  <a:srgbClr val="3E81C2"/>
                </a:solidFill>
                <a:latin typeface="Arial-BoldItalicMT"/>
                <a:cs typeface="Arial-BoldItalicMT"/>
              </a:rPr>
              <a:t>healthcare</a:t>
            </a:r>
            <a:r>
              <a:rPr sz="2667" b="1" i="1" spc="-107" dirty="0">
                <a:solidFill>
                  <a:srgbClr val="3E81C2"/>
                </a:solidFill>
                <a:latin typeface="Arial-BoldItalicMT"/>
                <a:cs typeface="Arial-BoldItalicMT"/>
              </a:rPr>
              <a:t> </a:t>
            </a:r>
            <a:r>
              <a:rPr sz="2667" b="1" i="1" spc="-7" dirty="0">
                <a:solidFill>
                  <a:srgbClr val="3E81C2"/>
                </a:solidFill>
                <a:latin typeface="Arial-BoldItalicMT"/>
                <a:cs typeface="Arial-BoldItalicMT"/>
              </a:rPr>
              <a:t>experience</a:t>
            </a:r>
            <a:endParaRPr sz="2667" dirty="0">
              <a:solidFill>
                <a:srgbClr val="3E81C2"/>
              </a:solidFill>
              <a:latin typeface="Arial-BoldItalicMT"/>
              <a:cs typeface="Arial-BoldItalicMT"/>
            </a:endParaRPr>
          </a:p>
          <a:p>
            <a:pPr marL="16086" marR="6773" algn="ctr">
              <a:lnSpc>
                <a:spcPts val="2907"/>
              </a:lnSpc>
              <a:spcBef>
                <a:spcPts val="80"/>
              </a:spcBef>
            </a:pPr>
            <a:r>
              <a:rPr sz="1867" i="1" spc="-7" dirty="0">
                <a:solidFill>
                  <a:srgbClr val="344447"/>
                </a:solidFill>
                <a:latin typeface="Arial"/>
                <a:cs typeface="Arial"/>
              </a:rPr>
              <a:t>by </a:t>
            </a:r>
            <a:r>
              <a:rPr sz="1867" b="1" i="1" spc="-13" dirty="0">
                <a:solidFill>
                  <a:srgbClr val="344447"/>
                </a:solidFill>
                <a:latin typeface="Arial-BoldItalicMT"/>
                <a:cs typeface="Arial-BoldItalicMT"/>
              </a:rPr>
              <a:t>redesigning </a:t>
            </a:r>
            <a:r>
              <a:rPr sz="1867" i="1" spc="-7" dirty="0">
                <a:solidFill>
                  <a:srgbClr val="344447"/>
                </a:solidFill>
                <a:latin typeface="Arial"/>
                <a:cs typeface="Arial"/>
              </a:rPr>
              <a:t>the way </a:t>
            </a:r>
            <a:r>
              <a:rPr sz="1867" i="1" dirty="0">
                <a:solidFill>
                  <a:srgbClr val="344447"/>
                </a:solidFill>
                <a:latin typeface="Arial"/>
                <a:cs typeface="Arial"/>
              </a:rPr>
              <a:t>we </a:t>
            </a:r>
            <a:r>
              <a:rPr sz="2400" b="1" i="1" spc="-7" dirty="0">
                <a:solidFill>
                  <a:srgbClr val="344447"/>
                </a:solidFill>
                <a:latin typeface="Arial-BoldItalicMT"/>
                <a:cs typeface="Arial-BoldItalicMT"/>
              </a:rPr>
              <a:t>deliver </a:t>
            </a:r>
            <a:r>
              <a:rPr sz="2400" b="1" i="1" spc="-653" dirty="0">
                <a:solidFill>
                  <a:srgbClr val="344447"/>
                </a:solidFill>
                <a:latin typeface="Arial-BoldItalicMT"/>
                <a:cs typeface="Arial-BoldItalicMT"/>
              </a:rPr>
              <a:t> </a:t>
            </a:r>
            <a:r>
              <a:rPr lang="en-US" sz="2400" b="1" i="1" spc="-7" dirty="0">
                <a:solidFill>
                  <a:srgbClr val="344447"/>
                </a:solidFill>
                <a:latin typeface="Arial-BoldItalicMT"/>
                <a:cs typeface="Arial-BoldItalicMT"/>
              </a:rPr>
              <a:t>services</a:t>
            </a:r>
            <a:r>
              <a:rPr sz="2400" b="1" i="1" spc="-160" dirty="0">
                <a:solidFill>
                  <a:srgbClr val="344447"/>
                </a:solidFill>
                <a:latin typeface="Arial-BoldItalicMT"/>
                <a:cs typeface="Arial-BoldItalicMT"/>
              </a:rPr>
              <a:t> </a:t>
            </a:r>
            <a:r>
              <a:rPr sz="1867" i="1" spc="-7" dirty="0">
                <a:solidFill>
                  <a:srgbClr val="344447"/>
                </a:solidFill>
                <a:latin typeface="Arial"/>
                <a:cs typeface="Arial"/>
              </a:rPr>
              <a:t>through</a:t>
            </a:r>
            <a:r>
              <a:rPr sz="1867" i="1" spc="-13" dirty="0">
                <a:solidFill>
                  <a:srgbClr val="344447"/>
                </a:solidFill>
                <a:latin typeface="Arial"/>
                <a:cs typeface="Arial"/>
              </a:rPr>
              <a:t> </a:t>
            </a:r>
            <a:r>
              <a:rPr lang="en-US" sz="2133" b="1" i="1" spc="-13" dirty="0">
                <a:solidFill>
                  <a:srgbClr val="344447"/>
                </a:solidFill>
                <a:latin typeface="Arial-BoldItalicMT"/>
                <a:cs typeface="Arial-BoldItalicMT"/>
              </a:rPr>
              <a:t>technology</a:t>
            </a:r>
            <a:r>
              <a:rPr sz="1867" i="1" spc="-13" dirty="0">
                <a:solidFill>
                  <a:srgbClr val="344447"/>
                </a:solidFill>
                <a:latin typeface="Arial"/>
                <a:cs typeface="Arial"/>
              </a:rPr>
              <a:t>.</a:t>
            </a:r>
            <a:endParaRPr sz="1867" dirty="0">
              <a:latin typeface="Arial"/>
              <a:cs typeface="Arial"/>
            </a:endParaRPr>
          </a:p>
        </p:txBody>
      </p:sp>
      <p:sp>
        <p:nvSpPr>
          <p:cNvPr id="44" name="object 44"/>
          <p:cNvSpPr txBox="1"/>
          <p:nvPr/>
        </p:nvSpPr>
        <p:spPr>
          <a:xfrm>
            <a:off x="269365" y="2523743"/>
            <a:ext cx="5628640" cy="242866"/>
          </a:xfrm>
          <a:prstGeom prst="rect">
            <a:avLst/>
          </a:prstGeom>
        </p:spPr>
        <p:txBody>
          <a:bodyPr vert="horz" wrap="square" lIns="0" tIns="16933" rIns="0" bIns="0" rtlCol="0">
            <a:spAutoFit/>
          </a:bodyPr>
          <a:lstStyle/>
          <a:p>
            <a:pPr marL="16933">
              <a:spcBef>
                <a:spcPts val="133"/>
              </a:spcBef>
            </a:pPr>
            <a:r>
              <a:rPr sz="1467" b="1" dirty="0">
                <a:solidFill>
                  <a:srgbClr val="FFFFFF"/>
                </a:solidFill>
                <a:latin typeface="Arial"/>
                <a:cs typeface="Arial"/>
              </a:rPr>
              <a:t>WHAT</a:t>
            </a:r>
            <a:r>
              <a:rPr sz="1467" b="1" spc="-20" dirty="0">
                <a:solidFill>
                  <a:srgbClr val="FFFFFF"/>
                </a:solidFill>
                <a:latin typeface="Arial"/>
                <a:cs typeface="Arial"/>
              </a:rPr>
              <a:t> </a:t>
            </a:r>
            <a:r>
              <a:rPr lang="en-US" sz="1467" b="1" spc="-7" dirty="0">
                <a:solidFill>
                  <a:srgbClr val="FFFFFF"/>
                </a:solidFill>
                <a:latin typeface="Arial"/>
                <a:cs typeface="Arial"/>
              </a:rPr>
              <a:t>DO WE WANT BENEFICIARIES TO KNOW ABOUT MRP</a:t>
            </a:r>
            <a:r>
              <a:rPr sz="1467" b="1" spc="-7" dirty="0">
                <a:solidFill>
                  <a:srgbClr val="FFFFFF"/>
                </a:solidFill>
                <a:latin typeface="Arial"/>
                <a:cs typeface="Arial"/>
              </a:rPr>
              <a:t>…</a:t>
            </a:r>
            <a:endParaRPr sz="1467" dirty="0">
              <a:latin typeface="Arial"/>
              <a:cs typeface="Arial"/>
            </a:endParaRPr>
          </a:p>
        </p:txBody>
      </p:sp>
      <p:grpSp>
        <p:nvGrpSpPr>
          <p:cNvPr id="45" name="object 45"/>
          <p:cNvGrpSpPr/>
          <p:nvPr/>
        </p:nvGrpSpPr>
        <p:grpSpPr>
          <a:xfrm>
            <a:off x="0" y="1027848"/>
            <a:ext cx="12110592" cy="5764455"/>
            <a:chOff x="0" y="770886"/>
            <a:chExt cx="9082944" cy="4323340"/>
          </a:xfrm>
        </p:grpSpPr>
        <p:sp>
          <p:nvSpPr>
            <p:cNvPr id="46" name="object 46"/>
            <p:cNvSpPr/>
            <p:nvPr/>
          </p:nvSpPr>
          <p:spPr>
            <a:xfrm>
              <a:off x="0" y="1803789"/>
              <a:ext cx="80010" cy="357505"/>
            </a:xfrm>
            <a:custGeom>
              <a:avLst/>
              <a:gdLst/>
              <a:ahLst/>
              <a:cxnLst/>
              <a:rect l="l" t="t" r="r" b="b"/>
              <a:pathLst>
                <a:path w="80010" h="357505">
                  <a:moveTo>
                    <a:pt x="0" y="357176"/>
                  </a:moveTo>
                  <a:lnTo>
                    <a:pt x="0" y="0"/>
                  </a:lnTo>
                  <a:lnTo>
                    <a:pt x="79706" y="0"/>
                  </a:lnTo>
                  <a:lnTo>
                    <a:pt x="79706" y="357176"/>
                  </a:lnTo>
                  <a:lnTo>
                    <a:pt x="0" y="357176"/>
                  </a:lnTo>
                  <a:close/>
                </a:path>
              </a:pathLst>
            </a:custGeom>
            <a:solidFill>
              <a:srgbClr val="FFFFFF"/>
            </a:solidFill>
          </p:spPr>
          <p:txBody>
            <a:bodyPr wrap="square" lIns="0" tIns="0" rIns="0" bIns="0" rtlCol="0"/>
            <a:lstStyle/>
            <a:p>
              <a:endParaRPr sz="2400"/>
            </a:p>
          </p:txBody>
        </p:sp>
        <p:pic>
          <p:nvPicPr>
            <p:cNvPr id="47" name="object 47"/>
            <p:cNvPicPr/>
            <p:nvPr/>
          </p:nvPicPr>
          <p:blipFill>
            <a:blip r:embed="rId2" cstate="print"/>
            <a:stretch>
              <a:fillRect/>
            </a:stretch>
          </p:blipFill>
          <p:spPr>
            <a:xfrm>
              <a:off x="517414" y="770886"/>
              <a:ext cx="1041322" cy="699516"/>
            </a:xfrm>
            <a:prstGeom prst="rect">
              <a:avLst/>
            </a:prstGeom>
            <a:blipFill>
              <a:blip r:embed="rId3"/>
              <a:tile tx="0" ty="0" sx="100000" sy="100000" flip="none" algn="tl"/>
            </a:blipFill>
          </p:spPr>
        </p:pic>
        <p:sp>
          <p:nvSpPr>
            <p:cNvPr id="48" name="object 48"/>
            <p:cNvSpPr/>
            <p:nvPr/>
          </p:nvSpPr>
          <p:spPr>
            <a:xfrm>
              <a:off x="114391" y="4321336"/>
              <a:ext cx="8968553" cy="772890"/>
            </a:xfrm>
            <a:custGeom>
              <a:avLst/>
              <a:gdLst/>
              <a:ahLst/>
              <a:cxnLst/>
              <a:rect l="l" t="t" r="r" b="b"/>
              <a:pathLst>
                <a:path w="8994775" h="685800">
                  <a:moveTo>
                    <a:pt x="8994676" y="0"/>
                  </a:moveTo>
                  <a:lnTo>
                    <a:pt x="0" y="0"/>
                  </a:lnTo>
                  <a:lnTo>
                    <a:pt x="0" y="685251"/>
                  </a:lnTo>
                  <a:lnTo>
                    <a:pt x="8994676" y="685251"/>
                  </a:lnTo>
                  <a:lnTo>
                    <a:pt x="8994676" y="0"/>
                  </a:lnTo>
                  <a:close/>
                </a:path>
              </a:pathLst>
            </a:custGeom>
            <a:solidFill>
              <a:srgbClr val="7FC1E0"/>
            </a:solidFill>
          </p:spPr>
          <p:txBody>
            <a:bodyPr wrap="square" lIns="0" tIns="0" rIns="0" bIns="0" rtlCol="0"/>
            <a:lstStyle/>
            <a:p>
              <a:endParaRPr sz="2400"/>
            </a:p>
          </p:txBody>
        </p:sp>
      </p:grpSp>
      <p:sp>
        <p:nvSpPr>
          <p:cNvPr id="53" name="object 53"/>
          <p:cNvSpPr txBox="1"/>
          <p:nvPr/>
        </p:nvSpPr>
        <p:spPr>
          <a:xfrm>
            <a:off x="235986" y="5687093"/>
            <a:ext cx="307777" cy="989240"/>
          </a:xfrm>
          <a:prstGeom prst="rect">
            <a:avLst/>
          </a:prstGeom>
        </p:spPr>
        <p:txBody>
          <a:bodyPr vert="vert270" wrap="square" lIns="0" tIns="17780" rIns="0" bIns="0" rtlCol="0">
            <a:spAutoFit/>
          </a:bodyPr>
          <a:lstStyle/>
          <a:p>
            <a:pPr marL="16933" marR="6773" indent="259920">
              <a:lnSpc>
                <a:spcPts val="1200"/>
              </a:lnSpc>
              <a:spcBef>
                <a:spcPts val="140"/>
              </a:spcBef>
            </a:pPr>
            <a:r>
              <a:rPr sz="1067" b="1" spc="-7" dirty="0">
                <a:solidFill>
                  <a:srgbClr val="FFFFFF"/>
                </a:solidFill>
                <a:latin typeface="Arial"/>
                <a:cs typeface="Arial"/>
              </a:rPr>
              <a:t>Your </a:t>
            </a:r>
            <a:r>
              <a:rPr sz="1067" b="1" dirty="0">
                <a:solidFill>
                  <a:srgbClr val="FFFFFF"/>
                </a:solidFill>
                <a:latin typeface="Arial"/>
                <a:cs typeface="Arial"/>
              </a:rPr>
              <a:t> </a:t>
            </a:r>
            <a:r>
              <a:rPr sz="1067" b="1" spc="-7" dirty="0">
                <a:solidFill>
                  <a:srgbClr val="FFFFFF"/>
                </a:solidFill>
                <a:latin typeface="Arial"/>
                <a:cs typeface="Arial"/>
              </a:rPr>
              <a:t>Co</a:t>
            </a:r>
            <a:r>
              <a:rPr sz="1067" b="1" dirty="0">
                <a:solidFill>
                  <a:srgbClr val="FFFFFF"/>
                </a:solidFill>
                <a:latin typeface="Arial"/>
                <a:cs typeface="Arial"/>
              </a:rPr>
              <a:t>mmi</a:t>
            </a:r>
            <a:r>
              <a:rPr sz="1067" b="1" spc="-7" dirty="0">
                <a:solidFill>
                  <a:srgbClr val="FFFFFF"/>
                </a:solidFill>
                <a:latin typeface="Arial"/>
                <a:cs typeface="Arial"/>
              </a:rPr>
              <a:t>t</a:t>
            </a:r>
            <a:r>
              <a:rPr sz="1067" b="1" dirty="0">
                <a:solidFill>
                  <a:srgbClr val="FFFFFF"/>
                </a:solidFill>
                <a:latin typeface="Arial"/>
                <a:cs typeface="Arial"/>
              </a:rPr>
              <a:t>m</a:t>
            </a:r>
            <a:r>
              <a:rPr sz="1067" b="1" spc="7" dirty="0">
                <a:solidFill>
                  <a:srgbClr val="FFFFFF"/>
                </a:solidFill>
                <a:latin typeface="Arial"/>
                <a:cs typeface="Arial"/>
              </a:rPr>
              <a:t>e</a:t>
            </a:r>
            <a:r>
              <a:rPr sz="1067" b="1" spc="-7" dirty="0">
                <a:solidFill>
                  <a:srgbClr val="FFFFFF"/>
                </a:solidFill>
                <a:latin typeface="Arial"/>
                <a:cs typeface="Arial"/>
              </a:rPr>
              <a:t>n</a:t>
            </a:r>
            <a:r>
              <a:rPr sz="1067" b="1" dirty="0">
                <a:solidFill>
                  <a:srgbClr val="FFFFFF"/>
                </a:solidFill>
                <a:latin typeface="Arial"/>
                <a:cs typeface="Arial"/>
              </a:rPr>
              <a:t>t</a:t>
            </a:r>
            <a:endParaRPr sz="1067" dirty="0">
              <a:latin typeface="Arial"/>
              <a:cs typeface="Arial"/>
            </a:endParaRPr>
          </a:p>
        </p:txBody>
      </p:sp>
      <p:sp>
        <p:nvSpPr>
          <p:cNvPr id="6" name="Rectangle 5">
            <a:extLst>
              <a:ext uri="{FF2B5EF4-FFF2-40B4-BE49-F238E27FC236}">
                <a16:creationId xmlns:a16="http://schemas.microsoft.com/office/drawing/2014/main" id="{1A8E4047-9B94-804B-9372-71C673A79006}"/>
              </a:ext>
            </a:extLst>
          </p:cNvPr>
          <p:cNvSpPr/>
          <p:nvPr/>
        </p:nvSpPr>
        <p:spPr>
          <a:xfrm>
            <a:off x="396733" y="2948901"/>
            <a:ext cx="10679796" cy="287771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The Mississippi Division of Medicaid (DOM) is building a new </a:t>
            </a:r>
            <a:r>
              <a:rPr lang="en-US" sz="1100" dirty="0">
                <a:latin typeface="Arial" panose="020B0604020202020204" pitchFamily="34" charset="0"/>
                <a:ea typeface="Arial" panose="020B0604020202020204" pitchFamily="34" charset="0"/>
              </a:rPr>
              <a:t>Medicaid Management Information System (MMIS),</a:t>
            </a:r>
            <a:r>
              <a:rPr lang="en-US" sz="1100" dirty="0">
                <a:latin typeface="Arial" panose="020B0604020202020204" pitchFamily="34" charset="0"/>
                <a:cs typeface="Arial" panose="020B0604020202020204" pitchFamily="34" charset="0"/>
              </a:rPr>
              <a:t> known as MESA. This updated technology will allow for better interactions and more transparency with Medicaid providers and members. MESA will replace dated technology with a more efficient version that is easier to maintain.</a:t>
            </a:r>
          </a:p>
          <a:p>
            <a:endParaRPr lang="en-US"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new member portal will allow self-service and access to account information. This adds value for Medicaid providers and members, which ultimately means value for DOM staff and the State of Mississippi.</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MESA will enhance security – further protecting the confidentiality and integrity of Medicaid data.</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MESA will allow us to analyze data to work toward better healthcare outcomes for Mississippians.</a:t>
            </a:r>
          </a:p>
          <a:p>
            <a:pPr lvl="1"/>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All of this means we are setting our members and their families up for successful and respectful relationships with us, and generally improving their experience with government. The successful implementation of the new MMIS will support DOM’s overarching objectives of improving health outcomes, elevating quality, lowering spending trends in Medicaid, reducing unnecessary burdens on members and providers, and increasing transparency to the public.</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MESA is expected to go-live in 2022, meeting federal requirements for an MMIS and State contracting rules. Before that happens, DOM will ensure MESA has been thoroughly tested, and staff, providers, and members have the resources they need to use it.</a:t>
            </a:r>
          </a:p>
          <a:p>
            <a:pPr marL="165735" marR="327025">
              <a:spcBef>
                <a:spcPts val="595"/>
              </a:spcBef>
              <a:spcAft>
                <a:spcPts val="0"/>
              </a:spcAft>
            </a:pPr>
            <a:endParaRPr lang="en-US" sz="1100" dirty="0">
              <a:effectLst/>
              <a:latin typeface="Arial" panose="020B0604020202020204" pitchFamily="34" charset="0"/>
              <a:ea typeface="Arial" panose="020B0604020202020204" pitchFamily="34" charset="0"/>
            </a:endParaRPr>
          </a:p>
        </p:txBody>
      </p:sp>
      <p:sp>
        <p:nvSpPr>
          <p:cNvPr id="42" name="object 54">
            <a:extLst>
              <a:ext uri="{FF2B5EF4-FFF2-40B4-BE49-F238E27FC236}">
                <a16:creationId xmlns:a16="http://schemas.microsoft.com/office/drawing/2014/main" id="{63B5675C-06F6-4C44-9488-21E25DA7E7A4}"/>
              </a:ext>
            </a:extLst>
          </p:cNvPr>
          <p:cNvSpPr txBox="1"/>
          <p:nvPr/>
        </p:nvSpPr>
        <p:spPr>
          <a:xfrm>
            <a:off x="653917" y="5860289"/>
            <a:ext cx="3108113" cy="790515"/>
          </a:xfrm>
          <a:prstGeom prst="rect">
            <a:avLst/>
          </a:prstGeom>
        </p:spPr>
        <p:txBody>
          <a:bodyPr vert="horz" wrap="square" lIns="0" tIns="14393" rIns="0" bIns="0" rtlCol="0">
            <a:spAutoFit/>
          </a:bodyPr>
          <a:lstStyle/>
          <a:p>
            <a:pPr marL="16086" marR="6773" indent="-847" algn="ctr">
              <a:lnSpc>
                <a:spcPct val="101099"/>
              </a:lnSpc>
              <a:spcBef>
                <a:spcPts val="113"/>
              </a:spcBef>
            </a:pPr>
            <a:r>
              <a:rPr sz="1467" b="1" i="1" u="sng" spc="-27" dirty="0">
                <a:solidFill>
                  <a:srgbClr val="FFFFFF"/>
                </a:solidFill>
                <a:uFill>
                  <a:solidFill>
                    <a:srgbClr val="FFFFFF"/>
                  </a:solidFill>
                </a:uFill>
                <a:latin typeface="Arial-BoldItalicMT"/>
                <a:cs typeface="Arial-BoldItalicMT"/>
              </a:rPr>
              <a:t>Be</a:t>
            </a:r>
            <a:r>
              <a:rPr sz="1467" b="1" i="1" u="sng" spc="-73" dirty="0">
                <a:solidFill>
                  <a:srgbClr val="FFFFFF"/>
                </a:solidFill>
                <a:uFill>
                  <a:solidFill>
                    <a:srgbClr val="FFFFFF"/>
                  </a:solidFill>
                </a:uFill>
                <a:latin typeface="Arial-BoldItalicMT"/>
                <a:cs typeface="Arial-BoldItalicMT"/>
              </a:rPr>
              <a:t> </a:t>
            </a:r>
            <a:r>
              <a:rPr sz="1467" b="1" i="1" u="sng" spc="-40" dirty="0">
                <a:solidFill>
                  <a:srgbClr val="FFFFFF"/>
                </a:solidFill>
                <a:uFill>
                  <a:solidFill>
                    <a:srgbClr val="FFFFFF"/>
                  </a:solidFill>
                </a:uFill>
                <a:latin typeface="Arial-BoldItalicMT"/>
                <a:cs typeface="Arial-BoldItalicMT"/>
              </a:rPr>
              <a:t>engaged</a:t>
            </a:r>
            <a:r>
              <a:rPr sz="1200" i="1" spc="-40" dirty="0">
                <a:solidFill>
                  <a:srgbClr val="FFFFFF"/>
                </a:solidFill>
                <a:latin typeface="Arial"/>
                <a:cs typeface="Arial"/>
              </a:rPr>
              <a:t>,</a:t>
            </a:r>
            <a:r>
              <a:rPr sz="1200" i="1" spc="-7" dirty="0">
                <a:solidFill>
                  <a:srgbClr val="FFFFFF"/>
                </a:solidFill>
                <a:latin typeface="Arial"/>
                <a:cs typeface="Arial"/>
              </a:rPr>
              <a:t> open,</a:t>
            </a:r>
            <a:r>
              <a:rPr sz="1200" i="1" spc="20" dirty="0">
                <a:solidFill>
                  <a:srgbClr val="FFFFFF"/>
                </a:solidFill>
                <a:latin typeface="Arial"/>
                <a:cs typeface="Arial"/>
              </a:rPr>
              <a:t> </a:t>
            </a:r>
            <a:r>
              <a:rPr sz="1200" i="1" spc="-7" dirty="0">
                <a:solidFill>
                  <a:srgbClr val="FFFFFF"/>
                </a:solidFill>
                <a:latin typeface="Arial"/>
                <a:cs typeface="Arial"/>
              </a:rPr>
              <a:t>and</a:t>
            </a:r>
            <a:r>
              <a:rPr sz="1200" i="1" spc="-13" dirty="0">
                <a:solidFill>
                  <a:srgbClr val="FFFFFF"/>
                </a:solidFill>
                <a:latin typeface="Arial"/>
                <a:cs typeface="Arial"/>
              </a:rPr>
              <a:t> </a:t>
            </a:r>
            <a:r>
              <a:rPr sz="1200" i="1" spc="-7" dirty="0">
                <a:solidFill>
                  <a:srgbClr val="FFFFFF"/>
                </a:solidFill>
                <a:latin typeface="Arial"/>
                <a:cs typeface="Arial"/>
              </a:rPr>
              <a:t>honest</a:t>
            </a:r>
            <a:r>
              <a:rPr sz="1200" i="1" spc="-13" dirty="0">
                <a:solidFill>
                  <a:srgbClr val="FFFFFF"/>
                </a:solidFill>
                <a:latin typeface="Arial"/>
                <a:cs typeface="Arial"/>
              </a:rPr>
              <a:t> </a:t>
            </a:r>
            <a:r>
              <a:rPr sz="1200" i="1" spc="-7" dirty="0">
                <a:solidFill>
                  <a:srgbClr val="FFFFFF"/>
                </a:solidFill>
                <a:latin typeface="Arial"/>
                <a:cs typeface="Arial"/>
              </a:rPr>
              <a:t>throughout </a:t>
            </a:r>
            <a:r>
              <a:rPr sz="1200" i="1" dirty="0">
                <a:solidFill>
                  <a:srgbClr val="FFFFFF"/>
                </a:solidFill>
                <a:latin typeface="Arial"/>
                <a:cs typeface="Arial"/>
              </a:rPr>
              <a:t> </a:t>
            </a:r>
            <a:r>
              <a:rPr sz="1200" i="1" spc="-7" dirty="0">
                <a:solidFill>
                  <a:srgbClr val="FFFFFF"/>
                </a:solidFill>
                <a:latin typeface="Arial"/>
                <a:cs typeface="Arial"/>
              </a:rPr>
              <a:t>the process and please be patient as </a:t>
            </a:r>
            <a:r>
              <a:rPr sz="1200" i="1" dirty="0">
                <a:solidFill>
                  <a:srgbClr val="FFFFFF"/>
                </a:solidFill>
                <a:latin typeface="Arial"/>
                <a:cs typeface="Arial"/>
              </a:rPr>
              <a:t>we </a:t>
            </a:r>
            <a:r>
              <a:rPr sz="1200" i="1" spc="7" dirty="0">
                <a:solidFill>
                  <a:srgbClr val="FFFFFF"/>
                </a:solidFill>
                <a:latin typeface="Arial"/>
                <a:cs typeface="Arial"/>
              </a:rPr>
              <a:t> </a:t>
            </a:r>
            <a:r>
              <a:rPr sz="1200" i="1" spc="-7" dirty="0">
                <a:solidFill>
                  <a:srgbClr val="FFFFFF"/>
                </a:solidFill>
                <a:latin typeface="Arial"/>
                <a:cs typeface="Arial"/>
              </a:rPr>
              <a:t>collectively</a:t>
            </a:r>
            <a:r>
              <a:rPr sz="1200" i="1" dirty="0">
                <a:solidFill>
                  <a:srgbClr val="FFFFFF"/>
                </a:solidFill>
                <a:latin typeface="Arial"/>
                <a:cs typeface="Arial"/>
              </a:rPr>
              <a:t> </a:t>
            </a:r>
            <a:r>
              <a:rPr sz="1200" i="1" spc="-7" dirty="0">
                <a:solidFill>
                  <a:srgbClr val="FFFFFF"/>
                </a:solidFill>
                <a:latin typeface="Arial"/>
                <a:cs typeface="Arial"/>
              </a:rPr>
              <a:t>make</a:t>
            </a:r>
            <a:r>
              <a:rPr sz="1200" i="1" dirty="0">
                <a:solidFill>
                  <a:srgbClr val="FFFFFF"/>
                </a:solidFill>
                <a:latin typeface="Arial"/>
                <a:cs typeface="Arial"/>
              </a:rPr>
              <a:t> </a:t>
            </a:r>
            <a:r>
              <a:rPr sz="1200" i="1" spc="-7" dirty="0">
                <a:solidFill>
                  <a:srgbClr val="FFFFFF"/>
                </a:solidFill>
                <a:latin typeface="Arial"/>
                <a:cs typeface="Arial"/>
              </a:rPr>
              <a:t>progress</a:t>
            </a:r>
            <a:r>
              <a:rPr sz="1200" i="1" spc="7" dirty="0">
                <a:solidFill>
                  <a:srgbClr val="FFFFFF"/>
                </a:solidFill>
                <a:latin typeface="Arial"/>
                <a:cs typeface="Arial"/>
              </a:rPr>
              <a:t> </a:t>
            </a:r>
            <a:r>
              <a:rPr sz="1200" i="1" spc="-7" dirty="0">
                <a:solidFill>
                  <a:srgbClr val="FFFFFF"/>
                </a:solidFill>
                <a:latin typeface="Arial"/>
                <a:cs typeface="Arial"/>
              </a:rPr>
              <a:t>towards</a:t>
            </a:r>
            <a:r>
              <a:rPr sz="1200" i="1" dirty="0">
                <a:solidFill>
                  <a:srgbClr val="FFFFFF"/>
                </a:solidFill>
                <a:latin typeface="Arial"/>
                <a:cs typeface="Arial"/>
              </a:rPr>
              <a:t> </a:t>
            </a:r>
            <a:r>
              <a:rPr sz="1200" i="1" spc="-7" dirty="0">
                <a:solidFill>
                  <a:srgbClr val="FFFFFF"/>
                </a:solidFill>
                <a:latin typeface="Arial"/>
                <a:cs typeface="Arial"/>
              </a:rPr>
              <a:t>creating</a:t>
            </a:r>
            <a:r>
              <a:rPr sz="1200" i="1" dirty="0">
                <a:solidFill>
                  <a:srgbClr val="FFFFFF"/>
                </a:solidFill>
                <a:latin typeface="Arial"/>
                <a:cs typeface="Arial"/>
              </a:rPr>
              <a:t> a </a:t>
            </a:r>
            <a:r>
              <a:rPr sz="1200" i="1" spc="-313" dirty="0">
                <a:solidFill>
                  <a:srgbClr val="FFFFFF"/>
                </a:solidFill>
                <a:latin typeface="Arial"/>
                <a:cs typeface="Arial"/>
              </a:rPr>
              <a:t> </a:t>
            </a:r>
            <a:r>
              <a:rPr sz="1200" i="1" spc="-7" dirty="0">
                <a:solidFill>
                  <a:srgbClr val="FFFFFF"/>
                </a:solidFill>
                <a:latin typeface="Arial"/>
                <a:cs typeface="Arial"/>
              </a:rPr>
              <a:t>best-in-class</a:t>
            </a:r>
            <a:r>
              <a:rPr sz="1200" i="1" spc="-13" dirty="0">
                <a:solidFill>
                  <a:srgbClr val="FFFFFF"/>
                </a:solidFill>
                <a:latin typeface="Arial"/>
                <a:cs typeface="Arial"/>
              </a:rPr>
              <a:t> </a:t>
            </a:r>
            <a:r>
              <a:rPr lang="en-US" sz="1200" i="1" spc="-7" dirty="0">
                <a:solidFill>
                  <a:srgbClr val="FFFFFF"/>
                </a:solidFill>
                <a:latin typeface="Arial"/>
                <a:cs typeface="Arial"/>
              </a:rPr>
              <a:t>healthcare</a:t>
            </a:r>
            <a:r>
              <a:rPr sz="1200" i="1" spc="-7" dirty="0">
                <a:solidFill>
                  <a:srgbClr val="FFFFFF"/>
                </a:solidFill>
                <a:latin typeface="Arial"/>
                <a:cs typeface="Arial"/>
              </a:rPr>
              <a:t> experience.</a:t>
            </a:r>
            <a:endParaRPr sz="1200" dirty="0">
              <a:latin typeface="Arial"/>
              <a:cs typeface="Arial"/>
            </a:endParaRPr>
          </a:p>
        </p:txBody>
      </p:sp>
      <p:sp>
        <p:nvSpPr>
          <p:cNvPr id="43" name="object 56">
            <a:extLst>
              <a:ext uri="{FF2B5EF4-FFF2-40B4-BE49-F238E27FC236}">
                <a16:creationId xmlns:a16="http://schemas.microsoft.com/office/drawing/2014/main" id="{1A4F6B81-00D5-F24B-AC25-F28CCC642DC4}"/>
              </a:ext>
            </a:extLst>
          </p:cNvPr>
          <p:cNvSpPr txBox="1"/>
          <p:nvPr/>
        </p:nvSpPr>
        <p:spPr>
          <a:xfrm>
            <a:off x="4666841" y="5872988"/>
            <a:ext cx="2930313" cy="604054"/>
          </a:xfrm>
          <a:prstGeom prst="rect">
            <a:avLst/>
          </a:prstGeom>
        </p:spPr>
        <p:txBody>
          <a:bodyPr vert="horz" wrap="square" lIns="0" tIns="14393" rIns="0" bIns="0" rtlCol="0">
            <a:spAutoFit/>
          </a:bodyPr>
          <a:lstStyle/>
          <a:p>
            <a:pPr marL="16086"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l</a:t>
            </a:r>
            <a:r>
              <a:rPr sz="1467" b="1" i="1" u="sng" spc="-33" dirty="0">
                <a:solidFill>
                  <a:srgbClr val="FFFFFF"/>
                </a:solidFill>
                <a:uFill>
                  <a:solidFill>
                    <a:srgbClr val="FFFFFF"/>
                  </a:solidFill>
                </a:uFill>
                <a:latin typeface="Arial-BoldItalicMT"/>
                <a:cs typeface="Arial-BoldItalicMT"/>
              </a:rPr>
              <a:t>ea</a:t>
            </a:r>
            <a:r>
              <a:rPr sz="1467" b="1" i="1" u="sng" spc="-47" dirty="0">
                <a:solidFill>
                  <a:srgbClr val="FFFFFF"/>
                </a:solidFill>
                <a:uFill>
                  <a:solidFill>
                    <a:srgbClr val="FFFFFF"/>
                  </a:solidFill>
                </a:uFill>
                <a:latin typeface="Arial-BoldItalicMT"/>
                <a:cs typeface="Arial-BoldItalicMT"/>
              </a:rPr>
              <a:t>d</a:t>
            </a:r>
            <a:r>
              <a:rPr sz="1467" b="1" i="1" u="sng" spc="-33" dirty="0">
                <a:solidFill>
                  <a:srgbClr val="FFFFFF"/>
                </a:solidFill>
                <a:uFill>
                  <a:solidFill>
                    <a:srgbClr val="FFFFFF"/>
                  </a:solidFill>
                </a:uFill>
                <a:latin typeface="Arial-BoldItalicMT"/>
                <a:cs typeface="Arial-BoldItalicMT"/>
              </a:rPr>
              <a:t>e</a:t>
            </a:r>
            <a:r>
              <a:rPr sz="1467" b="1" i="1" u="sng" spc="-27" dirty="0">
                <a:solidFill>
                  <a:srgbClr val="FFFFFF"/>
                </a:solidFill>
                <a:uFill>
                  <a:solidFill>
                    <a:srgbClr val="FFFFFF"/>
                  </a:solidFill>
                </a:uFill>
                <a:latin typeface="Arial-BoldItalicMT"/>
                <a:cs typeface="Arial-BoldItalicMT"/>
              </a:rPr>
              <a:t>r</a:t>
            </a:r>
            <a:r>
              <a:rPr sz="1467" b="1" i="1" u="sng" dirty="0">
                <a:solidFill>
                  <a:srgbClr val="FFFFFF"/>
                </a:solidFill>
                <a:uFill>
                  <a:solidFill>
                    <a:srgbClr val="FFFFFF"/>
                  </a:solidFill>
                </a:uFill>
                <a:latin typeface="Arial-BoldItalicMT"/>
                <a:cs typeface="Arial-BoldItalicMT"/>
              </a:rPr>
              <a:t>s</a:t>
            </a:r>
            <a:r>
              <a:rPr sz="1467" b="1" i="1" spc="-73" dirty="0">
                <a:solidFill>
                  <a:srgbClr val="FFFFFF"/>
                </a:solidFill>
                <a:latin typeface="Arial-BoldItalicMT"/>
                <a:cs typeface="Arial-BoldItalicMT"/>
              </a:rPr>
              <a:t> </a:t>
            </a:r>
            <a:r>
              <a:rPr sz="1200" i="1" spc="-7" dirty="0">
                <a:solidFill>
                  <a:srgbClr val="FFFFFF"/>
                </a:solidFill>
                <a:latin typeface="Arial"/>
                <a:cs typeface="Arial"/>
              </a:rPr>
              <a:t>o</a:t>
            </a:r>
            <a:r>
              <a:rPr sz="1200" i="1" dirty="0">
                <a:solidFill>
                  <a:srgbClr val="FFFFFF"/>
                </a:solidFill>
                <a:latin typeface="Arial"/>
                <a:cs typeface="Arial"/>
              </a:rPr>
              <a:t>f</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c</a:t>
            </a:r>
            <a:r>
              <a:rPr sz="1200" i="1" spc="-7" dirty="0">
                <a:solidFill>
                  <a:srgbClr val="FFFFFF"/>
                </a:solidFill>
                <a:latin typeface="Arial"/>
                <a:cs typeface="Arial"/>
              </a:rPr>
              <a:t>hang</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r</a:t>
            </a:r>
            <a:r>
              <a:rPr sz="1200" i="1" spc="-7" dirty="0">
                <a:solidFill>
                  <a:srgbClr val="FFFFFF"/>
                </a:solidFill>
                <a:latin typeface="Arial"/>
                <a:cs typeface="Arial"/>
              </a:rPr>
              <a:t>oughou</a:t>
            </a:r>
            <a:r>
              <a:rPr sz="1200" i="1" dirty="0">
                <a:solidFill>
                  <a:srgbClr val="FFFFFF"/>
                </a:solidFill>
                <a:latin typeface="Arial"/>
                <a:cs typeface="Arial"/>
              </a:rPr>
              <a:t>t</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  </a:t>
            </a:r>
            <a:r>
              <a:rPr lang="en-US" sz="1200" i="1" spc="-7" dirty="0">
                <a:solidFill>
                  <a:srgbClr val="FFFFFF"/>
                </a:solidFill>
                <a:latin typeface="Arial"/>
                <a:cs typeface="Arial"/>
              </a:rPr>
              <a:t>project</a:t>
            </a:r>
            <a:r>
              <a:rPr sz="1200" i="1" spc="-7" dirty="0">
                <a:solidFill>
                  <a:srgbClr val="FFFFFF"/>
                </a:solidFill>
                <a:latin typeface="Arial"/>
                <a:cs typeface="Arial"/>
              </a:rPr>
              <a:t> by staying engaged </a:t>
            </a:r>
            <a:r>
              <a:rPr sz="1200" i="1" dirty="0">
                <a:solidFill>
                  <a:srgbClr val="FFFFFF"/>
                </a:solidFill>
                <a:latin typeface="Arial"/>
                <a:cs typeface="Arial"/>
              </a:rPr>
              <a:t>in </a:t>
            </a:r>
            <a:r>
              <a:rPr sz="1200" i="1" spc="-7" dirty="0">
                <a:solidFill>
                  <a:srgbClr val="FFFFFF"/>
                </a:solidFill>
                <a:latin typeface="Arial"/>
                <a:cs typeface="Arial"/>
              </a:rPr>
              <a:t>our process </a:t>
            </a:r>
            <a:r>
              <a:rPr sz="1200" i="1" spc="-313" dirty="0">
                <a:solidFill>
                  <a:srgbClr val="FFFFFF"/>
                </a:solidFill>
                <a:latin typeface="Arial"/>
                <a:cs typeface="Arial"/>
              </a:rPr>
              <a:t> </a:t>
            </a:r>
            <a:r>
              <a:rPr sz="1200" i="1" spc="-7" dirty="0">
                <a:solidFill>
                  <a:srgbClr val="FFFFFF"/>
                </a:solidFill>
                <a:latin typeface="Arial"/>
                <a:cs typeface="Arial"/>
              </a:rPr>
              <a:t>towards creating the best experience.</a:t>
            </a:r>
            <a:endParaRPr sz="1200" dirty="0">
              <a:latin typeface="Arial"/>
              <a:cs typeface="Arial"/>
            </a:endParaRPr>
          </a:p>
        </p:txBody>
      </p:sp>
      <p:sp>
        <p:nvSpPr>
          <p:cNvPr id="49" name="object 57">
            <a:extLst>
              <a:ext uri="{FF2B5EF4-FFF2-40B4-BE49-F238E27FC236}">
                <a16:creationId xmlns:a16="http://schemas.microsoft.com/office/drawing/2014/main" id="{16AA5564-C34B-1344-A86F-2AE519E4B128}"/>
              </a:ext>
            </a:extLst>
          </p:cNvPr>
          <p:cNvSpPr txBox="1"/>
          <p:nvPr/>
        </p:nvSpPr>
        <p:spPr>
          <a:xfrm>
            <a:off x="8552378" y="5872988"/>
            <a:ext cx="3067473" cy="790580"/>
          </a:xfrm>
          <a:prstGeom prst="rect">
            <a:avLst/>
          </a:prstGeom>
        </p:spPr>
        <p:txBody>
          <a:bodyPr vert="horz" wrap="square" lIns="0" tIns="14393" rIns="0" bIns="0" rtlCol="0">
            <a:spAutoFit/>
          </a:bodyPr>
          <a:lstStyle/>
          <a:p>
            <a:pPr marL="16933"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i</a:t>
            </a:r>
            <a:r>
              <a:rPr sz="1467" b="1" i="1" u="sng" spc="-47" dirty="0">
                <a:solidFill>
                  <a:srgbClr val="FFFFFF"/>
                </a:solidFill>
                <a:uFill>
                  <a:solidFill>
                    <a:srgbClr val="FFFFFF"/>
                  </a:solidFill>
                </a:uFill>
                <a:latin typeface="Arial-BoldItalicMT"/>
                <a:cs typeface="Arial-BoldItalicMT"/>
              </a:rPr>
              <a:t>nno</a:t>
            </a:r>
            <a:r>
              <a:rPr sz="1467" b="1" i="1" u="sng" spc="-33" dirty="0">
                <a:solidFill>
                  <a:srgbClr val="FFFFFF"/>
                </a:solidFill>
                <a:uFill>
                  <a:solidFill>
                    <a:srgbClr val="FFFFFF"/>
                  </a:solidFill>
                </a:uFill>
                <a:latin typeface="Arial-BoldItalicMT"/>
                <a:cs typeface="Arial-BoldItalicMT"/>
              </a:rPr>
              <a:t>va</a:t>
            </a:r>
            <a:r>
              <a:rPr sz="1467" b="1" i="1" u="sng" spc="-27" dirty="0">
                <a:solidFill>
                  <a:srgbClr val="FFFFFF"/>
                </a:solidFill>
                <a:uFill>
                  <a:solidFill>
                    <a:srgbClr val="FFFFFF"/>
                  </a:solidFill>
                </a:uFill>
                <a:latin typeface="Arial-BoldItalicMT"/>
                <a:cs typeface="Arial-BoldItalicMT"/>
              </a:rPr>
              <a:t>ti</a:t>
            </a:r>
            <a:r>
              <a:rPr sz="1467" b="1" i="1" u="sng" spc="-33" dirty="0">
                <a:solidFill>
                  <a:srgbClr val="FFFFFF"/>
                </a:solidFill>
                <a:uFill>
                  <a:solidFill>
                    <a:srgbClr val="FFFFFF"/>
                  </a:solidFill>
                </a:uFill>
                <a:latin typeface="Arial-BoldItalicMT"/>
                <a:cs typeface="Arial-BoldItalicMT"/>
              </a:rPr>
              <a:t>v</a:t>
            </a:r>
            <a:r>
              <a:rPr sz="1467" b="1" i="1" u="sng" dirty="0">
                <a:solidFill>
                  <a:srgbClr val="FFFFFF"/>
                </a:solidFill>
                <a:uFill>
                  <a:solidFill>
                    <a:srgbClr val="FFFFFF"/>
                  </a:solidFill>
                </a:uFill>
                <a:latin typeface="Arial-BoldItalicMT"/>
                <a:cs typeface="Arial-BoldItalicMT"/>
              </a:rPr>
              <a:t>e</a:t>
            </a:r>
            <a:r>
              <a:rPr sz="1467" b="1" i="1" spc="-60" dirty="0">
                <a:solidFill>
                  <a:srgbClr val="FFFFFF"/>
                </a:solidFill>
                <a:latin typeface="Arial-BoldItalicMT"/>
                <a:cs typeface="Arial-BoldItalicMT"/>
              </a:rPr>
              <a:t> </a:t>
            </a:r>
            <a:r>
              <a:rPr sz="1200" i="1" spc="-7" dirty="0">
                <a:solidFill>
                  <a:srgbClr val="FFFFFF"/>
                </a:solidFill>
                <a:latin typeface="Arial"/>
                <a:cs typeface="Arial"/>
              </a:rPr>
              <a:t>an</a:t>
            </a:r>
            <a:r>
              <a:rPr sz="1200" i="1" dirty="0">
                <a:solidFill>
                  <a:srgbClr val="FFFFFF"/>
                </a:solidFill>
                <a:latin typeface="Arial"/>
                <a:cs typeface="Arial"/>
              </a:rPr>
              <a:t>d</a:t>
            </a:r>
            <a:r>
              <a:rPr sz="1200" i="1" spc="-7" dirty="0">
                <a:solidFill>
                  <a:srgbClr val="FFFFFF"/>
                </a:solidFill>
                <a:latin typeface="Arial"/>
                <a:cs typeface="Arial"/>
              </a:rPr>
              <a:t> ope</a:t>
            </a:r>
            <a:r>
              <a:rPr sz="1200" i="1" dirty="0">
                <a:solidFill>
                  <a:srgbClr val="FFFFFF"/>
                </a:solidFill>
                <a:latin typeface="Arial"/>
                <a:cs typeface="Arial"/>
              </a:rPr>
              <a:t>n</a:t>
            </a:r>
            <a:r>
              <a:rPr sz="1200" i="1" spc="-7" dirty="0">
                <a:solidFill>
                  <a:srgbClr val="FFFFFF"/>
                </a:solidFill>
                <a:latin typeface="Arial"/>
                <a:cs typeface="Arial"/>
              </a:rPr>
              <a:t> </a:t>
            </a:r>
            <a:r>
              <a:rPr sz="1200" i="1" dirty="0">
                <a:solidFill>
                  <a:srgbClr val="FFFFFF"/>
                </a:solidFill>
                <a:latin typeface="Arial"/>
                <a:cs typeface="Arial"/>
              </a:rPr>
              <a:t>to</a:t>
            </a:r>
            <a:r>
              <a:rPr sz="1200" i="1" spc="-7" dirty="0">
                <a:solidFill>
                  <a:srgbClr val="FFFFFF"/>
                </a:solidFill>
                <a:latin typeface="Arial"/>
                <a:cs typeface="Arial"/>
              </a:rPr>
              <a:t> ne</a:t>
            </a:r>
            <a:r>
              <a:rPr sz="1200" i="1" dirty="0">
                <a:solidFill>
                  <a:srgbClr val="FFFFFF"/>
                </a:solidFill>
                <a:latin typeface="Arial"/>
                <a:cs typeface="Arial"/>
              </a:rPr>
              <a:t>w i</a:t>
            </a:r>
            <a:r>
              <a:rPr sz="1200" i="1" spc="-7" dirty="0">
                <a:solidFill>
                  <a:srgbClr val="FFFFFF"/>
                </a:solidFill>
                <a:latin typeface="Arial"/>
                <a:cs typeface="Arial"/>
              </a:rPr>
              <a:t>dea</a:t>
            </a:r>
            <a:r>
              <a:rPr sz="1200" i="1" dirty="0">
                <a:solidFill>
                  <a:srgbClr val="FFFFFF"/>
                </a:solidFill>
                <a:latin typeface="Arial"/>
                <a:cs typeface="Arial"/>
              </a:rPr>
              <a:t>s </a:t>
            </a:r>
            <a:r>
              <a:rPr sz="1200" i="1" spc="-7" dirty="0">
                <a:solidFill>
                  <a:srgbClr val="FFFFFF"/>
                </a:solidFill>
                <a:latin typeface="Arial"/>
                <a:cs typeface="Arial"/>
              </a:rPr>
              <a:t>an</a:t>
            </a:r>
            <a:r>
              <a:rPr sz="1200" i="1" dirty="0">
                <a:solidFill>
                  <a:srgbClr val="FFFFFF"/>
                </a:solidFill>
                <a:latin typeface="Arial"/>
                <a:cs typeface="Arial"/>
              </a:rPr>
              <a:t>d  </a:t>
            </a:r>
            <a:r>
              <a:rPr sz="1200" i="1" spc="-7" dirty="0">
                <a:solidFill>
                  <a:srgbClr val="FFFFFF"/>
                </a:solidFill>
                <a:latin typeface="Arial"/>
                <a:cs typeface="Arial"/>
              </a:rPr>
              <a:t>ways of thinking </a:t>
            </a:r>
            <a:r>
              <a:rPr sz="1200" i="1" dirty="0">
                <a:solidFill>
                  <a:srgbClr val="FFFFFF"/>
                </a:solidFill>
                <a:latin typeface="Arial"/>
                <a:cs typeface="Arial"/>
              </a:rPr>
              <a:t>to </a:t>
            </a:r>
            <a:r>
              <a:rPr sz="1200" i="1" spc="-7" dirty="0">
                <a:solidFill>
                  <a:srgbClr val="FFFFFF"/>
                </a:solidFill>
                <a:latin typeface="Arial"/>
                <a:cs typeface="Arial"/>
              </a:rPr>
              <a:t>enable strategic</a:t>
            </a:r>
            <a:r>
              <a:rPr sz="1200" i="1" dirty="0">
                <a:solidFill>
                  <a:srgbClr val="FFFFFF"/>
                </a:solidFill>
                <a:latin typeface="Arial"/>
                <a:cs typeface="Arial"/>
              </a:rPr>
              <a:t> </a:t>
            </a:r>
            <a:r>
              <a:rPr sz="1200" i="1" spc="-7" dirty="0">
                <a:solidFill>
                  <a:srgbClr val="FFFFFF"/>
                </a:solidFill>
                <a:latin typeface="Arial"/>
                <a:cs typeface="Arial"/>
              </a:rPr>
              <a:t>and </a:t>
            </a:r>
            <a:r>
              <a:rPr sz="1200" i="1" dirty="0">
                <a:solidFill>
                  <a:srgbClr val="FFFFFF"/>
                </a:solidFill>
                <a:latin typeface="Arial"/>
                <a:cs typeface="Arial"/>
              </a:rPr>
              <a:t> </a:t>
            </a:r>
            <a:r>
              <a:rPr sz="1200" i="1" spc="-7" dirty="0">
                <a:solidFill>
                  <a:srgbClr val="FFFFFF"/>
                </a:solidFill>
                <a:latin typeface="Arial"/>
                <a:cs typeface="Arial"/>
              </a:rPr>
              <a:t>realize the full</a:t>
            </a:r>
            <a:r>
              <a:rPr sz="1200" i="1" dirty="0">
                <a:solidFill>
                  <a:srgbClr val="FFFFFF"/>
                </a:solidFill>
                <a:latin typeface="Arial"/>
                <a:cs typeface="Arial"/>
              </a:rPr>
              <a:t> </a:t>
            </a:r>
            <a:r>
              <a:rPr sz="1200" i="1" spc="-7" dirty="0">
                <a:solidFill>
                  <a:srgbClr val="FFFFFF"/>
                </a:solidFill>
                <a:latin typeface="Arial"/>
                <a:cs typeface="Arial"/>
              </a:rPr>
              <a:t>potential</a:t>
            </a:r>
            <a:r>
              <a:rPr sz="1200" i="1" dirty="0">
                <a:solidFill>
                  <a:srgbClr val="FFFFFF"/>
                </a:solidFill>
                <a:latin typeface="Arial"/>
                <a:cs typeface="Arial"/>
              </a:rPr>
              <a:t> </a:t>
            </a:r>
            <a:r>
              <a:rPr sz="1200" i="1" spc="-7" dirty="0">
                <a:solidFill>
                  <a:srgbClr val="FFFFFF"/>
                </a:solidFill>
                <a:latin typeface="Arial"/>
                <a:cs typeface="Arial"/>
              </a:rPr>
              <a:t>of the </a:t>
            </a:r>
            <a:r>
              <a:rPr lang="en-US" sz="1200" i="1" spc="-7" dirty="0">
                <a:solidFill>
                  <a:srgbClr val="FFFFFF"/>
                </a:solidFill>
                <a:latin typeface="Arial"/>
                <a:cs typeface="Arial"/>
              </a:rPr>
              <a:t>user</a:t>
            </a:r>
            <a:r>
              <a:rPr sz="1200" i="1" spc="-7" dirty="0">
                <a:solidFill>
                  <a:srgbClr val="FFFFFF"/>
                </a:solidFill>
                <a:latin typeface="Arial"/>
                <a:cs typeface="Arial"/>
              </a:rPr>
              <a:t> </a:t>
            </a:r>
            <a:r>
              <a:rPr sz="1200" i="1" dirty="0">
                <a:solidFill>
                  <a:srgbClr val="FFFFFF"/>
                </a:solidFill>
                <a:latin typeface="Arial"/>
                <a:cs typeface="Arial"/>
              </a:rPr>
              <a:t> </a:t>
            </a:r>
            <a:r>
              <a:rPr sz="1200" i="1" spc="-7" dirty="0">
                <a:solidFill>
                  <a:srgbClr val="FFFFFF"/>
                </a:solidFill>
                <a:latin typeface="Arial"/>
                <a:cs typeface="Arial"/>
              </a:rPr>
              <a:t>experience.</a:t>
            </a:r>
            <a:endParaRPr sz="1200" dirty="0">
              <a:latin typeface="Arial"/>
              <a:cs typeface="Arial"/>
            </a:endParaRPr>
          </a:p>
        </p:txBody>
      </p:sp>
    </p:spTree>
    <p:extLst>
      <p:ext uri="{BB962C8B-B14F-4D97-AF65-F5344CB8AC3E}">
        <p14:creationId xmlns:p14="http://schemas.microsoft.com/office/powerpoint/2010/main" val="12720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F074-13B2-4972-A329-1D0DA2B6C276}"/>
              </a:ext>
            </a:extLst>
          </p:cNvPr>
          <p:cNvSpPr>
            <a:spLocks noGrp="1"/>
          </p:cNvSpPr>
          <p:nvPr>
            <p:ph type="title"/>
          </p:nvPr>
        </p:nvSpPr>
        <p:spPr>
          <a:xfrm>
            <a:off x="1981200" y="167677"/>
            <a:ext cx="8229600" cy="715962"/>
          </a:xfrm>
        </p:spPr>
        <p:txBody>
          <a:bodyPr>
            <a:normAutofit/>
          </a:bodyPr>
          <a:lstStyle/>
          <a:p>
            <a:r>
              <a:rPr lang="en-US" dirty="0"/>
              <a:t>MRP Project– History &amp; Current Status</a:t>
            </a:r>
          </a:p>
        </p:txBody>
      </p:sp>
      <p:sp>
        <p:nvSpPr>
          <p:cNvPr id="4" name="Left-Right Arrow 3"/>
          <p:cNvSpPr/>
          <p:nvPr/>
        </p:nvSpPr>
        <p:spPr>
          <a:xfrm>
            <a:off x="1735874" y="1891403"/>
            <a:ext cx="2820084" cy="452503"/>
          </a:xfrm>
          <a:prstGeom prst="leftRightArrow">
            <a:avLst/>
          </a:prstGeom>
          <a:solidFill>
            <a:schemeClr val="accent2">
              <a:lumMod val="40000"/>
              <a:lumOff val="60000"/>
            </a:schemeClr>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500" b="1" kern="0" dirty="0">
                <a:solidFill>
                  <a:srgbClr val="000000"/>
                </a:solidFill>
                <a:latin typeface="Calibri" panose="020F0502020204030204" pitchFamily="34" charset="0"/>
                <a:cs typeface="Calibri" panose="020F0502020204030204" pitchFamily="34" charset="0"/>
              </a:rPr>
              <a:t>Initiation</a:t>
            </a:r>
          </a:p>
        </p:txBody>
      </p:sp>
      <p:graphicFrame>
        <p:nvGraphicFramePr>
          <p:cNvPr id="5" name="Diagram 4"/>
          <p:cNvGraphicFramePr/>
          <p:nvPr/>
        </p:nvGraphicFramePr>
        <p:xfrm>
          <a:off x="1890522" y="1132340"/>
          <a:ext cx="8320278" cy="63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a:off x="2514600" y="2470437"/>
            <a:ext cx="2314074" cy="496766"/>
          </a:xfrm>
          <a:prstGeom prst="leftRightArrow">
            <a:avLst/>
          </a:prstGeom>
          <a:solidFill>
            <a:schemeClr val="bg2">
              <a:lumMod val="75000"/>
            </a:schemeClr>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000" b="1" kern="0" dirty="0">
                <a:solidFill>
                  <a:srgbClr val="000000"/>
                </a:solidFill>
                <a:latin typeface="Calibri" panose="020F0502020204030204" pitchFamily="34" charset="0"/>
                <a:cs typeface="Calibri" panose="020F0502020204030204" pitchFamily="34" charset="0"/>
              </a:rPr>
              <a:t>Requirements Validation</a:t>
            </a:r>
          </a:p>
        </p:txBody>
      </p:sp>
      <p:sp>
        <p:nvSpPr>
          <p:cNvPr id="7" name="Left-Right Arrow 6"/>
          <p:cNvSpPr/>
          <p:nvPr/>
        </p:nvSpPr>
        <p:spPr>
          <a:xfrm>
            <a:off x="3200399" y="3075841"/>
            <a:ext cx="3120189" cy="452503"/>
          </a:xfrm>
          <a:prstGeom prst="leftRightArrow">
            <a:avLst/>
          </a:prstGeom>
          <a:solidFill>
            <a:schemeClr val="accent4">
              <a:lumMod val="20000"/>
              <a:lumOff val="80000"/>
            </a:schemeClr>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500" b="1" kern="0" dirty="0">
                <a:solidFill>
                  <a:srgbClr val="000000"/>
                </a:solidFill>
                <a:latin typeface="Calibri" panose="020F0502020204030204" pitchFamily="34" charset="0"/>
                <a:cs typeface="Calibri" panose="020F0502020204030204" pitchFamily="34" charset="0"/>
              </a:rPr>
              <a:t>Design</a:t>
            </a:r>
          </a:p>
        </p:txBody>
      </p:sp>
      <p:sp>
        <p:nvSpPr>
          <p:cNvPr id="8" name="Left-Right Arrow 7"/>
          <p:cNvSpPr/>
          <p:nvPr/>
        </p:nvSpPr>
        <p:spPr>
          <a:xfrm>
            <a:off x="3657600" y="3636982"/>
            <a:ext cx="4235116" cy="452503"/>
          </a:xfrm>
          <a:prstGeom prst="leftRightArrow">
            <a:avLst/>
          </a:prstGeom>
          <a:solidFill>
            <a:schemeClr val="accent3">
              <a:lumMod val="20000"/>
              <a:lumOff val="80000"/>
            </a:schemeClr>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500" b="1" kern="0" dirty="0">
                <a:solidFill>
                  <a:srgbClr val="000000"/>
                </a:solidFill>
                <a:latin typeface="Calibri" panose="020F0502020204030204" pitchFamily="34" charset="0"/>
                <a:cs typeface="Calibri" panose="020F0502020204030204" pitchFamily="34" charset="0"/>
              </a:rPr>
              <a:t>Development</a:t>
            </a:r>
          </a:p>
        </p:txBody>
      </p:sp>
      <p:sp>
        <p:nvSpPr>
          <p:cNvPr id="9" name="Left-Right Arrow 8"/>
          <p:cNvSpPr/>
          <p:nvPr/>
        </p:nvSpPr>
        <p:spPr>
          <a:xfrm>
            <a:off x="4780934" y="4208149"/>
            <a:ext cx="4697599" cy="452503"/>
          </a:xfrm>
          <a:prstGeom prst="leftRightArrow">
            <a:avLst/>
          </a:prstGeom>
          <a:solidFill>
            <a:schemeClr val="accent2">
              <a:lumMod val="40000"/>
              <a:lumOff val="60000"/>
            </a:schemeClr>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500" b="1" kern="0" dirty="0">
                <a:solidFill>
                  <a:srgbClr val="000000"/>
                </a:solidFill>
                <a:latin typeface="Calibri" panose="020F0502020204030204" pitchFamily="34" charset="0"/>
                <a:cs typeface="Calibri" panose="020F0502020204030204" pitchFamily="34" charset="0"/>
              </a:rPr>
              <a:t>Testing (incl. UAT)</a:t>
            </a:r>
          </a:p>
        </p:txBody>
      </p:sp>
      <p:sp>
        <p:nvSpPr>
          <p:cNvPr id="10" name="Left-Right Arrow 9"/>
          <p:cNvSpPr/>
          <p:nvPr/>
        </p:nvSpPr>
        <p:spPr>
          <a:xfrm>
            <a:off x="6218660" y="4791348"/>
            <a:ext cx="3489159" cy="452503"/>
          </a:xfrm>
          <a:prstGeom prst="leftRightArrow">
            <a:avLst/>
          </a:prstGeom>
          <a:solidFill>
            <a:schemeClr val="accent6">
              <a:lumMod val="60000"/>
              <a:lumOff val="40000"/>
            </a:schemeClr>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500" b="1" kern="0" dirty="0">
                <a:solidFill>
                  <a:srgbClr val="000000"/>
                </a:solidFill>
                <a:latin typeface="Calibri" panose="020F0502020204030204" pitchFamily="34" charset="0"/>
                <a:cs typeface="Calibri" panose="020F0502020204030204" pitchFamily="34" charset="0"/>
              </a:rPr>
              <a:t>Implementation</a:t>
            </a:r>
          </a:p>
        </p:txBody>
      </p:sp>
      <p:sp>
        <p:nvSpPr>
          <p:cNvPr id="11" name="Left-Right Arrow 10"/>
          <p:cNvSpPr/>
          <p:nvPr/>
        </p:nvSpPr>
        <p:spPr>
          <a:xfrm>
            <a:off x="5101388" y="5336445"/>
            <a:ext cx="5967665" cy="452503"/>
          </a:xfrm>
          <a:prstGeom prst="leftRightArrow">
            <a:avLst/>
          </a:prstGeom>
          <a:solidFill>
            <a:srgbClr val="8BA573"/>
          </a:solidFill>
          <a:ln w="6350" cap="sq" cmpd="sng" algn="ctr">
            <a:solidFill>
              <a:srgbClr val="000000"/>
            </a:solidFill>
            <a:prstDash val="solid"/>
          </a:ln>
          <a:effectLst>
            <a:outerShdw blurRad="50800" dist="38100" dir="18900000" algn="bl" rotWithShape="0">
              <a:prstClr val="black">
                <a:alpha val="40000"/>
              </a:prstClr>
            </a:outerShdw>
          </a:effectLst>
        </p:spPr>
        <p:txBody>
          <a:bodyPr rtlCol="0" anchor="ctr"/>
          <a:lstStyle/>
          <a:p>
            <a:pPr algn="ctr">
              <a:defRPr/>
            </a:pPr>
            <a:r>
              <a:rPr lang="en-US" sz="1500" b="1" kern="0" dirty="0">
                <a:solidFill>
                  <a:srgbClr val="000000"/>
                </a:solidFill>
                <a:latin typeface="Calibri" panose="020F0502020204030204" pitchFamily="34" charset="0"/>
                <a:cs typeface="Calibri" panose="020F0502020204030204" pitchFamily="34" charset="0"/>
              </a:rPr>
              <a:t>Certification</a:t>
            </a:r>
          </a:p>
        </p:txBody>
      </p:sp>
      <p:cxnSp>
        <p:nvCxnSpPr>
          <p:cNvPr id="14" name="Straight Arrow Connector 13">
            <a:extLst>
              <a:ext uri="{FF2B5EF4-FFF2-40B4-BE49-F238E27FC236}">
                <a16:creationId xmlns:a16="http://schemas.microsoft.com/office/drawing/2014/main" id="{94C8BB06-86BC-5E4B-AEFC-87E8D435452F}"/>
              </a:ext>
            </a:extLst>
          </p:cNvPr>
          <p:cNvCxnSpPr>
            <a:cxnSpLocks/>
          </p:cNvCxnSpPr>
          <p:nvPr/>
        </p:nvCxnSpPr>
        <p:spPr>
          <a:xfrm flipH="1">
            <a:off x="4555958" y="2490410"/>
            <a:ext cx="1074821" cy="646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29201F-233F-F643-B21C-9EFB5290781B}"/>
              </a:ext>
            </a:extLst>
          </p:cNvPr>
          <p:cNvSpPr txBox="1"/>
          <p:nvPr/>
        </p:nvSpPr>
        <p:spPr>
          <a:xfrm>
            <a:off x="5630779" y="2086600"/>
            <a:ext cx="1505510" cy="646331"/>
          </a:xfrm>
          <a:prstGeom prst="rect">
            <a:avLst/>
          </a:prstGeom>
          <a:solidFill>
            <a:srgbClr val="00B0F0"/>
          </a:solidFill>
          <a:ln>
            <a:solidFill>
              <a:schemeClr val="tx1"/>
            </a:solidFill>
          </a:ln>
        </p:spPr>
        <p:txBody>
          <a:bodyPr wrap="square" rtlCol="0">
            <a:spAutoFit/>
          </a:bodyPr>
          <a:lstStyle/>
          <a:p>
            <a:r>
              <a:rPr lang="en-US" dirty="0"/>
              <a:t>Design (DSD) Reviews</a:t>
            </a:r>
          </a:p>
        </p:txBody>
      </p:sp>
      <p:cxnSp>
        <p:nvCxnSpPr>
          <p:cNvPr id="19" name="Straight Arrow Connector 18">
            <a:extLst>
              <a:ext uri="{FF2B5EF4-FFF2-40B4-BE49-F238E27FC236}">
                <a16:creationId xmlns:a16="http://schemas.microsoft.com/office/drawing/2014/main" id="{6ADF9C02-21E0-B443-B2D9-368939E89991}"/>
              </a:ext>
            </a:extLst>
          </p:cNvPr>
          <p:cNvCxnSpPr>
            <a:cxnSpLocks/>
          </p:cNvCxnSpPr>
          <p:nvPr/>
        </p:nvCxnSpPr>
        <p:spPr>
          <a:xfrm flipV="1">
            <a:off x="2273285" y="2967203"/>
            <a:ext cx="1079515" cy="398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626735-4F39-8C41-A60C-A01A1691BB25}"/>
              </a:ext>
            </a:extLst>
          </p:cNvPr>
          <p:cNvSpPr txBox="1"/>
          <p:nvPr/>
        </p:nvSpPr>
        <p:spPr>
          <a:xfrm>
            <a:off x="869600" y="3365674"/>
            <a:ext cx="1505510" cy="646331"/>
          </a:xfrm>
          <a:prstGeom prst="rect">
            <a:avLst/>
          </a:prstGeom>
          <a:solidFill>
            <a:srgbClr val="FFFF00"/>
          </a:solidFill>
          <a:ln>
            <a:solidFill>
              <a:schemeClr val="tx1"/>
            </a:solidFill>
          </a:ln>
        </p:spPr>
        <p:txBody>
          <a:bodyPr wrap="square" rtlCol="0">
            <a:spAutoFit/>
          </a:bodyPr>
          <a:lstStyle/>
          <a:p>
            <a:r>
              <a:rPr lang="en-US" dirty="0"/>
              <a:t>Requirements (RSD) Reviews</a:t>
            </a:r>
          </a:p>
        </p:txBody>
      </p:sp>
      <p:sp>
        <p:nvSpPr>
          <p:cNvPr id="27" name="5-Point Star 26">
            <a:extLst>
              <a:ext uri="{FF2B5EF4-FFF2-40B4-BE49-F238E27FC236}">
                <a16:creationId xmlns:a16="http://schemas.microsoft.com/office/drawing/2014/main" id="{2FD52BD1-E2D3-634F-AD39-9784694E6ECD}"/>
              </a:ext>
            </a:extLst>
          </p:cNvPr>
          <p:cNvSpPr/>
          <p:nvPr/>
        </p:nvSpPr>
        <p:spPr>
          <a:xfrm>
            <a:off x="9585158" y="4614961"/>
            <a:ext cx="625642" cy="639522"/>
          </a:xfrm>
          <a:prstGeom prst="star5">
            <a:avLst/>
          </a:prstGeom>
          <a:solidFill>
            <a:srgbClr val="8EF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7EFEB2E2-AE01-B842-9311-3AF5F0BBC8B9}"/>
              </a:ext>
            </a:extLst>
          </p:cNvPr>
          <p:cNvSpPr/>
          <p:nvPr/>
        </p:nvSpPr>
        <p:spPr>
          <a:xfrm>
            <a:off x="9560463" y="4140343"/>
            <a:ext cx="625642" cy="52279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a:extLst>
              <a:ext uri="{FF2B5EF4-FFF2-40B4-BE49-F238E27FC236}">
                <a16:creationId xmlns:a16="http://schemas.microsoft.com/office/drawing/2014/main" id="{47A475B4-7855-1842-A515-55EF6A83364B}"/>
              </a:ext>
            </a:extLst>
          </p:cNvPr>
          <p:cNvSpPr/>
          <p:nvPr/>
        </p:nvSpPr>
        <p:spPr>
          <a:xfrm>
            <a:off x="9897979" y="2397142"/>
            <a:ext cx="625642" cy="639522"/>
          </a:xfrm>
          <a:prstGeom prst="star5">
            <a:avLst/>
          </a:prstGeom>
          <a:solidFill>
            <a:srgbClr val="8EF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EAA40508-110A-8345-832F-BF5805F31339}"/>
              </a:ext>
            </a:extLst>
          </p:cNvPr>
          <p:cNvSpPr/>
          <p:nvPr/>
        </p:nvSpPr>
        <p:spPr>
          <a:xfrm>
            <a:off x="9897979" y="3406345"/>
            <a:ext cx="625642" cy="52279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69BA423-726B-D94D-A836-E4BBC1A3A9CC}"/>
              </a:ext>
            </a:extLst>
          </p:cNvPr>
          <p:cNvSpPr txBox="1"/>
          <p:nvPr/>
        </p:nvSpPr>
        <p:spPr>
          <a:xfrm>
            <a:off x="10603831" y="2525478"/>
            <a:ext cx="1026695" cy="369332"/>
          </a:xfrm>
          <a:prstGeom prst="rect">
            <a:avLst/>
          </a:prstGeom>
          <a:noFill/>
          <a:ln>
            <a:solidFill>
              <a:schemeClr val="tx1"/>
            </a:solidFill>
          </a:ln>
        </p:spPr>
        <p:txBody>
          <a:bodyPr wrap="square" rtlCol="0">
            <a:spAutoFit/>
          </a:bodyPr>
          <a:lstStyle/>
          <a:p>
            <a:r>
              <a:rPr lang="en-US" dirty="0"/>
              <a:t>Go-Live</a:t>
            </a:r>
          </a:p>
        </p:txBody>
      </p:sp>
      <p:sp>
        <p:nvSpPr>
          <p:cNvPr id="33" name="TextBox 32">
            <a:extLst>
              <a:ext uri="{FF2B5EF4-FFF2-40B4-BE49-F238E27FC236}">
                <a16:creationId xmlns:a16="http://schemas.microsoft.com/office/drawing/2014/main" id="{41FE2F47-8150-AA47-9198-C0FBF482C38B}"/>
              </a:ext>
            </a:extLst>
          </p:cNvPr>
          <p:cNvSpPr txBox="1"/>
          <p:nvPr/>
        </p:nvSpPr>
        <p:spPr>
          <a:xfrm>
            <a:off x="10603831" y="3452316"/>
            <a:ext cx="1026695" cy="646331"/>
          </a:xfrm>
          <a:prstGeom prst="rect">
            <a:avLst/>
          </a:prstGeom>
          <a:noFill/>
          <a:ln>
            <a:solidFill>
              <a:schemeClr val="tx1"/>
            </a:solidFill>
          </a:ln>
        </p:spPr>
        <p:txBody>
          <a:bodyPr wrap="square" rtlCol="0">
            <a:spAutoFit/>
          </a:bodyPr>
          <a:lstStyle/>
          <a:p>
            <a:r>
              <a:rPr lang="en-US" dirty="0"/>
              <a:t>We Are Here</a:t>
            </a:r>
          </a:p>
        </p:txBody>
      </p:sp>
    </p:spTree>
    <p:extLst>
      <p:ext uri="{BB962C8B-B14F-4D97-AF65-F5344CB8AC3E}">
        <p14:creationId xmlns:p14="http://schemas.microsoft.com/office/powerpoint/2010/main" val="140174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338960"/>
            <a:ext cx="6955367" cy="709596"/>
          </a:xfrm>
          <a:prstGeom prst="rect">
            <a:avLst/>
          </a:prstGeom>
        </p:spPr>
        <p:txBody>
          <a:bodyPr vert="horz" wrap="square" lIns="0" tIns="16933" rIns="0" bIns="0" rtlCol="0" anchor="ctr">
            <a:spAutoFit/>
          </a:bodyPr>
          <a:lstStyle/>
          <a:p>
            <a:pPr marL="16933">
              <a:lnSpc>
                <a:spcPts val="3500"/>
              </a:lnSpc>
              <a:spcBef>
                <a:spcPts val="133"/>
              </a:spcBef>
            </a:pPr>
            <a:r>
              <a:rPr sz="2933" spc="-27" dirty="0"/>
              <a:t>Creating</a:t>
            </a:r>
            <a:r>
              <a:rPr sz="2933" spc="-47" dirty="0"/>
              <a:t> </a:t>
            </a:r>
            <a:r>
              <a:rPr sz="2933" spc="-13" dirty="0"/>
              <a:t>the</a:t>
            </a:r>
            <a:r>
              <a:rPr sz="2933" spc="-53" dirty="0"/>
              <a:t> </a:t>
            </a:r>
            <a:r>
              <a:rPr sz="2933" spc="-27" dirty="0"/>
              <a:t>Best</a:t>
            </a:r>
            <a:r>
              <a:rPr sz="2933" spc="-33" dirty="0"/>
              <a:t> </a:t>
            </a:r>
            <a:r>
              <a:rPr lang="en-US" sz="2933" spc="-33" dirty="0"/>
              <a:t>User</a:t>
            </a:r>
            <a:r>
              <a:rPr sz="2933" spc="-53" dirty="0"/>
              <a:t> </a:t>
            </a:r>
            <a:r>
              <a:rPr sz="2933" spc="-33" dirty="0"/>
              <a:t>Experience</a:t>
            </a:r>
            <a:endParaRPr sz="2933" dirty="0"/>
          </a:p>
          <a:p>
            <a:pPr marL="16933">
              <a:lnSpc>
                <a:spcPts val="1900"/>
              </a:lnSpc>
            </a:pPr>
            <a:r>
              <a:rPr sz="1600" b="0" spc="-7" dirty="0">
                <a:latin typeface="Arial"/>
                <a:cs typeface="Arial"/>
              </a:rPr>
              <a:t>High</a:t>
            </a:r>
            <a:r>
              <a:rPr sz="1600" b="0" spc="-40" dirty="0">
                <a:latin typeface="Arial"/>
                <a:cs typeface="Arial"/>
              </a:rPr>
              <a:t> </a:t>
            </a:r>
            <a:r>
              <a:rPr sz="1600" b="0" spc="-7" dirty="0">
                <a:latin typeface="Arial"/>
                <a:cs typeface="Arial"/>
              </a:rPr>
              <a:t>Level</a:t>
            </a:r>
            <a:r>
              <a:rPr sz="1600" b="0" spc="-27" dirty="0">
                <a:latin typeface="Arial"/>
                <a:cs typeface="Arial"/>
              </a:rPr>
              <a:t> </a:t>
            </a:r>
            <a:r>
              <a:rPr sz="1600" b="0" spc="-7" dirty="0">
                <a:latin typeface="Arial"/>
                <a:cs typeface="Arial"/>
              </a:rPr>
              <a:t>Timeline</a:t>
            </a:r>
            <a:endParaRPr sz="1600" dirty="0">
              <a:latin typeface="Arial"/>
              <a:cs typeface="Arial"/>
            </a:endParaRPr>
          </a:p>
        </p:txBody>
      </p:sp>
      <p:sp>
        <p:nvSpPr>
          <p:cNvPr id="5" name="object 5"/>
          <p:cNvSpPr txBox="1"/>
          <p:nvPr/>
        </p:nvSpPr>
        <p:spPr>
          <a:xfrm>
            <a:off x="9963789" y="164878"/>
            <a:ext cx="2085340" cy="277791"/>
          </a:xfrm>
          <a:prstGeom prst="rect">
            <a:avLst/>
          </a:prstGeom>
          <a:ln w="38100">
            <a:solidFill>
              <a:srgbClr val="9A174D"/>
            </a:solidFill>
          </a:ln>
        </p:spPr>
        <p:txBody>
          <a:bodyPr vert="horz" wrap="square" lIns="0" tIns="71967" rIns="0" bIns="0" rtlCol="0">
            <a:spAutoFit/>
          </a:bodyPr>
          <a:lstStyle/>
          <a:p>
            <a:pPr marL="166789">
              <a:spcBef>
                <a:spcPts val="567"/>
              </a:spcBef>
            </a:pPr>
            <a:r>
              <a:rPr sz="1333" b="1" spc="-13" dirty="0">
                <a:solidFill>
                  <a:srgbClr val="344447"/>
                </a:solidFill>
                <a:latin typeface="Arial"/>
                <a:cs typeface="Arial"/>
              </a:rPr>
              <a:t>Overall</a:t>
            </a:r>
            <a:r>
              <a:rPr sz="1333" b="1" spc="-40" dirty="0">
                <a:solidFill>
                  <a:srgbClr val="344447"/>
                </a:solidFill>
                <a:latin typeface="Arial"/>
                <a:cs typeface="Arial"/>
              </a:rPr>
              <a:t> </a:t>
            </a:r>
            <a:r>
              <a:rPr sz="1333" b="1" spc="-7" dirty="0">
                <a:solidFill>
                  <a:srgbClr val="344447"/>
                </a:solidFill>
                <a:latin typeface="Arial"/>
                <a:cs typeface="Arial"/>
              </a:rPr>
              <a:t>Project</a:t>
            </a:r>
            <a:r>
              <a:rPr sz="1333" b="1" spc="-33" dirty="0">
                <a:solidFill>
                  <a:srgbClr val="344447"/>
                </a:solidFill>
                <a:latin typeface="Arial"/>
                <a:cs typeface="Arial"/>
              </a:rPr>
              <a:t> </a:t>
            </a:r>
            <a:r>
              <a:rPr sz="1333" b="1" spc="-7" dirty="0">
                <a:solidFill>
                  <a:srgbClr val="344447"/>
                </a:solidFill>
                <a:latin typeface="Arial"/>
                <a:cs typeface="Arial"/>
              </a:rPr>
              <a:t>Status</a:t>
            </a:r>
            <a:endParaRPr sz="1333">
              <a:latin typeface="Arial"/>
              <a:cs typeface="Arial"/>
            </a:endParaRPr>
          </a:p>
        </p:txBody>
      </p:sp>
      <p:grpSp>
        <p:nvGrpSpPr>
          <p:cNvPr id="6" name="object 6"/>
          <p:cNvGrpSpPr/>
          <p:nvPr/>
        </p:nvGrpSpPr>
        <p:grpSpPr>
          <a:xfrm>
            <a:off x="681666" y="2066881"/>
            <a:ext cx="2007447" cy="3489113"/>
            <a:chOff x="511249" y="1883535"/>
            <a:chExt cx="1505585" cy="2616835"/>
          </a:xfrm>
        </p:grpSpPr>
        <p:sp>
          <p:nvSpPr>
            <p:cNvPr id="7" name="object 7"/>
            <p:cNvSpPr/>
            <p:nvPr/>
          </p:nvSpPr>
          <p:spPr>
            <a:xfrm>
              <a:off x="511249" y="1969140"/>
              <a:ext cx="1505585" cy="1707514"/>
            </a:xfrm>
            <a:custGeom>
              <a:avLst/>
              <a:gdLst/>
              <a:ahLst/>
              <a:cxnLst/>
              <a:rect l="l" t="t" r="r" b="b"/>
              <a:pathLst>
                <a:path w="1505585" h="1707514">
                  <a:moveTo>
                    <a:pt x="0" y="1707231"/>
                  </a:moveTo>
                  <a:lnTo>
                    <a:pt x="1505000" y="1707231"/>
                  </a:lnTo>
                  <a:lnTo>
                    <a:pt x="1505000" y="0"/>
                  </a:lnTo>
                  <a:lnTo>
                    <a:pt x="0" y="0"/>
                  </a:lnTo>
                  <a:lnTo>
                    <a:pt x="0" y="1707231"/>
                  </a:lnTo>
                  <a:close/>
                </a:path>
              </a:pathLst>
            </a:custGeom>
            <a:solidFill>
              <a:srgbClr val="E6E7E8"/>
            </a:solidFill>
          </p:spPr>
          <p:txBody>
            <a:bodyPr wrap="square" lIns="0" tIns="0" rIns="0" bIns="0" rtlCol="0"/>
            <a:lstStyle/>
            <a:p>
              <a:endParaRPr sz="2400"/>
            </a:p>
          </p:txBody>
        </p:sp>
        <p:sp>
          <p:nvSpPr>
            <p:cNvPr id="8" name="object 8"/>
            <p:cNvSpPr/>
            <p:nvPr/>
          </p:nvSpPr>
          <p:spPr>
            <a:xfrm>
              <a:off x="511238" y="3676383"/>
              <a:ext cx="1505585" cy="824230"/>
            </a:xfrm>
            <a:custGeom>
              <a:avLst/>
              <a:gdLst/>
              <a:ahLst/>
              <a:cxnLst/>
              <a:rect l="l" t="t" r="r" b="b"/>
              <a:pathLst>
                <a:path w="1505585" h="824229">
                  <a:moveTo>
                    <a:pt x="1505000" y="0"/>
                  </a:moveTo>
                  <a:lnTo>
                    <a:pt x="0" y="0"/>
                  </a:lnTo>
                  <a:lnTo>
                    <a:pt x="0" y="74295"/>
                  </a:lnTo>
                  <a:lnTo>
                    <a:pt x="0" y="661403"/>
                  </a:lnTo>
                  <a:lnTo>
                    <a:pt x="0" y="735698"/>
                  </a:lnTo>
                  <a:lnTo>
                    <a:pt x="533" y="735698"/>
                  </a:lnTo>
                  <a:lnTo>
                    <a:pt x="0" y="736917"/>
                  </a:lnTo>
                  <a:lnTo>
                    <a:pt x="33832" y="762736"/>
                  </a:lnTo>
                  <a:lnTo>
                    <a:pt x="90830" y="778294"/>
                  </a:lnTo>
                  <a:lnTo>
                    <a:pt x="128524" y="785456"/>
                  </a:lnTo>
                  <a:lnTo>
                    <a:pt x="171843" y="792137"/>
                  </a:lnTo>
                  <a:lnTo>
                    <a:pt x="220408" y="798296"/>
                  </a:lnTo>
                  <a:lnTo>
                    <a:pt x="273850" y="803910"/>
                  </a:lnTo>
                  <a:lnTo>
                    <a:pt x="331774" y="808901"/>
                  </a:lnTo>
                  <a:lnTo>
                    <a:pt x="393814" y="813257"/>
                  </a:lnTo>
                  <a:lnTo>
                    <a:pt x="459600" y="816902"/>
                  </a:lnTo>
                  <a:lnTo>
                    <a:pt x="528739" y="819823"/>
                  </a:lnTo>
                  <a:lnTo>
                    <a:pt x="600849" y="821969"/>
                  </a:lnTo>
                  <a:lnTo>
                    <a:pt x="675563" y="823277"/>
                  </a:lnTo>
                  <a:lnTo>
                    <a:pt x="752500" y="823734"/>
                  </a:lnTo>
                  <a:lnTo>
                    <a:pt x="829449" y="823277"/>
                  </a:lnTo>
                  <a:lnTo>
                    <a:pt x="904163" y="821969"/>
                  </a:lnTo>
                  <a:lnTo>
                    <a:pt x="976274" y="819823"/>
                  </a:lnTo>
                  <a:lnTo>
                    <a:pt x="1045413" y="816902"/>
                  </a:lnTo>
                  <a:lnTo>
                    <a:pt x="1111186" y="813257"/>
                  </a:lnTo>
                  <a:lnTo>
                    <a:pt x="1173238" y="808901"/>
                  </a:lnTo>
                  <a:lnTo>
                    <a:pt x="1231163" y="803910"/>
                  </a:lnTo>
                  <a:lnTo>
                    <a:pt x="1284605" y="798296"/>
                  </a:lnTo>
                  <a:lnTo>
                    <a:pt x="1333169" y="792137"/>
                  </a:lnTo>
                  <a:lnTo>
                    <a:pt x="1376489" y="785456"/>
                  </a:lnTo>
                  <a:lnTo>
                    <a:pt x="1414183" y="778294"/>
                  </a:lnTo>
                  <a:lnTo>
                    <a:pt x="1471180" y="762736"/>
                  </a:lnTo>
                  <a:lnTo>
                    <a:pt x="1505000" y="736917"/>
                  </a:lnTo>
                  <a:lnTo>
                    <a:pt x="1504454" y="735698"/>
                  </a:lnTo>
                  <a:lnTo>
                    <a:pt x="1505000" y="735698"/>
                  </a:lnTo>
                  <a:lnTo>
                    <a:pt x="1505000" y="661403"/>
                  </a:lnTo>
                  <a:lnTo>
                    <a:pt x="1505000" y="74295"/>
                  </a:lnTo>
                  <a:lnTo>
                    <a:pt x="1505000" y="0"/>
                  </a:lnTo>
                  <a:close/>
                </a:path>
              </a:pathLst>
            </a:custGeom>
            <a:solidFill>
              <a:srgbClr val="F82D11"/>
            </a:solidFill>
          </p:spPr>
          <p:txBody>
            <a:bodyPr wrap="square" lIns="0" tIns="0" rIns="0" bIns="0" rtlCol="0"/>
            <a:lstStyle/>
            <a:p>
              <a:endParaRPr sz="2400"/>
            </a:p>
          </p:txBody>
        </p:sp>
        <p:sp>
          <p:nvSpPr>
            <p:cNvPr id="9" name="object 9"/>
            <p:cNvSpPr/>
            <p:nvPr/>
          </p:nvSpPr>
          <p:spPr>
            <a:xfrm>
              <a:off x="511249" y="3589959"/>
              <a:ext cx="1505585" cy="174625"/>
            </a:xfrm>
            <a:custGeom>
              <a:avLst/>
              <a:gdLst/>
              <a:ahLst/>
              <a:cxnLst/>
              <a:rect l="l" t="t" r="r" b="b"/>
              <a:pathLst>
                <a:path w="1505585" h="174625">
                  <a:moveTo>
                    <a:pt x="752500" y="0"/>
                  </a:moveTo>
                  <a:lnTo>
                    <a:pt x="675561" y="450"/>
                  </a:lnTo>
                  <a:lnTo>
                    <a:pt x="600845" y="1771"/>
                  </a:lnTo>
                  <a:lnTo>
                    <a:pt x="528729" y="3921"/>
                  </a:lnTo>
                  <a:lnTo>
                    <a:pt x="459593" y="6854"/>
                  </a:lnTo>
                  <a:lnTo>
                    <a:pt x="393814" y="10526"/>
                  </a:lnTo>
                  <a:lnTo>
                    <a:pt x="331770" y="14895"/>
                  </a:lnTo>
                  <a:lnTo>
                    <a:pt x="273840" y="19916"/>
                  </a:lnTo>
                  <a:lnTo>
                    <a:pt x="220402" y="25545"/>
                  </a:lnTo>
                  <a:lnTo>
                    <a:pt x="171834" y="31739"/>
                  </a:lnTo>
                  <a:lnTo>
                    <a:pt x="128515" y="38453"/>
                  </a:lnTo>
                  <a:lnTo>
                    <a:pt x="90822" y="45644"/>
                  </a:lnTo>
                  <a:lnTo>
                    <a:pt x="33830" y="61282"/>
                  </a:lnTo>
                  <a:lnTo>
                    <a:pt x="0" y="87218"/>
                  </a:lnTo>
                  <a:lnTo>
                    <a:pt x="3885" y="96136"/>
                  </a:lnTo>
                  <a:lnTo>
                    <a:pt x="59135" y="121168"/>
                  </a:lnTo>
                  <a:lnTo>
                    <a:pt x="128515" y="135983"/>
                  </a:lnTo>
                  <a:lnTo>
                    <a:pt x="171834" y="142698"/>
                  </a:lnTo>
                  <a:lnTo>
                    <a:pt x="220402" y="148892"/>
                  </a:lnTo>
                  <a:lnTo>
                    <a:pt x="273840" y="154521"/>
                  </a:lnTo>
                  <a:lnTo>
                    <a:pt x="331770" y="159542"/>
                  </a:lnTo>
                  <a:lnTo>
                    <a:pt x="393814" y="163911"/>
                  </a:lnTo>
                  <a:lnTo>
                    <a:pt x="459593" y="167584"/>
                  </a:lnTo>
                  <a:lnTo>
                    <a:pt x="528729" y="170517"/>
                  </a:lnTo>
                  <a:lnTo>
                    <a:pt x="600845" y="172666"/>
                  </a:lnTo>
                  <a:lnTo>
                    <a:pt x="675561" y="173988"/>
                  </a:lnTo>
                  <a:lnTo>
                    <a:pt x="752500" y="174438"/>
                  </a:lnTo>
                  <a:lnTo>
                    <a:pt x="829439" y="173988"/>
                  </a:lnTo>
                  <a:lnTo>
                    <a:pt x="904155" y="172666"/>
                  </a:lnTo>
                  <a:lnTo>
                    <a:pt x="976271" y="170517"/>
                  </a:lnTo>
                  <a:lnTo>
                    <a:pt x="1045407" y="167584"/>
                  </a:lnTo>
                  <a:lnTo>
                    <a:pt x="1111186" y="163911"/>
                  </a:lnTo>
                  <a:lnTo>
                    <a:pt x="1173230" y="159542"/>
                  </a:lnTo>
                  <a:lnTo>
                    <a:pt x="1231160" y="154521"/>
                  </a:lnTo>
                  <a:lnTo>
                    <a:pt x="1284598" y="148892"/>
                  </a:lnTo>
                  <a:lnTo>
                    <a:pt x="1333166" y="142698"/>
                  </a:lnTo>
                  <a:lnTo>
                    <a:pt x="1376485" y="135983"/>
                  </a:lnTo>
                  <a:lnTo>
                    <a:pt x="1414178" y="128792"/>
                  </a:lnTo>
                  <a:lnTo>
                    <a:pt x="1471169" y="113154"/>
                  </a:lnTo>
                  <a:lnTo>
                    <a:pt x="1505000" y="87218"/>
                  </a:lnTo>
                  <a:lnTo>
                    <a:pt x="1501115" y="78300"/>
                  </a:lnTo>
                  <a:lnTo>
                    <a:pt x="1445865" y="53268"/>
                  </a:lnTo>
                  <a:lnTo>
                    <a:pt x="1376485" y="38453"/>
                  </a:lnTo>
                  <a:lnTo>
                    <a:pt x="1333166" y="31739"/>
                  </a:lnTo>
                  <a:lnTo>
                    <a:pt x="1284598" y="25545"/>
                  </a:lnTo>
                  <a:lnTo>
                    <a:pt x="1231160" y="19916"/>
                  </a:lnTo>
                  <a:lnTo>
                    <a:pt x="1173230" y="14895"/>
                  </a:lnTo>
                  <a:lnTo>
                    <a:pt x="1111186" y="10526"/>
                  </a:lnTo>
                  <a:lnTo>
                    <a:pt x="1045407" y="6854"/>
                  </a:lnTo>
                  <a:lnTo>
                    <a:pt x="976271" y="3921"/>
                  </a:lnTo>
                  <a:lnTo>
                    <a:pt x="904155" y="1771"/>
                  </a:lnTo>
                  <a:lnTo>
                    <a:pt x="829439" y="450"/>
                  </a:lnTo>
                  <a:lnTo>
                    <a:pt x="752500" y="0"/>
                  </a:lnTo>
                  <a:close/>
                </a:path>
              </a:pathLst>
            </a:custGeom>
            <a:solidFill>
              <a:srgbClr val="C11C06"/>
            </a:solidFill>
          </p:spPr>
          <p:txBody>
            <a:bodyPr wrap="square" lIns="0" tIns="0" rIns="0" bIns="0" rtlCol="0"/>
            <a:lstStyle/>
            <a:p>
              <a:endParaRPr sz="2400"/>
            </a:p>
          </p:txBody>
        </p:sp>
        <p:sp>
          <p:nvSpPr>
            <p:cNvPr id="10" name="object 10"/>
            <p:cNvSpPr/>
            <p:nvPr/>
          </p:nvSpPr>
          <p:spPr>
            <a:xfrm>
              <a:off x="511249" y="1883535"/>
              <a:ext cx="1505585" cy="173990"/>
            </a:xfrm>
            <a:custGeom>
              <a:avLst/>
              <a:gdLst/>
              <a:ahLst/>
              <a:cxnLst/>
              <a:rect l="l" t="t" r="r" b="b"/>
              <a:pathLst>
                <a:path w="1505585" h="173989">
                  <a:moveTo>
                    <a:pt x="752500" y="0"/>
                  </a:moveTo>
                  <a:lnTo>
                    <a:pt x="675561" y="448"/>
                  </a:lnTo>
                  <a:lnTo>
                    <a:pt x="600845" y="1763"/>
                  </a:lnTo>
                  <a:lnTo>
                    <a:pt x="528729" y="3903"/>
                  </a:lnTo>
                  <a:lnTo>
                    <a:pt x="459593" y="6822"/>
                  </a:lnTo>
                  <a:lnTo>
                    <a:pt x="393814" y="10478"/>
                  </a:lnTo>
                  <a:lnTo>
                    <a:pt x="331770" y="14826"/>
                  </a:lnTo>
                  <a:lnTo>
                    <a:pt x="273840" y="19824"/>
                  </a:lnTo>
                  <a:lnTo>
                    <a:pt x="220402" y="25427"/>
                  </a:lnTo>
                  <a:lnTo>
                    <a:pt x="171834" y="31592"/>
                  </a:lnTo>
                  <a:lnTo>
                    <a:pt x="128515" y="38275"/>
                  </a:lnTo>
                  <a:lnTo>
                    <a:pt x="90822" y="45433"/>
                  </a:lnTo>
                  <a:lnTo>
                    <a:pt x="33830" y="60998"/>
                  </a:lnTo>
                  <a:lnTo>
                    <a:pt x="0" y="86814"/>
                  </a:lnTo>
                  <a:lnTo>
                    <a:pt x="3885" y="95691"/>
                  </a:lnTo>
                  <a:lnTo>
                    <a:pt x="59135" y="120607"/>
                  </a:lnTo>
                  <a:lnTo>
                    <a:pt x="128515" y="135354"/>
                  </a:lnTo>
                  <a:lnTo>
                    <a:pt x="171834" y="142037"/>
                  </a:lnTo>
                  <a:lnTo>
                    <a:pt x="220402" y="148202"/>
                  </a:lnTo>
                  <a:lnTo>
                    <a:pt x="273840" y="153806"/>
                  </a:lnTo>
                  <a:lnTo>
                    <a:pt x="331770" y="158803"/>
                  </a:lnTo>
                  <a:lnTo>
                    <a:pt x="393814" y="163152"/>
                  </a:lnTo>
                  <a:lnTo>
                    <a:pt x="459593" y="166808"/>
                  </a:lnTo>
                  <a:lnTo>
                    <a:pt x="528729" y="169727"/>
                  </a:lnTo>
                  <a:lnTo>
                    <a:pt x="600845" y="171866"/>
                  </a:lnTo>
                  <a:lnTo>
                    <a:pt x="675561" y="173182"/>
                  </a:lnTo>
                  <a:lnTo>
                    <a:pt x="752500" y="173630"/>
                  </a:lnTo>
                  <a:lnTo>
                    <a:pt x="829439" y="173182"/>
                  </a:lnTo>
                  <a:lnTo>
                    <a:pt x="904155" y="171866"/>
                  </a:lnTo>
                  <a:lnTo>
                    <a:pt x="976271" y="169727"/>
                  </a:lnTo>
                  <a:lnTo>
                    <a:pt x="1045407" y="166808"/>
                  </a:lnTo>
                  <a:lnTo>
                    <a:pt x="1111186" y="163152"/>
                  </a:lnTo>
                  <a:lnTo>
                    <a:pt x="1173230" y="158803"/>
                  </a:lnTo>
                  <a:lnTo>
                    <a:pt x="1231160" y="153806"/>
                  </a:lnTo>
                  <a:lnTo>
                    <a:pt x="1284598" y="148202"/>
                  </a:lnTo>
                  <a:lnTo>
                    <a:pt x="1333166" y="142037"/>
                  </a:lnTo>
                  <a:lnTo>
                    <a:pt x="1376485" y="135354"/>
                  </a:lnTo>
                  <a:lnTo>
                    <a:pt x="1414178" y="128196"/>
                  </a:lnTo>
                  <a:lnTo>
                    <a:pt x="1471169" y="112631"/>
                  </a:lnTo>
                  <a:lnTo>
                    <a:pt x="1505000" y="86814"/>
                  </a:lnTo>
                  <a:lnTo>
                    <a:pt x="1501115" y="77938"/>
                  </a:lnTo>
                  <a:lnTo>
                    <a:pt x="1445865" y="53022"/>
                  </a:lnTo>
                  <a:lnTo>
                    <a:pt x="1376485" y="38275"/>
                  </a:lnTo>
                  <a:lnTo>
                    <a:pt x="1333166" y="31592"/>
                  </a:lnTo>
                  <a:lnTo>
                    <a:pt x="1284598" y="25427"/>
                  </a:lnTo>
                  <a:lnTo>
                    <a:pt x="1231160" y="19824"/>
                  </a:lnTo>
                  <a:lnTo>
                    <a:pt x="1173230" y="14826"/>
                  </a:lnTo>
                  <a:lnTo>
                    <a:pt x="1111186" y="10478"/>
                  </a:lnTo>
                  <a:lnTo>
                    <a:pt x="1045407" y="6822"/>
                  </a:lnTo>
                  <a:lnTo>
                    <a:pt x="976271" y="3903"/>
                  </a:lnTo>
                  <a:lnTo>
                    <a:pt x="904155" y="1763"/>
                  </a:lnTo>
                  <a:lnTo>
                    <a:pt x="829439" y="448"/>
                  </a:lnTo>
                  <a:lnTo>
                    <a:pt x="752500" y="0"/>
                  </a:lnTo>
                  <a:close/>
                </a:path>
              </a:pathLst>
            </a:custGeom>
            <a:solidFill>
              <a:srgbClr val="D1D3D4"/>
            </a:solidFill>
          </p:spPr>
          <p:txBody>
            <a:bodyPr wrap="square" lIns="0" tIns="0" rIns="0" bIns="0" rtlCol="0"/>
            <a:lstStyle/>
            <a:p>
              <a:endParaRPr sz="2400"/>
            </a:p>
          </p:txBody>
        </p:sp>
      </p:grpSp>
      <p:grpSp>
        <p:nvGrpSpPr>
          <p:cNvPr id="11" name="object 11"/>
          <p:cNvGrpSpPr/>
          <p:nvPr/>
        </p:nvGrpSpPr>
        <p:grpSpPr>
          <a:xfrm>
            <a:off x="9514213" y="2079581"/>
            <a:ext cx="2004060" cy="3489113"/>
            <a:chOff x="7135659" y="1883535"/>
            <a:chExt cx="1503045" cy="2616835"/>
          </a:xfrm>
        </p:grpSpPr>
        <p:sp>
          <p:nvSpPr>
            <p:cNvPr id="12" name="object 12"/>
            <p:cNvSpPr/>
            <p:nvPr/>
          </p:nvSpPr>
          <p:spPr>
            <a:xfrm>
              <a:off x="7135662" y="1969140"/>
              <a:ext cx="1503045" cy="491490"/>
            </a:xfrm>
            <a:custGeom>
              <a:avLst/>
              <a:gdLst/>
              <a:ahLst/>
              <a:cxnLst/>
              <a:rect l="l" t="t" r="r" b="b"/>
              <a:pathLst>
                <a:path w="1503045" h="491489">
                  <a:moveTo>
                    <a:pt x="0" y="491011"/>
                  </a:moveTo>
                  <a:lnTo>
                    <a:pt x="1502594" y="491011"/>
                  </a:lnTo>
                  <a:lnTo>
                    <a:pt x="1502594" y="0"/>
                  </a:lnTo>
                  <a:lnTo>
                    <a:pt x="0" y="0"/>
                  </a:lnTo>
                  <a:lnTo>
                    <a:pt x="0" y="491011"/>
                  </a:lnTo>
                  <a:close/>
                </a:path>
              </a:pathLst>
            </a:custGeom>
            <a:solidFill>
              <a:srgbClr val="E6E7E8"/>
            </a:solidFill>
          </p:spPr>
          <p:txBody>
            <a:bodyPr wrap="square" lIns="0" tIns="0" rIns="0" bIns="0" rtlCol="0"/>
            <a:lstStyle/>
            <a:p>
              <a:endParaRPr sz="2400"/>
            </a:p>
          </p:txBody>
        </p:sp>
        <p:sp>
          <p:nvSpPr>
            <p:cNvPr id="13" name="object 13"/>
            <p:cNvSpPr/>
            <p:nvPr/>
          </p:nvSpPr>
          <p:spPr>
            <a:xfrm>
              <a:off x="7135660" y="2460155"/>
              <a:ext cx="1503045" cy="2040255"/>
            </a:xfrm>
            <a:custGeom>
              <a:avLst/>
              <a:gdLst/>
              <a:ahLst/>
              <a:cxnLst/>
              <a:rect l="l" t="t" r="r" b="b"/>
              <a:pathLst>
                <a:path w="1503045" h="2040254">
                  <a:moveTo>
                    <a:pt x="1502587" y="0"/>
                  </a:moveTo>
                  <a:lnTo>
                    <a:pt x="0" y="0"/>
                  </a:lnTo>
                  <a:lnTo>
                    <a:pt x="0" y="1290523"/>
                  </a:lnTo>
                  <a:lnTo>
                    <a:pt x="0" y="1403578"/>
                  </a:lnTo>
                  <a:lnTo>
                    <a:pt x="0" y="1951926"/>
                  </a:lnTo>
                  <a:lnTo>
                    <a:pt x="520" y="1951926"/>
                  </a:lnTo>
                  <a:lnTo>
                    <a:pt x="0" y="1953145"/>
                  </a:lnTo>
                  <a:lnTo>
                    <a:pt x="33769" y="1978964"/>
                  </a:lnTo>
                  <a:lnTo>
                    <a:pt x="90665" y="1994522"/>
                  </a:lnTo>
                  <a:lnTo>
                    <a:pt x="128308" y="2001685"/>
                  </a:lnTo>
                  <a:lnTo>
                    <a:pt x="171551" y="2008365"/>
                  </a:lnTo>
                  <a:lnTo>
                    <a:pt x="220040" y="2014524"/>
                  </a:lnTo>
                  <a:lnTo>
                    <a:pt x="273392" y="2020138"/>
                  </a:lnTo>
                  <a:lnTo>
                    <a:pt x="331228" y="2025129"/>
                  </a:lnTo>
                  <a:lnTo>
                    <a:pt x="393179" y="2029485"/>
                  </a:lnTo>
                  <a:lnTo>
                    <a:pt x="458851" y="2033130"/>
                  </a:lnTo>
                  <a:lnTo>
                    <a:pt x="527875" y="2036051"/>
                  </a:lnTo>
                  <a:lnTo>
                    <a:pt x="599871" y="2038197"/>
                  </a:lnTo>
                  <a:lnTo>
                    <a:pt x="674471" y="2039505"/>
                  </a:lnTo>
                  <a:lnTo>
                    <a:pt x="751293" y="2039962"/>
                  </a:lnTo>
                  <a:lnTo>
                    <a:pt x="828103" y="2039505"/>
                  </a:lnTo>
                  <a:lnTo>
                    <a:pt x="902703" y="2038197"/>
                  </a:lnTo>
                  <a:lnTo>
                    <a:pt x="974699" y="2036051"/>
                  </a:lnTo>
                  <a:lnTo>
                    <a:pt x="1043724" y="2033130"/>
                  </a:lnTo>
                  <a:lnTo>
                    <a:pt x="1109408" y="2029485"/>
                  </a:lnTo>
                  <a:lnTo>
                    <a:pt x="1171346" y="2025129"/>
                  </a:lnTo>
                  <a:lnTo>
                    <a:pt x="1229182" y="2020138"/>
                  </a:lnTo>
                  <a:lnTo>
                    <a:pt x="1282534" y="2014524"/>
                  </a:lnTo>
                  <a:lnTo>
                    <a:pt x="1331023" y="2008365"/>
                  </a:lnTo>
                  <a:lnTo>
                    <a:pt x="1374279" y="2001685"/>
                  </a:lnTo>
                  <a:lnTo>
                    <a:pt x="1411909" y="1994522"/>
                  </a:lnTo>
                  <a:lnTo>
                    <a:pt x="1468805" y="1978964"/>
                  </a:lnTo>
                  <a:lnTo>
                    <a:pt x="1502587" y="1953145"/>
                  </a:lnTo>
                  <a:lnTo>
                    <a:pt x="1502041" y="1951926"/>
                  </a:lnTo>
                  <a:lnTo>
                    <a:pt x="1502587" y="1951926"/>
                  </a:lnTo>
                  <a:lnTo>
                    <a:pt x="1502587" y="1403578"/>
                  </a:lnTo>
                  <a:lnTo>
                    <a:pt x="1502587" y="1290523"/>
                  </a:lnTo>
                  <a:lnTo>
                    <a:pt x="1502587" y="0"/>
                  </a:lnTo>
                  <a:close/>
                </a:path>
              </a:pathLst>
            </a:custGeom>
            <a:solidFill>
              <a:srgbClr val="E7C62D"/>
            </a:solidFill>
          </p:spPr>
          <p:txBody>
            <a:bodyPr wrap="square" lIns="0" tIns="0" rIns="0" bIns="0" rtlCol="0"/>
            <a:lstStyle/>
            <a:p>
              <a:endParaRPr sz="2400"/>
            </a:p>
          </p:txBody>
        </p:sp>
        <p:sp>
          <p:nvSpPr>
            <p:cNvPr id="14" name="object 14"/>
            <p:cNvSpPr/>
            <p:nvPr/>
          </p:nvSpPr>
          <p:spPr>
            <a:xfrm>
              <a:off x="7135662" y="2374547"/>
              <a:ext cx="1503045" cy="173990"/>
            </a:xfrm>
            <a:custGeom>
              <a:avLst/>
              <a:gdLst/>
              <a:ahLst/>
              <a:cxnLst/>
              <a:rect l="l" t="t" r="r" b="b"/>
              <a:pathLst>
                <a:path w="1503045" h="173989">
                  <a:moveTo>
                    <a:pt x="751296" y="0"/>
                  </a:moveTo>
                  <a:lnTo>
                    <a:pt x="674480" y="448"/>
                  </a:lnTo>
                  <a:lnTo>
                    <a:pt x="599884" y="1763"/>
                  </a:lnTo>
                  <a:lnTo>
                    <a:pt x="527883" y="3903"/>
                  </a:lnTo>
                  <a:lnTo>
                    <a:pt x="458858" y="6822"/>
                  </a:lnTo>
                  <a:lnTo>
                    <a:pt x="393184" y="10478"/>
                  </a:lnTo>
                  <a:lnTo>
                    <a:pt x="331239" y="14826"/>
                  </a:lnTo>
                  <a:lnTo>
                    <a:pt x="273402" y="19824"/>
                  </a:lnTo>
                  <a:lnTo>
                    <a:pt x="220049" y="25427"/>
                  </a:lnTo>
                  <a:lnTo>
                    <a:pt x="171559" y="31592"/>
                  </a:lnTo>
                  <a:lnTo>
                    <a:pt x="128309" y="38275"/>
                  </a:lnTo>
                  <a:lnTo>
                    <a:pt x="90677" y="45433"/>
                  </a:lnTo>
                  <a:lnTo>
                    <a:pt x="33776" y="60998"/>
                  </a:lnTo>
                  <a:lnTo>
                    <a:pt x="0" y="86814"/>
                  </a:lnTo>
                  <a:lnTo>
                    <a:pt x="3878" y="95690"/>
                  </a:lnTo>
                  <a:lnTo>
                    <a:pt x="59040" y="120606"/>
                  </a:lnTo>
                  <a:lnTo>
                    <a:pt x="128309" y="135353"/>
                  </a:lnTo>
                  <a:lnTo>
                    <a:pt x="171559" y="142037"/>
                  </a:lnTo>
                  <a:lnTo>
                    <a:pt x="220049" y="148202"/>
                  </a:lnTo>
                  <a:lnTo>
                    <a:pt x="273402" y="153805"/>
                  </a:lnTo>
                  <a:lnTo>
                    <a:pt x="331239" y="158803"/>
                  </a:lnTo>
                  <a:lnTo>
                    <a:pt x="393184" y="163152"/>
                  </a:lnTo>
                  <a:lnTo>
                    <a:pt x="458858" y="166808"/>
                  </a:lnTo>
                  <a:lnTo>
                    <a:pt x="527883" y="169727"/>
                  </a:lnTo>
                  <a:lnTo>
                    <a:pt x="599884" y="171866"/>
                  </a:lnTo>
                  <a:lnTo>
                    <a:pt x="674480" y="173182"/>
                  </a:lnTo>
                  <a:lnTo>
                    <a:pt x="751296" y="173630"/>
                  </a:lnTo>
                  <a:lnTo>
                    <a:pt x="828112" y="173182"/>
                  </a:lnTo>
                  <a:lnTo>
                    <a:pt x="902709" y="171866"/>
                  </a:lnTo>
                  <a:lnTo>
                    <a:pt x="974709" y="169727"/>
                  </a:lnTo>
                  <a:lnTo>
                    <a:pt x="1043735" y="166808"/>
                  </a:lnTo>
                  <a:lnTo>
                    <a:pt x="1109409" y="163152"/>
                  </a:lnTo>
                  <a:lnTo>
                    <a:pt x="1171354" y="158803"/>
                  </a:lnTo>
                  <a:lnTo>
                    <a:pt x="1229191" y="153805"/>
                  </a:lnTo>
                  <a:lnTo>
                    <a:pt x="1282544" y="148202"/>
                  </a:lnTo>
                  <a:lnTo>
                    <a:pt x="1331034" y="142037"/>
                  </a:lnTo>
                  <a:lnTo>
                    <a:pt x="1374284" y="135353"/>
                  </a:lnTo>
                  <a:lnTo>
                    <a:pt x="1411916" y="128195"/>
                  </a:lnTo>
                  <a:lnTo>
                    <a:pt x="1468817" y="112630"/>
                  </a:lnTo>
                  <a:lnTo>
                    <a:pt x="1502594" y="86814"/>
                  </a:lnTo>
                  <a:lnTo>
                    <a:pt x="1498715" y="77938"/>
                  </a:lnTo>
                  <a:lnTo>
                    <a:pt x="1443553" y="53022"/>
                  </a:lnTo>
                  <a:lnTo>
                    <a:pt x="1374284" y="38275"/>
                  </a:lnTo>
                  <a:lnTo>
                    <a:pt x="1331034" y="31592"/>
                  </a:lnTo>
                  <a:lnTo>
                    <a:pt x="1282544" y="25427"/>
                  </a:lnTo>
                  <a:lnTo>
                    <a:pt x="1229191" y="19824"/>
                  </a:lnTo>
                  <a:lnTo>
                    <a:pt x="1171354" y="14826"/>
                  </a:lnTo>
                  <a:lnTo>
                    <a:pt x="1109409" y="10478"/>
                  </a:lnTo>
                  <a:lnTo>
                    <a:pt x="1043735" y="6822"/>
                  </a:lnTo>
                  <a:lnTo>
                    <a:pt x="974709" y="3903"/>
                  </a:lnTo>
                  <a:lnTo>
                    <a:pt x="902709" y="1763"/>
                  </a:lnTo>
                  <a:lnTo>
                    <a:pt x="828112" y="448"/>
                  </a:lnTo>
                  <a:lnTo>
                    <a:pt x="751296" y="0"/>
                  </a:lnTo>
                  <a:close/>
                </a:path>
              </a:pathLst>
            </a:custGeom>
            <a:solidFill>
              <a:srgbClr val="BA9D15"/>
            </a:solidFill>
          </p:spPr>
          <p:txBody>
            <a:bodyPr wrap="square" lIns="0" tIns="0" rIns="0" bIns="0" rtlCol="0"/>
            <a:lstStyle/>
            <a:p>
              <a:endParaRPr sz="2400"/>
            </a:p>
          </p:txBody>
        </p:sp>
        <p:sp>
          <p:nvSpPr>
            <p:cNvPr id="15" name="object 15"/>
            <p:cNvSpPr/>
            <p:nvPr/>
          </p:nvSpPr>
          <p:spPr>
            <a:xfrm>
              <a:off x="7135662" y="1883535"/>
              <a:ext cx="1503045" cy="173990"/>
            </a:xfrm>
            <a:custGeom>
              <a:avLst/>
              <a:gdLst/>
              <a:ahLst/>
              <a:cxnLst/>
              <a:rect l="l" t="t" r="r" b="b"/>
              <a:pathLst>
                <a:path w="1503045" h="173989">
                  <a:moveTo>
                    <a:pt x="751296" y="0"/>
                  </a:moveTo>
                  <a:lnTo>
                    <a:pt x="674480" y="448"/>
                  </a:lnTo>
                  <a:lnTo>
                    <a:pt x="599884" y="1763"/>
                  </a:lnTo>
                  <a:lnTo>
                    <a:pt x="527883" y="3903"/>
                  </a:lnTo>
                  <a:lnTo>
                    <a:pt x="458858" y="6822"/>
                  </a:lnTo>
                  <a:lnTo>
                    <a:pt x="393184" y="10478"/>
                  </a:lnTo>
                  <a:lnTo>
                    <a:pt x="331239" y="14826"/>
                  </a:lnTo>
                  <a:lnTo>
                    <a:pt x="273402" y="19824"/>
                  </a:lnTo>
                  <a:lnTo>
                    <a:pt x="220049" y="25427"/>
                  </a:lnTo>
                  <a:lnTo>
                    <a:pt x="171559" y="31592"/>
                  </a:lnTo>
                  <a:lnTo>
                    <a:pt x="128309" y="38275"/>
                  </a:lnTo>
                  <a:lnTo>
                    <a:pt x="90677" y="45433"/>
                  </a:lnTo>
                  <a:lnTo>
                    <a:pt x="33776" y="60998"/>
                  </a:lnTo>
                  <a:lnTo>
                    <a:pt x="0" y="86814"/>
                  </a:lnTo>
                  <a:lnTo>
                    <a:pt x="3878" y="95691"/>
                  </a:lnTo>
                  <a:lnTo>
                    <a:pt x="59040" y="120607"/>
                  </a:lnTo>
                  <a:lnTo>
                    <a:pt x="128309" y="135354"/>
                  </a:lnTo>
                  <a:lnTo>
                    <a:pt x="171559" y="142037"/>
                  </a:lnTo>
                  <a:lnTo>
                    <a:pt x="220049" y="148202"/>
                  </a:lnTo>
                  <a:lnTo>
                    <a:pt x="273402" y="153806"/>
                  </a:lnTo>
                  <a:lnTo>
                    <a:pt x="331239" y="158803"/>
                  </a:lnTo>
                  <a:lnTo>
                    <a:pt x="393184" y="163152"/>
                  </a:lnTo>
                  <a:lnTo>
                    <a:pt x="458858" y="166808"/>
                  </a:lnTo>
                  <a:lnTo>
                    <a:pt x="527883" y="169727"/>
                  </a:lnTo>
                  <a:lnTo>
                    <a:pt x="599884" y="171866"/>
                  </a:lnTo>
                  <a:lnTo>
                    <a:pt x="674480" y="173182"/>
                  </a:lnTo>
                  <a:lnTo>
                    <a:pt x="751296" y="173630"/>
                  </a:lnTo>
                  <a:lnTo>
                    <a:pt x="828112" y="173182"/>
                  </a:lnTo>
                  <a:lnTo>
                    <a:pt x="902709" y="171866"/>
                  </a:lnTo>
                  <a:lnTo>
                    <a:pt x="974709" y="169727"/>
                  </a:lnTo>
                  <a:lnTo>
                    <a:pt x="1043735" y="166808"/>
                  </a:lnTo>
                  <a:lnTo>
                    <a:pt x="1109409" y="163152"/>
                  </a:lnTo>
                  <a:lnTo>
                    <a:pt x="1171354" y="158803"/>
                  </a:lnTo>
                  <a:lnTo>
                    <a:pt x="1229191" y="153806"/>
                  </a:lnTo>
                  <a:lnTo>
                    <a:pt x="1282544" y="148202"/>
                  </a:lnTo>
                  <a:lnTo>
                    <a:pt x="1331034" y="142037"/>
                  </a:lnTo>
                  <a:lnTo>
                    <a:pt x="1374284" y="135354"/>
                  </a:lnTo>
                  <a:lnTo>
                    <a:pt x="1411916" y="128196"/>
                  </a:lnTo>
                  <a:lnTo>
                    <a:pt x="1468817" y="112631"/>
                  </a:lnTo>
                  <a:lnTo>
                    <a:pt x="1502594" y="86814"/>
                  </a:lnTo>
                  <a:lnTo>
                    <a:pt x="1498715" y="77938"/>
                  </a:lnTo>
                  <a:lnTo>
                    <a:pt x="1443553" y="53022"/>
                  </a:lnTo>
                  <a:lnTo>
                    <a:pt x="1374284" y="38275"/>
                  </a:lnTo>
                  <a:lnTo>
                    <a:pt x="1331034" y="31592"/>
                  </a:lnTo>
                  <a:lnTo>
                    <a:pt x="1282544" y="25427"/>
                  </a:lnTo>
                  <a:lnTo>
                    <a:pt x="1229191" y="19824"/>
                  </a:lnTo>
                  <a:lnTo>
                    <a:pt x="1171354" y="14826"/>
                  </a:lnTo>
                  <a:lnTo>
                    <a:pt x="1109409" y="10478"/>
                  </a:lnTo>
                  <a:lnTo>
                    <a:pt x="1043735" y="6822"/>
                  </a:lnTo>
                  <a:lnTo>
                    <a:pt x="974709" y="3903"/>
                  </a:lnTo>
                  <a:lnTo>
                    <a:pt x="902709" y="1763"/>
                  </a:lnTo>
                  <a:lnTo>
                    <a:pt x="828112" y="448"/>
                  </a:lnTo>
                  <a:lnTo>
                    <a:pt x="751296" y="0"/>
                  </a:lnTo>
                  <a:close/>
                </a:path>
              </a:pathLst>
            </a:custGeom>
            <a:solidFill>
              <a:srgbClr val="D1D3D4"/>
            </a:solidFill>
          </p:spPr>
          <p:txBody>
            <a:bodyPr wrap="square" lIns="0" tIns="0" rIns="0" bIns="0" rtlCol="0"/>
            <a:lstStyle/>
            <a:p>
              <a:endParaRPr sz="2400"/>
            </a:p>
          </p:txBody>
        </p:sp>
      </p:grpSp>
      <p:grpSp>
        <p:nvGrpSpPr>
          <p:cNvPr id="16" name="object 16"/>
          <p:cNvGrpSpPr/>
          <p:nvPr/>
        </p:nvGrpSpPr>
        <p:grpSpPr>
          <a:xfrm>
            <a:off x="6567897" y="2092281"/>
            <a:ext cx="2007447" cy="3489113"/>
            <a:chOff x="4925922" y="1883535"/>
            <a:chExt cx="1505585" cy="2616835"/>
          </a:xfrm>
        </p:grpSpPr>
        <p:sp>
          <p:nvSpPr>
            <p:cNvPr id="17" name="object 17"/>
            <p:cNvSpPr/>
            <p:nvPr/>
          </p:nvSpPr>
          <p:spPr>
            <a:xfrm>
              <a:off x="4925922" y="1969140"/>
              <a:ext cx="1505585" cy="998219"/>
            </a:xfrm>
            <a:custGeom>
              <a:avLst/>
              <a:gdLst/>
              <a:ahLst/>
              <a:cxnLst/>
              <a:rect l="l" t="t" r="r" b="b"/>
              <a:pathLst>
                <a:path w="1505585" h="998219">
                  <a:moveTo>
                    <a:pt x="0" y="998173"/>
                  </a:moveTo>
                  <a:lnTo>
                    <a:pt x="1505000" y="998173"/>
                  </a:lnTo>
                  <a:lnTo>
                    <a:pt x="1505000" y="0"/>
                  </a:lnTo>
                  <a:lnTo>
                    <a:pt x="0" y="0"/>
                  </a:lnTo>
                  <a:lnTo>
                    <a:pt x="0" y="998173"/>
                  </a:lnTo>
                  <a:close/>
                </a:path>
              </a:pathLst>
            </a:custGeom>
            <a:solidFill>
              <a:srgbClr val="E6E7E8"/>
            </a:solidFill>
          </p:spPr>
          <p:txBody>
            <a:bodyPr wrap="square" lIns="0" tIns="0" rIns="0" bIns="0" rtlCol="0"/>
            <a:lstStyle/>
            <a:p>
              <a:endParaRPr sz="2400"/>
            </a:p>
          </p:txBody>
        </p:sp>
        <p:sp>
          <p:nvSpPr>
            <p:cNvPr id="18" name="object 18"/>
            <p:cNvSpPr/>
            <p:nvPr/>
          </p:nvSpPr>
          <p:spPr>
            <a:xfrm>
              <a:off x="4925910" y="2967316"/>
              <a:ext cx="1505585" cy="1532890"/>
            </a:xfrm>
            <a:custGeom>
              <a:avLst/>
              <a:gdLst/>
              <a:ahLst/>
              <a:cxnLst/>
              <a:rect l="l" t="t" r="r" b="b"/>
              <a:pathLst>
                <a:path w="1505585" h="1532889">
                  <a:moveTo>
                    <a:pt x="1505000" y="0"/>
                  </a:moveTo>
                  <a:lnTo>
                    <a:pt x="0" y="0"/>
                  </a:lnTo>
                  <a:lnTo>
                    <a:pt x="0" y="783361"/>
                  </a:lnTo>
                  <a:lnTo>
                    <a:pt x="0" y="841502"/>
                  </a:lnTo>
                  <a:lnTo>
                    <a:pt x="0" y="1444764"/>
                  </a:lnTo>
                  <a:lnTo>
                    <a:pt x="533" y="1444764"/>
                  </a:lnTo>
                  <a:lnTo>
                    <a:pt x="0" y="1445983"/>
                  </a:lnTo>
                  <a:lnTo>
                    <a:pt x="33832" y="1471803"/>
                  </a:lnTo>
                  <a:lnTo>
                    <a:pt x="90830" y="1487360"/>
                  </a:lnTo>
                  <a:lnTo>
                    <a:pt x="128524" y="1494523"/>
                  </a:lnTo>
                  <a:lnTo>
                    <a:pt x="171843" y="1501203"/>
                  </a:lnTo>
                  <a:lnTo>
                    <a:pt x="220408" y="1507363"/>
                  </a:lnTo>
                  <a:lnTo>
                    <a:pt x="273850" y="1512976"/>
                  </a:lnTo>
                  <a:lnTo>
                    <a:pt x="331774" y="1517967"/>
                  </a:lnTo>
                  <a:lnTo>
                    <a:pt x="393814" y="1522323"/>
                  </a:lnTo>
                  <a:lnTo>
                    <a:pt x="459600" y="1525968"/>
                  </a:lnTo>
                  <a:lnTo>
                    <a:pt x="528739" y="1528889"/>
                  </a:lnTo>
                  <a:lnTo>
                    <a:pt x="600849" y="1531035"/>
                  </a:lnTo>
                  <a:lnTo>
                    <a:pt x="675563" y="1532343"/>
                  </a:lnTo>
                  <a:lnTo>
                    <a:pt x="752500" y="1532801"/>
                  </a:lnTo>
                  <a:lnTo>
                    <a:pt x="829449" y="1532343"/>
                  </a:lnTo>
                  <a:lnTo>
                    <a:pt x="904163" y="1531035"/>
                  </a:lnTo>
                  <a:lnTo>
                    <a:pt x="976274" y="1528889"/>
                  </a:lnTo>
                  <a:lnTo>
                    <a:pt x="1045413" y="1525968"/>
                  </a:lnTo>
                  <a:lnTo>
                    <a:pt x="1111186" y="1522323"/>
                  </a:lnTo>
                  <a:lnTo>
                    <a:pt x="1173238" y="1517967"/>
                  </a:lnTo>
                  <a:lnTo>
                    <a:pt x="1231163" y="1512976"/>
                  </a:lnTo>
                  <a:lnTo>
                    <a:pt x="1284605" y="1507363"/>
                  </a:lnTo>
                  <a:lnTo>
                    <a:pt x="1333169" y="1501203"/>
                  </a:lnTo>
                  <a:lnTo>
                    <a:pt x="1376489" y="1494523"/>
                  </a:lnTo>
                  <a:lnTo>
                    <a:pt x="1414183" y="1487360"/>
                  </a:lnTo>
                  <a:lnTo>
                    <a:pt x="1471180" y="1471803"/>
                  </a:lnTo>
                  <a:lnTo>
                    <a:pt x="1505000" y="1445983"/>
                  </a:lnTo>
                  <a:lnTo>
                    <a:pt x="1504454" y="1444764"/>
                  </a:lnTo>
                  <a:lnTo>
                    <a:pt x="1505000" y="1444764"/>
                  </a:lnTo>
                  <a:lnTo>
                    <a:pt x="1505000" y="841502"/>
                  </a:lnTo>
                  <a:lnTo>
                    <a:pt x="1505000" y="783361"/>
                  </a:lnTo>
                  <a:lnTo>
                    <a:pt x="1505000" y="0"/>
                  </a:lnTo>
                  <a:close/>
                </a:path>
              </a:pathLst>
            </a:custGeom>
            <a:solidFill>
              <a:srgbClr val="F38523"/>
            </a:solidFill>
          </p:spPr>
          <p:txBody>
            <a:bodyPr wrap="square" lIns="0" tIns="0" rIns="0" bIns="0" rtlCol="0"/>
            <a:lstStyle/>
            <a:p>
              <a:endParaRPr sz="2400"/>
            </a:p>
          </p:txBody>
        </p:sp>
        <p:sp>
          <p:nvSpPr>
            <p:cNvPr id="19" name="object 19"/>
            <p:cNvSpPr/>
            <p:nvPr/>
          </p:nvSpPr>
          <p:spPr>
            <a:xfrm>
              <a:off x="4925922" y="2863941"/>
              <a:ext cx="1505585" cy="173990"/>
            </a:xfrm>
            <a:custGeom>
              <a:avLst/>
              <a:gdLst/>
              <a:ahLst/>
              <a:cxnLst/>
              <a:rect l="l" t="t" r="r" b="b"/>
              <a:pathLst>
                <a:path w="1505585" h="173989">
                  <a:moveTo>
                    <a:pt x="752500" y="0"/>
                  </a:moveTo>
                  <a:lnTo>
                    <a:pt x="675561" y="448"/>
                  </a:lnTo>
                  <a:lnTo>
                    <a:pt x="600845" y="1763"/>
                  </a:lnTo>
                  <a:lnTo>
                    <a:pt x="528729" y="3903"/>
                  </a:lnTo>
                  <a:lnTo>
                    <a:pt x="459593" y="6822"/>
                  </a:lnTo>
                  <a:lnTo>
                    <a:pt x="393813" y="10478"/>
                  </a:lnTo>
                  <a:lnTo>
                    <a:pt x="331770" y="14826"/>
                  </a:lnTo>
                  <a:lnTo>
                    <a:pt x="273840" y="19824"/>
                  </a:lnTo>
                  <a:lnTo>
                    <a:pt x="220402" y="25427"/>
                  </a:lnTo>
                  <a:lnTo>
                    <a:pt x="171834" y="31592"/>
                  </a:lnTo>
                  <a:lnTo>
                    <a:pt x="128515" y="38276"/>
                  </a:lnTo>
                  <a:lnTo>
                    <a:pt x="90822" y="45434"/>
                  </a:lnTo>
                  <a:lnTo>
                    <a:pt x="33830" y="60999"/>
                  </a:lnTo>
                  <a:lnTo>
                    <a:pt x="0" y="86815"/>
                  </a:lnTo>
                  <a:lnTo>
                    <a:pt x="3885" y="95692"/>
                  </a:lnTo>
                  <a:lnTo>
                    <a:pt x="59135" y="120608"/>
                  </a:lnTo>
                  <a:lnTo>
                    <a:pt x="128515" y="135354"/>
                  </a:lnTo>
                  <a:lnTo>
                    <a:pt x="171834" y="142038"/>
                  </a:lnTo>
                  <a:lnTo>
                    <a:pt x="220402" y="148203"/>
                  </a:lnTo>
                  <a:lnTo>
                    <a:pt x="273840" y="153806"/>
                  </a:lnTo>
                  <a:lnTo>
                    <a:pt x="331770" y="158803"/>
                  </a:lnTo>
                  <a:lnTo>
                    <a:pt x="393813" y="163152"/>
                  </a:lnTo>
                  <a:lnTo>
                    <a:pt x="459593" y="166808"/>
                  </a:lnTo>
                  <a:lnTo>
                    <a:pt x="528729" y="169727"/>
                  </a:lnTo>
                  <a:lnTo>
                    <a:pt x="600845" y="171866"/>
                  </a:lnTo>
                  <a:lnTo>
                    <a:pt x="675561" y="173182"/>
                  </a:lnTo>
                  <a:lnTo>
                    <a:pt x="752500" y="173630"/>
                  </a:lnTo>
                  <a:lnTo>
                    <a:pt x="829439" y="173182"/>
                  </a:lnTo>
                  <a:lnTo>
                    <a:pt x="904155" y="171866"/>
                  </a:lnTo>
                  <a:lnTo>
                    <a:pt x="976270" y="169727"/>
                  </a:lnTo>
                  <a:lnTo>
                    <a:pt x="1045407" y="166808"/>
                  </a:lnTo>
                  <a:lnTo>
                    <a:pt x="1111186" y="163152"/>
                  </a:lnTo>
                  <a:lnTo>
                    <a:pt x="1173230" y="158803"/>
                  </a:lnTo>
                  <a:lnTo>
                    <a:pt x="1231160" y="153806"/>
                  </a:lnTo>
                  <a:lnTo>
                    <a:pt x="1284598" y="148203"/>
                  </a:lnTo>
                  <a:lnTo>
                    <a:pt x="1333165" y="142038"/>
                  </a:lnTo>
                  <a:lnTo>
                    <a:pt x="1376485" y="135354"/>
                  </a:lnTo>
                  <a:lnTo>
                    <a:pt x="1414177" y="128196"/>
                  </a:lnTo>
                  <a:lnTo>
                    <a:pt x="1471169" y="112631"/>
                  </a:lnTo>
                  <a:lnTo>
                    <a:pt x="1505000" y="86815"/>
                  </a:lnTo>
                  <a:lnTo>
                    <a:pt x="1501115" y="77939"/>
                  </a:lnTo>
                  <a:lnTo>
                    <a:pt x="1445865" y="53023"/>
                  </a:lnTo>
                  <a:lnTo>
                    <a:pt x="1376485" y="38276"/>
                  </a:lnTo>
                  <a:lnTo>
                    <a:pt x="1333165" y="31592"/>
                  </a:lnTo>
                  <a:lnTo>
                    <a:pt x="1284598" y="25427"/>
                  </a:lnTo>
                  <a:lnTo>
                    <a:pt x="1231160" y="19824"/>
                  </a:lnTo>
                  <a:lnTo>
                    <a:pt x="1173230" y="14826"/>
                  </a:lnTo>
                  <a:lnTo>
                    <a:pt x="1111186" y="10478"/>
                  </a:lnTo>
                  <a:lnTo>
                    <a:pt x="1045407" y="6822"/>
                  </a:lnTo>
                  <a:lnTo>
                    <a:pt x="976270" y="3903"/>
                  </a:lnTo>
                  <a:lnTo>
                    <a:pt x="904155" y="1763"/>
                  </a:lnTo>
                  <a:lnTo>
                    <a:pt x="829439" y="448"/>
                  </a:lnTo>
                  <a:lnTo>
                    <a:pt x="752500" y="0"/>
                  </a:lnTo>
                  <a:close/>
                </a:path>
              </a:pathLst>
            </a:custGeom>
            <a:solidFill>
              <a:srgbClr val="C6630B"/>
            </a:solidFill>
          </p:spPr>
          <p:txBody>
            <a:bodyPr wrap="square" lIns="0" tIns="0" rIns="0" bIns="0" rtlCol="0"/>
            <a:lstStyle/>
            <a:p>
              <a:endParaRPr sz="2400"/>
            </a:p>
          </p:txBody>
        </p:sp>
        <p:sp>
          <p:nvSpPr>
            <p:cNvPr id="20" name="object 20"/>
            <p:cNvSpPr/>
            <p:nvPr/>
          </p:nvSpPr>
          <p:spPr>
            <a:xfrm>
              <a:off x="4925922" y="1883535"/>
              <a:ext cx="1505585" cy="173990"/>
            </a:xfrm>
            <a:custGeom>
              <a:avLst/>
              <a:gdLst/>
              <a:ahLst/>
              <a:cxnLst/>
              <a:rect l="l" t="t" r="r" b="b"/>
              <a:pathLst>
                <a:path w="1505585" h="173989">
                  <a:moveTo>
                    <a:pt x="752500" y="0"/>
                  </a:moveTo>
                  <a:lnTo>
                    <a:pt x="675561" y="448"/>
                  </a:lnTo>
                  <a:lnTo>
                    <a:pt x="600845" y="1763"/>
                  </a:lnTo>
                  <a:lnTo>
                    <a:pt x="528729" y="3903"/>
                  </a:lnTo>
                  <a:lnTo>
                    <a:pt x="459593" y="6822"/>
                  </a:lnTo>
                  <a:lnTo>
                    <a:pt x="393813" y="10478"/>
                  </a:lnTo>
                  <a:lnTo>
                    <a:pt x="331770" y="14826"/>
                  </a:lnTo>
                  <a:lnTo>
                    <a:pt x="273840" y="19824"/>
                  </a:lnTo>
                  <a:lnTo>
                    <a:pt x="220402" y="25427"/>
                  </a:lnTo>
                  <a:lnTo>
                    <a:pt x="171834" y="31592"/>
                  </a:lnTo>
                  <a:lnTo>
                    <a:pt x="128515" y="38275"/>
                  </a:lnTo>
                  <a:lnTo>
                    <a:pt x="90822" y="45433"/>
                  </a:lnTo>
                  <a:lnTo>
                    <a:pt x="33830" y="60998"/>
                  </a:lnTo>
                  <a:lnTo>
                    <a:pt x="0" y="86814"/>
                  </a:lnTo>
                  <a:lnTo>
                    <a:pt x="3885" y="95691"/>
                  </a:lnTo>
                  <a:lnTo>
                    <a:pt x="59135" y="120607"/>
                  </a:lnTo>
                  <a:lnTo>
                    <a:pt x="128515" y="135354"/>
                  </a:lnTo>
                  <a:lnTo>
                    <a:pt x="171834" y="142037"/>
                  </a:lnTo>
                  <a:lnTo>
                    <a:pt x="220402" y="148202"/>
                  </a:lnTo>
                  <a:lnTo>
                    <a:pt x="273840" y="153806"/>
                  </a:lnTo>
                  <a:lnTo>
                    <a:pt x="331770" y="158803"/>
                  </a:lnTo>
                  <a:lnTo>
                    <a:pt x="393813" y="163152"/>
                  </a:lnTo>
                  <a:lnTo>
                    <a:pt x="459593" y="166808"/>
                  </a:lnTo>
                  <a:lnTo>
                    <a:pt x="528729" y="169727"/>
                  </a:lnTo>
                  <a:lnTo>
                    <a:pt x="600845" y="171866"/>
                  </a:lnTo>
                  <a:lnTo>
                    <a:pt x="675561" y="173182"/>
                  </a:lnTo>
                  <a:lnTo>
                    <a:pt x="752500" y="173630"/>
                  </a:lnTo>
                  <a:lnTo>
                    <a:pt x="829439" y="173182"/>
                  </a:lnTo>
                  <a:lnTo>
                    <a:pt x="904155" y="171866"/>
                  </a:lnTo>
                  <a:lnTo>
                    <a:pt x="976270" y="169727"/>
                  </a:lnTo>
                  <a:lnTo>
                    <a:pt x="1045407" y="166808"/>
                  </a:lnTo>
                  <a:lnTo>
                    <a:pt x="1111186" y="163152"/>
                  </a:lnTo>
                  <a:lnTo>
                    <a:pt x="1173230" y="158803"/>
                  </a:lnTo>
                  <a:lnTo>
                    <a:pt x="1231160" y="153806"/>
                  </a:lnTo>
                  <a:lnTo>
                    <a:pt x="1284598" y="148202"/>
                  </a:lnTo>
                  <a:lnTo>
                    <a:pt x="1333165" y="142037"/>
                  </a:lnTo>
                  <a:lnTo>
                    <a:pt x="1376485" y="135354"/>
                  </a:lnTo>
                  <a:lnTo>
                    <a:pt x="1414177" y="128196"/>
                  </a:lnTo>
                  <a:lnTo>
                    <a:pt x="1471169" y="112631"/>
                  </a:lnTo>
                  <a:lnTo>
                    <a:pt x="1505000" y="86814"/>
                  </a:lnTo>
                  <a:lnTo>
                    <a:pt x="1501115" y="77938"/>
                  </a:lnTo>
                  <a:lnTo>
                    <a:pt x="1445865" y="53022"/>
                  </a:lnTo>
                  <a:lnTo>
                    <a:pt x="1376485" y="38275"/>
                  </a:lnTo>
                  <a:lnTo>
                    <a:pt x="1333165" y="31592"/>
                  </a:lnTo>
                  <a:lnTo>
                    <a:pt x="1284598" y="25427"/>
                  </a:lnTo>
                  <a:lnTo>
                    <a:pt x="1231160" y="19824"/>
                  </a:lnTo>
                  <a:lnTo>
                    <a:pt x="1173230" y="14826"/>
                  </a:lnTo>
                  <a:lnTo>
                    <a:pt x="1111186" y="10478"/>
                  </a:lnTo>
                  <a:lnTo>
                    <a:pt x="1045407" y="6822"/>
                  </a:lnTo>
                  <a:lnTo>
                    <a:pt x="976270" y="3903"/>
                  </a:lnTo>
                  <a:lnTo>
                    <a:pt x="904155" y="1763"/>
                  </a:lnTo>
                  <a:lnTo>
                    <a:pt x="829439" y="448"/>
                  </a:lnTo>
                  <a:lnTo>
                    <a:pt x="752500" y="0"/>
                  </a:lnTo>
                  <a:close/>
                </a:path>
              </a:pathLst>
            </a:custGeom>
            <a:solidFill>
              <a:srgbClr val="D1D3D4"/>
            </a:solidFill>
          </p:spPr>
          <p:txBody>
            <a:bodyPr wrap="square" lIns="0" tIns="0" rIns="0" bIns="0" rtlCol="0"/>
            <a:lstStyle/>
            <a:p>
              <a:endParaRPr sz="2400"/>
            </a:p>
          </p:txBody>
        </p:sp>
      </p:grpSp>
      <p:grpSp>
        <p:nvGrpSpPr>
          <p:cNvPr id="21" name="object 21"/>
          <p:cNvGrpSpPr/>
          <p:nvPr/>
        </p:nvGrpSpPr>
        <p:grpSpPr>
          <a:xfrm>
            <a:off x="3627989" y="2066881"/>
            <a:ext cx="2000673" cy="3489113"/>
            <a:chOff x="2720991" y="1883535"/>
            <a:chExt cx="1500505" cy="2616835"/>
          </a:xfrm>
        </p:grpSpPr>
        <p:sp>
          <p:nvSpPr>
            <p:cNvPr id="22" name="object 22"/>
            <p:cNvSpPr/>
            <p:nvPr/>
          </p:nvSpPr>
          <p:spPr>
            <a:xfrm>
              <a:off x="2720992" y="1969140"/>
              <a:ext cx="1500505" cy="1466850"/>
            </a:xfrm>
            <a:custGeom>
              <a:avLst/>
              <a:gdLst/>
              <a:ahLst/>
              <a:cxnLst/>
              <a:rect l="l" t="t" r="r" b="b"/>
              <a:pathLst>
                <a:path w="1500504" h="1466850">
                  <a:moveTo>
                    <a:pt x="0" y="1466571"/>
                  </a:moveTo>
                  <a:lnTo>
                    <a:pt x="1500183" y="1466571"/>
                  </a:lnTo>
                  <a:lnTo>
                    <a:pt x="1500183" y="0"/>
                  </a:lnTo>
                  <a:lnTo>
                    <a:pt x="0" y="0"/>
                  </a:lnTo>
                  <a:lnTo>
                    <a:pt x="0" y="1466571"/>
                  </a:lnTo>
                  <a:close/>
                </a:path>
              </a:pathLst>
            </a:custGeom>
            <a:solidFill>
              <a:srgbClr val="E6E7E8"/>
            </a:solidFill>
          </p:spPr>
          <p:txBody>
            <a:bodyPr wrap="square" lIns="0" tIns="0" rIns="0" bIns="0" rtlCol="0"/>
            <a:lstStyle/>
            <a:p>
              <a:endParaRPr sz="2400"/>
            </a:p>
          </p:txBody>
        </p:sp>
        <p:sp>
          <p:nvSpPr>
            <p:cNvPr id="23" name="object 23"/>
            <p:cNvSpPr/>
            <p:nvPr/>
          </p:nvSpPr>
          <p:spPr>
            <a:xfrm>
              <a:off x="2720987" y="3435718"/>
              <a:ext cx="1500505" cy="1064895"/>
            </a:xfrm>
            <a:custGeom>
              <a:avLst/>
              <a:gdLst/>
              <a:ahLst/>
              <a:cxnLst/>
              <a:rect l="l" t="t" r="r" b="b"/>
              <a:pathLst>
                <a:path w="1500504" h="1064895">
                  <a:moveTo>
                    <a:pt x="1500187" y="0"/>
                  </a:moveTo>
                  <a:lnTo>
                    <a:pt x="0" y="0"/>
                  </a:lnTo>
                  <a:lnTo>
                    <a:pt x="0" y="330301"/>
                  </a:lnTo>
                  <a:lnTo>
                    <a:pt x="0" y="661416"/>
                  </a:lnTo>
                  <a:lnTo>
                    <a:pt x="0" y="977582"/>
                  </a:lnTo>
                  <a:lnTo>
                    <a:pt x="0" y="991717"/>
                  </a:lnTo>
                  <a:lnTo>
                    <a:pt x="10807" y="991717"/>
                  </a:lnTo>
                  <a:lnTo>
                    <a:pt x="58940" y="1011377"/>
                  </a:lnTo>
                  <a:lnTo>
                    <a:pt x="128104" y="1026121"/>
                  </a:lnTo>
                  <a:lnTo>
                    <a:pt x="171284" y="1032802"/>
                  </a:lnTo>
                  <a:lnTo>
                    <a:pt x="219697" y="1038961"/>
                  </a:lnTo>
                  <a:lnTo>
                    <a:pt x="272961" y="1044575"/>
                  </a:lnTo>
                  <a:lnTo>
                    <a:pt x="330708" y="1049566"/>
                  </a:lnTo>
                  <a:lnTo>
                    <a:pt x="392557" y="1053922"/>
                  </a:lnTo>
                  <a:lnTo>
                    <a:pt x="458114" y="1057567"/>
                  </a:lnTo>
                  <a:lnTo>
                    <a:pt x="527037" y="1060488"/>
                  </a:lnTo>
                  <a:lnTo>
                    <a:pt x="598919" y="1062634"/>
                  </a:lnTo>
                  <a:lnTo>
                    <a:pt x="673392" y="1063942"/>
                  </a:lnTo>
                  <a:lnTo>
                    <a:pt x="750087" y="1064399"/>
                  </a:lnTo>
                  <a:lnTo>
                    <a:pt x="826782" y="1063942"/>
                  </a:lnTo>
                  <a:lnTo>
                    <a:pt x="901255" y="1062634"/>
                  </a:lnTo>
                  <a:lnTo>
                    <a:pt x="973137" y="1060488"/>
                  </a:lnTo>
                  <a:lnTo>
                    <a:pt x="1042060" y="1057567"/>
                  </a:lnTo>
                  <a:lnTo>
                    <a:pt x="1107630" y="1053922"/>
                  </a:lnTo>
                  <a:lnTo>
                    <a:pt x="1169466" y="1049566"/>
                  </a:lnTo>
                  <a:lnTo>
                    <a:pt x="1227213" y="1044575"/>
                  </a:lnTo>
                  <a:lnTo>
                    <a:pt x="1280477" y="1038961"/>
                  </a:lnTo>
                  <a:lnTo>
                    <a:pt x="1328889" y="1032802"/>
                  </a:lnTo>
                  <a:lnTo>
                    <a:pt x="1372082" y="1026121"/>
                  </a:lnTo>
                  <a:lnTo>
                    <a:pt x="1409649" y="1018959"/>
                  </a:lnTo>
                  <a:lnTo>
                    <a:pt x="1466456" y="1003401"/>
                  </a:lnTo>
                  <a:lnTo>
                    <a:pt x="1489367" y="991717"/>
                  </a:lnTo>
                  <a:lnTo>
                    <a:pt x="1500187" y="991717"/>
                  </a:lnTo>
                  <a:lnTo>
                    <a:pt x="1500187" y="977582"/>
                  </a:lnTo>
                  <a:lnTo>
                    <a:pt x="1500187" y="661416"/>
                  </a:lnTo>
                  <a:lnTo>
                    <a:pt x="1500187" y="330301"/>
                  </a:lnTo>
                  <a:lnTo>
                    <a:pt x="1500187" y="0"/>
                  </a:lnTo>
                  <a:close/>
                </a:path>
              </a:pathLst>
            </a:custGeom>
            <a:solidFill>
              <a:srgbClr val="CD1F67"/>
            </a:solidFill>
          </p:spPr>
          <p:txBody>
            <a:bodyPr wrap="square" lIns="0" tIns="0" rIns="0" bIns="0" rtlCol="0"/>
            <a:lstStyle/>
            <a:p>
              <a:endParaRPr sz="2400" dirty="0"/>
            </a:p>
          </p:txBody>
        </p:sp>
        <p:sp>
          <p:nvSpPr>
            <p:cNvPr id="24" name="object 24"/>
            <p:cNvSpPr/>
            <p:nvPr/>
          </p:nvSpPr>
          <p:spPr>
            <a:xfrm>
              <a:off x="2720991" y="3349299"/>
              <a:ext cx="1500505" cy="173990"/>
            </a:xfrm>
            <a:custGeom>
              <a:avLst/>
              <a:gdLst/>
              <a:ahLst/>
              <a:cxnLst/>
              <a:rect l="l" t="t" r="r" b="b"/>
              <a:pathLst>
                <a:path w="1500504" h="173989">
                  <a:moveTo>
                    <a:pt x="750091" y="0"/>
                  </a:moveTo>
                  <a:lnTo>
                    <a:pt x="673398" y="448"/>
                  </a:lnTo>
                  <a:lnTo>
                    <a:pt x="598921" y="1763"/>
                  </a:lnTo>
                  <a:lnTo>
                    <a:pt x="527037" y="3903"/>
                  </a:lnTo>
                  <a:lnTo>
                    <a:pt x="458121" y="6822"/>
                  </a:lnTo>
                  <a:lnTo>
                    <a:pt x="392553" y="10478"/>
                  </a:lnTo>
                  <a:lnTo>
                    <a:pt x="330708" y="14826"/>
                  </a:lnTo>
                  <a:lnTo>
                    <a:pt x="272963" y="19824"/>
                  </a:lnTo>
                  <a:lnTo>
                    <a:pt x="219696" y="25427"/>
                  </a:lnTo>
                  <a:lnTo>
                    <a:pt x="171284" y="31592"/>
                  </a:lnTo>
                  <a:lnTo>
                    <a:pt x="128103" y="38275"/>
                  </a:lnTo>
                  <a:lnTo>
                    <a:pt x="90531" y="45433"/>
                  </a:lnTo>
                  <a:lnTo>
                    <a:pt x="33722" y="60998"/>
                  </a:lnTo>
                  <a:lnTo>
                    <a:pt x="0" y="86814"/>
                  </a:lnTo>
                  <a:lnTo>
                    <a:pt x="3872" y="95690"/>
                  </a:lnTo>
                  <a:lnTo>
                    <a:pt x="58945" y="120606"/>
                  </a:lnTo>
                  <a:lnTo>
                    <a:pt x="128103" y="135353"/>
                  </a:lnTo>
                  <a:lnTo>
                    <a:pt x="171284" y="142037"/>
                  </a:lnTo>
                  <a:lnTo>
                    <a:pt x="219696" y="148202"/>
                  </a:lnTo>
                  <a:lnTo>
                    <a:pt x="272963" y="153805"/>
                  </a:lnTo>
                  <a:lnTo>
                    <a:pt x="330708" y="158803"/>
                  </a:lnTo>
                  <a:lnTo>
                    <a:pt x="392553" y="163152"/>
                  </a:lnTo>
                  <a:lnTo>
                    <a:pt x="458121" y="166808"/>
                  </a:lnTo>
                  <a:lnTo>
                    <a:pt x="527037" y="169727"/>
                  </a:lnTo>
                  <a:lnTo>
                    <a:pt x="598921" y="171866"/>
                  </a:lnTo>
                  <a:lnTo>
                    <a:pt x="673398" y="173182"/>
                  </a:lnTo>
                  <a:lnTo>
                    <a:pt x="750091" y="173630"/>
                  </a:lnTo>
                  <a:lnTo>
                    <a:pt x="826783" y="173182"/>
                  </a:lnTo>
                  <a:lnTo>
                    <a:pt x="901260" y="171866"/>
                  </a:lnTo>
                  <a:lnTo>
                    <a:pt x="973145" y="169727"/>
                  </a:lnTo>
                  <a:lnTo>
                    <a:pt x="1042060" y="166808"/>
                  </a:lnTo>
                  <a:lnTo>
                    <a:pt x="1107629" y="163152"/>
                  </a:lnTo>
                  <a:lnTo>
                    <a:pt x="1169474" y="158803"/>
                  </a:lnTo>
                  <a:lnTo>
                    <a:pt x="1227219" y="153805"/>
                  </a:lnTo>
                  <a:lnTo>
                    <a:pt x="1280486" y="148202"/>
                  </a:lnTo>
                  <a:lnTo>
                    <a:pt x="1328898" y="142037"/>
                  </a:lnTo>
                  <a:lnTo>
                    <a:pt x="1372079" y="135353"/>
                  </a:lnTo>
                  <a:lnTo>
                    <a:pt x="1409651" y="128195"/>
                  </a:lnTo>
                  <a:lnTo>
                    <a:pt x="1466460" y="112630"/>
                  </a:lnTo>
                  <a:lnTo>
                    <a:pt x="1500183" y="86814"/>
                  </a:lnTo>
                  <a:lnTo>
                    <a:pt x="1496311" y="77938"/>
                  </a:lnTo>
                  <a:lnTo>
                    <a:pt x="1441237" y="53022"/>
                  </a:lnTo>
                  <a:lnTo>
                    <a:pt x="1372079" y="38275"/>
                  </a:lnTo>
                  <a:lnTo>
                    <a:pt x="1328898" y="31592"/>
                  </a:lnTo>
                  <a:lnTo>
                    <a:pt x="1280486" y="25427"/>
                  </a:lnTo>
                  <a:lnTo>
                    <a:pt x="1227219" y="19824"/>
                  </a:lnTo>
                  <a:lnTo>
                    <a:pt x="1169474" y="14826"/>
                  </a:lnTo>
                  <a:lnTo>
                    <a:pt x="1107629" y="10478"/>
                  </a:lnTo>
                  <a:lnTo>
                    <a:pt x="1042060" y="6822"/>
                  </a:lnTo>
                  <a:lnTo>
                    <a:pt x="973145" y="3903"/>
                  </a:lnTo>
                  <a:lnTo>
                    <a:pt x="901260" y="1763"/>
                  </a:lnTo>
                  <a:lnTo>
                    <a:pt x="826783" y="448"/>
                  </a:lnTo>
                  <a:lnTo>
                    <a:pt x="750091" y="0"/>
                  </a:lnTo>
                  <a:close/>
                </a:path>
              </a:pathLst>
            </a:custGeom>
            <a:solidFill>
              <a:srgbClr val="9A174D"/>
            </a:solidFill>
          </p:spPr>
          <p:txBody>
            <a:bodyPr wrap="square" lIns="0" tIns="0" rIns="0" bIns="0" rtlCol="0"/>
            <a:lstStyle/>
            <a:p>
              <a:endParaRPr sz="2400"/>
            </a:p>
          </p:txBody>
        </p:sp>
        <p:sp>
          <p:nvSpPr>
            <p:cNvPr id="25" name="object 25"/>
            <p:cNvSpPr/>
            <p:nvPr/>
          </p:nvSpPr>
          <p:spPr>
            <a:xfrm>
              <a:off x="2720991" y="1883535"/>
              <a:ext cx="1500505" cy="173990"/>
            </a:xfrm>
            <a:custGeom>
              <a:avLst/>
              <a:gdLst/>
              <a:ahLst/>
              <a:cxnLst/>
              <a:rect l="l" t="t" r="r" b="b"/>
              <a:pathLst>
                <a:path w="1500504" h="173989">
                  <a:moveTo>
                    <a:pt x="750091" y="0"/>
                  </a:moveTo>
                  <a:lnTo>
                    <a:pt x="673398" y="448"/>
                  </a:lnTo>
                  <a:lnTo>
                    <a:pt x="598921" y="1763"/>
                  </a:lnTo>
                  <a:lnTo>
                    <a:pt x="527037" y="3903"/>
                  </a:lnTo>
                  <a:lnTo>
                    <a:pt x="458121" y="6822"/>
                  </a:lnTo>
                  <a:lnTo>
                    <a:pt x="392553" y="10478"/>
                  </a:lnTo>
                  <a:lnTo>
                    <a:pt x="330708" y="14826"/>
                  </a:lnTo>
                  <a:lnTo>
                    <a:pt x="272963" y="19824"/>
                  </a:lnTo>
                  <a:lnTo>
                    <a:pt x="219696" y="25427"/>
                  </a:lnTo>
                  <a:lnTo>
                    <a:pt x="171284" y="31592"/>
                  </a:lnTo>
                  <a:lnTo>
                    <a:pt x="128103" y="38275"/>
                  </a:lnTo>
                  <a:lnTo>
                    <a:pt x="90531" y="45433"/>
                  </a:lnTo>
                  <a:lnTo>
                    <a:pt x="33722" y="60998"/>
                  </a:lnTo>
                  <a:lnTo>
                    <a:pt x="0" y="86814"/>
                  </a:lnTo>
                  <a:lnTo>
                    <a:pt x="3872" y="95691"/>
                  </a:lnTo>
                  <a:lnTo>
                    <a:pt x="58945" y="120607"/>
                  </a:lnTo>
                  <a:lnTo>
                    <a:pt x="128103" y="135354"/>
                  </a:lnTo>
                  <a:lnTo>
                    <a:pt x="171284" y="142037"/>
                  </a:lnTo>
                  <a:lnTo>
                    <a:pt x="219696" y="148202"/>
                  </a:lnTo>
                  <a:lnTo>
                    <a:pt x="272963" y="153806"/>
                  </a:lnTo>
                  <a:lnTo>
                    <a:pt x="330708" y="158803"/>
                  </a:lnTo>
                  <a:lnTo>
                    <a:pt x="392553" y="163152"/>
                  </a:lnTo>
                  <a:lnTo>
                    <a:pt x="458121" y="166808"/>
                  </a:lnTo>
                  <a:lnTo>
                    <a:pt x="527037" y="169727"/>
                  </a:lnTo>
                  <a:lnTo>
                    <a:pt x="598921" y="171866"/>
                  </a:lnTo>
                  <a:lnTo>
                    <a:pt x="673398" y="173182"/>
                  </a:lnTo>
                  <a:lnTo>
                    <a:pt x="750091" y="173630"/>
                  </a:lnTo>
                  <a:lnTo>
                    <a:pt x="826783" y="173182"/>
                  </a:lnTo>
                  <a:lnTo>
                    <a:pt x="901260" y="171866"/>
                  </a:lnTo>
                  <a:lnTo>
                    <a:pt x="973145" y="169727"/>
                  </a:lnTo>
                  <a:lnTo>
                    <a:pt x="1042060" y="166808"/>
                  </a:lnTo>
                  <a:lnTo>
                    <a:pt x="1107629" y="163152"/>
                  </a:lnTo>
                  <a:lnTo>
                    <a:pt x="1169474" y="158803"/>
                  </a:lnTo>
                  <a:lnTo>
                    <a:pt x="1227219" y="153806"/>
                  </a:lnTo>
                  <a:lnTo>
                    <a:pt x="1280486" y="148202"/>
                  </a:lnTo>
                  <a:lnTo>
                    <a:pt x="1328898" y="142037"/>
                  </a:lnTo>
                  <a:lnTo>
                    <a:pt x="1372079" y="135354"/>
                  </a:lnTo>
                  <a:lnTo>
                    <a:pt x="1409651" y="128196"/>
                  </a:lnTo>
                  <a:lnTo>
                    <a:pt x="1466460" y="112631"/>
                  </a:lnTo>
                  <a:lnTo>
                    <a:pt x="1500183" y="86814"/>
                  </a:lnTo>
                  <a:lnTo>
                    <a:pt x="1496311" y="77938"/>
                  </a:lnTo>
                  <a:lnTo>
                    <a:pt x="1441237" y="53022"/>
                  </a:lnTo>
                  <a:lnTo>
                    <a:pt x="1372079" y="38275"/>
                  </a:lnTo>
                  <a:lnTo>
                    <a:pt x="1328898" y="31592"/>
                  </a:lnTo>
                  <a:lnTo>
                    <a:pt x="1280486" y="25427"/>
                  </a:lnTo>
                  <a:lnTo>
                    <a:pt x="1227219" y="19824"/>
                  </a:lnTo>
                  <a:lnTo>
                    <a:pt x="1169474" y="14826"/>
                  </a:lnTo>
                  <a:lnTo>
                    <a:pt x="1107629" y="10478"/>
                  </a:lnTo>
                  <a:lnTo>
                    <a:pt x="1042060" y="6822"/>
                  </a:lnTo>
                  <a:lnTo>
                    <a:pt x="973145" y="3903"/>
                  </a:lnTo>
                  <a:lnTo>
                    <a:pt x="901260" y="1763"/>
                  </a:lnTo>
                  <a:lnTo>
                    <a:pt x="826783" y="448"/>
                  </a:lnTo>
                  <a:lnTo>
                    <a:pt x="750091" y="0"/>
                  </a:lnTo>
                  <a:close/>
                </a:path>
              </a:pathLst>
            </a:custGeom>
            <a:solidFill>
              <a:srgbClr val="D1D3D4"/>
            </a:solidFill>
          </p:spPr>
          <p:txBody>
            <a:bodyPr wrap="square" lIns="0" tIns="0" rIns="0" bIns="0" rtlCol="0"/>
            <a:lstStyle/>
            <a:p>
              <a:endParaRPr sz="2400"/>
            </a:p>
          </p:txBody>
        </p:sp>
      </p:grpSp>
      <p:sp>
        <p:nvSpPr>
          <p:cNvPr id="26" name="object 26"/>
          <p:cNvSpPr txBox="1"/>
          <p:nvPr/>
        </p:nvSpPr>
        <p:spPr>
          <a:xfrm>
            <a:off x="1145250" y="1246124"/>
            <a:ext cx="1079500" cy="681383"/>
          </a:xfrm>
          <a:prstGeom prst="rect">
            <a:avLst/>
          </a:prstGeom>
        </p:spPr>
        <p:txBody>
          <a:bodyPr vert="horz" wrap="square" lIns="0" tIns="27093" rIns="0" bIns="0" rtlCol="0">
            <a:spAutoFit/>
          </a:bodyPr>
          <a:lstStyle/>
          <a:p>
            <a:pPr marL="16933" marR="6773" algn="ctr">
              <a:lnSpc>
                <a:spcPts val="1733"/>
              </a:lnSpc>
              <a:spcBef>
                <a:spcPts val="213"/>
              </a:spcBef>
            </a:pPr>
            <a:r>
              <a:rPr sz="1467" b="1" spc="7" dirty="0">
                <a:solidFill>
                  <a:srgbClr val="344447"/>
                </a:solidFill>
                <a:latin typeface="Arial"/>
                <a:cs typeface="Arial"/>
              </a:rPr>
              <a:t>D</a:t>
            </a:r>
            <a:r>
              <a:rPr sz="1467" b="1" dirty="0">
                <a:solidFill>
                  <a:srgbClr val="344447"/>
                </a:solidFill>
                <a:latin typeface="Arial"/>
                <a:cs typeface="Arial"/>
              </a:rPr>
              <a:t>ES</a:t>
            </a:r>
            <a:r>
              <a:rPr sz="1467" b="1" spc="-13" dirty="0">
                <a:solidFill>
                  <a:srgbClr val="344447"/>
                </a:solidFill>
                <a:latin typeface="Arial"/>
                <a:cs typeface="Arial"/>
              </a:rPr>
              <a:t>IG</a:t>
            </a:r>
            <a:r>
              <a:rPr sz="1467" b="1" dirty="0">
                <a:solidFill>
                  <a:srgbClr val="344447"/>
                </a:solidFill>
                <a:latin typeface="Arial"/>
                <a:cs typeface="Arial"/>
              </a:rPr>
              <a:t>N</a:t>
            </a:r>
            <a:r>
              <a:rPr sz="1467" b="1" spc="-7" dirty="0">
                <a:solidFill>
                  <a:srgbClr val="344447"/>
                </a:solidFill>
                <a:latin typeface="Arial"/>
                <a:cs typeface="Arial"/>
              </a:rPr>
              <a:t> t</a:t>
            </a:r>
            <a:r>
              <a:rPr sz="1467" b="1" dirty="0">
                <a:solidFill>
                  <a:srgbClr val="344447"/>
                </a:solidFill>
                <a:latin typeface="Arial"/>
                <a:cs typeface="Arial"/>
              </a:rPr>
              <a:t>he  </a:t>
            </a:r>
            <a:r>
              <a:rPr lang="en-US" sz="1467" b="1" spc="-7" dirty="0">
                <a:solidFill>
                  <a:srgbClr val="344447"/>
                </a:solidFill>
                <a:latin typeface="Arial"/>
                <a:cs typeface="Arial"/>
              </a:rPr>
              <a:t>User</a:t>
            </a:r>
            <a:r>
              <a:rPr sz="1467" b="1" spc="-7" dirty="0">
                <a:solidFill>
                  <a:srgbClr val="344447"/>
                </a:solidFill>
                <a:latin typeface="Arial"/>
                <a:cs typeface="Arial"/>
              </a:rPr>
              <a:t> </a:t>
            </a:r>
            <a:r>
              <a:rPr sz="1467" b="1" dirty="0">
                <a:solidFill>
                  <a:srgbClr val="344447"/>
                </a:solidFill>
                <a:latin typeface="Arial"/>
                <a:cs typeface="Arial"/>
              </a:rPr>
              <a:t> </a:t>
            </a:r>
            <a:r>
              <a:rPr sz="1467" b="1" spc="-7" dirty="0">
                <a:solidFill>
                  <a:srgbClr val="344447"/>
                </a:solidFill>
                <a:latin typeface="Arial"/>
                <a:cs typeface="Arial"/>
              </a:rPr>
              <a:t>Experience</a:t>
            </a:r>
            <a:endParaRPr sz="1467" dirty="0">
              <a:latin typeface="Arial"/>
              <a:cs typeface="Arial"/>
            </a:endParaRPr>
          </a:p>
        </p:txBody>
      </p:sp>
      <p:sp>
        <p:nvSpPr>
          <p:cNvPr id="27" name="object 27"/>
          <p:cNvSpPr txBox="1"/>
          <p:nvPr/>
        </p:nvSpPr>
        <p:spPr>
          <a:xfrm>
            <a:off x="4006566" y="1359362"/>
            <a:ext cx="1248394" cy="242866"/>
          </a:xfrm>
          <a:prstGeom prst="rect">
            <a:avLst/>
          </a:prstGeom>
        </p:spPr>
        <p:txBody>
          <a:bodyPr vert="horz" wrap="square" lIns="0" tIns="16933" rIns="0" bIns="0" rtlCol="0">
            <a:spAutoFit/>
          </a:bodyPr>
          <a:lstStyle/>
          <a:p>
            <a:pPr marL="16933">
              <a:spcBef>
                <a:spcPts val="133"/>
              </a:spcBef>
            </a:pPr>
            <a:r>
              <a:rPr lang="en-US" sz="1467" b="1" spc="-7" dirty="0">
                <a:solidFill>
                  <a:srgbClr val="344447"/>
                </a:solidFill>
                <a:latin typeface="Arial"/>
                <a:cs typeface="Arial"/>
              </a:rPr>
              <a:t>Design</a:t>
            </a:r>
            <a:r>
              <a:rPr sz="1467" b="1" spc="-40" dirty="0">
                <a:solidFill>
                  <a:srgbClr val="344447"/>
                </a:solidFill>
                <a:latin typeface="Arial"/>
                <a:cs typeface="Arial"/>
              </a:rPr>
              <a:t> </a:t>
            </a:r>
            <a:r>
              <a:rPr lang="en-US" sz="1467" b="1" spc="-7" dirty="0">
                <a:solidFill>
                  <a:srgbClr val="344447"/>
                </a:solidFill>
                <a:latin typeface="Arial"/>
                <a:cs typeface="Arial"/>
              </a:rPr>
              <a:t>MESA</a:t>
            </a:r>
            <a:endParaRPr sz="1467" dirty="0">
              <a:latin typeface="Arial"/>
              <a:cs typeface="Arial"/>
            </a:endParaRPr>
          </a:p>
        </p:txBody>
      </p:sp>
      <p:sp>
        <p:nvSpPr>
          <p:cNvPr id="28" name="object 28"/>
          <p:cNvSpPr txBox="1"/>
          <p:nvPr/>
        </p:nvSpPr>
        <p:spPr>
          <a:xfrm>
            <a:off x="6257217" y="1130915"/>
            <a:ext cx="2540847" cy="4438822"/>
          </a:xfrm>
          <a:prstGeom prst="rect">
            <a:avLst/>
          </a:prstGeom>
          <a:ln w="38100">
            <a:solidFill>
              <a:srgbClr val="9A174D"/>
            </a:solidFill>
          </a:ln>
        </p:spPr>
        <p:txBody>
          <a:bodyPr vert="horz" wrap="square" lIns="0" tIns="1693" rIns="0" bIns="0" rtlCol="0">
            <a:spAutoFit/>
          </a:bodyPr>
          <a:lstStyle/>
          <a:p>
            <a:pPr marL="836486" marR="697636" indent="93131">
              <a:lnSpc>
                <a:spcPts val="1733"/>
              </a:lnSpc>
              <a:spcBef>
                <a:spcPts val="7"/>
              </a:spcBef>
            </a:pPr>
            <a:endParaRPr lang="en-US" sz="2067" dirty="0">
              <a:latin typeface="Times New Roman"/>
              <a:cs typeface="Times New Roman"/>
            </a:endParaRPr>
          </a:p>
          <a:p>
            <a:pPr marL="836486" marR="697636" indent="93131">
              <a:lnSpc>
                <a:spcPts val="1733"/>
              </a:lnSpc>
              <a:spcBef>
                <a:spcPts val="7"/>
              </a:spcBef>
            </a:pPr>
            <a:r>
              <a:rPr sz="1467" b="1" dirty="0">
                <a:solidFill>
                  <a:srgbClr val="344447"/>
                </a:solidFill>
                <a:latin typeface="Arial"/>
                <a:cs typeface="Arial"/>
              </a:rPr>
              <a:t>TEST</a:t>
            </a:r>
            <a:r>
              <a:rPr lang="en-US" sz="1467" b="1" dirty="0">
                <a:solidFill>
                  <a:srgbClr val="344447"/>
                </a:solidFill>
                <a:latin typeface="Arial"/>
                <a:cs typeface="Arial"/>
              </a:rPr>
              <a:t> &amp; TRAIN</a:t>
            </a:r>
            <a:r>
              <a:rPr sz="1467" b="1" dirty="0">
                <a:solidFill>
                  <a:srgbClr val="344447"/>
                </a:solidFill>
                <a:latin typeface="Arial"/>
                <a:cs typeface="Arial"/>
              </a:rPr>
              <a:t> </a:t>
            </a:r>
            <a:r>
              <a:rPr sz="1467" b="1" spc="-7" dirty="0">
                <a:solidFill>
                  <a:srgbClr val="344447"/>
                </a:solidFill>
                <a:latin typeface="Arial"/>
                <a:cs typeface="Arial"/>
              </a:rPr>
              <a:t>the </a:t>
            </a:r>
            <a:r>
              <a:rPr sz="1467" b="1" dirty="0">
                <a:solidFill>
                  <a:srgbClr val="344447"/>
                </a:solidFill>
                <a:latin typeface="Arial"/>
                <a:cs typeface="Arial"/>
              </a:rPr>
              <a:t> Expe</a:t>
            </a:r>
            <a:r>
              <a:rPr sz="1467" b="1" spc="-7" dirty="0">
                <a:solidFill>
                  <a:srgbClr val="344447"/>
                </a:solidFill>
                <a:latin typeface="Arial"/>
                <a:cs typeface="Arial"/>
              </a:rPr>
              <a:t>r</a:t>
            </a:r>
            <a:r>
              <a:rPr sz="1467" b="1" spc="-13" dirty="0">
                <a:solidFill>
                  <a:srgbClr val="344447"/>
                </a:solidFill>
                <a:latin typeface="Arial"/>
                <a:cs typeface="Arial"/>
              </a:rPr>
              <a:t>i</a:t>
            </a:r>
            <a:r>
              <a:rPr sz="1467" b="1" dirty="0">
                <a:solidFill>
                  <a:srgbClr val="344447"/>
                </a:solidFill>
                <a:latin typeface="Arial"/>
                <a:cs typeface="Arial"/>
              </a:rPr>
              <a:t>ence</a:t>
            </a:r>
            <a:endParaRPr sz="1467" dirty="0">
              <a:latin typeface="Arial"/>
              <a:cs typeface="Arial"/>
            </a:endParaRPr>
          </a:p>
          <a:p>
            <a:pPr>
              <a:lnSpc>
                <a:spcPct val="100000"/>
              </a:lnSpc>
            </a:pPr>
            <a:endParaRPr sz="1600" dirty="0">
              <a:latin typeface="Arial"/>
              <a:cs typeface="Arial"/>
            </a:endParaRPr>
          </a:p>
          <a:p>
            <a:pPr>
              <a:lnSpc>
                <a:spcPct val="100000"/>
              </a:lnSpc>
            </a:pPr>
            <a:endParaRPr sz="1600" dirty="0">
              <a:latin typeface="Arial"/>
              <a:cs typeface="Arial"/>
            </a:endParaRPr>
          </a:p>
          <a:p>
            <a:pPr>
              <a:lnSpc>
                <a:spcPct val="100000"/>
              </a:lnSpc>
            </a:pPr>
            <a:endParaRPr sz="1600" dirty="0">
              <a:latin typeface="Arial"/>
              <a:cs typeface="Arial"/>
            </a:endParaRPr>
          </a:p>
          <a:p>
            <a:pPr>
              <a:lnSpc>
                <a:spcPct val="100000"/>
              </a:lnSpc>
            </a:pPr>
            <a:endParaRPr sz="1600" dirty="0">
              <a:latin typeface="Arial"/>
              <a:cs typeface="Arial"/>
            </a:endParaRPr>
          </a:p>
          <a:p>
            <a:pPr marL="613818" marR="314952" indent="-228594">
              <a:lnSpc>
                <a:spcPct val="97800"/>
              </a:lnSpc>
              <a:spcBef>
                <a:spcPts val="1200"/>
              </a:spcBef>
              <a:buFont typeface="Arial"/>
              <a:buChar char="•"/>
              <a:tabLst>
                <a:tab pos="613818" algn="l"/>
                <a:tab pos="614663" algn="l"/>
              </a:tabLst>
            </a:pPr>
            <a:r>
              <a:rPr sz="1200" b="1" spc="-7" dirty="0">
                <a:solidFill>
                  <a:srgbClr val="344447"/>
                </a:solidFill>
                <a:latin typeface="Arial"/>
                <a:cs typeface="Arial"/>
              </a:rPr>
              <a:t>Solicit feedback </a:t>
            </a:r>
            <a:r>
              <a:rPr sz="1200" b="1" dirty="0">
                <a:solidFill>
                  <a:srgbClr val="344447"/>
                </a:solidFill>
                <a:latin typeface="Arial"/>
                <a:cs typeface="Arial"/>
              </a:rPr>
              <a:t>on </a:t>
            </a:r>
            <a:r>
              <a:rPr sz="1200" b="1" spc="7" dirty="0">
                <a:solidFill>
                  <a:srgbClr val="344447"/>
                </a:solidFill>
                <a:latin typeface="Arial"/>
                <a:cs typeface="Arial"/>
              </a:rPr>
              <a:t> </a:t>
            </a:r>
            <a:r>
              <a:rPr sz="1200" b="1" spc="-7" dirty="0">
                <a:solidFill>
                  <a:srgbClr val="344447"/>
                </a:solidFill>
                <a:latin typeface="Arial"/>
                <a:cs typeface="Arial"/>
              </a:rPr>
              <a:t>experience design </a:t>
            </a:r>
            <a:r>
              <a:rPr sz="1200" b="1" dirty="0">
                <a:solidFill>
                  <a:srgbClr val="344447"/>
                </a:solidFill>
                <a:latin typeface="Arial"/>
                <a:cs typeface="Arial"/>
              </a:rPr>
              <a:t>– </a:t>
            </a:r>
            <a:r>
              <a:rPr sz="1200" b="1" spc="7" dirty="0">
                <a:solidFill>
                  <a:srgbClr val="344447"/>
                </a:solidFill>
                <a:latin typeface="Arial"/>
                <a:cs typeface="Arial"/>
              </a:rPr>
              <a:t> </a:t>
            </a:r>
            <a:r>
              <a:rPr sz="1200" b="1" spc="-7" dirty="0">
                <a:solidFill>
                  <a:srgbClr val="344447"/>
                </a:solidFill>
                <a:latin typeface="Arial"/>
                <a:cs typeface="Arial"/>
              </a:rPr>
              <a:t>technical</a:t>
            </a:r>
            <a:r>
              <a:rPr sz="1200" b="1" spc="-40" dirty="0">
                <a:solidFill>
                  <a:srgbClr val="344447"/>
                </a:solidFill>
                <a:latin typeface="Arial"/>
                <a:cs typeface="Arial"/>
              </a:rPr>
              <a:t> </a:t>
            </a:r>
            <a:r>
              <a:rPr sz="1200" b="1" spc="-7" dirty="0">
                <a:solidFill>
                  <a:srgbClr val="344447"/>
                </a:solidFill>
                <a:latin typeface="Arial"/>
                <a:cs typeface="Arial"/>
              </a:rPr>
              <a:t>and</a:t>
            </a:r>
            <a:r>
              <a:rPr sz="1200" b="1" spc="-27" dirty="0">
                <a:solidFill>
                  <a:srgbClr val="344447"/>
                </a:solidFill>
                <a:latin typeface="Arial"/>
                <a:cs typeface="Arial"/>
              </a:rPr>
              <a:t> </a:t>
            </a:r>
            <a:r>
              <a:rPr sz="1200" b="1" spc="-7" dirty="0">
                <a:solidFill>
                  <a:srgbClr val="344447"/>
                </a:solidFill>
                <a:latin typeface="Arial"/>
                <a:cs typeface="Arial"/>
              </a:rPr>
              <a:t>process</a:t>
            </a:r>
            <a:endParaRPr sz="1200" dirty="0">
              <a:latin typeface="Arial"/>
              <a:cs typeface="Arial"/>
            </a:endParaRPr>
          </a:p>
          <a:p>
            <a:pPr marL="613818" marR="289553" indent="-228594">
              <a:spcBef>
                <a:spcPts val="33"/>
              </a:spcBef>
              <a:buFont typeface="Arial"/>
              <a:buChar char="•"/>
              <a:tabLst>
                <a:tab pos="613818" algn="l"/>
                <a:tab pos="614663" algn="l"/>
              </a:tabLst>
            </a:pPr>
            <a:r>
              <a:rPr sz="1200" b="1" spc="-7" dirty="0">
                <a:solidFill>
                  <a:srgbClr val="344447"/>
                </a:solidFill>
                <a:latin typeface="Arial"/>
                <a:cs typeface="Arial"/>
              </a:rPr>
              <a:t>Realign</a:t>
            </a:r>
            <a:r>
              <a:rPr sz="1200" b="1" spc="-27" dirty="0">
                <a:solidFill>
                  <a:srgbClr val="344447"/>
                </a:solidFill>
                <a:latin typeface="Arial"/>
                <a:cs typeface="Arial"/>
              </a:rPr>
              <a:t> </a:t>
            </a:r>
            <a:r>
              <a:rPr sz="1200" b="1" spc="-7" dirty="0">
                <a:solidFill>
                  <a:srgbClr val="344447"/>
                </a:solidFill>
                <a:latin typeface="Arial"/>
                <a:cs typeface="Arial"/>
              </a:rPr>
              <a:t>based</a:t>
            </a:r>
            <a:r>
              <a:rPr sz="1200" b="1" spc="-20" dirty="0">
                <a:solidFill>
                  <a:srgbClr val="344447"/>
                </a:solidFill>
                <a:latin typeface="Arial"/>
                <a:cs typeface="Arial"/>
              </a:rPr>
              <a:t> </a:t>
            </a:r>
            <a:r>
              <a:rPr sz="1200" b="1" dirty="0">
                <a:solidFill>
                  <a:srgbClr val="344447"/>
                </a:solidFill>
                <a:latin typeface="Arial"/>
                <a:cs typeface="Arial"/>
              </a:rPr>
              <a:t>on</a:t>
            </a:r>
            <a:r>
              <a:rPr sz="1200" b="1" spc="-27" dirty="0">
                <a:solidFill>
                  <a:srgbClr val="344447"/>
                </a:solidFill>
                <a:latin typeface="Arial"/>
                <a:cs typeface="Arial"/>
              </a:rPr>
              <a:t> </a:t>
            </a:r>
            <a:r>
              <a:rPr sz="1200" b="1" spc="-7" dirty="0">
                <a:solidFill>
                  <a:srgbClr val="344447"/>
                </a:solidFill>
                <a:latin typeface="Arial"/>
                <a:cs typeface="Arial"/>
              </a:rPr>
              <a:t>user </a:t>
            </a:r>
            <a:r>
              <a:rPr sz="1200" b="1" spc="-313" dirty="0">
                <a:solidFill>
                  <a:srgbClr val="344447"/>
                </a:solidFill>
                <a:latin typeface="Arial"/>
                <a:cs typeface="Arial"/>
              </a:rPr>
              <a:t> </a:t>
            </a:r>
            <a:r>
              <a:rPr sz="1200" b="1" spc="-7" dirty="0">
                <a:solidFill>
                  <a:srgbClr val="344447"/>
                </a:solidFill>
                <a:latin typeface="Arial"/>
                <a:cs typeface="Arial"/>
              </a:rPr>
              <a:t>feedback</a:t>
            </a:r>
            <a:endParaRPr sz="1200" dirty="0">
              <a:latin typeface="Arial"/>
              <a:cs typeface="Arial"/>
            </a:endParaRPr>
          </a:p>
          <a:p>
            <a:pPr marL="613818" indent="-229441">
              <a:spcBef>
                <a:spcPts val="27"/>
              </a:spcBef>
              <a:buFont typeface="Arial"/>
              <a:buChar char="•"/>
              <a:tabLst>
                <a:tab pos="613818" algn="l"/>
                <a:tab pos="614663" algn="l"/>
              </a:tabLst>
            </a:pPr>
            <a:r>
              <a:rPr lang="en-US" sz="1200" b="1" spc="-7" dirty="0">
                <a:solidFill>
                  <a:srgbClr val="344447"/>
                </a:solidFill>
                <a:latin typeface="Arial"/>
                <a:cs typeface="Arial"/>
              </a:rPr>
              <a:t>Testing &amp; Training iterations</a:t>
            </a:r>
            <a:endParaRPr sz="1200" dirty="0">
              <a:latin typeface="Arial"/>
              <a:cs typeface="Arial"/>
            </a:endParaRPr>
          </a:p>
          <a:p>
            <a:pPr marL="613818" marR="611278" indent="-228594">
              <a:lnSpc>
                <a:spcPct val="98500"/>
              </a:lnSpc>
              <a:spcBef>
                <a:spcPts val="53"/>
              </a:spcBef>
              <a:buFont typeface="Arial"/>
              <a:buChar char="•"/>
              <a:tabLst>
                <a:tab pos="613818" algn="l"/>
                <a:tab pos="614663" algn="l"/>
              </a:tabLst>
            </a:pPr>
            <a:r>
              <a:rPr sz="1200" b="1" spc="-7" dirty="0">
                <a:solidFill>
                  <a:srgbClr val="344447"/>
                </a:solidFill>
                <a:latin typeface="Arial"/>
                <a:cs typeface="Arial"/>
              </a:rPr>
              <a:t>Finalize</a:t>
            </a:r>
            <a:r>
              <a:rPr sz="1200" b="1" spc="-60" dirty="0">
                <a:solidFill>
                  <a:srgbClr val="344447"/>
                </a:solidFill>
                <a:latin typeface="Arial"/>
                <a:cs typeface="Arial"/>
              </a:rPr>
              <a:t> </a:t>
            </a:r>
            <a:r>
              <a:rPr lang="en-US" sz="1200" b="1" spc="-7" dirty="0">
                <a:solidFill>
                  <a:srgbClr val="344447"/>
                </a:solidFill>
                <a:latin typeface="Arial"/>
                <a:cs typeface="Arial"/>
              </a:rPr>
              <a:t>user</a:t>
            </a:r>
            <a:r>
              <a:rPr sz="1200" b="1" spc="-7" dirty="0">
                <a:solidFill>
                  <a:srgbClr val="344447"/>
                </a:solidFill>
                <a:latin typeface="Arial"/>
                <a:cs typeface="Arial"/>
              </a:rPr>
              <a:t> </a:t>
            </a:r>
            <a:r>
              <a:rPr sz="1200" b="1" spc="-313" dirty="0">
                <a:solidFill>
                  <a:srgbClr val="344447"/>
                </a:solidFill>
                <a:latin typeface="Arial"/>
                <a:cs typeface="Arial"/>
              </a:rPr>
              <a:t> </a:t>
            </a:r>
            <a:r>
              <a:rPr sz="1200" b="1" spc="-7" dirty="0">
                <a:solidFill>
                  <a:srgbClr val="344447"/>
                </a:solidFill>
                <a:latin typeface="Arial"/>
                <a:cs typeface="Arial"/>
              </a:rPr>
              <a:t>experience </a:t>
            </a:r>
            <a:r>
              <a:rPr sz="1200" b="1" dirty="0">
                <a:solidFill>
                  <a:srgbClr val="344447"/>
                </a:solidFill>
                <a:latin typeface="Arial"/>
                <a:cs typeface="Arial"/>
              </a:rPr>
              <a:t> </a:t>
            </a:r>
            <a:r>
              <a:rPr sz="1200" b="1" spc="-7" dirty="0">
                <a:solidFill>
                  <a:srgbClr val="344447"/>
                </a:solidFill>
                <a:latin typeface="Arial"/>
                <a:cs typeface="Arial"/>
              </a:rPr>
              <a:t>technology and </a:t>
            </a:r>
            <a:r>
              <a:rPr sz="1200" b="1" dirty="0">
                <a:solidFill>
                  <a:srgbClr val="344447"/>
                </a:solidFill>
                <a:latin typeface="Arial"/>
                <a:cs typeface="Arial"/>
              </a:rPr>
              <a:t> </a:t>
            </a:r>
            <a:r>
              <a:rPr sz="1200" b="1" spc="-7" dirty="0">
                <a:solidFill>
                  <a:srgbClr val="344447"/>
                </a:solidFill>
                <a:latin typeface="Arial"/>
                <a:cs typeface="Arial"/>
              </a:rPr>
              <a:t>process</a:t>
            </a:r>
            <a:r>
              <a:rPr lang="en-US" sz="1200" b="1" spc="-7" dirty="0">
                <a:solidFill>
                  <a:srgbClr val="344447"/>
                </a:solidFill>
                <a:latin typeface="Arial"/>
                <a:cs typeface="Arial"/>
              </a:rPr>
              <a:t>es</a:t>
            </a:r>
          </a:p>
          <a:p>
            <a:pPr marL="385224" marR="611278">
              <a:lnSpc>
                <a:spcPct val="98500"/>
              </a:lnSpc>
              <a:spcBef>
                <a:spcPts val="53"/>
              </a:spcBef>
              <a:tabLst>
                <a:tab pos="613818" algn="l"/>
                <a:tab pos="614663" algn="l"/>
              </a:tabLst>
            </a:pPr>
            <a:endParaRPr sz="1200" dirty="0">
              <a:latin typeface="Arial"/>
              <a:cs typeface="Arial"/>
            </a:endParaRPr>
          </a:p>
          <a:p>
            <a:pPr marL="1067620" marR="448722" indent="-639217" algn="ctr"/>
            <a:r>
              <a:rPr lang="en-US" sz="1333" b="1" spc="-7" dirty="0">
                <a:solidFill>
                  <a:srgbClr val="FFFFFF"/>
                </a:solidFill>
                <a:latin typeface="Arial"/>
                <a:cs typeface="Arial"/>
              </a:rPr>
              <a:t>2020 - </a:t>
            </a:r>
            <a:r>
              <a:rPr sz="1333" b="1" spc="-13" dirty="0">
                <a:solidFill>
                  <a:srgbClr val="FFFFFF"/>
                </a:solidFill>
                <a:latin typeface="Arial"/>
                <a:cs typeface="Arial"/>
              </a:rPr>
              <a:t>20</a:t>
            </a:r>
            <a:r>
              <a:rPr lang="en-US" sz="1333" b="1" spc="-13" dirty="0">
                <a:solidFill>
                  <a:srgbClr val="FFFFFF"/>
                </a:solidFill>
                <a:latin typeface="Arial"/>
                <a:cs typeface="Arial"/>
              </a:rPr>
              <a:t>22</a:t>
            </a:r>
            <a:endParaRPr sz="1333" dirty="0">
              <a:latin typeface="Arial"/>
              <a:cs typeface="Arial"/>
            </a:endParaRPr>
          </a:p>
        </p:txBody>
      </p:sp>
      <p:sp>
        <p:nvSpPr>
          <p:cNvPr id="30" name="object 30"/>
          <p:cNvSpPr txBox="1"/>
          <p:nvPr/>
        </p:nvSpPr>
        <p:spPr>
          <a:xfrm>
            <a:off x="3627989" y="2181021"/>
            <a:ext cx="2000673" cy="2897268"/>
          </a:xfrm>
          <a:prstGeom prst="rect">
            <a:avLst/>
          </a:prstGeom>
        </p:spPr>
        <p:txBody>
          <a:bodyPr vert="horz" wrap="square" lIns="0" tIns="0" rIns="0" bIns="0" rtlCol="0">
            <a:spAutoFit/>
          </a:bodyPr>
          <a:lstStyle/>
          <a:p>
            <a:pPr>
              <a:lnSpc>
                <a:spcPct val="100000"/>
              </a:lnSpc>
            </a:pPr>
            <a:endParaRPr sz="1333" dirty="0">
              <a:latin typeface="Times New Roman"/>
              <a:cs typeface="Times New Roman"/>
            </a:endParaRPr>
          </a:p>
          <a:p>
            <a:pPr>
              <a:lnSpc>
                <a:spcPct val="100000"/>
              </a:lnSpc>
            </a:pPr>
            <a:endParaRPr sz="1333" dirty="0">
              <a:latin typeface="Times New Roman"/>
              <a:cs typeface="Times New Roman"/>
            </a:endParaRPr>
          </a:p>
          <a:p>
            <a:pPr>
              <a:lnSpc>
                <a:spcPct val="100000"/>
              </a:lnSpc>
            </a:pPr>
            <a:endParaRPr sz="1333" dirty="0">
              <a:latin typeface="Times New Roman"/>
              <a:cs typeface="Times New Roman"/>
            </a:endParaRPr>
          </a:p>
          <a:p>
            <a:pPr marL="300559" marR="275160" indent="-228594">
              <a:lnSpc>
                <a:spcPct val="97800"/>
              </a:lnSpc>
              <a:spcBef>
                <a:spcPts val="1140"/>
              </a:spcBef>
              <a:buFont typeface="Arial"/>
              <a:buChar char="•"/>
              <a:tabLst>
                <a:tab pos="300559" algn="l"/>
                <a:tab pos="301406" algn="l"/>
              </a:tabLst>
            </a:pPr>
            <a:r>
              <a:rPr sz="1200" b="1" spc="-7" dirty="0">
                <a:solidFill>
                  <a:srgbClr val="344447"/>
                </a:solidFill>
                <a:latin typeface="Arial"/>
                <a:cs typeface="Arial"/>
              </a:rPr>
              <a:t>Make process </a:t>
            </a:r>
            <a:r>
              <a:rPr sz="1200" b="1" dirty="0">
                <a:solidFill>
                  <a:srgbClr val="344447"/>
                </a:solidFill>
                <a:latin typeface="Arial"/>
                <a:cs typeface="Arial"/>
              </a:rPr>
              <a:t> </a:t>
            </a:r>
            <a:r>
              <a:rPr sz="1200" b="1" spc="-7" dirty="0">
                <a:solidFill>
                  <a:srgbClr val="344447"/>
                </a:solidFill>
                <a:latin typeface="Arial"/>
                <a:cs typeface="Arial"/>
              </a:rPr>
              <a:t>decisions</a:t>
            </a:r>
            <a:r>
              <a:rPr sz="1200" b="1" spc="-47" dirty="0">
                <a:solidFill>
                  <a:srgbClr val="344447"/>
                </a:solidFill>
                <a:latin typeface="Arial"/>
                <a:cs typeface="Arial"/>
              </a:rPr>
              <a:t> </a:t>
            </a:r>
            <a:r>
              <a:rPr sz="1200" b="1" spc="-7" dirty="0">
                <a:solidFill>
                  <a:srgbClr val="344447"/>
                </a:solidFill>
                <a:latin typeface="Arial"/>
                <a:cs typeface="Arial"/>
              </a:rPr>
              <a:t>based</a:t>
            </a:r>
            <a:r>
              <a:rPr sz="1200" b="1" spc="-33" dirty="0">
                <a:solidFill>
                  <a:srgbClr val="344447"/>
                </a:solidFill>
                <a:latin typeface="Arial"/>
                <a:cs typeface="Arial"/>
              </a:rPr>
              <a:t> </a:t>
            </a:r>
            <a:r>
              <a:rPr sz="1200" b="1" dirty="0">
                <a:solidFill>
                  <a:srgbClr val="344447"/>
                </a:solidFill>
                <a:latin typeface="Arial"/>
                <a:cs typeface="Arial"/>
              </a:rPr>
              <a:t>on </a:t>
            </a:r>
            <a:r>
              <a:rPr sz="1200" b="1" spc="-313" dirty="0">
                <a:solidFill>
                  <a:srgbClr val="344447"/>
                </a:solidFill>
                <a:latin typeface="Arial"/>
                <a:cs typeface="Arial"/>
              </a:rPr>
              <a:t> </a:t>
            </a:r>
            <a:r>
              <a:rPr sz="1200" b="1" dirty="0">
                <a:solidFill>
                  <a:srgbClr val="344447"/>
                </a:solidFill>
                <a:latin typeface="Arial"/>
                <a:cs typeface="Arial"/>
              </a:rPr>
              <a:t>inputs</a:t>
            </a:r>
            <a:endParaRPr sz="1200" b="1" dirty="0">
              <a:latin typeface="Arial"/>
              <a:cs typeface="Arial"/>
            </a:endParaRPr>
          </a:p>
          <a:p>
            <a:pPr marL="300559" marR="173562" indent="-228594">
              <a:lnSpc>
                <a:spcPct val="101099"/>
              </a:lnSpc>
              <a:spcBef>
                <a:spcPts val="20"/>
              </a:spcBef>
              <a:buFont typeface="Arial"/>
              <a:buChar char="•"/>
              <a:tabLst>
                <a:tab pos="300559" algn="l"/>
                <a:tab pos="301406" algn="l"/>
              </a:tabLst>
            </a:pPr>
            <a:r>
              <a:rPr sz="1200" b="1" spc="-7" dirty="0">
                <a:solidFill>
                  <a:srgbClr val="344447"/>
                </a:solidFill>
                <a:latin typeface="Arial"/>
                <a:cs typeface="Arial"/>
              </a:rPr>
              <a:t>Define</a:t>
            </a:r>
            <a:r>
              <a:rPr sz="1200" b="1" spc="-33" dirty="0">
                <a:solidFill>
                  <a:srgbClr val="344447"/>
                </a:solidFill>
                <a:latin typeface="Arial"/>
                <a:cs typeface="Arial"/>
              </a:rPr>
              <a:t> </a:t>
            </a:r>
            <a:r>
              <a:rPr sz="1200" b="1" spc="-7" dirty="0">
                <a:solidFill>
                  <a:srgbClr val="344447"/>
                </a:solidFill>
                <a:latin typeface="Arial"/>
                <a:cs typeface="Arial"/>
              </a:rPr>
              <a:t>gaps</a:t>
            </a:r>
            <a:r>
              <a:rPr sz="1200" b="1" spc="-33" dirty="0">
                <a:solidFill>
                  <a:srgbClr val="344447"/>
                </a:solidFill>
                <a:latin typeface="Arial"/>
                <a:cs typeface="Arial"/>
              </a:rPr>
              <a:t> </a:t>
            </a:r>
            <a:r>
              <a:rPr sz="1200" b="1" spc="-7" dirty="0">
                <a:solidFill>
                  <a:srgbClr val="344447"/>
                </a:solidFill>
                <a:latin typeface="Arial"/>
                <a:cs typeface="Arial"/>
              </a:rPr>
              <a:t>between </a:t>
            </a:r>
            <a:r>
              <a:rPr sz="1200" b="1" spc="-313" dirty="0">
                <a:solidFill>
                  <a:srgbClr val="344447"/>
                </a:solidFill>
                <a:latin typeface="Arial"/>
                <a:cs typeface="Arial"/>
              </a:rPr>
              <a:t> </a:t>
            </a:r>
            <a:r>
              <a:rPr sz="1200" b="1" spc="-7" dirty="0">
                <a:solidFill>
                  <a:srgbClr val="344447"/>
                </a:solidFill>
                <a:latin typeface="Arial"/>
                <a:cs typeface="Arial"/>
              </a:rPr>
              <a:t>desired state and </a:t>
            </a:r>
            <a:r>
              <a:rPr sz="1200" b="1" dirty="0">
                <a:solidFill>
                  <a:srgbClr val="344447"/>
                </a:solidFill>
                <a:latin typeface="Arial"/>
                <a:cs typeface="Arial"/>
              </a:rPr>
              <a:t> </a:t>
            </a:r>
            <a:r>
              <a:rPr sz="1200" b="1" spc="-7" dirty="0">
                <a:solidFill>
                  <a:srgbClr val="344447"/>
                </a:solidFill>
                <a:latin typeface="Arial"/>
                <a:cs typeface="Arial"/>
              </a:rPr>
              <a:t>system</a:t>
            </a:r>
            <a:r>
              <a:rPr sz="1200" b="1" spc="-27" dirty="0">
                <a:solidFill>
                  <a:srgbClr val="344447"/>
                </a:solidFill>
                <a:latin typeface="Arial"/>
                <a:cs typeface="Arial"/>
              </a:rPr>
              <a:t> </a:t>
            </a:r>
            <a:r>
              <a:rPr sz="1200" b="1" spc="-7" dirty="0">
                <a:solidFill>
                  <a:srgbClr val="344447"/>
                </a:solidFill>
                <a:latin typeface="Arial"/>
                <a:cs typeface="Arial"/>
              </a:rPr>
              <a:t>limitations</a:t>
            </a:r>
            <a:endParaRPr lang="en-US" sz="1200" b="1" spc="-7" dirty="0">
              <a:solidFill>
                <a:srgbClr val="344447"/>
              </a:solidFill>
              <a:latin typeface="Arial"/>
              <a:cs typeface="Arial"/>
            </a:endParaRPr>
          </a:p>
          <a:p>
            <a:pPr marL="300559" marR="173562" indent="-228594">
              <a:lnSpc>
                <a:spcPct val="101099"/>
              </a:lnSpc>
              <a:spcBef>
                <a:spcPts val="20"/>
              </a:spcBef>
              <a:buFont typeface="Arial"/>
              <a:buChar char="•"/>
              <a:tabLst>
                <a:tab pos="300559" algn="l"/>
                <a:tab pos="301406" algn="l"/>
              </a:tabLst>
            </a:pPr>
            <a:endParaRPr sz="1200" b="1" dirty="0">
              <a:latin typeface="Arial"/>
              <a:cs typeface="Arial"/>
            </a:endParaRPr>
          </a:p>
          <a:p>
            <a:pPr marL="300559" indent="-229441">
              <a:lnSpc>
                <a:spcPts val="1013"/>
              </a:lnSpc>
              <a:spcBef>
                <a:spcPts val="27"/>
              </a:spcBef>
              <a:buFont typeface="Arial"/>
              <a:buChar char="•"/>
              <a:tabLst>
                <a:tab pos="300559" algn="l"/>
                <a:tab pos="301406" algn="l"/>
              </a:tabLst>
            </a:pPr>
            <a:r>
              <a:rPr sz="1200" b="1" spc="-7" dirty="0">
                <a:latin typeface="Arial"/>
                <a:cs typeface="Arial"/>
              </a:rPr>
              <a:t>Address</a:t>
            </a:r>
            <a:r>
              <a:rPr sz="1200" b="1" spc="-27" dirty="0">
                <a:latin typeface="Arial"/>
                <a:cs typeface="Arial"/>
              </a:rPr>
              <a:t> </a:t>
            </a:r>
            <a:r>
              <a:rPr sz="1200" b="1" spc="-7" dirty="0">
                <a:latin typeface="Arial"/>
                <a:cs typeface="Arial"/>
              </a:rPr>
              <a:t>end</a:t>
            </a:r>
            <a:r>
              <a:rPr sz="1200" b="1" spc="-20" dirty="0">
                <a:latin typeface="Arial"/>
                <a:cs typeface="Arial"/>
              </a:rPr>
              <a:t> </a:t>
            </a:r>
            <a:r>
              <a:rPr sz="1200" b="1" dirty="0">
                <a:latin typeface="Arial"/>
                <a:cs typeface="Arial"/>
              </a:rPr>
              <a:t>to</a:t>
            </a:r>
            <a:r>
              <a:rPr sz="1200" b="1" spc="-13" dirty="0">
                <a:latin typeface="Arial"/>
                <a:cs typeface="Arial"/>
              </a:rPr>
              <a:t> </a:t>
            </a:r>
            <a:r>
              <a:rPr sz="1200" b="1" spc="-7" dirty="0">
                <a:latin typeface="Arial"/>
                <a:cs typeface="Arial"/>
              </a:rPr>
              <a:t>end</a:t>
            </a:r>
            <a:endParaRPr lang="en-US" sz="1200" b="1" spc="-7" dirty="0">
              <a:latin typeface="Arial"/>
              <a:cs typeface="Arial"/>
            </a:endParaRPr>
          </a:p>
          <a:p>
            <a:pPr marL="300559">
              <a:spcBef>
                <a:spcPts val="327"/>
              </a:spcBef>
            </a:pPr>
            <a:r>
              <a:rPr lang="en-US" sz="1200" b="1" spc="-7" dirty="0">
                <a:latin typeface="Arial"/>
                <a:cs typeface="Arial"/>
              </a:rPr>
              <a:t>process</a:t>
            </a:r>
            <a:r>
              <a:rPr lang="en-US" sz="1200" b="1" spc="-47" dirty="0">
                <a:latin typeface="Arial"/>
                <a:cs typeface="Arial"/>
              </a:rPr>
              <a:t> </a:t>
            </a:r>
            <a:r>
              <a:rPr lang="en-US" sz="1200" b="1" spc="-7" dirty="0">
                <a:latin typeface="Arial"/>
                <a:cs typeface="Arial"/>
              </a:rPr>
              <a:t>gaps</a:t>
            </a:r>
            <a:endParaRPr lang="en-US" sz="1200" b="1" dirty="0">
              <a:latin typeface="Arial"/>
              <a:cs typeface="Arial"/>
            </a:endParaRPr>
          </a:p>
          <a:p>
            <a:pPr marL="300559" marR="130383" indent="-228594">
              <a:spcBef>
                <a:spcPts val="33"/>
              </a:spcBef>
              <a:buFont typeface="Arial"/>
              <a:buChar char="•"/>
              <a:tabLst>
                <a:tab pos="300559" algn="l"/>
                <a:tab pos="301406" algn="l"/>
              </a:tabLst>
            </a:pPr>
            <a:r>
              <a:rPr lang="en-US" sz="1200" b="1" spc="-7" dirty="0">
                <a:latin typeface="Arial"/>
                <a:cs typeface="Arial"/>
              </a:rPr>
              <a:t>Design and configure </a:t>
            </a:r>
            <a:r>
              <a:rPr lang="en-US" sz="1200" b="1" spc="-313" dirty="0">
                <a:latin typeface="Arial"/>
                <a:cs typeface="Arial"/>
              </a:rPr>
              <a:t> </a:t>
            </a:r>
            <a:r>
              <a:rPr lang="en-US" sz="1200" b="1" spc="-7" dirty="0">
                <a:latin typeface="Arial"/>
                <a:cs typeface="Arial"/>
              </a:rPr>
              <a:t>MESA</a:t>
            </a:r>
            <a:endParaRPr lang="en-US" sz="1200" b="1" dirty="0">
              <a:latin typeface="Arial"/>
              <a:cs typeface="Arial"/>
            </a:endParaRPr>
          </a:p>
          <a:p>
            <a:pPr marL="300559" indent="-229441">
              <a:lnSpc>
                <a:spcPts val="1013"/>
              </a:lnSpc>
              <a:spcBef>
                <a:spcPts val="27"/>
              </a:spcBef>
              <a:buFont typeface="Arial"/>
              <a:buChar char="•"/>
              <a:tabLst>
                <a:tab pos="300559" algn="l"/>
                <a:tab pos="301406" algn="l"/>
              </a:tabLst>
            </a:pPr>
            <a:endParaRPr sz="1200" dirty="0">
              <a:latin typeface="Arial"/>
              <a:cs typeface="Arial"/>
            </a:endParaRPr>
          </a:p>
        </p:txBody>
      </p:sp>
      <p:sp>
        <p:nvSpPr>
          <p:cNvPr id="31" name="object 31"/>
          <p:cNvSpPr txBox="1"/>
          <p:nvPr/>
        </p:nvSpPr>
        <p:spPr>
          <a:xfrm>
            <a:off x="3892031" y="4822805"/>
            <a:ext cx="2000673" cy="493234"/>
          </a:xfrm>
          <a:prstGeom prst="rect">
            <a:avLst/>
          </a:prstGeom>
        </p:spPr>
        <p:txBody>
          <a:bodyPr vert="horz" wrap="square" lIns="0" tIns="41487" rIns="0" bIns="0" rtlCol="0">
            <a:spAutoFit/>
          </a:bodyPr>
          <a:lstStyle/>
          <a:p>
            <a:pPr>
              <a:spcBef>
                <a:spcPts val="7"/>
              </a:spcBef>
            </a:pPr>
            <a:endParaRPr sz="1600" dirty="0">
              <a:latin typeface="Arial"/>
              <a:cs typeface="Arial"/>
            </a:endParaRPr>
          </a:p>
          <a:p>
            <a:pPr marL="336118">
              <a:spcBef>
                <a:spcPts val="7"/>
              </a:spcBef>
            </a:pPr>
            <a:r>
              <a:rPr lang="en-US" sz="1333" b="1" spc="-7" dirty="0">
                <a:solidFill>
                  <a:srgbClr val="FFFFFF"/>
                </a:solidFill>
                <a:latin typeface="Arial"/>
                <a:cs typeface="Arial"/>
              </a:rPr>
              <a:t>2019 – 2020	</a:t>
            </a:r>
            <a:endParaRPr sz="1333" dirty="0">
              <a:latin typeface="Arial"/>
              <a:cs typeface="Arial"/>
            </a:endParaRPr>
          </a:p>
        </p:txBody>
      </p:sp>
      <p:sp>
        <p:nvSpPr>
          <p:cNvPr id="32" name="object 32"/>
          <p:cNvSpPr txBox="1"/>
          <p:nvPr/>
        </p:nvSpPr>
        <p:spPr>
          <a:xfrm>
            <a:off x="681666" y="2181020"/>
            <a:ext cx="2007447" cy="1847237"/>
          </a:xfrm>
          <a:prstGeom prst="rect">
            <a:avLst/>
          </a:prstGeom>
        </p:spPr>
        <p:txBody>
          <a:bodyPr vert="horz" wrap="square" lIns="0" tIns="0" rIns="0" bIns="0" rtlCol="0">
            <a:spAutoFit/>
          </a:bodyPr>
          <a:lstStyle/>
          <a:p>
            <a:pPr>
              <a:lnSpc>
                <a:spcPct val="100000"/>
              </a:lnSpc>
            </a:pPr>
            <a:endParaRPr sz="1333" dirty="0">
              <a:latin typeface="Times New Roman"/>
              <a:cs typeface="Times New Roman"/>
            </a:endParaRPr>
          </a:p>
          <a:p>
            <a:pPr>
              <a:lnSpc>
                <a:spcPct val="100000"/>
              </a:lnSpc>
            </a:pPr>
            <a:endParaRPr sz="1333" dirty="0">
              <a:latin typeface="Times New Roman"/>
              <a:cs typeface="Times New Roman"/>
            </a:endParaRPr>
          </a:p>
          <a:p>
            <a:pPr>
              <a:lnSpc>
                <a:spcPct val="100000"/>
              </a:lnSpc>
            </a:pPr>
            <a:endParaRPr sz="1333" dirty="0">
              <a:latin typeface="Times New Roman"/>
              <a:cs typeface="Times New Roman"/>
            </a:endParaRPr>
          </a:p>
          <a:p>
            <a:pPr marL="303946" marR="167636" indent="-228594">
              <a:lnSpc>
                <a:spcPct val="97800"/>
              </a:lnSpc>
              <a:spcBef>
                <a:spcPts val="1140"/>
              </a:spcBef>
              <a:buFont typeface="Arial"/>
              <a:buChar char="•"/>
              <a:tabLst>
                <a:tab pos="303946" algn="l"/>
                <a:tab pos="304792" algn="l"/>
              </a:tabLst>
            </a:pPr>
            <a:r>
              <a:rPr sz="1200" b="1" dirty="0">
                <a:solidFill>
                  <a:srgbClr val="344447"/>
                </a:solidFill>
                <a:latin typeface="Arial"/>
                <a:cs typeface="Arial"/>
              </a:rPr>
              <a:t>Gather inputs </a:t>
            </a:r>
            <a:r>
              <a:rPr sz="1200" b="1" spc="-7" dirty="0">
                <a:solidFill>
                  <a:srgbClr val="344447"/>
                </a:solidFill>
                <a:latin typeface="Arial"/>
                <a:cs typeface="Arial"/>
              </a:rPr>
              <a:t>from </a:t>
            </a:r>
            <a:r>
              <a:rPr sz="1200" b="1" dirty="0">
                <a:solidFill>
                  <a:srgbClr val="344447"/>
                </a:solidFill>
                <a:latin typeface="Arial"/>
                <a:cs typeface="Arial"/>
              </a:rPr>
              <a:t> </a:t>
            </a:r>
            <a:r>
              <a:rPr sz="1200" b="1" spc="-7" dirty="0">
                <a:solidFill>
                  <a:srgbClr val="344447"/>
                </a:solidFill>
                <a:latin typeface="Arial"/>
                <a:cs typeface="Arial"/>
              </a:rPr>
              <a:t>various </a:t>
            </a:r>
            <a:r>
              <a:rPr lang="en-US" sz="1200" b="1" spc="-7" dirty="0">
                <a:solidFill>
                  <a:srgbClr val="344447"/>
                </a:solidFill>
                <a:latin typeface="Arial"/>
                <a:cs typeface="Arial"/>
              </a:rPr>
              <a:t>User</a:t>
            </a:r>
            <a:r>
              <a:rPr sz="1200" b="1" spc="-7" dirty="0">
                <a:solidFill>
                  <a:srgbClr val="344447"/>
                </a:solidFill>
                <a:latin typeface="Arial"/>
                <a:cs typeface="Arial"/>
              </a:rPr>
              <a:t> </a:t>
            </a:r>
            <a:r>
              <a:rPr sz="1200" b="1" dirty="0">
                <a:solidFill>
                  <a:srgbClr val="344447"/>
                </a:solidFill>
                <a:latin typeface="Arial"/>
                <a:cs typeface="Arial"/>
              </a:rPr>
              <a:t> </a:t>
            </a:r>
            <a:r>
              <a:rPr sz="1200" b="1" spc="-7" dirty="0">
                <a:solidFill>
                  <a:srgbClr val="344447"/>
                </a:solidFill>
                <a:latin typeface="Arial"/>
                <a:cs typeface="Arial"/>
              </a:rPr>
              <a:t>Experienc</a:t>
            </a:r>
            <a:r>
              <a:rPr sz="1200" b="1" dirty="0">
                <a:solidFill>
                  <a:srgbClr val="344447"/>
                </a:solidFill>
                <a:latin typeface="Arial"/>
                <a:cs typeface="Arial"/>
              </a:rPr>
              <a:t>e</a:t>
            </a:r>
            <a:r>
              <a:rPr sz="1200" b="1" spc="-7" dirty="0">
                <a:solidFill>
                  <a:srgbClr val="344447"/>
                </a:solidFill>
                <a:latin typeface="Arial"/>
                <a:cs typeface="Arial"/>
              </a:rPr>
              <a:t> Sessions</a:t>
            </a:r>
            <a:endParaRPr sz="1200" dirty="0">
              <a:latin typeface="Arial"/>
              <a:cs typeface="Arial"/>
            </a:endParaRPr>
          </a:p>
          <a:p>
            <a:pPr marL="303946" marR="227748" indent="-228594">
              <a:lnSpc>
                <a:spcPct val="101099"/>
              </a:lnSpc>
              <a:spcBef>
                <a:spcPts val="20"/>
              </a:spcBef>
              <a:buFont typeface="Arial"/>
              <a:buChar char="•"/>
              <a:tabLst>
                <a:tab pos="303946" algn="l"/>
                <a:tab pos="304792" algn="l"/>
              </a:tabLst>
            </a:pPr>
            <a:r>
              <a:rPr sz="1200" b="1" spc="-7" dirty="0">
                <a:solidFill>
                  <a:srgbClr val="344447"/>
                </a:solidFill>
                <a:latin typeface="Arial"/>
                <a:cs typeface="Arial"/>
              </a:rPr>
              <a:t>Define clear </a:t>
            </a:r>
            <a:r>
              <a:rPr sz="1200" b="1" dirty="0">
                <a:solidFill>
                  <a:srgbClr val="344447"/>
                </a:solidFill>
                <a:latin typeface="Arial"/>
                <a:cs typeface="Arial"/>
              </a:rPr>
              <a:t> </a:t>
            </a:r>
            <a:r>
              <a:rPr sz="1200" b="1" spc="-7" dirty="0">
                <a:solidFill>
                  <a:srgbClr val="344447"/>
                </a:solidFill>
                <a:latin typeface="Arial"/>
                <a:cs typeface="Arial"/>
              </a:rPr>
              <a:t>expectations </a:t>
            </a:r>
            <a:r>
              <a:rPr sz="1200" b="1" dirty="0">
                <a:solidFill>
                  <a:srgbClr val="344447"/>
                </a:solidFill>
                <a:latin typeface="Arial"/>
                <a:cs typeface="Arial"/>
              </a:rPr>
              <a:t>for </a:t>
            </a:r>
            <a:r>
              <a:rPr sz="1200" b="1" spc="7" dirty="0">
                <a:solidFill>
                  <a:srgbClr val="344447"/>
                </a:solidFill>
                <a:latin typeface="Arial"/>
                <a:cs typeface="Arial"/>
              </a:rPr>
              <a:t> </a:t>
            </a:r>
            <a:r>
              <a:rPr sz="1200" b="1" spc="-7" dirty="0">
                <a:solidFill>
                  <a:srgbClr val="344447"/>
                </a:solidFill>
                <a:latin typeface="Arial"/>
                <a:cs typeface="Arial"/>
              </a:rPr>
              <a:t>desired</a:t>
            </a:r>
            <a:r>
              <a:rPr sz="1200" b="1" spc="-73" dirty="0">
                <a:solidFill>
                  <a:srgbClr val="344447"/>
                </a:solidFill>
                <a:latin typeface="Arial"/>
                <a:cs typeface="Arial"/>
              </a:rPr>
              <a:t> </a:t>
            </a:r>
            <a:r>
              <a:rPr sz="1200" b="1" spc="-7" dirty="0">
                <a:solidFill>
                  <a:srgbClr val="344447"/>
                </a:solidFill>
                <a:latin typeface="Arial"/>
                <a:cs typeface="Arial"/>
              </a:rPr>
              <a:t>experiences</a:t>
            </a:r>
            <a:endParaRPr sz="1200" dirty="0">
              <a:latin typeface="Arial"/>
              <a:cs typeface="Arial"/>
            </a:endParaRPr>
          </a:p>
        </p:txBody>
      </p:sp>
      <p:sp>
        <p:nvSpPr>
          <p:cNvPr id="33" name="object 33"/>
          <p:cNvSpPr txBox="1"/>
          <p:nvPr/>
        </p:nvSpPr>
        <p:spPr>
          <a:xfrm>
            <a:off x="9588112" y="2902035"/>
            <a:ext cx="1820333" cy="1672509"/>
          </a:xfrm>
          <a:prstGeom prst="rect">
            <a:avLst/>
          </a:prstGeom>
        </p:spPr>
        <p:txBody>
          <a:bodyPr vert="horz" wrap="square" lIns="0" tIns="17780" rIns="0" bIns="0" rtlCol="0">
            <a:spAutoFit/>
          </a:bodyPr>
          <a:lstStyle/>
          <a:p>
            <a:pPr marL="227748" marR="39792" indent="-227748">
              <a:lnSpc>
                <a:spcPct val="99300"/>
              </a:lnSpc>
              <a:spcBef>
                <a:spcPts val="140"/>
              </a:spcBef>
              <a:buFont typeface="Arial"/>
              <a:buChar char="•"/>
              <a:tabLst>
                <a:tab pos="227748" algn="l"/>
                <a:tab pos="228594" algn="l"/>
              </a:tabLst>
            </a:pPr>
            <a:r>
              <a:rPr sz="1200" b="1" spc="-7" dirty="0">
                <a:solidFill>
                  <a:srgbClr val="344447"/>
                </a:solidFill>
                <a:latin typeface="Arial"/>
                <a:cs typeface="Arial"/>
              </a:rPr>
              <a:t>Empower all</a:t>
            </a:r>
            <a:r>
              <a:rPr sz="1200" b="1" dirty="0">
                <a:solidFill>
                  <a:srgbClr val="344447"/>
                </a:solidFill>
                <a:latin typeface="Arial"/>
                <a:cs typeface="Arial"/>
              </a:rPr>
              <a:t> </a:t>
            </a:r>
            <a:r>
              <a:rPr lang="en-US" sz="1200" b="1" spc="-7" dirty="0">
                <a:solidFill>
                  <a:srgbClr val="344447"/>
                </a:solidFill>
                <a:latin typeface="Arial"/>
                <a:cs typeface="Arial"/>
              </a:rPr>
              <a:t>stakeholders</a:t>
            </a:r>
            <a:r>
              <a:rPr sz="1200" b="1" spc="-7" dirty="0">
                <a:solidFill>
                  <a:srgbClr val="344447"/>
                </a:solidFill>
                <a:latin typeface="Arial"/>
                <a:cs typeface="Arial"/>
              </a:rPr>
              <a:t> </a:t>
            </a:r>
            <a:r>
              <a:rPr sz="1200" b="1" dirty="0">
                <a:solidFill>
                  <a:srgbClr val="344447"/>
                </a:solidFill>
                <a:latin typeface="Arial"/>
                <a:cs typeface="Arial"/>
              </a:rPr>
              <a:t>to </a:t>
            </a:r>
            <a:r>
              <a:rPr sz="1200" b="1" spc="-7" dirty="0">
                <a:solidFill>
                  <a:srgbClr val="344447"/>
                </a:solidFill>
                <a:latin typeface="Arial"/>
                <a:cs typeface="Arial"/>
              </a:rPr>
              <a:t>have </a:t>
            </a:r>
            <a:r>
              <a:rPr sz="1200" b="1" dirty="0">
                <a:solidFill>
                  <a:srgbClr val="344447"/>
                </a:solidFill>
                <a:latin typeface="Arial"/>
                <a:cs typeface="Arial"/>
              </a:rPr>
              <a:t> </a:t>
            </a:r>
            <a:r>
              <a:rPr sz="1200" b="1" spc="-7" dirty="0">
                <a:solidFill>
                  <a:srgbClr val="344447"/>
                </a:solidFill>
                <a:latin typeface="Arial"/>
                <a:cs typeface="Arial"/>
              </a:rPr>
              <a:t>and create </a:t>
            </a:r>
            <a:r>
              <a:rPr sz="1200" b="1" dirty="0">
                <a:solidFill>
                  <a:srgbClr val="344447"/>
                </a:solidFill>
                <a:latin typeface="Arial"/>
                <a:cs typeface="Arial"/>
              </a:rPr>
              <a:t>the </a:t>
            </a:r>
            <a:r>
              <a:rPr sz="1200" b="1" spc="-7" dirty="0">
                <a:solidFill>
                  <a:srgbClr val="344447"/>
                </a:solidFill>
                <a:latin typeface="Arial"/>
                <a:cs typeface="Arial"/>
              </a:rPr>
              <a:t>best </a:t>
            </a:r>
            <a:r>
              <a:rPr sz="1200" b="1" dirty="0">
                <a:solidFill>
                  <a:srgbClr val="344447"/>
                </a:solidFill>
                <a:latin typeface="Arial"/>
                <a:cs typeface="Arial"/>
              </a:rPr>
              <a:t> </a:t>
            </a:r>
            <a:r>
              <a:rPr lang="en-US" sz="1200" b="1" spc="-7" dirty="0">
                <a:solidFill>
                  <a:srgbClr val="344447"/>
                </a:solidFill>
                <a:latin typeface="Arial"/>
                <a:cs typeface="Arial"/>
              </a:rPr>
              <a:t>user</a:t>
            </a:r>
            <a:r>
              <a:rPr sz="1200" b="1" spc="-7" dirty="0">
                <a:solidFill>
                  <a:srgbClr val="344447"/>
                </a:solidFill>
                <a:latin typeface="Arial"/>
                <a:cs typeface="Arial"/>
              </a:rPr>
              <a:t> ex</a:t>
            </a:r>
            <a:r>
              <a:rPr sz="1200" b="1" dirty="0">
                <a:solidFill>
                  <a:srgbClr val="344447"/>
                </a:solidFill>
                <a:latin typeface="Arial"/>
                <a:cs typeface="Arial"/>
              </a:rPr>
              <a:t>p</a:t>
            </a:r>
            <a:r>
              <a:rPr sz="1200" b="1" spc="-7" dirty="0">
                <a:solidFill>
                  <a:srgbClr val="344447"/>
                </a:solidFill>
                <a:latin typeface="Arial"/>
                <a:cs typeface="Arial"/>
              </a:rPr>
              <a:t>erie</a:t>
            </a:r>
            <a:r>
              <a:rPr sz="1200" b="1" dirty="0">
                <a:solidFill>
                  <a:srgbClr val="344447"/>
                </a:solidFill>
                <a:latin typeface="Arial"/>
                <a:cs typeface="Arial"/>
              </a:rPr>
              <a:t>n</a:t>
            </a:r>
            <a:r>
              <a:rPr sz="1200" b="1" spc="-7" dirty="0">
                <a:solidFill>
                  <a:srgbClr val="344447"/>
                </a:solidFill>
                <a:latin typeface="Arial"/>
                <a:cs typeface="Arial"/>
              </a:rPr>
              <a:t>ce</a:t>
            </a:r>
            <a:endParaRPr sz="1200" dirty="0">
              <a:latin typeface="Arial"/>
              <a:cs typeface="Arial"/>
            </a:endParaRPr>
          </a:p>
          <a:p>
            <a:pPr marL="227748" marR="6773" indent="-227748">
              <a:buFont typeface="Arial"/>
              <a:buChar char="•"/>
              <a:tabLst>
                <a:tab pos="227748" algn="l"/>
                <a:tab pos="228594" algn="l"/>
              </a:tabLst>
            </a:pPr>
            <a:r>
              <a:rPr sz="1200" b="1" spc="-7" dirty="0">
                <a:solidFill>
                  <a:srgbClr val="344447"/>
                </a:solidFill>
                <a:latin typeface="Arial"/>
                <a:cs typeface="Arial"/>
              </a:rPr>
              <a:t>Iterate </a:t>
            </a:r>
            <a:r>
              <a:rPr sz="1200" b="1" dirty="0">
                <a:solidFill>
                  <a:srgbClr val="344447"/>
                </a:solidFill>
                <a:latin typeface="Arial"/>
                <a:cs typeface="Arial"/>
              </a:rPr>
              <a:t>processes </a:t>
            </a:r>
            <a:r>
              <a:rPr sz="1200" b="1" spc="-7" dirty="0">
                <a:solidFill>
                  <a:srgbClr val="344447"/>
                </a:solidFill>
                <a:latin typeface="Arial"/>
                <a:cs typeface="Arial"/>
              </a:rPr>
              <a:t>and </a:t>
            </a:r>
            <a:r>
              <a:rPr sz="1200" b="1" spc="-320" dirty="0">
                <a:solidFill>
                  <a:srgbClr val="344447"/>
                </a:solidFill>
                <a:latin typeface="Arial"/>
                <a:cs typeface="Arial"/>
              </a:rPr>
              <a:t> </a:t>
            </a:r>
            <a:r>
              <a:rPr sz="1200" b="1" spc="-7" dirty="0">
                <a:solidFill>
                  <a:srgbClr val="344447"/>
                </a:solidFill>
                <a:latin typeface="Arial"/>
                <a:cs typeface="Arial"/>
              </a:rPr>
              <a:t>technology </a:t>
            </a:r>
            <a:r>
              <a:rPr sz="1200" b="1" dirty="0">
                <a:solidFill>
                  <a:srgbClr val="344447"/>
                </a:solidFill>
                <a:latin typeface="Arial"/>
                <a:cs typeface="Arial"/>
              </a:rPr>
              <a:t>to </a:t>
            </a:r>
            <a:r>
              <a:rPr sz="1200" b="1" spc="7" dirty="0">
                <a:solidFill>
                  <a:srgbClr val="344447"/>
                </a:solidFill>
                <a:latin typeface="Arial"/>
                <a:cs typeface="Arial"/>
              </a:rPr>
              <a:t> </a:t>
            </a:r>
            <a:r>
              <a:rPr sz="1200" b="1" spc="-7" dirty="0">
                <a:solidFill>
                  <a:srgbClr val="344447"/>
                </a:solidFill>
                <a:latin typeface="Arial"/>
                <a:cs typeface="Arial"/>
              </a:rPr>
              <a:t>continuously strive </a:t>
            </a:r>
            <a:r>
              <a:rPr sz="1200" b="1" dirty="0">
                <a:solidFill>
                  <a:srgbClr val="344447"/>
                </a:solidFill>
                <a:latin typeface="Arial"/>
                <a:cs typeface="Arial"/>
              </a:rPr>
              <a:t> for</a:t>
            </a:r>
            <a:r>
              <a:rPr sz="1200" b="1" spc="-40" dirty="0">
                <a:solidFill>
                  <a:srgbClr val="344447"/>
                </a:solidFill>
                <a:latin typeface="Arial"/>
                <a:cs typeface="Arial"/>
              </a:rPr>
              <a:t> </a:t>
            </a:r>
            <a:r>
              <a:rPr sz="1200" b="1" dirty="0">
                <a:solidFill>
                  <a:srgbClr val="344447"/>
                </a:solidFill>
                <a:latin typeface="Arial"/>
                <a:cs typeface="Arial"/>
              </a:rPr>
              <a:t>the</a:t>
            </a:r>
            <a:r>
              <a:rPr sz="1200" b="1" spc="-33" dirty="0">
                <a:solidFill>
                  <a:srgbClr val="344447"/>
                </a:solidFill>
                <a:latin typeface="Arial"/>
                <a:cs typeface="Arial"/>
              </a:rPr>
              <a:t> </a:t>
            </a:r>
            <a:r>
              <a:rPr sz="1200" b="1" spc="-7" dirty="0">
                <a:solidFill>
                  <a:srgbClr val="344447"/>
                </a:solidFill>
                <a:latin typeface="Arial"/>
                <a:cs typeface="Arial"/>
              </a:rPr>
              <a:t>best</a:t>
            </a:r>
            <a:r>
              <a:rPr sz="1200" b="1" spc="-40" dirty="0">
                <a:solidFill>
                  <a:srgbClr val="344447"/>
                </a:solidFill>
                <a:latin typeface="Arial"/>
                <a:cs typeface="Arial"/>
              </a:rPr>
              <a:t> </a:t>
            </a:r>
            <a:r>
              <a:rPr lang="en-US" sz="1200" b="1" spc="-7" dirty="0">
                <a:solidFill>
                  <a:srgbClr val="344447"/>
                </a:solidFill>
                <a:latin typeface="Arial"/>
                <a:cs typeface="Arial"/>
              </a:rPr>
              <a:t>user</a:t>
            </a:r>
            <a:r>
              <a:rPr sz="1200" b="1" spc="-7" dirty="0">
                <a:solidFill>
                  <a:srgbClr val="344447"/>
                </a:solidFill>
                <a:latin typeface="Arial"/>
                <a:cs typeface="Arial"/>
              </a:rPr>
              <a:t> </a:t>
            </a:r>
            <a:r>
              <a:rPr sz="1200" b="1" spc="-313" dirty="0">
                <a:solidFill>
                  <a:srgbClr val="344447"/>
                </a:solidFill>
                <a:latin typeface="Arial"/>
                <a:cs typeface="Arial"/>
              </a:rPr>
              <a:t> </a:t>
            </a:r>
            <a:r>
              <a:rPr sz="1200" b="1" spc="-7" dirty="0">
                <a:solidFill>
                  <a:srgbClr val="344447"/>
                </a:solidFill>
                <a:latin typeface="Arial"/>
                <a:cs typeface="Arial"/>
              </a:rPr>
              <a:t>experience</a:t>
            </a:r>
            <a:endParaRPr sz="1200" dirty="0">
              <a:latin typeface="Arial"/>
              <a:cs typeface="Arial"/>
            </a:endParaRPr>
          </a:p>
        </p:txBody>
      </p:sp>
      <p:sp>
        <p:nvSpPr>
          <p:cNvPr id="34" name="object 34"/>
          <p:cNvSpPr txBox="1"/>
          <p:nvPr/>
        </p:nvSpPr>
        <p:spPr>
          <a:xfrm>
            <a:off x="995928" y="4572938"/>
            <a:ext cx="2007447" cy="738664"/>
          </a:xfrm>
          <a:prstGeom prst="rect">
            <a:avLst/>
          </a:prstGeom>
        </p:spPr>
        <p:txBody>
          <a:bodyPr vert="horz" wrap="square" lIns="0" tIns="0" rIns="0" bIns="0" rtlCol="0">
            <a:spAutoFit/>
          </a:bodyPr>
          <a:lstStyle/>
          <a:p>
            <a:pPr>
              <a:lnSpc>
                <a:spcPct val="100000"/>
              </a:lnSpc>
            </a:pPr>
            <a:endParaRPr sz="1467" dirty="0">
              <a:latin typeface="Times New Roman"/>
              <a:cs typeface="Times New Roman"/>
            </a:endParaRPr>
          </a:p>
          <a:p>
            <a:pPr>
              <a:spcBef>
                <a:spcPts val="13"/>
              </a:spcBef>
            </a:pPr>
            <a:endParaRPr sz="2000" dirty="0">
              <a:latin typeface="Times New Roman"/>
              <a:cs typeface="Times New Roman"/>
            </a:endParaRPr>
          </a:p>
          <a:p>
            <a:pPr marL="231981">
              <a:spcBef>
                <a:spcPts val="7"/>
              </a:spcBef>
            </a:pPr>
            <a:r>
              <a:rPr lang="en-US" sz="1333" b="1" spc="-7" dirty="0">
                <a:solidFill>
                  <a:srgbClr val="FFFFFF"/>
                </a:solidFill>
                <a:latin typeface="Arial"/>
                <a:cs typeface="Arial"/>
              </a:rPr>
              <a:t>2017 – 2019	</a:t>
            </a:r>
            <a:endParaRPr sz="1333" dirty="0">
              <a:latin typeface="Arial"/>
              <a:cs typeface="Arial"/>
            </a:endParaRPr>
          </a:p>
        </p:txBody>
      </p:sp>
      <p:sp>
        <p:nvSpPr>
          <p:cNvPr id="35" name="object 35"/>
          <p:cNvSpPr txBox="1"/>
          <p:nvPr/>
        </p:nvSpPr>
        <p:spPr>
          <a:xfrm>
            <a:off x="9779621" y="4961805"/>
            <a:ext cx="1374140" cy="222219"/>
          </a:xfrm>
          <a:prstGeom prst="rect">
            <a:avLst/>
          </a:prstGeom>
        </p:spPr>
        <p:txBody>
          <a:bodyPr vert="horz" wrap="square" lIns="0" tIns="16933" rIns="0" bIns="0" rtlCol="0">
            <a:spAutoFit/>
          </a:bodyPr>
          <a:lstStyle/>
          <a:p>
            <a:pPr algn="ctr">
              <a:spcBef>
                <a:spcPts val="133"/>
              </a:spcBef>
            </a:pPr>
            <a:r>
              <a:rPr sz="1333" b="1" spc="-13" dirty="0">
                <a:solidFill>
                  <a:srgbClr val="FFFFFF"/>
                </a:solidFill>
                <a:latin typeface="Arial"/>
                <a:cs typeface="Arial"/>
              </a:rPr>
              <a:t>20</a:t>
            </a:r>
            <a:r>
              <a:rPr lang="en-US" sz="1333" b="1" spc="-13" dirty="0">
                <a:solidFill>
                  <a:srgbClr val="FFFFFF"/>
                </a:solidFill>
                <a:latin typeface="Arial"/>
                <a:cs typeface="Arial"/>
              </a:rPr>
              <a:t>22 &amp; beyond</a:t>
            </a:r>
            <a:r>
              <a:rPr sz="1333" b="1" spc="-47" dirty="0">
                <a:solidFill>
                  <a:srgbClr val="FFFFFF"/>
                </a:solidFill>
                <a:latin typeface="Arial"/>
                <a:cs typeface="Arial"/>
              </a:rPr>
              <a:t> </a:t>
            </a:r>
            <a:endParaRPr sz="1333" dirty="0">
              <a:latin typeface="Arial"/>
              <a:cs typeface="Arial"/>
            </a:endParaRPr>
          </a:p>
        </p:txBody>
      </p:sp>
      <p:grpSp>
        <p:nvGrpSpPr>
          <p:cNvPr id="36" name="object 36"/>
          <p:cNvGrpSpPr/>
          <p:nvPr/>
        </p:nvGrpSpPr>
        <p:grpSpPr>
          <a:xfrm>
            <a:off x="1423125" y="2278943"/>
            <a:ext cx="424180" cy="416560"/>
            <a:chOff x="1067343" y="2042582"/>
            <a:chExt cx="318135" cy="312420"/>
          </a:xfrm>
        </p:grpSpPr>
        <p:sp>
          <p:nvSpPr>
            <p:cNvPr id="37" name="object 37"/>
            <p:cNvSpPr/>
            <p:nvPr/>
          </p:nvSpPr>
          <p:spPr>
            <a:xfrm>
              <a:off x="1067343" y="2042582"/>
              <a:ext cx="318135" cy="312420"/>
            </a:xfrm>
            <a:custGeom>
              <a:avLst/>
              <a:gdLst/>
              <a:ahLst/>
              <a:cxnLst/>
              <a:rect l="l" t="t" r="r" b="b"/>
              <a:pathLst>
                <a:path w="318134" h="312419">
                  <a:moveTo>
                    <a:pt x="160604" y="0"/>
                  </a:moveTo>
                  <a:lnTo>
                    <a:pt x="157455" y="0"/>
                  </a:lnTo>
                  <a:lnTo>
                    <a:pt x="140324" y="32840"/>
                  </a:lnTo>
                  <a:lnTo>
                    <a:pt x="109635" y="65740"/>
                  </a:lnTo>
                  <a:lnTo>
                    <a:pt x="72823" y="99130"/>
                  </a:lnTo>
                  <a:lnTo>
                    <a:pt x="37322" y="133434"/>
                  </a:lnTo>
                  <a:lnTo>
                    <a:pt x="10569" y="169081"/>
                  </a:lnTo>
                  <a:lnTo>
                    <a:pt x="0" y="206498"/>
                  </a:lnTo>
                  <a:lnTo>
                    <a:pt x="2952" y="226199"/>
                  </a:lnTo>
                  <a:lnTo>
                    <a:pt x="26570" y="263956"/>
                  </a:lnTo>
                  <a:lnTo>
                    <a:pt x="70658" y="294334"/>
                  </a:lnTo>
                  <a:lnTo>
                    <a:pt x="126948" y="309917"/>
                  </a:lnTo>
                  <a:lnTo>
                    <a:pt x="157455" y="311942"/>
                  </a:lnTo>
                  <a:lnTo>
                    <a:pt x="188011" y="309917"/>
                  </a:lnTo>
                  <a:lnTo>
                    <a:pt x="245580" y="294334"/>
                  </a:lnTo>
                  <a:lnTo>
                    <a:pt x="291489" y="263956"/>
                  </a:lnTo>
                  <a:lnTo>
                    <a:pt x="315108" y="226199"/>
                  </a:lnTo>
                  <a:lnTo>
                    <a:pt x="318060" y="206498"/>
                  </a:lnTo>
                  <a:lnTo>
                    <a:pt x="307490" y="169081"/>
                  </a:lnTo>
                  <a:lnTo>
                    <a:pt x="280737" y="133434"/>
                  </a:lnTo>
                  <a:lnTo>
                    <a:pt x="245237" y="99130"/>
                  </a:lnTo>
                  <a:lnTo>
                    <a:pt x="208424" y="65740"/>
                  </a:lnTo>
                  <a:lnTo>
                    <a:pt x="177735" y="32840"/>
                  </a:lnTo>
                  <a:lnTo>
                    <a:pt x="160604" y="0"/>
                  </a:lnTo>
                  <a:close/>
                </a:path>
              </a:pathLst>
            </a:custGeom>
            <a:solidFill>
              <a:srgbClr val="F82D11"/>
            </a:solidFill>
          </p:spPr>
          <p:txBody>
            <a:bodyPr wrap="square" lIns="0" tIns="0" rIns="0" bIns="0" rtlCol="0"/>
            <a:lstStyle/>
            <a:p>
              <a:endParaRPr sz="2400"/>
            </a:p>
          </p:txBody>
        </p:sp>
        <p:pic>
          <p:nvPicPr>
            <p:cNvPr id="38" name="object 38"/>
            <p:cNvPicPr/>
            <p:nvPr/>
          </p:nvPicPr>
          <p:blipFill>
            <a:blip r:embed="rId3" cstate="print"/>
            <a:stretch>
              <a:fillRect/>
            </a:stretch>
          </p:blipFill>
          <p:spPr>
            <a:xfrm>
              <a:off x="1130739" y="2132746"/>
              <a:ext cx="113116" cy="194036"/>
            </a:xfrm>
            <a:prstGeom prst="rect">
              <a:avLst/>
            </a:prstGeom>
          </p:spPr>
        </p:pic>
      </p:grpSp>
      <p:grpSp>
        <p:nvGrpSpPr>
          <p:cNvPr id="39" name="object 39"/>
          <p:cNvGrpSpPr/>
          <p:nvPr/>
        </p:nvGrpSpPr>
        <p:grpSpPr>
          <a:xfrm>
            <a:off x="4395414" y="2278943"/>
            <a:ext cx="424180" cy="416560"/>
            <a:chOff x="3296560" y="2042582"/>
            <a:chExt cx="318135" cy="312420"/>
          </a:xfrm>
        </p:grpSpPr>
        <p:sp>
          <p:nvSpPr>
            <p:cNvPr id="40" name="object 40"/>
            <p:cNvSpPr/>
            <p:nvPr/>
          </p:nvSpPr>
          <p:spPr>
            <a:xfrm>
              <a:off x="3296560" y="2042582"/>
              <a:ext cx="318135" cy="312420"/>
            </a:xfrm>
            <a:custGeom>
              <a:avLst/>
              <a:gdLst/>
              <a:ahLst/>
              <a:cxnLst/>
              <a:rect l="l" t="t" r="r" b="b"/>
              <a:pathLst>
                <a:path w="318135" h="312419">
                  <a:moveTo>
                    <a:pt x="160604" y="0"/>
                  </a:moveTo>
                  <a:lnTo>
                    <a:pt x="157454" y="0"/>
                  </a:lnTo>
                  <a:lnTo>
                    <a:pt x="140324" y="32840"/>
                  </a:lnTo>
                  <a:lnTo>
                    <a:pt x="109635" y="65740"/>
                  </a:lnTo>
                  <a:lnTo>
                    <a:pt x="72822" y="99130"/>
                  </a:lnTo>
                  <a:lnTo>
                    <a:pt x="37322" y="133434"/>
                  </a:lnTo>
                  <a:lnTo>
                    <a:pt x="10569" y="169081"/>
                  </a:lnTo>
                  <a:lnTo>
                    <a:pt x="0" y="206498"/>
                  </a:lnTo>
                  <a:lnTo>
                    <a:pt x="2952" y="226199"/>
                  </a:lnTo>
                  <a:lnTo>
                    <a:pt x="26570" y="263956"/>
                  </a:lnTo>
                  <a:lnTo>
                    <a:pt x="70657" y="294334"/>
                  </a:lnTo>
                  <a:lnTo>
                    <a:pt x="126947" y="309917"/>
                  </a:lnTo>
                  <a:lnTo>
                    <a:pt x="157454" y="311942"/>
                  </a:lnTo>
                  <a:lnTo>
                    <a:pt x="188010" y="309917"/>
                  </a:lnTo>
                  <a:lnTo>
                    <a:pt x="245580" y="294334"/>
                  </a:lnTo>
                  <a:lnTo>
                    <a:pt x="291488" y="263956"/>
                  </a:lnTo>
                  <a:lnTo>
                    <a:pt x="315106" y="226199"/>
                  </a:lnTo>
                  <a:lnTo>
                    <a:pt x="318058" y="206498"/>
                  </a:lnTo>
                  <a:lnTo>
                    <a:pt x="307488" y="169081"/>
                  </a:lnTo>
                  <a:lnTo>
                    <a:pt x="280736" y="133434"/>
                  </a:lnTo>
                  <a:lnTo>
                    <a:pt x="245236" y="99130"/>
                  </a:lnTo>
                  <a:lnTo>
                    <a:pt x="208423" y="65740"/>
                  </a:lnTo>
                  <a:lnTo>
                    <a:pt x="177734" y="32840"/>
                  </a:lnTo>
                  <a:lnTo>
                    <a:pt x="160604" y="0"/>
                  </a:lnTo>
                  <a:close/>
                </a:path>
              </a:pathLst>
            </a:custGeom>
            <a:solidFill>
              <a:srgbClr val="CD1F67"/>
            </a:solidFill>
          </p:spPr>
          <p:txBody>
            <a:bodyPr wrap="square" lIns="0" tIns="0" rIns="0" bIns="0" rtlCol="0"/>
            <a:lstStyle/>
            <a:p>
              <a:endParaRPr sz="2400"/>
            </a:p>
          </p:txBody>
        </p:sp>
        <p:pic>
          <p:nvPicPr>
            <p:cNvPr id="41" name="object 41"/>
            <p:cNvPicPr/>
            <p:nvPr/>
          </p:nvPicPr>
          <p:blipFill>
            <a:blip r:embed="rId4" cstate="print"/>
            <a:stretch>
              <a:fillRect/>
            </a:stretch>
          </p:blipFill>
          <p:spPr>
            <a:xfrm>
              <a:off x="3359956" y="2132746"/>
              <a:ext cx="113116" cy="194036"/>
            </a:xfrm>
            <a:prstGeom prst="rect">
              <a:avLst/>
            </a:prstGeom>
          </p:spPr>
        </p:pic>
      </p:grpSp>
      <p:grpSp>
        <p:nvGrpSpPr>
          <p:cNvPr id="42" name="object 42"/>
          <p:cNvGrpSpPr/>
          <p:nvPr/>
        </p:nvGrpSpPr>
        <p:grpSpPr>
          <a:xfrm>
            <a:off x="7367702" y="2304343"/>
            <a:ext cx="424180" cy="416560"/>
            <a:chOff x="5525776" y="2042582"/>
            <a:chExt cx="318135" cy="312420"/>
          </a:xfrm>
        </p:grpSpPr>
        <p:sp>
          <p:nvSpPr>
            <p:cNvPr id="43" name="object 43"/>
            <p:cNvSpPr/>
            <p:nvPr/>
          </p:nvSpPr>
          <p:spPr>
            <a:xfrm>
              <a:off x="5525776" y="2042582"/>
              <a:ext cx="318135" cy="312420"/>
            </a:xfrm>
            <a:custGeom>
              <a:avLst/>
              <a:gdLst/>
              <a:ahLst/>
              <a:cxnLst/>
              <a:rect l="l" t="t" r="r" b="b"/>
              <a:pathLst>
                <a:path w="318135" h="312419">
                  <a:moveTo>
                    <a:pt x="160605" y="0"/>
                  </a:moveTo>
                  <a:lnTo>
                    <a:pt x="157455" y="0"/>
                  </a:lnTo>
                  <a:lnTo>
                    <a:pt x="140325" y="32840"/>
                  </a:lnTo>
                  <a:lnTo>
                    <a:pt x="109635" y="65740"/>
                  </a:lnTo>
                  <a:lnTo>
                    <a:pt x="72823" y="99130"/>
                  </a:lnTo>
                  <a:lnTo>
                    <a:pt x="37322" y="133434"/>
                  </a:lnTo>
                  <a:lnTo>
                    <a:pt x="10569" y="169081"/>
                  </a:lnTo>
                  <a:lnTo>
                    <a:pt x="0" y="206498"/>
                  </a:lnTo>
                  <a:lnTo>
                    <a:pt x="2952" y="226199"/>
                  </a:lnTo>
                  <a:lnTo>
                    <a:pt x="26570" y="263956"/>
                  </a:lnTo>
                  <a:lnTo>
                    <a:pt x="70658" y="294334"/>
                  </a:lnTo>
                  <a:lnTo>
                    <a:pt x="126948" y="309917"/>
                  </a:lnTo>
                  <a:lnTo>
                    <a:pt x="157455" y="311942"/>
                  </a:lnTo>
                  <a:lnTo>
                    <a:pt x="188012" y="309917"/>
                  </a:lnTo>
                  <a:lnTo>
                    <a:pt x="245581" y="294334"/>
                  </a:lnTo>
                  <a:lnTo>
                    <a:pt x="291489" y="263956"/>
                  </a:lnTo>
                  <a:lnTo>
                    <a:pt x="315107" y="226199"/>
                  </a:lnTo>
                  <a:lnTo>
                    <a:pt x="318060" y="206498"/>
                  </a:lnTo>
                  <a:lnTo>
                    <a:pt x="307490" y="169081"/>
                  </a:lnTo>
                  <a:lnTo>
                    <a:pt x="280737" y="133434"/>
                  </a:lnTo>
                  <a:lnTo>
                    <a:pt x="245237" y="99130"/>
                  </a:lnTo>
                  <a:lnTo>
                    <a:pt x="208425" y="65740"/>
                  </a:lnTo>
                  <a:lnTo>
                    <a:pt x="177735" y="32840"/>
                  </a:lnTo>
                  <a:lnTo>
                    <a:pt x="160605" y="0"/>
                  </a:lnTo>
                  <a:close/>
                </a:path>
              </a:pathLst>
            </a:custGeom>
            <a:solidFill>
              <a:srgbClr val="F38523"/>
            </a:solidFill>
          </p:spPr>
          <p:txBody>
            <a:bodyPr wrap="square" lIns="0" tIns="0" rIns="0" bIns="0" rtlCol="0"/>
            <a:lstStyle/>
            <a:p>
              <a:endParaRPr sz="2400"/>
            </a:p>
          </p:txBody>
        </p:sp>
        <p:pic>
          <p:nvPicPr>
            <p:cNvPr id="44" name="object 44"/>
            <p:cNvPicPr/>
            <p:nvPr/>
          </p:nvPicPr>
          <p:blipFill>
            <a:blip r:embed="rId4" cstate="print"/>
            <a:stretch>
              <a:fillRect/>
            </a:stretch>
          </p:blipFill>
          <p:spPr>
            <a:xfrm>
              <a:off x="5589173" y="2132746"/>
              <a:ext cx="113116" cy="194036"/>
            </a:xfrm>
            <a:prstGeom prst="rect">
              <a:avLst/>
            </a:prstGeom>
          </p:spPr>
        </p:pic>
      </p:grpSp>
      <p:grpSp>
        <p:nvGrpSpPr>
          <p:cNvPr id="45" name="object 45"/>
          <p:cNvGrpSpPr/>
          <p:nvPr/>
        </p:nvGrpSpPr>
        <p:grpSpPr>
          <a:xfrm>
            <a:off x="10339993" y="2291643"/>
            <a:ext cx="424180" cy="416560"/>
            <a:chOff x="7754994" y="2042582"/>
            <a:chExt cx="318135" cy="312420"/>
          </a:xfrm>
        </p:grpSpPr>
        <p:sp>
          <p:nvSpPr>
            <p:cNvPr id="46" name="object 46"/>
            <p:cNvSpPr/>
            <p:nvPr/>
          </p:nvSpPr>
          <p:spPr>
            <a:xfrm>
              <a:off x="7754994" y="2042582"/>
              <a:ext cx="318135" cy="312420"/>
            </a:xfrm>
            <a:custGeom>
              <a:avLst/>
              <a:gdLst/>
              <a:ahLst/>
              <a:cxnLst/>
              <a:rect l="l" t="t" r="r" b="b"/>
              <a:pathLst>
                <a:path w="318134" h="312419">
                  <a:moveTo>
                    <a:pt x="160605" y="0"/>
                  </a:moveTo>
                  <a:lnTo>
                    <a:pt x="157455" y="0"/>
                  </a:lnTo>
                  <a:lnTo>
                    <a:pt x="140325" y="32840"/>
                  </a:lnTo>
                  <a:lnTo>
                    <a:pt x="109635" y="65740"/>
                  </a:lnTo>
                  <a:lnTo>
                    <a:pt x="72823" y="99130"/>
                  </a:lnTo>
                  <a:lnTo>
                    <a:pt x="37322" y="133434"/>
                  </a:lnTo>
                  <a:lnTo>
                    <a:pt x="10569" y="169081"/>
                  </a:lnTo>
                  <a:lnTo>
                    <a:pt x="0" y="206498"/>
                  </a:lnTo>
                  <a:lnTo>
                    <a:pt x="2952" y="226199"/>
                  </a:lnTo>
                  <a:lnTo>
                    <a:pt x="26570" y="263956"/>
                  </a:lnTo>
                  <a:lnTo>
                    <a:pt x="70658" y="294334"/>
                  </a:lnTo>
                  <a:lnTo>
                    <a:pt x="126948" y="309917"/>
                  </a:lnTo>
                  <a:lnTo>
                    <a:pt x="157455" y="311942"/>
                  </a:lnTo>
                  <a:lnTo>
                    <a:pt x="188012" y="309917"/>
                  </a:lnTo>
                  <a:lnTo>
                    <a:pt x="245581" y="294334"/>
                  </a:lnTo>
                  <a:lnTo>
                    <a:pt x="291489" y="263956"/>
                  </a:lnTo>
                  <a:lnTo>
                    <a:pt x="315107" y="226199"/>
                  </a:lnTo>
                  <a:lnTo>
                    <a:pt x="318060" y="206498"/>
                  </a:lnTo>
                  <a:lnTo>
                    <a:pt x="307490" y="169081"/>
                  </a:lnTo>
                  <a:lnTo>
                    <a:pt x="280737" y="133434"/>
                  </a:lnTo>
                  <a:lnTo>
                    <a:pt x="245237" y="99130"/>
                  </a:lnTo>
                  <a:lnTo>
                    <a:pt x="208425" y="65740"/>
                  </a:lnTo>
                  <a:lnTo>
                    <a:pt x="177735" y="32840"/>
                  </a:lnTo>
                  <a:lnTo>
                    <a:pt x="160605" y="0"/>
                  </a:lnTo>
                  <a:close/>
                </a:path>
              </a:pathLst>
            </a:custGeom>
            <a:solidFill>
              <a:srgbClr val="E7C62D"/>
            </a:solidFill>
          </p:spPr>
          <p:txBody>
            <a:bodyPr wrap="square" lIns="0" tIns="0" rIns="0" bIns="0" rtlCol="0"/>
            <a:lstStyle/>
            <a:p>
              <a:endParaRPr sz="2400"/>
            </a:p>
          </p:txBody>
        </p:sp>
        <p:pic>
          <p:nvPicPr>
            <p:cNvPr id="47" name="object 47"/>
            <p:cNvPicPr/>
            <p:nvPr/>
          </p:nvPicPr>
          <p:blipFill>
            <a:blip r:embed="rId4" cstate="print"/>
            <a:stretch>
              <a:fillRect/>
            </a:stretch>
          </p:blipFill>
          <p:spPr>
            <a:xfrm>
              <a:off x="7818391" y="2132746"/>
              <a:ext cx="113116" cy="194036"/>
            </a:xfrm>
            <a:prstGeom prst="rect">
              <a:avLst/>
            </a:prstGeom>
          </p:spPr>
        </p:pic>
      </p:grpSp>
      <p:sp>
        <p:nvSpPr>
          <p:cNvPr id="49" name="object 27">
            <a:extLst>
              <a:ext uri="{FF2B5EF4-FFF2-40B4-BE49-F238E27FC236}">
                <a16:creationId xmlns:a16="http://schemas.microsoft.com/office/drawing/2014/main" id="{70310D45-3F77-764C-B03C-EA91DA743F37}"/>
              </a:ext>
            </a:extLst>
          </p:cNvPr>
          <p:cNvSpPr txBox="1"/>
          <p:nvPr/>
        </p:nvSpPr>
        <p:spPr>
          <a:xfrm>
            <a:off x="9891726" y="1237929"/>
            <a:ext cx="1248394" cy="694400"/>
          </a:xfrm>
          <a:prstGeom prst="rect">
            <a:avLst/>
          </a:prstGeom>
        </p:spPr>
        <p:txBody>
          <a:bodyPr vert="horz" wrap="square" lIns="0" tIns="16933" rIns="0" bIns="0" rtlCol="0">
            <a:spAutoFit/>
          </a:bodyPr>
          <a:lstStyle/>
          <a:p>
            <a:pPr marL="16933" algn="ctr">
              <a:spcBef>
                <a:spcPts val="133"/>
              </a:spcBef>
            </a:pPr>
            <a:r>
              <a:rPr lang="en-US" sz="1467" b="1" spc="-7" dirty="0">
                <a:solidFill>
                  <a:srgbClr val="344447"/>
                </a:solidFill>
                <a:latin typeface="Arial"/>
                <a:cs typeface="Arial"/>
              </a:rPr>
              <a:t>LIVE the Best User Experience</a:t>
            </a:r>
            <a:endParaRPr sz="1467"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4"/>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603182" y="148125"/>
            <a:ext cx="6365240" cy="709596"/>
          </a:xfrm>
          <a:prstGeom prst="rect">
            <a:avLst/>
          </a:prstGeom>
        </p:spPr>
        <p:txBody>
          <a:bodyPr vert="horz" wrap="square" lIns="0" tIns="16933" rIns="0" bIns="0" rtlCol="0" anchor="ctr">
            <a:spAutoFit/>
          </a:bodyPr>
          <a:lstStyle/>
          <a:p>
            <a:pPr marL="16933">
              <a:lnSpc>
                <a:spcPts val="3500"/>
              </a:lnSpc>
              <a:spcBef>
                <a:spcPts val="133"/>
              </a:spcBef>
            </a:pPr>
            <a:r>
              <a:rPr lang="en-US" sz="2933" spc="-27" dirty="0"/>
              <a:t>MRP Current Activities</a:t>
            </a:r>
            <a:endParaRPr sz="2933" dirty="0"/>
          </a:p>
          <a:p>
            <a:pPr marL="16933">
              <a:lnSpc>
                <a:spcPts val="1900"/>
              </a:lnSpc>
            </a:pPr>
            <a:r>
              <a:rPr lang="en-US" sz="1600" b="0" spc="-7" dirty="0">
                <a:latin typeface="Arial"/>
                <a:cs typeface="Arial"/>
              </a:rPr>
              <a:t>September 2022</a:t>
            </a:r>
            <a:endParaRPr sz="1600" dirty="0">
              <a:latin typeface="Arial"/>
              <a:cs typeface="Arial"/>
            </a:endParaRPr>
          </a:p>
        </p:txBody>
      </p:sp>
      <p:pic>
        <p:nvPicPr>
          <p:cNvPr id="12" name="Picture 11" descr="Graphical user interface, text, application&#10;&#10;Description automatically generated">
            <a:extLst>
              <a:ext uri="{FF2B5EF4-FFF2-40B4-BE49-F238E27FC236}">
                <a16:creationId xmlns:a16="http://schemas.microsoft.com/office/drawing/2014/main" id="{961A87A8-9407-4ABB-9D9A-A9EC99062075}"/>
              </a:ext>
            </a:extLst>
          </p:cNvPr>
          <p:cNvPicPr>
            <a:picLocks noChangeAspect="1"/>
          </p:cNvPicPr>
          <p:nvPr/>
        </p:nvPicPr>
        <p:blipFill>
          <a:blip r:embed="rId3"/>
          <a:stretch>
            <a:fillRect/>
          </a:stretch>
        </p:blipFill>
        <p:spPr>
          <a:xfrm>
            <a:off x="2721429" y="893369"/>
            <a:ext cx="6749142" cy="5071261"/>
          </a:xfrm>
          <a:prstGeom prst="rect">
            <a:avLst/>
          </a:prstGeom>
        </p:spPr>
      </p:pic>
    </p:spTree>
    <p:extLst>
      <p:ext uri="{BB962C8B-B14F-4D97-AF65-F5344CB8AC3E}">
        <p14:creationId xmlns:p14="http://schemas.microsoft.com/office/powerpoint/2010/main" val="105354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4"/>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603182" y="269953"/>
            <a:ext cx="6365240" cy="465939"/>
          </a:xfrm>
          <a:prstGeom prst="rect">
            <a:avLst/>
          </a:prstGeom>
        </p:spPr>
        <p:txBody>
          <a:bodyPr vert="horz" wrap="square" lIns="0" tIns="16933" rIns="0" bIns="0" rtlCol="0" anchor="ctr">
            <a:spAutoFit/>
          </a:bodyPr>
          <a:lstStyle/>
          <a:p>
            <a:pPr marL="16933">
              <a:lnSpc>
                <a:spcPts val="3500"/>
              </a:lnSpc>
              <a:spcBef>
                <a:spcPts val="133"/>
              </a:spcBef>
            </a:pPr>
            <a:r>
              <a:rPr lang="en-US" sz="2933" spc="-27" dirty="0"/>
              <a:t>MRP Communications</a:t>
            </a:r>
            <a:endParaRPr sz="2933" dirty="0"/>
          </a:p>
        </p:txBody>
      </p:sp>
      <p:pic>
        <p:nvPicPr>
          <p:cNvPr id="6" name="Picture 5" descr="Calendar&#10;&#10;Description automatically generated">
            <a:extLst>
              <a:ext uri="{FF2B5EF4-FFF2-40B4-BE49-F238E27FC236}">
                <a16:creationId xmlns:a16="http://schemas.microsoft.com/office/drawing/2014/main" id="{66F5AA29-4F13-364A-B395-3B0982EE8BCE}"/>
              </a:ext>
            </a:extLst>
          </p:cNvPr>
          <p:cNvPicPr>
            <a:picLocks noChangeAspect="1"/>
          </p:cNvPicPr>
          <p:nvPr/>
        </p:nvPicPr>
        <p:blipFill>
          <a:blip r:embed="rId3"/>
          <a:stretch>
            <a:fillRect/>
          </a:stretch>
        </p:blipFill>
        <p:spPr>
          <a:xfrm>
            <a:off x="6326978" y="1039861"/>
            <a:ext cx="5041746" cy="2561752"/>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F442E0B1-B28C-BB40-8024-69A3EEBE19C2}"/>
              </a:ext>
            </a:extLst>
          </p:cNvPr>
          <p:cNvPicPr>
            <a:picLocks noChangeAspect="1"/>
          </p:cNvPicPr>
          <p:nvPr/>
        </p:nvPicPr>
        <p:blipFill>
          <a:blip r:embed="rId4"/>
          <a:stretch>
            <a:fillRect/>
          </a:stretch>
        </p:blipFill>
        <p:spPr>
          <a:xfrm>
            <a:off x="2087915" y="978990"/>
            <a:ext cx="1422432" cy="2694818"/>
          </a:xfrm>
          <a:prstGeom prst="rect">
            <a:avLst/>
          </a:prstGeom>
        </p:spPr>
      </p:pic>
      <p:sp>
        <p:nvSpPr>
          <p:cNvPr id="9" name="TextBox 8">
            <a:extLst>
              <a:ext uri="{FF2B5EF4-FFF2-40B4-BE49-F238E27FC236}">
                <a16:creationId xmlns:a16="http://schemas.microsoft.com/office/drawing/2014/main" id="{06FE5A0F-33C9-C34C-8411-12E70F0015D5}"/>
              </a:ext>
            </a:extLst>
          </p:cNvPr>
          <p:cNvSpPr txBox="1"/>
          <p:nvPr/>
        </p:nvSpPr>
        <p:spPr>
          <a:xfrm>
            <a:off x="603182" y="3916907"/>
            <a:ext cx="43918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Overarching plan that details the “who, what, when, why, how, when” of MRP Communications</a:t>
            </a:r>
          </a:p>
          <a:p>
            <a:pPr marL="285750" indent="-285750">
              <a:buFont typeface="Arial" panose="020B0604020202020204" pitchFamily="34" charset="0"/>
              <a:buChar char="•"/>
            </a:pPr>
            <a:r>
              <a:rPr lang="en-US" dirty="0"/>
              <a:t>Can be found </a:t>
            </a:r>
            <a:r>
              <a:rPr lang="en-US" dirty="0">
                <a:hlinkClick r:id="rId5"/>
              </a:rPr>
              <a:t>here</a:t>
            </a:r>
            <a:endParaRPr lang="en-US" dirty="0"/>
          </a:p>
        </p:txBody>
      </p:sp>
      <p:sp>
        <p:nvSpPr>
          <p:cNvPr id="10" name="TextBox 9">
            <a:extLst>
              <a:ext uri="{FF2B5EF4-FFF2-40B4-BE49-F238E27FC236}">
                <a16:creationId xmlns:a16="http://schemas.microsoft.com/office/drawing/2014/main" id="{826894B2-445D-144D-A346-B67181BB083E}"/>
              </a:ext>
            </a:extLst>
          </p:cNvPr>
          <p:cNvSpPr txBox="1"/>
          <p:nvPr/>
        </p:nvSpPr>
        <p:spPr>
          <a:xfrm>
            <a:off x="6326978" y="3916907"/>
            <a:ext cx="504174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Detailed document that lists out all previously released, potential, and/or planned MRP Communications</a:t>
            </a:r>
          </a:p>
          <a:p>
            <a:pPr marL="285750" indent="-285750">
              <a:buFont typeface="Arial" panose="020B0604020202020204" pitchFamily="34" charset="0"/>
              <a:buChar char="•"/>
            </a:pPr>
            <a:r>
              <a:rPr lang="en-US" dirty="0"/>
              <a:t>Can be found </a:t>
            </a:r>
            <a:r>
              <a:rPr lang="en-US" dirty="0">
                <a:hlinkClick r:id="rId6"/>
              </a:rPr>
              <a:t>here</a:t>
            </a:r>
            <a:endParaRPr lang="en-US" dirty="0"/>
          </a:p>
        </p:txBody>
      </p:sp>
    </p:spTree>
    <p:extLst>
      <p:ext uri="{BB962C8B-B14F-4D97-AF65-F5344CB8AC3E}">
        <p14:creationId xmlns:p14="http://schemas.microsoft.com/office/powerpoint/2010/main" val="316995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F2B2-A547-E742-B578-334B00C8A899}"/>
              </a:ext>
            </a:extLst>
          </p:cNvPr>
          <p:cNvSpPr>
            <a:spLocks noGrp="1"/>
          </p:cNvSpPr>
          <p:nvPr>
            <p:ph type="title"/>
          </p:nvPr>
        </p:nvSpPr>
        <p:spPr/>
        <p:txBody>
          <a:bodyPr/>
          <a:lstStyle/>
          <a:p>
            <a:r>
              <a:rPr lang="en-US" dirty="0"/>
              <a:t>SME Reflections</a:t>
            </a:r>
          </a:p>
        </p:txBody>
      </p:sp>
      <p:sp>
        <p:nvSpPr>
          <p:cNvPr id="3" name="Content Placeholder 2">
            <a:extLst>
              <a:ext uri="{FF2B5EF4-FFF2-40B4-BE49-F238E27FC236}">
                <a16:creationId xmlns:a16="http://schemas.microsoft.com/office/drawing/2014/main" id="{3AB5BA3A-1066-AB46-A97B-8A7539FA26F9}"/>
              </a:ext>
            </a:extLst>
          </p:cNvPr>
          <p:cNvSpPr>
            <a:spLocks noGrp="1"/>
          </p:cNvSpPr>
          <p:nvPr>
            <p:ph idx="1"/>
          </p:nvPr>
        </p:nvSpPr>
        <p:spPr/>
        <p:txBody>
          <a:bodyPr/>
          <a:lstStyle/>
          <a:p>
            <a:r>
              <a:rPr lang="en-US" dirty="0">
                <a:hlinkClick r:id="rId2"/>
              </a:rPr>
              <a:t>January 2022 – Zeddie Parker – Claims &amp; Reference Data Maintenance</a:t>
            </a:r>
            <a:endParaRPr lang="en-US" dirty="0"/>
          </a:p>
        </p:txBody>
      </p:sp>
    </p:spTree>
    <p:extLst>
      <p:ext uri="{BB962C8B-B14F-4D97-AF65-F5344CB8AC3E}">
        <p14:creationId xmlns:p14="http://schemas.microsoft.com/office/powerpoint/2010/main" val="133930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338960"/>
            <a:ext cx="6955367" cy="709596"/>
          </a:xfrm>
          <a:prstGeom prst="rect">
            <a:avLst/>
          </a:prstGeom>
        </p:spPr>
        <p:txBody>
          <a:bodyPr vert="horz" wrap="square" lIns="0" tIns="16933" rIns="0" bIns="0" rtlCol="0" anchor="ctr">
            <a:spAutoFit/>
          </a:bodyPr>
          <a:lstStyle/>
          <a:p>
            <a:pPr marL="16933">
              <a:lnSpc>
                <a:spcPts val="3500"/>
              </a:lnSpc>
              <a:spcBef>
                <a:spcPts val="133"/>
              </a:spcBef>
            </a:pPr>
            <a:r>
              <a:rPr sz="2933" spc="-27" dirty="0"/>
              <a:t>Creating</a:t>
            </a:r>
            <a:r>
              <a:rPr sz="2933" spc="-47" dirty="0"/>
              <a:t> </a:t>
            </a:r>
            <a:r>
              <a:rPr sz="2933" spc="-13" dirty="0"/>
              <a:t>the</a:t>
            </a:r>
            <a:r>
              <a:rPr sz="2933" spc="-53" dirty="0"/>
              <a:t> </a:t>
            </a:r>
            <a:r>
              <a:rPr sz="2933" spc="-27" dirty="0"/>
              <a:t>Best</a:t>
            </a:r>
            <a:r>
              <a:rPr sz="2933" spc="-33" dirty="0"/>
              <a:t> Experience</a:t>
            </a:r>
            <a:endParaRPr sz="2933" dirty="0"/>
          </a:p>
          <a:p>
            <a:pPr marL="16933">
              <a:lnSpc>
                <a:spcPts val="1900"/>
              </a:lnSpc>
            </a:pPr>
            <a:r>
              <a:rPr sz="1600" b="0" spc="-7" dirty="0">
                <a:latin typeface="Arial"/>
                <a:cs typeface="Arial"/>
              </a:rPr>
              <a:t>Frequently</a:t>
            </a:r>
            <a:r>
              <a:rPr sz="1600" b="0" spc="-20" dirty="0">
                <a:latin typeface="Arial"/>
                <a:cs typeface="Arial"/>
              </a:rPr>
              <a:t> </a:t>
            </a:r>
            <a:r>
              <a:rPr sz="1600" b="0" spc="-7" dirty="0">
                <a:latin typeface="Arial"/>
                <a:cs typeface="Arial"/>
              </a:rPr>
              <a:t>Asked</a:t>
            </a:r>
            <a:r>
              <a:rPr sz="1600" b="0" spc="-27" dirty="0">
                <a:latin typeface="Arial"/>
                <a:cs typeface="Arial"/>
              </a:rPr>
              <a:t> </a:t>
            </a:r>
            <a:r>
              <a:rPr sz="1600" b="0" spc="-7" dirty="0">
                <a:latin typeface="Arial"/>
                <a:cs typeface="Arial"/>
              </a:rPr>
              <a:t>Questions</a:t>
            </a:r>
            <a:endParaRPr sz="1600" dirty="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504132137"/>
              </p:ext>
            </p:extLst>
          </p:nvPr>
        </p:nvGraphicFramePr>
        <p:xfrm>
          <a:off x="601137" y="1117605"/>
          <a:ext cx="10981264" cy="4668346"/>
        </p:xfrm>
        <a:graphic>
          <a:graphicData uri="http://schemas.openxmlformats.org/drawingml/2006/table">
            <a:tbl>
              <a:tblPr firstRow="1" bandRow="1">
                <a:tableStyleId>{2D5ABB26-0587-4C30-8999-92F81FD0307C}</a:tableStyleId>
              </a:tblPr>
              <a:tblGrid>
                <a:gridCol w="2107829">
                  <a:extLst>
                    <a:ext uri="{9D8B030D-6E8A-4147-A177-3AD203B41FA5}">
                      <a16:colId xmlns:a16="http://schemas.microsoft.com/office/drawing/2014/main" val="20000"/>
                    </a:ext>
                  </a:extLst>
                </a:gridCol>
                <a:gridCol w="8873435">
                  <a:extLst>
                    <a:ext uri="{9D8B030D-6E8A-4147-A177-3AD203B41FA5}">
                      <a16:colId xmlns:a16="http://schemas.microsoft.com/office/drawing/2014/main" val="20001"/>
                    </a:ext>
                  </a:extLst>
                </a:gridCol>
              </a:tblGrid>
              <a:tr h="263595">
                <a:tc>
                  <a:txBody>
                    <a:bodyPr/>
                    <a:lstStyle/>
                    <a:p>
                      <a:pPr marL="4445" algn="ctr">
                        <a:lnSpc>
                          <a:spcPct val="100000"/>
                        </a:lnSpc>
                        <a:spcBef>
                          <a:spcPts val="170"/>
                        </a:spcBef>
                      </a:pPr>
                      <a:r>
                        <a:rPr sz="1500" b="1" spc="-30" dirty="0">
                          <a:solidFill>
                            <a:srgbClr val="FFFFFF"/>
                          </a:solidFill>
                          <a:latin typeface="Arial"/>
                          <a:cs typeface="Arial"/>
                        </a:rPr>
                        <a:t>Question</a:t>
                      </a:r>
                      <a:endParaRPr sz="1500" dirty="0">
                        <a:latin typeface="Arial"/>
                        <a:cs typeface="Arial"/>
                      </a:endParaRPr>
                    </a:p>
                  </a:txBody>
                  <a:tcPr marL="0" marR="0" marT="28787" marB="0">
                    <a:lnL w="19050">
                      <a:solidFill>
                        <a:srgbClr val="7F7F7F"/>
                      </a:solidFill>
                      <a:prstDash val="solid"/>
                    </a:lnL>
                    <a:lnR w="19050">
                      <a:solidFill>
                        <a:srgbClr val="FFFFFF"/>
                      </a:solidFill>
                      <a:prstDash val="solid"/>
                    </a:lnR>
                    <a:lnT w="19050">
                      <a:solidFill>
                        <a:srgbClr val="7F7F7F"/>
                      </a:solidFill>
                      <a:prstDash val="solid"/>
                    </a:lnT>
                    <a:lnB w="19050">
                      <a:solidFill>
                        <a:srgbClr val="FFFFFF"/>
                      </a:solidFill>
                      <a:prstDash val="solid"/>
                    </a:lnB>
                    <a:solidFill>
                      <a:srgbClr val="7FC1E0"/>
                    </a:solidFill>
                  </a:tcPr>
                </a:tc>
                <a:tc>
                  <a:txBody>
                    <a:bodyPr/>
                    <a:lstStyle/>
                    <a:p>
                      <a:pPr marL="1270" algn="ctr">
                        <a:lnSpc>
                          <a:spcPct val="100000"/>
                        </a:lnSpc>
                        <a:spcBef>
                          <a:spcPts val="170"/>
                        </a:spcBef>
                      </a:pPr>
                      <a:r>
                        <a:rPr sz="1500" b="1" spc="-30" dirty="0">
                          <a:solidFill>
                            <a:srgbClr val="FFFFFF"/>
                          </a:solidFill>
                          <a:latin typeface="Arial"/>
                          <a:cs typeface="Arial"/>
                        </a:rPr>
                        <a:t>Answer</a:t>
                      </a:r>
                      <a:endParaRPr sz="1500" dirty="0">
                        <a:latin typeface="Arial"/>
                        <a:cs typeface="Arial"/>
                      </a:endParaRPr>
                    </a:p>
                  </a:txBody>
                  <a:tcPr marL="0" marR="0" marT="28787" marB="0">
                    <a:lnL w="19050">
                      <a:solidFill>
                        <a:srgbClr val="FFFFFF"/>
                      </a:solidFill>
                      <a:prstDash val="solid"/>
                    </a:lnL>
                    <a:lnR w="19050">
                      <a:solidFill>
                        <a:srgbClr val="7F7F7F"/>
                      </a:solidFill>
                      <a:prstDash val="solid"/>
                    </a:lnR>
                    <a:lnT w="19050">
                      <a:solidFill>
                        <a:srgbClr val="7F7F7F"/>
                      </a:solidFill>
                      <a:prstDash val="solid"/>
                    </a:lnT>
                    <a:lnB w="19050">
                      <a:solidFill>
                        <a:srgbClr val="FFFFFF"/>
                      </a:solidFill>
                      <a:prstDash val="solid"/>
                    </a:lnB>
                    <a:solidFill>
                      <a:srgbClr val="7FC1E0"/>
                    </a:solidFill>
                  </a:tcPr>
                </a:tc>
                <a:extLst>
                  <a:ext uri="{0D108BD9-81ED-4DB2-BD59-A6C34878D82A}">
                    <a16:rowId xmlns:a16="http://schemas.microsoft.com/office/drawing/2014/main" val="10000"/>
                  </a:ext>
                </a:extLst>
              </a:tr>
              <a:tr h="457854">
                <a:tc>
                  <a:txBody>
                    <a:bodyPr/>
                    <a:lstStyle/>
                    <a:p>
                      <a:pPr marL="53340">
                        <a:lnSpc>
                          <a:spcPts val="1045"/>
                        </a:lnSpc>
                        <a:spcBef>
                          <a:spcPts val="70"/>
                        </a:spcBef>
                      </a:pPr>
                      <a:r>
                        <a:rPr lang="en-US" sz="1200" b="0" dirty="0">
                          <a:latin typeface="Arial"/>
                          <a:cs typeface="Arial"/>
                        </a:rPr>
                        <a:t>What is MRP?</a:t>
                      </a:r>
                      <a:endParaRPr sz="1200" b="0" dirty="0">
                        <a:latin typeface="Arial"/>
                        <a:cs typeface="Arial"/>
                      </a:endParaRPr>
                    </a:p>
                  </a:txBody>
                  <a:tcPr marL="0" marR="0" marT="11853" marB="0" anchor="ctr">
                    <a:lnL w="19050">
                      <a:solidFill>
                        <a:srgbClr val="7F7F7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D6D9DA"/>
                    </a:solidFill>
                  </a:tcPr>
                </a:tc>
                <a:tc>
                  <a:txBody>
                    <a:bodyPr/>
                    <a:lstStyle/>
                    <a:p>
                      <a:pPr marL="53340" marR="0" lvl="0" indent="0" algn="l" defTabSz="685800" rtl="0" eaLnBrk="1" fontAlgn="auto" latinLnBrk="0" hangingPunct="1">
                        <a:lnSpc>
                          <a:spcPts val="1045"/>
                        </a:lnSpc>
                        <a:spcBef>
                          <a:spcPts val="70"/>
                        </a:spcBef>
                        <a:spcAft>
                          <a:spcPts val="0"/>
                        </a:spcAft>
                        <a:buClrTx/>
                        <a:buSzTx/>
                        <a:buFontTx/>
                        <a:buNone/>
                        <a:tabLst/>
                        <a:defRPr/>
                      </a:pPr>
                      <a:r>
                        <a:rPr lang="en-US" sz="1200" kern="1200" dirty="0">
                          <a:solidFill>
                            <a:schemeClr val="tx1"/>
                          </a:solidFill>
                          <a:latin typeface="Arial" panose="020B0604020202020204" pitchFamily="34" charset="0"/>
                          <a:ea typeface="Cambria" panose="02040503050406030204" pitchFamily="18" charset="0"/>
                          <a:cs typeface="Arial" panose="020B0604020202020204" pitchFamily="34" charset="0"/>
                        </a:rPr>
                        <a:t>The MMIS Replacement Project (MRP) is a Mississippi DOM multi-year Design/Development/Implementation (DDI) project designed to modernize technology and connections between health services systems to improve access to health information for our Medicaid members and the providers who serve them.</a:t>
                      </a:r>
                    </a:p>
                  </a:txBody>
                  <a:tcPr marL="0" marR="0" marT="11853" marB="0" anchor="ctr">
                    <a:lnL w="19050">
                      <a:solidFill>
                        <a:srgbClr val="FFFFFF"/>
                      </a:solidFill>
                      <a:prstDash val="solid"/>
                    </a:lnL>
                    <a:lnR w="19050">
                      <a:solidFill>
                        <a:srgbClr val="7F7F7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D6D9DA"/>
                    </a:solidFill>
                  </a:tcPr>
                </a:tc>
                <a:extLst>
                  <a:ext uri="{0D108BD9-81ED-4DB2-BD59-A6C34878D82A}">
                    <a16:rowId xmlns:a16="http://schemas.microsoft.com/office/drawing/2014/main" val="10001"/>
                  </a:ext>
                </a:extLst>
              </a:tr>
              <a:tr h="402164">
                <a:tc>
                  <a:txBody>
                    <a:bodyPr/>
                    <a:lstStyle/>
                    <a:p>
                      <a:pPr marL="53340">
                        <a:lnSpc>
                          <a:spcPts val="1040"/>
                        </a:lnSpc>
                        <a:spcBef>
                          <a:spcPts val="80"/>
                        </a:spcBef>
                      </a:pPr>
                      <a:r>
                        <a:rPr lang="en-US" sz="1200" dirty="0">
                          <a:latin typeface="Arial"/>
                          <a:cs typeface="Arial"/>
                        </a:rPr>
                        <a:t>What is changing?</a:t>
                      </a:r>
                      <a:endParaRPr sz="1200" dirty="0">
                        <a:latin typeface="Arial"/>
                        <a:cs typeface="Arial"/>
                      </a:endParaRPr>
                    </a:p>
                  </a:txBody>
                  <a:tcPr marL="0" marR="0" marT="13547" marB="0" anchor="ctr">
                    <a:lnL w="19050">
                      <a:solidFill>
                        <a:srgbClr val="7F7F7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53340" marR="6773" algn="l" defTabSz="685800" rtl="0" eaLnBrk="1" latinLnBrk="0" hangingPunct="1">
                        <a:lnSpc>
                          <a:spcPts val="1040"/>
                        </a:lnSpc>
                        <a:spcBef>
                          <a:spcPts val="80"/>
                        </a:spcBef>
                      </a:pPr>
                      <a:r>
                        <a:rPr lang="en-US" sz="1200" kern="1200" dirty="0">
                          <a:solidFill>
                            <a:schemeClr val="tx1"/>
                          </a:solidFill>
                          <a:latin typeface="Arial"/>
                          <a:ea typeface="+mn-ea"/>
                          <a:cs typeface="Arial"/>
                        </a:rPr>
                        <a:t>The needs and expectations of DOM are changing and to meet those needs, our current MMIS system is being replaced with an improved technology solution with uplifted capabilities, which will streamline data collection and processing, automate paper processes, improve financial management and reporting, and enhance case management.</a:t>
                      </a:r>
                    </a:p>
                  </a:txBody>
                  <a:tcPr marL="0" marR="0" marT="13547" marB="0" anchor="ctr">
                    <a:lnL w="19050">
                      <a:solidFill>
                        <a:srgbClr val="FFFFFF"/>
                      </a:solidFill>
                      <a:prstDash val="solid"/>
                    </a:lnL>
                    <a:lnR w="19050">
                      <a:solidFill>
                        <a:srgbClr val="7F7F7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2"/>
                  </a:ext>
                </a:extLst>
              </a:tr>
              <a:tr h="498592">
                <a:tc>
                  <a:txBody>
                    <a:bodyPr/>
                    <a:lstStyle/>
                    <a:p>
                      <a:pPr>
                        <a:lnSpc>
                          <a:spcPct val="100000"/>
                        </a:lnSpc>
                        <a:spcBef>
                          <a:spcPts val="5"/>
                        </a:spcBef>
                      </a:pPr>
                      <a:endParaRPr lang="en-US" sz="1200" dirty="0">
                        <a:highlight>
                          <a:srgbClr val="FFFF00"/>
                        </a:highlight>
                        <a:latin typeface="Arial"/>
                        <a:cs typeface="Arial"/>
                      </a:endParaRPr>
                    </a:p>
                    <a:p>
                      <a:pPr>
                        <a:lnSpc>
                          <a:spcPct val="100000"/>
                        </a:lnSpc>
                        <a:spcBef>
                          <a:spcPts val="5"/>
                        </a:spcBef>
                      </a:pPr>
                      <a:r>
                        <a:rPr lang="en-US" sz="1200" dirty="0">
                          <a:latin typeface="Arial"/>
                          <a:cs typeface="Arial"/>
                        </a:rPr>
                        <a:t> </a:t>
                      </a:r>
                      <a:r>
                        <a:rPr lang="en-US" sz="1200" kern="1200" dirty="0">
                          <a:solidFill>
                            <a:schemeClr val="tx1"/>
                          </a:solidFill>
                          <a:latin typeface="Arial"/>
                          <a:ea typeface="+mn-ea"/>
                          <a:cs typeface="Arial"/>
                        </a:rPr>
                        <a:t>Why are we changing?</a:t>
                      </a:r>
                      <a:endParaRPr sz="1200" kern="1200" dirty="0">
                        <a:solidFill>
                          <a:schemeClr val="tx1"/>
                        </a:solidFill>
                        <a:latin typeface="Arial"/>
                        <a:ea typeface="+mn-ea"/>
                        <a:cs typeface="Arial"/>
                      </a:endParaRPr>
                    </a:p>
                  </a:txBody>
                  <a:tcPr marL="0" marR="0" marT="847" marB="0" anchor="ctr">
                    <a:lnL w="19050">
                      <a:solidFill>
                        <a:srgbClr val="7F7F7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9DA"/>
                    </a:solidFill>
                  </a:tcPr>
                </a:tc>
                <a:tc>
                  <a:txBody>
                    <a:bodyPr/>
                    <a:lstStyle/>
                    <a:p>
                      <a:pPr marL="53340" marR="90805" lvl="0" indent="0" algn="l" defTabSz="685800" rtl="0" eaLnBrk="1" fontAlgn="auto" latinLnBrk="0" hangingPunct="1">
                        <a:lnSpc>
                          <a:spcPts val="1045"/>
                        </a:lnSpc>
                        <a:spcBef>
                          <a:spcPts val="70"/>
                        </a:spcBef>
                        <a:spcAft>
                          <a:spcPts val="0"/>
                        </a:spcAft>
                        <a:buClrTx/>
                        <a:buSzTx/>
                        <a:buFontTx/>
                        <a:buNone/>
                        <a:tabLst/>
                        <a:defRPr/>
                      </a:pPr>
                      <a:endParaRPr lang="en-US" sz="1200" kern="1200" spc="-60" dirty="0">
                        <a:solidFill>
                          <a:srgbClr val="344447"/>
                        </a:solidFill>
                        <a:latin typeface="Arial" panose="020B0604020202020204" pitchFamily="34" charset="0"/>
                        <a:ea typeface="+mn-ea"/>
                        <a:cs typeface="Arial" panose="020B0604020202020204" pitchFamily="34" charset="0"/>
                      </a:endParaRPr>
                    </a:p>
                    <a:p>
                      <a:pPr marL="53340" marR="0" lvl="0" indent="0" algn="l" defTabSz="685800" rtl="0" eaLnBrk="1" fontAlgn="auto" latinLnBrk="0" hangingPunct="1">
                        <a:lnSpc>
                          <a:spcPts val="1045"/>
                        </a:lnSpc>
                        <a:spcBef>
                          <a:spcPts val="7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Centers for Medicare and Medicaid Services (CMS) requires advanced technology for efficient, cost-effective change. The Mississippi contract term limits require periodic re-procurement. We want to enable improved response to Medicaid information inquiries.</a:t>
                      </a:r>
                    </a:p>
                  </a:txBody>
                  <a:tcPr marL="0" marR="0" marT="6773" marB="0" anchor="ctr">
                    <a:lnL w="19050">
                      <a:solidFill>
                        <a:srgbClr val="FFFFFF"/>
                      </a:solidFill>
                      <a:prstDash val="solid"/>
                    </a:lnL>
                    <a:lnR w="19050">
                      <a:solidFill>
                        <a:srgbClr val="7F7F7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9DA"/>
                    </a:solidFill>
                  </a:tcPr>
                </a:tc>
                <a:extLst>
                  <a:ext uri="{0D108BD9-81ED-4DB2-BD59-A6C34878D82A}">
                    <a16:rowId xmlns:a16="http://schemas.microsoft.com/office/drawing/2014/main" val="10003"/>
                  </a:ext>
                </a:extLst>
              </a:tr>
              <a:tr h="177433">
                <a:tc>
                  <a:txBody>
                    <a:bodyPr/>
                    <a:lstStyle/>
                    <a:p>
                      <a:pPr marL="53340" algn="l" defTabSz="685800" rtl="0" eaLnBrk="1" latinLnBrk="0" hangingPunct="1">
                        <a:lnSpc>
                          <a:spcPts val="1040"/>
                        </a:lnSpc>
                        <a:spcBef>
                          <a:spcPts val="80"/>
                        </a:spcBef>
                      </a:pPr>
                      <a:r>
                        <a:rPr sz="1200" kern="1200" dirty="0">
                          <a:solidFill>
                            <a:schemeClr val="tx1"/>
                          </a:solidFill>
                          <a:latin typeface="Arial"/>
                          <a:ea typeface="+mn-ea"/>
                          <a:cs typeface="Arial"/>
                        </a:rPr>
                        <a:t>What is the vision of </a:t>
                      </a:r>
                      <a:r>
                        <a:rPr lang="en-US" sz="1200" kern="1200" dirty="0">
                          <a:solidFill>
                            <a:schemeClr val="tx1"/>
                          </a:solidFill>
                          <a:latin typeface="Arial"/>
                          <a:ea typeface="+mn-ea"/>
                          <a:cs typeface="Arial"/>
                        </a:rPr>
                        <a:t>MRP</a:t>
                      </a:r>
                      <a:r>
                        <a:rPr sz="1200" kern="1200" dirty="0">
                          <a:solidFill>
                            <a:schemeClr val="tx1"/>
                          </a:solidFill>
                          <a:latin typeface="Arial"/>
                          <a:ea typeface="+mn-ea"/>
                          <a:cs typeface="Arial"/>
                        </a:rPr>
                        <a:t>?</a:t>
                      </a:r>
                    </a:p>
                  </a:txBody>
                  <a:tcPr marL="0" marR="0" marT="11853" marB="0" anchor="ctr">
                    <a:lnL w="19050">
                      <a:solidFill>
                        <a:srgbClr val="7F7F7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tcPr>
                </a:tc>
                <a:tc>
                  <a:txBody>
                    <a:bodyPr/>
                    <a:lstStyle/>
                    <a:p>
                      <a:pPr marL="53340">
                        <a:lnSpc>
                          <a:spcPts val="1045"/>
                        </a:lnSpc>
                        <a:spcBef>
                          <a:spcPts val="70"/>
                        </a:spcBef>
                      </a:pPr>
                      <a:r>
                        <a:rPr lang="en-US" sz="1200" spc="-60" dirty="0">
                          <a:solidFill>
                            <a:srgbClr val="344447"/>
                          </a:solidFill>
                          <a:latin typeface="Arial" panose="020B0604020202020204" pitchFamily="34" charset="0"/>
                          <a:cs typeface="Arial" panose="020B0604020202020204" pitchFamily="34" charset="0"/>
                        </a:rPr>
                        <a:t>T</a:t>
                      </a:r>
                      <a:r>
                        <a:rPr lang="en-US" sz="1200" dirty="0">
                          <a:latin typeface="Arial" panose="020B0604020202020204" pitchFamily="34" charset="0"/>
                          <a:ea typeface="Cambria" panose="02040503050406030204" pitchFamily="18" charset="0"/>
                          <a:cs typeface="Arial" panose="020B0604020202020204" pitchFamily="34" charset="0"/>
                        </a:rPr>
                        <a:t>o use the power of technology to deliver cost-effective, high-quality, and user-friendly healthcare information to those we service. </a:t>
                      </a:r>
                      <a:endParaRPr sz="1200" dirty="0">
                        <a:latin typeface="Arial"/>
                        <a:cs typeface="Arial"/>
                      </a:endParaRPr>
                    </a:p>
                  </a:txBody>
                  <a:tcPr marL="0" marR="0" marT="11853" marB="0" anchor="ctr">
                    <a:lnL w="19050">
                      <a:solidFill>
                        <a:srgbClr val="FFFFFF"/>
                      </a:solidFill>
                      <a:prstDash val="solid"/>
                    </a:lnL>
                    <a:lnR w="19050">
                      <a:solidFill>
                        <a:srgbClr val="7F7F7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355597">
                <a:tc>
                  <a:txBody>
                    <a:bodyPr/>
                    <a:lstStyle/>
                    <a:p>
                      <a:pPr marL="53340">
                        <a:lnSpc>
                          <a:spcPts val="1045"/>
                        </a:lnSpc>
                        <a:spcBef>
                          <a:spcPts val="70"/>
                        </a:spcBef>
                      </a:pPr>
                      <a:r>
                        <a:rPr lang="en-US" sz="1200" b="0" dirty="0">
                          <a:latin typeface="Arial"/>
                          <a:cs typeface="Arial"/>
                        </a:rPr>
                        <a:t>How will we achieve success?</a:t>
                      </a:r>
                      <a:endParaRPr sz="1200" b="0" dirty="0">
                        <a:latin typeface="Arial"/>
                        <a:cs typeface="Arial"/>
                      </a:endParaRPr>
                    </a:p>
                  </a:txBody>
                  <a:tcPr marL="0" marR="0" marT="11853" marB="0" anchor="ctr">
                    <a:lnL w="19050">
                      <a:solidFill>
                        <a:srgbClr val="7F7F7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9DA"/>
                    </a:solidFill>
                  </a:tcPr>
                </a:tc>
                <a:tc>
                  <a:txBody>
                    <a:bodyPr/>
                    <a:lstStyle/>
                    <a:p>
                      <a:pPr marL="53340" marR="0" lvl="0" indent="0" algn="l" defTabSz="685800" rtl="0" eaLnBrk="1" fontAlgn="auto" latinLnBrk="0" hangingPunct="1">
                        <a:lnSpc>
                          <a:spcPts val="1045"/>
                        </a:lnSpc>
                        <a:spcBef>
                          <a:spcPts val="7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Success will be achieved through active and committed engagement of key stakeholders, as well as timely and effective communication, escalation of issues, and a solid partnership between DOM and all involved vendors.</a:t>
                      </a:r>
                    </a:p>
                  </a:txBody>
                  <a:tcPr marL="0" marR="0" marT="11853" marB="0" anchor="ctr">
                    <a:lnL w="19050">
                      <a:solidFill>
                        <a:srgbClr val="FFFFFF"/>
                      </a:solidFill>
                      <a:prstDash val="solid"/>
                    </a:lnL>
                    <a:lnR w="19050">
                      <a:solidFill>
                        <a:srgbClr val="7F7F7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9DA"/>
                    </a:solidFill>
                  </a:tcPr>
                </a:tc>
                <a:extLst>
                  <a:ext uri="{0D108BD9-81ED-4DB2-BD59-A6C34878D82A}">
                    <a16:rowId xmlns:a16="http://schemas.microsoft.com/office/drawing/2014/main" val="10005"/>
                  </a:ext>
                </a:extLst>
              </a:tr>
              <a:tr h="533759">
                <a:tc>
                  <a:txBody>
                    <a:bodyPr/>
                    <a:lstStyle/>
                    <a:p>
                      <a:pPr marL="53340" marR="147955" algn="l" defTabSz="685800" rtl="0" eaLnBrk="1" latinLnBrk="0" hangingPunct="1">
                        <a:lnSpc>
                          <a:spcPts val="1040"/>
                        </a:lnSpc>
                        <a:spcBef>
                          <a:spcPts val="80"/>
                        </a:spcBef>
                      </a:pPr>
                      <a:r>
                        <a:rPr lang="en-US" sz="1200" kern="1200" dirty="0">
                          <a:solidFill>
                            <a:schemeClr val="tx1"/>
                          </a:solidFill>
                          <a:latin typeface="Arial"/>
                          <a:ea typeface="+mn-ea"/>
                          <a:cs typeface="Arial"/>
                        </a:rPr>
                        <a:t>What is expected of me?</a:t>
                      </a:r>
                      <a:endParaRPr sz="1200" kern="1200" dirty="0">
                        <a:solidFill>
                          <a:schemeClr val="tx1"/>
                        </a:solidFill>
                        <a:latin typeface="Arial"/>
                        <a:ea typeface="+mn-ea"/>
                        <a:cs typeface="Arial"/>
                      </a:endParaRPr>
                    </a:p>
                  </a:txBody>
                  <a:tcPr marL="0" marR="0" marT="37253" marB="0" anchor="ctr">
                    <a:lnL w="19050">
                      <a:solidFill>
                        <a:srgbClr val="7F7F7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tcPr>
                </a:tc>
                <a:tc>
                  <a:txBody>
                    <a:bodyPr/>
                    <a:lstStyle/>
                    <a:p>
                      <a:pPr marL="224790" marR="0" lvl="0" indent="-171450" algn="l" defTabSz="685800" rtl="0" eaLnBrk="1" fontAlgn="auto" latinLnBrk="0" hangingPunct="1">
                        <a:lnSpc>
                          <a:spcPts val="1045"/>
                        </a:lnSpc>
                        <a:spcBef>
                          <a:spcPts val="70"/>
                        </a:spcBef>
                        <a:spcAft>
                          <a:spcPts val="0"/>
                        </a:spcAft>
                        <a:buClrTx/>
                        <a:buSzTx/>
                        <a:buFont typeface="Arial" panose="020B0604020202020204" pitchFamily="34" charset="0"/>
                        <a:buChar char="•"/>
                        <a:tabLst/>
                        <a:defRPr/>
                      </a:pPr>
                      <a:r>
                        <a:rPr lang="en-US" sz="1200" b="1" kern="1200" spc="-60" dirty="0">
                          <a:solidFill>
                            <a:schemeClr val="tx1"/>
                          </a:solidFill>
                          <a:latin typeface="Arial" panose="020B0604020202020204" pitchFamily="34" charset="0"/>
                          <a:ea typeface="+mn-ea"/>
                          <a:cs typeface="Arial" panose="020B0604020202020204" pitchFamily="34" charset="0"/>
                        </a:rPr>
                        <a:t>Be engaged</a:t>
                      </a:r>
                      <a:r>
                        <a:rPr lang="en-US" sz="1200" kern="1200" spc="-60" dirty="0">
                          <a:solidFill>
                            <a:schemeClr val="tx1"/>
                          </a:solidFill>
                          <a:latin typeface="Arial" panose="020B0604020202020204" pitchFamily="34" charset="0"/>
                          <a:ea typeface="+mn-ea"/>
                          <a:cs typeface="Arial" panose="020B0604020202020204" pitchFamily="34" charset="0"/>
                        </a:rPr>
                        <a:t>, open, and honest throughout the process and please be patient as we collectively make progress towards creating a  best-in-class healthcare experience.</a:t>
                      </a:r>
                    </a:p>
                    <a:p>
                      <a:pPr marL="224790" marR="0" lvl="0" indent="-171450" algn="l" defTabSz="685800" rtl="0" eaLnBrk="1" fontAlgn="auto" latinLnBrk="0" hangingPunct="1">
                        <a:lnSpc>
                          <a:spcPts val="1045"/>
                        </a:lnSpc>
                        <a:spcBef>
                          <a:spcPts val="70"/>
                        </a:spcBef>
                        <a:spcAft>
                          <a:spcPts val="0"/>
                        </a:spcAft>
                        <a:buClrTx/>
                        <a:buSzTx/>
                        <a:buFont typeface="Arial" panose="020B0604020202020204" pitchFamily="34" charset="0"/>
                        <a:buChar char="•"/>
                        <a:tabLst/>
                        <a:defRPr/>
                      </a:pPr>
                      <a:r>
                        <a:rPr lang="en-US" sz="1200" b="1" kern="1200" spc="-60" dirty="0">
                          <a:solidFill>
                            <a:schemeClr val="tx1"/>
                          </a:solidFill>
                          <a:latin typeface="Arial" panose="020B0604020202020204" pitchFamily="34" charset="0"/>
                          <a:ea typeface="+mn-ea"/>
                          <a:cs typeface="Arial" panose="020B0604020202020204" pitchFamily="34" charset="0"/>
                        </a:rPr>
                        <a:t>Be innovative </a:t>
                      </a:r>
                      <a:r>
                        <a:rPr lang="en-US" sz="1200" kern="1200" spc="-60" dirty="0">
                          <a:solidFill>
                            <a:schemeClr val="tx1"/>
                          </a:solidFill>
                          <a:latin typeface="Arial" panose="020B0604020202020204" pitchFamily="34" charset="0"/>
                          <a:ea typeface="+mn-ea"/>
                          <a:cs typeface="Arial" panose="020B0604020202020204" pitchFamily="34" charset="0"/>
                        </a:rPr>
                        <a:t>and open to new ideas and ways of thinking to enable and realize the full potential of the user experience.</a:t>
                      </a:r>
                    </a:p>
                    <a:p>
                      <a:pPr marL="224790" marR="0" lvl="0" indent="-171450" algn="l" defTabSz="685800" rtl="0" eaLnBrk="1" fontAlgn="auto" latinLnBrk="0" hangingPunct="1">
                        <a:lnSpc>
                          <a:spcPts val="1045"/>
                        </a:lnSpc>
                        <a:spcBef>
                          <a:spcPts val="70"/>
                        </a:spcBef>
                        <a:spcAft>
                          <a:spcPts val="0"/>
                        </a:spcAft>
                        <a:buClrTx/>
                        <a:buSzTx/>
                        <a:buFont typeface="Arial" panose="020B0604020202020204" pitchFamily="34" charset="0"/>
                        <a:buChar char="•"/>
                        <a:tabLst/>
                        <a:defRPr/>
                      </a:pPr>
                      <a:r>
                        <a:rPr lang="en-US" sz="1200" b="1" kern="1200" spc="-60" dirty="0">
                          <a:solidFill>
                            <a:schemeClr val="tx1"/>
                          </a:solidFill>
                          <a:latin typeface="Arial" panose="020B0604020202020204" pitchFamily="34" charset="0"/>
                          <a:ea typeface="+mn-ea"/>
                          <a:cs typeface="Arial" panose="020B0604020202020204" pitchFamily="34" charset="0"/>
                        </a:rPr>
                        <a:t>Be leaders </a:t>
                      </a:r>
                      <a:r>
                        <a:rPr lang="en-US" sz="1200" kern="1200" spc="-60" dirty="0">
                          <a:solidFill>
                            <a:schemeClr val="tx1"/>
                          </a:solidFill>
                          <a:latin typeface="Arial" panose="020B0604020202020204" pitchFamily="34" charset="0"/>
                          <a:ea typeface="+mn-ea"/>
                          <a:cs typeface="Arial" panose="020B0604020202020204" pitchFamily="34" charset="0"/>
                        </a:rPr>
                        <a:t>of the change throughout the project by staying engaged, helping your peers, and providing us with your honest feedback.</a:t>
                      </a:r>
                    </a:p>
                  </a:txBody>
                  <a:tcPr marL="0" marR="0" marT="1693" marB="0" anchor="ctr">
                    <a:lnL w="19050">
                      <a:solidFill>
                        <a:srgbClr val="FFFFFF"/>
                      </a:solidFill>
                      <a:prstDash val="solid"/>
                    </a:lnL>
                    <a:lnR w="19050">
                      <a:solidFill>
                        <a:srgbClr val="7F7F7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tcPr>
                </a:tc>
                <a:extLst>
                  <a:ext uri="{0D108BD9-81ED-4DB2-BD59-A6C34878D82A}">
                    <a16:rowId xmlns:a16="http://schemas.microsoft.com/office/drawing/2014/main" val="10006"/>
                  </a:ext>
                </a:extLst>
              </a:tr>
              <a:tr h="615196">
                <a:tc>
                  <a:txBody>
                    <a:bodyPr/>
                    <a:lstStyle/>
                    <a:p>
                      <a:pPr marL="53340" marR="147955" algn="l" defTabSz="685800" rtl="0" eaLnBrk="1" latinLnBrk="0" hangingPunct="1">
                        <a:lnSpc>
                          <a:spcPts val="1040"/>
                        </a:lnSpc>
                        <a:spcBef>
                          <a:spcPts val="80"/>
                        </a:spcBef>
                      </a:pPr>
                      <a:r>
                        <a:rPr lang="en-US" sz="1200" kern="1200" dirty="0">
                          <a:solidFill>
                            <a:schemeClr val="tx1"/>
                          </a:solidFill>
                          <a:latin typeface="Arial"/>
                          <a:ea typeface="+mn-ea"/>
                          <a:cs typeface="Arial"/>
                        </a:rPr>
                        <a:t>What is MESA?</a:t>
                      </a:r>
                      <a:endParaRPr sz="1200" kern="1200" dirty="0">
                        <a:solidFill>
                          <a:schemeClr val="tx1"/>
                        </a:solidFill>
                        <a:latin typeface="Arial"/>
                        <a:ea typeface="+mn-ea"/>
                        <a:cs typeface="Arial"/>
                      </a:endParaRPr>
                    </a:p>
                  </a:txBody>
                  <a:tcPr marL="0" marR="0" marT="0" marB="0" anchor="ctr">
                    <a:lnL w="19050">
                      <a:solidFill>
                        <a:srgbClr val="7F7F7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9DA"/>
                    </a:solidFill>
                  </a:tcPr>
                </a:tc>
                <a:tc>
                  <a:txBody>
                    <a:bodyPr/>
                    <a:lstStyle/>
                    <a:p>
                      <a:pPr marL="53340">
                        <a:lnSpc>
                          <a:spcPct val="100000"/>
                        </a:lnSpc>
                        <a:spcBef>
                          <a:spcPts val="540"/>
                        </a:spcBef>
                      </a:pPr>
                      <a:r>
                        <a:rPr lang="en-US" sz="1200" dirty="0">
                          <a:latin typeface="Arial"/>
                          <a:cs typeface="Arial"/>
                        </a:rPr>
                        <a:t>MESA (Medicaid Enterprise System Assistance) is the acronym and branding used to describe the outcome of the MRP. It is also referred to as interChange, and MES (Medicaid Enterprise System).</a:t>
                      </a:r>
                      <a:endParaRPr sz="1200" dirty="0">
                        <a:latin typeface="Arial"/>
                        <a:cs typeface="Arial"/>
                      </a:endParaRPr>
                    </a:p>
                  </a:txBody>
                  <a:tcPr marL="0" marR="0" marT="91440" marB="0" anchor="ctr">
                    <a:lnL w="19050" cap="flat" cmpd="sng" algn="ctr">
                      <a:solidFill>
                        <a:srgbClr val="FFFFFF"/>
                      </a:solidFill>
                      <a:prstDash val="solid"/>
                      <a:round/>
                      <a:headEnd type="none" w="med" len="med"/>
                      <a:tailEnd type="none" w="med" len="med"/>
                    </a:lnL>
                    <a:lnR w="19050">
                      <a:solidFill>
                        <a:srgbClr val="7F7F7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9DA"/>
                    </a:solidFill>
                  </a:tcPr>
                </a:tc>
                <a:extLst>
                  <a:ext uri="{0D108BD9-81ED-4DB2-BD59-A6C34878D82A}">
                    <a16:rowId xmlns:a16="http://schemas.microsoft.com/office/drawing/2014/main" val="10007"/>
                  </a:ext>
                </a:extLst>
              </a:tr>
              <a:tr h="438613">
                <a:tc>
                  <a:txBody>
                    <a:bodyPr/>
                    <a:lstStyle/>
                    <a:p>
                      <a:pPr marL="53340" marR="142240">
                        <a:lnSpc>
                          <a:spcPct val="102200"/>
                        </a:lnSpc>
                        <a:spcBef>
                          <a:spcPts val="505"/>
                        </a:spcBef>
                      </a:pPr>
                      <a:r>
                        <a:rPr lang="en-US" sz="1200" dirty="0">
                          <a:latin typeface="Arial"/>
                          <a:cs typeface="Arial"/>
                        </a:rPr>
                        <a:t>What is InterChange (iC)?</a:t>
                      </a:r>
                      <a:endParaRPr sz="1200" dirty="0">
                        <a:latin typeface="Arial"/>
                        <a:cs typeface="Arial"/>
                      </a:endParaRPr>
                    </a:p>
                  </a:txBody>
                  <a:tcPr marL="0" marR="0" marT="85513" marB="0">
                    <a:lnL w="19050">
                      <a:solidFill>
                        <a:srgbClr val="7F7F7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53340" marR="249554">
                        <a:lnSpc>
                          <a:spcPct val="96700"/>
                        </a:lnSpc>
                        <a:spcBef>
                          <a:spcPts val="15"/>
                        </a:spcBef>
                      </a:pPr>
                      <a:r>
                        <a:rPr lang="en-US" sz="1200" dirty="0" err="1">
                          <a:latin typeface="Arial"/>
                          <a:cs typeface="Arial"/>
                        </a:rPr>
                        <a:t>Gainwell’s</a:t>
                      </a:r>
                      <a:r>
                        <a:rPr lang="en-US" sz="1200" dirty="0">
                          <a:latin typeface="Arial"/>
                          <a:cs typeface="Arial"/>
                        </a:rPr>
                        <a:t> core Medicaid systems environment, upon which the future-state DOM core business system (MESA) is being developed - comprising of MMIS, Provider &amp; Member Portals. Replaces Envision (aka Legacy, or Conduent).</a:t>
                      </a:r>
                      <a:endParaRPr sz="1200" dirty="0">
                        <a:latin typeface="Arial"/>
                        <a:cs typeface="Arial"/>
                      </a:endParaRPr>
                    </a:p>
                  </a:txBody>
                  <a:tcPr marL="0" marR="0" marT="2540" marB="0">
                    <a:lnL w="19050">
                      <a:solidFill>
                        <a:srgbClr val="FFFFFF"/>
                      </a:solidFill>
                      <a:prstDash val="solid"/>
                    </a:lnL>
                    <a:lnR w="19050">
                      <a:solidFill>
                        <a:srgbClr val="7F7F7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8"/>
                  </a:ext>
                </a:extLst>
              </a:tr>
              <a:tr h="889358">
                <a:tc>
                  <a:txBody>
                    <a:bodyPr/>
                    <a:lstStyle/>
                    <a:p>
                      <a:pPr marL="53340" marR="147955" algn="l" defTabSz="685800" rtl="0" eaLnBrk="1" latinLnBrk="0" hangingPunct="1">
                        <a:lnSpc>
                          <a:spcPts val="1040"/>
                        </a:lnSpc>
                        <a:spcBef>
                          <a:spcPts val="80"/>
                        </a:spcBef>
                      </a:pPr>
                      <a:r>
                        <a:rPr lang="en-US" sz="1200" kern="1200" dirty="0">
                          <a:solidFill>
                            <a:schemeClr val="tx1"/>
                          </a:solidFill>
                          <a:latin typeface="Arial"/>
                          <a:ea typeface="+mn-ea"/>
                          <a:cs typeface="Arial"/>
                        </a:rPr>
                        <a:t>Where can I find a list of commonly used MRP acronyms / terminology?</a:t>
                      </a:r>
                      <a:endParaRPr sz="1200" kern="1200" dirty="0">
                        <a:solidFill>
                          <a:schemeClr val="tx1"/>
                        </a:solidFill>
                        <a:latin typeface="Arial"/>
                        <a:ea typeface="+mn-ea"/>
                        <a:cs typeface="Arial"/>
                      </a:endParaRPr>
                    </a:p>
                  </a:txBody>
                  <a:tcPr marL="0" marR="0" marT="0" marB="0" anchor="ctr">
                    <a:lnL w="19050">
                      <a:solidFill>
                        <a:srgbClr val="7F7F7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7F7F7F"/>
                      </a:solidFill>
                      <a:prstDash val="solid"/>
                    </a:lnB>
                    <a:solidFill>
                      <a:srgbClr val="D6DADA"/>
                    </a:solidFill>
                  </a:tcPr>
                </a:tc>
                <a:tc>
                  <a:txBody>
                    <a:bodyPr/>
                    <a:lstStyle/>
                    <a:p>
                      <a:pPr marL="278765" indent="-226060">
                        <a:lnSpc>
                          <a:spcPct val="100000"/>
                        </a:lnSpc>
                        <a:spcBef>
                          <a:spcPts val="890"/>
                        </a:spcBef>
                        <a:buAutoNum type="arabicPeriod"/>
                        <a:tabLst>
                          <a:tab pos="278130" algn="l"/>
                          <a:tab pos="279400" algn="l"/>
                        </a:tabLst>
                      </a:pPr>
                      <a:r>
                        <a:rPr lang="en-US" sz="1200" dirty="0">
                          <a:latin typeface="Arial"/>
                          <a:cs typeface="Arial"/>
                          <a:hlinkClick r:id="rId3"/>
                        </a:rPr>
                        <a:t>https://cambriasolutionsinc.sharepoint.com/MS%20MES%20Project/Lists/MS%20MRP%20Acronyms/AllItems.aspx</a:t>
                      </a:r>
                      <a:endParaRPr lang="en-US" sz="1200" dirty="0">
                        <a:latin typeface="Arial"/>
                        <a:cs typeface="Arial"/>
                      </a:endParaRPr>
                    </a:p>
                  </a:txBody>
                  <a:tcPr marL="0" marR="0" marT="150707" marB="0" anchor="ctr">
                    <a:lnL w="19050">
                      <a:solidFill>
                        <a:srgbClr val="FFFFFF"/>
                      </a:solidFill>
                      <a:prstDash val="solid"/>
                    </a:lnL>
                    <a:lnR w="19050">
                      <a:solidFill>
                        <a:srgbClr val="7F7F7F"/>
                      </a:solidFill>
                      <a:prstDash val="solid"/>
                    </a:lnR>
                    <a:lnT w="19050" cap="flat" cmpd="sng" algn="ctr">
                      <a:solidFill>
                        <a:srgbClr val="FFFFFF"/>
                      </a:solidFill>
                      <a:prstDash val="solid"/>
                      <a:round/>
                      <a:headEnd type="none" w="med" len="med"/>
                      <a:tailEnd type="none" w="med" len="med"/>
                    </a:lnT>
                    <a:lnB w="19050">
                      <a:solidFill>
                        <a:srgbClr val="7F7F7F"/>
                      </a:solidFill>
                      <a:prstDash val="solid"/>
                    </a:lnB>
                    <a:solidFill>
                      <a:srgbClr val="D6DADA"/>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340160"/>
            <a:ext cx="1887220" cy="468440"/>
          </a:xfrm>
          <a:prstGeom prst="rect">
            <a:avLst/>
          </a:prstGeom>
        </p:spPr>
        <p:txBody>
          <a:bodyPr vert="horz" wrap="square" lIns="0" tIns="16933" rIns="0" bIns="0" rtlCol="0" anchor="ctr">
            <a:spAutoFit/>
          </a:bodyPr>
          <a:lstStyle/>
          <a:p>
            <a:pPr marL="16933">
              <a:spcBef>
                <a:spcPts val="133"/>
              </a:spcBef>
            </a:pPr>
            <a:r>
              <a:rPr sz="2933" spc="-33" dirty="0"/>
              <a:t>Disclaimer</a:t>
            </a:r>
            <a:endParaRPr sz="2933" dirty="0"/>
          </a:p>
        </p:txBody>
      </p:sp>
      <p:sp>
        <p:nvSpPr>
          <p:cNvPr id="4" name="object 4"/>
          <p:cNvSpPr txBox="1"/>
          <p:nvPr/>
        </p:nvSpPr>
        <p:spPr>
          <a:xfrm>
            <a:off x="588433" y="1233423"/>
            <a:ext cx="11001587" cy="3532570"/>
          </a:xfrm>
          <a:prstGeom prst="rect">
            <a:avLst/>
          </a:prstGeom>
        </p:spPr>
        <p:txBody>
          <a:bodyPr vert="horz" wrap="square" lIns="0" tIns="35560" rIns="0" bIns="0" rtlCol="0">
            <a:spAutoFit/>
          </a:bodyPr>
          <a:lstStyle/>
          <a:p>
            <a:pPr marL="16933" marR="6773">
              <a:lnSpc>
                <a:spcPts val="2147"/>
              </a:lnSpc>
              <a:spcBef>
                <a:spcPts val="280"/>
              </a:spcBef>
            </a:pPr>
            <a:r>
              <a:rPr sz="1867" spc="-7" dirty="0">
                <a:solidFill>
                  <a:srgbClr val="344447"/>
                </a:solidFill>
                <a:latin typeface="Arial"/>
                <a:cs typeface="Arial"/>
              </a:rPr>
              <a:t>This </a:t>
            </a:r>
            <a:r>
              <a:rPr sz="1867" dirty="0">
                <a:solidFill>
                  <a:srgbClr val="344447"/>
                </a:solidFill>
                <a:latin typeface="Arial"/>
                <a:cs typeface="Arial"/>
              </a:rPr>
              <a:t>is </a:t>
            </a:r>
            <a:r>
              <a:rPr sz="1867" spc="-7" dirty="0">
                <a:solidFill>
                  <a:srgbClr val="344447"/>
                </a:solidFill>
                <a:latin typeface="Arial"/>
                <a:cs typeface="Arial"/>
              </a:rPr>
              <a:t>an iterative</a:t>
            </a:r>
            <a:r>
              <a:rPr sz="1867" dirty="0">
                <a:solidFill>
                  <a:srgbClr val="344447"/>
                </a:solidFill>
                <a:latin typeface="Arial"/>
                <a:cs typeface="Arial"/>
              </a:rPr>
              <a:t> </a:t>
            </a:r>
            <a:r>
              <a:rPr sz="1867" spc="-7" dirty="0">
                <a:solidFill>
                  <a:srgbClr val="344447"/>
                </a:solidFill>
                <a:latin typeface="Arial"/>
                <a:cs typeface="Arial"/>
              </a:rPr>
              <a:t>document</a:t>
            </a:r>
            <a:r>
              <a:rPr sz="1867" dirty="0">
                <a:solidFill>
                  <a:srgbClr val="344447"/>
                </a:solidFill>
                <a:latin typeface="Arial"/>
                <a:cs typeface="Arial"/>
              </a:rPr>
              <a:t> </a:t>
            </a:r>
            <a:r>
              <a:rPr sz="1867" spc="-7" dirty="0">
                <a:solidFill>
                  <a:srgbClr val="344447"/>
                </a:solidFill>
                <a:latin typeface="Arial"/>
                <a:cs typeface="Arial"/>
              </a:rPr>
              <a:t>that </a:t>
            </a:r>
            <a:r>
              <a:rPr sz="1867" dirty="0">
                <a:solidFill>
                  <a:srgbClr val="344447"/>
                </a:solidFill>
                <a:latin typeface="Arial"/>
                <a:cs typeface="Arial"/>
              </a:rPr>
              <a:t>will</a:t>
            </a:r>
            <a:r>
              <a:rPr sz="1867" spc="7" dirty="0">
                <a:solidFill>
                  <a:srgbClr val="344447"/>
                </a:solidFill>
                <a:latin typeface="Arial"/>
                <a:cs typeface="Arial"/>
              </a:rPr>
              <a:t> </a:t>
            </a:r>
            <a:r>
              <a:rPr sz="1867" spc="-7" dirty="0">
                <a:solidFill>
                  <a:srgbClr val="344447"/>
                </a:solidFill>
                <a:latin typeface="Arial"/>
                <a:cs typeface="Arial"/>
              </a:rPr>
              <a:t>be continuously</a:t>
            </a:r>
            <a:r>
              <a:rPr sz="1867" dirty="0">
                <a:solidFill>
                  <a:srgbClr val="344447"/>
                </a:solidFill>
                <a:latin typeface="Arial"/>
                <a:cs typeface="Arial"/>
              </a:rPr>
              <a:t> </a:t>
            </a:r>
            <a:r>
              <a:rPr sz="1867" spc="-7" dirty="0">
                <a:solidFill>
                  <a:srgbClr val="344447"/>
                </a:solidFill>
                <a:latin typeface="Arial"/>
                <a:cs typeface="Arial"/>
              </a:rPr>
              <a:t>updated</a:t>
            </a:r>
            <a:r>
              <a:rPr sz="1867" dirty="0">
                <a:solidFill>
                  <a:srgbClr val="344447"/>
                </a:solidFill>
                <a:latin typeface="Arial"/>
                <a:cs typeface="Arial"/>
              </a:rPr>
              <a:t> </a:t>
            </a:r>
            <a:r>
              <a:rPr sz="1867" spc="-7" dirty="0">
                <a:solidFill>
                  <a:srgbClr val="344447"/>
                </a:solidFill>
                <a:latin typeface="Arial"/>
                <a:cs typeface="Arial"/>
              </a:rPr>
              <a:t>to reflect</a:t>
            </a:r>
            <a:r>
              <a:rPr sz="1867" dirty="0">
                <a:solidFill>
                  <a:srgbClr val="344447"/>
                </a:solidFill>
                <a:latin typeface="Arial"/>
                <a:cs typeface="Arial"/>
              </a:rPr>
              <a:t> </a:t>
            </a:r>
            <a:r>
              <a:rPr sz="1867" spc="-7" dirty="0">
                <a:solidFill>
                  <a:srgbClr val="344447"/>
                </a:solidFill>
                <a:latin typeface="Arial"/>
                <a:cs typeface="Arial"/>
              </a:rPr>
              <a:t>the </a:t>
            </a:r>
            <a:r>
              <a:rPr lang="en-US" sz="1867" spc="-7" dirty="0">
                <a:solidFill>
                  <a:srgbClr val="344447"/>
                </a:solidFill>
                <a:latin typeface="Arial"/>
                <a:cs typeface="Arial"/>
              </a:rPr>
              <a:t>project’s</a:t>
            </a:r>
            <a:r>
              <a:rPr sz="1867" dirty="0">
                <a:solidFill>
                  <a:srgbClr val="344447"/>
                </a:solidFill>
                <a:latin typeface="Arial"/>
                <a:cs typeface="Arial"/>
              </a:rPr>
              <a:t> </a:t>
            </a:r>
            <a:r>
              <a:rPr sz="1867" spc="-7" dirty="0">
                <a:solidFill>
                  <a:srgbClr val="344447"/>
                </a:solidFill>
                <a:latin typeface="Arial"/>
                <a:cs typeface="Arial"/>
              </a:rPr>
              <a:t>current</a:t>
            </a:r>
            <a:r>
              <a:rPr sz="1867" dirty="0">
                <a:solidFill>
                  <a:srgbClr val="344447"/>
                </a:solidFill>
                <a:latin typeface="Arial"/>
                <a:cs typeface="Arial"/>
              </a:rPr>
              <a:t> </a:t>
            </a:r>
            <a:r>
              <a:rPr sz="1867" spc="-7" dirty="0">
                <a:solidFill>
                  <a:srgbClr val="344447"/>
                </a:solidFill>
                <a:latin typeface="Arial"/>
                <a:cs typeface="Arial"/>
              </a:rPr>
              <a:t>status, key </a:t>
            </a:r>
            <a:r>
              <a:rPr sz="1867" spc="-500" dirty="0">
                <a:solidFill>
                  <a:srgbClr val="344447"/>
                </a:solidFill>
                <a:latin typeface="Arial"/>
                <a:cs typeface="Arial"/>
              </a:rPr>
              <a:t> </a:t>
            </a:r>
            <a:r>
              <a:rPr sz="1867" spc="-7" dirty="0">
                <a:solidFill>
                  <a:srgbClr val="344447"/>
                </a:solidFill>
                <a:latin typeface="Arial"/>
                <a:cs typeface="Arial"/>
              </a:rPr>
              <a:t>messages, and</a:t>
            </a:r>
            <a:r>
              <a:rPr lang="en-US" sz="1867" spc="-7" dirty="0">
                <a:solidFill>
                  <a:srgbClr val="344447"/>
                </a:solidFill>
                <a:latin typeface="Arial"/>
                <a:cs typeface="Arial"/>
              </a:rPr>
              <a:t> related information</a:t>
            </a:r>
            <a:r>
              <a:rPr sz="1867" dirty="0">
                <a:solidFill>
                  <a:srgbClr val="344447"/>
                </a:solidFill>
                <a:latin typeface="Arial"/>
                <a:cs typeface="Arial"/>
              </a:rPr>
              <a:t> </a:t>
            </a:r>
            <a:r>
              <a:rPr sz="1867" spc="-7" dirty="0">
                <a:solidFill>
                  <a:srgbClr val="344447"/>
                </a:solidFill>
                <a:latin typeface="Arial"/>
                <a:cs typeface="Arial"/>
              </a:rPr>
              <a:t>to</a:t>
            </a:r>
            <a:r>
              <a:rPr sz="1867" dirty="0">
                <a:solidFill>
                  <a:srgbClr val="344447"/>
                </a:solidFill>
                <a:latin typeface="Arial"/>
                <a:cs typeface="Arial"/>
              </a:rPr>
              <a:t> </a:t>
            </a:r>
            <a:r>
              <a:rPr sz="1867" spc="-7" dirty="0">
                <a:solidFill>
                  <a:srgbClr val="344447"/>
                </a:solidFill>
                <a:latin typeface="Arial"/>
                <a:cs typeface="Arial"/>
              </a:rPr>
              <a:t>facilitate</a:t>
            </a:r>
            <a:r>
              <a:rPr sz="1867" dirty="0">
                <a:solidFill>
                  <a:srgbClr val="344447"/>
                </a:solidFill>
                <a:latin typeface="Arial"/>
                <a:cs typeface="Arial"/>
              </a:rPr>
              <a:t> </a:t>
            </a:r>
            <a:r>
              <a:rPr sz="1867" spc="-7" dirty="0">
                <a:solidFill>
                  <a:srgbClr val="344447"/>
                </a:solidFill>
                <a:latin typeface="Arial"/>
                <a:cs typeface="Arial"/>
              </a:rPr>
              <a:t>accurate</a:t>
            </a:r>
            <a:r>
              <a:rPr sz="1867" dirty="0">
                <a:solidFill>
                  <a:srgbClr val="344447"/>
                </a:solidFill>
                <a:latin typeface="Arial"/>
                <a:cs typeface="Arial"/>
              </a:rPr>
              <a:t> </a:t>
            </a:r>
            <a:r>
              <a:rPr sz="1867" spc="-7" dirty="0">
                <a:solidFill>
                  <a:srgbClr val="344447"/>
                </a:solidFill>
                <a:latin typeface="Arial"/>
                <a:cs typeface="Arial"/>
              </a:rPr>
              <a:t>and</a:t>
            </a:r>
            <a:r>
              <a:rPr sz="1867" dirty="0">
                <a:solidFill>
                  <a:srgbClr val="344447"/>
                </a:solidFill>
                <a:latin typeface="Arial"/>
                <a:cs typeface="Arial"/>
              </a:rPr>
              <a:t> </a:t>
            </a:r>
            <a:r>
              <a:rPr sz="1867" spc="-7" dirty="0">
                <a:solidFill>
                  <a:srgbClr val="344447"/>
                </a:solidFill>
                <a:latin typeface="Arial"/>
                <a:cs typeface="Arial"/>
              </a:rPr>
              <a:t>consistent messaging</a:t>
            </a:r>
            <a:r>
              <a:rPr sz="1867" dirty="0">
                <a:solidFill>
                  <a:srgbClr val="344447"/>
                </a:solidFill>
                <a:latin typeface="Arial"/>
                <a:cs typeface="Arial"/>
              </a:rPr>
              <a:t> </a:t>
            </a:r>
            <a:r>
              <a:rPr sz="1867" spc="-7" dirty="0">
                <a:solidFill>
                  <a:srgbClr val="344447"/>
                </a:solidFill>
                <a:latin typeface="Arial"/>
                <a:cs typeface="Arial"/>
              </a:rPr>
              <a:t>across</a:t>
            </a:r>
            <a:r>
              <a:rPr sz="1867" dirty="0">
                <a:solidFill>
                  <a:srgbClr val="344447"/>
                </a:solidFill>
                <a:latin typeface="Arial"/>
                <a:cs typeface="Arial"/>
              </a:rPr>
              <a:t> </a:t>
            </a:r>
            <a:r>
              <a:rPr sz="1867" spc="-7" dirty="0">
                <a:solidFill>
                  <a:srgbClr val="344447"/>
                </a:solidFill>
                <a:latin typeface="Arial"/>
                <a:cs typeface="Arial"/>
              </a:rPr>
              <a:t>the </a:t>
            </a:r>
            <a:r>
              <a:rPr lang="en-US" sz="1867" spc="-7" dirty="0">
                <a:solidFill>
                  <a:srgbClr val="344447"/>
                </a:solidFill>
                <a:latin typeface="Arial"/>
                <a:cs typeface="Arial"/>
              </a:rPr>
              <a:t>Mississippi Division of Medicaid (DOM)</a:t>
            </a:r>
            <a:r>
              <a:rPr sz="1867" spc="-7" dirty="0">
                <a:solidFill>
                  <a:srgbClr val="344447"/>
                </a:solidFill>
                <a:latin typeface="Arial"/>
                <a:cs typeface="Arial"/>
              </a:rPr>
              <a:t>.</a:t>
            </a:r>
            <a:endParaRPr sz="1867" dirty="0">
              <a:latin typeface="Arial"/>
              <a:cs typeface="Arial"/>
            </a:endParaRPr>
          </a:p>
          <a:p>
            <a:pPr>
              <a:spcBef>
                <a:spcPts val="40"/>
              </a:spcBef>
            </a:pPr>
            <a:endParaRPr sz="1667" dirty="0">
              <a:latin typeface="Arial"/>
              <a:cs typeface="Arial"/>
            </a:endParaRPr>
          </a:p>
          <a:p>
            <a:pPr marL="16933"/>
            <a:r>
              <a:rPr sz="1867" b="1" dirty="0">
                <a:solidFill>
                  <a:srgbClr val="344447"/>
                </a:solidFill>
                <a:latin typeface="Arial"/>
                <a:cs typeface="Arial"/>
              </a:rPr>
              <a:t>As</a:t>
            </a:r>
            <a:r>
              <a:rPr sz="1867" b="1" spc="-13" dirty="0">
                <a:solidFill>
                  <a:srgbClr val="344447"/>
                </a:solidFill>
                <a:latin typeface="Arial"/>
                <a:cs typeface="Arial"/>
              </a:rPr>
              <a:t> such,</a:t>
            </a:r>
            <a:r>
              <a:rPr sz="1867" b="1" spc="-7" dirty="0">
                <a:solidFill>
                  <a:srgbClr val="344447"/>
                </a:solidFill>
                <a:latin typeface="Arial"/>
                <a:cs typeface="Arial"/>
              </a:rPr>
              <a:t> please </a:t>
            </a:r>
            <a:r>
              <a:rPr sz="1867" b="1" spc="-13" dirty="0">
                <a:solidFill>
                  <a:srgbClr val="344447"/>
                </a:solidFill>
                <a:latin typeface="Arial"/>
                <a:cs typeface="Arial"/>
              </a:rPr>
              <a:t>follow</a:t>
            </a:r>
            <a:r>
              <a:rPr sz="1867" b="1" spc="-7" dirty="0">
                <a:solidFill>
                  <a:srgbClr val="344447"/>
                </a:solidFill>
                <a:latin typeface="Arial"/>
                <a:cs typeface="Arial"/>
              </a:rPr>
              <a:t> the </a:t>
            </a:r>
            <a:r>
              <a:rPr sz="1867" b="1" spc="-13" dirty="0">
                <a:solidFill>
                  <a:srgbClr val="344447"/>
                </a:solidFill>
                <a:latin typeface="Arial"/>
                <a:cs typeface="Arial"/>
              </a:rPr>
              <a:t>below</a:t>
            </a:r>
            <a:r>
              <a:rPr sz="1867" b="1" spc="-7" dirty="0">
                <a:solidFill>
                  <a:srgbClr val="344447"/>
                </a:solidFill>
                <a:latin typeface="Arial"/>
                <a:cs typeface="Arial"/>
              </a:rPr>
              <a:t> </a:t>
            </a:r>
            <a:r>
              <a:rPr lang="en-US" sz="1867" b="1" spc="-7" dirty="0">
                <a:solidFill>
                  <a:srgbClr val="344447"/>
                </a:solidFill>
                <a:latin typeface="Arial"/>
                <a:cs typeface="Arial"/>
              </a:rPr>
              <a:t>guidance</a:t>
            </a:r>
            <a:r>
              <a:rPr sz="1867" b="1" spc="-7" dirty="0">
                <a:solidFill>
                  <a:srgbClr val="344447"/>
                </a:solidFill>
                <a:latin typeface="Arial"/>
                <a:cs typeface="Arial"/>
              </a:rPr>
              <a:t> to</a:t>
            </a:r>
            <a:r>
              <a:rPr sz="1867" b="1" spc="-13" dirty="0">
                <a:solidFill>
                  <a:srgbClr val="344447"/>
                </a:solidFill>
                <a:latin typeface="Arial"/>
                <a:cs typeface="Arial"/>
              </a:rPr>
              <a:t> </a:t>
            </a:r>
            <a:r>
              <a:rPr sz="1867" b="1" spc="-7" dirty="0">
                <a:solidFill>
                  <a:srgbClr val="344447"/>
                </a:solidFill>
                <a:latin typeface="Arial"/>
                <a:cs typeface="Arial"/>
              </a:rPr>
              <a:t>help</a:t>
            </a:r>
            <a:r>
              <a:rPr sz="1867" b="1" spc="-13" dirty="0">
                <a:solidFill>
                  <a:srgbClr val="344447"/>
                </a:solidFill>
                <a:latin typeface="Arial"/>
                <a:cs typeface="Arial"/>
              </a:rPr>
              <a:t> </a:t>
            </a:r>
            <a:r>
              <a:rPr sz="1867" b="1" spc="-7" dirty="0">
                <a:solidFill>
                  <a:srgbClr val="344447"/>
                </a:solidFill>
                <a:latin typeface="Arial"/>
                <a:cs typeface="Arial"/>
              </a:rPr>
              <a:t>maintain</a:t>
            </a:r>
            <a:r>
              <a:rPr sz="1867" b="1" spc="-13" dirty="0">
                <a:solidFill>
                  <a:srgbClr val="344447"/>
                </a:solidFill>
                <a:latin typeface="Arial"/>
                <a:cs typeface="Arial"/>
              </a:rPr>
              <a:t> </a:t>
            </a:r>
            <a:r>
              <a:rPr sz="1867" b="1" spc="-7" dirty="0">
                <a:solidFill>
                  <a:srgbClr val="344447"/>
                </a:solidFill>
                <a:latin typeface="Arial"/>
                <a:cs typeface="Arial"/>
              </a:rPr>
              <a:t>version</a:t>
            </a:r>
            <a:r>
              <a:rPr sz="1867" b="1" spc="-13" dirty="0">
                <a:solidFill>
                  <a:srgbClr val="344447"/>
                </a:solidFill>
                <a:latin typeface="Arial"/>
                <a:cs typeface="Arial"/>
              </a:rPr>
              <a:t> </a:t>
            </a:r>
            <a:r>
              <a:rPr sz="1867" b="1" spc="-7" dirty="0">
                <a:solidFill>
                  <a:srgbClr val="344447"/>
                </a:solidFill>
                <a:latin typeface="Arial"/>
                <a:cs typeface="Arial"/>
              </a:rPr>
              <a:t>control:</a:t>
            </a:r>
            <a:endParaRPr sz="1867" dirty="0">
              <a:latin typeface="Arial"/>
              <a:cs typeface="Arial"/>
            </a:endParaRPr>
          </a:p>
          <a:p>
            <a:pPr marL="439409" marR="391150" indent="-300559">
              <a:lnSpc>
                <a:spcPts val="1893"/>
              </a:lnSpc>
              <a:spcBef>
                <a:spcPts val="512"/>
              </a:spcBef>
              <a:buChar char="•"/>
              <a:tabLst>
                <a:tab pos="438562" algn="l"/>
                <a:tab pos="439409" algn="l"/>
              </a:tabLst>
            </a:pPr>
            <a:r>
              <a:rPr sz="1600" spc="-7" dirty="0">
                <a:solidFill>
                  <a:srgbClr val="344447"/>
                </a:solidFill>
                <a:latin typeface="Arial"/>
                <a:cs typeface="Arial"/>
              </a:rPr>
              <a:t>Download</a:t>
            </a:r>
            <a:r>
              <a:rPr sz="1600" dirty="0">
                <a:solidFill>
                  <a:srgbClr val="344447"/>
                </a:solidFill>
                <a:latin typeface="Arial"/>
                <a:cs typeface="Arial"/>
              </a:rPr>
              <a:t> </a:t>
            </a:r>
            <a:r>
              <a:rPr sz="1600" spc="-7" dirty="0">
                <a:solidFill>
                  <a:srgbClr val="344447"/>
                </a:solidFill>
                <a:latin typeface="Arial"/>
                <a:cs typeface="Arial"/>
              </a:rPr>
              <a:t>the</a:t>
            </a:r>
            <a:r>
              <a:rPr sz="1600" dirty="0">
                <a:solidFill>
                  <a:srgbClr val="344447"/>
                </a:solidFill>
                <a:latin typeface="Arial"/>
                <a:cs typeface="Arial"/>
              </a:rPr>
              <a:t> </a:t>
            </a:r>
            <a:r>
              <a:rPr sz="1600" spc="-7" dirty="0">
                <a:solidFill>
                  <a:srgbClr val="344447"/>
                </a:solidFill>
                <a:latin typeface="Arial"/>
                <a:cs typeface="Arial"/>
              </a:rPr>
              <a:t>most</a:t>
            </a:r>
            <a:r>
              <a:rPr sz="1600" spc="13" dirty="0">
                <a:solidFill>
                  <a:srgbClr val="344447"/>
                </a:solidFill>
                <a:latin typeface="Arial"/>
                <a:cs typeface="Arial"/>
              </a:rPr>
              <a:t> </a:t>
            </a:r>
            <a:r>
              <a:rPr sz="1600" spc="-7" dirty="0">
                <a:solidFill>
                  <a:srgbClr val="344447"/>
                </a:solidFill>
                <a:latin typeface="Arial"/>
                <a:cs typeface="Arial"/>
              </a:rPr>
              <a:t>recent</a:t>
            </a:r>
            <a:r>
              <a:rPr sz="1600" spc="13" dirty="0">
                <a:solidFill>
                  <a:srgbClr val="344447"/>
                </a:solidFill>
                <a:latin typeface="Arial"/>
                <a:cs typeface="Arial"/>
              </a:rPr>
              <a:t> </a:t>
            </a:r>
            <a:r>
              <a:rPr sz="1600" spc="-7" dirty="0">
                <a:solidFill>
                  <a:srgbClr val="344447"/>
                </a:solidFill>
                <a:latin typeface="Arial"/>
                <a:cs typeface="Arial"/>
              </a:rPr>
              <a:t>version</a:t>
            </a:r>
            <a:r>
              <a:rPr sz="1600" dirty="0">
                <a:solidFill>
                  <a:srgbClr val="344447"/>
                </a:solidFill>
                <a:latin typeface="Arial"/>
                <a:cs typeface="Arial"/>
              </a:rPr>
              <a:t> </a:t>
            </a:r>
            <a:r>
              <a:rPr sz="1600" spc="-7" dirty="0">
                <a:solidFill>
                  <a:srgbClr val="344447"/>
                </a:solidFill>
                <a:latin typeface="Arial"/>
                <a:cs typeface="Arial"/>
              </a:rPr>
              <a:t>of</a:t>
            </a:r>
            <a:r>
              <a:rPr sz="1600" spc="13" dirty="0">
                <a:solidFill>
                  <a:srgbClr val="344447"/>
                </a:solidFill>
                <a:latin typeface="Arial"/>
                <a:cs typeface="Arial"/>
              </a:rPr>
              <a:t> </a:t>
            </a:r>
            <a:r>
              <a:rPr sz="1600" spc="-7" dirty="0">
                <a:solidFill>
                  <a:srgbClr val="344447"/>
                </a:solidFill>
                <a:latin typeface="Arial"/>
                <a:cs typeface="Arial"/>
              </a:rPr>
              <a:t>the</a:t>
            </a:r>
            <a:r>
              <a:rPr sz="1600" dirty="0">
                <a:solidFill>
                  <a:srgbClr val="344447"/>
                </a:solidFill>
                <a:latin typeface="Arial"/>
                <a:cs typeface="Arial"/>
              </a:rPr>
              <a:t> </a:t>
            </a:r>
            <a:r>
              <a:rPr sz="1600" spc="-7" dirty="0">
                <a:solidFill>
                  <a:srgbClr val="344447"/>
                </a:solidFill>
                <a:latin typeface="Arial"/>
                <a:cs typeface="Arial"/>
              </a:rPr>
              <a:t>document</a:t>
            </a:r>
            <a:r>
              <a:rPr sz="1600" spc="13" dirty="0">
                <a:solidFill>
                  <a:srgbClr val="344447"/>
                </a:solidFill>
                <a:latin typeface="Arial"/>
                <a:cs typeface="Arial"/>
              </a:rPr>
              <a:t> </a:t>
            </a:r>
            <a:r>
              <a:rPr sz="1600" spc="-7" dirty="0">
                <a:solidFill>
                  <a:srgbClr val="344447"/>
                </a:solidFill>
                <a:latin typeface="Arial"/>
                <a:cs typeface="Arial"/>
              </a:rPr>
              <a:t>at</a:t>
            </a:r>
            <a:r>
              <a:rPr sz="1600" spc="20" dirty="0">
                <a:solidFill>
                  <a:srgbClr val="344447"/>
                </a:solidFill>
                <a:latin typeface="Arial"/>
                <a:cs typeface="Arial"/>
              </a:rPr>
              <a:t> </a:t>
            </a:r>
            <a:r>
              <a:rPr sz="1600" spc="-7" dirty="0">
                <a:solidFill>
                  <a:srgbClr val="344447"/>
                </a:solidFill>
                <a:latin typeface="Arial"/>
                <a:cs typeface="Arial"/>
              </a:rPr>
              <a:t>the</a:t>
            </a:r>
            <a:r>
              <a:rPr sz="1600" dirty="0">
                <a:solidFill>
                  <a:srgbClr val="344447"/>
                </a:solidFill>
                <a:latin typeface="Arial"/>
                <a:cs typeface="Arial"/>
              </a:rPr>
              <a:t> </a:t>
            </a:r>
            <a:r>
              <a:rPr sz="1600" spc="-7" dirty="0">
                <a:solidFill>
                  <a:srgbClr val="344447"/>
                </a:solidFill>
                <a:latin typeface="Arial"/>
                <a:cs typeface="Arial"/>
              </a:rPr>
              <a:t>link</a:t>
            </a:r>
            <a:r>
              <a:rPr sz="1600" spc="7" dirty="0">
                <a:solidFill>
                  <a:srgbClr val="344447"/>
                </a:solidFill>
                <a:latin typeface="Arial"/>
                <a:cs typeface="Arial"/>
              </a:rPr>
              <a:t> </a:t>
            </a:r>
            <a:r>
              <a:rPr sz="1600" spc="-7" dirty="0">
                <a:solidFill>
                  <a:srgbClr val="344447"/>
                </a:solidFill>
                <a:latin typeface="Arial"/>
                <a:cs typeface="Arial"/>
              </a:rPr>
              <a:t>at</a:t>
            </a:r>
            <a:r>
              <a:rPr sz="1600" spc="13" dirty="0">
                <a:solidFill>
                  <a:srgbClr val="344447"/>
                </a:solidFill>
                <a:latin typeface="Arial"/>
                <a:cs typeface="Arial"/>
              </a:rPr>
              <a:t> </a:t>
            </a:r>
            <a:r>
              <a:rPr sz="1600" spc="-7" dirty="0">
                <a:solidFill>
                  <a:srgbClr val="344447"/>
                </a:solidFill>
                <a:latin typeface="Arial"/>
                <a:cs typeface="Arial"/>
              </a:rPr>
              <a:t>the</a:t>
            </a:r>
            <a:r>
              <a:rPr sz="1600" dirty="0">
                <a:solidFill>
                  <a:srgbClr val="344447"/>
                </a:solidFill>
                <a:latin typeface="Arial"/>
                <a:cs typeface="Arial"/>
              </a:rPr>
              <a:t> </a:t>
            </a:r>
            <a:r>
              <a:rPr sz="1600" spc="-7" dirty="0">
                <a:solidFill>
                  <a:srgbClr val="344447"/>
                </a:solidFill>
                <a:latin typeface="Arial"/>
                <a:cs typeface="Arial"/>
              </a:rPr>
              <a:t>bottom</a:t>
            </a:r>
            <a:r>
              <a:rPr sz="1600" spc="7" dirty="0">
                <a:solidFill>
                  <a:srgbClr val="344447"/>
                </a:solidFill>
                <a:latin typeface="Arial"/>
                <a:cs typeface="Arial"/>
              </a:rPr>
              <a:t> </a:t>
            </a:r>
            <a:r>
              <a:rPr sz="1600" spc="-7" dirty="0">
                <a:solidFill>
                  <a:srgbClr val="344447"/>
                </a:solidFill>
                <a:latin typeface="Arial"/>
                <a:cs typeface="Arial"/>
              </a:rPr>
              <a:t>of</a:t>
            </a:r>
            <a:r>
              <a:rPr sz="1600" spc="13" dirty="0">
                <a:solidFill>
                  <a:srgbClr val="344447"/>
                </a:solidFill>
                <a:latin typeface="Arial"/>
                <a:cs typeface="Arial"/>
              </a:rPr>
              <a:t> </a:t>
            </a:r>
            <a:r>
              <a:rPr sz="1600" spc="-7" dirty="0">
                <a:solidFill>
                  <a:srgbClr val="344447"/>
                </a:solidFill>
                <a:latin typeface="Arial"/>
                <a:cs typeface="Arial"/>
              </a:rPr>
              <a:t>this</a:t>
            </a:r>
            <a:r>
              <a:rPr sz="1600" spc="7" dirty="0">
                <a:solidFill>
                  <a:srgbClr val="344447"/>
                </a:solidFill>
                <a:latin typeface="Arial"/>
                <a:cs typeface="Arial"/>
              </a:rPr>
              <a:t> </a:t>
            </a:r>
            <a:r>
              <a:rPr sz="1600" spc="-7" dirty="0">
                <a:solidFill>
                  <a:srgbClr val="344447"/>
                </a:solidFill>
                <a:latin typeface="Arial"/>
                <a:cs typeface="Arial"/>
              </a:rPr>
              <a:t>page</a:t>
            </a:r>
            <a:r>
              <a:rPr sz="1600" spc="7" dirty="0">
                <a:solidFill>
                  <a:srgbClr val="344447"/>
                </a:solidFill>
                <a:latin typeface="Arial"/>
                <a:cs typeface="Arial"/>
              </a:rPr>
              <a:t> </a:t>
            </a:r>
            <a:r>
              <a:rPr sz="1600" spc="-7" dirty="0">
                <a:solidFill>
                  <a:srgbClr val="344447"/>
                </a:solidFill>
                <a:latin typeface="Arial"/>
                <a:cs typeface="Arial"/>
              </a:rPr>
              <a:t>every</a:t>
            </a:r>
            <a:r>
              <a:rPr sz="1600" spc="7" dirty="0">
                <a:solidFill>
                  <a:srgbClr val="344447"/>
                </a:solidFill>
                <a:latin typeface="Arial"/>
                <a:cs typeface="Arial"/>
              </a:rPr>
              <a:t> </a:t>
            </a:r>
            <a:r>
              <a:rPr sz="1600" spc="-7" dirty="0">
                <a:solidFill>
                  <a:srgbClr val="344447"/>
                </a:solidFill>
                <a:latin typeface="Arial"/>
                <a:cs typeface="Arial"/>
              </a:rPr>
              <a:t>time</a:t>
            </a:r>
            <a:r>
              <a:rPr sz="1600" dirty="0">
                <a:solidFill>
                  <a:srgbClr val="344447"/>
                </a:solidFill>
                <a:latin typeface="Arial"/>
                <a:cs typeface="Arial"/>
              </a:rPr>
              <a:t> </a:t>
            </a:r>
            <a:r>
              <a:rPr sz="1600" spc="-7" dirty="0">
                <a:solidFill>
                  <a:srgbClr val="344447"/>
                </a:solidFill>
                <a:latin typeface="Arial"/>
                <a:cs typeface="Arial"/>
              </a:rPr>
              <a:t>you</a:t>
            </a:r>
            <a:r>
              <a:rPr sz="1600" dirty="0">
                <a:solidFill>
                  <a:srgbClr val="344447"/>
                </a:solidFill>
                <a:latin typeface="Arial"/>
                <a:cs typeface="Arial"/>
              </a:rPr>
              <a:t> </a:t>
            </a:r>
            <a:r>
              <a:rPr sz="1600" spc="-7" dirty="0">
                <a:solidFill>
                  <a:srgbClr val="344447"/>
                </a:solidFill>
                <a:latin typeface="Arial"/>
                <a:cs typeface="Arial"/>
              </a:rPr>
              <a:t>choose</a:t>
            </a:r>
            <a:r>
              <a:rPr sz="1600" dirty="0">
                <a:solidFill>
                  <a:srgbClr val="344447"/>
                </a:solidFill>
                <a:latin typeface="Arial"/>
                <a:cs typeface="Arial"/>
              </a:rPr>
              <a:t> to </a:t>
            </a:r>
            <a:r>
              <a:rPr sz="1600" spc="-427" dirty="0">
                <a:solidFill>
                  <a:srgbClr val="344447"/>
                </a:solidFill>
                <a:latin typeface="Arial"/>
                <a:cs typeface="Arial"/>
              </a:rPr>
              <a:t> </a:t>
            </a:r>
            <a:r>
              <a:rPr sz="1600" spc="-7" dirty="0">
                <a:solidFill>
                  <a:srgbClr val="344447"/>
                </a:solidFill>
                <a:latin typeface="Arial"/>
                <a:cs typeface="Arial"/>
              </a:rPr>
              <a:t>utilize any</a:t>
            </a:r>
            <a:r>
              <a:rPr sz="1600" dirty="0">
                <a:solidFill>
                  <a:srgbClr val="344447"/>
                </a:solidFill>
                <a:latin typeface="Arial"/>
                <a:cs typeface="Arial"/>
              </a:rPr>
              <a:t> </a:t>
            </a:r>
            <a:r>
              <a:rPr sz="1600" spc="-7" dirty="0">
                <a:solidFill>
                  <a:srgbClr val="344447"/>
                </a:solidFill>
                <a:latin typeface="Arial"/>
                <a:cs typeface="Arial"/>
              </a:rPr>
              <a:t>of</a:t>
            </a:r>
            <a:r>
              <a:rPr sz="1600" spc="7" dirty="0">
                <a:solidFill>
                  <a:srgbClr val="344447"/>
                </a:solidFill>
                <a:latin typeface="Arial"/>
                <a:cs typeface="Arial"/>
              </a:rPr>
              <a:t> </a:t>
            </a:r>
            <a:r>
              <a:rPr sz="1600" spc="-7" dirty="0">
                <a:solidFill>
                  <a:srgbClr val="344447"/>
                </a:solidFill>
                <a:latin typeface="Arial"/>
                <a:cs typeface="Arial"/>
              </a:rPr>
              <a:t>the materials</a:t>
            </a:r>
            <a:r>
              <a:rPr sz="1600" dirty="0">
                <a:solidFill>
                  <a:srgbClr val="344447"/>
                </a:solidFill>
                <a:latin typeface="Arial"/>
                <a:cs typeface="Arial"/>
              </a:rPr>
              <a:t> </a:t>
            </a:r>
            <a:r>
              <a:rPr sz="1600" spc="-7" dirty="0">
                <a:solidFill>
                  <a:srgbClr val="344447"/>
                </a:solidFill>
                <a:latin typeface="Arial"/>
                <a:cs typeface="Arial"/>
              </a:rPr>
              <a:t>included in the subsequent</a:t>
            </a:r>
            <a:r>
              <a:rPr sz="1600" spc="7" dirty="0">
                <a:solidFill>
                  <a:srgbClr val="344447"/>
                </a:solidFill>
                <a:latin typeface="Arial"/>
                <a:cs typeface="Arial"/>
              </a:rPr>
              <a:t> </a:t>
            </a:r>
            <a:r>
              <a:rPr sz="1600" spc="-7" dirty="0">
                <a:solidFill>
                  <a:srgbClr val="344447"/>
                </a:solidFill>
                <a:latin typeface="Arial"/>
                <a:cs typeface="Arial"/>
              </a:rPr>
              <a:t>pages</a:t>
            </a:r>
            <a:endParaRPr sz="1600" dirty="0">
              <a:latin typeface="Arial"/>
              <a:cs typeface="Arial"/>
            </a:endParaRPr>
          </a:p>
          <a:p>
            <a:pPr marL="439409" indent="-300559">
              <a:spcBef>
                <a:spcPts val="1467"/>
              </a:spcBef>
              <a:buChar char="•"/>
              <a:tabLst>
                <a:tab pos="438562" algn="l"/>
                <a:tab pos="439409" algn="l"/>
              </a:tabLst>
            </a:pPr>
            <a:r>
              <a:rPr sz="1600" spc="-7" dirty="0">
                <a:solidFill>
                  <a:srgbClr val="344447"/>
                </a:solidFill>
                <a:latin typeface="Arial"/>
                <a:cs typeface="Arial"/>
              </a:rPr>
              <a:t>Do not</a:t>
            </a:r>
            <a:r>
              <a:rPr sz="1600" spc="20" dirty="0">
                <a:solidFill>
                  <a:srgbClr val="344447"/>
                </a:solidFill>
                <a:latin typeface="Arial"/>
                <a:cs typeface="Arial"/>
              </a:rPr>
              <a:t> </a:t>
            </a:r>
            <a:r>
              <a:rPr sz="1600" spc="-7" dirty="0">
                <a:solidFill>
                  <a:srgbClr val="344447"/>
                </a:solidFill>
                <a:latin typeface="Arial"/>
                <a:cs typeface="Arial"/>
              </a:rPr>
              <a:t>save this</a:t>
            </a:r>
            <a:r>
              <a:rPr sz="1600" spc="7" dirty="0">
                <a:solidFill>
                  <a:srgbClr val="344447"/>
                </a:solidFill>
                <a:latin typeface="Arial"/>
                <a:cs typeface="Arial"/>
              </a:rPr>
              <a:t> </a:t>
            </a:r>
            <a:r>
              <a:rPr sz="1600" spc="-7" dirty="0">
                <a:solidFill>
                  <a:srgbClr val="344447"/>
                </a:solidFill>
                <a:latin typeface="Arial"/>
                <a:cs typeface="Arial"/>
              </a:rPr>
              <a:t>file</a:t>
            </a:r>
            <a:r>
              <a:rPr sz="1600" dirty="0">
                <a:solidFill>
                  <a:srgbClr val="344447"/>
                </a:solidFill>
                <a:latin typeface="Arial"/>
                <a:cs typeface="Arial"/>
              </a:rPr>
              <a:t> to </a:t>
            </a:r>
            <a:r>
              <a:rPr sz="1600" spc="-7" dirty="0">
                <a:solidFill>
                  <a:srgbClr val="344447"/>
                </a:solidFill>
                <a:latin typeface="Arial"/>
                <a:cs typeface="Arial"/>
              </a:rPr>
              <a:t>your</a:t>
            </a:r>
            <a:r>
              <a:rPr sz="1600" spc="7" dirty="0">
                <a:solidFill>
                  <a:srgbClr val="344447"/>
                </a:solidFill>
                <a:latin typeface="Arial"/>
                <a:cs typeface="Arial"/>
              </a:rPr>
              <a:t> </a:t>
            </a:r>
            <a:r>
              <a:rPr sz="1600" spc="-7" dirty="0">
                <a:solidFill>
                  <a:srgbClr val="344447"/>
                </a:solidFill>
                <a:latin typeface="Arial"/>
                <a:cs typeface="Arial"/>
              </a:rPr>
              <a:t>personal</a:t>
            </a:r>
            <a:r>
              <a:rPr sz="1600" spc="7" dirty="0">
                <a:solidFill>
                  <a:srgbClr val="344447"/>
                </a:solidFill>
                <a:latin typeface="Arial"/>
                <a:cs typeface="Arial"/>
              </a:rPr>
              <a:t> </a:t>
            </a:r>
            <a:r>
              <a:rPr sz="1600" spc="-7" dirty="0">
                <a:solidFill>
                  <a:srgbClr val="344447"/>
                </a:solidFill>
                <a:latin typeface="Arial"/>
                <a:cs typeface="Arial"/>
              </a:rPr>
              <a:t>folders</a:t>
            </a:r>
            <a:r>
              <a:rPr sz="1600" spc="7" dirty="0">
                <a:solidFill>
                  <a:srgbClr val="344447"/>
                </a:solidFill>
                <a:latin typeface="Arial"/>
                <a:cs typeface="Arial"/>
              </a:rPr>
              <a:t> </a:t>
            </a:r>
            <a:r>
              <a:rPr sz="1600" spc="-7" dirty="0">
                <a:solidFill>
                  <a:srgbClr val="344447"/>
                </a:solidFill>
                <a:latin typeface="Arial"/>
                <a:cs typeface="Arial"/>
              </a:rPr>
              <a:t>as</a:t>
            </a:r>
            <a:r>
              <a:rPr sz="1600" spc="7" dirty="0">
                <a:solidFill>
                  <a:srgbClr val="344447"/>
                </a:solidFill>
                <a:latin typeface="Arial"/>
                <a:cs typeface="Arial"/>
              </a:rPr>
              <a:t> </a:t>
            </a:r>
            <a:r>
              <a:rPr sz="1600" spc="-7" dirty="0">
                <a:solidFill>
                  <a:srgbClr val="344447"/>
                </a:solidFill>
                <a:latin typeface="Arial"/>
                <a:cs typeface="Arial"/>
              </a:rPr>
              <a:t>you</a:t>
            </a:r>
            <a:r>
              <a:rPr sz="1600" dirty="0">
                <a:solidFill>
                  <a:srgbClr val="344447"/>
                </a:solidFill>
                <a:latin typeface="Arial"/>
                <a:cs typeface="Arial"/>
              </a:rPr>
              <a:t> </a:t>
            </a:r>
            <a:r>
              <a:rPr sz="1600" spc="-7" dirty="0">
                <a:solidFill>
                  <a:srgbClr val="344447"/>
                </a:solidFill>
                <a:latin typeface="Arial"/>
                <a:cs typeface="Arial"/>
              </a:rPr>
              <a:t>could</a:t>
            </a:r>
            <a:r>
              <a:rPr sz="1600" dirty="0">
                <a:solidFill>
                  <a:srgbClr val="344447"/>
                </a:solidFill>
                <a:latin typeface="Arial"/>
                <a:cs typeface="Arial"/>
              </a:rPr>
              <a:t> </a:t>
            </a:r>
            <a:r>
              <a:rPr sz="1600" spc="-7" dirty="0">
                <a:solidFill>
                  <a:srgbClr val="344447"/>
                </a:solidFill>
                <a:latin typeface="Arial"/>
                <a:cs typeface="Arial"/>
              </a:rPr>
              <a:t>accidentally</a:t>
            </a:r>
            <a:r>
              <a:rPr sz="1600" spc="7" dirty="0">
                <a:solidFill>
                  <a:srgbClr val="344447"/>
                </a:solidFill>
                <a:latin typeface="Arial"/>
                <a:cs typeface="Arial"/>
              </a:rPr>
              <a:t> </a:t>
            </a:r>
            <a:r>
              <a:rPr sz="1600" spc="-7" dirty="0">
                <a:solidFill>
                  <a:srgbClr val="344447"/>
                </a:solidFill>
                <a:latin typeface="Arial"/>
                <a:cs typeface="Arial"/>
              </a:rPr>
              <a:t>use</a:t>
            </a:r>
            <a:r>
              <a:rPr sz="1600" dirty="0">
                <a:solidFill>
                  <a:srgbClr val="344447"/>
                </a:solidFill>
                <a:latin typeface="Arial"/>
                <a:cs typeface="Arial"/>
              </a:rPr>
              <a:t> </a:t>
            </a:r>
            <a:r>
              <a:rPr sz="1600" spc="-7" dirty="0">
                <a:solidFill>
                  <a:srgbClr val="344447"/>
                </a:solidFill>
                <a:latin typeface="Arial"/>
                <a:cs typeface="Arial"/>
              </a:rPr>
              <a:t>an</a:t>
            </a:r>
            <a:r>
              <a:rPr sz="1600" dirty="0">
                <a:solidFill>
                  <a:srgbClr val="344447"/>
                </a:solidFill>
                <a:latin typeface="Arial"/>
                <a:cs typeface="Arial"/>
              </a:rPr>
              <a:t> </a:t>
            </a:r>
            <a:r>
              <a:rPr sz="1600" spc="-7" dirty="0">
                <a:solidFill>
                  <a:srgbClr val="344447"/>
                </a:solidFill>
                <a:latin typeface="Arial"/>
                <a:cs typeface="Arial"/>
              </a:rPr>
              <a:t>older</a:t>
            </a:r>
            <a:r>
              <a:rPr sz="1600" spc="7" dirty="0">
                <a:solidFill>
                  <a:srgbClr val="344447"/>
                </a:solidFill>
                <a:latin typeface="Arial"/>
                <a:cs typeface="Arial"/>
              </a:rPr>
              <a:t> </a:t>
            </a:r>
            <a:r>
              <a:rPr sz="1600" spc="-7" dirty="0">
                <a:solidFill>
                  <a:srgbClr val="344447"/>
                </a:solidFill>
                <a:latin typeface="Arial"/>
                <a:cs typeface="Arial"/>
              </a:rPr>
              <a:t>version</a:t>
            </a:r>
            <a:r>
              <a:rPr sz="1600" dirty="0">
                <a:solidFill>
                  <a:srgbClr val="344447"/>
                </a:solidFill>
                <a:latin typeface="Arial"/>
                <a:cs typeface="Arial"/>
              </a:rPr>
              <a:t> </a:t>
            </a:r>
            <a:r>
              <a:rPr sz="1600" spc="-7" dirty="0">
                <a:solidFill>
                  <a:srgbClr val="344447"/>
                </a:solidFill>
                <a:latin typeface="Arial"/>
                <a:cs typeface="Arial"/>
              </a:rPr>
              <a:t>of</a:t>
            </a:r>
            <a:r>
              <a:rPr sz="1600" spc="13" dirty="0">
                <a:solidFill>
                  <a:srgbClr val="344447"/>
                </a:solidFill>
                <a:latin typeface="Arial"/>
                <a:cs typeface="Arial"/>
              </a:rPr>
              <a:t> </a:t>
            </a:r>
            <a:r>
              <a:rPr sz="1600" spc="-7" dirty="0">
                <a:solidFill>
                  <a:srgbClr val="344447"/>
                </a:solidFill>
                <a:latin typeface="Arial"/>
                <a:cs typeface="Arial"/>
              </a:rPr>
              <a:t>the</a:t>
            </a:r>
            <a:r>
              <a:rPr sz="1600" dirty="0">
                <a:solidFill>
                  <a:srgbClr val="344447"/>
                </a:solidFill>
                <a:latin typeface="Arial"/>
                <a:cs typeface="Arial"/>
              </a:rPr>
              <a:t> </a:t>
            </a:r>
            <a:r>
              <a:rPr sz="1600" spc="-7" dirty="0">
                <a:solidFill>
                  <a:srgbClr val="344447"/>
                </a:solidFill>
                <a:latin typeface="Arial"/>
                <a:cs typeface="Arial"/>
              </a:rPr>
              <a:t>document</a:t>
            </a:r>
            <a:endParaRPr sz="1600" dirty="0">
              <a:latin typeface="Arial"/>
              <a:cs typeface="Arial"/>
            </a:endParaRPr>
          </a:p>
          <a:p>
            <a:pPr>
              <a:spcBef>
                <a:spcPts val="13"/>
              </a:spcBef>
              <a:buClr>
                <a:srgbClr val="344447"/>
              </a:buClr>
              <a:buFont typeface="Arial"/>
              <a:buChar char="•"/>
            </a:pPr>
            <a:endParaRPr sz="1467" dirty="0">
              <a:latin typeface="Arial"/>
              <a:cs typeface="Arial"/>
            </a:endParaRPr>
          </a:p>
          <a:p>
            <a:pPr marL="439409" indent="-300559">
              <a:buChar char="•"/>
              <a:tabLst>
                <a:tab pos="438562" algn="l"/>
                <a:tab pos="439409" algn="l"/>
              </a:tabLst>
            </a:pPr>
            <a:r>
              <a:rPr sz="1600" spc="-7" dirty="0">
                <a:solidFill>
                  <a:srgbClr val="344447"/>
                </a:solidFill>
                <a:latin typeface="Arial"/>
                <a:cs typeface="Arial"/>
              </a:rPr>
              <a:t>Do</a:t>
            </a:r>
            <a:r>
              <a:rPr sz="1600" spc="-13" dirty="0">
                <a:solidFill>
                  <a:srgbClr val="344447"/>
                </a:solidFill>
                <a:latin typeface="Arial"/>
                <a:cs typeface="Arial"/>
              </a:rPr>
              <a:t> </a:t>
            </a:r>
            <a:r>
              <a:rPr sz="1600" spc="-7" dirty="0">
                <a:solidFill>
                  <a:srgbClr val="344447"/>
                </a:solidFill>
                <a:latin typeface="Arial"/>
                <a:cs typeface="Arial"/>
              </a:rPr>
              <a:t>not</a:t>
            </a:r>
            <a:r>
              <a:rPr sz="1600" dirty="0">
                <a:solidFill>
                  <a:srgbClr val="344447"/>
                </a:solidFill>
                <a:latin typeface="Arial"/>
                <a:cs typeface="Arial"/>
              </a:rPr>
              <a:t> </a:t>
            </a:r>
            <a:r>
              <a:rPr sz="1600" spc="-7" dirty="0">
                <a:solidFill>
                  <a:srgbClr val="344447"/>
                </a:solidFill>
                <a:latin typeface="Arial"/>
                <a:cs typeface="Arial"/>
              </a:rPr>
              <a:t>modify any</a:t>
            </a:r>
            <a:r>
              <a:rPr sz="1600" dirty="0">
                <a:solidFill>
                  <a:srgbClr val="344447"/>
                </a:solidFill>
                <a:latin typeface="Arial"/>
                <a:cs typeface="Arial"/>
              </a:rPr>
              <a:t> </a:t>
            </a:r>
            <a:r>
              <a:rPr sz="1600" spc="-7" dirty="0">
                <a:solidFill>
                  <a:srgbClr val="344447"/>
                </a:solidFill>
                <a:latin typeface="Arial"/>
                <a:cs typeface="Arial"/>
              </a:rPr>
              <a:t>of</a:t>
            </a:r>
            <a:r>
              <a:rPr sz="1600" dirty="0">
                <a:solidFill>
                  <a:srgbClr val="344447"/>
                </a:solidFill>
                <a:latin typeface="Arial"/>
                <a:cs typeface="Arial"/>
              </a:rPr>
              <a:t> </a:t>
            </a:r>
            <a:r>
              <a:rPr sz="1600" spc="-7" dirty="0">
                <a:solidFill>
                  <a:srgbClr val="344447"/>
                </a:solidFill>
                <a:latin typeface="Arial"/>
                <a:cs typeface="Arial"/>
              </a:rPr>
              <a:t>the</a:t>
            </a:r>
            <a:r>
              <a:rPr sz="1600" spc="-13" dirty="0">
                <a:solidFill>
                  <a:srgbClr val="344447"/>
                </a:solidFill>
                <a:latin typeface="Arial"/>
                <a:cs typeface="Arial"/>
              </a:rPr>
              <a:t> </a:t>
            </a:r>
            <a:r>
              <a:rPr sz="1600" spc="-7" dirty="0">
                <a:solidFill>
                  <a:srgbClr val="344447"/>
                </a:solidFill>
                <a:latin typeface="Arial"/>
                <a:cs typeface="Arial"/>
              </a:rPr>
              <a:t>following</a:t>
            </a:r>
            <a:r>
              <a:rPr sz="1600" spc="-13" dirty="0">
                <a:solidFill>
                  <a:srgbClr val="344447"/>
                </a:solidFill>
                <a:latin typeface="Arial"/>
                <a:cs typeface="Arial"/>
              </a:rPr>
              <a:t> </a:t>
            </a:r>
            <a:r>
              <a:rPr sz="1600" spc="-7" dirty="0">
                <a:solidFill>
                  <a:srgbClr val="344447"/>
                </a:solidFill>
                <a:latin typeface="Arial"/>
                <a:cs typeface="Arial"/>
              </a:rPr>
              <a:t>content</a:t>
            </a:r>
            <a:endParaRPr sz="1600" dirty="0">
              <a:latin typeface="Arial"/>
              <a:cs typeface="Arial"/>
            </a:endParaRPr>
          </a:p>
          <a:p>
            <a:pPr marL="439409" marR="135463" indent="-300559">
              <a:lnSpc>
                <a:spcPct val="103299"/>
              </a:lnSpc>
              <a:spcBef>
                <a:spcPts val="1473"/>
              </a:spcBef>
              <a:buChar char="•"/>
              <a:tabLst>
                <a:tab pos="438562" algn="l"/>
                <a:tab pos="439409" algn="l"/>
              </a:tabLst>
            </a:pPr>
            <a:r>
              <a:rPr sz="1600" spc="-7" dirty="0">
                <a:solidFill>
                  <a:srgbClr val="344447"/>
                </a:solidFill>
                <a:latin typeface="Arial"/>
                <a:cs typeface="Arial"/>
              </a:rPr>
              <a:t>Reach out</a:t>
            </a:r>
            <a:r>
              <a:rPr sz="1600" spc="13" dirty="0">
                <a:solidFill>
                  <a:srgbClr val="344447"/>
                </a:solidFill>
                <a:latin typeface="Arial"/>
                <a:cs typeface="Arial"/>
              </a:rPr>
              <a:t> </a:t>
            </a:r>
            <a:r>
              <a:rPr sz="1600" dirty="0">
                <a:solidFill>
                  <a:srgbClr val="344447"/>
                </a:solidFill>
                <a:latin typeface="Arial"/>
                <a:cs typeface="Arial"/>
              </a:rPr>
              <a:t>to </a:t>
            </a:r>
            <a:r>
              <a:rPr sz="1600" spc="-7" dirty="0">
                <a:solidFill>
                  <a:srgbClr val="344447"/>
                </a:solidFill>
                <a:latin typeface="Arial"/>
                <a:cs typeface="Arial"/>
              </a:rPr>
              <a:t>the </a:t>
            </a:r>
            <a:r>
              <a:rPr lang="en-US" sz="1600" spc="-7" dirty="0">
                <a:solidFill>
                  <a:srgbClr val="344447"/>
                </a:solidFill>
                <a:latin typeface="Arial"/>
                <a:cs typeface="Arial"/>
              </a:rPr>
              <a:t>Organizational </a:t>
            </a:r>
            <a:r>
              <a:rPr sz="1600" spc="-7" dirty="0">
                <a:solidFill>
                  <a:srgbClr val="344447"/>
                </a:solidFill>
                <a:latin typeface="Arial"/>
                <a:cs typeface="Arial"/>
              </a:rPr>
              <a:t>Change</a:t>
            </a:r>
            <a:r>
              <a:rPr sz="1600" dirty="0">
                <a:solidFill>
                  <a:srgbClr val="344447"/>
                </a:solidFill>
                <a:latin typeface="Arial"/>
                <a:cs typeface="Arial"/>
              </a:rPr>
              <a:t> </a:t>
            </a:r>
            <a:r>
              <a:rPr sz="1600" spc="-7" dirty="0">
                <a:solidFill>
                  <a:srgbClr val="344447"/>
                </a:solidFill>
                <a:latin typeface="Arial"/>
                <a:cs typeface="Arial"/>
              </a:rPr>
              <a:t>Management</a:t>
            </a:r>
            <a:r>
              <a:rPr lang="en-US" sz="1600" spc="-7" dirty="0">
                <a:solidFill>
                  <a:srgbClr val="344447"/>
                </a:solidFill>
                <a:latin typeface="Arial"/>
                <a:cs typeface="Arial"/>
              </a:rPr>
              <a:t> (OCM)</a:t>
            </a:r>
            <a:r>
              <a:rPr sz="1600" spc="13" dirty="0">
                <a:solidFill>
                  <a:srgbClr val="344447"/>
                </a:solidFill>
                <a:latin typeface="Arial"/>
                <a:cs typeface="Arial"/>
              </a:rPr>
              <a:t> </a:t>
            </a:r>
            <a:r>
              <a:rPr sz="1600" spc="-7" dirty="0">
                <a:solidFill>
                  <a:srgbClr val="344447"/>
                </a:solidFill>
                <a:latin typeface="Arial"/>
                <a:cs typeface="Arial"/>
              </a:rPr>
              <a:t>team,</a:t>
            </a:r>
            <a:r>
              <a:rPr sz="1600" spc="13" dirty="0">
                <a:solidFill>
                  <a:srgbClr val="344447"/>
                </a:solidFill>
                <a:latin typeface="Arial"/>
                <a:cs typeface="Arial"/>
              </a:rPr>
              <a:t> </a:t>
            </a:r>
            <a:r>
              <a:rPr sz="1600" spc="-7" dirty="0">
                <a:solidFill>
                  <a:srgbClr val="344447"/>
                </a:solidFill>
                <a:latin typeface="Arial"/>
                <a:cs typeface="Arial"/>
              </a:rPr>
              <a:t>if</a:t>
            </a:r>
            <a:r>
              <a:rPr sz="1600" spc="7" dirty="0">
                <a:solidFill>
                  <a:srgbClr val="344447"/>
                </a:solidFill>
                <a:latin typeface="Arial"/>
                <a:cs typeface="Arial"/>
              </a:rPr>
              <a:t> </a:t>
            </a:r>
            <a:r>
              <a:rPr sz="1600" spc="-7" dirty="0">
                <a:solidFill>
                  <a:srgbClr val="344447"/>
                </a:solidFill>
                <a:latin typeface="Arial"/>
                <a:cs typeface="Arial"/>
              </a:rPr>
              <a:t>you</a:t>
            </a:r>
            <a:r>
              <a:rPr sz="1600" dirty="0">
                <a:solidFill>
                  <a:srgbClr val="344447"/>
                </a:solidFill>
                <a:latin typeface="Arial"/>
                <a:cs typeface="Arial"/>
              </a:rPr>
              <a:t> </a:t>
            </a:r>
            <a:r>
              <a:rPr sz="1600" spc="-7" dirty="0">
                <a:solidFill>
                  <a:srgbClr val="344447"/>
                </a:solidFill>
                <a:latin typeface="Arial"/>
                <a:cs typeface="Arial"/>
              </a:rPr>
              <a:t>have</a:t>
            </a:r>
            <a:r>
              <a:rPr sz="1600" dirty="0">
                <a:solidFill>
                  <a:srgbClr val="344447"/>
                </a:solidFill>
                <a:latin typeface="Arial"/>
                <a:cs typeface="Arial"/>
              </a:rPr>
              <a:t> </a:t>
            </a:r>
            <a:r>
              <a:rPr sz="1600" spc="-7" dirty="0">
                <a:solidFill>
                  <a:srgbClr val="344447"/>
                </a:solidFill>
                <a:latin typeface="Arial"/>
                <a:cs typeface="Arial"/>
              </a:rPr>
              <a:t>any</a:t>
            </a:r>
            <a:r>
              <a:rPr sz="1600" spc="7" dirty="0">
                <a:solidFill>
                  <a:srgbClr val="344447"/>
                </a:solidFill>
                <a:latin typeface="Arial"/>
                <a:cs typeface="Arial"/>
              </a:rPr>
              <a:t> </a:t>
            </a:r>
            <a:r>
              <a:rPr sz="1600" spc="-7" dirty="0">
                <a:solidFill>
                  <a:srgbClr val="344447"/>
                </a:solidFill>
                <a:latin typeface="Arial"/>
                <a:cs typeface="Arial"/>
              </a:rPr>
              <a:t>questions</a:t>
            </a:r>
            <a:r>
              <a:rPr sz="1600" dirty="0">
                <a:solidFill>
                  <a:srgbClr val="344447"/>
                </a:solidFill>
                <a:latin typeface="Arial"/>
                <a:cs typeface="Arial"/>
              </a:rPr>
              <a:t> </a:t>
            </a:r>
            <a:r>
              <a:rPr sz="1600" spc="-7" dirty="0">
                <a:solidFill>
                  <a:srgbClr val="344447"/>
                </a:solidFill>
                <a:latin typeface="Arial"/>
                <a:cs typeface="Arial"/>
              </a:rPr>
              <a:t>or</a:t>
            </a:r>
            <a:r>
              <a:rPr sz="1600" spc="7" dirty="0">
                <a:solidFill>
                  <a:srgbClr val="344447"/>
                </a:solidFill>
                <a:latin typeface="Arial"/>
                <a:cs typeface="Arial"/>
              </a:rPr>
              <a:t> </a:t>
            </a:r>
            <a:r>
              <a:rPr sz="1600" dirty="0">
                <a:solidFill>
                  <a:srgbClr val="344447"/>
                </a:solidFill>
                <a:latin typeface="Arial"/>
                <a:cs typeface="Arial"/>
              </a:rPr>
              <a:t>to </a:t>
            </a:r>
            <a:r>
              <a:rPr sz="1600" spc="-7" dirty="0">
                <a:solidFill>
                  <a:srgbClr val="344447"/>
                </a:solidFill>
                <a:latin typeface="Arial"/>
                <a:cs typeface="Arial"/>
              </a:rPr>
              <a:t>submit</a:t>
            </a:r>
            <a:r>
              <a:rPr sz="1600" spc="13" dirty="0">
                <a:solidFill>
                  <a:srgbClr val="344447"/>
                </a:solidFill>
                <a:latin typeface="Arial"/>
                <a:cs typeface="Arial"/>
              </a:rPr>
              <a:t> </a:t>
            </a:r>
            <a:r>
              <a:rPr sz="1600" dirty="0">
                <a:solidFill>
                  <a:srgbClr val="344447"/>
                </a:solidFill>
                <a:latin typeface="Arial"/>
                <a:cs typeface="Arial"/>
              </a:rPr>
              <a:t>a</a:t>
            </a:r>
            <a:r>
              <a:rPr sz="1600" spc="-7" dirty="0">
                <a:solidFill>
                  <a:srgbClr val="344447"/>
                </a:solidFill>
                <a:latin typeface="Arial"/>
                <a:cs typeface="Arial"/>
              </a:rPr>
              <a:t> request</a:t>
            </a:r>
            <a:r>
              <a:rPr sz="1600" spc="13" dirty="0">
                <a:solidFill>
                  <a:srgbClr val="344447"/>
                </a:solidFill>
                <a:latin typeface="Arial"/>
                <a:cs typeface="Arial"/>
              </a:rPr>
              <a:t> </a:t>
            </a:r>
            <a:r>
              <a:rPr sz="1600" dirty="0">
                <a:solidFill>
                  <a:srgbClr val="344447"/>
                </a:solidFill>
                <a:latin typeface="Arial"/>
                <a:cs typeface="Arial"/>
              </a:rPr>
              <a:t>to </a:t>
            </a:r>
            <a:r>
              <a:rPr sz="1600" spc="-7" dirty="0">
                <a:solidFill>
                  <a:srgbClr val="344447"/>
                </a:solidFill>
                <a:latin typeface="Arial"/>
                <a:cs typeface="Arial"/>
              </a:rPr>
              <a:t>modify</a:t>
            </a:r>
            <a:r>
              <a:rPr sz="1600" dirty="0">
                <a:solidFill>
                  <a:srgbClr val="344447"/>
                </a:solidFill>
                <a:latin typeface="Arial"/>
                <a:cs typeface="Arial"/>
              </a:rPr>
              <a:t> </a:t>
            </a:r>
            <a:r>
              <a:rPr sz="1600" spc="-7" dirty="0">
                <a:solidFill>
                  <a:srgbClr val="344447"/>
                </a:solidFill>
                <a:latin typeface="Arial"/>
                <a:cs typeface="Arial"/>
              </a:rPr>
              <a:t>content</a:t>
            </a:r>
            <a:endParaRPr sz="1600" dirty="0">
              <a:latin typeface="Arial"/>
              <a:cs typeface="Arial"/>
            </a:endParaRPr>
          </a:p>
        </p:txBody>
      </p:sp>
      <p:sp>
        <p:nvSpPr>
          <p:cNvPr id="5" name="object 5"/>
          <p:cNvSpPr txBox="1"/>
          <p:nvPr/>
        </p:nvSpPr>
        <p:spPr>
          <a:xfrm>
            <a:off x="612987" y="5107767"/>
            <a:ext cx="10977033" cy="309486"/>
          </a:xfrm>
          <a:prstGeom prst="rect">
            <a:avLst/>
          </a:prstGeom>
          <a:solidFill>
            <a:srgbClr val="7FC1E0"/>
          </a:solidFill>
        </p:spPr>
        <p:txBody>
          <a:bodyPr vert="horz" wrap="square" lIns="0" tIns="62653" rIns="0" bIns="0" rtlCol="0">
            <a:spAutoFit/>
          </a:bodyPr>
          <a:lstStyle/>
          <a:p>
            <a:pPr marL="847" algn="ctr">
              <a:spcBef>
                <a:spcPts val="493"/>
              </a:spcBef>
            </a:pPr>
            <a:r>
              <a:rPr sz="1600" b="1" spc="-7" dirty="0">
                <a:solidFill>
                  <a:srgbClr val="FFFFFF"/>
                </a:solidFill>
                <a:latin typeface="Arial"/>
                <a:cs typeface="Arial"/>
              </a:rPr>
              <a:t>Communications</a:t>
            </a:r>
            <a:r>
              <a:rPr sz="1600" b="1" spc="-20" dirty="0">
                <a:solidFill>
                  <a:srgbClr val="FFFFFF"/>
                </a:solidFill>
                <a:latin typeface="Arial"/>
                <a:cs typeface="Arial"/>
              </a:rPr>
              <a:t> </a:t>
            </a:r>
            <a:r>
              <a:rPr sz="1600" b="1" spc="-13" dirty="0">
                <a:solidFill>
                  <a:srgbClr val="FFFFFF"/>
                </a:solidFill>
                <a:latin typeface="Arial"/>
                <a:cs typeface="Arial"/>
              </a:rPr>
              <a:t>Reference </a:t>
            </a:r>
            <a:r>
              <a:rPr sz="1600" b="1" dirty="0">
                <a:solidFill>
                  <a:srgbClr val="FFFFFF"/>
                </a:solidFill>
                <a:latin typeface="Arial"/>
                <a:cs typeface="Arial"/>
              </a:rPr>
              <a:t>Guide</a:t>
            </a:r>
            <a:r>
              <a:rPr sz="1600" b="1" spc="-13" dirty="0">
                <a:solidFill>
                  <a:srgbClr val="FFFFFF"/>
                </a:solidFill>
                <a:latin typeface="Arial"/>
                <a:cs typeface="Arial"/>
              </a:rPr>
              <a:t> </a:t>
            </a:r>
            <a:r>
              <a:rPr sz="1600" b="1" dirty="0">
                <a:solidFill>
                  <a:srgbClr val="FFFFFF"/>
                </a:solidFill>
                <a:latin typeface="Arial"/>
                <a:cs typeface="Arial"/>
              </a:rPr>
              <a:t>Link</a:t>
            </a:r>
            <a:endParaRPr sz="1600" dirty="0">
              <a:latin typeface="Arial"/>
              <a:cs typeface="Arial"/>
            </a:endParaRPr>
          </a:p>
        </p:txBody>
      </p:sp>
      <p:sp>
        <p:nvSpPr>
          <p:cNvPr id="6" name="object 6"/>
          <p:cNvSpPr txBox="1"/>
          <p:nvPr/>
        </p:nvSpPr>
        <p:spPr>
          <a:xfrm>
            <a:off x="588434" y="5759028"/>
            <a:ext cx="4050453" cy="263320"/>
          </a:xfrm>
          <a:prstGeom prst="rect">
            <a:avLst/>
          </a:prstGeom>
        </p:spPr>
        <p:txBody>
          <a:bodyPr vert="horz" wrap="square" lIns="0" tIns="16933" rIns="0" bIns="0" rtlCol="0">
            <a:spAutoFit/>
          </a:bodyPr>
          <a:lstStyle/>
          <a:p>
            <a:pPr marL="16933">
              <a:spcBef>
                <a:spcPts val="133"/>
              </a:spcBef>
            </a:pPr>
            <a:r>
              <a:rPr sz="1600" b="1" i="1" spc="-7" dirty="0">
                <a:solidFill>
                  <a:srgbClr val="344447"/>
                </a:solidFill>
                <a:latin typeface="Arial-BoldItalicMT"/>
                <a:cs typeface="Arial-BoldItalicMT"/>
              </a:rPr>
              <a:t>*Click</a:t>
            </a:r>
            <a:r>
              <a:rPr sz="1600" b="1" i="1" spc="-20" dirty="0">
                <a:solidFill>
                  <a:srgbClr val="344447"/>
                </a:solidFill>
                <a:latin typeface="Arial-BoldItalicMT"/>
                <a:cs typeface="Arial-BoldItalicMT"/>
              </a:rPr>
              <a:t> </a:t>
            </a:r>
            <a:r>
              <a:rPr sz="1600" b="1" i="1" dirty="0">
                <a:solidFill>
                  <a:srgbClr val="344447"/>
                </a:solidFill>
                <a:latin typeface="Arial-BoldItalicMT"/>
                <a:cs typeface="Arial-BoldItalicMT"/>
              </a:rPr>
              <a:t>the</a:t>
            </a:r>
            <a:r>
              <a:rPr sz="1600" b="1" i="1" spc="-13" dirty="0">
                <a:solidFill>
                  <a:srgbClr val="344447"/>
                </a:solidFill>
                <a:latin typeface="Arial-BoldItalicMT"/>
                <a:cs typeface="Arial-BoldItalicMT"/>
              </a:rPr>
              <a:t> </a:t>
            </a:r>
            <a:r>
              <a:rPr sz="1600" b="1" i="1" dirty="0">
                <a:solidFill>
                  <a:srgbClr val="344447"/>
                </a:solidFill>
                <a:latin typeface="Arial-BoldItalicMT"/>
                <a:cs typeface="Arial-BoldItalicMT"/>
              </a:rPr>
              <a:t>link</a:t>
            </a:r>
            <a:r>
              <a:rPr sz="1600" b="1" i="1" spc="-13" dirty="0">
                <a:solidFill>
                  <a:srgbClr val="344447"/>
                </a:solidFill>
                <a:latin typeface="Arial-BoldItalicMT"/>
                <a:cs typeface="Arial-BoldItalicMT"/>
              </a:rPr>
              <a:t> </a:t>
            </a:r>
            <a:r>
              <a:rPr sz="1600" b="1" i="1" dirty="0">
                <a:solidFill>
                  <a:srgbClr val="344447"/>
                </a:solidFill>
                <a:latin typeface="Arial-BoldItalicMT"/>
                <a:cs typeface="Arial-BoldItalicMT"/>
              </a:rPr>
              <a:t>while</a:t>
            </a:r>
            <a:r>
              <a:rPr sz="1600" b="1" i="1" spc="-13" dirty="0">
                <a:solidFill>
                  <a:srgbClr val="344447"/>
                </a:solidFill>
                <a:latin typeface="Arial-BoldItalicMT"/>
                <a:cs typeface="Arial-BoldItalicMT"/>
              </a:rPr>
              <a:t> </a:t>
            </a:r>
            <a:r>
              <a:rPr sz="1600" b="1" i="1" dirty="0">
                <a:solidFill>
                  <a:srgbClr val="344447"/>
                </a:solidFill>
                <a:latin typeface="Arial-BoldItalicMT"/>
                <a:cs typeface="Arial-BoldItalicMT"/>
              </a:rPr>
              <a:t>in </a:t>
            </a:r>
            <a:r>
              <a:rPr sz="1600" b="1" i="1" spc="-7" dirty="0">
                <a:solidFill>
                  <a:srgbClr val="344447"/>
                </a:solidFill>
                <a:latin typeface="Arial-BoldItalicMT"/>
                <a:cs typeface="Arial-BoldItalicMT"/>
              </a:rPr>
              <a:t>presentation</a:t>
            </a:r>
            <a:r>
              <a:rPr sz="1600" b="1" i="1" dirty="0">
                <a:solidFill>
                  <a:srgbClr val="344447"/>
                </a:solidFill>
                <a:latin typeface="Arial-BoldItalicMT"/>
                <a:cs typeface="Arial-BoldItalicMT"/>
              </a:rPr>
              <a:t> </a:t>
            </a:r>
            <a:r>
              <a:rPr sz="1600" b="1" i="1" spc="-7" dirty="0">
                <a:solidFill>
                  <a:srgbClr val="344447"/>
                </a:solidFill>
                <a:latin typeface="Arial-BoldItalicMT"/>
                <a:cs typeface="Arial-BoldItalicMT"/>
              </a:rPr>
              <a:t>mode</a:t>
            </a:r>
            <a:endParaRPr sz="1600" dirty="0">
              <a:latin typeface="Arial-BoldItalicMT"/>
              <a:cs typeface="Arial-BoldItalic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338960"/>
            <a:ext cx="6955367" cy="709596"/>
          </a:xfrm>
          <a:prstGeom prst="rect">
            <a:avLst/>
          </a:prstGeom>
        </p:spPr>
        <p:txBody>
          <a:bodyPr vert="horz" wrap="square" lIns="0" tIns="16933" rIns="0" bIns="0" rtlCol="0" anchor="ctr">
            <a:spAutoFit/>
          </a:bodyPr>
          <a:lstStyle/>
          <a:p>
            <a:pPr marL="16933">
              <a:lnSpc>
                <a:spcPts val="3500"/>
              </a:lnSpc>
              <a:spcBef>
                <a:spcPts val="133"/>
              </a:spcBef>
            </a:pPr>
            <a:r>
              <a:rPr sz="2933" spc="-27" dirty="0"/>
              <a:t>Creating</a:t>
            </a:r>
            <a:r>
              <a:rPr sz="2933" spc="-47" dirty="0"/>
              <a:t> </a:t>
            </a:r>
            <a:r>
              <a:rPr sz="2933" spc="-13" dirty="0"/>
              <a:t>the</a:t>
            </a:r>
            <a:r>
              <a:rPr sz="2933" spc="-53" dirty="0"/>
              <a:t> </a:t>
            </a:r>
            <a:r>
              <a:rPr sz="2933" spc="-27" dirty="0"/>
              <a:t>Best</a:t>
            </a:r>
            <a:r>
              <a:rPr sz="2933" spc="-33" dirty="0"/>
              <a:t> Experience</a:t>
            </a:r>
            <a:endParaRPr sz="2933" dirty="0"/>
          </a:p>
          <a:p>
            <a:pPr marL="16933">
              <a:lnSpc>
                <a:spcPts val="1900"/>
              </a:lnSpc>
            </a:pPr>
            <a:r>
              <a:rPr sz="1600" b="0" spc="-7" dirty="0">
                <a:latin typeface="Arial"/>
                <a:cs typeface="Arial"/>
              </a:rPr>
              <a:t>Frequently</a:t>
            </a:r>
            <a:r>
              <a:rPr sz="1600" b="0" spc="-13" dirty="0">
                <a:latin typeface="Arial"/>
                <a:cs typeface="Arial"/>
              </a:rPr>
              <a:t> </a:t>
            </a:r>
            <a:r>
              <a:rPr sz="1600" b="0" spc="-7" dirty="0">
                <a:latin typeface="Arial"/>
                <a:cs typeface="Arial"/>
              </a:rPr>
              <a:t>Asked</a:t>
            </a:r>
            <a:r>
              <a:rPr sz="1600" b="0" spc="-13" dirty="0">
                <a:latin typeface="Arial"/>
                <a:cs typeface="Arial"/>
              </a:rPr>
              <a:t> </a:t>
            </a:r>
            <a:r>
              <a:rPr sz="1600" b="0" spc="-7" dirty="0">
                <a:latin typeface="Arial"/>
                <a:cs typeface="Arial"/>
              </a:rPr>
              <a:t>Questions (Cont’d.)</a:t>
            </a:r>
            <a:endParaRPr sz="1600" dirty="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964810309"/>
              </p:ext>
            </p:extLst>
          </p:nvPr>
        </p:nvGraphicFramePr>
        <p:xfrm>
          <a:off x="609600" y="1351780"/>
          <a:ext cx="10972800" cy="3405446"/>
        </p:xfrm>
        <a:graphic>
          <a:graphicData uri="http://schemas.openxmlformats.org/drawingml/2006/table">
            <a:tbl>
              <a:tblPr firstRow="1" bandRow="1">
                <a:tableStyleId>{2D5ABB26-0587-4C30-8999-92F81FD0307C}</a:tableStyleId>
              </a:tblPr>
              <a:tblGrid>
                <a:gridCol w="1995759">
                  <a:extLst>
                    <a:ext uri="{9D8B030D-6E8A-4147-A177-3AD203B41FA5}">
                      <a16:colId xmlns:a16="http://schemas.microsoft.com/office/drawing/2014/main" val="20000"/>
                    </a:ext>
                  </a:extLst>
                </a:gridCol>
                <a:gridCol w="8977041">
                  <a:extLst>
                    <a:ext uri="{9D8B030D-6E8A-4147-A177-3AD203B41FA5}">
                      <a16:colId xmlns:a16="http://schemas.microsoft.com/office/drawing/2014/main" val="20001"/>
                    </a:ext>
                  </a:extLst>
                </a:gridCol>
              </a:tblGrid>
              <a:tr h="305647">
                <a:tc>
                  <a:txBody>
                    <a:bodyPr/>
                    <a:lstStyle/>
                    <a:p>
                      <a:pPr marL="4445" algn="ctr">
                        <a:lnSpc>
                          <a:spcPct val="100000"/>
                        </a:lnSpc>
                        <a:spcBef>
                          <a:spcPts val="170"/>
                        </a:spcBef>
                      </a:pPr>
                      <a:r>
                        <a:rPr sz="1500" b="1" spc="-30" dirty="0">
                          <a:solidFill>
                            <a:srgbClr val="FFFFFF"/>
                          </a:solidFill>
                          <a:latin typeface="Arial"/>
                          <a:cs typeface="Arial"/>
                        </a:rPr>
                        <a:t>Question</a:t>
                      </a:r>
                      <a:endParaRPr sz="1500">
                        <a:latin typeface="Arial"/>
                        <a:cs typeface="Arial"/>
                      </a:endParaRPr>
                    </a:p>
                  </a:txBody>
                  <a:tcPr marL="0" marR="0" marT="28787" marB="0">
                    <a:lnL w="19050">
                      <a:solidFill>
                        <a:srgbClr val="7F7F7F"/>
                      </a:solidFill>
                      <a:prstDash val="solid"/>
                    </a:lnL>
                    <a:lnR w="19050">
                      <a:solidFill>
                        <a:srgbClr val="FFFFFF"/>
                      </a:solidFill>
                      <a:prstDash val="solid"/>
                    </a:lnR>
                    <a:lnT w="19050">
                      <a:solidFill>
                        <a:srgbClr val="7F7F7F"/>
                      </a:solidFill>
                      <a:prstDash val="solid"/>
                    </a:lnT>
                    <a:lnB w="19050">
                      <a:solidFill>
                        <a:srgbClr val="FFFFFF"/>
                      </a:solidFill>
                      <a:prstDash val="solid"/>
                    </a:lnB>
                    <a:solidFill>
                      <a:srgbClr val="7FC1E0"/>
                    </a:solidFill>
                  </a:tcPr>
                </a:tc>
                <a:tc>
                  <a:txBody>
                    <a:bodyPr/>
                    <a:lstStyle/>
                    <a:p>
                      <a:pPr marL="1270" algn="ctr">
                        <a:lnSpc>
                          <a:spcPct val="100000"/>
                        </a:lnSpc>
                        <a:spcBef>
                          <a:spcPts val="170"/>
                        </a:spcBef>
                      </a:pPr>
                      <a:r>
                        <a:rPr sz="1500" b="1" spc="-30" dirty="0">
                          <a:solidFill>
                            <a:srgbClr val="FFFFFF"/>
                          </a:solidFill>
                          <a:latin typeface="Arial"/>
                          <a:cs typeface="Arial"/>
                        </a:rPr>
                        <a:t>Answer</a:t>
                      </a:r>
                      <a:endParaRPr sz="1500" dirty="0">
                        <a:latin typeface="Arial"/>
                        <a:cs typeface="Arial"/>
                      </a:endParaRPr>
                    </a:p>
                  </a:txBody>
                  <a:tcPr marL="0" marR="0" marT="28787" marB="0">
                    <a:lnL w="19050">
                      <a:solidFill>
                        <a:srgbClr val="FFFFFF"/>
                      </a:solidFill>
                      <a:prstDash val="solid"/>
                    </a:lnL>
                    <a:lnR w="19050">
                      <a:solidFill>
                        <a:srgbClr val="7F7F7F"/>
                      </a:solidFill>
                      <a:prstDash val="solid"/>
                    </a:lnR>
                    <a:lnT w="19050">
                      <a:solidFill>
                        <a:srgbClr val="7F7F7F"/>
                      </a:solidFill>
                      <a:prstDash val="solid"/>
                    </a:lnT>
                    <a:lnB w="19050">
                      <a:solidFill>
                        <a:srgbClr val="FFFFFF"/>
                      </a:solidFill>
                      <a:prstDash val="solid"/>
                    </a:lnB>
                    <a:solidFill>
                      <a:srgbClr val="7FC1E0"/>
                    </a:solidFill>
                  </a:tcPr>
                </a:tc>
                <a:extLst>
                  <a:ext uri="{0D108BD9-81ED-4DB2-BD59-A6C34878D82A}">
                    <a16:rowId xmlns:a16="http://schemas.microsoft.com/office/drawing/2014/main" val="10000"/>
                  </a:ext>
                </a:extLst>
              </a:tr>
              <a:tr h="341376">
                <a:tc>
                  <a:txBody>
                    <a:bodyPr/>
                    <a:lstStyle/>
                    <a:p>
                      <a:pPr marL="53340" marR="97790">
                        <a:lnSpc>
                          <a:spcPct val="102200"/>
                        </a:lnSpc>
                        <a:spcBef>
                          <a:spcPts val="720"/>
                        </a:spcBef>
                      </a:pPr>
                      <a:r>
                        <a:rPr lang="en-US" sz="1200" dirty="0">
                          <a:latin typeface="Arial"/>
                          <a:cs typeface="Arial"/>
                        </a:rPr>
                        <a:t>Who is Gainwell?</a:t>
                      </a:r>
                      <a:endParaRPr sz="1200" dirty="0">
                        <a:latin typeface="Arial"/>
                        <a:cs typeface="Arial"/>
                      </a:endParaRPr>
                    </a:p>
                  </a:txBody>
                  <a:tcPr marL="0" marR="0" marT="121920" marB="0">
                    <a:lnL w="19050">
                      <a:solidFill>
                        <a:srgbClr val="7F7F7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L="53340" marR="167005">
                        <a:lnSpc>
                          <a:spcPct val="102200"/>
                        </a:lnSpc>
                        <a:spcBef>
                          <a:spcPts val="720"/>
                        </a:spcBef>
                      </a:pPr>
                      <a:r>
                        <a:rPr lang="en-US" sz="1200" dirty="0">
                          <a:latin typeface="Arial"/>
                          <a:cs typeface="Arial"/>
                        </a:rPr>
                        <a:t>The solution vendor for the MRP system Design, Development and Implementation (DDI), &amp; the future-state fiscal agent (replacing Conduent &amp; the Envision system).</a:t>
                      </a:r>
                      <a:endParaRPr sz="1200" dirty="0">
                        <a:latin typeface="Arial"/>
                        <a:cs typeface="Arial"/>
                      </a:endParaRPr>
                    </a:p>
                  </a:txBody>
                  <a:tcPr marL="0" marR="0" marT="121920" marB="0">
                    <a:lnL w="19050" cap="flat" cmpd="sng" algn="ctr">
                      <a:solidFill>
                        <a:srgbClr val="FFFFFF"/>
                      </a:solidFill>
                      <a:prstDash val="solid"/>
                      <a:round/>
                      <a:headEnd type="none" w="med" len="med"/>
                      <a:tailEnd type="none" w="med" len="med"/>
                    </a:lnL>
                    <a:lnR w="19050">
                      <a:solidFill>
                        <a:srgbClr val="7F7F7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27193">
                <a:tc>
                  <a:txBody>
                    <a:bodyPr/>
                    <a:lstStyle/>
                    <a:p>
                      <a:pPr marL="53340" marR="147955" algn="l" defTabSz="685800" rtl="0" eaLnBrk="1" latinLnBrk="0" hangingPunct="1">
                        <a:lnSpc>
                          <a:spcPts val="1040"/>
                        </a:lnSpc>
                        <a:spcBef>
                          <a:spcPts val="80"/>
                        </a:spcBef>
                      </a:pPr>
                      <a:r>
                        <a:rPr lang="en-US" sz="1200" kern="1200" dirty="0">
                          <a:solidFill>
                            <a:schemeClr val="tx1"/>
                          </a:solidFill>
                          <a:latin typeface="Arial"/>
                          <a:ea typeface="+mn-ea"/>
                          <a:cs typeface="Arial"/>
                        </a:rPr>
                        <a:t>What is the system or function that is compared to CWAS (Conduent Workflow Application Suite) in MESA?</a:t>
                      </a:r>
                      <a:endParaRPr sz="1200" kern="1200" dirty="0">
                        <a:solidFill>
                          <a:schemeClr val="tx1"/>
                        </a:solidFill>
                        <a:latin typeface="Arial"/>
                        <a:ea typeface="+mn-ea"/>
                        <a:cs typeface="Arial"/>
                      </a:endParaRPr>
                    </a:p>
                  </a:txBody>
                  <a:tcPr marL="0" marR="0" marT="0" marB="0" anchor="ctr">
                    <a:lnL w="19050">
                      <a:solidFill>
                        <a:srgbClr val="7F7F7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6D9DA"/>
                    </a:solidFill>
                  </a:tcPr>
                </a:tc>
                <a:tc>
                  <a:txBody>
                    <a:bodyPr/>
                    <a:lstStyle/>
                    <a:p>
                      <a:pPr marL="53340">
                        <a:lnSpc>
                          <a:spcPct val="100000"/>
                        </a:lnSpc>
                        <a:spcBef>
                          <a:spcPts val="540"/>
                        </a:spcBef>
                      </a:pPr>
                      <a:r>
                        <a:rPr lang="en-US" sz="1200" dirty="0">
                          <a:latin typeface="Arial"/>
                          <a:cs typeface="Arial"/>
                        </a:rPr>
                        <a:t>This is known as Workflow within MESA</a:t>
                      </a:r>
                      <a:endParaRPr sz="1200" dirty="0">
                        <a:latin typeface="Arial"/>
                        <a:cs typeface="Arial"/>
                      </a:endParaRPr>
                    </a:p>
                  </a:txBody>
                  <a:tcPr marL="0" marR="0" marT="91440" marB="0" anchor="ctr">
                    <a:lnL w="19050">
                      <a:solidFill>
                        <a:srgbClr val="FFFFFF"/>
                      </a:solidFill>
                      <a:prstDash val="solid"/>
                    </a:lnL>
                    <a:lnR w="19050">
                      <a:solidFill>
                        <a:srgbClr val="7F7F7F"/>
                      </a:solidFill>
                      <a:prstDash val="solid"/>
                    </a:lnR>
                    <a:lnT w="19050">
                      <a:solidFill>
                        <a:srgbClr val="FFFFFF"/>
                      </a:solidFill>
                      <a:prstDash val="solid"/>
                    </a:lnT>
                    <a:lnB w="19050">
                      <a:solidFill>
                        <a:srgbClr val="FFFFFF"/>
                      </a:solidFill>
                      <a:prstDash val="solid"/>
                    </a:lnB>
                    <a:solidFill>
                      <a:srgbClr val="D6D9DA"/>
                    </a:solidFill>
                  </a:tcPr>
                </a:tc>
                <a:extLst>
                  <a:ext uri="{0D108BD9-81ED-4DB2-BD59-A6C34878D82A}">
                    <a16:rowId xmlns:a16="http://schemas.microsoft.com/office/drawing/2014/main" val="10003"/>
                  </a:ext>
                </a:extLst>
              </a:tr>
              <a:tr h="692154">
                <a:tc>
                  <a:txBody>
                    <a:bodyPr/>
                    <a:lstStyle/>
                    <a:p>
                      <a:pPr marL="53340" marR="147955" algn="l" defTabSz="685800" rtl="0" eaLnBrk="1" latinLnBrk="0" hangingPunct="1">
                        <a:lnSpc>
                          <a:spcPts val="1040"/>
                        </a:lnSpc>
                        <a:spcBef>
                          <a:spcPts val="80"/>
                        </a:spcBef>
                      </a:pPr>
                      <a:r>
                        <a:rPr lang="en-US" sz="1200" kern="1200" dirty="0">
                          <a:solidFill>
                            <a:schemeClr val="tx1"/>
                          </a:solidFill>
                          <a:latin typeface="Arial"/>
                          <a:ea typeface="+mn-ea"/>
                          <a:cs typeface="Arial"/>
                        </a:rPr>
                        <a:t>How/where in the MESA system will program area staff enter CSRs after go-live?</a:t>
                      </a:r>
                      <a:endParaRPr sz="1200" kern="1200" dirty="0">
                        <a:solidFill>
                          <a:schemeClr val="tx1"/>
                        </a:solidFill>
                        <a:latin typeface="Arial"/>
                        <a:ea typeface="+mn-ea"/>
                        <a:cs typeface="Arial"/>
                      </a:endParaRPr>
                    </a:p>
                  </a:txBody>
                  <a:tcPr marL="0" marR="0" marT="37253" marB="0" anchor="ctr">
                    <a:lnL w="19050">
                      <a:solidFill>
                        <a:srgbClr val="7F7F7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0" marR="0" lvl="0" indent="0" algn="l" defTabSz="685800" rtl="0" eaLnBrk="1" fontAlgn="auto" latinLnBrk="0" hangingPunct="1">
                        <a:lnSpc>
                          <a:spcPct val="100000"/>
                        </a:lnSpc>
                        <a:spcBef>
                          <a:spcPts val="540"/>
                        </a:spcBef>
                        <a:spcAft>
                          <a:spcPts val="0"/>
                        </a:spcAft>
                        <a:buClrTx/>
                        <a:buSzTx/>
                        <a:buFont typeface="Arial" panose="020B0604020202020204" pitchFamily="34" charset="0"/>
                        <a:buNone/>
                        <a:tabLst/>
                        <a:defRPr/>
                      </a:pPr>
                      <a:r>
                        <a:rPr lang="en-US" sz="1200" kern="1200" dirty="0">
                          <a:solidFill>
                            <a:schemeClr val="tx1"/>
                          </a:solidFill>
                          <a:latin typeface="Arial"/>
                          <a:ea typeface="+mn-ea"/>
                          <a:cs typeface="Arial"/>
                        </a:rPr>
                        <a:t> This is still under determination. The decision will be communicated, once finalized. </a:t>
                      </a:r>
                    </a:p>
                  </a:txBody>
                  <a:tcPr marL="0" marR="0" marT="1693" marB="0" anchor="ctr">
                    <a:lnL w="19050">
                      <a:solidFill>
                        <a:srgbClr val="FFFFFF"/>
                      </a:solidFill>
                      <a:prstDash val="solid"/>
                    </a:lnL>
                    <a:lnR w="19050">
                      <a:solidFill>
                        <a:srgbClr val="7F7F7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4"/>
                  </a:ext>
                </a:extLst>
              </a:tr>
              <a:tr h="5441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a:cs typeface="Arial"/>
                        </a:rPr>
                        <a:t>How do I find information in MESA on how a claim is paid (so that I can assist Providers with their inquiries)?</a:t>
                      </a:r>
                    </a:p>
                    <a:p>
                      <a:pPr>
                        <a:lnSpc>
                          <a:spcPct val="100000"/>
                        </a:lnSpc>
                      </a:pPr>
                      <a:endParaRPr sz="1200" dirty="0">
                        <a:highlight>
                          <a:srgbClr val="FFFF00"/>
                        </a:highlight>
                        <a:latin typeface="Arial"/>
                        <a:cs typeface="Arial"/>
                      </a:endParaRPr>
                    </a:p>
                  </a:txBody>
                  <a:tcPr marL="0" marR="0" marT="0" marB="0">
                    <a:lnL w="19050">
                      <a:solidFill>
                        <a:srgbClr val="7F7F7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7F7F7F"/>
                      </a:solidFill>
                      <a:prstDash val="solid"/>
                    </a:lnB>
                    <a:solidFill>
                      <a:srgbClr val="D6D9DA"/>
                    </a:solidFill>
                  </a:tcPr>
                </a:tc>
                <a:tc>
                  <a:txBody>
                    <a:bodyPr/>
                    <a:lstStyle/>
                    <a:p>
                      <a:pPr marL="53340" marR="103505">
                        <a:lnSpc>
                          <a:spcPct val="99400"/>
                        </a:lnSpc>
                        <a:spcBef>
                          <a:spcPts val="5"/>
                        </a:spcBef>
                      </a:pPr>
                      <a:r>
                        <a:rPr lang="en-US" sz="1200" dirty="0">
                          <a:latin typeface="Arial"/>
                          <a:cs typeface="Arial"/>
                        </a:rPr>
                        <a:t>Review Go-Live Training materials relative to this topic to understand Claims panel changes &amp; where to find desired information (different from current </a:t>
                      </a:r>
                      <a:r>
                        <a:rPr lang="en-US" sz="1200">
                          <a:latin typeface="Arial"/>
                          <a:cs typeface="Arial"/>
                        </a:rPr>
                        <a:t>state Envision </a:t>
                      </a:r>
                      <a:r>
                        <a:rPr lang="en-US" sz="1200" dirty="0">
                          <a:latin typeface="Arial"/>
                          <a:cs typeface="Arial"/>
                        </a:rPr>
                        <a:t>MMIS where this information is displayed on one screen).</a:t>
                      </a:r>
                      <a:endParaRPr sz="1200" dirty="0">
                        <a:latin typeface="Arial"/>
                        <a:cs typeface="Arial"/>
                      </a:endParaRPr>
                    </a:p>
                  </a:txBody>
                  <a:tcPr marL="0" marR="0" marT="847" marB="0">
                    <a:lnL w="19050">
                      <a:solidFill>
                        <a:srgbClr val="FFFFFF"/>
                      </a:solidFill>
                      <a:prstDash val="solid"/>
                    </a:lnL>
                    <a:lnR w="19050">
                      <a:solidFill>
                        <a:srgbClr val="7F7F7F"/>
                      </a:solidFill>
                      <a:prstDash val="solid"/>
                    </a:lnR>
                    <a:lnT w="19050" cap="flat" cmpd="sng" algn="ctr">
                      <a:solidFill>
                        <a:srgbClr val="FFFFFF"/>
                      </a:solidFill>
                      <a:prstDash val="solid"/>
                      <a:round/>
                      <a:headEnd type="none" w="med" len="med"/>
                      <a:tailEnd type="none" w="med" len="med"/>
                    </a:lnT>
                    <a:lnB w="19050">
                      <a:solidFill>
                        <a:srgbClr val="7F7F7F"/>
                      </a:solidFill>
                      <a:prstDash val="solid"/>
                    </a:lnB>
                    <a:solidFill>
                      <a:srgbClr val="D6D9DA"/>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269953"/>
            <a:ext cx="6955367" cy="465939"/>
          </a:xfrm>
          <a:prstGeom prst="rect">
            <a:avLst/>
          </a:prstGeom>
        </p:spPr>
        <p:txBody>
          <a:bodyPr vert="horz" wrap="square" lIns="0" tIns="16933" rIns="0" bIns="0" rtlCol="0" anchor="ctr">
            <a:spAutoFit/>
          </a:bodyPr>
          <a:lstStyle/>
          <a:p>
            <a:pPr marL="16933">
              <a:lnSpc>
                <a:spcPts val="3500"/>
              </a:lnSpc>
              <a:spcBef>
                <a:spcPts val="133"/>
              </a:spcBef>
            </a:pPr>
            <a:r>
              <a:rPr lang="en-US" sz="2933" spc="-27" dirty="0"/>
              <a:t>MESA Environments</a:t>
            </a:r>
            <a:endParaRPr sz="2933" dirty="0"/>
          </a:p>
        </p:txBody>
      </p:sp>
      <p:graphicFrame>
        <p:nvGraphicFramePr>
          <p:cNvPr id="5" name="Table 5">
            <a:extLst>
              <a:ext uri="{FF2B5EF4-FFF2-40B4-BE49-F238E27FC236}">
                <a16:creationId xmlns:a16="http://schemas.microsoft.com/office/drawing/2014/main" id="{BA8173D2-7185-C24A-9D03-06CA2E30A860}"/>
              </a:ext>
            </a:extLst>
          </p:cNvPr>
          <p:cNvGraphicFramePr>
            <a:graphicFrameLocks noGrp="1"/>
          </p:cNvGraphicFramePr>
          <p:nvPr>
            <p:extLst>
              <p:ext uri="{D42A27DB-BD31-4B8C-83A1-F6EECF244321}">
                <p14:modId xmlns:p14="http://schemas.microsoft.com/office/powerpoint/2010/main" val="1557649377"/>
              </p:ext>
            </p:extLst>
          </p:nvPr>
        </p:nvGraphicFramePr>
        <p:xfrm>
          <a:off x="592671" y="926726"/>
          <a:ext cx="11006658" cy="4063420"/>
        </p:xfrm>
        <a:graphic>
          <a:graphicData uri="http://schemas.openxmlformats.org/drawingml/2006/table">
            <a:tbl>
              <a:tblPr firstRow="1" bandRow="1">
                <a:tableStyleId>{5C22544A-7EE6-4342-B048-85BDC9FD1C3A}</a:tableStyleId>
              </a:tblPr>
              <a:tblGrid>
                <a:gridCol w="2180026">
                  <a:extLst>
                    <a:ext uri="{9D8B030D-6E8A-4147-A177-3AD203B41FA5}">
                      <a16:colId xmlns:a16="http://schemas.microsoft.com/office/drawing/2014/main" val="2720771308"/>
                    </a:ext>
                  </a:extLst>
                </a:gridCol>
                <a:gridCol w="8826632">
                  <a:extLst>
                    <a:ext uri="{9D8B030D-6E8A-4147-A177-3AD203B41FA5}">
                      <a16:colId xmlns:a16="http://schemas.microsoft.com/office/drawing/2014/main" val="3959286029"/>
                    </a:ext>
                  </a:extLst>
                </a:gridCol>
              </a:tblGrid>
              <a:tr h="356050">
                <a:tc>
                  <a:txBody>
                    <a:bodyPr/>
                    <a:lstStyle/>
                    <a:p>
                      <a:pPr algn="ctr"/>
                      <a:r>
                        <a:rPr lang="en-US" dirty="0"/>
                        <a:t>MESA Environment Name</a:t>
                      </a:r>
                    </a:p>
                  </a:txBody>
                  <a:tcPr/>
                </a:tc>
                <a:tc>
                  <a:txBody>
                    <a:bodyPr/>
                    <a:lstStyle/>
                    <a:p>
                      <a:pPr algn="ctr"/>
                      <a:r>
                        <a:rPr lang="en-US" dirty="0"/>
                        <a:t>Description</a:t>
                      </a:r>
                    </a:p>
                  </a:txBody>
                  <a:tcPr/>
                </a:tc>
                <a:extLst>
                  <a:ext uri="{0D108BD9-81ED-4DB2-BD59-A6C34878D82A}">
                    <a16:rowId xmlns:a16="http://schemas.microsoft.com/office/drawing/2014/main" val="3565031834"/>
                  </a:ext>
                </a:extLst>
              </a:tr>
              <a:tr h="356050">
                <a:tc>
                  <a:txBody>
                    <a:bodyPr/>
                    <a:lstStyle/>
                    <a:p>
                      <a:pPr algn="ctr" fontAlgn="ctr"/>
                      <a:r>
                        <a:rPr lang="en-US" sz="1100" b="0" i="0" u="none" strike="noStrike">
                          <a:solidFill>
                            <a:srgbClr val="000000"/>
                          </a:solidFill>
                          <a:effectLst/>
                          <a:latin typeface="Calibri" panose="020F0502020204030204" pitchFamily="34" charset="0"/>
                        </a:rPr>
                        <a:t>Development</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used to develop, and unit test all software contained within MESA.</a:t>
                      </a:r>
                    </a:p>
                  </a:txBody>
                  <a:tcPr marL="0" marR="0" marT="0" marB="0" anchor="ctr"/>
                </a:tc>
                <a:extLst>
                  <a:ext uri="{0D108BD9-81ED-4DB2-BD59-A6C34878D82A}">
                    <a16:rowId xmlns:a16="http://schemas.microsoft.com/office/drawing/2014/main" val="1085146367"/>
                  </a:ext>
                </a:extLst>
              </a:tr>
              <a:tr h="356050">
                <a:tc>
                  <a:txBody>
                    <a:bodyPr/>
                    <a:lstStyle/>
                    <a:p>
                      <a:pPr algn="ctr" fontAlgn="ctr"/>
                      <a:r>
                        <a:rPr lang="en-US" sz="1100" b="0" i="0" u="none" strike="noStrike">
                          <a:solidFill>
                            <a:srgbClr val="000000"/>
                          </a:solidFill>
                          <a:effectLst/>
                          <a:latin typeface="Calibri" panose="020F0502020204030204" pitchFamily="34" charset="0"/>
                        </a:rPr>
                        <a:t>Conversion</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A dedicated implementation environment used by the conversion team to map the source Medicaid Management Information System (MMIS) data to the Mississippi MESA repository, and to validate the business rules to apply to the data during conversion.</a:t>
                      </a:r>
                    </a:p>
                  </a:txBody>
                  <a:tcPr marL="0" marR="0" marT="0" marB="0" anchor="ctr"/>
                </a:tc>
                <a:extLst>
                  <a:ext uri="{0D108BD9-81ED-4DB2-BD59-A6C34878D82A}">
                    <a16:rowId xmlns:a16="http://schemas.microsoft.com/office/drawing/2014/main" val="1726495424"/>
                  </a:ext>
                </a:extLst>
              </a:tr>
              <a:tr h="356050">
                <a:tc>
                  <a:txBody>
                    <a:bodyPr/>
                    <a:lstStyle/>
                    <a:p>
                      <a:pPr algn="ctr" fontAlgn="ctr"/>
                      <a:r>
                        <a:rPr lang="en-US" sz="1100" b="0" i="0" u="none" strike="noStrike">
                          <a:solidFill>
                            <a:srgbClr val="000000"/>
                          </a:solidFill>
                          <a:effectLst/>
                          <a:latin typeface="Calibri" panose="020F0502020204030204" pitchFamily="34" charset="0"/>
                        </a:rPr>
                        <a:t>Test</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used to initiate the integration of the separate components from developers. This environment provides the opportunity to test module changes as they relate to the application as a whole.</a:t>
                      </a:r>
                    </a:p>
                  </a:txBody>
                  <a:tcPr marL="0" marR="0" marT="0" marB="0" anchor="ctr"/>
                </a:tc>
                <a:extLst>
                  <a:ext uri="{0D108BD9-81ED-4DB2-BD59-A6C34878D82A}">
                    <a16:rowId xmlns:a16="http://schemas.microsoft.com/office/drawing/2014/main" val="487348614"/>
                  </a:ext>
                </a:extLst>
              </a:tr>
              <a:tr h="356050">
                <a:tc>
                  <a:txBody>
                    <a:bodyPr/>
                    <a:lstStyle/>
                    <a:p>
                      <a:pPr algn="ctr" fontAlgn="ctr"/>
                      <a:r>
                        <a:rPr lang="en-US" sz="1100" b="0" i="0" u="none" strike="noStrike">
                          <a:solidFill>
                            <a:srgbClr val="000000"/>
                          </a:solidFill>
                          <a:effectLst/>
                          <a:latin typeface="Calibri" panose="020F0502020204030204" pitchFamily="34" charset="0"/>
                        </a:rPr>
                        <a:t>Configuration </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to store the official benefit plan administration and other configuration code values of the Mississippi interChange solution. This mock environment allows the configuration and validation of benefit changes outside the production environment, giving greater control to managing new or changed benefit policies.</a:t>
                      </a:r>
                    </a:p>
                  </a:txBody>
                  <a:tcPr marL="0" marR="0" marT="0" marB="0" anchor="ctr"/>
                </a:tc>
                <a:extLst>
                  <a:ext uri="{0D108BD9-81ED-4DB2-BD59-A6C34878D82A}">
                    <a16:rowId xmlns:a16="http://schemas.microsoft.com/office/drawing/2014/main" val="379075157"/>
                  </a:ext>
                </a:extLst>
              </a:tr>
              <a:tr h="356050">
                <a:tc>
                  <a:txBody>
                    <a:bodyPr/>
                    <a:lstStyle/>
                    <a:p>
                      <a:pPr algn="ctr" fontAlgn="ctr"/>
                      <a:r>
                        <a:rPr lang="en-US" sz="1100" b="0" i="0" u="none" strike="noStrike">
                          <a:solidFill>
                            <a:srgbClr val="000000"/>
                          </a:solidFill>
                          <a:effectLst/>
                          <a:latin typeface="Calibri" panose="020F0502020204030204" pitchFamily="34" charset="0"/>
                        </a:rPr>
                        <a:t>Model Office</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used to perform system testing and system integration testing.  MRP regression testing will be conducted in this environment. </a:t>
                      </a:r>
                    </a:p>
                  </a:txBody>
                  <a:tcPr marL="0" marR="0" marT="0" marB="0" anchor="ctr"/>
                </a:tc>
                <a:extLst>
                  <a:ext uri="{0D108BD9-81ED-4DB2-BD59-A6C34878D82A}">
                    <a16:rowId xmlns:a16="http://schemas.microsoft.com/office/drawing/2014/main" val="505526430"/>
                  </a:ext>
                </a:extLst>
              </a:tr>
              <a:tr h="356050">
                <a:tc>
                  <a:txBody>
                    <a:bodyPr/>
                    <a:lstStyle/>
                    <a:p>
                      <a:pPr algn="ctr" fontAlgn="ctr"/>
                      <a:r>
                        <a:rPr lang="en-US" sz="1100" b="0" i="0" u="none" strike="noStrike">
                          <a:solidFill>
                            <a:srgbClr val="000000"/>
                          </a:solidFill>
                          <a:effectLst/>
                          <a:latin typeface="Calibri" panose="020F0502020204030204" pitchFamily="34" charset="0"/>
                        </a:rPr>
                        <a:t>Training</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used to support provider and user training of applications and mimics the respective application in Production.</a:t>
                      </a:r>
                    </a:p>
                  </a:txBody>
                  <a:tcPr marL="0" marR="0" marT="0" marB="0" anchor="ctr"/>
                </a:tc>
                <a:extLst>
                  <a:ext uri="{0D108BD9-81ED-4DB2-BD59-A6C34878D82A}">
                    <a16:rowId xmlns:a16="http://schemas.microsoft.com/office/drawing/2014/main" val="150772359"/>
                  </a:ext>
                </a:extLst>
              </a:tr>
              <a:tr h="356050">
                <a:tc>
                  <a:txBody>
                    <a:bodyPr/>
                    <a:lstStyle/>
                    <a:p>
                      <a:pPr algn="ctr" fontAlgn="ctr"/>
                      <a:r>
                        <a:rPr lang="en-US" sz="1100" b="0" i="0" u="none" strike="noStrike">
                          <a:solidFill>
                            <a:srgbClr val="000000"/>
                          </a:solidFill>
                          <a:effectLst/>
                          <a:latin typeface="Calibri" panose="020F0502020204030204" pitchFamily="34" charset="0"/>
                        </a:rPr>
                        <a:t>Parallel</a:t>
                      </a:r>
                    </a:p>
                  </a:txBody>
                  <a:tcPr marL="0" marR="0" marT="0" marB="0" anchor="ctr"/>
                </a:tc>
                <a:tc>
                  <a:txBody>
                    <a:bodyPr/>
                    <a:lstStyle/>
                    <a:p>
                      <a:pPr algn="l" fontAlgn="ctr"/>
                      <a:r>
                        <a:rPr lang="en-US" sz="1100" b="0" i="0" u="none" strike="noStrike">
                          <a:solidFill>
                            <a:srgbClr val="000000"/>
                          </a:solidFill>
                          <a:effectLst/>
                          <a:latin typeface="Calibri" panose="020F0502020204030204" pitchFamily="34" charset="0"/>
                        </a:rPr>
                        <a:t>Environment used to test claims from the legacy system to ensure that policy is enforced in the new claims engine as it was in the legacy system.</a:t>
                      </a:r>
                    </a:p>
                  </a:txBody>
                  <a:tcPr marL="0" marR="0" marT="0" marB="0" anchor="ctr"/>
                </a:tc>
                <a:extLst>
                  <a:ext uri="{0D108BD9-81ED-4DB2-BD59-A6C34878D82A}">
                    <a16:rowId xmlns:a16="http://schemas.microsoft.com/office/drawing/2014/main" val="1845980390"/>
                  </a:ext>
                </a:extLst>
              </a:tr>
              <a:tr h="356050">
                <a:tc>
                  <a:txBody>
                    <a:bodyPr/>
                    <a:lstStyle/>
                    <a:p>
                      <a:pPr algn="ctr" fontAlgn="ctr"/>
                      <a:r>
                        <a:rPr lang="en-US" sz="1100" b="0" i="0" u="none" strike="noStrike">
                          <a:solidFill>
                            <a:srgbClr val="000000"/>
                          </a:solidFill>
                          <a:effectLst/>
                          <a:latin typeface="Calibri" panose="020F0502020204030204" pitchFamily="34" charset="0"/>
                        </a:rPr>
                        <a:t>UAT</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used to perform full-scale system integration testing and regression testing for the MESA solution. This environment must meet production capability and capacity but not affect production data. DOM business analysts must have access to the System Testing environment prior to UAT.</a:t>
                      </a:r>
                    </a:p>
                  </a:txBody>
                  <a:tcPr marL="0" marR="0" marT="0" marB="0" anchor="ctr"/>
                </a:tc>
                <a:extLst>
                  <a:ext uri="{0D108BD9-81ED-4DB2-BD59-A6C34878D82A}">
                    <a16:rowId xmlns:a16="http://schemas.microsoft.com/office/drawing/2014/main" val="662211960"/>
                  </a:ext>
                </a:extLst>
              </a:tr>
              <a:tr h="356050">
                <a:tc>
                  <a:txBody>
                    <a:bodyPr/>
                    <a:lstStyle/>
                    <a:p>
                      <a:pPr algn="ctr" fontAlgn="ctr"/>
                      <a:r>
                        <a:rPr lang="en-US" sz="1100" b="0" i="0" u="none" strike="noStrike" dirty="0">
                          <a:solidFill>
                            <a:srgbClr val="000000"/>
                          </a:solidFill>
                          <a:effectLst/>
                          <a:latin typeface="Calibri" panose="020F0502020204030204" pitchFamily="34" charset="0"/>
                        </a:rPr>
                        <a:t>Trading Partner / Integration Testing</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allows for trading partners and providers to submit claims for testing their electronic submission compliance without impacting other environments.</a:t>
                      </a:r>
                    </a:p>
                  </a:txBody>
                  <a:tcPr marL="0" marR="0" marT="0" marB="0" anchor="ctr"/>
                </a:tc>
                <a:extLst>
                  <a:ext uri="{0D108BD9-81ED-4DB2-BD59-A6C34878D82A}">
                    <a16:rowId xmlns:a16="http://schemas.microsoft.com/office/drawing/2014/main" val="84583786"/>
                  </a:ext>
                </a:extLst>
              </a:tr>
              <a:tr h="356050">
                <a:tc>
                  <a:txBody>
                    <a:bodyPr/>
                    <a:lstStyle/>
                    <a:p>
                      <a:pPr algn="ctr" fontAlgn="ctr"/>
                      <a:r>
                        <a:rPr lang="en-US" sz="1100" b="0" i="0" u="none" strike="noStrike">
                          <a:solidFill>
                            <a:srgbClr val="000000"/>
                          </a:solidFill>
                          <a:effectLst/>
                          <a:latin typeface="Calibri" panose="020F0502020204030204" pitchFamily="34" charset="0"/>
                        </a:rPr>
                        <a:t>Production</a:t>
                      </a:r>
                    </a:p>
                  </a:txBody>
                  <a:tcPr marL="0" marR="0" marT="0" marB="0" anchor="ctr"/>
                </a:tc>
                <a:tc>
                  <a:txBody>
                    <a:bodyPr/>
                    <a:lstStyle/>
                    <a:p>
                      <a:pPr algn="l" fontAlgn="ctr"/>
                      <a:r>
                        <a:rPr lang="en-US" sz="1100" b="0" i="0" u="none" strike="noStrike" dirty="0">
                          <a:solidFill>
                            <a:srgbClr val="000000"/>
                          </a:solidFill>
                          <a:effectLst/>
                          <a:latin typeface="Calibri" panose="020F0502020204030204" pitchFamily="34" charset="0"/>
                        </a:rPr>
                        <a:t>Environment using a set of resources and controls that directs users to a "live" service - such as a web site, a transaction processing system or an operating system which users can log into and get work done. Prior to go-live, performance testing will be run in Production.</a:t>
                      </a:r>
                    </a:p>
                  </a:txBody>
                  <a:tcPr marL="0" marR="0" marT="0" marB="0" anchor="ctr"/>
                </a:tc>
                <a:extLst>
                  <a:ext uri="{0D108BD9-81ED-4DB2-BD59-A6C34878D82A}">
                    <a16:rowId xmlns:a16="http://schemas.microsoft.com/office/drawing/2014/main" val="1730872277"/>
                  </a:ext>
                </a:extLst>
              </a:tr>
            </a:tbl>
          </a:graphicData>
        </a:graphic>
      </p:graphicFrame>
    </p:spTree>
    <p:extLst>
      <p:ext uri="{BB962C8B-B14F-4D97-AF65-F5344CB8AC3E}">
        <p14:creationId xmlns:p14="http://schemas.microsoft.com/office/powerpoint/2010/main" val="316164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43863-81C0-4CD5-8A35-0B15F907A109}"/>
              </a:ext>
            </a:extLst>
          </p:cNvPr>
          <p:cNvSpPr>
            <a:spLocks noGrp="1"/>
          </p:cNvSpPr>
          <p:nvPr>
            <p:ph type="title"/>
          </p:nvPr>
        </p:nvSpPr>
        <p:spPr>
          <a:xfrm>
            <a:off x="1241387" y="311212"/>
            <a:ext cx="9705971" cy="625475"/>
          </a:xfrm>
        </p:spPr>
        <p:txBody>
          <a:bodyPr>
            <a:normAutofit/>
          </a:bodyPr>
          <a:lstStyle/>
          <a:p>
            <a:r>
              <a:rPr lang="en-US" dirty="0"/>
              <a:t>MESA Module Descriptions</a:t>
            </a:r>
          </a:p>
        </p:txBody>
      </p:sp>
      <p:graphicFrame>
        <p:nvGraphicFramePr>
          <p:cNvPr id="5" name="Table 5">
            <a:extLst>
              <a:ext uri="{FF2B5EF4-FFF2-40B4-BE49-F238E27FC236}">
                <a16:creationId xmlns:a16="http://schemas.microsoft.com/office/drawing/2014/main" id="{7CAB4D39-8265-4334-A090-593FCB1DDFA2}"/>
              </a:ext>
            </a:extLst>
          </p:cNvPr>
          <p:cNvGraphicFramePr>
            <a:graphicFrameLocks noGrp="1"/>
          </p:cNvGraphicFramePr>
          <p:nvPr>
            <p:extLst>
              <p:ext uri="{D42A27DB-BD31-4B8C-83A1-F6EECF244321}">
                <p14:modId xmlns:p14="http://schemas.microsoft.com/office/powerpoint/2010/main" val="740319348"/>
              </p:ext>
            </p:extLst>
          </p:nvPr>
        </p:nvGraphicFramePr>
        <p:xfrm>
          <a:off x="290394" y="1087723"/>
          <a:ext cx="11668523" cy="4846911"/>
        </p:xfrm>
        <a:graphic>
          <a:graphicData uri="http://schemas.openxmlformats.org/drawingml/2006/table">
            <a:tbl>
              <a:tblPr firstRow="1" bandRow="1">
                <a:tableStyleId>{5C22544A-7EE6-4342-B048-85BDC9FD1C3A}</a:tableStyleId>
              </a:tblPr>
              <a:tblGrid>
                <a:gridCol w="4008415">
                  <a:extLst>
                    <a:ext uri="{9D8B030D-6E8A-4147-A177-3AD203B41FA5}">
                      <a16:colId xmlns:a16="http://schemas.microsoft.com/office/drawing/2014/main" val="978816914"/>
                    </a:ext>
                  </a:extLst>
                </a:gridCol>
                <a:gridCol w="7660108">
                  <a:extLst>
                    <a:ext uri="{9D8B030D-6E8A-4147-A177-3AD203B41FA5}">
                      <a16:colId xmlns:a16="http://schemas.microsoft.com/office/drawing/2014/main" val="3748036805"/>
                    </a:ext>
                  </a:extLst>
                </a:gridCol>
              </a:tblGrid>
              <a:tr h="282444">
                <a:tc>
                  <a:txBody>
                    <a:bodyPr/>
                    <a:lstStyle/>
                    <a:p>
                      <a:pPr algn="ctr"/>
                      <a:r>
                        <a:rPr lang="en-US" sz="1400" dirty="0">
                          <a:latin typeface="Cambria" panose="02040503050406030204" pitchFamily="18" charset="0"/>
                          <a:ea typeface="Cambria" panose="02040503050406030204" pitchFamily="18" charset="0"/>
                        </a:rPr>
                        <a:t>MESA Module Name</a:t>
                      </a:r>
                    </a:p>
                  </a:txBody>
                  <a:tcPr marL="68580" marR="68580" marT="34290" marB="34290">
                    <a:solidFill>
                      <a:srgbClr val="2F5496"/>
                    </a:solidFill>
                  </a:tcPr>
                </a:tc>
                <a:tc>
                  <a:txBody>
                    <a:bodyPr/>
                    <a:lstStyle/>
                    <a:p>
                      <a:pPr algn="ctr"/>
                      <a:r>
                        <a:rPr lang="en-US" sz="1400" dirty="0">
                          <a:latin typeface="Cambria" panose="02040503050406030204" pitchFamily="18" charset="0"/>
                          <a:ea typeface="Cambria" panose="02040503050406030204" pitchFamily="18" charset="0"/>
                        </a:rPr>
                        <a:t>Description</a:t>
                      </a:r>
                    </a:p>
                  </a:txBody>
                  <a:tcPr marL="68580" marR="68580" marT="34290" marB="34290">
                    <a:solidFill>
                      <a:srgbClr val="2F5496"/>
                    </a:solidFill>
                  </a:tcPr>
                </a:tc>
                <a:extLst>
                  <a:ext uri="{0D108BD9-81ED-4DB2-BD59-A6C34878D82A}">
                    <a16:rowId xmlns:a16="http://schemas.microsoft.com/office/drawing/2014/main" val="2065992764"/>
                  </a:ext>
                </a:extLst>
              </a:tr>
              <a:tr h="865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Business Policy Administration </a:t>
                      </a:r>
                      <a:r>
                        <a:rPr lang="it-IT" sz="1400" dirty="0">
                          <a:solidFill>
                            <a:schemeClr val="tx1"/>
                          </a:solidFill>
                          <a:latin typeface="Cambria" panose="02040503050406030204" pitchFamily="18" charset="0"/>
                          <a:ea typeface="Cambria" panose="02040503050406030204" pitchFamily="18" charset="0"/>
                        </a:rPr>
                        <a:t>(BPA)</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Provides a configurable method for MESA to manage how and what services are covered</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4230027647"/>
                  </a:ext>
                </a:extLst>
              </a:tr>
              <a:tr h="709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Buy-In</a:t>
                      </a: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The Medicare Buy-In system processes Medicaid cost avoidance by buying into Medicare plans for eligible members to enroll dual eligible members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992061103"/>
                  </a:ext>
                </a:extLst>
              </a:tr>
              <a:tr h="703097">
                <a:tc>
                  <a:txBody>
                    <a:bodyPr/>
                    <a:lstStyle/>
                    <a:p>
                      <a:r>
                        <a:rPr lang="en-US" sz="1400" dirty="0">
                          <a:solidFill>
                            <a:schemeClr val="tx1"/>
                          </a:solidFill>
                          <a:latin typeface="Cambria" panose="02040503050406030204" pitchFamily="18" charset="0"/>
                          <a:ea typeface="Cambria" panose="02040503050406030204" pitchFamily="18" charset="0"/>
                        </a:rPr>
                        <a:t>Claims</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Processing of claims and encounters through adjudication, financial processing, history updates, and reporting</a:t>
                      </a:r>
                      <a:endParaRPr lang="en-US" sz="1400" dirty="0">
                        <a:solidFill>
                          <a:srgbClr val="FF0000"/>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36434952"/>
                  </a:ext>
                </a:extLst>
              </a:tr>
              <a:tr h="709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Customer Relations Management System (CRMS)</a:t>
                      </a:r>
                    </a:p>
                    <a:p>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r>
                        <a:rPr lang="en-US" sz="1400" kern="1200" dirty="0">
                          <a:solidFill>
                            <a:schemeClr val="tx1"/>
                          </a:solidFill>
                          <a:effectLst/>
                          <a:latin typeface="Cambria" panose="02040503050406030204" pitchFamily="18" charset="0"/>
                          <a:ea typeface="Cambria" panose="02040503050406030204" pitchFamily="18" charset="0"/>
                          <a:cs typeface="+mn-cs"/>
                        </a:rPr>
                        <a:t>Provides access and storage of information associated with customer service contacts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3088014242"/>
                  </a:ext>
                </a:extLst>
              </a:tr>
              <a:tr h="709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tx1"/>
                          </a:solidFill>
                          <a:latin typeface="Cambria" panose="02040503050406030204" pitchFamily="18" charset="0"/>
                          <a:ea typeface="Cambria" panose="02040503050406030204" pitchFamily="18" charset="0"/>
                        </a:rPr>
                        <a:t>Document Management (EDMS)</a:t>
                      </a:r>
                      <a:endParaRPr lang="en-US" sz="1400" dirty="0">
                        <a:solidFill>
                          <a:schemeClr val="tx1"/>
                        </a:solidFill>
                        <a:latin typeface="Cambria" panose="02040503050406030204" pitchFamily="18" charset="0"/>
                        <a:ea typeface="Cambria" panose="02040503050406030204" pitchFamily="18" charset="0"/>
                      </a:endParaRPr>
                    </a:p>
                    <a:p>
                      <a:pPr lvl="0"/>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r>
                        <a:rPr lang="en-US" sz="1400" kern="1200" dirty="0">
                          <a:solidFill>
                            <a:schemeClr val="tx1"/>
                          </a:solidFill>
                          <a:effectLst/>
                          <a:latin typeface="Cambria" panose="02040503050406030204" pitchFamily="18" charset="0"/>
                          <a:ea typeface="Cambria" panose="02040503050406030204" pitchFamily="18" charset="0"/>
                          <a:cs typeface="+mn-cs"/>
                        </a:rPr>
                        <a:t>Electronically stores the images of inbound and outbound paper documents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41056239"/>
                  </a:ext>
                </a:extLst>
              </a:tr>
              <a:tr h="865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Drug Rebate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mbria" panose="02040503050406030204" pitchFamily="18" charset="0"/>
                          <a:ea typeface="Cambria" panose="02040503050406030204" pitchFamily="18" charset="0"/>
                        </a:rPr>
                        <a:t>Recovers money from drug manufacturers whose drugs are used by Medicaid clients in any of the Federal or State programs or Managed Care</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1404514406"/>
                  </a:ext>
                </a:extLst>
              </a:tr>
            </a:tbl>
          </a:graphicData>
        </a:graphic>
      </p:graphicFrame>
      <p:sp>
        <p:nvSpPr>
          <p:cNvPr id="6" name="object 2">
            <a:extLst>
              <a:ext uri="{FF2B5EF4-FFF2-40B4-BE49-F238E27FC236}">
                <a16:creationId xmlns:a16="http://schemas.microsoft.com/office/drawing/2014/main" id="{9FE775C2-08A9-AF44-AA71-96E92849383C}"/>
              </a:ext>
            </a:extLst>
          </p:cNvPr>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Tree>
    <p:extLst>
      <p:ext uri="{BB962C8B-B14F-4D97-AF65-F5344CB8AC3E}">
        <p14:creationId xmlns:p14="http://schemas.microsoft.com/office/powerpoint/2010/main" val="308109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43863-81C0-4CD5-8A35-0B15F907A109}"/>
              </a:ext>
            </a:extLst>
          </p:cNvPr>
          <p:cNvSpPr>
            <a:spLocks noGrp="1"/>
          </p:cNvSpPr>
          <p:nvPr>
            <p:ph type="title"/>
          </p:nvPr>
        </p:nvSpPr>
        <p:spPr>
          <a:xfrm>
            <a:off x="1269266" y="192057"/>
            <a:ext cx="9705971" cy="625475"/>
          </a:xfrm>
        </p:spPr>
        <p:txBody>
          <a:bodyPr>
            <a:normAutofit/>
          </a:bodyPr>
          <a:lstStyle/>
          <a:p>
            <a:r>
              <a:rPr lang="en-US" dirty="0"/>
              <a:t>MESA Module Descriptions (Cont’d.)</a:t>
            </a:r>
          </a:p>
        </p:txBody>
      </p:sp>
      <p:graphicFrame>
        <p:nvGraphicFramePr>
          <p:cNvPr id="5" name="Table 5">
            <a:extLst>
              <a:ext uri="{FF2B5EF4-FFF2-40B4-BE49-F238E27FC236}">
                <a16:creationId xmlns:a16="http://schemas.microsoft.com/office/drawing/2014/main" id="{7CAB4D39-8265-4334-A090-593FCB1DDFA2}"/>
              </a:ext>
            </a:extLst>
          </p:cNvPr>
          <p:cNvGraphicFramePr>
            <a:graphicFrameLocks noGrp="1"/>
          </p:cNvGraphicFramePr>
          <p:nvPr>
            <p:extLst>
              <p:ext uri="{D42A27DB-BD31-4B8C-83A1-F6EECF244321}">
                <p14:modId xmlns:p14="http://schemas.microsoft.com/office/powerpoint/2010/main" val="2585005323"/>
              </p:ext>
            </p:extLst>
          </p:nvPr>
        </p:nvGraphicFramePr>
        <p:xfrm>
          <a:off x="178882" y="930583"/>
          <a:ext cx="11788999" cy="5023094"/>
        </p:xfrm>
        <a:graphic>
          <a:graphicData uri="http://schemas.openxmlformats.org/drawingml/2006/table">
            <a:tbl>
              <a:tblPr firstRow="1" bandRow="1">
                <a:tableStyleId>{5C22544A-7EE6-4342-B048-85BDC9FD1C3A}</a:tableStyleId>
              </a:tblPr>
              <a:tblGrid>
                <a:gridCol w="4049801">
                  <a:extLst>
                    <a:ext uri="{9D8B030D-6E8A-4147-A177-3AD203B41FA5}">
                      <a16:colId xmlns:a16="http://schemas.microsoft.com/office/drawing/2014/main" val="978816914"/>
                    </a:ext>
                  </a:extLst>
                </a:gridCol>
                <a:gridCol w="7739198">
                  <a:extLst>
                    <a:ext uri="{9D8B030D-6E8A-4147-A177-3AD203B41FA5}">
                      <a16:colId xmlns:a16="http://schemas.microsoft.com/office/drawing/2014/main" val="3748036805"/>
                    </a:ext>
                  </a:extLst>
                </a:gridCol>
              </a:tblGrid>
              <a:tr h="281535">
                <a:tc>
                  <a:txBody>
                    <a:bodyPr/>
                    <a:lstStyle/>
                    <a:p>
                      <a:pPr algn="ctr"/>
                      <a:r>
                        <a:rPr lang="en-US" sz="1400" dirty="0">
                          <a:latin typeface="Cambria" panose="02040503050406030204" pitchFamily="18" charset="0"/>
                          <a:ea typeface="Cambria" panose="02040503050406030204" pitchFamily="18" charset="0"/>
                        </a:rPr>
                        <a:t>MESA Module Name</a:t>
                      </a:r>
                    </a:p>
                  </a:txBody>
                  <a:tcPr marL="68580" marR="68580" marT="34290" marB="34290">
                    <a:solidFill>
                      <a:srgbClr val="2F5496"/>
                    </a:solidFill>
                  </a:tcPr>
                </a:tc>
                <a:tc>
                  <a:txBody>
                    <a:bodyPr/>
                    <a:lstStyle/>
                    <a:p>
                      <a:pPr algn="ctr"/>
                      <a:r>
                        <a:rPr lang="en-US" sz="1400" dirty="0">
                          <a:latin typeface="Cambria" panose="02040503050406030204" pitchFamily="18" charset="0"/>
                          <a:ea typeface="Cambria" panose="02040503050406030204" pitchFamily="18" charset="0"/>
                        </a:rPr>
                        <a:t>Description</a:t>
                      </a:r>
                    </a:p>
                  </a:txBody>
                  <a:tcPr marL="68580" marR="68580" marT="34290" marB="34290">
                    <a:solidFill>
                      <a:srgbClr val="2F5496"/>
                    </a:solidFill>
                  </a:tcPr>
                </a:tc>
                <a:extLst>
                  <a:ext uri="{0D108BD9-81ED-4DB2-BD59-A6C34878D82A}">
                    <a16:rowId xmlns:a16="http://schemas.microsoft.com/office/drawing/2014/main" val="2065992764"/>
                  </a:ext>
                </a:extLst>
              </a:tr>
              <a:tr h="494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tx1"/>
                          </a:solidFill>
                          <a:latin typeface="Cambria" panose="02040503050406030204" pitchFamily="18" charset="0"/>
                          <a:ea typeface="Cambria" panose="02040503050406030204" pitchFamily="18" charset="0"/>
                        </a:rPr>
                        <a:t>Decision Support System (DSS) - Data Warehouse</a:t>
                      </a:r>
                    </a:p>
                  </a:txBody>
                  <a:tcPr marL="68580" marR="68580" marT="34290" marB="34290" anchor="ctr"/>
                </a:tc>
                <a:tc>
                  <a:txBody>
                    <a:bodyPr/>
                    <a:lstStyle/>
                    <a:p>
                      <a:r>
                        <a:rPr lang="en-US" sz="1400" dirty="0">
                          <a:solidFill>
                            <a:schemeClr val="tx1"/>
                          </a:solidFill>
                          <a:latin typeface="Cambria" panose="02040503050406030204" pitchFamily="18" charset="0"/>
                          <a:ea typeface="Cambria" panose="02040503050406030204" pitchFamily="18" charset="0"/>
                        </a:rPr>
                        <a:t>Data storage to support reporting, data extract processing, analytical reporting for decision-making</a:t>
                      </a:r>
                    </a:p>
                  </a:txBody>
                  <a:tcPr marL="68580" marR="68580" marT="34290" marB="34290" anchor="ctr"/>
                </a:tc>
                <a:extLst>
                  <a:ext uri="{0D108BD9-81ED-4DB2-BD59-A6C34878D82A}">
                    <a16:rowId xmlns:a16="http://schemas.microsoft.com/office/drawing/2014/main" val="4230027647"/>
                  </a:ext>
                </a:extLst>
              </a:tr>
              <a:tr h="494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Electronic Data interchange (EDI)</a:t>
                      </a:r>
                      <a:endParaRPr lang="en-US" sz="1400" dirty="0">
                        <a:solidFill>
                          <a:schemeClr val="tx1"/>
                        </a:solidFill>
                        <a:highlight>
                          <a:srgbClr val="FFFF00"/>
                        </a:highlight>
                        <a:latin typeface="Cambria" panose="02040503050406030204" pitchFamily="18" charset="0"/>
                        <a:ea typeface="Cambria" panose="02040503050406030204" pitchFamily="18" charset="0"/>
                      </a:endParaRP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The overall interface processing for receiving, validating, sending, and responding to electronic transactions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992061103"/>
                  </a:ext>
                </a:extLst>
              </a:tr>
              <a:tr h="707642">
                <a:tc>
                  <a:txBody>
                    <a:bodyPr/>
                    <a:lstStyle/>
                    <a:p>
                      <a:r>
                        <a:rPr lang="en-US" sz="1400" dirty="0">
                          <a:solidFill>
                            <a:schemeClr val="tx1"/>
                          </a:solidFill>
                          <a:latin typeface="Cambria" panose="02040503050406030204" pitchFamily="18" charset="0"/>
                          <a:ea typeface="Cambria" panose="02040503050406030204" pitchFamily="18" charset="0"/>
                        </a:rPr>
                        <a:t>Financial</a:t>
                      </a: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Processes and tracks financial activity in accordance with Generally Accepted Accounting Procedures (GAAP) and CMS Federal Reporting rules</a:t>
                      </a:r>
                      <a:endParaRPr lang="en-US" sz="1400" dirty="0">
                        <a:solidFill>
                          <a:srgbClr val="FF0000"/>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36434952"/>
                  </a:ext>
                </a:extLst>
              </a:tr>
              <a:tr h="494589">
                <a:tc>
                  <a:txBody>
                    <a:bodyPr/>
                    <a:lstStyle/>
                    <a:p>
                      <a:r>
                        <a:rPr lang="en-US" sz="1400" dirty="0">
                          <a:solidFill>
                            <a:schemeClr val="tx1"/>
                          </a:solidFill>
                          <a:latin typeface="Cambria" panose="02040503050406030204" pitchFamily="18" charset="0"/>
                          <a:ea typeface="Cambria" panose="02040503050406030204" pitchFamily="18" charset="0"/>
                        </a:rPr>
                        <a:t>iC (interChange) Business Services Framework</a:t>
                      </a: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Supports the automation of manual hand-to-hand processes and communicates with other systems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3088014242"/>
                  </a:ext>
                </a:extLst>
              </a:tr>
              <a:tr h="707642">
                <a:tc>
                  <a:txBody>
                    <a:bodyPr/>
                    <a:lstStyle/>
                    <a:p>
                      <a:pPr lvl="0"/>
                      <a:r>
                        <a:rPr lang="en-US" sz="1400" dirty="0">
                          <a:solidFill>
                            <a:schemeClr val="tx1"/>
                          </a:solidFill>
                          <a:latin typeface="Cambria" panose="02040503050406030204" pitchFamily="18" charset="0"/>
                          <a:ea typeface="Cambria" panose="02040503050406030204" pitchFamily="18" charset="0"/>
                        </a:rPr>
                        <a:t>iC Connections</a:t>
                      </a: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A flexible, message-oriented framework for implementing system interfaces that provides a smooth, robust, and secure data exchange capability with external applications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41056239"/>
                  </a:ext>
                </a:extLst>
              </a:tr>
              <a:tr h="707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tx1"/>
                          </a:solidFill>
                          <a:latin typeface="Cambria" panose="02040503050406030204" pitchFamily="18" charset="0"/>
                          <a:ea typeface="Cambria" panose="02040503050406030204" pitchFamily="18" charset="0"/>
                        </a:rPr>
                        <a:t>Letter Generator</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mbria" panose="02040503050406030204" pitchFamily="18" charset="0"/>
                          <a:ea typeface="Cambria" panose="02040503050406030204" pitchFamily="18" charset="0"/>
                        </a:rPr>
                        <a:t>Executes pre-defined queries using MESA data to merge the data into a pre-defined letter template with the output stored in OnDemand for viewing and printing</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1404514406"/>
                  </a:ext>
                </a:extLst>
              </a:tr>
              <a:tr h="1133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Managed Care</a:t>
                      </a: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Maintains comprehensive current and historical information about CCOs enrolled with a Managed Care program/assignment plan, members who are assigned to those CCOs, and supports ongoing payments (capitations/premiums) to those CCOs</a:t>
                      </a:r>
                      <a:r>
                        <a:rPr lang="en-US" sz="1400" dirty="0">
                          <a:solidFill>
                            <a:schemeClr val="tx1"/>
                          </a:solidFill>
                          <a:latin typeface="Cambria" panose="02040503050406030204" pitchFamily="18" charset="0"/>
                          <a:ea typeface="Cambria" panose="02040503050406030204" pitchFamily="18" charset="0"/>
                        </a:rPr>
                        <a:t> </a:t>
                      </a:r>
                    </a:p>
                  </a:txBody>
                  <a:tcPr marL="68580" marR="68580" marT="34290" marB="34290" anchor="ctr"/>
                </a:tc>
                <a:extLst>
                  <a:ext uri="{0D108BD9-81ED-4DB2-BD59-A6C34878D82A}">
                    <a16:rowId xmlns:a16="http://schemas.microsoft.com/office/drawing/2014/main" val="4065850877"/>
                  </a:ext>
                </a:extLst>
              </a:tr>
            </a:tbl>
          </a:graphicData>
        </a:graphic>
      </p:graphicFrame>
      <p:sp>
        <p:nvSpPr>
          <p:cNvPr id="6" name="object 2">
            <a:extLst>
              <a:ext uri="{FF2B5EF4-FFF2-40B4-BE49-F238E27FC236}">
                <a16:creationId xmlns:a16="http://schemas.microsoft.com/office/drawing/2014/main" id="{289B7148-0593-1248-85CF-9B83D3C2CBE4}"/>
              </a:ext>
            </a:extLst>
          </p:cNvPr>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Tree>
    <p:extLst>
      <p:ext uri="{BB962C8B-B14F-4D97-AF65-F5344CB8AC3E}">
        <p14:creationId xmlns:p14="http://schemas.microsoft.com/office/powerpoint/2010/main" val="167409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43863-81C0-4CD5-8A35-0B15F907A109}"/>
              </a:ext>
            </a:extLst>
          </p:cNvPr>
          <p:cNvSpPr>
            <a:spLocks noGrp="1"/>
          </p:cNvSpPr>
          <p:nvPr>
            <p:ph type="title"/>
          </p:nvPr>
        </p:nvSpPr>
        <p:spPr>
          <a:xfrm>
            <a:off x="1243014" y="190185"/>
            <a:ext cx="9705971" cy="625475"/>
          </a:xfrm>
        </p:spPr>
        <p:txBody>
          <a:bodyPr>
            <a:normAutofit/>
          </a:bodyPr>
          <a:lstStyle/>
          <a:p>
            <a:r>
              <a:rPr lang="en-US" dirty="0"/>
              <a:t>MESA Module Descriptions (Cont’d.)</a:t>
            </a:r>
          </a:p>
        </p:txBody>
      </p:sp>
      <p:graphicFrame>
        <p:nvGraphicFramePr>
          <p:cNvPr id="5" name="Table 5">
            <a:extLst>
              <a:ext uri="{FF2B5EF4-FFF2-40B4-BE49-F238E27FC236}">
                <a16:creationId xmlns:a16="http://schemas.microsoft.com/office/drawing/2014/main" id="{7CAB4D39-8265-4334-A090-593FCB1DDFA2}"/>
              </a:ext>
            </a:extLst>
          </p:cNvPr>
          <p:cNvGraphicFramePr>
            <a:graphicFrameLocks noGrp="1"/>
          </p:cNvGraphicFramePr>
          <p:nvPr>
            <p:extLst>
              <p:ext uri="{D42A27DB-BD31-4B8C-83A1-F6EECF244321}">
                <p14:modId xmlns:p14="http://schemas.microsoft.com/office/powerpoint/2010/main" val="2453909175"/>
              </p:ext>
            </p:extLst>
          </p:nvPr>
        </p:nvGraphicFramePr>
        <p:xfrm>
          <a:off x="156580" y="983888"/>
          <a:ext cx="11730619" cy="4925451"/>
        </p:xfrm>
        <a:graphic>
          <a:graphicData uri="http://schemas.openxmlformats.org/drawingml/2006/table">
            <a:tbl>
              <a:tblPr firstRow="1" bandRow="1">
                <a:tableStyleId>{5C22544A-7EE6-4342-B048-85BDC9FD1C3A}</a:tableStyleId>
              </a:tblPr>
              <a:tblGrid>
                <a:gridCol w="4029746">
                  <a:extLst>
                    <a:ext uri="{9D8B030D-6E8A-4147-A177-3AD203B41FA5}">
                      <a16:colId xmlns:a16="http://schemas.microsoft.com/office/drawing/2014/main" val="978816914"/>
                    </a:ext>
                  </a:extLst>
                </a:gridCol>
                <a:gridCol w="7700873">
                  <a:extLst>
                    <a:ext uri="{9D8B030D-6E8A-4147-A177-3AD203B41FA5}">
                      <a16:colId xmlns:a16="http://schemas.microsoft.com/office/drawing/2014/main" val="3748036805"/>
                    </a:ext>
                  </a:extLst>
                </a:gridCol>
              </a:tblGrid>
              <a:tr h="255343">
                <a:tc>
                  <a:txBody>
                    <a:bodyPr/>
                    <a:lstStyle/>
                    <a:p>
                      <a:pPr algn="ctr"/>
                      <a:r>
                        <a:rPr lang="en-US" sz="1400" dirty="0">
                          <a:latin typeface="Cambria" panose="02040503050406030204" pitchFamily="18" charset="0"/>
                          <a:ea typeface="Cambria" panose="02040503050406030204" pitchFamily="18" charset="0"/>
                        </a:rPr>
                        <a:t>MESA Module Name</a:t>
                      </a:r>
                    </a:p>
                  </a:txBody>
                  <a:tcPr marL="68580" marR="68580" marT="34290" marB="34290">
                    <a:solidFill>
                      <a:srgbClr val="2F5496"/>
                    </a:solidFill>
                  </a:tcPr>
                </a:tc>
                <a:tc>
                  <a:txBody>
                    <a:bodyPr/>
                    <a:lstStyle/>
                    <a:p>
                      <a:pPr algn="ctr"/>
                      <a:r>
                        <a:rPr lang="en-US" sz="1400" dirty="0">
                          <a:latin typeface="Cambria" panose="02040503050406030204" pitchFamily="18" charset="0"/>
                          <a:ea typeface="Cambria" panose="02040503050406030204" pitchFamily="18" charset="0"/>
                        </a:rPr>
                        <a:t>Description</a:t>
                      </a:r>
                    </a:p>
                  </a:txBody>
                  <a:tcPr marL="68580" marR="68580" marT="34290" marB="34290">
                    <a:solidFill>
                      <a:srgbClr val="2F5496"/>
                    </a:solidFill>
                  </a:tcPr>
                </a:tc>
                <a:extLst>
                  <a:ext uri="{0D108BD9-81ED-4DB2-BD59-A6C34878D82A}">
                    <a16:rowId xmlns:a16="http://schemas.microsoft.com/office/drawing/2014/main" val="2065992764"/>
                  </a:ext>
                </a:extLst>
              </a:tr>
              <a:tr h="835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mbria" panose="02040503050406030204" pitchFamily="18" charset="0"/>
                          <a:ea typeface="Cambria" panose="02040503050406030204" pitchFamily="18" charset="0"/>
                        </a:rPr>
                        <a:t>Management and Administrative Reporting </a:t>
                      </a:r>
                      <a:r>
                        <a:rPr lang="it-IT" sz="1400" dirty="0">
                          <a:solidFill>
                            <a:schemeClr val="tx1"/>
                          </a:solidFill>
                          <a:latin typeface="Cambria" panose="02040503050406030204" pitchFamily="18" charset="0"/>
                          <a:ea typeface="Cambria" panose="02040503050406030204" pitchFamily="18" charset="0"/>
                        </a:rPr>
                        <a:t>(MAR)</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A comprehensive management reporting suite utilizing inSight analytic reporting to enable direct interaction with program data, and management of key operational business functions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4230027647"/>
                  </a:ext>
                </a:extLst>
              </a:tr>
              <a:tr h="448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Member Data Maintenance</a:t>
                      </a:r>
                      <a:endParaRPr lang="en-US" sz="1400" dirty="0">
                        <a:solidFill>
                          <a:schemeClr val="tx1"/>
                        </a:solidFill>
                        <a:highlight>
                          <a:srgbClr val="FFFF00"/>
                        </a:highlight>
                        <a:latin typeface="Cambria" panose="02040503050406030204" pitchFamily="18" charset="0"/>
                        <a:ea typeface="Cambria" panose="02040503050406030204" pitchFamily="18" charset="0"/>
                      </a:endParaRP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Manages member information, including archives, reports, transaction files, and transaction errors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992061103"/>
                  </a:ext>
                </a:extLst>
              </a:tr>
              <a:tr h="835042">
                <a:tc>
                  <a:txBody>
                    <a:bodyPr/>
                    <a:lstStyle/>
                    <a:p>
                      <a:r>
                        <a:rPr lang="en-US" sz="1400" dirty="0">
                          <a:solidFill>
                            <a:schemeClr val="tx1"/>
                          </a:solidFill>
                          <a:latin typeface="Cambria" panose="02040503050406030204" pitchFamily="18" charset="0"/>
                          <a:ea typeface="Cambria" panose="02040503050406030204" pitchFamily="18" charset="0"/>
                        </a:rPr>
                        <a:t>Prior Authorization</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Provides a mechanism to review, assess, pre-approve, and/or deny selected non-emergency medical services prior to delivery, and override ProDUR alerts set during pharmacy claims processing</a:t>
                      </a:r>
                      <a:endParaRPr lang="en-US" sz="1400" dirty="0">
                        <a:solidFill>
                          <a:srgbClr val="FF0000"/>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36434952"/>
                  </a:ext>
                </a:extLst>
              </a:tr>
              <a:tr h="641809">
                <a:tc>
                  <a:txBody>
                    <a:bodyPr/>
                    <a:lstStyle/>
                    <a:p>
                      <a:r>
                        <a:rPr lang="en-GB" sz="1400" dirty="0">
                          <a:effectLst/>
                          <a:latin typeface="Cambria" panose="02040503050406030204" pitchFamily="18" charset="0"/>
                          <a:ea typeface="Cambria" panose="02040503050406030204" pitchFamily="18" charset="0"/>
                        </a:rPr>
                        <a:t>Prospective Drug Utilization Review </a:t>
                      </a:r>
                      <a:r>
                        <a:rPr lang="en-US" sz="1400" dirty="0">
                          <a:solidFill>
                            <a:schemeClr val="tx1"/>
                          </a:solidFill>
                          <a:latin typeface="Cambria" panose="02040503050406030204" pitchFamily="18" charset="0"/>
                          <a:ea typeface="Cambria" panose="02040503050406030204" pitchFamily="18" charset="0"/>
                        </a:rPr>
                        <a:t>(ProDUR)</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Prevents potentially harmful events, avoids unnecessary expenditures, and provides an immediate educational benefit</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3088014242"/>
                  </a:ext>
                </a:extLst>
              </a:tr>
              <a:tr h="641809">
                <a:tc>
                  <a:txBody>
                    <a:bodyPr/>
                    <a:lstStyle/>
                    <a:p>
                      <a:pPr lvl="0"/>
                      <a:r>
                        <a:rPr lang="en-US" sz="1400" dirty="0">
                          <a:solidFill>
                            <a:schemeClr val="tx1"/>
                          </a:solidFill>
                          <a:latin typeface="Cambria" panose="02040503050406030204" pitchFamily="18" charset="0"/>
                          <a:ea typeface="Cambria" panose="02040503050406030204" pitchFamily="18" charset="0"/>
                        </a:rPr>
                        <a:t>Program Integrity</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Provides the capability to identify potential instances of fraud and/or abuse, and create and manage cases based on those potential instances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41056239"/>
                  </a:ext>
                </a:extLst>
              </a:tr>
              <a:tr h="745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tx1"/>
                          </a:solidFill>
                          <a:latin typeface="Cambria" panose="02040503050406030204" pitchFamily="18" charset="0"/>
                          <a:ea typeface="Cambria" panose="02040503050406030204" pitchFamily="18" charset="0"/>
                        </a:rPr>
                        <a:t>Provider Data Maintenance</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r>
                        <a:rPr lang="en-US" sz="1400" kern="1200" dirty="0">
                          <a:solidFill>
                            <a:schemeClr val="dk1"/>
                          </a:solidFill>
                          <a:effectLst/>
                          <a:latin typeface="Cambria" panose="02040503050406030204" pitchFamily="18" charset="0"/>
                          <a:ea typeface="Cambria" panose="02040503050406030204" pitchFamily="18" charset="0"/>
                          <a:cs typeface="+mn-cs"/>
                        </a:rPr>
                        <a:t>Allows eligible providers to enroll in the Mississippi Medicaid program, submit claims, and maintain their current and historical information in MESA</a:t>
                      </a:r>
                    </a:p>
                  </a:txBody>
                  <a:tcPr marL="68580" marR="68580" marT="34290" marB="34290" anchor="ctr"/>
                </a:tc>
                <a:extLst>
                  <a:ext uri="{0D108BD9-81ED-4DB2-BD59-A6C34878D82A}">
                    <a16:rowId xmlns:a16="http://schemas.microsoft.com/office/drawing/2014/main" val="1404514406"/>
                  </a:ext>
                </a:extLst>
              </a:tr>
              <a:tr h="448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Reference Data Maintenance</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Maintains a source of reference information used by other functional areas such as claims and member processing</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4065850877"/>
                  </a:ext>
                </a:extLst>
              </a:tr>
            </a:tbl>
          </a:graphicData>
        </a:graphic>
      </p:graphicFrame>
      <p:sp>
        <p:nvSpPr>
          <p:cNvPr id="6" name="object 2">
            <a:extLst>
              <a:ext uri="{FF2B5EF4-FFF2-40B4-BE49-F238E27FC236}">
                <a16:creationId xmlns:a16="http://schemas.microsoft.com/office/drawing/2014/main" id="{C326FF5C-1C75-314E-A454-FD0D28D5931F}"/>
              </a:ext>
            </a:extLst>
          </p:cNvPr>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Tree>
    <p:extLst>
      <p:ext uri="{BB962C8B-B14F-4D97-AF65-F5344CB8AC3E}">
        <p14:creationId xmlns:p14="http://schemas.microsoft.com/office/powerpoint/2010/main" val="3451611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43863-81C0-4CD5-8A35-0B15F907A109}"/>
              </a:ext>
            </a:extLst>
          </p:cNvPr>
          <p:cNvSpPr>
            <a:spLocks noGrp="1"/>
          </p:cNvSpPr>
          <p:nvPr>
            <p:ph type="title"/>
          </p:nvPr>
        </p:nvSpPr>
        <p:spPr>
          <a:xfrm>
            <a:off x="1243014" y="190185"/>
            <a:ext cx="9705971" cy="625475"/>
          </a:xfrm>
        </p:spPr>
        <p:txBody>
          <a:bodyPr>
            <a:normAutofit/>
          </a:bodyPr>
          <a:lstStyle/>
          <a:p>
            <a:r>
              <a:rPr lang="en-US" dirty="0"/>
              <a:t>MESA Module Descriptions (Cont’d.)</a:t>
            </a:r>
          </a:p>
        </p:txBody>
      </p:sp>
      <p:graphicFrame>
        <p:nvGraphicFramePr>
          <p:cNvPr id="5" name="Table 5">
            <a:extLst>
              <a:ext uri="{FF2B5EF4-FFF2-40B4-BE49-F238E27FC236}">
                <a16:creationId xmlns:a16="http://schemas.microsoft.com/office/drawing/2014/main" id="{7CAB4D39-8265-4334-A090-593FCB1DDFA2}"/>
              </a:ext>
            </a:extLst>
          </p:cNvPr>
          <p:cNvGraphicFramePr>
            <a:graphicFrameLocks noGrp="1"/>
          </p:cNvGraphicFramePr>
          <p:nvPr>
            <p:extLst>
              <p:ext uri="{D42A27DB-BD31-4B8C-83A1-F6EECF244321}">
                <p14:modId xmlns:p14="http://schemas.microsoft.com/office/powerpoint/2010/main" val="2900131602"/>
              </p:ext>
            </p:extLst>
          </p:nvPr>
        </p:nvGraphicFramePr>
        <p:xfrm>
          <a:off x="235048" y="1150138"/>
          <a:ext cx="11705940" cy="4793461"/>
        </p:xfrm>
        <a:graphic>
          <a:graphicData uri="http://schemas.openxmlformats.org/drawingml/2006/table">
            <a:tbl>
              <a:tblPr firstRow="1" bandRow="1">
                <a:tableStyleId>{5C22544A-7EE6-4342-B048-85BDC9FD1C3A}</a:tableStyleId>
              </a:tblPr>
              <a:tblGrid>
                <a:gridCol w="3440481">
                  <a:extLst>
                    <a:ext uri="{9D8B030D-6E8A-4147-A177-3AD203B41FA5}">
                      <a16:colId xmlns:a16="http://schemas.microsoft.com/office/drawing/2014/main" val="978816914"/>
                    </a:ext>
                  </a:extLst>
                </a:gridCol>
                <a:gridCol w="8265459">
                  <a:extLst>
                    <a:ext uri="{9D8B030D-6E8A-4147-A177-3AD203B41FA5}">
                      <a16:colId xmlns:a16="http://schemas.microsoft.com/office/drawing/2014/main" val="3748036805"/>
                    </a:ext>
                  </a:extLst>
                </a:gridCol>
              </a:tblGrid>
              <a:tr h="285222">
                <a:tc>
                  <a:txBody>
                    <a:bodyPr/>
                    <a:lstStyle/>
                    <a:p>
                      <a:pPr algn="ctr"/>
                      <a:r>
                        <a:rPr lang="en-US" sz="1400" dirty="0">
                          <a:latin typeface="Cambria" panose="02040503050406030204" pitchFamily="18" charset="0"/>
                          <a:ea typeface="Cambria" panose="02040503050406030204" pitchFamily="18" charset="0"/>
                        </a:rPr>
                        <a:t>MESA Module Name</a:t>
                      </a:r>
                    </a:p>
                  </a:txBody>
                  <a:tcPr marL="68580" marR="68580" marT="34290" marB="34290">
                    <a:solidFill>
                      <a:srgbClr val="2F5496"/>
                    </a:solidFill>
                  </a:tcPr>
                </a:tc>
                <a:tc>
                  <a:txBody>
                    <a:bodyPr/>
                    <a:lstStyle/>
                    <a:p>
                      <a:pPr algn="ctr"/>
                      <a:r>
                        <a:rPr lang="en-US" sz="1400" dirty="0">
                          <a:latin typeface="Cambria" panose="02040503050406030204" pitchFamily="18" charset="0"/>
                          <a:ea typeface="Cambria" panose="02040503050406030204" pitchFamily="18" charset="0"/>
                        </a:rPr>
                        <a:t>Description</a:t>
                      </a:r>
                    </a:p>
                  </a:txBody>
                  <a:tcPr marL="68580" marR="68580" marT="34290" marB="34290">
                    <a:solidFill>
                      <a:srgbClr val="2F5496"/>
                    </a:solidFill>
                  </a:tcPr>
                </a:tc>
                <a:extLst>
                  <a:ext uri="{0D108BD9-81ED-4DB2-BD59-A6C34878D82A}">
                    <a16:rowId xmlns:a16="http://schemas.microsoft.com/office/drawing/2014/main" val="2065992764"/>
                  </a:ext>
                </a:extLst>
              </a:tr>
              <a:tr h="101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tx1"/>
                          </a:solidFill>
                          <a:latin typeface="Cambria" panose="02040503050406030204" pitchFamily="18" charset="0"/>
                          <a:ea typeface="Cambria" panose="02040503050406030204" pitchFamily="18" charset="0"/>
                        </a:rPr>
                        <a:t>Security Management</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A mechanism to manage MESA access which includes providing and revoking user logon and authorization through role-based access controls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4230027647"/>
                  </a:ext>
                </a:extLst>
              </a:tr>
              <a:tr h="634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System-Wide</a:t>
                      </a: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A collection of the components that are used across the MMIS solution by many business functional areas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992061103"/>
                  </a:ext>
                </a:extLst>
              </a:tr>
              <a:tr h="1207199">
                <a:tc>
                  <a:txBody>
                    <a:bodyPr/>
                    <a:lstStyle/>
                    <a:p>
                      <a:r>
                        <a:rPr lang="en-US" sz="1400" dirty="0">
                          <a:solidFill>
                            <a:schemeClr val="tx1"/>
                          </a:solidFill>
                          <a:latin typeface="Cambria" panose="02040503050406030204" pitchFamily="18" charset="0"/>
                          <a:ea typeface="Cambria" panose="02040503050406030204" pitchFamily="18" charset="0"/>
                        </a:rPr>
                        <a:t>Third Party Liability (TPL)</a:t>
                      </a:r>
                    </a:p>
                  </a:txBody>
                  <a:tcPr marL="68580" marR="68580" marT="34290" marB="34290" anchor="ctr"/>
                </a:tc>
                <a:tc>
                  <a:txBody>
                    <a:bodyPr/>
                    <a:lstStyle/>
                    <a:p>
                      <a:r>
                        <a:rPr lang="en-GB" sz="1400" kern="1200" dirty="0">
                          <a:solidFill>
                            <a:schemeClr val="dk1"/>
                          </a:solidFill>
                          <a:effectLst/>
                          <a:latin typeface="Cambria" panose="02040503050406030204" pitchFamily="18" charset="0"/>
                          <a:ea typeface="Cambria" panose="02040503050406030204" pitchFamily="18" charset="0"/>
                          <a:cs typeface="+mn-cs"/>
                        </a:rPr>
                        <a:t>A mechanism to work with the TPL vendor to share information to effectively pursue monetary recoveries related to third party payments of all or part of the expenditures for medical assistance furnished under a State plan</a:t>
                      </a:r>
                      <a:endParaRPr lang="en-US" sz="1400" dirty="0">
                        <a:solidFill>
                          <a:srgbClr val="FF0000"/>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36434952"/>
                  </a:ext>
                </a:extLst>
              </a:tr>
              <a:tr h="825260">
                <a:tc>
                  <a:txBody>
                    <a:bodyPr/>
                    <a:lstStyle/>
                    <a:p>
                      <a:pPr lvl="0"/>
                      <a:r>
                        <a:rPr lang="en-GB" sz="1400" dirty="0">
                          <a:effectLst/>
                          <a:latin typeface="Cambria" panose="02040503050406030204" pitchFamily="18" charset="0"/>
                          <a:ea typeface="Cambria" panose="02040503050406030204" pitchFamily="18" charset="0"/>
                        </a:rPr>
                        <a:t>Automated Voice Response System (AVRS)</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r>
                        <a:rPr lang="en-GB" sz="1400" dirty="0">
                          <a:effectLst/>
                          <a:latin typeface="Cambria" panose="02040503050406030204" pitchFamily="18" charset="0"/>
                          <a:ea typeface="Cambria" panose="02040503050406030204" pitchFamily="18" charset="0"/>
                        </a:rPr>
                        <a:t>Enables Providers and Members to access MESA information in real-time using a touch-tone phone without engaging a call center agent</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extLst>
                  <a:ext uri="{0D108BD9-81ED-4DB2-BD59-A6C34878D82A}">
                    <a16:rowId xmlns:a16="http://schemas.microsoft.com/office/drawing/2014/main" val="2641056239"/>
                  </a:ext>
                </a:extLst>
              </a:tr>
              <a:tr h="825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tx1"/>
                          </a:solidFill>
                          <a:latin typeface="Cambria" panose="02040503050406030204" pitchFamily="18" charset="0"/>
                          <a:ea typeface="Cambria" panose="02040503050406030204" pitchFamily="18" charset="0"/>
                        </a:rPr>
                        <a:t>Web Portal</a:t>
                      </a:r>
                      <a:endParaRPr lang="en-US" sz="1400" dirty="0">
                        <a:solidFill>
                          <a:schemeClr val="tx1"/>
                        </a:solidFill>
                        <a:latin typeface="Cambria" panose="02040503050406030204" pitchFamily="18" charset="0"/>
                        <a:ea typeface="Cambria" panose="02040503050406030204" pitchFamily="18"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A web-based portal that facilitates communication with providers and members and provides easy access to important information</a:t>
                      </a:r>
                    </a:p>
                  </a:txBody>
                  <a:tcPr marL="68580" marR="68580" marT="34290" marB="34290" anchor="ctr"/>
                </a:tc>
                <a:extLst>
                  <a:ext uri="{0D108BD9-81ED-4DB2-BD59-A6C34878D82A}">
                    <a16:rowId xmlns:a16="http://schemas.microsoft.com/office/drawing/2014/main" val="1404514406"/>
                  </a:ext>
                </a:extLst>
              </a:tr>
            </a:tbl>
          </a:graphicData>
        </a:graphic>
      </p:graphicFrame>
      <p:sp>
        <p:nvSpPr>
          <p:cNvPr id="6" name="object 2">
            <a:extLst>
              <a:ext uri="{FF2B5EF4-FFF2-40B4-BE49-F238E27FC236}">
                <a16:creationId xmlns:a16="http://schemas.microsoft.com/office/drawing/2014/main" id="{076B99A6-DFA4-5D47-8786-84C1EE2EC675}"/>
              </a:ext>
            </a:extLst>
          </p:cNvPr>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Tree>
    <p:extLst>
      <p:ext uri="{BB962C8B-B14F-4D97-AF65-F5344CB8AC3E}">
        <p14:creationId xmlns:p14="http://schemas.microsoft.com/office/powerpoint/2010/main" val="36247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340160"/>
            <a:ext cx="3134360" cy="468440"/>
          </a:xfrm>
          <a:prstGeom prst="rect">
            <a:avLst/>
          </a:prstGeom>
        </p:spPr>
        <p:txBody>
          <a:bodyPr vert="horz" wrap="square" lIns="0" tIns="16933" rIns="0" bIns="0" rtlCol="0" anchor="ctr">
            <a:spAutoFit/>
          </a:bodyPr>
          <a:lstStyle/>
          <a:p>
            <a:pPr marL="16933">
              <a:spcBef>
                <a:spcPts val="133"/>
              </a:spcBef>
            </a:pPr>
            <a:r>
              <a:rPr sz="2933" spc="-27" dirty="0"/>
              <a:t>Table</a:t>
            </a:r>
            <a:r>
              <a:rPr sz="2933" spc="-87" dirty="0"/>
              <a:t> </a:t>
            </a:r>
            <a:r>
              <a:rPr sz="2933" spc="-13" dirty="0"/>
              <a:t>of</a:t>
            </a:r>
            <a:r>
              <a:rPr sz="2933" spc="-60" dirty="0"/>
              <a:t> </a:t>
            </a:r>
            <a:r>
              <a:rPr sz="2933" spc="-27" dirty="0">
                <a:solidFill>
                  <a:srgbClr val="3E81C2"/>
                </a:solidFill>
              </a:rPr>
              <a:t>Contents</a:t>
            </a:r>
            <a:endParaRPr sz="2933" dirty="0">
              <a:solidFill>
                <a:srgbClr val="3E81C2"/>
              </a:solidFill>
            </a:endParaRPr>
          </a:p>
        </p:txBody>
      </p:sp>
      <p:sp>
        <p:nvSpPr>
          <p:cNvPr id="4" name="object 4"/>
          <p:cNvSpPr txBox="1"/>
          <p:nvPr/>
        </p:nvSpPr>
        <p:spPr>
          <a:xfrm>
            <a:off x="3060657" y="3319416"/>
            <a:ext cx="8348444" cy="1112847"/>
          </a:xfrm>
          <a:prstGeom prst="rect">
            <a:avLst/>
          </a:prstGeom>
        </p:spPr>
        <p:txBody>
          <a:bodyPr vert="horz" wrap="square" lIns="0" tIns="77892" rIns="0" bIns="0" rtlCol="0">
            <a:spAutoFit/>
          </a:bodyPr>
          <a:lstStyle/>
          <a:p>
            <a:pPr marL="16933">
              <a:spcBef>
                <a:spcPts val="612"/>
              </a:spcBef>
            </a:pPr>
            <a:r>
              <a:rPr lang="en-US" sz="1600" b="1" spc="-7" dirty="0">
                <a:solidFill>
                  <a:srgbClr val="3E81C2"/>
                </a:solidFill>
                <a:latin typeface="Arial"/>
                <a:cs typeface="Arial"/>
              </a:rPr>
              <a:t>Project</a:t>
            </a:r>
            <a:r>
              <a:rPr sz="1600" b="1" spc="-20" dirty="0">
                <a:solidFill>
                  <a:srgbClr val="3E81C2"/>
                </a:solidFill>
                <a:latin typeface="Arial"/>
                <a:cs typeface="Arial"/>
              </a:rPr>
              <a:t> </a:t>
            </a:r>
            <a:r>
              <a:rPr sz="1600" b="1" spc="-7" dirty="0">
                <a:solidFill>
                  <a:srgbClr val="3E81C2"/>
                </a:solidFill>
                <a:latin typeface="Arial"/>
                <a:cs typeface="Arial"/>
              </a:rPr>
              <a:t>Communication</a:t>
            </a:r>
            <a:r>
              <a:rPr sz="1600" b="1" spc="-13" dirty="0">
                <a:solidFill>
                  <a:srgbClr val="3E81C2"/>
                </a:solidFill>
                <a:latin typeface="Arial"/>
                <a:cs typeface="Arial"/>
              </a:rPr>
              <a:t> </a:t>
            </a:r>
            <a:r>
              <a:rPr sz="1600" b="1" spc="-27" dirty="0">
                <a:solidFill>
                  <a:srgbClr val="3E81C2"/>
                </a:solidFill>
                <a:latin typeface="Arial"/>
                <a:cs typeface="Arial"/>
              </a:rPr>
              <a:t>Tools</a:t>
            </a:r>
            <a:endParaRPr sz="1600" dirty="0">
              <a:solidFill>
                <a:srgbClr val="3E81C2"/>
              </a:solidFill>
              <a:latin typeface="Arial"/>
              <a:cs typeface="Arial"/>
            </a:endParaRPr>
          </a:p>
          <a:p>
            <a:pPr marL="16933" marR="6773">
              <a:lnSpc>
                <a:spcPct val="97500"/>
              </a:lnSpc>
              <a:spcBef>
                <a:spcPts val="527"/>
              </a:spcBef>
            </a:pPr>
            <a:r>
              <a:rPr sz="1600" spc="-7" dirty="0">
                <a:latin typeface="Arial"/>
                <a:cs typeface="Arial"/>
              </a:rPr>
              <a:t>This</a:t>
            </a:r>
            <a:r>
              <a:rPr sz="1600" spc="7" dirty="0">
                <a:latin typeface="Arial"/>
                <a:cs typeface="Arial"/>
              </a:rPr>
              <a:t> </a:t>
            </a:r>
            <a:r>
              <a:rPr sz="1600" spc="-7" dirty="0">
                <a:latin typeface="Arial"/>
                <a:cs typeface="Arial"/>
              </a:rPr>
              <a:t>section</a:t>
            </a:r>
            <a:r>
              <a:rPr sz="1600" dirty="0">
                <a:latin typeface="Arial"/>
                <a:cs typeface="Arial"/>
              </a:rPr>
              <a:t> </a:t>
            </a:r>
            <a:r>
              <a:rPr sz="1600" spc="-7" dirty="0">
                <a:latin typeface="Arial"/>
                <a:cs typeface="Arial"/>
              </a:rPr>
              <a:t>provides</a:t>
            </a:r>
            <a:r>
              <a:rPr sz="1600" spc="7" dirty="0">
                <a:latin typeface="Arial"/>
                <a:cs typeface="Arial"/>
              </a:rPr>
              <a:t> </a:t>
            </a:r>
            <a:r>
              <a:rPr sz="1600" spc="-7" dirty="0">
                <a:latin typeface="Arial"/>
                <a:cs typeface="Arial"/>
              </a:rPr>
              <a:t>the</a:t>
            </a:r>
            <a:r>
              <a:rPr sz="1600" dirty="0">
                <a:latin typeface="Arial"/>
                <a:cs typeface="Arial"/>
              </a:rPr>
              <a:t> </a:t>
            </a:r>
            <a:r>
              <a:rPr lang="en-US" sz="1600" spc="-7" dirty="0">
                <a:latin typeface="Arial"/>
                <a:cs typeface="Arial"/>
              </a:rPr>
              <a:t>project</a:t>
            </a:r>
            <a:r>
              <a:rPr sz="1600" spc="7" dirty="0">
                <a:latin typeface="Arial"/>
                <a:cs typeface="Arial"/>
              </a:rPr>
              <a:t> </a:t>
            </a:r>
            <a:r>
              <a:rPr sz="1600" spc="-7" dirty="0">
                <a:latin typeface="Arial"/>
                <a:cs typeface="Arial"/>
              </a:rPr>
              <a:t>design</a:t>
            </a:r>
            <a:r>
              <a:rPr sz="1600" dirty="0">
                <a:latin typeface="Arial"/>
                <a:cs typeface="Arial"/>
              </a:rPr>
              <a:t> </a:t>
            </a:r>
            <a:r>
              <a:rPr sz="1600" spc="-7" dirty="0">
                <a:latin typeface="Arial"/>
                <a:cs typeface="Arial"/>
              </a:rPr>
              <a:t>principles,</a:t>
            </a:r>
            <a:r>
              <a:rPr sz="1600" spc="13" dirty="0">
                <a:latin typeface="Arial"/>
                <a:cs typeface="Arial"/>
              </a:rPr>
              <a:t> </a:t>
            </a:r>
            <a:r>
              <a:rPr sz="1600" spc="-7" dirty="0">
                <a:latin typeface="Arial"/>
                <a:cs typeface="Arial"/>
              </a:rPr>
              <a:t>critical</a:t>
            </a:r>
            <a:r>
              <a:rPr sz="1600" spc="7" dirty="0">
                <a:latin typeface="Arial"/>
                <a:cs typeface="Arial"/>
              </a:rPr>
              <a:t> </a:t>
            </a:r>
            <a:r>
              <a:rPr sz="1600" spc="-7" dirty="0">
                <a:latin typeface="Arial"/>
                <a:cs typeface="Arial"/>
              </a:rPr>
              <a:t>key</a:t>
            </a:r>
            <a:r>
              <a:rPr sz="1600" spc="7" dirty="0">
                <a:latin typeface="Arial"/>
                <a:cs typeface="Arial"/>
              </a:rPr>
              <a:t> </a:t>
            </a:r>
            <a:r>
              <a:rPr sz="1600" spc="-7" dirty="0">
                <a:latin typeface="Arial"/>
                <a:cs typeface="Arial"/>
              </a:rPr>
              <a:t>messages,</a:t>
            </a:r>
            <a:r>
              <a:rPr sz="1600" spc="13" dirty="0">
                <a:latin typeface="Arial"/>
                <a:cs typeface="Arial"/>
              </a:rPr>
              <a:t> </a:t>
            </a:r>
            <a:r>
              <a:rPr sz="1600" spc="-7" dirty="0">
                <a:latin typeface="Arial"/>
                <a:cs typeface="Arial"/>
              </a:rPr>
              <a:t>timelines</a:t>
            </a:r>
            <a:r>
              <a:rPr sz="1600" spc="13" dirty="0">
                <a:latin typeface="Arial"/>
                <a:cs typeface="Arial"/>
              </a:rPr>
              <a:t> </a:t>
            </a:r>
            <a:r>
              <a:rPr sz="1600" spc="-7" dirty="0">
                <a:latin typeface="Arial"/>
                <a:cs typeface="Arial"/>
              </a:rPr>
              <a:t>and </a:t>
            </a:r>
            <a:r>
              <a:rPr sz="1600" dirty="0">
                <a:latin typeface="Arial"/>
                <a:cs typeface="Arial"/>
              </a:rPr>
              <a:t> </a:t>
            </a:r>
            <a:r>
              <a:rPr sz="1600" spc="-7" dirty="0">
                <a:latin typeface="Arial"/>
                <a:cs typeface="Arial"/>
              </a:rPr>
              <a:t>frequently</a:t>
            </a:r>
            <a:r>
              <a:rPr sz="1600" spc="7" dirty="0">
                <a:latin typeface="Arial"/>
                <a:cs typeface="Arial"/>
              </a:rPr>
              <a:t> </a:t>
            </a:r>
            <a:r>
              <a:rPr sz="1600" spc="-7" dirty="0">
                <a:latin typeface="Arial"/>
                <a:cs typeface="Arial"/>
              </a:rPr>
              <a:t>asked</a:t>
            </a:r>
            <a:r>
              <a:rPr sz="1600" dirty="0">
                <a:latin typeface="Arial"/>
                <a:cs typeface="Arial"/>
              </a:rPr>
              <a:t> </a:t>
            </a:r>
            <a:r>
              <a:rPr sz="1600" spc="-7" dirty="0">
                <a:latin typeface="Arial"/>
                <a:cs typeface="Arial"/>
              </a:rPr>
              <a:t>questions</a:t>
            </a:r>
            <a:r>
              <a:rPr sz="1600" spc="7" dirty="0">
                <a:latin typeface="Arial"/>
                <a:cs typeface="Arial"/>
              </a:rPr>
              <a:t> </a:t>
            </a:r>
            <a:r>
              <a:rPr sz="1600" spc="-7" dirty="0">
                <a:latin typeface="Arial"/>
                <a:cs typeface="Arial"/>
              </a:rPr>
              <a:t>that</a:t>
            </a:r>
            <a:r>
              <a:rPr sz="1600" spc="13" dirty="0">
                <a:latin typeface="Arial"/>
                <a:cs typeface="Arial"/>
              </a:rPr>
              <a:t> </a:t>
            </a:r>
            <a:r>
              <a:rPr sz="1600" spc="-7" dirty="0">
                <a:latin typeface="Arial"/>
                <a:cs typeface="Arial"/>
              </a:rPr>
              <a:t>the</a:t>
            </a:r>
            <a:r>
              <a:rPr sz="1600" dirty="0">
                <a:latin typeface="Arial"/>
                <a:cs typeface="Arial"/>
              </a:rPr>
              <a:t> </a:t>
            </a:r>
            <a:r>
              <a:rPr lang="en-US" sz="1600" spc="-7" dirty="0">
                <a:latin typeface="Arial"/>
                <a:cs typeface="Arial"/>
              </a:rPr>
              <a:t>MRP </a:t>
            </a:r>
            <a:r>
              <a:rPr sz="1600" spc="-7" dirty="0">
                <a:latin typeface="Arial"/>
                <a:cs typeface="Arial"/>
              </a:rPr>
              <a:t>should</a:t>
            </a:r>
            <a:r>
              <a:rPr sz="1600" dirty="0">
                <a:latin typeface="Arial"/>
                <a:cs typeface="Arial"/>
              </a:rPr>
              <a:t> </a:t>
            </a:r>
            <a:r>
              <a:rPr sz="1600" spc="-7" dirty="0">
                <a:latin typeface="Arial"/>
                <a:cs typeface="Arial"/>
              </a:rPr>
              <a:t>be</a:t>
            </a:r>
            <a:r>
              <a:rPr sz="1600" dirty="0">
                <a:latin typeface="Arial"/>
                <a:cs typeface="Arial"/>
              </a:rPr>
              <a:t> </a:t>
            </a:r>
            <a:r>
              <a:rPr sz="1600" spc="-7" dirty="0">
                <a:latin typeface="Arial"/>
                <a:cs typeface="Arial"/>
              </a:rPr>
              <a:t>utilizing</a:t>
            </a:r>
            <a:r>
              <a:rPr sz="1600" dirty="0">
                <a:latin typeface="Arial"/>
                <a:cs typeface="Arial"/>
              </a:rPr>
              <a:t> </a:t>
            </a:r>
            <a:r>
              <a:rPr sz="1600" spc="-7" dirty="0">
                <a:latin typeface="Arial"/>
                <a:cs typeface="Arial"/>
              </a:rPr>
              <a:t>when</a:t>
            </a:r>
            <a:r>
              <a:rPr sz="1600" dirty="0">
                <a:latin typeface="Arial"/>
                <a:cs typeface="Arial"/>
              </a:rPr>
              <a:t> </a:t>
            </a:r>
            <a:r>
              <a:rPr sz="1600" spc="-7" dirty="0">
                <a:latin typeface="Arial"/>
                <a:cs typeface="Arial"/>
              </a:rPr>
              <a:t>communicating</a:t>
            </a:r>
            <a:r>
              <a:rPr lang="en-US" sz="1600" spc="-7" dirty="0">
                <a:latin typeface="Arial"/>
                <a:cs typeface="Arial"/>
              </a:rPr>
              <a:t> with</a:t>
            </a:r>
            <a:r>
              <a:rPr sz="1600" spc="-13" dirty="0">
                <a:latin typeface="Arial"/>
                <a:cs typeface="Arial"/>
              </a:rPr>
              <a:t> </a:t>
            </a:r>
            <a:r>
              <a:rPr sz="1600" spc="-7" dirty="0">
                <a:latin typeface="Arial"/>
                <a:cs typeface="Arial"/>
              </a:rPr>
              <a:t>broader</a:t>
            </a:r>
            <a:r>
              <a:rPr sz="1600" dirty="0">
                <a:latin typeface="Arial"/>
                <a:cs typeface="Arial"/>
              </a:rPr>
              <a:t> </a:t>
            </a:r>
            <a:r>
              <a:rPr sz="1600" spc="-7" dirty="0">
                <a:latin typeface="Arial"/>
                <a:cs typeface="Arial"/>
              </a:rPr>
              <a:t>audiences</a:t>
            </a:r>
            <a:r>
              <a:rPr sz="1600" dirty="0">
                <a:latin typeface="Arial"/>
                <a:cs typeface="Arial"/>
              </a:rPr>
              <a:t> </a:t>
            </a:r>
            <a:r>
              <a:rPr sz="1600" spc="-7" dirty="0">
                <a:latin typeface="Arial"/>
                <a:cs typeface="Arial"/>
              </a:rPr>
              <a:t>about</a:t>
            </a:r>
            <a:r>
              <a:rPr sz="1600" spc="7" dirty="0">
                <a:latin typeface="Arial"/>
                <a:cs typeface="Arial"/>
              </a:rPr>
              <a:t> </a:t>
            </a:r>
            <a:r>
              <a:rPr sz="1600" spc="-7" dirty="0">
                <a:latin typeface="Arial"/>
                <a:cs typeface="Arial"/>
              </a:rPr>
              <a:t>the </a:t>
            </a:r>
            <a:r>
              <a:rPr lang="en-US" sz="1600" spc="-7" dirty="0">
                <a:latin typeface="Arial"/>
                <a:cs typeface="Arial"/>
              </a:rPr>
              <a:t>project</a:t>
            </a:r>
            <a:r>
              <a:rPr sz="1600" spc="-7" dirty="0">
                <a:latin typeface="Arial"/>
                <a:cs typeface="Arial"/>
              </a:rPr>
              <a:t>.</a:t>
            </a:r>
            <a:endParaRPr sz="1600" dirty="0">
              <a:latin typeface="Arial"/>
              <a:cs typeface="Arial"/>
            </a:endParaRPr>
          </a:p>
        </p:txBody>
      </p:sp>
      <p:sp>
        <p:nvSpPr>
          <p:cNvPr id="5" name="object 5"/>
          <p:cNvSpPr/>
          <p:nvPr/>
        </p:nvSpPr>
        <p:spPr>
          <a:xfrm>
            <a:off x="592671" y="5279009"/>
            <a:ext cx="10920307" cy="0"/>
          </a:xfrm>
          <a:custGeom>
            <a:avLst/>
            <a:gdLst/>
            <a:ahLst/>
            <a:cxnLst/>
            <a:rect l="l" t="t" r="r" b="b"/>
            <a:pathLst>
              <a:path w="8190230">
                <a:moveTo>
                  <a:pt x="0" y="0"/>
                </a:moveTo>
                <a:lnTo>
                  <a:pt x="8189912" y="1"/>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sz="2400"/>
          </a:p>
        </p:txBody>
      </p:sp>
      <p:sp>
        <p:nvSpPr>
          <p:cNvPr id="6" name="object 6"/>
          <p:cNvSpPr/>
          <p:nvPr/>
        </p:nvSpPr>
        <p:spPr>
          <a:xfrm>
            <a:off x="609601" y="2521397"/>
            <a:ext cx="10920307" cy="0"/>
          </a:xfrm>
          <a:custGeom>
            <a:avLst/>
            <a:gdLst/>
            <a:ahLst/>
            <a:cxnLst/>
            <a:rect l="l" t="t" r="r" b="b"/>
            <a:pathLst>
              <a:path w="8190230">
                <a:moveTo>
                  <a:pt x="0" y="0"/>
                </a:moveTo>
                <a:lnTo>
                  <a:pt x="8189912" y="1"/>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sz="2400"/>
          </a:p>
        </p:txBody>
      </p:sp>
      <p:sp>
        <p:nvSpPr>
          <p:cNvPr id="7" name="object 7"/>
          <p:cNvSpPr txBox="1"/>
          <p:nvPr/>
        </p:nvSpPr>
        <p:spPr>
          <a:xfrm>
            <a:off x="3060657" y="1271354"/>
            <a:ext cx="8087360" cy="1132787"/>
          </a:xfrm>
          <a:prstGeom prst="rect">
            <a:avLst/>
          </a:prstGeom>
        </p:spPr>
        <p:txBody>
          <a:bodyPr vert="horz" wrap="square" lIns="0" tIns="77892" rIns="0" bIns="0" rtlCol="0">
            <a:spAutoFit/>
          </a:bodyPr>
          <a:lstStyle/>
          <a:p>
            <a:pPr marL="16933">
              <a:spcBef>
                <a:spcPts val="612"/>
              </a:spcBef>
            </a:pPr>
            <a:r>
              <a:rPr sz="1600" b="1" spc="-7" dirty="0">
                <a:solidFill>
                  <a:srgbClr val="3E81C2"/>
                </a:solidFill>
                <a:latin typeface="Arial"/>
                <a:cs typeface="Arial"/>
              </a:rPr>
              <a:t>Purpose</a:t>
            </a:r>
            <a:r>
              <a:rPr sz="1600" b="1" spc="-40" dirty="0">
                <a:solidFill>
                  <a:srgbClr val="3E81C2"/>
                </a:solidFill>
                <a:latin typeface="Arial"/>
                <a:cs typeface="Arial"/>
              </a:rPr>
              <a:t> </a:t>
            </a:r>
            <a:r>
              <a:rPr sz="1600" b="1" dirty="0">
                <a:solidFill>
                  <a:srgbClr val="3E81C2"/>
                </a:solidFill>
                <a:latin typeface="Arial"/>
                <a:cs typeface="Arial"/>
              </a:rPr>
              <a:t>&amp;</a:t>
            </a:r>
            <a:r>
              <a:rPr sz="1600" b="1" spc="-93" dirty="0">
                <a:solidFill>
                  <a:srgbClr val="3E81C2"/>
                </a:solidFill>
                <a:latin typeface="Arial"/>
                <a:cs typeface="Arial"/>
              </a:rPr>
              <a:t> </a:t>
            </a:r>
            <a:r>
              <a:rPr sz="1600" b="1" spc="-7" dirty="0">
                <a:solidFill>
                  <a:srgbClr val="3E81C2"/>
                </a:solidFill>
                <a:latin typeface="Arial"/>
                <a:cs typeface="Arial"/>
              </a:rPr>
              <a:t>Audience</a:t>
            </a:r>
            <a:endParaRPr sz="1600" dirty="0">
              <a:solidFill>
                <a:srgbClr val="3E81C2"/>
              </a:solidFill>
              <a:latin typeface="Arial"/>
              <a:cs typeface="Arial"/>
            </a:endParaRPr>
          </a:p>
          <a:p>
            <a:pPr marL="16933" marR="6773">
              <a:lnSpc>
                <a:spcPts val="1853"/>
              </a:lnSpc>
              <a:spcBef>
                <a:spcPts val="593"/>
              </a:spcBef>
            </a:pPr>
            <a:r>
              <a:rPr sz="1600" spc="-7" dirty="0">
                <a:latin typeface="Arial"/>
                <a:cs typeface="Arial"/>
              </a:rPr>
              <a:t>The</a:t>
            </a:r>
            <a:r>
              <a:rPr sz="1600" dirty="0">
                <a:latin typeface="Arial"/>
                <a:cs typeface="Arial"/>
              </a:rPr>
              <a:t> </a:t>
            </a:r>
            <a:r>
              <a:rPr sz="1600" spc="-7" dirty="0">
                <a:latin typeface="Arial"/>
                <a:cs typeface="Arial"/>
              </a:rPr>
              <a:t>purpose</a:t>
            </a:r>
            <a:r>
              <a:rPr sz="1600" dirty="0">
                <a:latin typeface="Arial"/>
                <a:cs typeface="Arial"/>
              </a:rPr>
              <a:t> </a:t>
            </a:r>
            <a:r>
              <a:rPr sz="1600" spc="-7" dirty="0">
                <a:latin typeface="Arial"/>
                <a:cs typeface="Arial"/>
              </a:rPr>
              <a:t>section</a:t>
            </a:r>
            <a:r>
              <a:rPr sz="1600" dirty="0">
                <a:latin typeface="Arial"/>
                <a:cs typeface="Arial"/>
              </a:rPr>
              <a:t> </a:t>
            </a:r>
            <a:r>
              <a:rPr sz="1600" spc="-7" dirty="0">
                <a:latin typeface="Arial"/>
                <a:cs typeface="Arial"/>
              </a:rPr>
              <a:t>describes</a:t>
            </a:r>
            <a:r>
              <a:rPr sz="1600" spc="7" dirty="0">
                <a:latin typeface="Arial"/>
                <a:cs typeface="Arial"/>
              </a:rPr>
              <a:t> </a:t>
            </a:r>
            <a:r>
              <a:rPr sz="1600" spc="-7" dirty="0">
                <a:latin typeface="Arial"/>
                <a:cs typeface="Arial"/>
              </a:rPr>
              <a:t>the</a:t>
            </a:r>
            <a:r>
              <a:rPr sz="1600" dirty="0">
                <a:latin typeface="Arial"/>
                <a:cs typeface="Arial"/>
              </a:rPr>
              <a:t> </a:t>
            </a:r>
            <a:r>
              <a:rPr sz="1600" spc="-7" dirty="0">
                <a:latin typeface="Arial"/>
                <a:cs typeface="Arial"/>
              </a:rPr>
              <a:t>objective</a:t>
            </a:r>
            <a:r>
              <a:rPr sz="1600" dirty="0">
                <a:latin typeface="Arial"/>
                <a:cs typeface="Arial"/>
              </a:rPr>
              <a:t> </a:t>
            </a:r>
            <a:r>
              <a:rPr sz="1600" spc="-7" dirty="0">
                <a:latin typeface="Arial"/>
                <a:cs typeface="Arial"/>
              </a:rPr>
              <a:t>and</a:t>
            </a:r>
            <a:r>
              <a:rPr sz="1600" dirty="0">
                <a:latin typeface="Arial"/>
                <a:cs typeface="Arial"/>
              </a:rPr>
              <a:t> </a:t>
            </a:r>
            <a:r>
              <a:rPr sz="1600" spc="-7" dirty="0">
                <a:latin typeface="Arial"/>
                <a:cs typeface="Arial"/>
              </a:rPr>
              <a:t>audience</a:t>
            </a:r>
            <a:r>
              <a:rPr sz="1600" dirty="0">
                <a:latin typeface="Arial"/>
                <a:cs typeface="Arial"/>
              </a:rPr>
              <a:t> </a:t>
            </a:r>
            <a:r>
              <a:rPr sz="1600" spc="-7" dirty="0">
                <a:latin typeface="Arial"/>
                <a:cs typeface="Arial"/>
              </a:rPr>
              <a:t>for</a:t>
            </a:r>
            <a:r>
              <a:rPr sz="1600" spc="7" dirty="0">
                <a:latin typeface="Arial"/>
                <a:cs typeface="Arial"/>
              </a:rPr>
              <a:t> </a:t>
            </a:r>
            <a:r>
              <a:rPr sz="1600" spc="-7" dirty="0">
                <a:latin typeface="Arial"/>
                <a:cs typeface="Arial"/>
              </a:rPr>
              <a:t>this</a:t>
            </a:r>
            <a:r>
              <a:rPr sz="1600" spc="7" dirty="0">
                <a:latin typeface="Arial"/>
                <a:cs typeface="Arial"/>
              </a:rPr>
              <a:t> </a:t>
            </a:r>
            <a:r>
              <a:rPr sz="1600" spc="-7" dirty="0">
                <a:latin typeface="Arial"/>
                <a:cs typeface="Arial"/>
              </a:rPr>
              <a:t>document,</a:t>
            </a:r>
            <a:r>
              <a:rPr sz="1600" spc="13" dirty="0">
                <a:latin typeface="Arial"/>
                <a:cs typeface="Arial"/>
              </a:rPr>
              <a:t> </a:t>
            </a:r>
            <a:r>
              <a:rPr sz="1600" spc="-7" dirty="0">
                <a:latin typeface="Arial"/>
                <a:cs typeface="Arial"/>
              </a:rPr>
              <a:t>and</a:t>
            </a:r>
            <a:r>
              <a:rPr sz="1600" dirty="0">
                <a:latin typeface="Arial"/>
                <a:cs typeface="Arial"/>
              </a:rPr>
              <a:t> </a:t>
            </a:r>
            <a:r>
              <a:rPr sz="1600" spc="-7" dirty="0">
                <a:latin typeface="Arial"/>
                <a:cs typeface="Arial"/>
              </a:rPr>
              <a:t>how</a:t>
            </a:r>
            <a:r>
              <a:rPr sz="1600" spc="7" dirty="0">
                <a:latin typeface="Arial"/>
                <a:cs typeface="Arial"/>
              </a:rPr>
              <a:t> </a:t>
            </a:r>
            <a:r>
              <a:rPr sz="1600" spc="-7" dirty="0">
                <a:latin typeface="Arial"/>
                <a:cs typeface="Arial"/>
              </a:rPr>
              <a:t>the</a:t>
            </a:r>
            <a:r>
              <a:rPr lang="en-US" sz="1600" spc="-7" dirty="0">
                <a:latin typeface="Arial"/>
                <a:cs typeface="Arial"/>
              </a:rPr>
              <a:t> Mississippi Division of Medicaid (DOM)</a:t>
            </a:r>
            <a:r>
              <a:rPr sz="1600" spc="-7" dirty="0">
                <a:latin typeface="Arial"/>
                <a:cs typeface="Arial"/>
              </a:rPr>
              <a:t> </a:t>
            </a:r>
            <a:r>
              <a:rPr sz="1600" spc="-427" dirty="0">
                <a:latin typeface="Arial"/>
                <a:cs typeface="Arial"/>
              </a:rPr>
              <a:t> </a:t>
            </a:r>
            <a:r>
              <a:rPr lang="en-US" sz="1600" spc="-7" dirty="0">
                <a:latin typeface="Arial"/>
                <a:cs typeface="Arial"/>
              </a:rPr>
              <a:t>MRP </a:t>
            </a:r>
            <a:r>
              <a:rPr sz="1600" spc="-7" dirty="0">
                <a:latin typeface="Arial"/>
                <a:cs typeface="Arial"/>
              </a:rPr>
              <a:t>can</a:t>
            </a:r>
            <a:r>
              <a:rPr sz="1600" dirty="0">
                <a:latin typeface="Arial"/>
                <a:cs typeface="Arial"/>
              </a:rPr>
              <a:t> </a:t>
            </a:r>
            <a:r>
              <a:rPr sz="1600" spc="-7" dirty="0">
                <a:latin typeface="Arial"/>
                <a:cs typeface="Arial"/>
              </a:rPr>
              <a:t>utilize it</a:t>
            </a:r>
            <a:r>
              <a:rPr sz="1600" spc="13" dirty="0">
                <a:latin typeface="Arial"/>
                <a:cs typeface="Arial"/>
              </a:rPr>
              <a:t> </a:t>
            </a:r>
            <a:r>
              <a:rPr sz="1600" spc="-7" dirty="0">
                <a:latin typeface="Arial"/>
                <a:cs typeface="Arial"/>
              </a:rPr>
              <a:t>for</a:t>
            </a:r>
            <a:r>
              <a:rPr sz="1600" dirty="0">
                <a:latin typeface="Arial"/>
                <a:cs typeface="Arial"/>
              </a:rPr>
              <a:t> </a:t>
            </a:r>
            <a:r>
              <a:rPr sz="1600" spc="-7" dirty="0">
                <a:latin typeface="Arial"/>
                <a:cs typeface="Arial"/>
              </a:rPr>
              <a:t>communicating</a:t>
            </a:r>
            <a:r>
              <a:rPr sz="1600" dirty="0">
                <a:latin typeface="Arial"/>
                <a:cs typeface="Arial"/>
              </a:rPr>
              <a:t> </a:t>
            </a:r>
            <a:r>
              <a:rPr lang="en-US" sz="1600" dirty="0">
                <a:latin typeface="Arial"/>
                <a:cs typeface="Arial"/>
              </a:rPr>
              <a:t>with</a:t>
            </a:r>
            <a:r>
              <a:rPr sz="1600" spc="-7" dirty="0">
                <a:latin typeface="Arial"/>
                <a:cs typeface="Arial"/>
              </a:rPr>
              <a:t> their</a:t>
            </a:r>
            <a:r>
              <a:rPr sz="1600" spc="7" dirty="0">
                <a:latin typeface="Arial"/>
                <a:cs typeface="Arial"/>
              </a:rPr>
              <a:t> </a:t>
            </a:r>
            <a:r>
              <a:rPr sz="1600" spc="-7" dirty="0">
                <a:latin typeface="Arial"/>
                <a:cs typeface="Arial"/>
              </a:rPr>
              <a:t>teams</a:t>
            </a:r>
            <a:r>
              <a:rPr sz="1600" dirty="0">
                <a:latin typeface="Arial"/>
                <a:cs typeface="Arial"/>
              </a:rPr>
              <a:t> </a:t>
            </a:r>
            <a:r>
              <a:rPr sz="1600" spc="-7" dirty="0">
                <a:latin typeface="Arial"/>
                <a:cs typeface="Arial"/>
              </a:rPr>
              <a:t>and</a:t>
            </a:r>
            <a:r>
              <a:rPr sz="1600" dirty="0">
                <a:latin typeface="Arial"/>
                <a:cs typeface="Arial"/>
              </a:rPr>
              <a:t> </a:t>
            </a:r>
            <a:r>
              <a:rPr sz="1600" spc="-7" dirty="0">
                <a:latin typeface="Arial"/>
                <a:cs typeface="Arial"/>
              </a:rPr>
              <a:t>other</a:t>
            </a:r>
            <a:r>
              <a:rPr sz="1600" dirty="0">
                <a:latin typeface="Arial"/>
                <a:cs typeface="Arial"/>
              </a:rPr>
              <a:t> </a:t>
            </a:r>
            <a:r>
              <a:rPr sz="1600" spc="-7" dirty="0">
                <a:latin typeface="Arial"/>
                <a:cs typeface="Arial"/>
              </a:rPr>
              <a:t>audiences.</a:t>
            </a:r>
            <a:endParaRPr sz="1600" dirty="0">
              <a:latin typeface="Arial"/>
              <a:cs typeface="Arial"/>
            </a:endParaRPr>
          </a:p>
        </p:txBody>
      </p:sp>
      <p:pic>
        <p:nvPicPr>
          <p:cNvPr id="21" name="Picture 20" descr="Graphical user interface, text&#10;&#10;Description automatically generated">
            <a:extLst>
              <a:ext uri="{FF2B5EF4-FFF2-40B4-BE49-F238E27FC236}">
                <a16:creationId xmlns:a16="http://schemas.microsoft.com/office/drawing/2014/main" id="{96DFEA99-0F05-5243-8CC1-C7D824817196}"/>
              </a:ext>
            </a:extLst>
          </p:cNvPr>
          <p:cNvPicPr>
            <a:picLocks noChangeAspect="1"/>
          </p:cNvPicPr>
          <p:nvPr/>
        </p:nvPicPr>
        <p:blipFill>
          <a:blip r:embed="rId2"/>
          <a:stretch>
            <a:fillRect/>
          </a:stretch>
        </p:blipFill>
        <p:spPr>
          <a:xfrm>
            <a:off x="609601" y="1409968"/>
            <a:ext cx="2229052" cy="860152"/>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89084E29-B494-0840-9562-72E4198A37F7}"/>
              </a:ext>
            </a:extLst>
          </p:cNvPr>
          <p:cNvPicPr>
            <a:picLocks noChangeAspect="1"/>
          </p:cNvPicPr>
          <p:nvPr/>
        </p:nvPicPr>
        <p:blipFill>
          <a:blip r:embed="rId3"/>
          <a:stretch>
            <a:fillRect/>
          </a:stretch>
        </p:blipFill>
        <p:spPr>
          <a:xfrm>
            <a:off x="592671" y="2611841"/>
            <a:ext cx="1720356" cy="967500"/>
          </a:xfrm>
          <a:prstGeom prst="rect">
            <a:avLst/>
          </a:prstGeom>
        </p:spPr>
      </p:pic>
      <p:pic>
        <p:nvPicPr>
          <p:cNvPr id="17" name="Picture 16" descr="Graphical user interface, text&#10;&#10;Description automatically generated">
            <a:extLst>
              <a:ext uri="{FF2B5EF4-FFF2-40B4-BE49-F238E27FC236}">
                <a16:creationId xmlns:a16="http://schemas.microsoft.com/office/drawing/2014/main" id="{CC9CB1A6-91BC-D541-8F97-505540D0C8DE}"/>
              </a:ext>
            </a:extLst>
          </p:cNvPr>
          <p:cNvPicPr>
            <a:picLocks noChangeAspect="1"/>
          </p:cNvPicPr>
          <p:nvPr/>
        </p:nvPicPr>
        <p:blipFill>
          <a:blip r:embed="rId4"/>
          <a:stretch>
            <a:fillRect/>
          </a:stretch>
        </p:blipFill>
        <p:spPr>
          <a:xfrm>
            <a:off x="745627" y="2869718"/>
            <a:ext cx="1644941" cy="926620"/>
          </a:xfrm>
          <a:prstGeom prst="rect">
            <a:avLst/>
          </a:prstGeom>
        </p:spPr>
      </p:pic>
      <p:pic>
        <p:nvPicPr>
          <p:cNvPr id="19" name="Picture 18" descr="Graphical user interface, text, application, email&#10;&#10;Description automatically generated">
            <a:extLst>
              <a:ext uri="{FF2B5EF4-FFF2-40B4-BE49-F238E27FC236}">
                <a16:creationId xmlns:a16="http://schemas.microsoft.com/office/drawing/2014/main" id="{C37992E2-94B0-DC4B-BE7E-62E1DF7A1CDD}"/>
              </a:ext>
            </a:extLst>
          </p:cNvPr>
          <p:cNvPicPr>
            <a:picLocks noChangeAspect="1"/>
          </p:cNvPicPr>
          <p:nvPr/>
        </p:nvPicPr>
        <p:blipFill>
          <a:blip r:embed="rId5"/>
          <a:stretch>
            <a:fillRect/>
          </a:stretch>
        </p:blipFill>
        <p:spPr>
          <a:xfrm>
            <a:off x="915144" y="3416930"/>
            <a:ext cx="1550840" cy="868008"/>
          </a:xfrm>
          <a:prstGeom prst="rect">
            <a:avLst/>
          </a:prstGeom>
        </p:spPr>
      </p:pic>
      <p:pic>
        <p:nvPicPr>
          <p:cNvPr id="22" name="Picture 21" descr="Diagram, text&#10;&#10;Description automatically generated">
            <a:extLst>
              <a:ext uri="{FF2B5EF4-FFF2-40B4-BE49-F238E27FC236}">
                <a16:creationId xmlns:a16="http://schemas.microsoft.com/office/drawing/2014/main" id="{8DC7109E-1FDF-5D42-AB36-9F76B05C9CAD}"/>
              </a:ext>
            </a:extLst>
          </p:cNvPr>
          <p:cNvPicPr>
            <a:picLocks noChangeAspect="1"/>
          </p:cNvPicPr>
          <p:nvPr/>
        </p:nvPicPr>
        <p:blipFill>
          <a:blip r:embed="rId6"/>
          <a:stretch>
            <a:fillRect/>
          </a:stretch>
        </p:blipFill>
        <p:spPr>
          <a:xfrm>
            <a:off x="1069768" y="3879167"/>
            <a:ext cx="1550840" cy="867492"/>
          </a:xfrm>
          <a:prstGeom prst="rect">
            <a:avLst/>
          </a:prstGeom>
        </p:spPr>
      </p:pic>
      <p:pic>
        <p:nvPicPr>
          <p:cNvPr id="24" name="Picture 23" descr="Diagram, timeline&#10;&#10;Description automatically generated">
            <a:extLst>
              <a:ext uri="{FF2B5EF4-FFF2-40B4-BE49-F238E27FC236}">
                <a16:creationId xmlns:a16="http://schemas.microsoft.com/office/drawing/2014/main" id="{8B3642EA-EE62-0743-A85F-B2D8F9680217}"/>
              </a:ext>
            </a:extLst>
          </p:cNvPr>
          <p:cNvPicPr>
            <a:picLocks noChangeAspect="1"/>
          </p:cNvPicPr>
          <p:nvPr/>
        </p:nvPicPr>
        <p:blipFill>
          <a:blip r:embed="rId7"/>
          <a:stretch>
            <a:fillRect/>
          </a:stretch>
        </p:blipFill>
        <p:spPr>
          <a:xfrm>
            <a:off x="1212934" y="4273961"/>
            <a:ext cx="1550840" cy="8736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0" y="340160"/>
            <a:ext cx="3560229" cy="468440"/>
          </a:xfrm>
          <a:prstGeom prst="rect">
            <a:avLst/>
          </a:prstGeom>
        </p:spPr>
        <p:txBody>
          <a:bodyPr vert="horz" wrap="square" lIns="0" tIns="16933" rIns="0" bIns="0" rtlCol="0" anchor="ctr">
            <a:spAutoFit/>
          </a:bodyPr>
          <a:lstStyle/>
          <a:p>
            <a:pPr marL="16933">
              <a:spcBef>
                <a:spcPts val="133"/>
              </a:spcBef>
            </a:pPr>
            <a:r>
              <a:rPr lang="en-US" sz="2933" spc="-33" dirty="0"/>
              <a:t>Purpose &amp; Audience</a:t>
            </a:r>
            <a:endParaRPr sz="2933" dirty="0"/>
          </a:p>
        </p:txBody>
      </p:sp>
      <p:sp>
        <p:nvSpPr>
          <p:cNvPr id="5" name="object 5"/>
          <p:cNvSpPr txBox="1"/>
          <p:nvPr/>
        </p:nvSpPr>
        <p:spPr>
          <a:xfrm>
            <a:off x="818450" y="1371600"/>
            <a:ext cx="4634653" cy="309486"/>
          </a:xfrm>
          <a:prstGeom prst="rect">
            <a:avLst/>
          </a:prstGeom>
          <a:solidFill>
            <a:srgbClr val="7FC1E0"/>
          </a:solidFill>
        </p:spPr>
        <p:txBody>
          <a:bodyPr vert="horz" wrap="square" lIns="0" tIns="62653" rIns="0" bIns="0" rtlCol="0">
            <a:spAutoFit/>
          </a:bodyPr>
          <a:lstStyle/>
          <a:p>
            <a:pPr marL="847" algn="ctr">
              <a:spcBef>
                <a:spcPts val="493"/>
              </a:spcBef>
            </a:pPr>
            <a:r>
              <a:rPr lang="en-US" sz="1600" b="1" spc="-7" dirty="0">
                <a:solidFill>
                  <a:srgbClr val="FFFFFF"/>
                </a:solidFill>
                <a:latin typeface="Arial"/>
                <a:cs typeface="Arial"/>
              </a:rPr>
              <a:t>Purpose</a:t>
            </a:r>
            <a:endParaRPr sz="1600" dirty="0">
              <a:latin typeface="Arial"/>
              <a:cs typeface="Arial"/>
            </a:endParaRPr>
          </a:p>
        </p:txBody>
      </p:sp>
      <p:sp>
        <p:nvSpPr>
          <p:cNvPr id="8" name="object 5">
            <a:extLst>
              <a:ext uri="{FF2B5EF4-FFF2-40B4-BE49-F238E27FC236}">
                <a16:creationId xmlns:a16="http://schemas.microsoft.com/office/drawing/2014/main" id="{2952BFE2-B140-DC42-86BA-04DEE75D68D7}"/>
              </a:ext>
            </a:extLst>
          </p:cNvPr>
          <p:cNvSpPr txBox="1"/>
          <p:nvPr/>
        </p:nvSpPr>
        <p:spPr>
          <a:xfrm>
            <a:off x="818450" y="1994746"/>
            <a:ext cx="4634653" cy="3153277"/>
          </a:xfrm>
          <a:prstGeom prst="rect">
            <a:avLst/>
          </a:prstGeom>
        </p:spPr>
        <p:txBody>
          <a:bodyPr vert="horz" wrap="square" lIns="0" tIns="19472" rIns="0" bIns="0" rtlCol="0">
            <a:spAutoFit/>
          </a:bodyPr>
          <a:lstStyle/>
          <a:p>
            <a:pPr marL="245527" marR="6773" indent="-228594">
              <a:lnSpc>
                <a:spcPct val="98800"/>
              </a:lnSpc>
              <a:spcBef>
                <a:spcPts val="152"/>
              </a:spcBef>
              <a:buChar char="•"/>
              <a:tabLst>
                <a:tab pos="245527" algn="l"/>
              </a:tabLst>
            </a:pPr>
            <a:r>
              <a:rPr sz="1600" spc="-7" dirty="0">
                <a:solidFill>
                  <a:srgbClr val="344447"/>
                </a:solidFill>
                <a:latin typeface="Arial"/>
                <a:cs typeface="Arial"/>
              </a:rPr>
              <a:t>The </a:t>
            </a:r>
            <a:r>
              <a:rPr lang="en-US" sz="1600" b="1" i="1" spc="-7" dirty="0">
                <a:solidFill>
                  <a:srgbClr val="344447"/>
                </a:solidFill>
                <a:latin typeface="Arial-BoldItalicMT"/>
                <a:cs typeface="Arial-BoldItalicMT"/>
              </a:rPr>
              <a:t>MRP </a:t>
            </a:r>
            <a:r>
              <a:rPr sz="1600" i="1" spc="-7" dirty="0">
                <a:solidFill>
                  <a:srgbClr val="344447"/>
                </a:solidFill>
                <a:latin typeface="Arial"/>
                <a:cs typeface="Arial"/>
              </a:rPr>
              <a:t>Communications Reference </a:t>
            </a:r>
            <a:r>
              <a:rPr sz="1600" i="1" spc="-427" dirty="0">
                <a:solidFill>
                  <a:srgbClr val="344447"/>
                </a:solidFill>
                <a:latin typeface="Arial"/>
                <a:cs typeface="Arial"/>
              </a:rPr>
              <a:t> </a:t>
            </a:r>
            <a:r>
              <a:rPr sz="1600" i="1" spc="-7" dirty="0">
                <a:solidFill>
                  <a:srgbClr val="344447"/>
                </a:solidFill>
                <a:latin typeface="Arial"/>
                <a:cs typeface="Arial"/>
              </a:rPr>
              <a:t>Guide</a:t>
            </a:r>
            <a:r>
              <a:rPr lang="en-US" sz="1600" i="1" spc="-7" dirty="0">
                <a:solidFill>
                  <a:srgbClr val="344447"/>
                </a:solidFill>
                <a:latin typeface="Arial"/>
                <a:cs typeface="Arial"/>
              </a:rPr>
              <a:t> (Toolkit)</a:t>
            </a:r>
            <a:r>
              <a:rPr sz="1600" i="1" spc="-7" dirty="0">
                <a:solidFill>
                  <a:srgbClr val="344447"/>
                </a:solidFill>
                <a:latin typeface="Arial"/>
                <a:cs typeface="Arial"/>
              </a:rPr>
              <a:t> </a:t>
            </a:r>
            <a:r>
              <a:rPr sz="1600" spc="-7" dirty="0">
                <a:solidFill>
                  <a:srgbClr val="344447"/>
                </a:solidFill>
                <a:latin typeface="Arial"/>
                <a:cs typeface="Arial"/>
              </a:rPr>
              <a:t>is </a:t>
            </a:r>
            <a:r>
              <a:rPr sz="1600" dirty="0">
                <a:solidFill>
                  <a:srgbClr val="344447"/>
                </a:solidFill>
                <a:latin typeface="Arial"/>
                <a:cs typeface="Arial"/>
              </a:rPr>
              <a:t>a </a:t>
            </a:r>
            <a:r>
              <a:rPr sz="1600" spc="-7" dirty="0">
                <a:solidFill>
                  <a:srgbClr val="344447"/>
                </a:solidFill>
                <a:latin typeface="Arial"/>
                <a:cs typeface="Arial"/>
              </a:rPr>
              <a:t>continually evolving document meant </a:t>
            </a:r>
            <a:r>
              <a:rPr sz="1600" dirty="0">
                <a:solidFill>
                  <a:srgbClr val="344447"/>
                </a:solidFill>
                <a:latin typeface="Arial"/>
                <a:cs typeface="Arial"/>
              </a:rPr>
              <a:t>to </a:t>
            </a:r>
            <a:r>
              <a:rPr sz="1600" spc="-7" dirty="0">
                <a:solidFill>
                  <a:srgbClr val="344447"/>
                </a:solidFill>
                <a:latin typeface="Arial"/>
                <a:cs typeface="Arial"/>
              </a:rPr>
              <a:t>keep </a:t>
            </a:r>
            <a:r>
              <a:rPr lang="en-US" sz="1600" b="1" i="1" spc="-7" dirty="0">
                <a:solidFill>
                  <a:srgbClr val="344447"/>
                </a:solidFill>
                <a:latin typeface="Arial-BoldItalicMT"/>
                <a:cs typeface="Arial-BoldItalicMT"/>
              </a:rPr>
              <a:t>MRP </a:t>
            </a:r>
            <a:r>
              <a:rPr sz="1600" spc="-7" dirty="0">
                <a:solidFill>
                  <a:srgbClr val="344447"/>
                </a:solidFill>
                <a:latin typeface="Arial"/>
                <a:cs typeface="Arial"/>
              </a:rPr>
              <a:t>Team members aware, </a:t>
            </a:r>
            <a:r>
              <a:rPr sz="1600" dirty="0">
                <a:solidFill>
                  <a:srgbClr val="344447"/>
                </a:solidFill>
                <a:latin typeface="Arial"/>
                <a:cs typeface="Arial"/>
              </a:rPr>
              <a:t> </a:t>
            </a:r>
            <a:r>
              <a:rPr sz="1600" spc="-7" dirty="0">
                <a:solidFill>
                  <a:srgbClr val="344447"/>
                </a:solidFill>
                <a:latin typeface="Arial"/>
                <a:cs typeface="Arial"/>
              </a:rPr>
              <a:t>informed,</a:t>
            </a:r>
            <a:r>
              <a:rPr sz="1600" dirty="0">
                <a:solidFill>
                  <a:srgbClr val="344447"/>
                </a:solidFill>
                <a:latin typeface="Arial"/>
                <a:cs typeface="Arial"/>
              </a:rPr>
              <a:t> </a:t>
            </a:r>
            <a:r>
              <a:rPr sz="1600" spc="-13" dirty="0">
                <a:solidFill>
                  <a:srgbClr val="344447"/>
                </a:solidFill>
                <a:latin typeface="Arial"/>
                <a:cs typeface="Arial"/>
              </a:rPr>
              <a:t>and aligned</a:t>
            </a:r>
            <a:r>
              <a:rPr sz="1600" dirty="0">
                <a:solidFill>
                  <a:srgbClr val="344447"/>
                </a:solidFill>
                <a:latin typeface="Arial"/>
                <a:cs typeface="Arial"/>
              </a:rPr>
              <a:t> </a:t>
            </a:r>
            <a:r>
              <a:rPr sz="1600" spc="-7" dirty="0">
                <a:solidFill>
                  <a:srgbClr val="344447"/>
                </a:solidFill>
                <a:latin typeface="Arial"/>
                <a:cs typeface="Arial"/>
              </a:rPr>
              <a:t>on</a:t>
            </a:r>
            <a:r>
              <a:rPr sz="1600" spc="-13" dirty="0">
                <a:solidFill>
                  <a:srgbClr val="344447"/>
                </a:solidFill>
                <a:latin typeface="Arial"/>
                <a:cs typeface="Arial"/>
              </a:rPr>
              <a:t> </a:t>
            </a:r>
            <a:r>
              <a:rPr sz="1600" spc="-7" dirty="0">
                <a:solidFill>
                  <a:srgbClr val="344447"/>
                </a:solidFill>
                <a:latin typeface="Arial"/>
                <a:cs typeface="Arial"/>
              </a:rPr>
              <a:t>how</a:t>
            </a:r>
            <a:r>
              <a:rPr sz="1600" dirty="0">
                <a:solidFill>
                  <a:srgbClr val="344447"/>
                </a:solidFill>
                <a:latin typeface="Arial"/>
                <a:cs typeface="Arial"/>
              </a:rPr>
              <a:t> to</a:t>
            </a:r>
            <a:r>
              <a:rPr sz="1600" spc="-13" dirty="0">
                <a:solidFill>
                  <a:srgbClr val="344447"/>
                </a:solidFill>
                <a:latin typeface="Arial"/>
                <a:cs typeface="Arial"/>
              </a:rPr>
              <a:t> </a:t>
            </a:r>
            <a:r>
              <a:rPr sz="1600" spc="-7" dirty="0">
                <a:solidFill>
                  <a:srgbClr val="344447"/>
                </a:solidFill>
                <a:latin typeface="Arial"/>
                <a:cs typeface="Arial"/>
              </a:rPr>
              <a:t>communicate </a:t>
            </a:r>
            <a:r>
              <a:rPr sz="1600" dirty="0">
                <a:solidFill>
                  <a:srgbClr val="344447"/>
                </a:solidFill>
                <a:latin typeface="Arial"/>
                <a:cs typeface="Arial"/>
              </a:rPr>
              <a:t> </a:t>
            </a:r>
            <a:r>
              <a:rPr sz="1600" spc="-7" dirty="0">
                <a:solidFill>
                  <a:srgbClr val="344447"/>
                </a:solidFill>
                <a:latin typeface="Arial"/>
                <a:cs typeface="Arial"/>
              </a:rPr>
              <a:t>about</a:t>
            </a:r>
            <a:r>
              <a:rPr sz="1600" dirty="0">
                <a:solidFill>
                  <a:srgbClr val="344447"/>
                </a:solidFill>
                <a:latin typeface="Arial"/>
                <a:cs typeface="Arial"/>
              </a:rPr>
              <a:t> </a:t>
            </a:r>
            <a:r>
              <a:rPr sz="1600" spc="-7" dirty="0">
                <a:solidFill>
                  <a:srgbClr val="344447"/>
                </a:solidFill>
                <a:latin typeface="Arial"/>
                <a:cs typeface="Arial"/>
              </a:rPr>
              <a:t>the</a:t>
            </a:r>
            <a:r>
              <a:rPr sz="1600" spc="-13" dirty="0">
                <a:solidFill>
                  <a:srgbClr val="344447"/>
                </a:solidFill>
                <a:latin typeface="Arial"/>
                <a:cs typeface="Arial"/>
              </a:rPr>
              <a:t> </a:t>
            </a:r>
            <a:r>
              <a:rPr lang="en-US" sz="1600" spc="-7" dirty="0">
                <a:solidFill>
                  <a:srgbClr val="344447"/>
                </a:solidFill>
                <a:latin typeface="Arial"/>
                <a:cs typeface="Arial"/>
              </a:rPr>
              <a:t>project</a:t>
            </a:r>
            <a:r>
              <a:rPr sz="1600" spc="7" dirty="0">
                <a:solidFill>
                  <a:srgbClr val="344447"/>
                </a:solidFill>
                <a:latin typeface="Arial"/>
                <a:cs typeface="Arial"/>
              </a:rPr>
              <a:t> </a:t>
            </a:r>
            <a:r>
              <a:rPr sz="1600" spc="-7" dirty="0">
                <a:solidFill>
                  <a:srgbClr val="344447"/>
                </a:solidFill>
                <a:latin typeface="Arial"/>
                <a:cs typeface="Arial"/>
              </a:rPr>
              <a:t>within</a:t>
            </a:r>
            <a:r>
              <a:rPr sz="1600" spc="-13" dirty="0">
                <a:solidFill>
                  <a:srgbClr val="344447"/>
                </a:solidFill>
                <a:latin typeface="Arial"/>
                <a:cs typeface="Arial"/>
              </a:rPr>
              <a:t> </a:t>
            </a:r>
            <a:r>
              <a:rPr lang="en-US" sz="1600" spc="-7" dirty="0">
                <a:solidFill>
                  <a:srgbClr val="344447"/>
                </a:solidFill>
                <a:latin typeface="Arial"/>
                <a:cs typeface="Arial"/>
              </a:rPr>
              <a:t>DOM</a:t>
            </a:r>
            <a:r>
              <a:rPr sz="1600" spc="-7" dirty="0">
                <a:solidFill>
                  <a:srgbClr val="344447"/>
                </a:solidFill>
                <a:latin typeface="Arial"/>
                <a:cs typeface="Arial"/>
              </a:rPr>
              <a:t>.</a:t>
            </a:r>
            <a:endParaRPr sz="1600" dirty="0">
              <a:latin typeface="Arial"/>
              <a:cs typeface="Arial"/>
            </a:endParaRPr>
          </a:p>
          <a:p>
            <a:pPr marL="245527" marR="176102" indent="-228594">
              <a:lnSpc>
                <a:spcPct val="101699"/>
              </a:lnSpc>
              <a:spcBef>
                <a:spcPts val="733"/>
              </a:spcBef>
              <a:buChar char="•"/>
              <a:tabLst>
                <a:tab pos="245527" algn="l"/>
              </a:tabLst>
            </a:pPr>
            <a:r>
              <a:rPr sz="1600" spc="-7" dirty="0">
                <a:solidFill>
                  <a:srgbClr val="344447"/>
                </a:solidFill>
                <a:latin typeface="Arial"/>
                <a:cs typeface="Arial"/>
              </a:rPr>
              <a:t>This document</a:t>
            </a:r>
            <a:r>
              <a:rPr sz="1600" spc="7" dirty="0">
                <a:solidFill>
                  <a:srgbClr val="344447"/>
                </a:solidFill>
                <a:latin typeface="Arial"/>
                <a:cs typeface="Arial"/>
              </a:rPr>
              <a:t> </a:t>
            </a:r>
            <a:r>
              <a:rPr sz="1600" spc="-7" dirty="0">
                <a:solidFill>
                  <a:srgbClr val="344447"/>
                </a:solidFill>
                <a:latin typeface="Arial"/>
                <a:cs typeface="Arial"/>
              </a:rPr>
              <a:t>provides</a:t>
            </a:r>
            <a:r>
              <a:rPr sz="1600" dirty="0">
                <a:solidFill>
                  <a:srgbClr val="344447"/>
                </a:solidFill>
                <a:latin typeface="Arial"/>
                <a:cs typeface="Arial"/>
              </a:rPr>
              <a:t> </a:t>
            </a:r>
            <a:r>
              <a:rPr sz="1600" spc="-7" dirty="0">
                <a:solidFill>
                  <a:srgbClr val="344447"/>
                </a:solidFill>
                <a:latin typeface="Arial"/>
                <a:cs typeface="Arial"/>
              </a:rPr>
              <a:t>clear and succinct</a:t>
            </a:r>
            <a:r>
              <a:rPr sz="1600" spc="7" dirty="0">
                <a:solidFill>
                  <a:srgbClr val="344447"/>
                </a:solidFill>
                <a:latin typeface="Arial"/>
                <a:cs typeface="Arial"/>
              </a:rPr>
              <a:t> </a:t>
            </a:r>
            <a:r>
              <a:rPr sz="1600" spc="-7" dirty="0">
                <a:solidFill>
                  <a:srgbClr val="344447"/>
                </a:solidFill>
                <a:latin typeface="Arial"/>
                <a:cs typeface="Arial"/>
              </a:rPr>
              <a:t>key </a:t>
            </a:r>
            <a:r>
              <a:rPr sz="1600" spc="-427" dirty="0">
                <a:solidFill>
                  <a:srgbClr val="344447"/>
                </a:solidFill>
                <a:latin typeface="Arial"/>
                <a:cs typeface="Arial"/>
              </a:rPr>
              <a:t> </a:t>
            </a:r>
            <a:r>
              <a:rPr sz="1600" spc="-7" dirty="0">
                <a:solidFill>
                  <a:srgbClr val="344447"/>
                </a:solidFill>
                <a:latin typeface="Arial"/>
                <a:cs typeface="Arial"/>
              </a:rPr>
              <a:t>messages,</a:t>
            </a:r>
            <a:r>
              <a:rPr sz="1600" dirty="0">
                <a:solidFill>
                  <a:srgbClr val="344447"/>
                </a:solidFill>
                <a:latin typeface="Arial"/>
                <a:cs typeface="Arial"/>
              </a:rPr>
              <a:t> </a:t>
            </a:r>
            <a:r>
              <a:rPr sz="1600" spc="-7" dirty="0">
                <a:solidFill>
                  <a:srgbClr val="344447"/>
                </a:solidFill>
                <a:latin typeface="Arial"/>
                <a:cs typeface="Arial"/>
              </a:rPr>
              <a:t>summaries</a:t>
            </a:r>
            <a:r>
              <a:rPr sz="1600" dirty="0">
                <a:solidFill>
                  <a:srgbClr val="344447"/>
                </a:solidFill>
                <a:latin typeface="Arial"/>
                <a:cs typeface="Arial"/>
              </a:rPr>
              <a:t> </a:t>
            </a:r>
            <a:r>
              <a:rPr sz="1600" spc="-7" dirty="0">
                <a:solidFill>
                  <a:srgbClr val="344447"/>
                </a:solidFill>
                <a:latin typeface="Arial"/>
                <a:cs typeface="Arial"/>
              </a:rPr>
              <a:t>of</a:t>
            </a:r>
            <a:r>
              <a:rPr sz="1600" spc="7" dirty="0">
                <a:solidFill>
                  <a:srgbClr val="344447"/>
                </a:solidFill>
                <a:latin typeface="Arial"/>
                <a:cs typeface="Arial"/>
              </a:rPr>
              <a:t> </a:t>
            </a:r>
            <a:r>
              <a:rPr sz="1600" spc="-7" dirty="0">
                <a:solidFill>
                  <a:srgbClr val="344447"/>
                </a:solidFill>
                <a:latin typeface="Arial"/>
                <a:cs typeface="Arial"/>
              </a:rPr>
              <a:t>recent</a:t>
            </a:r>
            <a:r>
              <a:rPr sz="1600" spc="7" dirty="0">
                <a:solidFill>
                  <a:srgbClr val="344447"/>
                </a:solidFill>
                <a:latin typeface="Arial"/>
                <a:cs typeface="Arial"/>
              </a:rPr>
              <a:t> </a:t>
            </a:r>
            <a:r>
              <a:rPr lang="en-US" sz="1600" spc="-7" dirty="0">
                <a:solidFill>
                  <a:srgbClr val="344447"/>
                </a:solidFill>
                <a:latin typeface="Arial"/>
                <a:cs typeface="Arial"/>
              </a:rPr>
              <a:t>project</a:t>
            </a:r>
            <a:r>
              <a:rPr sz="1600" spc="-7" dirty="0">
                <a:solidFill>
                  <a:srgbClr val="344447"/>
                </a:solidFill>
                <a:latin typeface="Arial"/>
                <a:cs typeface="Arial"/>
              </a:rPr>
              <a:t> </a:t>
            </a:r>
            <a:r>
              <a:rPr sz="1600" dirty="0">
                <a:solidFill>
                  <a:srgbClr val="344447"/>
                </a:solidFill>
                <a:latin typeface="Arial"/>
                <a:cs typeface="Arial"/>
              </a:rPr>
              <a:t> </a:t>
            </a:r>
            <a:r>
              <a:rPr sz="1600" spc="-7" dirty="0">
                <a:solidFill>
                  <a:srgbClr val="344447"/>
                </a:solidFill>
                <a:latin typeface="Arial"/>
                <a:cs typeface="Arial"/>
              </a:rPr>
              <a:t>activities and </a:t>
            </a:r>
            <a:r>
              <a:rPr sz="1600" dirty="0">
                <a:solidFill>
                  <a:srgbClr val="344447"/>
                </a:solidFill>
                <a:latin typeface="Arial"/>
                <a:cs typeface="Arial"/>
              </a:rPr>
              <a:t>a</a:t>
            </a:r>
            <a:r>
              <a:rPr sz="1600" spc="-7" dirty="0">
                <a:solidFill>
                  <a:srgbClr val="344447"/>
                </a:solidFill>
                <a:latin typeface="Arial"/>
                <a:cs typeface="Arial"/>
              </a:rPr>
              <a:t> variety</a:t>
            </a:r>
            <a:r>
              <a:rPr sz="1600" dirty="0">
                <a:solidFill>
                  <a:srgbClr val="344447"/>
                </a:solidFill>
                <a:latin typeface="Arial"/>
                <a:cs typeface="Arial"/>
              </a:rPr>
              <a:t> </a:t>
            </a:r>
            <a:r>
              <a:rPr sz="1600" spc="-7" dirty="0">
                <a:solidFill>
                  <a:srgbClr val="344447"/>
                </a:solidFill>
                <a:latin typeface="Arial"/>
                <a:cs typeface="Arial"/>
              </a:rPr>
              <a:t>of</a:t>
            </a:r>
            <a:r>
              <a:rPr sz="1600" spc="7" dirty="0">
                <a:solidFill>
                  <a:srgbClr val="344447"/>
                </a:solidFill>
                <a:latin typeface="Arial"/>
                <a:cs typeface="Arial"/>
              </a:rPr>
              <a:t> </a:t>
            </a:r>
            <a:r>
              <a:rPr sz="1600" spc="-7" dirty="0">
                <a:solidFill>
                  <a:srgbClr val="344447"/>
                </a:solidFill>
                <a:latin typeface="Arial"/>
                <a:cs typeface="Arial"/>
              </a:rPr>
              <a:t>communication tools </a:t>
            </a:r>
            <a:r>
              <a:rPr sz="1600" dirty="0">
                <a:solidFill>
                  <a:srgbClr val="344447"/>
                </a:solidFill>
                <a:latin typeface="Arial"/>
                <a:cs typeface="Arial"/>
              </a:rPr>
              <a:t> </a:t>
            </a:r>
            <a:r>
              <a:rPr sz="1600" spc="-7" dirty="0">
                <a:solidFill>
                  <a:srgbClr val="344447"/>
                </a:solidFill>
                <a:latin typeface="Arial"/>
                <a:cs typeface="Arial"/>
              </a:rPr>
              <a:t>for the </a:t>
            </a:r>
            <a:r>
              <a:rPr lang="en-US" sz="1600" spc="-7" dirty="0">
                <a:solidFill>
                  <a:srgbClr val="344447"/>
                </a:solidFill>
                <a:latin typeface="Arial"/>
                <a:cs typeface="Arial"/>
              </a:rPr>
              <a:t>project</a:t>
            </a:r>
            <a:r>
              <a:rPr sz="1600" dirty="0">
                <a:solidFill>
                  <a:srgbClr val="344447"/>
                </a:solidFill>
                <a:latin typeface="Arial"/>
                <a:cs typeface="Arial"/>
              </a:rPr>
              <a:t> </a:t>
            </a:r>
            <a:r>
              <a:rPr sz="1600" spc="-7" dirty="0">
                <a:solidFill>
                  <a:srgbClr val="344447"/>
                </a:solidFill>
                <a:latin typeface="Arial"/>
                <a:cs typeface="Arial"/>
              </a:rPr>
              <a:t>team.</a:t>
            </a:r>
            <a:endParaRPr sz="1600" dirty="0">
              <a:latin typeface="Arial"/>
              <a:cs typeface="Arial"/>
            </a:endParaRPr>
          </a:p>
          <a:p>
            <a:pPr marL="245527" marR="71965" indent="-228594">
              <a:lnSpc>
                <a:spcPct val="100800"/>
              </a:lnSpc>
              <a:spcBef>
                <a:spcPts val="727"/>
              </a:spcBef>
              <a:buChar char="•"/>
              <a:tabLst>
                <a:tab pos="245527" algn="l"/>
              </a:tabLst>
            </a:pPr>
            <a:r>
              <a:rPr sz="1600" spc="-7" dirty="0">
                <a:solidFill>
                  <a:srgbClr val="344447"/>
                </a:solidFill>
                <a:latin typeface="Arial"/>
                <a:cs typeface="Arial"/>
              </a:rPr>
              <a:t>The</a:t>
            </a:r>
            <a:r>
              <a:rPr sz="1600" spc="-13" dirty="0">
                <a:solidFill>
                  <a:srgbClr val="344447"/>
                </a:solidFill>
                <a:latin typeface="Arial"/>
                <a:cs typeface="Arial"/>
              </a:rPr>
              <a:t> </a:t>
            </a:r>
            <a:r>
              <a:rPr sz="1600" spc="-7" dirty="0">
                <a:solidFill>
                  <a:srgbClr val="344447"/>
                </a:solidFill>
                <a:latin typeface="Arial"/>
                <a:cs typeface="Arial"/>
              </a:rPr>
              <a:t>information it</a:t>
            </a:r>
            <a:r>
              <a:rPr sz="1600" spc="7" dirty="0">
                <a:solidFill>
                  <a:srgbClr val="344447"/>
                </a:solidFill>
                <a:latin typeface="Arial"/>
                <a:cs typeface="Arial"/>
              </a:rPr>
              <a:t> </a:t>
            </a:r>
            <a:r>
              <a:rPr sz="1600" spc="-7" dirty="0">
                <a:solidFill>
                  <a:srgbClr val="344447"/>
                </a:solidFill>
                <a:latin typeface="Arial"/>
                <a:cs typeface="Arial"/>
              </a:rPr>
              <a:t>contains</a:t>
            </a:r>
            <a:r>
              <a:rPr sz="1600" dirty="0">
                <a:solidFill>
                  <a:srgbClr val="344447"/>
                </a:solidFill>
                <a:latin typeface="Arial"/>
                <a:cs typeface="Arial"/>
              </a:rPr>
              <a:t> </a:t>
            </a:r>
            <a:r>
              <a:rPr sz="1600" spc="-7" dirty="0">
                <a:solidFill>
                  <a:srgbClr val="344447"/>
                </a:solidFill>
                <a:latin typeface="Arial"/>
                <a:cs typeface="Arial"/>
              </a:rPr>
              <a:t>is meant</a:t>
            </a:r>
            <a:r>
              <a:rPr sz="1600" spc="7" dirty="0">
                <a:solidFill>
                  <a:srgbClr val="344447"/>
                </a:solidFill>
                <a:latin typeface="Arial"/>
                <a:cs typeface="Arial"/>
              </a:rPr>
              <a:t> </a:t>
            </a:r>
            <a:r>
              <a:rPr sz="1600" dirty="0">
                <a:solidFill>
                  <a:srgbClr val="344447"/>
                </a:solidFill>
                <a:latin typeface="Arial"/>
                <a:cs typeface="Arial"/>
              </a:rPr>
              <a:t>to</a:t>
            </a:r>
            <a:r>
              <a:rPr sz="1600" spc="-7" dirty="0">
                <a:solidFill>
                  <a:srgbClr val="344447"/>
                </a:solidFill>
                <a:latin typeface="Arial"/>
                <a:cs typeface="Arial"/>
              </a:rPr>
              <a:t> keep you </a:t>
            </a:r>
            <a:r>
              <a:rPr sz="1600" spc="-427" dirty="0">
                <a:solidFill>
                  <a:srgbClr val="344447"/>
                </a:solidFill>
                <a:latin typeface="Arial"/>
                <a:cs typeface="Arial"/>
              </a:rPr>
              <a:t> </a:t>
            </a:r>
            <a:r>
              <a:rPr sz="1600" spc="-7" dirty="0">
                <a:solidFill>
                  <a:srgbClr val="344447"/>
                </a:solidFill>
                <a:latin typeface="Arial"/>
                <a:cs typeface="Arial"/>
              </a:rPr>
              <a:t>informed as well as equip you </a:t>
            </a:r>
            <a:r>
              <a:rPr sz="1600" dirty="0">
                <a:solidFill>
                  <a:srgbClr val="344447"/>
                </a:solidFill>
                <a:latin typeface="Arial"/>
                <a:cs typeface="Arial"/>
              </a:rPr>
              <a:t>to </a:t>
            </a:r>
            <a:r>
              <a:rPr sz="1600" spc="-7" dirty="0">
                <a:solidFill>
                  <a:srgbClr val="344447"/>
                </a:solidFill>
                <a:latin typeface="Arial"/>
                <a:cs typeface="Arial"/>
              </a:rPr>
              <a:t>speak clearly </a:t>
            </a:r>
            <a:r>
              <a:rPr sz="1600" dirty="0">
                <a:solidFill>
                  <a:srgbClr val="344447"/>
                </a:solidFill>
                <a:latin typeface="Arial"/>
                <a:cs typeface="Arial"/>
              </a:rPr>
              <a:t> </a:t>
            </a:r>
            <a:r>
              <a:rPr sz="1600" spc="-7" dirty="0">
                <a:solidFill>
                  <a:srgbClr val="344447"/>
                </a:solidFill>
                <a:latin typeface="Arial"/>
                <a:cs typeface="Arial"/>
              </a:rPr>
              <a:t>and</a:t>
            </a:r>
            <a:r>
              <a:rPr sz="1600" spc="-13" dirty="0">
                <a:solidFill>
                  <a:srgbClr val="344447"/>
                </a:solidFill>
                <a:latin typeface="Arial"/>
                <a:cs typeface="Arial"/>
              </a:rPr>
              <a:t> </a:t>
            </a:r>
            <a:r>
              <a:rPr sz="1600" spc="-7" dirty="0">
                <a:solidFill>
                  <a:srgbClr val="344447"/>
                </a:solidFill>
                <a:latin typeface="Arial"/>
                <a:cs typeface="Arial"/>
              </a:rPr>
              <a:t>consistently</a:t>
            </a:r>
            <a:r>
              <a:rPr sz="1600" dirty="0">
                <a:solidFill>
                  <a:srgbClr val="344447"/>
                </a:solidFill>
                <a:latin typeface="Arial"/>
                <a:cs typeface="Arial"/>
              </a:rPr>
              <a:t> </a:t>
            </a:r>
            <a:r>
              <a:rPr sz="1600" spc="-7" dirty="0">
                <a:solidFill>
                  <a:srgbClr val="344447"/>
                </a:solidFill>
                <a:latin typeface="Arial"/>
                <a:cs typeface="Arial"/>
              </a:rPr>
              <a:t>about</a:t>
            </a:r>
            <a:r>
              <a:rPr sz="1600" spc="7" dirty="0">
                <a:solidFill>
                  <a:srgbClr val="344447"/>
                </a:solidFill>
                <a:latin typeface="Arial"/>
                <a:cs typeface="Arial"/>
              </a:rPr>
              <a:t> </a:t>
            </a:r>
            <a:r>
              <a:rPr lang="en-US" sz="1600" b="1" i="1" spc="-7" dirty="0">
                <a:solidFill>
                  <a:srgbClr val="344447"/>
                </a:solidFill>
                <a:latin typeface="Arial-BoldItalicMT"/>
                <a:cs typeface="Arial-BoldItalicMT"/>
              </a:rPr>
              <a:t>MRP.</a:t>
            </a:r>
            <a:endParaRPr sz="1600" dirty="0">
              <a:latin typeface="Arial"/>
              <a:cs typeface="Arial"/>
            </a:endParaRPr>
          </a:p>
        </p:txBody>
      </p:sp>
      <p:sp>
        <p:nvSpPr>
          <p:cNvPr id="9" name="object 5">
            <a:extLst>
              <a:ext uri="{FF2B5EF4-FFF2-40B4-BE49-F238E27FC236}">
                <a16:creationId xmlns:a16="http://schemas.microsoft.com/office/drawing/2014/main" id="{A6D17696-D8F6-8743-A48F-61074A99201F}"/>
              </a:ext>
            </a:extLst>
          </p:cNvPr>
          <p:cNvSpPr txBox="1"/>
          <p:nvPr/>
        </p:nvSpPr>
        <p:spPr>
          <a:xfrm>
            <a:off x="6738899" y="1371600"/>
            <a:ext cx="4634653" cy="309486"/>
          </a:xfrm>
          <a:prstGeom prst="rect">
            <a:avLst/>
          </a:prstGeom>
          <a:solidFill>
            <a:srgbClr val="7FC1E0"/>
          </a:solidFill>
        </p:spPr>
        <p:txBody>
          <a:bodyPr vert="horz" wrap="square" lIns="0" tIns="62653" rIns="0" bIns="0" rtlCol="0">
            <a:spAutoFit/>
          </a:bodyPr>
          <a:lstStyle/>
          <a:p>
            <a:pPr marL="847" algn="ctr">
              <a:spcBef>
                <a:spcPts val="493"/>
              </a:spcBef>
            </a:pPr>
            <a:r>
              <a:rPr lang="en-US" sz="1600" b="1" spc="-7" dirty="0">
                <a:solidFill>
                  <a:srgbClr val="FFFFFF"/>
                </a:solidFill>
                <a:latin typeface="Arial"/>
                <a:cs typeface="Arial"/>
              </a:rPr>
              <a:t>Audience</a:t>
            </a:r>
            <a:endParaRPr sz="1600" dirty="0">
              <a:latin typeface="Arial"/>
              <a:cs typeface="Arial"/>
            </a:endParaRPr>
          </a:p>
        </p:txBody>
      </p:sp>
      <p:sp>
        <p:nvSpPr>
          <p:cNvPr id="11" name="object 3">
            <a:extLst>
              <a:ext uri="{FF2B5EF4-FFF2-40B4-BE49-F238E27FC236}">
                <a16:creationId xmlns:a16="http://schemas.microsoft.com/office/drawing/2014/main" id="{5F70DFE5-BED4-4042-A772-F18A4E13C780}"/>
              </a:ext>
            </a:extLst>
          </p:cNvPr>
          <p:cNvSpPr txBox="1"/>
          <p:nvPr/>
        </p:nvSpPr>
        <p:spPr>
          <a:xfrm>
            <a:off x="6728737" y="1994746"/>
            <a:ext cx="4644813" cy="2186967"/>
          </a:xfrm>
          <a:prstGeom prst="rect">
            <a:avLst/>
          </a:prstGeom>
        </p:spPr>
        <p:txBody>
          <a:bodyPr vert="horz" wrap="square" lIns="0" tIns="31327" rIns="0" bIns="0" rtlCol="0">
            <a:spAutoFit/>
          </a:bodyPr>
          <a:lstStyle/>
          <a:p>
            <a:pPr marL="245527" marR="61805" indent="-228594">
              <a:lnSpc>
                <a:spcPts val="1853"/>
              </a:lnSpc>
              <a:spcBef>
                <a:spcPts val="247"/>
              </a:spcBef>
              <a:buChar char="•"/>
              <a:tabLst>
                <a:tab pos="245527" algn="l"/>
              </a:tabLst>
            </a:pPr>
            <a:r>
              <a:rPr sz="1600" spc="-7" dirty="0">
                <a:solidFill>
                  <a:srgbClr val="344447"/>
                </a:solidFill>
                <a:latin typeface="Arial"/>
                <a:cs typeface="Arial"/>
              </a:rPr>
              <a:t>This document</a:t>
            </a:r>
            <a:r>
              <a:rPr sz="1600" spc="7" dirty="0">
                <a:solidFill>
                  <a:srgbClr val="344447"/>
                </a:solidFill>
                <a:latin typeface="Arial"/>
                <a:cs typeface="Arial"/>
              </a:rPr>
              <a:t> </a:t>
            </a:r>
            <a:r>
              <a:rPr sz="1600" spc="-7" dirty="0">
                <a:solidFill>
                  <a:srgbClr val="344447"/>
                </a:solidFill>
                <a:latin typeface="Arial"/>
                <a:cs typeface="Arial"/>
              </a:rPr>
              <a:t>is available </a:t>
            </a:r>
            <a:r>
              <a:rPr sz="1600" dirty="0">
                <a:solidFill>
                  <a:srgbClr val="344447"/>
                </a:solidFill>
                <a:latin typeface="Arial"/>
                <a:cs typeface="Arial"/>
              </a:rPr>
              <a:t>to</a:t>
            </a:r>
            <a:r>
              <a:rPr sz="1600" spc="-13" dirty="0">
                <a:solidFill>
                  <a:srgbClr val="344447"/>
                </a:solidFill>
                <a:latin typeface="Arial"/>
                <a:cs typeface="Arial"/>
              </a:rPr>
              <a:t> </a:t>
            </a:r>
            <a:r>
              <a:rPr sz="1600" spc="-7" dirty="0">
                <a:solidFill>
                  <a:srgbClr val="344447"/>
                </a:solidFill>
                <a:latin typeface="Arial"/>
                <a:cs typeface="Arial"/>
              </a:rPr>
              <a:t>the entire </a:t>
            </a:r>
            <a:r>
              <a:rPr lang="en-US" sz="1600" b="1" i="1" spc="-7" dirty="0">
                <a:solidFill>
                  <a:srgbClr val="344447"/>
                </a:solidFill>
                <a:latin typeface="Arial-BoldItalicMT"/>
                <a:cs typeface="Arial"/>
              </a:rPr>
              <a:t>MRP.</a:t>
            </a:r>
            <a:endParaRPr sz="1600" dirty="0">
              <a:latin typeface="Arial"/>
              <a:cs typeface="Arial"/>
            </a:endParaRPr>
          </a:p>
          <a:p>
            <a:pPr marL="245527" marR="6773" indent="-228594">
              <a:lnSpc>
                <a:spcPct val="99400"/>
              </a:lnSpc>
              <a:spcBef>
                <a:spcPts val="733"/>
              </a:spcBef>
              <a:buChar char="•"/>
              <a:tabLst>
                <a:tab pos="245527" algn="l"/>
              </a:tabLst>
            </a:pPr>
            <a:r>
              <a:rPr sz="1600" spc="-7" dirty="0">
                <a:solidFill>
                  <a:srgbClr val="344447"/>
                </a:solidFill>
                <a:latin typeface="Arial"/>
                <a:cs typeface="Arial"/>
              </a:rPr>
              <a:t>The</a:t>
            </a:r>
            <a:r>
              <a:rPr sz="1600" spc="-13" dirty="0">
                <a:solidFill>
                  <a:srgbClr val="344447"/>
                </a:solidFill>
                <a:latin typeface="Arial"/>
                <a:cs typeface="Arial"/>
              </a:rPr>
              <a:t> </a:t>
            </a:r>
            <a:r>
              <a:rPr sz="1600" spc="-7" dirty="0">
                <a:solidFill>
                  <a:srgbClr val="344447"/>
                </a:solidFill>
                <a:latin typeface="Arial"/>
                <a:cs typeface="Arial"/>
              </a:rPr>
              <a:t>key</a:t>
            </a:r>
            <a:r>
              <a:rPr sz="1600" dirty="0">
                <a:solidFill>
                  <a:srgbClr val="344447"/>
                </a:solidFill>
                <a:latin typeface="Arial"/>
                <a:cs typeface="Arial"/>
              </a:rPr>
              <a:t> </a:t>
            </a:r>
            <a:r>
              <a:rPr sz="1600" spc="-7" dirty="0">
                <a:solidFill>
                  <a:srgbClr val="344447"/>
                </a:solidFill>
                <a:latin typeface="Arial"/>
                <a:cs typeface="Arial"/>
              </a:rPr>
              <a:t>messaging infographics</a:t>
            </a:r>
            <a:r>
              <a:rPr sz="1600" dirty="0">
                <a:solidFill>
                  <a:srgbClr val="344447"/>
                </a:solidFill>
                <a:latin typeface="Arial"/>
                <a:cs typeface="Arial"/>
              </a:rPr>
              <a:t> </a:t>
            </a:r>
            <a:r>
              <a:rPr sz="1600" spc="-7" dirty="0">
                <a:solidFill>
                  <a:srgbClr val="344447"/>
                </a:solidFill>
                <a:latin typeface="Arial"/>
                <a:cs typeface="Arial"/>
              </a:rPr>
              <a:t>can</a:t>
            </a:r>
            <a:r>
              <a:rPr sz="1600" spc="-13" dirty="0">
                <a:solidFill>
                  <a:srgbClr val="344447"/>
                </a:solidFill>
                <a:latin typeface="Arial"/>
                <a:cs typeface="Arial"/>
              </a:rPr>
              <a:t> </a:t>
            </a:r>
            <a:r>
              <a:rPr sz="1600" spc="-7" dirty="0">
                <a:solidFill>
                  <a:srgbClr val="344447"/>
                </a:solidFill>
                <a:latin typeface="Arial"/>
                <a:cs typeface="Arial"/>
              </a:rPr>
              <a:t>be utilized </a:t>
            </a:r>
            <a:r>
              <a:rPr sz="1600" dirty="0">
                <a:solidFill>
                  <a:srgbClr val="344447"/>
                </a:solidFill>
                <a:latin typeface="Arial"/>
                <a:cs typeface="Arial"/>
              </a:rPr>
              <a:t> </a:t>
            </a:r>
            <a:r>
              <a:rPr sz="1600" spc="-7" dirty="0">
                <a:solidFill>
                  <a:srgbClr val="344447"/>
                </a:solidFill>
                <a:latin typeface="Arial"/>
                <a:cs typeface="Arial"/>
              </a:rPr>
              <a:t>by the</a:t>
            </a:r>
            <a:r>
              <a:rPr sz="1600" spc="-13" dirty="0">
                <a:solidFill>
                  <a:srgbClr val="344447"/>
                </a:solidFill>
                <a:latin typeface="Arial"/>
                <a:cs typeface="Arial"/>
              </a:rPr>
              <a:t> </a:t>
            </a:r>
            <a:r>
              <a:rPr lang="en-US" sz="1600" spc="-7" dirty="0">
                <a:solidFill>
                  <a:srgbClr val="344447"/>
                </a:solidFill>
                <a:latin typeface="Arial"/>
                <a:cs typeface="Arial"/>
              </a:rPr>
              <a:t>project</a:t>
            </a:r>
            <a:r>
              <a:rPr sz="1600" dirty="0">
                <a:solidFill>
                  <a:srgbClr val="344447"/>
                </a:solidFill>
                <a:latin typeface="Arial"/>
                <a:cs typeface="Arial"/>
              </a:rPr>
              <a:t> </a:t>
            </a:r>
            <a:r>
              <a:rPr sz="1600" spc="-7" dirty="0">
                <a:solidFill>
                  <a:srgbClr val="344447"/>
                </a:solidFill>
                <a:latin typeface="Arial"/>
                <a:cs typeface="Arial"/>
              </a:rPr>
              <a:t>team in applicable</a:t>
            </a:r>
            <a:r>
              <a:rPr sz="1600" spc="-13" dirty="0">
                <a:solidFill>
                  <a:srgbClr val="344447"/>
                </a:solidFill>
                <a:latin typeface="Arial"/>
                <a:cs typeface="Arial"/>
              </a:rPr>
              <a:t> </a:t>
            </a:r>
            <a:r>
              <a:rPr sz="1600" spc="-7" dirty="0">
                <a:solidFill>
                  <a:srgbClr val="344447"/>
                </a:solidFill>
                <a:latin typeface="Arial"/>
                <a:cs typeface="Arial"/>
              </a:rPr>
              <a:t>meetings</a:t>
            </a:r>
            <a:r>
              <a:rPr sz="1600" dirty="0">
                <a:solidFill>
                  <a:srgbClr val="344447"/>
                </a:solidFill>
                <a:latin typeface="Arial"/>
                <a:cs typeface="Arial"/>
              </a:rPr>
              <a:t> to </a:t>
            </a:r>
            <a:r>
              <a:rPr sz="1600" spc="7" dirty="0">
                <a:solidFill>
                  <a:srgbClr val="344447"/>
                </a:solidFill>
                <a:latin typeface="Arial"/>
                <a:cs typeface="Arial"/>
              </a:rPr>
              <a:t> </a:t>
            </a:r>
            <a:r>
              <a:rPr sz="1600" spc="-7" dirty="0">
                <a:solidFill>
                  <a:srgbClr val="344447"/>
                </a:solidFill>
                <a:latin typeface="Arial"/>
                <a:cs typeface="Arial"/>
              </a:rPr>
              <a:t>accurately disseminate </a:t>
            </a:r>
            <a:r>
              <a:rPr lang="en-US" sz="1600" b="1" i="1" spc="-7" dirty="0">
                <a:solidFill>
                  <a:srgbClr val="344447"/>
                </a:solidFill>
                <a:latin typeface="Arial-BoldItalicMT"/>
                <a:cs typeface="Arial"/>
              </a:rPr>
              <a:t>MRP </a:t>
            </a:r>
            <a:r>
              <a:rPr sz="1600" spc="-7" dirty="0">
                <a:solidFill>
                  <a:srgbClr val="344447"/>
                </a:solidFill>
                <a:latin typeface="Arial"/>
                <a:cs typeface="Arial"/>
              </a:rPr>
              <a:t>business </a:t>
            </a:r>
            <a:r>
              <a:rPr sz="1600" spc="-427" dirty="0">
                <a:solidFill>
                  <a:srgbClr val="344447"/>
                </a:solidFill>
                <a:latin typeface="Arial"/>
                <a:cs typeface="Arial"/>
              </a:rPr>
              <a:t> </a:t>
            </a:r>
            <a:r>
              <a:rPr sz="1600" spc="-7" dirty="0">
                <a:solidFill>
                  <a:srgbClr val="344447"/>
                </a:solidFill>
                <a:latin typeface="Arial"/>
                <a:cs typeface="Arial"/>
              </a:rPr>
              <a:t>case</a:t>
            </a:r>
            <a:r>
              <a:rPr sz="1600" spc="-13" dirty="0">
                <a:solidFill>
                  <a:srgbClr val="344447"/>
                </a:solidFill>
                <a:latin typeface="Arial"/>
                <a:cs typeface="Arial"/>
              </a:rPr>
              <a:t> </a:t>
            </a:r>
            <a:r>
              <a:rPr sz="1600" spc="-7" dirty="0">
                <a:solidFill>
                  <a:srgbClr val="344447"/>
                </a:solidFill>
                <a:latin typeface="Arial"/>
                <a:cs typeface="Arial"/>
              </a:rPr>
              <a:t>for</a:t>
            </a:r>
            <a:r>
              <a:rPr sz="1600" dirty="0">
                <a:solidFill>
                  <a:srgbClr val="344447"/>
                </a:solidFill>
                <a:latin typeface="Arial"/>
                <a:cs typeface="Arial"/>
              </a:rPr>
              <a:t> </a:t>
            </a:r>
            <a:r>
              <a:rPr sz="1600" spc="-7" dirty="0">
                <a:solidFill>
                  <a:srgbClr val="344447"/>
                </a:solidFill>
                <a:latin typeface="Arial"/>
                <a:cs typeface="Arial"/>
              </a:rPr>
              <a:t>change and key</a:t>
            </a:r>
            <a:r>
              <a:rPr sz="1600" dirty="0">
                <a:solidFill>
                  <a:srgbClr val="344447"/>
                </a:solidFill>
                <a:latin typeface="Arial"/>
                <a:cs typeface="Arial"/>
              </a:rPr>
              <a:t> </a:t>
            </a:r>
            <a:r>
              <a:rPr sz="1600" spc="-7" dirty="0">
                <a:solidFill>
                  <a:srgbClr val="344447"/>
                </a:solidFill>
                <a:latin typeface="Arial"/>
                <a:cs typeface="Arial"/>
              </a:rPr>
              <a:t>messages.</a:t>
            </a:r>
            <a:endParaRPr sz="1600" dirty="0">
              <a:latin typeface="Arial"/>
              <a:cs typeface="Arial"/>
            </a:endParaRPr>
          </a:p>
          <a:p>
            <a:pPr marL="245527" marR="115990" indent="-228594">
              <a:lnSpc>
                <a:spcPct val="99400"/>
              </a:lnSpc>
              <a:spcBef>
                <a:spcPts val="873"/>
              </a:spcBef>
              <a:buChar char="•"/>
              <a:tabLst>
                <a:tab pos="245527" algn="l"/>
              </a:tabLst>
            </a:pPr>
            <a:r>
              <a:rPr sz="1600" dirty="0">
                <a:solidFill>
                  <a:srgbClr val="344447"/>
                </a:solidFill>
                <a:latin typeface="Arial"/>
                <a:cs typeface="Arial"/>
              </a:rPr>
              <a:t>If </a:t>
            </a:r>
            <a:r>
              <a:rPr sz="1600" spc="-7" dirty="0">
                <a:solidFill>
                  <a:srgbClr val="344447"/>
                </a:solidFill>
                <a:latin typeface="Arial"/>
                <a:cs typeface="Arial"/>
              </a:rPr>
              <a:t>you choose</a:t>
            </a:r>
            <a:r>
              <a:rPr sz="1600" spc="-13" dirty="0">
                <a:solidFill>
                  <a:srgbClr val="344447"/>
                </a:solidFill>
                <a:latin typeface="Arial"/>
                <a:cs typeface="Arial"/>
              </a:rPr>
              <a:t> </a:t>
            </a:r>
            <a:r>
              <a:rPr sz="1600" dirty="0">
                <a:solidFill>
                  <a:srgbClr val="344447"/>
                </a:solidFill>
                <a:latin typeface="Arial"/>
                <a:cs typeface="Arial"/>
              </a:rPr>
              <a:t>to</a:t>
            </a:r>
            <a:r>
              <a:rPr sz="1600" spc="-7" dirty="0">
                <a:solidFill>
                  <a:srgbClr val="344447"/>
                </a:solidFill>
                <a:latin typeface="Arial"/>
                <a:cs typeface="Arial"/>
              </a:rPr>
              <a:t> distribute this document</a:t>
            </a:r>
            <a:r>
              <a:rPr sz="1600" spc="7" dirty="0">
                <a:solidFill>
                  <a:srgbClr val="344447"/>
                </a:solidFill>
                <a:latin typeface="Arial"/>
                <a:cs typeface="Arial"/>
              </a:rPr>
              <a:t> </a:t>
            </a:r>
            <a:r>
              <a:rPr sz="1600" dirty="0">
                <a:solidFill>
                  <a:srgbClr val="344447"/>
                </a:solidFill>
                <a:latin typeface="Arial"/>
                <a:cs typeface="Arial"/>
              </a:rPr>
              <a:t>to</a:t>
            </a:r>
            <a:r>
              <a:rPr lang="en-US" sz="1600" dirty="0">
                <a:solidFill>
                  <a:srgbClr val="344447"/>
                </a:solidFill>
                <a:latin typeface="Arial"/>
                <a:cs typeface="Arial"/>
              </a:rPr>
              <a:t> DOM</a:t>
            </a:r>
            <a:r>
              <a:rPr sz="1600" spc="7" dirty="0">
                <a:solidFill>
                  <a:srgbClr val="344447"/>
                </a:solidFill>
                <a:latin typeface="Arial"/>
                <a:cs typeface="Arial"/>
              </a:rPr>
              <a:t> </a:t>
            </a:r>
            <a:r>
              <a:rPr lang="en-US" sz="1600" spc="-7" dirty="0">
                <a:solidFill>
                  <a:srgbClr val="344447"/>
                </a:solidFill>
                <a:latin typeface="Arial"/>
                <a:cs typeface="Arial"/>
              </a:rPr>
              <a:t>staff</a:t>
            </a:r>
            <a:r>
              <a:rPr sz="1600" spc="-7" dirty="0">
                <a:solidFill>
                  <a:srgbClr val="344447"/>
                </a:solidFill>
                <a:latin typeface="Arial"/>
                <a:cs typeface="Arial"/>
              </a:rPr>
              <a:t> outside of</a:t>
            </a:r>
            <a:r>
              <a:rPr sz="1600" spc="7" dirty="0">
                <a:solidFill>
                  <a:srgbClr val="344447"/>
                </a:solidFill>
                <a:latin typeface="Arial"/>
                <a:cs typeface="Arial"/>
              </a:rPr>
              <a:t> </a:t>
            </a:r>
            <a:r>
              <a:rPr sz="1600" spc="-7" dirty="0">
                <a:solidFill>
                  <a:srgbClr val="344447"/>
                </a:solidFill>
                <a:latin typeface="Arial"/>
                <a:cs typeface="Arial"/>
              </a:rPr>
              <a:t>the</a:t>
            </a:r>
            <a:r>
              <a:rPr sz="1600" spc="-13" dirty="0">
                <a:solidFill>
                  <a:srgbClr val="344447"/>
                </a:solidFill>
                <a:latin typeface="Arial"/>
                <a:cs typeface="Arial"/>
              </a:rPr>
              <a:t> </a:t>
            </a:r>
            <a:r>
              <a:rPr lang="en-US" sz="1600" b="1" i="1" spc="-7" dirty="0">
                <a:solidFill>
                  <a:srgbClr val="344447"/>
                </a:solidFill>
                <a:latin typeface="Arial-BoldItalicMT"/>
                <a:cs typeface="Arial"/>
              </a:rPr>
              <a:t>MRP, </a:t>
            </a:r>
            <a:r>
              <a:rPr sz="1600" spc="-7" dirty="0">
                <a:solidFill>
                  <a:srgbClr val="344447"/>
                </a:solidFill>
                <a:latin typeface="Arial"/>
                <a:cs typeface="Arial"/>
              </a:rPr>
              <a:t>keep </a:t>
            </a:r>
            <a:r>
              <a:rPr sz="1600" spc="-427" dirty="0">
                <a:solidFill>
                  <a:srgbClr val="344447"/>
                </a:solidFill>
                <a:latin typeface="Arial"/>
                <a:cs typeface="Arial"/>
              </a:rPr>
              <a:t> </a:t>
            </a:r>
            <a:r>
              <a:rPr sz="1600" spc="-7" dirty="0">
                <a:solidFill>
                  <a:srgbClr val="344447"/>
                </a:solidFill>
                <a:latin typeface="Arial"/>
                <a:cs typeface="Arial"/>
              </a:rPr>
              <a:t>in</a:t>
            </a:r>
            <a:r>
              <a:rPr sz="1600" spc="-13" dirty="0">
                <a:solidFill>
                  <a:srgbClr val="344447"/>
                </a:solidFill>
                <a:latin typeface="Arial"/>
                <a:cs typeface="Arial"/>
              </a:rPr>
              <a:t> </a:t>
            </a:r>
            <a:r>
              <a:rPr sz="1600" spc="-7" dirty="0">
                <a:solidFill>
                  <a:srgbClr val="344447"/>
                </a:solidFill>
                <a:latin typeface="Arial"/>
                <a:cs typeface="Arial"/>
              </a:rPr>
              <a:t>mind the</a:t>
            </a:r>
            <a:r>
              <a:rPr sz="1600" spc="-13" dirty="0">
                <a:solidFill>
                  <a:srgbClr val="344447"/>
                </a:solidFill>
                <a:latin typeface="Arial"/>
                <a:cs typeface="Arial"/>
              </a:rPr>
              <a:t> </a:t>
            </a:r>
            <a:r>
              <a:rPr sz="1600" spc="-7" dirty="0">
                <a:solidFill>
                  <a:srgbClr val="344447"/>
                </a:solidFill>
                <a:latin typeface="Arial"/>
                <a:cs typeface="Arial"/>
              </a:rPr>
              <a:t>document</a:t>
            </a:r>
            <a:r>
              <a:rPr sz="1600" spc="7" dirty="0">
                <a:solidFill>
                  <a:srgbClr val="344447"/>
                </a:solidFill>
                <a:latin typeface="Arial"/>
                <a:cs typeface="Arial"/>
              </a:rPr>
              <a:t> </a:t>
            </a:r>
            <a:r>
              <a:rPr sz="1600" spc="-7" dirty="0">
                <a:solidFill>
                  <a:srgbClr val="344447"/>
                </a:solidFill>
                <a:latin typeface="Arial"/>
                <a:cs typeface="Arial"/>
              </a:rPr>
              <a:t>is continually</a:t>
            </a:r>
            <a:r>
              <a:rPr sz="1600" dirty="0">
                <a:solidFill>
                  <a:srgbClr val="344447"/>
                </a:solidFill>
                <a:latin typeface="Arial"/>
                <a:cs typeface="Arial"/>
              </a:rPr>
              <a:t> </a:t>
            </a:r>
            <a:r>
              <a:rPr sz="1600" spc="-7" dirty="0">
                <a:solidFill>
                  <a:srgbClr val="344447"/>
                </a:solidFill>
                <a:latin typeface="Arial"/>
                <a:cs typeface="Arial"/>
              </a:rPr>
              <a:t>being updated.</a:t>
            </a:r>
            <a:endParaRPr sz="1600" dirty="0">
              <a:latin typeface="Arial"/>
              <a:cs typeface="Arial"/>
            </a:endParaRPr>
          </a:p>
        </p:txBody>
      </p:sp>
    </p:spTree>
    <p:extLst>
      <p:ext uri="{BB962C8B-B14F-4D97-AF65-F5344CB8AC3E}">
        <p14:creationId xmlns:p14="http://schemas.microsoft.com/office/powerpoint/2010/main" val="30097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033"/>
            <a:ext cx="12192000" cy="6855967"/>
            <a:chOff x="0" y="0"/>
            <a:chExt cx="9144000" cy="5141975"/>
          </a:xfrm>
          <a:solidFill>
            <a:srgbClr val="7FC1E0"/>
          </a:solidFill>
        </p:grpSpPr>
        <p:pic>
          <p:nvPicPr>
            <p:cNvPr id="3" name="object 3"/>
            <p:cNvPicPr/>
            <p:nvPr/>
          </p:nvPicPr>
          <p:blipFill>
            <a:blip r:embed="rId2" cstate="print">
              <a:duotone>
                <a:prstClr val="black"/>
                <a:srgbClr val="3E81C2">
                  <a:tint val="45000"/>
                  <a:satMod val="400000"/>
                </a:srgbClr>
              </a:duotone>
            </a:blip>
            <a:stretch>
              <a:fillRect/>
            </a:stretch>
          </p:blipFill>
          <p:spPr>
            <a:xfrm>
              <a:off x="0" y="0"/>
              <a:ext cx="9144000" cy="5141975"/>
            </a:xfrm>
            <a:prstGeom prst="rect">
              <a:avLst/>
            </a:prstGeom>
            <a:gradFill flip="none" rotWithShape="1">
              <a:gsLst>
                <a:gs pos="0">
                  <a:srgbClr val="7FC1E0"/>
                </a:gs>
                <a:gs pos="35000">
                  <a:schemeClr val="accent1">
                    <a:lumMod val="0"/>
                    <a:lumOff val="100000"/>
                  </a:schemeClr>
                </a:gs>
                <a:gs pos="100000">
                  <a:schemeClr val="accent1">
                    <a:lumMod val="100000"/>
                  </a:schemeClr>
                </a:gs>
              </a:gsLst>
              <a:path path="circle">
                <a:fillToRect l="50000" t="-80000" r="50000" b="180000"/>
              </a:path>
              <a:tileRect/>
            </a:gradFill>
          </p:spPr>
        </p:pic>
        <p:sp>
          <p:nvSpPr>
            <p:cNvPr id="4" name="object 4"/>
            <p:cNvSpPr/>
            <p:nvPr/>
          </p:nvSpPr>
          <p:spPr>
            <a:xfrm>
              <a:off x="0" y="516746"/>
              <a:ext cx="354330" cy="120014"/>
            </a:xfrm>
            <a:custGeom>
              <a:avLst/>
              <a:gdLst/>
              <a:ahLst/>
              <a:cxnLst/>
              <a:rect l="l" t="t" r="r" b="b"/>
              <a:pathLst>
                <a:path w="354330" h="120014">
                  <a:moveTo>
                    <a:pt x="354012" y="0"/>
                  </a:moveTo>
                  <a:lnTo>
                    <a:pt x="0" y="0"/>
                  </a:lnTo>
                  <a:lnTo>
                    <a:pt x="0" y="120015"/>
                  </a:lnTo>
                  <a:lnTo>
                    <a:pt x="354012" y="120015"/>
                  </a:lnTo>
                  <a:lnTo>
                    <a:pt x="354012" y="0"/>
                  </a:lnTo>
                  <a:close/>
                </a:path>
              </a:pathLst>
            </a:custGeom>
            <a:grpFill/>
          </p:spPr>
          <p:txBody>
            <a:bodyPr wrap="square" lIns="0" tIns="0" rIns="0" bIns="0" rtlCol="0"/>
            <a:lstStyle/>
            <a:p>
              <a:endParaRPr sz="2400"/>
            </a:p>
          </p:txBody>
        </p:sp>
      </p:grpSp>
      <p:sp>
        <p:nvSpPr>
          <p:cNvPr id="5" name="object 5"/>
          <p:cNvSpPr txBox="1">
            <a:spLocks noGrp="1"/>
          </p:cNvSpPr>
          <p:nvPr>
            <p:ph type="title"/>
          </p:nvPr>
        </p:nvSpPr>
        <p:spPr>
          <a:xfrm>
            <a:off x="592667" y="350119"/>
            <a:ext cx="10346267" cy="837772"/>
          </a:xfrm>
          <a:prstGeom prst="rect">
            <a:avLst/>
          </a:prstGeom>
        </p:spPr>
        <p:txBody>
          <a:bodyPr vert="horz" wrap="square" lIns="0" tIns="16933" rIns="0" bIns="0" rtlCol="0" anchor="ctr">
            <a:spAutoFit/>
          </a:bodyPr>
          <a:lstStyle/>
          <a:p>
            <a:pPr marL="16933">
              <a:spcBef>
                <a:spcPts val="133"/>
              </a:spcBef>
            </a:pPr>
            <a:r>
              <a:rPr lang="en-US" sz="5333" spc="-7" dirty="0">
                <a:solidFill>
                  <a:srgbClr val="FFFFFF"/>
                </a:solidFill>
              </a:rPr>
              <a:t>MRP</a:t>
            </a:r>
            <a:r>
              <a:rPr sz="5333" dirty="0">
                <a:solidFill>
                  <a:srgbClr val="FFFFFF"/>
                </a:solidFill>
              </a:rPr>
              <a:t> </a:t>
            </a:r>
            <a:r>
              <a:rPr sz="5333" spc="-7" dirty="0">
                <a:solidFill>
                  <a:srgbClr val="FFFFFF"/>
                </a:solidFill>
              </a:rPr>
              <a:t>Communication Tools</a:t>
            </a:r>
            <a:endParaRPr sz="5333" dirty="0"/>
          </a:p>
        </p:txBody>
      </p:sp>
      <p:sp>
        <p:nvSpPr>
          <p:cNvPr id="6" name="object 6"/>
          <p:cNvSpPr txBox="1"/>
          <p:nvPr/>
        </p:nvSpPr>
        <p:spPr>
          <a:xfrm>
            <a:off x="592667" y="6244561"/>
            <a:ext cx="11167532" cy="263320"/>
          </a:xfrm>
          <a:prstGeom prst="rect">
            <a:avLst/>
          </a:prstGeom>
        </p:spPr>
        <p:txBody>
          <a:bodyPr vert="horz" wrap="square" lIns="0" tIns="16933" rIns="0" bIns="0" rtlCol="0">
            <a:spAutoFit/>
          </a:bodyPr>
          <a:lstStyle/>
          <a:p>
            <a:pPr marL="16933">
              <a:spcBef>
                <a:spcPts val="133"/>
              </a:spcBef>
            </a:pPr>
            <a:r>
              <a:rPr sz="1600" b="1" i="1" spc="-7" dirty="0">
                <a:solidFill>
                  <a:srgbClr val="FFFFFF"/>
                </a:solidFill>
                <a:latin typeface="Arial-BoldItalicMT"/>
                <a:cs typeface="Arial-BoldItalicMT"/>
              </a:rPr>
              <a:t>*Utilize</a:t>
            </a:r>
            <a:r>
              <a:rPr sz="1600" b="1" i="1" dirty="0">
                <a:solidFill>
                  <a:srgbClr val="FFFFFF"/>
                </a:solidFill>
                <a:latin typeface="Arial-BoldItalicMT"/>
                <a:cs typeface="Arial-BoldItalicMT"/>
              </a:rPr>
              <a:t> the following</a:t>
            </a:r>
            <a:r>
              <a:rPr sz="1600" b="1" i="1" spc="20" dirty="0">
                <a:solidFill>
                  <a:srgbClr val="FFFFFF"/>
                </a:solidFill>
                <a:latin typeface="Arial-BoldItalicMT"/>
                <a:cs typeface="Arial-BoldItalicMT"/>
              </a:rPr>
              <a:t> </a:t>
            </a:r>
            <a:r>
              <a:rPr sz="1600" b="1" i="1" spc="-7" dirty="0">
                <a:solidFill>
                  <a:srgbClr val="FFFFFF"/>
                </a:solidFill>
                <a:latin typeface="Arial-BoldItalicMT"/>
                <a:cs typeface="Arial-BoldItalicMT"/>
              </a:rPr>
              <a:t>slides</a:t>
            </a:r>
            <a:r>
              <a:rPr sz="1600" b="1" i="1" dirty="0">
                <a:solidFill>
                  <a:srgbClr val="FFFFFF"/>
                </a:solidFill>
                <a:latin typeface="Arial-BoldItalicMT"/>
                <a:cs typeface="Arial-BoldItalicMT"/>
              </a:rPr>
              <a:t> </a:t>
            </a:r>
            <a:r>
              <a:rPr sz="1600" b="1" i="1" spc="-7" dirty="0">
                <a:solidFill>
                  <a:srgbClr val="FFFFFF"/>
                </a:solidFill>
                <a:latin typeface="Arial-BoldItalicMT"/>
                <a:cs typeface="Arial-BoldItalicMT"/>
              </a:rPr>
              <a:t>and</a:t>
            </a:r>
            <a:r>
              <a:rPr sz="1600" b="1" i="1" spc="20" dirty="0">
                <a:solidFill>
                  <a:srgbClr val="FFFFFF"/>
                </a:solidFill>
                <a:latin typeface="Arial-BoldItalicMT"/>
                <a:cs typeface="Arial-BoldItalicMT"/>
              </a:rPr>
              <a:t> </a:t>
            </a:r>
            <a:r>
              <a:rPr sz="1600" b="1" i="1" spc="-7" dirty="0">
                <a:solidFill>
                  <a:srgbClr val="FFFFFF"/>
                </a:solidFill>
                <a:latin typeface="Arial-BoldItalicMT"/>
                <a:cs typeface="Arial-BoldItalicMT"/>
              </a:rPr>
              <a:t>messaging</a:t>
            </a:r>
            <a:r>
              <a:rPr sz="1600" b="1" i="1" spc="13" dirty="0">
                <a:solidFill>
                  <a:srgbClr val="FFFFFF"/>
                </a:solidFill>
                <a:latin typeface="Arial-BoldItalicMT"/>
                <a:cs typeface="Arial-BoldItalicMT"/>
              </a:rPr>
              <a:t> </a:t>
            </a:r>
            <a:r>
              <a:rPr sz="1600" b="1" i="1" dirty="0">
                <a:solidFill>
                  <a:srgbClr val="FFFFFF"/>
                </a:solidFill>
                <a:latin typeface="Arial-BoldItalicMT"/>
                <a:cs typeface="Arial-BoldItalicMT"/>
              </a:rPr>
              <a:t>in</a:t>
            </a:r>
            <a:r>
              <a:rPr sz="1600" b="1" i="1" spc="13" dirty="0">
                <a:solidFill>
                  <a:srgbClr val="FFFFFF"/>
                </a:solidFill>
                <a:latin typeface="Arial-BoldItalicMT"/>
                <a:cs typeface="Arial-BoldItalicMT"/>
              </a:rPr>
              <a:t> </a:t>
            </a:r>
            <a:r>
              <a:rPr sz="1600" b="1" i="1" dirty="0">
                <a:solidFill>
                  <a:srgbClr val="FFFFFF"/>
                </a:solidFill>
                <a:latin typeface="Arial-BoldItalicMT"/>
                <a:cs typeface="Arial-BoldItalicMT"/>
              </a:rPr>
              <a:t>this</a:t>
            </a:r>
            <a:r>
              <a:rPr sz="1600" b="1" i="1" spc="7" dirty="0">
                <a:solidFill>
                  <a:srgbClr val="FFFFFF"/>
                </a:solidFill>
                <a:latin typeface="Arial-BoldItalicMT"/>
                <a:cs typeface="Arial-BoldItalicMT"/>
              </a:rPr>
              <a:t> </a:t>
            </a:r>
            <a:r>
              <a:rPr sz="1600" b="1" i="1" spc="-7" dirty="0">
                <a:solidFill>
                  <a:srgbClr val="FFFFFF"/>
                </a:solidFill>
                <a:latin typeface="Arial-BoldItalicMT"/>
                <a:cs typeface="Arial-BoldItalicMT"/>
              </a:rPr>
              <a:t>section</a:t>
            </a:r>
            <a:r>
              <a:rPr sz="1600" b="1" i="1" spc="13" dirty="0">
                <a:solidFill>
                  <a:srgbClr val="FFFFFF"/>
                </a:solidFill>
                <a:latin typeface="Arial-BoldItalicMT"/>
                <a:cs typeface="Arial-BoldItalicMT"/>
              </a:rPr>
              <a:t> </a:t>
            </a:r>
            <a:r>
              <a:rPr sz="1600" b="1" i="1" dirty="0">
                <a:solidFill>
                  <a:srgbClr val="FFFFFF"/>
                </a:solidFill>
                <a:latin typeface="Arial-BoldItalicMT"/>
                <a:cs typeface="Arial-BoldItalicMT"/>
              </a:rPr>
              <a:t>for</a:t>
            </a:r>
            <a:r>
              <a:rPr sz="1600" b="1" i="1" spc="7" dirty="0">
                <a:solidFill>
                  <a:srgbClr val="FFFFFF"/>
                </a:solidFill>
                <a:latin typeface="Arial-BoldItalicMT"/>
                <a:cs typeface="Arial-BoldItalicMT"/>
              </a:rPr>
              <a:t> </a:t>
            </a:r>
            <a:r>
              <a:rPr sz="1600" b="1" i="1" spc="-7" dirty="0">
                <a:solidFill>
                  <a:srgbClr val="FFFFFF"/>
                </a:solidFill>
                <a:latin typeface="Arial-BoldItalicMT"/>
                <a:cs typeface="Arial-BoldItalicMT"/>
              </a:rPr>
              <a:t>communicating</a:t>
            </a:r>
            <a:r>
              <a:rPr lang="en-US" sz="1600" b="1" i="1" spc="-7" dirty="0">
                <a:solidFill>
                  <a:srgbClr val="FFFFFF"/>
                </a:solidFill>
                <a:latin typeface="Arial-BoldItalicMT"/>
                <a:cs typeface="Arial-BoldItalicMT"/>
              </a:rPr>
              <a:t> with</a:t>
            </a:r>
            <a:r>
              <a:rPr sz="1600" b="1" i="1" spc="13" dirty="0">
                <a:solidFill>
                  <a:srgbClr val="FFFFFF"/>
                </a:solidFill>
                <a:latin typeface="Arial-BoldItalicMT"/>
                <a:cs typeface="Arial-BoldItalicMT"/>
              </a:rPr>
              <a:t> </a:t>
            </a:r>
            <a:r>
              <a:rPr sz="1600" b="1" i="1" spc="-7" dirty="0">
                <a:solidFill>
                  <a:srgbClr val="FFFFFF"/>
                </a:solidFill>
                <a:latin typeface="Arial-BoldItalicMT"/>
                <a:cs typeface="Arial-BoldItalicMT"/>
              </a:rPr>
              <a:t>your</a:t>
            </a:r>
            <a:r>
              <a:rPr sz="1600" b="1" i="1" spc="7" dirty="0">
                <a:solidFill>
                  <a:srgbClr val="FFFFFF"/>
                </a:solidFill>
                <a:latin typeface="Arial-BoldItalicMT"/>
                <a:cs typeface="Arial-BoldItalicMT"/>
              </a:rPr>
              <a:t> </a:t>
            </a:r>
            <a:r>
              <a:rPr sz="1600" b="1" i="1" spc="-7" dirty="0">
                <a:solidFill>
                  <a:srgbClr val="FFFFFF"/>
                </a:solidFill>
                <a:latin typeface="Arial-BoldItalicMT"/>
                <a:cs typeface="Arial-BoldItalicMT"/>
              </a:rPr>
              <a:t>teams</a:t>
            </a:r>
            <a:r>
              <a:rPr sz="1600" b="1" i="1" dirty="0">
                <a:solidFill>
                  <a:srgbClr val="FFFFFF"/>
                </a:solidFill>
                <a:latin typeface="Arial-BoldItalicMT"/>
                <a:cs typeface="Arial-BoldItalicMT"/>
              </a:rPr>
              <a:t> </a:t>
            </a:r>
            <a:r>
              <a:rPr sz="1600" b="1" i="1" spc="-7" dirty="0">
                <a:solidFill>
                  <a:srgbClr val="FFFFFF"/>
                </a:solidFill>
                <a:latin typeface="Arial-BoldItalicMT"/>
                <a:cs typeface="Arial-BoldItalicMT"/>
              </a:rPr>
              <a:t>and</a:t>
            </a:r>
            <a:r>
              <a:rPr sz="1600" b="1" i="1" spc="20" dirty="0">
                <a:solidFill>
                  <a:srgbClr val="FFFFFF"/>
                </a:solidFill>
                <a:latin typeface="Arial-BoldItalicMT"/>
                <a:cs typeface="Arial-BoldItalicMT"/>
              </a:rPr>
              <a:t> </a:t>
            </a:r>
            <a:r>
              <a:rPr sz="1600" b="1" i="1" spc="-7" dirty="0">
                <a:solidFill>
                  <a:srgbClr val="FFFFFF"/>
                </a:solidFill>
                <a:latin typeface="Arial-BoldItalicMT"/>
                <a:cs typeface="Arial-BoldItalicMT"/>
              </a:rPr>
              <a:t>other</a:t>
            </a:r>
            <a:r>
              <a:rPr sz="1600" b="1" i="1" dirty="0">
                <a:solidFill>
                  <a:srgbClr val="FFFFFF"/>
                </a:solidFill>
                <a:latin typeface="Arial-BoldItalicMT"/>
                <a:cs typeface="Arial-BoldItalicMT"/>
              </a:rPr>
              <a:t> </a:t>
            </a:r>
            <a:r>
              <a:rPr sz="1600" b="1" i="1" spc="-7" dirty="0">
                <a:solidFill>
                  <a:srgbClr val="FFFFFF"/>
                </a:solidFill>
                <a:latin typeface="Arial-BoldItalicMT"/>
                <a:cs typeface="Arial-BoldItalicMT"/>
              </a:rPr>
              <a:t>audiences.</a:t>
            </a:r>
            <a:endParaRPr sz="1600" dirty="0">
              <a:latin typeface="Arial-BoldItalicMT"/>
              <a:cs typeface="Arial-BoldItalicMT"/>
            </a:endParaRPr>
          </a:p>
        </p:txBody>
      </p:sp>
      <p:sp>
        <p:nvSpPr>
          <p:cNvPr id="7" name="object 7"/>
          <p:cNvSpPr txBox="1"/>
          <p:nvPr/>
        </p:nvSpPr>
        <p:spPr>
          <a:xfrm>
            <a:off x="1528086" y="1538010"/>
            <a:ext cx="8496859" cy="3708708"/>
          </a:xfrm>
          <a:prstGeom prst="rect">
            <a:avLst/>
          </a:prstGeom>
        </p:spPr>
        <p:txBody>
          <a:bodyPr vert="horz" wrap="square" lIns="0" tIns="114300" rIns="0" bIns="0" rtlCol="0">
            <a:spAutoFit/>
          </a:bodyPr>
          <a:lstStyle/>
          <a:p>
            <a:pPr marL="245527" indent="-228594">
              <a:spcBef>
                <a:spcPts val="900"/>
              </a:spcBef>
              <a:buChar char="•"/>
              <a:tabLst>
                <a:tab pos="245527" algn="l"/>
              </a:tabLst>
            </a:pPr>
            <a:r>
              <a:rPr sz="1600" spc="-7" dirty="0">
                <a:solidFill>
                  <a:srgbClr val="FFFFFF"/>
                </a:solidFill>
                <a:latin typeface="Arial"/>
                <a:cs typeface="Arial"/>
              </a:rPr>
              <a:t>Executive</a:t>
            </a:r>
            <a:r>
              <a:rPr sz="1600" spc="-40" dirty="0">
                <a:solidFill>
                  <a:srgbClr val="FFFFFF"/>
                </a:solidFill>
                <a:latin typeface="Arial"/>
                <a:cs typeface="Arial"/>
              </a:rPr>
              <a:t> </a:t>
            </a:r>
            <a:r>
              <a:rPr sz="1600" spc="-7" dirty="0">
                <a:solidFill>
                  <a:srgbClr val="FFFFFF"/>
                </a:solidFill>
                <a:latin typeface="Arial"/>
                <a:cs typeface="Arial"/>
              </a:rPr>
              <a:t>Summary</a:t>
            </a:r>
            <a:endParaRPr sz="1600" dirty="0">
              <a:latin typeface="Arial"/>
              <a:cs typeface="Arial"/>
            </a:endParaRPr>
          </a:p>
          <a:p>
            <a:pPr marL="245527" indent="-228594">
              <a:spcBef>
                <a:spcPts val="767"/>
              </a:spcBef>
              <a:buChar char="•"/>
              <a:tabLst>
                <a:tab pos="245527" algn="l"/>
              </a:tabLst>
            </a:pPr>
            <a:r>
              <a:rPr sz="1600" spc="-7" dirty="0">
                <a:solidFill>
                  <a:srgbClr val="FFFFFF"/>
                </a:solidFill>
                <a:latin typeface="Arial"/>
                <a:cs typeface="Arial"/>
              </a:rPr>
              <a:t>Vision</a:t>
            </a:r>
            <a:r>
              <a:rPr sz="1600" spc="-33" dirty="0">
                <a:solidFill>
                  <a:srgbClr val="FFFFFF"/>
                </a:solidFill>
                <a:latin typeface="Arial"/>
                <a:cs typeface="Arial"/>
              </a:rPr>
              <a:t> </a:t>
            </a:r>
            <a:r>
              <a:rPr sz="1600" dirty="0">
                <a:solidFill>
                  <a:srgbClr val="FFFFFF"/>
                </a:solidFill>
                <a:latin typeface="Arial"/>
                <a:cs typeface="Arial"/>
              </a:rPr>
              <a:t>&amp;</a:t>
            </a:r>
            <a:r>
              <a:rPr sz="1600" spc="-20" dirty="0">
                <a:solidFill>
                  <a:srgbClr val="FFFFFF"/>
                </a:solidFill>
                <a:latin typeface="Arial"/>
                <a:cs typeface="Arial"/>
              </a:rPr>
              <a:t> </a:t>
            </a:r>
            <a:r>
              <a:rPr sz="1600" spc="-7" dirty="0">
                <a:solidFill>
                  <a:srgbClr val="FFFFFF"/>
                </a:solidFill>
                <a:latin typeface="Arial"/>
                <a:cs typeface="Arial"/>
              </a:rPr>
              <a:t>Design</a:t>
            </a:r>
            <a:r>
              <a:rPr sz="1600" spc="-27" dirty="0">
                <a:solidFill>
                  <a:srgbClr val="FFFFFF"/>
                </a:solidFill>
                <a:latin typeface="Arial"/>
                <a:cs typeface="Arial"/>
              </a:rPr>
              <a:t> </a:t>
            </a:r>
            <a:r>
              <a:rPr sz="1600" spc="-7" dirty="0">
                <a:solidFill>
                  <a:srgbClr val="FFFFFF"/>
                </a:solidFill>
                <a:latin typeface="Arial"/>
                <a:cs typeface="Arial"/>
              </a:rPr>
              <a:t>Principles</a:t>
            </a:r>
            <a:endParaRPr sz="1600" dirty="0">
              <a:latin typeface="Arial"/>
              <a:cs typeface="Arial"/>
            </a:endParaRPr>
          </a:p>
          <a:p>
            <a:pPr marL="245527" indent="-228594">
              <a:spcBef>
                <a:spcPts val="607"/>
              </a:spcBef>
              <a:buChar char="•"/>
              <a:tabLst>
                <a:tab pos="245527" algn="l"/>
              </a:tabLst>
            </a:pPr>
            <a:r>
              <a:rPr sz="1600" spc="-7" dirty="0">
                <a:solidFill>
                  <a:srgbClr val="FFFFFF"/>
                </a:solidFill>
                <a:latin typeface="Arial"/>
                <a:cs typeface="Arial"/>
              </a:rPr>
              <a:t>Business</a:t>
            </a:r>
            <a:r>
              <a:rPr sz="1600" spc="-20" dirty="0">
                <a:solidFill>
                  <a:srgbClr val="FFFFFF"/>
                </a:solidFill>
                <a:latin typeface="Arial"/>
                <a:cs typeface="Arial"/>
              </a:rPr>
              <a:t> </a:t>
            </a:r>
            <a:r>
              <a:rPr sz="1600" spc="-7" dirty="0">
                <a:solidFill>
                  <a:srgbClr val="FFFFFF"/>
                </a:solidFill>
                <a:latin typeface="Arial"/>
                <a:cs typeface="Arial"/>
              </a:rPr>
              <a:t>Case</a:t>
            </a:r>
            <a:r>
              <a:rPr sz="1600" spc="-27" dirty="0">
                <a:solidFill>
                  <a:srgbClr val="FFFFFF"/>
                </a:solidFill>
                <a:latin typeface="Arial"/>
                <a:cs typeface="Arial"/>
              </a:rPr>
              <a:t> </a:t>
            </a:r>
            <a:r>
              <a:rPr sz="1600" spc="-7" dirty="0">
                <a:solidFill>
                  <a:srgbClr val="FFFFFF"/>
                </a:solidFill>
                <a:latin typeface="Arial"/>
                <a:cs typeface="Arial"/>
              </a:rPr>
              <a:t>for</a:t>
            </a:r>
            <a:r>
              <a:rPr sz="1600" spc="-20" dirty="0">
                <a:solidFill>
                  <a:srgbClr val="FFFFFF"/>
                </a:solidFill>
                <a:latin typeface="Arial"/>
                <a:cs typeface="Arial"/>
              </a:rPr>
              <a:t> </a:t>
            </a:r>
            <a:r>
              <a:rPr sz="1600" spc="-7" dirty="0">
                <a:solidFill>
                  <a:srgbClr val="FFFFFF"/>
                </a:solidFill>
                <a:latin typeface="Arial"/>
                <a:cs typeface="Arial"/>
              </a:rPr>
              <a:t>Change</a:t>
            </a:r>
            <a:endParaRPr lang="en-US" sz="1600" spc="-7" dirty="0">
              <a:solidFill>
                <a:srgbClr val="FFFFFF"/>
              </a:solidFill>
              <a:latin typeface="Arial"/>
              <a:cs typeface="Arial"/>
            </a:endParaRPr>
          </a:p>
          <a:p>
            <a:pPr marL="245527" indent="-228594">
              <a:spcBef>
                <a:spcPts val="740"/>
              </a:spcBef>
              <a:buChar char="•"/>
              <a:tabLst>
                <a:tab pos="245527" algn="l"/>
              </a:tabLst>
            </a:pPr>
            <a:r>
              <a:rPr lang="en-US" sz="1600" spc="-47" dirty="0">
                <a:solidFill>
                  <a:srgbClr val="FFFFFF"/>
                </a:solidFill>
                <a:latin typeface="Arial"/>
                <a:cs typeface="Arial"/>
              </a:rPr>
              <a:t>Benefits</a:t>
            </a:r>
          </a:p>
          <a:p>
            <a:pPr marL="245527" indent="-228594">
              <a:spcBef>
                <a:spcPts val="740"/>
              </a:spcBef>
              <a:buChar char="•"/>
              <a:tabLst>
                <a:tab pos="245527" algn="l"/>
              </a:tabLst>
            </a:pPr>
            <a:r>
              <a:rPr lang="en-US" sz="1600" spc="-47" dirty="0">
                <a:solidFill>
                  <a:srgbClr val="FFFFFF"/>
                </a:solidFill>
                <a:latin typeface="Arial"/>
                <a:cs typeface="Arial"/>
              </a:rPr>
              <a:t>What’s Changing?</a:t>
            </a:r>
          </a:p>
          <a:p>
            <a:pPr marL="245527" indent="-228594">
              <a:spcBef>
                <a:spcPts val="740"/>
              </a:spcBef>
              <a:buChar char="•"/>
              <a:tabLst>
                <a:tab pos="245527" algn="l"/>
              </a:tabLst>
            </a:pPr>
            <a:r>
              <a:rPr lang="en-US" sz="1600" spc="-47" dirty="0">
                <a:solidFill>
                  <a:srgbClr val="FFFFFF"/>
                </a:solidFill>
                <a:latin typeface="Arial"/>
                <a:cs typeface="Arial"/>
              </a:rPr>
              <a:t>Key </a:t>
            </a:r>
            <a:r>
              <a:rPr sz="1600" spc="-7" dirty="0">
                <a:solidFill>
                  <a:srgbClr val="FFFFFF"/>
                </a:solidFill>
                <a:latin typeface="Arial"/>
                <a:cs typeface="Arial"/>
              </a:rPr>
              <a:t>Messaging</a:t>
            </a:r>
            <a:endParaRPr sz="1600" dirty="0">
              <a:latin typeface="Arial"/>
              <a:cs typeface="Arial"/>
            </a:endParaRPr>
          </a:p>
          <a:p>
            <a:pPr marL="245527" indent="-228594">
              <a:spcBef>
                <a:spcPts val="733"/>
              </a:spcBef>
              <a:buChar char="•"/>
              <a:tabLst>
                <a:tab pos="245527" algn="l"/>
              </a:tabLst>
            </a:pPr>
            <a:r>
              <a:rPr sz="1600" spc="-7" dirty="0">
                <a:solidFill>
                  <a:srgbClr val="FFFFFF"/>
                </a:solidFill>
                <a:latin typeface="Arial"/>
                <a:cs typeface="Arial"/>
              </a:rPr>
              <a:t>High</a:t>
            </a:r>
            <a:r>
              <a:rPr sz="1600" spc="-40" dirty="0">
                <a:solidFill>
                  <a:srgbClr val="FFFFFF"/>
                </a:solidFill>
                <a:latin typeface="Arial"/>
                <a:cs typeface="Arial"/>
              </a:rPr>
              <a:t> </a:t>
            </a:r>
            <a:r>
              <a:rPr sz="1600" spc="-7" dirty="0">
                <a:solidFill>
                  <a:srgbClr val="FFFFFF"/>
                </a:solidFill>
                <a:latin typeface="Arial"/>
                <a:cs typeface="Arial"/>
              </a:rPr>
              <a:t>Level</a:t>
            </a:r>
            <a:r>
              <a:rPr sz="1600" spc="-27" dirty="0">
                <a:solidFill>
                  <a:srgbClr val="FFFFFF"/>
                </a:solidFill>
                <a:latin typeface="Arial"/>
                <a:cs typeface="Arial"/>
              </a:rPr>
              <a:t> </a:t>
            </a:r>
            <a:r>
              <a:rPr sz="1600" spc="-7" dirty="0">
                <a:solidFill>
                  <a:srgbClr val="FFFFFF"/>
                </a:solidFill>
                <a:latin typeface="Arial"/>
                <a:cs typeface="Arial"/>
              </a:rPr>
              <a:t>Timeline</a:t>
            </a:r>
            <a:endParaRPr lang="en-US" sz="1600" spc="-7" dirty="0">
              <a:solidFill>
                <a:srgbClr val="FFFFFF"/>
              </a:solidFill>
              <a:latin typeface="Arial"/>
              <a:cs typeface="Arial"/>
            </a:endParaRPr>
          </a:p>
          <a:p>
            <a:pPr marL="245527" indent="-228594">
              <a:spcBef>
                <a:spcPts val="733"/>
              </a:spcBef>
              <a:buChar char="•"/>
              <a:tabLst>
                <a:tab pos="245527" algn="l"/>
              </a:tabLst>
            </a:pPr>
            <a:r>
              <a:rPr lang="en-US" sz="1600" spc="-7" dirty="0">
                <a:solidFill>
                  <a:srgbClr val="FFFFFF"/>
                </a:solidFill>
                <a:latin typeface="Arial"/>
                <a:cs typeface="Arial"/>
              </a:rPr>
              <a:t>Current Activities &amp; MRP Communications</a:t>
            </a:r>
            <a:endParaRPr sz="1600" dirty="0">
              <a:latin typeface="Arial"/>
              <a:cs typeface="Arial"/>
            </a:endParaRPr>
          </a:p>
          <a:p>
            <a:pPr marL="245527" indent="-228594">
              <a:spcBef>
                <a:spcPts val="640"/>
              </a:spcBef>
              <a:buChar char="•"/>
              <a:tabLst>
                <a:tab pos="245527" algn="l"/>
              </a:tabLst>
            </a:pPr>
            <a:r>
              <a:rPr lang="en-US" sz="1600" spc="-7" dirty="0">
                <a:solidFill>
                  <a:srgbClr val="FFFFFF"/>
                </a:solidFill>
                <a:latin typeface="Arial"/>
                <a:cs typeface="Arial"/>
              </a:rPr>
              <a:t>Subject Matter Expert (SME) Reflections</a:t>
            </a:r>
            <a:endParaRPr lang="en-US" sz="1600" dirty="0">
              <a:latin typeface="Arial"/>
              <a:cs typeface="Arial"/>
            </a:endParaRPr>
          </a:p>
          <a:p>
            <a:pPr marL="245527" indent="-228594">
              <a:spcBef>
                <a:spcPts val="740"/>
              </a:spcBef>
              <a:buChar char="•"/>
              <a:tabLst>
                <a:tab pos="245527" algn="l"/>
              </a:tabLst>
            </a:pPr>
            <a:r>
              <a:rPr sz="1600" spc="-7" dirty="0">
                <a:solidFill>
                  <a:srgbClr val="FFFFFF"/>
                </a:solidFill>
                <a:latin typeface="Arial"/>
                <a:cs typeface="Arial"/>
              </a:rPr>
              <a:t>Frequently</a:t>
            </a:r>
            <a:r>
              <a:rPr sz="1600" spc="-20" dirty="0">
                <a:solidFill>
                  <a:srgbClr val="FFFFFF"/>
                </a:solidFill>
                <a:latin typeface="Arial"/>
                <a:cs typeface="Arial"/>
              </a:rPr>
              <a:t> </a:t>
            </a:r>
            <a:r>
              <a:rPr sz="1600" spc="-7" dirty="0">
                <a:solidFill>
                  <a:srgbClr val="FFFFFF"/>
                </a:solidFill>
                <a:latin typeface="Arial"/>
                <a:cs typeface="Arial"/>
              </a:rPr>
              <a:t>Asked</a:t>
            </a:r>
            <a:r>
              <a:rPr sz="1600" spc="-27" dirty="0">
                <a:solidFill>
                  <a:srgbClr val="FFFFFF"/>
                </a:solidFill>
                <a:latin typeface="Arial"/>
                <a:cs typeface="Arial"/>
              </a:rPr>
              <a:t> </a:t>
            </a:r>
            <a:r>
              <a:rPr sz="1600" spc="-7" dirty="0">
                <a:solidFill>
                  <a:srgbClr val="FFFFFF"/>
                </a:solidFill>
                <a:latin typeface="Arial"/>
                <a:cs typeface="Arial"/>
              </a:rPr>
              <a:t>Questions</a:t>
            </a:r>
            <a:endParaRPr lang="en-US" sz="1600" spc="-7" dirty="0">
              <a:solidFill>
                <a:srgbClr val="FFFFFF"/>
              </a:solidFill>
              <a:latin typeface="Arial"/>
              <a:cs typeface="Arial"/>
            </a:endParaRPr>
          </a:p>
          <a:p>
            <a:pPr marL="245527" indent="-228594">
              <a:spcBef>
                <a:spcPts val="740"/>
              </a:spcBef>
              <a:buChar char="•"/>
              <a:tabLst>
                <a:tab pos="245527" algn="l"/>
              </a:tabLst>
            </a:pPr>
            <a:r>
              <a:rPr lang="en-US" sz="1600" spc="-7" dirty="0">
                <a:solidFill>
                  <a:srgbClr val="FFFFFF"/>
                </a:solidFill>
                <a:latin typeface="Arial"/>
                <a:cs typeface="Arial"/>
              </a:rPr>
              <a:t>MESA Environments &amp; Descriptions</a:t>
            </a:r>
            <a:endParaRPr sz="16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3" name="object 3"/>
          <p:cNvSpPr txBox="1">
            <a:spLocks noGrp="1"/>
          </p:cNvSpPr>
          <p:nvPr>
            <p:ph type="title"/>
          </p:nvPr>
        </p:nvSpPr>
        <p:spPr>
          <a:xfrm>
            <a:off x="592671" y="338960"/>
            <a:ext cx="6365240" cy="709596"/>
          </a:xfrm>
          <a:prstGeom prst="rect">
            <a:avLst/>
          </a:prstGeom>
        </p:spPr>
        <p:txBody>
          <a:bodyPr vert="horz" wrap="square" lIns="0" tIns="16933" rIns="0" bIns="0" rtlCol="0" anchor="ctr">
            <a:spAutoFit/>
          </a:bodyPr>
          <a:lstStyle/>
          <a:p>
            <a:pPr marL="16933">
              <a:lnSpc>
                <a:spcPts val="3500"/>
              </a:lnSpc>
              <a:spcBef>
                <a:spcPts val="133"/>
              </a:spcBef>
            </a:pPr>
            <a:r>
              <a:rPr lang="en-US" sz="2933" spc="-27" dirty="0"/>
              <a:t>MRP </a:t>
            </a:r>
            <a:r>
              <a:rPr sz="2933" spc="-27" dirty="0"/>
              <a:t>Executive</a:t>
            </a:r>
            <a:r>
              <a:rPr sz="2933" spc="-80" dirty="0"/>
              <a:t> </a:t>
            </a:r>
            <a:r>
              <a:rPr sz="2933" spc="-33" dirty="0"/>
              <a:t>Summary</a:t>
            </a:r>
            <a:endParaRPr sz="2933" dirty="0"/>
          </a:p>
          <a:p>
            <a:pPr marL="16933">
              <a:lnSpc>
                <a:spcPts val="1900"/>
              </a:lnSpc>
            </a:pPr>
            <a:r>
              <a:rPr sz="1600" b="0" spc="-7" dirty="0">
                <a:latin typeface="Arial"/>
                <a:cs typeface="Arial"/>
              </a:rPr>
              <a:t>High</a:t>
            </a:r>
            <a:r>
              <a:rPr sz="1600" b="0" spc="-27" dirty="0">
                <a:latin typeface="Arial"/>
                <a:cs typeface="Arial"/>
              </a:rPr>
              <a:t> </a:t>
            </a:r>
            <a:r>
              <a:rPr sz="1600" b="0" spc="-7" dirty="0">
                <a:latin typeface="Arial"/>
                <a:cs typeface="Arial"/>
              </a:rPr>
              <a:t>Level</a:t>
            </a:r>
            <a:r>
              <a:rPr sz="1600" b="0" spc="-20" dirty="0">
                <a:latin typeface="Arial"/>
                <a:cs typeface="Arial"/>
              </a:rPr>
              <a:t> </a:t>
            </a:r>
            <a:r>
              <a:rPr sz="1600" b="0" spc="-7" dirty="0">
                <a:latin typeface="Arial"/>
                <a:cs typeface="Arial"/>
              </a:rPr>
              <a:t>Key</a:t>
            </a:r>
            <a:r>
              <a:rPr sz="1600" b="0" spc="-20" dirty="0">
                <a:latin typeface="Arial"/>
                <a:cs typeface="Arial"/>
              </a:rPr>
              <a:t> </a:t>
            </a:r>
            <a:r>
              <a:rPr sz="1600" b="0" spc="-7" dirty="0">
                <a:latin typeface="Arial"/>
                <a:cs typeface="Arial"/>
              </a:rPr>
              <a:t>Messages</a:t>
            </a:r>
            <a:endParaRPr sz="1600" dirty="0">
              <a:latin typeface="Arial"/>
              <a:cs typeface="Arial"/>
            </a:endParaRPr>
          </a:p>
        </p:txBody>
      </p:sp>
      <p:sp>
        <p:nvSpPr>
          <p:cNvPr id="4" name="object 4"/>
          <p:cNvSpPr txBox="1"/>
          <p:nvPr/>
        </p:nvSpPr>
        <p:spPr>
          <a:xfrm>
            <a:off x="840717" y="1281097"/>
            <a:ext cx="298027" cy="591551"/>
          </a:xfrm>
          <a:prstGeom prst="rect">
            <a:avLst/>
          </a:prstGeom>
        </p:spPr>
        <p:txBody>
          <a:bodyPr vert="horz" wrap="square" lIns="0" tIns="16933" rIns="0" bIns="0" rtlCol="0">
            <a:spAutoFit/>
          </a:bodyPr>
          <a:lstStyle/>
          <a:p>
            <a:pPr marL="16933">
              <a:spcBef>
                <a:spcPts val="133"/>
              </a:spcBef>
            </a:pPr>
            <a:r>
              <a:rPr sz="3733" b="1" dirty="0">
                <a:solidFill>
                  <a:srgbClr val="344447"/>
                </a:solidFill>
                <a:latin typeface="Arial"/>
                <a:cs typeface="Arial"/>
              </a:rPr>
              <a:t>1</a:t>
            </a:r>
            <a:endParaRPr sz="3733" dirty="0">
              <a:latin typeface="Arial"/>
              <a:cs typeface="Arial"/>
            </a:endParaRPr>
          </a:p>
        </p:txBody>
      </p:sp>
      <p:sp>
        <p:nvSpPr>
          <p:cNvPr id="5" name="object 5"/>
          <p:cNvSpPr txBox="1"/>
          <p:nvPr/>
        </p:nvSpPr>
        <p:spPr>
          <a:xfrm>
            <a:off x="1450680" y="1281097"/>
            <a:ext cx="9841653" cy="881374"/>
          </a:xfrm>
          <a:prstGeom prst="rect">
            <a:avLst/>
          </a:prstGeom>
        </p:spPr>
        <p:txBody>
          <a:bodyPr vert="horz" wrap="square" lIns="0" tIns="16933" rIns="0" bIns="0" rtlCol="0">
            <a:spAutoFit/>
          </a:bodyPr>
          <a:lstStyle/>
          <a:p>
            <a:pPr marL="16933" marR="6773" algn="just">
              <a:spcBef>
                <a:spcPts val="133"/>
              </a:spcBef>
            </a:pPr>
            <a:r>
              <a:rPr lang="en-US" sz="1400" b="1" dirty="0">
                <a:solidFill>
                  <a:srgbClr val="3E81C2"/>
                </a:solidFill>
                <a:latin typeface="Arial" panose="020B0604020202020204" pitchFamily="34" charset="0"/>
                <a:cs typeface="Arial" panose="020B0604020202020204" pitchFamily="34" charset="0"/>
              </a:rPr>
              <a:t>The needs and expectations of DOM are changing </a:t>
            </a:r>
            <a:r>
              <a:rPr lang="en-US" sz="1400" dirty="0">
                <a:solidFill>
                  <a:schemeClr val="tx1">
                    <a:lumMod val="85000"/>
                    <a:lumOff val="15000"/>
                  </a:schemeClr>
                </a:solidFill>
                <a:latin typeface="Arial" panose="020B0604020202020204" pitchFamily="34" charset="0"/>
                <a:cs typeface="Arial" panose="020B0604020202020204" pitchFamily="34" charset="0"/>
              </a:rPr>
              <a:t>and to meet those needs, our current MMIS system is being replaced with an improved technology solution with uplifted capabilities, which will streamline data collection and processing, automate paper processes, improve financial management and reporting, and enhance case management.</a:t>
            </a:r>
          </a:p>
          <a:p>
            <a:pPr marL="16933" marR="6773" algn="just">
              <a:spcBef>
                <a:spcPts val="133"/>
              </a:spcBef>
            </a:pPr>
            <a:endParaRPr sz="1333" dirty="0">
              <a:latin typeface="Arial"/>
              <a:cs typeface="Arial"/>
            </a:endParaRPr>
          </a:p>
        </p:txBody>
      </p:sp>
      <p:sp>
        <p:nvSpPr>
          <p:cNvPr id="6" name="object 6"/>
          <p:cNvSpPr txBox="1"/>
          <p:nvPr/>
        </p:nvSpPr>
        <p:spPr>
          <a:xfrm>
            <a:off x="840717" y="2231033"/>
            <a:ext cx="298027" cy="591551"/>
          </a:xfrm>
          <a:prstGeom prst="rect">
            <a:avLst/>
          </a:prstGeom>
        </p:spPr>
        <p:txBody>
          <a:bodyPr vert="horz" wrap="square" lIns="0" tIns="16933" rIns="0" bIns="0" rtlCol="0">
            <a:spAutoFit/>
          </a:bodyPr>
          <a:lstStyle/>
          <a:p>
            <a:pPr marL="16933">
              <a:spcBef>
                <a:spcPts val="133"/>
              </a:spcBef>
            </a:pPr>
            <a:r>
              <a:rPr sz="3733" b="1" dirty="0">
                <a:solidFill>
                  <a:srgbClr val="344447"/>
                </a:solidFill>
                <a:latin typeface="Arial"/>
                <a:cs typeface="Arial"/>
              </a:rPr>
              <a:t>2</a:t>
            </a:r>
            <a:endParaRPr sz="3733" dirty="0">
              <a:latin typeface="Arial"/>
              <a:cs typeface="Arial"/>
            </a:endParaRPr>
          </a:p>
        </p:txBody>
      </p:sp>
      <p:sp>
        <p:nvSpPr>
          <p:cNvPr id="7" name="object 7"/>
          <p:cNvSpPr txBox="1"/>
          <p:nvPr/>
        </p:nvSpPr>
        <p:spPr>
          <a:xfrm>
            <a:off x="1469305" y="3334166"/>
            <a:ext cx="9779845" cy="663429"/>
          </a:xfrm>
          <a:prstGeom prst="rect">
            <a:avLst/>
          </a:prstGeom>
        </p:spPr>
        <p:txBody>
          <a:bodyPr vert="horz" wrap="square" lIns="0" tIns="16933" rIns="0" bIns="0" rtlCol="0">
            <a:spAutoFit/>
          </a:bodyPr>
          <a:lstStyle/>
          <a:p>
            <a:pPr marL="16933" marR="6773" algn="just">
              <a:spcBef>
                <a:spcPts val="133"/>
              </a:spcBef>
            </a:pPr>
            <a:r>
              <a:rPr lang="en-US" sz="1400" b="1" i="1" spc="-7" dirty="0">
                <a:solidFill>
                  <a:srgbClr val="3E81C2"/>
                </a:solidFill>
                <a:latin typeface="Arial" panose="020B0604020202020204" pitchFamily="34" charset="0"/>
                <a:cs typeface="Arial" panose="020B0604020202020204" pitchFamily="34" charset="0"/>
              </a:rPr>
              <a:t>MRP </a:t>
            </a:r>
            <a:r>
              <a:rPr sz="1400" b="1" spc="-7" dirty="0">
                <a:solidFill>
                  <a:srgbClr val="3E81C2"/>
                </a:solidFill>
                <a:latin typeface="Arial" panose="020B0604020202020204" pitchFamily="34" charset="0"/>
                <a:cs typeface="Arial" panose="020B0604020202020204" pitchFamily="34" charset="0"/>
              </a:rPr>
              <a:t>is creating </a:t>
            </a:r>
            <a:r>
              <a:rPr sz="1400" b="1" dirty="0">
                <a:solidFill>
                  <a:srgbClr val="3E81C2"/>
                </a:solidFill>
                <a:latin typeface="Arial" panose="020B0604020202020204" pitchFamily="34" charset="0"/>
                <a:cs typeface="Arial" panose="020B0604020202020204" pitchFamily="34" charset="0"/>
              </a:rPr>
              <a:t>a </a:t>
            </a:r>
            <a:r>
              <a:rPr sz="1400" b="1" spc="-7" dirty="0">
                <a:solidFill>
                  <a:srgbClr val="3E81C2"/>
                </a:solidFill>
                <a:latin typeface="Arial" panose="020B0604020202020204" pitchFamily="34" charset="0"/>
                <a:cs typeface="Arial" panose="020B0604020202020204" pitchFamily="34" charset="0"/>
              </a:rPr>
              <a:t>best-in-class </a:t>
            </a:r>
            <a:r>
              <a:rPr lang="en-US" sz="1400" b="1" spc="-7" dirty="0">
                <a:solidFill>
                  <a:srgbClr val="3E81C2"/>
                </a:solidFill>
                <a:latin typeface="Arial" panose="020B0604020202020204" pitchFamily="34" charset="0"/>
                <a:cs typeface="Arial" panose="020B0604020202020204" pitchFamily="34" charset="0"/>
              </a:rPr>
              <a:t>User</a:t>
            </a:r>
            <a:r>
              <a:rPr sz="1400" b="1" spc="-7" dirty="0">
                <a:solidFill>
                  <a:srgbClr val="3E81C2"/>
                </a:solidFill>
                <a:latin typeface="Arial" panose="020B0604020202020204" pitchFamily="34" charset="0"/>
                <a:cs typeface="Arial" panose="020B0604020202020204" pitchFamily="34" charset="0"/>
              </a:rPr>
              <a:t> </a:t>
            </a:r>
            <a:r>
              <a:rPr sz="1400" b="1" spc="-13" dirty="0">
                <a:solidFill>
                  <a:srgbClr val="3E81C2"/>
                </a:solidFill>
                <a:latin typeface="Arial" panose="020B0604020202020204" pitchFamily="34" charset="0"/>
                <a:cs typeface="Arial" panose="020B0604020202020204" pitchFamily="34" charset="0"/>
              </a:rPr>
              <a:t>Experience </a:t>
            </a:r>
            <a:r>
              <a:rPr sz="1400" b="1" dirty="0">
                <a:solidFill>
                  <a:srgbClr val="3E81C2"/>
                </a:solidFill>
                <a:latin typeface="Arial" panose="020B0604020202020204" pitchFamily="34" charset="0"/>
                <a:cs typeface="Arial" panose="020B0604020202020204" pitchFamily="34" charset="0"/>
              </a:rPr>
              <a:t>by </a:t>
            </a:r>
            <a:r>
              <a:rPr sz="1400" b="1" spc="-7" dirty="0">
                <a:solidFill>
                  <a:srgbClr val="3E81C2"/>
                </a:solidFill>
                <a:latin typeface="Arial" panose="020B0604020202020204" pitchFamily="34" charset="0"/>
                <a:cs typeface="Arial" panose="020B0604020202020204" pitchFamily="34" charset="0"/>
              </a:rPr>
              <a:t>re</a:t>
            </a:r>
            <a:r>
              <a:rPr lang="en-US" sz="1400" b="1" spc="-7" dirty="0">
                <a:solidFill>
                  <a:srgbClr val="3E81C2"/>
                </a:solidFill>
                <a:latin typeface="Arial" panose="020B0604020202020204" pitchFamily="34" charset="0"/>
                <a:cs typeface="Arial" panose="020B0604020202020204" pitchFamily="34" charset="0"/>
              </a:rPr>
              <a:t>fin</a:t>
            </a:r>
            <a:r>
              <a:rPr sz="1400" b="1" spc="-7" dirty="0">
                <a:solidFill>
                  <a:srgbClr val="3E81C2"/>
                </a:solidFill>
                <a:latin typeface="Arial" panose="020B0604020202020204" pitchFamily="34" charset="0"/>
                <a:cs typeface="Arial" panose="020B0604020202020204" pitchFamily="34" charset="0"/>
              </a:rPr>
              <a:t>ing </a:t>
            </a:r>
            <a:r>
              <a:rPr sz="1400" b="1" dirty="0">
                <a:solidFill>
                  <a:srgbClr val="3E81C2"/>
                </a:solidFill>
                <a:latin typeface="Arial" panose="020B0604020202020204" pitchFamily="34" charset="0"/>
                <a:cs typeface="Arial" panose="020B0604020202020204" pitchFamily="34" charset="0"/>
              </a:rPr>
              <a:t>the </a:t>
            </a:r>
            <a:r>
              <a:rPr sz="1400" b="1" spc="-7" dirty="0">
                <a:solidFill>
                  <a:srgbClr val="3E81C2"/>
                </a:solidFill>
                <a:latin typeface="Arial" panose="020B0604020202020204" pitchFamily="34" charset="0"/>
                <a:cs typeface="Arial" panose="020B0604020202020204" pitchFamily="34" charset="0"/>
              </a:rPr>
              <a:t>way we </a:t>
            </a:r>
            <a:r>
              <a:rPr sz="1400" b="1" spc="-13" dirty="0">
                <a:solidFill>
                  <a:srgbClr val="3E81C2"/>
                </a:solidFill>
                <a:latin typeface="Arial" panose="020B0604020202020204" pitchFamily="34" charset="0"/>
                <a:cs typeface="Arial" panose="020B0604020202020204" pitchFamily="34" charset="0"/>
              </a:rPr>
              <a:t>deliver </a:t>
            </a:r>
            <a:r>
              <a:rPr sz="1400" b="1" spc="-7" dirty="0">
                <a:solidFill>
                  <a:srgbClr val="3E81C2"/>
                </a:solidFill>
                <a:latin typeface="Arial" panose="020B0604020202020204" pitchFamily="34" charset="0"/>
                <a:cs typeface="Arial" panose="020B0604020202020204" pitchFamily="34" charset="0"/>
              </a:rPr>
              <a:t>value through </a:t>
            </a:r>
            <a:r>
              <a:rPr lang="en-US" sz="1400" b="1" dirty="0">
                <a:solidFill>
                  <a:srgbClr val="3E81C2"/>
                </a:solidFill>
                <a:latin typeface="Arial" panose="020B0604020202020204" pitchFamily="34" charset="0"/>
                <a:cs typeface="Arial" panose="020B0604020202020204" pitchFamily="34" charset="0"/>
              </a:rPr>
              <a:t>Technology</a:t>
            </a:r>
            <a:r>
              <a:rPr sz="1400" b="1" dirty="0">
                <a:solidFill>
                  <a:srgbClr val="3E81C2"/>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We</a:t>
            </a:r>
            <a:r>
              <a:rPr lang="en-US" sz="1400" spc="7"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are</a:t>
            </a:r>
            <a:r>
              <a:rPr lang="en-US" sz="1400" spc="-7"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 think</a:t>
            </a:r>
            <a:r>
              <a:rPr lang="en-US" sz="1400" spc="-7" dirty="0">
                <a:solidFill>
                  <a:srgbClr val="344447"/>
                </a:solidFill>
                <a:latin typeface="Arial" panose="020B0604020202020204" pitchFamily="34" charset="0"/>
                <a:cs typeface="Arial" panose="020B0604020202020204" pitchFamily="34" charset="0"/>
              </a:rPr>
              <a:t>ing</a:t>
            </a:r>
            <a:r>
              <a:rPr sz="1400" spc="-7" dirty="0">
                <a:solidFill>
                  <a:srgbClr val="344447"/>
                </a:solidFill>
                <a:latin typeface="Arial" panose="020B0604020202020204" pitchFamily="34" charset="0"/>
                <a:cs typeface="Arial" panose="020B0604020202020204" pitchFamily="34" charset="0"/>
              </a:rPr>
              <a:t> </a:t>
            </a:r>
            <a:r>
              <a:rPr sz="1400" spc="-13" dirty="0">
                <a:solidFill>
                  <a:srgbClr val="344447"/>
                </a:solidFill>
                <a:latin typeface="Arial" panose="020B0604020202020204" pitchFamily="34" charset="0"/>
                <a:cs typeface="Arial" panose="020B0604020202020204" pitchFamily="34" charset="0"/>
              </a:rPr>
              <a:t>about </a:t>
            </a:r>
            <a:r>
              <a:rPr lang="en-US" sz="1400" spc="-7" dirty="0">
                <a:solidFill>
                  <a:srgbClr val="344447"/>
                </a:solidFill>
                <a:latin typeface="Arial" panose="020B0604020202020204" pitchFamily="34" charset="0"/>
                <a:cs typeface="Arial" panose="020B0604020202020204" pitchFamily="34" charset="0"/>
              </a:rPr>
              <a:t>our</a:t>
            </a:r>
            <a:r>
              <a:rPr sz="1400" spc="-7" dirty="0">
                <a:solidFill>
                  <a:srgbClr val="344447"/>
                </a:solidFill>
                <a:latin typeface="Arial" panose="020B0604020202020204" pitchFamily="34" charset="0"/>
                <a:cs typeface="Arial" panose="020B0604020202020204" pitchFamily="34" charset="0"/>
              </a:rPr>
              <a:t> </a:t>
            </a:r>
            <a:r>
              <a:rPr lang="en-US" sz="1400" spc="-7" dirty="0">
                <a:solidFill>
                  <a:srgbClr val="344447"/>
                </a:solidFill>
                <a:latin typeface="Arial" panose="020B0604020202020204" pitchFamily="34" charset="0"/>
                <a:cs typeface="Arial" panose="020B0604020202020204" pitchFamily="34" charset="0"/>
              </a:rPr>
              <a:t>staff, Providers and Beneficiaries</a:t>
            </a:r>
            <a:r>
              <a:rPr sz="1400" spc="-7" dirty="0">
                <a:solidFill>
                  <a:srgbClr val="344447"/>
                </a:solidFill>
                <a:latin typeface="Arial" panose="020B0604020202020204" pitchFamily="34" charset="0"/>
                <a:cs typeface="Arial" panose="020B0604020202020204" pitchFamily="34" charset="0"/>
              </a:rPr>
              <a:t> first </a:t>
            </a:r>
            <a:r>
              <a:rPr sz="1400" dirty="0">
                <a:solidFill>
                  <a:srgbClr val="344447"/>
                </a:solidFill>
                <a:latin typeface="Arial" panose="020B0604020202020204" pitchFamily="34" charset="0"/>
                <a:cs typeface="Arial" panose="020B0604020202020204" pitchFamily="34" charset="0"/>
              </a:rPr>
              <a:t>in </a:t>
            </a:r>
            <a:r>
              <a:rPr sz="1400" spc="-7" dirty="0">
                <a:solidFill>
                  <a:srgbClr val="344447"/>
                </a:solidFill>
                <a:latin typeface="Arial" panose="020B0604020202020204" pitchFamily="34" charset="0"/>
                <a:cs typeface="Arial" panose="020B0604020202020204" pitchFamily="34" charset="0"/>
              </a:rPr>
              <a:t>everything </a:t>
            </a:r>
            <a:r>
              <a:rPr sz="1400" dirty="0">
                <a:solidFill>
                  <a:srgbClr val="344447"/>
                </a:solidFill>
                <a:latin typeface="Arial" panose="020B0604020202020204" pitchFamily="34" charset="0"/>
                <a:cs typeface="Arial" panose="020B0604020202020204" pitchFamily="34" charset="0"/>
              </a:rPr>
              <a:t>we </a:t>
            </a:r>
            <a:r>
              <a:rPr sz="1400" spc="-13" dirty="0">
                <a:solidFill>
                  <a:srgbClr val="344447"/>
                </a:solidFill>
                <a:latin typeface="Arial" panose="020B0604020202020204" pitchFamily="34" charset="0"/>
                <a:cs typeface="Arial" panose="020B0604020202020204" pitchFamily="34" charset="0"/>
              </a:rPr>
              <a:t>do. </a:t>
            </a:r>
            <a:r>
              <a:rPr sz="1400" spc="-7" dirty="0">
                <a:solidFill>
                  <a:srgbClr val="344447"/>
                </a:solidFill>
                <a:latin typeface="Arial" panose="020B0604020202020204" pitchFamily="34" charset="0"/>
                <a:cs typeface="Arial" panose="020B0604020202020204" pitchFamily="34" charset="0"/>
              </a:rPr>
              <a:t>The </a:t>
            </a:r>
            <a:r>
              <a:rPr lang="en-US" sz="1400" spc="-13" dirty="0">
                <a:solidFill>
                  <a:srgbClr val="344447"/>
                </a:solidFill>
                <a:latin typeface="Arial" panose="020B0604020202020204" pitchFamily="34" charset="0"/>
                <a:cs typeface="Arial" panose="020B0604020202020204" pitchFamily="34" charset="0"/>
              </a:rPr>
              <a:t>project</a:t>
            </a:r>
            <a:r>
              <a:rPr sz="1400" spc="-13" dirty="0">
                <a:solidFill>
                  <a:srgbClr val="344447"/>
                </a:solidFill>
                <a:latin typeface="Arial" panose="020B0604020202020204" pitchFamily="34" charset="0"/>
                <a:cs typeface="Arial" panose="020B0604020202020204" pitchFamily="34" charset="0"/>
              </a:rPr>
              <a:t> team </a:t>
            </a:r>
            <a:r>
              <a:rPr sz="1400" dirty="0">
                <a:solidFill>
                  <a:srgbClr val="344447"/>
                </a:solidFill>
                <a:latin typeface="Arial" panose="020B0604020202020204" pitchFamily="34" charset="0"/>
                <a:cs typeface="Arial" panose="020B0604020202020204" pitchFamily="34" charset="0"/>
              </a:rPr>
              <a:t>is </a:t>
            </a:r>
            <a:r>
              <a:rPr sz="1400" spc="-13" dirty="0">
                <a:solidFill>
                  <a:srgbClr val="344447"/>
                </a:solidFill>
                <a:latin typeface="Arial" panose="020B0604020202020204" pitchFamily="34" charset="0"/>
                <a:cs typeface="Arial" panose="020B0604020202020204" pitchFamily="34" charset="0"/>
              </a:rPr>
              <a:t>continuously gathering input </a:t>
            </a:r>
            <a:r>
              <a:rPr sz="1400" spc="-7" dirty="0">
                <a:solidFill>
                  <a:srgbClr val="344447"/>
                </a:solidFill>
                <a:latin typeface="Arial" panose="020B0604020202020204" pitchFamily="34" charset="0"/>
                <a:cs typeface="Arial" panose="020B0604020202020204" pitchFamily="34" charset="0"/>
              </a:rPr>
              <a:t>from </a:t>
            </a:r>
            <a:r>
              <a:rPr lang="en-US" sz="1400" spc="-13" dirty="0">
                <a:solidFill>
                  <a:srgbClr val="344447"/>
                </a:solidFill>
                <a:latin typeface="Arial" panose="020B0604020202020204" pitchFamily="34" charset="0"/>
                <a:cs typeface="Arial" panose="020B0604020202020204" pitchFamily="34" charset="0"/>
              </a:rPr>
              <a:t>DOM staff </a:t>
            </a:r>
            <a:r>
              <a:rPr sz="1400" spc="-7" dirty="0">
                <a:solidFill>
                  <a:srgbClr val="344447"/>
                </a:solidFill>
                <a:latin typeface="Arial" panose="020B0604020202020204" pitchFamily="34" charset="0"/>
                <a:cs typeface="Arial" panose="020B0604020202020204" pitchFamily="34" charset="0"/>
              </a:rPr>
              <a:t>to </a:t>
            </a:r>
            <a:r>
              <a:rPr sz="1400" spc="-13" dirty="0">
                <a:solidFill>
                  <a:srgbClr val="344447"/>
                </a:solidFill>
                <a:latin typeface="Arial" panose="020B0604020202020204" pitchFamily="34" charset="0"/>
                <a:cs typeface="Arial" panose="020B0604020202020204" pitchFamily="34" charset="0"/>
              </a:rPr>
              <a:t>understand</a:t>
            </a:r>
            <a:r>
              <a:rPr sz="1400"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the desired </a:t>
            </a:r>
            <a:r>
              <a:rPr lang="en-US" sz="1400" spc="-7" dirty="0">
                <a:solidFill>
                  <a:srgbClr val="344447"/>
                </a:solidFill>
                <a:latin typeface="Arial" panose="020B0604020202020204" pitchFamily="34" charset="0"/>
                <a:cs typeface="Arial" panose="020B0604020202020204" pitchFamily="34" charset="0"/>
              </a:rPr>
              <a:t>user</a:t>
            </a:r>
            <a:r>
              <a:rPr sz="1400" spc="-7" dirty="0">
                <a:solidFill>
                  <a:srgbClr val="344447"/>
                </a:solidFill>
                <a:latin typeface="Arial" panose="020B0604020202020204" pitchFamily="34" charset="0"/>
                <a:cs typeface="Arial" panose="020B0604020202020204" pitchFamily="34" charset="0"/>
              </a:rPr>
              <a:t> </a:t>
            </a:r>
            <a:r>
              <a:rPr sz="1400" spc="-13" dirty="0">
                <a:solidFill>
                  <a:srgbClr val="344447"/>
                </a:solidFill>
                <a:latin typeface="Arial" panose="020B0604020202020204" pitchFamily="34" charset="0"/>
                <a:cs typeface="Arial" panose="020B0604020202020204" pitchFamily="34" charset="0"/>
              </a:rPr>
              <a:t>experiences</a:t>
            </a:r>
            <a:r>
              <a:rPr sz="1400" dirty="0">
                <a:solidFill>
                  <a:srgbClr val="344447"/>
                </a:solidFill>
                <a:latin typeface="Arial" panose="020B0604020202020204" pitchFamily="34" charset="0"/>
                <a:cs typeface="Arial" panose="020B0604020202020204" pitchFamily="34" charset="0"/>
              </a:rPr>
              <a:t> </a:t>
            </a:r>
            <a:r>
              <a:rPr sz="1400" spc="-13" dirty="0">
                <a:solidFill>
                  <a:srgbClr val="344447"/>
                </a:solidFill>
                <a:latin typeface="Arial" panose="020B0604020202020204" pitchFamily="34" charset="0"/>
                <a:cs typeface="Arial" panose="020B0604020202020204" pitchFamily="34" charset="0"/>
              </a:rPr>
              <a:t>and</a:t>
            </a:r>
            <a:r>
              <a:rPr lang="en-US" sz="1400" spc="-13" dirty="0">
                <a:solidFill>
                  <a:srgbClr val="344447"/>
                </a:solidFill>
                <a:latin typeface="Arial" panose="020B0604020202020204" pitchFamily="34" charset="0"/>
                <a:cs typeface="Arial" panose="020B0604020202020204" pitchFamily="34" charset="0"/>
              </a:rPr>
              <a:t> to</a:t>
            </a:r>
            <a:r>
              <a:rPr sz="1400"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inform</a:t>
            </a:r>
            <a:r>
              <a:rPr sz="1400" spc="7"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key</a:t>
            </a:r>
            <a:r>
              <a:rPr sz="1400"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process</a:t>
            </a:r>
            <a:r>
              <a:rPr sz="1400" dirty="0">
                <a:solidFill>
                  <a:srgbClr val="344447"/>
                </a:solidFill>
                <a:latin typeface="Arial" panose="020B0604020202020204" pitchFamily="34" charset="0"/>
                <a:cs typeface="Arial" panose="020B0604020202020204" pitchFamily="34" charset="0"/>
              </a:rPr>
              <a:t> </a:t>
            </a:r>
            <a:r>
              <a:rPr sz="1400" spc="-13" dirty="0">
                <a:solidFill>
                  <a:srgbClr val="344447"/>
                </a:solidFill>
                <a:latin typeface="Arial" panose="020B0604020202020204" pitchFamily="34" charset="0"/>
                <a:cs typeface="Arial" panose="020B0604020202020204" pitchFamily="34" charset="0"/>
              </a:rPr>
              <a:t>and</a:t>
            </a:r>
            <a:r>
              <a:rPr sz="1400" dirty="0">
                <a:solidFill>
                  <a:srgbClr val="344447"/>
                </a:solidFill>
                <a:latin typeface="Arial" panose="020B0604020202020204" pitchFamily="34" charset="0"/>
                <a:cs typeface="Arial" panose="020B0604020202020204" pitchFamily="34" charset="0"/>
              </a:rPr>
              <a:t> </a:t>
            </a:r>
            <a:r>
              <a:rPr sz="1400" spc="-7" dirty="0">
                <a:solidFill>
                  <a:srgbClr val="344447"/>
                </a:solidFill>
                <a:latin typeface="Arial" panose="020B0604020202020204" pitchFamily="34" charset="0"/>
                <a:cs typeface="Arial" panose="020B0604020202020204" pitchFamily="34" charset="0"/>
              </a:rPr>
              <a:t>experience design decisions.</a:t>
            </a:r>
            <a:endParaRPr sz="1400" dirty="0">
              <a:latin typeface="Arial" panose="020B0604020202020204" pitchFamily="34" charset="0"/>
              <a:cs typeface="Arial" panose="020B0604020202020204" pitchFamily="34" charset="0"/>
            </a:endParaRPr>
          </a:p>
        </p:txBody>
      </p:sp>
      <p:sp>
        <p:nvSpPr>
          <p:cNvPr id="8" name="object 8"/>
          <p:cNvSpPr txBox="1"/>
          <p:nvPr/>
        </p:nvSpPr>
        <p:spPr>
          <a:xfrm>
            <a:off x="844106" y="3316347"/>
            <a:ext cx="298027" cy="591551"/>
          </a:xfrm>
          <a:prstGeom prst="rect">
            <a:avLst/>
          </a:prstGeom>
        </p:spPr>
        <p:txBody>
          <a:bodyPr vert="horz" wrap="square" lIns="0" tIns="16933" rIns="0" bIns="0" rtlCol="0">
            <a:spAutoFit/>
          </a:bodyPr>
          <a:lstStyle/>
          <a:p>
            <a:pPr marL="16933">
              <a:spcBef>
                <a:spcPts val="133"/>
              </a:spcBef>
            </a:pPr>
            <a:r>
              <a:rPr sz="3733" b="1" dirty="0">
                <a:solidFill>
                  <a:srgbClr val="344447"/>
                </a:solidFill>
                <a:latin typeface="Arial"/>
                <a:cs typeface="Arial"/>
              </a:rPr>
              <a:t>3</a:t>
            </a:r>
            <a:endParaRPr sz="3733" dirty="0">
              <a:latin typeface="Arial"/>
              <a:cs typeface="Arial"/>
            </a:endParaRPr>
          </a:p>
        </p:txBody>
      </p:sp>
      <p:sp>
        <p:nvSpPr>
          <p:cNvPr id="9" name="object 9"/>
          <p:cNvSpPr txBox="1"/>
          <p:nvPr/>
        </p:nvSpPr>
        <p:spPr>
          <a:xfrm>
            <a:off x="1469305" y="4427061"/>
            <a:ext cx="9625753" cy="881374"/>
          </a:xfrm>
          <a:prstGeom prst="rect">
            <a:avLst/>
          </a:prstGeom>
        </p:spPr>
        <p:txBody>
          <a:bodyPr vert="horz" wrap="square" lIns="0" tIns="16933" rIns="0" bIns="0" rtlCol="0">
            <a:spAutoFit/>
          </a:bodyPr>
          <a:lstStyle/>
          <a:p>
            <a:pPr marL="16933" marR="6773" algn="just">
              <a:spcBef>
                <a:spcPts val="133"/>
              </a:spcBef>
            </a:pPr>
            <a:r>
              <a:rPr lang="en-US" sz="1400" b="1" dirty="0">
                <a:solidFill>
                  <a:srgbClr val="3E81C2"/>
                </a:solidFill>
                <a:latin typeface="Arial"/>
                <a:cs typeface="Arial"/>
              </a:rPr>
              <a:t>We </a:t>
            </a:r>
            <a:r>
              <a:rPr lang="en-US" sz="1400" b="1" spc="-7" dirty="0">
                <a:solidFill>
                  <a:srgbClr val="3E81C2"/>
                </a:solidFill>
                <a:latin typeface="Arial"/>
                <a:cs typeface="Arial"/>
              </a:rPr>
              <a:t>recognize </a:t>
            </a:r>
            <a:r>
              <a:rPr lang="en-US" sz="1400" b="1" dirty="0">
                <a:solidFill>
                  <a:srgbClr val="3E81C2"/>
                </a:solidFill>
                <a:latin typeface="Arial"/>
                <a:cs typeface="Arial"/>
              </a:rPr>
              <a:t>the </a:t>
            </a:r>
            <a:r>
              <a:rPr lang="en-US" sz="1400" b="1" spc="-7" dirty="0">
                <a:solidFill>
                  <a:srgbClr val="3E81C2"/>
                </a:solidFill>
                <a:latin typeface="Arial"/>
                <a:cs typeface="Arial"/>
              </a:rPr>
              <a:t>need </a:t>
            </a:r>
            <a:r>
              <a:rPr lang="en-US" sz="1400" b="1" dirty="0">
                <a:solidFill>
                  <a:srgbClr val="3E81C2"/>
                </a:solidFill>
                <a:latin typeface="Arial"/>
                <a:cs typeface="Arial"/>
              </a:rPr>
              <a:t>to </a:t>
            </a:r>
            <a:r>
              <a:rPr lang="en-US" sz="1400" b="1" spc="-7" dirty="0">
                <a:solidFill>
                  <a:srgbClr val="3E81C2"/>
                </a:solidFill>
                <a:latin typeface="Arial"/>
                <a:cs typeface="Arial"/>
              </a:rPr>
              <a:t>provide </a:t>
            </a:r>
            <a:r>
              <a:rPr lang="en-US" sz="1400" b="1" dirty="0">
                <a:solidFill>
                  <a:srgbClr val="3E81C2"/>
                </a:solidFill>
                <a:latin typeface="Arial"/>
                <a:cs typeface="Arial"/>
              </a:rPr>
              <a:t>the </a:t>
            </a:r>
            <a:r>
              <a:rPr lang="en-US" sz="1400" b="1" spc="-7" dirty="0">
                <a:solidFill>
                  <a:srgbClr val="3E81C2"/>
                </a:solidFill>
                <a:latin typeface="Arial"/>
                <a:cs typeface="Arial"/>
              </a:rPr>
              <a:t>right supporting technologies </a:t>
            </a:r>
            <a:r>
              <a:rPr lang="en-US" sz="1400" b="1" dirty="0">
                <a:solidFill>
                  <a:srgbClr val="3E81C2"/>
                </a:solidFill>
                <a:latin typeface="Arial"/>
                <a:cs typeface="Arial"/>
              </a:rPr>
              <a:t>to </a:t>
            </a:r>
            <a:r>
              <a:rPr lang="en-US" sz="1400" b="1" spc="-7" dirty="0">
                <a:solidFill>
                  <a:srgbClr val="3E81C2"/>
                </a:solidFill>
                <a:latin typeface="Arial"/>
                <a:cs typeface="Arial"/>
              </a:rPr>
              <a:t>enable </a:t>
            </a:r>
            <a:r>
              <a:rPr lang="en-US" sz="1400" b="1" dirty="0">
                <a:solidFill>
                  <a:srgbClr val="3E81C2"/>
                </a:solidFill>
                <a:latin typeface="Arial"/>
                <a:cs typeface="Arial"/>
              </a:rPr>
              <a:t>our Providers, Beneficiaries</a:t>
            </a:r>
            <a:r>
              <a:rPr lang="en-US" sz="1400" b="1" spc="-13" dirty="0">
                <a:solidFill>
                  <a:srgbClr val="3E81C2"/>
                </a:solidFill>
                <a:latin typeface="Arial"/>
                <a:cs typeface="Arial"/>
              </a:rPr>
              <a:t>, </a:t>
            </a:r>
            <a:r>
              <a:rPr lang="en-US" sz="1400" b="1" spc="-7" dirty="0">
                <a:solidFill>
                  <a:srgbClr val="3E81C2"/>
                </a:solidFill>
                <a:latin typeface="Arial"/>
                <a:cs typeface="Arial"/>
              </a:rPr>
              <a:t>and all </a:t>
            </a:r>
            <a:r>
              <a:rPr lang="en-US" sz="1400" b="1" spc="-13" dirty="0">
                <a:solidFill>
                  <a:srgbClr val="3E81C2"/>
                </a:solidFill>
                <a:latin typeface="Arial"/>
                <a:cs typeface="Arial"/>
              </a:rPr>
              <a:t>staff. </a:t>
            </a:r>
            <a:r>
              <a:rPr lang="en-US" sz="1400" spc="-7" dirty="0">
                <a:solidFill>
                  <a:srgbClr val="344447"/>
                </a:solidFill>
                <a:latin typeface="Arial"/>
                <a:cs typeface="Arial"/>
              </a:rPr>
              <a:t>One </a:t>
            </a:r>
            <a:r>
              <a:rPr lang="en-US" sz="1400" spc="-13" dirty="0">
                <a:solidFill>
                  <a:srgbClr val="344447"/>
                </a:solidFill>
                <a:latin typeface="Arial"/>
                <a:cs typeface="Arial"/>
              </a:rPr>
              <a:t>component </a:t>
            </a:r>
            <a:r>
              <a:rPr lang="en-US" sz="1400" spc="-7" dirty="0">
                <a:solidFill>
                  <a:srgbClr val="344447"/>
                </a:solidFill>
                <a:latin typeface="Arial"/>
                <a:cs typeface="Arial"/>
              </a:rPr>
              <a:t>of </a:t>
            </a:r>
            <a:r>
              <a:rPr lang="en-US" sz="1400" i="1" spc="-7" dirty="0">
                <a:solidFill>
                  <a:srgbClr val="344447"/>
                </a:solidFill>
                <a:latin typeface="Arial"/>
                <a:cs typeface="Arial"/>
              </a:rPr>
              <a:t>MRP </a:t>
            </a:r>
            <a:r>
              <a:rPr lang="en-US" sz="1400" dirty="0">
                <a:solidFill>
                  <a:srgbClr val="344447"/>
                </a:solidFill>
                <a:latin typeface="Arial"/>
                <a:cs typeface="Arial"/>
              </a:rPr>
              <a:t>is </a:t>
            </a:r>
            <a:r>
              <a:rPr lang="en-US" sz="1400" spc="-7" dirty="0">
                <a:solidFill>
                  <a:srgbClr val="344447"/>
                </a:solidFill>
                <a:latin typeface="Arial"/>
                <a:cs typeface="Arial"/>
              </a:rPr>
              <a:t>to build the required </a:t>
            </a:r>
            <a:r>
              <a:rPr lang="en-US" sz="1400" spc="-13" dirty="0">
                <a:solidFill>
                  <a:srgbClr val="344447"/>
                </a:solidFill>
                <a:latin typeface="Arial"/>
                <a:cs typeface="Arial"/>
              </a:rPr>
              <a:t>technology </a:t>
            </a:r>
            <a:r>
              <a:rPr lang="en-US" sz="1400" spc="-7" dirty="0">
                <a:solidFill>
                  <a:srgbClr val="344447"/>
                </a:solidFill>
                <a:latin typeface="Arial"/>
                <a:cs typeface="Arial"/>
              </a:rPr>
              <a:t>infrastructure to make </a:t>
            </a:r>
            <a:r>
              <a:rPr lang="en-US" sz="1400" dirty="0">
                <a:solidFill>
                  <a:srgbClr val="344447"/>
                </a:solidFill>
                <a:latin typeface="Arial"/>
                <a:cs typeface="Arial"/>
              </a:rPr>
              <a:t>it </a:t>
            </a:r>
            <a:r>
              <a:rPr lang="en-US" sz="1400" spc="-7" dirty="0">
                <a:solidFill>
                  <a:srgbClr val="344447"/>
                </a:solidFill>
                <a:latin typeface="Arial"/>
                <a:cs typeface="Arial"/>
              </a:rPr>
              <a:t>easier for </a:t>
            </a:r>
            <a:r>
              <a:rPr lang="en-US" sz="1400" spc="-13" dirty="0">
                <a:solidFill>
                  <a:srgbClr val="344447"/>
                </a:solidFill>
                <a:latin typeface="Arial"/>
                <a:cs typeface="Arial"/>
              </a:rPr>
              <a:t>all users </a:t>
            </a:r>
            <a:r>
              <a:rPr lang="en-US" sz="1400" spc="-7" dirty="0">
                <a:solidFill>
                  <a:srgbClr val="344447"/>
                </a:solidFill>
                <a:latin typeface="Arial"/>
                <a:cs typeface="Arial"/>
              </a:rPr>
              <a:t>to </a:t>
            </a:r>
            <a:r>
              <a:rPr lang="en-US" sz="1400" spc="-13" dirty="0">
                <a:solidFill>
                  <a:srgbClr val="344447"/>
                </a:solidFill>
                <a:latin typeface="Arial"/>
                <a:cs typeface="Arial"/>
              </a:rPr>
              <a:t>engage </a:t>
            </a:r>
            <a:r>
              <a:rPr lang="en-US" sz="1400" spc="-7" dirty="0">
                <a:solidFill>
                  <a:srgbClr val="344447"/>
                </a:solidFill>
                <a:latin typeface="Arial"/>
                <a:cs typeface="Arial"/>
              </a:rPr>
              <a:t>with DOM</a:t>
            </a:r>
            <a:r>
              <a:rPr lang="en-US" sz="1400" dirty="0">
                <a:solidFill>
                  <a:srgbClr val="344447"/>
                </a:solidFill>
                <a:latin typeface="Arial"/>
                <a:cs typeface="Arial"/>
              </a:rPr>
              <a:t> </a:t>
            </a:r>
            <a:r>
              <a:rPr lang="en-US" sz="1400" spc="-7" dirty="0">
                <a:solidFill>
                  <a:srgbClr val="344447"/>
                </a:solidFill>
                <a:latin typeface="Arial"/>
                <a:cs typeface="Arial"/>
              </a:rPr>
              <a:t>processes.</a:t>
            </a:r>
            <a:r>
              <a:rPr lang="en-US" sz="1400" spc="-13" dirty="0">
                <a:solidFill>
                  <a:srgbClr val="344447"/>
                </a:solidFill>
                <a:latin typeface="Arial"/>
                <a:cs typeface="Arial"/>
              </a:rPr>
              <a:t> </a:t>
            </a:r>
            <a:r>
              <a:rPr lang="en-US" sz="1400" spc="-7" dirty="0">
                <a:solidFill>
                  <a:srgbClr val="344447"/>
                </a:solidFill>
                <a:latin typeface="Arial"/>
                <a:cs typeface="Arial"/>
              </a:rPr>
              <a:t>MESA,</a:t>
            </a:r>
            <a:r>
              <a:rPr lang="en-US" sz="1400" spc="-13" dirty="0">
                <a:solidFill>
                  <a:srgbClr val="344447"/>
                </a:solidFill>
                <a:latin typeface="Arial"/>
                <a:cs typeface="Arial"/>
              </a:rPr>
              <a:t> </a:t>
            </a:r>
            <a:r>
              <a:rPr lang="en-US" sz="1400" spc="-7" dirty="0">
                <a:solidFill>
                  <a:srgbClr val="344447"/>
                </a:solidFill>
                <a:latin typeface="Arial"/>
                <a:cs typeface="Arial"/>
              </a:rPr>
              <a:t>our new, customized Medicaid</a:t>
            </a:r>
            <a:r>
              <a:rPr lang="en-US" sz="1400" spc="-13" dirty="0">
                <a:solidFill>
                  <a:srgbClr val="344447"/>
                </a:solidFill>
                <a:latin typeface="Arial"/>
                <a:cs typeface="Arial"/>
              </a:rPr>
              <a:t> </a:t>
            </a:r>
            <a:r>
              <a:rPr lang="en-US" sz="1400" spc="-7" dirty="0">
                <a:solidFill>
                  <a:srgbClr val="344447"/>
                </a:solidFill>
                <a:latin typeface="Arial"/>
                <a:cs typeface="Arial"/>
              </a:rPr>
              <a:t>system,</a:t>
            </a:r>
            <a:r>
              <a:rPr lang="en-US" sz="1400" spc="-13" dirty="0">
                <a:solidFill>
                  <a:srgbClr val="344447"/>
                </a:solidFill>
                <a:latin typeface="Arial"/>
                <a:cs typeface="Arial"/>
              </a:rPr>
              <a:t> </a:t>
            </a:r>
            <a:r>
              <a:rPr lang="en-US" sz="1400" dirty="0">
                <a:solidFill>
                  <a:srgbClr val="344447"/>
                </a:solidFill>
                <a:latin typeface="Arial"/>
                <a:cs typeface="Arial"/>
              </a:rPr>
              <a:t>is</a:t>
            </a:r>
            <a:r>
              <a:rPr lang="en-US" sz="1400" spc="-7" dirty="0">
                <a:solidFill>
                  <a:srgbClr val="344447"/>
                </a:solidFill>
                <a:latin typeface="Arial"/>
                <a:cs typeface="Arial"/>
              </a:rPr>
              <a:t> </a:t>
            </a:r>
            <a:r>
              <a:rPr lang="en-US" sz="1400" spc="-13" dirty="0">
                <a:solidFill>
                  <a:srgbClr val="344447"/>
                </a:solidFill>
                <a:latin typeface="Arial"/>
                <a:cs typeface="Arial"/>
              </a:rPr>
              <a:t>planned</a:t>
            </a:r>
            <a:r>
              <a:rPr lang="en-US" sz="1400" spc="-7" dirty="0">
                <a:solidFill>
                  <a:srgbClr val="344447"/>
                </a:solidFill>
                <a:latin typeface="Arial"/>
                <a:cs typeface="Arial"/>
              </a:rPr>
              <a:t> for implementation</a:t>
            </a:r>
            <a:r>
              <a:rPr lang="en-US" sz="1400" spc="-13" dirty="0">
                <a:solidFill>
                  <a:srgbClr val="344447"/>
                </a:solidFill>
                <a:latin typeface="Arial"/>
                <a:cs typeface="Arial"/>
              </a:rPr>
              <a:t> </a:t>
            </a:r>
            <a:r>
              <a:rPr lang="en-US" sz="1400" dirty="0">
                <a:solidFill>
                  <a:srgbClr val="344447"/>
                </a:solidFill>
                <a:latin typeface="Arial"/>
                <a:cs typeface="Arial"/>
              </a:rPr>
              <a:t>in</a:t>
            </a:r>
            <a:r>
              <a:rPr lang="en-US" sz="1400" spc="-13" dirty="0">
                <a:solidFill>
                  <a:srgbClr val="344447"/>
                </a:solidFill>
                <a:latin typeface="Arial"/>
                <a:cs typeface="Arial"/>
              </a:rPr>
              <a:t> 2022.</a:t>
            </a:r>
            <a:endParaRPr lang="en-US" sz="1400" dirty="0">
              <a:latin typeface="Arial"/>
              <a:cs typeface="Arial"/>
            </a:endParaRPr>
          </a:p>
          <a:p>
            <a:pPr marL="16933" marR="6773" algn="just">
              <a:spcBef>
                <a:spcPts val="133"/>
              </a:spcBef>
            </a:pPr>
            <a:endParaRPr sz="1333" dirty="0">
              <a:latin typeface="Arial"/>
              <a:cs typeface="Arial"/>
            </a:endParaRPr>
          </a:p>
        </p:txBody>
      </p:sp>
      <p:sp>
        <p:nvSpPr>
          <p:cNvPr id="10" name="object 10"/>
          <p:cNvSpPr txBox="1"/>
          <p:nvPr/>
        </p:nvSpPr>
        <p:spPr>
          <a:xfrm>
            <a:off x="840717" y="4401661"/>
            <a:ext cx="298027" cy="591551"/>
          </a:xfrm>
          <a:prstGeom prst="rect">
            <a:avLst/>
          </a:prstGeom>
        </p:spPr>
        <p:txBody>
          <a:bodyPr vert="horz" wrap="square" lIns="0" tIns="16933" rIns="0" bIns="0" rtlCol="0">
            <a:spAutoFit/>
          </a:bodyPr>
          <a:lstStyle/>
          <a:p>
            <a:pPr marL="16933">
              <a:spcBef>
                <a:spcPts val="133"/>
              </a:spcBef>
            </a:pPr>
            <a:r>
              <a:rPr sz="3733" b="1" dirty="0">
                <a:solidFill>
                  <a:srgbClr val="344447"/>
                </a:solidFill>
                <a:latin typeface="Arial"/>
                <a:cs typeface="Arial"/>
              </a:rPr>
              <a:t>4</a:t>
            </a:r>
            <a:endParaRPr sz="3733" dirty="0">
              <a:latin typeface="Arial"/>
              <a:cs typeface="Arial"/>
            </a:endParaRPr>
          </a:p>
        </p:txBody>
      </p:sp>
      <p:sp>
        <p:nvSpPr>
          <p:cNvPr id="11" name="object 11"/>
          <p:cNvSpPr txBox="1"/>
          <p:nvPr/>
        </p:nvSpPr>
        <p:spPr>
          <a:xfrm>
            <a:off x="1469305" y="2252091"/>
            <a:ext cx="9841653" cy="663429"/>
          </a:xfrm>
          <a:prstGeom prst="rect">
            <a:avLst/>
          </a:prstGeom>
        </p:spPr>
        <p:txBody>
          <a:bodyPr vert="horz" wrap="square" lIns="0" tIns="16933" rIns="0" bIns="0" rtlCol="0">
            <a:spAutoFit/>
          </a:bodyPr>
          <a:lstStyle/>
          <a:p>
            <a:r>
              <a:rPr lang="en-US" sz="1400" dirty="0">
                <a:latin typeface="Arial" panose="020B0604020202020204" pitchFamily="34" charset="0"/>
                <a:ea typeface="Cambria" panose="02040503050406030204" pitchFamily="18" charset="0"/>
                <a:cs typeface="Arial" panose="020B0604020202020204" pitchFamily="34" charset="0"/>
              </a:rPr>
              <a:t>The</a:t>
            </a:r>
            <a:r>
              <a:rPr lang="en-US" sz="1400" b="1" dirty="0">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3E81C2"/>
                </a:solidFill>
                <a:latin typeface="Arial" panose="020B0604020202020204" pitchFamily="34" charset="0"/>
                <a:ea typeface="Cambria" panose="02040503050406030204" pitchFamily="18" charset="0"/>
                <a:cs typeface="Arial" panose="020B0604020202020204" pitchFamily="34" charset="0"/>
              </a:rPr>
              <a:t>MMIS Replacement Project (MRP) </a:t>
            </a:r>
            <a:r>
              <a:rPr lang="en-US" sz="1400" dirty="0">
                <a:latin typeface="Arial" panose="020B0604020202020204" pitchFamily="34" charset="0"/>
                <a:ea typeface="Cambria" panose="02040503050406030204" pitchFamily="18" charset="0"/>
                <a:cs typeface="Arial" panose="020B0604020202020204" pitchFamily="34" charset="0"/>
              </a:rPr>
              <a:t>is a Mississippi DOM multi-year project designed to modernize technology and connections between health services systems to improve access to health information for our Medicaid members and the providers who serve them.</a:t>
            </a:r>
          </a:p>
        </p:txBody>
      </p:sp>
      <p:sp>
        <p:nvSpPr>
          <p:cNvPr id="12" name="Rectangle 11">
            <a:extLst>
              <a:ext uri="{FF2B5EF4-FFF2-40B4-BE49-F238E27FC236}">
                <a16:creationId xmlns:a16="http://schemas.microsoft.com/office/drawing/2014/main" id="{2A4C3DE3-1A53-4448-96D2-7C8BF7FB96BC}"/>
              </a:ext>
            </a:extLst>
          </p:cNvPr>
          <p:cNvSpPr/>
          <p:nvPr/>
        </p:nvSpPr>
        <p:spPr>
          <a:xfrm>
            <a:off x="1392260" y="5249611"/>
            <a:ext cx="9625752" cy="523220"/>
          </a:xfrm>
          <a:prstGeom prst="rect">
            <a:avLst/>
          </a:prstGeom>
        </p:spPr>
        <p:txBody>
          <a:bodyPr wrap="square">
            <a:spAutoFit/>
          </a:bodyPr>
          <a:lstStyle/>
          <a:p>
            <a:r>
              <a:rPr lang="en-US" sz="1400" b="1" dirty="0">
                <a:solidFill>
                  <a:srgbClr val="3E81C2"/>
                </a:solidFill>
                <a:latin typeface="Arial" panose="020B0604020202020204" pitchFamily="34" charset="0"/>
                <a:cs typeface="Arial" panose="020B0604020202020204" pitchFamily="34" charset="0"/>
              </a:rPr>
              <a:t>Success</a:t>
            </a:r>
            <a:r>
              <a:rPr lang="en-US" sz="1400" dirty="0">
                <a:solidFill>
                  <a:schemeClr val="tx1">
                    <a:lumMod val="85000"/>
                    <a:lumOff val="15000"/>
                  </a:schemeClr>
                </a:solidFill>
                <a:latin typeface="Arial" panose="020B0604020202020204" pitchFamily="34" charset="0"/>
                <a:cs typeface="Arial" panose="020B0604020202020204" pitchFamily="34" charset="0"/>
              </a:rPr>
              <a:t> will be achieved through </a:t>
            </a:r>
            <a:r>
              <a:rPr lang="en-US" sz="1400" b="1" dirty="0">
                <a:solidFill>
                  <a:srgbClr val="3E81C2"/>
                </a:solidFill>
                <a:latin typeface="Arial" panose="020B0604020202020204" pitchFamily="34" charset="0"/>
                <a:cs typeface="Arial" panose="020B0604020202020204" pitchFamily="34" charset="0"/>
              </a:rPr>
              <a:t>active and committed engagement of key stakeholders</a:t>
            </a:r>
            <a:r>
              <a:rPr lang="en-US" sz="1400" dirty="0">
                <a:solidFill>
                  <a:schemeClr val="tx1">
                    <a:lumMod val="85000"/>
                    <a:lumOff val="15000"/>
                  </a:schemeClr>
                </a:solidFill>
                <a:latin typeface="Arial" panose="020B0604020202020204" pitchFamily="34" charset="0"/>
                <a:cs typeface="Arial" panose="020B0604020202020204" pitchFamily="34" charset="0"/>
              </a:rPr>
              <a:t>, as well as </a:t>
            </a:r>
            <a:r>
              <a:rPr lang="en-US" sz="1400" b="1" dirty="0">
                <a:solidFill>
                  <a:srgbClr val="3E81C2"/>
                </a:solidFill>
                <a:latin typeface="Arial" panose="020B0604020202020204" pitchFamily="34" charset="0"/>
                <a:cs typeface="Arial" panose="020B0604020202020204" pitchFamily="34" charset="0"/>
              </a:rPr>
              <a:t>timely and effective communication</a:t>
            </a:r>
            <a:r>
              <a:rPr lang="en-US" sz="1400" dirty="0">
                <a:solidFill>
                  <a:schemeClr val="tx1">
                    <a:lumMod val="85000"/>
                    <a:lumOff val="15000"/>
                  </a:schemeClr>
                </a:solidFill>
                <a:latin typeface="Arial" panose="020B0604020202020204" pitchFamily="34" charset="0"/>
                <a:cs typeface="Arial" panose="020B0604020202020204" pitchFamily="34" charset="0"/>
              </a:rPr>
              <a:t>, escalation of issues, and a </a:t>
            </a:r>
            <a:r>
              <a:rPr lang="en-US" sz="1400" b="1" dirty="0">
                <a:solidFill>
                  <a:srgbClr val="3E81C2"/>
                </a:solidFill>
                <a:latin typeface="Arial" panose="020B0604020202020204" pitchFamily="34" charset="0"/>
                <a:cs typeface="Arial" panose="020B0604020202020204" pitchFamily="34" charset="0"/>
              </a:rPr>
              <a:t>solid partnership </a:t>
            </a:r>
            <a:r>
              <a:rPr lang="en-US" sz="1400" dirty="0">
                <a:solidFill>
                  <a:schemeClr val="tx1">
                    <a:lumMod val="85000"/>
                    <a:lumOff val="15000"/>
                  </a:schemeClr>
                </a:solidFill>
                <a:latin typeface="Arial" panose="020B0604020202020204" pitchFamily="34" charset="0"/>
                <a:cs typeface="Arial" panose="020B0604020202020204" pitchFamily="34" charset="0"/>
              </a:rPr>
              <a:t>between DOM and all involved vendors.</a:t>
            </a:r>
          </a:p>
        </p:txBody>
      </p:sp>
      <p:sp>
        <p:nvSpPr>
          <p:cNvPr id="16" name="object 10">
            <a:extLst>
              <a:ext uri="{FF2B5EF4-FFF2-40B4-BE49-F238E27FC236}">
                <a16:creationId xmlns:a16="http://schemas.microsoft.com/office/drawing/2014/main" id="{B899D581-F77B-0D4C-83BD-B815FDEC8E19}"/>
              </a:ext>
            </a:extLst>
          </p:cNvPr>
          <p:cNvSpPr txBox="1"/>
          <p:nvPr/>
        </p:nvSpPr>
        <p:spPr>
          <a:xfrm>
            <a:off x="840717" y="5181280"/>
            <a:ext cx="298027" cy="591551"/>
          </a:xfrm>
          <a:prstGeom prst="rect">
            <a:avLst/>
          </a:prstGeom>
        </p:spPr>
        <p:txBody>
          <a:bodyPr vert="horz" wrap="square" lIns="0" tIns="16933" rIns="0" bIns="0" rtlCol="0">
            <a:spAutoFit/>
          </a:bodyPr>
          <a:lstStyle/>
          <a:p>
            <a:pPr marL="16933">
              <a:spcBef>
                <a:spcPts val="133"/>
              </a:spcBef>
            </a:pPr>
            <a:r>
              <a:rPr lang="en-US" sz="3733" b="1" dirty="0">
                <a:solidFill>
                  <a:srgbClr val="344447"/>
                </a:solidFill>
                <a:latin typeface="Arial"/>
                <a:cs typeface="Arial"/>
              </a:rPr>
              <a:t>5</a:t>
            </a:r>
            <a:endParaRPr sz="3733"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
        <p:nvSpPr>
          <p:cNvPr id="6" name="object 6"/>
          <p:cNvSpPr/>
          <p:nvPr/>
        </p:nvSpPr>
        <p:spPr>
          <a:xfrm>
            <a:off x="445489" y="1936556"/>
            <a:ext cx="1340273" cy="3981644"/>
          </a:xfrm>
          <a:custGeom>
            <a:avLst/>
            <a:gdLst/>
            <a:ahLst/>
            <a:cxnLst/>
            <a:rect l="l" t="t" r="r" b="b"/>
            <a:pathLst>
              <a:path w="1005205" h="3507740">
                <a:moveTo>
                  <a:pt x="1004640" y="0"/>
                </a:moveTo>
                <a:lnTo>
                  <a:pt x="0" y="0"/>
                </a:lnTo>
                <a:lnTo>
                  <a:pt x="0" y="3507510"/>
                </a:lnTo>
                <a:lnTo>
                  <a:pt x="1004640" y="3507510"/>
                </a:lnTo>
                <a:lnTo>
                  <a:pt x="1004640" y="0"/>
                </a:lnTo>
                <a:close/>
              </a:path>
            </a:pathLst>
          </a:custGeom>
          <a:solidFill>
            <a:srgbClr val="7FC1E0"/>
          </a:solidFill>
        </p:spPr>
        <p:txBody>
          <a:bodyPr wrap="square" lIns="0" tIns="0" rIns="0" bIns="0" rtlCol="0"/>
          <a:lstStyle/>
          <a:p>
            <a:endParaRPr sz="2400"/>
          </a:p>
        </p:txBody>
      </p:sp>
      <p:sp>
        <p:nvSpPr>
          <p:cNvPr id="7" name="object 7"/>
          <p:cNvSpPr txBox="1">
            <a:spLocks noGrp="1"/>
          </p:cNvSpPr>
          <p:nvPr>
            <p:ph type="title"/>
          </p:nvPr>
        </p:nvSpPr>
        <p:spPr>
          <a:xfrm>
            <a:off x="592671" y="340160"/>
            <a:ext cx="7625927" cy="468440"/>
          </a:xfrm>
          <a:prstGeom prst="rect">
            <a:avLst/>
          </a:prstGeom>
        </p:spPr>
        <p:txBody>
          <a:bodyPr vert="horz" wrap="square" lIns="0" tIns="16933" rIns="0" bIns="0" rtlCol="0" anchor="ctr">
            <a:spAutoFit/>
          </a:bodyPr>
          <a:lstStyle/>
          <a:p>
            <a:pPr marL="16933">
              <a:spcBef>
                <a:spcPts val="133"/>
              </a:spcBef>
            </a:pPr>
            <a:r>
              <a:rPr lang="en-US" sz="2933" i="1" spc="-27" dirty="0">
                <a:latin typeface="Arial-BoldItalicMT"/>
              </a:rPr>
              <a:t>MRP </a:t>
            </a:r>
            <a:r>
              <a:rPr sz="2933" dirty="0"/>
              <a:t>–</a:t>
            </a:r>
            <a:r>
              <a:rPr sz="2933" spc="-53" dirty="0"/>
              <a:t> </a:t>
            </a:r>
            <a:r>
              <a:rPr sz="2933" spc="-27" dirty="0"/>
              <a:t>Vision</a:t>
            </a:r>
            <a:r>
              <a:rPr sz="2933" spc="-53" dirty="0"/>
              <a:t> </a:t>
            </a:r>
            <a:r>
              <a:rPr sz="2933" dirty="0"/>
              <a:t>&amp;</a:t>
            </a:r>
            <a:r>
              <a:rPr sz="2933" spc="-60" dirty="0"/>
              <a:t> </a:t>
            </a:r>
            <a:r>
              <a:rPr sz="2933" spc="-27" dirty="0"/>
              <a:t>Design</a:t>
            </a:r>
            <a:r>
              <a:rPr sz="2933" spc="-53" dirty="0"/>
              <a:t> </a:t>
            </a:r>
            <a:r>
              <a:rPr sz="2933" spc="-27" dirty="0"/>
              <a:t>Principles</a:t>
            </a:r>
            <a:endParaRPr sz="2933" dirty="0">
              <a:latin typeface="Arial-BoldItalicMT"/>
              <a:cs typeface="Arial-BoldItalicMT"/>
            </a:endParaRPr>
          </a:p>
        </p:txBody>
      </p:sp>
      <p:grpSp>
        <p:nvGrpSpPr>
          <p:cNvPr id="8" name="object 8"/>
          <p:cNvGrpSpPr/>
          <p:nvPr/>
        </p:nvGrpSpPr>
        <p:grpSpPr>
          <a:xfrm>
            <a:off x="3744445" y="2629196"/>
            <a:ext cx="7719060" cy="2085340"/>
            <a:chOff x="2814276" y="1607454"/>
            <a:chExt cx="5789295" cy="1564005"/>
          </a:xfrm>
        </p:grpSpPr>
        <p:sp>
          <p:nvSpPr>
            <p:cNvPr id="9" name="object 9"/>
            <p:cNvSpPr/>
            <p:nvPr/>
          </p:nvSpPr>
          <p:spPr>
            <a:xfrm>
              <a:off x="2819039" y="1612216"/>
              <a:ext cx="5779770" cy="1554480"/>
            </a:xfrm>
            <a:custGeom>
              <a:avLst/>
              <a:gdLst/>
              <a:ahLst/>
              <a:cxnLst/>
              <a:rect l="l" t="t" r="r" b="b"/>
              <a:pathLst>
                <a:path w="5779770" h="1554480">
                  <a:moveTo>
                    <a:pt x="5779442" y="0"/>
                  </a:moveTo>
                  <a:lnTo>
                    <a:pt x="0" y="0"/>
                  </a:lnTo>
                  <a:lnTo>
                    <a:pt x="0" y="1554480"/>
                  </a:lnTo>
                  <a:lnTo>
                    <a:pt x="5779442" y="1554480"/>
                  </a:lnTo>
                  <a:lnTo>
                    <a:pt x="5779442" y="0"/>
                  </a:lnTo>
                  <a:close/>
                </a:path>
              </a:pathLst>
            </a:custGeom>
            <a:solidFill>
              <a:srgbClr val="F2F2F2"/>
            </a:solidFill>
          </p:spPr>
          <p:txBody>
            <a:bodyPr wrap="square" lIns="0" tIns="0" rIns="0" bIns="0" rtlCol="0"/>
            <a:lstStyle/>
            <a:p>
              <a:pPr>
                <a:spcBef>
                  <a:spcPts val="450"/>
                </a:spcBef>
                <a:spcAft>
                  <a:spcPts val="450"/>
                </a:spcAft>
                <a:tabLst>
                  <a:tab pos="160863" algn="l"/>
                </a:tabLst>
              </a:pPr>
              <a:r>
                <a:rPr lang="en-US" sz="1200" b="1" spc="-7" dirty="0">
                  <a:solidFill>
                    <a:srgbClr val="3E81C2"/>
                  </a:solidFill>
                  <a:latin typeface="Arial"/>
                  <a:cs typeface="Arial"/>
                </a:rPr>
                <a:t>	</a:t>
              </a:r>
            </a:p>
            <a:p>
              <a:pPr>
                <a:spcBef>
                  <a:spcPts val="450"/>
                </a:spcBef>
                <a:spcAft>
                  <a:spcPts val="450"/>
                </a:spcAft>
                <a:tabLst>
                  <a:tab pos="160863" algn="l"/>
                </a:tabLst>
              </a:pPr>
              <a:r>
                <a:rPr lang="en-US" sz="1200" b="1" spc="-7" dirty="0">
                  <a:solidFill>
                    <a:srgbClr val="3E81C2"/>
                  </a:solidFill>
                  <a:latin typeface="Arial"/>
                  <a:cs typeface="Arial"/>
                </a:rPr>
                <a:t>	User Friendly 	</a:t>
              </a:r>
              <a:r>
                <a:rPr lang="en-US" sz="1200" spc="-7" dirty="0">
                  <a:solidFill>
                    <a:srgbClr val="344447"/>
                  </a:solidFill>
                  <a:latin typeface="Arial"/>
                  <a:cs typeface="Arial"/>
                </a:rPr>
                <a:t>Provide a better experience for our members, providers, and DOM staff </a:t>
              </a:r>
            </a:p>
            <a:p>
              <a:pPr>
                <a:spcBef>
                  <a:spcPts val="450"/>
                </a:spcBef>
                <a:spcAft>
                  <a:spcPts val="450"/>
                </a:spcAft>
                <a:tabLst>
                  <a:tab pos="160863" algn="l"/>
                </a:tabLst>
              </a:pPr>
              <a:r>
                <a:rPr lang="en-US" sz="1200" b="1" spc="-7" dirty="0">
                  <a:solidFill>
                    <a:srgbClr val="3E81C2"/>
                  </a:solidFill>
                  <a:latin typeface="Arial"/>
                  <a:cs typeface="Arial"/>
                </a:rPr>
                <a:t>	Efficiency		</a:t>
              </a:r>
              <a:r>
                <a:rPr lang="en-US" sz="1200" spc="-7" dirty="0">
                  <a:solidFill>
                    <a:srgbClr val="344447"/>
                  </a:solidFill>
                  <a:latin typeface="Arial"/>
                  <a:cs typeface="Arial"/>
                </a:rPr>
                <a:t>Improve operational performance through automation</a:t>
              </a:r>
            </a:p>
            <a:p>
              <a:pPr>
                <a:spcBef>
                  <a:spcPts val="450"/>
                </a:spcBef>
                <a:spcAft>
                  <a:spcPts val="450"/>
                </a:spcAft>
                <a:tabLst>
                  <a:tab pos="160863" algn="l"/>
                </a:tabLst>
              </a:pPr>
              <a:r>
                <a:rPr lang="en-US" sz="1200" b="1" spc="-7" dirty="0">
                  <a:solidFill>
                    <a:srgbClr val="3E81C2"/>
                  </a:solidFill>
                  <a:latin typeface="Arial"/>
                  <a:cs typeface="Arial"/>
                </a:rPr>
                <a:t>	Outcomes Based 	</a:t>
              </a:r>
              <a:r>
                <a:rPr lang="en-US" sz="1200" spc="-7" dirty="0">
                  <a:solidFill>
                    <a:srgbClr val="344447"/>
                  </a:solidFill>
                  <a:latin typeface="Arial"/>
                  <a:cs typeface="Arial"/>
                </a:rPr>
                <a:t>Perform analytics to achieve better health care outcomes</a:t>
              </a:r>
            </a:p>
            <a:p>
              <a:pPr>
                <a:spcBef>
                  <a:spcPts val="450"/>
                </a:spcBef>
                <a:spcAft>
                  <a:spcPts val="450"/>
                </a:spcAft>
                <a:tabLst>
                  <a:tab pos="160863" algn="l"/>
                </a:tabLst>
              </a:pPr>
              <a:r>
                <a:rPr lang="en-US" sz="1200" b="1" spc="-7" dirty="0">
                  <a:solidFill>
                    <a:srgbClr val="3E81C2"/>
                  </a:solidFill>
                  <a:latin typeface="Arial"/>
                  <a:cs typeface="Arial"/>
                </a:rPr>
                <a:t>	Security  		</a:t>
              </a:r>
              <a:r>
                <a:rPr lang="en-US" sz="1200" spc="-7" dirty="0">
                  <a:solidFill>
                    <a:srgbClr val="344447"/>
                  </a:solidFill>
                  <a:latin typeface="Arial"/>
                  <a:cs typeface="Arial"/>
                </a:rPr>
                <a:t>Preserve and protect the confidentiality and integrity of our data</a:t>
              </a:r>
            </a:p>
            <a:p>
              <a:pPr>
                <a:spcBef>
                  <a:spcPts val="450"/>
                </a:spcBef>
                <a:spcAft>
                  <a:spcPts val="450"/>
                </a:spcAft>
                <a:tabLst>
                  <a:tab pos="160863" algn="l"/>
                </a:tabLst>
              </a:pPr>
              <a:r>
                <a:rPr lang="en-US" sz="1200" spc="-7" dirty="0">
                  <a:solidFill>
                    <a:srgbClr val="344447"/>
                  </a:solidFill>
                  <a:latin typeface="Arial"/>
                  <a:cs typeface="Arial"/>
                </a:rPr>
                <a:t>	</a:t>
              </a:r>
              <a:r>
                <a:rPr lang="en-US" sz="1200" b="1" spc="-7" dirty="0">
                  <a:solidFill>
                    <a:srgbClr val="3E81C2"/>
                  </a:solidFill>
                  <a:latin typeface="Arial"/>
                  <a:cs typeface="Arial"/>
                </a:rPr>
                <a:t>Compliance</a:t>
              </a:r>
              <a:r>
                <a:rPr lang="en-US" sz="1200" spc="-7" dirty="0">
                  <a:solidFill>
                    <a:srgbClr val="344447"/>
                  </a:solidFill>
                  <a:latin typeface="Arial"/>
                  <a:cs typeface="Arial"/>
                </a:rPr>
                <a:t>	Adhere to federal, state and DOM rules, regulations, and policies</a:t>
              </a:r>
            </a:p>
            <a:p>
              <a:pPr>
                <a:spcBef>
                  <a:spcPts val="450"/>
                </a:spcBef>
                <a:spcAft>
                  <a:spcPts val="450"/>
                </a:spcAft>
                <a:tabLst>
                  <a:tab pos="160863" algn="l"/>
                </a:tabLst>
              </a:pPr>
              <a:endParaRPr lang="en-US" sz="1200" spc="-7" dirty="0">
                <a:solidFill>
                  <a:srgbClr val="344447"/>
                </a:solidFill>
                <a:latin typeface="Arial"/>
                <a:cs typeface="Arial"/>
              </a:endParaRPr>
            </a:p>
            <a:p>
              <a:pPr>
                <a:spcBef>
                  <a:spcPts val="450"/>
                </a:spcBef>
                <a:spcAft>
                  <a:spcPts val="450"/>
                </a:spcAft>
                <a:tabLst>
                  <a:tab pos="160863" algn="l"/>
                </a:tabLst>
              </a:pPr>
              <a:r>
                <a:rPr lang="en-US" sz="1200" b="1" spc="-7" dirty="0">
                  <a:solidFill>
                    <a:srgbClr val="344447"/>
                  </a:solidFill>
                  <a:latin typeface="Arial"/>
                  <a:cs typeface="Arial"/>
                </a:rPr>
                <a:t>	</a:t>
              </a:r>
              <a:r>
                <a:rPr lang="en-US" sz="2400" dirty="0">
                  <a:latin typeface="Cambria" panose="02040503050406030204" pitchFamily="18" charset="0"/>
                  <a:ea typeface="Cambria" panose="02040503050406030204" pitchFamily="18" charset="0"/>
                  <a:cs typeface="Arial" panose="020B0604020202020204" pitchFamily="34" charset="0"/>
                </a:rPr>
                <a:t> 	</a:t>
              </a:r>
              <a:endParaRPr lang="en-US" sz="2400" dirty="0"/>
            </a:p>
          </p:txBody>
        </p:sp>
        <p:sp>
          <p:nvSpPr>
            <p:cNvPr id="10" name="object 10"/>
            <p:cNvSpPr/>
            <p:nvPr/>
          </p:nvSpPr>
          <p:spPr>
            <a:xfrm>
              <a:off x="2819039" y="1612216"/>
              <a:ext cx="5779770" cy="1554480"/>
            </a:xfrm>
            <a:custGeom>
              <a:avLst/>
              <a:gdLst/>
              <a:ahLst/>
              <a:cxnLst/>
              <a:rect l="l" t="t" r="r" b="b"/>
              <a:pathLst>
                <a:path w="5779770" h="1554480">
                  <a:moveTo>
                    <a:pt x="0" y="0"/>
                  </a:moveTo>
                  <a:lnTo>
                    <a:pt x="5779443" y="0"/>
                  </a:lnTo>
                  <a:lnTo>
                    <a:pt x="5779443" y="1554480"/>
                  </a:lnTo>
                  <a:lnTo>
                    <a:pt x="0" y="1554480"/>
                  </a:lnTo>
                  <a:lnTo>
                    <a:pt x="0" y="0"/>
                  </a:lnTo>
                  <a:close/>
                </a:path>
              </a:pathLst>
            </a:custGeom>
            <a:ln w="9525">
              <a:solidFill>
                <a:srgbClr val="344447"/>
              </a:solidFill>
            </a:ln>
          </p:spPr>
          <p:txBody>
            <a:bodyPr wrap="square" lIns="0" tIns="0" rIns="0" bIns="0" rtlCol="0"/>
            <a:lstStyle/>
            <a:p>
              <a:endParaRPr sz="2400"/>
            </a:p>
          </p:txBody>
        </p:sp>
      </p:grpSp>
      <p:sp>
        <p:nvSpPr>
          <p:cNvPr id="16" name="object 16"/>
          <p:cNvSpPr txBox="1"/>
          <p:nvPr/>
        </p:nvSpPr>
        <p:spPr>
          <a:xfrm>
            <a:off x="2108201" y="944243"/>
            <a:ext cx="8521700" cy="490733"/>
          </a:xfrm>
          <a:prstGeom prst="rect">
            <a:avLst/>
          </a:prstGeom>
          <a:ln w="28575">
            <a:solidFill>
              <a:srgbClr val="7FC1E0"/>
            </a:solidFill>
          </a:ln>
        </p:spPr>
        <p:txBody>
          <a:bodyPr vert="horz" wrap="square" lIns="0" tIns="54187" rIns="0" bIns="0" rtlCol="0">
            <a:spAutoFit/>
          </a:bodyPr>
          <a:lstStyle/>
          <a:p>
            <a:pPr marL="1487556" marR="462268" indent="-1015128">
              <a:lnSpc>
                <a:spcPts val="1733"/>
              </a:lnSpc>
              <a:spcBef>
                <a:spcPts val="427"/>
              </a:spcBef>
            </a:pPr>
            <a:r>
              <a:rPr lang="en-US" sz="1467" b="1" i="1" spc="-33" dirty="0">
                <a:solidFill>
                  <a:srgbClr val="344447"/>
                </a:solidFill>
                <a:latin typeface="Arial-BoldItalicMT"/>
                <a:cs typeface="Arial-BoldItalicMT"/>
              </a:rPr>
              <a:t>MRP </a:t>
            </a:r>
            <a:r>
              <a:rPr sz="1467" b="1" spc="-33" dirty="0">
                <a:solidFill>
                  <a:srgbClr val="344447"/>
                </a:solidFill>
                <a:latin typeface="Arial"/>
                <a:cs typeface="Arial"/>
              </a:rPr>
              <a:t>Vision</a:t>
            </a:r>
            <a:r>
              <a:rPr sz="1467" b="1" spc="-73" dirty="0">
                <a:solidFill>
                  <a:srgbClr val="344447"/>
                </a:solidFill>
                <a:latin typeface="Arial"/>
                <a:cs typeface="Arial"/>
              </a:rPr>
              <a:t> </a:t>
            </a:r>
            <a:r>
              <a:rPr sz="1467" dirty="0">
                <a:solidFill>
                  <a:srgbClr val="344447"/>
                </a:solidFill>
                <a:latin typeface="Arial"/>
                <a:cs typeface="Arial"/>
              </a:rPr>
              <a:t>–</a:t>
            </a:r>
            <a:r>
              <a:rPr sz="1467" spc="-60" dirty="0">
                <a:solidFill>
                  <a:srgbClr val="344447"/>
                </a:solidFill>
                <a:latin typeface="Arial"/>
                <a:cs typeface="Arial"/>
              </a:rPr>
              <a:t> </a:t>
            </a:r>
            <a:r>
              <a:rPr lang="en-US" sz="1600" spc="-60" dirty="0">
                <a:solidFill>
                  <a:srgbClr val="344447"/>
                </a:solidFill>
                <a:latin typeface="Arial" panose="020B0604020202020204" pitchFamily="34" charset="0"/>
                <a:cs typeface="Arial" panose="020B0604020202020204" pitchFamily="34" charset="0"/>
              </a:rPr>
              <a:t>T</a:t>
            </a:r>
            <a:r>
              <a:rPr lang="en-US" sz="1600" dirty="0">
                <a:latin typeface="Arial" panose="020B0604020202020204" pitchFamily="34" charset="0"/>
                <a:ea typeface="Cambria" panose="02040503050406030204" pitchFamily="18" charset="0"/>
                <a:cs typeface="Arial" panose="020B0604020202020204" pitchFamily="34" charset="0"/>
              </a:rPr>
              <a:t>o use the power of technology to deliver cost-effective, high-quality, and user-friendly healthcare information to those we service. </a:t>
            </a:r>
            <a:endParaRPr sz="1467" dirty="0">
              <a:latin typeface="Arial" panose="020B0604020202020204" pitchFamily="34" charset="0"/>
              <a:cs typeface="Arial" panose="020B0604020202020204" pitchFamily="34" charset="0"/>
            </a:endParaRPr>
          </a:p>
        </p:txBody>
      </p:sp>
      <p:sp>
        <p:nvSpPr>
          <p:cNvPr id="18" name="object 18"/>
          <p:cNvSpPr txBox="1"/>
          <p:nvPr/>
        </p:nvSpPr>
        <p:spPr>
          <a:xfrm>
            <a:off x="566082" y="2517436"/>
            <a:ext cx="320601" cy="2308860"/>
          </a:xfrm>
          <a:prstGeom prst="rect">
            <a:avLst/>
          </a:prstGeom>
        </p:spPr>
        <p:txBody>
          <a:bodyPr vert="vert270" wrap="square" lIns="0" tIns="0" rIns="0" bIns="0" rtlCol="0">
            <a:spAutoFit/>
          </a:bodyPr>
          <a:lstStyle/>
          <a:p>
            <a:pPr marL="16933">
              <a:lnSpc>
                <a:spcPts val="2493"/>
              </a:lnSpc>
            </a:pPr>
            <a:r>
              <a:rPr sz="2133" b="1" spc="-7" dirty="0">
                <a:solidFill>
                  <a:srgbClr val="FFFFFF"/>
                </a:solidFill>
                <a:latin typeface="Arial"/>
                <a:cs typeface="Arial"/>
              </a:rPr>
              <a:t>Design</a:t>
            </a:r>
            <a:r>
              <a:rPr sz="2133" b="1" spc="-60" dirty="0">
                <a:solidFill>
                  <a:srgbClr val="FFFFFF"/>
                </a:solidFill>
                <a:latin typeface="Arial"/>
                <a:cs typeface="Arial"/>
              </a:rPr>
              <a:t> </a:t>
            </a:r>
            <a:r>
              <a:rPr sz="2133" b="1" spc="-7" dirty="0">
                <a:solidFill>
                  <a:srgbClr val="FFFFFF"/>
                </a:solidFill>
                <a:latin typeface="Arial"/>
                <a:cs typeface="Arial"/>
              </a:rPr>
              <a:t>Principles</a:t>
            </a:r>
            <a:endParaRPr sz="2133" dirty="0">
              <a:latin typeface="Arial"/>
              <a:cs typeface="Arial"/>
            </a:endParaRPr>
          </a:p>
        </p:txBody>
      </p:sp>
      <p:grpSp>
        <p:nvGrpSpPr>
          <p:cNvPr id="19" name="object 19"/>
          <p:cNvGrpSpPr/>
          <p:nvPr/>
        </p:nvGrpSpPr>
        <p:grpSpPr>
          <a:xfrm>
            <a:off x="1053422" y="2901441"/>
            <a:ext cx="2458719" cy="1714500"/>
            <a:chOff x="794689" y="1722313"/>
            <a:chExt cx="1844039" cy="1285875"/>
          </a:xfrm>
        </p:grpSpPr>
        <p:sp>
          <p:nvSpPr>
            <p:cNvPr id="20" name="object 20"/>
            <p:cNvSpPr/>
            <p:nvPr/>
          </p:nvSpPr>
          <p:spPr>
            <a:xfrm>
              <a:off x="808977" y="1736600"/>
              <a:ext cx="1815464" cy="1257300"/>
            </a:xfrm>
            <a:custGeom>
              <a:avLst/>
              <a:gdLst/>
              <a:ahLst/>
              <a:cxnLst/>
              <a:rect l="l" t="t" r="r" b="b"/>
              <a:pathLst>
                <a:path w="1815464" h="1257300">
                  <a:moveTo>
                    <a:pt x="1480832" y="0"/>
                  </a:moveTo>
                  <a:lnTo>
                    <a:pt x="0" y="0"/>
                  </a:lnTo>
                  <a:lnTo>
                    <a:pt x="0" y="1257282"/>
                  </a:lnTo>
                  <a:lnTo>
                    <a:pt x="1480832" y="1257282"/>
                  </a:lnTo>
                  <a:lnTo>
                    <a:pt x="1814854" y="628642"/>
                  </a:lnTo>
                  <a:lnTo>
                    <a:pt x="1480832" y="0"/>
                  </a:lnTo>
                  <a:close/>
                </a:path>
              </a:pathLst>
            </a:custGeom>
            <a:solidFill>
              <a:srgbClr val="FFFFFF"/>
            </a:solidFill>
          </p:spPr>
          <p:txBody>
            <a:bodyPr wrap="square" lIns="0" tIns="0" rIns="0" bIns="0" rtlCol="0"/>
            <a:lstStyle/>
            <a:p>
              <a:endParaRPr sz="2400"/>
            </a:p>
          </p:txBody>
        </p:sp>
        <p:sp>
          <p:nvSpPr>
            <p:cNvPr id="21" name="object 21"/>
            <p:cNvSpPr/>
            <p:nvPr/>
          </p:nvSpPr>
          <p:spPr>
            <a:xfrm>
              <a:off x="808977" y="1736600"/>
              <a:ext cx="1815464" cy="1257300"/>
            </a:xfrm>
            <a:custGeom>
              <a:avLst/>
              <a:gdLst/>
              <a:ahLst/>
              <a:cxnLst/>
              <a:rect l="l" t="t" r="r" b="b"/>
              <a:pathLst>
                <a:path w="1815464" h="1257300">
                  <a:moveTo>
                    <a:pt x="0" y="0"/>
                  </a:moveTo>
                  <a:lnTo>
                    <a:pt x="1480834" y="0"/>
                  </a:lnTo>
                  <a:lnTo>
                    <a:pt x="1814855" y="628642"/>
                  </a:lnTo>
                  <a:lnTo>
                    <a:pt x="1480834" y="1257283"/>
                  </a:lnTo>
                  <a:lnTo>
                    <a:pt x="0" y="1257283"/>
                  </a:lnTo>
                  <a:lnTo>
                    <a:pt x="0" y="0"/>
                  </a:lnTo>
                  <a:close/>
                </a:path>
              </a:pathLst>
            </a:custGeom>
            <a:ln w="28575">
              <a:solidFill>
                <a:srgbClr val="FFFFFF"/>
              </a:solidFill>
            </a:ln>
          </p:spPr>
          <p:txBody>
            <a:bodyPr wrap="square" lIns="0" tIns="0" rIns="0" bIns="0" rtlCol="0"/>
            <a:lstStyle/>
            <a:p>
              <a:endParaRPr sz="2400"/>
            </a:p>
          </p:txBody>
        </p:sp>
        <p:sp>
          <p:nvSpPr>
            <p:cNvPr id="22" name="object 22"/>
            <p:cNvSpPr/>
            <p:nvPr/>
          </p:nvSpPr>
          <p:spPr>
            <a:xfrm>
              <a:off x="852518" y="1779993"/>
              <a:ext cx="1663064" cy="1184275"/>
            </a:xfrm>
            <a:custGeom>
              <a:avLst/>
              <a:gdLst/>
              <a:ahLst/>
              <a:cxnLst/>
              <a:rect l="l" t="t" r="r" b="b"/>
              <a:pathLst>
                <a:path w="1663064" h="1184275">
                  <a:moveTo>
                    <a:pt x="1347839" y="0"/>
                  </a:moveTo>
                  <a:lnTo>
                    <a:pt x="0" y="0"/>
                  </a:lnTo>
                  <a:lnTo>
                    <a:pt x="0" y="1184234"/>
                  </a:lnTo>
                  <a:lnTo>
                    <a:pt x="1347839" y="1184234"/>
                  </a:lnTo>
                  <a:lnTo>
                    <a:pt x="1662454" y="592117"/>
                  </a:lnTo>
                  <a:lnTo>
                    <a:pt x="1347839" y="0"/>
                  </a:lnTo>
                  <a:close/>
                </a:path>
              </a:pathLst>
            </a:custGeom>
            <a:solidFill>
              <a:srgbClr val="FFFFFF"/>
            </a:solidFill>
          </p:spPr>
          <p:txBody>
            <a:bodyPr wrap="square" lIns="0" tIns="0" rIns="0" bIns="0" rtlCol="0"/>
            <a:lstStyle/>
            <a:p>
              <a:endParaRPr sz="2400"/>
            </a:p>
          </p:txBody>
        </p:sp>
        <p:sp>
          <p:nvSpPr>
            <p:cNvPr id="23" name="object 23"/>
            <p:cNvSpPr/>
            <p:nvPr/>
          </p:nvSpPr>
          <p:spPr>
            <a:xfrm>
              <a:off x="852518" y="1779993"/>
              <a:ext cx="1663064" cy="1184275"/>
            </a:xfrm>
            <a:custGeom>
              <a:avLst/>
              <a:gdLst/>
              <a:ahLst/>
              <a:cxnLst/>
              <a:rect l="l" t="t" r="r" b="b"/>
              <a:pathLst>
                <a:path w="1663064" h="1184275">
                  <a:moveTo>
                    <a:pt x="0" y="0"/>
                  </a:moveTo>
                  <a:lnTo>
                    <a:pt x="1347839" y="0"/>
                  </a:lnTo>
                  <a:lnTo>
                    <a:pt x="1662455" y="592117"/>
                  </a:lnTo>
                  <a:lnTo>
                    <a:pt x="1347839" y="1184234"/>
                  </a:lnTo>
                  <a:lnTo>
                    <a:pt x="0" y="1184234"/>
                  </a:lnTo>
                  <a:lnTo>
                    <a:pt x="0" y="0"/>
                  </a:lnTo>
                  <a:close/>
                </a:path>
              </a:pathLst>
            </a:custGeom>
            <a:ln w="28575">
              <a:solidFill>
                <a:srgbClr val="3E81C2"/>
              </a:solidFill>
            </a:ln>
          </p:spPr>
          <p:txBody>
            <a:bodyPr wrap="square" lIns="0" tIns="0" rIns="0" bIns="0" rtlCol="0"/>
            <a:lstStyle/>
            <a:p>
              <a:endParaRPr sz="2400"/>
            </a:p>
          </p:txBody>
        </p:sp>
      </p:grpSp>
      <p:sp>
        <p:nvSpPr>
          <p:cNvPr id="24" name="object 24"/>
          <p:cNvSpPr txBox="1"/>
          <p:nvPr/>
        </p:nvSpPr>
        <p:spPr>
          <a:xfrm>
            <a:off x="1251369" y="3429000"/>
            <a:ext cx="1813560" cy="242866"/>
          </a:xfrm>
          <a:prstGeom prst="rect">
            <a:avLst/>
          </a:prstGeom>
        </p:spPr>
        <p:txBody>
          <a:bodyPr vert="horz" wrap="square" lIns="0" tIns="16933" rIns="0" bIns="0" rtlCol="0">
            <a:spAutoFit/>
          </a:bodyPr>
          <a:lstStyle/>
          <a:p>
            <a:pPr marL="16933">
              <a:spcBef>
                <a:spcPts val="133"/>
              </a:spcBef>
            </a:pPr>
            <a:r>
              <a:rPr sz="1467" b="1" spc="-73" dirty="0">
                <a:solidFill>
                  <a:srgbClr val="344447"/>
                </a:solidFill>
                <a:latin typeface="Arial"/>
                <a:cs typeface="Arial"/>
              </a:rPr>
              <a:t>W</a:t>
            </a:r>
            <a:r>
              <a:rPr sz="1467" b="1" spc="-47" dirty="0">
                <a:solidFill>
                  <a:srgbClr val="344447"/>
                </a:solidFill>
                <a:latin typeface="Arial"/>
                <a:cs typeface="Arial"/>
              </a:rPr>
              <a:t>h</a:t>
            </a:r>
            <a:r>
              <a:rPr sz="1467" b="1" spc="-33" dirty="0">
                <a:solidFill>
                  <a:srgbClr val="344447"/>
                </a:solidFill>
                <a:latin typeface="Arial"/>
                <a:cs typeface="Arial"/>
              </a:rPr>
              <a:t>a</a:t>
            </a:r>
            <a:r>
              <a:rPr sz="1467" b="1" dirty="0">
                <a:solidFill>
                  <a:srgbClr val="344447"/>
                </a:solidFill>
                <a:latin typeface="Arial"/>
                <a:cs typeface="Arial"/>
              </a:rPr>
              <a:t>t</a:t>
            </a:r>
            <a:r>
              <a:rPr sz="1467" b="1" spc="-47" dirty="0">
                <a:solidFill>
                  <a:srgbClr val="344447"/>
                </a:solidFill>
                <a:latin typeface="Arial"/>
                <a:cs typeface="Arial"/>
              </a:rPr>
              <a:t> </a:t>
            </a:r>
            <a:r>
              <a:rPr sz="1467" b="1" spc="-33" dirty="0">
                <a:solidFill>
                  <a:srgbClr val="344447"/>
                </a:solidFill>
                <a:latin typeface="Arial"/>
                <a:cs typeface="Arial"/>
              </a:rPr>
              <a:t>a</a:t>
            </a:r>
            <a:r>
              <a:rPr sz="1467" b="1" spc="-27" dirty="0">
                <a:solidFill>
                  <a:srgbClr val="344447"/>
                </a:solidFill>
                <a:latin typeface="Arial"/>
                <a:cs typeface="Arial"/>
              </a:rPr>
              <a:t>r</a:t>
            </a:r>
            <a:r>
              <a:rPr sz="1467" b="1" dirty="0">
                <a:solidFill>
                  <a:srgbClr val="344447"/>
                </a:solidFill>
                <a:latin typeface="Arial"/>
                <a:cs typeface="Arial"/>
              </a:rPr>
              <a:t>e</a:t>
            </a:r>
            <a:r>
              <a:rPr sz="1467" b="1" spc="-60" dirty="0">
                <a:solidFill>
                  <a:srgbClr val="344447"/>
                </a:solidFill>
                <a:latin typeface="Arial"/>
                <a:cs typeface="Arial"/>
              </a:rPr>
              <a:t> w</a:t>
            </a:r>
            <a:r>
              <a:rPr sz="1467" b="1" dirty="0">
                <a:solidFill>
                  <a:srgbClr val="344447"/>
                </a:solidFill>
                <a:latin typeface="Arial"/>
                <a:cs typeface="Arial"/>
              </a:rPr>
              <a:t>e</a:t>
            </a:r>
            <a:r>
              <a:rPr sz="1467" b="1" spc="-60" dirty="0">
                <a:solidFill>
                  <a:srgbClr val="344447"/>
                </a:solidFill>
                <a:latin typeface="Arial"/>
                <a:cs typeface="Arial"/>
              </a:rPr>
              <a:t> </a:t>
            </a:r>
            <a:r>
              <a:rPr sz="1467" b="1" spc="-27" dirty="0">
                <a:solidFill>
                  <a:srgbClr val="344447"/>
                </a:solidFill>
                <a:latin typeface="Arial"/>
                <a:cs typeface="Arial"/>
              </a:rPr>
              <a:t>t</a:t>
            </a:r>
            <a:r>
              <a:rPr sz="1467" b="1" spc="-47" dirty="0">
                <a:solidFill>
                  <a:srgbClr val="344447"/>
                </a:solidFill>
                <a:latin typeface="Arial"/>
                <a:cs typeface="Arial"/>
              </a:rPr>
              <a:t>h</a:t>
            </a:r>
            <a:r>
              <a:rPr sz="1467" b="1" spc="-27" dirty="0">
                <a:solidFill>
                  <a:srgbClr val="344447"/>
                </a:solidFill>
                <a:latin typeface="Arial"/>
                <a:cs typeface="Arial"/>
              </a:rPr>
              <a:t>i</a:t>
            </a:r>
            <a:r>
              <a:rPr sz="1467" b="1" spc="-47" dirty="0">
                <a:solidFill>
                  <a:srgbClr val="344447"/>
                </a:solidFill>
                <a:latin typeface="Arial"/>
                <a:cs typeface="Arial"/>
              </a:rPr>
              <a:t>n</a:t>
            </a:r>
            <a:r>
              <a:rPr sz="1467" b="1" spc="-33" dirty="0">
                <a:solidFill>
                  <a:srgbClr val="344447"/>
                </a:solidFill>
                <a:latin typeface="Arial"/>
                <a:cs typeface="Arial"/>
              </a:rPr>
              <a:t>k</a:t>
            </a:r>
            <a:r>
              <a:rPr sz="1467" b="1" spc="-27" dirty="0">
                <a:solidFill>
                  <a:srgbClr val="344447"/>
                </a:solidFill>
                <a:latin typeface="Arial"/>
                <a:cs typeface="Arial"/>
              </a:rPr>
              <a:t>i</a:t>
            </a:r>
            <a:r>
              <a:rPr sz="1467" b="1" spc="-47" dirty="0">
                <a:solidFill>
                  <a:srgbClr val="344447"/>
                </a:solidFill>
                <a:latin typeface="Arial"/>
                <a:cs typeface="Arial"/>
              </a:rPr>
              <a:t>n</a:t>
            </a:r>
            <a:r>
              <a:rPr sz="1467" b="1" dirty="0">
                <a:solidFill>
                  <a:srgbClr val="344447"/>
                </a:solidFill>
                <a:latin typeface="Arial"/>
                <a:cs typeface="Arial"/>
              </a:rPr>
              <a:t>g</a:t>
            </a:r>
            <a:endParaRPr sz="1467" dirty="0">
              <a:latin typeface="Arial"/>
              <a:cs typeface="Arial"/>
            </a:endParaRPr>
          </a:p>
        </p:txBody>
      </p:sp>
      <p:sp>
        <p:nvSpPr>
          <p:cNvPr id="25" name="object 25"/>
          <p:cNvSpPr txBox="1"/>
          <p:nvPr/>
        </p:nvSpPr>
        <p:spPr>
          <a:xfrm>
            <a:off x="1251369" y="3643905"/>
            <a:ext cx="1457960" cy="242866"/>
          </a:xfrm>
          <a:prstGeom prst="rect">
            <a:avLst/>
          </a:prstGeom>
        </p:spPr>
        <p:txBody>
          <a:bodyPr vert="horz" wrap="square" lIns="0" tIns="16933" rIns="0" bIns="0" rtlCol="0">
            <a:spAutoFit/>
          </a:bodyPr>
          <a:lstStyle/>
          <a:p>
            <a:pPr marL="16933">
              <a:spcBef>
                <a:spcPts val="133"/>
              </a:spcBef>
            </a:pPr>
            <a:r>
              <a:rPr sz="1467" b="1" spc="-33" dirty="0">
                <a:solidFill>
                  <a:srgbClr val="344447"/>
                </a:solidFill>
                <a:latin typeface="Arial"/>
                <a:cs typeface="Arial"/>
              </a:rPr>
              <a:t>a</a:t>
            </a:r>
            <a:r>
              <a:rPr sz="1467" b="1" dirty="0">
                <a:solidFill>
                  <a:srgbClr val="344447"/>
                </a:solidFill>
                <a:latin typeface="Arial"/>
                <a:cs typeface="Arial"/>
              </a:rPr>
              <a:t>s</a:t>
            </a:r>
            <a:r>
              <a:rPr sz="1467" b="1" spc="-60" dirty="0">
                <a:solidFill>
                  <a:srgbClr val="344447"/>
                </a:solidFill>
                <a:latin typeface="Arial"/>
                <a:cs typeface="Arial"/>
              </a:rPr>
              <a:t> w</a:t>
            </a:r>
            <a:r>
              <a:rPr sz="1467" b="1" dirty="0">
                <a:solidFill>
                  <a:srgbClr val="344447"/>
                </a:solidFill>
                <a:latin typeface="Arial"/>
                <a:cs typeface="Arial"/>
              </a:rPr>
              <a:t>e</a:t>
            </a:r>
            <a:r>
              <a:rPr sz="1467" b="1" spc="-60" dirty="0">
                <a:solidFill>
                  <a:srgbClr val="344447"/>
                </a:solidFill>
                <a:latin typeface="Arial"/>
                <a:cs typeface="Arial"/>
              </a:rPr>
              <a:t> </a:t>
            </a:r>
            <a:r>
              <a:rPr sz="1467" b="1" spc="-47" dirty="0">
                <a:solidFill>
                  <a:srgbClr val="344447"/>
                </a:solidFill>
                <a:latin typeface="Arial"/>
                <a:cs typeface="Arial"/>
              </a:rPr>
              <a:t>d</a:t>
            </a:r>
            <a:r>
              <a:rPr sz="1467" b="1" spc="-33" dirty="0">
                <a:solidFill>
                  <a:srgbClr val="344447"/>
                </a:solidFill>
                <a:latin typeface="Arial"/>
                <a:cs typeface="Arial"/>
              </a:rPr>
              <a:t>es</a:t>
            </a:r>
            <a:r>
              <a:rPr sz="1467" b="1" spc="-27" dirty="0">
                <a:solidFill>
                  <a:srgbClr val="344447"/>
                </a:solidFill>
                <a:latin typeface="Arial"/>
                <a:cs typeface="Arial"/>
              </a:rPr>
              <a:t>i</a:t>
            </a:r>
            <a:r>
              <a:rPr sz="1467" b="1" spc="-47" dirty="0">
                <a:solidFill>
                  <a:srgbClr val="344447"/>
                </a:solidFill>
                <a:latin typeface="Arial"/>
                <a:cs typeface="Arial"/>
              </a:rPr>
              <a:t>g</a:t>
            </a:r>
            <a:r>
              <a:rPr sz="1467" b="1" dirty="0">
                <a:solidFill>
                  <a:srgbClr val="344447"/>
                </a:solidFill>
                <a:latin typeface="Arial"/>
                <a:cs typeface="Arial"/>
              </a:rPr>
              <a:t>n</a:t>
            </a:r>
            <a:r>
              <a:rPr sz="1467" b="1" spc="-73" dirty="0">
                <a:solidFill>
                  <a:srgbClr val="344447"/>
                </a:solidFill>
                <a:latin typeface="Arial"/>
                <a:cs typeface="Arial"/>
              </a:rPr>
              <a:t> </a:t>
            </a:r>
            <a:r>
              <a:rPr sz="1467" b="1" spc="-27" dirty="0">
                <a:solidFill>
                  <a:srgbClr val="344447"/>
                </a:solidFill>
                <a:latin typeface="Arial"/>
                <a:cs typeface="Arial"/>
              </a:rPr>
              <a:t>t</a:t>
            </a:r>
            <a:r>
              <a:rPr sz="1467" b="1" spc="-47" dirty="0">
                <a:solidFill>
                  <a:srgbClr val="344447"/>
                </a:solidFill>
                <a:latin typeface="Arial"/>
                <a:cs typeface="Arial"/>
              </a:rPr>
              <a:t>h</a:t>
            </a:r>
            <a:r>
              <a:rPr sz="1467" b="1" dirty="0">
                <a:solidFill>
                  <a:srgbClr val="344447"/>
                </a:solidFill>
                <a:latin typeface="Arial"/>
                <a:cs typeface="Arial"/>
              </a:rPr>
              <a:t>e</a:t>
            </a:r>
            <a:endParaRPr sz="1467" dirty="0">
              <a:latin typeface="Arial"/>
              <a:cs typeface="Arial"/>
            </a:endParaRPr>
          </a:p>
        </p:txBody>
      </p:sp>
      <p:sp>
        <p:nvSpPr>
          <p:cNvPr id="26" name="object 26"/>
          <p:cNvSpPr txBox="1"/>
          <p:nvPr/>
        </p:nvSpPr>
        <p:spPr>
          <a:xfrm>
            <a:off x="1251369" y="3858810"/>
            <a:ext cx="1944793" cy="242866"/>
          </a:xfrm>
          <a:prstGeom prst="rect">
            <a:avLst/>
          </a:prstGeom>
        </p:spPr>
        <p:txBody>
          <a:bodyPr vert="horz" wrap="square" lIns="0" tIns="16933" rIns="0" bIns="0" rtlCol="0">
            <a:spAutoFit/>
          </a:bodyPr>
          <a:lstStyle/>
          <a:p>
            <a:pPr marL="16933">
              <a:spcBef>
                <a:spcPts val="133"/>
              </a:spcBef>
            </a:pPr>
            <a:r>
              <a:rPr lang="en-US" sz="1467" b="1" spc="-33" dirty="0">
                <a:solidFill>
                  <a:srgbClr val="344447"/>
                </a:solidFill>
                <a:latin typeface="Arial"/>
                <a:cs typeface="Arial"/>
              </a:rPr>
              <a:t>User </a:t>
            </a:r>
            <a:r>
              <a:rPr sz="1467" b="1" spc="-33" dirty="0">
                <a:solidFill>
                  <a:srgbClr val="344447"/>
                </a:solidFill>
                <a:latin typeface="Arial"/>
                <a:cs typeface="Arial"/>
              </a:rPr>
              <a:t>ex</a:t>
            </a:r>
            <a:r>
              <a:rPr sz="1467" b="1" spc="-53" dirty="0">
                <a:solidFill>
                  <a:srgbClr val="344447"/>
                </a:solidFill>
                <a:latin typeface="Arial"/>
                <a:cs typeface="Arial"/>
              </a:rPr>
              <a:t>p</a:t>
            </a:r>
            <a:r>
              <a:rPr sz="1467" b="1" spc="-33" dirty="0">
                <a:solidFill>
                  <a:srgbClr val="344447"/>
                </a:solidFill>
                <a:latin typeface="Arial"/>
                <a:cs typeface="Arial"/>
              </a:rPr>
              <a:t>e</a:t>
            </a:r>
            <a:r>
              <a:rPr sz="1467" b="1" spc="-27" dirty="0">
                <a:solidFill>
                  <a:srgbClr val="344447"/>
                </a:solidFill>
                <a:latin typeface="Arial"/>
                <a:cs typeface="Arial"/>
              </a:rPr>
              <a:t>ri</a:t>
            </a:r>
            <a:r>
              <a:rPr sz="1467" b="1" spc="-33" dirty="0">
                <a:solidFill>
                  <a:srgbClr val="344447"/>
                </a:solidFill>
                <a:latin typeface="Arial"/>
                <a:cs typeface="Arial"/>
              </a:rPr>
              <a:t>e</a:t>
            </a:r>
            <a:r>
              <a:rPr sz="1467" b="1" spc="-53" dirty="0">
                <a:solidFill>
                  <a:srgbClr val="344447"/>
                </a:solidFill>
                <a:latin typeface="Arial"/>
                <a:cs typeface="Arial"/>
              </a:rPr>
              <a:t>n</a:t>
            </a:r>
            <a:r>
              <a:rPr sz="1467" b="1" spc="-33" dirty="0">
                <a:solidFill>
                  <a:srgbClr val="344447"/>
                </a:solidFill>
                <a:latin typeface="Arial"/>
                <a:cs typeface="Arial"/>
              </a:rPr>
              <a:t>ce?</a:t>
            </a:r>
            <a:endParaRPr sz="1467" dirty="0">
              <a:latin typeface="Arial"/>
              <a:cs typeface="Arial"/>
            </a:endParaRPr>
          </a:p>
        </p:txBody>
      </p:sp>
      <p:grpSp>
        <p:nvGrpSpPr>
          <p:cNvPr id="37" name="object 37"/>
          <p:cNvGrpSpPr/>
          <p:nvPr/>
        </p:nvGrpSpPr>
        <p:grpSpPr>
          <a:xfrm>
            <a:off x="445489" y="1529792"/>
            <a:ext cx="11019367" cy="338667"/>
            <a:chOff x="334116" y="1147344"/>
            <a:chExt cx="8264525" cy="254000"/>
          </a:xfrm>
          <a:solidFill>
            <a:srgbClr val="7FC1E0"/>
          </a:solidFill>
        </p:grpSpPr>
        <p:sp>
          <p:nvSpPr>
            <p:cNvPr id="38" name="object 38"/>
            <p:cNvSpPr/>
            <p:nvPr/>
          </p:nvSpPr>
          <p:spPr>
            <a:xfrm>
              <a:off x="334116" y="1147344"/>
              <a:ext cx="8264525" cy="219710"/>
            </a:xfrm>
            <a:custGeom>
              <a:avLst/>
              <a:gdLst/>
              <a:ahLst/>
              <a:cxnLst/>
              <a:rect l="l" t="t" r="r" b="b"/>
              <a:pathLst>
                <a:path w="8264525" h="219709">
                  <a:moveTo>
                    <a:pt x="6728896" y="0"/>
                  </a:moveTo>
                  <a:lnTo>
                    <a:pt x="1535468" y="0"/>
                  </a:lnTo>
                  <a:lnTo>
                    <a:pt x="0" y="219710"/>
                  </a:lnTo>
                  <a:lnTo>
                    <a:pt x="8264365" y="219710"/>
                  </a:lnTo>
                  <a:lnTo>
                    <a:pt x="6728896" y="0"/>
                  </a:lnTo>
                  <a:close/>
                </a:path>
              </a:pathLst>
            </a:custGeom>
            <a:grpFill/>
          </p:spPr>
          <p:txBody>
            <a:bodyPr wrap="square" lIns="0" tIns="0" rIns="0" bIns="0" rtlCol="0"/>
            <a:lstStyle/>
            <a:p>
              <a:endParaRPr sz="2400"/>
            </a:p>
          </p:txBody>
        </p:sp>
        <p:sp>
          <p:nvSpPr>
            <p:cNvPr id="39" name="object 39"/>
            <p:cNvSpPr/>
            <p:nvPr/>
          </p:nvSpPr>
          <p:spPr>
            <a:xfrm>
              <a:off x="344748" y="1396028"/>
              <a:ext cx="8229600" cy="0"/>
            </a:xfrm>
            <a:custGeom>
              <a:avLst/>
              <a:gdLst/>
              <a:ahLst/>
              <a:cxnLst/>
              <a:rect l="l" t="t" r="r" b="b"/>
              <a:pathLst>
                <a:path w="8229600">
                  <a:moveTo>
                    <a:pt x="8229600" y="1"/>
                  </a:moveTo>
                  <a:lnTo>
                    <a:pt x="0" y="0"/>
                  </a:lnTo>
                </a:path>
              </a:pathLst>
            </a:custGeom>
            <a:grpFill/>
          </p:spPr>
          <p:txBody>
            <a:bodyPr wrap="square" lIns="0" tIns="0" rIns="0" bIns="0" rtlCol="0"/>
            <a:lstStyle/>
            <a:p>
              <a:endParaRPr sz="2400"/>
            </a:p>
          </p:txBody>
        </p:sp>
        <p:sp>
          <p:nvSpPr>
            <p:cNvPr id="40" name="object 40"/>
            <p:cNvSpPr/>
            <p:nvPr/>
          </p:nvSpPr>
          <p:spPr>
            <a:xfrm>
              <a:off x="344748" y="1396028"/>
              <a:ext cx="8229600" cy="0"/>
            </a:xfrm>
            <a:custGeom>
              <a:avLst/>
              <a:gdLst/>
              <a:ahLst/>
              <a:cxnLst/>
              <a:rect l="l" t="t" r="r" b="b"/>
              <a:pathLst>
                <a:path w="8229600">
                  <a:moveTo>
                    <a:pt x="0" y="0"/>
                  </a:moveTo>
                  <a:lnTo>
                    <a:pt x="8229600" y="1"/>
                  </a:lnTo>
                </a:path>
              </a:pathLst>
            </a:custGeom>
            <a:grpFill/>
            <a:ln w="9525">
              <a:solidFill>
                <a:srgbClr val="7FC1E0"/>
              </a:solidFill>
            </a:ln>
          </p:spPr>
          <p:txBody>
            <a:bodyPr wrap="square" lIns="0" tIns="0" rIns="0" bIns="0" rtlCol="0"/>
            <a:lstStyle/>
            <a:p>
              <a:endParaRPr sz="24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8411" y="6050420"/>
            <a:ext cx="6705600" cy="121073"/>
          </a:xfrm>
          <a:custGeom>
            <a:avLst/>
            <a:gdLst/>
            <a:ahLst/>
            <a:cxnLst/>
            <a:rect l="l" t="t" r="r" b="b"/>
            <a:pathLst>
              <a:path w="5029200" h="90804">
                <a:moveTo>
                  <a:pt x="0" y="90629"/>
                </a:moveTo>
                <a:lnTo>
                  <a:pt x="5029200" y="90629"/>
                </a:lnTo>
                <a:lnTo>
                  <a:pt x="5029200" y="0"/>
                </a:lnTo>
                <a:lnTo>
                  <a:pt x="0" y="0"/>
                </a:lnTo>
                <a:lnTo>
                  <a:pt x="0" y="90629"/>
                </a:lnTo>
                <a:close/>
              </a:path>
            </a:pathLst>
          </a:custGeom>
          <a:solidFill>
            <a:srgbClr val="E7C62D"/>
          </a:solidFill>
        </p:spPr>
        <p:txBody>
          <a:bodyPr wrap="square" lIns="0" tIns="0" rIns="0" bIns="0" rtlCol="0"/>
          <a:lstStyle/>
          <a:p>
            <a:endParaRPr sz="2400"/>
          </a:p>
        </p:txBody>
      </p:sp>
      <p:grpSp>
        <p:nvGrpSpPr>
          <p:cNvPr id="3" name="object 3"/>
          <p:cNvGrpSpPr/>
          <p:nvPr/>
        </p:nvGrpSpPr>
        <p:grpSpPr>
          <a:xfrm>
            <a:off x="4789362" y="4697301"/>
            <a:ext cx="6743700" cy="1493520"/>
            <a:chOff x="3592021" y="3522976"/>
            <a:chExt cx="5057775" cy="1120140"/>
          </a:xfrm>
        </p:grpSpPr>
        <p:sp>
          <p:nvSpPr>
            <p:cNvPr id="4" name="object 4"/>
            <p:cNvSpPr/>
            <p:nvPr/>
          </p:nvSpPr>
          <p:spPr>
            <a:xfrm>
              <a:off x="3606308" y="3537263"/>
              <a:ext cx="5029200" cy="798830"/>
            </a:xfrm>
            <a:custGeom>
              <a:avLst/>
              <a:gdLst/>
              <a:ahLst/>
              <a:cxnLst/>
              <a:rect l="l" t="t" r="r" b="b"/>
              <a:pathLst>
                <a:path w="5029200" h="798829">
                  <a:moveTo>
                    <a:pt x="0" y="798504"/>
                  </a:moveTo>
                  <a:lnTo>
                    <a:pt x="5029200" y="798504"/>
                  </a:lnTo>
                  <a:lnTo>
                    <a:pt x="5029200" y="0"/>
                  </a:lnTo>
                  <a:lnTo>
                    <a:pt x="0" y="0"/>
                  </a:lnTo>
                  <a:lnTo>
                    <a:pt x="0" y="798504"/>
                  </a:lnTo>
                  <a:close/>
                </a:path>
              </a:pathLst>
            </a:custGeom>
            <a:solidFill>
              <a:srgbClr val="E7C62D"/>
            </a:solidFill>
          </p:spPr>
          <p:txBody>
            <a:bodyPr wrap="square" lIns="0" tIns="0" rIns="0" bIns="0" rtlCol="0"/>
            <a:lstStyle/>
            <a:p>
              <a:endParaRPr sz="2400"/>
            </a:p>
          </p:txBody>
        </p:sp>
        <p:sp>
          <p:nvSpPr>
            <p:cNvPr id="5" name="object 5"/>
            <p:cNvSpPr/>
            <p:nvPr/>
          </p:nvSpPr>
          <p:spPr>
            <a:xfrm>
              <a:off x="3606308" y="3537263"/>
              <a:ext cx="5029200" cy="1091565"/>
            </a:xfrm>
            <a:custGeom>
              <a:avLst/>
              <a:gdLst/>
              <a:ahLst/>
              <a:cxnLst/>
              <a:rect l="l" t="t" r="r" b="b"/>
              <a:pathLst>
                <a:path w="5029200" h="1091564">
                  <a:moveTo>
                    <a:pt x="0" y="0"/>
                  </a:moveTo>
                  <a:lnTo>
                    <a:pt x="5029200" y="0"/>
                  </a:lnTo>
                  <a:lnTo>
                    <a:pt x="5029200" y="545590"/>
                  </a:lnTo>
                  <a:lnTo>
                    <a:pt x="5029200" y="1091180"/>
                  </a:lnTo>
                  <a:lnTo>
                    <a:pt x="0" y="1091180"/>
                  </a:lnTo>
                  <a:lnTo>
                    <a:pt x="0" y="0"/>
                  </a:lnTo>
                  <a:close/>
                </a:path>
              </a:pathLst>
            </a:custGeom>
            <a:ln w="28575">
              <a:solidFill>
                <a:srgbClr val="E7C62D"/>
              </a:solidFill>
            </a:ln>
          </p:spPr>
          <p:txBody>
            <a:bodyPr wrap="square" lIns="0" tIns="0" rIns="0" bIns="0" rtlCol="0"/>
            <a:lstStyle/>
            <a:p>
              <a:endParaRPr sz="2400"/>
            </a:p>
          </p:txBody>
        </p:sp>
        <p:sp>
          <p:nvSpPr>
            <p:cNvPr id="6" name="object 6"/>
            <p:cNvSpPr/>
            <p:nvPr/>
          </p:nvSpPr>
          <p:spPr>
            <a:xfrm>
              <a:off x="7871955" y="3898340"/>
              <a:ext cx="465455" cy="411480"/>
            </a:xfrm>
            <a:custGeom>
              <a:avLst/>
              <a:gdLst/>
              <a:ahLst/>
              <a:cxnLst/>
              <a:rect l="l" t="t" r="r" b="b"/>
              <a:pathLst>
                <a:path w="465454" h="411479">
                  <a:moveTo>
                    <a:pt x="255054" y="261696"/>
                  </a:moveTo>
                  <a:lnTo>
                    <a:pt x="127520" y="160883"/>
                  </a:lnTo>
                  <a:lnTo>
                    <a:pt x="0" y="261696"/>
                  </a:lnTo>
                  <a:lnTo>
                    <a:pt x="66979" y="261696"/>
                  </a:lnTo>
                  <a:lnTo>
                    <a:pt x="66979" y="411391"/>
                  </a:lnTo>
                  <a:lnTo>
                    <a:pt x="188074" y="411391"/>
                  </a:lnTo>
                  <a:lnTo>
                    <a:pt x="188074" y="261696"/>
                  </a:lnTo>
                  <a:lnTo>
                    <a:pt x="255054" y="261696"/>
                  </a:lnTo>
                  <a:close/>
                </a:path>
                <a:path w="465454" h="411479">
                  <a:moveTo>
                    <a:pt x="465023" y="100812"/>
                  </a:moveTo>
                  <a:lnTo>
                    <a:pt x="337489" y="0"/>
                  </a:lnTo>
                  <a:lnTo>
                    <a:pt x="209969" y="100812"/>
                  </a:lnTo>
                  <a:lnTo>
                    <a:pt x="276948" y="100812"/>
                  </a:lnTo>
                  <a:lnTo>
                    <a:pt x="276948" y="411391"/>
                  </a:lnTo>
                  <a:lnTo>
                    <a:pt x="398043" y="411391"/>
                  </a:lnTo>
                  <a:lnTo>
                    <a:pt x="398043" y="100812"/>
                  </a:lnTo>
                  <a:lnTo>
                    <a:pt x="465023" y="100812"/>
                  </a:lnTo>
                  <a:close/>
                </a:path>
              </a:pathLst>
            </a:custGeom>
            <a:solidFill>
              <a:srgbClr val="FFFFFF"/>
            </a:solidFill>
          </p:spPr>
          <p:txBody>
            <a:bodyPr wrap="square" lIns="0" tIns="0" rIns="0" bIns="0" rtlCol="0"/>
            <a:lstStyle/>
            <a:p>
              <a:endParaRPr sz="2400"/>
            </a:p>
          </p:txBody>
        </p:sp>
        <p:pic>
          <p:nvPicPr>
            <p:cNvPr id="7" name="object 7"/>
            <p:cNvPicPr/>
            <p:nvPr/>
          </p:nvPicPr>
          <p:blipFill>
            <a:blip r:embed="rId2" cstate="print"/>
            <a:stretch>
              <a:fillRect/>
            </a:stretch>
          </p:blipFill>
          <p:spPr>
            <a:xfrm>
              <a:off x="8425867" y="3785303"/>
              <a:ext cx="103052" cy="100810"/>
            </a:xfrm>
            <a:prstGeom prst="rect">
              <a:avLst/>
            </a:prstGeom>
          </p:spPr>
        </p:pic>
        <p:sp>
          <p:nvSpPr>
            <p:cNvPr id="8" name="object 8"/>
            <p:cNvSpPr/>
            <p:nvPr/>
          </p:nvSpPr>
          <p:spPr>
            <a:xfrm>
              <a:off x="8352442" y="3896296"/>
              <a:ext cx="246379" cy="414020"/>
            </a:xfrm>
            <a:custGeom>
              <a:avLst/>
              <a:gdLst/>
              <a:ahLst/>
              <a:cxnLst/>
              <a:rect l="l" t="t" r="r" b="b"/>
              <a:pathLst>
                <a:path w="246379" h="414020">
                  <a:moveTo>
                    <a:pt x="118464" y="216328"/>
                  </a:moveTo>
                  <a:lnTo>
                    <a:pt x="36450" y="216328"/>
                  </a:lnTo>
                  <a:lnTo>
                    <a:pt x="42525" y="218731"/>
                  </a:lnTo>
                  <a:lnTo>
                    <a:pt x="48600" y="413427"/>
                  </a:lnTo>
                  <a:lnTo>
                    <a:pt x="118464" y="413427"/>
                  </a:lnTo>
                  <a:lnTo>
                    <a:pt x="120172" y="363701"/>
                  </a:lnTo>
                  <a:lnTo>
                    <a:pt x="120741" y="307666"/>
                  </a:lnTo>
                  <a:lnTo>
                    <a:pt x="120172" y="255237"/>
                  </a:lnTo>
                  <a:lnTo>
                    <a:pt x="118464" y="216328"/>
                  </a:lnTo>
                  <a:close/>
                </a:path>
                <a:path w="246379" h="414020">
                  <a:moveTo>
                    <a:pt x="209589" y="216328"/>
                  </a:moveTo>
                  <a:lnTo>
                    <a:pt x="127576" y="216328"/>
                  </a:lnTo>
                  <a:lnTo>
                    <a:pt x="133650" y="413427"/>
                  </a:lnTo>
                  <a:lnTo>
                    <a:pt x="203513" y="413427"/>
                  </a:lnTo>
                  <a:lnTo>
                    <a:pt x="205276" y="363701"/>
                  </a:lnTo>
                  <a:lnTo>
                    <a:pt x="206179" y="307666"/>
                  </a:lnTo>
                  <a:lnTo>
                    <a:pt x="206504" y="257265"/>
                  </a:lnTo>
                  <a:lnTo>
                    <a:pt x="206551" y="218731"/>
                  </a:lnTo>
                  <a:lnTo>
                    <a:pt x="209589" y="216328"/>
                  </a:lnTo>
                  <a:close/>
                </a:path>
                <a:path w="246379" h="414020">
                  <a:moveTo>
                    <a:pt x="78976" y="0"/>
                  </a:moveTo>
                  <a:lnTo>
                    <a:pt x="40484" y="4131"/>
                  </a:lnTo>
                  <a:lnTo>
                    <a:pt x="0" y="216328"/>
                  </a:lnTo>
                  <a:lnTo>
                    <a:pt x="246039" y="216328"/>
                  </a:lnTo>
                  <a:lnTo>
                    <a:pt x="235196" y="103356"/>
                  </a:lnTo>
                  <a:lnTo>
                    <a:pt x="106314" y="103356"/>
                  </a:lnTo>
                  <a:lnTo>
                    <a:pt x="72900" y="43265"/>
                  </a:lnTo>
                  <a:lnTo>
                    <a:pt x="85050" y="26440"/>
                  </a:lnTo>
                  <a:lnTo>
                    <a:pt x="57713" y="14421"/>
                  </a:lnTo>
                  <a:lnTo>
                    <a:pt x="78976" y="0"/>
                  </a:lnTo>
                  <a:close/>
                </a:path>
                <a:path w="246379" h="414020">
                  <a:moveTo>
                    <a:pt x="133650" y="0"/>
                  </a:moveTo>
                  <a:lnTo>
                    <a:pt x="112388" y="0"/>
                  </a:lnTo>
                  <a:lnTo>
                    <a:pt x="106314" y="16825"/>
                  </a:lnTo>
                  <a:lnTo>
                    <a:pt x="112388" y="21632"/>
                  </a:lnTo>
                  <a:lnTo>
                    <a:pt x="106314" y="103356"/>
                  </a:lnTo>
                  <a:lnTo>
                    <a:pt x="235196" y="103356"/>
                  </a:lnTo>
                  <a:lnTo>
                    <a:pt x="234965" y="100953"/>
                  </a:lnTo>
                  <a:lnTo>
                    <a:pt x="139726" y="100953"/>
                  </a:lnTo>
                  <a:lnTo>
                    <a:pt x="136688" y="21632"/>
                  </a:lnTo>
                  <a:lnTo>
                    <a:pt x="139726" y="16825"/>
                  </a:lnTo>
                  <a:lnTo>
                    <a:pt x="133650" y="0"/>
                  </a:lnTo>
                  <a:close/>
                </a:path>
                <a:path w="246379" h="414020">
                  <a:moveTo>
                    <a:pt x="167063" y="0"/>
                  </a:moveTo>
                  <a:lnTo>
                    <a:pt x="188327" y="14421"/>
                  </a:lnTo>
                  <a:lnTo>
                    <a:pt x="160989" y="26440"/>
                  </a:lnTo>
                  <a:lnTo>
                    <a:pt x="173139" y="43265"/>
                  </a:lnTo>
                  <a:lnTo>
                    <a:pt x="139726" y="100953"/>
                  </a:lnTo>
                  <a:lnTo>
                    <a:pt x="234965" y="100953"/>
                  </a:lnTo>
                  <a:lnTo>
                    <a:pt x="227813" y="26440"/>
                  </a:lnTo>
                  <a:lnTo>
                    <a:pt x="197439" y="2403"/>
                  </a:lnTo>
                  <a:lnTo>
                    <a:pt x="192265" y="2028"/>
                  </a:lnTo>
                  <a:lnTo>
                    <a:pt x="173945" y="375"/>
                  </a:lnTo>
                  <a:lnTo>
                    <a:pt x="167063" y="0"/>
                  </a:lnTo>
                  <a:close/>
                </a:path>
              </a:pathLst>
            </a:custGeom>
            <a:solidFill>
              <a:srgbClr val="FFFFFF"/>
            </a:solidFill>
          </p:spPr>
          <p:txBody>
            <a:bodyPr wrap="square" lIns="0" tIns="0" rIns="0" bIns="0" rtlCol="0"/>
            <a:lstStyle/>
            <a:p>
              <a:endParaRPr sz="2400"/>
            </a:p>
          </p:txBody>
        </p:sp>
      </p:grpSp>
      <p:sp>
        <p:nvSpPr>
          <p:cNvPr id="9" name="object 9"/>
          <p:cNvSpPr/>
          <p:nvPr/>
        </p:nvSpPr>
        <p:spPr>
          <a:xfrm>
            <a:off x="598788" y="1231255"/>
            <a:ext cx="6827520" cy="1063413"/>
          </a:xfrm>
          <a:custGeom>
            <a:avLst/>
            <a:gdLst/>
            <a:ahLst/>
            <a:cxnLst/>
            <a:rect l="l" t="t" r="r" b="b"/>
            <a:pathLst>
              <a:path w="5120640" h="797560">
                <a:moveTo>
                  <a:pt x="0" y="797415"/>
                </a:moveTo>
                <a:lnTo>
                  <a:pt x="5120640" y="797415"/>
                </a:lnTo>
                <a:lnTo>
                  <a:pt x="5120640" y="0"/>
                </a:lnTo>
                <a:lnTo>
                  <a:pt x="0" y="0"/>
                </a:lnTo>
                <a:lnTo>
                  <a:pt x="0" y="797415"/>
                </a:lnTo>
                <a:close/>
              </a:path>
            </a:pathLst>
          </a:custGeom>
          <a:solidFill>
            <a:srgbClr val="F38523"/>
          </a:solidFill>
        </p:spPr>
        <p:txBody>
          <a:bodyPr wrap="square" lIns="0" tIns="0" rIns="0" bIns="0" rtlCol="0"/>
          <a:lstStyle/>
          <a:p>
            <a:endParaRPr sz="2400"/>
          </a:p>
        </p:txBody>
      </p:sp>
      <p:grpSp>
        <p:nvGrpSpPr>
          <p:cNvPr id="10" name="object 10"/>
          <p:cNvGrpSpPr/>
          <p:nvPr/>
        </p:nvGrpSpPr>
        <p:grpSpPr>
          <a:xfrm>
            <a:off x="491233" y="823855"/>
            <a:ext cx="6998547" cy="1490133"/>
            <a:chOff x="368425" y="617891"/>
            <a:chExt cx="5248910" cy="1117600"/>
          </a:xfrm>
        </p:grpSpPr>
        <p:sp>
          <p:nvSpPr>
            <p:cNvPr id="11" name="object 11"/>
            <p:cNvSpPr/>
            <p:nvPr/>
          </p:nvSpPr>
          <p:spPr>
            <a:xfrm>
              <a:off x="449091" y="632179"/>
              <a:ext cx="5120640" cy="89535"/>
            </a:xfrm>
            <a:custGeom>
              <a:avLst/>
              <a:gdLst/>
              <a:ahLst/>
              <a:cxnLst/>
              <a:rect l="l" t="t" r="r" b="b"/>
              <a:pathLst>
                <a:path w="5120640" h="89534">
                  <a:moveTo>
                    <a:pt x="0" y="89216"/>
                  </a:moveTo>
                  <a:lnTo>
                    <a:pt x="5120640" y="89216"/>
                  </a:lnTo>
                  <a:lnTo>
                    <a:pt x="5120640" y="0"/>
                  </a:lnTo>
                  <a:lnTo>
                    <a:pt x="0" y="0"/>
                  </a:lnTo>
                  <a:lnTo>
                    <a:pt x="0" y="89216"/>
                  </a:lnTo>
                  <a:close/>
                </a:path>
              </a:pathLst>
            </a:custGeom>
            <a:solidFill>
              <a:srgbClr val="F38523"/>
            </a:solidFill>
          </p:spPr>
          <p:txBody>
            <a:bodyPr wrap="square" lIns="0" tIns="0" rIns="0" bIns="0" rtlCol="0"/>
            <a:lstStyle/>
            <a:p>
              <a:endParaRPr sz="2400"/>
            </a:p>
          </p:txBody>
        </p:sp>
        <p:sp>
          <p:nvSpPr>
            <p:cNvPr id="12" name="object 12"/>
            <p:cNvSpPr/>
            <p:nvPr/>
          </p:nvSpPr>
          <p:spPr>
            <a:xfrm>
              <a:off x="449091" y="632179"/>
              <a:ext cx="5120640" cy="1089025"/>
            </a:xfrm>
            <a:custGeom>
              <a:avLst/>
              <a:gdLst/>
              <a:ahLst/>
              <a:cxnLst/>
              <a:rect l="l" t="t" r="r" b="b"/>
              <a:pathLst>
                <a:path w="5120640" h="1089025">
                  <a:moveTo>
                    <a:pt x="0" y="0"/>
                  </a:moveTo>
                  <a:lnTo>
                    <a:pt x="5120640" y="0"/>
                  </a:lnTo>
                  <a:lnTo>
                    <a:pt x="5120640" y="544339"/>
                  </a:lnTo>
                  <a:lnTo>
                    <a:pt x="5120640" y="1088678"/>
                  </a:lnTo>
                  <a:lnTo>
                    <a:pt x="0" y="1088678"/>
                  </a:lnTo>
                  <a:lnTo>
                    <a:pt x="0" y="0"/>
                  </a:lnTo>
                  <a:close/>
                </a:path>
              </a:pathLst>
            </a:custGeom>
            <a:ln w="28575">
              <a:solidFill>
                <a:srgbClr val="F38523"/>
              </a:solidFill>
            </a:ln>
          </p:spPr>
          <p:txBody>
            <a:bodyPr wrap="square" lIns="0" tIns="0" rIns="0" bIns="0" rtlCol="0"/>
            <a:lstStyle/>
            <a:p>
              <a:endParaRPr sz="2400"/>
            </a:p>
          </p:txBody>
        </p:sp>
        <p:sp>
          <p:nvSpPr>
            <p:cNvPr id="13" name="object 13"/>
            <p:cNvSpPr/>
            <p:nvPr/>
          </p:nvSpPr>
          <p:spPr>
            <a:xfrm>
              <a:off x="373187" y="721395"/>
              <a:ext cx="5239385" cy="202565"/>
            </a:xfrm>
            <a:custGeom>
              <a:avLst/>
              <a:gdLst/>
              <a:ahLst/>
              <a:cxnLst/>
              <a:rect l="l" t="t" r="r" b="b"/>
              <a:pathLst>
                <a:path w="5239385" h="202565">
                  <a:moveTo>
                    <a:pt x="5238821" y="0"/>
                  </a:moveTo>
                  <a:lnTo>
                    <a:pt x="0" y="0"/>
                  </a:lnTo>
                  <a:lnTo>
                    <a:pt x="0" y="202045"/>
                  </a:lnTo>
                  <a:lnTo>
                    <a:pt x="5238821" y="202045"/>
                  </a:lnTo>
                  <a:lnTo>
                    <a:pt x="5238821" y="0"/>
                  </a:lnTo>
                  <a:close/>
                </a:path>
              </a:pathLst>
            </a:custGeom>
            <a:solidFill>
              <a:srgbClr val="FFFFFF"/>
            </a:solidFill>
          </p:spPr>
          <p:txBody>
            <a:bodyPr wrap="square" lIns="0" tIns="0" rIns="0" bIns="0" rtlCol="0"/>
            <a:lstStyle/>
            <a:p>
              <a:endParaRPr sz="2400"/>
            </a:p>
          </p:txBody>
        </p:sp>
        <p:sp>
          <p:nvSpPr>
            <p:cNvPr id="14" name="object 14"/>
            <p:cNvSpPr/>
            <p:nvPr/>
          </p:nvSpPr>
          <p:spPr>
            <a:xfrm>
              <a:off x="373187" y="721395"/>
              <a:ext cx="5239385" cy="202565"/>
            </a:xfrm>
            <a:custGeom>
              <a:avLst/>
              <a:gdLst/>
              <a:ahLst/>
              <a:cxnLst/>
              <a:rect l="l" t="t" r="r" b="b"/>
              <a:pathLst>
                <a:path w="5239385" h="202565">
                  <a:moveTo>
                    <a:pt x="0" y="0"/>
                  </a:moveTo>
                  <a:lnTo>
                    <a:pt x="5238821" y="0"/>
                  </a:lnTo>
                  <a:lnTo>
                    <a:pt x="5238821" y="202046"/>
                  </a:lnTo>
                  <a:lnTo>
                    <a:pt x="0" y="202046"/>
                  </a:lnTo>
                  <a:lnTo>
                    <a:pt x="0" y="0"/>
                  </a:lnTo>
                  <a:close/>
                </a:path>
              </a:pathLst>
            </a:custGeom>
            <a:ln w="9525">
              <a:solidFill>
                <a:srgbClr val="FFFFFF"/>
              </a:solidFill>
            </a:ln>
          </p:spPr>
          <p:txBody>
            <a:bodyPr wrap="square" lIns="0" tIns="0" rIns="0" bIns="0" rtlCol="0"/>
            <a:lstStyle/>
            <a:p>
              <a:endParaRPr sz="2400"/>
            </a:p>
          </p:txBody>
        </p:sp>
      </p:grpSp>
      <p:sp>
        <p:nvSpPr>
          <p:cNvPr id="15" name="object 15"/>
          <p:cNvSpPr/>
          <p:nvPr/>
        </p:nvSpPr>
        <p:spPr>
          <a:xfrm>
            <a:off x="7624061" y="2146810"/>
            <a:ext cx="3899747" cy="148167"/>
          </a:xfrm>
          <a:custGeom>
            <a:avLst/>
            <a:gdLst/>
            <a:ahLst/>
            <a:cxnLst/>
            <a:rect l="l" t="t" r="r" b="b"/>
            <a:pathLst>
              <a:path w="2924809" h="111125">
                <a:moveTo>
                  <a:pt x="0" y="110747"/>
                </a:moveTo>
                <a:lnTo>
                  <a:pt x="2924426" y="110747"/>
                </a:lnTo>
                <a:lnTo>
                  <a:pt x="2924426" y="0"/>
                </a:lnTo>
                <a:lnTo>
                  <a:pt x="0" y="0"/>
                </a:lnTo>
                <a:lnTo>
                  <a:pt x="0" y="110747"/>
                </a:lnTo>
                <a:close/>
              </a:path>
            </a:pathLst>
          </a:custGeom>
          <a:solidFill>
            <a:srgbClr val="CD1F67"/>
          </a:solidFill>
        </p:spPr>
        <p:txBody>
          <a:bodyPr wrap="square" lIns="0" tIns="0" rIns="0" bIns="0" rtlCol="0"/>
          <a:lstStyle/>
          <a:p>
            <a:endParaRPr sz="2400"/>
          </a:p>
        </p:txBody>
      </p:sp>
      <p:grpSp>
        <p:nvGrpSpPr>
          <p:cNvPr id="16" name="object 16"/>
          <p:cNvGrpSpPr/>
          <p:nvPr/>
        </p:nvGrpSpPr>
        <p:grpSpPr>
          <a:xfrm>
            <a:off x="7605013" y="820635"/>
            <a:ext cx="3937847" cy="1493520"/>
            <a:chOff x="5703759" y="615476"/>
            <a:chExt cx="2953385" cy="1120140"/>
          </a:xfrm>
        </p:grpSpPr>
        <p:sp>
          <p:nvSpPr>
            <p:cNvPr id="17" name="object 17"/>
            <p:cNvSpPr/>
            <p:nvPr/>
          </p:nvSpPr>
          <p:spPr>
            <a:xfrm>
              <a:off x="5718046" y="629763"/>
              <a:ext cx="2924810" cy="778510"/>
            </a:xfrm>
            <a:custGeom>
              <a:avLst/>
              <a:gdLst/>
              <a:ahLst/>
              <a:cxnLst/>
              <a:rect l="l" t="t" r="r" b="b"/>
              <a:pathLst>
                <a:path w="2924809" h="778510">
                  <a:moveTo>
                    <a:pt x="0" y="778296"/>
                  </a:moveTo>
                  <a:lnTo>
                    <a:pt x="2924426" y="778296"/>
                  </a:lnTo>
                  <a:lnTo>
                    <a:pt x="2924426" y="0"/>
                  </a:lnTo>
                  <a:lnTo>
                    <a:pt x="0" y="0"/>
                  </a:lnTo>
                  <a:lnTo>
                    <a:pt x="0" y="778296"/>
                  </a:lnTo>
                  <a:close/>
                </a:path>
              </a:pathLst>
            </a:custGeom>
            <a:solidFill>
              <a:srgbClr val="CD1F67"/>
            </a:solidFill>
          </p:spPr>
          <p:txBody>
            <a:bodyPr wrap="square" lIns="0" tIns="0" rIns="0" bIns="0" rtlCol="0"/>
            <a:lstStyle/>
            <a:p>
              <a:endParaRPr sz="2400"/>
            </a:p>
          </p:txBody>
        </p:sp>
        <p:sp>
          <p:nvSpPr>
            <p:cNvPr id="18" name="object 18"/>
            <p:cNvSpPr/>
            <p:nvPr/>
          </p:nvSpPr>
          <p:spPr>
            <a:xfrm>
              <a:off x="5718046" y="629763"/>
              <a:ext cx="2924810" cy="1091565"/>
            </a:xfrm>
            <a:custGeom>
              <a:avLst/>
              <a:gdLst/>
              <a:ahLst/>
              <a:cxnLst/>
              <a:rect l="l" t="t" r="r" b="b"/>
              <a:pathLst>
                <a:path w="2924809" h="1091564">
                  <a:moveTo>
                    <a:pt x="0" y="0"/>
                  </a:moveTo>
                  <a:lnTo>
                    <a:pt x="2924427" y="0"/>
                  </a:lnTo>
                  <a:lnTo>
                    <a:pt x="2924427" y="545545"/>
                  </a:lnTo>
                  <a:lnTo>
                    <a:pt x="2924427" y="1091091"/>
                  </a:lnTo>
                  <a:lnTo>
                    <a:pt x="0" y="1091091"/>
                  </a:lnTo>
                  <a:lnTo>
                    <a:pt x="0" y="0"/>
                  </a:lnTo>
                  <a:close/>
                </a:path>
              </a:pathLst>
            </a:custGeom>
            <a:ln w="28575">
              <a:solidFill>
                <a:srgbClr val="CD1F67"/>
              </a:solidFill>
            </a:ln>
          </p:spPr>
          <p:txBody>
            <a:bodyPr wrap="square" lIns="0" tIns="0" rIns="0" bIns="0" rtlCol="0"/>
            <a:lstStyle/>
            <a:p>
              <a:endParaRPr sz="2400"/>
            </a:p>
          </p:txBody>
        </p:sp>
      </p:grpSp>
      <p:grpSp>
        <p:nvGrpSpPr>
          <p:cNvPr id="19" name="object 19"/>
          <p:cNvGrpSpPr/>
          <p:nvPr/>
        </p:nvGrpSpPr>
        <p:grpSpPr>
          <a:xfrm>
            <a:off x="4721713" y="5774673"/>
            <a:ext cx="6998547" cy="282787"/>
            <a:chOff x="3541285" y="4331005"/>
            <a:chExt cx="5248910" cy="212090"/>
          </a:xfrm>
        </p:grpSpPr>
        <p:sp>
          <p:nvSpPr>
            <p:cNvPr id="20" name="object 20"/>
            <p:cNvSpPr/>
            <p:nvPr/>
          </p:nvSpPr>
          <p:spPr>
            <a:xfrm>
              <a:off x="3546048" y="4335767"/>
              <a:ext cx="5239385" cy="202565"/>
            </a:xfrm>
            <a:custGeom>
              <a:avLst/>
              <a:gdLst/>
              <a:ahLst/>
              <a:cxnLst/>
              <a:rect l="l" t="t" r="r" b="b"/>
              <a:pathLst>
                <a:path w="5239384" h="202564">
                  <a:moveTo>
                    <a:pt x="5238821" y="0"/>
                  </a:moveTo>
                  <a:lnTo>
                    <a:pt x="0" y="0"/>
                  </a:lnTo>
                  <a:lnTo>
                    <a:pt x="0" y="202046"/>
                  </a:lnTo>
                  <a:lnTo>
                    <a:pt x="5238821" y="202046"/>
                  </a:lnTo>
                  <a:lnTo>
                    <a:pt x="5238821" y="0"/>
                  </a:lnTo>
                  <a:close/>
                </a:path>
              </a:pathLst>
            </a:custGeom>
            <a:solidFill>
              <a:srgbClr val="FFFFFF"/>
            </a:solidFill>
          </p:spPr>
          <p:txBody>
            <a:bodyPr wrap="square" lIns="0" tIns="0" rIns="0" bIns="0" rtlCol="0"/>
            <a:lstStyle/>
            <a:p>
              <a:endParaRPr sz="2400"/>
            </a:p>
          </p:txBody>
        </p:sp>
        <p:sp>
          <p:nvSpPr>
            <p:cNvPr id="21" name="object 21"/>
            <p:cNvSpPr/>
            <p:nvPr/>
          </p:nvSpPr>
          <p:spPr>
            <a:xfrm>
              <a:off x="3546048" y="4335767"/>
              <a:ext cx="5239385" cy="202565"/>
            </a:xfrm>
            <a:custGeom>
              <a:avLst/>
              <a:gdLst/>
              <a:ahLst/>
              <a:cxnLst/>
              <a:rect l="l" t="t" r="r" b="b"/>
              <a:pathLst>
                <a:path w="5239384" h="202564">
                  <a:moveTo>
                    <a:pt x="0" y="0"/>
                  </a:moveTo>
                  <a:lnTo>
                    <a:pt x="5238821" y="0"/>
                  </a:lnTo>
                  <a:lnTo>
                    <a:pt x="5238821" y="202046"/>
                  </a:lnTo>
                  <a:lnTo>
                    <a:pt x="0" y="202046"/>
                  </a:lnTo>
                  <a:lnTo>
                    <a:pt x="0" y="0"/>
                  </a:lnTo>
                  <a:close/>
                </a:path>
              </a:pathLst>
            </a:custGeom>
            <a:ln w="9525">
              <a:solidFill>
                <a:srgbClr val="FFFFFF"/>
              </a:solidFill>
            </a:ln>
          </p:spPr>
          <p:txBody>
            <a:bodyPr wrap="square" lIns="0" tIns="0" rIns="0" bIns="0" rtlCol="0"/>
            <a:lstStyle/>
            <a:p>
              <a:endParaRPr sz="2400"/>
            </a:p>
          </p:txBody>
        </p:sp>
      </p:grpSp>
      <p:grpSp>
        <p:nvGrpSpPr>
          <p:cNvPr id="22" name="object 22"/>
          <p:cNvGrpSpPr/>
          <p:nvPr/>
        </p:nvGrpSpPr>
        <p:grpSpPr>
          <a:xfrm>
            <a:off x="7551200" y="1871063"/>
            <a:ext cx="4523739" cy="282787"/>
            <a:chOff x="5663400" y="1403297"/>
            <a:chExt cx="3392804" cy="212090"/>
          </a:xfrm>
        </p:grpSpPr>
        <p:sp>
          <p:nvSpPr>
            <p:cNvPr id="23" name="object 23"/>
            <p:cNvSpPr/>
            <p:nvPr/>
          </p:nvSpPr>
          <p:spPr>
            <a:xfrm>
              <a:off x="5668162" y="1408060"/>
              <a:ext cx="3383279" cy="202565"/>
            </a:xfrm>
            <a:custGeom>
              <a:avLst/>
              <a:gdLst/>
              <a:ahLst/>
              <a:cxnLst/>
              <a:rect l="l" t="t" r="r" b="b"/>
              <a:pathLst>
                <a:path w="3383279" h="202565">
                  <a:moveTo>
                    <a:pt x="3383279" y="0"/>
                  </a:moveTo>
                  <a:lnTo>
                    <a:pt x="0" y="0"/>
                  </a:lnTo>
                  <a:lnTo>
                    <a:pt x="0" y="202046"/>
                  </a:lnTo>
                  <a:lnTo>
                    <a:pt x="3383279" y="202046"/>
                  </a:lnTo>
                  <a:lnTo>
                    <a:pt x="3383279" y="0"/>
                  </a:lnTo>
                  <a:close/>
                </a:path>
              </a:pathLst>
            </a:custGeom>
            <a:solidFill>
              <a:srgbClr val="FFFFFF"/>
            </a:solidFill>
          </p:spPr>
          <p:txBody>
            <a:bodyPr wrap="square" lIns="0" tIns="0" rIns="0" bIns="0" rtlCol="0"/>
            <a:lstStyle/>
            <a:p>
              <a:endParaRPr sz="2400"/>
            </a:p>
          </p:txBody>
        </p:sp>
        <p:sp>
          <p:nvSpPr>
            <p:cNvPr id="24" name="object 24"/>
            <p:cNvSpPr/>
            <p:nvPr/>
          </p:nvSpPr>
          <p:spPr>
            <a:xfrm>
              <a:off x="5668162" y="1408060"/>
              <a:ext cx="3383279" cy="202565"/>
            </a:xfrm>
            <a:custGeom>
              <a:avLst/>
              <a:gdLst/>
              <a:ahLst/>
              <a:cxnLst/>
              <a:rect l="l" t="t" r="r" b="b"/>
              <a:pathLst>
                <a:path w="3383279" h="202565">
                  <a:moveTo>
                    <a:pt x="0" y="0"/>
                  </a:moveTo>
                  <a:lnTo>
                    <a:pt x="3383280" y="0"/>
                  </a:lnTo>
                  <a:lnTo>
                    <a:pt x="3383280" y="202046"/>
                  </a:lnTo>
                  <a:lnTo>
                    <a:pt x="0" y="202046"/>
                  </a:lnTo>
                  <a:lnTo>
                    <a:pt x="0" y="0"/>
                  </a:lnTo>
                  <a:close/>
                </a:path>
              </a:pathLst>
            </a:custGeom>
            <a:ln w="9525">
              <a:solidFill>
                <a:srgbClr val="FFFFFF"/>
              </a:solidFill>
            </a:ln>
          </p:spPr>
          <p:txBody>
            <a:bodyPr wrap="square" lIns="0" tIns="0" rIns="0" bIns="0" rtlCol="0"/>
            <a:lstStyle/>
            <a:p>
              <a:endParaRPr sz="2400"/>
            </a:p>
          </p:txBody>
        </p:sp>
      </p:grpSp>
      <p:sp>
        <p:nvSpPr>
          <p:cNvPr id="25" name="object 25"/>
          <p:cNvSpPr/>
          <p:nvPr/>
        </p:nvSpPr>
        <p:spPr>
          <a:xfrm>
            <a:off x="598789" y="5115097"/>
            <a:ext cx="4018280" cy="1056640"/>
          </a:xfrm>
          <a:custGeom>
            <a:avLst/>
            <a:gdLst/>
            <a:ahLst/>
            <a:cxnLst/>
            <a:rect l="l" t="t" r="r" b="b"/>
            <a:pathLst>
              <a:path w="3013710" h="792479">
                <a:moveTo>
                  <a:pt x="0" y="792120"/>
                </a:moveTo>
                <a:lnTo>
                  <a:pt x="3013435" y="792120"/>
                </a:lnTo>
                <a:lnTo>
                  <a:pt x="3013435" y="0"/>
                </a:lnTo>
                <a:lnTo>
                  <a:pt x="0" y="0"/>
                </a:lnTo>
                <a:lnTo>
                  <a:pt x="0" y="792120"/>
                </a:lnTo>
                <a:close/>
              </a:path>
            </a:pathLst>
          </a:custGeom>
          <a:solidFill>
            <a:srgbClr val="7E0838"/>
          </a:solidFill>
        </p:spPr>
        <p:txBody>
          <a:bodyPr wrap="square" lIns="0" tIns="0" rIns="0" bIns="0" rtlCol="0"/>
          <a:lstStyle/>
          <a:p>
            <a:endParaRPr sz="2400"/>
          </a:p>
        </p:txBody>
      </p:sp>
      <p:grpSp>
        <p:nvGrpSpPr>
          <p:cNvPr id="26" name="object 26"/>
          <p:cNvGrpSpPr/>
          <p:nvPr/>
        </p:nvGrpSpPr>
        <p:grpSpPr>
          <a:xfrm>
            <a:off x="579741" y="4697301"/>
            <a:ext cx="4056380" cy="1493520"/>
            <a:chOff x="434805" y="3522976"/>
            <a:chExt cx="3042285" cy="1120140"/>
          </a:xfrm>
        </p:grpSpPr>
        <p:sp>
          <p:nvSpPr>
            <p:cNvPr id="27" name="object 27"/>
            <p:cNvSpPr/>
            <p:nvPr/>
          </p:nvSpPr>
          <p:spPr>
            <a:xfrm>
              <a:off x="449092" y="3537263"/>
              <a:ext cx="3013710" cy="97155"/>
            </a:xfrm>
            <a:custGeom>
              <a:avLst/>
              <a:gdLst/>
              <a:ahLst/>
              <a:cxnLst/>
              <a:rect l="l" t="t" r="r" b="b"/>
              <a:pathLst>
                <a:path w="3013710" h="97154">
                  <a:moveTo>
                    <a:pt x="0" y="97014"/>
                  </a:moveTo>
                  <a:lnTo>
                    <a:pt x="3013435" y="97014"/>
                  </a:lnTo>
                  <a:lnTo>
                    <a:pt x="3013435" y="0"/>
                  </a:lnTo>
                  <a:lnTo>
                    <a:pt x="0" y="0"/>
                  </a:lnTo>
                  <a:lnTo>
                    <a:pt x="0" y="97014"/>
                  </a:lnTo>
                  <a:close/>
                </a:path>
              </a:pathLst>
            </a:custGeom>
            <a:solidFill>
              <a:srgbClr val="7E0838"/>
            </a:solidFill>
          </p:spPr>
          <p:txBody>
            <a:bodyPr wrap="square" lIns="0" tIns="0" rIns="0" bIns="0" rtlCol="0"/>
            <a:lstStyle/>
            <a:p>
              <a:endParaRPr sz="2400"/>
            </a:p>
          </p:txBody>
        </p:sp>
        <p:sp>
          <p:nvSpPr>
            <p:cNvPr id="28" name="object 28"/>
            <p:cNvSpPr/>
            <p:nvPr/>
          </p:nvSpPr>
          <p:spPr>
            <a:xfrm>
              <a:off x="449092" y="3537263"/>
              <a:ext cx="3013710" cy="1091565"/>
            </a:xfrm>
            <a:custGeom>
              <a:avLst/>
              <a:gdLst/>
              <a:ahLst/>
              <a:cxnLst/>
              <a:rect l="l" t="t" r="r" b="b"/>
              <a:pathLst>
                <a:path w="3013710" h="1091564">
                  <a:moveTo>
                    <a:pt x="0" y="0"/>
                  </a:moveTo>
                  <a:lnTo>
                    <a:pt x="3013435" y="0"/>
                  </a:lnTo>
                  <a:lnTo>
                    <a:pt x="3013435" y="545590"/>
                  </a:lnTo>
                  <a:lnTo>
                    <a:pt x="3013435" y="1091180"/>
                  </a:lnTo>
                  <a:lnTo>
                    <a:pt x="0" y="1091180"/>
                  </a:lnTo>
                  <a:lnTo>
                    <a:pt x="0" y="0"/>
                  </a:lnTo>
                  <a:close/>
                </a:path>
              </a:pathLst>
            </a:custGeom>
            <a:ln w="28575">
              <a:solidFill>
                <a:srgbClr val="7E0838"/>
              </a:solidFill>
            </a:ln>
          </p:spPr>
          <p:txBody>
            <a:bodyPr wrap="square" lIns="0" tIns="0" rIns="0" bIns="0" rtlCol="0"/>
            <a:lstStyle/>
            <a:p>
              <a:endParaRPr sz="2400"/>
            </a:p>
          </p:txBody>
        </p:sp>
      </p:grpSp>
      <p:grpSp>
        <p:nvGrpSpPr>
          <p:cNvPr id="29" name="object 29"/>
          <p:cNvGrpSpPr/>
          <p:nvPr/>
        </p:nvGrpSpPr>
        <p:grpSpPr>
          <a:xfrm>
            <a:off x="579739" y="1554759"/>
            <a:ext cx="10965179" cy="3847253"/>
            <a:chOff x="434804" y="1166069"/>
            <a:chExt cx="8223884" cy="2885440"/>
          </a:xfrm>
        </p:grpSpPr>
        <p:sp>
          <p:nvSpPr>
            <p:cNvPr id="30" name="object 30"/>
            <p:cNvSpPr/>
            <p:nvPr/>
          </p:nvSpPr>
          <p:spPr>
            <a:xfrm>
              <a:off x="449091" y="1938549"/>
              <a:ext cx="8195309" cy="1375410"/>
            </a:xfrm>
            <a:custGeom>
              <a:avLst/>
              <a:gdLst/>
              <a:ahLst/>
              <a:cxnLst/>
              <a:rect l="l" t="t" r="r" b="b"/>
              <a:pathLst>
                <a:path w="8195309" h="1375410">
                  <a:moveTo>
                    <a:pt x="8195034" y="0"/>
                  </a:moveTo>
                  <a:lnTo>
                    <a:pt x="0" y="0"/>
                  </a:lnTo>
                  <a:lnTo>
                    <a:pt x="0" y="1374956"/>
                  </a:lnTo>
                  <a:lnTo>
                    <a:pt x="8195034" y="1374956"/>
                  </a:lnTo>
                  <a:lnTo>
                    <a:pt x="8195034" y="0"/>
                  </a:lnTo>
                  <a:close/>
                </a:path>
              </a:pathLst>
            </a:custGeom>
            <a:solidFill>
              <a:srgbClr val="7FC1E0"/>
            </a:solidFill>
          </p:spPr>
          <p:txBody>
            <a:bodyPr wrap="square" lIns="0" tIns="0" rIns="0" bIns="0" rtlCol="0"/>
            <a:lstStyle/>
            <a:p>
              <a:endParaRPr sz="2400"/>
            </a:p>
          </p:txBody>
        </p:sp>
        <p:sp>
          <p:nvSpPr>
            <p:cNvPr id="31" name="object 31"/>
            <p:cNvSpPr/>
            <p:nvPr/>
          </p:nvSpPr>
          <p:spPr>
            <a:xfrm>
              <a:off x="449091" y="1938549"/>
              <a:ext cx="8195309" cy="1375410"/>
            </a:xfrm>
            <a:custGeom>
              <a:avLst/>
              <a:gdLst/>
              <a:ahLst/>
              <a:cxnLst/>
              <a:rect l="l" t="t" r="r" b="b"/>
              <a:pathLst>
                <a:path w="8195309" h="1375410">
                  <a:moveTo>
                    <a:pt x="0" y="0"/>
                  </a:moveTo>
                  <a:lnTo>
                    <a:pt x="8195035" y="0"/>
                  </a:lnTo>
                  <a:lnTo>
                    <a:pt x="8195035" y="687482"/>
                  </a:lnTo>
                  <a:lnTo>
                    <a:pt x="8195035" y="1374956"/>
                  </a:lnTo>
                  <a:lnTo>
                    <a:pt x="0" y="1374956"/>
                  </a:lnTo>
                  <a:lnTo>
                    <a:pt x="0" y="0"/>
                  </a:lnTo>
                  <a:close/>
                </a:path>
              </a:pathLst>
            </a:custGeom>
            <a:ln w="28575">
              <a:solidFill>
                <a:srgbClr val="3E81C2"/>
              </a:solidFill>
            </a:ln>
          </p:spPr>
          <p:txBody>
            <a:bodyPr wrap="square" lIns="0" tIns="0" rIns="0" bIns="0" rtlCol="0"/>
            <a:lstStyle/>
            <a:p>
              <a:endParaRPr sz="2400"/>
            </a:p>
          </p:txBody>
        </p:sp>
        <p:sp>
          <p:nvSpPr>
            <p:cNvPr id="32" name="object 32"/>
            <p:cNvSpPr/>
            <p:nvPr/>
          </p:nvSpPr>
          <p:spPr>
            <a:xfrm>
              <a:off x="2565914" y="1216869"/>
              <a:ext cx="4030345" cy="2783840"/>
            </a:xfrm>
            <a:custGeom>
              <a:avLst/>
              <a:gdLst/>
              <a:ahLst/>
              <a:cxnLst/>
              <a:rect l="l" t="t" r="r" b="b"/>
              <a:pathLst>
                <a:path w="4030345" h="2783840">
                  <a:moveTo>
                    <a:pt x="2015059" y="0"/>
                  </a:moveTo>
                  <a:lnTo>
                    <a:pt x="0" y="1391719"/>
                  </a:lnTo>
                  <a:lnTo>
                    <a:pt x="2015059" y="2783439"/>
                  </a:lnTo>
                  <a:lnTo>
                    <a:pt x="4030118" y="1391719"/>
                  </a:lnTo>
                  <a:lnTo>
                    <a:pt x="2015059" y="0"/>
                  </a:lnTo>
                  <a:close/>
                </a:path>
              </a:pathLst>
            </a:custGeom>
            <a:solidFill>
              <a:srgbClr val="FFFFFF"/>
            </a:solidFill>
          </p:spPr>
          <p:txBody>
            <a:bodyPr wrap="square" lIns="0" tIns="0" rIns="0" bIns="0" rtlCol="0"/>
            <a:lstStyle/>
            <a:p>
              <a:endParaRPr sz="2400"/>
            </a:p>
          </p:txBody>
        </p:sp>
        <p:sp>
          <p:nvSpPr>
            <p:cNvPr id="33" name="object 33"/>
            <p:cNvSpPr/>
            <p:nvPr/>
          </p:nvSpPr>
          <p:spPr>
            <a:xfrm>
              <a:off x="2565914" y="1216869"/>
              <a:ext cx="4030345" cy="2783840"/>
            </a:xfrm>
            <a:custGeom>
              <a:avLst/>
              <a:gdLst/>
              <a:ahLst/>
              <a:cxnLst/>
              <a:rect l="l" t="t" r="r" b="b"/>
              <a:pathLst>
                <a:path w="4030345" h="2783840">
                  <a:moveTo>
                    <a:pt x="0" y="1391719"/>
                  </a:moveTo>
                  <a:lnTo>
                    <a:pt x="2015059" y="0"/>
                  </a:lnTo>
                  <a:lnTo>
                    <a:pt x="4030119" y="1391719"/>
                  </a:lnTo>
                  <a:lnTo>
                    <a:pt x="2015059" y="2783439"/>
                  </a:lnTo>
                  <a:lnTo>
                    <a:pt x="0" y="1391719"/>
                  </a:lnTo>
                  <a:close/>
                </a:path>
              </a:pathLst>
            </a:custGeom>
            <a:solidFill>
              <a:srgbClr val="7FC1E0"/>
            </a:solidFill>
            <a:ln w="101600">
              <a:solidFill>
                <a:srgbClr val="3E81C2"/>
              </a:solidFill>
            </a:ln>
          </p:spPr>
          <p:txBody>
            <a:bodyPr wrap="square" lIns="0" tIns="0" rIns="0" bIns="0" rtlCol="0"/>
            <a:lstStyle/>
            <a:p>
              <a:endParaRPr sz="2400"/>
            </a:p>
          </p:txBody>
        </p:sp>
        <p:sp>
          <p:nvSpPr>
            <p:cNvPr id="34" name="object 34"/>
            <p:cNvSpPr/>
            <p:nvPr/>
          </p:nvSpPr>
          <p:spPr>
            <a:xfrm>
              <a:off x="2946392" y="1479646"/>
              <a:ext cx="3269615" cy="2258060"/>
            </a:xfrm>
            <a:custGeom>
              <a:avLst/>
              <a:gdLst/>
              <a:ahLst/>
              <a:cxnLst/>
              <a:rect l="l" t="t" r="r" b="b"/>
              <a:pathLst>
                <a:path w="3269615" h="2258060">
                  <a:moveTo>
                    <a:pt x="1634582" y="0"/>
                  </a:moveTo>
                  <a:lnTo>
                    <a:pt x="0" y="1128941"/>
                  </a:lnTo>
                  <a:lnTo>
                    <a:pt x="1634582" y="2257882"/>
                  </a:lnTo>
                  <a:lnTo>
                    <a:pt x="3269166" y="1128941"/>
                  </a:lnTo>
                  <a:lnTo>
                    <a:pt x="1634582" y="0"/>
                  </a:lnTo>
                  <a:close/>
                </a:path>
              </a:pathLst>
            </a:custGeom>
            <a:solidFill>
              <a:srgbClr val="FFFFFF"/>
            </a:solidFill>
            <a:ln>
              <a:solidFill>
                <a:srgbClr val="3E81C2"/>
              </a:solidFill>
            </a:ln>
          </p:spPr>
          <p:txBody>
            <a:bodyPr wrap="square" lIns="0" tIns="0" rIns="0" bIns="0" rtlCol="0"/>
            <a:lstStyle/>
            <a:p>
              <a:endParaRPr sz="2400"/>
            </a:p>
          </p:txBody>
        </p:sp>
        <p:sp>
          <p:nvSpPr>
            <p:cNvPr id="35" name="object 35"/>
            <p:cNvSpPr/>
            <p:nvPr/>
          </p:nvSpPr>
          <p:spPr>
            <a:xfrm>
              <a:off x="2946392" y="1479646"/>
              <a:ext cx="3269615" cy="2258060"/>
            </a:xfrm>
            <a:custGeom>
              <a:avLst/>
              <a:gdLst/>
              <a:ahLst/>
              <a:cxnLst/>
              <a:rect l="l" t="t" r="r" b="b"/>
              <a:pathLst>
                <a:path w="3269615" h="2258060">
                  <a:moveTo>
                    <a:pt x="0" y="1128942"/>
                  </a:moveTo>
                  <a:lnTo>
                    <a:pt x="1634584" y="0"/>
                  </a:lnTo>
                  <a:lnTo>
                    <a:pt x="3269167" y="1128942"/>
                  </a:lnTo>
                  <a:lnTo>
                    <a:pt x="1634584" y="2257883"/>
                  </a:lnTo>
                  <a:lnTo>
                    <a:pt x="0" y="1128942"/>
                  </a:lnTo>
                  <a:close/>
                </a:path>
              </a:pathLst>
            </a:custGeom>
            <a:ln w="38100">
              <a:solidFill>
                <a:srgbClr val="3E81C2"/>
              </a:solidFill>
            </a:ln>
          </p:spPr>
          <p:txBody>
            <a:bodyPr wrap="square" lIns="0" tIns="0" rIns="0" bIns="0" rtlCol="0"/>
            <a:lstStyle/>
            <a:p>
              <a:endParaRPr sz="2400"/>
            </a:p>
          </p:txBody>
        </p:sp>
        <p:sp>
          <p:nvSpPr>
            <p:cNvPr id="36" name="object 36"/>
            <p:cNvSpPr/>
            <p:nvPr/>
          </p:nvSpPr>
          <p:spPr>
            <a:xfrm>
              <a:off x="2609104" y="2169450"/>
              <a:ext cx="3926204" cy="870585"/>
            </a:xfrm>
            <a:custGeom>
              <a:avLst/>
              <a:gdLst/>
              <a:ahLst/>
              <a:cxnLst/>
              <a:rect l="l" t="t" r="r" b="b"/>
              <a:pathLst>
                <a:path w="3926204" h="870585">
                  <a:moveTo>
                    <a:pt x="3925788" y="0"/>
                  </a:moveTo>
                  <a:lnTo>
                    <a:pt x="0" y="0"/>
                  </a:lnTo>
                  <a:lnTo>
                    <a:pt x="0" y="870205"/>
                  </a:lnTo>
                  <a:lnTo>
                    <a:pt x="3925788" y="870205"/>
                  </a:lnTo>
                  <a:lnTo>
                    <a:pt x="3925788" y="0"/>
                  </a:lnTo>
                  <a:close/>
                </a:path>
              </a:pathLst>
            </a:custGeom>
            <a:solidFill>
              <a:srgbClr val="FFFFFF"/>
            </a:solidFill>
          </p:spPr>
          <p:txBody>
            <a:bodyPr wrap="square" lIns="0" tIns="0" rIns="0" bIns="0" rtlCol="0"/>
            <a:lstStyle/>
            <a:p>
              <a:endParaRPr sz="2400"/>
            </a:p>
          </p:txBody>
        </p:sp>
        <p:sp>
          <p:nvSpPr>
            <p:cNvPr id="37" name="object 37"/>
            <p:cNvSpPr/>
            <p:nvPr/>
          </p:nvSpPr>
          <p:spPr>
            <a:xfrm>
              <a:off x="2609104" y="2169450"/>
              <a:ext cx="3926204" cy="870585"/>
            </a:xfrm>
            <a:custGeom>
              <a:avLst/>
              <a:gdLst/>
              <a:ahLst/>
              <a:cxnLst/>
              <a:rect l="l" t="t" r="r" b="b"/>
              <a:pathLst>
                <a:path w="3926204" h="870585">
                  <a:moveTo>
                    <a:pt x="0" y="0"/>
                  </a:moveTo>
                  <a:lnTo>
                    <a:pt x="3925788" y="0"/>
                  </a:lnTo>
                  <a:lnTo>
                    <a:pt x="3925788" y="870205"/>
                  </a:lnTo>
                  <a:lnTo>
                    <a:pt x="0" y="870205"/>
                  </a:lnTo>
                  <a:lnTo>
                    <a:pt x="0" y="0"/>
                  </a:lnTo>
                  <a:close/>
                </a:path>
              </a:pathLst>
            </a:custGeom>
            <a:ln w="38100">
              <a:solidFill>
                <a:srgbClr val="FFFFFF"/>
              </a:solidFill>
            </a:ln>
          </p:spPr>
          <p:txBody>
            <a:bodyPr wrap="square" lIns="0" tIns="0" rIns="0" bIns="0" rtlCol="0"/>
            <a:lstStyle/>
            <a:p>
              <a:endParaRPr sz="2400"/>
            </a:p>
          </p:txBody>
        </p:sp>
      </p:grpSp>
      <p:sp>
        <p:nvSpPr>
          <p:cNvPr id="38" name="object 38"/>
          <p:cNvSpPr txBox="1"/>
          <p:nvPr/>
        </p:nvSpPr>
        <p:spPr>
          <a:xfrm>
            <a:off x="5349925" y="2377092"/>
            <a:ext cx="1516380" cy="658300"/>
          </a:xfrm>
          <a:prstGeom prst="rect">
            <a:avLst/>
          </a:prstGeom>
        </p:spPr>
        <p:txBody>
          <a:bodyPr vert="horz" wrap="square" lIns="0" tIns="16933" rIns="0" bIns="0" rtlCol="0">
            <a:spAutoFit/>
          </a:bodyPr>
          <a:lstStyle/>
          <a:p>
            <a:pPr algn="ctr">
              <a:lnSpc>
                <a:spcPts val="2180"/>
              </a:lnSpc>
              <a:spcBef>
                <a:spcPts val="133"/>
              </a:spcBef>
            </a:pPr>
            <a:r>
              <a:rPr sz="1867" i="1" spc="-7" dirty="0">
                <a:solidFill>
                  <a:srgbClr val="344447"/>
                </a:solidFill>
                <a:latin typeface="Arial"/>
                <a:cs typeface="Arial"/>
              </a:rPr>
              <a:t>Creating</a:t>
            </a:r>
            <a:r>
              <a:rPr sz="1867" i="1" spc="-60" dirty="0">
                <a:solidFill>
                  <a:srgbClr val="344447"/>
                </a:solidFill>
                <a:latin typeface="Arial"/>
                <a:cs typeface="Arial"/>
              </a:rPr>
              <a:t> </a:t>
            </a:r>
            <a:r>
              <a:rPr sz="1867" i="1" dirty="0">
                <a:solidFill>
                  <a:srgbClr val="344447"/>
                </a:solidFill>
                <a:latin typeface="Arial"/>
                <a:cs typeface="Arial"/>
              </a:rPr>
              <a:t>a</a:t>
            </a:r>
            <a:endParaRPr sz="1867" dirty="0">
              <a:latin typeface="Arial"/>
              <a:cs typeface="Arial"/>
            </a:endParaRPr>
          </a:p>
          <a:p>
            <a:pPr algn="ctr">
              <a:lnSpc>
                <a:spcPts val="2820"/>
              </a:lnSpc>
            </a:pPr>
            <a:r>
              <a:rPr sz="2400" b="1" i="1" dirty="0">
                <a:solidFill>
                  <a:srgbClr val="344447"/>
                </a:solidFill>
                <a:latin typeface="Arial-BoldItalicMT"/>
                <a:cs typeface="Arial-BoldItalicMT"/>
              </a:rPr>
              <a:t>b</a:t>
            </a:r>
            <a:r>
              <a:rPr sz="2400" b="1" i="1" spc="-7" dirty="0">
                <a:solidFill>
                  <a:srgbClr val="344447"/>
                </a:solidFill>
                <a:latin typeface="Arial-BoldItalicMT"/>
                <a:cs typeface="Arial-BoldItalicMT"/>
              </a:rPr>
              <a:t>es</a:t>
            </a:r>
            <a:r>
              <a:rPr sz="2400" b="1" i="1" dirty="0">
                <a:solidFill>
                  <a:srgbClr val="344447"/>
                </a:solidFill>
                <a:latin typeface="Arial-BoldItalicMT"/>
                <a:cs typeface="Arial-BoldItalicMT"/>
              </a:rPr>
              <a:t>t</a:t>
            </a:r>
            <a:r>
              <a:rPr sz="2400" b="1" i="1" spc="-152" dirty="0">
                <a:solidFill>
                  <a:srgbClr val="344447"/>
                </a:solidFill>
                <a:latin typeface="Arial-BoldItalicMT"/>
                <a:cs typeface="Arial-BoldItalicMT"/>
              </a:rPr>
              <a:t> </a:t>
            </a:r>
            <a:r>
              <a:rPr sz="1867" i="1" dirty="0">
                <a:solidFill>
                  <a:srgbClr val="344447"/>
                </a:solidFill>
                <a:latin typeface="Arial"/>
                <a:cs typeface="Arial"/>
              </a:rPr>
              <a:t>in</a:t>
            </a:r>
            <a:r>
              <a:rPr sz="1867" i="1" spc="-7" dirty="0">
                <a:solidFill>
                  <a:srgbClr val="344447"/>
                </a:solidFill>
                <a:latin typeface="Arial"/>
                <a:cs typeface="Arial"/>
              </a:rPr>
              <a:t> </a:t>
            </a:r>
            <a:r>
              <a:rPr sz="1867" i="1" dirty="0">
                <a:solidFill>
                  <a:srgbClr val="344447"/>
                </a:solidFill>
                <a:latin typeface="Arial"/>
                <a:cs typeface="Arial"/>
              </a:rPr>
              <a:t>cl</a:t>
            </a:r>
            <a:r>
              <a:rPr sz="1867" i="1" spc="-7" dirty="0">
                <a:solidFill>
                  <a:srgbClr val="344447"/>
                </a:solidFill>
                <a:latin typeface="Arial"/>
                <a:cs typeface="Arial"/>
              </a:rPr>
              <a:t>a</a:t>
            </a:r>
            <a:r>
              <a:rPr sz="1867" i="1" dirty="0">
                <a:solidFill>
                  <a:srgbClr val="344447"/>
                </a:solidFill>
                <a:latin typeface="Arial"/>
                <a:cs typeface="Arial"/>
              </a:rPr>
              <a:t>ss</a:t>
            </a:r>
            <a:endParaRPr sz="1867" dirty="0">
              <a:latin typeface="Arial"/>
              <a:cs typeface="Arial"/>
            </a:endParaRPr>
          </a:p>
        </p:txBody>
      </p:sp>
      <p:sp>
        <p:nvSpPr>
          <p:cNvPr id="39" name="object 39"/>
          <p:cNvSpPr txBox="1"/>
          <p:nvPr/>
        </p:nvSpPr>
        <p:spPr>
          <a:xfrm>
            <a:off x="3660702" y="2905485"/>
            <a:ext cx="4848013" cy="1189214"/>
          </a:xfrm>
          <a:prstGeom prst="rect">
            <a:avLst/>
          </a:prstGeom>
        </p:spPr>
        <p:txBody>
          <a:bodyPr vert="horz" wrap="square" lIns="0" tIns="16933" rIns="0" bIns="0" rtlCol="0">
            <a:spAutoFit/>
          </a:bodyPr>
          <a:lstStyle/>
          <a:p>
            <a:pPr algn="ctr">
              <a:spcBef>
                <a:spcPts val="133"/>
              </a:spcBef>
            </a:pPr>
            <a:r>
              <a:rPr lang="en-US" sz="3200" b="1" i="1" spc="-7" dirty="0">
                <a:solidFill>
                  <a:srgbClr val="3E81C2"/>
                </a:solidFill>
                <a:latin typeface="Arial-BoldItalicMT"/>
                <a:cs typeface="Arial-BoldItalicMT"/>
              </a:rPr>
              <a:t>user</a:t>
            </a:r>
            <a:r>
              <a:rPr sz="3200" b="1" i="1" spc="-180" dirty="0">
                <a:solidFill>
                  <a:srgbClr val="3E81C2"/>
                </a:solidFill>
                <a:latin typeface="Arial-BoldItalicMT"/>
                <a:cs typeface="Arial-BoldItalicMT"/>
              </a:rPr>
              <a:t> </a:t>
            </a:r>
            <a:r>
              <a:rPr sz="3200" b="1" i="1" spc="-7" dirty="0">
                <a:solidFill>
                  <a:srgbClr val="3E81C2"/>
                </a:solidFill>
                <a:latin typeface="Arial-BoldItalicMT"/>
                <a:cs typeface="Arial-BoldItalicMT"/>
              </a:rPr>
              <a:t>experience</a:t>
            </a:r>
            <a:endParaRPr sz="3200" dirty="0">
              <a:solidFill>
                <a:srgbClr val="3E81C2"/>
              </a:solidFill>
              <a:latin typeface="Arial-BoldItalicMT"/>
              <a:cs typeface="Arial-BoldItalicMT"/>
            </a:endParaRPr>
          </a:p>
          <a:p>
            <a:pPr algn="ctr">
              <a:lnSpc>
                <a:spcPts val="2840"/>
              </a:lnSpc>
              <a:spcBef>
                <a:spcPts val="33"/>
              </a:spcBef>
            </a:pPr>
            <a:r>
              <a:rPr sz="1867" i="1" spc="-7" dirty="0">
                <a:solidFill>
                  <a:srgbClr val="344447"/>
                </a:solidFill>
                <a:latin typeface="Arial"/>
                <a:cs typeface="Arial"/>
              </a:rPr>
              <a:t>by </a:t>
            </a:r>
            <a:r>
              <a:rPr sz="1867" b="1" i="1" spc="-13" dirty="0">
                <a:solidFill>
                  <a:srgbClr val="344447"/>
                </a:solidFill>
                <a:latin typeface="Arial-BoldItalicMT"/>
                <a:cs typeface="Arial-BoldItalicMT"/>
              </a:rPr>
              <a:t>redesigning </a:t>
            </a:r>
            <a:r>
              <a:rPr sz="1867" i="1" spc="-7" dirty="0">
                <a:solidFill>
                  <a:srgbClr val="344447"/>
                </a:solidFill>
                <a:latin typeface="Arial"/>
                <a:cs typeface="Arial"/>
              </a:rPr>
              <a:t>the</a:t>
            </a:r>
            <a:r>
              <a:rPr sz="1867" i="1" spc="-13" dirty="0">
                <a:solidFill>
                  <a:srgbClr val="344447"/>
                </a:solidFill>
                <a:latin typeface="Arial"/>
                <a:cs typeface="Arial"/>
              </a:rPr>
              <a:t> </a:t>
            </a:r>
            <a:r>
              <a:rPr sz="1867" i="1" spc="-7" dirty="0">
                <a:solidFill>
                  <a:srgbClr val="344447"/>
                </a:solidFill>
                <a:latin typeface="Arial"/>
                <a:cs typeface="Arial"/>
              </a:rPr>
              <a:t>way </a:t>
            </a:r>
            <a:r>
              <a:rPr sz="1867" i="1" dirty="0">
                <a:solidFill>
                  <a:srgbClr val="344447"/>
                </a:solidFill>
                <a:latin typeface="Arial"/>
                <a:cs typeface="Arial"/>
              </a:rPr>
              <a:t>we</a:t>
            </a:r>
            <a:r>
              <a:rPr sz="1867" i="1" spc="-13" dirty="0">
                <a:solidFill>
                  <a:srgbClr val="344447"/>
                </a:solidFill>
                <a:latin typeface="Arial"/>
                <a:cs typeface="Arial"/>
              </a:rPr>
              <a:t> </a:t>
            </a:r>
            <a:r>
              <a:rPr sz="2400" b="1" i="1" spc="-7" dirty="0">
                <a:solidFill>
                  <a:srgbClr val="344447"/>
                </a:solidFill>
                <a:latin typeface="Arial-BoldItalicMT"/>
                <a:cs typeface="Arial-BoldItalicMT"/>
              </a:rPr>
              <a:t>deliver</a:t>
            </a:r>
            <a:r>
              <a:rPr sz="2400" b="1" i="1" dirty="0">
                <a:solidFill>
                  <a:srgbClr val="344447"/>
                </a:solidFill>
                <a:latin typeface="Arial-BoldItalicMT"/>
                <a:cs typeface="Arial-BoldItalicMT"/>
              </a:rPr>
              <a:t> </a:t>
            </a:r>
            <a:r>
              <a:rPr sz="2400" b="1" i="1" spc="-7" dirty="0">
                <a:solidFill>
                  <a:srgbClr val="344447"/>
                </a:solidFill>
                <a:latin typeface="Arial-BoldItalicMT"/>
                <a:cs typeface="Arial-BoldItalicMT"/>
              </a:rPr>
              <a:t>value</a:t>
            </a:r>
            <a:endParaRPr sz="2400" dirty="0">
              <a:latin typeface="Arial-BoldItalicMT"/>
              <a:cs typeface="Arial-BoldItalicMT"/>
            </a:endParaRPr>
          </a:p>
          <a:p>
            <a:pPr algn="ctr">
              <a:lnSpc>
                <a:spcPts val="2519"/>
              </a:lnSpc>
            </a:pPr>
            <a:r>
              <a:rPr sz="1867" i="1" spc="-7" dirty="0">
                <a:solidFill>
                  <a:srgbClr val="344447"/>
                </a:solidFill>
                <a:latin typeface="Arial"/>
                <a:cs typeface="Arial"/>
              </a:rPr>
              <a:t>through</a:t>
            </a:r>
            <a:r>
              <a:rPr sz="1867" i="1" spc="-67" dirty="0">
                <a:solidFill>
                  <a:srgbClr val="344447"/>
                </a:solidFill>
                <a:latin typeface="Arial"/>
                <a:cs typeface="Arial"/>
              </a:rPr>
              <a:t> </a:t>
            </a:r>
            <a:r>
              <a:rPr lang="en-US" sz="2133" b="1" i="1" spc="-13" dirty="0">
                <a:solidFill>
                  <a:srgbClr val="344447"/>
                </a:solidFill>
                <a:latin typeface="Arial-BoldItalicMT"/>
                <a:cs typeface="Arial"/>
              </a:rPr>
              <a:t>Technology</a:t>
            </a:r>
            <a:r>
              <a:rPr sz="1867" i="1" spc="-13" dirty="0">
                <a:solidFill>
                  <a:srgbClr val="344447"/>
                </a:solidFill>
                <a:latin typeface="Arial"/>
                <a:cs typeface="Arial"/>
              </a:rPr>
              <a:t>.</a:t>
            </a:r>
            <a:endParaRPr sz="1867" dirty="0">
              <a:latin typeface="Arial"/>
              <a:cs typeface="Arial"/>
            </a:endParaRPr>
          </a:p>
        </p:txBody>
      </p:sp>
      <p:grpSp>
        <p:nvGrpSpPr>
          <p:cNvPr id="40" name="object 40"/>
          <p:cNvGrpSpPr/>
          <p:nvPr/>
        </p:nvGrpSpPr>
        <p:grpSpPr>
          <a:xfrm>
            <a:off x="497568" y="2293815"/>
            <a:ext cx="11215777" cy="3524071"/>
            <a:chOff x="373176" y="1720361"/>
            <a:chExt cx="8411833" cy="2643053"/>
          </a:xfrm>
        </p:grpSpPr>
        <p:sp>
          <p:nvSpPr>
            <p:cNvPr id="41" name="object 41"/>
            <p:cNvSpPr/>
            <p:nvPr/>
          </p:nvSpPr>
          <p:spPr>
            <a:xfrm>
              <a:off x="886156" y="3387642"/>
              <a:ext cx="640080" cy="148590"/>
            </a:xfrm>
            <a:custGeom>
              <a:avLst/>
              <a:gdLst/>
              <a:ahLst/>
              <a:cxnLst/>
              <a:rect l="l" t="t" r="r" b="b"/>
              <a:pathLst>
                <a:path w="640080" h="148589">
                  <a:moveTo>
                    <a:pt x="320040" y="0"/>
                  </a:moveTo>
                  <a:lnTo>
                    <a:pt x="0" y="148271"/>
                  </a:lnTo>
                  <a:lnTo>
                    <a:pt x="640079" y="148271"/>
                  </a:lnTo>
                  <a:lnTo>
                    <a:pt x="320040" y="0"/>
                  </a:lnTo>
                  <a:close/>
                </a:path>
              </a:pathLst>
            </a:custGeom>
            <a:solidFill>
              <a:srgbClr val="7E0838"/>
            </a:solidFill>
          </p:spPr>
          <p:txBody>
            <a:bodyPr wrap="square" lIns="0" tIns="0" rIns="0" bIns="0" rtlCol="0"/>
            <a:lstStyle/>
            <a:p>
              <a:endParaRPr sz="2400"/>
            </a:p>
          </p:txBody>
        </p:sp>
        <p:sp>
          <p:nvSpPr>
            <p:cNvPr id="42" name="object 42"/>
            <p:cNvSpPr/>
            <p:nvPr/>
          </p:nvSpPr>
          <p:spPr>
            <a:xfrm>
              <a:off x="886156" y="3387642"/>
              <a:ext cx="640080" cy="148590"/>
            </a:xfrm>
            <a:custGeom>
              <a:avLst/>
              <a:gdLst/>
              <a:ahLst/>
              <a:cxnLst/>
              <a:rect l="l" t="t" r="r" b="b"/>
              <a:pathLst>
                <a:path w="640080" h="148589">
                  <a:moveTo>
                    <a:pt x="0" y="148272"/>
                  </a:moveTo>
                  <a:lnTo>
                    <a:pt x="320040" y="0"/>
                  </a:lnTo>
                  <a:lnTo>
                    <a:pt x="640080" y="148272"/>
                  </a:lnTo>
                  <a:lnTo>
                    <a:pt x="0" y="148272"/>
                  </a:lnTo>
                  <a:close/>
                </a:path>
              </a:pathLst>
            </a:custGeom>
            <a:ln w="9525">
              <a:solidFill>
                <a:srgbClr val="7E0838"/>
              </a:solidFill>
            </a:ln>
          </p:spPr>
          <p:txBody>
            <a:bodyPr wrap="square" lIns="0" tIns="0" rIns="0" bIns="0" rtlCol="0"/>
            <a:lstStyle/>
            <a:p>
              <a:endParaRPr sz="2400"/>
            </a:p>
          </p:txBody>
        </p:sp>
        <p:sp>
          <p:nvSpPr>
            <p:cNvPr id="43" name="object 43"/>
            <p:cNvSpPr/>
            <p:nvPr/>
          </p:nvSpPr>
          <p:spPr>
            <a:xfrm>
              <a:off x="7635710" y="1720362"/>
              <a:ext cx="640080" cy="148590"/>
            </a:xfrm>
            <a:custGeom>
              <a:avLst/>
              <a:gdLst/>
              <a:ahLst/>
              <a:cxnLst/>
              <a:rect l="l" t="t" r="r" b="b"/>
              <a:pathLst>
                <a:path w="640079" h="148589">
                  <a:moveTo>
                    <a:pt x="640079" y="0"/>
                  </a:moveTo>
                  <a:lnTo>
                    <a:pt x="0" y="0"/>
                  </a:lnTo>
                  <a:lnTo>
                    <a:pt x="320039" y="148271"/>
                  </a:lnTo>
                  <a:lnTo>
                    <a:pt x="640079" y="0"/>
                  </a:lnTo>
                  <a:close/>
                </a:path>
              </a:pathLst>
            </a:custGeom>
            <a:solidFill>
              <a:srgbClr val="CD1F67"/>
            </a:solidFill>
          </p:spPr>
          <p:txBody>
            <a:bodyPr wrap="square" lIns="0" tIns="0" rIns="0" bIns="0" rtlCol="0"/>
            <a:lstStyle/>
            <a:p>
              <a:endParaRPr sz="2400"/>
            </a:p>
          </p:txBody>
        </p:sp>
        <p:sp>
          <p:nvSpPr>
            <p:cNvPr id="44" name="object 44"/>
            <p:cNvSpPr/>
            <p:nvPr/>
          </p:nvSpPr>
          <p:spPr>
            <a:xfrm>
              <a:off x="7635710" y="1720361"/>
              <a:ext cx="640080" cy="148590"/>
            </a:xfrm>
            <a:custGeom>
              <a:avLst/>
              <a:gdLst/>
              <a:ahLst/>
              <a:cxnLst/>
              <a:rect l="l" t="t" r="r" b="b"/>
              <a:pathLst>
                <a:path w="640079" h="148589">
                  <a:moveTo>
                    <a:pt x="640080" y="0"/>
                  </a:moveTo>
                  <a:lnTo>
                    <a:pt x="320040" y="148272"/>
                  </a:lnTo>
                  <a:lnTo>
                    <a:pt x="0" y="0"/>
                  </a:lnTo>
                  <a:lnTo>
                    <a:pt x="640080" y="0"/>
                  </a:lnTo>
                  <a:close/>
                </a:path>
              </a:pathLst>
            </a:custGeom>
            <a:ln w="9525">
              <a:solidFill>
                <a:srgbClr val="CD1F67"/>
              </a:solidFill>
            </a:ln>
          </p:spPr>
          <p:txBody>
            <a:bodyPr wrap="square" lIns="0" tIns="0" rIns="0" bIns="0" rtlCol="0"/>
            <a:lstStyle/>
            <a:p>
              <a:endParaRPr sz="2400"/>
            </a:p>
          </p:txBody>
        </p:sp>
        <p:sp>
          <p:nvSpPr>
            <p:cNvPr id="45" name="object 45"/>
            <p:cNvSpPr/>
            <p:nvPr/>
          </p:nvSpPr>
          <p:spPr>
            <a:xfrm>
              <a:off x="373176" y="2584144"/>
              <a:ext cx="3518535" cy="1779270"/>
            </a:xfrm>
            <a:custGeom>
              <a:avLst/>
              <a:gdLst/>
              <a:ahLst/>
              <a:cxnLst/>
              <a:rect l="l" t="t" r="r" b="b"/>
              <a:pathLst>
                <a:path w="3518535" h="1779270">
                  <a:moveTo>
                    <a:pt x="2286012" y="0"/>
                  </a:moveTo>
                  <a:lnTo>
                    <a:pt x="0" y="0"/>
                  </a:lnTo>
                  <a:lnTo>
                    <a:pt x="0" y="54864"/>
                  </a:lnTo>
                  <a:lnTo>
                    <a:pt x="2286012" y="54864"/>
                  </a:lnTo>
                  <a:lnTo>
                    <a:pt x="2286012" y="0"/>
                  </a:lnTo>
                  <a:close/>
                </a:path>
                <a:path w="3518535" h="1779270">
                  <a:moveTo>
                    <a:pt x="3518535" y="1435455"/>
                  </a:moveTo>
                  <a:lnTo>
                    <a:pt x="3515258" y="1388833"/>
                  </a:lnTo>
                  <a:lnTo>
                    <a:pt x="3505720" y="1344117"/>
                  </a:lnTo>
                  <a:lnTo>
                    <a:pt x="3490341" y="1301711"/>
                  </a:lnTo>
                  <a:lnTo>
                    <a:pt x="3469551" y="1262037"/>
                  </a:lnTo>
                  <a:lnTo>
                    <a:pt x="3443782" y="1225499"/>
                  </a:lnTo>
                  <a:lnTo>
                    <a:pt x="3413468" y="1192504"/>
                  </a:lnTo>
                  <a:lnTo>
                    <a:pt x="3379012" y="1163459"/>
                  </a:lnTo>
                  <a:lnTo>
                    <a:pt x="3340874" y="1138770"/>
                  </a:lnTo>
                  <a:lnTo>
                    <a:pt x="3299447" y="1118870"/>
                  </a:lnTo>
                  <a:lnTo>
                    <a:pt x="3255187" y="1104138"/>
                  </a:lnTo>
                  <a:lnTo>
                    <a:pt x="3208502" y="1095006"/>
                  </a:lnTo>
                  <a:lnTo>
                    <a:pt x="3159823" y="1091869"/>
                  </a:lnTo>
                  <a:lnTo>
                    <a:pt x="3111144" y="1095006"/>
                  </a:lnTo>
                  <a:lnTo>
                    <a:pt x="3064459" y="1104138"/>
                  </a:lnTo>
                  <a:lnTo>
                    <a:pt x="3020199" y="1118870"/>
                  </a:lnTo>
                  <a:lnTo>
                    <a:pt x="2978772" y="1138770"/>
                  </a:lnTo>
                  <a:lnTo>
                    <a:pt x="2940634" y="1163459"/>
                  </a:lnTo>
                  <a:lnTo>
                    <a:pt x="2906179" y="1192504"/>
                  </a:lnTo>
                  <a:lnTo>
                    <a:pt x="2875864" y="1225499"/>
                  </a:lnTo>
                  <a:lnTo>
                    <a:pt x="2850096" y="1262037"/>
                  </a:lnTo>
                  <a:lnTo>
                    <a:pt x="2829306" y="1301711"/>
                  </a:lnTo>
                  <a:lnTo>
                    <a:pt x="2813926" y="1344117"/>
                  </a:lnTo>
                  <a:lnTo>
                    <a:pt x="2804388" y="1388833"/>
                  </a:lnTo>
                  <a:lnTo>
                    <a:pt x="2801124" y="1435455"/>
                  </a:lnTo>
                  <a:lnTo>
                    <a:pt x="2804388" y="1482077"/>
                  </a:lnTo>
                  <a:lnTo>
                    <a:pt x="2813926" y="1526794"/>
                  </a:lnTo>
                  <a:lnTo>
                    <a:pt x="2829306" y="1569186"/>
                  </a:lnTo>
                  <a:lnTo>
                    <a:pt x="2850096" y="1608861"/>
                  </a:lnTo>
                  <a:lnTo>
                    <a:pt x="2875864" y="1645412"/>
                  </a:lnTo>
                  <a:lnTo>
                    <a:pt x="2906179" y="1678406"/>
                  </a:lnTo>
                  <a:lnTo>
                    <a:pt x="2940634" y="1707451"/>
                  </a:lnTo>
                  <a:lnTo>
                    <a:pt x="2978772" y="1732127"/>
                  </a:lnTo>
                  <a:lnTo>
                    <a:pt x="3020199" y="1752041"/>
                  </a:lnTo>
                  <a:lnTo>
                    <a:pt x="3064459" y="1766760"/>
                  </a:lnTo>
                  <a:lnTo>
                    <a:pt x="3111144" y="1775904"/>
                  </a:lnTo>
                  <a:lnTo>
                    <a:pt x="3159823" y="1779041"/>
                  </a:lnTo>
                  <a:lnTo>
                    <a:pt x="3208502" y="1775904"/>
                  </a:lnTo>
                  <a:lnTo>
                    <a:pt x="3255187" y="1766760"/>
                  </a:lnTo>
                  <a:lnTo>
                    <a:pt x="3299447" y="1752041"/>
                  </a:lnTo>
                  <a:lnTo>
                    <a:pt x="3340874" y="1732127"/>
                  </a:lnTo>
                  <a:lnTo>
                    <a:pt x="3379012" y="1707451"/>
                  </a:lnTo>
                  <a:lnTo>
                    <a:pt x="3413468" y="1678406"/>
                  </a:lnTo>
                  <a:lnTo>
                    <a:pt x="3443782" y="1645412"/>
                  </a:lnTo>
                  <a:lnTo>
                    <a:pt x="3469551" y="1608861"/>
                  </a:lnTo>
                  <a:lnTo>
                    <a:pt x="3490341" y="1569186"/>
                  </a:lnTo>
                  <a:lnTo>
                    <a:pt x="3505720" y="1526794"/>
                  </a:lnTo>
                  <a:lnTo>
                    <a:pt x="3515258" y="1482077"/>
                  </a:lnTo>
                  <a:lnTo>
                    <a:pt x="3518535" y="1435455"/>
                  </a:lnTo>
                  <a:close/>
                </a:path>
              </a:pathLst>
            </a:custGeom>
            <a:solidFill>
              <a:srgbClr val="FFFFFF"/>
            </a:solidFill>
          </p:spPr>
          <p:txBody>
            <a:bodyPr wrap="square" lIns="0" tIns="0" rIns="0" bIns="0" rtlCol="0"/>
            <a:lstStyle/>
            <a:p>
              <a:endParaRPr sz="2400"/>
            </a:p>
          </p:txBody>
        </p:sp>
        <p:sp>
          <p:nvSpPr>
            <p:cNvPr id="46" name="object 46"/>
            <p:cNvSpPr/>
            <p:nvPr/>
          </p:nvSpPr>
          <p:spPr>
            <a:xfrm>
              <a:off x="373188" y="2584137"/>
              <a:ext cx="2286000" cy="55244"/>
            </a:xfrm>
            <a:custGeom>
              <a:avLst/>
              <a:gdLst/>
              <a:ahLst/>
              <a:cxnLst/>
              <a:rect l="l" t="t" r="r" b="b"/>
              <a:pathLst>
                <a:path w="2286000" h="55244">
                  <a:moveTo>
                    <a:pt x="0" y="0"/>
                  </a:moveTo>
                  <a:lnTo>
                    <a:pt x="2286000" y="0"/>
                  </a:lnTo>
                  <a:lnTo>
                    <a:pt x="2286000" y="54864"/>
                  </a:lnTo>
                  <a:lnTo>
                    <a:pt x="0" y="54864"/>
                  </a:lnTo>
                  <a:lnTo>
                    <a:pt x="0" y="0"/>
                  </a:lnTo>
                  <a:close/>
                </a:path>
              </a:pathLst>
            </a:custGeom>
            <a:ln w="9525">
              <a:solidFill>
                <a:srgbClr val="FFFFFF"/>
              </a:solidFill>
            </a:ln>
          </p:spPr>
          <p:txBody>
            <a:bodyPr wrap="square" lIns="0" tIns="0" rIns="0" bIns="0" rtlCol="0"/>
            <a:lstStyle/>
            <a:p>
              <a:endParaRPr sz="2400"/>
            </a:p>
          </p:txBody>
        </p:sp>
        <p:sp>
          <p:nvSpPr>
            <p:cNvPr id="47" name="object 47"/>
            <p:cNvSpPr/>
            <p:nvPr/>
          </p:nvSpPr>
          <p:spPr>
            <a:xfrm>
              <a:off x="6526949" y="2584137"/>
              <a:ext cx="2258060" cy="55244"/>
            </a:xfrm>
            <a:custGeom>
              <a:avLst/>
              <a:gdLst/>
              <a:ahLst/>
              <a:cxnLst/>
              <a:rect l="l" t="t" r="r" b="b"/>
              <a:pathLst>
                <a:path w="2258059" h="55244">
                  <a:moveTo>
                    <a:pt x="2257920" y="0"/>
                  </a:moveTo>
                  <a:lnTo>
                    <a:pt x="0" y="0"/>
                  </a:lnTo>
                  <a:lnTo>
                    <a:pt x="0" y="54863"/>
                  </a:lnTo>
                  <a:lnTo>
                    <a:pt x="2257920" y="54863"/>
                  </a:lnTo>
                  <a:lnTo>
                    <a:pt x="2257920" y="0"/>
                  </a:lnTo>
                  <a:close/>
                </a:path>
              </a:pathLst>
            </a:custGeom>
            <a:solidFill>
              <a:srgbClr val="FFFFFF"/>
            </a:solidFill>
          </p:spPr>
          <p:txBody>
            <a:bodyPr wrap="square" lIns="0" tIns="0" rIns="0" bIns="0" rtlCol="0"/>
            <a:lstStyle/>
            <a:p>
              <a:endParaRPr sz="2400"/>
            </a:p>
          </p:txBody>
        </p:sp>
        <p:sp>
          <p:nvSpPr>
            <p:cNvPr id="48" name="object 48"/>
            <p:cNvSpPr/>
            <p:nvPr/>
          </p:nvSpPr>
          <p:spPr>
            <a:xfrm>
              <a:off x="6526949" y="2584137"/>
              <a:ext cx="2258060" cy="55244"/>
            </a:xfrm>
            <a:custGeom>
              <a:avLst/>
              <a:gdLst/>
              <a:ahLst/>
              <a:cxnLst/>
              <a:rect l="l" t="t" r="r" b="b"/>
              <a:pathLst>
                <a:path w="2258059" h="55244">
                  <a:moveTo>
                    <a:pt x="0" y="0"/>
                  </a:moveTo>
                  <a:lnTo>
                    <a:pt x="2257921" y="0"/>
                  </a:lnTo>
                  <a:lnTo>
                    <a:pt x="2257921" y="54864"/>
                  </a:lnTo>
                  <a:lnTo>
                    <a:pt x="0" y="54864"/>
                  </a:lnTo>
                  <a:lnTo>
                    <a:pt x="0" y="0"/>
                  </a:lnTo>
                  <a:close/>
                </a:path>
              </a:pathLst>
            </a:custGeom>
            <a:ln w="9525">
              <a:solidFill>
                <a:srgbClr val="FFFFFF"/>
              </a:solidFill>
            </a:ln>
          </p:spPr>
          <p:txBody>
            <a:bodyPr wrap="square" lIns="0" tIns="0" rIns="0" bIns="0" rtlCol="0"/>
            <a:lstStyle/>
            <a:p>
              <a:endParaRPr sz="2400"/>
            </a:p>
          </p:txBody>
        </p:sp>
      </p:grpSp>
      <p:sp>
        <p:nvSpPr>
          <p:cNvPr id="50" name="object 50"/>
          <p:cNvSpPr txBox="1"/>
          <p:nvPr/>
        </p:nvSpPr>
        <p:spPr>
          <a:xfrm>
            <a:off x="337774" y="2641175"/>
            <a:ext cx="205121" cy="1720427"/>
          </a:xfrm>
          <a:prstGeom prst="rect">
            <a:avLst/>
          </a:prstGeom>
        </p:spPr>
        <p:txBody>
          <a:bodyPr vert="vert270" wrap="square" lIns="0" tIns="847" rIns="0" bIns="0" rtlCol="0">
            <a:spAutoFit/>
          </a:bodyPr>
          <a:lstStyle/>
          <a:p>
            <a:pPr marL="16933">
              <a:spcBef>
                <a:spcPts val="7"/>
              </a:spcBef>
            </a:pPr>
            <a:r>
              <a:rPr sz="1333" b="1" dirty="0">
                <a:solidFill>
                  <a:srgbClr val="3E81C2"/>
                </a:solidFill>
                <a:latin typeface="Arial"/>
                <a:cs typeface="Arial"/>
              </a:rPr>
              <a:t>How</a:t>
            </a:r>
            <a:r>
              <a:rPr sz="1333" b="1" spc="-47" dirty="0">
                <a:solidFill>
                  <a:srgbClr val="3E81C2"/>
                </a:solidFill>
                <a:latin typeface="Arial"/>
                <a:cs typeface="Arial"/>
              </a:rPr>
              <a:t> </a:t>
            </a:r>
            <a:r>
              <a:rPr sz="1333" b="1" spc="-7" dirty="0">
                <a:solidFill>
                  <a:srgbClr val="3E81C2"/>
                </a:solidFill>
                <a:latin typeface="Arial"/>
                <a:cs typeface="Arial"/>
              </a:rPr>
              <a:t>will</a:t>
            </a:r>
            <a:r>
              <a:rPr sz="1333" b="1" spc="-47" dirty="0">
                <a:solidFill>
                  <a:srgbClr val="3E81C2"/>
                </a:solidFill>
                <a:latin typeface="Arial"/>
                <a:cs typeface="Arial"/>
              </a:rPr>
              <a:t> </a:t>
            </a:r>
            <a:r>
              <a:rPr sz="1333" b="1" spc="-7" dirty="0">
                <a:solidFill>
                  <a:srgbClr val="3E81C2"/>
                </a:solidFill>
                <a:latin typeface="Arial"/>
                <a:cs typeface="Arial"/>
              </a:rPr>
              <a:t>we</a:t>
            </a:r>
            <a:r>
              <a:rPr sz="1333" b="1" spc="-47" dirty="0">
                <a:solidFill>
                  <a:srgbClr val="3E81C2"/>
                </a:solidFill>
                <a:latin typeface="Arial"/>
                <a:cs typeface="Arial"/>
              </a:rPr>
              <a:t> </a:t>
            </a:r>
            <a:r>
              <a:rPr sz="1333" b="1" spc="-7" dirty="0">
                <a:solidFill>
                  <a:srgbClr val="3E81C2"/>
                </a:solidFill>
                <a:latin typeface="Arial"/>
                <a:cs typeface="Arial"/>
              </a:rPr>
              <a:t>change?</a:t>
            </a:r>
            <a:endParaRPr sz="1333" dirty="0">
              <a:solidFill>
                <a:srgbClr val="3E81C2"/>
              </a:solidFill>
              <a:latin typeface="Arial"/>
              <a:cs typeface="Arial"/>
            </a:endParaRPr>
          </a:p>
        </p:txBody>
      </p:sp>
      <p:sp>
        <p:nvSpPr>
          <p:cNvPr id="51" name="object 51"/>
          <p:cNvSpPr txBox="1"/>
          <p:nvPr/>
        </p:nvSpPr>
        <p:spPr>
          <a:xfrm>
            <a:off x="598788" y="971973"/>
            <a:ext cx="6808893" cy="222219"/>
          </a:xfrm>
          <a:prstGeom prst="rect">
            <a:avLst/>
          </a:prstGeom>
        </p:spPr>
        <p:txBody>
          <a:bodyPr vert="horz" wrap="square" lIns="0" tIns="16933" rIns="0" bIns="0" rtlCol="0">
            <a:spAutoFit/>
          </a:bodyPr>
          <a:lstStyle/>
          <a:p>
            <a:pPr marL="39792">
              <a:spcBef>
                <a:spcPts val="133"/>
              </a:spcBef>
            </a:pPr>
            <a:r>
              <a:rPr sz="1333" b="1" dirty="0">
                <a:solidFill>
                  <a:srgbClr val="F38523"/>
                </a:solidFill>
                <a:latin typeface="Arial"/>
                <a:cs typeface="Arial"/>
              </a:rPr>
              <a:t>Why</a:t>
            </a:r>
            <a:r>
              <a:rPr sz="1333" b="1" spc="-40" dirty="0">
                <a:solidFill>
                  <a:srgbClr val="F38523"/>
                </a:solidFill>
                <a:latin typeface="Arial"/>
                <a:cs typeface="Arial"/>
              </a:rPr>
              <a:t> </a:t>
            </a:r>
            <a:r>
              <a:rPr sz="1333" b="1" spc="-7" dirty="0">
                <a:solidFill>
                  <a:srgbClr val="F38523"/>
                </a:solidFill>
                <a:latin typeface="Arial"/>
                <a:cs typeface="Arial"/>
              </a:rPr>
              <a:t>are</a:t>
            </a:r>
            <a:r>
              <a:rPr sz="1333" b="1" spc="-33" dirty="0">
                <a:solidFill>
                  <a:srgbClr val="F38523"/>
                </a:solidFill>
                <a:latin typeface="Arial"/>
                <a:cs typeface="Arial"/>
              </a:rPr>
              <a:t> </a:t>
            </a:r>
            <a:r>
              <a:rPr sz="1333" b="1" spc="-7" dirty="0">
                <a:solidFill>
                  <a:srgbClr val="F38523"/>
                </a:solidFill>
                <a:latin typeface="Arial"/>
                <a:cs typeface="Arial"/>
              </a:rPr>
              <a:t>we</a:t>
            </a:r>
            <a:r>
              <a:rPr sz="1333" b="1" spc="-33" dirty="0">
                <a:solidFill>
                  <a:srgbClr val="F38523"/>
                </a:solidFill>
                <a:latin typeface="Arial"/>
                <a:cs typeface="Arial"/>
              </a:rPr>
              <a:t> </a:t>
            </a:r>
            <a:r>
              <a:rPr sz="1333" b="1" spc="-7" dirty="0">
                <a:solidFill>
                  <a:srgbClr val="F38523"/>
                </a:solidFill>
                <a:latin typeface="Arial"/>
                <a:cs typeface="Arial"/>
              </a:rPr>
              <a:t>changing?</a:t>
            </a:r>
            <a:endParaRPr sz="1333">
              <a:latin typeface="Arial"/>
              <a:cs typeface="Arial"/>
            </a:endParaRPr>
          </a:p>
        </p:txBody>
      </p:sp>
      <p:sp>
        <p:nvSpPr>
          <p:cNvPr id="52" name="object 52"/>
          <p:cNvSpPr txBox="1"/>
          <p:nvPr/>
        </p:nvSpPr>
        <p:spPr>
          <a:xfrm>
            <a:off x="7624062" y="1890438"/>
            <a:ext cx="3880273" cy="222219"/>
          </a:xfrm>
          <a:prstGeom prst="rect">
            <a:avLst/>
          </a:prstGeom>
        </p:spPr>
        <p:txBody>
          <a:bodyPr vert="horz" wrap="square" lIns="0" tIns="16933" rIns="0" bIns="0" rtlCol="0">
            <a:spAutoFit/>
          </a:bodyPr>
          <a:lstStyle/>
          <a:p>
            <a:pPr marL="1650112">
              <a:spcBef>
                <a:spcPts val="133"/>
              </a:spcBef>
            </a:pPr>
            <a:r>
              <a:rPr sz="1333" b="1" spc="-7" dirty="0">
                <a:solidFill>
                  <a:srgbClr val="CD1F67"/>
                </a:solidFill>
                <a:latin typeface="Arial"/>
                <a:cs typeface="Arial"/>
              </a:rPr>
              <a:t>What</a:t>
            </a:r>
            <a:r>
              <a:rPr sz="1333" b="1" spc="-20" dirty="0">
                <a:solidFill>
                  <a:srgbClr val="CD1F67"/>
                </a:solidFill>
                <a:latin typeface="Arial"/>
                <a:cs typeface="Arial"/>
              </a:rPr>
              <a:t> </a:t>
            </a:r>
            <a:r>
              <a:rPr sz="1333" b="1" spc="-7" dirty="0">
                <a:solidFill>
                  <a:srgbClr val="CD1F67"/>
                </a:solidFill>
                <a:latin typeface="Arial"/>
                <a:cs typeface="Arial"/>
              </a:rPr>
              <a:t>benefits</a:t>
            </a:r>
            <a:r>
              <a:rPr sz="1333" b="1" spc="-27" dirty="0">
                <a:solidFill>
                  <a:srgbClr val="CD1F67"/>
                </a:solidFill>
                <a:latin typeface="Arial"/>
                <a:cs typeface="Arial"/>
              </a:rPr>
              <a:t> </a:t>
            </a:r>
            <a:r>
              <a:rPr sz="1333" b="1" spc="-7" dirty="0">
                <a:solidFill>
                  <a:srgbClr val="CD1F67"/>
                </a:solidFill>
                <a:latin typeface="Arial"/>
                <a:cs typeface="Arial"/>
              </a:rPr>
              <a:t>will</a:t>
            </a:r>
            <a:r>
              <a:rPr sz="1333" b="1" spc="-27" dirty="0">
                <a:solidFill>
                  <a:srgbClr val="CD1F67"/>
                </a:solidFill>
                <a:latin typeface="Arial"/>
                <a:cs typeface="Arial"/>
              </a:rPr>
              <a:t> </a:t>
            </a:r>
            <a:r>
              <a:rPr sz="1333" b="1" spc="-7" dirty="0">
                <a:solidFill>
                  <a:srgbClr val="CD1F67"/>
                </a:solidFill>
                <a:latin typeface="Arial"/>
                <a:cs typeface="Arial"/>
              </a:rPr>
              <a:t>we</a:t>
            </a:r>
            <a:r>
              <a:rPr sz="1333" b="1" spc="-27" dirty="0">
                <a:solidFill>
                  <a:srgbClr val="CD1F67"/>
                </a:solidFill>
                <a:latin typeface="Arial"/>
                <a:cs typeface="Arial"/>
              </a:rPr>
              <a:t> </a:t>
            </a:r>
            <a:r>
              <a:rPr sz="1333" b="1" spc="-7" dirty="0">
                <a:solidFill>
                  <a:srgbClr val="CD1F67"/>
                </a:solidFill>
                <a:latin typeface="Arial"/>
                <a:cs typeface="Arial"/>
              </a:rPr>
              <a:t>gain?</a:t>
            </a:r>
            <a:endParaRPr sz="1333">
              <a:latin typeface="Arial"/>
              <a:cs typeface="Arial"/>
            </a:endParaRPr>
          </a:p>
        </p:txBody>
      </p:sp>
      <p:sp>
        <p:nvSpPr>
          <p:cNvPr id="53" name="object 53"/>
          <p:cNvSpPr txBox="1"/>
          <p:nvPr/>
        </p:nvSpPr>
        <p:spPr>
          <a:xfrm>
            <a:off x="4808411" y="5795941"/>
            <a:ext cx="6686973" cy="222219"/>
          </a:xfrm>
          <a:prstGeom prst="rect">
            <a:avLst/>
          </a:prstGeom>
        </p:spPr>
        <p:txBody>
          <a:bodyPr vert="horz" wrap="square" lIns="0" tIns="16933" rIns="0" bIns="0" rtlCol="0">
            <a:spAutoFit/>
          </a:bodyPr>
          <a:lstStyle/>
          <a:p>
            <a:pPr marR="14393" algn="r">
              <a:spcBef>
                <a:spcPts val="133"/>
              </a:spcBef>
            </a:pPr>
            <a:r>
              <a:rPr sz="1333" b="1" spc="-7" dirty="0">
                <a:solidFill>
                  <a:srgbClr val="E7C62D"/>
                </a:solidFill>
                <a:latin typeface="Arial"/>
                <a:cs typeface="Arial"/>
              </a:rPr>
              <a:t>What</a:t>
            </a:r>
            <a:r>
              <a:rPr sz="1333" b="1" spc="-20" dirty="0">
                <a:solidFill>
                  <a:srgbClr val="E7C62D"/>
                </a:solidFill>
                <a:latin typeface="Arial"/>
                <a:cs typeface="Arial"/>
              </a:rPr>
              <a:t> </a:t>
            </a:r>
            <a:r>
              <a:rPr sz="1333" b="1" spc="-7" dirty="0">
                <a:solidFill>
                  <a:srgbClr val="E7C62D"/>
                </a:solidFill>
                <a:latin typeface="Arial"/>
                <a:cs typeface="Arial"/>
              </a:rPr>
              <a:t>will</a:t>
            </a:r>
            <a:r>
              <a:rPr sz="1333" b="1" spc="-33" dirty="0">
                <a:solidFill>
                  <a:srgbClr val="E7C62D"/>
                </a:solidFill>
                <a:latin typeface="Arial"/>
                <a:cs typeface="Arial"/>
              </a:rPr>
              <a:t> </a:t>
            </a:r>
            <a:r>
              <a:rPr sz="1333" b="1" spc="-7" dirty="0">
                <a:solidFill>
                  <a:srgbClr val="E7C62D"/>
                </a:solidFill>
                <a:latin typeface="Arial"/>
                <a:cs typeface="Arial"/>
              </a:rPr>
              <a:t>help</a:t>
            </a:r>
            <a:r>
              <a:rPr sz="1333" b="1" spc="-27" dirty="0">
                <a:solidFill>
                  <a:srgbClr val="E7C62D"/>
                </a:solidFill>
                <a:latin typeface="Arial"/>
                <a:cs typeface="Arial"/>
              </a:rPr>
              <a:t> </a:t>
            </a:r>
            <a:r>
              <a:rPr sz="1333" b="1" dirty="0">
                <a:solidFill>
                  <a:srgbClr val="E7C62D"/>
                </a:solidFill>
                <a:latin typeface="Arial"/>
                <a:cs typeface="Arial"/>
              </a:rPr>
              <a:t>us</a:t>
            </a:r>
            <a:r>
              <a:rPr sz="1333" b="1" spc="-27" dirty="0">
                <a:solidFill>
                  <a:srgbClr val="E7C62D"/>
                </a:solidFill>
                <a:latin typeface="Arial"/>
                <a:cs typeface="Arial"/>
              </a:rPr>
              <a:t> </a:t>
            </a:r>
            <a:r>
              <a:rPr sz="1333" b="1" spc="-7" dirty="0">
                <a:solidFill>
                  <a:srgbClr val="E7C62D"/>
                </a:solidFill>
                <a:latin typeface="Arial"/>
                <a:cs typeface="Arial"/>
              </a:rPr>
              <a:t>change?</a:t>
            </a:r>
            <a:endParaRPr sz="1333">
              <a:latin typeface="Arial"/>
              <a:cs typeface="Arial"/>
            </a:endParaRPr>
          </a:p>
        </p:txBody>
      </p:sp>
      <p:grpSp>
        <p:nvGrpSpPr>
          <p:cNvPr id="54" name="object 54"/>
          <p:cNvGrpSpPr/>
          <p:nvPr/>
        </p:nvGrpSpPr>
        <p:grpSpPr>
          <a:xfrm>
            <a:off x="139083" y="1075251"/>
            <a:ext cx="7902787" cy="4046220"/>
            <a:chOff x="104312" y="806438"/>
            <a:chExt cx="5927090" cy="3034665"/>
          </a:xfrm>
        </p:grpSpPr>
        <p:pic>
          <p:nvPicPr>
            <p:cNvPr id="55" name="object 55"/>
            <p:cNvPicPr/>
            <p:nvPr/>
          </p:nvPicPr>
          <p:blipFill>
            <a:blip r:embed="rId3" cstate="print"/>
            <a:stretch>
              <a:fillRect/>
            </a:stretch>
          </p:blipFill>
          <p:spPr>
            <a:xfrm>
              <a:off x="5260629" y="806438"/>
              <a:ext cx="770205" cy="737741"/>
            </a:xfrm>
            <a:prstGeom prst="rect">
              <a:avLst/>
            </a:prstGeom>
          </p:spPr>
        </p:pic>
        <p:sp>
          <p:nvSpPr>
            <p:cNvPr id="56" name="object 56"/>
            <p:cNvSpPr/>
            <p:nvPr/>
          </p:nvSpPr>
          <p:spPr>
            <a:xfrm>
              <a:off x="109075" y="3634277"/>
              <a:ext cx="3383279" cy="202565"/>
            </a:xfrm>
            <a:custGeom>
              <a:avLst/>
              <a:gdLst/>
              <a:ahLst/>
              <a:cxnLst/>
              <a:rect l="l" t="t" r="r" b="b"/>
              <a:pathLst>
                <a:path w="3383279" h="202564">
                  <a:moveTo>
                    <a:pt x="3383280" y="0"/>
                  </a:moveTo>
                  <a:lnTo>
                    <a:pt x="0" y="0"/>
                  </a:lnTo>
                  <a:lnTo>
                    <a:pt x="0" y="202045"/>
                  </a:lnTo>
                  <a:lnTo>
                    <a:pt x="3383280" y="202045"/>
                  </a:lnTo>
                  <a:lnTo>
                    <a:pt x="3383280" y="0"/>
                  </a:lnTo>
                  <a:close/>
                </a:path>
              </a:pathLst>
            </a:custGeom>
            <a:solidFill>
              <a:srgbClr val="FFFFFF"/>
            </a:solidFill>
          </p:spPr>
          <p:txBody>
            <a:bodyPr wrap="square" lIns="0" tIns="0" rIns="0" bIns="0" rtlCol="0"/>
            <a:lstStyle/>
            <a:p>
              <a:endParaRPr sz="2400"/>
            </a:p>
          </p:txBody>
        </p:sp>
        <p:sp>
          <p:nvSpPr>
            <p:cNvPr id="57" name="object 57"/>
            <p:cNvSpPr/>
            <p:nvPr/>
          </p:nvSpPr>
          <p:spPr>
            <a:xfrm>
              <a:off x="109075" y="3634277"/>
              <a:ext cx="3383279" cy="202565"/>
            </a:xfrm>
            <a:custGeom>
              <a:avLst/>
              <a:gdLst/>
              <a:ahLst/>
              <a:cxnLst/>
              <a:rect l="l" t="t" r="r" b="b"/>
              <a:pathLst>
                <a:path w="3383279" h="202564">
                  <a:moveTo>
                    <a:pt x="0" y="0"/>
                  </a:moveTo>
                  <a:lnTo>
                    <a:pt x="3383280" y="0"/>
                  </a:lnTo>
                  <a:lnTo>
                    <a:pt x="3383280" y="202046"/>
                  </a:lnTo>
                  <a:lnTo>
                    <a:pt x="0" y="202046"/>
                  </a:lnTo>
                  <a:lnTo>
                    <a:pt x="0" y="0"/>
                  </a:lnTo>
                  <a:close/>
                </a:path>
              </a:pathLst>
            </a:custGeom>
            <a:ln w="9525">
              <a:solidFill>
                <a:srgbClr val="FFFFFF"/>
              </a:solidFill>
            </a:ln>
          </p:spPr>
          <p:txBody>
            <a:bodyPr wrap="square" lIns="0" tIns="0" rIns="0" bIns="0" rtlCol="0"/>
            <a:lstStyle/>
            <a:p>
              <a:endParaRPr sz="2400"/>
            </a:p>
          </p:txBody>
        </p:sp>
      </p:grpSp>
      <p:sp>
        <p:nvSpPr>
          <p:cNvPr id="58" name="object 58"/>
          <p:cNvSpPr txBox="1"/>
          <p:nvPr/>
        </p:nvSpPr>
        <p:spPr>
          <a:xfrm>
            <a:off x="598790" y="4861222"/>
            <a:ext cx="3999653" cy="222219"/>
          </a:xfrm>
          <a:prstGeom prst="rect">
            <a:avLst/>
          </a:prstGeom>
        </p:spPr>
        <p:txBody>
          <a:bodyPr vert="horz" wrap="square" lIns="0" tIns="16933" rIns="0" bIns="0" rtlCol="0">
            <a:spAutoFit/>
          </a:bodyPr>
          <a:lstStyle/>
          <a:p>
            <a:pPr marL="58419">
              <a:spcBef>
                <a:spcPts val="133"/>
              </a:spcBef>
            </a:pPr>
            <a:r>
              <a:rPr sz="1333" b="1" spc="-7" dirty="0">
                <a:solidFill>
                  <a:srgbClr val="7E0838"/>
                </a:solidFill>
                <a:latin typeface="Arial"/>
                <a:cs typeface="Arial"/>
              </a:rPr>
              <a:t>Are</a:t>
            </a:r>
            <a:r>
              <a:rPr sz="1333" b="1" spc="-27" dirty="0">
                <a:solidFill>
                  <a:srgbClr val="7E0838"/>
                </a:solidFill>
                <a:latin typeface="Arial"/>
                <a:cs typeface="Arial"/>
              </a:rPr>
              <a:t> </a:t>
            </a:r>
            <a:r>
              <a:rPr sz="1333" b="1" spc="-7" dirty="0">
                <a:solidFill>
                  <a:srgbClr val="7E0838"/>
                </a:solidFill>
                <a:latin typeface="Arial"/>
                <a:cs typeface="Arial"/>
              </a:rPr>
              <a:t>we</a:t>
            </a:r>
            <a:r>
              <a:rPr sz="1333" b="1" spc="-20" dirty="0">
                <a:solidFill>
                  <a:srgbClr val="7E0838"/>
                </a:solidFill>
                <a:latin typeface="Arial"/>
                <a:cs typeface="Arial"/>
              </a:rPr>
              <a:t> </a:t>
            </a:r>
            <a:r>
              <a:rPr sz="1333" b="1" spc="-7" dirty="0">
                <a:solidFill>
                  <a:srgbClr val="7E0838"/>
                </a:solidFill>
                <a:latin typeface="Arial"/>
                <a:cs typeface="Arial"/>
              </a:rPr>
              <a:t>implementing</a:t>
            </a:r>
            <a:r>
              <a:rPr sz="1333" b="1" spc="-20" dirty="0">
                <a:solidFill>
                  <a:srgbClr val="7E0838"/>
                </a:solidFill>
                <a:latin typeface="Arial"/>
                <a:cs typeface="Arial"/>
              </a:rPr>
              <a:t> </a:t>
            </a:r>
            <a:r>
              <a:rPr sz="1333" b="1" spc="-7" dirty="0">
                <a:solidFill>
                  <a:srgbClr val="7E0838"/>
                </a:solidFill>
                <a:latin typeface="Arial"/>
                <a:cs typeface="Arial"/>
              </a:rPr>
              <a:t>new</a:t>
            </a:r>
            <a:r>
              <a:rPr sz="1333" b="1" spc="-20" dirty="0">
                <a:solidFill>
                  <a:srgbClr val="7E0838"/>
                </a:solidFill>
                <a:latin typeface="Arial"/>
                <a:cs typeface="Arial"/>
              </a:rPr>
              <a:t> </a:t>
            </a:r>
            <a:r>
              <a:rPr sz="1333" b="1" spc="-7" dirty="0">
                <a:solidFill>
                  <a:srgbClr val="7E0838"/>
                </a:solidFill>
                <a:latin typeface="Arial"/>
                <a:cs typeface="Arial"/>
              </a:rPr>
              <a:t>technology?</a:t>
            </a:r>
            <a:endParaRPr sz="1333">
              <a:latin typeface="Arial"/>
              <a:cs typeface="Arial"/>
            </a:endParaRPr>
          </a:p>
        </p:txBody>
      </p:sp>
      <p:sp>
        <p:nvSpPr>
          <p:cNvPr id="59" name="object 59"/>
          <p:cNvSpPr txBox="1"/>
          <p:nvPr/>
        </p:nvSpPr>
        <p:spPr>
          <a:xfrm>
            <a:off x="1481430" y="1271623"/>
            <a:ext cx="3824393" cy="945558"/>
          </a:xfrm>
          <a:prstGeom prst="rect">
            <a:avLst/>
          </a:prstGeom>
        </p:spPr>
        <p:txBody>
          <a:bodyPr vert="horz" wrap="square" lIns="0" tIns="22013" rIns="0" bIns="0" rtlCol="0">
            <a:spAutoFit/>
          </a:bodyPr>
          <a:lstStyle/>
          <a:p>
            <a:r>
              <a:rPr lang="en-US" sz="1200" spc="-7" dirty="0">
                <a:solidFill>
                  <a:srgbClr val="FFFFFF"/>
                </a:solidFill>
                <a:latin typeface="Arial"/>
                <a:cs typeface="Arial"/>
              </a:rPr>
              <a:t>Centers for Medicare and Medicaid Services (CMS) requires advanced technology for efficient, cost-effective change. </a:t>
            </a:r>
            <a:r>
              <a:rPr sz="1200" spc="-7" dirty="0">
                <a:solidFill>
                  <a:srgbClr val="FFFFFF"/>
                </a:solidFill>
                <a:latin typeface="Arial"/>
                <a:cs typeface="Arial"/>
              </a:rPr>
              <a:t>The</a:t>
            </a:r>
            <a:r>
              <a:rPr lang="en-US" sz="1200" spc="-7" dirty="0">
                <a:solidFill>
                  <a:srgbClr val="FFFFFF"/>
                </a:solidFill>
                <a:latin typeface="Arial"/>
                <a:cs typeface="Arial"/>
              </a:rPr>
              <a:t> Mississippi contract term limits require periodic re-procurement. We want to enable improved response to Medicaid information inquiries.</a:t>
            </a:r>
          </a:p>
        </p:txBody>
      </p:sp>
      <p:grpSp>
        <p:nvGrpSpPr>
          <p:cNvPr id="60" name="object 60"/>
          <p:cNvGrpSpPr/>
          <p:nvPr/>
        </p:nvGrpSpPr>
        <p:grpSpPr>
          <a:xfrm>
            <a:off x="579956" y="905378"/>
            <a:ext cx="7377853" cy="1145540"/>
            <a:chOff x="434967" y="679033"/>
            <a:chExt cx="5533390" cy="859155"/>
          </a:xfrm>
        </p:grpSpPr>
        <p:sp>
          <p:nvSpPr>
            <p:cNvPr id="61" name="object 61"/>
            <p:cNvSpPr/>
            <p:nvPr/>
          </p:nvSpPr>
          <p:spPr>
            <a:xfrm>
              <a:off x="434967" y="1104904"/>
              <a:ext cx="546735" cy="433070"/>
            </a:xfrm>
            <a:custGeom>
              <a:avLst/>
              <a:gdLst/>
              <a:ahLst/>
              <a:cxnLst/>
              <a:rect l="l" t="t" r="r" b="b"/>
              <a:pathLst>
                <a:path w="546735" h="433069">
                  <a:moveTo>
                    <a:pt x="42330" y="226531"/>
                  </a:moveTo>
                  <a:lnTo>
                    <a:pt x="0" y="226531"/>
                  </a:lnTo>
                  <a:lnTo>
                    <a:pt x="0" y="432991"/>
                  </a:lnTo>
                  <a:lnTo>
                    <a:pt x="42330" y="432991"/>
                  </a:lnTo>
                  <a:lnTo>
                    <a:pt x="42330" y="356524"/>
                  </a:lnTo>
                  <a:lnTo>
                    <a:pt x="142384" y="356524"/>
                  </a:lnTo>
                  <a:lnTo>
                    <a:pt x="136973" y="342993"/>
                  </a:lnTo>
                  <a:lnTo>
                    <a:pt x="135169" y="328566"/>
                  </a:lnTo>
                  <a:lnTo>
                    <a:pt x="136973" y="313780"/>
                  </a:lnTo>
                  <a:lnTo>
                    <a:pt x="142384" y="299174"/>
                  </a:lnTo>
                  <a:lnTo>
                    <a:pt x="42330" y="299174"/>
                  </a:lnTo>
                  <a:lnTo>
                    <a:pt x="42330" y="226531"/>
                  </a:lnTo>
                  <a:close/>
                </a:path>
                <a:path w="546735" h="433069">
                  <a:moveTo>
                    <a:pt x="515663" y="385200"/>
                  </a:moveTo>
                  <a:lnTo>
                    <a:pt x="477181" y="385200"/>
                  </a:lnTo>
                  <a:lnTo>
                    <a:pt x="494498" y="402404"/>
                  </a:lnTo>
                  <a:lnTo>
                    <a:pt x="498347" y="402404"/>
                  </a:lnTo>
                  <a:lnTo>
                    <a:pt x="515663" y="385200"/>
                  </a:lnTo>
                  <a:close/>
                </a:path>
                <a:path w="546735" h="433069">
                  <a:moveTo>
                    <a:pt x="521436" y="301086"/>
                  </a:moveTo>
                  <a:lnTo>
                    <a:pt x="448319" y="375640"/>
                  </a:lnTo>
                  <a:lnTo>
                    <a:pt x="467561" y="394758"/>
                  </a:lnTo>
                  <a:lnTo>
                    <a:pt x="477181" y="385200"/>
                  </a:lnTo>
                  <a:lnTo>
                    <a:pt x="515663" y="385200"/>
                  </a:lnTo>
                  <a:lnTo>
                    <a:pt x="546450" y="354613"/>
                  </a:lnTo>
                  <a:lnTo>
                    <a:pt x="546450" y="350789"/>
                  </a:lnTo>
                  <a:lnTo>
                    <a:pt x="529132" y="333584"/>
                  </a:lnTo>
                  <a:lnTo>
                    <a:pt x="540677" y="322114"/>
                  </a:lnTo>
                  <a:lnTo>
                    <a:pt x="521436" y="301086"/>
                  </a:lnTo>
                  <a:close/>
                </a:path>
                <a:path w="546735" h="433069">
                  <a:moveTo>
                    <a:pt x="517542" y="259029"/>
                  </a:moveTo>
                  <a:lnTo>
                    <a:pt x="290542" y="259029"/>
                  </a:lnTo>
                  <a:lnTo>
                    <a:pt x="392520" y="360347"/>
                  </a:lnTo>
                  <a:lnTo>
                    <a:pt x="402381" y="366799"/>
                  </a:lnTo>
                  <a:lnTo>
                    <a:pt x="413685" y="368950"/>
                  </a:lnTo>
                  <a:lnTo>
                    <a:pt x="424989" y="366799"/>
                  </a:lnTo>
                  <a:lnTo>
                    <a:pt x="434851" y="360347"/>
                  </a:lnTo>
                  <a:lnTo>
                    <a:pt x="509891" y="285793"/>
                  </a:lnTo>
                  <a:lnTo>
                    <a:pt x="516385" y="275189"/>
                  </a:lnTo>
                  <a:lnTo>
                    <a:pt x="518550" y="264048"/>
                  </a:lnTo>
                  <a:lnTo>
                    <a:pt x="517542" y="259029"/>
                  </a:lnTo>
                  <a:close/>
                </a:path>
                <a:path w="546735" h="433069">
                  <a:moveTo>
                    <a:pt x="193614" y="287705"/>
                  </a:moveTo>
                  <a:lnTo>
                    <a:pt x="178552" y="290572"/>
                  </a:lnTo>
                  <a:lnTo>
                    <a:pt x="165474" y="299174"/>
                  </a:lnTo>
                  <a:lnTo>
                    <a:pt x="156815" y="312436"/>
                  </a:lnTo>
                  <a:lnTo>
                    <a:pt x="153929" y="327849"/>
                  </a:lnTo>
                  <a:lnTo>
                    <a:pt x="156815" y="343262"/>
                  </a:lnTo>
                  <a:lnTo>
                    <a:pt x="165474" y="356524"/>
                  </a:lnTo>
                  <a:lnTo>
                    <a:pt x="178822" y="365127"/>
                  </a:lnTo>
                  <a:lnTo>
                    <a:pt x="194336" y="367994"/>
                  </a:lnTo>
                  <a:lnTo>
                    <a:pt x="209849" y="365127"/>
                  </a:lnTo>
                  <a:lnTo>
                    <a:pt x="223197" y="356524"/>
                  </a:lnTo>
                  <a:lnTo>
                    <a:pt x="231856" y="342456"/>
                  </a:lnTo>
                  <a:lnTo>
                    <a:pt x="234742" y="327132"/>
                  </a:lnTo>
                  <a:lnTo>
                    <a:pt x="231856" y="312167"/>
                  </a:lnTo>
                  <a:lnTo>
                    <a:pt x="223197" y="299174"/>
                  </a:lnTo>
                  <a:lnTo>
                    <a:pt x="209037" y="290572"/>
                  </a:lnTo>
                  <a:lnTo>
                    <a:pt x="193614" y="287705"/>
                  </a:lnTo>
                  <a:close/>
                </a:path>
                <a:path w="546735" h="433069">
                  <a:moveTo>
                    <a:pt x="253262" y="0"/>
                  </a:moveTo>
                  <a:lnTo>
                    <a:pt x="155853" y="85068"/>
                  </a:lnTo>
                  <a:lnTo>
                    <a:pt x="147195" y="105379"/>
                  </a:lnTo>
                  <a:lnTo>
                    <a:pt x="149359" y="116521"/>
                  </a:lnTo>
                  <a:lnTo>
                    <a:pt x="155853" y="127124"/>
                  </a:lnTo>
                  <a:lnTo>
                    <a:pt x="261680" y="232266"/>
                  </a:lnTo>
                  <a:lnTo>
                    <a:pt x="219349" y="274322"/>
                  </a:lnTo>
                  <a:lnTo>
                    <a:pt x="225122" y="276235"/>
                  </a:lnTo>
                  <a:lnTo>
                    <a:pt x="230894" y="280058"/>
                  </a:lnTo>
                  <a:lnTo>
                    <a:pt x="236666" y="285793"/>
                  </a:lnTo>
                  <a:lnTo>
                    <a:pt x="248211" y="302998"/>
                  </a:lnTo>
                  <a:lnTo>
                    <a:pt x="290542" y="259029"/>
                  </a:lnTo>
                  <a:lnTo>
                    <a:pt x="517542" y="259029"/>
                  </a:lnTo>
                  <a:lnTo>
                    <a:pt x="516385" y="253264"/>
                  </a:lnTo>
                  <a:lnTo>
                    <a:pt x="509891" y="243736"/>
                  </a:lnTo>
                  <a:lnTo>
                    <a:pt x="275149" y="8602"/>
                  </a:lnTo>
                  <a:lnTo>
                    <a:pt x="264476" y="2150"/>
                  </a:lnTo>
                  <a:lnTo>
                    <a:pt x="253262" y="0"/>
                  </a:lnTo>
                  <a:close/>
                </a:path>
              </a:pathLst>
            </a:custGeom>
            <a:solidFill>
              <a:srgbClr val="FFFFFF"/>
            </a:solidFill>
          </p:spPr>
          <p:txBody>
            <a:bodyPr wrap="square" lIns="0" tIns="0" rIns="0" bIns="0" rtlCol="0"/>
            <a:lstStyle/>
            <a:p>
              <a:endParaRPr sz="2400"/>
            </a:p>
          </p:txBody>
        </p:sp>
        <p:pic>
          <p:nvPicPr>
            <p:cNvPr id="62" name="object 62"/>
            <p:cNvPicPr/>
            <p:nvPr/>
          </p:nvPicPr>
          <p:blipFill>
            <a:blip r:embed="rId4" cstate="print"/>
            <a:stretch>
              <a:fillRect/>
            </a:stretch>
          </p:blipFill>
          <p:spPr>
            <a:xfrm>
              <a:off x="5790196" y="679033"/>
              <a:ext cx="177756" cy="153335"/>
            </a:xfrm>
            <a:prstGeom prst="rect">
              <a:avLst/>
            </a:prstGeom>
          </p:spPr>
        </p:pic>
      </p:grpSp>
      <p:sp>
        <p:nvSpPr>
          <p:cNvPr id="63" name="object 63"/>
          <p:cNvSpPr txBox="1"/>
          <p:nvPr/>
        </p:nvSpPr>
        <p:spPr>
          <a:xfrm>
            <a:off x="8030628" y="840608"/>
            <a:ext cx="3441536" cy="583920"/>
          </a:xfrm>
          <a:prstGeom prst="rect">
            <a:avLst/>
          </a:prstGeom>
        </p:spPr>
        <p:txBody>
          <a:bodyPr vert="horz" wrap="square" lIns="0" tIns="16933" rIns="0" bIns="0" rtlCol="0">
            <a:spAutoFit/>
          </a:bodyPr>
          <a:lstStyle/>
          <a:p>
            <a:pPr marL="16933">
              <a:spcBef>
                <a:spcPts val="133"/>
              </a:spcBef>
            </a:pPr>
            <a:r>
              <a:rPr sz="1200" spc="-7" dirty="0">
                <a:solidFill>
                  <a:srgbClr val="FFFFFF"/>
                </a:solidFill>
                <a:latin typeface="Arial"/>
                <a:cs typeface="Arial"/>
              </a:rPr>
              <a:t>I</a:t>
            </a:r>
            <a:r>
              <a:rPr lang="en-US" sz="1200" spc="-7" dirty="0">
                <a:solidFill>
                  <a:srgbClr val="FFFFFF"/>
                </a:solidFill>
                <a:latin typeface="Arial"/>
                <a:cs typeface="Arial"/>
              </a:rPr>
              <a:t>mproved technology to i</a:t>
            </a:r>
            <a:r>
              <a:rPr sz="1200" spc="-7" dirty="0">
                <a:solidFill>
                  <a:srgbClr val="FFFFFF"/>
                </a:solidFill>
                <a:latin typeface="Arial"/>
                <a:cs typeface="Arial"/>
              </a:rPr>
              <a:t>nform,</a:t>
            </a:r>
            <a:r>
              <a:rPr sz="1200" spc="-13" dirty="0">
                <a:solidFill>
                  <a:srgbClr val="FFFFFF"/>
                </a:solidFill>
                <a:latin typeface="Arial"/>
                <a:cs typeface="Arial"/>
              </a:rPr>
              <a:t> </a:t>
            </a:r>
            <a:r>
              <a:rPr sz="1200" spc="-7" dirty="0">
                <a:solidFill>
                  <a:srgbClr val="FFFFFF"/>
                </a:solidFill>
                <a:latin typeface="Arial"/>
                <a:cs typeface="Arial"/>
              </a:rPr>
              <a:t>empower,</a:t>
            </a:r>
            <a:r>
              <a:rPr sz="1200" spc="-13" dirty="0">
                <a:solidFill>
                  <a:srgbClr val="FFFFFF"/>
                </a:solidFill>
                <a:latin typeface="Arial"/>
                <a:cs typeface="Arial"/>
              </a:rPr>
              <a:t> </a:t>
            </a:r>
            <a:r>
              <a:rPr sz="1200" spc="-7" dirty="0">
                <a:solidFill>
                  <a:srgbClr val="FFFFFF"/>
                </a:solidFill>
                <a:latin typeface="Arial"/>
                <a:cs typeface="Arial"/>
              </a:rPr>
              <a:t>and support</a:t>
            </a:r>
            <a:r>
              <a:rPr sz="1200" spc="-13" dirty="0">
                <a:solidFill>
                  <a:srgbClr val="FFFFFF"/>
                </a:solidFill>
                <a:latin typeface="Arial"/>
                <a:cs typeface="Arial"/>
              </a:rPr>
              <a:t> </a:t>
            </a:r>
            <a:r>
              <a:rPr lang="en-US" sz="1200" spc="-7" dirty="0">
                <a:solidFill>
                  <a:srgbClr val="FFFFFF"/>
                </a:solidFill>
                <a:latin typeface="Arial"/>
                <a:cs typeface="Arial"/>
              </a:rPr>
              <a:t>DOM Staff, Providers &amp; Beneficiaries</a:t>
            </a:r>
          </a:p>
          <a:p>
            <a:pPr marL="16933">
              <a:spcBef>
                <a:spcPts val="133"/>
              </a:spcBef>
            </a:pPr>
            <a:endParaRPr sz="1200" dirty="0">
              <a:latin typeface="Arial"/>
              <a:cs typeface="Arial"/>
            </a:endParaRPr>
          </a:p>
        </p:txBody>
      </p:sp>
      <p:pic>
        <p:nvPicPr>
          <p:cNvPr id="65" name="object 65"/>
          <p:cNvPicPr/>
          <p:nvPr/>
        </p:nvPicPr>
        <p:blipFill>
          <a:blip r:embed="rId4" cstate="print"/>
          <a:stretch>
            <a:fillRect/>
          </a:stretch>
        </p:blipFill>
        <p:spPr>
          <a:xfrm>
            <a:off x="8158268" y="1463347"/>
            <a:ext cx="237008" cy="204449"/>
          </a:xfrm>
          <a:prstGeom prst="rect">
            <a:avLst/>
          </a:prstGeom>
        </p:spPr>
      </p:pic>
      <p:sp>
        <p:nvSpPr>
          <p:cNvPr id="67" name="object 67"/>
          <p:cNvSpPr txBox="1"/>
          <p:nvPr/>
        </p:nvSpPr>
        <p:spPr>
          <a:xfrm>
            <a:off x="8523392" y="1341237"/>
            <a:ext cx="3097860" cy="386430"/>
          </a:xfrm>
          <a:prstGeom prst="rect">
            <a:avLst/>
          </a:prstGeom>
        </p:spPr>
        <p:txBody>
          <a:bodyPr vert="horz" wrap="square" lIns="0" tIns="16933" rIns="0" bIns="0" rtlCol="0">
            <a:spAutoFit/>
          </a:bodyPr>
          <a:lstStyle/>
          <a:p>
            <a:pPr marL="16933">
              <a:spcBef>
                <a:spcPts val="133"/>
              </a:spcBef>
            </a:pPr>
            <a:r>
              <a:rPr lang="en-US" sz="1200" spc="-7" dirty="0">
                <a:solidFill>
                  <a:srgbClr val="FFFFFF"/>
                </a:solidFill>
                <a:latin typeface="Arial"/>
                <a:cs typeface="Arial"/>
              </a:rPr>
              <a:t>Increased productivity, operational stability and a cost-effective solution</a:t>
            </a:r>
            <a:endParaRPr sz="1200" dirty="0">
              <a:latin typeface="Arial"/>
              <a:cs typeface="Arial"/>
            </a:endParaRPr>
          </a:p>
        </p:txBody>
      </p:sp>
      <p:grpSp>
        <p:nvGrpSpPr>
          <p:cNvPr id="68" name="object 68"/>
          <p:cNvGrpSpPr/>
          <p:nvPr/>
        </p:nvGrpSpPr>
        <p:grpSpPr>
          <a:xfrm>
            <a:off x="929832" y="2841801"/>
            <a:ext cx="4158827" cy="2921847"/>
            <a:chOff x="697374" y="2131350"/>
            <a:chExt cx="3119120" cy="2191385"/>
          </a:xfrm>
        </p:grpSpPr>
        <p:pic>
          <p:nvPicPr>
            <p:cNvPr id="69" name="object 69"/>
            <p:cNvPicPr/>
            <p:nvPr/>
          </p:nvPicPr>
          <p:blipFill>
            <a:blip r:embed="rId5" cstate="print"/>
            <a:stretch>
              <a:fillRect/>
            </a:stretch>
          </p:blipFill>
          <p:spPr>
            <a:xfrm>
              <a:off x="1530220" y="2760482"/>
              <a:ext cx="195727" cy="220672"/>
            </a:xfrm>
            <a:prstGeom prst="rect">
              <a:avLst/>
            </a:prstGeom>
          </p:spPr>
        </p:pic>
        <p:pic>
          <p:nvPicPr>
            <p:cNvPr id="70" name="object 70"/>
            <p:cNvPicPr/>
            <p:nvPr/>
          </p:nvPicPr>
          <p:blipFill>
            <a:blip r:embed="rId6" cstate="print"/>
            <a:stretch>
              <a:fillRect/>
            </a:stretch>
          </p:blipFill>
          <p:spPr>
            <a:xfrm>
              <a:off x="1567638" y="3021450"/>
              <a:ext cx="128565" cy="228349"/>
            </a:xfrm>
            <a:prstGeom prst="rect">
              <a:avLst/>
            </a:prstGeom>
          </p:spPr>
        </p:pic>
        <p:sp>
          <p:nvSpPr>
            <p:cNvPr id="71" name="object 71"/>
            <p:cNvSpPr/>
            <p:nvPr/>
          </p:nvSpPr>
          <p:spPr>
            <a:xfrm>
              <a:off x="1464092" y="2701971"/>
              <a:ext cx="492759" cy="450215"/>
            </a:xfrm>
            <a:custGeom>
              <a:avLst/>
              <a:gdLst/>
              <a:ahLst/>
              <a:cxnLst/>
              <a:rect l="l" t="t" r="r" b="b"/>
              <a:pathLst>
                <a:path w="492760" h="450214">
                  <a:moveTo>
                    <a:pt x="378710" y="297121"/>
                  </a:moveTo>
                  <a:lnTo>
                    <a:pt x="260472" y="297121"/>
                  </a:lnTo>
                  <a:lnTo>
                    <a:pt x="263810" y="300127"/>
                  </a:lnTo>
                  <a:lnTo>
                    <a:pt x="429124" y="441069"/>
                  </a:lnTo>
                  <a:lnTo>
                    <a:pt x="442555" y="448422"/>
                  </a:lnTo>
                  <a:lnTo>
                    <a:pt x="457177" y="450044"/>
                  </a:lnTo>
                  <a:lnTo>
                    <a:pt x="471297" y="446094"/>
                  </a:lnTo>
                  <a:lnTo>
                    <a:pt x="483226" y="436727"/>
                  </a:lnTo>
                  <a:lnTo>
                    <a:pt x="490625" y="423294"/>
                  </a:lnTo>
                  <a:lnTo>
                    <a:pt x="492327" y="408672"/>
                  </a:lnTo>
                  <a:lnTo>
                    <a:pt x="488392" y="394551"/>
                  </a:lnTo>
                  <a:lnTo>
                    <a:pt x="478885" y="382621"/>
                  </a:lnTo>
                  <a:lnTo>
                    <a:pt x="378710" y="297121"/>
                  </a:lnTo>
                  <a:close/>
                </a:path>
                <a:path w="492760" h="450214">
                  <a:moveTo>
                    <a:pt x="150221" y="0"/>
                  </a:moveTo>
                  <a:lnTo>
                    <a:pt x="108987" y="8681"/>
                  </a:lnTo>
                  <a:lnTo>
                    <a:pt x="70852" y="27847"/>
                  </a:lnTo>
                  <a:lnTo>
                    <a:pt x="38050" y="57319"/>
                  </a:lnTo>
                  <a:lnTo>
                    <a:pt x="12244" y="98889"/>
                  </a:lnTo>
                  <a:lnTo>
                    <a:pt x="0" y="144594"/>
                  </a:lnTo>
                  <a:lnTo>
                    <a:pt x="1092" y="191358"/>
                  </a:lnTo>
                  <a:lnTo>
                    <a:pt x="15298" y="236101"/>
                  </a:lnTo>
                  <a:lnTo>
                    <a:pt x="42392" y="275747"/>
                  </a:lnTo>
                  <a:lnTo>
                    <a:pt x="56752" y="289440"/>
                  </a:lnTo>
                  <a:lnTo>
                    <a:pt x="62096" y="294450"/>
                  </a:lnTo>
                  <a:lnTo>
                    <a:pt x="68107" y="298791"/>
                  </a:lnTo>
                  <a:lnTo>
                    <a:pt x="74118" y="302465"/>
                  </a:lnTo>
                  <a:lnTo>
                    <a:pt x="81132" y="307141"/>
                  </a:lnTo>
                  <a:lnTo>
                    <a:pt x="126395" y="324581"/>
                  </a:lnTo>
                  <a:lnTo>
                    <a:pt x="136904" y="326512"/>
                  </a:lnTo>
                  <a:lnTo>
                    <a:pt x="137906" y="326846"/>
                  </a:lnTo>
                  <a:lnTo>
                    <a:pt x="138573" y="326846"/>
                  </a:lnTo>
                  <a:lnTo>
                    <a:pt x="139575" y="327180"/>
                  </a:lnTo>
                  <a:lnTo>
                    <a:pt x="152934" y="328516"/>
                  </a:lnTo>
                  <a:lnTo>
                    <a:pt x="159613" y="328850"/>
                  </a:lnTo>
                  <a:lnTo>
                    <a:pt x="167628" y="328850"/>
                  </a:lnTo>
                  <a:lnTo>
                    <a:pt x="183883" y="327540"/>
                  </a:lnTo>
                  <a:lnTo>
                    <a:pt x="199982" y="324634"/>
                  </a:lnTo>
                  <a:lnTo>
                    <a:pt x="215767" y="320161"/>
                  </a:lnTo>
                  <a:lnTo>
                    <a:pt x="231083" y="314154"/>
                  </a:lnTo>
                  <a:lnTo>
                    <a:pt x="231417" y="314154"/>
                  </a:lnTo>
                  <a:lnTo>
                    <a:pt x="231751" y="313820"/>
                  </a:lnTo>
                  <a:lnTo>
                    <a:pt x="232085" y="313820"/>
                  </a:lnTo>
                  <a:lnTo>
                    <a:pt x="233753" y="313152"/>
                  </a:lnTo>
                  <a:lnTo>
                    <a:pt x="235423" y="312151"/>
                  </a:lnTo>
                  <a:lnTo>
                    <a:pt x="237093" y="311483"/>
                  </a:lnTo>
                  <a:lnTo>
                    <a:pt x="239432" y="310147"/>
                  </a:lnTo>
                  <a:lnTo>
                    <a:pt x="260472" y="297121"/>
                  </a:lnTo>
                  <a:lnTo>
                    <a:pt x="378710" y="297121"/>
                  </a:lnTo>
                  <a:lnTo>
                    <a:pt x="364232" y="284764"/>
                  </a:lnTo>
                  <a:lnTo>
                    <a:pt x="160281" y="284764"/>
                  </a:lnTo>
                  <a:lnTo>
                    <a:pt x="140369" y="282624"/>
                  </a:lnTo>
                  <a:lnTo>
                    <a:pt x="102422" y="268326"/>
                  </a:lnTo>
                  <a:lnTo>
                    <a:pt x="69526" y="239843"/>
                  </a:lnTo>
                  <a:lnTo>
                    <a:pt x="46274" y="192938"/>
                  </a:lnTo>
                  <a:lnTo>
                    <a:pt x="43059" y="155845"/>
                  </a:lnTo>
                  <a:lnTo>
                    <a:pt x="51367" y="119253"/>
                  </a:lnTo>
                  <a:lnTo>
                    <a:pt x="71447" y="86043"/>
                  </a:lnTo>
                  <a:lnTo>
                    <a:pt x="109096" y="56428"/>
                  </a:lnTo>
                  <a:lnTo>
                    <a:pt x="153728" y="44002"/>
                  </a:lnTo>
                  <a:lnTo>
                    <a:pt x="274950" y="44002"/>
                  </a:lnTo>
                  <a:lnTo>
                    <a:pt x="270157" y="38617"/>
                  </a:lnTo>
                  <a:lnTo>
                    <a:pt x="233041" y="14791"/>
                  </a:lnTo>
                  <a:lnTo>
                    <a:pt x="192318" y="1977"/>
                  </a:lnTo>
                  <a:lnTo>
                    <a:pt x="150221" y="0"/>
                  </a:lnTo>
                  <a:close/>
                </a:path>
                <a:path w="492760" h="450214">
                  <a:moveTo>
                    <a:pt x="274950" y="44002"/>
                  </a:moveTo>
                  <a:lnTo>
                    <a:pt x="153728" y="44002"/>
                  </a:lnTo>
                  <a:lnTo>
                    <a:pt x="199799" y="49174"/>
                  </a:lnTo>
                  <a:lnTo>
                    <a:pt x="241770" y="72350"/>
                  </a:lnTo>
                  <a:lnTo>
                    <a:pt x="265225" y="99162"/>
                  </a:lnTo>
                  <a:lnTo>
                    <a:pt x="279382" y="130546"/>
                  </a:lnTo>
                  <a:lnTo>
                    <a:pt x="284084" y="164310"/>
                  </a:lnTo>
                  <a:lnTo>
                    <a:pt x="279174" y="198261"/>
                  </a:lnTo>
                  <a:lnTo>
                    <a:pt x="277170" y="205276"/>
                  </a:lnTo>
                  <a:lnTo>
                    <a:pt x="274497" y="211955"/>
                  </a:lnTo>
                  <a:lnTo>
                    <a:pt x="271159" y="218301"/>
                  </a:lnTo>
                  <a:lnTo>
                    <a:pt x="268487" y="223645"/>
                  </a:lnTo>
                  <a:lnTo>
                    <a:pt x="266817" y="226317"/>
                  </a:lnTo>
                  <a:lnTo>
                    <a:pt x="263476" y="231994"/>
                  </a:lnTo>
                  <a:lnTo>
                    <a:pt x="259804" y="237338"/>
                  </a:lnTo>
                  <a:lnTo>
                    <a:pt x="225582" y="267683"/>
                  </a:lnTo>
                  <a:lnTo>
                    <a:pt x="191674" y="281424"/>
                  </a:lnTo>
                  <a:lnTo>
                    <a:pt x="183659" y="283428"/>
                  </a:lnTo>
                  <a:lnTo>
                    <a:pt x="175310" y="284430"/>
                  </a:lnTo>
                  <a:lnTo>
                    <a:pt x="166960" y="284764"/>
                  </a:lnTo>
                  <a:lnTo>
                    <a:pt x="364232" y="284764"/>
                  </a:lnTo>
                  <a:lnTo>
                    <a:pt x="310231" y="238674"/>
                  </a:lnTo>
                  <a:lnTo>
                    <a:pt x="324691" y="197316"/>
                  </a:lnTo>
                  <a:lnTo>
                    <a:pt x="327721" y="154211"/>
                  </a:lnTo>
                  <a:lnTo>
                    <a:pt x="319513" y="111779"/>
                  </a:lnTo>
                  <a:lnTo>
                    <a:pt x="300261" y="72441"/>
                  </a:lnTo>
                  <a:lnTo>
                    <a:pt x="274950" y="44002"/>
                  </a:lnTo>
                  <a:close/>
                </a:path>
              </a:pathLst>
            </a:custGeom>
            <a:solidFill>
              <a:srgbClr val="FFFFFF"/>
            </a:solidFill>
          </p:spPr>
          <p:txBody>
            <a:bodyPr wrap="square" lIns="0" tIns="0" rIns="0" bIns="0" rtlCol="0"/>
            <a:lstStyle/>
            <a:p>
              <a:endParaRPr sz="2400"/>
            </a:p>
          </p:txBody>
        </p:sp>
        <p:sp>
          <p:nvSpPr>
            <p:cNvPr id="72" name="object 72"/>
            <p:cNvSpPr/>
            <p:nvPr/>
          </p:nvSpPr>
          <p:spPr>
            <a:xfrm>
              <a:off x="735472" y="2169450"/>
              <a:ext cx="0" cy="415290"/>
            </a:xfrm>
            <a:custGeom>
              <a:avLst/>
              <a:gdLst/>
              <a:ahLst/>
              <a:cxnLst/>
              <a:rect l="l" t="t" r="r" b="b"/>
              <a:pathLst>
                <a:path h="415289">
                  <a:moveTo>
                    <a:pt x="1" y="0"/>
                  </a:moveTo>
                  <a:lnTo>
                    <a:pt x="0" y="414686"/>
                  </a:lnTo>
                </a:path>
              </a:pathLst>
            </a:custGeom>
            <a:solidFill>
              <a:srgbClr val="F82D11"/>
            </a:solidFill>
          </p:spPr>
          <p:txBody>
            <a:bodyPr wrap="square" lIns="0" tIns="0" rIns="0" bIns="0" rtlCol="0"/>
            <a:lstStyle/>
            <a:p>
              <a:endParaRPr sz="2400"/>
            </a:p>
          </p:txBody>
        </p:sp>
        <p:sp>
          <p:nvSpPr>
            <p:cNvPr id="73" name="object 73"/>
            <p:cNvSpPr/>
            <p:nvPr/>
          </p:nvSpPr>
          <p:spPr>
            <a:xfrm>
              <a:off x="697374" y="2131350"/>
              <a:ext cx="76200" cy="453390"/>
            </a:xfrm>
            <a:custGeom>
              <a:avLst/>
              <a:gdLst/>
              <a:ahLst/>
              <a:cxnLst/>
              <a:rect l="l" t="t" r="r" b="b"/>
              <a:pathLst>
                <a:path w="76200" h="453389">
                  <a:moveTo>
                    <a:pt x="28574" y="74277"/>
                  </a:moveTo>
                  <a:lnTo>
                    <a:pt x="28573" y="452786"/>
                  </a:lnTo>
                  <a:lnTo>
                    <a:pt x="47623" y="452786"/>
                  </a:lnTo>
                  <a:lnTo>
                    <a:pt x="47624" y="76200"/>
                  </a:lnTo>
                  <a:lnTo>
                    <a:pt x="38099" y="76200"/>
                  </a:lnTo>
                  <a:lnTo>
                    <a:pt x="28574" y="74277"/>
                  </a:lnTo>
                  <a:close/>
                </a:path>
                <a:path w="76200" h="453389">
                  <a:moveTo>
                    <a:pt x="47625" y="38100"/>
                  </a:moveTo>
                  <a:lnTo>
                    <a:pt x="28575" y="38100"/>
                  </a:lnTo>
                  <a:lnTo>
                    <a:pt x="28574" y="74277"/>
                  </a:lnTo>
                  <a:lnTo>
                    <a:pt x="38099" y="76200"/>
                  </a:lnTo>
                  <a:lnTo>
                    <a:pt x="47624" y="74277"/>
                  </a:lnTo>
                  <a:lnTo>
                    <a:pt x="47625" y="38100"/>
                  </a:lnTo>
                  <a:close/>
                </a:path>
                <a:path w="76200" h="453389">
                  <a:moveTo>
                    <a:pt x="47624" y="74277"/>
                  </a:moveTo>
                  <a:lnTo>
                    <a:pt x="38099" y="76200"/>
                  </a:lnTo>
                  <a:lnTo>
                    <a:pt x="47624" y="76200"/>
                  </a:lnTo>
                  <a:lnTo>
                    <a:pt x="47624" y="74277"/>
                  </a:lnTo>
                  <a:close/>
                </a:path>
                <a:path w="76200" h="453389">
                  <a:moveTo>
                    <a:pt x="38100" y="0"/>
                  </a:moveTo>
                  <a:lnTo>
                    <a:pt x="23269" y="2994"/>
                  </a:lnTo>
                  <a:lnTo>
                    <a:pt x="11159" y="11159"/>
                  </a:lnTo>
                  <a:lnTo>
                    <a:pt x="2994" y="23270"/>
                  </a:lnTo>
                  <a:lnTo>
                    <a:pt x="0" y="38100"/>
                  </a:lnTo>
                  <a:lnTo>
                    <a:pt x="2994" y="52930"/>
                  </a:lnTo>
                  <a:lnTo>
                    <a:pt x="11159" y="65040"/>
                  </a:lnTo>
                  <a:lnTo>
                    <a:pt x="23269" y="73205"/>
                  </a:lnTo>
                  <a:lnTo>
                    <a:pt x="28574" y="74277"/>
                  </a:lnTo>
                  <a:lnTo>
                    <a:pt x="28575" y="38100"/>
                  </a:lnTo>
                  <a:lnTo>
                    <a:pt x="76200" y="38100"/>
                  </a:lnTo>
                  <a:lnTo>
                    <a:pt x="73205" y="23270"/>
                  </a:lnTo>
                  <a:lnTo>
                    <a:pt x="65040" y="11159"/>
                  </a:lnTo>
                  <a:lnTo>
                    <a:pt x="52930" y="2994"/>
                  </a:lnTo>
                  <a:lnTo>
                    <a:pt x="38100" y="0"/>
                  </a:lnTo>
                  <a:close/>
                </a:path>
                <a:path w="76200" h="453389">
                  <a:moveTo>
                    <a:pt x="76200" y="38100"/>
                  </a:moveTo>
                  <a:lnTo>
                    <a:pt x="47625" y="38100"/>
                  </a:lnTo>
                  <a:lnTo>
                    <a:pt x="47624" y="74277"/>
                  </a:lnTo>
                  <a:lnTo>
                    <a:pt x="52930" y="73205"/>
                  </a:lnTo>
                  <a:lnTo>
                    <a:pt x="65040" y="65040"/>
                  </a:lnTo>
                  <a:lnTo>
                    <a:pt x="73205" y="52930"/>
                  </a:lnTo>
                  <a:lnTo>
                    <a:pt x="76200" y="38100"/>
                  </a:lnTo>
                  <a:close/>
                </a:path>
              </a:pathLst>
            </a:custGeom>
            <a:solidFill>
              <a:srgbClr val="FFFFFF"/>
            </a:solidFill>
          </p:spPr>
          <p:txBody>
            <a:bodyPr wrap="square" lIns="0" tIns="0" rIns="0" bIns="0" rtlCol="0"/>
            <a:lstStyle/>
            <a:p>
              <a:endParaRPr sz="2400"/>
            </a:p>
          </p:txBody>
        </p:sp>
        <p:sp>
          <p:nvSpPr>
            <p:cNvPr id="74" name="object 74"/>
            <p:cNvSpPr/>
            <p:nvPr/>
          </p:nvSpPr>
          <p:spPr>
            <a:xfrm>
              <a:off x="3483099" y="3967501"/>
              <a:ext cx="43180" cy="53975"/>
            </a:xfrm>
            <a:custGeom>
              <a:avLst/>
              <a:gdLst/>
              <a:ahLst/>
              <a:cxnLst/>
              <a:rect l="l" t="t" r="r" b="b"/>
              <a:pathLst>
                <a:path w="43179" h="53975">
                  <a:moveTo>
                    <a:pt x="0" y="0"/>
                  </a:moveTo>
                  <a:lnTo>
                    <a:pt x="42694" y="53630"/>
                  </a:lnTo>
                </a:path>
              </a:pathLst>
            </a:custGeom>
            <a:solidFill>
              <a:srgbClr val="F82D11"/>
            </a:solidFill>
          </p:spPr>
          <p:txBody>
            <a:bodyPr wrap="square" lIns="0" tIns="0" rIns="0" bIns="0" rtlCol="0"/>
            <a:lstStyle/>
            <a:p>
              <a:endParaRPr sz="2400"/>
            </a:p>
          </p:txBody>
        </p:sp>
        <p:sp>
          <p:nvSpPr>
            <p:cNvPr id="75" name="object 75"/>
            <p:cNvSpPr/>
            <p:nvPr/>
          </p:nvSpPr>
          <p:spPr>
            <a:xfrm>
              <a:off x="3483099" y="3967501"/>
              <a:ext cx="43180" cy="53975"/>
            </a:xfrm>
            <a:custGeom>
              <a:avLst/>
              <a:gdLst/>
              <a:ahLst/>
              <a:cxnLst/>
              <a:rect l="l" t="t" r="r" b="b"/>
              <a:pathLst>
                <a:path w="43179" h="53975">
                  <a:moveTo>
                    <a:pt x="0" y="0"/>
                  </a:moveTo>
                  <a:lnTo>
                    <a:pt x="42696" y="53631"/>
                  </a:lnTo>
                </a:path>
              </a:pathLst>
            </a:custGeom>
            <a:ln w="19050">
              <a:solidFill>
                <a:srgbClr val="CD1F67"/>
              </a:solidFill>
            </a:ln>
          </p:spPr>
          <p:txBody>
            <a:bodyPr wrap="square" lIns="0" tIns="0" rIns="0" bIns="0" rtlCol="0"/>
            <a:lstStyle/>
            <a:p>
              <a:endParaRPr sz="2400"/>
            </a:p>
          </p:txBody>
        </p:sp>
        <p:sp>
          <p:nvSpPr>
            <p:cNvPr id="76" name="object 76"/>
            <p:cNvSpPr/>
            <p:nvPr/>
          </p:nvSpPr>
          <p:spPr>
            <a:xfrm>
              <a:off x="3523208" y="4021296"/>
              <a:ext cx="89535" cy="7620"/>
            </a:xfrm>
            <a:custGeom>
              <a:avLst/>
              <a:gdLst/>
              <a:ahLst/>
              <a:cxnLst/>
              <a:rect l="l" t="t" r="r" b="b"/>
              <a:pathLst>
                <a:path w="89535" h="7620">
                  <a:moveTo>
                    <a:pt x="0" y="0"/>
                  </a:moveTo>
                  <a:lnTo>
                    <a:pt x="88967" y="7553"/>
                  </a:lnTo>
                </a:path>
              </a:pathLst>
            </a:custGeom>
            <a:solidFill>
              <a:srgbClr val="F82D11"/>
            </a:solidFill>
          </p:spPr>
          <p:txBody>
            <a:bodyPr wrap="square" lIns="0" tIns="0" rIns="0" bIns="0" rtlCol="0"/>
            <a:lstStyle/>
            <a:p>
              <a:endParaRPr sz="2400"/>
            </a:p>
          </p:txBody>
        </p:sp>
        <p:sp>
          <p:nvSpPr>
            <p:cNvPr id="77" name="object 77"/>
            <p:cNvSpPr/>
            <p:nvPr/>
          </p:nvSpPr>
          <p:spPr>
            <a:xfrm>
              <a:off x="3523208" y="4021296"/>
              <a:ext cx="89535" cy="7620"/>
            </a:xfrm>
            <a:custGeom>
              <a:avLst/>
              <a:gdLst/>
              <a:ahLst/>
              <a:cxnLst/>
              <a:rect l="l" t="t" r="r" b="b"/>
              <a:pathLst>
                <a:path w="89535" h="7620">
                  <a:moveTo>
                    <a:pt x="0" y="0"/>
                  </a:moveTo>
                  <a:lnTo>
                    <a:pt x="88967" y="7554"/>
                  </a:lnTo>
                </a:path>
              </a:pathLst>
            </a:custGeom>
            <a:ln w="19050">
              <a:solidFill>
                <a:srgbClr val="CD1F67"/>
              </a:solidFill>
            </a:ln>
          </p:spPr>
          <p:txBody>
            <a:bodyPr wrap="square" lIns="0" tIns="0" rIns="0" bIns="0" rtlCol="0"/>
            <a:lstStyle/>
            <a:p>
              <a:endParaRPr sz="2400"/>
            </a:p>
          </p:txBody>
        </p:sp>
        <p:sp>
          <p:nvSpPr>
            <p:cNvPr id="78" name="object 78"/>
            <p:cNvSpPr/>
            <p:nvPr/>
          </p:nvSpPr>
          <p:spPr>
            <a:xfrm>
              <a:off x="3494055" y="4018888"/>
              <a:ext cx="30480" cy="66040"/>
            </a:xfrm>
            <a:custGeom>
              <a:avLst/>
              <a:gdLst/>
              <a:ahLst/>
              <a:cxnLst/>
              <a:rect l="l" t="t" r="r" b="b"/>
              <a:pathLst>
                <a:path w="30479" h="66039">
                  <a:moveTo>
                    <a:pt x="30234" y="0"/>
                  </a:moveTo>
                  <a:lnTo>
                    <a:pt x="0" y="66012"/>
                  </a:lnTo>
                </a:path>
              </a:pathLst>
            </a:custGeom>
            <a:solidFill>
              <a:srgbClr val="F82D11"/>
            </a:solidFill>
          </p:spPr>
          <p:txBody>
            <a:bodyPr wrap="square" lIns="0" tIns="0" rIns="0" bIns="0" rtlCol="0"/>
            <a:lstStyle/>
            <a:p>
              <a:endParaRPr sz="2400"/>
            </a:p>
          </p:txBody>
        </p:sp>
        <p:sp>
          <p:nvSpPr>
            <p:cNvPr id="79" name="object 79"/>
            <p:cNvSpPr/>
            <p:nvPr/>
          </p:nvSpPr>
          <p:spPr>
            <a:xfrm>
              <a:off x="3494055" y="4018888"/>
              <a:ext cx="30480" cy="66040"/>
            </a:xfrm>
            <a:custGeom>
              <a:avLst/>
              <a:gdLst/>
              <a:ahLst/>
              <a:cxnLst/>
              <a:rect l="l" t="t" r="r" b="b"/>
              <a:pathLst>
                <a:path w="30479" h="66039">
                  <a:moveTo>
                    <a:pt x="0" y="66013"/>
                  </a:moveTo>
                  <a:lnTo>
                    <a:pt x="30234" y="0"/>
                  </a:lnTo>
                </a:path>
              </a:pathLst>
            </a:custGeom>
            <a:ln w="19050">
              <a:solidFill>
                <a:srgbClr val="CD1F67"/>
              </a:solidFill>
            </a:ln>
          </p:spPr>
          <p:txBody>
            <a:bodyPr wrap="square" lIns="0" tIns="0" rIns="0" bIns="0" rtlCol="0"/>
            <a:lstStyle/>
            <a:p>
              <a:endParaRPr sz="2400"/>
            </a:p>
          </p:txBody>
        </p:sp>
        <p:sp>
          <p:nvSpPr>
            <p:cNvPr id="80" name="object 80"/>
            <p:cNvSpPr/>
            <p:nvPr/>
          </p:nvSpPr>
          <p:spPr>
            <a:xfrm>
              <a:off x="3288337" y="3772739"/>
              <a:ext cx="228600" cy="228600"/>
            </a:xfrm>
            <a:custGeom>
              <a:avLst/>
              <a:gdLst/>
              <a:ahLst/>
              <a:cxnLst/>
              <a:rect l="l" t="t" r="r" b="b"/>
              <a:pathLst>
                <a:path w="228600" h="228600">
                  <a:moveTo>
                    <a:pt x="0" y="114089"/>
                  </a:moveTo>
                  <a:lnTo>
                    <a:pt x="8965" y="69680"/>
                  </a:lnTo>
                  <a:lnTo>
                    <a:pt x="33415" y="33415"/>
                  </a:lnTo>
                  <a:lnTo>
                    <a:pt x="69680" y="8965"/>
                  </a:lnTo>
                  <a:lnTo>
                    <a:pt x="114089" y="0"/>
                  </a:lnTo>
                  <a:lnTo>
                    <a:pt x="158497" y="8965"/>
                  </a:lnTo>
                  <a:lnTo>
                    <a:pt x="194762" y="33415"/>
                  </a:lnTo>
                  <a:lnTo>
                    <a:pt x="219212" y="69680"/>
                  </a:lnTo>
                  <a:lnTo>
                    <a:pt x="228178" y="114089"/>
                  </a:lnTo>
                  <a:lnTo>
                    <a:pt x="219212" y="158497"/>
                  </a:lnTo>
                  <a:lnTo>
                    <a:pt x="194762" y="194762"/>
                  </a:lnTo>
                  <a:lnTo>
                    <a:pt x="158497" y="219212"/>
                  </a:lnTo>
                  <a:lnTo>
                    <a:pt x="114089" y="228178"/>
                  </a:lnTo>
                  <a:lnTo>
                    <a:pt x="69680" y="219212"/>
                  </a:lnTo>
                  <a:lnTo>
                    <a:pt x="33415" y="194762"/>
                  </a:lnTo>
                  <a:lnTo>
                    <a:pt x="8965" y="158497"/>
                  </a:lnTo>
                  <a:lnTo>
                    <a:pt x="0" y="114089"/>
                  </a:lnTo>
                  <a:close/>
                </a:path>
              </a:pathLst>
            </a:custGeom>
            <a:ln w="19050">
              <a:solidFill>
                <a:srgbClr val="F38523"/>
              </a:solidFill>
            </a:ln>
          </p:spPr>
          <p:txBody>
            <a:bodyPr wrap="square" lIns="0" tIns="0" rIns="0" bIns="0" rtlCol="0"/>
            <a:lstStyle/>
            <a:p>
              <a:endParaRPr sz="2400"/>
            </a:p>
          </p:txBody>
        </p:sp>
        <p:sp>
          <p:nvSpPr>
            <p:cNvPr id="81" name="object 81"/>
            <p:cNvSpPr/>
            <p:nvPr/>
          </p:nvSpPr>
          <p:spPr>
            <a:xfrm>
              <a:off x="3314522" y="3818280"/>
              <a:ext cx="172085" cy="139700"/>
            </a:xfrm>
            <a:custGeom>
              <a:avLst/>
              <a:gdLst/>
              <a:ahLst/>
              <a:cxnLst/>
              <a:rect l="l" t="t" r="r" b="b"/>
              <a:pathLst>
                <a:path w="172085" h="139700">
                  <a:moveTo>
                    <a:pt x="119214" y="77990"/>
                  </a:moveTo>
                  <a:lnTo>
                    <a:pt x="117754" y="65265"/>
                  </a:lnTo>
                  <a:lnTo>
                    <a:pt x="117627" y="64135"/>
                  </a:lnTo>
                  <a:lnTo>
                    <a:pt x="107823" y="65265"/>
                  </a:lnTo>
                  <a:lnTo>
                    <a:pt x="105308" y="57759"/>
                  </a:lnTo>
                  <a:lnTo>
                    <a:pt x="99733" y="50888"/>
                  </a:lnTo>
                  <a:lnTo>
                    <a:pt x="99529" y="50622"/>
                  </a:lnTo>
                  <a:lnTo>
                    <a:pt x="94094" y="46570"/>
                  </a:lnTo>
                  <a:lnTo>
                    <a:pt x="94361" y="46189"/>
                  </a:lnTo>
                  <a:lnTo>
                    <a:pt x="99758" y="38468"/>
                  </a:lnTo>
                  <a:lnTo>
                    <a:pt x="101206" y="36398"/>
                  </a:lnTo>
                  <a:lnTo>
                    <a:pt x="92544" y="29946"/>
                  </a:lnTo>
                  <a:lnTo>
                    <a:pt x="92544" y="76377"/>
                  </a:lnTo>
                  <a:lnTo>
                    <a:pt x="91313" y="88379"/>
                  </a:lnTo>
                  <a:lnTo>
                    <a:pt x="85356" y="98437"/>
                  </a:lnTo>
                  <a:lnTo>
                    <a:pt x="75666" y="105714"/>
                  </a:lnTo>
                  <a:lnTo>
                    <a:pt x="63233" y="109359"/>
                  </a:lnTo>
                  <a:lnTo>
                    <a:pt x="51231" y="108521"/>
                  </a:lnTo>
                  <a:lnTo>
                    <a:pt x="40640" y="103568"/>
                  </a:lnTo>
                  <a:lnTo>
                    <a:pt x="32727" y="95097"/>
                  </a:lnTo>
                  <a:lnTo>
                    <a:pt x="31051" y="90170"/>
                  </a:lnTo>
                  <a:lnTo>
                    <a:pt x="28841" y="83680"/>
                  </a:lnTo>
                  <a:lnTo>
                    <a:pt x="30124" y="72326"/>
                  </a:lnTo>
                  <a:lnTo>
                    <a:pt x="35890" y="62217"/>
                  </a:lnTo>
                  <a:lnTo>
                    <a:pt x="45059" y="54635"/>
                  </a:lnTo>
                  <a:lnTo>
                    <a:pt x="56527" y="50888"/>
                  </a:lnTo>
                  <a:lnTo>
                    <a:pt x="69481" y="51828"/>
                  </a:lnTo>
                  <a:lnTo>
                    <a:pt x="80606" y="57086"/>
                  </a:lnTo>
                  <a:lnTo>
                    <a:pt x="88696" y="65608"/>
                  </a:lnTo>
                  <a:lnTo>
                    <a:pt x="92544" y="76377"/>
                  </a:lnTo>
                  <a:lnTo>
                    <a:pt x="92544" y="29946"/>
                  </a:lnTo>
                  <a:lnTo>
                    <a:pt x="90347" y="28295"/>
                  </a:lnTo>
                  <a:lnTo>
                    <a:pt x="83235" y="38468"/>
                  </a:lnTo>
                  <a:lnTo>
                    <a:pt x="72237" y="34747"/>
                  </a:lnTo>
                  <a:lnTo>
                    <a:pt x="69456" y="33807"/>
                  </a:lnTo>
                  <a:lnTo>
                    <a:pt x="61290" y="34747"/>
                  </a:lnTo>
                  <a:lnTo>
                    <a:pt x="59880" y="22440"/>
                  </a:lnTo>
                  <a:lnTo>
                    <a:pt x="46812" y="23939"/>
                  </a:lnTo>
                  <a:lnTo>
                    <a:pt x="48221" y="36245"/>
                  </a:lnTo>
                  <a:lnTo>
                    <a:pt x="41859" y="38531"/>
                  </a:lnTo>
                  <a:lnTo>
                    <a:pt x="33870" y="41008"/>
                  </a:lnTo>
                  <a:lnTo>
                    <a:pt x="29502" y="46189"/>
                  </a:lnTo>
                  <a:lnTo>
                    <a:pt x="18465" y="36537"/>
                  </a:lnTo>
                  <a:lnTo>
                    <a:pt x="9715" y="46901"/>
                  </a:lnTo>
                  <a:lnTo>
                    <a:pt x="20764" y="56553"/>
                  </a:lnTo>
                  <a:lnTo>
                    <a:pt x="16383" y="61722"/>
                  </a:lnTo>
                  <a:lnTo>
                    <a:pt x="14008" y="69799"/>
                  </a:lnTo>
                  <a:lnTo>
                    <a:pt x="13081" y="76136"/>
                  </a:lnTo>
                  <a:lnTo>
                    <a:pt x="0" y="77635"/>
                  </a:lnTo>
                  <a:lnTo>
                    <a:pt x="1600" y="91478"/>
                  </a:lnTo>
                  <a:lnTo>
                    <a:pt x="13030" y="90170"/>
                  </a:lnTo>
                  <a:lnTo>
                    <a:pt x="15722" y="99212"/>
                  </a:lnTo>
                  <a:lnTo>
                    <a:pt x="19875" y="106540"/>
                  </a:lnTo>
                  <a:lnTo>
                    <a:pt x="25476" y="112128"/>
                  </a:lnTo>
                  <a:lnTo>
                    <a:pt x="16738" y="122491"/>
                  </a:lnTo>
                  <a:lnTo>
                    <a:pt x="27597" y="130594"/>
                  </a:lnTo>
                  <a:lnTo>
                    <a:pt x="36347" y="120230"/>
                  </a:lnTo>
                  <a:lnTo>
                    <a:pt x="41770" y="124294"/>
                  </a:lnTo>
                  <a:lnTo>
                    <a:pt x="50292" y="126428"/>
                  </a:lnTo>
                  <a:lnTo>
                    <a:pt x="58635" y="127038"/>
                  </a:lnTo>
                  <a:lnTo>
                    <a:pt x="60045" y="139344"/>
                  </a:lnTo>
                  <a:lnTo>
                    <a:pt x="73113" y="137845"/>
                  </a:lnTo>
                  <a:lnTo>
                    <a:pt x="71704" y="125526"/>
                  </a:lnTo>
                  <a:lnTo>
                    <a:pt x="79705" y="123063"/>
                  </a:lnTo>
                  <a:lnTo>
                    <a:pt x="86055" y="120764"/>
                  </a:lnTo>
                  <a:lnTo>
                    <a:pt x="86715" y="120230"/>
                  </a:lnTo>
                  <a:lnTo>
                    <a:pt x="90601" y="117132"/>
                  </a:lnTo>
                  <a:lnTo>
                    <a:pt x="99834" y="125425"/>
                  </a:lnTo>
                  <a:lnTo>
                    <a:pt x="106832" y="117132"/>
                  </a:lnTo>
                  <a:lnTo>
                    <a:pt x="108572" y="115062"/>
                  </a:lnTo>
                  <a:lnTo>
                    <a:pt x="102476" y="109359"/>
                  </a:lnTo>
                  <a:lnTo>
                    <a:pt x="101155" y="108127"/>
                  </a:lnTo>
                  <a:lnTo>
                    <a:pt x="105003" y="101549"/>
                  </a:lnTo>
                  <a:lnTo>
                    <a:pt x="107873" y="94488"/>
                  </a:lnTo>
                  <a:lnTo>
                    <a:pt x="109435" y="87007"/>
                  </a:lnTo>
                  <a:lnTo>
                    <a:pt x="109410" y="79108"/>
                  </a:lnTo>
                  <a:lnTo>
                    <a:pt x="119214" y="77990"/>
                  </a:lnTo>
                  <a:close/>
                </a:path>
                <a:path w="172085" h="139700">
                  <a:moveTo>
                    <a:pt x="172072" y="47167"/>
                  </a:moveTo>
                  <a:lnTo>
                    <a:pt x="164973" y="43268"/>
                  </a:lnTo>
                  <a:lnTo>
                    <a:pt x="167728" y="38239"/>
                  </a:lnTo>
                  <a:lnTo>
                    <a:pt x="166306" y="25831"/>
                  </a:lnTo>
                  <a:lnTo>
                    <a:pt x="171043" y="23710"/>
                  </a:lnTo>
                  <a:lnTo>
                    <a:pt x="168656" y="19494"/>
                  </a:lnTo>
                  <a:lnTo>
                    <a:pt x="168071" y="18453"/>
                  </a:lnTo>
                  <a:lnTo>
                    <a:pt x="166878" y="16344"/>
                  </a:lnTo>
                  <a:lnTo>
                    <a:pt x="162128" y="18453"/>
                  </a:lnTo>
                  <a:lnTo>
                    <a:pt x="158318" y="14185"/>
                  </a:lnTo>
                  <a:lnTo>
                    <a:pt x="155879" y="12369"/>
                  </a:lnTo>
                  <a:lnTo>
                    <a:pt x="155879" y="36449"/>
                  </a:lnTo>
                  <a:lnTo>
                    <a:pt x="152031" y="46316"/>
                  </a:lnTo>
                  <a:lnTo>
                    <a:pt x="143992" y="48818"/>
                  </a:lnTo>
                  <a:lnTo>
                    <a:pt x="137769" y="50482"/>
                  </a:lnTo>
                  <a:lnTo>
                    <a:pt x="131419" y="49669"/>
                  </a:lnTo>
                  <a:lnTo>
                    <a:pt x="130695" y="49288"/>
                  </a:lnTo>
                  <a:lnTo>
                    <a:pt x="125742" y="46710"/>
                  </a:lnTo>
                  <a:lnTo>
                    <a:pt x="121589" y="41960"/>
                  </a:lnTo>
                  <a:lnTo>
                    <a:pt x="120853" y="35979"/>
                  </a:lnTo>
                  <a:lnTo>
                    <a:pt x="122288" y="29895"/>
                  </a:lnTo>
                  <a:lnTo>
                    <a:pt x="125666" y="24485"/>
                  </a:lnTo>
                  <a:lnTo>
                    <a:pt x="130098" y="21005"/>
                  </a:lnTo>
                  <a:lnTo>
                    <a:pt x="130771" y="20485"/>
                  </a:lnTo>
                  <a:lnTo>
                    <a:pt x="137071" y="19494"/>
                  </a:lnTo>
                  <a:lnTo>
                    <a:pt x="143433" y="20408"/>
                  </a:lnTo>
                  <a:lnTo>
                    <a:pt x="149110" y="23456"/>
                  </a:lnTo>
                  <a:lnTo>
                    <a:pt x="153352" y="28892"/>
                  </a:lnTo>
                  <a:lnTo>
                    <a:pt x="155879" y="36449"/>
                  </a:lnTo>
                  <a:lnTo>
                    <a:pt x="155879" y="12369"/>
                  </a:lnTo>
                  <a:lnTo>
                    <a:pt x="154673" y="11455"/>
                  </a:lnTo>
                  <a:lnTo>
                    <a:pt x="149580" y="10477"/>
                  </a:lnTo>
                  <a:lnTo>
                    <a:pt x="150266" y="8128"/>
                  </a:lnTo>
                  <a:lnTo>
                    <a:pt x="151968" y="2349"/>
                  </a:lnTo>
                  <a:lnTo>
                    <a:pt x="145046" y="0"/>
                  </a:lnTo>
                  <a:lnTo>
                    <a:pt x="142659" y="8128"/>
                  </a:lnTo>
                  <a:lnTo>
                    <a:pt x="142417" y="8077"/>
                  </a:lnTo>
                  <a:lnTo>
                    <a:pt x="137553" y="7137"/>
                  </a:lnTo>
                  <a:lnTo>
                    <a:pt x="129349" y="8077"/>
                  </a:lnTo>
                  <a:lnTo>
                    <a:pt x="125349" y="2260"/>
                  </a:lnTo>
                  <a:lnTo>
                    <a:pt x="117500" y="6299"/>
                  </a:lnTo>
                  <a:lnTo>
                    <a:pt x="121500" y="12128"/>
                  </a:lnTo>
                  <a:lnTo>
                    <a:pt x="118389" y="14046"/>
                  </a:lnTo>
                  <a:lnTo>
                    <a:pt x="112534" y="21005"/>
                  </a:lnTo>
                  <a:lnTo>
                    <a:pt x="105613" y="18656"/>
                  </a:lnTo>
                  <a:lnTo>
                    <a:pt x="101409" y="25425"/>
                  </a:lnTo>
                  <a:lnTo>
                    <a:pt x="110147" y="29133"/>
                  </a:lnTo>
                  <a:lnTo>
                    <a:pt x="108864" y="32423"/>
                  </a:lnTo>
                  <a:lnTo>
                    <a:pt x="107746" y="37261"/>
                  </a:lnTo>
                  <a:lnTo>
                    <a:pt x="109931" y="41719"/>
                  </a:lnTo>
                  <a:lnTo>
                    <a:pt x="101892" y="44221"/>
                  </a:lnTo>
                  <a:lnTo>
                    <a:pt x="106070" y="51587"/>
                  </a:lnTo>
                  <a:lnTo>
                    <a:pt x="112458" y="49288"/>
                  </a:lnTo>
                  <a:lnTo>
                    <a:pt x="114630" y="53746"/>
                  </a:lnTo>
                  <a:lnTo>
                    <a:pt x="118452" y="58026"/>
                  </a:lnTo>
                  <a:lnTo>
                    <a:pt x="123545" y="59016"/>
                  </a:lnTo>
                  <a:lnTo>
                    <a:pt x="121158" y="67144"/>
                  </a:lnTo>
                  <a:lnTo>
                    <a:pt x="128079" y="69494"/>
                  </a:lnTo>
                  <a:lnTo>
                    <a:pt x="130644" y="62915"/>
                  </a:lnTo>
                  <a:lnTo>
                    <a:pt x="135750" y="63893"/>
                  </a:lnTo>
                  <a:lnTo>
                    <a:pt x="144335" y="62915"/>
                  </a:lnTo>
                  <a:lnTo>
                    <a:pt x="145592" y="62763"/>
                  </a:lnTo>
                  <a:lnTo>
                    <a:pt x="149593" y="68592"/>
                  </a:lnTo>
                  <a:lnTo>
                    <a:pt x="155981" y="66294"/>
                  </a:lnTo>
                  <a:lnTo>
                    <a:pt x="154800" y="62763"/>
                  </a:lnTo>
                  <a:lnTo>
                    <a:pt x="153454" y="58724"/>
                  </a:lnTo>
                  <a:lnTo>
                    <a:pt x="156552" y="56794"/>
                  </a:lnTo>
                  <a:lnTo>
                    <a:pt x="159473" y="53314"/>
                  </a:lnTo>
                  <a:lnTo>
                    <a:pt x="162585" y="51396"/>
                  </a:lnTo>
                  <a:lnTo>
                    <a:pt x="169506" y="53746"/>
                  </a:lnTo>
                  <a:lnTo>
                    <a:pt x="170421" y="51396"/>
                  </a:lnTo>
                  <a:lnTo>
                    <a:pt x="170776" y="50482"/>
                  </a:lnTo>
                  <a:lnTo>
                    <a:pt x="172072" y="47167"/>
                  </a:lnTo>
                  <a:close/>
                </a:path>
              </a:pathLst>
            </a:custGeom>
            <a:solidFill>
              <a:srgbClr val="CD1F67"/>
            </a:solidFill>
          </p:spPr>
          <p:txBody>
            <a:bodyPr wrap="square" lIns="0" tIns="0" rIns="0" bIns="0" rtlCol="0"/>
            <a:lstStyle/>
            <a:p>
              <a:endParaRPr sz="2400"/>
            </a:p>
          </p:txBody>
        </p:sp>
        <p:sp>
          <p:nvSpPr>
            <p:cNvPr id="82" name="object 82"/>
            <p:cNvSpPr/>
            <p:nvPr/>
          </p:nvSpPr>
          <p:spPr>
            <a:xfrm>
              <a:off x="3578760" y="3834086"/>
              <a:ext cx="228600" cy="228600"/>
            </a:xfrm>
            <a:custGeom>
              <a:avLst/>
              <a:gdLst/>
              <a:ahLst/>
              <a:cxnLst/>
              <a:rect l="l" t="t" r="r" b="b"/>
              <a:pathLst>
                <a:path w="228600" h="228600">
                  <a:moveTo>
                    <a:pt x="0" y="114089"/>
                  </a:moveTo>
                  <a:lnTo>
                    <a:pt x="8965" y="69680"/>
                  </a:lnTo>
                  <a:lnTo>
                    <a:pt x="33415" y="33415"/>
                  </a:lnTo>
                  <a:lnTo>
                    <a:pt x="69680" y="8965"/>
                  </a:lnTo>
                  <a:lnTo>
                    <a:pt x="114089" y="0"/>
                  </a:lnTo>
                  <a:lnTo>
                    <a:pt x="158497" y="8965"/>
                  </a:lnTo>
                  <a:lnTo>
                    <a:pt x="194762" y="33415"/>
                  </a:lnTo>
                  <a:lnTo>
                    <a:pt x="219212" y="69680"/>
                  </a:lnTo>
                  <a:lnTo>
                    <a:pt x="228178" y="114089"/>
                  </a:lnTo>
                  <a:lnTo>
                    <a:pt x="219212" y="158497"/>
                  </a:lnTo>
                  <a:lnTo>
                    <a:pt x="194762" y="194762"/>
                  </a:lnTo>
                  <a:lnTo>
                    <a:pt x="158497" y="219212"/>
                  </a:lnTo>
                  <a:lnTo>
                    <a:pt x="114089" y="228178"/>
                  </a:lnTo>
                  <a:lnTo>
                    <a:pt x="69680" y="219212"/>
                  </a:lnTo>
                  <a:lnTo>
                    <a:pt x="33415" y="194762"/>
                  </a:lnTo>
                  <a:lnTo>
                    <a:pt x="8965" y="158497"/>
                  </a:lnTo>
                  <a:lnTo>
                    <a:pt x="0" y="114089"/>
                  </a:lnTo>
                  <a:close/>
                </a:path>
              </a:pathLst>
            </a:custGeom>
            <a:ln w="19050">
              <a:solidFill>
                <a:srgbClr val="F38523"/>
              </a:solidFill>
            </a:ln>
          </p:spPr>
          <p:txBody>
            <a:bodyPr wrap="square" lIns="0" tIns="0" rIns="0" bIns="0" rtlCol="0"/>
            <a:lstStyle/>
            <a:p>
              <a:endParaRPr sz="2400"/>
            </a:p>
          </p:txBody>
        </p:sp>
        <p:sp>
          <p:nvSpPr>
            <p:cNvPr id="83" name="object 83"/>
            <p:cNvSpPr/>
            <p:nvPr/>
          </p:nvSpPr>
          <p:spPr>
            <a:xfrm>
              <a:off x="3379965" y="4084901"/>
              <a:ext cx="228600" cy="228600"/>
            </a:xfrm>
            <a:custGeom>
              <a:avLst/>
              <a:gdLst/>
              <a:ahLst/>
              <a:cxnLst/>
              <a:rect l="l" t="t" r="r" b="b"/>
              <a:pathLst>
                <a:path w="228600" h="228600">
                  <a:moveTo>
                    <a:pt x="0" y="114089"/>
                  </a:moveTo>
                  <a:lnTo>
                    <a:pt x="8965" y="69680"/>
                  </a:lnTo>
                  <a:lnTo>
                    <a:pt x="33415" y="33415"/>
                  </a:lnTo>
                  <a:lnTo>
                    <a:pt x="69680" y="8965"/>
                  </a:lnTo>
                  <a:lnTo>
                    <a:pt x="114089" y="0"/>
                  </a:lnTo>
                  <a:lnTo>
                    <a:pt x="158497" y="8965"/>
                  </a:lnTo>
                  <a:lnTo>
                    <a:pt x="194762" y="33415"/>
                  </a:lnTo>
                  <a:lnTo>
                    <a:pt x="219212" y="69680"/>
                  </a:lnTo>
                  <a:lnTo>
                    <a:pt x="228178" y="114089"/>
                  </a:lnTo>
                  <a:lnTo>
                    <a:pt x="219212" y="158497"/>
                  </a:lnTo>
                  <a:lnTo>
                    <a:pt x="194762" y="194762"/>
                  </a:lnTo>
                  <a:lnTo>
                    <a:pt x="158497" y="219212"/>
                  </a:lnTo>
                  <a:lnTo>
                    <a:pt x="114089" y="228178"/>
                  </a:lnTo>
                  <a:lnTo>
                    <a:pt x="69680" y="219212"/>
                  </a:lnTo>
                  <a:lnTo>
                    <a:pt x="33415" y="194762"/>
                  </a:lnTo>
                  <a:lnTo>
                    <a:pt x="8965" y="158497"/>
                  </a:lnTo>
                  <a:lnTo>
                    <a:pt x="0" y="114089"/>
                  </a:lnTo>
                  <a:close/>
                </a:path>
              </a:pathLst>
            </a:custGeom>
            <a:ln w="19050">
              <a:solidFill>
                <a:srgbClr val="F38523"/>
              </a:solidFill>
            </a:ln>
          </p:spPr>
          <p:txBody>
            <a:bodyPr wrap="square" lIns="0" tIns="0" rIns="0" bIns="0" rtlCol="0"/>
            <a:lstStyle/>
            <a:p>
              <a:endParaRPr sz="2400"/>
            </a:p>
          </p:txBody>
        </p:sp>
        <p:sp>
          <p:nvSpPr>
            <p:cNvPr id="84" name="object 84"/>
            <p:cNvSpPr/>
            <p:nvPr/>
          </p:nvSpPr>
          <p:spPr>
            <a:xfrm>
              <a:off x="3483099" y="3967501"/>
              <a:ext cx="0" cy="0"/>
            </a:xfrm>
            <a:custGeom>
              <a:avLst/>
              <a:gdLst/>
              <a:ahLst/>
              <a:cxnLst/>
              <a:rect l="l" t="t" r="r" b="b"/>
              <a:pathLst>
                <a:path>
                  <a:moveTo>
                    <a:pt x="0" y="0"/>
                  </a:moveTo>
                  <a:lnTo>
                    <a:pt x="0" y="1"/>
                  </a:lnTo>
                </a:path>
              </a:pathLst>
            </a:custGeom>
            <a:solidFill>
              <a:srgbClr val="F82D11"/>
            </a:solidFill>
          </p:spPr>
          <p:txBody>
            <a:bodyPr wrap="square" lIns="0" tIns="0" rIns="0" bIns="0" rtlCol="0"/>
            <a:lstStyle/>
            <a:p>
              <a:endParaRPr sz="2400"/>
            </a:p>
          </p:txBody>
        </p:sp>
        <p:sp>
          <p:nvSpPr>
            <p:cNvPr id="85" name="object 85"/>
            <p:cNvSpPr/>
            <p:nvPr/>
          </p:nvSpPr>
          <p:spPr>
            <a:xfrm>
              <a:off x="3483099" y="3967501"/>
              <a:ext cx="0" cy="0"/>
            </a:xfrm>
            <a:custGeom>
              <a:avLst/>
              <a:gdLst/>
              <a:ahLst/>
              <a:cxnLst/>
              <a:rect l="l" t="t" r="r" b="b"/>
              <a:pathLst>
                <a:path>
                  <a:moveTo>
                    <a:pt x="0" y="0"/>
                  </a:moveTo>
                  <a:lnTo>
                    <a:pt x="1" y="1"/>
                  </a:lnTo>
                </a:path>
              </a:pathLst>
            </a:custGeom>
            <a:ln w="9525">
              <a:solidFill>
                <a:srgbClr val="344447"/>
              </a:solidFill>
            </a:ln>
          </p:spPr>
          <p:txBody>
            <a:bodyPr wrap="square" lIns="0" tIns="0" rIns="0" bIns="0" rtlCol="0"/>
            <a:lstStyle/>
            <a:p>
              <a:endParaRPr sz="2400"/>
            </a:p>
          </p:txBody>
        </p:sp>
        <p:sp>
          <p:nvSpPr>
            <p:cNvPr id="86" name="object 86"/>
            <p:cNvSpPr/>
            <p:nvPr/>
          </p:nvSpPr>
          <p:spPr>
            <a:xfrm>
              <a:off x="3624592" y="3865587"/>
              <a:ext cx="138430" cy="142875"/>
            </a:xfrm>
            <a:custGeom>
              <a:avLst/>
              <a:gdLst/>
              <a:ahLst/>
              <a:cxnLst/>
              <a:rect l="l" t="t" r="r" b="b"/>
              <a:pathLst>
                <a:path w="138429" h="142875">
                  <a:moveTo>
                    <a:pt x="79006" y="83261"/>
                  </a:moveTo>
                  <a:lnTo>
                    <a:pt x="68529" y="72542"/>
                  </a:lnTo>
                  <a:lnTo>
                    <a:pt x="58051" y="83261"/>
                  </a:lnTo>
                  <a:lnTo>
                    <a:pt x="68529" y="117055"/>
                  </a:lnTo>
                  <a:lnTo>
                    <a:pt x="79006" y="83261"/>
                  </a:lnTo>
                  <a:close/>
                </a:path>
                <a:path w="138429" h="142875">
                  <a:moveTo>
                    <a:pt x="95935" y="33388"/>
                  </a:moveTo>
                  <a:lnTo>
                    <a:pt x="93713" y="20383"/>
                  </a:lnTo>
                  <a:lnTo>
                    <a:pt x="87668" y="9779"/>
                  </a:lnTo>
                  <a:lnTo>
                    <a:pt x="78701" y="2616"/>
                  </a:lnTo>
                  <a:lnTo>
                    <a:pt x="67716" y="0"/>
                  </a:lnTo>
                  <a:lnTo>
                    <a:pt x="56730" y="2616"/>
                  </a:lnTo>
                  <a:lnTo>
                    <a:pt x="47764" y="9779"/>
                  </a:lnTo>
                  <a:lnTo>
                    <a:pt x="41719" y="20383"/>
                  </a:lnTo>
                  <a:lnTo>
                    <a:pt x="39509" y="33388"/>
                  </a:lnTo>
                  <a:lnTo>
                    <a:pt x="41719" y="46380"/>
                  </a:lnTo>
                  <a:lnTo>
                    <a:pt x="47764" y="56984"/>
                  </a:lnTo>
                  <a:lnTo>
                    <a:pt x="56730" y="64147"/>
                  </a:lnTo>
                  <a:lnTo>
                    <a:pt x="67716" y="66763"/>
                  </a:lnTo>
                  <a:lnTo>
                    <a:pt x="78701" y="64147"/>
                  </a:lnTo>
                  <a:lnTo>
                    <a:pt x="87668" y="56984"/>
                  </a:lnTo>
                  <a:lnTo>
                    <a:pt x="93713" y="46380"/>
                  </a:lnTo>
                  <a:lnTo>
                    <a:pt x="95935" y="33388"/>
                  </a:lnTo>
                  <a:close/>
                </a:path>
                <a:path w="138429" h="142875">
                  <a:moveTo>
                    <a:pt x="137858" y="142608"/>
                  </a:moveTo>
                  <a:lnTo>
                    <a:pt x="134632" y="115620"/>
                  </a:lnTo>
                  <a:lnTo>
                    <a:pt x="125158" y="93624"/>
                  </a:lnTo>
                  <a:lnTo>
                    <a:pt x="109728" y="78790"/>
                  </a:lnTo>
                  <a:lnTo>
                    <a:pt x="88620" y="73367"/>
                  </a:lnTo>
                  <a:lnTo>
                    <a:pt x="69215" y="131533"/>
                  </a:lnTo>
                  <a:lnTo>
                    <a:pt x="49237" y="73367"/>
                  </a:lnTo>
                  <a:lnTo>
                    <a:pt x="28130" y="78790"/>
                  </a:lnTo>
                  <a:lnTo>
                    <a:pt x="12700" y="93624"/>
                  </a:lnTo>
                  <a:lnTo>
                    <a:pt x="3225" y="115620"/>
                  </a:lnTo>
                  <a:lnTo>
                    <a:pt x="0" y="142608"/>
                  </a:lnTo>
                  <a:lnTo>
                    <a:pt x="137858" y="142608"/>
                  </a:lnTo>
                  <a:close/>
                </a:path>
              </a:pathLst>
            </a:custGeom>
            <a:solidFill>
              <a:srgbClr val="CD1F67"/>
            </a:solidFill>
          </p:spPr>
          <p:txBody>
            <a:bodyPr wrap="square" lIns="0" tIns="0" rIns="0" bIns="0" rtlCol="0"/>
            <a:lstStyle/>
            <a:p>
              <a:endParaRPr sz="2400"/>
            </a:p>
          </p:txBody>
        </p:sp>
        <p:sp>
          <p:nvSpPr>
            <p:cNvPr id="87" name="object 87"/>
            <p:cNvSpPr/>
            <p:nvPr/>
          </p:nvSpPr>
          <p:spPr>
            <a:xfrm>
              <a:off x="3450644" y="4155850"/>
              <a:ext cx="88900" cy="120650"/>
            </a:xfrm>
            <a:custGeom>
              <a:avLst/>
              <a:gdLst/>
              <a:ahLst/>
              <a:cxnLst/>
              <a:rect l="l" t="t" r="r" b="b"/>
              <a:pathLst>
                <a:path w="88900" h="120650">
                  <a:moveTo>
                    <a:pt x="44271" y="0"/>
                  </a:moveTo>
                  <a:lnTo>
                    <a:pt x="26935" y="3073"/>
                  </a:lnTo>
                  <a:lnTo>
                    <a:pt x="12874" y="11461"/>
                  </a:lnTo>
                  <a:lnTo>
                    <a:pt x="3444" y="23912"/>
                  </a:lnTo>
                  <a:lnTo>
                    <a:pt x="0" y="39176"/>
                  </a:lnTo>
                  <a:lnTo>
                    <a:pt x="0" y="39453"/>
                  </a:lnTo>
                  <a:lnTo>
                    <a:pt x="0" y="39731"/>
                  </a:lnTo>
                  <a:lnTo>
                    <a:pt x="0" y="41954"/>
                  </a:lnTo>
                  <a:lnTo>
                    <a:pt x="301" y="44177"/>
                  </a:lnTo>
                  <a:lnTo>
                    <a:pt x="602" y="46400"/>
                  </a:lnTo>
                  <a:lnTo>
                    <a:pt x="1505" y="51401"/>
                  </a:lnTo>
                  <a:lnTo>
                    <a:pt x="4216" y="59180"/>
                  </a:lnTo>
                  <a:lnTo>
                    <a:pt x="9035" y="67238"/>
                  </a:lnTo>
                  <a:lnTo>
                    <a:pt x="11510" y="74050"/>
                  </a:lnTo>
                  <a:lnTo>
                    <a:pt x="13928" y="83596"/>
                  </a:lnTo>
                  <a:lnTo>
                    <a:pt x="15557" y="94549"/>
                  </a:lnTo>
                  <a:lnTo>
                    <a:pt x="15660" y="105581"/>
                  </a:lnTo>
                  <a:lnTo>
                    <a:pt x="15660" y="111971"/>
                  </a:lnTo>
                  <a:lnTo>
                    <a:pt x="15660" y="117250"/>
                  </a:lnTo>
                  <a:lnTo>
                    <a:pt x="24394" y="119195"/>
                  </a:lnTo>
                  <a:lnTo>
                    <a:pt x="31622" y="120029"/>
                  </a:lnTo>
                  <a:lnTo>
                    <a:pt x="44572" y="119473"/>
                  </a:lnTo>
                  <a:lnTo>
                    <a:pt x="58125" y="119751"/>
                  </a:lnTo>
                  <a:lnTo>
                    <a:pt x="64148" y="119195"/>
                  </a:lnTo>
                  <a:lnTo>
                    <a:pt x="71978" y="117806"/>
                  </a:lnTo>
                  <a:lnTo>
                    <a:pt x="72882" y="111971"/>
                  </a:lnTo>
                  <a:lnTo>
                    <a:pt x="72882" y="105581"/>
                  </a:lnTo>
                  <a:lnTo>
                    <a:pt x="72858" y="94549"/>
                  </a:lnTo>
                  <a:lnTo>
                    <a:pt x="74501" y="83596"/>
                  </a:lnTo>
                  <a:lnTo>
                    <a:pt x="76990" y="74050"/>
                  </a:lnTo>
                  <a:lnTo>
                    <a:pt x="79508" y="67238"/>
                  </a:lnTo>
                  <a:lnTo>
                    <a:pt x="83724" y="59736"/>
                  </a:lnTo>
                  <a:lnTo>
                    <a:pt x="86434" y="52512"/>
                  </a:lnTo>
                  <a:lnTo>
                    <a:pt x="87338" y="47233"/>
                  </a:lnTo>
                  <a:lnTo>
                    <a:pt x="87940" y="44733"/>
                  </a:lnTo>
                  <a:lnTo>
                    <a:pt x="88241" y="41954"/>
                  </a:lnTo>
                  <a:lnTo>
                    <a:pt x="88543" y="39453"/>
                  </a:lnTo>
                  <a:lnTo>
                    <a:pt x="88543" y="39176"/>
                  </a:lnTo>
                  <a:lnTo>
                    <a:pt x="85056" y="23912"/>
                  </a:lnTo>
                  <a:lnTo>
                    <a:pt x="75555" y="11461"/>
                  </a:lnTo>
                  <a:lnTo>
                    <a:pt x="61480" y="3073"/>
                  </a:lnTo>
                  <a:lnTo>
                    <a:pt x="44271" y="0"/>
                  </a:lnTo>
                  <a:close/>
                </a:path>
              </a:pathLst>
            </a:custGeom>
            <a:ln w="11113">
              <a:solidFill>
                <a:srgbClr val="CD1F67"/>
              </a:solidFill>
            </a:ln>
          </p:spPr>
          <p:txBody>
            <a:bodyPr wrap="square" lIns="0" tIns="0" rIns="0" bIns="0" rtlCol="0"/>
            <a:lstStyle/>
            <a:p>
              <a:endParaRPr sz="2400"/>
            </a:p>
          </p:txBody>
        </p:sp>
        <p:sp>
          <p:nvSpPr>
            <p:cNvPr id="88" name="object 88"/>
            <p:cNvSpPr/>
            <p:nvPr/>
          </p:nvSpPr>
          <p:spPr>
            <a:xfrm>
              <a:off x="3472134" y="4280648"/>
              <a:ext cx="45720" cy="6985"/>
            </a:xfrm>
            <a:custGeom>
              <a:avLst/>
              <a:gdLst/>
              <a:ahLst/>
              <a:cxnLst/>
              <a:rect l="l" t="t" r="r" b="b"/>
              <a:pathLst>
                <a:path w="45720" h="6985">
                  <a:moveTo>
                    <a:pt x="37057" y="4578"/>
                  </a:moveTo>
                  <a:lnTo>
                    <a:pt x="8201" y="4578"/>
                  </a:lnTo>
                  <a:lnTo>
                    <a:pt x="8201" y="5850"/>
                  </a:lnTo>
                  <a:lnTo>
                    <a:pt x="9720" y="6359"/>
                  </a:lnTo>
                  <a:lnTo>
                    <a:pt x="35841" y="6359"/>
                  </a:lnTo>
                  <a:lnTo>
                    <a:pt x="37057" y="5850"/>
                  </a:lnTo>
                  <a:lnTo>
                    <a:pt x="37057" y="4578"/>
                  </a:lnTo>
                  <a:close/>
                </a:path>
                <a:path w="45720" h="6985">
                  <a:moveTo>
                    <a:pt x="43435" y="0"/>
                  </a:moveTo>
                  <a:lnTo>
                    <a:pt x="2127" y="0"/>
                  </a:lnTo>
                  <a:lnTo>
                    <a:pt x="0" y="763"/>
                  </a:lnTo>
                  <a:lnTo>
                    <a:pt x="0" y="3815"/>
                  </a:lnTo>
                  <a:lnTo>
                    <a:pt x="2127" y="4578"/>
                  </a:lnTo>
                  <a:lnTo>
                    <a:pt x="43435" y="4578"/>
                  </a:lnTo>
                  <a:lnTo>
                    <a:pt x="45561" y="3815"/>
                  </a:lnTo>
                  <a:lnTo>
                    <a:pt x="45561" y="763"/>
                  </a:lnTo>
                  <a:lnTo>
                    <a:pt x="43435" y="0"/>
                  </a:lnTo>
                  <a:close/>
                </a:path>
              </a:pathLst>
            </a:custGeom>
            <a:solidFill>
              <a:srgbClr val="CD1F67"/>
            </a:solidFill>
          </p:spPr>
          <p:txBody>
            <a:bodyPr wrap="square" lIns="0" tIns="0" rIns="0" bIns="0" rtlCol="0"/>
            <a:lstStyle/>
            <a:p>
              <a:endParaRPr sz="2400"/>
            </a:p>
          </p:txBody>
        </p:sp>
        <p:sp>
          <p:nvSpPr>
            <p:cNvPr id="89" name="object 89"/>
            <p:cNvSpPr/>
            <p:nvPr/>
          </p:nvSpPr>
          <p:spPr>
            <a:xfrm>
              <a:off x="3472134" y="4280648"/>
              <a:ext cx="45720" cy="6985"/>
            </a:xfrm>
            <a:custGeom>
              <a:avLst/>
              <a:gdLst/>
              <a:ahLst/>
              <a:cxnLst/>
              <a:rect l="l" t="t" r="r" b="b"/>
              <a:pathLst>
                <a:path w="45720" h="6985">
                  <a:moveTo>
                    <a:pt x="40701" y="0"/>
                  </a:moveTo>
                  <a:lnTo>
                    <a:pt x="40701" y="0"/>
                  </a:lnTo>
                  <a:lnTo>
                    <a:pt x="2126" y="0"/>
                  </a:lnTo>
                  <a:lnTo>
                    <a:pt x="0" y="763"/>
                  </a:lnTo>
                  <a:lnTo>
                    <a:pt x="0" y="2797"/>
                  </a:lnTo>
                  <a:lnTo>
                    <a:pt x="0" y="3815"/>
                  </a:lnTo>
                  <a:lnTo>
                    <a:pt x="2126" y="4578"/>
                  </a:lnTo>
                  <a:lnTo>
                    <a:pt x="4859" y="4578"/>
                  </a:lnTo>
                  <a:lnTo>
                    <a:pt x="8200" y="4578"/>
                  </a:lnTo>
                  <a:lnTo>
                    <a:pt x="8200" y="5341"/>
                  </a:lnTo>
                  <a:lnTo>
                    <a:pt x="8200" y="5850"/>
                  </a:lnTo>
                  <a:lnTo>
                    <a:pt x="9719" y="6359"/>
                  </a:lnTo>
                  <a:lnTo>
                    <a:pt x="34018" y="6359"/>
                  </a:lnTo>
                  <a:lnTo>
                    <a:pt x="35841" y="6359"/>
                  </a:lnTo>
                  <a:lnTo>
                    <a:pt x="37056" y="5850"/>
                  </a:lnTo>
                  <a:lnTo>
                    <a:pt x="37056" y="5341"/>
                  </a:lnTo>
                  <a:lnTo>
                    <a:pt x="37056" y="4578"/>
                  </a:lnTo>
                  <a:lnTo>
                    <a:pt x="40701" y="4578"/>
                  </a:lnTo>
                  <a:lnTo>
                    <a:pt x="43434" y="4578"/>
                  </a:lnTo>
                  <a:lnTo>
                    <a:pt x="45561" y="3815"/>
                  </a:lnTo>
                  <a:lnTo>
                    <a:pt x="45561" y="763"/>
                  </a:lnTo>
                  <a:lnTo>
                    <a:pt x="43434" y="0"/>
                  </a:lnTo>
                  <a:lnTo>
                    <a:pt x="40701" y="0"/>
                  </a:lnTo>
                  <a:close/>
                </a:path>
              </a:pathLst>
            </a:custGeom>
            <a:ln w="9525">
              <a:solidFill>
                <a:srgbClr val="CD1F67"/>
              </a:solidFill>
            </a:ln>
          </p:spPr>
          <p:txBody>
            <a:bodyPr wrap="square" lIns="0" tIns="0" rIns="0" bIns="0" rtlCol="0"/>
            <a:lstStyle/>
            <a:p>
              <a:endParaRPr sz="2400"/>
            </a:p>
          </p:txBody>
        </p:sp>
        <p:sp>
          <p:nvSpPr>
            <p:cNvPr id="90" name="object 90"/>
            <p:cNvSpPr/>
            <p:nvPr/>
          </p:nvSpPr>
          <p:spPr>
            <a:xfrm>
              <a:off x="3406800" y="4108157"/>
              <a:ext cx="174625" cy="147320"/>
            </a:xfrm>
            <a:custGeom>
              <a:avLst/>
              <a:gdLst/>
              <a:ahLst/>
              <a:cxnLst/>
              <a:rect l="l" t="t" r="r" b="b"/>
              <a:pathLst>
                <a:path w="174625" h="147320">
                  <a:moveTo>
                    <a:pt x="30086" y="95389"/>
                  </a:moveTo>
                  <a:lnTo>
                    <a:pt x="28359" y="88239"/>
                  </a:lnTo>
                  <a:lnTo>
                    <a:pt x="0" y="93002"/>
                  </a:lnTo>
                  <a:lnTo>
                    <a:pt x="1714" y="100164"/>
                  </a:lnTo>
                  <a:lnTo>
                    <a:pt x="30086" y="95389"/>
                  </a:lnTo>
                  <a:close/>
                </a:path>
                <a:path w="174625" h="147320">
                  <a:moveTo>
                    <a:pt x="33528" y="57238"/>
                  </a:moveTo>
                  <a:lnTo>
                    <a:pt x="7734" y="46901"/>
                  </a:lnTo>
                  <a:lnTo>
                    <a:pt x="4292" y="53263"/>
                  </a:lnTo>
                  <a:lnTo>
                    <a:pt x="30937" y="63601"/>
                  </a:lnTo>
                  <a:lnTo>
                    <a:pt x="33528" y="57238"/>
                  </a:lnTo>
                  <a:close/>
                </a:path>
                <a:path w="174625" h="147320">
                  <a:moveTo>
                    <a:pt x="57594" y="33388"/>
                  </a:moveTo>
                  <a:lnTo>
                    <a:pt x="41262" y="11137"/>
                  </a:lnTo>
                  <a:lnTo>
                    <a:pt x="35242" y="15113"/>
                  </a:lnTo>
                  <a:lnTo>
                    <a:pt x="50711" y="38163"/>
                  </a:lnTo>
                  <a:lnTo>
                    <a:pt x="57594" y="33388"/>
                  </a:lnTo>
                  <a:close/>
                </a:path>
                <a:path w="174625" h="147320">
                  <a:moveTo>
                    <a:pt x="91973" y="0"/>
                  </a:moveTo>
                  <a:lnTo>
                    <a:pt x="84239" y="0"/>
                  </a:lnTo>
                  <a:lnTo>
                    <a:pt x="84239" y="26238"/>
                  </a:lnTo>
                  <a:lnTo>
                    <a:pt x="91973" y="26238"/>
                  </a:lnTo>
                  <a:lnTo>
                    <a:pt x="91973" y="0"/>
                  </a:lnTo>
                  <a:close/>
                </a:path>
                <a:path w="174625" h="147320">
                  <a:moveTo>
                    <a:pt x="95415" y="138201"/>
                  </a:moveTo>
                  <a:lnTo>
                    <a:pt x="94830" y="136194"/>
                  </a:lnTo>
                  <a:lnTo>
                    <a:pt x="91909" y="133337"/>
                  </a:lnTo>
                  <a:lnTo>
                    <a:pt x="89865" y="132765"/>
                  </a:lnTo>
                  <a:lnTo>
                    <a:pt x="88404" y="132765"/>
                  </a:lnTo>
                  <a:lnTo>
                    <a:pt x="86652" y="132765"/>
                  </a:lnTo>
                  <a:lnTo>
                    <a:pt x="84315" y="133337"/>
                  </a:lnTo>
                  <a:lnTo>
                    <a:pt x="81381" y="136194"/>
                  </a:lnTo>
                  <a:lnTo>
                    <a:pt x="80797" y="138201"/>
                  </a:lnTo>
                  <a:lnTo>
                    <a:pt x="80797" y="142214"/>
                  </a:lnTo>
                  <a:lnTo>
                    <a:pt x="81381" y="143929"/>
                  </a:lnTo>
                  <a:lnTo>
                    <a:pt x="82550" y="145351"/>
                  </a:lnTo>
                  <a:lnTo>
                    <a:pt x="84023" y="146786"/>
                  </a:lnTo>
                  <a:lnTo>
                    <a:pt x="86067" y="147078"/>
                  </a:lnTo>
                  <a:lnTo>
                    <a:pt x="89865" y="147078"/>
                  </a:lnTo>
                  <a:lnTo>
                    <a:pt x="91909" y="146507"/>
                  </a:lnTo>
                  <a:lnTo>
                    <a:pt x="94830" y="143637"/>
                  </a:lnTo>
                  <a:lnTo>
                    <a:pt x="95415" y="141058"/>
                  </a:lnTo>
                  <a:lnTo>
                    <a:pt x="95415" y="138201"/>
                  </a:lnTo>
                  <a:close/>
                </a:path>
                <a:path w="174625" h="147320">
                  <a:moveTo>
                    <a:pt x="140119" y="15113"/>
                  </a:moveTo>
                  <a:lnTo>
                    <a:pt x="133235" y="11137"/>
                  </a:lnTo>
                  <a:lnTo>
                    <a:pt x="117767" y="33388"/>
                  </a:lnTo>
                  <a:lnTo>
                    <a:pt x="123786" y="38163"/>
                  </a:lnTo>
                  <a:lnTo>
                    <a:pt x="140119" y="15113"/>
                  </a:lnTo>
                  <a:close/>
                </a:path>
                <a:path w="174625" h="147320">
                  <a:moveTo>
                    <a:pt x="170205" y="53263"/>
                  </a:moveTo>
                  <a:lnTo>
                    <a:pt x="167627" y="46901"/>
                  </a:lnTo>
                  <a:lnTo>
                    <a:pt x="140970" y="57238"/>
                  </a:lnTo>
                  <a:lnTo>
                    <a:pt x="143560" y="63601"/>
                  </a:lnTo>
                  <a:lnTo>
                    <a:pt x="170205" y="53263"/>
                  </a:lnTo>
                  <a:close/>
                </a:path>
                <a:path w="174625" h="147320">
                  <a:moveTo>
                    <a:pt x="174498" y="93002"/>
                  </a:moveTo>
                  <a:lnTo>
                    <a:pt x="146989" y="88239"/>
                  </a:lnTo>
                  <a:lnTo>
                    <a:pt x="145275" y="95389"/>
                  </a:lnTo>
                  <a:lnTo>
                    <a:pt x="173647" y="100164"/>
                  </a:lnTo>
                  <a:lnTo>
                    <a:pt x="174498" y="93002"/>
                  </a:lnTo>
                  <a:close/>
                </a:path>
              </a:pathLst>
            </a:custGeom>
            <a:solidFill>
              <a:srgbClr val="CD1F67"/>
            </a:solidFill>
          </p:spPr>
          <p:txBody>
            <a:bodyPr wrap="square" lIns="0" tIns="0" rIns="0" bIns="0" rtlCol="0"/>
            <a:lstStyle/>
            <a:p>
              <a:endParaRPr sz="2400"/>
            </a:p>
          </p:txBody>
        </p:sp>
        <p:sp>
          <p:nvSpPr>
            <p:cNvPr id="91" name="object 91"/>
            <p:cNvSpPr/>
            <p:nvPr/>
          </p:nvSpPr>
          <p:spPr>
            <a:xfrm>
              <a:off x="3450644" y="4155850"/>
              <a:ext cx="88900" cy="120650"/>
            </a:xfrm>
            <a:custGeom>
              <a:avLst/>
              <a:gdLst/>
              <a:ahLst/>
              <a:cxnLst/>
              <a:rect l="l" t="t" r="r" b="b"/>
              <a:pathLst>
                <a:path w="88900" h="120650">
                  <a:moveTo>
                    <a:pt x="44271" y="0"/>
                  </a:moveTo>
                  <a:lnTo>
                    <a:pt x="26935" y="3073"/>
                  </a:lnTo>
                  <a:lnTo>
                    <a:pt x="12874" y="11461"/>
                  </a:lnTo>
                  <a:lnTo>
                    <a:pt x="3444" y="23912"/>
                  </a:lnTo>
                  <a:lnTo>
                    <a:pt x="0" y="39176"/>
                  </a:lnTo>
                  <a:lnTo>
                    <a:pt x="0" y="39453"/>
                  </a:lnTo>
                  <a:lnTo>
                    <a:pt x="0" y="39731"/>
                  </a:lnTo>
                  <a:lnTo>
                    <a:pt x="0" y="41954"/>
                  </a:lnTo>
                  <a:lnTo>
                    <a:pt x="301" y="44177"/>
                  </a:lnTo>
                  <a:lnTo>
                    <a:pt x="602" y="46400"/>
                  </a:lnTo>
                  <a:lnTo>
                    <a:pt x="1505" y="51401"/>
                  </a:lnTo>
                  <a:lnTo>
                    <a:pt x="4216" y="59180"/>
                  </a:lnTo>
                  <a:lnTo>
                    <a:pt x="9035" y="67238"/>
                  </a:lnTo>
                  <a:lnTo>
                    <a:pt x="11510" y="74050"/>
                  </a:lnTo>
                  <a:lnTo>
                    <a:pt x="13928" y="83596"/>
                  </a:lnTo>
                  <a:lnTo>
                    <a:pt x="15557" y="94549"/>
                  </a:lnTo>
                  <a:lnTo>
                    <a:pt x="15660" y="105581"/>
                  </a:lnTo>
                  <a:lnTo>
                    <a:pt x="15660" y="111971"/>
                  </a:lnTo>
                  <a:lnTo>
                    <a:pt x="15660" y="117250"/>
                  </a:lnTo>
                  <a:lnTo>
                    <a:pt x="24394" y="119195"/>
                  </a:lnTo>
                  <a:lnTo>
                    <a:pt x="31622" y="120029"/>
                  </a:lnTo>
                  <a:lnTo>
                    <a:pt x="44572" y="119473"/>
                  </a:lnTo>
                  <a:lnTo>
                    <a:pt x="58125" y="119751"/>
                  </a:lnTo>
                  <a:lnTo>
                    <a:pt x="64148" y="119195"/>
                  </a:lnTo>
                  <a:lnTo>
                    <a:pt x="71978" y="117806"/>
                  </a:lnTo>
                  <a:lnTo>
                    <a:pt x="72882" y="111971"/>
                  </a:lnTo>
                  <a:lnTo>
                    <a:pt x="72882" y="105581"/>
                  </a:lnTo>
                  <a:lnTo>
                    <a:pt x="72858" y="94549"/>
                  </a:lnTo>
                  <a:lnTo>
                    <a:pt x="74501" y="83596"/>
                  </a:lnTo>
                  <a:lnTo>
                    <a:pt x="76990" y="74050"/>
                  </a:lnTo>
                  <a:lnTo>
                    <a:pt x="79508" y="67238"/>
                  </a:lnTo>
                  <a:lnTo>
                    <a:pt x="83724" y="59736"/>
                  </a:lnTo>
                  <a:lnTo>
                    <a:pt x="86434" y="52512"/>
                  </a:lnTo>
                  <a:lnTo>
                    <a:pt x="87338" y="47233"/>
                  </a:lnTo>
                  <a:lnTo>
                    <a:pt x="87940" y="44733"/>
                  </a:lnTo>
                  <a:lnTo>
                    <a:pt x="88241" y="41954"/>
                  </a:lnTo>
                  <a:lnTo>
                    <a:pt x="88543" y="39453"/>
                  </a:lnTo>
                  <a:lnTo>
                    <a:pt x="88543" y="39176"/>
                  </a:lnTo>
                  <a:lnTo>
                    <a:pt x="85056" y="23912"/>
                  </a:lnTo>
                  <a:lnTo>
                    <a:pt x="75555" y="11461"/>
                  </a:lnTo>
                  <a:lnTo>
                    <a:pt x="61480" y="3073"/>
                  </a:lnTo>
                  <a:lnTo>
                    <a:pt x="44271" y="0"/>
                  </a:lnTo>
                  <a:close/>
                </a:path>
              </a:pathLst>
            </a:custGeom>
            <a:ln w="11113">
              <a:solidFill>
                <a:srgbClr val="CD1F67"/>
              </a:solidFill>
            </a:ln>
          </p:spPr>
          <p:txBody>
            <a:bodyPr wrap="square" lIns="0" tIns="0" rIns="0" bIns="0" rtlCol="0"/>
            <a:lstStyle/>
            <a:p>
              <a:endParaRPr sz="2400"/>
            </a:p>
          </p:txBody>
        </p:sp>
        <p:sp>
          <p:nvSpPr>
            <p:cNvPr id="92" name="object 92"/>
            <p:cNvSpPr/>
            <p:nvPr/>
          </p:nvSpPr>
          <p:spPr>
            <a:xfrm>
              <a:off x="3486748" y="4180614"/>
              <a:ext cx="15240" cy="45720"/>
            </a:xfrm>
            <a:custGeom>
              <a:avLst/>
              <a:gdLst/>
              <a:ahLst/>
              <a:cxnLst/>
              <a:rect l="l" t="t" r="r" b="b"/>
              <a:pathLst>
                <a:path w="15239" h="45720">
                  <a:moveTo>
                    <a:pt x="12824" y="0"/>
                  </a:moveTo>
                  <a:lnTo>
                    <a:pt x="10140" y="0"/>
                  </a:lnTo>
                  <a:lnTo>
                    <a:pt x="3877" y="931"/>
                  </a:lnTo>
                  <a:lnTo>
                    <a:pt x="1789" y="1397"/>
                  </a:lnTo>
                  <a:lnTo>
                    <a:pt x="894" y="1862"/>
                  </a:lnTo>
                  <a:lnTo>
                    <a:pt x="0" y="3259"/>
                  </a:lnTo>
                  <a:lnTo>
                    <a:pt x="0" y="4191"/>
                  </a:lnTo>
                  <a:lnTo>
                    <a:pt x="3858" y="32906"/>
                  </a:lnTo>
                  <a:lnTo>
                    <a:pt x="5368" y="44704"/>
                  </a:lnTo>
                  <a:lnTo>
                    <a:pt x="5666" y="45170"/>
                  </a:lnTo>
                  <a:lnTo>
                    <a:pt x="9245" y="45636"/>
                  </a:lnTo>
                  <a:lnTo>
                    <a:pt x="9544" y="45403"/>
                  </a:lnTo>
                  <a:lnTo>
                    <a:pt x="14074" y="6734"/>
                  </a:lnTo>
                  <a:lnTo>
                    <a:pt x="14615" y="931"/>
                  </a:lnTo>
                  <a:lnTo>
                    <a:pt x="14316" y="465"/>
                  </a:lnTo>
                  <a:lnTo>
                    <a:pt x="12824" y="0"/>
                  </a:lnTo>
                  <a:close/>
                </a:path>
              </a:pathLst>
            </a:custGeom>
            <a:solidFill>
              <a:srgbClr val="CD1F67"/>
            </a:solidFill>
          </p:spPr>
          <p:txBody>
            <a:bodyPr wrap="square" lIns="0" tIns="0" rIns="0" bIns="0" rtlCol="0"/>
            <a:lstStyle/>
            <a:p>
              <a:endParaRPr sz="2400"/>
            </a:p>
          </p:txBody>
        </p:sp>
        <p:sp>
          <p:nvSpPr>
            <p:cNvPr id="93" name="object 93"/>
            <p:cNvSpPr/>
            <p:nvPr/>
          </p:nvSpPr>
          <p:spPr>
            <a:xfrm>
              <a:off x="3486748" y="4180614"/>
              <a:ext cx="15240" cy="45720"/>
            </a:xfrm>
            <a:custGeom>
              <a:avLst/>
              <a:gdLst/>
              <a:ahLst/>
              <a:cxnLst/>
              <a:rect l="l" t="t" r="r" b="b"/>
              <a:pathLst>
                <a:path w="15239" h="45720">
                  <a:moveTo>
                    <a:pt x="9544" y="45403"/>
                  </a:moveTo>
                  <a:lnTo>
                    <a:pt x="11091" y="32135"/>
                  </a:lnTo>
                  <a:lnTo>
                    <a:pt x="12750" y="18190"/>
                  </a:lnTo>
                  <a:lnTo>
                    <a:pt x="14074" y="6734"/>
                  </a:lnTo>
                  <a:lnTo>
                    <a:pt x="14615" y="931"/>
                  </a:lnTo>
                  <a:lnTo>
                    <a:pt x="14316" y="465"/>
                  </a:lnTo>
                  <a:lnTo>
                    <a:pt x="12825" y="0"/>
                  </a:lnTo>
                  <a:lnTo>
                    <a:pt x="11930" y="0"/>
                  </a:lnTo>
                  <a:lnTo>
                    <a:pt x="10141" y="0"/>
                  </a:lnTo>
                  <a:lnTo>
                    <a:pt x="3877" y="931"/>
                  </a:lnTo>
                  <a:lnTo>
                    <a:pt x="1789" y="1397"/>
                  </a:lnTo>
                  <a:lnTo>
                    <a:pt x="894" y="1862"/>
                  </a:lnTo>
                  <a:lnTo>
                    <a:pt x="0" y="3259"/>
                  </a:lnTo>
                  <a:lnTo>
                    <a:pt x="0" y="4191"/>
                  </a:lnTo>
                  <a:lnTo>
                    <a:pt x="838" y="10357"/>
                  </a:lnTo>
                  <a:lnTo>
                    <a:pt x="2236" y="20693"/>
                  </a:lnTo>
                  <a:lnTo>
                    <a:pt x="3858" y="32906"/>
                  </a:lnTo>
                  <a:lnTo>
                    <a:pt x="5368" y="44704"/>
                  </a:lnTo>
                  <a:lnTo>
                    <a:pt x="5667" y="45170"/>
                  </a:lnTo>
                  <a:lnTo>
                    <a:pt x="9246" y="45636"/>
                  </a:lnTo>
                  <a:lnTo>
                    <a:pt x="9544" y="45403"/>
                  </a:lnTo>
                  <a:close/>
                </a:path>
              </a:pathLst>
            </a:custGeom>
            <a:ln w="9525">
              <a:solidFill>
                <a:srgbClr val="CD1F67"/>
              </a:solidFill>
            </a:ln>
          </p:spPr>
          <p:txBody>
            <a:bodyPr wrap="square" lIns="0" tIns="0" rIns="0" bIns="0" rtlCol="0"/>
            <a:lstStyle/>
            <a:p>
              <a:endParaRPr sz="2400"/>
            </a:p>
          </p:txBody>
        </p:sp>
      </p:grpSp>
      <p:sp>
        <p:nvSpPr>
          <p:cNvPr id="94" name="object 94"/>
          <p:cNvSpPr txBox="1"/>
          <p:nvPr/>
        </p:nvSpPr>
        <p:spPr>
          <a:xfrm>
            <a:off x="717126" y="5148411"/>
            <a:ext cx="3475983" cy="967212"/>
          </a:xfrm>
          <a:prstGeom prst="rect">
            <a:avLst/>
          </a:prstGeom>
        </p:spPr>
        <p:txBody>
          <a:bodyPr vert="horz" wrap="square" lIns="0" tIns="15240" rIns="0" bIns="0" rtlCol="0">
            <a:spAutoFit/>
          </a:bodyPr>
          <a:lstStyle/>
          <a:p>
            <a:r>
              <a:rPr lang="en-US" sz="1200" b="1" dirty="0">
                <a:solidFill>
                  <a:schemeClr val="bg1"/>
                </a:solidFill>
                <a:latin typeface="Arial" panose="020B0604020202020204" pitchFamily="34" charset="0"/>
                <a:cs typeface="Arial" panose="020B0604020202020204" pitchFamily="34" charset="0"/>
              </a:rPr>
              <a:t>Yes</a:t>
            </a:r>
            <a:r>
              <a:rPr lang="en-US" sz="1200" dirty="0">
                <a:solidFill>
                  <a:schemeClr val="bg1"/>
                </a:solidFill>
                <a:latin typeface="Arial" panose="020B0604020202020204" pitchFamily="34" charset="0"/>
                <a:cs typeface="Arial" panose="020B0604020202020204" pitchFamily="34" charset="0"/>
              </a:rPr>
              <a:t>. A customized MMIS replacement solution will </a:t>
            </a:r>
          </a:p>
          <a:p>
            <a:r>
              <a:rPr lang="en-US" sz="1200" dirty="0">
                <a:solidFill>
                  <a:schemeClr val="bg1"/>
                </a:solidFill>
                <a:latin typeface="Arial" panose="020B0604020202020204" pitchFamily="34" charset="0"/>
                <a:cs typeface="Arial" panose="020B0604020202020204" pitchFamily="34" charset="0"/>
              </a:rPr>
              <a:t>be implemented and configured to support business area policies and processes; making the new solution suitable for our current and ongoing needs.</a:t>
            </a:r>
          </a:p>
        </p:txBody>
      </p:sp>
      <p:grpSp>
        <p:nvGrpSpPr>
          <p:cNvPr id="95" name="object 95"/>
          <p:cNvGrpSpPr/>
          <p:nvPr/>
        </p:nvGrpSpPr>
        <p:grpSpPr>
          <a:xfrm>
            <a:off x="771746" y="2709235"/>
            <a:ext cx="9894993" cy="1417320"/>
            <a:chOff x="578809" y="2031926"/>
            <a:chExt cx="7421245" cy="1062990"/>
          </a:xfrm>
        </p:grpSpPr>
        <p:sp>
          <p:nvSpPr>
            <p:cNvPr id="96" name="object 96"/>
            <p:cNvSpPr/>
            <p:nvPr/>
          </p:nvSpPr>
          <p:spPr>
            <a:xfrm>
              <a:off x="6891949" y="2641884"/>
              <a:ext cx="0" cy="415290"/>
            </a:xfrm>
            <a:custGeom>
              <a:avLst/>
              <a:gdLst/>
              <a:ahLst/>
              <a:cxnLst/>
              <a:rect l="l" t="t" r="r" b="b"/>
              <a:pathLst>
                <a:path h="415289">
                  <a:moveTo>
                    <a:pt x="0" y="0"/>
                  </a:moveTo>
                  <a:lnTo>
                    <a:pt x="0" y="414686"/>
                  </a:lnTo>
                </a:path>
              </a:pathLst>
            </a:custGeom>
            <a:solidFill>
              <a:srgbClr val="F82D11"/>
            </a:solidFill>
          </p:spPr>
          <p:txBody>
            <a:bodyPr wrap="square" lIns="0" tIns="0" rIns="0" bIns="0" rtlCol="0"/>
            <a:lstStyle/>
            <a:p>
              <a:endParaRPr sz="2400"/>
            </a:p>
          </p:txBody>
        </p:sp>
        <p:sp>
          <p:nvSpPr>
            <p:cNvPr id="97" name="object 97"/>
            <p:cNvSpPr/>
            <p:nvPr/>
          </p:nvSpPr>
          <p:spPr>
            <a:xfrm>
              <a:off x="6853849" y="2641884"/>
              <a:ext cx="76200" cy="453390"/>
            </a:xfrm>
            <a:custGeom>
              <a:avLst/>
              <a:gdLst/>
              <a:ahLst/>
              <a:cxnLst/>
              <a:rect l="l" t="t" r="r" b="b"/>
              <a:pathLst>
                <a:path w="76200" h="453389">
                  <a:moveTo>
                    <a:pt x="28575" y="378509"/>
                  </a:moveTo>
                  <a:lnTo>
                    <a:pt x="23269" y="379580"/>
                  </a:lnTo>
                  <a:lnTo>
                    <a:pt x="11159" y="387745"/>
                  </a:lnTo>
                  <a:lnTo>
                    <a:pt x="2994" y="399856"/>
                  </a:lnTo>
                  <a:lnTo>
                    <a:pt x="0" y="414686"/>
                  </a:lnTo>
                  <a:lnTo>
                    <a:pt x="2993" y="429516"/>
                  </a:lnTo>
                  <a:lnTo>
                    <a:pt x="11158" y="441627"/>
                  </a:lnTo>
                  <a:lnTo>
                    <a:pt x="23268" y="449792"/>
                  </a:lnTo>
                  <a:lnTo>
                    <a:pt x="38098" y="452786"/>
                  </a:lnTo>
                  <a:lnTo>
                    <a:pt x="52929" y="449792"/>
                  </a:lnTo>
                  <a:lnTo>
                    <a:pt x="65039" y="441627"/>
                  </a:lnTo>
                  <a:lnTo>
                    <a:pt x="73205" y="429516"/>
                  </a:lnTo>
                  <a:lnTo>
                    <a:pt x="76200" y="414686"/>
                  </a:lnTo>
                  <a:lnTo>
                    <a:pt x="28575" y="414686"/>
                  </a:lnTo>
                  <a:lnTo>
                    <a:pt x="28575" y="378509"/>
                  </a:lnTo>
                  <a:close/>
                </a:path>
                <a:path w="76200" h="453389">
                  <a:moveTo>
                    <a:pt x="38100" y="376586"/>
                  </a:moveTo>
                  <a:lnTo>
                    <a:pt x="28575" y="378509"/>
                  </a:lnTo>
                  <a:lnTo>
                    <a:pt x="28575" y="414686"/>
                  </a:lnTo>
                  <a:lnTo>
                    <a:pt x="47625" y="414686"/>
                  </a:lnTo>
                  <a:lnTo>
                    <a:pt x="47624" y="378509"/>
                  </a:lnTo>
                  <a:lnTo>
                    <a:pt x="38100" y="376586"/>
                  </a:lnTo>
                  <a:close/>
                </a:path>
                <a:path w="76200" h="453389">
                  <a:moveTo>
                    <a:pt x="47625" y="378509"/>
                  </a:moveTo>
                  <a:lnTo>
                    <a:pt x="47625" y="414686"/>
                  </a:lnTo>
                  <a:lnTo>
                    <a:pt x="76200" y="414686"/>
                  </a:lnTo>
                  <a:lnTo>
                    <a:pt x="73205" y="399856"/>
                  </a:lnTo>
                  <a:lnTo>
                    <a:pt x="65040" y="387745"/>
                  </a:lnTo>
                  <a:lnTo>
                    <a:pt x="52929" y="379580"/>
                  </a:lnTo>
                  <a:lnTo>
                    <a:pt x="47625" y="378509"/>
                  </a:lnTo>
                  <a:close/>
                </a:path>
                <a:path w="76200" h="453389">
                  <a:moveTo>
                    <a:pt x="47625" y="376586"/>
                  </a:moveTo>
                  <a:lnTo>
                    <a:pt x="38100" y="376586"/>
                  </a:lnTo>
                  <a:lnTo>
                    <a:pt x="47625" y="378509"/>
                  </a:lnTo>
                  <a:lnTo>
                    <a:pt x="47625" y="376586"/>
                  </a:lnTo>
                  <a:close/>
                </a:path>
                <a:path w="76200" h="453389">
                  <a:moveTo>
                    <a:pt x="47625" y="0"/>
                  </a:moveTo>
                  <a:lnTo>
                    <a:pt x="28575" y="0"/>
                  </a:lnTo>
                  <a:lnTo>
                    <a:pt x="28575" y="378509"/>
                  </a:lnTo>
                  <a:lnTo>
                    <a:pt x="38100" y="376586"/>
                  </a:lnTo>
                  <a:lnTo>
                    <a:pt x="47625" y="376586"/>
                  </a:lnTo>
                  <a:lnTo>
                    <a:pt x="47625" y="0"/>
                  </a:lnTo>
                  <a:close/>
                </a:path>
              </a:pathLst>
            </a:custGeom>
            <a:solidFill>
              <a:srgbClr val="FFFFFF"/>
            </a:solidFill>
          </p:spPr>
          <p:txBody>
            <a:bodyPr wrap="square" lIns="0" tIns="0" rIns="0" bIns="0" rtlCol="0"/>
            <a:lstStyle/>
            <a:p>
              <a:endParaRPr sz="2400"/>
            </a:p>
          </p:txBody>
        </p:sp>
        <p:pic>
          <p:nvPicPr>
            <p:cNvPr id="98" name="object 98"/>
            <p:cNvPicPr/>
            <p:nvPr/>
          </p:nvPicPr>
          <p:blipFill>
            <a:blip r:embed="rId7" cstate="print"/>
            <a:stretch>
              <a:fillRect/>
            </a:stretch>
          </p:blipFill>
          <p:spPr>
            <a:xfrm>
              <a:off x="7493456" y="2031926"/>
              <a:ext cx="506030" cy="458835"/>
            </a:xfrm>
            <a:prstGeom prst="rect">
              <a:avLst/>
            </a:prstGeom>
          </p:spPr>
        </p:pic>
        <p:sp>
          <p:nvSpPr>
            <p:cNvPr id="99" name="object 99"/>
            <p:cNvSpPr/>
            <p:nvPr/>
          </p:nvSpPr>
          <p:spPr>
            <a:xfrm>
              <a:off x="578809" y="2449300"/>
              <a:ext cx="314960" cy="301625"/>
            </a:xfrm>
            <a:custGeom>
              <a:avLst/>
              <a:gdLst/>
              <a:ahLst/>
              <a:cxnLst/>
              <a:rect l="l" t="t" r="r" b="b"/>
              <a:pathLst>
                <a:path w="314959" h="301625">
                  <a:moveTo>
                    <a:pt x="157444" y="0"/>
                  </a:moveTo>
                  <a:lnTo>
                    <a:pt x="107679" y="7688"/>
                  </a:lnTo>
                  <a:lnTo>
                    <a:pt x="64459" y="29097"/>
                  </a:lnTo>
                  <a:lnTo>
                    <a:pt x="30377" y="61743"/>
                  </a:lnTo>
                  <a:lnTo>
                    <a:pt x="8026" y="103141"/>
                  </a:lnTo>
                  <a:lnTo>
                    <a:pt x="0" y="150808"/>
                  </a:lnTo>
                  <a:lnTo>
                    <a:pt x="8026" y="198475"/>
                  </a:lnTo>
                  <a:lnTo>
                    <a:pt x="30377" y="239873"/>
                  </a:lnTo>
                  <a:lnTo>
                    <a:pt x="64459" y="272519"/>
                  </a:lnTo>
                  <a:lnTo>
                    <a:pt x="107679" y="293927"/>
                  </a:lnTo>
                  <a:lnTo>
                    <a:pt x="157444" y="301616"/>
                  </a:lnTo>
                  <a:lnTo>
                    <a:pt x="207208" y="293927"/>
                  </a:lnTo>
                  <a:lnTo>
                    <a:pt x="250428" y="272519"/>
                  </a:lnTo>
                  <a:lnTo>
                    <a:pt x="284510" y="239873"/>
                  </a:lnTo>
                  <a:lnTo>
                    <a:pt x="306861" y="198475"/>
                  </a:lnTo>
                  <a:lnTo>
                    <a:pt x="314887" y="150808"/>
                  </a:lnTo>
                  <a:lnTo>
                    <a:pt x="306861" y="103141"/>
                  </a:lnTo>
                  <a:lnTo>
                    <a:pt x="284510" y="61743"/>
                  </a:lnTo>
                  <a:lnTo>
                    <a:pt x="250428" y="29097"/>
                  </a:lnTo>
                  <a:lnTo>
                    <a:pt x="207208" y="7688"/>
                  </a:lnTo>
                  <a:lnTo>
                    <a:pt x="157444" y="0"/>
                  </a:lnTo>
                  <a:close/>
                </a:path>
              </a:pathLst>
            </a:custGeom>
            <a:solidFill>
              <a:srgbClr val="FFFFFF"/>
            </a:solidFill>
          </p:spPr>
          <p:txBody>
            <a:bodyPr wrap="square" lIns="0" tIns="0" rIns="0" bIns="0" rtlCol="0"/>
            <a:lstStyle/>
            <a:p>
              <a:endParaRPr sz="2400"/>
            </a:p>
          </p:txBody>
        </p:sp>
      </p:grpSp>
      <p:sp>
        <p:nvSpPr>
          <p:cNvPr id="100" name="object 100"/>
          <p:cNvSpPr txBox="1"/>
          <p:nvPr/>
        </p:nvSpPr>
        <p:spPr>
          <a:xfrm>
            <a:off x="806920" y="3371089"/>
            <a:ext cx="338667" cy="181310"/>
          </a:xfrm>
          <a:prstGeom prst="rect">
            <a:avLst/>
          </a:prstGeom>
        </p:spPr>
        <p:txBody>
          <a:bodyPr vert="horz" wrap="square" lIns="0" tIns="16933" rIns="0" bIns="0" rtlCol="0">
            <a:spAutoFit/>
          </a:bodyPr>
          <a:lstStyle/>
          <a:p>
            <a:pPr marL="16933">
              <a:spcBef>
                <a:spcPts val="133"/>
              </a:spcBef>
            </a:pPr>
            <a:r>
              <a:rPr sz="1067" b="1" spc="7" dirty="0">
                <a:solidFill>
                  <a:srgbClr val="3E81C2"/>
                </a:solidFill>
                <a:latin typeface="Arial"/>
                <a:cs typeface="Arial"/>
              </a:rPr>
              <a:t>2017</a:t>
            </a:r>
            <a:endParaRPr sz="1067" dirty="0">
              <a:solidFill>
                <a:srgbClr val="3E81C2"/>
              </a:solidFill>
              <a:latin typeface="Arial"/>
              <a:cs typeface="Arial"/>
            </a:endParaRPr>
          </a:p>
        </p:txBody>
      </p:sp>
      <p:sp>
        <p:nvSpPr>
          <p:cNvPr id="101" name="object 101"/>
          <p:cNvSpPr/>
          <p:nvPr/>
        </p:nvSpPr>
        <p:spPr>
          <a:xfrm>
            <a:off x="8988896" y="3267637"/>
            <a:ext cx="419947" cy="402167"/>
          </a:xfrm>
          <a:custGeom>
            <a:avLst/>
            <a:gdLst/>
            <a:ahLst/>
            <a:cxnLst/>
            <a:rect l="l" t="t" r="r" b="b"/>
            <a:pathLst>
              <a:path w="314959" h="301625">
                <a:moveTo>
                  <a:pt x="157443" y="0"/>
                </a:moveTo>
                <a:lnTo>
                  <a:pt x="107679" y="7688"/>
                </a:lnTo>
                <a:lnTo>
                  <a:pt x="64459" y="29097"/>
                </a:lnTo>
                <a:lnTo>
                  <a:pt x="30377" y="61742"/>
                </a:lnTo>
                <a:lnTo>
                  <a:pt x="8026" y="103140"/>
                </a:lnTo>
                <a:lnTo>
                  <a:pt x="0" y="150807"/>
                </a:lnTo>
                <a:lnTo>
                  <a:pt x="8026" y="198474"/>
                </a:lnTo>
                <a:lnTo>
                  <a:pt x="30377" y="239872"/>
                </a:lnTo>
                <a:lnTo>
                  <a:pt x="64459" y="272518"/>
                </a:lnTo>
                <a:lnTo>
                  <a:pt x="107679" y="293927"/>
                </a:lnTo>
                <a:lnTo>
                  <a:pt x="157443" y="301616"/>
                </a:lnTo>
                <a:lnTo>
                  <a:pt x="207207" y="293927"/>
                </a:lnTo>
                <a:lnTo>
                  <a:pt x="250427" y="272518"/>
                </a:lnTo>
                <a:lnTo>
                  <a:pt x="284510" y="239872"/>
                </a:lnTo>
                <a:lnTo>
                  <a:pt x="306861" y="198474"/>
                </a:lnTo>
                <a:lnTo>
                  <a:pt x="314887" y="150807"/>
                </a:lnTo>
                <a:lnTo>
                  <a:pt x="306861" y="103140"/>
                </a:lnTo>
                <a:lnTo>
                  <a:pt x="284510" y="61742"/>
                </a:lnTo>
                <a:lnTo>
                  <a:pt x="250427" y="29097"/>
                </a:lnTo>
                <a:lnTo>
                  <a:pt x="207207" y="7688"/>
                </a:lnTo>
                <a:lnTo>
                  <a:pt x="157443" y="0"/>
                </a:lnTo>
                <a:close/>
              </a:path>
            </a:pathLst>
          </a:custGeom>
          <a:solidFill>
            <a:srgbClr val="FFFFFF"/>
          </a:solidFill>
        </p:spPr>
        <p:txBody>
          <a:bodyPr wrap="square" lIns="0" tIns="0" rIns="0" bIns="0" rtlCol="0"/>
          <a:lstStyle/>
          <a:p>
            <a:endParaRPr sz="2400"/>
          </a:p>
        </p:txBody>
      </p:sp>
      <p:sp>
        <p:nvSpPr>
          <p:cNvPr id="102" name="object 102"/>
          <p:cNvSpPr txBox="1"/>
          <p:nvPr/>
        </p:nvSpPr>
        <p:spPr>
          <a:xfrm>
            <a:off x="9024069" y="3375153"/>
            <a:ext cx="338667" cy="181310"/>
          </a:xfrm>
          <a:prstGeom prst="rect">
            <a:avLst/>
          </a:prstGeom>
        </p:spPr>
        <p:txBody>
          <a:bodyPr vert="horz" wrap="square" lIns="0" tIns="16933" rIns="0" bIns="0" rtlCol="0">
            <a:spAutoFit/>
          </a:bodyPr>
          <a:lstStyle/>
          <a:p>
            <a:pPr marL="16933">
              <a:spcBef>
                <a:spcPts val="133"/>
              </a:spcBef>
            </a:pPr>
            <a:r>
              <a:rPr sz="1067" b="1" spc="7" dirty="0">
                <a:solidFill>
                  <a:srgbClr val="3E81C2"/>
                </a:solidFill>
                <a:latin typeface="Arial"/>
                <a:cs typeface="Arial"/>
              </a:rPr>
              <a:t>20</a:t>
            </a:r>
            <a:r>
              <a:rPr lang="en-US" sz="1067" b="1" spc="7" dirty="0">
                <a:solidFill>
                  <a:srgbClr val="3E81C2"/>
                </a:solidFill>
                <a:latin typeface="Arial"/>
                <a:cs typeface="Arial"/>
              </a:rPr>
              <a:t>22</a:t>
            </a:r>
            <a:endParaRPr sz="1067" dirty="0">
              <a:solidFill>
                <a:srgbClr val="3E81C2"/>
              </a:solidFill>
              <a:latin typeface="Arial"/>
              <a:cs typeface="Arial"/>
            </a:endParaRPr>
          </a:p>
        </p:txBody>
      </p:sp>
      <p:sp>
        <p:nvSpPr>
          <p:cNvPr id="103" name="object 103"/>
          <p:cNvSpPr txBox="1"/>
          <p:nvPr/>
        </p:nvSpPr>
        <p:spPr>
          <a:xfrm>
            <a:off x="7078886" y="4716981"/>
            <a:ext cx="4499838" cy="201764"/>
          </a:xfrm>
          <a:prstGeom prst="rect">
            <a:avLst/>
          </a:prstGeom>
        </p:spPr>
        <p:txBody>
          <a:bodyPr vert="horz" wrap="square" lIns="0" tIns="16933" rIns="0" bIns="0" rtlCol="0">
            <a:spAutoFit/>
          </a:bodyPr>
          <a:lstStyle/>
          <a:p>
            <a:r>
              <a:rPr lang="en-US" sz="1200" b="1" dirty="0">
                <a:solidFill>
                  <a:schemeClr val="bg1"/>
                </a:solidFill>
                <a:latin typeface="Arial" panose="020B0604020202020204" pitchFamily="34" charset="0"/>
                <a:cs typeface="Arial" panose="020B0604020202020204" pitchFamily="34" charset="0"/>
              </a:rPr>
              <a:t>Always keep our end users in mind and think collaboratively</a:t>
            </a:r>
          </a:p>
        </p:txBody>
      </p:sp>
      <p:sp>
        <p:nvSpPr>
          <p:cNvPr id="104" name="object 104"/>
          <p:cNvSpPr txBox="1"/>
          <p:nvPr/>
        </p:nvSpPr>
        <p:spPr>
          <a:xfrm>
            <a:off x="1103058" y="2675467"/>
            <a:ext cx="1973580" cy="563359"/>
          </a:xfrm>
          <a:prstGeom prst="rect">
            <a:avLst/>
          </a:prstGeom>
        </p:spPr>
        <p:txBody>
          <a:bodyPr vert="horz" wrap="square" lIns="0" tIns="20320" rIns="0" bIns="0" rtlCol="0">
            <a:spAutoFit/>
          </a:bodyPr>
          <a:lstStyle/>
          <a:p>
            <a:pPr marL="16933" marR="6773">
              <a:lnSpc>
                <a:spcPct val="97800"/>
              </a:lnSpc>
              <a:spcBef>
                <a:spcPts val="160"/>
              </a:spcBef>
            </a:pPr>
            <a:r>
              <a:rPr sz="1200" spc="-7" dirty="0">
                <a:solidFill>
                  <a:srgbClr val="FFFFFF"/>
                </a:solidFill>
                <a:latin typeface="Arial"/>
                <a:cs typeface="Arial"/>
              </a:rPr>
              <a:t>Understand </a:t>
            </a:r>
            <a:r>
              <a:rPr lang="en-US" sz="1200" spc="-7" dirty="0">
                <a:solidFill>
                  <a:srgbClr val="FFFFFF"/>
                </a:solidFill>
                <a:latin typeface="Arial"/>
                <a:cs typeface="Arial"/>
              </a:rPr>
              <a:t>DOM</a:t>
            </a:r>
            <a:r>
              <a:rPr sz="1200" spc="-7" dirty="0">
                <a:solidFill>
                  <a:srgbClr val="FFFFFF"/>
                </a:solidFill>
                <a:latin typeface="Arial"/>
                <a:cs typeface="Arial"/>
              </a:rPr>
              <a:t> </a:t>
            </a:r>
            <a:r>
              <a:rPr sz="1200" dirty="0">
                <a:solidFill>
                  <a:srgbClr val="FFFFFF"/>
                </a:solidFill>
                <a:latin typeface="Arial"/>
                <a:cs typeface="Arial"/>
              </a:rPr>
              <a:t> </a:t>
            </a:r>
            <a:r>
              <a:rPr sz="1200" spc="-7" dirty="0">
                <a:solidFill>
                  <a:srgbClr val="FFFFFF"/>
                </a:solidFill>
                <a:latin typeface="Arial"/>
                <a:cs typeface="Arial"/>
              </a:rPr>
              <a:t>aspirations for the future and </a:t>
            </a:r>
            <a:r>
              <a:rPr sz="1200" spc="-313" dirty="0">
                <a:solidFill>
                  <a:srgbClr val="FFFFFF"/>
                </a:solidFill>
                <a:latin typeface="Arial"/>
                <a:cs typeface="Arial"/>
              </a:rPr>
              <a:t> </a:t>
            </a:r>
            <a:r>
              <a:rPr sz="1200" spc="-7" dirty="0">
                <a:solidFill>
                  <a:srgbClr val="FFFFFF"/>
                </a:solidFill>
                <a:latin typeface="Arial"/>
                <a:cs typeface="Arial"/>
              </a:rPr>
              <a:t>define</a:t>
            </a:r>
            <a:r>
              <a:rPr sz="1200" spc="-13" dirty="0">
                <a:solidFill>
                  <a:srgbClr val="FFFFFF"/>
                </a:solidFill>
                <a:latin typeface="Arial"/>
                <a:cs typeface="Arial"/>
              </a:rPr>
              <a:t> </a:t>
            </a:r>
            <a:r>
              <a:rPr sz="1200" spc="-7" dirty="0">
                <a:solidFill>
                  <a:srgbClr val="FFFFFF"/>
                </a:solidFill>
                <a:latin typeface="Arial"/>
                <a:cs typeface="Arial"/>
              </a:rPr>
              <a:t>the</a:t>
            </a:r>
            <a:r>
              <a:rPr sz="1200" spc="-13" dirty="0">
                <a:solidFill>
                  <a:srgbClr val="FFFFFF"/>
                </a:solidFill>
                <a:latin typeface="Arial"/>
                <a:cs typeface="Arial"/>
              </a:rPr>
              <a:t> </a:t>
            </a:r>
            <a:r>
              <a:rPr sz="1200" spc="-7" dirty="0">
                <a:solidFill>
                  <a:srgbClr val="FFFFFF"/>
                </a:solidFill>
                <a:latin typeface="Arial"/>
                <a:cs typeface="Arial"/>
              </a:rPr>
              <a:t>path</a:t>
            </a:r>
            <a:r>
              <a:rPr sz="1200" spc="-13" dirty="0">
                <a:solidFill>
                  <a:srgbClr val="FFFFFF"/>
                </a:solidFill>
                <a:latin typeface="Arial"/>
                <a:cs typeface="Arial"/>
              </a:rPr>
              <a:t> </a:t>
            </a:r>
            <a:r>
              <a:rPr sz="1200" spc="-7" dirty="0">
                <a:solidFill>
                  <a:srgbClr val="FFFFFF"/>
                </a:solidFill>
                <a:latin typeface="Arial"/>
                <a:cs typeface="Arial"/>
              </a:rPr>
              <a:t>forward</a:t>
            </a:r>
            <a:endParaRPr sz="1200" dirty="0">
              <a:latin typeface="Arial"/>
              <a:cs typeface="Arial"/>
            </a:endParaRPr>
          </a:p>
        </p:txBody>
      </p:sp>
      <p:sp>
        <p:nvSpPr>
          <p:cNvPr id="105" name="object 105"/>
          <p:cNvSpPr txBox="1"/>
          <p:nvPr/>
        </p:nvSpPr>
        <p:spPr>
          <a:xfrm>
            <a:off x="9328805" y="3630505"/>
            <a:ext cx="2007447" cy="749179"/>
          </a:xfrm>
          <a:prstGeom prst="rect">
            <a:avLst/>
          </a:prstGeom>
        </p:spPr>
        <p:txBody>
          <a:bodyPr vert="horz" wrap="square" lIns="0" tIns="17780" rIns="0" bIns="0" rtlCol="0">
            <a:spAutoFit/>
          </a:bodyPr>
          <a:lstStyle/>
          <a:p>
            <a:pPr marL="16933" marR="6773">
              <a:lnSpc>
                <a:spcPct val="99300"/>
              </a:lnSpc>
              <a:spcBef>
                <a:spcPts val="140"/>
              </a:spcBef>
            </a:pPr>
            <a:r>
              <a:rPr sz="1200" spc="-7" dirty="0">
                <a:solidFill>
                  <a:srgbClr val="FFFFFF"/>
                </a:solidFill>
                <a:latin typeface="Arial"/>
                <a:cs typeface="Arial"/>
              </a:rPr>
              <a:t>Implement technology </a:t>
            </a:r>
            <a:r>
              <a:rPr sz="1200" dirty="0">
                <a:solidFill>
                  <a:srgbClr val="FFFFFF"/>
                </a:solidFill>
                <a:latin typeface="Arial"/>
                <a:cs typeface="Arial"/>
              </a:rPr>
              <a:t> </a:t>
            </a:r>
            <a:r>
              <a:rPr sz="1200" spc="-7" dirty="0">
                <a:solidFill>
                  <a:srgbClr val="FFFFFF"/>
                </a:solidFill>
                <a:latin typeface="Arial"/>
                <a:cs typeface="Arial"/>
              </a:rPr>
              <a:t>solution(s) and look for new </a:t>
            </a:r>
            <a:r>
              <a:rPr sz="1200" dirty="0">
                <a:solidFill>
                  <a:srgbClr val="FFFFFF"/>
                </a:solidFill>
                <a:latin typeface="Arial"/>
                <a:cs typeface="Arial"/>
              </a:rPr>
              <a:t> </a:t>
            </a:r>
            <a:r>
              <a:rPr sz="1200" spc="-7" dirty="0">
                <a:solidFill>
                  <a:srgbClr val="FFFFFF"/>
                </a:solidFill>
                <a:latin typeface="Arial"/>
                <a:cs typeface="Arial"/>
              </a:rPr>
              <a:t>ways </a:t>
            </a:r>
            <a:r>
              <a:rPr sz="1200" dirty="0">
                <a:solidFill>
                  <a:srgbClr val="FFFFFF"/>
                </a:solidFill>
                <a:latin typeface="Arial"/>
                <a:cs typeface="Arial"/>
              </a:rPr>
              <a:t>to </a:t>
            </a:r>
            <a:r>
              <a:rPr sz="1200" spc="-7" dirty="0">
                <a:solidFill>
                  <a:srgbClr val="FFFFFF"/>
                </a:solidFill>
                <a:latin typeface="Arial"/>
                <a:cs typeface="Arial"/>
              </a:rPr>
              <a:t>realize our </a:t>
            </a:r>
            <a:r>
              <a:rPr lang="en-US" sz="1200" spc="-7" dirty="0">
                <a:solidFill>
                  <a:srgbClr val="FFFFFF"/>
                </a:solidFill>
                <a:latin typeface="Arial"/>
                <a:cs typeface="Arial"/>
              </a:rPr>
              <a:t>user</a:t>
            </a:r>
            <a:r>
              <a:rPr sz="1200" spc="-7" dirty="0">
                <a:solidFill>
                  <a:srgbClr val="FFFFFF"/>
                </a:solidFill>
                <a:latin typeface="Arial"/>
                <a:cs typeface="Arial"/>
              </a:rPr>
              <a:t> </a:t>
            </a:r>
            <a:r>
              <a:rPr sz="1200" spc="-313" dirty="0">
                <a:solidFill>
                  <a:srgbClr val="FFFFFF"/>
                </a:solidFill>
                <a:latin typeface="Arial"/>
                <a:cs typeface="Arial"/>
              </a:rPr>
              <a:t> </a:t>
            </a:r>
            <a:r>
              <a:rPr sz="1200" spc="-7" dirty="0">
                <a:solidFill>
                  <a:srgbClr val="FFFFFF"/>
                </a:solidFill>
                <a:latin typeface="Arial"/>
                <a:cs typeface="Arial"/>
              </a:rPr>
              <a:t>experience</a:t>
            </a:r>
            <a:r>
              <a:rPr sz="1200" spc="-13" dirty="0">
                <a:solidFill>
                  <a:srgbClr val="FFFFFF"/>
                </a:solidFill>
                <a:latin typeface="Arial"/>
                <a:cs typeface="Arial"/>
              </a:rPr>
              <a:t> </a:t>
            </a:r>
            <a:r>
              <a:rPr sz="1200" spc="-7" dirty="0">
                <a:solidFill>
                  <a:srgbClr val="FFFFFF"/>
                </a:solidFill>
                <a:latin typeface="Arial"/>
                <a:cs typeface="Arial"/>
              </a:rPr>
              <a:t>goals</a:t>
            </a:r>
            <a:endParaRPr sz="1200" dirty="0">
              <a:latin typeface="Arial"/>
              <a:cs typeface="Arial"/>
            </a:endParaRPr>
          </a:p>
        </p:txBody>
      </p:sp>
      <p:sp>
        <p:nvSpPr>
          <p:cNvPr id="106" name="object 106"/>
          <p:cNvSpPr txBox="1">
            <a:spLocks noGrp="1"/>
          </p:cNvSpPr>
          <p:nvPr>
            <p:ph type="title"/>
          </p:nvPr>
        </p:nvSpPr>
        <p:spPr>
          <a:xfrm>
            <a:off x="592671" y="340160"/>
            <a:ext cx="7628467" cy="468440"/>
          </a:xfrm>
          <a:prstGeom prst="rect">
            <a:avLst/>
          </a:prstGeom>
        </p:spPr>
        <p:txBody>
          <a:bodyPr vert="horz" wrap="square" lIns="0" tIns="16933" rIns="0" bIns="0" rtlCol="0" anchor="ctr">
            <a:spAutoFit/>
          </a:bodyPr>
          <a:lstStyle/>
          <a:p>
            <a:pPr marL="16933">
              <a:spcBef>
                <a:spcPts val="133"/>
              </a:spcBef>
            </a:pPr>
            <a:r>
              <a:rPr lang="en-US" sz="2933" i="1" spc="-27" dirty="0">
                <a:latin typeface="Arial-BoldItalicMT"/>
                <a:cs typeface="Arial-BoldItalicMT"/>
              </a:rPr>
              <a:t>MRP </a:t>
            </a:r>
            <a:r>
              <a:rPr sz="2933" dirty="0"/>
              <a:t>–</a:t>
            </a:r>
            <a:r>
              <a:rPr sz="2933" spc="-60" dirty="0"/>
              <a:t> </a:t>
            </a:r>
            <a:r>
              <a:rPr sz="2933" spc="-27" dirty="0"/>
              <a:t>Business</a:t>
            </a:r>
            <a:r>
              <a:rPr sz="2933" spc="-60" dirty="0"/>
              <a:t> </a:t>
            </a:r>
            <a:r>
              <a:rPr sz="2933" spc="-27" dirty="0"/>
              <a:t>Case</a:t>
            </a:r>
            <a:r>
              <a:rPr sz="2933" spc="-60" dirty="0"/>
              <a:t> </a:t>
            </a:r>
            <a:r>
              <a:rPr sz="2933" spc="-13" dirty="0"/>
              <a:t>for</a:t>
            </a:r>
            <a:r>
              <a:rPr sz="2933" spc="-53" dirty="0"/>
              <a:t> </a:t>
            </a:r>
            <a:r>
              <a:rPr sz="2933" spc="-27" dirty="0"/>
              <a:t>Change</a:t>
            </a:r>
            <a:endParaRPr sz="2933" dirty="0">
              <a:latin typeface="Arial-BoldItalicMT"/>
              <a:cs typeface="Arial-BoldItalicMT"/>
            </a:endParaRPr>
          </a:p>
        </p:txBody>
      </p:sp>
      <p:sp>
        <p:nvSpPr>
          <p:cNvPr id="108" name="object 103">
            <a:extLst>
              <a:ext uri="{FF2B5EF4-FFF2-40B4-BE49-F238E27FC236}">
                <a16:creationId xmlns:a16="http://schemas.microsoft.com/office/drawing/2014/main" id="{54AD5510-E0D9-7C42-8EBF-105B14B73485}"/>
              </a:ext>
            </a:extLst>
          </p:cNvPr>
          <p:cNvSpPr txBox="1"/>
          <p:nvPr/>
        </p:nvSpPr>
        <p:spPr>
          <a:xfrm>
            <a:off x="5322460" y="5365489"/>
            <a:ext cx="5237018" cy="386430"/>
          </a:xfrm>
          <a:prstGeom prst="rect">
            <a:avLst/>
          </a:prstGeom>
        </p:spPr>
        <p:txBody>
          <a:bodyPr vert="horz" wrap="square" lIns="0" tIns="16933" rIns="0" bIns="0" rtlCol="0">
            <a:spAutoFit/>
          </a:bodyPr>
          <a:lstStyle/>
          <a:p>
            <a:r>
              <a:rPr lang="en-US" sz="1200" b="1" dirty="0">
                <a:solidFill>
                  <a:schemeClr val="bg1"/>
                </a:solidFill>
                <a:latin typeface="Arial" panose="020B0604020202020204" pitchFamily="34" charset="0"/>
                <a:cs typeface="Arial" panose="020B0604020202020204" pitchFamily="34" charset="0"/>
              </a:rPr>
              <a:t>Maintain a positive mindset and continued focus on the end state benefits</a:t>
            </a:r>
          </a:p>
        </p:txBody>
      </p:sp>
      <p:sp>
        <p:nvSpPr>
          <p:cNvPr id="109" name="object 103">
            <a:extLst>
              <a:ext uri="{FF2B5EF4-FFF2-40B4-BE49-F238E27FC236}">
                <a16:creationId xmlns:a16="http://schemas.microsoft.com/office/drawing/2014/main" id="{DBE3EF83-301C-FD47-858F-E2CD1AB0A2E9}"/>
              </a:ext>
            </a:extLst>
          </p:cNvPr>
          <p:cNvSpPr txBox="1"/>
          <p:nvPr/>
        </p:nvSpPr>
        <p:spPr>
          <a:xfrm>
            <a:off x="6736434" y="4985027"/>
            <a:ext cx="4499838" cy="386430"/>
          </a:xfrm>
          <a:prstGeom prst="rect">
            <a:avLst/>
          </a:prstGeom>
        </p:spPr>
        <p:txBody>
          <a:bodyPr vert="horz" wrap="square" lIns="0" tIns="16933" rIns="0" bIns="0" rtlCol="0">
            <a:spAutoFit/>
          </a:bodyPr>
          <a:lstStyle/>
          <a:p>
            <a:r>
              <a:rPr lang="en-US" sz="1200" b="1" dirty="0">
                <a:solidFill>
                  <a:schemeClr val="bg1"/>
                </a:solidFill>
                <a:latin typeface="Arial" panose="020B0604020202020204" pitchFamily="34" charset="0"/>
                <a:cs typeface="Arial" panose="020B0604020202020204" pitchFamily="34" charset="0"/>
              </a:rPr>
              <a:t>Acknowledge that change is necessary and be open to new ways of working</a:t>
            </a:r>
          </a:p>
        </p:txBody>
      </p:sp>
      <p:sp>
        <p:nvSpPr>
          <p:cNvPr id="107" name="object 2">
            <a:extLst>
              <a:ext uri="{FF2B5EF4-FFF2-40B4-BE49-F238E27FC236}">
                <a16:creationId xmlns:a16="http://schemas.microsoft.com/office/drawing/2014/main" id="{FF658B42-D969-0C4E-BA2E-7B6383983B53}"/>
              </a:ext>
            </a:extLst>
          </p:cNvPr>
          <p:cNvSpPr/>
          <p:nvPr/>
        </p:nvSpPr>
        <p:spPr>
          <a:xfrm>
            <a:off x="-1172" y="502923"/>
            <a:ext cx="472440" cy="160019"/>
          </a:xfrm>
          <a:custGeom>
            <a:avLst/>
            <a:gdLst/>
            <a:ahLst/>
            <a:cxnLst/>
            <a:rect l="l" t="t" r="r" b="b"/>
            <a:pathLst>
              <a:path w="354330" h="120015">
                <a:moveTo>
                  <a:pt x="354012" y="0"/>
                </a:moveTo>
                <a:lnTo>
                  <a:pt x="0" y="0"/>
                </a:lnTo>
                <a:lnTo>
                  <a:pt x="0" y="120014"/>
                </a:lnTo>
                <a:lnTo>
                  <a:pt x="354012" y="120014"/>
                </a:lnTo>
                <a:lnTo>
                  <a:pt x="354012" y="0"/>
                </a:lnTo>
                <a:close/>
              </a:path>
            </a:pathLst>
          </a:custGeom>
          <a:solidFill>
            <a:srgbClr val="7FC1E0"/>
          </a:solidFill>
        </p:spPr>
        <p:txBody>
          <a:bodyPr wrap="square" lIns="0" tIns="0" rIns="0" bIns="0" rtlCol="0"/>
          <a:lstStyle/>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 y="502923"/>
            <a:ext cx="1693" cy="160019"/>
          </a:xfrm>
          <a:custGeom>
            <a:avLst/>
            <a:gdLst/>
            <a:ahLst/>
            <a:cxnLst/>
            <a:rect l="l" t="t" r="r" b="b"/>
            <a:pathLst>
              <a:path w="1270" h="120015">
                <a:moveTo>
                  <a:pt x="0" y="120014"/>
                </a:moveTo>
                <a:lnTo>
                  <a:pt x="879" y="120014"/>
                </a:lnTo>
                <a:lnTo>
                  <a:pt x="879" y="0"/>
                </a:lnTo>
                <a:lnTo>
                  <a:pt x="0" y="0"/>
                </a:lnTo>
                <a:lnTo>
                  <a:pt x="0" y="120014"/>
                </a:lnTo>
                <a:close/>
              </a:path>
            </a:pathLst>
          </a:custGeom>
          <a:solidFill>
            <a:srgbClr val="E82034"/>
          </a:solidFill>
        </p:spPr>
        <p:txBody>
          <a:bodyPr wrap="square" lIns="0" tIns="0" rIns="0" bIns="0" rtlCol="0"/>
          <a:lstStyle/>
          <a:p>
            <a:endParaRPr sz="2400"/>
          </a:p>
        </p:txBody>
      </p:sp>
      <p:sp>
        <p:nvSpPr>
          <p:cNvPr id="3" name="object 3"/>
          <p:cNvSpPr/>
          <p:nvPr/>
        </p:nvSpPr>
        <p:spPr>
          <a:xfrm>
            <a:off x="396733" y="502923"/>
            <a:ext cx="74507" cy="160019"/>
          </a:xfrm>
          <a:custGeom>
            <a:avLst/>
            <a:gdLst/>
            <a:ahLst/>
            <a:cxnLst/>
            <a:rect l="l" t="t" r="r" b="b"/>
            <a:pathLst>
              <a:path w="55879" h="120015">
                <a:moveTo>
                  <a:pt x="0" y="120014"/>
                </a:moveTo>
                <a:lnTo>
                  <a:pt x="55581" y="120014"/>
                </a:lnTo>
                <a:lnTo>
                  <a:pt x="55581" y="0"/>
                </a:lnTo>
                <a:lnTo>
                  <a:pt x="0" y="0"/>
                </a:lnTo>
                <a:lnTo>
                  <a:pt x="0" y="120014"/>
                </a:lnTo>
                <a:close/>
              </a:path>
            </a:pathLst>
          </a:custGeom>
          <a:solidFill>
            <a:srgbClr val="E82034"/>
          </a:solidFill>
        </p:spPr>
        <p:txBody>
          <a:bodyPr wrap="square" lIns="0" tIns="0" rIns="0" bIns="0" rtlCol="0"/>
          <a:lstStyle/>
          <a:p>
            <a:endParaRPr sz="2400"/>
          </a:p>
        </p:txBody>
      </p:sp>
      <p:sp>
        <p:nvSpPr>
          <p:cNvPr id="4" name="object 4"/>
          <p:cNvSpPr txBox="1"/>
          <p:nvPr/>
        </p:nvSpPr>
        <p:spPr>
          <a:xfrm>
            <a:off x="11518897" y="6464183"/>
            <a:ext cx="66040" cy="128240"/>
          </a:xfrm>
          <a:prstGeom prst="rect">
            <a:avLst/>
          </a:prstGeom>
        </p:spPr>
        <p:txBody>
          <a:bodyPr vert="horz" wrap="square" lIns="0" tIns="0" rIns="0" bIns="0" rtlCol="0">
            <a:spAutoFit/>
          </a:bodyPr>
          <a:lstStyle/>
          <a:p>
            <a:pPr>
              <a:lnSpc>
                <a:spcPts val="1033"/>
              </a:lnSpc>
            </a:pPr>
            <a:r>
              <a:rPr sz="933" dirty="0">
                <a:solidFill>
                  <a:srgbClr val="344447"/>
                </a:solidFill>
                <a:latin typeface="Arial"/>
                <a:cs typeface="Arial"/>
              </a:rPr>
              <a:t>9</a:t>
            </a:r>
            <a:endParaRPr sz="933">
              <a:latin typeface="Arial"/>
              <a:cs typeface="Arial"/>
            </a:endParaRPr>
          </a:p>
        </p:txBody>
      </p:sp>
      <p:sp>
        <p:nvSpPr>
          <p:cNvPr id="7" name="object 7"/>
          <p:cNvSpPr/>
          <p:nvPr/>
        </p:nvSpPr>
        <p:spPr>
          <a:xfrm>
            <a:off x="8246614" y="6664163"/>
            <a:ext cx="3690620" cy="111760"/>
          </a:xfrm>
          <a:custGeom>
            <a:avLst/>
            <a:gdLst/>
            <a:ahLst/>
            <a:cxnLst/>
            <a:rect l="l" t="t" r="r" b="b"/>
            <a:pathLst>
              <a:path w="2767965" h="83820">
                <a:moveTo>
                  <a:pt x="0" y="83417"/>
                </a:moveTo>
                <a:lnTo>
                  <a:pt x="2767796" y="83417"/>
                </a:lnTo>
                <a:lnTo>
                  <a:pt x="2767796" y="0"/>
                </a:lnTo>
                <a:lnTo>
                  <a:pt x="0" y="0"/>
                </a:lnTo>
                <a:lnTo>
                  <a:pt x="0" y="83417"/>
                </a:lnTo>
                <a:close/>
              </a:path>
            </a:pathLst>
          </a:custGeom>
          <a:solidFill>
            <a:srgbClr val="FFFFFF"/>
          </a:solidFill>
        </p:spPr>
        <p:txBody>
          <a:bodyPr wrap="square" lIns="0" tIns="0" rIns="0" bIns="0" rtlCol="0"/>
          <a:lstStyle/>
          <a:p>
            <a:endParaRPr sz="2400"/>
          </a:p>
        </p:txBody>
      </p:sp>
      <p:grpSp>
        <p:nvGrpSpPr>
          <p:cNvPr id="8" name="object 8"/>
          <p:cNvGrpSpPr/>
          <p:nvPr/>
        </p:nvGrpSpPr>
        <p:grpSpPr>
          <a:xfrm>
            <a:off x="8233914" y="2327519"/>
            <a:ext cx="3716020" cy="4461087"/>
            <a:chOff x="6175435" y="1745639"/>
            <a:chExt cx="2787015" cy="3345815"/>
          </a:xfrm>
        </p:grpSpPr>
        <p:sp>
          <p:nvSpPr>
            <p:cNvPr id="9" name="object 9"/>
            <p:cNvSpPr/>
            <p:nvPr/>
          </p:nvSpPr>
          <p:spPr>
            <a:xfrm>
              <a:off x="6184960" y="1755164"/>
              <a:ext cx="2767965" cy="2557780"/>
            </a:xfrm>
            <a:custGeom>
              <a:avLst/>
              <a:gdLst/>
              <a:ahLst/>
              <a:cxnLst/>
              <a:rect l="l" t="t" r="r" b="b"/>
              <a:pathLst>
                <a:path w="2767965" h="2557779">
                  <a:moveTo>
                    <a:pt x="0" y="2557706"/>
                  </a:moveTo>
                  <a:lnTo>
                    <a:pt x="2767796" y="2557706"/>
                  </a:lnTo>
                  <a:lnTo>
                    <a:pt x="2767796" y="0"/>
                  </a:lnTo>
                  <a:lnTo>
                    <a:pt x="0" y="0"/>
                  </a:lnTo>
                  <a:lnTo>
                    <a:pt x="0" y="2557706"/>
                  </a:lnTo>
                  <a:close/>
                </a:path>
              </a:pathLst>
            </a:custGeom>
            <a:solidFill>
              <a:srgbClr val="FFFFFF"/>
            </a:solidFill>
          </p:spPr>
          <p:txBody>
            <a:bodyPr wrap="square" lIns="0" tIns="0" rIns="0" bIns="0" rtlCol="0"/>
            <a:lstStyle/>
            <a:p>
              <a:endParaRPr sz="2400" dirty="0"/>
            </a:p>
          </p:txBody>
        </p:sp>
        <p:sp>
          <p:nvSpPr>
            <p:cNvPr id="10" name="object 10"/>
            <p:cNvSpPr/>
            <p:nvPr/>
          </p:nvSpPr>
          <p:spPr>
            <a:xfrm>
              <a:off x="6184960" y="1755164"/>
              <a:ext cx="2767965" cy="3326765"/>
            </a:xfrm>
            <a:custGeom>
              <a:avLst/>
              <a:gdLst/>
              <a:ahLst/>
              <a:cxnLst/>
              <a:rect l="l" t="t" r="r" b="b"/>
              <a:pathLst>
                <a:path w="2767965" h="3326765">
                  <a:moveTo>
                    <a:pt x="0" y="0"/>
                  </a:moveTo>
                  <a:lnTo>
                    <a:pt x="2767796" y="0"/>
                  </a:lnTo>
                  <a:lnTo>
                    <a:pt x="2767796" y="3326376"/>
                  </a:lnTo>
                  <a:lnTo>
                    <a:pt x="0" y="3326376"/>
                  </a:lnTo>
                  <a:lnTo>
                    <a:pt x="0" y="0"/>
                  </a:lnTo>
                  <a:close/>
                </a:path>
              </a:pathLst>
            </a:custGeom>
            <a:ln w="19050">
              <a:solidFill>
                <a:srgbClr val="344447"/>
              </a:solidFill>
            </a:ln>
          </p:spPr>
          <p:txBody>
            <a:bodyPr wrap="square" lIns="0" tIns="0" rIns="0" bIns="0" rtlCol="0"/>
            <a:lstStyle/>
            <a:p>
              <a:endParaRPr sz="2400"/>
            </a:p>
          </p:txBody>
        </p:sp>
      </p:grpSp>
      <p:sp>
        <p:nvSpPr>
          <p:cNvPr id="11" name="object 11"/>
          <p:cNvSpPr/>
          <p:nvPr/>
        </p:nvSpPr>
        <p:spPr>
          <a:xfrm>
            <a:off x="4241815" y="2334601"/>
            <a:ext cx="3779520" cy="4435687"/>
          </a:xfrm>
          <a:custGeom>
            <a:avLst/>
            <a:gdLst/>
            <a:ahLst/>
            <a:cxnLst/>
            <a:rect l="l" t="t" r="r" b="b"/>
            <a:pathLst>
              <a:path w="2834640" h="3326765">
                <a:moveTo>
                  <a:pt x="0" y="0"/>
                </a:moveTo>
                <a:lnTo>
                  <a:pt x="2834640" y="0"/>
                </a:lnTo>
                <a:lnTo>
                  <a:pt x="2834640" y="3326376"/>
                </a:lnTo>
                <a:lnTo>
                  <a:pt x="0" y="3326376"/>
                </a:lnTo>
                <a:lnTo>
                  <a:pt x="0" y="0"/>
                </a:lnTo>
                <a:close/>
              </a:path>
            </a:pathLst>
          </a:custGeom>
          <a:ln w="19050">
            <a:solidFill>
              <a:srgbClr val="344447"/>
            </a:solidFill>
          </a:ln>
        </p:spPr>
        <p:txBody>
          <a:bodyPr wrap="square" lIns="0" tIns="0" rIns="0" bIns="0" rtlCol="0"/>
          <a:lstStyle/>
          <a:p>
            <a:endParaRPr sz="2400"/>
          </a:p>
        </p:txBody>
      </p:sp>
      <p:sp>
        <p:nvSpPr>
          <p:cNvPr id="12" name="object 12"/>
          <p:cNvSpPr/>
          <p:nvPr/>
        </p:nvSpPr>
        <p:spPr>
          <a:xfrm>
            <a:off x="10780196" y="2029707"/>
            <a:ext cx="296333" cy="239607"/>
          </a:xfrm>
          <a:custGeom>
            <a:avLst/>
            <a:gdLst/>
            <a:ahLst/>
            <a:cxnLst/>
            <a:rect l="l" t="t" r="r" b="b"/>
            <a:pathLst>
              <a:path w="222250" h="179705">
                <a:moveTo>
                  <a:pt x="0" y="0"/>
                </a:moveTo>
                <a:lnTo>
                  <a:pt x="197526" y="179127"/>
                </a:lnTo>
                <a:lnTo>
                  <a:pt x="222216" y="41958"/>
                </a:lnTo>
                <a:lnTo>
                  <a:pt x="0" y="0"/>
                </a:lnTo>
                <a:close/>
              </a:path>
            </a:pathLst>
          </a:custGeom>
          <a:solidFill>
            <a:schemeClr val="tx2">
              <a:lumMod val="75000"/>
            </a:schemeClr>
          </a:solidFill>
        </p:spPr>
        <p:txBody>
          <a:bodyPr wrap="square" lIns="0" tIns="0" rIns="0" bIns="0" rtlCol="0"/>
          <a:lstStyle/>
          <a:p>
            <a:endParaRPr sz="2400"/>
          </a:p>
        </p:txBody>
      </p:sp>
      <p:sp>
        <p:nvSpPr>
          <p:cNvPr id="13" name="object 13"/>
          <p:cNvSpPr/>
          <p:nvPr/>
        </p:nvSpPr>
        <p:spPr>
          <a:xfrm>
            <a:off x="9674053" y="2081347"/>
            <a:ext cx="201507" cy="181187"/>
          </a:xfrm>
          <a:custGeom>
            <a:avLst/>
            <a:gdLst/>
            <a:ahLst/>
            <a:cxnLst/>
            <a:rect l="l" t="t" r="r" b="b"/>
            <a:pathLst>
              <a:path w="151129" h="135889">
                <a:moveTo>
                  <a:pt x="150614" y="0"/>
                </a:moveTo>
                <a:lnTo>
                  <a:pt x="0" y="0"/>
                </a:lnTo>
                <a:lnTo>
                  <a:pt x="130862" y="135554"/>
                </a:lnTo>
                <a:lnTo>
                  <a:pt x="150614" y="0"/>
                </a:lnTo>
                <a:close/>
              </a:path>
            </a:pathLst>
          </a:custGeom>
          <a:solidFill>
            <a:schemeClr val="tx2">
              <a:lumMod val="60000"/>
              <a:lumOff val="40000"/>
            </a:schemeClr>
          </a:solidFill>
        </p:spPr>
        <p:txBody>
          <a:bodyPr wrap="square" lIns="0" tIns="0" rIns="0" bIns="0" rtlCol="0"/>
          <a:lstStyle/>
          <a:p>
            <a:endParaRPr sz="2400"/>
          </a:p>
        </p:txBody>
      </p:sp>
      <p:sp>
        <p:nvSpPr>
          <p:cNvPr id="14" name="object 14"/>
          <p:cNvSpPr/>
          <p:nvPr/>
        </p:nvSpPr>
        <p:spPr>
          <a:xfrm>
            <a:off x="8758849" y="2085650"/>
            <a:ext cx="201507" cy="183727"/>
          </a:xfrm>
          <a:custGeom>
            <a:avLst/>
            <a:gdLst/>
            <a:ahLst/>
            <a:cxnLst/>
            <a:rect l="l" t="t" r="r" b="b"/>
            <a:pathLst>
              <a:path w="151129" h="137794">
                <a:moveTo>
                  <a:pt x="150614" y="0"/>
                </a:moveTo>
                <a:lnTo>
                  <a:pt x="0" y="0"/>
                </a:lnTo>
                <a:lnTo>
                  <a:pt x="125924" y="137168"/>
                </a:lnTo>
                <a:lnTo>
                  <a:pt x="150614" y="0"/>
                </a:lnTo>
                <a:close/>
              </a:path>
            </a:pathLst>
          </a:custGeom>
          <a:solidFill>
            <a:schemeClr val="tx2">
              <a:lumMod val="40000"/>
              <a:lumOff val="60000"/>
            </a:schemeClr>
          </a:solidFill>
        </p:spPr>
        <p:txBody>
          <a:bodyPr wrap="square" lIns="0" tIns="0" rIns="0" bIns="0" rtlCol="0"/>
          <a:lstStyle/>
          <a:p>
            <a:endParaRPr sz="2400"/>
          </a:p>
        </p:txBody>
      </p:sp>
      <p:sp>
        <p:nvSpPr>
          <p:cNvPr id="15" name="object 15"/>
          <p:cNvSpPr/>
          <p:nvPr/>
        </p:nvSpPr>
        <p:spPr>
          <a:xfrm>
            <a:off x="10589256" y="70721"/>
            <a:ext cx="309880" cy="206587"/>
          </a:xfrm>
          <a:custGeom>
            <a:avLst/>
            <a:gdLst/>
            <a:ahLst/>
            <a:cxnLst/>
            <a:rect l="l" t="t" r="r" b="b"/>
            <a:pathLst>
              <a:path w="232409" h="154940">
                <a:moveTo>
                  <a:pt x="143205" y="0"/>
                </a:moveTo>
                <a:lnTo>
                  <a:pt x="0" y="154920"/>
                </a:lnTo>
                <a:lnTo>
                  <a:pt x="232092" y="132327"/>
                </a:lnTo>
                <a:lnTo>
                  <a:pt x="143205" y="0"/>
                </a:lnTo>
                <a:close/>
              </a:path>
            </a:pathLst>
          </a:custGeom>
          <a:solidFill>
            <a:schemeClr val="tx2">
              <a:lumMod val="60000"/>
              <a:lumOff val="40000"/>
            </a:schemeClr>
          </a:solidFill>
        </p:spPr>
        <p:txBody>
          <a:bodyPr wrap="square" lIns="0" tIns="0" rIns="0" bIns="0" rtlCol="0"/>
          <a:lstStyle/>
          <a:p>
            <a:endParaRPr sz="2400"/>
          </a:p>
        </p:txBody>
      </p:sp>
      <p:sp>
        <p:nvSpPr>
          <p:cNvPr id="16" name="object 16"/>
          <p:cNvSpPr/>
          <p:nvPr/>
        </p:nvSpPr>
        <p:spPr>
          <a:xfrm>
            <a:off x="9674054" y="70721"/>
            <a:ext cx="303105" cy="206587"/>
          </a:xfrm>
          <a:custGeom>
            <a:avLst/>
            <a:gdLst/>
            <a:ahLst/>
            <a:cxnLst/>
            <a:rect l="l" t="t" r="r" b="b"/>
            <a:pathLst>
              <a:path w="227329" h="154940">
                <a:moveTo>
                  <a:pt x="143205" y="0"/>
                </a:moveTo>
                <a:lnTo>
                  <a:pt x="0" y="154920"/>
                </a:lnTo>
                <a:lnTo>
                  <a:pt x="227153" y="127486"/>
                </a:lnTo>
                <a:lnTo>
                  <a:pt x="143205" y="0"/>
                </a:lnTo>
                <a:close/>
              </a:path>
            </a:pathLst>
          </a:custGeom>
          <a:solidFill>
            <a:schemeClr val="tx2">
              <a:lumMod val="40000"/>
              <a:lumOff val="60000"/>
            </a:schemeClr>
          </a:solidFill>
        </p:spPr>
        <p:txBody>
          <a:bodyPr wrap="square" lIns="0" tIns="0" rIns="0" bIns="0" rtlCol="0"/>
          <a:lstStyle/>
          <a:p>
            <a:endParaRPr sz="2400"/>
          </a:p>
        </p:txBody>
      </p:sp>
      <p:sp>
        <p:nvSpPr>
          <p:cNvPr id="17" name="object 17"/>
          <p:cNvSpPr/>
          <p:nvPr/>
        </p:nvSpPr>
        <p:spPr>
          <a:xfrm>
            <a:off x="8758849" y="70721"/>
            <a:ext cx="313267" cy="206587"/>
          </a:xfrm>
          <a:custGeom>
            <a:avLst/>
            <a:gdLst/>
            <a:ahLst/>
            <a:cxnLst/>
            <a:rect l="l" t="t" r="r" b="b"/>
            <a:pathLst>
              <a:path w="234950" h="154940">
                <a:moveTo>
                  <a:pt x="143207" y="0"/>
                </a:moveTo>
                <a:lnTo>
                  <a:pt x="0" y="154920"/>
                </a:lnTo>
                <a:lnTo>
                  <a:pt x="234563" y="127486"/>
                </a:lnTo>
                <a:lnTo>
                  <a:pt x="143207" y="0"/>
                </a:lnTo>
                <a:close/>
              </a:path>
            </a:pathLst>
          </a:custGeom>
          <a:solidFill>
            <a:schemeClr val="tx2">
              <a:lumMod val="20000"/>
              <a:lumOff val="80000"/>
            </a:schemeClr>
          </a:solidFill>
        </p:spPr>
        <p:txBody>
          <a:bodyPr wrap="square" lIns="0" tIns="0" rIns="0" bIns="0" rtlCol="0"/>
          <a:lstStyle/>
          <a:p>
            <a:endParaRPr sz="2400"/>
          </a:p>
        </p:txBody>
      </p:sp>
      <p:grpSp>
        <p:nvGrpSpPr>
          <p:cNvPr id="18" name="object 18"/>
          <p:cNvGrpSpPr/>
          <p:nvPr/>
        </p:nvGrpSpPr>
        <p:grpSpPr>
          <a:xfrm>
            <a:off x="231398" y="70721"/>
            <a:ext cx="11706013" cy="2192019"/>
            <a:chOff x="173548" y="53041"/>
            <a:chExt cx="8779510" cy="1644014"/>
          </a:xfrm>
        </p:grpSpPr>
        <p:sp>
          <p:nvSpPr>
            <p:cNvPr id="19" name="object 19"/>
            <p:cNvSpPr/>
            <p:nvPr/>
          </p:nvSpPr>
          <p:spPr>
            <a:xfrm>
              <a:off x="8574026" y="53041"/>
              <a:ext cx="234950" cy="154940"/>
            </a:xfrm>
            <a:custGeom>
              <a:avLst/>
              <a:gdLst/>
              <a:ahLst/>
              <a:cxnLst/>
              <a:rect l="l" t="t" r="r" b="b"/>
              <a:pathLst>
                <a:path w="234950" h="154940">
                  <a:moveTo>
                    <a:pt x="150614" y="0"/>
                  </a:moveTo>
                  <a:lnTo>
                    <a:pt x="0" y="154920"/>
                  </a:lnTo>
                  <a:lnTo>
                    <a:pt x="234563" y="127486"/>
                  </a:lnTo>
                  <a:lnTo>
                    <a:pt x="150614" y="0"/>
                  </a:lnTo>
                  <a:close/>
                </a:path>
              </a:pathLst>
            </a:custGeom>
            <a:solidFill>
              <a:schemeClr val="tx2">
                <a:lumMod val="75000"/>
              </a:schemeClr>
            </a:solidFill>
          </p:spPr>
          <p:txBody>
            <a:bodyPr wrap="square" lIns="0" tIns="0" rIns="0" bIns="0" rtlCol="0"/>
            <a:lstStyle/>
            <a:p>
              <a:endParaRPr sz="2400"/>
            </a:p>
          </p:txBody>
        </p:sp>
        <p:sp>
          <p:nvSpPr>
            <p:cNvPr id="20" name="object 20"/>
            <p:cNvSpPr/>
            <p:nvPr/>
          </p:nvSpPr>
          <p:spPr>
            <a:xfrm>
              <a:off x="173549" y="138569"/>
              <a:ext cx="8779377" cy="1447786"/>
            </a:xfrm>
            <a:custGeom>
              <a:avLst/>
              <a:gdLst/>
              <a:ahLst/>
              <a:cxnLst/>
              <a:rect l="l" t="t" r="r" b="b"/>
              <a:pathLst>
                <a:path w="8779510" h="1446530">
                  <a:moveTo>
                    <a:pt x="8779210" y="0"/>
                  </a:moveTo>
                  <a:lnTo>
                    <a:pt x="0" y="0"/>
                  </a:lnTo>
                  <a:lnTo>
                    <a:pt x="0" y="1446109"/>
                  </a:lnTo>
                  <a:lnTo>
                    <a:pt x="8779210" y="1446109"/>
                  </a:lnTo>
                  <a:lnTo>
                    <a:pt x="8779210" y="0"/>
                  </a:lnTo>
                  <a:close/>
                </a:path>
              </a:pathLst>
            </a:custGeom>
            <a:solidFill>
              <a:srgbClr val="FFFFFF"/>
            </a:solidFill>
          </p:spPr>
          <p:txBody>
            <a:bodyPr wrap="square" lIns="0" tIns="0" rIns="0" bIns="0" rtlCol="0"/>
            <a:lstStyle/>
            <a:p>
              <a:endParaRPr sz="2400"/>
            </a:p>
          </p:txBody>
        </p:sp>
        <p:sp>
          <p:nvSpPr>
            <p:cNvPr id="21" name="object 21"/>
            <p:cNvSpPr/>
            <p:nvPr/>
          </p:nvSpPr>
          <p:spPr>
            <a:xfrm>
              <a:off x="173548" y="138569"/>
              <a:ext cx="8779510" cy="1446530"/>
            </a:xfrm>
            <a:custGeom>
              <a:avLst/>
              <a:gdLst/>
              <a:ahLst/>
              <a:cxnLst/>
              <a:rect l="l" t="t" r="r" b="b"/>
              <a:pathLst>
                <a:path w="8779510" h="1446530">
                  <a:moveTo>
                    <a:pt x="0" y="0"/>
                  </a:moveTo>
                  <a:lnTo>
                    <a:pt x="8779210" y="0"/>
                  </a:lnTo>
                  <a:lnTo>
                    <a:pt x="8779210" y="1446109"/>
                  </a:lnTo>
                  <a:lnTo>
                    <a:pt x="0" y="1446109"/>
                  </a:lnTo>
                  <a:lnTo>
                    <a:pt x="0" y="0"/>
                  </a:lnTo>
                  <a:close/>
                </a:path>
              </a:pathLst>
            </a:custGeom>
            <a:ln w="19050">
              <a:solidFill>
                <a:srgbClr val="344447"/>
              </a:solidFill>
            </a:ln>
          </p:spPr>
          <p:txBody>
            <a:bodyPr wrap="square" lIns="0" tIns="0" rIns="0" bIns="0" rtlCol="0"/>
            <a:lstStyle/>
            <a:p>
              <a:endParaRPr sz="2400"/>
            </a:p>
          </p:txBody>
        </p:sp>
        <p:sp>
          <p:nvSpPr>
            <p:cNvPr id="22" name="object 22"/>
            <p:cNvSpPr/>
            <p:nvPr/>
          </p:nvSpPr>
          <p:spPr>
            <a:xfrm>
              <a:off x="6695060" y="53041"/>
              <a:ext cx="704215" cy="1644014"/>
            </a:xfrm>
            <a:custGeom>
              <a:avLst/>
              <a:gdLst/>
              <a:ahLst/>
              <a:cxnLst/>
              <a:rect l="l" t="t" r="r" b="b"/>
              <a:pathLst>
                <a:path w="704215" h="1644014">
                  <a:moveTo>
                    <a:pt x="703687" y="0"/>
                  </a:moveTo>
                  <a:lnTo>
                    <a:pt x="172835" y="0"/>
                  </a:lnTo>
                  <a:lnTo>
                    <a:pt x="0" y="1643522"/>
                  </a:lnTo>
                  <a:lnTo>
                    <a:pt x="530852" y="1643522"/>
                  </a:lnTo>
                  <a:lnTo>
                    <a:pt x="703687" y="0"/>
                  </a:lnTo>
                  <a:close/>
                </a:path>
              </a:pathLst>
            </a:custGeom>
            <a:solidFill>
              <a:schemeClr val="tx2">
                <a:lumMod val="40000"/>
                <a:lumOff val="60000"/>
              </a:schemeClr>
            </a:solidFill>
          </p:spPr>
          <p:txBody>
            <a:bodyPr wrap="square" lIns="0" tIns="0" rIns="0" bIns="0" rtlCol="0"/>
            <a:lstStyle/>
            <a:p>
              <a:endParaRPr sz="2400"/>
            </a:p>
          </p:txBody>
        </p:sp>
        <p:sp>
          <p:nvSpPr>
            <p:cNvPr id="23" name="object 23"/>
            <p:cNvSpPr/>
            <p:nvPr/>
          </p:nvSpPr>
          <p:spPr>
            <a:xfrm>
              <a:off x="5996310" y="53041"/>
              <a:ext cx="716280" cy="1464945"/>
            </a:xfrm>
            <a:custGeom>
              <a:avLst/>
              <a:gdLst/>
              <a:ahLst/>
              <a:cxnLst/>
              <a:rect l="l" t="t" r="r" b="b"/>
              <a:pathLst>
                <a:path w="716279" h="1464945">
                  <a:moveTo>
                    <a:pt x="716032" y="0"/>
                  </a:moveTo>
                  <a:lnTo>
                    <a:pt x="185181" y="0"/>
                  </a:lnTo>
                  <a:lnTo>
                    <a:pt x="0" y="1464945"/>
                  </a:lnTo>
                  <a:lnTo>
                    <a:pt x="298758" y="1156299"/>
                  </a:lnTo>
                  <a:lnTo>
                    <a:pt x="530852" y="1464945"/>
                  </a:lnTo>
                  <a:lnTo>
                    <a:pt x="716032" y="0"/>
                  </a:lnTo>
                  <a:close/>
                </a:path>
              </a:pathLst>
            </a:custGeom>
            <a:solidFill>
              <a:schemeClr val="tx2">
                <a:lumMod val="20000"/>
                <a:lumOff val="80000"/>
              </a:schemeClr>
            </a:solidFill>
          </p:spPr>
          <p:txBody>
            <a:bodyPr wrap="square" lIns="0" tIns="0" rIns="0" bIns="0" rtlCol="0"/>
            <a:lstStyle/>
            <a:p>
              <a:endParaRPr sz="2400"/>
            </a:p>
          </p:txBody>
        </p:sp>
        <p:sp>
          <p:nvSpPr>
            <p:cNvPr id="24" name="object 24"/>
            <p:cNvSpPr/>
            <p:nvPr/>
          </p:nvSpPr>
          <p:spPr>
            <a:xfrm>
              <a:off x="7386400" y="53041"/>
              <a:ext cx="699135" cy="1644014"/>
            </a:xfrm>
            <a:custGeom>
              <a:avLst/>
              <a:gdLst/>
              <a:ahLst/>
              <a:cxnLst/>
              <a:rect l="l" t="t" r="r" b="b"/>
              <a:pathLst>
                <a:path w="699134" h="1644014">
                  <a:moveTo>
                    <a:pt x="698748" y="0"/>
                  </a:moveTo>
                  <a:lnTo>
                    <a:pt x="167897" y="0"/>
                  </a:lnTo>
                  <a:lnTo>
                    <a:pt x="0" y="1643522"/>
                  </a:lnTo>
                  <a:lnTo>
                    <a:pt x="533321" y="1643522"/>
                  </a:lnTo>
                  <a:lnTo>
                    <a:pt x="698748" y="0"/>
                  </a:lnTo>
                  <a:close/>
                </a:path>
              </a:pathLst>
            </a:custGeom>
            <a:solidFill>
              <a:schemeClr val="tx2">
                <a:lumMod val="60000"/>
                <a:lumOff val="40000"/>
              </a:schemeClr>
            </a:solidFill>
          </p:spPr>
          <p:txBody>
            <a:bodyPr wrap="square" lIns="0" tIns="0" rIns="0" bIns="0" rtlCol="0"/>
            <a:lstStyle/>
            <a:p>
              <a:endParaRPr sz="2400"/>
            </a:p>
          </p:txBody>
        </p:sp>
        <p:sp>
          <p:nvSpPr>
            <p:cNvPr id="25" name="object 25"/>
            <p:cNvSpPr/>
            <p:nvPr/>
          </p:nvSpPr>
          <p:spPr>
            <a:xfrm>
              <a:off x="8193788" y="53041"/>
              <a:ext cx="619760" cy="1644014"/>
            </a:xfrm>
            <a:custGeom>
              <a:avLst/>
              <a:gdLst/>
              <a:ahLst/>
              <a:cxnLst/>
              <a:rect l="l" t="t" r="r" b="b"/>
              <a:pathLst>
                <a:path w="619759" h="1644014">
                  <a:moveTo>
                    <a:pt x="530852" y="0"/>
                  </a:moveTo>
                  <a:lnTo>
                    <a:pt x="0" y="0"/>
                  </a:lnTo>
                  <a:lnTo>
                    <a:pt x="88886" y="1643522"/>
                  </a:lnTo>
                  <a:lnTo>
                    <a:pt x="619739" y="1643522"/>
                  </a:lnTo>
                  <a:lnTo>
                    <a:pt x="530852" y="0"/>
                  </a:lnTo>
                  <a:close/>
                </a:path>
              </a:pathLst>
            </a:custGeom>
            <a:solidFill>
              <a:schemeClr val="tx2">
                <a:lumMod val="75000"/>
              </a:schemeClr>
            </a:solidFill>
          </p:spPr>
          <p:txBody>
            <a:bodyPr wrap="square" lIns="0" tIns="0" rIns="0" bIns="0" rtlCol="0"/>
            <a:lstStyle/>
            <a:p>
              <a:endParaRPr sz="2400"/>
            </a:p>
          </p:txBody>
        </p:sp>
      </p:grpSp>
      <p:sp>
        <p:nvSpPr>
          <p:cNvPr id="26" name="object 26"/>
          <p:cNvSpPr txBox="1">
            <a:spLocks noGrp="1"/>
          </p:cNvSpPr>
          <p:nvPr>
            <p:ph type="title"/>
          </p:nvPr>
        </p:nvSpPr>
        <p:spPr>
          <a:xfrm>
            <a:off x="416904" y="261975"/>
            <a:ext cx="2384213" cy="666122"/>
          </a:xfrm>
          <a:prstGeom prst="rect">
            <a:avLst/>
          </a:prstGeom>
        </p:spPr>
        <p:txBody>
          <a:bodyPr vert="horz" wrap="square" lIns="0" tIns="16933" rIns="0" bIns="0" rtlCol="0" anchor="ctr">
            <a:spAutoFit/>
          </a:bodyPr>
          <a:lstStyle/>
          <a:p>
            <a:pPr marL="16933">
              <a:spcBef>
                <a:spcPts val="133"/>
              </a:spcBef>
            </a:pPr>
            <a:r>
              <a:rPr lang="en-US" sz="2667" i="1" spc="-7" dirty="0">
                <a:solidFill>
                  <a:srgbClr val="3E81C2"/>
                </a:solidFill>
                <a:latin typeface="Arial-BoldItalicMT"/>
                <a:cs typeface="Arial-BoldItalicMT"/>
              </a:rPr>
              <a:t>MRP</a:t>
            </a:r>
            <a:endParaRPr sz="2667" dirty="0">
              <a:solidFill>
                <a:srgbClr val="3E81C2"/>
              </a:solidFill>
              <a:latin typeface="Arial-BoldItalicMT"/>
              <a:cs typeface="Arial-BoldItalicMT"/>
            </a:endParaRPr>
          </a:p>
          <a:p>
            <a:pPr marL="16933">
              <a:spcBef>
                <a:spcPts val="80"/>
              </a:spcBef>
            </a:pPr>
            <a:r>
              <a:rPr lang="en-US" sz="1467" spc="-7" dirty="0"/>
              <a:t>Benefits</a:t>
            </a:r>
            <a:endParaRPr sz="1467" dirty="0"/>
          </a:p>
        </p:txBody>
      </p:sp>
      <p:grpSp>
        <p:nvGrpSpPr>
          <p:cNvPr id="27" name="object 27"/>
          <p:cNvGrpSpPr/>
          <p:nvPr/>
        </p:nvGrpSpPr>
        <p:grpSpPr>
          <a:xfrm>
            <a:off x="0" y="368234"/>
            <a:ext cx="11296227" cy="6400053"/>
            <a:chOff x="0" y="276175"/>
            <a:chExt cx="8472170" cy="4800040"/>
          </a:xfrm>
        </p:grpSpPr>
        <p:sp>
          <p:nvSpPr>
            <p:cNvPr id="28" name="object 28"/>
            <p:cNvSpPr/>
            <p:nvPr/>
          </p:nvSpPr>
          <p:spPr>
            <a:xfrm>
              <a:off x="2141156" y="276175"/>
              <a:ext cx="0" cy="1097280"/>
            </a:xfrm>
            <a:custGeom>
              <a:avLst/>
              <a:gdLst/>
              <a:ahLst/>
              <a:cxnLst/>
              <a:rect l="l" t="t" r="r" b="b"/>
              <a:pathLst>
                <a:path h="1097280">
                  <a:moveTo>
                    <a:pt x="0" y="0"/>
                  </a:moveTo>
                  <a:lnTo>
                    <a:pt x="1" y="1097281"/>
                  </a:lnTo>
                </a:path>
              </a:pathLst>
            </a:custGeom>
            <a:ln w="9525">
              <a:solidFill>
                <a:srgbClr val="344447"/>
              </a:solidFill>
            </a:ln>
          </p:spPr>
          <p:txBody>
            <a:bodyPr wrap="square" lIns="0" tIns="0" rIns="0" bIns="0" rtlCol="0"/>
            <a:lstStyle/>
            <a:p>
              <a:endParaRPr sz="2400"/>
            </a:p>
          </p:txBody>
        </p:sp>
        <p:sp>
          <p:nvSpPr>
            <p:cNvPr id="29" name="object 29"/>
            <p:cNvSpPr/>
            <p:nvPr/>
          </p:nvSpPr>
          <p:spPr>
            <a:xfrm>
              <a:off x="0" y="2003059"/>
              <a:ext cx="328930" cy="285115"/>
            </a:xfrm>
            <a:custGeom>
              <a:avLst/>
              <a:gdLst/>
              <a:ahLst/>
              <a:cxnLst/>
              <a:rect l="l" t="t" r="r" b="b"/>
              <a:pathLst>
                <a:path w="328930" h="285114">
                  <a:moveTo>
                    <a:pt x="0" y="0"/>
                  </a:moveTo>
                  <a:lnTo>
                    <a:pt x="0" y="48558"/>
                  </a:lnTo>
                  <a:lnTo>
                    <a:pt x="200808" y="284656"/>
                  </a:lnTo>
                  <a:lnTo>
                    <a:pt x="328678" y="30264"/>
                  </a:lnTo>
                  <a:lnTo>
                    <a:pt x="0" y="0"/>
                  </a:lnTo>
                  <a:close/>
                </a:path>
              </a:pathLst>
            </a:custGeom>
            <a:solidFill>
              <a:srgbClr val="2F4245"/>
            </a:solidFill>
          </p:spPr>
          <p:txBody>
            <a:bodyPr wrap="square" lIns="0" tIns="0" rIns="0" bIns="0" rtlCol="0"/>
            <a:lstStyle/>
            <a:p>
              <a:endParaRPr sz="2400"/>
            </a:p>
          </p:txBody>
        </p:sp>
        <p:sp>
          <p:nvSpPr>
            <p:cNvPr id="30" name="object 30"/>
            <p:cNvSpPr/>
            <p:nvPr/>
          </p:nvSpPr>
          <p:spPr>
            <a:xfrm>
              <a:off x="177749" y="1749450"/>
              <a:ext cx="2834640" cy="3326765"/>
            </a:xfrm>
            <a:custGeom>
              <a:avLst/>
              <a:gdLst/>
              <a:ahLst/>
              <a:cxnLst/>
              <a:rect l="l" t="t" r="r" b="b"/>
              <a:pathLst>
                <a:path w="2834640" h="3326765">
                  <a:moveTo>
                    <a:pt x="2834640" y="3248672"/>
                  </a:moveTo>
                  <a:lnTo>
                    <a:pt x="0" y="3248672"/>
                  </a:lnTo>
                  <a:lnTo>
                    <a:pt x="0" y="3326371"/>
                  </a:lnTo>
                  <a:lnTo>
                    <a:pt x="2834640" y="3326371"/>
                  </a:lnTo>
                  <a:lnTo>
                    <a:pt x="2834640" y="3248672"/>
                  </a:lnTo>
                  <a:close/>
                </a:path>
                <a:path w="2834640" h="3326765">
                  <a:moveTo>
                    <a:pt x="2834640" y="0"/>
                  </a:moveTo>
                  <a:lnTo>
                    <a:pt x="0" y="0"/>
                  </a:lnTo>
                  <a:lnTo>
                    <a:pt x="0" y="2563431"/>
                  </a:lnTo>
                  <a:lnTo>
                    <a:pt x="2834640" y="2563431"/>
                  </a:lnTo>
                  <a:lnTo>
                    <a:pt x="2834640" y="0"/>
                  </a:lnTo>
                  <a:close/>
                </a:path>
              </a:pathLst>
            </a:custGeom>
            <a:solidFill>
              <a:srgbClr val="FFFFFF"/>
            </a:solidFill>
          </p:spPr>
          <p:txBody>
            <a:bodyPr wrap="square" lIns="0" tIns="0" rIns="0" bIns="0" rtlCol="0"/>
            <a:lstStyle/>
            <a:p>
              <a:endParaRPr sz="2400"/>
            </a:p>
          </p:txBody>
        </p:sp>
        <p:sp>
          <p:nvSpPr>
            <p:cNvPr id="31" name="object 31"/>
            <p:cNvSpPr/>
            <p:nvPr/>
          </p:nvSpPr>
          <p:spPr>
            <a:xfrm>
              <a:off x="177761" y="1749442"/>
              <a:ext cx="2834640" cy="3326765"/>
            </a:xfrm>
            <a:custGeom>
              <a:avLst/>
              <a:gdLst/>
              <a:ahLst/>
              <a:cxnLst/>
              <a:rect l="l" t="t" r="r" b="b"/>
              <a:pathLst>
                <a:path w="2834640" h="3326765">
                  <a:moveTo>
                    <a:pt x="0" y="0"/>
                  </a:moveTo>
                  <a:lnTo>
                    <a:pt x="2834640" y="0"/>
                  </a:lnTo>
                  <a:lnTo>
                    <a:pt x="2834640" y="3326376"/>
                  </a:lnTo>
                  <a:lnTo>
                    <a:pt x="0" y="3326376"/>
                  </a:lnTo>
                  <a:lnTo>
                    <a:pt x="0" y="0"/>
                  </a:lnTo>
                  <a:close/>
                </a:path>
              </a:pathLst>
            </a:custGeom>
            <a:ln w="19050">
              <a:solidFill>
                <a:srgbClr val="344447"/>
              </a:solidFill>
            </a:ln>
          </p:spPr>
          <p:txBody>
            <a:bodyPr wrap="square" lIns="0" tIns="0" rIns="0" bIns="0" rtlCol="0"/>
            <a:lstStyle/>
            <a:p>
              <a:endParaRPr sz="2400"/>
            </a:p>
          </p:txBody>
        </p:sp>
        <p:sp>
          <p:nvSpPr>
            <p:cNvPr id="32" name="object 32"/>
            <p:cNvSpPr/>
            <p:nvPr/>
          </p:nvSpPr>
          <p:spPr>
            <a:xfrm>
              <a:off x="0" y="1845928"/>
              <a:ext cx="8472170" cy="304800"/>
            </a:xfrm>
            <a:custGeom>
              <a:avLst/>
              <a:gdLst/>
              <a:ahLst/>
              <a:cxnLst/>
              <a:rect l="l" t="t" r="r" b="b"/>
              <a:pathLst>
                <a:path w="8472170" h="304800">
                  <a:moveTo>
                    <a:pt x="8471903" y="0"/>
                  </a:moveTo>
                  <a:lnTo>
                    <a:pt x="0" y="0"/>
                  </a:lnTo>
                  <a:lnTo>
                    <a:pt x="0" y="304800"/>
                  </a:lnTo>
                  <a:lnTo>
                    <a:pt x="8471903" y="304800"/>
                  </a:lnTo>
                  <a:lnTo>
                    <a:pt x="8319502" y="152396"/>
                  </a:lnTo>
                  <a:lnTo>
                    <a:pt x="8471903" y="0"/>
                  </a:lnTo>
                  <a:close/>
                </a:path>
              </a:pathLst>
            </a:custGeom>
            <a:solidFill>
              <a:srgbClr val="7FC1E0"/>
            </a:solidFill>
          </p:spPr>
          <p:txBody>
            <a:bodyPr wrap="square" lIns="0" tIns="0" rIns="0" bIns="0" rtlCol="0"/>
            <a:lstStyle/>
            <a:p>
              <a:endParaRPr sz="2400"/>
            </a:p>
          </p:txBody>
        </p:sp>
      </p:grpSp>
      <p:sp>
        <p:nvSpPr>
          <p:cNvPr id="34" name="object 34"/>
          <p:cNvSpPr txBox="1"/>
          <p:nvPr/>
        </p:nvSpPr>
        <p:spPr>
          <a:xfrm rot="16620000">
            <a:off x="8662511" y="1052556"/>
            <a:ext cx="1564347" cy="205184"/>
          </a:xfrm>
          <a:prstGeom prst="rect">
            <a:avLst/>
          </a:prstGeom>
        </p:spPr>
        <p:txBody>
          <a:bodyPr vert="horz" wrap="square" lIns="0" tIns="0" rIns="0" bIns="0" rtlCol="0">
            <a:spAutoFit/>
          </a:bodyPr>
          <a:lstStyle/>
          <a:p>
            <a:pPr>
              <a:lnSpc>
                <a:spcPts val="1600"/>
              </a:lnSpc>
            </a:pPr>
            <a:r>
              <a:rPr sz="1600" b="1" spc="-7" dirty="0">
                <a:solidFill>
                  <a:srgbClr val="FFFFFF"/>
                </a:solidFill>
                <a:latin typeface="Arial"/>
                <a:cs typeface="Arial"/>
              </a:rPr>
              <a:t>B</a:t>
            </a:r>
            <a:r>
              <a:rPr sz="1600" b="1" spc="-33" dirty="0">
                <a:solidFill>
                  <a:srgbClr val="FFFFFF"/>
                </a:solidFill>
                <a:latin typeface="Arial"/>
                <a:cs typeface="Arial"/>
              </a:rPr>
              <a:t>E</a:t>
            </a:r>
            <a:r>
              <a:rPr sz="2400" b="1" spc="-49" baseline="2314" dirty="0">
                <a:solidFill>
                  <a:srgbClr val="FFFFFF"/>
                </a:solidFill>
                <a:latin typeface="Arial"/>
                <a:cs typeface="Arial"/>
              </a:rPr>
              <a:t>S</a:t>
            </a:r>
            <a:r>
              <a:rPr sz="2400" b="1" baseline="2314" dirty="0">
                <a:solidFill>
                  <a:srgbClr val="FFFFFF"/>
                </a:solidFill>
                <a:latin typeface="Arial"/>
                <a:cs typeface="Arial"/>
              </a:rPr>
              <a:t>T</a:t>
            </a:r>
            <a:r>
              <a:rPr sz="2400" b="1" spc="-29" baseline="2314" dirty="0">
                <a:solidFill>
                  <a:srgbClr val="FFFFFF"/>
                </a:solidFill>
                <a:latin typeface="Arial"/>
                <a:cs typeface="Arial"/>
              </a:rPr>
              <a:t> </a:t>
            </a:r>
            <a:r>
              <a:rPr sz="2400" b="1" spc="-40" baseline="2314" dirty="0">
                <a:solidFill>
                  <a:srgbClr val="FFFFFF"/>
                </a:solidFill>
                <a:latin typeface="Arial"/>
                <a:cs typeface="Arial"/>
              </a:rPr>
              <a:t>I</a:t>
            </a:r>
            <a:r>
              <a:rPr sz="2400" b="1" baseline="2314" dirty="0">
                <a:solidFill>
                  <a:srgbClr val="FFFFFF"/>
                </a:solidFill>
                <a:latin typeface="Arial"/>
                <a:cs typeface="Arial"/>
              </a:rPr>
              <a:t>N</a:t>
            </a:r>
            <a:r>
              <a:rPr sz="2400" b="1" spc="-49" baseline="2314" dirty="0">
                <a:solidFill>
                  <a:srgbClr val="FFFFFF"/>
                </a:solidFill>
                <a:latin typeface="Arial"/>
                <a:cs typeface="Arial"/>
              </a:rPr>
              <a:t> </a:t>
            </a:r>
            <a:r>
              <a:rPr sz="2400" b="1" spc="-9" baseline="4629" dirty="0">
                <a:solidFill>
                  <a:srgbClr val="FFFFFF"/>
                </a:solidFill>
                <a:latin typeface="Arial"/>
                <a:cs typeface="Arial"/>
              </a:rPr>
              <a:t>C</a:t>
            </a:r>
            <a:r>
              <a:rPr sz="2400" b="1" spc="-40" baseline="4629" dirty="0">
                <a:solidFill>
                  <a:srgbClr val="FFFFFF"/>
                </a:solidFill>
                <a:latin typeface="Arial"/>
                <a:cs typeface="Arial"/>
              </a:rPr>
              <a:t>L</a:t>
            </a:r>
            <a:r>
              <a:rPr sz="2400" b="1" spc="-9" baseline="4629" dirty="0">
                <a:solidFill>
                  <a:srgbClr val="FFFFFF"/>
                </a:solidFill>
                <a:latin typeface="Arial"/>
                <a:cs typeface="Arial"/>
              </a:rPr>
              <a:t>A</a:t>
            </a:r>
            <a:r>
              <a:rPr sz="2400" b="1" spc="-49" baseline="4629" dirty="0">
                <a:solidFill>
                  <a:srgbClr val="FFFFFF"/>
                </a:solidFill>
                <a:latin typeface="Arial"/>
                <a:cs typeface="Arial"/>
              </a:rPr>
              <a:t>S</a:t>
            </a:r>
            <a:r>
              <a:rPr sz="2400" b="1" baseline="6944" dirty="0">
                <a:solidFill>
                  <a:srgbClr val="FFFFFF"/>
                </a:solidFill>
                <a:latin typeface="Arial"/>
                <a:cs typeface="Arial"/>
              </a:rPr>
              <a:t>S</a:t>
            </a:r>
            <a:endParaRPr sz="2400" baseline="6944">
              <a:latin typeface="Arial"/>
              <a:cs typeface="Arial"/>
            </a:endParaRPr>
          </a:p>
        </p:txBody>
      </p:sp>
      <p:sp>
        <p:nvSpPr>
          <p:cNvPr id="35" name="object 35"/>
          <p:cNvSpPr txBox="1"/>
          <p:nvPr/>
        </p:nvSpPr>
        <p:spPr>
          <a:xfrm rot="16740000">
            <a:off x="7844708" y="749493"/>
            <a:ext cx="1327971" cy="205184"/>
          </a:xfrm>
          <a:prstGeom prst="rect">
            <a:avLst/>
          </a:prstGeom>
        </p:spPr>
        <p:txBody>
          <a:bodyPr vert="horz" wrap="square" lIns="0" tIns="0" rIns="0" bIns="0" rtlCol="0">
            <a:spAutoFit/>
          </a:bodyPr>
          <a:lstStyle/>
          <a:p>
            <a:pPr>
              <a:lnSpc>
                <a:spcPts val="1600"/>
              </a:lnSpc>
            </a:pPr>
            <a:r>
              <a:rPr sz="1600" b="1" spc="-7" dirty="0">
                <a:solidFill>
                  <a:srgbClr val="FFFFFF"/>
                </a:solidFill>
                <a:latin typeface="Arial"/>
                <a:cs typeface="Arial"/>
              </a:rPr>
              <a:t>EXPE</a:t>
            </a:r>
            <a:r>
              <a:rPr sz="1600" b="1" spc="-40" dirty="0">
                <a:solidFill>
                  <a:srgbClr val="FFFFFF"/>
                </a:solidFill>
                <a:latin typeface="Arial"/>
                <a:cs typeface="Arial"/>
              </a:rPr>
              <a:t>R</a:t>
            </a:r>
            <a:r>
              <a:rPr sz="2400" b="1" spc="-40" baseline="2314" dirty="0">
                <a:solidFill>
                  <a:srgbClr val="FFFFFF"/>
                </a:solidFill>
                <a:latin typeface="Arial"/>
                <a:cs typeface="Arial"/>
              </a:rPr>
              <a:t>I</a:t>
            </a:r>
            <a:r>
              <a:rPr sz="2400" b="1" spc="-9" baseline="4629" dirty="0">
                <a:solidFill>
                  <a:srgbClr val="FFFFFF"/>
                </a:solidFill>
                <a:latin typeface="Arial"/>
                <a:cs typeface="Arial"/>
              </a:rPr>
              <a:t>E</a:t>
            </a:r>
            <a:r>
              <a:rPr sz="2400" b="1" spc="-59" baseline="4629" dirty="0">
                <a:solidFill>
                  <a:srgbClr val="FFFFFF"/>
                </a:solidFill>
                <a:latin typeface="Arial"/>
                <a:cs typeface="Arial"/>
              </a:rPr>
              <a:t>NC</a:t>
            </a:r>
            <a:r>
              <a:rPr sz="2400" b="1" baseline="4629" dirty="0">
                <a:solidFill>
                  <a:srgbClr val="FFFFFF"/>
                </a:solidFill>
                <a:latin typeface="Arial"/>
                <a:cs typeface="Arial"/>
              </a:rPr>
              <a:t>E</a:t>
            </a:r>
            <a:endParaRPr sz="2400" baseline="4629">
              <a:latin typeface="Arial"/>
              <a:cs typeface="Arial"/>
            </a:endParaRPr>
          </a:p>
        </p:txBody>
      </p:sp>
      <p:sp>
        <p:nvSpPr>
          <p:cNvPr id="36" name="object 36"/>
          <p:cNvSpPr txBox="1"/>
          <p:nvPr/>
        </p:nvSpPr>
        <p:spPr>
          <a:xfrm rot="16620000">
            <a:off x="9278372" y="1079630"/>
            <a:ext cx="2103643"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USER</a:t>
            </a:r>
            <a:r>
              <a:rPr sz="2400" b="1" spc="-40" baseline="2314" dirty="0">
                <a:solidFill>
                  <a:srgbClr val="FFFFFF"/>
                </a:solidFill>
                <a:latin typeface="Arial"/>
                <a:cs typeface="Arial"/>
              </a:rPr>
              <a:t> </a:t>
            </a:r>
            <a:r>
              <a:rPr sz="2400" b="1" spc="-59" baseline="4629" dirty="0">
                <a:solidFill>
                  <a:srgbClr val="FFFFFF"/>
                </a:solidFill>
                <a:latin typeface="Arial"/>
                <a:cs typeface="Arial"/>
              </a:rPr>
              <a:t>C</a:t>
            </a:r>
            <a:r>
              <a:rPr sz="2400" b="1" spc="-9" baseline="4629" dirty="0">
                <a:solidFill>
                  <a:srgbClr val="FFFFFF"/>
                </a:solidFill>
                <a:latin typeface="Arial"/>
                <a:cs typeface="Arial"/>
              </a:rPr>
              <a:t>E</a:t>
            </a:r>
            <a:r>
              <a:rPr sz="2400" b="1" spc="-49" baseline="4629" dirty="0">
                <a:solidFill>
                  <a:srgbClr val="FFFFFF"/>
                </a:solidFill>
                <a:latin typeface="Arial"/>
                <a:cs typeface="Arial"/>
              </a:rPr>
              <a:t>N</a:t>
            </a:r>
            <a:r>
              <a:rPr sz="2400" b="1" spc="-40" baseline="6944" dirty="0">
                <a:solidFill>
                  <a:srgbClr val="FFFFFF"/>
                </a:solidFill>
                <a:latin typeface="Arial"/>
                <a:cs typeface="Arial"/>
              </a:rPr>
              <a:t>T</a:t>
            </a:r>
            <a:r>
              <a:rPr sz="2400" b="1" spc="-59" baseline="6944" dirty="0">
                <a:solidFill>
                  <a:srgbClr val="FFFFFF"/>
                </a:solidFill>
                <a:latin typeface="Arial"/>
                <a:cs typeface="Arial"/>
              </a:rPr>
              <a:t>R</a:t>
            </a:r>
            <a:r>
              <a:rPr sz="2400" b="1" spc="-40" baseline="6944" dirty="0">
                <a:solidFill>
                  <a:srgbClr val="FFFFFF"/>
                </a:solidFill>
                <a:latin typeface="Arial"/>
                <a:cs typeface="Arial"/>
              </a:rPr>
              <a:t>I</a:t>
            </a:r>
            <a:r>
              <a:rPr sz="2400" b="1" baseline="9259" dirty="0">
                <a:solidFill>
                  <a:srgbClr val="FFFFFF"/>
                </a:solidFill>
                <a:latin typeface="Arial"/>
                <a:cs typeface="Arial"/>
              </a:rPr>
              <a:t>C</a:t>
            </a:r>
            <a:endParaRPr sz="2400" baseline="9259" dirty="0">
              <a:latin typeface="Arial"/>
              <a:cs typeface="Arial"/>
            </a:endParaRPr>
          </a:p>
        </p:txBody>
      </p:sp>
      <p:sp>
        <p:nvSpPr>
          <p:cNvPr id="37" name="object 37"/>
          <p:cNvSpPr txBox="1"/>
          <p:nvPr/>
        </p:nvSpPr>
        <p:spPr>
          <a:xfrm rot="15960000">
            <a:off x="10328676" y="1078872"/>
            <a:ext cx="2046347" cy="205184"/>
          </a:xfrm>
          <a:prstGeom prst="rect">
            <a:avLst/>
          </a:prstGeom>
        </p:spPr>
        <p:txBody>
          <a:bodyPr vert="horz" wrap="square" lIns="0" tIns="0" rIns="0" bIns="0" rtlCol="0">
            <a:spAutoFit/>
          </a:bodyPr>
          <a:lstStyle/>
          <a:p>
            <a:pPr algn="ctr">
              <a:lnSpc>
                <a:spcPts val="1600"/>
              </a:lnSpc>
            </a:pPr>
            <a:r>
              <a:rPr lang="en-US" sz="1600" b="1" spc="-7" dirty="0">
                <a:solidFill>
                  <a:srgbClr val="FFFFFF"/>
                </a:solidFill>
                <a:latin typeface="Arial"/>
                <a:cs typeface="Arial"/>
              </a:rPr>
              <a:t>BE THE CHANGE!</a:t>
            </a:r>
            <a:endParaRPr sz="2400" baseline="4629" dirty="0">
              <a:latin typeface="Arial"/>
              <a:cs typeface="Arial"/>
            </a:endParaRPr>
          </a:p>
        </p:txBody>
      </p:sp>
      <p:sp>
        <p:nvSpPr>
          <p:cNvPr id="38" name="object 38"/>
          <p:cNvSpPr txBox="1"/>
          <p:nvPr/>
        </p:nvSpPr>
        <p:spPr>
          <a:xfrm>
            <a:off x="3360308" y="352890"/>
            <a:ext cx="3984413" cy="1520202"/>
          </a:xfrm>
          <a:prstGeom prst="rect">
            <a:avLst/>
          </a:prstGeom>
        </p:spPr>
        <p:txBody>
          <a:bodyPr vert="horz" wrap="square" lIns="0" tIns="16933" rIns="0" bIns="0" rtlCol="0">
            <a:spAutoFit/>
          </a:bodyPr>
          <a:lstStyle/>
          <a:p>
            <a:pPr algn="ctr">
              <a:lnSpc>
                <a:spcPts val="2840"/>
              </a:lnSpc>
              <a:spcBef>
                <a:spcPts val="133"/>
              </a:spcBef>
            </a:pPr>
            <a:r>
              <a:rPr sz="1867" i="1" dirty="0">
                <a:solidFill>
                  <a:srgbClr val="344447"/>
                </a:solidFill>
                <a:latin typeface="Arial"/>
                <a:cs typeface="Arial"/>
              </a:rPr>
              <a:t>C</a:t>
            </a:r>
            <a:r>
              <a:rPr sz="1867" i="1" spc="-7" dirty="0">
                <a:solidFill>
                  <a:srgbClr val="344447"/>
                </a:solidFill>
                <a:latin typeface="Arial"/>
                <a:cs typeface="Arial"/>
              </a:rPr>
              <a:t>reat</a:t>
            </a:r>
            <a:r>
              <a:rPr sz="1867" i="1" dirty="0">
                <a:solidFill>
                  <a:srgbClr val="344447"/>
                </a:solidFill>
                <a:latin typeface="Arial"/>
                <a:cs typeface="Arial"/>
              </a:rPr>
              <a:t>i</a:t>
            </a:r>
            <a:r>
              <a:rPr sz="1867" i="1" spc="-7" dirty="0">
                <a:solidFill>
                  <a:srgbClr val="344447"/>
                </a:solidFill>
                <a:latin typeface="Arial"/>
                <a:cs typeface="Arial"/>
              </a:rPr>
              <a:t>n</a:t>
            </a:r>
            <a:r>
              <a:rPr sz="1867" i="1" dirty="0">
                <a:solidFill>
                  <a:srgbClr val="344447"/>
                </a:solidFill>
                <a:latin typeface="Arial"/>
                <a:cs typeface="Arial"/>
              </a:rPr>
              <a:t>g</a:t>
            </a:r>
            <a:r>
              <a:rPr sz="1867" i="1" spc="-7" dirty="0">
                <a:solidFill>
                  <a:srgbClr val="344447"/>
                </a:solidFill>
                <a:latin typeface="Arial"/>
                <a:cs typeface="Arial"/>
              </a:rPr>
              <a:t> </a:t>
            </a:r>
            <a:r>
              <a:rPr sz="1867" i="1" dirty="0">
                <a:solidFill>
                  <a:srgbClr val="344447"/>
                </a:solidFill>
                <a:latin typeface="Arial"/>
                <a:cs typeface="Arial"/>
              </a:rPr>
              <a:t>a</a:t>
            </a:r>
            <a:r>
              <a:rPr sz="1867" i="1" spc="-7" dirty="0">
                <a:solidFill>
                  <a:srgbClr val="344447"/>
                </a:solidFill>
                <a:latin typeface="Arial"/>
                <a:cs typeface="Arial"/>
              </a:rPr>
              <a:t> </a:t>
            </a:r>
            <a:r>
              <a:rPr sz="2400" b="1" i="1" dirty="0">
                <a:solidFill>
                  <a:srgbClr val="344447"/>
                </a:solidFill>
                <a:latin typeface="Arial-BoldItalicMT"/>
                <a:cs typeface="Arial-BoldItalicMT"/>
              </a:rPr>
              <a:t>b</a:t>
            </a:r>
            <a:r>
              <a:rPr sz="2400" b="1" i="1" spc="-7" dirty="0">
                <a:solidFill>
                  <a:srgbClr val="344447"/>
                </a:solidFill>
                <a:latin typeface="Arial-BoldItalicMT"/>
                <a:cs typeface="Arial-BoldItalicMT"/>
              </a:rPr>
              <a:t>es</a:t>
            </a:r>
            <a:r>
              <a:rPr sz="2400" b="1" i="1" dirty="0">
                <a:solidFill>
                  <a:srgbClr val="344447"/>
                </a:solidFill>
                <a:latin typeface="Arial-BoldItalicMT"/>
                <a:cs typeface="Arial-BoldItalicMT"/>
              </a:rPr>
              <a:t>t</a:t>
            </a:r>
            <a:r>
              <a:rPr sz="2400" b="1" i="1" spc="-152" dirty="0">
                <a:solidFill>
                  <a:srgbClr val="344447"/>
                </a:solidFill>
                <a:latin typeface="Arial-BoldItalicMT"/>
                <a:cs typeface="Arial-BoldItalicMT"/>
              </a:rPr>
              <a:t> </a:t>
            </a:r>
            <a:r>
              <a:rPr sz="1867" i="1" dirty="0">
                <a:solidFill>
                  <a:srgbClr val="344447"/>
                </a:solidFill>
                <a:latin typeface="Arial"/>
                <a:cs typeface="Arial"/>
              </a:rPr>
              <a:t>in</a:t>
            </a:r>
            <a:r>
              <a:rPr sz="1867" i="1" spc="-7" dirty="0">
                <a:solidFill>
                  <a:srgbClr val="344447"/>
                </a:solidFill>
                <a:latin typeface="Arial"/>
                <a:cs typeface="Arial"/>
              </a:rPr>
              <a:t> </a:t>
            </a:r>
            <a:r>
              <a:rPr sz="1867" i="1" dirty="0">
                <a:solidFill>
                  <a:srgbClr val="344447"/>
                </a:solidFill>
                <a:latin typeface="Arial"/>
                <a:cs typeface="Arial"/>
              </a:rPr>
              <a:t>cl</a:t>
            </a:r>
            <a:r>
              <a:rPr sz="1867" i="1" spc="-7" dirty="0">
                <a:solidFill>
                  <a:srgbClr val="344447"/>
                </a:solidFill>
                <a:latin typeface="Arial"/>
                <a:cs typeface="Arial"/>
              </a:rPr>
              <a:t>a</a:t>
            </a:r>
            <a:r>
              <a:rPr sz="1867" i="1" dirty="0">
                <a:solidFill>
                  <a:srgbClr val="344447"/>
                </a:solidFill>
                <a:latin typeface="Arial"/>
                <a:cs typeface="Arial"/>
              </a:rPr>
              <a:t>ss</a:t>
            </a:r>
            <a:endParaRPr sz="1867" dirty="0">
              <a:latin typeface="Arial"/>
              <a:cs typeface="Arial"/>
            </a:endParaRPr>
          </a:p>
          <a:p>
            <a:pPr algn="ctr">
              <a:lnSpc>
                <a:spcPts val="3160"/>
              </a:lnSpc>
            </a:pPr>
            <a:r>
              <a:rPr lang="en-US" sz="2667" b="1" i="1" spc="-7" dirty="0">
                <a:solidFill>
                  <a:srgbClr val="3E81C2"/>
                </a:solidFill>
                <a:latin typeface="Arial-BoldItalicMT"/>
                <a:cs typeface="Arial-BoldItalicMT"/>
              </a:rPr>
              <a:t>healthcare</a:t>
            </a:r>
            <a:r>
              <a:rPr sz="2667" b="1" i="1" spc="-107" dirty="0">
                <a:solidFill>
                  <a:srgbClr val="3E81C2"/>
                </a:solidFill>
                <a:latin typeface="Arial-BoldItalicMT"/>
                <a:cs typeface="Arial-BoldItalicMT"/>
              </a:rPr>
              <a:t> </a:t>
            </a:r>
            <a:r>
              <a:rPr sz="2667" b="1" i="1" spc="-7" dirty="0">
                <a:solidFill>
                  <a:srgbClr val="3E81C2"/>
                </a:solidFill>
                <a:latin typeface="Arial-BoldItalicMT"/>
                <a:cs typeface="Arial-BoldItalicMT"/>
              </a:rPr>
              <a:t>experience</a:t>
            </a:r>
            <a:endParaRPr sz="2667" dirty="0">
              <a:solidFill>
                <a:srgbClr val="3E81C2"/>
              </a:solidFill>
              <a:latin typeface="Arial-BoldItalicMT"/>
              <a:cs typeface="Arial-BoldItalicMT"/>
            </a:endParaRPr>
          </a:p>
          <a:p>
            <a:pPr marL="16086" marR="6773" algn="ctr">
              <a:lnSpc>
                <a:spcPts val="2907"/>
              </a:lnSpc>
              <a:spcBef>
                <a:spcPts val="80"/>
              </a:spcBef>
            </a:pPr>
            <a:r>
              <a:rPr sz="1867" i="1" spc="-7" dirty="0">
                <a:solidFill>
                  <a:srgbClr val="344447"/>
                </a:solidFill>
                <a:latin typeface="Arial"/>
                <a:cs typeface="Arial"/>
              </a:rPr>
              <a:t>by </a:t>
            </a:r>
            <a:r>
              <a:rPr sz="1867" b="1" i="1" spc="-13" dirty="0">
                <a:solidFill>
                  <a:srgbClr val="344447"/>
                </a:solidFill>
                <a:latin typeface="Arial-BoldItalicMT"/>
                <a:cs typeface="Arial-BoldItalicMT"/>
              </a:rPr>
              <a:t>redesigning </a:t>
            </a:r>
            <a:r>
              <a:rPr sz="1867" i="1" spc="-7" dirty="0">
                <a:solidFill>
                  <a:srgbClr val="344447"/>
                </a:solidFill>
                <a:latin typeface="Arial"/>
                <a:cs typeface="Arial"/>
              </a:rPr>
              <a:t>the way </a:t>
            </a:r>
            <a:r>
              <a:rPr sz="1867" i="1" dirty="0">
                <a:solidFill>
                  <a:srgbClr val="344447"/>
                </a:solidFill>
                <a:latin typeface="Arial"/>
                <a:cs typeface="Arial"/>
              </a:rPr>
              <a:t>we </a:t>
            </a:r>
            <a:r>
              <a:rPr sz="2400" b="1" i="1" spc="-7" dirty="0">
                <a:solidFill>
                  <a:srgbClr val="344447"/>
                </a:solidFill>
                <a:latin typeface="Arial-BoldItalicMT"/>
                <a:cs typeface="Arial-BoldItalicMT"/>
              </a:rPr>
              <a:t>deliver </a:t>
            </a:r>
            <a:r>
              <a:rPr sz="2400" b="1" i="1" spc="-653" dirty="0">
                <a:solidFill>
                  <a:srgbClr val="344447"/>
                </a:solidFill>
                <a:latin typeface="Arial-BoldItalicMT"/>
                <a:cs typeface="Arial-BoldItalicMT"/>
              </a:rPr>
              <a:t> </a:t>
            </a:r>
            <a:r>
              <a:rPr lang="en-US" sz="2400" b="1" i="1" spc="-7" dirty="0">
                <a:solidFill>
                  <a:srgbClr val="344447"/>
                </a:solidFill>
                <a:latin typeface="Arial-BoldItalicMT"/>
                <a:cs typeface="Arial-BoldItalicMT"/>
              </a:rPr>
              <a:t>services</a:t>
            </a:r>
            <a:r>
              <a:rPr sz="2400" b="1" i="1" spc="-160" dirty="0">
                <a:solidFill>
                  <a:srgbClr val="344447"/>
                </a:solidFill>
                <a:latin typeface="Arial-BoldItalicMT"/>
                <a:cs typeface="Arial-BoldItalicMT"/>
              </a:rPr>
              <a:t> </a:t>
            </a:r>
            <a:r>
              <a:rPr sz="1867" i="1" spc="-7" dirty="0">
                <a:solidFill>
                  <a:srgbClr val="344447"/>
                </a:solidFill>
                <a:latin typeface="Arial"/>
                <a:cs typeface="Arial"/>
              </a:rPr>
              <a:t>through</a:t>
            </a:r>
            <a:r>
              <a:rPr sz="1867" i="1" spc="-13" dirty="0">
                <a:solidFill>
                  <a:srgbClr val="344447"/>
                </a:solidFill>
                <a:latin typeface="Arial"/>
                <a:cs typeface="Arial"/>
              </a:rPr>
              <a:t> </a:t>
            </a:r>
            <a:r>
              <a:rPr lang="en-US" sz="2133" b="1" i="1" spc="-13" dirty="0">
                <a:solidFill>
                  <a:srgbClr val="344447"/>
                </a:solidFill>
                <a:latin typeface="Arial-BoldItalicMT"/>
                <a:cs typeface="Arial-BoldItalicMT"/>
              </a:rPr>
              <a:t>technology</a:t>
            </a:r>
            <a:r>
              <a:rPr sz="1867" i="1" spc="-13" dirty="0">
                <a:solidFill>
                  <a:srgbClr val="344447"/>
                </a:solidFill>
                <a:latin typeface="Arial"/>
                <a:cs typeface="Arial"/>
              </a:rPr>
              <a:t>.</a:t>
            </a:r>
            <a:endParaRPr sz="1867" dirty="0">
              <a:latin typeface="Arial"/>
              <a:cs typeface="Arial"/>
            </a:endParaRPr>
          </a:p>
        </p:txBody>
      </p:sp>
      <p:sp>
        <p:nvSpPr>
          <p:cNvPr id="39" name="object 39"/>
          <p:cNvSpPr txBox="1"/>
          <p:nvPr/>
        </p:nvSpPr>
        <p:spPr>
          <a:xfrm>
            <a:off x="1674948" y="2904428"/>
            <a:ext cx="903640" cy="242866"/>
          </a:xfrm>
          <a:prstGeom prst="rect">
            <a:avLst/>
          </a:prstGeom>
        </p:spPr>
        <p:txBody>
          <a:bodyPr vert="horz" wrap="square" lIns="0" tIns="16933" rIns="0" bIns="0" rtlCol="0">
            <a:spAutoFit/>
          </a:bodyPr>
          <a:lstStyle/>
          <a:p>
            <a:pPr marL="16933">
              <a:spcBef>
                <a:spcPts val="133"/>
              </a:spcBef>
            </a:pPr>
            <a:r>
              <a:rPr lang="en-US" sz="1467" b="1" spc="-80" dirty="0">
                <a:solidFill>
                  <a:srgbClr val="3E81C2"/>
                </a:solidFill>
                <a:latin typeface="Arial"/>
                <a:cs typeface="Arial"/>
              </a:rPr>
              <a:t>DOM Staff</a:t>
            </a:r>
            <a:endParaRPr sz="1467" dirty="0">
              <a:solidFill>
                <a:srgbClr val="3E81C2"/>
              </a:solidFill>
              <a:latin typeface="Arial"/>
              <a:cs typeface="Arial"/>
            </a:endParaRPr>
          </a:p>
        </p:txBody>
      </p:sp>
      <p:sp>
        <p:nvSpPr>
          <p:cNvPr id="41" name="object 41"/>
          <p:cNvSpPr txBox="1"/>
          <p:nvPr/>
        </p:nvSpPr>
        <p:spPr>
          <a:xfrm>
            <a:off x="5688757" y="2860389"/>
            <a:ext cx="943068" cy="242866"/>
          </a:xfrm>
          <a:prstGeom prst="rect">
            <a:avLst/>
          </a:prstGeom>
        </p:spPr>
        <p:txBody>
          <a:bodyPr vert="horz" wrap="square" lIns="0" tIns="16933" rIns="0" bIns="0" rtlCol="0">
            <a:spAutoFit/>
          </a:bodyPr>
          <a:lstStyle/>
          <a:p>
            <a:pPr marL="16933">
              <a:spcBef>
                <a:spcPts val="133"/>
              </a:spcBef>
            </a:pPr>
            <a:r>
              <a:rPr lang="en-US" sz="1467" b="1" spc="7" dirty="0">
                <a:solidFill>
                  <a:srgbClr val="3E81C2"/>
                </a:solidFill>
                <a:latin typeface="Arial"/>
                <a:cs typeface="Arial"/>
              </a:rPr>
              <a:t>Providers</a:t>
            </a:r>
            <a:endParaRPr sz="1467" dirty="0">
              <a:solidFill>
                <a:srgbClr val="3E81C2"/>
              </a:solidFill>
              <a:latin typeface="Arial"/>
              <a:cs typeface="Arial"/>
            </a:endParaRPr>
          </a:p>
        </p:txBody>
      </p:sp>
      <p:sp>
        <p:nvSpPr>
          <p:cNvPr id="43" name="object 43"/>
          <p:cNvSpPr txBox="1"/>
          <p:nvPr/>
        </p:nvSpPr>
        <p:spPr>
          <a:xfrm>
            <a:off x="9475059" y="2905602"/>
            <a:ext cx="1212741" cy="242866"/>
          </a:xfrm>
          <a:prstGeom prst="rect">
            <a:avLst/>
          </a:prstGeom>
        </p:spPr>
        <p:txBody>
          <a:bodyPr vert="horz" wrap="square" lIns="0" tIns="16933" rIns="0" bIns="0" rtlCol="0">
            <a:spAutoFit/>
          </a:bodyPr>
          <a:lstStyle/>
          <a:p>
            <a:pPr marL="16933">
              <a:spcBef>
                <a:spcPts val="133"/>
              </a:spcBef>
            </a:pPr>
            <a:r>
              <a:rPr lang="en-US" sz="1467" b="1" dirty="0">
                <a:solidFill>
                  <a:srgbClr val="3E81C2"/>
                </a:solidFill>
                <a:latin typeface="Arial"/>
                <a:cs typeface="Arial"/>
              </a:rPr>
              <a:t>Beneficiaries</a:t>
            </a:r>
            <a:endParaRPr sz="1467" dirty="0">
              <a:solidFill>
                <a:srgbClr val="3E81C2"/>
              </a:solidFill>
              <a:latin typeface="Arial"/>
              <a:cs typeface="Arial"/>
            </a:endParaRPr>
          </a:p>
        </p:txBody>
      </p:sp>
      <p:sp>
        <p:nvSpPr>
          <p:cNvPr id="44" name="object 44"/>
          <p:cNvSpPr txBox="1"/>
          <p:nvPr/>
        </p:nvSpPr>
        <p:spPr>
          <a:xfrm>
            <a:off x="269365" y="2523743"/>
            <a:ext cx="5628640" cy="242866"/>
          </a:xfrm>
          <a:prstGeom prst="rect">
            <a:avLst/>
          </a:prstGeom>
        </p:spPr>
        <p:txBody>
          <a:bodyPr vert="horz" wrap="square" lIns="0" tIns="16933" rIns="0" bIns="0" rtlCol="0">
            <a:spAutoFit/>
          </a:bodyPr>
          <a:lstStyle/>
          <a:p>
            <a:pPr marL="16933">
              <a:spcBef>
                <a:spcPts val="133"/>
              </a:spcBef>
            </a:pPr>
            <a:r>
              <a:rPr sz="1467" b="1" dirty="0">
                <a:solidFill>
                  <a:srgbClr val="FFFFFF"/>
                </a:solidFill>
                <a:latin typeface="Arial"/>
                <a:cs typeface="Arial"/>
              </a:rPr>
              <a:t>WHAT</a:t>
            </a:r>
            <a:r>
              <a:rPr sz="1467" b="1" spc="-20" dirty="0">
                <a:solidFill>
                  <a:srgbClr val="FFFFFF"/>
                </a:solidFill>
                <a:latin typeface="Arial"/>
                <a:cs typeface="Arial"/>
              </a:rPr>
              <a:t> </a:t>
            </a:r>
            <a:r>
              <a:rPr sz="1467" b="1" spc="-7" dirty="0">
                <a:solidFill>
                  <a:srgbClr val="FFFFFF"/>
                </a:solidFill>
                <a:latin typeface="Arial"/>
                <a:cs typeface="Arial"/>
              </a:rPr>
              <a:t>DOES</a:t>
            </a:r>
            <a:r>
              <a:rPr sz="1467" b="1" spc="-13" dirty="0">
                <a:solidFill>
                  <a:srgbClr val="FFFFFF"/>
                </a:solidFill>
                <a:latin typeface="Arial"/>
                <a:cs typeface="Arial"/>
              </a:rPr>
              <a:t> </a:t>
            </a:r>
            <a:r>
              <a:rPr lang="en-US" sz="1467" b="1" spc="-13" dirty="0">
                <a:solidFill>
                  <a:srgbClr val="FFFFFF"/>
                </a:solidFill>
                <a:latin typeface="Arial"/>
                <a:cs typeface="Arial"/>
              </a:rPr>
              <a:t>MRP </a:t>
            </a:r>
            <a:r>
              <a:rPr sz="1467" b="1" dirty="0">
                <a:solidFill>
                  <a:srgbClr val="FFFFFF"/>
                </a:solidFill>
                <a:latin typeface="Arial"/>
                <a:cs typeface="Arial"/>
              </a:rPr>
              <a:t>MEAN</a:t>
            </a:r>
            <a:r>
              <a:rPr sz="1467" b="1" spc="-13" dirty="0">
                <a:solidFill>
                  <a:srgbClr val="FFFFFF"/>
                </a:solidFill>
                <a:latin typeface="Arial"/>
                <a:cs typeface="Arial"/>
              </a:rPr>
              <a:t> </a:t>
            </a:r>
            <a:r>
              <a:rPr sz="1467" b="1" spc="-7" dirty="0">
                <a:solidFill>
                  <a:srgbClr val="FFFFFF"/>
                </a:solidFill>
                <a:latin typeface="Arial"/>
                <a:cs typeface="Arial"/>
              </a:rPr>
              <a:t>FOR</a:t>
            </a:r>
            <a:r>
              <a:rPr sz="1467" b="1" spc="-13" dirty="0">
                <a:solidFill>
                  <a:srgbClr val="FFFFFF"/>
                </a:solidFill>
                <a:latin typeface="Arial"/>
                <a:cs typeface="Arial"/>
              </a:rPr>
              <a:t> </a:t>
            </a:r>
            <a:r>
              <a:rPr sz="1467" b="1" dirty="0">
                <a:solidFill>
                  <a:srgbClr val="FFFFFF"/>
                </a:solidFill>
                <a:latin typeface="Arial"/>
                <a:cs typeface="Arial"/>
              </a:rPr>
              <a:t>EVERYONE</a:t>
            </a:r>
            <a:r>
              <a:rPr sz="1467" b="1" spc="-13" dirty="0">
                <a:solidFill>
                  <a:srgbClr val="FFFFFF"/>
                </a:solidFill>
                <a:latin typeface="Arial"/>
                <a:cs typeface="Arial"/>
              </a:rPr>
              <a:t> </a:t>
            </a:r>
            <a:r>
              <a:rPr sz="1467" b="1" dirty="0">
                <a:solidFill>
                  <a:srgbClr val="FFFFFF"/>
                </a:solidFill>
                <a:latin typeface="Arial"/>
                <a:cs typeface="Arial"/>
              </a:rPr>
              <a:t>AT</a:t>
            </a:r>
            <a:r>
              <a:rPr sz="1467" b="1" spc="-13" dirty="0">
                <a:solidFill>
                  <a:srgbClr val="FFFFFF"/>
                </a:solidFill>
                <a:latin typeface="Arial"/>
                <a:cs typeface="Arial"/>
              </a:rPr>
              <a:t> </a:t>
            </a:r>
            <a:r>
              <a:rPr lang="en-US" sz="1467" b="1" spc="-7" dirty="0">
                <a:solidFill>
                  <a:srgbClr val="FFFFFF"/>
                </a:solidFill>
                <a:latin typeface="Arial"/>
                <a:cs typeface="Arial"/>
              </a:rPr>
              <a:t>DOM</a:t>
            </a:r>
            <a:r>
              <a:rPr sz="1467" b="1" spc="-7" dirty="0">
                <a:solidFill>
                  <a:srgbClr val="FFFFFF"/>
                </a:solidFill>
                <a:latin typeface="Arial"/>
                <a:cs typeface="Arial"/>
              </a:rPr>
              <a:t>…</a:t>
            </a:r>
            <a:endParaRPr sz="1467" dirty="0">
              <a:latin typeface="Arial"/>
              <a:cs typeface="Arial"/>
            </a:endParaRPr>
          </a:p>
        </p:txBody>
      </p:sp>
      <p:grpSp>
        <p:nvGrpSpPr>
          <p:cNvPr id="45" name="object 45"/>
          <p:cNvGrpSpPr/>
          <p:nvPr/>
        </p:nvGrpSpPr>
        <p:grpSpPr>
          <a:xfrm>
            <a:off x="0" y="1027848"/>
            <a:ext cx="12110592" cy="5764455"/>
            <a:chOff x="0" y="770886"/>
            <a:chExt cx="9082944" cy="4323340"/>
          </a:xfrm>
        </p:grpSpPr>
        <p:sp>
          <p:nvSpPr>
            <p:cNvPr id="46" name="object 46"/>
            <p:cNvSpPr/>
            <p:nvPr/>
          </p:nvSpPr>
          <p:spPr>
            <a:xfrm>
              <a:off x="0" y="1803789"/>
              <a:ext cx="80010" cy="357505"/>
            </a:xfrm>
            <a:custGeom>
              <a:avLst/>
              <a:gdLst/>
              <a:ahLst/>
              <a:cxnLst/>
              <a:rect l="l" t="t" r="r" b="b"/>
              <a:pathLst>
                <a:path w="80010" h="357505">
                  <a:moveTo>
                    <a:pt x="0" y="357176"/>
                  </a:moveTo>
                  <a:lnTo>
                    <a:pt x="0" y="0"/>
                  </a:lnTo>
                  <a:lnTo>
                    <a:pt x="79706" y="0"/>
                  </a:lnTo>
                  <a:lnTo>
                    <a:pt x="79706" y="357176"/>
                  </a:lnTo>
                  <a:lnTo>
                    <a:pt x="0" y="357176"/>
                  </a:lnTo>
                  <a:close/>
                </a:path>
              </a:pathLst>
            </a:custGeom>
            <a:solidFill>
              <a:srgbClr val="FFFFFF"/>
            </a:solidFill>
          </p:spPr>
          <p:txBody>
            <a:bodyPr wrap="square" lIns="0" tIns="0" rIns="0" bIns="0" rtlCol="0"/>
            <a:lstStyle/>
            <a:p>
              <a:endParaRPr sz="2400"/>
            </a:p>
          </p:txBody>
        </p:sp>
        <p:pic>
          <p:nvPicPr>
            <p:cNvPr id="47" name="object 47"/>
            <p:cNvPicPr/>
            <p:nvPr/>
          </p:nvPicPr>
          <p:blipFill>
            <a:blip r:embed="rId2" cstate="print"/>
            <a:stretch>
              <a:fillRect/>
            </a:stretch>
          </p:blipFill>
          <p:spPr>
            <a:xfrm>
              <a:off x="517414" y="770886"/>
              <a:ext cx="1041322" cy="699516"/>
            </a:xfrm>
            <a:prstGeom prst="rect">
              <a:avLst/>
            </a:prstGeom>
            <a:blipFill>
              <a:blip r:embed="rId3"/>
              <a:tile tx="0" ty="0" sx="100000" sy="100000" flip="none" algn="tl"/>
            </a:blipFill>
          </p:spPr>
        </p:pic>
        <p:sp>
          <p:nvSpPr>
            <p:cNvPr id="48" name="object 48"/>
            <p:cNvSpPr/>
            <p:nvPr/>
          </p:nvSpPr>
          <p:spPr>
            <a:xfrm>
              <a:off x="114391" y="4321336"/>
              <a:ext cx="8968553" cy="772890"/>
            </a:xfrm>
            <a:custGeom>
              <a:avLst/>
              <a:gdLst/>
              <a:ahLst/>
              <a:cxnLst/>
              <a:rect l="l" t="t" r="r" b="b"/>
              <a:pathLst>
                <a:path w="8994775" h="685800">
                  <a:moveTo>
                    <a:pt x="8994676" y="0"/>
                  </a:moveTo>
                  <a:lnTo>
                    <a:pt x="0" y="0"/>
                  </a:lnTo>
                  <a:lnTo>
                    <a:pt x="0" y="685251"/>
                  </a:lnTo>
                  <a:lnTo>
                    <a:pt x="8994676" y="685251"/>
                  </a:lnTo>
                  <a:lnTo>
                    <a:pt x="8994676" y="0"/>
                  </a:lnTo>
                  <a:close/>
                </a:path>
              </a:pathLst>
            </a:custGeom>
            <a:solidFill>
              <a:srgbClr val="7FC1E0"/>
            </a:solidFill>
          </p:spPr>
          <p:txBody>
            <a:bodyPr wrap="square" lIns="0" tIns="0" rIns="0" bIns="0" rtlCol="0"/>
            <a:lstStyle/>
            <a:p>
              <a:endParaRPr sz="2400"/>
            </a:p>
          </p:txBody>
        </p:sp>
      </p:grpSp>
      <p:sp>
        <p:nvSpPr>
          <p:cNvPr id="53" name="object 53"/>
          <p:cNvSpPr txBox="1"/>
          <p:nvPr/>
        </p:nvSpPr>
        <p:spPr>
          <a:xfrm>
            <a:off x="235986" y="5687093"/>
            <a:ext cx="307777" cy="989240"/>
          </a:xfrm>
          <a:prstGeom prst="rect">
            <a:avLst/>
          </a:prstGeom>
        </p:spPr>
        <p:txBody>
          <a:bodyPr vert="vert270" wrap="square" lIns="0" tIns="17780" rIns="0" bIns="0" rtlCol="0">
            <a:spAutoFit/>
          </a:bodyPr>
          <a:lstStyle/>
          <a:p>
            <a:pPr marL="16933" marR="6773" indent="259920">
              <a:lnSpc>
                <a:spcPts val="1200"/>
              </a:lnSpc>
              <a:spcBef>
                <a:spcPts val="140"/>
              </a:spcBef>
            </a:pPr>
            <a:r>
              <a:rPr sz="1067" b="1" spc="-7" dirty="0">
                <a:solidFill>
                  <a:srgbClr val="FFFFFF"/>
                </a:solidFill>
                <a:latin typeface="Arial"/>
                <a:cs typeface="Arial"/>
              </a:rPr>
              <a:t>Your </a:t>
            </a:r>
            <a:r>
              <a:rPr sz="1067" b="1" dirty="0">
                <a:solidFill>
                  <a:srgbClr val="FFFFFF"/>
                </a:solidFill>
                <a:latin typeface="Arial"/>
                <a:cs typeface="Arial"/>
              </a:rPr>
              <a:t> </a:t>
            </a:r>
            <a:r>
              <a:rPr sz="1067" b="1" spc="-7" dirty="0">
                <a:solidFill>
                  <a:srgbClr val="FFFFFF"/>
                </a:solidFill>
                <a:latin typeface="Arial"/>
                <a:cs typeface="Arial"/>
              </a:rPr>
              <a:t>Co</a:t>
            </a:r>
            <a:r>
              <a:rPr sz="1067" b="1" dirty="0">
                <a:solidFill>
                  <a:srgbClr val="FFFFFF"/>
                </a:solidFill>
                <a:latin typeface="Arial"/>
                <a:cs typeface="Arial"/>
              </a:rPr>
              <a:t>mmi</a:t>
            </a:r>
            <a:r>
              <a:rPr sz="1067" b="1" spc="-7" dirty="0">
                <a:solidFill>
                  <a:srgbClr val="FFFFFF"/>
                </a:solidFill>
                <a:latin typeface="Arial"/>
                <a:cs typeface="Arial"/>
              </a:rPr>
              <a:t>t</a:t>
            </a:r>
            <a:r>
              <a:rPr sz="1067" b="1" dirty="0">
                <a:solidFill>
                  <a:srgbClr val="FFFFFF"/>
                </a:solidFill>
                <a:latin typeface="Arial"/>
                <a:cs typeface="Arial"/>
              </a:rPr>
              <a:t>m</a:t>
            </a:r>
            <a:r>
              <a:rPr sz="1067" b="1" spc="7" dirty="0">
                <a:solidFill>
                  <a:srgbClr val="FFFFFF"/>
                </a:solidFill>
                <a:latin typeface="Arial"/>
                <a:cs typeface="Arial"/>
              </a:rPr>
              <a:t>e</a:t>
            </a:r>
            <a:r>
              <a:rPr sz="1067" b="1" spc="-7" dirty="0">
                <a:solidFill>
                  <a:srgbClr val="FFFFFF"/>
                </a:solidFill>
                <a:latin typeface="Arial"/>
                <a:cs typeface="Arial"/>
              </a:rPr>
              <a:t>n</a:t>
            </a:r>
            <a:r>
              <a:rPr sz="1067" b="1" dirty="0">
                <a:solidFill>
                  <a:srgbClr val="FFFFFF"/>
                </a:solidFill>
                <a:latin typeface="Arial"/>
                <a:cs typeface="Arial"/>
              </a:rPr>
              <a:t>t</a:t>
            </a:r>
            <a:endParaRPr sz="1067" dirty="0">
              <a:latin typeface="Arial"/>
              <a:cs typeface="Arial"/>
            </a:endParaRPr>
          </a:p>
        </p:txBody>
      </p:sp>
      <p:sp>
        <p:nvSpPr>
          <p:cNvPr id="54" name="object 54"/>
          <p:cNvSpPr txBox="1"/>
          <p:nvPr/>
        </p:nvSpPr>
        <p:spPr>
          <a:xfrm>
            <a:off x="653917" y="5860289"/>
            <a:ext cx="3108113" cy="790515"/>
          </a:xfrm>
          <a:prstGeom prst="rect">
            <a:avLst/>
          </a:prstGeom>
        </p:spPr>
        <p:txBody>
          <a:bodyPr vert="horz" wrap="square" lIns="0" tIns="14393" rIns="0" bIns="0" rtlCol="0">
            <a:spAutoFit/>
          </a:bodyPr>
          <a:lstStyle/>
          <a:p>
            <a:pPr marL="16086" marR="6773" indent="-847" algn="ctr">
              <a:lnSpc>
                <a:spcPct val="101099"/>
              </a:lnSpc>
              <a:spcBef>
                <a:spcPts val="113"/>
              </a:spcBef>
            </a:pPr>
            <a:r>
              <a:rPr sz="1467" b="1" i="1" u="sng" spc="-27" dirty="0">
                <a:solidFill>
                  <a:srgbClr val="FFFFFF"/>
                </a:solidFill>
                <a:uFill>
                  <a:solidFill>
                    <a:srgbClr val="FFFFFF"/>
                  </a:solidFill>
                </a:uFill>
                <a:latin typeface="Arial-BoldItalicMT"/>
                <a:cs typeface="Arial-BoldItalicMT"/>
              </a:rPr>
              <a:t>Be</a:t>
            </a:r>
            <a:r>
              <a:rPr sz="1467" b="1" i="1" u="sng" spc="-73" dirty="0">
                <a:solidFill>
                  <a:srgbClr val="FFFFFF"/>
                </a:solidFill>
                <a:uFill>
                  <a:solidFill>
                    <a:srgbClr val="FFFFFF"/>
                  </a:solidFill>
                </a:uFill>
                <a:latin typeface="Arial-BoldItalicMT"/>
                <a:cs typeface="Arial-BoldItalicMT"/>
              </a:rPr>
              <a:t> </a:t>
            </a:r>
            <a:r>
              <a:rPr sz="1467" b="1" i="1" u="sng" spc="-40" dirty="0">
                <a:solidFill>
                  <a:srgbClr val="FFFFFF"/>
                </a:solidFill>
                <a:uFill>
                  <a:solidFill>
                    <a:srgbClr val="FFFFFF"/>
                  </a:solidFill>
                </a:uFill>
                <a:latin typeface="Arial-BoldItalicMT"/>
                <a:cs typeface="Arial-BoldItalicMT"/>
              </a:rPr>
              <a:t>engaged</a:t>
            </a:r>
            <a:r>
              <a:rPr sz="1200" i="1" spc="-40" dirty="0">
                <a:solidFill>
                  <a:srgbClr val="FFFFFF"/>
                </a:solidFill>
                <a:latin typeface="Arial"/>
                <a:cs typeface="Arial"/>
              </a:rPr>
              <a:t>,</a:t>
            </a:r>
            <a:r>
              <a:rPr sz="1200" i="1" spc="-7" dirty="0">
                <a:solidFill>
                  <a:srgbClr val="FFFFFF"/>
                </a:solidFill>
                <a:latin typeface="Arial"/>
                <a:cs typeface="Arial"/>
              </a:rPr>
              <a:t> open,</a:t>
            </a:r>
            <a:r>
              <a:rPr sz="1200" i="1" spc="20" dirty="0">
                <a:solidFill>
                  <a:srgbClr val="FFFFFF"/>
                </a:solidFill>
                <a:latin typeface="Arial"/>
                <a:cs typeface="Arial"/>
              </a:rPr>
              <a:t> </a:t>
            </a:r>
            <a:r>
              <a:rPr sz="1200" i="1" spc="-7" dirty="0">
                <a:solidFill>
                  <a:srgbClr val="FFFFFF"/>
                </a:solidFill>
                <a:latin typeface="Arial"/>
                <a:cs typeface="Arial"/>
              </a:rPr>
              <a:t>and</a:t>
            </a:r>
            <a:r>
              <a:rPr sz="1200" i="1" spc="-13" dirty="0">
                <a:solidFill>
                  <a:srgbClr val="FFFFFF"/>
                </a:solidFill>
                <a:latin typeface="Arial"/>
                <a:cs typeface="Arial"/>
              </a:rPr>
              <a:t> </a:t>
            </a:r>
            <a:r>
              <a:rPr sz="1200" i="1" spc="-7" dirty="0">
                <a:solidFill>
                  <a:srgbClr val="FFFFFF"/>
                </a:solidFill>
                <a:latin typeface="Arial"/>
                <a:cs typeface="Arial"/>
              </a:rPr>
              <a:t>honest</a:t>
            </a:r>
            <a:r>
              <a:rPr sz="1200" i="1" spc="-13" dirty="0">
                <a:solidFill>
                  <a:srgbClr val="FFFFFF"/>
                </a:solidFill>
                <a:latin typeface="Arial"/>
                <a:cs typeface="Arial"/>
              </a:rPr>
              <a:t> </a:t>
            </a:r>
            <a:r>
              <a:rPr sz="1200" i="1" spc="-7" dirty="0">
                <a:solidFill>
                  <a:srgbClr val="FFFFFF"/>
                </a:solidFill>
                <a:latin typeface="Arial"/>
                <a:cs typeface="Arial"/>
              </a:rPr>
              <a:t>throughout </a:t>
            </a:r>
            <a:r>
              <a:rPr sz="1200" i="1" dirty="0">
                <a:solidFill>
                  <a:srgbClr val="FFFFFF"/>
                </a:solidFill>
                <a:latin typeface="Arial"/>
                <a:cs typeface="Arial"/>
              </a:rPr>
              <a:t> </a:t>
            </a:r>
            <a:r>
              <a:rPr sz="1200" i="1" spc="-7" dirty="0">
                <a:solidFill>
                  <a:srgbClr val="FFFFFF"/>
                </a:solidFill>
                <a:latin typeface="Arial"/>
                <a:cs typeface="Arial"/>
              </a:rPr>
              <a:t>the process and please be patient as </a:t>
            </a:r>
            <a:r>
              <a:rPr sz="1200" i="1" dirty="0">
                <a:solidFill>
                  <a:srgbClr val="FFFFFF"/>
                </a:solidFill>
                <a:latin typeface="Arial"/>
                <a:cs typeface="Arial"/>
              </a:rPr>
              <a:t>we </a:t>
            </a:r>
            <a:r>
              <a:rPr sz="1200" i="1" spc="7" dirty="0">
                <a:solidFill>
                  <a:srgbClr val="FFFFFF"/>
                </a:solidFill>
                <a:latin typeface="Arial"/>
                <a:cs typeface="Arial"/>
              </a:rPr>
              <a:t> </a:t>
            </a:r>
            <a:r>
              <a:rPr sz="1200" i="1" spc="-7" dirty="0">
                <a:solidFill>
                  <a:srgbClr val="FFFFFF"/>
                </a:solidFill>
                <a:latin typeface="Arial"/>
                <a:cs typeface="Arial"/>
              </a:rPr>
              <a:t>collectively</a:t>
            </a:r>
            <a:r>
              <a:rPr sz="1200" i="1" dirty="0">
                <a:solidFill>
                  <a:srgbClr val="FFFFFF"/>
                </a:solidFill>
                <a:latin typeface="Arial"/>
                <a:cs typeface="Arial"/>
              </a:rPr>
              <a:t> </a:t>
            </a:r>
            <a:r>
              <a:rPr sz="1200" i="1" spc="-7" dirty="0">
                <a:solidFill>
                  <a:srgbClr val="FFFFFF"/>
                </a:solidFill>
                <a:latin typeface="Arial"/>
                <a:cs typeface="Arial"/>
              </a:rPr>
              <a:t>make</a:t>
            </a:r>
            <a:r>
              <a:rPr sz="1200" i="1" dirty="0">
                <a:solidFill>
                  <a:srgbClr val="FFFFFF"/>
                </a:solidFill>
                <a:latin typeface="Arial"/>
                <a:cs typeface="Arial"/>
              </a:rPr>
              <a:t> </a:t>
            </a:r>
            <a:r>
              <a:rPr sz="1200" i="1" spc="-7" dirty="0">
                <a:solidFill>
                  <a:srgbClr val="FFFFFF"/>
                </a:solidFill>
                <a:latin typeface="Arial"/>
                <a:cs typeface="Arial"/>
              </a:rPr>
              <a:t>progress</a:t>
            </a:r>
            <a:r>
              <a:rPr sz="1200" i="1" spc="7" dirty="0">
                <a:solidFill>
                  <a:srgbClr val="FFFFFF"/>
                </a:solidFill>
                <a:latin typeface="Arial"/>
                <a:cs typeface="Arial"/>
              </a:rPr>
              <a:t> </a:t>
            </a:r>
            <a:r>
              <a:rPr sz="1200" i="1" spc="-7" dirty="0">
                <a:solidFill>
                  <a:srgbClr val="FFFFFF"/>
                </a:solidFill>
                <a:latin typeface="Arial"/>
                <a:cs typeface="Arial"/>
              </a:rPr>
              <a:t>towards</a:t>
            </a:r>
            <a:r>
              <a:rPr sz="1200" i="1" dirty="0">
                <a:solidFill>
                  <a:srgbClr val="FFFFFF"/>
                </a:solidFill>
                <a:latin typeface="Arial"/>
                <a:cs typeface="Arial"/>
              </a:rPr>
              <a:t> </a:t>
            </a:r>
            <a:r>
              <a:rPr sz="1200" i="1" spc="-7" dirty="0">
                <a:solidFill>
                  <a:srgbClr val="FFFFFF"/>
                </a:solidFill>
                <a:latin typeface="Arial"/>
                <a:cs typeface="Arial"/>
              </a:rPr>
              <a:t>creating</a:t>
            </a:r>
            <a:r>
              <a:rPr sz="1200" i="1" dirty="0">
                <a:solidFill>
                  <a:srgbClr val="FFFFFF"/>
                </a:solidFill>
                <a:latin typeface="Arial"/>
                <a:cs typeface="Arial"/>
              </a:rPr>
              <a:t> a </a:t>
            </a:r>
            <a:r>
              <a:rPr sz="1200" i="1" spc="-313" dirty="0">
                <a:solidFill>
                  <a:srgbClr val="FFFFFF"/>
                </a:solidFill>
                <a:latin typeface="Arial"/>
                <a:cs typeface="Arial"/>
              </a:rPr>
              <a:t> </a:t>
            </a:r>
            <a:r>
              <a:rPr sz="1200" i="1" spc="-7" dirty="0">
                <a:solidFill>
                  <a:srgbClr val="FFFFFF"/>
                </a:solidFill>
                <a:latin typeface="Arial"/>
                <a:cs typeface="Arial"/>
              </a:rPr>
              <a:t>best-in-class</a:t>
            </a:r>
            <a:r>
              <a:rPr sz="1200" i="1" spc="-13" dirty="0">
                <a:solidFill>
                  <a:srgbClr val="FFFFFF"/>
                </a:solidFill>
                <a:latin typeface="Arial"/>
                <a:cs typeface="Arial"/>
              </a:rPr>
              <a:t> </a:t>
            </a:r>
            <a:r>
              <a:rPr lang="en-US" sz="1200" i="1" spc="-7" dirty="0">
                <a:solidFill>
                  <a:srgbClr val="FFFFFF"/>
                </a:solidFill>
                <a:latin typeface="Arial"/>
                <a:cs typeface="Arial"/>
              </a:rPr>
              <a:t>healthcare</a:t>
            </a:r>
            <a:r>
              <a:rPr sz="1200" i="1" spc="-7" dirty="0">
                <a:solidFill>
                  <a:srgbClr val="FFFFFF"/>
                </a:solidFill>
                <a:latin typeface="Arial"/>
                <a:cs typeface="Arial"/>
              </a:rPr>
              <a:t> experience.</a:t>
            </a:r>
            <a:endParaRPr sz="1200" dirty="0">
              <a:latin typeface="Arial"/>
              <a:cs typeface="Arial"/>
            </a:endParaRPr>
          </a:p>
        </p:txBody>
      </p:sp>
      <p:sp>
        <p:nvSpPr>
          <p:cNvPr id="56" name="object 56"/>
          <p:cNvSpPr txBox="1"/>
          <p:nvPr/>
        </p:nvSpPr>
        <p:spPr>
          <a:xfrm>
            <a:off x="4666841" y="5872988"/>
            <a:ext cx="2930313" cy="604054"/>
          </a:xfrm>
          <a:prstGeom prst="rect">
            <a:avLst/>
          </a:prstGeom>
        </p:spPr>
        <p:txBody>
          <a:bodyPr vert="horz" wrap="square" lIns="0" tIns="14393" rIns="0" bIns="0" rtlCol="0">
            <a:spAutoFit/>
          </a:bodyPr>
          <a:lstStyle/>
          <a:p>
            <a:pPr marL="16086"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l</a:t>
            </a:r>
            <a:r>
              <a:rPr sz="1467" b="1" i="1" u="sng" spc="-33" dirty="0">
                <a:solidFill>
                  <a:srgbClr val="FFFFFF"/>
                </a:solidFill>
                <a:uFill>
                  <a:solidFill>
                    <a:srgbClr val="FFFFFF"/>
                  </a:solidFill>
                </a:uFill>
                <a:latin typeface="Arial-BoldItalicMT"/>
                <a:cs typeface="Arial-BoldItalicMT"/>
              </a:rPr>
              <a:t>ea</a:t>
            </a:r>
            <a:r>
              <a:rPr sz="1467" b="1" i="1" u="sng" spc="-47" dirty="0">
                <a:solidFill>
                  <a:srgbClr val="FFFFFF"/>
                </a:solidFill>
                <a:uFill>
                  <a:solidFill>
                    <a:srgbClr val="FFFFFF"/>
                  </a:solidFill>
                </a:uFill>
                <a:latin typeface="Arial-BoldItalicMT"/>
                <a:cs typeface="Arial-BoldItalicMT"/>
              </a:rPr>
              <a:t>d</a:t>
            </a:r>
            <a:r>
              <a:rPr sz="1467" b="1" i="1" u="sng" spc="-33" dirty="0">
                <a:solidFill>
                  <a:srgbClr val="FFFFFF"/>
                </a:solidFill>
                <a:uFill>
                  <a:solidFill>
                    <a:srgbClr val="FFFFFF"/>
                  </a:solidFill>
                </a:uFill>
                <a:latin typeface="Arial-BoldItalicMT"/>
                <a:cs typeface="Arial-BoldItalicMT"/>
              </a:rPr>
              <a:t>e</a:t>
            </a:r>
            <a:r>
              <a:rPr sz="1467" b="1" i="1" u="sng" spc="-27" dirty="0">
                <a:solidFill>
                  <a:srgbClr val="FFFFFF"/>
                </a:solidFill>
                <a:uFill>
                  <a:solidFill>
                    <a:srgbClr val="FFFFFF"/>
                  </a:solidFill>
                </a:uFill>
                <a:latin typeface="Arial-BoldItalicMT"/>
                <a:cs typeface="Arial-BoldItalicMT"/>
              </a:rPr>
              <a:t>r</a:t>
            </a:r>
            <a:r>
              <a:rPr sz="1467" b="1" i="1" u="sng" dirty="0">
                <a:solidFill>
                  <a:srgbClr val="FFFFFF"/>
                </a:solidFill>
                <a:uFill>
                  <a:solidFill>
                    <a:srgbClr val="FFFFFF"/>
                  </a:solidFill>
                </a:uFill>
                <a:latin typeface="Arial-BoldItalicMT"/>
                <a:cs typeface="Arial-BoldItalicMT"/>
              </a:rPr>
              <a:t>s</a:t>
            </a:r>
            <a:r>
              <a:rPr sz="1467" b="1" i="1" spc="-73" dirty="0">
                <a:solidFill>
                  <a:srgbClr val="FFFFFF"/>
                </a:solidFill>
                <a:latin typeface="Arial-BoldItalicMT"/>
                <a:cs typeface="Arial-BoldItalicMT"/>
              </a:rPr>
              <a:t> </a:t>
            </a:r>
            <a:r>
              <a:rPr sz="1200" i="1" spc="-7" dirty="0">
                <a:solidFill>
                  <a:srgbClr val="FFFFFF"/>
                </a:solidFill>
                <a:latin typeface="Arial"/>
                <a:cs typeface="Arial"/>
              </a:rPr>
              <a:t>o</a:t>
            </a:r>
            <a:r>
              <a:rPr sz="1200" i="1" dirty="0">
                <a:solidFill>
                  <a:srgbClr val="FFFFFF"/>
                </a:solidFill>
                <a:latin typeface="Arial"/>
                <a:cs typeface="Arial"/>
              </a:rPr>
              <a:t>f</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c</a:t>
            </a:r>
            <a:r>
              <a:rPr sz="1200" i="1" spc="-7" dirty="0">
                <a:solidFill>
                  <a:srgbClr val="FFFFFF"/>
                </a:solidFill>
                <a:latin typeface="Arial"/>
                <a:cs typeface="Arial"/>
              </a:rPr>
              <a:t>hang</a:t>
            </a:r>
            <a:r>
              <a:rPr sz="1200" i="1" dirty="0">
                <a:solidFill>
                  <a:srgbClr val="FFFFFF"/>
                </a:solidFill>
                <a:latin typeface="Arial"/>
                <a:cs typeface="Arial"/>
              </a:rPr>
              <a:t>e</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r</a:t>
            </a:r>
            <a:r>
              <a:rPr sz="1200" i="1" spc="-7" dirty="0">
                <a:solidFill>
                  <a:srgbClr val="FFFFFF"/>
                </a:solidFill>
                <a:latin typeface="Arial"/>
                <a:cs typeface="Arial"/>
              </a:rPr>
              <a:t>oughou</a:t>
            </a:r>
            <a:r>
              <a:rPr sz="1200" i="1" dirty="0">
                <a:solidFill>
                  <a:srgbClr val="FFFFFF"/>
                </a:solidFill>
                <a:latin typeface="Arial"/>
                <a:cs typeface="Arial"/>
              </a:rPr>
              <a:t>t</a:t>
            </a:r>
            <a:r>
              <a:rPr sz="1200" i="1" spc="-7" dirty="0">
                <a:solidFill>
                  <a:srgbClr val="FFFFFF"/>
                </a:solidFill>
                <a:latin typeface="Arial"/>
                <a:cs typeface="Arial"/>
              </a:rPr>
              <a:t> </a:t>
            </a:r>
            <a:r>
              <a:rPr sz="1200" i="1" dirty="0">
                <a:solidFill>
                  <a:srgbClr val="FFFFFF"/>
                </a:solidFill>
                <a:latin typeface="Arial"/>
                <a:cs typeface="Arial"/>
              </a:rPr>
              <a:t>t</a:t>
            </a:r>
            <a:r>
              <a:rPr sz="1200" i="1" spc="-7" dirty="0">
                <a:solidFill>
                  <a:srgbClr val="FFFFFF"/>
                </a:solidFill>
                <a:latin typeface="Arial"/>
                <a:cs typeface="Arial"/>
              </a:rPr>
              <a:t>h</a:t>
            </a:r>
            <a:r>
              <a:rPr sz="1200" i="1" dirty="0">
                <a:solidFill>
                  <a:srgbClr val="FFFFFF"/>
                </a:solidFill>
                <a:latin typeface="Arial"/>
                <a:cs typeface="Arial"/>
              </a:rPr>
              <a:t>e  </a:t>
            </a:r>
            <a:r>
              <a:rPr lang="en-US" sz="1200" i="1" spc="-7" dirty="0">
                <a:solidFill>
                  <a:srgbClr val="FFFFFF"/>
                </a:solidFill>
                <a:latin typeface="Arial"/>
                <a:cs typeface="Arial"/>
              </a:rPr>
              <a:t>project</a:t>
            </a:r>
            <a:r>
              <a:rPr sz="1200" i="1" spc="-7" dirty="0">
                <a:solidFill>
                  <a:srgbClr val="FFFFFF"/>
                </a:solidFill>
                <a:latin typeface="Arial"/>
                <a:cs typeface="Arial"/>
              </a:rPr>
              <a:t> by staying engaged </a:t>
            </a:r>
            <a:r>
              <a:rPr sz="1200" i="1" dirty="0">
                <a:solidFill>
                  <a:srgbClr val="FFFFFF"/>
                </a:solidFill>
                <a:latin typeface="Arial"/>
                <a:cs typeface="Arial"/>
              </a:rPr>
              <a:t>in </a:t>
            </a:r>
            <a:r>
              <a:rPr sz="1200" i="1" spc="-7" dirty="0">
                <a:solidFill>
                  <a:srgbClr val="FFFFFF"/>
                </a:solidFill>
                <a:latin typeface="Arial"/>
                <a:cs typeface="Arial"/>
              </a:rPr>
              <a:t>our process </a:t>
            </a:r>
            <a:r>
              <a:rPr sz="1200" i="1" spc="-313" dirty="0">
                <a:solidFill>
                  <a:srgbClr val="FFFFFF"/>
                </a:solidFill>
                <a:latin typeface="Arial"/>
                <a:cs typeface="Arial"/>
              </a:rPr>
              <a:t> </a:t>
            </a:r>
            <a:r>
              <a:rPr sz="1200" i="1" spc="-7" dirty="0">
                <a:solidFill>
                  <a:srgbClr val="FFFFFF"/>
                </a:solidFill>
                <a:latin typeface="Arial"/>
                <a:cs typeface="Arial"/>
              </a:rPr>
              <a:t>towards creating the best experience.</a:t>
            </a:r>
            <a:endParaRPr sz="1200" dirty="0">
              <a:latin typeface="Arial"/>
              <a:cs typeface="Arial"/>
            </a:endParaRPr>
          </a:p>
        </p:txBody>
      </p:sp>
      <p:sp>
        <p:nvSpPr>
          <p:cNvPr id="57" name="object 57"/>
          <p:cNvSpPr txBox="1"/>
          <p:nvPr/>
        </p:nvSpPr>
        <p:spPr>
          <a:xfrm>
            <a:off x="8552378" y="5872988"/>
            <a:ext cx="3067473" cy="790580"/>
          </a:xfrm>
          <a:prstGeom prst="rect">
            <a:avLst/>
          </a:prstGeom>
        </p:spPr>
        <p:txBody>
          <a:bodyPr vert="horz" wrap="square" lIns="0" tIns="14393" rIns="0" bIns="0" rtlCol="0">
            <a:spAutoFit/>
          </a:bodyPr>
          <a:lstStyle/>
          <a:p>
            <a:pPr marL="16933" marR="6773" algn="ctr">
              <a:lnSpc>
                <a:spcPct val="101099"/>
              </a:lnSpc>
              <a:spcBef>
                <a:spcPts val="113"/>
              </a:spcBef>
            </a:pPr>
            <a:r>
              <a:rPr sz="1467" b="1" i="1" u="sng" spc="-47" dirty="0">
                <a:solidFill>
                  <a:srgbClr val="FFFFFF"/>
                </a:solidFill>
                <a:uFill>
                  <a:solidFill>
                    <a:srgbClr val="FFFFFF"/>
                  </a:solidFill>
                </a:uFill>
                <a:latin typeface="Arial-BoldItalicMT"/>
                <a:cs typeface="Arial-BoldItalicMT"/>
              </a:rPr>
              <a:t>B</a:t>
            </a:r>
            <a:r>
              <a:rPr sz="1467" b="1" i="1" u="sng" dirty="0">
                <a:solidFill>
                  <a:srgbClr val="FFFFFF"/>
                </a:solidFill>
                <a:uFill>
                  <a:solidFill>
                    <a:srgbClr val="FFFFFF"/>
                  </a:solidFill>
                </a:uFill>
                <a:latin typeface="Arial-BoldItalicMT"/>
                <a:cs typeface="Arial-BoldItalicMT"/>
              </a:rPr>
              <a:t>e</a:t>
            </a:r>
            <a:r>
              <a:rPr sz="1467" b="1" i="1" u="sng" spc="-60" dirty="0">
                <a:solidFill>
                  <a:srgbClr val="FFFFFF"/>
                </a:solidFill>
                <a:uFill>
                  <a:solidFill>
                    <a:srgbClr val="FFFFFF"/>
                  </a:solidFill>
                </a:uFill>
                <a:latin typeface="Arial-BoldItalicMT"/>
                <a:cs typeface="Arial-BoldItalicMT"/>
              </a:rPr>
              <a:t> </a:t>
            </a:r>
            <a:r>
              <a:rPr sz="1467" b="1" i="1" u="sng" spc="-27" dirty="0">
                <a:solidFill>
                  <a:srgbClr val="FFFFFF"/>
                </a:solidFill>
                <a:uFill>
                  <a:solidFill>
                    <a:srgbClr val="FFFFFF"/>
                  </a:solidFill>
                </a:uFill>
                <a:latin typeface="Arial-BoldItalicMT"/>
                <a:cs typeface="Arial-BoldItalicMT"/>
              </a:rPr>
              <a:t>i</a:t>
            </a:r>
            <a:r>
              <a:rPr sz="1467" b="1" i="1" u="sng" spc="-47" dirty="0">
                <a:solidFill>
                  <a:srgbClr val="FFFFFF"/>
                </a:solidFill>
                <a:uFill>
                  <a:solidFill>
                    <a:srgbClr val="FFFFFF"/>
                  </a:solidFill>
                </a:uFill>
                <a:latin typeface="Arial-BoldItalicMT"/>
                <a:cs typeface="Arial-BoldItalicMT"/>
              </a:rPr>
              <a:t>nno</a:t>
            </a:r>
            <a:r>
              <a:rPr sz="1467" b="1" i="1" u="sng" spc="-33" dirty="0">
                <a:solidFill>
                  <a:srgbClr val="FFFFFF"/>
                </a:solidFill>
                <a:uFill>
                  <a:solidFill>
                    <a:srgbClr val="FFFFFF"/>
                  </a:solidFill>
                </a:uFill>
                <a:latin typeface="Arial-BoldItalicMT"/>
                <a:cs typeface="Arial-BoldItalicMT"/>
              </a:rPr>
              <a:t>va</a:t>
            </a:r>
            <a:r>
              <a:rPr sz="1467" b="1" i="1" u="sng" spc="-27" dirty="0">
                <a:solidFill>
                  <a:srgbClr val="FFFFFF"/>
                </a:solidFill>
                <a:uFill>
                  <a:solidFill>
                    <a:srgbClr val="FFFFFF"/>
                  </a:solidFill>
                </a:uFill>
                <a:latin typeface="Arial-BoldItalicMT"/>
                <a:cs typeface="Arial-BoldItalicMT"/>
              </a:rPr>
              <a:t>ti</a:t>
            </a:r>
            <a:r>
              <a:rPr sz="1467" b="1" i="1" u="sng" spc="-33" dirty="0">
                <a:solidFill>
                  <a:srgbClr val="FFFFFF"/>
                </a:solidFill>
                <a:uFill>
                  <a:solidFill>
                    <a:srgbClr val="FFFFFF"/>
                  </a:solidFill>
                </a:uFill>
                <a:latin typeface="Arial-BoldItalicMT"/>
                <a:cs typeface="Arial-BoldItalicMT"/>
              </a:rPr>
              <a:t>v</a:t>
            </a:r>
            <a:r>
              <a:rPr sz="1467" b="1" i="1" u="sng" dirty="0">
                <a:solidFill>
                  <a:srgbClr val="FFFFFF"/>
                </a:solidFill>
                <a:uFill>
                  <a:solidFill>
                    <a:srgbClr val="FFFFFF"/>
                  </a:solidFill>
                </a:uFill>
                <a:latin typeface="Arial-BoldItalicMT"/>
                <a:cs typeface="Arial-BoldItalicMT"/>
              </a:rPr>
              <a:t>e</a:t>
            </a:r>
            <a:r>
              <a:rPr sz="1467" b="1" i="1" spc="-60" dirty="0">
                <a:solidFill>
                  <a:srgbClr val="FFFFFF"/>
                </a:solidFill>
                <a:latin typeface="Arial-BoldItalicMT"/>
                <a:cs typeface="Arial-BoldItalicMT"/>
              </a:rPr>
              <a:t> </a:t>
            </a:r>
            <a:r>
              <a:rPr sz="1200" i="1" spc="-7" dirty="0">
                <a:solidFill>
                  <a:srgbClr val="FFFFFF"/>
                </a:solidFill>
                <a:latin typeface="Arial"/>
                <a:cs typeface="Arial"/>
              </a:rPr>
              <a:t>an</a:t>
            </a:r>
            <a:r>
              <a:rPr sz="1200" i="1" dirty="0">
                <a:solidFill>
                  <a:srgbClr val="FFFFFF"/>
                </a:solidFill>
                <a:latin typeface="Arial"/>
                <a:cs typeface="Arial"/>
              </a:rPr>
              <a:t>d</a:t>
            </a:r>
            <a:r>
              <a:rPr sz="1200" i="1" spc="-7" dirty="0">
                <a:solidFill>
                  <a:srgbClr val="FFFFFF"/>
                </a:solidFill>
                <a:latin typeface="Arial"/>
                <a:cs typeface="Arial"/>
              </a:rPr>
              <a:t> ope</a:t>
            </a:r>
            <a:r>
              <a:rPr sz="1200" i="1" dirty="0">
                <a:solidFill>
                  <a:srgbClr val="FFFFFF"/>
                </a:solidFill>
                <a:latin typeface="Arial"/>
                <a:cs typeface="Arial"/>
              </a:rPr>
              <a:t>n</a:t>
            </a:r>
            <a:r>
              <a:rPr sz="1200" i="1" spc="-7" dirty="0">
                <a:solidFill>
                  <a:srgbClr val="FFFFFF"/>
                </a:solidFill>
                <a:latin typeface="Arial"/>
                <a:cs typeface="Arial"/>
              </a:rPr>
              <a:t> </a:t>
            </a:r>
            <a:r>
              <a:rPr sz="1200" i="1" dirty="0">
                <a:solidFill>
                  <a:srgbClr val="FFFFFF"/>
                </a:solidFill>
                <a:latin typeface="Arial"/>
                <a:cs typeface="Arial"/>
              </a:rPr>
              <a:t>to</a:t>
            </a:r>
            <a:r>
              <a:rPr sz="1200" i="1" spc="-7" dirty="0">
                <a:solidFill>
                  <a:srgbClr val="FFFFFF"/>
                </a:solidFill>
                <a:latin typeface="Arial"/>
                <a:cs typeface="Arial"/>
              </a:rPr>
              <a:t> ne</a:t>
            </a:r>
            <a:r>
              <a:rPr sz="1200" i="1" dirty="0">
                <a:solidFill>
                  <a:srgbClr val="FFFFFF"/>
                </a:solidFill>
                <a:latin typeface="Arial"/>
                <a:cs typeface="Arial"/>
              </a:rPr>
              <a:t>w i</a:t>
            </a:r>
            <a:r>
              <a:rPr sz="1200" i="1" spc="-7" dirty="0">
                <a:solidFill>
                  <a:srgbClr val="FFFFFF"/>
                </a:solidFill>
                <a:latin typeface="Arial"/>
                <a:cs typeface="Arial"/>
              </a:rPr>
              <a:t>dea</a:t>
            </a:r>
            <a:r>
              <a:rPr sz="1200" i="1" dirty="0">
                <a:solidFill>
                  <a:srgbClr val="FFFFFF"/>
                </a:solidFill>
                <a:latin typeface="Arial"/>
                <a:cs typeface="Arial"/>
              </a:rPr>
              <a:t>s </a:t>
            </a:r>
            <a:r>
              <a:rPr sz="1200" i="1" spc="-7" dirty="0">
                <a:solidFill>
                  <a:srgbClr val="FFFFFF"/>
                </a:solidFill>
                <a:latin typeface="Arial"/>
                <a:cs typeface="Arial"/>
              </a:rPr>
              <a:t>an</a:t>
            </a:r>
            <a:r>
              <a:rPr sz="1200" i="1" dirty="0">
                <a:solidFill>
                  <a:srgbClr val="FFFFFF"/>
                </a:solidFill>
                <a:latin typeface="Arial"/>
                <a:cs typeface="Arial"/>
              </a:rPr>
              <a:t>d  </a:t>
            </a:r>
            <a:r>
              <a:rPr sz="1200" i="1" spc="-7" dirty="0">
                <a:solidFill>
                  <a:srgbClr val="FFFFFF"/>
                </a:solidFill>
                <a:latin typeface="Arial"/>
                <a:cs typeface="Arial"/>
              </a:rPr>
              <a:t>ways of thinking </a:t>
            </a:r>
            <a:r>
              <a:rPr sz="1200" i="1" dirty="0">
                <a:solidFill>
                  <a:srgbClr val="FFFFFF"/>
                </a:solidFill>
                <a:latin typeface="Arial"/>
                <a:cs typeface="Arial"/>
              </a:rPr>
              <a:t>to </a:t>
            </a:r>
            <a:r>
              <a:rPr sz="1200" i="1" spc="-7" dirty="0">
                <a:solidFill>
                  <a:srgbClr val="FFFFFF"/>
                </a:solidFill>
                <a:latin typeface="Arial"/>
                <a:cs typeface="Arial"/>
              </a:rPr>
              <a:t>enable strategic</a:t>
            </a:r>
            <a:r>
              <a:rPr sz="1200" i="1" dirty="0">
                <a:solidFill>
                  <a:srgbClr val="FFFFFF"/>
                </a:solidFill>
                <a:latin typeface="Arial"/>
                <a:cs typeface="Arial"/>
              </a:rPr>
              <a:t> </a:t>
            </a:r>
            <a:r>
              <a:rPr sz="1200" i="1" spc="-7" dirty="0">
                <a:solidFill>
                  <a:srgbClr val="FFFFFF"/>
                </a:solidFill>
                <a:latin typeface="Arial"/>
                <a:cs typeface="Arial"/>
              </a:rPr>
              <a:t>and </a:t>
            </a:r>
            <a:r>
              <a:rPr sz="1200" i="1" dirty="0">
                <a:solidFill>
                  <a:srgbClr val="FFFFFF"/>
                </a:solidFill>
                <a:latin typeface="Arial"/>
                <a:cs typeface="Arial"/>
              </a:rPr>
              <a:t> </a:t>
            </a:r>
            <a:r>
              <a:rPr sz="1200" i="1" spc="-7" dirty="0">
                <a:solidFill>
                  <a:srgbClr val="FFFFFF"/>
                </a:solidFill>
                <a:latin typeface="Arial"/>
                <a:cs typeface="Arial"/>
              </a:rPr>
              <a:t>realize the full</a:t>
            </a:r>
            <a:r>
              <a:rPr sz="1200" i="1" dirty="0">
                <a:solidFill>
                  <a:srgbClr val="FFFFFF"/>
                </a:solidFill>
                <a:latin typeface="Arial"/>
                <a:cs typeface="Arial"/>
              </a:rPr>
              <a:t> </a:t>
            </a:r>
            <a:r>
              <a:rPr sz="1200" i="1" spc="-7" dirty="0">
                <a:solidFill>
                  <a:srgbClr val="FFFFFF"/>
                </a:solidFill>
                <a:latin typeface="Arial"/>
                <a:cs typeface="Arial"/>
              </a:rPr>
              <a:t>potential</a:t>
            </a:r>
            <a:r>
              <a:rPr sz="1200" i="1" dirty="0">
                <a:solidFill>
                  <a:srgbClr val="FFFFFF"/>
                </a:solidFill>
                <a:latin typeface="Arial"/>
                <a:cs typeface="Arial"/>
              </a:rPr>
              <a:t> </a:t>
            </a:r>
            <a:r>
              <a:rPr sz="1200" i="1" spc="-7" dirty="0">
                <a:solidFill>
                  <a:srgbClr val="FFFFFF"/>
                </a:solidFill>
                <a:latin typeface="Arial"/>
                <a:cs typeface="Arial"/>
              </a:rPr>
              <a:t>of the </a:t>
            </a:r>
            <a:r>
              <a:rPr lang="en-US" sz="1200" i="1" spc="-7" dirty="0">
                <a:solidFill>
                  <a:srgbClr val="FFFFFF"/>
                </a:solidFill>
                <a:latin typeface="Arial"/>
                <a:cs typeface="Arial"/>
              </a:rPr>
              <a:t>user</a:t>
            </a:r>
            <a:r>
              <a:rPr sz="1200" i="1" spc="-7" dirty="0">
                <a:solidFill>
                  <a:srgbClr val="FFFFFF"/>
                </a:solidFill>
                <a:latin typeface="Arial"/>
                <a:cs typeface="Arial"/>
              </a:rPr>
              <a:t> </a:t>
            </a:r>
            <a:r>
              <a:rPr sz="1200" i="1" dirty="0">
                <a:solidFill>
                  <a:srgbClr val="FFFFFF"/>
                </a:solidFill>
                <a:latin typeface="Arial"/>
                <a:cs typeface="Arial"/>
              </a:rPr>
              <a:t> </a:t>
            </a:r>
            <a:r>
              <a:rPr sz="1200" i="1" spc="-7" dirty="0">
                <a:solidFill>
                  <a:srgbClr val="FFFFFF"/>
                </a:solidFill>
                <a:latin typeface="Arial"/>
                <a:cs typeface="Arial"/>
              </a:rPr>
              <a:t>experience.</a:t>
            </a:r>
            <a:endParaRPr sz="1200" dirty="0">
              <a:latin typeface="Arial"/>
              <a:cs typeface="Arial"/>
            </a:endParaRPr>
          </a:p>
        </p:txBody>
      </p:sp>
      <p:graphicFrame>
        <p:nvGraphicFramePr>
          <p:cNvPr id="60" name="Table 59">
            <a:extLst>
              <a:ext uri="{FF2B5EF4-FFF2-40B4-BE49-F238E27FC236}">
                <a16:creationId xmlns:a16="http://schemas.microsoft.com/office/drawing/2014/main" id="{B0F9269B-2FDD-5245-9307-13C1CA0CC327}"/>
              </a:ext>
            </a:extLst>
          </p:cNvPr>
          <p:cNvGraphicFramePr>
            <a:graphicFrameLocks noGrp="1"/>
          </p:cNvGraphicFramePr>
          <p:nvPr>
            <p:extLst>
              <p:ext uri="{D42A27DB-BD31-4B8C-83A1-F6EECF244321}">
                <p14:modId xmlns:p14="http://schemas.microsoft.com/office/powerpoint/2010/main" val="2299405670"/>
              </p:ext>
            </p:extLst>
          </p:nvPr>
        </p:nvGraphicFramePr>
        <p:xfrm>
          <a:off x="326743" y="3278990"/>
          <a:ext cx="3600031" cy="2315780"/>
        </p:xfrm>
        <a:graphic>
          <a:graphicData uri="http://schemas.openxmlformats.org/drawingml/2006/table">
            <a:tbl>
              <a:tblPr firstRow="1" bandRow="1">
                <a:tableStyleId>{B301B821-A1FF-4177-AEE7-76D212191A09}</a:tableStyleId>
              </a:tblPr>
              <a:tblGrid>
                <a:gridCol w="814790">
                  <a:extLst>
                    <a:ext uri="{9D8B030D-6E8A-4147-A177-3AD203B41FA5}">
                      <a16:colId xmlns:a16="http://schemas.microsoft.com/office/drawing/2014/main" val="20000"/>
                    </a:ext>
                  </a:extLst>
                </a:gridCol>
                <a:gridCol w="2785241">
                  <a:extLst>
                    <a:ext uri="{9D8B030D-6E8A-4147-A177-3AD203B41FA5}">
                      <a16:colId xmlns:a16="http://schemas.microsoft.com/office/drawing/2014/main" val="20001"/>
                    </a:ext>
                  </a:extLst>
                </a:gridCol>
              </a:tblGrid>
              <a:tr h="158639">
                <a:tc>
                  <a:txBody>
                    <a:bodyPr/>
                    <a:lstStyle/>
                    <a:p>
                      <a:pPr algn="ctr"/>
                      <a:r>
                        <a:rPr lang="en-US" sz="800" dirty="0">
                          <a:latin typeface="Cambria" panose="02040503050406030204" pitchFamily="18" charset="0"/>
                        </a:rPr>
                        <a:t>Benefit</a:t>
                      </a:r>
                    </a:p>
                  </a:txBody>
                  <a:tcPr/>
                </a:tc>
                <a:tc>
                  <a:txBody>
                    <a:bodyPr/>
                    <a:lstStyle/>
                    <a:p>
                      <a:pPr algn="ctr"/>
                      <a:r>
                        <a:rPr lang="en-US" sz="800" dirty="0">
                          <a:latin typeface="Cambria" panose="02040503050406030204" pitchFamily="18" charset="0"/>
                        </a:rPr>
                        <a:t>How</a:t>
                      </a:r>
                    </a:p>
                  </a:txBody>
                  <a:tcPr/>
                </a:tc>
                <a:extLst>
                  <a:ext uri="{0D108BD9-81ED-4DB2-BD59-A6C34878D82A}">
                    <a16:rowId xmlns:a16="http://schemas.microsoft.com/office/drawing/2014/main" val="10000"/>
                  </a:ext>
                </a:extLst>
              </a:tr>
              <a:tr h="262125">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Accessibility and Security</a:t>
                      </a:r>
                      <a:r>
                        <a:rPr lang="en-US" sz="800" baseline="0" dirty="0">
                          <a:latin typeface="Cambria" panose="02040503050406030204" pitchFamily="18" charset="0"/>
                        </a:rPr>
                        <a:t>  </a:t>
                      </a:r>
                      <a:endParaRPr lang="en-US" sz="800" dirty="0">
                        <a:latin typeface="Cambria" panose="02040503050406030204" pitchFamily="18" charset="0"/>
                      </a:endParaRPr>
                    </a:p>
                  </a:txBody>
                  <a:tcPr/>
                </a:tc>
                <a:tc>
                  <a:txBody>
                    <a:bodyPr/>
                    <a:lstStyle/>
                    <a:p>
                      <a:pPr marL="285750" indent="-285750">
                        <a:buFont typeface="Arial" panose="020B0604020202020204" pitchFamily="34" charset="0"/>
                        <a:buChar char="•"/>
                      </a:pPr>
                      <a:r>
                        <a:rPr lang="en-US" sz="800" dirty="0">
                          <a:latin typeface="Cambria" panose="02040503050406030204" pitchFamily="18" charset="0"/>
                        </a:rPr>
                        <a:t>Secure single sign-on access </a:t>
                      </a:r>
                    </a:p>
                    <a:p>
                      <a:pPr marL="285750" indent="-285750">
                        <a:buFont typeface="Arial" panose="020B0604020202020204" pitchFamily="34" charset="0"/>
                        <a:buChar char="•"/>
                      </a:pPr>
                      <a:r>
                        <a:rPr lang="en-US" sz="800" dirty="0">
                          <a:latin typeface="Cambria" panose="02040503050406030204" pitchFamily="18" charset="0"/>
                        </a:rPr>
                        <a:t>Seamless</a:t>
                      </a:r>
                      <a:r>
                        <a:rPr lang="en-US" sz="800" baseline="0" dirty="0">
                          <a:latin typeface="Cambria" panose="02040503050406030204" pitchFamily="18" charset="0"/>
                        </a:rPr>
                        <a:t> access to information</a:t>
                      </a:r>
                      <a:endParaRPr lang="en-US" sz="800" dirty="0">
                        <a:latin typeface="Cambria" panose="02040503050406030204" pitchFamily="18" charset="0"/>
                      </a:endParaRPr>
                    </a:p>
                  </a:txBody>
                  <a:tcPr/>
                </a:tc>
                <a:extLst>
                  <a:ext uri="{0D108BD9-81ED-4DB2-BD59-A6C34878D82A}">
                    <a16:rowId xmlns:a16="http://schemas.microsoft.com/office/drawing/2014/main" val="10001"/>
                  </a:ext>
                </a:extLst>
              </a:tr>
              <a:tr h="576674">
                <a:tc>
                  <a:txBody>
                    <a:bodyPr/>
                    <a:lstStyle/>
                    <a:p>
                      <a:r>
                        <a:rPr lang="en-US" sz="800" dirty="0">
                          <a:latin typeface="Cambria" panose="02040503050406030204" pitchFamily="18" charset="0"/>
                        </a:rPr>
                        <a:t>Operational Efficiency </a:t>
                      </a:r>
                    </a:p>
                  </a:txBody>
                  <a:tcPr/>
                </a:tc>
                <a:tc>
                  <a:txBody>
                    <a:bodyPr/>
                    <a:lstStyle/>
                    <a:p>
                      <a:pPr marL="285750" marR="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panose="02040503050406030204" pitchFamily="18" charset="0"/>
                        </a:rPr>
                        <a:t>Automation of federal reporting, reduced burden</a:t>
                      </a:r>
                    </a:p>
                    <a:p>
                      <a:pPr marL="285750" marR="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Cambria" panose="02040503050406030204" pitchFamily="18" charset="0"/>
                        </a:rPr>
                        <a:t>Rules-based configuration (Claims)</a:t>
                      </a:r>
                    </a:p>
                    <a:p>
                      <a:pPr marL="285750" marR="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panose="02040503050406030204" pitchFamily="18" charset="0"/>
                        </a:rPr>
                        <a:t>Workflow and process automation</a:t>
                      </a:r>
                    </a:p>
                    <a:p>
                      <a:pPr marL="285750" marR="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Cambria" panose="02040503050406030204" pitchFamily="18" charset="0"/>
                        </a:rPr>
                        <a:t>Improved responsiveness </a:t>
                      </a:r>
                      <a:r>
                        <a:rPr lang="en-US" sz="800" baseline="0" dirty="0">
                          <a:latin typeface="Cambria" panose="02040503050406030204" pitchFamily="18" charset="0"/>
                        </a:rPr>
                        <a:t>to legislative inquiries</a:t>
                      </a:r>
                      <a:endParaRPr lang="en-US" sz="800" dirty="0">
                        <a:latin typeface="Cambria" panose="02040503050406030204" pitchFamily="18" charset="0"/>
                      </a:endParaRPr>
                    </a:p>
                  </a:txBody>
                  <a:tcPr/>
                </a:tc>
                <a:extLst>
                  <a:ext uri="{0D108BD9-81ED-4DB2-BD59-A6C34878D82A}">
                    <a16:rowId xmlns:a16="http://schemas.microsoft.com/office/drawing/2014/main" val="10002"/>
                  </a:ext>
                </a:extLst>
              </a:tr>
              <a:tr h="471824">
                <a:tc>
                  <a:txBody>
                    <a:bodyPr/>
                    <a:lstStyle/>
                    <a:p>
                      <a:r>
                        <a:rPr lang="en-US" sz="800" dirty="0">
                          <a:latin typeface="Cambria" panose="02040503050406030204" pitchFamily="18" charset="0"/>
                        </a:rPr>
                        <a:t>Cost Containment</a:t>
                      </a:r>
                    </a:p>
                  </a:txBody>
                  <a:tcPr/>
                </a:tc>
                <a:tc>
                  <a:txBody>
                    <a:bodyPr/>
                    <a:lstStyle/>
                    <a:p>
                      <a:pPr marL="285750" indent="-285750">
                        <a:buFont typeface="Arial" panose="020B0604020202020204" pitchFamily="34" charset="0"/>
                        <a:buChar char="•"/>
                      </a:pPr>
                      <a:r>
                        <a:rPr lang="en-US" sz="800" dirty="0">
                          <a:latin typeface="Cambria" panose="02040503050406030204" pitchFamily="18" charset="0"/>
                        </a:rPr>
                        <a:t>Trend identification through data analytics</a:t>
                      </a:r>
                    </a:p>
                    <a:p>
                      <a:pPr marL="285750" indent="-285750">
                        <a:buFont typeface="Arial" panose="020B0604020202020204" pitchFamily="34" charset="0"/>
                        <a:buChar char="•"/>
                      </a:pPr>
                      <a:r>
                        <a:rPr lang="en-US" sz="800" baseline="0" dirty="0">
                          <a:latin typeface="Cambria" panose="02040503050406030204" pitchFamily="18" charset="0"/>
                        </a:rPr>
                        <a:t>Simplified design for interaction with other solutions</a:t>
                      </a:r>
                    </a:p>
                    <a:p>
                      <a:pPr marL="285750" indent="-285750">
                        <a:buFont typeface="Arial" panose="020B0604020202020204" pitchFamily="34" charset="0"/>
                        <a:buChar char="•"/>
                      </a:pPr>
                      <a:r>
                        <a:rPr lang="en-US" sz="800" baseline="0" dirty="0">
                          <a:latin typeface="Cambria" panose="02040503050406030204" pitchFamily="18" charset="0"/>
                        </a:rPr>
                        <a:t>Broaden information to control costs </a:t>
                      </a:r>
                      <a:endParaRPr lang="en-US" sz="800" dirty="0">
                        <a:latin typeface="Cambria" panose="02040503050406030204" pitchFamily="18" charset="0"/>
                      </a:endParaRPr>
                    </a:p>
                  </a:txBody>
                  <a:tcPr/>
                </a:tc>
                <a:extLst>
                  <a:ext uri="{0D108BD9-81ED-4DB2-BD59-A6C34878D82A}">
                    <a16:rowId xmlns:a16="http://schemas.microsoft.com/office/drawing/2014/main" val="10003"/>
                  </a:ext>
                </a:extLst>
              </a:tr>
              <a:tr h="716196">
                <a:tc>
                  <a:txBody>
                    <a:bodyPr/>
                    <a:lstStyle/>
                    <a:p>
                      <a:r>
                        <a:rPr lang="en-US" sz="800" dirty="0">
                          <a:latin typeface="Cambria" panose="02040503050406030204" pitchFamily="18" charset="0"/>
                        </a:rPr>
                        <a:t>Improved</a:t>
                      </a:r>
                      <a:r>
                        <a:rPr lang="en-US" sz="800" baseline="0" dirty="0">
                          <a:latin typeface="Cambria" panose="02040503050406030204" pitchFamily="18" charset="0"/>
                        </a:rPr>
                        <a:t> Outcomes and Transparency</a:t>
                      </a:r>
                      <a:endParaRPr lang="en-US" sz="800" dirty="0">
                        <a:latin typeface="Cambria" panose="02040503050406030204" pitchFamily="18" charset="0"/>
                      </a:endParaRPr>
                    </a:p>
                  </a:txBody>
                  <a:tcPr/>
                </a:tc>
                <a:tc>
                  <a:txBody>
                    <a:bodyPr/>
                    <a:lstStyle/>
                    <a:p>
                      <a:pPr marL="285750" indent="-285750">
                        <a:buFont typeface="Arial" panose="020B0604020202020204" pitchFamily="34" charset="0"/>
                        <a:buChar char="•"/>
                      </a:pPr>
                      <a:r>
                        <a:rPr lang="en-US" sz="800" dirty="0">
                          <a:latin typeface="Cambria" panose="02040503050406030204" pitchFamily="18" charset="0"/>
                        </a:rPr>
                        <a:t>Business intelligence and data analytics</a:t>
                      </a:r>
                    </a:p>
                    <a:p>
                      <a:pPr marL="285750" indent="-285750">
                        <a:buFont typeface="Arial" panose="020B0604020202020204" pitchFamily="34" charset="0"/>
                        <a:buChar char="•"/>
                      </a:pPr>
                      <a:r>
                        <a:rPr lang="en-US" sz="800" dirty="0">
                          <a:solidFill>
                            <a:schemeClr val="tx1"/>
                          </a:solidFill>
                          <a:latin typeface="Cambria" panose="02040503050406030204" pitchFamily="18" charset="0"/>
                        </a:rPr>
                        <a:t>Accessibility</a:t>
                      </a:r>
                      <a:r>
                        <a:rPr lang="en-US" sz="800" baseline="0" dirty="0">
                          <a:solidFill>
                            <a:schemeClr val="tx1"/>
                          </a:solidFill>
                          <a:latin typeface="Cambria" panose="02040503050406030204" pitchFamily="18" charset="0"/>
                        </a:rPr>
                        <a:t> to analyze data through dashboards</a:t>
                      </a:r>
                    </a:p>
                    <a:p>
                      <a:pPr marL="285750" indent="-285750">
                        <a:buFont typeface="Arial" panose="020B0604020202020204" pitchFamily="34" charset="0"/>
                        <a:buChar char="•"/>
                      </a:pPr>
                      <a:r>
                        <a:rPr lang="en-US" sz="800" baseline="0" dirty="0">
                          <a:solidFill>
                            <a:schemeClr val="tx1"/>
                          </a:solidFill>
                          <a:latin typeface="Cambria" panose="02040503050406030204" pitchFamily="18" charset="0"/>
                        </a:rPr>
                        <a:t>Improved Program Integrity case tracking </a:t>
                      </a:r>
                    </a:p>
                    <a:p>
                      <a:pPr marL="285750" indent="-285750">
                        <a:buFont typeface="Arial" panose="020B0604020202020204" pitchFamily="34" charset="0"/>
                        <a:buChar char="•"/>
                      </a:pPr>
                      <a:r>
                        <a:rPr lang="en-US" sz="800" baseline="0" dirty="0">
                          <a:solidFill>
                            <a:schemeClr val="tx1"/>
                          </a:solidFill>
                          <a:latin typeface="Cambria" panose="02040503050406030204" pitchFamily="18" charset="0"/>
                        </a:rPr>
                        <a:t>Enhanced CMS Transformed Medicaid Statistical Information System (T-MSIS) reporting</a:t>
                      </a:r>
                    </a:p>
                  </a:txBody>
                  <a:tcPr/>
                </a:tc>
                <a:extLst>
                  <a:ext uri="{0D108BD9-81ED-4DB2-BD59-A6C34878D82A}">
                    <a16:rowId xmlns:a16="http://schemas.microsoft.com/office/drawing/2014/main" val="10004"/>
                  </a:ext>
                </a:extLst>
              </a:tr>
            </a:tbl>
          </a:graphicData>
        </a:graphic>
      </p:graphicFrame>
      <p:graphicFrame>
        <p:nvGraphicFramePr>
          <p:cNvPr id="61" name="Table 60">
            <a:extLst>
              <a:ext uri="{FF2B5EF4-FFF2-40B4-BE49-F238E27FC236}">
                <a16:creationId xmlns:a16="http://schemas.microsoft.com/office/drawing/2014/main" id="{26B00931-A6D6-A941-B91F-55842D3168D9}"/>
              </a:ext>
            </a:extLst>
          </p:cNvPr>
          <p:cNvGraphicFramePr>
            <a:graphicFrameLocks noGrp="1"/>
          </p:cNvGraphicFramePr>
          <p:nvPr>
            <p:extLst>
              <p:ext uri="{D42A27DB-BD31-4B8C-83A1-F6EECF244321}">
                <p14:modId xmlns:p14="http://schemas.microsoft.com/office/powerpoint/2010/main" val="3413415649"/>
              </p:ext>
            </p:extLst>
          </p:nvPr>
        </p:nvGraphicFramePr>
        <p:xfrm>
          <a:off x="4354221" y="3273882"/>
          <a:ext cx="3554670" cy="2116784"/>
        </p:xfrm>
        <a:graphic>
          <a:graphicData uri="http://schemas.openxmlformats.org/drawingml/2006/table">
            <a:tbl>
              <a:tblPr firstRow="1" bandRow="1">
                <a:tableStyleId>{B301B821-A1FF-4177-AEE7-76D212191A09}</a:tableStyleId>
              </a:tblPr>
              <a:tblGrid>
                <a:gridCol w="1220796">
                  <a:extLst>
                    <a:ext uri="{9D8B030D-6E8A-4147-A177-3AD203B41FA5}">
                      <a16:colId xmlns:a16="http://schemas.microsoft.com/office/drawing/2014/main" val="20000"/>
                    </a:ext>
                  </a:extLst>
                </a:gridCol>
                <a:gridCol w="2333874">
                  <a:extLst>
                    <a:ext uri="{9D8B030D-6E8A-4147-A177-3AD203B41FA5}">
                      <a16:colId xmlns:a16="http://schemas.microsoft.com/office/drawing/2014/main" val="20001"/>
                    </a:ext>
                  </a:extLst>
                </a:gridCol>
              </a:tblGrid>
              <a:tr h="245939">
                <a:tc>
                  <a:txBody>
                    <a:bodyPr/>
                    <a:lstStyle/>
                    <a:p>
                      <a:pPr algn="ctr"/>
                      <a:r>
                        <a:rPr lang="en-US" sz="800" dirty="0">
                          <a:latin typeface="Cambria" panose="02040503050406030204" pitchFamily="18" charset="0"/>
                        </a:rPr>
                        <a:t>Benefit</a:t>
                      </a:r>
                    </a:p>
                  </a:txBody>
                  <a:tcPr/>
                </a:tc>
                <a:tc>
                  <a:txBody>
                    <a:bodyPr/>
                    <a:lstStyle/>
                    <a:p>
                      <a:pPr algn="ctr"/>
                      <a:r>
                        <a:rPr lang="en-US" sz="800" dirty="0">
                          <a:latin typeface="Cambria" panose="02040503050406030204" pitchFamily="18" charset="0"/>
                        </a:rPr>
                        <a:t>How</a:t>
                      </a:r>
                    </a:p>
                  </a:txBody>
                  <a:tcPr/>
                </a:tc>
                <a:extLst>
                  <a:ext uri="{0D108BD9-81ED-4DB2-BD59-A6C34878D82A}">
                    <a16:rowId xmlns:a16="http://schemas.microsoft.com/office/drawing/2014/main" val="10000"/>
                  </a:ext>
                </a:extLst>
              </a:tr>
              <a:tr h="945934">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Provider Portal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a:rPr>
                        <a:t>Enhanced enrollment experience</a:t>
                      </a:r>
                      <a:endParaRPr lang="en-US" sz="800" dirty="0">
                        <a:latin typeface="Cambria"/>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Cambria" panose="02040503050406030204" pitchFamily="18" charset="0"/>
                        </a:rPr>
                        <a:t>Access self</a:t>
                      </a:r>
                      <a:r>
                        <a:rPr lang="en-US" sz="800" baseline="0" dirty="0">
                          <a:latin typeface="Cambria" panose="02040503050406030204" pitchFamily="18" charset="0"/>
                        </a:rPr>
                        <a:t>-service functionality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panose="02040503050406030204" pitchFamily="18" charset="0"/>
                        </a:rPr>
                        <a:t>Verify member eligibility online, quickly and easily</a:t>
                      </a:r>
                      <a:endParaRPr lang="en-US" sz="800" dirty="0">
                        <a:latin typeface="Cambria" panose="02040503050406030204" pitchFamily="18" charset="0"/>
                      </a:endParaRPr>
                    </a:p>
                    <a:p>
                      <a:pPr marL="285750" indent="-285750">
                        <a:buFont typeface="Arial" panose="020B0604020202020204" pitchFamily="34" charset="0"/>
                        <a:buChar char="•"/>
                      </a:pPr>
                      <a:r>
                        <a:rPr lang="en-US" sz="800" dirty="0">
                          <a:latin typeface="Cambria" panose="02040503050406030204" pitchFamily="18" charset="0"/>
                        </a:rPr>
                        <a:t>Submit and adjust claims in real-time for each</a:t>
                      </a:r>
                      <a:r>
                        <a:rPr lang="en-US" sz="800" baseline="0" dirty="0">
                          <a:latin typeface="Cambria" panose="02040503050406030204" pitchFamily="18" charset="0"/>
                        </a:rPr>
                        <a:t> </a:t>
                      </a:r>
                      <a:r>
                        <a:rPr lang="en-US" sz="800" dirty="0">
                          <a:latin typeface="Cambria" panose="02040503050406030204" pitchFamily="18" charset="0"/>
                        </a:rPr>
                        <a:t>claim type</a:t>
                      </a:r>
                      <a:r>
                        <a:rPr lang="en-US" sz="800" baseline="0" dirty="0">
                          <a:latin typeface="Cambria" panose="02040503050406030204" pitchFamily="18" charset="0"/>
                        </a:rPr>
                        <a:t> and submit batches of transactions</a:t>
                      </a:r>
                      <a:endParaRPr lang="en-US" sz="800" dirty="0">
                        <a:latin typeface="Cambria" panose="02040503050406030204" pitchFamily="18" charset="0"/>
                      </a:endParaRPr>
                    </a:p>
                  </a:txBody>
                  <a:tcPr/>
                </a:tc>
                <a:extLst>
                  <a:ext uri="{0D108BD9-81ED-4DB2-BD59-A6C34878D82A}">
                    <a16:rowId xmlns:a16="http://schemas.microsoft.com/office/drawing/2014/main" val="10001"/>
                  </a:ext>
                </a:extLst>
              </a:tr>
              <a:tr h="379514">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Centralized Credentialing</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Cambria" panose="02040503050406030204" pitchFamily="18" charset="0"/>
                        </a:rPr>
                        <a:t>Credentialing will occur through</a:t>
                      </a:r>
                      <a:r>
                        <a:rPr lang="en-US" sz="800" baseline="0" dirty="0">
                          <a:latin typeface="Cambria" panose="02040503050406030204" pitchFamily="18" charset="0"/>
                        </a:rPr>
                        <a:t> automated workflow</a:t>
                      </a:r>
                    </a:p>
                    <a:p>
                      <a:pPr marL="285750" indent="-285750">
                        <a:buFont typeface="Arial" panose="020B0604020202020204" pitchFamily="34" charset="0"/>
                        <a:buChar char="•"/>
                      </a:pPr>
                      <a:endParaRPr lang="en-US" sz="800" dirty="0">
                        <a:latin typeface="Cambria" panose="02040503050406030204" pitchFamily="18" charset="0"/>
                      </a:endParaRPr>
                    </a:p>
                  </a:txBody>
                  <a:tcPr/>
                </a:tc>
                <a:extLst>
                  <a:ext uri="{0D108BD9-81ED-4DB2-BD59-A6C34878D82A}">
                    <a16:rowId xmlns:a16="http://schemas.microsoft.com/office/drawing/2014/main" val="2391393183"/>
                  </a:ext>
                </a:extLst>
              </a:tr>
              <a:tr h="467711">
                <a:tc>
                  <a:txBody>
                    <a:bodyPr/>
                    <a:lstStyle/>
                    <a:p>
                      <a:r>
                        <a:rPr lang="en-US" sz="800" dirty="0">
                          <a:latin typeface="Cambria" panose="02040503050406030204" pitchFamily="18" charset="0"/>
                        </a:rPr>
                        <a:t>Secure Correspondence</a:t>
                      </a:r>
                    </a:p>
                  </a:txBody>
                  <a:tcPr/>
                </a:tc>
                <a:tc>
                  <a:txBody>
                    <a:bodyPr/>
                    <a:lstStyle/>
                    <a:p>
                      <a:pPr marL="285750" indent="-285750">
                        <a:buFont typeface="Arial" panose="020B0604020202020204" pitchFamily="34" charset="0"/>
                        <a:buChar char="•"/>
                      </a:pPr>
                      <a:r>
                        <a:rPr lang="en-US" sz="800" baseline="0" dirty="0">
                          <a:latin typeface="Cambria" panose="02040503050406030204" pitchFamily="18" charset="0"/>
                        </a:rPr>
                        <a:t>S</a:t>
                      </a:r>
                      <a:r>
                        <a:rPr lang="en-US" sz="800" dirty="0">
                          <a:latin typeface="Cambria" panose="02040503050406030204" pitchFamily="18" charset="0"/>
                        </a:rPr>
                        <a:t>ubmit inquiries</a:t>
                      </a:r>
                      <a:r>
                        <a:rPr lang="en-US" sz="800" baseline="0" dirty="0">
                          <a:latin typeface="Cambria" panose="02040503050406030204" pitchFamily="18" charset="0"/>
                        </a:rPr>
                        <a:t> and retrieve correspondence in a self-service and secure environment</a:t>
                      </a:r>
                      <a:endParaRPr lang="en-US" sz="800" dirty="0">
                        <a:latin typeface="Cambria" panose="02040503050406030204" pitchFamily="18" charset="0"/>
                      </a:endParaRPr>
                    </a:p>
                  </a:txBody>
                  <a:tcPr/>
                </a:tc>
                <a:extLst>
                  <a:ext uri="{0D108BD9-81ED-4DB2-BD59-A6C34878D82A}">
                    <a16:rowId xmlns:a16="http://schemas.microsoft.com/office/drawing/2014/main" val="10003"/>
                  </a:ext>
                </a:extLst>
              </a:tr>
            </a:tbl>
          </a:graphicData>
        </a:graphic>
      </p:graphicFrame>
      <p:graphicFrame>
        <p:nvGraphicFramePr>
          <p:cNvPr id="62" name="Table 61">
            <a:extLst>
              <a:ext uri="{FF2B5EF4-FFF2-40B4-BE49-F238E27FC236}">
                <a16:creationId xmlns:a16="http://schemas.microsoft.com/office/drawing/2014/main" id="{A54D19B9-8B3F-3E43-B7FE-CEAF2A620919}"/>
              </a:ext>
            </a:extLst>
          </p:cNvPr>
          <p:cNvGraphicFramePr>
            <a:graphicFrameLocks noGrp="1"/>
          </p:cNvGraphicFramePr>
          <p:nvPr>
            <p:extLst>
              <p:ext uri="{D42A27DB-BD31-4B8C-83A1-F6EECF244321}">
                <p14:modId xmlns:p14="http://schemas.microsoft.com/office/powerpoint/2010/main" val="4138214648"/>
              </p:ext>
            </p:extLst>
          </p:nvPr>
        </p:nvGraphicFramePr>
        <p:xfrm>
          <a:off x="8409891" y="3273882"/>
          <a:ext cx="3335411" cy="1746534"/>
        </p:xfrm>
        <a:graphic>
          <a:graphicData uri="http://schemas.openxmlformats.org/drawingml/2006/table">
            <a:tbl>
              <a:tblPr firstRow="1" bandRow="1">
                <a:tableStyleId>{B301B821-A1FF-4177-AEE7-76D212191A09}</a:tableStyleId>
              </a:tblPr>
              <a:tblGrid>
                <a:gridCol w="923295">
                  <a:extLst>
                    <a:ext uri="{9D8B030D-6E8A-4147-A177-3AD203B41FA5}">
                      <a16:colId xmlns:a16="http://schemas.microsoft.com/office/drawing/2014/main" val="20000"/>
                    </a:ext>
                  </a:extLst>
                </a:gridCol>
                <a:gridCol w="2412116">
                  <a:extLst>
                    <a:ext uri="{9D8B030D-6E8A-4147-A177-3AD203B41FA5}">
                      <a16:colId xmlns:a16="http://schemas.microsoft.com/office/drawing/2014/main" val="20001"/>
                    </a:ext>
                  </a:extLst>
                </a:gridCol>
              </a:tblGrid>
              <a:tr h="290110">
                <a:tc>
                  <a:txBody>
                    <a:bodyPr/>
                    <a:lstStyle/>
                    <a:p>
                      <a:pPr algn="ctr"/>
                      <a:r>
                        <a:rPr lang="en-US" sz="800" dirty="0">
                          <a:latin typeface="Cambria" panose="02040503050406030204" pitchFamily="18" charset="0"/>
                        </a:rPr>
                        <a:t>Benefit</a:t>
                      </a:r>
                    </a:p>
                  </a:txBody>
                  <a:tcPr/>
                </a:tc>
                <a:tc>
                  <a:txBody>
                    <a:bodyPr/>
                    <a:lstStyle/>
                    <a:p>
                      <a:pPr algn="ctr"/>
                      <a:r>
                        <a:rPr lang="en-US" sz="800" dirty="0">
                          <a:latin typeface="Cambria" panose="02040503050406030204" pitchFamily="18" charset="0"/>
                        </a:rPr>
                        <a:t>How</a:t>
                      </a:r>
                    </a:p>
                  </a:txBody>
                  <a:tcPr/>
                </a:tc>
                <a:extLst>
                  <a:ext uri="{0D108BD9-81ED-4DB2-BD59-A6C34878D82A}">
                    <a16:rowId xmlns:a16="http://schemas.microsoft.com/office/drawing/2014/main" val="10000"/>
                  </a:ext>
                </a:extLst>
              </a:tr>
              <a:tr h="871374">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Member Portal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a:rPr>
                        <a:t>Access self-service functionality and member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a:rPr>
                        <a:t>Review </a:t>
                      </a:r>
                      <a:r>
                        <a:rPr lang="en-US" sz="800" baseline="0" dirty="0">
                          <a:solidFill>
                            <a:schemeClr val="tx1"/>
                          </a:solidFill>
                          <a:latin typeface="Cambria"/>
                        </a:rPr>
                        <a:t>services received </a:t>
                      </a:r>
                      <a:r>
                        <a:rPr lang="en-US" sz="800" baseline="0" dirty="0">
                          <a:latin typeface="Cambria"/>
                        </a:rPr>
                        <a:t>and eligibility for additional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a:rPr>
                        <a:t>Request a replacement ID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a:latin typeface="Cambria"/>
                        </a:rPr>
                        <a:t>Find a provider </a:t>
                      </a:r>
                    </a:p>
                  </a:txBody>
                  <a:tcPr/>
                </a:tc>
                <a:extLst>
                  <a:ext uri="{0D108BD9-81ED-4DB2-BD59-A6C34878D82A}">
                    <a16:rowId xmlns:a16="http://schemas.microsoft.com/office/drawing/2014/main" val="10001"/>
                  </a:ext>
                </a:extLst>
              </a:tr>
              <a:tr h="585050">
                <a:tc>
                  <a:txBody>
                    <a:bodyPr/>
                    <a:lstStyle/>
                    <a:p>
                      <a:r>
                        <a:rPr lang="en-US" sz="800" dirty="0">
                          <a:latin typeface="Cambria" panose="02040503050406030204" pitchFamily="18" charset="0"/>
                        </a:rPr>
                        <a:t>Secure Correspondence</a:t>
                      </a:r>
                    </a:p>
                  </a:txBody>
                  <a:tcPr/>
                </a:tc>
                <a:tc>
                  <a:txBody>
                    <a:bodyPr/>
                    <a:lstStyle/>
                    <a:p>
                      <a:pPr marL="285750" indent="-285750">
                        <a:buFont typeface="Arial" panose="020B0604020202020204" pitchFamily="34" charset="0"/>
                        <a:buChar char="•"/>
                      </a:pPr>
                      <a:r>
                        <a:rPr lang="en-US" sz="800" baseline="0" dirty="0">
                          <a:latin typeface="Cambria" panose="02040503050406030204" pitchFamily="18" charset="0"/>
                        </a:rPr>
                        <a:t>S</a:t>
                      </a:r>
                      <a:r>
                        <a:rPr lang="en-US" sz="800" dirty="0">
                          <a:latin typeface="Cambria" panose="02040503050406030204" pitchFamily="18" charset="0"/>
                        </a:rPr>
                        <a:t>ubmit inquiries</a:t>
                      </a:r>
                      <a:r>
                        <a:rPr lang="en-US" sz="800" baseline="0" dirty="0">
                          <a:latin typeface="Cambria" panose="02040503050406030204" pitchFamily="18" charset="0"/>
                        </a:rPr>
                        <a:t> and retrieve correspondence in a self-service and secure environment</a:t>
                      </a:r>
                      <a:endParaRPr lang="en-US" sz="800" dirty="0">
                        <a:latin typeface="Cambria" panose="02040503050406030204" pitchFamily="18"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S-DOM PPT TEMPLATE" val="Qhfrfzvq"/>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S-DO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DOM PPT Template.pptx" id="{E624DDBB-8CFA-4EF4-95AA-4ADAB817553B}" vid="{4D48B44E-6F0B-4F7F-BED5-5F19C5DEB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B9507C510EC94EA3367F8DC4E6B680" ma:contentTypeVersion="5" ma:contentTypeDescription="Create a new document." ma:contentTypeScope="" ma:versionID="c05464db454828385fac1aa661c09ac7">
  <xsd:schema xmlns:xsd="http://www.w3.org/2001/XMLSchema" xmlns:xs="http://www.w3.org/2001/XMLSchema" xmlns:p="http://schemas.microsoft.com/office/2006/metadata/properties" xmlns:ns2="989b3826-5e09-4d7b-a00f-4fc7ad8169ba" targetNamespace="http://schemas.microsoft.com/office/2006/metadata/properties" ma:root="true" ma:fieldsID="1815323cf96d157169f02200f46bb31f" ns2:_="">
    <xsd:import namespace="989b3826-5e09-4d7b-a00f-4fc7ad8169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b3826-5e09-4d7b-a00f-4fc7ad8169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85DC9-8BFC-48C3-8AC9-C1E33EAA6B2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3D5207-25C8-4AC9-ABA1-AA10625E0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b3826-5e09-4d7b-a00f-4fc7ad816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EBE843-900D-4F62-A097-543E01E0C722}">
  <ds:schemaRefs>
    <ds:schemaRef ds:uri="http://schemas.microsoft.com/sharepoint/v3/contenttype/fo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2918122</vt:lpwstr>
  </property>
  <property fmtid="{D5CDD505-2E9C-101B-9397-08002B2CF9AE}" pid="4" name="OptimizationTime">
    <vt:lpwstr>20220930_1120</vt:lpwstr>
  </property>
</Properties>
</file>

<file path=docProps/app.xml><?xml version="1.0" encoding="utf-8"?>
<Properties xmlns="http://schemas.openxmlformats.org/officeDocument/2006/extended-properties" xmlns:vt="http://schemas.openxmlformats.org/officeDocument/2006/docPropsVTypes">
  <Template/>
  <TotalTime>18747</TotalTime>
  <Words>4271</Words>
  <Application>Microsoft Office PowerPoint</Application>
  <PresentationFormat>Widescreen</PresentationFormat>
  <Paragraphs>429</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Arial-BoldItalicMT</vt:lpstr>
      <vt:lpstr>Calibri</vt:lpstr>
      <vt:lpstr>Cambria</vt:lpstr>
      <vt:lpstr>Georgia</vt:lpstr>
      <vt:lpstr>Times New Roman</vt:lpstr>
      <vt:lpstr>MS-DOM PPT Template</vt:lpstr>
      <vt:lpstr>Communications Reference Guide (Toolkit)</vt:lpstr>
      <vt:lpstr>Disclaimer</vt:lpstr>
      <vt:lpstr>Table of Contents</vt:lpstr>
      <vt:lpstr>Purpose &amp; Audience</vt:lpstr>
      <vt:lpstr>MRP Communication Tools</vt:lpstr>
      <vt:lpstr>MRP Executive Summary High Level Key Messages</vt:lpstr>
      <vt:lpstr>MRP – Vision &amp; Design Principles</vt:lpstr>
      <vt:lpstr>MRP – Business Case for Change</vt:lpstr>
      <vt:lpstr>MRP Benefits</vt:lpstr>
      <vt:lpstr> What’s changing? </vt:lpstr>
      <vt:lpstr>MRP Staff Key Messages</vt:lpstr>
      <vt:lpstr>MRP Provider Key Messages</vt:lpstr>
      <vt:lpstr>MRP Member Key Messages</vt:lpstr>
      <vt:lpstr>MRP Project– History &amp; Current Status</vt:lpstr>
      <vt:lpstr>Creating the Best User Experience High Level Timeline</vt:lpstr>
      <vt:lpstr>MRP Current Activities September 2022</vt:lpstr>
      <vt:lpstr>MRP Communications</vt:lpstr>
      <vt:lpstr>SME Reflections</vt:lpstr>
      <vt:lpstr>Creating the Best Experience Frequently Asked Questions</vt:lpstr>
      <vt:lpstr>Creating the Best Experience Frequently Asked Questions (Cont’d.)</vt:lpstr>
      <vt:lpstr>MESA Environments</vt:lpstr>
      <vt:lpstr>MESA Module Descriptions</vt:lpstr>
      <vt:lpstr>MESA Module Descriptions (Cont’d.)</vt:lpstr>
      <vt:lpstr>MESA Module Descriptions (Cont’d.)</vt:lpstr>
      <vt:lpstr>MESA Module Descriptions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Medicaid MMIS Replacement Project (MRP)</dc:title>
  <dc:creator>Microsoft Office User</dc:creator>
  <cp:lastModifiedBy>Chris Gunn</cp:lastModifiedBy>
  <cp:revision>214</cp:revision>
  <dcterms:created xsi:type="dcterms:W3CDTF">2021-02-24T19:36:16Z</dcterms:created>
  <dcterms:modified xsi:type="dcterms:W3CDTF">2022-09-30T15:16:53Z</dcterms:modified>
</cp:coreProperties>
</file>